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5.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65" r:id="rId3"/>
    <p:sldId id="262" r:id="rId4"/>
    <p:sldId id="266" r:id="rId5"/>
    <p:sldId id="267" r:id="rId6"/>
    <p:sldId id="263" r:id="rId7"/>
    <p:sldId id="280" r:id="rId8"/>
    <p:sldId id="268" r:id="rId9"/>
    <p:sldId id="281" r:id="rId10"/>
    <p:sldId id="269" r:id="rId11"/>
    <p:sldId id="270" r:id="rId12"/>
    <p:sldId id="264" r:id="rId13"/>
    <p:sldId id="273" r:id="rId14"/>
    <p:sldId id="275" r:id="rId15"/>
    <p:sldId id="276" r:id="rId16"/>
    <p:sldId id="284" r:id="rId17"/>
    <p:sldId id="282" r:id="rId18"/>
    <p:sldId id="277" r:id="rId19"/>
    <p:sldId id="274" r:id="rId20"/>
    <p:sldId id="278" r:id="rId21"/>
    <p:sldId id="271" r:id="rId22"/>
    <p:sldId id="279" r:id="rId2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3CACB"/>
          </a:solidFill>
        </a:fill>
      </a:tcStyle>
    </a:wholeTbl>
    <a:band2H>
      <a:tcTxStyle/>
      <a:tcStyle>
        <a:tcBdr/>
        <a:fill>
          <a:solidFill>
            <a:srgbClr val="F1E6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E2"/>
          </a:solidFill>
        </a:fill>
      </a:tcStyle>
    </a:wholeTbl>
    <a:band2H>
      <a:tcTxStyle/>
      <a:tcStyle>
        <a:tcBdr/>
        <a:fill>
          <a:solidFill>
            <a:srgbClr val="E6F1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6CB"/>
          </a:solidFill>
        </a:fill>
      </a:tcStyle>
    </a:wholeTbl>
    <a:band2H>
      <a:tcTxStyle/>
      <a:tcStyle>
        <a:tcBdr/>
        <a:fill>
          <a:solidFill>
            <a:srgbClr val="FC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3"/>
    <p:restoredTop sz="94714"/>
  </p:normalViewPr>
  <p:slideViewPr>
    <p:cSldViewPr snapToGrid="0">
      <p:cViewPr varScale="1">
        <p:scale>
          <a:sx n="120" d="100"/>
          <a:sy n="120" d="100"/>
        </p:scale>
        <p:origin x="192" y="616"/>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1143000" y="685800"/>
            <a:ext cx="4572000" cy="3429000"/>
          </a:xfrm>
          <a:prstGeom prst="rect">
            <a:avLst/>
          </a:prstGeom>
        </p:spPr>
        <p:txBody>
          <a:bodyPr/>
          <a:lstStyle/>
          <a:p>
            <a:endParaRPr/>
          </a:p>
        </p:txBody>
      </p:sp>
      <p:sp>
        <p:nvSpPr>
          <p:cNvPr id="136" name="Shape 13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GB" dirty="0"/>
              <a:t>]</a:t>
            </a:r>
            <a:r>
              <a:rPr dirty="0"/>
              <a:t>23 April 2022 – 30min + questions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670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65349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EEA1-CB63-80B0-674F-2705FBEA4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16143-D5D0-9C56-FC74-4C82AEF1147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AC7E51C-0D25-3908-D2EE-33DA111090FC}"/>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2550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39B2F-683A-19DC-5323-8EE2F8965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1FA1D9-8E32-5DA1-40C6-FC8707BE8D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8D11B1D-19F4-6C83-129B-F6A898C7BC20}"/>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914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7F576-BA24-3623-7FD5-B2B8759C5710}"/>
            </a:ext>
          </a:extLst>
        </p:cNvPr>
        <p:cNvGrpSpPr/>
        <p:nvPr/>
      </p:nvGrpSpPr>
      <p:grpSpPr>
        <a:xfrm>
          <a:off x="0" y="0"/>
          <a:ext cx="0" cy="0"/>
          <a:chOff x="0" y="0"/>
          <a:chExt cx="0" cy="0"/>
        </a:xfrm>
      </p:grpSpPr>
      <p:sp>
        <p:nvSpPr>
          <p:cNvPr id="142" name="Shape 142">
            <a:extLst>
              <a:ext uri="{FF2B5EF4-FFF2-40B4-BE49-F238E27FC236}">
                <a16:creationId xmlns:a16="http://schemas.microsoft.com/office/drawing/2014/main" id="{B37A021D-B8F4-730F-9C5C-C0D6F0598966}"/>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a:extLst>
              <a:ext uri="{FF2B5EF4-FFF2-40B4-BE49-F238E27FC236}">
                <a16:creationId xmlns:a16="http://schemas.microsoft.com/office/drawing/2014/main" id="{54A38119-B3F3-0157-B143-52CEEE2B0800}"/>
              </a:ext>
            </a:extLst>
          </p:cNvPr>
          <p:cNvSpPr>
            <a:spLocks noGrp="1"/>
          </p:cNvSpPr>
          <p:nvPr>
            <p:ph type="body" sz="quarter" idx="1"/>
          </p:nvPr>
        </p:nvSpPr>
        <p:spPr>
          <a:prstGeom prst="rect">
            <a:avLst/>
          </a:prstGeom>
        </p:spPr>
        <p:txBody>
          <a:bodyPr/>
          <a:lstStyle/>
          <a:p>
            <a:r>
              <a:rPr lang="en-GB" dirty="0"/>
              <a:t>]</a:t>
            </a:r>
            <a:r>
              <a:rPr dirty="0"/>
              <a:t>23 April 2022 – 30min + questions</a:t>
            </a:r>
          </a:p>
        </p:txBody>
      </p:sp>
    </p:spTree>
    <p:extLst>
      <p:ext uri="{BB962C8B-B14F-4D97-AF65-F5344CB8AC3E}">
        <p14:creationId xmlns:p14="http://schemas.microsoft.com/office/powerpoint/2010/main" val="377236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17" name="Connecteur droit 22"/>
          <p:cNvSpPr/>
          <p:nvPr/>
        </p:nvSpPr>
        <p:spPr>
          <a:xfrm>
            <a:off x="0" y="915566"/>
            <a:ext cx="9144001" cy="1"/>
          </a:xfrm>
          <a:prstGeom prst="line">
            <a:avLst/>
          </a:prstGeom>
          <a:ln>
            <a:solidFill>
              <a:srgbClr val="D3D3D3"/>
            </a:solidFill>
          </a:ln>
        </p:spPr>
        <p:txBody>
          <a:bodyPr lIns="45719" rIns="45719"/>
          <a:lstStyle/>
          <a:p>
            <a:endParaRPr/>
          </a:p>
        </p:txBody>
      </p:sp>
      <p:sp>
        <p:nvSpPr>
          <p:cNvPr id="18" name="Connecteur droit 24"/>
          <p:cNvSpPr/>
          <p:nvPr/>
        </p:nvSpPr>
        <p:spPr>
          <a:xfrm>
            <a:off x="0" y="4155926"/>
            <a:ext cx="7020272" cy="1"/>
          </a:xfrm>
          <a:prstGeom prst="line">
            <a:avLst/>
          </a:prstGeom>
          <a:ln>
            <a:solidFill>
              <a:srgbClr val="D3D3D3"/>
            </a:solidFill>
          </a:ln>
        </p:spPr>
        <p:txBody>
          <a:bodyPr lIns="45719" rIns="45719"/>
          <a:lstStyle/>
          <a:p>
            <a:endParaRPr/>
          </a:p>
        </p:txBody>
      </p:sp>
      <p:sp>
        <p:nvSpPr>
          <p:cNvPr id="19" name="Connecteur droit 25"/>
          <p:cNvSpPr/>
          <p:nvPr/>
        </p:nvSpPr>
        <p:spPr>
          <a:xfrm flipH="1">
            <a:off x="971599" y="0"/>
            <a:ext cx="1" cy="5143501"/>
          </a:xfrm>
          <a:prstGeom prst="line">
            <a:avLst/>
          </a:prstGeom>
          <a:ln>
            <a:solidFill>
              <a:srgbClr val="D3D3D3"/>
            </a:solidFill>
          </a:ln>
        </p:spPr>
        <p:txBody>
          <a:bodyPr lIns="45719" rIns="45719"/>
          <a:lstStyle/>
          <a:p>
            <a:endParaRPr/>
          </a:p>
        </p:txBody>
      </p:sp>
      <p:sp>
        <p:nvSpPr>
          <p:cNvPr id="20" name="Ellipse 27"/>
          <p:cNvSpPr/>
          <p:nvPr/>
        </p:nvSpPr>
        <p:spPr>
          <a:xfrm>
            <a:off x="899591" y="843558"/>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sp>
        <p:nvSpPr>
          <p:cNvPr id="21" name="Ellipse 28"/>
          <p:cNvSpPr/>
          <p:nvPr/>
        </p:nvSpPr>
        <p:spPr>
          <a:xfrm>
            <a:off x="899591" y="3579862"/>
            <a:ext cx="144017" cy="144017"/>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2" name="Ellipse 29"/>
          <p:cNvSpPr/>
          <p:nvPr/>
        </p:nvSpPr>
        <p:spPr>
          <a:xfrm>
            <a:off x="899591" y="4083918"/>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23" name="Image 30" descr="Image 30"/>
          <p:cNvPicPr>
            <a:picLocks noChangeAspect="1"/>
          </p:cNvPicPr>
          <p:nvPr/>
        </p:nvPicPr>
        <p:blipFill>
          <a:blip r:embed="rId2"/>
          <a:stretch>
            <a:fillRect/>
          </a:stretch>
        </p:blipFill>
        <p:spPr>
          <a:xfrm>
            <a:off x="7164288" y="3939902"/>
            <a:ext cx="1600893" cy="720081"/>
          </a:xfrm>
          <a:prstGeom prst="rect">
            <a:avLst/>
          </a:prstGeom>
          <a:ln w="12700">
            <a:miter lim="400000"/>
          </a:ln>
        </p:spPr>
      </p:pic>
      <p:sp>
        <p:nvSpPr>
          <p:cNvPr id="24" name="Body Level One…"/>
          <p:cNvSpPr txBox="1">
            <a:spLocks noGrp="1"/>
          </p:cNvSpPr>
          <p:nvPr>
            <p:ph type="body" sz="quarter" idx="1" hasCustomPrompt="1"/>
          </p:nvPr>
        </p:nvSpPr>
        <p:spPr>
          <a:xfrm>
            <a:off x="1209228" y="2571750"/>
            <a:ext cx="2930725" cy="865188"/>
          </a:xfrm>
          <a:prstGeom prst="rect">
            <a:avLst/>
          </a:prstGeom>
        </p:spPr>
        <p:txBody>
          <a:bodyPr>
            <a:normAutofit/>
          </a:bodyPr>
          <a:lstStyle>
            <a:lvl1pPr marL="0" indent="0">
              <a:spcBef>
                <a:spcPts val="200"/>
              </a:spcBef>
              <a:buClrTx/>
              <a:buSzTx/>
              <a:buFontTx/>
              <a:buNone/>
              <a:defRPr sz="1200" b="0">
                <a:solidFill>
                  <a:srgbClr val="000000"/>
                </a:solidFill>
                <a:latin typeface="+mn-lt"/>
                <a:ea typeface="+mn-ea"/>
                <a:cs typeface="+mn-cs"/>
                <a:sym typeface="Calibri"/>
              </a:defRPr>
            </a:lvl1pPr>
            <a:lvl2pPr marL="0" indent="266700">
              <a:spcBef>
                <a:spcPts val="200"/>
              </a:spcBef>
              <a:buClrTx/>
              <a:buSzTx/>
              <a:buFontTx/>
              <a:buNone/>
              <a:defRPr sz="1200" b="0">
                <a:solidFill>
                  <a:srgbClr val="000000"/>
                </a:solidFill>
                <a:latin typeface="+mn-lt"/>
                <a:ea typeface="+mn-ea"/>
                <a:cs typeface="+mn-cs"/>
                <a:sym typeface="Calibri"/>
              </a:defRPr>
            </a:lvl2pPr>
            <a:lvl3pPr marL="0" indent="531812">
              <a:spcBef>
                <a:spcPts val="200"/>
              </a:spcBef>
              <a:buClrTx/>
              <a:buSzTx/>
              <a:buFontTx/>
              <a:buNone/>
              <a:defRPr sz="1200" b="0">
                <a:solidFill>
                  <a:srgbClr val="000000"/>
                </a:solidFill>
                <a:latin typeface="+mn-lt"/>
                <a:ea typeface="+mn-ea"/>
                <a:cs typeface="+mn-cs"/>
                <a:sym typeface="Calibri"/>
              </a:defRPr>
            </a:lvl3pPr>
            <a:lvl4pPr marL="0" indent="809625">
              <a:spcBef>
                <a:spcPts val="200"/>
              </a:spcBef>
              <a:buClrTx/>
              <a:buSzTx/>
              <a:buFontTx/>
              <a:buNone/>
              <a:defRPr sz="1200" b="0">
                <a:solidFill>
                  <a:srgbClr val="000000"/>
                </a:solidFill>
                <a:latin typeface="+mn-lt"/>
                <a:ea typeface="+mn-ea"/>
                <a:cs typeface="+mn-cs"/>
                <a:sym typeface="Calibri"/>
              </a:defRPr>
            </a:lvl4pPr>
            <a:lvl5pPr marL="0" indent="1076325">
              <a:spcBef>
                <a:spcPts val="200"/>
              </a:spcBef>
              <a:buClrTx/>
              <a:buSzTx/>
              <a:buFontTx/>
              <a:buNone/>
              <a:defRPr sz="1200" b="0">
                <a:solidFill>
                  <a:srgbClr val="000000"/>
                </a:solidFill>
                <a:latin typeface="+mn-lt"/>
                <a:ea typeface="+mn-ea"/>
                <a:cs typeface="+mn-cs"/>
                <a:sym typeface="Calibri"/>
              </a:defRPr>
            </a:lvl5pPr>
          </a:lstStyle>
          <a:p>
            <a:r>
              <a:t>A short description about the subject of the presentation. Can be used as a subtitle.</a:t>
            </a:r>
          </a:p>
          <a:p>
            <a:pPr lvl="1"/>
            <a:endParaRPr/>
          </a:p>
          <a:p>
            <a:pPr lvl="2"/>
            <a:endParaRPr/>
          </a:p>
          <a:p>
            <a:pPr lvl="3"/>
            <a:endParaRPr/>
          </a:p>
          <a:p>
            <a:pPr lvl="4"/>
            <a:endParaRPr/>
          </a:p>
        </p:txBody>
      </p:sp>
      <p:sp>
        <p:nvSpPr>
          <p:cNvPr id="25" name="Espace réservé du texte 34"/>
          <p:cNvSpPr>
            <a:spLocks noGrp="1"/>
          </p:cNvSpPr>
          <p:nvPr>
            <p:ph type="body" sz="quarter" idx="21" hasCustomPrompt="1"/>
          </p:nvPr>
        </p:nvSpPr>
        <p:spPr>
          <a:xfrm>
            <a:off x="1209228" y="1203598"/>
            <a:ext cx="4010845" cy="1296146"/>
          </a:xfrm>
          <a:prstGeom prst="rect">
            <a:avLst/>
          </a:prstGeom>
        </p:spPr>
        <p:txBody>
          <a:bodyPr>
            <a:normAutofit/>
          </a:bodyPr>
          <a:lstStyle>
            <a:lvl1pPr marL="0" indent="0">
              <a:lnSpc>
                <a:spcPts val="4500"/>
              </a:lnSpc>
              <a:spcBef>
                <a:spcPts val="0"/>
              </a:spcBef>
              <a:buClrTx/>
              <a:buSzTx/>
              <a:buFontTx/>
              <a:buNone/>
              <a:defRPr sz="4800">
                <a:solidFill>
                  <a:schemeClr val="accent1"/>
                </a:solidFill>
                <a:latin typeface="+mn-lt"/>
                <a:ea typeface="+mn-ea"/>
                <a:cs typeface="+mn-cs"/>
                <a:sym typeface="Calibri"/>
              </a:defRPr>
            </a:lvl1pPr>
          </a:lstStyle>
          <a:p>
            <a:r>
              <a:t>Document Title</a:t>
            </a:r>
          </a:p>
        </p:txBody>
      </p:sp>
      <p:sp>
        <p:nvSpPr>
          <p:cNvPr id="26" name="Espace réservé du texte 32"/>
          <p:cNvSpPr>
            <a:spLocks noGrp="1"/>
          </p:cNvSpPr>
          <p:nvPr>
            <p:ph type="body" sz="quarter" idx="22" hasCustomPrompt="1"/>
          </p:nvPr>
        </p:nvSpPr>
        <p:spPr>
          <a:xfrm>
            <a:off x="1209226" y="3507854"/>
            <a:ext cx="2930725" cy="288033"/>
          </a:xfrm>
          <a:prstGeom prst="rect">
            <a:avLst/>
          </a:prstGeom>
        </p:spPr>
        <p:txBody>
          <a:bodyPr>
            <a:normAutofit/>
          </a:bodyPr>
          <a:lstStyle>
            <a:lvl1pPr marL="0" indent="0">
              <a:spcBef>
                <a:spcPts val="200"/>
              </a:spcBef>
              <a:buClrTx/>
              <a:buSzTx/>
              <a:buFontTx/>
              <a:buNone/>
              <a:defRPr sz="1200" b="0">
                <a:solidFill>
                  <a:schemeClr val="accent1"/>
                </a:solidFill>
                <a:latin typeface="+mn-lt"/>
                <a:ea typeface="+mn-ea"/>
                <a:cs typeface="+mn-cs"/>
                <a:sym typeface="Calibri"/>
              </a:defRPr>
            </a:lvl1pPr>
          </a:lstStyle>
          <a:p>
            <a:r>
              <a:t>Presentation date</a:t>
            </a:r>
          </a:p>
        </p:txBody>
      </p:sp>
      <p:pic>
        <p:nvPicPr>
          <p:cNvPr id="27" name="Picture 2" descr="Picture 2"/>
          <p:cNvPicPr>
            <a:picLocks noChangeAspect="1"/>
          </p:cNvPicPr>
          <p:nvPr/>
        </p:nvPicPr>
        <p:blipFill>
          <a:blip r:embed="rId3"/>
          <a:stretch>
            <a:fillRect/>
          </a:stretch>
        </p:blipFill>
        <p:spPr>
          <a:xfrm>
            <a:off x="6645375" y="3903898"/>
            <a:ext cx="453783" cy="453783"/>
          </a:xfrm>
          <a:prstGeom prst="rect">
            <a:avLst/>
          </a:prstGeom>
          <a:ln w="12700">
            <a:miter lim="400000"/>
          </a:ln>
          <a:effectLst>
            <a:outerShdw blurRad="292100" dist="139700" dir="2700000" rotWithShape="0">
              <a:srgbClr val="333333">
                <a:alpha val="64999"/>
              </a:srgbClr>
            </a:outerShdw>
          </a:effectLst>
        </p:spPr>
      </p:pic>
      <p:sp>
        <p:nvSpPr>
          <p:cNvPr id="28"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re et contenu">
    <p:spTree>
      <p:nvGrpSpPr>
        <p:cNvPr id="1" name=""/>
        <p:cNvGrpSpPr/>
        <p:nvPr/>
      </p:nvGrpSpPr>
      <p:grpSpPr>
        <a:xfrm>
          <a:off x="0" y="0"/>
          <a:ext cx="0" cy="0"/>
          <a:chOff x="0" y="0"/>
          <a:chExt cx="0" cy="0"/>
        </a:xfrm>
      </p:grpSpPr>
      <p:sp>
        <p:nvSpPr>
          <p:cNvPr id="35"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36"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37"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38"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39"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40"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41"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42" name="Espace réservé du texte 7"/>
          <p:cNvSpPr>
            <a:spLocks noGrp="1"/>
          </p:cNvSpPr>
          <p:nvPr>
            <p:ph type="body" sz="quarter" idx="21" hasCustomPrompt="1"/>
          </p:nvPr>
        </p:nvSpPr>
        <p:spPr>
          <a:xfrm>
            <a:off x="4067945" y="1635646"/>
            <a:ext cx="3024337" cy="2278187"/>
          </a:xfrm>
          <a:prstGeom prst="rect">
            <a:avLst/>
          </a:prstGeom>
        </p:spPr>
        <p:txBody>
          <a:bodyPr>
            <a:normAutofit/>
          </a:bodyPr>
          <a:lstStyle>
            <a:lvl1pPr marL="0" indent="0">
              <a:lnSpc>
                <a:spcPts val="1800"/>
              </a:lnSpc>
              <a:spcBef>
                <a:spcPts val="300"/>
              </a:spcBef>
              <a:buClrTx/>
              <a:buSzTx/>
              <a:buFontTx/>
              <a:buNone/>
              <a:defRPr sz="13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 et viribus, quarum ad praesens pleraeque licet Graecis nominibus appellentur, quae isdem ad arbitrium inposita sunt conditoris, primigenia tamen nomina non amittunt, quae eis</a:t>
            </a:r>
          </a:p>
        </p:txBody>
      </p:sp>
      <p:sp>
        <p:nvSpPr>
          <p:cNvPr id="43" name="Espace réservé du texte 7"/>
          <p:cNvSpPr>
            <a:spLocks noGrp="1"/>
          </p:cNvSpPr>
          <p:nvPr>
            <p:ph type="body" sz="quarter" idx="22" hasCustomPrompt="1"/>
          </p:nvPr>
        </p:nvSpPr>
        <p:spPr>
          <a:xfrm>
            <a:off x="4067945" y="1347613"/>
            <a:ext cx="3024337" cy="288032"/>
          </a:xfrm>
          <a:prstGeom prst="rect">
            <a:avLst/>
          </a:prstGeom>
        </p:spPr>
        <p:txBody>
          <a:bodyPr>
            <a:normAutofit/>
          </a:bodyPr>
          <a:lstStyle>
            <a:lvl1pPr marL="0" indent="0" defTabSz="832104">
              <a:lnSpc>
                <a:spcPts val="1600"/>
              </a:lnSpc>
              <a:spcBef>
                <a:spcPts val="200"/>
              </a:spcBef>
              <a:buClrTx/>
              <a:buSzTx/>
              <a:buFontTx/>
              <a:buNone/>
              <a:defRPr sz="1274">
                <a:solidFill>
                  <a:srgbClr val="000000"/>
                </a:solidFill>
                <a:latin typeface="+mn-lt"/>
                <a:ea typeface="+mn-ea"/>
                <a:cs typeface="+mn-cs"/>
                <a:sym typeface="Calibri"/>
              </a:defRPr>
            </a:lvl1pPr>
          </a:lstStyle>
          <a:p>
            <a:r>
              <a:t>Subtitle</a:t>
            </a:r>
          </a:p>
        </p:txBody>
      </p:sp>
      <p:sp>
        <p:nvSpPr>
          <p:cNvPr id="44" name="Espace réservé pour une image  10"/>
          <p:cNvSpPr>
            <a:spLocks noGrp="1"/>
          </p:cNvSpPr>
          <p:nvPr>
            <p:ph type="pic" sz="half" idx="23"/>
          </p:nvPr>
        </p:nvSpPr>
        <p:spPr>
          <a:xfrm>
            <a:off x="6994" y="1347613"/>
            <a:ext cx="3844926" cy="2565401"/>
          </a:xfrm>
          <a:prstGeom prst="rect">
            <a:avLst/>
          </a:prstGeom>
        </p:spPr>
        <p:txBody>
          <a:bodyPr lIns="91439" rIns="91439"/>
          <a:lstStyle/>
          <a:p>
            <a:endParaRPr/>
          </a:p>
        </p:txBody>
      </p:sp>
      <p:sp>
        <p:nvSpPr>
          <p:cNvPr id="45"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re et contenu">
    <p:spTree>
      <p:nvGrpSpPr>
        <p:cNvPr id="1" name=""/>
        <p:cNvGrpSpPr/>
        <p:nvPr/>
      </p:nvGrpSpPr>
      <p:grpSpPr>
        <a:xfrm>
          <a:off x="0" y="0"/>
          <a:ext cx="0" cy="0"/>
          <a:chOff x="0" y="0"/>
          <a:chExt cx="0" cy="0"/>
        </a:xfrm>
      </p:grpSpPr>
      <p:sp>
        <p:nvSpPr>
          <p:cNvPr id="52"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53"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54"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55"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56"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57"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58"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59" name="Espace réservé du texte 7"/>
          <p:cNvSpPr>
            <a:spLocks noGrp="1"/>
          </p:cNvSpPr>
          <p:nvPr>
            <p:ph type="body" sz="quarter" idx="21" hasCustomPrompt="1"/>
          </p:nvPr>
        </p:nvSpPr>
        <p:spPr>
          <a:xfrm>
            <a:off x="899591" y="1995685"/>
            <a:ext cx="1872209" cy="2278187"/>
          </a:xfrm>
          <a:prstGeom prst="rect">
            <a:avLst/>
          </a:prstGeom>
        </p:spPr>
        <p:txBody>
          <a:bodyPr>
            <a:normAutofit/>
          </a:bodyPr>
          <a:lstStyle>
            <a:lvl1pPr marL="0" indent="0">
              <a:lnSpc>
                <a:spcPts val="1800"/>
              </a:lnSpc>
              <a:spcBef>
                <a:spcPts val="300"/>
              </a:spcBef>
              <a:buClrTx/>
              <a:buSzTx/>
              <a:buFontTx/>
              <a:buNone/>
              <a:defRPr sz="13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a:t>
            </a:r>
          </a:p>
        </p:txBody>
      </p:sp>
      <p:sp>
        <p:nvSpPr>
          <p:cNvPr id="60" name="Espace réservé du texte 7"/>
          <p:cNvSpPr>
            <a:spLocks noGrp="1"/>
          </p:cNvSpPr>
          <p:nvPr>
            <p:ph type="body" sz="quarter" idx="22" hasCustomPrompt="1"/>
          </p:nvPr>
        </p:nvSpPr>
        <p:spPr>
          <a:xfrm>
            <a:off x="899591" y="1707653"/>
            <a:ext cx="1872209" cy="288032"/>
          </a:xfrm>
          <a:prstGeom prst="rect">
            <a:avLst/>
          </a:prstGeom>
        </p:spPr>
        <p:txBody>
          <a:bodyPr>
            <a:normAutofit/>
          </a:bodyPr>
          <a:lstStyle>
            <a:lvl1pPr marL="0" indent="0" defTabSz="832104">
              <a:lnSpc>
                <a:spcPts val="1600"/>
              </a:lnSpc>
              <a:spcBef>
                <a:spcPts val="200"/>
              </a:spcBef>
              <a:buClrTx/>
              <a:buSzTx/>
              <a:buFontTx/>
              <a:buNone/>
              <a:defRPr sz="1274">
                <a:solidFill>
                  <a:srgbClr val="000000"/>
                </a:solidFill>
                <a:latin typeface="+mn-lt"/>
                <a:ea typeface="+mn-ea"/>
                <a:cs typeface="+mn-cs"/>
                <a:sym typeface="Calibri"/>
              </a:defRPr>
            </a:lvl1pPr>
          </a:lstStyle>
          <a:p>
            <a:r>
              <a:t>Subtitle</a:t>
            </a:r>
          </a:p>
        </p:txBody>
      </p:sp>
      <p:sp>
        <p:nvSpPr>
          <p:cNvPr id="61"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2_Titre et contenu">
    <p:spTree>
      <p:nvGrpSpPr>
        <p:cNvPr id="1" name=""/>
        <p:cNvGrpSpPr/>
        <p:nvPr/>
      </p:nvGrpSpPr>
      <p:grpSpPr>
        <a:xfrm>
          <a:off x="0" y="0"/>
          <a:ext cx="0" cy="0"/>
          <a:chOff x="0" y="0"/>
          <a:chExt cx="0" cy="0"/>
        </a:xfrm>
      </p:grpSpPr>
      <p:sp>
        <p:nvSpPr>
          <p:cNvPr id="68"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69"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70"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71"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72"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73"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74" name="Body Level One…"/>
          <p:cNvSpPr txBox="1">
            <a:spLocks noGrp="1"/>
          </p:cNvSpPr>
          <p:nvPr>
            <p:ph type="body" sz="quarter" idx="1" hasCustomPrompt="1"/>
          </p:nvPr>
        </p:nvSpPr>
        <p:spPr>
          <a:xfrm>
            <a:off x="324618" y="1445691"/>
            <a:ext cx="2699212" cy="333971"/>
          </a:xfrm>
          <a:prstGeom prst="rect">
            <a:avLst/>
          </a:prstGeom>
        </p:spPr>
        <p:txBody>
          <a:bodyPr>
            <a:normAutofit/>
          </a:bodyPr>
          <a:lstStyle>
            <a:lvl1pPr marL="0" indent="0">
              <a:lnSpc>
                <a:spcPts val="2500"/>
              </a:lnSpc>
              <a:spcBef>
                <a:spcPts val="0"/>
              </a:spcBef>
              <a:buClrTx/>
              <a:buSzTx/>
              <a:buFontTx/>
              <a:buNone/>
              <a:defRPr sz="2000">
                <a:solidFill>
                  <a:srgbClr val="000000"/>
                </a:solidFill>
                <a:latin typeface="+mn-lt"/>
                <a:ea typeface="+mn-ea"/>
                <a:cs typeface="+mn-cs"/>
                <a:sym typeface="Calibri"/>
              </a:defRPr>
            </a:lvl1pPr>
            <a:lvl2pPr marL="0" indent="266700">
              <a:lnSpc>
                <a:spcPts val="2500"/>
              </a:lnSpc>
              <a:spcBef>
                <a:spcPts val="0"/>
              </a:spcBef>
              <a:buClrTx/>
              <a:buSzTx/>
              <a:buFontTx/>
              <a:buNone/>
              <a:defRPr sz="2000">
                <a:solidFill>
                  <a:srgbClr val="000000"/>
                </a:solidFill>
                <a:latin typeface="+mn-lt"/>
                <a:ea typeface="+mn-ea"/>
                <a:cs typeface="+mn-cs"/>
                <a:sym typeface="Calibri"/>
              </a:defRPr>
            </a:lvl2pPr>
            <a:lvl3pPr marL="0" indent="531812">
              <a:lnSpc>
                <a:spcPts val="2500"/>
              </a:lnSpc>
              <a:spcBef>
                <a:spcPts val="0"/>
              </a:spcBef>
              <a:buClrTx/>
              <a:buSzTx/>
              <a:buFontTx/>
              <a:buNone/>
              <a:defRPr sz="2000">
                <a:solidFill>
                  <a:srgbClr val="000000"/>
                </a:solidFill>
                <a:latin typeface="+mn-lt"/>
                <a:ea typeface="+mn-ea"/>
                <a:cs typeface="+mn-cs"/>
                <a:sym typeface="Calibri"/>
              </a:defRPr>
            </a:lvl3pPr>
            <a:lvl4pPr marL="0" indent="809625">
              <a:lnSpc>
                <a:spcPts val="2500"/>
              </a:lnSpc>
              <a:spcBef>
                <a:spcPts val="0"/>
              </a:spcBef>
              <a:buClrTx/>
              <a:buSzTx/>
              <a:buFontTx/>
              <a:buNone/>
              <a:defRPr sz="2000">
                <a:solidFill>
                  <a:srgbClr val="000000"/>
                </a:solidFill>
                <a:latin typeface="+mn-lt"/>
                <a:ea typeface="+mn-ea"/>
                <a:cs typeface="+mn-cs"/>
                <a:sym typeface="Calibri"/>
              </a:defRPr>
            </a:lvl4pPr>
            <a:lvl5pPr marL="0" indent="1076325">
              <a:lnSpc>
                <a:spcPts val="2500"/>
              </a:lnSpc>
              <a:spcBef>
                <a:spcPts val="0"/>
              </a:spcBef>
              <a:buClrTx/>
              <a:buSzTx/>
              <a:buFontTx/>
              <a:buNone/>
              <a:defRPr sz="2000">
                <a:solidFill>
                  <a:srgbClr val="000000"/>
                </a:solidFill>
                <a:latin typeface="+mn-lt"/>
                <a:ea typeface="+mn-ea"/>
                <a:cs typeface="+mn-cs"/>
                <a:sym typeface="Calibri"/>
              </a:defRPr>
            </a:lvl5pPr>
          </a:lstStyle>
          <a:p>
            <a:r>
              <a:t>Main subtitle</a:t>
            </a:r>
          </a:p>
          <a:p>
            <a:pPr lvl="1"/>
            <a:endParaRPr/>
          </a:p>
          <a:p>
            <a:pPr lvl="2"/>
            <a:endParaRPr/>
          </a:p>
          <a:p>
            <a:pPr lvl="3"/>
            <a:endParaRPr/>
          </a:p>
          <a:p>
            <a:pPr lvl="4"/>
            <a:endParaRPr/>
          </a:p>
        </p:txBody>
      </p:sp>
      <p:sp>
        <p:nvSpPr>
          <p:cNvPr id="75" name="Espace réservé du texte 5"/>
          <p:cNvSpPr>
            <a:spLocks noGrp="1"/>
          </p:cNvSpPr>
          <p:nvPr>
            <p:ph type="body" sz="quarter" idx="21" hasCustomPrompt="1"/>
          </p:nvPr>
        </p:nvSpPr>
        <p:spPr>
          <a:xfrm>
            <a:off x="325497" y="1783870"/>
            <a:ext cx="2699212" cy="2300048"/>
          </a:xfrm>
          <a:prstGeom prst="rect">
            <a:avLst/>
          </a:prstGeom>
        </p:spPr>
        <p:txBody>
          <a:bodyPr>
            <a:normAutofit/>
          </a:bodyPr>
          <a:lstStyle>
            <a:lvl1pPr marL="285750" indent="-285750">
              <a:lnSpc>
                <a:spcPts val="2500"/>
              </a:lnSpc>
              <a:spcBef>
                <a:spcPts val="0"/>
              </a:spcBef>
              <a:buClrTx/>
              <a:defRPr sz="1500" b="0">
                <a:solidFill>
                  <a:srgbClr val="000000"/>
                </a:solidFill>
                <a:latin typeface="+mn-lt"/>
                <a:ea typeface="+mn-ea"/>
                <a:cs typeface="+mn-cs"/>
                <a:sym typeface="Calibri"/>
              </a:defRPr>
            </a:lvl1pPr>
          </a:lstStyle>
          <a:p>
            <a:r>
              <a:t>Sub title 1
Sub title 1
Sub title 1
Links
Links
Links</a:t>
            </a:r>
          </a:p>
        </p:txBody>
      </p:sp>
      <p:sp>
        <p:nvSpPr>
          <p:cNvPr id="76" name="Espace réservé du texte 5"/>
          <p:cNvSpPr>
            <a:spLocks noGrp="1"/>
          </p:cNvSpPr>
          <p:nvPr>
            <p:ph type="body" sz="quarter" idx="22" hasCustomPrompt="1"/>
          </p:nvPr>
        </p:nvSpPr>
        <p:spPr>
          <a:xfrm>
            <a:off x="3406780" y="1087066"/>
            <a:ext cx="2752528"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Main Font content</a:t>
            </a:r>
          </a:p>
        </p:txBody>
      </p:sp>
      <p:sp>
        <p:nvSpPr>
          <p:cNvPr id="77" name="Espace réservé du texte 5"/>
          <p:cNvSpPr>
            <a:spLocks noGrp="1"/>
          </p:cNvSpPr>
          <p:nvPr>
            <p:ph type="body" sz="quarter" idx="23" hasCustomPrompt="1"/>
          </p:nvPr>
        </p:nvSpPr>
        <p:spPr>
          <a:xfrm>
            <a:off x="3406780" y="1388841"/>
            <a:ext cx="2752528" cy="1069105"/>
          </a:xfrm>
          <a:prstGeom prst="rect">
            <a:avLst/>
          </a:prstGeom>
        </p:spPr>
        <p:txBody>
          <a:bodyPr>
            <a:normAutofit/>
          </a:bodyPr>
          <a:lstStyle>
            <a:lvl1pPr marL="0" indent="0">
              <a:lnSpc>
                <a:spcPts val="1800"/>
              </a:lnSpc>
              <a:spcBef>
                <a:spcPts val="300"/>
              </a:spcBef>
              <a:buClrTx/>
              <a:buSzTx/>
              <a:buFontTx/>
              <a:buNone/>
              <a:defRPr sz="13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 et</a:t>
            </a:r>
          </a:p>
        </p:txBody>
      </p:sp>
      <p:sp>
        <p:nvSpPr>
          <p:cNvPr id="78" name="Espace réservé du texte 5"/>
          <p:cNvSpPr>
            <a:spLocks noGrp="1"/>
          </p:cNvSpPr>
          <p:nvPr>
            <p:ph type="body" sz="quarter" idx="24" hasCustomPrompt="1"/>
          </p:nvPr>
        </p:nvSpPr>
        <p:spPr>
          <a:xfrm>
            <a:off x="3406780" y="2543698"/>
            <a:ext cx="2752528"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79" name="Espace réservé du texte 5"/>
          <p:cNvSpPr>
            <a:spLocks noGrp="1"/>
          </p:cNvSpPr>
          <p:nvPr>
            <p:ph type="body" sz="quarter" idx="25" hasCustomPrompt="1"/>
          </p:nvPr>
        </p:nvSpPr>
        <p:spPr>
          <a:xfrm>
            <a:off x="3406780" y="2845473"/>
            <a:ext cx="2752528" cy="1238445"/>
          </a:xfrm>
          <a:prstGeom prst="rect">
            <a:avLst/>
          </a:prstGeom>
        </p:spPr>
        <p:txBody>
          <a:bodyPr>
            <a:normAutofit/>
          </a:bodyPr>
          <a:lstStyle>
            <a:lvl1pPr marL="0" indent="0">
              <a:lnSpc>
                <a:spcPts val="1800"/>
              </a:lnSpc>
              <a:spcBef>
                <a:spcPts val="300"/>
              </a:spcBef>
              <a:buClrTx/>
              <a:buSzTx/>
              <a:buFontTx/>
              <a:buNone/>
              <a:defRPr sz="1000" b="0">
                <a:solidFill>
                  <a:srgbClr val="000000"/>
                </a:solidFill>
                <a:latin typeface="+mn-lt"/>
                <a:ea typeface="+mn-ea"/>
                <a:cs typeface="+mn-cs"/>
                <a:sym typeface="Calibri"/>
              </a:defRPr>
            </a:lvl1pPr>
          </a:lstStyle>
          <a:p>
            <a:r>
              <a:t>Abusus enim multitudine hominum, quam tranquillis in rebus diutius rexit, ex agrestibus habitaculis urbes construxit multis opibus firmas et</a:t>
            </a:r>
          </a:p>
        </p:txBody>
      </p:sp>
      <p:sp>
        <p:nvSpPr>
          <p:cNvPr id="80" name="Espace réservé du texte 5"/>
          <p:cNvSpPr>
            <a:spLocks noGrp="1"/>
          </p:cNvSpPr>
          <p:nvPr>
            <p:ph type="body" sz="quarter" idx="26" hasCustomPrompt="1"/>
          </p:nvPr>
        </p:nvSpPr>
        <p:spPr>
          <a:xfrm>
            <a:off x="324619" y="339501"/>
            <a:ext cx="3527301" cy="720084"/>
          </a:xfrm>
          <a:prstGeom prst="rect">
            <a:avLst/>
          </a:prstGeom>
        </p:spPr>
        <p:txBody>
          <a:bodyPr>
            <a:normAutofit/>
          </a:bodyPr>
          <a:lstStyle>
            <a:lvl1pPr marL="0" indent="0" defTabSz="886968">
              <a:lnSpc>
                <a:spcPts val="2400"/>
              </a:lnSpc>
              <a:spcBef>
                <a:spcPts val="0"/>
              </a:spcBef>
              <a:buClrTx/>
              <a:buSzTx/>
              <a:buFontTx/>
              <a:buNone/>
              <a:defRPr sz="2522" b="0">
                <a:solidFill>
                  <a:srgbClr val="000000"/>
                </a:solidFill>
                <a:latin typeface="+mn-lt"/>
                <a:ea typeface="+mn-ea"/>
                <a:cs typeface="+mn-cs"/>
                <a:sym typeface="Calibri"/>
              </a:defRPr>
            </a:lvl1pPr>
          </a:lstStyle>
          <a:p>
            <a:r>
              <a:t>First line Of the headline</a:t>
            </a:r>
          </a:p>
        </p:txBody>
      </p:sp>
      <p:sp>
        <p:nvSpPr>
          <p:cNvPr id="81"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3_Titre et contenu">
    <p:spTree>
      <p:nvGrpSpPr>
        <p:cNvPr id="1" name=""/>
        <p:cNvGrpSpPr/>
        <p:nvPr/>
      </p:nvGrpSpPr>
      <p:grpSpPr>
        <a:xfrm>
          <a:off x="0" y="0"/>
          <a:ext cx="0" cy="0"/>
          <a:chOff x="0" y="0"/>
          <a:chExt cx="0" cy="0"/>
        </a:xfrm>
      </p:grpSpPr>
      <p:sp>
        <p:nvSpPr>
          <p:cNvPr id="88"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89"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90"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91"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92"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93" name="Picture 2" descr="Picture 2"/>
          <p:cNvPicPr>
            <a:picLocks noChangeAspect="1"/>
          </p:cNvPicPr>
          <p:nvPr/>
        </p:nvPicPr>
        <p:blipFill>
          <a:blip r:embed="rId2"/>
          <a:stretch>
            <a:fillRect/>
          </a:stretch>
        </p:blipFill>
        <p:spPr>
          <a:xfrm>
            <a:off x="7493538" y="90634"/>
            <a:ext cx="1597284" cy="896937"/>
          </a:xfrm>
          <a:prstGeom prst="rect">
            <a:avLst/>
          </a:prstGeom>
          <a:ln w="12700">
            <a:miter lim="400000"/>
          </a:ln>
        </p:spPr>
      </p:pic>
      <p:sp>
        <p:nvSpPr>
          <p:cNvPr id="94"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95" name="Espace réservé pour une image  2"/>
          <p:cNvSpPr>
            <a:spLocks noGrp="1"/>
          </p:cNvSpPr>
          <p:nvPr>
            <p:ph type="pic" sz="quarter" idx="21"/>
          </p:nvPr>
        </p:nvSpPr>
        <p:spPr>
          <a:xfrm>
            <a:off x="666750" y="1347613"/>
            <a:ext cx="2160589" cy="1439863"/>
          </a:xfrm>
          <a:prstGeom prst="rect">
            <a:avLst/>
          </a:prstGeom>
        </p:spPr>
        <p:txBody>
          <a:bodyPr lIns="91439" rIns="91439"/>
          <a:lstStyle/>
          <a:p>
            <a:endParaRPr/>
          </a:p>
        </p:txBody>
      </p:sp>
      <p:sp>
        <p:nvSpPr>
          <p:cNvPr id="96" name="Espace réservé pour une image  2"/>
          <p:cNvSpPr>
            <a:spLocks noGrp="1"/>
          </p:cNvSpPr>
          <p:nvPr>
            <p:ph type="pic" sz="quarter" idx="22"/>
          </p:nvPr>
        </p:nvSpPr>
        <p:spPr>
          <a:xfrm>
            <a:off x="3043361" y="1347613"/>
            <a:ext cx="2160589" cy="1439863"/>
          </a:xfrm>
          <a:prstGeom prst="rect">
            <a:avLst/>
          </a:prstGeom>
        </p:spPr>
        <p:txBody>
          <a:bodyPr lIns="91439" rIns="91439"/>
          <a:lstStyle/>
          <a:p>
            <a:endParaRPr/>
          </a:p>
        </p:txBody>
      </p:sp>
      <p:sp>
        <p:nvSpPr>
          <p:cNvPr id="97" name="Espace réservé pour une image  2"/>
          <p:cNvSpPr>
            <a:spLocks noGrp="1"/>
          </p:cNvSpPr>
          <p:nvPr>
            <p:ph type="pic" sz="quarter" idx="23"/>
          </p:nvPr>
        </p:nvSpPr>
        <p:spPr>
          <a:xfrm>
            <a:off x="5419381" y="1347613"/>
            <a:ext cx="2160590" cy="1439863"/>
          </a:xfrm>
          <a:prstGeom prst="rect">
            <a:avLst/>
          </a:prstGeom>
        </p:spPr>
        <p:txBody>
          <a:bodyPr lIns="91439" rIns="91439"/>
          <a:lstStyle/>
          <a:p>
            <a:endParaRPr/>
          </a:p>
        </p:txBody>
      </p:sp>
      <p:sp>
        <p:nvSpPr>
          <p:cNvPr id="98" name="Espace réservé du texte 5"/>
          <p:cNvSpPr>
            <a:spLocks noGrp="1"/>
          </p:cNvSpPr>
          <p:nvPr>
            <p:ph type="body" sz="quarter" idx="24" hasCustomPrompt="1"/>
          </p:nvPr>
        </p:nvSpPr>
        <p:spPr>
          <a:xfrm>
            <a:off x="595337" y="3003798"/>
            <a:ext cx="2232001"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99" name="Espace réservé du texte 5"/>
          <p:cNvSpPr>
            <a:spLocks noGrp="1"/>
          </p:cNvSpPr>
          <p:nvPr>
            <p:ph type="body" sz="quarter" idx="25" hasCustomPrompt="1"/>
          </p:nvPr>
        </p:nvSpPr>
        <p:spPr>
          <a:xfrm>
            <a:off x="595337" y="3287157"/>
            <a:ext cx="2232001" cy="734389"/>
          </a:xfrm>
          <a:prstGeom prst="rect">
            <a:avLst/>
          </a:prstGeom>
        </p:spPr>
        <p:txBody>
          <a:bodyPr>
            <a:normAutofit/>
          </a:bodyPr>
          <a:lstStyle>
            <a:lvl1pPr marL="0" indent="0" defTabSz="886968">
              <a:lnSpc>
                <a:spcPts val="1700"/>
              </a:lnSpc>
              <a:spcBef>
                <a:spcPts val="200"/>
              </a:spcBef>
              <a:buClrTx/>
              <a:buSzTx/>
              <a:buFontTx/>
              <a:buNone/>
              <a:defRPr sz="970" b="0">
                <a:solidFill>
                  <a:srgbClr val="000000"/>
                </a:solidFill>
                <a:latin typeface="+mn-lt"/>
                <a:ea typeface="+mn-ea"/>
                <a:cs typeface="+mn-cs"/>
                <a:sym typeface="Calibri"/>
              </a:defRPr>
            </a:lvl1pPr>
          </a:lstStyle>
          <a:p>
            <a:r>
              <a:t>Viribus, quarum ad praesens pleraeque licet Graecis nominibus appellentur, quae isdem ad arbitrium inposita.</a:t>
            </a:r>
          </a:p>
        </p:txBody>
      </p:sp>
      <p:sp>
        <p:nvSpPr>
          <p:cNvPr id="100" name="Espace réservé du texte 5"/>
          <p:cNvSpPr>
            <a:spLocks noGrp="1"/>
          </p:cNvSpPr>
          <p:nvPr>
            <p:ph type="body" sz="quarter" idx="26" hasCustomPrompt="1"/>
          </p:nvPr>
        </p:nvSpPr>
        <p:spPr>
          <a:xfrm>
            <a:off x="3021752" y="2997865"/>
            <a:ext cx="2232002"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101" name="Espace réservé du texte 5"/>
          <p:cNvSpPr>
            <a:spLocks noGrp="1"/>
          </p:cNvSpPr>
          <p:nvPr>
            <p:ph type="body" sz="quarter" idx="27" hasCustomPrompt="1"/>
          </p:nvPr>
        </p:nvSpPr>
        <p:spPr>
          <a:xfrm>
            <a:off x="3021752" y="3281224"/>
            <a:ext cx="2232002" cy="734389"/>
          </a:xfrm>
          <a:prstGeom prst="rect">
            <a:avLst/>
          </a:prstGeom>
        </p:spPr>
        <p:txBody>
          <a:bodyPr>
            <a:normAutofit/>
          </a:bodyPr>
          <a:lstStyle>
            <a:lvl1pPr marL="0" indent="0" defTabSz="886968">
              <a:lnSpc>
                <a:spcPts val="1700"/>
              </a:lnSpc>
              <a:spcBef>
                <a:spcPts val="200"/>
              </a:spcBef>
              <a:buClrTx/>
              <a:buSzTx/>
              <a:buFontTx/>
              <a:buNone/>
              <a:defRPr sz="970" b="0">
                <a:solidFill>
                  <a:srgbClr val="000000"/>
                </a:solidFill>
                <a:latin typeface="+mn-lt"/>
                <a:ea typeface="+mn-ea"/>
                <a:cs typeface="+mn-cs"/>
                <a:sym typeface="Calibri"/>
              </a:defRPr>
            </a:lvl1pPr>
          </a:lstStyle>
          <a:p>
            <a:r>
              <a:t>Viribus, quarum ad praesens pleraeque licet Graecis nominibus appellentur, quae isdem ad arbitrium inposita.</a:t>
            </a:r>
          </a:p>
        </p:txBody>
      </p:sp>
      <p:sp>
        <p:nvSpPr>
          <p:cNvPr id="102" name="Espace réservé du texte 5"/>
          <p:cNvSpPr>
            <a:spLocks noGrp="1"/>
          </p:cNvSpPr>
          <p:nvPr>
            <p:ph type="body" sz="quarter" idx="28" hasCustomPrompt="1"/>
          </p:nvPr>
        </p:nvSpPr>
        <p:spPr>
          <a:xfrm>
            <a:off x="5419382" y="2986009"/>
            <a:ext cx="2232001" cy="216025"/>
          </a:xfrm>
          <a:prstGeom prst="rect">
            <a:avLst/>
          </a:prstGeom>
        </p:spPr>
        <p:txBody>
          <a:bodyPr anchor="ctr">
            <a:normAutofit/>
          </a:bodyPr>
          <a:lstStyle>
            <a:lvl1pPr marL="0" indent="0" defTabSz="420623">
              <a:lnSpc>
                <a:spcPts val="1100"/>
              </a:lnSpc>
              <a:spcBef>
                <a:spcPts val="0"/>
              </a:spcBef>
              <a:buClrTx/>
              <a:buSzTx/>
              <a:buFontTx/>
              <a:buNone/>
              <a:defRPr sz="460">
                <a:solidFill>
                  <a:srgbClr val="000000"/>
                </a:solidFill>
                <a:latin typeface="+mn-lt"/>
                <a:ea typeface="+mn-ea"/>
                <a:cs typeface="+mn-cs"/>
                <a:sym typeface="Calibri"/>
              </a:defRPr>
            </a:lvl1pPr>
          </a:lstStyle>
          <a:p>
            <a:r>
              <a:t>Small Font content</a:t>
            </a:r>
          </a:p>
        </p:txBody>
      </p:sp>
      <p:sp>
        <p:nvSpPr>
          <p:cNvPr id="103" name="Espace réservé du texte 5"/>
          <p:cNvSpPr>
            <a:spLocks noGrp="1"/>
          </p:cNvSpPr>
          <p:nvPr>
            <p:ph type="body" sz="quarter" idx="29" hasCustomPrompt="1"/>
          </p:nvPr>
        </p:nvSpPr>
        <p:spPr>
          <a:xfrm>
            <a:off x="5419382" y="3269369"/>
            <a:ext cx="2232001" cy="746244"/>
          </a:xfrm>
          <a:prstGeom prst="rect">
            <a:avLst/>
          </a:prstGeom>
        </p:spPr>
        <p:txBody>
          <a:bodyPr>
            <a:normAutofit/>
          </a:bodyPr>
          <a:lstStyle>
            <a:lvl1pPr marL="0" indent="0" defTabSz="905255">
              <a:lnSpc>
                <a:spcPts val="1700"/>
              </a:lnSpc>
              <a:spcBef>
                <a:spcPts val="200"/>
              </a:spcBef>
              <a:buClrTx/>
              <a:buSzTx/>
              <a:buFontTx/>
              <a:buNone/>
              <a:defRPr sz="989" b="0">
                <a:solidFill>
                  <a:srgbClr val="000000"/>
                </a:solidFill>
                <a:latin typeface="+mn-lt"/>
                <a:ea typeface="+mn-ea"/>
                <a:cs typeface="+mn-cs"/>
                <a:sym typeface="Calibri"/>
              </a:defRPr>
            </a:lvl1pPr>
          </a:lstStyle>
          <a:p>
            <a:r>
              <a:t>Viribus, quarum ad praesens pleraeque licet Graecis nominibus appellentur, quae isdem ad arbitrium inposita.</a:t>
            </a:r>
          </a:p>
        </p:txBody>
      </p:sp>
      <p:sp>
        <p:nvSpPr>
          <p:cNvPr id="104"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 général">
    <p:spTree>
      <p:nvGrpSpPr>
        <p:cNvPr id="1" name=""/>
        <p:cNvGrpSpPr/>
        <p:nvPr/>
      </p:nvGrpSpPr>
      <p:grpSpPr>
        <a:xfrm>
          <a:off x="0" y="0"/>
          <a:ext cx="0" cy="0"/>
          <a:chOff x="0" y="0"/>
          <a:chExt cx="0" cy="0"/>
        </a:xfrm>
      </p:grpSpPr>
      <p:sp>
        <p:nvSpPr>
          <p:cNvPr id="111" name="Body Level One…"/>
          <p:cNvSpPr txBox="1">
            <a:spLocks noGrp="1"/>
          </p:cNvSpPr>
          <p:nvPr>
            <p:ph type="body" sz="quarter" idx="1" hasCustomPrompt="1"/>
          </p:nvPr>
        </p:nvSpPr>
        <p:spPr>
          <a:xfrm>
            <a:off x="324618" y="339502"/>
            <a:ext cx="3527302" cy="720083"/>
          </a:xfrm>
          <a:prstGeom prst="rect">
            <a:avLst/>
          </a:prstGeom>
        </p:spPr>
        <p:txBody>
          <a:bodyPr>
            <a:normAutofit/>
          </a:bodyPr>
          <a:lstStyle>
            <a:lvl1pPr marL="0" indent="0">
              <a:lnSpc>
                <a:spcPts val="2500"/>
              </a:lnSpc>
              <a:spcBef>
                <a:spcPts val="0"/>
              </a:spcBef>
              <a:buClrTx/>
              <a:buSzTx/>
              <a:buFontTx/>
              <a:buNone/>
              <a:defRPr sz="2600" b="0">
                <a:solidFill>
                  <a:srgbClr val="000000"/>
                </a:solidFill>
                <a:latin typeface="+mn-lt"/>
                <a:ea typeface="+mn-ea"/>
                <a:cs typeface="+mn-cs"/>
                <a:sym typeface="Calibri"/>
              </a:defRPr>
            </a:lvl1pPr>
            <a:lvl2pPr marL="0" indent="266700">
              <a:lnSpc>
                <a:spcPts val="2500"/>
              </a:lnSpc>
              <a:spcBef>
                <a:spcPts val="0"/>
              </a:spcBef>
              <a:buClrTx/>
              <a:buSzTx/>
              <a:buFontTx/>
              <a:buNone/>
              <a:defRPr sz="2600" b="0">
                <a:solidFill>
                  <a:srgbClr val="000000"/>
                </a:solidFill>
                <a:latin typeface="+mn-lt"/>
                <a:ea typeface="+mn-ea"/>
                <a:cs typeface="+mn-cs"/>
                <a:sym typeface="Calibri"/>
              </a:defRPr>
            </a:lvl2pPr>
            <a:lvl3pPr marL="0" indent="531812">
              <a:lnSpc>
                <a:spcPts val="2500"/>
              </a:lnSpc>
              <a:spcBef>
                <a:spcPts val="0"/>
              </a:spcBef>
              <a:buClrTx/>
              <a:buSzTx/>
              <a:buFontTx/>
              <a:buNone/>
              <a:defRPr sz="2600" b="0">
                <a:solidFill>
                  <a:srgbClr val="000000"/>
                </a:solidFill>
                <a:latin typeface="+mn-lt"/>
                <a:ea typeface="+mn-ea"/>
                <a:cs typeface="+mn-cs"/>
                <a:sym typeface="Calibri"/>
              </a:defRPr>
            </a:lvl3pPr>
            <a:lvl4pPr marL="0" indent="809625">
              <a:lnSpc>
                <a:spcPts val="2500"/>
              </a:lnSpc>
              <a:spcBef>
                <a:spcPts val="0"/>
              </a:spcBef>
              <a:buClrTx/>
              <a:buSzTx/>
              <a:buFontTx/>
              <a:buNone/>
              <a:defRPr sz="2600" b="0">
                <a:solidFill>
                  <a:srgbClr val="000000"/>
                </a:solidFill>
                <a:latin typeface="+mn-lt"/>
                <a:ea typeface="+mn-ea"/>
                <a:cs typeface="+mn-cs"/>
                <a:sym typeface="Calibri"/>
              </a:defRPr>
            </a:lvl4pPr>
            <a:lvl5pPr marL="0" indent="1076325">
              <a:lnSpc>
                <a:spcPts val="2500"/>
              </a:lnSpc>
              <a:spcBef>
                <a:spcPts val="0"/>
              </a:spcBef>
              <a:buClrTx/>
              <a:buSzTx/>
              <a:buFontTx/>
              <a:buNone/>
              <a:defRPr sz="2600" b="0">
                <a:solidFill>
                  <a:srgbClr val="000000"/>
                </a:solidFill>
                <a:latin typeface="+mn-lt"/>
                <a:ea typeface="+mn-ea"/>
                <a:cs typeface="+mn-cs"/>
                <a:sym typeface="Calibri"/>
              </a:defRPr>
            </a:lvl5pPr>
          </a:lstStyle>
          <a:p>
            <a:r>
              <a:t>First lineOf the headline</a:t>
            </a:r>
          </a:p>
          <a:p>
            <a:pPr lvl="1"/>
            <a:endParaRPr/>
          </a:p>
          <a:p>
            <a:pPr lvl="2"/>
            <a:endParaRPr/>
          </a:p>
          <a:p>
            <a:pPr lvl="3"/>
            <a:endParaRPr/>
          </a:p>
          <a:p>
            <a:pPr lvl="4"/>
            <a:endParaRPr/>
          </a:p>
        </p:txBody>
      </p:sp>
      <p:sp>
        <p:nvSpPr>
          <p:cNvPr id="112" name="Slide Number"/>
          <p:cNvSpPr txBox="1">
            <a:spLocks noGrp="1"/>
          </p:cNvSpPr>
          <p:nvPr>
            <p:ph type="sldNum" sz="quarter" idx="2"/>
          </p:nvPr>
        </p:nvSpPr>
        <p:spPr>
          <a:xfrm>
            <a:off x="4419600" y="4627562"/>
            <a:ext cx="2133600" cy="279401"/>
          </a:xfrm>
          <a:prstGeom prst="rect">
            <a:avLst/>
          </a:prstGeom>
        </p:spPr>
        <p:txBody>
          <a:bodyPr anchor="ctr"/>
          <a:lstStyle>
            <a:lvl1pPr algn="r">
              <a:defRPr sz="1200">
                <a:solidFill>
                  <a:srgbClr val="000000"/>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Connecteur droit 3"/>
          <p:cNvSpPr/>
          <p:nvPr/>
        </p:nvSpPr>
        <p:spPr>
          <a:xfrm>
            <a:off x="501428" y="4656658"/>
            <a:ext cx="8642572" cy="1"/>
          </a:xfrm>
          <a:prstGeom prst="line">
            <a:avLst/>
          </a:prstGeom>
          <a:ln>
            <a:solidFill>
              <a:srgbClr val="D3D3D3"/>
            </a:solidFill>
          </a:ln>
        </p:spPr>
        <p:txBody>
          <a:bodyPr lIns="45719" rIns="45719"/>
          <a:lstStyle/>
          <a:p>
            <a:endParaRPr/>
          </a:p>
        </p:txBody>
      </p:sp>
      <p:sp>
        <p:nvSpPr>
          <p:cNvPr id="3" name="Connecteur droit 4"/>
          <p:cNvSpPr/>
          <p:nvPr/>
        </p:nvSpPr>
        <p:spPr>
          <a:xfrm flipH="1">
            <a:off x="8131571" y="584199"/>
            <a:ext cx="1" cy="4072460"/>
          </a:xfrm>
          <a:prstGeom prst="line">
            <a:avLst/>
          </a:prstGeom>
          <a:ln>
            <a:solidFill>
              <a:srgbClr val="D3D3D3"/>
            </a:solidFill>
          </a:ln>
        </p:spPr>
        <p:txBody>
          <a:bodyPr lIns="45719" rIns="45719"/>
          <a:lstStyle/>
          <a:p>
            <a:endParaRPr/>
          </a:p>
        </p:txBody>
      </p:sp>
      <p:sp>
        <p:nvSpPr>
          <p:cNvPr id="4" name="Connecteur droit 8"/>
          <p:cNvSpPr/>
          <p:nvPr/>
        </p:nvSpPr>
        <p:spPr>
          <a:xfrm flipH="1">
            <a:off x="501428" y="4659981"/>
            <a:ext cx="1" cy="483519"/>
          </a:xfrm>
          <a:prstGeom prst="line">
            <a:avLst/>
          </a:prstGeom>
          <a:ln>
            <a:solidFill>
              <a:srgbClr val="D3D3D3"/>
            </a:solidFill>
          </a:ln>
        </p:spPr>
        <p:txBody>
          <a:bodyPr lIns="45719" rIns="45719"/>
          <a:lstStyle/>
          <a:p>
            <a:endParaRPr/>
          </a:p>
        </p:txBody>
      </p:sp>
      <p:sp>
        <p:nvSpPr>
          <p:cNvPr id="5" name="Ellipse 9"/>
          <p:cNvSpPr/>
          <p:nvPr/>
        </p:nvSpPr>
        <p:spPr>
          <a:xfrm>
            <a:off x="395536" y="4551969"/>
            <a:ext cx="216025" cy="216025"/>
          </a:xfrm>
          <a:prstGeom prst="ellipse">
            <a:avLst/>
          </a:prstGeom>
          <a:solidFill>
            <a:srgbClr val="D0D0D0"/>
          </a:solidFill>
          <a:ln w="12700">
            <a:miter lim="400000"/>
          </a:ln>
        </p:spPr>
        <p:txBody>
          <a:bodyPr lIns="45719" rIns="45719" anchor="ctr"/>
          <a:lstStyle/>
          <a:p>
            <a:pPr algn="ctr">
              <a:defRPr>
                <a:solidFill>
                  <a:srgbClr val="FFFFFF"/>
                </a:solidFill>
              </a:defRPr>
            </a:pPr>
            <a:endParaRPr/>
          </a:p>
        </p:txBody>
      </p:sp>
      <p:sp>
        <p:nvSpPr>
          <p:cNvPr id="6" name="Ellipse 10"/>
          <p:cNvSpPr/>
          <p:nvPr/>
        </p:nvSpPr>
        <p:spPr>
          <a:xfrm>
            <a:off x="8059563" y="4584650"/>
            <a:ext cx="144017" cy="144017"/>
          </a:xfrm>
          <a:prstGeom prst="ellipse">
            <a:avLst/>
          </a:prstGeom>
          <a:solidFill>
            <a:srgbClr val="878787"/>
          </a:solidFill>
          <a:ln w="12700">
            <a:miter lim="400000"/>
          </a:ln>
        </p:spPr>
        <p:txBody>
          <a:bodyPr lIns="45719" rIns="45719" anchor="ctr"/>
          <a:lstStyle/>
          <a:p>
            <a:pPr algn="ctr">
              <a:defRPr>
                <a:solidFill>
                  <a:srgbClr val="FFFFFF"/>
                </a:solidFill>
              </a:defRPr>
            </a:pPr>
            <a:endParaRPr/>
          </a:p>
        </p:txBody>
      </p:sp>
      <p:pic>
        <p:nvPicPr>
          <p:cNvPr id="7" name="Picture 2" descr="Picture 2"/>
          <p:cNvPicPr>
            <a:picLocks noChangeAspect="1"/>
          </p:cNvPicPr>
          <p:nvPr/>
        </p:nvPicPr>
        <p:blipFill>
          <a:blip r:embed="rId8"/>
          <a:stretch>
            <a:fillRect/>
          </a:stretch>
        </p:blipFill>
        <p:spPr>
          <a:xfrm>
            <a:off x="7493538" y="90634"/>
            <a:ext cx="1597284" cy="896937"/>
          </a:xfrm>
          <a:prstGeom prst="rect">
            <a:avLst/>
          </a:prstGeom>
          <a:ln w="12700">
            <a:miter lim="400000"/>
          </a:ln>
        </p:spPr>
      </p:pic>
      <p:sp>
        <p:nvSpPr>
          <p:cNvPr id="8" name="Title Text"/>
          <p:cNvSpPr txBox="1">
            <a:spLocks noGrp="1"/>
          </p:cNvSpPr>
          <p:nvPr>
            <p:ph type="title"/>
          </p:nvPr>
        </p:nvSpPr>
        <p:spPr>
          <a:xfrm>
            <a:off x="468000" y="205978"/>
            <a:ext cx="8263230" cy="594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9" name="Slide Number"/>
          <p:cNvSpPr txBox="1">
            <a:spLocks noGrp="1"/>
          </p:cNvSpPr>
          <p:nvPr>
            <p:ph type="sldNum" sz="quarter" idx="2"/>
          </p:nvPr>
        </p:nvSpPr>
        <p:spPr>
          <a:xfrm>
            <a:off x="8633949" y="17345"/>
            <a:ext cx="335867" cy="333088"/>
          </a:xfrm>
          <a:prstGeom prst="rect">
            <a:avLst/>
          </a:prstGeom>
          <a:ln w="12700">
            <a:miter lim="400000"/>
          </a:ln>
        </p:spPr>
        <p:txBody>
          <a:bodyPr wrap="none" lIns="45719" rIns="45719">
            <a:spAutoFit/>
          </a:bodyPr>
          <a:lstStyle>
            <a:lvl1pPr>
              <a:defRPr>
                <a:solidFill>
                  <a:srgbClr val="888888"/>
                </a:solidFill>
              </a:defRPr>
            </a:lvl1pPr>
          </a:lstStyle>
          <a:p>
            <a:fld id="{86CB4B4D-7CA3-9044-876B-883B54F8677D}" type="slidenum">
              <a:t>‹#›</a:t>
            </a:fld>
            <a:endParaRPr/>
          </a:p>
        </p:txBody>
      </p:sp>
      <p:sp>
        <p:nvSpPr>
          <p:cNvPr id="10"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p:txStyles>
    <p:titleStyle>
      <a:lvl1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1pPr>
      <a:lvl2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2pPr>
      <a:lvl3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3pPr>
      <a:lvl4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4pPr>
      <a:lvl5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5pPr>
      <a:lvl6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6pPr>
      <a:lvl7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7pPr>
      <a:lvl8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8pPr>
      <a:lvl9pPr marL="0" marR="0" indent="0" algn="l" defTabSz="914400" rtl="0" latinLnBrk="0">
        <a:lnSpc>
          <a:spcPct val="100000"/>
        </a:lnSpc>
        <a:spcBef>
          <a:spcPts val="0"/>
        </a:spcBef>
        <a:spcAft>
          <a:spcPts val="0"/>
        </a:spcAft>
        <a:buClrTx/>
        <a:buSzTx/>
        <a:buFontTx/>
        <a:buNone/>
        <a:tabLst/>
        <a:defRPr sz="2400" b="1" i="0" u="none" strike="noStrike" cap="none" spc="0" baseline="0">
          <a:solidFill>
            <a:srgbClr val="008799"/>
          </a:solidFill>
          <a:uFillTx/>
          <a:latin typeface="Verdana"/>
          <a:ea typeface="Verdana"/>
          <a:cs typeface="Verdana"/>
          <a:sym typeface="Verdana"/>
        </a:defRPr>
      </a:lvl9pPr>
    </p:titleStyle>
    <p:bodyStyle>
      <a:lvl1pPr marL="266700" marR="0" indent="-26670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1pPr>
      <a:lvl2pPr marL="564952" marR="0" indent="-298252"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2pPr>
      <a:lvl3pPr marL="889000" marR="0" indent="-357188"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3pPr>
      <a:lvl4pPr marL="1152525" marR="0" indent="-34290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4pPr>
      <a:lvl5pPr marL="1419225" marR="0" indent="-34290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5pPr>
      <a:lvl6pPr marL="2491739" marR="0" indent="-205739"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6pPr>
      <a:lvl7pPr marL="2948939" marR="0" indent="-205739"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7pPr>
      <a:lvl8pPr marL="3406140" marR="0" indent="-20574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8pPr>
      <a:lvl9pPr marL="3863340" marR="0" indent="-205740" algn="l" defTabSz="914400" rtl="0" latinLnBrk="0">
        <a:lnSpc>
          <a:spcPct val="100000"/>
        </a:lnSpc>
        <a:spcBef>
          <a:spcPts val="400"/>
        </a:spcBef>
        <a:spcAft>
          <a:spcPts val="0"/>
        </a:spcAft>
        <a:buClr>
          <a:srgbClr val="D00040"/>
        </a:buClr>
        <a:buSzPct val="100000"/>
        <a:buFont typeface="Arial"/>
        <a:buChar char="•"/>
        <a:tabLst/>
        <a:defRPr sz="1800" b="1" i="0" u="none" strike="noStrike" cap="none" spc="0" baseline="0">
          <a:solidFill>
            <a:srgbClr val="595959"/>
          </a:solidFill>
          <a:uFillTx/>
          <a:latin typeface="Verdana"/>
          <a:ea typeface="Verdana"/>
          <a:cs typeface="Verdana"/>
          <a:sym typeface="Verdana"/>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Espace réservé du texte 2"/>
          <p:cNvSpPr txBox="1">
            <a:spLocks noGrp="1"/>
          </p:cNvSpPr>
          <p:nvPr>
            <p:ph type="subTitle" sz="quarter" idx="1"/>
          </p:nvPr>
        </p:nvSpPr>
        <p:spPr>
          <a:xfrm>
            <a:off x="1072968" y="191782"/>
            <a:ext cx="8192953" cy="637237"/>
          </a:xfrm>
          <a:prstGeom prst="rect">
            <a:avLst/>
          </a:prstGeom>
        </p:spPr>
        <p:txBody>
          <a:bodyPr/>
          <a:lstStyle>
            <a:lvl1pPr defTabSz="877823">
              <a:lnSpc>
                <a:spcPts val="4300"/>
              </a:lnSpc>
              <a:spcBef>
                <a:spcPts val="0"/>
              </a:spcBef>
              <a:defRPr sz="3455" i="1">
                <a:solidFill>
                  <a:schemeClr val="accent1"/>
                </a:solidFill>
              </a:defRPr>
            </a:lvl1pPr>
          </a:lstStyle>
          <a:p>
            <a:r>
              <a:t>European Examination in Core Cardiology</a:t>
            </a:r>
          </a:p>
        </p:txBody>
      </p:sp>
      <p:sp>
        <p:nvSpPr>
          <p:cNvPr id="139" name="Espace réservé du texte 2"/>
          <p:cNvSpPr>
            <a:spLocks noGrp="1"/>
          </p:cNvSpPr>
          <p:nvPr>
            <p:ph type="body" idx="21"/>
          </p:nvPr>
        </p:nvSpPr>
        <p:spPr>
          <a:xfrm>
            <a:off x="1072969" y="4196555"/>
            <a:ext cx="7755260" cy="946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nSpc>
                <a:spcPct val="100000"/>
              </a:lnSpc>
              <a:defRPr sz="2800" b="0">
                <a:solidFill>
                  <a:srgbClr val="000000"/>
                </a:solidFill>
              </a:defRPr>
            </a:pPr>
            <a:r>
              <a:rPr dirty="0"/>
              <a:t>Chris Plummer</a:t>
            </a:r>
            <a:r>
              <a:rPr lang="en-GB" dirty="0"/>
              <a:t>		Clive Lawson</a:t>
            </a:r>
            <a:br>
              <a:rPr dirty="0"/>
            </a:br>
            <a:r>
              <a:rPr dirty="0"/>
              <a:t>Stephanie Thibault</a:t>
            </a:r>
            <a:r>
              <a:rPr lang="en-GB" dirty="0"/>
              <a:t>		Danny Mathysen</a:t>
            </a:r>
            <a:endParaRPr dirty="0"/>
          </a:p>
        </p:txBody>
      </p:sp>
      <p:pic>
        <p:nvPicPr>
          <p:cNvPr id="140" name="Picture 7" descr="Picture 7"/>
          <p:cNvPicPr>
            <a:picLocks noChangeAspect="1"/>
          </p:cNvPicPr>
          <p:nvPr/>
        </p:nvPicPr>
        <p:blipFill>
          <a:blip r:embed="rId3"/>
          <a:stretch>
            <a:fillRect/>
          </a:stretch>
        </p:blipFill>
        <p:spPr>
          <a:xfrm>
            <a:off x="1265496" y="1580235"/>
            <a:ext cx="2450458" cy="1983029"/>
          </a:xfrm>
          <a:prstGeom prst="rect">
            <a:avLst/>
          </a:prstGeom>
          <a:ln w="12700">
            <a:miter lim="400000"/>
          </a:ln>
          <a:effectLst>
            <a:outerShdw blurRad="50800" dist="50800" dir="2700000" rotWithShape="0">
              <a:srgbClr val="000000">
                <a:alpha val="30000"/>
              </a:srgbClr>
            </a:outerShdw>
          </a:effectLst>
        </p:spPr>
      </p:pic>
      <p:sp>
        <p:nvSpPr>
          <p:cNvPr id="141" name="TextBox 1"/>
          <p:cNvSpPr txBox="1"/>
          <p:nvPr/>
        </p:nvSpPr>
        <p:spPr>
          <a:xfrm>
            <a:off x="4313002" y="1730922"/>
            <a:ext cx="3769620"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800"/>
            </a:pPr>
            <a:r>
              <a:rPr dirty="0"/>
              <a:t>Experience with AI in</a:t>
            </a:r>
            <a:r>
              <a:rPr lang="en-GB" dirty="0"/>
              <a:t> the</a:t>
            </a:r>
            <a:br>
              <a:rPr dirty="0"/>
            </a:br>
            <a:r>
              <a:rPr dirty="0"/>
              <a:t>European </a:t>
            </a:r>
            <a:r>
              <a:rPr lang="en-GB" dirty="0"/>
              <a:t>Examination</a:t>
            </a:r>
            <a:br>
              <a:rPr lang="en-GB" dirty="0"/>
            </a:br>
            <a:r>
              <a:rPr lang="en-GB" dirty="0"/>
              <a:t>in Core </a:t>
            </a:r>
            <a:r>
              <a:rPr dirty="0"/>
              <a:t>Cardiology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0" nodeType="afterEffect">
                                  <p:stCondLst>
                                    <p:cond delay="0"/>
                                  </p:stCondLst>
                                  <p:iterate>
                                    <p:tmAbs val="0"/>
                                  </p:iterate>
                                  <p:childTnLst>
                                    <p:set>
                                      <p:cBhvr>
                                        <p:cTn id="6" fill="hold"/>
                                        <p:tgtEl>
                                          <p:spTgt spid="140"/>
                                        </p:tgtEl>
                                        <p:attrNameLst>
                                          <p:attrName>style.visibility</p:attrName>
                                        </p:attrNameLst>
                                      </p:cBhvr>
                                      <p:to>
                                        <p:strVal val="visible"/>
                                      </p:to>
                                    </p:set>
                                    <p:animEffect transition="in" filter="fade">
                                      <p:cBhvr>
                                        <p:cTn id="7" dur="3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48942-237F-692C-4063-5009D1403615}"/>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8FC293C0-29A3-D8F3-1008-707EEE4BA2EF}"/>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Results</a:t>
            </a:r>
            <a:endParaRPr dirty="0"/>
          </a:p>
        </p:txBody>
      </p:sp>
      <p:graphicFrame>
        <p:nvGraphicFramePr>
          <p:cNvPr id="2" name="Table 1">
            <a:extLst>
              <a:ext uri="{FF2B5EF4-FFF2-40B4-BE49-F238E27FC236}">
                <a16:creationId xmlns:a16="http://schemas.microsoft.com/office/drawing/2014/main" id="{13A4464E-2940-6DE4-7515-9ED7EA8FCE72}"/>
              </a:ext>
            </a:extLst>
          </p:cNvPr>
          <p:cNvGraphicFramePr>
            <a:graphicFrameLocks noGrp="1"/>
          </p:cNvGraphicFramePr>
          <p:nvPr>
            <p:extLst>
              <p:ext uri="{D42A27DB-BD31-4B8C-83A1-F6EECF244321}">
                <p14:modId xmlns:p14="http://schemas.microsoft.com/office/powerpoint/2010/main" val="1177518575"/>
              </p:ext>
            </p:extLst>
          </p:nvPr>
        </p:nvGraphicFramePr>
        <p:xfrm>
          <a:off x="209007" y="1337043"/>
          <a:ext cx="7776755" cy="2225040"/>
        </p:xfrm>
        <a:graphic>
          <a:graphicData uri="http://schemas.openxmlformats.org/drawingml/2006/table">
            <a:tbl>
              <a:tblPr firstRow="1" bandRow="1">
                <a:tableStyleId>{5940675A-B579-460E-94D1-54222C63F5DA}</a:tableStyleId>
              </a:tblPr>
              <a:tblGrid>
                <a:gridCol w="1555351">
                  <a:extLst>
                    <a:ext uri="{9D8B030D-6E8A-4147-A177-3AD203B41FA5}">
                      <a16:colId xmlns:a16="http://schemas.microsoft.com/office/drawing/2014/main" val="1668371370"/>
                    </a:ext>
                  </a:extLst>
                </a:gridCol>
                <a:gridCol w="1555351">
                  <a:extLst>
                    <a:ext uri="{9D8B030D-6E8A-4147-A177-3AD203B41FA5}">
                      <a16:colId xmlns:a16="http://schemas.microsoft.com/office/drawing/2014/main" val="1385258464"/>
                    </a:ext>
                  </a:extLst>
                </a:gridCol>
                <a:gridCol w="1555351">
                  <a:extLst>
                    <a:ext uri="{9D8B030D-6E8A-4147-A177-3AD203B41FA5}">
                      <a16:colId xmlns:a16="http://schemas.microsoft.com/office/drawing/2014/main" val="3857227533"/>
                    </a:ext>
                  </a:extLst>
                </a:gridCol>
                <a:gridCol w="1555351">
                  <a:extLst>
                    <a:ext uri="{9D8B030D-6E8A-4147-A177-3AD203B41FA5}">
                      <a16:colId xmlns:a16="http://schemas.microsoft.com/office/drawing/2014/main" val="751198668"/>
                    </a:ext>
                  </a:extLst>
                </a:gridCol>
                <a:gridCol w="1555351">
                  <a:extLst>
                    <a:ext uri="{9D8B030D-6E8A-4147-A177-3AD203B41FA5}">
                      <a16:colId xmlns:a16="http://schemas.microsoft.com/office/drawing/2014/main" val="1904979584"/>
                    </a:ext>
                  </a:extLst>
                </a:gridCol>
              </a:tblGrid>
              <a:tr h="370840">
                <a:tc>
                  <a:txBody>
                    <a:bodyPr/>
                    <a:lstStyle/>
                    <a:p>
                      <a:r>
                        <a:rPr lang="en-GB" dirty="0"/>
                        <a:t>source</a:t>
                      </a:r>
                    </a:p>
                  </a:txBody>
                  <a:tcPr/>
                </a:tc>
                <a:tc>
                  <a:txBody>
                    <a:bodyPr/>
                    <a:lstStyle/>
                    <a:p>
                      <a:pPr algn="ctr"/>
                      <a:r>
                        <a:rPr lang="en-GB" dirty="0"/>
                        <a:t>ESC website</a:t>
                      </a:r>
                    </a:p>
                  </a:txBody>
                  <a:tcPr/>
                </a:tc>
                <a:tc>
                  <a:txBody>
                    <a:bodyPr/>
                    <a:lstStyle/>
                    <a:p>
                      <a:pPr algn="ctr"/>
                      <a:r>
                        <a:rPr lang="en-GB" dirty="0"/>
                        <a:t>BHDRA</a:t>
                      </a:r>
                    </a:p>
                  </a:txBody>
                  <a:tcPr/>
                </a:tc>
                <a:tc>
                  <a:txBody>
                    <a:bodyPr/>
                    <a:lstStyle/>
                    <a:p>
                      <a:pPr algn="ctr"/>
                      <a:r>
                        <a:rPr lang="en-GB" dirty="0"/>
                        <a:t>StudyPRN</a:t>
                      </a:r>
                    </a:p>
                  </a:txBody>
                  <a:tcPr/>
                </a:tc>
                <a:tc>
                  <a:txBody>
                    <a:bodyPr/>
                    <a:lstStyle/>
                    <a:p>
                      <a:pPr algn="ctr"/>
                      <a:r>
                        <a:rPr lang="en-GB" b="1" dirty="0"/>
                        <a:t>TOTAL</a:t>
                      </a:r>
                    </a:p>
                  </a:txBody>
                  <a:tcPr/>
                </a:tc>
                <a:extLst>
                  <a:ext uri="{0D108BD9-81ED-4DB2-BD59-A6C34878D82A}">
                    <a16:rowId xmlns:a16="http://schemas.microsoft.com/office/drawing/2014/main" val="3228311784"/>
                  </a:ext>
                </a:extLst>
              </a:tr>
              <a:tr h="370840">
                <a:tc>
                  <a:txBody>
                    <a:bodyPr/>
                    <a:lstStyle/>
                    <a:p>
                      <a:r>
                        <a:rPr lang="en-GB" dirty="0"/>
                        <a:t>correct</a:t>
                      </a:r>
                    </a:p>
                  </a:txBody>
                  <a:tcPr anchor="ctr">
                    <a:solidFill>
                      <a:srgbClr val="92D050"/>
                    </a:solidFill>
                  </a:tcPr>
                </a:tc>
                <a:tc>
                  <a:txBody>
                    <a:bodyPr/>
                    <a:lstStyle/>
                    <a:p>
                      <a:pPr algn="ctr"/>
                      <a:r>
                        <a:rPr lang="en-GB" dirty="0"/>
                        <a:t>42 </a:t>
                      </a:r>
                      <a:r>
                        <a:rPr lang="en-GB" sz="1600" dirty="0"/>
                        <a:t>(62%)</a:t>
                      </a:r>
                      <a:endParaRPr lang="en-GB" dirty="0"/>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79 </a:t>
                      </a:r>
                      <a:r>
                        <a:rPr lang="en-GB" sz="1600" dirty="0"/>
                        <a:t>(53%)</a:t>
                      </a:r>
                      <a:endParaRPr lang="en-GB" dirty="0"/>
                    </a:p>
                  </a:txBody>
                  <a:tcPr anchor="ctr">
                    <a:solidFill>
                      <a:srgbClr val="92D050"/>
                    </a:solidFill>
                  </a:tcPr>
                </a:tc>
                <a:tc>
                  <a:txBody>
                    <a:bodyPr/>
                    <a:lstStyle/>
                    <a:p>
                      <a:pPr algn="ctr"/>
                      <a:r>
                        <a:rPr lang="en-GB" dirty="0"/>
                        <a:t>92 </a:t>
                      </a:r>
                      <a:r>
                        <a:rPr lang="en-GB" sz="1600" dirty="0"/>
                        <a:t>(64%)</a:t>
                      </a:r>
                      <a:endParaRPr lang="en-GB" dirty="0"/>
                    </a:p>
                  </a:txBody>
                  <a:tcPr anchor="ctr">
                    <a:solidFill>
                      <a:srgbClr val="92D050"/>
                    </a:solidFill>
                  </a:tcPr>
                </a:tc>
                <a:tc>
                  <a:txBody>
                    <a:bodyPr/>
                    <a:lstStyle/>
                    <a:p>
                      <a:pPr algn="ctr"/>
                      <a:r>
                        <a:rPr lang="en-GB" b="1" dirty="0"/>
                        <a:t>213 (59%)</a:t>
                      </a:r>
                    </a:p>
                  </a:txBody>
                  <a:tcPr anchor="ctr">
                    <a:solidFill>
                      <a:srgbClr val="92D050"/>
                    </a:solidFill>
                  </a:tcPr>
                </a:tc>
                <a:extLst>
                  <a:ext uri="{0D108BD9-81ED-4DB2-BD59-A6C34878D82A}">
                    <a16:rowId xmlns:a16="http://schemas.microsoft.com/office/drawing/2014/main" val="1992881590"/>
                  </a:ext>
                </a:extLst>
              </a:tr>
              <a:tr h="370840">
                <a:tc>
                  <a:txBody>
                    <a:bodyPr/>
                    <a:lstStyle/>
                    <a:p>
                      <a:r>
                        <a:rPr lang="en-GB" dirty="0">
                          <a:solidFill>
                            <a:schemeClr val="bg1"/>
                          </a:solidFill>
                        </a:rPr>
                        <a:t>indeterminate</a:t>
                      </a:r>
                    </a:p>
                  </a:txBody>
                  <a:tcPr>
                    <a:solidFill>
                      <a:srgbClr val="C00000"/>
                    </a:solidFill>
                  </a:tcPr>
                </a:tc>
                <a:tc>
                  <a:txBody>
                    <a:bodyPr/>
                    <a:lstStyle/>
                    <a:p>
                      <a:pPr algn="ctr"/>
                      <a:r>
                        <a:rPr lang="en-GB" dirty="0">
                          <a:solidFill>
                            <a:schemeClr val="bg1"/>
                          </a:solidFill>
                        </a:rPr>
                        <a:t>4</a:t>
                      </a:r>
                    </a:p>
                  </a:txBody>
                  <a:tcPr>
                    <a:solidFill>
                      <a:srgbClr val="C00000"/>
                    </a:solidFill>
                  </a:tcPr>
                </a:tc>
                <a:tc>
                  <a:txBody>
                    <a:bodyPr/>
                    <a:lstStyle/>
                    <a:p>
                      <a:pPr algn="ctr"/>
                      <a:r>
                        <a:rPr lang="en-GB" dirty="0">
                          <a:solidFill>
                            <a:schemeClr val="bg1"/>
                          </a:solidFill>
                        </a:rPr>
                        <a:t>11</a:t>
                      </a:r>
                    </a:p>
                  </a:txBody>
                  <a:tcPr>
                    <a:solidFill>
                      <a:srgbClr val="C00000"/>
                    </a:solidFill>
                  </a:tcPr>
                </a:tc>
                <a:tc>
                  <a:txBody>
                    <a:bodyPr/>
                    <a:lstStyle/>
                    <a:p>
                      <a:pPr algn="ctr"/>
                      <a:r>
                        <a:rPr lang="en-GB" dirty="0">
                          <a:solidFill>
                            <a:schemeClr val="bg1"/>
                          </a:solidFill>
                        </a:rPr>
                        <a:t>7</a:t>
                      </a:r>
                    </a:p>
                  </a:txBody>
                  <a:tcPr>
                    <a:solidFill>
                      <a:srgbClr val="C00000"/>
                    </a:solidFill>
                  </a:tcPr>
                </a:tc>
                <a:tc>
                  <a:txBody>
                    <a:bodyPr/>
                    <a:lstStyle/>
                    <a:p>
                      <a:pPr algn="ctr"/>
                      <a:r>
                        <a:rPr lang="en-GB" b="1" dirty="0">
                          <a:solidFill>
                            <a:schemeClr val="bg1"/>
                          </a:solidFill>
                        </a:rPr>
                        <a:t>22 (6%)</a:t>
                      </a:r>
                    </a:p>
                  </a:txBody>
                  <a:tcPr>
                    <a:solidFill>
                      <a:srgbClr val="C00000"/>
                    </a:solidFill>
                  </a:tcPr>
                </a:tc>
                <a:extLst>
                  <a:ext uri="{0D108BD9-81ED-4DB2-BD59-A6C34878D82A}">
                    <a16:rowId xmlns:a16="http://schemas.microsoft.com/office/drawing/2014/main" val="3795271503"/>
                  </a:ext>
                </a:extLst>
              </a:tr>
              <a:tr h="370840">
                <a:tc>
                  <a:txBody>
                    <a:bodyPr/>
                    <a:lstStyle/>
                    <a:p>
                      <a:r>
                        <a:rPr lang="en-GB" dirty="0">
                          <a:solidFill>
                            <a:schemeClr val="bg1"/>
                          </a:solidFill>
                        </a:rPr>
                        <a:t>incorrect</a:t>
                      </a:r>
                    </a:p>
                  </a:txBody>
                  <a:tcPr>
                    <a:solidFill>
                      <a:srgbClr val="C00000"/>
                    </a:solidFill>
                  </a:tcPr>
                </a:tc>
                <a:tc>
                  <a:txBody>
                    <a:bodyPr/>
                    <a:lstStyle/>
                    <a:p>
                      <a:pPr algn="ctr"/>
                      <a:r>
                        <a:rPr lang="en-GB" dirty="0">
                          <a:solidFill>
                            <a:schemeClr val="bg1"/>
                          </a:solidFill>
                        </a:rPr>
                        <a:t>22</a:t>
                      </a:r>
                    </a:p>
                  </a:txBody>
                  <a:tcPr>
                    <a:solidFill>
                      <a:srgbClr val="C00000"/>
                    </a:solidFill>
                  </a:tcPr>
                </a:tc>
                <a:tc>
                  <a:txBody>
                    <a:bodyPr/>
                    <a:lstStyle/>
                    <a:p>
                      <a:pPr algn="ctr"/>
                      <a:r>
                        <a:rPr lang="en-GB" dirty="0">
                          <a:solidFill>
                            <a:schemeClr val="bg1"/>
                          </a:solidFill>
                        </a:rPr>
                        <a:t>60</a:t>
                      </a:r>
                    </a:p>
                  </a:txBody>
                  <a:tcPr>
                    <a:solidFill>
                      <a:srgbClr val="C00000"/>
                    </a:solidFill>
                  </a:tcPr>
                </a:tc>
                <a:tc>
                  <a:txBody>
                    <a:bodyPr/>
                    <a:lstStyle/>
                    <a:p>
                      <a:pPr algn="ctr"/>
                      <a:r>
                        <a:rPr lang="en-GB" dirty="0">
                          <a:solidFill>
                            <a:schemeClr val="bg1"/>
                          </a:solidFill>
                        </a:rPr>
                        <a:t>45</a:t>
                      </a:r>
                    </a:p>
                  </a:txBody>
                  <a:tcPr>
                    <a:solidFill>
                      <a:srgbClr val="C00000"/>
                    </a:solidFill>
                  </a:tcPr>
                </a:tc>
                <a:tc>
                  <a:txBody>
                    <a:bodyPr/>
                    <a:lstStyle/>
                    <a:p>
                      <a:pPr algn="ctr"/>
                      <a:r>
                        <a:rPr lang="en-GB" b="1" dirty="0">
                          <a:solidFill>
                            <a:schemeClr val="bg1"/>
                          </a:solidFill>
                        </a:rPr>
                        <a:t>127 (35%)</a:t>
                      </a:r>
                    </a:p>
                  </a:txBody>
                  <a:tcPr>
                    <a:solidFill>
                      <a:srgbClr val="C00000"/>
                    </a:solidFill>
                  </a:tcPr>
                </a:tc>
                <a:extLst>
                  <a:ext uri="{0D108BD9-81ED-4DB2-BD59-A6C34878D82A}">
                    <a16:rowId xmlns:a16="http://schemas.microsoft.com/office/drawing/2014/main" val="2574313836"/>
                  </a:ext>
                </a:extLst>
              </a:tr>
              <a:tr h="370840">
                <a:tc>
                  <a:txBody>
                    <a:bodyPr/>
                    <a:lstStyle/>
                    <a:p>
                      <a:r>
                        <a:rPr lang="en-GB" dirty="0">
                          <a:solidFill>
                            <a:schemeClr val="bg1"/>
                          </a:solidFill>
                        </a:rPr>
                        <a:t>images</a:t>
                      </a:r>
                    </a:p>
                  </a:txBody>
                  <a:tcPr>
                    <a:solidFill>
                      <a:schemeClr val="tx2">
                        <a:lumMod val="50000"/>
                      </a:schemeClr>
                    </a:solidFill>
                  </a:tcPr>
                </a:tc>
                <a:tc>
                  <a:txBody>
                    <a:bodyPr/>
                    <a:lstStyle/>
                    <a:p>
                      <a:pPr algn="ctr"/>
                      <a:r>
                        <a:rPr lang="en-GB" dirty="0">
                          <a:solidFill>
                            <a:schemeClr val="bg1"/>
                          </a:solidFill>
                        </a:rPr>
                        <a:t>20</a:t>
                      </a:r>
                    </a:p>
                  </a:txBody>
                  <a:tcPr>
                    <a:solidFill>
                      <a:schemeClr val="tx2">
                        <a:lumMod val="50000"/>
                      </a:schemeClr>
                    </a:solidFill>
                  </a:tcPr>
                </a:tc>
                <a:tc>
                  <a:txBody>
                    <a:bodyPr/>
                    <a:lstStyle/>
                    <a:p>
                      <a:pPr algn="ctr"/>
                      <a:r>
                        <a:rPr lang="en-GB" dirty="0">
                          <a:solidFill>
                            <a:schemeClr val="bg1"/>
                          </a:solidFill>
                        </a:rPr>
                        <a:t>50</a:t>
                      </a:r>
                    </a:p>
                  </a:txBody>
                  <a:tcPr>
                    <a:solidFill>
                      <a:schemeClr val="tx2">
                        <a:lumMod val="50000"/>
                      </a:schemeClr>
                    </a:solidFill>
                  </a:tcPr>
                </a:tc>
                <a:tc>
                  <a:txBody>
                    <a:bodyPr/>
                    <a:lstStyle/>
                    <a:p>
                      <a:pPr algn="ctr"/>
                      <a:r>
                        <a:rPr lang="en-GB" dirty="0">
                          <a:solidFill>
                            <a:schemeClr val="bg1"/>
                          </a:solidFill>
                        </a:rPr>
                        <a:t>56</a:t>
                      </a:r>
                    </a:p>
                  </a:txBody>
                  <a:tcPr>
                    <a:solidFill>
                      <a:schemeClr val="tx2">
                        <a:lumMod val="50000"/>
                      </a:schemeClr>
                    </a:solidFill>
                  </a:tcPr>
                </a:tc>
                <a:tc>
                  <a:txBody>
                    <a:bodyPr/>
                    <a:lstStyle/>
                    <a:p>
                      <a:pPr algn="ctr"/>
                      <a:r>
                        <a:rPr lang="en-GB" b="1" dirty="0">
                          <a:solidFill>
                            <a:schemeClr val="bg1"/>
                          </a:solidFill>
                        </a:rPr>
                        <a:t>126</a:t>
                      </a:r>
                    </a:p>
                  </a:txBody>
                  <a:tcPr>
                    <a:solidFill>
                      <a:schemeClr val="tx2">
                        <a:lumMod val="50000"/>
                      </a:schemeClr>
                    </a:solidFill>
                  </a:tcPr>
                </a:tc>
                <a:extLst>
                  <a:ext uri="{0D108BD9-81ED-4DB2-BD59-A6C34878D82A}">
                    <a16:rowId xmlns:a16="http://schemas.microsoft.com/office/drawing/2014/main" val="3815941962"/>
                  </a:ext>
                </a:extLst>
              </a:tr>
              <a:tr h="370840">
                <a:tc>
                  <a:txBody>
                    <a:bodyPr/>
                    <a:lstStyle/>
                    <a:p>
                      <a:r>
                        <a:rPr lang="en-GB" b="1" dirty="0">
                          <a:solidFill>
                            <a:schemeClr val="tx1"/>
                          </a:solidFill>
                        </a:rPr>
                        <a:t>TOTAL</a:t>
                      </a:r>
                    </a:p>
                  </a:txBody>
                  <a:tcPr>
                    <a:noFill/>
                  </a:tcPr>
                </a:tc>
                <a:tc>
                  <a:txBody>
                    <a:bodyPr/>
                    <a:lstStyle/>
                    <a:p>
                      <a:pPr algn="ctr"/>
                      <a:r>
                        <a:rPr lang="en-GB" b="1" dirty="0">
                          <a:solidFill>
                            <a:schemeClr val="tx1"/>
                          </a:solidFill>
                        </a:rPr>
                        <a:t>88</a:t>
                      </a:r>
                    </a:p>
                  </a:txBody>
                  <a:tcPr>
                    <a:noFill/>
                  </a:tcPr>
                </a:tc>
                <a:tc>
                  <a:txBody>
                    <a:bodyPr/>
                    <a:lstStyle/>
                    <a:p>
                      <a:pPr algn="ctr"/>
                      <a:r>
                        <a:rPr lang="en-GB" b="1" dirty="0">
                          <a:solidFill>
                            <a:schemeClr val="tx1"/>
                          </a:solidFill>
                        </a:rPr>
                        <a:t>200</a:t>
                      </a:r>
                    </a:p>
                  </a:txBody>
                  <a:tcPr>
                    <a:noFill/>
                  </a:tcPr>
                </a:tc>
                <a:tc>
                  <a:txBody>
                    <a:bodyPr/>
                    <a:lstStyle/>
                    <a:p>
                      <a:pPr algn="ctr"/>
                      <a:r>
                        <a:rPr lang="en-GB" b="1" dirty="0">
                          <a:solidFill>
                            <a:schemeClr val="tx1"/>
                          </a:solidFill>
                        </a:rPr>
                        <a:t>200</a:t>
                      </a:r>
                    </a:p>
                  </a:txBody>
                  <a:tcPr>
                    <a:noFill/>
                  </a:tcPr>
                </a:tc>
                <a:tc>
                  <a:txBody>
                    <a:bodyPr/>
                    <a:lstStyle/>
                    <a:p>
                      <a:pPr algn="ctr"/>
                      <a:r>
                        <a:rPr lang="en-GB" b="1" dirty="0">
                          <a:solidFill>
                            <a:schemeClr val="tx1"/>
                          </a:solidFill>
                        </a:rPr>
                        <a:t>488</a:t>
                      </a:r>
                    </a:p>
                  </a:txBody>
                  <a:tcPr>
                    <a:noFill/>
                  </a:tcPr>
                </a:tc>
                <a:extLst>
                  <a:ext uri="{0D108BD9-81ED-4DB2-BD59-A6C34878D82A}">
                    <a16:rowId xmlns:a16="http://schemas.microsoft.com/office/drawing/2014/main" val="4209109763"/>
                  </a:ext>
                </a:extLst>
              </a:tr>
            </a:tbl>
          </a:graphicData>
        </a:graphic>
      </p:graphicFrame>
      <p:sp>
        <p:nvSpPr>
          <p:cNvPr id="3" name="TextBox 2">
            <a:extLst>
              <a:ext uri="{FF2B5EF4-FFF2-40B4-BE49-F238E27FC236}">
                <a16:creationId xmlns:a16="http://schemas.microsoft.com/office/drawing/2014/main" id="{B8B2020C-E8FD-AB1C-6481-FC61765BD3BD}"/>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2005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EE944-754D-35CF-F280-3BC83515A661}"/>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9409F009-21B1-D3A5-CB13-8C2C45C14116}"/>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Results</a:t>
            </a:r>
            <a:endParaRPr dirty="0"/>
          </a:p>
        </p:txBody>
      </p:sp>
      <p:pic>
        <p:nvPicPr>
          <p:cNvPr id="3" name="Picture 2">
            <a:extLst>
              <a:ext uri="{FF2B5EF4-FFF2-40B4-BE49-F238E27FC236}">
                <a16:creationId xmlns:a16="http://schemas.microsoft.com/office/drawing/2014/main" id="{A7472C02-C8AE-4B0D-B070-BA5F7064EC51}"/>
              </a:ext>
            </a:extLst>
          </p:cNvPr>
          <p:cNvPicPr>
            <a:picLocks noChangeAspect="1"/>
          </p:cNvPicPr>
          <p:nvPr/>
        </p:nvPicPr>
        <p:blipFill>
          <a:blip r:embed="rId2"/>
          <a:stretch>
            <a:fillRect/>
          </a:stretch>
        </p:blipFill>
        <p:spPr>
          <a:xfrm>
            <a:off x="773079" y="855247"/>
            <a:ext cx="6386479" cy="3433005"/>
          </a:xfrm>
          <a:prstGeom prst="rect">
            <a:avLst/>
          </a:prstGeom>
        </p:spPr>
      </p:pic>
      <p:sp>
        <p:nvSpPr>
          <p:cNvPr id="4" name="TextBox 3">
            <a:extLst>
              <a:ext uri="{FF2B5EF4-FFF2-40B4-BE49-F238E27FC236}">
                <a16:creationId xmlns:a16="http://schemas.microsoft.com/office/drawing/2014/main" id="{75EFDCFE-F1D5-ACB9-292A-D0CFF9DB22F5}"/>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78710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Espace réservé du texte 1"/>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Response</a:t>
            </a:r>
            <a:endParaRPr dirty="0"/>
          </a:p>
        </p:txBody>
      </p:sp>
      <p:pic>
        <p:nvPicPr>
          <p:cNvPr id="2" name="Picture 1">
            <a:extLst>
              <a:ext uri="{FF2B5EF4-FFF2-40B4-BE49-F238E27FC236}">
                <a16:creationId xmlns:a16="http://schemas.microsoft.com/office/drawing/2014/main" id="{82048C20-60B9-E742-BF4B-E081709C85F9}"/>
              </a:ext>
            </a:extLst>
          </p:cNvPr>
          <p:cNvPicPr>
            <a:picLocks noChangeAspect="1"/>
          </p:cNvPicPr>
          <p:nvPr/>
        </p:nvPicPr>
        <p:blipFill>
          <a:blip r:embed="rId2"/>
          <a:stretch>
            <a:fillRect/>
          </a:stretch>
        </p:blipFill>
        <p:spPr>
          <a:xfrm>
            <a:off x="360000" y="900000"/>
            <a:ext cx="2698192" cy="3600400"/>
          </a:xfrm>
          <a:prstGeom prst="rect">
            <a:avLst/>
          </a:prstGeom>
          <a:ln>
            <a:noFill/>
          </a:ln>
          <a:effectLst>
            <a:outerShdw blurRad="292100" dist="139700" dir="2700000" algn="tl" rotWithShape="0">
              <a:srgbClr val="333333">
                <a:alpha val="65000"/>
              </a:srgbClr>
            </a:outerShdw>
          </a:effectLst>
        </p:spPr>
      </p:pic>
      <p:sp>
        <p:nvSpPr>
          <p:cNvPr id="3" name="Espace réservé du contenu 2">
            <a:extLst>
              <a:ext uri="{FF2B5EF4-FFF2-40B4-BE49-F238E27FC236}">
                <a16:creationId xmlns:a16="http://schemas.microsoft.com/office/drawing/2014/main" id="{9747454D-210D-493F-FBFE-CD87D391DFBC}"/>
              </a:ext>
            </a:extLst>
          </p:cNvPr>
          <p:cNvSpPr txBox="1"/>
          <p:nvPr/>
        </p:nvSpPr>
        <p:spPr>
          <a:xfrm>
            <a:off x="3237954" y="1645919"/>
            <a:ext cx="4765223" cy="22293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685800" indent="-457200">
              <a:lnSpc>
                <a:spcPct val="120000"/>
              </a:lnSpc>
              <a:buSzPct val="80000"/>
              <a:buBlip>
                <a:blip r:embed="rId3"/>
              </a:buBlip>
              <a:defRPr sz="2000">
                <a:solidFill>
                  <a:srgbClr val="0D0D0D"/>
                </a:solidFill>
              </a:defRPr>
            </a:pPr>
            <a:r>
              <a:rPr lang="en-GB" sz="2800" dirty="0"/>
              <a:t>“The evidence presented suggests that ChatGPT in its current form would not be able to pass the EECC”</a:t>
            </a:r>
            <a:endParaRPr lang="en-GB" sz="1600" b="1" dirty="0"/>
          </a:p>
        </p:txBody>
      </p:sp>
      <p:sp>
        <p:nvSpPr>
          <p:cNvPr id="4" name="TextBox 3">
            <a:extLst>
              <a:ext uri="{FF2B5EF4-FFF2-40B4-BE49-F238E27FC236}">
                <a16:creationId xmlns:a16="http://schemas.microsoft.com/office/drawing/2014/main" id="{37A50914-1ED0-8B79-11E9-7A3D61C0A2AF}"/>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Does ChatGPT succeed in the European Exam in Core Cardiology?</a:t>
            </a:r>
          </a:p>
          <a:p>
            <a:r>
              <a:rPr lang="en-GB" sz="800" i="1" dirty="0">
                <a:effectLst/>
                <a:latin typeface="Calibri" panose="020F0502020204030204" pitchFamily="34" charset="0"/>
                <a:cs typeface="Calibri" panose="020F0502020204030204" pitchFamily="34" charset="0"/>
              </a:rPr>
              <a:t>Chris Plummer, Danny Mathysen, and Clive Lawson. European Heart Journal - Digital Health (2023) 4, 362–363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/10.1093/</a:t>
            </a:r>
            <a:r>
              <a:rPr lang="en-GB" sz="800" i="1" dirty="0" err="1">
                <a:effectLst/>
                <a:latin typeface="Calibri" panose="020F0502020204030204" pitchFamily="34" charset="0"/>
                <a:cs typeface="Calibri" panose="020F0502020204030204" pitchFamily="34" charset="0"/>
              </a:rPr>
              <a:t>ehjdh</a:t>
            </a:r>
            <a:r>
              <a:rPr lang="en-GB" sz="800" i="1" dirty="0">
                <a:effectLst/>
                <a:latin typeface="Calibri" panose="020F0502020204030204" pitchFamily="34" charset="0"/>
                <a:cs typeface="Calibri" panose="020F0502020204030204" pitchFamily="34" charset="0"/>
              </a:rPr>
              <a:t>/ztad040</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A12D-E097-8BFD-DE35-D5C30A981DD9}"/>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46496535-0B19-8F8E-D8D9-B20DB139D3FC}"/>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Response</a:t>
            </a:r>
            <a:endParaRPr dirty="0"/>
          </a:p>
        </p:txBody>
      </p:sp>
      <p:sp>
        <p:nvSpPr>
          <p:cNvPr id="4" name="Espace réservé du contenu 2">
            <a:extLst>
              <a:ext uri="{FF2B5EF4-FFF2-40B4-BE49-F238E27FC236}">
                <a16:creationId xmlns:a16="http://schemas.microsoft.com/office/drawing/2014/main" id="{872F352E-BF1A-E95E-6CFD-CE205AD413C6}"/>
              </a:ext>
            </a:extLst>
          </p:cNvPr>
          <p:cNvSpPr txBox="1"/>
          <p:nvPr/>
        </p:nvSpPr>
        <p:spPr>
          <a:xfrm>
            <a:off x="360000" y="900000"/>
            <a:ext cx="7744482"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228600">
              <a:lnSpc>
                <a:spcPct val="120000"/>
              </a:lnSpc>
              <a:buSzPct val="80000"/>
              <a:defRPr sz="2000">
                <a:solidFill>
                  <a:srgbClr val="0D0D0D"/>
                </a:solidFill>
              </a:defRPr>
            </a:pPr>
            <a:r>
              <a:rPr lang="en-GB" dirty="0"/>
              <a:t>Questions content tested was not representative of the EECC</a:t>
            </a:r>
          </a:p>
          <a:p>
            <a:pPr marL="685800" indent="-457200">
              <a:lnSpc>
                <a:spcPct val="120000"/>
              </a:lnSpc>
              <a:buSzPct val="80000"/>
              <a:buBlip>
                <a:blip r:embed="rId2"/>
              </a:buBlip>
              <a:defRPr sz="2000">
                <a:solidFill>
                  <a:srgbClr val="0D0D0D"/>
                </a:solidFill>
              </a:defRPr>
            </a:pPr>
            <a:r>
              <a:rPr lang="en-GB" sz="1600" dirty="0">
                <a:latin typeface="Calibri" panose="020F0502020204030204" pitchFamily="34" charset="0"/>
                <a:cs typeface="Calibri" panose="020F0502020204030204" pitchFamily="34" charset="0"/>
              </a:rPr>
              <a:t>It is not possible to know the content of the questions (not published) – cannot compare to EECC standards</a:t>
            </a:r>
          </a:p>
          <a:p>
            <a:pPr marL="685800" indent="-457200">
              <a:lnSpc>
                <a:spcPct val="120000"/>
              </a:lnSpc>
              <a:buSzPct val="80000"/>
              <a:buBlip>
                <a:blip r:embed="rId2"/>
              </a:buBlip>
              <a:defRPr sz="2000">
                <a:solidFill>
                  <a:srgbClr val="0D0D0D"/>
                </a:solidFill>
              </a:defRPr>
            </a:pPr>
            <a:r>
              <a:rPr lang="en-GB" sz="1600" dirty="0">
                <a:latin typeface="Calibri" panose="020F0502020204030204" pitchFamily="34" charset="0"/>
                <a:cs typeface="Calibri" panose="020F0502020204030204" pitchFamily="34" charset="0"/>
              </a:rPr>
              <a:t>Some questions on the ESC website since 2018 were published before the realignment of the EECC to the current Core Curriculum for the Cardiologist (Tanner </a:t>
            </a:r>
            <a:r>
              <a:rPr lang="en-GB" sz="1600" i="1" dirty="0">
                <a:latin typeface="Calibri" panose="020F0502020204030204" pitchFamily="34" charset="0"/>
                <a:cs typeface="Calibri" panose="020F0502020204030204" pitchFamily="34" charset="0"/>
              </a:rPr>
              <a:t>et al. </a:t>
            </a:r>
            <a:r>
              <a:rPr lang="en-GB" sz="1600" i="1" dirty="0">
                <a:effectLst/>
                <a:latin typeface="Calibri" panose="020F0502020204030204" pitchFamily="34" charset="0"/>
                <a:cs typeface="Calibri" panose="020F0502020204030204" pitchFamily="34" charset="0"/>
              </a:rPr>
              <a:t>European Heart Journal </a:t>
            </a:r>
            <a:r>
              <a:rPr lang="en-GB" sz="1600" dirty="0">
                <a:effectLst/>
                <a:latin typeface="Calibri" panose="020F0502020204030204" pitchFamily="34" charset="0"/>
                <a:cs typeface="Calibri" panose="020F0502020204030204" pitchFamily="34" charset="0"/>
              </a:rPr>
              <a:t>2020 41, 3605–3692)</a:t>
            </a:r>
          </a:p>
          <a:p>
            <a:pPr marL="685800" indent="-457200">
              <a:lnSpc>
                <a:spcPct val="120000"/>
              </a:lnSpc>
              <a:buSzPct val="80000"/>
              <a:buBlip>
                <a:blip r:embed="rId2"/>
              </a:buBlip>
              <a:defRPr sz="2000">
                <a:solidFill>
                  <a:srgbClr val="0D0D0D"/>
                </a:solidFill>
              </a:defRPr>
            </a:pPr>
            <a:r>
              <a:rPr lang="en-GB" sz="1600" dirty="0">
                <a:effectLst/>
                <a:latin typeface="Calibri" panose="020F0502020204030204" pitchFamily="34" charset="0"/>
                <a:cs typeface="Calibri" panose="020F0502020204030204" pitchFamily="34" charset="0"/>
              </a:rPr>
              <a:t>BHDRA questions are written to ‘enable fellows, residents, and practitioners to prepare for board exams in cardiovascular medicine’ in the USA so are not primarily aligned with ESC clinical practice guidelines</a:t>
            </a:r>
          </a:p>
          <a:p>
            <a:pPr marL="685800" indent="-457200">
              <a:lnSpc>
                <a:spcPct val="120000"/>
              </a:lnSpc>
              <a:buSzPct val="80000"/>
              <a:buBlip>
                <a:blip r:embed="rId2"/>
              </a:buBlip>
              <a:defRPr sz="2000">
                <a:solidFill>
                  <a:srgbClr val="0D0D0D"/>
                </a:solidFill>
              </a:defRPr>
            </a:pPr>
            <a:r>
              <a:rPr lang="en-GB" sz="1600" dirty="0">
                <a:effectLst/>
                <a:latin typeface="Calibri" panose="020F0502020204030204" pitchFamily="34" charset="0"/>
                <a:cs typeface="Calibri" panose="020F0502020204030204" pitchFamily="34" charset="0"/>
              </a:rPr>
              <a:t>Questions written aligned to old guidelines</a:t>
            </a:r>
          </a:p>
        </p:txBody>
      </p:sp>
      <p:sp>
        <p:nvSpPr>
          <p:cNvPr id="5" name="TextBox 4">
            <a:extLst>
              <a:ext uri="{FF2B5EF4-FFF2-40B4-BE49-F238E27FC236}">
                <a16:creationId xmlns:a16="http://schemas.microsoft.com/office/drawing/2014/main" id="{99A8CDDA-0C71-00A1-2745-2362C685991C}"/>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Does ChatGPT succeed in the European Exam in Core Cardiology?</a:t>
            </a:r>
          </a:p>
          <a:p>
            <a:r>
              <a:rPr lang="en-GB" sz="800" i="1" dirty="0">
                <a:effectLst/>
                <a:latin typeface="Calibri" panose="020F0502020204030204" pitchFamily="34" charset="0"/>
                <a:cs typeface="Calibri" panose="020F0502020204030204" pitchFamily="34" charset="0"/>
              </a:rPr>
              <a:t>Chris Plummer, Danny Mathysen, and Clive Lawson. European Heart Journal - Digital Health (2023) 4, 362–363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/10.1093/</a:t>
            </a:r>
            <a:r>
              <a:rPr lang="en-GB" sz="800" i="1" dirty="0" err="1">
                <a:effectLst/>
                <a:latin typeface="Calibri" panose="020F0502020204030204" pitchFamily="34" charset="0"/>
                <a:cs typeface="Calibri" panose="020F0502020204030204" pitchFamily="34" charset="0"/>
              </a:rPr>
              <a:t>ehjdh</a:t>
            </a:r>
            <a:r>
              <a:rPr lang="en-GB" sz="800" i="1" dirty="0">
                <a:effectLst/>
                <a:latin typeface="Calibri" panose="020F0502020204030204" pitchFamily="34" charset="0"/>
                <a:cs typeface="Calibri" panose="020F0502020204030204" pitchFamily="34" charset="0"/>
              </a:rPr>
              <a:t>/ztad040</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11843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D747-62DD-7E63-D01D-49B054855EAB}"/>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5A565B68-4005-234E-2658-F5D5544F1C63}"/>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Response</a:t>
            </a:r>
            <a:endParaRPr dirty="0"/>
          </a:p>
        </p:txBody>
      </p:sp>
      <p:sp>
        <p:nvSpPr>
          <p:cNvPr id="4" name="Espace réservé du contenu 2">
            <a:extLst>
              <a:ext uri="{FF2B5EF4-FFF2-40B4-BE49-F238E27FC236}">
                <a16:creationId xmlns:a16="http://schemas.microsoft.com/office/drawing/2014/main" id="{441EC524-3A28-ACCF-4955-A160904447CC}"/>
              </a:ext>
            </a:extLst>
          </p:cNvPr>
          <p:cNvSpPr txBox="1"/>
          <p:nvPr/>
        </p:nvSpPr>
        <p:spPr>
          <a:xfrm>
            <a:off x="360000" y="900000"/>
            <a:ext cx="7495131"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228600">
              <a:lnSpc>
                <a:spcPct val="120000"/>
              </a:lnSpc>
              <a:buSzPct val="80000"/>
              <a:defRPr sz="2000">
                <a:solidFill>
                  <a:srgbClr val="0D0D0D"/>
                </a:solidFill>
              </a:defRPr>
            </a:pPr>
            <a:r>
              <a:rPr lang="en-GB" dirty="0"/>
              <a:t>The structure of questions tested was not consistent with the EECC</a:t>
            </a:r>
          </a:p>
          <a:p>
            <a:pPr marL="685800" indent="-457200">
              <a:lnSpc>
                <a:spcPct val="120000"/>
              </a:lnSpc>
              <a:buSzPct val="80000"/>
              <a:buBlip>
                <a:blip r:embed="rId2"/>
              </a:buBlip>
              <a:defRPr sz="2000">
                <a:solidFill>
                  <a:srgbClr val="0D0D0D"/>
                </a:solidFill>
              </a:defRPr>
            </a:pPr>
            <a:r>
              <a:rPr lang="en-GB" sz="1600" dirty="0"/>
              <a:t>The structure, format, editorial process, and guideline-directed answers</a:t>
            </a:r>
            <a:br>
              <a:rPr lang="en-GB" sz="1600" dirty="0"/>
            </a:br>
            <a:r>
              <a:rPr lang="en-GB" sz="1600" dirty="0"/>
              <a:t>of at least some of the questions used in this study are significantly</a:t>
            </a:r>
            <a:br>
              <a:rPr lang="en-GB" sz="1600" dirty="0"/>
            </a:br>
            <a:r>
              <a:rPr lang="en-GB" sz="1600" dirty="0"/>
              <a:t>different to questions used in the EECC</a:t>
            </a:r>
          </a:p>
          <a:p>
            <a:pPr marL="685800" indent="-457200">
              <a:lnSpc>
                <a:spcPct val="120000"/>
              </a:lnSpc>
              <a:buSzPct val="80000"/>
              <a:buBlip>
                <a:blip r:embed="rId2"/>
              </a:buBlip>
              <a:defRPr sz="2000">
                <a:solidFill>
                  <a:srgbClr val="0D0D0D"/>
                </a:solidFill>
              </a:defRPr>
            </a:pPr>
            <a:r>
              <a:rPr lang="en-GB" sz="1600" dirty="0">
                <a:latin typeface="Calibri" panose="020F0502020204030204" pitchFamily="34" charset="0"/>
                <a:cs typeface="Calibri" panose="020F0502020204030204" pitchFamily="34" charset="0"/>
              </a:rPr>
              <a:t>None of the StudyPRN questions is written in EECC style</a:t>
            </a:r>
          </a:p>
          <a:p>
            <a:pPr marL="685800" indent="-457200">
              <a:lnSpc>
                <a:spcPct val="120000"/>
              </a:lnSpc>
              <a:buSzPct val="80000"/>
              <a:buBlip>
                <a:blip r:embed="rId2"/>
              </a:buBlip>
              <a:defRPr sz="2000">
                <a:solidFill>
                  <a:srgbClr val="0D0D0D"/>
                </a:solidFill>
              </a:defRPr>
            </a:pPr>
            <a:r>
              <a:rPr lang="en-GB" sz="1600" dirty="0"/>
              <a:t>ChatGPT has not answered any delivered EECC questions</a:t>
            </a:r>
          </a:p>
        </p:txBody>
      </p:sp>
      <p:sp>
        <p:nvSpPr>
          <p:cNvPr id="2" name="TextBox 1">
            <a:extLst>
              <a:ext uri="{FF2B5EF4-FFF2-40B4-BE49-F238E27FC236}">
                <a16:creationId xmlns:a16="http://schemas.microsoft.com/office/drawing/2014/main" id="{16EA09C7-AA5A-3D4F-D41E-FB96A4557B3B}"/>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Does ChatGPT succeed in the European Exam in Core Cardiology?</a:t>
            </a:r>
          </a:p>
          <a:p>
            <a:r>
              <a:rPr lang="en-GB" sz="800" i="1" dirty="0">
                <a:effectLst/>
                <a:latin typeface="Calibri" panose="020F0502020204030204" pitchFamily="34" charset="0"/>
                <a:cs typeface="Calibri" panose="020F0502020204030204" pitchFamily="34" charset="0"/>
              </a:rPr>
              <a:t>Chris Plummer, Danny Mathysen, and Clive Lawson. European Heart Journal - Digital Health (2023) 4, 362–363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/10.1093/</a:t>
            </a:r>
            <a:r>
              <a:rPr lang="en-GB" sz="800" i="1" dirty="0" err="1">
                <a:effectLst/>
                <a:latin typeface="Calibri" panose="020F0502020204030204" pitchFamily="34" charset="0"/>
                <a:cs typeface="Calibri" panose="020F0502020204030204" pitchFamily="34" charset="0"/>
              </a:rPr>
              <a:t>ehjdh</a:t>
            </a:r>
            <a:r>
              <a:rPr lang="en-GB" sz="800" i="1" dirty="0">
                <a:effectLst/>
                <a:latin typeface="Calibri" panose="020F0502020204030204" pitchFamily="34" charset="0"/>
                <a:cs typeface="Calibri" panose="020F0502020204030204" pitchFamily="34" charset="0"/>
              </a:rPr>
              <a:t>/ztad040</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9992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DD397-C0F8-B0F2-A7C6-FADF057DFF8D}"/>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54A61D83-3AAA-C53B-8BB9-293B56C8DB53}"/>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Response</a:t>
            </a:r>
            <a:endParaRPr dirty="0"/>
          </a:p>
        </p:txBody>
      </p:sp>
      <p:sp>
        <p:nvSpPr>
          <p:cNvPr id="4" name="Espace réservé du contenu 2">
            <a:extLst>
              <a:ext uri="{FF2B5EF4-FFF2-40B4-BE49-F238E27FC236}">
                <a16:creationId xmlns:a16="http://schemas.microsoft.com/office/drawing/2014/main" id="{086788C6-B8DF-C8E3-D220-0C62AFECAF03}"/>
              </a:ext>
            </a:extLst>
          </p:cNvPr>
          <p:cNvSpPr txBox="1"/>
          <p:nvPr/>
        </p:nvSpPr>
        <p:spPr>
          <a:xfrm>
            <a:off x="360000" y="900000"/>
            <a:ext cx="6868114"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228600">
              <a:lnSpc>
                <a:spcPct val="120000"/>
              </a:lnSpc>
              <a:buSzPct val="80000"/>
              <a:defRPr sz="2000">
                <a:solidFill>
                  <a:srgbClr val="0D0D0D"/>
                </a:solidFill>
              </a:defRPr>
            </a:pPr>
            <a:r>
              <a:rPr lang="en-GB" dirty="0"/>
              <a:t>ChatGPT was unable to answer questions containing images</a:t>
            </a:r>
          </a:p>
          <a:p>
            <a:pPr marL="685800" indent="-457200">
              <a:lnSpc>
                <a:spcPct val="120000"/>
              </a:lnSpc>
              <a:buSzPct val="80000"/>
              <a:buBlip>
                <a:blip r:embed="rId2"/>
              </a:buBlip>
              <a:defRPr sz="2000">
                <a:solidFill>
                  <a:srgbClr val="0D0D0D"/>
                </a:solidFill>
              </a:defRPr>
            </a:pPr>
            <a:r>
              <a:rPr lang="en-GB" sz="1600" dirty="0"/>
              <a:t>ChatGPT would be unable to attempt 36 (30%) of the 120 questions in the EECC which include an image or video clip, making its maximum possible mark 84 (70%)</a:t>
            </a:r>
          </a:p>
          <a:p>
            <a:pPr marL="685800" indent="-457200">
              <a:lnSpc>
                <a:spcPct val="120000"/>
              </a:lnSpc>
              <a:buSzPct val="80000"/>
              <a:buBlip>
                <a:blip r:embed="rId2"/>
              </a:buBlip>
              <a:defRPr sz="2000">
                <a:solidFill>
                  <a:srgbClr val="0D0D0D"/>
                </a:solidFill>
              </a:defRPr>
            </a:pPr>
            <a:r>
              <a:rPr lang="en-GB" sz="1600" dirty="0"/>
              <a:t>Its overall accuracy of 58.8% in text-based questions would therefore be expected to deliver a mark of 49 correct responses (41%) which would be below any previous pass mark</a:t>
            </a:r>
          </a:p>
          <a:p>
            <a:pPr marL="685800" indent="-457200">
              <a:lnSpc>
                <a:spcPct val="120000"/>
              </a:lnSpc>
              <a:buSzPct val="80000"/>
              <a:buBlip>
                <a:blip r:embed="rId2"/>
              </a:buBlip>
              <a:defRPr sz="2000">
                <a:solidFill>
                  <a:srgbClr val="0D0D0D"/>
                </a:solidFill>
              </a:defRPr>
            </a:pPr>
            <a:r>
              <a:rPr lang="en-GB" sz="1600" dirty="0"/>
              <a:t>It was most successful for StudyPRN, where it indicated the correct answer in 63.8% of questions, but again, this would result in only 54 correct responses (45%).</a:t>
            </a:r>
          </a:p>
        </p:txBody>
      </p:sp>
      <p:sp>
        <p:nvSpPr>
          <p:cNvPr id="2" name="TextBox 1">
            <a:extLst>
              <a:ext uri="{FF2B5EF4-FFF2-40B4-BE49-F238E27FC236}">
                <a16:creationId xmlns:a16="http://schemas.microsoft.com/office/drawing/2014/main" id="{29ED7461-5A71-434F-A639-0714874DB24A}"/>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Does ChatGPT succeed in the European Exam in Core Cardiology?</a:t>
            </a:r>
          </a:p>
          <a:p>
            <a:r>
              <a:rPr lang="en-GB" sz="800" i="1" dirty="0">
                <a:effectLst/>
                <a:latin typeface="Calibri" panose="020F0502020204030204" pitchFamily="34" charset="0"/>
                <a:cs typeface="Calibri" panose="020F0502020204030204" pitchFamily="34" charset="0"/>
              </a:rPr>
              <a:t>Chris Plummer, Danny Mathysen, and Clive Lawson. European Heart Journal - Digital Health (2023) 4, 362–363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/10.1093/</a:t>
            </a:r>
            <a:r>
              <a:rPr lang="en-GB" sz="800" i="1" dirty="0" err="1">
                <a:effectLst/>
                <a:latin typeface="Calibri" panose="020F0502020204030204" pitchFamily="34" charset="0"/>
                <a:cs typeface="Calibri" panose="020F0502020204030204" pitchFamily="34" charset="0"/>
              </a:rPr>
              <a:t>ehjdh</a:t>
            </a:r>
            <a:r>
              <a:rPr lang="en-GB" sz="800" i="1" dirty="0">
                <a:effectLst/>
                <a:latin typeface="Calibri" panose="020F0502020204030204" pitchFamily="34" charset="0"/>
                <a:cs typeface="Calibri" panose="020F0502020204030204" pitchFamily="34" charset="0"/>
              </a:rPr>
              <a:t>/ztad040</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95732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AA6FD-D3F5-8F2C-DF17-000AD1959269}"/>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ED27EEB3-4E8D-0F4D-B5AC-F627F51E5F3B}"/>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Results</a:t>
            </a:r>
            <a:endParaRPr dirty="0"/>
          </a:p>
        </p:txBody>
      </p:sp>
      <p:graphicFrame>
        <p:nvGraphicFramePr>
          <p:cNvPr id="2" name="Table 1">
            <a:extLst>
              <a:ext uri="{FF2B5EF4-FFF2-40B4-BE49-F238E27FC236}">
                <a16:creationId xmlns:a16="http://schemas.microsoft.com/office/drawing/2014/main" id="{AD4CA9BC-0760-8A7C-FE23-6C36EE2D4309}"/>
              </a:ext>
            </a:extLst>
          </p:cNvPr>
          <p:cNvGraphicFramePr>
            <a:graphicFrameLocks noGrp="1"/>
          </p:cNvGraphicFramePr>
          <p:nvPr>
            <p:extLst>
              <p:ext uri="{D42A27DB-BD31-4B8C-83A1-F6EECF244321}">
                <p14:modId xmlns:p14="http://schemas.microsoft.com/office/powerpoint/2010/main" val="540519212"/>
              </p:ext>
            </p:extLst>
          </p:nvPr>
        </p:nvGraphicFramePr>
        <p:xfrm>
          <a:off x="209007" y="1337043"/>
          <a:ext cx="7776755" cy="2463800"/>
        </p:xfrm>
        <a:graphic>
          <a:graphicData uri="http://schemas.openxmlformats.org/drawingml/2006/table">
            <a:tbl>
              <a:tblPr firstRow="1" bandRow="1">
                <a:tableStyleId>{5940675A-B579-460E-94D1-54222C63F5DA}</a:tableStyleId>
              </a:tblPr>
              <a:tblGrid>
                <a:gridCol w="1555351">
                  <a:extLst>
                    <a:ext uri="{9D8B030D-6E8A-4147-A177-3AD203B41FA5}">
                      <a16:colId xmlns:a16="http://schemas.microsoft.com/office/drawing/2014/main" val="1668371370"/>
                    </a:ext>
                  </a:extLst>
                </a:gridCol>
                <a:gridCol w="1555351">
                  <a:extLst>
                    <a:ext uri="{9D8B030D-6E8A-4147-A177-3AD203B41FA5}">
                      <a16:colId xmlns:a16="http://schemas.microsoft.com/office/drawing/2014/main" val="1385258464"/>
                    </a:ext>
                  </a:extLst>
                </a:gridCol>
                <a:gridCol w="1555351">
                  <a:extLst>
                    <a:ext uri="{9D8B030D-6E8A-4147-A177-3AD203B41FA5}">
                      <a16:colId xmlns:a16="http://schemas.microsoft.com/office/drawing/2014/main" val="3857227533"/>
                    </a:ext>
                  </a:extLst>
                </a:gridCol>
                <a:gridCol w="1555351">
                  <a:extLst>
                    <a:ext uri="{9D8B030D-6E8A-4147-A177-3AD203B41FA5}">
                      <a16:colId xmlns:a16="http://schemas.microsoft.com/office/drawing/2014/main" val="751198668"/>
                    </a:ext>
                  </a:extLst>
                </a:gridCol>
                <a:gridCol w="1555351">
                  <a:extLst>
                    <a:ext uri="{9D8B030D-6E8A-4147-A177-3AD203B41FA5}">
                      <a16:colId xmlns:a16="http://schemas.microsoft.com/office/drawing/2014/main" val="1904979584"/>
                    </a:ext>
                  </a:extLst>
                </a:gridCol>
              </a:tblGrid>
              <a:tr h="370840">
                <a:tc>
                  <a:txBody>
                    <a:bodyPr/>
                    <a:lstStyle/>
                    <a:p>
                      <a:r>
                        <a:rPr lang="en-GB" dirty="0"/>
                        <a:t>source</a:t>
                      </a:r>
                    </a:p>
                  </a:txBody>
                  <a:tcPr/>
                </a:tc>
                <a:tc>
                  <a:txBody>
                    <a:bodyPr/>
                    <a:lstStyle/>
                    <a:p>
                      <a:pPr algn="ctr"/>
                      <a:r>
                        <a:rPr lang="en-GB" dirty="0"/>
                        <a:t>ESC website</a:t>
                      </a:r>
                    </a:p>
                  </a:txBody>
                  <a:tcPr/>
                </a:tc>
                <a:tc>
                  <a:txBody>
                    <a:bodyPr/>
                    <a:lstStyle/>
                    <a:p>
                      <a:pPr algn="ctr"/>
                      <a:r>
                        <a:rPr lang="en-GB" dirty="0"/>
                        <a:t>BHDRA</a:t>
                      </a:r>
                    </a:p>
                  </a:txBody>
                  <a:tcPr/>
                </a:tc>
                <a:tc>
                  <a:txBody>
                    <a:bodyPr/>
                    <a:lstStyle/>
                    <a:p>
                      <a:pPr algn="ctr"/>
                      <a:r>
                        <a:rPr lang="en-GB" dirty="0"/>
                        <a:t>StudyPRN</a:t>
                      </a:r>
                    </a:p>
                  </a:txBody>
                  <a:tcPr/>
                </a:tc>
                <a:tc>
                  <a:txBody>
                    <a:bodyPr/>
                    <a:lstStyle/>
                    <a:p>
                      <a:pPr algn="ctr"/>
                      <a:r>
                        <a:rPr lang="en-GB" b="1" dirty="0"/>
                        <a:t>TOTAL</a:t>
                      </a:r>
                    </a:p>
                  </a:txBody>
                  <a:tcPr/>
                </a:tc>
                <a:extLst>
                  <a:ext uri="{0D108BD9-81ED-4DB2-BD59-A6C34878D82A}">
                    <a16:rowId xmlns:a16="http://schemas.microsoft.com/office/drawing/2014/main" val="3228311784"/>
                  </a:ext>
                </a:extLst>
              </a:tr>
              <a:tr h="370840">
                <a:tc>
                  <a:txBody>
                    <a:bodyPr/>
                    <a:lstStyle/>
                    <a:p>
                      <a:r>
                        <a:rPr lang="en-GB" dirty="0"/>
                        <a:t>correct</a:t>
                      </a:r>
                    </a:p>
                  </a:txBody>
                  <a:tcPr anchor="ctr">
                    <a:solidFill>
                      <a:srgbClr val="92D050"/>
                    </a:solidFill>
                  </a:tcPr>
                </a:tc>
                <a:tc>
                  <a:txBody>
                    <a:bodyPr/>
                    <a:lstStyle/>
                    <a:p>
                      <a:pPr algn="ctr"/>
                      <a:r>
                        <a:rPr lang="en-GB" dirty="0"/>
                        <a:t>42 </a:t>
                      </a:r>
                      <a:r>
                        <a:rPr lang="en-GB" sz="1600" dirty="0"/>
                        <a:t>(62%)</a:t>
                      </a:r>
                      <a:br>
                        <a:rPr lang="en-GB" sz="1600" dirty="0"/>
                      </a:br>
                      <a:r>
                        <a:rPr lang="en-GB" sz="1600" dirty="0"/>
                        <a:t> </a:t>
                      </a:r>
                      <a:endParaRPr lang="en-GB" dirty="0"/>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79 </a:t>
                      </a:r>
                      <a:r>
                        <a:rPr lang="en-GB" sz="1600" dirty="0"/>
                        <a:t>(53%)</a:t>
                      </a:r>
                      <a:br>
                        <a:rPr lang="en-GB" sz="1600" dirty="0"/>
                      </a:br>
                      <a:r>
                        <a:rPr lang="en-GB" sz="1600" dirty="0"/>
                        <a:t> </a:t>
                      </a:r>
                      <a:endParaRPr lang="en-GB" dirty="0"/>
                    </a:p>
                  </a:txBody>
                  <a:tcPr anchor="ctr">
                    <a:solidFill>
                      <a:srgbClr val="92D050"/>
                    </a:solidFill>
                  </a:tcPr>
                </a:tc>
                <a:tc>
                  <a:txBody>
                    <a:bodyPr/>
                    <a:lstStyle/>
                    <a:p>
                      <a:pPr algn="ctr"/>
                      <a:r>
                        <a:rPr lang="en-GB" dirty="0"/>
                        <a:t>92 </a:t>
                      </a:r>
                      <a:r>
                        <a:rPr lang="en-GB" sz="1600" dirty="0"/>
                        <a:t>(64%)</a:t>
                      </a:r>
                      <a:br>
                        <a:rPr lang="en-GB" sz="1600" dirty="0"/>
                      </a:br>
                      <a:r>
                        <a:rPr lang="en-GB" sz="1600" dirty="0"/>
                        <a:t> </a:t>
                      </a:r>
                      <a:endParaRPr lang="en-GB" dirty="0"/>
                    </a:p>
                  </a:txBody>
                  <a:tcPr anchor="ctr">
                    <a:solidFill>
                      <a:srgbClr val="92D050"/>
                    </a:solidFill>
                  </a:tcPr>
                </a:tc>
                <a:tc>
                  <a:txBody>
                    <a:bodyPr/>
                    <a:lstStyle/>
                    <a:p>
                      <a:pPr algn="ctr"/>
                      <a:r>
                        <a:rPr lang="en-GB" b="1" dirty="0"/>
                        <a:t>213 (59%)</a:t>
                      </a:r>
                    </a:p>
                  </a:txBody>
                  <a:tcPr anchor="ctr">
                    <a:solidFill>
                      <a:srgbClr val="92D050"/>
                    </a:solidFill>
                  </a:tcPr>
                </a:tc>
                <a:extLst>
                  <a:ext uri="{0D108BD9-81ED-4DB2-BD59-A6C34878D82A}">
                    <a16:rowId xmlns:a16="http://schemas.microsoft.com/office/drawing/2014/main" val="1992881590"/>
                  </a:ext>
                </a:extLst>
              </a:tr>
              <a:tr h="370840">
                <a:tc>
                  <a:txBody>
                    <a:bodyPr/>
                    <a:lstStyle/>
                    <a:p>
                      <a:r>
                        <a:rPr lang="en-GB" dirty="0">
                          <a:solidFill>
                            <a:schemeClr val="bg1"/>
                          </a:solidFill>
                        </a:rPr>
                        <a:t>indeterminate</a:t>
                      </a:r>
                    </a:p>
                  </a:txBody>
                  <a:tcPr>
                    <a:solidFill>
                      <a:srgbClr val="C00000"/>
                    </a:solidFill>
                  </a:tcPr>
                </a:tc>
                <a:tc>
                  <a:txBody>
                    <a:bodyPr/>
                    <a:lstStyle/>
                    <a:p>
                      <a:pPr algn="ctr"/>
                      <a:r>
                        <a:rPr lang="en-GB" dirty="0">
                          <a:solidFill>
                            <a:schemeClr val="bg1"/>
                          </a:solidFill>
                        </a:rPr>
                        <a:t>4</a:t>
                      </a:r>
                    </a:p>
                  </a:txBody>
                  <a:tcPr>
                    <a:solidFill>
                      <a:srgbClr val="C00000"/>
                    </a:solidFill>
                  </a:tcPr>
                </a:tc>
                <a:tc>
                  <a:txBody>
                    <a:bodyPr/>
                    <a:lstStyle/>
                    <a:p>
                      <a:pPr algn="ctr"/>
                      <a:r>
                        <a:rPr lang="en-GB" dirty="0">
                          <a:solidFill>
                            <a:schemeClr val="bg1"/>
                          </a:solidFill>
                        </a:rPr>
                        <a:t>11</a:t>
                      </a:r>
                    </a:p>
                  </a:txBody>
                  <a:tcPr>
                    <a:solidFill>
                      <a:srgbClr val="C00000"/>
                    </a:solidFill>
                  </a:tcPr>
                </a:tc>
                <a:tc>
                  <a:txBody>
                    <a:bodyPr/>
                    <a:lstStyle/>
                    <a:p>
                      <a:pPr algn="ctr"/>
                      <a:r>
                        <a:rPr lang="en-GB" dirty="0">
                          <a:solidFill>
                            <a:schemeClr val="bg1"/>
                          </a:solidFill>
                        </a:rPr>
                        <a:t>7</a:t>
                      </a:r>
                    </a:p>
                  </a:txBody>
                  <a:tcPr>
                    <a:solidFill>
                      <a:srgbClr val="C00000"/>
                    </a:solidFill>
                  </a:tcPr>
                </a:tc>
                <a:tc>
                  <a:txBody>
                    <a:bodyPr/>
                    <a:lstStyle/>
                    <a:p>
                      <a:pPr algn="ctr"/>
                      <a:r>
                        <a:rPr lang="en-GB" b="1" dirty="0">
                          <a:solidFill>
                            <a:schemeClr val="bg1"/>
                          </a:solidFill>
                        </a:rPr>
                        <a:t>22 (6%)</a:t>
                      </a:r>
                    </a:p>
                  </a:txBody>
                  <a:tcPr>
                    <a:solidFill>
                      <a:srgbClr val="C00000"/>
                    </a:solidFill>
                  </a:tcPr>
                </a:tc>
                <a:extLst>
                  <a:ext uri="{0D108BD9-81ED-4DB2-BD59-A6C34878D82A}">
                    <a16:rowId xmlns:a16="http://schemas.microsoft.com/office/drawing/2014/main" val="3795271503"/>
                  </a:ext>
                </a:extLst>
              </a:tr>
              <a:tr h="370840">
                <a:tc>
                  <a:txBody>
                    <a:bodyPr/>
                    <a:lstStyle/>
                    <a:p>
                      <a:r>
                        <a:rPr lang="en-GB" dirty="0">
                          <a:solidFill>
                            <a:schemeClr val="bg1"/>
                          </a:solidFill>
                        </a:rPr>
                        <a:t>incorrect</a:t>
                      </a:r>
                    </a:p>
                  </a:txBody>
                  <a:tcPr>
                    <a:solidFill>
                      <a:srgbClr val="C00000"/>
                    </a:solidFill>
                  </a:tcPr>
                </a:tc>
                <a:tc>
                  <a:txBody>
                    <a:bodyPr/>
                    <a:lstStyle/>
                    <a:p>
                      <a:pPr algn="ctr"/>
                      <a:r>
                        <a:rPr lang="en-GB" dirty="0">
                          <a:solidFill>
                            <a:schemeClr val="bg1"/>
                          </a:solidFill>
                        </a:rPr>
                        <a:t>22</a:t>
                      </a:r>
                    </a:p>
                  </a:txBody>
                  <a:tcPr>
                    <a:solidFill>
                      <a:srgbClr val="C00000"/>
                    </a:solidFill>
                  </a:tcPr>
                </a:tc>
                <a:tc>
                  <a:txBody>
                    <a:bodyPr/>
                    <a:lstStyle/>
                    <a:p>
                      <a:pPr algn="ctr"/>
                      <a:r>
                        <a:rPr lang="en-GB" dirty="0">
                          <a:solidFill>
                            <a:schemeClr val="bg1"/>
                          </a:solidFill>
                        </a:rPr>
                        <a:t>60</a:t>
                      </a:r>
                    </a:p>
                  </a:txBody>
                  <a:tcPr>
                    <a:solidFill>
                      <a:srgbClr val="C00000"/>
                    </a:solidFill>
                  </a:tcPr>
                </a:tc>
                <a:tc>
                  <a:txBody>
                    <a:bodyPr/>
                    <a:lstStyle/>
                    <a:p>
                      <a:pPr algn="ctr"/>
                      <a:r>
                        <a:rPr lang="en-GB" dirty="0">
                          <a:solidFill>
                            <a:schemeClr val="bg1"/>
                          </a:solidFill>
                        </a:rPr>
                        <a:t>45</a:t>
                      </a:r>
                    </a:p>
                  </a:txBody>
                  <a:tcPr>
                    <a:solidFill>
                      <a:srgbClr val="C00000"/>
                    </a:solidFill>
                  </a:tcPr>
                </a:tc>
                <a:tc>
                  <a:txBody>
                    <a:bodyPr/>
                    <a:lstStyle/>
                    <a:p>
                      <a:pPr algn="ctr"/>
                      <a:r>
                        <a:rPr lang="en-GB" b="1" dirty="0">
                          <a:solidFill>
                            <a:schemeClr val="bg1"/>
                          </a:solidFill>
                        </a:rPr>
                        <a:t>127 (35%)</a:t>
                      </a:r>
                    </a:p>
                  </a:txBody>
                  <a:tcPr>
                    <a:solidFill>
                      <a:srgbClr val="C00000"/>
                    </a:solidFill>
                  </a:tcPr>
                </a:tc>
                <a:extLst>
                  <a:ext uri="{0D108BD9-81ED-4DB2-BD59-A6C34878D82A}">
                    <a16:rowId xmlns:a16="http://schemas.microsoft.com/office/drawing/2014/main" val="2574313836"/>
                  </a:ext>
                </a:extLst>
              </a:tr>
              <a:tr h="370840">
                <a:tc>
                  <a:txBody>
                    <a:bodyPr/>
                    <a:lstStyle/>
                    <a:p>
                      <a:r>
                        <a:rPr lang="en-GB" dirty="0">
                          <a:solidFill>
                            <a:schemeClr val="bg1"/>
                          </a:solidFill>
                        </a:rPr>
                        <a:t>images</a:t>
                      </a:r>
                    </a:p>
                  </a:txBody>
                  <a:tcPr>
                    <a:solidFill>
                      <a:schemeClr val="tx2">
                        <a:lumMod val="50000"/>
                      </a:schemeClr>
                    </a:solidFill>
                  </a:tcPr>
                </a:tc>
                <a:tc>
                  <a:txBody>
                    <a:bodyPr/>
                    <a:lstStyle/>
                    <a:p>
                      <a:pPr algn="ctr"/>
                      <a:r>
                        <a:rPr lang="en-GB" dirty="0">
                          <a:solidFill>
                            <a:schemeClr val="bg1"/>
                          </a:solidFill>
                        </a:rPr>
                        <a:t>20</a:t>
                      </a:r>
                    </a:p>
                  </a:txBody>
                  <a:tcPr>
                    <a:solidFill>
                      <a:schemeClr val="tx2">
                        <a:lumMod val="50000"/>
                      </a:schemeClr>
                    </a:solidFill>
                  </a:tcPr>
                </a:tc>
                <a:tc>
                  <a:txBody>
                    <a:bodyPr/>
                    <a:lstStyle/>
                    <a:p>
                      <a:pPr algn="ctr"/>
                      <a:r>
                        <a:rPr lang="en-GB" dirty="0">
                          <a:solidFill>
                            <a:schemeClr val="bg1"/>
                          </a:solidFill>
                        </a:rPr>
                        <a:t>50</a:t>
                      </a:r>
                    </a:p>
                  </a:txBody>
                  <a:tcPr>
                    <a:solidFill>
                      <a:schemeClr val="tx2">
                        <a:lumMod val="50000"/>
                      </a:schemeClr>
                    </a:solidFill>
                  </a:tcPr>
                </a:tc>
                <a:tc>
                  <a:txBody>
                    <a:bodyPr/>
                    <a:lstStyle/>
                    <a:p>
                      <a:pPr algn="ctr"/>
                      <a:r>
                        <a:rPr lang="en-GB" dirty="0">
                          <a:solidFill>
                            <a:schemeClr val="bg1"/>
                          </a:solidFill>
                        </a:rPr>
                        <a:t>56</a:t>
                      </a:r>
                    </a:p>
                  </a:txBody>
                  <a:tcPr>
                    <a:solidFill>
                      <a:schemeClr val="tx2">
                        <a:lumMod val="50000"/>
                      </a:schemeClr>
                    </a:solidFill>
                  </a:tcPr>
                </a:tc>
                <a:tc>
                  <a:txBody>
                    <a:bodyPr/>
                    <a:lstStyle/>
                    <a:p>
                      <a:pPr algn="ctr"/>
                      <a:r>
                        <a:rPr lang="en-GB" b="1" dirty="0">
                          <a:solidFill>
                            <a:schemeClr val="bg1"/>
                          </a:solidFill>
                        </a:rPr>
                        <a:t>126</a:t>
                      </a:r>
                    </a:p>
                  </a:txBody>
                  <a:tcPr>
                    <a:solidFill>
                      <a:schemeClr val="tx2">
                        <a:lumMod val="50000"/>
                      </a:schemeClr>
                    </a:solidFill>
                  </a:tcPr>
                </a:tc>
                <a:extLst>
                  <a:ext uri="{0D108BD9-81ED-4DB2-BD59-A6C34878D82A}">
                    <a16:rowId xmlns:a16="http://schemas.microsoft.com/office/drawing/2014/main" val="3815941962"/>
                  </a:ext>
                </a:extLst>
              </a:tr>
              <a:tr h="370840">
                <a:tc>
                  <a:txBody>
                    <a:bodyPr/>
                    <a:lstStyle/>
                    <a:p>
                      <a:r>
                        <a:rPr lang="en-GB" b="1" dirty="0">
                          <a:solidFill>
                            <a:schemeClr val="tx1"/>
                          </a:solidFill>
                        </a:rPr>
                        <a:t>TOTAL</a:t>
                      </a:r>
                    </a:p>
                  </a:txBody>
                  <a:tcPr>
                    <a:noFill/>
                  </a:tcPr>
                </a:tc>
                <a:tc>
                  <a:txBody>
                    <a:bodyPr/>
                    <a:lstStyle/>
                    <a:p>
                      <a:pPr algn="ctr"/>
                      <a:r>
                        <a:rPr lang="en-GB" b="1" dirty="0">
                          <a:solidFill>
                            <a:schemeClr val="tx1"/>
                          </a:solidFill>
                        </a:rPr>
                        <a:t>88</a:t>
                      </a:r>
                    </a:p>
                  </a:txBody>
                  <a:tcPr>
                    <a:noFill/>
                  </a:tcPr>
                </a:tc>
                <a:tc>
                  <a:txBody>
                    <a:bodyPr/>
                    <a:lstStyle/>
                    <a:p>
                      <a:pPr algn="ctr"/>
                      <a:r>
                        <a:rPr lang="en-GB" b="1" dirty="0">
                          <a:solidFill>
                            <a:schemeClr val="tx1"/>
                          </a:solidFill>
                        </a:rPr>
                        <a:t>200</a:t>
                      </a:r>
                    </a:p>
                  </a:txBody>
                  <a:tcPr>
                    <a:noFill/>
                  </a:tcPr>
                </a:tc>
                <a:tc>
                  <a:txBody>
                    <a:bodyPr/>
                    <a:lstStyle/>
                    <a:p>
                      <a:pPr algn="ctr"/>
                      <a:r>
                        <a:rPr lang="en-GB" b="1" dirty="0">
                          <a:solidFill>
                            <a:schemeClr val="tx1"/>
                          </a:solidFill>
                        </a:rPr>
                        <a:t>200</a:t>
                      </a:r>
                    </a:p>
                  </a:txBody>
                  <a:tcPr>
                    <a:noFill/>
                  </a:tcPr>
                </a:tc>
                <a:tc>
                  <a:txBody>
                    <a:bodyPr/>
                    <a:lstStyle/>
                    <a:p>
                      <a:pPr algn="ctr"/>
                      <a:r>
                        <a:rPr lang="en-GB" b="1" dirty="0">
                          <a:solidFill>
                            <a:schemeClr val="tx1"/>
                          </a:solidFill>
                        </a:rPr>
                        <a:t>488</a:t>
                      </a:r>
                    </a:p>
                  </a:txBody>
                  <a:tcPr>
                    <a:noFill/>
                  </a:tcPr>
                </a:tc>
                <a:extLst>
                  <a:ext uri="{0D108BD9-81ED-4DB2-BD59-A6C34878D82A}">
                    <a16:rowId xmlns:a16="http://schemas.microsoft.com/office/drawing/2014/main" val="4209109763"/>
                  </a:ext>
                </a:extLst>
              </a:tr>
            </a:tbl>
          </a:graphicData>
        </a:graphic>
      </p:graphicFrame>
      <p:sp>
        <p:nvSpPr>
          <p:cNvPr id="3" name="TextBox 2">
            <a:extLst>
              <a:ext uri="{FF2B5EF4-FFF2-40B4-BE49-F238E27FC236}">
                <a16:creationId xmlns:a16="http://schemas.microsoft.com/office/drawing/2014/main" id="{B54C3347-B05D-94DE-6D97-83E37E4CA483}"/>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101023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78FB51-DA9C-2FAB-4A76-3036E44A7367}"/>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C6F14E74-5B96-346C-4F51-B09DF6A4BF21}"/>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Results</a:t>
            </a:r>
            <a:endParaRPr dirty="0"/>
          </a:p>
        </p:txBody>
      </p:sp>
      <p:graphicFrame>
        <p:nvGraphicFramePr>
          <p:cNvPr id="2" name="Table 1">
            <a:extLst>
              <a:ext uri="{FF2B5EF4-FFF2-40B4-BE49-F238E27FC236}">
                <a16:creationId xmlns:a16="http://schemas.microsoft.com/office/drawing/2014/main" id="{2C38B3F5-DFD8-BF82-9984-F54EE164AC6F}"/>
              </a:ext>
            </a:extLst>
          </p:cNvPr>
          <p:cNvGraphicFramePr>
            <a:graphicFrameLocks noGrp="1"/>
          </p:cNvGraphicFramePr>
          <p:nvPr>
            <p:extLst>
              <p:ext uri="{D42A27DB-BD31-4B8C-83A1-F6EECF244321}">
                <p14:modId xmlns:p14="http://schemas.microsoft.com/office/powerpoint/2010/main" val="4282800979"/>
              </p:ext>
            </p:extLst>
          </p:nvPr>
        </p:nvGraphicFramePr>
        <p:xfrm>
          <a:off x="209007" y="1337043"/>
          <a:ext cx="7776755" cy="2463800"/>
        </p:xfrm>
        <a:graphic>
          <a:graphicData uri="http://schemas.openxmlformats.org/drawingml/2006/table">
            <a:tbl>
              <a:tblPr firstRow="1" bandRow="1">
                <a:tableStyleId>{5940675A-B579-460E-94D1-54222C63F5DA}</a:tableStyleId>
              </a:tblPr>
              <a:tblGrid>
                <a:gridCol w="1555351">
                  <a:extLst>
                    <a:ext uri="{9D8B030D-6E8A-4147-A177-3AD203B41FA5}">
                      <a16:colId xmlns:a16="http://schemas.microsoft.com/office/drawing/2014/main" val="1668371370"/>
                    </a:ext>
                  </a:extLst>
                </a:gridCol>
                <a:gridCol w="1555351">
                  <a:extLst>
                    <a:ext uri="{9D8B030D-6E8A-4147-A177-3AD203B41FA5}">
                      <a16:colId xmlns:a16="http://schemas.microsoft.com/office/drawing/2014/main" val="1385258464"/>
                    </a:ext>
                  </a:extLst>
                </a:gridCol>
                <a:gridCol w="1555351">
                  <a:extLst>
                    <a:ext uri="{9D8B030D-6E8A-4147-A177-3AD203B41FA5}">
                      <a16:colId xmlns:a16="http://schemas.microsoft.com/office/drawing/2014/main" val="3857227533"/>
                    </a:ext>
                  </a:extLst>
                </a:gridCol>
                <a:gridCol w="1555351">
                  <a:extLst>
                    <a:ext uri="{9D8B030D-6E8A-4147-A177-3AD203B41FA5}">
                      <a16:colId xmlns:a16="http://schemas.microsoft.com/office/drawing/2014/main" val="751198668"/>
                    </a:ext>
                  </a:extLst>
                </a:gridCol>
                <a:gridCol w="1555351">
                  <a:extLst>
                    <a:ext uri="{9D8B030D-6E8A-4147-A177-3AD203B41FA5}">
                      <a16:colId xmlns:a16="http://schemas.microsoft.com/office/drawing/2014/main" val="1904979584"/>
                    </a:ext>
                  </a:extLst>
                </a:gridCol>
              </a:tblGrid>
              <a:tr h="370840">
                <a:tc>
                  <a:txBody>
                    <a:bodyPr/>
                    <a:lstStyle/>
                    <a:p>
                      <a:r>
                        <a:rPr lang="en-GB" dirty="0"/>
                        <a:t>source</a:t>
                      </a:r>
                    </a:p>
                  </a:txBody>
                  <a:tcPr/>
                </a:tc>
                <a:tc>
                  <a:txBody>
                    <a:bodyPr/>
                    <a:lstStyle/>
                    <a:p>
                      <a:pPr algn="ctr"/>
                      <a:r>
                        <a:rPr lang="en-GB" dirty="0"/>
                        <a:t>ESC website</a:t>
                      </a:r>
                    </a:p>
                  </a:txBody>
                  <a:tcPr/>
                </a:tc>
                <a:tc>
                  <a:txBody>
                    <a:bodyPr/>
                    <a:lstStyle/>
                    <a:p>
                      <a:pPr algn="ctr"/>
                      <a:r>
                        <a:rPr lang="en-GB" dirty="0"/>
                        <a:t>BHDRA</a:t>
                      </a:r>
                    </a:p>
                  </a:txBody>
                  <a:tcPr/>
                </a:tc>
                <a:tc>
                  <a:txBody>
                    <a:bodyPr/>
                    <a:lstStyle/>
                    <a:p>
                      <a:pPr algn="ctr"/>
                      <a:r>
                        <a:rPr lang="en-GB" dirty="0"/>
                        <a:t>StudyPRN</a:t>
                      </a:r>
                    </a:p>
                  </a:txBody>
                  <a:tcPr/>
                </a:tc>
                <a:tc>
                  <a:txBody>
                    <a:bodyPr/>
                    <a:lstStyle/>
                    <a:p>
                      <a:pPr algn="ctr"/>
                      <a:r>
                        <a:rPr lang="en-GB" b="1" dirty="0"/>
                        <a:t>TOTAL</a:t>
                      </a:r>
                    </a:p>
                  </a:txBody>
                  <a:tcPr/>
                </a:tc>
                <a:extLst>
                  <a:ext uri="{0D108BD9-81ED-4DB2-BD59-A6C34878D82A}">
                    <a16:rowId xmlns:a16="http://schemas.microsoft.com/office/drawing/2014/main" val="3228311784"/>
                  </a:ext>
                </a:extLst>
              </a:tr>
              <a:tr h="370840">
                <a:tc>
                  <a:txBody>
                    <a:bodyPr/>
                    <a:lstStyle/>
                    <a:p>
                      <a:r>
                        <a:rPr lang="en-GB" dirty="0"/>
                        <a:t>correct</a:t>
                      </a:r>
                    </a:p>
                  </a:txBody>
                  <a:tcPr anchor="ctr">
                    <a:solidFill>
                      <a:srgbClr val="92D050"/>
                    </a:solidFill>
                  </a:tcPr>
                </a:tc>
                <a:tc>
                  <a:txBody>
                    <a:bodyPr/>
                    <a:lstStyle/>
                    <a:p>
                      <a:pPr algn="ctr"/>
                      <a:r>
                        <a:rPr lang="en-GB" dirty="0"/>
                        <a:t>42 </a:t>
                      </a:r>
                      <a:r>
                        <a:rPr lang="en-GB" sz="1600" dirty="0"/>
                        <a:t>(62%)</a:t>
                      </a:r>
                      <a:br>
                        <a:rPr lang="en-GB" sz="1600" dirty="0"/>
                      </a:br>
                      <a:r>
                        <a:rPr lang="en-GB" sz="1600" dirty="0">
                          <a:solidFill>
                            <a:schemeClr val="bg1"/>
                          </a:solidFill>
                        </a:rPr>
                        <a:t>(48% of TOTAL)</a:t>
                      </a:r>
                      <a:endParaRPr lang="en-GB" dirty="0">
                        <a:solidFill>
                          <a:schemeClr val="bg1"/>
                        </a:solidFill>
                      </a:endParaRP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79 </a:t>
                      </a:r>
                      <a:r>
                        <a:rPr lang="en-GB" sz="1600" dirty="0"/>
                        <a:t>(53%)</a:t>
                      </a:r>
                      <a:br>
                        <a:rPr lang="en-GB" sz="1600" dirty="0"/>
                      </a:br>
                      <a:r>
                        <a:rPr lang="en-GB" sz="1600" dirty="0">
                          <a:solidFill>
                            <a:schemeClr val="bg1"/>
                          </a:solidFill>
                        </a:rPr>
                        <a:t>(40% of TOTAL)</a:t>
                      </a:r>
                      <a:endParaRPr lang="en-GB" dirty="0">
                        <a:solidFill>
                          <a:schemeClr val="bg1"/>
                        </a:solidFill>
                      </a:endParaRPr>
                    </a:p>
                  </a:txBody>
                  <a:tcPr anchor="ctr">
                    <a:solidFill>
                      <a:srgbClr val="92D050"/>
                    </a:solidFill>
                  </a:tcPr>
                </a:tc>
                <a:tc>
                  <a:txBody>
                    <a:bodyPr/>
                    <a:lstStyle/>
                    <a:p>
                      <a:pPr algn="ctr"/>
                      <a:r>
                        <a:rPr lang="en-GB" dirty="0"/>
                        <a:t>92 </a:t>
                      </a:r>
                      <a:r>
                        <a:rPr lang="en-GB" sz="1600" dirty="0"/>
                        <a:t>(64%)</a:t>
                      </a:r>
                      <a:br>
                        <a:rPr lang="en-GB" sz="1600" dirty="0"/>
                      </a:br>
                      <a:r>
                        <a:rPr lang="en-GB" sz="1600" dirty="0">
                          <a:solidFill>
                            <a:schemeClr val="bg1"/>
                          </a:solidFill>
                        </a:rPr>
                        <a:t>(46% of TOTAL)</a:t>
                      </a:r>
                      <a:endParaRPr lang="en-GB" dirty="0">
                        <a:solidFill>
                          <a:schemeClr val="bg1"/>
                        </a:solidFill>
                      </a:endParaRPr>
                    </a:p>
                  </a:txBody>
                  <a:tcPr anchor="ctr">
                    <a:solidFill>
                      <a:srgbClr val="92D050"/>
                    </a:solidFill>
                  </a:tcPr>
                </a:tc>
                <a:tc>
                  <a:txBody>
                    <a:bodyPr/>
                    <a:lstStyle/>
                    <a:p>
                      <a:pPr algn="ctr"/>
                      <a:r>
                        <a:rPr lang="en-GB" b="1" dirty="0"/>
                        <a:t>213 (59%)</a:t>
                      </a:r>
                    </a:p>
                  </a:txBody>
                  <a:tcPr anchor="ctr">
                    <a:solidFill>
                      <a:srgbClr val="92D050"/>
                    </a:solidFill>
                  </a:tcPr>
                </a:tc>
                <a:extLst>
                  <a:ext uri="{0D108BD9-81ED-4DB2-BD59-A6C34878D82A}">
                    <a16:rowId xmlns:a16="http://schemas.microsoft.com/office/drawing/2014/main" val="1992881590"/>
                  </a:ext>
                </a:extLst>
              </a:tr>
              <a:tr h="370840">
                <a:tc>
                  <a:txBody>
                    <a:bodyPr/>
                    <a:lstStyle/>
                    <a:p>
                      <a:r>
                        <a:rPr lang="en-GB" dirty="0">
                          <a:solidFill>
                            <a:schemeClr val="bg1"/>
                          </a:solidFill>
                        </a:rPr>
                        <a:t>indeterminate</a:t>
                      </a:r>
                    </a:p>
                  </a:txBody>
                  <a:tcPr>
                    <a:solidFill>
                      <a:srgbClr val="C00000"/>
                    </a:solidFill>
                  </a:tcPr>
                </a:tc>
                <a:tc>
                  <a:txBody>
                    <a:bodyPr/>
                    <a:lstStyle/>
                    <a:p>
                      <a:pPr algn="ctr"/>
                      <a:r>
                        <a:rPr lang="en-GB" dirty="0">
                          <a:solidFill>
                            <a:schemeClr val="bg1"/>
                          </a:solidFill>
                        </a:rPr>
                        <a:t>4</a:t>
                      </a:r>
                    </a:p>
                  </a:txBody>
                  <a:tcPr>
                    <a:solidFill>
                      <a:srgbClr val="C00000"/>
                    </a:solidFill>
                  </a:tcPr>
                </a:tc>
                <a:tc>
                  <a:txBody>
                    <a:bodyPr/>
                    <a:lstStyle/>
                    <a:p>
                      <a:pPr algn="ctr"/>
                      <a:r>
                        <a:rPr lang="en-GB" dirty="0">
                          <a:solidFill>
                            <a:schemeClr val="bg1"/>
                          </a:solidFill>
                        </a:rPr>
                        <a:t>11</a:t>
                      </a:r>
                    </a:p>
                  </a:txBody>
                  <a:tcPr>
                    <a:solidFill>
                      <a:srgbClr val="C00000"/>
                    </a:solidFill>
                  </a:tcPr>
                </a:tc>
                <a:tc>
                  <a:txBody>
                    <a:bodyPr/>
                    <a:lstStyle/>
                    <a:p>
                      <a:pPr algn="ctr"/>
                      <a:r>
                        <a:rPr lang="en-GB" dirty="0">
                          <a:solidFill>
                            <a:schemeClr val="bg1"/>
                          </a:solidFill>
                        </a:rPr>
                        <a:t>7</a:t>
                      </a:r>
                    </a:p>
                  </a:txBody>
                  <a:tcPr>
                    <a:solidFill>
                      <a:srgbClr val="C00000"/>
                    </a:solidFill>
                  </a:tcPr>
                </a:tc>
                <a:tc>
                  <a:txBody>
                    <a:bodyPr/>
                    <a:lstStyle/>
                    <a:p>
                      <a:pPr algn="ctr"/>
                      <a:r>
                        <a:rPr lang="en-GB" b="1" dirty="0">
                          <a:solidFill>
                            <a:schemeClr val="bg1"/>
                          </a:solidFill>
                        </a:rPr>
                        <a:t>22 (6%)</a:t>
                      </a:r>
                    </a:p>
                  </a:txBody>
                  <a:tcPr>
                    <a:solidFill>
                      <a:srgbClr val="C00000"/>
                    </a:solidFill>
                  </a:tcPr>
                </a:tc>
                <a:extLst>
                  <a:ext uri="{0D108BD9-81ED-4DB2-BD59-A6C34878D82A}">
                    <a16:rowId xmlns:a16="http://schemas.microsoft.com/office/drawing/2014/main" val="3795271503"/>
                  </a:ext>
                </a:extLst>
              </a:tr>
              <a:tr h="370840">
                <a:tc>
                  <a:txBody>
                    <a:bodyPr/>
                    <a:lstStyle/>
                    <a:p>
                      <a:r>
                        <a:rPr lang="en-GB" dirty="0">
                          <a:solidFill>
                            <a:schemeClr val="bg1"/>
                          </a:solidFill>
                        </a:rPr>
                        <a:t>incorrect</a:t>
                      </a:r>
                    </a:p>
                  </a:txBody>
                  <a:tcPr>
                    <a:solidFill>
                      <a:srgbClr val="C00000"/>
                    </a:solidFill>
                  </a:tcPr>
                </a:tc>
                <a:tc>
                  <a:txBody>
                    <a:bodyPr/>
                    <a:lstStyle/>
                    <a:p>
                      <a:pPr algn="ctr"/>
                      <a:r>
                        <a:rPr lang="en-GB" dirty="0">
                          <a:solidFill>
                            <a:schemeClr val="bg1"/>
                          </a:solidFill>
                        </a:rPr>
                        <a:t>22</a:t>
                      </a:r>
                    </a:p>
                  </a:txBody>
                  <a:tcPr>
                    <a:solidFill>
                      <a:srgbClr val="C00000"/>
                    </a:solidFill>
                  </a:tcPr>
                </a:tc>
                <a:tc>
                  <a:txBody>
                    <a:bodyPr/>
                    <a:lstStyle/>
                    <a:p>
                      <a:pPr algn="ctr"/>
                      <a:r>
                        <a:rPr lang="en-GB" dirty="0">
                          <a:solidFill>
                            <a:schemeClr val="bg1"/>
                          </a:solidFill>
                        </a:rPr>
                        <a:t>60</a:t>
                      </a:r>
                    </a:p>
                  </a:txBody>
                  <a:tcPr>
                    <a:solidFill>
                      <a:srgbClr val="C00000"/>
                    </a:solidFill>
                  </a:tcPr>
                </a:tc>
                <a:tc>
                  <a:txBody>
                    <a:bodyPr/>
                    <a:lstStyle/>
                    <a:p>
                      <a:pPr algn="ctr"/>
                      <a:r>
                        <a:rPr lang="en-GB" dirty="0">
                          <a:solidFill>
                            <a:schemeClr val="bg1"/>
                          </a:solidFill>
                        </a:rPr>
                        <a:t>45</a:t>
                      </a:r>
                    </a:p>
                  </a:txBody>
                  <a:tcPr>
                    <a:solidFill>
                      <a:srgbClr val="C00000"/>
                    </a:solidFill>
                  </a:tcPr>
                </a:tc>
                <a:tc>
                  <a:txBody>
                    <a:bodyPr/>
                    <a:lstStyle/>
                    <a:p>
                      <a:pPr algn="ctr"/>
                      <a:r>
                        <a:rPr lang="en-GB" b="1" dirty="0">
                          <a:solidFill>
                            <a:schemeClr val="bg1"/>
                          </a:solidFill>
                        </a:rPr>
                        <a:t>127 (35%)</a:t>
                      </a:r>
                    </a:p>
                  </a:txBody>
                  <a:tcPr>
                    <a:solidFill>
                      <a:srgbClr val="C00000"/>
                    </a:solidFill>
                  </a:tcPr>
                </a:tc>
                <a:extLst>
                  <a:ext uri="{0D108BD9-81ED-4DB2-BD59-A6C34878D82A}">
                    <a16:rowId xmlns:a16="http://schemas.microsoft.com/office/drawing/2014/main" val="2574313836"/>
                  </a:ext>
                </a:extLst>
              </a:tr>
              <a:tr h="370840">
                <a:tc>
                  <a:txBody>
                    <a:bodyPr/>
                    <a:lstStyle/>
                    <a:p>
                      <a:r>
                        <a:rPr lang="en-GB" dirty="0">
                          <a:solidFill>
                            <a:schemeClr val="bg1"/>
                          </a:solidFill>
                        </a:rPr>
                        <a:t>images</a:t>
                      </a:r>
                    </a:p>
                  </a:txBody>
                  <a:tcPr>
                    <a:solidFill>
                      <a:schemeClr val="tx2">
                        <a:lumMod val="50000"/>
                      </a:schemeClr>
                    </a:solidFill>
                  </a:tcPr>
                </a:tc>
                <a:tc>
                  <a:txBody>
                    <a:bodyPr/>
                    <a:lstStyle/>
                    <a:p>
                      <a:pPr algn="ctr"/>
                      <a:r>
                        <a:rPr lang="en-GB" dirty="0">
                          <a:solidFill>
                            <a:schemeClr val="bg1"/>
                          </a:solidFill>
                        </a:rPr>
                        <a:t>20</a:t>
                      </a:r>
                    </a:p>
                  </a:txBody>
                  <a:tcPr>
                    <a:solidFill>
                      <a:schemeClr val="tx2">
                        <a:lumMod val="50000"/>
                      </a:schemeClr>
                    </a:solidFill>
                  </a:tcPr>
                </a:tc>
                <a:tc>
                  <a:txBody>
                    <a:bodyPr/>
                    <a:lstStyle/>
                    <a:p>
                      <a:pPr algn="ctr"/>
                      <a:r>
                        <a:rPr lang="en-GB" dirty="0">
                          <a:solidFill>
                            <a:schemeClr val="bg1"/>
                          </a:solidFill>
                        </a:rPr>
                        <a:t>50</a:t>
                      </a:r>
                    </a:p>
                  </a:txBody>
                  <a:tcPr>
                    <a:solidFill>
                      <a:schemeClr val="tx2">
                        <a:lumMod val="50000"/>
                      </a:schemeClr>
                    </a:solidFill>
                  </a:tcPr>
                </a:tc>
                <a:tc>
                  <a:txBody>
                    <a:bodyPr/>
                    <a:lstStyle/>
                    <a:p>
                      <a:pPr algn="ctr"/>
                      <a:r>
                        <a:rPr lang="en-GB" dirty="0">
                          <a:solidFill>
                            <a:schemeClr val="bg1"/>
                          </a:solidFill>
                        </a:rPr>
                        <a:t>56</a:t>
                      </a:r>
                    </a:p>
                  </a:txBody>
                  <a:tcPr>
                    <a:solidFill>
                      <a:schemeClr val="tx2">
                        <a:lumMod val="50000"/>
                      </a:schemeClr>
                    </a:solidFill>
                  </a:tcPr>
                </a:tc>
                <a:tc>
                  <a:txBody>
                    <a:bodyPr/>
                    <a:lstStyle/>
                    <a:p>
                      <a:pPr algn="ctr"/>
                      <a:r>
                        <a:rPr lang="en-GB" b="1" dirty="0">
                          <a:solidFill>
                            <a:schemeClr val="bg1"/>
                          </a:solidFill>
                        </a:rPr>
                        <a:t>126</a:t>
                      </a:r>
                    </a:p>
                  </a:txBody>
                  <a:tcPr>
                    <a:solidFill>
                      <a:schemeClr val="tx2">
                        <a:lumMod val="50000"/>
                      </a:schemeClr>
                    </a:solidFill>
                  </a:tcPr>
                </a:tc>
                <a:extLst>
                  <a:ext uri="{0D108BD9-81ED-4DB2-BD59-A6C34878D82A}">
                    <a16:rowId xmlns:a16="http://schemas.microsoft.com/office/drawing/2014/main" val="3815941962"/>
                  </a:ext>
                </a:extLst>
              </a:tr>
              <a:tr h="370840">
                <a:tc>
                  <a:txBody>
                    <a:bodyPr/>
                    <a:lstStyle/>
                    <a:p>
                      <a:r>
                        <a:rPr lang="en-GB" b="1" dirty="0">
                          <a:solidFill>
                            <a:schemeClr val="tx1"/>
                          </a:solidFill>
                        </a:rPr>
                        <a:t>TOTAL</a:t>
                      </a:r>
                    </a:p>
                  </a:txBody>
                  <a:tcPr>
                    <a:noFill/>
                  </a:tcPr>
                </a:tc>
                <a:tc>
                  <a:txBody>
                    <a:bodyPr/>
                    <a:lstStyle/>
                    <a:p>
                      <a:pPr algn="ctr"/>
                      <a:r>
                        <a:rPr lang="en-GB" b="1" dirty="0">
                          <a:solidFill>
                            <a:schemeClr val="tx1"/>
                          </a:solidFill>
                        </a:rPr>
                        <a:t>88</a:t>
                      </a:r>
                    </a:p>
                  </a:txBody>
                  <a:tcPr>
                    <a:noFill/>
                  </a:tcPr>
                </a:tc>
                <a:tc>
                  <a:txBody>
                    <a:bodyPr/>
                    <a:lstStyle/>
                    <a:p>
                      <a:pPr algn="ctr"/>
                      <a:r>
                        <a:rPr lang="en-GB" b="1" dirty="0">
                          <a:solidFill>
                            <a:schemeClr val="tx1"/>
                          </a:solidFill>
                        </a:rPr>
                        <a:t>200</a:t>
                      </a:r>
                    </a:p>
                  </a:txBody>
                  <a:tcPr>
                    <a:noFill/>
                  </a:tcPr>
                </a:tc>
                <a:tc>
                  <a:txBody>
                    <a:bodyPr/>
                    <a:lstStyle/>
                    <a:p>
                      <a:pPr algn="ctr"/>
                      <a:r>
                        <a:rPr lang="en-GB" b="1" dirty="0">
                          <a:solidFill>
                            <a:schemeClr val="tx1"/>
                          </a:solidFill>
                        </a:rPr>
                        <a:t>200</a:t>
                      </a:r>
                    </a:p>
                  </a:txBody>
                  <a:tcPr>
                    <a:noFill/>
                  </a:tcPr>
                </a:tc>
                <a:tc>
                  <a:txBody>
                    <a:bodyPr/>
                    <a:lstStyle/>
                    <a:p>
                      <a:pPr algn="ctr"/>
                      <a:r>
                        <a:rPr lang="en-GB" b="1" dirty="0">
                          <a:solidFill>
                            <a:schemeClr val="tx1"/>
                          </a:solidFill>
                        </a:rPr>
                        <a:t>488</a:t>
                      </a:r>
                    </a:p>
                  </a:txBody>
                  <a:tcPr>
                    <a:noFill/>
                  </a:tcPr>
                </a:tc>
                <a:extLst>
                  <a:ext uri="{0D108BD9-81ED-4DB2-BD59-A6C34878D82A}">
                    <a16:rowId xmlns:a16="http://schemas.microsoft.com/office/drawing/2014/main" val="4209109763"/>
                  </a:ext>
                </a:extLst>
              </a:tr>
            </a:tbl>
          </a:graphicData>
        </a:graphic>
      </p:graphicFrame>
      <p:sp>
        <p:nvSpPr>
          <p:cNvPr id="3" name="TextBox 2">
            <a:extLst>
              <a:ext uri="{FF2B5EF4-FFF2-40B4-BE49-F238E27FC236}">
                <a16:creationId xmlns:a16="http://schemas.microsoft.com/office/drawing/2014/main" id="{231C6FA5-E0E4-53E8-148B-64A9C4E2B305}"/>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4906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D3C5A-6146-0773-9FD7-ACDD4D8A118C}"/>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6835CB8C-9E4F-DB51-B9CF-2AB8A3C787F4}"/>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Response</a:t>
            </a:r>
            <a:endParaRPr dirty="0"/>
          </a:p>
        </p:txBody>
      </p:sp>
      <p:sp>
        <p:nvSpPr>
          <p:cNvPr id="4" name="Espace réservé du contenu 2">
            <a:extLst>
              <a:ext uri="{FF2B5EF4-FFF2-40B4-BE49-F238E27FC236}">
                <a16:creationId xmlns:a16="http://schemas.microsoft.com/office/drawing/2014/main" id="{12318CDD-165A-880B-2E19-C0C59F719268}"/>
              </a:ext>
            </a:extLst>
          </p:cNvPr>
          <p:cNvSpPr txBox="1"/>
          <p:nvPr/>
        </p:nvSpPr>
        <p:spPr>
          <a:xfrm>
            <a:off x="360000" y="900000"/>
            <a:ext cx="7286126"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228600">
              <a:lnSpc>
                <a:spcPct val="120000"/>
              </a:lnSpc>
              <a:buSzPct val="80000"/>
              <a:defRPr sz="2000">
                <a:solidFill>
                  <a:srgbClr val="0D0D0D"/>
                </a:solidFill>
              </a:defRPr>
            </a:pPr>
            <a:r>
              <a:rPr lang="en-GB" dirty="0"/>
              <a:t>ChatGPT has not chosen a single best answer</a:t>
            </a:r>
            <a:endParaRPr lang="en-GB" sz="2000" dirty="0"/>
          </a:p>
          <a:p>
            <a:pPr marL="685800" indent="-457200">
              <a:lnSpc>
                <a:spcPct val="120000"/>
              </a:lnSpc>
              <a:buSzPct val="80000"/>
              <a:buBlip>
                <a:blip r:embed="rId2"/>
              </a:buBlip>
              <a:defRPr sz="2000">
                <a:solidFill>
                  <a:srgbClr val="0D0D0D"/>
                </a:solidFill>
              </a:defRPr>
            </a:pPr>
            <a:r>
              <a:rPr lang="en-GB" sz="1600" dirty="0"/>
              <a:t>ChatGPT appears to have been asked for the answer to the question, rather than to select from the five potential answers, with the authors then determining whether this was correct</a:t>
            </a:r>
          </a:p>
          <a:p>
            <a:pPr marL="685800" indent="-457200">
              <a:lnSpc>
                <a:spcPct val="120000"/>
              </a:lnSpc>
              <a:buSzPct val="80000"/>
              <a:buBlip>
                <a:blip r:embed="rId2"/>
              </a:buBlip>
              <a:defRPr sz="2000">
                <a:solidFill>
                  <a:srgbClr val="0D0D0D"/>
                </a:solidFill>
              </a:defRPr>
            </a:pPr>
            <a:r>
              <a:rPr lang="en-GB" sz="1600" dirty="0"/>
              <a:t>The authors compared the ChatGPT responses to the 5 possible answers and made a judgement on whether it was</a:t>
            </a:r>
            <a:br>
              <a:rPr lang="en-GB" sz="1600" dirty="0"/>
            </a:br>
            <a:r>
              <a:rPr lang="en-GB" sz="1600" dirty="0"/>
              <a:t>	- correct</a:t>
            </a:r>
            <a:br>
              <a:rPr lang="en-GB" sz="1600" dirty="0"/>
            </a:br>
            <a:r>
              <a:rPr lang="en-GB" sz="1600" dirty="0"/>
              <a:t>	- indeterminate</a:t>
            </a:r>
            <a:br>
              <a:rPr lang="en-GB" sz="1600" dirty="0"/>
            </a:br>
            <a:r>
              <a:rPr lang="en-GB" sz="1600" dirty="0"/>
              <a:t>	- incorrect</a:t>
            </a:r>
          </a:p>
          <a:p>
            <a:pPr marL="685800" indent="-457200">
              <a:lnSpc>
                <a:spcPct val="120000"/>
              </a:lnSpc>
              <a:buSzPct val="80000"/>
              <a:buBlip>
                <a:blip r:embed="rId2"/>
              </a:buBlip>
              <a:defRPr sz="2000">
                <a:solidFill>
                  <a:srgbClr val="0D0D0D"/>
                </a:solidFill>
              </a:defRPr>
            </a:pPr>
            <a:r>
              <a:rPr lang="en-GB" sz="1600" dirty="0"/>
              <a:t>This is a different process to that required of EECC candidates and suggests that ChatGPT would not be able to answer EECC questions without human interpretation</a:t>
            </a:r>
          </a:p>
        </p:txBody>
      </p:sp>
      <p:sp>
        <p:nvSpPr>
          <p:cNvPr id="2" name="TextBox 1">
            <a:extLst>
              <a:ext uri="{FF2B5EF4-FFF2-40B4-BE49-F238E27FC236}">
                <a16:creationId xmlns:a16="http://schemas.microsoft.com/office/drawing/2014/main" id="{FDFD0E4C-7945-6CE8-E54C-3E1CF8BB2043}"/>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Does ChatGPT succeed in the European Exam in Core Cardiology?</a:t>
            </a:r>
          </a:p>
          <a:p>
            <a:r>
              <a:rPr lang="en-GB" sz="800" i="1" dirty="0">
                <a:effectLst/>
                <a:latin typeface="Calibri" panose="020F0502020204030204" pitchFamily="34" charset="0"/>
                <a:cs typeface="Calibri" panose="020F0502020204030204" pitchFamily="34" charset="0"/>
              </a:rPr>
              <a:t>Chris Plummer, Danny Mathysen, and Clive Lawson. European Heart Journal - Digital Health (2023) 4, 362–363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/10.1093/</a:t>
            </a:r>
            <a:r>
              <a:rPr lang="en-GB" sz="800" i="1" dirty="0" err="1">
                <a:effectLst/>
                <a:latin typeface="Calibri" panose="020F0502020204030204" pitchFamily="34" charset="0"/>
                <a:cs typeface="Calibri" panose="020F0502020204030204" pitchFamily="34" charset="0"/>
              </a:rPr>
              <a:t>ehjdh</a:t>
            </a:r>
            <a:r>
              <a:rPr lang="en-GB" sz="800" i="1" dirty="0">
                <a:effectLst/>
                <a:latin typeface="Calibri" panose="020F0502020204030204" pitchFamily="34" charset="0"/>
                <a:cs typeface="Calibri" panose="020F0502020204030204" pitchFamily="34" charset="0"/>
              </a:rPr>
              <a:t>/ztad040</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42410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D3E4D-03C9-5505-2E7E-A1A7B79D6FBB}"/>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54FA92AF-EFCC-808E-F701-3045E9785A2F}"/>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Response</a:t>
            </a:r>
            <a:endParaRPr dirty="0"/>
          </a:p>
        </p:txBody>
      </p:sp>
      <p:sp>
        <p:nvSpPr>
          <p:cNvPr id="4" name="Espace réservé du contenu 2">
            <a:extLst>
              <a:ext uri="{FF2B5EF4-FFF2-40B4-BE49-F238E27FC236}">
                <a16:creationId xmlns:a16="http://schemas.microsoft.com/office/drawing/2014/main" id="{DEDCD03B-74C0-B738-49BB-ABDCAB556946}"/>
              </a:ext>
            </a:extLst>
          </p:cNvPr>
          <p:cNvSpPr txBox="1"/>
          <p:nvPr/>
        </p:nvSpPr>
        <p:spPr>
          <a:xfrm>
            <a:off x="360000" y="900000"/>
            <a:ext cx="7277417"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dirty="0"/>
              <a:t>This study raises the possibility that use of ChatGPT could significantly increase the likelihood of a candidate’s success in this or similar exams</a:t>
            </a:r>
          </a:p>
          <a:p>
            <a:pPr marL="685800" indent="-457200">
              <a:lnSpc>
                <a:spcPct val="120000"/>
              </a:lnSpc>
              <a:buSzPct val="80000"/>
              <a:buBlip>
                <a:blip r:embed="rId2"/>
              </a:buBlip>
              <a:defRPr sz="2000">
                <a:solidFill>
                  <a:srgbClr val="0D0D0D"/>
                </a:solidFill>
              </a:defRPr>
            </a:pPr>
            <a:r>
              <a:rPr lang="en-GB" dirty="0"/>
              <a:t>The EECC’s remote proctoring prevents candidates from collaborating, or consulting physical or online resources, so ChatGPT would not be able assist a candidate in the EECC</a:t>
            </a:r>
          </a:p>
          <a:p>
            <a:pPr marL="685800" indent="-457200">
              <a:lnSpc>
                <a:spcPct val="120000"/>
              </a:lnSpc>
              <a:buSzPct val="80000"/>
              <a:buBlip>
                <a:blip r:embed="rId2"/>
              </a:buBlip>
              <a:defRPr sz="2000">
                <a:solidFill>
                  <a:srgbClr val="0D0D0D"/>
                </a:solidFill>
              </a:defRPr>
            </a:pPr>
            <a:r>
              <a:rPr lang="en-GB" dirty="0"/>
              <a:t>It does, however, raise serious questions about the use of open book exams in the era of highly advanced large language model AI</a:t>
            </a:r>
            <a:endParaRPr dirty="0"/>
          </a:p>
        </p:txBody>
      </p:sp>
      <p:sp>
        <p:nvSpPr>
          <p:cNvPr id="2" name="TextBox 1">
            <a:extLst>
              <a:ext uri="{FF2B5EF4-FFF2-40B4-BE49-F238E27FC236}">
                <a16:creationId xmlns:a16="http://schemas.microsoft.com/office/drawing/2014/main" id="{BBFAF7E9-0C46-A73E-514B-E1D5A8889013}"/>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Does ChatGPT succeed in the European Exam in Core Cardiology?</a:t>
            </a:r>
          </a:p>
          <a:p>
            <a:r>
              <a:rPr lang="en-GB" sz="800" i="1" dirty="0">
                <a:effectLst/>
                <a:latin typeface="Calibri" panose="020F0502020204030204" pitchFamily="34" charset="0"/>
                <a:cs typeface="Calibri" panose="020F0502020204030204" pitchFamily="34" charset="0"/>
              </a:rPr>
              <a:t>Chris Plummer, Danny Mathysen, and Clive Lawson. European Heart Journal - Digital Health (2023) 4, 362–363 https://</a:t>
            </a:r>
            <a:r>
              <a:rPr lang="en-GB" sz="800" i="1" dirty="0" err="1">
                <a:effectLst/>
                <a:latin typeface="Calibri" panose="020F0502020204030204" pitchFamily="34" charset="0"/>
                <a:cs typeface="Calibri" panose="020F0502020204030204" pitchFamily="34" charset="0"/>
              </a:rPr>
              <a:t>doi.org</a:t>
            </a:r>
            <a:r>
              <a:rPr lang="en-GB" sz="800" i="1" dirty="0">
                <a:effectLst/>
                <a:latin typeface="Calibri" panose="020F0502020204030204" pitchFamily="34" charset="0"/>
                <a:cs typeface="Calibri" panose="020F0502020204030204" pitchFamily="34" charset="0"/>
              </a:rPr>
              <a:t>/10.1093/</a:t>
            </a:r>
            <a:r>
              <a:rPr lang="en-GB" sz="800" i="1" dirty="0" err="1">
                <a:effectLst/>
                <a:latin typeface="Calibri" panose="020F0502020204030204" pitchFamily="34" charset="0"/>
                <a:cs typeface="Calibri" panose="020F0502020204030204" pitchFamily="34" charset="0"/>
              </a:rPr>
              <a:t>ehjdh</a:t>
            </a:r>
            <a:r>
              <a:rPr lang="en-GB" sz="800" i="1" dirty="0">
                <a:effectLst/>
                <a:latin typeface="Calibri" panose="020F0502020204030204" pitchFamily="34" charset="0"/>
                <a:cs typeface="Calibri" panose="020F0502020204030204" pitchFamily="34" charset="0"/>
              </a:rPr>
              <a:t>/ztad040</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89124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space réservé du texte 1"/>
          <p:cNvSpPr txBox="1">
            <a:spLocks noGrp="1"/>
          </p:cNvSpPr>
          <p:nvPr>
            <p:ph type="body" sz="quarter" idx="1"/>
          </p:nvPr>
        </p:nvSpPr>
        <p:spPr>
          <a:xfrm>
            <a:off x="324619" y="339501"/>
            <a:ext cx="3599309"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t>What is the EECC ?</a:t>
            </a:r>
          </a:p>
        </p:txBody>
      </p:sp>
      <p:sp>
        <p:nvSpPr>
          <p:cNvPr id="146" name="Espace réservé du contenu 2"/>
          <p:cNvSpPr txBox="1"/>
          <p:nvPr/>
        </p:nvSpPr>
        <p:spPr>
          <a:xfrm>
            <a:off x="153223" y="1059583"/>
            <a:ext cx="7823828" cy="360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685800" indent="-457200">
              <a:lnSpc>
                <a:spcPct val="120000"/>
              </a:lnSpc>
              <a:buSzPct val="80000"/>
              <a:buBlip>
                <a:blip r:embed="rId3"/>
              </a:buBlip>
              <a:defRPr sz="2000">
                <a:solidFill>
                  <a:srgbClr val="0D0D0D"/>
                </a:solidFill>
              </a:defRPr>
            </a:pPr>
            <a:r>
              <a:rPr dirty="0"/>
              <a:t>test of core cardiology knowledge for independent practice</a:t>
            </a:r>
            <a:endParaRPr sz="1200" b="1" dirty="0"/>
          </a:p>
          <a:p>
            <a:pPr marL="685800" indent="-457200">
              <a:lnSpc>
                <a:spcPct val="120000"/>
              </a:lnSpc>
              <a:buSzPct val="80000"/>
              <a:buBlip>
                <a:blip r:embed="rId3"/>
              </a:buBlip>
              <a:defRPr sz="2000">
                <a:solidFill>
                  <a:srgbClr val="0D0D0D"/>
                </a:solidFill>
              </a:defRPr>
            </a:pPr>
            <a:r>
              <a:rPr dirty="0"/>
              <a:t>based on ESC core curriculum</a:t>
            </a:r>
            <a:r>
              <a:rPr lang="en-GB" dirty="0"/>
              <a:t> and UEMS cardiology ETR</a:t>
            </a:r>
            <a:r>
              <a:rPr dirty="0"/>
              <a:t>, guidelines and </a:t>
            </a:r>
            <a:r>
              <a:rPr i="1" dirty="0"/>
              <a:t>CardioMed</a:t>
            </a:r>
            <a:r>
              <a:rPr dirty="0"/>
              <a:t> textbook</a:t>
            </a:r>
            <a:endParaRPr sz="1200" b="1" dirty="0"/>
          </a:p>
          <a:p>
            <a:pPr marL="685800" indent="-457200">
              <a:lnSpc>
                <a:spcPct val="120000"/>
              </a:lnSpc>
              <a:buSzPct val="80000"/>
              <a:buBlip>
                <a:blip r:embed="rId3"/>
              </a:buBlip>
              <a:defRPr sz="2000">
                <a:solidFill>
                  <a:srgbClr val="0D0D0D"/>
                </a:solidFill>
              </a:defRPr>
            </a:pPr>
            <a:r>
              <a:rPr dirty="0"/>
              <a:t>120 MCQs (text/image/video) – </a:t>
            </a:r>
            <a:r>
              <a:rPr lang="en-GB" dirty="0"/>
              <a:t>BOF, </a:t>
            </a:r>
            <a:r>
              <a:rPr dirty="0"/>
              <a:t>short, English, random order</a:t>
            </a:r>
            <a:endParaRPr sz="1200" b="1" dirty="0"/>
          </a:p>
          <a:p>
            <a:pPr marL="685800" indent="-457200">
              <a:lnSpc>
                <a:spcPct val="120000"/>
              </a:lnSpc>
              <a:buSzPct val="80000"/>
              <a:buBlip>
                <a:blip r:embed="rId3"/>
              </a:buBlip>
              <a:defRPr sz="2000">
                <a:solidFill>
                  <a:srgbClr val="0D0D0D"/>
                </a:solidFill>
              </a:defRPr>
            </a:pPr>
            <a:r>
              <a:rPr dirty="0"/>
              <a:t>3-hours on-line with remote proctoring</a:t>
            </a:r>
            <a:endParaRPr sz="1200" b="1" dirty="0"/>
          </a:p>
          <a:p>
            <a:pPr marL="685800" indent="-457200">
              <a:lnSpc>
                <a:spcPct val="120000"/>
              </a:lnSpc>
              <a:buSzPct val="80000"/>
              <a:buBlip>
                <a:blip r:embed="rId3"/>
              </a:buBlip>
              <a:defRPr sz="2000">
                <a:solidFill>
                  <a:srgbClr val="0D0D0D"/>
                </a:solidFill>
              </a:defRPr>
            </a:pPr>
            <a:r>
              <a:rPr dirty="0"/>
              <a:t>robust governance</a:t>
            </a:r>
            <a:endParaRPr sz="1200" b="1" dirty="0"/>
          </a:p>
          <a:p>
            <a:pPr marL="952500" lvl="1" indent="-457200">
              <a:lnSpc>
                <a:spcPct val="120000"/>
              </a:lnSpc>
              <a:buClr>
                <a:srgbClr val="C00000"/>
              </a:buClr>
              <a:buSzPct val="80000"/>
              <a:buFont typeface="Arial"/>
              <a:buChar char="•"/>
              <a:defRPr sz="1600">
                <a:solidFill>
                  <a:srgbClr val="0D0D0D"/>
                </a:solidFill>
              </a:defRPr>
            </a:pPr>
            <a:r>
              <a:rPr dirty="0"/>
              <a:t>ESC – UEMS – independent academic analysis</a:t>
            </a:r>
            <a:endParaRPr sz="1200" dirty="0"/>
          </a:p>
          <a:p>
            <a:pPr marL="952500" lvl="1" indent="-457200">
              <a:lnSpc>
                <a:spcPct val="120000"/>
              </a:lnSpc>
              <a:buClr>
                <a:srgbClr val="C00000"/>
              </a:buClr>
              <a:buSzPct val="80000"/>
              <a:buFont typeface="Arial"/>
              <a:buChar char="•"/>
              <a:defRPr sz="1600">
                <a:solidFill>
                  <a:srgbClr val="0D0D0D"/>
                </a:solidFill>
              </a:defRPr>
            </a:pPr>
            <a:r>
              <a:rPr dirty="0"/>
              <a:t>transparency</a:t>
            </a:r>
            <a:endParaRPr sz="1200" dirty="0"/>
          </a:p>
          <a:p>
            <a:pPr marL="952500" lvl="1" indent="-457200">
              <a:lnSpc>
                <a:spcPct val="120000"/>
              </a:lnSpc>
              <a:buClr>
                <a:srgbClr val="C00000"/>
              </a:buClr>
              <a:buSzPct val="80000"/>
              <a:buFont typeface="Arial"/>
              <a:buChar char="•"/>
              <a:defRPr sz="1600">
                <a:solidFill>
                  <a:srgbClr val="0D0D0D"/>
                </a:solidFill>
              </a:defRPr>
            </a:pPr>
            <a:r>
              <a:rPr lang="en-GB" dirty="0"/>
              <a:t>best practice for high-stakes exams</a:t>
            </a:r>
            <a:endParaRPr sz="1200" dirty="0"/>
          </a:p>
          <a:p>
            <a:pPr marL="685800" indent="-457200">
              <a:lnSpc>
                <a:spcPct val="120000"/>
              </a:lnSpc>
              <a:buSzPct val="80000"/>
              <a:buBlip>
                <a:blip r:embed="rId3"/>
              </a:buBlip>
              <a:defRPr sz="2000">
                <a:solidFill>
                  <a:srgbClr val="0D0D0D"/>
                </a:solidFill>
              </a:defRPr>
            </a:pPr>
            <a:r>
              <a:rPr dirty="0"/>
              <a:t>international collaboration </a:t>
            </a:r>
            <a:r>
              <a:rPr sz="1800" dirty="0"/>
              <a:t>– a service to national cardiology societies</a:t>
            </a:r>
          </a:p>
        </p:txBody>
      </p:sp>
      <p:pic>
        <p:nvPicPr>
          <p:cNvPr id="147" name="Picture 5" descr="Picture 5"/>
          <p:cNvPicPr>
            <a:picLocks noChangeAspect="1"/>
          </p:cNvPicPr>
          <p:nvPr/>
        </p:nvPicPr>
        <p:blipFill>
          <a:blip r:embed="rId4"/>
          <a:srcRect t="29582" b="29260"/>
          <a:stretch>
            <a:fillRect/>
          </a:stretch>
        </p:blipFill>
        <p:spPr>
          <a:xfrm>
            <a:off x="5038563" y="3216835"/>
            <a:ext cx="1642712" cy="50707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32EEF-B44B-6633-65CE-D86158848BC9}"/>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ABB6B315-F2BA-5025-020E-B27B07B18FC3}"/>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dirty="0"/>
              <a:t>Conclusions</a:t>
            </a:r>
          </a:p>
        </p:txBody>
      </p:sp>
      <p:sp>
        <p:nvSpPr>
          <p:cNvPr id="216" name="Espace réservé du contenu 2">
            <a:extLst>
              <a:ext uri="{FF2B5EF4-FFF2-40B4-BE49-F238E27FC236}">
                <a16:creationId xmlns:a16="http://schemas.microsoft.com/office/drawing/2014/main" id="{E6443779-80BF-6630-74E6-A3F5DCB84ECD}"/>
              </a:ext>
            </a:extLst>
          </p:cNvPr>
          <p:cNvSpPr txBox="1"/>
          <p:nvPr/>
        </p:nvSpPr>
        <p:spPr>
          <a:xfrm>
            <a:off x="360000" y="900000"/>
            <a:ext cx="7799446" cy="360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sz="2400" dirty="0"/>
              <a:t>Why didn’t they contact us to collaborate?</a:t>
            </a:r>
            <a:br>
              <a:rPr lang="en-GB" sz="2400" dirty="0"/>
            </a:br>
            <a:r>
              <a:rPr lang="en-GB" sz="2000" i="1" dirty="0"/>
              <a:t>- should we explicitly invite researchers?</a:t>
            </a:r>
          </a:p>
          <a:p>
            <a:pPr marL="685800" indent="-457200">
              <a:lnSpc>
                <a:spcPct val="120000"/>
              </a:lnSpc>
              <a:buSzPct val="80000"/>
              <a:buBlip>
                <a:blip r:embed="rId2"/>
              </a:buBlip>
              <a:defRPr sz="2000">
                <a:solidFill>
                  <a:srgbClr val="0D0D0D"/>
                </a:solidFill>
              </a:defRPr>
            </a:pPr>
            <a:r>
              <a:rPr lang="en-GB" sz="2400" dirty="0"/>
              <a:t>What implications does this have for the EECC?</a:t>
            </a:r>
            <a:br>
              <a:rPr lang="en-GB" sz="2400" dirty="0"/>
            </a:br>
            <a:r>
              <a:rPr lang="en-GB" sz="2000" i="1" dirty="0"/>
              <a:t>- continue current delivery methodology</a:t>
            </a:r>
            <a:br>
              <a:rPr lang="en-GB" sz="2000" i="1" dirty="0"/>
            </a:br>
            <a:r>
              <a:rPr lang="en-GB" sz="2000" i="1" dirty="0"/>
              <a:t>  (closed book, on-line remote proctoring)</a:t>
            </a:r>
          </a:p>
          <a:p>
            <a:pPr marL="685800" indent="-457200">
              <a:lnSpc>
                <a:spcPct val="120000"/>
              </a:lnSpc>
              <a:buSzPct val="80000"/>
              <a:buBlip>
                <a:blip r:embed="rId2"/>
              </a:buBlip>
              <a:defRPr sz="2000">
                <a:solidFill>
                  <a:srgbClr val="0D0D0D"/>
                </a:solidFill>
              </a:defRPr>
            </a:pPr>
            <a:r>
              <a:rPr lang="en-GB" sz="2400" dirty="0"/>
              <a:t>Should we publish a response?</a:t>
            </a:r>
            <a:br>
              <a:rPr lang="en-GB" sz="2400" dirty="0"/>
            </a:br>
            <a:r>
              <a:rPr lang="en-GB" sz="2000" dirty="0"/>
              <a:t>- </a:t>
            </a:r>
            <a:r>
              <a:rPr lang="en-GB" sz="2000" i="1" dirty="0"/>
              <a:t>yes!</a:t>
            </a:r>
            <a:endParaRPr lang="en-GB" sz="2400" i="1" dirty="0"/>
          </a:p>
        </p:txBody>
      </p:sp>
    </p:spTree>
    <p:extLst>
      <p:ext uri="{BB962C8B-B14F-4D97-AF65-F5344CB8AC3E}">
        <p14:creationId xmlns:p14="http://schemas.microsoft.com/office/powerpoint/2010/main" val="188914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D35CC-736A-A8C1-4E44-E9A32356E0DC}"/>
            </a:ext>
          </a:extLst>
        </p:cNvPr>
        <p:cNvGrpSpPr/>
        <p:nvPr/>
      </p:nvGrpSpPr>
      <p:grpSpPr>
        <a:xfrm>
          <a:off x="0" y="0"/>
          <a:ext cx="0" cy="0"/>
          <a:chOff x="0" y="0"/>
          <a:chExt cx="0" cy="0"/>
        </a:xfrm>
      </p:grpSpPr>
      <p:sp>
        <p:nvSpPr>
          <p:cNvPr id="215" name="Espace réservé du texte 1">
            <a:extLst>
              <a:ext uri="{FF2B5EF4-FFF2-40B4-BE49-F238E27FC236}">
                <a16:creationId xmlns:a16="http://schemas.microsoft.com/office/drawing/2014/main" id="{8EA24BFF-E351-4EC4-0FAA-6618A229B8FD}"/>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dirty="0"/>
              <a:t>Conclusions</a:t>
            </a:r>
          </a:p>
        </p:txBody>
      </p:sp>
      <p:sp>
        <p:nvSpPr>
          <p:cNvPr id="216" name="Espace réservé du contenu 2">
            <a:extLst>
              <a:ext uri="{FF2B5EF4-FFF2-40B4-BE49-F238E27FC236}">
                <a16:creationId xmlns:a16="http://schemas.microsoft.com/office/drawing/2014/main" id="{AF63AC68-F344-39C4-A448-4F463ABF987A}"/>
              </a:ext>
            </a:extLst>
          </p:cNvPr>
          <p:cNvSpPr txBox="1"/>
          <p:nvPr/>
        </p:nvSpPr>
        <p:spPr>
          <a:xfrm>
            <a:off x="360000" y="900000"/>
            <a:ext cx="7799446" cy="3600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sz="2400" dirty="0"/>
              <a:t>Flawed methodology</a:t>
            </a:r>
            <a:br>
              <a:rPr lang="en-GB" sz="2400" dirty="0"/>
            </a:br>
            <a:r>
              <a:rPr lang="en-GB" sz="2000" i="1" dirty="0"/>
              <a:t>- difficult to test rigorously without compromising data security</a:t>
            </a:r>
            <a:endParaRPr sz="2800" i="1" dirty="0"/>
          </a:p>
          <a:p>
            <a:pPr marL="685800" indent="-457200">
              <a:lnSpc>
                <a:spcPct val="120000"/>
              </a:lnSpc>
              <a:buSzPct val="80000"/>
              <a:buBlip>
                <a:blip r:embed="rId2"/>
              </a:buBlip>
              <a:defRPr sz="2000">
                <a:solidFill>
                  <a:srgbClr val="0D0D0D"/>
                </a:solidFill>
              </a:defRPr>
            </a:pPr>
            <a:r>
              <a:rPr sz="2400" dirty="0"/>
              <a:t>Old technology</a:t>
            </a:r>
            <a:br>
              <a:rPr lang="en-GB" sz="2400" dirty="0"/>
            </a:br>
            <a:r>
              <a:rPr lang="en-GB" sz="2000" i="1" dirty="0"/>
              <a:t>- how should our exams evolve in the era of LLM AI?</a:t>
            </a:r>
            <a:br>
              <a:rPr lang="en-GB" sz="2000" i="1" dirty="0"/>
            </a:br>
            <a:r>
              <a:rPr lang="en-GB" sz="2000" i="1" dirty="0"/>
              <a:t>- clinical problem solving with routinely available clinical tools – including validated AI tools?!</a:t>
            </a:r>
          </a:p>
          <a:p>
            <a:pPr marL="685800" indent="-457200">
              <a:lnSpc>
                <a:spcPct val="120000"/>
              </a:lnSpc>
              <a:buSzPct val="80000"/>
              <a:buBlip>
                <a:blip r:embed="rId2"/>
              </a:buBlip>
              <a:defRPr sz="2000">
                <a:solidFill>
                  <a:srgbClr val="0D0D0D"/>
                </a:solidFill>
              </a:defRPr>
            </a:pPr>
            <a:r>
              <a:rPr lang="en-GB" sz="2400" dirty="0"/>
              <a:t>Our exams will need to </a:t>
            </a:r>
            <a:r>
              <a:rPr lang="en-GB" sz="2400"/>
              <a:t>adapt!</a:t>
            </a:r>
            <a:endParaRPr lang="en-GB" sz="2400" i="1" dirty="0"/>
          </a:p>
        </p:txBody>
      </p:sp>
    </p:spTree>
    <p:extLst>
      <p:ext uri="{BB962C8B-B14F-4D97-AF65-F5344CB8AC3E}">
        <p14:creationId xmlns:p14="http://schemas.microsoft.com/office/powerpoint/2010/main" val="393804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8795-BDC3-4BAA-2FAF-7094E6CB5C2F}"/>
            </a:ext>
          </a:extLst>
        </p:cNvPr>
        <p:cNvGrpSpPr/>
        <p:nvPr/>
      </p:nvGrpSpPr>
      <p:grpSpPr>
        <a:xfrm>
          <a:off x="0" y="0"/>
          <a:ext cx="0" cy="0"/>
          <a:chOff x="0" y="0"/>
          <a:chExt cx="0" cy="0"/>
        </a:xfrm>
      </p:grpSpPr>
      <p:sp>
        <p:nvSpPr>
          <p:cNvPr id="138" name="Espace réservé du texte 2">
            <a:extLst>
              <a:ext uri="{FF2B5EF4-FFF2-40B4-BE49-F238E27FC236}">
                <a16:creationId xmlns:a16="http://schemas.microsoft.com/office/drawing/2014/main" id="{AD69243E-E23C-B5D6-3E49-73E373F0684F}"/>
              </a:ext>
            </a:extLst>
          </p:cNvPr>
          <p:cNvSpPr txBox="1">
            <a:spLocks noGrp="1"/>
          </p:cNvSpPr>
          <p:nvPr>
            <p:ph type="subTitle" sz="quarter" idx="1"/>
          </p:nvPr>
        </p:nvSpPr>
        <p:spPr>
          <a:xfrm>
            <a:off x="1072968" y="191782"/>
            <a:ext cx="8192953" cy="637237"/>
          </a:xfrm>
          <a:prstGeom prst="rect">
            <a:avLst/>
          </a:prstGeom>
        </p:spPr>
        <p:txBody>
          <a:bodyPr/>
          <a:lstStyle>
            <a:lvl1pPr defTabSz="877823">
              <a:lnSpc>
                <a:spcPts val="4300"/>
              </a:lnSpc>
              <a:spcBef>
                <a:spcPts val="0"/>
              </a:spcBef>
              <a:defRPr sz="3455" i="1">
                <a:solidFill>
                  <a:schemeClr val="accent1"/>
                </a:solidFill>
              </a:defRPr>
            </a:lvl1pPr>
          </a:lstStyle>
          <a:p>
            <a:r>
              <a:t>European Examination in Core Cardiology</a:t>
            </a:r>
          </a:p>
        </p:txBody>
      </p:sp>
      <p:sp>
        <p:nvSpPr>
          <p:cNvPr id="139" name="Espace réservé du texte 2">
            <a:extLst>
              <a:ext uri="{FF2B5EF4-FFF2-40B4-BE49-F238E27FC236}">
                <a16:creationId xmlns:a16="http://schemas.microsoft.com/office/drawing/2014/main" id="{747F121C-C45D-9708-8898-AD475A5EFCD1}"/>
              </a:ext>
            </a:extLst>
          </p:cNvPr>
          <p:cNvSpPr>
            <a:spLocks noGrp="1"/>
          </p:cNvSpPr>
          <p:nvPr>
            <p:ph type="body" idx="21"/>
          </p:nvPr>
        </p:nvSpPr>
        <p:spPr>
          <a:xfrm>
            <a:off x="1072969" y="4196555"/>
            <a:ext cx="7755260" cy="946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lnSpc>
                <a:spcPct val="100000"/>
              </a:lnSpc>
              <a:defRPr sz="2800" b="0">
                <a:solidFill>
                  <a:srgbClr val="000000"/>
                </a:solidFill>
              </a:defRPr>
            </a:pPr>
            <a:r>
              <a:rPr dirty="0"/>
              <a:t>Chris Plummer</a:t>
            </a:r>
            <a:r>
              <a:rPr lang="en-GB" dirty="0"/>
              <a:t>		Clive Lawson</a:t>
            </a:r>
            <a:br>
              <a:rPr dirty="0"/>
            </a:br>
            <a:r>
              <a:rPr dirty="0"/>
              <a:t>Stephanie Thibault</a:t>
            </a:r>
            <a:r>
              <a:rPr lang="en-GB" dirty="0"/>
              <a:t>		Danny Mathysen</a:t>
            </a:r>
            <a:endParaRPr dirty="0"/>
          </a:p>
        </p:txBody>
      </p:sp>
      <p:pic>
        <p:nvPicPr>
          <p:cNvPr id="140" name="Picture 7" descr="Picture 7">
            <a:extLst>
              <a:ext uri="{FF2B5EF4-FFF2-40B4-BE49-F238E27FC236}">
                <a16:creationId xmlns:a16="http://schemas.microsoft.com/office/drawing/2014/main" id="{07CB58BD-0A32-5DB7-6572-A45F3E5D8789}"/>
              </a:ext>
            </a:extLst>
          </p:cNvPr>
          <p:cNvPicPr>
            <a:picLocks noChangeAspect="1"/>
          </p:cNvPicPr>
          <p:nvPr/>
        </p:nvPicPr>
        <p:blipFill>
          <a:blip r:embed="rId3"/>
          <a:stretch>
            <a:fillRect/>
          </a:stretch>
        </p:blipFill>
        <p:spPr>
          <a:xfrm>
            <a:off x="1265496" y="1580235"/>
            <a:ext cx="2450458" cy="1983029"/>
          </a:xfrm>
          <a:prstGeom prst="rect">
            <a:avLst/>
          </a:prstGeom>
          <a:ln w="12700">
            <a:miter lim="400000"/>
          </a:ln>
          <a:effectLst>
            <a:outerShdw blurRad="50800" dist="50800" dir="2700000" rotWithShape="0">
              <a:srgbClr val="000000">
                <a:alpha val="30000"/>
              </a:srgbClr>
            </a:outerShdw>
          </a:effectLst>
        </p:spPr>
      </p:pic>
      <p:sp>
        <p:nvSpPr>
          <p:cNvPr id="141" name="TextBox 1">
            <a:extLst>
              <a:ext uri="{FF2B5EF4-FFF2-40B4-BE49-F238E27FC236}">
                <a16:creationId xmlns:a16="http://schemas.microsoft.com/office/drawing/2014/main" id="{19B80352-DC1B-3744-1C35-ABB5FCF01721}"/>
              </a:ext>
            </a:extLst>
          </p:cNvPr>
          <p:cNvSpPr txBox="1"/>
          <p:nvPr/>
        </p:nvSpPr>
        <p:spPr>
          <a:xfrm>
            <a:off x="4313002" y="1730922"/>
            <a:ext cx="3769620" cy="13849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800"/>
            </a:pPr>
            <a:r>
              <a:rPr dirty="0"/>
              <a:t>Experience with AI in</a:t>
            </a:r>
            <a:r>
              <a:rPr lang="en-GB" dirty="0"/>
              <a:t> the</a:t>
            </a:r>
            <a:br>
              <a:rPr dirty="0"/>
            </a:br>
            <a:r>
              <a:rPr dirty="0"/>
              <a:t>European </a:t>
            </a:r>
            <a:r>
              <a:rPr lang="en-GB" dirty="0"/>
              <a:t>Examination</a:t>
            </a:r>
            <a:br>
              <a:rPr lang="en-GB" dirty="0"/>
            </a:br>
            <a:r>
              <a:rPr lang="en-GB" dirty="0"/>
              <a:t>in Core </a:t>
            </a:r>
            <a:r>
              <a:rPr dirty="0"/>
              <a:t>Cardiology</a:t>
            </a:r>
          </a:p>
        </p:txBody>
      </p:sp>
    </p:spTree>
    <p:extLst>
      <p:ext uri="{BB962C8B-B14F-4D97-AF65-F5344CB8AC3E}">
        <p14:creationId xmlns:p14="http://schemas.microsoft.com/office/powerpoint/2010/main" val="74066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Espace réservé du texte 1"/>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dirty="0"/>
              <a:t>Publication</a:t>
            </a:r>
            <a:r>
              <a:rPr lang="en-GB" dirty="0"/>
              <a:t> – 24 April 2023</a:t>
            </a:r>
            <a:endParaRPr dirty="0"/>
          </a:p>
        </p:txBody>
      </p:sp>
      <p:pic>
        <p:nvPicPr>
          <p:cNvPr id="208" name="Picture 5" descr="Picture 5"/>
          <p:cNvPicPr>
            <a:picLocks noChangeAspect="1"/>
          </p:cNvPicPr>
          <p:nvPr/>
        </p:nvPicPr>
        <p:blipFill>
          <a:blip r:embed="rId3"/>
          <a:stretch>
            <a:fillRect/>
          </a:stretch>
        </p:blipFill>
        <p:spPr>
          <a:xfrm>
            <a:off x="360000" y="900000"/>
            <a:ext cx="2686524" cy="3600001"/>
          </a:xfrm>
          <a:prstGeom prst="rect">
            <a:avLst/>
          </a:prstGeom>
          <a:ln w="12700">
            <a:miter lim="400000"/>
          </a:ln>
          <a:effectLst>
            <a:outerShdw blurRad="292100" dist="139700" dir="2700000" rotWithShape="0">
              <a:srgbClr val="333333">
                <a:alpha val="64999"/>
              </a:srgbClr>
            </a:outerShdw>
          </a:effectLst>
        </p:spPr>
      </p:pic>
      <p:sp>
        <p:nvSpPr>
          <p:cNvPr id="209" name="Espace réservé du contenu 2"/>
          <p:cNvSpPr txBox="1"/>
          <p:nvPr/>
        </p:nvSpPr>
        <p:spPr>
          <a:xfrm>
            <a:off x="3237954" y="1828800"/>
            <a:ext cx="4931830" cy="1654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685800" indent="-457200">
              <a:lnSpc>
                <a:spcPct val="120000"/>
              </a:lnSpc>
              <a:buSzPct val="80000"/>
              <a:buBlip>
                <a:blip r:embed="rId4"/>
              </a:buBlip>
              <a:defRPr sz="2000">
                <a:solidFill>
                  <a:srgbClr val="0D0D0D"/>
                </a:solidFill>
              </a:defRPr>
            </a:pPr>
            <a:r>
              <a:rPr sz="2800" dirty="0"/>
              <a:t>“Our results demonstrate that</a:t>
            </a:r>
            <a:r>
              <a:rPr lang="en-GB" sz="2800" dirty="0"/>
              <a:t> </a:t>
            </a:r>
            <a:r>
              <a:rPr sz="2800" dirty="0"/>
              <a:t>ChatGPT succeeds in the EECC”</a:t>
            </a:r>
            <a:endParaRPr sz="1600" b="1" dirty="0"/>
          </a:p>
        </p:txBody>
      </p:sp>
      <p:sp>
        <p:nvSpPr>
          <p:cNvPr id="2" name="TextBox 1">
            <a:extLst>
              <a:ext uri="{FF2B5EF4-FFF2-40B4-BE49-F238E27FC236}">
                <a16:creationId xmlns:a16="http://schemas.microsoft.com/office/drawing/2014/main" id="{3527AAA7-30FF-ADE3-CD45-6476C15B53F1}"/>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002A7-1084-A4F7-D312-23C63A42D4D8}"/>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ED3C54F3-5C5B-3FF8-B9A4-D6EC5466C1D6}"/>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dirty="0"/>
              <a:t>Publication</a:t>
            </a:r>
            <a:r>
              <a:rPr lang="en-GB" dirty="0"/>
              <a:t> – 24 April 2023</a:t>
            </a:r>
            <a:endParaRPr dirty="0"/>
          </a:p>
        </p:txBody>
      </p:sp>
      <p:sp>
        <p:nvSpPr>
          <p:cNvPr id="209" name="Espace réservé du contenu 2">
            <a:extLst>
              <a:ext uri="{FF2B5EF4-FFF2-40B4-BE49-F238E27FC236}">
                <a16:creationId xmlns:a16="http://schemas.microsoft.com/office/drawing/2014/main" id="{276E12D1-6A49-037A-93DD-56E37F08AF18}"/>
              </a:ext>
            </a:extLst>
          </p:cNvPr>
          <p:cNvSpPr txBox="1"/>
          <p:nvPr/>
        </p:nvSpPr>
        <p:spPr>
          <a:xfrm>
            <a:off x="360000" y="900000"/>
            <a:ext cx="7845166" cy="399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a:lnSpc>
                <a:spcPct val="120000"/>
              </a:lnSpc>
              <a:buSzPct val="80000"/>
              <a:defRPr sz="2000">
                <a:solidFill>
                  <a:srgbClr val="0D0D0D"/>
                </a:solidFill>
              </a:defRPr>
            </a:pPr>
            <a:r>
              <a:rPr lang="en-GB" sz="2800" dirty="0"/>
              <a:t>First thoughts…</a:t>
            </a:r>
          </a:p>
          <a:p>
            <a:pPr marL="685800" indent="-457200">
              <a:lnSpc>
                <a:spcPct val="120000"/>
              </a:lnSpc>
              <a:buSzPct val="80000"/>
              <a:buBlip>
                <a:blip r:embed="rId3"/>
              </a:buBlip>
              <a:defRPr sz="2000">
                <a:solidFill>
                  <a:srgbClr val="0D0D0D"/>
                </a:solidFill>
              </a:defRPr>
            </a:pPr>
            <a:r>
              <a:rPr lang="en-GB" sz="2000" dirty="0"/>
              <a:t>Did someone cheat in the EECC? How?</a:t>
            </a:r>
          </a:p>
          <a:p>
            <a:pPr marL="685800" indent="-457200">
              <a:lnSpc>
                <a:spcPct val="120000"/>
              </a:lnSpc>
              <a:buSzPct val="80000"/>
              <a:buBlip>
                <a:blip r:embed="rId3"/>
              </a:buBlip>
              <a:defRPr sz="2000">
                <a:solidFill>
                  <a:srgbClr val="0D0D0D"/>
                </a:solidFill>
              </a:defRPr>
            </a:pPr>
            <a:r>
              <a:rPr lang="en-GB" sz="2000" dirty="0"/>
              <a:t>How did they get hold of EECC questions?</a:t>
            </a:r>
          </a:p>
          <a:p>
            <a:pPr marL="685800" indent="-457200">
              <a:lnSpc>
                <a:spcPct val="120000"/>
              </a:lnSpc>
              <a:buSzPct val="80000"/>
              <a:buBlip>
                <a:blip r:embed="rId3"/>
              </a:buBlip>
              <a:defRPr sz="2000">
                <a:solidFill>
                  <a:srgbClr val="0D0D0D"/>
                </a:solidFill>
              </a:defRPr>
            </a:pPr>
            <a:r>
              <a:rPr lang="en-GB" sz="2000" dirty="0"/>
              <a:t>Is our question bank compromised?</a:t>
            </a:r>
          </a:p>
          <a:p>
            <a:pPr marL="685800" indent="-457200">
              <a:lnSpc>
                <a:spcPct val="120000"/>
              </a:lnSpc>
              <a:buSzPct val="80000"/>
              <a:buBlip>
                <a:blip r:embed="rId3"/>
              </a:buBlip>
              <a:defRPr sz="2000">
                <a:solidFill>
                  <a:srgbClr val="0D0D0D"/>
                </a:solidFill>
              </a:defRPr>
            </a:pPr>
            <a:r>
              <a:rPr lang="en-GB" sz="2000" dirty="0"/>
              <a:t>What have they done - how did they do it?</a:t>
            </a:r>
          </a:p>
          <a:p>
            <a:pPr marL="685800" indent="-457200">
              <a:lnSpc>
                <a:spcPct val="120000"/>
              </a:lnSpc>
              <a:buSzPct val="80000"/>
              <a:buBlip>
                <a:blip r:embed="rId3"/>
              </a:buBlip>
              <a:defRPr sz="2000">
                <a:solidFill>
                  <a:srgbClr val="0D0D0D"/>
                </a:solidFill>
              </a:defRPr>
            </a:pPr>
            <a:r>
              <a:rPr lang="en-GB" sz="2000" dirty="0"/>
              <a:t>Why didn’t they contact us?</a:t>
            </a:r>
          </a:p>
          <a:p>
            <a:pPr marL="685800" indent="-457200">
              <a:lnSpc>
                <a:spcPct val="120000"/>
              </a:lnSpc>
              <a:buSzPct val="80000"/>
              <a:buBlip>
                <a:blip r:embed="rId3"/>
              </a:buBlip>
              <a:defRPr sz="2000">
                <a:solidFill>
                  <a:srgbClr val="0D0D0D"/>
                </a:solidFill>
              </a:defRPr>
            </a:pPr>
            <a:r>
              <a:rPr lang="en-GB" sz="2000" dirty="0"/>
              <a:t>What implications does this have for the EECC?</a:t>
            </a:r>
          </a:p>
          <a:p>
            <a:pPr marL="685800" indent="-457200">
              <a:lnSpc>
                <a:spcPct val="120000"/>
              </a:lnSpc>
              <a:buSzPct val="80000"/>
              <a:buBlip>
                <a:blip r:embed="rId3"/>
              </a:buBlip>
              <a:defRPr sz="2000">
                <a:solidFill>
                  <a:srgbClr val="0D0D0D"/>
                </a:solidFill>
              </a:defRPr>
            </a:pPr>
            <a:r>
              <a:rPr lang="en-GB" sz="2000" dirty="0"/>
              <a:t>What should we do?</a:t>
            </a:r>
          </a:p>
          <a:p>
            <a:pPr marL="685800" indent="-457200">
              <a:lnSpc>
                <a:spcPct val="120000"/>
              </a:lnSpc>
              <a:buSzPct val="80000"/>
              <a:buBlip>
                <a:blip r:embed="rId3"/>
              </a:buBlip>
              <a:defRPr sz="2000">
                <a:solidFill>
                  <a:srgbClr val="0D0D0D"/>
                </a:solidFill>
              </a:defRPr>
            </a:pPr>
            <a:r>
              <a:rPr lang="en-GB" sz="2000" dirty="0"/>
              <a:t>Should we publish a response?</a:t>
            </a:r>
            <a:endParaRPr sz="2000" dirty="0"/>
          </a:p>
        </p:txBody>
      </p:sp>
      <p:sp>
        <p:nvSpPr>
          <p:cNvPr id="2" name="TextBox 1">
            <a:extLst>
              <a:ext uri="{FF2B5EF4-FFF2-40B4-BE49-F238E27FC236}">
                <a16:creationId xmlns:a16="http://schemas.microsoft.com/office/drawing/2014/main" id="{CAC9CBB5-072F-7EEA-845C-4118959D26BA}"/>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2663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0AAEA-2C37-04F5-D278-991FE52C2821}"/>
            </a:ext>
          </a:extLst>
        </p:cNvPr>
        <p:cNvGrpSpPr/>
        <p:nvPr/>
      </p:nvGrpSpPr>
      <p:grpSpPr>
        <a:xfrm>
          <a:off x="0" y="0"/>
          <a:ext cx="0" cy="0"/>
          <a:chOff x="0" y="0"/>
          <a:chExt cx="0" cy="0"/>
        </a:xfrm>
      </p:grpSpPr>
      <p:sp>
        <p:nvSpPr>
          <p:cNvPr id="207" name="Espace réservé du texte 1">
            <a:extLst>
              <a:ext uri="{FF2B5EF4-FFF2-40B4-BE49-F238E27FC236}">
                <a16:creationId xmlns:a16="http://schemas.microsoft.com/office/drawing/2014/main" id="{463F2899-54DC-9E72-183D-B1B816A27C46}"/>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dirty="0"/>
              <a:t>Publication</a:t>
            </a:r>
            <a:r>
              <a:rPr lang="en-GB" dirty="0"/>
              <a:t> – 24 April 2023</a:t>
            </a:r>
            <a:endParaRPr dirty="0"/>
          </a:p>
        </p:txBody>
      </p:sp>
      <p:sp>
        <p:nvSpPr>
          <p:cNvPr id="209" name="Espace réservé du contenu 2">
            <a:extLst>
              <a:ext uri="{FF2B5EF4-FFF2-40B4-BE49-F238E27FC236}">
                <a16:creationId xmlns:a16="http://schemas.microsoft.com/office/drawing/2014/main" id="{CC7E5349-A2AE-DBD0-23CE-90E4C8A8184F}"/>
              </a:ext>
            </a:extLst>
          </p:cNvPr>
          <p:cNvSpPr txBox="1"/>
          <p:nvPr/>
        </p:nvSpPr>
        <p:spPr>
          <a:xfrm>
            <a:off x="360000" y="900000"/>
            <a:ext cx="7845166" cy="3993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marL="228600">
              <a:lnSpc>
                <a:spcPct val="120000"/>
              </a:lnSpc>
              <a:buSzPct val="80000"/>
              <a:defRPr sz="2000">
                <a:solidFill>
                  <a:srgbClr val="0D0D0D"/>
                </a:solidFill>
              </a:defRPr>
            </a:pPr>
            <a:r>
              <a:rPr lang="en-GB" sz="2800" dirty="0"/>
              <a:t>First thoughts…</a:t>
            </a:r>
          </a:p>
          <a:p>
            <a:pPr marL="685800" indent="-457200">
              <a:lnSpc>
                <a:spcPct val="120000"/>
              </a:lnSpc>
              <a:buSzPct val="80000"/>
              <a:buBlip>
                <a:blip r:embed="rId3"/>
              </a:buBlip>
              <a:defRPr sz="2000">
                <a:solidFill>
                  <a:srgbClr val="0D0D0D"/>
                </a:solidFill>
              </a:defRPr>
            </a:pPr>
            <a:r>
              <a:rPr lang="en-GB" sz="2000" dirty="0"/>
              <a:t>Did someone cheat in the EECC? How? </a:t>
            </a:r>
            <a:r>
              <a:rPr lang="en-GB" sz="2000" b="1" dirty="0">
                <a:solidFill>
                  <a:srgbClr val="C00000"/>
                </a:solidFill>
              </a:rPr>
              <a:t>No</a:t>
            </a:r>
          </a:p>
          <a:p>
            <a:pPr marL="685800" indent="-457200">
              <a:lnSpc>
                <a:spcPct val="120000"/>
              </a:lnSpc>
              <a:buSzPct val="80000"/>
              <a:buBlip>
                <a:blip r:embed="rId3"/>
              </a:buBlip>
              <a:defRPr sz="2000">
                <a:solidFill>
                  <a:srgbClr val="0D0D0D"/>
                </a:solidFill>
              </a:defRPr>
            </a:pPr>
            <a:r>
              <a:rPr lang="en-GB" sz="2000" dirty="0"/>
              <a:t>How did they get hold of EECC questions? </a:t>
            </a:r>
            <a:r>
              <a:rPr lang="en-GB" sz="2000" b="1" dirty="0">
                <a:solidFill>
                  <a:srgbClr val="C00000"/>
                </a:solidFill>
              </a:rPr>
              <a:t>They didn’t</a:t>
            </a:r>
            <a:endParaRPr lang="en-GB" sz="2000" dirty="0"/>
          </a:p>
          <a:p>
            <a:pPr marL="685800" indent="-457200">
              <a:lnSpc>
                <a:spcPct val="120000"/>
              </a:lnSpc>
              <a:buSzPct val="80000"/>
              <a:buBlip>
                <a:blip r:embed="rId3"/>
              </a:buBlip>
              <a:defRPr sz="2000">
                <a:solidFill>
                  <a:srgbClr val="0D0D0D"/>
                </a:solidFill>
              </a:defRPr>
            </a:pPr>
            <a:r>
              <a:rPr lang="en-GB" sz="2000" dirty="0"/>
              <a:t>Is our question bank compromised? </a:t>
            </a:r>
            <a:r>
              <a:rPr lang="en-GB" sz="2000" b="1" dirty="0">
                <a:solidFill>
                  <a:srgbClr val="C00000"/>
                </a:solidFill>
              </a:rPr>
              <a:t>No</a:t>
            </a:r>
            <a:endParaRPr lang="en-GB" sz="2000" dirty="0"/>
          </a:p>
          <a:p>
            <a:pPr marL="685800" indent="-457200">
              <a:lnSpc>
                <a:spcPct val="120000"/>
              </a:lnSpc>
              <a:buSzPct val="80000"/>
              <a:buBlip>
                <a:blip r:embed="rId3"/>
              </a:buBlip>
              <a:defRPr sz="2000">
                <a:solidFill>
                  <a:srgbClr val="0D0D0D"/>
                </a:solidFill>
              </a:defRPr>
            </a:pPr>
            <a:r>
              <a:rPr lang="en-GB" sz="2000" b="1" dirty="0">
                <a:solidFill>
                  <a:srgbClr val="C00000"/>
                </a:solidFill>
              </a:rPr>
              <a:t>What have they done and how did they do it?</a:t>
            </a:r>
          </a:p>
          <a:p>
            <a:pPr marL="685800" indent="-457200">
              <a:lnSpc>
                <a:spcPct val="120000"/>
              </a:lnSpc>
              <a:buSzPct val="80000"/>
              <a:buBlip>
                <a:blip r:embed="rId3"/>
              </a:buBlip>
              <a:defRPr sz="2000">
                <a:solidFill>
                  <a:srgbClr val="0D0D0D"/>
                </a:solidFill>
              </a:defRPr>
            </a:pPr>
            <a:r>
              <a:rPr lang="en-GB" sz="2000" dirty="0"/>
              <a:t>Why didn’t they contact us to collaborate?</a:t>
            </a:r>
          </a:p>
          <a:p>
            <a:pPr marL="685800" indent="-457200">
              <a:lnSpc>
                <a:spcPct val="120000"/>
              </a:lnSpc>
              <a:buSzPct val="80000"/>
              <a:buBlip>
                <a:blip r:embed="rId3"/>
              </a:buBlip>
              <a:defRPr sz="2000">
                <a:solidFill>
                  <a:srgbClr val="0D0D0D"/>
                </a:solidFill>
              </a:defRPr>
            </a:pPr>
            <a:r>
              <a:rPr lang="en-GB" sz="2000" dirty="0"/>
              <a:t>What implications does this have for the EECC?</a:t>
            </a:r>
          </a:p>
          <a:p>
            <a:pPr marL="685800" indent="-457200">
              <a:lnSpc>
                <a:spcPct val="120000"/>
              </a:lnSpc>
              <a:buSzPct val="80000"/>
              <a:buBlip>
                <a:blip r:embed="rId3"/>
              </a:buBlip>
              <a:defRPr sz="2000">
                <a:solidFill>
                  <a:srgbClr val="0D0D0D"/>
                </a:solidFill>
              </a:defRPr>
            </a:pPr>
            <a:r>
              <a:rPr lang="en-GB" sz="2000" dirty="0"/>
              <a:t>What should we do?</a:t>
            </a:r>
          </a:p>
          <a:p>
            <a:pPr marL="685800" indent="-457200">
              <a:lnSpc>
                <a:spcPct val="120000"/>
              </a:lnSpc>
              <a:buSzPct val="80000"/>
              <a:buBlip>
                <a:blip r:embed="rId3"/>
              </a:buBlip>
              <a:defRPr sz="2000">
                <a:solidFill>
                  <a:srgbClr val="0D0D0D"/>
                </a:solidFill>
              </a:defRPr>
            </a:pPr>
            <a:r>
              <a:rPr lang="en-GB" sz="2000" dirty="0"/>
              <a:t>Should we publish a response?</a:t>
            </a:r>
            <a:endParaRPr sz="2000" dirty="0"/>
          </a:p>
        </p:txBody>
      </p:sp>
      <p:sp>
        <p:nvSpPr>
          <p:cNvPr id="2" name="TextBox 1">
            <a:extLst>
              <a:ext uri="{FF2B5EF4-FFF2-40B4-BE49-F238E27FC236}">
                <a16:creationId xmlns:a16="http://schemas.microsoft.com/office/drawing/2014/main" id="{59BC07BF-D5A2-E935-C66E-50A2575AD72F}"/>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
        <p:nvSpPr>
          <p:cNvPr id="3" name="TextBox 2">
            <a:extLst>
              <a:ext uri="{FF2B5EF4-FFF2-40B4-BE49-F238E27FC236}">
                <a16:creationId xmlns:a16="http://schemas.microsoft.com/office/drawing/2014/main" id="{2B65B68F-972B-9FEA-D3A4-4EFD506EDBAA}"/>
              </a:ext>
            </a:extLst>
          </p:cNvPr>
          <p:cNvSpPr txBox="1"/>
          <p:nvPr/>
        </p:nvSpPr>
        <p:spPr>
          <a:xfrm>
            <a:off x="478465" y="-393405"/>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79510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Espace réservé du texte 1"/>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Methods</a:t>
            </a:r>
            <a:endParaRPr dirty="0"/>
          </a:p>
        </p:txBody>
      </p:sp>
      <p:sp>
        <p:nvSpPr>
          <p:cNvPr id="212" name="Espace réservé du contenu 2"/>
          <p:cNvSpPr txBox="1"/>
          <p:nvPr/>
        </p:nvSpPr>
        <p:spPr>
          <a:xfrm>
            <a:off x="360000" y="900000"/>
            <a:ext cx="7744482"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dirty="0"/>
              <a:t>488 sample exam questions released since 2018</a:t>
            </a:r>
            <a:br>
              <a:rPr lang="en-GB" dirty="0"/>
            </a:br>
            <a:r>
              <a:rPr lang="en-GB" dirty="0"/>
              <a:t>- ESC website (88)</a:t>
            </a:r>
            <a:br>
              <a:rPr lang="en-GB" dirty="0"/>
            </a:br>
            <a:r>
              <a:rPr lang="en-GB" dirty="0"/>
              <a:t>- Braunwald’s Heart Disease Review and Assessment (200)</a:t>
            </a:r>
            <a:br>
              <a:rPr lang="en-GB" dirty="0"/>
            </a:br>
            <a:r>
              <a:rPr lang="en-GB" dirty="0"/>
              <a:t>- StudyPRN 2022 (200)</a:t>
            </a:r>
            <a:br>
              <a:rPr lang="en-GB" dirty="0"/>
            </a:br>
            <a:endParaRPr lang="en-GB" dirty="0"/>
          </a:p>
          <a:p>
            <a:pPr marL="685800" indent="-457200">
              <a:lnSpc>
                <a:spcPct val="120000"/>
              </a:lnSpc>
              <a:buSzPct val="80000"/>
              <a:buBlip>
                <a:blip r:embed="rId2"/>
              </a:buBlip>
              <a:defRPr sz="2000">
                <a:solidFill>
                  <a:srgbClr val="0D0D0D"/>
                </a:solidFill>
              </a:defRPr>
            </a:pPr>
            <a:r>
              <a:rPr lang="en-GB" dirty="0"/>
              <a:t>Questions containing images removed</a:t>
            </a:r>
            <a:br>
              <a:rPr lang="en-GB" dirty="0"/>
            </a:br>
            <a:r>
              <a:rPr lang="en-GB" dirty="0"/>
              <a:t>- ESC website - 20 (23%) leaving 68</a:t>
            </a:r>
            <a:br>
              <a:rPr lang="en-GB" dirty="0"/>
            </a:br>
            <a:r>
              <a:rPr lang="en-GB" dirty="0"/>
              <a:t>- Braunwald’s Heart Disease – 50 (25%) leaving 150 </a:t>
            </a:r>
            <a:br>
              <a:rPr lang="en-GB" dirty="0"/>
            </a:br>
            <a:r>
              <a:rPr lang="en-GB" dirty="0"/>
              <a:t>- StudyPRN 2022 – 56 (28%) leaving 144</a:t>
            </a:r>
            <a:br>
              <a:rPr lang="en-GB" dirty="0"/>
            </a:br>
            <a:endParaRPr dirty="0"/>
          </a:p>
        </p:txBody>
      </p:sp>
      <p:sp>
        <p:nvSpPr>
          <p:cNvPr id="2" name="TextBox 1">
            <a:extLst>
              <a:ext uri="{FF2B5EF4-FFF2-40B4-BE49-F238E27FC236}">
                <a16:creationId xmlns:a16="http://schemas.microsoft.com/office/drawing/2014/main" id="{849DF31F-85DE-6E33-12A1-481D914D4058}"/>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93683-A762-A55D-8BA1-B0FF08973FD4}"/>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1EA9FF5A-D867-639A-6400-D6668E949926}"/>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Methods</a:t>
            </a:r>
            <a:endParaRPr dirty="0"/>
          </a:p>
        </p:txBody>
      </p:sp>
      <p:sp>
        <p:nvSpPr>
          <p:cNvPr id="212" name="Espace réservé du contenu 2">
            <a:extLst>
              <a:ext uri="{FF2B5EF4-FFF2-40B4-BE49-F238E27FC236}">
                <a16:creationId xmlns:a16="http://schemas.microsoft.com/office/drawing/2014/main" id="{72A907BA-E8A8-303E-CA0D-5124BAA104B2}"/>
              </a:ext>
            </a:extLst>
          </p:cNvPr>
          <p:cNvSpPr txBox="1"/>
          <p:nvPr/>
        </p:nvSpPr>
        <p:spPr>
          <a:xfrm>
            <a:off x="360000" y="900000"/>
            <a:ext cx="7744482"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dirty="0"/>
              <a:t>488 sample exam questions released </a:t>
            </a:r>
            <a:r>
              <a:rPr lang="en-GB" dirty="0">
                <a:solidFill>
                  <a:srgbClr val="C00000"/>
                </a:solidFill>
              </a:rPr>
              <a:t>since 2018</a:t>
            </a:r>
            <a:br>
              <a:rPr lang="en-GB" dirty="0"/>
            </a:br>
            <a:r>
              <a:rPr lang="en-GB" dirty="0"/>
              <a:t>- ESC website (88)</a:t>
            </a:r>
            <a:br>
              <a:rPr lang="en-GB" dirty="0"/>
            </a:br>
            <a:r>
              <a:rPr lang="en-GB" dirty="0"/>
              <a:t>- Braunwald’s Heart Disease Review and Assessment (200)</a:t>
            </a:r>
            <a:br>
              <a:rPr lang="en-GB" dirty="0"/>
            </a:br>
            <a:r>
              <a:rPr lang="en-GB" dirty="0"/>
              <a:t>- StudyPRN 2022 (200)</a:t>
            </a:r>
            <a:br>
              <a:rPr lang="en-GB" dirty="0"/>
            </a:br>
            <a:endParaRPr lang="en-GB" dirty="0"/>
          </a:p>
          <a:p>
            <a:pPr marL="685800" indent="-457200">
              <a:lnSpc>
                <a:spcPct val="120000"/>
              </a:lnSpc>
              <a:buSzPct val="80000"/>
              <a:buBlip>
                <a:blip r:embed="rId2"/>
              </a:buBlip>
              <a:defRPr sz="2000">
                <a:solidFill>
                  <a:srgbClr val="0D0D0D"/>
                </a:solidFill>
              </a:defRPr>
            </a:pPr>
            <a:r>
              <a:rPr lang="en-GB" dirty="0"/>
              <a:t>Questions containing </a:t>
            </a:r>
            <a:r>
              <a:rPr lang="en-GB" dirty="0">
                <a:solidFill>
                  <a:srgbClr val="C00000"/>
                </a:solidFill>
              </a:rPr>
              <a:t>images removed</a:t>
            </a:r>
            <a:br>
              <a:rPr lang="en-GB" dirty="0"/>
            </a:br>
            <a:r>
              <a:rPr lang="en-GB" dirty="0"/>
              <a:t>- ESC website - 20 (23%) leaving 68</a:t>
            </a:r>
            <a:br>
              <a:rPr lang="en-GB" dirty="0"/>
            </a:br>
            <a:r>
              <a:rPr lang="en-GB" dirty="0"/>
              <a:t>- Braunwald’s Heart Disease – 50 (25%) leaving 150 </a:t>
            </a:r>
            <a:br>
              <a:rPr lang="en-GB" dirty="0"/>
            </a:br>
            <a:r>
              <a:rPr lang="en-GB" dirty="0"/>
              <a:t>- StudyPRN 2022 – 56 (28%) leaving 144</a:t>
            </a:r>
            <a:br>
              <a:rPr lang="en-GB" dirty="0"/>
            </a:br>
            <a:endParaRPr dirty="0"/>
          </a:p>
        </p:txBody>
      </p:sp>
      <p:sp>
        <p:nvSpPr>
          <p:cNvPr id="2" name="TextBox 1">
            <a:extLst>
              <a:ext uri="{FF2B5EF4-FFF2-40B4-BE49-F238E27FC236}">
                <a16:creationId xmlns:a16="http://schemas.microsoft.com/office/drawing/2014/main" id="{B1DE3F1F-98A8-417E-E73C-83028C93B17D}"/>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4040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988D-CF37-A1B7-3BBA-432FD0719463}"/>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BCEC27F6-4623-E756-5EBB-73324DA188D2}"/>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Methods</a:t>
            </a:r>
            <a:endParaRPr dirty="0"/>
          </a:p>
        </p:txBody>
      </p:sp>
      <p:sp>
        <p:nvSpPr>
          <p:cNvPr id="212" name="Espace réservé du contenu 2">
            <a:extLst>
              <a:ext uri="{FF2B5EF4-FFF2-40B4-BE49-F238E27FC236}">
                <a16:creationId xmlns:a16="http://schemas.microsoft.com/office/drawing/2014/main" id="{43769108-9F20-344E-A31B-943E008CD2BD}"/>
              </a:ext>
            </a:extLst>
          </p:cNvPr>
          <p:cNvSpPr txBox="1"/>
          <p:nvPr/>
        </p:nvSpPr>
        <p:spPr>
          <a:xfrm>
            <a:off x="360000" y="900000"/>
            <a:ext cx="7744482"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dirty="0"/>
              <a:t>362 questions used as the input to ChatGPT</a:t>
            </a:r>
          </a:p>
          <a:p>
            <a:pPr marL="685800" indent="-457200">
              <a:lnSpc>
                <a:spcPct val="120000"/>
              </a:lnSpc>
              <a:buSzPct val="80000"/>
              <a:buBlip>
                <a:blip r:embed="rId2"/>
              </a:buBlip>
              <a:defRPr sz="2000">
                <a:solidFill>
                  <a:srgbClr val="0D0D0D"/>
                </a:solidFill>
              </a:defRPr>
            </a:pPr>
            <a:r>
              <a:rPr lang="en-GB" dirty="0"/>
              <a:t>Responses were compared with the correct answers by the authors and classified as:</a:t>
            </a:r>
            <a:br>
              <a:rPr lang="en-GB" dirty="0"/>
            </a:br>
            <a:r>
              <a:rPr lang="en-GB" dirty="0"/>
              <a:t>- correct</a:t>
            </a:r>
            <a:br>
              <a:rPr lang="en-GB" dirty="0"/>
            </a:br>
            <a:r>
              <a:rPr lang="en-GB" dirty="0"/>
              <a:t>- indeterminate</a:t>
            </a:r>
            <a:br>
              <a:rPr lang="en-GB" dirty="0"/>
            </a:br>
            <a:r>
              <a:rPr lang="en-GB" dirty="0"/>
              <a:t>- incorrect</a:t>
            </a:r>
            <a:br>
              <a:rPr lang="en-GB" dirty="0"/>
            </a:br>
            <a:endParaRPr dirty="0"/>
          </a:p>
        </p:txBody>
      </p:sp>
      <p:sp>
        <p:nvSpPr>
          <p:cNvPr id="2" name="TextBox 1">
            <a:extLst>
              <a:ext uri="{FF2B5EF4-FFF2-40B4-BE49-F238E27FC236}">
                <a16:creationId xmlns:a16="http://schemas.microsoft.com/office/drawing/2014/main" id="{D3B5C544-C805-9447-7598-B87BAC962A6F}"/>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49254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8279E-0FDF-A89B-B321-A5EC49FCC6B8}"/>
            </a:ext>
          </a:extLst>
        </p:cNvPr>
        <p:cNvGrpSpPr/>
        <p:nvPr/>
      </p:nvGrpSpPr>
      <p:grpSpPr>
        <a:xfrm>
          <a:off x="0" y="0"/>
          <a:ext cx="0" cy="0"/>
          <a:chOff x="0" y="0"/>
          <a:chExt cx="0" cy="0"/>
        </a:xfrm>
      </p:grpSpPr>
      <p:sp>
        <p:nvSpPr>
          <p:cNvPr id="211" name="Espace réservé du texte 1">
            <a:extLst>
              <a:ext uri="{FF2B5EF4-FFF2-40B4-BE49-F238E27FC236}">
                <a16:creationId xmlns:a16="http://schemas.microsoft.com/office/drawing/2014/main" id="{CC6BD859-FF42-4BB8-D416-FCF47721371F}"/>
              </a:ext>
            </a:extLst>
          </p:cNvPr>
          <p:cNvSpPr txBox="1">
            <a:spLocks noGrp="1"/>
          </p:cNvSpPr>
          <p:nvPr>
            <p:ph type="body" sz="quarter" idx="1"/>
          </p:nvPr>
        </p:nvSpPr>
        <p:spPr>
          <a:xfrm>
            <a:off x="324618" y="339501"/>
            <a:ext cx="6607125" cy="431452"/>
          </a:xfrm>
          <a:prstGeom prst="rect">
            <a:avLst/>
          </a:prstGeom>
        </p:spPr>
        <p:txBody>
          <a:bodyPr/>
          <a:lstStyle>
            <a:lvl1pPr defTabSz="877823">
              <a:lnSpc>
                <a:spcPts val="2300"/>
              </a:lnSpc>
              <a:defRPr sz="3167">
                <a:solidFill>
                  <a:schemeClr val="accent1"/>
                </a:solidFill>
                <a:latin typeface="Calibri Light"/>
                <a:ea typeface="Calibri Light"/>
                <a:cs typeface="Calibri Light"/>
                <a:sym typeface="Calibri Light"/>
              </a:defRPr>
            </a:lvl1pPr>
          </a:lstStyle>
          <a:p>
            <a:r>
              <a:rPr lang="en-GB" dirty="0"/>
              <a:t>Methods</a:t>
            </a:r>
            <a:endParaRPr dirty="0"/>
          </a:p>
        </p:txBody>
      </p:sp>
      <p:sp>
        <p:nvSpPr>
          <p:cNvPr id="212" name="Espace réservé du contenu 2">
            <a:extLst>
              <a:ext uri="{FF2B5EF4-FFF2-40B4-BE49-F238E27FC236}">
                <a16:creationId xmlns:a16="http://schemas.microsoft.com/office/drawing/2014/main" id="{5B5C35A0-BEFD-DEB9-1F7D-51886A4E0A2E}"/>
              </a:ext>
            </a:extLst>
          </p:cNvPr>
          <p:cNvSpPr txBox="1"/>
          <p:nvPr/>
        </p:nvSpPr>
        <p:spPr>
          <a:xfrm>
            <a:off x="360000" y="900000"/>
            <a:ext cx="7744482" cy="3600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Autofit/>
          </a:bodyPr>
          <a:lstStyle/>
          <a:p>
            <a:pPr marL="685800" indent="-457200">
              <a:lnSpc>
                <a:spcPct val="120000"/>
              </a:lnSpc>
              <a:buSzPct val="80000"/>
              <a:buBlip>
                <a:blip r:embed="rId2"/>
              </a:buBlip>
              <a:defRPr sz="2000">
                <a:solidFill>
                  <a:srgbClr val="0D0D0D"/>
                </a:solidFill>
              </a:defRPr>
            </a:pPr>
            <a:r>
              <a:rPr lang="en-GB" dirty="0"/>
              <a:t>362 questions used as the input to ChatGPT</a:t>
            </a:r>
          </a:p>
          <a:p>
            <a:pPr marL="685800" indent="-457200">
              <a:lnSpc>
                <a:spcPct val="120000"/>
              </a:lnSpc>
              <a:buSzPct val="80000"/>
              <a:buBlip>
                <a:blip r:embed="rId2"/>
              </a:buBlip>
              <a:defRPr sz="2000">
                <a:solidFill>
                  <a:srgbClr val="0D0D0D"/>
                </a:solidFill>
              </a:defRPr>
            </a:pPr>
            <a:r>
              <a:rPr lang="en-GB" dirty="0"/>
              <a:t>Responses were compared with the correct answers </a:t>
            </a:r>
            <a:r>
              <a:rPr lang="en-GB" dirty="0">
                <a:solidFill>
                  <a:srgbClr val="C00000"/>
                </a:solidFill>
              </a:rPr>
              <a:t>by the authors </a:t>
            </a:r>
            <a:r>
              <a:rPr lang="en-GB" dirty="0"/>
              <a:t>and classified as:</a:t>
            </a:r>
            <a:br>
              <a:rPr lang="en-GB" dirty="0"/>
            </a:br>
            <a:r>
              <a:rPr lang="en-GB" dirty="0"/>
              <a:t>- correct</a:t>
            </a:r>
            <a:br>
              <a:rPr lang="en-GB" dirty="0"/>
            </a:br>
            <a:r>
              <a:rPr lang="en-GB" dirty="0"/>
              <a:t>- indeterminate</a:t>
            </a:r>
            <a:br>
              <a:rPr lang="en-GB" dirty="0"/>
            </a:br>
            <a:r>
              <a:rPr lang="en-GB" dirty="0"/>
              <a:t>- incorrect</a:t>
            </a:r>
            <a:br>
              <a:rPr lang="en-GB" dirty="0"/>
            </a:br>
            <a:endParaRPr dirty="0"/>
          </a:p>
        </p:txBody>
      </p:sp>
      <p:sp>
        <p:nvSpPr>
          <p:cNvPr id="2" name="TextBox 1">
            <a:extLst>
              <a:ext uri="{FF2B5EF4-FFF2-40B4-BE49-F238E27FC236}">
                <a16:creationId xmlns:a16="http://schemas.microsoft.com/office/drawing/2014/main" id="{8A1C1E8A-9385-5E05-D512-C5A48FFA9E78}"/>
              </a:ext>
            </a:extLst>
          </p:cNvPr>
          <p:cNvSpPr txBox="1"/>
          <p:nvPr/>
        </p:nvSpPr>
        <p:spPr>
          <a:xfrm>
            <a:off x="579508" y="4711532"/>
            <a:ext cx="823987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800" i="1" dirty="0">
                <a:effectLst/>
                <a:latin typeface="Calibri" panose="020F0502020204030204" pitchFamily="34" charset="0"/>
                <a:cs typeface="Calibri" panose="020F0502020204030204" pitchFamily="34" charset="0"/>
              </a:rPr>
              <a:t>ChatGPT takes on the European Exam in Core Cardiology: an artificial intelligence success story?</a:t>
            </a:r>
          </a:p>
          <a:p>
            <a:r>
              <a:rPr lang="en-GB" sz="800" i="1" dirty="0">
                <a:effectLst/>
                <a:latin typeface="Calibri" panose="020F0502020204030204" pitchFamily="34" charset="0"/>
                <a:cs typeface="Calibri" panose="020F0502020204030204" pitchFamily="34" charset="0"/>
              </a:rPr>
              <a:t>Ioannis </a:t>
            </a:r>
            <a:r>
              <a:rPr lang="en-GB" sz="800" i="1" dirty="0" err="1">
                <a:effectLst/>
                <a:latin typeface="Calibri" panose="020F0502020204030204" pitchFamily="34" charset="0"/>
                <a:cs typeface="Calibri" panose="020F0502020204030204" pitchFamily="34" charset="0"/>
              </a:rPr>
              <a:t>Skalidis</a:t>
            </a:r>
            <a:r>
              <a:rPr lang="en-GB" sz="800" i="1" dirty="0">
                <a:effectLst/>
                <a:latin typeface="Calibri" panose="020F0502020204030204" pitchFamily="34" charset="0"/>
                <a:cs typeface="Calibri" panose="020F0502020204030204" pitchFamily="34" charset="0"/>
              </a:rPr>
              <a:t> , Aurelien </a:t>
            </a:r>
            <a:r>
              <a:rPr lang="en-GB" sz="800" i="1" dirty="0" err="1">
                <a:effectLst/>
                <a:latin typeface="Calibri" panose="020F0502020204030204" pitchFamily="34" charset="0"/>
                <a:cs typeface="Calibri" panose="020F0502020204030204" pitchFamily="34" charset="0"/>
              </a:rPr>
              <a:t>Cagnina</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Wongsakorn</a:t>
            </a:r>
            <a:r>
              <a:rPr lang="en-GB" sz="800" i="1" dirty="0">
                <a:effectLst/>
                <a:latin typeface="Calibri" panose="020F0502020204030204" pitchFamily="34" charset="0"/>
                <a:cs typeface="Calibri" panose="020F0502020204030204" pitchFamily="34" charset="0"/>
              </a:rPr>
              <a:t> </a:t>
            </a:r>
            <a:r>
              <a:rPr lang="en-GB" sz="800" i="1" dirty="0" err="1">
                <a:effectLst/>
                <a:latin typeface="Calibri" panose="020F0502020204030204" pitchFamily="34" charset="0"/>
                <a:cs typeface="Calibri" panose="020F0502020204030204" pitchFamily="34" charset="0"/>
              </a:rPr>
              <a:t>Luangphiphat</a:t>
            </a:r>
            <a:r>
              <a:rPr lang="en-GB" sz="800" i="1" dirty="0">
                <a:effectLst/>
                <a:latin typeface="Calibri" panose="020F0502020204030204" pitchFamily="34" charset="0"/>
                <a:cs typeface="Calibri" panose="020F0502020204030204" pitchFamily="34" charset="0"/>
              </a:rPr>
              <a:t>, Thabo </a:t>
            </a:r>
            <a:r>
              <a:rPr lang="en-GB" sz="800" i="1" dirty="0" err="1">
                <a:effectLst/>
                <a:latin typeface="Calibri" panose="020F0502020204030204" pitchFamily="34" charset="0"/>
                <a:cs typeface="Calibri" panose="020F0502020204030204" pitchFamily="34" charset="0"/>
              </a:rPr>
              <a:t>Mahendiran</a:t>
            </a:r>
            <a:r>
              <a:rPr lang="en-GB" sz="800" i="1" dirty="0">
                <a:effectLst/>
                <a:latin typeface="Calibri" panose="020F0502020204030204" pitchFamily="34" charset="0"/>
                <a:cs typeface="Calibri" panose="020F0502020204030204" pitchFamily="34" charset="0"/>
              </a:rPr>
              <a:t>, Olivier Muller, Emmanuel Abbe, and Stephane Fournier. European Heart Journal - Digital Health (2023) 4, 279</a:t>
            </a:r>
            <a:endParaRPr kumimoji="0" lang="en-GB"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351650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SC_PPT_Light_16_9_Template_New">
  <a:themeElements>
    <a:clrScheme name="ESC_PPT_Light_16_9_Template_New">
      <a:dk1>
        <a:srgbClr val="000000"/>
      </a:dk1>
      <a:lt1>
        <a:srgbClr val="FFFFFF"/>
      </a:lt1>
      <a:dk2>
        <a:srgbClr val="A7A7A7"/>
      </a:dk2>
      <a:lt2>
        <a:srgbClr val="535353"/>
      </a:lt2>
      <a:accent1>
        <a:srgbClr val="AE1022"/>
      </a:accent1>
      <a:accent2>
        <a:srgbClr val="552682"/>
      </a:accent2>
      <a:accent3>
        <a:srgbClr val="00ABAA"/>
      </a:accent3>
      <a:accent4>
        <a:srgbClr val="005694"/>
      </a:accent4>
      <a:accent5>
        <a:srgbClr val="FBB800"/>
      </a:accent5>
      <a:accent6>
        <a:srgbClr val="EF7918"/>
      </a:accent6>
      <a:hlink>
        <a:srgbClr val="0000FF"/>
      </a:hlink>
      <a:folHlink>
        <a:srgbClr val="FF00FF"/>
      </a:folHlink>
    </a:clrScheme>
    <a:fontScheme name="ESC_PPT_Light_16_9_Template_New">
      <a:majorFont>
        <a:latin typeface="Helvetica"/>
        <a:ea typeface="Helvetica"/>
        <a:cs typeface="Helvetica"/>
      </a:majorFont>
      <a:minorFont>
        <a:latin typeface="Calibri"/>
        <a:ea typeface="Calibri"/>
        <a:cs typeface="Calibri"/>
      </a:minorFont>
    </a:fontScheme>
    <a:fmtScheme name="ESC_PPT_Light_16_9_Template_N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C_PPT_Light_16_9_Template_New">
  <a:themeElements>
    <a:clrScheme name="ESC_PPT_Light_16_9_Template_New">
      <a:dk1>
        <a:srgbClr val="000000"/>
      </a:dk1>
      <a:lt1>
        <a:srgbClr val="FFFFFF"/>
      </a:lt1>
      <a:dk2>
        <a:srgbClr val="A7A7A7"/>
      </a:dk2>
      <a:lt2>
        <a:srgbClr val="535353"/>
      </a:lt2>
      <a:accent1>
        <a:srgbClr val="AE1022"/>
      </a:accent1>
      <a:accent2>
        <a:srgbClr val="552682"/>
      </a:accent2>
      <a:accent3>
        <a:srgbClr val="00ABAA"/>
      </a:accent3>
      <a:accent4>
        <a:srgbClr val="005694"/>
      </a:accent4>
      <a:accent5>
        <a:srgbClr val="FBB800"/>
      </a:accent5>
      <a:accent6>
        <a:srgbClr val="EF7918"/>
      </a:accent6>
      <a:hlink>
        <a:srgbClr val="0000FF"/>
      </a:hlink>
      <a:folHlink>
        <a:srgbClr val="FF00FF"/>
      </a:folHlink>
    </a:clrScheme>
    <a:fontScheme name="ESC_PPT_Light_16_9_Template_New">
      <a:majorFont>
        <a:latin typeface="Helvetica"/>
        <a:ea typeface="Helvetica"/>
        <a:cs typeface="Helvetica"/>
      </a:majorFont>
      <a:minorFont>
        <a:latin typeface="Calibri"/>
        <a:ea typeface="Calibri"/>
        <a:cs typeface="Calibri"/>
      </a:minorFont>
    </a:fontScheme>
    <a:fmtScheme name="ESC_PPT_Light_16_9_Template_New">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94900BABD61B4BAC2F245EDF4ED39E" ma:contentTypeVersion="13" ma:contentTypeDescription="Crée un document." ma:contentTypeScope="" ma:versionID="72428393bf4d2dfaa35282e73de35194">
  <xsd:schema xmlns:xsd="http://www.w3.org/2001/XMLSchema" xmlns:xs="http://www.w3.org/2001/XMLSchema" xmlns:p="http://schemas.microsoft.com/office/2006/metadata/properties" xmlns:ns2="83bd27bf-f23a-4764-ba48-893866d47e01" xmlns:ns3="cd7455a3-4a59-4a73-9e70-409757b3c8a1" targetNamespace="http://schemas.microsoft.com/office/2006/metadata/properties" ma:root="true" ma:fieldsID="07d8750a10642ea61244c3b33b16be40" ns2:_="" ns3:_="">
    <xsd:import namespace="83bd27bf-f23a-4764-ba48-893866d47e01"/>
    <xsd:import namespace="cd7455a3-4a59-4a73-9e70-409757b3c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d27bf-f23a-4764-ba48-893866d47e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6de6d2fa-23a7-45f3-a64a-563df53bb5f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7455a3-4a59-4a73-9e70-409757b3c8a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1efa4d1-760a-4f09-868e-fc619fd5e590}" ma:internalName="TaxCatchAll" ma:showField="CatchAllData" ma:web="cd7455a3-4a59-4a73-9e70-409757b3c8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3bd27bf-f23a-4764-ba48-893866d47e01">
      <Terms xmlns="http://schemas.microsoft.com/office/infopath/2007/PartnerControls"/>
    </lcf76f155ced4ddcb4097134ff3c332f>
    <TaxCatchAll xmlns="cd7455a3-4a59-4a73-9e70-409757b3c8a1" xsi:nil="true"/>
  </documentManagement>
</p:properties>
</file>

<file path=customXml/itemProps1.xml><?xml version="1.0" encoding="utf-8"?>
<ds:datastoreItem xmlns:ds="http://schemas.openxmlformats.org/officeDocument/2006/customXml" ds:itemID="{5F4E4C02-1D3F-4AFE-B232-45AD20FA7078}"/>
</file>

<file path=customXml/itemProps2.xml><?xml version="1.0" encoding="utf-8"?>
<ds:datastoreItem xmlns:ds="http://schemas.openxmlformats.org/officeDocument/2006/customXml" ds:itemID="{4F98A72E-1128-4743-9F40-27667BF204D8}"/>
</file>

<file path=customXml/itemProps3.xml><?xml version="1.0" encoding="utf-8"?>
<ds:datastoreItem xmlns:ds="http://schemas.openxmlformats.org/officeDocument/2006/customXml" ds:itemID="{ABA614CC-7A31-48F5-B326-0CE5BDAAD010}"/>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51</TotalTime>
  <Words>2094</Words>
  <Application>Microsoft Macintosh PowerPoint</Application>
  <PresentationFormat>On-screen Show (16:9)</PresentationFormat>
  <Paragraphs>215</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Verdana</vt:lpstr>
      <vt:lpstr>ESC_PPT_Light_16_9_Template_New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Chris Plummer</cp:lastModifiedBy>
  <cp:revision>3</cp:revision>
  <dcterms:modified xsi:type="dcterms:W3CDTF">2024-12-07T07:04:18Z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0x0101004194900BABD61B4BAC2F245EDF4ED39E</vt:lpwstr>
  </property>
</Properties>
</file>