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21.xml" ContentType="application/vnd.openxmlformats-officedocument.presentationml.notesSlide+xml"/>
  <Override PartName="/ppt/notesSlides/notesSlide2.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ppt/revisionInfo.xml" ContentType="application/vnd.ms-powerpoint.revisioninfo+xml"/>
  <Override PartName="/docMetadata/LabelInfo.xml" ContentType="application/vnd.ms-office.classificationlabel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76" r:id="rId3"/>
    <p:sldId id="277" r:id="rId4"/>
    <p:sldId id="278" r:id="rId5"/>
    <p:sldId id="257" r:id="rId6"/>
    <p:sldId id="258" r:id="rId7"/>
    <p:sldId id="259" r:id="rId8"/>
    <p:sldId id="260" r:id="rId9"/>
    <p:sldId id="261" r:id="rId10"/>
    <p:sldId id="281" r:id="rId11"/>
    <p:sldId id="282" r:id="rId12"/>
    <p:sldId id="272" r:id="rId13"/>
    <p:sldId id="262" r:id="rId14"/>
    <p:sldId id="269" r:id="rId15"/>
    <p:sldId id="280" r:id="rId16"/>
    <p:sldId id="279" r:id="rId17"/>
    <p:sldId id="273" r:id="rId18"/>
    <p:sldId id="283" r:id="rId19"/>
    <p:sldId id="274" r:id="rId20"/>
    <p:sldId id="271" r:id="rId21"/>
    <p:sldId id="265" r:id="rId22"/>
    <p:sldId id="284" r:id="rId23"/>
    <p:sldId id="266" r:id="rId24"/>
    <p:sldId id="267" r:id="rId25"/>
    <p:sldId id="270" r:id="rId26"/>
    <p:sldId id="268" r:id="rId27"/>
    <p:sldId id="275" r:id="rId28"/>
    <p:sldId id="264" r:id="rId29"/>
    <p:sldId id="285" r:id="rId30"/>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41ECE0-63AD-DF45-953D-D804F1341B32}" v="52" dt="2024-12-06T07:16:23.50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3CACB"/>
          </a:solidFill>
        </a:fill>
      </a:tcStyle>
    </a:wholeTbl>
    <a:band2H>
      <a:tcTxStyle/>
      <a:tcStyle>
        <a:tcBdr/>
        <a:fill>
          <a:solidFill>
            <a:srgbClr val="F1E6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2E2"/>
          </a:solidFill>
        </a:fill>
      </a:tcStyle>
    </a:wholeTbl>
    <a:band2H>
      <a:tcTxStyle/>
      <a:tcStyle>
        <a:tcBdr/>
        <a:fill>
          <a:solidFill>
            <a:srgbClr val="E6F1F1"/>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6CB"/>
          </a:solidFill>
        </a:fill>
      </a:tcStyle>
    </a:wholeTbl>
    <a:band2H>
      <a:tcTxStyle/>
      <a:tcStyle>
        <a:tcBdr/>
        <a:fill>
          <a:solidFill>
            <a:srgbClr val="FCEB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23"/>
    <p:restoredTop sz="94726"/>
  </p:normalViewPr>
  <p:slideViewPr>
    <p:cSldViewPr snapToGrid="0">
      <p:cViewPr varScale="1">
        <p:scale>
          <a:sx n="159" d="100"/>
          <a:sy n="159" d="100"/>
        </p:scale>
        <p:origin x="472"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https://nhs-my.sharepoint.com/personal/chris_plummer_nhs_net/Documents/3)%20EECC-UEMS/EECC/Ottawa%20data%20analysis/Data%20analysi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b="1" dirty="0">
                <a:solidFill>
                  <a:schemeClr val="tx1"/>
                </a:solidFill>
              </a:rPr>
              <a:t>Pass Marks and Rates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Technical!$AI$2</c:f>
              <c:strCache>
                <c:ptCount val="1"/>
                <c:pt idx="0">
                  <c:v>Pass mark (of 120)</c:v>
                </c:pt>
              </c:strCache>
            </c:strRef>
          </c:tx>
          <c:spPr>
            <a:solidFill>
              <a:srgbClr val="FF9300"/>
            </a:solidFill>
            <a:ln>
              <a:noFill/>
            </a:ln>
            <a:effectLst>
              <a:outerShdw blurRad="50800" dist="38100" dir="2700000" algn="tl" rotWithShape="0">
                <a:prstClr val="black">
                  <a:alpha val="40000"/>
                </a:prstClr>
              </a:outerShdw>
            </a:effectLst>
          </c:spPr>
          <c:invertIfNegative val="0"/>
          <c:cat>
            <c:numRef>
              <c:f>Technical!$AH$3:$AH$10</c:f>
              <c:numCache>
                <c:formatCode>General</c:formatCode>
                <c:ptCount val="8"/>
                <c:pt idx="0">
                  <c:v>2017</c:v>
                </c:pt>
                <c:pt idx="1">
                  <c:v>2018</c:v>
                </c:pt>
                <c:pt idx="2">
                  <c:v>2019</c:v>
                </c:pt>
                <c:pt idx="4">
                  <c:v>2020</c:v>
                </c:pt>
                <c:pt idx="5">
                  <c:v>2021</c:v>
                </c:pt>
                <c:pt idx="6">
                  <c:v>2022</c:v>
                </c:pt>
                <c:pt idx="7">
                  <c:v>2023</c:v>
                </c:pt>
              </c:numCache>
            </c:numRef>
          </c:cat>
          <c:val>
            <c:numRef>
              <c:f>Technical!$AI$3:$AI$10</c:f>
              <c:numCache>
                <c:formatCode>General</c:formatCode>
                <c:ptCount val="8"/>
                <c:pt idx="0">
                  <c:v>66</c:v>
                </c:pt>
                <c:pt idx="1">
                  <c:v>68</c:v>
                </c:pt>
                <c:pt idx="2">
                  <c:v>66</c:v>
                </c:pt>
                <c:pt idx="4">
                  <c:v>70</c:v>
                </c:pt>
                <c:pt idx="5">
                  <c:v>68</c:v>
                </c:pt>
                <c:pt idx="6">
                  <c:v>67</c:v>
                </c:pt>
                <c:pt idx="7">
                  <c:v>62</c:v>
                </c:pt>
              </c:numCache>
            </c:numRef>
          </c:val>
          <c:extLst>
            <c:ext xmlns:c16="http://schemas.microsoft.com/office/drawing/2014/chart" uri="{C3380CC4-5D6E-409C-BE32-E72D297353CC}">
              <c16:uniqueId val="{00000000-7D44-874D-9A56-116B130B0C33}"/>
            </c:ext>
          </c:extLst>
        </c:ser>
        <c:ser>
          <c:idx val="1"/>
          <c:order val="1"/>
          <c:tx>
            <c:strRef>
              <c:f>Technical!$AJ$2</c:f>
              <c:strCache>
                <c:ptCount val="1"/>
                <c:pt idx="0">
                  <c:v>Pass rate (%)</c:v>
                </c:pt>
              </c:strCache>
            </c:strRef>
          </c:tx>
          <c:spPr>
            <a:solidFill>
              <a:srgbClr val="00B0F0"/>
            </a:solidFill>
            <a:ln>
              <a:noFill/>
            </a:ln>
            <a:effectLst>
              <a:outerShdw blurRad="50800" dist="38100" dir="2700000" algn="tl" rotWithShape="0">
                <a:prstClr val="black">
                  <a:alpha val="40000"/>
                </a:prstClr>
              </a:outerShdw>
            </a:effectLst>
          </c:spPr>
          <c:invertIfNegative val="0"/>
          <c:cat>
            <c:numRef>
              <c:f>Technical!$AH$3:$AH$10</c:f>
              <c:numCache>
                <c:formatCode>General</c:formatCode>
                <c:ptCount val="8"/>
                <c:pt idx="0">
                  <c:v>2017</c:v>
                </c:pt>
                <c:pt idx="1">
                  <c:v>2018</c:v>
                </c:pt>
                <c:pt idx="2">
                  <c:v>2019</c:v>
                </c:pt>
                <c:pt idx="4">
                  <c:v>2020</c:v>
                </c:pt>
                <c:pt idx="5">
                  <c:v>2021</c:v>
                </c:pt>
                <c:pt idx="6">
                  <c:v>2022</c:v>
                </c:pt>
                <c:pt idx="7">
                  <c:v>2023</c:v>
                </c:pt>
              </c:numCache>
            </c:numRef>
          </c:cat>
          <c:val>
            <c:numRef>
              <c:f>Technical!$AJ$3:$AJ$10</c:f>
              <c:numCache>
                <c:formatCode>General</c:formatCode>
                <c:ptCount val="8"/>
                <c:pt idx="0">
                  <c:v>83</c:v>
                </c:pt>
                <c:pt idx="1">
                  <c:v>77.599999999999994</c:v>
                </c:pt>
                <c:pt idx="2">
                  <c:v>79.099999999999994</c:v>
                </c:pt>
                <c:pt idx="4">
                  <c:v>80.3</c:v>
                </c:pt>
                <c:pt idx="5">
                  <c:v>80</c:v>
                </c:pt>
                <c:pt idx="6">
                  <c:v>82.9</c:v>
                </c:pt>
                <c:pt idx="7">
                  <c:v>88.1</c:v>
                </c:pt>
              </c:numCache>
            </c:numRef>
          </c:val>
          <c:extLst>
            <c:ext xmlns:c16="http://schemas.microsoft.com/office/drawing/2014/chart" uri="{C3380CC4-5D6E-409C-BE32-E72D297353CC}">
              <c16:uniqueId val="{00000001-7D44-874D-9A56-116B130B0C33}"/>
            </c:ext>
          </c:extLst>
        </c:ser>
        <c:dLbls>
          <c:showLegendKey val="0"/>
          <c:showVal val="0"/>
          <c:showCatName val="0"/>
          <c:showSerName val="0"/>
          <c:showPercent val="0"/>
          <c:showBubbleSize val="0"/>
        </c:dLbls>
        <c:gapWidth val="70"/>
        <c:axId val="1710372192"/>
        <c:axId val="1710422976"/>
      </c:barChart>
      <c:catAx>
        <c:axId val="1710372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22976"/>
        <c:crosses val="autoZero"/>
        <c:auto val="1"/>
        <c:lblAlgn val="ctr"/>
        <c:lblOffset val="100"/>
        <c:noMultiLvlLbl val="0"/>
      </c:catAx>
      <c:valAx>
        <c:axId val="1710422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372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1143000" y="685800"/>
            <a:ext cx="4572000" cy="3429000"/>
          </a:xfrm>
          <a:prstGeom prst="rect">
            <a:avLst/>
          </a:prstGeom>
        </p:spPr>
        <p:txBody>
          <a:bodyPr/>
          <a:lstStyle/>
          <a:p>
            <a:endParaRPr/>
          </a:p>
        </p:txBody>
      </p:sp>
      <p:sp>
        <p:nvSpPr>
          <p:cNvPr id="136" name="Shape 1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xfrm>
            <a:off x="381000" y="685800"/>
            <a:ext cx="6096000" cy="3429000"/>
          </a:xfrm>
          <a:prstGeom prst="rect">
            <a:avLst/>
          </a:prstGeom>
        </p:spPr>
        <p:txBody>
          <a:bodyPr/>
          <a:lstStyle/>
          <a:p>
            <a:endParaRPr/>
          </a:p>
        </p:txBody>
      </p:sp>
      <p:sp>
        <p:nvSpPr>
          <p:cNvPr id="143" name="Shape 143"/>
          <p:cNvSpPr>
            <a:spLocks noGrp="1"/>
          </p:cNvSpPr>
          <p:nvPr>
            <p:ph type="body" sz="quarter" idx="1"/>
          </p:nvPr>
        </p:nvSpPr>
        <p:spPr>
          <a:prstGeom prst="rect">
            <a:avLst/>
          </a:prstGeom>
        </p:spPr>
        <p:txBody>
          <a:bodyPr/>
          <a:lstStyle/>
          <a:p>
            <a:r>
              <a:rPr dirty="0"/>
              <a:t>23 April 2022 – 30min + questions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71FEB-3693-6BC9-0E8F-52C8D21FD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E38ED-2A38-A9B9-2AC1-4710E5A8463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3952DFA-10E7-8725-9681-F189A0247002}"/>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54609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3AB7B-EFD5-976F-E528-6F2AD646B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30BC-C34D-43BF-8B2E-176C76C8E14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2AF1F51-4104-1501-A44C-A5D89BE3325B}"/>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73612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838BE-8CE8-EC0A-577F-6754771A3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84C9E-6A17-680A-3ECE-F46A0ECD878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A5C8CF2-1E20-46D8-F5B5-CCB7D7756F5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80753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006DB-A12F-7EFC-26C1-BB8D454A9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6B3B5-86EF-78F4-A6A0-BD636AA0BBC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F3EC4E2-BF89-369E-F78B-468A8ED7293A}"/>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81307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C78AE-4779-B1CB-4C13-DFB3807C0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45486-2BE8-E072-208A-FD90681BA8E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5C62002-9F56-C644-600F-C9D0B4DE1D54}"/>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45641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15323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33F36-0564-515D-9AF6-59659107D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9FE6B-FC9C-A84B-0190-A7127F4C2A7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FD7C9C5-ABAC-429E-FB15-B4A853C06E2A}"/>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2679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40344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DB03A-31C5-F8EB-A252-95BA35AEE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4F51E-ACA8-3FB0-9E25-D4DA86E16BB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B5288A3-0651-8552-A734-235A9FFCD7C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71831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9E0D9-4E79-60D5-7E79-677B1CC64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7D971-F34B-1592-B241-896AE531E1E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2286234-5BC2-447D-8C78-38D9B36143FA}"/>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79668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6707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E7B61-DC22-30A5-91E9-42EA973D4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8E020-D8FD-A212-3312-C76AEC49DB2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3CF7B6A-1680-2CAA-42BB-B8FBD7837434}"/>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29907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CC6E9-AB6C-CDAC-BFA1-B066DE2173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CE0281-0E75-FA12-A9A0-93F0AA6D6E8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675AE5C-6E2B-9309-83F3-4A182C6295B7}"/>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25204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22401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77D0C-A3D9-C7A8-30C4-AB1091F3FD55}"/>
            </a:ext>
          </a:extLst>
        </p:cNvPr>
        <p:cNvGrpSpPr/>
        <p:nvPr/>
      </p:nvGrpSpPr>
      <p:grpSpPr>
        <a:xfrm>
          <a:off x="0" y="0"/>
          <a:ext cx="0" cy="0"/>
          <a:chOff x="0" y="0"/>
          <a:chExt cx="0" cy="0"/>
        </a:xfrm>
      </p:grpSpPr>
      <p:sp>
        <p:nvSpPr>
          <p:cNvPr id="142" name="Shape 142">
            <a:extLst>
              <a:ext uri="{FF2B5EF4-FFF2-40B4-BE49-F238E27FC236}">
                <a16:creationId xmlns:a16="http://schemas.microsoft.com/office/drawing/2014/main" id="{7DECEF59-E8E8-A4D8-8812-5D9FD2D7E7F0}"/>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143" name="Shape 143">
            <a:extLst>
              <a:ext uri="{FF2B5EF4-FFF2-40B4-BE49-F238E27FC236}">
                <a16:creationId xmlns:a16="http://schemas.microsoft.com/office/drawing/2014/main" id="{C9F799C0-CC37-871C-A6AF-DFCBB42EA11D}"/>
              </a:ext>
            </a:extLst>
          </p:cNvPr>
          <p:cNvSpPr>
            <a:spLocks noGrp="1"/>
          </p:cNvSpPr>
          <p:nvPr>
            <p:ph type="body" sz="quarter" idx="1"/>
          </p:nvPr>
        </p:nvSpPr>
        <p:spPr>
          <a:prstGeom prst="rect">
            <a:avLst/>
          </a:prstGeom>
        </p:spPr>
        <p:txBody>
          <a:bodyPr/>
          <a:lstStyle/>
          <a:p>
            <a:r>
              <a:rPr dirty="0"/>
              <a:t>23 April 2022 – 30min + questions</a:t>
            </a:r>
          </a:p>
        </p:txBody>
      </p:sp>
    </p:spTree>
    <p:extLst>
      <p:ext uri="{BB962C8B-B14F-4D97-AF65-F5344CB8AC3E}">
        <p14:creationId xmlns:p14="http://schemas.microsoft.com/office/powerpoint/2010/main" val="3096799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64360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91847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149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0A3A4-9917-DAD4-772C-E83F6E2602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1C413-4F5F-0B2D-A720-B021224096A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82A962D-00CA-EF28-5BB7-FD84A9B959DF}"/>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76056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C254E-8D1A-FA58-8DC1-E04ABA40DD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60313-87C1-D078-35A7-F11BCC8D0AC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325DBA8-C5D9-2F23-82AC-A23D387B4898}"/>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94016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88699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2B0CB-FA82-91D4-E34E-C7A83F1474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4338C-EC95-ACEB-1FAB-FF2F7AB076F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9263CBB-F898-7BD7-68B4-E6ED932FD578}"/>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89282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Diapositive de titre">
    <p:spTree>
      <p:nvGrpSpPr>
        <p:cNvPr id="1" name=""/>
        <p:cNvGrpSpPr/>
        <p:nvPr/>
      </p:nvGrpSpPr>
      <p:grpSpPr>
        <a:xfrm>
          <a:off x="0" y="0"/>
          <a:ext cx="0" cy="0"/>
          <a:chOff x="0" y="0"/>
          <a:chExt cx="0" cy="0"/>
        </a:xfrm>
      </p:grpSpPr>
      <p:sp>
        <p:nvSpPr>
          <p:cNvPr id="17" name="Connecteur droit 22"/>
          <p:cNvSpPr/>
          <p:nvPr/>
        </p:nvSpPr>
        <p:spPr>
          <a:xfrm>
            <a:off x="0" y="915566"/>
            <a:ext cx="9144001" cy="1"/>
          </a:xfrm>
          <a:prstGeom prst="line">
            <a:avLst/>
          </a:prstGeom>
          <a:ln>
            <a:solidFill>
              <a:srgbClr val="D3D3D3"/>
            </a:solidFill>
          </a:ln>
        </p:spPr>
        <p:txBody>
          <a:bodyPr lIns="45719" rIns="45719"/>
          <a:lstStyle/>
          <a:p>
            <a:endParaRPr/>
          </a:p>
        </p:txBody>
      </p:sp>
      <p:sp>
        <p:nvSpPr>
          <p:cNvPr id="18" name="Connecteur droit 24"/>
          <p:cNvSpPr/>
          <p:nvPr/>
        </p:nvSpPr>
        <p:spPr>
          <a:xfrm>
            <a:off x="0" y="4155926"/>
            <a:ext cx="7020272" cy="1"/>
          </a:xfrm>
          <a:prstGeom prst="line">
            <a:avLst/>
          </a:prstGeom>
          <a:ln>
            <a:solidFill>
              <a:srgbClr val="D3D3D3"/>
            </a:solidFill>
          </a:ln>
        </p:spPr>
        <p:txBody>
          <a:bodyPr lIns="45719" rIns="45719"/>
          <a:lstStyle/>
          <a:p>
            <a:endParaRPr/>
          </a:p>
        </p:txBody>
      </p:sp>
      <p:sp>
        <p:nvSpPr>
          <p:cNvPr id="19" name="Connecteur droit 25"/>
          <p:cNvSpPr/>
          <p:nvPr/>
        </p:nvSpPr>
        <p:spPr>
          <a:xfrm flipH="1">
            <a:off x="971599" y="0"/>
            <a:ext cx="1" cy="5143501"/>
          </a:xfrm>
          <a:prstGeom prst="line">
            <a:avLst/>
          </a:prstGeom>
          <a:ln>
            <a:solidFill>
              <a:srgbClr val="D3D3D3"/>
            </a:solidFill>
          </a:ln>
        </p:spPr>
        <p:txBody>
          <a:bodyPr lIns="45719" rIns="45719"/>
          <a:lstStyle/>
          <a:p>
            <a:endParaRPr/>
          </a:p>
        </p:txBody>
      </p:sp>
      <p:sp>
        <p:nvSpPr>
          <p:cNvPr id="20" name="Ellipse 27"/>
          <p:cNvSpPr/>
          <p:nvPr/>
        </p:nvSpPr>
        <p:spPr>
          <a:xfrm>
            <a:off x="899591" y="843558"/>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sp>
        <p:nvSpPr>
          <p:cNvPr id="21" name="Ellipse 28"/>
          <p:cNvSpPr/>
          <p:nvPr/>
        </p:nvSpPr>
        <p:spPr>
          <a:xfrm>
            <a:off x="899591" y="3579862"/>
            <a:ext cx="144017" cy="144017"/>
          </a:xfrm>
          <a:prstGeom prst="ellipse">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22" name="Ellipse 29"/>
          <p:cNvSpPr/>
          <p:nvPr/>
        </p:nvSpPr>
        <p:spPr>
          <a:xfrm>
            <a:off x="899591" y="4083918"/>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23" name="Image 30" descr="Image 30"/>
          <p:cNvPicPr>
            <a:picLocks noChangeAspect="1"/>
          </p:cNvPicPr>
          <p:nvPr/>
        </p:nvPicPr>
        <p:blipFill>
          <a:blip r:embed="rId2"/>
          <a:stretch>
            <a:fillRect/>
          </a:stretch>
        </p:blipFill>
        <p:spPr>
          <a:xfrm>
            <a:off x="7164288" y="3939902"/>
            <a:ext cx="1600893" cy="720081"/>
          </a:xfrm>
          <a:prstGeom prst="rect">
            <a:avLst/>
          </a:prstGeom>
          <a:ln w="12700">
            <a:miter lim="400000"/>
          </a:ln>
        </p:spPr>
      </p:pic>
      <p:sp>
        <p:nvSpPr>
          <p:cNvPr id="24" name="Body Level One…"/>
          <p:cNvSpPr txBox="1">
            <a:spLocks noGrp="1"/>
          </p:cNvSpPr>
          <p:nvPr>
            <p:ph type="body" sz="quarter" idx="1" hasCustomPrompt="1"/>
          </p:nvPr>
        </p:nvSpPr>
        <p:spPr>
          <a:xfrm>
            <a:off x="1209228" y="2571750"/>
            <a:ext cx="2930725" cy="865188"/>
          </a:xfrm>
          <a:prstGeom prst="rect">
            <a:avLst/>
          </a:prstGeom>
        </p:spPr>
        <p:txBody>
          <a:bodyPr>
            <a:normAutofit/>
          </a:bodyPr>
          <a:lstStyle>
            <a:lvl1pPr marL="0" indent="0">
              <a:spcBef>
                <a:spcPts val="200"/>
              </a:spcBef>
              <a:buClrTx/>
              <a:buSzTx/>
              <a:buFontTx/>
              <a:buNone/>
              <a:defRPr sz="1200" b="0">
                <a:solidFill>
                  <a:srgbClr val="000000"/>
                </a:solidFill>
                <a:latin typeface="+mn-lt"/>
                <a:ea typeface="+mn-ea"/>
                <a:cs typeface="+mn-cs"/>
                <a:sym typeface="Calibri"/>
              </a:defRPr>
            </a:lvl1pPr>
            <a:lvl2pPr marL="0" indent="266700">
              <a:spcBef>
                <a:spcPts val="200"/>
              </a:spcBef>
              <a:buClrTx/>
              <a:buSzTx/>
              <a:buFontTx/>
              <a:buNone/>
              <a:defRPr sz="1200" b="0">
                <a:solidFill>
                  <a:srgbClr val="000000"/>
                </a:solidFill>
                <a:latin typeface="+mn-lt"/>
                <a:ea typeface="+mn-ea"/>
                <a:cs typeface="+mn-cs"/>
                <a:sym typeface="Calibri"/>
              </a:defRPr>
            </a:lvl2pPr>
            <a:lvl3pPr marL="0" indent="531812">
              <a:spcBef>
                <a:spcPts val="200"/>
              </a:spcBef>
              <a:buClrTx/>
              <a:buSzTx/>
              <a:buFontTx/>
              <a:buNone/>
              <a:defRPr sz="1200" b="0">
                <a:solidFill>
                  <a:srgbClr val="000000"/>
                </a:solidFill>
                <a:latin typeface="+mn-lt"/>
                <a:ea typeface="+mn-ea"/>
                <a:cs typeface="+mn-cs"/>
                <a:sym typeface="Calibri"/>
              </a:defRPr>
            </a:lvl3pPr>
            <a:lvl4pPr marL="0" indent="809625">
              <a:spcBef>
                <a:spcPts val="200"/>
              </a:spcBef>
              <a:buClrTx/>
              <a:buSzTx/>
              <a:buFontTx/>
              <a:buNone/>
              <a:defRPr sz="1200" b="0">
                <a:solidFill>
                  <a:srgbClr val="000000"/>
                </a:solidFill>
                <a:latin typeface="+mn-lt"/>
                <a:ea typeface="+mn-ea"/>
                <a:cs typeface="+mn-cs"/>
                <a:sym typeface="Calibri"/>
              </a:defRPr>
            </a:lvl4pPr>
            <a:lvl5pPr marL="0" indent="1076325">
              <a:spcBef>
                <a:spcPts val="200"/>
              </a:spcBef>
              <a:buClrTx/>
              <a:buSzTx/>
              <a:buFontTx/>
              <a:buNone/>
              <a:defRPr sz="1200" b="0">
                <a:solidFill>
                  <a:srgbClr val="000000"/>
                </a:solidFill>
                <a:latin typeface="+mn-lt"/>
                <a:ea typeface="+mn-ea"/>
                <a:cs typeface="+mn-cs"/>
                <a:sym typeface="Calibri"/>
              </a:defRPr>
            </a:lvl5pPr>
          </a:lstStyle>
          <a:p>
            <a:r>
              <a:t>A short description about the subject of the presentation. Can be used as a subtitle.</a:t>
            </a:r>
          </a:p>
          <a:p>
            <a:pPr lvl="1"/>
            <a:endParaRPr/>
          </a:p>
          <a:p>
            <a:pPr lvl="2"/>
            <a:endParaRPr/>
          </a:p>
          <a:p>
            <a:pPr lvl="3"/>
            <a:endParaRPr/>
          </a:p>
          <a:p>
            <a:pPr lvl="4"/>
            <a:endParaRPr/>
          </a:p>
        </p:txBody>
      </p:sp>
      <p:sp>
        <p:nvSpPr>
          <p:cNvPr id="25" name="Espace réservé du texte 34"/>
          <p:cNvSpPr>
            <a:spLocks noGrp="1"/>
          </p:cNvSpPr>
          <p:nvPr>
            <p:ph type="body" sz="quarter" idx="21" hasCustomPrompt="1"/>
          </p:nvPr>
        </p:nvSpPr>
        <p:spPr>
          <a:xfrm>
            <a:off x="1209228" y="1203598"/>
            <a:ext cx="4010845" cy="1296146"/>
          </a:xfrm>
          <a:prstGeom prst="rect">
            <a:avLst/>
          </a:prstGeom>
        </p:spPr>
        <p:txBody>
          <a:bodyPr>
            <a:normAutofit/>
          </a:bodyPr>
          <a:lstStyle>
            <a:lvl1pPr marL="0" indent="0">
              <a:lnSpc>
                <a:spcPts val="4500"/>
              </a:lnSpc>
              <a:spcBef>
                <a:spcPts val="0"/>
              </a:spcBef>
              <a:buClrTx/>
              <a:buSzTx/>
              <a:buFontTx/>
              <a:buNone/>
              <a:defRPr sz="4800">
                <a:solidFill>
                  <a:schemeClr val="accent1"/>
                </a:solidFill>
                <a:latin typeface="+mn-lt"/>
                <a:ea typeface="+mn-ea"/>
                <a:cs typeface="+mn-cs"/>
                <a:sym typeface="Calibri"/>
              </a:defRPr>
            </a:lvl1pPr>
          </a:lstStyle>
          <a:p>
            <a:r>
              <a:t>Document Title</a:t>
            </a:r>
          </a:p>
        </p:txBody>
      </p:sp>
      <p:sp>
        <p:nvSpPr>
          <p:cNvPr id="26" name="Espace réservé du texte 32"/>
          <p:cNvSpPr>
            <a:spLocks noGrp="1"/>
          </p:cNvSpPr>
          <p:nvPr>
            <p:ph type="body" sz="quarter" idx="22" hasCustomPrompt="1"/>
          </p:nvPr>
        </p:nvSpPr>
        <p:spPr>
          <a:xfrm>
            <a:off x="1209226" y="3507854"/>
            <a:ext cx="2930725" cy="288033"/>
          </a:xfrm>
          <a:prstGeom prst="rect">
            <a:avLst/>
          </a:prstGeom>
        </p:spPr>
        <p:txBody>
          <a:bodyPr>
            <a:normAutofit/>
          </a:bodyPr>
          <a:lstStyle>
            <a:lvl1pPr marL="0" indent="0">
              <a:spcBef>
                <a:spcPts val="200"/>
              </a:spcBef>
              <a:buClrTx/>
              <a:buSzTx/>
              <a:buFontTx/>
              <a:buNone/>
              <a:defRPr sz="1200" b="0">
                <a:solidFill>
                  <a:schemeClr val="accent1"/>
                </a:solidFill>
                <a:latin typeface="+mn-lt"/>
                <a:ea typeface="+mn-ea"/>
                <a:cs typeface="+mn-cs"/>
                <a:sym typeface="Calibri"/>
              </a:defRPr>
            </a:lvl1pPr>
          </a:lstStyle>
          <a:p>
            <a:r>
              <a:t>Presentation date</a:t>
            </a:r>
          </a:p>
        </p:txBody>
      </p:sp>
      <p:pic>
        <p:nvPicPr>
          <p:cNvPr id="27" name="Picture 2" descr="Picture 2"/>
          <p:cNvPicPr>
            <a:picLocks noChangeAspect="1"/>
          </p:cNvPicPr>
          <p:nvPr/>
        </p:nvPicPr>
        <p:blipFill>
          <a:blip r:embed="rId3"/>
          <a:stretch>
            <a:fillRect/>
          </a:stretch>
        </p:blipFill>
        <p:spPr>
          <a:xfrm>
            <a:off x="6645375" y="3903898"/>
            <a:ext cx="453783" cy="453783"/>
          </a:xfrm>
          <a:prstGeom prst="rect">
            <a:avLst/>
          </a:prstGeom>
          <a:ln w="12700">
            <a:miter lim="400000"/>
          </a:ln>
          <a:effectLst>
            <a:outerShdw blurRad="292100" dist="139700" dir="2700000" rotWithShape="0">
              <a:srgbClr val="333333">
                <a:alpha val="64999"/>
              </a:srgbClr>
            </a:outerShdw>
          </a:effectLst>
        </p:spPr>
      </p:pic>
      <p:sp>
        <p:nvSpPr>
          <p:cNvPr id="28"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re et contenu">
    <p:spTree>
      <p:nvGrpSpPr>
        <p:cNvPr id="1" name=""/>
        <p:cNvGrpSpPr/>
        <p:nvPr/>
      </p:nvGrpSpPr>
      <p:grpSpPr>
        <a:xfrm>
          <a:off x="0" y="0"/>
          <a:ext cx="0" cy="0"/>
          <a:chOff x="0" y="0"/>
          <a:chExt cx="0" cy="0"/>
        </a:xfrm>
      </p:grpSpPr>
      <p:sp>
        <p:nvSpPr>
          <p:cNvPr id="35"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36"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37"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38"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39"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40"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41"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42" name="Espace réservé du texte 7"/>
          <p:cNvSpPr>
            <a:spLocks noGrp="1"/>
          </p:cNvSpPr>
          <p:nvPr>
            <p:ph type="body" sz="quarter" idx="21" hasCustomPrompt="1"/>
          </p:nvPr>
        </p:nvSpPr>
        <p:spPr>
          <a:xfrm>
            <a:off x="4067945" y="1635646"/>
            <a:ext cx="3024337" cy="2278187"/>
          </a:xfrm>
          <a:prstGeom prst="rect">
            <a:avLst/>
          </a:prstGeom>
        </p:spPr>
        <p:txBody>
          <a:bodyPr>
            <a:normAutofit/>
          </a:bodyPr>
          <a:lstStyle>
            <a:lvl1pPr marL="0" indent="0">
              <a:lnSpc>
                <a:spcPts val="1800"/>
              </a:lnSpc>
              <a:spcBef>
                <a:spcPts val="300"/>
              </a:spcBef>
              <a:buClrTx/>
              <a:buSzTx/>
              <a:buFontTx/>
              <a:buNone/>
              <a:defRPr sz="13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 et viribus, quarum ad praesens pleraeque licet Graecis nominibus appellentur, quae isdem ad arbitrium inposita sunt conditoris, primigenia tamen nomina non amittunt, quae eis</a:t>
            </a:r>
          </a:p>
        </p:txBody>
      </p:sp>
      <p:sp>
        <p:nvSpPr>
          <p:cNvPr id="43" name="Espace réservé du texte 7"/>
          <p:cNvSpPr>
            <a:spLocks noGrp="1"/>
          </p:cNvSpPr>
          <p:nvPr>
            <p:ph type="body" sz="quarter" idx="22" hasCustomPrompt="1"/>
          </p:nvPr>
        </p:nvSpPr>
        <p:spPr>
          <a:xfrm>
            <a:off x="4067945" y="1347613"/>
            <a:ext cx="3024337" cy="288032"/>
          </a:xfrm>
          <a:prstGeom prst="rect">
            <a:avLst/>
          </a:prstGeom>
        </p:spPr>
        <p:txBody>
          <a:bodyPr>
            <a:normAutofit/>
          </a:bodyPr>
          <a:lstStyle>
            <a:lvl1pPr marL="0" indent="0" defTabSz="832104">
              <a:lnSpc>
                <a:spcPts val="1600"/>
              </a:lnSpc>
              <a:spcBef>
                <a:spcPts val="200"/>
              </a:spcBef>
              <a:buClrTx/>
              <a:buSzTx/>
              <a:buFontTx/>
              <a:buNone/>
              <a:defRPr sz="1274">
                <a:solidFill>
                  <a:srgbClr val="000000"/>
                </a:solidFill>
                <a:latin typeface="+mn-lt"/>
                <a:ea typeface="+mn-ea"/>
                <a:cs typeface="+mn-cs"/>
                <a:sym typeface="Calibri"/>
              </a:defRPr>
            </a:lvl1pPr>
          </a:lstStyle>
          <a:p>
            <a:r>
              <a:t>Subtitle</a:t>
            </a:r>
          </a:p>
        </p:txBody>
      </p:sp>
      <p:sp>
        <p:nvSpPr>
          <p:cNvPr id="44" name="Espace réservé pour une image  10"/>
          <p:cNvSpPr>
            <a:spLocks noGrp="1"/>
          </p:cNvSpPr>
          <p:nvPr>
            <p:ph type="pic" sz="half" idx="23"/>
          </p:nvPr>
        </p:nvSpPr>
        <p:spPr>
          <a:xfrm>
            <a:off x="6994" y="1347613"/>
            <a:ext cx="3844926" cy="2565401"/>
          </a:xfrm>
          <a:prstGeom prst="rect">
            <a:avLst/>
          </a:prstGeom>
        </p:spPr>
        <p:txBody>
          <a:bodyPr lIns="91439" rIns="91439"/>
          <a:lstStyle/>
          <a:p>
            <a:endParaRPr/>
          </a:p>
        </p:txBody>
      </p:sp>
      <p:sp>
        <p:nvSpPr>
          <p:cNvPr id="45"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Titre et contenu">
    <p:spTree>
      <p:nvGrpSpPr>
        <p:cNvPr id="1" name=""/>
        <p:cNvGrpSpPr/>
        <p:nvPr/>
      </p:nvGrpSpPr>
      <p:grpSpPr>
        <a:xfrm>
          <a:off x="0" y="0"/>
          <a:ext cx="0" cy="0"/>
          <a:chOff x="0" y="0"/>
          <a:chExt cx="0" cy="0"/>
        </a:xfrm>
      </p:grpSpPr>
      <p:sp>
        <p:nvSpPr>
          <p:cNvPr id="52"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53"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54"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55"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56"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57"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58"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59" name="Espace réservé du texte 7"/>
          <p:cNvSpPr>
            <a:spLocks noGrp="1"/>
          </p:cNvSpPr>
          <p:nvPr>
            <p:ph type="body" sz="quarter" idx="21" hasCustomPrompt="1"/>
          </p:nvPr>
        </p:nvSpPr>
        <p:spPr>
          <a:xfrm>
            <a:off x="899591" y="1995685"/>
            <a:ext cx="1872209" cy="2278187"/>
          </a:xfrm>
          <a:prstGeom prst="rect">
            <a:avLst/>
          </a:prstGeom>
        </p:spPr>
        <p:txBody>
          <a:bodyPr>
            <a:normAutofit/>
          </a:bodyPr>
          <a:lstStyle>
            <a:lvl1pPr marL="0" indent="0">
              <a:lnSpc>
                <a:spcPts val="1800"/>
              </a:lnSpc>
              <a:spcBef>
                <a:spcPts val="300"/>
              </a:spcBef>
              <a:buClrTx/>
              <a:buSzTx/>
              <a:buFontTx/>
              <a:buNone/>
              <a:defRPr sz="13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a:t>
            </a:r>
          </a:p>
        </p:txBody>
      </p:sp>
      <p:sp>
        <p:nvSpPr>
          <p:cNvPr id="60" name="Espace réservé du texte 7"/>
          <p:cNvSpPr>
            <a:spLocks noGrp="1"/>
          </p:cNvSpPr>
          <p:nvPr>
            <p:ph type="body" sz="quarter" idx="22" hasCustomPrompt="1"/>
          </p:nvPr>
        </p:nvSpPr>
        <p:spPr>
          <a:xfrm>
            <a:off x="899591" y="1707653"/>
            <a:ext cx="1872209" cy="288032"/>
          </a:xfrm>
          <a:prstGeom prst="rect">
            <a:avLst/>
          </a:prstGeom>
        </p:spPr>
        <p:txBody>
          <a:bodyPr>
            <a:normAutofit/>
          </a:bodyPr>
          <a:lstStyle>
            <a:lvl1pPr marL="0" indent="0" defTabSz="832104">
              <a:lnSpc>
                <a:spcPts val="1600"/>
              </a:lnSpc>
              <a:spcBef>
                <a:spcPts val="200"/>
              </a:spcBef>
              <a:buClrTx/>
              <a:buSzTx/>
              <a:buFontTx/>
              <a:buNone/>
              <a:defRPr sz="1274">
                <a:solidFill>
                  <a:srgbClr val="000000"/>
                </a:solidFill>
                <a:latin typeface="+mn-lt"/>
                <a:ea typeface="+mn-ea"/>
                <a:cs typeface="+mn-cs"/>
                <a:sym typeface="Calibri"/>
              </a:defRPr>
            </a:lvl1pPr>
          </a:lstStyle>
          <a:p>
            <a:r>
              <a:t>Subtitle</a:t>
            </a:r>
          </a:p>
        </p:txBody>
      </p:sp>
      <p:sp>
        <p:nvSpPr>
          <p:cNvPr id="61"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2_Titre et contenu">
    <p:spTree>
      <p:nvGrpSpPr>
        <p:cNvPr id="1" name=""/>
        <p:cNvGrpSpPr/>
        <p:nvPr/>
      </p:nvGrpSpPr>
      <p:grpSpPr>
        <a:xfrm>
          <a:off x="0" y="0"/>
          <a:ext cx="0" cy="0"/>
          <a:chOff x="0" y="0"/>
          <a:chExt cx="0" cy="0"/>
        </a:xfrm>
      </p:grpSpPr>
      <p:sp>
        <p:nvSpPr>
          <p:cNvPr id="68"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69"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70"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71"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72"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73"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74" name="Body Level One…"/>
          <p:cNvSpPr txBox="1">
            <a:spLocks noGrp="1"/>
          </p:cNvSpPr>
          <p:nvPr>
            <p:ph type="body" sz="quarter" idx="1" hasCustomPrompt="1"/>
          </p:nvPr>
        </p:nvSpPr>
        <p:spPr>
          <a:xfrm>
            <a:off x="324618" y="1445691"/>
            <a:ext cx="2699212" cy="333971"/>
          </a:xfrm>
          <a:prstGeom prst="rect">
            <a:avLst/>
          </a:prstGeom>
        </p:spPr>
        <p:txBody>
          <a:bodyPr>
            <a:normAutofit/>
          </a:bodyPr>
          <a:lstStyle>
            <a:lvl1pPr marL="0" indent="0">
              <a:lnSpc>
                <a:spcPts val="2500"/>
              </a:lnSpc>
              <a:spcBef>
                <a:spcPts val="0"/>
              </a:spcBef>
              <a:buClrTx/>
              <a:buSzTx/>
              <a:buFontTx/>
              <a:buNone/>
              <a:defRPr sz="2000">
                <a:solidFill>
                  <a:srgbClr val="000000"/>
                </a:solidFill>
                <a:latin typeface="+mn-lt"/>
                <a:ea typeface="+mn-ea"/>
                <a:cs typeface="+mn-cs"/>
                <a:sym typeface="Calibri"/>
              </a:defRPr>
            </a:lvl1pPr>
            <a:lvl2pPr marL="0" indent="266700">
              <a:lnSpc>
                <a:spcPts val="2500"/>
              </a:lnSpc>
              <a:spcBef>
                <a:spcPts val="0"/>
              </a:spcBef>
              <a:buClrTx/>
              <a:buSzTx/>
              <a:buFontTx/>
              <a:buNone/>
              <a:defRPr sz="2000">
                <a:solidFill>
                  <a:srgbClr val="000000"/>
                </a:solidFill>
                <a:latin typeface="+mn-lt"/>
                <a:ea typeface="+mn-ea"/>
                <a:cs typeface="+mn-cs"/>
                <a:sym typeface="Calibri"/>
              </a:defRPr>
            </a:lvl2pPr>
            <a:lvl3pPr marL="0" indent="531812">
              <a:lnSpc>
                <a:spcPts val="2500"/>
              </a:lnSpc>
              <a:spcBef>
                <a:spcPts val="0"/>
              </a:spcBef>
              <a:buClrTx/>
              <a:buSzTx/>
              <a:buFontTx/>
              <a:buNone/>
              <a:defRPr sz="2000">
                <a:solidFill>
                  <a:srgbClr val="000000"/>
                </a:solidFill>
                <a:latin typeface="+mn-lt"/>
                <a:ea typeface="+mn-ea"/>
                <a:cs typeface="+mn-cs"/>
                <a:sym typeface="Calibri"/>
              </a:defRPr>
            </a:lvl3pPr>
            <a:lvl4pPr marL="0" indent="809625">
              <a:lnSpc>
                <a:spcPts val="2500"/>
              </a:lnSpc>
              <a:spcBef>
                <a:spcPts val="0"/>
              </a:spcBef>
              <a:buClrTx/>
              <a:buSzTx/>
              <a:buFontTx/>
              <a:buNone/>
              <a:defRPr sz="2000">
                <a:solidFill>
                  <a:srgbClr val="000000"/>
                </a:solidFill>
                <a:latin typeface="+mn-lt"/>
                <a:ea typeface="+mn-ea"/>
                <a:cs typeface="+mn-cs"/>
                <a:sym typeface="Calibri"/>
              </a:defRPr>
            </a:lvl4pPr>
            <a:lvl5pPr marL="0" indent="1076325">
              <a:lnSpc>
                <a:spcPts val="2500"/>
              </a:lnSpc>
              <a:spcBef>
                <a:spcPts val="0"/>
              </a:spcBef>
              <a:buClrTx/>
              <a:buSzTx/>
              <a:buFontTx/>
              <a:buNone/>
              <a:defRPr sz="2000">
                <a:solidFill>
                  <a:srgbClr val="000000"/>
                </a:solidFill>
                <a:latin typeface="+mn-lt"/>
                <a:ea typeface="+mn-ea"/>
                <a:cs typeface="+mn-cs"/>
                <a:sym typeface="Calibri"/>
              </a:defRPr>
            </a:lvl5pPr>
          </a:lstStyle>
          <a:p>
            <a:r>
              <a:t>Main subtitle</a:t>
            </a:r>
          </a:p>
          <a:p>
            <a:pPr lvl="1"/>
            <a:endParaRPr/>
          </a:p>
          <a:p>
            <a:pPr lvl="2"/>
            <a:endParaRPr/>
          </a:p>
          <a:p>
            <a:pPr lvl="3"/>
            <a:endParaRPr/>
          </a:p>
          <a:p>
            <a:pPr lvl="4"/>
            <a:endParaRPr/>
          </a:p>
        </p:txBody>
      </p:sp>
      <p:sp>
        <p:nvSpPr>
          <p:cNvPr id="75" name="Espace réservé du texte 5"/>
          <p:cNvSpPr>
            <a:spLocks noGrp="1"/>
          </p:cNvSpPr>
          <p:nvPr>
            <p:ph type="body" sz="quarter" idx="21" hasCustomPrompt="1"/>
          </p:nvPr>
        </p:nvSpPr>
        <p:spPr>
          <a:xfrm>
            <a:off x="325497" y="1783870"/>
            <a:ext cx="2699212" cy="2300048"/>
          </a:xfrm>
          <a:prstGeom prst="rect">
            <a:avLst/>
          </a:prstGeom>
        </p:spPr>
        <p:txBody>
          <a:bodyPr>
            <a:normAutofit/>
          </a:bodyPr>
          <a:lstStyle>
            <a:lvl1pPr marL="285750" indent="-285750">
              <a:lnSpc>
                <a:spcPts val="2500"/>
              </a:lnSpc>
              <a:spcBef>
                <a:spcPts val="0"/>
              </a:spcBef>
              <a:buClrTx/>
              <a:defRPr sz="1500" b="0">
                <a:solidFill>
                  <a:srgbClr val="000000"/>
                </a:solidFill>
                <a:latin typeface="+mn-lt"/>
                <a:ea typeface="+mn-ea"/>
                <a:cs typeface="+mn-cs"/>
                <a:sym typeface="Calibri"/>
              </a:defRPr>
            </a:lvl1pPr>
          </a:lstStyle>
          <a:p>
            <a:r>
              <a:t>Sub title 1
Sub title 1
Sub title 1
Links
Links
Links</a:t>
            </a:r>
          </a:p>
        </p:txBody>
      </p:sp>
      <p:sp>
        <p:nvSpPr>
          <p:cNvPr id="76" name="Espace réservé du texte 5"/>
          <p:cNvSpPr>
            <a:spLocks noGrp="1"/>
          </p:cNvSpPr>
          <p:nvPr>
            <p:ph type="body" sz="quarter" idx="22" hasCustomPrompt="1"/>
          </p:nvPr>
        </p:nvSpPr>
        <p:spPr>
          <a:xfrm>
            <a:off x="3406780" y="1087066"/>
            <a:ext cx="2752528"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Main Font content</a:t>
            </a:r>
          </a:p>
        </p:txBody>
      </p:sp>
      <p:sp>
        <p:nvSpPr>
          <p:cNvPr id="77" name="Espace réservé du texte 5"/>
          <p:cNvSpPr>
            <a:spLocks noGrp="1"/>
          </p:cNvSpPr>
          <p:nvPr>
            <p:ph type="body" sz="quarter" idx="23" hasCustomPrompt="1"/>
          </p:nvPr>
        </p:nvSpPr>
        <p:spPr>
          <a:xfrm>
            <a:off x="3406780" y="1388841"/>
            <a:ext cx="2752528" cy="1069105"/>
          </a:xfrm>
          <a:prstGeom prst="rect">
            <a:avLst/>
          </a:prstGeom>
        </p:spPr>
        <p:txBody>
          <a:bodyPr>
            <a:normAutofit/>
          </a:bodyPr>
          <a:lstStyle>
            <a:lvl1pPr marL="0" indent="0">
              <a:lnSpc>
                <a:spcPts val="1800"/>
              </a:lnSpc>
              <a:spcBef>
                <a:spcPts val="300"/>
              </a:spcBef>
              <a:buClrTx/>
              <a:buSzTx/>
              <a:buFontTx/>
              <a:buNone/>
              <a:defRPr sz="13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 et</a:t>
            </a:r>
          </a:p>
        </p:txBody>
      </p:sp>
      <p:sp>
        <p:nvSpPr>
          <p:cNvPr id="78" name="Espace réservé du texte 5"/>
          <p:cNvSpPr>
            <a:spLocks noGrp="1"/>
          </p:cNvSpPr>
          <p:nvPr>
            <p:ph type="body" sz="quarter" idx="24" hasCustomPrompt="1"/>
          </p:nvPr>
        </p:nvSpPr>
        <p:spPr>
          <a:xfrm>
            <a:off x="3406780" y="2543698"/>
            <a:ext cx="2752528"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79" name="Espace réservé du texte 5"/>
          <p:cNvSpPr>
            <a:spLocks noGrp="1"/>
          </p:cNvSpPr>
          <p:nvPr>
            <p:ph type="body" sz="quarter" idx="25" hasCustomPrompt="1"/>
          </p:nvPr>
        </p:nvSpPr>
        <p:spPr>
          <a:xfrm>
            <a:off x="3406780" y="2845473"/>
            <a:ext cx="2752528" cy="1238445"/>
          </a:xfrm>
          <a:prstGeom prst="rect">
            <a:avLst/>
          </a:prstGeom>
        </p:spPr>
        <p:txBody>
          <a:bodyPr>
            <a:normAutofit/>
          </a:bodyPr>
          <a:lstStyle>
            <a:lvl1pPr marL="0" indent="0">
              <a:lnSpc>
                <a:spcPts val="1800"/>
              </a:lnSpc>
              <a:spcBef>
                <a:spcPts val="300"/>
              </a:spcBef>
              <a:buClrTx/>
              <a:buSzTx/>
              <a:buFontTx/>
              <a:buNone/>
              <a:defRPr sz="1000" b="0">
                <a:solidFill>
                  <a:srgbClr val="000000"/>
                </a:solidFill>
                <a:latin typeface="+mn-lt"/>
                <a:ea typeface="+mn-ea"/>
                <a:cs typeface="+mn-cs"/>
                <a:sym typeface="Calibri"/>
              </a:defRPr>
            </a:lvl1pPr>
          </a:lstStyle>
          <a:p>
            <a:r>
              <a:t>Abusus enim multitudine hominum, quam tranquillis in rebus diutius rexit, ex agrestibus habitaculis urbes construxit multis opibus firmas et</a:t>
            </a:r>
          </a:p>
        </p:txBody>
      </p:sp>
      <p:sp>
        <p:nvSpPr>
          <p:cNvPr id="80" name="Espace réservé du texte 5"/>
          <p:cNvSpPr>
            <a:spLocks noGrp="1"/>
          </p:cNvSpPr>
          <p:nvPr>
            <p:ph type="body" sz="quarter" idx="26" hasCustomPrompt="1"/>
          </p:nvPr>
        </p:nvSpPr>
        <p:spPr>
          <a:xfrm>
            <a:off x="324619" y="339501"/>
            <a:ext cx="3527301" cy="720084"/>
          </a:xfrm>
          <a:prstGeom prst="rect">
            <a:avLst/>
          </a:prstGeom>
        </p:spPr>
        <p:txBody>
          <a:bodyPr>
            <a:normAutofit/>
          </a:bodyPr>
          <a:lstStyle>
            <a:lvl1pPr marL="0" indent="0" defTabSz="886968">
              <a:lnSpc>
                <a:spcPts val="2400"/>
              </a:lnSpc>
              <a:spcBef>
                <a:spcPts val="0"/>
              </a:spcBef>
              <a:buClrTx/>
              <a:buSzTx/>
              <a:buFontTx/>
              <a:buNone/>
              <a:defRPr sz="2522" b="0">
                <a:solidFill>
                  <a:srgbClr val="000000"/>
                </a:solidFill>
                <a:latin typeface="+mn-lt"/>
                <a:ea typeface="+mn-ea"/>
                <a:cs typeface="+mn-cs"/>
                <a:sym typeface="Calibri"/>
              </a:defRPr>
            </a:lvl1pPr>
          </a:lstStyle>
          <a:p>
            <a:r>
              <a:t>First line Of the headline</a:t>
            </a:r>
          </a:p>
        </p:txBody>
      </p:sp>
      <p:sp>
        <p:nvSpPr>
          <p:cNvPr id="81"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3_Titre et contenu">
    <p:spTree>
      <p:nvGrpSpPr>
        <p:cNvPr id="1" name=""/>
        <p:cNvGrpSpPr/>
        <p:nvPr/>
      </p:nvGrpSpPr>
      <p:grpSpPr>
        <a:xfrm>
          <a:off x="0" y="0"/>
          <a:ext cx="0" cy="0"/>
          <a:chOff x="0" y="0"/>
          <a:chExt cx="0" cy="0"/>
        </a:xfrm>
      </p:grpSpPr>
      <p:sp>
        <p:nvSpPr>
          <p:cNvPr id="88"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89"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90"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91"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92"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93" name="Picture 2" descr="Picture 2"/>
          <p:cNvPicPr>
            <a:picLocks noChangeAspect="1"/>
          </p:cNvPicPr>
          <p:nvPr/>
        </p:nvPicPr>
        <p:blipFill>
          <a:blip r:embed="rId2"/>
          <a:stretch>
            <a:fillRect/>
          </a:stretch>
        </p:blipFill>
        <p:spPr>
          <a:xfrm>
            <a:off x="7493538" y="90634"/>
            <a:ext cx="1597284" cy="896937"/>
          </a:xfrm>
          <a:prstGeom prst="rect">
            <a:avLst/>
          </a:prstGeom>
          <a:ln w="12700">
            <a:miter lim="400000"/>
          </a:ln>
        </p:spPr>
      </p:pic>
      <p:sp>
        <p:nvSpPr>
          <p:cNvPr id="94"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95" name="Espace réservé pour une image  2"/>
          <p:cNvSpPr>
            <a:spLocks noGrp="1"/>
          </p:cNvSpPr>
          <p:nvPr>
            <p:ph type="pic" sz="quarter" idx="21"/>
          </p:nvPr>
        </p:nvSpPr>
        <p:spPr>
          <a:xfrm>
            <a:off x="666750" y="1347613"/>
            <a:ext cx="2160589" cy="1439863"/>
          </a:xfrm>
          <a:prstGeom prst="rect">
            <a:avLst/>
          </a:prstGeom>
        </p:spPr>
        <p:txBody>
          <a:bodyPr lIns="91439" rIns="91439"/>
          <a:lstStyle/>
          <a:p>
            <a:endParaRPr/>
          </a:p>
        </p:txBody>
      </p:sp>
      <p:sp>
        <p:nvSpPr>
          <p:cNvPr id="96" name="Espace réservé pour une image  2"/>
          <p:cNvSpPr>
            <a:spLocks noGrp="1"/>
          </p:cNvSpPr>
          <p:nvPr>
            <p:ph type="pic" sz="quarter" idx="22"/>
          </p:nvPr>
        </p:nvSpPr>
        <p:spPr>
          <a:xfrm>
            <a:off x="3043361" y="1347613"/>
            <a:ext cx="2160589" cy="1439863"/>
          </a:xfrm>
          <a:prstGeom prst="rect">
            <a:avLst/>
          </a:prstGeom>
        </p:spPr>
        <p:txBody>
          <a:bodyPr lIns="91439" rIns="91439"/>
          <a:lstStyle/>
          <a:p>
            <a:endParaRPr/>
          </a:p>
        </p:txBody>
      </p:sp>
      <p:sp>
        <p:nvSpPr>
          <p:cNvPr id="97" name="Espace réservé pour une image  2"/>
          <p:cNvSpPr>
            <a:spLocks noGrp="1"/>
          </p:cNvSpPr>
          <p:nvPr>
            <p:ph type="pic" sz="quarter" idx="23"/>
          </p:nvPr>
        </p:nvSpPr>
        <p:spPr>
          <a:xfrm>
            <a:off x="5419381" y="1347613"/>
            <a:ext cx="2160590" cy="1439863"/>
          </a:xfrm>
          <a:prstGeom prst="rect">
            <a:avLst/>
          </a:prstGeom>
        </p:spPr>
        <p:txBody>
          <a:bodyPr lIns="91439" rIns="91439"/>
          <a:lstStyle/>
          <a:p>
            <a:endParaRPr/>
          </a:p>
        </p:txBody>
      </p:sp>
      <p:sp>
        <p:nvSpPr>
          <p:cNvPr id="98" name="Espace réservé du texte 5"/>
          <p:cNvSpPr>
            <a:spLocks noGrp="1"/>
          </p:cNvSpPr>
          <p:nvPr>
            <p:ph type="body" sz="quarter" idx="24" hasCustomPrompt="1"/>
          </p:nvPr>
        </p:nvSpPr>
        <p:spPr>
          <a:xfrm>
            <a:off x="595337" y="3003798"/>
            <a:ext cx="2232001"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99" name="Espace réservé du texte 5"/>
          <p:cNvSpPr>
            <a:spLocks noGrp="1"/>
          </p:cNvSpPr>
          <p:nvPr>
            <p:ph type="body" sz="quarter" idx="25" hasCustomPrompt="1"/>
          </p:nvPr>
        </p:nvSpPr>
        <p:spPr>
          <a:xfrm>
            <a:off x="595337" y="3287157"/>
            <a:ext cx="2232001" cy="734389"/>
          </a:xfrm>
          <a:prstGeom prst="rect">
            <a:avLst/>
          </a:prstGeom>
        </p:spPr>
        <p:txBody>
          <a:bodyPr>
            <a:normAutofit/>
          </a:bodyPr>
          <a:lstStyle>
            <a:lvl1pPr marL="0" indent="0" defTabSz="886968">
              <a:lnSpc>
                <a:spcPts val="1700"/>
              </a:lnSpc>
              <a:spcBef>
                <a:spcPts val="200"/>
              </a:spcBef>
              <a:buClrTx/>
              <a:buSzTx/>
              <a:buFontTx/>
              <a:buNone/>
              <a:defRPr sz="970" b="0">
                <a:solidFill>
                  <a:srgbClr val="000000"/>
                </a:solidFill>
                <a:latin typeface="+mn-lt"/>
                <a:ea typeface="+mn-ea"/>
                <a:cs typeface="+mn-cs"/>
                <a:sym typeface="Calibri"/>
              </a:defRPr>
            </a:lvl1pPr>
          </a:lstStyle>
          <a:p>
            <a:r>
              <a:t>Viribus, quarum ad praesens pleraeque licet Graecis nominibus appellentur, quae isdem ad arbitrium inposita.</a:t>
            </a:r>
          </a:p>
        </p:txBody>
      </p:sp>
      <p:sp>
        <p:nvSpPr>
          <p:cNvPr id="100" name="Espace réservé du texte 5"/>
          <p:cNvSpPr>
            <a:spLocks noGrp="1"/>
          </p:cNvSpPr>
          <p:nvPr>
            <p:ph type="body" sz="quarter" idx="26" hasCustomPrompt="1"/>
          </p:nvPr>
        </p:nvSpPr>
        <p:spPr>
          <a:xfrm>
            <a:off x="3021752" y="2997865"/>
            <a:ext cx="2232002"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101" name="Espace réservé du texte 5"/>
          <p:cNvSpPr>
            <a:spLocks noGrp="1"/>
          </p:cNvSpPr>
          <p:nvPr>
            <p:ph type="body" sz="quarter" idx="27" hasCustomPrompt="1"/>
          </p:nvPr>
        </p:nvSpPr>
        <p:spPr>
          <a:xfrm>
            <a:off x="3021752" y="3281224"/>
            <a:ext cx="2232002" cy="734389"/>
          </a:xfrm>
          <a:prstGeom prst="rect">
            <a:avLst/>
          </a:prstGeom>
        </p:spPr>
        <p:txBody>
          <a:bodyPr>
            <a:normAutofit/>
          </a:bodyPr>
          <a:lstStyle>
            <a:lvl1pPr marL="0" indent="0" defTabSz="886968">
              <a:lnSpc>
                <a:spcPts val="1700"/>
              </a:lnSpc>
              <a:spcBef>
                <a:spcPts val="200"/>
              </a:spcBef>
              <a:buClrTx/>
              <a:buSzTx/>
              <a:buFontTx/>
              <a:buNone/>
              <a:defRPr sz="970" b="0">
                <a:solidFill>
                  <a:srgbClr val="000000"/>
                </a:solidFill>
                <a:latin typeface="+mn-lt"/>
                <a:ea typeface="+mn-ea"/>
                <a:cs typeface="+mn-cs"/>
                <a:sym typeface="Calibri"/>
              </a:defRPr>
            </a:lvl1pPr>
          </a:lstStyle>
          <a:p>
            <a:r>
              <a:t>Viribus, quarum ad praesens pleraeque licet Graecis nominibus appellentur, quae isdem ad arbitrium inposita.</a:t>
            </a:r>
          </a:p>
        </p:txBody>
      </p:sp>
      <p:sp>
        <p:nvSpPr>
          <p:cNvPr id="102" name="Espace réservé du texte 5"/>
          <p:cNvSpPr>
            <a:spLocks noGrp="1"/>
          </p:cNvSpPr>
          <p:nvPr>
            <p:ph type="body" sz="quarter" idx="28" hasCustomPrompt="1"/>
          </p:nvPr>
        </p:nvSpPr>
        <p:spPr>
          <a:xfrm>
            <a:off x="5419382" y="2986009"/>
            <a:ext cx="2232001" cy="216025"/>
          </a:xfrm>
          <a:prstGeom prst="rect">
            <a:avLst/>
          </a:prstGeom>
        </p:spPr>
        <p:txBody>
          <a:bodyPr anchor="ctr">
            <a:normAutofit/>
          </a:bodyPr>
          <a:lstStyle>
            <a:lvl1pPr marL="0" indent="0" defTabSz="420623">
              <a:lnSpc>
                <a:spcPts val="1100"/>
              </a:lnSpc>
              <a:spcBef>
                <a:spcPts val="0"/>
              </a:spcBef>
              <a:buClrTx/>
              <a:buSzTx/>
              <a:buFontTx/>
              <a:buNone/>
              <a:defRPr sz="460">
                <a:solidFill>
                  <a:srgbClr val="000000"/>
                </a:solidFill>
                <a:latin typeface="+mn-lt"/>
                <a:ea typeface="+mn-ea"/>
                <a:cs typeface="+mn-cs"/>
                <a:sym typeface="Calibri"/>
              </a:defRPr>
            </a:lvl1pPr>
          </a:lstStyle>
          <a:p>
            <a:r>
              <a:t>Small Font content</a:t>
            </a:r>
          </a:p>
        </p:txBody>
      </p:sp>
      <p:sp>
        <p:nvSpPr>
          <p:cNvPr id="103" name="Espace réservé du texte 5"/>
          <p:cNvSpPr>
            <a:spLocks noGrp="1"/>
          </p:cNvSpPr>
          <p:nvPr>
            <p:ph type="body" sz="quarter" idx="29" hasCustomPrompt="1"/>
          </p:nvPr>
        </p:nvSpPr>
        <p:spPr>
          <a:xfrm>
            <a:off x="5419382" y="3269369"/>
            <a:ext cx="2232001" cy="746244"/>
          </a:xfrm>
          <a:prstGeom prst="rect">
            <a:avLst/>
          </a:prstGeom>
        </p:spPr>
        <p:txBody>
          <a:bodyPr>
            <a:normAutofit/>
          </a:bodyPr>
          <a:lstStyle>
            <a:lvl1pPr marL="0" indent="0" defTabSz="905255">
              <a:lnSpc>
                <a:spcPts val="1700"/>
              </a:lnSpc>
              <a:spcBef>
                <a:spcPts val="200"/>
              </a:spcBef>
              <a:buClrTx/>
              <a:buSzTx/>
              <a:buFontTx/>
              <a:buNone/>
              <a:defRPr sz="989" b="0">
                <a:solidFill>
                  <a:srgbClr val="000000"/>
                </a:solidFill>
                <a:latin typeface="+mn-lt"/>
                <a:ea typeface="+mn-ea"/>
                <a:cs typeface="+mn-cs"/>
                <a:sym typeface="Calibri"/>
              </a:defRPr>
            </a:lvl1pPr>
          </a:lstStyle>
          <a:p>
            <a:r>
              <a:t>Viribus, quarum ad praesens pleraeque licet Graecis nominibus appellentur, quae isdem ad arbitrium inposita.</a:t>
            </a:r>
          </a:p>
        </p:txBody>
      </p:sp>
      <p:sp>
        <p:nvSpPr>
          <p:cNvPr id="104"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u général">
    <p:spTree>
      <p:nvGrpSpPr>
        <p:cNvPr id="1" name=""/>
        <p:cNvGrpSpPr/>
        <p:nvPr/>
      </p:nvGrpSpPr>
      <p:grpSpPr>
        <a:xfrm>
          <a:off x="0" y="0"/>
          <a:ext cx="0" cy="0"/>
          <a:chOff x="0" y="0"/>
          <a:chExt cx="0" cy="0"/>
        </a:xfrm>
      </p:grpSpPr>
      <p:sp>
        <p:nvSpPr>
          <p:cNvPr id="111" name="Body Level One…"/>
          <p:cNvSpPr txBox="1">
            <a:spLocks noGrp="1"/>
          </p:cNvSpPr>
          <p:nvPr>
            <p:ph type="body" sz="quarter" idx="1" hasCustomPrompt="1"/>
          </p:nvPr>
        </p:nvSpPr>
        <p:spPr>
          <a:xfrm>
            <a:off x="324618" y="339502"/>
            <a:ext cx="3527302" cy="720083"/>
          </a:xfrm>
          <a:prstGeom prst="rect">
            <a:avLst/>
          </a:prstGeom>
        </p:spPr>
        <p:txBody>
          <a:bodyPr>
            <a:normAutofit/>
          </a:bodyPr>
          <a:lstStyle>
            <a:lvl1pPr marL="0" indent="0">
              <a:lnSpc>
                <a:spcPts val="2500"/>
              </a:lnSpc>
              <a:spcBef>
                <a:spcPts val="0"/>
              </a:spcBef>
              <a:buClrTx/>
              <a:buSzTx/>
              <a:buFontTx/>
              <a:buNone/>
              <a:defRPr sz="2600" b="0">
                <a:solidFill>
                  <a:srgbClr val="000000"/>
                </a:solidFill>
                <a:latin typeface="+mn-lt"/>
                <a:ea typeface="+mn-ea"/>
                <a:cs typeface="+mn-cs"/>
                <a:sym typeface="Calibri"/>
              </a:defRPr>
            </a:lvl1pPr>
            <a:lvl2pPr marL="0" indent="266700">
              <a:lnSpc>
                <a:spcPts val="2500"/>
              </a:lnSpc>
              <a:spcBef>
                <a:spcPts val="0"/>
              </a:spcBef>
              <a:buClrTx/>
              <a:buSzTx/>
              <a:buFontTx/>
              <a:buNone/>
              <a:defRPr sz="2600" b="0">
                <a:solidFill>
                  <a:srgbClr val="000000"/>
                </a:solidFill>
                <a:latin typeface="+mn-lt"/>
                <a:ea typeface="+mn-ea"/>
                <a:cs typeface="+mn-cs"/>
                <a:sym typeface="Calibri"/>
              </a:defRPr>
            </a:lvl2pPr>
            <a:lvl3pPr marL="0" indent="531812">
              <a:lnSpc>
                <a:spcPts val="2500"/>
              </a:lnSpc>
              <a:spcBef>
                <a:spcPts val="0"/>
              </a:spcBef>
              <a:buClrTx/>
              <a:buSzTx/>
              <a:buFontTx/>
              <a:buNone/>
              <a:defRPr sz="2600" b="0">
                <a:solidFill>
                  <a:srgbClr val="000000"/>
                </a:solidFill>
                <a:latin typeface="+mn-lt"/>
                <a:ea typeface="+mn-ea"/>
                <a:cs typeface="+mn-cs"/>
                <a:sym typeface="Calibri"/>
              </a:defRPr>
            </a:lvl3pPr>
            <a:lvl4pPr marL="0" indent="809625">
              <a:lnSpc>
                <a:spcPts val="2500"/>
              </a:lnSpc>
              <a:spcBef>
                <a:spcPts val="0"/>
              </a:spcBef>
              <a:buClrTx/>
              <a:buSzTx/>
              <a:buFontTx/>
              <a:buNone/>
              <a:defRPr sz="2600" b="0">
                <a:solidFill>
                  <a:srgbClr val="000000"/>
                </a:solidFill>
                <a:latin typeface="+mn-lt"/>
                <a:ea typeface="+mn-ea"/>
                <a:cs typeface="+mn-cs"/>
                <a:sym typeface="Calibri"/>
              </a:defRPr>
            </a:lvl4pPr>
            <a:lvl5pPr marL="0" indent="1076325">
              <a:lnSpc>
                <a:spcPts val="2500"/>
              </a:lnSpc>
              <a:spcBef>
                <a:spcPts val="0"/>
              </a:spcBef>
              <a:buClrTx/>
              <a:buSzTx/>
              <a:buFontTx/>
              <a:buNone/>
              <a:defRPr sz="2600" b="0">
                <a:solidFill>
                  <a:srgbClr val="000000"/>
                </a:solidFill>
                <a:latin typeface="+mn-lt"/>
                <a:ea typeface="+mn-ea"/>
                <a:cs typeface="+mn-cs"/>
                <a:sym typeface="Calibri"/>
              </a:defRPr>
            </a:lvl5pPr>
          </a:lstStyle>
          <a:p>
            <a:r>
              <a:t>First lineOf the headline</a:t>
            </a:r>
          </a:p>
          <a:p>
            <a:pPr lvl="1"/>
            <a:endParaRPr/>
          </a:p>
          <a:p>
            <a:pPr lvl="2"/>
            <a:endParaRPr/>
          </a:p>
          <a:p>
            <a:pPr lvl="3"/>
            <a:endParaRPr/>
          </a:p>
          <a:p>
            <a:pPr lvl="4"/>
            <a:endParaRPr/>
          </a:p>
        </p:txBody>
      </p:sp>
      <p:sp>
        <p:nvSpPr>
          <p:cNvPr id="112"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4_Titre et contenu">
    <p:spTree>
      <p:nvGrpSpPr>
        <p:cNvPr id="1" name=""/>
        <p:cNvGrpSpPr/>
        <p:nvPr/>
      </p:nvGrpSpPr>
      <p:grpSpPr>
        <a:xfrm>
          <a:off x="0" y="0"/>
          <a:ext cx="0" cy="0"/>
          <a:chOff x="0" y="0"/>
          <a:chExt cx="0" cy="0"/>
        </a:xfrm>
      </p:grpSpPr>
      <p:sp>
        <p:nvSpPr>
          <p:cNvPr id="119" name="Title Text"/>
          <p:cNvSpPr txBox="1">
            <a:spLocks noGrp="1"/>
          </p:cNvSpPr>
          <p:nvPr>
            <p:ph type="title"/>
          </p:nvPr>
        </p:nvSpPr>
        <p:spPr>
          <a:xfrm>
            <a:off x="0" y="0"/>
            <a:ext cx="1270" cy="1270"/>
          </a:xfrm>
          <a:prstGeom prst="rect">
            <a:avLst/>
          </a:prstGeom>
        </p:spPr>
        <p:txBody>
          <a:bodyPr/>
          <a:lstStyle/>
          <a:p>
            <a:r>
              <a:t>Title Text</a:t>
            </a:r>
          </a:p>
        </p:txBody>
      </p:sp>
      <p:sp>
        <p:nvSpPr>
          <p:cNvPr id="120" name="Body Level One…"/>
          <p:cNvSpPr txBox="1">
            <a:spLocks noGrp="1"/>
          </p:cNvSpPr>
          <p:nvPr>
            <p:ph type="body" sz="quarter" idx="1"/>
          </p:nvPr>
        </p:nvSpPr>
        <p:spPr>
          <a:xfrm>
            <a:off x="0" y="0"/>
            <a:ext cx="1270" cy="127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xfrm>
            <a:off x="4419600" y="4627562"/>
            <a:ext cx="2133600" cy="279401"/>
          </a:xfrm>
          <a:prstGeom prst="rect">
            <a:avLst/>
          </a:prstGeom>
        </p:spPr>
        <p:txBody>
          <a:bodyPr anchor="ctr"/>
          <a:lstStyle>
            <a:lvl1pPr algn="r">
              <a:defRPr sz="1200">
                <a:solidFill>
                  <a:srgbClr val="000000"/>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28" name="Title Text"/>
          <p:cNvSpPr txBox="1">
            <a:spLocks noGrp="1"/>
          </p:cNvSpPr>
          <p:nvPr>
            <p:ph type="title"/>
          </p:nvPr>
        </p:nvSpPr>
        <p:spPr>
          <a:prstGeom prst="rect">
            <a:avLst/>
          </a:prstGeom>
        </p:spPr>
        <p:txBody>
          <a:bodyPr/>
          <a:lstStyle/>
          <a:p>
            <a:r>
              <a:t>Title Text</a:t>
            </a:r>
          </a:p>
        </p:txBody>
      </p:sp>
      <p:sp>
        <p:nvSpPr>
          <p:cNvPr id="1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necteur droit 3"/>
          <p:cNvSpPr/>
          <p:nvPr/>
        </p:nvSpPr>
        <p:spPr>
          <a:xfrm>
            <a:off x="501428" y="4656658"/>
            <a:ext cx="8642572" cy="1"/>
          </a:xfrm>
          <a:prstGeom prst="line">
            <a:avLst/>
          </a:prstGeom>
          <a:ln>
            <a:solidFill>
              <a:srgbClr val="D3D3D3"/>
            </a:solidFill>
          </a:ln>
        </p:spPr>
        <p:txBody>
          <a:bodyPr lIns="45719" rIns="45719"/>
          <a:lstStyle/>
          <a:p>
            <a:endParaRPr/>
          </a:p>
        </p:txBody>
      </p:sp>
      <p:sp>
        <p:nvSpPr>
          <p:cNvPr id="3" name="Connecteur droit 4"/>
          <p:cNvSpPr/>
          <p:nvPr/>
        </p:nvSpPr>
        <p:spPr>
          <a:xfrm flipH="1">
            <a:off x="8131571" y="584199"/>
            <a:ext cx="1" cy="4072460"/>
          </a:xfrm>
          <a:prstGeom prst="line">
            <a:avLst/>
          </a:prstGeom>
          <a:ln>
            <a:solidFill>
              <a:srgbClr val="D3D3D3"/>
            </a:solidFill>
          </a:ln>
        </p:spPr>
        <p:txBody>
          <a:bodyPr lIns="45719" rIns="45719"/>
          <a:lstStyle/>
          <a:p>
            <a:endParaRPr/>
          </a:p>
        </p:txBody>
      </p:sp>
      <p:sp>
        <p:nvSpPr>
          <p:cNvPr id="4" name="Connecteur droit 8"/>
          <p:cNvSpPr/>
          <p:nvPr/>
        </p:nvSpPr>
        <p:spPr>
          <a:xfrm flipH="1">
            <a:off x="501428" y="4659981"/>
            <a:ext cx="1" cy="483519"/>
          </a:xfrm>
          <a:prstGeom prst="line">
            <a:avLst/>
          </a:prstGeom>
          <a:ln>
            <a:solidFill>
              <a:srgbClr val="D3D3D3"/>
            </a:solidFill>
          </a:ln>
        </p:spPr>
        <p:txBody>
          <a:bodyPr lIns="45719" rIns="45719"/>
          <a:lstStyle/>
          <a:p>
            <a:endParaRPr/>
          </a:p>
        </p:txBody>
      </p:sp>
      <p:sp>
        <p:nvSpPr>
          <p:cNvPr id="5" name="Ellipse 9"/>
          <p:cNvSpPr/>
          <p:nvPr/>
        </p:nvSpPr>
        <p:spPr>
          <a:xfrm>
            <a:off x="395536" y="4551969"/>
            <a:ext cx="216025" cy="216025"/>
          </a:xfrm>
          <a:prstGeom prst="ellipse">
            <a:avLst/>
          </a:prstGeom>
          <a:solidFill>
            <a:srgbClr val="D0D0D0"/>
          </a:solidFill>
          <a:ln w="12700">
            <a:miter lim="400000"/>
          </a:ln>
        </p:spPr>
        <p:txBody>
          <a:bodyPr lIns="45719" rIns="45719" anchor="ctr"/>
          <a:lstStyle/>
          <a:p>
            <a:pPr algn="ctr">
              <a:defRPr>
                <a:solidFill>
                  <a:srgbClr val="FFFFFF"/>
                </a:solidFill>
              </a:defRPr>
            </a:pPr>
            <a:endParaRPr/>
          </a:p>
        </p:txBody>
      </p:sp>
      <p:sp>
        <p:nvSpPr>
          <p:cNvPr id="6" name="Ellipse 10"/>
          <p:cNvSpPr/>
          <p:nvPr/>
        </p:nvSpPr>
        <p:spPr>
          <a:xfrm>
            <a:off x="8059563" y="4584650"/>
            <a:ext cx="144017" cy="144017"/>
          </a:xfrm>
          <a:prstGeom prst="ellipse">
            <a:avLst/>
          </a:prstGeom>
          <a:solidFill>
            <a:srgbClr val="878787"/>
          </a:solidFill>
          <a:ln w="12700">
            <a:miter lim="400000"/>
          </a:ln>
        </p:spPr>
        <p:txBody>
          <a:bodyPr lIns="45719" rIns="45719" anchor="ctr"/>
          <a:lstStyle/>
          <a:p>
            <a:pPr algn="ctr">
              <a:defRPr>
                <a:solidFill>
                  <a:srgbClr val="FFFFFF"/>
                </a:solidFill>
              </a:defRPr>
            </a:pPr>
            <a:endParaRPr/>
          </a:p>
        </p:txBody>
      </p:sp>
      <p:pic>
        <p:nvPicPr>
          <p:cNvPr id="7" name="Picture 2" descr="Picture 2"/>
          <p:cNvPicPr>
            <a:picLocks noChangeAspect="1"/>
          </p:cNvPicPr>
          <p:nvPr/>
        </p:nvPicPr>
        <p:blipFill>
          <a:blip r:embed="rId10"/>
          <a:stretch>
            <a:fillRect/>
          </a:stretch>
        </p:blipFill>
        <p:spPr>
          <a:xfrm>
            <a:off x="7493538" y="90634"/>
            <a:ext cx="1597284" cy="896937"/>
          </a:xfrm>
          <a:prstGeom prst="rect">
            <a:avLst/>
          </a:prstGeom>
          <a:ln w="12700">
            <a:miter lim="400000"/>
          </a:ln>
        </p:spPr>
      </p:pic>
      <p:sp>
        <p:nvSpPr>
          <p:cNvPr id="8" name="Title Text"/>
          <p:cNvSpPr txBox="1">
            <a:spLocks noGrp="1"/>
          </p:cNvSpPr>
          <p:nvPr>
            <p:ph type="title"/>
          </p:nvPr>
        </p:nvSpPr>
        <p:spPr>
          <a:xfrm>
            <a:off x="468000" y="205978"/>
            <a:ext cx="8263230" cy="5941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Title Text</a:t>
            </a:r>
          </a:p>
        </p:txBody>
      </p:sp>
      <p:sp>
        <p:nvSpPr>
          <p:cNvPr id="9" name="Slide Number"/>
          <p:cNvSpPr txBox="1">
            <a:spLocks noGrp="1"/>
          </p:cNvSpPr>
          <p:nvPr>
            <p:ph type="sldNum" sz="quarter" idx="2"/>
          </p:nvPr>
        </p:nvSpPr>
        <p:spPr>
          <a:xfrm>
            <a:off x="8633949" y="17345"/>
            <a:ext cx="335867" cy="333088"/>
          </a:xfrm>
          <a:prstGeom prst="rect">
            <a:avLst/>
          </a:prstGeom>
          <a:ln w="12700">
            <a:miter lim="400000"/>
          </a:ln>
        </p:spPr>
        <p:txBody>
          <a:bodyPr wrap="none" lIns="45719" rIns="45719">
            <a:spAutoFit/>
          </a:bodyPr>
          <a:lstStyle>
            <a:lvl1pPr>
              <a:defRPr>
                <a:solidFill>
                  <a:srgbClr val="888888"/>
                </a:solidFill>
              </a:defRPr>
            </a:lvl1pPr>
          </a:lstStyle>
          <a:p>
            <a:fld id="{86CB4B4D-7CA3-9044-876B-883B54F8677D}" type="slidenum">
              <a:t>‹#›</a:t>
            </a:fld>
            <a:endParaRPr/>
          </a:p>
        </p:txBody>
      </p:sp>
      <p:sp>
        <p:nvSpPr>
          <p:cNvPr id="10" name="Body Level One…"/>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spd="med"/>
  <p:txStyles>
    <p:titleStyle>
      <a:lvl1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1pPr>
      <a:lvl2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2pPr>
      <a:lvl3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3pPr>
      <a:lvl4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4pPr>
      <a:lvl5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5pPr>
      <a:lvl6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6pPr>
      <a:lvl7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7pPr>
      <a:lvl8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8pPr>
      <a:lvl9pPr marL="0" marR="0" indent="0" algn="l" defTabSz="914400" rtl="0" latinLnBrk="0">
        <a:lnSpc>
          <a:spcPct val="100000"/>
        </a:lnSpc>
        <a:spcBef>
          <a:spcPts val="0"/>
        </a:spcBef>
        <a:spcAft>
          <a:spcPts val="0"/>
        </a:spcAft>
        <a:buClrTx/>
        <a:buSzTx/>
        <a:buFontTx/>
        <a:buNone/>
        <a:tabLst/>
        <a:defRPr sz="2400" b="1" i="0" u="none" strike="noStrike" cap="none" spc="0" baseline="0">
          <a:solidFill>
            <a:srgbClr val="008799"/>
          </a:solidFill>
          <a:uFillTx/>
          <a:latin typeface="Verdana"/>
          <a:ea typeface="Verdana"/>
          <a:cs typeface="Verdana"/>
          <a:sym typeface="Verdana"/>
        </a:defRPr>
      </a:lvl9pPr>
    </p:titleStyle>
    <p:bodyStyle>
      <a:lvl1pPr marL="266700" marR="0" indent="-26670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1pPr>
      <a:lvl2pPr marL="564952" marR="0" indent="-298252"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2pPr>
      <a:lvl3pPr marL="889000" marR="0" indent="-357188"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3pPr>
      <a:lvl4pPr marL="1152525" marR="0" indent="-34290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4pPr>
      <a:lvl5pPr marL="1419225" marR="0" indent="-34290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5pPr>
      <a:lvl6pPr marL="2491739" marR="0" indent="-205739"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6pPr>
      <a:lvl7pPr marL="2948939" marR="0" indent="-205739"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7pPr>
      <a:lvl8pPr marL="3406140" marR="0" indent="-20574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8pPr>
      <a:lvl9pPr marL="3863340" marR="0" indent="-205740" algn="l" defTabSz="914400" rtl="0" latinLnBrk="0">
        <a:lnSpc>
          <a:spcPct val="100000"/>
        </a:lnSpc>
        <a:spcBef>
          <a:spcPts val="400"/>
        </a:spcBef>
        <a:spcAft>
          <a:spcPts val="0"/>
        </a:spcAft>
        <a:buClr>
          <a:srgbClr val="D00040"/>
        </a:buClr>
        <a:buSzPct val="100000"/>
        <a:buFont typeface="Arial"/>
        <a:buChar char="•"/>
        <a:tabLst/>
        <a:defRPr sz="1800" b="1" i="0" u="none" strike="noStrike" cap="none" spc="0" baseline="0">
          <a:solidFill>
            <a:srgbClr val="595959"/>
          </a:solidFill>
          <a:uFillTx/>
          <a:latin typeface="Verdana"/>
          <a:ea typeface="Verdana"/>
          <a:cs typeface="Verdana"/>
          <a:sym typeface="Verdana"/>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tiff"/><Relationship Id="rId3" Type="http://schemas.openxmlformats.org/officeDocument/2006/relationships/image" Target="../media/image16.png"/><Relationship Id="rId7" Type="http://schemas.openxmlformats.org/officeDocument/2006/relationships/image" Target="../media/image19.tiff"/><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chart" Target="../charts/chart1.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Espace réservé du texte 2"/>
          <p:cNvSpPr>
            <a:spLocks noGrp="1"/>
          </p:cNvSpPr>
          <p:nvPr>
            <p:ph type="body" idx="21"/>
          </p:nvPr>
        </p:nvSpPr>
        <p:spPr>
          <a:xfrm>
            <a:off x="1072969" y="4481791"/>
            <a:ext cx="7755260" cy="66170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lnSpc>
                <a:spcPct val="100000"/>
              </a:lnSpc>
              <a:defRPr sz="2800" b="0">
                <a:solidFill>
                  <a:srgbClr val="000000"/>
                </a:solidFill>
              </a:defRPr>
            </a:pPr>
            <a:r>
              <a:rPr dirty="0"/>
              <a:t>Chris Plummer</a:t>
            </a:r>
          </a:p>
        </p:txBody>
      </p:sp>
      <p:pic>
        <p:nvPicPr>
          <p:cNvPr id="140" name="Picture 7" descr="Picture 7"/>
          <p:cNvPicPr>
            <a:picLocks noChangeAspect="1"/>
          </p:cNvPicPr>
          <p:nvPr/>
        </p:nvPicPr>
        <p:blipFill>
          <a:blip r:embed="rId3"/>
          <a:stretch>
            <a:fillRect/>
          </a:stretch>
        </p:blipFill>
        <p:spPr>
          <a:xfrm>
            <a:off x="8043884" y="86524"/>
            <a:ext cx="868937" cy="703186"/>
          </a:xfrm>
          <a:prstGeom prst="rect">
            <a:avLst/>
          </a:prstGeom>
          <a:ln w="12700">
            <a:miter lim="400000"/>
          </a:ln>
          <a:effectLst>
            <a:outerShdw blurRad="50800" dist="50800" dir="2700000" rotWithShape="0">
              <a:srgbClr val="000000">
                <a:alpha val="30000"/>
              </a:srgbClr>
            </a:outerShdw>
          </a:effectLst>
        </p:spPr>
      </p:pic>
      <p:sp>
        <p:nvSpPr>
          <p:cNvPr id="141" name="TextBox 1"/>
          <p:cNvSpPr txBox="1"/>
          <p:nvPr/>
        </p:nvSpPr>
        <p:spPr>
          <a:xfrm>
            <a:off x="1378610" y="1595727"/>
            <a:ext cx="5661163" cy="1815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2800"/>
            </a:pPr>
            <a:r>
              <a:rPr sz="4800" dirty="0"/>
              <a:t>AI in</a:t>
            </a:r>
            <a:r>
              <a:rPr lang="en-GB" sz="4800" dirty="0"/>
              <a:t> </a:t>
            </a:r>
            <a:r>
              <a:rPr sz="4800" dirty="0"/>
              <a:t>European Exams:</a:t>
            </a:r>
          </a:p>
          <a:p>
            <a:pPr>
              <a:defRPr sz="1400"/>
            </a:pPr>
            <a:endParaRPr sz="1600" dirty="0"/>
          </a:p>
          <a:p>
            <a:pPr>
              <a:defRPr sz="2800"/>
            </a:pPr>
            <a:r>
              <a:rPr lang="en-GB" sz="4800" dirty="0"/>
              <a:t>Friend or Foe ?</a:t>
            </a:r>
            <a:endParaRPr sz="4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140"/>
                                        </p:tgtEl>
                                        <p:attrNameLst>
                                          <p:attrName>style.visibility</p:attrName>
                                        </p:attrNameLst>
                                      </p:cBhvr>
                                      <p:to>
                                        <p:strVal val="visible"/>
                                      </p:to>
                                    </p:set>
                                    <p:animEffect transition="in" filter="fade">
                                      <p:cBhvr>
                                        <p:cTn id="7" dur="30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2727E-C4CD-D2AC-69B6-4A6FA03F3722}"/>
            </a:ext>
          </a:extLst>
        </p:cNvPr>
        <p:cNvGrpSpPr/>
        <p:nvPr/>
      </p:nvGrpSpPr>
      <p:grpSpPr>
        <a:xfrm>
          <a:off x="0" y="0"/>
          <a:ext cx="0" cy="0"/>
          <a:chOff x="0" y="0"/>
          <a:chExt cx="0" cy="0"/>
        </a:xfrm>
      </p:grpSpPr>
      <p:sp>
        <p:nvSpPr>
          <p:cNvPr id="202" name="Espace réservé du texte 1">
            <a:extLst>
              <a:ext uri="{FF2B5EF4-FFF2-40B4-BE49-F238E27FC236}">
                <a16:creationId xmlns:a16="http://schemas.microsoft.com/office/drawing/2014/main" id="{F68DF6A5-50EE-4B5D-53DD-2908CB8CC515}"/>
              </a:ext>
            </a:extLst>
          </p:cNvPr>
          <p:cNvSpPr txBox="1"/>
          <p:nvPr/>
        </p:nvSpPr>
        <p:spPr>
          <a:xfrm>
            <a:off x="266699" y="138387"/>
            <a:ext cx="8430261" cy="5232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spcBef>
                <a:spcPts val="600"/>
              </a:spcBef>
              <a:defRPr sz="2800" b="1">
                <a:solidFill>
                  <a:schemeClr val="accent1"/>
                </a:solidFill>
              </a:defRPr>
            </a:lvl1pPr>
          </a:lstStyle>
          <a:p>
            <a:r>
              <a:rPr lang="en-GB" dirty="0"/>
              <a:t>Transition to on-line delivery 2020 </a:t>
            </a:r>
            <a:endParaRPr dirty="0"/>
          </a:p>
        </p:txBody>
      </p:sp>
      <p:pic>
        <p:nvPicPr>
          <p:cNvPr id="3" name="Picture 2" descr="A graph with lines and numbers&#10;&#10;Description automatically generated with medium confidence">
            <a:extLst>
              <a:ext uri="{FF2B5EF4-FFF2-40B4-BE49-F238E27FC236}">
                <a16:creationId xmlns:a16="http://schemas.microsoft.com/office/drawing/2014/main" id="{19FDB154-CEF4-D268-B443-F2AF16C3F30D}"/>
              </a:ext>
            </a:extLst>
          </p:cNvPr>
          <p:cNvPicPr>
            <a:picLocks noChangeAspect="1"/>
          </p:cNvPicPr>
          <p:nvPr/>
        </p:nvPicPr>
        <p:blipFill>
          <a:blip r:embed="rId3"/>
          <a:stretch>
            <a:fillRect/>
          </a:stretch>
        </p:blipFill>
        <p:spPr>
          <a:xfrm>
            <a:off x="73309" y="1334095"/>
            <a:ext cx="4003040" cy="2093963"/>
          </a:xfrm>
          <a:prstGeom prst="rect">
            <a:avLst/>
          </a:prstGeom>
        </p:spPr>
      </p:pic>
      <p:pic>
        <p:nvPicPr>
          <p:cNvPr id="4" name="Picture 3" descr="A blue curve in the dark&#10;&#10;Description automatically generated with medium confidence">
            <a:extLst>
              <a:ext uri="{FF2B5EF4-FFF2-40B4-BE49-F238E27FC236}">
                <a16:creationId xmlns:a16="http://schemas.microsoft.com/office/drawing/2014/main" id="{11B48BFC-537D-2487-EAA1-7AC005D5866C}"/>
              </a:ext>
            </a:extLst>
          </p:cNvPr>
          <p:cNvPicPr>
            <a:picLocks noChangeAspect="1"/>
          </p:cNvPicPr>
          <p:nvPr/>
        </p:nvPicPr>
        <p:blipFill>
          <a:blip r:embed="rId4"/>
          <a:stretch>
            <a:fillRect/>
          </a:stretch>
        </p:blipFill>
        <p:spPr>
          <a:xfrm>
            <a:off x="73310" y="1320220"/>
            <a:ext cx="4003039" cy="2107837"/>
          </a:xfrm>
          <a:prstGeom prst="rect">
            <a:avLst/>
          </a:prstGeom>
        </p:spPr>
      </p:pic>
      <p:pic>
        <p:nvPicPr>
          <p:cNvPr id="5" name="Picture 4" descr="A red curved line in the dark&#10;&#10;Description automatically generated">
            <a:extLst>
              <a:ext uri="{FF2B5EF4-FFF2-40B4-BE49-F238E27FC236}">
                <a16:creationId xmlns:a16="http://schemas.microsoft.com/office/drawing/2014/main" id="{2E2CDD21-5ED0-08FD-1A07-64D8558A2327}"/>
              </a:ext>
            </a:extLst>
          </p:cNvPr>
          <p:cNvPicPr>
            <a:picLocks noChangeAspect="1"/>
          </p:cNvPicPr>
          <p:nvPr/>
        </p:nvPicPr>
        <p:blipFill>
          <a:blip r:embed="rId5"/>
          <a:stretch>
            <a:fillRect/>
          </a:stretch>
        </p:blipFill>
        <p:spPr>
          <a:xfrm>
            <a:off x="73309" y="1313781"/>
            <a:ext cx="4003039" cy="2114276"/>
          </a:xfrm>
          <a:prstGeom prst="rect">
            <a:avLst/>
          </a:prstGeom>
        </p:spPr>
      </p:pic>
      <p:sp>
        <p:nvSpPr>
          <p:cNvPr id="6" name="TextBox 5">
            <a:extLst>
              <a:ext uri="{FF2B5EF4-FFF2-40B4-BE49-F238E27FC236}">
                <a16:creationId xmlns:a16="http://schemas.microsoft.com/office/drawing/2014/main" id="{F8D48F1F-BE63-F539-DA99-1BED8D98E4D7}"/>
              </a:ext>
            </a:extLst>
          </p:cNvPr>
          <p:cNvSpPr txBox="1"/>
          <p:nvPr/>
        </p:nvSpPr>
        <p:spPr>
          <a:xfrm>
            <a:off x="1143020" y="934135"/>
            <a:ext cx="1815818" cy="33855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GB" sz="1600" b="1" dirty="0"/>
              <a:t>Candidates’ Scores</a:t>
            </a:r>
            <a:endParaRPr lang="en-GB" sz="1600" b="1" i="0" kern="1200" dirty="0">
              <a:solidFill>
                <a:schemeClr val="tx1"/>
              </a:solidFill>
              <a:latin typeface="+mn-lt"/>
              <a:ea typeface="+mn-ea"/>
            </a:endParaRPr>
          </a:p>
        </p:txBody>
      </p:sp>
      <p:graphicFrame>
        <p:nvGraphicFramePr>
          <p:cNvPr id="7" name="Chart 6">
            <a:extLst>
              <a:ext uri="{FF2B5EF4-FFF2-40B4-BE49-F238E27FC236}">
                <a16:creationId xmlns:a16="http://schemas.microsoft.com/office/drawing/2014/main" id="{729DA613-33D9-51D2-B847-CA8AB32AD8D3}"/>
              </a:ext>
            </a:extLst>
          </p:cNvPr>
          <p:cNvGraphicFramePr>
            <a:graphicFrameLocks/>
          </p:cNvGraphicFramePr>
          <p:nvPr>
            <p:extLst>
              <p:ext uri="{D42A27DB-BD31-4B8C-83A1-F6EECF244321}">
                <p14:modId xmlns:p14="http://schemas.microsoft.com/office/powerpoint/2010/main" val="2830153207"/>
              </p:ext>
            </p:extLst>
          </p:nvPr>
        </p:nvGraphicFramePr>
        <p:xfrm>
          <a:off x="4290198" y="868248"/>
          <a:ext cx="3468612" cy="3041027"/>
        </p:xfrm>
        <a:graphic>
          <a:graphicData uri="http://schemas.openxmlformats.org/drawingml/2006/chart">
            <c:chart xmlns:c="http://schemas.openxmlformats.org/drawingml/2006/chart" xmlns:r="http://schemas.openxmlformats.org/officeDocument/2006/relationships" r:id="rId6"/>
          </a:graphicData>
        </a:graphic>
      </p:graphicFrame>
      <p:pic>
        <p:nvPicPr>
          <p:cNvPr id="8" name="Picture 7" descr="A graph with lines and numbers&#10;&#10;Description automatically generated">
            <a:extLst>
              <a:ext uri="{FF2B5EF4-FFF2-40B4-BE49-F238E27FC236}">
                <a16:creationId xmlns:a16="http://schemas.microsoft.com/office/drawing/2014/main" id="{17A013E6-AB7A-CDCB-C9E8-D0D160F5CC25}"/>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565032" y="3564708"/>
            <a:ext cx="2527300" cy="582333"/>
          </a:xfrm>
          <a:prstGeom prst="rect">
            <a:avLst/>
          </a:prstGeom>
        </p:spPr>
      </p:pic>
      <p:pic>
        <p:nvPicPr>
          <p:cNvPr id="9" name="Picture 8" descr="A graph with lines and numbers&#10;&#10;Description automatically generated">
            <a:extLst>
              <a:ext uri="{FF2B5EF4-FFF2-40B4-BE49-F238E27FC236}">
                <a16:creationId xmlns:a16="http://schemas.microsoft.com/office/drawing/2014/main" id="{E1746F09-D253-83BC-FE3E-75189339D3EA}"/>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565032" y="4248730"/>
            <a:ext cx="2588367" cy="306310"/>
          </a:xfrm>
          <a:prstGeom prst="rect">
            <a:avLst/>
          </a:prstGeom>
        </p:spPr>
      </p:pic>
      <p:sp>
        <p:nvSpPr>
          <p:cNvPr id="10" name="Rectangle 9">
            <a:extLst>
              <a:ext uri="{FF2B5EF4-FFF2-40B4-BE49-F238E27FC236}">
                <a16:creationId xmlns:a16="http://schemas.microsoft.com/office/drawing/2014/main" id="{6F2AC75D-7453-E24E-BAE7-A631FC882FF1}"/>
              </a:ext>
            </a:extLst>
          </p:cNvPr>
          <p:cNvSpPr/>
          <p:nvPr/>
        </p:nvSpPr>
        <p:spPr>
          <a:xfrm>
            <a:off x="2460625" y="4009934"/>
            <a:ext cx="669925" cy="15098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1" name="Rectangle 10">
            <a:extLst>
              <a:ext uri="{FF2B5EF4-FFF2-40B4-BE49-F238E27FC236}">
                <a16:creationId xmlns:a16="http://schemas.microsoft.com/office/drawing/2014/main" id="{61921ACF-6D2E-4BD3-0575-ACA152AC0584}"/>
              </a:ext>
            </a:extLst>
          </p:cNvPr>
          <p:cNvSpPr/>
          <p:nvPr/>
        </p:nvSpPr>
        <p:spPr>
          <a:xfrm>
            <a:off x="2562225" y="4417859"/>
            <a:ext cx="669925" cy="150981"/>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graphicFrame>
        <p:nvGraphicFramePr>
          <p:cNvPr id="12" name="Table 11">
            <a:extLst>
              <a:ext uri="{FF2B5EF4-FFF2-40B4-BE49-F238E27FC236}">
                <a16:creationId xmlns:a16="http://schemas.microsoft.com/office/drawing/2014/main" id="{FA9FFF10-8CA8-26C7-E3E9-85FBA65AEA9E}"/>
              </a:ext>
            </a:extLst>
          </p:cNvPr>
          <p:cNvGraphicFramePr>
            <a:graphicFrameLocks noGrp="1"/>
          </p:cNvGraphicFramePr>
          <p:nvPr>
            <p:extLst>
              <p:ext uri="{D42A27DB-BD31-4B8C-83A1-F6EECF244321}">
                <p14:modId xmlns:p14="http://schemas.microsoft.com/office/powerpoint/2010/main" val="3293003257"/>
              </p:ext>
            </p:extLst>
          </p:nvPr>
        </p:nvGraphicFramePr>
        <p:xfrm>
          <a:off x="4342719" y="3843601"/>
          <a:ext cx="3006867" cy="744220"/>
        </p:xfrm>
        <a:graphic>
          <a:graphicData uri="http://schemas.openxmlformats.org/drawingml/2006/table">
            <a:tbl>
              <a:tblPr firstRow="1" bandRow="1">
                <a:tableStyleId>{5C22544A-7EE6-4342-B048-85BDC9FD1C3A}</a:tableStyleId>
              </a:tblPr>
              <a:tblGrid>
                <a:gridCol w="819145">
                  <a:extLst>
                    <a:ext uri="{9D8B030D-6E8A-4147-A177-3AD203B41FA5}">
                      <a16:colId xmlns:a16="http://schemas.microsoft.com/office/drawing/2014/main" val="490743422"/>
                    </a:ext>
                  </a:extLst>
                </a:gridCol>
                <a:gridCol w="1093861">
                  <a:extLst>
                    <a:ext uri="{9D8B030D-6E8A-4147-A177-3AD203B41FA5}">
                      <a16:colId xmlns:a16="http://schemas.microsoft.com/office/drawing/2014/main" val="641926472"/>
                    </a:ext>
                  </a:extLst>
                </a:gridCol>
                <a:gridCol w="1093861">
                  <a:extLst>
                    <a:ext uri="{9D8B030D-6E8A-4147-A177-3AD203B41FA5}">
                      <a16:colId xmlns:a16="http://schemas.microsoft.com/office/drawing/2014/main" val="726358269"/>
                    </a:ext>
                  </a:extLst>
                </a:gridCol>
              </a:tblGrid>
              <a:tr h="0">
                <a:tc>
                  <a:txBody>
                    <a:bodyPr/>
                    <a:lstStyle/>
                    <a:p>
                      <a:endParaRPr lang="en-GB" dirty="0"/>
                    </a:p>
                  </a:txBody>
                  <a:tcPr marT="0" marB="0" anchor="ctr">
                    <a:noFill/>
                  </a:tcPr>
                </a:tc>
                <a:tc>
                  <a:txBody>
                    <a:bodyPr/>
                    <a:lstStyle/>
                    <a:p>
                      <a:pPr algn="ctr"/>
                      <a:r>
                        <a:rPr lang="en-GB" sz="1000" dirty="0">
                          <a:solidFill>
                            <a:schemeClr val="tx1"/>
                          </a:solidFill>
                        </a:rPr>
                        <a:t>Pass mark </a:t>
                      </a:r>
                      <a:r>
                        <a:rPr lang="en-GB" sz="800" dirty="0">
                          <a:solidFill>
                            <a:schemeClr val="tx1"/>
                          </a:solidFill>
                        </a:rPr>
                        <a:t>(mean)</a:t>
                      </a:r>
                      <a:endParaRPr lang="en-GB" sz="1000" dirty="0">
                        <a:solidFill>
                          <a:schemeClr val="tx1"/>
                        </a:solidFill>
                      </a:endParaRPr>
                    </a:p>
                  </a:txBody>
                  <a:tcPr marT="0" marB="0" anchor="ctr">
                    <a:solidFill>
                      <a:srgbClr val="FF9300"/>
                    </a:solidFill>
                  </a:tcPr>
                </a:tc>
                <a:tc>
                  <a:txBody>
                    <a:bodyPr/>
                    <a:lstStyle/>
                    <a:p>
                      <a:pPr algn="ctr"/>
                      <a:r>
                        <a:rPr lang="en-GB" sz="1000" dirty="0">
                          <a:solidFill>
                            <a:schemeClr val="tx1"/>
                          </a:solidFill>
                        </a:rPr>
                        <a:t>Pass rate </a:t>
                      </a:r>
                      <a:r>
                        <a:rPr lang="en-GB" sz="800" dirty="0">
                          <a:solidFill>
                            <a:schemeClr val="tx1"/>
                          </a:solidFill>
                        </a:rPr>
                        <a:t>(mean)</a:t>
                      </a:r>
                      <a:endParaRPr lang="en-GB" sz="1000" dirty="0">
                        <a:solidFill>
                          <a:schemeClr val="tx1"/>
                        </a:solidFill>
                      </a:endParaRPr>
                    </a:p>
                  </a:txBody>
                  <a:tcPr marT="0" marB="0" anchor="ctr">
                    <a:solidFill>
                      <a:srgbClr val="00B0F0"/>
                    </a:solidFill>
                  </a:tcPr>
                </a:tc>
                <a:extLst>
                  <a:ext uri="{0D108BD9-81ED-4DB2-BD59-A6C34878D82A}">
                    <a16:rowId xmlns:a16="http://schemas.microsoft.com/office/drawing/2014/main" val="330633063"/>
                  </a:ext>
                </a:extLst>
              </a:tr>
              <a:tr h="234950">
                <a:tc>
                  <a:txBody>
                    <a:bodyPr/>
                    <a:lstStyle/>
                    <a:p>
                      <a:r>
                        <a:rPr lang="en-GB" sz="1000" b="1" dirty="0"/>
                        <a:t>In-person</a:t>
                      </a:r>
                    </a:p>
                  </a:txBody>
                  <a:tcPr marT="0" marB="0" anchor="ctr">
                    <a:noFill/>
                  </a:tcPr>
                </a:tc>
                <a:tc>
                  <a:txBody>
                    <a:bodyPr/>
                    <a:lstStyle/>
                    <a:p>
                      <a:pPr algn="ctr"/>
                      <a:r>
                        <a:rPr lang="en-GB" sz="1400" dirty="0">
                          <a:solidFill>
                            <a:schemeClr val="bg1"/>
                          </a:solidFill>
                        </a:rPr>
                        <a:t>66.7</a:t>
                      </a:r>
                    </a:p>
                  </a:txBody>
                  <a:tcPr marT="0" marB="0">
                    <a:solidFill>
                      <a:srgbClr val="005694"/>
                    </a:solidFill>
                  </a:tcPr>
                </a:tc>
                <a:tc>
                  <a:txBody>
                    <a:bodyPr/>
                    <a:lstStyle/>
                    <a:p>
                      <a:pPr algn="ctr"/>
                      <a:r>
                        <a:rPr lang="en-GB" sz="1400" dirty="0">
                          <a:solidFill>
                            <a:schemeClr val="bg1"/>
                          </a:solidFill>
                        </a:rPr>
                        <a:t>80.0</a:t>
                      </a:r>
                    </a:p>
                  </a:txBody>
                  <a:tcPr marT="0" marB="0">
                    <a:solidFill>
                      <a:srgbClr val="005694"/>
                    </a:solidFill>
                  </a:tcPr>
                </a:tc>
                <a:extLst>
                  <a:ext uri="{0D108BD9-81ED-4DB2-BD59-A6C34878D82A}">
                    <a16:rowId xmlns:a16="http://schemas.microsoft.com/office/drawing/2014/main" val="1711788434"/>
                  </a:ext>
                </a:extLst>
              </a:tr>
              <a:tr h="234950">
                <a:tc>
                  <a:txBody>
                    <a:bodyPr/>
                    <a:lstStyle/>
                    <a:p>
                      <a:r>
                        <a:rPr lang="en-GB" sz="1000" b="1" dirty="0"/>
                        <a:t>On-line</a:t>
                      </a:r>
                    </a:p>
                  </a:txBody>
                  <a:tcPr marT="0" marB="0" anchor="ctr">
                    <a:noFill/>
                  </a:tcPr>
                </a:tc>
                <a:tc>
                  <a:txBody>
                    <a:bodyPr/>
                    <a:lstStyle/>
                    <a:p>
                      <a:pPr algn="ctr"/>
                      <a:r>
                        <a:rPr lang="en-GB" sz="1400" dirty="0">
                          <a:solidFill>
                            <a:schemeClr val="bg1"/>
                          </a:solidFill>
                        </a:rPr>
                        <a:t>66.8</a:t>
                      </a:r>
                    </a:p>
                  </a:txBody>
                  <a:tcPr marT="0" marB="0">
                    <a:solidFill>
                      <a:srgbClr val="C00000"/>
                    </a:solidFill>
                  </a:tcPr>
                </a:tc>
                <a:tc>
                  <a:txBody>
                    <a:bodyPr/>
                    <a:lstStyle/>
                    <a:p>
                      <a:pPr algn="ctr"/>
                      <a:r>
                        <a:rPr lang="en-GB" sz="1400" dirty="0">
                          <a:solidFill>
                            <a:schemeClr val="bg1"/>
                          </a:solidFill>
                        </a:rPr>
                        <a:t>82.8</a:t>
                      </a:r>
                    </a:p>
                  </a:txBody>
                  <a:tcPr marT="0" marB="0">
                    <a:solidFill>
                      <a:srgbClr val="C00000"/>
                    </a:solidFill>
                  </a:tcPr>
                </a:tc>
                <a:extLst>
                  <a:ext uri="{0D108BD9-81ED-4DB2-BD59-A6C34878D82A}">
                    <a16:rowId xmlns:a16="http://schemas.microsoft.com/office/drawing/2014/main" val="3903811862"/>
                  </a:ext>
                </a:extLst>
              </a:tr>
            </a:tbl>
          </a:graphicData>
        </a:graphic>
      </p:graphicFrame>
      <p:sp>
        <p:nvSpPr>
          <p:cNvPr id="13" name="TextBox 12">
            <a:extLst>
              <a:ext uri="{FF2B5EF4-FFF2-40B4-BE49-F238E27FC236}">
                <a16:creationId xmlns:a16="http://schemas.microsoft.com/office/drawing/2014/main" id="{D15283C1-8B06-401D-B9F1-722A9D2EEA48}"/>
              </a:ext>
            </a:extLst>
          </p:cNvPr>
          <p:cNvSpPr txBox="1"/>
          <p:nvPr/>
        </p:nvSpPr>
        <p:spPr>
          <a:xfrm>
            <a:off x="1963597" y="2624419"/>
            <a:ext cx="911468" cy="33855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GB" sz="1600" b="1" i="0" kern="1200" dirty="0">
                <a:solidFill>
                  <a:srgbClr val="22558F"/>
                </a:solidFill>
                <a:latin typeface="+mn-lt"/>
                <a:ea typeface="+mn-ea"/>
              </a:rPr>
              <a:t>2017-19</a:t>
            </a:r>
          </a:p>
        </p:txBody>
      </p:sp>
      <p:sp>
        <p:nvSpPr>
          <p:cNvPr id="14" name="TextBox 13">
            <a:extLst>
              <a:ext uri="{FF2B5EF4-FFF2-40B4-BE49-F238E27FC236}">
                <a16:creationId xmlns:a16="http://schemas.microsoft.com/office/drawing/2014/main" id="{9EF5F593-7852-4B7A-C618-0630A125A35F}"/>
              </a:ext>
            </a:extLst>
          </p:cNvPr>
          <p:cNvSpPr txBox="1"/>
          <p:nvPr/>
        </p:nvSpPr>
        <p:spPr>
          <a:xfrm>
            <a:off x="2966212" y="2271117"/>
            <a:ext cx="911468" cy="338554"/>
          </a:xfrm>
          <a:prstGeom prst="rect">
            <a:avLst/>
          </a:prstGeom>
          <a:noFill/>
        </p:spPr>
        <p:txBody>
          <a:bodyPr wrap="none" rtlCol="0">
            <a:spAutoFit/>
          </a:bodyPr>
          <a:lstStyle/>
          <a:p>
            <a:pPr marL="38700" indent="0" algn="l" defTabSz="360000" rtl="0" eaLnBrk="1" latinLnBrk="0" hangingPunct="1">
              <a:spcBef>
                <a:spcPct val="20000"/>
              </a:spcBef>
              <a:buClr>
                <a:srgbClr val="C00000"/>
              </a:buClr>
              <a:buFont typeface="Arial" panose="020B0604020202020204" pitchFamily="34" charset="0"/>
              <a:buNone/>
            </a:pPr>
            <a:r>
              <a:rPr lang="en-GB" sz="1600" b="1" i="0" kern="1200" dirty="0">
                <a:solidFill>
                  <a:srgbClr val="C00000"/>
                </a:solidFill>
                <a:latin typeface="+mn-lt"/>
                <a:ea typeface="+mn-ea"/>
              </a:rPr>
              <a:t>2020-23</a:t>
            </a:r>
          </a:p>
        </p:txBody>
      </p:sp>
    </p:spTree>
    <p:extLst>
      <p:ext uri="{BB962C8B-B14F-4D97-AF65-F5344CB8AC3E}">
        <p14:creationId xmlns:p14="http://schemas.microsoft.com/office/powerpoint/2010/main" val="421361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5D1AF-C559-E344-D25D-9CA3440556EC}"/>
            </a:ext>
          </a:extLst>
        </p:cNvPr>
        <p:cNvGrpSpPr/>
        <p:nvPr/>
      </p:nvGrpSpPr>
      <p:grpSpPr>
        <a:xfrm>
          <a:off x="0" y="0"/>
          <a:ext cx="0" cy="0"/>
          <a:chOff x="0" y="0"/>
          <a:chExt cx="0" cy="0"/>
        </a:xfrm>
      </p:grpSpPr>
      <p:sp>
        <p:nvSpPr>
          <p:cNvPr id="202" name="Espace réservé du texte 1">
            <a:extLst>
              <a:ext uri="{FF2B5EF4-FFF2-40B4-BE49-F238E27FC236}">
                <a16:creationId xmlns:a16="http://schemas.microsoft.com/office/drawing/2014/main" id="{4587F726-735F-3AC1-B0E3-D1AD2D9A8427}"/>
              </a:ext>
            </a:extLst>
          </p:cNvPr>
          <p:cNvSpPr txBox="1"/>
          <p:nvPr/>
        </p:nvSpPr>
        <p:spPr>
          <a:xfrm>
            <a:off x="266699" y="138387"/>
            <a:ext cx="8430261" cy="5232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spcBef>
                <a:spcPts val="600"/>
              </a:spcBef>
              <a:defRPr sz="2800" b="1">
                <a:solidFill>
                  <a:schemeClr val="accent1"/>
                </a:solidFill>
              </a:defRPr>
            </a:lvl1pPr>
          </a:lstStyle>
          <a:p>
            <a:r>
              <a:rPr lang="en-GB" dirty="0"/>
              <a:t>Transition to on-line delivery 2020 </a:t>
            </a:r>
            <a:endParaRPr dirty="0"/>
          </a:p>
        </p:txBody>
      </p:sp>
      <p:sp>
        <p:nvSpPr>
          <p:cNvPr id="15" name="Espace réservé du contenu 2">
            <a:extLst>
              <a:ext uri="{FF2B5EF4-FFF2-40B4-BE49-F238E27FC236}">
                <a16:creationId xmlns:a16="http://schemas.microsoft.com/office/drawing/2014/main" id="{4AB90735-1243-01B4-789E-E9FFCBAAD02F}"/>
              </a:ext>
            </a:extLst>
          </p:cNvPr>
          <p:cNvSpPr txBox="1"/>
          <p:nvPr/>
        </p:nvSpPr>
        <p:spPr>
          <a:xfrm>
            <a:off x="360001" y="899999"/>
            <a:ext cx="7376440" cy="4243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Autofit/>
          </a:bodyPr>
          <a:lstStyle/>
          <a:p>
            <a:pPr marL="685800" indent="-457200">
              <a:buSzPct val="80000"/>
              <a:buBlip>
                <a:blip r:embed="rId3"/>
              </a:buBlip>
              <a:defRPr sz="2000">
                <a:solidFill>
                  <a:srgbClr val="0D0D0D"/>
                </a:solidFill>
              </a:defRPr>
            </a:pPr>
            <a:r>
              <a:rPr lang="en-GB" sz="2000" dirty="0"/>
              <a:t>On-site testing limits access</a:t>
            </a:r>
            <a:br>
              <a:rPr lang="en-GB" sz="2000" dirty="0"/>
            </a:br>
            <a:r>
              <a:rPr lang="en-GB" sz="1600" dirty="0"/>
              <a:t>- physical limitations &amp; costs</a:t>
            </a:r>
            <a:br>
              <a:rPr lang="en-GB" sz="1600" dirty="0"/>
            </a:br>
            <a:endParaRPr lang="en-GB" sz="1600" dirty="0"/>
          </a:p>
          <a:p>
            <a:pPr marL="685800" indent="-457200">
              <a:buSzPct val="80000"/>
              <a:buBlip>
                <a:blip r:embed="rId3"/>
              </a:buBlip>
              <a:defRPr sz="2000">
                <a:solidFill>
                  <a:srgbClr val="0D0D0D"/>
                </a:solidFill>
              </a:defRPr>
            </a:pPr>
            <a:r>
              <a:rPr lang="en-GB" sz="2000" dirty="0"/>
              <a:t>On-line preparation and delivery is feasible</a:t>
            </a:r>
            <a:br>
              <a:rPr lang="en-GB" sz="2000" dirty="0"/>
            </a:br>
            <a:r>
              <a:rPr lang="en-GB" sz="1600" dirty="0"/>
              <a:t>- participation is increased (candidates, countries 16 to 44)</a:t>
            </a:r>
            <a:br>
              <a:rPr lang="en-GB" sz="1600" dirty="0"/>
            </a:br>
            <a:r>
              <a:rPr lang="en-GB" sz="1600" dirty="0"/>
              <a:t>- no-shows and technical problems are reduced</a:t>
            </a:r>
            <a:br>
              <a:rPr lang="en-GB" sz="1600" dirty="0"/>
            </a:br>
            <a:r>
              <a:rPr lang="en-GB" sz="1600" dirty="0"/>
              <a:t>- candidate performance not affected &amp; satisfaction increased</a:t>
            </a:r>
            <a:br>
              <a:rPr lang="en-GB" sz="1600" dirty="0"/>
            </a:br>
            <a:r>
              <a:rPr lang="en-GB" sz="1600" dirty="0"/>
              <a:t>- costs are reduced</a:t>
            </a:r>
            <a:br>
              <a:rPr lang="en-GB" sz="1600" dirty="0"/>
            </a:br>
            <a:r>
              <a:rPr lang="en-GB" sz="1600" dirty="0"/>
              <a:t>- move back to 1 in-person question writing meeting a year from 2024</a:t>
            </a:r>
            <a:br>
              <a:rPr lang="en-GB" sz="1600" dirty="0"/>
            </a:br>
            <a:endParaRPr lang="en-GB" sz="1600" dirty="0"/>
          </a:p>
          <a:p>
            <a:pPr marL="685800" indent="-457200">
              <a:buSzPct val="80000"/>
              <a:buBlip>
                <a:blip r:embed="rId3"/>
              </a:buBlip>
              <a:defRPr sz="2000">
                <a:solidFill>
                  <a:srgbClr val="0D0D0D"/>
                </a:solidFill>
              </a:defRPr>
            </a:pPr>
            <a:r>
              <a:rPr lang="en-GB" sz="2000" dirty="0"/>
              <a:t>Requirements</a:t>
            </a:r>
            <a:br>
              <a:rPr lang="en-GB" sz="2000" dirty="0"/>
            </a:br>
            <a:r>
              <a:rPr lang="en-GB" sz="1600" dirty="0"/>
              <a:t>- on-line exam software</a:t>
            </a:r>
            <a:br>
              <a:rPr lang="en-GB" sz="1600" dirty="0"/>
            </a:br>
            <a:r>
              <a:rPr lang="en-GB" sz="1600" dirty="0"/>
              <a:t>- excellent exam preparation and leadership teams</a:t>
            </a:r>
            <a:br>
              <a:rPr lang="en-GB" sz="1600" dirty="0"/>
            </a:br>
            <a:r>
              <a:rPr lang="en-GB" sz="1600" dirty="0"/>
              <a:t>- excellent support from ESC &amp; UEMS</a:t>
            </a:r>
          </a:p>
          <a:p>
            <a:pPr marL="685800" indent="-457200">
              <a:lnSpc>
                <a:spcPct val="120000"/>
              </a:lnSpc>
              <a:buSzPct val="80000"/>
              <a:buBlip>
                <a:blip r:embed="rId3"/>
              </a:buBlip>
              <a:defRPr sz="2000">
                <a:solidFill>
                  <a:srgbClr val="0D0D0D"/>
                </a:solidFill>
              </a:defRPr>
            </a:pPr>
            <a:endParaRPr lang="en-GB" sz="2400" dirty="0"/>
          </a:p>
        </p:txBody>
      </p:sp>
    </p:spTree>
    <p:extLst>
      <p:ext uri="{BB962C8B-B14F-4D97-AF65-F5344CB8AC3E}">
        <p14:creationId xmlns:p14="http://schemas.microsoft.com/office/powerpoint/2010/main" val="160417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470A-6616-B1E5-D06E-98BDDAF728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63928-4436-8593-A038-8CA784D35679}"/>
              </a:ext>
            </a:extLst>
          </p:cNvPr>
          <p:cNvSpPr>
            <a:spLocks noGrp="1"/>
          </p:cNvSpPr>
          <p:nvPr>
            <p:ph type="body" sz="quarter" idx="21"/>
          </p:nvPr>
        </p:nvSpPr>
        <p:spPr>
          <a:xfrm>
            <a:off x="1209228" y="1203597"/>
            <a:ext cx="6961378" cy="2571989"/>
          </a:xfrm>
        </p:spPr>
        <p:txBody>
          <a:bodyPr>
            <a:normAutofit/>
          </a:bodyPr>
          <a:lstStyle/>
          <a:p>
            <a:r>
              <a:rPr lang="en-GB" dirty="0"/>
              <a:t>AI in: </a:t>
            </a:r>
            <a:br>
              <a:rPr lang="en-GB" dirty="0"/>
            </a:br>
            <a:r>
              <a:rPr lang="en-GB" dirty="0"/>
              <a:t>Exam preparation</a:t>
            </a:r>
          </a:p>
        </p:txBody>
      </p:sp>
    </p:spTree>
    <p:extLst>
      <p:ext uri="{BB962C8B-B14F-4D97-AF65-F5344CB8AC3E}">
        <p14:creationId xmlns:p14="http://schemas.microsoft.com/office/powerpoint/2010/main" val="279033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Espace réservé du texte 1"/>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Purpose of the exam</a:t>
            </a:r>
            <a:endParaRPr dirty="0"/>
          </a:p>
        </p:txBody>
      </p:sp>
      <p:sp>
        <p:nvSpPr>
          <p:cNvPr id="2" name="Espace réservé du contenu 2">
            <a:extLst>
              <a:ext uri="{FF2B5EF4-FFF2-40B4-BE49-F238E27FC236}">
                <a16:creationId xmlns:a16="http://schemas.microsoft.com/office/drawing/2014/main" id="{F7AD2431-DC6D-92F9-C9C2-2BFCD2801192}"/>
              </a:ext>
            </a:extLst>
          </p:cNvPr>
          <p:cNvSpPr txBox="1"/>
          <p:nvPr/>
        </p:nvSpPr>
        <p:spPr>
          <a:xfrm>
            <a:off x="360000" y="900000"/>
            <a:ext cx="7799445" cy="3600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marL="685800" indent="-457200">
              <a:lnSpc>
                <a:spcPct val="120000"/>
              </a:lnSpc>
              <a:buSzPct val="80000"/>
              <a:buBlip>
                <a:blip r:embed="rId3"/>
              </a:buBlip>
              <a:defRPr sz="2000">
                <a:solidFill>
                  <a:srgbClr val="0D0D0D"/>
                </a:solidFill>
              </a:defRPr>
            </a:pPr>
            <a:r>
              <a:rPr lang="en-GB" sz="2400" dirty="0"/>
              <a:t>Formative or summative?</a:t>
            </a:r>
          </a:p>
          <a:p>
            <a:pPr marL="685800" indent="-457200">
              <a:lnSpc>
                <a:spcPct val="120000"/>
              </a:lnSpc>
              <a:buSzPct val="80000"/>
              <a:buBlip>
                <a:blip r:embed="rId3"/>
              </a:buBlip>
              <a:defRPr sz="2000">
                <a:solidFill>
                  <a:srgbClr val="0D0D0D"/>
                </a:solidFill>
              </a:defRPr>
            </a:pPr>
            <a:r>
              <a:rPr lang="en-GB" sz="2400" dirty="0"/>
              <a:t>High stakes?</a:t>
            </a:r>
          </a:p>
          <a:p>
            <a:pPr marL="685800" indent="-457200">
              <a:lnSpc>
                <a:spcPct val="120000"/>
              </a:lnSpc>
              <a:buSzPct val="80000"/>
              <a:buBlip>
                <a:blip r:embed="rId3"/>
              </a:buBlip>
              <a:defRPr sz="2000">
                <a:solidFill>
                  <a:srgbClr val="0D0D0D"/>
                </a:solidFill>
              </a:defRPr>
            </a:pPr>
            <a:r>
              <a:rPr lang="en-GB" sz="2400" dirty="0"/>
              <a:t>What knowledge is required?</a:t>
            </a:r>
            <a:br>
              <a:rPr lang="en-GB" sz="2400" dirty="0"/>
            </a:br>
            <a:r>
              <a:rPr lang="en-GB" sz="2400" dirty="0"/>
              <a:t>- test knowledge appropriate for independent practice</a:t>
            </a:r>
            <a:br>
              <a:rPr lang="en-GB" sz="2400" dirty="0"/>
            </a:br>
            <a:r>
              <a:rPr lang="en-GB" sz="2400" dirty="0"/>
              <a:t>- what do we look up in clinical practice?</a:t>
            </a:r>
            <a:br>
              <a:rPr lang="en-GB" sz="2400" dirty="0"/>
            </a:br>
            <a:r>
              <a:rPr lang="en-GB" sz="2400" dirty="0"/>
              <a:t>- what is the role of clinical decision support in EPRs?</a:t>
            </a:r>
            <a:br>
              <a:rPr lang="en-GB" sz="2400" dirty="0"/>
            </a:br>
            <a:r>
              <a:rPr lang="en-GB" sz="2400" dirty="0"/>
              <a:t>- trusted sources?</a:t>
            </a:r>
            <a:br>
              <a:rPr lang="en-GB" sz="2400" dirty="0"/>
            </a:br>
            <a:r>
              <a:rPr lang="en-GB" sz="2400" dirty="0"/>
              <a:t>- understandability/explainability/extrapolation</a:t>
            </a:r>
            <a:endParaRPr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D119-05F4-01F2-1E0E-FE068EAD2715}"/>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4C54EE98-69A2-E235-A311-D6B447AFBDA4}"/>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Question writing</a:t>
            </a:r>
            <a:endParaRPr dirty="0"/>
          </a:p>
        </p:txBody>
      </p:sp>
      <p:sp>
        <p:nvSpPr>
          <p:cNvPr id="3" name="TextBox 2">
            <a:extLst>
              <a:ext uri="{FF2B5EF4-FFF2-40B4-BE49-F238E27FC236}">
                <a16:creationId xmlns:a16="http://schemas.microsoft.com/office/drawing/2014/main" id="{E24C825D-4D22-43A5-B949-816859A5224F}"/>
              </a:ext>
            </a:extLst>
          </p:cNvPr>
          <p:cNvSpPr txBox="1"/>
          <p:nvPr/>
        </p:nvSpPr>
        <p:spPr>
          <a:xfrm>
            <a:off x="360000" y="900000"/>
            <a:ext cx="7426010" cy="18651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lnSpc>
                <a:spcPct val="120000"/>
              </a:lnSpc>
              <a:buSzPct val="80000"/>
              <a:buBlip>
                <a:blip r:embed="rId3"/>
              </a:buBlip>
              <a:defRPr sz="2000">
                <a:solidFill>
                  <a:srgbClr val="0D0D0D"/>
                </a:solidFill>
              </a:defRPr>
            </a:pPr>
            <a:r>
              <a:rPr lang="en-GB" sz="2400" dirty="0"/>
              <a:t>Skill – requires practice</a:t>
            </a:r>
          </a:p>
          <a:p>
            <a:pPr marL="685800" lvl="8" indent="-457200">
              <a:lnSpc>
                <a:spcPct val="120000"/>
              </a:lnSpc>
              <a:buSzPct val="80000"/>
              <a:buBlip>
                <a:blip r:embed="rId3"/>
              </a:buBlip>
              <a:defRPr sz="2000">
                <a:solidFill>
                  <a:srgbClr val="0D0D0D"/>
                </a:solidFill>
              </a:defRPr>
            </a:pPr>
            <a:r>
              <a:rPr kumimoji="0" lang="en-GB" sz="2400" b="0" i="0" u="none" strike="noStrike" cap="none" spc="0" normalizeH="0" baseline="0" dirty="0">
                <a:ln>
                  <a:noFill/>
                </a:ln>
                <a:solidFill>
                  <a:srgbClr val="000000"/>
                </a:solidFill>
                <a:effectLst/>
                <a:uFillTx/>
                <a:latin typeface="+mn-lt"/>
                <a:ea typeface="+mn-ea"/>
                <a:cs typeface="+mn-cs"/>
                <a:sym typeface="Calibri"/>
              </a:rPr>
              <a:t>Requires up-to-date knowledge</a:t>
            </a:r>
          </a:p>
          <a:p>
            <a:pPr marL="685800" lvl="8" indent="-457200">
              <a:lnSpc>
                <a:spcPct val="120000"/>
              </a:lnSpc>
              <a:buSzPct val="80000"/>
              <a:buBlip>
                <a:blip r:embed="rId3"/>
              </a:buBlip>
              <a:defRPr sz="2000">
                <a:solidFill>
                  <a:srgbClr val="0D0D0D"/>
                </a:solidFill>
              </a:defRPr>
            </a:pPr>
            <a:r>
              <a:rPr lang="en-GB" sz="2400" dirty="0"/>
              <a:t>Takes time ≈ 1h per question</a:t>
            </a:r>
          </a:p>
          <a:p>
            <a:pPr marL="685800" lvl="8" indent="-457200">
              <a:lnSpc>
                <a:spcPct val="120000"/>
              </a:lnSpc>
              <a:buSzPct val="80000"/>
              <a:buBlip>
                <a:blip r:embed="rId3"/>
              </a:buBlip>
              <a:defRPr sz="2000">
                <a:solidFill>
                  <a:srgbClr val="0D0D0D"/>
                </a:solidFill>
              </a:defRPr>
            </a:pPr>
            <a:r>
              <a:rPr kumimoji="0" lang="en-GB" sz="2400" b="0" i="0" u="none" strike="noStrike" cap="none" spc="0" normalizeH="0" baseline="0" dirty="0">
                <a:ln>
                  <a:noFill/>
                </a:ln>
                <a:solidFill>
                  <a:srgbClr val="000000"/>
                </a:solidFill>
                <a:effectLst/>
                <a:uFillTx/>
                <a:latin typeface="+mn-lt"/>
                <a:ea typeface="+mn-ea"/>
                <a:cs typeface="+mn-cs"/>
                <a:sym typeface="Calibri"/>
              </a:rPr>
              <a:t>Gets harder to start from scratch!</a:t>
            </a:r>
          </a:p>
        </p:txBody>
      </p:sp>
    </p:spTree>
    <p:extLst>
      <p:ext uri="{BB962C8B-B14F-4D97-AF65-F5344CB8AC3E}">
        <p14:creationId xmlns:p14="http://schemas.microsoft.com/office/powerpoint/2010/main" val="4269841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9CCC3-855B-FB25-178D-E9F7A4E58832}"/>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572C0CEB-B451-F34E-F39D-A8545E378315}"/>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Question writing – AI opportunities</a:t>
            </a:r>
            <a:endParaRPr dirty="0"/>
          </a:p>
        </p:txBody>
      </p:sp>
      <p:sp>
        <p:nvSpPr>
          <p:cNvPr id="3" name="TextBox 2">
            <a:extLst>
              <a:ext uri="{FF2B5EF4-FFF2-40B4-BE49-F238E27FC236}">
                <a16:creationId xmlns:a16="http://schemas.microsoft.com/office/drawing/2014/main" id="{E6AA31CA-0DBA-79A9-76DB-3DC51B1820BA}"/>
              </a:ext>
            </a:extLst>
          </p:cNvPr>
          <p:cNvSpPr txBox="1"/>
          <p:nvPr/>
        </p:nvSpPr>
        <p:spPr>
          <a:xfrm>
            <a:off x="360000" y="900000"/>
            <a:ext cx="6934652" cy="36379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lvl="8" indent="0">
              <a:lnSpc>
                <a:spcPct val="120000"/>
              </a:lnSpc>
              <a:buSzPct val="80000"/>
              <a:defRPr sz="2000">
                <a:solidFill>
                  <a:srgbClr val="0D0D0D"/>
                </a:solidFill>
              </a:defRPr>
            </a:pPr>
            <a:r>
              <a:rPr lang="en-GB" sz="2400" dirty="0"/>
              <a:t>First draft questions / distractors ?</a:t>
            </a:r>
          </a:p>
          <a:p>
            <a:pPr marL="685800" lvl="8" indent="-457200">
              <a:lnSpc>
                <a:spcPct val="120000"/>
              </a:lnSpc>
              <a:buSzPct val="80000"/>
              <a:buBlip>
                <a:blip r:embed="rId3"/>
              </a:buBlip>
              <a:defRPr sz="2000">
                <a:solidFill>
                  <a:srgbClr val="0D0D0D"/>
                </a:solidFill>
              </a:defRPr>
            </a:pPr>
            <a:r>
              <a:rPr lang="en-GB" sz="1600" i="1" dirty="0">
                <a:effectLst/>
                <a:latin typeface="Helvetica" pitchFamily="2" charset="0"/>
              </a:rPr>
              <a:t>GPT-4 wrote 210</a:t>
            </a:r>
            <a:r>
              <a:rPr lang="en-GB" sz="1600" dirty="0">
                <a:latin typeface="Helvetica" pitchFamily="2" charset="0"/>
              </a:rPr>
              <a:t> </a:t>
            </a:r>
            <a:r>
              <a:rPr lang="en-GB" sz="1600" i="1" dirty="0">
                <a:effectLst/>
                <a:latin typeface="Helvetica" pitchFamily="2" charset="0"/>
              </a:rPr>
              <a:t>MCQs from exam template using detailed prompt</a:t>
            </a:r>
          </a:p>
          <a:p>
            <a:pPr marL="685800" lvl="8" indent="-457200">
              <a:lnSpc>
                <a:spcPct val="120000"/>
              </a:lnSpc>
              <a:buSzPct val="80000"/>
              <a:buBlip>
                <a:blip r:embed="rId3"/>
              </a:buBlip>
              <a:defRPr sz="2000">
                <a:solidFill>
                  <a:srgbClr val="0D0D0D"/>
                </a:solidFill>
              </a:defRPr>
            </a:pPr>
            <a:r>
              <a:rPr lang="en-GB" sz="1600" i="1" dirty="0">
                <a:effectLst/>
                <a:latin typeface="Helvetica" pitchFamily="2" charset="0"/>
              </a:rPr>
              <a:t>1 question (0.5%)</a:t>
            </a:r>
            <a:r>
              <a:rPr lang="en-GB" sz="1600" dirty="0">
                <a:latin typeface="Helvetica" pitchFamily="2" charset="0"/>
              </a:rPr>
              <a:t> </a:t>
            </a:r>
            <a:r>
              <a:rPr lang="en-GB" sz="1600" i="1" dirty="0">
                <a:effectLst/>
                <a:latin typeface="Helvetica" pitchFamily="2" charset="0"/>
              </a:rPr>
              <a:t>was defined as false</a:t>
            </a:r>
          </a:p>
          <a:p>
            <a:pPr marL="685800" lvl="8" indent="-457200">
              <a:lnSpc>
                <a:spcPct val="120000"/>
              </a:lnSpc>
              <a:buSzPct val="80000"/>
              <a:buBlip>
                <a:blip r:embed="rId3"/>
              </a:buBlip>
              <a:defRPr sz="2000">
                <a:solidFill>
                  <a:srgbClr val="0D0D0D"/>
                </a:solidFill>
              </a:defRPr>
            </a:pPr>
            <a:r>
              <a:rPr lang="en-GB" sz="1600" i="1" dirty="0">
                <a:effectLst/>
                <a:latin typeface="Helvetica" pitchFamily="2" charset="0"/>
              </a:rPr>
              <a:t>15% of questions necessitated revisions</a:t>
            </a:r>
            <a:endParaRPr lang="en-GB" sz="1600" i="1" dirty="0">
              <a:latin typeface="Helvetica" pitchFamily="2" charset="0"/>
            </a:endParaRPr>
          </a:p>
          <a:p>
            <a:pPr marL="685800" lvl="8" indent="-457200">
              <a:lnSpc>
                <a:spcPct val="120000"/>
              </a:lnSpc>
              <a:buSzPct val="80000"/>
              <a:buBlip>
                <a:blip r:embed="rId3"/>
              </a:buBlip>
              <a:defRPr sz="2000">
                <a:solidFill>
                  <a:srgbClr val="0D0D0D"/>
                </a:solidFill>
              </a:defRPr>
            </a:pPr>
            <a:r>
              <a:rPr lang="en-GB" sz="1600" i="1" dirty="0">
                <a:effectLst/>
                <a:latin typeface="Helvetica" pitchFamily="2" charset="0"/>
              </a:rPr>
              <a:t>errors included: the use</a:t>
            </a:r>
            <a:r>
              <a:rPr lang="en-GB" sz="1600" dirty="0">
                <a:latin typeface="Helvetica" pitchFamily="2" charset="0"/>
              </a:rPr>
              <a:t> </a:t>
            </a:r>
            <a:r>
              <a:rPr lang="en-GB" sz="1600" i="1" dirty="0">
                <a:effectLst/>
                <a:latin typeface="Helvetica" pitchFamily="2" charset="0"/>
              </a:rPr>
              <a:t>of outdated or inaccurate terminology, age-sensitive inaccuracies, gender-sensitive inaccuracies, and geographically</a:t>
            </a:r>
            <a:r>
              <a:rPr lang="en-GB" sz="1600" dirty="0">
                <a:latin typeface="Helvetica" pitchFamily="2" charset="0"/>
              </a:rPr>
              <a:t> </a:t>
            </a:r>
            <a:r>
              <a:rPr lang="en-GB" sz="1600" i="1" dirty="0">
                <a:effectLst/>
                <a:latin typeface="Helvetica" pitchFamily="2" charset="0"/>
              </a:rPr>
              <a:t>sensitive inaccuracies</a:t>
            </a:r>
          </a:p>
          <a:p>
            <a:pPr marL="685800" lvl="8" indent="-457200">
              <a:lnSpc>
                <a:spcPct val="120000"/>
              </a:lnSpc>
              <a:buSzPct val="80000"/>
              <a:buBlip>
                <a:blip r:embed="rId3"/>
              </a:buBlip>
              <a:defRPr sz="2000">
                <a:solidFill>
                  <a:srgbClr val="0D0D0D"/>
                </a:solidFill>
              </a:defRPr>
            </a:pPr>
            <a:r>
              <a:rPr lang="en-GB" sz="1600" i="1" dirty="0">
                <a:effectLst/>
                <a:latin typeface="Helvetica" pitchFamily="2" charset="0"/>
              </a:rPr>
              <a:t>“GPT-4 can be used as an adjunctive tool in creating multi-choice question medical examinations yet </a:t>
            </a:r>
            <a:r>
              <a:rPr lang="en-GB" sz="1600" b="1" i="1" dirty="0">
                <a:effectLst/>
                <a:latin typeface="Helvetica" pitchFamily="2" charset="0"/>
              </a:rPr>
              <a:t>rigorous</a:t>
            </a:r>
            <a:r>
              <a:rPr lang="en-GB" sz="1600" b="1" dirty="0">
                <a:latin typeface="Helvetica" pitchFamily="2" charset="0"/>
              </a:rPr>
              <a:t> </a:t>
            </a:r>
            <a:r>
              <a:rPr lang="en-GB" sz="1600" b="1" i="1" dirty="0">
                <a:effectLst/>
                <a:latin typeface="Helvetica" pitchFamily="2" charset="0"/>
              </a:rPr>
              <a:t>inspection by specialist physicians remains pivotal”</a:t>
            </a:r>
            <a:endParaRPr lang="en-GB" sz="1600" b="1" dirty="0">
              <a:effectLst/>
              <a:latin typeface="Helvetica" pitchFamily="2" charset="0"/>
            </a:endParaRPr>
          </a:p>
          <a:p>
            <a:pPr marL="685800" lvl="8" indent="-457200">
              <a:lnSpc>
                <a:spcPct val="120000"/>
              </a:lnSpc>
              <a:buSzPct val="80000"/>
              <a:buBlip>
                <a:blip r:embed="rId3"/>
              </a:buBlip>
              <a:defRPr sz="2000">
                <a:solidFill>
                  <a:srgbClr val="0D0D0D"/>
                </a:solidFill>
              </a:defRPr>
            </a:pPr>
            <a:endParaRPr lang="en-GB" sz="2400" dirty="0"/>
          </a:p>
        </p:txBody>
      </p:sp>
      <p:pic>
        <p:nvPicPr>
          <p:cNvPr id="2" name="Picture 1">
            <a:extLst>
              <a:ext uri="{FF2B5EF4-FFF2-40B4-BE49-F238E27FC236}">
                <a16:creationId xmlns:a16="http://schemas.microsoft.com/office/drawing/2014/main" id="{6A9FC1F2-88D8-0E17-50ED-000B7A884332}"/>
              </a:ext>
            </a:extLst>
          </p:cNvPr>
          <p:cNvPicPr>
            <a:picLocks noChangeAspect="1"/>
          </p:cNvPicPr>
          <p:nvPr/>
        </p:nvPicPr>
        <p:blipFill>
          <a:blip r:embed="rId4"/>
          <a:stretch>
            <a:fillRect/>
          </a:stretch>
        </p:blipFill>
        <p:spPr>
          <a:xfrm>
            <a:off x="7560000" y="1800000"/>
            <a:ext cx="1308009" cy="1771477"/>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CDAC4FA2-D990-AF70-B571-153AB94CF6E3}"/>
              </a:ext>
            </a:extLst>
          </p:cNvPr>
          <p:cNvSpPr txBox="1"/>
          <p:nvPr/>
        </p:nvSpPr>
        <p:spPr>
          <a:xfrm>
            <a:off x="579508" y="4711532"/>
            <a:ext cx="8239874" cy="615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Advantages and pitfalls in utilizing artificial</a:t>
            </a:r>
            <a:r>
              <a:rPr lang="en-GB" sz="800" dirty="0">
                <a:latin typeface="Calibri" panose="020F0502020204030204" pitchFamily="34" charset="0"/>
                <a:cs typeface="Calibri" panose="020F0502020204030204" pitchFamily="34" charset="0"/>
              </a:rPr>
              <a:t> </a:t>
            </a:r>
            <a:r>
              <a:rPr lang="en-GB" sz="800" i="1" dirty="0">
                <a:effectLst/>
                <a:latin typeface="Calibri" panose="020F0502020204030204" pitchFamily="34" charset="0"/>
                <a:cs typeface="Calibri" panose="020F0502020204030204" pitchFamily="34" charset="0"/>
              </a:rPr>
              <a:t>intelligence for crafting medical examinations:</a:t>
            </a:r>
            <a:r>
              <a:rPr lang="en-GB" sz="800" dirty="0">
                <a:latin typeface="Calibri" panose="020F0502020204030204" pitchFamily="34" charset="0"/>
                <a:cs typeface="Calibri" panose="020F0502020204030204" pitchFamily="34" charset="0"/>
              </a:rPr>
              <a:t> </a:t>
            </a:r>
            <a:r>
              <a:rPr lang="en-GB" sz="800" i="1" dirty="0">
                <a:effectLst/>
                <a:latin typeface="Calibri" panose="020F0502020204030204" pitchFamily="34" charset="0"/>
                <a:cs typeface="Calibri" panose="020F0502020204030204" pitchFamily="34" charset="0"/>
              </a:rPr>
              <a:t>a medical education pilot study with GPT‑4</a:t>
            </a:r>
            <a:endParaRPr lang="en-GB" sz="800" dirty="0">
              <a:effectLst/>
              <a:latin typeface="Calibri" panose="020F0502020204030204" pitchFamily="34" charset="0"/>
              <a:cs typeface="Calibri" panose="020F0502020204030204" pitchFamily="34" charset="0"/>
            </a:endParaRPr>
          </a:p>
          <a:p>
            <a:r>
              <a:rPr lang="en-GB" sz="800" i="1" dirty="0">
                <a:effectLst/>
                <a:latin typeface="Calibri" panose="020F0502020204030204" pitchFamily="34" charset="0"/>
                <a:cs typeface="Calibri" panose="020F0502020204030204" pitchFamily="34" charset="0"/>
              </a:rPr>
              <a:t>Klang E, </a:t>
            </a:r>
            <a:r>
              <a:rPr lang="en-GB" sz="800" i="1" dirty="0" err="1">
                <a:effectLst/>
                <a:latin typeface="Calibri" panose="020F0502020204030204" pitchFamily="34" charset="0"/>
                <a:cs typeface="Calibri" panose="020F0502020204030204" pitchFamily="34" charset="0"/>
              </a:rPr>
              <a:t>Portugez</a:t>
            </a:r>
            <a:r>
              <a:rPr lang="en-GB" sz="800" i="1" dirty="0">
                <a:effectLst/>
                <a:latin typeface="Calibri" panose="020F0502020204030204" pitchFamily="34" charset="0"/>
                <a:cs typeface="Calibri" panose="020F0502020204030204" pitchFamily="34" charset="0"/>
              </a:rPr>
              <a:t> S, Gross R, </a:t>
            </a:r>
            <a:r>
              <a:rPr lang="en-GB" sz="800" i="1" dirty="0" err="1">
                <a:effectLst/>
                <a:latin typeface="Calibri" panose="020F0502020204030204" pitchFamily="34" charset="0"/>
                <a:cs typeface="Calibri" panose="020F0502020204030204" pitchFamily="34" charset="0"/>
              </a:rPr>
              <a:t>Kassif</a:t>
            </a:r>
            <a:r>
              <a:rPr lang="en-GB" sz="800" i="1" dirty="0">
                <a:effectLst/>
                <a:latin typeface="Calibri" panose="020F0502020204030204" pitchFamily="34" charset="0"/>
                <a:cs typeface="Calibri" panose="020F0502020204030204" pitchFamily="34" charset="0"/>
              </a:rPr>
              <a:t> Lerner R, Brenner A, Gilboa M, </a:t>
            </a:r>
            <a:r>
              <a:rPr lang="en-GB" sz="800" i="1" dirty="0" err="1">
                <a:effectLst/>
                <a:latin typeface="Calibri" panose="020F0502020204030204" pitchFamily="34" charset="0"/>
                <a:cs typeface="Calibri" panose="020F0502020204030204" pitchFamily="34" charset="0"/>
              </a:rPr>
              <a:t>Ortal</a:t>
            </a:r>
            <a:r>
              <a:rPr lang="en-GB" sz="800" i="1" dirty="0">
                <a:effectLst/>
                <a:latin typeface="Calibri" panose="020F0502020204030204" pitchFamily="34" charset="0"/>
                <a:cs typeface="Calibri" panose="020F0502020204030204" pitchFamily="34" charset="0"/>
              </a:rPr>
              <a:t> T, Ron S, </a:t>
            </a:r>
            <a:r>
              <a:rPr lang="en-GB" sz="800" i="1" dirty="0" err="1">
                <a:effectLst/>
                <a:latin typeface="Calibri" panose="020F0502020204030204" pitchFamily="34" charset="0"/>
                <a:cs typeface="Calibri" panose="020F0502020204030204" pitchFamily="34" charset="0"/>
              </a:rPr>
              <a:t>Robinzon</a:t>
            </a:r>
            <a:r>
              <a:rPr lang="en-GB" sz="800" i="1" dirty="0">
                <a:effectLst/>
                <a:latin typeface="Calibri" panose="020F0502020204030204" pitchFamily="34" charset="0"/>
                <a:cs typeface="Calibri" panose="020F0502020204030204" pitchFamily="34" charset="0"/>
              </a:rPr>
              <a:t> V,</a:t>
            </a:r>
            <a:r>
              <a:rPr lang="en-GB" sz="800" dirty="0">
                <a:latin typeface="Calibri" panose="020F0502020204030204" pitchFamily="34" charset="0"/>
                <a:cs typeface="Calibri" panose="020F0502020204030204" pitchFamily="34" charset="0"/>
              </a:rPr>
              <a:t> </a:t>
            </a:r>
            <a:r>
              <a:rPr lang="en-GB" sz="800" i="1" dirty="0" err="1">
                <a:effectLst/>
                <a:latin typeface="Calibri" panose="020F0502020204030204" pitchFamily="34" charset="0"/>
                <a:cs typeface="Calibri" panose="020F0502020204030204" pitchFamily="34" charset="0"/>
              </a:rPr>
              <a:t>Meiri</a:t>
            </a:r>
            <a:r>
              <a:rPr lang="en-GB" sz="800" i="1" dirty="0">
                <a:effectLst/>
                <a:latin typeface="Calibri" panose="020F0502020204030204" pitchFamily="34" charset="0"/>
                <a:cs typeface="Calibri" panose="020F0502020204030204" pitchFamily="34" charset="0"/>
              </a:rPr>
              <a:t> H and Segal G. BMC Medical Education (2023) 23:772</a:t>
            </a:r>
            <a:endParaRPr lang="en-GB" sz="800" dirty="0">
              <a:effectLst/>
              <a:latin typeface="Calibri" panose="020F0502020204030204" pitchFamily="34" charset="0"/>
              <a:cs typeface="Calibri" panose="020F0502020204030204" pitchFamily="34" charset="0"/>
            </a:endParaRPr>
          </a:p>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199508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52DD0-DCF8-DB8C-F00B-4D9A8334FB42}"/>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14F99B27-4910-51AC-29A4-A136D412FE30}"/>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Question writing – AI opportunities</a:t>
            </a:r>
            <a:endParaRPr dirty="0"/>
          </a:p>
        </p:txBody>
      </p:sp>
      <p:sp>
        <p:nvSpPr>
          <p:cNvPr id="3" name="TextBox 2">
            <a:extLst>
              <a:ext uri="{FF2B5EF4-FFF2-40B4-BE49-F238E27FC236}">
                <a16:creationId xmlns:a16="http://schemas.microsoft.com/office/drawing/2014/main" id="{0F3B7EB6-2D1E-24AB-2D09-BC2F9020EB87}"/>
              </a:ext>
            </a:extLst>
          </p:cNvPr>
          <p:cNvSpPr txBox="1"/>
          <p:nvPr/>
        </p:nvSpPr>
        <p:spPr>
          <a:xfrm>
            <a:off x="360000" y="900000"/>
            <a:ext cx="7426010" cy="14219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lnSpc>
                <a:spcPct val="120000"/>
              </a:lnSpc>
              <a:buSzPct val="80000"/>
              <a:buBlip>
                <a:blip r:embed="rId3"/>
              </a:buBlip>
              <a:defRPr sz="2000">
                <a:solidFill>
                  <a:srgbClr val="0D0D0D"/>
                </a:solidFill>
              </a:defRPr>
            </a:pPr>
            <a:r>
              <a:rPr kumimoji="0" lang="en-GB" sz="2400" b="0" i="0" u="none" strike="noStrike" cap="none" spc="0" normalizeH="0" baseline="0" dirty="0">
                <a:ln>
                  <a:noFill/>
                </a:ln>
                <a:solidFill>
                  <a:srgbClr val="000000"/>
                </a:solidFill>
                <a:effectLst/>
                <a:uFillTx/>
                <a:latin typeface="+mn-lt"/>
                <a:ea typeface="+mn-ea"/>
                <a:cs typeface="+mn-cs"/>
                <a:sym typeface="Calibri"/>
              </a:rPr>
              <a:t>Checking answers?</a:t>
            </a:r>
          </a:p>
          <a:p>
            <a:pPr marL="685800" lvl="8" indent="-457200">
              <a:lnSpc>
                <a:spcPct val="120000"/>
              </a:lnSpc>
              <a:buSzPct val="80000"/>
              <a:buBlip>
                <a:blip r:embed="rId3"/>
              </a:buBlip>
              <a:defRPr sz="2000">
                <a:solidFill>
                  <a:srgbClr val="0D0D0D"/>
                </a:solidFill>
              </a:defRPr>
            </a:pPr>
            <a:r>
              <a:rPr lang="en-GB" sz="2400" dirty="0"/>
              <a:t>Testing for ambiguity?</a:t>
            </a:r>
          </a:p>
          <a:p>
            <a:pPr marL="685800" lvl="8" indent="-457200">
              <a:lnSpc>
                <a:spcPct val="120000"/>
              </a:lnSpc>
              <a:buSzPct val="80000"/>
              <a:buBlip>
                <a:blip r:embed="rId3"/>
              </a:buBlip>
              <a:defRPr sz="2000">
                <a:solidFill>
                  <a:srgbClr val="0D0D0D"/>
                </a:solidFill>
              </a:defRPr>
            </a:pPr>
            <a:r>
              <a:rPr kumimoji="0" lang="en-GB" sz="2400" b="0" i="0" u="none" strike="noStrike" cap="none" spc="0" normalizeH="0" baseline="0" dirty="0">
                <a:ln>
                  <a:noFill/>
                </a:ln>
                <a:solidFill>
                  <a:srgbClr val="000000"/>
                </a:solidFill>
                <a:effectLst/>
                <a:uFillTx/>
                <a:latin typeface="+mn-lt"/>
                <a:ea typeface="+mn-ea"/>
                <a:cs typeface="+mn-cs"/>
                <a:sym typeface="Calibri"/>
              </a:rPr>
              <a:t>Guideline</a:t>
            </a:r>
            <a:r>
              <a:rPr lang="en-GB" sz="2400" dirty="0"/>
              <a:t> &amp; </a:t>
            </a:r>
            <a:r>
              <a:rPr kumimoji="0" lang="en-GB" sz="2400" b="0" i="0" u="none" strike="noStrike" cap="none" spc="0" normalizeH="0" baseline="0" dirty="0">
                <a:ln>
                  <a:noFill/>
                </a:ln>
                <a:solidFill>
                  <a:srgbClr val="000000"/>
                </a:solidFill>
                <a:effectLst/>
                <a:uFillTx/>
                <a:latin typeface="+mn-lt"/>
                <a:ea typeface="+mn-ea"/>
                <a:cs typeface="+mn-cs"/>
                <a:sym typeface="Calibri"/>
              </a:rPr>
              <a:t>literature checking?</a:t>
            </a:r>
          </a:p>
        </p:txBody>
      </p:sp>
      <p:sp>
        <p:nvSpPr>
          <p:cNvPr id="4" name="TextBox 3">
            <a:extLst>
              <a:ext uri="{FF2B5EF4-FFF2-40B4-BE49-F238E27FC236}">
                <a16:creationId xmlns:a16="http://schemas.microsoft.com/office/drawing/2014/main" id="{18105C7F-2A86-9514-536B-31469F814BC0}"/>
              </a:ext>
            </a:extLst>
          </p:cNvPr>
          <p:cNvSpPr txBox="1"/>
          <p:nvPr/>
        </p:nvSpPr>
        <p:spPr>
          <a:xfrm>
            <a:off x="4417887" y="2348734"/>
            <a:ext cx="271805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n-lt"/>
                <a:ea typeface="+mn-ea"/>
                <a:cs typeface="+mn-cs"/>
                <a:sym typeface="Calibri"/>
              </a:rPr>
              <a:t>163 MCQs from National</a:t>
            </a:r>
            <a:br>
              <a:rPr kumimoji="0" lang="en-GB" sz="1800" b="0" i="0" u="none" strike="noStrike" cap="none" spc="0" normalizeH="0" baseline="0" dirty="0">
                <a:ln>
                  <a:noFill/>
                </a:ln>
                <a:solidFill>
                  <a:srgbClr val="000000"/>
                </a:solidFill>
                <a:effectLst/>
                <a:uFillTx/>
                <a:latin typeface="+mn-lt"/>
                <a:ea typeface="+mn-ea"/>
                <a:cs typeface="+mn-cs"/>
                <a:sym typeface="Calibri"/>
              </a:rPr>
            </a:br>
            <a:r>
              <a:rPr kumimoji="0" lang="en-GB" sz="1800" b="0" i="0" u="none" strike="noStrike" cap="none" spc="0" normalizeH="0" baseline="0" dirty="0">
                <a:ln>
                  <a:noFill/>
                </a:ln>
                <a:solidFill>
                  <a:srgbClr val="000000"/>
                </a:solidFill>
                <a:effectLst/>
                <a:uFillTx/>
                <a:latin typeface="+mn-lt"/>
                <a:ea typeface="+mn-ea"/>
                <a:cs typeface="+mn-cs"/>
                <a:sym typeface="Calibri"/>
              </a:rPr>
              <a:t>Board</a:t>
            </a:r>
            <a:r>
              <a:rPr lang="en-GB" dirty="0"/>
              <a:t> </a:t>
            </a:r>
            <a:r>
              <a:rPr kumimoji="0" lang="en-GB" sz="1800" b="0" i="0" u="none" strike="noStrike" cap="none" spc="0" normalizeH="0" baseline="0" dirty="0">
                <a:ln>
                  <a:noFill/>
                </a:ln>
                <a:solidFill>
                  <a:srgbClr val="000000"/>
                </a:solidFill>
                <a:effectLst/>
                <a:uFillTx/>
                <a:latin typeface="+mn-lt"/>
                <a:ea typeface="+mn-ea"/>
                <a:cs typeface="+mn-cs"/>
                <a:sym typeface="Calibri"/>
              </a:rPr>
              <a:t>of Medical Examiners</a:t>
            </a:r>
          </a:p>
        </p:txBody>
      </p:sp>
      <p:sp>
        <p:nvSpPr>
          <p:cNvPr id="5" name="TextBox 4">
            <a:extLst>
              <a:ext uri="{FF2B5EF4-FFF2-40B4-BE49-F238E27FC236}">
                <a16:creationId xmlns:a16="http://schemas.microsoft.com/office/drawing/2014/main" id="{3DD42E8E-8A9B-1051-C6CD-A24649D89A4C}"/>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t>Comparing the Performance of Popular Large Language Models on the National Board of Medical Examiners Sample Questions</a:t>
            </a:r>
          </a:p>
          <a:p>
            <a:r>
              <a:rPr lang="en-GB" sz="800" i="1" dirty="0"/>
              <a:t>Ali Abbas , Mahad S. Rehman , Syed S. Rehman </a:t>
            </a:r>
            <a:r>
              <a:rPr lang="en-GB" sz="800" i="1" dirty="0" err="1"/>
              <a:t>Cureus</a:t>
            </a:r>
            <a:r>
              <a:rPr lang="en-GB" sz="800" i="1" dirty="0"/>
              <a:t> 16(3): e55991</a:t>
            </a:r>
            <a:endParaRPr kumimoji="0" lang="en-GB" sz="1800" b="0" i="1" u="none" strike="noStrike" cap="none" spc="0" normalizeH="0" baseline="0" dirty="0">
              <a:ln>
                <a:noFill/>
              </a:ln>
              <a:solidFill>
                <a:srgbClr val="000000"/>
              </a:solidFill>
              <a:effectLst/>
              <a:uFillTx/>
              <a:latin typeface="+mn-lt"/>
              <a:ea typeface="+mn-ea"/>
              <a:cs typeface="+mn-cs"/>
              <a:sym typeface="Calibri"/>
            </a:endParaRPr>
          </a:p>
        </p:txBody>
      </p:sp>
      <p:pic>
        <p:nvPicPr>
          <p:cNvPr id="6" name="Picture 5">
            <a:extLst>
              <a:ext uri="{FF2B5EF4-FFF2-40B4-BE49-F238E27FC236}">
                <a16:creationId xmlns:a16="http://schemas.microsoft.com/office/drawing/2014/main" id="{19B3B3BF-35DB-B80E-571F-AFA4AEF8C4A7}"/>
              </a:ext>
            </a:extLst>
          </p:cNvPr>
          <p:cNvPicPr>
            <a:picLocks noChangeAspect="1"/>
          </p:cNvPicPr>
          <p:nvPr/>
        </p:nvPicPr>
        <p:blipFill>
          <a:blip r:embed="rId4"/>
          <a:stretch>
            <a:fillRect/>
          </a:stretch>
        </p:blipFill>
        <p:spPr>
          <a:xfrm>
            <a:off x="995855" y="2432354"/>
            <a:ext cx="3288468" cy="2114610"/>
          </a:xfrm>
          <a:prstGeom prst="rect">
            <a:avLst/>
          </a:prstGeom>
        </p:spPr>
      </p:pic>
      <p:pic>
        <p:nvPicPr>
          <p:cNvPr id="7" name="Picture 6">
            <a:extLst>
              <a:ext uri="{FF2B5EF4-FFF2-40B4-BE49-F238E27FC236}">
                <a16:creationId xmlns:a16="http://schemas.microsoft.com/office/drawing/2014/main" id="{EF24A5B8-062B-54CE-E04F-C838EC20AAA7}"/>
              </a:ext>
            </a:extLst>
          </p:cNvPr>
          <p:cNvPicPr>
            <a:picLocks noChangeAspect="1"/>
          </p:cNvPicPr>
          <p:nvPr/>
        </p:nvPicPr>
        <p:blipFill>
          <a:blip r:embed="rId5"/>
          <a:stretch>
            <a:fillRect/>
          </a:stretch>
        </p:blipFill>
        <p:spPr>
          <a:xfrm>
            <a:off x="7560000" y="1800000"/>
            <a:ext cx="1197439" cy="1743799"/>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C8F40761-EE59-3C76-5E26-D673F63D400A}"/>
              </a:ext>
            </a:extLst>
          </p:cNvPr>
          <p:cNvSpPr txBox="1"/>
          <p:nvPr/>
        </p:nvSpPr>
        <p:spPr>
          <a:xfrm>
            <a:off x="6409203" y="3920335"/>
            <a:ext cx="153824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n-lt"/>
                <a:ea typeface="+mn-ea"/>
                <a:cs typeface="+mn-cs"/>
                <a:sym typeface="Calibri"/>
              </a:rPr>
              <a:t>Data security?</a:t>
            </a:r>
          </a:p>
          <a:p>
            <a:pPr marL="0" marR="0" indent="0" algn="l" defTabSz="914400" rtl="0" fontAlgn="auto" latinLnBrk="0" hangingPunct="0">
              <a:lnSpc>
                <a:spcPct val="100000"/>
              </a:lnSpc>
              <a:spcBef>
                <a:spcPts val="0"/>
              </a:spcBef>
              <a:spcAft>
                <a:spcPts val="0"/>
              </a:spcAft>
              <a:buClrTx/>
              <a:buSzTx/>
              <a:buFontTx/>
              <a:buNone/>
              <a:tabLst/>
            </a:pPr>
            <a:r>
              <a:rPr lang="en-GB" dirty="0"/>
              <a:t>Closed system?</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308549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DFE94-053D-87AF-D877-5714C3CB8CBB}"/>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C893AEE2-AE1F-9F9F-25A7-31482317E226}"/>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Question selection</a:t>
            </a:r>
            <a:endParaRPr dirty="0"/>
          </a:p>
        </p:txBody>
      </p:sp>
      <p:sp>
        <p:nvSpPr>
          <p:cNvPr id="3" name="TextBox 2">
            <a:extLst>
              <a:ext uri="{FF2B5EF4-FFF2-40B4-BE49-F238E27FC236}">
                <a16:creationId xmlns:a16="http://schemas.microsoft.com/office/drawing/2014/main" id="{C2A7DF8E-EB28-79D5-EB7F-D250B869CF25}"/>
              </a:ext>
            </a:extLst>
          </p:cNvPr>
          <p:cNvSpPr txBox="1"/>
          <p:nvPr/>
        </p:nvSpPr>
        <p:spPr>
          <a:xfrm>
            <a:off x="360000" y="900000"/>
            <a:ext cx="7722116" cy="230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lvl="8" indent="0">
              <a:lnSpc>
                <a:spcPct val="120000"/>
              </a:lnSpc>
              <a:buSzPct val="80000"/>
              <a:defRPr sz="2000">
                <a:solidFill>
                  <a:srgbClr val="0D0D0D"/>
                </a:solidFill>
              </a:defRPr>
            </a:pPr>
            <a:r>
              <a:rPr lang="en-GB" sz="2400" dirty="0"/>
              <a:t>First draft exam ?</a:t>
            </a:r>
          </a:p>
          <a:p>
            <a:pPr marL="685800" lvl="8" indent="-457200">
              <a:lnSpc>
                <a:spcPct val="120000"/>
              </a:lnSpc>
              <a:buSzPct val="80000"/>
              <a:buBlip>
                <a:blip r:embed="rId3"/>
              </a:buBlip>
              <a:defRPr sz="2000">
                <a:solidFill>
                  <a:srgbClr val="0D0D0D"/>
                </a:solidFill>
              </a:defRPr>
            </a:pPr>
            <a:r>
              <a:rPr lang="en-GB" sz="2400" dirty="0"/>
              <a:t>Automated question selection is used in large exams</a:t>
            </a:r>
          </a:p>
          <a:p>
            <a:pPr marL="685800" lvl="8" indent="-457200">
              <a:lnSpc>
                <a:spcPct val="120000"/>
              </a:lnSpc>
              <a:buSzPct val="80000"/>
              <a:buBlip>
                <a:blip r:embed="rId3"/>
              </a:buBlip>
              <a:defRPr sz="2000">
                <a:solidFill>
                  <a:srgbClr val="0D0D0D"/>
                </a:solidFill>
              </a:defRPr>
            </a:pPr>
            <a:r>
              <a:rPr lang="en-GB" sz="2400" dirty="0"/>
              <a:t>AI could help identify questions with specific characteristics from a question bank, and</a:t>
            </a:r>
          </a:p>
          <a:p>
            <a:pPr marL="685800" lvl="8" indent="-457200">
              <a:lnSpc>
                <a:spcPct val="120000"/>
              </a:lnSpc>
              <a:buSzPct val="80000"/>
              <a:buBlip>
                <a:blip r:embed="rId3"/>
              </a:buBlip>
              <a:defRPr sz="2000">
                <a:solidFill>
                  <a:srgbClr val="0D0D0D"/>
                </a:solidFill>
              </a:defRPr>
            </a:pPr>
            <a:r>
              <a:rPr kumimoji="0" lang="en-GB" sz="2400" b="0" i="0" u="none" strike="noStrike" cap="none" spc="0" normalizeH="0" baseline="0" dirty="0">
                <a:ln>
                  <a:noFill/>
                </a:ln>
                <a:solidFill>
                  <a:srgbClr val="000000"/>
                </a:solidFill>
                <a:effectLst/>
                <a:uFillTx/>
                <a:latin typeface="+mn-lt"/>
                <a:ea typeface="+mn-ea"/>
                <a:cs typeface="+mn-cs"/>
                <a:sym typeface="Calibri"/>
              </a:rPr>
              <a:t>Selection of a balanced range of topics and conditions</a:t>
            </a:r>
          </a:p>
        </p:txBody>
      </p:sp>
      <p:sp>
        <p:nvSpPr>
          <p:cNvPr id="2" name="TextBox 1">
            <a:extLst>
              <a:ext uri="{FF2B5EF4-FFF2-40B4-BE49-F238E27FC236}">
                <a16:creationId xmlns:a16="http://schemas.microsoft.com/office/drawing/2014/main" id="{A63E5BC7-AEDD-6B40-CDA1-92DA44E0F7CB}"/>
              </a:ext>
            </a:extLst>
          </p:cNvPr>
          <p:cNvSpPr txBox="1"/>
          <p:nvPr/>
        </p:nvSpPr>
        <p:spPr>
          <a:xfrm>
            <a:off x="6409203" y="3920335"/>
            <a:ext cx="153824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n-lt"/>
                <a:ea typeface="+mn-ea"/>
                <a:cs typeface="+mn-cs"/>
                <a:sym typeface="Calibri"/>
              </a:rPr>
              <a:t>Data security?</a:t>
            </a:r>
          </a:p>
          <a:p>
            <a:pPr marL="0" marR="0" indent="0" algn="l" defTabSz="914400" rtl="0" fontAlgn="auto" latinLnBrk="0" hangingPunct="0">
              <a:lnSpc>
                <a:spcPct val="100000"/>
              </a:lnSpc>
              <a:spcBef>
                <a:spcPts val="0"/>
              </a:spcBef>
              <a:spcAft>
                <a:spcPts val="0"/>
              </a:spcAft>
              <a:buClrTx/>
              <a:buSzTx/>
              <a:buFontTx/>
              <a:buNone/>
              <a:tabLst/>
            </a:pPr>
            <a:r>
              <a:rPr lang="en-GB" dirty="0"/>
              <a:t>Closed system?</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pic>
        <p:nvPicPr>
          <p:cNvPr id="5" name="Picture 4" descr="A blue text on a white background&#10;&#10;Description automatically generated">
            <a:extLst>
              <a:ext uri="{FF2B5EF4-FFF2-40B4-BE49-F238E27FC236}">
                <a16:creationId xmlns:a16="http://schemas.microsoft.com/office/drawing/2014/main" id="{5C5C697C-DD29-3E80-3968-E9B49D6EAA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00" y="3208748"/>
            <a:ext cx="3619500" cy="1257300"/>
          </a:xfrm>
          <a:prstGeom prst="rect">
            <a:avLst/>
          </a:prstGeom>
        </p:spPr>
      </p:pic>
    </p:spTree>
    <p:extLst>
      <p:ext uri="{BB962C8B-B14F-4D97-AF65-F5344CB8AC3E}">
        <p14:creationId xmlns:p14="http://schemas.microsoft.com/office/powerpoint/2010/main" val="47932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AC6DF-C938-D994-0F6B-B1529A0E63CF}"/>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230AAF98-8B7F-8FE5-EEAD-1EC0B3D60D05}"/>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Standard setting</a:t>
            </a:r>
            <a:endParaRPr dirty="0"/>
          </a:p>
        </p:txBody>
      </p:sp>
      <p:sp>
        <p:nvSpPr>
          <p:cNvPr id="3" name="TextBox 2">
            <a:extLst>
              <a:ext uri="{FF2B5EF4-FFF2-40B4-BE49-F238E27FC236}">
                <a16:creationId xmlns:a16="http://schemas.microsoft.com/office/drawing/2014/main" id="{A5DDD2E4-CBB4-D97F-C9A7-6F71CF36C385}"/>
              </a:ext>
            </a:extLst>
          </p:cNvPr>
          <p:cNvSpPr txBox="1"/>
          <p:nvPr/>
        </p:nvSpPr>
        <p:spPr>
          <a:xfrm>
            <a:off x="360000" y="900000"/>
            <a:ext cx="7741584" cy="36379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lnSpc>
                <a:spcPct val="120000"/>
              </a:lnSpc>
              <a:buSzPct val="80000"/>
              <a:buBlip>
                <a:blip r:embed="rId3"/>
              </a:buBlip>
              <a:defRPr sz="2000">
                <a:solidFill>
                  <a:srgbClr val="0D0D0D"/>
                </a:solidFill>
              </a:defRPr>
            </a:pPr>
            <a:r>
              <a:rPr lang="en-GB" sz="2400" dirty="0"/>
              <a:t>Pre-testing / calibration</a:t>
            </a:r>
          </a:p>
          <a:p>
            <a:pPr marL="685800" lvl="8" indent="-457200">
              <a:lnSpc>
                <a:spcPct val="120000"/>
              </a:lnSpc>
              <a:buSzPct val="80000"/>
              <a:buBlip>
                <a:blip r:embed="rId3"/>
              </a:buBlip>
              <a:defRPr sz="2000">
                <a:solidFill>
                  <a:srgbClr val="0D0D0D"/>
                </a:solidFill>
              </a:defRPr>
            </a:pPr>
            <a:r>
              <a:rPr lang="en-GB" sz="2400" dirty="0"/>
              <a:t>Psychometric properties of questions</a:t>
            </a:r>
            <a:br>
              <a:rPr lang="en-GB" sz="2400" dirty="0"/>
            </a:br>
            <a:r>
              <a:rPr lang="en-GB" sz="2400" dirty="0"/>
              <a:t>- difficulty</a:t>
            </a:r>
            <a:br>
              <a:rPr lang="en-GB" sz="2400" dirty="0"/>
            </a:br>
            <a:r>
              <a:rPr lang="en-GB" sz="2400" dirty="0"/>
              <a:t>- discriminating power</a:t>
            </a:r>
            <a:br>
              <a:rPr lang="en-GB" sz="2400" dirty="0"/>
            </a:br>
            <a:r>
              <a:rPr lang="en-GB" sz="2400" dirty="0"/>
              <a:t>- flaws in question or distractors</a:t>
            </a:r>
          </a:p>
          <a:p>
            <a:pPr marL="685800" lvl="8" indent="-457200">
              <a:lnSpc>
                <a:spcPct val="120000"/>
              </a:lnSpc>
              <a:buSzPct val="80000"/>
              <a:buBlip>
                <a:blip r:embed="rId3"/>
              </a:buBlip>
              <a:defRPr sz="2000">
                <a:solidFill>
                  <a:srgbClr val="0D0D0D"/>
                </a:solidFill>
              </a:defRPr>
            </a:pPr>
            <a:r>
              <a:rPr lang="en-GB" sz="2400" dirty="0"/>
              <a:t>Time consuming </a:t>
            </a:r>
            <a:r>
              <a:rPr lang="en-GB" sz="1600" dirty="0"/>
              <a:t>(&gt;$1000/question; Pugh </a:t>
            </a:r>
            <a:r>
              <a:rPr lang="en-GB" sz="1600" i="1" dirty="0"/>
              <a:t>et al. Med Teach </a:t>
            </a:r>
            <a:r>
              <a:rPr lang="en-GB" sz="1600" dirty="0"/>
              <a:t>2016, 38:838)</a:t>
            </a:r>
          </a:p>
          <a:p>
            <a:pPr marL="685800" lvl="8" indent="-457200">
              <a:lnSpc>
                <a:spcPct val="120000"/>
              </a:lnSpc>
              <a:buSzPct val="80000"/>
              <a:buBlip>
                <a:blip r:embed="rId3"/>
              </a:buBlip>
              <a:defRPr sz="2000">
                <a:solidFill>
                  <a:srgbClr val="0D0D0D"/>
                </a:solidFill>
              </a:defRPr>
            </a:pPr>
            <a:r>
              <a:rPr lang="en-GB" sz="2400" dirty="0"/>
              <a:t>Imperfect</a:t>
            </a:r>
          </a:p>
          <a:p>
            <a:pPr marL="685800" lvl="8" indent="-457200">
              <a:lnSpc>
                <a:spcPct val="120000"/>
              </a:lnSpc>
              <a:buSzPct val="80000"/>
              <a:buBlip>
                <a:blip r:embed="rId3"/>
              </a:buBlip>
              <a:defRPr sz="2000">
                <a:solidFill>
                  <a:srgbClr val="0D0D0D"/>
                </a:solidFill>
              </a:defRPr>
            </a:pPr>
            <a:r>
              <a:rPr lang="en-GB" sz="2400" dirty="0"/>
              <a:t>Confidentiality </a:t>
            </a:r>
            <a:r>
              <a:rPr lang="en-GB" sz="1600" dirty="0"/>
              <a:t>(</a:t>
            </a:r>
            <a:r>
              <a:rPr lang="en-GB" sz="1600" dirty="0" err="1"/>
              <a:t>AlSaad</a:t>
            </a:r>
            <a:r>
              <a:rPr lang="en-GB" sz="1600" dirty="0"/>
              <a:t> </a:t>
            </a:r>
            <a:r>
              <a:rPr lang="en-GB" sz="1600" i="1" dirty="0"/>
              <a:t>et al. </a:t>
            </a:r>
            <a:r>
              <a:rPr lang="en-GB" sz="1600" dirty="0"/>
              <a:t>J Med Internet Res 2024;26:e59505)</a:t>
            </a:r>
          </a:p>
        </p:txBody>
      </p:sp>
    </p:spTree>
    <p:extLst>
      <p:ext uri="{BB962C8B-B14F-4D97-AF65-F5344CB8AC3E}">
        <p14:creationId xmlns:p14="http://schemas.microsoft.com/office/powerpoint/2010/main" val="332231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21401-6F1C-CCEF-0E7C-737EF8B60DEA}"/>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89FA5C38-A8A9-02FE-3B51-14A01BA1003A}"/>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Standard setting</a:t>
            </a:r>
            <a:endParaRPr dirty="0"/>
          </a:p>
        </p:txBody>
      </p:sp>
      <p:sp>
        <p:nvSpPr>
          <p:cNvPr id="3" name="TextBox 2">
            <a:extLst>
              <a:ext uri="{FF2B5EF4-FFF2-40B4-BE49-F238E27FC236}">
                <a16:creationId xmlns:a16="http://schemas.microsoft.com/office/drawing/2014/main" id="{8EAE2ED5-0D9E-8CD7-9483-FBECA8BFF827}"/>
              </a:ext>
            </a:extLst>
          </p:cNvPr>
          <p:cNvSpPr txBox="1"/>
          <p:nvPr/>
        </p:nvSpPr>
        <p:spPr>
          <a:xfrm>
            <a:off x="324618" y="803852"/>
            <a:ext cx="7144694" cy="30100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a:lnSpc>
                <a:spcPct val="120000"/>
              </a:lnSpc>
              <a:buSzPct val="80000"/>
              <a:defRPr sz="2000">
                <a:solidFill>
                  <a:srgbClr val="0D0D0D"/>
                </a:solidFill>
              </a:defRPr>
            </a:pPr>
            <a:r>
              <a:rPr lang="en-GB" sz="2400" dirty="0"/>
              <a:t>Potential use of AI</a:t>
            </a:r>
          </a:p>
          <a:p>
            <a:pPr marL="685800" lvl="8" indent="-457200">
              <a:lnSpc>
                <a:spcPct val="120000"/>
              </a:lnSpc>
              <a:buSzPct val="80000"/>
              <a:buBlip>
                <a:blip r:embed="rId3"/>
              </a:buBlip>
              <a:defRPr sz="2000">
                <a:solidFill>
                  <a:srgbClr val="0D0D0D"/>
                </a:solidFill>
              </a:defRPr>
            </a:pPr>
            <a:r>
              <a:rPr lang="en-GB" sz="1200" i="1" dirty="0">
                <a:effectLst/>
                <a:latin typeface="Helvetica" pitchFamily="2" charset="0"/>
              </a:rPr>
              <a:t>ChatGPT was queried 100 times with the 150 MCQ from the 2020</a:t>
            </a:r>
            <a:r>
              <a:rPr lang="en-GB" sz="1200" dirty="0">
                <a:latin typeface="Helvetica" pitchFamily="2" charset="0"/>
              </a:rPr>
              <a:t> </a:t>
            </a:r>
            <a:r>
              <a:rPr lang="en-GB" sz="1200" i="1" dirty="0">
                <a:effectLst/>
                <a:latin typeface="Helvetica" pitchFamily="2" charset="0"/>
              </a:rPr>
              <a:t>Portuguese National Residency Selection Exam</a:t>
            </a:r>
          </a:p>
          <a:p>
            <a:pPr marL="685800" lvl="8" indent="-457200">
              <a:lnSpc>
                <a:spcPct val="120000"/>
              </a:lnSpc>
              <a:buSzPct val="80000"/>
              <a:buBlip>
                <a:blip r:embed="rId3"/>
              </a:buBlip>
              <a:defRPr sz="2000">
                <a:solidFill>
                  <a:srgbClr val="0D0D0D"/>
                </a:solidFill>
              </a:defRPr>
            </a:pPr>
            <a:r>
              <a:rPr lang="en-GB" sz="1200" i="1" dirty="0">
                <a:latin typeface="Helvetica" pitchFamily="2" charset="0"/>
              </a:rPr>
              <a:t>D</a:t>
            </a:r>
            <a:r>
              <a:rPr lang="en-GB" sz="1200" i="1" dirty="0">
                <a:effectLst/>
                <a:latin typeface="Helvetica" pitchFamily="2" charset="0"/>
              </a:rPr>
              <a:t>ifficulty indices were calculated for each</a:t>
            </a:r>
            <a:r>
              <a:rPr lang="en-GB" sz="1200" dirty="0">
                <a:latin typeface="Helvetica" pitchFamily="2" charset="0"/>
              </a:rPr>
              <a:t> </a:t>
            </a:r>
            <a:r>
              <a:rPr lang="en-GB" sz="1200" i="1" dirty="0">
                <a:effectLst/>
                <a:latin typeface="Helvetica" pitchFamily="2" charset="0"/>
              </a:rPr>
              <a:t>question based on the proportion of correct answers</a:t>
            </a:r>
          </a:p>
          <a:p>
            <a:pPr marL="685800" lvl="8" indent="-457200">
              <a:lnSpc>
                <a:spcPct val="120000"/>
              </a:lnSpc>
              <a:buSzPct val="80000"/>
              <a:buBlip>
                <a:blip r:embed="rId3"/>
              </a:buBlip>
              <a:defRPr sz="2000">
                <a:solidFill>
                  <a:srgbClr val="0D0D0D"/>
                </a:solidFill>
              </a:defRPr>
            </a:pPr>
            <a:r>
              <a:rPr lang="en-GB" sz="1200" i="1" dirty="0">
                <a:effectLst/>
                <a:latin typeface="Helvetica" pitchFamily="2" charset="0"/>
              </a:rPr>
              <a:t>The predicted difficulty levels were compared</a:t>
            </a:r>
            <a:r>
              <a:rPr lang="en-GB" sz="1200" dirty="0">
                <a:latin typeface="Helvetica" pitchFamily="2" charset="0"/>
              </a:rPr>
              <a:t> t</a:t>
            </a:r>
            <a:r>
              <a:rPr lang="en-GB" sz="1200" i="1" dirty="0">
                <a:effectLst/>
                <a:latin typeface="Helvetica" pitchFamily="2" charset="0"/>
              </a:rPr>
              <a:t>o the actual difficulty levels of the 2020 exam MCQ’s using methods from classical test theory</a:t>
            </a:r>
            <a:endParaRPr lang="en-GB" sz="1200" dirty="0">
              <a:latin typeface="Helvetica" pitchFamily="2" charset="0"/>
            </a:endParaRPr>
          </a:p>
          <a:p>
            <a:pPr marL="685800" lvl="8" indent="-457200">
              <a:lnSpc>
                <a:spcPct val="120000"/>
              </a:lnSpc>
              <a:buSzPct val="80000"/>
              <a:buBlip>
                <a:blip r:embed="rId3"/>
              </a:buBlip>
              <a:defRPr sz="2000">
                <a:solidFill>
                  <a:srgbClr val="0D0D0D"/>
                </a:solidFill>
              </a:defRPr>
            </a:pPr>
            <a:r>
              <a:rPr lang="en-GB" sz="1200" i="1" dirty="0">
                <a:effectLst/>
                <a:latin typeface="Helvetica" pitchFamily="2" charset="0"/>
              </a:rPr>
              <a:t>ChatGPT’s predicted item difficulty indices positively correlated with the actual item</a:t>
            </a:r>
            <a:r>
              <a:rPr lang="en-GB" sz="1200" dirty="0">
                <a:latin typeface="Helvetica" pitchFamily="2" charset="0"/>
              </a:rPr>
              <a:t> </a:t>
            </a:r>
            <a:r>
              <a:rPr lang="en-GB" sz="1200" i="1" dirty="0">
                <a:latin typeface="Helvetica" pitchFamily="2" charset="0"/>
              </a:rPr>
              <a:t>d</a:t>
            </a:r>
            <a:r>
              <a:rPr lang="en-GB" sz="1200" i="1" dirty="0">
                <a:effectLst/>
                <a:latin typeface="Helvetica" pitchFamily="2" charset="0"/>
              </a:rPr>
              <a:t>ifficulties (r (148) . −0.372, p &lt; .001), suggesting a general consistency between real and predicted</a:t>
            </a:r>
          </a:p>
          <a:p>
            <a:pPr marL="685800" lvl="8" indent="-457200">
              <a:lnSpc>
                <a:spcPct val="120000"/>
              </a:lnSpc>
              <a:buSzPct val="80000"/>
              <a:buBlip>
                <a:blip r:embed="rId3"/>
              </a:buBlip>
              <a:defRPr sz="2000">
                <a:solidFill>
                  <a:srgbClr val="0D0D0D"/>
                </a:solidFill>
              </a:defRPr>
            </a:pPr>
            <a:r>
              <a:rPr lang="en-GB" sz="1200" i="1" dirty="0">
                <a:effectLst/>
                <a:latin typeface="Helvetica" pitchFamily="2" charset="0"/>
              </a:rPr>
              <a:t>ChatGPT has potential as a tool for assessment development, proving its capability to predict</a:t>
            </a:r>
            <a:r>
              <a:rPr lang="en-GB" sz="1200" dirty="0">
                <a:latin typeface="Helvetica" pitchFamily="2" charset="0"/>
              </a:rPr>
              <a:t> </a:t>
            </a:r>
            <a:r>
              <a:rPr lang="en-GB" sz="1200" i="1" dirty="0">
                <a:effectLst/>
                <a:latin typeface="Helvetica" pitchFamily="2" charset="0"/>
              </a:rPr>
              <a:t>the psychometric characteristics of high-stakes test items in automated item calibration without</a:t>
            </a:r>
            <a:r>
              <a:rPr lang="en-GB" sz="1200" dirty="0">
                <a:latin typeface="Helvetica" pitchFamily="2" charset="0"/>
              </a:rPr>
              <a:t> </a:t>
            </a:r>
            <a:r>
              <a:rPr lang="en-GB" sz="1200" i="1" dirty="0">
                <a:effectLst/>
                <a:latin typeface="Helvetica" pitchFamily="2" charset="0"/>
              </a:rPr>
              <a:t>pre-testing in real-life scenarios</a:t>
            </a:r>
            <a:endParaRPr lang="en-GB" sz="1200" dirty="0">
              <a:effectLst/>
              <a:latin typeface="Helvetica" pitchFamily="2" charset="0"/>
            </a:endParaRPr>
          </a:p>
          <a:p>
            <a:pPr marL="685800" lvl="8" indent="-457200">
              <a:lnSpc>
                <a:spcPct val="120000"/>
              </a:lnSpc>
              <a:buSzPct val="80000"/>
              <a:buBlip>
                <a:blip r:embed="rId3"/>
              </a:buBlip>
              <a:defRPr sz="2000">
                <a:solidFill>
                  <a:srgbClr val="0D0D0D"/>
                </a:solidFill>
              </a:defRPr>
            </a:pPr>
            <a:endParaRPr kumimoji="0" lang="en-GB" sz="1400" b="0" i="0" u="none" strike="noStrike" cap="none" spc="0" normalizeH="0" baseline="0" dirty="0">
              <a:ln>
                <a:noFill/>
              </a:ln>
              <a:solidFill>
                <a:srgbClr val="000000"/>
              </a:solidFill>
              <a:effectLst/>
              <a:uFillTx/>
              <a:latin typeface="+mn-lt"/>
              <a:ea typeface="+mn-ea"/>
              <a:cs typeface="+mn-cs"/>
              <a:sym typeface="Calibri"/>
            </a:endParaRPr>
          </a:p>
        </p:txBody>
      </p:sp>
      <p:pic>
        <p:nvPicPr>
          <p:cNvPr id="2" name="Picture 1">
            <a:extLst>
              <a:ext uri="{FF2B5EF4-FFF2-40B4-BE49-F238E27FC236}">
                <a16:creationId xmlns:a16="http://schemas.microsoft.com/office/drawing/2014/main" id="{7E5DCBA0-35D4-7BAE-1603-705848303F4F}"/>
              </a:ext>
            </a:extLst>
          </p:cNvPr>
          <p:cNvPicPr>
            <a:picLocks noChangeAspect="1"/>
          </p:cNvPicPr>
          <p:nvPr/>
        </p:nvPicPr>
        <p:blipFill>
          <a:blip r:embed="rId4"/>
          <a:stretch>
            <a:fillRect/>
          </a:stretch>
        </p:blipFill>
        <p:spPr>
          <a:xfrm>
            <a:off x="7606372" y="1705509"/>
            <a:ext cx="1320177" cy="2004317"/>
          </a:xfrm>
          <a:prstGeom prst="rect">
            <a:avLst/>
          </a:prstGeom>
        </p:spPr>
      </p:pic>
      <p:sp>
        <p:nvSpPr>
          <p:cNvPr id="4" name="TextBox 3">
            <a:extLst>
              <a:ext uri="{FF2B5EF4-FFF2-40B4-BE49-F238E27FC236}">
                <a16:creationId xmlns:a16="http://schemas.microsoft.com/office/drawing/2014/main" id="{4CA274E0-20A1-3074-8F17-058EBE3C60BB}"/>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t>Pereira, D. S. M., </a:t>
            </a:r>
            <a:r>
              <a:rPr lang="en-GB" sz="800" i="1" dirty="0" err="1"/>
              <a:t>Mourão</a:t>
            </a:r>
            <a:r>
              <a:rPr lang="en-GB" sz="800" i="1" dirty="0"/>
              <a:t>, F., Ribeiro, J. C., Costa, P., </a:t>
            </a:r>
            <a:r>
              <a:rPr lang="en-GB" sz="800" i="1" dirty="0" err="1"/>
              <a:t>Guimarães</a:t>
            </a:r>
            <a:r>
              <a:rPr lang="en-GB" sz="800" i="1" dirty="0"/>
              <a:t>, S., &amp; </a:t>
            </a:r>
            <a:r>
              <a:rPr lang="en-GB" sz="800" i="1" dirty="0" err="1"/>
              <a:t>Pêgo</a:t>
            </a:r>
            <a:r>
              <a:rPr lang="en-GB" sz="800" i="1" dirty="0"/>
              <a:t>, J. M. (2024).</a:t>
            </a:r>
          </a:p>
          <a:p>
            <a:r>
              <a:rPr lang="en-GB" sz="800" i="1" dirty="0"/>
              <a:t>ChatGPT as an item calibration tool: Psychometric insights in a high-stakes examination. Medical Teacher, 1–7. https://</a:t>
            </a:r>
            <a:r>
              <a:rPr lang="en-GB" sz="800" i="1" dirty="0" err="1"/>
              <a:t>doi.org</a:t>
            </a:r>
            <a:r>
              <a:rPr lang="en-GB" sz="800" i="1" dirty="0"/>
              <a:t>/10.1080/0142159X.2024.2376205</a:t>
            </a:r>
            <a:endParaRPr kumimoji="0" lang="en-GB" sz="1800" b="0" i="1" u="none" strike="noStrike" cap="none" spc="0" normalizeH="0" baseline="0" dirty="0">
              <a:ln>
                <a:noFill/>
              </a:ln>
              <a:solidFill>
                <a:srgbClr val="000000"/>
              </a:solidFill>
              <a:effectLst/>
              <a:uFillTx/>
              <a:latin typeface="+mn-lt"/>
              <a:ea typeface="+mn-ea"/>
              <a:cs typeface="+mn-cs"/>
              <a:sym typeface="Calibri"/>
            </a:endParaRPr>
          </a:p>
        </p:txBody>
      </p:sp>
      <p:pic>
        <p:nvPicPr>
          <p:cNvPr id="5" name="Picture 4">
            <a:extLst>
              <a:ext uri="{FF2B5EF4-FFF2-40B4-BE49-F238E27FC236}">
                <a16:creationId xmlns:a16="http://schemas.microsoft.com/office/drawing/2014/main" id="{16A74676-39C0-CF1A-E58F-26416FF98E1B}"/>
              </a:ext>
            </a:extLst>
          </p:cNvPr>
          <p:cNvPicPr>
            <a:picLocks noChangeAspect="1"/>
          </p:cNvPicPr>
          <p:nvPr/>
        </p:nvPicPr>
        <p:blipFill>
          <a:blip r:embed="rId5"/>
          <a:stretch>
            <a:fillRect/>
          </a:stretch>
        </p:blipFill>
        <p:spPr>
          <a:xfrm>
            <a:off x="7557944" y="3774984"/>
            <a:ext cx="1368605" cy="932044"/>
          </a:xfrm>
          <a:prstGeom prst="rect">
            <a:avLst/>
          </a:prstGeom>
        </p:spPr>
      </p:pic>
      <p:sp>
        <p:nvSpPr>
          <p:cNvPr id="6" name="TextBox 5">
            <a:extLst>
              <a:ext uri="{FF2B5EF4-FFF2-40B4-BE49-F238E27FC236}">
                <a16:creationId xmlns:a16="http://schemas.microsoft.com/office/drawing/2014/main" id="{C44D1C51-4E60-9D3C-2531-2CB3CB132EDE}"/>
              </a:ext>
            </a:extLst>
          </p:cNvPr>
          <p:cNvSpPr txBox="1"/>
          <p:nvPr/>
        </p:nvSpPr>
        <p:spPr>
          <a:xfrm>
            <a:off x="5636037" y="3709826"/>
            <a:ext cx="1871664"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n-lt"/>
                <a:ea typeface="+mn-ea"/>
                <a:cs typeface="+mn-cs"/>
                <a:sym typeface="Calibri"/>
              </a:rPr>
              <a:t>Data security?</a:t>
            </a:r>
          </a:p>
          <a:p>
            <a:pPr marL="0" marR="0" indent="0" algn="l" defTabSz="914400" rtl="0" fontAlgn="auto" latinLnBrk="0" hangingPunct="0">
              <a:lnSpc>
                <a:spcPct val="100000"/>
              </a:lnSpc>
              <a:spcBef>
                <a:spcPts val="0"/>
              </a:spcBef>
              <a:spcAft>
                <a:spcPts val="0"/>
              </a:spcAft>
              <a:buClrTx/>
              <a:buSzTx/>
              <a:buFontTx/>
              <a:buNone/>
              <a:tabLst/>
            </a:pPr>
            <a:r>
              <a:rPr lang="en-GB" dirty="0"/>
              <a:t>Closed system?</a:t>
            </a:r>
          </a:p>
          <a:p>
            <a:pPr marL="0" marR="0" indent="0" algn="l"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n-lt"/>
                <a:ea typeface="+mn-ea"/>
                <a:cs typeface="+mn-cs"/>
                <a:sym typeface="Calibri"/>
              </a:rPr>
              <a:t>After exam sitting?</a:t>
            </a:r>
          </a:p>
        </p:txBody>
      </p:sp>
    </p:spTree>
    <p:extLst>
      <p:ext uri="{BB962C8B-B14F-4D97-AF65-F5344CB8AC3E}">
        <p14:creationId xmlns:p14="http://schemas.microsoft.com/office/powerpoint/2010/main" val="241059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7FFA9-5FB1-CC76-F14E-6FC3E39DE3FF}"/>
            </a:ext>
          </a:extLst>
        </p:cNvPr>
        <p:cNvGrpSpPr/>
        <p:nvPr/>
      </p:nvGrpSpPr>
      <p:grpSpPr>
        <a:xfrm>
          <a:off x="0" y="0"/>
          <a:ext cx="0" cy="0"/>
          <a:chOff x="0" y="0"/>
          <a:chExt cx="0" cy="0"/>
        </a:xfrm>
      </p:grpSpPr>
      <p:sp>
        <p:nvSpPr>
          <p:cNvPr id="145" name="Espace réservé du texte 1">
            <a:extLst>
              <a:ext uri="{FF2B5EF4-FFF2-40B4-BE49-F238E27FC236}">
                <a16:creationId xmlns:a16="http://schemas.microsoft.com/office/drawing/2014/main" id="{49C9E14A-AFEA-7C0E-32E9-8084CB2DBE29}"/>
              </a:ext>
            </a:extLst>
          </p:cNvPr>
          <p:cNvSpPr txBox="1">
            <a:spLocks noGrp="1"/>
          </p:cNvSpPr>
          <p:nvPr>
            <p:ph type="body" sz="quarter" idx="1"/>
          </p:nvPr>
        </p:nvSpPr>
        <p:spPr>
          <a:xfrm>
            <a:off x="324619" y="339501"/>
            <a:ext cx="3599309"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Disclosures</a:t>
            </a:r>
            <a:endParaRPr dirty="0"/>
          </a:p>
        </p:txBody>
      </p:sp>
      <p:sp>
        <p:nvSpPr>
          <p:cNvPr id="146" name="Espace réservé du contenu 2">
            <a:extLst>
              <a:ext uri="{FF2B5EF4-FFF2-40B4-BE49-F238E27FC236}">
                <a16:creationId xmlns:a16="http://schemas.microsoft.com/office/drawing/2014/main" id="{82369F72-B7D6-ED89-1BA1-FA3C478B6D4E}"/>
              </a:ext>
            </a:extLst>
          </p:cNvPr>
          <p:cNvSpPr txBox="1"/>
          <p:nvPr/>
        </p:nvSpPr>
        <p:spPr>
          <a:xfrm>
            <a:off x="360001" y="899999"/>
            <a:ext cx="7376440" cy="4243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sz="2400" dirty="0"/>
              <a:t>I am not an expert in artificial intelligence</a:t>
            </a:r>
            <a:br>
              <a:rPr lang="en-GB" sz="2400" dirty="0"/>
            </a:br>
            <a:endParaRPr lang="en-GB" dirty="0"/>
          </a:p>
          <a:p>
            <a:pPr marL="685800" indent="-457200">
              <a:lnSpc>
                <a:spcPct val="120000"/>
              </a:lnSpc>
              <a:buSzPct val="80000"/>
              <a:buBlip>
                <a:blip r:embed="rId2"/>
              </a:buBlip>
              <a:defRPr sz="2000">
                <a:solidFill>
                  <a:srgbClr val="0D0D0D"/>
                </a:solidFill>
              </a:defRPr>
            </a:pPr>
            <a:r>
              <a:rPr lang="en-GB" sz="2400" dirty="0"/>
              <a:t>I chair the Board of the European Examination in Core Cardiology, and I chair the European Society of Cardiology Certification, Vice President for Training of the UEMS Cardiology Section</a:t>
            </a:r>
            <a:br>
              <a:rPr lang="en-GB" sz="2400" dirty="0"/>
            </a:br>
            <a:endParaRPr lang="en-GB" sz="2000" dirty="0"/>
          </a:p>
          <a:p>
            <a:pPr marL="685800" indent="-457200">
              <a:lnSpc>
                <a:spcPct val="120000"/>
              </a:lnSpc>
              <a:buSzPct val="80000"/>
              <a:buBlip>
                <a:blip r:embed="rId2"/>
              </a:buBlip>
              <a:defRPr sz="2000">
                <a:solidFill>
                  <a:srgbClr val="0D0D0D"/>
                </a:solidFill>
              </a:defRPr>
            </a:pPr>
            <a:r>
              <a:rPr lang="en-GB" sz="2400" dirty="0"/>
              <a:t>My opinions – questions/discussion &gt; answers</a:t>
            </a:r>
            <a:endParaRPr sz="2400" dirty="0"/>
          </a:p>
        </p:txBody>
      </p:sp>
    </p:spTree>
    <p:extLst>
      <p:ext uri="{BB962C8B-B14F-4D97-AF65-F5344CB8AC3E}">
        <p14:creationId xmlns:p14="http://schemas.microsoft.com/office/powerpoint/2010/main" val="211582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0AE4F-4FB6-1A64-FD0F-77A476EA7FE6}"/>
              </a:ext>
            </a:extLst>
          </p:cNvPr>
          <p:cNvSpPr>
            <a:spLocks noGrp="1"/>
          </p:cNvSpPr>
          <p:nvPr>
            <p:ph type="body" sz="quarter" idx="21"/>
          </p:nvPr>
        </p:nvSpPr>
        <p:spPr>
          <a:xfrm>
            <a:off x="1209228" y="1203598"/>
            <a:ext cx="6902385" cy="2532660"/>
          </a:xfrm>
        </p:spPr>
        <p:txBody>
          <a:bodyPr/>
          <a:lstStyle/>
          <a:p>
            <a:r>
              <a:rPr lang="en-GB" dirty="0"/>
              <a:t>AI in:</a:t>
            </a:r>
          </a:p>
          <a:p>
            <a:r>
              <a:rPr lang="en-GB" dirty="0"/>
              <a:t>Exam delivery</a:t>
            </a:r>
          </a:p>
        </p:txBody>
      </p:sp>
    </p:spTree>
    <p:extLst>
      <p:ext uri="{BB962C8B-B14F-4D97-AF65-F5344CB8AC3E}">
        <p14:creationId xmlns:p14="http://schemas.microsoft.com/office/powerpoint/2010/main" val="291576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4018C-15A3-8F03-8B01-9F48F79D3E8F}"/>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A61B6576-DF55-AEFB-7633-F48F08D1B4BA}"/>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Closed Book Exams</a:t>
            </a:r>
            <a:endParaRPr dirty="0"/>
          </a:p>
        </p:txBody>
      </p:sp>
      <p:sp>
        <p:nvSpPr>
          <p:cNvPr id="3" name="TextBox 2">
            <a:extLst>
              <a:ext uri="{FF2B5EF4-FFF2-40B4-BE49-F238E27FC236}">
                <a16:creationId xmlns:a16="http://schemas.microsoft.com/office/drawing/2014/main" id="{8DD8092D-844E-EA36-B76F-C6CCC00B5CA6}"/>
              </a:ext>
            </a:extLst>
          </p:cNvPr>
          <p:cNvSpPr txBox="1"/>
          <p:nvPr/>
        </p:nvSpPr>
        <p:spPr>
          <a:xfrm>
            <a:off x="359999" y="900000"/>
            <a:ext cx="7606129" cy="34778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buSzPct val="80000"/>
              <a:buBlip>
                <a:blip r:embed="rId2"/>
              </a:buBlip>
              <a:defRPr sz="2000">
                <a:solidFill>
                  <a:srgbClr val="0D0D0D"/>
                </a:solidFill>
              </a:defRPr>
            </a:pPr>
            <a:r>
              <a:rPr lang="en-GB" dirty="0"/>
              <a:t>“CBEs are essential for evaluating learners’ ability to understand and recall information as an indication of what learners know”</a:t>
            </a:r>
          </a:p>
          <a:p>
            <a:pPr marL="685800" lvl="8" indent="-457200">
              <a:buSzPct val="80000"/>
              <a:buBlip>
                <a:blip r:embed="rId2"/>
              </a:buBlip>
              <a:defRPr sz="2000">
                <a:solidFill>
                  <a:srgbClr val="0D0D0D"/>
                </a:solidFill>
              </a:defRPr>
            </a:pPr>
            <a:r>
              <a:rPr lang="en-GB" dirty="0"/>
              <a:t>“CBE require more effortful retrieval from memory, which could benefit learners’ long-term retention, as compared to seemingly more passive OBEs”</a:t>
            </a:r>
            <a:br>
              <a:rPr lang="en-GB" dirty="0"/>
            </a:br>
            <a:r>
              <a:rPr lang="en-GB" dirty="0"/>
              <a:t>-  no significant differences found for exam performance and testing effects</a:t>
            </a:r>
          </a:p>
          <a:p>
            <a:pPr marL="685800" lvl="8" indent="-457200">
              <a:buSzPct val="80000"/>
              <a:buBlip>
                <a:blip r:embed="rId2"/>
              </a:buBlip>
              <a:defRPr sz="2000">
                <a:solidFill>
                  <a:srgbClr val="0D0D0D"/>
                </a:solidFill>
              </a:defRPr>
            </a:pPr>
            <a:r>
              <a:rPr lang="en-GB" dirty="0"/>
              <a:t>“Learners may assume OBEs are easier than CBEs, and study less for an OBE”</a:t>
            </a:r>
            <a:br>
              <a:rPr lang="en-GB" dirty="0"/>
            </a:br>
            <a:r>
              <a:rPr lang="en-GB" dirty="0"/>
              <a:t>-  systematic review indicated that learners invested less time preparing for an OBE</a:t>
            </a:r>
            <a:endParaRPr kumimoji="0" lang="en-GB" sz="2400" b="0" i="0" u="none" strike="noStrike" cap="none" spc="0" normalizeH="0" baseline="0" dirty="0">
              <a:ln>
                <a:noFill/>
              </a:ln>
              <a:solidFill>
                <a:srgbClr val="000000"/>
              </a:solidFill>
              <a:effectLst/>
              <a:uFillTx/>
              <a:latin typeface="+mn-lt"/>
              <a:ea typeface="+mn-ea"/>
              <a:cs typeface="+mn-cs"/>
              <a:sym typeface="Calibri"/>
            </a:endParaRPr>
          </a:p>
        </p:txBody>
      </p:sp>
      <p:sp>
        <p:nvSpPr>
          <p:cNvPr id="2" name="TextBox 1">
            <a:extLst>
              <a:ext uri="{FF2B5EF4-FFF2-40B4-BE49-F238E27FC236}">
                <a16:creationId xmlns:a16="http://schemas.microsoft.com/office/drawing/2014/main" id="{B5B20C0D-2F43-6955-1FF9-4D5D83FAA1CA}"/>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Assessing open-book examination in medical education: The time is now</a:t>
            </a:r>
          </a:p>
          <a:p>
            <a:r>
              <a:rPr lang="en-GB" sz="800" i="1" dirty="0">
                <a:effectLst/>
                <a:latin typeface="Calibri" panose="020F0502020204030204" pitchFamily="34" charset="0"/>
                <a:cs typeface="Calibri" panose="020F0502020204030204" pitchFamily="34" charset="0"/>
              </a:rPr>
              <a:t>Ivry </a:t>
            </a:r>
            <a:r>
              <a:rPr lang="en-GB" sz="800" i="1" dirty="0" err="1">
                <a:effectLst/>
                <a:latin typeface="Calibri" panose="020F0502020204030204" pitchFamily="34" charset="0"/>
                <a:cs typeface="Calibri" panose="020F0502020204030204" pitchFamily="34" charset="0"/>
              </a:rPr>
              <a:t>Zagury-Orlya</a:t>
            </a:r>
            <a:r>
              <a:rPr lang="en-GB" sz="800" i="1" dirty="0">
                <a:effectLst/>
                <a:latin typeface="Calibri" panose="020F0502020204030204" pitchFamily="34" charset="0"/>
                <a:cs typeface="Calibri" panose="020F0502020204030204" pitchFamily="34" charset="0"/>
              </a:rPr>
              <a:t> and Steven J. Durning MEDICAL TEACHER 2021, VOL. 43, NO. 8, 972–973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/10.1080/0142159X.2020.1811214</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140944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13B8-1361-643B-8AF1-670C2B630604}"/>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212E8DDD-1EFD-F0E8-4438-83D82B3C06C4}"/>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a:t>Open </a:t>
            </a:r>
            <a:r>
              <a:rPr lang="en-GB" dirty="0"/>
              <a:t>Book Exams ?</a:t>
            </a:r>
            <a:endParaRPr dirty="0"/>
          </a:p>
        </p:txBody>
      </p:sp>
      <p:sp>
        <p:nvSpPr>
          <p:cNvPr id="3" name="TextBox 2">
            <a:extLst>
              <a:ext uri="{FF2B5EF4-FFF2-40B4-BE49-F238E27FC236}">
                <a16:creationId xmlns:a16="http://schemas.microsoft.com/office/drawing/2014/main" id="{ABEDA605-5911-AFCD-8248-5E6DCC523DB8}"/>
              </a:ext>
            </a:extLst>
          </p:cNvPr>
          <p:cNvSpPr txBox="1"/>
          <p:nvPr/>
        </p:nvSpPr>
        <p:spPr>
          <a:xfrm>
            <a:off x="360000" y="900000"/>
            <a:ext cx="7426010"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buSzPct val="80000"/>
              <a:buBlip>
                <a:blip r:embed="rId3"/>
              </a:buBlip>
              <a:defRPr sz="2000">
                <a:solidFill>
                  <a:srgbClr val="0D0D0D"/>
                </a:solidFill>
              </a:defRPr>
            </a:pPr>
            <a:r>
              <a:rPr lang="en-GB" sz="2000" dirty="0"/>
              <a:t>“OBEs can pose questions that require higher-order cognitive skills and critical thinking, beyond rote memorization”</a:t>
            </a:r>
          </a:p>
          <a:p>
            <a:pPr marL="685800" lvl="8" indent="-457200">
              <a:buSzPct val="80000"/>
              <a:buBlip>
                <a:blip r:embed="rId3"/>
              </a:buBlip>
              <a:defRPr sz="2000">
                <a:solidFill>
                  <a:srgbClr val="0D0D0D"/>
                </a:solidFill>
              </a:defRPr>
            </a:pPr>
            <a:r>
              <a:rPr lang="en-GB" sz="2000" dirty="0"/>
              <a:t>“The threat of not assessing learners’ knowledge could be overcome by time-pressured tests, leaving little time to look up everything or by asking “why?” questions </a:t>
            </a:r>
            <a:r>
              <a:rPr lang="en-GB" sz="1400" dirty="0"/>
              <a:t>(</a:t>
            </a:r>
            <a:r>
              <a:rPr lang="en-GB" sz="1400" dirty="0" err="1"/>
              <a:t>Schwartzstein</a:t>
            </a:r>
            <a:r>
              <a:rPr lang="en-GB" sz="1400" dirty="0"/>
              <a:t> and Roberts 2017; Fuller et al. 2020), </a:t>
            </a:r>
            <a:r>
              <a:rPr lang="en-GB" sz="2000" dirty="0"/>
              <a:t>less searchable and test reasoning”</a:t>
            </a:r>
          </a:p>
          <a:p>
            <a:pPr marL="685800" lvl="8" indent="-457200">
              <a:buSzPct val="80000"/>
              <a:buBlip>
                <a:blip r:embed="rId3"/>
              </a:buBlip>
              <a:defRPr sz="2000">
                <a:solidFill>
                  <a:srgbClr val="0D0D0D"/>
                </a:solidFill>
              </a:defRPr>
            </a:pPr>
            <a:r>
              <a:rPr kumimoji="0" lang="en-GB" sz="2000" b="0" i="0" u="none" strike="noStrike" cap="none" spc="0" normalizeH="0" baseline="0" dirty="0">
                <a:ln>
                  <a:noFill/>
                </a:ln>
                <a:solidFill>
                  <a:srgbClr val="000000"/>
                </a:solidFill>
                <a:effectLst/>
                <a:uFillTx/>
                <a:latin typeface="+mn-lt"/>
                <a:ea typeface="+mn-ea"/>
                <a:cs typeface="+mn-cs"/>
                <a:sym typeface="Calibri"/>
              </a:rPr>
              <a:t>“OBEs are </a:t>
            </a:r>
            <a:r>
              <a:rPr lang="en-GB" sz="2000" dirty="0"/>
              <a:t>more authentic to clinical practice and may allow for assessment of various transferable skills’ </a:t>
            </a:r>
            <a:br>
              <a:rPr lang="en-GB" sz="2000" dirty="0"/>
            </a:br>
            <a:r>
              <a:rPr lang="en-GB" sz="2000" dirty="0"/>
              <a:t>– in practice, we do look things up!</a:t>
            </a:r>
          </a:p>
        </p:txBody>
      </p:sp>
      <p:sp>
        <p:nvSpPr>
          <p:cNvPr id="2" name="TextBox 1">
            <a:extLst>
              <a:ext uri="{FF2B5EF4-FFF2-40B4-BE49-F238E27FC236}">
                <a16:creationId xmlns:a16="http://schemas.microsoft.com/office/drawing/2014/main" id="{B511F459-0FAA-6B28-0B55-80A86592EA73}"/>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Assessing open-book examination in medical education: The time is now</a:t>
            </a:r>
          </a:p>
          <a:p>
            <a:r>
              <a:rPr lang="en-GB" sz="800" i="1" dirty="0">
                <a:effectLst/>
                <a:latin typeface="Calibri" panose="020F0502020204030204" pitchFamily="34" charset="0"/>
                <a:cs typeface="Calibri" panose="020F0502020204030204" pitchFamily="34" charset="0"/>
              </a:rPr>
              <a:t>Ivry </a:t>
            </a:r>
            <a:r>
              <a:rPr lang="en-GB" sz="800" i="1" dirty="0" err="1">
                <a:effectLst/>
                <a:latin typeface="Calibri" panose="020F0502020204030204" pitchFamily="34" charset="0"/>
                <a:cs typeface="Calibri" panose="020F0502020204030204" pitchFamily="34" charset="0"/>
              </a:rPr>
              <a:t>Zagury-Orlya</a:t>
            </a:r>
            <a:r>
              <a:rPr lang="en-GB" sz="800" i="1" dirty="0">
                <a:effectLst/>
                <a:latin typeface="Calibri" panose="020F0502020204030204" pitchFamily="34" charset="0"/>
                <a:cs typeface="Calibri" panose="020F0502020204030204" pitchFamily="34" charset="0"/>
              </a:rPr>
              <a:t> and Steven J. Durning MEDICAL TEACHER 2021, VOL. 43, NO. 8, 972–973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/10.1080/0142159X.2020.1811214</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13408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65A4-5E36-C527-4579-5885DA97BCC0}"/>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A214289B-B95F-37CE-14A3-2DDF0BEA4534}"/>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a:t>Open </a:t>
            </a:r>
            <a:r>
              <a:rPr lang="en-GB" dirty="0"/>
              <a:t>Book Exams ?</a:t>
            </a:r>
            <a:endParaRPr dirty="0"/>
          </a:p>
        </p:txBody>
      </p:sp>
      <p:sp>
        <p:nvSpPr>
          <p:cNvPr id="3" name="TextBox 2">
            <a:extLst>
              <a:ext uri="{FF2B5EF4-FFF2-40B4-BE49-F238E27FC236}">
                <a16:creationId xmlns:a16="http://schemas.microsoft.com/office/drawing/2014/main" id="{D21500C8-44EC-7E2A-C465-4145F0693385}"/>
              </a:ext>
            </a:extLst>
          </p:cNvPr>
          <p:cNvSpPr txBox="1"/>
          <p:nvPr/>
        </p:nvSpPr>
        <p:spPr>
          <a:xfrm>
            <a:off x="359999" y="900000"/>
            <a:ext cx="7660373" cy="31700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buSzPct val="80000"/>
              <a:buBlip>
                <a:blip r:embed="rId3"/>
              </a:buBlip>
              <a:defRPr sz="2000">
                <a:solidFill>
                  <a:srgbClr val="0D0D0D"/>
                </a:solidFill>
              </a:defRPr>
            </a:pPr>
            <a:r>
              <a:rPr lang="en-GB" sz="2000" dirty="0"/>
              <a:t>“Heighten learner awareness of the importance of aptly identifying and utilizing best available evidence in clinical decision-making, commonly referred to as evidence-based medicine”</a:t>
            </a:r>
          </a:p>
          <a:p>
            <a:pPr marL="685800" lvl="8" indent="-457200">
              <a:buSzPct val="80000"/>
              <a:buBlip>
                <a:blip r:embed="rId3"/>
              </a:buBlip>
              <a:defRPr sz="2000">
                <a:solidFill>
                  <a:srgbClr val="0D0D0D"/>
                </a:solidFill>
              </a:defRPr>
            </a:pPr>
            <a:r>
              <a:rPr lang="en-GB" sz="2000" dirty="0"/>
              <a:t>“With the quantity of scientific information increasing exponentially, knowledge that was once acquired early in medical school may not only be forgotten but may also be irrelevant.”</a:t>
            </a:r>
          </a:p>
          <a:p>
            <a:pPr marL="685800" lvl="8" indent="-457200">
              <a:buSzPct val="80000"/>
              <a:buBlip>
                <a:blip r:embed="rId3"/>
              </a:buBlip>
              <a:defRPr sz="2000">
                <a:solidFill>
                  <a:srgbClr val="0D0D0D"/>
                </a:solidFill>
              </a:defRPr>
            </a:pPr>
            <a:r>
              <a:rPr lang="en-GB" sz="2000" dirty="0"/>
              <a:t>“By administering online OBEs, medical students and residents may become more mindful of their duty to be self-directed learners. They could develop skills in keeping up with the constant evolutions of medical practice.”</a:t>
            </a:r>
            <a:endParaRPr kumimoji="0" lang="en-GB" sz="2000" b="0" i="0" u="none" strike="noStrike" cap="none" spc="0" normalizeH="0" baseline="0" dirty="0">
              <a:ln>
                <a:noFill/>
              </a:ln>
              <a:solidFill>
                <a:srgbClr val="000000"/>
              </a:solidFill>
              <a:effectLst/>
              <a:uFillTx/>
              <a:latin typeface="+mn-lt"/>
              <a:ea typeface="+mn-ea"/>
              <a:cs typeface="+mn-cs"/>
              <a:sym typeface="Calibri"/>
            </a:endParaRPr>
          </a:p>
        </p:txBody>
      </p:sp>
      <p:sp>
        <p:nvSpPr>
          <p:cNvPr id="2" name="TextBox 1">
            <a:extLst>
              <a:ext uri="{FF2B5EF4-FFF2-40B4-BE49-F238E27FC236}">
                <a16:creationId xmlns:a16="http://schemas.microsoft.com/office/drawing/2014/main" id="{7074FED7-7765-B63A-2848-B58247AD3342}"/>
              </a:ext>
            </a:extLst>
          </p:cNvPr>
          <p:cNvSpPr txBox="1"/>
          <p:nvPr/>
        </p:nvSpPr>
        <p:spPr>
          <a:xfrm>
            <a:off x="579508" y="4711532"/>
            <a:ext cx="823987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800" i="1" dirty="0">
                <a:effectLst/>
                <a:latin typeface="Calibri" panose="020F0502020204030204" pitchFamily="34" charset="0"/>
                <a:cs typeface="Calibri" panose="020F0502020204030204" pitchFamily="34" charset="0"/>
              </a:rPr>
              <a:t>Assessing open-book examination in medical education: The time is now</a:t>
            </a:r>
          </a:p>
          <a:p>
            <a:r>
              <a:rPr lang="en-GB" sz="800" i="1" dirty="0">
                <a:effectLst/>
                <a:latin typeface="Calibri" panose="020F0502020204030204" pitchFamily="34" charset="0"/>
                <a:cs typeface="Calibri" panose="020F0502020204030204" pitchFamily="34" charset="0"/>
              </a:rPr>
              <a:t>Ivry </a:t>
            </a:r>
            <a:r>
              <a:rPr lang="en-GB" sz="800" i="1" dirty="0" err="1">
                <a:effectLst/>
                <a:latin typeface="Calibri" panose="020F0502020204030204" pitchFamily="34" charset="0"/>
                <a:cs typeface="Calibri" panose="020F0502020204030204" pitchFamily="34" charset="0"/>
              </a:rPr>
              <a:t>Zagury-Orlya</a:t>
            </a:r>
            <a:r>
              <a:rPr lang="en-GB" sz="800" i="1" dirty="0">
                <a:effectLst/>
                <a:latin typeface="Calibri" panose="020F0502020204030204" pitchFamily="34" charset="0"/>
                <a:cs typeface="Calibri" panose="020F0502020204030204" pitchFamily="34" charset="0"/>
              </a:rPr>
              <a:t> and Steven J. Durning MEDICAL TEACHER 2021, VOL. 43, NO. 8, 972–973 https://</a:t>
            </a:r>
            <a:r>
              <a:rPr lang="en-GB" sz="800" i="1" dirty="0" err="1">
                <a:effectLst/>
                <a:latin typeface="Calibri" panose="020F0502020204030204" pitchFamily="34" charset="0"/>
                <a:cs typeface="Calibri" panose="020F0502020204030204" pitchFamily="34" charset="0"/>
              </a:rPr>
              <a:t>doi.org</a:t>
            </a:r>
            <a:r>
              <a:rPr lang="en-GB" sz="800" i="1" dirty="0">
                <a:effectLst/>
                <a:latin typeface="Calibri" panose="020F0502020204030204" pitchFamily="34" charset="0"/>
                <a:cs typeface="Calibri" panose="020F0502020204030204" pitchFamily="34" charset="0"/>
              </a:rPr>
              <a:t>/10.1080/0142159X.2020.1811214</a:t>
            </a:r>
            <a:endParaRPr kumimoji="0" lang="en-GB" sz="18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92293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692DC-95DC-8677-F8EB-78C9CB1DD6FD}"/>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E12DC959-4909-42FC-5E8F-96F452726FD6}"/>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Closed vs Open Book Exams ?</a:t>
            </a:r>
            <a:endParaRPr dirty="0"/>
          </a:p>
        </p:txBody>
      </p:sp>
      <p:sp>
        <p:nvSpPr>
          <p:cNvPr id="3" name="TextBox 2">
            <a:extLst>
              <a:ext uri="{FF2B5EF4-FFF2-40B4-BE49-F238E27FC236}">
                <a16:creationId xmlns:a16="http://schemas.microsoft.com/office/drawing/2014/main" id="{1D90AABD-A612-5C00-010C-2F83B6AA0DEC}"/>
              </a:ext>
            </a:extLst>
          </p:cNvPr>
          <p:cNvSpPr txBox="1"/>
          <p:nvPr/>
        </p:nvSpPr>
        <p:spPr>
          <a:xfrm>
            <a:off x="324618" y="872836"/>
            <a:ext cx="7426010" cy="7201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a:lnSpc>
                <a:spcPct val="120000"/>
              </a:lnSpc>
              <a:buSzPct val="80000"/>
              <a:defRPr sz="2000">
                <a:solidFill>
                  <a:srgbClr val="0D0D0D"/>
                </a:solidFill>
              </a:defRPr>
            </a:pPr>
            <a:r>
              <a:rPr lang="en-GB" dirty="0"/>
              <a:t>Large Language Models</a:t>
            </a:r>
          </a:p>
          <a:p>
            <a:pPr marL="685800" lvl="8" indent="-457200">
              <a:lnSpc>
                <a:spcPct val="120000"/>
              </a:lnSpc>
              <a:buSzPct val="80000"/>
              <a:buBlip>
                <a:blip r:embed="rId3"/>
              </a:buBlip>
              <a:defRPr sz="2000">
                <a:solidFill>
                  <a:srgbClr val="0D0D0D"/>
                </a:solidFill>
              </a:defRPr>
            </a:pPr>
            <a:r>
              <a:rPr lang="en-GB" sz="1400" dirty="0"/>
              <a:t>PubMed: exam </a:t>
            </a:r>
            <a:r>
              <a:rPr lang="en-GB" sz="1400" dirty="0" err="1"/>
              <a:t>chatGPT</a:t>
            </a:r>
            <a:endParaRPr kumimoji="0" lang="en-GB" sz="1400" b="0" i="0" u="none" strike="noStrike" cap="none" spc="0" normalizeH="0" baseline="0" dirty="0">
              <a:ln>
                <a:noFill/>
              </a:ln>
              <a:solidFill>
                <a:srgbClr val="000000"/>
              </a:solidFill>
              <a:effectLst/>
              <a:uFillTx/>
              <a:latin typeface="+mn-lt"/>
              <a:ea typeface="+mn-ea"/>
              <a:cs typeface="+mn-cs"/>
              <a:sym typeface="Calibri"/>
            </a:endParaRPr>
          </a:p>
        </p:txBody>
      </p:sp>
      <p:pic>
        <p:nvPicPr>
          <p:cNvPr id="6" name="Picture 5" descr="A graph with a bar and a number of results&#10;&#10;Description automatically generated with medium confidence">
            <a:extLst>
              <a:ext uri="{FF2B5EF4-FFF2-40B4-BE49-F238E27FC236}">
                <a16:creationId xmlns:a16="http://schemas.microsoft.com/office/drawing/2014/main" id="{0099E864-CDED-3715-1BCF-A66F8A7413C6}"/>
              </a:ext>
            </a:extLst>
          </p:cNvPr>
          <p:cNvPicPr>
            <a:picLocks noChangeAspect="1"/>
          </p:cNvPicPr>
          <p:nvPr/>
        </p:nvPicPr>
        <p:blipFill>
          <a:blip r:embed="rId4">
            <a:extLst>
              <a:ext uri="{28A0092B-C50C-407E-A947-70E740481C1C}">
                <a14:useLocalDpi xmlns:a14="http://schemas.microsoft.com/office/drawing/2010/main" val="0"/>
              </a:ext>
            </a:extLst>
          </a:blip>
          <a:srcRect t="8093" r="1717" b="3797"/>
          <a:stretch/>
        </p:blipFill>
        <p:spPr>
          <a:xfrm>
            <a:off x="324618" y="2033606"/>
            <a:ext cx="7638975" cy="2518757"/>
          </a:xfrm>
          <a:prstGeom prst="rect">
            <a:avLst/>
          </a:prstGeom>
        </p:spPr>
      </p:pic>
    </p:spTree>
    <p:extLst>
      <p:ext uri="{BB962C8B-B14F-4D97-AF65-F5344CB8AC3E}">
        <p14:creationId xmlns:p14="http://schemas.microsoft.com/office/powerpoint/2010/main" val="149712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76467-C8CC-45FA-32E1-7B7C644596E4}"/>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E5484F4C-55E7-119A-B25D-5C66893639B7}"/>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Closed vs Open Book Exams ?</a:t>
            </a:r>
            <a:endParaRPr dirty="0"/>
          </a:p>
        </p:txBody>
      </p:sp>
      <p:sp>
        <p:nvSpPr>
          <p:cNvPr id="3" name="TextBox 2">
            <a:extLst>
              <a:ext uri="{FF2B5EF4-FFF2-40B4-BE49-F238E27FC236}">
                <a16:creationId xmlns:a16="http://schemas.microsoft.com/office/drawing/2014/main" id="{787D9F27-CA00-BA96-46B4-CF3E1D1522AB}"/>
              </a:ext>
            </a:extLst>
          </p:cNvPr>
          <p:cNvSpPr txBox="1"/>
          <p:nvPr/>
        </p:nvSpPr>
        <p:spPr>
          <a:xfrm>
            <a:off x="324618" y="872836"/>
            <a:ext cx="7323796" cy="26776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a:lnSpc>
                <a:spcPct val="120000"/>
              </a:lnSpc>
              <a:buSzPct val="80000"/>
              <a:defRPr sz="2000">
                <a:solidFill>
                  <a:srgbClr val="0D0D0D"/>
                </a:solidFill>
              </a:defRPr>
            </a:pPr>
            <a:r>
              <a:rPr lang="en-GB" dirty="0"/>
              <a:t>Large Language Models</a:t>
            </a:r>
          </a:p>
          <a:p>
            <a:pPr marL="685800" lvl="8" indent="-457200">
              <a:lnSpc>
                <a:spcPct val="120000"/>
              </a:lnSpc>
              <a:buSzPct val="80000"/>
              <a:buBlip>
                <a:blip r:embed="rId3"/>
              </a:buBlip>
              <a:defRPr sz="2000">
                <a:solidFill>
                  <a:srgbClr val="0D0D0D"/>
                </a:solidFill>
              </a:defRPr>
            </a:pPr>
            <a:r>
              <a:rPr lang="en-GB" dirty="0"/>
              <a:t>Much better than chance</a:t>
            </a:r>
          </a:p>
          <a:p>
            <a:pPr marL="685800" lvl="8" indent="-457200">
              <a:lnSpc>
                <a:spcPct val="120000"/>
              </a:lnSpc>
              <a:buSzPct val="80000"/>
              <a:buBlip>
                <a:blip r:embed="rId3"/>
              </a:buBlip>
              <a:defRPr sz="2000">
                <a:solidFill>
                  <a:srgbClr val="0D0D0D"/>
                </a:solidFill>
              </a:defRPr>
            </a:pPr>
            <a:r>
              <a:rPr kumimoji="0" lang="en-GB" b="0" i="0" u="none" strike="noStrike" cap="none" spc="0" normalizeH="0" baseline="0" dirty="0">
                <a:ln>
                  <a:noFill/>
                </a:ln>
                <a:solidFill>
                  <a:srgbClr val="000000"/>
                </a:solidFill>
                <a:effectLst/>
                <a:uFillTx/>
                <a:latin typeface="+mn-lt"/>
                <a:ea typeface="+mn-ea"/>
                <a:cs typeface="+mn-cs"/>
                <a:sym typeface="Calibri"/>
              </a:rPr>
              <a:t>Some good enough to pass exams</a:t>
            </a:r>
            <a:br>
              <a:rPr kumimoji="0" lang="en-GB" b="0" i="0" u="none" strike="noStrike" cap="none" spc="0" normalizeH="0" baseline="0" dirty="0">
                <a:ln>
                  <a:noFill/>
                </a:ln>
                <a:solidFill>
                  <a:srgbClr val="000000"/>
                </a:solidFill>
                <a:effectLst/>
                <a:uFillTx/>
                <a:latin typeface="+mn-lt"/>
                <a:ea typeface="+mn-ea"/>
                <a:cs typeface="+mn-cs"/>
                <a:sym typeface="Calibri"/>
              </a:rPr>
            </a:br>
            <a:r>
              <a:rPr kumimoji="0" lang="en-GB" b="0" i="0" u="none" strike="noStrike" cap="none" spc="0" normalizeH="0" baseline="0" dirty="0">
                <a:ln>
                  <a:noFill/>
                </a:ln>
                <a:solidFill>
                  <a:srgbClr val="000000"/>
                </a:solidFill>
                <a:effectLst/>
                <a:uFillTx/>
                <a:latin typeface="+mn-lt"/>
                <a:ea typeface="+mn-ea"/>
                <a:cs typeface="+mn-cs"/>
                <a:sym typeface="Calibri"/>
              </a:rPr>
              <a:t>– beware </a:t>
            </a:r>
            <a:r>
              <a:rPr lang="en-GB" dirty="0"/>
              <a:t>of </a:t>
            </a:r>
            <a:r>
              <a:rPr kumimoji="0" lang="en-GB" b="0" i="0" u="none" strike="noStrike" cap="none" spc="0" normalizeH="0" baseline="0" dirty="0">
                <a:ln>
                  <a:noFill/>
                </a:ln>
                <a:solidFill>
                  <a:srgbClr val="000000"/>
                </a:solidFill>
                <a:effectLst/>
                <a:uFillTx/>
                <a:latin typeface="+mn-lt"/>
                <a:ea typeface="+mn-ea"/>
                <a:cs typeface="+mn-cs"/>
                <a:sym typeface="Calibri"/>
              </a:rPr>
              <a:t>claims (see tomorrow)</a:t>
            </a:r>
          </a:p>
          <a:p>
            <a:pPr marL="685800" lvl="8" indent="-457200">
              <a:lnSpc>
                <a:spcPct val="120000"/>
              </a:lnSpc>
              <a:buSzPct val="80000"/>
              <a:buBlip>
                <a:blip r:embed="rId3"/>
              </a:buBlip>
              <a:defRPr sz="2000">
                <a:solidFill>
                  <a:srgbClr val="0D0D0D"/>
                </a:solidFill>
              </a:defRPr>
            </a:pPr>
            <a:r>
              <a:rPr lang="en-GB" dirty="0"/>
              <a:t>We do not have exam structures or question banks designed for LLM use in open book high stakes summative exams</a:t>
            </a:r>
          </a:p>
          <a:p>
            <a:pPr marL="685800" lvl="8" indent="-457200">
              <a:lnSpc>
                <a:spcPct val="120000"/>
              </a:lnSpc>
              <a:buSzPct val="80000"/>
              <a:buBlip>
                <a:blip r:embed="rId3"/>
              </a:buBlip>
              <a:defRPr sz="2000">
                <a:solidFill>
                  <a:srgbClr val="0D0D0D"/>
                </a:solidFill>
              </a:defRPr>
            </a:pPr>
            <a:r>
              <a:rPr kumimoji="0" lang="en-GB" b="0" i="0" u="none" strike="noStrike" cap="none" spc="0" normalizeH="0" baseline="0" dirty="0">
                <a:ln>
                  <a:noFill/>
                </a:ln>
                <a:solidFill>
                  <a:srgbClr val="000000"/>
                </a:solidFill>
                <a:effectLst/>
                <a:uFillTx/>
                <a:latin typeface="+mn-lt"/>
                <a:ea typeface="+mn-ea"/>
                <a:cs typeface="+mn-cs"/>
                <a:sym typeface="Calibri"/>
              </a:rPr>
              <a:t>Strategy – on-site invigilated or remote proctoring</a:t>
            </a:r>
          </a:p>
        </p:txBody>
      </p:sp>
    </p:spTree>
    <p:extLst>
      <p:ext uri="{BB962C8B-B14F-4D97-AF65-F5344CB8AC3E}">
        <p14:creationId xmlns:p14="http://schemas.microsoft.com/office/powerpoint/2010/main" val="1621252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6AA5C-9EDD-3C1F-3B6E-9ED7F3052D25}"/>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AE7A236C-1E2D-4115-B026-F49C577A6A57}"/>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Closed vs Open Book Exams ?</a:t>
            </a:r>
            <a:endParaRPr dirty="0"/>
          </a:p>
        </p:txBody>
      </p:sp>
      <p:sp>
        <p:nvSpPr>
          <p:cNvPr id="3" name="TextBox 2">
            <a:extLst>
              <a:ext uri="{FF2B5EF4-FFF2-40B4-BE49-F238E27FC236}">
                <a16:creationId xmlns:a16="http://schemas.microsoft.com/office/drawing/2014/main" id="{DD422B8D-197F-0AAF-F7BB-A462FC5938BE}"/>
              </a:ext>
            </a:extLst>
          </p:cNvPr>
          <p:cNvSpPr txBox="1"/>
          <p:nvPr/>
        </p:nvSpPr>
        <p:spPr>
          <a:xfrm>
            <a:off x="324618" y="803852"/>
            <a:ext cx="742601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lnSpc>
                <a:spcPct val="120000"/>
              </a:lnSpc>
              <a:buSzPct val="80000"/>
              <a:buBlip>
                <a:blip r:embed="rId3"/>
              </a:buBlip>
              <a:defRPr sz="2000">
                <a:solidFill>
                  <a:srgbClr val="0D0D0D"/>
                </a:solidFill>
              </a:defRPr>
            </a:pPr>
            <a:r>
              <a:rPr kumimoji="0" lang="en-GB" b="0" i="0" u="none" strike="noStrike" cap="none" spc="0" normalizeH="0" baseline="0" dirty="0">
                <a:ln>
                  <a:noFill/>
                </a:ln>
                <a:solidFill>
                  <a:srgbClr val="000000"/>
                </a:solidFill>
                <a:effectLst/>
                <a:uFillTx/>
                <a:latin typeface="+mn-lt"/>
                <a:ea typeface="+mn-ea"/>
                <a:cs typeface="+mn-cs"/>
                <a:sym typeface="Calibri"/>
              </a:rPr>
              <a:t>OBEs still exist:</a:t>
            </a:r>
          </a:p>
        </p:txBody>
      </p:sp>
      <p:pic>
        <p:nvPicPr>
          <p:cNvPr id="5" name="Picture 4" descr="A close-up of a certificate&#10;&#10;Description automatically generated">
            <a:extLst>
              <a:ext uri="{FF2B5EF4-FFF2-40B4-BE49-F238E27FC236}">
                <a16:creationId xmlns:a16="http://schemas.microsoft.com/office/drawing/2014/main" id="{59DAA5E3-F387-0253-1060-75B222EDA2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088" y="1298414"/>
            <a:ext cx="2367790" cy="3122795"/>
          </a:xfrm>
          <a:prstGeom prst="rect">
            <a:avLst/>
          </a:prstGeom>
          <a:ln>
            <a:noFill/>
          </a:ln>
          <a:effectLst>
            <a:outerShdw blurRad="292100" dist="139700" dir="2700000" algn="tl" rotWithShape="0">
              <a:srgbClr val="333333">
                <a:alpha val="65000"/>
              </a:srgbClr>
            </a:outerShdw>
          </a:effectLst>
        </p:spPr>
      </p:pic>
      <p:pic>
        <p:nvPicPr>
          <p:cNvPr id="7" name="Picture 6" descr="A screenshot of a test&#10;&#10;Description automatically generated">
            <a:extLst>
              <a:ext uri="{FF2B5EF4-FFF2-40B4-BE49-F238E27FC236}">
                <a16:creationId xmlns:a16="http://schemas.microsoft.com/office/drawing/2014/main" id="{6499ED33-0E6B-3A1C-DA5E-D84C6E9ED9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5310" y="1242267"/>
            <a:ext cx="3895836" cy="3281415"/>
          </a:xfrm>
          <a:prstGeom prst="rect">
            <a:avLst/>
          </a:prstGeom>
        </p:spPr>
      </p:pic>
    </p:spTree>
    <p:extLst>
      <p:ext uri="{BB962C8B-B14F-4D97-AF65-F5344CB8AC3E}">
        <p14:creationId xmlns:p14="http://schemas.microsoft.com/office/powerpoint/2010/main" val="142986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1C3E3-926D-807B-23D3-90D730272672}"/>
            </a:ext>
          </a:extLst>
        </p:cNvPr>
        <p:cNvGrpSpPr/>
        <p:nvPr/>
      </p:nvGrpSpPr>
      <p:grpSpPr>
        <a:xfrm>
          <a:off x="0" y="0"/>
          <a:ext cx="0" cy="0"/>
          <a:chOff x="0" y="0"/>
          <a:chExt cx="0" cy="0"/>
        </a:xfrm>
      </p:grpSpPr>
      <p:sp>
        <p:nvSpPr>
          <p:cNvPr id="207" name="Espace réservé du texte 1">
            <a:extLst>
              <a:ext uri="{FF2B5EF4-FFF2-40B4-BE49-F238E27FC236}">
                <a16:creationId xmlns:a16="http://schemas.microsoft.com/office/drawing/2014/main" id="{1DAE95F5-4F8E-BE32-0801-5959E2E17977}"/>
              </a:ext>
            </a:extLst>
          </p:cNvPr>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Detection of misconduct</a:t>
            </a:r>
            <a:endParaRPr dirty="0"/>
          </a:p>
        </p:txBody>
      </p:sp>
      <p:sp>
        <p:nvSpPr>
          <p:cNvPr id="3" name="TextBox 2">
            <a:extLst>
              <a:ext uri="{FF2B5EF4-FFF2-40B4-BE49-F238E27FC236}">
                <a16:creationId xmlns:a16="http://schemas.microsoft.com/office/drawing/2014/main" id="{15E6ED4D-21A6-7F0F-8727-1B9828FCAC10}"/>
              </a:ext>
            </a:extLst>
          </p:cNvPr>
          <p:cNvSpPr txBox="1"/>
          <p:nvPr/>
        </p:nvSpPr>
        <p:spPr>
          <a:xfrm>
            <a:off x="324618" y="803852"/>
            <a:ext cx="7426010"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685800" lvl="8" indent="-457200">
              <a:lnSpc>
                <a:spcPct val="120000"/>
              </a:lnSpc>
              <a:buSzPct val="80000"/>
              <a:buBlip>
                <a:blip r:embed="rId3"/>
              </a:buBlip>
              <a:defRPr sz="2000">
                <a:solidFill>
                  <a:srgbClr val="0D0D0D"/>
                </a:solidFill>
              </a:defRPr>
            </a:pPr>
            <a:r>
              <a:rPr lang="en-GB" dirty="0"/>
              <a:t>Can humans detect AI-generated answers?</a:t>
            </a:r>
            <a:br>
              <a:rPr lang="en-GB" dirty="0"/>
            </a:br>
            <a:r>
              <a:rPr lang="en-GB" dirty="0"/>
              <a:t>- No (MCQs, short answers or essays)</a:t>
            </a:r>
          </a:p>
          <a:p>
            <a:pPr marL="685800" lvl="8" indent="-457200">
              <a:lnSpc>
                <a:spcPct val="120000"/>
              </a:lnSpc>
              <a:buSzPct val="80000"/>
              <a:buBlip>
                <a:blip r:embed="rId3"/>
              </a:buBlip>
              <a:defRPr sz="2000">
                <a:solidFill>
                  <a:srgbClr val="0D0D0D"/>
                </a:solidFill>
              </a:defRPr>
            </a:pPr>
            <a:r>
              <a:rPr kumimoji="0" lang="en-GB" b="0" i="0" u="none" strike="noStrike" cap="none" spc="0" normalizeH="0" baseline="0" dirty="0">
                <a:ln>
                  <a:noFill/>
                </a:ln>
                <a:solidFill>
                  <a:srgbClr val="000000"/>
                </a:solidFill>
                <a:effectLst/>
                <a:uFillTx/>
                <a:latin typeface="+mn-lt"/>
                <a:ea typeface="+mn-ea"/>
                <a:cs typeface="+mn-cs"/>
                <a:sym typeface="Calibri"/>
              </a:rPr>
              <a:t>Can AI detect it? Other patterns of misconduct?</a:t>
            </a:r>
          </a:p>
        </p:txBody>
      </p:sp>
      <p:pic>
        <p:nvPicPr>
          <p:cNvPr id="1026" name="Picture 2" descr="Fig 2">
            <a:extLst>
              <a:ext uri="{FF2B5EF4-FFF2-40B4-BE49-F238E27FC236}">
                <a16:creationId xmlns:a16="http://schemas.microsoft.com/office/drawing/2014/main" id="{353FA8BE-E7EF-92D5-0B41-E588BCEE1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4087" y="2037079"/>
            <a:ext cx="4355802" cy="25000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paper&#10;&#10;Description automatically generated">
            <a:extLst>
              <a:ext uri="{FF2B5EF4-FFF2-40B4-BE49-F238E27FC236}">
                <a16:creationId xmlns:a16="http://schemas.microsoft.com/office/drawing/2014/main" id="{A736A4B6-4BDD-4C21-59BE-FCA5A8B9C5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991" y="2037078"/>
            <a:ext cx="1924219" cy="25000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400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Espace réservé du texte 1"/>
          <p:cNvSpPr txBox="1">
            <a:spLocks noGrp="1"/>
          </p:cNvSpPr>
          <p:nvPr>
            <p:ph type="body" sz="quarter" idx="1"/>
          </p:nvPr>
        </p:nvSpPr>
        <p:spPr>
          <a:xfrm>
            <a:off x="324618" y="339501"/>
            <a:ext cx="6607125"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t>Conclusions</a:t>
            </a:r>
          </a:p>
        </p:txBody>
      </p:sp>
      <p:sp>
        <p:nvSpPr>
          <p:cNvPr id="216" name="Espace réservé du contenu 2"/>
          <p:cNvSpPr txBox="1"/>
          <p:nvPr/>
        </p:nvSpPr>
        <p:spPr>
          <a:xfrm>
            <a:off x="360000" y="900000"/>
            <a:ext cx="7799446" cy="3600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marL="685800" indent="-457200">
              <a:lnSpc>
                <a:spcPct val="120000"/>
              </a:lnSpc>
              <a:buSzPct val="80000"/>
              <a:buBlip>
                <a:blip r:embed="rId3"/>
              </a:buBlip>
              <a:defRPr sz="2000">
                <a:solidFill>
                  <a:srgbClr val="0D0D0D"/>
                </a:solidFill>
              </a:defRPr>
            </a:pPr>
            <a:r>
              <a:rPr lang="en-GB" dirty="0"/>
              <a:t>AI is here to stay</a:t>
            </a:r>
          </a:p>
          <a:p>
            <a:pPr marL="685800" indent="-457200">
              <a:lnSpc>
                <a:spcPct val="120000"/>
              </a:lnSpc>
              <a:buSzPct val="80000"/>
              <a:buBlip>
                <a:blip r:embed="rId3"/>
              </a:buBlip>
              <a:defRPr sz="2000">
                <a:solidFill>
                  <a:srgbClr val="0D0D0D"/>
                </a:solidFill>
              </a:defRPr>
            </a:pPr>
            <a:r>
              <a:rPr lang="en-GB" dirty="0"/>
              <a:t>Part of everyday life and clinical practice</a:t>
            </a:r>
          </a:p>
          <a:p>
            <a:pPr marL="685800" indent="-457200">
              <a:lnSpc>
                <a:spcPct val="120000"/>
              </a:lnSpc>
              <a:buSzPct val="80000"/>
              <a:buBlip>
                <a:blip r:embed="rId3"/>
              </a:buBlip>
              <a:defRPr sz="2000">
                <a:solidFill>
                  <a:srgbClr val="0D0D0D"/>
                </a:solidFill>
              </a:defRPr>
            </a:pPr>
            <a:r>
              <a:rPr lang="en-GB" dirty="0"/>
              <a:t>We need to educate ourselves, our trainees &amp; our regulators</a:t>
            </a:r>
          </a:p>
          <a:p>
            <a:pPr marL="685800" indent="-457200">
              <a:lnSpc>
                <a:spcPct val="120000"/>
              </a:lnSpc>
              <a:buSzPct val="80000"/>
              <a:buBlip>
                <a:blip r:embed="rId3"/>
              </a:buBlip>
              <a:defRPr sz="2000">
                <a:solidFill>
                  <a:srgbClr val="0D0D0D"/>
                </a:solidFill>
              </a:defRPr>
            </a:pPr>
            <a:r>
              <a:rPr lang="en-GB" dirty="0"/>
              <a:t>Useful and time-saving</a:t>
            </a:r>
          </a:p>
          <a:p>
            <a:pPr marL="685800" indent="-457200">
              <a:lnSpc>
                <a:spcPct val="120000"/>
              </a:lnSpc>
              <a:buSzPct val="80000"/>
              <a:buBlip>
                <a:blip r:embed="rId3"/>
              </a:buBlip>
              <a:defRPr sz="2000">
                <a:solidFill>
                  <a:srgbClr val="0D0D0D"/>
                </a:solidFill>
              </a:defRPr>
            </a:pPr>
            <a:r>
              <a:rPr lang="en-GB" dirty="0"/>
              <a:t>Beware hallucinations, data security</a:t>
            </a:r>
          </a:p>
          <a:p>
            <a:pPr marL="685800" indent="-457200">
              <a:lnSpc>
                <a:spcPct val="120000"/>
              </a:lnSpc>
              <a:buSzPct val="80000"/>
              <a:buBlip>
                <a:blip r:embed="rId3"/>
              </a:buBlip>
              <a:defRPr sz="2000">
                <a:solidFill>
                  <a:srgbClr val="0D0D0D"/>
                </a:solidFill>
              </a:defRPr>
            </a:pPr>
            <a:r>
              <a:rPr lang="en-GB" dirty="0"/>
              <a:t>Currently</a:t>
            </a:r>
            <a:br>
              <a:rPr lang="en-GB" dirty="0"/>
            </a:br>
            <a:r>
              <a:rPr lang="en-GB" dirty="0"/>
              <a:t>- high-stakes exams avoid access to LLMs</a:t>
            </a:r>
          </a:p>
          <a:p>
            <a:pPr marL="685800" indent="-457200">
              <a:lnSpc>
                <a:spcPct val="120000"/>
              </a:lnSpc>
              <a:buSzPct val="80000"/>
              <a:buBlip>
                <a:blip r:embed="rId3"/>
              </a:buBlip>
              <a:defRPr sz="2000">
                <a:solidFill>
                  <a:srgbClr val="0D0D0D"/>
                </a:solidFill>
              </a:defRPr>
            </a:pPr>
            <a:r>
              <a:rPr lang="en-GB" dirty="0"/>
              <a:t>In the future</a:t>
            </a:r>
            <a:br>
              <a:rPr lang="en-GB" dirty="0"/>
            </a:br>
            <a:r>
              <a:rPr lang="en-GB" dirty="0"/>
              <a:t>- examinations need to evolve to reflect clinical practice</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E912D-6972-EEF6-9399-07F539E6646B}"/>
            </a:ext>
          </a:extLst>
        </p:cNvPr>
        <p:cNvGrpSpPr/>
        <p:nvPr/>
      </p:nvGrpSpPr>
      <p:grpSpPr>
        <a:xfrm>
          <a:off x="0" y="0"/>
          <a:ext cx="0" cy="0"/>
          <a:chOff x="0" y="0"/>
          <a:chExt cx="0" cy="0"/>
        </a:xfrm>
      </p:grpSpPr>
      <p:sp>
        <p:nvSpPr>
          <p:cNvPr id="139" name="Espace réservé du texte 2">
            <a:extLst>
              <a:ext uri="{FF2B5EF4-FFF2-40B4-BE49-F238E27FC236}">
                <a16:creationId xmlns:a16="http://schemas.microsoft.com/office/drawing/2014/main" id="{5F3520EA-CAB8-06F3-1426-919F59C38B2A}"/>
              </a:ext>
            </a:extLst>
          </p:cNvPr>
          <p:cNvSpPr>
            <a:spLocks noGrp="1"/>
          </p:cNvSpPr>
          <p:nvPr>
            <p:ph type="body" idx="21"/>
          </p:nvPr>
        </p:nvSpPr>
        <p:spPr>
          <a:xfrm>
            <a:off x="1072969" y="4481791"/>
            <a:ext cx="7755260" cy="66170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lnSpc>
                <a:spcPct val="100000"/>
              </a:lnSpc>
              <a:defRPr sz="2800" b="0">
                <a:solidFill>
                  <a:srgbClr val="000000"/>
                </a:solidFill>
              </a:defRPr>
            </a:pPr>
            <a:r>
              <a:rPr dirty="0"/>
              <a:t>Chris Plummer</a:t>
            </a:r>
          </a:p>
        </p:txBody>
      </p:sp>
      <p:pic>
        <p:nvPicPr>
          <p:cNvPr id="140" name="Picture 7" descr="Picture 7">
            <a:extLst>
              <a:ext uri="{FF2B5EF4-FFF2-40B4-BE49-F238E27FC236}">
                <a16:creationId xmlns:a16="http://schemas.microsoft.com/office/drawing/2014/main" id="{A1C1A43A-313D-4F63-487F-57F52BB8D0A6}"/>
              </a:ext>
            </a:extLst>
          </p:cNvPr>
          <p:cNvPicPr>
            <a:picLocks noChangeAspect="1"/>
          </p:cNvPicPr>
          <p:nvPr/>
        </p:nvPicPr>
        <p:blipFill>
          <a:blip r:embed="rId3"/>
          <a:stretch>
            <a:fillRect/>
          </a:stretch>
        </p:blipFill>
        <p:spPr>
          <a:xfrm>
            <a:off x="8043884" y="86524"/>
            <a:ext cx="868937" cy="703186"/>
          </a:xfrm>
          <a:prstGeom prst="rect">
            <a:avLst/>
          </a:prstGeom>
          <a:ln w="12700">
            <a:miter lim="400000"/>
          </a:ln>
          <a:effectLst>
            <a:outerShdw blurRad="50800" dist="50800" dir="2700000" rotWithShape="0">
              <a:srgbClr val="000000">
                <a:alpha val="30000"/>
              </a:srgbClr>
            </a:outerShdw>
          </a:effectLst>
        </p:spPr>
      </p:pic>
      <p:sp>
        <p:nvSpPr>
          <p:cNvPr id="141" name="TextBox 1">
            <a:extLst>
              <a:ext uri="{FF2B5EF4-FFF2-40B4-BE49-F238E27FC236}">
                <a16:creationId xmlns:a16="http://schemas.microsoft.com/office/drawing/2014/main" id="{9A91EBB6-4571-8267-7FAB-5A3BA86C2992}"/>
              </a:ext>
            </a:extLst>
          </p:cNvPr>
          <p:cNvSpPr txBox="1"/>
          <p:nvPr/>
        </p:nvSpPr>
        <p:spPr>
          <a:xfrm>
            <a:off x="1378610" y="1595727"/>
            <a:ext cx="5661163" cy="1815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2800"/>
            </a:pPr>
            <a:r>
              <a:rPr sz="4800" dirty="0"/>
              <a:t>AI in</a:t>
            </a:r>
            <a:r>
              <a:rPr lang="en-GB" sz="4800" dirty="0"/>
              <a:t> </a:t>
            </a:r>
            <a:r>
              <a:rPr sz="4800" dirty="0"/>
              <a:t>European Exams:</a:t>
            </a:r>
          </a:p>
          <a:p>
            <a:pPr>
              <a:defRPr sz="1400"/>
            </a:pPr>
            <a:endParaRPr sz="1600" dirty="0"/>
          </a:p>
          <a:p>
            <a:pPr>
              <a:defRPr sz="2800"/>
            </a:pPr>
            <a:r>
              <a:rPr lang="en-GB" sz="4800" dirty="0"/>
              <a:t>Friend or Foe ?</a:t>
            </a:r>
            <a:endParaRPr sz="4800" dirty="0"/>
          </a:p>
        </p:txBody>
      </p:sp>
    </p:spTree>
    <p:extLst>
      <p:ext uri="{BB962C8B-B14F-4D97-AF65-F5344CB8AC3E}">
        <p14:creationId xmlns:p14="http://schemas.microsoft.com/office/powerpoint/2010/main" val="273283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140"/>
                                        </p:tgtEl>
                                        <p:attrNameLst>
                                          <p:attrName>style.visibility</p:attrName>
                                        </p:attrNameLst>
                                      </p:cBhvr>
                                      <p:to>
                                        <p:strVal val="visible"/>
                                      </p:to>
                                    </p:set>
                                    <p:animEffect transition="in" filter="fade">
                                      <p:cBhvr>
                                        <p:cTn id="7" dur="3000"/>
                                        <p:tgtEl>
                                          <p:spTgt spid="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54678-88D3-8152-53F4-27C08AAF1AC6}"/>
            </a:ext>
          </a:extLst>
        </p:cNvPr>
        <p:cNvGrpSpPr/>
        <p:nvPr/>
      </p:nvGrpSpPr>
      <p:grpSpPr>
        <a:xfrm>
          <a:off x="0" y="0"/>
          <a:ext cx="0" cy="0"/>
          <a:chOff x="0" y="0"/>
          <a:chExt cx="0" cy="0"/>
        </a:xfrm>
      </p:grpSpPr>
      <p:sp>
        <p:nvSpPr>
          <p:cNvPr id="145" name="Espace réservé du texte 1">
            <a:extLst>
              <a:ext uri="{FF2B5EF4-FFF2-40B4-BE49-F238E27FC236}">
                <a16:creationId xmlns:a16="http://schemas.microsoft.com/office/drawing/2014/main" id="{D4D8373E-06C1-C817-F7F9-CA73E2A8764F}"/>
              </a:ext>
            </a:extLst>
          </p:cNvPr>
          <p:cNvSpPr txBox="1">
            <a:spLocks noGrp="1"/>
          </p:cNvSpPr>
          <p:nvPr>
            <p:ph type="body" sz="quarter" idx="1"/>
          </p:nvPr>
        </p:nvSpPr>
        <p:spPr>
          <a:xfrm>
            <a:off x="324619" y="339501"/>
            <a:ext cx="3599309"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rPr lang="en-GB" dirty="0"/>
              <a:t>Agenda</a:t>
            </a:r>
            <a:endParaRPr dirty="0"/>
          </a:p>
        </p:txBody>
      </p:sp>
      <p:sp>
        <p:nvSpPr>
          <p:cNvPr id="146" name="Espace réservé du contenu 2">
            <a:extLst>
              <a:ext uri="{FF2B5EF4-FFF2-40B4-BE49-F238E27FC236}">
                <a16:creationId xmlns:a16="http://schemas.microsoft.com/office/drawing/2014/main" id="{B5FC63EF-E73C-89E1-DC3D-F8EBF87FC9E3}"/>
              </a:ext>
            </a:extLst>
          </p:cNvPr>
          <p:cNvSpPr txBox="1"/>
          <p:nvPr/>
        </p:nvSpPr>
        <p:spPr>
          <a:xfrm>
            <a:off x="360000" y="900000"/>
            <a:ext cx="7735555" cy="3600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Autofit/>
          </a:bodyPr>
          <a:lstStyle/>
          <a:p>
            <a:pPr marL="685800" indent="-457200">
              <a:lnSpc>
                <a:spcPct val="120000"/>
              </a:lnSpc>
              <a:buSzPct val="80000"/>
              <a:buBlip>
                <a:blip r:embed="rId2"/>
              </a:buBlip>
              <a:defRPr sz="2000">
                <a:solidFill>
                  <a:srgbClr val="0D0D0D"/>
                </a:solidFill>
              </a:defRPr>
            </a:pPr>
            <a:r>
              <a:rPr lang="en-GB" sz="2400" dirty="0"/>
              <a:t>Perspective – the EECC</a:t>
            </a:r>
            <a:br>
              <a:rPr lang="en-GB" sz="2400" dirty="0"/>
            </a:br>
            <a:endParaRPr lang="en-GB" sz="2400" dirty="0"/>
          </a:p>
          <a:p>
            <a:pPr marL="685800" indent="-457200">
              <a:lnSpc>
                <a:spcPct val="120000"/>
              </a:lnSpc>
              <a:buSzPct val="80000"/>
              <a:buBlip>
                <a:blip r:embed="rId2"/>
              </a:buBlip>
              <a:defRPr sz="2000">
                <a:solidFill>
                  <a:srgbClr val="0D0D0D"/>
                </a:solidFill>
              </a:defRPr>
            </a:pPr>
            <a:r>
              <a:rPr lang="en-GB" sz="2400" dirty="0"/>
              <a:t>AI in Exam preparation – advantage or disadvantage?</a:t>
            </a:r>
            <a:br>
              <a:rPr lang="en-GB" sz="2400" dirty="0"/>
            </a:br>
            <a:endParaRPr lang="en-GB" sz="2400" dirty="0"/>
          </a:p>
          <a:p>
            <a:pPr marL="685800" indent="-457200">
              <a:lnSpc>
                <a:spcPct val="120000"/>
              </a:lnSpc>
              <a:buSzPct val="80000"/>
              <a:buBlip>
                <a:blip r:embed="rId2"/>
              </a:buBlip>
              <a:defRPr sz="2000">
                <a:solidFill>
                  <a:srgbClr val="0D0D0D"/>
                </a:solidFill>
              </a:defRPr>
            </a:pPr>
            <a:r>
              <a:rPr lang="en-GB" sz="2400" dirty="0"/>
              <a:t>AI in Exam delivery – the good, the bad and the ugly…</a:t>
            </a:r>
            <a:br>
              <a:rPr lang="en-GB" sz="2400" dirty="0"/>
            </a:br>
            <a:endParaRPr lang="en-GB" sz="2400" dirty="0"/>
          </a:p>
          <a:p>
            <a:pPr marL="685800" indent="-457200">
              <a:lnSpc>
                <a:spcPct val="120000"/>
              </a:lnSpc>
              <a:buSzPct val="80000"/>
              <a:buBlip>
                <a:blip r:embed="rId2"/>
              </a:buBlip>
              <a:defRPr sz="2000">
                <a:solidFill>
                  <a:srgbClr val="0D0D0D"/>
                </a:solidFill>
              </a:defRPr>
            </a:pPr>
            <a:r>
              <a:rPr lang="en-GB" sz="2400" dirty="0"/>
              <a:t>Conclusions</a:t>
            </a:r>
            <a:endParaRPr lang="en-GB" sz="2000" dirty="0"/>
          </a:p>
        </p:txBody>
      </p:sp>
    </p:spTree>
    <p:extLst>
      <p:ext uri="{BB962C8B-B14F-4D97-AF65-F5344CB8AC3E}">
        <p14:creationId xmlns:p14="http://schemas.microsoft.com/office/powerpoint/2010/main" val="206686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F89E5-680F-458D-7B35-0DAD380D04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78B5745-B757-B1FE-5C0C-EBE6D7090FB1}"/>
              </a:ext>
            </a:extLst>
          </p:cNvPr>
          <p:cNvSpPr>
            <a:spLocks noGrp="1"/>
          </p:cNvSpPr>
          <p:nvPr>
            <p:ph type="body" sz="quarter" idx="21"/>
          </p:nvPr>
        </p:nvSpPr>
        <p:spPr>
          <a:xfrm>
            <a:off x="1209228" y="1203598"/>
            <a:ext cx="7012059" cy="2304256"/>
          </a:xfrm>
        </p:spPr>
        <p:txBody>
          <a:bodyPr>
            <a:normAutofit/>
          </a:bodyPr>
          <a:lstStyle/>
          <a:p>
            <a:r>
              <a:rPr lang="en-GB" dirty="0"/>
              <a:t>The European Examination in Core Cardiology</a:t>
            </a:r>
          </a:p>
        </p:txBody>
      </p:sp>
    </p:spTree>
    <p:extLst>
      <p:ext uri="{BB962C8B-B14F-4D97-AF65-F5344CB8AC3E}">
        <p14:creationId xmlns:p14="http://schemas.microsoft.com/office/powerpoint/2010/main" val="414690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Espace réservé du texte 1"/>
          <p:cNvSpPr txBox="1">
            <a:spLocks noGrp="1"/>
          </p:cNvSpPr>
          <p:nvPr>
            <p:ph type="body" sz="quarter" idx="1"/>
          </p:nvPr>
        </p:nvSpPr>
        <p:spPr>
          <a:xfrm>
            <a:off x="324619" y="339501"/>
            <a:ext cx="3599309"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t>What is the EECC ?</a:t>
            </a:r>
          </a:p>
        </p:txBody>
      </p:sp>
      <p:sp>
        <p:nvSpPr>
          <p:cNvPr id="146" name="Espace réservé du contenu 2"/>
          <p:cNvSpPr txBox="1"/>
          <p:nvPr/>
        </p:nvSpPr>
        <p:spPr>
          <a:xfrm>
            <a:off x="153223" y="1059583"/>
            <a:ext cx="7931998" cy="3600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marL="685800" indent="-457200">
              <a:lnSpc>
                <a:spcPct val="120000"/>
              </a:lnSpc>
              <a:buSzPct val="80000"/>
              <a:buBlip>
                <a:blip r:embed="rId3"/>
              </a:buBlip>
              <a:defRPr sz="2000">
                <a:solidFill>
                  <a:srgbClr val="0D0D0D"/>
                </a:solidFill>
              </a:defRPr>
            </a:pPr>
            <a:r>
              <a:rPr dirty="0"/>
              <a:t>test of core cardiology knowledge for independent practice</a:t>
            </a:r>
            <a:endParaRPr sz="1200" b="1" dirty="0"/>
          </a:p>
          <a:p>
            <a:pPr marL="685800" indent="-457200">
              <a:lnSpc>
                <a:spcPct val="120000"/>
              </a:lnSpc>
              <a:buSzPct val="80000"/>
              <a:buBlip>
                <a:blip r:embed="rId3"/>
              </a:buBlip>
              <a:defRPr sz="2000">
                <a:solidFill>
                  <a:srgbClr val="0D0D0D"/>
                </a:solidFill>
              </a:defRPr>
            </a:pPr>
            <a:r>
              <a:rPr dirty="0"/>
              <a:t>based on ESC core curriculum</a:t>
            </a:r>
            <a:r>
              <a:rPr lang="en-GB" dirty="0"/>
              <a:t> and UEMS cardiology ETR</a:t>
            </a:r>
            <a:r>
              <a:rPr dirty="0"/>
              <a:t>, </a:t>
            </a:r>
            <a:br>
              <a:rPr lang="en-GB" dirty="0"/>
            </a:br>
            <a:r>
              <a:rPr dirty="0"/>
              <a:t>guidelines and </a:t>
            </a:r>
            <a:r>
              <a:rPr i="1" dirty="0"/>
              <a:t>CardioMed</a:t>
            </a:r>
            <a:r>
              <a:rPr dirty="0"/>
              <a:t> textbook</a:t>
            </a:r>
            <a:endParaRPr sz="1200" b="1" dirty="0"/>
          </a:p>
          <a:p>
            <a:pPr marL="685800" indent="-457200">
              <a:lnSpc>
                <a:spcPct val="120000"/>
              </a:lnSpc>
              <a:buSzPct val="80000"/>
              <a:buBlip>
                <a:blip r:embed="rId3"/>
              </a:buBlip>
              <a:defRPr sz="2000">
                <a:solidFill>
                  <a:srgbClr val="0D0D0D"/>
                </a:solidFill>
              </a:defRPr>
            </a:pPr>
            <a:r>
              <a:rPr dirty="0"/>
              <a:t>120 MCQs (text/image/video) – </a:t>
            </a:r>
            <a:r>
              <a:rPr lang="en-GB" dirty="0"/>
              <a:t>BOF, </a:t>
            </a:r>
            <a:r>
              <a:rPr dirty="0"/>
              <a:t>short, English, random order</a:t>
            </a:r>
            <a:endParaRPr sz="1200" b="1" dirty="0"/>
          </a:p>
          <a:p>
            <a:pPr marL="685800" indent="-457200">
              <a:lnSpc>
                <a:spcPct val="120000"/>
              </a:lnSpc>
              <a:buSzPct val="80000"/>
              <a:buBlip>
                <a:blip r:embed="rId3"/>
              </a:buBlip>
              <a:defRPr sz="2000">
                <a:solidFill>
                  <a:srgbClr val="0D0D0D"/>
                </a:solidFill>
              </a:defRPr>
            </a:pPr>
            <a:r>
              <a:rPr dirty="0"/>
              <a:t>3-hours on-line with remote proctoring</a:t>
            </a:r>
            <a:endParaRPr sz="1200" b="1" dirty="0"/>
          </a:p>
          <a:p>
            <a:pPr marL="685800" indent="-457200">
              <a:lnSpc>
                <a:spcPct val="120000"/>
              </a:lnSpc>
              <a:buSzPct val="80000"/>
              <a:buBlip>
                <a:blip r:embed="rId3"/>
              </a:buBlip>
              <a:defRPr sz="2000">
                <a:solidFill>
                  <a:srgbClr val="0D0D0D"/>
                </a:solidFill>
              </a:defRPr>
            </a:pPr>
            <a:r>
              <a:rPr dirty="0"/>
              <a:t>robust governance</a:t>
            </a:r>
            <a:endParaRPr sz="1200" b="1" dirty="0"/>
          </a:p>
          <a:p>
            <a:pPr marL="952500" lvl="1" indent="-457200">
              <a:lnSpc>
                <a:spcPct val="120000"/>
              </a:lnSpc>
              <a:buClr>
                <a:srgbClr val="C00000"/>
              </a:buClr>
              <a:buSzPct val="80000"/>
              <a:buFont typeface="Arial"/>
              <a:buChar char="•"/>
              <a:defRPr sz="1600">
                <a:solidFill>
                  <a:srgbClr val="0D0D0D"/>
                </a:solidFill>
              </a:defRPr>
            </a:pPr>
            <a:r>
              <a:rPr dirty="0"/>
              <a:t>ESC – UEMS – independent academic analysis</a:t>
            </a:r>
            <a:endParaRPr sz="1200" dirty="0"/>
          </a:p>
          <a:p>
            <a:pPr marL="952500" lvl="1" indent="-457200">
              <a:lnSpc>
                <a:spcPct val="120000"/>
              </a:lnSpc>
              <a:buClr>
                <a:srgbClr val="C00000"/>
              </a:buClr>
              <a:buSzPct val="80000"/>
              <a:buFont typeface="Arial"/>
              <a:buChar char="•"/>
              <a:defRPr sz="1600">
                <a:solidFill>
                  <a:srgbClr val="0D0D0D"/>
                </a:solidFill>
              </a:defRPr>
            </a:pPr>
            <a:r>
              <a:rPr dirty="0"/>
              <a:t>transparency</a:t>
            </a:r>
            <a:endParaRPr sz="1200" dirty="0"/>
          </a:p>
          <a:p>
            <a:pPr marL="952500" lvl="1" indent="-457200">
              <a:lnSpc>
                <a:spcPct val="120000"/>
              </a:lnSpc>
              <a:buClr>
                <a:srgbClr val="C00000"/>
              </a:buClr>
              <a:buSzPct val="80000"/>
              <a:buFont typeface="Arial"/>
              <a:buChar char="•"/>
              <a:defRPr sz="1600">
                <a:solidFill>
                  <a:srgbClr val="0D0D0D"/>
                </a:solidFill>
              </a:defRPr>
            </a:pPr>
            <a:r>
              <a:rPr lang="en-GB" dirty="0"/>
              <a:t>best practice for high-stakes exams</a:t>
            </a:r>
            <a:endParaRPr sz="1200" dirty="0"/>
          </a:p>
          <a:p>
            <a:pPr marL="685800" indent="-457200">
              <a:lnSpc>
                <a:spcPct val="120000"/>
              </a:lnSpc>
              <a:buSzPct val="80000"/>
              <a:buBlip>
                <a:blip r:embed="rId3"/>
              </a:buBlip>
              <a:defRPr sz="2000">
                <a:solidFill>
                  <a:srgbClr val="0D0D0D"/>
                </a:solidFill>
              </a:defRPr>
            </a:pPr>
            <a:r>
              <a:rPr dirty="0"/>
              <a:t>international collaboration </a:t>
            </a:r>
            <a:r>
              <a:rPr sz="1800" dirty="0"/>
              <a:t>– a service to national cardiology societies</a:t>
            </a:r>
          </a:p>
        </p:txBody>
      </p:sp>
      <p:pic>
        <p:nvPicPr>
          <p:cNvPr id="147" name="Picture 5" descr="Picture 5"/>
          <p:cNvPicPr>
            <a:picLocks noChangeAspect="1"/>
          </p:cNvPicPr>
          <p:nvPr/>
        </p:nvPicPr>
        <p:blipFill>
          <a:blip r:embed="rId4"/>
          <a:srcRect t="29582" b="29260"/>
          <a:stretch>
            <a:fillRect/>
          </a:stretch>
        </p:blipFill>
        <p:spPr>
          <a:xfrm>
            <a:off x="5059418" y="3236772"/>
            <a:ext cx="1642712" cy="50707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Espace réservé du texte 1"/>
          <p:cNvSpPr txBox="1">
            <a:spLocks noGrp="1"/>
          </p:cNvSpPr>
          <p:nvPr>
            <p:ph type="body" sz="quarter" idx="1"/>
          </p:nvPr>
        </p:nvSpPr>
        <p:spPr>
          <a:xfrm>
            <a:off x="324619" y="339501"/>
            <a:ext cx="3599309" cy="431452"/>
          </a:xfrm>
          <a:prstGeom prst="rect">
            <a:avLst/>
          </a:prstGeom>
        </p:spPr>
        <p:txBody>
          <a:bodyPr/>
          <a:lstStyle>
            <a:lvl1pPr defTabSz="877823">
              <a:lnSpc>
                <a:spcPts val="2300"/>
              </a:lnSpc>
              <a:defRPr sz="3167">
                <a:solidFill>
                  <a:schemeClr val="accent1"/>
                </a:solidFill>
                <a:latin typeface="Calibri Light"/>
                <a:ea typeface="Calibri Light"/>
                <a:cs typeface="Calibri Light"/>
                <a:sym typeface="Calibri Light"/>
              </a:defRPr>
            </a:lvl1pPr>
          </a:lstStyle>
          <a:p>
            <a:r>
              <a:t>How does it work ?</a:t>
            </a:r>
          </a:p>
        </p:txBody>
      </p:sp>
      <p:sp>
        <p:nvSpPr>
          <p:cNvPr id="150" name="TextBox 18"/>
          <p:cNvSpPr txBox="1"/>
          <p:nvPr/>
        </p:nvSpPr>
        <p:spPr>
          <a:xfrm>
            <a:off x="3092470" y="1032536"/>
            <a:ext cx="1917735"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400"/>
            </a:lvl1pPr>
          </a:lstStyle>
          <a:p>
            <a:r>
              <a:t>question writing meeting</a:t>
            </a:r>
          </a:p>
        </p:txBody>
      </p:sp>
      <p:sp>
        <p:nvSpPr>
          <p:cNvPr id="151" name="TextBox 19"/>
          <p:cNvSpPr txBox="1"/>
          <p:nvPr/>
        </p:nvSpPr>
        <p:spPr>
          <a:xfrm>
            <a:off x="3510760" y="862237"/>
            <a:ext cx="1165125"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400"/>
            </a:lvl1pPr>
          </a:lstStyle>
          <a:p>
            <a:r>
              <a:t>board meeting</a:t>
            </a:r>
          </a:p>
        </p:txBody>
      </p:sp>
      <p:sp>
        <p:nvSpPr>
          <p:cNvPr id="152" name="Straight Arrow Connector 20"/>
          <p:cNvSpPr/>
          <p:nvPr/>
        </p:nvSpPr>
        <p:spPr>
          <a:xfrm flipH="1">
            <a:off x="4221534" y="1340314"/>
            <a:ext cx="53414" cy="468418"/>
          </a:xfrm>
          <a:prstGeom prst="line">
            <a:avLst/>
          </a:prstGeom>
          <a:ln w="38100">
            <a:solidFill>
              <a:srgbClr val="000000"/>
            </a:solidFill>
            <a:tailEnd type="stealth"/>
          </a:ln>
        </p:spPr>
        <p:txBody>
          <a:bodyPr lIns="45719" rIns="45719"/>
          <a:lstStyle/>
          <a:p>
            <a:endParaRPr/>
          </a:p>
        </p:txBody>
      </p:sp>
      <p:sp>
        <p:nvSpPr>
          <p:cNvPr id="153" name="TextBox 22"/>
          <p:cNvSpPr txBox="1"/>
          <p:nvPr/>
        </p:nvSpPr>
        <p:spPr>
          <a:xfrm>
            <a:off x="5084387" y="1298758"/>
            <a:ext cx="2060376" cy="7139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400"/>
            </a:pPr>
            <a:r>
              <a:t>question selection meeting</a:t>
            </a:r>
          </a:p>
          <a:p>
            <a:pPr>
              <a:defRPr sz="900"/>
            </a:pPr>
            <a:r>
              <a:t>120 + 30 – imaging/valvular; rhythm</a:t>
            </a:r>
            <a:br/>
            <a:r>
              <a:t>disorders; CAD/ACC/prevention;</a:t>
            </a:r>
            <a:br/>
            <a:r>
              <a:t>heart failure/other settings</a:t>
            </a:r>
          </a:p>
        </p:txBody>
      </p:sp>
      <p:sp>
        <p:nvSpPr>
          <p:cNvPr id="154" name="Straight Arrow Connector 23"/>
          <p:cNvSpPr/>
          <p:nvPr/>
        </p:nvSpPr>
        <p:spPr>
          <a:xfrm flipH="1">
            <a:off x="4648079" y="1611721"/>
            <a:ext cx="373269" cy="409841"/>
          </a:xfrm>
          <a:prstGeom prst="line">
            <a:avLst/>
          </a:prstGeom>
          <a:ln w="38100">
            <a:solidFill>
              <a:srgbClr val="000000"/>
            </a:solidFill>
            <a:tailEnd type="stealth"/>
          </a:ln>
        </p:spPr>
        <p:txBody>
          <a:bodyPr lIns="45719" rIns="45719"/>
          <a:lstStyle/>
          <a:p>
            <a:endParaRPr/>
          </a:p>
        </p:txBody>
      </p:sp>
      <p:sp>
        <p:nvSpPr>
          <p:cNvPr id="155" name="TextBox 25"/>
          <p:cNvSpPr txBox="1"/>
          <p:nvPr/>
        </p:nvSpPr>
        <p:spPr>
          <a:xfrm>
            <a:off x="5483719" y="2028096"/>
            <a:ext cx="1906623" cy="4345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400"/>
            </a:pPr>
            <a:r>
              <a:t>standard setting meeting</a:t>
            </a:r>
          </a:p>
          <a:p>
            <a:pPr>
              <a:defRPr sz="900"/>
            </a:pPr>
            <a:r>
              <a:t>final 120qns, pass mark criteria</a:t>
            </a:r>
          </a:p>
        </p:txBody>
      </p:sp>
      <p:sp>
        <p:nvSpPr>
          <p:cNvPr id="156" name="Straight Arrow Connector 26"/>
          <p:cNvSpPr/>
          <p:nvPr/>
        </p:nvSpPr>
        <p:spPr>
          <a:xfrm flipH="1">
            <a:off x="4859151" y="2244180"/>
            <a:ext cx="571176" cy="145293"/>
          </a:xfrm>
          <a:prstGeom prst="line">
            <a:avLst/>
          </a:prstGeom>
          <a:ln w="38100">
            <a:solidFill>
              <a:srgbClr val="000000"/>
            </a:solidFill>
            <a:tailEnd type="stealth"/>
          </a:ln>
        </p:spPr>
        <p:txBody>
          <a:bodyPr lIns="45719" rIns="45719"/>
          <a:lstStyle/>
          <a:p>
            <a:endParaRPr/>
          </a:p>
        </p:txBody>
      </p:sp>
      <p:sp>
        <p:nvSpPr>
          <p:cNvPr id="157" name="TextBox 34"/>
          <p:cNvSpPr txBox="1"/>
          <p:nvPr/>
        </p:nvSpPr>
        <p:spPr>
          <a:xfrm>
            <a:off x="4491879" y="3904045"/>
            <a:ext cx="2910189" cy="227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900"/>
              </a:lnSpc>
              <a:defRPr sz="1400"/>
            </a:pPr>
            <a:r>
              <a:t>EECC sitting:</a:t>
            </a:r>
            <a:r>
              <a:rPr sz="900"/>
              <a:t>	  </a:t>
            </a:r>
            <a:r>
              <a:rPr sz="900">
                <a:solidFill>
                  <a:srgbClr val="FF0000"/>
                </a:solidFill>
              </a:rPr>
              <a:t>Tuesday 17 June 2025</a:t>
            </a:r>
          </a:p>
        </p:txBody>
      </p:sp>
      <p:sp>
        <p:nvSpPr>
          <p:cNvPr id="158" name="TextBox 37"/>
          <p:cNvSpPr txBox="1"/>
          <p:nvPr/>
        </p:nvSpPr>
        <p:spPr>
          <a:xfrm>
            <a:off x="3013153" y="3874053"/>
            <a:ext cx="1205321" cy="518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r">
              <a:defRPr sz="1400"/>
            </a:pPr>
            <a:r>
              <a:t>board meeting </a:t>
            </a:r>
          </a:p>
          <a:p>
            <a:pPr algn="r">
              <a:defRPr sz="1400"/>
            </a:pPr>
            <a:r>
              <a:t>results</a:t>
            </a:r>
            <a:r>
              <a:rPr>
                <a:latin typeface="Symbol"/>
                <a:ea typeface="Symbol"/>
                <a:cs typeface="Symbol"/>
                <a:sym typeface="Symbol"/>
              </a:rPr>
              <a:t> ®</a:t>
            </a:r>
            <a:r>
              <a:t> NS</a:t>
            </a:r>
          </a:p>
        </p:txBody>
      </p:sp>
      <p:sp>
        <p:nvSpPr>
          <p:cNvPr id="159" name="TextBox 46"/>
          <p:cNvSpPr txBox="1"/>
          <p:nvPr/>
        </p:nvSpPr>
        <p:spPr>
          <a:xfrm>
            <a:off x="1483952" y="1416599"/>
            <a:ext cx="1682985"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r">
              <a:defRPr sz="1400"/>
            </a:lvl1pPr>
          </a:lstStyle>
          <a:p>
            <a:r>
              <a:t>candidate registration</a:t>
            </a:r>
          </a:p>
        </p:txBody>
      </p:sp>
      <p:sp>
        <p:nvSpPr>
          <p:cNvPr id="160" name="Straight Arrow Connector 47"/>
          <p:cNvSpPr/>
          <p:nvPr/>
        </p:nvSpPr>
        <p:spPr>
          <a:xfrm>
            <a:off x="3139336" y="1658541"/>
            <a:ext cx="369147" cy="369556"/>
          </a:xfrm>
          <a:prstGeom prst="line">
            <a:avLst/>
          </a:prstGeom>
          <a:ln w="38100">
            <a:solidFill>
              <a:srgbClr val="000000"/>
            </a:solidFill>
            <a:tailEnd type="stealth"/>
          </a:ln>
        </p:spPr>
        <p:txBody>
          <a:bodyPr lIns="45719" rIns="45719"/>
          <a:lstStyle/>
          <a:p>
            <a:endParaRPr/>
          </a:p>
        </p:txBody>
      </p:sp>
      <p:sp>
        <p:nvSpPr>
          <p:cNvPr id="161" name="TextBox 56"/>
          <p:cNvSpPr txBox="1"/>
          <p:nvPr/>
        </p:nvSpPr>
        <p:spPr>
          <a:xfrm>
            <a:off x="5577966" y="2491399"/>
            <a:ext cx="1637592" cy="4345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400"/>
            </a:pPr>
            <a:r>
              <a:t>introductory module</a:t>
            </a:r>
          </a:p>
          <a:p>
            <a:pPr>
              <a:defRPr sz="900"/>
            </a:pPr>
            <a:r>
              <a:t>escardio.eu.crossknowledge.com</a:t>
            </a:r>
          </a:p>
        </p:txBody>
      </p:sp>
      <p:sp>
        <p:nvSpPr>
          <p:cNvPr id="162" name="Straight Arrow Connector 57"/>
          <p:cNvSpPr/>
          <p:nvPr/>
        </p:nvSpPr>
        <p:spPr>
          <a:xfrm flipH="1" flipV="1">
            <a:off x="4898404" y="2629708"/>
            <a:ext cx="592440" cy="15483"/>
          </a:xfrm>
          <a:prstGeom prst="line">
            <a:avLst/>
          </a:prstGeom>
          <a:ln w="38100">
            <a:solidFill>
              <a:srgbClr val="000000"/>
            </a:solidFill>
            <a:tailEnd type="stealth"/>
          </a:ln>
        </p:spPr>
        <p:txBody>
          <a:bodyPr lIns="45719" rIns="45719"/>
          <a:lstStyle/>
          <a:p>
            <a:endParaRPr/>
          </a:p>
        </p:txBody>
      </p:sp>
      <p:sp>
        <p:nvSpPr>
          <p:cNvPr id="163" name="TextBox 59"/>
          <p:cNvSpPr txBox="1"/>
          <p:nvPr/>
        </p:nvSpPr>
        <p:spPr>
          <a:xfrm>
            <a:off x="5317503" y="3080275"/>
            <a:ext cx="1637592" cy="4345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400"/>
            </a:pPr>
            <a:r>
              <a:t>mock exam</a:t>
            </a:r>
          </a:p>
          <a:p>
            <a:pPr>
              <a:defRPr sz="900"/>
            </a:pPr>
            <a:r>
              <a:t>escardio.eu.crossknowledge.com</a:t>
            </a:r>
          </a:p>
        </p:txBody>
      </p:sp>
      <p:sp>
        <p:nvSpPr>
          <p:cNvPr id="164" name="Straight Arrow Connector 60"/>
          <p:cNvSpPr/>
          <p:nvPr/>
        </p:nvSpPr>
        <p:spPr>
          <a:xfrm flipH="1" flipV="1">
            <a:off x="4785204" y="3014708"/>
            <a:ext cx="506927" cy="217231"/>
          </a:xfrm>
          <a:prstGeom prst="line">
            <a:avLst/>
          </a:prstGeom>
          <a:ln w="38100">
            <a:solidFill>
              <a:srgbClr val="000000"/>
            </a:solidFill>
            <a:tailEnd type="stealth"/>
          </a:ln>
        </p:spPr>
        <p:txBody>
          <a:bodyPr lIns="45719" rIns="45719"/>
          <a:lstStyle/>
          <a:p>
            <a:endParaRPr/>
          </a:p>
        </p:txBody>
      </p:sp>
      <p:grpSp>
        <p:nvGrpSpPr>
          <p:cNvPr id="180" name="Group 27"/>
          <p:cNvGrpSpPr/>
          <p:nvPr/>
        </p:nvGrpSpPr>
        <p:grpSpPr>
          <a:xfrm>
            <a:off x="3010414" y="1542195"/>
            <a:ext cx="2132193" cy="2132192"/>
            <a:chOff x="0" y="0"/>
            <a:chExt cx="2132191" cy="2132191"/>
          </a:xfrm>
        </p:grpSpPr>
        <p:pic>
          <p:nvPicPr>
            <p:cNvPr id="165" name="Picture 2" descr="Picture 2"/>
            <p:cNvPicPr>
              <a:picLocks noChangeAspect="1"/>
            </p:cNvPicPr>
            <p:nvPr/>
          </p:nvPicPr>
          <p:blipFill>
            <a:blip r:embed="rId2"/>
            <a:stretch>
              <a:fillRect/>
            </a:stretch>
          </p:blipFill>
          <p:spPr>
            <a:xfrm rot="6231375">
              <a:off x="185306" y="185306"/>
              <a:ext cx="1761579" cy="1761579"/>
            </a:xfrm>
            <a:prstGeom prst="rect">
              <a:avLst/>
            </a:prstGeom>
            <a:ln w="12700" cap="flat">
              <a:noFill/>
              <a:miter lim="400000"/>
            </a:ln>
            <a:effectLst>
              <a:outerShdw blurRad="292100" dist="139700" dir="2700000" rotWithShape="0">
                <a:srgbClr val="333333">
                  <a:alpha val="64999"/>
                </a:srgbClr>
              </a:outerShdw>
            </a:effectLst>
          </p:spPr>
        </p:pic>
        <p:grpSp>
          <p:nvGrpSpPr>
            <p:cNvPr id="179" name="Group 3"/>
            <p:cNvGrpSpPr/>
            <p:nvPr/>
          </p:nvGrpSpPr>
          <p:grpSpPr>
            <a:xfrm>
              <a:off x="292871" y="235959"/>
              <a:ext cx="1569159" cy="1617253"/>
              <a:chOff x="0" y="0"/>
              <a:chExt cx="1569158" cy="1617252"/>
            </a:xfrm>
          </p:grpSpPr>
          <p:sp>
            <p:nvSpPr>
              <p:cNvPr id="166" name="TextBox 5"/>
              <p:cNvSpPr txBox="1"/>
              <p:nvPr/>
            </p:nvSpPr>
            <p:spPr>
              <a:xfrm>
                <a:off x="836717" y="837"/>
                <a:ext cx="177030"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a:solidFill>
                      <a:srgbClr val="FFFFFF"/>
                    </a:solidFill>
                  </a:defRPr>
                </a:lvl1pPr>
              </a:lstStyle>
              <a:p>
                <a:r>
                  <a:t>J</a:t>
                </a:r>
              </a:p>
            </p:txBody>
          </p:sp>
          <p:sp>
            <p:nvSpPr>
              <p:cNvPr id="167" name="TextBox 6"/>
              <p:cNvSpPr txBox="1"/>
              <p:nvPr/>
            </p:nvSpPr>
            <p:spPr>
              <a:xfrm>
                <a:off x="1134260" y="167330"/>
                <a:ext cx="209177"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a:solidFill>
                      <a:srgbClr val="FFFFFF"/>
                    </a:solidFill>
                  </a:defRPr>
                </a:lvl1pPr>
              </a:lstStyle>
              <a:p>
                <a:r>
                  <a:t>F</a:t>
                </a:r>
              </a:p>
            </p:txBody>
          </p:sp>
          <p:sp>
            <p:nvSpPr>
              <p:cNvPr id="168" name="TextBox 7"/>
              <p:cNvSpPr txBox="1"/>
              <p:nvPr/>
            </p:nvSpPr>
            <p:spPr>
              <a:xfrm>
                <a:off x="1269569" y="466024"/>
                <a:ext cx="299590"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a:solidFill>
                      <a:srgbClr val="FFFFFF"/>
                    </a:solidFill>
                  </a:defRPr>
                </a:lvl1pPr>
              </a:lstStyle>
              <a:p>
                <a:r>
                  <a:t>M</a:t>
                </a:r>
              </a:p>
            </p:txBody>
          </p:sp>
          <p:sp>
            <p:nvSpPr>
              <p:cNvPr id="169" name="TextBox 8"/>
              <p:cNvSpPr txBox="1"/>
              <p:nvPr/>
            </p:nvSpPr>
            <p:spPr>
              <a:xfrm>
                <a:off x="1301629" y="779147"/>
                <a:ext cx="236412"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p>
                <a:r>
                  <a:t>A</a:t>
                </a:r>
              </a:p>
            </p:txBody>
          </p:sp>
          <p:sp>
            <p:nvSpPr>
              <p:cNvPr id="170" name="TextBox 9"/>
              <p:cNvSpPr txBox="1"/>
              <p:nvPr/>
            </p:nvSpPr>
            <p:spPr>
              <a:xfrm>
                <a:off x="1110711" y="1091179"/>
                <a:ext cx="299590"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p>
                <a:r>
                  <a:t>M</a:t>
                </a:r>
              </a:p>
            </p:txBody>
          </p:sp>
          <p:sp>
            <p:nvSpPr>
              <p:cNvPr id="171" name="TextBox 10"/>
              <p:cNvSpPr txBox="1"/>
              <p:nvPr/>
            </p:nvSpPr>
            <p:spPr>
              <a:xfrm>
                <a:off x="887678" y="1275845"/>
                <a:ext cx="177030"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p>
                <a:r>
                  <a:t>J</a:t>
                </a:r>
              </a:p>
            </p:txBody>
          </p:sp>
          <p:sp>
            <p:nvSpPr>
              <p:cNvPr id="172" name="TextBox 11"/>
              <p:cNvSpPr txBox="1"/>
              <p:nvPr/>
            </p:nvSpPr>
            <p:spPr>
              <a:xfrm>
                <a:off x="548201" y="1284164"/>
                <a:ext cx="177030"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p>
                <a:r>
                  <a:t>J</a:t>
                </a:r>
              </a:p>
            </p:txBody>
          </p:sp>
          <p:sp>
            <p:nvSpPr>
              <p:cNvPr id="173" name="TextBox 12"/>
              <p:cNvSpPr txBox="1"/>
              <p:nvPr/>
            </p:nvSpPr>
            <p:spPr>
              <a:xfrm>
                <a:off x="214742" y="1117407"/>
                <a:ext cx="236412"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p>
                <a:r>
                  <a:t>A</a:t>
                </a:r>
              </a:p>
            </p:txBody>
          </p:sp>
          <p:sp>
            <p:nvSpPr>
              <p:cNvPr id="174" name="TextBox 13"/>
              <p:cNvSpPr txBox="1"/>
              <p:nvPr/>
            </p:nvSpPr>
            <p:spPr>
              <a:xfrm>
                <a:off x="46487" y="812727"/>
                <a:ext cx="209177"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p>
                <a:r>
                  <a:t>S</a:t>
                </a:r>
              </a:p>
            </p:txBody>
          </p:sp>
          <p:sp>
            <p:nvSpPr>
              <p:cNvPr id="175" name="TextBox 14"/>
              <p:cNvSpPr txBox="1"/>
              <p:nvPr/>
            </p:nvSpPr>
            <p:spPr>
              <a:xfrm>
                <a:off x="0" y="490528"/>
                <a:ext cx="255499"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a:solidFill>
                      <a:srgbClr val="FFFFFF"/>
                    </a:solidFill>
                  </a:defRPr>
                </a:lvl1pPr>
              </a:lstStyle>
              <a:p>
                <a:r>
                  <a:t>O</a:t>
                </a:r>
              </a:p>
            </p:txBody>
          </p:sp>
          <p:sp>
            <p:nvSpPr>
              <p:cNvPr id="176" name="TextBox 15"/>
              <p:cNvSpPr txBox="1"/>
              <p:nvPr/>
            </p:nvSpPr>
            <p:spPr>
              <a:xfrm>
                <a:off x="179180" y="175611"/>
                <a:ext cx="251705" cy="333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a:solidFill>
                      <a:srgbClr val="FFFFFF"/>
                    </a:solidFill>
                  </a:defRPr>
                </a:lvl1pPr>
              </a:lstStyle>
              <a:p>
                <a:r>
                  <a:t>N</a:t>
                </a:r>
              </a:p>
            </p:txBody>
          </p:sp>
          <p:sp>
            <p:nvSpPr>
              <p:cNvPr id="177" name="TextBox 16"/>
              <p:cNvSpPr txBox="1"/>
              <p:nvPr/>
            </p:nvSpPr>
            <p:spPr>
              <a:xfrm>
                <a:off x="482791" y="0"/>
                <a:ext cx="244784" cy="3330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a:solidFill>
                      <a:srgbClr val="FFFFFF"/>
                    </a:solidFill>
                  </a:defRPr>
                </a:lvl1pPr>
              </a:lstStyle>
              <a:p>
                <a:r>
                  <a:t>D</a:t>
                </a:r>
              </a:p>
            </p:txBody>
          </p:sp>
          <p:pic>
            <p:nvPicPr>
              <p:cNvPr id="178" name="Picture 61" descr="Picture 61"/>
              <p:cNvPicPr>
                <a:picLocks noChangeAspect="1"/>
              </p:cNvPicPr>
              <p:nvPr/>
            </p:nvPicPr>
            <p:blipFill>
              <a:blip r:embed="rId3"/>
              <a:stretch>
                <a:fillRect/>
              </a:stretch>
            </p:blipFill>
            <p:spPr>
              <a:xfrm>
                <a:off x="388461" y="581184"/>
                <a:ext cx="722329" cy="584545"/>
              </a:xfrm>
              <a:prstGeom prst="rect">
                <a:avLst/>
              </a:prstGeom>
              <a:ln w="12700" cap="flat">
                <a:noFill/>
                <a:miter lim="400000"/>
              </a:ln>
              <a:effectLst>
                <a:outerShdw blurRad="50800" dist="50800" dir="2700000" rotWithShape="0">
                  <a:srgbClr val="000000">
                    <a:alpha val="30000"/>
                  </a:srgbClr>
                </a:outerShdw>
              </a:effectLst>
            </p:spPr>
          </p:pic>
        </p:grpSp>
      </p:grpSp>
      <p:sp>
        <p:nvSpPr>
          <p:cNvPr id="181" name="TextBox 49"/>
          <p:cNvSpPr txBox="1"/>
          <p:nvPr/>
        </p:nvSpPr>
        <p:spPr>
          <a:xfrm>
            <a:off x="1278344" y="2867515"/>
            <a:ext cx="1528971"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400"/>
            </a:lvl1pPr>
          </a:lstStyle>
          <a:p>
            <a:r>
              <a:t>country registration</a:t>
            </a:r>
          </a:p>
        </p:txBody>
      </p:sp>
      <p:sp>
        <p:nvSpPr>
          <p:cNvPr id="182" name="Straight Arrow Connector 62"/>
          <p:cNvSpPr/>
          <p:nvPr/>
        </p:nvSpPr>
        <p:spPr>
          <a:xfrm flipV="1">
            <a:off x="2791572" y="2813885"/>
            <a:ext cx="494933" cy="154569"/>
          </a:xfrm>
          <a:prstGeom prst="line">
            <a:avLst/>
          </a:prstGeom>
          <a:ln w="38100">
            <a:solidFill>
              <a:srgbClr val="000000"/>
            </a:solidFill>
            <a:tailEnd type="stealth"/>
          </a:ln>
        </p:spPr>
        <p:txBody>
          <a:bodyPr lIns="45719" rIns="45719"/>
          <a:lstStyle/>
          <a:p>
            <a:endParaRPr/>
          </a:p>
        </p:txBody>
      </p:sp>
      <p:sp>
        <p:nvSpPr>
          <p:cNvPr id="183" name="TextBox 40"/>
          <p:cNvSpPr txBox="1"/>
          <p:nvPr/>
        </p:nvSpPr>
        <p:spPr>
          <a:xfrm>
            <a:off x="673050" y="3363198"/>
            <a:ext cx="2541596" cy="509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400"/>
            </a:pPr>
            <a:r>
              <a:t>question writing meeting (ESC)</a:t>
            </a:r>
          </a:p>
          <a:p>
            <a:pPr>
              <a:defRPr sz="1400"/>
            </a:pPr>
            <a:r>
              <a:t>“kick-off” NS/UEMS-cs/ESC</a:t>
            </a:r>
          </a:p>
        </p:txBody>
      </p:sp>
      <p:sp>
        <p:nvSpPr>
          <p:cNvPr id="184" name="Straight Arrow Connector 64"/>
          <p:cNvSpPr/>
          <p:nvPr/>
        </p:nvSpPr>
        <p:spPr>
          <a:xfrm flipV="1">
            <a:off x="2982903" y="3075341"/>
            <a:ext cx="440882" cy="298630"/>
          </a:xfrm>
          <a:prstGeom prst="line">
            <a:avLst/>
          </a:prstGeom>
          <a:ln w="38100">
            <a:solidFill>
              <a:srgbClr val="000000"/>
            </a:solidFill>
            <a:tailEnd type="stealth"/>
          </a:ln>
        </p:spPr>
        <p:txBody>
          <a:bodyPr lIns="45719" rIns="45719"/>
          <a:lstStyle/>
          <a:p>
            <a:endParaRPr/>
          </a:p>
        </p:txBody>
      </p:sp>
      <p:sp>
        <p:nvSpPr>
          <p:cNvPr id="185" name="Straight Arrow Connector 66"/>
          <p:cNvSpPr/>
          <p:nvPr/>
        </p:nvSpPr>
        <p:spPr>
          <a:xfrm flipH="1" flipV="1">
            <a:off x="4092135" y="3423332"/>
            <a:ext cx="8218" cy="494493"/>
          </a:xfrm>
          <a:prstGeom prst="line">
            <a:avLst/>
          </a:prstGeom>
          <a:ln w="38100">
            <a:solidFill>
              <a:srgbClr val="000000"/>
            </a:solidFill>
            <a:tailEnd type="stealth"/>
          </a:ln>
        </p:spPr>
        <p:txBody>
          <a:bodyPr lIns="45719" rIns="45719"/>
          <a:lstStyle/>
          <a:p>
            <a:endParaRPr/>
          </a:p>
        </p:txBody>
      </p:sp>
      <p:sp>
        <p:nvSpPr>
          <p:cNvPr id="186" name="Straight Arrow Connector 68"/>
          <p:cNvSpPr/>
          <p:nvPr/>
        </p:nvSpPr>
        <p:spPr>
          <a:xfrm flipH="1" flipV="1">
            <a:off x="4325658" y="3384425"/>
            <a:ext cx="179819" cy="491845"/>
          </a:xfrm>
          <a:prstGeom prst="line">
            <a:avLst/>
          </a:prstGeom>
          <a:ln w="38100">
            <a:solidFill>
              <a:srgbClr val="000000"/>
            </a:solidFill>
            <a:tailEnd type="stealth"/>
          </a:ln>
        </p:spPr>
        <p:txBody>
          <a:bodyPr lIns="45719" rIns="45719"/>
          <a:lstStyle/>
          <a:p>
            <a:endParaRPr/>
          </a:p>
        </p:txBody>
      </p:sp>
      <p:sp>
        <p:nvSpPr>
          <p:cNvPr id="187" name="TextBox 31"/>
          <p:cNvSpPr txBox="1"/>
          <p:nvPr/>
        </p:nvSpPr>
        <p:spPr>
          <a:xfrm>
            <a:off x="4959397" y="3542665"/>
            <a:ext cx="941833"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400"/>
            </a:lvl1pPr>
          </a:lstStyle>
          <a:p>
            <a:r>
              <a:t>final review</a:t>
            </a:r>
          </a:p>
        </p:txBody>
      </p:sp>
      <p:sp>
        <p:nvSpPr>
          <p:cNvPr id="188" name="Straight Arrow Connector 78"/>
          <p:cNvSpPr/>
          <p:nvPr/>
        </p:nvSpPr>
        <p:spPr>
          <a:xfrm flipH="1" flipV="1">
            <a:off x="4614895" y="3220061"/>
            <a:ext cx="320562" cy="413737"/>
          </a:xfrm>
          <a:prstGeom prst="line">
            <a:avLst/>
          </a:prstGeom>
          <a:ln w="38100">
            <a:solidFill>
              <a:srgbClr val="000000"/>
            </a:solidFill>
            <a:tailEnd type="stealth"/>
          </a:ln>
        </p:spPr>
        <p:txBody>
          <a:bodyPr lIns="45719" rIns="45719"/>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8" name="Group 1"/>
          <p:cNvGrpSpPr/>
          <p:nvPr/>
        </p:nvGrpSpPr>
        <p:grpSpPr>
          <a:xfrm>
            <a:off x="0" y="0"/>
            <a:ext cx="9144000" cy="5143501"/>
            <a:chOff x="0" y="0"/>
            <a:chExt cx="9144000" cy="5143500"/>
          </a:xfrm>
        </p:grpSpPr>
        <p:pic>
          <p:nvPicPr>
            <p:cNvPr id="190" name="Picture 2" descr="Picture 2"/>
            <p:cNvPicPr>
              <a:picLocks noChangeAspect="1"/>
            </p:cNvPicPr>
            <p:nvPr/>
          </p:nvPicPr>
          <p:blipFill>
            <a:blip r:embed="rId3"/>
            <a:stretch>
              <a:fillRect/>
            </a:stretch>
          </p:blipFill>
          <p:spPr>
            <a:xfrm>
              <a:off x="0" y="0"/>
              <a:ext cx="9144000" cy="5143500"/>
            </a:xfrm>
            <a:prstGeom prst="rect">
              <a:avLst/>
            </a:prstGeom>
            <a:ln w="12700" cap="flat">
              <a:noFill/>
              <a:miter lim="400000"/>
            </a:ln>
            <a:effectLst/>
          </p:spPr>
        </p:pic>
        <p:grpSp>
          <p:nvGrpSpPr>
            <p:cNvPr id="197" name="Group 3"/>
            <p:cNvGrpSpPr/>
            <p:nvPr/>
          </p:nvGrpSpPr>
          <p:grpSpPr>
            <a:xfrm>
              <a:off x="962537" y="2191593"/>
              <a:ext cx="2576207" cy="973806"/>
              <a:chOff x="0" y="0"/>
              <a:chExt cx="2576205" cy="973804"/>
            </a:xfrm>
          </p:grpSpPr>
          <p:pic>
            <p:nvPicPr>
              <p:cNvPr id="191" name="Picture 4" descr="Picture 4"/>
              <p:cNvPicPr>
                <a:picLocks noChangeAspect="1"/>
              </p:cNvPicPr>
              <p:nvPr/>
            </p:nvPicPr>
            <p:blipFill>
              <a:blip r:embed="rId4"/>
              <a:srcRect l="19388" t="56837" r="76831" b="38315"/>
              <a:stretch>
                <a:fillRect/>
              </a:stretch>
            </p:blipFill>
            <p:spPr>
              <a:xfrm>
                <a:off x="21862" y="724422"/>
                <a:ext cx="345637" cy="249383"/>
              </a:xfrm>
              <a:prstGeom prst="rect">
                <a:avLst/>
              </a:prstGeom>
              <a:ln w="12700" cap="flat">
                <a:noFill/>
                <a:miter lim="400000"/>
              </a:ln>
              <a:effectLst/>
            </p:spPr>
          </p:pic>
          <p:pic>
            <p:nvPicPr>
              <p:cNvPr id="192" name="Picture 5" descr="Picture 5"/>
              <p:cNvPicPr>
                <a:picLocks noChangeAspect="1"/>
              </p:cNvPicPr>
              <p:nvPr/>
            </p:nvPicPr>
            <p:blipFill>
              <a:blip r:embed="rId5"/>
              <a:srcRect l="10821" t="56708" r="81380" b="40867"/>
              <a:stretch>
                <a:fillRect/>
              </a:stretch>
            </p:blipFill>
            <p:spPr>
              <a:xfrm>
                <a:off x="179366" y="728797"/>
                <a:ext cx="713146" cy="124691"/>
              </a:xfrm>
              <a:prstGeom prst="rect">
                <a:avLst/>
              </a:prstGeom>
              <a:ln w="12700" cap="flat">
                <a:noFill/>
                <a:miter lim="400000"/>
              </a:ln>
              <a:effectLst/>
            </p:spPr>
          </p:pic>
          <p:pic>
            <p:nvPicPr>
              <p:cNvPr id="193" name="Picture 6" descr="Picture 6"/>
              <p:cNvPicPr>
                <a:picLocks noChangeAspect="1"/>
              </p:cNvPicPr>
              <p:nvPr/>
            </p:nvPicPr>
            <p:blipFill>
              <a:blip r:embed="rId6"/>
              <a:srcRect l="19388" t="56837" r="76831" b="38315"/>
              <a:stretch>
                <a:fillRect/>
              </a:stretch>
            </p:blipFill>
            <p:spPr>
              <a:xfrm>
                <a:off x="1639929" y="380156"/>
                <a:ext cx="92609" cy="249383"/>
              </a:xfrm>
              <a:prstGeom prst="rect">
                <a:avLst/>
              </a:prstGeom>
              <a:ln w="12700" cap="flat">
                <a:noFill/>
                <a:miter lim="400000"/>
              </a:ln>
              <a:effectLst/>
            </p:spPr>
          </p:pic>
          <p:sp>
            <p:nvSpPr>
              <p:cNvPr id="194" name="TextBox 7"/>
              <p:cNvSpPr txBox="1"/>
              <p:nvPr/>
            </p:nvSpPr>
            <p:spPr>
              <a:xfrm>
                <a:off x="0" y="696805"/>
                <a:ext cx="185401" cy="2483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sz="1200">
                    <a:solidFill>
                      <a:srgbClr val="C8D200"/>
                    </a:solidFill>
                  </a:defRPr>
                </a:lvl1pPr>
              </a:lstStyle>
              <a:p>
                <a:r>
                  <a:t>C</a:t>
                </a:r>
              </a:p>
            </p:txBody>
          </p:sp>
          <p:sp>
            <p:nvSpPr>
              <p:cNvPr id="195" name="TextBox 8"/>
              <p:cNvSpPr txBox="1"/>
              <p:nvPr/>
            </p:nvSpPr>
            <p:spPr>
              <a:xfrm>
                <a:off x="1618797" y="370722"/>
                <a:ext cx="178555" cy="2483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tIns="45719" rIns="45719" bIns="45719" numCol="1" anchor="t">
                <a:spAutoFit/>
              </a:bodyPr>
              <a:lstStyle>
                <a:lvl1pPr>
                  <a:defRPr sz="1200">
                    <a:solidFill>
                      <a:srgbClr val="C8D200"/>
                    </a:solidFill>
                  </a:defRPr>
                </a:lvl1pPr>
              </a:lstStyle>
              <a:p>
                <a:r>
                  <a:t>E</a:t>
                </a:r>
              </a:p>
            </p:txBody>
          </p:sp>
          <p:pic>
            <p:nvPicPr>
              <p:cNvPr id="196" name="Picture 9" descr="Picture 9"/>
              <p:cNvPicPr>
                <a:picLocks noChangeAspect="1"/>
              </p:cNvPicPr>
              <p:nvPr/>
            </p:nvPicPr>
            <p:blipFill>
              <a:blip r:embed="rId7"/>
              <a:srcRect l="29914" t="42603" r="59848" b="50699"/>
              <a:stretch>
                <a:fillRect/>
              </a:stretch>
            </p:blipFill>
            <p:spPr>
              <a:xfrm>
                <a:off x="1639928" y="0"/>
                <a:ext cx="936278" cy="344474"/>
              </a:xfrm>
              <a:prstGeom prst="rect">
                <a:avLst/>
              </a:prstGeom>
              <a:ln w="12700" cap="flat">
                <a:noFill/>
                <a:miter lim="400000"/>
              </a:ln>
              <a:effectLst/>
            </p:spPr>
          </p:pic>
        </p:grpSp>
      </p:grpSp>
      <p:pic>
        <p:nvPicPr>
          <p:cNvPr id="13" name="Picture 12">
            <a:extLst>
              <a:ext uri="{FF2B5EF4-FFF2-40B4-BE49-F238E27FC236}">
                <a16:creationId xmlns:a16="http://schemas.microsoft.com/office/drawing/2014/main" id="{15ACAA92-34D0-EA88-A8A1-26ECA8B82567}"/>
              </a:ext>
            </a:extLst>
          </p:cNvPr>
          <p:cNvPicPr>
            <a:picLocks noChangeAspect="1"/>
          </p:cNvPicPr>
          <p:nvPr/>
        </p:nvPicPr>
        <p:blipFill>
          <a:blip r:embed="rId8">
            <a:extLst>
              <a:ext uri="{28A0092B-C50C-407E-A947-70E740481C1C}">
                <a14:useLocalDpi xmlns:a14="http://schemas.microsoft.com/office/drawing/2010/main" val="0"/>
              </a:ext>
            </a:extLst>
          </a:blip>
          <a:srcRect l="2642" t="9703" r="46235" b="29448"/>
          <a:stretch/>
        </p:blipFill>
        <p:spPr>
          <a:xfrm>
            <a:off x="0" y="60995"/>
            <a:ext cx="6542116" cy="50639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5C16D9-B046-A622-501C-BAF1C899BDBD}"/>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Espace réservé du texte 1"/>
          <p:cNvSpPr txBox="1"/>
          <p:nvPr/>
        </p:nvSpPr>
        <p:spPr>
          <a:xfrm>
            <a:off x="266699" y="177618"/>
            <a:ext cx="8430261" cy="4447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spcBef>
                <a:spcPts val="600"/>
              </a:spcBef>
              <a:defRPr sz="2800" b="1">
                <a:solidFill>
                  <a:schemeClr val="accent1"/>
                </a:solidFill>
              </a:defRPr>
            </a:lvl1pPr>
          </a:lstStyle>
          <a:p>
            <a:r>
              <a:t>EECC 2024 – participation</a:t>
            </a:r>
          </a:p>
        </p:txBody>
      </p:sp>
      <p:pic>
        <p:nvPicPr>
          <p:cNvPr id="2" name="Picture 1">
            <a:extLst>
              <a:ext uri="{FF2B5EF4-FFF2-40B4-BE49-F238E27FC236}">
                <a16:creationId xmlns:a16="http://schemas.microsoft.com/office/drawing/2014/main" id="{38C9F7A7-C99A-BE3B-88E5-F8F09E7A92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85" y="697226"/>
            <a:ext cx="6972490" cy="3865425"/>
          </a:xfrm>
          <a:prstGeom prst="roundRect">
            <a:avLst>
              <a:gd name="adj" fmla="val 4075"/>
            </a:avLst>
          </a:prstGeom>
          <a:solidFill>
            <a:srgbClr val="FFFFFF">
              <a:shade val="85000"/>
            </a:srgbClr>
          </a:solidFill>
          <a:ln>
            <a:solidFill>
              <a:srgbClr val="AE1022"/>
            </a:solidFill>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SC_PPT_Light_16_9_Template_New">
  <a:themeElements>
    <a:clrScheme name="ESC_PPT_Light_16_9_Template_New">
      <a:dk1>
        <a:srgbClr val="000000"/>
      </a:dk1>
      <a:lt1>
        <a:srgbClr val="FFFFFF"/>
      </a:lt1>
      <a:dk2>
        <a:srgbClr val="A7A7A7"/>
      </a:dk2>
      <a:lt2>
        <a:srgbClr val="535353"/>
      </a:lt2>
      <a:accent1>
        <a:srgbClr val="AE1022"/>
      </a:accent1>
      <a:accent2>
        <a:srgbClr val="552682"/>
      </a:accent2>
      <a:accent3>
        <a:srgbClr val="00ABAA"/>
      </a:accent3>
      <a:accent4>
        <a:srgbClr val="005694"/>
      </a:accent4>
      <a:accent5>
        <a:srgbClr val="FBB800"/>
      </a:accent5>
      <a:accent6>
        <a:srgbClr val="EF7918"/>
      </a:accent6>
      <a:hlink>
        <a:srgbClr val="0000FF"/>
      </a:hlink>
      <a:folHlink>
        <a:srgbClr val="FF00FF"/>
      </a:folHlink>
    </a:clrScheme>
    <a:fontScheme name="ESC_PPT_Light_16_9_Template_New">
      <a:majorFont>
        <a:latin typeface="Helvetica"/>
        <a:ea typeface="Helvetica"/>
        <a:cs typeface="Helvetica"/>
      </a:majorFont>
      <a:minorFont>
        <a:latin typeface="Calibri"/>
        <a:ea typeface="Calibri"/>
        <a:cs typeface="Calibri"/>
      </a:minorFont>
    </a:fontScheme>
    <a:fmtScheme name="ESC_PPT_Light_16_9_Template_New">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SC_PPT_Light_16_9_Template_New">
  <a:themeElements>
    <a:clrScheme name="ESC_PPT_Light_16_9_Template_New">
      <a:dk1>
        <a:srgbClr val="000000"/>
      </a:dk1>
      <a:lt1>
        <a:srgbClr val="FFFFFF"/>
      </a:lt1>
      <a:dk2>
        <a:srgbClr val="A7A7A7"/>
      </a:dk2>
      <a:lt2>
        <a:srgbClr val="535353"/>
      </a:lt2>
      <a:accent1>
        <a:srgbClr val="AE1022"/>
      </a:accent1>
      <a:accent2>
        <a:srgbClr val="552682"/>
      </a:accent2>
      <a:accent3>
        <a:srgbClr val="00ABAA"/>
      </a:accent3>
      <a:accent4>
        <a:srgbClr val="005694"/>
      </a:accent4>
      <a:accent5>
        <a:srgbClr val="FBB800"/>
      </a:accent5>
      <a:accent6>
        <a:srgbClr val="EF7918"/>
      </a:accent6>
      <a:hlink>
        <a:srgbClr val="0000FF"/>
      </a:hlink>
      <a:folHlink>
        <a:srgbClr val="FF00FF"/>
      </a:folHlink>
    </a:clrScheme>
    <a:fontScheme name="ESC_PPT_Light_16_9_Template_New">
      <a:majorFont>
        <a:latin typeface="Helvetica"/>
        <a:ea typeface="Helvetica"/>
        <a:cs typeface="Helvetica"/>
      </a:majorFont>
      <a:minorFont>
        <a:latin typeface="Calibri"/>
        <a:ea typeface="Calibri"/>
        <a:cs typeface="Calibri"/>
      </a:minorFont>
    </a:fontScheme>
    <a:fmtScheme name="ESC_PPT_Light_16_9_Template_New">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900BABD61B4BAC2F245EDF4ED39E" ma:contentTypeVersion="13" ma:contentTypeDescription="Crée un document." ma:contentTypeScope="" ma:versionID="72428393bf4d2dfaa35282e73de35194">
  <xsd:schema xmlns:xsd="http://www.w3.org/2001/XMLSchema" xmlns:xs="http://www.w3.org/2001/XMLSchema" xmlns:p="http://schemas.microsoft.com/office/2006/metadata/properties" xmlns:ns2="83bd27bf-f23a-4764-ba48-893866d47e01" xmlns:ns3="cd7455a3-4a59-4a73-9e70-409757b3c8a1" targetNamespace="http://schemas.microsoft.com/office/2006/metadata/properties" ma:root="true" ma:fieldsID="07d8750a10642ea61244c3b33b16be40" ns2:_="" ns3:_="">
    <xsd:import namespace="83bd27bf-f23a-4764-ba48-893866d47e01"/>
    <xsd:import namespace="cd7455a3-4a59-4a73-9e70-409757b3c8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d27bf-f23a-4764-ba48-893866d47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6de6d2fa-23a7-45f3-a64a-563df53bb5f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7455a3-4a59-4a73-9e70-409757b3c8a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1efa4d1-760a-4f09-868e-fc619fd5e590}" ma:internalName="TaxCatchAll" ma:showField="CatchAllData" ma:web="cd7455a3-4a59-4a73-9e70-409757b3c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3bd27bf-f23a-4764-ba48-893866d47e01">
      <Terms xmlns="http://schemas.microsoft.com/office/infopath/2007/PartnerControls"/>
    </lcf76f155ced4ddcb4097134ff3c332f>
    <TaxCatchAll xmlns="cd7455a3-4a59-4a73-9e70-409757b3c8a1" xsi:nil="true"/>
  </documentManagement>
</p:properties>
</file>

<file path=customXml/itemProps1.xml><?xml version="1.0" encoding="utf-8"?>
<ds:datastoreItem xmlns:ds="http://schemas.openxmlformats.org/officeDocument/2006/customXml" ds:itemID="{36BC8DD2-B2D8-4D84-974D-443BB92CDF0C}"/>
</file>

<file path=customXml/itemProps2.xml><?xml version="1.0" encoding="utf-8"?>
<ds:datastoreItem xmlns:ds="http://schemas.openxmlformats.org/officeDocument/2006/customXml" ds:itemID="{66DFB3DA-94B8-4321-A8F4-8DD99091D1BC}"/>
</file>

<file path=customXml/itemProps3.xml><?xml version="1.0" encoding="utf-8"?>
<ds:datastoreItem xmlns:ds="http://schemas.openxmlformats.org/officeDocument/2006/customXml" ds:itemID="{166FBCF8-9DC7-4E04-AB14-39A6A56F7038}"/>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543</TotalTime>
  <Words>1607</Words>
  <Application>Microsoft Macintosh PowerPoint</Application>
  <PresentationFormat>On-screen Show (16:9)</PresentationFormat>
  <Paragraphs>176</Paragraphs>
  <Slides>29</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Helvetica</vt:lpstr>
      <vt:lpstr>Symbol</vt:lpstr>
      <vt:lpstr>Verdana</vt:lpstr>
      <vt:lpstr>ESC_PPT_Light_16_9_Template_New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PLUMMER, Chris (THE NEWCASTLE UPON TYNE HOSPITALS NHS FOUNDATION TRUST)</cp:lastModifiedBy>
  <cp:revision>5</cp:revision>
  <dcterms:modified xsi:type="dcterms:W3CDTF">2024-12-06T13:05:26Z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0x0101004194900BABD61B4BAC2F245EDF4ED39E</vt:lpwstr>
  </property>
</Properties>
</file>