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21.xml" ContentType="application/vnd.openxmlformats-officedocument.presentationml.notesSlide+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ppt/revisionInfo.xml" ContentType="application/vnd.ms-powerpoint.revisioninfo+xml"/>
  <Override PartName="/docMetadata/LabelInfo.xml" ContentType="application/vnd.ms-office.classificationlabel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76" r:id="rId3"/>
    <p:sldId id="277" r:id="rId4"/>
    <p:sldId id="278" r:id="rId5"/>
    <p:sldId id="257" r:id="rId6"/>
    <p:sldId id="258" r:id="rId7"/>
    <p:sldId id="259" r:id="rId8"/>
    <p:sldId id="260" r:id="rId9"/>
    <p:sldId id="261" r:id="rId10"/>
    <p:sldId id="281" r:id="rId11"/>
    <p:sldId id="282" r:id="rId12"/>
    <p:sldId id="272" r:id="rId13"/>
    <p:sldId id="262" r:id="rId14"/>
    <p:sldId id="269" r:id="rId15"/>
    <p:sldId id="280" r:id="rId16"/>
    <p:sldId id="279" r:id="rId17"/>
    <p:sldId id="273" r:id="rId18"/>
    <p:sldId id="283" r:id="rId19"/>
    <p:sldId id="274" r:id="rId20"/>
    <p:sldId id="271" r:id="rId21"/>
    <p:sldId id="265" r:id="rId22"/>
    <p:sldId id="284" r:id="rId23"/>
    <p:sldId id="266" r:id="rId24"/>
    <p:sldId id="267" r:id="rId25"/>
    <p:sldId id="270" r:id="rId26"/>
    <p:sldId id="268" r:id="rId27"/>
    <p:sldId id="275" r:id="rId28"/>
    <p:sldId id="264" r:id="rId29"/>
    <p:sldId id="285" r:id="rId30"/>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41ECE0-63AD-DF45-953D-D804F1341B32}" v="52" dt="2024-12-06T07:16:23.50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3CACB"/>
          </a:solidFill>
        </a:fill>
      </a:tcStyle>
    </a:wholeTbl>
    <a:band2H>
      <a:tcTxStyle/>
      <a:tcStyle>
        <a:tcBdr/>
        <a:fill>
          <a:solidFill>
            <a:srgbClr val="F1E6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2E2"/>
          </a:solidFill>
        </a:fill>
      </a:tcStyle>
    </a:wholeTbl>
    <a:band2H>
      <a:tcTxStyle/>
      <a:tcStyle>
        <a:tcBdr/>
        <a:fill>
          <a:solidFill>
            <a:srgbClr val="E6F1F1"/>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6CB"/>
          </a:solidFill>
        </a:fill>
      </a:tcStyle>
    </a:wholeTbl>
    <a:band2H>
      <a:tcTxStyle/>
      <a:tcStyle>
        <a:tcBdr/>
        <a:fill>
          <a:solidFill>
            <a:srgbClr val="FCEB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23"/>
    <p:restoredTop sz="94726"/>
  </p:normalViewPr>
  <p:slideViewPr>
    <p:cSldViewPr snapToGrid="0">
      <p:cViewPr varScale="1">
        <p:scale>
          <a:sx n="159" d="100"/>
          <a:sy n="159" d="100"/>
        </p:scale>
        <p:origin x="472"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https://nhs-my.sharepoint.com/personal/chris_plummer_nhs_net/Documents/3)%20EECC-UEMS/EECC/Ottawa%20data%20analysis/Data%20analysi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600" b="1" dirty="0">
                <a:solidFill>
                  <a:schemeClr val="tx1"/>
                </a:solidFill>
              </a:rPr>
              <a:t>Pass Marks and Rates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Technical!$AI$2</c:f>
              <c:strCache>
                <c:ptCount val="1"/>
                <c:pt idx="0">
                  <c:v>Pass mark (of 120)</c:v>
                </c:pt>
              </c:strCache>
            </c:strRef>
          </c:tx>
          <c:spPr>
            <a:solidFill>
              <a:srgbClr val="FF9300"/>
            </a:solidFill>
            <a:ln>
              <a:noFill/>
            </a:ln>
            <a:effectLst>
              <a:outerShdw blurRad="50800" dist="38100" dir="2700000" algn="tl" rotWithShape="0">
                <a:prstClr val="black">
                  <a:alpha val="40000"/>
                </a:prstClr>
              </a:outerShdw>
            </a:effectLst>
          </c:spPr>
          <c:invertIfNegative val="0"/>
          <c:cat>
            <c:numRef>
              <c:f>Technical!$AH$3:$AH$10</c:f>
              <c:numCache>
                <c:formatCode>General</c:formatCode>
                <c:ptCount val="8"/>
                <c:pt idx="0">
                  <c:v>2017</c:v>
                </c:pt>
                <c:pt idx="1">
                  <c:v>2018</c:v>
                </c:pt>
                <c:pt idx="2">
                  <c:v>2019</c:v>
                </c:pt>
                <c:pt idx="4">
                  <c:v>2020</c:v>
                </c:pt>
                <c:pt idx="5">
                  <c:v>2021</c:v>
                </c:pt>
                <c:pt idx="6">
                  <c:v>2022</c:v>
                </c:pt>
                <c:pt idx="7">
                  <c:v>2023</c:v>
                </c:pt>
              </c:numCache>
            </c:numRef>
          </c:cat>
          <c:val>
            <c:numRef>
              <c:f>Technical!$AI$3:$AI$10</c:f>
              <c:numCache>
                <c:formatCode>General</c:formatCode>
                <c:ptCount val="8"/>
                <c:pt idx="0">
                  <c:v>66</c:v>
                </c:pt>
                <c:pt idx="1">
                  <c:v>68</c:v>
                </c:pt>
                <c:pt idx="2">
                  <c:v>66</c:v>
                </c:pt>
                <c:pt idx="4">
                  <c:v>70</c:v>
                </c:pt>
                <c:pt idx="5">
                  <c:v>68</c:v>
                </c:pt>
                <c:pt idx="6">
                  <c:v>67</c:v>
                </c:pt>
                <c:pt idx="7">
                  <c:v>62</c:v>
                </c:pt>
              </c:numCache>
            </c:numRef>
          </c:val>
          <c:extLst>
            <c:ext xmlns:c16="http://schemas.microsoft.com/office/drawing/2014/chart" uri="{C3380CC4-5D6E-409C-BE32-E72D297353CC}">
              <c16:uniqueId val="{00000000-7D44-874D-9A56-116B130B0C33}"/>
            </c:ext>
          </c:extLst>
        </c:ser>
        <c:ser>
          <c:idx val="1"/>
          <c:order val="1"/>
          <c:tx>
            <c:strRef>
              <c:f>Technical!$AJ$2</c:f>
              <c:strCache>
                <c:ptCount val="1"/>
                <c:pt idx="0">
                  <c:v>Pass rate (%)</c:v>
                </c:pt>
              </c:strCache>
            </c:strRef>
          </c:tx>
          <c:spPr>
            <a:solidFill>
              <a:srgbClr val="00B0F0"/>
            </a:solidFill>
            <a:ln>
              <a:noFill/>
            </a:ln>
            <a:effectLst>
              <a:outerShdw blurRad="50800" dist="38100" dir="2700000" algn="tl" rotWithShape="0">
                <a:prstClr val="black">
                  <a:alpha val="40000"/>
                </a:prstClr>
              </a:outerShdw>
            </a:effectLst>
          </c:spPr>
          <c:invertIfNegative val="0"/>
          <c:cat>
            <c:numRef>
              <c:f>Technical!$AH$3:$AH$10</c:f>
              <c:numCache>
                <c:formatCode>General</c:formatCode>
                <c:ptCount val="8"/>
                <c:pt idx="0">
                  <c:v>2017</c:v>
                </c:pt>
                <c:pt idx="1">
                  <c:v>2018</c:v>
                </c:pt>
                <c:pt idx="2">
                  <c:v>2019</c:v>
                </c:pt>
                <c:pt idx="4">
                  <c:v>2020</c:v>
                </c:pt>
                <c:pt idx="5">
                  <c:v>2021</c:v>
                </c:pt>
                <c:pt idx="6">
                  <c:v>2022</c:v>
                </c:pt>
                <c:pt idx="7">
                  <c:v>2023</c:v>
                </c:pt>
              </c:numCache>
            </c:numRef>
          </c:cat>
          <c:val>
            <c:numRef>
              <c:f>Technical!$AJ$3:$AJ$10</c:f>
              <c:numCache>
                <c:formatCode>General</c:formatCode>
                <c:ptCount val="8"/>
                <c:pt idx="0">
                  <c:v>83</c:v>
                </c:pt>
                <c:pt idx="1">
                  <c:v>77.599999999999994</c:v>
                </c:pt>
                <c:pt idx="2">
                  <c:v>79.099999999999994</c:v>
                </c:pt>
                <c:pt idx="4">
                  <c:v>80.3</c:v>
                </c:pt>
                <c:pt idx="5">
                  <c:v>80</c:v>
                </c:pt>
                <c:pt idx="6">
                  <c:v>82.9</c:v>
                </c:pt>
                <c:pt idx="7">
                  <c:v>88.1</c:v>
                </c:pt>
              </c:numCache>
            </c:numRef>
          </c:val>
          <c:extLst>
            <c:ext xmlns:c16="http://schemas.microsoft.com/office/drawing/2014/chart" uri="{C3380CC4-5D6E-409C-BE32-E72D297353CC}">
              <c16:uniqueId val="{00000001-7D44-874D-9A56-116B130B0C33}"/>
            </c:ext>
          </c:extLst>
        </c:ser>
        <c:dLbls>
          <c:showLegendKey val="0"/>
          <c:showVal val="0"/>
          <c:showCatName val="0"/>
          <c:showSerName val="0"/>
          <c:showPercent val="0"/>
          <c:showBubbleSize val="0"/>
        </c:dLbls>
        <c:gapWidth val="70"/>
        <c:axId val="1710372192"/>
        <c:axId val="1710422976"/>
      </c:barChart>
      <c:catAx>
        <c:axId val="1710372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0422976"/>
        <c:crosses val="autoZero"/>
        <c:auto val="1"/>
        <c:lblAlgn val="ctr"/>
        <c:lblOffset val="100"/>
        <c:noMultiLvlLbl val="0"/>
      </c:catAx>
      <c:valAx>
        <c:axId val="1710422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0372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1143000" y="685800"/>
            <a:ext cx="4572000" cy="3429000"/>
          </a:xfrm>
          <a:prstGeom prst="rect">
            <a:avLst/>
          </a:prstGeom>
        </p:spPr>
        <p:txBody>
          <a:bodyPr/>
          <a:lstStyle/>
          <a:p>
            <a:endParaRPr/>
          </a:p>
        </p:txBody>
      </p:sp>
      <p:sp>
        <p:nvSpPr>
          <p:cNvPr id="136" name="Shape 13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xfrm>
            <a:off x="381000" y="685800"/>
            <a:ext cx="6096000" cy="3429000"/>
          </a:xfrm>
          <a:prstGeom prst="rect">
            <a:avLst/>
          </a:prstGeom>
        </p:spPr>
        <p:txBody>
          <a:bodyPr/>
          <a:lstStyle/>
          <a:p>
            <a:endParaRPr/>
          </a:p>
        </p:txBody>
      </p:sp>
      <p:sp>
        <p:nvSpPr>
          <p:cNvPr id="143" name="Shape 143"/>
          <p:cNvSpPr>
            <a:spLocks noGrp="1"/>
          </p:cNvSpPr>
          <p:nvPr>
            <p:ph type="body" sz="quarter" idx="1"/>
          </p:nvPr>
        </p:nvSpPr>
        <p:spPr>
          <a:prstGeom prst="rect">
            <a:avLst/>
          </a:prstGeom>
        </p:spPr>
        <p:txBody>
          <a:bodyPr/>
          <a:lstStyle/>
          <a:p>
            <a:r>
              <a:rPr dirty="0"/>
              <a:t>23 April 2022 – 30min + questions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71FEB-3693-6BC9-0E8F-52C8D21FD1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9E38ED-2A38-A9B9-2AC1-4710E5A8463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3952DFA-10E7-8725-9681-F189A0247002}"/>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54609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3AB7B-EFD5-976F-E528-6F2AD646B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9030BC-C34D-43BF-8B2E-176C76C8E14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2AF1F51-4104-1501-A44C-A5D89BE3325B}"/>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73612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838BE-8CE8-EC0A-577F-6754771A34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784C9E-6A17-680A-3ECE-F46A0ECD878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A5C8CF2-1E20-46D8-F5B5-CCB7D7756F5C}"/>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80753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006DB-A12F-7EFC-26C1-BB8D454A93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C6B3B5-86EF-78F4-A6A0-BD636AA0BBC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F3EC4E2-BF89-369E-F78B-468A8ED7293A}"/>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81307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C78AE-4779-B1CB-4C13-DFB3807C05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F45486-2BE8-E072-208A-FD90681BA8E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5C62002-9F56-C644-600F-C9D0B4DE1D54}"/>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45641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15323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33F36-0564-515D-9AF6-59659107D6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B9FE6B-FC9C-A84B-0190-A7127F4C2A7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FD7C9C5-ABAC-429E-FB15-B4A853C06E2A}"/>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2679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40344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DB03A-31C5-F8EB-A252-95BA35AEE0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E4F51E-ACA8-3FB0-9E25-D4DA86E16BB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B5288A3-0651-8552-A734-235A9FFCD7C1}"/>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71831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9E0D9-4E79-60D5-7E79-677B1CC646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07D971-F34B-1592-B241-896AE531E1E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2286234-5BC2-447D-8C78-38D9B36143FA}"/>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79668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6707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E7B61-DC22-30A5-91E9-42EA973D48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18E020-D8FD-A212-3312-C76AEC49DB2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3CF7B6A-1680-2CAA-42BB-B8FBD7837434}"/>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29907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CC6E9-AB6C-CDAC-BFA1-B066DE2173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CE0281-0E75-FA12-A9A0-93F0AA6D6E8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675AE5C-6E2B-9309-83F3-4A182C6295B7}"/>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25204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22401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77D0C-A3D9-C7A8-30C4-AB1091F3FD55}"/>
            </a:ext>
          </a:extLst>
        </p:cNvPr>
        <p:cNvGrpSpPr/>
        <p:nvPr/>
      </p:nvGrpSpPr>
      <p:grpSpPr>
        <a:xfrm>
          <a:off x="0" y="0"/>
          <a:ext cx="0" cy="0"/>
          <a:chOff x="0" y="0"/>
          <a:chExt cx="0" cy="0"/>
        </a:xfrm>
      </p:grpSpPr>
      <p:sp>
        <p:nvSpPr>
          <p:cNvPr id="142" name="Shape 142">
            <a:extLst>
              <a:ext uri="{FF2B5EF4-FFF2-40B4-BE49-F238E27FC236}">
                <a16:creationId xmlns:a16="http://schemas.microsoft.com/office/drawing/2014/main" id="{7DECEF59-E8E8-A4D8-8812-5D9FD2D7E7F0}"/>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143" name="Shape 143">
            <a:extLst>
              <a:ext uri="{FF2B5EF4-FFF2-40B4-BE49-F238E27FC236}">
                <a16:creationId xmlns:a16="http://schemas.microsoft.com/office/drawing/2014/main" id="{C9F799C0-CC37-871C-A6AF-DFCBB42EA11D}"/>
              </a:ext>
            </a:extLst>
          </p:cNvPr>
          <p:cNvSpPr>
            <a:spLocks noGrp="1"/>
          </p:cNvSpPr>
          <p:nvPr>
            <p:ph type="body" sz="quarter" idx="1"/>
          </p:nvPr>
        </p:nvSpPr>
        <p:spPr>
          <a:prstGeom prst="rect">
            <a:avLst/>
          </a:prstGeom>
        </p:spPr>
        <p:txBody>
          <a:bodyPr/>
          <a:lstStyle/>
          <a:p>
            <a:r>
              <a:rPr dirty="0"/>
              <a:t>23 April 2022 – 30min + questions</a:t>
            </a:r>
          </a:p>
        </p:txBody>
      </p:sp>
    </p:spTree>
    <p:extLst>
      <p:ext uri="{BB962C8B-B14F-4D97-AF65-F5344CB8AC3E}">
        <p14:creationId xmlns:p14="http://schemas.microsoft.com/office/powerpoint/2010/main" val="3096799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64360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91847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1497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0A3A4-9917-DAD4-772C-E83F6E2602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A1C413-4F5F-0B2D-A720-B021224096A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82A962D-00CA-EF28-5BB7-FD84A9B959DF}"/>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76056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C254E-8D1A-FA58-8DC1-E04ABA40D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B60313-87C1-D078-35A7-F11BCC8D0AC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325DBA8-C5D9-2F23-82AC-A23D387B4898}"/>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94016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88699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2B0CB-FA82-91D4-E34E-C7A83F1474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84338C-EC95-ACEB-1FAB-FF2F7AB076F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9263CBB-F898-7BD7-68B4-E6ED932FD578}"/>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89282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Diapositive de titre">
    <p:spTree>
      <p:nvGrpSpPr>
        <p:cNvPr id="1" name=""/>
        <p:cNvGrpSpPr/>
        <p:nvPr/>
      </p:nvGrpSpPr>
      <p:grpSpPr>
        <a:xfrm>
          <a:off x="0" y="0"/>
          <a:ext cx="0" cy="0"/>
          <a:chOff x="0" y="0"/>
          <a:chExt cx="0" cy="0"/>
        </a:xfrm>
      </p:grpSpPr>
      <p:sp>
        <p:nvSpPr>
          <p:cNvPr id="17" name="Connecteur droit 22"/>
          <p:cNvSpPr/>
          <p:nvPr/>
        </p:nvSpPr>
        <p:spPr>
          <a:xfrm>
            <a:off x="0" y="915566"/>
            <a:ext cx="9144001" cy="1"/>
          </a:xfrm>
          <a:prstGeom prst="line">
            <a:avLst/>
          </a:prstGeom>
          <a:ln>
            <a:solidFill>
              <a:srgbClr val="D3D3D3"/>
            </a:solidFill>
          </a:ln>
        </p:spPr>
        <p:txBody>
          <a:bodyPr lIns="45719" rIns="45719"/>
          <a:lstStyle/>
          <a:p>
            <a:endParaRPr/>
          </a:p>
        </p:txBody>
      </p:sp>
      <p:sp>
        <p:nvSpPr>
          <p:cNvPr id="18" name="Connecteur droit 24"/>
          <p:cNvSpPr/>
          <p:nvPr/>
        </p:nvSpPr>
        <p:spPr>
          <a:xfrm>
            <a:off x="0" y="4155926"/>
            <a:ext cx="7020272" cy="1"/>
          </a:xfrm>
          <a:prstGeom prst="line">
            <a:avLst/>
          </a:prstGeom>
          <a:ln>
            <a:solidFill>
              <a:srgbClr val="D3D3D3"/>
            </a:solidFill>
          </a:ln>
        </p:spPr>
        <p:txBody>
          <a:bodyPr lIns="45719" rIns="45719"/>
          <a:lstStyle/>
          <a:p>
            <a:endParaRPr/>
          </a:p>
        </p:txBody>
      </p:sp>
      <p:sp>
        <p:nvSpPr>
          <p:cNvPr id="19" name="Connecteur droit 25"/>
          <p:cNvSpPr/>
          <p:nvPr/>
        </p:nvSpPr>
        <p:spPr>
          <a:xfrm flipH="1">
            <a:off x="971599" y="0"/>
            <a:ext cx="1" cy="5143501"/>
          </a:xfrm>
          <a:prstGeom prst="line">
            <a:avLst/>
          </a:prstGeom>
          <a:ln>
            <a:solidFill>
              <a:srgbClr val="D3D3D3"/>
            </a:solidFill>
          </a:ln>
        </p:spPr>
        <p:txBody>
          <a:bodyPr lIns="45719" rIns="45719"/>
          <a:lstStyle/>
          <a:p>
            <a:endParaRPr/>
          </a:p>
        </p:txBody>
      </p:sp>
      <p:sp>
        <p:nvSpPr>
          <p:cNvPr id="20" name="Ellipse 27"/>
          <p:cNvSpPr/>
          <p:nvPr/>
        </p:nvSpPr>
        <p:spPr>
          <a:xfrm>
            <a:off x="899591" y="843558"/>
            <a:ext cx="144017" cy="144017"/>
          </a:xfrm>
          <a:prstGeom prst="ellipse">
            <a:avLst/>
          </a:prstGeom>
          <a:solidFill>
            <a:srgbClr val="878787"/>
          </a:solidFill>
          <a:ln w="12700">
            <a:miter lim="400000"/>
          </a:ln>
        </p:spPr>
        <p:txBody>
          <a:bodyPr lIns="45719" rIns="45719" anchor="ctr"/>
          <a:lstStyle/>
          <a:p>
            <a:pPr algn="ctr">
              <a:defRPr>
                <a:solidFill>
                  <a:srgbClr val="FFFFFF"/>
                </a:solidFill>
              </a:defRPr>
            </a:pPr>
            <a:endParaRPr/>
          </a:p>
        </p:txBody>
      </p:sp>
      <p:sp>
        <p:nvSpPr>
          <p:cNvPr id="21" name="Ellipse 28"/>
          <p:cNvSpPr/>
          <p:nvPr/>
        </p:nvSpPr>
        <p:spPr>
          <a:xfrm>
            <a:off x="899591" y="3579862"/>
            <a:ext cx="144017" cy="144017"/>
          </a:xfrm>
          <a:prstGeom prst="ellipse">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22" name="Ellipse 29"/>
          <p:cNvSpPr/>
          <p:nvPr/>
        </p:nvSpPr>
        <p:spPr>
          <a:xfrm>
            <a:off x="899591" y="4083918"/>
            <a:ext cx="144017" cy="144017"/>
          </a:xfrm>
          <a:prstGeom prst="ellipse">
            <a:avLst/>
          </a:prstGeom>
          <a:solidFill>
            <a:srgbClr val="878787"/>
          </a:solidFill>
          <a:ln w="12700">
            <a:miter lim="400000"/>
          </a:ln>
        </p:spPr>
        <p:txBody>
          <a:bodyPr lIns="45719" rIns="45719" anchor="ctr"/>
          <a:lstStyle/>
          <a:p>
            <a:pPr algn="ctr">
              <a:defRPr>
                <a:solidFill>
                  <a:srgbClr val="FFFFFF"/>
                </a:solidFill>
              </a:defRPr>
            </a:pPr>
            <a:endParaRPr/>
          </a:p>
        </p:txBody>
      </p:sp>
      <p:pic>
        <p:nvPicPr>
          <p:cNvPr id="23" name="Image 30" descr="Image 30"/>
          <p:cNvPicPr>
            <a:picLocks noChangeAspect="1"/>
          </p:cNvPicPr>
          <p:nvPr/>
        </p:nvPicPr>
        <p:blipFill>
          <a:blip r:embed="rId2"/>
          <a:stretch>
            <a:fillRect/>
          </a:stretch>
        </p:blipFill>
        <p:spPr>
          <a:xfrm>
            <a:off x="7164288" y="3939902"/>
            <a:ext cx="1600893" cy="720081"/>
          </a:xfrm>
          <a:prstGeom prst="rect">
            <a:avLst/>
          </a:prstGeom>
          <a:ln w="12700">
            <a:miter lim="400000"/>
          </a:ln>
        </p:spPr>
      </p:pic>
      <p:sp>
        <p:nvSpPr>
          <p:cNvPr id="24" name="Body Level One…"/>
          <p:cNvSpPr txBox="1">
            <a:spLocks noGrp="1"/>
          </p:cNvSpPr>
          <p:nvPr>
            <p:ph type="body" sz="quarter" idx="1" hasCustomPrompt="1"/>
          </p:nvPr>
        </p:nvSpPr>
        <p:spPr>
          <a:xfrm>
            <a:off x="1209228" y="2571750"/>
            <a:ext cx="2930725" cy="865188"/>
          </a:xfrm>
          <a:prstGeom prst="rect">
            <a:avLst/>
          </a:prstGeom>
        </p:spPr>
        <p:txBody>
          <a:bodyPr>
            <a:normAutofit/>
          </a:bodyPr>
          <a:lstStyle>
            <a:lvl1pPr marL="0" indent="0">
              <a:spcBef>
                <a:spcPts val="200"/>
              </a:spcBef>
              <a:buClrTx/>
              <a:buSzTx/>
              <a:buFontTx/>
              <a:buNone/>
              <a:defRPr sz="1200" b="0">
                <a:solidFill>
                  <a:srgbClr val="000000"/>
                </a:solidFill>
                <a:latin typeface="+mn-lt"/>
                <a:ea typeface="+mn-ea"/>
                <a:cs typeface="+mn-cs"/>
                <a:sym typeface="Calibri"/>
              </a:defRPr>
            </a:lvl1pPr>
            <a:lvl2pPr marL="0" indent="266700">
              <a:spcBef>
                <a:spcPts val="200"/>
              </a:spcBef>
              <a:buClrTx/>
              <a:buSzTx/>
              <a:buFontTx/>
              <a:buNone/>
              <a:defRPr sz="1200" b="0">
                <a:solidFill>
                  <a:srgbClr val="000000"/>
                </a:solidFill>
                <a:latin typeface="+mn-lt"/>
                <a:ea typeface="+mn-ea"/>
                <a:cs typeface="+mn-cs"/>
                <a:sym typeface="Calibri"/>
              </a:defRPr>
            </a:lvl2pPr>
            <a:lvl3pPr marL="0" indent="531812">
              <a:spcBef>
                <a:spcPts val="200"/>
              </a:spcBef>
              <a:buClrTx/>
              <a:buSzTx/>
              <a:buFontTx/>
              <a:buNone/>
              <a:defRPr sz="1200" b="0">
                <a:solidFill>
                  <a:srgbClr val="000000"/>
                </a:solidFill>
                <a:latin typeface="+mn-lt"/>
                <a:ea typeface="+mn-ea"/>
                <a:cs typeface="+mn-cs"/>
                <a:sym typeface="Calibri"/>
              </a:defRPr>
            </a:lvl3pPr>
            <a:lvl4pPr marL="0" indent="809625">
              <a:spcBef>
                <a:spcPts val="200"/>
              </a:spcBef>
              <a:buClrTx/>
              <a:buSzTx/>
              <a:buFontTx/>
              <a:buNone/>
              <a:defRPr sz="1200" b="0">
                <a:solidFill>
                  <a:srgbClr val="000000"/>
                </a:solidFill>
                <a:latin typeface="+mn-lt"/>
                <a:ea typeface="+mn-ea"/>
                <a:cs typeface="+mn-cs"/>
                <a:sym typeface="Calibri"/>
              </a:defRPr>
            </a:lvl4pPr>
            <a:lvl5pPr marL="0" indent="1076325">
              <a:spcBef>
                <a:spcPts val="200"/>
              </a:spcBef>
              <a:buClrTx/>
              <a:buSzTx/>
              <a:buFontTx/>
              <a:buNone/>
              <a:defRPr sz="1200" b="0">
                <a:solidFill>
                  <a:srgbClr val="000000"/>
                </a:solidFill>
                <a:latin typeface="+mn-lt"/>
                <a:ea typeface="+mn-ea"/>
                <a:cs typeface="+mn-cs"/>
                <a:sym typeface="Calibri"/>
              </a:defRPr>
            </a:lvl5pPr>
          </a:lstStyle>
          <a:p>
            <a:r>
              <a:t>A short description about the subject of the presentation. Can be used as a subtitle.</a:t>
            </a:r>
          </a:p>
          <a:p>
            <a:pPr lvl="1"/>
            <a:endParaRPr/>
          </a:p>
          <a:p>
            <a:pPr lvl="2"/>
            <a:endParaRPr/>
          </a:p>
          <a:p>
            <a:pPr lvl="3"/>
            <a:endParaRPr/>
          </a:p>
          <a:p>
            <a:pPr lvl="4"/>
            <a:endParaRPr/>
          </a:p>
        </p:txBody>
      </p:sp>
      <p:sp>
        <p:nvSpPr>
          <p:cNvPr id="25" name="Espace réservé du texte 34"/>
          <p:cNvSpPr>
            <a:spLocks noGrp="1"/>
          </p:cNvSpPr>
          <p:nvPr>
            <p:ph type="body" sz="quarter" idx="21" hasCustomPrompt="1"/>
          </p:nvPr>
        </p:nvSpPr>
        <p:spPr>
          <a:xfrm>
            <a:off x="1209228" y="1203598"/>
            <a:ext cx="4010845" cy="1296146"/>
          </a:xfrm>
          <a:prstGeom prst="rect">
            <a:avLst/>
          </a:prstGeom>
        </p:spPr>
        <p:txBody>
          <a:bodyPr>
            <a:normAutofit/>
          </a:bodyPr>
          <a:lstStyle>
            <a:lvl1pPr marL="0" indent="0">
              <a:lnSpc>
                <a:spcPts val="4500"/>
              </a:lnSpc>
              <a:spcBef>
                <a:spcPts val="0"/>
              </a:spcBef>
              <a:buClrTx/>
              <a:buSzTx/>
              <a:buFontTx/>
              <a:buNone/>
              <a:defRPr sz="4800">
                <a:solidFill>
                  <a:schemeClr val="accent1"/>
                </a:solidFill>
                <a:latin typeface="+mn-lt"/>
                <a:ea typeface="+mn-ea"/>
                <a:cs typeface="+mn-cs"/>
                <a:sym typeface="Calibri"/>
              </a:defRPr>
            </a:lvl1pPr>
          </a:lstStyle>
          <a:p>
            <a:r>
              <a:t>Document Title</a:t>
            </a:r>
          </a:p>
        </p:txBody>
      </p:sp>
      <p:sp>
        <p:nvSpPr>
          <p:cNvPr id="26" name="Espace réservé du texte 32"/>
          <p:cNvSpPr>
            <a:spLocks noGrp="1"/>
          </p:cNvSpPr>
          <p:nvPr>
            <p:ph type="body" sz="quarter" idx="22" hasCustomPrompt="1"/>
          </p:nvPr>
        </p:nvSpPr>
        <p:spPr>
          <a:xfrm>
            <a:off x="1209226" y="3507854"/>
            <a:ext cx="2930725" cy="288033"/>
          </a:xfrm>
          <a:prstGeom prst="rect">
            <a:avLst/>
          </a:prstGeom>
        </p:spPr>
        <p:txBody>
          <a:bodyPr>
            <a:normAutofit/>
          </a:bodyPr>
          <a:lstStyle>
            <a:lvl1pPr marL="0" indent="0">
              <a:spcBef>
                <a:spcPts val="200"/>
              </a:spcBef>
              <a:buClrTx/>
              <a:buSzTx/>
              <a:buFontTx/>
              <a:buNone/>
              <a:defRPr sz="1200" b="0">
                <a:solidFill>
                  <a:schemeClr val="accent1"/>
                </a:solidFill>
                <a:latin typeface="+mn-lt"/>
                <a:ea typeface="+mn-ea"/>
                <a:cs typeface="+mn-cs"/>
                <a:sym typeface="Calibri"/>
              </a:defRPr>
            </a:lvl1pPr>
          </a:lstStyle>
          <a:p>
            <a:r>
              <a:t>Presentation date</a:t>
            </a:r>
          </a:p>
        </p:txBody>
      </p:sp>
      <p:pic>
        <p:nvPicPr>
          <p:cNvPr id="27" name="Picture 2" descr="Picture 2"/>
          <p:cNvPicPr>
            <a:picLocks noChangeAspect="1"/>
          </p:cNvPicPr>
          <p:nvPr/>
        </p:nvPicPr>
        <p:blipFill>
          <a:blip r:embed="rId3"/>
          <a:stretch>
            <a:fillRect/>
          </a:stretch>
        </p:blipFill>
        <p:spPr>
          <a:xfrm>
            <a:off x="6645375" y="3903898"/>
            <a:ext cx="453783" cy="453783"/>
          </a:xfrm>
          <a:prstGeom prst="rect">
            <a:avLst/>
          </a:prstGeom>
          <a:ln w="12700">
            <a:miter lim="400000"/>
          </a:ln>
          <a:effectLst>
            <a:outerShdw blurRad="292100" dist="139700" dir="2700000" rotWithShape="0">
              <a:srgbClr val="333333">
                <a:alpha val="64999"/>
              </a:srgbClr>
            </a:outerShdw>
          </a:effectLst>
        </p:spPr>
      </p:pic>
      <p:sp>
        <p:nvSpPr>
          <p:cNvPr id="28" name="Slide Number"/>
          <p:cNvSpPr txBox="1">
            <a:spLocks noGrp="1"/>
          </p:cNvSpPr>
          <p:nvPr>
            <p:ph type="sldNum" sz="quarter" idx="2"/>
          </p:nvPr>
        </p:nvSpPr>
        <p:spPr>
          <a:xfrm>
            <a:off x="4419600" y="4627562"/>
            <a:ext cx="2133600" cy="279401"/>
          </a:xfrm>
          <a:prstGeom prst="rect">
            <a:avLst/>
          </a:prstGeom>
        </p:spPr>
        <p:txBody>
          <a:bodyPr anchor="ctr"/>
          <a:lstStyle>
            <a:lvl1pPr algn="r">
              <a:defRPr sz="12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re et contenu">
    <p:spTree>
      <p:nvGrpSpPr>
        <p:cNvPr id="1" name=""/>
        <p:cNvGrpSpPr/>
        <p:nvPr/>
      </p:nvGrpSpPr>
      <p:grpSpPr>
        <a:xfrm>
          <a:off x="0" y="0"/>
          <a:ext cx="0" cy="0"/>
          <a:chOff x="0" y="0"/>
          <a:chExt cx="0" cy="0"/>
        </a:xfrm>
      </p:grpSpPr>
      <p:sp>
        <p:nvSpPr>
          <p:cNvPr id="35" name="Connecteur droit 3"/>
          <p:cNvSpPr/>
          <p:nvPr/>
        </p:nvSpPr>
        <p:spPr>
          <a:xfrm>
            <a:off x="501428" y="4656658"/>
            <a:ext cx="8642572" cy="1"/>
          </a:xfrm>
          <a:prstGeom prst="line">
            <a:avLst/>
          </a:prstGeom>
          <a:ln>
            <a:solidFill>
              <a:srgbClr val="D3D3D3"/>
            </a:solidFill>
          </a:ln>
        </p:spPr>
        <p:txBody>
          <a:bodyPr lIns="45719" rIns="45719"/>
          <a:lstStyle/>
          <a:p>
            <a:endParaRPr/>
          </a:p>
        </p:txBody>
      </p:sp>
      <p:sp>
        <p:nvSpPr>
          <p:cNvPr id="36" name="Connecteur droit 4"/>
          <p:cNvSpPr/>
          <p:nvPr/>
        </p:nvSpPr>
        <p:spPr>
          <a:xfrm flipH="1">
            <a:off x="8131571" y="584199"/>
            <a:ext cx="1" cy="4072460"/>
          </a:xfrm>
          <a:prstGeom prst="line">
            <a:avLst/>
          </a:prstGeom>
          <a:ln>
            <a:solidFill>
              <a:srgbClr val="D3D3D3"/>
            </a:solidFill>
          </a:ln>
        </p:spPr>
        <p:txBody>
          <a:bodyPr lIns="45719" rIns="45719"/>
          <a:lstStyle/>
          <a:p>
            <a:endParaRPr/>
          </a:p>
        </p:txBody>
      </p:sp>
      <p:sp>
        <p:nvSpPr>
          <p:cNvPr id="37" name="Connecteur droit 8"/>
          <p:cNvSpPr/>
          <p:nvPr/>
        </p:nvSpPr>
        <p:spPr>
          <a:xfrm flipH="1">
            <a:off x="501428" y="4659981"/>
            <a:ext cx="1" cy="483519"/>
          </a:xfrm>
          <a:prstGeom prst="line">
            <a:avLst/>
          </a:prstGeom>
          <a:ln>
            <a:solidFill>
              <a:srgbClr val="D3D3D3"/>
            </a:solidFill>
          </a:ln>
        </p:spPr>
        <p:txBody>
          <a:bodyPr lIns="45719" rIns="45719"/>
          <a:lstStyle/>
          <a:p>
            <a:endParaRPr/>
          </a:p>
        </p:txBody>
      </p:sp>
      <p:sp>
        <p:nvSpPr>
          <p:cNvPr id="38" name="Ellipse 9"/>
          <p:cNvSpPr/>
          <p:nvPr/>
        </p:nvSpPr>
        <p:spPr>
          <a:xfrm>
            <a:off x="395536" y="4551969"/>
            <a:ext cx="216025" cy="216025"/>
          </a:xfrm>
          <a:prstGeom prst="ellipse">
            <a:avLst/>
          </a:prstGeom>
          <a:solidFill>
            <a:srgbClr val="D0D0D0"/>
          </a:solidFill>
          <a:ln w="12700">
            <a:miter lim="400000"/>
          </a:ln>
        </p:spPr>
        <p:txBody>
          <a:bodyPr lIns="45719" rIns="45719" anchor="ctr"/>
          <a:lstStyle/>
          <a:p>
            <a:pPr algn="ctr">
              <a:defRPr>
                <a:solidFill>
                  <a:srgbClr val="FFFFFF"/>
                </a:solidFill>
              </a:defRPr>
            </a:pPr>
            <a:endParaRPr/>
          </a:p>
        </p:txBody>
      </p:sp>
      <p:sp>
        <p:nvSpPr>
          <p:cNvPr id="39" name="Ellipse 10"/>
          <p:cNvSpPr/>
          <p:nvPr/>
        </p:nvSpPr>
        <p:spPr>
          <a:xfrm>
            <a:off x="8059563" y="4584650"/>
            <a:ext cx="144017" cy="144017"/>
          </a:xfrm>
          <a:prstGeom prst="ellipse">
            <a:avLst/>
          </a:prstGeom>
          <a:solidFill>
            <a:srgbClr val="878787"/>
          </a:solidFill>
          <a:ln w="12700">
            <a:miter lim="400000"/>
          </a:ln>
        </p:spPr>
        <p:txBody>
          <a:bodyPr lIns="45719" rIns="45719" anchor="ctr"/>
          <a:lstStyle/>
          <a:p>
            <a:pPr algn="ctr">
              <a:defRPr>
                <a:solidFill>
                  <a:srgbClr val="FFFFFF"/>
                </a:solidFill>
              </a:defRPr>
            </a:pPr>
            <a:endParaRPr/>
          </a:p>
        </p:txBody>
      </p:sp>
      <p:pic>
        <p:nvPicPr>
          <p:cNvPr id="40" name="Picture 2" descr="Picture 2"/>
          <p:cNvPicPr>
            <a:picLocks noChangeAspect="1"/>
          </p:cNvPicPr>
          <p:nvPr/>
        </p:nvPicPr>
        <p:blipFill>
          <a:blip r:embed="rId2"/>
          <a:stretch>
            <a:fillRect/>
          </a:stretch>
        </p:blipFill>
        <p:spPr>
          <a:xfrm>
            <a:off x="7493538" y="90634"/>
            <a:ext cx="1597284" cy="896937"/>
          </a:xfrm>
          <a:prstGeom prst="rect">
            <a:avLst/>
          </a:prstGeom>
          <a:ln w="12700">
            <a:miter lim="400000"/>
          </a:ln>
        </p:spPr>
      </p:pic>
      <p:sp>
        <p:nvSpPr>
          <p:cNvPr id="41" name="Body Level One…"/>
          <p:cNvSpPr txBox="1">
            <a:spLocks noGrp="1"/>
          </p:cNvSpPr>
          <p:nvPr>
            <p:ph type="body" sz="quarter" idx="1" hasCustomPrompt="1"/>
          </p:nvPr>
        </p:nvSpPr>
        <p:spPr>
          <a:xfrm>
            <a:off x="324618" y="339502"/>
            <a:ext cx="3527302" cy="720083"/>
          </a:xfrm>
          <a:prstGeom prst="rect">
            <a:avLst/>
          </a:prstGeom>
        </p:spPr>
        <p:txBody>
          <a:bodyPr>
            <a:normAutofit/>
          </a:bodyPr>
          <a:lstStyle>
            <a:lvl1pPr marL="0" indent="0">
              <a:lnSpc>
                <a:spcPts val="2500"/>
              </a:lnSpc>
              <a:spcBef>
                <a:spcPts val="0"/>
              </a:spcBef>
              <a:buClrTx/>
              <a:buSzTx/>
              <a:buFontTx/>
              <a:buNone/>
              <a:defRPr sz="2600" b="0">
                <a:solidFill>
                  <a:srgbClr val="000000"/>
                </a:solidFill>
                <a:latin typeface="+mn-lt"/>
                <a:ea typeface="+mn-ea"/>
                <a:cs typeface="+mn-cs"/>
                <a:sym typeface="Calibri"/>
              </a:defRPr>
            </a:lvl1pPr>
            <a:lvl2pPr marL="0" indent="266700">
              <a:lnSpc>
                <a:spcPts val="2500"/>
              </a:lnSpc>
              <a:spcBef>
                <a:spcPts val="0"/>
              </a:spcBef>
              <a:buClrTx/>
              <a:buSzTx/>
              <a:buFontTx/>
              <a:buNone/>
              <a:defRPr sz="2600" b="0">
                <a:solidFill>
                  <a:srgbClr val="000000"/>
                </a:solidFill>
                <a:latin typeface="+mn-lt"/>
                <a:ea typeface="+mn-ea"/>
                <a:cs typeface="+mn-cs"/>
                <a:sym typeface="Calibri"/>
              </a:defRPr>
            </a:lvl2pPr>
            <a:lvl3pPr marL="0" indent="531812">
              <a:lnSpc>
                <a:spcPts val="2500"/>
              </a:lnSpc>
              <a:spcBef>
                <a:spcPts val="0"/>
              </a:spcBef>
              <a:buClrTx/>
              <a:buSzTx/>
              <a:buFontTx/>
              <a:buNone/>
              <a:defRPr sz="2600" b="0">
                <a:solidFill>
                  <a:srgbClr val="000000"/>
                </a:solidFill>
                <a:latin typeface="+mn-lt"/>
                <a:ea typeface="+mn-ea"/>
                <a:cs typeface="+mn-cs"/>
                <a:sym typeface="Calibri"/>
              </a:defRPr>
            </a:lvl3pPr>
            <a:lvl4pPr marL="0" indent="809625">
              <a:lnSpc>
                <a:spcPts val="2500"/>
              </a:lnSpc>
              <a:spcBef>
                <a:spcPts val="0"/>
              </a:spcBef>
              <a:buClrTx/>
              <a:buSzTx/>
              <a:buFontTx/>
              <a:buNone/>
              <a:defRPr sz="2600" b="0">
                <a:solidFill>
                  <a:srgbClr val="000000"/>
                </a:solidFill>
                <a:latin typeface="+mn-lt"/>
                <a:ea typeface="+mn-ea"/>
                <a:cs typeface="+mn-cs"/>
                <a:sym typeface="Calibri"/>
              </a:defRPr>
            </a:lvl4pPr>
            <a:lvl5pPr marL="0" indent="1076325">
              <a:lnSpc>
                <a:spcPts val="2500"/>
              </a:lnSpc>
              <a:spcBef>
                <a:spcPts val="0"/>
              </a:spcBef>
              <a:buClrTx/>
              <a:buSzTx/>
              <a:buFontTx/>
              <a:buNone/>
              <a:defRPr sz="2600" b="0">
                <a:solidFill>
                  <a:srgbClr val="000000"/>
                </a:solidFill>
                <a:latin typeface="+mn-lt"/>
                <a:ea typeface="+mn-ea"/>
                <a:cs typeface="+mn-cs"/>
                <a:sym typeface="Calibri"/>
              </a:defRPr>
            </a:lvl5pPr>
          </a:lstStyle>
          <a:p>
            <a:r>
              <a:t>First lineOf the headline</a:t>
            </a:r>
          </a:p>
          <a:p>
            <a:pPr lvl="1"/>
            <a:endParaRPr/>
          </a:p>
          <a:p>
            <a:pPr lvl="2"/>
            <a:endParaRPr/>
          </a:p>
          <a:p>
            <a:pPr lvl="3"/>
            <a:endParaRPr/>
          </a:p>
          <a:p>
            <a:pPr lvl="4"/>
            <a:endParaRPr/>
          </a:p>
        </p:txBody>
      </p:sp>
      <p:sp>
        <p:nvSpPr>
          <p:cNvPr id="42" name="Espace réservé du texte 7"/>
          <p:cNvSpPr>
            <a:spLocks noGrp="1"/>
          </p:cNvSpPr>
          <p:nvPr>
            <p:ph type="body" sz="quarter" idx="21" hasCustomPrompt="1"/>
          </p:nvPr>
        </p:nvSpPr>
        <p:spPr>
          <a:xfrm>
            <a:off x="4067945" y="1635646"/>
            <a:ext cx="3024337" cy="2278187"/>
          </a:xfrm>
          <a:prstGeom prst="rect">
            <a:avLst/>
          </a:prstGeom>
        </p:spPr>
        <p:txBody>
          <a:bodyPr>
            <a:normAutofit/>
          </a:bodyPr>
          <a:lstStyle>
            <a:lvl1pPr marL="0" indent="0">
              <a:lnSpc>
                <a:spcPts val="1800"/>
              </a:lnSpc>
              <a:spcBef>
                <a:spcPts val="300"/>
              </a:spcBef>
              <a:buClrTx/>
              <a:buSzTx/>
              <a:buFontTx/>
              <a:buNone/>
              <a:defRPr sz="1300" b="0">
                <a:solidFill>
                  <a:srgbClr val="000000"/>
                </a:solidFill>
                <a:latin typeface="+mn-lt"/>
                <a:ea typeface="+mn-ea"/>
                <a:cs typeface="+mn-cs"/>
                <a:sym typeface="Calibri"/>
              </a:defRPr>
            </a:lvl1pPr>
          </a:lstStyle>
          <a:p>
            <a:r>
              <a:t>Abusus enim multitudine hominum, quam tranquillis in rebus diutius rexit, ex agrestibus habitaculis urbes construxit multis opibus firmas et viribus, quarum ad praesens pleraeque licet Graecis nominibus appellentur, quae isdem ad arbitrium inposita sunt conditoris, primigenia tamen nomina non amittunt, quae eis</a:t>
            </a:r>
          </a:p>
        </p:txBody>
      </p:sp>
      <p:sp>
        <p:nvSpPr>
          <p:cNvPr id="43" name="Espace réservé du texte 7"/>
          <p:cNvSpPr>
            <a:spLocks noGrp="1"/>
          </p:cNvSpPr>
          <p:nvPr>
            <p:ph type="body" sz="quarter" idx="22" hasCustomPrompt="1"/>
          </p:nvPr>
        </p:nvSpPr>
        <p:spPr>
          <a:xfrm>
            <a:off x="4067945" y="1347613"/>
            <a:ext cx="3024337" cy="288032"/>
          </a:xfrm>
          <a:prstGeom prst="rect">
            <a:avLst/>
          </a:prstGeom>
        </p:spPr>
        <p:txBody>
          <a:bodyPr>
            <a:normAutofit/>
          </a:bodyPr>
          <a:lstStyle>
            <a:lvl1pPr marL="0" indent="0" defTabSz="832104">
              <a:lnSpc>
                <a:spcPts val="1600"/>
              </a:lnSpc>
              <a:spcBef>
                <a:spcPts val="200"/>
              </a:spcBef>
              <a:buClrTx/>
              <a:buSzTx/>
              <a:buFontTx/>
              <a:buNone/>
              <a:defRPr sz="1274">
                <a:solidFill>
                  <a:srgbClr val="000000"/>
                </a:solidFill>
                <a:latin typeface="+mn-lt"/>
                <a:ea typeface="+mn-ea"/>
                <a:cs typeface="+mn-cs"/>
                <a:sym typeface="Calibri"/>
              </a:defRPr>
            </a:lvl1pPr>
          </a:lstStyle>
          <a:p>
            <a:r>
              <a:t>Subtitle</a:t>
            </a:r>
          </a:p>
        </p:txBody>
      </p:sp>
      <p:sp>
        <p:nvSpPr>
          <p:cNvPr id="44" name="Espace réservé pour une image  10"/>
          <p:cNvSpPr>
            <a:spLocks noGrp="1"/>
          </p:cNvSpPr>
          <p:nvPr>
            <p:ph type="pic" sz="half" idx="23"/>
          </p:nvPr>
        </p:nvSpPr>
        <p:spPr>
          <a:xfrm>
            <a:off x="6994" y="1347613"/>
            <a:ext cx="3844926" cy="2565401"/>
          </a:xfrm>
          <a:prstGeom prst="rect">
            <a:avLst/>
          </a:prstGeom>
        </p:spPr>
        <p:txBody>
          <a:bodyPr lIns="91439" rIns="91439"/>
          <a:lstStyle/>
          <a:p>
            <a:endParaRPr/>
          </a:p>
        </p:txBody>
      </p:sp>
      <p:sp>
        <p:nvSpPr>
          <p:cNvPr id="45" name="Slide Number"/>
          <p:cNvSpPr txBox="1">
            <a:spLocks noGrp="1"/>
          </p:cNvSpPr>
          <p:nvPr>
            <p:ph type="sldNum" sz="quarter" idx="2"/>
          </p:nvPr>
        </p:nvSpPr>
        <p:spPr>
          <a:xfrm>
            <a:off x="4419600" y="4627562"/>
            <a:ext cx="2133600" cy="279401"/>
          </a:xfrm>
          <a:prstGeom prst="rect">
            <a:avLst/>
          </a:prstGeom>
        </p:spPr>
        <p:txBody>
          <a:bodyPr anchor="ctr"/>
          <a:lstStyle>
            <a:lvl1pPr algn="r">
              <a:defRPr sz="12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1_Titre et contenu">
    <p:spTree>
      <p:nvGrpSpPr>
        <p:cNvPr id="1" name=""/>
        <p:cNvGrpSpPr/>
        <p:nvPr/>
      </p:nvGrpSpPr>
      <p:grpSpPr>
        <a:xfrm>
          <a:off x="0" y="0"/>
          <a:ext cx="0" cy="0"/>
          <a:chOff x="0" y="0"/>
          <a:chExt cx="0" cy="0"/>
        </a:xfrm>
      </p:grpSpPr>
      <p:sp>
        <p:nvSpPr>
          <p:cNvPr id="52" name="Connecteur droit 3"/>
          <p:cNvSpPr/>
          <p:nvPr/>
        </p:nvSpPr>
        <p:spPr>
          <a:xfrm>
            <a:off x="501428" y="4656658"/>
            <a:ext cx="8642572" cy="1"/>
          </a:xfrm>
          <a:prstGeom prst="line">
            <a:avLst/>
          </a:prstGeom>
          <a:ln>
            <a:solidFill>
              <a:srgbClr val="D3D3D3"/>
            </a:solidFill>
          </a:ln>
        </p:spPr>
        <p:txBody>
          <a:bodyPr lIns="45719" rIns="45719"/>
          <a:lstStyle/>
          <a:p>
            <a:endParaRPr/>
          </a:p>
        </p:txBody>
      </p:sp>
      <p:sp>
        <p:nvSpPr>
          <p:cNvPr id="53" name="Connecteur droit 4"/>
          <p:cNvSpPr/>
          <p:nvPr/>
        </p:nvSpPr>
        <p:spPr>
          <a:xfrm flipH="1">
            <a:off x="8131571" y="584199"/>
            <a:ext cx="1" cy="4072460"/>
          </a:xfrm>
          <a:prstGeom prst="line">
            <a:avLst/>
          </a:prstGeom>
          <a:ln>
            <a:solidFill>
              <a:srgbClr val="D3D3D3"/>
            </a:solidFill>
          </a:ln>
        </p:spPr>
        <p:txBody>
          <a:bodyPr lIns="45719" rIns="45719"/>
          <a:lstStyle/>
          <a:p>
            <a:endParaRPr/>
          </a:p>
        </p:txBody>
      </p:sp>
      <p:sp>
        <p:nvSpPr>
          <p:cNvPr id="54" name="Connecteur droit 8"/>
          <p:cNvSpPr/>
          <p:nvPr/>
        </p:nvSpPr>
        <p:spPr>
          <a:xfrm flipH="1">
            <a:off x="501428" y="4659981"/>
            <a:ext cx="1" cy="483519"/>
          </a:xfrm>
          <a:prstGeom prst="line">
            <a:avLst/>
          </a:prstGeom>
          <a:ln>
            <a:solidFill>
              <a:srgbClr val="D3D3D3"/>
            </a:solidFill>
          </a:ln>
        </p:spPr>
        <p:txBody>
          <a:bodyPr lIns="45719" rIns="45719"/>
          <a:lstStyle/>
          <a:p>
            <a:endParaRPr/>
          </a:p>
        </p:txBody>
      </p:sp>
      <p:sp>
        <p:nvSpPr>
          <p:cNvPr id="55" name="Ellipse 9"/>
          <p:cNvSpPr/>
          <p:nvPr/>
        </p:nvSpPr>
        <p:spPr>
          <a:xfrm>
            <a:off x="395536" y="4551969"/>
            <a:ext cx="216025" cy="216025"/>
          </a:xfrm>
          <a:prstGeom prst="ellipse">
            <a:avLst/>
          </a:prstGeom>
          <a:solidFill>
            <a:srgbClr val="D0D0D0"/>
          </a:solidFill>
          <a:ln w="12700">
            <a:miter lim="400000"/>
          </a:ln>
        </p:spPr>
        <p:txBody>
          <a:bodyPr lIns="45719" rIns="45719" anchor="ctr"/>
          <a:lstStyle/>
          <a:p>
            <a:pPr algn="ctr">
              <a:defRPr>
                <a:solidFill>
                  <a:srgbClr val="FFFFFF"/>
                </a:solidFill>
              </a:defRPr>
            </a:pPr>
            <a:endParaRPr/>
          </a:p>
        </p:txBody>
      </p:sp>
      <p:sp>
        <p:nvSpPr>
          <p:cNvPr id="56" name="Ellipse 10"/>
          <p:cNvSpPr/>
          <p:nvPr/>
        </p:nvSpPr>
        <p:spPr>
          <a:xfrm>
            <a:off x="8059563" y="4584650"/>
            <a:ext cx="144017" cy="144017"/>
          </a:xfrm>
          <a:prstGeom prst="ellipse">
            <a:avLst/>
          </a:prstGeom>
          <a:solidFill>
            <a:srgbClr val="878787"/>
          </a:solidFill>
          <a:ln w="12700">
            <a:miter lim="400000"/>
          </a:ln>
        </p:spPr>
        <p:txBody>
          <a:bodyPr lIns="45719" rIns="45719" anchor="ctr"/>
          <a:lstStyle/>
          <a:p>
            <a:pPr algn="ctr">
              <a:defRPr>
                <a:solidFill>
                  <a:srgbClr val="FFFFFF"/>
                </a:solidFill>
              </a:defRPr>
            </a:pPr>
            <a:endParaRPr/>
          </a:p>
        </p:txBody>
      </p:sp>
      <p:pic>
        <p:nvPicPr>
          <p:cNvPr id="57" name="Picture 2" descr="Picture 2"/>
          <p:cNvPicPr>
            <a:picLocks noChangeAspect="1"/>
          </p:cNvPicPr>
          <p:nvPr/>
        </p:nvPicPr>
        <p:blipFill>
          <a:blip r:embed="rId2"/>
          <a:stretch>
            <a:fillRect/>
          </a:stretch>
        </p:blipFill>
        <p:spPr>
          <a:xfrm>
            <a:off x="7493538" y="90634"/>
            <a:ext cx="1597284" cy="896937"/>
          </a:xfrm>
          <a:prstGeom prst="rect">
            <a:avLst/>
          </a:prstGeom>
          <a:ln w="12700">
            <a:miter lim="400000"/>
          </a:ln>
        </p:spPr>
      </p:pic>
      <p:sp>
        <p:nvSpPr>
          <p:cNvPr id="58" name="Body Level One…"/>
          <p:cNvSpPr txBox="1">
            <a:spLocks noGrp="1"/>
          </p:cNvSpPr>
          <p:nvPr>
            <p:ph type="body" sz="quarter" idx="1" hasCustomPrompt="1"/>
          </p:nvPr>
        </p:nvSpPr>
        <p:spPr>
          <a:xfrm>
            <a:off x="324618" y="339502"/>
            <a:ext cx="3527302" cy="720083"/>
          </a:xfrm>
          <a:prstGeom prst="rect">
            <a:avLst/>
          </a:prstGeom>
        </p:spPr>
        <p:txBody>
          <a:bodyPr>
            <a:normAutofit/>
          </a:bodyPr>
          <a:lstStyle>
            <a:lvl1pPr marL="0" indent="0">
              <a:lnSpc>
                <a:spcPts val="2500"/>
              </a:lnSpc>
              <a:spcBef>
                <a:spcPts val="0"/>
              </a:spcBef>
              <a:buClrTx/>
              <a:buSzTx/>
              <a:buFontTx/>
              <a:buNone/>
              <a:defRPr sz="2600" b="0">
                <a:solidFill>
                  <a:srgbClr val="000000"/>
                </a:solidFill>
                <a:latin typeface="+mn-lt"/>
                <a:ea typeface="+mn-ea"/>
                <a:cs typeface="+mn-cs"/>
                <a:sym typeface="Calibri"/>
              </a:defRPr>
            </a:lvl1pPr>
            <a:lvl2pPr marL="0" indent="266700">
              <a:lnSpc>
                <a:spcPts val="2500"/>
              </a:lnSpc>
              <a:spcBef>
                <a:spcPts val="0"/>
              </a:spcBef>
              <a:buClrTx/>
              <a:buSzTx/>
              <a:buFontTx/>
              <a:buNone/>
              <a:defRPr sz="2600" b="0">
                <a:solidFill>
                  <a:srgbClr val="000000"/>
                </a:solidFill>
                <a:latin typeface="+mn-lt"/>
                <a:ea typeface="+mn-ea"/>
                <a:cs typeface="+mn-cs"/>
                <a:sym typeface="Calibri"/>
              </a:defRPr>
            </a:lvl2pPr>
            <a:lvl3pPr marL="0" indent="531812">
              <a:lnSpc>
                <a:spcPts val="2500"/>
              </a:lnSpc>
              <a:spcBef>
                <a:spcPts val="0"/>
              </a:spcBef>
              <a:buClrTx/>
              <a:buSzTx/>
              <a:buFontTx/>
              <a:buNone/>
              <a:defRPr sz="2600" b="0">
                <a:solidFill>
                  <a:srgbClr val="000000"/>
                </a:solidFill>
                <a:latin typeface="+mn-lt"/>
                <a:ea typeface="+mn-ea"/>
                <a:cs typeface="+mn-cs"/>
                <a:sym typeface="Calibri"/>
              </a:defRPr>
            </a:lvl3pPr>
            <a:lvl4pPr marL="0" indent="809625">
              <a:lnSpc>
                <a:spcPts val="2500"/>
              </a:lnSpc>
              <a:spcBef>
                <a:spcPts val="0"/>
              </a:spcBef>
              <a:buClrTx/>
              <a:buSzTx/>
              <a:buFontTx/>
              <a:buNone/>
              <a:defRPr sz="2600" b="0">
                <a:solidFill>
                  <a:srgbClr val="000000"/>
                </a:solidFill>
                <a:latin typeface="+mn-lt"/>
                <a:ea typeface="+mn-ea"/>
                <a:cs typeface="+mn-cs"/>
                <a:sym typeface="Calibri"/>
              </a:defRPr>
            </a:lvl4pPr>
            <a:lvl5pPr marL="0" indent="1076325">
              <a:lnSpc>
                <a:spcPts val="2500"/>
              </a:lnSpc>
              <a:spcBef>
                <a:spcPts val="0"/>
              </a:spcBef>
              <a:buClrTx/>
              <a:buSzTx/>
              <a:buFontTx/>
              <a:buNone/>
              <a:defRPr sz="2600" b="0">
                <a:solidFill>
                  <a:srgbClr val="000000"/>
                </a:solidFill>
                <a:latin typeface="+mn-lt"/>
                <a:ea typeface="+mn-ea"/>
                <a:cs typeface="+mn-cs"/>
                <a:sym typeface="Calibri"/>
              </a:defRPr>
            </a:lvl5pPr>
          </a:lstStyle>
          <a:p>
            <a:r>
              <a:t>First lineOf the headline</a:t>
            </a:r>
          </a:p>
          <a:p>
            <a:pPr lvl="1"/>
            <a:endParaRPr/>
          </a:p>
          <a:p>
            <a:pPr lvl="2"/>
            <a:endParaRPr/>
          </a:p>
          <a:p>
            <a:pPr lvl="3"/>
            <a:endParaRPr/>
          </a:p>
          <a:p>
            <a:pPr lvl="4"/>
            <a:endParaRPr/>
          </a:p>
        </p:txBody>
      </p:sp>
      <p:sp>
        <p:nvSpPr>
          <p:cNvPr id="59" name="Espace réservé du texte 7"/>
          <p:cNvSpPr>
            <a:spLocks noGrp="1"/>
          </p:cNvSpPr>
          <p:nvPr>
            <p:ph type="body" sz="quarter" idx="21" hasCustomPrompt="1"/>
          </p:nvPr>
        </p:nvSpPr>
        <p:spPr>
          <a:xfrm>
            <a:off x="899591" y="1995685"/>
            <a:ext cx="1872209" cy="2278187"/>
          </a:xfrm>
          <a:prstGeom prst="rect">
            <a:avLst/>
          </a:prstGeom>
        </p:spPr>
        <p:txBody>
          <a:bodyPr>
            <a:normAutofit/>
          </a:bodyPr>
          <a:lstStyle>
            <a:lvl1pPr marL="0" indent="0">
              <a:lnSpc>
                <a:spcPts val="1800"/>
              </a:lnSpc>
              <a:spcBef>
                <a:spcPts val="300"/>
              </a:spcBef>
              <a:buClrTx/>
              <a:buSzTx/>
              <a:buFontTx/>
              <a:buNone/>
              <a:defRPr sz="1300" b="0">
                <a:solidFill>
                  <a:srgbClr val="000000"/>
                </a:solidFill>
                <a:latin typeface="+mn-lt"/>
                <a:ea typeface="+mn-ea"/>
                <a:cs typeface="+mn-cs"/>
                <a:sym typeface="Calibri"/>
              </a:defRPr>
            </a:lvl1pPr>
          </a:lstStyle>
          <a:p>
            <a:r>
              <a:t>Abusus enim multitudine hominum, quam tranquillis in rebus diutius rexit, ex agrestibus habitaculis urbes construxit multis opibus firmas</a:t>
            </a:r>
          </a:p>
        </p:txBody>
      </p:sp>
      <p:sp>
        <p:nvSpPr>
          <p:cNvPr id="60" name="Espace réservé du texte 7"/>
          <p:cNvSpPr>
            <a:spLocks noGrp="1"/>
          </p:cNvSpPr>
          <p:nvPr>
            <p:ph type="body" sz="quarter" idx="22" hasCustomPrompt="1"/>
          </p:nvPr>
        </p:nvSpPr>
        <p:spPr>
          <a:xfrm>
            <a:off x="899591" y="1707653"/>
            <a:ext cx="1872209" cy="288032"/>
          </a:xfrm>
          <a:prstGeom prst="rect">
            <a:avLst/>
          </a:prstGeom>
        </p:spPr>
        <p:txBody>
          <a:bodyPr>
            <a:normAutofit/>
          </a:bodyPr>
          <a:lstStyle>
            <a:lvl1pPr marL="0" indent="0" defTabSz="832104">
              <a:lnSpc>
                <a:spcPts val="1600"/>
              </a:lnSpc>
              <a:spcBef>
                <a:spcPts val="200"/>
              </a:spcBef>
              <a:buClrTx/>
              <a:buSzTx/>
              <a:buFontTx/>
              <a:buNone/>
              <a:defRPr sz="1274">
                <a:solidFill>
                  <a:srgbClr val="000000"/>
                </a:solidFill>
                <a:latin typeface="+mn-lt"/>
                <a:ea typeface="+mn-ea"/>
                <a:cs typeface="+mn-cs"/>
                <a:sym typeface="Calibri"/>
              </a:defRPr>
            </a:lvl1pPr>
          </a:lstStyle>
          <a:p>
            <a:r>
              <a:t>Subtitle</a:t>
            </a:r>
          </a:p>
        </p:txBody>
      </p:sp>
      <p:sp>
        <p:nvSpPr>
          <p:cNvPr id="61" name="Slide Number"/>
          <p:cNvSpPr txBox="1">
            <a:spLocks noGrp="1"/>
          </p:cNvSpPr>
          <p:nvPr>
            <p:ph type="sldNum" sz="quarter" idx="2"/>
          </p:nvPr>
        </p:nvSpPr>
        <p:spPr>
          <a:xfrm>
            <a:off x="4419600" y="4627562"/>
            <a:ext cx="2133600" cy="279401"/>
          </a:xfrm>
          <a:prstGeom prst="rect">
            <a:avLst/>
          </a:prstGeom>
        </p:spPr>
        <p:txBody>
          <a:bodyPr anchor="ctr"/>
          <a:lstStyle>
            <a:lvl1pPr algn="r">
              <a:defRPr sz="12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2_Titre et contenu">
    <p:spTree>
      <p:nvGrpSpPr>
        <p:cNvPr id="1" name=""/>
        <p:cNvGrpSpPr/>
        <p:nvPr/>
      </p:nvGrpSpPr>
      <p:grpSpPr>
        <a:xfrm>
          <a:off x="0" y="0"/>
          <a:ext cx="0" cy="0"/>
          <a:chOff x="0" y="0"/>
          <a:chExt cx="0" cy="0"/>
        </a:xfrm>
      </p:grpSpPr>
      <p:sp>
        <p:nvSpPr>
          <p:cNvPr id="68" name="Connecteur droit 3"/>
          <p:cNvSpPr/>
          <p:nvPr/>
        </p:nvSpPr>
        <p:spPr>
          <a:xfrm>
            <a:off x="501428" y="4656658"/>
            <a:ext cx="8642572" cy="1"/>
          </a:xfrm>
          <a:prstGeom prst="line">
            <a:avLst/>
          </a:prstGeom>
          <a:ln>
            <a:solidFill>
              <a:srgbClr val="D3D3D3"/>
            </a:solidFill>
          </a:ln>
        </p:spPr>
        <p:txBody>
          <a:bodyPr lIns="45719" rIns="45719"/>
          <a:lstStyle/>
          <a:p>
            <a:endParaRPr/>
          </a:p>
        </p:txBody>
      </p:sp>
      <p:sp>
        <p:nvSpPr>
          <p:cNvPr id="69" name="Connecteur droit 4"/>
          <p:cNvSpPr/>
          <p:nvPr/>
        </p:nvSpPr>
        <p:spPr>
          <a:xfrm flipH="1">
            <a:off x="8131571" y="584199"/>
            <a:ext cx="1" cy="4072460"/>
          </a:xfrm>
          <a:prstGeom prst="line">
            <a:avLst/>
          </a:prstGeom>
          <a:ln>
            <a:solidFill>
              <a:srgbClr val="D3D3D3"/>
            </a:solidFill>
          </a:ln>
        </p:spPr>
        <p:txBody>
          <a:bodyPr lIns="45719" rIns="45719"/>
          <a:lstStyle/>
          <a:p>
            <a:endParaRPr/>
          </a:p>
        </p:txBody>
      </p:sp>
      <p:sp>
        <p:nvSpPr>
          <p:cNvPr id="70" name="Connecteur droit 8"/>
          <p:cNvSpPr/>
          <p:nvPr/>
        </p:nvSpPr>
        <p:spPr>
          <a:xfrm flipH="1">
            <a:off x="501428" y="4659981"/>
            <a:ext cx="1" cy="483519"/>
          </a:xfrm>
          <a:prstGeom prst="line">
            <a:avLst/>
          </a:prstGeom>
          <a:ln>
            <a:solidFill>
              <a:srgbClr val="D3D3D3"/>
            </a:solidFill>
          </a:ln>
        </p:spPr>
        <p:txBody>
          <a:bodyPr lIns="45719" rIns="45719"/>
          <a:lstStyle/>
          <a:p>
            <a:endParaRPr/>
          </a:p>
        </p:txBody>
      </p:sp>
      <p:sp>
        <p:nvSpPr>
          <p:cNvPr id="71" name="Ellipse 9"/>
          <p:cNvSpPr/>
          <p:nvPr/>
        </p:nvSpPr>
        <p:spPr>
          <a:xfrm>
            <a:off x="395536" y="4551969"/>
            <a:ext cx="216025" cy="216025"/>
          </a:xfrm>
          <a:prstGeom prst="ellipse">
            <a:avLst/>
          </a:prstGeom>
          <a:solidFill>
            <a:srgbClr val="D0D0D0"/>
          </a:solidFill>
          <a:ln w="12700">
            <a:miter lim="400000"/>
          </a:ln>
        </p:spPr>
        <p:txBody>
          <a:bodyPr lIns="45719" rIns="45719" anchor="ctr"/>
          <a:lstStyle/>
          <a:p>
            <a:pPr algn="ctr">
              <a:defRPr>
                <a:solidFill>
                  <a:srgbClr val="FFFFFF"/>
                </a:solidFill>
              </a:defRPr>
            </a:pPr>
            <a:endParaRPr/>
          </a:p>
        </p:txBody>
      </p:sp>
      <p:sp>
        <p:nvSpPr>
          <p:cNvPr id="72" name="Ellipse 10"/>
          <p:cNvSpPr/>
          <p:nvPr/>
        </p:nvSpPr>
        <p:spPr>
          <a:xfrm>
            <a:off x="8059563" y="4584650"/>
            <a:ext cx="144017" cy="144017"/>
          </a:xfrm>
          <a:prstGeom prst="ellipse">
            <a:avLst/>
          </a:prstGeom>
          <a:solidFill>
            <a:srgbClr val="878787"/>
          </a:solidFill>
          <a:ln w="12700">
            <a:miter lim="400000"/>
          </a:ln>
        </p:spPr>
        <p:txBody>
          <a:bodyPr lIns="45719" rIns="45719" anchor="ctr"/>
          <a:lstStyle/>
          <a:p>
            <a:pPr algn="ctr">
              <a:defRPr>
                <a:solidFill>
                  <a:srgbClr val="FFFFFF"/>
                </a:solidFill>
              </a:defRPr>
            </a:pPr>
            <a:endParaRPr/>
          </a:p>
        </p:txBody>
      </p:sp>
      <p:pic>
        <p:nvPicPr>
          <p:cNvPr id="73" name="Picture 2" descr="Picture 2"/>
          <p:cNvPicPr>
            <a:picLocks noChangeAspect="1"/>
          </p:cNvPicPr>
          <p:nvPr/>
        </p:nvPicPr>
        <p:blipFill>
          <a:blip r:embed="rId2"/>
          <a:stretch>
            <a:fillRect/>
          </a:stretch>
        </p:blipFill>
        <p:spPr>
          <a:xfrm>
            <a:off x="7493538" y="90634"/>
            <a:ext cx="1597284" cy="896937"/>
          </a:xfrm>
          <a:prstGeom prst="rect">
            <a:avLst/>
          </a:prstGeom>
          <a:ln w="12700">
            <a:miter lim="400000"/>
          </a:ln>
        </p:spPr>
      </p:pic>
      <p:sp>
        <p:nvSpPr>
          <p:cNvPr id="74" name="Body Level One…"/>
          <p:cNvSpPr txBox="1">
            <a:spLocks noGrp="1"/>
          </p:cNvSpPr>
          <p:nvPr>
            <p:ph type="body" sz="quarter" idx="1" hasCustomPrompt="1"/>
          </p:nvPr>
        </p:nvSpPr>
        <p:spPr>
          <a:xfrm>
            <a:off x="324618" y="1445691"/>
            <a:ext cx="2699212" cy="333971"/>
          </a:xfrm>
          <a:prstGeom prst="rect">
            <a:avLst/>
          </a:prstGeom>
        </p:spPr>
        <p:txBody>
          <a:bodyPr>
            <a:normAutofit/>
          </a:bodyPr>
          <a:lstStyle>
            <a:lvl1pPr marL="0" indent="0">
              <a:lnSpc>
                <a:spcPts val="2500"/>
              </a:lnSpc>
              <a:spcBef>
                <a:spcPts val="0"/>
              </a:spcBef>
              <a:buClrTx/>
              <a:buSzTx/>
              <a:buFontTx/>
              <a:buNone/>
              <a:defRPr sz="2000">
                <a:solidFill>
                  <a:srgbClr val="000000"/>
                </a:solidFill>
                <a:latin typeface="+mn-lt"/>
                <a:ea typeface="+mn-ea"/>
                <a:cs typeface="+mn-cs"/>
                <a:sym typeface="Calibri"/>
              </a:defRPr>
            </a:lvl1pPr>
            <a:lvl2pPr marL="0" indent="266700">
              <a:lnSpc>
                <a:spcPts val="2500"/>
              </a:lnSpc>
              <a:spcBef>
                <a:spcPts val="0"/>
              </a:spcBef>
              <a:buClrTx/>
              <a:buSzTx/>
              <a:buFontTx/>
              <a:buNone/>
              <a:defRPr sz="2000">
                <a:solidFill>
                  <a:srgbClr val="000000"/>
                </a:solidFill>
                <a:latin typeface="+mn-lt"/>
                <a:ea typeface="+mn-ea"/>
                <a:cs typeface="+mn-cs"/>
                <a:sym typeface="Calibri"/>
              </a:defRPr>
            </a:lvl2pPr>
            <a:lvl3pPr marL="0" indent="531812">
              <a:lnSpc>
                <a:spcPts val="2500"/>
              </a:lnSpc>
              <a:spcBef>
                <a:spcPts val="0"/>
              </a:spcBef>
              <a:buClrTx/>
              <a:buSzTx/>
              <a:buFontTx/>
              <a:buNone/>
              <a:defRPr sz="2000">
                <a:solidFill>
                  <a:srgbClr val="000000"/>
                </a:solidFill>
                <a:latin typeface="+mn-lt"/>
                <a:ea typeface="+mn-ea"/>
                <a:cs typeface="+mn-cs"/>
                <a:sym typeface="Calibri"/>
              </a:defRPr>
            </a:lvl3pPr>
            <a:lvl4pPr marL="0" indent="809625">
              <a:lnSpc>
                <a:spcPts val="2500"/>
              </a:lnSpc>
              <a:spcBef>
                <a:spcPts val="0"/>
              </a:spcBef>
              <a:buClrTx/>
              <a:buSzTx/>
              <a:buFontTx/>
              <a:buNone/>
              <a:defRPr sz="2000">
                <a:solidFill>
                  <a:srgbClr val="000000"/>
                </a:solidFill>
                <a:latin typeface="+mn-lt"/>
                <a:ea typeface="+mn-ea"/>
                <a:cs typeface="+mn-cs"/>
                <a:sym typeface="Calibri"/>
              </a:defRPr>
            </a:lvl4pPr>
            <a:lvl5pPr marL="0" indent="1076325">
              <a:lnSpc>
                <a:spcPts val="2500"/>
              </a:lnSpc>
              <a:spcBef>
                <a:spcPts val="0"/>
              </a:spcBef>
              <a:buClrTx/>
              <a:buSzTx/>
              <a:buFontTx/>
              <a:buNone/>
              <a:defRPr sz="2000">
                <a:solidFill>
                  <a:srgbClr val="000000"/>
                </a:solidFill>
                <a:latin typeface="+mn-lt"/>
                <a:ea typeface="+mn-ea"/>
                <a:cs typeface="+mn-cs"/>
                <a:sym typeface="Calibri"/>
              </a:defRPr>
            </a:lvl5pPr>
          </a:lstStyle>
          <a:p>
            <a:r>
              <a:t>Main subtitle</a:t>
            </a:r>
          </a:p>
          <a:p>
            <a:pPr lvl="1"/>
            <a:endParaRPr/>
          </a:p>
          <a:p>
            <a:pPr lvl="2"/>
            <a:endParaRPr/>
          </a:p>
          <a:p>
            <a:pPr lvl="3"/>
            <a:endParaRPr/>
          </a:p>
          <a:p>
            <a:pPr lvl="4"/>
            <a:endParaRPr/>
          </a:p>
        </p:txBody>
      </p:sp>
      <p:sp>
        <p:nvSpPr>
          <p:cNvPr id="75" name="Espace réservé du texte 5"/>
          <p:cNvSpPr>
            <a:spLocks noGrp="1"/>
          </p:cNvSpPr>
          <p:nvPr>
            <p:ph type="body" sz="quarter" idx="21" hasCustomPrompt="1"/>
          </p:nvPr>
        </p:nvSpPr>
        <p:spPr>
          <a:xfrm>
            <a:off x="325497" y="1783870"/>
            <a:ext cx="2699212" cy="2300048"/>
          </a:xfrm>
          <a:prstGeom prst="rect">
            <a:avLst/>
          </a:prstGeom>
        </p:spPr>
        <p:txBody>
          <a:bodyPr>
            <a:normAutofit/>
          </a:bodyPr>
          <a:lstStyle>
            <a:lvl1pPr marL="285750" indent="-285750">
              <a:lnSpc>
                <a:spcPts val="2500"/>
              </a:lnSpc>
              <a:spcBef>
                <a:spcPts val="0"/>
              </a:spcBef>
              <a:buClrTx/>
              <a:defRPr sz="1500" b="0">
                <a:solidFill>
                  <a:srgbClr val="000000"/>
                </a:solidFill>
                <a:latin typeface="+mn-lt"/>
                <a:ea typeface="+mn-ea"/>
                <a:cs typeface="+mn-cs"/>
                <a:sym typeface="Calibri"/>
              </a:defRPr>
            </a:lvl1pPr>
          </a:lstStyle>
          <a:p>
            <a:r>
              <a:t>Sub title 1
Sub title 1
Sub title 1
Links
Links
Links</a:t>
            </a:r>
          </a:p>
        </p:txBody>
      </p:sp>
      <p:sp>
        <p:nvSpPr>
          <p:cNvPr id="76" name="Espace réservé du texte 5"/>
          <p:cNvSpPr>
            <a:spLocks noGrp="1"/>
          </p:cNvSpPr>
          <p:nvPr>
            <p:ph type="body" sz="quarter" idx="22" hasCustomPrompt="1"/>
          </p:nvPr>
        </p:nvSpPr>
        <p:spPr>
          <a:xfrm>
            <a:off x="3406780" y="1087066"/>
            <a:ext cx="2752528" cy="216025"/>
          </a:xfrm>
          <a:prstGeom prst="rect">
            <a:avLst/>
          </a:prstGeom>
        </p:spPr>
        <p:txBody>
          <a:bodyPr anchor="ctr">
            <a:normAutofit/>
          </a:bodyPr>
          <a:lstStyle>
            <a:lvl1pPr marL="0" indent="0" defTabSz="420623">
              <a:lnSpc>
                <a:spcPts val="1100"/>
              </a:lnSpc>
              <a:spcBef>
                <a:spcPts val="0"/>
              </a:spcBef>
              <a:buClrTx/>
              <a:buSzTx/>
              <a:buFontTx/>
              <a:buNone/>
              <a:defRPr sz="460">
                <a:solidFill>
                  <a:srgbClr val="000000"/>
                </a:solidFill>
                <a:latin typeface="+mn-lt"/>
                <a:ea typeface="+mn-ea"/>
                <a:cs typeface="+mn-cs"/>
                <a:sym typeface="Calibri"/>
              </a:defRPr>
            </a:lvl1pPr>
          </a:lstStyle>
          <a:p>
            <a:r>
              <a:t>Main Font content</a:t>
            </a:r>
          </a:p>
        </p:txBody>
      </p:sp>
      <p:sp>
        <p:nvSpPr>
          <p:cNvPr id="77" name="Espace réservé du texte 5"/>
          <p:cNvSpPr>
            <a:spLocks noGrp="1"/>
          </p:cNvSpPr>
          <p:nvPr>
            <p:ph type="body" sz="quarter" idx="23" hasCustomPrompt="1"/>
          </p:nvPr>
        </p:nvSpPr>
        <p:spPr>
          <a:xfrm>
            <a:off x="3406780" y="1388841"/>
            <a:ext cx="2752528" cy="1069105"/>
          </a:xfrm>
          <a:prstGeom prst="rect">
            <a:avLst/>
          </a:prstGeom>
        </p:spPr>
        <p:txBody>
          <a:bodyPr>
            <a:normAutofit/>
          </a:bodyPr>
          <a:lstStyle>
            <a:lvl1pPr marL="0" indent="0">
              <a:lnSpc>
                <a:spcPts val="1800"/>
              </a:lnSpc>
              <a:spcBef>
                <a:spcPts val="300"/>
              </a:spcBef>
              <a:buClrTx/>
              <a:buSzTx/>
              <a:buFontTx/>
              <a:buNone/>
              <a:defRPr sz="1300" b="0">
                <a:solidFill>
                  <a:srgbClr val="000000"/>
                </a:solidFill>
                <a:latin typeface="+mn-lt"/>
                <a:ea typeface="+mn-ea"/>
                <a:cs typeface="+mn-cs"/>
                <a:sym typeface="Calibri"/>
              </a:defRPr>
            </a:lvl1pPr>
          </a:lstStyle>
          <a:p>
            <a:r>
              <a:t>Abusus enim multitudine hominum, quam tranquillis in rebus diutius rexit, ex agrestibus habitaculis urbes construxit multis opibus firmas et</a:t>
            </a:r>
          </a:p>
        </p:txBody>
      </p:sp>
      <p:sp>
        <p:nvSpPr>
          <p:cNvPr id="78" name="Espace réservé du texte 5"/>
          <p:cNvSpPr>
            <a:spLocks noGrp="1"/>
          </p:cNvSpPr>
          <p:nvPr>
            <p:ph type="body" sz="quarter" idx="24" hasCustomPrompt="1"/>
          </p:nvPr>
        </p:nvSpPr>
        <p:spPr>
          <a:xfrm>
            <a:off x="3406780" y="2543698"/>
            <a:ext cx="2752528" cy="216025"/>
          </a:xfrm>
          <a:prstGeom prst="rect">
            <a:avLst/>
          </a:prstGeom>
        </p:spPr>
        <p:txBody>
          <a:bodyPr anchor="ctr">
            <a:normAutofit/>
          </a:bodyPr>
          <a:lstStyle>
            <a:lvl1pPr marL="0" indent="0" defTabSz="420623">
              <a:lnSpc>
                <a:spcPts val="1100"/>
              </a:lnSpc>
              <a:spcBef>
                <a:spcPts val="0"/>
              </a:spcBef>
              <a:buClrTx/>
              <a:buSzTx/>
              <a:buFontTx/>
              <a:buNone/>
              <a:defRPr sz="460">
                <a:solidFill>
                  <a:srgbClr val="000000"/>
                </a:solidFill>
                <a:latin typeface="+mn-lt"/>
                <a:ea typeface="+mn-ea"/>
                <a:cs typeface="+mn-cs"/>
                <a:sym typeface="Calibri"/>
              </a:defRPr>
            </a:lvl1pPr>
          </a:lstStyle>
          <a:p>
            <a:r>
              <a:t>Small Font content</a:t>
            </a:r>
          </a:p>
        </p:txBody>
      </p:sp>
      <p:sp>
        <p:nvSpPr>
          <p:cNvPr id="79" name="Espace réservé du texte 5"/>
          <p:cNvSpPr>
            <a:spLocks noGrp="1"/>
          </p:cNvSpPr>
          <p:nvPr>
            <p:ph type="body" sz="quarter" idx="25" hasCustomPrompt="1"/>
          </p:nvPr>
        </p:nvSpPr>
        <p:spPr>
          <a:xfrm>
            <a:off x="3406780" y="2845473"/>
            <a:ext cx="2752528" cy="1238445"/>
          </a:xfrm>
          <a:prstGeom prst="rect">
            <a:avLst/>
          </a:prstGeom>
        </p:spPr>
        <p:txBody>
          <a:bodyPr>
            <a:normAutofit/>
          </a:bodyPr>
          <a:lstStyle>
            <a:lvl1pPr marL="0" indent="0">
              <a:lnSpc>
                <a:spcPts val="1800"/>
              </a:lnSpc>
              <a:spcBef>
                <a:spcPts val="300"/>
              </a:spcBef>
              <a:buClrTx/>
              <a:buSzTx/>
              <a:buFontTx/>
              <a:buNone/>
              <a:defRPr sz="1000" b="0">
                <a:solidFill>
                  <a:srgbClr val="000000"/>
                </a:solidFill>
                <a:latin typeface="+mn-lt"/>
                <a:ea typeface="+mn-ea"/>
                <a:cs typeface="+mn-cs"/>
                <a:sym typeface="Calibri"/>
              </a:defRPr>
            </a:lvl1pPr>
          </a:lstStyle>
          <a:p>
            <a:r>
              <a:t>Abusus enim multitudine hominum, quam tranquillis in rebus diutius rexit, ex agrestibus habitaculis urbes construxit multis opibus firmas et</a:t>
            </a:r>
          </a:p>
        </p:txBody>
      </p:sp>
      <p:sp>
        <p:nvSpPr>
          <p:cNvPr id="80" name="Espace réservé du texte 5"/>
          <p:cNvSpPr>
            <a:spLocks noGrp="1"/>
          </p:cNvSpPr>
          <p:nvPr>
            <p:ph type="body" sz="quarter" idx="26" hasCustomPrompt="1"/>
          </p:nvPr>
        </p:nvSpPr>
        <p:spPr>
          <a:xfrm>
            <a:off x="324619" y="339501"/>
            <a:ext cx="3527301" cy="720084"/>
          </a:xfrm>
          <a:prstGeom prst="rect">
            <a:avLst/>
          </a:prstGeom>
        </p:spPr>
        <p:txBody>
          <a:bodyPr>
            <a:normAutofit/>
          </a:bodyPr>
          <a:lstStyle>
            <a:lvl1pPr marL="0" indent="0" defTabSz="886968">
              <a:lnSpc>
                <a:spcPts val="2400"/>
              </a:lnSpc>
              <a:spcBef>
                <a:spcPts val="0"/>
              </a:spcBef>
              <a:buClrTx/>
              <a:buSzTx/>
              <a:buFontTx/>
              <a:buNone/>
              <a:defRPr sz="2522" b="0">
                <a:solidFill>
                  <a:srgbClr val="000000"/>
                </a:solidFill>
                <a:latin typeface="+mn-lt"/>
                <a:ea typeface="+mn-ea"/>
                <a:cs typeface="+mn-cs"/>
                <a:sym typeface="Calibri"/>
              </a:defRPr>
            </a:lvl1pPr>
          </a:lstStyle>
          <a:p>
            <a:r>
              <a:t>First line Of the headline</a:t>
            </a:r>
          </a:p>
        </p:txBody>
      </p:sp>
      <p:sp>
        <p:nvSpPr>
          <p:cNvPr id="81" name="Slide Number"/>
          <p:cNvSpPr txBox="1">
            <a:spLocks noGrp="1"/>
          </p:cNvSpPr>
          <p:nvPr>
            <p:ph type="sldNum" sz="quarter" idx="2"/>
          </p:nvPr>
        </p:nvSpPr>
        <p:spPr>
          <a:xfrm>
            <a:off x="4419600" y="4627562"/>
            <a:ext cx="2133600" cy="279401"/>
          </a:xfrm>
          <a:prstGeom prst="rect">
            <a:avLst/>
          </a:prstGeom>
        </p:spPr>
        <p:txBody>
          <a:bodyPr anchor="ctr"/>
          <a:lstStyle>
            <a:lvl1pPr algn="r">
              <a:defRPr sz="12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3_Titre et contenu">
    <p:spTree>
      <p:nvGrpSpPr>
        <p:cNvPr id="1" name=""/>
        <p:cNvGrpSpPr/>
        <p:nvPr/>
      </p:nvGrpSpPr>
      <p:grpSpPr>
        <a:xfrm>
          <a:off x="0" y="0"/>
          <a:ext cx="0" cy="0"/>
          <a:chOff x="0" y="0"/>
          <a:chExt cx="0" cy="0"/>
        </a:xfrm>
      </p:grpSpPr>
      <p:sp>
        <p:nvSpPr>
          <p:cNvPr id="88" name="Connecteur droit 3"/>
          <p:cNvSpPr/>
          <p:nvPr/>
        </p:nvSpPr>
        <p:spPr>
          <a:xfrm>
            <a:off x="501428" y="4656658"/>
            <a:ext cx="8642572" cy="1"/>
          </a:xfrm>
          <a:prstGeom prst="line">
            <a:avLst/>
          </a:prstGeom>
          <a:ln>
            <a:solidFill>
              <a:srgbClr val="D3D3D3"/>
            </a:solidFill>
          </a:ln>
        </p:spPr>
        <p:txBody>
          <a:bodyPr lIns="45719" rIns="45719"/>
          <a:lstStyle/>
          <a:p>
            <a:endParaRPr/>
          </a:p>
        </p:txBody>
      </p:sp>
      <p:sp>
        <p:nvSpPr>
          <p:cNvPr id="89" name="Connecteur droit 4"/>
          <p:cNvSpPr/>
          <p:nvPr/>
        </p:nvSpPr>
        <p:spPr>
          <a:xfrm flipH="1">
            <a:off x="8131571" y="584199"/>
            <a:ext cx="1" cy="4072460"/>
          </a:xfrm>
          <a:prstGeom prst="line">
            <a:avLst/>
          </a:prstGeom>
          <a:ln>
            <a:solidFill>
              <a:srgbClr val="D3D3D3"/>
            </a:solidFill>
          </a:ln>
        </p:spPr>
        <p:txBody>
          <a:bodyPr lIns="45719" rIns="45719"/>
          <a:lstStyle/>
          <a:p>
            <a:endParaRPr/>
          </a:p>
        </p:txBody>
      </p:sp>
      <p:sp>
        <p:nvSpPr>
          <p:cNvPr id="90" name="Connecteur droit 8"/>
          <p:cNvSpPr/>
          <p:nvPr/>
        </p:nvSpPr>
        <p:spPr>
          <a:xfrm flipH="1">
            <a:off x="501428" y="4659981"/>
            <a:ext cx="1" cy="483519"/>
          </a:xfrm>
          <a:prstGeom prst="line">
            <a:avLst/>
          </a:prstGeom>
          <a:ln>
            <a:solidFill>
              <a:srgbClr val="D3D3D3"/>
            </a:solidFill>
          </a:ln>
        </p:spPr>
        <p:txBody>
          <a:bodyPr lIns="45719" rIns="45719"/>
          <a:lstStyle/>
          <a:p>
            <a:endParaRPr/>
          </a:p>
        </p:txBody>
      </p:sp>
      <p:sp>
        <p:nvSpPr>
          <p:cNvPr id="91" name="Ellipse 9"/>
          <p:cNvSpPr/>
          <p:nvPr/>
        </p:nvSpPr>
        <p:spPr>
          <a:xfrm>
            <a:off x="395536" y="4551969"/>
            <a:ext cx="216025" cy="216025"/>
          </a:xfrm>
          <a:prstGeom prst="ellipse">
            <a:avLst/>
          </a:prstGeom>
          <a:solidFill>
            <a:srgbClr val="D0D0D0"/>
          </a:solidFill>
          <a:ln w="12700">
            <a:miter lim="400000"/>
          </a:ln>
        </p:spPr>
        <p:txBody>
          <a:bodyPr lIns="45719" rIns="45719" anchor="ctr"/>
          <a:lstStyle/>
          <a:p>
            <a:pPr algn="ctr">
              <a:defRPr>
                <a:solidFill>
                  <a:srgbClr val="FFFFFF"/>
                </a:solidFill>
              </a:defRPr>
            </a:pPr>
            <a:endParaRPr/>
          </a:p>
        </p:txBody>
      </p:sp>
      <p:sp>
        <p:nvSpPr>
          <p:cNvPr id="92" name="Ellipse 10"/>
          <p:cNvSpPr/>
          <p:nvPr/>
        </p:nvSpPr>
        <p:spPr>
          <a:xfrm>
            <a:off x="8059563" y="4584650"/>
            <a:ext cx="144017" cy="144017"/>
          </a:xfrm>
          <a:prstGeom prst="ellipse">
            <a:avLst/>
          </a:prstGeom>
          <a:solidFill>
            <a:srgbClr val="878787"/>
          </a:solidFill>
          <a:ln w="12700">
            <a:miter lim="400000"/>
          </a:ln>
        </p:spPr>
        <p:txBody>
          <a:bodyPr lIns="45719" rIns="45719" anchor="ctr"/>
          <a:lstStyle/>
          <a:p>
            <a:pPr algn="ctr">
              <a:defRPr>
                <a:solidFill>
                  <a:srgbClr val="FFFFFF"/>
                </a:solidFill>
              </a:defRPr>
            </a:pPr>
            <a:endParaRPr/>
          </a:p>
        </p:txBody>
      </p:sp>
      <p:pic>
        <p:nvPicPr>
          <p:cNvPr id="93" name="Picture 2" descr="Picture 2"/>
          <p:cNvPicPr>
            <a:picLocks noChangeAspect="1"/>
          </p:cNvPicPr>
          <p:nvPr/>
        </p:nvPicPr>
        <p:blipFill>
          <a:blip r:embed="rId2"/>
          <a:stretch>
            <a:fillRect/>
          </a:stretch>
        </p:blipFill>
        <p:spPr>
          <a:xfrm>
            <a:off x="7493538" y="90634"/>
            <a:ext cx="1597284" cy="896937"/>
          </a:xfrm>
          <a:prstGeom prst="rect">
            <a:avLst/>
          </a:prstGeom>
          <a:ln w="12700">
            <a:miter lim="400000"/>
          </a:ln>
        </p:spPr>
      </p:pic>
      <p:sp>
        <p:nvSpPr>
          <p:cNvPr id="94" name="Body Level One…"/>
          <p:cNvSpPr txBox="1">
            <a:spLocks noGrp="1"/>
          </p:cNvSpPr>
          <p:nvPr>
            <p:ph type="body" sz="quarter" idx="1" hasCustomPrompt="1"/>
          </p:nvPr>
        </p:nvSpPr>
        <p:spPr>
          <a:xfrm>
            <a:off x="324618" y="339502"/>
            <a:ext cx="3527302" cy="720083"/>
          </a:xfrm>
          <a:prstGeom prst="rect">
            <a:avLst/>
          </a:prstGeom>
        </p:spPr>
        <p:txBody>
          <a:bodyPr>
            <a:normAutofit/>
          </a:bodyPr>
          <a:lstStyle>
            <a:lvl1pPr marL="0" indent="0">
              <a:lnSpc>
                <a:spcPts val="2500"/>
              </a:lnSpc>
              <a:spcBef>
                <a:spcPts val="0"/>
              </a:spcBef>
              <a:buClrTx/>
              <a:buSzTx/>
              <a:buFontTx/>
              <a:buNone/>
              <a:defRPr sz="2600" b="0">
                <a:solidFill>
                  <a:srgbClr val="000000"/>
                </a:solidFill>
                <a:latin typeface="+mn-lt"/>
                <a:ea typeface="+mn-ea"/>
                <a:cs typeface="+mn-cs"/>
                <a:sym typeface="Calibri"/>
              </a:defRPr>
            </a:lvl1pPr>
            <a:lvl2pPr marL="0" indent="266700">
              <a:lnSpc>
                <a:spcPts val="2500"/>
              </a:lnSpc>
              <a:spcBef>
                <a:spcPts val="0"/>
              </a:spcBef>
              <a:buClrTx/>
              <a:buSzTx/>
              <a:buFontTx/>
              <a:buNone/>
              <a:defRPr sz="2600" b="0">
                <a:solidFill>
                  <a:srgbClr val="000000"/>
                </a:solidFill>
                <a:latin typeface="+mn-lt"/>
                <a:ea typeface="+mn-ea"/>
                <a:cs typeface="+mn-cs"/>
                <a:sym typeface="Calibri"/>
              </a:defRPr>
            </a:lvl2pPr>
            <a:lvl3pPr marL="0" indent="531812">
              <a:lnSpc>
                <a:spcPts val="2500"/>
              </a:lnSpc>
              <a:spcBef>
                <a:spcPts val="0"/>
              </a:spcBef>
              <a:buClrTx/>
              <a:buSzTx/>
              <a:buFontTx/>
              <a:buNone/>
              <a:defRPr sz="2600" b="0">
                <a:solidFill>
                  <a:srgbClr val="000000"/>
                </a:solidFill>
                <a:latin typeface="+mn-lt"/>
                <a:ea typeface="+mn-ea"/>
                <a:cs typeface="+mn-cs"/>
                <a:sym typeface="Calibri"/>
              </a:defRPr>
            </a:lvl3pPr>
            <a:lvl4pPr marL="0" indent="809625">
              <a:lnSpc>
                <a:spcPts val="2500"/>
              </a:lnSpc>
              <a:spcBef>
                <a:spcPts val="0"/>
              </a:spcBef>
              <a:buClrTx/>
              <a:buSzTx/>
              <a:buFontTx/>
              <a:buNone/>
              <a:defRPr sz="2600" b="0">
                <a:solidFill>
                  <a:srgbClr val="000000"/>
                </a:solidFill>
                <a:latin typeface="+mn-lt"/>
                <a:ea typeface="+mn-ea"/>
                <a:cs typeface="+mn-cs"/>
                <a:sym typeface="Calibri"/>
              </a:defRPr>
            </a:lvl4pPr>
            <a:lvl5pPr marL="0" indent="1076325">
              <a:lnSpc>
                <a:spcPts val="2500"/>
              </a:lnSpc>
              <a:spcBef>
                <a:spcPts val="0"/>
              </a:spcBef>
              <a:buClrTx/>
              <a:buSzTx/>
              <a:buFontTx/>
              <a:buNone/>
              <a:defRPr sz="2600" b="0">
                <a:solidFill>
                  <a:srgbClr val="000000"/>
                </a:solidFill>
                <a:latin typeface="+mn-lt"/>
                <a:ea typeface="+mn-ea"/>
                <a:cs typeface="+mn-cs"/>
                <a:sym typeface="Calibri"/>
              </a:defRPr>
            </a:lvl5pPr>
          </a:lstStyle>
          <a:p>
            <a:r>
              <a:t>First lineOf the headline</a:t>
            </a:r>
          </a:p>
          <a:p>
            <a:pPr lvl="1"/>
            <a:endParaRPr/>
          </a:p>
          <a:p>
            <a:pPr lvl="2"/>
            <a:endParaRPr/>
          </a:p>
          <a:p>
            <a:pPr lvl="3"/>
            <a:endParaRPr/>
          </a:p>
          <a:p>
            <a:pPr lvl="4"/>
            <a:endParaRPr/>
          </a:p>
        </p:txBody>
      </p:sp>
      <p:sp>
        <p:nvSpPr>
          <p:cNvPr id="95" name="Espace réservé pour une image  2"/>
          <p:cNvSpPr>
            <a:spLocks noGrp="1"/>
          </p:cNvSpPr>
          <p:nvPr>
            <p:ph type="pic" sz="quarter" idx="21"/>
          </p:nvPr>
        </p:nvSpPr>
        <p:spPr>
          <a:xfrm>
            <a:off x="666750" y="1347613"/>
            <a:ext cx="2160589" cy="1439863"/>
          </a:xfrm>
          <a:prstGeom prst="rect">
            <a:avLst/>
          </a:prstGeom>
        </p:spPr>
        <p:txBody>
          <a:bodyPr lIns="91439" rIns="91439"/>
          <a:lstStyle/>
          <a:p>
            <a:endParaRPr/>
          </a:p>
        </p:txBody>
      </p:sp>
      <p:sp>
        <p:nvSpPr>
          <p:cNvPr id="96" name="Espace réservé pour une image  2"/>
          <p:cNvSpPr>
            <a:spLocks noGrp="1"/>
          </p:cNvSpPr>
          <p:nvPr>
            <p:ph type="pic" sz="quarter" idx="22"/>
          </p:nvPr>
        </p:nvSpPr>
        <p:spPr>
          <a:xfrm>
            <a:off x="3043361" y="1347613"/>
            <a:ext cx="2160589" cy="1439863"/>
          </a:xfrm>
          <a:prstGeom prst="rect">
            <a:avLst/>
          </a:prstGeom>
        </p:spPr>
        <p:txBody>
          <a:bodyPr lIns="91439" rIns="91439"/>
          <a:lstStyle/>
          <a:p>
            <a:endParaRPr/>
          </a:p>
        </p:txBody>
      </p:sp>
      <p:sp>
        <p:nvSpPr>
          <p:cNvPr id="97" name="Espace réservé pour une image  2"/>
          <p:cNvSpPr>
            <a:spLocks noGrp="1"/>
          </p:cNvSpPr>
          <p:nvPr>
            <p:ph type="pic" sz="quarter" idx="23"/>
          </p:nvPr>
        </p:nvSpPr>
        <p:spPr>
          <a:xfrm>
            <a:off x="5419381" y="1347613"/>
            <a:ext cx="2160590" cy="1439863"/>
          </a:xfrm>
          <a:prstGeom prst="rect">
            <a:avLst/>
          </a:prstGeom>
        </p:spPr>
        <p:txBody>
          <a:bodyPr lIns="91439" rIns="91439"/>
          <a:lstStyle/>
          <a:p>
            <a:endParaRPr/>
          </a:p>
        </p:txBody>
      </p:sp>
      <p:sp>
        <p:nvSpPr>
          <p:cNvPr id="98" name="Espace réservé du texte 5"/>
          <p:cNvSpPr>
            <a:spLocks noGrp="1"/>
          </p:cNvSpPr>
          <p:nvPr>
            <p:ph type="body" sz="quarter" idx="24" hasCustomPrompt="1"/>
          </p:nvPr>
        </p:nvSpPr>
        <p:spPr>
          <a:xfrm>
            <a:off x="595337" y="3003798"/>
            <a:ext cx="2232001" cy="216025"/>
          </a:xfrm>
          <a:prstGeom prst="rect">
            <a:avLst/>
          </a:prstGeom>
        </p:spPr>
        <p:txBody>
          <a:bodyPr anchor="ctr">
            <a:normAutofit/>
          </a:bodyPr>
          <a:lstStyle>
            <a:lvl1pPr marL="0" indent="0" defTabSz="420623">
              <a:lnSpc>
                <a:spcPts val="1100"/>
              </a:lnSpc>
              <a:spcBef>
                <a:spcPts val="0"/>
              </a:spcBef>
              <a:buClrTx/>
              <a:buSzTx/>
              <a:buFontTx/>
              <a:buNone/>
              <a:defRPr sz="460">
                <a:solidFill>
                  <a:srgbClr val="000000"/>
                </a:solidFill>
                <a:latin typeface="+mn-lt"/>
                <a:ea typeface="+mn-ea"/>
                <a:cs typeface="+mn-cs"/>
                <a:sym typeface="Calibri"/>
              </a:defRPr>
            </a:lvl1pPr>
          </a:lstStyle>
          <a:p>
            <a:r>
              <a:t>Small Font content</a:t>
            </a:r>
          </a:p>
        </p:txBody>
      </p:sp>
      <p:sp>
        <p:nvSpPr>
          <p:cNvPr id="99" name="Espace réservé du texte 5"/>
          <p:cNvSpPr>
            <a:spLocks noGrp="1"/>
          </p:cNvSpPr>
          <p:nvPr>
            <p:ph type="body" sz="quarter" idx="25" hasCustomPrompt="1"/>
          </p:nvPr>
        </p:nvSpPr>
        <p:spPr>
          <a:xfrm>
            <a:off x="595337" y="3287157"/>
            <a:ext cx="2232001" cy="734389"/>
          </a:xfrm>
          <a:prstGeom prst="rect">
            <a:avLst/>
          </a:prstGeom>
        </p:spPr>
        <p:txBody>
          <a:bodyPr>
            <a:normAutofit/>
          </a:bodyPr>
          <a:lstStyle>
            <a:lvl1pPr marL="0" indent="0" defTabSz="886968">
              <a:lnSpc>
                <a:spcPts val="1700"/>
              </a:lnSpc>
              <a:spcBef>
                <a:spcPts val="200"/>
              </a:spcBef>
              <a:buClrTx/>
              <a:buSzTx/>
              <a:buFontTx/>
              <a:buNone/>
              <a:defRPr sz="970" b="0">
                <a:solidFill>
                  <a:srgbClr val="000000"/>
                </a:solidFill>
                <a:latin typeface="+mn-lt"/>
                <a:ea typeface="+mn-ea"/>
                <a:cs typeface="+mn-cs"/>
                <a:sym typeface="Calibri"/>
              </a:defRPr>
            </a:lvl1pPr>
          </a:lstStyle>
          <a:p>
            <a:r>
              <a:t>Viribus, quarum ad praesens pleraeque licet Graecis nominibus appellentur, quae isdem ad arbitrium inposita.</a:t>
            </a:r>
          </a:p>
        </p:txBody>
      </p:sp>
      <p:sp>
        <p:nvSpPr>
          <p:cNvPr id="100" name="Espace réservé du texte 5"/>
          <p:cNvSpPr>
            <a:spLocks noGrp="1"/>
          </p:cNvSpPr>
          <p:nvPr>
            <p:ph type="body" sz="quarter" idx="26" hasCustomPrompt="1"/>
          </p:nvPr>
        </p:nvSpPr>
        <p:spPr>
          <a:xfrm>
            <a:off x="3021752" y="2997865"/>
            <a:ext cx="2232002" cy="216025"/>
          </a:xfrm>
          <a:prstGeom prst="rect">
            <a:avLst/>
          </a:prstGeom>
        </p:spPr>
        <p:txBody>
          <a:bodyPr anchor="ctr">
            <a:normAutofit/>
          </a:bodyPr>
          <a:lstStyle>
            <a:lvl1pPr marL="0" indent="0" defTabSz="420623">
              <a:lnSpc>
                <a:spcPts val="1100"/>
              </a:lnSpc>
              <a:spcBef>
                <a:spcPts val="0"/>
              </a:spcBef>
              <a:buClrTx/>
              <a:buSzTx/>
              <a:buFontTx/>
              <a:buNone/>
              <a:defRPr sz="460">
                <a:solidFill>
                  <a:srgbClr val="000000"/>
                </a:solidFill>
                <a:latin typeface="+mn-lt"/>
                <a:ea typeface="+mn-ea"/>
                <a:cs typeface="+mn-cs"/>
                <a:sym typeface="Calibri"/>
              </a:defRPr>
            </a:lvl1pPr>
          </a:lstStyle>
          <a:p>
            <a:r>
              <a:t>Small Font content</a:t>
            </a:r>
          </a:p>
        </p:txBody>
      </p:sp>
      <p:sp>
        <p:nvSpPr>
          <p:cNvPr id="101" name="Espace réservé du texte 5"/>
          <p:cNvSpPr>
            <a:spLocks noGrp="1"/>
          </p:cNvSpPr>
          <p:nvPr>
            <p:ph type="body" sz="quarter" idx="27" hasCustomPrompt="1"/>
          </p:nvPr>
        </p:nvSpPr>
        <p:spPr>
          <a:xfrm>
            <a:off x="3021752" y="3281224"/>
            <a:ext cx="2232002" cy="734389"/>
          </a:xfrm>
          <a:prstGeom prst="rect">
            <a:avLst/>
          </a:prstGeom>
        </p:spPr>
        <p:txBody>
          <a:bodyPr>
            <a:normAutofit/>
          </a:bodyPr>
          <a:lstStyle>
            <a:lvl1pPr marL="0" indent="0" defTabSz="886968">
              <a:lnSpc>
                <a:spcPts val="1700"/>
              </a:lnSpc>
              <a:spcBef>
                <a:spcPts val="200"/>
              </a:spcBef>
              <a:buClrTx/>
              <a:buSzTx/>
              <a:buFontTx/>
              <a:buNone/>
              <a:defRPr sz="970" b="0">
                <a:solidFill>
                  <a:srgbClr val="000000"/>
                </a:solidFill>
                <a:latin typeface="+mn-lt"/>
                <a:ea typeface="+mn-ea"/>
                <a:cs typeface="+mn-cs"/>
                <a:sym typeface="Calibri"/>
              </a:defRPr>
            </a:lvl1pPr>
          </a:lstStyle>
          <a:p>
            <a:r>
              <a:t>Viribus, quarum ad praesens pleraeque licet Graecis nominibus appellentur, quae isdem ad arbitrium inposita.</a:t>
            </a:r>
          </a:p>
        </p:txBody>
      </p:sp>
      <p:sp>
        <p:nvSpPr>
          <p:cNvPr id="102" name="Espace réservé du texte 5"/>
          <p:cNvSpPr>
            <a:spLocks noGrp="1"/>
          </p:cNvSpPr>
          <p:nvPr>
            <p:ph type="body" sz="quarter" idx="28" hasCustomPrompt="1"/>
          </p:nvPr>
        </p:nvSpPr>
        <p:spPr>
          <a:xfrm>
            <a:off x="5419382" y="2986009"/>
            <a:ext cx="2232001" cy="216025"/>
          </a:xfrm>
          <a:prstGeom prst="rect">
            <a:avLst/>
          </a:prstGeom>
        </p:spPr>
        <p:txBody>
          <a:bodyPr anchor="ctr">
            <a:normAutofit/>
          </a:bodyPr>
          <a:lstStyle>
            <a:lvl1pPr marL="0" indent="0" defTabSz="420623">
              <a:lnSpc>
                <a:spcPts val="1100"/>
              </a:lnSpc>
              <a:spcBef>
                <a:spcPts val="0"/>
              </a:spcBef>
              <a:buClrTx/>
              <a:buSzTx/>
              <a:buFontTx/>
              <a:buNone/>
              <a:defRPr sz="460">
                <a:solidFill>
                  <a:srgbClr val="000000"/>
                </a:solidFill>
                <a:latin typeface="+mn-lt"/>
                <a:ea typeface="+mn-ea"/>
                <a:cs typeface="+mn-cs"/>
                <a:sym typeface="Calibri"/>
              </a:defRPr>
            </a:lvl1pPr>
          </a:lstStyle>
          <a:p>
            <a:r>
              <a:t>Small Font content</a:t>
            </a:r>
          </a:p>
        </p:txBody>
      </p:sp>
      <p:sp>
        <p:nvSpPr>
          <p:cNvPr id="103" name="Espace réservé du texte 5"/>
          <p:cNvSpPr>
            <a:spLocks noGrp="1"/>
          </p:cNvSpPr>
          <p:nvPr>
            <p:ph type="body" sz="quarter" idx="29" hasCustomPrompt="1"/>
          </p:nvPr>
        </p:nvSpPr>
        <p:spPr>
          <a:xfrm>
            <a:off x="5419382" y="3269369"/>
            <a:ext cx="2232001" cy="746244"/>
          </a:xfrm>
          <a:prstGeom prst="rect">
            <a:avLst/>
          </a:prstGeom>
        </p:spPr>
        <p:txBody>
          <a:bodyPr>
            <a:normAutofit/>
          </a:bodyPr>
          <a:lstStyle>
            <a:lvl1pPr marL="0" indent="0" defTabSz="905255">
              <a:lnSpc>
                <a:spcPts val="1700"/>
              </a:lnSpc>
              <a:spcBef>
                <a:spcPts val="200"/>
              </a:spcBef>
              <a:buClrTx/>
              <a:buSzTx/>
              <a:buFontTx/>
              <a:buNone/>
              <a:defRPr sz="989" b="0">
                <a:solidFill>
                  <a:srgbClr val="000000"/>
                </a:solidFill>
                <a:latin typeface="+mn-lt"/>
                <a:ea typeface="+mn-ea"/>
                <a:cs typeface="+mn-cs"/>
                <a:sym typeface="Calibri"/>
              </a:defRPr>
            </a:lvl1pPr>
          </a:lstStyle>
          <a:p>
            <a:r>
              <a:t>Viribus, quarum ad praesens pleraeque licet Graecis nominibus appellentur, quae isdem ad arbitrium inposita.</a:t>
            </a:r>
          </a:p>
        </p:txBody>
      </p:sp>
      <p:sp>
        <p:nvSpPr>
          <p:cNvPr id="104" name="Slide Number"/>
          <p:cNvSpPr txBox="1">
            <a:spLocks noGrp="1"/>
          </p:cNvSpPr>
          <p:nvPr>
            <p:ph type="sldNum" sz="quarter" idx="2"/>
          </p:nvPr>
        </p:nvSpPr>
        <p:spPr>
          <a:xfrm>
            <a:off x="4419600" y="4627562"/>
            <a:ext cx="2133600" cy="279401"/>
          </a:xfrm>
          <a:prstGeom prst="rect">
            <a:avLst/>
          </a:prstGeom>
        </p:spPr>
        <p:txBody>
          <a:bodyPr anchor="ctr"/>
          <a:lstStyle>
            <a:lvl1pPr algn="r">
              <a:defRPr sz="12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u général">
    <p:spTree>
      <p:nvGrpSpPr>
        <p:cNvPr id="1" name=""/>
        <p:cNvGrpSpPr/>
        <p:nvPr/>
      </p:nvGrpSpPr>
      <p:grpSpPr>
        <a:xfrm>
          <a:off x="0" y="0"/>
          <a:ext cx="0" cy="0"/>
          <a:chOff x="0" y="0"/>
          <a:chExt cx="0" cy="0"/>
        </a:xfrm>
      </p:grpSpPr>
      <p:sp>
        <p:nvSpPr>
          <p:cNvPr id="111" name="Body Level One…"/>
          <p:cNvSpPr txBox="1">
            <a:spLocks noGrp="1"/>
          </p:cNvSpPr>
          <p:nvPr>
            <p:ph type="body" sz="quarter" idx="1" hasCustomPrompt="1"/>
          </p:nvPr>
        </p:nvSpPr>
        <p:spPr>
          <a:xfrm>
            <a:off x="324618" y="339502"/>
            <a:ext cx="3527302" cy="720083"/>
          </a:xfrm>
          <a:prstGeom prst="rect">
            <a:avLst/>
          </a:prstGeom>
        </p:spPr>
        <p:txBody>
          <a:bodyPr>
            <a:normAutofit/>
          </a:bodyPr>
          <a:lstStyle>
            <a:lvl1pPr marL="0" indent="0">
              <a:lnSpc>
                <a:spcPts val="2500"/>
              </a:lnSpc>
              <a:spcBef>
                <a:spcPts val="0"/>
              </a:spcBef>
              <a:buClrTx/>
              <a:buSzTx/>
              <a:buFontTx/>
              <a:buNone/>
              <a:defRPr sz="2600" b="0">
                <a:solidFill>
                  <a:srgbClr val="000000"/>
                </a:solidFill>
                <a:latin typeface="+mn-lt"/>
                <a:ea typeface="+mn-ea"/>
                <a:cs typeface="+mn-cs"/>
                <a:sym typeface="Calibri"/>
              </a:defRPr>
            </a:lvl1pPr>
            <a:lvl2pPr marL="0" indent="266700">
              <a:lnSpc>
                <a:spcPts val="2500"/>
              </a:lnSpc>
              <a:spcBef>
                <a:spcPts val="0"/>
              </a:spcBef>
              <a:buClrTx/>
              <a:buSzTx/>
              <a:buFontTx/>
              <a:buNone/>
              <a:defRPr sz="2600" b="0">
                <a:solidFill>
                  <a:srgbClr val="000000"/>
                </a:solidFill>
                <a:latin typeface="+mn-lt"/>
                <a:ea typeface="+mn-ea"/>
                <a:cs typeface="+mn-cs"/>
                <a:sym typeface="Calibri"/>
              </a:defRPr>
            </a:lvl2pPr>
            <a:lvl3pPr marL="0" indent="531812">
              <a:lnSpc>
                <a:spcPts val="2500"/>
              </a:lnSpc>
              <a:spcBef>
                <a:spcPts val="0"/>
              </a:spcBef>
              <a:buClrTx/>
              <a:buSzTx/>
              <a:buFontTx/>
              <a:buNone/>
              <a:defRPr sz="2600" b="0">
                <a:solidFill>
                  <a:srgbClr val="000000"/>
                </a:solidFill>
                <a:latin typeface="+mn-lt"/>
                <a:ea typeface="+mn-ea"/>
                <a:cs typeface="+mn-cs"/>
                <a:sym typeface="Calibri"/>
              </a:defRPr>
            </a:lvl3pPr>
            <a:lvl4pPr marL="0" indent="809625">
              <a:lnSpc>
                <a:spcPts val="2500"/>
              </a:lnSpc>
              <a:spcBef>
                <a:spcPts val="0"/>
              </a:spcBef>
              <a:buClrTx/>
              <a:buSzTx/>
              <a:buFontTx/>
              <a:buNone/>
              <a:defRPr sz="2600" b="0">
                <a:solidFill>
                  <a:srgbClr val="000000"/>
                </a:solidFill>
                <a:latin typeface="+mn-lt"/>
                <a:ea typeface="+mn-ea"/>
                <a:cs typeface="+mn-cs"/>
                <a:sym typeface="Calibri"/>
              </a:defRPr>
            </a:lvl4pPr>
            <a:lvl5pPr marL="0" indent="1076325">
              <a:lnSpc>
                <a:spcPts val="2500"/>
              </a:lnSpc>
              <a:spcBef>
                <a:spcPts val="0"/>
              </a:spcBef>
              <a:buClrTx/>
              <a:buSzTx/>
              <a:buFontTx/>
              <a:buNone/>
              <a:defRPr sz="2600" b="0">
                <a:solidFill>
                  <a:srgbClr val="000000"/>
                </a:solidFill>
                <a:latin typeface="+mn-lt"/>
                <a:ea typeface="+mn-ea"/>
                <a:cs typeface="+mn-cs"/>
                <a:sym typeface="Calibri"/>
              </a:defRPr>
            </a:lvl5pPr>
          </a:lstStyle>
          <a:p>
            <a:r>
              <a:t>First lineOf the headline</a:t>
            </a:r>
          </a:p>
          <a:p>
            <a:pPr lvl="1"/>
            <a:endParaRPr/>
          </a:p>
          <a:p>
            <a:pPr lvl="2"/>
            <a:endParaRPr/>
          </a:p>
          <a:p>
            <a:pPr lvl="3"/>
            <a:endParaRPr/>
          </a:p>
          <a:p>
            <a:pPr lvl="4"/>
            <a:endParaRPr/>
          </a:p>
        </p:txBody>
      </p:sp>
      <p:sp>
        <p:nvSpPr>
          <p:cNvPr id="112" name="Slide Number"/>
          <p:cNvSpPr txBox="1">
            <a:spLocks noGrp="1"/>
          </p:cNvSpPr>
          <p:nvPr>
            <p:ph type="sldNum" sz="quarter" idx="2"/>
          </p:nvPr>
        </p:nvSpPr>
        <p:spPr>
          <a:xfrm>
            <a:off x="4419600" y="4627562"/>
            <a:ext cx="2133600" cy="279401"/>
          </a:xfrm>
          <a:prstGeom prst="rect">
            <a:avLst/>
          </a:prstGeom>
        </p:spPr>
        <p:txBody>
          <a:bodyPr anchor="ctr"/>
          <a:lstStyle>
            <a:lvl1pPr algn="r">
              <a:defRPr sz="12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4_Titre et contenu">
    <p:spTree>
      <p:nvGrpSpPr>
        <p:cNvPr id="1" name=""/>
        <p:cNvGrpSpPr/>
        <p:nvPr/>
      </p:nvGrpSpPr>
      <p:grpSpPr>
        <a:xfrm>
          <a:off x="0" y="0"/>
          <a:ext cx="0" cy="0"/>
          <a:chOff x="0" y="0"/>
          <a:chExt cx="0" cy="0"/>
        </a:xfrm>
      </p:grpSpPr>
      <p:sp>
        <p:nvSpPr>
          <p:cNvPr id="119" name="Title Text"/>
          <p:cNvSpPr txBox="1">
            <a:spLocks noGrp="1"/>
          </p:cNvSpPr>
          <p:nvPr>
            <p:ph type="title"/>
          </p:nvPr>
        </p:nvSpPr>
        <p:spPr>
          <a:xfrm>
            <a:off x="0" y="0"/>
            <a:ext cx="1270" cy="1270"/>
          </a:xfrm>
          <a:prstGeom prst="rect">
            <a:avLst/>
          </a:prstGeom>
        </p:spPr>
        <p:txBody>
          <a:bodyPr/>
          <a:lstStyle/>
          <a:p>
            <a:r>
              <a:t>Title Text</a:t>
            </a:r>
          </a:p>
        </p:txBody>
      </p:sp>
      <p:sp>
        <p:nvSpPr>
          <p:cNvPr id="120" name="Body Level One…"/>
          <p:cNvSpPr txBox="1">
            <a:spLocks noGrp="1"/>
          </p:cNvSpPr>
          <p:nvPr>
            <p:ph type="body" sz="quarter" idx="1"/>
          </p:nvPr>
        </p:nvSpPr>
        <p:spPr>
          <a:xfrm>
            <a:off x="0" y="0"/>
            <a:ext cx="1270" cy="127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xfrm>
            <a:off x="4419600" y="4627562"/>
            <a:ext cx="2133600" cy="279401"/>
          </a:xfrm>
          <a:prstGeom prst="rect">
            <a:avLst/>
          </a:prstGeom>
        </p:spPr>
        <p:txBody>
          <a:bodyPr anchor="ctr"/>
          <a:lstStyle>
            <a:lvl1pPr algn="r">
              <a:defRPr sz="12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28" name="Title Text"/>
          <p:cNvSpPr txBox="1">
            <a:spLocks noGrp="1"/>
          </p:cNvSpPr>
          <p:nvPr>
            <p:ph type="title"/>
          </p:nvPr>
        </p:nvSpPr>
        <p:spPr>
          <a:prstGeom prst="rect">
            <a:avLst/>
          </a:prstGeom>
        </p:spPr>
        <p:txBody>
          <a:bodyPr/>
          <a:lstStyle/>
          <a:p>
            <a:r>
              <a:t>Title Text</a:t>
            </a:r>
          </a:p>
        </p:txBody>
      </p:sp>
      <p:sp>
        <p:nvSpPr>
          <p:cNvPr id="1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Connecteur droit 3"/>
          <p:cNvSpPr/>
          <p:nvPr/>
        </p:nvSpPr>
        <p:spPr>
          <a:xfrm>
            <a:off x="501428" y="4656658"/>
            <a:ext cx="8642572" cy="1"/>
          </a:xfrm>
          <a:prstGeom prst="line">
            <a:avLst/>
          </a:prstGeom>
          <a:ln>
            <a:solidFill>
              <a:srgbClr val="D3D3D3"/>
            </a:solidFill>
          </a:ln>
        </p:spPr>
        <p:txBody>
          <a:bodyPr lIns="45719" rIns="45719"/>
          <a:lstStyle/>
          <a:p>
            <a:endParaRPr/>
          </a:p>
        </p:txBody>
      </p:sp>
      <p:sp>
        <p:nvSpPr>
          <p:cNvPr id="3" name="Connecteur droit 4"/>
          <p:cNvSpPr/>
          <p:nvPr/>
        </p:nvSpPr>
        <p:spPr>
          <a:xfrm flipH="1">
            <a:off x="8131571" y="584199"/>
            <a:ext cx="1" cy="4072460"/>
          </a:xfrm>
          <a:prstGeom prst="line">
            <a:avLst/>
          </a:prstGeom>
          <a:ln>
            <a:solidFill>
              <a:srgbClr val="D3D3D3"/>
            </a:solidFill>
          </a:ln>
        </p:spPr>
        <p:txBody>
          <a:bodyPr lIns="45719" rIns="45719"/>
          <a:lstStyle/>
          <a:p>
            <a:endParaRPr/>
          </a:p>
        </p:txBody>
      </p:sp>
      <p:sp>
        <p:nvSpPr>
          <p:cNvPr id="4" name="Connecteur droit 8"/>
          <p:cNvSpPr/>
          <p:nvPr/>
        </p:nvSpPr>
        <p:spPr>
          <a:xfrm flipH="1">
            <a:off x="501428" y="4659981"/>
            <a:ext cx="1" cy="483519"/>
          </a:xfrm>
          <a:prstGeom prst="line">
            <a:avLst/>
          </a:prstGeom>
          <a:ln>
            <a:solidFill>
              <a:srgbClr val="D3D3D3"/>
            </a:solidFill>
          </a:ln>
        </p:spPr>
        <p:txBody>
          <a:bodyPr lIns="45719" rIns="45719"/>
          <a:lstStyle/>
          <a:p>
            <a:endParaRPr/>
          </a:p>
        </p:txBody>
      </p:sp>
      <p:sp>
        <p:nvSpPr>
          <p:cNvPr id="5" name="Ellipse 9"/>
          <p:cNvSpPr/>
          <p:nvPr/>
        </p:nvSpPr>
        <p:spPr>
          <a:xfrm>
            <a:off x="395536" y="4551969"/>
            <a:ext cx="216025" cy="216025"/>
          </a:xfrm>
          <a:prstGeom prst="ellipse">
            <a:avLst/>
          </a:prstGeom>
          <a:solidFill>
            <a:srgbClr val="D0D0D0"/>
          </a:solidFill>
          <a:ln w="12700">
            <a:miter lim="400000"/>
          </a:ln>
        </p:spPr>
        <p:txBody>
          <a:bodyPr lIns="45719" rIns="45719" anchor="ctr"/>
          <a:lstStyle/>
          <a:p>
            <a:pPr algn="ctr">
              <a:defRPr>
                <a:solidFill>
                  <a:srgbClr val="FFFFFF"/>
                </a:solidFill>
              </a:defRPr>
            </a:pPr>
            <a:endParaRPr/>
          </a:p>
        </p:txBody>
      </p:sp>
      <p:sp>
        <p:nvSpPr>
          <p:cNvPr id="6" name="Ellipse 10"/>
          <p:cNvSpPr/>
          <p:nvPr/>
        </p:nvSpPr>
        <p:spPr>
          <a:xfrm>
            <a:off x="8059563" y="4584650"/>
            <a:ext cx="144017" cy="144017"/>
          </a:xfrm>
          <a:prstGeom prst="ellipse">
            <a:avLst/>
          </a:prstGeom>
          <a:solidFill>
            <a:srgbClr val="878787"/>
          </a:solidFill>
          <a:ln w="12700">
            <a:miter lim="400000"/>
          </a:ln>
        </p:spPr>
        <p:txBody>
          <a:bodyPr lIns="45719" rIns="45719" anchor="ctr"/>
          <a:lstStyle/>
          <a:p>
            <a:pPr algn="ctr">
              <a:defRPr>
                <a:solidFill>
                  <a:srgbClr val="FFFFFF"/>
                </a:solidFill>
              </a:defRPr>
            </a:pPr>
            <a:endParaRPr/>
          </a:p>
        </p:txBody>
      </p:sp>
      <p:pic>
        <p:nvPicPr>
          <p:cNvPr id="7" name="Picture 2" descr="Picture 2"/>
          <p:cNvPicPr>
            <a:picLocks noChangeAspect="1"/>
          </p:cNvPicPr>
          <p:nvPr/>
        </p:nvPicPr>
        <p:blipFill>
          <a:blip r:embed="rId10"/>
          <a:stretch>
            <a:fillRect/>
          </a:stretch>
        </p:blipFill>
        <p:spPr>
          <a:xfrm>
            <a:off x="7493538" y="90634"/>
            <a:ext cx="1597284" cy="896937"/>
          </a:xfrm>
          <a:prstGeom prst="rect">
            <a:avLst/>
          </a:prstGeom>
          <a:ln w="12700">
            <a:miter lim="400000"/>
          </a:ln>
        </p:spPr>
      </p:pic>
      <p:sp>
        <p:nvSpPr>
          <p:cNvPr id="8" name="Title Text"/>
          <p:cNvSpPr txBox="1">
            <a:spLocks noGrp="1"/>
          </p:cNvSpPr>
          <p:nvPr>
            <p:ph type="title"/>
          </p:nvPr>
        </p:nvSpPr>
        <p:spPr>
          <a:xfrm>
            <a:off x="468000" y="205978"/>
            <a:ext cx="8263230" cy="5941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Title Text</a:t>
            </a:r>
          </a:p>
        </p:txBody>
      </p:sp>
      <p:sp>
        <p:nvSpPr>
          <p:cNvPr id="9" name="Slide Number"/>
          <p:cNvSpPr txBox="1">
            <a:spLocks noGrp="1"/>
          </p:cNvSpPr>
          <p:nvPr>
            <p:ph type="sldNum" sz="quarter" idx="2"/>
          </p:nvPr>
        </p:nvSpPr>
        <p:spPr>
          <a:xfrm>
            <a:off x="8633949" y="17345"/>
            <a:ext cx="335867" cy="333088"/>
          </a:xfrm>
          <a:prstGeom prst="rect">
            <a:avLst/>
          </a:prstGeom>
          <a:ln w="12700">
            <a:miter lim="400000"/>
          </a:ln>
        </p:spPr>
        <p:txBody>
          <a:bodyPr wrap="none" lIns="45719" rIns="45719">
            <a:spAutoFit/>
          </a:bodyPr>
          <a:lstStyle>
            <a:lvl1pPr>
              <a:defRPr>
                <a:solidFill>
                  <a:srgbClr val="888888"/>
                </a:solidFill>
              </a:defRPr>
            </a:lvl1pPr>
          </a:lstStyle>
          <a:p>
            <a:fld id="{86CB4B4D-7CA3-9044-876B-883B54F8677D}" type="slidenum">
              <a:t>‹#›</a:t>
            </a:fld>
            <a:endParaRPr/>
          </a:p>
        </p:txBody>
      </p:sp>
      <p:sp>
        <p:nvSpPr>
          <p:cNvPr id="10" name="Body Level One…"/>
          <p:cNvSpPr txBox="1">
            <a:spLocks noGrp="1"/>
          </p:cNvSpPr>
          <p:nvPr>
            <p:ph type="body" idx="1"/>
          </p:nvPr>
        </p:nvSpPr>
        <p:spPr>
          <a:xfrm>
            <a:off x="457200" y="1200150"/>
            <a:ext cx="8229600" cy="39433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marL="0" marR="0" indent="0" algn="l" defTabSz="914400" rtl="0" latinLnBrk="0">
        <a:lnSpc>
          <a:spcPct val="100000"/>
        </a:lnSpc>
        <a:spcBef>
          <a:spcPts val="0"/>
        </a:spcBef>
        <a:spcAft>
          <a:spcPts val="0"/>
        </a:spcAft>
        <a:buClrTx/>
        <a:buSzTx/>
        <a:buFontTx/>
        <a:buNone/>
        <a:tabLst/>
        <a:defRPr sz="2400" b="1" i="0" u="none" strike="noStrike" cap="none" spc="0" baseline="0">
          <a:solidFill>
            <a:srgbClr val="008799"/>
          </a:solidFill>
          <a:uFillTx/>
          <a:latin typeface="Verdana"/>
          <a:ea typeface="Verdana"/>
          <a:cs typeface="Verdana"/>
          <a:sym typeface="Verdana"/>
        </a:defRPr>
      </a:lvl1pPr>
      <a:lvl2pPr marL="0" marR="0" indent="0" algn="l" defTabSz="914400" rtl="0" latinLnBrk="0">
        <a:lnSpc>
          <a:spcPct val="100000"/>
        </a:lnSpc>
        <a:spcBef>
          <a:spcPts val="0"/>
        </a:spcBef>
        <a:spcAft>
          <a:spcPts val="0"/>
        </a:spcAft>
        <a:buClrTx/>
        <a:buSzTx/>
        <a:buFontTx/>
        <a:buNone/>
        <a:tabLst/>
        <a:defRPr sz="2400" b="1" i="0" u="none" strike="noStrike" cap="none" spc="0" baseline="0">
          <a:solidFill>
            <a:srgbClr val="008799"/>
          </a:solidFill>
          <a:uFillTx/>
          <a:latin typeface="Verdana"/>
          <a:ea typeface="Verdana"/>
          <a:cs typeface="Verdana"/>
          <a:sym typeface="Verdana"/>
        </a:defRPr>
      </a:lvl2pPr>
      <a:lvl3pPr marL="0" marR="0" indent="0" algn="l" defTabSz="914400" rtl="0" latinLnBrk="0">
        <a:lnSpc>
          <a:spcPct val="100000"/>
        </a:lnSpc>
        <a:spcBef>
          <a:spcPts val="0"/>
        </a:spcBef>
        <a:spcAft>
          <a:spcPts val="0"/>
        </a:spcAft>
        <a:buClrTx/>
        <a:buSzTx/>
        <a:buFontTx/>
        <a:buNone/>
        <a:tabLst/>
        <a:defRPr sz="2400" b="1" i="0" u="none" strike="noStrike" cap="none" spc="0" baseline="0">
          <a:solidFill>
            <a:srgbClr val="008799"/>
          </a:solidFill>
          <a:uFillTx/>
          <a:latin typeface="Verdana"/>
          <a:ea typeface="Verdana"/>
          <a:cs typeface="Verdana"/>
          <a:sym typeface="Verdana"/>
        </a:defRPr>
      </a:lvl3pPr>
      <a:lvl4pPr marL="0" marR="0" indent="0" algn="l" defTabSz="914400" rtl="0" latinLnBrk="0">
        <a:lnSpc>
          <a:spcPct val="100000"/>
        </a:lnSpc>
        <a:spcBef>
          <a:spcPts val="0"/>
        </a:spcBef>
        <a:spcAft>
          <a:spcPts val="0"/>
        </a:spcAft>
        <a:buClrTx/>
        <a:buSzTx/>
        <a:buFontTx/>
        <a:buNone/>
        <a:tabLst/>
        <a:defRPr sz="2400" b="1" i="0" u="none" strike="noStrike" cap="none" spc="0" baseline="0">
          <a:solidFill>
            <a:srgbClr val="008799"/>
          </a:solidFill>
          <a:uFillTx/>
          <a:latin typeface="Verdana"/>
          <a:ea typeface="Verdana"/>
          <a:cs typeface="Verdana"/>
          <a:sym typeface="Verdana"/>
        </a:defRPr>
      </a:lvl4pPr>
      <a:lvl5pPr marL="0" marR="0" indent="0" algn="l" defTabSz="914400" rtl="0" latinLnBrk="0">
        <a:lnSpc>
          <a:spcPct val="100000"/>
        </a:lnSpc>
        <a:spcBef>
          <a:spcPts val="0"/>
        </a:spcBef>
        <a:spcAft>
          <a:spcPts val="0"/>
        </a:spcAft>
        <a:buClrTx/>
        <a:buSzTx/>
        <a:buFontTx/>
        <a:buNone/>
        <a:tabLst/>
        <a:defRPr sz="2400" b="1" i="0" u="none" strike="noStrike" cap="none" spc="0" baseline="0">
          <a:solidFill>
            <a:srgbClr val="008799"/>
          </a:solidFill>
          <a:uFillTx/>
          <a:latin typeface="Verdana"/>
          <a:ea typeface="Verdana"/>
          <a:cs typeface="Verdana"/>
          <a:sym typeface="Verdana"/>
        </a:defRPr>
      </a:lvl5pPr>
      <a:lvl6pPr marL="0" marR="0" indent="0" algn="l" defTabSz="914400" rtl="0" latinLnBrk="0">
        <a:lnSpc>
          <a:spcPct val="100000"/>
        </a:lnSpc>
        <a:spcBef>
          <a:spcPts val="0"/>
        </a:spcBef>
        <a:spcAft>
          <a:spcPts val="0"/>
        </a:spcAft>
        <a:buClrTx/>
        <a:buSzTx/>
        <a:buFontTx/>
        <a:buNone/>
        <a:tabLst/>
        <a:defRPr sz="2400" b="1" i="0" u="none" strike="noStrike" cap="none" spc="0" baseline="0">
          <a:solidFill>
            <a:srgbClr val="008799"/>
          </a:solidFill>
          <a:uFillTx/>
          <a:latin typeface="Verdana"/>
          <a:ea typeface="Verdana"/>
          <a:cs typeface="Verdana"/>
          <a:sym typeface="Verdana"/>
        </a:defRPr>
      </a:lvl6pPr>
      <a:lvl7pPr marL="0" marR="0" indent="0" algn="l" defTabSz="914400" rtl="0" latinLnBrk="0">
        <a:lnSpc>
          <a:spcPct val="100000"/>
        </a:lnSpc>
        <a:spcBef>
          <a:spcPts val="0"/>
        </a:spcBef>
        <a:spcAft>
          <a:spcPts val="0"/>
        </a:spcAft>
        <a:buClrTx/>
        <a:buSzTx/>
        <a:buFontTx/>
        <a:buNone/>
        <a:tabLst/>
        <a:defRPr sz="2400" b="1" i="0" u="none" strike="noStrike" cap="none" spc="0" baseline="0">
          <a:solidFill>
            <a:srgbClr val="008799"/>
          </a:solidFill>
          <a:uFillTx/>
          <a:latin typeface="Verdana"/>
          <a:ea typeface="Verdana"/>
          <a:cs typeface="Verdana"/>
          <a:sym typeface="Verdana"/>
        </a:defRPr>
      </a:lvl7pPr>
      <a:lvl8pPr marL="0" marR="0" indent="0" algn="l" defTabSz="914400" rtl="0" latinLnBrk="0">
        <a:lnSpc>
          <a:spcPct val="100000"/>
        </a:lnSpc>
        <a:spcBef>
          <a:spcPts val="0"/>
        </a:spcBef>
        <a:spcAft>
          <a:spcPts val="0"/>
        </a:spcAft>
        <a:buClrTx/>
        <a:buSzTx/>
        <a:buFontTx/>
        <a:buNone/>
        <a:tabLst/>
        <a:defRPr sz="2400" b="1" i="0" u="none" strike="noStrike" cap="none" spc="0" baseline="0">
          <a:solidFill>
            <a:srgbClr val="008799"/>
          </a:solidFill>
          <a:uFillTx/>
          <a:latin typeface="Verdana"/>
          <a:ea typeface="Verdana"/>
          <a:cs typeface="Verdana"/>
          <a:sym typeface="Verdana"/>
        </a:defRPr>
      </a:lvl8pPr>
      <a:lvl9pPr marL="0" marR="0" indent="0" algn="l" defTabSz="914400" rtl="0" latinLnBrk="0">
        <a:lnSpc>
          <a:spcPct val="100000"/>
        </a:lnSpc>
        <a:spcBef>
          <a:spcPts val="0"/>
        </a:spcBef>
        <a:spcAft>
          <a:spcPts val="0"/>
        </a:spcAft>
        <a:buClrTx/>
        <a:buSzTx/>
        <a:buFontTx/>
        <a:buNone/>
        <a:tabLst/>
        <a:defRPr sz="2400" b="1" i="0" u="none" strike="noStrike" cap="none" spc="0" baseline="0">
          <a:solidFill>
            <a:srgbClr val="008799"/>
          </a:solidFill>
          <a:uFillTx/>
          <a:latin typeface="Verdana"/>
          <a:ea typeface="Verdana"/>
          <a:cs typeface="Verdana"/>
          <a:sym typeface="Verdana"/>
        </a:defRPr>
      </a:lvl9pPr>
    </p:titleStyle>
    <p:bodyStyle>
      <a:lvl1pPr marL="266700" marR="0" indent="-266700" algn="l" defTabSz="914400" rtl="0" latinLnBrk="0">
        <a:lnSpc>
          <a:spcPct val="100000"/>
        </a:lnSpc>
        <a:spcBef>
          <a:spcPts val="400"/>
        </a:spcBef>
        <a:spcAft>
          <a:spcPts val="0"/>
        </a:spcAft>
        <a:buClr>
          <a:srgbClr val="D00040"/>
        </a:buClr>
        <a:buSzPct val="100000"/>
        <a:buFont typeface="Arial"/>
        <a:buChar char="•"/>
        <a:tabLst/>
        <a:defRPr sz="1800" b="1" i="0" u="none" strike="noStrike" cap="none" spc="0" baseline="0">
          <a:solidFill>
            <a:srgbClr val="595959"/>
          </a:solidFill>
          <a:uFillTx/>
          <a:latin typeface="Verdana"/>
          <a:ea typeface="Verdana"/>
          <a:cs typeface="Verdana"/>
          <a:sym typeface="Verdana"/>
        </a:defRPr>
      </a:lvl1pPr>
      <a:lvl2pPr marL="564952" marR="0" indent="-298252" algn="l" defTabSz="914400" rtl="0" latinLnBrk="0">
        <a:lnSpc>
          <a:spcPct val="100000"/>
        </a:lnSpc>
        <a:spcBef>
          <a:spcPts val="400"/>
        </a:spcBef>
        <a:spcAft>
          <a:spcPts val="0"/>
        </a:spcAft>
        <a:buClr>
          <a:srgbClr val="D00040"/>
        </a:buClr>
        <a:buSzPct val="100000"/>
        <a:buFont typeface="Arial"/>
        <a:buChar char="•"/>
        <a:tabLst/>
        <a:defRPr sz="1800" b="1" i="0" u="none" strike="noStrike" cap="none" spc="0" baseline="0">
          <a:solidFill>
            <a:srgbClr val="595959"/>
          </a:solidFill>
          <a:uFillTx/>
          <a:latin typeface="Verdana"/>
          <a:ea typeface="Verdana"/>
          <a:cs typeface="Verdana"/>
          <a:sym typeface="Verdana"/>
        </a:defRPr>
      </a:lvl2pPr>
      <a:lvl3pPr marL="889000" marR="0" indent="-357188" algn="l" defTabSz="914400" rtl="0" latinLnBrk="0">
        <a:lnSpc>
          <a:spcPct val="100000"/>
        </a:lnSpc>
        <a:spcBef>
          <a:spcPts val="400"/>
        </a:spcBef>
        <a:spcAft>
          <a:spcPts val="0"/>
        </a:spcAft>
        <a:buClr>
          <a:srgbClr val="D00040"/>
        </a:buClr>
        <a:buSzPct val="100000"/>
        <a:buFont typeface="Arial"/>
        <a:buChar char="•"/>
        <a:tabLst/>
        <a:defRPr sz="1800" b="1" i="0" u="none" strike="noStrike" cap="none" spc="0" baseline="0">
          <a:solidFill>
            <a:srgbClr val="595959"/>
          </a:solidFill>
          <a:uFillTx/>
          <a:latin typeface="Verdana"/>
          <a:ea typeface="Verdana"/>
          <a:cs typeface="Verdana"/>
          <a:sym typeface="Verdana"/>
        </a:defRPr>
      </a:lvl3pPr>
      <a:lvl4pPr marL="1152525" marR="0" indent="-342900" algn="l" defTabSz="914400" rtl="0" latinLnBrk="0">
        <a:lnSpc>
          <a:spcPct val="100000"/>
        </a:lnSpc>
        <a:spcBef>
          <a:spcPts val="400"/>
        </a:spcBef>
        <a:spcAft>
          <a:spcPts val="0"/>
        </a:spcAft>
        <a:buClr>
          <a:srgbClr val="D00040"/>
        </a:buClr>
        <a:buSzPct val="100000"/>
        <a:buFont typeface="Arial"/>
        <a:buChar char="•"/>
        <a:tabLst/>
        <a:defRPr sz="1800" b="1" i="0" u="none" strike="noStrike" cap="none" spc="0" baseline="0">
          <a:solidFill>
            <a:srgbClr val="595959"/>
          </a:solidFill>
          <a:uFillTx/>
          <a:latin typeface="Verdana"/>
          <a:ea typeface="Verdana"/>
          <a:cs typeface="Verdana"/>
          <a:sym typeface="Verdana"/>
        </a:defRPr>
      </a:lvl4pPr>
      <a:lvl5pPr marL="1419225" marR="0" indent="-342900" algn="l" defTabSz="914400" rtl="0" latinLnBrk="0">
        <a:lnSpc>
          <a:spcPct val="100000"/>
        </a:lnSpc>
        <a:spcBef>
          <a:spcPts val="400"/>
        </a:spcBef>
        <a:spcAft>
          <a:spcPts val="0"/>
        </a:spcAft>
        <a:buClr>
          <a:srgbClr val="D00040"/>
        </a:buClr>
        <a:buSzPct val="100000"/>
        <a:buFont typeface="Arial"/>
        <a:buChar char="•"/>
        <a:tabLst/>
        <a:defRPr sz="1800" b="1" i="0" u="none" strike="noStrike" cap="none" spc="0" baseline="0">
          <a:solidFill>
            <a:srgbClr val="595959"/>
          </a:solidFill>
          <a:uFillTx/>
          <a:latin typeface="Verdana"/>
          <a:ea typeface="Verdana"/>
          <a:cs typeface="Verdana"/>
          <a:sym typeface="Verdana"/>
        </a:defRPr>
      </a:lvl5pPr>
      <a:lvl6pPr marL="2491739" marR="0" indent="-205739" algn="l" defTabSz="914400" rtl="0" latinLnBrk="0">
        <a:lnSpc>
          <a:spcPct val="100000"/>
        </a:lnSpc>
        <a:spcBef>
          <a:spcPts val="400"/>
        </a:spcBef>
        <a:spcAft>
          <a:spcPts val="0"/>
        </a:spcAft>
        <a:buClr>
          <a:srgbClr val="D00040"/>
        </a:buClr>
        <a:buSzPct val="100000"/>
        <a:buFont typeface="Arial"/>
        <a:buChar char="•"/>
        <a:tabLst/>
        <a:defRPr sz="1800" b="1" i="0" u="none" strike="noStrike" cap="none" spc="0" baseline="0">
          <a:solidFill>
            <a:srgbClr val="595959"/>
          </a:solidFill>
          <a:uFillTx/>
          <a:latin typeface="Verdana"/>
          <a:ea typeface="Verdana"/>
          <a:cs typeface="Verdana"/>
          <a:sym typeface="Verdana"/>
        </a:defRPr>
      </a:lvl6pPr>
      <a:lvl7pPr marL="2948939" marR="0" indent="-205739" algn="l" defTabSz="914400" rtl="0" latinLnBrk="0">
        <a:lnSpc>
          <a:spcPct val="100000"/>
        </a:lnSpc>
        <a:spcBef>
          <a:spcPts val="400"/>
        </a:spcBef>
        <a:spcAft>
          <a:spcPts val="0"/>
        </a:spcAft>
        <a:buClr>
          <a:srgbClr val="D00040"/>
        </a:buClr>
        <a:buSzPct val="100000"/>
        <a:buFont typeface="Arial"/>
        <a:buChar char="•"/>
        <a:tabLst/>
        <a:defRPr sz="1800" b="1" i="0" u="none" strike="noStrike" cap="none" spc="0" baseline="0">
          <a:solidFill>
            <a:srgbClr val="595959"/>
          </a:solidFill>
          <a:uFillTx/>
          <a:latin typeface="Verdana"/>
          <a:ea typeface="Verdana"/>
          <a:cs typeface="Verdana"/>
          <a:sym typeface="Verdana"/>
        </a:defRPr>
      </a:lvl7pPr>
      <a:lvl8pPr marL="3406140" marR="0" indent="-205740" algn="l" defTabSz="914400" rtl="0" latinLnBrk="0">
        <a:lnSpc>
          <a:spcPct val="100000"/>
        </a:lnSpc>
        <a:spcBef>
          <a:spcPts val="400"/>
        </a:spcBef>
        <a:spcAft>
          <a:spcPts val="0"/>
        </a:spcAft>
        <a:buClr>
          <a:srgbClr val="D00040"/>
        </a:buClr>
        <a:buSzPct val="100000"/>
        <a:buFont typeface="Arial"/>
        <a:buChar char="•"/>
        <a:tabLst/>
        <a:defRPr sz="1800" b="1" i="0" u="none" strike="noStrike" cap="none" spc="0" baseline="0">
          <a:solidFill>
            <a:srgbClr val="595959"/>
          </a:solidFill>
          <a:uFillTx/>
          <a:latin typeface="Verdana"/>
          <a:ea typeface="Verdana"/>
          <a:cs typeface="Verdana"/>
          <a:sym typeface="Verdana"/>
        </a:defRPr>
      </a:lvl8pPr>
      <a:lvl9pPr marL="3863340" marR="0" indent="-205740" algn="l" defTabSz="914400" rtl="0" latinLnBrk="0">
        <a:lnSpc>
          <a:spcPct val="100000"/>
        </a:lnSpc>
        <a:spcBef>
          <a:spcPts val="400"/>
        </a:spcBef>
        <a:spcAft>
          <a:spcPts val="0"/>
        </a:spcAft>
        <a:buClr>
          <a:srgbClr val="D00040"/>
        </a:buClr>
        <a:buSzPct val="100000"/>
        <a:buFont typeface="Arial"/>
        <a:buChar char="•"/>
        <a:tabLst/>
        <a:defRPr sz="1800" b="1" i="0" u="none" strike="noStrike" cap="none" spc="0" baseline="0">
          <a:solidFill>
            <a:srgbClr val="595959"/>
          </a:solidFill>
          <a:uFillTx/>
          <a:latin typeface="Verdana"/>
          <a:ea typeface="Verdana"/>
          <a:cs typeface="Verdana"/>
          <a:sym typeface="Verdana"/>
        </a:defRPr>
      </a:lvl9pPr>
    </p:bodyStyle>
    <p:otherStyle>
      <a:lvl1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1pPr>
      <a:lvl2pPr marL="0" marR="0" indent="4572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2pPr>
      <a:lvl3pPr marL="0" marR="0" indent="9144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3pPr>
      <a:lvl4pPr marL="0" marR="0" indent="13716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4pPr>
      <a:lvl5pPr marL="0" marR="0" indent="18288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5pPr>
      <a:lvl6pPr marL="0" marR="0" indent="22860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6pPr>
      <a:lvl7pPr marL="0" marR="0" indent="27432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7pPr>
      <a:lvl8pPr marL="0" marR="0" indent="32004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8pPr>
      <a:lvl9pPr marL="0" marR="0" indent="36576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tiff"/><Relationship Id="rId3" Type="http://schemas.openxmlformats.org/officeDocument/2006/relationships/image" Target="../media/image16.png"/><Relationship Id="rId7" Type="http://schemas.openxmlformats.org/officeDocument/2006/relationships/image" Target="../media/image19.tif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chart" Target="../charts/chart1.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Espace réservé du texte 2"/>
          <p:cNvSpPr>
            <a:spLocks noGrp="1"/>
          </p:cNvSpPr>
          <p:nvPr>
            <p:ph type="body" idx="21"/>
          </p:nvPr>
        </p:nvSpPr>
        <p:spPr>
          <a:xfrm>
            <a:off x="1072969" y="4481791"/>
            <a:ext cx="7755260" cy="66170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nSpc>
                <a:spcPct val="100000"/>
              </a:lnSpc>
              <a:defRPr sz="2800" b="0">
                <a:solidFill>
                  <a:srgbClr val="000000"/>
                </a:solidFill>
              </a:defRPr>
            </a:pPr>
            <a:r>
              <a:rPr dirty="0"/>
              <a:t>Chris Plummer</a:t>
            </a:r>
          </a:p>
        </p:txBody>
      </p:sp>
      <p:pic>
        <p:nvPicPr>
          <p:cNvPr id="140" name="Picture 7" descr="Picture 7"/>
          <p:cNvPicPr>
            <a:picLocks noChangeAspect="1"/>
          </p:cNvPicPr>
          <p:nvPr/>
        </p:nvPicPr>
        <p:blipFill>
          <a:blip r:embed="rId3"/>
          <a:stretch>
            <a:fillRect/>
          </a:stretch>
        </p:blipFill>
        <p:spPr>
          <a:xfrm>
            <a:off x="8043884" y="86524"/>
            <a:ext cx="868937" cy="703186"/>
          </a:xfrm>
          <a:prstGeom prst="rect">
            <a:avLst/>
          </a:prstGeom>
          <a:ln w="12700">
            <a:miter lim="400000"/>
          </a:ln>
          <a:effectLst>
            <a:outerShdw blurRad="50800" dist="50800" dir="2700000" rotWithShape="0">
              <a:srgbClr val="000000">
                <a:alpha val="30000"/>
              </a:srgbClr>
            </a:outerShdw>
          </a:effectLst>
        </p:spPr>
      </p:pic>
      <p:sp>
        <p:nvSpPr>
          <p:cNvPr id="141" name="TextBox 1"/>
          <p:cNvSpPr txBox="1"/>
          <p:nvPr/>
        </p:nvSpPr>
        <p:spPr>
          <a:xfrm>
            <a:off x="1378610" y="1595727"/>
            <a:ext cx="5661163" cy="1815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2800"/>
            </a:pPr>
            <a:r>
              <a:rPr sz="4800" dirty="0"/>
              <a:t>AI in</a:t>
            </a:r>
            <a:r>
              <a:rPr lang="en-GB" sz="4800" dirty="0"/>
              <a:t> </a:t>
            </a:r>
            <a:r>
              <a:rPr sz="4800" dirty="0"/>
              <a:t>European Exams:</a:t>
            </a:r>
          </a:p>
          <a:p>
            <a:pPr>
              <a:defRPr sz="1400"/>
            </a:pPr>
            <a:endParaRPr sz="1600" dirty="0"/>
          </a:p>
          <a:p>
            <a:pPr>
              <a:defRPr sz="2800"/>
            </a:pPr>
            <a:r>
              <a:rPr lang="en-GB" sz="4800" dirty="0"/>
              <a:t>Friend or Foe ?</a:t>
            </a:r>
            <a:endParaRPr sz="4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140"/>
                                        </p:tgtEl>
                                        <p:attrNameLst>
                                          <p:attrName>style.visibility</p:attrName>
                                        </p:attrNameLst>
                                      </p:cBhvr>
                                      <p:to>
                                        <p:strVal val="visible"/>
                                      </p:to>
                                    </p:set>
                                    <p:animEffect transition="in" filter="fade">
                                      <p:cBhvr>
                                        <p:cTn id="7" dur="3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2727E-C4CD-D2AC-69B6-4A6FA03F3722}"/>
            </a:ext>
          </a:extLst>
        </p:cNvPr>
        <p:cNvGrpSpPr/>
        <p:nvPr/>
      </p:nvGrpSpPr>
      <p:grpSpPr>
        <a:xfrm>
          <a:off x="0" y="0"/>
          <a:ext cx="0" cy="0"/>
          <a:chOff x="0" y="0"/>
          <a:chExt cx="0" cy="0"/>
        </a:xfrm>
      </p:grpSpPr>
      <p:sp>
        <p:nvSpPr>
          <p:cNvPr id="202" name="Espace réservé du texte 1">
            <a:extLst>
              <a:ext uri="{FF2B5EF4-FFF2-40B4-BE49-F238E27FC236}">
                <a16:creationId xmlns:a16="http://schemas.microsoft.com/office/drawing/2014/main" id="{F68DF6A5-50EE-4B5D-53DD-2908CB8CC515}"/>
              </a:ext>
            </a:extLst>
          </p:cNvPr>
          <p:cNvSpPr txBox="1"/>
          <p:nvPr/>
        </p:nvSpPr>
        <p:spPr>
          <a:xfrm>
            <a:off x="266699" y="138387"/>
            <a:ext cx="8430261"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spcBef>
                <a:spcPts val="600"/>
              </a:spcBef>
              <a:defRPr sz="2800" b="1">
                <a:solidFill>
                  <a:schemeClr val="accent1"/>
                </a:solidFill>
              </a:defRPr>
            </a:lvl1pPr>
          </a:lstStyle>
          <a:p>
            <a:r>
              <a:rPr lang="en-GB" dirty="0"/>
              <a:t>Transition to on-line delivery 2020 </a:t>
            </a:r>
            <a:endParaRPr dirty="0"/>
          </a:p>
        </p:txBody>
      </p:sp>
      <p:pic>
        <p:nvPicPr>
          <p:cNvPr id="3" name="Picture 2" descr="A graph with lines and numbers&#10;&#10;Description automatically generated with medium confidence">
            <a:extLst>
              <a:ext uri="{FF2B5EF4-FFF2-40B4-BE49-F238E27FC236}">
                <a16:creationId xmlns:a16="http://schemas.microsoft.com/office/drawing/2014/main" id="{19FDB154-CEF4-D268-B443-F2AF16C3F30D}"/>
              </a:ext>
            </a:extLst>
          </p:cNvPr>
          <p:cNvPicPr>
            <a:picLocks noChangeAspect="1"/>
          </p:cNvPicPr>
          <p:nvPr/>
        </p:nvPicPr>
        <p:blipFill>
          <a:blip r:embed="rId3"/>
          <a:stretch>
            <a:fillRect/>
          </a:stretch>
        </p:blipFill>
        <p:spPr>
          <a:xfrm>
            <a:off x="73309" y="1334095"/>
            <a:ext cx="4003040" cy="2093963"/>
          </a:xfrm>
          <a:prstGeom prst="rect">
            <a:avLst/>
          </a:prstGeom>
        </p:spPr>
      </p:pic>
      <p:pic>
        <p:nvPicPr>
          <p:cNvPr id="4" name="Picture 3" descr="A blue curve in the dark&#10;&#10;Description automatically generated with medium confidence">
            <a:extLst>
              <a:ext uri="{FF2B5EF4-FFF2-40B4-BE49-F238E27FC236}">
                <a16:creationId xmlns:a16="http://schemas.microsoft.com/office/drawing/2014/main" id="{11B48BFC-537D-2487-EAA1-7AC005D5866C}"/>
              </a:ext>
            </a:extLst>
          </p:cNvPr>
          <p:cNvPicPr>
            <a:picLocks noChangeAspect="1"/>
          </p:cNvPicPr>
          <p:nvPr/>
        </p:nvPicPr>
        <p:blipFill>
          <a:blip r:embed="rId4"/>
          <a:stretch>
            <a:fillRect/>
          </a:stretch>
        </p:blipFill>
        <p:spPr>
          <a:xfrm>
            <a:off x="73310" y="1320220"/>
            <a:ext cx="4003039" cy="2107837"/>
          </a:xfrm>
          <a:prstGeom prst="rect">
            <a:avLst/>
          </a:prstGeom>
        </p:spPr>
      </p:pic>
      <p:pic>
        <p:nvPicPr>
          <p:cNvPr id="5" name="Picture 4" descr="A red curved line in the dark&#10;&#10;Description automatically generated">
            <a:extLst>
              <a:ext uri="{FF2B5EF4-FFF2-40B4-BE49-F238E27FC236}">
                <a16:creationId xmlns:a16="http://schemas.microsoft.com/office/drawing/2014/main" id="{2E2CDD21-5ED0-08FD-1A07-64D8558A2327}"/>
              </a:ext>
            </a:extLst>
          </p:cNvPr>
          <p:cNvPicPr>
            <a:picLocks noChangeAspect="1"/>
          </p:cNvPicPr>
          <p:nvPr/>
        </p:nvPicPr>
        <p:blipFill>
          <a:blip r:embed="rId5"/>
          <a:stretch>
            <a:fillRect/>
          </a:stretch>
        </p:blipFill>
        <p:spPr>
          <a:xfrm>
            <a:off x="73309" y="1313781"/>
            <a:ext cx="4003039" cy="2114276"/>
          </a:xfrm>
          <a:prstGeom prst="rect">
            <a:avLst/>
          </a:prstGeom>
        </p:spPr>
      </p:pic>
      <p:sp>
        <p:nvSpPr>
          <p:cNvPr id="6" name="TextBox 5">
            <a:extLst>
              <a:ext uri="{FF2B5EF4-FFF2-40B4-BE49-F238E27FC236}">
                <a16:creationId xmlns:a16="http://schemas.microsoft.com/office/drawing/2014/main" id="{F8D48F1F-BE63-F539-DA99-1BED8D98E4D7}"/>
              </a:ext>
            </a:extLst>
          </p:cNvPr>
          <p:cNvSpPr txBox="1"/>
          <p:nvPr/>
        </p:nvSpPr>
        <p:spPr>
          <a:xfrm>
            <a:off x="1143020" y="934135"/>
            <a:ext cx="1815818" cy="338554"/>
          </a:xfrm>
          <a:prstGeom prst="rect">
            <a:avLst/>
          </a:prstGeom>
          <a:noFill/>
        </p:spPr>
        <p:txBody>
          <a:bodyPr wrap="none" rtlCol="0">
            <a:spAutoFit/>
          </a:bodyPr>
          <a:lstStyle/>
          <a:p>
            <a:pPr marL="38700" indent="0" algn="l" defTabSz="360000" rtl="0" eaLnBrk="1" latinLnBrk="0" hangingPunct="1">
              <a:spcBef>
                <a:spcPct val="20000"/>
              </a:spcBef>
              <a:buClr>
                <a:srgbClr val="C00000"/>
              </a:buClr>
              <a:buFont typeface="Arial" panose="020B0604020202020204" pitchFamily="34" charset="0"/>
              <a:buNone/>
            </a:pPr>
            <a:r>
              <a:rPr lang="en-GB" sz="1600" b="1" dirty="0"/>
              <a:t>Candidates’ Scores</a:t>
            </a:r>
            <a:endParaRPr lang="en-GB" sz="1600" b="1" i="0" kern="1200" dirty="0">
              <a:solidFill>
                <a:schemeClr val="tx1"/>
              </a:solidFill>
              <a:latin typeface="+mn-lt"/>
              <a:ea typeface="+mn-ea"/>
            </a:endParaRPr>
          </a:p>
        </p:txBody>
      </p:sp>
      <p:graphicFrame>
        <p:nvGraphicFramePr>
          <p:cNvPr id="7" name="Chart 6">
            <a:extLst>
              <a:ext uri="{FF2B5EF4-FFF2-40B4-BE49-F238E27FC236}">
                <a16:creationId xmlns:a16="http://schemas.microsoft.com/office/drawing/2014/main" id="{729DA613-33D9-51D2-B847-CA8AB32AD8D3}"/>
              </a:ext>
            </a:extLst>
          </p:cNvPr>
          <p:cNvGraphicFramePr>
            <a:graphicFrameLocks/>
          </p:cNvGraphicFramePr>
          <p:nvPr>
            <p:extLst>
              <p:ext uri="{D42A27DB-BD31-4B8C-83A1-F6EECF244321}">
                <p14:modId xmlns:p14="http://schemas.microsoft.com/office/powerpoint/2010/main" val="2830153207"/>
              </p:ext>
            </p:extLst>
          </p:nvPr>
        </p:nvGraphicFramePr>
        <p:xfrm>
          <a:off x="4290198" y="868248"/>
          <a:ext cx="3468612" cy="3041027"/>
        </p:xfrm>
        <a:graphic>
          <a:graphicData uri="http://schemas.openxmlformats.org/drawingml/2006/chart">
            <c:chart xmlns:c="http://schemas.openxmlformats.org/drawingml/2006/chart" xmlns:r="http://schemas.openxmlformats.org/officeDocument/2006/relationships" r:id="rId6"/>
          </a:graphicData>
        </a:graphic>
      </p:graphicFrame>
      <p:pic>
        <p:nvPicPr>
          <p:cNvPr id="8" name="Picture 7" descr="A graph with lines and numbers&#10;&#10;Description automatically generated">
            <a:extLst>
              <a:ext uri="{FF2B5EF4-FFF2-40B4-BE49-F238E27FC236}">
                <a16:creationId xmlns:a16="http://schemas.microsoft.com/office/drawing/2014/main" id="{17A013E6-AB7A-CDCB-C9E8-D0D160F5CC25}"/>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565032" y="3564708"/>
            <a:ext cx="2527300" cy="582333"/>
          </a:xfrm>
          <a:prstGeom prst="rect">
            <a:avLst/>
          </a:prstGeom>
        </p:spPr>
      </p:pic>
      <p:pic>
        <p:nvPicPr>
          <p:cNvPr id="9" name="Picture 8" descr="A graph with lines and numbers&#10;&#10;Description automatically generated">
            <a:extLst>
              <a:ext uri="{FF2B5EF4-FFF2-40B4-BE49-F238E27FC236}">
                <a16:creationId xmlns:a16="http://schemas.microsoft.com/office/drawing/2014/main" id="{E1746F09-D253-83BC-FE3E-75189339D3EA}"/>
              </a:ext>
            </a:extLst>
          </p:cNvPr>
          <p:cNvPicPr>
            <a:picLocks noChangeAspect="1"/>
          </p:cNvPicPr>
          <p:nvPr/>
        </p:nvPicPr>
        <p:blipFill rotWithShape="1">
          <a:blip r:embed="rId8">
            <a:extLst>
              <a:ext uri="{28A0092B-C50C-407E-A947-70E740481C1C}">
                <a14:useLocalDpi xmlns:a14="http://schemas.microsoft.com/office/drawing/2010/main"/>
              </a:ext>
            </a:extLst>
          </a:blip>
          <a:srcRect/>
          <a:stretch/>
        </p:blipFill>
        <p:spPr>
          <a:xfrm>
            <a:off x="565032" y="4248730"/>
            <a:ext cx="2588367" cy="306310"/>
          </a:xfrm>
          <a:prstGeom prst="rect">
            <a:avLst/>
          </a:prstGeom>
        </p:spPr>
      </p:pic>
      <p:sp>
        <p:nvSpPr>
          <p:cNvPr id="10" name="Rectangle 9">
            <a:extLst>
              <a:ext uri="{FF2B5EF4-FFF2-40B4-BE49-F238E27FC236}">
                <a16:creationId xmlns:a16="http://schemas.microsoft.com/office/drawing/2014/main" id="{6F2AC75D-7453-E24E-BAE7-A631FC882FF1}"/>
              </a:ext>
            </a:extLst>
          </p:cNvPr>
          <p:cNvSpPr/>
          <p:nvPr/>
        </p:nvSpPr>
        <p:spPr>
          <a:xfrm>
            <a:off x="2460625" y="4009934"/>
            <a:ext cx="669925" cy="15098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 name="Rectangle 10">
            <a:extLst>
              <a:ext uri="{FF2B5EF4-FFF2-40B4-BE49-F238E27FC236}">
                <a16:creationId xmlns:a16="http://schemas.microsoft.com/office/drawing/2014/main" id="{61921ACF-6D2E-4BD3-0575-ACA152AC0584}"/>
              </a:ext>
            </a:extLst>
          </p:cNvPr>
          <p:cNvSpPr/>
          <p:nvPr/>
        </p:nvSpPr>
        <p:spPr>
          <a:xfrm>
            <a:off x="2562225" y="4417859"/>
            <a:ext cx="669925" cy="15098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aphicFrame>
        <p:nvGraphicFramePr>
          <p:cNvPr id="12" name="Table 11">
            <a:extLst>
              <a:ext uri="{FF2B5EF4-FFF2-40B4-BE49-F238E27FC236}">
                <a16:creationId xmlns:a16="http://schemas.microsoft.com/office/drawing/2014/main" id="{FA9FFF10-8CA8-26C7-E3E9-85FBA65AEA9E}"/>
              </a:ext>
            </a:extLst>
          </p:cNvPr>
          <p:cNvGraphicFramePr>
            <a:graphicFrameLocks noGrp="1"/>
          </p:cNvGraphicFramePr>
          <p:nvPr>
            <p:extLst>
              <p:ext uri="{D42A27DB-BD31-4B8C-83A1-F6EECF244321}">
                <p14:modId xmlns:p14="http://schemas.microsoft.com/office/powerpoint/2010/main" val="3293003257"/>
              </p:ext>
            </p:extLst>
          </p:nvPr>
        </p:nvGraphicFramePr>
        <p:xfrm>
          <a:off x="4342719" y="3843601"/>
          <a:ext cx="3006867" cy="744220"/>
        </p:xfrm>
        <a:graphic>
          <a:graphicData uri="http://schemas.openxmlformats.org/drawingml/2006/table">
            <a:tbl>
              <a:tblPr firstRow="1" bandRow="1">
                <a:tableStyleId>{5C22544A-7EE6-4342-B048-85BDC9FD1C3A}</a:tableStyleId>
              </a:tblPr>
              <a:tblGrid>
                <a:gridCol w="819145">
                  <a:extLst>
                    <a:ext uri="{9D8B030D-6E8A-4147-A177-3AD203B41FA5}">
                      <a16:colId xmlns:a16="http://schemas.microsoft.com/office/drawing/2014/main" val="490743422"/>
                    </a:ext>
                  </a:extLst>
                </a:gridCol>
                <a:gridCol w="1093861">
                  <a:extLst>
                    <a:ext uri="{9D8B030D-6E8A-4147-A177-3AD203B41FA5}">
                      <a16:colId xmlns:a16="http://schemas.microsoft.com/office/drawing/2014/main" val="641926472"/>
                    </a:ext>
                  </a:extLst>
                </a:gridCol>
                <a:gridCol w="1093861">
                  <a:extLst>
                    <a:ext uri="{9D8B030D-6E8A-4147-A177-3AD203B41FA5}">
                      <a16:colId xmlns:a16="http://schemas.microsoft.com/office/drawing/2014/main" val="726358269"/>
                    </a:ext>
                  </a:extLst>
                </a:gridCol>
              </a:tblGrid>
              <a:tr h="0">
                <a:tc>
                  <a:txBody>
                    <a:bodyPr/>
                    <a:lstStyle/>
                    <a:p>
                      <a:endParaRPr lang="en-GB" dirty="0"/>
                    </a:p>
                  </a:txBody>
                  <a:tcPr marT="0" marB="0" anchor="ctr">
                    <a:noFill/>
                  </a:tcPr>
                </a:tc>
                <a:tc>
                  <a:txBody>
                    <a:bodyPr/>
                    <a:lstStyle/>
                    <a:p>
                      <a:pPr algn="ctr"/>
                      <a:r>
                        <a:rPr lang="en-GB" sz="1000" dirty="0">
                          <a:solidFill>
                            <a:schemeClr val="tx1"/>
                          </a:solidFill>
                        </a:rPr>
                        <a:t>Pass mark </a:t>
                      </a:r>
                      <a:r>
                        <a:rPr lang="en-GB" sz="800" dirty="0">
                          <a:solidFill>
                            <a:schemeClr val="tx1"/>
                          </a:solidFill>
                        </a:rPr>
                        <a:t>(mean)</a:t>
                      </a:r>
                      <a:endParaRPr lang="en-GB" sz="1000" dirty="0">
                        <a:solidFill>
                          <a:schemeClr val="tx1"/>
                        </a:solidFill>
                      </a:endParaRPr>
                    </a:p>
                  </a:txBody>
                  <a:tcPr marT="0" marB="0" anchor="ctr">
                    <a:solidFill>
                      <a:srgbClr val="FF9300"/>
                    </a:solidFill>
                  </a:tcPr>
                </a:tc>
                <a:tc>
                  <a:txBody>
                    <a:bodyPr/>
                    <a:lstStyle/>
                    <a:p>
                      <a:pPr algn="ctr"/>
                      <a:r>
                        <a:rPr lang="en-GB" sz="1000" dirty="0">
                          <a:solidFill>
                            <a:schemeClr val="tx1"/>
                          </a:solidFill>
                        </a:rPr>
                        <a:t>Pass rate </a:t>
                      </a:r>
                      <a:r>
                        <a:rPr lang="en-GB" sz="800" dirty="0">
                          <a:solidFill>
                            <a:schemeClr val="tx1"/>
                          </a:solidFill>
                        </a:rPr>
                        <a:t>(mean)</a:t>
                      </a:r>
                      <a:endParaRPr lang="en-GB" sz="1000" dirty="0">
                        <a:solidFill>
                          <a:schemeClr val="tx1"/>
                        </a:solidFill>
                      </a:endParaRPr>
                    </a:p>
                  </a:txBody>
                  <a:tcPr marT="0" marB="0" anchor="ctr">
                    <a:solidFill>
                      <a:srgbClr val="00B0F0"/>
                    </a:solidFill>
                  </a:tcPr>
                </a:tc>
                <a:extLst>
                  <a:ext uri="{0D108BD9-81ED-4DB2-BD59-A6C34878D82A}">
                    <a16:rowId xmlns:a16="http://schemas.microsoft.com/office/drawing/2014/main" val="330633063"/>
                  </a:ext>
                </a:extLst>
              </a:tr>
              <a:tr h="234950">
                <a:tc>
                  <a:txBody>
                    <a:bodyPr/>
                    <a:lstStyle/>
                    <a:p>
                      <a:r>
                        <a:rPr lang="en-GB" sz="1000" b="1" dirty="0"/>
                        <a:t>In-person</a:t>
                      </a:r>
                    </a:p>
                  </a:txBody>
                  <a:tcPr marT="0" marB="0" anchor="ctr">
                    <a:noFill/>
                  </a:tcPr>
                </a:tc>
                <a:tc>
                  <a:txBody>
                    <a:bodyPr/>
                    <a:lstStyle/>
                    <a:p>
                      <a:pPr algn="ctr"/>
                      <a:r>
                        <a:rPr lang="en-GB" sz="1400" dirty="0">
                          <a:solidFill>
                            <a:schemeClr val="bg1"/>
                          </a:solidFill>
                        </a:rPr>
                        <a:t>66.7</a:t>
                      </a:r>
                    </a:p>
                  </a:txBody>
                  <a:tcPr marT="0" marB="0">
                    <a:solidFill>
                      <a:srgbClr val="005694"/>
                    </a:solidFill>
                  </a:tcPr>
                </a:tc>
                <a:tc>
                  <a:txBody>
                    <a:bodyPr/>
                    <a:lstStyle/>
                    <a:p>
                      <a:pPr algn="ctr"/>
                      <a:r>
                        <a:rPr lang="en-GB" sz="1400" dirty="0">
                          <a:solidFill>
                            <a:schemeClr val="bg1"/>
                          </a:solidFill>
                        </a:rPr>
                        <a:t>80.0</a:t>
                      </a:r>
                    </a:p>
                  </a:txBody>
                  <a:tcPr marT="0" marB="0">
                    <a:solidFill>
                      <a:srgbClr val="005694"/>
                    </a:solidFill>
                  </a:tcPr>
                </a:tc>
                <a:extLst>
                  <a:ext uri="{0D108BD9-81ED-4DB2-BD59-A6C34878D82A}">
                    <a16:rowId xmlns:a16="http://schemas.microsoft.com/office/drawing/2014/main" val="1711788434"/>
                  </a:ext>
                </a:extLst>
              </a:tr>
              <a:tr h="234950">
                <a:tc>
                  <a:txBody>
                    <a:bodyPr/>
                    <a:lstStyle/>
                    <a:p>
                      <a:r>
                        <a:rPr lang="en-GB" sz="1000" b="1" dirty="0"/>
                        <a:t>On-line</a:t>
                      </a:r>
                    </a:p>
                  </a:txBody>
                  <a:tcPr marT="0" marB="0" anchor="ctr">
                    <a:noFill/>
                  </a:tcPr>
                </a:tc>
                <a:tc>
                  <a:txBody>
                    <a:bodyPr/>
                    <a:lstStyle/>
                    <a:p>
                      <a:pPr algn="ctr"/>
                      <a:r>
                        <a:rPr lang="en-GB" sz="1400" dirty="0">
                          <a:solidFill>
                            <a:schemeClr val="bg1"/>
                          </a:solidFill>
                        </a:rPr>
                        <a:t>66.8</a:t>
                      </a:r>
                    </a:p>
                  </a:txBody>
                  <a:tcPr marT="0" marB="0">
                    <a:solidFill>
                      <a:srgbClr val="C00000"/>
                    </a:solidFill>
                  </a:tcPr>
                </a:tc>
                <a:tc>
                  <a:txBody>
                    <a:bodyPr/>
                    <a:lstStyle/>
                    <a:p>
                      <a:pPr algn="ctr"/>
                      <a:r>
                        <a:rPr lang="en-GB" sz="1400" dirty="0">
                          <a:solidFill>
                            <a:schemeClr val="bg1"/>
                          </a:solidFill>
                        </a:rPr>
                        <a:t>82.8</a:t>
                      </a:r>
                    </a:p>
                  </a:txBody>
                  <a:tcPr marT="0" marB="0">
                    <a:solidFill>
                      <a:srgbClr val="C00000"/>
                    </a:solidFill>
                  </a:tcPr>
                </a:tc>
                <a:extLst>
                  <a:ext uri="{0D108BD9-81ED-4DB2-BD59-A6C34878D82A}">
                    <a16:rowId xmlns:a16="http://schemas.microsoft.com/office/drawing/2014/main" val="3903811862"/>
                  </a:ext>
                </a:extLst>
              </a:tr>
            </a:tbl>
          </a:graphicData>
        </a:graphic>
      </p:graphicFrame>
      <p:sp>
        <p:nvSpPr>
          <p:cNvPr id="13" name="TextBox 12">
            <a:extLst>
              <a:ext uri="{FF2B5EF4-FFF2-40B4-BE49-F238E27FC236}">
                <a16:creationId xmlns:a16="http://schemas.microsoft.com/office/drawing/2014/main" id="{D15283C1-8B06-401D-B9F1-722A9D2EEA48}"/>
              </a:ext>
            </a:extLst>
          </p:cNvPr>
          <p:cNvSpPr txBox="1"/>
          <p:nvPr/>
        </p:nvSpPr>
        <p:spPr>
          <a:xfrm>
            <a:off x="1963597" y="2624419"/>
            <a:ext cx="911468" cy="338554"/>
          </a:xfrm>
          <a:prstGeom prst="rect">
            <a:avLst/>
          </a:prstGeom>
          <a:noFill/>
        </p:spPr>
        <p:txBody>
          <a:bodyPr wrap="none" rtlCol="0">
            <a:spAutoFit/>
          </a:bodyPr>
          <a:lstStyle/>
          <a:p>
            <a:pPr marL="38700" indent="0" algn="l" defTabSz="360000" rtl="0" eaLnBrk="1" latinLnBrk="0" hangingPunct="1">
              <a:spcBef>
                <a:spcPct val="20000"/>
              </a:spcBef>
              <a:buClr>
                <a:srgbClr val="C00000"/>
              </a:buClr>
              <a:buFont typeface="Arial" panose="020B0604020202020204" pitchFamily="34" charset="0"/>
              <a:buNone/>
            </a:pPr>
            <a:r>
              <a:rPr lang="en-GB" sz="1600" b="1" i="0" kern="1200" dirty="0">
                <a:solidFill>
                  <a:srgbClr val="22558F"/>
                </a:solidFill>
                <a:latin typeface="+mn-lt"/>
                <a:ea typeface="+mn-ea"/>
              </a:rPr>
              <a:t>2017-19</a:t>
            </a:r>
          </a:p>
        </p:txBody>
      </p:sp>
      <p:sp>
        <p:nvSpPr>
          <p:cNvPr id="14" name="TextBox 13">
            <a:extLst>
              <a:ext uri="{FF2B5EF4-FFF2-40B4-BE49-F238E27FC236}">
                <a16:creationId xmlns:a16="http://schemas.microsoft.com/office/drawing/2014/main" id="{9EF5F593-7852-4B7A-C618-0630A125A35F}"/>
              </a:ext>
            </a:extLst>
          </p:cNvPr>
          <p:cNvSpPr txBox="1"/>
          <p:nvPr/>
        </p:nvSpPr>
        <p:spPr>
          <a:xfrm>
            <a:off x="2966212" y="2271117"/>
            <a:ext cx="911468" cy="338554"/>
          </a:xfrm>
          <a:prstGeom prst="rect">
            <a:avLst/>
          </a:prstGeom>
          <a:noFill/>
        </p:spPr>
        <p:txBody>
          <a:bodyPr wrap="none" rtlCol="0">
            <a:spAutoFit/>
          </a:bodyPr>
          <a:lstStyle/>
          <a:p>
            <a:pPr marL="38700" indent="0" algn="l" defTabSz="360000" rtl="0" eaLnBrk="1" latinLnBrk="0" hangingPunct="1">
              <a:spcBef>
                <a:spcPct val="20000"/>
              </a:spcBef>
              <a:buClr>
                <a:srgbClr val="C00000"/>
              </a:buClr>
              <a:buFont typeface="Arial" panose="020B0604020202020204" pitchFamily="34" charset="0"/>
              <a:buNone/>
            </a:pPr>
            <a:r>
              <a:rPr lang="en-GB" sz="1600" b="1" i="0" kern="1200" dirty="0">
                <a:solidFill>
                  <a:srgbClr val="C00000"/>
                </a:solidFill>
                <a:latin typeface="+mn-lt"/>
                <a:ea typeface="+mn-ea"/>
              </a:rPr>
              <a:t>2020-23</a:t>
            </a:r>
          </a:p>
        </p:txBody>
      </p:sp>
    </p:spTree>
    <p:extLst>
      <p:ext uri="{BB962C8B-B14F-4D97-AF65-F5344CB8AC3E}">
        <p14:creationId xmlns:p14="http://schemas.microsoft.com/office/powerpoint/2010/main" val="42136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5D1AF-C559-E344-D25D-9CA3440556EC}"/>
            </a:ext>
          </a:extLst>
        </p:cNvPr>
        <p:cNvGrpSpPr/>
        <p:nvPr/>
      </p:nvGrpSpPr>
      <p:grpSpPr>
        <a:xfrm>
          <a:off x="0" y="0"/>
          <a:ext cx="0" cy="0"/>
          <a:chOff x="0" y="0"/>
          <a:chExt cx="0" cy="0"/>
        </a:xfrm>
      </p:grpSpPr>
      <p:sp>
        <p:nvSpPr>
          <p:cNvPr id="202" name="Espace réservé du texte 1">
            <a:extLst>
              <a:ext uri="{FF2B5EF4-FFF2-40B4-BE49-F238E27FC236}">
                <a16:creationId xmlns:a16="http://schemas.microsoft.com/office/drawing/2014/main" id="{4587F726-735F-3AC1-B0E3-D1AD2D9A8427}"/>
              </a:ext>
            </a:extLst>
          </p:cNvPr>
          <p:cNvSpPr txBox="1"/>
          <p:nvPr/>
        </p:nvSpPr>
        <p:spPr>
          <a:xfrm>
            <a:off x="266699" y="138387"/>
            <a:ext cx="8430261"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spcBef>
                <a:spcPts val="600"/>
              </a:spcBef>
              <a:defRPr sz="2800" b="1">
                <a:solidFill>
                  <a:schemeClr val="accent1"/>
                </a:solidFill>
              </a:defRPr>
            </a:lvl1pPr>
          </a:lstStyle>
          <a:p>
            <a:r>
              <a:rPr lang="en-GB" dirty="0"/>
              <a:t>Transition to on-line delivery 2020 </a:t>
            </a:r>
            <a:endParaRPr dirty="0"/>
          </a:p>
        </p:txBody>
      </p:sp>
      <p:sp>
        <p:nvSpPr>
          <p:cNvPr id="15" name="Espace réservé du contenu 2">
            <a:extLst>
              <a:ext uri="{FF2B5EF4-FFF2-40B4-BE49-F238E27FC236}">
                <a16:creationId xmlns:a16="http://schemas.microsoft.com/office/drawing/2014/main" id="{4AB90735-1243-01B4-789E-E9FFCBAAD02F}"/>
              </a:ext>
            </a:extLst>
          </p:cNvPr>
          <p:cNvSpPr txBox="1"/>
          <p:nvPr/>
        </p:nvSpPr>
        <p:spPr>
          <a:xfrm>
            <a:off x="360001" y="899999"/>
            <a:ext cx="7376440" cy="4243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p>
            <a:pPr marL="685800" indent="-457200">
              <a:buSzPct val="80000"/>
              <a:buBlip>
                <a:blip r:embed="rId3"/>
              </a:buBlip>
              <a:defRPr sz="2000">
                <a:solidFill>
                  <a:srgbClr val="0D0D0D"/>
                </a:solidFill>
              </a:defRPr>
            </a:pPr>
            <a:r>
              <a:rPr lang="en-GB" sz="2000" dirty="0"/>
              <a:t>On-site testing limits access</a:t>
            </a:r>
            <a:br>
              <a:rPr lang="en-GB" sz="2000" dirty="0"/>
            </a:br>
            <a:r>
              <a:rPr lang="en-GB" sz="1600" dirty="0"/>
              <a:t>- physical limitations &amp; costs</a:t>
            </a:r>
            <a:br>
              <a:rPr lang="en-GB" sz="1600" dirty="0"/>
            </a:br>
            <a:endParaRPr lang="en-GB" sz="1600" dirty="0"/>
          </a:p>
          <a:p>
            <a:pPr marL="685800" indent="-457200">
              <a:buSzPct val="80000"/>
              <a:buBlip>
                <a:blip r:embed="rId3"/>
              </a:buBlip>
              <a:defRPr sz="2000">
                <a:solidFill>
                  <a:srgbClr val="0D0D0D"/>
                </a:solidFill>
              </a:defRPr>
            </a:pPr>
            <a:r>
              <a:rPr lang="en-GB" sz="2000" dirty="0"/>
              <a:t>On-line preparation and delivery is feasible</a:t>
            </a:r>
            <a:br>
              <a:rPr lang="en-GB" sz="2000" dirty="0"/>
            </a:br>
            <a:r>
              <a:rPr lang="en-GB" sz="1600" dirty="0"/>
              <a:t>- participation is increased (candidates, countries 16 to 44)</a:t>
            </a:r>
            <a:br>
              <a:rPr lang="en-GB" sz="1600" dirty="0"/>
            </a:br>
            <a:r>
              <a:rPr lang="en-GB" sz="1600" dirty="0"/>
              <a:t>- no-shows and technical problems are reduced</a:t>
            </a:r>
            <a:br>
              <a:rPr lang="en-GB" sz="1600" dirty="0"/>
            </a:br>
            <a:r>
              <a:rPr lang="en-GB" sz="1600" dirty="0"/>
              <a:t>- candidate performance not affected &amp; satisfaction increased</a:t>
            </a:r>
            <a:br>
              <a:rPr lang="en-GB" sz="1600" dirty="0"/>
            </a:br>
            <a:r>
              <a:rPr lang="en-GB" sz="1600" dirty="0"/>
              <a:t>- costs are reduced</a:t>
            </a:r>
            <a:br>
              <a:rPr lang="en-GB" sz="1600" dirty="0"/>
            </a:br>
            <a:r>
              <a:rPr lang="en-GB" sz="1600" dirty="0"/>
              <a:t>- move back to 1 in-person question writing meeting a year from 2024</a:t>
            </a:r>
            <a:br>
              <a:rPr lang="en-GB" sz="1600" dirty="0"/>
            </a:br>
            <a:endParaRPr lang="en-GB" sz="1600" dirty="0"/>
          </a:p>
          <a:p>
            <a:pPr marL="685800" indent="-457200">
              <a:buSzPct val="80000"/>
              <a:buBlip>
                <a:blip r:embed="rId3"/>
              </a:buBlip>
              <a:defRPr sz="2000">
                <a:solidFill>
                  <a:srgbClr val="0D0D0D"/>
                </a:solidFill>
              </a:defRPr>
            </a:pPr>
            <a:r>
              <a:rPr lang="en-GB" sz="2000" dirty="0"/>
              <a:t>Requirements</a:t>
            </a:r>
            <a:br>
              <a:rPr lang="en-GB" sz="2000" dirty="0"/>
            </a:br>
            <a:r>
              <a:rPr lang="en-GB" sz="1600" dirty="0"/>
              <a:t>- on-line exam software</a:t>
            </a:r>
            <a:br>
              <a:rPr lang="en-GB" sz="1600" dirty="0"/>
            </a:br>
            <a:r>
              <a:rPr lang="en-GB" sz="1600" dirty="0"/>
              <a:t>- excellent exam preparation and leadership teams</a:t>
            </a:r>
            <a:br>
              <a:rPr lang="en-GB" sz="1600" dirty="0"/>
            </a:br>
            <a:r>
              <a:rPr lang="en-GB" sz="1600" dirty="0"/>
              <a:t>- excellent support from ESC &amp; UEMS</a:t>
            </a:r>
          </a:p>
          <a:p>
            <a:pPr marL="685800" indent="-457200">
              <a:lnSpc>
                <a:spcPct val="120000"/>
              </a:lnSpc>
              <a:buSzPct val="80000"/>
              <a:buBlip>
                <a:blip r:embed="rId3"/>
              </a:buBlip>
              <a:defRPr sz="2000">
                <a:solidFill>
                  <a:srgbClr val="0D0D0D"/>
                </a:solidFill>
              </a:defRPr>
            </a:pPr>
            <a:endParaRPr lang="en-GB" sz="2400" dirty="0"/>
          </a:p>
        </p:txBody>
      </p:sp>
    </p:spTree>
    <p:extLst>
      <p:ext uri="{BB962C8B-B14F-4D97-AF65-F5344CB8AC3E}">
        <p14:creationId xmlns:p14="http://schemas.microsoft.com/office/powerpoint/2010/main" val="160417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0470A-6616-B1E5-D06E-98BDDAF728B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E763928-4436-8593-A038-8CA784D35679}"/>
              </a:ext>
            </a:extLst>
          </p:cNvPr>
          <p:cNvSpPr>
            <a:spLocks noGrp="1"/>
          </p:cNvSpPr>
          <p:nvPr>
            <p:ph type="body" sz="quarter" idx="21"/>
          </p:nvPr>
        </p:nvSpPr>
        <p:spPr>
          <a:xfrm>
            <a:off x="1209228" y="1203597"/>
            <a:ext cx="6961378" cy="2571989"/>
          </a:xfrm>
        </p:spPr>
        <p:txBody>
          <a:bodyPr>
            <a:normAutofit/>
          </a:bodyPr>
          <a:lstStyle/>
          <a:p>
            <a:r>
              <a:rPr lang="en-GB" dirty="0"/>
              <a:t>AI in: </a:t>
            </a:r>
            <a:br>
              <a:rPr lang="en-GB" dirty="0"/>
            </a:br>
            <a:r>
              <a:rPr lang="en-GB" dirty="0"/>
              <a:t>Exam preparation</a:t>
            </a:r>
          </a:p>
        </p:txBody>
      </p:sp>
    </p:spTree>
    <p:extLst>
      <p:ext uri="{BB962C8B-B14F-4D97-AF65-F5344CB8AC3E}">
        <p14:creationId xmlns:p14="http://schemas.microsoft.com/office/powerpoint/2010/main" val="279033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Espace réservé du texte 1"/>
          <p:cNvSpPr txBox="1">
            <a:spLocks noGrp="1"/>
          </p:cNvSpPr>
          <p:nvPr>
            <p:ph type="body" sz="quarter" idx="1"/>
          </p:nvPr>
        </p:nvSpPr>
        <p:spPr>
          <a:xfrm>
            <a:off x="324618" y="339501"/>
            <a:ext cx="6607125" cy="431452"/>
          </a:xfrm>
          <a:prstGeom prst="rect">
            <a:avLst/>
          </a:prstGeom>
        </p:spPr>
        <p:txBody>
          <a:bodyPr/>
          <a:lstStyle>
            <a:lvl1pPr defTabSz="877823">
              <a:lnSpc>
                <a:spcPts val="2300"/>
              </a:lnSpc>
              <a:defRPr sz="3167">
                <a:solidFill>
                  <a:schemeClr val="accent1"/>
                </a:solidFill>
                <a:latin typeface="Calibri Light"/>
                <a:ea typeface="Calibri Light"/>
                <a:cs typeface="Calibri Light"/>
                <a:sym typeface="Calibri Light"/>
              </a:defRPr>
            </a:lvl1pPr>
          </a:lstStyle>
          <a:p>
            <a:r>
              <a:rPr lang="en-GB" dirty="0"/>
              <a:t>Purpose of the exam</a:t>
            </a:r>
            <a:endParaRPr dirty="0"/>
          </a:p>
        </p:txBody>
      </p:sp>
      <p:sp>
        <p:nvSpPr>
          <p:cNvPr id="2" name="Espace réservé du contenu 2">
            <a:extLst>
              <a:ext uri="{FF2B5EF4-FFF2-40B4-BE49-F238E27FC236}">
                <a16:creationId xmlns:a16="http://schemas.microsoft.com/office/drawing/2014/main" id="{F7AD2431-DC6D-92F9-C9C2-2BFCD2801192}"/>
              </a:ext>
            </a:extLst>
          </p:cNvPr>
          <p:cNvSpPr txBox="1"/>
          <p:nvPr/>
        </p:nvSpPr>
        <p:spPr>
          <a:xfrm>
            <a:off x="360000" y="900000"/>
            <a:ext cx="7799445" cy="3600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685800" indent="-457200">
              <a:lnSpc>
                <a:spcPct val="120000"/>
              </a:lnSpc>
              <a:buSzPct val="80000"/>
              <a:buBlip>
                <a:blip r:embed="rId3"/>
              </a:buBlip>
              <a:defRPr sz="2000">
                <a:solidFill>
                  <a:srgbClr val="0D0D0D"/>
                </a:solidFill>
              </a:defRPr>
            </a:pPr>
            <a:r>
              <a:rPr lang="en-GB" sz="2400" dirty="0"/>
              <a:t>Formative or summative?</a:t>
            </a:r>
          </a:p>
          <a:p>
            <a:pPr marL="685800" indent="-457200">
              <a:lnSpc>
                <a:spcPct val="120000"/>
              </a:lnSpc>
              <a:buSzPct val="80000"/>
              <a:buBlip>
                <a:blip r:embed="rId3"/>
              </a:buBlip>
              <a:defRPr sz="2000">
                <a:solidFill>
                  <a:srgbClr val="0D0D0D"/>
                </a:solidFill>
              </a:defRPr>
            </a:pPr>
            <a:r>
              <a:rPr lang="en-GB" sz="2400" dirty="0"/>
              <a:t>High stakes?</a:t>
            </a:r>
          </a:p>
          <a:p>
            <a:pPr marL="685800" indent="-457200">
              <a:lnSpc>
                <a:spcPct val="120000"/>
              </a:lnSpc>
              <a:buSzPct val="80000"/>
              <a:buBlip>
                <a:blip r:embed="rId3"/>
              </a:buBlip>
              <a:defRPr sz="2000">
                <a:solidFill>
                  <a:srgbClr val="0D0D0D"/>
                </a:solidFill>
              </a:defRPr>
            </a:pPr>
            <a:r>
              <a:rPr lang="en-GB" sz="2400" dirty="0"/>
              <a:t>What knowledge is required?</a:t>
            </a:r>
            <a:br>
              <a:rPr lang="en-GB" sz="2400" dirty="0"/>
            </a:br>
            <a:r>
              <a:rPr lang="en-GB" sz="2400" dirty="0"/>
              <a:t>- test knowledge appropriate for independent practice</a:t>
            </a:r>
            <a:br>
              <a:rPr lang="en-GB" sz="2400" dirty="0"/>
            </a:br>
            <a:r>
              <a:rPr lang="en-GB" sz="2400" dirty="0"/>
              <a:t>- what do we look up in clinical practice?</a:t>
            </a:r>
            <a:br>
              <a:rPr lang="en-GB" sz="2400" dirty="0"/>
            </a:br>
            <a:r>
              <a:rPr lang="en-GB" sz="2400" dirty="0"/>
              <a:t>- what is the role of clinical decision support in EPRs?</a:t>
            </a:r>
            <a:br>
              <a:rPr lang="en-GB" sz="2400" dirty="0"/>
            </a:br>
            <a:r>
              <a:rPr lang="en-GB" sz="2400" dirty="0"/>
              <a:t>- trusted sources?</a:t>
            </a:r>
            <a:br>
              <a:rPr lang="en-GB" sz="2400" dirty="0"/>
            </a:br>
            <a:r>
              <a:rPr lang="en-GB" sz="2400" dirty="0"/>
              <a:t>- understandability/explainability/extrapolation</a:t>
            </a:r>
            <a:endParaRPr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BD119-05F4-01F2-1E0E-FE068EAD2715}"/>
            </a:ext>
          </a:extLst>
        </p:cNvPr>
        <p:cNvGrpSpPr/>
        <p:nvPr/>
      </p:nvGrpSpPr>
      <p:grpSpPr>
        <a:xfrm>
          <a:off x="0" y="0"/>
          <a:ext cx="0" cy="0"/>
          <a:chOff x="0" y="0"/>
          <a:chExt cx="0" cy="0"/>
        </a:xfrm>
      </p:grpSpPr>
      <p:sp>
        <p:nvSpPr>
          <p:cNvPr id="207" name="Espace réservé du texte 1">
            <a:extLst>
              <a:ext uri="{FF2B5EF4-FFF2-40B4-BE49-F238E27FC236}">
                <a16:creationId xmlns:a16="http://schemas.microsoft.com/office/drawing/2014/main" id="{4C54EE98-69A2-E235-A311-D6B447AFBDA4}"/>
              </a:ext>
            </a:extLst>
          </p:cNvPr>
          <p:cNvSpPr txBox="1">
            <a:spLocks noGrp="1"/>
          </p:cNvSpPr>
          <p:nvPr>
            <p:ph type="body" sz="quarter" idx="1"/>
          </p:nvPr>
        </p:nvSpPr>
        <p:spPr>
          <a:xfrm>
            <a:off x="324618" y="339501"/>
            <a:ext cx="6607125" cy="431452"/>
          </a:xfrm>
          <a:prstGeom prst="rect">
            <a:avLst/>
          </a:prstGeom>
        </p:spPr>
        <p:txBody>
          <a:bodyPr/>
          <a:lstStyle>
            <a:lvl1pPr defTabSz="877823">
              <a:lnSpc>
                <a:spcPts val="2300"/>
              </a:lnSpc>
              <a:defRPr sz="3167">
                <a:solidFill>
                  <a:schemeClr val="accent1"/>
                </a:solidFill>
                <a:latin typeface="Calibri Light"/>
                <a:ea typeface="Calibri Light"/>
                <a:cs typeface="Calibri Light"/>
                <a:sym typeface="Calibri Light"/>
              </a:defRPr>
            </a:lvl1pPr>
          </a:lstStyle>
          <a:p>
            <a:r>
              <a:rPr lang="en-GB" dirty="0"/>
              <a:t>Question writing</a:t>
            </a:r>
            <a:endParaRPr dirty="0"/>
          </a:p>
        </p:txBody>
      </p:sp>
      <p:sp>
        <p:nvSpPr>
          <p:cNvPr id="3" name="TextBox 2">
            <a:extLst>
              <a:ext uri="{FF2B5EF4-FFF2-40B4-BE49-F238E27FC236}">
                <a16:creationId xmlns:a16="http://schemas.microsoft.com/office/drawing/2014/main" id="{E24C825D-4D22-43A5-B949-816859A5224F}"/>
              </a:ext>
            </a:extLst>
          </p:cNvPr>
          <p:cNvSpPr txBox="1"/>
          <p:nvPr/>
        </p:nvSpPr>
        <p:spPr>
          <a:xfrm>
            <a:off x="360000" y="900000"/>
            <a:ext cx="7426010" cy="18651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685800" lvl="8" indent="-457200">
              <a:lnSpc>
                <a:spcPct val="120000"/>
              </a:lnSpc>
              <a:buSzPct val="80000"/>
              <a:buBlip>
                <a:blip r:embed="rId3"/>
              </a:buBlip>
              <a:defRPr sz="2000">
                <a:solidFill>
                  <a:srgbClr val="0D0D0D"/>
                </a:solidFill>
              </a:defRPr>
            </a:pPr>
            <a:r>
              <a:rPr lang="en-GB" sz="2400" dirty="0"/>
              <a:t>Skill – requires practice</a:t>
            </a:r>
          </a:p>
          <a:p>
            <a:pPr marL="685800" lvl="8" indent="-457200">
              <a:lnSpc>
                <a:spcPct val="120000"/>
              </a:lnSpc>
              <a:buSzPct val="80000"/>
              <a:buBlip>
                <a:blip r:embed="rId3"/>
              </a:buBlip>
              <a:defRPr sz="2000">
                <a:solidFill>
                  <a:srgbClr val="0D0D0D"/>
                </a:solidFill>
              </a:defRPr>
            </a:pPr>
            <a:r>
              <a:rPr kumimoji="0" lang="en-GB" sz="2400" b="0" i="0" u="none" strike="noStrike" cap="none" spc="0" normalizeH="0" baseline="0" dirty="0">
                <a:ln>
                  <a:noFill/>
                </a:ln>
                <a:solidFill>
                  <a:srgbClr val="000000"/>
                </a:solidFill>
                <a:effectLst/>
                <a:uFillTx/>
                <a:latin typeface="+mn-lt"/>
                <a:ea typeface="+mn-ea"/>
                <a:cs typeface="+mn-cs"/>
                <a:sym typeface="Calibri"/>
              </a:rPr>
              <a:t>Requires up-to-date knowledge</a:t>
            </a:r>
          </a:p>
          <a:p>
            <a:pPr marL="685800" lvl="8" indent="-457200">
              <a:lnSpc>
                <a:spcPct val="120000"/>
              </a:lnSpc>
              <a:buSzPct val="80000"/>
              <a:buBlip>
                <a:blip r:embed="rId3"/>
              </a:buBlip>
              <a:defRPr sz="2000">
                <a:solidFill>
                  <a:srgbClr val="0D0D0D"/>
                </a:solidFill>
              </a:defRPr>
            </a:pPr>
            <a:r>
              <a:rPr lang="en-GB" sz="2400" dirty="0"/>
              <a:t>Takes time ≈ 1h per question</a:t>
            </a:r>
          </a:p>
          <a:p>
            <a:pPr marL="685800" lvl="8" indent="-457200">
              <a:lnSpc>
                <a:spcPct val="120000"/>
              </a:lnSpc>
              <a:buSzPct val="80000"/>
              <a:buBlip>
                <a:blip r:embed="rId3"/>
              </a:buBlip>
              <a:defRPr sz="2000">
                <a:solidFill>
                  <a:srgbClr val="0D0D0D"/>
                </a:solidFill>
              </a:defRPr>
            </a:pPr>
            <a:r>
              <a:rPr kumimoji="0" lang="en-GB" sz="2400" b="0" i="0" u="none" strike="noStrike" cap="none" spc="0" normalizeH="0" baseline="0" dirty="0">
                <a:ln>
                  <a:noFill/>
                </a:ln>
                <a:solidFill>
                  <a:srgbClr val="000000"/>
                </a:solidFill>
                <a:effectLst/>
                <a:uFillTx/>
                <a:latin typeface="+mn-lt"/>
                <a:ea typeface="+mn-ea"/>
                <a:cs typeface="+mn-cs"/>
                <a:sym typeface="Calibri"/>
              </a:rPr>
              <a:t>Gets harder to start from scratch!</a:t>
            </a:r>
          </a:p>
        </p:txBody>
      </p:sp>
    </p:spTree>
    <p:extLst>
      <p:ext uri="{BB962C8B-B14F-4D97-AF65-F5344CB8AC3E}">
        <p14:creationId xmlns:p14="http://schemas.microsoft.com/office/powerpoint/2010/main" val="4269841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9CCC3-855B-FB25-178D-E9F7A4E58832}"/>
            </a:ext>
          </a:extLst>
        </p:cNvPr>
        <p:cNvGrpSpPr/>
        <p:nvPr/>
      </p:nvGrpSpPr>
      <p:grpSpPr>
        <a:xfrm>
          <a:off x="0" y="0"/>
          <a:ext cx="0" cy="0"/>
          <a:chOff x="0" y="0"/>
          <a:chExt cx="0" cy="0"/>
        </a:xfrm>
      </p:grpSpPr>
      <p:sp>
        <p:nvSpPr>
          <p:cNvPr id="207" name="Espace réservé du texte 1">
            <a:extLst>
              <a:ext uri="{FF2B5EF4-FFF2-40B4-BE49-F238E27FC236}">
                <a16:creationId xmlns:a16="http://schemas.microsoft.com/office/drawing/2014/main" id="{572C0CEB-B451-F34E-F39D-A8545E378315}"/>
              </a:ext>
            </a:extLst>
          </p:cNvPr>
          <p:cNvSpPr txBox="1">
            <a:spLocks noGrp="1"/>
          </p:cNvSpPr>
          <p:nvPr>
            <p:ph type="body" sz="quarter" idx="1"/>
          </p:nvPr>
        </p:nvSpPr>
        <p:spPr>
          <a:xfrm>
            <a:off x="324618" y="339501"/>
            <a:ext cx="6607125" cy="431452"/>
          </a:xfrm>
          <a:prstGeom prst="rect">
            <a:avLst/>
          </a:prstGeom>
        </p:spPr>
        <p:txBody>
          <a:bodyPr/>
          <a:lstStyle>
            <a:lvl1pPr defTabSz="877823">
              <a:lnSpc>
                <a:spcPts val="2300"/>
              </a:lnSpc>
              <a:defRPr sz="3167">
                <a:solidFill>
                  <a:schemeClr val="accent1"/>
                </a:solidFill>
                <a:latin typeface="Calibri Light"/>
                <a:ea typeface="Calibri Light"/>
                <a:cs typeface="Calibri Light"/>
                <a:sym typeface="Calibri Light"/>
              </a:defRPr>
            </a:lvl1pPr>
          </a:lstStyle>
          <a:p>
            <a:r>
              <a:rPr lang="en-GB" dirty="0"/>
              <a:t>Question writing – AI opportunities</a:t>
            </a:r>
            <a:endParaRPr dirty="0"/>
          </a:p>
        </p:txBody>
      </p:sp>
      <p:sp>
        <p:nvSpPr>
          <p:cNvPr id="3" name="TextBox 2">
            <a:extLst>
              <a:ext uri="{FF2B5EF4-FFF2-40B4-BE49-F238E27FC236}">
                <a16:creationId xmlns:a16="http://schemas.microsoft.com/office/drawing/2014/main" id="{E6AA31CA-0DBA-79A9-76DB-3DC51B1820BA}"/>
              </a:ext>
            </a:extLst>
          </p:cNvPr>
          <p:cNvSpPr txBox="1"/>
          <p:nvPr/>
        </p:nvSpPr>
        <p:spPr>
          <a:xfrm>
            <a:off x="360000" y="900000"/>
            <a:ext cx="6934652" cy="36379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28600" lvl="8" indent="0">
              <a:lnSpc>
                <a:spcPct val="120000"/>
              </a:lnSpc>
              <a:buSzPct val="80000"/>
              <a:defRPr sz="2000">
                <a:solidFill>
                  <a:srgbClr val="0D0D0D"/>
                </a:solidFill>
              </a:defRPr>
            </a:pPr>
            <a:r>
              <a:rPr lang="en-GB" sz="2400" dirty="0"/>
              <a:t>First draft questions / distractors ?</a:t>
            </a:r>
          </a:p>
          <a:p>
            <a:pPr marL="685800" lvl="8" indent="-457200">
              <a:lnSpc>
                <a:spcPct val="120000"/>
              </a:lnSpc>
              <a:buSzPct val="80000"/>
              <a:buBlip>
                <a:blip r:embed="rId3"/>
              </a:buBlip>
              <a:defRPr sz="2000">
                <a:solidFill>
                  <a:srgbClr val="0D0D0D"/>
                </a:solidFill>
              </a:defRPr>
            </a:pPr>
            <a:r>
              <a:rPr lang="en-GB" sz="1600" i="1" dirty="0">
                <a:effectLst/>
                <a:latin typeface="Helvetica" pitchFamily="2" charset="0"/>
              </a:rPr>
              <a:t>GPT-4 wrote 210</a:t>
            </a:r>
            <a:r>
              <a:rPr lang="en-GB" sz="1600" dirty="0">
                <a:latin typeface="Helvetica" pitchFamily="2" charset="0"/>
              </a:rPr>
              <a:t> </a:t>
            </a:r>
            <a:r>
              <a:rPr lang="en-GB" sz="1600" i="1" dirty="0">
                <a:effectLst/>
                <a:latin typeface="Helvetica" pitchFamily="2" charset="0"/>
              </a:rPr>
              <a:t>MCQs from exam template using detailed prompt</a:t>
            </a:r>
          </a:p>
          <a:p>
            <a:pPr marL="685800" lvl="8" indent="-457200">
              <a:lnSpc>
                <a:spcPct val="120000"/>
              </a:lnSpc>
              <a:buSzPct val="80000"/>
              <a:buBlip>
                <a:blip r:embed="rId3"/>
              </a:buBlip>
              <a:defRPr sz="2000">
                <a:solidFill>
                  <a:srgbClr val="0D0D0D"/>
                </a:solidFill>
              </a:defRPr>
            </a:pPr>
            <a:r>
              <a:rPr lang="en-GB" sz="1600" i="1" dirty="0">
                <a:effectLst/>
                <a:latin typeface="Helvetica" pitchFamily="2" charset="0"/>
              </a:rPr>
              <a:t>1 question (0.5%)</a:t>
            </a:r>
            <a:r>
              <a:rPr lang="en-GB" sz="1600" dirty="0">
                <a:latin typeface="Helvetica" pitchFamily="2" charset="0"/>
              </a:rPr>
              <a:t> </a:t>
            </a:r>
            <a:r>
              <a:rPr lang="en-GB" sz="1600" i="1" dirty="0">
                <a:effectLst/>
                <a:latin typeface="Helvetica" pitchFamily="2" charset="0"/>
              </a:rPr>
              <a:t>was defined as false</a:t>
            </a:r>
          </a:p>
          <a:p>
            <a:pPr marL="685800" lvl="8" indent="-457200">
              <a:lnSpc>
                <a:spcPct val="120000"/>
              </a:lnSpc>
              <a:buSzPct val="80000"/>
              <a:buBlip>
                <a:blip r:embed="rId3"/>
              </a:buBlip>
              <a:defRPr sz="2000">
                <a:solidFill>
                  <a:srgbClr val="0D0D0D"/>
                </a:solidFill>
              </a:defRPr>
            </a:pPr>
            <a:r>
              <a:rPr lang="en-GB" sz="1600" i="1" dirty="0">
                <a:effectLst/>
                <a:latin typeface="Helvetica" pitchFamily="2" charset="0"/>
              </a:rPr>
              <a:t>15% of questions necessitated revisions</a:t>
            </a:r>
            <a:endParaRPr lang="en-GB" sz="1600" i="1" dirty="0">
              <a:latin typeface="Helvetica" pitchFamily="2" charset="0"/>
            </a:endParaRPr>
          </a:p>
          <a:p>
            <a:pPr marL="685800" lvl="8" indent="-457200">
              <a:lnSpc>
                <a:spcPct val="120000"/>
              </a:lnSpc>
              <a:buSzPct val="80000"/>
              <a:buBlip>
                <a:blip r:embed="rId3"/>
              </a:buBlip>
              <a:defRPr sz="2000">
                <a:solidFill>
                  <a:srgbClr val="0D0D0D"/>
                </a:solidFill>
              </a:defRPr>
            </a:pPr>
            <a:r>
              <a:rPr lang="en-GB" sz="1600" i="1" dirty="0">
                <a:effectLst/>
                <a:latin typeface="Helvetica" pitchFamily="2" charset="0"/>
              </a:rPr>
              <a:t>errors included: the use</a:t>
            </a:r>
            <a:r>
              <a:rPr lang="en-GB" sz="1600" dirty="0">
                <a:latin typeface="Helvetica" pitchFamily="2" charset="0"/>
              </a:rPr>
              <a:t> </a:t>
            </a:r>
            <a:r>
              <a:rPr lang="en-GB" sz="1600" i="1" dirty="0">
                <a:effectLst/>
                <a:latin typeface="Helvetica" pitchFamily="2" charset="0"/>
              </a:rPr>
              <a:t>of outdated or inaccurate terminology, age-sensitive inaccuracies, gender-sensitive inaccuracies, and geographically</a:t>
            </a:r>
            <a:r>
              <a:rPr lang="en-GB" sz="1600" dirty="0">
                <a:latin typeface="Helvetica" pitchFamily="2" charset="0"/>
              </a:rPr>
              <a:t> </a:t>
            </a:r>
            <a:r>
              <a:rPr lang="en-GB" sz="1600" i="1" dirty="0">
                <a:effectLst/>
                <a:latin typeface="Helvetica" pitchFamily="2" charset="0"/>
              </a:rPr>
              <a:t>sensitive inaccuracies</a:t>
            </a:r>
          </a:p>
          <a:p>
            <a:pPr marL="685800" lvl="8" indent="-457200">
              <a:lnSpc>
                <a:spcPct val="120000"/>
              </a:lnSpc>
              <a:buSzPct val="80000"/>
              <a:buBlip>
                <a:blip r:embed="rId3"/>
              </a:buBlip>
              <a:defRPr sz="2000">
                <a:solidFill>
                  <a:srgbClr val="0D0D0D"/>
                </a:solidFill>
              </a:defRPr>
            </a:pPr>
            <a:r>
              <a:rPr lang="en-GB" sz="1600" i="1" dirty="0">
                <a:effectLst/>
                <a:latin typeface="Helvetica" pitchFamily="2" charset="0"/>
              </a:rPr>
              <a:t>“GPT-4 can be used as an adjunctive tool in creating multi-choice question medical examinations yet </a:t>
            </a:r>
            <a:r>
              <a:rPr lang="en-GB" sz="1600" b="1" i="1" dirty="0">
                <a:effectLst/>
                <a:latin typeface="Helvetica" pitchFamily="2" charset="0"/>
              </a:rPr>
              <a:t>rigorous</a:t>
            </a:r>
            <a:r>
              <a:rPr lang="en-GB" sz="1600" b="1" dirty="0">
                <a:latin typeface="Helvetica" pitchFamily="2" charset="0"/>
              </a:rPr>
              <a:t> </a:t>
            </a:r>
            <a:r>
              <a:rPr lang="en-GB" sz="1600" b="1" i="1" dirty="0">
                <a:effectLst/>
                <a:latin typeface="Helvetica" pitchFamily="2" charset="0"/>
              </a:rPr>
              <a:t>inspection by specialist physicians remains pivotal”</a:t>
            </a:r>
            <a:endParaRPr lang="en-GB" sz="1600" b="1" dirty="0">
              <a:effectLst/>
              <a:latin typeface="Helvetica" pitchFamily="2" charset="0"/>
            </a:endParaRPr>
          </a:p>
          <a:p>
            <a:pPr marL="685800" lvl="8" indent="-457200">
              <a:lnSpc>
                <a:spcPct val="120000"/>
              </a:lnSpc>
              <a:buSzPct val="80000"/>
              <a:buBlip>
                <a:blip r:embed="rId3"/>
              </a:buBlip>
              <a:defRPr sz="2000">
                <a:solidFill>
                  <a:srgbClr val="0D0D0D"/>
                </a:solidFill>
              </a:defRPr>
            </a:pPr>
            <a:endParaRPr lang="en-GB" sz="2400" dirty="0"/>
          </a:p>
        </p:txBody>
      </p:sp>
      <p:pic>
        <p:nvPicPr>
          <p:cNvPr id="2" name="Picture 1">
            <a:extLst>
              <a:ext uri="{FF2B5EF4-FFF2-40B4-BE49-F238E27FC236}">
                <a16:creationId xmlns:a16="http://schemas.microsoft.com/office/drawing/2014/main" id="{6A9FC1F2-88D8-0E17-50ED-000B7A884332}"/>
              </a:ext>
            </a:extLst>
          </p:cNvPr>
          <p:cNvPicPr>
            <a:picLocks noChangeAspect="1"/>
          </p:cNvPicPr>
          <p:nvPr/>
        </p:nvPicPr>
        <p:blipFill>
          <a:blip r:embed="rId4"/>
          <a:stretch>
            <a:fillRect/>
          </a:stretch>
        </p:blipFill>
        <p:spPr>
          <a:xfrm>
            <a:off x="7560000" y="1800000"/>
            <a:ext cx="1308009" cy="1771477"/>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CDAC4FA2-D990-AF70-B571-153AB94CF6E3}"/>
              </a:ext>
            </a:extLst>
          </p:cNvPr>
          <p:cNvSpPr txBox="1"/>
          <p:nvPr/>
        </p:nvSpPr>
        <p:spPr>
          <a:xfrm>
            <a:off x="579508" y="4711532"/>
            <a:ext cx="8239874" cy="615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800" i="1" dirty="0">
                <a:effectLst/>
                <a:latin typeface="Calibri" panose="020F0502020204030204" pitchFamily="34" charset="0"/>
                <a:cs typeface="Calibri" panose="020F0502020204030204" pitchFamily="34" charset="0"/>
              </a:rPr>
              <a:t>Advantages and pitfalls in utilizing artificial</a:t>
            </a:r>
            <a:r>
              <a:rPr lang="en-GB" sz="800" dirty="0">
                <a:latin typeface="Calibri" panose="020F0502020204030204" pitchFamily="34" charset="0"/>
                <a:cs typeface="Calibri" panose="020F0502020204030204" pitchFamily="34" charset="0"/>
              </a:rPr>
              <a:t> </a:t>
            </a:r>
            <a:r>
              <a:rPr lang="en-GB" sz="800" i="1" dirty="0">
                <a:effectLst/>
                <a:latin typeface="Calibri" panose="020F0502020204030204" pitchFamily="34" charset="0"/>
                <a:cs typeface="Calibri" panose="020F0502020204030204" pitchFamily="34" charset="0"/>
              </a:rPr>
              <a:t>intelligence for crafting medical examinations:</a:t>
            </a:r>
            <a:r>
              <a:rPr lang="en-GB" sz="800" dirty="0">
                <a:latin typeface="Calibri" panose="020F0502020204030204" pitchFamily="34" charset="0"/>
                <a:cs typeface="Calibri" panose="020F0502020204030204" pitchFamily="34" charset="0"/>
              </a:rPr>
              <a:t> </a:t>
            </a:r>
            <a:r>
              <a:rPr lang="en-GB" sz="800" i="1" dirty="0">
                <a:effectLst/>
                <a:latin typeface="Calibri" panose="020F0502020204030204" pitchFamily="34" charset="0"/>
                <a:cs typeface="Calibri" panose="020F0502020204030204" pitchFamily="34" charset="0"/>
              </a:rPr>
              <a:t>a medical education pilot study with GPT‑4</a:t>
            </a:r>
            <a:endParaRPr lang="en-GB" sz="800" dirty="0">
              <a:effectLst/>
              <a:latin typeface="Calibri" panose="020F0502020204030204" pitchFamily="34" charset="0"/>
              <a:cs typeface="Calibri" panose="020F0502020204030204" pitchFamily="34" charset="0"/>
            </a:endParaRPr>
          </a:p>
          <a:p>
            <a:r>
              <a:rPr lang="en-GB" sz="800" i="1" dirty="0">
                <a:effectLst/>
                <a:latin typeface="Calibri" panose="020F0502020204030204" pitchFamily="34" charset="0"/>
                <a:cs typeface="Calibri" panose="020F0502020204030204" pitchFamily="34" charset="0"/>
              </a:rPr>
              <a:t>Klang E, </a:t>
            </a:r>
            <a:r>
              <a:rPr lang="en-GB" sz="800" i="1" dirty="0" err="1">
                <a:effectLst/>
                <a:latin typeface="Calibri" panose="020F0502020204030204" pitchFamily="34" charset="0"/>
                <a:cs typeface="Calibri" panose="020F0502020204030204" pitchFamily="34" charset="0"/>
              </a:rPr>
              <a:t>Portugez</a:t>
            </a:r>
            <a:r>
              <a:rPr lang="en-GB" sz="800" i="1" dirty="0">
                <a:effectLst/>
                <a:latin typeface="Calibri" panose="020F0502020204030204" pitchFamily="34" charset="0"/>
                <a:cs typeface="Calibri" panose="020F0502020204030204" pitchFamily="34" charset="0"/>
              </a:rPr>
              <a:t> S, Gross R, </a:t>
            </a:r>
            <a:r>
              <a:rPr lang="en-GB" sz="800" i="1" dirty="0" err="1">
                <a:effectLst/>
                <a:latin typeface="Calibri" panose="020F0502020204030204" pitchFamily="34" charset="0"/>
                <a:cs typeface="Calibri" panose="020F0502020204030204" pitchFamily="34" charset="0"/>
              </a:rPr>
              <a:t>Kassif</a:t>
            </a:r>
            <a:r>
              <a:rPr lang="en-GB" sz="800" i="1" dirty="0">
                <a:effectLst/>
                <a:latin typeface="Calibri" panose="020F0502020204030204" pitchFamily="34" charset="0"/>
                <a:cs typeface="Calibri" panose="020F0502020204030204" pitchFamily="34" charset="0"/>
              </a:rPr>
              <a:t> Lerner R, Brenner A, Gilboa M, </a:t>
            </a:r>
            <a:r>
              <a:rPr lang="en-GB" sz="800" i="1" dirty="0" err="1">
                <a:effectLst/>
                <a:latin typeface="Calibri" panose="020F0502020204030204" pitchFamily="34" charset="0"/>
                <a:cs typeface="Calibri" panose="020F0502020204030204" pitchFamily="34" charset="0"/>
              </a:rPr>
              <a:t>Ortal</a:t>
            </a:r>
            <a:r>
              <a:rPr lang="en-GB" sz="800" i="1" dirty="0">
                <a:effectLst/>
                <a:latin typeface="Calibri" panose="020F0502020204030204" pitchFamily="34" charset="0"/>
                <a:cs typeface="Calibri" panose="020F0502020204030204" pitchFamily="34" charset="0"/>
              </a:rPr>
              <a:t> T, Ron S, </a:t>
            </a:r>
            <a:r>
              <a:rPr lang="en-GB" sz="800" i="1" dirty="0" err="1">
                <a:effectLst/>
                <a:latin typeface="Calibri" panose="020F0502020204030204" pitchFamily="34" charset="0"/>
                <a:cs typeface="Calibri" panose="020F0502020204030204" pitchFamily="34" charset="0"/>
              </a:rPr>
              <a:t>Robinzon</a:t>
            </a:r>
            <a:r>
              <a:rPr lang="en-GB" sz="800" i="1" dirty="0">
                <a:effectLst/>
                <a:latin typeface="Calibri" panose="020F0502020204030204" pitchFamily="34" charset="0"/>
                <a:cs typeface="Calibri" panose="020F0502020204030204" pitchFamily="34" charset="0"/>
              </a:rPr>
              <a:t> V,</a:t>
            </a:r>
            <a:r>
              <a:rPr lang="en-GB" sz="800" dirty="0">
                <a:latin typeface="Calibri" panose="020F0502020204030204" pitchFamily="34" charset="0"/>
                <a:cs typeface="Calibri" panose="020F0502020204030204" pitchFamily="34" charset="0"/>
              </a:rPr>
              <a:t> </a:t>
            </a:r>
            <a:r>
              <a:rPr lang="en-GB" sz="800" i="1" dirty="0" err="1">
                <a:effectLst/>
                <a:latin typeface="Calibri" panose="020F0502020204030204" pitchFamily="34" charset="0"/>
                <a:cs typeface="Calibri" panose="020F0502020204030204" pitchFamily="34" charset="0"/>
              </a:rPr>
              <a:t>Meiri</a:t>
            </a:r>
            <a:r>
              <a:rPr lang="en-GB" sz="800" i="1" dirty="0">
                <a:effectLst/>
                <a:latin typeface="Calibri" panose="020F0502020204030204" pitchFamily="34" charset="0"/>
                <a:cs typeface="Calibri" panose="020F0502020204030204" pitchFamily="34" charset="0"/>
              </a:rPr>
              <a:t> H and Segal G. BMC Medical Education (2023) 23:772</a:t>
            </a:r>
            <a:endParaRPr lang="en-GB" sz="800" dirty="0">
              <a:effectLst/>
              <a:latin typeface="Calibri" panose="020F0502020204030204" pitchFamily="34" charset="0"/>
              <a:cs typeface="Calibri" panose="020F0502020204030204" pitchFamily="34" charset="0"/>
            </a:endParaRPr>
          </a:p>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199508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52DD0-DCF8-DB8C-F00B-4D9A8334FB42}"/>
            </a:ext>
          </a:extLst>
        </p:cNvPr>
        <p:cNvGrpSpPr/>
        <p:nvPr/>
      </p:nvGrpSpPr>
      <p:grpSpPr>
        <a:xfrm>
          <a:off x="0" y="0"/>
          <a:ext cx="0" cy="0"/>
          <a:chOff x="0" y="0"/>
          <a:chExt cx="0" cy="0"/>
        </a:xfrm>
      </p:grpSpPr>
      <p:sp>
        <p:nvSpPr>
          <p:cNvPr id="207" name="Espace réservé du texte 1">
            <a:extLst>
              <a:ext uri="{FF2B5EF4-FFF2-40B4-BE49-F238E27FC236}">
                <a16:creationId xmlns:a16="http://schemas.microsoft.com/office/drawing/2014/main" id="{14F99B27-4910-51AC-29A4-A136D412FE30}"/>
              </a:ext>
            </a:extLst>
          </p:cNvPr>
          <p:cNvSpPr txBox="1">
            <a:spLocks noGrp="1"/>
          </p:cNvSpPr>
          <p:nvPr>
            <p:ph type="body" sz="quarter" idx="1"/>
          </p:nvPr>
        </p:nvSpPr>
        <p:spPr>
          <a:xfrm>
            <a:off x="324618" y="339501"/>
            <a:ext cx="6607125" cy="431452"/>
          </a:xfrm>
          <a:prstGeom prst="rect">
            <a:avLst/>
          </a:prstGeom>
        </p:spPr>
        <p:txBody>
          <a:bodyPr/>
          <a:lstStyle>
            <a:lvl1pPr defTabSz="877823">
              <a:lnSpc>
                <a:spcPts val="2300"/>
              </a:lnSpc>
              <a:defRPr sz="3167">
                <a:solidFill>
                  <a:schemeClr val="accent1"/>
                </a:solidFill>
                <a:latin typeface="Calibri Light"/>
                <a:ea typeface="Calibri Light"/>
                <a:cs typeface="Calibri Light"/>
                <a:sym typeface="Calibri Light"/>
              </a:defRPr>
            </a:lvl1pPr>
          </a:lstStyle>
          <a:p>
            <a:r>
              <a:rPr lang="en-GB" dirty="0"/>
              <a:t>Question writing – AI opportunities</a:t>
            </a:r>
            <a:endParaRPr dirty="0"/>
          </a:p>
        </p:txBody>
      </p:sp>
      <p:sp>
        <p:nvSpPr>
          <p:cNvPr id="3" name="TextBox 2">
            <a:extLst>
              <a:ext uri="{FF2B5EF4-FFF2-40B4-BE49-F238E27FC236}">
                <a16:creationId xmlns:a16="http://schemas.microsoft.com/office/drawing/2014/main" id="{0F3B7EB6-2D1E-24AB-2D09-BC2F9020EB87}"/>
              </a:ext>
            </a:extLst>
          </p:cNvPr>
          <p:cNvSpPr txBox="1"/>
          <p:nvPr/>
        </p:nvSpPr>
        <p:spPr>
          <a:xfrm>
            <a:off x="360000" y="900000"/>
            <a:ext cx="7426010" cy="14219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685800" lvl="8" indent="-457200">
              <a:lnSpc>
                <a:spcPct val="120000"/>
              </a:lnSpc>
              <a:buSzPct val="80000"/>
              <a:buBlip>
                <a:blip r:embed="rId3"/>
              </a:buBlip>
              <a:defRPr sz="2000">
                <a:solidFill>
                  <a:srgbClr val="0D0D0D"/>
                </a:solidFill>
              </a:defRPr>
            </a:pPr>
            <a:r>
              <a:rPr kumimoji="0" lang="en-GB" sz="2400" b="0" i="0" u="none" strike="noStrike" cap="none" spc="0" normalizeH="0" baseline="0" dirty="0">
                <a:ln>
                  <a:noFill/>
                </a:ln>
                <a:solidFill>
                  <a:srgbClr val="000000"/>
                </a:solidFill>
                <a:effectLst/>
                <a:uFillTx/>
                <a:latin typeface="+mn-lt"/>
                <a:ea typeface="+mn-ea"/>
                <a:cs typeface="+mn-cs"/>
                <a:sym typeface="Calibri"/>
              </a:rPr>
              <a:t>Checking answers?</a:t>
            </a:r>
          </a:p>
          <a:p>
            <a:pPr marL="685800" lvl="8" indent="-457200">
              <a:lnSpc>
                <a:spcPct val="120000"/>
              </a:lnSpc>
              <a:buSzPct val="80000"/>
              <a:buBlip>
                <a:blip r:embed="rId3"/>
              </a:buBlip>
              <a:defRPr sz="2000">
                <a:solidFill>
                  <a:srgbClr val="0D0D0D"/>
                </a:solidFill>
              </a:defRPr>
            </a:pPr>
            <a:r>
              <a:rPr lang="en-GB" sz="2400" dirty="0"/>
              <a:t>Testing for ambiguity?</a:t>
            </a:r>
          </a:p>
          <a:p>
            <a:pPr marL="685800" lvl="8" indent="-457200">
              <a:lnSpc>
                <a:spcPct val="120000"/>
              </a:lnSpc>
              <a:buSzPct val="80000"/>
              <a:buBlip>
                <a:blip r:embed="rId3"/>
              </a:buBlip>
              <a:defRPr sz="2000">
                <a:solidFill>
                  <a:srgbClr val="0D0D0D"/>
                </a:solidFill>
              </a:defRPr>
            </a:pPr>
            <a:r>
              <a:rPr kumimoji="0" lang="en-GB" sz="2400" b="0" i="0" u="none" strike="noStrike" cap="none" spc="0" normalizeH="0" baseline="0" dirty="0">
                <a:ln>
                  <a:noFill/>
                </a:ln>
                <a:solidFill>
                  <a:srgbClr val="000000"/>
                </a:solidFill>
                <a:effectLst/>
                <a:uFillTx/>
                <a:latin typeface="+mn-lt"/>
                <a:ea typeface="+mn-ea"/>
                <a:cs typeface="+mn-cs"/>
                <a:sym typeface="Calibri"/>
              </a:rPr>
              <a:t>Guideline</a:t>
            </a:r>
            <a:r>
              <a:rPr lang="en-GB" sz="2400" dirty="0"/>
              <a:t> &amp; </a:t>
            </a:r>
            <a:r>
              <a:rPr kumimoji="0" lang="en-GB" sz="2400" b="0" i="0" u="none" strike="noStrike" cap="none" spc="0" normalizeH="0" baseline="0" dirty="0">
                <a:ln>
                  <a:noFill/>
                </a:ln>
                <a:solidFill>
                  <a:srgbClr val="000000"/>
                </a:solidFill>
                <a:effectLst/>
                <a:uFillTx/>
                <a:latin typeface="+mn-lt"/>
                <a:ea typeface="+mn-ea"/>
                <a:cs typeface="+mn-cs"/>
                <a:sym typeface="Calibri"/>
              </a:rPr>
              <a:t>literature checking?</a:t>
            </a:r>
          </a:p>
        </p:txBody>
      </p:sp>
      <p:sp>
        <p:nvSpPr>
          <p:cNvPr id="4" name="TextBox 3">
            <a:extLst>
              <a:ext uri="{FF2B5EF4-FFF2-40B4-BE49-F238E27FC236}">
                <a16:creationId xmlns:a16="http://schemas.microsoft.com/office/drawing/2014/main" id="{18105C7F-2A86-9514-536B-31469F814BC0}"/>
              </a:ext>
            </a:extLst>
          </p:cNvPr>
          <p:cNvSpPr txBox="1"/>
          <p:nvPr/>
        </p:nvSpPr>
        <p:spPr>
          <a:xfrm>
            <a:off x="4417887" y="2348734"/>
            <a:ext cx="271805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mn-lt"/>
                <a:ea typeface="+mn-ea"/>
                <a:cs typeface="+mn-cs"/>
                <a:sym typeface="Calibri"/>
              </a:rPr>
              <a:t>163 MCQs from National</a:t>
            </a:r>
            <a:br>
              <a:rPr kumimoji="0" lang="en-GB" sz="1800" b="0" i="0" u="none" strike="noStrike" cap="none" spc="0" normalizeH="0" baseline="0" dirty="0">
                <a:ln>
                  <a:noFill/>
                </a:ln>
                <a:solidFill>
                  <a:srgbClr val="000000"/>
                </a:solidFill>
                <a:effectLst/>
                <a:uFillTx/>
                <a:latin typeface="+mn-lt"/>
                <a:ea typeface="+mn-ea"/>
                <a:cs typeface="+mn-cs"/>
                <a:sym typeface="Calibri"/>
              </a:rPr>
            </a:br>
            <a:r>
              <a:rPr kumimoji="0" lang="en-GB" sz="1800" b="0" i="0" u="none" strike="noStrike" cap="none" spc="0" normalizeH="0" baseline="0" dirty="0">
                <a:ln>
                  <a:noFill/>
                </a:ln>
                <a:solidFill>
                  <a:srgbClr val="000000"/>
                </a:solidFill>
                <a:effectLst/>
                <a:uFillTx/>
                <a:latin typeface="+mn-lt"/>
                <a:ea typeface="+mn-ea"/>
                <a:cs typeface="+mn-cs"/>
                <a:sym typeface="Calibri"/>
              </a:rPr>
              <a:t>Board</a:t>
            </a:r>
            <a:r>
              <a:rPr lang="en-GB" dirty="0"/>
              <a:t> </a:t>
            </a:r>
            <a:r>
              <a:rPr kumimoji="0" lang="en-GB" sz="1800" b="0" i="0" u="none" strike="noStrike" cap="none" spc="0" normalizeH="0" baseline="0" dirty="0">
                <a:ln>
                  <a:noFill/>
                </a:ln>
                <a:solidFill>
                  <a:srgbClr val="000000"/>
                </a:solidFill>
                <a:effectLst/>
                <a:uFillTx/>
                <a:latin typeface="+mn-lt"/>
                <a:ea typeface="+mn-ea"/>
                <a:cs typeface="+mn-cs"/>
                <a:sym typeface="Calibri"/>
              </a:rPr>
              <a:t>of Medical Examiners</a:t>
            </a:r>
          </a:p>
        </p:txBody>
      </p:sp>
      <p:sp>
        <p:nvSpPr>
          <p:cNvPr id="5" name="TextBox 4">
            <a:extLst>
              <a:ext uri="{FF2B5EF4-FFF2-40B4-BE49-F238E27FC236}">
                <a16:creationId xmlns:a16="http://schemas.microsoft.com/office/drawing/2014/main" id="{3DD42E8E-8A9B-1051-C6CD-A24649D89A4C}"/>
              </a:ext>
            </a:extLst>
          </p:cNvPr>
          <p:cNvSpPr txBox="1"/>
          <p:nvPr/>
        </p:nvSpPr>
        <p:spPr>
          <a:xfrm>
            <a:off x="579508" y="4711532"/>
            <a:ext cx="8239874"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800" i="1" dirty="0"/>
              <a:t>Comparing the Performance of Popular Large Language Models on the National Board of Medical Examiners Sample Questions</a:t>
            </a:r>
          </a:p>
          <a:p>
            <a:r>
              <a:rPr lang="en-GB" sz="800" i="1" dirty="0"/>
              <a:t>Ali Abbas , Mahad S. Rehman , Syed S. Rehman </a:t>
            </a:r>
            <a:r>
              <a:rPr lang="en-GB" sz="800" i="1" dirty="0" err="1"/>
              <a:t>Cureus</a:t>
            </a:r>
            <a:r>
              <a:rPr lang="en-GB" sz="800" i="1" dirty="0"/>
              <a:t> 16(3): e55991</a:t>
            </a:r>
            <a:endParaRPr kumimoji="0" lang="en-GB" sz="1800" b="0" i="1" u="none" strike="noStrike" cap="none" spc="0" normalizeH="0" baseline="0" dirty="0">
              <a:ln>
                <a:noFill/>
              </a:ln>
              <a:solidFill>
                <a:srgbClr val="000000"/>
              </a:solidFill>
              <a:effectLst/>
              <a:uFillTx/>
              <a:latin typeface="+mn-lt"/>
              <a:ea typeface="+mn-ea"/>
              <a:cs typeface="+mn-cs"/>
              <a:sym typeface="Calibri"/>
            </a:endParaRPr>
          </a:p>
        </p:txBody>
      </p:sp>
      <p:pic>
        <p:nvPicPr>
          <p:cNvPr id="6" name="Picture 5">
            <a:extLst>
              <a:ext uri="{FF2B5EF4-FFF2-40B4-BE49-F238E27FC236}">
                <a16:creationId xmlns:a16="http://schemas.microsoft.com/office/drawing/2014/main" id="{19B3B3BF-35DB-B80E-571F-AFA4AEF8C4A7}"/>
              </a:ext>
            </a:extLst>
          </p:cNvPr>
          <p:cNvPicPr>
            <a:picLocks noChangeAspect="1"/>
          </p:cNvPicPr>
          <p:nvPr/>
        </p:nvPicPr>
        <p:blipFill>
          <a:blip r:embed="rId4"/>
          <a:stretch>
            <a:fillRect/>
          </a:stretch>
        </p:blipFill>
        <p:spPr>
          <a:xfrm>
            <a:off x="995855" y="2432354"/>
            <a:ext cx="3288468" cy="2114610"/>
          </a:xfrm>
          <a:prstGeom prst="rect">
            <a:avLst/>
          </a:prstGeom>
        </p:spPr>
      </p:pic>
      <p:pic>
        <p:nvPicPr>
          <p:cNvPr id="7" name="Picture 6">
            <a:extLst>
              <a:ext uri="{FF2B5EF4-FFF2-40B4-BE49-F238E27FC236}">
                <a16:creationId xmlns:a16="http://schemas.microsoft.com/office/drawing/2014/main" id="{EF24A5B8-062B-54CE-E04F-C838EC20AAA7}"/>
              </a:ext>
            </a:extLst>
          </p:cNvPr>
          <p:cNvPicPr>
            <a:picLocks noChangeAspect="1"/>
          </p:cNvPicPr>
          <p:nvPr/>
        </p:nvPicPr>
        <p:blipFill>
          <a:blip r:embed="rId5"/>
          <a:stretch>
            <a:fillRect/>
          </a:stretch>
        </p:blipFill>
        <p:spPr>
          <a:xfrm>
            <a:off x="7560000" y="1800000"/>
            <a:ext cx="1197439" cy="1743799"/>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C8F40761-EE59-3C76-5E26-D673F63D400A}"/>
              </a:ext>
            </a:extLst>
          </p:cNvPr>
          <p:cNvSpPr txBox="1"/>
          <p:nvPr/>
        </p:nvSpPr>
        <p:spPr>
          <a:xfrm>
            <a:off x="6409203" y="3920335"/>
            <a:ext cx="153824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mn-lt"/>
                <a:ea typeface="+mn-ea"/>
                <a:cs typeface="+mn-cs"/>
                <a:sym typeface="Calibri"/>
              </a:rPr>
              <a:t>Data security?</a:t>
            </a:r>
          </a:p>
          <a:p>
            <a:pPr marL="0" marR="0" indent="0" algn="l" defTabSz="914400" rtl="0" fontAlgn="auto" latinLnBrk="0" hangingPunct="0">
              <a:lnSpc>
                <a:spcPct val="100000"/>
              </a:lnSpc>
              <a:spcBef>
                <a:spcPts val="0"/>
              </a:spcBef>
              <a:spcAft>
                <a:spcPts val="0"/>
              </a:spcAft>
              <a:buClrTx/>
              <a:buSzTx/>
              <a:buFontTx/>
              <a:buNone/>
              <a:tabLst/>
            </a:pPr>
            <a:r>
              <a:rPr lang="en-GB" dirty="0"/>
              <a:t>Closed system?</a:t>
            </a: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08549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DFE94-053D-87AF-D877-5714C3CB8CBB}"/>
            </a:ext>
          </a:extLst>
        </p:cNvPr>
        <p:cNvGrpSpPr/>
        <p:nvPr/>
      </p:nvGrpSpPr>
      <p:grpSpPr>
        <a:xfrm>
          <a:off x="0" y="0"/>
          <a:ext cx="0" cy="0"/>
          <a:chOff x="0" y="0"/>
          <a:chExt cx="0" cy="0"/>
        </a:xfrm>
      </p:grpSpPr>
      <p:sp>
        <p:nvSpPr>
          <p:cNvPr id="207" name="Espace réservé du texte 1">
            <a:extLst>
              <a:ext uri="{FF2B5EF4-FFF2-40B4-BE49-F238E27FC236}">
                <a16:creationId xmlns:a16="http://schemas.microsoft.com/office/drawing/2014/main" id="{C893AEE2-AE1F-9F9F-25A7-31482317E226}"/>
              </a:ext>
            </a:extLst>
          </p:cNvPr>
          <p:cNvSpPr txBox="1">
            <a:spLocks noGrp="1"/>
          </p:cNvSpPr>
          <p:nvPr>
            <p:ph type="body" sz="quarter" idx="1"/>
          </p:nvPr>
        </p:nvSpPr>
        <p:spPr>
          <a:xfrm>
            <a:off x="324618" y="339501"/>
            <a:ext cx="6607125" cy="431452"/>
          </a:xfrm>
          <a:prstGeom prst="rect">
            <a:avLst/>
          </a:prstGeom>
        </p:spPr>
        <p:txBody>
          <a:bodyPr/>
          <a:lstStyle>
            <a:lvl1pPr defTabSz="877823">
              <a:lnSpc>
                <a:spcPts val="2300"/>
              </a:lnSpc>
              <a:defRPr sz="3167">
                <a:solidFill>
                  <a:schemeClr val="accent1"/>
                </a:solidFill>
                <a:latin typeface="Calibri Light"/>
                <a:ea typeface="Calibri Light"/>
                <a:cs typeface="Calibri Light"/>
                <a:sym typeface="Calibri Light"/>
              </a:defRPr>
            </a:lvl1pPr>
          </a:lstStyle>
          <a:p>
            <a:r>
              <a:rPr lang="en-GB" dirty="0"/>
              <a:t>Question selection</a:t>
            </a:r>
            <a:endParaRPr dirty="0"/>
          </a:p>
        </p:txBody>
      </p:sp>
      <p:sp>
        <p:nvSpPr>
          <p:cNvPr id="3" name="TextBox 2">
            <a:extLst>
              <a:ext uri="{FF2B5EF4-FFF2-40B4-BE49-F238E27FC236}">
                <a16:creationId xmlns:a16="http://schemas.microsoft.com/office/drawing/2014/main" id="{C2A7DF8E-EB28-79D5-EB7F-D250B869CF25}"/>
              </a:ext>
            </a:extLst>
          </p:cNvPr>
          <p:cNvSpPr txBox="1"/>
          <p:nvPr/>
        </p:nvSpPr>
        <p:spPr>
          <a:xfrm>
            <a:off x="360000" y="900000"/>
            <a:ext cx="7722116" cy="2308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28600" lvl="8" indent="0">
              <a:lnSpc>
                <a:spcPct val="120000"/>
              </a:lnSpc>
              <a:buSzPct val="80000"/>
              <a:defRPr sz="2000">
                <a:solidFill>
                  <a:srgbClr val="0D0D0D"/>
                </a:solidFill>
              </a:defRPr>
            </a:pPr>
            <a:r>
              <a:rPr lang="en-GB" sz="2400" dirty="0"/>
              <a:t>First draft exam ?</a:t>
            </a:r>
          </a:p>
          <a:p>
            <a:pPr marL="685800" lvl="8" indent="-457200">
              <a:lnSpc>
                <a:spcPct val="120000"/>
              </a:lnSpc>
              <a:buSzPct val="80000"/>
              <a:buBlip>
                <a:blip r:embed="rId3"/>
              </a:buBlip>
              <a:defRPr sz="2000">
                <a:solidFill>
                  <a:srgbClr val="0D0D0D"/>
                </a:solidFill>
              </a:defRPr>
            </a:pPr>
            <a:r>
              <a:rPr lang="en-GB" sz="2400" dirty="0"/>
              <a:t>Automated question selection is used in large exams</a:t>
            </a:r>
          </a:p>
          <a:p>
            <a:pPr marL="685800" lvl="8" indent="-457200">
              <a:lnSpc>
                <a:spcPct val="120000"/>
              </a:lnSpc>
              <a:buSzPct val="80000"/>
              <a:buBlip>
                <a:blip r:embed="rId3"/>
              </a:buBlip>
              <a:defRPr sz="2000">
                <a:solidFill>
                  <a:srgbClr val="0D0D0D"/>
                </a:solidFill>
              </a:defRPr>
            </a:pPr>
            <a:r>
              <a:rPr lang="en-GB" sz="2400" dirty="0"/>
              <a:t>AI could help identify questions with specific characteristics from a question bank, and</a:t>
            </a:r>
          </a:p>
          <a:p>
            <a:pPr marL="685800" lvl="8" indent="-457200">
              <a:lnSpc>
                <a:spcPct val="120000"/>
              </a:lnSpc>
              <a:buSzPct val="80000"/>
              <a:buBlip>
                <a:blip r:embed="rId3"/>
              </a:buBlip>
              <a:defRPr sz="2000">
                <a:solidFill>
                  <a:srgbClr val="0D0D0D"/>
                </a:solidFill>
              </a:defRPr>
            </a:pPr>
            <a:r>
              <a:rPr kumimoji="0" lang="en-GB" sz="2400" b="0" i="0" u="none" strike="noStrike" cap="none" spc="0" normalizeH="0" baseline="0" dirty="0">
                <a:ln>
                  <a:noFill/>
                </a:ln>
                <a:solidFill>
                  <a:srgbClr val="000000"/>
                </a:solidFill>
                <a:effectLst/>
                <a:uFillTx/>
                <a:latin typeface="+mn-lt"/>
                <a:ea typeface="+mn-ea"/>
                <a:cs typeface="+mn-cs"/>
                <a:sym typeface="Calibri"/>
              </a:rPr>
              <a:t>Selection of a balanced range of topics and conditions</a:t>
            </a:r>
          </a:p>
        </p:txBody>
      </p:sp>
      <p:sp>
        <p:nvSpPr>
          <p:cNvPr id="2" name="TextBox 1">
            <a:extLst>
              <a:ext uri="{FF2B5EF4-FFF2-40B4-BE49-F238E27FC236}">
                <a16:creationId xmlns:a16="http://schemas.microsoft.com/office/drawing/2014/main" id="{A63E5BC7-AEDD-6B40-CDA1-92DA44E0F7CB}"/>
              </a:ext>
            </a:extLst>
          </p:cNvPr>
          <p:cNvSpPr txBox="1"/>
          <p:nvPr/>
        </p:nvSpPr>
        <p:spPr>
          <a:xfrm>
            <a:off x="6409203" y="3920335"/>
            <a:ext cx="153824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mn-lt"/>
                <a:ea typeface="+mn-ea"/>
                <a:cs typeface="+mn-cs"/>
                <a:sym typeface="Calibri"/>
              </a:rPr>
              <a:t>Data security?</a:t>
            </a:r>
          </a:p>
          <a:p>
            <a:pPr marL="0" marR="0" indent="0" algn="l" defTabSz="914400" rtl="0" fontAlgn="auto" latinLnBrk="0" hangingPunct="0">
              <a:lnSpc>
                <a:spcPct val="100000"/>
              </a:lnSpc>
              <a:spcBef>
                <a:spcPts val="0"/>
              </a:spcBef>
              <a:spcAft>
                <a:spcPts val="0"/>
              </a:spcAft>
              <a:buClrTx/>
              <a:buSzTx/>
              <a:buFontTx/>
              <a:buNone/>
              <a:tabLst/>
            </a:pPr>
            <a:r>
              <a:rPr lang="en-GB" dirty="0"/>
              <a:t>Closed system?</a:t>
            </a: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pic>
        <p:nvPicPr>
          <p:cNvPr id="5" name="Picture 4" descr="A blue text on a white background&#10;&#10;Description automatically generated">
            <a:extLst>
              <a:ext uri="{FF2B5EF4-FFF2-40B4-BE49-F238E27FC236}">
                <a16:creationId xmlns:a16="http://schemas.microsoft.com/office/drawing/2014/main" id="{5C5C697C-DD29-3E80-3968-E9B49D6EAA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500" y="3208748"/>
            <a:ext cx="3619500" cy="1257300"/>
          </a:xfrm>
          <a:prstGeom prst="rect">
            <a:avLst/>
          </a:prstGeom>
        </p:spPr>
      </p:pic>
    </p:spTree>
    <p:extLst>
      <p:ext uri="{BB962C8B-B14F-4D97-AF65-F5344CB8AC3E}">
        <p14:creationId xmlns:p14="http://schemas.microsoft.com/office/powerpoint/2010/main" val="47932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AC6DF-C938-D994-0F6B-B1529A0E63CF}"/>
            </a:ext>
          </a:extLst>
        </p:cNvPr>
        <p:cNvGrpSpPr/>
        <p:nvPr/>
      </p:nvGrpSpPr>
      <p:grpSpPr>
        <a:xfrm>
          <a:off x="0" y="0"/>
          <a:ext cx="0" cy="0"/>
          <a:chOff x="0" y="0"/>
          <a:chExt cx="0" cy="0"/>
        </a:xfrm>
      </p:grpSpPr>
      <p:sp>
        <p:nvSpPr>
          <p:cNvPr id="207" name="Espace réservé du texte 1">
            <a:extLst>
              <a:ext uri="{FF2B5EF4-FFF2-40B4-BE49-F238E27FC236}">
                <a16:creationId xmlns:a16="http://schemas.microsoft.com/office/drawing/2014/main" id="{230AAF98-8B7F-8FE5-EEAD-1EC0B3D60D05}"/>
              </a:ext>
            </a:extLst>
          </p:cNvPr>
          <p:cNvSpPr txBox="1">
            <a:spLocks noGrp="1"/>
          </p:cNvSpPr>
          <p:nvPr>
            <p:ph type="body" sz="quarter" idx="1"/>
          </p:nvPr>
        </p:nvSpPr>
        <p:spPr>
          <a:xfrm>
            <a:off x="324618" y="339501"/>
            <a:ext cx="6607125" cy="431452"/>
          </a:xfrm>
          <a:prstGeom prst="rect">
            <a:avLst/>
          </a:prstGeom>
        </p:spPr>
        <p:txBody>
          <a:bodyPr/>
          <a:lstStyle>
            <a:lvl1pPr defTabSz="877823">
              <a:lnSpc>
                <a:spcPts val="2300"/>
              </a:lnSpc>
              <a:defRPr sz="3167">
                <a:solidFill>
                  <a:schemeClr val="accent1"/>
                </a:solidFill>
                <a:latin typeface="Calibri Light"/>
                <a:ea typeface="Calibri Light"/>
                <a:cs typeface="Calibri Light"/>
                <a:sym typeface="Calibri Light"/>
              </a:defRPr>
            </a:lvl1pPr>
          </a:lstStyle>
          <a:p>
            <a:r>
              <a:rPr lang="en-GB" dirty="0"/>
              <a:t>Standard setting</a:t>
            </a:r>
            <a:endParaRPr dirty="0"/>
          </a:p>
        </p:txBody>
      </p:sp>
      <p:sp>
        <p:nvSpPr>
          <p:cNvPr id="3" name="TextBox 2">
            <a:extLst>
              <a:ext uri="{FF2B5EF4-FFF2-40B4-BE49-F238E27FC236}">
                <a16:creationId xmlns:a16="http://schemas.microsoft.com/office/drawing/2014/main" id="{A5DDD2E4-CBB4-D97F-C9A7-6F71CF36C385}"/>
              </a:ext>
            </a:extLst>
          </p:cNvPr>
          <p:cNvSpPr txBox="1"/>
          <p:nvPr/>
        </p:nvSpPr>
        <p:spPr>
          <a:xfrm>
            <a:off x="360000" y="900000"/>
            <a:ext cx="7741584" cy="36379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685800" lvl="8" indent="-457200">
              <a:lnSpc>
                <a:spcPct val="120000"/>
              </a:lnSpc>
              <a:buSzPct val="80000"/>
              <a:buBlip>
                <a:blip r:embed="rId3"/>
              </a:buBlip>
              <a:defRPr sz="2000">
                <a:solidFill>
                  <a:srgbClr val="0D0D0D"/>
                </a:solidFill>
              </a:defRPr>
            </a:pPr>
            <a:r>
              <a:rPr lang="en-GB" sz="2400" dirty="0"/>
              <a:t>Pre-testing / calibration</a:t>
            </a:r>
          </a:p>
          <a:p>
            <a:pPr marL="685800" lvl="8" indent="-457200">
              <a:lnSpc>
                <a:spcPct val="120000"/>
              </a:lnSpc>
              <a:buSzPct val="80000"/>
              <a:buBlip>
                <a:blip r:embed="rId3"/>
              </a:buBlip>
              <a:defRPr sz="2000">
                <a:solidFill>
                  <a:srgbClr val="0D0D0D"/>
                </a:solidFill>
              </a:defRPr>
            </a:pPr>
            <a:r>
              <a:rPr lang="en-GB" sz="2400" dirty="0"/>
              <a:t>Psychometric properties of questions</a:t>
            </a:r>
            <a:br>
              <a:rPr lang="en-GB" sz="2400" dirty="0"/>
            </a:br>
            <a:r>
              <a:rPr lang="en-GB" sz="2400" dirty="0"/>
              <a:t>- difficulty</a:t>
            </a:r>
            <a:br>
              <a:rPr lang="en-GB" sz="2400" dirty="0"/>
            </a:br>
            <a:r>
              <a:rPr lang="en-GB" sz="2400" dirty="0"/>
              <a:t>- discriminating power</a:t>
            </a:r>
            <a:br>
              <a:rPr lang="en-GB" sz="2400" dirty="0"/>
            </a:br>
            <a:r>
              <a:rPr lang="en-GB" sz="2400" dirty="0"/>
              <a:t>- flaws in question or distractors</a:t>
            </a:r>
          </a:p>
          <a:p>
            <a:pPr marL="685800" lvl="8" indent="-457200">
              <a:lnSpc>
                <a:spcPct val="120000"/>
              </a:lnSpc>
              <a:buSzPct val="80000"/>
              <a:buBlip>
                <a:blip r:embed="rId3"/>
              </a:buBlip>
              <a:defRPr sz="2000">
                <a:solidFill>
                  <a:srgbClr val="0D0D0D"/>
                </a:solidFill>
              </a:defRPr>
            </a:pPr>
            <a:r>
              <a:rPr lang="en-GB" sz="2400" dirty="0"/>
              <a:t>Time consuming </a:t>
            </a:r>
            <a:r>
              <a:rPr lang="en-GB" sz="1600" dirty="0"/>
              <a:t>(&gt;$1000/question; Pugh </a:t>
            </a:r>
            <a:r>
              <a:rPr lang="en-GB" sz="1600" i="1" dirty="0"/>
              <a:t>et al. Med Teach </a:t>
            </a:r>
            <a:r>
              <a:rPr lang="en-GB" sz="1600" dirty="0"/>
              <a:t>2016, 38:838)</a:t>
            </a:r>
          </a:p>
          <a:p>
            <a:pPr marL="685800" lvl="8" indent="-457200">
              <a:lnSpc>
                <a:spcPct val="120000"/>
              </a:lnSpc>
              <a:buSzPct val="80000"/>
              <a:buBlip>
                <a:blip r:embed="rId3"/>
              </a:buBlip>
              <a:defRPr sz="2000">
                <a:solidFill>
                  <a:srgbClr val="0D0D0D"/>
                </a:solidFill>
              </a:defRPr>
            </a:pPr>
            <a:r>
              <a:rPr lang="en-GB" sz="2400" dirty="0"/>
              <a:t>Imperfect</a:t>
            </a:r>
          </a:p>
          <a:p>
            <a:pPr marL="685800" lvl="8" indent="-457200">
              <a:lnSpc>
                <a:spcPct val="120000"/>
              </a:lnSpc>
              <a:buSzPct val="80000"/>
              <a:buBlip>
                <a:blip r:embed="rId3"/>
              </a:buBlip>
              <a:defRPr sz="2000">
                <a:solidFill>
                  <a:srgbClr val="0D0D0D"/>
                </a:solidFill>
              </a:defRPr>
            </a:pPr>
            <a:r>
              <a:rPr lang="en-GB" sz="2400" dirty="0"/>
              <a:t>Confidentiality </a:t>
            </a:r>
            <a:r>
              <a:rPr lang="en-GB" sz="1600" dirty="0"/>
              <a:t>(</a:t>
            </a:r>
            <a:r>
              <a:rPr lang="en-GB" sz="1600" dirty="0" err="1"/>
              <a:t>AlSaad</a:t>
            </a:r>
            <a:r>
              <a:rPr lang="en-GB" sz="1600" dirty="0"/>
              <a:t> </a:t>
            </a:r>
            <a:r>
              <a:rPr lang="en-GB" sz="1600" i="1" dirty="0"/>
              <a:t>et al. </a:t>
            </a:r>
            <a:r>
              <a:rPr lang="en-GB" sz="1600" dirty="0"/>
              <a:t>J Med Internet Res 2024;26:e59505)</a:t>
            </a:r>
          </a:p>
        </p:txBody>
      </p:sp>
    </p:spTree>
    <p:extLst>
      <p:ext uri="{BB962C8B-B14F-4D97-AF65-F5344CB8AC3E}">
        <p14:creationId xmlns:p14="http://schemas.microsoft.com/office/powerpoint/2010/main" val="3322313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21401-6F1C-CCEF-0E7C-737EF8B60DEA}"/>
            </a:ext>
          </a:extLst>
        </p:cNvPr>
        <p:cNvGrpSpPr/>
        <p:nvPr/>
      </p:nvGrpSpPr>
      <p:grpSpPr>
        <a:xfrm>
          <a:off x="0" y="0"/>
          <a:ext cx="0" cy="0"/>
          <a:chOff x="0" y="0"/>
          <a:chExt cx="0" cy="0"/>
        </a:xfrm>
      </p:grpSpPr>
      <p:sp>
        <p:nvSpPr>
          <p:cNvPr id="207" name="Espace réservé du texte 1">
            <a:extLst>
              <a:ext uri="{FF2B5EF4-FFF2-40B4-BE49-F238E27FC236}">
                <a16:creationId xmlns:a16="http://schemas.microsoft.com/office/drawing/2014/main" id="{89FA5C38-A8A9-02FE-3B51-14A01BA1003A}"/>
              </a:ext>
            </a:extLst>
          </p:cNvPr>
          <p:cNvSpPr txBox="1">
            <a:spLocks noGrp="1"/>
          </p:cNvSpPr>
          <p:nvPr>
            <p:ph type="body" sz="quarter" idx="1"/>
          </p:nvPr>
        </p:nvSpPr>
        <p:spPr>
          <a:xfrm>
            <a:off x="324618" y="339501"/>
            <a:ext cx="6607125" cy="431452"/>
          </a:xfrm>
          <a:prstGeom prst="rect">
            <a:avLst/>
          </a:prstGeom>
        </p:spPr>
        <p:txBody>
          <a:bodyPr/>
          <a:lstStyle>
            <a:lvl1pPr defTabSz="877823">
              <a:lnSpc>
                <a:spcPts val="2300"/>
              </a:lnSpc>
              <a:defRPr sz="3167">
                <a:solidFill>
                  <a:schemeClr val="accent1"/>
                </a:solidFill>
                <a:latin typeface="Calibri Light"/>
                <a:ea typeface="Calibri Light"/>
                <a:cs typeface="Calibri Light"/>
                <a:sym typeface="Calibri Light"/>
              </a:defRPr>
            </a:lvl1pPr>
          </a:lstStyle>
          <a:p>
            <a:r>
              <a:rPr lang="en-GB" dirty="0"/>
              <a:t>Standard setting</a:t>
            </a:r>
            <a:endParaRPr dirty="0"/>
          </a:p>
        </p:txBody>
      </p:sp>
      <p:sp>
        <p:nvSpPr>
          <p:cNvPr id="3" name="TextBox 2">
            <a:extLst>
              <a:ext uri="{FF2B5EF4-FFF2-40B4-BE49-F238E27FC236}">
                <a16:creationId xmlns:a16="http://schemas.microsoft.com/office/drawing/2014/main" id="{8EAE2ED5-0D9E-8CD7-9483-FBECA8BFF827}"/>
              </a:ext>
            </a:extLst>
          </p:cNvPr>
          <p:cNvSpPr txBox="1"/>
          <p:nvPr/>
        </p:nvSpPr>
        <p:spPr>
          <a:xfrm>
            <a:off x="324618" y="803852"/>
            <a:ext cx="7144694" cy="30100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28600">
              <a:lnSpc>
                <a:spcPct val="120000"/>
              </a:lnSpc>
              <a:buSzPct val="80000"/>
              <a:defRPr sz="2000">
                <a:solidFill>
                  <a:srgbClr val="0D0D0D"/>
                </a:solidFill>
              </a:defRPr>
            </a:pPr>
            <a:r>
              <a:rPr lang="en-GB" sz="2400" dirty="0"/>
              <a:t>Potential use of AI</a:t>
            </a:r>
          </a:p>
          <a:p>
            <a:pPr marL="685800" lvl="8" indent="-457200">
              <a:lnSpc>
                <a:spcPct val="120000"/>
              </a:lnSpc>
              <a:buSzPct val="80000"/>
              <a:buBlip>
                <a:blip r:embed="rId3"/>
              </a:buBlip>
              <a:defRPr sz="2000">
                <a:solidFill>
                  <a:srgbClr val="0D0D0D"/>
                </a:solidFill>
              </a:defRPr>
            </a:pPr>
            <a:r>
              <a:rPr lang="en-GB" sz="1200" i="1" dirty="0">
                <a:effectLst/>
                <a:latin typeface="Helvetica" pitchFamily="2" charset="0"/>
              </a:rPr>
              <a:t>ChatGPT was queried 100 times with the 150 MCQ from the 2020</a:t>
            </a:r>
            <a:r>
              <a:rPr lang="en-GB" sz="1200" dirty="0">
                <a:latin typeface="Helvetica" pitchFamily="2" charset="0"/>
              </a:rPr>
              <a:t> </a:t>
            </a:r>
            <a:r>
              <a:rPr lang="en-GB" sz="1200" i="1" dirty="0">
                <a:effectLst/>
                <a:latin typeface="Helvetica" pitchFamily="2" charset="0"/>
              </a:rPr>
              <a:t>Portuguese National Residency Selection Exam</a:t>
            </a:r>
          </a:p>
          <a:p>
            <a:pPr marL="685800" lvl="8" indent="-457200">
              <a:lnSpc>
                <a:spcPct val="120000"/>
              </a:lnSpc>
              <a:buSzPct val="80000"/>
              <a:buBlip>
                <a:blip r:embed="rId3"/>
              </a:buBlip>
              <a:defRPr sz="2000">
                <a:solidFill>
                  <a:srgbClr val="0D0D0D"/>
                </a:solidFill>
              </a:defRPr>
            </a:pPr>
            <a:r>
              <a:rPr lang="en-GB" sz="1200" i="1" dirty="0">
                <a:latin typeface="Helvetica" pitchFamily="2" charset="0"/>
              </a:rPr>
              <a:t>D</a:t>
            </a:r>
            <a:r>
              <a:rPr lang="en-GB" sz="1200" i="1" dirty="0">
                <a:effectLst/>
                <a:latin typeface="Helvetica" pitchFamily="2" charset="0"/>
              </a:rPr>
              <a:t>ifficulty indices were calculated for each</a:t>
            </a:r>
            <a:r>
              <a:rPr lang="en-GB" sz="1200" dirty="0">
                <a:latin typeface="Helvetica" pitchFamily="2" charset="0"/>
              </a:rPr>
              <a:t> </a:t>
            </a:r>
            <a:r>
              <a:rPr lang="en-GB" sz="1200" i="1" dirty="0">
                <a:effectLst/>
                <a:latin typeface="Helvetica" pitchFamily="2" charset="0"/>
              </a:rPr>
              <a:t>question based on the proportion of correct answers</a:t>
            </a:r>
          </a:p>
          <a:p>
            <a:pPr marL="685800" lvl="8" indent="-457200">
              <a:lnSpc>
                <a:spcPct val="120000"/>
              </a:lnSpc>
              <a:buSzPct val="80000"/>
              <a:buBlip>
                <a:blip r:embed="rId3"/>
              </a:buBlip>
              <a:defRPr sz="2000">
                <a:solidFill>
                  <a:srgbClr val="0D0D0D"/>
                </a:solidFill>
              </a:defRPr>
            </a:pPr>
            <a:r>
              <a:rPr lang="en-GB" sz="1200" i="1" dirty="0">
                <a:effectLst/>
                <a:latin typeface="Helvetica" pitchFamily="2" charset="0"/>
              </a:rPr>
              <a:t>The predicted difficulty levels were compared</a:t>
            </a:r>
            <a:r>
              <a:rPr lang="en-GB" sz="1200" dirty="0">
                <a:latin typeface="Helvetica" pitchFamily="2" charset="0"/>
              </a:rPr>
              <a:t> t</a:t>
            </a:r>
            <a:r>
              <a:rPr lang="en-GB" sz="1200" i="1" dirty="0">
                <a:effectLst/>
                <a:latin typeface="Helvetica" pitchFamily="2" charset="0"/>
              </a:rPr>
              <a:t>o the actual difficulty levels of the 2020 exam MCQ’s using methods from classical test theory</a:t>
            </a:r>
            <a:endParaRPr lang="en-GB" sz="1200" dirty="0">
              <a:latin typeface="Helvetica" pitchFamily="2" charset="0"/>
            </a:endParaRPr>
          </a:p>
          <a:p>
            <a:pPr marL="685800" lvl="8" indent="-457200">
              <a:lnSpc>
                <a:spcPct val="120000"/>
              </a:lnSpc>
              <a:buSzPct val="80000"/>
              <a:buBlip>
                <a:blip r:embed="rId3"/>
              </a:buBlip>
              <a:defRPr sz="2000">
                <a:solidFill>
                  <a:srgbClr val="0D0D0D"/>
                </a:solidFill>
              </a:defRPr>
            </a:pPr>
            <a:r>
              <a:rPr lang="en-GB" sz="1200" i="1" dirty="0">
                <a:effectLst/>
                <a:latin typeface="Helvetica" pitchFamily="2" charset="0"/>
              </a:rPr>
              <a:t>ChatGPT’s predicted item difficulty indices positively correlated with the actual item</a:t>
            </a:r>
            <a:r>
              <a:rPr lang="en-GB" sz="1200" dirty="0">
                <a:latin typeface="Helvetica" pitchFamily="2" charset="0"/>
              </a:rPr>
              <a:t> </a:t>
            </a:r>
            <a:r>
              <a:rPr lang="en-GB" sz="1200" i="1" dirty="0">
                <a:latin typeface="Helvetica" pitchFamily="2" charset="0"/>
              </a:rPr>
              <a:t>d</a:t>
            </a:r>
            <a:r>
              <a:rPr lang="en-GB" sz="1200" i="1" dirty="0">
                <a:effectLst/>
                <a:latin typeface="Helvetica" pitchFamily="2" charset="0"/>
              </a:rPr>
              <a:t>ifficulties (r (148) . −0.372, p &lt; .001), suggesting a general consistency between real and predicted</a:t>
            </a:r>
          </a:p>
          <a:p>
            <a:pPr marL="685800" lvl="8" indent="-457200">
              <a:lnSpc>
                <a:spcPct val="120000"/>
              </a:lnSpc>
              <a:buSzPct val="80000"/>
              <a:buBlip>
                <a:blip r:embed="rId3"/>
              </a:buBlip>
              <a:defRPr sz="2000">
                <a:solidFill>
                  <a:srgbClr val="0D0D0D"/>
                </a:solidFill>
              </a:defRPr>
            </a:pPr>
            <a:r>
              <a:rPr lang="en-GB" sz="1200" i="1" dirty="0">
                <a:effectLst/>
                <a:latin typeface="Helvetica" pitchFamily="2" charset="0"/>
              </a:rPr>
              <a:t>ChatGPT has potential as a tool for assessment development, proving its capability to predict</a:t>
            </a:r>
            <a:r>
              <a:rPr lang="en-GB" sz="1200" dirty="0">
                <a:latin typeface="Helvetica" pitchFamily="2" charset="0"/>
              </a:rPr>
              <a:t> </a:t>
            </a:r>
            <a:r>
              <a:rPr lang="en-GB" sz="1200" i="1" dirty="0">
                <a:effectLst/>
                <a:latin typeface="Helvetica" pitchFamily="2" charset="0"/>
              </a:rPr>
              <a:t>the psychometric characteristics of high-stakes test items in automated item calibration without</a:t>
            </a:r>
            <a:r>
              <a:rPr lang="en-GB" sz="1200" dirty="0">
                <a:latin typeface="Helvetica" pitchFamily="2" charset="0"/>
              </a:rPr>
              <a:t> </a:t>
            </a:r>
            <a:r>
              <a:rPr lang="en-GB" sz="1200" i="1" dirty="0">
                <a:effectLst/>
                <a:latin typeface="Helvetica" pitchFamily="2" charset="0"/>
              </a:rPr>
              <a:t>pre-testing in real-life scenarios</a:t>
            </a:r>
            <a:endParaRPr lang="en-GB" sz="1200" dirty="0">
              <a:effectLst/>
              <a:latin typeface="Helvetica" pitchFamily="2" charset="0"/>
            </a:endParaRPr>
          </a:p>
          <a:p>
            <a:pPr marL="685800" lvl="8" indent="-457200">
              <a:lnSpc>
                <a:spcPct val="120000"/>
              </a:lnSpc>
              <a:buSzPct val="80000"/>
              <a:buBlip>
                <a:blip r:embed="rId3"/>
              </a:buBlip>
              <a:defRPr sz="2000">
                <a:solidFill>
                  <a:srgbClr val="0D0D0D"/>
                </a:solidFill>
              </a:defRPr>
            </a:pPr>
            <a:endParaRPr kumimoji="0" lang="en-GB" sz="1400" b="0" i="0" u="none" strike="noStrike" cap="none" spc="0" normalizeH="0" baseline="0" dirty="0">
              <a:ln>
                <a:noFill/>
              </a:ln>
              <a:solidFill>
                <a:srgbClr val="000000"/>
              </a:solidFill>
              <a:effectLst/>
              <a:uFillTx/>
              <a:latin typeface="+mn-lt"/>
              <a:ea typeface="+mn-ea"/>
              <a:cs typeface="+mn-cs"/>
              <a:sym typeface="Calibri"/>
            </a:endParaRPr>
          </a:p>
        </p:txBody>
      </p:sp>
      <p:pic>
        <p:nvPicPr>
          <p:cNvPr id="2" name="Picture 1">
            <a:extLst>
              <a:ext uri="{FF2B5EF4-FFF2-40B4-BE49-F238E27FC236}">
                <a16:creationId xmlns:a16="http://schemas.microsoft.com/office/drawing/2014/main" id="{7E5DCBA0-35D4-7BAE-1603-705848303F4F}"/>
              </a:ext>
            </a:extLst>
          </p:cNvPr>
          <p:cNvPicPr>
            <a:picLocks noChangeAspect="1"/>
          </p:cNvPicPr>
          <p:nvPr/>
        </p:nvPicPr>
        <p:blipFill>
          <a:blip r:embed="rId4"/>
          <a:stretch>
            <a:fillRect/>
          </a:stretch>
        </p:blipFill>
        <p:spPr>
          <a:xfrm>
            <a:off x="7606372" y="1705509"/>
            <a:ext cx="1320177" cy="2004317"/>
          </a:xfrm>
          <a:prstGeom prst="rect">
            <a:avLst/>
          </a:prstGeom>
        </p:spPr>
      </p:pic>
      <p:sp>
        <p:nvSpPr>
          <p:cNvPr id="4" name="TextBox 3">
            <a:extLst>
              <a:ext uri="{FF2B5EF4-FFF2-40B4-BE49-F238E27FC236}">
                <a16:creationId xmlns:a16="http://schemas.microsoft.com/office/drawing/2014/main" id="{4CA274E0-20A1-3074-8F17-058EBE3C60BB}"/>
              </a:ext>
            </a:extLst>
          </p:cNvPr>
          <p:cNvSpPr txBox="1"/>
          <p:nvPr/>
        </p:nvSpPr>
        <p:spPr>
          <a:xfrm>
            <a:off x="579508" y="4711532"/>
            <a:ext cx="8239874"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800" i="1" dirty="0"/>
              <a:t>Pereira, D. S. M., </a:t>
            </a:r>
            <a:r>
              <a:rPr lang="en-GB" sz="800" i="1" dirty="0" err="1"/>
              <a:t>Mourão</a:t>
            </a:r>
            <a:r>
              <a:rPr lang="en-GB" sz="800" i="1" dirty="0"/>
              <a:t>, F., Ribeiro, J. C., Costa, P., </a:t>
            </a:r>
            <a:r>
              <a:rPr lang="en-GB" sz="800" i="1" dirty="0" err="1"/>
              <a:t>Guimarães</a:t>
            </a:r>
            <a:r>
              <a:rPr lang="en-GB" sz="800" i="1" dirty="0"/>
              <a:t>, S., &amp; </a:t>
            </a:r>
            <a:r>
              <a:rPr lang="en-GB" sz="800" i="1" dirty="0" err="1"/>
              <a:t>Pêgo</a:t>
            </a:r>
            <a:r>
              <a:rPr lang="en-GB" sz="800" i="1" dirty="0"/>
              <a:t>, J. M. (2024).</a:t>
            </a:r>
          </a:p>
          <a:p>
            <a:r>
              <a:rPr lang="en-GB" sz="800" i="1" dirty="0"/>
              <a:t>ChatGPT as an item calibration tool: Psychometric insights in a high-stakes examination. Medical Teacher, 1–7. https://</a:t>
            </a:r>
            <a:r>
              <a:rPr lang="en-GB" sz="800" i="1" dirty="0" err="1"/>
              <a:t>doi.org</a:t>
            </a:r>
            <a:r>
              <a:rPr lang="en-GB" sz="800" i="1" dirty="0"/>
              <a:t>/10.1080/0142159X.2024.2376205</a:t>
            </a:r>
            <a:endParaRPr kumimoji="0" lang="en-GB" sz="1800" b="0" i="1" u="none" strike="noStrike" cap="none" spc="0" normalizeH="0" baseline="0" dirty="0">
              <a:ln>
                <a:noFill/>
              </a:ln>
              <a:solidFill>
                <a:srgbClr val="000000"/>
              </a:solidFill>
              <a:effectLst/>
              <a:uFillTx/>
              <a:latin typeface="+mn-lt"/>
              <a:ea typeface="+mn-ea"/>
              <a:cs typeface="+mn-cs"/>
              <a:sym typeface="Calibri"/>
            </a:endParaRPr>
          </a:p>
        </p:txBody>
      </p:sp>
      <p:pic>
        <p:nvPicPr>
          <p:cNvPr id="5" name="Picture 4">
            <a:extLst>
              <a:ext uri="{FF2B5EF4-FFF2-40B4-BE49-F238E27FC236}">
                <a16:creationId xmlns:a16="http://schemas.microsoft.com/office/drawing/2014/main" id="{16A74676-39C0-CF1A-E58F-26416FF98E1B}"/>
              </a:ext>
            </a:extLst>
          </p:cNvPr>
          <p:cNvPicPr>
            <a:picLocks noChangeAspect="1"/>
          </p:cNvPicPr>
          <p:nvPr/>
        </p:nvPicPr>
        <p:blipFill>
          <a:blip r:embed="rId5"/>
          <a:stretch>
            <a:fillRect/>
          </a:stretch>
        </p:blipFill>
        <p:spPr>
          <a:xfrm>
            <a:off x="7557944" y="3774984"/>
            <a:ext cx="1368605" cy="932044"/>
          </a:xfrm>
          <a:prstGeom prst="rect">
            <a:avLst/>
          </a:prstGeom>
        </p:spPr>
      </p:pic>
      <p:sp>
        <p:nvSpPr>
          <p:cNvPr id="6" name="TextBox 5">
            <a:extLst>
              <a:ext uri="{FF2B5EF4-FFF2-40B4-BE49-F238E27FC236}">
                <a16:creationId xmlns:a16="http://schemas.microsoft.com/office/drawing/2014/main" id="{C44D1C51-4E60-9D3C-2531-2CB3CB132EDE}"/>
              </a:ext>
            </a:extLst>
          </p:cNvPr>
          <p:cNvSpPr txBox="1"/>
          <p:nvPr/>
        </p:nvSpPr>
        <p:spPr>
          <a:xfrm>
            <a:off x="5636037" y="3709826"/>
            <a:ext cx="1871664"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mn-lt"/>
                <a:ea typeface="+mn-ea"/>
                <a:cs typeface="+mn-cs"/>
                <a:sym typeface="Calibri"/>
              </a:rPr>
              <a:t>Data security?</a:t>
            </a:r>
          </a:p>
          <a:p>
            <a:pPr marL="0" marR="0" indent="0" algn="l" defTabSz="914400" rtl="0" fontAlgn="auto" latinLnBrk="0" hangingPunct="0">
              <a:lnSpc>
                <a:spcPct val="100000"/>
              </a:lnSpc>
              <a:spcBef>
                <a:spcPts val="0"/>
              </a:spcBef>
              <a:spcAft>
                <a:spcPts val="0"/>
              </a:spcAft>
              <a:buClrTx/>
              <a:buSzTx/>
              <a:buFontTx/>
              <a:buNone/>
              <a:tabLst/>
            </a:pPr>
            <a:r>
              <a:rPr lang="en-GB" dirty="0"/>
              <a:t>Closed system?</a:t>
            </a:r>
          </a:p>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mn-lt"/>
                <a:ea typeface="+mn-ea"/>
                <a:cs typeface="+mn-cs"/>
                <a:sym typeface="Calibri"/>
              </a:rPr>
              <a:t>After exam sitting?</a:t>
            </a:r>
          </a:p>
        </p:txBody>
      </p:sp>
    </p:spTree>
    <p:extLst>
      <p:ext uri="{BB962C8B-B14F-4D97-AF65-F5344CB8AC3E}">
        <p14:creationId xmlns:p14="http://schemas.microsoft.com/office/powerpoint/2010/main" val="241059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7FFA9-5FB1-CC76-F14E-6FC3E39DE3FF}"/>
            </a:ext>
          </a:extLst>
        </p:cNvPr>
        <p:cNvGrpSpPr/>
        <p:nvPr/>
      </p:nvGrpSpPr>
      <p:grpSpPr>
        <a:xfrm>
          <a:off x="0" y="0"/>
          <a:ext cx="0" cy="0"/>
          <a:chOff x="0" y="0"/>
          <a:chExt cx="0" cy="0"/>
        </a:xfrm>
      </p:grpSpPr>
      <p:sp>
        <p:nvSpPr>
          <p:cNvPr id="145" name="Espace réservé du texte 1">
            <a:extLst>
              <a:ext uri="{FF2B5EF4-FFF2-40B4-BE49-F238E27FC236}">
                <a16:creationId xmlns:a16="http://schemas.microsoft.com/office/drawing/2014/main" id="{49C9E14A-AFEA-7C0E-32E9-8084CB2DBE29}"/>
              </a:ext>
            </a:extLst>
          </p:cNvPr>
          <p:cNvSpPr txBox="1">
            <a:spLocks noGrp="1"/>
          </p:cNvSpPr>
          <p:nvPr>
            <p:ph type="body" sz="quarter" idx="1"/>
          </p:nvPr>
        </p:nvSpPr>
        <p:spPr>
          <a:xfrm>
            <a:off x="324619" y="339501"/>
            <a:ext cx="3599309" cy="431452"/>
          </a:xfrm>
          <a:prstGeom prst="rect">
            <a:avLst/>
          </a:prstGeom>
        </p:spPr>
        <p:txBody>
          <a:bodyPr/>
          <a:lstStyle>
            <a:lvl1pPr defTabSz="877823">
              <a:lnSpc>
                <a:spcPts val="2300"/>
              </a:lnSpc>
              <a:defRPr sz="3167">
                <a:solidFill>
                  <a:schemeClr val="accent1"/>
                </a:solidFill>
                <a:latin typeface="Calibri Light"/>
                <a:ea typeface="Calibri Light"/>
                <a:cs typeface="Calibri Light"/>
                <a:sym typeface="Calibri Light"/>
              </a:defRPr>
            </a:lvl1pPr>
          </a:lstStyle>
          <a:p>
            <a:r>
              <a:rPr lang="en-GB" dirty="0"/>
              <a:t>Disclosures</a:t>
            </a:r>
            <a:endParaRPr dirty="0"/>
          </a:p>
        </p:txBody>
      </p:sp>
      <p:sp>
        <p:nvSpPr>
          <p:cNvPr id="146" name="Espace réservé du contenu 2">
            <a:extLst>
              <a:ext uri="{FF2B5EF4-FFF2-40B4-BE49-F238E27FC236}">
                <a16:creationId xmlns:a16="http://schemas.microsoft.com/office/drawing/2014/main" id="{82369F72-B7D6-ED89-1BA1-FA3C478B6D4E}"/>
              </a:ext>
            </a:extLst>
          </p:cNvPr>
          <p:cNvSpPr txBox="1"/>
          <p:nvPr/>
        </p:nvSpPr>
        <p:spPr>
          <a:xfrm>
            <a:off x="360001" y="899999"/>
            <a:ext cx="7376440" cy="4243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p>
            <a:pPr marL="685800" indent="-457200">
              <a:lnSpc>
                <a:spcPct val="120000"/>
              </a:lnSpc>
              <a:buSzPct val="80000"/>
              <a:buBlip>
                <a:blip r:embed="rId2"/>
              </a:buBlip>
              <a:defRPr sz="2000">
                <a:solidFill>
                  <a:srgbClr val="0D0D0D"/>
                </a:solidFill>
              </a:defRPr>
            </a:pPr>
            <a:r>
              <a:rPr lang="en-GB" sz="2400" dirty="0"/>
              <a:t>I am not an expert in artificial intelligence</a:t>
            </a:r>
            <a:br>
              <a:rPr lang="en-GB" sz="2400" dirty="0"/>
            </a:br>
            <a:endParaRPr lang="en-GB" dirty="0"/>
          </a:p>
          <a:p>
            <a:pPr marL="685800" indent="-457200">
              <a:lnSpc>
                <a:spcPct val="120000"/>
              </a:lnSpc>
              <a:buSzPct val="80000"/>
              <a:buBlip>
                <a:blip r:embed="rId2"/>
              </a:buBlip>
              <a:defRPr sz="2000">
                <a:solidFill>
                  <a:srgbClr val="0D0D0D"/>
                </a:solidFill>
              </a:defRPr>
            </a:pPr>
            <a:r>
              <a:rPr lang="en-GB" sz="2400" dirty="0"/>
              <a:t>I chair the Board of the European Examination in Core Cardiology, and I chair the European Society of Cardiology Certification, Vice President for Training of the UEMS Cardiology Section</a:t>
            </a:r>
            <a:br>
              <a:rPr lang="en-GB" sz="2400" dirty="0"/>
            </a:br>
            <a:endParaRPr lang="en-GB" sz="2000" dirty="0"/>
          </a:p>
          <a:p>
            <a:pPr marL="685800" indent="-457200">
              <a:lnSpc>
                <a:spcPct val="120000"/>
              </a:lnSpc>
              <a:buSzPct val="80000"/>
              <a:buBlip>
                <a:blip r:embed="rId2"/>
              </a:buBlip>
              <a:defRPr sz="2000">
                <a:solidFill>
                  <a:srgbClr val="0D0D0D"/>
                </a:solidFill>
              </a:defRPr>
            </a:pPr>
            <a:r>
              <a:rPr lang="en-GB" sz="2400" dirty="0"/>
              <a:t>My opinions – questions/discussion &gt; answers</a:t>
            </a:r>
            <a:endParaRPr sz="2400" dirty="0"/>
          </a:p>
        </p:txBody>
      </p:sp>
    </p:spTree>
    <p:extLst>
      <p:ext uri="{BB962C8B-B14F-4D97-AF65-F5344CB8AC3E}">
        <p14:creationId xmlns:p14="http://schemas.microsoft.com/office/powerpoint/2010/main" val="211582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A0AE4F-4FB6-1A64-FD0F-77A476EA7FE6}"/>
              </a:ext>
            </a:extLst>
          </p:cNvPr>
          <p:cNvSpPr>
            <a:spLocks noGrp="1"/>
          </p:cNvSpPr>
          <p:nvPr>
            <p:ph type="body" sz="quarter" idx="21"/>
          </p:nvPr>
        </p:nvSpPr>
        <p:spPr>
          <a:xfrm>
            <a:off x="1209228" y="1203598"/>
            <a:ext cx="6902385" cy="2532660"/>
          </a:xfrm>
        </p:spPr>
        <p:txBody>
          <a:bodyPr/>
          <a:lstStyle/>
          <a:p>
            <a:r>
              <a:rPr lang="en-GB" dirty="0"/>
              <a:t>AI in:</a:t>
            </a:r>
          </a:p>
          <a:p>
            <a:r>
              <a:rPr lang="en-GB" dirty="0"/>
              <a:t>Exam delivery</a:t>
            </a:r>
          </a:p>
        </p:txBody>
      </p:sp>
    </p:spTree>
    <p:extLst>
      <p:ext uri="{BB962C8B-B14F-4D97-AF65-F5344CB8AC3E}">
        <p14:creationId xmlns:p14="http://schemas.microsoft.com/office/powerpoint/2010/main" val="291576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4018C-15A3-8F03-8B01-9F48F79D3E8F}"/>
            </a:ext>
          </a:extLst>
        </p:cNvPr>
        <p:cNvGrpSpPr/>
        <p:nvPr/>
      </p:nvGrpSpPr>
      <p:grpSpPr>
        <a:xfrm>
          <a:off x="0" y="0"/>
          <a:ext cx="0" cy="0"/>
          <a:chOff x="0" y="0"/>
          <a:chExt cx="0" cy="0"/>
        </a:xfrm>
      </p:grpSpPr>
      <p:sp>
        <p:nvSpPr>
          <p:cNvPr id="207" name="Espace réservé du texte 1">
            <a:extLst>
              <a:ext uri="{FF2B5EF4-FFF2-40B4-BE49-F238E27FC236}">
                <a16:creationId xmlns:a16="http://schemas.microsoft.com/office/drawing/2014/main" id="{A61B6576-DF55-AEFB-7633-F48F08D1B4BA}"/>
              </a:ext>
            </a:extLst>
          </p:cNvPr>
          <p:cNvSpPr txBox="1">
            <a:spLocks noGrp="1"/>
          </p:cNvSpPr>
          <p:nvPr>
            <p:ph type="body" sz="quarter" idx="1"/>
          </p:nvPr>
        </p:nvSpPr>
        <p:spPr>
          <a:xfrm>
            <a:off x="324618" y="339501"/>
            <a:ext cx="6607125" cy="431452"/>
          </a:xfrm>
          <a:prstGeom prst="rect">
            <a:avLst/>
          </a:prstGeom>
        </p:spPr>
        <p:txBody>
          <a:bodyPr/>
          <a:lstStyle>
            <a:lvl1pPr defTabSz="877823">
              <a:lnSpc>
                <a:spcPts val="2300"/>
              </a:lnSpc>
              <a:defRPr sz="3167">
                <a:solidFill>
                  <a:schemeClr val="accent1"/>
                </a:solidFill>
                <a:latin typeface="Calibri Light"/>
                <a:ea typeface="Calibri Light"/>
                <a:cs typeface="Calibri Light"/>
                <a:sym typeface="Calibri Light"/>
              </a:defRPr>
            </a:lvl1pPr>
          </a:lstStyle>
          <a:p>
            <a:r>
              <a:rPr lang="en-GB" dirty="0"/>
              <a:t>Closed Book Exams</a:t>
            </a:r>
            <a:endParaRPr dirty="0"/>
          </a:p>
        </p:txBody>
      </p:sp>
      <p:sp>
        <p:nvSpPr>
          <p:cNvPr id="3" name="TextBox 2">
            <a:extLst>
              <a:ext uri="{FF2B5EF4-FFF2-40B4-BE49-F238E27FC236}">
                <a16:creationId xmlns:a16="http://schemas.microsoft.com/office/drawing/2014/main" id="{8DD8092D-844E-EA36-B76F-C6CCC00B5CA6}"/>
              </a:ext>
            </a:extLst>
          </p:cNvPr>
          <p:cNvSpPr txBox="1"/>
          <p:nvPr/>
        </p:nvSpPr>
        <p:spPr>
          <a:xfrm>
            <a:off x="359999" y="900000"/>
            <a:ext cx="7606129" cy="34778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685800" lvl="8" indent="-457200">
              <a:buSzPct val="80000"/>
              <a:buBlip>
                <a:blip r:embed="rId2"/>
              </a:buBlip>
              <a:defRPr sz="2000">
                <a:solidFill>
                  <a:srgbClr val="0D0D0D"/>
                </a:solidFill>
              </a:defRPr>
            </a:pPr>
            <a:r>
              <a:rPr lang="en-GB" dirty="0"/>
              <a:t>“CBEs are essential for evaluating learners’ ability to understand and recall information as an indication of what learners know”</a:t>
            </a:r>
          </a:p>
          <a:p>
            <a:pPr marL="685800" lvl="8" indent="-457200">
              <a:buSzPct val="80000"/>
              <a:buBlip>
                <a:blip r:embed="rId2"/>
              </a:buBlip>
              <a:defRPr sz="2000">
                <a:solidFill>
                  <a:srgbClr val="0D0D0D"/>
                </a:solidFill>
              </a:defRPr>
            </a:pPr>
            <a:r>
              <a:rPr lang="en-GB" dirty="0"/>
              <a:t>“CBE require more effortful retrieval from memory, which could benefit learners’ long-term retention, as compared to seemingly more passive OBEs”</a:t>
            </a:r>
            <a:br>
              <a:rPr lang="en-GB" dirty="0"/>
            </a:br>
            <a:r>
              <a:rPr lang="en-GB" dirty="0"/>
              <a:t>-  no significant differences found for exam performance and testing effects</a:t>
            </a:r>
          </a:p>
          <a:p>
            <a:pPr marL="685800" lvl="8" indent="-457200">
              <a:buSzPct val="80000"/>
              <a:buBlip>
                <a:blip r:embed="rId2"/>
              </a:buBlip>
              <a:defRPr sz="2000">
                <a:solidFill>
                  <a:srgbClr val="0D0D0D"/>
                </a:solidFill>
              </a:defRPr>
            </a:pPr>
            <a:r>
              <a:rPr lang="en-GB" dirty="0"/>
              <a:t>“Learners may assume OBEs are easier than CBEs, and study less for an OBE”</a:t>
            </a:r>
            <a:br>
              <a:rPr lang="en-GB" dirty="0"/>
            </a:br>
            <a:r>
              <a:rPr lang="en-GB" dirty="0"/>
              <a:t>-  systematic review indicated that learners invested less time preparing for an OBE</a:t>
            </a:r>
            <a:endParaRPr kumimoji="0" lang="en-GB" sz="2400" b="0" i="0" u="none" strike="noStrike" cap="none" spc="0" normalizeH="0" baseline="0" dirty="0">
              <a:ln>
                <a:noFill/>
              </a:ln>
              <a:solidFill>
                <a:srgbClr val="000000"/>
              </a:solidFill>
              <a:effectLst/>
              <a:uFillTx/>
              <a:latin typeface="+mn-lt"/>
              <a:ea typeface="+mn-ea"/>
              <a:cs typeface="+mn-cs"/>
              <a:sym typeface="Calibri"/>
            </a:endParaRPr>
          </a:p>
        </p:txBody>
      </p:sp>
      <p:sp>
        <p:nvSpPr>
          <p:cNvPr id="2" name="TextBox 1">
            <a:extLst>
              <a:ext uri="{FF2B5EF4-FFF2-40B4-BE49-F238E27FC236}">
                <a16:creationId xmlns:a16="http://schemas.microsoft.com/office/drawing/2014/main" id="{B5B20C0D-2F43-6955-1FF9-4D5D83FAA1CA}"/>
              </a:ext>
            </a:extLst>
          </p:cNvPr>
          <p:cNvSpPr txBox="1"/>
          <p:nvPr/>
        </p:nvSpPr>
        <p:spPr>
          <a:xfrm>
            <a:off x="579508" y="4711532"/>
            <a:ext cx="8239874"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800" i="1" dirty="0">
                <a:effectLst/>
                <a:latin typeface="Calibri" panose="020F0502020204030204" pitchFamily="34" charset="0"/>
                <a:cs typeface="Calibri" panose="020F0502020204030204" pitchFamily="34" charset="0"/>
              </a:rPr>
              <a:t>Assessing open-book examination in medical education: The time is now</a:t>
            </a:r>
          </a:p>
          <a:p>
            <a:r>
              <a:rPr lang="en-GB" sz="800" i="1" dirty="0">
                <a:effectLst/>
                <a:latin typeface="Calibri" panose="020F0502020204030204" pitchFamily="34" charset="0"/>
                <a:cs typeface="Calibri" panose="020F0502020204030204" pitchFamily="34" charset="0"/>
              </a:rPr>
              <a:t>Ivry </a:t>
            </a:r>
            <a:r>
              <a:rPr lang="en-GB" sz="800" i="1" dirty="0" err="1">
                <a:effectLst/>
                <a:latin typeface="Calibri" panose="020F0502020204030204" pitchFamily="34" charset="0"/>
                <a:cs typeface="Calibri" panose="020F0502020204030204" pitchFamily="34" charset="0"/>
              </a:rPr>
              <a:t>Zagury-Orlya</a:t>
            </a:r>
            <a:r>
              <a:rPr lang="en-GB" sz="800" i="1" dirty="0">
                <a:effectLst/>
                <a:latin typeface="Calibri" panose="020F0502020204030204" pitchFamily="34" charset="0"/>
                <a:cs typeface="Calibri" panose="020F0502020204030204" pitchFamily="34" charset="0"/>
              </a:rPr>
              <a:t> and Steven J. Durning MEDICAL TEACHER 2021, VOL. 43, NO. 8, 972–973 https://</a:t>
            </a:r>
            <a:r>
              <a:rPr lang="en-GB" sz="800" i="1" dirty="0" err="1">
                <a:effectLst/>
                <a:latin typeface="Calibri" panose="020F0502020204030204" pitchFamily="34" charset="0"/>
                <a:cs typeface="Calibri" panose="020F0502020204030204" pitchFamily="34" charset="0"/>
              </a:rPr>
              <a:t>doi.org</a:t>
            </a:r>
            <a:r>
              <a:rPr lang="en-GB" sz="800" i="1" dirty="0">
                <a:effectLst/>
                <a:latin typeface="Calibri" panose="020F0502020204030204" pitchFamily="34" charset="0"/>
                <a:cs typeface="Calibri" panose="020F0502020204030204" pitchFamily="34" charset="0"/>
              </a:rPr>
              <a:t>/10.1080/0142159X.2020.1811214</a:t>
            </a: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140944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B13B8-1361-643B-8AF1-670C2B630604}"/>
            </a:ext>
          </a:extLst>
        </p:cNvPr>
        <p:cNvGrpSpPr/>
        <p:nvPr/>
      </p:nvGrpSpPr>
      <p:grpSpPr>
        <a:xfrm>
          <a:off x="0" y="0"/>
          <a:ext cx="0" cy="0"/>
          <a:chOff x="0" y="0"/>
          <a:chExt cx="0" cy="0"/>
        </a:xfrm>
      </p:grpSpPr>
      <p:sp>
        <p:nvSpPr>
          <p:cNvPr id="207" name="Espace réservé du texte 1">
            <a:extLst>
              <a:ext uri="{FF2B5EF4-FFF2-40B4-BE49-F238E27FC236}">
                <a16:creationId xmlns:a16="http://schemas.microsoft.com/office/drawing/2014/main" id="{212E8DDD-1EFD-F0E8-4438-83D82B3C06C4}"/>
              </a:ext>
            </a:extLst>
          </p:cNvPr>
          <p:cNvSpPr txBox="1">
            <a:spLocks noGrp="1"/>
          </p:cNvSpPr>
          <p:nvPr>
            <p:ph type="body" sz="quarter" idx="1"/>
          </p:nvPr>
        </p:nvSpPr>
        <p:spPr>
          <a:xfrm>
            <a:off x="324618" y="339501"/>
            <a:ext cx="6607125" cy="431452"/>
          </a:xfrm>
          <a:prstGeom prst="rect">
            <a:avLst/>
          </a:prstGeom>
        </p:spPr>
        <p:txBody>
          <a:bodyPr/>
          <a:lstStyle>
            <a:lvl1pPr defTabSz="877823">
              <a:lnSpc>
                <a:spcPts val="2300"/>
              </a:lnSpc>
              <a:defRPr sz="3167">
                <a:solidFill>
                  <a:schemeClr val="accent1"/>
                </a:solidFill>
                <a:latin typeface="Calibri Light"/>
                <a:ea typeface="Calibri Light"/>
                <a:cs typeface="Calibri Light"/>
                <a:sym typeface="Calibri Light"/>
              </a:defRPr>
            </a:lvl1pPr>
          </a:lstStyle>
          <a:p>
            <a:r>
              <a:rPr lang="en-GB"/>
              <a:t>Open </a:t>
            </a:r>
            <a:r>
              <a:rPr lang="en-GB" dirty="0"/>
              <a:t>Book Exams ?</a:t>
            </a:r>
            <a:endParaRPr dirty="0"/>
          </a:p>
        </p:txBody>
      </p:sp>
      <p:sp>
        <p:nvSpPr>
          <p:cNvPr id="3" name="TextBox 2">
            <a:extLst>
              <a:ext uri="{FF2B5EF4-FFF2-40B4-BE49-F238E27FC236}">
                <a16:creationId xmlns:a16="http://schemas.microsoft.com/office/drawing/2014/main" id="{ABEDA605-5911-AFCD-8248-5E6DCC523DB8}"/>
              </a:ext>
            </a:extLst>
          </p:cNvPr>
          <p:cNvSpPr txBox="1"/>
          <p:nvPr/>
        </p:nvSpPr>
        <p:spPr>
          <a:xfrm>
            <a:off x="360000" y="900000"/>
            <a:ext cx="7426010" cy="2862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685800" lvl="8" indent="-457200">
              <a:buSzPct val="80000"/>
              <a:buBlip>
                <a:blip r:embed="rId3"/>
              </a:buBlip>
              <a:defRPr sz="2000">
                <a:solidFill>
                  <a:srgbClr val="0D0D0D"/>
                </a:solidFill>
              </a:defRPr>
            </a:pPr>
            <a:r>
              <a:rPr lang="en-GB" sz="2000" dirty="0"/>
              <a:t>“OBEs can pose questions that require higher-order cognitive skills and critical thinking, beyond rote memorization”</a:t>
            </a:r>
          </a:p>
          <a:p>
            <a:pPr marL="685800" lvl="8" indent="-457200">
              <a:buSzPct val="80000"/>
              <a:buBlip>
                <a:blip r:embed="rId3"/>
              </a:buBlip>
              <a:defRPr sz="2000">
                <a:solidFill>
                  <a:srgbClr val="0D0D0D"/>
                </a:solidFill>
              </a:defRPr>
            </a:pPr>
            <a:r>
              <a:rPr lang="en-GB" sz="2000" dirty="0"/>
              <a:t>“The threat of not assessing learners’ knowledge could be overcome by time-pressured tests, leaving little time to look up everything or by asking “why?” questions </a:t>
            </a:r>
            <a:r>
              <a:rPr lang="en-GB" sz="1400" dirty="0"/>
              <a:t>(</a:t>
            </a:r>
            <a:r>
              <a:rPr lang="en-GB" sz="1400" dirty="0" err="1"/>
              <a:t>Schwartzstein</a:t>
            </a:r>
            <a:r>
              <a:rPr lang="en-GB" sz="1400" dirty="0"/>
              <a:t> and Roberts 2017; Fuller et al. 2020), </a:t>
            </a:r>
            <a:r>
              <a:rPr lang="en-GB" sz="2000" dirty="0"/>
              <a:t>less searchable and test reasoning”</a:t>
            </a:r>
          </a:p>
          <a:p>
            <a:pPr marL="685800" lvl="8" indent="-457200">
              <a:buSzPct val="80000"/>
              <a:buBlip>
                <a:blip r:embed="rId3"/>
              </a:buBlip>
              <a:defRPr sz="2000">
                <a:solidFill>
                  <a:srgbClr val="0D0D0D"/>
                </a:solidFill>
              </a:defRPr>
            </a:pPr>
            <a:r>
              <a:rPr kumimoji="0" lang="en-GB" sz="2000" b="0" i="0" u="none" strike="noStrike" cap="none" spc="0" normalizeH="0" baseline="0" dirty="0">
                <a:ln>
                  <a:noFill/>
                </a:ln>
                <a:solidFill>
                  <a:srgbClr val="000000"/>
                </a:solidFill>
                <a:effectLst/>
                <a:uFillTx/>
                <a:latin typeface="+mn-lt"/>
                <a:ea typeface="+mn-ea"/>
                <a:cs typeface="+mn-cs"/>
                <a:sym typeface="Calibri"/>
              </a:rPr>
              <a:t>“OBEs are </a:t>
            </a:r>
            <a:r>
              <a:rPr lang="en-GB" sz="2000" dirty="0"/>
              <a:t>more authentic to clinical practice and may allow for assessment of various transferable skills’ </a:t>
            </a:r>
            <a:br>
              <a:rPr lang="en-GB" sz="2000" dirty="0"/>
            </a:br>
            <a:r>
              <a:rPr lang="en-GB" sz="2000" dirty="0"/>
              <a:t>– in practice, we do look things up!</a:t>
            </a:r>
          </a:p>
        </p:txBody>
      </p:sp>
      <p:sp>
        <p:nvSpPr>
          <p:cNvPr id="2" name="TextBox 1">
            <a:extLst>
              <a:ext uri="{FF2B5EF4-FFF2-40B4-BE49-F238E27FC236}">
                <a16:creationId xmlns:a16="http://schemas.microsoft.com/office/drawing/2014/main" id="{B511F459-0FAA-6B28-0B55-80A86592EA73}"/>
              </a:ext>
            </a:extLst>
          </p:cNvPr>
          <p:cNvSpPr txBox="1"/>
          <p:nvPr/>
        </p:nvSpPr>
        <p:spPr>
          <a:xfrm>
            <a:off x="579508" y="4711532"/>
            <a:ext cx="8239874"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800" i="1" dirty="0">
                <a:effectLst/>
                <a:latin typeface="Calibri" panose="020F0502020204030204" pitchFamily="34" charset="0"/>
                <a:cs typeface="Calibri" panose="020F0502020204030204" pitchFamily="34" charset="0"/>
              </a:rPr>
              <a:t>Assessing open-book examination in medical education: The time is now</a:t>
            </a:r>
          </a:p>
          <a:p>
            <a:r>
              <a:rPr lang="en-GB" sz="800" i="1" dirty="0">
                <a:effectLst/>
                <a:latin typeface="Calibri" panose="020F0502020204030204" pitchFamily="34" charset="0"/>
                <a:cs typeface="Calibri" panose="020F0502020204030204" pitchFamily="34" charset="0"/>
              </a:rPr>
              <a:t>Ivry </a:t>
            </a:r>
            <a:r>
              <a:rPr lang="en-GB" sz="800" i="1" dirty="0" err="1">
                <a:effectLst/>
                <a:latin typeface="Calibri" panose="020F0502020204030204" pitchFamily="34" charset="0"/>
                <a:cs typeface="Calibri" panose="020F0502020204030204" pitchFamily="34" charset="0"/>
              </a:rPr>
              <a:t>Zagury-Orlya</a:t>
            </a:r>
            <a:r>
              <a:rPr lang="en-GB" sz="800" i="1" dirty="0">
                <a:effectLst/>
                <a:latin typeface="Calibri" panose="020F0502020204030204" pitchFamily="34" charset="0"/>
                <a:cs typeface="Calibri" panose="020F0502020204030204" pitchFamily="34" charset="0"/>
              </a:rPr>
              <a:t> and Steven J. Durning MEDICAL TEACHER 2021, VOL. 43, NO. 8, 972–973 https://</a:t>
            </a:r>
            <a:r>
              <a:rPr lang="en-GB" sz="800" i="1" dirty="0" err="1">
                <a:effectLst/>
                <a:latin typeface="Calibri" panose="020F0502020204030204" pitchFamily="34" charset="0"/>
                <a:cs typeface="Calibri" panose="020F0502020204030204" pitchFamily="34" charset="0"/>
              </a:rPr>
              <a:t>doi.org</a:t>
            </a:r>
            <a:r>
              <a:rPr lang="en-GB" sz="800" i="1" dirty="0">
                <a:effectLst/>
                <a:latin typeface="Calibri" panose="020F0502020204030204" pitchFamily="34" charset="0"/>
                <a:cs typeface="Calibri" panose="020F0502020204030204" pitchFamily="34" charset="0"/>
              </a:rPr>
              <a:t>/10.1080/0142159X.2020.1811214</a:t>
            </a: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134084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965A4-5E36-C527-4579-5885DA97BCC0}"/>
            </a:ext>
          </a:extLst>
        </p:cNvPr>
        <p:cNvGrpSpPr/>
        <p:nvPr/>
      </p:nvGrpSpPr>
      <p:grpSpPr>
        <a:xfrm>
          <a:off x="0" y="0"/>
          <a:ext cx="0" cy="0"/>
          <a:chOff x="0" y="0"/>
          <a:chExt cx="0" cy="0"/>
        </a:xfrm>
      </p:grpSpPr>
      <p:sp>
        <p:nvSpPr>
          <p:cNvPr id="207" name="Espace réservé du texte 1">
            <a:extLst>
              <a:ext uri="{FF2B5EF4-FFF2-40B4-BE49-F238E27FC236}">
                <a16:creationId xmlns:a16="http://schemas.microsoft.com/office/drawing/2014/main" id="{A214289B-B95F-37CE-14A3-2DDF0BEA4534}"/>
              </a:ext>
            </a:extLst>
          </p:cNvPr>
          <p:cNvSpPr txBox="1">
            <a:spLocks noGrp="1"/>
          </p:cNvSpPr>
          <p:nvPr>
            <p:ph type="body" sz="quarter" idx="1"/>
          </p:nvPr>
        </p:nvSpPr>
        <p:spPr>
          <a:xfrm>
            <a:off x="324618" y="339501"/>
            <a:ext cx="6607125" cy="431452"/>
          </a:xfrm>
          <a:prstGeom prst="rect">
            <a:avLst/>
          </a:prstGeom>
        </p:spPr>
        <p:txBody>
          <a:bodyPr/>
          <a:lstStyle>
            <a:lvl1pPr defTabSz="877823">
              <a:lnSpc>
                <a:spcPts val="2300"/>
              </a:lnSpc>
              <a:defRPr sz="3167">
                <a:solidFill>
                  <a:schemeClr val="accent1"/>
                </a:solidFill>
                <a:latin typeface="Calibri Light"/>
                <a:ea typeface="Calibri Light"/>
                <a:cs typeface="Calibri Light"/>
                <a:sym typeface="Calibri Light"/>
              </a:defRPr>
            </a:lvl1pPr>
          </a:lstStyle>
          <a:p>
            <a:r>
              <a:rPr lang="en-GB"/>
              <a:t>Open </a:t>
            </a:r>
            <a:r>
              <a:rPr lang="en-GB" dirty="0"/>
              <a:t>Book Exams ?</a:t>
            </a:r>
            <a:endParaRPr dirty="0"/>
          </a:p>
        </p:txBody>
      </p:sp>
      <p:sp>
        <p:nvSpPr>
          <p:cNvPr id="3" name="TextBox 2">
            <a:extLst>
              <a:ext uri="{FF2B5EF4-FFF2-40B4-BE49-F238E27FC236}">
                <a16:creationId xmlns:a16="http://schemas.microsoft.com/office/drawing/2014/main" id="{D21500C8-44EC-7E2A-C465-4145F0693385}"/>
              </a:ext>
            </a:extLst>
          </p:cNvPr>
          <p:cNvSpPr txBox="1"/>
          <p:nvPr/>
        </p:nvSpPr>
        <p:spPr>
          <a:xfrm>
            <a:off x="359999" y="900000"/>
            <a:ext cx="7660373" cy="31700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685800" lvl="8" indent="-457200">
              <a:buSzPct val="80000"/>
              <a:buBlip>
                <a:blip r:embed="rId3"/>
              </a:buBlip>
              <a:defRPr sz="2000">
                <a:solidFill>
                  <a:srgbClr val="0D0D0D"/>
                </a:solidFill>
              </a:defRPr>
            </a:pPr>
            <a:r>
              <a:rPr lang="en-GB" sz="2000" dirty="0"/>
              <a:t>“Heighten learner awareness of the importance of aptly identifying and utilizing best available evidence in clinical decision-making, commonly referred to as evidence-based medicine”</a:t>
            </a:r>
          </a:p>
          <a:p>
            <a:pPr marL="685800" lvl="8" indent="-457200">
              <a:buSzPct val="80000"/>
              <a:buBlip>
                <a:blip r:embed="rId3"/>
              </a:buBlip>
              <a:defRPr sz="2000">
                <a:solidFill>
                  <a:srgbClr val="0D0D0D"/>
                </a:solidFill>
              </a:defRPr>
            </a:pPr>
            <a:r>
              <a:rPr lang="en-GB" sz="2000" dirty="0"/>
              <a:t>“With the quantity of scientific information increasing exponentially, knowledge that was once acquired early in medical school may not only be forgotten but may also be irrelevant.”</a:t>
            </a:r>
          </a:p>
          <a:p>
            <a:pPr marL="685800" lvl="8" indent="-457200">
              <a:buSzPct val="80000"/>
              <a:buBlip>
                <a:blip r:embed="rId3"/>
              </a:buBlip>
              <a:defRPr sz="2000">
                <a:solidFill>
                  <a:srgbClr val="0D0D0D"/>
                </a:solidFill>
              </a:defRPr>
            </a:pPr>
            <a:r>
              <a:rPr lang="en-GB" sz="2000" dirty="0"/>
              <a:t>“By administering online OBEs, medical students and residents may become more mindful of their duty to be self-directed learners. They could develop skills in keeping up with the constant evolutions of medical practice.”</a:t>
            </a:r>
            <a:endParaRPr kumimoji="0" lang="en-GB" sz="2000" b="0" i="0" u="none" strike="noStrike" cap="none" spc="0" normalizeH="0" baseline="0" dirty="0">
              <a:ln>
                <a:noFill/>
              </a:ln>
              <a:solidFill>
                <a:srgbClr val="000000"/>
              </a:solidFill>
              <a:effectLst/>
              <a:uFillTx/>
              <a:latin typeface="+mn-lt"/>
              <a:ea typeface="+mn-ea"/>
              <a:cs typeface="+mn-cs"/>
              <a:sym typeface="Calibri"/>
            </a:endParaRPr>
          </a:p>
        </p:txBody>
      </p:sp>
      <p:sp>
        <p:nvSpPr>
          <p:cNvPr id="2" name="TextBox 1">
            <a:extLst>
              <a:ext uri="{FF2B5EF4-FFF2-40B4-BE49-F238E27FC236}">
                <a16:creationId xmlns:a16="http://schemas.microsoft.com/office/drawing/2014/main" id="{7074FED7-7765-B63A-2848-B58247AD3342}"/>
              </a:ext>
            </a:extLst>
          </p:cNvPr>
          <p:cNvSpPr txBox="1"/>
          <p:nvPr/>
        </p:nvSpPr>
        <p:spPr>
          <a:xfrm>
            <a:off x="579508" y="4711532"/>
            <a:ext cx="8239874"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800" i="1" dirty="0">
                <a:effectLst/>
                <a:latin typeface="Calibri" panose="020F0502020204030204" pitchFamily="34" charset="0"/>
                <a:cs typeface="Calibri" panose="020F0502020204030204" pitchFamily="34" charset="0"/>
              </a:rPr>
              <a:t>Assessing open-book examination in medical education: The time is now</a:t>
            </a:r>
          </a:p>
          <a:p>
            <a:r>
              <a:rPr lang="en-GB" sz="800" i="1" dirty="0">
                <a:effectLst/>
                <a:latin typeface="Calibri" panose="020F0502020204030204" pitchFamily="34" charset="0"/>
                <a:cs typeface="Calibri" panose="020F0502020204030204" pitchFamily="34" charset="0"/>
              </a:rPr>
              <a:t>Ivry </a:t>
            </a:r>
            <a:r>
              <a:rPr lang="en-GB" sz="800" i="1" dirty="0" err="1">
                <a:effectLst/>
                <a:latin typeface="Calibri" panose="020F0502020204030204" pitchFamily="34" charset="0"/>
                <a:cs typeface="Calibri" panose="020F0502020204030204" pitchFamily="34" charset="0"/>
              </a:rPr>
              <a:t>Zagury-Orlya</a:t>
            </a:r>
            <a:r>
              <a:rPr lang="en-GB" sz="800" i="1" dirty="0">
                <a:effectLst/>
                <a:latin typeface="Calibri" panose="020F0502020204030204" pitchFamily="34" charset="0"/>
                <a:cs typeface="Calibri" panose="020F0502020204030204" pitchFamily="34" charset="0"/>
              </a:rPr>
              <a:t> and Steven J. Durning MEDICAL TEACHER 2021, VOL. 43, NO. 8, 972–973 https://</a:t>
            </a:r>
            <a:r>
              <a:rPr lang="en-GB" sz="800" i="1" dirty="0" err="1">
                <a:effectLst/>
                <a:latin typeface="Calibri" panose="020F0502020204030204" pitchFamily="34" charset="0"/>
                <a:cs typeface="Calibri" panose="020F0502020204030204" pitchFamily="34" charset="0"/>
              </a:rPr>
              <a:t>doi.org</a:t>
            </a:r>
            <a:r>
              <a:rPr lang="en-GB" sz="800" i="1" dirty="0">
                <a:effectLst/>
                <a:latin typeface="Calibri" panose="020F0502020204030204" pitchFamily="34" charset="0"/>
                <a:cs typeface="Calibri" panose="020F0502020204030204" pitchFamily="34" charset="0"/>
              </a:rPr>
              <a:t>/10.1080/0142159X.2020.1811214</a:t>
            </a: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9229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692DC-95DC-8677-F8EB-78C9CB1DD6FD}"/>
            </a:ext>
          </a:extLst>
        </p:cNvPr>
        <p:cNvGrpSpPr/>
        <p:nvPr/>
      </p:nvGrpSpPr>
      <p:grpSpPr>
        <a:xfrm>
          <a:off x="0" y="0"/>
          <a:ext cx="0" cy="0"/>
          <a:chOff x="0" y="0"/>
          <a:chExt cx="0" cy="0"/>
        </a:xfrm>
      </p:grpSpPr>
      <p:sp>
        <p:nvSpPr>
          <p:cNvPr id="207" name="Espace réservé du texte 1">
            <a:extLst>
              <a:ext uri="{FF2B5EF4-FFF2-40B4-BE49-F238E27FC236}">
                <a16:creationId xmlns:a16="http://schemas.microsoft.com/office/drawing/2014/main" id="{E12DC959-4909-42FC-5E8F-96F452726FD6}"/>
              </a:ext>
            </a:extLst>
          </p:cNvPr>
          <p:cNvSpPr txBox="1">
            <a:spLocks noGrp="1"/>
          </p:cNvSpPr>
          <p:nvPr>
            <p:ph type="body" sz="quarter" idx="1"/>
          </p:nvPr>
        </p:nvSpPr>
        <p:spPr>
          <a:xfrm>
            <a:off x="324618" y="339501"/>
            <a:ext cx="6607125" cy="431452"/>
          </a:xfrm>
          <a:prstGeom prst="rect">
            <a:avLst/>
          </a:prstGeom>
        </p:spPr>
        <p:txBody>
          <a:bodyPr/>
          <a:lstStyle>
            <a:lvl1pPr defTabSz="877823">
              <a:lnSpc>
                <a:spcPts val="2300"/>
              </a:lnSpc>
              <a:defRPr sz="3167">
                <a:solidFill>
                  <a:schemeClr val="accent1"/>
                </a:solidFill>
                <a:latin typeface="Calibri Light"/>
                <a:ea typeface="Calibri Light"/>
                <a:cs typeface="Calibri Light"/>
                <a:sym typeface="Calibri Light"/>
              </a:defRPr>
            </a:lvl1pPr>
          </a:lstStyle>
          <a:p>
            <a:r>
              <a:rPr lang="en-GB" dirty="0"/>
              <a:t>Closed vs Open Book Exams ?</a:t>
            </a:r>
            <a:endParaRPr dirty="0"/>
          </a:p>
        </p:txBody>
      </p:sp>
      <p:sp>
        <p:nvSpPr>
          <p:cNvPr id="3" name="TextBox 2">
            <a:extLst>
              <a:ext uri="{FF2B5EF4-FFF2-40B4-BE49-F238E27FC236}">
                <a16:creationId xmlns:a16="http://schemas.microsoft.com/office/drawing/2014/main" id="{1D90AABD-A612-5C00-010C-2F83B6AA0DEC}"/>
              </a:ext>
            </a:extLst>
          </p:cNvPr>
          <p:cNvSpPr txBox="1"/>
          <p:nvPr/>
        </p:nvSpPr>
        <p:spPr>
          <a:xfrm>
            <a:off x="324618" y="872836"/>
            <a:ext cx="7426010" cy="7201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28600">
              <a:lnSpc>
                <a:spcPct val="120000"/>
              </a:lnSpc>
              <a:buSzPct val="80000"/>
              <a:defRPr sz="2000">
                <a:solidFill>
                  <a:srgbClr val="0D0D0D"/>
                </a:solidFill>
              </a:defRPr>
            </a:pPr>
            <a:r>
              <a:rPr lang="en-GB" dirty="0"/>
              <a:t>Large Language Models</a:t>
            </a:r>
          </a:p>
          <a:p>
            <a:pPr marL="685800" lvl="8" indent="-457200">
              <a:lnSpc>
                <a:spcPct val="120000"/>
              </a:lnSpc>
              <a:buSzPct val="80000"/>
              <a:buBlip>
                <a:blip r:embed="rId3"/>
              </a:buBlip>
              <a:defRPr sz="2000">
                <a:solidFill>
                  <a:srgbClr val="0D0D0D"/>
                </a:solidFill>
              </a:defRPr>
            </a:pPr>
            <a:r>
              <a:rPr lang="en-GB" sz="1400" dirty="0"/>
              <a:t>PubMed: exam </a:t>
            </a:r>
            <a:r>
              <a:rPr lang="en-GB" sz="1400" dirty="0" err="1"/>
              <a:t>chatGPT</a:t>
            </a:r>
            <a:endParaRPr kumimoji="0" lang="en-GB" sz="1400" b="0" i="0" u="none" strike="noStrike" cap="none" spc="0" normalizeH="0" baseline="0" dirty="0">
              <a:ln>
                <a:noFill/>
              </a:ln>
              <a:solidFill>
                <a:srgbClr val="000000"/>
              </a:solidFill>
              <a:effectLst/>
              <a:uFillTx/>
              <a:latin typeface="+mn-lt"/>
              <a:ea typeface="+mn-ea"/>
              <a:cs typeface="+mn-cs"/>
              <a:sym typeface="Calibri"/>
            </a:endParaRPr>
          </a:p>
        </p:txBody>
      </p:sp>
      <p:pic>
        <p:nvPicPr>
          <p:cNvPr id="6" name="Picture 5" descr="A graph with a bar and a number of results&#10;&#10;Description automatically generated with medium confidence">
            <a:extLst>
              <a:ext uri="{FF2B5EF4-FFF2-40B4-BE49-F238E27FC236}">
                <a16:creationId xmlns:a16="http://schemas.microsoft.com/office/drawing/2014/main" id="{0099E864-CDED-3715-1BCF-A66F8A7413C6}"/>
              </a:ext>
            </a:extLst>
          </p:cNvPr>
          <p:cNvPicPr>
            <a:picLocks noChangeAspect="1"/>
          </p:cNvPicPr>
          <p:nvPr/>
        </p:nvPicPr>
        <p:blipFill>
          <a:blip r:embed="rId4">
            <a:extLst>
              <a:ext uri="{28A0092B-C50C-407E-A947-70E740481C1C}">
                <a14:useLocalDpi xmlns:a14="http://schemas.microsoft.com/office/drawing/2010/main" val="0"/>
              </a:ext>
            </a:extLst>
          </a:blip>
          <a:srcRect t="8093" r="1717" b="3797"/>
          <a:stretch/>
        </p:blipFill>
        <p:spPr>
          <a:xfrm>
            <a:off x="324618" y="2033606"/>
            <a:ext cx="7638975" cy="2518757"/>
          </a:xfrm>
          <a:prstGeom prst="rect">
            <a:avLst/>
          </a:prstGeom>
        </p:spPr>
      </p:pic>
    </p:spTree>
    <p:extLst>
      <p:ext uri="{BB962C8B-B14F-4D97-AF65-F5344CB8AC3E}">
        <p14:creationId xmlns:p14="http://schemas.microsoft.com/office/powerpoint/2010/main" val="1497126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76467-C8CC-45FA-32E1-7B7C644596E4}"/>
            </a:ext>
          </a:extLst>
        </p:cNvPr>
        <p:cNvGrpSpPr/>
        <p:nvPr/>
      </p:nvGrpSpPr>
      <p:grpSpPr>
        <a:xfrm>
          <a:off x="0" y="0"/>
          <a:ext cx="0" cy="0"/>
          <a:chOff x="0" y="0"/>
          <a:chExt cx="0" cy="0"/>
        </a:xfrm>
      </p:grpSpPr>
      <p:sp>
        <p:nvSpPr>
          <p:cNvPr id="207" name="Espace réservé du texte 1">
            <a:extLst>
              <a:ext uri="{FF2B5EF4-FFF2-40B4-BE49-F238E27FC236}">
                <a16:creationId xmlns:a16="http://schemas.microsoft.com/office/drawing/2014/main" id="{E5484F4C-55E7-119A-B25D-5C66893639B7}"/>
              </a:ext>
            </a:extLst>
          </p:cNvPr>
          <p:cNvSpPr txBox="1">
            <a:spLocks noGrp="1"/>
          </p:cNvSpPr>
          <p:nvPr>
            <p:ph type="body" sz="quarter" idx="1"/>
          </p:nvPr>
        </p:nvSpPr>
        <p:spPr>
          <a:xfrm>
            <a:off x="324618" y="339501"/>
            <a:ext cx="6607125" cy="431452"/>
          </a:xfrm>
          <a:prstGeom prst="rect">
            <a:avLst/>
          </a:prstGeom>
        </p:spPr>
        <p:txBody>
          <a:bodyPr/>
          <a:lstStyle>
            <a:lvl1pPr defTabSz="877823">
              <a:lnSpc>
                <a:spcPts val="2300"/>
              </a:lnSpc>
              <a:defRPr sz="3167">
                <a:solidFill>
                  <a:schemeClr val="accent1"/>
                </a:solidFill>
                <a:latin typeface="Calibri Light"/>
                <a:ea typeface="Calibri Light"/>
                <a:cs typeface="Calibri Light"/>
                <a:sym typeface="Calibri Light"/>
              </a:defRPr>
            </a:lvl1pPr>
          </a:lstStyle>
          <a:p>
            <a:r>
              <a:rPr lang="en-GB" dirty="0"/>
              <a:t>Closed vs Open Book Exams ?</a:t>
            </a:r>
            <a:endParaRPr dirty="0"/>
          </a:p>
        </p:txBody>
      </p:sp>
      <p:sp>
        <p:nvSpPr>
          <p:cNvPr id="3" name="TextBox 2">
            <a:extLst>
              <a:ext uri="{FF2B5EF4-FFF2-40B4-BE49-F238E27FC236}">
                <a16:creationId xmlns:a16="http://schemas.microsoft.com/office/drawing/2014/main" id="{787D9F27-CA00-BA96-46B4-CF3E1D1522AB}"/>
              </a:ext>
            </a:extLst>
          </p:cNvPr>
          <p:cNvSpPr txBox="1"/>
          <p:nvPr/>
        </p:nvSpPr>
        <p:spPr>
          <a:xfrm>
            <a:off x="324618" y="872836"/>
            <a:ext cx="7323796" cy="26776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28600">
              <a:lnSpc>
                <a:spcPct val="120000"/>
              </a:lnSpc>
              <a:buSzPct val="80000"/>
              <a:defRPr sz="2000">
                <a:solidFill>
                  <a:srgbClr val="0D0D0D"/>
                </a:solidFill>
              </a:defRPr>
            </a:pPr>
            <a:r>
              <a:rPr lang="en-GB" dirty="0"/>
              <a:t>Large Language Models</a:t>
            </a:r>
          </a:p>
          <a:p>
            <a:pPr marL="685800" lvl="8" indent="-457200">
              <a:lnSpc>
                <a:spcPct val="120000"/>
              </a:lnSpc>
              <a:buSzPct val="80000"/>
              <a:buBlip>
                <a:blip r:embed="rId3"/>
              </a:buBlip>
              <a:defRPr sz="2000">
                <a:solidFill>
                  <a:srgbClr val="0D0D0D"/>
                </a:solidFill>
              </a:defRPr>
            </a:pPr>
            <a:r>
              <a:rPr lang="en-GB" dirty="0"/>
              <a:t>Much better than chance</a:t>
            </a:r>
          </a:p>
          <a:p>
            <a:pPr marL="685800" lvl="8" indent="-457200">
              <a:lnSpc>
                <a:spcPct val="120000"/>
              </a:lnSpc>
              <a:buSzPct val="80000"/>
              <a:buBlip>
                <a:blip r:embed="rId3"/>
              </a:buBlip>
              <a:defRPr sz="2000">
                <a:solidFill>
                  <a:srgbClr val="0D0D0D"/>
                </a:solidFill>
              </a:defRPr>
            </a:pPr>
            <a:r>
              <a:rPr kumimoji="0" lang="en-GB" b="0" i="0" u="none" strike="noStrike" cap="none" spc="0" normalizeH="0" baseline="0" dirty="0">
                <a:ln>
                  <a:noFill/>
                </a:ln>
                <a:solidFill>
                  <a:srgbClr val="000000"/>
                </a:solidFill>
                <a:effectLst/>
                <a:uFillTx/>
                <a:latin typeface="+mn-lt"/>
                <a:ea typeface="+mn-ea"/>
                <a:cs typeface="+mn-cs"/>
                <a:sym typeface="Calibri"/>
              </a:rPr>
              <a:t>Some good enough to pass exams</a:t>
            </a:r>
            <a:br>
              <a:rPr kumimoji="0" lang="en-GB" b="0" i="0" u="none" strike="noStrike" cap="none" spc="0" normalizeH="0" baseline="0" dirty="0">
                <a:ln>
                  <a:noFill/>
                </a:ln>
                <a:solidFill>
                  <a:srgbClr val="000000"/>
                </a:solidFill>
                <a:effectLst/>
                <a:uFillTx/>
                <a:latin typeface="+mn-lt"/>
                <a:ea typeface="+mn-ea"/>
                <a:cs typeface="+mn-cs"/>
                <a:sym typeface="Calibri"/>
              </a:rPr>
            </a:br>
            <a:r>
              <a:rPr kumimoji="0" lang="en-GB" b="0" i="0" u="none" strike="noStrike" cap="none" spc="0" normalizeH="0" baseline="0" dirty="0">
                <a:ln>
                  <a:noFill/>
                </a:ln>
                <a:solidFill>
                  <a:srgbClr val="000000"/>
                </a:solidFill>
                <a:effectLst/>
                <a:uFillTx/>
                <a:latin typeface="+mn-lt"/>
                <a:ea typeface="+mn-ea"/>
                <a:cs typeface="+mn-cs"/>
                <a:sym typeface="Calibri"/>
              </a:rPr>
              <a:t>– beware </a:t>
            </a:r>
            <a:r>
              <a:rPr lang="en-GB" dirty="0"/>
              <a:t>of </a:t>
            </a:r>
            <a:r>
              <a:rPr kumimoji="0" lang="en-GB" b="0" i="0" u="none" strike="noStrike" cap="none" spc="0" normalizeH="0" baseline="0" dirty="0">
                <a:ln>
                  <a:noFill/>
                </a:ln>
                <a:solidFill>
                  <a:srgbClr val="000000"/>
                </a:solidFill>
                <a:effectLst/>
                <a:uFillTx/>
                <a:latin typeface="+mn-lt"/>
                <a:ea typeface="+mn-ea"/>
                <a:cs typeface="+mn-cs"/>
                <a:sym typeface="Calibri"/>
              </a:rPr>
              <a:t>claims (see tomorrow)</a:t>
            </a:r>
          </a:p>
          <a:p>
            <a:pPr marL="685800" lvl="8" indent="-457200">
              <a:lnSpc>
                <a:spcPct val="120000"/>
              </a:lnSpc>
              <a:buSzPct val="80000"/>
              <a:buBlip>
                <a:blip r:embed="rId3"/>
              </a:buBlip>
              <a:defRPr sz="2000">
                <a:solidFill>
                  <a:srgbClr val="0D0D0D"/>
                </a:solidFill>
              </a:defRPr>
            </a:pPr>
            <a:r>
              <a:rPr lang="en-GB" dirty="0"/>
              <a:t>We do not have exam structures or question banks designed for LLM use in open book high stakes summative exams</a:t>
            </a:r>
          </a:p>
          <a:p>
            <a:pPr marL="685800" lvl="8" indent="-457200">
              <a:lnSpc>
                <a:spcPct val="120000"/>
              </a:lnSpc>
              <a:buSzPct val="80000"/>
              <a:buBlip>
                <a:blip r:embed="rId3"/>
              </a:buBlip>
              <a:defRPr sz="2000">
                <a:solidFill>
                  <a:srgbClr val="0D0D0D"/>
                </a:solidFill>
              </a:defRPr>
            </a:pPr>
            <a:r>
              <a:rPr kumimoji="0" lang="en-GB" b="0" i="0" u="none" strike="noStrike" cap="none" spc="0" normalizeH="0" baseline="0" dirty="0">
                <a:ln>
                  <a:noFill/>
                </a:ln>
                <a:solidFill>
                  <a:srgbClr val="000000"/>
                </a:solidFill>
                <a:effectLst/>
                <a:uFillTx/>
                <a:latin typeface="+mn-lt"/>
                <a:ea typeface="+mn-ea"/>
                <a:cs typeface="+mn-cs"/>
                <a:sym typeface="Calibri"/>
              </a:rPr>
              <a:t>Strategy – on-site invigilated or remote proctoring</a:t>
            </a:r>
          </a:p>
        </p:txBody>
      </p:sp>
    </p:spTree>
    <p:extLst>
      <p:ext uri="{BB962C8B-B14F-4D97-AF65-F5344CB8AC3E}">
        <p14:creationId xmlns:p14="http://schemas.microsoft.com/office/powerpoint/2010/main" val="162125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6AA5C-9EDD-3C1F-3B6E-9ED7F3052D25}"/>
            </a:ext>
          </a:extLst>
        </p:cNvPr>
        <p:cNvGrpSpPr/>
        <p:nvPr/>
      </p:nvGrpSpPr>
      <p:grpSpPr>
        <a:xfrm>
          <a:off x="0" y="0"/>
          <a:ext cx="0" cy="0"/>
          <a:chOff x="0" y="0"/>
          <a:chExt cx="0" cy="0"/>
        </a:xfrm>
      </p:grpSpPr>
      <p:sp>
        <p:nvSpPr>
          <p:cNvPr id="207" name="Espace réservé du texte 1">
            <a:extLst>
              <a:ext uri="{FF2B5EF4-FFF2-40B4-BE49-F238E27FC236}">
                <a16:creationId xmlns:a16="http://schemas.microsoft.com/office/drawing/2014/main" id="{AE7A236C-1E2D-4115-B026-F49C577A6A57}"/>
              </a:ext>
            </a:extLst>
          </p:cNvPr>
          <p:cNvSpPr txBox="1">
            <a:spLocks noGrp="1"/>
          </p:cNvSpPr>
          <p:nvPr>
            <p:ph type="body" sz="quarter" idx="1"/>
          </p:nvPr>
        </p:nvSpPr>
        <p:spPr>
          <a:xfrm>
            <a:off x="324618" y="339501"/>
            <a:ext cx="6607125" cy="431452"/>
          </a:xfrm>
          <a:prstGeom prst="rect">
            <a:avLst/>
          </a:prstGeom>
        </p:spPr>
        <p:txBody>
          <a:bodyPr/>
          <a:lstStyle>
            <a:lvl1pPr defTabSz="877823">
              <a:lnSpc>
                <a:spcPts val="2300"/>
              </a:lnSpc>
              <a:defRPr sz="3167">
                <a:solidFill>
                  <a:schemeClr val="accent1"/>
                </a:solidFill>
                <a:latin typeface="Calibri Light"/>
                <a:ea typeface="Calibri Light"/>
                <a:cs typeface="Calibri Light"/>
                <a:sym typeface="Calibri Light"/>
              </a:defRPr>
            </a:lvl1pPr>
          </a:lstStyle>
          <a:p>
            <a:r>
              <a:rPr lang="en-GB" dirty="0"/>
              <a:t>Closed vs Open Book Exams ?</a:t>
            </a:r>
            <a:endParaRPr dirty="0"/>
          </a:p>
        </p:txBody>
      </p:sp>
      <p:sp>
        <p:nvSpPr>
          <p:cNvPr id="3" name="TextBox 2">
            <a:extLst>
              <a:ext uri="{FF2B5EF4-FFF2-40B4-BE49-F238E27FC236}">
                <a16:creationId xmlns:a16="http://schemas.microsoft.com/office/drawing/2014/main" id="{DD422B8D-197F-0AAF-F7BB-A462FC5938BE}"/>
              </a:ext>
            </a:extLst>
          </p:cNvPr>
          <p:cNvSpPr txBox="1"/>
          <p:nvPr/>
        </p:nvSpPr>
        <p:spPr>
          <a:xfrm>
            <a:off x="324618" y="803852"/>
            <a:ext cx="7426010"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685800" lvl="8" indent="-457200">
              <a:lnSpc>
                <a:spcPct val="120000"/>
              </a:lnSpc>
              <a:buSzPct val="80000"/>
              <a:buBlip>
                <a:blip r:embed="rId3"/>
              </a:buBlip>
              <a:defRPr sz="2000">
                <a:solidFill>
                  <a:srgbClr val="0D0D0D"/>
                </a:solidFill>
              </a:defRPr>
            </a:pPr>
            <a:r>
              <a:rPr kumimoji="0" lang="en-GB" b="0" i="0" u="none" strike="noStrike" cap="none" spc="0" normalizeH="0" baseline="0" dirty="0">
                <a:ln>
                  <a:noFill/>
                </a:ln>
                <a:solidFill>
                  <a:srgbClr val="000000"/>
                </a:solidFill>
                <a:effectLst/>
                <a:uFillTx/>
                <a:latin typeface="+mn-lt"/>
                <a:ea typeface="+mn-ea"/>
                <a:cs typeface="+mn-cs"/>
                <a:sym typeface="Calibri"/>
              </a:rPr>
              <a:t>OBEs still exist:</a:t>
            </a:r>
          </a:p>
        </p:txBody>
      </p:sp>
      <p:pic>
        <p:nvPicPr>
          <p:cNvPr id="5" name="Picture 4" descr="A close-up of a certificate&#10;&#10;Description automatically generated">
            <a:extLst>
              <a:ext uri="{FF2B5EF4-FFF2-40B4-BE49-F238E27FC236}">
                <a16:creationId xmlns:a16="http://schemas.microsoft.com/office/drawing/2014/main" id="{59DAA5E3-F387-0253-1060-75B222EDA2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088" y="1298414"/>
            <a:ext cx="2367790" cy="3122795"/>
          </a:xfrm>
          <a:prstGeom prst="rect">
            <a:avLst/>
          </a:prstGeom>
          <a:ln>
            <a:noFill/>
          </a:ln>
          <a:effectLst>
            <a:outerShdw blurRad="292100" dist="139700" dir="2700000" algn="tl" rotWithShape="0">
              <a:srgbClr val="333333">
                <a:alpha val="65000"/>
              </a:srgbClr>
            </a:outerShdw>
          </a:effectLst>
        </p:spPr>
      </p:pic>
      <p:pic>
        <p:nvPicPr>
          <p:cNvPr id="7" name="Picture 6" descr="A screenshot of a test&#10;&#10;Description automatically generated">
            <a:extLst>
              <a:ext uri="{FF2B5EF4-FFF2-40B4-BE49-F238E27FC236}">
                <a16:creationId xmlns:a16="http://schemas.microsoft.com/office/drawing/2014/main" id="{6499ED33-0E6B-3A1C-DA5E-D84C6E9ED9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5310" y="1242267"/>
            <a:ext cx="3895836" cy="3281415"/>
          </a:xfrm>
          <a:prstGeom prst="rect">
            <a:avLst/>
          </a:prstGeom>
        </p:spPr>
      </p:pic>
    </p:spTree>
    <p:extLst>
      <p:ext uri="{BB962C8B-B14F-4D97-AF65-F5344CB8AC3E}">
        <p14:creationId xmlns:p14="http://schemas.microsoft.com/office/powerpoint/2010/main" val="142986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1C3E3-926D-807B-23D3-90D730272672}"/>
            </a:ext>
          </a:extLst>
        </p:cNvPr>
        <p:cNvGrpSpPr/>
        <p:nvPr/>
      </p:nvGrpSpPr>
      <p:grpSpPr>
        <a:xfrm>
          <a:off x="0" y="0"/>
          <a:ext cx="0" cy="0"/>
          <a:chOff x="0" y="0"/>
          <a:chExt cx="0" cy="0"/>
        </a:xfrm>
      </p:grpSpPr>
      <p:sp>
        <p:nvSpPr>
          <p:cNvPr id="207" name="Espace réservé du texte 1">
            <a:extLst>
              <a:ext uri="{FF2B5EF4-FFF2-40B4-BE49-F238E27FC236}">
                <a16:creationId xmlns:a16="http://schemas.microsoft.com/office/drawing/2014/main" id="{1DAE95F5-4F8E-BE32-0801-5959E2E17977}"/>
              </a:ext>
            </a:extLst>
          </p:cNvPr>
          <p:cNvSpPr txBox="1">
            <a:spLocks noGrp="1"/>
          </p:cNvSpPr>
          <p:nvPr>
            <p:ph type="body" sz="quarter" idx="1"/>
          </p:nvPr>
        </p:nvSpPr>
        <p:spPr>
          <a:xfrm>
            <a:off x="324618" y="339501"/>
            <a:ext cx="6607125" cy="431452"/>
          </a:xfrm>
          <a:prstGeom prst="rect">
            <a:avLst/>
          </a:prstGeom>
        </p:spPr>
        <p:txBody>
          <a:bodyPr/>
          <a:lstStyle>
            <a:lvl1pPr defTabSz="877823">
              <a:lnSpc>
                <a:spcPts val="2300"/>
              </a:lnSpc>
              <a:defRPr sz="3167">
                <a:solidFill>
                  <a:schemeClr val="accent1"/>
                </a:solidFill>
                <a:latin typeface="Calibri Light"/>
                <a:ea typeface="Calibri Light"/>
                <a:cs typeface="Calibri Light"/>
                <a:sym typeface="Calibri Light"/>
              </a:defRPr>
            </a:lvl1pPr>
          </a:lstStyle>
          <a:p>
            <a:r>
              <a:rPr lang="en-GB" dirty="0"/>
              <a:t>Detection of misconduct</a:t>
            </a:r>
            <a:endParaRPr dirty="0"/>
          </a:p>
        </p:txBody>
      </p:sp>
      <p:sp>
        <p:nvSpPr>
          <p:cNvPr id="3" name="TextBox 2">
            <a:extLst>
              <a:ext uri="{FF2B5EF4-FFF2-40B4-BE49-F238E27FC236}">
                <a16:creationId xmlns:a16="http://schemas.microsoft.com/office/drawing/2014/main" id="{15E6ED4D-21A6-7F0F-8727-1B9828FCAC10}"/>
              </a:ext>
            </a:extLst>
          </p:cNvPr>
          <p:cNvSpPr txBox="1"/>
          <p:nvPr/>
        </p:nvSpPr>
        <p:spPr>
          <a:xfrm>
            <a:off x="324618" y="803852"/>
            <a:ext cx="7426010"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685800" lvl="8" indent="-457200">
              <a:lnSpc>
                <a:spcPct val="120000"/>
              </a:lnSpc>
              <a:buSzPct val="80000"/>
              <a:buBlip>
                <a:blip r:embed="rId3"/>
              </a:buBlip>
              <a:defRPr sz="2000">
                <a:solidFill>
                  <a:srgbClr val="0D0D0D"/>
                </a:solidFill>
              </a:defRPr>
            </a:pPr>
            <a:r>
              <a:rPr lang="en-GB" dirty="0"/>
              <a:t>Can humans detect AI-generated answers?</a:t>
            </a:r>
            <a:br>
              <a:rPr lang="en-GB" dirty="0"/>
            </a:br>
            <a:r>
              <a:rPr lang="en-GB" dirty="0"/>
              <a:t>- No (MCQs, short answers or essays)</a:t>
            </a:r>
          </a:p>
          <a:p>
            <a:pPr marL="685800" lvl="8" indent="-457200">
              <a:lnSpc>
                <a:spcPct val="120000"/>
              </a:lnSpc>
              <a:buSzPct val="80000"/>
              <a:buBlip>
                <a:blip r:embed="rId3"/>
              </a:buBlip>
              <a:defRPr sz="2000">
                <a:solidFill>
                  <a:srgbClr val="0D0D0D"/>
                </a:solidFill>
              </a:defRPr>
            </a:pPr>
            <a:r>
              <a:rPr kumimoji="0" lang="en-GB" b="0" i="0" u="none" strike="noStrike" cap="none" spc="0" normalizeH="0" baseline="0" dirty="0">
                <a:ln>
                  <a:noFill/>
                </a:ln>
                <a:solidFill>
                  <a:srgbClr val="000000"/>
                </a:solidFill>
                <a:effectLst/>
                <a:uFillTx/>
                <a:latin typeface="+mn-lt"/>
                <a:ea typeface="+mn-ea"/>
                <a:cs typeface="+mn-cs"/>
                <a:sym typeface="Calibri"/>
              </a:rPr>
              <a:t>Can AI detect it? Other patterns of misconduct?</a:t>
            </a:r>
          </a:p>
        </p:txBody>
      </p:sp>
      <p:pic>
        <p:nvPicPr>
          <p:cNvPr id="1026" name="Picture 2" descr="Fig 2">
            <a:extLst>
              <a:ext uri="{FF2B5EF4-FFF2-40B4-BE49-F238E27FC236}">
                <a16:creationId xmlns:a16="http://schemas.microsoft.com/office/drawing/2014/main" id="{353FA8BE-E7EF-92D5-0B41-E588BCEE16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4087" y="2037079"/>
            <a:ext cx="4355802" cy="25000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screenshot of a paper&#10;&#10;Description automatically generated">
            <a:extLst>
              <a:ext uri="{FF2B5EF4-FFF2-40B4-BE49-F238E27FC236}">
                <a16:creationId xmlns:a16="http://schemas.microsoft.com/office/drawing/2014/main" id="{A736A4B6-4BDD-4C21-59BE-FCA5A8B9C5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7991" y="2037078"/>
            <a:ext cx="1924219" cy="25000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94005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Espace réservé du texte 1"/>
          <p:cNvSpPr txBox="1">
            <a:spLocks noGrp="1"/>
          </p:cNvSpPr>
          <p:nvPr>
            <p:ph type="body" sz="quarter" idx="1"/>
          </p:nvPr>
        </p:nvSpPr>
        <p:spPr>
          <a:xfrm>
            <a:off x="324618" y="339501"/>
            <a:ext cx="6607125" cy="431452"/>
          </a:xfrm>
          <a:prstGeom prst="rect">
            <a:avLst/>
          </a:prstGeom>
        </p:spPr>
        <p:txBody>
          <a:bodyPr/>
          <a:lstStyle>
            <a:lvl1pPr defTabSz="877823">
              <a:lnSpc>
                <a:spcPts val="2300"/>
              </a:lnSpc>
              <a:defRPr sz="3167">
                <a:solidFill>
                  <a:schemeClr val="accent1"/>
                </a:solidFill>
                <a:latin typeface="Calibri Light"/>
                <a:ea typeface="Calibri Light"/>
                <a:cs typeface="Calibri Light"/>
                <a:sym typeface="Calibri Light"/>
              </a:defRPr>
            </a:lvl1pPr>
          </a:lstStyle>
          <a:p>
            <a:r>
              <a:t>Conclusions</a:t>
            </a:r>
          </a:p>
        </p:txBody>
      </p:sp>
      <p:sp>
        <p:nvSpPr>
          <p:cNvPr id="216" name="Espace réservé du contenu 2"/>
          <p:cNvSpPr txBox="1"/>
          <p:nvPr/>
        </p:nvSpPr>
        <p:spPr>
          <a:xfrm>
            <a:off x="360000" y="900000"/>
            <a:ext cx="7799446" cy="3600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685800" indent="-457200">
              <a:lnSpc>
                <a:spcPct val="120000"/>
              </a:lnSpc>
              <a:buSzPct val="80000"/>
              <a:buBlip>
                <a:blip r:embed="rId3"/>
              </a:buBlip>
              <a:defRPr sz="2000">
                <a:solidFill>
                  <a:srgbClr val="0D0D0D"/>
                </a:solidFill>
              </a:defRPr>
            </a:pPr>
            <a:r>
              <a:rPr lang="en-GB" dirty="0"/>
              <a:t>AI is here to stay</a:t>
            </a:r>
          </a:p>
          <a:p>
            <a:pPr marL="685800" indent="-457200">
              <a:lnSpc>
                <a:spcPct val="120000"/>
              </a:lnSpc>
              <a:buSzPct val="80000"/>
              <a:buBlip>
                <a:blip r:embed="rId3"/>
              </a:buBlip>
              <a:defRPr sz="2000">
                <a:solidFill>
                  <a:srgbClr val="0D0D0D"/>
                </a:solidFill>
              </a:defRPr>
            </a:pPr>
            <a:r>
              <a:rPr lang="en-GB" dirty="0"/>
              <a:t>Part of everyday life and clinical practice</a:t>
            </a:r>
          </a:p>
          <a:p>
            <a:pPr marL="685800" indent="-457200">
              <a:lnSpc>
                <a:spcPct val="120000"/>
              </a:lnSpc>
              <a:buSzPct val="80000"/>
              <a:buBlip>
                <a:blip r:embed="rId3"/>
              </a:buBlip>
              <a:defRPr sz="2000">
                <a:solidFill>
                  <a:srgbClr val="0D0D0D"/>
                </a:solidFill>
              </a:defRPr>
            </a:pPr>
            <a:r>
              <a:rPr lang="en-GB" dirty="0"/>
              <a:t>We need to educate ourselves, our trainees &amp; our regulators</a:t>
            </a:r>
          </a:p>
          <a:p>
            <a:pPr marL="685800" indent="-457200">
              <a:lnSpc>
                <a:spcPct val="120000"/>
              </a:lnSpc>
              <a:buSzPct val="80000"/>
              <a:buBlip>
                <a:blip r:embed="rId3"/>
              </a:buBlip>
              <a:defRPr sz="2000">
                <a:solidFill>
                  <a:srgbClr val="0D0D0D"/>
                </a:solidFill>
              </a:defRPr>
            </a:pPr>
            <a:r>
              <a:rPr lang="en-GB" dirty="0"/>
              <a:t>Useful and time-saving</a:t>
            </a:r>
          </a:p>
          <a:p>
            <a:pPr marL="685800" indent="-457200">
              <a:lnSpc>
                <a:spcPct val="120000"/>
              </a:lnSpc>
              <a:buSzPct val="80000"/>
              <a:buBlip>
                <a:blip r:embed="rId3"/>
              </a:buBlip>
              <a:defRPr sz="2000">
                <a:solidFill>
                  <a:srgbClr val="0D0D0D"/>
                </a:solidFill>
              </a:defRPr>
            </a:pPr>
            <a:r>
              <a:rPr lang="en-GB" dirty="0"/>
              <a:t>Beware hallucinations, data security</a:t>
            </a:r>
          </a:p>
          <a:p>
            <a:pPr marL="685800" indent="-457200">
              <a:lnSpc>
                <a:spcPct val="120000"/>
              </a:lnSpc>
              <a:buSzPct val="80000"/>
              <a:buBlip>
                <a:blip r:embed="rId3"/>
              </a:buBlip>
              <a:defRPr sz="2000">
                <a:solidFill>
                  <a:srgbClr val="0D0D0D"/>
                </a:solidFill>
              </a:defRPr>
            </a:pPr>
            <a:r>
              <a:rPr lang="en-GB" dirty="0"/>
              <a:t>Currently</a:t>
            </a:r>
            <a:br>
              <a:rPr lang="en-GB" dirty="0"/>
            </a:br>
            <a:r>
              <a:rPr lang="en-GB" dirty="0"/>
              <a:t>- high-stakes exams avoid access to LLMs</a:t>
            </a:r>
          </a:p>
          <a:p>
            <a:pPr marL="685800" indent="-457200">
              <a:lnSpc>
                <a:spcPct val="120000"/>
              </a:lnSpc>
              <a:buSzPct val="80000"/>
              <a:buBlip>
                <a:blip r:embed="rId3"/>
              </a:buBlip>
              <a:defRPr sz="2000">
                <a:solidFill>
                  <a:srgbClr val="0D0D0D"/>
                </a:solidFill>
              </a:defRPr>
            </a:pPr>
            <a:r>
              <a:rPr lang="en-GB" dirty="0"/>
              <a:t>In the future</a:t>
            </a:r>
            <a:br>
              <a:rPr lang="en-GB" dirty="0"/>
            </a:br>
            <a:r>
              <a:rPr lang="en-GB" dirty="0"/>
              <a:t>- examinations need to evolve to reflect clinical practice</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E912D-6972-EEF6-9399-07F539E6646B}"/>
            </a:ext>
          </a:extLst>
        </p:cNvPr>
        <p:cNvGrpSpPr/>
        <p:nvPr/>
      </p:nvGrpSpPr>
      <p:grpSpPr>
        <a:xfrm>
          <a:off x="0" y="0"/>
          <a:ext cx="0" cy="0"/>
          <a:chOff x="0" y="0"/>
          <a:chExt cx="0" cy="0"/>
        </a:xfrm>
      </p:grpSpPr>
      <p:sp>
        <p:nvSpPr>
          <p:cNvPr id="139" name="Espace réservé du texte 2">
            <a:extLst>
              <a:ext uri="{FF2B5EF4-FFF2-40B4-BE49-F238E27FC236}">
                <a16:creationId xmlns:a16="http://schemas.microsoft.com/office/drawing/2014/main" id="{5F3520EA-CAB8-06F3-1426-919F59C38B2A}"/>
              </a:ext>
            </a:extLst>
          </p:cNvPr>
          <p:cNvSpPr>
            <a:spLocks noGrp="1"/>
          </p:cNvSpPr>
          <p:nvPr>
            <p:ph type="body" idx="21"/>
          </p:nvPr>
        </p:nvSpPr>
        <p:spPr>
          <a:xfrm>
            <a:off x="1072969" y="4481791"/>
            <a:ext cx="7755260" cy="66170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nSpc>
                <a:spcPct val="100000"/>
              </a:lnSpc>
              <a:defRPr sz="2800" b="0">
                <a:solidFill>
                  <a:srgbClr val="000000"/>
                </a:solidFill>
              </a:defRPr>
            </a:pPr>
            <a:r>
              <a:rPr dirty="0"/>
              <a:t>Chris Plummer</a:t>
            </a:r>
          </a:p>
        </p:txBody>
      </p:sp>
      <p:pic>
        <p:nvPicPr>
          <p:cNvPr id="140" name="Picture 7" descr="Picture 7">
            <a:extLst>
              <a:ext uri="{FF2B5EF4-FFF2-40B4-BE49-F238E27FC236}">
                <a16:creationId xmlns:a16="http://schemas.microsoft.com/office/drawing/2014/main" id="{A1C1A43A-313D-4F63-487F-57F52BB8D0A6}"/>
              </a:ext>
            </a:extLst>
          </p:cNvPr>
          <p:cNvPicPr>
            <a:picLocks noChangeAspect="1"/>
          </p:cNvPicPr>
          <p:nvPr/>
        </p:nvPicPr>
        <p:blipFill>
          <a:blip r:embed="rId3"/>
          <a:stretch>
            <a:fillRect/>
          </a:stretch>
        </p:blipFill>
        <p:spPr>
          <a:xfrm>
            <a:off x="8043884" y="86524"/>
            <a:ext cx="868937" cy="703186"/>
          </a:xfrm>
          <a:prstGeom prst="rect">
            <a:avLst/>
          </a:prstGeom>
          <a:ln w="12700">
            <a:miter lim="400000"/>
          </a:ln>
          <a:effectLst>
            <a:outerShdw blurRad="50800" dist="50800" dir="2700000" rotWithShape="0">
              <a:srgbClr val="000000">
                <a:alpha val="30000"/>
              </a:srgbClr>
            </a:outerShdw>
          </a:effectLst>
        </p:spPr>
      </p:pic>
      <p:sp>
        <p:nvSpPr>
          <p:cNvPr id="141" name="TextBox 1">
            <a:extLst>
              <a:ext uri="{FF2B5EF4-FFF2-40B4-BE49-F238E27FC236}">
                <a16:creationId xmlns:a16="http://schemas.microsoft.com/office/drawing/2014/main" id="{9A91EBB6-4571-8267-7FAB-5A3BA86C2992}"/>
              </a:ext>
            </a:extLst>
          </p:cNvPr>
          <p:cNvSpPr txBox="1"/>
          <p:nvPr/>
        </p:nvSpPr>
        <p:spPr>
          <a:xfrm>
            <a:off x="1378610" y="1595727"/>
            <a:ext cx="5661163" cy="18158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2800"/>
            </a:pPr>
            <a:r>
              <a:rPr sz="4800" dirty="0"/>
              <a:t>AI in</a:t>
            </a:r>
            <a:r>
              <a:rPr lang="en-GB" sz="4800" dirty="0"/>
              <a:t> </a:t>
            </a:r>
            <a:r>
              <a:rPr sz="4800" dirty="0"/>
              <a:t>European Exams:</a:t>
            </a:r>
          </a:p>
          <a:p>
            <a:pPr>
              <a:defRPr sz="1400"/>
            </a:pPr>
            <a:endParaRPr sz="1600" dirty="0"/>
          </a:p>
          <a:p>
            <a:pPr>
              <a:defRPr sz="2800"/>
            </a:pPr>
            <a:r>
              <a:rPr lang="en-GB" sz="4800" dirty="0"/>
              <a:t>Friend or Foe ?</a:t>
            </a:r>
            <a:endParaRPr sz="4800" dirty="0"/>
          </a:p>
        </p:txBody>
      </p:sp>
    </p:spTree>
    <p:extLst>
      <p:ext uri="{BB962C8B-B14F-4D97-AF65-F5344CB8AC3E}">
        <p14:creationId xmlns:p14="http://schemas.microsoft.com/office/powerpoint/2010/main" val="273283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140"/>
                                        </p:tgtEl>
                                        <p:attrNameLst>
                                          <p:attrName>style.visibility</p:attrName>
                                        </p:attrNameLst>
                                      </p:cBhvr>
                                      <p:to>
                                        <p:strVal val="visible"/>
                                      </p:to>
                                    </p:set>
                                    <p:animEffect transition="in" filter="fade">
                                      <p:cBhvr>
                                        <p:cTn id="7" dur="3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54678-88D3-8152-53F4-27C08AAF1AC6}"/>
            </a:ext>
          </a:extLst>
        </p:cNvPr>
        <p:cNvGrpSpPr/>
        <p:nvPr/>
      </p:nvGrpSpPr>
      <p:grpSpPr>
        <a:xfrm>
          <a:off x="0" y="0"/>
          <a:ext cx="0" cy="0"/>
          <a:chOff x="0" y="0"/>
          <a:chExt cx="0" cy="0"/>
        </a:xfrm>
      </p:grpSpPr>
      <p:sp>
        <p:nvSpPr>
          <p:cNvPr id="145" name="Espace réservé du texte 1">
            <a:extLst>
              <a:ext uri="{FF2B5EF4-FFF2-40B4-BE49-F238E27FC236}">
                <a16:creationId xmlns:a16="http://schemas.microsoft.com/office/drawing/2014/main" id="{D4D8373E-06C1-C817-F7F9-CA73E2A8764F}"/>
              </a:ext>
            </a:extLst>
          </p:cNvPr>
          <p:cNvSpPr txBox="1">
            <a:spLocks noGrp="1"/>
          </p:cNvSpPr>
          <p:nvPr>
            <p:ph type="body" sz="quarter" idx="1"/>
          </p:nvPr>
        </p:nvSpPr>
        <p:spPr>
          <a:xfrm>
            <a:off x="324619" y="339501"/>
            <a:ext cx="3599309" cy="431452"/>
          </a:xfrm>
          <a:prstGeom prst="rect">
            <a:avLst/>
          </a:prstGeom>
        </p:spPr>
        <p:txBody>
          <a:bodyPr/>
          <a:lstStyle>
            <a:lvl1pPr defTabSz="877823">
              <a:lnSpc>
                <a:spcPts val="2300"/>
              </a:lnSpc>
              <a:defRPr sz="3167">
                <a:solidFill>
                  <a:schemeClr val="accent1"/>
                </a:solidFill>
                <a:latin typeface="Calibri Light"/>
                <a:ea typeface="Calibri Light"/>
                <a:cs typeface="Calibri Light"/>
                <a:sym typeface="Calibri Light"/>
              </a:defRPr>
            </a:lvl1pPr>
          </a:lstStyle>
          <a:p>
            <a:r>
              <a:rPr lang="en-GB" dirty="0"/>
              <a:t>Agenda</a:t>
            </a:r>
            <a:endParaRPr dirty="0"/>
          </a:p>
        </p:txBody>
      </p:sp>
      <p:sp>
        <p:nvSpPr>
          <p:cNvPr id="146" name="Espace réservé du contenu 2">
            <a:extLst>
              <a:ext uri="{FF2B5EF4-FFF2-40B4-BE49-F238E27FC236}">
                <a16:creationId xmlns:a16="http://schemas.microsoft.com/office/drawing/2014/main" id="{B5FC63EF-E73C-89E1-DC3D-F8EBF87FC9E3}"/>
              </a:ext>
            </a:extLst>
          </p:cNvPr>
          <p:cNvSpPr txBox="1"/>
          <p:nvPr/>
        </p:nvSpPr>
        <p:spPr>
          <a:xfrm>
            <a:off x="360000" y="900000"/>
            <a:ext cx="7735555" cy="3600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p>
            <a:pPr marL="685800" indent="-457200">
              <a:lnSpc>
                <a:spcPct val="120000"/>
              </a:lnSpc>
              <a:buSzPct val="80000"/>
              <a:buBlip>
                <a:blip r:embed="rId2"/>
              </a:buBlip>
              <a:defRPr sz="2000">
                <a:solidFill>
                  <a:srgbClr val="0D0D0D"/>
                </a:solidFill>
              </a:defRPr>
            </a:pPr>
            <a:r>
              <a:rPr lang="en-GB" sz="2400" dirty="0"/>
              <a:t>Perspective – the EECC</a:t>
            </a:r>
            <a:br>
              <a:rPr lang="en-GB" sz="2400" dirty="0"/>
            </a:br>
            <a:endParaRPr lang="en-GB" sz="2400" dirty="0"/>
          </a:p>
          <a:p>
            <a:pPr marL="685800" indent="-457200">
              <a:lnSpc>
                <a:spcPct val="120000"/>
              </a:lnSpc>
              <a:buSzPct val="80000"/>
              <a:buBlip>
                <a:blip r:embed="rId2"/>
              </a:buBlip>
              <a:defRPr sz="2000">
                <a:solidFill>
                  <a:srgbClr val="0D0D0D"/>
                </a:solidFill>
              </a:defRPr>
            </a:pPr>
            <a:r>
              <a:rPr lang="en-GB" sz="2400" dirty="0"/>
              <a:t>AI in Exam preparation – advantage or disadvantage?</a:t>
            </a:r>
            <a:br>
              <a:rPr lang="en-GB" sz="2400" dirty="0"/>
            </a:br>
            <a:endParaRPr lang="en-GB" sz="2400" dirty="0"/>
          </a:p>
          <a:p>
            <a:pPr marL="685800" indent="-457200">
              <a:lnSpc>
                <a:spcPct val="120000"/>
              </a:lnSpc>
              <a:buSzPct val="80000"/>
              <a:buBlip>
                <a:blip r:embed="rId2"/>
              </a:buBlip>
              <a:defRPr sz="2000">
                <a:solidFill>
                  <a:srgbClr val="0D0D0D"/>
                </a:solidFill>
              </a:defRPr>
            </a:pPr>
            <a:r>
              <a:rPr lang="en-GB" sz="2400" dirty="0"/>
              <a:t>AI in Exam delivery – the good, the bad and the ugly…</a:t>
            </a:r>
            <a:br>
              <a:rPr lang="en-GB" sz="2400" dirty="0"/>
            </a:br>
            <a:endParaRPr lang="en-GB" sz="2400" dirty="0"/>
          </a:p>
          <a:p>
            <a:pPr marL="685800" indent="-457200">
              <a:lnSpc>
                <a:spcPct val="120000"/>
              </a:lnSpc>
              <a:buSzPct val="80000"/>
              <a:buBlip>
                <a:blip r:embed="rId2"/>
              </a:buBlip>
              <a:defRPr sz="2000">
                <a:solidFill>
                  <a:srgbClr val="0D0D0D"/>
                </a:solidFill>
              </a:defRPr>
            </a:pPr>
            <a:r>
              <a:rPr lang="en-GB" sz="2400" dirty="0"/>
              <a:t>Conclusions</a:t>
            </a:r>
            <a:endParaRPr lang="en-GB" sz="2000" dirty="0"/>
          </a:p>
        </p:txBody>
      </p:sp>
    </p:spTree>
    <p:extLst>
      <p:ext uri="{BB962C8B-B14F-4D97-AF65-F5344CB8AC3E}">
        <p14:creationId xmlns:p14="http://schemas.microsoft.com/office/powerpoint/2010/main" val="20668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F89E5-680F-458D-7B35-0DAD380D043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78B5745-B757-B1FE-5C0C-EBE6D7090FB1}"/>
              </a:ext>
            </a:extLst>
          </p:cNvPr>
          <p:cNvSpPr>
            <a:spLocks noGrp="1"/>
          </p:cNvSpPr>
          <p:nvPr>
            <p:ph type="body" sz="quarter" idx="21"/>
          </p:nvPr>
        </p:nvSpPr>
        <p:spPr>
          <a:xfrm>
            <a:off x="1209228" y="1203598"/>
            <a:ext cx="7012059" cy="2304256"/>
          </a:xfrm>
        </p:spPr>
        <p:txBody>
          <a:bodyPr>
            <a:normAutofit/>
          </a:bodyPr>
          <a:lstStyle/>
          <a:p>
            <a:r>
              <a:rPr lang="en-GB" dirty="0"/>
              <a:t>The European Examination in Core Cardiology</a:t>
            </a:r>
          </a:p>
        </p:txBody>
      </p:sp>
    </p:spTree>
    <p:extLst>
      <p:ext uri="{BB962C8B-B14F-4D97-AF65-F5344CB8AC3E}">
        <p14:creationId xmlns:p14="http://schemas.microsoft.com/office/powerpoint/2010/main" val="414690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Espace réservé du texte 1"/>
          <p:cNvSpPr txBox="1">
            <a:spLocks noGrp="1"/>
          </p:cNvSpPr>
          <p:nvPr>
            <p:ph type="body" sz="quarter" idx="1"/>
          </p:nvPr>
        </p:nvSpPr>
        <p:spPr>
          <a:xfrm>
            <a:off x="324619" y="339501"/>
            <a:ext cx="3599309" cy="431452"/>
          </a:xfrm>
          <a:prstGeom prst="rect">
            <a:avLst/>
          </a:prstGeom>
        </p:spPr>
        <p:txBody>
          <a:bodyPr/>
          <a:lstStyle>
            <a:lvl1pPr defTabSz="877823">
              <a:lnSpc>
                <a:spcPts val="2300"/>
              </a:lnSpc>
              <a:defRPr sz="3167">
                <a:solidFill>
                  <a:schemeClr val="accent1"/>
                </a:solidFill>
                <a:latin typeface="Calibri Light"/>
                <a:ea typeface="Calibri Light"/>
                <a:cs typeface="Calibri Light"/>
                <a:sym typeface="Calibri Light"/>
              </a:defRPr>
            </a:lvl1pPr>
          </a:lstStyle>
          <a:p>
            <a:r>
              <a:t>What is the EECC ?</a:t>
            </a:r>
          </a:p>
        </p:txBody>
      </p:sp>
      <p:sp>
        <p:nvSpPr>
          <p:cNvPr id="146" name="Espace réservé du contenu 2"/>
          <p:cNvSpPr txBox="1"/>
          <p:nvPr/>
        </p:nvSpPr>
        <p:spPr>
          <a:xfrm>
            <a:off x="153223" y="1059583"/>
            <a:ext cx="7931998" cy="3600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685800" indent="-457200">
              <a:lnSpc>
                <a:spcPct val="120000"/>
              </a:lnSpc>
              <a:buSzPct val="80000"/>
              <a:buBlip>
                <a:blip r:embed="rId3"/>
              </a:buBlip>
              <a:defRPr sz="2000">
                <a:solidFill>
                  <a:srgbClr val="0D0D0D"/>
                </a:solidFill>
              </a:defRPr>
            </a:pPr>
            <a:r>
              <a:rPr dirty="0"/>
              <a:t>test of core cardiology knowledge for independent practice</a:t>
            </a:r>
            <a:endParaRPr sz="1200" b="1" dirty="0"/>
          </a:p>
          <a:p>
            <a:pPr marL="685800" indent="-457200">
              <a:lnSpc>
                <a:spcPct val="120000"/>
              </a:lnSpc>
              <a:buSzPct val="80000"/>
              <a:buBlip>
                <a:blip r:embed="rId3"/>
              </a:buBlip>
              <a:defRPr sz="2000">
                <a:solidFill>
                  <a:srgbClr val="0D0D0D"/>
                </a:solidFill>
              </a:defRPr>
            </a:pPr>
            <a:r>
              <a:rPr dirty="0"/>
              <a:t>based on ESC core curriculum</a:t>
            </a:r>
            <a:r>
              <a:rPr lang="en-GB" dirty="0"/>
              <a:t> and UEMS cardiology ETR</a:t>
            </a:r>
            <a:r>
              <a:rPr dirty="0"/>
              <a:t>, </a:t>
            </a:r>
            <a:br>
              <a:rPr lang="en-GB" dirty="0"/>
            </a:br>
            <a:r>
              <a:rPr dirty="0"/>
              <a:t>guidelines and </a:t>
            </a:r>
            <a:r>
              <a:rPr i="1" dirty="0"/>
              <a:t>CardioMed</a:t>
            </a:r>
            <a:r>
              <a:rPr dirty="0"/>
              <a:t> textbook</a:t>
            </a:r>
            <a:endParaRPr sz="1200" b="1" dirty="0"/>
          </a:p>
          <a:p>
            <a:pPr marL="685800" indent="-457200">
              <a:lnSpc>
                <a:spcPct val="120000"/>
              </a:lnSpc>
              <a:buSzPct val="80000"/>
              <a:buBlip>
                <a:blip r:embed="rId3"/>
              </a:buBlip>
              <a:defRPr sz="2000">
                <a:solidFill>
                  <a:srgbClr val="0D0D0D"/>
                </a:solidFill>
              </a:defRPr>
            </a:pPr>
            <a:r>
              <a:rPr dirty="0"/>
              <a:t>120 MCQs (text/image/video) – </a:t>
            </a:r>
            <a:r>
              <a:rPr lang="en-GB" dirty="0"/>
              <a:t>BOF, </a:t>
            </a:r>
            <a:r>
              <a:rPr dirty="0"/>
              <a:t>short, English, random order</a:t>
            </a:r>
            <a:endParaRPr sz="1200" b="1" dirty="0"/>
          </a:p>
          <a:p>
            <a:pPr marL="685800" indent="-457200">
              <a:lnSpc>
                <a:spcPct val="120000"/>
              </a:lnSpc>
              <a:buSzPct val="80000"/>
              <a:buBlip>
                <a:blip r:embed="rId3"/>
              </a:buBlip>
              <a:defRPr sz="2000">
                <a:solidFill>
                  <a:srgbClr val="0D0D0D"/>
                </a:solidFill>
              </a:defRPr>
            </a:pPr>
            <a:r>
              <a:rPr dirty="0"/>
              <a:t>3-hours on-line with remote proctoring</a:t>
            </a:r>
            <a:endParaRPr sz="1200" b="1" dirty="0"/>
          </a:p>
          <a:p>
            <a:pPr marL="685800" indent="-457200">
              <a:lnSpc>
                <a:spcPct val="120000"/>
              </a:lnSpc>
              <a:buSzPct val="80000"/>
              <a:buBlip>
                <a:blip r:embed="rId3"/>
              </a:buBlip>
              <a:defRPr sz="2000">
                <a:solidFill>
                  <a:srgbClr val="0D0D0D"/>
                </a:solidFill>
              </a:defRPr>
            </a:pPr>
            <a:r>
              <a:rPr dirty="0"/>
              <a:t>robust governance</a:t>
            </a:r>
            <a:endParaRPr sz="1200" b="1" dirty="0"/>
          </a:p>
          <a:p>
            <a:pPr marL="952500" lvl="1" indent="-457200">
              <a:lnSpc>
                <a:spcPct val="120000"/>
              </a:lnSpc>
              <a:buClr>
                <a:srgbClr val="C00000"/>
              </a:buClr>
              <a:buSzPct val="80000"/>
              <a:buFont typeface="Arial"/>
              <a:buChar char="•"/>
              <a:defRPr sz="1600">
                <a:solidFill>
                  <a:srgbClr val="0D0D0D"/>
                </a:solidFill>
              </a:defRPr>
            </a:pPr>
            <a:r>
              <a:rPr dirty="0"/>
              <a:t>ESC – UEMS – independent academic analysis</a:t>
            </a:r>
            <a:endParaRPr sz="1200" dirty="0"/>
          </a:p>
          <a:p>
            <a:pPr marL="952500" lvl="1" indent="-457200">
              <a:lnSpc>
                <a:spcPct val="120000"/>
              </a:lnSpc>
              <a:buClr>
                <a:srgbClr val="C00000"/>
              </a:buClr>
              <a:buSzPct val="80000"/>
              <a:buFont typeface="Arial"/>
              <a:buChar char="•"/>
              <a:defRPr sz="1600">
                <a:solidFill>
                  <a:srgbClr val="0D0D0D"/>
                </a:solidFill>
              </a:defRPr>
            </a:pPr>
            <a:r>
              <a:rPr dirty="0"/>
              <a:t>transparency</a:t>
            </a:r>
            <a:endParaRPr sz="1200" dirty="0"/>
          </a:p>
          <a:p>
            <a:pPr marL="952500" lvl="1" indent="-457200">
              <a:lnSpc>
                <a:spcPct val="120000"/>
              </a:lnSpc>
              <a:buClr>
                <a:srgbClr val="C00000"/>
              </a:buClr>
              <a:buSzPct val="80000"/>
              <a:buFont typeface="Arial"/>
              <a:buChar char="•"/>
              <a:defRPr sz="1600">
                <a:solidFill>
                  <a:srgbClr val="0D0D0D"/>
                </a:solidFill>
              </a:defRPr>
            </a:pPr>
            <a:r>
              <a:rPr lang="en-GB" dirty="0"/>
              <a:t>best practice for high-stakes exams</a:t>
            </a:r>
            <a:endParaRPr sz="1200" dirty="0"/>
          </a:p>
          <a:p>
            <a:pPr marL="685800" indent="-457200">
              <a:lnSpc>
                <a:spcPct val="120000"/>
              </a:lnSpc>
              <a:buSzPct val="80000"/>
              <a:buBlip>
                <a:blip r:embed="rId3"/>
              </a:buBlip>
              <a:defRPr sz="2000">
                <a:solidFill>
                  <a:srgbClr val="0D0D0D"/>
                </a:solidFill>
              </a:defRPr>
            </a:pPr>
            <a:r>
              <a:rPr dirty="0"/>
              <a:t>international collaboration </a:t>
            </a:r>
            <a:r>
              <a:rPr sz="1800" dirty="0"/>
              <a:t>– a service to national cardiology societies</a:t>
            </a:r>
          </a:p>
        </p:txBody>
      </p:sp>
      <p:pic>
        <p:nvPicPr>
          <p:cNvPr id="147" name="Picture 5" descr="Picture 5"/>
          <p:cNvPicPr>
            <a:picLocks noChangeAspect="1"/>
          </p:cNvPicPr>
          <p:nvPr/>
        </p:nvPicPr>
        <p:blipFill>
          <a:blip r:embed="rId4"/>
          <a:srcRect t="29582" b="29260"/>
          <a:stretch>
            <a:fillRect/>
          </a:stretch>
        </p:blipFill>
        <p:spPr>
          <a:xfrm>
            <a:off x="5059418" y="3236772"/>
            <a:ext cx="1642712" cy="50707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Espace réservé du texte 1"/>
          <p:cNvSpPr txBox="1">
            <a:spLocks noGrp="1"/>
          </p:cNvSpPr>
          <p:nvPr>
            <p:ph type="body" sz="quarter" idx="1"/>
          </p:nvPr>
        </p:nvSpPr>
        <p:spPr>
          <a:xfrm>
            <a:off x="324619" y="339501"/>
            <a:ext cx="3599309" cy="431452"/>
          </a:xfrm>
          <a:prstGeom prst="rect">
            <a:avLst/>
          </a:prstGeom>
        </p:spPr>
        <p:txBody>
          <a:bodyPr/>
          <a:lstStyle>
            <a:lvl1pPr defTabSz="877823">
              <a:lnSpc>
                <a:spcPts val="2300"/>
              </a:lnSpc>
              <a:defRPr sz="3167">
                <a:solidFill>
                  <a:schemeClr val="accent1"/>
                </a:solidFill>
                <a:latin typeface="Calibri Light"/>
                <a:ea typeface="Calibri Light"/>
                <a:cs typeface="Calibri Light"/>
                <a:sym typeface="Calibri Light"/>
              </a:defRPr>
            </a:lvl1pPr>
          </a:lstStyle>
          <a:p>
            <a:r>
              <a:t>How does it work ?</a:t>
            </a:r>
          </a:p>
        </p:txBody>
      </p:sp>
      <p:sp>
        <p:nvSpPr>
          <p:cNvPr id="150" name="TextBox 18"/>
          <p:cNvSpPr txBox="1"/>
          <p:nvPr/>
        </p:nvSpPr>
        <p:spPr>
          <a:xfrm>
            <a:off x="3092470" y="1032536"/>
            <a:ext cx="1917735" cy="280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400"/>
            </a:lvl1pPr>
          </a:lstStyle>
          <a:p>
            <a:r>
              <a:t>question writing meeting</a:t>
            </a:r>
          </a:p>
        </p:txBody>
      </p:sp>
      <p:sp>
        <p:nvSpPr>
          <p:cNvPr id="151" name="TextBox 19"/>
          <p:cNvSpPr txBox="1"/>
          <p:nvPr/>
        </p:nvSpPr>
        <p:spPr>
          <a:xfrm>
            <a:off x="3510760" y="862237"/>
            <a:ext cx="1165125" cy="280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400"/>
            </a:lvl1pPr>
          </a:lstStyle>
          <a:p>
            <a:r>
              <a:t>board meeting</a:t>
            </a:r>
          </a:p>
        </p:txBody>
      </p:sp>
      <p:sp>
        <p:nvSpPr>
          <p:cNvPr id="152" name="Straight Arrow Connector 20"/>
          <p:cNvSpPr/>
          <p:nvPr/>
        </p:nvSpPr>
        <p:spPr>
          <a:xfrm flipH="1">
            <a:off x="4221534" y="1340314"/>
            <a:ext cx="53414" cy="468418"/>
          </a:xfrm>
          <a:prstGeom prst="line">
            <a:avLst/>
          </a:prstGeom>
          <a:ln w="38100">
            <a:solidFill>
              <a:srgbClr val="000000"/>
            </a:solidFill>
            <a:tailEnd type="stealth"/>
          </a:ln>
        </p:spPr>
        <p:txBody>
          <a:bodyPr lIns="45719" rIns="45719"/>
          <a:lstStyle/>
          <a:p>
            <a:endParaRPr/>
          </a:p>
        </p:txBody>
      </p:sp>
      <p:sp>
        <p:nvSpPr>
          <p:cNvPr id="153" name="TextBox 22"/>
          <p:cNvSpPr txBox="1"/>
          <p:nvPr/>
        </p:nvSpPr>
        <p:spPr>
          <a:xfrm>
            <a:off x="5084387" y="1298758"/>
            <a:ext cx="2060376" cy="7139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1400"/>
            </a:pPr>
            <a:r>
              <a:t>question selection meeting</a:t>
            </a:r>
          </a:p>
          <a:p>
            <a:pPr>
              <a:defRPr sz="900"/>
            </a:pPr>
            <a:r>
              <a:t>120 + 30 – imaging/valvular; rhythm</a:t>
            </a:r>
            <a:br/>
            <a:r>
              <a:t>disorders; CAD/ACC/prevention;</a:t>
            </a:r>
            <a:br/>
            <a:r>
              <a:t>heart failure/other settings</a:t>
            </a:r>
          </a:p>
        </p:txBody>
      </p:sp>
      <p:sp>
        <p:nvSpPr>
          <p:cNvPr id="154" name="Straight Arrow Connector 23"/>
          <p:cNvSpPr/>
          <p:nvPr/>
        </p:nvSpPr>
        <p:spPr>
          <a:xfrm flipH="1">
            <a:off x="4648079" y="1611721"/>
            <a:ext cx="373269" cy="409841"/>
          </a:xfrm>
          <a:prstGeom prst="line">
            <a:avLst/>
          </a:prstGeom>
          <a:ln w="38100">
            <a:solidFill>
              <a:srgbClr val="000000"/>
            </a:solidFill>
            <a:tailEnd type="stealth"/>
          </a:ln>
        </p:spPr>
        <p:txBody>
          <a:bodyPr lIns="45719" rIns="45719"/>
          <a:lstStyle/>
          <a:p>
            <a:endParaRPr/>
          </a:p>
        </p:txBody>
      </p:sp>
      <p:sp>
        <p:nvSpPr>
          <p:cNvPr id="155" name="TextBox 25"/>
          <p:cNvSpPr txBox="1"/>
          <p:nvPr/>
        </p:nvSpPr>
        <p:spPr>
          <a:xfrm>
            <a:off x="5483719" y="2028096"/>
            <a:ext cx="1906623" cy="4345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1400"/>
            </a:pPr>
            <a:r>
              <a:t>standard setting meeting</a:t>
            </a:r>
          </a:p>
          <a:p>
            <a:pPr>
              <a:defRPr sz="900"/>
            </a:pPr>
            <a:r>
              <a:t>final 120qns, pass mark criteria</a:t>
            </a:r>
          </a:p>
        </p:txBody>
      </p:sp>
      <p:sp>
        <p:nvSpPr>
          <p:cNvPr id="156" name="Straight Arrow Connector 26"/>
          <p:cNvSpPr/>
          <p:nvPr/>
        </p:nvSpPr>
        <p:spPr>
          <a:xfrm flipH="1">
            <a:off x="4859151" y="2244180"/>
            <a:ext cx="571176" cy="145293"/>
          </a:xfrm>
          <a:prstGeom prst="line">
            <a:avLst/>
          </a:prstGeom>
          <a:ln w="38100">
            <a:solidFill>
              <a:srgbClr val="000000"/>
            </a:solidFill>
            <a:tailEnd type="stealth"/>
          </a:ln>
        </p:spPr>
        <p:txBody>
          <a:bodyPr lIns="45719" rIns="45719"/>
          <a:lstStyle/>
          <a:p>
            <a:endParaRPr/>
          </a:p>
        </p:txBody>
      </p:sp>
      <p:sp>
        <p:nvSpPr>
          <p:cNvPr id="157" name="TextBox 34"/>
          <p:cNvSpPr txBox="1"/>
          <p:nvPr/>
        </p:nvSpPr>
        <p:spPr>
          <a:xfrm>
            <a:off x="4491879" y="3904045"/>
            <a:ext cx="2910189" cy="227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ts val="900"/>
              </a:lnSpc>
              <a:defRPr sz="1400"/>
            </a:pPr>
            <a:r>
              <a:t>EECC sitting:</a:t>
            </a:r>
            <a:r>
              <a:rPr sz="900"/>
              <a:t>	  </a:t>
            </a:r>
            <a:r>
              <a:rPr sz="900">
                <a:solidFill>
                  <a:srgbClr val="FF0000"/>
                </a:solidFill>
              </a:rPr>
              <a:t>Tuesday 17 June 2025</a:t>
            </a:r>
          </a:p>
        </p:txBody>
      </p:sp>
      <p:sp>
        <p:nvSpPr>
          <p:cNvPr id="158" name="TextBox 37"/>
          <p:cNvSpPr txBox="1"/>
          <p:nvPr/>
        </p:nvSpPr>
        <p:spPr>
          <a:xfrm>
            <a:off x="3013153" y="3874053"/>
            <a:ext cx="1205321" cy="518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r">
              <a:defRPr sz="1400"/>
            </a:pPr>
            <a:r>
              <a:t>board meeting </a:t>
            </a:r>
          </a:p>
          <a:p>
            <a:pPr algn="r">
              <a:defRPr sz="1400"/>
            </a:pPr>
            <a:r>
              <a:t>results</a:t>
            </a:r>
            <a:r>
              <a:rPr>
                <a:latin typeface="Symbol"/>
                <a:ea typeface="Symbol"/>
                <a:cs typeface="Symbol"/>
                <a:sym typeface="Symbol"/>
              </a:rPr>
              <a:t> ®</a:t>
            </a:r>
            <a:r>
              <a:t> NS</a:t>
            </a:r>
          </a:p>
        </p:txBody>
      </p:sp>
      <p:sp>
        <p:nvSpPr>
          <p:cNvPr id="159" name="TextBox 46"/>
          <p:cNvSpPr txBox="1"/>
          <p:nvPr/>
        </p:nvSpPr>
        <p:spPr>
          <a:xfrm>
            <a:off x="1483952" y="1416599"/>
            <a:ext cx="1682985" cy="280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r">
              <a:defRPr sz="1400"/>
            </a:lvl1pPr>
          </a:lstStyle>
          <a:p>
            <a:r>
              <a:t>candidate registration</a:t>
            </a:r>
          </a:p>
        </p:txBody>
      </p:sp>
      <p:sp>
        <p:nvSpPr>
          <p:cNvPr id="160" name="Straight Arrow Connector 47"/>
          <p:cNvSpPr/>
          <p:nvPr/>
        </p:nvSpPr>
        <p:spPr>
          <a:xfrm>
            <a:off x="3139336" y="1658541"/>
            <a:ext cx="369147" cy="369556"/>
          </a:xfrm>
          <a:prstGeom prst="line">
            <a:avLst/>
          </a:prstGeom>
          <a:ln w="38100">
            <a:solidFill>
              <a:srgbClr val="000000"/>
            </a:solidFill>
            <a:tailEnd type="stealth"/>
          </a:ln>
        </p:spPr>
        <p:txBody>
          <a:bodyPr lIns="45719" rIns="45719"/>
          <a:lstStyle/>
          <a:p>
            <a:endParaRPr/>
          </a:p>
        </p:txBody>
      </p:sp>
      <p:sp>
        <p:nvSpPr>
          <p:cNvPr id="161" name="TextBox 56"/>
          <p:cNvSpPr txBox="1"/>
          <p:nvPr/>
        </p:nvSpPr>
        <p:spPr>
          <a:xfrm>
            <a:off x="5577966" y="2491399"/>
            <a:ext cx="1637592" cy="4345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1400"/>
            </a:pPr>
            <a:r>
              <a:t>introductory module</a:t>
            </a:r>
          </a:p>
          <a:p>
            <a:pPr>
              <a:defRPr sz="900"/>
            </a:pPr>
            <a:r>
              <a:t>escardio.eu.crossknowledge.com</a:t>
            </a:r>
          </a:p>
        </p:txBody>
      </p:sp>
      <p:sp>
        <p:nvSpPr>
          <p:cNvPr id="162" name="Straight Arrow Connector 57"/>
          <p:cNvSpPr/>
          <p:nvPr/>
        </p:nvSpPr>
        <p:spPr>
          <a:xfrm flipH="1" flipV="1">
            <a:off x="4898404" y="2629708"/>
            <a:ext cx="592440" cy="15483"/>
          </a:xfrm>
          <a:prstGeom prst="line">
            <a:avLst/>
          </a:prstGeom>
          <a:ln w="38100">
            <a:solidFill>
              <a:srgbClr val="000000"/>
            </a:solidFill>
            <a:tailEnd type="stealth"/>
          </a:ln>
        </p:spPr>
        <p:txBody>
          <a:bodyPr lIns="45719" rIns="45719"/>
          <a:lstStyle/>
          <a:p>
            <a:endParaRPr/>
          </a:p>
        </p:txBody>
      </p:sp>
      <p:sp>
        <p:nvSpPr>
          <p:cNvPr id="163" name="TextBox 59"/>
          <p:cNvSpPr txBox="1"/>
          <p:nvPr/>
        </p:nvSpPr>
        <p:spPr>
          <a:xfrm>
            <a:off x="5317503" y="3080275"/>
            <a:ext cx="1637592" cy="4345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1400"/>
            </a:pPr>
            <a:r>
              <a:t>mock exam</a:t>
            </a:r>
          </a:p>
          <a:p>
            <a:pPr>
              <a:defRPr sz="900"/>
            </a:pPr>
            <a:r>
              <a:t>escardio.eu.crossknowledge.com</a:t>
            </a:r>
          </a:p>
        </p:txBody>
      </p:sp>
      <p:sp>
        <p:nvSpPr>
          <p:cNvPr id="164" name="Straight Arrow Connector 60"/>
          <p:cNvSpPr/>
          <p:nvPr/>
        </p:nvSpPr>
        <p:spPr>
          <a:xfrm flipH="1" flipV="1">
            <a:off x="4785204" y="3014708"/>
            <a:ext cx="506927" cy="217231"/>
          </a:xfrm>
          <a:prstGeom prst="line">
            <a:avLst/>
          </a:prstGeom>
          <a:ln w="38100">
            <a:solidFill>
              <a:srgbClr val="000000"/>
            </a:solidFill>
            <a:tailEnd type="stealth"/>
          </a:ln>
        </p:spPr>
        <p:txBody>
          <a:bodyPr lIns="45719" rIns="45719"/>
          <a:lstStyle/>
          <a:p>
            <a:endParaRPr/>
          </a:p>
        </p:txBody>
      </p:sp>
      <p:grpSp>
        <p:nvGrpSpPr>
          <p:cNvPr id="180" name="Group 27"/>
          <p:cNvGrpSpPr/>
          <p:nvPr/>
        </p:nvGrpSpPr>
        <p:grpSpPr>
          <a:xfrm>
            <a:off x="3010414" y="1542195"/>
            <a:ext cx="2132193" cy="2132192"/>
            <a:chOff x="0" y="0"/>
            <a:chExt cx="2132191" cy="2132191"/>
          </a:xfrm>
        </p:grpSpPr>
        <p:pic>
          <p:nvPicPr>
            <p:cNvPr id="165" name="Picture 2" descr="Picture 2"/>
            <p:cNvPicPr>
              <a:picLocks noChangeAspect="1"/>
            </p:cNvPicPr>
            <p:nvPr/>
          </p:nvPicPr>
          <p:blipFill>
            <a:blip r:embed="rId2"/>
            <a:stretch>
              <a:fillRect/>
            </a:stretch>
          </p:blipFill>
          <p:spPr>
            <a:xfrm rot="6231375">
              <a:off x="185306" y="185306"/>
              <a:ext cx="1761579" cy="1761579"/>
            </a:xfrm>
            <a:prstGeom prst="rect">
              <a:avLst/>
            </a:prstGeom>
            <a:ln w="12700" cap="flat">
              <a:noFill/>
              <a:miter lim="400000"/>
            </a:ln>
            <a:effectLst>
              <a:outerShdw blurRad="292100" dist="139700" dir="2700000" rotWithShape="0">
                <a:srgbClr val="333333">
                  <a:alpha val="64999"/>
                </a:srgbClr>
              </a:outerShdw>
            </a:effectLst>
          </p:spPr>
        </p:pic>
        <p:grpSp>
          <p:nvGrpSpPr>
            <p:cNvPr id="179" name="Group 3"/>
            <p:cNvGrpSpPr/>
            <p:nvPr/>
          </p:nvGrpSpPr>
          <p:grpSpPr>
            <a:xfrm>
              <a:off x="292871" y="235959"/>
              <a:ext cx="1569159" cy="1617253"/>
              <a:chOff x="0" y="0"/>
              <a:chExt cx="1569158" cy="1617252"/>
            </a:xfrm>
          </p:grpSpPr>
          <p:sp>
            <p:nvSpPr>
              <p:cNvPr id="166" name="TextBox 5"/>
              <p:cNvSpPr txBox="1"/>
              <p:nvPr/>
            </p:nvSpPr>
            <p:spPr>
              <a:xfrm>
                <a:off x="836717" y="837"/>
                <a:ext cx="177030" cy="3330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a:solidFill>
                      <a:srgbClr val="FFFFFF"/>
                    </a:solidFill>
                  </a:defRPr>
                </a:lvl1pPr>
              </a:lstStyle>
              <a:p>
                <a:r>
                  <a:t>J</a:t>
                </a:r>
              </a:p>
            </p:txBody>
          </p:sp>
          <p:sp>
            <p:nvSpPr>
              <p:cNvPr id="167" name="TextBox 6"/>
              <p:cNvSpPr txBox="1"/>
              <p:nvPr/>
            </p:nvSpPr>
            <p:spPr>
              <a:xfrm>
                <a:off x="1134260" y="167330"/>
                <a:ext cx="209177" cy="3330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a:solidFill>
                      <a:srgbClr val="FFFFFF"/>
                    </a:solidFill>
                  </a:defRPr>
                </a:lvl1pPr>
              </a:lstStyle>
              <a:p>
                <a:r>
                  <a:t>F</a:t>
                </a:r>
              </a:p>
            </p:txBody>
          </p:sp>
          <p:sp>
            <p:nvSpPr>
              <p:cNvPr id="168" name="TextBox 7"/>
              <p:cNvSpPr txBox="1"/>
              <p:nvPr/>
            </p:nvSpPr>
            <p:spPr>
              <a:xfrm>
                <a:off x="1269569" y="466024"/>
                <a:ext cx="299590" cy="3330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a:solidFill>
                      <a:srgbClr val="FFFFFF"/>
                    </a:solidFill>
                  </a:defRPr>
                </a:lvl1pPr>
              </a:lstStyle>
              <a:p>
                <a:r>
                  <a:t>M</a:t>
                </a:r>
              </a:p>
            </p:txBody>
          </p:sp>
          <p:sp>
            <p:nvSpPr>
              <p:cNvPr id="169" name="TextBox 8"/>
              <p:cNvSpPr txBox="1"/>
              <p:nvPr/>
            </p:nvSpPr>
            <p:spPr>
              <a:xfrm>
                <a:off x="1301629" y="779147"/>
                <a:ext cx="236412" cy="3330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r>
                  <a:t>A</a:t>
                </a:r>
              </a:p>
            </p:txBody>
          </p:sp>
          <p:sp>
            <p:nvSpPr>
              <p:cNvPr id="170" name="TextBox 9"/>
              <p:cNvSpPr txBox="1"/>
              <p:nvPr/>
            </p:nvSpPr>
            <p:spPr>
              <a:xfrm>
                <a:off x="1110711" y="1091179"/>
                <a:ext cx="299590" cy="3330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r>
                  <a:t>M</a:t>
                </a:r>
              </a:p>
            </p:txBody>
          </p:sp>
          <p:sp>
            <p:nvSpPr>
              <p:cNvPr id="171" name="TextBox 10"/>
              <p:cNvSpPr txBox="1"/>
              <p:nvPr/>
            </p:nvSpPr>
            <p:spPr>
              <a:xfrm>
                <a:off x="887678" y="1275845"/>
                <a:ext cx="177030" cy="3330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r>
                  <a:t>J</a:t>
                </a:r>
              </a:p>
            </p:txBody>
          </p:sp>
          <p:sp>
            <p:nvSpPr>
              <p:cNvPr id="172" name="TextBox 11"/>
              <p:cNvSpPr txBox="1"/>
              <p:nvPr/>
            </p:nvSpPr>
            <p:spPr>
              <a:xfrm>
                <a:off x="548201" y="1284164"/>
                <a:ext cx="177030" cy="3330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r>
                  <a:t>J</a:t>
                </a:r>
              </a:p>
            </p:txBody>
          </p:sp>
          <p:sp>
            <p:nvSpPr>
              <p:cNvPr id="173" name="TextBox 12"/>
              <p:cNvSpPr txBox="1"/>
              <p:nvPr/>
            </p:nvSpPr>
            <p:spPr>
              <a:xfrm>
                <a:off x="214742" y="1117407"/>
                <a:ext cx="236412" cy="3330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r>
                  <a:t>A</a:t>
                </a:r>
              </a:p>
            </p:txBody>
          </p:sp>
          <p:sp>
            <p:nvSpPr>
              <p:cNvPr id="174" name="TextBox 13"/>
              <p:cNvSpPr txBox="1"/>
              <p:nvPr/>
            </p:nvSpPr>
            <p:spPr>
              <a:xfrm>
                <a:off x="46487" y="812727"/>
                <a:ext cx="209177" cy="3330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r>
                  <a:t>S</a:t>
                </a:r>
              </a:p>
            </p:txBody>
          </p:sp>
          <p:sp>
            <p:nvSpPr>
              <p:cNvPr id="175" name="TextBox 14"/>
              <p:cNvSpPr txBox="1"/>
              <p:nvPr/>
            </p:nvSpPr>
            <p:spPr>
              <a:xfrm>
                <a:off x="0" y="490528"/>
                <a:ext cx="255499" cy="3330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a:solidFill>
                      <a:srgbClr val="FFFFFF"/>
                    </a:solidFill>
                  </a:defRPr>
                </a:lvl1pPr>
              </a:lstStyle>
              <a:p>
                <a:r>
                  <a:t>O</a:t>
                </a:r>
              </a:p>
            </p:txBody>
          </p:sp>
          <p:sp>
            <p:nvSpPr>
              <p:cNvPr id="176" name="TextBox 15"/>
              <p:cNvSpPr txBox="1"/>
              <p:nvPr/>
            </p:nvSpPr>
            <p:spPr>
              <a:xfrm>
                <a:off x="179180" y="175611"/>
                <a:ext cx="251705" cy="3330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a:solidFill>
                      <a:srgbClr val="FFFFFF"/>
                    </a:solidFill>
                  </a:defRPr>
                </a:lvl1pPr>
              </a:lstStyle>
              <a:p>
                <a:r>
                  <a:t>N</a:t>
                </a:r>
              </a:p>
            </p:txBody>
          </p:sp>
          <p:sp>
            <p:nvSpPr>
              <p:cNvPr id="177" name="TextBox 16"/>
              <p:cNvSpPr txBox="1"/>
              <p:nvPr/>
            </p:nvSpPr>
            <p:spPr>
              <a:xfrm>
                <a:off x="482791" y="0"/>
                <a:ext cx="244784" cy="3330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a:solidFill>
                      <a:srgbClr val="FFFFFF"/>
                    </a:solidFill>
                  </a:defRPr>
                </a:lvl1pPr>
              </a:lstStyle>
              <a:p>
                <a:r>
                  <a:t>D</a:t>
                </a:r>
              </a:p>
            </p:txBody>
          </p:sp>
          <p:pic>
            <p:nvPicPr>
              <p:cNvPr id="178" name="Picture 61" descr="Picture 61"/>
              <p:cNvPicPr>
                <a:picLocks noChangeAspect="1"/>
              </p:cNvPicPr>
              <p:nvPr/>
            </p:nvPicPr>
            <p:blipFill>
              <a:blip r:embed="rId3"/>
              <a:stretch>
                <a:fillRect/>
              </a:stretch>
            </p:blipFill>
            <p:spPr>
              <a:xfrm>
                <a:off x="388461" y="581184"/>
                <a:ext cx="722329" cy="584545"/>
              </a:xfrm>
              <a:prstGeom prst="rect">
                <a:avLst/>
              </a:prstGeom>
              <a:ln w="12700" cap="flat">
                <a:noFill/>
                <a:miter lim="400000"/>
              </a:ln>
              <a:effectLst>
                <a:outerShdw blurRad="50800" dist="50800" dir="2700000" rotWithShape="0">
                  <a:srgbClr val="000000">
                    <a:alpha val="30000"/>
                  </a:srgbClr>
                </a:outerShdw>
              </a:effectLst>
            </p:spPr>
          </p:pic>
        </p:grpSp>
      </p:grpSp>
      <p:sp>
        <p:nvSpPr>
          <p:cNvPr id="181" name="TextBox 49"/>
          <p:cNvSpPr txBox="1"/>
          <p:nvPr/>
        </p:nvSpPr>
        <p:spPr>
          <a:xfrm>
            <a:off x="1278344" y="2867515"/>
            <a:ext cx="1528971" cy="280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400"/>
            </a:lvl1pPr>
          </a:lstStyle>
          <a:p>
            <a:r>
              <a:t>country registration</a:t>
            </a:r>
          </a:p>
        </p:txBody>
      </p:sp>
      <p:sp>
        <p:nvSpPr>
          <p:cNvPr id="182" name="Straight Arrow Connector 62"/>
          <p:cNvSpPr/>
          <p:nvPr/>
        </p:nvSpPr>
        <p:spPr>
          <a:xfrm flipV="1">
            <a:off x="2791572" y="2813885"/>
            <a:ext cx="494933" cy="154569"/>
          </a:xfrm>
          <a:prstGeom prst="line">
            <a:avLst/>
          </a:prstGeom>
          <a:ln w="38100">
            <a:solidFill>
              <a:srgbClr val="000000"/>
            </a:solidFill>
            <a:tailEnd type="stealth"/>
          </a:ln>
        </p:spPr>
        <p:txBody>
          <a:bodyPr lIns="45719" rIns="45719"/>
          <a:lstStyle/>
          <a:p>
            <a:endParaRPr/>
          </a:p>
        </p:txBody>
      </p:sp>
      <p:sp>
        <p:nvSpPr>
          <p:cNvPr id="183" name="TextBox 40"/>
          <p:cNvSpPr txBox="1"/>
          <p:nvPr/>
        </p:nvSpPr>
        <p:spPr>
          <a:xfrm>
            <a:off x="673050" y="3363198"/>
            <a:ext cx="2541596" cy="509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400"/>
            </a:pPr>
            <a:r>
              <a:t>question writing meeting (ESC)</a:t>
            </a:r>
          </a:p>
          <a:p>
            <a:pPr>
              <a:defRPr sz="1400"/>
            </a:pPr>
            <a:r>
              <a:t>“kick-off” NS/UEMS-cs/ESC</a:t>
            </a:r>
          </a:p>
        </p:txBody>
      </p:sp>
      <p:sp>
        <p:nvSpPr>
          <p:cNvPr id="184" name="Straight Arrow Connector 64"/>
          <p:cNvSpPr/>
          <p:nvPr/>
        </p:nvSpPr>
        <p:spPr>
          <a:xfrm flipV="1">
            <a:off x="2982903" y="3075341"/>
            <a:ext cx="440882" cy="298630"/>
          </a:xfrm>
          <a:prstGeom prst="line">
            <a:avLst/>
          </a:prstGeom>
          <a:ln w="38100">
            <a:solidFill>
              <a:srgbClr val="000000"/>
            </a:solidFill>
            <a:tailEnd type="stealth"/>
          </a:ln>
        </p:spPr>
        <p:txBody>
          <a:bodyPr lIns="45719" rIns="45719"/>
          <a:lstStyle/>
          <a:p>
            <a:endParaRPr/>
          </a:p>
        </p:txBody>
      </p:sp>
      <p:sp>
        <p:nvSpPr>
          <p:cNvPr id="185" name="Straight Arrow Connector 66"/>
          <p:cNvSpPr/>
          <p:nvPr/>
        </p:nvSpPr>
        <p:spPr>
          <a:xfrm flipH="1" flipV="1">
            <a:off x="4092135" y="3423332"/>
            <a:ext cx="8218" cy="494493"/>
          </a:xfrm>
          <a:prstGeom prst="line">
            <a:avLst/>
          </a:prstGeom>
          <a:ln w="38100">
            <a:solidFill>
              <a:srgbClr val="000000"/>
            </a:solidFill>
            <a:tailEnd type="stealth"/>
          </a:ln>
        </p:spPr>
        <p:txBody>
          <a:bodyPr lIns="45719" rIns="45719"/>
          <a:lstStyle/>
          <a:p>
            <a:endParaRPr/>
          </a:p>
        </p:txBody>
      </p:sp>
      <p:sp>
        <p:nvSpPr>
          <p:cNvPr id="186" name="Straight Arrow Connector 68"/>
          <p:cNvSpPr/>
          <p:nvPr/>
        </p:nvSpPr>
        <p:spPr>
          <a:xfrm flipH="1" flipV="1">
            <a:off x="4325658" y="3384425"/>
            <a:ext cx="179819" cy="491845"/>
          </a:xfrm>
          <a:prstGeom prst="line">
            <a:avLst/>
          </a:prstGeom>
          <a:ln w="38100">
            <a:solidFill>
              <a:srgbClr val="000000"/>
            </a:solidFill>
            <a:tailEnd type="stealth"/>
          </a:ln>
        </p:spPr>
        <p:txBody>
          <a:bodyPr lIns="45719" rIns="45719"/>
          <a:lstStyle/>
          <a:p>
            <a:endParaRPr/>
          </a:p>
        </p:txBody>
      </p:sp>
      <p:sp>
        <p:nvSpPr>
          <p:cNvPr id="187" name="TextBox 31"/>
          <p:cNvSpPr txBox="1"/>
          <p:nvPr/>
        </p:nvSpPr>
        <p:spPr>
          <a:xfrm>
            <a:off x="4959397" y="3542665"/>
            <a:ext cx="941833" cy="280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400"/>
            </a:lvl1pPr>
          </a:lstStyle>
          <a:p>
            <a:r>
              <a:t>final review</a:t>
            </a:r>
          </a:p>
        </p:txBody>
      </p:sp>
      <p:sp>
        <p:nvSpPr>
          <p:cNvPr id="188" name="Straight Arrow Connector 78"/>
          <p:cNvSpPr/>
          <p:nvPr/>
        </p:nvSpPr>
        <p:spPr>
          <a:xfrm flipH="1" flipV="1">
            <a:off x="4614895" y="3220061"/>
            <a:ext cx="320562" cy="413737"/>
          </a:xfrm>
          <a:prstGeom prst="line">
            <a:avLst/>
          </a:prstGeom>
          <a:ln w="38100">
            <a:solidFill>
              <a:srgbClr val="000000"/>
            </a:solidFill>
            <a:tailEnd type="stealth"/>
          </a:ln>
        </p:spPr>
        <p:txBody>
          <a:bodyPr lIns="45719" rIns="45719"/>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8" name="Group 1"/>
          <p:cNvGrpSpPr/>
          <p:nvPr/>
        </p:nvGrpSpPr>
        <p:grpSpPr>
          <a:xfrm>
            <a:off x="0" y="0"/>
            <a:ext cx="9144000" cy="5143501"/>
            <a:chOff x="0" y="0"/>
            <a:chExt cx="9144000" cy="5143500"/>
          </a:xfrm>
        </p:grpSpPr>
        <p:pic>
          <p:nvPicPr>
            <p:cNvPr id="190" name="Picture 2" descr="Picture 2"/>
            <p:cNvPicPr>
              <a:picLocks noChangeAspect="1"/>
            </p:cNvPicPr>
            <p:nvPr/>
          </p:nvPicPr>
          <p:blipFill>
            <a:blip r:embed="rId3"/>
            <a:stretch>
              <a:fillRect/>
            </a:stretch>
          </p:blipFill>
          <p:spPr>
            <a:xfrm>
              <a:off x="0" y="0"/>
              <a:ext cx="9144000" cy="5143500"/>
            </a:xfrm>
            <a:prstGeom prst="rect">
              <a:avLst/>
            </a:prstGeom>
            <a:ln w="12700" cap="flat">
              <a:noFill/>
              <a:miter lim="400000"/>
            </a:ln>
            <a:effectLst/>
          </p:spPr>
        </p:pic>
        <p:grpSp>
          <p:nvGrpSpPr>
            <p:cNvPr id="197" name="Group 3"/>
            <p:cNvGrpSpPr/>
            <p:nvPr/>
          </p:nvGrpSpPr>
          <p:grpSpPr>
            <a:xfrm>
              <a:off x="962537" y="2191593"/>
              <a:ext cx="2576207" cy="973806"/>
              <a:chOff x="0" y="0"/>
              <a:chExt cx="2576205" cy="973804"/>
            </a:xfrm>
          </p:grpSpPr>
          <p:pic>
            <p:nvPicPr>
              <p:cNvPr id="191" name="Picture 4" descr="Picture 4"/>
              <p:cNvPicPr>
                <a:picLocks noChangeAspect="1"/>
              </p:cNvPicPr>
              <p:nvPr/>
            </p:nvPicPr>
            <p:blipFill>
              <a:blip r:embed="rId4"/>
              <a:srcRect l="19388" t="56837" r="76831" b="38315"/>
              <a:stretch>
                <a:fillRect/>
              </a:stretch>
            </p:blipFill>
            <p:spPr>
              <a:xfrm>
                <a:off x="21862" y="724422"/>
                <a:ext cx="345637" cy="249383"/>
              </a:xfrm>
              <a:prstGeom prst="rect">
                <a:avLst/>
              </a:prstGeom>
              <a:ln w="12700" cap="flat">
                <a:noFill/>
                <a:miter lim="400000"/>
              </a:ln>
              <a:effectLst/>
            </p:spPr>
          </p:pic>
          <p:pic>
            <p:nvPicPr>
              <p:cNvPr id="192" name="Picture 5" descr="Picture 5"/>
              <p:cNvPicPr>
                <a:picLocks noChangeAspect="1"/>
              </p:cNvPicPr>
              <p:nvPr/>
            </p:nvPicPr>
            <p:blipFill>
              <a:blip r:embed="rId5"/>
              <a:srcRect l="10821" t="56708" r="81380" b="40867"/>
              <a:stretch>
                <a:fillRect/>
              </a:stretch>
            </p:blipFill>
            <p:spPr>
              <a:xfrm>
                <a:off x="179366" y="728797"/>
                <a:ext cx="713146" cy="124691"/>
              </a:xfrm>
              <a:prstGeom prst="rect">
                <a:avLst/>
              </a:prstGeom>
              <a:ln w="12700" cap="flat">
                <a:noFill/>
                <a:miter lim="400000"/>
              </a:ln>
              <a:effectLst/>
            </p:spPr>
          </p:pic>
          <p:pic>
            <p:nvPicPr>
              <p:cNvPr id="193" name="Picture 6" descr="Picture 6"/>
              <p:cNvPicPr>
                <a:picLocks noChangeAspect="1"/>
              </p:cNvPicPr>
              <p:nvPr/>
            </p:nvPicPr>
            <p:blipFill>
              <a:blip r:embed="rId6"/>
              <a:srcRect l="19388" t="56837" r="76831" b="38315"/>
              <a:stretch>
                <a:fillRect/>
              </a:stretch>
            </p:blipFill>
            <p:spPr>
              <a:xfrm>
                <a:off x="1639929" y="380156"/>
                <a:ext cx="92609" cy="249383"/>
              </a:xfrm>
              <a:prstGeom prst="rect">
                <a:avLst/>
              </a:prstGeom>
              <a:ln w="12700" cap="flat">
                <a:noFill/>
                <a:miter lim="400000"/>
              </a:ln>
              <a:effectLst/>
            </p:spPr>
          </p:pic>
          <p:sp>
            <p:nvSpPr>
              <p:cNvPr id="194" name="TextBox 7"/>
              <p:cNvSpPr txBox="1"/>
              <p:nvPr/>
            </p:nvSpPr>
            <p:spPr>
              <a:xfrm>
                <a:off x="0" y="696805"/>
                <a:ext cx="185401" cy="2483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1200">
                    <a:solidFill>
                      <a:srgbClr val="C8D200"/>
                    </a:solidFill>
                  </a:defRPr>
                </a:lvl1pPr>
              </a:lstStyle>
              <a:p>
                <a:r>
                  <a:t>C</a:t>
                </a:r>
              </a:p>
            </p:txBody>
          </p:sp>
          <p:sp>
            <p:nvSpPr>
              <p:cNvPr id="195" name="TextBox 8"/>
              <p:cNvSpPr txBox="1"/>
              <p:nvPr/>
            </p:nvSpPr>
            <p:spPr>
              <a:xfrm>
                <a:off x="1618797" y="370722"/>
                <a:ext cx="178555" cy="2483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sz="1200">
                    <a:solidFill>
                      <a:srgbClr val="C8D200"/>
                    </a:solidFill>
                  </a:defRPr>
                </a:lvl1pPr>
              </a:lstStyle>
              <a:p>
                <a:r>
                  <a:t>E</a:t>
                </a:r>
              </a:p>
            </p:txBody>
          </p:sp>
          <p:pic>
            <p:nvPicPr>
              <p:cNvPr id="196" name="Picture 9" descr="Picture 9"/>
              <p:cNvPicPr>
                <a:picLocks noChangeAspect="1"/>
              </p:cNvPicPr>
              <p:nvPr/>
            </p:nvPicPr>
            <p:blipFill>
              <a:blip r:embed="rId7"/>
              <a:srcRect l="29914" t="42603" r="59848" b="50699"/>
              <a:stretch>
                <a:fillRect/>
              </a:stretch>
            </p:blipFill>
            <p:spPr>
              <a:xfrm>
                <a:off x="1639928" y="0"/>
                <a:ext cx="936278" cy="344474"/>
              </a:xfrm>
              <a:prstGeom prst="rect">
                <a:avLst/>
              </a:prstGeom>
              <a:ln w="12700" cap="flat">
                <a:noFill/>
                <a:miter lim="400000"/>
              </a:ln>
              <a:effectLst/>
            </p:spPr>
          </p:pic>
        </p:grpSp>
      </p:grpSp>
      <p:pic>
        <p:nvPicPr>
          <p:cNvPr id="13" name="Picture 12">
            <a:extLst>
              <a:ext uri="{FF2B5EF4-FFF2-40B4-BE49-F238E27FC236}">
                <a16:creationId xmlns:a16="http://schemas.microsoft.com/office/drawing/2014/main" id="{15ACAA92-34D0-EA88-A8A1-26ECA8B82567}"/>
              </a:ext>
            </a:extLst>
          </p:cNvPr>
          <p:cNvPicPr>
            <a:picLocks noChangeAspect="1"/>
          </p:cNvPicPr>
          <p:nvPr/>
        </p:nvPicPr>
        <p:blipFill>
          <a:blip r:embed="rId8">
            <a:extLst>
              <a:ext uri="{28A0092B-C50C-407E-A947-70E740481C1C}">
                <a14:useLocalDpi xmlns:a14="http://schemas.microsoft.com/office/drawing/2010/main" val="0"/>
              </a:ext>
            </a:extLst>
          </a:blip>
          <a:srcRect l="2642" t="9703" r="46235" b="29448"/>
          <a:stretch/>
        </p:blipFill>
        <p:spPr>
          <a:xfrm>
            <a:off x="0" y="60995"/>
            <a:ext cx="6542116" cy="50639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5C16D9-B046-A622-501C-BAF1C899BDBD}"/>
              </a:ext>
            </a:extLst>
          </p:cNvPr>
          <p:cNvPicPr>
            <a:picLocks noChangeAspect="1"/>
          </p:cNvPicPr>
          <p:nvPr/>
        </p:nvPicPr>
        <p:blipFill>
          <a:blip r:embed="rId3"/>
          <a:stretch>
            <a:fillRect/>
          </a:stretch>
        </p:blipFill>
        <p:spPr>
          <a:xfrm>
            <a:off x="0" y="0"/>
            <a:ext cx="91440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Espace réservé du texte 1"/>
          <p:cNvSpPr txBox="1"/>
          <p:nvPr/>
        </p:nvSpPr>
        <p:spPr>
          <a:xfrm>
            <a:off x="266699" y="177618"/>
            <a:ext cx="8430261" cy="4447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spcBef>
                <a:spcPts val="600"/>
              </a:spcBef>
              <a:defRPr sz="2800" b="1">
                <a:solidFill>
                  <a:schemeClr val="accent1"/>
                </a:solidFill>
              </a:defRPr>
            </a:lvl1pPr>
          </a:lstStyle>
          <a:p>
            <a:r>
              <a:t>EECC 2024 – participation</a:t>
            </a:r>
          </a:p>
        </p:txBody>
      </p:sp>
      <p:pic>
        <p:nvPicPr>
          <p:cNvPr id="2" name="Picture 1">
            <a:extLst>
              <a:ext uri="{FF2B5EF4-FFF2-40B4-BE49-F238E27FC236}">
                <a16:creationId xmlns:a16="http://schemas.microsoft.com/office/drawing/2014/main" id="{38C9F7A7-C99A-BE3B-88E5-F8F09E7A92C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85" y="697226"/>
            <a:ext cx="6972490" cy="3865425"/>
          </a:xfrm>
          <a:prstGeom prst="roundRect">
            <a:avLst>
              <a:gd name="adj" fmla="val 4075"/>
            </a:avLst>
          </a:prstGeom>
          <a:solidFill>
            <a:srgbClr val="FFFFFF">
              <a:shade val="85000"/>
            </a:srgbClr>
          </a:solidFill>
          <a:ln>
            <a:solidFill>
              <a:srgbClr val="AE1022"/>
            </a:solidFill>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SC_PPT_Light_16_9_Template_New">
  <a:themeElements>
    <a:clrScheme name="ESC_PPT_Light_16_9_Template_New">
      <a:dk1>
        <a:srgbClr val="000000"/>
      </a:dk1>
      <a:lt1>
        <a:srgbClr val="FFFFFF"/>
      </a:lt1>
      <a:dk2>
        <a:srgbClr val="A7A7A7"/>
      </a:dk2>
      <a:lt2>
        <a:srgbClr val="535353"/>
      </a:lt2>
      <a:accent1>
        <a:srgbClr val="AE1022"/>
      </a:accent1>
      <a:accent2>
        <a:srgbClr val="552682"/>
      </a:accent2>
      <a:accent3>
        <a:srgbClr val="00ABAA"/>
      </a:accent3>
      <a:accent4>
        <a:srgbClr val="005694"/>
      </a:accent4>
      <a:accent5>
        <a:srgbClr val="FBB800"/>
      </a:accent5>
      <a:accent6>
        <a:srgbClr val="EF7918"/>
      </a:accent6>
      <a:hlink>
        <a:srgbClr val="0000FF"/>
      </a:hlink>
      <a:folHlink>
        <a:srgbClr val="FF00FF"/>
      </a:folHlink>
    </a:clrScheme>
    <a:fontScheme name="ESC_PPT_Light_16_9_Template_New">
      <a:majorFont>
        <a:latin typeface="Helvetica"/>
        <a:ea typeface="Helvetica"/>
        <a:cs typeface="Helvetica"/>
      </a:majorFont>
      <a:minorFont>
        <a:latin typeface="Calibri"/>
        <a:ea typeface="Calibri"/>
        <a:cs typeface="Calibri"/>
      </a:minorFont>
    </a:fontScheme>
    <a:fmtScheme name="ESC_PPT_Light_16_9_Template_New">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ESC_PPT_Light_16_9_Template_New">
  <a:themeElements>
    <a:clrScheme name="ESC_PPT_Light_16_9_Template_New">
      <a:dk1>
        <a:srgbClr val="000000"/>
      </a:dk1>
      <a:lt1>
        <a:srgbClr val="FFFFFF"/>
      </a:lt1>
      <a:dk2>
        <a:srgbClr val="A7A7A7"/>
      </a:dk2>
      <a:lt2>
        <a:srgbClr val="535353"/>
      </a:lt2>
      <a:accent1>
        <a:srgbClr val="AE1022"/>
      </a:accent1>
      <a:accent2>
        <a:srgbClr val="552682"/>
      </a:accent2>
      <a:accent3>
        <a:srgbClr val="00ABAA"/>
      </a:accent3>
      <a:accent4>
        <a:srgbClr val="005694"/>
      </a:accent4>
      <a:accent5>
        <a:srgbClr val="FBB800"/>
      </a:accent5>
      <a:accent6>
        <a:srgbClr val="EF7918"/>
      </a:accent6>
      <a:hlink>
        <a:srgbClr val="0000FF"/>
      </a:hlink>
      <a:folHlink>
        <a:srgbClr val="FF00FF"/>
      </a:folHlink>
    </a:clrScheme>
    <a:fontScheme name="ESC_PPT_Light_16_9_Template_New">
      <a:majorFont>
        <a:latin typeface="Helvetica"/>
        <a:ea typeface="Helvetica"/>
        <a:cs typeface="Helvetica"/>
      </a:majorFont>
      <a:minorFont>
        <a:latin typeface="Calibri"/>
        <a:ea typeface="Calibri"/>
        <a:cs typeface="Calibri"/>
      </a:minorFont>
    </a:fontScheme>
    <a:fmtScheme name="ESC_PPT_Light_16_9_Template_New">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94900BABD61B4BAC2F245EDF4ED39E" ma:contentTypeVersion="13" ma:contentTypeDescription="Crée un document." ma:contentTypeScope="" ma:versionID="72428393bf4d2dfaa35282e73de35194">
  <xsd:schema xmlns:xsd="http://www.w3.org/2001/XMLSchema" xmlns:xs="http://www.w3.org/2001/XMLSchema" xmlns:p="http://schemas.microsoft.com/office/2006/metadata/properties" xmlns:ns2="83bd27bf-f23a-4764-ba48-893866d47e01" xmlns:ns3="cd7455a3-4a59-4a73-9e70-409757b3c8a1" targetNamespace="http://schemas.microsoft.com/office/2006/metadata/properties" ma:root="true" ma:fieldsID="07d8750a10642ea61244c3b33b16be40" ns2:_="" ns3:_="">
    <xsd:import namespace="83bd27bf-f23a-4764-ba48-893866d47e01"/>
    <xsd:import namespace="cd7455a3-4a59-4a73-9e70-409757b3c8a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bd27bf-f23a-4764-ba48-893866d47e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Balises d’images" ma:readOnly="false" ma:fieldId="{5cf76f15-5ced-4ddc-b409-7134ff3c332f}" ma:taxonomyMulti="true" ma:sspId="6de6d2fa-23a7-45f3-a64a-563df53bb5f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7455a3-4a59-4a73-9e70-409757b3c8a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1efa4d1-760a-4f09-868e-fc619fd5e590}" ma:internalName="TaxCatchAll" ma:showField="CatchAllData" ma:web="cd7455a3-4a59-4a73-9e70-409757b3c8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3bd27bf-f23a-4764-ba48-893866d47e01">
      <Terms xmlns="http://schemas.microsoft.com/office/infopath/2007/PartnerControls"/>
    </lcf76f155ced4ddcb4097134ff3c332f>
    <TaxCatchAll xmlns="cd7455a3-4a59-4a73-9e70-409757b3c8a1" xsi:nil="true"/>
  </documentManagement>
</p:properties>
</file>

<file path=customXml/itemProps1.xml><?xml version="1.0" encoding="utf-8"?>
<ds:datastoreItem xmlns:ds="http://schemas.openxmlformats.org/officeDocument/2006/customXml" ds:itemID="{36BC8DD2-B2D8-4D84-974D-443BB92CDF0C}"/>
</file>

<file path=customXml/itemProps2.xml><?xml version="1.0" encoding="utf-8"?>
<ds:datastoreItem xmlns:ds="http://schemas.openxmlformats.org/officeDocument/2006/customXml" ds:itemID="{66DFB3DA-94B8-4321-A8F4-8DD99091D1BC}"/>
</file>

<file path=customXml/itemProps3.xml><?xml version="1.0" encoding="utf-8"?>
<ds:datastoreItem xmlns:ds="http://schemas.openxmlformats.org/officeDocument/2006/customXml" ds:itemID="{166FBCF8-9DC7-4E04-AB14-39A6A56F7038}"/>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543</TotalTime>
  <Words>1607</Words>
  <Application>Microsoft Macintosh PowerPoint</Application>
  <PresentationFormat>On-screen Show (16:9)</PresentationFormat>
  <Paragraphs>176</Paragraphs>
  <Slides>29</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Helvetica</vt:lpstr>
      <vt:lpstr>Symbol</vt:lpstr>
      <vt:lpstr>Verdana</vt:lpstr>
      <vt:lpstr>ESC_PPT_Light_16_9_Template_New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PLUMMER, Chris (THE NEWCASTLE UPON TYNE HOSPITALS NHS FOUNDATION TRUST)</cp:lastModifiedBy>
  <cp:revision>5</cp:revision>
  <dcterms:modified xsi:type="dcterms:W3CDTF">2024-12-06T13:05:26Z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0x0101004194900BABD61B4BAC2F245EDF4ED39E</vt:lpwstr>
  </property>
</Properties>
</file>