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76" r:id="rId4"/>
    <p:sldId id="272" r:id="rId5"/>
    <p:sldId id="266" r:id="rId6"/>
    <p:sldId id="277" r:id="rId7"/>
    <p:sldId id="267" r:id="rId8"/>
    <p:sldId id="274" r:id="rId9"/>
    <p:sldId id="27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6" d="100"/>
        <a:sy n="15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ente.BONABELLO\Documents\UEMS\CESMA\CESMA%20minutes\CESMA%20questionnaire-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'[CESMA questionnaire-1.xlsx]Foglio1'!$A$1:$A$7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'[CESMA questionnaire-1.xlsx]Foglio1'!$B$1:$B$7</c:f>
              <c:numCache>
                <c:formatCode>General</c:formatCode>
                <c:ptCount val="7"/>
                <c:pt idx="0">
                  <c:v>11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8D-4153-B484-F44E57E4A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6861872"/>
        <c:axId val="1346863952"/>
      </c:barChart>
      <c:catAx>
        <c:axId val="134686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863952"/>
        <c:crosses val="autoZero"/>
        <c:auto val="1"/>
        <c:lblAlgn val="ctr"/>
        <c:lblOffset val="100"/>
        <c:noMultiLvlLbl val="0"/>
      </c:catAx>
      <c:valAx>
        <c:axId val="134686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861872"/>
        <c:crosses val="autoZero"/>
        <c:crossBetween val="between"/>
      </c:valAx>
      <c:spPr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37803-E146-0047-9F4C-A9C72D2C4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82CEA-B7F6-D943-BDFF-E9E343EF7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C1DCA-A51D-8742-8E9E-E449DADD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9B354-5D5B-DB43-AAF9-1FB3E97E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49BC6-87F6-674B-A648-1BC10029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5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3AC74-A8FD-384D-8C90-728CF7CE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1DFDD-DD87-1349-A3C1-27220DA07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4F99-E181-524C-A4AC-EA06BED5B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CF87D-2C4F-254A-B64F-3B18865B5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7DE1C-0F46-FE4B-BA14-CBC67573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41C473-14BE-114E-BF0A-901038C9E5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0330E-630D-2047-8A62-2AD362A7A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03F30-BE4B-E04C-84FD-0D170CE90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EB573-4756-B94E-8C58-75385DCF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E8E20-1704-3043-B5AA-8791F5C0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B76E-52C2-D640-9645-FEF701F52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D6AD7-8A32-9240-B57F-53956D9AD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670DF-5629-E349-9562-A179E911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625C-16CA-8540-B7F2-AE33E6E23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C1D52-BB5C-3F41-87DC-B4BA87B09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42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C1938-3966-F049-9627-56B97F17D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EA9BF-D85A-3841-B5A1-249E4E38F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B7127-3339-424F-938A-234365C7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AE9CB-BD20-5A4D-A19E-3BE19BF3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2A60-BEB0-B141-8951-3C700B21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3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22FA9-2D9E-BD46-963E-7A846C57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FB1F6-D0CD-6540-9F42-0A096C98ED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AA029-94E5-2A42-A41E-08E39B41C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39FED-4A19-FE42-8D8E-A497D7C4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505B3-8BE0-F64F-B8CB-DD220E25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4AA1A-C92D-F240-8A8C-E2F25A34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6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9BEC0-78D4-554B-B9F2-BAAA9ABE9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71A35-92C0-3E45-BFBA-E4E40ECA8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BD72B-41F0-8E41-9911-665E701EE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F2945-0576-D342-A9AC-2D641DF90B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39A68-EE07-4B46-8B71-64A760D27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AC7BA-CD47-A34E-BF3B-14681C4E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CA2F8-B02E-384A-8DE4-3CB66D11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094F6-7FE3-4044-A317-FAF9EAAA7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9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226A-63D6-CE43-999F-5F9DB048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CDE99-B32E-244D-A7A4-705F76FD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51B424-099C-2D41-BBAF-353941AB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BA027-4735-CD45-8E8F-06EF580A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8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E3EB1B-0D18-8F44-8329-A20A3EDAF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07330C-15CF-0946-BAA3-6F04AFA44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29B83-723B-D747-9109-8C6AF6053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33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F3D3-E723-CB42-A7A7-494F92923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202D4-D305-7542-802C-AEA4ACDF9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5878-CAD2-B245-829A-3418D6018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D4C79-191E-4945-8C32-6608F69C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14631-4313-A342-8271-F21633BD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33907-709C-D44E-91B3-4CACF7226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1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BF601-A5E3-9C41-BBA1-6CF613CA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0AEAD-B40E-964E-A8FC-A9B72535F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D5C7D-04CE-E449-890D-8F038BE92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73D42-6927-894B-A5BB-F3B7DD24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AD58E-A6B4-E24E-A45A-5DCAB6B2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6C86-B2F4-4547-BB9C-AF5CE5FE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84067-6C7F-4146-8785-7B81B131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8EADC-D5D6-F54D-A83D-4DF1EB7BF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BCA4A-83F1-8449-951F-22C953EAA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A5A5F-63E2-B840-A48F-EBDAA888E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79CC-6FE0-7745-8071-95C660EC6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6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40C6-C685-4741-B278-8B3BAB403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237" y="1122363"/>
            <a:ext cx="10701337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UEMS CESMA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Picking your PROVIDER 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1739E-EC1E-E64C-A3CF-3FFA83597F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Maeve Durkan, President UEMS CESMA</a:t>
            </a:r>
          </a:p>
        </p:txBody>
      </p:sp>
    </p:spTree>
    <p:extLst>
      <p:ext uri="{BB962C8B-B14F-4D97-AF65-F5344CB8AC3E}">
        <p14:creationId xmlns:p14="http://schemas.microsoft.com/office/powerpoint/2010/main" val="1314739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to look for in your ‘ Provider’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And FINALLY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your costs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For each itemized part of this business relationship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Forget ‘ the package’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Break it down ‘ fee per item service’</a:t>
            </a:r>
          </a:p>
        </p:txBody>
      </p:sp>
    </p:spTree>
    <p:extLst>
      <p:ext uri="{BB962C8B-B14F-4D97-AF65-F5344CB8AC3E}">
        <p14:creationId xmlns:p14="http://schemas.microsoft.com/office/powerpoint/2010/main" val="256072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072" y="1847089"/>
            <a:ext cx="8476416" cy="4532209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How do you foresee the future setting of European Examinations ? </a:t>
            </a:r>
            <a:r>
              <a:rPr lang="en-US" dirty="0">
                <a:solidFill>
                  <a:srgbClr val="FFFF00"/>
                </a:solidFill>
              </a:rPr>
              <a:t>Prof Battista 2021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259200" y="6133435"/>
            <a:ext cx="7951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latin typeface="+mj-lt"/>
              </a:rPr>
              <a:t>Fully online                         Part hybrid                         fully on site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495601" y="2376429"/>
            <a:ext cx="72442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latin typeface="+mj-lt"/>
              </a:rPr>
              <a:t>AVERAGE = 4,07                                    n = 38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CESMA – The future of European Examination in the post-COVID-19 era – general questionnaire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8606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5018" y="522515"/>
            <a:ext cx="10343408" cy="127066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If your examination is organized in two parts, how do you envisage the organization of part 1 (theoretical) ?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807968" y="3163267"/>
            <a:ext cx="3763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latin typeface="+mj-lt"/>
              </a:rPr>
              <a:t>AVERAGE = 2,35    n = 20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259200" y="6133435"/>
            <a:ext cx="7951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srgbClr val="FFFF00"/>
                </a:solidFill>
                <a:latin typeface="+mj-lt"/>
              </a:rPr>
              <a:t>Fully online                         Part hybrid                         fully on site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CESMA – The future of European Examination in the post-COVID-19 era – general questionnaire </a:t>
            </a:r>
            <a:endParaRPr lang="it-IT" dirty="0"/>
          </a:p>
        </p:txBody>
      </p:sp>
      <p:graphicFrame>
        <p:nvGraphicFramePr>
          <p:cNvPr id="7" name="Grafico 6"/>
          <p:cNvGraphicFramePr>
            <a:graphicFrameLocks/>
          </p:cNvGraphicFramePr>
          <p:nvPr/>
        </p:nvGraphicFramePr>
        <p:xfrm>
          <a:off x="2019302" y="2543487"/>
          <a:ext cx="7965130" cy="3634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561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to look for in your ‘ Provider’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What can and what do they provide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Can they deliver on site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Can they deliver off site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If off site ,how can they guarantee security of candidate taking exam *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If off site – starting times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What’s the back up if exam fails </a:t>
            </a:r>
            <a:r>
              <a:rPr lang="en-US">
                <a:solidFill>
                  <a:srgbClr val="FFFF00"/>
                </a:solidFill>
              </a:rPr>
              <a:t>– exam internet </a:t>
            </a:r>
            <a:r>
              <a:rPr lang="en-US" dirty="0">
                <a:solidFill>
                  <a:srgbClr val="FFFF00"/>
                </a:solidFill>
              </a:rPr>
              <a:t>collapses </a:t>
            </a:r>
          </a:p>
        </p:txBody>
      </p:sp>
    </p:spTree>
    <p:extLst>
      <p:ext uri="{BB962C8B-B14F-4D97-AF65-F5344CB8AC3E}">
        <p14:creationId xmlns:p14="http://schemas.microsoft.com/office/powerpoint/2010/main" val="3129375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6"/>
            <a:ext cx="10515600" cy="105727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Challenges of setting up your MCQ exam ( Part 1 )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014414"/>
            <a:ext cx="11862828" cy="5600700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MCQ . Onsite / Off site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Off site : Pearson Vue location / Home PC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On site ..Easier to police * Expense of travel but link to congress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Off site : Pearson Vue model Travel only , cheaper for candidate , secure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Off site : Home PC / cheaper for candidate / security ?</a:t>
            </a:r>
          </a:p>
        </p:txBody>
      </p:sp>
    </p:spTree>
    <p:extLst>
      <p:ext uri="{BB962C8B-B14F-4D97-AF65-F5344CB8AC3E}">
        <p14:creationId xmlns:p14="http://schemas.microsoft.com/office/powerpoint/2010/main" val="1700787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Picking your provider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Meeting and interviewing Providers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But know what you want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the questions to ask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your costs and cost structure</a:t>
            </a:r>
          </a:p>
        </p:txBody>
      </p:sp>
    </p:spTree>
    <p:extLst>
      <p:ext uri="{BB962C8B-B14F-4D97-AF65-F5344CB8AC3E}">
        <p14:creationId xmlns:p14="http://schemas.microsoft.com/office/powerpoint/2010/main" val="168056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to look for in your ‘ Provider’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What can and what do they provide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 writing support / teaching / workshops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Question banks AND storage and </a:t>
            </a:r>
            <a:r>
              <a:rPr lang="en-US" u="sng" dirty="0">
                <a:solidFill>
                  <a:srgbClr val="FFFF00"/>
                </a:solidFill>
              </a:rPr>
              <a:t>security Q bank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Psychometrics *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Cost ( integral in package or separate 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65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             What to look for in your ‘ Provider’.    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            What can and what do they provide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Psychometrics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Analyzing data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Cutting out bad questions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Failing the bad candidate *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Εικόνα 6">
            <a:extLst>
              <a:ext uri="{FF2B5EF4-FFF2-40B4-BE49-F238E27FC236}">
                <a16:creationId xmlns:a16="http://schemas.microsoft.com/office/drawing/2014/main" id="{ED0D7D68-8A97-679E-69A6-7AEB59B56B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10" y="135229"/>
            <a:ext cx="1838906" cy="155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20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to look for in your ‘ Provider’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What can and what do they provide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Security of candidate verification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Collating the data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Bank for names that are validated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Issuing results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Issuing certificates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586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72428393bf4d2dfaa35282e73de35194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07d8750a10642ea61244c3b33b16be4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FC4DD655-EAB6-4359-A6C6-A98E4694FA4C}"/>
</file>

<file path=customXml/itemProps2.xml><?xml version="1.0" encoding="utf-8"?>
<ds:datastoreItem xmlns:ds="http://schemas.openxmlformats.org/officeDocument/2006/customXml" ds:itemID="{0C070D77-A796-4D5A-A361-22C6708F26CB}"/>
</file>

<file path=customXml/itemProps3.xml><?xml version="1.0" encoding="utf-8"?>
<ds:datastoreItem xmlns:ds="http://schemas.openxmlformats.org/officeDocument/2006/customXml" ds:itemID="{1467C43B-2E18-4FCF-BC83-D3F913E05F65}"/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394</Words>
  <Application>Microsoft Macintosh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UEMS CESMA Picking your PROVIDER  </vt:lpstr>
      <vt:lpstr>How do you foresee the future setting of European Examinations ? Prof Battista 2021</vt:lpstr>
      <vt:lpstr>If your examination is organized in two parts, how do you envisage the organization of part 1 (theoretical) ?</vt:lpstr>
      <vt:lpstr>What to look for in your ‘ Provider’ What can and what do they provide</vt:lpstr>
      <vt:lpstr>Challenges of setting up your MCQ exam ( Part 1 )</vt:lpstr>
      <vt:lpstr>Picking your provider </vt:lpstr>
      <vt:lpstr>What to look for in your ‘ Provider’ What can and what do they provide</vt:lpstr>
      <vt:lpstr>              What to look for in your ‘ Provider’.                    What can and what do they provide </vt:lpstr>
      <vt:lpstr>What to look for in your ‘ Provider’ What can and what do they provide</vt:lpstr>
      <vt:lpstr>What to look for in your ‘ Provider’ And FINALLY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UEMS Board of Endocrinology May 8, 2021</dc:title>
  <dc:creator>Gerard Hand</dc:creator>
  <cp:lastModifiedBy>Maeve Durkan</cp:lastModifiedBy>
  <cp:revision>18</cp:revision>
  <dcterms:created xsi:type="dcterms:W3CDTF">2021-05-08T06:28:23Z</dcterms:created>
  <dcterms:modified xsi:type="dcterms:W3CDTF">2024-12-06T10:12:12Z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