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style2.xml" ContentType="application/vnd.ms-office.chartstyle+xml"/>
  <Override PartName="/ppt/charts/colors2.xml" ContentType="application/vnd.ms-office.chartcolorstyle+xml"/>
  <Override PartName="/ppt/charts/chart2.xml" ContentType="application/vnd.openxmlformats-officedocument.drawingml.chart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468" r:id="rId3"/>
    <p:sldId id="279" r:id="rId4"/>
    <p:sldId id="265" r:id="rId5"/>
    <p:sldId id="288" r:id="rId6"/>
    <p:sldId id="280" r:id="rId7"/>
    <p:sldId id="266" r:id="rId8"/>
    <p:sldId id="281" r:id="rId9"/>
    <p:sldId id="282" r:id="rId10"/>
    <p:sldId id="458" r:id="rId11"/>
    <p:sldId id="283" r:id="rId12"/>
    <p:sldId id="274" r:id="rId13"/>
    <p:sldId id="284" r:id="rId14"/>
    <p:sldId id="285" r:id="rId15"/>
    <p:sldId id="286" r:id="rId16"/>
    <p:sldId id="287" r:id="rId17"/>
    <p:sldId id="261" r:id="rId18"/>
    <p:sldId id="275" r:id="rId19"/>
    <p:sldId id="276" r:id="rId20"/>
    <p:sldId id="277" r:id="rId21"/>
    <p:sldId id="278" r:id="rId22"/>
    <p:sldId id="271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705"/>
  </p:normalViewPr>
  <p:slideViewPr>
    <p:cSldViewPr snapToGrid="0" snapToObjects="1">
      <p:cViewPr varScale="1">
        <p:scale>
          <a:sx n="108" d="100"/>
          <a:sy n="108" d="100"/>
        </p:scale>
        <p:origin x="73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12" d="100"/>
        <a:sy n="112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Relationship Id="rId30" Type="http://schemas.openxmlformats.org/officeDocument/2006/relationships/customXml" Target="../customXml/item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tente.BONABELLO\Documents\UEMS\CESMA\CESMA%20minutes\CESMA%20questionnaire-1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tente.BONABELLO\Documents\UEMS\CESMA\CESMA%20minutes\CESMA%20questionnaire-1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'[CESMA questionnaire-1.xlsx]Foglio1'!$A$1:$A$7</c:f>
              <c:numCache>
                <c:formatCode>General</c:formatCode>
                <c:ptCount val="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</c:numCache>
            </c:numRef>
          </c:cat>
          <c:val>
            <c:numRef>
              <c:f>'[CESMA questionnaire-1.xlsx]Foglio1'!$B$1:$B$7</c:f>
              <c:numCache>
                <c:formatCode>General</c:formatCode>
                <c:ptCount val="7"/>
                <c:pt idx="0">
                  <c:v>11</c:v>
                </c:pt>
                <c:pt idx="1">
                  <c:v>3</c:v>
                </c:pt>
                <c:pt idx="2">
                  <c:v>1</c:v>
                </c:pt>
                <c:pt idx="3">
                  <c:v>1</c:v>
                </c:pt>
                <c:pt idx="4">
                  <c:v>2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98D-4153-B484-F44E57E4AD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46861872"/>
        <c:axId val="1346863952"/>
      </c:barChart>
      <c:catAx>
        <c:axId val="1346861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rgbClr val="FFFF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46863952"/>
        <c:crosses val="autoZero"/>
        <c:auto val="1"/>
        <c:lblAlgn val="ctr"/>
        <c:lblOffset val="100"/>
        <c:noMultiLvlLbl val="0"/>
      </c:catAx>
      <c:valAx>
        <c:axId val="13468639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FFFF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46861872"/>
        <c:crosses val="autoZero"/>
        <c:crossBetween val="between"/>
      </c:valAx>
      <c:spPr>
        <a:solidFill>
          <a:schemeClr val="lt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'[CESMA questionnaire-1.xlsx]Foglio1'!$E$1:$E$7</c:f>
              <c:numCache>
                <c:formatCode>General</c:formatCode>
                <c:ptCount val="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</c:numCache>
            </c:numRef>
          </c:cat>
          <c:val>
            <c:numRef>
              <c:f>'[CESMA questionnaire-1.xlsx]Foglio1'!$F$1:$F$7</c:f>
              <c:numCache>
                <c:formatCode>General</c:formatCode>
                <c:ptCount val="7"/>
                <c:pt idx="0">
                  <c:v>0</c:v>
                </c:pt>
                <c:pt idx="1">
                  <c:v>2</c:v>
                </c:pt>
                <c:pt idx="2">
                  <c:v>1</c:v>
                </c:pt>
                <c:pt idx="3">
                  <c:v>4</c:v>
                </c:pt>
                <c:pt idx="4">
                  <c:v>1</c:v>
                </c:pt>
                <c:pt idx="5">
                  <c:v>5</c:v>
                </c:pt>
                <c:pt idx="6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CEC-4794-9119-6A323C8749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19238848"/>
        <c:axId val="1219240512"/>
      </c:barChart>
      <c:catAx>
        <c:axId val="12192388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rgbClr val="FFFF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19240512"/>
        <c:crosses val="autoZero"/>
        <c:auto val="1"/>
        <c:lblAlgn val="ctr"/>
        <c:lblOffset val="100"/>
        <c:noMultiLvlLbl val="0"/>
      </c:catAx>
      <c:valAx>
        <c:axId val="12192405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FFFF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19238848"/>
        <c:crosses val="autoZero"/>
        <c:crossBetween val="between"/>
      </c:valAx>
      <c:spPr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637803-E146-0047-9F4C-A9C72D2C42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7182CEA-B7F6-D943-BDFF-E9E343EF70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1C1DCA-A51D-8742-8E9E-E449DADDF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F8426-4771-3445-A962-E64884F8CC4F}" type="datetimeFigureOut">
              <a:rPr lang="en-US" smtClean="0"/>
              <a:t>12/6/24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59B354-5D5B-DB43-AAF9-1FB3E97E10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049BC6-87F6-674B-A648-1BC100297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A0B38-82DA-3F42-AA0A-D9A7718F0B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82550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A3AC74-A8FD-384D-8C90-728CF7CE6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3D1DFDD-DD87-1349-A3C1-27220DA074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584F99-E181-524C-A4AC-EA06BED5B0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F8426-4771-3445-A962-E64884F8CC4F}" type="datetimeFigureOut">
              <a:rPr lang="en-US" smtClean="0"/>
              <a:t>12/6/24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0CF87D-2C4F-254A-B64F-3B18865B57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E7DE1C-0F46-FE4B-BA14-CBC67573B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A0B38-82DA-3F42-AA0A-D9A7718F0B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937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941C473-14BE-114E-BF0A-901038C9E5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10330E-630D-2047-8A62-2AD362A7A3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F03F30-BE4B-E04C-84FD-0D170CE904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F8426-4771-3445-A962-E64884F8CC4F}" type="datetimeFigureOut">
              <a:rPr lang="en-US" smtClean="0"/>
              <a:t>12/6/24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4EB573-4756-B94E-8C58-75385DCF6B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6E8E20-1704-3043-B5AA-8791F5C09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A0B38-82DA-3F42-AA0A-D9A7718F0B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95290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9BB76E-52C2-D640-9645-FEF701F521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8D6AD7-8A32-9240-B57F-53956D9AD7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F670DF-5629-E349-9562-A179E9118B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F8426-4771-3445-A962-E64884F8CC4F}" type="datetimeFigureOut">
              <a:rPr lang="en-US" smtClean="0"/>
              <a:t>12/6/24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1E625C-16CA-8540-B7F2-AE33E6E23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9C1D52-BB5C-3F41-87DC-B4BA87B092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A0B38-82DA-3F42-AA0A-D9A7718F0B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34290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6C1938-3966-F049-9627-56B97F17D1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4EA9BF-D85A-3841-B5A1-249E4E38FC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3B7127-3339-424F-938A-234365C7F6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F8426-4771-3445-A962-E64884F8CC4F}" type="datetimeFigureOut">
              <a:rPr lang="en-US" smtClean="0"/>
              <a:t>12/6/24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5AE9CB-BD20-5A4D-A19E-3BE19BF3E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982A60-BEB0-B141-8951-3C700B21A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A0B38-82DA-3F42-AA0A-D9A7718F0B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00139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F22FA9-2D9E-BD46-963E-7A846C57AD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9FB1F6-D0CD-6540-9F42-0A096C98ED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4AA029-94E5-2A42-A41E-08E39B41CF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939FED-4A19-FE42-8D8E-A497D7C430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F8426-4771-3445-A962-E64884F8CC4F}" type="datetimeFigureOut">
              <a:rPr lang="en-US" smtClean="0"/>
              <a:t>12/6/24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A505B3-8BE0-F64F-B8CB-DD220E258C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44AA1A-C92D-F240-8A8C-E2F25A348D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A0B38-82DA-3F42-AA0A-D9A7718F0B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062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39BEC0-78D4-554B-B9F2-BAAA9ABE9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C71A35-92C0-3E45-BFBA-E4E40ECA8E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0BD72B-41F0-8E41-9911-665E701EE5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6F2945-0576-D342-A9AC-2D641DF90B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4839A68-EE07-4B46-8B71-64A760D27A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3AAC7BA-CD47-A34E-BF3B-14681C4E08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F8426-4771-3445-A962-E64884F8CC4F}" type="datetimeFigureOut">
              <a:rPr lang="en-US" smtClean="0"/>
              <a:t>12/6/24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F6CA2F8-B02E-384A-8DE4-3CB66D11F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63094F6-7FE3-4044-A317-FAF9EAAA74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A0B38-82DA-3F42-AA0A-D9A7718F0B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4696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F7226A-63D6-CE43-999F-5F9DB048D8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72CDE99-B32E-244D-A7A4-705F76FDE4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F8426-4771-3445-A962-E64884F8CC4F}" type="datetimeFigureOut">
              <a:rPr lang="en-US" smtClean="0"/>
              <a:t>12/6/24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51B424-099C-2D41-BBAF-353941ABA8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FBA027-4735-CD45-8E8F-06EF580A54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A0B38-82DA-3F42-AA0A-D9A7718F0B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60892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FE3EB1B-0D18-8F44-8329-A20A3EDAFD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F8426-4771-3445-A962-E64884F8CC4F}" type="datetimeFigureOut">
              <a:rPr lang="en-US" smtClean="0"/>
              <a:t>12/6/24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D07330C-15CF-0946-BAA3-6F04AFA444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929B83-723B-D747-9109-8C6AF6053D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A0B38-82DA-3F42-AA0A-D9A7718F0B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3304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C4F3D3-E723-CB42-A7A7-494F929238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A202D4-D305-7542-802C-AEA4ACDF9E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195878-CAD2-B245-829A-3418D6018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1D4C79-191E-4945-8C32-6608F69C8A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F8426-4771-3445-A962-E64884F8CC4F}" type="datetimeFigureOut">
              <a:rPr lang="en-US" smtClean="0"/>
              <a:t>12/6/24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114631-4313-A342-8271-F21633BDFF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F33907-709C-D44E-91B3-4CACF72267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A0B38-82DA-3F42-AA0A-D9A7718F0B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48189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BF601-A5E3-9C41-BBA1-6CF613CA4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D40AEAD-B40E-964E-A8FC-A9B72535FD3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8D5C7D-04CE-E449-890D-8F038BE92B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373D42-6927-894B-A5BB-F3B7DD24CD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F8426-4771-3445-A962-E64884F8CC4F}" type="datetimeFigureOut">
              <a:rPr lang="en-US" smtClean="0"/>
              <a:t>12/6/24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6AD58E-A6B4-E24E-A45A-5DCAB6B211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616C86-B2F4-4547-BB9C-AF5CE5FE15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A0B38-82DA-3F42-AA0A-D9A7718F0B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2884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8A84067-6C7F-4146-8785-7B81B131E2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58EADC-D5D6-F54D-A83D-4DF1EB7BF0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4BCA4A-83F1-8449-951F-22C953EAAE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8F8426-4771-3445-A962-E64884F8CC4F}" type="datetimeFigureOut">
              <a:rPr lang="en-US" smtClean="0"/>
              <a:t>12/6/24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EA5A5F-63E2-B840-A48F-EBDAA888E3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8D79CC-6FE0-7745-8071-95C660EC61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A0B38-82DA-3F42-AA0A-D9A7718F0B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1568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0040C6-C685-4741-B278-8B3BAB4038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7237" y="1122363"/>
            <a:ext cx="10701337" cy="2387600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UEMS CESMA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Picking an Exam that Suits you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E1739E-EC1E-E64C-A3CF-3FFA83597F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2133599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Maeve Durkan, President UEMS CESMA</a:t>
            </a:r>
          </a:p>
          <a:p>
            <a:r>
              <a:rPr lang="en-US" dirty="0">
                <a:solidFill>
                  <a:srgbClr val="FFFF00"/>
                </a:solidFill>
              </a:rPr>
              <a:t>Hon President  ( Former President ) UEMS Board &amp; section of Endocrinology</a:t>
            </a:r>
          </a:p>
          <a:p>
            <a:r>
              <a:rPr lang="en-US" dirty="0">
                <a:solidFill>
                  <a:srgbClr val="FFFF00"/>
                </a:solidFill>
              </a:rPr>
              <a:t>Vice President UEMS</a:t>
            </a:r>
          </a:p>
        </p:txBody>
      </p:sp>
    </p:spTree>
    <p:extLst>
      <p:ext uri="{BB962C8B-B14F-4D97-AF65-F5344CB8AC3E}">
        <p14:creationId xmlns:p14="http://schemas.microsoft.com/office/powerpoint/2010/main" val="13147398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6A6602-EEB1-6F2E-0A60-FDB4E5B784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               </a:t>
            </a:r>
            <a:r>
              <a:rPr lang="en-US" dirty="0">
                <a:solidFill>
                  <a:schemeClr val="bg1"/>
                </a:solidFill>
              </a:rPr>
              <a:t> UEMS CESMA ?  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               When to  take the Exam (optimally)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CD03AB-04D4-B458-3772-AA265DCF0A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solidFill>
                  <a:srgbClr val="FFFF00"/>
                </a:solidFill>
              </a:rPr>
              <a:t>European  trained* candidates 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In context harmonized  training assuming no differences*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Homogeneity has implications in standard setting &amp; pass mark * </a:t>
            </a:r>
          </a:p>
          <a:p>
            <a:pPr lvl="1"/>
            <a:r>
              <a:rPr lang="en-US" dirty="0">
                <a:solidFill>
                  <a:srgbClr val="FFFF00"/>
                </a:solidFill>
              </a:rPr>
              <a:t>Endocrinology experience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Within in 1 year of graduation of training?</a:t>
            </a:r>
          </a:p>
          <a:p>
            <a:r>
              <a:rPr lang="en-US" dirty="0">
                <a:solidFill>
                  <a:srgbClr val="FFFF00"/>
                </a:solidFill>
              </a:rPr>
              <a:t>Within 3-5 years of graduation ?</a:t>
            </a:r>
          </a:p>
          <a:p>
            <a:r>
              <a:rPr lang="en-US" dirty="0">
                <a:solidFill>
                  <a:srgbClr val="FFFF00"/>
                </a:solidFill>
              </a:rPr>
              <a:t>National exit / European exit exams</a:t>
            </a:r>
          </a:p>
        </p:txBody>
      </p:sp>
      <p:pic>
        <p:nvPicPr>
          <p:cNvPr id="4" name="Εικόνα 6">
            <a:extLst>
              <a:ext uri="{FF2B5EF4-FFF2-40B4-BE49-F238E27FC236}">
                <a16:creationId xmlns:a16="http://schemas.microsoft.com/office/drawing/2014/main" id="{63A8D178-D2CF-17BC-475C-56B1389AC5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410" y="135229"/>
            <a:ext cx="1838906" cy="1555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5059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A655D8-6143-1E4F-AF2E-550022D6D2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025" y="365125"/>
            <a:ext cx="11991975" cy="1325563"/>
          </a:xfrm>
        </p:spPr>
        <p:txBody>
          <a:bodyPr>
            <a:noAutofit/>
          </a:bodyPr>
          <a:lstStyle/>
          <a:p>
            <a:r>
              <a:rPr lang="en-US" sz="4800" dirty="0">
                <a:solidFill>
                  <a:schemeClr val="bg1">
                    <a:lumMod val="95000"/>
                  </a:schemeClr>
                </a:solidFill>
              </a:rPr>
              <a:t>UEMS CESMA :</a:t>
            </a:r>
            <a:r>
              <a:rPr lang="en-US" sz="4800" u="sng" dirty="0">
                <a:solidFill>
                  <a:schemeClr val="bg1">
                    <a:lumMod val="95000"/>
                  </a:schemeClr>
                </a:solidFill>
              </a:rPr>
              <a:t>How will you deliver your exam 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1798D3-E870-4844-A980-00251A4D85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0025" y="1300163"/>
            <a:ext cx="11991975" cy="5192712"/>
          </a:xfrm>
        </p:spPr>
        <p:txBody>
          <a:bodyPr>
            <a:normAutofit/>
          </a:bodyPr>
          <a:lstStyle/>
          <a:p>
            <a:endParaRPr lang="en-US" sz="3200" dirty="0">
              <a:solidFill>
                <a:srgbClr val="FFFF00"/>
              </a:solidFill>
            </a:endParaRPr>
          </a:p>
          <a:p>
            <a:r>
              <a:rPr lang="en-US" sz="3200" dirty="0">
                <a:solidFill>
                  <a:srgbClr val="FFFF00"/>
                </a:solidFill>
              </a:rPr>
              <a:t>On-line</a:t>
            </a:r>
          </a:p>
          <a:p>
            <a:pPr lvl="1"/>
            <a:r>
              <a:rPr lang="en-US" sz="2800" dirty="0">
                <a:solidFill>
                  <a:srgbClr val="FFFF00"/>
                </a:solidFill>
              </a:rPr>
              <a:t>Providers</a:t>
            </a:r>
          </a:p>
          <a:p>
            <a:pPr lvl="1"/>
            <a:r>
              <a:rPr lang="en-US" sz="2800" dirty="0">
                <a:solidFill>
                  <a:srgbClr val="FFFF00"/>
                </a:solidFill>
              </a:rPr>
              <a:t>Security provider ( not necessarily the same )</a:t>
            </a:r>
          </a:p>
          <a:p>
            <a:pPr lvl="1"/>
            <a:r>
              <a:rPr lang="en-US" sz="2800" dirty="0">
                <a:solidFill>
                  <a:srgbClr val="FFFF00"/>
                </a:solidFill>
              </a:rPr>
              <a:t>Selecting provider according to your exam*</a:t>
            </a:r>
            <a:endParaRPr lang="en-US" sz="3200" dirty="0">
              <a:solidFill>
                <a:srgbClr val="FFFF00"/>
              </a:solidFill>
            </a:endParaRPr>
          </a:p>
          <a:p>
            <a:endParaRPr lang="en-US" sz="3200" dirty="0">
              <a:solidFill>
                <a:srgbClr val="FFFF00"/>
              </a:solidFill>
            </a:endParaRPr>
          </a:p>
          <a:p>
            <a:r>
              <a:rPr lang="en-US" sz="3200" dirty="0">
                <a:solidFill>
                  <a:srgbClr val="FFFF00"/>
                </a:solidFill>
              </a:rPr>
              <a:t>On site </a:t>
            </a:r>
          </a:p>
          <a:p>
            <a:pPr lvl="1"/>
            <a:r>
              <a:rPr lang="en-US" sz="2800" dirty="0">
                <a:solidFill>
                  <a:srgbClr val="FFFF00"/>
                </a:solidFill>
              </a:rPr>
              <a:t>Where</a:t>
            </a:r>
          </a:p>
          <a:p>
            <a:pPr lvl="1"/>
            <a:r>
              <a:rPr lang="en-US" sz="2800" dirty="0">
                <a:solidFill>
                  <a:srgbClr val="FFFF00"/>
                </a:solidFill>
              </a:rPr>
              <a:t>When ( minimizing cost )</a:t>
            </a:r>
          </a:p>
          <a:p>
            <a:pPr lvl="1"/>
            <a:r>
              <a:rPr lang="en-US" sz="2800" dirty="0">
                <a:solidFill>
                  <a:srgbClr val="FFFF00"/>
                </a:solidFill>
              </a:rPr>
              <a:t>Logistics of access &amp; cost to candidate and Board( candidates &amp; examiners )</a:t>
            </a:r>
          </a:p>
          <a:p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1325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15B8CB-B554-B945-A600-C7F2C5B9F5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When it all goes wrong ? </a:t>
            </a:r>
            <a:r>
              <a:rPr lang="en-US" sz="2800" dirty="0">
                <a:solidFill>
                  <a:schemeClr val="bg1"/>
                </a:solidFill>
              </a:rPr>
              <a:t>(Pandemic experiences 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879A06-EF3B-1947-9361-D2C9E9F4E5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solidFill>
                  <a:srgbClr val="FFFF00"/>
                </a:solidFill>
              </a:rPr>
              <a:t>On line delivery failure </a:t>
            </a:r>
          </a:p>
          <a:p>
            <a:endParaRPr lang="en-US" sz="3200" dirty="0">
              <a:solidFill>
                <a:srgbClr val="FFFF00"/>
              </a:solidFill>
            </a:endParaRPr>
          </a:p>
          <a:p>
            <a:r>
              <a:rPr lang="en-US" sz="3200" dirty="0">
                <a:solidFill>
                  <a:srgbClr val="FFFF00"/>
                </a:solidFill>
              </a:rPr>
              <a:t>Back up plan </a:t>
            </a:r>
          </a:p>
          <a:p>
            <a:endParaRPr lang="en-US" sz="3200" dirty="0">
              <a:solidFill>
                <a:srgbClr val="FFFF00"/>
              </a:solidFill>
            </a:endParaRPr>
          </a:p>
          <a:p>
            <a:r>
              <a:rPr lang="en-US" sz="3200" dirty="0">
                <a:solidFill>
                  <a:srgbClr val="FFFF00"/>
                </a:solidFill>
              </a:rPr>
              <a:t>Security &amp; cheating </a:t>
            </a:r>
          </a:p>
          <a:p>
            <a:endParaRPr lang="en-US" sz="3200" dirty="0">
              <a:solidFill>
                <a:srgbClr val="FFFF00"/>
              </a:solidFill>
            </a:endParaRPr>
          </a:p>
          <a:p>
            <a:r>
              <a:rPr lang="en-US" sz="3200" dirty="0">
                <a:solidFill>
                  <a:srgbClr val="FFFF00"/>
                </a:solidFill>
              </a:rPr>
              <a:t>The candidate who challenges the results ?</a:t>
            </a:r>
          </a:p>
        </p:txBody>
      </p:sp>
    </p:spTree>
    <p:extLst>
      <p:ext uri="{BB962C8B-B14F-4D97-AF65-F5344CB8AC3E}">
        <p14:creationId xmlns:p14="http://schemas.microsoft.com/office/powerpoint/2010/main" val="34197460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934144-ADFB-8046-97FA-07F1BA5F1D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014" y="112817"/>
            <a:ext cx="11887200" cy="1577872"/>
          </a:xfrm>
        </p:spPr>
        <p:txBody>
          <a:bodyPr>
            <a:noAutofit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UEMS CESMA SURVEY ASSEMBLY</a:t>
            </a:r>
            <a:br>
              <a:rPr lang="en-US" sz="4800" dirty="0">
                <a:solidFill>
                  <a:schemeClr val="bg1"/>
                </a:solidFill>
              </a:rPr>
            </a:br>
            <a:r>
              <a:rPr lang="en-US" sz="4800" dirty="0">
                <a:solidFill>
                  <a:schemeClr val="bg1"/>
                </a:solidFill>
              </a:rPr>
              <a:t>Prof Gian Battista  June 19, 2021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EFC425-BEEE-D146-A350-6AB83BB5F8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43087"/>
            <a:ext cx="10515600" cy="4949595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rgbClr val="FFFF00"/>
                </a:solidFill>
              </a:rPr>
              <a:t>39 respondents. / 34 examinations</a:t>
            </a:r>
          </a:p>
          <a:p>
            <a:endParaRPr lang="en-US" sz="3200" dirty="0">
              <a:solidFill>
                <a:srgbClr val="FFFF00"/>
              </a:solidFill>
            </a:endParaRPr>
          </a:p>
          <a:p>
            <a:r>
              <a:rPr lang="en-US" sz="3200" dirty="0">
                <a:solidFill>
                  <a:srgbClr val="FFFF00"/>
                </a:solidFill>
              </a:rPr>
              <a:t>14 one part exam only </a:t>
            </a:r>
          </a:p>
          <a:p>
            <a:endParaRPr lang="en-US" sz="3200" dirty="0">
              <a:solidFill>
                <a:srgbClr val="FFFF00"/>
              </a:solidFill>
            </a:endParaRPr>
          </a:p>
          <a:p>
            <a:r>
              <a:rPr lang="en-US" sz="3200" dirty="0">
                <a:solidFill>
                  <a:srgbClr val="FFFF00"/>
                </a:solidFill>
              </a:rPr>
              <a:t>20 two part exam +</a:t>
            </a:r>
          </a:p>
          <a:p>
            <a:endParaRPr lang="en-US" sz="3200" dirty="0">
              <a:solidFill>
                <a:srgbClr val="FFFF00"/>
              </a:solidFill>
            </a:endParaRPr>
          </a:p>
          <a:p>
            <a:r>
              <a:rPr lang="en-US" sz="3200" dirty="0">
                <a:solidFill>
                  <a:srgbClr val="FFFF00"/>
                </a:solidFill>
              </a:rPr>
              <a:t>2 oral examination only. ( 3 No exam organized yet )</a:t>
            </a:r>
          </a:p>
          <a:p>
            <a:endParaRPr lang="en-US" sz="3200" dirty="0">
              <a:solidFill>
                <a:srgbClr val="FFFF00"/>
              </a:solidFill>
            </a:endParaRPr>
          </a:p>
          <a:p>
            <a:endParaRPr lang="en-US" sz="3200" dirty="0">
              <a:solidFill>
                <a:srgbClr val="FFFF00"/>
              </a:solidFill>
            </a:endParaRPr>
          </a:p>
          <a:p>
            <a:endParaRPr lang="en-US" sz="3200" dirty="0">
              <a:solidFill>
                <a:srgbClr val="FFFF00"/>
              </a:solidFill>
            </a:endParaRPr>
          </a:p>
          <a:p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E51E28B-04DB-6C49-BBE1-01EDC2B06E00}"/>
              </a:ext>
            </a:extLst>
          </p:cNvPr>
          <p:cNvSpPr txBox="1">
            <a:spLocks/>
          </p:cNvSpPr>
          <p:nvPr/>
        </p:nvSpPr>
        <p:spPr>
          <a:xfrm>
            <a:off x="252414" y="517525"/>
            <a:ext cx="118872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47488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934144-ADFB-8046-97FA-07F1BA5F1D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014" y="365125"/>
            <a:ext cx="11887200" cy="1325563"/>
          </a:xfrm>
        </p:spPr>
        <p:txBody>
          <a:bodyPr>
            <a:noAutofit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UEMS CESMA SURVEY ASSEMBLY June 19, 2021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EFC425-BEEE-D146-A350-6AB83BB5F8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2540"/>
            <a:ext cx="10515600" cy="5272644"/>
          </a:xfrm>
        </p:spPr>
        <p:txBody>
          <a:bodyPr>
            <a:normAutofit/>
          </a:bodyPr>
          <a:lstStyle/>
          <a:p>
            <a:r>
              <a:rPr lang="en-US" sz="3200" u="sng" dirty="0">
                <a:solidFill>
                  <a:schemeClr val="bg1"/>
                </a:solidFill>
              </a:rPr>
              <a:t>If in one or two parts , where do you envisage future part 1 ?</a:t>
            </a:r>
          </a:p>
          <a:p>
            <a:endParaRPr lang="en-US" sz="3200" dirty="0">
              <a:solidFill>
                <a:srgbClr val="FFFF00"/>
              </a:solidFill>
            </a:endParaRPr>
          </a:p>
          <a:p>
            <a:r>
              <a:rPr lang="en-US" sz="3200" dirty="0">
                <a:solidFill>
                  <a:srgbClr val="FFFF00"/>
                </a:solidFill>
              </a:rPr>
              <a:t>11 /20  : One part exam  FULLY ONLINE</a:t>
            </a:r>
          </a:p>
          <a:p>
            <a:endParaRPr lang="en-US" sz="3200" dirty="0">
              <a:solidFill>
                <a:srgbClr val="FFFF00"/>
              </a:solidFill>
            </a:endParaRPr>
          </a:p>
          <a:p>
            <a:r>
              <a:rPr lang="en-US" sz="3200" dirty="0">
                <a:solidFill>
                  <a:srgbClr val="FFFF00"/>
                </a:solidFill>
              </a:rPr>
              <a:t>1 / 20  :  On site</a:t>
            </a:r>
          </a:p>
          <a:p>
            <a:endParaRPr lang="en-US" sz="3200" dirty="0">
              <a:solidFill>
                <a:srgbClr val="FFFF00"/>
              </a:solidFill>
            </a:endParaRPr>
          </a:p>
          <a:p>
            <a:endParaRPr lang="en-US" sz="3200" dirty="0">
              <a:solidFill>
                <a:srgbClr val="FFFF00"/>
              </a:solidFill>
            </a:endParaRPr>
          </a:p>
          <a:p>
            <a:endParaRPr lang="en-US" sz="3200" dirty="0">
              <a:solidFill>
                <a:srgbClr val="FFFF00"/>
              </a:solidFill>
            </a:endParaRPr>
          </a:p>
          <a:p>
            <a:endParaRPr lang="en-US" sz="3200" dirty="0">
              <a:solidFill>
                <a:srgbClr val="FFFF00"/>
              </a:solidFill>
            </a:endParaRPr>
          </a:p>
          <a:p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E51E28B-04DB-6C49-BBE1-01EDC2B06E00}"/>
              </a:ext>
            </a:extLst>
          </p:cNvPr>
          <p:cNvSpPr txBox="1">
            <a:spLocks/>
          </p:cNvSpPr>
          <p:nvPr/>
        </p:nvSpPr>
        <p:spPr>
          <a:xfrm>
            <a:off x="252414" y="517525"/>
            <a:ext cx="118872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86522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934144-ADFB-8046-97FA-07F1BA5F1D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014" y="365125"/>
            <a:ext cx="11887200" cy="1325563"/>
          </a:xfrm>
        </p:spPr>
        <p:txBody>
          <a:bodyPr>
            <a:noAutofit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UEMS CESMA SURVEY ASSEMBLY June 19, 2021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EFC425-BEEE-D146-A350-6AB83BB5F8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2540"/>
            <a:ext cx="10515600" cy="5272644"/>
          </a:xfrm>
        </p:spPr>
        <p:txBody>
          <a:bodyPr>
            <a:normAutofit/>
          </a:bodyPr>
          <a:lstStyle/>
          <a:p>
            <a:r>
              <a:rPr lang="en-US" sz="3200" u="sng" dirty="0">
                <a:solidFill>
                  <a:schemeClr val="bg1"/>
                </a:solidFill>
              </a:rPr>
              <a:t>If in one or two parts , where do you envisage future part 2 ?</a:t>
            </a:r>
          </a:p>
          <a:p>
            <a:endParaRPr lang="en-US" sz="3200" dirty="0">
              <a:solidFill>
                <a:srgbClr val="FFFF00"/>
              </a:solidFill>
            </a:endParaRPr>
          </a:p>
          <a:p>
            <a:r>
              <a:rPr lang="en-US" sz="3200" dirty="0">
                <a:solidFill>
                  <a:srgbClr val="FFFF00"/>
                </a:solidFill>
              </a:rPr>
              <a:t>0 /20  : One part exam  FULLY ONLINE</a:t>
            </a:r>
          </a:p>
          <a:p>
            <a:endParaRPr lang="en-US" sz="3200" dirty="0">
              <a:solidFill>
                <a:srgbClr val="FFFF00"/>
              </a:solidFill>
            </a:endParaRPr>
          </a:p>
          <a:p>
            <a:r>
              <a:rPr lang="en-US" sz="3200" dirty="0">
                <a:solidFill>
                  <a:srgbClr val="FFFF00"/>
                </a:solidFill>
              </a:rPr>
              <a:t>13 / 20  :  On site</a:t>
            </a:r>
          </a:p>
          <a:p>
            <a:endParaRPr lang="en-US" sz="3200" dirty="0">
              <a:solidFill>
                <a:srgbClr val="FFFF00"/>
              </a:solidFill>
            </a:endParaRPr>
          </a:p>
          <a:p>
            <a:endParaRPr lang="en-US" sz="3200" dirty="0">
              <a:solidFill>
                <a:srgbClr val="FFFF00"/>
              </a:solidFill>
            </a:endParaRPr>
          </a:p>
          <a:p>
            <a:endParaRPr lang="en-US" sz="3200" dirty="0">
              <a:solidFill>
                <a:srgbClr val="FFFF00"/>
              </a:solidFill>
            </a:endParaRPr>
          </a:p>
          <a:p>
            <a:endParaRPr lang="en-US" sz="3200" dirty="0">
              <a:solidFill>
                <a:srgbClr val="FFFF00"/>
              </a:solidFill>
            </a:endParaRPr>
          </a:p>
          <a:p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E51E28B-04DB-6C49-BBE1-01EDC2B06E00}"/>
              </a:ext>
            </a:extLst>
          </p:cNvPr>
          <p:cNvSpPr txBox="1">
            <a:spLocks/>
          </p:cNvSpPr>
          <p:nvPr/>
        </p:nvSpPr>
        <p:spPr>
          <a:xfrm>
            <a:off x="252414" y="517525"/>
            <a:ext cx="118872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75715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934144-ADFB-8046-97FA-07F1BA5F1D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810" y="365125"/>
            <a:ext cx="11566357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UEMS CESMA SURVEY ASSEMBLY June 19, 2021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Preferences / The future on COVID era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EFC425-BEEE-D146-A350-6AB83BB5F8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337" y="1825625"/>
            <a:ext cx="11460829" cy="4667250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MCQ ..</a:t>
            </a:r>
          </a:p>
          <a:p>
            <a:r>
              <a:rPr lang="en-US" sz="3200" dirty="0">
                <a:solidFill>
                  <a:srgbClr val="FFFF00"/>
                </a:solidFill>
              </a:rPr>
              <a:t>On line delivery</a:t>
            </a:r>
          </a:p>
          <a:p>
            <a:r>
              <a:rPr lang="en-US" sz="3200" dirty="0">
                <a:solidFill>
                  <a:srgbClr val="FFFF00"/>
                </a:solidFill>
              </a:rPr>
              <a:t>Remote delivery ( security * cost )</a:t>
            </a:r>
          </a:p>
          <a:p>
            <a:endParaRPr lang="en-US" sz="3200" dirty="0"/>
          </a:p>
          <a:p>
            <a:r>
              <a:rPr lang="en-US" sz="3200" dirty="0">
                <a:solidFill>
                  <a:schemeClr val="bg1"/>
                </a:solidFill>
              </a:rPr>
              <a:t>2/3 extended exam</a:t>
            </a:r>
          </a:p>
          <a:p>
            <a:r>
              <a:rPr lang="en-US" sz="3200" dirty="0">
                <a:solidFill>
                  <a:srgbClr val="FFFF00"/>
                </a:solidFill>
              </a:rPr>
              <a:t>18/38  foresee a Hybrid model ( split  on line/  on site )</a:t>
            </a:r>
          </a:p>
          <a:p>
            <a:r>
              <a:rPr lang="en-US" sz="3200" dirty="0">
                <a:solidFill>
                  <a:srgbClr val="FFFF00"/>
                </a:solidFill>
              </a:rPr>
              <a:t>On-line MCQ</a:t>
            </a:r>
          </a:p>
          <a:p>
            <a:r>
              <a:rPr lang="en-US" sz="3200" dirty="0">
                <a:solidFill>
                  <a:srgbClr val="FFFF00"/>
                </a:solidFill>
              </a:rPr>
              <a:t>On line 2- way Oral…but preference to revert face to face - remote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43501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2072" y="1847089"/>
            <a:ext cx="8476416" cy="4532209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How do you foresee the future setting of European Examinations ? </a:t>
            </a:r>
            <a:r>
              <a:rPr lang="en-US" dirty="0">
                <a:solidFill>
                  <a:srgbClr val="FFFF00"/>
                </a:solidFill>
              </a:rPr>
              <a:t>Prof Battista 2021</a:t>
            </a:r>
            <a:endParaRPr lang="it-IT" dirty="0">
              <a:solidFill>
                <a:srgbClr val="FFFF00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2259200" y="6133435"/>
            <a:ext cx="79516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>
                <a:latin typeface="+mj-lt"/>
              </a:rPr>
              <a:t>Fully online                         Part hybrid                         fully on site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2495601" y="2376429"/>
            <a:ext cx="72442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dirty="0">
                <a:latin typeface="+mj-lt"/>
              </a:rPr>
              <a:t>AVERAGE = 4,07                                    n = 38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CESMA – The future of European Examination in the post-COVID-19 era – general questionnaire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586066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61258" y="116632"/>
            <a:ext cx="11661568" cy="2115094"/>
          </a:xfrm>
        </p:spPr>
        <p:txBody>
          <a:bodyPr>
            <a:no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Is your European Examination organized into One/ two parts: </a:t>
            </a:r>
            <a:br>
              <a:rPr lang="en-US" sz="3600" dirty="0">
                <a:solidFill>
                  <a:schemeClr val="bg1"/>
                </a:solidFill>
              </a:rPr>
            </a:br>
            <a:r>
              <a:rPr lang="en-US" sz="3600" dirty="0">
                <a:solidFill>
                  <a:schemeClr val="bg1"/>
                </a:solidFill>
              </a:rPr>
              <a:t>Part 1, more theoretical (e.g. MCQ) and </a:t>
            </a:r>
            <a:br>
              <a:rPr lang="en-US" sz="3600" dirty="0">
                <a:solidFill>
                  <a:schemeClr val="bg1"/>
                </a:solidFill>
              </a:rPr>
            </a:br>
            <a:r>
              <a:rPr lang="en-US" sz="3600" dirty="0">
                <a:solidFill>
                  <a:schemeClr val="bg1"/>
                </a:solidFill>
              </a:rPr>
              <a:t>Part 2, more clinical (e.g. OSCE) ? </a:t>
            </a:r>
            <a:endParaRPr lang="it-IT" sz="3600" dirty="0">
              <a:solidFill>
                <a:schemeClr val="bg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279451" y="2393579"/>
            <a:ext cx="9325214" cy="3528392"/>
          </a:xfrm>
        </p:spPr>
        <p:txBody>
          <a:bodyPr>
            <a:normAutofit/>
          </a:bodyPr>
          <a:lstStyle/>
          <a:p>
            <a:r>
              <a:rPr lang="it-IT" sz="3600" dirty="0">
                <a:solidFill>
                  <a:srgbClr val="FFFF00"/>
                </a:solidFill>
              </a:rPr>
              <a:t>NO 					= 14 One part only</a:t>
            </a:r>
          </a:p>
          <a:p>
            <a:r>
              <a:rPr lang="it-IT" sz="3600" dirty="0">
                <a:solidFill>
                  <a:srgbClr val="FFFF00"/>
                </a:solidFill>
              </a:rPr>
              <a:t>YES 					= 20 Two parts</a:t>
            </a:r>
          </a:p>
          <a:p>
            <a:endParaRPr lang="it-IT" sz="1400" dirty="0">
              <a:solidFill>
                <a:srgbClr val="FFFF00"/>
              </a:solidFill>
            </a:endParaRPr>
          </a:p>
          <a:p>
            <a:r>
              <a:rPr lang="en-US" sz="3600" dirty="0">
                <a:solidFill>
                  <a:srgbClr val="FFFF00"/>
                </a:solidFill>
              </a:rPr>
              <a:t>Oral examination only 	         =   2	</a:t>
            </a:r>
          </a:p>
          <a:p>
            <a:endParaRPr lang="it-IT" sz="2000" dirty="0">
              <a:solidFill>
                <a:srgbClr val="FFFF00"/>
              </a:solidFill>
            </a:endParaRPr>
          </a:p>
          <a:p>
            <a:r>
              <a:rPr lang="en-US" sz="3600" dirty="0">
                <a:solidFill>
                  <a:srgbClr val="FFFF00"/>
                </a:solidFill>
              </a:rPr>
              <a:t>No exams organized yet 	=  3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3004457" y="6356350"/>
            <a:ext cx="5148943" cy="365125"/>
          </a:xfrm>
        </p:spPr>
        <p:txBody>
          <a:bodyPr/>
          <a:lstStyle/>
          <a:p>
            <a:r>
              <a:rPr lang="en-US" sz="1600" dirty="0">
                <a:solidFill>
                  <a:schemeClr val="bg1"/>
                </a:solidFill>
              </a:rPr>
              <a:t>CESMA – The future of European Examination in the post-COVID-19 era – general questionnaire </a:t>
            </a:r>
            <a:endParaRPr lang="it-IT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42664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65018" y="522515"/>
            <a:ext cx="10343408" cy="1270660"/>
          </a:xfrm>
        </p:spPr>
        <p:txBody>
          <a:bodyPr>
            <a:no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If your examination is organized in two parts, how do you envisage the organization of part 1 (theoretical) ?</a:t>
            </a:r>
            <a:endParaRPr lang="it-IT" sz="3600" dirty="0">
              <a:solidFill>
                <a:schemeClr val="bg1"/>
              </a:solidFill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5807968" y="3163267"/>
            <a:ext cx="376359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800" dirty="0">
                <a:latin typeface="+mj-lt"/>
              </a:rPr>
              <a:t>AVERAGE = 2,35    n = 20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2259200" y="6133435"/>
            <a:ext cx="79516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>
                <a:solidFill>
                  <a:srgbClr val="FFFF00"/>
                </a:solidFill>
                <a:latin typeface="+mj-lt"/>
              </a:rPr>
              <a:t>Fully online                         Part hybrid                         fully on site</a:t>
            </a: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CESMA – The future of European Examination in the post-COVID-19 era – general questionnaire </a:t>
            </a:r>
            <a:endParaRPr lang="it-IT" dirty="0"/>
          </a:p>
        </p:txBody>
      </p:sp>
      <p:graphicFrame>
        <p:nvGraphicFramePr>
          <p:cNvPr id="7" name="Gra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65782507"/>
              </p:ext>
            </p:extLst>
          </p:nvPr>
        </p:nvGraphicFramePr>
        <p:xfrm>
          <a:off x="2019302" y="2543487"/>
          <a:ext cx="7965130" cy="36340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95610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6A6602-EEB1-6F2E-0A60-FDB4E5B784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               </a:t>
            </a:r>
            <a:r>
              <a:rPr lang="en-US" dirty="0">
                <a:solidFill>
                  <a:schemeClr val="bg1"/>
                </a:solidFill>
              </a:rPr>
              <a:t>What is the Role </a:t>
            </a:r>
            <a:r>
              <a:rPr lang="en-US">
                <a:solidFill>
                  <a:schemeClr val="bg1"/>
                </a:solidFill>
              </a:rPr>
              <a:t>of Examinations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CD03AB-04D4-B458-3772-AA265DCF0A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2062012" cy="4351338"/>
          </a:xfrm>
        </p:spPr>
        <p:txBody>
          <a:bodyPr>
            <a:normAutofit/>
          </a:bodyPr>
          <a:lstStyle/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Exam of knowledge &amp; competency / hierarchical problem solving*</a:t>
            </a:r>
          </a:p>
          <a:p>
            <a:pPr marL="0" indent="0">
              <a:buNone/>
            </a:pPr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Aligned with curriculum ETR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Alignment with training program infers competency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Options as European exam and as National exit exam stand alone * (small exam) </a:t>
            </a:r>
          </a:p>
          <a:p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4" name="Εικόνα 6">
            <a:extLst>
              <a:ext uri="{FF2B5EF4-FFF2-40B4-BE49-F238E27FC236}">
                <a16:creationId xmlns:a16="http://schemas.microsoft.com/office/drawing/2014/main" id="{63A8D178-D2CF-17BC-475C-56B1389AC5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410" y="135229"/>
            <a:ext cx="1838906" cy="1555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0779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91886" y="262900"/>
            <a:ext cx="11257808" cy="2076852"/>
          </a:xfrm>
        </p:spPr>
        <p:txBody>
          <a:bodyPr>
            <a:no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If your examination is organized in two parts, how do you envisage the organization of part 2 (practical) ?</a:t>
            </a:r>
            <a:endParaRPr lang="it-IT" sz="3600" dirty="0">
              <a:solidFill>
                <a:schemeClr val="bg1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2927649" y="2852936"/>
            <a:ext cx="39271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800" dirty="0">
                <a:latin typeface="+mj-lt"/>
              </a:rPr>
              <a:t>AVERAGE = 5,35      n = 20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2259200" y="6133435"/>
            <a:ext cx="79516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>
                <a:solidFill>
                  <a:srgbClr val="FFFF00"/>
                </a:solidFill>
                <a:latin typeface="+mj-lt"/>
              </a:rPr>
              <a:t>Fully online                         Part hybrid                         fully on site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4132613" y="6646619"/>
            <a:ext cx="4436423" cy="99062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CESMA – The future of European Examination in the post-COVID-19 era – general questionnaire </a:t>
            </a:r>
            <a:endParaRPr lang="it-IT" dirty="0">
              <a:solidFill>
                <a:schemeClr val="bg1"/>
              </a:solidFill>
            </a:endParaRPr>
          </a:p>
        </p:txBody>
      </p:sp>
      <p:graphicFrame>
        <p:nvGraphicFramePr>
          <p:cNvPr id="7" name="Gra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47249547"/>
              </p:ext>
            </p:extLst>
          </p:nvPr>
        </p:nvGraphicFramePr>
        <p:xfrm>
          <a:off x="2259200" y="1935679"/>
          <a:ext cx="7817928" cy="41977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766003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4561" y="1847089"/>
            <a:ext cx="8083888" cy="4154333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73131" y="365125"/>
            <a:ext cx="11566567" cy="1325563"/>
          </a:xfrm>
        </p:spPr>
        <p:txBody>
          <a:bodyPr>
            <a:no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How relevant will the impact of budgetary considerations be on these choices ?</a:t>
            </a:r>
            <a:endParaRPr lang="it-IT" sz="3600" dirty="0">
              <a:solidFill>
                <a:schemeClr val="bg1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1781299" y="5860358"/>
            <a:ext cx="22573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FFFF00"/>
                </a:solidFill>
                <a:latin typeface="+mj-lt"/>
              </a:rPr>
              <a:t>Totally</a:t>
            </a:r>
          </a:p>
          <a:p>
            <a:pPr algn="ctr"/>
            <a:r>
              <a:rPr lang="it-IT" sz="2400" dirty="0">
                <a:solidFill>
                  <a:srgbClr val="FFFF00"/>
                </a:solidFill>
                <a:latin typeface="+mj-lt"/>
              </a:rPr>
              <a:t> irrelevant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2711625" y="2276872"/>
            <a:ext cx="4176143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dirty="0">
                <a:latin typeface="+mj-lt"/>
              </a:rPr>
              <a:t>AVERAGE = 4,29  n = 34</a:t>
            </a:r>
          </a:p>
          <a:p>
            <a:endParaRPr lang="it-IT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8562109" y="5805265"/>
            <a:ext cx="16486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FFFF00"/>
                </a:solidFill>
                <a:latin typeface="+mj-lt"/>
              </a:rPr>
              <a:t>Heavily</a:t>
            </a:r>
          </a:p>
          <a:p>
            <a:pPr algn="ctr"/>
            <a:r>
              <a:rPr lang="it-IT" sz="2400" dirty="0">
                <a:solidFill>
                  <a:srgbClr val="FFFF00"/>
                </a:solidFill>
                <a:latin typeface="+mj-lt"/>
              </a:rPr>
              <a:t> impacting</a:t>
            </a: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CESMA – The future of European Examination in the post-COVID-19 era – general questionnaire </a:t>
            </a:r>
            <a:endParaRPr lang="it-IT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4289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5BF42-E1AF-C84F-B078-2F15D6D13A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Next STEP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1F9C94-AA8B-A243-BA5A-FB04A6ABCF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504" y="1825625"/>
            <a:ext cx="11911263" cy="4351338"/>
          </a:xfrm>
        </p:spPr>
        <p:txBody>
          <a:bodyPr/>
          <a:lstStyle/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Meeting and interviewing Providers (5)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But know what you want 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Know the questions to ask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Know your costs and cost structure</a:t>
            </a:r>
          </a:p>
        </p:txBody>
      </p:sp>
    </p:spTree>
    <p:extLst>
      <p:ext uri="{BB962C8B-B14F-4D97-AF65-F5344CB8AC3E}">
        <p14:creationId xmlns:p14="http://schemas.microsoft.com/office/powerpoint/2010/main" val="25607295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401A87-A60E-5446-BE3F-F37C5E6DFC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UEMS CESMA : Qs to your section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70631F-551B-BF4D-9964-D80B26003B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 fontScale="92500" lnSpcReduction="10000"/>
          </a:bodyPr>
          <a:lstStyle/>
          <a:p>
            <a:r>
              <a:rPr lang="en-US" sz="3500" dirty="0">
                <a:solidFill>
                  <a:srgbClr val="FFFF00"/>
                </a:solidFill>
              </a:rPr>
              <a:t>What kind of exam do you envisage ? </a:t>
            </a:r>
          </a:p>
          <a:p>
            <a:endParaRPr lang="en-US" sz="3500" dirty="0">
              <a:solidFill>
                <a:srgbClr val="FFFF00"/>
              </a:solidFill>
            </a:endParaRPr>
          </a:p>
          <a:p>
            <a:r>
              <a:rPr lang="en-US" sz="3500" dirty="0">
                <a:solidFill>
                  <a:srgbClr val="FFFF00"/>
                </a:solidFill>
              </a:rPr>
              <a:t>How many candidates ? </a:t>
            </a:r>
          </a:p>
          <a:p>
            <a:endParaRPr lang="en-US" sz="3500" dirty="0">
              <a:solidFill>
                <a:srgbClr val="FFFF00"/>
              </a:solidFill>
            </a:endParaRPr>
          </a:p>
          <a:p>
            <a:r>
              <a:rPr lang="en-US" sz="3500" dirty="0">
                <a:solidFill>
                  <a:srgbClr val="FFFF00"/>
                </a:solidFill>
              </a:rPr>
              <a:t>How many parts ?</a:t>
            </a:r>
          </a:p>
          <a:p>
            <a:endParaRPr lang="en-US" sz="3500" dirty="0">
              <a:solidFill>
                <a:srgbClr val="FFFF00"/>
              </a:solidFill>
            </a:endParaRPr>
          </a:p>
          <a:p>
            <a:r>
              <a:rPr lang="en-US" sz="3500" dirty="0">
                <a:solidFill>
                  <a:srgbClr val="FFFF00"/>
                </a:solidFill>
              </a:rPr>
              <a:t>How much money do you have ?</a:t>
            </a:r>
          </a:p>
          <a:p>
            <a:endParaRPr lang="en-US" sz="3500" dirty="0">
              <a:solidFill>
                <a:srgbClr val="FFFF00"/>
              </a:solidFill>
            </a:endParaRPr>
          </a:p>
          <a:p>
            <a:r>
              <a:rPr lang="en-US" sz="3500" dirty="0">
                <a:solidFill>
                  <a:srgbClr val="FFFF00"/>
                </a:solidFill>
              </a:rPr>
              <a:t>Whom are you partnering with 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74646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38A96E-6662-8245-A0DA-221A4B4B3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2886"/>
            <a:ext cx="10515600" cy="1057278"/>
          </a:xfrm>
        </p:spPr>
        <p:txBody>
          <a:bodyPr>
            <a:normAutofit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UEMS CESMA  : Q to your Section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218CB3-BF87-E344-89EA-8314DF7E6C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5737" y="1014414"/>
            <a:ext cx="11558587" cy="5600700"/>
          </a:xfrm>
        </p:spPr>
        <p:txBody>
          <a:bodyPr>
            <a:normAutofit fontScale="85000" lnSpcReduction="20000"/>
          </a:bodyPr>
          <a:lstStyle/>
          <a:p>
            <a:endParaRPr lang="en-US" dirty="0"/>
          </a:p>
          <a:p>
            <a:r>
              <a:rPr lang="en-US" sz="3600" dirty="0">
                <a:solidFill>
                  <a:srgbClr val="FFFF00"/>
                </a:solidFill>
              </a:rPr>
              <a:t>What kind of exam do you envisage ? How many parts ?</a:t>
            </a:r>
          </a:p>
          <a:p>
            <a:pPr marL="0" indent="0">
              <a:buNone/>
            </a:pPr>
            <a:endParaRPr lang="en-US" sz="3600" dirty="0">
              <a:solidFill>
                <a:srgbClr val="FFFF00"/>
              </a:solidFill>
            </a:endParaRPr>
          </a:p>
          <a:p>
            <a:r>
              <a:rPr lang="en-US" sz="3600" dirty="0">
                <a:solidFill>
                  <a:schemeClr val="bg1"/>
                </a:solidFill>
              </a:rPr>
              <a:t>MCQ only</a:t>
            </a:r>
          </a:p>
          <a:p>
            <a:endParaRPr lang="en-US" sz="3600" dirty="0">
              <a:solidFill>
                <a:schemeClr val="bg1"/>
              </a:solidFill>
            </a:endParaRPr>
          </a:p>
          <a:p>
            <a:r>
              <a:rPr lang="en-US" sz="3600" dirty="0">
                <a:solidFill>
                  <a:schemeClr val="bg1"/>
                </a:solidFill>
              </a:rPr>
              <a:t>Written exam</a:t>
            </a:r>
          </a:p>
          <a:p>
            <a:endParaRPr lang="en-US" sz="3600" dirty="0">
              <a:solidFill>
                <a:schemeClr val="bg1"/>
              </a:solidFill>
            </a:endParaRPr>
          </a:p>
          <a:p>
            <a:r>
              <a:rPr lang="en-US" sz="3600" dirty="0">
                <a:solidFill>
                  <a:schemeClr val="bg1"/>
                </a:solidFill>
              </a:rPr>
              <a:t>Open Book exam</a:t>
            </a:r>
          </a:p>
          <a:p>
            <a:endParaRPr lang="en-US" sz="3600" dirty="0">
              <a:solidFill>
                <a:schemeClr val="bg1"/>
              </a:solidFill>
            </a:endParaRPr>
          </a:p>
          <a:p>
            <a:r>
              <a:rPr lang="en-US" sz="3600" dirty="0">
                <a:solidFill>
                  <a:schemeClr val="bg1"/>
                </a:solidFill>
              </a:rPr>
              <a:t>Oral exam</a:t>
            </a:r>
          </a:p>
          <a:p>
            <a:endParaRPr lang="en-US" sz="3600" dirty="0">
              <a:solidFill>
                <a:schemeClr val="bg1"/>
              </a:solidFill>
            </a:endParaRPr>
          </a:p>
          <a:p>
            <a:r>
              <a:rPr lang="en-US" sz="3600" dirty="0">
                <a:solidFill>
                  <a:schemeClr val="bg1"/>
                </a:solidFill>
              </a:rPr>
              <a:t>Clinical exam</a:t>
            </a:r>
          </a:p>
        </p:txBody>
      </p:sp>
    </p:spTree>
    <p:extLst>
      <p:ext uri="{BB962C8B-B14F-4D97-AF65-F5344CB8AC3E}">
        <p14:creationId xmlns:p14="http://schemas.microsoft.com/office/powerpoint/2010/main" val="33683784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5BF42-E1AF-C84F-B078-2F15D6D13A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Partnerships with SCIENTIFIC Societies and other groups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1F9C94-AA8B-A243-BA5A-FB04A6ABCF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504" y="1825625"/>
            <a:ext cx="11911263" cy="4351338"/>
          </a:xfrm>
        </p:spPr>
        <p:txBody>
          <a:bodyPr>
            <a:normAutofit fontScale="92500"/>
          </a:bodyPr>
          <a:lstStyle/>
          <a:p>
            <a:r>
              <a:rPr lang="en-US" dirty="0">
                <a:solidFill>
                  <a:srgbClr val="FFFF00"/>
                </a:solidFill>
              </a:rPr>
              <a:t>Intellectual property rights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Sharing of costs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Sharing of ‘profit’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Sharing of control ( Board make up )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Managing the  pan - European exam and inter country differences ( benchmarks )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2909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38A96E-6662-8245-A0DA-221A4B4B3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2886"/>
            <a:ext cx="10515600" cy="771527"/>
          </a:xfrm>
        </p:spPr>
        <p:txBody>
          <a:bodyPr>
            <a:normAutofit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UEMS CESMA  : </a:t>
            </a:r>
            <a:r>
              <a:rPr lang="en-US" sz="4800" u="sng" dirty="0">
                <a:solidFill>
                  <a:schemeClr val="bg1"/>
                </a:solidFill>
              </a:rPr>
              <a:t>What Exam fits you best 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218CB3-BF87-E344-89EA-8314DF7E6C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5737" y="771525"/>
            <a:ext cx="11558587" cy="5843589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en-US" dirty="0"/>
          </a:p>
          <a:p>
            <a:r>
              <a:rPr lang="en-US" sz="3500" dirty="0">
                <a:solidFill>
                  <a:srgbClr val="FFFF00"/>
                </a:solidFill>
              </a:rPr>
              <a:t>MCQ only</a:t>
            </a:r>
          </a:p>
          <a:p>
            <a:pPr lvl="1"/>
            <a:r>
              <a:rPr lang="en-US" sz="3000" dirty="0">
                <a:solidFill>
                  <a:srgbClr val="FFFF00"/>
                </a:solidFill>
              </a:rPr>
              <a:t>Single best answer , extended matching</a:t>
            </a:r>
          </a:p>
          <a:p>
            <a:pPr lvl="1"/>
            <a:r>
              <a:rPr lang="en-US" sz="3000" dirty="0">
                <a:solidFill>
                  <a:srgbClr val="FFFF00"/>
                </a:solidFill>
              </a:rPr>
              <a:t>Paper based, On-line *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sz="3500" dirty="0">
                <a:solidFill>
                  <a:srgbClr val="FFFF00"/>
                </a:solidFill>
              </a:rPr>
              <a:t>Written exam . Open Book exam.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sz="3500" dirty="0">
                <a:solidFill>
                  <a:srgbClr val="FFFF00"/>
                </a:solidFill>
              </a:rPr>
              <a:t>Oral exam</a:t>
            </a:r>
          </a:p>
          <a:p>
            <a:pPr lvl="1"/>
            <a:r>
              <a:rPr lang="en-US" sz="3000" dirty="0">
                <a:solidFill>
                  <a:srgbClr val="FFFF00"/>
                </a:solidFill>
              </a:rPr>
              <a:t>Delivery mode, locations, examiner numbers*, </a:t>
            </a:r>
          </a:p>
          <a:p>
            <a:pPr lvl="1"/>
            <a:r>
              <a:rPr lang="en-US" sz="3000" dirty="0">
                <a:solidFill>
                  <a:srgbClr val="FFFF00"/>
                </a:solidFill>
              </a:rPr>
              <a:t>Face to face , on-line</a:t>
            </a:r>
          </a:p>
          <a:p>
            <a:pPr lvl="1"/>
            <a:r>
              <a:rPr lang="en-US" sz="3000" dirty="0">
                <a:solidFill>
                  <a:srgbClr val="FFFF00"/>
                </a:solidFill>
              </a:rPr>
              <a:t>Consistency of questions &amp; minimum answers </a:t>
            </a:r>
          </a:p>
          <a:p>
            <a:pPr lvl="1"/>
            <a:r>
              <a:rPr lang="en-US" sz="3000" dirty="0">
                <a:solidFill>
                  <a:srgbClr val="FFFF00"/>
                </a:solidFill>
              </a:rPr>
              <a:t>Hawk &amp; Dove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sz="3500" dirty="0">
                <a:solidFill>
                  <a:srgbClr val="FFFF00"/>
                </a:solidFill>
              </a:rPr>
              <a:t>Clinical exam </a:t>
            </a:r>
            <a:r>
              <a:rPr lang="en-US" dirty="0">
                <a:solidFill>
                  <a:srgbClr val="FFFF00"/>
                </a:solidFill>
              </a:rPr>
              <a:t>– As above</a:t>
            </a:r>
          </a:p>
        </p:txBody>
      </p:sp>
    </p:spTree>
    <p:extLst>
      <p:ext uri="{BB962C8B-B14F-4D97-AF65-F5344CB8AC3E}">
        <p14:creationId xmlns:p14="http://schemas.microsoft.com/office/powerpoint/2010/main" val="36361355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38A96E-6662-8245-A0DA-221A4B4B3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2886"/>
            <a:ext cx="10515600" cy="105727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Best of 5 MCQ exam ( Part 1 )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218CB3-BF87-E344-89EA-8314DF7E6C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5737" y="1014414"/>
            <a:ext cx="11862828" cy="5600700"/>
          </a:xfrm>
        </p:spPr>
        <p:txBody>
          <a:bodyPr/>
          <a:lstStyle/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Exam of knowledge only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Not always * an examination of competency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Aligned with curriculum ETR – weighted questions / core questions / ‘rare Qs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Alignment with training program infers competency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Options ( as with all ) as European exam and as National exit exam</a:t>
            </a:r>
          </a:p>
        </p:txBody>
      </p:sp>
    </p:spTree>
    <p:extLst>
      <p:ext uri="{BB962C8B-B14F-4D97-AF65-F5344CB8AC3E}">
        <p14:creationId xmlns:p14="http://schemas.microsoft.com/office/powerpoint/2010/main" val="36753120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38A96E-6662-8245-A0DA-221A4B4B3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737" y="242886"/>
            <a:ext cx="11168063" cy="1057278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UEMS CESMA  : 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u="sng" dirty="0">
                <a:solidFill>
                  <a:schemeClr val="bg1"/>
                </a:solidFill>
              </a:rPr>
              <a:t>What do you want your exam to examine 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218CB3-BF87-E344-89EA-8314DF7E6C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5737" y="1014414"/>
            <a:ext cx="11558587" cy="5600700"/>
          </a:xfrm>
        </p:spPr>
        <p:txBody>
          <a:bodyPr>
            <a:normAutofit lnSpcReduction="10000"/>
          </a:bodyPr>
          <a:lstStyle/>
          <a:p>
            <a:endParaRPr lang="en-US" dirty="0"/>
          </a:p>
          <a:p>
            <a:endParaRPr lang="en-US" dirty="0"/>
          </a:p>
          <a:p>
            <a:r>
              <a:rPr lang="en-US" sz="4000" dirty="0">
                <a:solidFill>
                  <a:srgbClr val="FFFF00"/>
                </a:solidFill>
              </a:rPr>
              <a:t>Assessment of Knowledge</a:t>
            </a:r>
          </a:p>
          <a:p>
            <a:endParaRPr lang="en-US" sz="4000" dirty="0">
              <a:solidFill>
                <a:srgbClr val="FFFF00"/>
              </a:solidFill>
            </a:endParaRPr>
          </a:p>
          <a:p>
            <a:r>
              <a:rPr lang="en-US" sz="4000" dirty="0">
                <a:solidFill>
                  <a:srgbClr val="FFFF00"/>
                </a:solidFill>
              </a:rPr>
              <a:t>Assessment of competency</a:t>
            </a:r>
          </a:p>
          <a:p>
            <a:endParaRPr lang="en-US" dirty="0"/>
          </a:p>
          <a:p>
            <a:r>
              <a:rPr lang="en-US" dirty="0">
                <a:solidFill>
                  <a:schemeClr val="bg1"/>
                </a:solidFill>
              </a:rPr>
              <a:t>MCQ 1 stage vs 3 stage exam 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Training aligned or not ?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Eligibility Criteria for taking examination  ? Europe , abroad, training year </a:t>
            </a:r>
          </a:p>
        </p:txBody>
      </p:sp>
    </p:spTree>
    <p:extLst>
      <p:ext uri="{BB962C8B-B14F-4D97-AF65-F5344CB8AC3E}">
        <p14:creationId xmlns:p14="http://schemas.microsoft.com/office/powerpoint/2010/main" val="36241087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38A96E-6662-8245-A0DA-221A4B4B3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737" y="242886"/>
            <a:ext cx="11801476" cy="1057278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UEMS CESMA :</a:t>
            </a:r>
            <a:r>
              <a:rPr lang="en-US" u="sng" dirty="0">
                <a:solidFill>
                  <a:schemeClr val="bg1"/>
                </a:solidFill>
              </a:rPr>
              <a:t>Determining your Exam pass mark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218CB3-BF87-E344-89EA-8314DF7E6C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014414"/>
            <a:ext cx="12191999" cy="56007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3200" dirty="0">
              <a:solidFill>
                <a:srgbClr val="FFFF00"/>
              </a:solidFill>
            </a:endParaRPr>
          </a:p>
          <a:p>
            <a:r>
              <a:rPr lang="en-US" sz="3200" dirty="0">
                <a:solidFill>
                  <a:srgbClr val="FFFF00"/>
                </a:solidFill>
              </a:rPr>
              <a:t>Remember *Directly related to who is taking exam</a:t>
            </a:r>
          </a:p>
          <a:p>
            <a:endParaRPr lang="en-US" sz="3200" dirty="0">
              <a:solidFill>
                <a:srgbClr val="FFFF00"/>
              </a:solidFill>
            </a:endParaRPr>
          </a:p>
          <a:p>
            <a:r>
              <a:rPr lang="en-US" sz="3200" dirty="0">
                <a:solidFill>
                  <a:srgbClr val="FFFF00"/>
                </a:solidFill>
              </a:rPr>
              <a:t>Differing ‘ experiences/ training level’*</a:t>
            </a:r>
          </a:p>
          <a:p>
            <a:endParaRPr lang="en-US" sz="3200" dirty="0">
              <a:solidFill>
                <a:srgbClr val="FFFF00"/>
              </a:solidFill>
            </a:endParaRPr>
          </a:p>
          <a:p>
            <a:r>
              <a:rPr lang="en-US" sz="3200" dirty="0">
                <a:solidFill>
                  <a:srgbClr val="FFFF00"/>
                </a:solidFill>
              </a:rPr>
              <a:t>Angoff Scoring  ( what the minimally passing candidate will score)</a:t>
            </a:r>
          </a:p>
          <a:p>
            <a:r>
              <a:rPr lang="en-US" sz="3200" dirty="0">
                <a:solidFill>
                  <a:srgbClr val="FFFF00"/>
                </a:solidFill>
              </a:rPr>
              <a:t>Modified Angoff Scoring </a:t>
            </a:r>
          </a:p>
          <a:p>
            <a:r>
              <a:rPr lang="en-US" sz="3200" dirty="0">
                <a:solidFill>
                  <a:srgbClr val="FFFF00"/>
                </a:solidFill>
              </a:rPr>
              <a:t>Hofstee Method ( minimum and maximum accepted failure rates )</a:t>
            </a:r>
          </a:p>
          <a:p>
            <a:r>
              <a:rPr lang="en-US" sz="3200" dirty="0">
                <a:solidFill>
                  <a:srgbClr val="FFFF00"/>
                </a:solidFill>
              </a:rPr>
              <a:t>Cohen method ( cut off score taking 60% achieved by 95</a:t>
            </a:r>
            <a:r>
              <a:rPr lang="en-US" sz="3200" baseline="30000" dirty="0">
                <a:solidFill>
                  <a:srgbClr val="FFFF00"/>
                </a:solidFill>
              </a:rPr>
              <a:t>th</a:t>
            </a:r>
            <a:r>
              <a:rPr lang="en-US" sz="3200" dirty="0">
                <a:solidFill>
                  <a:srgbClr val="FFFF00"/>
                </a:solidFill>
              </a:rPr>
              <a:t> percentile candidate)</a:t>
            </a:r>
          </a:p>
          <a:p>
            <a:endParaRPr lang="en-US" sz="32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65943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194900BABD61B4BAC2F245EDF4ED39E" ma:contentTypeVersion="13" ma:contentTypeDescription="Crée un document." ma:contentTypeScope="" ma:versionID="72428393bf4d2dfaa35282e73de35194">
  <xsd:schema xmlns:xsd="http://www.w3.org/2001/XMLSchema" xmlns:xs="http://www.w3.org/2001/XMLSchema" xmlns:p="http://schemas.microsoft.com/office/2006/metadata/properties" xmlns:ns2="83bd27bf-f23a-4764-ba48-893866d47e01" xmlns:ns3="cd7455a3-4a59-4a73-9e70-409757b3c8a1" targetNamespace="http://schemas.microsoft.com/office/2006/metadata/properties" ma:root="true" ma:fieldsID="07d8750a10642ea61244c3b33b16be40" ns2:_="" ns3:_="">
    <xsd:import namespace="83bd27bf-f23a-4764-ba48-893866d47e01"/>
    <xsd:import namespace="cd7455a3-4a59-4a73-9e70-409757b3c8a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bd27bf-f23a-4764-ba48-893866d47e0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Balises d’images" ma:readOnly="false" ma:fieldId="{5cf76f15-5ced-4ddc-b409-7134ff3c332f}" ma:taxonomyMulti="true" ma:sspId="6de6d2fa-23a7-45f3-a64a-563df53bb5f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7455a3-4a59-4a73-9e70-409757b3c8a1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b1efa4d1-760a-4f09-868e-fc619fd5e590}" ma:internalName="TaxCatchAll" ma:showField="CatchAllData" ma:web="cd7455a3-4a59-4a73-9e70-409757b3c8a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3bd27bf-f23a-4764-ba48-893866d47e01">
      <Terms xmlns="http://schemas.microsoft.com/office/infopath/2007/PartnerControls"/>
    </lcf76f155ced4ddcb4097134ff3c332f>
    <TaxCatchAll xmlns="cd7455a3-4a59-4a73-9e70-409757b3c8a1" xsi:nil="true"/>
  </documentManagement>
</p:properties>
</file>

<file path=customXml/itemProps1.xml><?xml version="1.0" encoding="utf-8"?>
<ds:datastoreItem xmlns:ds="http://schemas.openxmlformats.org/officeDocument/2006/customXml" ds:itemID="{CAAC629A-5B87-47E5-AA48-6B1D905AA9A4}"/>
</file>

<file path=customXml/itemProps2.xml><?xml version="1.0" encoding="utf-8"?>
<ds:datastoreItem xmlns:ds="http://schemas.openxmlformats.org/officeDocument/2006/customXml" ds:itemID="{9E802ECC-CA13-4FF7-9D0D-659122B3762B}"/>
</file>

<file path=customXml/itemProps3.xml><?xml version="1.0" encoding="utf-8"?>
<ds:datastoreItem xmlns:ds="http://schemas.openxmlformats.org/officeDocument/2006/customXml" ds:itemID="{F6B84586-27BC-4399-A4E4-89AD8F1289B6}"/>
</file>

<file path=docProps/app.xml><?xml version="1.0" encoding="utf-8"?>
<Properties xmlns="http://schemas.openxmlformats.org/officeDocument/2006/extended-properties" xmlns:vt="http://schemas.openxmlformats.org/officeDocument/2006/docPropsVTypes">
  <TotalTime>280</TotalTime>
  <Words>1000</Words>
  <Application>Microsoft Macintosh PowerPoint</Application>
  <PresentationFormat>Widescreen</PresentationFormat>
  <Paragraphs>197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Office Theme</vt:lpstr>
      <vt:lpstr>UEMS CESMA Picking an Exam that Suits you</vt:lpstr>
      <vt:lpstr>               What is the Role of Examinations </vt:lpstr>
      <vt:lpstr>UEMS CESMA : Qs to your section</vt:lpstr>
      <vt:lpstr>UEMS CESMA  : Q to your Section</vt:lpstr>
      <vt:lpstr>Partnerships with SCIENTIFIC Societies and other groups</vt:lpstr>
      <vt:lpstr>UEMS CESMA  : What Exam fits you best ?</vt:lpstr>
      <vt:lpstr>Best of 5 MCQ exam ( Part 1 )</vt:lpstr>
      <vt:lpstr>UEMS CESMA  :  What do you want your exam to examine ?</vt:lpstr>
      <vt:lpstr>UEMS CESMA :Determining your Exam pass mark </vt:lpstr>
      <vt:lpstr>                UEMS CESMA ?                  When to  take the Exam (optimally)</vt:lpstr>
      <vt:lpstr>UEMS CESMA :How will you deliver your exam ?</vt:lpstr>
      <vt:lpstr>When it all goes wrong ? (Pandemic experiences )</vt:lpstr>
      <vt:lpstr>UEMS CESMA SURVEY ASSEMBLY Prof Gian Battista  June 19, 2021</vt:lpstr>
      <vt:lpstr>UEMS CESMA SURVEY ASSEMBLY June 19, 2021</vt:lpstr>
      <vt:lpstr>UEMS CESMA SURVEY ASSEMBLY June 19, 2021</vt:lpstr>
      <vt:lpstr>UEMS CESMA SURVEY ASSEMBLY June 19, 2021 Preferences / The future on COVID era</vt:lpstr>
      <vt:lpstr>How do you foresee the future setting of European Examinations ? Prof Battista 2021</vt:lpstr>
      <vt:lpstr>Is your European Examination organized into One/ two parts:  Part 1, more theoretical (e.g. MCQ) and  Part 2, more clinical (e.g. OSCE) ? </vt:lpstr>
      <vt:lpstr>If your examination is organized in two parts, how do you envisage the organization of part 1 (theoretical) ?</vt:lpstr>
      <vt:lpstr>If your examination is organized in two parts, how do you envisage the organization of part 2 (practical) ?</vt:lpstr>
      <vt:lpstr>How relevant will the impact of budgetary considerations be on these choices ?</vt:lpstr>
      <vt:lpstr>Next STEP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UEMS Board of Endocrinology May 8, 2021</dc:title>
  <dc:creator>Gerard Hand</dc:creator>
  <cp:lastModifiedBy>Maeve Durkan</cp:lastModifiedBy>
  <cp:revision>28</cp:revision>
  <dcterms:created xsi:type="dcterms:W3CDTF">2021-05-08T06:28:23Z</dcterms:created>
  <dcterms:modified xsi:type="dcterms:W3CDTF">2024-12-06T10:14:10Z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0x0101004194900BABD61B4BAC2F245EDF4ED39E</vt:lpwstr>
  </property>
</Properties>
</file>