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0" r:id="rId4"/>
    <p:sldId id="267" r:id="rId5"/>
    <p:sldId id="269" r:id="rId6"/>
    <p:sldId id="270" r:id="rId7"/>
    <p:sldId id="272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37803-E146-0047-9F4C-A9C72D2C4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82CEA-B7F6-D943-BDFF-E9E343EF7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C1DCA-A51D-8742-8E9E-E449DADD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9B354-5D5B-DB43-AAF9-1FB3E97E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49BC6-87F6-674B-A648-1BC10029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5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3AC74-A8FD-384D-8C90-728CF7CE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1DFDD-DD87-1349-A3C1-27220DA07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4F99-E181-524C-A4AC-EA06BED5B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CF87D-2C4F-254A-B64F-3B18865B5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7DE1C-0F46-FE4B-BA14-CBC67573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41C473-14BE-114E-BF0A-901038C9E5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0330E-630D-2047-8A62-2AD362A7A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03F30-BE4B-E04C-84FD-0D170CE90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EB573-4756-B94E-8C58-75385DCF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E8E20-1704-3043-B5AA-8791F5C0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B76E-52C2-D640-9645-FEF701F52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D6AD7-8A32-9240-B57F-53956D9AD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670DF-5629-E349-9562-A179E911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625C-16CA-8540-B7F2-AE33E6E23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C1D52-BB5C-3F41-87DC-B4BA87B09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42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C1938-3966-F049-9627-56B97F17D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EA9BF-D85A-3841-B5A1-249E4E38F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B7127-3339-424F-938A-234365C7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AE9CB-BD20-5A4D-A19E-3BE19BF3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2A60-BEB0-B141-8951-3C700B21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3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22FA9-2D9E-BD46-963E-7A846C57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FB1F6-D0CD-6540-9F42-0A096C98ED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AA029-94E5-2A42-A41E-08E39B41C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39FED-4A19-FE42-8D8E-A497D7C4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505B3-8BE0-F64F-B8CB-DD220E25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4AA1A-C92D-F240-8A8C-E2F25A34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6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9BEC0-78D4-554B-B9F2-BAAA9ABE9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71A35-92C0-3E45-BFBA-E4E40ECA8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BD72B-41F0-8E41-9911-665E701EE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F2945-0576-D342-A9AC-2D641DF90B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39A68-EE07-4B46-8B71-64A760D27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AC7BA-CD47-A34E-BF3B-14681C4E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CA2F8-B02E-384A-8DE4-3CB66D11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094F6-7FE3-4044-A317-FAF9EAAA7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9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226A-63D6-CE43-999F-5F9DB048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CDE99-B32E-244D-A7A4-705F76FD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51B424-099C-2D41-BBAF-353941AB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BA027-4735-CD45-8E8F-06EF580A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8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E3EB1B-0D18-8F44-8329-A20A3EDAF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07330C-15CF-0946-BAA3-6F04AFA44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29B83-723B-D747-9109-8C6AF6053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33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F3D3-E723-CB42-A7A7-494F92923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202D4-D305-7542-802C-AEA4ACDF9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5878-CAD2-B245-829A-3418D6018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D4C79-191E-4945-8C32-6608F69C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14631-4313-A342-8271-F21633BD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33907-709C-D44E-91B3-4CACF7226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1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BF601-A5E3-9C41-BBA1-6CF613CA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0AEAD-B40E-964E-A8FC-A9B72535F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D5C7D-04CE-E449-890D-8F038BE92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73D42-6927-894B-A5BB-F3B7DD24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AD58E-A6B4-E24E-A45A-5DCAB6B2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6C86-B2F4-4547-BB9C-AF5CE5FE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84067-6C7F-4146-8785-7B81B131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8EADC-D5D6-F54D-A83D-4DF1EB7BF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BCA4A-83F1-8449-951F-22C953EAA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A5A5F-63E2-B840-A48F-EBDAA888E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79CC-6FE0-7745-8071-95C660EC6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6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40C6-C685-4741-B278-8B3BAB403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237" y="1122363"/>
            <a:ext cx="10701337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UEMS CESMA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Picking an Exam that Suits you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Endocrinology Experience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1739E-EC1E-E64C-A3CF-3FFA83597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Maeve Durkan, President UEMS CESMA</a:t>
            </a:r>
          </a:p>
          <a:p>
            <a:r>
              <a:rPr lang="en-US" dirty="0">
                <a:solidFill>
                  <a:srgbClr val="FFFF00"/>
                </a:solidFill>
              </a:rPr>
              <a:t>Hon President  ( Former President ) UEMS Board &amp; section of Endocrinology</a:t>
            </a:r>
          </a:p>
          <a:p>
            <a:r>
              <a:rPr lang="en-US" dirty="0">
                <a:solidFill>
                  <a:srgbClr val="FFFF00"/>
                </a:solidFill>
              </a:rPr>
              <a:t>Vice President UEMS</a:t>
            </a:r>
          </a:p>
        </p:txBody>
      </p:sp>
    </p:spTree>
    <p:extLst>
      <p:ext uri="{BB962C8B-B14F-4D97-AF65-F5344CB8AC3E}">
        <p14:creationId xmlns:p14="http://schemas.microsoft.com/office/powerpoint/2010/main" val="1314739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6"/>
            <a:ext cx="10515600" cy="105727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Single One part Best of 5 MCQ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014414"/>
            <a:ext cx="11862828" cy="5600700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Exam of knowledge only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Not always * an examination of competency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Aligned with curriculum ETR – weighted questions / core questions / ‘rare Qs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Alignment with training program infers competency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Options ( as with all ) as European exam and as National exit exam</a:t>
            </a:r>
          </a:p>
        </p:txBody>
      </p:sp>
    </p:spTree>
    <p:extLst>
      <p:ext uri="{BB962C8B-B14F-4D97-AF65-F5344CB8AC3E}">
        <p14:creationId xmlns:p14="http://schemas.microsoft.com/office/powerpoint/2010/main" val="1700787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04" y="365125"/>
            <a:ext cx="11161296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Picking a Provider*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Original partnership with ESE &amp; RCP Federation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2 UEMS RCP exam collaborations already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2 x 2-year Pilot Program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Estimated cost for  exam 100 000 euros ( 80 candidates)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3-year break even figure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Alignment with partners was as much commercial as ‘sharing workload’</a:t>
            </a:r>
          </a:p>
        </p:txBody>
      </p:sp>
    </p:spTree>
    <p:extLst>
      <p:ext uri="{BB962C8B-B14F-4D97-AF65-F5344CB8AC3E}">
        <p14:creationId xmlns:p14="http://schemas.microsoft.com/office/powerpoint/2010/main" val="426763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Current Partnership with SCIENTIFIC Societies- ESE ( and other groups / Providers)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FF00"/>
                </a:solidFill>
              </a:rPr>
              <a:t>Intellectual property rights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costs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‘profit’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control ( Board make up ) – Single Lead / 2* co-chairs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Managing the  pan - European exam* and inter country differences *( benchmarks 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6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04" y="365125"/>
            <a:ext cx="11161296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Pilot Program Concluded – Endocrinology Experience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Seeking a ‘ new’ partner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WHY A NEW PARTNER ?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ESE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MOA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Legal framework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50 / 50 costs and income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1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65125"/>
            <a:ext cx="12192001" cy="1325563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Logistics &amp; challenges of delivering an MCQ exam in  18/12</a:t>
            </a:r>
            <a:br>
              <a:rPr lang="en-US" dirty="0">
                <a:solidFill>
                  <a:srgbClr val="FFFF00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203158"/>
            <a:ext cx="11911263" cy="497380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Q bank 200* for single exam – need for 220* ( standard setting 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Need for 300 questions and to regularly add and update Q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586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507"/>
            <a:ext cx="12192001" cy="994025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Logistics &amp; challenges delivering MCQ  exam – 2</a:t>
            </a:r>
            <a:r>
              <a:rPr lang="en-US" baseline="30000" dirty="0">
                <a:solidFill>
                  <a:schemeClr val="bg1"/>
                </a:solidFill>
              </a:rPr>
              <a:t>nd</a:t>
            </a:r>
            <a:r>
              <a:rPr lang="en-US" dirty="0">
                <a:solidFill>
                  <a:schemeClr val="bg1"/>
                </a:solidFill>
              </a:rPr>
              <a:t> iteration</a:t>
            </a:r>
            <a:br>
              <a:rPr lang="en-US" dirty="0">
                <a:solidFill>
                  <a:srgbClr val="FFFF00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7" y="807521"/>
            <a:ext cx="11911263" cy="589259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>
                <a:solidFill>
                  <a:srgbClr val="FFFF00"/>
                </a:solidFill>
              </a:rPr>
              <a:t>Experienced Q writers 10*</a:t>
            </a:r>
          </a:p>
          <a:p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>
                <a:solidFill>
                  <a:srgbClr val="FFFF00"/>
                </a:solidFill>
              </a:rPr>
              <a:t>Workshops &amp; weekends for Q writing  (Costs 15 000 / weekend)</a:t>
            </a:r>
          </a:p>
          <a:p>
            <a:pPr marL="0" indent="0"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>
                <a:solidFill>
                  <a:srgbClr val="FFFF00"/>
                </a:solidFill>
              </a:rPr>
              <a:t>Q review / Q paper  review / Q paper editing / Q paper units /Standard setting</a:t>
            </a:r>
          </a:p>
          <a:p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>
                <a:solidFill>
                  <a:srgbClr val="FFFF00"/>
                </a:solidFill>
              </a:rPr>
              <a:t>Post exam review </a:t>
            </a:r>
          </a:p>
          <a:p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>
                <a:solidFill>
                  <a:srgbClr val="FFFF00"/>
                </a:solidFill>
              </a:rPr>
              <a:t>Pass marks and disparities</a:t>
            </a:r>
          </a:p>
          <a:p>
            <a:pPr marL="0" indent="0"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r>
              <a:rPr lang="en-US" sz="2400" dirty="0">
                <a:solidFill>
                  <a:srgbClr val="FFFF00"/>
                </a:solidFill>
              </a:rPr>
              <a:t>Incentives : CPD points / ECE attendance  support</a:t>
            </a:r>
          </a:p>
          <a:p>
            <a:endParaRPr lang="en-US" sz="2400" dirty="0">
              <a:solidFill>
                <a:srgbClr val="FFFF00"/>
              </a:solidFill>
            </a:endParaRPr>
          </a:p>
          <a:p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970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04" y="365125"/>
            <a:ext cx="11911262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Our PROVIDER – </a:t>
            </a:r>
            <a:r>
              <a:rPr lang="en-US">
                <a:solidFill>
                  <a:schemeClr val="bg1"/>
                </a:solidFill>
              </a:rPr>
              <a:t>managing expectations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Meeting and interviewing Providers (5)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But know what you want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the questions to ask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your costs and cost structure</a:t>
            </a:r>
          </a:p>
        </p:txBody>
      </p:sp>
    </p:spTree>
    <p:extLst>
      <p:ext uri="{BB962C8B-B14F-4D97-AF65-F5344CB8AC3E}">
        <p14:creationId xmlns:p14="http://schemas.microsoft.com/office/powerpoint/2010/main" val="2560729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72428393bf4d2dfaa35282e73de35194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07d8750a10642ea61244c3b33b16be4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3A43FA14-E4C9-48FE-949F-B33A2F289ACA}"/>
</file>

<file path=customXml/itemProps2.xml><?xml version="1.0" encoding="utf-8"?>
<ds:datastoreItem xmlns:ds="http://schemas.openxmlformats.org/officeDocument/2006/customXml" ds:itemID="{11195B86-7AED-4D1E-9B40-631175A0FB60}"/>
</file>

<file path=customXml/itemProps3.xml><?xml version="1.0" encoding="utf-8"?>
<ds:datastoreItem xmlns:ds="http://schemas.openxmlformats.org/officeDocument/2006/customXml" ds:itemID="{12D9FF5F-C844-4EE4-9C4A-B591DE4D0832}"/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346</Words>
  <Application>Microsoft Macintosh PowerPoint</Application>
  <PresentationFormat>Widescreen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UEMS CESMA Picking an Exam that Suits you Endocrinology Experience </vt:lpstr>
      <vt:lpstr>Single One part Best of 5 MCQ exam</vt:lpstr>
      <vt:lpstr>Picking a Provider* Original partnership with ESE &amp; RCP Federation 2 UEMS RCP exam collaborations already</vt:lpstr>
      <vt:lpstr>Current Partnership with SCIENTIFIC Societies- ESE ( and other groups / Providers)</vt:lpstr>
      <vt:lpstr>Pilot Program Concluded – Endocrinology Experience Seeking a ‘ new’ partner  </vt:lpstr>
      <vt:lpstr> Logistics &amp; challenges of delivering an MCQ exam in  18/12 </vt:lpstr>
      <vt:lpstr> Logistics &amp; challenges delivering MCQ  exam – 2nd iteration </vt:lpstr>
      <vt:lpstr>Our PROVIDER – managing expectations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UEMS Board of Endocrinology May 8, 2021</dc:title>
  <dc:creator>Gerard Hand</dc:creator>
  <cp:lastModifiedBy>Maeve Durkan</cp:lastModifiedBy>
  <cp:revision>27</cp:revision>
  <dcterms:created xsi:type="dcterms:W3CDTF">2021-05-08T06:28:23Z</dcterms:created>
  <dcterms:modified xsi:type="dcterms:W3CDTF">2024-12-06T10:21:49Z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