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68" r:id="rId3"/>
    <p:sldId id="279" r:id="rId4"/>
    <p:sldId id="469" r:id="rId5"/>
    <p:sldId id="470" r:id="rId6"/>
    <p:sldId id="471" r:id="rId7"/>
    <p:sldId id="472" r:id="rId8"/>
    <p:sldId id="473" r:id="rId9"/>
    <p:sldId id="474" r:id="rId10"/>
    <p:sldId id="265" r:id="rId11"/>
    <p:sldId id="288" r:id="rId12"/>
    <p:sldId id="475" r:id="rId13"/>
    <p:sldId id="280" r:id="rId14"/>
    <p:sldId id="266" r:id="rId15"/>
    <p:sldId id="281" r:id="rId16"/>
    <p:sldId id="282" r:id="rId17"/>
    <p:sldId id="458" r:id="rId18"/>
    <p:sldId id="283" r:id="rId19"/>
    <p:sldId id="274" r:id="rId20"/>
    <p:sldId id="284" r:id="rId21"/>
    <p:sldId id="285" r:id="rId22"/>
    <p:sldId id="286" r:id="rId23"/>
    <p:sldId id="287" r:id="rId24"/>
    <p:sldId id="261" r:id="rId25"/>
    <p:sldId id="275" r:id="rId26"/>
    <p:sldId id="276" r:id="rId27"/>
    <p:sldId id="277" r:id="rId28"/>
    <p:sldId id="278" r:id="rId29"/>
    <p:sldId id="27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5"/>
  </p:normalViewPr>
  <p:slideViewPr>
    <p:cSldViewPr snapToGrid="0" snapToObjects="1">
      <p:cViewPr varScale="1">
        <p:scale>
          <a:sx n="90" d="100"/>
          <a:sy n="90" d="100"/>
        </p:scale>
        <p:origin x="23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.BONABELLO\Documents\UEMS\CESMA\CESMA%20minutes\CESMA%20questionnaire-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.BONABELLO\Documents\UEMS\CESMA\CESMA%20minutes\CESMA%20questionnaire-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'[CESMA questionnaire-1.xlsx]Foglio1'!$A$1:$A$7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'[CESMA questionnaire-1.xlsx]Foglio1'!$B$1:$B$7</c:f>
              <c:numCache>
                <c:formatCode>General</c:formatCode>
                <c:ptCount val="7"/>
                <c:pt idx="0">
                  <c:v>11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D-4153-B484-F44E57E4A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6861872"/>
        <c:axId val="1346863952"/>
      </c:barChart>
      <c:catAx>
        <c:axId val="134686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863952"/>
        <c:crosses val="autoZero"/>
        <c:auto val="1"/>
        <c:lblAlgn val="ctr"/>
        <c:lblOffset val="100"/>
        <c:noMultiLvlLbl val="0"/>
      </c:catAx>
      <c:valAx>
        <c:axId val="134686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861872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'[CESMA questionnaire-1.xlsx]Foglio1'!$E$1:$E$7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'[CESMA questionnaire-1.xlsx]Foglio1'!$F$1:$F$7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EC-4794-9119-6A323C8749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9238848"/>
        <c:axId val="1219240512"/>
      </c:barChart>
      <c:catAx>
        <c:axId val="121923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240512"/>
        <c:crosses val="autoZero"/>
        <c:auto val="1"/>
        <c:lblAlgn val="ctr"/>
        <c:lblOffset val="100"/>
        <c:noMultiLvlLbl val="0"/>
      </c:catAx>
      <c:valAx>
        <c:axId val="121924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238848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1122363"/>
            <a:ext cx="10701337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UEMS CESMA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Survey Examination Portofio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Maeve Durkan, President UEMS CESMA</a:t>
            </a:r>
          </a:p>
          <a:p>
            <a:r>
              <a:rPr lang="en-US" dirty="0">
                <a:solidFill>
                  <a:srgbClr val="FFFF00"/>
                </a:solidFill>
              </a:rPr>
              <a:t>Hon President  ( Former President ) UEMS Board &amp; section of Endocrinology</a:t>
            </a:r>
          </a:p>
          <a:p>
            <a:r>
              <a:rPr lang="en-US" dirty="0">
                <a:solidFill>
                  <a:srgbClr val="FFFF00"/>
                </a:solidFill>
              </a:rPr>
              <a:t>Vice President UEMS</a:t>
            </a:r>
          </a:p>
        </p:txBody>
      </p:sp>
    </p:spTree>
    <p:extLst>
      <p:ext uri="{BB962C8B-B14F-4D97-AF65-F5344CB8AC3E}">
        <p14:creationId xmlns:p14="http://schemas.microsoft.com/office/powerpoint/2010/main" val="131473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Q to your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600" dirty="0">
                <a:solidFill>
                  <a:srgbClr val="FFFF00"/>
                </a:solidFill>
              </a:rPr>
              <a:t>What kind of exam do you envisage ? How many parts ?</a:t>
            </a:r>
          </a:p>
          <a:p>
            <a:pPr marL="0" indent="0">
              <a:buNone/>
            </a:pPr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MCQ only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Written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Open Book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Oral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Clinical exam</a:t>
            </a:r>
          </a:p>
        </p:txBody>
      </p:sp>
    </p:spTree>
    <p:extLst>
      <p:ext uri="{BB962C8B-B14F-4D97-AF65-F5344CB8AC3E}">
        <p14:creationId xmlns:p14="http://schemas.microsoft.com/office/powerpoint/2010/main" val="3368378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Partnerships with SCIENTIFIC Societies and other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00"/>
                </a:solidFill>
              </a:rPr>
              <a:t>Intellectual property rights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costs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‘profit’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control ( Board make up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Managing the  pan - European exam and inter country differences ( benchmarks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0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FF00"/>
                </a:solidFill>
              </a:rPr>
              <a:t>                                                     Q &amp; A</a:t>
            </a:r>
          </a:p>
        </p:txBody>
      </p:sp>
    </p:spTree>
    <p:extLst>
      <p:ext uri="{BB962C8B-B14F-4D97-AF65-F5344CB8AC3E}">
        <p14:creationId xmlns:p14="http://schemas.microsoft.com/office/powerpoint/2010/main" val="3196213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771527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</a:t>
            </a:r>
            <a:r>
              <a:rPr lang="en-US" sz="4800" u="sng" dirty="0">
                <a:solidFill>
                  <a:schemeClr val="bg1"/>
                </a:solidFill>
              </a:rPr>
              <a:t>What Exam fits you best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771525"/>
            <a:ext cx="11558587" cy="58435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500" dirty="0">
                <a:solidFill>
                  <a:srgbClr val="FFFF00"/>
                </a:solidFill>
              </a:rPr>
              <a:t>MCQ only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Single best answer , extended matching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Paper based, On-line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Written exam . Open Book exam.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Oral exam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Delivery mode, locations, examiner numbers*,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Face to face , on-line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Consistency of questions &amp; minimum answers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Hawk &amp; Dove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Clinical exam </a:t>
            </a:r>
            <a:r>
              <a:rPr lang="en-US" dirty="0">
                <a:solidFill>
                  <a:srgbClr val="FFFF00"/>
                </a:solidFill>
              </a:rPr>
              <a:t>– As above</a:t>
            </a:r>
          </a:p>
        </p:txBody>
      </p:sp>
    </p:spTree>
    <p:extLst>
      <p:ext uri="{BB962C8B-B14F-4D97-AF65-F5344CB8AC3E}">
        <p14:creationId xmlns:p14="http://schemas.microsoft.com/office/powerpoint/2010/main" val="363613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Best of 5 MCQ exam ( Part 1 )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862828" cy="5600700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Exam of knowledge only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Not always * an examination of competency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Aligned with curriculum ETR – weighted questions / core questions / ‘rare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Alignment with training program infers competency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Options ( as with all ) as European exam and as National exit exam</a:t>
            </a:r>
          </a:p>
        </p:txBody>
      </p:sp>
    </p:spTree>
    <p:extLst>
      <p:ext uri="{BB962C8B-B14F-4D97-AF65-F5344CB8AC3E}">
        <p14:creationId xmlns:p14="http://schemas.microsoft.com/office/powerpoint/2010/main" val="3675312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168063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What do you want your exam to examine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Assessment of Knowledge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Assessment of competency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MCQ 1 stage vs 3 stage exam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Training aligned or not 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Eligibility Criteria for taking examination  ? Europe , abroad, training year </a:t>
            </a:r>
          </a:p>
        </p:txBody>
      </p:sp>
    </p:spTree>
    <p:extLst>
      <p:ext uri="{BB962C8B-B14F-4D97-AF65-F5344CB8AC3E}">
        <p14:creationId xmlns:p14="http://schemas.microsoft.com/office/powerpoint/2010/main" val="3624108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01476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:</a:t>
            </a:r>
            <a:r>
              <a:rPr lang="en-US" u="sng" dirty="0">
                <a:solidFill>
                  <a:schemeClr val="bg1"/>
                </a:solidFill>
              </a:rPr>
              <a:t>Determining your Exam pass mark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4414"/>
            <a:ext cx="12191999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Remember *Directly related to who is taking exam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Differing ‘ experiences/ training level’*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Angoff Scoring  ( what the minimally passing candidate will score)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Modified Angoff Scoring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Hofstee Method ( minimum and maximum accepted failure rates 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Cohen method ( cut off score taking 60% achieved by 95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percentile candidate)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94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6602-EEB1-6F2E-0A60-FDB4E5B7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 UEMS CESMA ?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When to  take the Exam (optimally)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D03AB-04D4-B458-3772-AA265DCF0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European  trained* candidates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In context harmonized  training assuming no differences*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Homogeneity has implications in standard setting &amp; pass mark *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Endocrinology experience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Within in 1 year of graduation of training?</a:t>
            </a:r>
          </a:p>
          <a:p>
            <a:r>
              <a:rPr lang="en-US" dirty="0">
                <a:solidFill>
                  <a:srgbClr val="FFFF00"/>
                </a:solidFill>
              </a:rPr>
              <a:t>Within 3-5 years of graduation ?</a:t>
            </a:r>
          </a:p>
          <a:p>
            <a:r>
              <a:rPr lang="en-US" dirty="0">
                <a:solidFill>
                  <a:srgbClr val="FFFF00"/>
                </a:solidFill>
              </a:rPr>
              <a:t>National exit / European exit exams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63A8D178-D2CF-17BC-475C-56B1389AC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05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55D8-6143-1E4F-AF2E-550022D6D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365125"/>
            <a:ext cx="11991975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UEMS CESMA :</a:t>
            </a:r>
            <a:r>
              <a:rPr lang="en-US" sz="4800" u="sng" dirty="0">
                <a:solidFill>
                  <a:schemeClr val="bg1">
                    <a:lumMod val="95000"/>
                  </a:schemeClr>
                </a:solidFill>
              </a:rPr>
              <a:t>How will you deliver your exam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798D3-E870-4844-A980-00251A4D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300163"/>
            <a:ext cx="11991975" cy="51927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On-line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Providers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Security provider ( not necessarily the same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Selecting provider according to your exam*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 site 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Where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When ( minimizing cost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Logistics of access &amp; cost to candidate and Board( candidates &amp; examiners 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32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B8CB-B554-B945-A600-C7F2C5B9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When it all goes wrong ? </a:t>
            </a:r>
            <a:r>
              <a:rPr lang="en-US" sz="2800" dirty="0">
                <a:solidFill>
                  <a:schemeClr val="bg1"/>
                </a:solidFill>
              </a:rPr>
              <a:t>(Pandemic experiences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79A06-EF3B-1947-9361-D2C9E9F4E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On line delivery failure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Back up plan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Security &amp; cheating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The candidate who challenges the results ?</a:t>
            </a:r>
          </a:p>
        </p:txBody>
      </p:sp>
    </p:spTree>
    <p:extLst>
      <p:ext uri="{BB962C8B-B14F-4D97-AF65-F5344CB8AC3E}">
        <p14:creationId xmlns:p14="http://schemas.microsoft.com/office/powerpoint/2010/main" val="341974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6602-EEB1-6F2E-0A60-FDB4E5B7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Respondents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D03AB-04D4-B458-3772-AA265DCF0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62012" cy="4351338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27 respondents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24 Sections/ MJC etc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63A8D178-D2CF-17BC-475C-56B1389AC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77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112817"/>
            <a:ext cx="11887200" cy="1577872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Prof Gian Battista 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087"/>
            <a:ext cx="10515600" cy="494959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39 respondents. / 34 examinations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14 one part exam only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20 two part exam +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2 oral examination only. ( 3 No exam organized yet )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48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If in one or two parts , where do you envisage future part 1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11 /20  : One part exam  FULLY ONLINE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 / 20  :  On site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52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If in one or two parts , where do you envisage future part 2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0 /20  : One part exam  FULLY ONLINE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13 / 20  :  On site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71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365125"/>
            <a:ext cx="11566357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UEMS CESMA SURVEY ASSEMBLY June 19, 2021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Preferences / The future on COVID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1825625"/>
            <a:ext cx="11460829" cy="46672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MCQ ..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 line delivery</a:t>
            </a:r>
          </a:p>
          <a:p>
            <a:r>
              <a:rPr lang="en-US" sz="3200" dirty="0">
                <a:solidFill>
                  <a:srgbClr val="FFFF00"/>
                </a:solidFill>
              </a:rPr>
              <a:t>Remote delivery ( security * cost )</a:t>
            </a:r>
          </a:p>
          <a:p>
            <a:endParaRPr lang="en-US" sz="3200" dirty="0"/>
          </a:p>
          <a:p>
            <a:r>
              <a:rPr lang="en-US" sz="3200" dirty="0">
                <a:solidFill>
                  <a:schemeClr val="bg1"/>
                </a:solidFill>
              </a:rPr>
              <a:t>2/3 extended exam</a:t>
            </a:r>
          </a:p>
          <a:p>
            <a:r>
              <a:rPr lang="en-US" sz="3200" dirty="0">
                <a:solidFill>
                  <a:srgbClr val="FFFF00"/>
                </a:solidFill>
              </a:rPr>
              <a:t>18/38  foresee a Hybrid model ( split  on line/  on site 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On-line MCQ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 line 2- way Oral…but preference to revert face to face - remote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50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072" y="1847089"/>
            <a:ext cx="8476416" cy="453220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 you foresee the future setting of European Examinations ? </a:t>
            </a:r>
            <a:r>
              <a:rPr lang="en-US" dirty="0">
                <a:solidFill>
                  <a:srgbClr val="FFFF00"/>
                </a:solidFill>
              </a:rPr>
              <a:t>Prof Battista 2021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59200" y="6133435"/>
            <a:ext cx="795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+mj-lt"/>
              </a:rPr>
              <a:t>Fully online                         Part hybrid                         fully on site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495601" y="2376429"/>
            <a:ext cx="7244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+mj-lt"/>
              </a:rPr>
              <a:t>AVERAGE = 4,07                                    n = 38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CESMA – The future of European Examination in the post-COVID-19 era – general questionnaire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8606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258" y="116632"/>
            <a:ext cx="11661568" cy="211509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Is your European Examination organized into One/ two parts: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Part 1, more theoretical (e.g. MCQ) and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Part 2, more clinical (e.g. OSCE) ? 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79451" y="2393579"/>
            <a:ext cx="9325214" cy="3528392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FFFF00"/>
                </a:solidFill>
              </a:rPr>
              <a:t>NO 					= 14 One part only</a:t>
            </a:r>
          </a:p>
          <a:p>
            <a:r>
              <a:rPr lang="it-IT" sz="3600" dirty="0">
                <a:solidFill>
                  <a:srgbClr val="FFFF00"/>
                </a:solidFill>
              </a:rPr>
              <a:t>YES 					= 20 Two parts</a:t>
            </a:r>
          </a:p>
          <a:p>
            <a:endParaRPr lang="it-IT" sz="14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Oral examination only 	         =   2	</a:t>
            </a:r>
          </a:p>
          <a:p>
            <a:endParaRPr lang="it-IT" sz="20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No exams organized yet 	=  3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04457" y="6356350"/>
            <a:ext cx="5148943" cy="365125"/>
          </a:xfrm>
        </p:spPr>
        <p:txBody>
          <a:bodyPr/>
          <a:lstStyle/>
          <a:p>
            <a:r>
              <a:rPr lang="en-US" sz="1600" dirty="0">
                <a:solidFill>
                  <a:schemeClr val="bg1"/>
                </a:solidFill>
              </a:rPr>
              <a:t>CESMA – The future of European Examination in the post-COVID-19 era – general questionnaire 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66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5018" y="522515"/>
            <a:ext cx="10343408" cy="127066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If your examination is organized in two parts, how do you envisage the organization of part 1 (theoretical) ?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807968" y="3163267"/>
            <a:ext cx="3763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latin typeface="+mj-lt"/>
              </a:rPr>
              <a:t>AVERAGE = 2,35    n = 20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259200" y="6133435"/>
            <a:ext cx="795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FF00"/>
                </a:solidFill>
                <a:latin typeface="+mj-lt"/>
              </a:rPr>
              <a:t>Fully online                         Part hybrid                         fully on site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CESMA – The future of European Examination in the post-COVID-19 era – general questionnaire </a:t>
            </a:r>
            <a:endParaRPr lang="it-IT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782507"/>
              </p:ext>
            </p:extLst>
          </p:nvPr>
        </p:nvGraphicFramePr>
        <p:xfrm>
          <a:off x="2019302" y="2543487"/>
          <a:ext cx="7965130" cy="3634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61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1886" y="262900"/>
            <a:ext cx="11257808" cy="207685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If your examination is organized in two parts, how do you envisage the organization of part 2 (practical) ?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27649" y="2852936"/>
            <a:ext cx="3927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latin typeface="+mj-lt"/>
              </a:rPr>
              <a:t>AVERAGE = 5,35      n = 20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259200" y="6133435"/>
            <a:ext cx="795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FF00"/>
                </a:solidFill>
                <a:latin typeface="+mj-lt"/>
              </a:rPr>
              <a:t>Fully online                         Part hybrid                         fully on site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32613" y="6646619"/>
            <a:ext cx="4436423" cy="990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CESMA – The future of European Examination in the post-COVID-19 era – general questionnaire </a:t>
            </a:r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249547"/>
              </p:ext>
            </p:extLst>
          </p:nvPr>
        </p:nvGraphicFramePr>
        <p:xfrm>
          <a:off x="2259200" y="1935679"/>
          <a:ext cx="7817928" cy="419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600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561" y="1847089"/>
            <a:ext cx="8083888" cy="415433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3131" y="365125"/>
            <a:ext cx="11566567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relevant will the impact of budgetary considerations be on these choices ?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81299" y="5860358"/>
            <a:ext cx="2257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FF00"/>
                </a:solidFill>
                <a:latin typeface="+mj-lt"/>
              </a:rPr>
              <a:t>Totally</a:t>
            </a:r>
          </a:p>
          <a:p>
            <a:pPr algn="ctr"/>
            <a:r>
              <a:rPr lang="it-IT" sz="2400" dirty="0">
                <a:solidFill>
                  <a:srgbClr val="FFFF00"/>
                </a:solidFill>
                <a:latin typeface="+mj-lt"/>
              </a:rPr>
              <a:t> irrelevant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711625" y="2276872"/>
            <a:ext cx="41761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+mj-lt"/>
              </a:rPr>
              <a:t>AVERAGE = 4,29  n = 34</a:t>
            </a: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562109" y="5805265"/>
            <a:ext cx="1648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FF00"/>
                </a:solidFill>
                <a:latin typeface="+mj-lt"/>
              </a:rPr>
              <a:t>Heavily</a:t>
            </a:r>
          </a:p>
          <a:p>
            <a:pPr algn="ctr"/>
            <a:r>
              <a:rPr lang="it-IT" sz="2400" dirty="0">
                <a:solidFill>
                  <a:srgbClr val="FFFF00"/>
                </a:solidFill>
                <a:latin typeface="+mj-lt"/>
              </a:rPr>
              <a:t> impacting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CESMA – The future of European Examination in the post-COVID-19 era – general questionnaire 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8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Next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Meeting and interviewing Providers (5)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But know what you want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the questions to ask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your costs and cost structure</a:t>
            </a:r>
          </a:p>
        </p:txBody>
      </p:sp>
    </p:spTree>
    <p:extLst>
      <p:ext uri="{BB962C8B-B14F-4D97-AF65-F5344CB8AC3E}">
        <p14:creationId xmlns:p14="http://schemas.microsoft.com/office/powerpoint/2010/main" val="256072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24 groups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How many parts to your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6 ONE part exam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14 TWO part exam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4 THREE part exam</a:t>
            </a:r>
          </a:p>
        </p:txBody>
      </p:sp>
    </p:spTree>
    <p:extLst>
      <p:ext uri="{BB962C8B-B14F-4D97-AF65-F5344CB8AC3E}">
        <p14:creationId xmlns:p14="http://schemas.microsoft.com/office/powerpoint/2010/main" val="65746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24 groups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How many parts to your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6 ONE part exam - MCQ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14 TWO part exam – MCQ/ Oral ( live/on line) /OSCE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4 THREE part exam</a:t>
            </a:r>
          </a:p>
        </p:txBody>
      </p:sp>
    </p:spTree>
    <p:extLst>
      <p:ext uri="{BB962C8B-B14F-4D97-AF65-F5344CB8AC3E}">
        <p14:creationId xmlns:p14="http://schemas.microsoft.com/office/powerpoint/2010/main" val="254668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24 groups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Exam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8 ON SITE only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 ON SITE / OFF SITE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3 OFF SITE ( Pearson View / Training centre)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11 REMOTE PROCTORING</a:t>
            </a:r>
          </a:p>
        </p:txBody>
      </p:sp>
    </p:spTree>
    <p:extLst>
      <p:ext uri="{BB962C8B-B14F-4D97-AF65-F5344CB8AC3E}">
        <p14:creationId xmlns:p14="http://schemas.microsoft.com/office/powerpoint/2010/main" val="78906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15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24 groups  Exam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138"/>
            <a:ext cx="10515600" cy="60297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5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 National Exam and so no cost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 Trainees 250 / 230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 Europeans 550 /  Non Europeans. 650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  Training dependant 250 – 550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 Mandatory 460 / Full fee country 920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 TWO part exam 900 / THREE part 1200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8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158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24 groups  How long is your exam running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888"/>
            <a:ext cx="10515600" cy="51069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7 &lt; 5 years</a:t>
            </a:r>
          </a:p>
          <a:p>
            <a:pPr marL="514350" indent="-514350">
              <a:buAutoNum type="arabicPlain" startAt="6"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7  &gt; 5 and &lt; 11 years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14350" indent="-514350">
              <a:buAutoNum type="arabicPlain" startAt="4"/>
            </a:pPr>
            <a:r>
              <a:rPr lang="en-US" dirty="0">
                <a:solidFill>
                  <a:srgbClr val="FFFF00"/>
                </a:solidFill>
              </a:rPr>
              <a:t>&gt; 11 and &lt; 20</a:t>
            </a:r>
          </a:p>
          <a:p>
            <a:pPr marL="514350" indent="-514350">
              <a:buAutoNum type="arabicPlain" startAt="4"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6  &gt; 20 years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701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158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24 groups  Number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138"/>
            <a:ext cx="10515600" cy="60297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500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6    &lt; 50 candidates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14350" indent="-514350">
              <a:buAutoNum type="arabicPlain" startAt="6"/>
            </a:pPr>
            <a:r>
              <a:rPr lang="en-US" dirty="0">
                <a:solidFill>
                  <a:srgbClr val="FFFF00"/>
                </a:solidFill>
              </a:rPr>
              <a:t>&gt; 50 and &lt; 100</a:t>
            </a:r>
          </a:p>
          <a:p>
            <a:pPr marL="514350" indent="-514350">
              <a:buAutoNum type="arabicPlain" startAt="6"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3    &gt; 100 and &lt; 200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3    &gt; 200 ( 205 &amp; 232 with </a:t>
            </a:r>
            <a:r>
              <a:rPr lang="en-US" dirty="0">
                <a:solidFill>
                  <a:schemeClr val="bg1"/>
                </a:solidFill>
              </a:rPr>
              <a:t>second part oral 139 &amp; 98 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 marL="514350" indent="-514350">
              <a:buAutoNum type="arabicPlain" startAt="2"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2    &gt; 900 ( 900 &amp; 1200 )</a:t>
            </a:r>
          </a:p>
          <a:p>
            <a:pPr marL="514350" indent="-514350">
              <a:buAutoNum type="arabicPeriod" startAt="2"/>
            </a:pPr>
            <a:endParaRPr lang="en-US" dirty="0">
              <a:solidFill>
                <a:srgbClr val="FFFF00"/>
              </a:solidFill>
            </a:endParaRPr>
          </a:p>
          <a:p>
            <a:pPr marL="514350" indent="-514350">
              <a:buAutoNum type="arabicPeriod" startAt="2"/>
            </a:pPr>
            <a:endParaRPr lang="en-US" dirty="0">
              <a:solidFill>
                <a:srgbClr val="FFFF00"/>
              </a:solidFill>
            </a:endParaRPr>
          </a:p>
          <a:p>
            <a:pPr marL="514350" indent="-514350">
              <a:buAutoNum type="arabicPlain" startAt="6"/>
            </a:pP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2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158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24 groups 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Training in/outside 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463138"/>
            <a:ext cx="11715749" cy="60297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5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3500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5 Programs. 2/3 In Europe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6 Programs. 80-90 % European trained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2 programs &gt;90% European trained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6 programs European only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2  programs  &lt; 1/3 European trained </a:t>
            </a:r>
          </a:p>
          <a:p>
            <a:pPr marL="514350" indent="-514350">
              <a:buAutoNum type="arabicPeriod" startAt="2"/>
            </a:pPr>
            <a:endParaRPr lang="en-US" dirty="0">
              <a:solidFill>
                <a:srgbClr val="FFFF00"/>
              </a:solidFill>
            </a:endParaRPr>
          </a:p>
          <a:p>
            <a:pPr marL="514350" indent="-514350">
              <a:buAutoNum type="arabicPlain" startAt="6"/>
            </a:pP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0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3" ma:contentTypeDescription="Crée un document." ma:contentTypeScope="" ma:versionID="72428393bf4d2dfaa35282e73de35194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07d8750a10642ea61244c3b33b16be4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1efa4d1-760a-4f09-868e-fc619fd5e590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B71A6983-FF66-469B-9D18-057D4ACC5BA2}"/>
</file>

<file path=customXml/itemProps2.xml><?xml version="1.0" encoding="utf-8"?>
<ds:datastoreItem xmlns:ds="http://schemas.openxmlformats.org/officeDocument/2006/customXml" ds:itemID="{73272A61-979A-4BAB-9665-CEC6EC31C8B5}"/>
</file>

<file path=customXml/itemProps3.xml><?xml version="1.0" encoding="utf-8"?>
<ds:datastoreItem xmlns:ds="http://schemas.openxmlformats.org/officeDocument/2006/customXml" ds:itemID="{91549A08-8E05-4B0C-9E6D-4E1FAE5F5543}"/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1191</Words>
  <Application>Microsoft Macintosh PowerPoint</Application>
  <PresentationFormat>Widescreen</PresentationFormat>
  <Paragraphs>257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UEMS CESMA Survey Examination Portofio</vt:lpstr>
      <vt:lpstr>               Respondents</vt:lpstr>
      <vt:lpstr>UEMS CESMA : 24 groups How many parts to your exam</vt:lpstr>
      <vt:lpstr>UEMS CESMA : 24 groups How many parts to your exam</vt:lpstr>
      <vt:lpstr>UEMS CESMA : 24 groups Exam delivery</vt:lpstr>
      <vt:lpstr>UEMS CESMA : 24 groups  Exam Cost</vt:lpstr>
      <vt:lpstr>UEMS CESMA : 24 groups  How long is your exam running</vt:lpstr>
      <vt:lpstr>UEMS CESMA : 24 groups  Number candidates</vt:lpstr>
      <vt:lpstr>UEMS CESMA : 24 groups   Training in/outside Europe</vt:lpstr>
      <vt:lpstr>UEMS CESMA  : Q to your Section</vt:lpstr>
      <vt:lpstr>Partnerships with SCIENTIFIC Societies and other groups</vt:lpstr>
      <vt:lpstr>PowerPoint Presentation</vt:lpstr>
      <vt:lpstr>UEMS CESMA  : What Exam fits you best ?</vt:lpstr>
      <vt:lpstr>Best of 5 MCQ exam ( Part 1 )</vt:lpstr>
      <vt:lpstr>UEMS CESMA  :  What do you want your exam to examine ?</vt:lpstr>
      <vt:lpstr>UEMS CESMA :Determining your Exam pass mark </vt:lpstr>
      <vt:lpstr>                UEMS CESMA ?                  When to  take the Exam (optimally)</vt:lpstr>
      <vt:lpstr>UEMS CESMA :How will you deliver your exam ?</vt:lpstr>
      <vt:lpstr>When it all goes wrong ? (Pandemic experiences )</vt:lpstr>
      <vt:lpstr>UEMS CESMA SURVEY ASSEMBLY Prof Gian Battista  June 19, 2021</vt:lpstr>
      <vt:lpstr>UEMS CESMA SURVEY ASSEMBLY June 19, 2021</vt:lpstr>
      <vt:lpstr>UEMS CESMA SURVEY ASSEMBLY June 19, 2021</vt:lpstr>
      <vt:lpstr>UEMS CESMA SURVEY ASSEMBLY June 19, 2021 Preferences / The future on COVID era</vt:lpstr>
      <vt:lpstr>How do you foresee the future setting of European Examinations ? Prof Battista 2021</vt:lpstr>
      <vt:lpstr>Is your European Examination organized into One/ two parts:  Part 1, more theoretical (e.g. MCQ) and  Part 2, more clinical (e.g. OSCE) ? </vt:lpstr>
      <vt:lpstr>If your examination is organized in two parts, how do you envisage the organization of part 1 (theoretical) ?</vt:lpstr>
      <vt:lpstr>If your examination is organized in two parts, how do you envisage the organization of part 2 (practical) ?</vt:lpstr>
      <vt:lpstr>How relevant will the impact of budgetary considerations be on these choices ?</vt:lpstr>
      <vt:lpstr>Next STEP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Maeve Durkan</cp:lastModifiedBy>
  <cp:revision>32</cp:revision>
  <dcterms:created xsi:type="dcterms:W3CDTF">2021-05-08T06:28:23Z</dcterms:created>
  <dcterms:modified xsi:type="dcterms:W3CDTF">2024-12-07T10:21:47Z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</Properties>
</file>