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976" r:id="rId3"/>
    <p:sldId id="985" r:id="rId4"/>
    <p:sldId id="974" r:id="rId5"/>
    <p:sldId id="982" r:id="rId6"/>
    <p:sldId id="1011" r:id="rId7"/>
    <p:sldId id="1012" r:id="rId8"/>
    <p:sldId id="978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/>
    <p:restoredTop sz="94685"/>
  </p:normalViewPr>
  <p:slideViewPr>
    <p:cSldViewPr snapToGrid="0">
      <p:cViewPr varScale="1">
        <p:scale>
          <a:sx n="140" d="100"/>
          <a:sy n="140" d="100"/>
        </p:scale>
        <p:origin x="2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5D3C-C7C7-3945-A55A-72F09C843337}" type="datetimeFigureOut">
              <a:t>5/12/2024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8065-BEB0-004B-987C-BF90745E48CC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19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67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1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37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27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1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6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65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Afbeelding 1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267B131-D3A8-7F3B-0112-3F694CA024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62" y="67208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B1A19030-96DE-343B-2FF2-F736560941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303" y="54462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077E47-5F79-3894-0235-67A7D28DA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740" y="1122363"/>
            <a:ext cx="5066592" cy="1978346"/>
          </a:xfrm>
        </p:spPr>
        <p:txBody>
          <a:bodyPr>
            <a:normAutofit/>
          </a:bodyPr>
          <a:lstStyle/>
          <a:p>
            <a:r>
              <a:rPr lang="nl-BE"/>
              <a:t>UEMS-CESMA Appraisals Liaison Officer report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0B45EB-3270-9A02-5D89-437EBAD79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740" y="3509963"/>
            <a:ext cx="5975436" cy="1747837"/>
          </a:xfrm>
        </p:spPr>
        <p:txBody>
          <a:bodyPr>
            <a:noAutofit/>
          </a:bodyPr>
          <a:lstStyle/>
          <a:p>
            <a:r>
              <a:rPr lang="nl-BE" dirty="0"/>
              <a:t>Prof. dr. Danny G.P. Mathysen </a:t>
            </a:r>
            <a:r>
              <a:rPr lang="nl-BE" sz="1600" i="1" dirty="0"/>
              <a:t>(MSc, PhD)</a:t>
            </a:r>
            <a:br>
              <a:rPr lang="nl-BE" sz="1600" i="1" dirty="0"/>
            </a:br>
            <a:r>
              <a:rPr lang="nl-BE" sz="1600" i="1" dirty="0"/>
              <a:t>danny.mathysen@uantwerpen.be</a:t>
            </a:r>
          </a:p>
          <a:p>
            <a:r>
              <a:rPr lang="nl-BE" sz="1000" b="1" i="1" dirty="0"/>
              <a:t>Universiteit Antwerpen (UAntwerpen) – Universitair Ziekenhuis Antwerpen (UZA)</a:t>
            </a:r>
            <a:br>
              <a:rPr lang="nl-BE" sz="1000" i="1" dirty="0"/>
            </a:br>
            <a:r>
              <a:rPr lang="nl-BE" sz="900" i="1" dirty="0"/>
              <a:t>PGME training coordinator University of Antwerp and Antwerp University Hospital</a:t>
            </a:r>
          </a:p>
          <a:p>
            <a:r>
              <a:rPr lang="nl-BE" sz="1000" b="1" i="1" dirty="0"/>
              <a:t>European Union of Medical Specialists – Council for European Specialty Medical Assessments</a:t>
            </a:r>
            <a:br>
              <a:rPr lang="nl-BE" sz="1000" i="1" dirty="0"/>
            </a:br>
            <a:r>
              <a:rPr lang="nl-BE" sz="900" i="1" dirty="0"/>
              <a:t>UEMS-CESMA Appraisals and Liaison Officer</a:t>
            </a:r>
          </a:p>
          <a:p>
            <a:r>
              <a:rPr lang="nl-BE" sz="1000" b="1" i="1" dirty="0"/>
              <a:t>FOD Volksgezondheid, Veiligheid van de Voedselketen en Leefmilieu</a:t>
            </a:r>
            <a:br>
              <a:rPr lang="nl-BE" sz="1000" b="1" i="1" dirty="0"/>
            </a:br>
            <a:r>
              <a:rPr lang="nl-BE" sz="1000" b="1" i="1" dirty="0"/>
              <a:t>SPF Santé Publique, Sécurité de la Chaîne alimentaire et Environnement</a:t>
            </a:r>
            <a:br>
              <a:rPr lang="nl-BE" sz="1000" i="1" dirty="0"/>
            </a:br>
            <a:r>
              <a:rPr lang="nl-BE" sz="900" i="1" dirty="0"/>
              <a:t>1) Plaatsvervangend lid van de Federale Planningscommissie – Medisch Aanbod </a:t>
            </a:r>
            <a:br>
              <a:rPr lang="nl-BE" sz="900" i="1" dirty="0"/>
            </a:br>
            <a:r>
              <a:rPr lang="nl-BE" sz="900" i="1" dirty="0"/>
              <a:t>Membre suppléant de la Commission de Planification – Offre Médicale</a:t>
            </a:r>
            <a:br>
              <a:rPr lang="nl-BE" sz="900" i="1" dirty="0"/>
            </a:br>
            <a:r>
              <a:rPr lang="nl-BE" sz="900" i="1" dirty="0"/>
              <a:t>2) Uitgenodigd expert Taskforce Kwaliteit van de stages van artsen-specialisten in opleiding</a:t>
            </a:r>
            <a:br>
              <a:rPr lang="nl-BE" sz="900" i="1" dirty="0"/>
            </a:br>
            <a:r>
              <a:rPr lang="nl-BE" sz="900" i="1" dirty="0"/>
              <a:t>Expert invité Taskforce Qualité des stages des médecins spécialistes en formation</a:t>
            </a:r>
            <a:br>
              <a:rPr lang="nl-BE" sz="900" i="1" dirty="0"/>
            </a:br>
            <a:r>
              <a:rPr lang="nl-BE" sz="900" i="1" dirty="0"/>
              <a:t>3) Uitgenodigd expert werkgroep Kwaliteit Hoge Raad van Artsen-specialisten en van Huisartsen</a:t>
            </a:r>
            <a:br>
              <a:rPr lang="nl-BE" sz="900" i="1" dirty="0"/>
            </a:br>
            <a:r>
              <a:rPr lang="nl-BE" sz="900" i="1" dirty="0"/>
              <a:t>Expert invité groupe de travail Qualité du Conseil Supérieur des médecins spécialistes et des médecins généralistes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90A0C-7A75-10C6-FFBE-276DC74275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5676106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2838"/>
            <a:ext cx="3342291" cy="96087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974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A3DB4839-FDF6-EEB6-9124-C7AD872555FB}"/>
              </a:ext>
            </a:extLst>
          </p:cNvPr>
          <p:cNvSpPr txBox="1"/>
          <p:nvPr/>
        </p:nvSpPr>
        <p:spPr>
          <a:xfrm>
            <a:off x="5676104" y="6581012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4FF36D0-0EE1-F3CC-0AE3-66E8632DA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038" y="118655"/>
            <a:ext cx="1720588" cy="450000"/>
          </a:xfrm>
          <a:prstGeom prst="rect">
            <a:avLst/>
          </a:prstGeom>
        </p:spPr>
      </p:pic>
      <p:pic>
        <p:nvPicPr>
          <p:cNvPr id="8" name="Afbeelding 7" descr="Afbeelding met schermopname, cirkel, tekst, Lettertype&#10;&#10;Automatisch gegenereerde beschrijving">
            <a:extLst>
              <a:ext uri="{FF2B5EF4-FFF2-40B4-BE49-F238E27FC236}">
                <a16:creationId xmlns:a16="http://schemas.microsoft.com/office/drawing/2014/main" id="{09206551-D061-D945-69E8-756E466424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244" y="26197"/>
            <a:ext cx="3535710" cy="634917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5FF0C565-6F62-2EFD-9436-5F72801F6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494" y="118655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917E3-633A-7548-3C0A-A2998440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CAAA94-0496-0F9F-74E8-1771A8F5A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EDBAED-5575-ABA5-0BD7-E649403B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328A16-908D-3AD6-5037-4E6E04AB3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4E9B30-8282-6E82-E31F-84D77C620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86C200-84C8-89AE-D80A-8AAC7DE94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27DCA675-B30E-F5AA-036B-CF360B58F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938FA0CF-FBDD-C15E-D783-0BF671396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D4E24562-3AF0-049C-9938-DBB411E4F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22EFEF-DC82-C524-4F06-E121D8670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3011A5-C688-7E7A-34DE-2DEC778E6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EBDAFEFF-F171-7E1C-049A-B0DF7574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4D80AB8-FECE-5B27-A5F0-9BD27FC5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5C627B7C-3CE5-B430-90AF-8590C9C92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F7C6E43-837C-5A6D-18E2-17D4801273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FA0FA3F4-6E8B-DC9D-D42C-5966F0AEA6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B2BA3822-5EB1-4FE8-AD7D-74CD5A9CBC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FE210F37-BB29-6390-CA90-DE6C68C63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51C6676-3A81-016E-42D9-84DB0DB81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D7E2577-E508-8228-48F3-FF520AC5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5A515266-70A7-88E4-01DF-E78BD4E9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83A5E9B8-BE31-064F-394E-381E69860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21336643-E78E-7448-5D1F-49BE36708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88C5E177-B082-0AC0-A52F-7A36CAD3D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A3367023-98C4-0109-38F4-C18FCBB93C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26D7B7A7-9247-B02B-A73A-D9BD8AC666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286CB92E-4E38-7597-6AE0-C25C342D0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02E8DC95-F606-FC3A-84BB-0E10CD352D31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report template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Preparation by UEMS-CESMA Appraisals Liaison Officer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Discussed within UEMS-CESMA Core Appraisal Group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Put into practice for 2024 appraisal procedures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47E186-2BE8-64E7-52AE-6A6274C87C92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-100" b="-195"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46D0DD6-B8B0-1A44-2F7C-35A98A7E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020723-23BA-E35B-11E0-15C695DA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24E5A2-14C2-6E3D-2C7C-2995754C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C1A6B0-0E27-5031-CE1F-E3D0612F9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FB6BFE-0982-8FC2-5C2A-E7566E430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C1B9940F-83B7-8DB2-655E-7BD8E1AD5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1CE184E0-F6AB-3836-7E5F-7F2A00047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D73FF7A-B561-F807-9F0F-B28FF3048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7AB8BC-5F19-C80C-D32B-86E43CB69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A68ADA6-1D77-6C7E-7399-E688FEE91EA6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current UEMS-CESMA Appraisal Report template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E890B75-E586-F90D-54D8-E7C1155471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4F2B0259-E24D-A193-EE4B-6481FDD517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6EC16-DA0D-D6A8-CD41-913E7662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1220A6-80B0-66D7-C341-4983646BE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FFE1AF-7DA5-491D-93B1-0989C3DBB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83302E-1C2E-F6BB-477E-4C2214BA9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DA6E40-DC2F-8FAA-C4CC-1E995C862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4232D1-01AB-F6CC-BDDE-7ECB974D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FF5CCF46-4C85-8FAC-9DB6-DBB3B44A2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4446B7CB-DC25-18CE-0B89-AB7EFAF3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E4B96F59-9B6E-5437-8FA7-90CFD7F56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E4B0E-4E16-D06D-A7D5-6AA01957F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1961F7-6814-938D-7478-CC36DA418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849C974C-69E2-CDB1-EB06-5EE7154CE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D6EC2E00-C10B-94F2-B23F-386E711E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BC9C874E-DF85-435B-0110-EEAD1A540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E778F8FE-7EAE-9525-FAD0-5C1D27AE0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BE175B62-C546-FB8C-9AE4-944A76A73B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3D73BEA1-631C-6B3F-71C8-4B826EAADA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3125318A-1442-387C-0EDE-284FB19A2F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EE4F700-13B7-B1C2-CE96-9CC09193E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E084AE-8A44-2AB6-2F27-EE395B9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4DBC05CB-90F9-2D3C-84E5-0C7278C0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C780111F-9672-2D1F-C90C-DA247BC81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2F7F75E2-BD16-FDA9-1635-38D4F0A11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7F1D8EE-4D3E-E1DB-3E98-28DF06D03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7F95164B-7860-3E2B-A0C3-640AC888A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07636F51-5CC8-9F7C-6531-B4013D19EF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0F5EA66A-8512-89CC-AC7D-7E832EE501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E52C0E3-1BA1-FC47-F7B9-696445FE036A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General conclusion of UEMS-CESMA</a:t>
            </a:r>
            <a:br>
              <a:rPr lang="en-US" sz="2000" b="1"/>
            </a:br>
            <a:r>
              <a:rPr lang="en-US" sz="2000" b="1"/>
              <a:t>Spring 2024 meeting in Antwerp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can do it with volunteers from within UEMS-CESMA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Reality check in 2024: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it is not possible this way, we cannot postpone the decision and keep on deciding at every UEMS-CESMA meeting “</a:t>
            </a:r>
            <a:r>
              <a:rPr lang="en-US" sz="2000" i="1">
                <a:solidFill>
                  <a:srgbClr val="FF0000"/>
                </a:solidFill>
                <a:sym typeface="Wingdings" pitchFamily="2" charset="2"/>
              </a:rPr>
              <a:t>to give it another try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” !!!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990740-4DCB-9092-A7E5-7BD633CEDAF4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5EFCC3-39DE-E2AA-308B-9AE575CA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D7D5B7-EFCD-B398-F066-85074FE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A08057-0ADA-EE9F-7AA3-0E6CDC597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FC97ADF-BBA3-D349-AA82-134022D88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AD78C8C-EBA5-8F06-DAE0-720BD740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C2818DCB-849F-936F-04E1-0E202398F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957B9FB1-7EFD-9D3E-BEEC-10E31D4EC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A75936C-039F-65C4-124F-B21D49BAE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581D94-E838-9FEA-BF86-AFD3AD6E4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4C0883B4-3AE7-A58D-5F42-B67253023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946" y="0"/>
            <a:ext cx="5651053" cy="2966803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3F4C4F7-A1AA-11E0-FF41-A911C05EE4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5" name="Afbeelding 4" descr="Afbeelding met tekst, klok&#10;&#10;Automatisch gegenereerde beschrijving">
            <a:extLst>
              <a:ext uri="{FF2B5EF4-FFF2-40B4-BE49-F238E27FC236}">
                <a16:creationId xmlns:a16="http://schemas.microsoft.com/office/drawing/2014/main" id="{9A8B9371-FA1D-E32B-F4DB-C808EDB1C0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E637477-508C-B9A3-CBA7-7F41438C3C6C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Core Appraisal Group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September 20</a:t>
            </a:r>
            <a:r>
              <a:rPr lang="en-US" sz="2000" baseline="30000"/>
              <a:t>th</a:t>
            </a:r>
            <a:r>
              <a:rPr lang="en-US" sz="2000"/>
              <a:t>, 2024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October 25</a:t>
            </a:r>
            <a:r>
              <a:rPr lang="en-US" sz="2000" baseline="30000"/>
              <a:t>th</a:t>
            </a:r>
            <a:r>
              <a:rPr lang="en-US" sz="2000"/>
              <a:t>, 2024 </a:t>
            </a:r>
            <a:r>
              <a:rPr lang="en-US" sz="1400" i="1"/>
              <a:t>(cancelled due to circumstances)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March 19</a:t>
            </a:r>
            <a:r>
              <a:rPr lang="en-US" sz="2000" baseline="30000"/>
              <a:t>th</a:t>
            </a:r>
            <a:r>
              <a:rPr lang="en-US" sz="2000"/>
              <a:t>, 2025 </a:t>
            </a:r>
            <a:r>
              <a:rPr lang="en-US" sz="1400" i="1"/>
              <a:t>(guidance document &amp; collaboration)</a:t>
            </a:r>
          </a:p>
        </p:txBody>
      </p:sp>
      <p:pic>
        <p:nvPicPr>
          <p:cNvPr id="3" name="Afbeelding 2" descr="Afbeelding met meubels, kleding, overdekt, tafel&#10;&#10;Automatisch gegenereerde beschrijving">
            <a:extLst>
              <a:ext uri="{FF2B5EF4-FFF2-40B4-BE49-F238E27FC236}">
                <a16:creationId xmlns:a16="http://schemas.microsoft.com/office/drawing/2014/main" id="{639A85EF-0C62-ADFA-5B60-E53CD15AC5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95C6395E-4B7F-E9C4-B9FA-AD911F6F8E9A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79B318F-01FD-0246-63A7-542146A35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F7C147CC-5BEF-8D27-D87D-BED37FD20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BA28-048E-76E7-1009-BD4E3378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FA23FC-5E88-A793-721D-078A4E44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B4ADFD-6944-2C76-344E-E98EE09C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E00B2C-63C3-1214-D386-9C568B9B3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555113-5260-5D1D-4291-37FD70C6E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C0115C-6425-7E1B-453A-5FCCD967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D9C55685-307F-E004-DCD1-093BB1A26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F9CCC315-021A-D0BA-D95F-CCC85C873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C927CF1D-5543-52AE-14DE-32D8CF1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60B8F1-C096-9908-5B79-0A5B20B5C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9921C9-3A8D-CC9D-379E-2888FE021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590D14CF-797C-45DE-BD14-2CA8D4563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7F2A7CF6-7EAD-0274-A7AB-44972717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D5787A62-3535-848D-8ACE-F580DDE85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73785339-93C8-D604-136C-6524CD59B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ECB13009-761C-6589-FC34-B08EFCB408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1524AEFC-D4F3-1103-2BCF-A4DE6AFB8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991AD560-24BE-8479-343E-A5E444441D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1DE1DD0-0A06-DDD5-1404-07FD8D00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5B4252-474A-95E6-00EA-466B7F0A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999E75DE-BEF3-3025-D6D2-E866D3135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5EB05985-F650-CB7C-D29F-3448F95E4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8DB6B8CC-2A4E-C6B5-6FA9-DFE32B449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E94EE1D1-C715-A257-7A08-3B58DB8171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081FF5FF-ADAD-AE0D-C024-C498E3E2A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F4C7A7F1-13A4-22D2-B688-03624F9BF5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9EE15C1B-6799-EA17-0021-E66E42A492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2EA62225-6B78-4935-0FC9-2A5095B338B0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need for support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that can be trusted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 expertise in exams?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 expertise in medicine?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 expertise in exams and in medicine?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within UEMS or outside of UEMS?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B44227-A6E8-5B6E-71C0-58EE6C759EA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B997563-1FEE-66F0-58BA-09E37539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BEB3BA-5F71-378E-D92B-4940A2A35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616519-6C81-B953-207B-A04B20AAF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9AD6A2B-E940-94CF-58AB-A02E6B858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264E8E-4311-71F4-52C1-6E64CD27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01AA5FEF-BAEB-6163-AFE7-B4D76984B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A21C0D9A-7F0B-91E8-86AE-ADB23B2C3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217817FA-B68F-1BC6-F635-353F863F6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DA36F5-852B-73F6-53C6-684E6DA2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B97B6C3-53DC-A844-90A6-065135547894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9AB34E5-CA9A-4A36-6659-2FB522A6A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270CC327-1971-7372-729A-65E8A1E7FF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8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ADA7-1930-6EAC-D8A4-E79CFF7D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9C2D3E-0686-3507-CFAB-C12B298C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020763-AEFB-61D3-9242-969E2BCBF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4EAB4F-B1AF-AE6A-B96B-ADAFE5943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A62057-FD3F-0C82-DDB0-8E52101BD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7F5195-5E65-315F-8367-CD4E4489C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539AF5D-6D40-DBD3-0A60-7A4238C21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70C05F82-9197-11C1-2BEF-A3622214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DE3FBC9D-D3FF-1954-B38D-6233E66AF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1E4BB-82E7-9EEC-2FF5-A43FE88D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F2B4ED-EA5B-090F-9FEA-34420BBF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21999279-9543-009F-C375-580B8FB6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BE8897F-D662-74DE-6DE2-F01AF6AD9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4CB907B-7215-5DDF-8F6A-3D19758F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CCA0EFA-E105-A354-C91F-95406BAC2A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346600F-1CD6-D012-543E-27862E560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2CCEF269-1DBD-4B39-E187-8B8F57381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7A0B0BD9-1250-25CB-C164-51EB6FB55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E7F67CF-36C1-E262-675E-814E820F7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83FFFA-6F7C-D04E-A5C9-E8D44A3FD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7F52E513-9085-25E9-98FA-C2053965D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FDDF42FE-EAB2-6056-E14B-8D8B5AC69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A66FCFF5-E342-AB69-C636-55ECE6D1F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D82849DA-05CB-DF25-2F0E-02DC0F0F0E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CDD68B3-3CCD-4A8B-9BF8-423361F44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B040807-86FA-6020-4900-B1151D3628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C95D33E7-C9E3-77FB-7C43-A6771C19F8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26B4E0F-3638-ADE6-3AF3-0B9B826CDAAF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appraisals 2025 </a:t>
            </a:r>
            <a:r>
              <a:rPr lang="en-US" sz="1200" b="1" i="1"/>
              <a:t>(already known)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Cardiology examinations </a:t>
            </a:r>
            <a:r>
              <a:rPr lang="en-US" sz="1600" b="1" i="1"/>
              <a:t>(different dates)</a:t>
            </a:r>
            <a:br>
              <a:rPr lang="en-US" sz="1600" b="1" i="1"/>
            </a:br>
            <a:r>
              <a:rPr lang="en-US" sz="1200" b="1" i="1"/>
              <a:t>Maeve Durkan + ...</a:t>
            </a:r>
            <a:br>
              <a:rPr lang="en-US" sz="1200" b="1" i="1"/>
            </a:br>
            <a:r>
              <a:rPr lang="en-US" sz="1200" b="1" i="1"/>
              <a:t>Venue: Online examinations</a:t>
            </a:r>
            <a:endParaRPr lang="en-US" sz="1200" b="1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Occupational Medicine </a:t>
            </a:r>
            <a:r>
              <a:rPr lang="en-US" sz="1600" b="1" i="1"/>
              <a:t>(October 20</a:t>
            </a:r>
            <a:r>
              <a:rPr lang="en-US" sz="1600" b="1" i="1" baseline="30000"/>
              <a:t>th</a:t>
            </a:r>
            <a:r>
              <a:rPr lang="en-US" sz="1600" b="1" i="1"/>
              <a:t>, 2025)</a:t>
            </a:r>
            <a:br>
              <a:rPr lang="en-US" sz="1600" b="1" i="1"/>
            </a:br>
            <a:r>
              <a:rPr lang="en-US" sz="1200" b="1" i="1"/>
              <a:t>To be scheduled</a:t>
            </a:r>
            <a:br>
              <a:rPr lang="en-US" sz="1200" b="1" i="1"/>
            </a:br>
            <a:r>
              <a:rPr lang="en-US" sz="1200" b="1" i="1"/>
              <a:t>Venue: Domus Medica Europaea, Brussels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Clinical embryology </a:t>
            </a:r>
            <a:r>
              <a:rPr lang="en-US" sz="1600" b="1" i="1"/>
              <a:t>(mid-October, 2025)</a:t>
            </a:r>
            <a:br>
              <a:rPr lang="en-US" sz="1600" b="1" i="1"/>
            </a:br>
            <a:r>
              <a:rPr lang="en-US" sz="1200" b="1" i="1"/>
              <a:t>To be scheduled</a:t>
            </a:r>
            <a:br>
              <a:rPr lang="en-US" sz="1200" b="1" i="1"/>
            </a:br>
            <a:r>
              <a:rPr lang="en-US" sz="1200" b="1" i="1"/>
              <a:t>Venue: Online examination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Otorhinolaryngology </a:t>
            </a:r>
            <a:r>
              <a:rPr lang="en-US" sz="1600" b="1" i="1"/>
              <a:t>(November 8</a:t>
            </a:r>
            <a:r>
              <a:rPr lang="en-US" sz="1600" b="1" i="1" baseline="30000"/>
              <a:t>th</a:t>
            </a:r>
            <a:r>
              <a:rPr lang="en-US" sz="1600" b="1" i="1"/>
              <a:t>, 2025)</a:t>
            </a:r>
            <a:br>
              <a:rPr lang="en-US" sz="1600" b="1" i="1"/>
            </a:br>
            <a:r>
              <a:rPr lang="en-US" sz="1200" b="1" i="1"/>
              <a:t>To be scheduled</a:t>
            </a:r>
            <a:br>
              <a:rPr lang="en-US" sz="1200" b="1" i="1"/>
            </a:br>
            <a:r>
              <a:rPr lang="en-US" sz="1200" b="1" i="1"/>
              <a:t>Venue: University of Music and Performing Arts, Vienna</a:t>
            </a:r>
            <a:endParaRPr lang="en-US" sz="1200" b="1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3A710E-6F6C-EDC4-936A-089AC762A13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27960B-5F63-E0AA-179E-3327BCC4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D5BB8D-164D-C0B1-337C-E11099B0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1928978-6285-66AA-5825-66FE4A70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72972F3-364C-FF58-9596-C3946B691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ECAD51-EC69-ADE9-BB09-4B09A93FC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BD7088-5279-52C5-968A-182C1E74B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D40E2C1A-6CC9-4BE0-0E81-55C388B15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C45AEF77-057A-4466-C1A3-C72E8F15B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80F338E-7C81-55A9-EC92-080AC55F5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176E65F-04CB-AC26-D1A6-90E9935ABEC3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50374A2-7C98-7426-AFC7-11CBE5DE56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5E9456CB-952C-D41F-85EF-0209F01E4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89083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FEA860-5236-B6B8-F65B-8B4362CA0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1FB292-8A48-DE10-D434-D12049A4F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48970-D8DC-A8F0-8408-59D9CB594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0FB275-0403-9C30-B265-3F67152F1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3BCE40-9305-98BB-7B90-9B93C1782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973E4D-12E0-8012-593A-85E0BF269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B4361A3E-903A-7411-E33D-55D64B2E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4FF44789-211E-7029-48E2-97B674DF9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9C754EE3-70B6-7FCA-32A6-71D92A129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0C5CAA-E859-F87F-36A3-D10D24196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11B4FE-A3EC-0DB9-04B7-FCEF671AA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EC9AC5D3-7B99-6211-11F6-8F0C87312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DE75C21A-CAF0-AC72-2216-11F1B293C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42E0122-E507-B92E-DBE3-2D2D2B601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0BEEE860-04D3-22A7-4330-B49CFDCDAF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A2D11CE3-9630-0091-4658-225374258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3DDF2CCA-5BC2-B6F0-25D5-10228B7BE0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FA0DDA9C-7B5A-4633-F389-9342DA307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481AD3C-9C1F-3AF2-CF2D-B46B28F0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AA4C68-E001-CC4B-9CE9-ABF5F2B8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FBDBCC17-7B56-7D41-9B1A-93508C8E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372CFE2E-B303-23A1-282C-5F878A50A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C05D28C-D16E-D66E-6D78-05334FB0B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F22BA615-0E40-A56E-F885-2B385BCA11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845765AF-A12C-8733-6702-EDB8393F1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BEBDECB9-1B7B-BB88-127B-4DC83E522F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DEBE5BA4-62D1-F665-4105-E2D0FD95B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806EA46-705E-A7E8-2741-1DEF4E37A57E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fee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Has been increased to 3.000 euro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Increased fees come with increased expectancies...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Fee per examination, which means that multiple fees are applicable when simultaneous appraisals are conducted!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CD9FFC-5793-C5F2-8707-AD4C48E0CDCE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6532800" y="3610"/>
            <a:ext cx="5659200" cy="68519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C22A43C-DB42-9138-7F57-B489FBFB6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7C17215-B37D-11CF-AFB7-A410C2CD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54B9CA3-2718-56B7-F9F7-D428E5932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7B1017D-ACB6-7448-DCE9-9DE20281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1E48965-4D93-62BA-AD25-1F2911F03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8ED5A4B0-5B78-B8F6-3370-E0D42D540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BB386C59-2EE7-91FD-61E6-E6C2B3ABE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2B187352-DC18-AA37-DCFB-113A94C8B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43908E-2D55-77F2-F4FF-B4F0D3E65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4517078-5F2C-B497-8CF2-AA18CE89D537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42213EC-C918-A720-BBF8-9E8593666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D8697BBF-8F90-7727-9606-F7A6FF25A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89083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51785-BA88-CE7F-DE85-4B1F013D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74E5A4-7340-2ECD-0787-51410D1E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0B1127-E3DC-A3BD-E569-A15503F0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95EC23-C221-EBE1-0A27-9DB74526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360FFF-71FB-B572-035B-BE1C87878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4D2BA2-E537-A1A0-790B-072A1589C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F4A1B75-BAFE-CCA2-0D8F-56AE5B489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6F88554-48B0-46D0-755B-E1DE8F59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9F8F148E-DE33-5981-0E4C-0BF1E0D18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327D82-C131-6913-A25D-CD66F054F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C4F3383-994B-9AAD-4C2F-4DE1299B4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9B767C86-2D12-A2D1-DAEF-D3CD16C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22CF71C-D9E1-ED29-5E98-4462FA46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9F128431-9526-4FAB-A550-15539C3F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D813DD06-5E51-7759-9794-1307EB036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84FDE9B-0A37-71F9-85E3-40C83928A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D806B8CE-9BB3-8826-3FE8-2B4084995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AA7B608A-B329-33D0-1896-78D91161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FA3971B-2B43-813D-43EA-F8C3FC83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CBC6E3-2C1E-B6F8-83D9-DCBDA46CC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0"/>
            <a:ext cx="5659200" cy="68580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B9693B-C2E8-AE94-38BB-6CD3C36F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D4A3FD0-7286-973E-7E15-940CF8F0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41A04A3C-CBE6-9A91-2481-CDFC69225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2ECB259-C574-C286-1081-1B4BD314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1053536B-966B-4627-215C-AF6EB2A16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443A456-602A-D32C-D68D-AC8C1423B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C163E3EC-AA0F-BEAE-7127-2B096CFAE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8882455-4140-94E9-448C-1114A04A7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EB43CE4-39ED-393C-4684-B9CABCD4C7B7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Thank you ...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... to all UEMS-CESMA appraisers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... to all candidate UEMS-CESMA appraisers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... for all of your input for the near future</a:t>
            </a:r>
            <a:endParaRPr lang="en-US" sz="14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C9CC20E-E0A3-79D3-637A-28D19888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287439-37FC-7589-DD1D-88CCC86E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E21A2C2-1088-A0EB-0713-F4BD3800C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10237B-983A-C439-B7B7-EBECB577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A85CC1-2495-1865-B39E-0E3C12231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F40290-EFC6-E123-D07B-F39EA11F7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F88CEC83-33FB-B921-8DC6-5493EACCA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B0D976B6-42EB-2814-0C3E-79BC688F8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DCE805-C4BF-CF15-42DA-1B72EA9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0CA65763-D140-20D5-0746-53DBB064C52B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5679C27-0F66-9D50-E97E-5E6DA6032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3" name="Afbeelding 2" descr="Afbeelding met tekst, klok&#10;&#10;Automatisch gegenereerde beschrijving">
            <a:extLst>
              <a:ext uri="{FF2B5EF4-FFF2-40B4-BE49-F238E27FC236}">
                <a16:creationId xmlns:a16="http://schemas.microsoft.com/office/drawing/2014/main" id="{F5008530-4224-9334-F99C-97B5B8962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8931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72428393bf4d2dfaa35282e73de35194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07d8750a10642ea61244c3b33b16be4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16A95FDF-DE7C-4F33-846F-37B04606F131}"/>
</file>

<file path=customXml/itemProps2.xml><?xml version="1.0" encoding="utf-8"?>
<ds:datastoreItem xmlns:ds="http://schemas.openxmlformats.org/officeDocument/2006/customXml" ds:itemID="{3B302B95-6B65-41EF-8F89-DFC09D3393A4}"/>
</file>

<file path=customXml/itemProps3.xml><?xml version="1.0" encoding="utf-8"?>
<ds:datastoreItem xmlns:ds="http://schemas.openxmlformats.org/officeDocument/2006/customXml" ds:itemID="{583F36F7-AF4C-47D6-8050-3FE9FB405C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497</Words>
  <Application>Microsoft Macintosh PowerPoint</Application>
  <PresentationFormat>Breedbeeld</PresentationFormat>
  <Paragraphs>42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Aptos</vt:lpstr>
      <vt:lpstr>Arial</vt:lpstr>
      <vt:lpstr>Avenir Next LT Pro</vt:lpstr>
      <vt:lpstr>Avenir Next LT Pro Light</vt:lpstr>
      <vt:lpstr>Georgia Pro Semibold</vt:lpstr>
      <vt:lpstr>Wingdings</vt:lpstr>
      <vt:lpstr>RocaVTI</vt:lpstr>
      <vt:lpstr>UEMS-CESMA Appraisals Liaison Officer report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Mathysen</dc:creator>
  <cp:lastModifiedBy>Danny Mathysen</cp:lastModifiedBy>
  <cp:revision>21</cp:revision>
  <dcterms:created xsi:type="dcterms:W3CDTF">2024-11-21T07:00:06Z</dcterms:created>
  <dcterms:modified xsi:type="dcterms:W3CDTF">2024-12-05T08:49:11Z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238800</vt:r8>
  </property>
  <property fmtid="{D5CDD505-2E9C-101B-9397-08002B2CF9AE}" pid="3" name="ContentTypeId">
    <vt:lpwstr>0x0101004194900BABD61B4BAC2F245EDF4ED39E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