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977" r:id="rId3"/>
    <p:sldId id="990" r:id="rId4"/>
    <p:sldId id="991" r:id="rId5"/>
    <p:sldId id="992" r:id="rId6"/>
    <p:sldId id="337" r:id="rId7"/>
    <p:sldId id="996" r:id="rId8"/>
    <p:sldId id="997" r:id="rId9"/>
    <p:sldId id="993" r:id="rId10"/>
    <p:sldId id="998" r:id="rId11"/>
    <p:sldId id="994" r:id="rId12"/>
    <p:sldId id="995" r:id="rId13"/>
    <p:sldId id="978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5"/>
    <p:restoredTop sz="94623"/>
  </p:normalViewPr>
  <p:slideViewPr>
    <p:cSldViewPr snapToGrid="0">
      <p:cViewPr varScale="1">
        <p:scale>
          <a:sx n="173" d="100"/>
          <a:sy n="173" d="100"/>
        </p:scale>
        <p:origin x="1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B5D3C-C7C7-3945-A55A-72F09C843337}" type="datetimeFigureOut">
              <a:t>4/12/2024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88065-BEB0-004B-987C-BF90745E48CC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71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88065-BEB0-004B-987C-BF90745E48CC}" type="slidenum">
              <a:rPr lang="nl-BE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236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019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467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742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215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637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727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8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717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5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6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765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12/4/24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pic>
        <p:nvPicPr>
          <p:cNvPr id="16" name="Afbeelding 1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267B131-D3A8-7F3B-0112-3F694CA024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62" y="67208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7AE9CDD6-58D4-A255-46DE-53E3A385EED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303" y="54462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077E47-5F79-3894-0235-67A7D28DA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9740" y="784344"/>
            <a:ext cx="5971416" cy="2316365"/>
          </a:xfrm>
        </p:spPr>
        <p:txBody>
          <a:bodyPr>
            <a:noAutofit/>
          </a:bodyPr>
          <a:lstStyle/>
          <a:p>
            <a:r>
              <a:rPr lang="nl-BE"/>
              <a:t>Microsoft Bing out-performs 5 other GenAI chatbots (2023)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0B45EB-3270-9A02-5D89-437EBAD79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9740" y="3509963"/>
            <a:ext cx="5975436" cy="1747837"/>
          </a:xfrm>
        </p:spPr>
        <p:txBody>
          <a:bodyPr>
            <a:noAutofit/>
          </a:bodyPr>
          <a:lstStyle/>
          <a:p>
            <a:r>
              <a:rPr lang="nl-BE" dirty="0"/>
              <a:t>Prof. dr. Danny G.P. Mathysen </a:t>
            </a:r>
            <a:r>
              <a:rPr lang="nl-BE" sz="1600" i="1" dirty="0"/>
              <a:t>(MSc, PhD)</a:t>
            </a:r>
            <a:br>
              <a:rPr lang="nl-BE" sz="1600" i="1" dirty="0"/>
            </a:br>
            <a:r>
              <a:rPr lang="nl-BE" sz="1600" i="1" dirty="0"/>
              <a:t>danny.mathysen@uantwerpen.be</a:t>
            </a:r>
          </a:p>
          <a:p>
            <a:r>
              <a:rPr lang="nl-BE" sz="1000" b="1" i="1" dirty="0"/>
              <a:t>Universiteit Antwerpen (UAntwerpen) – Universitair Ziekenhuis Antwerpen (UZA)</a:t>
            </a:r>
            <a:br>
              <a:rPr lang="nl-BE" sz="1000" i="1" dirty="0"/>
            </a:br>
            <a:r>
              <a:rPr lang="nl-BE" sz="900" i="1" dirty="0"/>
              <a:t>PGME training coordinator University of Antwerp and Antwerp University Hospital</a:t>
            </a:r>
          </a:p>
          <a:p>
            <a:r>
              <a:rPr lang="nl-BE" sz="1000" b="1" i="1" dirty="0"/>
              <a:t>European Union of Medical Specialists – Council for European Specialty Medical Assessments</a:t>
            </a:r>
            <a:br>
              <a:rPr lang="nl-BE" sz="1000" i="1" dirty="0"/>
            </a:br>
            <a:r>
              <a:rPr lang="nl-BE" sz="900" i="1" dirty="0"/>
              <a:t>UEMS-CESMA Appraisals and Liaison Officer</a:t>
            </a:r>
          </a:p>
          <a:p>
            <a:r>
              <a:rPr lang="nl-BE" sz="1000" b="1" i="1" dirty="0"/>
              <a:t>FOD Volksgezondheid, Veiligheid van de Voedselketen en Leefmilieu</a:t>
            </a:r>
            <a:br>
              <a:rPr lang="nl-BE" sz="1000" b="1" i="1" dirty="0"/>
            </a:br>
            <a:r>
              <a:rPr lang="nl-BE" sz="1000" b="1" i="1" dirty="0"/>
              <a:t>SPF Santé Publique, Sécurité de la Chaîne alimentaire et Environnement</a:t>
            </a:r>
            <a:br>
              <a:rPr lang="nl-BE" sz="1000" i="1" dirty="0"/>
            </a:br>
            <a:r>
              <a:rPr lang="nl-BE" sz="900" i="1" dirty="0"/>
              <a:t>1) Plaatsvervangend lid van de Federale Planningscommissie – Medisch Aanbod </a:t>
            </a:r>
            <a:br>
              <a:rPr lang="nl-BE" sz="900" i="1" dirty="0"/>
            </a:br>
            <a:r>
              <a:rPr lang="nl-BE" sz="900" i="1" dirty="0"/>
              <a:t>Membre suppléant de la Commission de Planification – Offre Médicale</a:t>
            </a:r>
            <a:br>
              <a:rPr lang="nl-BE" sz="900" i="1" dirty="0"/>
            </a:br>
            <a:r>
              <a:rPr lang="nl-BE" sz="900" i="1" dirty="0"/>
              <a:t>2) Uitgenodigd expert Taskforce Kwaliteit van de stages van artsen-specialisten in opleiding</a:t>
            </a:r>
            <a:br>
              <a:rPr lang="nl-BE" sz="900" i="1" dirty="0"/>
            </a:br>
            <a:r>
              <a:rPr lang="nl-BE" sz="900" i="1" dirty="0"/>
              <a:t>Expert invité Taskforce Qualité des stages des médecins spécialistes en formation</a:t>
            </a:r>
            <a:br>
              <a:rPr lang="nl-BE" sz="900" i="1" dirty="0"/>
            </a:br>
            <a:r>
              <a:rPr lang="nl-BE" sz="900" i="1" dirty="0"/>
              <a:t>3) Uitgenodigd expert werkgroep Kwaliteit Hoge Raad van Artsen-specialisten en van Huisartsen</a:t>
            </a:r>
            <a:br>
              <a:rPr lang="nl-BE" sz="900" i="1" dirty="0"/>
            </a:br>
            <a:r>
              <a:rPr lang="nl-BE" sz="900" i="1" dirty="0"/>
              <a:t>Expert invité groupe de travail Qualité du Conseil Supérieur des médecins spécialistes et des médecins généralistes</a:t>
            </a:r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90A0C-7A75-10C6-FFBE-276DC74275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" y="10"/>
            <a:ext cx="56692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2838"/>
            <a:ext cx="3342291" cy="96087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9740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A3DB4839-FDF6-EEB6-9124-C7AD872555FB}"/>
              </a:ext>
            </a:extLst>
          </p:cNvPr>
          <p:cNvSpPr txBox="1"/>
          <p:nvPr/>
        </p:nvSpPr>
        <p:spPr>
          <a:xfrm>
            <a:off x="5676104" y="6581012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4FF36D0-0EE1-F3CC-0AE3-66E8632DA1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038" y="118655"/>
            <a:ext cx="1720588" cy="450000"/>
          </a:xfrm>
          <a:prstGeom prst="rect">
            <a:avLst/>
          </a:prstGeom>
        </p:spPr>
      </p:pic>
      <p:pic>
        <p:nvPicPr>
          <p:cNvPr id="8" name="Afbeelding 7" descr="Afbeelding met schermopname, cirkel, tekst, Lettertype&#10;&#10;Automatisch gegenereerde beschrijving">
            <a:extLst>
              <a:ext uri="{FF2B5EF4-FFF2-40B4-BE49-F238E27FC236}">
                <a16:creationId xmlns:a16="http://schemas.microsoft.com/office/drawing/2014/main" id="{09206551-D061-D945-69E8-756E466424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244" y="26197"/>
            <a:ext cx="3535710" cy="634917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6A6CF498-B7F9-A191-5005-884B1288C7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494" y="118655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9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38C0C8-CD0D-A754-CFA9-7287419D4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160AB5-80A0-78DE-C817-ADADD39A8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1DDEAC-EF04-DAD1-D88A-E4BD24A629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1" r="-230"/>
          <a:stretch/>
        </p:blipFill>
        <p:spPr>
          <a:xfrm>
            <a:off x="-12659" y="1491951"/>
            <a:ext cx="12204659" cy="3435963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B4284B-9F7B-4986-0171-85A4F9CE1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3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0A4E47-8612-A3D3-3EBB-2FF35422C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C21955-EFAD-7A93-43E1-ECCC2E4A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E346E19-7C0A-27D0-8F3E-E06B082F6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7B012D2-0CAF-917E-3C42-C18BD7C05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DDB674-8696-33D2-F3E0-A77A04950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id="{C05E35B4-0B24-798E-5729-91E2831D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0F5B18A5-BEFC-B144-DF11-0B60B72DB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5">
              <a:extLst>
                <a:ext uri="{FF2B5EF4-FFF2-40B4-BE49-F238E27FC236}">
                  <a16:creationId xmlns:a16="http://schemas.microsoft.com/office/drawing/2014/main" id="{C6E5DD1F-7472-213D-2352-811EB6B4C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449D18-DA89-D425-DDF5-9244282C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Afbeelding 3" descr="Afbeelding met tekst, klok&#10;&#10;Automatisch gegenereerde beschrijving">
            <a:extLst>
              <a:ext uri="{FF2B5EF4-FFF2-40B4-BE49-F238E27FC236}">
                <a16:creationId xmlns:a16="http://schemas.microsoft.com/office/drawing/2014/main" id="{611EDE43-3E6C-15FC-D704-5D40C5A40C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657" y="6282632"/>
            <a:ext cx="1055454" cy="450000"/>
          </a:xfrm>
          <a:prstGeom prst="rect">
            <a:avLst/>
          </a:prstGeom>
        </p:spPr>
      </p:pic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8ECF2245-311F-F364-1CAA-375C1BC6D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4" y="92656"/>
            <a:ext cx="1720588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56EFB-981B-E017-DE1B-B172F089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78884F7-F1ED-F7FE-7F97-F62D365134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0000" y="293217"/>
            <a:ext cx="4846209" cy="627156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6C32841-F141-6DB5-11E5-5F5F90C6AE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60000" y="293217"/>
            <a:ext cx="4846209" cy="627156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5693C602-11FB-0D8C-ADB0-8428EB32CA9F}"/>
              </a:ext>
            </a:extLst>
          </p:cNvPr>
          <p:cNvSpPr/>
          <p:nvPr/>
        </p:nvSpPr>
        <p:spPr>
          <a:xfrm>
            <a:off x="7261860" y="1158240"/>
            <a:ext cx="3154680" cy="853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BD69115-2804-1704-3CDD-2A977E4CA3D3}"/>
              </a:ext>
            </a:extLst>
          </p:cNvPr>
          <p:cNvSpPr/>
          <p:nvPr/>
        </p:nvSpPr>
        <p:spPr>
          <a:xfrm>
            <a:off x="1897582" y="3623889"/>
            <a:ext cx="3080145" cy="8693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178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E98B3-7212-CFB1-E158-1B1D20EA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D04CA1-9AAA-B198-EF6E-27D8EDCCB1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293217"/>
            <a:ext cx="4846209" cy="627156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B09791D-8E0A-5CA4-4090-5316CFD1F8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293217"/>
            <a:ext cx="4846208" cy="62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5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51785-BA88-CE7F-DE85-4B1F013DF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74E5A4-7340-2ECD-0787-51410D1E2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0B1127-E3DC-A3BD-E569-A15503F0F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B95EC23-C221-EBE1-0A27-9DB745266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360FFF-71FB-B572-035B-BE1C87878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4D2BA2-E537-A1A0-790B-072A1589C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CF4A1B75-BAFE-CCA2-0D8F-56AE5B489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56F88554-48B0-46D0-755B-E1DE8F59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9F8F148E-DE33-5981-0E4C-0BF1E0D18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327D82-C131-6913-A25D-CD66F054F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C4F3383-994B-9AAD-4C2F-4DE1299B4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9B767C86-2D12-A2D1-DAEF-D3CD16C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B22CF71C-D9E1-ED29-5E98-4462FA46E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9F128431-9526-4FAB-A550-15539C3F9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D813DD06-5E51-7759-9794-1307EB0369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84FDE9B-0A37-71F9-85E3-40C83928A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D806B8CE-9BB3-8826-3FE8-2B4084995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AA7B608A-B329-33D0-1896-78D91161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FA3971B-2B43-813D-43EA-F8C3FC83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9CBC6E3-2C1E-B6F8-83D9-DCBDA46CCC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0"/>
            <a:ext cx="5659200" cy="6843346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4B9693B-C2E8-AE94-38BB-6CD3C36F3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ED4A3FD0-7286-973E-7E15-940CF8F0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41A04A3C-CBE6-9A91-2481-CDFC69225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C2ECB259-C574-C286-1081-1B4BD3142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1053536B-966B-4627-215C-AF6EB2A16B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9443A456-602A-D32C-D68D-AC8C1423B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C163E3EC-AA0F-BEAE-7127-2B096CFAE9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48882455-4140-94E9-448C-1114A04A75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CEB43CE4-39ED-393C-4684-B9CABCD4C7B7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Open for discussion ...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How will the adoption of Artificial Intelligence affect/improve the quality of future (postgraduate) medical examinations?</a:t>
            </a:r>
            <a:endParaRPr lang="en-US" sz="14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C9CC20E-E0A3-79D3-637A-28D198885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287439-37FC-7589-DD1D-88CCC86E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E21A2C2-1088-A0EB-0713-F4BD3800C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F10237B-983A-C439-B7B7-EBECB577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5A85CC1-2495-1865-B39E-0E3C12231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27F40290-EFC6-E123-D07B-F39EA11F7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F88CEC83-33FB-B921-8DC6-5493EACCA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B0D976B6-42EB-2814-0C3E-79BC688F8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DCE805-C4BF-CF15-42DA-1B72EA9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0CA65763-D140-20D5-0746-53DBB064C52B}"/>
              </a:ext>
            </a:extLst>
          </p:cNvPr>
          <p:cNvSpPr txBox="1"/>
          <p:nvPr/>
        </p:nvSpPr>
        <p:spPr>
          <a:xfrm>
            <a:off x="1465200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7A9F544-7924-5F5F-57DA-3BE7D70F36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3" name="Afbeelding 2" descr="Afbeelding met tekst, klok&#10;&#10;Automatisch gegenereerde beschrijving">
            <a:extLst>
              <a:ext uri="{FF2B5EF4-FFF2-40B4-BE49-F238E27FC236}">
                <a16:creationId xmlns:a16="http://schemas.microsoft.com/office/drawing/2014/main" id="{702A4DE1-AA09-A5F5-4F47-3CEBC0D224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37334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4D839-9AB8-4F34-7821-E251F71E9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C5A5B4-0C01-85A8-04AF-20DB689E7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3703A0-CDA0-6DA6-245C-42D962234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601189-FFC1-0FD9-3D9D-66E3BC921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18D8FE-E6CF-A6C5-0368-17FB823D7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BF7600-060A-9872-C1A0-13DB8921E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ABA64EFE-DDE4-4B62-D205-C8AC868E1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6FEDBFD1-6C67-DCB0-7F26-D25EA2AA3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4ABEC831-7B2F-3524-5FD4-FD06448EF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7C228F-8FF9-252A-8662-4A47F7630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933F240-B13F-3832-C6D8-2D9F83B47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DFAFFE95-A065-5DF3-B48A-53CD45DF6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D6BF0344-C085-E6A5-E60E-BAD31448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30945FF7-8824-D880-8E93-3EAA6BFE8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3D862B7C-F006-E46D-C273-43EE44098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8B568C0-3D7E-2FFE-3600-CE849FD03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63D32865-E78B-68BE-3DAB-86578EAD0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115E6D2F-70FA-434A-C35E-06D363A7AF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21195DF-BADE-4D80-8632-2BD2D3749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3880033-17BC-1701-17A6-C28ADDC289E7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20" y="0"/>
            <a:ext cx="5659200" cy="68580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DA44BCB-353B-56D7-1C27-45EFC96B7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E72F7779-4522-5CE6-5D7D-A3EDF34F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52B2C0AD-7992-C56C-8502-8BB5F61C6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C0999CE6-5C67-59EA-7C09-8B0821910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06525081-D082-1A65-D80E-2C9852ED2F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F1E68AFA-5655-0B84-129A-996A913279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70712CEC-5D20-ED0F-6A25-899BEF80DF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37887A06-DF39-8CD0-CFFD-1A60D764E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6EE76BC6-B1C0-80CC-95B6-396D18E28DBD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Artificial Intelligence in European Medical examinations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The presenter does absolutely not claim to be an expert in artificial intelligence...</a:t>
            </a:r>
            <a:endParaRPr lang="en-US" sz="1400" i="1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4851031-F98E-1DF0-B04F-FCCCA6AE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E13877-1CF1-F67F-B40B-F7C5458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170F1BC-67BD-328E-09B5-40D141AF5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93E7CE-01E2-E7FC-D597-ED76DE361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72673D-64E5-1D45-403C-D0D17609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9DA035DC-1D18-F09A-5AB0-BE1B2BAD2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B30557A5-85AB-7F26-5A33-50B10F67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AECFFDB3-3CA5-4574-1C00-B5E67E230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C72BA0E-4945-D3A6-0090-059BC2BB8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12EF2F28-B7AF-7822-6BA8-7EC2A3D94FCA}"/>
              </a:ext>
            </a:extLst>
          </p:cNvPr>
          <p:cNvSpPr txBox="1"/>
          <p:nvPr/>
        </p:nvSpPr>
        <p:spPr>
          <a:xfrm>
            <a:off x="1465200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3" name="Afbeelding 2" descr="Afbeelding met gereedschap&#10;&#10;Beschrijving automatisch gegenereerd met gemiddelde betrouwbaarheid">
            <a:extLst>
              <a:ext uri="{FF2B5EF4-FFF2-40B4-BE49-F238E27FC236}">
                <a16:creationId xmlns:a16="http://schemas.microsoft.com/office/drawing/2014/main" id="{1735EC5C-2891-6958-160C-AA51AB9D42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" y="0"/>
            <a:ext cx="6531811" cy="2939315"/>
          </a:xfrm>
          <a:prstGeom prst="rect">
            <a:avLst/>
          </a:prstGeom>
        </p:spPr>
      </p:pic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E3199FF6-BF0D-7291-1998-2E9B8DBD65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2" name="Afbeelding 1" descr="Afbeelding met tekst, klok&#10;&#10;Automatisch gegenereerde beschrijving">
            <a:extLst>
              <a:ext uri="{FF2B5EF4-FFF2-40B4-BE49-F238E27FC236}">
                <a16:creationId xmlns:a16="http://schemas.microsoft.com/office/drawing/2014/main" id="{F98A1673-FD15-EC84-62E3-0A119E6EC1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37334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AEA2FDD-ADCF-6BFD-4F5D-7DC29215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60000" y="195478"/>
            <a:ext cx="4846211" cy="64670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E163468-E8BA-AE4E-28A1-B4046445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293216"/>
            <a:ext cx="4846211" cy="6271567"/>
          </a:xfrm>
          <a:prstGeom prst="rect">
            <a:avLst/>
          </a:prstGeom>
        </p:spPr>
      </p:pic>
      <p:sp>
        <p:nvSpPr>
          <p:cNvPr id="7" name="Golf 6">
            <a:extLst>
              <a:ext uri="{FF2B5EF4-FFF2-40B4-BE49-F238E27FC236}">
                <a16:creationId xmlns:a16="http://schemas.microsoft.com/office/drawing/2014/main" id="{3282BEE8-1158-1BBD-7E28-1F02D2BB2AAC}"/>
              </a:ext>
            </a:extLst>
          </p:cNvPr>
          <p:cNvSpPr/>
          <p:nvPr/>
        </p:nvSpPr>
        <p:spPr>
          <a:xfrm>
            <a:off x="494071" y="2986548"/>
            <a:ext cx="4513006" cy="752168"/>
          </a:xfrm>
          <a:prstGeom prst="wav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i="1"/>
              <a:t>See presentation of Chris Plummer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C58EAA0-70B2-05C5-792B-BEBDA2BCA21D}"/>
              </a:ext>
            </a:extLst>
          </p:cNvPr>
          <p:cNvSpPr/>
          <p:nvPr/>
        </p:nvSpPr>
        <p:spPr>
          <a:xfrm>
            <a:off x="8854440" y="3855720"/>
            <a:ext cx="1021080" cy="2057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476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A7C66-682F-28A8-296D-617892541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B1841B-5B8B-6CF9-DF12-7B984936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293216"/>
            <a:ext cx="4846211" cy="62715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DCCC7A-9EEE-0F87-2D27-8B7036C9B4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293216"/>
            <a:ext cx="4846210" cy="627156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A47BF81-2660-F505-8F4B-E29BA328DA12}"/>
              </a:ext>
            </a:extLst>
          </p:cNvPr>
          <p:cNvSpPr/>
          <p:nvPr/>
        </p:nvSpPr>
        <p:spPr>
          <a:xfrm>
            <a:off x="7292340" y="4122420"/>
            <a:ext cx="3116580" cy="472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840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84127-98AF-E3BF-7711-9B3A6EB13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3E2E2D2-73C0-B5F8-709F-79647EE039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293216"/>
            <a:ext cx="4846210" cy="62715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75B7A1-6D72-B1AB-EE3F-AC179CFEED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293217"/>
            <a:ext cx="4846210" cy="627156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DE5453B-2E56-A67C-96A6-E68BD6D1F6F9}"/>
              </a:ext>
            </a:extLst>
          </p:cNvPr>
          <p:cNvSpPr/>
          <p:nvPr/>
        </p:nvSpPr>
        <p:spPr>
          <a:xfrm>
            <a:off x="564710" y="853440"/>
            <a:ext cx="4449250" cy="1844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C2BA252-AFA7-5252-E435-1CCE444D1F5F}"/>
              </a:ext>
            </a:extLst>
          </p:cNvPr>
          <p:cNvSpPr/>
          <p:nvPr/>
        </p:nvSpPr>
        <p:spPr>
          <a:xfrm>
            <a:off x="5943600" y="4366260"/>
            <a:ext cx="4488180" cy="15011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098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" name="Afbeelding 2" descr="Afbeelding met tekst, ontvangst, Lettertype, schermopname&#10;&#10;Automatisch gegenereerde beschrijving">
            <a:extLst>
              <a:ext uri="{FF2B5EF4-FFF2-40B4-BE49-F238E27FC236}">
                <a16:creationId xmlns:a16="http://schemas.microsoft.com/office/drawing/2014/main" id="{639F5985-78DF-BED1-027C-3AF2711E98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" r="-111"/>
          <a:stretch/>
        </p:blipFill>
        <p:spPr>
          <a:xfrm>
            <a:off x="0" y="824559"/>
            <a:ext cx="12206258" cy="5027742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3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Afbeelding 3" descr="Afbeelding met tekst, klok&#10;&#10;Automatisch gegenereerde beschrijving">
            <a:extLst>
              <a:ext uri="{FF2B5EF4-FFF2-40B4-BE49-F238E27FC236}">
                <a16:creationId xmlns:a16="http://schemas.microsoft.com/office/drawing/2014/main" id="{8813B6FD-C73B-B48C-C217-712372339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657" y="6282632"/>
            <a:ext cx="1055454" cy="450000"/>
          </a:xfrm>
          <a:prstGeom prst="rect">
            <a:avLst/>
          </a:prstGeom>
        </p:spPr>
      </p:pic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EA54705A-5EC1-556F-8843-82FB9B225C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4" y="92656"/>
            <a:ext cx="1720588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D3D9A-3814-2962-0DEA-D4ECE8EEE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649CCA-ED0E-FE03-6DA8-5A848668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43B483-3BC8-BF9B-EBAE-2F4046A199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57BEA9-FC8A-3028-A4CE-BBF40B7F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3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F9DBEFE-46BB-7243-DD06-798E8C8D3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FA29B7-768A-5DA6-6D9A-DD4A31674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212E14-AE1C-D1F1-AE6A-42385BBD0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DD9EB2-BC55-EAB7-F487-95025A542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59CDE-301A-8FCC-8077-EFA1D8754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id="{8A1D1666-FFC1-757A-7005-4A2903591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04F4C393-AA3D-4B23-91D4-5F7357D5F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5">
              <a:extLst>
                <a:ext uri="{FF2B5EF4-FFF2-40B4-BE49-F238E27FC236}">
                  <a16:creationId xmlns:a16="http://schemas.microsoft.com/office/drawing/2014/main" id="{19E74299-50A6-2DBF-9B6D-9E5A6EE21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81704A8-2891-4CC1-DF86-7B273ABBC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Afbeelding 3" descr="Afbeelding met tekst, klok&#10;&#10;Automatisch gegenereerde beschrijving">
            <a:extLst>
              <a:ext uri="{FF2B5EF4-FFF2-40B4-BE49-F238E27FC236}">
                <a16:creationId xmlns:a16="http://schemas.microsoft.com/office/drawing/2014/main" id="{792EF52B-DEF1-3DB4-8F37-CCB0F22CF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657" y="6282632"/>
            <a:ext cx="1055454" cy="450000"/>
          </a:xfrm>
          <a:prstGeom prst="rect">
            <a:avLst/>
          </a:prstGeom>
        </p:spPr>
      </p:pic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25AF7A06-5FC7-C932-9B94-5EA9DD64B2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4" y="92656"/>
            <a:ext cx="1720588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8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90A09-F0EF-EA10-FF67-879921DB1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B6E89E-352A-C295-0514-7019B86FC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1FCB4C-7B51-5A64-5A9B-35E3C3E415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" r="-135"/>
          <a:stretch/>
        </p:blipFill>
        <p:spPr>
          <a:xfrm>
            <a:off x="0" y="1318970"/>
            <a:ext cx="12192000" cy="394010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B7E8F5-1FFB-AA46-D128-38AEA6FC0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3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667E5C-80D8-D044-053A-B83CF9BF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768EF4-9D40-90BD-4C86-BE6560FCC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C3ACC4-1DE3-F35D-F6A7-2AA71DCA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B82AAC-CF9B-6B13-3D13-D7D3650CE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E71B310-239E-EBAC-CEB3-B8473B732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id="{54185150-3E63-6549-968D-71A91289F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59C6BF1E-6F93-245E-1249-C5A785AF3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5">
              <a:extLst>
                <a:ext uri="{FF2B5EF4-FFF2-40B4-BE49-F238E27FC236}">
                  <a16:creationId xmlns:a16="http://schemas.microsoft.com/office/drawing/2014/main" id="{7D16E0AF-8DFB-71B2-CE8A-E02682A8E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1D205D1-6789-F29F-A0B3-D3B2DDA7A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Afbeelding 3" descr="Afbeelding met tekst, klok&#10;&#10;Automatisch gegenereerde beschrijving">
            <a:extLst>
              <a:ext uri="{FF2B5EF4-FFF2-40B4-BE49-F238E27FC236}">
                <a16:creationId xmlns:a16="http://schemas.microsoft.com/office/drawing/2014/main" id="{0362EF03-35FD-7183-3CA2-EB6180B3F9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657" y="6282632"/>
            <a:ext cx="1055454" cy="450000"/>
          </a:xfrm>
          <a:prstGeom prst="rect">
            <a:avLst/>
          </a:prstGeom>
        </p:spPr>
      </p:pic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A74248FE-2509-F7B6-DEEC-4861ABCF5E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4" y="92656"/>
            <a:ext cx="1720588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4C00A-5F44-3A22-D744-6E2A2692F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57EB8EB-EDA5-5C68-5038-C9E605A93E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293217"/>
            <a:ext cx="4846210" cy="627156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ECF6350-FAB5-402B-148C-983D5D12EF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293217"/>
            <a:ext cx="4846209" cy="627156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3B57C69-E682-C241-85EA-74A73A838721}"/>
              </a:ext>
            </a:extLst>
          </p:cNvPr>
          <p:cNvSpPr/>
          <p:nvPr/>
        </p:nvSpPr>
        <p:spPr>
          <a:xfrm>
            <a:off x="1859280" y="4777740"/>
            <a:ext cx="3101340" cy="12268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4A21099-6D3E-F79D-FC62-E72D1FBAE6AF}"/>
              </a:ext>
            </a:extLst>
          </p:cNvPr>
          <p:cNvSpPr/>
          <p:nvPr/>
        </p:nvSpPr>
        <p:spPr>
          <a:xfrm>
            <a:off x="5935980" y="830580"/>
            <a:ext cx="4511040" cy="14249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654091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72428393bf4d2dfaa35282e73de35194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07d8750a10642ea61244c3b33b16be4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1efa4d1-760a-4f09-868e-fc619fd5e590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08C78EC7-126B-4E6C-B015-325AE7A8B931}"/>
</file>

<file path=customXml/itemProps2.xml><?xml version="1.0" encoding="utf-8"?>
<ds:datastoreItem xmlns:ds="http://schemas.openxmlformats.org/officeDocument/2006/customXml" ds:itemID="{C1351645-9448-406A-836D-0CF3DA30B747}"/>
</file>

<file path=customXml/itemProps3.xml><?xml version="1.0" encoding="utf-8"?>
<ds:datastoreItem xmlns:ds="http://schemas.openxmlformats.org/officeDocument/2006/customXml" ds:itemID="{0A032397-79AE-4934-8040-67E50252C6C5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663</TotalTime>
  <Words>246</Words>
  <Application>Microsoft Macintosh PowerPoint</Application>
  <PresentationFormat>Breedbeeld</PresentationFormat>
  <Paragraphs>14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Aptos</vt:lpstr>
      <vt:lpstr>Arial</vt:lpstr>
      <vt:lpstr>Avenir Next LT Pro</vt:lpstr>
      <vt:lpstr>Avenir Next LT Pro Light</vt:lpstr>
      <vt:lpstr>Georgia Pro Semibold</vt:lpstr>
      <vt:lpstr>RocaVTI</vt:lpstr>
      <vt:lpstr>Microsoft Bing out-performs 5 other GenAI chatbots (2023)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Mathysen</dc:creator>
  <cp:lastModifiedBy>Danny Mathysen</cp:lastModifiedBy>
  <cp:revision>31</cp:revision>
  <dcterms:created xsi:type="dcterms:W3CDTF">2024-11-21T07:00:06Z</dcterms:created>
  <dcterms:modified xsi:type="dcterms:W3CDTF">2024-12-04T07:01:03Z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238200</vt:r8>
  </property>
  <property fmtid="{D5CDD505-2E9C-101B-9397-08002B2CF9AE}" pid="3" name="ContentTypeId">
    <vt:lpwstr>0x0101004194900BABD61B4BAC2F245EDF4ED39E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