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2.xml" ContentType="application/vnd.openxmlformats-officedocument.presentationml.slide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8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Override1.xml" ContentType="application/vnd.openxmlformats-officedocument.themeOverride+xml"/>
  <Override PartName="/ppt/theme/theme3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notesMasterIdLst>
    <p:notesMasterId r:id="rId26"/>
  </p:notesMasterIdLst>
  <p:sldIdLst>
    <p:sldId id="256" r:id="rId3"/>
    <p:sldId id="977" r:id="rId4"/>
    <p:sldId id="979" r:id="rId5"/>
    <p:sldId id="1013" r:id="rId6"/>
    <p:sldId id="1011" r:id="rId7"/>
    <p:sldId id="333" r:id="rId8"/>
    <p:sldId id="325" r:id="rId9"/>
    <p:sldId id="339" r:id="rId10"/>
    <p:sldId id="342" r:id="rId11"/>
    <p:sldId id="1012" r:id="rId12"/>
    <p:sldId id="355" r:id="rId13"/>
    <p:sldId id="983" r:id="rId14"/>
    <p:sldId id="987" r:id="rId15"/>
    <p:sldId id="259" r:id="rId16"/>
    <p:sldId id="351" r:id="rId17"/>
    <p:sldId id="335" r:id="rId18"/>
    <p:sldId id="1014" r:id="rId19"/>
    <p:sldId id="1016" r:id="rId20"/>
    <p:sldId id="1017" r:id="rId21"/>
    <p:sldId id="1015" r:id="rId22"/>
    <p:sldId id="1018" r:id="rId23"/>
    <p:sldId id="976" r:id="rId24"/>
    <p:sldId id="978" r:id="rId25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ijl, gemiddeld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Stijl, gemiddeld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56"/>
    <p:restoredTop sz="94638"/>
  </p:normalViewPr>
  <p:slideViewPr>
    <p:cSldViewPr snapToGrid="0">
      <p:cViewPr varScale="1">
        <p:scale>
          <a:sx n="110" d="100"/>
          <a:sy n="110" d="100"/>
        </p:scale>
        <p:origin x="200" y="1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customXml" Target="../customXml/item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ustomXml" Target="../customXml/item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7B5D3C-C7C7-3945-A55A-72F09C843337}" type="datetimeFigureOut">
              <a:t>9/12/2024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088065-BEB0-004B-987C-BF90745E48CC}" type="slidenum"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6714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BBB425-DFC5-484D-AA7A-99322DAA78B1}" type="slidenum">
              <a:rPr lang="nl-BE"/>
              <a:t>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97312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/>
              <a:t>voorbeelden:</a:t>
            </a:r>
          </a:p>
          <a:p>
            <a:pPr marL="171450" indent="-171450">
              <a:buFontTx/>
              <a:buChar char="-"/>
            </a:pPr>
            <a:r>
              <a:rPr lang="nl-BE"/>
              <a:t>autocorrector</a:t>
            </a:r>
          </a:p>
          <a:p>
            <a:pPr marL="171450" indent="-171450">
              <a:buFontTx/>
              <a:buChar char="-"/>
            </a:pPr>
            <a:r>
              <a:rPr lang="nl-BE"/>
              <a:t>het lijkt of we afgeluisterd worden</a:t>
            </a:r>
          </a:p>
          <a:p>
            <a:pPr marL="171450" indent="-171450">
              <a:buFontTx/>
              <a:buChar char="-"/>
            </a:pPr>
            <a:r>
              <a:rPr lang="nl-BE"/>
              <a:t>bankapp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BBB425-DFC5-484D-AA7A-99322DAA78B1}" type="slidenum">
              <a:rPr lang="nl-BE"/>
              <a:t>11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77645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22F66-727D-4150-ADA5-49CF3A0F68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352" y="1122363"/>
            <a:ext cx="10072922" cy="1978346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D9A1FE-C39F-4D7C-B93D-F8C203A1D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352" y="3509963"/>
            <a:ext cx="10072922" cy="1747837"/>
          </a:xfrm>
        </p:spPr>
        <p:txBody>
          <a:bodyPr>
            <a:normAutofit/>
          </a:bodyPr>
          <a:lstStyle>
            <a:lvl1pPr marL="0" indent="0" algn="l">
              <a:buNone/>
              <a:defRPr sz="2000" i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08AAC-7D41-4304-8D59-EF34B232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352" y="136525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524C6359-9BB8-4148-8114-537E698DA205}" type="datetime1">
              <a:rPr lang="en-US" smtClean="0"/>
              <a:t>12/9/24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4D078-DE22-4F23-8B48-21FB1415C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352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4C1F5-608B-4335-9F2A-17F63D5FA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51B01909-73B8-4486-A749-C643B1D7E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26769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5E279D86-4533-45F1-B0AA-D237399A5ED5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764FD722-CB31-4326-ADD8-CBA52FD1FF59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24E4BCEC-8B0A-444E-8509-1B3BB0449E5B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9DB36622-1DC7-4B17-8984-588BA8999FF6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51B97AF0-1974-42B9-B5FC-A332C52E8272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95A298AD-BE5D-4BE1-8CDF-DBFB42D63FEB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50197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F2C5-A3FC-44EF-BA15-CEC83C83D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040D3-67DB-455C-AD79-49E185DB63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B2B07A-258E-42DD-9A68-2C76F7D54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49BD0-10DB-43E7-8F22-40B3D51B8FC3}" type="datetime1">
              <a:rPr lang="en-US" smtClean="0"/>
              <a:t>12/9/24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1E9BC-3BB8-40CD-9294-59A2E59E1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3979D-5589-4770-9D29-046F2B506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12EF7969-DB38-4989-A65C-9D190A2455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33456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2145BE25-C437-45FE-A3D3-BBAAF108CC9B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4A9D0FA0-682C-4076-B779-D865AEEFC66C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AB60163C-1A2D-4F00-BC61-8A3C11E2D2BE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3FF8D873-9CF9-4A0A-A7B8-875C0B8233D6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2B645470-F624-4417-A8A4-FC242E43C9DB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ECC7EFEF-6B2A-4210-9275-0077ACF2827B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84679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6693CD-CB65-4F37-A6DA-F300B93C14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974374" y="787067"/>
            <a:ext cx="2628900" cy="53898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48D117-7AE6-4831-9867-5145F64A0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5719" y="787067"/>
            <a:ext cx="7039402" cy="538989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88CF8-397F-485E-8081-AFA4DADD4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6C79C-F566-427A-93F6-434A4E613134}" type="datetime1">
              <a:rPr lang="en-US" smtClean="0"/>
              <a:t>12/9/24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E4773-4660-4F21-83CF-1A449395B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59537-EB47-40FA-893E-785D6FE00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588F505F-2957-41FC-9AAA-962853A67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5400000">
            <a:off x="7283627" y="125032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091A36EB-8545-4EFE-B619-165D36D644D1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8D075D29-6706-486B-A55A-13866882BA88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3FAE751A-10F0-48F2-BBC3-D2FE499B345B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52289CAF-683C-4BCC-8AA5-95A3BF799B0F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3BC8403A-C46F-4DA1-A015-00A80215F289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A797D957-3A2C-42DF-B73E-CBB47BE036B7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874232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Antwerpen_6pictogra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19">
            <a:extLst>
              <a:ext uri="{FF2B5EF4-FFF2-40B4-BE49-F238E27FC236}">
                <a16:creationId xmlns:a16="http://schemas.microsoft.com/office/drawing/2014/main" id="{A56CA53A-2F47-F94E-BBC9-739AF3FD799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339266" y="2133247"/>
            <a:ext cx="2406350" cy="1404432"/>
          </a:xfrm>
        </p:spPr>
        <p:txBody>
          <a:bodyPr lIns="0" tIns="0" rIns="0" bIns="0"/>
          <a:lstStyle>
            <a:lvl1pPr algn="l"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nl-NL" dirty="0"/>
              <a:t>Inhoud</a:t>
            </a:r>
            <a:endParaRPr lang="nl-BE" dirty="0"/>
          </a:p>
        </p:txBody>
      </p:sp>
      <p:sp>
        <p:nvSpPr>
          <p:cNvPr id="5" name="Tijdelijke aanduiding voor afbeelding 33">
            <a:extLst>
              <a:ext uri="{FF2B5EF4-FFF2-40B4-BE49-F238E27FC236}">
                <a16:creationId xmlns:a16="http://schemas.microsoft.com/office/drawing/2014/main" id="{19D3F277-1732-274A-BDAC-F3BB5EB7334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0664" y="1389094"/>
            <a:ext cx="467313" cy="466828"/>
          </a:xfrm>
          <a:prstGeom prst="roundRect">
            <a:avLst>
              <a:gd name="adj" fmla="val 7157"/>
            </a:avLst>
          </a:prstGeo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>
              <a:defRPr sz="8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nl-NL" dirty="0"/>
              <a:t>Klik op het pictogram om een witte afbeelding toe </a:t>
            </a:r>
            <a:r>
              <a:rPr lang="nl-NL" dirty="0" err="1"/>
              <a:t>tevoegen</a:t>
            </a:r>
            <a:r>
              <a:rPr lang="nl-NL" dirty="0"/>
              <a:t> (</a:t>
            </a:r>
            <a:r>
              <a:rPr lang="nl-NL" dirty="0" err="1"/>
              <a:t>png</a:t>
            </a:r>
            <a:r>
              <a:rPr lang="nl-NL" dirty="0"/>
              <a:t>)</a:t>
            </a:r>
            <a:endParaRPr lang="nl-BE" dirty="0"/>
          </a:p>
        </p:txBody>
      </p:sp>
      <p:sp>
        <p:nvSpPr>
          <p:cNvPr id="6" name="Tijdelijke aanduiding voor inhoud 19">
            <a:extLst>
              <a:ext uri="{FF2B5EF4-FFF2-40B4-BE49-F238E27FC236}">
                <a16:creationId xmlns:a16="http://schemas.microsoft.com/office/drawing/2014/main" id="{9D9A0FC3-0D38-0441-BB3C-75F8A95AF94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070977" y="2133247"/>
            <a:ext cx="2406350" cy="1404432"/>
          </a:xfrm>
        </p:spPr>
        <p:txBody>
          <a:bodyPr lIns="0" tIns="0" rIns="0" bIns="0"/>
          <a:lstStyle>
            <a:lvl1pPr algn="l">
              <a:defRPr lang="nl-BE" sz="1600" b="0" i="0" kern="1200" dirty="0">
                <a:solidFill>
                  <a:schemeClr val="tx1"/>
                </a:solidFill>
                <a:latin typeface="Calibri Light" panose="020F0302020204030204" pitchFamily="34" charset="0"/>
                <a:ea typeface="Verdana" charset="0"/>
                <a:cs typeface="Calibri Light" panose="020F0302020204030204" pitchFamily="34" charset="0"/>
              </a:defRPr>
            </a:lvl1pPr>
          </a:lstStyle>
          <a:p>
            <a:r>
              <a:rPr lang="nl-NL" dirty="0"/>
              <a:t>Inhoud</a:t>
            </a:r>
            <a:endParaRPr lang="nl-BE" dirty="0"/>
          </a:p>
        </p:txBody>
      </p:sp>
      <p:sp>
        <p:nvSpPr>
          <p:cNvPr id="7" name="Tijdelijke aanduiding voor afbeelding 33">
            <a:extLst>
              <a:ext uri="{FF2B5EF4-FFF2-40B4-BE49-F238E27FC236}">
                <a16:creationId xmlns:a16="http://schemas.microsoft.com/office/drawing/2014/main" id="{C73DE83C-1825-BF4A-A473-AF62420F8C6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410221" y="1389094"/>
            <a:ext cx="467313" cy="466828"/>
          </a:xfrm>
          <a:prstGeom prst="roundRect">
            <a:avLst>
              <a:gd name="adj" fmla="val 7157"/>
            </a:avLst>
          </a:prstGeo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>
              <a:defRPr lang="nl-BE" sz="800" b="0" i="0" kern="1200" dirty="0">
                <a:solidFill>
                  <a:schemeClr val="bg1"/>
                </a:solidFill>
                <a:latin typeface="Calibri Light" panose="020F0302020204030204" pitchFamily="34" charset="0"/>
                <a:ea typeface="Verdana" charset="0"/>
                <a:cs typeface="Calibri Light" panose="020F0302020204030204" pitchFamily="34" charset="0"/>
              </a:defRPr>
            </a:lvl1pPr>
          </a:lstStyle>
          <a:p>
            <a:r>
              <a:rPr lang="nl-NL" dirty="0"/>
              <a:t>Klik op het pictogram om een witte afbeelding toe </a:t>
            </a:r>
            <a:r>
              <a:rPr lang="nl-NL" dirty="0" err="1"/>
              <a:t>tevoegen</a:t>
            </a:r>
            <a:r>
              <a:rPr lang="nl-NL" dirty="0"/>
              <a:t> (</a:t>
            </a:r>
            <a:r>
              <a:rPr lang="nl-NL" dirty="0" err="1"/>
              <a:t>png</a:t>
            </a:r>
            <a:r>
              <a:rPr lang="nl-NL" dirty="0"/>
              <a:t>)</a:t>
            </a:r>
            <a:endParaRPr lang="nl-BE" dirty="0"/>
          </a:p>
        </p:txBody>
      </p:sp>
      <p:sp>
        <p:nvSpPr>
          <p:cNvPr id="8" name="Tijdelijke aanduiding voor inhoud 19">
            <a:extLst>
              <a:ext uri="{FF2B5EF4-FFF2-40B4-BE49-F238E27FC236}">
                <a16:creationId xmlns:a16="http://schemas.microsoft.com/office/drawing/2014/main" id="{2045FFF3-F25B-614B-A526-AC100D6B9B0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815080" y="2133247"/>
            <a:ext cx="2406350" cy="1404432"/>
          </a:xfrm>
        </p:spPr>
        <p:txBody>
          <a:bodyPr lIns="0" tIns="0" rIns="0" bIns="0"/>
          <a:lstStyle>
            <a:lvl1pPr algn="l">
              <a:defRPr lang="nl-BE" sz="1600" b="0" i="0" kern="1200" dirty="0">
                <a:solidFill>
                  <a:schemeClr val="tx1"/>
                </a:solidFill>
                <a:latin typeface="Calibri Light" panose="020F0302020204030204" pitchFamily="34" charset="0"/>
                <a:ea typeface="Verdana" charset="0"/>
                <a:cs typeface="Calibri Light" panose="020F0302020204030204" pitchFamily="34" charset="0"/>
              </a:defRPr>
            </a:lvl1pPr>
          </a:lstStyle>
          <a:p>
            <a:r>
              <a:rPr lang="nl-NL" dirty="0"/>
              <a:t>Inhoud</a:t>
            </a:r>
            <a:endParaRPr lang="nl-BE" dirty="0"/>
          </a:p>
        </p:txBody>
      </p:sp>
      <p:sp>
        <p:nvSpPr>
          <p:cNvPr id="9" name="Tijdelijke aanduiding voor afbeelding 33">
            <a:extLst>
              <a:ext uri="{FF2B5EF4-FFF2-40B4-BE49-F238E27FC236}">
                <a16:creationId xmlns:a16="http://schemas.microsoft.com/office/drawing/2014/main" id="{64A41B62-3349-A641-9E85-33C3E278DD4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141330" y="1389094"/>
            <a:ext cx="467313" cy="466828"/>
          </a:xfrm>
          <a:prstGeom prst="roundRect">
            <a:avLst>
              <a:gd name="adj" fmla="val 7157"/>
            </a:avLst>
          </a:prstGeo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>
              <a:defRPr lang="nl-BE" sz="800" b="0" i="0" kern="1200" dirty="0">
                <a:solidFill>
                  <a:schemeClr val="bg1"/>
                </a:solidFill>
                <a:latin typeface="Calibri Light" panose="020F0302020204030204" pitchFamily="34" charset="0"/>
                <a:ea typeface="Verdana" charset="0"/>
                <a:cs typeface="Calibri Light" panose="020F0302020204030204" pitchFamily="34" charset="0"/>
              </a:defRPr>
            </a:lvl1pPr>
          </a:lstStyle>
          <a:p>
            <a:r>
              <a:rPr lang="nl-NL" dirty="0"/>
              <a:t>Klik op het pictogram om een witte afbeelding toe </a:t>
            </a:r>
            <a:r>
              <a:rPr lang="nl-NL" dirty="0" err="1"/>
              <a:t>tevoegen</a:t>
            </a:r>
            <a:r>
              <a:rPr lang="nl-NL" dirty="0"/>
              <a:t> (</a:t>
            </a:r>
            <a:r>
              <a:rPr lang="nl-NL" dirty="0" err="1"/>
              <a:t>png</a:t>
            </a:r>
            <a:r>
              <a:rPr lang="nl-NL" dirty="0"/>
              <a:t>)</a:t>
            </a:r>
            <a:endParaRPr lang="nl-BE" dirty="0"/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88F6B30C-94E8-264F-86F5-31D0E47D7244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5058585" y="1411391"/>
            <a:ext cx="2418742" cy="563562"/>
          </a:xfrm>
        </p:spPr>
        <p:txBody>
          <a:bodyPr lIns="0" tIns="0" rIns="0" bIns="0">
            <a:noAutofit/>
          </a:bodyPr>
          <a:lstStyle>
            <a:lvl1pPr>
              <a:defRPr sz="22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BE" dirty="0"/>
              <a:t>Project titel</a:t>
            </a:r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261850B4-D4F1-234A-9F22-195572228DA4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8802688" y="1411391"/>
            <a:ext cx="2418742" cy="563562"/>
          </a:xfrm>
        </p:spPr>
        <p:txBody>
          <a:bodyPr lIns="0" tIns="0" rIns="0" bIns="0">
            <a:noAutofit/>
          </a:bodyPr>
          <a:lstStyle>
            <a:lvl1pPr>
              <a:defRPr lang="nl-BE" sz="2200" b="1" i="0" kern="1200" dirty="0">
                <a:solidFill>
                  <a:schemeClr val="accent2"/>
                </a:solidFill>
                <a:latin typeface="Calibri" panose="020F0502020204030204" pitchFamily="34" charset="0"/>
                <a:ea typeface="Verdana" charset="0"/>
                <a:cs typeface="Calibri" panose="020F0502020204030204" pitchFamily="34" charset="0"/>
              </a:defRPr>
            </a:lvl1pPr>
          </a:lstStyle>
          <a:p>
            <a:r>
              <a:rPr lang="nl-BE" dirty="0"/>
              <a:t>Project titel</a:t>
            </a:r>
          </a:p>
        </p:txBody>
      </p:sp>
      <p:sp>
        <p:nvSpPr>
          <p:cNvPr id="12" name="Tijdelijke aanduiding voor inhoud 2">
            <a:extLst>
              <a:ext uri="{FF2B5EF4-FFF2-40B4-BE49-F238E27FC236}">
                <a16:creationId xmlns:a16="http://schemas.microsoft.com/office/drawing/2014/main" id="{DCDD9BD6-DB58-C84C-BD3C-F9652F4D492B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1326874" y="1411391"/>
            <a:ext cx="2418742" cy="563562"/>
          </a:xfrm>
        </p:spPr>
        <p:txBody>
          <a:bodyPr lIns="0" tIns="0" rIns="0" bIns="0">
            <a:noAutofit/>
          </a:bodyPr>
          <a:lstStyle>
            <a:lvl1pPr>
              <a:defRPr sz="22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BE" dirty="0"/>
              <a:t>Project titel</a:t>
            </a:r>
          </a:p>
        </p:txBody>
      </p:sp>
      <p:sp>
        <p:nvSpPr>
          <p:cNvPr id="14" name="Tijdelijke aanduiding voor inhoud 19">
            <a:extLst>
              <a:ext uri="{FF2B5EF4-FFF2-40B4-BE49-F238E27FC236}">
                <a16:creationId xmlns:a16="http://schemas.microsoft.com/office/drawing/2014/main" id="{0385125A-3379-2746-BD83-583F817C5CC6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1339266" y="4585989"/>
            <a:ext cx="2406350" cy="1404432"/>
          </a:xfrm>
        </p:spPr>
        <p:txBody>
          <a:bodyPr lIns="0" tIns="0" rIns="0" bIns="0"/>
          <a:lstStyle>
            <a:lvl1pPr algn="l">
              <a:defRPr lang="nl-BE" sz="1600" b="0" i="0" kern="1200" dirty="0">
                <a:solidFill>
                  <a:schemeClr val="tx1"/>
                </a:solidFill>
                <a:latin typeface="Calibri Light" panose="020F0302020204030204" pitchFamily="34" charset="0"/>
                <a:ea typeface="Verdana" charset="0"/>
                <a:cs typeface="Calibri Light" panose="020F0302020204030204" pitchFamily="34" charset="0"/>
              </a:defRPr>
            </a:lvl1pPr>
          </a:lstStyle>
          <a:p>
            <a:r>
              <a:rPr lang="nl-NL" dirty="0"/>
              <a:t>Inhoud</a:t>
            </a:r>
            <a:endParaRPr lang="nl-BE" dirty="0"/>
          </a:p>
        </p:txBody>
      </p:sp>
      <p:sp>
        <p:nvSpPr>
          <p:cNvPr id="15" name="Tijdelijke aanduiding voor afbeelding 33">
            <a:extLst>
              <a:ext uri="{FF2B5EF4-FFF2-40B4-BE49-F238E27FC236}">
                <a16:creationId xmlns:a16="http://schemas.microsoft.com/office/drawing/2014/main" id="{965879DE-F296-964E-A952-9184C5050EF5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630664" y="3841836"/>
            <a:ext cx="467313" cy="466828"/>
          </a:xfrm>
          <a:prstGeom prst="roundRect">
            <a:avLst>
              <a:gd name="adj" fmla="val 7157"/>
            </a:avLst>
          </a:prstGeo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>
              <a:defRPr lang="nl-BE" sz="800" b="0" i="0" kern="1200" dirty="0">
                <a:solidFill>
                  <a:schemeClr val="bg1"/>
                </a:solidFill>
                <a:latin typeface="Calibri Light" panose="020F0302020204030204" pitchFamily="34" charset="0"/>
                <a:ea typeface="Verdana" charset="0"/>
                <a:cs typeface="Calibri Light" panose="020F0302020204030204" pitchFamily="34" charset="0"/>
              </a:defRPr>
            </a:lvl1pPr>
          </a:lstStyle>
          <a:p>
            <a:r>
              <a:rPr lang="nl-NL" dirty="0"/>
              <a:t>Klik op het pictogram om een witte afbeelding toe </a:t>
            </a:r>
            <a:r>
              <a:rPr lang="nl-NL" dirty="0" err="1"/>
              <a:t>tevoegen</a:t>
            </a:r>
            <a:r>
              <a:rPr lang="nl-NL" dirty="0"/>
              <a:t> (</a:t>
            </a:r>
            <a:r>
              <a:rPr lang="nl-NL" dirty="0" err="1"/>
              <a:t>png</a:t>
            </a:r>
            <a:r>
              <a:rPr lang="nl-NL" dirty="0"/>
              <a:t>)</a:t>
            </a:r>
            <a:endParaRPr lang="nl-BE" dirty="0"/>
          </a:p>
        </p:txBody>
      </p:sp>
      <p:sp>
        <p:nvSpPr>
          <p:cNvPr id="16" name="Tijdelijke aanduiding voor inhoud 19">
            <a:extLst>
              <a:ext uri="{FF2B5EF4-FFF2-40B4-BE49-F238E27FC236}">
                <a16:creationId xmlns:a16="http://schemas.microsoft.com/office/drawing/2014/main" id="{2459C232-5B0E-134D-B9C4-9B40E0751E2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5070977" y="4585989"/>
            <a:ext cx="2406350" cy="1404432"/>
          </a:xfrm>
        </p:spPr>
        <p:txBody>
          <a:bodyPr lIns="0" tIns="0" rIns="0" bIns="0"/>
          <a:lstStyle>
            <a:lvl1pPr algn="l">
              <a:defRPr lang="nl-BE" sz="1600" b="0" i="0" kern="1200" dirty="0">
                <a:solidFill>
                  <a:schemeClr val="tx1"/>
                </a:solidFill>
                <a:latin typeface="Calibri Light" panose="020F0302020204030204" pitchFamily="34" charset="0"/>
                <a:ea typeface="Verdana" charset="0"/>
                <a:cs typeface="Calibri Light" panose="020F0302020204030204" pitchFamily="34" charset="0"/>
              </a:defRPr>
            </a:lvl1pPr>
          </a:lstStyle>
          <a:p>
            <a:r>
              <a:rPr lang="nl-NL" dirty="0"/>
              <a:t>Inhoud</a:t>
            </a:r>
            <a:endParaRPr lang="nl-BE" dirty="0"/>
          </a:p>
        </p:txBody>
      </p:sp>
      <p:sp>
        <p:nvSpPr>
          <p:cNvPr id="17" name="Tijdelijke aanduiding voor afbeelding 33">
            <a:extLst>
              <a:ext uri="{FF2B5EF4-FFF2-40B4-BE49-F238E27FC236}">
                <a16:creationId xmlns:a16="http://schemas.microsoft.com/office/drawing/2014/main" id="{D15EA347-33D1-EE4E-9464-3CF0EAE3CC0B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410221" y="3841836"/>
            <a:ext cx="467313" cy="466828"/>
          </a:xfrm>
          <a:prstGeom prst="roundRect">
            <a:avLst>
              <a:gd name="adj" fmla="val 7157"/>
            </a:avLst>
          </a:prstGeo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>
              <a:defRPr lang="nl-BE" sz="800" b="0" i="0" kern="1200" dirty="0">
                <a:solidFill>
                  <a:schemeClr val="bg1"/>
                </a:solidFill>
                <a:latin typeface="Calibri Light" panose="020F0302020204030204" pitchFamily="34" charset="0"/>
                <a:ea typeface="Verdana" charset="0"/>
                <a:cs typeface="Calibri Light" panose="020F0302020204030204" pitchFamily="34" charset="0"/>
              </a:defRPr>
            </a:lvl1pPr>
          </a:lstStyle>
          <a:p>
            <a:r>
              <a:rPr lang="nl-NL" dirty="0"/>
              <a:t>Klik op het pictogram om een witte afbeelding toe </a:t>
            </a:r>
            <a:r>
              <a:rPr lang="nl-NL" dirty="0" err="1"/>
              <a:t>tevoegen</a:t>
            </a:r>
            <a:r>
              <a:rPr lang="nl-NL" dirty="0"/>
              <a:t> (</a:t>
            </a:r>
            <a:r>
              <a:rPr lang="nl-NL" dirty="0" err="1"/>
              <a:t>png</a:t>
            </a:r>
            <a:r>
              <a:rPr lang="nl-NL" dirty="0"/>
              <a:t>)</a:t>
            </a:r>
            <a:endParaRPr lang="nl-BE" dirty="0"/>
          </a:p>
        </p:txBody>
      </p:sp>
      <p:sp>
        <p:nvSpPr>
          <p:cNvPr id="18" name="Tijdelijke aanduiding voor inhoud 19">
            <a:extLst>
              <a:ext uri="{FF2B5EF4-FFF2-40B4-BE49-F238E27FC236}">
                <a16:creationId xmlns:a16="http://schemas.microsoft.com/office/drawing/2014/main" id="{FA64A415-5531-2B4D-907A-7C688388BF90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8815080" y="4585989"/>
            <a:ext cx="2406350" cy="1404432"/>
          </a:xfrm>
        </p:spPr>
        <p:txBody>
          <a:bodyPr lIns="0" tIns="0" rIns="0" bIns="0"/>
          <a:lstStyle>
            <a:lvl1pPr algn="l">
              <a:defRPr lang="nl-BE" sz="1600" b="0" i="0" kern="1200" dirty="0">
                <a:solidFill>
                  <a:schemeClr val="tx1"/>
                </a:solidFill>
                <a:latin typeface="Calibri Light" panose="020F0302020204030204" pitchFamily="34" charset="0"/>
                <a:ea typeface="Verdana" charset="0"/>
                <a:cs typeface="Calibri Light" panose="020F0302020204030204" pitchFamily="34" charset="0"/>
              </a:defRPr>
            </a:lvl1pPr>
          </a:lstStyle>
          <a:p>
            <a:r>
              <a:rPr lang="nl-NL" dirty="0"/>
              <a:t>Inhoud</a:t>
            </a:r>
            <a:endParaRPr lang="nl-BE" dirty="0"/>
          </a:p>
        </p:txBody>
      </p:sp>
      <p:sp>
        <p:nvSpPr>
          <p:cNvPr id="19" name="Tijdelijke aanduiding voor afbeelding 33">
            <a:extLst>
              <a:ext uri="{FF2B5EF4-FFF2-40B4-BE49-F238E27FC236}">
                <a16:creationId xmlns:a16="http://schemas.microsoft.com/office/drawing/2014/main" id="{4EC1974C-2EB3-274B-A88C-617CC7414E5A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8141330" y="3841836"/>
            <a:ext cx="467313" cy="466828"/>
          </a:xfrm>
          <a:prstGeom prst="roundRect">
            <a:avLst>
              <a:gd name="adj" fmla="val 7157"/>
            </a:avLst>
          </a:prstGeo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>
              <a:defRPr lang="nl-BE" sz="800" b="0" i="0" kern="1200" dirty="0">
                <a:solidFill>
                  <a:schemeClr val="bg1"/>
                </a:solidFill>
                <a:latin typeface="Calibri Light" panose="020F0302020204030204" pitchFamily="34" charset="0"/>
                <a:ea typeface="Verdana" charset="0"/>
                <a:cs typeface="Calibri Light" panose="020F0302020204030204" pitchFamily="34" charset="0"/>
              </a:defRPr>
            </a:lvl1pPr>
          </a:lstStyle>
          <a:p>
            <a:r>
              <a:rPr lang="nl-NL" dirty="0"/>
              <a:t>Klik op het pictogram om een witte afbeelding toe </a:t>
            </a:r>
            <a:r>
              <a:rPr lang="nl-NL" dirty="0" err="1"/>
              <a:t>tevoegen</a:t>
            </a:r>
            <a:r>
              <a:rPr lang="nl-NL" dirty="0"/>
              <a:t> (</a:t>
            </a:r>
            <a:r>
              <a:rPr lang="nl-NL" dirty="0" err="1"/>
              <a:t>png</a:t>
            </a:r>
            <a:r>
              <a:rPr lang="nl-NL" dirty="0"/>
              <a:t>)</a:t>
            </a:r>
            <a:endParaRPr lang="nl-BE" dirty="0"/>
          </a:p>
        </p:txBody>
      </p:sp>
      <p:sp>
        <p:nvSpPr>
          <p:cNvPr id="20" name="Tijdelijke aanduiding voor inhoud 2">
            <a:extLst>
              <a:ext uri="{FF2B5EF4-FFF2-40B4-BE49-F238E27FC236}">
                <a16:creationId xmlns:a16="http://schemas.microsoft.com/office/drawing/2014/main" id="{330314A6-BF29-EC42-BF75-622C5286D534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5058585" y="3864133"/>
            <a:ext cx="2418742" cy="563562"/>
          </a:xfrm>
        </p:spPr>
        <p:txBody>
          <a:bodyPr lIns="0" tIns="0" rIns="0" bIns="0">
            <a:noAutofit/>
          </a:bodyPr>
          <a:lstStyle>
            <a:lvl1pPr>
              <a:defRPr lang="nl-BE" sz="2200" b="1" i="0" kern="1200" dirty="0">
                <a:solidFill>
                  <a:schemeClr val="accent2"/>
                </a:solidFill>
                <a:latin typeface="Calibri" panose="020F0502020204030204" pitchFamily="34" charset="0"/>
                <a:ea typeface="Verdana" charset="0"/>
                <a:cs typeface="Calibri" panose="020F0502020204030204" pitchFamily="34" charset="0"/>
              </a:defRPr>
            </a:lvl1pPr>
          </a:lstStyle>
          <a:p>
            <a:r>
              <a:rPr lang="nl-BE" dirty="0"/>
              <a:t>Project titel</a:t>
            </a:r>
          </a:p>
        </p:txBody>
      </p:sp>
      <p:sp>
        <p:nvSpPr>
          <p:cNvPr id="21" name="Tijdelijke aanduiding voor inhoud 2">
            <a:extLst>
              <a:ext uri="{FF2B5EF4-FFF2-40B4-BE49-F238E27FC236}">
                <a16:creationId xmlns:a16="http://schemas.microsoft.com/office/drawing/2014/main" id="{D6D76FCC-D508-DD4F-BB82-48A5BCC54578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8802688" y="3864133"/>
            <a:ext cx="2418742" cy="563562"/>
          </a:xfrm>
        </p:spPr>
        <p:txBody>
          <a:bodyPr lIns="0" tIns="0" rIns="0" bIns="0">
            <a:noAutofit/>
          </a:bodyPr>
          <a:lstStyle>
            <a:lvl1pPr>
              <a:defRPr lang="nl-BE" sz="2200" b="1" i="0" kern="1200" dirty="0">
                <a:solidFill>
                  <a:schemeClr val="accent2"/>
                </a:solidFill>
                <a:latin typeface="Calibri" panose="020F0502020204030204" pitchFamily="34" charset="0"/>
                <a:ea typeface="Verdana" charset="0"/>
                <a:cs typeface="Calibri" panose="020F0502020204030204" pitchFamily="34" charset="0"/>
              </a:defRPr>
            </a:lvl1pPr>
          </a:lstStyle>
          <a:p>
            <a:r>
              <a:rPr lang="nl-BE" dirty="0"/>
              <a:t>Project titel</a:t>
            </a:r>
          </a:p>
        </p:txBody>
      </p:sp>
      <p:sp>
        <p:nvSpPr>
          <p:cNvPr id="22" name="Tijdelijke aanduiding voor inhoud 2">
            <a:extLst>
              <a:ext uri="{FF2B5EF4-FFF2-40B4-BE49-F238E27FC236}">
                <a16:creationId xmlns:a16="http://schemas.microsoft.com/office/drawing/2014/main" id="{125E4E80-E44F-EA4F-8054-6AB42A8470B4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1326874" y="3864133"/>
            <a:ext cx="2418742" cy="563562"/>
          </a:xfrm>
        </p:spPr>
        <p:txBody>
          <a:bodyPr lIns="0" tIns="0" rIns="0" bIns="0">
            <a:noAutofit/>
          </a:bodyPr>
          <a:lstStyle>
            <a:lvl1pPr>
              <a:defRPr lang="nl-BE" sz="2200" b="1" i="0" kern="1200" dirty="0">
                <a:solidFill>
                  <a:schemeClr val="accent2"/>
                </a:solidFill>
                <a:latin typeface="Calibri" panose="020F0502020204030204" pitchFamily="34" charset="0"/>
                <a:ea typeface="Verdana" charset="0"/>
                <a:cs typeface="Calibri" panose="020F0502020204030204" pitchFamily="34" charset="0"/>
              </a:defRPr>
            </a:lvl1pPr>
          </a:lstStyle>
          <a:p>
            <a:r>
              <a:rPr lang="nl-BE" dirty="0"/>
              <a:t>Project titel</a:t>
            </a:r>
          </a:p>
        </p:txBody>
      </p:sp>
    </p:spTree>
    <p:extLst>
      <p:ext uri="{BB962C8B-B14F-4D97-AF65-F5344CB8AC3E}">
        <p14:creationId xmlns:p14="http://schemas.microsoft.com/office/powerpoint/2010/main" val="31319080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41EA14-3189-53BD-C0FA-BB4DB4CB0F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976B896-8C0E-B9DF-F3CA-B7D3923F0E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C679DEC-61FD-A762-2CF0-90B9FA206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9D389-4C4C-4FD7-9E6B-9F44477F0EB8}" type="datetime1">
              <a:rPr lang="en-US" smtClean="0"/>
              <a:t>12/9/24</a:t>
            </a:fld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6C9A3C3-6052-7784-30AD-D34FB7508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7CEF089-B5E8-0AFF-1276-3B01F002B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43245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0AA9ED-240F-A9CB-2A5C-86DD6981A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914C2D6-4E79-5DED-22EB-603117951D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73D1CE6-60F6-BF6B-3B38-BFDC4EB22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9D389-4C4C-4FD7-9E6B-9F44477F0EB8}" type="datetime1">
              <a:rPr lang="en-US" smtClean="0"/>
              <a:t>12/9/24</a:t>
            </a:fld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66C0B31-A362-1389-5A3D-F9ED40F3D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35C35E0-C856-DF86-9716-3C5BF44E0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07965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FC2F49-3872-B9A1-5E04-9B577E428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9EF33F7-4C08-2FBD-7524-121C3E22A1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37F2465-C6B2-D32D-8FB4-AAB31A153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9D389-4C4C-4FD7-9E6B-9F44477F0EB8}" type="datetime1">
              <a:rPr lang="en-US" smtClean="0"/>
              <a:t>12/9/24</a:t>
            </a:fld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C67CBB9-7B8E-655E-B285-6C77A9DCF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A684E64-447B-9FAF-2F8E-31C545BBE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91457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074FBB-4376-ACBB-2E17-78C4DEFFE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61249E7-8719-D294-8F5F-0D40B4C06A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E4A99E2-EF5A-9B7C-750B-792DBF0412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D8FD750-9D06-D42B-5467-7F15CCAB9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9D389-4C4C-4FD7-9E6B-9F44477F0EB8}" type="datetime1">
              <a:rPr lang="en-US" smtClean="0"/>
              <a:t>12/9/24</a:t>
            </a:fld>
            <a:endParaRPr lang="en-US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56B8320-0D88-5331-58A8-013B1D55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97C2544-B19E-24A6-6462-244C10C51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791466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8DFDCB-E74C-E51D-EB6B-D03F424B1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7AEDB79-FD4D-1015-C95E-D497D83330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3CC01C6-8AB9-0842-C5C9-AEB716E05B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85D8C86-D033-0CBA-2660-6D683D370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FDF6429-B85A-2D52-8B48-1438B6F612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F51419F-7C10-E1AF-AB43-ED7CC779B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9D389-4C4C-4FD7-9E6B-9F44477F0EB8}" type="datetime1">
              <a:rPr lang="en-US" smtClean="0"/>
              <a:t>12/9/24</a:t>
            </a:fld>
            <a:endParaRPr lang="en-US" dirty="0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B42397D-0F38-9449-4121-D2E594308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7D53A07-83D1-1403-12AB-0062E4E6D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99035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A025DC-B050-70BA-1E16-EDA377C3B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98C25D8-68A6-53F9-DDCA-045F7993C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9D389-4C4C-4FD7-9E6B-9F44477F0EB8}" type="datetime1">
              <a:rPr lang="en-US" smtClean="0"/>
              <a:t>12/9/24</a:t>
            </a:fld>
            <a:endParaRPr lang="en-US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9D836F7-F154-1D1C-DC5E-D789AE0C1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450E424-999A-27BB-1C3C-E269C29A9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317237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69326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7B4A7-C566-48F4-B4B8-3A5E7B6C5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B93F5-BC8B-452C-ACE2-C7E01D1B8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9A49B3-A57D-46C5-8462-0C52509F8F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352" y="136525"/>
            <a:ext cx="2743200" cy="365125"/>
          </a:xfrm>
        </p:spPr>
        <p:txBody>
          <a:bodyPr/>
          <a:lstStyle/>
          <a:p>
            <a:fld id="{9376191F-481E-48E9-BB9A-369A67A7362D}" type="datetime1">
              <a:rPr lang="en-US" smtClean="0"/>
              <a:t>12/9/24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C8C810-EAF4-4D86-84DD-2E574122D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87E738-8574-490B-974B-9AD3B2AAE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AC552FEA-472E-4E74-B31D-531852C19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10597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41DF3078-C636-4776-A616-D5BF3BC280C9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0D1A27FA-1310-4BC3-A071-1566746B2FB1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99ACB9EB-84FE-4B33-9EF9-4EC7DAC25DD5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826E5EFB-0EF9-4DB8-99CB-5DD72009DB2C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86238E12-0689-4123-8B2E-E1CCFCC4C882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8538CF67-A00E-4955-A447-001BE02E771A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21506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B2B459-9678-4050-FD36-DA14B002C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8051544-893E-FE86-A52C-65D53E4BF5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59514D7-F2FF-0754-DD3F-6E3F2E164D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70339CB-6C53-CD6B-6F21-16A8D5F26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9D389-4C4C-4FD7-9E6B-9F44477F0EB8}" type="datetime1">
              <a:rPr lang="en-US" smtClean="0"/>
              <a:t>12/9/24</a:t>
            </a:fld>
            <a:endParaRPr lang="en-US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1747AC5-D912-4449-CAC5-5800357EB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13A94F1-2BC9-7492-2E72-B84D1541B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640116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9ECE47-0EAA-F3BD-EB54-750CD005F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843262E-194D-6DE6-4F10-BD46F719B5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C92981B-E5C9-1C3B-5C61-0DA23C1A83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388568B-956F-EF10-846A-3DE71590D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9D389-4C4C-4FD7-9E6B-9F44477F0EB8}" type="datetime1">
              <a:rPr lang="en-US" smtClean="0"/>
              <a:t>12/9/24</a:t>
            </a:fld>
            <a:endParaRPr lang="en-US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E1C04A6-D85F-797E-1E1A-0BE68813A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AABF16F-F23F-227E-9BA5-E9FCF4DC6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516898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F0C5D6-9CC3-633D-72F9-F765B2D99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31FA9E6-35B0-1CC7-DAA5-699C814AE4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6D86B1C-ECCB-F8F1-261D-08ECE7956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9D389-4C4C-4FD7-9E6B-9F44477F0EB8}" type="datetime1">
              <a:rPr lang="en-US" smtClean="0"/>
              <a:t>12/9/24</a:t>
            </a:fld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F8C23AE-018A-4827-8027-07864E57C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F81AD2D-202D-206C-ED62-A2FE7934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593754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D2E8E68F-198B-D7EB-AB1A-A089191EB2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A212712-D97B-04E6-A8FF-57C9A35C07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0E1F5AD-2F35-ECD8-ADB3-CD1A1876B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9D389-4C4C-4FD7-9E6B-9F44477F0EB8}" type="datetime1">
              <a:rPr lang="en-US" smtClean="0"/>
              <a:t>12/9/24</a:t>
            </a:fld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6DFA141-4B68-20BB-F377-DC03BD6B2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893ABD-9E7E-585D-5C04-D004B7DE8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00527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9764E-4B3D-4B6A-A210-B50E4F60E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10072922" cy="2313641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30AEC2-B6E6-4C09-A16F-5E2A1C9A0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52" y="3509963"/>
            <a:ext cx="10072922" cy="25796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A37CAB-B545-4E42-BB5A-F1DAA9335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677DE-DD04-48CC-9C18-7BE9FF2DEB6B}" type="datetime1">
              <a:rPr lang="en-US" smtClean="0"/>
              <a:t>12/9/24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D720B-7E58-43F4-9659-ADB2403A5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5F53F-2FA5-4B5C-A151-F07BBC002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37B4CDD2-E09A-418A-9131-FBDEE440A1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26769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8852E5FB-B268-4CCA-8E55-803038F7A00D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A1C9CBB3-97C0-4A35-9088-C69233F5CEE7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31610871-AEE9-46EB-9D27-BA1D9D688124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27478059-2A11-484D-A2D7-199F74778E50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30EC0886-DDB9-47F1-9414-C121C1D3F954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66A10427-DF20-4284-B215-EABA4D366E20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96371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473D3-0F03-4BF4-831F-34E80BAC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09409-59F2-486F-A6D0-FAEE8FFF25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717" y="2521885"/>
            <a:ext cx="4645152" cy="36550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087241-B390-47A6-8070-C3D4652F88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92136" y="2521885"/>
            <a:ext cx="4611138" cy="36550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80B360-2ACA-4B93-9439-591B6D3FB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255ED-7101-4D18-A8AE-3B5E4CB87EA5}" type="datetime1">
              <a:rPr lang="en-US" smtClean="0"/>
              <a:t>12/9/24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4A73E2-CF78-404C-A86F-E70A284AE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F42A-11E1-42A0-8ECF-A5BBA3B8C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0CB61A83-9419-49FC-8074-2AB3D34FA8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19637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BCD12E57-97FB-48D8-81CC-7C37E8947CB4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E487641C-E83B-4134-88C9-1D23D5FA1836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B99AB7A6-A88C-44E1-A9DE-4126B957F88A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9FF0D518-1D17-44C7-BF73-7C980481DB5B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9A7A3E12-61E8-41A0-A459-15BF375FA945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9E5E4A56-9100-4D60-8A34-0FE116F41FF1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27278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ECA31-EE14-41DD-9914-DA7138220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7"/>
            <a:ext cx="1007292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B22AB6-1657-4AE2-8607-2C77A25D7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52" y="2521884"/>
            <a:ext cx="4845387" cy="780439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AA6DC0-D4D5-4164-A3FD-6BB5CBB2B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0352" y="3366390"/>
            <a:ext cx="4845387" cy="264479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9B35F8-95F3-43D1-8917-5836BAA904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34025" y="2521884"/>
            <a:ext cx="4869249" cy="780439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B639E7-F4A3-4ADE-B290-0A4F9761B9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34025" y="3366390"/>
            <a:ext cx="4869249" cy="264479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6F296B-429F-4DFC-ABC3-0A078EA99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2F23D-51F6-4C94-8CD5-B9ABBF67EE23}" type="datetime1">
              <a:rPr lang="en-US" smtClean="0"/>
              <a:t>12/9/24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7103B9-D521-4910-AC15-F12F25CB9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73A6D9-123D-492C-B5CE-294EF2559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188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92A22-4B4D-4F58-9783-A0469DA4D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8" y="787068"/>
            <a:ext cx="1007755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5EE610-5457-4E8C-B568-B8D56077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702F-6367-4FD1-89A8-3744BE6BA9A2}" type="datetime1">
              <a:rPr lang="en-US" smtClean="0"/>
              <a:t>12/9/24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BA57BB-288A-4A30-A4EC-FF0537BC2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414C89-B968-4A85-A035-E2997A5F8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6" name="Graphic 78">
            <a:extLst>
              <a:ext uri="{FF2B5EF4-FFF2-40B4-BE49-F238E27FC236}">
                <a16:creationId xmlns:a16="http://schemas.microsoft.com/office/drawing/2014/main" id="{AC45ECC6-E29C-40EF-A7C9-5A17DAFD42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5233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7" name="Graphic 78">
              <a:extLst>
                <a:ext uri="{FF2B5EF4-FFF2-40B4-BE49-F238E27FC236}">
                  <a16:creationId xmlns:a16="http://schemas.microsoft.com/office/drawing/2014/main" id="{8DA0D497-8E8F-426A-8172-894BE03F70F6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aphic 78">
              <a:extLst>
                <a:ext uri="{FF2B5EF4-FFF2-40B4-BE49-F238E27FC236}">
                  <a16:creationId xmlns:a16="http://schemas.microsoft.com/office/drawing/2014/main" id="{8C0459EF-3B70-4083-8845-3A9AF847E805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9" name="Graphic 78">
                <a:extLst>
                  <a:ext uri="{FF2B5EF4-FFF2-40B4-BE49-F238E27FC236}">
                    <a16:creationId xmlns:a16="http://schemas.microsoft.com/office/drawing/2014/main" id="{53BF2B58-70F8-4288-85AB-CBDA723CDFCC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A569E551-A5A0-4A8F-B999-3A6D104814A2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0FB69EB5-D9AC-46E7-934E-32999C39B2E6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6EABC49A-B4ED-44E4-ADB7-E432734A7C96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07175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7A339C-4093-4B40-8C90-52F005CA9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E99BD-4B4F-4460-B452-0E8146ACCF8F}" type="datetime1">
              <a:rPr lang="en-US" smtClean="0"/>
              <a:t>12/9/24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A33F04-8E0A-4165-930C-527D781A7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62F57B-BEB6-4973-A362-38F638E0D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152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FAC90-C2CA-44DD-8EF8-20BDD6724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4315386" cy="2223152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915FB-D5F4-4CAD-AE70-3644E8180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420086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374DA3-3BAC-4045-825F-B3C27B8973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0352" y="3429000"/>
            <a:ext cx="4315386" cy="24399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5A0D65-0423-4E45-947A-E08C8569F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34C-1867-42A9-AC54-D15ADD8A65E7}" type="datetime1">
              <a:rPr lang="en-US" smtClean="0"/>
              <a:t>12/9/24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E6FBD0-E49F-4DE6-9264-CEDB9BAA0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16B246-A768-4B2D-96C6-9F417852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839DB371-B90D-44CB-A4AF-C7BDBFD0A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19346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0C845011-2FC2-40F7-B0C6-49CBBA72B9CB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82BC78B8-5139-436F-AD47-3CC03903FDDC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F9DC17BA-1278-45C9-B1BF-B9F1518E1F29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99637B9F-CC26-4669-81F0-A942B4F72D61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2BB8F115-0030-47B4-BAF4-C15D1EA27B11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662F9949-4F1A-4708-824B-E876E9BEDA16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90684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CB0C8-915E-4BF2-976E-B8D7EDC59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3932237" cy="2223152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0714E6-8E50-4B50-A2E0-F9D20155EB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42008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D67A6C-5CA5-4EF0-B1C4-ED85FF255A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0352" y="3429000"/>
            <a:ext cx="3932237" cy="243998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C76474-31D4-4567-B4EC-B6AF24488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33E9-A654-4C17-8C3C-DDCAC83D6EBF}" type="datetime1">
              <a:rPr lang="en-US" smtClean="0"/>
              <a:t>12/9/24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02DE0-33F5-4372-8EB5-F5746D344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C5C2EF-849D-4B2C-8ED6-D26553657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7627CBC2-9DC2-4EE8-A2D5-849E30F22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19346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9FB4AEFC-63AB-4831-8EC1-E8145604D8D9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811E1337-D5DA-408D-91F3-A6A35FCDD0B9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1E473FA4-FD80-4D04-AAC5-63B9A4D80778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FCB457B9-48DE-4921-8C3F-996598075B1F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53C9DB95-9A61-4553-8D82-D2BE26FCBC6E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0EAE371F-24C9-4738-834F-FAF5A5C9ACE1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27657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35959F4-53DA-47FF-BC24-1E5B75C69876}"/>
              </a:ext>
            </a:extLst>
          </p:cNvPr>
          <p:cNvSpPr/>
          <p:nvPr/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7CF83E8-F6F0-41E3-B580-7412A04DDFB5}"/>
              </a:ext>
            </a:extLst>
          </p:cNvPr>
          <p:cNvGrpSpPr/>
          <p:nvPr/>
        </p:nvGrpSpPr>
        <p:grpSpPr>
          <a:xfrm>
            <a:off x="10776050" y="5204030"/>
            <a:ext cx="886141" cy="802497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A0B6DBB-705D-48D0-842C-F9DFA7684D19}"/>
                </a:ext>
              </a:extLst>
            </p:cNvPr>
            <p:cNvSpPr/>
            <p:nvPr/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194A764-16E1-4D0D-9357-76F80E6086C0}"/>
                </a:ext>
              </a:extLst>
            </p:cNvPr>
            <p:cNvSpPr/>
            <p:nvPr/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15B7F3F-A40D-4F24-8536-E2420B433211}"/>
                </a:ext>
              </a:extLst>
            </p:cNvPr>
            <p:cNvSpPr/>
            <p:nvPr/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4" name="Graphic 12">
              <a:extLst>
                <a:ext uri="{FF2B5EF4-FFF2-40B4-BE49-F238E27FC236}">
                  <a16:creationId xmlns:a16="http://schemas.microsoft.com/office/drawing/2014/main" id="{CEF42844-A829-4ED2-A360-63BB2A7C45EE}"/>
                </a:ext>
              </a:extLst>
            </p:cNvPr>
            <p:cNvSpPr/>
            <p:nvPr/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15">
              <a:extLst>
                <a:ext uri="{FF2B5EF4-FFF2-40B4-BE49-F238E27FC236}">
                  <a16:creationId xmlns:a16="http://schemas.microsoft.com/office/drawing/2014/main" id="{57B23B52-A1C3-44EF-BC11-9094A0DA11AB}"/>
                </a:ext>
              </a:extLst>
            </p:cNvPr>
            <p:cNvSpPr/>
            <p:nvPr/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15">
              <a:extLst>
                <a:ext uri="{FF2B5EF4-FFF2-40B4-BE49-F238E27FC236}">
                  <a16:creationId xmlns:a16="http://schemas.microsoft.com/office/drawing/2014/main" id="{064E08E5-DA92-4CF2-A0BF-E341800227B2}"/>
                </a:ext>
              </a:extLst>
            </p:cNvPr>
            <p:cNvSpPr/>
            <p:nvPr/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A222560-E657-4CAE-B667-7BE9E224B244}"/>
                </a:ext>
              </a:extLst>
            </p:cNvPr>
            <p:cNvSpPr/>
            <p:nvPr/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9226104-0061-4319-8237-9C001BF85D49}"/>
              </a:ext>
            </a:extLst>
          </p:cNvPr>
          <p:cNvSpPr/>
          <p:nvPr/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78318D-FE3E-41D7-9A8C-2065A2C46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7" y="787068"/>
            <a:ext cx="1007755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B06718-79E7-4159-A003-F86FE7B3D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717" y="2521885"/>
            <a:ext cx="10077557" cy="3549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F99FF-FFE2-431D-A0C8-A46C21712A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5718" y="1365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769D389-4C4C-4FD7-9E6B-9F44477F0EB8}" type="datetime1">
              <a:rPr lang="en-US" smtClean="0"/>
              <a:t>12/9/24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3547E-668D-4191-847C-7424F75496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5718" y="6356350"/>
            <a:ext cx="34506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B6E6E-8527-4F63-A0C7-84CD44A2B0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5367" y="6356350"/>
            <a:ext cx="5298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pic>
        <p:nvPicPr>
          <p:cNvPr id="16" name="Afbeelding 15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D267B131-D3A8-7F3B-0112-3F694CA0249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7962" y="67208"/>
            <a:ext cx="1720588" cy="450000"/>
          </a:xfrm>
          <a:prstGeom prst="rect">
            <a:avLst/>
          </a:prstGeom>
        </p:spPr>
      </p:pic>
      <p:pic>
        <p:nvPicPr>
          <p:cNvPr id="7" name="Afbeelding 6" descr="Afbeelding met tekst, klok&#10;&#10;Automatisch gegenereerde beschrijving">
            <a:extLst>
              <a:ext uri="{FF2B5EF4-FFF2-40B4-BE49-F238E27FC236}">
                <a16:creationId xmlns:a16="http://schemas.microsoft.com/office/drawing/2014/main" id="{220C343D-07A4-30D0-4951-3869E05BD5F6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4103" y="67208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600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4" r:id="rId12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68C9599-9B96-E7D8-E8BD-6CA5FA527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780E5DC-894A-C8B4-0EDC-D816AB2B27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DB57D01-80D4-A660-2AA6-5E46741C66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69D389-4C4C-4FD7-9E6B-9F44477F0EB8}" type="datetime1">
              <a:rPr lang="en-US" smtClean="0"/>
              <a:t>12/9/24</a:t>
            </a:fld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EA9A5FA-D890-C6A7-5147-B9BAA21ACF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65ED56D-E1A7-2DC9-3283-C8DF5C82E0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pic>
        <p:nvPicPr>
          <p:cNvPr id="7" name="Afbeelding 6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1CE99D96-E3FF-83F6-E0E3-51B6C7F70B7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7962" y="67208"/>
            <a:ext cx="1720588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320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28.jpeg"/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jpeg"/><Relationship Id="rId11" Type="http://schemas.openxmlformats.org/officeDocument/2006/relationships/image" Target="../media/image26.png"/><Relationship Id="rId5" Type="http://schemas.openxmlformats.org/officeDocument/2006/relationships/image" Target="../media/image20.jpeg"/><Relationship Id="rId15" Type="http://schemas.openxmlformats.org/officeDocument/2006/relationships/image" Target="../media/image2.png"/><Relationship Id="rId10" Type="http://schemas.openxmlformats.org/officeDocument/2006/relationships/image" Target="../media/image25.png"/><Relationship Id="rId4" Type="http://schemas.openxmlformats.org/officeDocument/2006/relationships/image" Target="../media/image19.jpeg"/><Relationship Id="rId9" Type="http://schemas.openxmlformats.org/officeDocument/2006/relationships/image" Target="../media/image24.png"/><Relationship Id="rId1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hyperlink" Target="https://journals.plos.org/digitalhealth/article?id=10.1371/journal.pdig.0000349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emf"/><Relationship Id="rId4" Type="http://schemas.openxmlformats.org/officeDocument/2006/relationships/hyperlink" Target="https://pmc.ncbi.nlm.nih.gov/articles/PMC10545492/pdf/ztad040.pdf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hyperlink" Target="https://journals.plos.org/digitalhealth/article?id=10.1371/journal.pdig.0000198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s://www.aop.org.uk/ot/science-and-vision/technology/2023/05/03/chatgpt-scores-46-on-multiplechoice-ophthalmology-test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9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6.jpeg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5D0B0D3-D735-4619-AA45-B57B791E1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9077E47-5F79-3894-0235-67A7D28DAF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09740" y="784344"/>
            <a:ext cx="5971416" cy="2316365"/>
          </a:xfrm>
        </p:spPr>
        <p:txBody>
          <a:bodyPr>
            <a:noAutofit/>
          </a:bodyPr>
          <a:lstStyle/>
          <a:p>
            <a:r>
              <a:rPr lang="nl-BE"/>
              <a:t>Artificial Intelligence (AI) in medical exams:</a:t>
            </a:r>
            <a:br>
              <a:rPr lang="nl-BE"/>
            </a:br>
            <a:r>
              <a:rPr lang="nl-BE"/>
              <a:t>friend or foe?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50B45EB-3270-9A02-5D89-437EBAD79B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09740" y="3509963"/>
            <a:ext cx="5975436" cy="1747837"/>
          </a:xfrm>
        </p:spPr>
        <p:txBody>
          <a:bodyPr>
            <a:noAutofit/>
          </a:bodyPr>
          <a:lstStyle/>
          <a:p>
            <a:r>
              <a:rPr lang="nl-BE" dirty="0"/>
              <a:t>Prof. dr. Danny G.P. Mathysen </a:t>
            </a:r>
            <a:r>
              <a:rPr lang="nl-BE" sz="1600" i="1" dirty="0"/>
              <a:t>(MSc, PhD)</a:t>
            </a:r>
            <a:br>
              <a:rPr lang="nl-BE" sz="1600" i="1" dirty="0"/>
            </a:br>
            <a:r>
              <a:rPr lang="nl-BE" sz="1600" i="1" dirty="0"/>
              <a:t>danny.mathysen@uantwerpen.be</a:t>
            </a:r>
          </a:p>
          <a:p>
            <a:r>
              <a:rPr lang="nl-BE" sz="1000" b="1" i="1" dirty="0"/>
              <a:t>Universiteit Antwerpen (UAntwerpen) – Universitair Ziekenhuis Antwerpen (UZA)</a:t>
            </a:r>
            <a:br>
              <a:rPr lang="nl-BE" sz="1000" i="1" dirty="0"/>
            </a:br>
            <a:r>
              <a:rPr lang="nl-BE" sz="900" i="1" dirty="0"/>
              <a:t>PGME training coordinator University of Antwerp and Antwerp University Hospital</a:t>
            </a:r>
          </a:p>
          <a:p>
            <a:r>
              <a:rPr lang="nl-BE" sz="1000" b="1" i="1" dirty="0"/>
              <a:t>European Union of Medical Specialists – Council for European Specialty Medical Assessments</a:t>
            </a:r>
            <a:br>
              <a:rPr lang="nl-BE" sz="1000" i="1" dirty="0"/>
            </a:br>
            <a:r>
              <a:rPr lang="nl-BE" sz="900" i="1" dirty="0"/>
              <a:t>UEMS-CESMA Appraisals and Liaison Officer</a:t>
            </a:r>
          </a:p>
          <a:p>
            <a:r>
              <a:rPr lang="nl-BE" sz="1000" b="1" i="1" dirty="0"/>
              <a:t>FOD Volksgezondheid, Veiligheid van de Voedselketen en Leefmilieu</a:t>
            </a:r>
            <a:br>
              <a:rPr lang="nl-BE" sz="1000" b="1" i="1" dirty="0"/>
            </a:br>
            <a:r>
              <a:rPr lang="nl-BE" sz="1000" b="1" i="1" dirty="0"/>
              <a:t>SPF Santé Publique, Sécurité de la Chaîne alimentaire et Environnement</a:t>
            </a:r>
            <a:br>
              <a:rPr lang="nl-BE" sz="1000" i="1" dirty="0"/>
            </a:br>
            <a:r>
              <a:rPr lang="nl-BE" sz="900" i="1" dirty="0"/>
              <a:t>1) Plaatsvervangend lid van de Federale Planningscommissie – Medisch Aanbod </a:t>
            </a:r>
            <a:br>
              <a:rPr lang="nl-BE" sz="900" i="1" dirty="0"/>
            </a:br>
            <a:r>
              <a:rPr lang="nl-BE" sz="900" i="1" dirty="0"/>
              <a:t>Membre suppléant de la Commission de Planification – Offre Médicale</a:t>
            </a:r>
            <a:br>
              <a:rPr lang="nl-BE" sz="900" i="1" dirty="0"/>
            </a:br>
            <a:r>
              <a:rPr lang="nl-BE" sz="900" i="1" dirty="0"/>
              <a:t>2) Uitgenodigd expert Taskforce Kwaliteit van de stages van artsen-specialisten in opleiding</a:t>
            </a:r>
            <a:br>
              <a:rPr lang="nl-BE" sz="900" i="1" dirty="0"/>
            </a:br>
            <a:r>
              <a:rPr lang="nl-BE" sz="900" i="1" dirty="0"/>
              <a:t>Expert invité Taskforce Qualité des stages des médecins spécialistes en formation</a:t>
            </a:r>
            <a:br>
              <a:rPr lang="nl-BE" sz="900" i="1" dirty="0"/>
            </a:br>
            <a:r>
              <a:rPr lang="nl-BE" sz="900" i="1" dirty="0"/>
              <a:t>3) Uitgenodigd expert werkgroep Kwaliteit Hoge Raad van Artsen-specialisten en van Huisartsen</a:t>
            </a:r>
            <a:br>
              <a:rPr lang="nl-BE" sz="900" i="1" dirty="0"/>
            </a:br>
            <a:r>
              <a:rPr lang="nl-BE" sz="900" i="1" dirty="0"/>
              <a:t>Expert invité groupe de travail Qualité du Conseil Supérieur des médecins spécialistes et des médecins généralistes</a:t>
            </a:r>
          </a:p>
          <a:p>
            <a:endParaRPr lang="nl-B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290A0C-7A75-10C6-FFBE-276DC74275E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24" y="10"/>
            <a:ext cx="5669280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D505D40-32E9-4C48-81F8-AD80433BE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2838"/>
            <a:ext cx="3342291" cy="960875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507BF36-B92B-4CAC-BCA7-8364B51E1F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 flipV="1">
            <a:off x="1701611" y="285553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276237E-3A6D-452F-879C-FB8C77A18D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8BC9243-F4BF-48A7-89AE-DFA5B37DE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DE414EC-F3DF-412E-9B22-5328DAA99C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Graphic 12">
              <a:extLst>
                <a:ext uri="{FF2B5EF4-FFF2-40B4-BE49-F238E27FC236}">
                  <a16:creationId xmlns:a16="http://schemas.microsoft.com/office/drawing/2014/main" id="{039C06B1-FDEA-47B1-8222-7D622CD72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15">
              <a:extLst>
                <a:ext uri="{FF2B5EF4-FFF2-40B4-BE49-F238E27FC236}">
                  <a16:creationId xmlns:a16="http://schemas.microsoft.com/office/drawing/2014/main" id="{B834C8C1-9BD1-4635-8E5B-65815F901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15">
              <a:extLst>
                <a:ext uri="{FF2B5EF4-FFF2-40B4-BE49-F238E27FC236}">
                  <a16:creationId xmlns:a16="http://schemas.microsoft.com/office/drawing/2014/main" id="{2963D456-B3F4-4EDC-827E-645741F64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3A58845-EFFB-4806-BC6D-47418C155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2" name="Graphic 78">
            <a:extLst>
              <a:ext uri="{FF2B5EF4-FFF2-40B4-BE49-F238E27FC236}">
                <a16:creationId xmlns:a16="http://schemas.microsoft.com/office/drawing/2014/main" id="{DBBA0A0D-8F6A-400A-9E49-8C008E2C7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09740" y="3267662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3" name="Graphic 78">
              <a:extLst>
                <a:ext uri="{FF2B5EF4-FFF2-40B4-BE49-F238E27FC236}">
                  <a16:creationId xmlns:a16="http://schemas.microsoft.com/office/drawing/2014/main" id="{A5DD701E-4BC9-48E3-AF4F-013B52D63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" name="Graphic 78">
              <a:extLst>
                <a:ext uri="{FF2B5EF4-FFF2-40B4-BE49-F238E27FC236}">
                  <a16:creationId xmlns:a16="http://schemas.microsoft.com/office/drawing/2014/main" id="{FB658B62-664D-4B3B-BBDA-235666290B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5" name="Graphic 78">
                <a:extLst>
                  <a:ext uri="{FF2B5EF4-FFF2-40B4-BE49-F238E27FC236}">
                    <a16:creationId xmlns:a16="http://schemas.microsoft.com/office/drawing/2014/main" id="{B11F9D25-67B1-4BDB-A290-97B93A19DF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Graphic 78">
                <a:extLst>
                  <a:ext uri="{FF2B5EF4-FFF2-40B4-BE49-F238E27FC236}">
                    <a16:creationId xmlns:a16="http://schemas.microsoft.com/office/drawing/2014/main" id="{B9D5C40A-1B1B-4C25-9707-E8F1CF6EEC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Graphic 78">
                <a:extLst>
                  <a:ext uri="{FF2B5EF4-FFF2-40B4-BE49-F238E27FC236}">
                    <a16:creationId xmlns:a16="http://schemas.microsoft.com/office/drawing/2014/main" id="{2DD0C1D6-FF64-45AB-8775-83AB3C470B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Graphic 78">
                <a:extLst>
                  <a:ext uri="{FF2B5EF4-FFF2-40B4-BE49-F238E27FC236}">
                    <a16:creationId xmlns:a16="http://schemas.microsoft.com/office/drawing/2014/main" id="{15AFBB84-8485-4329-89FC-04663D985BA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A3DB4839-FDF6-EEB6-9124-C7AD872555FB}"/>
              </a:ext>
            </a:extLst>
          </p:cNvPr>
          <p:cNvSpPr txBox="1"/>
          <p:nvPr/>
        </p:nvSpPr>
        <p:spPr>
          <a:xfrm>
            <a:off x="5676104" y="6581012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6" name="Afbeelding 5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64FF36D0-0EE1-F3CC-0AE3-66E8632DA13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6038" y="118655"/>
            <a:ext cx="1720588" cy="450000"/>
          </a:xfrm>
          <a:prstGeom prst="rect">
            <a:avLst/>
          </a:prstGeom>
        </p:spPr>
      </p:pic>
      <p:pic>
        <p:nvPicPr>
          <p:cNvPr id="8" name="Afbeelding 7" descr="Afbeelding met schermopname, cirkel, tekst, Lettertype&#10;&#10;Automatisch gegenereerde beschrijving">
            <a:extLst>
              <a:ext uri="{FF2B5EF4-FFF2-40B4-BE49-F238E27FC236}">
                <a16:creationId xmlns:a16="http://schemas.microsoft.com/office/drawing/2014/main" id="{09206551-D061-D945-69E8-756E4664244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0244" y="26197"/>
            <a:ext cx="3535710" cy="634917"/>
          </a:xfrm>
          <a:prstGeom prst="rect">
            <a:avLst/>
          </a:prstGeom>
        </p:spPr>
      </p:pic>
      <p:pic>
        <p:nvPicPr>
          <p:cNvPr id="7" name="Afbeelding 6" descr="Afbeelding met tekst, klok&#10;&#10;Automatisch gegenereerde beschrijving">
            <a:extLst>
              <a:ext uri="{FF2B5EF4-FFF2-40B4-BE49-F238E27FC236}">
                <a16:creationId xmlns:a16="http://schemas.microsoft.com/office/drawing/2014/main" id="{48419B50-FD29-2344-2921-BDDEAFFBCAC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9494" y="118655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394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5D0B0D3-D735-4619-AA45-B57B791E1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3" name="Afbeelding 2" descr="Afbeelding met persoon, pc-game, drukpak, speelfiguur&#10;&#10;Automatisch gegenereerde beschrijving">
            <a:extLst>
              <a:ext uri="{FF2B5EF4-FFF2-40B4-BE49-F238E27FC236}">
                <a16:creationId xmlns:a16="http://schemas.microsoft.com/office/drawing/2014/main" id="{68ABC694-3758-A615-7B87-AEB55E7547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0973" y="501650"/>
            <a:ext cx="11129649" cy="5854699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F7F2079-504C-499A-A644-58F4DDC76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D505D40-32E9-4C48-81F8-AD80433BE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507BF36-B92B-4CAC-BCA7-8364B51E1F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276237E-3A6D-452F-879C-FB8C77A18D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8BC9243-F4BF-48A7-89AE-DFA5B37DE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DE414EC-F3DF-412E-9B22-5328DAA99C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Graphic 12">
              <a:extLst>
                <a:ext uri="{FF2B5EF4-FFF2-40B4-BE49-F238E27FC236}">
                  <a16:creationId xmlns:a16="http://schemas.microsoft.com/office/drawing/2014/main" id="{039C06B1-FDEA-47B1-8222-7D622CD72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15">
              <a:extLst>
                <a:ext uri="{FF2B5EF4-FFF2-40B4-BE49-F238E27FC236}">
                  <a16:creationId xmlns:a16="http://schemas.microsoft.com/office/drawing/2014/main" id="{B834C8C1-9BD1-4635-8E5B-65815F901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2963D456-B3F4-4EDC-827E-645741F64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3A58845-EFFB-4806-BC6D-47418C155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Afbeelding 3" descr="Afbeelding met tekst, geel&#10;&#10;Automatisch gegenereerde beschrijving">
            <a:extLst>
              <a:ext uri="{FF2B5EF4-FFF2-40B4-BE49-F238E27FC236}">
                <a16:creationId xmlns:a16="http://schemas.microsoft.com/office/drawing/2014/main" id="{D9F466C8-B91B-E63C-B36F-0F0AC96BAF6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132832"/>
            <a:ext cx="1274899" cy="1725168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96387ED5-8896-0BC0-E644-7F852E6EB858}"/>
              </a:ext>
            </a:extLst>
          </p:cNvPr>
          <p:cNvSpPr txBox="1"/>
          <p:nvPr/>
        </p:nvSpPr>
        <p:spPr>
          <a:xfrm>
            <a:off x="8369811" y="0"/>
            <a:ext cx="3822189" cy="68580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Abuse of AI</a:t>
            </a:r>
            <a:b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technology can</a:t>
            </a:r>
            <a:b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have major</a:t>
            </a:r>
            <a:b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consequences...</a:t>
            </a:r>
          </a:p>
        </p:txBody>
      </p:sp>
      <p:pic>
        <p:nvPicPr>
          <p:cNvPr id="7" name="Afbeelding 6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CDAD7FF6-246F-930A-76B1-1EBBB69E0E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9451" y="25825"/>
            <a:ext cx="1720588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438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Tijdelijke aanduiding voor inhoud 41" descr="Afbeelding met persoon, kleding, person, Baan&#10;&#10;Automatisch gegenereerde beschrijving">
            <a:extLst>
              <a:ext uri="{FF2B5EF4-FFF2-40B4-BE49-F238E27FC236}">
                <a16:creationId xmlns:a16="http://schemas.microsoft.com/office/drawing/2014/main" id="{07C7E92B-B7A4-3173-917D-4459261BB157}"/>
              </a:ext>
            </a:extLst>
          </p:cNvPr>
          <p:cNvPicPr>
            <a:picLocks noGrp="1" noChangeAspect="1"/>
          </p:cNvPicPr>
          <p:nvPr>
            <p:ph sz="quarter" idx="31"/>
          </p:nvPr>
        </p:nvPicPr>
        <p:blipFill>
          <a:blip r:embed="rId3" cstate="screen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5388" y="4610491"/>
            <a:ext cx="2406650" cy="1354943"/>
          </a:xfrm>
        </p:spPr>
      </p:pic>
      <p:pic>
        <p:nvPicPr>
          <p:cNvPr id="21" name="Tijdelijke aanduiding voor inhoud 20">
            <a:extLst>
              <a:ext uri="{FF2B5EF4-FFF2-40B4-BE49-F238E27FC236}">
                <a16:creationId xmlns:a16="http://schemas.microsoft.com/office/drawing/2014/main" id="{9006AC23-C737-A27C-355C-68B76AC2E700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507032" y="2129350"/>
            <a:ext cx="2058426" cy="1407600"/>
          </a:xfrm>
        </p:spPr>
      </p:pic>
      <p:pic>
        <p:nvPicPr>
          <p:cNvPr id="23" name="Tijdelijke aanduiding voor afbeelding 22" descr="Afbeelding met voertuig, Landvoertuig, wiel, transport&#10;&#10;Automatisch gegenereerde beschrijving">
            <a:extLst>
              <a:ext uri="{FF2B5EF4-FFF2-40B4-BE49-F238E27FC236}">
                <a16:creationId xmlns:a16="http://schemas.microsoft.com/office/drawing/2014/main" id="{14814C5A-E745-FC35-F698-FB71AFCF0D5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5" name="Tijdelijke aanduiding voor inhoud 24" descr="Afbeelding met Draagbaar communicatietoestel, gadget, Mobiel apparaat, Mobiele telefoon&#10;&#10;Automatisch gegenereerde beschrijving">
            <a:extLst>
              <a:ext uri="{FF2B5EF4-FFF2-40B4-BE49-F238E27FC236}">
                <a16:creationId xmlns:a16="http://schemas.microsoft.com/office/drawing/2014/main" id="{68AB8E82-71DA-40C7-D5A0-03C61125B4D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2045" y="2133600"/>
            <a:ext cx="2103509" cy="1403350"/>
          </a:xfrm>
        </p:spPr>
      </p:pic>
      <p:pic>
        <p:nvPicPr>
          <p:cNvPr id="27" name="Tijdelijke aanduiding voor afbeelding 26" descr="Afbeelding met Graphics, tekst, logo, Lettertype&#10;&#10;Automatisch gegenereerde beschrijving">
            <a:extLst>
              <a:ext uri="{FF2B5EF4-FFF2-40B4-BE49-F238E27FC236}">
                <a16:creationId xmlns:a16="http://schemas.microsoft.com/office/drawing/2014/main" id="{905A7078-5A78-EAA5-21F1-6E341999E48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9" name="Tijdelijke aanduiding voor inhoud 28" descr="Afbeelding met tekst, Elektronisch apparaat&#10;&#10;Automatisch gegenereerde beschrijving">
            <a:extLst>
              <a:ext uri="{FF2B5EF4-FFF2-40B4-BE49-F238E27FC236}">
                <a16:creationId xmlns:a16="http://schemas.microsoft.com/office/drawing/2014/main" id="{AAB1B05D-A118-D9AF-A972-BEC9EB0AD400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7054" y="2133600"/>
            <a:ext cx="2103317" cy="1403350"/>
          </a:xfrm>
        </p:spPr>
      </p:pic>
      <p:pic>
        <p:nvPicPr>
          <p:cNvPr id="31" name="Tijdelijke aanduiding voor afbeelding 30" descr="Afbeelding met klok, ontwerp&#10;&#10;Automatisch gegenereerde beschrijving">
            <a:extLst>
              <a:ext uri="{FF2B5EF4-FFF2-40B4-BE49-F238E27FC236}">
                <a16:creationId xmlns:a16="http://schemas.microsoft.com/office/drawing/2014/main" id="{B586985A-F239-8181-3F76-248CFB3F3907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E2AA0A44-78F1-98BA-E309-68E372E07459}"/>
              </a:ext>
            </a:extLst>
          </p:cNvPr>
          <p:cNvSpPr>
            <a:spLocks noGrp="1"/>
          </p:cNvSpPr>
          <p:nvPr>
            <p:ph sz="quarter" idx="24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 sz="2000"/>
              <a:t>recommendation algorythms</a:t>
            </a:r>
          </a:p>
        </p:txBody>
      </p:sp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804540A4-407A-966B-8CEF-02FA8C394C1C}"/>
              </a:ext>
            </a:extLst>
          </p:cNvPr>
          <p:cNvSpPr>
            <a:spLocks noGrp="1"/>
          </p:cNvSpPr>
          <p:nvPr>
            <p:ph sz="quarter" idx="25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 sz="2000"/>
              <a:t>automatic translation and text suggestions</a:t>
            </a:r>
          </a:p>
        </p:txBody>
      </p:sp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7A7BED84-8C25-BF69-DED0-13873EE8E56F}"/>
              </a:ext>
            </a:extLst>
          </p:cNvPr>
          <p:cNvSpPr>
            <a:spLocks noGrp="1"/>
          </p:cNvSpPr>
          <p:nvPr>
            <p:ph sz="quarter" idx="26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 sz="2000"/>
              <a:t>(autonomous driving) cars</a:t>
            </a:r>
          </a:p>
        </p:txBody>
      </p:sp>
      <p:pic>
        <p:nvPicPr>
          <p:cNvPr id="38" name="Tijdelijke aanduiding voor inhoud 37" descr="Afbeelding met schermopname, diagram, ontwerp&#10;&#10;Automatisch gegenereerde beschrijving">
            <a:extLst>
              <a:ext uri="{FF2B5EF4-FFF2-40B4-BE49-F238E27FC236}">
                <a16:creationId xmlns:a16="http://schemas.microsoft.com/office/drawing/2014/main" id="{AF463FAF-8D00-7604-3DF1-514F0E1C2066}"/>
              </a:ext>
            </a:extLst>
          </p:cNvPr>
          <p:cNvPicPr>
            <a:picLocks noGrp="1" noChangeAspect="1"/>
          </p:cNvPicPr>
          <p:nvPr>
            <p:ph sz="quarter" idx="27"/>
          </p:nvPr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9850" y="4611539"/>
            <a:ext cx="2405063" cy="1352847"/>
          </a:xfrm>
        </p:spPr>
      </p:pic>
      <p:pic>
        <p:nvPicPr>
          <p:cNvPr id="40" name="Tijdelijke aanduiding voor afbeelding 39" descr="Afbeelding met cirkel, Graphics, ontwerp&#10;&#10;Automatisch gegenereerde beschrijving">
            <a:extLst>
              <a:ext uri="{FF2B5EF4-FFF2-40B4-BE49-F238E27FC236}">
                <a16:creationId xmlns:a16="http://schemas.microsoft.com/office/drawing/2014/main" id="{492EC004-F2B5-E9B4-51E0-D8E62319EE21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36" name="Tijdelijke aanduiding voor inhoud 35" descr="Afbeelding met tekst, Lettertype, nummer, teken&#10;&#10;Automatisch gegenereerde beschrijving">
            <a:extLst>
              <a:ext uri="{FF2B5EF4-FFF2-40B4-BE49-F238E27FC236}">
                <a16:creationId xmlns:a16="http://schemas.microsoft.com/office/drawing/2014/main" id="{C3553A7E-C7B3-8715-20FC-E69B3F722848}"/>
              </a:ext>
            </a:extLst>
          </p:cNvPr>
          <p:cNvPicPr>
            <a:picLocks noGrp="1" noChangeAspect="1"/>
          </p:cNvPicPr>
          <p:nvPr>
            <p:ph sz="quarter" idx="29"/>
          </p:nvPr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0475" y="4611093"/>
            <a:ext cx="2406650" cy="1353740"/>
          </a:xfrm>
        </p:spPr>
      </p:pic>
      <p:pic>
        <p:nvPicPr>
          <p:cNvPr id="34" name="Tijdelijke aanduiding voor afbeelding 33" descr="Afbeelding met tekst, schedel, schermopname, kunst&#10;&#10;Automatisch gegenereerde beschrijving">
            <a:extLst>
              <a:ext uri="{FF2B5EF4-FFF2-40B4-BE49-F238E27FC236}">
                <a16:creationId xmlns:a16="http://schemas.microsoft.com/office/drawing/2014/main" id="{E137C66B-5FE1-0C13-05C5-0C3162451042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44" name="Tijdelijke aanduiding voor afbeelding 43">
            <a:extLst>
              <a:ext uri="{FF2B5EF4-FFF2-40B4-BE49-F238E27FC236}">
                <a16:creationId xmlns:a16="http://schemas.microsoft.com/office/drawing/2014/main" id="{7DB0A682-2D4C-6B13-0DCC-AC565A57663F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7" name="Tijdelijke aanduiding voor inhoud 16">
            <a:extLst>
              <a:ext uri="{FF2B5EF4-FFF2-40B4-BE49-F238E27FC236}">
                <a16:creationId xmlns:a16="http://schemas.microsoft.com/office/drawing/2014/main" id="{990F0430-CE59-F3EB-9BFD-0514D750D37C}"/>
              </a:ext>
            </a:extLst>
          </p:cNvPr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 sz="2000"/>
              <a:t>surveillance and security</a:t>
            </a:r>
          </a:p>
        </p:txBody>
      </p:sp>
      <p:sp>
        <p:nvSpPr>
          <p:cNvPr id="18" name="Tijdelijke aanduiding voor inhoud 17">
            <a:extLst>
              <a:ext uri="{FF2B5EF4-FFF2-40B4-BE49-F238E27FC236}">
                <a16:creationId xmlns:a16="http://schemas.microsoft.com/office/drawing/2014/main" id="{D8E44413-D1FD-0C32-658E-78EE6E1DA027}"/>
              </a:ext>
            </a:extLst>
          </p:cNvPr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 sz="2000"/>
              <a:t>medical diagnoses</a:t>
            </a:r>
          </a:p>
        </p:txBody>
      </p:sp>
      <p:sp>
        <p:nvSpPr>
          <p:cNvPr id="19" name="Tijdelijke aanduiding voor inhoud 18">
            <a:extLst>
              <a:ext uri="{FF2B5EF4-FFF2-40B4-BE49-F238E27FC236}">
                <a16:creationId xmlns:a16="http://schemas.microsoft.com/office/drawing/2014/main" id="{B294B1DB-A2C3-153C-4AD8-A1B322B6CE93}"/>
              </a:ext>
            </a:extLst>
          </p:cNvPr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 sz="2000"/>
              <a:t>smart home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DC0500FD-F0BA-62C0-88A2-FF2A59B9461D}"/>
              </a:ext>
            </a:extLst>
          </p:cNvPr>
          <p:cNvSpPr txBox="1"/>
          <p:nvPr/>
        </p:nvSpPr>
        <p:spPr>
          <a:xfrm>
            <a:off x="0" y="366952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400" b="1">
                <a:latin typeface="Calibri" panose="020F0502020204030204" pitchFamily="34" charset="0"/>
                <a:cs typeface="Calibri" panose="020F0502020204030204" pitchFamily="34" charset="0"/>
              </a:rPr>
              <a:t>Artificial Intelligence (AI) is omnipresent in our lives</a:t>
            </a:r>
          </a:p>
        </p:txBody>
      </p:sp>
      <p:pic>
        <p:nvPicPr>
          <p:cNvPr id="2" name="Afbeelding 1" descr="Afbeelding met tekst, klok&#10;&#10;Automatisch gegenereerde beschrijving">
            <a:extLst>
              <a:ext uri="{FF2B5EF4-FFF2-40B4-BE49-F238E27FC236}">
                <a16:creationId xmlns:a16="http://schemas.microsoft.com/office/drawing/2014/main" id="{9EE46ADD-2B05-D2BF-0F07-2D833B7B10FF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681" y="6294592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27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A284BA-27CA-5828-FB16-B528BDED5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166DD96-399C-03AD-4758-81CFCBF384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A83D582-3DEA-87FD-B90F-6BD5B6B88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7AA5A57-F0E7-01C6-716B-3926D83105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458D097-0480-534C-1DA4-16899D366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3C0162E-9D82-91AE-0059-194B0E3AD3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40DCE889-E819-A1CD-64D9-6CA67253C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F40AC474-57BB-96C6-571C-CDD28BE29C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0DD6A67C-EE3C-5C4F-0D92-0A2A4C9F0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5E8351E-4B3C-4D27-ADE4-D0203D6559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EAD402A-EBD5-C9BA-E8CC-00AE50C5F2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D623B4CB-58B7-39A9-45AB-E45B38CAB4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AB63C1D2-43E7-B78C-222E-5A607A2790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A6BE6BCD-7AF8-0262-3105-3EB9C3BC1F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1F131283-9444-F856-57D2-F1B7800764B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29CADA60-C131-A3EF-6040-46AF83DC441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F04F648E-FEC9-F6CD-D723-201905D8E50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7B8D05CD-28F5-7F85-FA08-72162A87A2F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7CE34AB2-3047-339E-EDAF-46192EC0F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44196DEF-87A0-1DE9-7DCC-2EE5EB79A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18A7B711-6625-311B-7064-EE24C81E1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B46C60A5-2764-86D4-DE93-2871628E99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45CC111F-5019-F3D7-3C4C-AF815C9B9C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8AA4382E-18CD-1D21-366D-B4EA586723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8FC8ED63-D9E5-B567-D75E-79BF0462A1A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17876D1F-C631-E1EB-297E-67B9E18246A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99B1C065-0A84-398C-E49E-A137DEAC8D9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557CC9AC-4FF2-A6EC-A929-46BFEFA643C9}"/>
              </a:ext>
            </a:extLst>
          </p:cNvPr>
          <p:cNvSpPr txBox="1"/>
          <p:nvPr/>
        </p:nvSpPr>
        <p:spPr>
          <a:xfrm>
            <a:off x="525717" y="2796427"/>
            <a:ext cx="5566263" cy="3274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Impact of Artificial Intelligence on </a:t>
            </a:r>
            <a:r>
              <a:rPr lang="en-US" sz="2000" b="1" u="sng"/>
              <a:t>questionbanks</a:t>
            </a:r>
            <a:r>
              <a:rPr lang="en-US" sz="2000" b="1"/>
              <a:t> for medical examinations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Security issues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Opportunities for question writing process</a:t>
            </a:r>
            <a:br>
              <a:rPr lang="en-US" sz="2000"/>
            </a:br>
            <a:r>
              <a:rPr lang="en-US" sz="2000"/>
              <a:t>(complete questions, distractors, etc.)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1A32903-2B63-3848-F186-E6759790305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1789" y="10"/>
            <a:ext cx="5660211" cy="6857990"/>
          </a:xfrm>
          <a:prstGeom prst="rect">
            <a:avLst/>
          </a:prstGeom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253BE3F9-493D-52BC-0C3D-31E251E00C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18C8D45-AC3A-DFFA-C17E-5C50622A2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5BDB7701-F013-B047-0AA3-0053D7BE28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C5DCAAE-A9A5-7A21-4B1E-16FFF8B71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DF72F3A-0E57-7101-4754-D599FFFCC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72844023-CE29-46FB-1FA6-E753A24232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8C1DFBB6-D44B-B82C-01A9-0AA776B7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359884D1-F297-E8E0-29D7-86E7240FED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4FB0DA3-28FB-B860-F94B-5AD121F05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07FF7AFF-FAC9-216D-5A2F-C618EF8A97F2}"/>
              </a:ext>
            </a:extLst>
          </p:cNvPr>
          <p:cNvSpPr txBox="1"/>
          <p:nvPr/>
        </p:nvSpPr>
        <p:spPr>
          <a:xfrm>
            <a:off x="1465197" y="651107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FFBCA019-AABB-FFDD-7D7E-228FF39FF4E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6" name="Afbeelding 5" descr="Afbeelding met tekst, klok&#10;&#10;Automatisch gegenereerde beschrijving">
            <a:extLst>
              <a:ext uri="{FF2B5EF4-FFF2-40B4-BE49-F238E27FC236}">
                <a16:creationId xmlns:a16="http://schemas.microsoft.com/office/drawing/2014/main" id="{7E0B0946-9770-189C-4B18-C250A6DEBF1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37334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073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CFC249-B2C2-36F3-5D54-CC698D2BD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4B1CF00-B88D-EC5C-9646-4466DEE91F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18D9B10-4395-29EF-982D-9EF8A488C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166EF13-AAD2-2301-2657-42E6A434F6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3EA8170-9090-0597-01A8-E8CE49A95B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83E47DC-1FB1-661C-F791-41F13D50A7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AC597C70-20AC-6727-0CA3-CA15CAC9A6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299C6F4C-3C9E-ED9A-7C2B-A3B09CC230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0E417153-22D1-E5EC-DB93-86AEB6A633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3BABAA6-2503-DABD-FC72-7AC1E11317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90FEE58-FCC8-8EBF-DFE2-21C2CC1D3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59B36B28-BAAF-19FB-874E-6967974DC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E043F2ED-396F-DB20-46C6-3D28A68FAC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824528CB-3950-3670-AADB-2A3445EAF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7D7F3CF0-DF14-E398-E838-476CF34F743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3088276F-380F-1602-4EAD-F99F830A68B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29F4C839-5218-349E-3701-796BED0F2E2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D173B848-80AD-D70F-754A-8D961C47501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B1797BDA-4933-E3A0-097A-5EC056B28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3BC0214C-E6E3-0D96-16C7-213D24BD8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610921CF-58B6-AF46-301E-67CA3C5B2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EC702CBE-37F2-1898-7311-D74C96D44D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E2AB234B-5801-808C-82D0-6E09E02E1D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690174E4-AD82-7AEB-665A-E5AC596619D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1C786ABE-4558-6868-C8BB-151FF485AFB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777E7208-9AF0-178E-4D9A-37924DED49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8BFBDB03-9D43-CC56-CC12-99DBB85FCE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78821BDC-AEF4-596C-B498-9E7B547EB7B5}"/>
              </a:ext>
            </a:extLst>
          </p:cNvPr>
          <p:cNvSpPr txBox="1"/>
          <p:nvPr/>
        </p:nvSpPr>
        <p:spPr>
          <a:xfrm>
            <a:off x="525717" y="2796427"/>
            <a:ext cx="5566263" cy="3274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Impact of Artificial Intelligence on </a:t>
            </a:r>
            <a:r>
              <a:rPr lang="en-US" sz="2000" b="1" u="sng"/>
              <a:t>delivery</a:t>
            </a:r>
            <a:r>
              <a:rPr lang="en-US" sz="2000" b="1"/>
              <a:t> of medical examinations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Security issues</a:t>
            </a:r>
            <a:br>
              <a:rPr lang="en-US" sz="2000"/>
            </a:br>
            <a:r>
              <a:rPr lang="en-US" sz="1400" b="1" i="1">
                <a:latin typeface="Calibri" panose="020F0502020204030204" pitchFamily="34" charset="0"/>
                <a:cs typeface="Calibri" panose="020F0502020204030204" pitchFamily="34" charset="0"/>
              </a:rPr>
              <a:t>(see also presentation of Morné Wolmarans)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Evolution towards open book exams?</a:t>
            </a:r>
            <a:br>
              <a:rPr lang="en-US" sz="2000"/>
            </a:br>
            <a:r>
              <a:rPr lang="en-US" sz="1400" b="1" i="1">
                <a:latin typeface="Calibri" panose="020F0502020204030204" pitchFamily="34" charset="0"/>
                <a:cs typeface="Calibri" panose="020F0502020204030204" pitchFamily="34" charset="0"/>
              </a:rPr>
              <a:t>(see also presentation of Chris Plummer)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337FA53-680C-D445-9899-924ADFFB847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1789" y="10"/>
            <a:ext cx="5660211" cy="6857990"/>
          </a:xfrm>
          <a:prstGeom prst="rect">
            <a:avLst/>
          </a:prstGeom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EF632C72-D9A1-AF00-AAE0-4622A78572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2B3F0E8-8ADF-DCEB-E899-4667F805E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542FFE6-3D59-4434-A365-C6D0D281B4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1332C21-7870-4717-380F-B6588E60CC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FF53E07-719F-737A-3E8D-1912386A9F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5053672D-637A-2DBA-3CAB-273681033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5D1E960C-3F70-28B4-ECF4-213A9CD7D3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7C41117B-62AC-F0F4-16FE-2BF0F6FBD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CE910BC-60C6-79A9-29FB-1BD58AE964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61EBAB5F-F760-9A3B-126D-C5FF6C3C5DA0}"/>
              </a:ext>
            </a:extLst>
          </p:cNvPr>
          <p:cNvSpPr txBox="1"/>
          <p:nvPr/>
        </p:nvSpPr>
        <p:spPr>
          <a:xfrm>
            <a:off x="1465197" y="651107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04E008B0-A5BB-B162-4144-3EE7653DF91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6" name="Afbeelding 5" descr="Afbeelding met tekst, klok&#10;&#10;Automatisch gegenereerde beschrijving">
            <a:extLst>
              <a:ext uri="{FF2B5EF4-FFF2-40B4-BE49-F238E27FC236}">
                <a16:creationId xmlns:a16="http://schemas.microsoft.com/office/drawing/2014/main" id="{34658C15-32F9-201B-CAA0-7E0F336716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37334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663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hlinkClick r:id="rId2"/>
            <a:extLst>
              <a:ext uri="{FF2B5EF4-FFF2-40B4-BE49-F238E27FC236}">
                <a16:creationId xmlns:a16="http://schemas.microsoft.com/office/drawing/2014/main" id="{6CF282EC-72AA-B6D1-2B83-6CF7CB901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368" y="643466"/>
            <a:ext cx="4304914" cy="5571066"/>
          </a:xfrm>
          <a:prstGeom prst="rect">
            <a:avLst/>
          </a:prstGeom>
        </p:spPr>
      </p:pic>
      <p:pic>
        <p:nvPicPr>
          <p:cNvPr id="5" name="Afbeelding 4">
            <a:hlinkClick r:id="rId4"/>
            <a:extLst>
              <a:ext uri="{FF2B5EF4-FFF2-40B4-BE49-F238E27FC236}">
                <a16:creationId xmlns:a16="http://schemas.microsoft.com/office/drawing/2014/main" id="{5898F531-5254-1839-2ABE-036A0A79C7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0761" y="643467"/>
            <a:ext cx="4180827" cy="5571066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AC1C171E-2CF2-5C6A-AF15-E4BCE3B1694C}"/>
              </a:ext>
            </a:extLst>
          </p:cNvPr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rgbClr val="FFFF00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2000" b="1">
                <a:latin typeface="Calibri" panose="020F0502020204030204" pitchFamily="34" charset="0"/>
                <a:cs typeface="Calibri" panose="020F0502020204030204" pitchFamily="34" charset="0"/>
              </a:rPr>
              <a:t>Is it a good or a bad thing that AI bots are able to pass “our” medical exams?</a:t>
            </a:r>
            <a:br>
              <a:rPr lang="nl-BE" sz="2000" b="1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BE" sz="2000" b="1">
                <a:latin typeface="Calibri" panose="020F0502020204030204" pitchFamily="34" charset="0"/>
                <a:cs typeface="Calibri" panose="020F0502020204030204" pitchFamily="34" charset="0"/>
              </a:rPr>
              <a:t>Maybe, we have to answer this question in relation to quality benchmarking of our exams:</a:t>
            </a:r>
            <a:br>
              <a:rPr lang="nl-BE" sz="2000" b="1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BE" sz="2000" b="1">
                <a:latin typeface="Calibri" panose="020F0502020204030204" pitchFamily="34" charset="0"/>
                <a:cs typeface="Calibri" panose="020F0502020204030204" pitchFamily="34" charset="0"/>
              </a:rPr>
              <a:t>It would be a bad sign if AI bots were unable to pass “our” medical exams...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2EEFF271-B02F-DE65-774B-75FBA95C1516}"/>
              </a:ext>
            </a:extLst>
          </p:cNvPr>
          <p:cNvSpPr/>
          <p:nvPr/>
        </p:nvSpPr>
        <p:spPr>
          <a:xfrm>
            <a:off x="0" y="6214532"/>
            <a:ext cx="12192000" cy="383492"/>
          </a:xfrm>
          <a:prstGeom prst="rect">
            <a:avLst/>
          </a:prstGeom>
          <a:solidFill>
            <a:schemeClr val="accent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400" b="1">
                <a:latin typeface="Calibri" panose="020F0502020204030204" pitchFamily="34" charset="0"/>
                <a:cs typeface="Calibri" panose="020F0502020204030204" pitchFamily="34" charset="0"/>
              </a:rPr>
              <a:t>Access to the original manuscripts available via hyperlink in the above-mentioned screenshots</a:t>
            </a:r>
          </a:p>
        </p:txBody>
      </p:sp>
    </p:spTree>
    <p:extLst>
      <p:ext uri="{BB962C8B-B14F-4D97-AF65-F5344CB8AC3E}">
        <p14:creationId xmlns:p14="http://schemas.microsoft.com/office/powerpoint/2010/main" val="5186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Lettertype, schermopname, diagram&#10;&#10;Automatisch gegenereerde beschrijving">
            <a:extLst>
              <a:ext uri="{FF2B5EF4-FFF2-40B4-BE49-F238E27FC236}">
                <a16:creationId xmlns:a16="http://schemas.microsoft.com/office/drawing/2014/main" id="{BA7A26F4-1024-75B0-35AC-56F9D8EADA1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Afbeelding 3" descr="Afbeelding met tekst, schermopname, Perceel, diagram&#10;&#10;Automatisch gegenereerde beschrijving">
            <a:extLst>
              <a:ext uri="{FF2B5EF4-FFF2-40B4-BE49-F238E27FC236}">
                <a16:creationId xmlns:a16="http://schemas.microsoft.com/office/drawing/2014/main" id="{6543F93B-62B4-3DB1-E4B4-B3D3B6FA2F3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0800" y="2066400"/>
            <a:ext cx="3795405" cy="2194218"/>
          </a:xfrm>
          <a:prstGeom prst="rect">
            <a:avLst/>
          </a:prstGeom>
        </p:spPr>
      </p:pic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43F4D321-9A70-6880-CBFE-EB3DEB8A456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5" name="Afbeelding 4" descr="Afbeelding met tekst, klok&#10;&#10;Automatisch gegenereerde beschrijving">
            <a:extLst>
              <a:ext uri="{FF2B5EF4-FFF2-40B4-BE49-F238E27FC236}">
                <a16:creationId xmlns:a16="http://schemas.microsoft.com/office/drawing/2014/main" id="{B55D9CC6-51E5-15DD-BF47-30F503CDCB6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37334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8990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computer, computer, koffiebeker, overdekt&#10;&#10;Automatisch gegenereerde beschrijving">
            <a:extLst>
              <a:ext uri="{FF2B5EF4-FFF2-40B4-BE49-F238E27FC236}">
                <a16:creationId xmlns:a16="http://schemas.microsoft.com/office/drawing/2014/main" id="{D0C7FECC-18CB-B4C1-A8B5-4D9CDA2A7DA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Afbeelding 1" descr="Afbeelding met tekst, klok&#10;&#10;Automatisch gegenereerde beschrijving">
            <a:extLst>
              <a:ext uri="{FF2B5EF4-FFF2-40B4-BE49-F238E27FC236}">
                <a16:creationId xmlns:a16="http://schemas.microsoft.com/office/drawing/2014/main" id="{0E0476AD-4696-5D6A-0004-7A65D33FF12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37334"/>
            <a:ext cx="1055454" cy="450000"/>
          </a:xfrm>
          <a:prstGeom prst="rect">
            <a:avLst/>
          </a:prstGeom>
        </p:spPr>
      </p:pic>
      <p:pic>
        <p:nvPicPr>
          <p:cNvPr id="3" name="Afbeelding 2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51CC0104-542C-606B-6B95-8E8231E9F16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297667"/>
            <a:ext cx="1720588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2685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827FCA-C0AD-AB8A-DBB8-CE132989E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35959F4-53DA-47FF-BC24-1E5B75C69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7CF83E8-F6F0-41E3-B580-7412A04DD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A0B6DBB-705D-48D0-842C-F9DFA7684D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194A764-16E1-4D0D-9357-76F80E6086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15B7F3F-A40D-4F24-8536-E2420B433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Graphic 12">
              <a:extLst>
                <a:ext uri="{FF2B5EF4-FFF2-40B4-BE49-F238E27FC236}">
                  <a16:creationId xmlns:a16="http://schemas.microsoft.com/office/drawing/2014/main" id="{CEF42844-A829-4ED2-A360-63BB2A7C4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15">
              <a:extLst>
                <a:ext uri="{FF2B5EF4-FFF2-40B4-BE49-F238E27FC236}">
                  <a16:creationId xmlns:a16="http://schemas.microsoft.com/office/drawing/2014/main" id="{57B23B52-A1C3-44EF-BC11-9094A0DA11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15">
              <a:extLst>
                <a:ext uri="{FF2B5EF4-FFF2-40B4-BE49-F238E27FC236}">
                  <a16:creationId xmlns:a16="http://schemas.microsoft.com/office/drawing/2014/main" id="{064E08E5-DA92-4CF2-A0BF-E34180022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A222560-E657-4CAE-B667-7BE9E224B2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59226104-0061-4319-8237-9C001BF85D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4" name="Graphic 78">
            <a:extLst>
              <a:ext uri="{FF2B5EF4-FFF2-40B4-BE49-F238E27FC236}">
                <a16:creationId xmlns:a16="http://schemas.microsoft.com/office/drawing/2014/main" id="{AC552FEA-472E-4E74-B31D-531852C19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5" name="Graphic 78">
              <a:extLst>
                <a:ext uri="{FF2B5EF4-FFF2-40B4-BE49-F238E27FC236}">
                  <a16:creationId xmlns:a16="http://schemas.microsoft.com/office/drawing/2014/main" id="{41DF3078-C636-4776-A616-D5BF3BC280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" name="Graphic 78">
              <a:extLst>
                <a:ext uri="{FF2B5EF4-FFF2-40B4-BE49-F238E27FC236}">
                  <a16:creationId xmlns:a16="http://schemas.microsoft.com/office/drawing/2014/main" id="{0D1A27FA-1310-4BC3-A071-1566746B2F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7" name="Graphic 78">
                <a:extLst>
                  <a:ext uri="{FF2B5EF4-FFF2-40B4-BE49-F238E27FC236}">
                    <a16:creationId xmlns:a16="http://schemas.microsoft.com/office/drawing/2014/main" id="{99ACB9EB-84FE-4B33-9EF9-4EC7DAC25DD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Graphic 78">
                <a:extLst>
                  <a:ext uri="{FF2B5EF4-FFF2-40B4-BE49-F238E27FC236}">
                    <a16:creationId xmlns:a16="http://schemas.microsoft.com/office/drawing/2014/main" id="{826E5EFB-0EF9-4DB8-99CB-5DD72009DB2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86238E12-0689-4123-8B2E-E1CCFCC4C8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8538CF67-A00E-4955-A447-001BE02E771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2F9C493A-9F03-49B4-B3FB-19CE5AC11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2" name="How medical students are revolutionizing their learning with AI_ Embracing the future.mp4" descr="Afbeelding met persoon, Menselijk gezicht, Voorhoofd, Kin&#10;&#10;Automatisch gegenereerde beschrijving">
            <a:hlinkClick r:id="" action="ppaction://media"/>
            <a:extLst>
              <a:ext uri="{FF2B5EF4-FFF2-40B4-BE49-F238E27FC236}">
                <a16:creationId xmlns:a16="http://schemas.microsoft.com/office/drawing/2014/main" id="{D5B310FA-C693-143A-3522-3246E3EAD31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3986" y="555614"/>
            <a:ext cx="3209219" cy="5705279"/>
          </a:xfrm>
          <a:prstGeom prst="rect">
            <a:avLst/>
          </a:prstGeom>
        </p:spPr>
      </p:pic>
      <p:grpSp>
        <p:nvGrpSpPr>
          <p:cNvPr id="34" name="Graphic 78">
            <a:extLst>
              <a:ext uri="{FF2B5EF4-FFF2-40B4-BE49-F238E27FC236}">
                <a16:creationId xmlns:a16="http://schemas.microsoft.com/office/drawing/2014/main" id="{5E46079A-4648-465E-9D1A-479174C99F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471728" y="3092185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5" name="Graphic 78">
              <a:extLst>
                <a:ext uri="{FF2B5EF4-FFF2-40B4-BE49-F238E27FC236}">
                  <a16:creationId xmlns:a16="http://schemas.microsoft.com/office/drawing/2014/main" id="{A3BA42E0-6D8E-44BF-AC6B-5FB25C200A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6" name="Graphic 78">
              <a:extLst>
                <a:ext uri="{FF2B5EF4-FFF2-40B4-BE49-F238E27FC236}">
                  <a16:creationId xmlns:a16="http://schemas.microsoft.com/office/drawing/2014/main" id="{91EF6403-FD18-4EC0-840F-8F70F3494B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37" name="Graphic 78">
                <a:extLst>
                  <a:ext uri="{FF2B5EF4-FFF2-40B4-BE49-F238E27FC236}">
                    <a16:creationId xmlns:a16="http://schemas.microsoft.com/office/drawing/2014/main" id="{92B6AD13-0D11-4C0C-A362-E048C97326B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Graphic 78">
                <a:extLst>
                  <a:ext uri="{FF2B5EF4-FFF2-40B4-BE49-F238E27FC236}">
                    <a16:creationId xmlns:a16="http://schemas.microsoft.com/office/drawing/2014/main" id="{61DDD1A9-F0A4-4900-9DEF-F6B383361B0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Graphic 78">
                <a:extLst>
                  <a:ext uri="{FF2B5EF4-FFF2-40B4-BE49-F238E27FC236}">
                    <a16:creationId xmlns:a16="http://schemas.microsoft.com/office/drawing/2014/main" id="{F26977AE-F962-40FD-945B-D1E106951B2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Graphic 78">
                <a:extLst>
                  <a:ext uri="{FF2B5EF4-FFF2-40B4-BE49-F238E27FC236}">
                    <a16:creationId xmlns:a16="http://schemas.microsoft.com/office/drawing/2014/main" id="{6078955A-1871-4463-B23D-8AD33984CD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2F1D297-74F5-4948-9655-BC87A30A46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5637359"/>
            <a:ext cx="5486401" cy="1220641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56DB040-BB4B-446D-9172-7253A56604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27782" y="5182141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8AE7480-26E8-4D60-9ABF-DF801570BE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644645D-B360-4E3D-A96A-6D9CE4F34C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99C8E1E-3260-4E6A-83CA-9334683161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48" name="Graphic 12">
              <a:extLst>
                <a:ext uri="{FF2B5EF4-FFF2-40B4-BE49-F238E27FC236}">
                  <a16:creationId xmlns:a16="http://schemas.microsoft.com/office/drawing/2014/main" id="{3A551C21-5423-4320-86B3-CA6956E708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Graphic 15">
              <a:extLst>
                <a:ext uri="{FF2B5EF4-FFF2-40B4-BE49-F238E27FC236}">
                  <a16:creationId xmlns:a16="http://schemas.microsoft.com/office/drawing/2014/main" id="{6D1A9E3F-8323-45A6-B267-8EA6B1A000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Graphic 15">
              <a:extLst>
                <a:ext uri="{FF2B5EF4-FFF2-40B4-BE49-F238E27FC236}">
                  <a16:creationId xmlns:a16="http://schemas.microsoft.com/office/drawing/2014/main" id="{F4049F71-8749-4860-8F6D-611D459A9F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9D62868-92E4-42DF-9CF9-A9190CC14C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Tekstvak 5">
            <a:extLst>
              <a:ext uri="{FF2B5EF4-FFF2-40B4-BE49-F238E27FC236}">
                <a16:creationId xmlns:a16="http://schemas.microsoft.com/office/drawing/2014/main" id="{072D4007-88A0-BEEA-A3EB-2583AC13ECAD}"/>
              </a:ext>
            </a:extLst>
          </p:cNvPr>
          <p:cNvSpPr txBox="1"/>
          <p:nvPr/>
        </p:nvSpPr>
        <p:spPr>
          <a:xfrm>
            <a:off x="6389915" y="3429000"/>
            <a:ext cx="4213359" cy="2641930"/>
          </a:xfrm>
          <a:prstGeom prst="rect">
            <a:avLst/>
          </a:prstGeom>
        </p:spPr>
        <p:txBody>
          <a:bodyPr vert="horz" lIns="91440" tIns="45720" rIns="91440" bIns="45720" rtlCol="0" anchorCtr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Students use AI to study and prepare themselves for examinations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B5B0BDD5-0BF0-4A54-CDD5-9E793CB0BCAF}"/>
              </a:ext>
            </a:extLst>
          </p:cNvPr>
          <p:cNvSpPr/>
          <p:nvPr/>
        </p:nvSpPr>
        <p:spPr>
          <a:xfrm>
            <a:off x="0" y="6214532"/>
            <a:ext cx="12192000" cy="383492"/>
          </a:xfrm>
          <a:prstGeom prst="rect">
            <a:avLst/>
          </a:prstGeom>
          <a:solidFill>
            <a:schemeClr val="accent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400" b="1">
                <a:latin typeface="Calibri" panose="020F0502020204030204" pitchFamily="34" charset="0"/>
                <a:cs typeface="Calibri" panose="020F0502020204030204" pitchFamily="34" charset="0"/>
              </a:rPr>
              <a:t>Source of the video: Youtube (speaker: J. Wesley Boyd, psychiatrist – Harvard Medical School)</a:t>
            </a:r>
          </a:p>
        </p:txBody>
      </p:sp>
    </p:spTree>
    <p:extLst>
      <p:ext uri="{BB962C8B-B14F-4D97-AF65-F5344CB8AC3E}">
        <p14:creationId xmlns:p14="http://schemas.microsoft.com/office/powerpoint/2010/main" val="601718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9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827FCA-C0AD-AB8A-DBB8-CE132989E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>
            <a:extLst>
              <a:ext uri="{FF2B5EF4-FFF2-40B4-BE49-F238E27FC236}">
                <a16:creationId xmlns:a16="http://schemas.microsoft.com/office/drawing/2014/main" id="{072D4007-88A0-BEEA-A3EB-2583AC13ECAD}"/>
              </a:ext>
            </a:extLst>
          </p:cNvPr>
          <p:cNvSpPr txBox="1"/>
          <p:nvPr/>
        </p:nvSpPr>
        <p:spPr>
          <a:xfrm>
            <a:off x="530352" y="1122362"/>
            <a:ext cx="4887206" cy="334905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000" b="1" i="1">
                <a:latin typeface="+mj-lt"/>
                <a:ea typeface="+mj-ea"/>
                <a:cs typeface="+mj-cs"/>
              </a:rPr>
              <a:t>ChatGPT could be able to pass the USMLE examination</a:t>
            </a:r>
            <a:br>
              <a:rPr lang="en-US" sz="4000" b="1" i="1">
                <a:latin typeface="+mj-lt"/>
                <a:ea typeface="+mj-ea"/>
                <a:cs typeface="+mj-cs"/>
              </a:rPr>
            </a:br>
            <a:r>
              <a:rPr lang="en-US" sz="4000" b="1" i="1">
                <a:latin typeface="+mj-lt"/>
                <a:ea typeface="+mj-ea"/>
                <a:cs typeface="+mj-cs"/>
              </a:rPr>
              <a:t>(February 2023)</a:t>
            </a:r>
          </a:p>
        </p:txBody>
      </p:sp>
      <p:pic>
        <p:nvPicPr>
          <p:cNvPr id="5" name="Afbeelding 4">
            <a:hlinkClick r:id="rId2"/>
            <a:extLst>
              <a:ext uri="{FF2B5EF4-FFF2-40B4-BE49-F238E27FC236}">
                <a16:creationId xmlns:a16="http://schemas.microsoft.com/office/drawing/2014/main" id="{A379B67A-71E9-48D3-8C94-1C8D7DA3B2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2556" y="-11763"/>
            <a:ext cx="5298608" cy="6865681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4B1DD71C-A973-3451-04AF-0CD045EA2B79}"/>
              </a:ext>
            </a:extLst>
          </p:cNvPr>
          <p:cNvSpPr/>
          <p:nvPr/>
        </p:nvSpPr>
        <p:spPr>
          <a:xfrm>
            <a:off x="0" y="6214532"/>
            <a:ext cx="12192000" cy="383492"/>
          </a:xfrm>
          <a:prstGeom prst="rect">
            <a:avLst/>
          </a:prstGeom>
          <a:solidFill>
            <a:schemeClr val="accent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400" b="1">
                <a:latin typeface="Calibri" panose="020F0502020204030204" pitchFamily="34" charset="0"/>
                <a:cs typeface="Calibri" panose="020F0502020204030204" pitchFamily="34" charset="0"/>
              </a:rPr>
              <a:t>Access to the original manuscript available via hyperlink in the above-mentioned screenshot</a:t>
            </a:r>
          </a:p>
        </p:txBody>
      </p:sp>
    </p:spTree>
    <p:extLst>
      <p:ext uri="{BB962C8B-B14F-4D97-AF65-F5344CB8AC3E}">
        <p14:creationId xmlns:p14="http://schemas.microsoft.com/office/powerpoint/2010/main" val="13075974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7525E5-4071-AAEB-8395-67B14AF03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C2F8117-ECF0-4A0B-3486-2E25DA038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3" name="Afbeelding 2">
            <a:hlinkClick r:id="rId2"/>
            <a:extLst>
              <a:ext uri="{FF2B5EF4-FFF2-40B4-BE49-F238E27FC236}">
                <a16:creationId xmlns:a16="http://schemas.microsoft.com/office/drawing/2014/main" id="{CF12CEB5-D443-C88E-2203-E63253315E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84093" y="0"/>
            <a:ext cx="9823814" cy="6864028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8A52D70-DDE5-DA1D-B60B-F49BC931C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24FEF34-A521-D386-CCE6-A9033F1A2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BE4CF96-36FF-345C-F425-1CA4AF9D7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F7487EF-7E85-B3E9-419D-0CF5867EA9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6B70546-A085-116F-D4DC-F40B6161F3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76A1451-7355-C4B4-4707-1E2CCB56EF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Graphic 12">
              <a:extLst>
                <a:ext uri="{FF2B5EF4-FFF2-40B4-BE49-F238E27FC236}">
                  <a16:creationId xmlns:a16="http://schemas.microsoft.com/office/drawing/2014/main" id="{BE488234-03E6-EEFA-BCE0-9C51C0D2F3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15">
              <a:extLst>
                <a:ext uri="{FF2B5EF4-FFF2-40B4-BE49-F238E27FC236}">
                  <a16:creationId xmlns:a16="http://schemas.microsoft.com/office/drawing/2014/main" id="{5A5BCBB9-80E3-2F8E-7AB2-B97DFA6FC8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6F97F8F7-25EC-F890-D022-4953752B0F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D323512-3369-B172-45E3-03975100A9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Tekstvak 5">
            <a:extLst>
              <a:ext uri="{FF2B5EF4-FFF2-40B4-BE49-F238E27FC236}">
                <a16:creationId xmlns:a16="http://schemas.microsoft.com/office/drawing/2014/main" id="{D361A96A-013D-D57D-F8D1-136FA8AF5196}"/>
              </a:ext>
            </a:extLst>
          </p:cNvPr>
          <p:cNvSpPr txBox="1"/>
          <p:nvPr/>
        </p:nvSpPr>
        <p:spPr>
          <a:xfrm>
            <a:off x="420625" y="0"/>
            <a:ext cx="11771376" cy="68580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b="1">
                <a:latin typeface="Calibri" panose="020F0502020204030204" pitchFamily="34" charset="0"/>
                <a:cs typeface="Calibri" panose="020F0502020204030204" pitchFamily="34" charset="0"/>
              </a:rPr>
              <a:t>May 2023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91CE725F-AFAA-4F1D-0C20-DFF016B112E9}"/>
              </a:ext>
            </a:extLst>
          </p:cNvPr>
          <p:cNvSpPr/>
          <p:nvPr/>
        </p:nvSpPr>
        <p:spPr>
          <a:xfrm>
            <a:off x="0" y="6214532"/>
            <a:ext cx="12192000" cy="383492"/>
          </a:xfrm>
          <a:prstGeom prst="rect">
            <a:avLst/>
          </a:prstGeom>
          <a:solidFill>
            <a:schemeClr val="accent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400" b="1">
                <a:latin typeface="Calibri" panose="020F0502020204030204" pitchFamily="34" charset="0"/>
                <a:cs typeface="Calibri" panose="020F0502020204030204" pitchFamily="34" charset="0"/>
              </a:rPr>
              <a:t>Access to the original manuscript available via hyperlink in the above-mentioned screenshot</a:t>
            </a:r>
          </a:p>
        </p:txBody>
      </p:sp>
    </p:spTree>
    <p:extLst>
      <p:ext uri="{BB962C8B-B14F-4D97-AF65-F5344CB8AC3E}">
        <p14:creationId xmlns:p14="http://schemas.microsoft.com/office/powerpoint/2010/main" val="3654374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94D839-9AB8-4F34-7821-E251F71E9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0C5A5B4-0C01-85A8-04AF-20DB689E7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D3703A0-CDA0-6DA6-245C-42D962234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1601189-FFC1-0FD9-3D9D-66E3BC9216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18D8FE-E6CF-A6C5-0368-17FB823D72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DBF7600-060A-9872-C1A0-13DB8921E6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ABA64EFE-DDE4-4B62-D205-C8AC868E10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6FEDBFD1-6C67-DCB0-7F26-D25EA2AA34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4ABEC831-7B2F-3524-5FD4-FD06448EFA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37C228F-8FF9-252A-8662-4A47F7630C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933F240-B13F-3832-C6D8-2D9F83B47D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DFAFFE95-A065-5DF3-B48A-53CD45DF60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D6BF0344-C085-E6A5-E60E-BAD31448D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30945FF7-8824-D880-8E93-3EAA6BFE85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3D862B7C-F006-E46D-C273-43EE4409822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88B568C0-3D7E-2FFE-3600-CE849FD03DD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63D32865-E78B-68BE-3DAB-86578EAD04C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115E6D2F-70FA-434A-C35E-06D363A7AF2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E21195DF-BADE-4D80-8632-2BD2D3749A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3880033-17BC-1701-17A6-C28ADDC289E7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2820" y="0"/>
            <a:ext cx="5659200" cy="6858000"/>
          </a:xfrm>
          <a:prstGeom prst="rect">
            <a:avLst/>
          </a:prstGeom>
        </p:spPr>
      </p:pic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0DA44BCB-353B-56D7-1C27-45EFC96B7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E72F7779-4522-5CE6-5D7D-A3EDF34FC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52B2C0AD-7992-C56C-8502-8BB5F61C6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C0999CE6-5C67-59EA-7C09-8B08219100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06525081-D082-1A65-D80E-2C9852ED2F4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F1E68AFA-5655-0B84-129A-996A913279C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70712CEC-5D20-ED0F-6A25-899BEF80DF1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37887A06-DF39-8CD0-CFFD-1A60D764E05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6EE76BC6-B1C0-80CC-95B6-396D18E28DBD}"/>
              </a:ext>
            </a:extLst>
          </p:cNvPr>
          <p:cNvSpPr txBox="1"/>
          <p:nvPr/>
        </p:nvSpPr>
        <p:spPr>
          <a:xfrm>
            <a:off x="525717" y="2796427"/>
            <a:ext cx="5566263" cy="3274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Artificial Intelligence in European Medical examinations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The presenter does absolutely not claim to be an expert in artificial intelligence...</a:t>
            </a:r>
            <a:endParaRPr lang="en-US" sz="1400" i="1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04851031-F98E-1DF0-B04F-FCCCA6AE4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5E13877-1CF1-F67F-B40B-F7C5458F6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170F1BC-67BD-328E-09B5-40D141AF54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B93E7CE-01E2-E7FC-D597-ED76DE361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172673D-64E5-1D45-403C-D0D1760910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9DA035DC-1D18-F09A-5AB0-BE1B2BAD26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B30557A5-85AB-7F26-5A33-50B10F674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AECFFDB3-3CA5-4574-1C00-B5E67E2301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C72BA0E-4945-D3A6-0090-059BC2BB89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12EF2F28-B7AF-7822-6BA8-7EC2A3D94FCA}"/>
              </a:ext>
            </a:extLst>
          </p:cNvPr>
          <p:cNvSpPr txBox="1"/>
          <p:nvPr/>
        </p:nvSpPr>
        <p:spPr>
          <a:xfrm>
            <a:off x="1465200" y="651240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3" name="Afbeelding 2" descr="Afbeelding met gereedschap&#10;&#10;Beschrijving automatisch gegenereerd met gemiddelde betrouwbaarheid">
            <a:extLst>
              <a:ext uri="{FF2B5EF4-FFF2-40B4-BE49-F238E27FC236}">
                <a16:creationId xmlns:a16="http://schemas.microsoft.com/office/drawing/2014/main" id="{1735EC5C-2891-6958-160C-AA51AB9D42E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4" y="0"/>
            <a:ext cx="6531811" cy="2939315"/>
          </a:xfrm>
          <a:prstGeom prst="rect">
            <a:avLst/>
          </a:prstGeom>
        </p:spPr>
      </p:pic>
      <p:pic>
        <p:nvPicPr>
          <p:cNvPr id="6" name="Afbeelding 5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E3199FF6-BF0D-7291-1998-2E9B8DBD65D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2" name="Afbeelding 1" descr="Afbeelding met tekst, klok&#10;&#10;Automatisch gegenereerde beschrijving">
            <a:extLst>
              <a:ext uri="{FF2B5EF4-FFF2-40B4-BE49-F238E27FC236}">
                <a16:creationId xmlns:a16="http://schemas.microsoft.com/office/drawing/2014/main" id="{ED2D6456-A720-70AB-09E1-66206C2016E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37334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3024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827FCA-C0AD-AB8A-DBB8-CE132989E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>
            <a:extLst>
              <a:ext uri="{FF2B5EF4-FFF2-40B4-BE49-F238E27FC236}">
                <a16:creationId xmlns:a16="http://schemas.microsoft.com/office/drawing/2014/main" id="{072D4007-88A0-BEEA-A3EB-2583AC13ECAD}"/>
              </a:ext>
            </a:extLst>
          </p:cNvPr>
          <p:cNvSpPr txBox="1"/>
          <p:nvPr/>
        </p:nvSpPr>
        <p:spPr>
          <a:xfrm>
            <a:off x="530352" y="555615"/>
            <a:ext cx="4896536" cy="254509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000" b="1" i="1">
                <a:latin typeface="+mj-lt"/>
                <a:ea typeface="+mj-ea"/>
                <a:cs typeface="+mj-cs"/>
              </a:rPr>
              <a:t>AI versus MD’s</a:t>
            </a:r>
            <a:br>
              <a:rPr lang="en-US" sz="4000" b="1" i="1">
                <a:latin typeface="+mj-lt"/>
                <a:ea typeface="+mj-ea"/>
                <a:cs typeface="+mj-cs"/>
              </a:rPr>
            </a:br>
            <a:r>
              <a:rPr lang="en-US" sz="4000" b="1" i="1">
                <a:latin typeface="+mj-lt"/>
                <a:ea typeface="+mj-ea"/>
                <a:cs typeface="+mj-cs"/>
              </a:rPr>
              <a:t>(April 2024)</a:t>
            </a:r>
          </a:p>
        </p:txBody>
      </p:sp>
      <p:pic>
        <p:nvPicPr>
          <p:cNvPr id="3" name="AI vs Doctors Competition (RESULTS).mp4">
            <a:hlinkClick r:id="" action="ppaction://media"/>
            <a:extLst>
              <a:ext uri="{FF2B5EF4-FFF2-40B4-BE49-F238E27FC236}">
                <a16:creationId xmlns:a16="http://schemas.microsoft.com/office/drawing/2014/main" id="{2303C9E9-CC7C-23FC-D213-2DFF74CED6B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42208" y="-1"/>
            <a:ext cx="3857413" cy="6857623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0A0368E9-1AE9-DC5A-E681-627069EB0929}"/>
              </a:ext>
            </a:extLst>
          </p:cNvPr>
          <p:cNvSpPr/>
          <p:nvPr/>
        </p:nvSpPr>
        <p:spPr>
          <a:xfrm>
            <a:off x="0" y="6214532"/>
            <a:ext cx="12192000" cy="383492"/>
          </a:xfrm>
          <a:prstGeom prst="rect">
            <a:avLst/>
          </a:prstGeom>
          <a:solidFill>
            <a:schemeClr val="accent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400" b="1">
                <a:latin typeface="Calibri" panose="020F0502020204030204" pitchFamily="34" charset="0"/>
                <a:cs typeface="Calibri" panose="020F0502020204030204" pitchFamily="34" charset="0"/>
              </a:rPr>
              <a:t>Source of the video: Youtube (speaker: Cleo Abram – Video producer at Vox)</a:t>
            </a:r>
          </a:p>
        </p:txBody>
      </p:sp>
    </p:spTree>
    <p:extLst>
      <p:ext uri="{BB962C8B-B14F-4D97-AF65-F5344CB8AC3E}">
        <p14:creationId xmlns:p14="http://schemas.microsoft.com/office/powerpoint/2010/main" val="606017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5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he AI doctor will see you now_ ChatGPT dominates medical exam.mp4">
            <a:hlinkClick r:id="" action="ppaction://media"/>
            <a:extLst>
              <a:ext uri="{FF2B5EF4-FFF2-40B4-BE49-F238E27FC236}">
                <a16:creationId xmlns:a16="http://schemas.microsoft.com/office/drawing/2014/main" id="{DC5AD979-6C63-01E8-F599-A35517EC34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43107" y="905436"/>
            <a:ext cx="9259545" cy="520849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CB7040B5-171D-72B2-5061-AF004BC8BA76}"/>
              </a:ext>
            </a:extLst>
          </p:cNvPr>
          <p:cNvSpPr txBox="1"/>
          <p:nvPr/>
        </p:nvSpPr>
        <p:spPr>
          <a:xfrm>
            <a:off x="450230" y="5872323"/>
            <a:ext cx="10052422" cy="98567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85000" lnSpcReduction="10000"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000" b="1" i="1">
                <a:latin typeface="+mj-lt"/>
                <a:ea typeface="+mj-ea"/>
                <a:cs typeface="+mj-cs"/>
              </a:rPr>
              <a:t>Study presented on USMLE (July 18</a:t>
            </a:r>
            <a:r>
              <a:rPr lang="en-US" sz="4000" b="1" i="1" baseline="30000">
                <a:latin typeface="+mj-lt"/>
                <a:ea typeface="+mj-ea"/>
                <a:cs typeface="+mj-cs"/>
              </a:rPr>
              <a:t>th</a:t>
            </a:r>
            <a:r>
              <a:rPr lang="en-US" sz="4000" b="1" i="1">
                <a:latin typeface="+mj-lt"/>
                <a:ea typeface="+mj-ea"/>
                <a:cs typeface="+mj-cs"/>
              </a:rPr>
              <a:t>, 2024)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179D61EC-CAC9-EAD2-5453-B56800B3068D}"/>
              </a:ext>
            </a:extLst>
          </p:cNvPr>
          <p:cNvSpPr/>
          <p:nvPr/>
        </p:nvSpPr>
        <p:spPr>
          <a:xfrm>
            <a:off x="0" y="713690"/>
            <a:ext cx="12192000" cy="383492"/>
          </a:xfrm>
          <a:prstGeom prst="rect">
            <a:avLst/>
          </a:prstGeom>
          <a:solidFill>
            <a:schemeClr val="accent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400" b="1">
                <a:latin typeface="Calibri" panose="020F0502020204030204" pitchFamily="34" charset="0"/>
                <a:cs typeface="Calibri" panose="020F0502020204030204" pitchFamily="34" charset="0"/>
              </a:rPr>
              <a:t>Source of the video: Youtube (Fragment of CNBC edition on ChatGPT: AI outperforms doctors)</a:t>
            </a:r>
          </a:p>
        </p:txBody>
      </p:sp>
    </p:spTree>
    <p:extLst>
      <p:ext uri="{BB962C8B-B14F-4D97-AF65-F5344CB8AC3E}">
        <p14:creationId xmlns:p14="http://schemas.microsoft.com/office/powerpoint/2010/main" val="389877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3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3917E3-633A-7548-3C0A-A29984400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2CAAA94-0496-0F9F-74E8-1771A8F5A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3EDBAED-5575-ABA5-0BD7-E649403BA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D328A16-908D-3AD6-5037-4E6E04AB3B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34E9B30-8282-6E82-E31F-84D77C6203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386C200-84C8-89AE-D80A-8AAC7DE94C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27DCA675-B30E-F5AA-036B-CF360B58F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938FA0CF-FBDD-C15E-D783-0BF671396D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D4E24562-3AF0-049C-9938-DBB411E4F4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922EFEF-DC82-C524-4F06-E121D86704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83011A5-C688-7E7A-34DE-2DEC778E6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EBDAFEFF-F171-7E1C-049A-B0DF757454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B4D80AB8-FECE-5B27-A5F0-9BD27FC5F5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5C627B7C-3CE5-B430-90AF-8590C9C92C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9F7C6E43-837C-5A6D-18E2-17D48012735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FA0FA3F4-6E8B-DC9D-D42C-5966F0AEA6D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B2BA3822-5EB1-4FE8-AD7D-74CD5A9CBCB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FE210F37-BB29-6390-CA90-DE6C68C6392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451C6676-3A81-016E-42D9-84DB0DB810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AD7E2577-E508-8228-48F3-FF520AC59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5A515266-70A7-88E4-01DF-E78BD4E99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83A5E9B8-BE31-064F-394E-381E69860F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21336643-E78E-7448-5D1F-49BE36708F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88C5E177-B082-0AC0-A52F-7A36CAD3D52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A3367023-98C4-0109-38F4-C18FCBB93C9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26D7B7A7-9247-B02B-A73A-D9BD8AC6669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286CB92E-4E38-7597-6AE0-C25C342D06D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02E8DC95-F606-FC3A-84BB-0E10CD352D31}"/>
              </a:ext>
            </a:extLst>
          </p:cNvPr>
          <p:cNvSpPr txBox="1"/>
          <p:nvPr/>
        </p:nvSpPr>
        <p:spPr>
          <a:xfrm>
            <a:off x="525717" y="2796427"/>
            <a:ext cx="5566263" cy="3274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Impact of Artificial Intelligence on performing UEMS-CESMA appraisals?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We’ll have to embrace the fact that Artificial Intelligence is present in our daily lives</a:t>
            </a:r>
            <a:br>
              <a:rPr lang="en-US" sz="2000"/>
            </a:br>
            <a:r>
              <a:rPr lang="en-US" sz="2000"/>
              <a:t>... as well as in our examinations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A47E186-2BE8-64E7-52AE-6A6274C87C92}"/>
              </a:ext>
            </a:extLst>
          </p:cNvPr>
          <p:cNvPicPr>
            <a:picLocks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t="-100" b="-195"/>
          <a:stretch/>
        </p:blipFill>
        <p:spPr>
          <a:xfrm>
            <a:off x="6532800" y="1167"/>
            <a:ext cx="5659200" cy="68568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46D0DD6-B8B0-1A44-2F7C-35A98A7E0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B020723-23BA-E35B-11E0-15C695DA6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924E5A2-14C2-6E3D-2C7C-2995754CB5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EC1A6B0-0E27-5031-CE1F-E3D0612F9D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DFB6BFE-0982-8FC2-5C2A-E7566E430D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C1B9940F-83B7-8DB2-655E-7BD8E1AD51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1CE184E0-F6AB-3836-7E5F-7F2A00047D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AD73FF7A-B561-F807-9F0F-B28FF30480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0E7AB8BC-5F19-C80C-D32B-86E43CB693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6A68ADA6-1D77-6C7E-7399-E688FEE91EA6}"/>
              </a:ext>
            </a:extLst>
          </p:cNvPr>
          <p:cNvSpPr txBox="1"/>
          <p:nvPr/>
        </p:nvSpPr>
        <p:spPr>
          <a:xfrm>
            <a:off x="1466208" y="651240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6" name="Afbeelding 5" descr="Afbeelding met kleding, tafel, persoon, meubels&#10;&#10;Automatisch gegenereerde beschrijving">
            <a:extLst>
              <a:ext uri="{FF2B5EF4-FFF2-40B4-BE49-F238E27FC236}">
                <a16:creationId xmlns:a16="http://schemas.microsoft.com/office/drawing/2014/main" id="{48546150-09F7-9887-A7A4-09B7DC0985E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40948" y="0"/>
            <a:ext cx="5651052" cy="6858000"/>
          </a:xfrm>
          <a:prstGeom prst="rect">
            <a:avLst/>
          </a:prstGeom>
        </p:spPr>
      </p:pic>
      <p:pic>
        <p:nvPicPr>
          <p:cNvPr id="7" name="Afbeelding 6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4BF558D5-03C4-A651-CDF9-A11D292D285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2" name="Afbeelding 1" descr="Afbeelding met tekst, klok&#10;&#10;Automatisch gegenereerde beschrijving">
            <a:extLst>
              <a:ext uri="{FF2B5EF4-FFF2-40B4-BE49-F238E27FC236}">
                <a16:creationId xmlns:a16="http://schemas.microsoft.com/office/drawing/2014/main" id="{D5511A90-199D-D18F-9A10-2ED22D24045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37334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5107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D51785-BA88-CE7F-DE85-4B1F013DF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874E5A4-7340-2ECD-0787-51410D1E2D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00B1127-E3DC-A3BD-E569-A15503F0F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B95EC23-C221-EBE1-0A27-9DB7452666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7360FFF-71FB-B572-035B-BE1C87878A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E4D2BA2-E537-A1A0-790B-072A1589C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CF4A1B75-BAFE-CCA2-0D8F-56AE5B4893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56F88554-48B0-46D0-755B-E1DE8F59B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9F8F148E-DE33-5981-0E4C-0BF1E0D182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3327D82-C131-6913-A25D-CD66F054FD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C4F3383-994B-9AAD-4C2F-4DE1299B4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9B767C86-2D12-A2D1-DAEF-D3CD16CF9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B22CF71C-D9E1-ED29-5E98-4462FA46E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9F128431-9526-4FAB-A550-15539C3F9D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D813DD06-5E51-7759-9794-1307EB0369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884FDE9B-0A37-71F9-85E3-40C83928A55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D806B8CE-9BB3-8826-3FE8-2B408499504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AA7B608A-B329-33D0-1896-78D9116154A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DFA3971B-2B43-813D-43EA-F8C3FC83D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9CBC6E3-2C1E-B6F8-83D9-DCBDA46CCC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2800" y="0"/>
            <a:ext cx="5659200" cy="6843346"/>
          </a:xfrm>
          <a:prstGeom prst="rect">
            <a:avLst/>
          </a:prstGeom>
        </p:spPr>
      </p:pic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B4B9693B-C2E8-AE94-38BB-6CD3C36F3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ED4A3FD0-7286-973E-7E15-940CF8F05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41A04A3C-CBE6-9A91-2481-CDFC69225A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C2ECB259-C574-C286-1081-1B4BD3142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1053536B-966B-4627-215C-AF6EB2A16B7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9443A456-602A-D32C-D68D-AC8C1423B65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C163E3EC-AA0F-BEAE-7127-2B096CFAE9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48882455-4140-94E9-448C-1114A04A759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CEB43CE4-39ED-393C-4684-B9CABCD4C7B7}"/>
              </a:ext>
            </a:extLst>
          </p:cNvPr>
          <p:cNvSpPr txBox="1"/>
          <p:nvPr/>
        </p:nvSpPr>
        <p:spPr>
          <a:xfrm>
            <a:off x="525717" y="2796427"/>
            <a:ext cx="5566263" cy="3274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Open for discussion ...</a:t>
            </a:r>
          </a:p>
          <a:p>
            <a:pPr marL="285750" indent="-28575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How will Artificial Intelligence impact </a:t>
            </a:r>
            <a:br>
              <a:rPr lang="en-US" sz="2000"/>
            </a:br>
            <a:r>
              <a:rPr lang="en-US" sz="2000"/>
              <a:t>UEMS-CESMA in the (near) future?</a:t>
            </a:r>
            <a:endParaRPr lang="en-US" sz="1400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DC9CC20E-E0A3-79D3-637A-28D198885C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A287439-37FC-7589-DD1D-88CCC86E8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E21A2C2-1088-A0EB-0713-F4BD3800CF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F10237B-983A-C439-B7B7-EBECB57709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5A85CC1-2495-1865-B39E-0E3C12231B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27F40290-EFC6-E123-D07B-F39EA11F7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F88CEC83-33FB-B921-8DC6-5493EACCA1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B0D976B6-42EB-2814-0C3E-79BC688F81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3DCE805-C4BF-CF15-42DA-1B72EA945D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0CA65763-D140-20D5-0746-53DBB064C52B}"/>
              </a:ext>
            </a:extLst>
          </p:cNvPr>
          <p:cNvSpPr txBox="1"/>
          <p:nvPr/>
        </p:nvSpPr>
        <p:spPr>
          <a:xfrm>
            <a:off x="1465200" y="651240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F7A9F544-7924-5F5F-57DA-3BE7D70F36B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3" name="Afbeelding 2" descr="Afbeelding met tekst, klok&#10;&#10;Automatisch gegenereerde beschrijving">
            <a:extLst>
              <a:ext uri="{FF2B5EF4-FFF2-40B4-BE49-F238E27FC236}">
                <a16:creationId xmlns:a16="http://schemas.microsoft.com/office/drawing/2014/main" id="{5719F890-E66C-28A5-6D41-637A342D470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37334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188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AEF5EF-360D-68AD-7782-64DC568D8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6AC3EB0-BDE4-27F1-A242-B7CF789BF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E3C7C7C-F14A-7099-8ED0-7B043B379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CCD277E-F883-7DC7-9145-2D1F6DA59B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A18464E-C894-F405-5E36-9E4AFA437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B472811-0DB2-74CC-20BB-27A9E44E9A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3D8ECD2A-C92E-A11C-5DEC-298C964D56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C24118E8-72CA-D8DE-8648-61DE7E5493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0BC98D75-B52F-CFD7-919E-2C3B101135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3A46802-DE46-EC21-1D8D-7999E61F63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A390D56-87D3-E1BF-16FB-29E0553109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F59FF22D-A2D4-9259-C743-941733DFC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EDCC649E-5761-97B2-5831-C20A7A298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6AD83B97-3CD6-F3D6-658D-D5B869EF65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AED768AC-B779-690E-9812-1141BDFD32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DC16DBB1-0C68-6AED-42CB-0B4AA9269B9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BB40B2CE-9175-9E85-E702-9A4EF35485D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E2EC89B5-5998-EA49-1058-315EF7F07D7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08922568-CF47-C746-A2DE-A4F1768A3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6BD17896-BA0B-A3A3-DA02-570C90F7D2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10EDFC02-4B50-F89A-08C3-ED7414D8B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6B53D59F-7E9C-3DA3-1CB4-FFCB03E7B6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C202A9F1-BF7C-5A5E-5818-1297A1F41C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77AE74F6-BC7C-6861-F430-F8DBBEC471F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55539EBA-51D0-2688-65F5-64CA76FD54D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9D59BA39-7251-B614-331D-5187648BBE5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88887093-4FDC-D6C2-E935-5962AF4368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863F2E0B-67FE-2023-C2D6-D8674D5A356C}"/>
              </a:ext>
            </a:extLst>
          </p:cNvPr>
          <p:cNvSpPr txBox="1"/>
          <p:nvPr/>
        </p:nvSpPr>
        <p:spPr>
          <a:xfrm>
            <a:off x="525717" y="2796427"/>
            <a:ext cx="5566263" cy="3274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Why do we ”need” Artificial Intelligence?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Thinking, fast and slow (Daniel Kahneman)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CD168E3-AB14-DBFD-CBD5-69B1D3E62E9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1789" y="10"/>
            <a:ext cx="5660211" cy="6857990"/>
          </a:xfrm>
          <a:prstGeom prst="rect">
            <a:avLst/>
          </a:prstGeom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D2031096-F3B1-1FB4-9B8C-3E4797AFC7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90B6BFA-C247-016D-1318-FE62B64401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8649919D-530B-EA3A-BF79-4C0FC5845E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31D823B-267E-C9AE-C800-327C609B24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8282957-405E-4847-1B89-9C99CB9C1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405C1FFA-ACE6-11F8-AD62-CEFD90B219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291880B5-C8E5-AEC6-8D7C-0ADE0A9D58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A6047501-AED2-FCCE-64C8-FFB0D0329B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28ED9A5-92E6-DF50-8ADC-B200DD1E4B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7" name="Afbeelding 6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FA7D2A08-82DA-DD38-17D5-A6245E3E484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2" name="Afbeelding 1" descr="Afbeelding met tekst, klok&#10;&#10;Automatisch gegenereerde beschrijving">
            <a:extLst>
              <a:ext uri="{FF2B5EF4-FFF2-40B4-BE49-F238E27FC236}">
                <a16:creationId xmlns:a16="http://schemas.microsoft.com/office/drawing/2014/main" id="{7CDA801D-BCD0-2B32-1AC4-49C1421D451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37334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206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2F9C493A-9F03-49B4-B3FB-19CE5AC11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6A02A0C-AD4C-4DA3-6A4F-FE2774071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7" y="787068"/>
            <a:ext cx="4663649" cy="1455091"/>
          </a:xfrm>
        </p:spPr>
        <p:txBody>
          <a:bodyPr>
            <a:normAutofit/>
          </a:bodyPr>
          <a:lstStyle/>
          <a:p>
            <a:r>
              <a:rPr lang="nl-BE"/>
              <a:t>Brain exercise</a:t>
            </a: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90A46C7D-C1BB-49B8-8D37-39742820E9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40" name="Graphic 78">
            <a:extLst>
              <a:ext uri="{FF2B5EF4-FFF2-40B4-BE49-F238E27FC236}">
                <a16:creationId xmlns:a16="http://schemas.microsoft.com/office/drawing/2014/main" id="{61BBAB6F-65E6-4E2B-B363-6AB27C84E0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41" name="Graphic 78">
              <a:extLst>
                <a:ext uri="{FF2B5EF4-FFF2-40B4-BE49-F238E27FC236}">
                  <a16:creationId xmlns:a16="http://schemas.microsoft.com/office/drawing/2014/main" id="{6DA3BBB2-E620-4C13-98C9-FE1EF7D2ED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2" name="Graphic 78">
              <a:extLst>
                <a:ext uri="{FF2B5EF4-FFF2-40B4-BE49-F238E27FC236}">
                  <a16:creationId xmlns:a16="http://schemas.microsoft.com/office/drawing/2014/main" id="{ADC9AB5D-88A1-4FA9-B467-E8EF8FFE5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0867B8E5-4535-4743-8235-6612FEA410C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BE48FEA7-5915-4751-8090-63F3094324A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Graphic 78">
                <a:extLst>
                  <a:ext uri="{FF2B5EF4-FFF2-40B4-BE49-F238E27FC236}">
                    <a16:creationId xmlns:a16="http://schemas.microsoft.com/office/drawing/2014/main" id="{32B378CE-44FD-4120-B9ED-7828D4EE9AE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Graphic 78">
                <a:extLst>
                  <a:ext uri="{FF2B5EF4-FFF2-40B4-BE49-F238E27FC236}">
                    <a16:creationId xmlns:a16="http://schemas.microsoft.com/office/drawing/2014/main" id="{40FA43D3-D34B-4BC7-80D0-F3E75A222AC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5D8496B-01CC-AB6C-23DB-29523500C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717" y="2796427"/>
            <a:ext cx="4663649" cy="3274503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BE" sz="1900"/>
              <a:t>You have 30 seconds to take out 6 bottles of your own choice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BE" sz="1900"/>
              <a:t>After you have taken out the 6 bottles, make sure that in each row there is an even number of bottles left (either 0, 2, 4 or 6)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BE" sz="1900"/>
              <a:t>After you have taken out the 6 bottles, make sure that in each column there is an even number of bottles left (either 0, 2 or 4)</a:t>
            </a:r>
          </a:p>
        </p:txBody>
      </p:sp>
      <p:pic>
        <p:nvPicPr>
          <p:cNvPr id="5" name="Afbeelding 4" descr="Afbeelding met overdekt&#10;&#10;Automatisch gegenereerde beschrijving">
            <a:extLst>
              <a:ext uri="{FF2B5EF4-FFF2-40B4-BE49-F238E27FC236}">
                <a16:creationId xmlns:a16="http://schemas.microsoft.com/office/drawing/2014/main" id="{B90A710F-BA4F-1D2E-04D0-C3A01446CF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53780" y="1853058"/>
            <a:ext cx="5660211" cy="3060926"/>
          </a:xfrm>
          <a:prstGeom prst="rect">
            <a:avLst/>
          </a:prstGeom>
        </p:spPr>
      </p:pic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55820E42-2F9D-41EF-B67F-522A133B3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3D9BC31-B57D-4933-AD83-94F462D4C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84AFEA3-A055-41AE-96F3-34BA581424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028771F-62FA-4349-B7A8-CE1682D2CE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319CDEE6-CB2F-49F0-B237-2A26A3D1DC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4" name="Graphic 12">
              <a:extLst>
                <a:ext uri="{FF2B5EF4-FFF2-40B4-BE49-F238E27FC236}">
                  <a16:creationId xmlns:a16="http://schemas.microsoft.com/office/drawing/2014/main" id="{3DD82286-02D2-4210-A797-5D502D44A3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Graphic 15">
              <a:extLst>
                <a:ext uri="{FF2B5EF4-FFF2-40B4-BE49-F238E27FC236}">
                  <a16:creationId xmlns:a16="http://schemas.microsoft.com/office/drawing/2014/main" id="{735449F4-80DA-4E06-B3B6-B9F519F4A6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Graphic 15">
              <a:extLst>
                <a:ext uri="{FF2B5EF4-FFF2-40B4-BE49-F238E27FC236}">
                  <a16:creationId xmlns:a16="http://schemas.microsoft.com/office/drawing/2014/main" id="{61FABA3B-05B6-433C-90F9-8D9691A84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E1FEBA45-D0A3-4091-9956-161EDA21A0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Afbeelding 3" descr="Afbeelding met tekst, klok&#10;&#10;Automatisch gegenereerde beschrijving">
            <a:extLst>
              <a:ext uri="{FF2B5EF4-FFF2-40B4-BE49-F238E27FC236}">
                <a16:creationId xmlns:a16="http://schemas.microsoft.com/office/drawing/2014/main" id="{28D0733A-D1F0-510B-F715-CFADD5042F3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9494" y="118655"/>
            <a:ext cx="1055454" cy="450000"/>
          </a:xfrm>
          <a:prstGeom prst="rect">
            <a:avLst/>
          </a:prstGeom>
        </p:spPr>
      </p:pic>
      <p:pic>
        <p:nvPicPr>
          <p:cNvPr id="6" name="Afbeelding 5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C0373EB5-5172-C1C8-CAD0-99D349F7518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7962" y="118655"/>
            <a:ext cx="1720588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42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2A7D6D-25D2-B374-FD21-FD4DCD1C7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AF7D11E-40BE-991C-743E-D4DAD7888D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DAD0993-DFD8-CA9F-04A6-BE9B1B394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8C1E9A9-7634-8B01-3330-154BCBF753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29518C5-CBDC-321A-3FA1-59DD7B7539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C7AA509-C89F-D3C4-A6CD-E8857AF2CF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454F5F95-90DB-4109-6DF2-5D4FBD6BBE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838BA1DA-0085-7CE6-1B1F-3DEB9CF55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CEF0C2CA-F3F9-207A-42CF-1EB95D6C0B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8D621B3-2E56-E37E-5236-AE59B76F9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99DEFFD-6738-D6AA-F93C-E25BFA13F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FA10DA44-6AD7-08E0-EC1A-399BCFBE3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66E1DA74-72BC-B1EC-F2EB-45383CD3B3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41DE682F-BA78-4837-22C1-6797CCF15D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A145371C-EA65-EF51-4539-5D3EC104A10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D4946C86-07C5-9A18-1545-1A57A51563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1E696AAE-56F4-A13D-26F3-3A4818219E6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B390C4C8-52CA-ABF8-1541-C0DA4E7AE57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CAAB9C23-B9E2-4903-A5FC-575A75201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38F95804-927A-1648-6431-FD47E57D4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F9C27022-8517-E92D-B9C1-AE42CA79F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745EC29B-F7DC-6DD2-0786-4549EF89D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6462EB79-9E17-EC7A-6FBC-369716998A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5C3B3B42-148D-205D-1F57-44467D8BD51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3573B04F-B967-8B2D-8284-CD5494CA147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50861927-CA52-A618-EB61-212E8F6E39F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7FAF1D18-61EC-B72E-9AC6-0B684FF6234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1AEBA352-750A-10D8-8CC3-8D7E4B1066F2}"/>
              </a:ext>
            </a:extLst>
          </p:cNvPr>
          <p:cNvSpPr txBox="1"/>
          <p:nvPr/>
        </p:nvSpPr>
        <p:spPr>
          <a:xfrm>
            <a:off x="525717" y="2796427"/>
            <a:ext cx="5566263" cy="3274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Why do we ”need” Artificial Intelligence?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Intelligent Machines (Issue of “The Brain”,</a:t>
            </a:r>
            <a:br>
              <a:rPr lang="en-US" sz="2000"/>
            </a:br>
            <a:r>
              <a:rPr lang="en-US" sz="2000"/>
              <a:t>University of Queensland)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B542DDF-26B2-FC7A-EBF3-6714DCD0DB1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1789" y="10"/>
            <a:ext cx="5660211" cy="6857990"/>
          </a:xfrm>
          <a:prstGeom prst="rect">
            <a:avLst/>
          </a:prstGeom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FB5585B-82F3-E626-9F49-8A00DE6E8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8234FDE-52B7-63E2-A0D2-FBBC2BF77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DFCBD6E-ABFC-8397-D894-5B2051FE6B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F07B67B-CCE9-5A71-65AC-C901A98A8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CAF3F7F-5CEC-B380-4A63-60BFEBDCD8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E468C4EC-6E1B-0D3A-D9A7-7E4D4292D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73D7D1E8-60FB-D102-2B47-D0757A8C5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0A9DC251-8E74-4578-B7D9-ACD7FDCCF2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80A2EB6-0881-8C57-3D3E-203B2E2610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228E9FA8-A120-9B3D-7F1E-152AB4FDFA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5" name="Afbeelding 4" descr="Afbeelding met tekst, klok&#10;&#10;Automatisch gegenereerde beschrijving">
            <a:extLst>
              <a:ext uri="{FF2B5EF4-FFF2-40B4-BE49-F238E27FC236}">
                <a16:creationId xmlns:a16="http://schemas.microsoft.com/office/drawing/2014/main" id="{924AF425-5053-749E-AFB3-F5221B097E3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37334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567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tekst, Menselijk gezicht, schermopname, cirkel&#10;&#10;Automatisch gegenereerde beschrijving">
            <a:extLst>
              <a:ext uri="{FF2B5EF4-FFF2-40B4-BE49-F238E27FC236}">
                <a16:creationId xmlns:a16="http://schemas.microsoft.com/office/drawing/2014/main" id="{8D8B9F00-1D5F-2046-4D43-B7B37B61E06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431"/>
            <a:ext cx="8684206" cy="6857569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E04BF588-B38E-E586-CD7A-85BB76C33F49}"/>
              </a:ext>
            </a:extLst>
          </p:cNvPr>
          <p:cNvSpPr txBox="1"/>
          <p:nvPr/>
        </p:nvSpPr>
        <p:spPr>
          <a:xfrm>
            <a:off x="8643193" y="2418408"/>
            <a:ext cx="2942813" cy="354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600" b="1" i="1">
                <a:latin typeface="Calibri" panose="020F0502020204030204" pitchFamily="34" charset="0"/>
                <a:cs typeface="Calibri" panose="020F0502020204030204" pitchFamily="34" charset="0"/>
              </a:rPr>
              <a:t>The idea of artificial intelligence is not that new…</a:t>
            </a:r>
          </a:p>
        </p:txBody>
      </p:sp>
    </p:spTree>
    <p:extLst>
      <p:ext uri="{BB962C8B-B14F-4D97-AF65-F5344CB8AC3E}">
        <p14:creationId xmlns:p14="http://schemas.microsoft.com/office/powerpoint/2010/main" val="3513775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Menselijk gezicht, poster, person&#10;&#10;Automatisch gegenereerde beschrijving">
            <a:extLst>
              <a:ext uri="{FF2B5EF4-FFF2-40B4-BE49-F238E27FC236}">
                <a16:creationId xmlns:a16="http://schemas.microsoft.com/office/drawing/2014/main" id="{73583B34-92BE-D117-DF8C-36CF5658C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014" y="484632"/>
            <a:ext cx="4166281" cy="5888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Afbeelding 2" descr="Afbeelding met tekst, Lettertype, zwart-wit, schermopname&#10;&#10;Automatisch gegenereerde beschrijving">
            <a:extLst>
              <a:ext uri="{FF2B5EF4-FFF2-40B4-BE49-F238E27FC236}">
                <a16:creationId xmlns:a16="http://schemas.microsoft.com/office/drawing/2014/main" id="{7EB03497-4DE8-BBDE-F015-EFB28CDDC32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76029" y="829021"/>
            <a:ext cx="6731338" cy="5199958"/>
          </a:xfrm>
          <a:prstGeom prst="rect">
            <a:avLst/>
          </a:prstGeom>
        </p:spPr>
      </p:pic>
      <p:sp>
        <p:nvSpPr>
          <p:cNvPr id="6" name="Afgeronde rechthoek 5">
            <a:extLst>
              <a:ext uri="{FF2B5EF4-FFF2-40B4-BE49-F238E27FC236}">
                <a16:creationId xmlns:a16="http://schemas.microsoft.com/office/drawing/2014/main" id="{6F3474FD-F35E-895D-FCEB-F58E1AEFF393}"/>
              </a:ext>
            </a:extLst>
          </p:cNvPr>
          <p:cNvSpPr/>
          <p:nvPr/>
        </p:nvSpPr>
        <p:spPr>
          <a:xfrm>
            <a:off x="8877022" y="2847198"/>
            <a:ext cx="2591566" cy="470005"/>
          </a:xfrm>
          <a:prstGeom prst="roundRect">
            <a:avLst/>
          </a:prstGeom>
          <a:solidFill>
            <a:schemeClr val="accent1">
              <a:alpha val="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91694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Lettertype, schermopname, ontwerp&#10;&#10;Automatisch gegenereerde beschrijving">
            <a:extLst>
              <a:ext uri="{FF2B5EF4-FFF2-40B4-BE49-F238E27FC236}">
                <a16:creationId xmlns:a16="http://schemas.microsoft.com/office/drawing/2014/main" id="{233D77EC-6709-7097-7EA1-2E8230A600A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20" y="10"/>
            <a:ext cx="12191980" cy="6095990"/>
          </a:xfrm>
          <a:custGeom>
            <a:avLst/>
            <a:gdLst/>
            <a:ahLst/>
            <a:cxnLst/>
            <a:rect l="l" t="t" r="r" b="b"/>
            <a:pathLst>
              <a:path w="12192000" h="6096000">
                <a:moveTo>
                  <a:pt x="7230262" y="5906862"/>
                </a:moveTo>
                <a:lnTo>
                  <a:pt x="7197115" y="5913338"/>
                </a:lnTo>
                <a:lnTo>
                  <a:pt x="7214545" y="5911744"/>
                </a:lnTo>
                <a:cubicBezTo>
                  <a:pt x="7220308" y="5910958"/>
                  <a:pt x="7225785" y="5909624"/>
                  <a:pt x="7230262" y="5906862"/>
                </a:cubicBezTo>
                <a:close/>
                <a:moveTo>
                  <a:pt x="7009120" y="5850263"/>
                </a:moveTo>
                <a:lnTo>
                  <a:pt x="7021563" y="5861355"/>
                </a:lnTo>
                <a:lnTo>
                  <a:pt x="7021563" y="5861354"/>
                </a:lnTo>
                <a:close/>
                <a:moveTo>
                  <a:pt x="7768443" y="5742074"/>
                </a:moveTo>
                <a:lnTo>
                  <a:pt x="7768443" y="5742075"/>
                </a:lnTo>
                <a:lnTo>
                  <a:pt x="7792447" y="5764553"/>
                </a:lnTo>
                <a:cubicBezTo>
                  <a:pt x="7785969" y="5758457"/>
                  <a:pt x="7779301" y="5752361"/>
                  <a:pt x="7768443" y="5742074"/>
                </a:cubicBezTo>
                <a:close/>
                <a:moveTo>
                  <a:pt x="4038748" y="5739955"/>
                </a:moveTo>
                <a:lnTo>
                  <a:pt x="4030517" y="5751599"/>
                </a:lnTo>
                <a:cubicBezTo>
                  <a:pt x="4026230" y="5759505"/>
                  <a:pt x="4021242" y="5765745"/>
                  <a:pt x="4015609" y="5770450"/>
                </a:cubicBezTo>
                <a:lnTo>
                  <a:pt x="3996845" y="5780104"/>
                </a:lnTo>
                <a:cubicBezTo>
                  <a:pt x="4010562" y="5776555"/>
                  <a:pt x="4021944" y="5767411"/>
                  <a:pt x="4030518" y="5751599"/>
                </a:cubicBezTo>
                <a:close/>
                <a:moveTo>
                  <a:pt x="6245343" y="5736549"/>
                </a:moveTo>
                <a:lnTo>
                  <a:pt x="6274406" y="5743345"/>
                </a:lnTo>
                <a:lnTo>
                  <a:pt x="6291247" y="5749662"/>
                </a:lnTo>
                <a:lnTo>
                  <a:pt x="6291385" y="5749714"/>
                </a:lnTo>
                <a:lnTo>
                  <a:pt x="6306284" y="5755552"/>
                </a:lnTo>
                <a:lnTo>
                  <a:pt x="6308075" y="5755968"/>
                </a:lnTo>
                <a:lnTo>
                  <a:pt x="6313855" y="5758133"/>
                </a:lnTo>
                <a:cubicBezTo>
                  <a:pt x="6321454" y="5760521"/>
                  <a:pt x="6329151" y="5762258"/>
                  <a:pt x="6337048" y="5762696"/>
                </a:cubicBezTo>
                <a:lnTo>
                  <a:pt x="6308075" y="5755968"/>
                </a:lnTo>
                <a:lnTo>
                  <a:pt x="6291385" y="5749714"/>
                </a:lnTo>
                <a:lnTo>
                  <a:pt x="6276197" y="5743764"/>
                </a:lnTo>
                <a:lnTo>
                  <a:pt x="6274406" y="5743345"/>
                </a:lnTo>
                <a:lnTo>
                  <a:pt x="6268613" y="5741171"/>
                </a:lnTo>
                <a:cubicBezTo>
                  <a:pt x="6260996" y="5738770"/>
                  <a:pt x="6253273" y="5737013"/>
                  <a:pt x="6245343" y="5736549"/>
                </a:cubicBezTo>
                <a:close/>
                <a:moveTo>
                  <a:pt x="6558837" y="5706717"/>
                </a:moveTo>
                <a:cubicBezTo>
                  <a:pt x="6548970" y="5706068"/>
                  <a:pt x="6539355" y="5706473"/>
                  <a:pt x="6529984" y="5708163"/>
                </a:cubicBezTo>
                <a:lnTo>
                  <a:pt x="6589207" y="5711593"/>
                </a:lnTo>
                <a:cubicBezTo>
                  <a:pt x="6578825" y="5709068"/>
                  <a:pt x="6568705" y="5707366"/>
                  <a:pt x="6558837" y="5706717"/>
                </a:cubicBezTo>
                <a:close/>
                <a:moveTo>
                  <a:pt x="4834454" y="5646059"/>
                </a:moveTo>
                <a:cubicBezTo>
                  <a:pt x="4849504" y="5662538"/>
                  <a:pt x="4866316" y="5668776"/>
                  <a:pt x="4883986" y="5670301"/>
                </a:cubicBezTo>
                <a:lnTo>
                  <a:pt x="4858238" y="5663787"/>
                </a:lnTo>
                <a:cubicBezTo>
                  <a:pt x="4849945" y="5659978"/>
                  <a:pt x="4841980" y="5654298"/>
                  <a:pt x="4834454" y="5646059"/>
                </a:cubicBezTo>
                <a:close/>
                <a:moveTo>
                  <a:pt x="5056443" y="5643725"/>
                </a:moveTo>
                <a:lnTo>
                  <a:pt x="5072588" y="5644505"/>
                </a:lnTo>
                <a:cubicBezTo>
                  <a:pt x="5078053" y="5645963"/>
                  <a:pt x="5083590" y="5648726"/>
                  <a:pt x="5089162" y="5653107"/>
                </a:cubicBezTo>
                <a:cubicBezTo>
                  <a:pt x="5078019" y="5644344"/>
                  <a:pt x="5067015" y="5642058"/>
                  <a:pt x="5056443" y="5643725"/>
                </a:cubicBezTo>
                <a:close/>
                <a:moveTo>
                  <a:pt x="739852" y="5343843"/>
                </a:moveTo>
                <a:cubicBezTo>
                  <a:pt x="733899" y="5350392"/>
                  <a:pt x="728660" y="5358013"/>
                  <a:pt x="724278" y="5365062"/>
                </a:cubicBezTo>
                <a:cubicBezTo>
                  <a:pt x="719849" y="5372206"/>
                  <a:pt x="714527" y="5377552"/>
                  <a:pt x="708621" y="5381222"/>
                </a:cubicBezTo>
                <a:lnTo>
                  <a:pt x="691439" y="5386697"/>
                </a:lnTo>
                <a:lnTo>
                  <a:pt x="708622" y="5381222"/>
                </a:lnTo>
                <a:cubicBezTo>
                  <a:pt x="714527" y="5377552"/>
                  <a:pt x="719849" y="5372206"/>
                  <a:pt x="724279" y="5365062"/>
                </a:cubicBezTo>
                <a:cubicBezTo>
                  <a:pt x="728660" y="5358013"/>
                  <a:pt x="733899" y="5350392"/>
                  <a:pt x="739852" y="5343843"/>
                </a:cubicBezTo>
                <a:close/>
                <a:moveTo>
                  <a:pt x="8934151" y="5275333"/>
                </a:moveTo>
                <a:cubicBezTo>
                  <a:pt x="8940248" y="5280573"/>
                  <a:pt x="8947058" y="5285906"/>
                  <a:pt x="8954249" y="5290264"/>
                </a:cubicBezTo>
                <a:lnTo>
                  <a:pt x="8962389" y="5293563"/>
                </a:lnTo>
                <a:lnTo>
                  <a:pt x="8954250" y="5290264"/>
                </a:lnTo>
                <a:cubicBezTo>
                  <a:pt x="8947058" y="5285906"/>
                  <a:pt x="8940248" y="5280573"/>
                  <a:pt x="8934151" y="5275333"/>
                </a:cubicBezTo>
                <a:close/>
                <a:moveTo>
                  <a:pt x="2314816" y="5273737"/>
                </a:moveTo>
                <a:cubicBezTo>
                  <a:pt x="2309720" y="5274714"/>
                  <a:pt x="2304339" y="5276762"/>
                  <a:pt x="2300909" y="5279143"/>
                </a:cubicBezTo>
                <a:cubicBezTo>
                  <a:pt x="2267856" y="5302385"/>
                  <a:pt x="2242281" y="5314291"/>
                  <a:pt x="2216515" y="5314887"/>
                </a:cubicBezTo>
                <a:cubicBezTo>
                  <a:pt x="2242281" y="5314291"/>
                  <a:pt x="2267856" y="5302385"/>
                  <a:pt x="2300910" y="5279143"/>
                </a:cubicBezTo>
                <a:close/>
                <a:moveTo>
                  <a:pt x="1916629" y="5252000"/>
                </a:moveTo>
                <a:lnTo>
                  <a:pt x="1907132" y="5255330"/>
                </a:lnTo>
                <a:lnTo>
                  <a:pt x="1866619" y="5265015"/>
                </a:lnTo>
                <a:lnTo>
                  <a:pt x="1907133" y="5255330"/>
                </a:lnTo>
                <a:close/>
                <a:moveTo>
                  <a:pt x="2058204" y="5241232"/>
                </a:moveTo>
                <a:cubicBezTo>
                  <a:pt x="2076636" y="5242946"/>
                  <a:pt x="2095174" y="5243803"/>
                  <a:pt x="2108194" y="5255939"/>
                </a:cubicBezTo>
                <a:cubicBezTo>
                  <a:pt x="2095175" y="5243803"/>
                  <a:pt x="2076636" y="5242946"/>
                  <a:pt x="2058204" y="5241232"/>
                </a:cubicBezTo>
                <a:close/>
                <a:moveTo>
                  <a:pt x="0" y="0"/>
                </a:moveTo>
                <a:lnTo>
                  <a:pt x="12191456" y="0"/>
                </a:lnTo>
                <a:lnTo>
                  <a:pt x="12191456" y="873938"/>
                </a:lnTo>
                <a:lnTo>
                  <a:pt x="12192000" y="873938"/>
                </a:lnTo>
                <a:lnTo>
                  <a:pt x="12192000" y="3249107"/>
                </a:lnTo>
                <a:cubicBezTo>
                  <a:pt x="12192000" y="3264730"/>
                  <a:pt x="12192000" y="3274255"/>
                  <a:pt x="12192000" y="3283970"/>
                </a:cubicBezTo>
                <a:lnTo>
                  <a:pt x="12192000" y="3681702"/>
                </a:lnTo>
                <a:lnTo>
                  <a:pt x="12160947" y="3710323"/>
                </a:lnTo>
                <a:cubicBezTo>
                  <a:pt x="12118083" y="3731849"/>
                  <a:pt x="12072360" y="3751282"/>
                  <a:pt x="12026448" y="3770523"/>
                </a:cubicBezTo>
                <a:cubicBezTo>
                  <a:pt x="12013114" y="3776049"/>
                  <a:pt x="11998443" y="3779097"/>
                  <a:pt x="11986443" y="3786526"/>
                </a:cubicBezTo>
                <a:cubicBezTo>
                  <a:pt x="11931195" y="3820436"/>
                  <a:pt x="11877664" y="3857014"/>
                  <a:pt x="11821656" y="3889591"/>
                </a:cubicBezTo>
                <a:cubicBezTo>
                  <a:pt x="11763931" y="3923310"/>
                  <a:pt x="11712304" y="3963126"/>
                  <a:pt x="11672489" y="4017039"/>
                </a:cubicBezTo>
                <a:cubicBezTo>
                  <a:pt x="11635529" y="4067143"/>
                  <a:pt x="11599714" y="4118007"/>
                  <a:pt x="11562947" y="4168300"/>
                </a:cubicBezTo>
                <a:cubicBezTo>
                  <a:pt x="11553613" y="4181065"/>
                  <a:pt x="11545039" y="4196115"/>
                  <a:pt x="11532275" y="4204307"/>
                </a:cubicBezTo>
                <a:cubicBezTo>
                  <a:pt x="11505795" y="4221452"/>
                  <a:pt x="11476838" y="4235359"/>
                  <a:pt x="11448453" y="4249457"/>
                </a:cubicBezTo>
                <a:cubicBezTo>
                  <a:pt x="11424069" y="4261459"/>
                  <a:pt x="11398160" y="4270411"/>
                  <a:pt x="11374346" y="4283366"/>
                </a:cubicBezTo>
                <a:cubicBezTo>
                  <a:pt x="11355296" y="4293655"/>
                  <a:pt x="11338339" y="4307943"/>
                  <a:pt x="11320623" y="4320897"/>
                </a:cubicBezTo>
                <a:cubicBezTo>
                  <a:pt x="11305192" y="4332136"/>
                  <a:pt x="11288238" y="4341852"/>
                  <a:pt x="11275283" y="4355378"/>
                </a:cubicBezTo>
                <a:cubicBezTo>
                  <a:pt x="11243658" y="4388145"/>
                  <a:pt x="11211843" y="4420340"/>
                  <a:pt x="11172600" y="4444536"/>
                </a:cubicBezTo>
                <a:cubicBezTo>
                  <a:pt x="11133927" y="4468538"/>
                  <a:pt x="11097350" y="4495401"/>
                  <a:pt x="11058869" y="4519786"/>
                </a:cubicBezTo>
                <a:cubicBezTo>
                  <a:pt x="11021146" y="4543599"/>
                  <a:pt x="10987046" y="4569697"/>
                  <a:pt x="10967423" y="4611991"/>
                </a:cubicBezTo>
                <a:cubicBezTo>
                  <a:pt x="10958661" y="4630659"/>
                  <a:pt x="10946279" y="4651044"/>
                  <a:pt x="10929704" y="4661903"/>
                </a:cubicBezTo>
                <a:cubicBezTo>
                  <a:pt x="10906081" y="4677334"/>
                  <a:pt x="10876171" y="4682859"/>
                  <a:pt x="10850453" y="4696003"/>
                </a:cubicBezTo>
                <a:cubicBezTo>
                  <a:pt x="10820162" y="4711434"/>
                  <a:pt x="10785111" y="4724770"/>
                  <a:pt x="10764534" y="4749345"/>
                </a:cubicBezTo>
                <a:cubicBezTo>
                  <a:pt x="10746246" y="4771255"/>
                  <a:pt x="10727767" y="4788399"/>
                  <a:pt x="10703573" y="4802305"/>
                </a:cubicBezTo>
                <a:cubicBezTo>
                  <a:pt x="10686617" y="4812022"/>
                  <a:pt x="10674046" y="4829738"/>
                  <a:pt x="10656519" y="4837740"/>
                </a:cubicBezTo>
                <a:cubicBezTo>
                  <a:pt x="10633467" y="4848409"/>
                  <a:pt x="10610225" y="4856791"/>
                  <a:pt x="10590031" y="4873366"/>
                </a:cubicBezTo>
                <a:cubicBezTo>
                  <a:pt x="10569075" y="4890510"/>
                  <a:pt x="10545263" y="4904036"/>
                  <a:pt x="10523354" y="4920039"/>
                </a:cubicBezTo>
                <a:cubicBezTo>
                  <a:pt x="10511734" y="4928611"/>
                  <a:pt x="10502208" y="4939851"/>
                  <a:pt x="10490969" y="4948806"/>
                </a:cubicBezTo>
                <a:cubicBezTo>
                  <a:pt x="10470394" y="4965188"/>
                  <a:pt x="10449438" y="4981191"/>
                  <a:pt x="10428291" y="4996622"/>
                </a:cubicBezTo>
                <a:cubicBezTo>
                  <a:pt x="10407146" y="5012055"/>
                  <a:pt x="10386952" y="5029961"/>
                  <a:pt x="10363709" y="5041201"/>
                </a:cubicBezTo>
                <a:cubicBezTo>
                  <a:pt x="10324086" y="5060251"/>
                  <a:pt x="10280840" y="5071682"/>
                  <a:pt x="10242357" y="5092257"/>
                </a:cubicBezTo>
                <a:cubicBezTo>
                  <a:pt x="10203304" y="5113211"/>
                  <a:pt x="10166536" y="5139503"/>
                  <a:pt x="10131863" y="5167315"/>
                </a:cubicBezTo>
                <a:cubicBezTo>
                  <a:pt x="10104430" y="5189224"/>
                  <a:pt x="10078713" y="5210943"/>
                  <a:pt x="10044230" y="5222182"/>
                </a:cubicBezTo>
                <a:cubicBezTo>
                  <a:pt x="10024990" y="5228470"/>
                  <a:pt x="10004797" y="5242186"/>
                  <a:pt x="9993175" y="5258189"/>
                </a:cubicBezTo>
                <a:cubicBezTo>
                  <a:pt x="9968027" y="5293049"/>
                  <a:pt x="9935832" y="5317626"/>
                  <a:pt x="9899446" y="5338582"/>
                </a:cubicBezTo>
                <a:cubicBezTo>
                  <a:pt x="9850865" y="5366776"/>
                  <a:pt x="9802858" y="5395543"/>
                  <a:pt x="9754088" y="5423166"/>
                </a:cubicBezTo>
                <a:cubicBezTo>
                  <a:pt x="9725323" y="5439551"/>
                  <a:pt x="9696749" y="5456885"/>
                  <a:pt x="9666265" y="5468888"/>
                </a:cubicBezTo>
                <a:cubicBezTo>
                  <a:pt x="9603971" y="5493655"/>
                  <a:pt x="9540152" y="5514799"/>
                  <a:pt x="9477283" y="5537851"/>
                </a:cubicBezTo>
                <a:cubicBezTo>
                  <a:pt x="9456709" y="5545280"/>
                  <a:pt x="9437278" y="5555949"/>
                  <a:pt x="9416321" y="5562426"/>
                </a:cubicBezTo>
                <a:cubicBezTo>
                  <a:pt x="9393650" y="5569475"/>
                  <a:pt x="9369267" y="5571571"/>
                  <a:pt x="9346597" y="5578619"/>
                </a:cubicBezTo>
                <a:cubicBezTo>
                  <a:pt x="9308875" y="5590240"/>
                  <a:pt x="9272298" y="5605101"/>
                  <a:pt x="9234579" y="5616911"/>
                </a:cubicBezTo>
                <a:cubicBezTo>
                  <a:pt x="9161805" y="5639582"/>
                  <a:pt x="9088840" y="5661299"/>
                  <a:pt x="9015878" y="5682826"/>
                </a:cubicBezTo>
                <a:cubicBezTo>
                  <a:pt x="9000257" y="5687399"/>
                  <a:pt x="8983301" y="5687970"/>
                  <a:pt x="8967871" y="5692923"/>
                </a:cubicBezTo>
                <a:cubicBezTo>
                  <a:pt x="8926911" y="5706259"/>
                  <a:pt x="8886142" y="5720736"/>
                  <a:pt x="8845565" y="5735407"/>
                </a:cubicBezTo>
                <a:cubicBezTo>
                  <a:pt x="8820990" y="5744361"/>
                  <a:pt x="8796985" y="5755409"/>
                  <a:pt x="8772219" y="5763982"/>
                </a:cubicBezTo>
                <a:cubicBezTo>
                  <a:pt x="8752407" y="5770840"/>
                  <a:pt x="8732023" y="5776174"/>
                  <a:pt x="8711448" y="5780366"/>
                </a:cubicBezTo>
                <a:cubicBezTo>
                  <a:pt x="8693731" y="5783986"/>
                  <a:pt x="8675253" y="5783603"/>
                  <a:pt x="8657726" y="5787986"/>
                </a:cubicBezTo>
                <a:cubicBezTo>
                  <a:pt x="8610288" y="5799797"/>
                  <a:pt x="8563425" y="5813133"/>
                  <a:pt x="8516369" y="5825705"/>
                </a:cubicBezTo>
                <a:cubicBezTo>
                  <a:pt x="8497511" y="5830659"/>
                  <a:pt x="8478269" y="5834280"/>
                  <a:pt x="8459979" y="5840566"/>
                </a:cubicBezTo>
                <a:cubicBezTo>
                  <a:pt x="8411019" y="5857141"/>
                  <a:pt x="8362822" y="5875999"/>
                  <a:pt x="8313671" y="5891622"/>
                </a:cubicBezTo>
                <a:cubicBezTo>
                  <a:pt x="8272903" y="5904576"/>
                  <a:pt x="8230992" y="5913910"/>
                  <a:pt x="8189651" y="5925341"/>
                </a:cubicBezTo>
                <a:cubicBezTo>
                  <a:pt x="8172124" y="5930295"/>
                  <a:pt x="8155359" y="5937343"/>
                  <a:pt x="8137835" y="5941534"/>
                </a:cubicBezTo>
                <a:cubicBezTo>
                  <a:pt x="8098590" y="5951059"/>
                  <a:pt x="8058774" y="5959059"/>
                  <a:pt x="8019339" y="5968586"/>
                </a:cubicBezTo>
                <a:cubicBezTo>
                  <a:pt x="7996859" y="5974110"/>
                  <a:pt x="7975142" y="5984017"/>
                  <a:pt x="7952280" y="5987637"/>
                </a:cubicBezTo>
                <a:cubicBezTo>
                  <a:pt x="7897987" y="5996209"/>
                  <a:pt x="7843311" y="6002305"/>
                  <a:pt x="7788636" y="6009163"/>
                </a:cubicBezTo>
                <a:cubicBezTo>
                  <a:pt x="7732247" y="6016211"/>
                  <a:pt x="7676047" y="6023642"/>
                  <a:pt x="7619655" y="6029928"/>
                </a:cubicBezTo>
                <a:cubicBezTo>
                  <a:pt x="7588795" y="6033168"/>
                  <a:pt x="7557742" y="6033738"/>
                  <a:pt x="7526880" y="6036786"/>
                </a:cubicBezTo>
                <a:cubicBezTo>
                  <a:pt x="7499828" y="6039455"/>
                  <a:pt x="7472967" y="6044407"/>
                  <a:pt x="7445916" y="6047647"/>
                </a:cubicBezTo>
                <a:cubicBezTo>
                  <a:pt x="7422483" y="6050313"/>
                  <a:pt x="7398860" y="6051837"/>
                  <a:pt x="7375428" y="6054505"/>
                </a:cubicBezTo>
                <a:cubicBezTo>
                  <a:pt x="7337899" y="6058885"/>
                  <a:pt x="7300559" y="6063839"/>
                  <a:pt x="7263220" y="6068411"/>
                </a:cubicBezTo>
                <a:cubicBezTo>
                  <a:pt x="7247599" y="6070126"/>
                  <a:pt x="7231214" y="6074888"/>
                  <a:pt x="7216547" y="6072032"/>
                </a:cubicBezTo>
                <a:cubicBezTo>
                  <a:pt x="7179587" y="6064791"/>
                  <a:pt x="7143199" y="6066887"/>
                  <a:pt x="7106432" y="6071840"/>
                </a:cubicBezTo>
                <a:cubicBezTo>
                  <a:pt x="7093860" y="6073555"/>
                  <a:pt x="7080334" y="6073174"/>
                  <a:pt x="7068141" y="6069936"/>
                </a:cubicBezTo>
                <a:cubicBezTo>
                  <a:pt x="7043184" y="6063457"/>
                  <a:pt x="7018991" y="6054313"/>
                  <a:pt x="6994415" y="6046313"/>
                </a:cubicBezTo>
                <a:cubicBezTo>
                  <a:pt x="6991747" y="6045361"/>
                  <a:pt x="6988509" y="6045169"/>
                  <a:pt x="6985653" y="6044599"/>
                </a:cubicBezTo>
                <a:cubicBezTo>
                  <a:pt x="6969457" y="6041359"/>
                  <a:pt x="6953457" y="6038120"/>
                  <a:pt x="6937263" y="6035263"/>
                </a:cubicBezTo>
                <a:cubicBezTo>
                  <a:pt x="6928501" y="6033738"/>
                  <a:pt x="6919547" y="6033549"/>
                  <a:pt x="6910782" y="6032214"/>
                </a:cubicBezTo>
                <a:cubicBezTo>
                  <a:pt x="6876872" y="6026880"/>
                  <a:pt x="6839534" y="6035834"/>
                  <a:pt x="6810195" y="6012784"/>
                </a:cubicBezTo>
                <a:cubicBezTo>
                  <a:pt x="6791144" y="5997923"/>
                  <a:pt x="6772665" y="6001353"/>
                  <a:pt x="6752283" y="6003639"/>
                </a:cubicBezTo>
                <a:cubicBezTo>
                  <a:pt x="6736851" y="6005353"/>
                  <a:pt x="6721038" y="6004782"/>
                  <a:pt x="6705417" y="6004974"/>
                </a:cubicBezTo>
                <a:cubicBezTo>
                  <a:pt x="6677984" y="6005543"/>
                  <a:pt x="6650551" y="6005735"/>
                  <a:pt x="6623118" y="6006687"/>
                </a:cubicBezTo>
                <a:cubicBezTo>
                  <a:pt x="6614353" y="6007067"/>
                  <a:pt x="6605401" y="6011832"/>
                  <a:pt x="6596828" y="6011070"/>
                </a:cubicBezTo>
                <a:cubicBezTo>
                  <a:pt x="6557201" y="6007449"/>
                  <a:pt x="6517576" y="6001734"/>
                  <a:pt x="6477951" y="5998495"/>
                </a:cubicBezTo>
                <a:cubicBezTo>
                  <a:pt x="6455472" y="5996591"/>
                  <a:pt x="6432420" y="6000209"/>
                  <a:pt x="6410131" y="5997543"/>
                </a:cubicBezTo>
                <a:cubicBezTo>
                  <a:pt x="6384414" y="5994495"/>
                  <a:pt x="6359268" y="5986685"/>
                  <a:pt x="6333739" y="5981920"/>
                </a:cubicBezTo>
                <a:cubicBezTo>
                  <a:pt x="6326691" y="5980589"/>
                  <a:pt x="6318880" y="5982303"/>
                  <a:pt x="6311449" y="5982682"/>
                </a:cubicBezTo>
                <a:cubicBezTo>
                  <a:pt x="6303068" y="5983064"/>
                  <a:pt x="6294876" y="5983826"/>
                  <a:pt x="6286493" y="5984017"/>
                </a:cubicBezTo>
                <a:cubicBezTo>
                  <a:pt x="6260964" y="5984399"/>
                  <a:pt x="6235437" y="5983826"/>
                  <a:pt x="6209909" y="5985161"/>
                </a:cubicBezTo>
                <a:cubicBezTo>
                  <a:pt x="6194288" y="5985922"/>
                  <a:pt x="6177905" y="5993733"/>
                  <a:pt x="6163425" y="5990874"/>
                </a:cubicBezTo>
                <a:cubicBezTo>
                  <a:pt x="6133897" y="5985351"/>
                  <a:pt x="6104368" y="5997733"/>
                  <a:pt x="6074842" y="5987447"/>
                </a:cubicBezTo>
                <a:cubicBezTo>
                  <a:pt x="6065695" y="5984399"/>
                  <a:pt x="6053124" y="5992019"/>
                  <a:pt x="6042072" y="5992399"/>
                </a:cubicBezTo>
                <a:cubicBezTo>
                  <a:pt x="6014449" y="5993351"/>
                  <a:pt x="5986828" y="5993161"/>
                  <a:pt x="5959204" y="5992971"/>
                </a:cubicBezTo>
                <a:cubicBezTo>
                  <a:pt x="5934438" y="5992781"/>
                  <a:pt x="5908719" y="5995447"/>
                  <a:pt x="5884906" y="5990113"/>
                </a:cubicBezTo>
                <a:cubicBezTo>
                  <a:pt x="5859949" y="5984399"/>
                  <a:pt x="5837471" y="5985161"/>
                  <a:pt x="5813275" y="5991637"/>
                </a:cubicBezTo>
                <a:cubicBezTo>
                  <a:pt x="5796702" y="5996019"/>
                  <a:pt x="5779174" y="5996591"/>
                  <a:pt x="5762029" y="5997923"/>
                </a:cubicBezTo>
                <a:cubicBezTo>
                  <a:pt x="5743551" y="5999447"/>
                  <a:pt x="5723166" y="5995447"/>
                  <a:pt x="5706401" y="6001734"/>
                </a:cubicBezTo>
                <a:cubicBezTo>
                  <a:pt x="5656488" y="6020403"/>
                  <a:pt x="5605244" y="6024403"/>
                  <a:pt x="5553045" y="6024403"/>
                </a:cubicBezTo>
                <a:cubicBezTo>
                  <a:pt x="5543518" y="6024403"/>
                  <a:pt x="5533802" y="6021738"/>
                  <a:pt x="5524660" y="6018880"/>
                </a:cubicBezTo>
                <a:cubicBezTo>
                  <a:pt x="5471316" y="6001734"/>
                  <a:pt x="5417784" y="6003257"/>
                  <a:pt x="5363491" y="6013736"/>
                </a:cubicBezTo>
                <a:cubicBezTo>
                  <a:pt x="5352250" y="6016022"/>
                  <a:pt x="5339677" y="6016403"/>
                  <a:pt x="5328438" y="6014118"/>
                </a:cubicBezTo>
                <a:cubicBezTo>
                  <a:pt x="5296812" y="6007449"/>
                  <a:pt x="5266141" y="5996399"/>
                  <a:pt x="5234326" y="5991637"/>
                </a:cubicBezTo>
                <a:cubicBezTo>
                  <a:pt x="5181748" y="5983826"/>
                  <a:pt x="5136216" y="6010115"/>
                  <a:pt x="5089162" y="6027262"/>
                </a:cubicBezTo>
                <a:cubicBezTo>
                  <a:pt x="5044391" y="6043455"/>
                  <a:pt x="5006292" y="6080032"/>
                  <a:pt x="4953328" y="6071840"/>
                </a:cubicBezTo>
                <a:cubicBezTo>
                  <a:pt x="4947996" y="6071078"/>
                  <a:pt x="4942089" y="6076222"/>
                  <a:pt x="4936184" y="6077555"/>
                </a:cubicBezTo>
                <a:cubicBezTo>
                  <a:pt x="4919991" y="6081176"/>
                  <a:pt x="4903799" y="6085555"/>
                  <a:pt x="4887415" y="6087272"/>
                </a:cubicBezTo>
                <a:cubicBezTo>
                  <a:pt x="4867412" y="6089558"/>
                  <a:pt x="4847027" y="6088797"/>
                  <a:pt x="4827024" y="6090701"/>
                </a:cubicBezTo>
                <a:cubicBezTo>
                  <a:pt x="4814165" y="6091844"/>
                  <a:pt x="4801401" y="6093939"/>
                  <a:pt x="4788661" y="6095749"/>
                </a:cubicBezTo>
                <a:lnTo>
                  <a:pt x="4785776" y="6096000"/>
                </a:lnTo>
                <a:lnTo>
                  <a:pt x="4726469" y="6096000"/>
                </a:lnTo>
                <a:lnTo>
                  <a:pt x="4719697" y="6095130"/>
                </a:lnTo>
                <a:cubicBezTo>
                  <a:pt x="4709481" y="6092939"/>
                  <a:pt x="4699289" y="6090320"/>
                  <a:pt x="4689098" y="6088605"/>
                </a:cubicBezTo>
                <a:cubicBezTo>
                  <a:pt x="4660331" y="6083842"/>
                  <a:pt x="4628705" y="6085176"/>
                  <a:pt x="4603368" y="6072984"/>
                </a:cubicBezTo>
                <a:cubicBezTo>
                  <a:pt x="4576318" y="6060029"/>
                  <a:pt x="4550599" y="6054123"/>
                  <a:pt x="4522596" y="6058123"/>
                </a:cubicBezTo>
                <a:cubicBezTo>
                  <a:pt x="4513260" y="6059457"/>
                  <a:pt x="4501257" y="6067459"/>
                  <a:pt x="4497068" y="6075649"/>
                </a:cubicBezTo>
                <a:cubicBezTo>
                  <a:pt x="4487731" y="6093938"/>
                  <a:pt x="4474969" y="6097178"/>
                  <a:pt x="4457632" y="6090890"/>
                </a:cubicBezTo>
                <a:cubicBezTo>
                  <a:pt x="4442581" y="6085555"/>
                  <a:pt x="4424104" y="6082890"/>
                  <a:pt x="4413817" y="6072601"/>
                </a:cubicBezTo>
                <a:cubicBezTo>
                  <a:pt x="4384668" y="6043455"/>
                  <a:pt x="4347518" y="6042503"/>
                  <a:pt x="4311323" y="6034693"/>
                </a:cubicBezTo>
                <a:cubicBezTo>
                  <a:pt x="4289227" y="6029928"/>
                  <a:pt x="4268649" y="6029738"/>
                  <a:pt x="4246551" y="6032976"/>
                </a:cubicBezTo>
                <a:cubicBezTo>
                  <a:pt x="4198546" y="6040216"/>
                  <a:pt x="4151870" y="6029928"/>
                  <a:pt x="4105766" y="6016784"/>
                </a:cubicBezTo>
                <a:cubicBezTo>
                  <a:pt x="4075285" y="6008022"/>
                  <a:pt x="4044043" y="6002687"/>
                  <a:pt x="4013753" y="5993733"/>
                </a:cubicBezTo>
                <a:cubicBezTo>
                  <a:pt x="3991083" y="5986874"/>
                  <a:pt x="3968414" y="5978682"/>
                  <a:pt x="3947648" y="5967634"/>
                </a:cubicBezTo>
                <a:cubicBezTo>
                  <a:pt x="3917546" y="5951440"/>
                  <a:pt x="3891259" y="5927055"/>
                  <a:pt x="3852966" y="5933533"/>
                </a:cubicBezTo>
                <a:cubicBezTo>
                  <a:pt x="3819245" y="5939247"/>
                  <a:pt x="3788766" y="5927247"/>
                  <a:pt x="3757902" y="5915816"/>
                </a:cubicBezTo>
                <a:cubicBezTo>
                  <a:pt x="3735231" y="5907434"/>
                  <a:pt x="3712565" y="5898859"/>
                  <a:pt x="3689131" y="5893526"/>
                </a:cubicBezTo>
                <a:cubicBezTo>
                  <a:pt x="3661315" y="5887239"/>
                  <a:pt x="3629882" y="5889907"/>
                  <a:pt x="3605116" y="5878285"/>
                </a:cubicBezTo>
                <a:cubicBezTo>
                  <a:pt x="3579206" y="5866093"/>
                  <a:pt x="3557682" y="5874285"/>
                  <a:pt x="3534629" y="5877715"/>
                </a:cubicBezTo>
                <a:cubicBezTo>
                  <a:pt x="3497862" y="5883049"/>
                  <a:pt x="3461282" y="5892955"/>
                  <a:pt x="3424135" y="5880382"/>
                </a:cubicBezTo>
                <a:cubicBezTo>
                  <a:pt x="3378986" y="5865141"/>
                  <a:pt x="3334216" y="5848758"/>
                  <a:pt x="3288877" y="5834280"/>
                </a:cubicBezTo>
                <a:cubicBezTo>
                  <a:pt x="3271348" y="5828753"/>
                  <a:pt x="3252492" y="5826467"/>
                  <a:pt x="3234202" y="5823991"/>
                </a:cubicBezTo>
                <a:cubicBezTo>
                  <a:pt x="3216867" y="5821895"/>
                  <a:pt x="3196102" y="5827230"/>
                  <a:pt x="3182763" y="5819229"/>
                </a:cubicBezTo>
                <a:cubicBezTo>
                  <a:pt x="3148472" y="5798655"/>
                  <a:pt x="3113231" y="5788558"/>
                  <a:pt x="3073604" y="5788558"/>
                </a:cubicBezTo>
                <a:cubicBezTo>
                  <a:pt x="3058743" y="5788558"/>
                  <a:pt x="3044264" y="5779984"/>
                  <a:pt x="3029216" y="5778459"/>
                </a:cubicBezTo>
                <a:cubicBezTo>
                  <a:pt x="3008639" y="5776555"/>
                  <a:pt x="2985016" y="5771411"/>
                  <a:pt x="2967110" y="5778651"/>
                </a:cubicBezTo>
                <a:cubicBezTo>
                  <a:pt x="2925008" y="5795797"/>
                  <a:pt x="2890910" y="5781507"/>
                  <a:pt x="2854140" y="5764553"/>
                </a:cubicBezTo>
                <a:cubicBezTo>
                  <a:pt x="2817943" y="5747789"/>
                  <a:pt x="2779842" y="5734455"/>
                  <a:pt x="2741360" y="5723403"/>
                </a:cubicBezTo>
                <a:cubicBezTo>
                  <a:pt x="2726882" y="5719403"/>
                  <a:pt x="2709548" y="5726072"/>
                  <a:pt x="2693543" y="5727405"/>
                </a:cubicBezTo>
                <a:cubicBezTo>
                  <a:pt x="2687827" y="5727786"/>
                  <a:pt x="2681540" y="5728358"/>
                  <a:pt x="2676398" y="5726453"/>
                </a:cubicBezTo>
                <a:cubicBezTo>
                  <a:pt x="2626677" y="5708163"/>
                  <a:pt x="2576191" y="5694257"/>
                  <a:pt x="2522279" y="5703782"/>
                </a:cubicBezTo>
                <a:cubicBezTo>
                  <a:pt x="2517327" y="5704735"/>
                  <a:pt x="2511800" y="5702639"/>
                  <a:pt x="2506847" y="5701305"/>
                </a:cubicBezTo>
                <a:cubicBezTo>
                  <a:pt x="2482652" y="5694447"/>
                  <a:pt x="2459029" y="5683589"/>
                  <a:pt x="2434456" y="5681112"/>
                </a:cubicBezTo>
                <a:cubicBezTo>
                  <a:pt x="2373874" y="5675016"/>
                  <a:pt x="2312915" y="5672538"/>
                  <a:pt x="2251948" y="5668538"/>
                </a:cubicBezTo>
                <a:cubicBezTo>
                  <a:pt x="2248138" y="5668349"/>
                  <a:pt x="2244137" y="5668349"/>
                  <a:pt x="2240710" y="5667014"/>
                </a:cubicBezTo>
                <a:cubicBezTo>
                  <a:pt x="2218229" y="5658822"/>
                  <a:pt x="2198608" y="5661490"/>
                  <a:pt x="2179556" y="5677111"/>
                </a:cubicBezTo>
                <a:cubicBezTo>
                  <a:pt x="2171173" y="5683969"/>
                  <a:pt x="2159743" y="5687589"/>
                  <a:pt x="2149267" y="5691399"/>
                </a:cubicBezTo>
                <a:cubicBezTo>
                  <a:pt x="2133834" y="5697115"/>
                  <a:pt x="2118023" y="5702639"/>
                  <a:pt x="2102021" y="5706259"/>
                </a:cubicBezTo>
                <a:cubicBezTo>
                  <a:pt x="2086208" y="5709688"/>
                  <a:pt x="2069254" y="5714449"/>
                  <a:pt x="2054013" y="5711784"/>
                </a:cubicBezTo>
                <a:cubicBezTo>
                  <a:pt x="2026581" y="5707022"/>
                  <a:pt x="2000479" y="5696353"/>
                  <a:pt x="1973429" y="5689303"/>
                </a:cubicBezTo>
                <a:cubicBezTo>
                  <a:pt x="1964094" y="5686826"/>
                  <a:pt x="1953806" y="5687209"/>
                  <a:pt x="1944092" y="5687017"/>
                </a:cubicBezTo>
                <a:cubicBezTo>
                  <a:pt x="1921800" y="5686447"/>
                  <a:pt x="1898940" y="5691971"/>
                  <a:pt x="1878748" y="5676159"/>
                </a:cubicBezTo>
                <a:cubicBezTo>
                  <a:pt x="1860079" y="5661299"/>
                  <a:pt x="1841216" y="5665680"/>
                  <a:pt x="1821596" y="5676920"/>
                </a:cubicBezTo>
                <a:cubicBezTo>
                  <a:pt x="1807497" y="5684922"/>
                  <a:pt x="1791496" y="5691209"/>
                  <a:pt x="1775684" y="5694257"/>
                </a:cubicBezTo>
                <a:cubicBezTo>
                  <a:pt x="1753965" y="5698447"/>
                  <a:pt x="1732439" y="5700163"/>
                  <a:pt x="1709006" y="5697685"/>
                </a:cubicBezTo>
                <a:cubicBezTo>
                  <a:pt x="1692431" y="5695971"/>
                  <a:pt x="1678904" y="5695209"/>
                  <a:pt x="1665950" y="5685113"/>
                </a:cubicBezTo>
                <a:cubicBezTo>
                  <a:pt x="1663856" y="5683589"/>
                  <a:pt x="1660046" y="5683207"/>
                  <a:pt x="1657188" y="5683399"/>
                </a:cubicBezTo>
                <a:cubicBezTo>
                  <a:pt x="1619658" y="5686637"/>
                  <a:pt x="1582510" y="5684922"/>
                  <a:pt x="1544598" y="5682634"/>
                </a:cubicBezTo>
                <a:cubicBezTo>
                  <a:pt x="1496403" y="5679589"/>
                  <a:pt x="1445725" y="5688541"/>
                  <a:pt x="1404006" y="5720546"/>
                </a:cubicBezTo>
                <a:cubicBezTo>
                  <a:pt x="1397909" y="5725310"/>
                  <a:pt x="1388765" y="5727405"/>
                  <a:pt x="1380762" y="5728549"/>
                </a:cubicBezTo>
                <a:cubicBezTo>
                  <a:pt x="1343044" y="5733501"/>
                  <a:pt x="1305132" y="5736930"/>
                  <a:pt x="1267411" y="5742455"/>
                </a:cubicBezTo>
                <a:cubicBezTo>
                  <a:pt x="1246837" y="5745503"/>
                  <a:pt x="1225310" y="5748170"/>
                  <a:pt x="1206641" y="5756553"/>
                </a:cubicBezTo>
                <a:cubicBezTo>
                  <a:pt x="1188354" y="5764743"/>
                  <a:pt x="1173681" y="5774459"/>
                  <a:pt x="1162823" y="5757315"/>
                </a:cubicBezTo>
                <a:cubicBezTo>
                  <a:pt x="1143394" y="5766459"/>
                  <a:pt x="1126437" y="5774080"/>
                  <a:pt x="1109865" y="5782270"/>
                </a:cubicBezTo>
                <a:cubicBezTo>
                  <a:pt x="1103767" y="5785318"/>
                  <a:pt x="1098623" y="5790272"/>
                  <a:pt x="1092527" y="5793130"/>
                </a:cubicBezTo>
                <a:cubicBezTo>
                  <a:pt x="1086048" y="5796178"/>
                  <a:pt x="1078810" y="5798082"/>
                  <a:pt x="1071762" y="5799607"/>
                </a:cubicBezTo>
                <a:cubicBezTo>
                  <a:pt x="1040327" y="5806465"/>
                  <a:pt x="1008894" y="5812751"/>
                  <a:pt x="977653" y="5820182"/>
                </a:cubicBezTo>
                <a:cubicBezTo>
                  <a:pt x="971554" y="5821705"/>
                  <a:pt x="966411" y="5827801"/>
                  <a:pt x="960887" y="5831801"/>
                </a:cubicBezTo>
                <a:cubicBezTo>
                  <a:pt x="957266" y="5834470"/>
                  <a:pt x="953648" y="5838470"/>
                  <a:pt x="949646" y="5839042"/>
                </a:cubicBezTo>
                <a:cubicBezTo>
                  <a:pt x="919165" y="5843614"/>
                  <a:pt x="888877" y="5848949"/>
                  <a:pt x="858205" y="5851234"/>
                </a:cubicBezTo>
                <a:cubicBezTo>
                  <a:pt x="832486" y="5853138"/>
                  <a:pt x="807719" y="5852568"/>
                  <a:pt x="801053" y="5885715"/>
                </a:cubicBezTo>
                <a:cubicBezTo>
                  <a:pt x="799909" y="5891432"/>
                  <a:pt x="791717" y="5897528"/>
                  <a:pt x="785432" y="5900384"/>
                </a:cubicBezTo>
                <a:cubicBezTo>
                  <a:pt x="767524" y="5908576"/>
                  <a:pt x="748471" y="5914101"/>
                  <a:pt x="730754" y="5922482"/>
                </a:cubicBezTo>
                <a:cubicBezTo>
                  <a:pt x="672650" y="5950488"/>
                  <a:pt x="611880" y="5968205"/>
                  <a:pt x="546917" y="5964966"/>
                </a:cubicBezTo>
                <a:cubicBezTo>
                  <a:pt x="526724" y="5964014"/>
                  <a:pt x="507102" y="5953726"/>
                  <a:pt x="494337" y="5949915"/>
                </a:cubicBezTo>
                <a:cubicBezTo>
                  <a:pt x="457572" y="5964966"/>
                  <a:pt x="426709" y="5979445"/>
                  <a:pt x="394511" y="5990303"/>
                </a:cubicBezTo>
                <a:cubicBezTo>
                  <a:pt x="366127" y="6000019"/>
                  <a:pt x="336408" y="6006115"/>
                  <a:pt x="307259" y="6013163"/>
                </a:cubicBezTo>
                <a:cubicBezTo>
                  <a:pt x="296590" y="6015832"/>
                  <a:pt x="285732" y="6017355"/>
                  <a:pt x="274873" y="6018690"/>
                </a:cubicBezTo>
                <a:cubicBezTo>
                  <a:pt x="240965" y="6022880"/>
                  <a:pt x="205529" y="6012784"/>
                  <a:pt x="172384" y="6028786"/>
                </a:cubicBezTo>
                <a:cubicBezTo>
                  <a:pt x="155046" y="6037168"/>
                  <a:pt x="137898" y="6047265"/>
                  <a:pt x="119613" y="6051647"/>
                </a:cubicBezTo>
                <a:cubicBezTo>
                  <a:pt x="99990" y="6056409"/>
                  <a:pt x="80794" y="6063839"/>
                  <a:pt x="61197" y="6069150"/>
                </a:cubicBezTo>
                <a:lnTo>
                  <a:pt x="544" y="6073921"/>
                </a:lnTo>
                <a:lnTo>
                  <a:pt x="544" y="5946682"/>
                </a:lnTo>
                <a:lnTo>
                  <a:pt x="0" y="5946682"/>
                </a:lnTo>
                <a:lnTo>
                  <a:pt x="0" y="1335314"/>
                </a:lnTo>
                <a:lnTo>
                  <a:pt x="0" y="873938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5F21DA9C-5E2E-C806-5088-FE5DCB761BB2}"/>
              </a:ext>
            </a:extLst>
          </p:cNvPr>
          <p:cNvSpPr txBox="1">
            <a:spLocks/>
          </p:cNvSpPr>
          <p:nvPr/>
        </p:nvSpPr>
        <p:spPr>
          <a:xfrm>
            <a:off x="838199" y="1120676"/>
            <a:ext cx="7021513" cy="2308324"/>
          </a:xfrm>
          <a:prstGeom prst="rect">
            <a:avLst/>
          </a:prstGeom>
          <a:solidFill>
            <a:schemeClr val="accent2">
              <a:alpha val="85000"/>
            </a:schemeClr>
          </a:solidFill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5000" b="1"/>
              <a:t>… but the revolution of artificial intelligence is brand new (GenAI)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1FF3EB36-0DF1-BC5C-712E-38F11BC9072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5" name="Afbeelding 4" descr="Afbeelding met tekst, klok&#10;&#10;Automatisch gegenereerde beschrijving">
            <a:extLst>
              <a:ext uri="{FF2B5EF4-FFF2-40B4-BE49-F238E27FC236}">
                <a16:creationId xmlns:a16="http://schemas.microsoft.com/office/drawing/2014/main" id="{452D3FF1-2A44-08C2-EAAD-4F9BF9ACA66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37334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530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gras, buitenshuis, wolk, hemel&#10;&#10;Automatisch gegenereerde beschrijving">
            <a:extLst>
              <a:ext uri="{FF2B5EF4-FFF2-40B4-BE49-F238E27FC236}">
                <a16:creationId xmlns:a16="http://schemas.microsoft.com/office/drawing/2014/main" id="{700FE292-5236-B3FF-83A2-496F273949B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BA40E134-E3A6-E6E1-DB26-D135613B54CD}"/>
              </a:ext>
            </a:extLst>
          </p:cNvPr>
          <p:cNvSpPr txBox="1"/>
          <p:nvPr/>
        </p:nvSpPr>
        <p:spPr>
          <a:xfrm>
            <a:off x="8369811" y="0"/>
            <a:ext cx="3822189" cy="68580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b="1">
                <a:latin typeface="Calibri" panose="020F0502020204030204" pitchFamily="34" charset="0"/>
                <a:cs typeface="Calibri" panose="020F0502020204030204" pitchFamily="34" charset="0"/>
              </a:rPr>
              <a:t>Electricity hungry data centers are responsible for</a:t>
            </a:r>
            <a:br>
              <a:rPr lang="en-US" sz="3600" b="1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b="1">
                <a:latin typeface="Calibri" panose="020F0502020204030204" pitchFamily="34" charset="0"/>
                <a:cs typeface="Calibri" panose="020F0502020204030204" pitchFamily="34" charset="0"/>
              </a:rPr>
              <a:t>1% of global electricity usage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600" b="1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b="1">
                <a:latin typeface="Calibri" panose="020F0502020204030204" pitchFamily="34" charset="0"/>
                <a:cs typeface="Calibri" panose="020F0502020204030204" pitchFamily="34" charset="0"/>
              </a:rPr>
              <a:t>20% of current data center capacity is used for AI (growing trend)</a:t>
            </a:r>
          </a:p>
        </p:txBody>
      </p:sp>
      <p:pic>
        <p:nvPicPr>
          <p:cNvPr id="12" name="Afbeelding 11" descr="Afbeelding met tekst, kaart, atlas, Lettertype&#10;&#10;Automatisch gegenereerde beschrijving">
            <a:extLst>
              <a:ext uri="{FF2B5EF4-FFF2-40B4-BE49-F238E27FC236}">
                <a16:creationId xmlns:a16="http://schemas.microsoft.com/office/drawing/2014/main" id="{3CA3C2FA-0F95-9FB1-09B8-D04A7C802AF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318" y="111484"/>
            <a:ext cx="2247805" cy="2880000"/>
          </a:xfrm>
          <a:prstGeom prst="rect">
            <a:avLst/>
          </a:prstGeom>
          <a:ln w="31750">
            <a:solidFill>
              <a:schemeClr val="tx1"/>
            </a:solidFill>
          </a:ln>
        </p:spPr>
      </p:pic>
      <p:pic>
        <p:nvPicPr>
          <p:cNvPr id="4" name="Afbeelding 3" descr="Afbeelding met tekst, geel&#10;&#10;Automatisch gegenereerde beschrijving">
            <a:extLst>
              <a:ext uri="{FF2B5EF4-FFF2-40B4-BE49-F238E27FC236}">
                <a16:creationId xmlns:a16="http://schemas.microsoft.com/office/drawing/2014/main" id="{824750F5-826A-600E-94FA-AB7AED9C07D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132832"/>
            <a:ext cx="1274899" cy="1725168"/>
          </a:xfrm>
          <a:prstGeom prst="rect">
            <a:avLst/>
          </a:prstGeom>
        </p:spPr>
      </p:pic>
      <p:pic>
        <p:nvPicPr>
          <p:cNvPr id="6" name="Afbeelding 5" descr="Afbeelding met tekst, klok&#10;&#10;Automatisch gegenereerde beschrijving">
            <a:extLst>
              <a:ext uri="{FF2B5EF4-FFF2-40B4-BE49-F238E27FC236}">
                <a16:creationId xmlns:a16="http://schemas.microsoft.com/office/drawing/2014/main" id="{FA7FF1EF-EB10-250A-895B-2AD1AF7BC03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3418" y="6312998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6610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RocaVTI">
  <a:themeElements>
    <a:clrScheme name="Roodoranj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Custom 36">
      <a:majorFont>
        <a:latin typeface="Georgia Pro Semi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caVTI" id="{D79FE1D1-0489-4A69-8531-D0B8CDC31CBE}" vid="{CEBA7FE6-C04B-474E-964F-B022887AD13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4900BABD61B4BAC2F245EDF4ED39E" ma:contentTypeVersion="13" ma:contentTypeDescription="Crée un document." ma:contentTypeScope="" ma:versionID="72428393bf4d2dfaa35282e73de35194">
  <xsd:schema xmlns:xsd="http://www.w3.org/2001/XMLSchema" xmlns:xs="http://www.w3.org/2001/XMLSchema" xmlns:p="http://schemas.microsoft.com/office/2006/metadata/properties" xmlns:ns2="83bd27bf-f23a-4764-ba48-893866d47e01" xmlns:ns3="cd7455a3-4a59-4a73-9e70-409757b3c8a1" targetNamespace="http://schemas.microsoft.com/office/2006/metadata/properties" ma:root="true" ma:fieldsID="07d8750a10642ea61244c3b33b16be40" ns2:_="" ns3:_="">
    <xsd:import namespace="83bd27bf-f23a-4764-ba48-893866d47e01"/>
    <xsd:import namespace="cd7455a3-4a59-4a73-9e70-409757b3c8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d27bf-f23a-4764-ba48-893866d47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6de6d2fa-23a7-45f3-a64a-563df53bb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455a3-4a59-4a73-9e70-409757b3c8a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1efa4d1-760a-4f09-868e-fc619fd5e590}" ma:internalName="TaxCatchAll" ma:showField="CatchAllData" ma:web="cd7455a3-4a59-4a73-9e70-409757b3c8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bd27bf-f23a-4764-ba48-893866d47e01">
      <Terms xmlns="http://schemas.microsoft.com/office/infopath/2007/PartnerControls"/>
    </lcf76f155ced4ddcb4097134ff3c332f>
    <TaxCatchAll xmlns="cd7455a3-4a59-4a73-9e70-409757b3c8a1" xsi:nil="true"/>
  </documentManagement>
</p:properties>
</file>

<file path=customXml/itemProps1.xml><?xml version="1.0" encoding="utf-8"?>
<ds:datastoreItem xmlns:ds="http://schemas.openxmlformats.org/officeDocument/2006/customXml" ds:itemID="{94EB60EA-7C0D-4CF3-A4BB-127217EAC8B3}"/>
</file>

<file path=customXml/itemProps2.xml><?xml version="1.0" encoding="utf-8"?>
<ds:datastoreItem xmlns:ds="http://schemas.openxmlformats.org/officeDocument/2006/customXml" ds:itemID="{A8D9BD84-2E06-44DF-B6D0-D0699FE2DA84}"/>
</file>

<file path=customXml/itemProps3.xml><?xml version="1.0" encoding="utf-8"?>
<ds:datastoreItem xmlns:ds="http://schemas.openxmlformats.org/officeDocument/2006/customXml" ds:itemID="{00BD57CD-490A-484B-A83C-25989D50B48E}"/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587</TotalTime>
  <Words>770</Words>
  <Application>Microsoft Macintosh PowerPoint</Application>
  <PresentationFormat>Breedbeeld</PresentationFormat>
  <Paragraphs>62</Paragraphs>
  <Slides>23</Slides>
  <Notes>2</Notes>
  <HiddenSlides>0</HiddenSlides>
  <MMClips>3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2</vt:i4>
      </vt:variant>
      <vt:variant>
        <vt:lpstr>Diatitels</vt:lpstr>
      </vt:variant>
      <vt:variant>
        <vt:i4>23</vt:i4>
      </vt:variant>
    </vt:vector>
  </HeadingPairs>
  <TitlesOfParts>
    <vt:vector size="33" baseType="lpstr">
      <vt:lpstr>Aptos</vt:lpstr>
      <vt:lpstr>Aptos Display</vt:lpstr>
      <vt:lpstr>Arial</vt:lpstr>
      <vt:lpstr>Avenir Next LT Pro</vt:lpstr>
      <vt:lpstr>Avenir Next LT Pro Light</vt:lpstr>
      <vt:lpstr>Calibri</vt:lpstr>
      <vt:lpstr>Calibri Light</vt:lpstr>
      <vt:lpstr>Georgia Pro Semibold</vt:lpstr>
      <vt:lpstr>RocaVTI</vt:lpstr>
      <vt:lpstr>Kantoorthema</vt:lpstr>
      <vt:lpstr>Artificial Intelligence (AI) in medical exams: friend or foe?</vt:lpstr>
      <vt:lpstr>PowerPoint-presentatie</vt:lpstr>
      <vt:lpstr>PowerPoint-presentatie</vt:lpstr>
      <vt:lpstr>Brain exercise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Danny Mathysen</dc:creator>
  <cp:lastModifiedBy>Danny Mathysen</cp:lastModifiedBy>
  <cp:revision>29</cp:revision>
  <dcterms:created xsi:type="dcterms:W3CDTF">2024-11-21T07:00:06Z</dcterms:created>
  <dcterms:modified xsi:type="dcterms:W3CDTF">2024-12-09T07:13:54Z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0x0101004194900BABD61B4BAC2F245EDF4ED39E</vt:lpwstr>
  </property>
</Properties>
</file>