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6"/>
  </p:notesMasterIdLst>
  <p:sldIdLst>
    <p:sldId id="256" r:id="rId3"/>
    <p:sldId id="977" r:id="rId4"/>
    <p:sldId id="979" r:id="rId5"/>
    <p:sldId id="1013" r:id="rId6"/>
    <p:sldId id="1011" r:id="rId7"/>
    <p:sldId id="333" r:id="rId8"/>
    <p:sldId id="325" r:id="rId9"/>
    <p:sldId id="339" r:id="rId10"/>
    <p:sldId id="342" r:id="rId11"/>
    <p:sldId id="1012" r:id="rId12"/>
    <p:sldId id="355" r:id="rId13"/>
    <p:sldId id="983" r:id="rId14"/>
    <p:sldId id="987" r:id="rId15"/>
    <p:sldId id="259" r:id="rId16"/>
    <p:sldId id="351" r:id="rId17"/>
    <p:sldId id="335" r:id="rId18"/>
    <p:sldId id="1014" r:id="rId19"/>
    <p:sldId id="1016" r:id="rId20"/>
    <p:sldId id="1017" r:id="rId21"/>
    <p:sldId id="1015" r:id="rId22"/>
    <p:sldId id="1018" r:id="rId23"/>
    <p:sldId id="976" r:id="rId24"/>
    <p:sldId id="978" r:id="rId2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6"/>
    <p:restoredTop sz="94638"/>
  </p:normalViewPr>
  <p:slideViewPr>
    <p:cSldViewPr snapToGrid="0">
      <p:cViewPr varScale="1">
        <p:scale>
          <a:sx n="110" d="100"/>
          <a:sy n="110" d="100"/>
        </p:scale>
        <p:origin x="200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B5D3C-C7C7-3945-A55A-72F09C843337}" type="datetimeFigureOut">
              <a:t>9/12/2024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8065-BEB0-004B-987C-BF90745E48CC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71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BB425-DFC5-484D-AA7A-99322DAA78B1}" type="slidenum">
              <a:rPr lang="nl-BE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731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voorbeelden:</a:t>
            </a:r>
          </a:p>
          <a:p>
            <a:pPr marL="171450" indent="-171450">
              <a:buFontTx/>
              <a:buChar char="-"/>
            </a:pPr>
            <a:r>
              <a:rPr lang="nl-BE"/>
              <a:t>autocorrector</a:t>
            </a:r>
          </a:p>
          <a:p>
            <a:pPr marL="171450" indent="-171450">
              <a:buFontTx/>
              <a:buChar char="-"/>
            </a:pPr>
            <a:r>
              <a:rPr lang="nl-BE"/>
              <a:t>het lijkt of we afgeluisterd worden</a:t>
            </a:r>
          </a:p>
          <a:p>
            <a:pPr marL="171450" indent="-171450">
              <a:buFontTx/>
              <a:buChar char="-"/>
            </a:pPr>
            <a:r>
              <a:rPr lang="nl-BE"/>
              <a:t>bankapp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BB425-DFC5-484D-AA7A-99322DAA78B1}" type="slidenum">
              <a:rPr lang="nl-BE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764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019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67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7423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Antwerpen_6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A56CA53A-2F47-F94E-BBC9-739AF3FD7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39266" y="2133247"/>
            <a:ext cx="2406350" cy="1404432"/>
          </a:xfrm>
        </p:spPr>
        <p:txBody>
          <a:bodyPr lIns="0" tIns="0" rIns="0" bIns="0"/>
          <a:lstStyle>
            <a:lvl1pPr algn="l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Inhoud</a:t>
            </a:r>
            <a:endParaRPr lang="nl-BE" dirty="0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Klik op het pictogram om een witte afbeelding toe </a:t>
            </a:r>
            <a:r>
              <a:rPr lang="nl-NL" dirty="0" err="1"/>
              <a:t>tevoegen</a:t>
            </a:r>
            <a:r>
              <a:rPr lang="nl-NL" dirty="0"/>
              <a:t> (</a:t>
            </a:r>
            <a:r>
              <a:rPr lang="nl-NL" dirty="0" err="1"/>
              <a:t>png</a:t>
            </a:r>
            <a:r>
              <a:rPr lang="nl-NL" dirty="0"/>
              <a:t>)</a:t>
            </a:r>
            <a:endParaRPr lang="nl-BE" dirty="0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D9A0FC3-0D38-0441-BB3C-75F8A95AF9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70977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Inhoud</a:t>
            </a:r>
            <a:endParaRPr lang="nl-BE" dirty="0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Klik op het pictogram om een witte afbeelding toe </a:t>
            </a:r>
            <a:r>
              <a:rPr lang="nl-NL" dirty="0" err="1"/>
              <a:t>tevoegen</a:t>
            </a:r>
            <a:r>
              <a:rPr lang="nl-NL" dirty="0"/>
              <a:t> (</a:t>
            </a:r>
            <a:r>
              <a:rPr lang="nl-NL" dirty="0" err="1"/>
              <a:t>png</a:t>
            </a:r>
            <a:r>
              <a:rPr lang="nl-NL" dirty="0"/>
              <a:t>)</a:t>
            </a:r>
            <a:endParaRPr lang="nl-BE" dirty="0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2045FFF3-F25B-614B-A526-AC100D6B9B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815080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Inhoud</a:t>
            </a:r>
            <a:endParaRPr lang="nl-BE" dirty="0"/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Klik op het pictogram om een witte afbeelding toe </a:t>
            </a:r>
            <a:r>
              <a:rPr lang="nl-NL" dirty="0" err="1"/>
              <a:t>tevoegen</a:t>
            </a:r>
            <a:r>
              <a:rPr lang="nl-NL" dirty="0"/>
              <a:t> (</a:t>
            </a:r>
            <a:r>
              <a:rPr lang="nl-NL" dirty="0" err="1"/>
              <a:t>png</a:t>
            </a:r>
            <a:r>
              <a:rPr lang="nl-NL" dirty="0"/>
              <a:t>)</a:t>
            </a:r>
            <a:endParaRPr lang="nl-BE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Project titel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Project titel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Project titel</a:t>
            </a:r>
          </a:p>
        </p:txBody>
      </p:sp>
      <p:sp>
        <p:nvSpPr>
          <p:cNvPr id="14" name="Tijdelijke aanduiding voor inhoud 19">
            <a:extLst>
              <a:ext uri="{FF2B5EF4-FFF2-40B4-BE49-F238E27FC236}">
                <a16:creationId xmlns:a16="http://schemas.microsoft.com/office/drawing/2014/main" id="{0385125A-3379-2746-BD83-583F817C5CC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339266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Inhoud</a:t>
            </a:r>
            <a:endParaRPr lang="nl-BE" dirty="0"/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Klik op het pictogram om een witte afbeelding toe </a:t>
            </a:r>
            <a:r>
              <a:rPr lang="nl-NL" dirty="0" err="1"/>
              <a:t>tevoegen</a:t>
            </a:r>
            <a:r>
              <a:rPr lang="nl-NL" dirty="0"/>
              <a:t> (</a:t>
            </a:r>
            <a:r>
              <a:rPr lang="nl-NL" dirty="0" err="1"/>
              <a:t>png</a:t>
            </a:r>
            <a:r>
              <a:rPr lang="nl-NL" dirty="0"/>
              <a:t>)</a:t>
            </a:r>
            <a:endParaRPr lang="nl-BE" dirty="0"/>
          </a:p>
        </p:txBody>
      </p:sp>
      <p:sp>
        <p:nvSpPr>
          <p:cNvPr id="16" name="Tijdelijke aanduiding voor inhoud 19">
            <a:extLst>
              <a:ext uri="{FF2B5EF4-FFF2-40B4-BE49-F238E27FC236}">
                <a16:creationId xmlns:a16="http://schemas.microsoft.com/office/drawing/2014/main" id="{2459C232-5B0E-134D-B9C4-9B40E0751E2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070977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Inhoud</a:t>
            </a:r>
            <a:endParaRPr lang="nl-BE" dirty="0"/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Klik op het pictogram om een witte afbeelding toe </a:t>
            </a:r>
            <a:r>
              <a:rPr lang="nl-NL" dirty="0" err="1"/>
              <a:t>tevoegen</a:t>
            </a:r>
            <a:r>
              <a:rPr lang="nl-NL" dirty="0"/>
              <a:t> (</a:t>
            </a:r>
            <a:r>
              <a:rPr lang="nl-NL" dirty="0" err="1"/>
              <a:t>png</a:t>
            </a:r>
            <a:r>
              <a:rPr lang="nl-NL" dirty="0"/>
              <a:t>)</a:t>
            </a:r>
            <a:endParaRPr lang="nl-BE" dirty="0"/>
          </a:p>
        </p:txBody>
      </p:sp>
      <p:sp>
        <p:nvSpPr>
          <p:cNvPr id="18" name="Tijdelijke aanduiding voor inhoud 19">
            <a:extLst>
              <a:ext uri="{FF2B5EF4-FFF2-40B4-BE49-F238E27FC236}">
                <a16:creationId xmlns:a16="http://schemas.microsoft.com/office/drawing/2014/main" id="{FA64A415-5531-2B4D-907A-7C688388BF9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15080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Inhoud</a:t>
            </a:r>
            <a:endParaRPr lang="nl-BE" dirty="0"/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 dirty="0"/>
              <a:t>Klik op het pictogram om een witte afbeelding toe </a:t>
            </a:r>
            <a:r>
              <a:rPr lang="nl-NL" dirty="0" err="1"/>
              <a:t>tevoegen</a:t>
            </a:r>
            <a:r>
              <a:rPr lang="nl-NL" dirty="0"/>
              <a:t> (</a:t>
            </a:r>
            <a:r>
              <a:rPr lang="nl-NL" dirty="0" err="1"/>
              <a:t>png</a:t>
            </a:r>
            <a:r>
              <a:rPr lang="nl-NL" dirty="0"/>
              <a:t>)</a:t>
            </a:r>
            <a:endParaRPr lang="nl-BE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Project titel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Project titel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Project titel</a:t>
            </a:r>
          </a:p>
        </p:txBody>
      </p:sp>
    </p:spTree>
    <p:extLst>
      <p:ext uri="{BB962C8B-B14F-4D97-AF65-F5344CB8AC3E}">
        <p14:creationId xmlns:p14="http://schemas.microsoft.com/office/powerpoint/2010/main" val="3131908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1EA14-3189-53BD-C0FA-BB4DB4CB0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976B896-8C0E-B9DF-F3CA-B7D3923F0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679DEC-61FD-A762-2CF0-90B9FA20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C9A3C3-6052-7784-30AD-D34FB750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CEF089-B5E8-0AFF-1276-3B01F002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324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AA9ED-240F-A9CB-2A5C-86DD6981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14C2D6-4E79-5DED-22EB-603117951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3D1CE6-60F6-BF6B-3B38-BFDC4EB22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6C0B31-A362-1389-5A3D-F9ED40F3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5C35E0-C856-DF86-9716-3C5BF44E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796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C2F49-3872-B9A1-5E04-9B577E42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EF33F7-4C08-2FBD-7524-121C3E22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7F2465-C6B2-D32D-8FB4-AAB31A15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67CBB9-7B8E-655E-B285-6C77A9DC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684E64-447B-9FAF-2F8E-31C545BB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145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74FBB-4376-ACBB-2E17-78C4DEFF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1249E7-8719-D294-8F5F-0D40B4C06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E4A99E2-EF5A-9B7C-750B-792DBF041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8FD750-9D06-D42B-5467-7F15CCAB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6B8320-0D88-5331-58A8-013B1D55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7C2544-B19E-24A6-6462-244C10C5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146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DFDCB-E74C-E51D-EB6B-D03F424B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AEDB79-FD4D-1015-C95E-D497D8333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3CC01C6-8AB9-0842-C5C9-AEB716E05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85D8C86-D033-0CBA-2660-6D683D370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DF6429-B85A-2D52-8B48-1438B6F61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F51419F-7C10-E1AF-AB43-ED7CC779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B42397D-0F38-9449-4121-D2E59430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7D53A07-83D1-1403-12AB-0062E4E6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903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025DC-B050-70BA-1E16-EDA377C3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8C25D8-68A6-53F9-DDCA-045F7993C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9D836F7-F154-1D1C-DC5E-D789AE0C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450E424-999A-27BB-1C3C-E269C29A9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1723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326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50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2B459-9678-4050-FD36-DA14B002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051544-893E-FE86-A52C-65D53E4B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9514D7-F2FF-0754-DD3F-6E3F2E164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70339CB-6C53-CD6B-6F21-16A8D5F2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1747AC5-D912-4449-CAC5-5800357E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13A94F1-2BC9-7492-2E72-B84D1541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4011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ECE47-0EAA-F3BD-EB54-750CD005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843262E-194D-6DE6-4F10-BD46F719B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92981B-E5C9-1C3B-5C61-0DA23C1A8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388568B-956F-EF10-846A-3DE71590D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1C04A6-D85F-797E-1E1A-0BE68813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ABF16F-F23F-227E-9BA5-E9FCF4DC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1689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0C5D6-9CC3-633D-72F9-F765B2D9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31FA9E6-35B0-1CC7-DAA5-699C814AE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D86B1C-ECCB-F8F1-261D-08ECE795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8C23AE-018A-4827-8027-07864E57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81AD2D-202D-206C-ED62-A2FE7934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375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2E8E68F-198B-D7EB-AB1A-A089191EB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A212712-D97B-04E6-A8FF-57C9A35C0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E1F5AD-2F35-ECD8-ADB3-CD1A1876B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DFA141-4B68-20BB-F377-DC03BD6B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893ABD-9E7E-585D-5C04-D004B7DE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0527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37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727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12/9/24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12/9/24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717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12/9/24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5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68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765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pic>
        <p:nvPicPr>
          <p:cNvPr id="16" name="Afbeelding 15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D267B131-D3A8-7F3B-0112-3F694CA024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962" y="67208"/>
            <a:ext cx="1720588" cy="450000"/>
          </a:xfrm>
          <a:prstGeom prst="rect">
            <a:avLst/>
          </a:prstGeom>
        </p:spPr>
      </p:pic>
      <p:pic>
        <p:nvPicPr>
          <p:cNvPr id="7" name="Afbeelding 6" descr="Afbeelding met tekst, klok&#10;&#10;Automatisch gegenereerde beschrijving">
            <a:extLst>
              <a:ext uri="{FF2B5EF4-FFF2-40B4-BE49-F238E27FC236}">
                <a16:creationId xmlns:a16="http://schemas.microsoft.com/office/drawing/2014/main" id="{220C343D-07A4-30D0-4951-3869E05BD5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103" y="67208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0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68C9599-9B96-E7D8-E8BD-6CA5FA52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80E5DC-894A-C8B4-0EDC-D816AB2B2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B57D01-80D4-A660-2AA6-5E46741C6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12/9/24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A9A5FA-D890-C6A7-5147-B9BAA21AC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5ED56D-E1A7-2DC9-3283-C8DF5C82E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Afbeelding 6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CE99D96-E3FF-83F6-E0E3-51B6C7F70B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962" y="67208"/>
            <a:ext cx="1720588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hyperlink" Target="https://journals.plos.org/digitalhealth/article?id=10.1371/journal.pdig.000034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hyperlink" Target="https://pmc.ncbi.nlm.nih.gov/articles/PMC10545492/pdf/ztad040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hyperlink" Target="https://journals.plos.org/digitalhealth/article?id=10.1371/journal.pdig.0000198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aop.org.uk/ot/science-and-vision/technology/2023/05/03/chatgpt-scores-46-on-multiplechoice-ophthalmology-test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77E47-5F79-3894-0235-67A7D28DA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9740" y="784344"/>
            <a:ext cx="5971416" cy="2316365"/>
          </a:xfrm>
        </p:spPr>
        <p:txBody>
          <a:bodyPr>
            <a:noAutofit/>
          </a:bodyPr>
          <a:lstStyle/>
          <a:p>
            <a:r>
              <a:rPr lang="nl-BE"/>
              <a:t>Artificial Intelligence (AI) in medical exams:</a:t>
            </a:r>
            <a:br>
              <a:rPr lang="nl-BE"/>
            </a:br>
            <a:r>
              <a:rPr lang="nl-BE"/>
              <a:t>friend or foe?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0B45EB-3270-9A02-5D89-437EBAD79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740" y="3509963"/>
            <a:ext cx="5975436" cy="1747837"/>
          </a:xfrm>
        </p:spPr>
        <p:txBody>
          <a:bodyPr>
            <a:noAutofit/>
          </a:bodyPr>
          <a:lstStyle/>
          <a:p>
            <a:r>
              <a:rPr lang="nl-BE" dirty="0"/>
              <a:t>Prof. dr. Danny G.P. Mathysen </a:t>
            </a:r>
            <a:r>
              <a:rPr lang="nl-BE" sz="1600" i="1" dirty="0"/>
              <a:t>(MSc, PhD)</a:t>
            </a:r>
            <a:br>
              <a:rPr lang="nl-BE" sz="1600" i="1" dirty="0"/>
            </a:br>
            <a:r>
              <a:rPr lang="nl-BE" sz="1600" i="1" dirty="0"/>
              <a:t>danny.mathysen@uantwerpen.be</a:t>
            </a:r>
          </a:p>
          <a:p>
            <a:r>
              <a:rPr lang="nl-BE" sz="1000" b="1" i="1" dirty="0"/>
              <a:t>Universiteit Antwerpen (UAntwerpen) – Universitair Ziekenhuis Antwerpen (UZA)</a:t>
            </a:r>
            <a:br>
              <a:rPr lang="nl-BE" sz="1000" i="1" dirty="0"/>
            </a:br>
            <a:r>
              <a:rPr lang="nl-BE" sz="900" i="1" dirty="0"/>
              <a:t>PGME training coordinator University of Antwerp and Antwerp University Hospital</a:t>
            </a:r>
          </a:p>
          <a:p>
            <a:r>
              <a:rPr lang="nl-BE" sz="1000" b="1" i="1" dirty="0"/>
              <a:t>European Union of Medical Specialists – Council for European Specialty Medical Assessments</a:t>
            </a:r>
            <a:br>
              <a:rPr lang="nl-BE" sz="1000" i="1" dirty="0"/>
            </a:br>
            <a:r>
              <a:rPr lang="nl-BE" sz="900" i="1" dirty="0"/>
              <a:t>UEMS-CESMA Appraisals and Liaison Officer</a:t>
            </a:r>
          </a:p>
          <a:p>
            <a:r>
              <a:rPr lang="nl-BE" sz="1000" b="1" i="1" dirty="0"/>
              <a:t>FOD Volksgezondheid, Veiligheid van de Voedselketen en Leefmilieu</a:t>
            </a:r>
            <a:br>
              <a:rPr lang="nl-BE" sz="1000" b="1" i="1" dirty="0"/>
            </a:br>
            <a:r>
              <a:rPr lang="nl-BE" sz="1000" b="1" i="1" dirty="0"/>
              <a:t>SPF Santé Publique, Sécurité de la Chaîne alimentaire et Environnement</a:t>
            </a:r>
            <a:br>
              <a:rPr lang="nl-BE" sz="1000" i="1" dirty="0"/>
            </a:br>
            <a:r>
              <a:rPr lang="nl-BE" sz="900" i="1" dirty="0"/>
              <a:t>1) Plaatsvervangend lid van de Federale Planningscommissie – Medisch Aanbod </a:t>
            </a:r>
            <a:br>
              <a:rPr lang="nl-BE" sz="900" i="1" dirty="0"/>
            </a:br>
            <a:r>
              <a:rPr lang="nl-BE" sz="900" i="1" dirty="0"/>
              <a:t>Membre suppléant de la Commission de Planification – Offre Médicale</a:t>
            </a:r>
            <a:br>
              <a:rPr lang="nl-BE" sz="900" i="1" dirty="0"/>
            </a:br>
            <a:r>
              <a:rPr lang="nl-BE" sz="900" i="1" dirty="0"/>
              <a:t>2) Uitgenodigd expert Taskforce Kwaliteit van de stages van artsen-specialisten in opleiding</a:t>
            </a:r>
            <a:br>
              <a:rPr lang="nl-BE" sz="900" i="1" dirty="0"/>
            </a:br>
            <a:r>
              <a:rPr lang="nl-BE" sz="900" i="1" dirty="0"/>
              <a:t>Expert invité Taskforce Qualité des stages des médecins spécialistes en formation</a:t>
            </a:r>
            <a:br>
              <a:rPr lang="nl-BE" sz="900" i="1" dirty="0"/>
            </a:br>
            <a:r>
              <a:rPr lang="nl-BE" sz="900" i="1" dirty="0"/>
              <a:t>3) Uitgenodigd expert werkgroep Kwaliteit Hoge Raad van Artsen-specialisten en van Huisartsen</a:t>
            </a:r>
            <a:br>
              <a:rPr lang="nl-BE" sz="900" i="1" dirty="0"/>
            </a:br>
            <a:r>
              <a:rPr lang="nl-BE" sz="900" i="1" dirty="0"/>
              <a:t>Expert invité groupe de travail Qualité du Conseil Supérieur des médecins spécialistes et des médecins généralistes</a:t>
            </a:r>
          </a:p>
          <a:p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90A0C-7A75-10C6-FFBE-276DC7427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4" y="10"/>
            <a:ext cx="56692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838"/>
            <a:ext cx="3342291" cy="96087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974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3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A3DB4839-FDF6-EEB6-9124-C7AD872555FB}"/>
              </a:ext>
            </a:extLst>
          </p:cNvPr>
          <p:cNvSpPr txBox="1"/>
          <p:nvPr/>
        </p:nvSpPr>
        <p:spPr>
          <a:xfrm>
            <a:off x="5676104" y="6581012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6" name="Afbeelding 5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64FF36D0-0EE1-F3CC-0AE3-66E8632DA1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038" y="118655"/>
            <a:ext cx="1720588" cy="450000"/>
          </a:xfrm>
          <a:prstGeom prst="rect">
            <a:avLst/>
          </a:prstGeom>
        </p:spPr>
      </p:pic>
      <p:pic>
        <p:nvPicPr>
          <p:cNvPr id="8" name="Afbeelding 7" descr="Afbeelding met schermopname, cirkel, tekst, Lettertype&#10;&#10;Automatisch gegenereerde beschrijving">
            <a:extLst>
              <a:ext uri="{FF2B5EF4-FFF2-40B4-BE49-F238E27FC236}">
                <a16:creationId xmlns:a16="http://schemas.microsoft.com/office/drawing/2014/main" id="{09206551-D061-D945-69E8-756E466424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244" y="26197"/>
            <a:ext cx="3535710" cy="634917"/>
          </a:xfrm>
          <a:prstGeom prst="rect">
            <a:avLst/>
          </a:prstGeom>
        </p:spPr>
      </p:pic>
      <p:pic>
        <p:nvPicPr>
          <p:cNvPr id="7" name="Afbeelding 6" descr="Afbeelding met tekst, klok&#10;&#10;Automatisch gegenereerde beschrijving">
            <a:extLst>
              <a:ext uri="{FF2B5EF4-FFF2-40B4-BE49-F238E27FC236}">
                <a16:creationId xmlns:a16="http://schemas.microsoft.com/office/drawing/2014/main" id="{48419B50-FD29-2344-2921-BDDEAFFBCA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494" y="118655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9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Afbeelding 2" descr="Afbeelding met persoon, pc-game, drukpak, speelfiguur&#10;&#10;Automatisch gegenereerde beschrijving">
            <a:extLst>
              <a:ext uri="{FF2B5EF4-FFF2-40B4-BE49-F238E27FC236}">
                <a16:creationId xmlns:a16="http://schemas.microsoft.com/office/drawing/2014/main" id="{68ABC694-3758-A615-7B87-AEB55E7547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73" y="501650"/>
            <a:ext cx="11129649" cy="585469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Afbeelding 3" descr="Afbeelding met tekst, geel&#10;&#10;Automatisch gegenereerde beschrijving">
            <a:extLst>
              <a:ext uri="{FF2B5EF4-FFF2-40B4-BE49-F238E27FC236}">
                <a16:creationId xmlns:a16="http://schemas.microsoft.com/office/drawing/2014/main" id="{D9F466C8-B91B-E63C-B36F-0F0AC96BAF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2832"/>
            <a:ext cx="1274899" cy="172516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6387ED5-8896-0BC0-E644-7F852E6EB858}"/>
              </a:ext>
            </a:extLst>
          </p:cNvPr>
          <p:cNvSpPr txBox="1"/>
          <p:nvPr/>
        </p:nvSpPr>
        <p:spPr>
          <a:xfrm>
            <a:off x="8369811" y="0"/>
            <a:ext cx="3822189" cy="6858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Abuse of AI</a:t>
            </a:r>
            <a:b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can</a:t>
            </a:r>
            <a:b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major</a:t>
            </a:r>
            <a:b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consequences...</a:t>
            </a:r>
          </a:p>
        </p:txBody>
      </p:sp>
      <p:pic>
        <p:nvPicPr>
          <p:cNvPr id="7" name="Afbeelding 6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CDAD7FF6-246F-930A-76B1-1EBBB69E0E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451" y="25825"/>
            <a:ext cx="1720588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38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ijdelijke aanduiding voor inhoud 41" descr="Afbeelding met persoon, kleding, person, Baan&#10;&#10;Automatisch gegenereerde beschrijving">
            <a:extLst>
              <a:ext uri="{FF2B5EF4-FFF2-40B4-BE49-F238E27FC236}">
                <a16:creationId xmlns:a16="http://schemas.microsoft.com/office/drawing/2014/main" id="{07C7E92B-B7A4-3173-917D-4459261BB157}"/>
              </a:ext>
            </a:extLst>
          </p:cNvPr>
          <p:cNvPicPr>
            <a:picLocks noGrp="1" noChangeAspect="1"/>
          </p:cNvPicPr>
          <p:nvPr>
            <p:ph sz="quarter" idx="31"/>
          </p:nvPr>
        </p:nvPicPr>
        <p:blipFill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388" y="4610491"/>
            <a:ext cx="2406650" cy="1354943"/>
          </a:xfrm>
        </p:spPr>
      </p:pic>
      <p:pic>
        <p:nvPicPr>
          <p:cNvPr id="21" name="Tijdelijke aanduiding voor inhoud 20">
            <a:extLst>
              <a:ext uri="{FF2B5EF4-FFF2-40B4-BE49-F238E27FC236}">
                <a16:creationId xmlns:a16="http://schemas.microsoft.com/office/drawing/2014/main" id="{9006AC23-C737-A27C-355C-68B76AC2E70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07032" y="2129350"/>
            <a:ext cx="2058426" cy="1407600"/>
          </a:xfrm>
        </p:spPr>
      </p:pic>
      <p:pic>
        <p:nvPicPr>
          <p:cNvPr id="23" name="Tijdelijke aanduiding voor afbeelding 22" descr="Afbeelding met voertuig, Landvoertuig, wiel, transport&#10;&#10;Automatisch gegenereerde beschrijving">
            <a:extLst>
              <a:ext uri="{FF2B5EF4-FFF2-40B4-BE49-F238E27FC236}">
                <a16:creationId xmlns:a16="http://schemas.microsoft.com/office/drawing/2014/main" id="{14814C5A-E745-FC35-F698-FB71AFCF0D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Tijdelijke aanduiding voor inhoud 24" descr="Afbeelding met Draagbaar communicatietoestel, gadget, Mobiel apparaat, Mobiele telefoon&#10;&#10;Automatisch gegenereerde beschrijving">
            <a:extLst>
              <a:ext uri="{FF2B5EF4-FFF2-40B4-BE49-F238E27FC236}">
                <a16:creationId xmlns:a16="http://schemas.microsoft.com/office/drawing/2014/main" id="{68AB8E82-71DA-40C7-D5A0-03C61125B4D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045" y="2133600"/>
            <a:ext cx="2103509" cy="1403350"/>
          </a:xfrm>
        </p:spPr>
      </p:pic>
      <p:pic>
        <p:nvPicPr>
          <p:cNvPr id="27" name="Tijdelijke aanduiding voor afbeelding 26" descr="Afbeelding met Graphics, tekst, logo, Lettertype&#10;&#10;Automatisch gegenereerde beschrijving">
            <a:extLst>
              <a:ext uri="{FF2B5EF4-FFF2-40B4-BE49-F238E27FC236}">
                <a16:creationId xmlns:a16="http://schemas.microsoft.com/office/drawing/2014/main" id="{905A7078-5A78-EAA5-21F1-6E341999E4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Tijdelijke aanduiding voor inhoud 28" descr="Afbeelding met tekst, Elektronisch apparaat&#10;&#10;Automatisch gegenereerde beschrijving">
            <a:extLst>
              <a:ext uri="{FF2B5EF4-FFF2-40B4-BE49-F238E27FC236}">
                <a16:creationId xmlns:a16="http://schemas.microsoft.com/office/drawing/2014/main" id="{AAB1B05D-A118-D9AF-A972-BEC9EB0AD400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054" y="2133600"/>
            <a:ext cx="2103317" cy="1403350"/>
          </a:xfrm>
        </p:spPr>
      </p:pic>
      <p:pic>
        <p:nvPicPr>
          <p:cNvPr id="31" name="Tijdelijke aanduiding voor afbeelding 30" descr="Afbeelding met klok, ontwerp&#10;&#10;Automatisch gegenereerde beschrijving">
            <a:extLst>
              <a:ext uri="{FF2B5EF4-FFF2-40B4-BE49-F238E27FC236}">
                <a16:creationId xmlns:a16="http://schemas.microsoft.com/office/drawing/2014/main" id="{B586985A-F239-8181-3F76-248CFB3F390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2AA0A44-78F1-98BA-E309-68E372E07459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000"/>
              <a:t>recommendation algorythms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804540A4-407A-966B-8CEF-02FA8C394C1C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000"/>
              <a:t>automatic translation and text suggestions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7A7BED84-8C25-BF69-DED0-13873EE8E56F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000"/>
              <a:t>(autonomous driving) cars</a:t>
            </a:r>
          </a:p>
        </p:txBody>
      </p:sp>
      <p:pic>
        <p:nvPicPr>
          <p:cNvPr id="38" name="Tijdelijke aanduiding voor inhoud 37" descr="Afbeelding met schermopname, diagram, ontwerp&#10;&#10;Automatisch gegenereerde beschrijving">
            <a:extLst>
              <a:ext uri="{FF2B5EF4-FFF2-40B4-BE49-F238E27FC236}">
                <a16:creationId xmlns:a16="http://schemas.microsoft.com/office/drawing/2014/main" id="{AF463FAF-8D00-7604-3DF1-514F0E1C2066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50" y="4611539"/>
            <a:ext cx="2405063" cy="1352847"/>
          </a:xfrm>
        </p:spPr>
      </p:pic>
      <p:pic>
        <p:nvPicPr>
          <p:cNvPr id="40" name="Tijdelijke aanduiding voor afbeelding 39" descr="Afbeelding met cirkel, Graphics, ontwerp&#10;&#10;Automatisch gegenereerde beschrijving">
            <a:extLst>
              <a:ext uri="{FF2B5EF4-FFF2-40B4-BE49-F238E27FC236}">
                <a16:creationId xmlns:a16="http://schemas.microsoft.com/office/drawing/2014/main" id="{492EC004-F2B5-E9B4-51E0-D8E62319EE2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Tijdelijke aanduiding voor inhoud 35" descr="Afbeelding met tekst, Lettertype, nummer, teken&#10;&#10;Automatisch gegenereerde beschrijving">
            <a:extLst>
              <a:ext uri="{FF2B5EF4-FFF2-40B4-BE49-F238E27FC236}">
                <a16:creationId xmlns:a16="http://schemas.microsoft.com/office/drawing/2014/main" id="{C3553A7E-C7B3-8715-20FC-E69B3F722848}"/>
              </a:ext>
            </a:extLst>
          </p:cNvPr>
          <p:cNvPicPr>
            <a:picLocks noGrp="1" noChangeAspect="1"/>
          </p:cNvPicPr>
          <p:nvPr>
            <p:ph sz="quarter" idx="29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475" y="4611093"/>
            <a:ext cx="2406650" cy="1353740"/>
          </a:xfrm>
        </p:spPr>
      </p:pic>
      <p:pic>
        <p:nvPicPr>
          <p:cNvPr id="34" name="Tijdelijke aanduiding voor afbeelding 33" descr="Afbeelding met tekst, schedel, schermopname, kunst&#10;&#10;Automatisch gegenereerde beschrijving">
            <a:extLst>
              <a:ext uri="{FF2B5EF4-FFF2-40B4-BE49-F238E27FC236}">
                <a16:creationId xmlns:a16="http://schemas.microsoft.com/office/drawing/2014/main" id="{E137C66B-5FE1-0C13-05C5-0C3162451042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4" name="Tijdelijke aanduiding voor afbeelding 43">
            <a:extLst>
              <a:ext uri="{FF2B5EF4-FFF2-40B4-BE49-F238E27FC236}">
                <a16:creationId xmlns:a16="http://schemas.microsoft.com/office/drawing/2014/main" id="{7DB0A682-2D4C-6B13-0DCC-AC565A57663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990F0430-CE59-F3EB-9BFD-0514D750D37C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000"/>
              <a:t>surveillance and security</a:t>
            </a:r>
          </a:p>
        </p:txBody>
      </p:sp>
      <p:sp>
        <p:nvSpPr>
          <p:cNvPr id="18" name="Tijdelijke aanduiding voor inhoud 17">
            <a:extLst>
              <a:ext uri="{FF2B5EF4-FFF2-40B4-BE49-F238E27FC236}">
                <a16:creationId xmlns:a16="http://schemas.microsoft.com/office/drawing/2014/main" id="{D8E44413-D1FD-0C32-658E-78EE6E1DA027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000"/>
              <a:t>medical diagnoses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B294B1DB-A2C3-153C-4AD8-A1B322B6CE9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000"/>
              <a:t>smart home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C0500FD-F0BA-62C0-88A2-FF2A59B9461D}"/>
              </a:ext>
            </a:extLst>
          </p:cNvPr>
          <p:cNvSpPr txBox="1"/>
          <p:nvPr/>
        </p:nvSpPr>
        <p:spPr>
          <a:xfrm>
            <a:off x="0" y="36695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>
                <a:latin typeface="Calibri" panose="020F0502020204030204" pitchFamily="34" charset="0"/>
                <a:cs typeface="Calibri" panose="020F0502020204030204" pitchFamily="34" charset="0"/>
              </a:rPr>
              <a:t>Artificial Intelligence (AI) is omnipresent in our lives</a:t>
            </a:r>
          </a:p>
        </p:txBody>
      </p:sp>
      <p:pic>
        <p:nvPicPr>
          <p:cNvPr id="2" name="Afbeelding 1" descr="Afbeelding met tekst, klok&#10;&#10;Automatisch gegenereerde beschrijving">
            <a:extLst>
              <a:ext uri="{FF2B5EF4-FFF2-40B4-BE49-F238E27FC236}">
                <a16:creationId xmlns:a16="http://schemas.microsoft.com/office/drawing/2014/main" id="{9EE46ADD-2B05-D2BF-0F07-2D833B7B10F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681" y="6294592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2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284BA-27CA-5828-FB16-B528BDED5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166DD96-399C-03AD-4758-81CFCBF38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83D582-3DEA-87FD-B90F-6BD5B6B88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AA5A57-F0E7-01C6-716B-3926D8310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458D097-0480-534C-1DA4-16899D366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C0162E-9D82-91AE-0059-194B0E3AD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40DCE889-E819-A1CD-64D9-6CA67253C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F40AC474-57BB-96C6-571C-CDD28BE2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0DD6A67C-EE3C-5C4F-0D92-0A2A4C9F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E8351E-4B3C-4D27-ADE4-D0203D655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EAD402A-EBD5-C9BA-E8CC-00AE50C5F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D623B4CB-58B7-39A9-45AB-E45B38CAB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AB63C1D2-43E7-B78C-222E-5A607A279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A6BE6BCD-7AF8-0262-3105-3EB9C3BC1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1F131283-9444-F856-57D2-F1B7800764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29CADA60-C131-A3EF-6040-46AF83DC4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F04F648E-FEC9-F6CD-D723-201905D8E5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7B8D05CD-28F5-7F85-FA08-72162A87A2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CE34AB2-3047-339E-EDAF-46192EC0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4196DEF-87A0-1DE9-7DCC-2EE5EB79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18A7B711-6625-311B-7064-EE24C81E1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B46C60A5-2764-86D4-DE93-2871628E9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45CC111F-5019-F3D7-3C4C-AF815C9B9C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8AA4382E-18CD-1D21-366D-B4EA586723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8FC8ED63-D9E5-B567-D75E-79BF0462A1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17876D1F-C631-E1EB-297E-67B9E18246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99B1C065-0A84-398C-E49E-A137DEAC8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557CC9AC-4FF2-A6EC-A929-46BFEFA643C9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Impact of Artificial Intelligence on </a:t>
            </a:r>
            <a:r>
              <a:rPr lang="en-US" sz="2000" b="1" u="sng"/>
              <a:t>questionbanks</a:t>
            </a:r>
            <a:r>
              <a:rPr lang="en-US" sz="2000" b="1"/>
              <a:t> for medical examinations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Security issues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Opportunities for question writing process</a:t>
            </a:r>
            <a:br>
              <a:rPr lang="en-US" sz="2000"/>
            </a:br>
            <a:r>
              <a:rPr lang="en-US" sz="2000"/>
              <a:t>(complete questions, distractors, etc.)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A32903-2B63-3848-F186-E67597903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53BE3F9-493D-52BC-0C3D-31E251E0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8C8D45-AC3A-DFFA-C17E-5C50622A2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BDB7701-F013-B047-0AA3-0053D7BE2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C5DCAAE-A9A5-7A21-4B1E-16FFF8B71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DF72F3A-0E57-7101-4754-D599FFFCC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72844023-CE29-46FB-1FA6-E753A2423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8C1DFBB6-D44B-B82C-01A9-0AA776B7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359884D1-F297-E8E0-29D7-86E7240FE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4FB0DA3-28FB-B860-F94B-5AD121F05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07FF7AFF-FAC9-216D-5A2F-C618EF8A97F2}"/>
              </a:ext>
            </a:extLst>
          </p:cNvPr>
          <p:cNvSpPr txBox="1"/>
          <p:nvPr/>
        </p:nvSpPr>
        <p:spPr>
          <a:xfrm>
            <a:off x="1465197" y="651107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FFBCA019-AABB-FFDD-7D7E-228FF39FF4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7E0B0946-9770-189C-4B18-C250A6DEB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7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FC249-B2C2-36F3-5D54-CC698D2BD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B1CF00-B88D-EC5C-9646-4466DEE91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8D9B10-4395-29EF-982D-9EF8A488C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66EF13-AAD2-2301-2657-42E6A434F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3EA8170-9090-0597-01A8-E8CE49A95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3E47DC-1FB1-661C-F791-41F13D50A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AC597C70-20AC-6727-0CA3-CA15CAC9A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299C6F4C-3C9E-ED9A-7C2B-A3B09CC23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0E417153-22D1-E5EC-DB93-86AEB6A63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3BABAA6-2503-DABD-FC72-7AC1E1131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90FEE58-FCC8-8EBF-DFE2-21C2CC1D3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59B36B28-BAAF-19FB-874E-6967974D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E043F2ED-396F-DB20-46C6-3D28A68FA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824528CB-3950-3670-AADB-2A3445EAF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7D7F3CF0-DF14-E398-E838-476CF34F74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3088276F-380F-1602-4EAD-F99F830A68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29F4C839-5218-349E-3701-796BED0F2E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D173B848-80AD-D70F-754A-8D961C4750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1797BDA-4933-E3A0-097A-5EC056B28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BC0214C-E6E3-0D96-16C7-213D24BD8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610921CF-58B6-AF46-301E-67CA3C5B2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EC702CBE-37F2-1898-7311-D74C96D44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E2AB234B-5801-808C-82D0-6E09E02E1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690174E4-AD82-7AEB-665A-E5AC59661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1C786ABE-4558-6868-C8BB-151FF485AF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777E7208-9AF0-178E-4D9A-37924DED49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8BFBDB03-9D43-CC56-CC12-99DBB85FCE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78821BDC-AEF4-596C-B498-9E7B547EB7B5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Impact of Artificial Intelligence on </a:t>
            </a:r>
            <a:r>
              <a:rPr lang="en-US" sz="2000" b="1" u="sng"/>
              <a:t>delivery</a:t>
            </a:r>
            <a:r>
              <a:rPr lang="en-US" sz="2000" b="1"/>
              <a:t> of medical examinations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Security issues</a:t>
            </a:r>
            <a:br>
              <a:rPr lang="en-US" sz="2000"/>
            </a:br>
            <a:r>
              <a:rPr lang="en-US" sz="1400" b="1" i="1">
                <a:latin typeface="Calibri" panose="020F0502020204030204" pitchFamily="34" charset="0"/>
                <a:cs typeface="Calibri" panose="020F0502020204030204" pitchFamily="34" charset="0"/>
              </a:rPr>
              <a:t>(see also presentation of Morné Wolmarans)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Evolution towards open book exams?</a:t>
            </a:r>
            <a:br>
              <a:rPr lang="en-US" sz="2000"/>
            </a:br>
            <a:r>
              <a:rPr lang="en-US" sz="1400" b="1" i="1">
                <a:latin typeface="Calibri" panose="020F0502020204030204" pitchFamily="34" charset="0"/>
                <a:cs typeface="Calibri" panose="020F0502020204030204" pitchFamily="34" charset="0"/>
              </a:rPr>
              <a:t>(see also presentation of Chris Plummer)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37FA53-680C-D445-9899-924ADFFB84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F632C72-D9A1-AF00-AAE0-4622A7857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2B3F0E8-8ADF-DCEB-E899-4667F805E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542FFE6-3D59-4434-A365-C6D0D281B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1332C21-7870-4717-380F-B6588E60C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FF53E07-719F-737A-3E8D-1912386A9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5053672D-637A-2DBA-3CAB-273681033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5D1E960C-3F70-28B4-ECF4-213A9CD7D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7C41117B-62AC-F0F4-16FE-2BF0F6FBD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CE910BC-60C6-79A9-29FB-1BD58AE96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61EBAB5F-F760-9A3B-126D-C5FF6C3C5DA0}"/>
              </a:ext>
            </a:extLst>
          </p:cNvPr>
          <p:cNvSpPr txBox="1"/>
          <p:nvPr/>
        </p:nvSpPr>
        <p:spPr>
          <a:xfrm>
            <a:off x="1465197" y="651107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04E008B0-A5BB-B162-4144-3EE7653DF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34658C15-32F9-201B-CAA0-7E0F336716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3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hlinkClick r:id="rId2"/>
            <a:extLst>
              <a:ext uri="{FF2B5EF4-FFF2-40B4-BE49-F238E27FC236}">
                <a16:creationId xmlns:a16="http://schemas.microsoft.com/office/drawing/2014/main" id="{6CF282EC-72AA-B6D1-2B83-6CF7CB901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68" y="643466"/>
            <a:ext cx="4304914" cy="5571066"/>
          </a:xfrm>
          <a:prstGeom prst="rect">
            <a:avLst/>
          </a:prstGeom>
        </p:spPr>
      </p:pic>
      <p:pic>
        <p:nvPicPr>
          <p:cNvPr id="5" name="Afbeelding 4">
            <a:hlinkClick r:id="rId4"/>
            <a:extLst>
              <a:ext uri="{FF2B5EF4-FFF2-40B4-BE49-F238E27FC236}">
                <a16:creationId xmlns:a16="http://schemas.microsoft.com/office/drawing/2014/main" id="{5898F531-5254-1839-2ABE-036A0A79C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761" y="643467"/>
            <a:ext cx="4180827" cy="557106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C1C171E-2CF2-5C6A-AF15-E4BCE3B1694C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000" b="1">
                <a:latin typeface="Calibri" panose="020F0502020204030204" pitchFamily="34" charset="0"/>
                <a:cs typeface="Calibri" panose="020F0502020204030204" pitchFamily="34" charset="0"/>
              </a:rPr>
              <a:t>Is it a good or a bad thing that AI bots are able to pass “our” medical exams?</a:t>
            </a:r>
            <a:br>
              <a:rPr lang="nl-BE" sz="2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sz="2000" b="1">
                <a:latin typeface="Calibri" panose="020F0502020204030204" pitchFamily="34" charset="0"/>
                <a:cs typeface="Calibri" panose="020F0502020204030204" pitchFamily="34" charset="0"/>
              </a:rPr>
              <a:t>Maybe, we have to answer this question in relation to quality benchmarking of our exams:</a:t>
            </a:r>
            <a:br>
              <a:rPr lang="nl-BE" sz="2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sz="2000" b="1">
                <a:latin typeface="Calibri" panose="020F0502020204030204" pitchFamily="34" charset="0"/>
                <a:cs typeface="Calibri" panose="020F0502020204030204" pitchFamily="34" charset="0"/>
              </a:rPr>
              <a:t>It would be a bad sign if AI bots were unable to pass “our” medical exams...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EEFF271-B02F-DE65-774B-75FBA95C1516}"/>
              </a:ext>
            </a:extLst>
          </p:cNvPr>
          <p:cNvSpPr/>
          <p:nvPr/>
        </p:nvSpPr>
        <p:spPr>
          <a:xfrm>
            <a:off x="0" y="6214532"/>
            <a:ext cx="12192000" cy="383492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>
                <a:latin typeface="Calibri" panose="020F0502020204030204" pitchFamily="34" charset="0"/>
                <a:cs typeface="Calibri" panose="020F0502020204030204" pitchFamily="34" charset="0"/>
              </a:rPr>
              <a:t>Access to the original manuscripts available via hyperlink in the above-mentioned screenshots</a:t>
            </a:r>
          </a:p>
        </p:txBody>
      </p:sp>
    </p:spTree>
    <p:extLst>
      <p:ext uri="{BB962C8B-B14F-4D97-AF65-F5344CB8AC3E}">
        <p14:creationId xmlns:p14="http://schemas.microsoft.com/office/powerpoint/2010/main" val="518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schermopname, diagram&#10;&#10;Automatisch gegenereerde beschrijving">
            <a:extLst>
              <a:ext uri="{FF2B5EF4-FFF2-40B4-BE49-F238E27FC236}">
                <a16:creationId xmlns:a16="http://schemas.microsoft.com/office/drawing/2014/main" id="{BA7A26F4-1024-75B0-35AC-56F9D8EADA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Afbeelding met tekst, schermopname, Perceel, diagram&#10;&#10;Automatisch gegenereerde beschrijving">
            <a:extLst>
              <a:ext uri="{FF2B5EF4-FFF2-40B4-BE49-F238E27FC236}">
                <a16:creationId xmlns:a16="http://schemas.microsoft.com/office/drawing/2014/main" id="{6543F93B-62B4-3DB1-E4B4-B3D3B6FA2F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00" y="2066400"/>
            <a:ext cx="3795405" cy="2194218"/>
          </a:xfrm>
          <a:prstGeom prst="rect">
            <a:avLst/>
          </a:prstGeom>
        </p:spPr>
      </p:pic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43F4D321-9A70-6880-CBFE-EB3DEB8A45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5" name="Afbeelding 4" descr="Afbeelding met tekst, klok&#10;&#10;Automatisch gegenereerde beschrijving">
            <a:extLst>
              <a:ext uri="{FF2B5EF4-FFF2-40B4-BE49-F238E27FC236}">
                <a16:creationId xmlns:a16="http://schemas.microsoft.com/office/drawing/2014/main" id="{B55D9CC6-51E5-15DD-BF47-30F503CDCB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9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computer, computer, koffiebeker, overdekt&#10;&#10;Automatisch gegenereerde beschrijving">
            <a:extLst>
              <a:ext uri="{FF2B5EF4-FFF2-40B4-BE49-F238E27FC236}">
                <a16:creationId xmlns:a16="http://schemas.microsoft.com/office/drawing/2014/main" id="{D0C7FECC-18CB-B4C1-A8B5-4D9CDA2A7D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klok&#10;&#10;Automatisch gegenereerde beschrijving">
            <a:extLst>
              <a:ext uri="{FF2B5EF4-FFF2-40B4-BE49-F238E27FC236}">
                <a16:creationId xmlns:a16="http://schemas.microsoft.com/office/drawing/2014/main" id="{0E0476AD-4696-5D6A-0004-7A65D33FF1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  <p:pic>
        <p:nvPicPr>
          <p:cNvPr id="3" name="Afbeelding 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51CC0104-542C-606B-6B95-8E8231E9F1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297667"/>
            <a:ext cx="1720588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68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27FCA-C0AD-AB8A-DBB8-CE132989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5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" name="How medical students are revolutionizing their learning with AI_ Embracing the future.mp4" descr="Afbeelding met persoon, Menselijk gezicht, Voorhoofd, Kin&#10;&#10;Automatisch gegenereerde beschrijving">
            <a:hlinkClick r:id="" action="ppaction://media"/>
            <a:extLst>
              <a:ext uri="{FF2B5EF4-FFF2-40B4-BE49-F238E27FC236}">
                <a16:creationId xmlns:a16="http://schemas.microsoft.com/office/drawing/2014/main" id="{D5B310FA-C693-143A-3522-3246E3EAD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86" y="555614"/>
            <a:ext cx="3209219" cy="5705279"/>
          </a:xfrm>
          <a:prstGeom prst="rect">
            <a:avLst/>
          </a:prstGeom>
        </p:spPr>
      </p:pic>
      <p:grpSp>
        <p:nvGrpSpPr>
          <p:cNvPr id="34" name="Graphic 78">
            <a:extLst>
              <a:ext uri="{FF2B5EF4-FFF2-40B4-BE49-F238E27FC236}">
                <a16:creationId xmlns:a16="http://schemas.microsoft.com/office/drawing/2014/main" id="{5E46079A-4648-465E-9D1A-479174C99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1728" y="3092185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5" name="Graphic 78">
              <a:extLst>
                <a:ext uri="{FF2B5EF4-FFF2-40B4-BE49-F238E27FC236}">
                  <a16:creationId xmlns:a16="http://schemas.microsoft.com/office/drawing/2014/main" id="{A3BA42E0-6D8E-44BF-AC6B-5FB25C200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aphic 78">
              <a:extLst>
                <a:ext uri="{FF2B5EF4-FFF2-40B4-BE49-F238E27FC236}">
                  <a16:creationId xmlns:a16="http://schemas.microsoft.com/office/drawing/2014/main" id="{91EF6403-FD18-4EC0-840F-8F70F3494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92B6AD13-0D11-4C0C-A362-E048C9732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61DDD1A9-F0A4-4900-9DEF-F6B383361B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F26977AE-F962-40FD-945B-D1E106951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078955A-1871-4463-B23D-8AD33984C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F1D297-74F5-4948-9655-BC87A30A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637359"/>
            <a:ext cx="5486401" cy="1220641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6DB040-BB4B-446D-9172-7253A566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782" y="5182141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8AE7480-26E8-4D60-9ABF-DF801570B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644645D-B360-4E3D-A96A-6D9CE4F34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99C8E1E-3260-4E6A-83CA-933468316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3A551C21-5423-4320-86B3-CA6956E70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6D1A9E3F-8323-45A6-B267-8EA6B1A00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F4049F71-8749-4860-8F6D-611D459A9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9D62868-92E4-42DF-9CF9-A9190CC14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072D4007-88A0-BEEA-A3EB-2583AC13ECAD}"/>
              </a:ext>
            </a:extLst>
          </p:cNvPr>
          <p:cNvSpPr txBox="1"/>
          <p:nvPr/>
        </p:nvSpPr>
        <p:spPr>
          <a:xfrm>
            <a:off x="6389915" y="3429000"/>
            <a:ext cx="4213359" cy="264193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Students use AI to study and prepare themselves for examinations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5B0BDD5-0BF0-4A54-CDD5-9E793CB0BCAF}"/>
              </a:ext>
            </a:extLst>
          </p:cNvPr>
          <p:cNvSpPr/>
          <p:nvPr/>
        </p:nvSpPr>
        <p:spPr>
          <a:xfrm>
            <a:off x="0" y="6214532"/>
            <a:ext cx="12192000" cy="383492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>
                <a:latin typeface="Calibri" panose="020F0502020204030204" pitchFamily="34" charset="0"/>
                <a:cs typeface="Calibri" panose="020F0502020204030204" pitchFamily="34" charset="0"/>
              </a:rPr>
              <a:t>Source of the video: Youtube (speaker: J. Wesley Boyd, psychiatrist – Harvard Medical School)</a:t>
            </a:r>
          </a:p>
        </p:txBody>
      </p:sp>
    </p:spTree>
    <p:extLst>
      <p:ext uri="{BB962C8B-B14F-4D97-AF65-F5344CB8AC3E}">
        <p14:creationId xmlns:p14="http://schemas.microsoft.com/office/powerpoint/2010/main" val="6017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27FCA-C0AD-AB8A-DBB8-CE132989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072D4007-88A0-BEEA-A3EB-2583AC13ECAD}"/>
              </a:ext>
            </a:extLst>
          </p:cNvPr>
          <p:cNvSpPr txBox="1"/>
          <p:nvPr/>
        </p:nvSpPr>
        <p:spPr>
          <a:xfrm>
            <a:off x="530352" y="1122362"/>
            <a:ext cx="4887206" cy="3349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i="1">
                <a:latin typeface="+mj-lt"/>
                <a:ea typeface="+mj-ea"/>
                <a:cs typeface="+mj-cs"/>
              </a:rPr>
              <a:t>ChatGPT could be able to pass the USMLE examination</a:t>
            </a:r>
            <a:br>
              <a:rPr lang="en-US" sz="4000" b="1" i="1">
                <a:latin typeface="+mj-lt"/>
                <a:ea typeface="+mj-ea"/>
                <a:cs typeface="+mj-cs"/>
              </a:rPr>
            </a:br>
            <a:r>
              <a:rPr lang="en-US" sz="4000" b="1" i="1">
                <a:latin typeface="+mj-lt"/>
                <a:ea typeface="+mj-ea"/>
                <a:cs typeface="+mj-cs"/>
              </a:rPr>
              <a:t>(February 2023)</a:t>
            </a:r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A379B67A-71E9-48D3-8C94-1C8D7DA3B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556" y="-11763"/>
            <a:ext cx="5298608" cy="686568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4B1DD71C-A973-3451-04AF-0CD045EA2B79}"/>
              </a:ext>
            </a:extLst>
          </p:cNvPr>
          <p:cNvSpPr/>
          <p:nvPr/>
        </p:nvSpPr>
        <p:spPr>
          <a:xfrm>
            <a:off x="0" y="6214532"/>
            <a:ext cx="12192000" cy="383492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>
                <a:latin typeface="Calibri" panose="020F0502020204030204" pitchFamily="34" charset="0"/>
                <a:cs typeface="Calibri" panose="020F0502020204030204" pitchFamily="34" charset="0"/>
              </a:rPr>
              <a:t>Access to the original manuscript available via hyperlink in the above-mentioned screenshot</a:t>
            </a:r>
          </a:p>
        </p:txBody>
      </p:sp>
    </p:spTree>
    <p:extLst>
      <p:ext uri="{BB962C8B-B14F-4D97-AF65-F5344CB8AC3E}">
        <p14:creationId xmlns:p14="http://schemas.microsoft.com/office/powerpoint/2010/main" val="130759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525E5-4071-AAEB-8395-67B14AF0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2F8117-ECF0-4A0B-3486-2E25DA03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CF12CEB5-D443-C88E-2203-E63253315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4093" y="0"/>
            <a:ext cx="9823814" cy="686402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A52D70-DDE5-DA1D-B60B-F49BC931C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4FEF34-A521-D386-CCE6-A9033F1A2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E4CF96-36FF-345C-F425-1CA4AF9D7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F7487EF-7E85-B3E9-419D-0CF5867EA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6B70546-A085-116F-D4DC-F40B6161F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6A1451-7355-C4B4-4707-1E2CCB56E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BE488234-03E6-EEFA-BCE0-9C51C0D2F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5A5BCBB9-80E3-2F8E-7AB2-B97DFA6FC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6F97F8F7-25EC-F890-D022-4953752B0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D323512-3369-B172-45E3-03975100A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D361A96A-013D-D57D-F8D1-136FA8AF5196}"/>
              </a:ext>
            </a:extLst>
          </p:cNvPr>
          <p:cNvSpPr txBox="1"/>
          <p:nvPr/>
        </p:nvSpPr>
        <p:spPr>
          <a:xfrm>
            <a:off x="420625" y="0"/>
            <a:ext cx="11771376" cy="6858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May 2023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1CE725F-AFAA-4F1D-0C20-DFF016B112E9}"/>
              </a:ext>
            </a:extLst>
          </p:cNvPr>
          <p:cNvSpPr/>
          <p:nvPr/>
        </p:nvSpPr>
        <p:spPr>
          <a:xfrm>
            <a:off x="0" y="6214532"/>
            <a:ext cx="12192000" cy="383492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>
                <a:latin typeface="Calibri" panose="020F0502020204030204" pitchFamily="34" charset="0"/>
                <a:cs typeface="Calibri" panose="020F0502020204030204" pitchFamily="34" charset="0"/>
              </a:rPr>
              <a:t>Access to the original manuscript available via hyperlink in the above-mentioned screenshot</a:t>
            </a:r>
          </a:p>
        </p:txBody>
      </p:sp>
    </p:spTree>
    <p:extLst>
      <p:ext uri="{BB962C8B-B14F-4D97-AF65-F5344CB8AC3E}">
        <p14:creationId xmlns:p14="http://schemas.microsoft.com/office/powerpoint/2010/main" val="365437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94D839-9AB8-4F34-7821-E251F71E9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C5A5B4-0C01-85A8-04AF-20DB689E7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3703A0-CDA0-6DA6-245C-42D962234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601189-FFC1-0FD9-3D9D-66E3BC921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18D8FE-E6CF-A6C5-0368-17FB823D7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BF7600-060A-9872-C1A0-13DB8921E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ABA64EFE-DDE4-4B62-D205-C8AC868E1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6FEDBFD1-6C67-DCB0-7F26-D25EA2AA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4ABEC831-7B2F-3524-5FD4-FD06448EF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37C228F-8FF9-252A-8662-4A47F7630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933F240-B13F-3832-C6D8-2D9F83B47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DFAFFE95-A065-5DF3-B48A-53CD45DF6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D6BF0344-C085-E6A5-E60E-BAD31448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30945FF7-8824-D880-8E93-3EAA6BFE8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3D862B7C-F006-E46D-C273-43EE44098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8B568C0-3D7E-2FFE-3600-CE849FD03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63D32865-E78B-68BE-3DAB-86578EAD0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115E6D2F-70FA-434A-C35E-06D363A7AF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21195DF-BADE-4D80-8632-2BD2D3749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3880033-17BC-1701-17A6-C28ADDC289E7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820" y="0"/>
            <a:ext cx="5659200" cy="68580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DA44BCB-353B-56D7-1C27-45EFC96B7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E72F7779-4522-5CE6-5D7D-A3EDF34F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52B2C0AD-7992-C56C-8502-8BB5F61C6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C0999CE6-5C67-59EA-7C09-8B082191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06525081-D082-1A65-D80E-2C9852ED2F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F1E68AFA-5655-0B84-129A-996A913279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70712CEC-5D20-ED0F-6A25-899BEF80DF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37887A06-DF39-8CD0-CFFD-1A60D764E0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6EE76BC6-B1C0-80CC-95B6-396D18E28DBD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Artificial Intelligence in European Medical examinations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presenter does absolutely not claim to be an expert in artificial intelligence...</a:t>
            </a:r>
            <a:endParaRPr lang="en-US" sz="1400" i="1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4851031-F98E-1DF0-B04F-FCCCA6AE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5E13877-1CF1-F67F-B40B-F7C5458F6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170F1BC-67BD-328E-09B5-40D141AF5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B93E7CE-01E2-E7FC-D597-ED76DE36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172673D-64E5-1D45-403C-D0D176091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9DA035DC-1D18-F09A-5AB0-BE1B2BAD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B30557A5-85AB-7F26-5A33-50B10F67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AECFFDB3-3CA5-4574-1C00-B5E67E230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C72BA0E-4945-D3A6-0090-059BC2BB8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12EF2F28-B7AF-7822-6BA8-7EC2A3D94FCA}"/>
              </a:ext>
            </a:extLst>
          </p:cNvPr>
          <p:cNvSpPr txBox="1"/>
          <p:nvPr/>
        </p:nvSpPr>
        <p:spPr>
          <a:xfrm>
            <a:off x="1465200" y="651240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3" name="Afbeelding 2" descr="Afbeelding met gereedschap&#10;&#10;Beschrijving automatisch gegenereerd met gemiddelde betrouwbaarheid">
            <a:extLst>
              <a:ext uri="{FF2B5EF4-FFF2-40B4-BE49-F238E27FC236}">
                <a16:creationId xmlns:a16="http://schemas.microsoft.com/office/drawing/2014/main" id="{1735EC5C-2891-6958-160C-AA51AB9D42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" y="0"/>
            <a:ext cx="6531811" cy="2939315"/>
          </a:xfrm>
          <a:prstGeom prst="rect">
            <a:avLst/>
          </a:prstGeom>
        </p:spPr>
      </p:pic>
      <p:pic>
        <p:nvPicPr>
          <p:cNvPr id="6" name="Afbeelding 5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E3199FF6-BF0D-7291-1998-2E9B8DBD65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2" name="Afbeelding 1" descr="Afbeelding met tekst, klok&#10;&#10;Automatisch gegenereerde beschrijving">
            <a:extLst>
              <a:ext uri="{FF2B5EF4-FFF2-40B4-BE49-F238E27FC236}">
                <a16:creationId xmlns:a16="http://schemas.microsoft.com/office/drawing/2014/main" id="{ED2D6456-A720-70AB-09E1-66206C2016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02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27FCA-C0AD-AB8A-DBB8-CE132989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072D4007-88A0-BEEA-A3EB-2583AC13ECAD}"/>
              </a:ext>
            </a:extLst>
          </p:cNvPr>
          <p:cNvSpPr txBox="1"/>
          <p:nvPr/>
        </p:nvSpPr>
        <p:spPr>
          <a:xfrm>
            <a:off x="530352" y="555615"/>
            <a:ext cx="4896536" cy="25450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i="1">
                <a:latin typeface="+mj-lt"/>
                <a:ea typeface="+mj-ea"/>
                <a:cs typeface="+mj-cs"/>
              </a:rPr>
              <a:t>AI versus MD’s</a:t>
            </a:r>
            <a:br>
              <a:rPr lang="en-US" sz="4000" b="1" i="1">
                <a:latin typeface="+mj-lt"/>
                <a:ea typeface="+mj-ea"/>
                <a:cs typeface="+mj-cs"/>
              </a:rPr>
            </a:br>
            <a:r>
              <a:rPr lang="en-US" sz="4000" b="1" i="1">
                <a:latin typeface="+mj-lt"/>
                <a:ea typeface="+mj-ea"/>
                <a:cs typeface="+mj-cs"/>
              </a:rPr>
              <a:t>(April 2024)</a:t>
            </a:r>
          </a:p>
        </p:txBody>
      </p:sp>
      <p:pic>
        <p:nvPicPr>
          <p:cNvPr id="3" name="AI vs Doctors Competition (RESULTS).mp4">
            <a:hlinkClick r:id="" action="ppaction://media"/>
            <a:extLst>
              <a:ext uri="{FF2B5EF4-FFF2-40B4-BE49-F238E27FC236}">
                <a16:creationId xmlns:a16="http://schemas.microsoft.com/office/drawing/2014/main" id="{2303C9E9-CC7C-23FC-D213-2DFF74CED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2208" y="-1"/>
            <a:ext cx="3857413" cy="6857623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A0368E9-1AE9-DC5A-E681-627069EB0929}"/>
              </a:ext>
            </a:extLst>
          </p:cNvPr>
          <p:cNvSpPr/>
          <p:nvPr/>
        </p:nvSpPr>
        <p:spPr>
          <a:xfrm>
            <a:off x="0" y="6214532"/>
            <a:ext cx="12192000" cy="383492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>
                <a:latin typeface="Calibri" panose="020F0502020204030204" pitchFamily="34" charset="0"/>
                <a:cs typeface="Calibri" panose="020F0502020204030204" pitchFamily="34" charset="0"/>
              </a:rPr>
              <a:t>Source of the video: Youtube (speaker: Cleo Abram – Video producer at Vox)</a:t>
            </a:r>
          </a:p>
        </p:txBody>
      </p:sp>
    </p:spTree>
    <p:extLst>
      <p:ext uri="{BB962C8B-B14F-4D97-AF65-F5344CB8AC3E}">
        <p14:creationId xmlns:p14="http://schemas.microsoft.com/office/powerpoint/2010/main" val="6060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AI doctor will see you now_ ChatGPT dominates medical exam.mp4">
            <a:hlinkClick r:id="" action="ppaction://media"/>
            <a:extLst>
              <a:ext uri="{FF2B5EF4-FFF2-40B4-BE49-F238E27FC236}">
                <a16:creationId xmlns:a16="http://schemas.microsoft.com/office/drawing/2014/main" id="{DC5AD979-6C63-01E8-F599-A35517EC3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107" y="905436"/>
            <a:ext cx="9259545" cy="52084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B7040B5-171D-72B2-5061-AF004BC8BA76}"/>
              </a:ext>
            </a:extLst>
          </p:cNvPr>
          <p:cNvSpPr txBox="1"/>
          <p:nvPr/>
        </p:nvSpPr>
        <p:spPr>
          <a:xfrm>
            <a:off x="450230" y="5872323"/>
            <a:ext cx="10052422" cy="9856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i="1">
                <a:latin typeface="+mj-lt"/>
                <a:ea typeface="+mj-ea"/>
                <a:cs typeface="+mj-cs"/>
              </a:rPr>
              <a:t>Study presented on USMLE (July 18</a:t>
            </a:r>
            <a:r>
              <a:rPr lang="en-US" sz="4000" b="1" i="1" baseline="30000">
                <a:latin typeface="+mj-lt"/>
                <a:ea typeface="+mj-ea"/>
                <a:cs typeface="+mj-cs"/>
              </a:rPr>
              <a:t>th</a:t>
            </a:r>
            <a:r>
              <a:rPr lang="en-US" sz="4000" b="1" i="1">
                <a:latin typeface="+mj-lt"/>
                <a:ea typeface="+mj-ea"/>
                <a:cs typeface="+mj-cs"/>
              </a:rPr>
              <a:t>, 2024)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79D61EC-CAC9-EAD2-5453-B56800B3068D}"/>
              </a:ext>
            </a:extLst>
          </p:cNvPr>
          <p:cNvSpPr/>
          <p:nvPr/>
        </p:nvSpPr>
        <p:spPr>
          <a:xfrm>
            <a:off x="0" y="713690"/>
            <a:ext cx="12192000" cy="383492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>
                <a:latin typeface="Calibri" panose="020F0502020204030204" pitchFamily="34" charset="0"/>
                <a:cs typeface="Calibri" panose="020F0502020204030204" pitchFamily="34" charset="0"/>
              </a:rPr>
              <a:t>Source of the video: Youtube (Fragment of CNBC edition on ChatGPT: AI outperforms doctors)</a:t>
            </a:r>
          </a:p>
        </p:txBody>
      </p:sp>
    </p:spTree>
    <p:extLst>
      <p:ext uri="{BB962C8B-B14F-4D97-AF65-F5344CB8AC3E}">
        <p14:creationId xmlns:p14="http://schemas.microsoft.com/office/powerpoint/2010/main" val="38987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3917E3-633A-7548-3C0A-A29984400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CAAA94-0496-0F9F-74E8-1771A8F5A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EDBAED-5575-ABA5-0BD7-E649403B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D328A16-908D-3AD6-5037-4E6E04AB3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4E9B30-8282-6E82-E31F-84D77C620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386C200-84C8-89AE-D80A-8AAC7DE94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27DCA675-B30E-F5AA-036B-CF360B58F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938FA0CF-FBDD-C15E-D783-0BF671396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D4E24562-3AF0-049C-9938-DBB411E4F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22EFEF-DC82-C524-4F06-E121D8670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3011A5-C688-7E7A-34DE-2DEC778E6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EBDAFEFF-F171-7E1C-049A-B0DF75745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B4D80AB8-FECE-5B27-A5F0-9BD27FC5F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5C627B7C-3CE5-B430-90AF-8590C9C92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9F7C6E43-837C-5A6D-18E2-17D4801273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FA0FA3F4-6E8B-DC9D-D42C-5966F0AEA6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B2BA3822-5EB1-4FE8-AD7D-74CD5A9CBC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FE210F37-BB29-6390-CA90-DE6C68C639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51C6676-3A81-016E-42D9-84DB0DB81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D7E2577-E508-8228-48F3-FF520AC5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5A515266-70A7-88E4-01DF-E78BD4E99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83A5E9B8-BE31-064F-394E-381E69860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21336643-E78E-7448-5D1F-49BE36708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88C5E177-B082-0AC0-A52F-7A36CAD3D5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A3367023-98C4-0109-38F4-C18FCBB93C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26D7B7A7-9247-B02B-A73A-D9BD8AC666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286CB92E-4E38-7597-6AE0-C25C342D0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2E8DC95-F606-FC3A-84BB-0E10CD352D31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Impact of Artificial Intelligence on performing UEMS-CESMA appraisals?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We’ll have to embrace the fact that Artificial Intelligence is present in our daily lives</a:t>
            </a:r>
            <a:br>
              <a:rPr lang="en-US" sz="2000"/>
            </a:br>
            <a:r>
              <a:rPr lang="en-US" sz="2000"/>
              <a:t>... as well as in our examinations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47E186-2BE8-64E7-52AE-6A6274C87C92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-100" b="-195"/>
          <a:stretch/>
        </p:blipFill>
        <p:spPr>
          <a:xfrm>
            <a:off x="6532800" y="1167"/>
            <a:ext cx="5659200" cy="68568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46D0DD6-B8B0-1A44-2F7C-35A98A7E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020723-23BA-E35B-11E0-15C695DA6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24E5A2-14C2-6E3D-2C7C-2995754C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EC1A6B0-0E27-5031-CE1F-E3D0612F9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DFB6BFE-0982-8FC2-5C2A-E7566E430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C1B9940F-83B7-8DB2-655E-7BD8E1AD5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1CE184E0-F6AB-3836-7E5F-7F2A00047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AD73FF7A-B561-F807-9F0F-B28FF3048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E7AB8BC-5F19-C80C-D32B-86E43CB69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6A68ADA6-1D77-6C7E-7399-E688FEE91EA6}"/>
              </a:ext>
            </a:extLst>
          </p:cNvPr>
          <p:cNvSpPr txBox="1"/>
          <p:nvPr/>
        </p:nvSpPr>
        <p:spPr>
          <a:xfrm>
            <a:off x="1466208" y="651240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6" name="Afbeelding 5" descr="Afbeelding met kleding, tafel, persoon, meubels&#10;&#10;Automatisch gegenereerde beschrijving">
            <a:extLst>
              <a:ext uri="{FF2B5EF4-FFF2-40B4-BE49-F238E27FC236}">
                <a16:creationId xmlns:a16="http://schemas.microsoft.com/office/drawing/2014/main" id="{48546150-09F7-9887-A7A4-09B7DC0985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948" y="0"/>
            <a:ext cx="5651052" cy="6858000"/>
          </a:xfrm>
          <a:prstGeom prst="rect">
            <a:avLst/>
          </a:prstGeom>
        </p:spPr>
      </p:pic>
      <p:pic>
        <p:nvPicPr>
          <p:cNvPr id="7" name="Afbeelding 6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4BF558D5-03C4-A651-CDF9-A11D292D28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2" name="Afbeelding 1" descr="Afbeelding met tekst, klok&#10;&#10;Automatisch gegenereerde beschrijving">
            <a:extLst>
              <a:ext uri="{FF2B5EF4-FFF2-40B4-BE49-F238E27FC236}">
                <a16:creationId xmlns:a16="http://schemas.microsoft.com/office/drawing/2014/main" id="{D5511A90-199D-D18F-9A10-2ED22D2404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10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51785-BA88-CE7F-DE85-4B1F013D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874E5A4-7340-2ECD-0787-51410D1E2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0B1127-E3DC-A3BD-E569-A15503F0F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B95EC23-C221-EBE1-0A27-9DB74526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360FFF-71FB-B572-035B-BE1C87878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4D2BA2-E537-A1A0-790B-072A1589C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CF4A1B75-BAFE-CCA2-0D8F-56AE5B489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56F88554-48B0-46D0-755B-E1DE8F59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9F8F148E-DE33-5981-0E4C-0BF1E0D18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3327D82-C131-6913-A25D-CD66F054F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C4F3383-994B-9AAD-4C2F-4DE1299B4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9B767C86-2D12-A2D1-DAEF-D3CD16CF9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B22CF71C-D9E1-ED29-5E98-4462FA46E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9F128431-9526-4FAB-A550-15539C3F9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D813DD06-5E51-7759-9794-1307EB0369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884FDE9B-0A37-71F9-85E3-40C83928A5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D806B8CE-9BB3-8826-3FE8-2B4084995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AA7B608A-B329-33D0-1896-78D91161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FA3971B-2B43-813D-43EA-F8C3FC83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CBC6E3-2C1E-B6F8-83D9-DCBDA46CCC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800" y="0"/>
            <a:ext cx="5659200" cy="6843346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4B9693B-C2E8-AE94-38BB-6CD3C36F3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ED4A3FD0-7286-973E-7E15-940CF8F0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41A04A3C-CBE6-9A91-2481-CDFC69225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C2ECB259-C574-C286-1081-1B4BD3142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1053536B-966B-4627-215C-AF6EB2A16B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9443A456-602A-D32C-D68D-AC8C1423B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C163E3EC-AA0F-BEAE-7127-2B096CFAE9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48882455-4140-94E9-448C-1114A04A75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CEB43CE4-39ED-393C-4684-B9CABCD4C7B7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Open for discussion ...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How will Artificial Intelligence impact </a:t>
            </a:r>
            <a:br>
              <a:rPr lang="en-US" sz="2000"/>
            </a:br>
            <a:r>
              <a:rPr lang="en-US" sz="2000"/>
              <a:t>UEMS-CESMA in the (near) future?</a:t>
            </a: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C9CC20E-E0A3-79D3-637A-28D198885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287439-37FC-7589-DD1D-88CCC86E8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E21A2C2-1088-A0EB-0713-F4BD3800C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F10237B-983A-C439-B7B7-EBECB577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5A85CC1-2495-1865-B39E-0E3C12231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27F40290-EFC6-E123-D07B-F39EA11F7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F88CEC83-33FB-B921-8DC6-5493EACCA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B0D976B6-42EB-2814-0C3E-79BC688F8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3DCE805-C4BF-CF15-42DA-1B72EA9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0CA65763-D140-20D5-0746-53DBB064C52B}"/>
              </a:ext>
            </a:extLst>
          </p:cNvPr>
          <p:cNvSpPr txBox="1"/>
          <p:nvPr/>
        </p:nvSpPr>
        <p:spPr>
          <a:xfrm>
            <a:off x="1465200" y="6512400"/>
            <a:ext cx="506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b="1">
                <a:solidFill>
                  <a:schemeClr val="accent1"/>
                </a:solidFill>
              </a:rPr>
              <a:t>Image generated with DALL-E AI Image Generator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F7A9F544-7924-5F5F-57DA-3BE7D70F36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3" name="Afbeelding 2" descr="Afbeelding met tekst, klok&#10;&#10;Automatisch gegenereerde beschrijving">
            <a:extLst>
              <a:ext uri="{FF2B5EF4-FFF2-40B4-BE49-F238E27FC236}">
                <a16:creationId xmlns:a16="http://schemas.microsoft.com/office/drawing/2014/main" id="{5719F890-E66C-28A5-6D41-637A342D4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8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AEF5EF-360D-68AD-7782-64DC568D8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AC3EB0-BDE4-27F1-A242-B7CF789BF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C7C7C-F14A-7099-8ED0-7B043B379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CCD277E-F883-7DC7-9145-2D1F6DA59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18464E-C894-F405-5E36-9E4AFA437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B472811-0DB2-74CC-20BB-27A9E44E9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3D8ECD2A-C92E-A11C-5DEC-298C964D5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C24118E8-72CA-D8DE-8648-61DE7E549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0BC98D75-B52F-CFD7-919E-2C3B10113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3A46802-DE46-EC21-1D8D-7999E61F6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390D56-87D3-E1BF-16FB-29E055310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F59FF22D-A2D4-9259-C743-941733DF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EDCC649E-5761-97B2-5831-C20A7A298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6AD83B97-3CD6-F3D6-658D-D5B869EF6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AED768AC-B779-690E-9812-1141BDFD32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DC16DBB1-0C68-6AED-42CB-0B4AA9269B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BB40B2CE-9175-9E85-E702-9A4EF35485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E2EC89B5-5998-EA49-1058-315EF7F07D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8922568-CF47-C746-A2DE-A4F1768A3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BD17896-BA0B-A3A3-DA02-570C90F7D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10EDFC02-4B50-F89A-08C3-ED7414D8B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6B53D59F-7E9C-3DA3-1CB4-FFCB03E7B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C202A9F1-BF7C-5A5E-5818-1297A1F41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77AE74F6-BC7C-6861-F430-F8DBBEC471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55539EBA-51D0-2688-65F5-64CA76FD54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9D59BA39-7251-B614-331D-5187648BBE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88887093-4FDC-D6C2-E935-5962AF4368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863F2E0B-67FE-2023-C2D6-D8674D5A356C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Why do we ”need” Artificial Intelligence?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Thinking, fast and slow (Daniel Kahneman)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D168E3-AB14-DBFD-CBD5-69B1D3E62E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2031096-F3B1-1FB4-9B8C-3E4797AFC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90B6BFA-C247-016D-1318-FE62B6440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649919D-530B-EA3A-BF79-4C0FC5845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31D823B-267E-C9AE-C800-327C609B2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8282957-405E-4847-1B89-9C99CB9C1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405C1FFA-ACE6-11F8-AD62-CEFD90B21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291880B5-C8E5-AEC6-8D7C-0ADE0A9D5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A6047501-AED2-FCCE-64C8-FFB0D0329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28ED9A5-92E6-DF50-8ADC-B200DD1E4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Afbeelding 6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FA7D2A08-82DA-DD38-17D5-A6245E3E48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2" name="Afbeelding 1" descr="Afbeelding met tekst, klok&#10;&#10;Automatisch gegenereerde beschrijving">
            <a:extLst>
              <a:ext uri="{FF2B5EF4-FFF2-40B4-BE49-F238E27FC236}">
                <a16:creationId xmlns:a16="http://schemas.microsoft.com/office/drawing/2014/main" id="{7CDA801D-BCD0-2B32-1AC4-49C1421D45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6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A02A0C-AD4C-4DA3-6A4F-FE277407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663649" cy="1455091"/>
          </a:xfrm>
        </p:spPr>
        <p:txBody>
          <a:bodyPr>
            <a:normAutofit/>
          </a:bodyPr>
          <a:lstStyle/>
          <a:p>
            <a:r>
              <a:rPr lang="nl-BE"/>
              <a:t>Brain exercise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1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D8496B-01CC-AB6C-23DB-29523500C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663649" cy="327450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BE" sz="1900"/>
              <a:t>You have 30 seconds to take out 6 bottles of your own choice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BE" sz="1900"/>
              <a:t>After you have taken out the 6 bottles, make sure that in each row there is an even number of bottles left (either 0, 2, 4 or 6)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BE" sz="1900"/>
              <a:t>After you have taken out the 6 bottles, make sure that in each column there is an even number of bottles left (either 0, 2 or 4)</a:t>
            </a:r>
          </a:p>
        </p:txBody>
      </p:sp>
      <p:pic>
        <p:nvPicPr>
          <p:cNvPr id="5" name="Afbeelding 4" descr="Afbeelding met overdekt&#10;&#10;Automatisch gegenereerde beschrijving">
            <a:extLst>
              <a:ext uri="{FF2B5EF4-FFF2-40B4-BE49-F238E27FC236}">
                <a16:creationId xmlns:a16="http://schemas.microsoft.com/office/drawing/2014/main" id="{B90A710F-BA4F-1D2E-04D0-C3A01446CF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780" y="1853058"/>
            <a:ext cx="5660211" cy="3060926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820E42-2F9D-41EF-B67F-522A133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D9BC31-B57D-4933-AD83-94F462D4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84AFEA3-A055-41AE-96F3-34BA58142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028771F-62FA-4349-B7A8-CE1682D2C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19CDEE6-CB2F-49F0-B237-2A26A3D1D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4" name="Graphic 12">
              <a:extLst>
                <a:ext uri="{FF2B5EF4-FFF2-40B4-BE49-F238E27FC236}">
                  <a16:creationId xmlns:a16="http://schemas.microsoft.com/office/drawing/2014/main" id="{3DD82286-02D2-4210-A797-5D502D44A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15">
              <a:extLst>
                <a:ext uri="{FF2B5EF4-FFF2-40B4-BE49-F238E27FC236}">
                  <a16:creationId xmlns:a16="http://schemas.microsoft.com/office/drawing/2014/main" id="{735449F4-80DA-4E06-B3B6-B9F519F4A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Graphic 15">
              <a:extLst>
                <a:ext uri="{FF2B5EF4-FFF2-40B4-BE49-F238E27FC236}">
                  <a16:creationId xmlns:a16="http://schemas.microsoft.com/office/drawing/2014/main" id="{61FABA3B-05B6-433C-90F9-8D9691A8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FEBA45-D0A3-4091-9956-161EDA21A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Afbeelding 3" descr="Afbeelding met tekst, klok&#10;&#10;Automatisch gegenereerde beschrijving">
            <a:extLst>
              <a:ext uri="{FF2B5EF4-FFF2-40B4-BE49-F238E27FC236}">
                <a16:creationId xmlns:a16="http://schemas.microsoft.com/office/drawing/2014/main" id="{28D0733A-D1F0-510B-F715-CFADD5042F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494" y="118655"/>
            <a:ext cx="1055454" cy="450000"/>
          </a:xfrm>
          <a:prstGeom prst="rect">
            <a:avLst/>
          </a:prstGeom>
        </p:spPr>
      </p:pic>
      <p:pic>
        <p:nvPicPr>
          <p:cNvPr id="6" name="Afbeelding 5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C0373EB5-5172-C1C8-CAD0-99D349F751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962" y="118655"/>
            <a:ext cx="1720588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2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2A7D6D-25D2-B374-FD21-FD4DCD1C7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F7D11E-40BE-991C-743E-D4DAD7888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D0993-DFD8-CA9F-04A6-BE9B1B39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C1E9A9-7634-8B01-3330-154BCBF75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29518C5-CBDC-321A-3FA1-59DD7B753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7AA509-C89F-D3C4-A6CD-E8857AF2C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454F5F95-90DB-4109-6DF2-5D4FBD6BB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838BA1DA-0085-7CE6-1B1F-3DEB9CF55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CEF0C2CA-F3F9-207A-42CF-1EB95D6C0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D621B3-2E56-E37E-5236-AE59B76F9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99DEFFD-6738-D6AA-F93C-E25BFA13F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78">
            <a:extLst>
              <a:ext uri="{FF2B5EF4-FFF2-40B4-BE49-F238E27FC236}">
                <a16:creationId xmlns:a16="http://schemas.microsoft.com/office/drawing/2014/main" id="{FA10DA44-6AD7-08E0-EC1A-399BCFBE3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2310569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7" name="Graphic 78">
              <a:extLst>
                <a:ext uri="{FF2B5EF4-FFF2-40B4-BE49-F238E27FC236}">
                  <a16:creationId xmlns:a16="http://schemas.microsoft.com/office/drawing/2014/main" id="{66E1DA74-72BC-B1EC-F2EB-45383CD3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aphic 78">
              <a:extLst>
                <a:ext uri="{FF2B5EF4-FFF2-40B4-BE49-F238E27FC236}">
                  <a16:creationId xmlns:a16="http://schemas.microsoft.com/office/drawing/2014/main" id="{41DE682F-BA78-4837-22C1-6797CCF15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A145371C-EA65-EF51-4539-5D3EC104A1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D4946C86-07C5-9A18-1545-1A57A5156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1E696AAE-56F4-A13D-26F3-3A4818219E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Graphic 78">
                <a:extLst>
                  <a:ext uri="{FF2B5EF4-FFF2-40B4-BE49-F238E27FC236}">
                    <a16:creationId xmlns:a16="http://schemas.microsoft.com/office/drawing/2014/main" id="{B390C4C8-52CA-ABF8-1541-C0DA4E7AE5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AAB9C23-B9E2-4903-A5FC-575A75201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8F95804-927A-1648-6431-FD47E57D4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aphic 78">
            <a:extLst>
              <a:ext uri="{FF2B5EF4-FFF2-40B4-BE49-F238E27FC236}">
                <a16:creationId xmlns:a16="http://schemas.microsoft.com/office/drawing/2014/main" id="{F9C27022-8517-E92D-B9C1-AE42CA79F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9" name="Graphic 78">
              <a:extLst>
                <a:ext uri="{FF2B5EF4-FFF2-40B4-BE49-F238E27FC236}">
                  <a16:creationId xmlns:a16="http://schemas.microsoft.com/office/drawing/2014/main" id="{745EC29B-F7DC-6DD2-0786-4549EF89D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aphic 78">
              <a:extLst>
                <a:ext uri="{FF2B5EF4-FFF2-40B4-BE49-F238E27FC236}">
                  <a16:creationId xmlns:a16="http://schemas.microsoft.com/office/drawing/2014/main" id="{6462EB79-9E17-EC7A-6FBC-369716998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5C3B3B42-148D-205D-1F57-44467D8BD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Graphic 78">
                <a:extLst>
                  <a:ext uri="{FF2B5EF4-FFF2-40B4-BE49-F238E27FC236}">
                    <a16:creationId xmlns:a16="http://schemas.microsoft.com/office/drawing/2014/main" id="{3573B04F-B967-8B2D-8284-CD5494CA14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Graphic 78">
                <a:extLst>
                  <a:ext uri="{FF2B5EF4-FFF2-40B4-BE49-F238E27FC236}">
                    <a16:creationId xmlns:a16="http://schemas.microsoft.com/office/drawing/2014/main" id="{50861927-CA52-A618-EB61-212E8F6E39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7FAF1D18-61EC-B72E-9AC6-0B684FF623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1AEBA352-750A-10D8-8CC3-8D7E4B1066F2}"/>
              </a:ext>
            </a:extLst>
          </p:cNvPr>
          <p:cNvSpPr txBox="1"/>
          <p:nvPr/>
        </p:nvSpPr>
        <p:spPr>
          <a:xfrm>
            <a:off x="525717" y="2796427"/>
            <a:ext cx="5566263" cy="327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2000" b="1"/>
              <a:t>Why do we ”need” Artificial Intelligence?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Intelligent Machines (Issue of “The Brain”,</a:t>
            </a:r>
            <a:br>
              <a:rPr lang="en-US" sz="2000"/>
            </a:br>
            <a:r>
              <a:rPr lang="en-US" sz="2000"/>
              <a:t>University of Queensland)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542DDF-26B2-FC7A-EBF3-6714DCD0DB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789" y="10"/>
            <a:ext cx="5660211" cy="6857990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FB5585B-82F3-E626-9F49-8A00DE6E8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234FDE-52B7-63E2-A0D2-FBBC2BF7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DFCBD6E-ABFC-8397-D894-5B2051FE6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F07B67B-CCE9-5A71-65AC-C901A98A8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CAF3F7F-5CEC-B380-4A63-60BFEBDCD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2" name="Graphic 12">
              <a:extLst>
                <a:ext uri="{FF2B5EF4-FFF2-40B4-BE49-F238E27FC236}">
                  <a16:creationId xmlns:a16="http://schemas.microsoft.com/office/drawing/2014/main" id="{E468C4EC-6E1B-0D3A-D9A7-7E4D4292D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73D7D1E8-60FB-D102-2B47-D0757A8C5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15">
              <a:extLst>
                <a:ext uri="{FF2B5EF4-FFF2-40B4-BE49-F238E27FC236}">
                  <a16:creationId xmlns:a16="http://schemas.microsoft.com/office/drawing/2014/main" id="{0A9DC251-8E74-4578-B7D9-ACD7FDCCF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80A2EB6-0881-8C57-3D3E-203B2E261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228E9FA8-A120-9B3D-7F1E-152AB4FDFA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5" name="Afbeelding 4" descr="Afbeelding met tekst, klok&#10;&#10;Automatisch gegenereerde beschrijving">
            <a:extLst>
              <a:ext uri="{FF2B5EF4-FFF2-40B4-BE49-F238E27FC236}">
                <a16:creationId xmlns:a16="http://schemas.microsoft.com/office/drawing/2014/main" id="{924AF425-5053-749E-AFB3-F5221B097E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6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Menselijk gezicht, schermopname, cirkel&#10;&#10;Automatisch gegenereerde beschrijving">
            <a:extLst>
              <a:ext uri="{FF2B5EF4-FFF2-40B4-BE49-F238E27FC236}">
                <a16:creationId xmlns:a16="http://schemas.microsoft.com/office/drawing/2014/main" id="{8D8B9F00-1D5F-2046-4D43-B7B37B61E0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31"/>
            <a:ext cx="8684206" cy="685756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04BF588-B38E-E586-CD7A-85BB76C33F49}"/>
              </a:ext>
            </a:extLst>
          </p:cNvPr>
          <p:cNvSpPr txBox="1"/>
          <p:nvPr/>
        </p:nvSpPr>
        <p:spPr>
          <a:xfrm>
            <a:off x="8643193" y="2418408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i="1">
                <a:latin typeface="Calibri" panose="020F0502020204030204" pitchFamily="34" charset="0"/>
                <a:cs typeface="Calibri" panose="020F0502020204030204" pitchFamily="34" charset="0"/>
              </a:rPr>
              <a:t>The idea of artificial intelligence is not that new…</a:t>
            </a:r>
          </a:p>
        </p:txBody>
      </p:sp>
    </p:spTree>
    <p:extLst>
      <p:ext uri="{BB962C8B-B14F-4D97-AF65-F5344CB8AC3E}">
        <p14:creationId xmlns:p14="http://schemas.microsoft.com/office/powerpoint/2010/main" val="351377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Menselijk gezicht, poster, person&#10;&#10;Automatisch gegenereerde beschrijving">
            <a:extLst>
              <a:ext uri="{FF2B5EF4-FFF2-40B4-BE49-F238E27FC236}">
                <a16:creationId xmlns:a16="http://schemas.microsoft.com/office/drawing/2014/main" id="{73583B34-92BE-D117-DF8C-36CF5658C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14" y="484632"/>
            <a:ext cx="4166281" cy="588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fbeelding 2" descr="Afbeelding met tekst, Lettertype, zwart-wit, schermopname&#10;&#10;Automatisch gegenereerde beschrijving">
            <a:extLst>
              <a:ext uri="{FF2B5EF4-FFF2-40B4-BE49-F238E27FC236}">
                <a16:creationId xmlns:a16="http://schemas.microsoft.com/office/drawing/2014/main" id="{7EB03497-4DE8-BBDE-F015-EFB28CDDC3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6029" y="829021"/>
            <a:ext cx="6731338" cy="5199958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F3474FD-F35E-895D-FCEB-F58E1AEFF393}"/>
              </a:ext>
            </a:extLst>
          </p:cNvPr>
          <p:cNvSpPr/>
          <p:nvPr/>
        </p:nvSpPr>
        <p:spPr>
          <a:xfrm>
            <a:off x="8877022" y="2847198"/>
            <a:ext cx="2591566" cy="47000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169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schermopname, ontwerp&#10;&#10;Automatisch gegenereerde beschrijving">
            <a:extLst>
              <a:ext uri="{FF2B5EF4-FFF2-40B4-BE49-F238E27FC236}">
                <a16:creationId xmlns:a16="http://schemas.microsoft.com/office/drawing/2014/main" id="{233D77EC-6709-7097-7EA1-2E8230A60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F21DA9C-5E2E-C806-5088-FE5DCB761BB2}"/>
              </a:ext>
            </a:extLst>
          </p:cNvPr>
          <p:cNvSpPr txBox="1">
            <a:spLocks/>
          </p:cNvSpPr>
          <p:nvPr/>
        </p:nvSpPr>
        <p:spPr>
          <a:xfrm>
            <a:off x="838199" y="1120676"/>
            <a:ext cx="7021513" cy="2308324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000" b="1"/>
              <a:t>… but the revolution of artificial intelligence is brand new (GenAI)</a:t>
            </a:r>
          </a:p>
        </p:txBody>
      </p:sp>
      <p:pic>
        <p:nvPicPr>
          <p:cNvPr id="2" name="Afbeelding 1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FF3EB36-0DF1-BC5C-712E-38F11BC907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6339399"/>
            <a:ext cx="1720588" cy="450000"/>
          </a:xfrm>
          <a:prstGeom prst="rect">
            <a:avLst/>
          </a:prstGeom>
        </p:spPr>
      </p:pic>
      <p:pic>
        <p:nvPicPr>
          <p:cNvPr id="5" name="Afbeelding 4" descr="Afbeelding met tekst, klok&#10;&#10;Automatisch gegenereerde beschrijving">
            <a:extLst>
              <a:ext uri="{FF2B5EF4-FFF2-40B4-BE49-F238E27FC236}">
                <a16:creationId xmlns:a16="http://schemas.microsoft.com/office/drawing/2014/main" id="{452D3FF1-2A44-08C2-EAAD-4F9BF9ACA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05" y="5737334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3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700FE292-5236-B3FF-83A2-496F273949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A40E134-E3A6-E6E1-DB26-D135613B54CD}"/>
              </a:ext>
            </a:extLst>
          </p:cNvPr>
          <p:cNvSpPr txBox="1"/>
          <p:nvPr/>
        </p:nvSpPr>
        <p:spPr>
          <a:xfrm>
            <a:off x="8369811" y="0"/>
            <a:ext cx="3822189" cy="6858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Electricity hungry data centers are responsible for</a:t>
            </a:r>
            <a:b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1% of global electricity usage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20% of current data center capacity is used for AI (growing trend)</a:t>
            </a:r>
          </a:p>
        </p:txBody>
      </p:sp>
      <p:pic>
        <p:nvPicPr>
          <p:cNvPr id="12" name="Afbeelding 11" descr="Afbeelding met tekst, kaart, atlas, Lettertype&#10;&#10;Automatisch gegenereerde beschrijving">
            <a:extLst>
              <a:ext uri="{FF2B5EF4-FFF2-40B4-BE49-F238E27FC236}">
                <a16:creationId xmlns:a16="http://schemas.microsoft.com/office/drawing/2014/main" id="{3CA3C2FA-0F95-9FB1-09B8-D04A7C802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8" y="111484"/>
            <a:ext cx="2247805" cy="28800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4" name="Afbeelding 3" descr="Afbeelding met tekst, geel&#10;&#10;Automatisch gegenereerde beschrijving">
            <a:extLst>
              <a:ext uri="{FF2B5EF4-FFF2-40B4-BE49-F238E27FC236}">
                <a16:creationId xmlns:a16="http://schemas.microsoft.com/office/drawing/2014/main" id="{824750F5-826A-600E-94FA-AB7AED9C07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2832"/>
            <a:ext cx="1274899" cy="1725168"/>
          </a:xfrm>
          <a:prstGeom prst="rect">
            <a:avLst/>
          </a:prstGeom>
        </p:spPr>
      </p:pic>
      <p:pic>
        <p:nvPicPr>
          <p:cNvPr id="6" name="Afbeelding 5" descr="Afbeelding met tekst, klok&#10;&#10;Automatisch gegenereerde beschrijving">
            <a:extLst>
              <a:ext uri="{FF2B5EF4-FFF2-40B4-BE49-F238E27FC236}">
                <a16:creationId xmlns:a16="http://schemas.microsoft.com/office/drawing/2014/main" id="{FA7FF1EF-EB10-250A-895B-2AD1AF7BC0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418" y="6312998"/>
            <a:ext cx="1055454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ocaVTI">
  <a:themeElements>
    <a:clrScheme name="Roodoran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3" ma:contentTypeDescription="Crée un document." ma:contentTypeScope="" ma:versionID="72428393bf4d2dfaa35282e73de35194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07d8750a10642ea61244c3b33b16be40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1efa4d1-760a-4f09-868e-fc619fd5e590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Props1.xml><?xml version="1.0" encoding="utf-8"?>
<ds:datastoreItem xmlns:ds="http://schemas.openxmlformats.org/officeDocument/2006/customXml" ds:itemID="{94EB60EA-7C0D-4CF3-A4BB-127217EAC8B3}"/>
</file>

<file path=customXml/itemProps2.xml><?xml version="1.0" encoding="utf-8"?>
<ds:datastoreItem xmlns:ds="http://schemas.openxmlformats.org/officeDocument/2006/customXml" ds:itemID="{A8D9BD84-2E06-44DF-B6D0-D0699FE2DA84}"/>
</file>

<file path=customXml/itemProps3.xml><?xml version="1.0" encoding="utf-8"?>
<ds:datastoreItem xmlns:ds="http://schemas.openxmlformats.org/officeDocument/2006/customXml" ds:itemID="{00BD57CD-490A-484B-A83C-25989D50B48E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587</TotalTime>
  <Words>770</Words>
  <Application>Microsoft Macintosh PowerPoint</Application>
  <PresentationFormat>Breedbeeld</PresentationFormat>
  <Paragraphs>62</Paragraphs>
  <Slides>23</Slides>
  <Notes>2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33" baseType="lpstr">
      <vt:lpstr>Aptos</vt:lpstr>
      <vt:lpstr>Aptos Display</vt:lpstr>
      <vt:lpstr>Arial</vt:lpstr>
      <vt:lpstr>Avenir Next LT Pro</vt:lpstr>
      <vt:lpstr>Avenir Next LT Pro Light</vt:lpstr>
      <vt:lpstr>Calibri</vt:lpstr>
      <vt:lpstr>Calibri Light</vt:lpstr>
      <vt:lpstr>Georgia Pro Semibold</vt:lpstr>
      <vt:lpstr>RocaVTI</vt:lpstr>
      <vt:lpstr>Kantoorthema</vt:lpstr>
      <vt:lpstr>Artificial Intelligence (AI) in medical exams: friend or foe?</vt:lpstr>
      <vt:lpstr>PowerPoint-presentatie</vt:lpstr>
      <vt:lpstr>PowerPoint-presentatie</vt:lpstr>
      <vt:lpstr>Brain exercise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Danny Mathysen</dc:creator>
  <cp:lastModifiedBy>Danny Mathysen</cp:lastModifiedBy>
  <cp:revision>29</cp:revision>
  <dcterms:created xsi:type="dcterms:W3CDTF">2024-11-21T07:00:06Z</dcterms:created>
  <dcterms:modified xsi:type="dcterms:W3CDTF">2024-12-09T07:13:54Z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0x0101004194900BABD61B4BAC2F245EDF4ED39E</vt:lpwstr>
  </property>
</Properties>
</file>