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988" r:id="rId3"/>
    <p:sldId id="977" r:id="rId4"/>
    <p:sldId id="979" r:id="rId5"/>
    <p:sldId id="983" r:id="rId6"/>
    <p:sldId id="987" r:id="rId7"/>
    <p:sldId id="1012" r:id="rId8"/>
    <p:sldId id="976" r:id="rId9"/>
    <p:sldId id="981" r:id="rId10"/>
    <p:sldId id="984" r:id="rId11"/>
    <p:sldId id="980" r:id="rId12"/>
    <p:sldId id="986" r:id="rId13"/>
    <p:sldId id="985" r:id="rId14"/>
    <p:sldId id="974" r:id="rId15"/>
    <p:sldId id="982" r:id="rId16"/>
    <p:sldId id="978" r:id="rId17"/>
    <p:sldId id="989" r:id="rId18"/>
    <p:sldId id="1001" r:id="rId19"/>
    <p:sldId id="990" r:id="rId20"/>
    <p:sldId id="991" r:id="rId21"/>
    <p:sldId id="992" r:id="rId22"/>
    <p:sldId id="993" r:id="rId23"/>
    <p:sldId id="994" r:id="rId24"/>
    <p:sldId id="995" r:id="rId25"/>
    <p:sldId id="996" r:id="rId26"/>
    <p:sldId id="997" r:id="rId27"/>
    <p:sldId id="998" r:id="rId28"/>
    <p:sldId id="999" r:id="rId29"/>
    <p:sldId id="1000" r:id="rId30"/>
    <p:sldId id="1002" r:id="rId31"/>
    <p:sldId id="1004" r:id="rId32"/>
    <p:sldId id="1005" r:id="rId33"/>
    <p:sldId id="1006" r:id="rId34"/>
    <p:sldId id="1007" r:id="rId35"/>
    <p:sldId id="1008" r:id="rId36"/>
    <p:sldId id="1009" r:id="rId37"/>
    <p:sldId id="1011" r:id="rId38"/>
    <p:sldId id="1003" r:id="rId39"/>
    <p:sldId id="1010" r:id="rId4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658"/>
  </p:normalViewPr>
  <p:slideViewPr>
    <p:cSldViewPr snapToGrid="0">
      <p:cViewPr varScale="1">
        <p:scale>
          <a:sx n="120" d="100"/>
          <a:sy n="120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5D3C-C7C7-3945-A55A-72F09C843337}" type="datetimeFigureOut">
              <a:t>6/12/2024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8065-BEB0-004B-987C-BF90745E48CC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88065-BEB0-004B-987C-BF90745E48CC}" type="slidenum">
              <a:rPr lang="nl-BE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64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19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67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1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37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27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1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6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65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‹nr.›</a:t>
            </a:fld>
            <a:endParaRPr lang="en-US"/>
          </a:p>
        </p:txBody>
      </p:sp>
      <p:pic>
        <p:nvPicPr>
          <p:cNvPr id="16" name="Afbeelding 1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267B131-D3A8-7F3B-0112-3F694CA024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62" y="67208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B1A19030-96DE-343B-2FF2-F736560941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303" y="54462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1.jpeg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077E47-5F79-3894-0235-67A7D28DA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740" y="1122363"/>
            <a:ext cx="5066592" cy="1978346"/>
          </a:xfrm>
        </p:spPr>
        <p:txBody>
          <a:bodyPr>
            <a:normAutofit/>
          </a:bodyPr>
          <a:lstStyle/>
          <a:p>
            <a:r>
              <a:rPr lang="nl-BE"/>
              <a:t>UEMS-CESMA Appraisals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0B45EB-3270-9A02-5D89-437EBAD79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740" y="3509963"/>
            <a:ext cx="5975436" cy="1747837"/>
          </a:xfrm>
        </p:spPr>
        <p:txBody>
          <a:bodyPr>
            <a:noAutofit/>
          </a:bodyPr>
          <a:lstStyle/>
          <a:p>
            <a:r>
              <a:rPr lang="nl-BE" dirty="0"/>
              <a:t>Prof. dr. Danny G.P. Mathysen </a:t>
            </a:r>
            <a:r>
              <a:rPr lang="nl-BE" sz="1600" i="1" dirty="0"/>
              <a:t>(MSc, PhD)</a:t>
            </a:r>
            <a:br>
              <a:rPr lang="nl-BE" sz="1600" i="1" dirty="0"/>
            </a:br>
            <a:r>
              <a:rPr lang="nl-BE" sz="1600" i="1" dirty="0"/>
              <a:t>danny.mathysen@uantwerpen.be</a:t>
            </a:r>
          </a:p>
          <a:p>
            <a:r>
              <a:rPr lang="nl-BE" sz="1000" b="1" i="1" dirty="0"/>
              <a:t>Universiteit Antwerpen (UAntwerpen) – Universitair Ziekenhuis Antwerpen (UZA)</a:t>
            </a:r>
            <a:br>
              <a:rPr lang="nl-BE" sz="1000" i="1" dirty="0"/>
            </a:br>
            <a:r>
              <a:rPr lang="nl-BE" sz="900" i="1" dirty="0"/>
              <a:t>PGME training coordinator University of Antwerp and Antwerp University Hospital</a:t>
            </a:r>
          </a:p>
          <a:p>
            <a:r>
              <a:rPr lang="nl-BE" sz="1000" b="1" i="1" dirty="0"/>
              <a:t>European Union of Medical Specialists – Council for European Specialty Medical Assessments</a:t>
            </a:r>
            <a:br>
              <a:rPr lang="nl-BE" sz="1000" i="1" dirty="0"/>
            </a:br>
            <a:r>
              <a:rPr lang="nl-BE" sz="900" i="1" dirty="0"/>
              <a:t>UEMS-CESMA Appraisals and Liaison Officer</a:t>
            </a:r>
          </a:p>
          <a:p>
            <a:r>
              <a:rPr lang="nl-BE" sz="1000" b="1" i="1" dirty="0"/>
              <a:t>FOD Volksgezondheid, Veiligheid van de Voedselketen en Leefmilieu</a:t>
            </a:r>
            <a:br>
              <a:rPr lang="nl-BE" sz="1000" b="1" i="1" dirty="0"/>
            </a:br>
            <a:r>
              <a:rPr lang="nl-BE" sz="1000" b="1" i="1" dirty="0"/>
              <a:t>SPF Santé Publique, Sécurité de la Chaîne alimentaire et Environnement</a:t>
            </a:r>
            <a:br>
              <a:rPr lang="nl-BE" sz="1000" i="1" dirty="0"/>
            </a:br>
            <a:r>
              <a:rPr lang="nl-BE" sz="900" i="1" dirty="0"/>
              <a:t>1) Plaatsvervangend lid van de Federale Planningscommissie – Medisch Aanbod </a:t>
            </a:r>
            <a:br>
              <a:rPr lang="nl-BE" sz="900" i="1" dirty="0"/>
            </a:br>
            <a:r>
              <a:rPr lang="nl-BE" sz="900" i="1" dirty="0"/>
              <a:t>Membre suppléant de la Commission de Planification – Offre Médicale</a:t>
            </a:r>
            <a:br>
              <a:rPr lang="nl-BE" sz="900" i="1" dirty="0"/>
            </a:br>
            <a:r>
              <a:rPr lang="nl-BE" sz="900" i="1" dirty="0"/>
              <a:t>2) Uitgenodigd expert Taskforce Kwaliteit van de stages van artsen-specialisten in opleiding</a:t>
            </a:r>
            <a:br>
              <a:rPr lang="nl-BE" sz="900" i="1" dirty="0"/>
            </a:br>
            <a:r>
              <a:rPr lang="nl-BE" sz="900" i="1" dirty="0"/>
              <a:t>Expert invité Taskforce Qualité des stages des médecins spécialistes en formation</a:t>
            </a:r>
            <a:br>
              <a:rPr lang="nl-BE" sz="900" i="1" dirty="0"/>
            </a:br>
            <a:r>
              <a:rPr lang="nl-BE" sz="900" i="1" dirty="0"/>
              <a:t>3) Uitgenodigd expert werkgroep Kwaliteit Hoge Raad van Artsen-specialisten en van Huisartsen</a:t>
            </a:r>
            <a:br>
              <a:rPr lang="nl-BE" sz="900" i="1" dirty="0"/>
            </a:br>
            <a:r>
              <a:rPr lang="nl-BE" sz="900" i="1" dirty="0"/>
              <a:t>Expert invité groupe de travail Qualité du Conseil Supérieur des médecins spécialistes et des médecins généralistes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90A0C-7A75-10C6-FFBE-276DC74275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4" y="10"/>
            <a:ext cx="56692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2838"/>
            <a:ext cx="3342291" cy="96087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974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A3DB4839-FDF6-EEB6-9124-C7AD872555FB}"/>
              </a:ext>
            </a:extLst>
          </p:cNvPr>
          <p:cNvSpPr txBox="1"/>
          <p:nvPr/>
        </p:nvSpPr>
        <p:spPr>
          <a:xfrm>
            <a:off x="5676104" y="6581012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4FF36D0-0EE1-F3CC-0AE3-66E8632DA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038" y="118655"/>
            <a:ext cx="1720588" cy="450000"/>
          </a:xfrm>
          <a:prstGeom prst="rect">
            <a:avLst/>
          </a:prstGeom>
        </p:spPr>
      </p:pic>
      <p:pic>
        <p:nvPicPr>
          <p:cNvPr id="8" name="Afbeelding 7" descr="Afbeelding met schermopname, cirkel, tekst, Lettertype&#10;&#10;Automatisch gegenereerde beschrijving">
            <a:extLst>
              <a:ext uri="{FF2B5EF4-FFF2-40B4-BE49-F238E27FC236}">
                <a16:creationId xmlns:a16="http://schemas.microsoft.com/office/drawing/2014/main" id="{09206551-D061-D945-69E8-756E466424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244" y="26197"/>
            <a:ext cx="3535710" cy="634917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5FF0C565-6F62-2EFD-9436-5F72801F6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494" y="118655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A05DCD-07B2-48BE-0217-641F4BDB1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3CA8676-2367-A6B9-C338-7B5EB21D4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AD4B3-1067-339C-D2FE-834012BE9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304AD73-B3BE-5DBC-3E12-5335695DD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F2B9F7-8289-8403-91BE-CDFCCD601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A8CA8C-E882-8AED-55A7-A7ED6BF1B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BF16E253-D26E-A2B5-6173-25355BBB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7D254C3C-1AD0-2C09-52A5-28770E7D1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394B15F0-4B57-9D42-37DA-0114965A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306EAF-D54A-72A7-A00C-63A12AA3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642C0B0-061E-F19B-37F1-B9F8B33AE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58A4C625-2A20-332E-93BE-28F07BD0A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E7A9C5CA-9252-4028-876F-43E3F619A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B2AE5E7B-E2AF-457A-08BC-CD45507D9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58215511-9F6D-ABE7-A084-960515371A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3DE6AFAA-B760-ECB2-D377-DD495E1DA6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953F024F-FA3A-D740-2D1A-7D16BBCF1A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DCD26B6B-214A-B68B-E0CD-DBCA42A69F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56DC7DE-A5B5-6C0A-B513-E8B8E4DB1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69ADCC3-CC9F-4288-7D85-30FAF4D89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8CF51900-C71D-CAAE-1EA8-6D2B6173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225442D-19EA-EDA4-7993-7CBDB64B8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B236C0DE-CE63-6ED7-AE1C-A6D5E4054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3562D35C-5A73-D5BD-9317-1BCFB078F4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29ACA7C4-5328-B823-2DC0-019806087C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E915891D-679A-67B8-FDBC-7484CFFF8D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F90B6C12-0067-0430-451F-63C1DFC05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807C1EFD-E061-A95F-2E1E-120CD1B69385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Delay between visit and report delivery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Limited number of </a:t>
            </a:r>
            <a:r>
              <a:rPr lang="en-US" sz="2000" u="sng"/>
              <a:t>available</a:t>
            </a:r>
            <a:r>
              <a:rPr lang="en-US" sz="2000"/>
              <a:t> appraisers</a:t>
            </a:r>
            <a:br>
              <a:rPr lang="en-US" sz="2000"/>
            </a:br>
            <a:r>
              <a:rPr lang="en-US" sz="1400" b="1" i="1"/>
              <a:t>(high time investment)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Appraisal report template</a:t>
            </a:r>
            <a:r>
              <a:rPr lang="en-US" sz="2000"/>
              <a:t> has been </a:t>
            </a:r>
            <a:r>
              <a:rPr lang="en-US" sz="2000" u="sng"/>
              <a:t>aligned</a:t>
            </a:r>
            <a:r>
              <a:rPr lang="en-US" sz="2000"/>
              <a:t> in 2024 with report templates of companies that are specialized in </a:t>
            </a:r>
            <a:r>
              <a:rPr lang="en-US" sz="2000" u="sng"/>
              <a:t>exam certifications</a:t>
            </a:r>
            <a:br>
              <a:rPr lang="en-US" sz="2000"/>
            </a:br>
            <a:r>
              <a:rPr lang="en-US" sz="1400" b="1" i="1"/>
              <a:t>(structured but very detailed guidance for appraisers)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All appraisers</a:t>
            </a:r>
            <a:r>
              <a:rPr lang="en-US" sz="2000"/>
              <a:t> in 2024 have </a:t>
            </a:r>
            <a:r>
              <a:rPr lang="en-US" sz="2000" u="sng"/>
              <a:t>expressed the need for</a:t>
            </a:r>
            <a:r>
              <a:rPr lang="en-US" sz="2000"/>
              <a:t> secretarial or other </a:t>
            </a:r>
            <a:r>
              <a:rPr lang="en-US" sz="2000" u="sng"/>
              <a:t>support</a:t>
            </a:r>
            <a:r>
              <a:rPr lang="en-US" sz="2000"/>
              <a:t>!</a:t>
            </a:r>
            <a:br>
              <a:rPr lang="en-US" sz="2000"/>
            </a:br>
            <a:r>
              <a:rPr lang="en-US" sz="1400" b="1" i="1"/>
              <a:t>(huge workload for appraisers)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BF9BD03-371B-53FE-2B13-B3E9966CF2F6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56FC52D-9975-0163-9A20-C85FE812B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3597CA-9438-46C8-2781-45A7770D9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9A8B10C-670D-B0DA-626E-B1ADEC5D63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2E1B51-B171-B737-A94D-A9E7892F4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373C6C3-DBAA-90AD-1A3E-082A0D6F6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5FD54108-8943-8C53-EA5A-0BFA9F1F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2847ED35-1F8D-E45A-4217-FAB2A2A0F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17224C6F-68C2-49B7-3EC6-05928E355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48A445D-8A89-7222-209F-5A05297D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275D2DD-9A7E-59D1-F447-90A41F85405C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0F3CADC-9A59-8C82-25C5-7D6D82167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24AB25B7-2200-AE71-0F80-4DA9A54238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92819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4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142A5F-FD52-8CA6-657A-22CF61CD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EB178DB-246F-466D-5507-EB665C67B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E8A293-11B9-77A9-7B59-83DB34F38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B89908-AC2A-0454-3F44-01F06CEEA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567782-A4C0-ECDA-3933-728BD6861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25079AE-BA30-113F-1797-C2E4F89A9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D21E026D-B910-5CED-B681-8869D72A8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EF887A5-B09F-BD70-7E04-A8CDF853B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71D6C676-C6C1-C72D-62F8-1B930E997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799239-8F98-1C73-8E0C-493A09B16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F2B18BC-8682-62E1-7631-12FC7A62F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AD5D45C0-C178-E206-5B58-2971CCC83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EAC9403D-B31D-37BF-53B2-6FCB8969F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D9A4CCBA-9A75-C402-53E9-3E740ABC9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F48C226-030C-F6A9-E32D-6ABA62B7C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DC0CDC65-54BD-B5AE-4A2D-E11975E0B2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4926F08A-D411-4147-3CC8-70C6591D40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403323D4-406F-7881-60A1-43804C77DD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13CBA95-8BE8-983B-DA06-2A1CC82DE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94E805C-CA43-45BC-4A7B-FEA3811F5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D90303A0-9458-7363-EF19-0BC126D9C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EFECD8CD-E9F8-7618-6900-22FC74ABA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0A23F87A-3E49-7CEA-72FA-6047D8A59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82D4C781-67FC-486C-CEB7-6FCFC2A375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47E63F8-A082-D6A2-3EAE-E8ADF992E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0CBD46BD-7E90-91CA-6047-E558FD93CC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8F5982CA-35FC-DA7D-FD32-D107C109B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916CF2C6-7264-F8DB-F2D6-57FA7A5E57DC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need for support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Limited number of </a:t>
            </a:r>
            <a:r>
              <a:rPr lang="en-US" sz="2000" u="sng"/>
              <a:t>available</a:t>
            </a:r>
            <a:r>
              <a:rPr lang="en-US" sz="2000"/>
              <a:t> appraisers</a:t>
            </a:r>
            <a:br>
              <a:rPr lang="en-US" sz="2000"/>
            </a:br>
            <a:r>
              <a:rPr lang="en-US" sz="1400" b="1" i="1"/>
              <a:t>(high time investment)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Appraisal report template</a:t>
            </a:r>
            <a:r>
              <a:rPr lang="en-US" sz="2000"/>
              <a:t> has been </a:t>
            </a:r>
            <a:r>
              <a:rPr lang="en-US" sz="2000" u="sng"/>
              <a:t>aligned</a:t>
            </a:r>
            <a:r>
              <a:rPr lang="en-US" sz="2000"/>
              <a:t> in 2024 with report templates of companies that are specialized in </a:t>
            </a:r>
            <a:r>
              <a:rPr lang="en-US" sz="2000" u="sng"/>
              <a:t>exam certifications</a:t>
            </a:r>
            <a:br>
              <a:rPr lang="en-US" sz="2000"/>
            </a:br>
            <a:r>
              <a:rPr lang="en-US" sz="1400" b="1" i="1"/>
              <a:t>(structured but very detailed guidance for appraisers)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All appraisers</a:t>
            </a:r>
            <a:r>
              <a:rPr lang="en-US" sz="2000"/>
              <a:t> in 2024 have </a:t>
            </a:r>
            <a:r>
              <a:rPr lang="en-US" sz="2000" u="sng"/>
              <a:t>expressed the need for</a:t>
            </a:r>
            <a:r>
              <a:rPr lang="en-US" sz="2000"/>
              <a:t> secretarial or other </a:t>
            </a:r>
            <a:r>
              <a:rPr lang="en-US" sz="2000" u="sng"/>
              <a:t>support</a:t>
            </a:r>
            <a:r>
              <a:rPr lang="en-US" sz="2000"/>
              <a:t>!</a:t>
            </a:r>
            <a:br>
              <a:rPr lang="en-US" sz="2000"/>
            </a:br>
            <a:r>
              <a:rPr lang="en-US" sz="1400" b="1" i="1"/>
              <a:t>(huge workload for appraisers)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00F93EB-BD32-65CE-4AB3-DA1BA37C8AD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7180BC1-B605-CDB5-C6C2-5628CC8DD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EE572B1-6C4B-C636-DA84-91C8EFF0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9A230-3AE7-0E7B-B336-2FE606365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70EF0BD-B755-C706-8212-4AD89DF41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152DC20-9462-4625-21CD-DF4E1CF7F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D0FB4F70-D190-1F60-7A56-14A1B7EDE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A53863EA-EDD3-05DE-03AF-57CE48650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476EE432-54E1-17DA-D9E3-DCB1749158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307694-6854-1FC9-E91C-BD51CDE7C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EEC735CF-56BA-8F50-5EAF-27D35C5E7DD1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62D97FE-14C7-37B6-0789-953D8D7868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ABAEE5CB-87E4-C927-7990-7D464A6B52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92819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323CB-8536-09F6-BC0C-35A98909F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974D1E-99C7-4CD8-FE07-C325789C8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6BC701-344C-256E-79F4-DA3A67D4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3C9F76-D5C2-5835-7C4C-F1EC1F61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DF34CB-39A5-47C6-A1CF-15BEAC77E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A2FA36-7DB1-FAE1-3AB6-BDD6F8527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9D7E9BB3-414C-7105-CBCC-1C96CC405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ADC6DF49-B766-F466-D6CB-3E1630323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2D9E2F32-025C-34C1-EC1A-F6109A87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A71367-E511-F5FC-1F9E-961496DA0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04BB508-D78D-01E4-5BF7-A2DD9E3B8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1AD67D07-D5CF-AB92-C3FF-EAD53FD9E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93F13304-E546-A890-B163-FBEB33656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0E705155-F927-0D6E-B778-3311D092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0E9ABB9-D3B0-55E9-4F71-A553852D42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ACB0EE4A-11BF-B562-2280-332CCFDA4A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64A080A0-F7E4-1C26-2DD0-F85664C5DE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4ECF115A-C395-BBD0-F9AC-C9845D219B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AC32EEB-E4C4-EA40-1C92-E9EC421EB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3F79750-6A95-3A0D-D250-E2462E1AA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3176951-3763-9C15-7692-38F0EBF04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765496F8-1787-F616-991E-814F8353A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EA1D410-7525-447A-B6CB-385E2CD65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E0F45FE3-D955-760F-CB1D-FFBCFFC4A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60B9A7F-7AFB-ADAF-C15A-9175F6F010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10EB0438-F29A-8A40-25B9-51FAAD1673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5961F823-CF09-25AE-EC4F-AD2008173A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E59B28B8-828F-60A5-DBBA-372F3B500804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fee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Has been increased to 3.000 euro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Increased fees come with increased expectancies...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Fee per examination, which means that multiple fees are applicable when simultaneous appraisals are conducted!</a:t>
            </a:r>
            <a:endParaRPr lang="en-US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BF3FF64-19A9-D1E1-4373-0D48E473F778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397E3AF-5EB7-32DC-D3EA-CB3815323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2006FE0-790C-03C2-6DA2-DDA779ED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270A4A2-619A-2372-399E-7BEA0D266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03515AB-2199-EAAF-82A1-44AE5264C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B21B736-F7ED-24AF-BE6C-091F80DE2A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EE9E9A29-1DC7-9BB1-392E-44983BEFB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2EDEA9BF-0DA4-2388-589B-E9228336A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70088BB2-9182-FF3E-8BEE-34D9C4D0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760FE0-3B26-64FB-E8EF-49C74EA3A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97CB1BF8-A61A-0CDE-7C8A-85029CDEEAE0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8EB5300-4666-9BAD-7F62-5253EE5BF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A918B779-CB97-804D-6715-D6A63CBDD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6EC16-DA0D-D6A8-CD41-913E7662A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1220A6-80B0-66D7-C341-4983646BE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FFE1AF-7DA5-491D-93B1-0989C3DBB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83302E-1C2E-F6BB-477E-4C2214BA9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DA6E40-DC2F-8FAA-C4CC-1E995C862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14232D1-01AB-F6CC-BDDE-7ECB974D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FF5CCF46-4C85-8FAC-9DB6-DBB3B44A23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4446B7CB-DC25-18CE-0B89-AB7EFAF3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E4B96F59-9B6E-5437-8FA7-90CFD7F56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66E4B0E-4E16-D06D-A7D5-6AA01957F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1961F7-6814-938D-7478-CC36DA418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849C974C-69E2-CDB1-EB06-5EE7154CE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D6EC2E00-C10B-94F2-B23F-386E711E4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BC9C874E-DF85-435B-0110-EEAD1A540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E778F8FE-7EAE-9525-FAD0-5C1D27AE0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BE175B62-C546-FB8C-9AE4-944A76A73B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3D73BEA1-631C-6B3F-71C8-4B826EAADA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3125318A-1442-387C-0EDE-284FB19A2F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EE4F700-13B7-B1C2-CE96-9CC09193E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E084AE-8A44-2AB6-2F27-EE395B9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4DBC05CB-90F9-2D3C-84E5-0C7278C0B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C780111F-9672-2D1F-C90C-DA247BC81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2F7F75E2-BD16-FDA9-1635-38D4F0A11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7F1D8EE-4D3E-E1DB-3E98-28DF06D03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7F95164B-7860-3E2B-A0C3-640AC888A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07636F51-5CC8-9F7C-6531-B4013D19EF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0F5EA66A-8512-89CC-AC7D-7E832EE501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E52C0E3-1BA1-FC47-F7B9-696445FE036A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General conclusion of UEMS-CESMA</a:t>
            </a:r>
            <a:br>
              <a:rPr lang="en-US" sz="2000" b="1"/>
            </a:br>
            <a:r>
              <a:rPr lang="en-US" sz="2000" b="1"/>
              <a:t>Spring 2024 meeting in Antwerp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can do it with volunteers from within UEMS-CESMA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Reality check in 2024: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it is not possible this way, we cannot postpone the decision and keep on deciding at every UEMS-CESMA meeting “</a:t>
            </a:r>
            <a:r>
              <a:rPr lang="en-US" sz="2000" i="1">
                <a:solidFill>
                  <a:srgbClr val="FF0000"/>
                </a:solidFill>
                <a:sym typeface="Wingdings" pitchFamily="2" charset="2"/>
              </a:rPr>
              <a:t>to give it another try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” !!!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990740-4DCB-9092-A7E5-7BD633CEDAF4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95EFCC3-39DE-E2AA-308B-9AE575CA7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9D7D5B7-EFCD-B398-F066-85074FE0E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FA08057-0ADA-EE9F-7AA3-0E6CDC597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FC97ADF-BBA3-D349-AA82-134022D88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AD78C8C-EBA5-8F06-DAE0-720BD740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C2818DCB-849F-936F-04E1-0E202398F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957B9FB1-7EFD-9D3E-BEEC-10E31D4EC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A75936C-039F-65C4-124F-B21D49BAEB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581D94-E838-9FEA-BF86-AFD3AD6E4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4C0883B4-3AE7-A58D-5F42-B67253023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946" y="0"/>
            <a:ext cx="5651053" cy="2966803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3F4C4F7-A1AA-11E0-FF41-A911C05EE4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5" name="Afbeelding 4" descr="Afbeelding met tekst, klok&#10;&#10;Automatisch gegenereerde beschrijving">
            <a:extLst>
              <a:ext uri="{FF2B5EF4-FFF2-40B4-BE49-F238E27FC236}">
                <a16:creationId xmlns:a16="http://schemas.microsoft.com/office/drawing/2014/main" id="{9A8B9371-FA1D-E32B-F4DB-C808EDB1C0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E637477-508C-B9A3-CBA7-7F41438C3C6C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Core Appraisal Group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September 20</a:t>
            </a:r>
            <a:r>
              <a:rPr lang="en-US" sz="2000" baseline="30000"/>
              <a:t>th</a:t>
            </a:r>
            <a:r>
              <a:rPr lang="en-US" sz="2000"/>
              <a:t>, 2024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October 25</a:t>
            </a:r>
            <a:r>
              <a:rPr lang="en-US" sz="2000" baseline="30000"/>
              <a:t>th</a:t>
            </a:r>
            <a:r>
              <a:rPr lang="en-US" sz="2000"/>
              <a:t>, 2024 </a:t>
            </a:r>
            <a:r>
              <a:rPr lang="en-US" sz="1400" i="1"/>
              <a:t>(cancelled due to circumstances)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March 19</a:t>
            </a:r>
            <a:r>
              <a:rPr lang="en-US" sz="2000" baseline="30000"/>
              <a:t>th</a:t>
            </a:r>
            <a:r>
              <a:rPr lang="en-US" sz="2000"/>
              <a:t>, 2025 </a:t>
            </a:r>
            <a:r>
              <a:rPr lang="en-US" sz="1400" i="1"/>
              <a:t>(guidance document &amp; collaboration)</a:t>
            </a:r>
          </a:p>
        </p:txBody>
      </p:sp>
      <p:pic>
        <p:nvPicPr>
          <p:cNvPr id="3" name="Afbeelding 2" descr="Afbeelding met meubels, kleding, overdekt, tafel&#10;&#10;Automatisch gegenereerde beschrijving">
            <a:extLst>
              <a:ext uri="{FF2B5EF4-FFF2-40B4-BE49-F238E27FC236}">
                <a16:creationId xmlns:a16="http://schemas.microsoft.com/office/drawing/2014/main" id="{639A85EF-0C62-ADFA-5B60-E53CD15AC5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95C6395E-4B7F-E9C4-B9FA-AD911F6F8E9A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79B318F-01FD-0246-63A7-542146A35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F7C147CC-5BEF-8D27-D87D-BED37FD20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2BA28-048E-76E7-1009-BD4E33781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FA23FC-5E88-A793-721D-078A4E446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B4ADFD-6944-2C76-344E-E98EE09C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E00B2C-63C3-1214-D386-9C568B9B3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555113-5260-5D1D-4291-37FD70C6E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C0115C-6425-7E1B-453A-5FCCD967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D9C55685-307F-E004-DCD1-093BB1A26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F9CCC315-021A-D0BA-D95F-CCC85C873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C927CF1D-5543-52AE-14DE-32D8CF14CE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60B8F1-C096-9908-5B79-0A5B20B5C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59921C9-3A8D-CC9D-379E-2888FE021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590D14CF-797C-45DE-BD14-2CA8D4563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7F2A7CF6-7EAD-0274-A7AB-44972717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D5787A62-3535-848D-8ACE-F580DDE85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73785339-93C8-D604-136C-6524CD59B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ECB13009-761C-6589-FC34-B08EFCB408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1524AEFC-D4F3-1103-2BCF-A4DE6AFB8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991AD560-24BE-8479-343E-A5E444441D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1DE1DD0-0A06-DDD5-1404-07FD8D005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E5B4252-474A-95E6-00EA-466B7F0A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999E75DE-BEF3-3025-D6D2-E866D3135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5EB05985-F650-CB7C-D29F-3448F95E4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8DB6B8CC-2A4E-C6B5-6FA9-DFE32B449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E94EE1D1-C715-A257-7A08-3B58DB8171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081FF5FF-ADAD-AE0D-C024-C498E3E2A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F4C7A7F1-13A4-22D2-B688-03624F9BF5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9EE15C1B-6799-EA17-0021-E66E42A492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2EA62225-6B78-4935-0FC9-2A5095B338B0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need for support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that can be trusted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 expertise in exams?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 expertise in medicine?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 expertise in exams and in medicine?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Partner within UEMS or outside of UEMS?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9B44227-A6E8-5B6E-71C0-58EE6C759EA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B997563-1FEE-66F0-58BA-09E37539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BEB3BA-5F71-378E-D92B-4940A2A35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E616519-6C81-B953-207B-A04B20AAF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9AD6A2B-E940-94CF-58AB-A02E6B858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264E8E-4311-71F4-52C1-6E64CD27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01AA5FEF-BAEB-6163-AFE7-B4D76984B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A21C0D9A-7F0B-91E8-86AE-ADB23B2C3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217817FA-B68F-1BC6-F635-353F863F6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DA36F5-852B-73F6-53C6-684E6DA2D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B97B6C3-53DC-A844-90A6-065135547894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9AB34E5-CA9A-4A36-6659-2FB522A6A9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270CC327-1971-7372-729A-65E8A1E7FF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8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51785-BA88-CE7F-DE85-4B1F013D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74E5A4-7340-2ECD-0787-51410D1E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0B1127-E3DC-A3BD-E569-A15503F0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95EC23-C221-EBE1-0A27-9DB74526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360FFF-71FB-B572-035B-BE1C87878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4D2BA2-E537-A1A0-790B-072A1589C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F4A1B75-BAFE-CCA2-0D8F-56AE5B489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6F88554-48B0-46D0-755B-E1DE8F59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9F8F148E-DE33-5981-0E4C-0BF1E0D18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327D82-C131-6913-A25D-CD66F054F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C4F3383-994B-9AAD-4C2F-4DE1299B4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9B767C86-2D12-A2D1-DAEF-D3CD16C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22CF71C-D9E1-ED29-5E98-4462FA46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9F128431-9526-4FAB-A550-15539C3F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D813DD06-5E51-7759-9794-1307EB036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84FDE9B-0A37-71F9-85E3-40C83928A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D806B8CE-9BB3-8826-3FE8-2B4084995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AA7B608A-B329-33D0-1896-78D91161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FA3971B-2B43-813D-43EA-F8C3FC83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CBC6E3-2C1E-B6F8-83D9-DCBDA46CC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0"/>
            <a:ext cx="5659200" cy="6843346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B9693B-C2E8-AE94-38BB-6CD3C36F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D4A3FD0-7286-973E-7E15-940CF8F0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41A04A3C-CBE6-9A91-2481-CDFC69225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2ECB259-C574-C286-1081-1B4BD314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1053536B-966B-4627-215C-AF6EB2A16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443A456-602A-D32C-D68D-AC8C1423B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C163E3EC-AA0F-BEAE-7127-2B096CFAE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8882455-4140-94E9-448C-1114A04A7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EB43CE4-39ED-393C-4684-B9CABCD4C7B7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Open for discussion ...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Need for input on general acceptable concepts for UEMS-CESMA to liaise with professional support for the UEMS-CESMA appraisal procedures, that can be further implemented by the Core Appraisal Group in Spring 2025</a:t>
            </a:r>
            <a:endParaRPr lang="en-US" sz="14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C9CC20E-E0A3-79D3-637A-28D19888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287439-37FC-7589-DD1D-88CCC86E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E21A2C2-1088-A0EB-0713-F4BD3800C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10237B-983A-C439-B7B7-EBECB577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A85CC1-2495-1865-B39E-0E3C12231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F40290-EFC6-E123-D07B-F39EA11F7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F88CEC83-33FB-B921-8DC6-5493EACCA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B0D976B6-42EB-2814-0C3E-79BC688F8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DCE805-C4BF-CF15-42DA-1B72EA9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0CA65763-D140-20D5-0746-53DBB064C52B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5679C27-0F66-9D50-E97E-5E6DA6032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3" name="Afbeelding 2" descr="Afbeelding met tekst, klok&#10;&#10;Automatisch gegenereerde beschrijving">
            <a:extLst>
              <a:ext uri="{FF2B5EF4-FFF2-40B4-BE49-F238E27FC236}">
                <a16:creationId xmlns:a16="http://schemas.microsoft.com/office/drawing/2014/main" id="{F5008530-4224-9334-F99C-97B5B8962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4774-6EE8-76C9-3380-3ED0E776D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Part 2. Update on document progress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F8AF7F-7C64-1C90-51A3-973A37F59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Update on the UEMS-CESMA appraisal guiding documents</a:t>
            </a:r>
          </a:p>
        </p:txBody>
      </p:sp>
    </p:spTree>
    <p:extLst>
      <p:ext uri="{BB962C8B-B14F-4D97-AF65-F5344CB8AC3E}">
        <p14:creationId xmlns:p14="http://schemas.microsoft.com/office/powerpoint/2010/main" val="3674490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7C3A7-8956-D44C-68ED-63D3BCC3E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864C2C-B631-DD0A-D5B3-4EAB9034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CA4D44-7926-A76B-3D67-399916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A2ADE0-8D91-2662-31B3-FBACF4600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F5BF792-B7C1-A309-566C-91407DC2A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AE2DA8-CA1B-8EDD-B6A5-FDAD334A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023521B0-F041-F585-9228-E6664CD26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12627BC2-C361-8B70-9EC1-7E10C8E39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86740533-F3F0-EF6D-E3E1-BABB02769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BC01DE-3FDF-AF94-738A-1BB530221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AA5E6B7-3C20-8C87-AFB0-1FA443541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8C289FD8-0236-6F3C-B721-EFA7548F9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359B14CF-2314-8394-CC6A-A64CD16C4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7060DB6-6A77-5821-2D79-9A12E6919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55A03785-88FD-1D20-59C2-159E55DCF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976F4A75-EEC1-8418-ADA7-3D10FDDBFE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EB3AE732-DE17-E801-A2F0-C726B75D6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4BB5CFED-A294-4603-1A7C-D302AC936C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5ED0A93-16EE-AD79-522E-53886DE6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FA7625A-9396-E7E5-A492-F7194A9AF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0"/>
            <a:ext cx="5659200" cy="6843346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A04793-4271-78FF-9671-84139BB75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C8A6A80E-D7E7-8443-D387-B413DDF0F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36C29AB-E2E2-3073-C2F9-37FA38C96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6AF579BE-26F9-BDB7-E3AB-344D3DE64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A883BE43-818E-A31F-C7BE-7C8E1AA037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6A23FC13-41DB-9C61-D7FE-AEC6D33A1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787DEDEA-884D-ABF1-4995-3664515EE5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562E46BD-FA1E-FD95-995D-6EE0D4408F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B8394B66-FAA4-6D9B-036F-45B50552F5C9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Documents needed to support UEMS-CESMA Appraisals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Guidance document for appraisers on </a:t>
            </a:r>
            <a:br>
              <a:rPr lang="en-US" sz="2000"/>
            </a:br>
            <a:r>
              <a:rPr lang="en-US" sz="2000"/>
              <a:t>“</a:t>
            </a:r>
            <a:r>
              <a:rPr lang="en-US" sz="2000" i="1"/>
              <a:t>How to do a UEMS-CESMA appraisal?</a:t>
            </a:r>
            <a:r>
              <a:rPr lang="en-US" sz="2000"/>
              <a:t>”</a:t>
            </a:r>
            <a:br>
              <a:rPr lang="en-US" sz="2000"/>
            </a:br>
            <a: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(many ideas, 1</a:t>
            </a:r>
            <a:r>
              <a:rPr lang="en-US" sz="1400" b="1" i="1" baseline="3000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 draft to be presented by UEMS-CESMA Appraisals Liaison Officer to the Core Appraisal Group for open discussion:</a:t>
            </a:r>
            <a:b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March 19</a:t>
            </a:r>
            <a:r>
              <a:rPr lang="en-US" sz="1400" b="1" i="1" baseline="3000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, 2025)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cs typeface="Calibri" panose="020F0502020204030204" pitchFamily="34" charset="0"/>
              </a:rPr>
              <a:t>Guidance document for appraisers on “</a:t>
            </a:r>
            <a:r>
              <a:rPr lang="en-US" sz="2000" i="1">
                <a:cs typeface="Calibri" panose="020F0502020204030204" pitchFamily="34" charset="0"/>
              </a:rPr>
              <a:t>Standards for European Specialist Medical Examinations</a:t>
            </a:r>
            <a:r>
              <a:rPr lang="en-US" sz="2000">
                <a:cs typeface="Calibri" panose="020F0502020204030204" pitchFamily="34" charset="0"/>
              </a:rPr>
              <a:t>”</a:t>
            </a:r>
            <a:b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i="1">
                <a:latin typeface="Calibri" panose="020F0502020204030204" pitchFamily="34" charset="0"/>
                <a:cs typeface="Calibri" panose="020F0502020204030204" pitchFamily="34" charset="0"/>
              </a:rPr>
              <a:t>(finalization expected in Spring 2025)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BD0F220-7F7D-DC66-3F3F-F95440679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D39D97-E32C-CB69-F01A-086CDC56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67175B1-D98B-24A3-496F-2B3776A5B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468644-35DD-075F-0373-91DD8070A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6588A33-7353-4854-2B78-EA262A6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78859F5B-F62D-BE7D-E52F-C0FA1CA0A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78ECB63B-7F08-68CC-BAA8-D7003C55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9C085F26-0DA5-34F0-9DD6-BC4FC81E8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9D5AF66-FE44-C3A9-CA37-85115064C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88853279-6D99-6983-F677-0B35DBC79DD5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9EAC743-F998-E961-183B-9AFE50E44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3" name="Afbeelding 2" descr="Afbeelding met tekst, klok&#10;&#10;Automatisch gegenereerde beschrijving">
            <a:extLst>
              <a:ext uri="{FF2B5EF4-FFF2-40B4-BE49-F238E27FC236}">
                <a16:creationId xmlns:a16="http://schemas.microsoft.com/office/drawing/2014/main" id="{B99DDF2A-3B53-D92F-C1D1-9276F6C2F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92819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6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AEA2FDD-ADCF-6BFD-4F5D-7DC292153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0"/>
            <a:ext cx="4846211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163468-E8BA-AE4E-28A1-B40464452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47E61-51DA-FF15-9288-B70E4A6FC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Part 1. Collaborations?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974A50-16E1-F5C7-012D-135762DAF8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Are collaborations necessary for the UEMS-CESMA Appraisal process?</a:t>
            </a:r>
          </a:p>
        </p:txBody>
      </p:sp>
    </p:spTree>
    <p:extLst>
      <p:ext uri="{BB962C8B-B14F-4D97-AF65-F5344CB8AC3E}">
        <p14:creationId xmlns:p14="http://schemas.microsoft.com/office/powerpoint/2010/main" val="1367097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8303-5CB5-990E-304F-FD991A30C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E651A1B-A81E-C27F-99C3-4517A7D4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0"/>
            <a:ext cx="4846211" cy="6857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6E7EF09-F2EC-0C6D-C304-2CBFD22EB8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0"/>
            <a:ext cx="48462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B69F8-D225-2FD5-3747-E211AB762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785F69-566F-AD9E-99CE-229E0068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0"/>
            <a:ext cx="4846210" cy="685799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D2E85F5-870C-AACE-ADA6-DBC65031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0"/>
            <a:ext cx="484621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9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2284F-DB14-25FE-BFF1-86363EC1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98067A-5C49-5249-786A-54E8CE7A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0"/>
            <a:ext cx="4846210" cy="6857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91FE2CA-5855-C5B0-9575-F2074AC414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0"/>
            <a:ext cx="484621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9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C92A0-2D0F-5FCD-9BC0-6211B43C6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7EE84D-1611-7AEB-1C29-5FCF592F6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0"/>
            <a:ext cx="4846209" cy="68579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FD15AF1-217B-A206-5F7A-EB6BF9CD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0"/>
            <a:ext cx="484620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1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35D37-FEFC-8DE1-4492-B109E44B4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9D30E8-5B34-DC45-167C-ADA797B7D7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1"/>
            <a:ext cx="4846209" cy="68579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F72FF1-AF9D-B133-D2D8-68A58A8EB4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1"/>
            <a:ext cx="4846209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5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ECBA4-9F50-8723-DAA1-C4DC9E76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A2A57DF-0A9B-A333-4754-B350FB721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1"/>
            <a:ext cx="4846208" cy="68579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4317228-217C-58F1-AC85-F0FBDF94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1"/>
            <a:ext cx="4846208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A496-7B5C-1B41-9ADE-3E968E21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8595B9-4206-F991-A48D-8FC90000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1"/>
            <a:ext cx="4846208" cy="68579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6409E33-2A0E-309F-32C8-08A5C266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1"/>
            <a:ext cx="4846208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5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A44DE-D59E-E06E-25A1-E8FEBE25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A48C04D-1F94-25B8-CC55-8D8B7B80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1"/>
            <a:ext cx="4846207" cy="685799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093023B-7AC8-E737-5A37-372DA09D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1"/>
            <a:ext cx="4846207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13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472C-B77D-D0F9-4B55-B97320C21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AC87037-C959-BC1C-8D8B-54A711FC8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2"/>
            <a:ext cx="4846207" cy="685799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9CDD79-7E4C-852A-7B3B-935BB715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60000" y="2"/>
            <a:ext cx="4846207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8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7644-768E-FF16-802D-F48515669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8601364-6D96-9733-35B9-2E022A14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0000" y="2"/>
            <a:ext cx="4846206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94D839-9AB8-4F34-7821-E251F71E9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C5A5B4-0C01-85A8-04AF-20DB689E7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703A0-CDA0-6DA6-245C-42D962234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601189-FFC1-0FD9-3D9D-66E3BC9216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18D8FE-E6CF-A6C5-0368-17FB823D7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BF7600-060A-9872-C1A0-13DB8921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ABA64EFE-DDE4-4B62-D205-C8AC868E1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6FEDBFD1-6C67-DCB0-7F26-D25EA2AA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4ABEC831-7B2F-3524-5FD4-FD06448EF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7C228F-8FF9-252A-8662-4A47F7630C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933F240-B13F-3832-C6D8-2D9F83B47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DFAFFE95-A065-5DF3-B48A-53CD45DF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D6BF0344-C085-E6A5-E60E-BAD31448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30945FF7-8824-D880-8E93-3EAA6BFE8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D862B7C-F006-E46D-C273-43EE44098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8B568C0-3D7E-2FFE-3600-CE849FD03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63D32865-E78B-68BE-3DAB-86578EAD0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115E6D2F-70FA-434A-C35E-06D363A7AF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21195DF-BADE-4D80-8632-2BD2D3749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 descr="Afbeelding met kleding, Theater, vrouw, Centrum voor uitvoerende kunsten&#10;&#10;Automatisch gegenereerde beschrijving">
            <a:extLst>
              <a:ext uri="{FF2B5EF4-FFF2-40B4-BE49-F238E27FC236}">
                <a16:creationId xmlns:a16="http://schemas.microsoft.com/office/drawing/2014/main" id="{D3880033-17BC-1701-17A6-C28ADDC289E7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20" y="0"/>
            <a:ext cx="5659200" cy="68580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DA44BCB-353B-56D7-1C27-45EFC96B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72F7779-4522-5CE6-5D7D-A3EDF34FC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52B2C0AD-7992-C56C-8502-8BB5F61C6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0999CE6-5C67-59EA-7C09-8B082191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6525081-D082-1A65-D80E-2C9852ED2F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F1E68AFA-5655-0B84-129A-996A913279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70712CEC-5D20-ED0F-6A25-899BEF80D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37887A06-DF39-8CD0-CFFD-1A60D764E0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6EE76BC6-B1C0-80CC-95B6-396D18E28DBD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Presentation of appraisal certificates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UEMS-CESMA meeting</a:t>
            </a:r>
            <a:br>
              <a:rPr lang="en-US" sz="2000"/>
            </a:br>
            <a:r>
              <a:rPr lang="en-US" sz="2000"/>
              <a:t>Saturday December 7</a:t>
            </a:r>
            <a:r>
              <a:rPr lang="en-US" sz="2000" baseline="30000"/>
              <a:t>th</a:t>
            </a:r>
            <a:r>
              <a:rPr lang="en-US" sz="2000"/>
              <a:t>, 2024</a:t>
            </a:r>
            <a:endParaRPr lang="en-US" sz="1400" i="1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4851031-F98E-1DF0-B04F-FCCCA6AE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5E13877-1CF1-F67F-B40B-F7C5458F6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170F1BC-67BD-328E-09B5-40D141AF5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B93E7CE-01E2-E7FC-D597-ED76DE361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72673D-64E5-1D45-403C-D0D17609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9DA035DC-1D18-F09A-5AB0-BE1B2BAD2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B30557A5-85AB-7F26-5A33-50B10F67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ECFFDB3-3CA5-4574-1C00-B5E67E230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C72BA0E-4945-D3A6-0090-059BC2BB8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2EF2F28-B7AF-7822-6BA8-7EC2A3D94FCA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16EF935-4834-A41D-C0FC-0825982FE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48635"/>
            <a:ext cx="1720588" cy="450000"/>
          </a:xfrm>
          <a:prstGeom prst="rect">
            <a:avLst/>
          </a:prstGeom>
        </p:spPr>
      </p:pic>
      <p:pic>
        <p:nvPicPr>
          <p:cNvPr id="3" name="Afbeelding 2" descr="Afbeelding met tekst, klok&#10;&#10;Automatisch gegenereerde beschrijving">
            <a:extLst>
              <a:ext uri="{FF2B5EF4-FFF2-40B4-BE49-F238E27FC236}">
                <a16:creationId xmlns:a16="http://schemas.microsoft.com/office/drawing/2014/main" id="{1EBC442D-DBF4-D36E-31F1-AF847134D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2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22FCF-9947-4920-564E-4EC7BAAC77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Part 3. Appraisals update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BD66D2-F8EB-7695-1360-143A2283F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Update on finalized, outstanding and expected UEMS-CESMA Appraisals</a:t>
            </a:r>
            <a:br>
              <a:rPr lang="nl-BE"/>
            </a:br>
            <a:r>
              <a:rPr lang="nl-BE" i="1"/>
              <a:t>Rules and regulations (responsibilities) – Confidentiality – Challenges for appraisals</a:t>
            </a:r>
          </a:p>
        </p:txBody>
      </p:sp>
    </p:spTree>
    <p:extLst>
      <p:ext uri="{BB962C8B-B14F-4D97-AF65-F5344CB8AC3E}">
        <p14:creationId xmlns:p14="http://schemas.microsoft.com/office/powerpoint/2010/main" val="990047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F760D-508D-8047-6618-F61CE54DB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314821-E2E4-AA72-6CD7-795322F39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0D6312-6C99-B310-81AA-E266FFDBA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62F44A-E48F-CE61-940B-B2CF3665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3BED94-A5B1-FCFC-DE5D-6A83FA742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CF0F4C-5FD2-D1ED-8C22-477F4BE92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1B09A222-DC5B-2415-13E5-9697DC769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07469937-1A55-795C-F8B8-13D3A5A91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A2927A55-9C08-B19E-7361-B563867A3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0D28FD6-FB13-B6B7-0EA1-C45FF47D7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723A963-D6CE-DEEF-D02B-0B96FD5E8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A45E9E8A-74E5-13D8-FCD9-4EBB2A743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2A1FF998-F146-ABB6-DDA2-E3C2CDBBD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BDB297F1-766A-6FBD-1671-B4F74F463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0A76F649-FD88-78CE-8D4B-BA502B5E5E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E5751621-CA65-C57F-C6F0-4AF6B0974A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2F3F7C8E-F85D-5C9F-5F17-C3A4ECBEE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EDE9894F-927F-CF4B-6BF9-1CB3A73D32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5DA40A3-5103-74AA-26ED-9E8DA6662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DEBA63D-4480-0146-9A89-789F0889F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450F8E9F-65CD-B4B5-5684-96AF3E9A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AA0634DE-736E-99D0-D54A-89E7954EB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74F0740C-897C-D7AB-C363-B41B229E0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51C19BC8-61A2-393A-470B-4D643FE837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020DFA1-8D63-B2A5-5EE2-6CBE125DA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E2404830-1B3A-B43D-7115-6FEFE06C82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2E3CFFBB-0134-E15D-3676-820C7FC7BE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960FE6D9-5A1B-ACCC-2397-9847975EEE93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General conclusion of UEMS-CESMA</a:t>
            </a:r>
            <a:br>
              <a:rPr lang="en-US" sz="2000" b="1"/>
            </a:br>
            <a:r>
              <a:rPr lang="en-US" sz="2000" b="1"/>
              <a:t>Spring 2024 meeting in Antwerp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can do it with volunteers from within UEMS-CESMA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Reality check in 2024: 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it is not possible this way, we cannot postpone the decision and keep on deciding at every UEMS-CESMA meeting “</a:t>
            </a:r>
            <a:r>
              <a:rPr lang="en-US" sz="2000" i="1">
                <a:solidFill>
                  <a:srgbClr val="FF0000"/>
                </a:solidFill>
                <a:sym typeface="Wingdings" pitchFamily="2" charset="2"/>
              </a:rPr>
              <a:t>to give it another try</a:t>
            </a: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” !!!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B4DA4B-6FAB-39B4-FE91-A22836D4F531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95F98-2DB6-23AB-A966-B1406271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6503D6E-8FDC-64C2-AEBC-79297E05A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957CF02-CC04-B430-E340-20744BE06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D4D1D73-E842-BDDD-48F1-ADD494004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51657C0-9275-FB67-E98C-30C1626F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CFE76B4A-1BB9-32CE-A4DE-52285E54C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99122506-56A9-4668-9C6A-0A93EA926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92144915-DE74-0B52-945F-6C7B1A4A6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99B165D-C22F-0E01-7F14-896852F59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Afbeelding 5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9C41AC4D-F721-D2D8-21F4-917FFF6261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946" y="0"/>
            <a:ext cx="5651053" cy="2966803"/>
          </a:xfrm>
          <a:prstGeom prst="rect">
            <a:avLst/>
          </a:prstGeom>
        </p:spPr>
      </p:pic>
      <p:pic>
        <p:nvPicPr>
          <p:cNvPr id="5" name="Afbeelding 4" descr="Afbeelding met clipart, tekst, tekenfilm, ontwerp&#10;&#10;Automatisch gegenereerde beschrijving">
            <a:extLst>
              <a:ext uri="{FF2B5EF4-FFF2-40B4-BE49-F238E27FC236}">
                <a16:creationId xmlns:a16="http://schemas.microsoft.com/office/drawing/2014/main" id="{5C627FF6-F53C-F561-6CD3-0668B8BCEC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00" y="5364000"/>
            <a:ext cx="1799389" cy="1440000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0F0DFE08-DC8E-4F68-C86C-21A11432FC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69733B2F-1DD9-DAD2-BAB3-DDAC41CD655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88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5274D-FC0D-47C0-DB89-E3B05C8BF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FD533E-436F-F99A-E368-D0D9B7CC5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87327-F0C9-A1E0-4CBB-7AE69DA38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58FBB4-D05F-3D38-EB45-E47C3FB8BF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409907-AE84-7D3B-B99F-ECF83B1AB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8E36A6A-DD09-713E-4BBC-6B9E5FAC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A2EF8C77-C90D-84CD-30C3-AB6DBCB1B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460C1C3A-31E4-ACDD-A095-AB842755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7D535D34-3C4D-1E1D-5723-99712339C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7AFB52-7AE4-0963-E90A-6A05E010C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62F43E-B83C-F7BF-839E-C706D58FE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56D443C8-139E-E39C-5C6A-DEF4B181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A1564A5-F2B8-B6D6-2FEC-AD115B11C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1DC18180-E27C-2B8F-89EC-28190012F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0DAD6C68-00CE-ABD9-7BC3-B4126D5B5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6897D99-6D4B-8A53-63FE-47EC370AF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B0B2CEC9-F743-B904-3617-CD96C7ED9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DA4FA8CA-8186-ADED-ECC0-6229D54A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11EF669-AFC5-A58A-3C9A-7420CB38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158691D-4D27-297D-F80B-9ED2330CE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C878F17-750B-B1B4-D8AB-E9F4D1FD2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52B8F578-B0EC-4ADE-B09B-8DDD46135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3B0EA2EC-8183-6CFF-E94F-F75934D94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D049A692-0734-E62D-9D02-972292EBC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5618C16F-5AA1-2F18-30D4-501291BFCF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02F0DD90-8DF5-CBA2-634B-E19E4FB08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D43D1FA7-2A45-1CB4-4D7C-D17B8F5EC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BCC049B0-D300-8F45-C2F4-0A762FA10E67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Delay between visit and report delivery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Limited number of </a:t>
            </a:r>
            <a:r>
              <a:rPr lang="en-US" sz="2000" u="sng"/>
              <a:t>available</a:t>
            </a:r>
            <a:r>
              <a:rPr lang="en-US" sz="2000"/>
              <a:t> appraisers</a:t>
            </a:r>
            <a:br>
              <a:rPr lang="en-US" sz="2000"/>
            </a:br>
            <a:r>
              <a:rPr lang="en-US" sz="1400" b="1" i="1"/>
              <a:t>(high time investment)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Appraisal report template</a:t>
            </a:r>
            <a:r>
              <a:rPr lang="en-US" sz="2000"/>
              <a:t> has been </a:t>
            </a:r>
            <a:r>
              <a:rPr lang="en-US" sz="2000" u="sng"/>
              <a:t>aligned</a:t>
            </a:r>
            <a:r>
              <a:rPr lang="en-US" sz="2000"/>
              <a:t> in 2024 with report templates of companies that are specialized in </a:t>
            </a:r>
            <a:r>
              <a:rPr lang="en-US" sz="2000" u="sng"/>
              <a:t>exam certifications</a:t>
            </a:r>
            <a:br>
              <a:rPr lang="en-US" sz="2000"/>
            </a:br>
            <a:r>
              <a:rPr lang="en-US" sz="1400" b="1" i="1"/>
              <a:t>(structured but very detailed guidance for appraisers)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All appraisers</a:t>
            </a:r>
            <a:r>
              <a:rPr lang="en-US" sz="2000"/>
              <a:t> in 2024 have </a:t>
            </a:r>
            <a:r>
              <a:rPr lang="en-US" sz="2000" u="sng"/>
              <a:t>expressed the need for</a:t>
            </a:r>
            <a:r>
              <a:rPr lang="en-US" sz="2000"/>
              <a:t> secretarial or other </a:t>
            </a:r>
            <a:r>
              <a:rPr lang="en-US" sz="2000" u="sng"/>
              <a:t>support</a:t>
            </a:r>
            <a:r>
              <a:rPr lang="en-US" sz="2000"/>
              <a:t>!</a:t>
            </a:r>
            <a:br>
              <a:rPr lang="en-US" sz="2000"/>
            </a:br>
            <a:r>
              <a:rPr lang="en-US" sz="1400" b="1" i="1"/>
              <a:t>(huge workload for appraisers)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9F5724D-812B-B39D-0055-2B3943D84044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622E834-A054-7D50-C760-8BA28EF5C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5201CF-F583-E9A7-4B76-DA9ED3A88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F382BF-4804-E409-574A-D4E11744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1C53D28-8A94-00A5-BB2C-B44A4DEE6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6ED5C5A-3285-4349-DBE3-08EAE31E1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BCDAEC5A-9948-2EC3-CBC6-D7519C9F8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E4BF45F0-67E9-922A-7A2B-CC5A3C47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DD6AA3C2-2244-9A68-CD82-09185150B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48DDAAE-CEE6-AE26-31DA-9134C8B91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27924C3B-0D2C-FFCA-C2D8-96DCF23135D9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clipart, tekst, tekenfilm, ontwerp&#10;&#10;Automatisch gegenereerde beschrijving">
            <a:extLst>
              <a:ext uri="{FF2B5EF4-FFF2-40B4-BE49-F238E27FC236}">
                <a16:creationId xmlns:a16="http://schemas.microsoft.com/office/drawing/2014/main" id="{A1374183-A344-952E-80E9-B19D01185A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00" y="5364000"/>
            <a:ext cx="1799389" cy="1440000"/>
          </a:xfrm>
          <a:prstGeom prst="rect">
            <a:avLst/>
          </a:prstGeom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EE50B7B-D378-03F6-45EF-8FA28CEC8C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BDA9410B-2D67-BA5D-E4F8-6E077EC7D5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92819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32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886763-7EF9-61B6-C872-E21C233F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11645A9-1977-B0B5-31A7-83516B548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CA7F5-E5D0-37C3-59EA-6CDEEED17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E42504-7298-D302-C762-5BD7E0CD7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01FBE0-3F5B-AB4F-88A1-02C4DB4E9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694059C-CFD8-EA6B-22BB-BBA42CE23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93B60E60-76A9-142C-3A4B-055E19523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C8075B0C-C99E-D728-D5F5-38FFD9580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23B990F5-42D7-5E16-BEB2-D06D896EF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357733-4AE9-D3A4-725A-281817EAC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D88113E-A57D-8975-C10D-02EDCF84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43F96F32-FD21-DAC9-8B87-163249EEC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AC823532-5087-C5D1-BD26-0EC861B4E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6697C9D8-BD89-5F60-8688-4386F449E5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AEB00CF6-FBA6-CAF9-1123-74AFF6752D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D78BCE75-FD2D-DFC2-78E4-80FD3CD5EE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01C16734-9D3F-D0BD-ECEC-522F287F30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101100D2-7A0F-4407-309B-98E34FC6C8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544FCD0-FE57-CC46-5F42-D598BFAA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6EEBAD7-1A5D-E583-2615-A45241529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B6EF2C0B-9075-BDE8-5A22-BDB6A6A467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0C72B8E0-18C5-BBDD-416B-6F444F12F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E6B7FC18-9991-4DA9-B5AE-C03D7445D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C94343D-5609-E61B-5D0A-5BD8BD7B7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594D4E7B-907C-738D-6487-FC0082FF2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44B8B45B-DCD3-FA82-0DF1-5769110DD0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D9A2E0E2-2A3F-0DAE-8890-25CCDE6A47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AC1D2690-D8D5-E584-A07E-BE817623F5ED}"/>
              </a:ext>
            </a:extLst>
          </p:cNvPr>
          <p:cNvSpPr txBox="1"/>
          <p:nvPr/>
        </p:nvSpPr>
        <p:spPr>
          <a:xfrm>
            <a:off x="525717" y="2796427"/>
            <a:ext cx="5566263" cy="4083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 dirty="0" err="1"/>
              <a:t>Finalised</a:t>
            </a:r>
            <a:r>
              <a:rPr lang="en-US" sz="2000" b="1" dirty="0"/>
              <a:t> UEMS-CESMA appraisals (‘23-’24)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Pain Medicine + Regional </a:t>
            </a:r>
            <a:r>
              <a:rPr lang="en-US" sz="2000" dirty="0" err="1"/>
              <a:t>Anaesthesia</a:t>
            </a:r>
            <a:endParaRPr lang="en-US" sz="20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Physical and Rehabilitation Medicine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General Surgery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Neuroradiology + </a:t>
            </a:r>
            <a:r>
              <a:rPr lang="en-US" sz="2000" dirty="0" err="1"/>
              <a:t>Paediatric</a:t>
            </a:r>
            <a:r>
              <a:rPr lang="en-US" sz="2000" dirty="0"/>
              <a:t> </a:t>
            </a:r>
            <a:r>
              <a:rPr lang="en-US" sz="2000" dirty="0" err="1"/>
              <a:t>Neuroradio</a:t>
            </a:r>
            <a:r>
              <a:rPr lang="en-US" sz="2000" dirty="0"/>
              <a:t>-logy </a:t>
            </a:r>
            <a:r>
              <a:rPr lang="en-US" sz="2000"/>
              <a:t>+ Interventional Neuroradiology</a:t>
            </a:r>
            <a:endParaRPr lang="en-US" sz="20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Obstetrics and </a:t>
            </a:r>
            <a:r>
              <a:rPr lang="en-US" sz="2000" dirty="0" err="1"/>
              <a:t>Gynaecology</a:t>
            </a:r>
            <a:endParaRPr lang="en-US" sz="20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Dermato-Venereology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Medical Genetics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823223-7E59-757F-B6A4-12A9E952E1A2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B43B2F0-C31C-471D-E76A-D44FCC044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088025-F6E2-E6AE-5935-1021B044C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4066CAB-36D7-5BB3-4AD0-F4F61810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47FA00-E5DC-CA8E-D9BB-63C69F05A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C9542F-E7EC-2C10-D323-9BB506215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BA79A948-8636-3850-DE81-9CE113828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A7F3C0A2-99CE-C3B6-4730-964D2A010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5141698F-8BB7-D695-9BB4-A88DAA76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4F28D0-A12D-C947-51E0-6F60EFB3E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D336FA6-5EF4-880D-60ED-548D530A89B5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C7CA9F7-138F-6A95-36B8-2636F07CE3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92656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2E9505CF-A310-0F99-FB64-C477CB9713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598" y="92656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4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CDA467-8688-1A75-37DC-AFF00DAC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A7A559B-4F08-E4D0-628C-B38D5452F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F7D092-B1AD-8E49-235E-A1C3A25BE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DD81E0-C15D-4F99-6260-5AEA4C461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C62330-787E-D903-CDEC-2CE978781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51B210-D482-BBD2-7984-B0E474FF4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1E51E860-951F-C403-01A0-4FFBE4DC0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D89412BF-C214-914C-414A-436EF6D50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4C1E38F-204F-0C67-CE22-75A315855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1BEAC0-AC69-9755-C26B-28E3A592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C04909-E40F-8BE8-ED7A-FC4A06746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95A34978-EE3A-8B7B-4A18-AEAEF740A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940C553F-660E-F149-08FF-245766F1B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9016D989-0ABE-41A4-5036-E0B2F8C2D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BC3D73A7-E14A-7326-49B2-0EE118104A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0CEC2D5D-173F-9736-E2A7-0267EC544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845666DC-9A29-59A3-D907-BD3816E406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58516B91-FC97-F076-4DEE-4E670A17B3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02CBE0C-2F9B-3D2A-24DD-A6B68FBA3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2AFAB8E-B573-6C19-2825-0E39440F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FE9AE10F-E3B9-AE0A-16E6-EDDF9F8C6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F5A49074-A9C0-9DC8-F602-BD837F79A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B0A0DE2-CE6B-A2AB-C006-E2C936DB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FB6E94C-6F98-33C7-610B-7E65CA2F9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F0F4028-BE81-480A-483E-6849DB1091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6416794F-4C63-8F84-BBED-00F72F0A7A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EAC5C652-2A28-F0CD-BEF1-1CF6F1197B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98756CF-E85E-A13E-72BF-3FAF7FAB2950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Ongoing UEMS-CESMA appraisals (‘23-’24)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Intensive Care Medicine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HERMES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Oro-maxillo-facial surgery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Paediatrics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Head &amp; Neck Neuroradiology + Spine Neuroradiology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743CDB-E32D-D949-60C6-4FBD1BC8397F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E43C87A-6C24-6A45-D35A-FA0576A4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B513ECE-05C7-1BBA-88E2-89A3EC88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AD63C05-DCE5-EFF6-E480-31A96AD2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2B912C7-DFF3-629D-A5A1-EE95E680F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491F7F1-D52F-F170-EFD6-91A60AF25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FF55AE1F-AD19-9EA9-816B-621535D2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EF6D936E-45FA-DB61-0648-B8133EF37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DD8FC24F-F625-0898-C668-2CB0A303D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066297-EBFB-431B-46D2-5F53C46EB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F93317A4-5387-462E-2F42-7B5EB277C0B2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12227E0-EC71-649C-E9AF-6D75F6911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E8DFBFA9-12C4-858A-4A69-C63AEF5F6D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1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A7DD5-DC48-D580-14BA-B8536B576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AE542D-CB15-D0E9-A082-775DD6DBE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6BD38-E21F-32B3-B00E-48BEF7BFD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24A0A2-B263-9591-711F-3E196E45D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7890BCF-1011-545A-350C-11A9047BF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9AA0619-5C3C-E76E-E474-03ED07C0C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9EDB5E0A-0C65-93AA-AD44-EE66336C8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9320BC0A-57A4-F2CA-AF8C-AECAF8954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BBA9165-25CD-D453-89E6-20A5B0A53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41AF21-7B30-9EF9-731E-F675F7250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4DAAB11-FA3A-D6AA-E6A0-80ED150C9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1BC8FBA4-E80C-23A3-A9CE-ECE951DE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5557A4E-1B7A-33D5-0BB6-4D5C883E7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ADCC9E15-7971-6850-B6D7-31CC54476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8E916A37-4444-3C0D-F56B-1A4269AD5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02129FAB-D301-B886-97D0-65155C691C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3422EC57-C445-4715-E120-A68307DD14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22C3BD9F-D9EF-F5FD-5162-B457873C81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1079756-8197-C4EC-FC73-69E6E7D9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D989720-7E0D-8090-8494-C33BBE59D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1649A75B-2F49-F9E9-8400-E15F94D00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F0C90FD4-8C83-8413-36B2-8D4D080D1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78507C0C-E810-5FC5-A27E-6727E6208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8C7CCA95-65C2-8DE9-5243-32D1D31952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65602D0-1592-9381-DD4F-16764A6DA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DECA6DA7-B312-9596-928A-EEBA91362A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F27D72F9-79D7-F534-CC05-C3C59F2B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5341A96F-7FDE-0741-CEBD-D39A097EBB14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appraisals to be repeated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Hand surgery (re-appraisal)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Cardiology (1</a:t>
            </a:r>
            <a:r>
              <a:rPr lang="en-US" sz="2000" baseline="30000"/>
              <a:t>st</a:t>
            </a:r>
            <a:r>
              <a:rPr lang="en-US" sz="2000"/>
              <a:t> time appraisal)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Neurology (re-appraisal)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1B68B2-9272-C808-880B-6C4D29835C32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058CA91-4BAA-878B-1B44-21CD9AA41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9A3995-37F1-C0D7-D80C-7CF6FFCA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E204EB-68BD-011C-AD42-E5E6CDB5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4F899CF-06F0-71A5-4987-B0DFBDBD2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053B5C4-DF22-0BCE-59CA-8A3E2F7EB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1DB9E4F8-0C72-8189-B8C6-5AB110930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6C42F516-A4ED-C7BC-672B-8ED956813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4217A115-E157-9799-F5EF-688383EA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715F122-03B9-B191-FB0B-E1C91FB11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711F86E4-3193-F6ED-EC77-BA0582BF3516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6" name="Afbeelding 5" descr="Afbeelding met wolk, verven, hemel, silhouet&#10;&#10;Automatisch gegenereerde beschrijving">
            <a:extLst>
              <a:ext uri="{FF2B5EF4-FFF2-40B4-BE49-F238E27FC236}">
                <a16:creationId xmlns:a16="http://schemas.microsoft.com/office/drawing/2014/main" id="{8B106812-1780-3337-0DCE-756E6553ED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449" y="5366049"/>
            <a:ext cx="1440000" cy="1440000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F8E5289-4BC8-C72E-7F2C-0312D155C7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A244DC86-2EB4-11AC-5366-9DE26972EA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2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3E8227-3CD7-4D69-11FE-01D761E96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3DE548-937A-F51E-06AD-52B41406B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78BC42-35F9-610B-E21C-44D8F34E7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2B7BBF-5BD6-769E-9094-B45EA87A5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322D55A-EAB9-53AC-B24B-EE62E4990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2CF1F6-B098-8F47-9DAA-B09D54431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FBCA3FF0-AAC1-5EA0-1CB9-2C3643574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BB2516CE-D8F6-DAB7-3EAB-FAE862CC9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3D3A2B23-6CE2-49C7-1DD4-42667D77B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56F384-1A5A-E861-7D4B-84395CF08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FD05986-9D0D-2ED6-0EEE-2D33F8AC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AB9B598F-F4BC-7905-9E5C-D73D9D6B7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12CF752-41DD-9D38-2B08-BE782DFCF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6FB39E3D-0014-1EEA-D87E-D475CD511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ED059C97-15B3-0E35-7BBE-C32FB91DFD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E0A60B33-996D-BED6-1912-857CBA0DE6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806ECDF7-2302-30FA-98ED-B094C209F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2E2B27B5-C0FC-D9E3-28F1-8840C87E35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9437D9-94A9-7BFB-37A9-68C3C0FBC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29634FA-F5A4-67D2-BE9D-BA66A3A96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D4C89A8A-0EB5-5B6E-3F9E-BDDCDBC0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A0D8A715-64B8-E442-84AA-2B8F66CB6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F5ED258C-E787-EA94-3BB3-DF91E7280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32B7BC2A-CE73-122E-5334-D421F2099B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C1FD7BF5-1B5E-ACD0-0788-6FB990B51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DB4545D9-D24C-2CE3-F80E-C475355E3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C715DF0-5BDD-BCEC-8CF2-AFF6B6B069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91F7850-F394-306E-698D-919F436AD147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Application for UEMS-CESMA appraisals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At least 3 months prior to the exam activities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ACBF46-AE35-8AF0-DA47-4116541DC387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F165399-5792-1A53-C3BC-BA261144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3315C-D6E3-FD0D-CD34-4052547F9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E7D66A-8F14-551B-0517-F9C32C946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FDB23F-7002-9906-41F1-044F09088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964B768-594D-D102-8C81-CEFF59DFB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6165AA17-7FC4-8E45-0B07-019FED049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A4947981-ADE2-340E-C3F7-E84D49216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B2180D35-4843-0138-1524-0BFC89DE4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3A6E712-961D-7A8C-05D9-74A0BC72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824A4932-3A5B-EC4F-4629-E454F9423C51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6" name="Afbeelding 5" descr="Afbeelding met wolk, verven, hemel, silhouet&#10;&#10;Automatisch gegenereerde beschrijving">
            <a:extLst>
              <a:ext uri="{FF2B5EF4-FFF2-40B4-BE49-F238E27FC236}">
                <a16:creationId xmlns:a16="http://schemas.microsoft.com/office/drawing/2014/main" id="{96F52297-8855-AEB0-F81C-4C5E947FD1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449" y="5366049"/>
            <a:ext cx="1440000" cy="1440000"/>
          </a:xfrm>
          <a:prstGeom prst="rect">
            <a:avLst/>
          </a:prstGeom>
        </p:spPr>
      </p:pic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EBB3AB1-DC89-9650-0193-89A3DB4899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188DA6AC-747E-31A8-3F33-4618BFD01F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48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ADA7-1930-6EAC-D8A4-E79CFF7D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9C2D3E-0686-3507-CFAB-C12B298C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020763-AEFB-61D3-9242-969E2BCBF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4EAB4F-B1AF-AE6A-B96B-ADAFE5943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A62057-FD3F-0C82-DDB0-8E52101BD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7F5195-5E65-315F-8367-CD4E4489C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539AF5D-6D40-DBD3-0A60-7A4238C21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70C05F82-9197-11C1-2BEF-A3622214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DE3FBC9D-D3FF-1954-B38D-6233E66AF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1E4BB-82E7-9EEC-2FF5-A43FE88D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F2B4ED-EA5B-090F-9FEA-34420BBF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21999279-9543-009F-C375-580B8FB6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BE8897F-D662-74DE-6DE2-F01AF6AD9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4CB907B-7215-5DDF-8F6A-3D19758F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CCA0EFA-E105-A354-C91F-95406BAC2A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346600F-1CD6-D012-543E-27862E560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2CCEF269-1DBD-4B39-E187-8B8F57381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7A0B0BD9-1250-25CB-C164-51EB6FB55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E7F67CF-36C1-E262-675E-814E820F7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83FFFA-6F7C-D04E-A5C9-E8D44A3FD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7F52E513-9085-25E9-98FA-C2053965D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FDDF42FE-EAB2-6056-E14B-8D8B5AC69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A66FCFF5-E342-AB69-C636-55ECE6D1F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D82849DA-05CB-DF25-2F0E-02DC0F0F0E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CDD68B3-3CCD-4A8B-9BF8-423361F44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B040807-86FA-6020-4900-B1151D3628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C95D33E7-C9E3-77FB-7C43-A6771C19F8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26B4E0F-3638-ADE6-3AF3-0B9B826CDAAF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appraisals 2025 </a:t>
            </a:r>
            <a:r>
              <a:rPr lang="en-US" sz="1200" b="1" i="1"/>
              <a:t>(already known)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Cardiology examinations </a:t>
            </a:r>
            <a:r>
              <a:rPr lang="en-US" sz="1600" b="1" i="1"/>
              <a:t>(different dates)</a:t>
            </a:r>
            <a:br>
              <a:rPr lang="en-US" sz="1600" b="1" i="1"/>
            </a:br>
            <a:r>
              <a:rPr lang="en-US" sz="1200" b="1" i="1"/>
              <a:t>Maeve Durkan + ...</a:t>
            </a:r>
            <a:br>
              <a:rPr lang="en-US" sz="1200" b="1" i="1"/>
            </a:br>
            <a:r>
              <a:rPr lang="en-US" sz="1200" b="1" i="1"/>
              <a:t>Venue: Online examinations</a:t>
            </a:r>
            <a:endParaRPr lang="en-US" sz="1200" b="1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Occupational Medicine </a:t>
            </a:r>
            <a:r>
              <a:rPr lang="en-US" sz="1600" b="1" i="1"/>
              <a:t>(October 20</a:t>
            </a:r>
            <a:r>
              <a:rPr lang="en-US" sz="1600" b="1" i="1" baseline="30000"/>
              <a:t>th</a:t>
            </a:r>
            <a:r>
              <a:rPr lang="en-US" sz="1600" b="1" i="1"/>
              <a:t>, 2025)</a:t>
            </a:r>
            <a:br>
              <a:rPr lang="en-US" sz="1600" b="1" i="1"/>
            </a:br>
            <a:r>
              <a:rPr lang="en-US" sz="1200" b="1" i="1"/>
              <a:t>To be scheduled</a:t>
            </a:r>
            <a:br>
              <a:rPr lang="en-US" sz="1200" b="1" i="1"/>
            </a:br>
            <a:r>
              <a:rPr lang="en-US" sz="1200" b="1" i="1"/>
              <a:t>Venue: Domus Medica Europaea, Brussels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Clinical embryology </a:t>
            </a:r>
            <a:r>
              <a:rPr lang="en-US" sz="1600" b="1" i="1"/>
              <a:t>(mid-October, 2025)</a:t>
            </a:r>
            <a:br>
              <a:rPr lang="en-US" sz="1600" b="1" i="1"/>
            </a:br>
            <a:r>
              <a:rPr lang="en-US" sz="1200" b="1" i="1"/>
              <a:t>To be scheduled</a:t>
            </a:r>
            <a:br>
              <a:rPr lang="en-US" sz="1200" b="1" i="1"/>
            </a:br>
            <a:r>
              <a:rPr lang="en-US" sz="1200" b="1" i="1"/>
              <a:t>Venue: Online examination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Otorhinolaryngology </a:t>
            </a:r>
            <a:r>
              <a:rPr lang="en-US" sz="1600" b="1" i="1"/>
              <a:t>(November 8</a:t>
            </a:r>
            <a:r>
              <a:rPr lang="en-US" sz="1600" b="1" i="1" baseline="30000"/>
              <a:t>th</a:t>
            </a:r>
            <a:r>
              <a:rPr lang="en-US" sz="1600" b="1" i="1"/>
              <a:t>, 2025)</a:t>
            </a:r>
            <a:br>
              <a:rPr lang="en-US" sz="1600" b="1" i="1"/>
            </a:br>
            <a:r>
              <a:rPr lang="en-US" sz="1200" b="1" i="1"/>
              <a:t>To be scheduled</a:t>
            </a:r>
            <a:br>
              <a:rPr lang="en-US" sz="1200" b="1" i="1"/>
            </a:br>
            <a:r>
              <a:rPr lang="en-US" sz="1200" b="1" i="1"/>
              <a:t>Venue: University of Music and Performing Arts, Vienna</a:t>
            </a:r>
            <a:endParaRPr lang="en-US" sz="1200" b="1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3A710E-6F6C-EDC4-936A-089AC762A13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27960B-5F63-E0AA-179E-3327BCC4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D5BB8D-164D-C0B1-337C-E11099B0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1928978-6285-66AA-5825-66FE4A70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72972F3-364C-FF58-9596-C3946B691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ECAD51-EC69-ADE9-BB09-4B09A93FC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BD7088-5279-52C5-968A-182C1E74B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D40E2C1A-6CC9-4BE0-0E81-55C388B15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C45AEF77-057A-4466-C1A3-C72E8F15B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80F338E-7C81-55A9-EC92-080AC55F5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176E65F-04CB-AC26-D1A6-90E9935ABEC3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50374A2-7C98-7426-AFC7-11CBE5DE56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5E9456CB-952C-D41F-85EF-0209F01E4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89083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3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9CF61-8A6C-E640-9171-A45B1BE78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10B80-8D66-82E8-712F-218760A63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/>
              <a:t>Part 4. Scope for appraisals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FBD2EBF-6103-8B68-CA71-D52659733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/>
              <a:t>Scope of examinations for UEMS-CESMA Appraisal: UEMS or UEMS-aligned</a:t>
            </a:r>
            <a:br>
              <a:rPr lang="nl-BE"/>
            </a:br>
            <a:r>
              <a:rPr lang="nl-BE" i="1"/>
              <a:t>What does alignment mean?</a:t>
            </a:r>
          </a:p>
        </p:txBody>
      </p:sp>
    </p:spTree>
    <p:extLst>
      <p:ext uri="{BB962C8B-B14F-4D97-AF65-F5344CB8AC3E}">
        <p14:creationId xmlns:p14="http://schemas.microsoft.com/office/powerpoint/2010/main" val="3309714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5A3962-1046-72B1-93C8-06DE1B240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E6CA891-D413-4483-FD63-C587EFAF2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6860A6-163D-7492-AFF1-EF3DDE4F0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486E1B-C5BC-75ED-0BDF-311B793EA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2C7643-BDE2-C2C4-3EB0-092ADEA1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FE433D-BCF0-4246-8494-730EB46FE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B7B7165B-73F5-12AC-34C0-D6A102A21D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60D385EB-D302-A95E-CB89-7381CE2F8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CE2AE83B-6643-26D0-99F6-3EB98D8DF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7D04A2-4246-9422-9F1C-B5CA492AD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25706F6-9BEA-D18C-293E-384C8E489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C67A9EA9-5F28-0A8A-7A1E-5738F1C4A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26819FB1-55AA-6F99-B4CF-6A254D180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6B4CC5F-2C29-2426-3BB6-D6FCA890B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17DF79A2-2929-AF75-A08E-D2691FDFB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EA259E7C-CB3D-EC3B-F9E4-ED49DF8D4C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3EC7ADCE-3D99-39A8-41DE-4F8BA661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33FD9826-3EA0-C8BC-0B98-BB851462D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6C6C6C-669B-5FD3-2054-18978EF1F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11C8812-010B-15FE-7ABD-F8FA8910B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0C7C1002-3CED-3D62-BC28-73F4004A5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EC408CCD-E12F-45EB-B57B-9970A9896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5DB86FD0-8697-E464-4F56-F0CEFD25A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ECEA339B-828B-D51B-61D4-DDB41BEF0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F42A66B-BDB1-03EA-BF2E-918811326D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FC8F46D6-EDA0-75CB-6A90-1A7419428B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13A34368-65E4-4F68-D929-CFC8DD86E7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088D5D9B-C13E-B6D3-C448-C2A4E0370472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Scope for UEMS-CESMA appraisals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UEMS examinations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UEMS aligned examinations:</a:t>
            </a:r>
            <a:br>
              <a:rPr lang="en-US" sz="2000"/>
            </a:br>
            <a:r>
              <a:rPr lang="en-US" sz="2000"/>
              <a:t>what does alignment mean?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9E197-705E-9786-90FF-2055E0BC216B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7"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E21789B-9426-22C6-C2D4-ACD60D21D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F8A5C6-ADA5-B755-0D0A-A5F5BE50C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7929CF1-A746-AA0A-C1E8-AB9A49006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C3AFB20-93E4-3CC0-5A35-98C4D295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76BE550-1D12-0377-8A33-4E20FBD02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16247BC3-6584-4274-5ECD-9DFDE27A3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D8D66C26-FF24-639D-E4F4-27926E679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1C2DC737-5F4E-151E-B694-F1FCAE680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00AB1FA-EE60-97BC-B9AC-0151A5815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7E530C33-2E26-8FE2-8141-F7C92B455803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504D59A1-6F2C-514A-6DD8-D5B95C66C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F895852B-405E-13B5-80EB-E50CCDD044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EF5EF-360D-68AD-7782-64DC568D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AC3EB0-BDE4-27F1-A242-B7CF789BF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3C7C7C-F14A-7099-8ED0-7B043B379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CD277E-F883-7DC7-9145-2D1F6DA59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A18464E-C894-F405-5E36-9E4AFA437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472811-0DB2-74CC-20BB-27A9E44E9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3D8ECD2A-C92E-A11C-5DEC-298C964D5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C24118E8-72CA-D8DE-8648-61DE7E549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BC98D75-B52F-CFD7-919E-2C3B10113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A46802-DE46-EC21-1D8D-7999E61F6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390D56-87D3-E1BF-16FB-29E055310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F59FF22D-A2D4-9259-C743-941733DFC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EDCC649E-5761-97B2-5831-C20A7A298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6AD83B97-3CD6-F3D6-658D-D5B869EF6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AED768AC-B779-690E-9812-1141BDFD32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DC16DBB1-0C68-6AED-42CB-0B4AA9269B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BB40B2CE-9175-9E85-E702-9A4EF35485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E2EC89B5-5998-EA49-1058-315EF7F07D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8922568-CF47-C746-A2DE-A4F1768A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D17896-BA0B-A3A3-DA02-570C90F7D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10EDFC02-4B50-F89A-08C3-ED7414D8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B53D59F-7E9C-3DA3-1CB4-FFCB03E7B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202A9F1-BF7C-5A5E-5818-1297A1F41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77AE74F6-BC7C-6861-F430-F8DBBEC47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55539EBA-51D0-2688-65F5-64CA76FD54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9D59BA39-7251-B614-331D-5187648BB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88887093-4FDC-D6C2-E935-5962AF4368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863F2E0B-67FE-2023-C2D6-D8674D5A356C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Electronic signature process for</a:t>
            </a:r>
            <a:br>
              <a:rPr lang="en-US" sz="2000" b="1"/>
            </a:br>
            <a:r>
              <a:rPr lang="en-US" sz="2000" b="1"/>
              <a:t>finalised UEMS-CESMA appraisal reports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DocuSign</a:t>
            </a:r>
            <a:endParaRPr lang="en-US" sz="1400" i="1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D168E3-AB14-DBFD-CBD5-69B1D3E62E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2031096-F3B1-1FB4-9B8C-3E4797AFC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90B6BFA-C247-016D-1318-FE62B6440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649919D-530B-EA3A-BF79-4C0FC5845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31D823B-267E-C9AE-C800-327C609B2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282957-405E-4847-1B89-9C99CB9C1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405C1FFA-ACE6-11F8-AD62-CEFD90B21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291880B5-C8E5-AEC6-8D7C-0ADE0A9D5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6047501-AED2-FCCE-64C8-FFB0D0329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8ED9A5-92E6-DF50-8ADC-B200DD1E4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108B348F-D7E8-3E13-4BEF-93FD6EA678AE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E9E0688-FC4E-3187-4CC4-C8FC25BD1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B8D6BD83-76B7-5CA2-2941-474711A886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06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284BA-27CA-5828-FB16-B528BDED5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166DD96-399C-03AD-4758-81CFCBF38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83D582-3DEA-87FD-B90F-6BD5B6B88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AA5A57-F0E7-01C6-716B-3926D8310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458D097-0480-534C-1DA4-16899D366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3C0162E-9D82-91AE-0059-194B0E3AD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40DCE889-E819-A1CD-64D9-6CA67253C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F40AC474-57BB-96C6-571C-CDD28BE29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DD6A67C-EE3C-5C4F-0D92-0A2A4C9F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E8351E-4B3C-4D27-ADE4-D0203D655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EAD402A-EBD5-C9BA-E8CC-00AE50C5F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D623B4CB-58B7-39A9-45AB-E45B38CA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AB63C1D2-43E7-B78C-222E-5A607A279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A6BE6BCD-7AF8-0262-3105-3EB9C3BC1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1F131283-9444-F856-57D2-F1B7800764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29CADA60-C131-A3EF-6040-46AF83DC4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F04F648E-FEC9-F6CD-D723-201905D8E5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7B8D05CD-28F5-7F85-FA08-72162A87A2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CE34AB2-3047-339E-EDAF-46192EC0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4196DEF-87A0-1DE9-7DCC-2EE5EB79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18A7B711-6625-311B-7064-EE24C81E1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B46C60A5-2764-86D4-DE93-2871628E9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45CC111F-5019-F3D7-3C4C-AF815C9B9C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8AA4382E-18CD-1D21-366D-B4EA58672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8FC8ED63-D9E5-B567-D75E-79BF0462A1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17876D1F-C631-E1EB-297E-67B9E1824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99B1C065-0A84-398C-E49E-A137DEAC8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557CC9AC-4FF2-A6EC-A929-46BFEFA643C9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Confidential information handled</a:t>
            </a:r>
            <a:br>
              <a:rPr lang="en-US" sz="2000" b="1"/>
            </a:br>
            <a:r>
              <a:rPr lang="en-US" sz="2000" b="1"/>
              <a:t>during a UEMS-CESMA appraisal process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Confidentiality agreement is currently implicitly expected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Confidentiality agreement might be effectively signed in the near future</a:t>
            </a:r>
            <a:endParaRPr lang="en-US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A32903-2B63-3848-F186-E67597903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53BE3F9-493D-52BC-0C3D-31E251E0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8C8D45-AC3A-DFFA-C17E-5C50622A2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BDB7701-F013-B047-0AA3-0053D7BE2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C5DCAAE-A9A5-7A21-4B1E-16FFF8B71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F72F3A-0E57-7101-4754-D599FFFCC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72844023-CE29-46FB-1FA6-E753A2423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8C1DFBB6-D44B-B82C-01A9-0AA776B7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359884D1-F297-E8E0-29D7-86E7240FE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4FB0DA3-28FB-B860-F94B-5AD121F05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07FF7AFF-FAC9-216D-5A2F-C618EF8A97F2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9D925A2-912B-C00C-4422-63F3302312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D32EDD4E-3D0A-FC30-3937-D8FC9271EF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FC249-B2C2-36F3-5D54-CC698D2BD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B1CF00-B88D-EC5C-9646-4466DEE91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8D9B10-4395-29EF-982D-9EF8A488C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166EF13-AAD2-2301-2657-42E6A434F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3EA8170-9090-0597-01A8-E8CE49A95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3E47DC-1FB1-661C-F791-41F13D50A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AC597C70-20AC-6727-0CA3-CA15CAC9A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299C6F4C-3C9E-ED9A-7C2B-A3B09CC23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E417153-22D1-E5EC-DB93-86AEB6A63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3BABAA6-2503-DABD-FC72-7AC1E11317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90FEE58-FCC8-8EBF-DFE2-21C2CC1D3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59B36B28-BAAF-19FB-874E-6967974DC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E043F2ED-396F-DB20-46C6-3D28A68FA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24528CB-3950-3670-AADB-2A3445EAF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7D7F3CF0-DF14-E398-E838-476CF34F74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3088276F-380F-1602-4EAD-F99F830A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29F4C839-5218-349E-3701-796BED0F2E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D173B848-80AD-D70F-754A-8D961C4750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1797BDA-4933-E3A0-097A-5EC056B2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BC0214C-E6E3-0D96-16C7-213D24BD8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10921CF-58B6-AF46-301E-67CA3C5B2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EC702CBE-37F2-1898-7311-D74C96D44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E2AB234B-5801-808C-82D0-6E09E02E1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690174E4-AD82-7AEB-665A-E5AC596619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1C786ABE-4558-6868-C8BB-151FF485AF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777E7208-9AF0-178E-4D9A-37924DED49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8BFBDB03-9D43-CC56-CC12-99DBB85FCE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8821BDC-AEF4-596C-B498-9E7B547EB7B5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Appraisal report finalization depends on the availability of observational data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UEMS-CESMA appraisal is not only observing the preparation, delivery and managing of an examination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UEMS-CESMA is also writing an (extensive) appraisal report with feedback for the organisers of the examination</a:t>
            </a:r>
            <a:endParaRPr lang="en-US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37FA53-680C-D445-9899-924ADFFB84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F632C72-D9A1-AF00-AAE0-4622A7857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2B3F0E8-8ADF-DCEB-E899-4667F805E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542FFE6-3D59-4434-A365-C6D0D281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1332C21-7870-4717-380F-B6588E60C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FF53E07-719F-737A-3E8D-1912386A9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5053672D-637A-2DBA-3CAB-273681033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5D1E960C-3F70-28B4-ECF4-213A9CD7D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7C41117B-62AC-F0F4-16FE-2BF0F6FBD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CE910BC-60C6-79A9-29FB-1BD58AE96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1EBAB5F-F760-9A3B-126D-C5FF6C3C5DA0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FEDAF68-BE3E-8584-4C4F-B2AF93DE2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9466E925-3776-85C4-5A23-023187A7C1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89A03-0702-1A2F-A010-5F46AF71E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2DF020-EC74-7B9E-9BA7-5C4ADE9AF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CBCCE3-CD74-FD44-8CF8-4BDE3F11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8DF9D53-4F31-A266-2C24-D552C9AEC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C6B6B68-B88C-00BA-BE44-B9D069A33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E195208-27B0-14A6-0E4D-499BA797F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49B0D958-5C0C-2458-86EF-5B469F48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B0B1F1D7-3879-8DCD-2DF3-BA3309814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CFD65D75-B548-E83A-3EB6-6B117F41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DD44BA6-D0FF-7C82-447F-0B9E7D52B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CD678E5-EA36-2165-FA66-4BCE4391A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63EA343D-DDB6-7C08-8C08-95C57F178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E41F3299-F260-85F2-39A4-ED3E4C8C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A7EE0E06-3127-C8F1-F20A-32C8B00FC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D81C6402-B7B4-CFA8-8FD9-897329BE4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0A7C66EB-CBE9-1DC6-D774-45CFB25343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07608492-802C-ABE3-856C-12B4F0096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BD4C4196-EC08-2160-11E8-3D003A506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A0CA5D4-CB85-7349-E400-4E51213E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5CB1F9E-A930-FF8D-FCD3-9347C89E3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44AA9BA6-9CA1-D237-32AA-8987F9BA5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8369FF09-38DC-F1D7-0E1B-82D1D03E7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28999F38-DA14-8CFC-503C-F9F54192D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5BC27471-4A24-69C6-7DF8-6ABBC8E02C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EEAEC691-2E43-563A-E495-48B767833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6EAA4D88-C88D-2341-8506-AB9A41990D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F6460F40-5D12-16C5-3158-F9CD7E98A7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223F677A-A2E5-8656-8172-D747E75EC8DA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Technical issues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E-mail correspondence while being abroad is not always reliable ... (observational experience)</a:t>
            </a:r>
            <a:endParaRPr lang="en-US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20818B-C44A-FD14-509E-EB4467E91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31788" y="0"/>
            <a:ext cx="5660211" cy="6856832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A1C2977-F9C8-7A0C-DFCC-1580DB9FE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DD4C92C-28F6-B8B0-9794-1158C91B5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4BF3C1-E7C0-CD60-3FE3-C1BE68726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7E6722-FE2B-9A42-0597-72E95912E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11FD72D-F2CB-61C4-7300-0868607D8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A2E42208-CCD9-1BE0-013E-4D5051599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B820C7D4-D0C6-13BD-172B-97DA2D316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CCBE91FF-3071-7186-9A84-A8C37E610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BACC4BF-91F2-A919-04B8-7A365A139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283302C-B609-AA62-0E6A-A3A4F7F103E9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070E962-8495-0065-D658-9F7064FD7B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53276859-EA17-3F96-1965-B9C92AB44F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6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917E3-633A-7548-3C0A-A29984400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CAAA94-0496-0F9F-74E8-1771A8F5A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EDBAED-5575-ABA5-0BD7-E649403B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D328A16-908D-3AD6-5037-4E6E04AB3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4E9B30-8282-6E82-E31F-84D77C620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86C200-84C8-89AE-D80A-8AAC7DE94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27DCA675-B30E-F5AA-036B-CF360B58F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938FA0CF-FBDD-C15E-D783-0BF671396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D4E24562-3AF0-049C-9938-DBB411E4F4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22EFEF-DC82-C524-4F06-E121D8670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3011A5-C688-7E7A-34DE-2DEC778E6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EBDAFEFF-F171-7E1C-049A-B0DF7574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4D80AB8-FECE-5B27-A5F0-9BD27FC5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5C627B7C-3CE5-B430-90AF-8590C9C92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F7C6E43-837C-5A6D-18E2-17D4801273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FA0FA3F4-6E8B-DC9D-D42C-5966F0AEA6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B2BA3822-5EB1-4FE8-AD7D-74CD5A9CBC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FE210F37-BB29-6390-CA90-DE6C68C63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51C6676-3A81-016E-42D9-84DB0DB81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D7E2577-E508-8228-48F3-FF520AC5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5A515266-70A7-88E4-01DF-E78BD4E9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83A5E9B8-BE31-064F-394E-381E69860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21336643-E78E-7448-5D1F-49BE36708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88C5E177-B082-0AC0-A52F-7A36CAD3D5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A3367023-98C4-0109-38F4-C18FCBB93C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26D7B7A7-9247-B02B-A73A-D9BD8AC666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286CB92E-4E38-7597-6AE0-C25C342D0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02E8DC95-F606-FC3A-84BB-0E10CD352D31}"/>
              </a:ext>
            </a:extLst>
          </p:cNvPr>
          <p:cNvSpPr txBox="1"/>
          <p:nvPr/>
        </p:nvSpPr>
        <p:spPr>
          <a:xfrm>
            <a:off x="525717" y="2796427"/>
            <a:ext cx="5566263" cy="3862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 report template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Preparation by UEMS-CESMA Appraisals Liaison Officer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Discussed within UEMS-CESMA Core Appraisal Group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Put into practice for 2024 appraisal procedures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Adaptation for 2025 “safety” will be replaced with “security”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A47E186-2BE8-64E7-52AE-6A6274C87C92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-100" b="-195"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46D0DD6-B8B0-1A44-2F7C-35A98A7E0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B020723-23BA-E35B-11E0-15C695DA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24E5A2-14C2-6E3D-2C7C-2995754CB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EC1A6B0-0E27-5031-CE1F-E3D0612F9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FB6BFE-0982-8FC2-5C2A-E7566E430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C1B9940F-83B7-8DB2-655E-7BD8E1AD5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1CE184E0-F6AB-3836-7E5F-7F2A00047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AD73FF7A-B561-F807-9F0F-B28FF3048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E7AB8BC-5F19-C80C-D32B-86E43CB69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6A68ADA6-1D77-6C7E-7399-E688FEE91EA6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current UEMS-CESMA Appraisal Report template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E890B75-E586-F90D-54D8-E7C1155471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4F2B0259-E24D-A193-EE4B-6481FDD517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125717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1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CB1D3-9B7A-58C1-A6DF-F5DBD13E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906037-0677-A0EB-1D05-A02A5980A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02B368-97AC-837D-7D20-80490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27ED801-24CA-B199-73A5-C8493A9EB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4D1295-801A-05D8-41DA-8B9CFEE34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7B43BA8-DB79-62EB-2BFA-61B0491EC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D4761593-1FCC-9744-BD65-64502468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3D522A69-BF05-948E-4B75-9EBD7C791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2B867C8A-0C6B-DF0F-5B1D-E0A098BA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420AED0-4C2E-2E6E-1860-A2EFE5D1D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6E747AA-26E1-6750-E932-BB0249CBF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135F1BC8-657E-334D-EAB4-C13AF6503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D23F1C5E-CABD-C12F-561C-648BEB8DE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DA9529B8-43E1-9169-79FF-82FD6E659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5164EAEA-0DF6-C818-161C-B788A8F2C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56DE9415-0AC0-7993-178F-5FC2530FCE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2108FD2C-F91A-945B-7966-B6530CBCF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D3F320BA-BD23-AED9-53A5-A7880171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0BD3CC0-CD93-6741-FE04-3EF881500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C7C1B77-1816-E99B-A182-667393375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5D78D6C3-0F18-C12F-68A0-86CC0BCF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B20D8E4A-B590-B281-1392-8491A481B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66F72114-AE74-B440-1514-395D29F66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98989819-7CC5-C96F-6BF8-14E8CBCBF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C184ED79-7A7B-0932-1755-3EDB8B88F4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0244CC7C-02CE-C282-63F2-9AE8FA377C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12F872E4-F583-D9C8-06F4-0AA2BF84FF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3409876A-A606-BC08-8C96-D7DAF8878D6D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General conclusion of UEMS-CESMA</a:t>
            </a:r>
            <a:br>
              <a:rPr lang="en-US" sz="2000" b="1"/>
            </a:br>
            <a:r>
              <a:rPr lang="en-US" sz="2000" b="1"/>
              <a:t>Spring 2024 meeting in Antwerp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We can do it with volunteers from within UEMS-CESMA</a:t>
            </a:r>
            <a:endParaRPr lang="en-US" sz="1400" b="1" i="1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33DF821-7455-DC10-5DCF-72167C49DE20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D4A9C0D-AAA5-3DC5-E04F-4578502C2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9C5501-21D0-9BB7-5C8A-991200CB6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4107646-D351-E69F-0510-91E256885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A3DDB2C-94B5-13A0-12B8-5A24403B6A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A511C2-7D96-BF98-14A5-BEDD0E779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51F9F977-5C3C-CD6E-97AD-7EA854229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4D03D668-C322-4FED-5439-2636D728A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E52B2F30-062E-4E63-C384-803300F64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B85F76B-71BD-ED7E-113C-07479C2D6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2C612BB-05F6-89CD-FB17-AB2747380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5" name="Afbeelding 4" descr="Afbeelding met tekst, klok&#10;&#10;Automatisch gegenereerde beschrijving">
            <a:extLst>
              <a:ext uri="{FF2B5EF4-FFF2-40B4-BE49-F238E27FC236}">
                <a16:creationId xmlns:a16="http://schemas.microsoft.com/office/drawing/2014/main" id="{8A77D9B0-EEB0-D1B4-8AD7-30E6D642A4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7401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72428393bf4d2dfaa35282e73de35194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07d8750a10642ea61244c3b33b16be4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96E73220-F018-49B2-BADD-4D956403CEB8}"/>
</file>

<file path=customXml/itemProps2.xml><?xml version="1.0" encoding="utf-8"?>
<ds:datastoreItem xmlns:ds="http://schemas.openxmlformats.org/officeDocument/2006/customXml" ds:itemID="{76DD73B6-F8AB-4B5C-8118-7C754661637A}"/>
</file>

<file path=customXml/itemProps3.xml><?xml version="1.0" encoding="utf-8"?>
<ds:datastoreItem xmlns:ds="http://schemas.openxmlformats.org/officeDocument/2006/customXml" ds:itemID="{78B69B58-12DF-4844-8D3E-3E719B0D1D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1243</Words>
  <Application>Microsoft Macintosh PowerPoint</Application>
  <PresentationFormat>Breedbeeld</PresentationFormat>
  <Paragraphs>119</Paragraphs>
  <Slides>39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7" baseType="lpstr">
      <vt:lpstr>Aptos</vt:lpstr>
      <vt:lpstr>Arial</vt:lpstr>
      <vt:lpstr>Avenir Next LT Pro</vt:lpstr>
      <vt:lpstr>Avenir Next LT Pro Light</vt:lpstr>
      <vt:lpstr>Calibri</vt:lpstr>
      <vt:lpstr>Georgia Pro Semibold</vt:lpstr>
      <vt:lpstr>Wingdings</vt:lpstr>
      <vt:lpstr>RocaVTI</vt:lpstr>
      <vt:lpstr>UEMS-CESMA Appraisals</vt:lpstr>
      <vt:lpstr>Part 1. Collaborations?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Part 2. Update on document progress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Part 3. Appraisals update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Part 4. Scope for appraisals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Mathysen</dc:creator>
  <cp:lastModifiedBy>Danny Mathysen</cp:lastModifiedBy>
  <cp:revision>22</cp:revision>
  <dcterms:created xsi:type="dcterms:W3CDTF">2024-11-21T07:00:06Z</dcterms:created>
  <dcterms:modified xsi:type="dcterms:W3CDTF">2024-12-06T14:37:43Z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238500</vt:r8>
  </property>
  <property fmtid="{D5CDD505-2E9C-101B-9397-08002B2CF9AE}" pid="3" name="ContentTypeId">
    <vt:lpwstr>0x0101004194900BABD61B4BAC2F245EDF4ED39E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