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14" r:id="rId2"/>
    <p:sldId id="509" r:id="rId3"/>
    <p:sldId id="625" r:id="rId4"/>
    <p:sldId id="479" r:id="rId5"/>
    <p:sldId id="483" r:id="rId6"/>
    <p:sldId id="494" r:id="rId7"/>
    <p:sldId id="526" r:id="rId8"/>
    <p:sldId id="616" r:id="rId9"/>
    <p:sldId id="259" r:id="rId10"/>
    <p:sldId id="624" r:id="rId11"/>
    <p:sldId id="411" r:id="rId12"/>
    <p:sldId id="491" r:id="rId13"/>
    <p:sldId id="524" r:id="rId14"/>
    <p:sldId id="520" r:id="rId15"/>
    <p:sldId id="502" r:id="rId16"/>
    <p:sldId id="263" r:id="rId17"/>
    <p:sldId id="522" r:id="rId18"/>
    <p:sldId id="527" r:id="rId19"/>
    <p:sldId id="626" r:id="rId20"/>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F12F"/>
    <a:srgbClr val="EE1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361" autoAdjust="0"/>
  </p:normalViewPr>
  <p:slideViewPr>
    <p:cSldViewPr snapToGrid="0">
      <p:cViewPr varScale="1">
        <p:scale>
          <a:sx n="50" d="100"/>
          <a:sy n="50" d="100"/>
        </p:scale>
        <p:origin x="19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oleObject" Target="file:///D:\CALIN\formulare%20obisnuite%20cabinet\registre%20jurnal\2017\VENIT%202017%20SCM.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ALIN\formulare%20obisnuite%20cabinet\registre%20jurnal\2017\VENIT%202017%20SCM.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CALIN\formulare%20obisnuite%20cabinet\registre%20jurnal\2017\VENIT%202017%20SCM.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explosion val="7"/>
            <c:spPr>
              <a:solidFill>
                <a:srgbClr val="FEBAA8"/>
              </a:solidFill>
            </c:spPr>
            <c:extLst>
              <c:ext xmlns:c16="http://schemas.microsoft.com/office/drawing/2014/chart" uri="{C3380CC4-5D6E-409C-BE32-E72D297353CC}">
                <c16:uniqueId val="{00000000-B9E7-42B3-A742-B5A88F0D2175}"/>
              </c:ext>
            </c:extLst>
          </c:dPt>
          <c:dPt>
            <c:idx val="1"/>
            <c:bubble3D val="0"/>
            <c:spPr>
              <a:solidFill>
                <a:srgbClr val="FF5050"/>
              </a:solidFill>
            </c:spPr>
            <c:extLst>
              <c:ext xmlns:c16="http://schemas.microsoft.com/office/drawing/2014/chart" uri="{C3380CC4-5D6E-409C-BE32-E72D297353CC}">
                <c16:uniqueId val="{00000001-B9E7-42B3-A742-B5A88F0D2175}"/>
              </c:ext>
            </c:extLst>
          </c:dPt>
          <c:dPt>
            <c:idx val="2"/>
            <c:bubble3D val="0"/>
            <c:spPr>
              <a:solidFill>
                <a:srgbClr val="FF0000"/>
              </a:solidFill>
            </c:spPr>
            <c:extLst>
              <c:ext xmlns:c16="http://schemas.microsoft.com/office/drawing/2014/chart" uri="{C3380CC4-5D6E-409C-BE32-E72D297353CC}">
                <c16:uniqueId val="{00000002-B9E7-42B3-A742-B5A88F0D2175}"/>
              </c:ext>
            </c:extLst>
          </c:dPt>
          <c:dPt>
            <c:idx val="3"/>
            <c:bubble3D val="0"/>
            <c:spPr>
              <a:solidFill>
                <a:srgbClr val="7D1D1D"/>
              </a:solidFill>
            </c:spPr>
            <c:extLst>
              <c:ext xmlns:c16="http://schemas.microsoft.com/office/drawing/2014/chart" uri="{C3380CC4-5D6E-409C-BE32-E72D297353CC}">
                <c16:uniqueId val="{00000003-B9E7-42B3-A742-B5A88F0D2175}"/>
              </c:ext>
            </c:extLst>
          </c:dPt>
          <c:dLbls>
            <c:dLbl>
              <c:idx val="0"/>
              <c:layout>
                <c:manualLayout>
                  <c:x val="-1.2817042094397406E-2"/>
                  <c:y val="2.9547684454395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E7-42B3-A742-B5A88F0D2175}"/>
                </c:ext>
              </c:extLst>
            </c:dLbl>
            <c:dLbl>
              <c:idx val="1"/>
              <c:layout>
                <c:manualLayout>
                  <c:x val="1.2561993646317677E-2"/>
                  <c:y val="-3.1866344636575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E7-42B3-A742-B5A88F0D2175}"/>
                </c:ext>
              </c:extLst>
            </c:dLbl>
            <c:dLbl>
              <c:idx val="2"/>
              <c:layout>
                <c:manualLayout>
                  <c:x val="1.6917286610855793E-2"/>
                  <c:y val="1.6178394297902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E7-42B3-A742-B5A88F0D2175}"/>
                </c:ext>
              </c:extLst>
            </c:dLbl>
            <c:dLbl>
              <c:idx val="3"/>
              <c:layout>
                <c:manualLayout>
                  <c:x val="7.3491222940157194E-3"/>
                  <c:y val="4.6886224889908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E7-42B3-A742-B5A88F0D2175}"/>
                </c:ext>
              </c:extLst>
            </c:dLbl>
            <c:spPr>
              <a:noFill/>
              <a:ln>
                <a:noFill/>
              </a:ln>
              <a:effectLst/>
            </c:spPr>
            <c:txPr>
              <a:bodyPr/>
              <a:lstStyle/>
              <a:p>
                <a:pPr>
                  <a:defRPr sz="2000" baseline="0">
                    <a:latin typeface="Times New Roman" pitchFamily="18" charset="0"/>
                  </a:defRPr>
                </a:pPr>
                <a:endParaRPr lang="pt-PT"/>
              </a:p>
            </c:txPr>
            <c:showLegendKey val="0"/>
            <c:showVal val="1"/>
            <c:showCatName val="0"/>
            <c:showSerName val="0"/>
            <c:showPercent val="0"/>
            <c:showBubbleSize val="0"/>
            <c:showLeaderLines val="1"/>
            <c:extLst>
              <c:ext xmlns:c15="http://schemas.microsoft.com/office/drawing/2012/chart" uri="{CE6537A1-D6FC-4f65-9D91-7224C49458BB}"/>
            </c:extLst>
          </c:dLbls>
          <c:val>
            <c:numRef>
              <c:f>Sheet2!$B$2:$E$2</c:f>
              <c:numCache>
                <c:formatCode>General</c:formatCode>
                <c:ptCount val="4"/>
                <c:pt idx="0">
                  <c:v>8</c:v>
                </c:pt>
                <c:pt idx="1">
                  <c:v>8</c:v>
                </c:pt>
                <c:pt idx="2">
                  <c:v>4</c:v>
                </c:pt>
                <c:pt idx="3">
                  <c:v>3</c:v>
                </c:pt>
              </c:numCache>
            </c:numRef>
          </c:val>
          <c:extLst>
            <c:ext xmlns:c16="http://schemas.microsoft.com/office/drawing/2014/chart" uri="{C3380CC4-5D6E-409C-BE32-E72D297353CC}">
              <c16:uniqueId val="{00000004-B9E7-42B3-A742-B5A88F0D2175}"/>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A37E7-2263-4320-AF33-EAB24A7F8C97}" type="datetimeFigureOut">
              <a:rPr lang="ro-RO" smtClean="0"/>
              <a:t>15.10.2024</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4BD17-DC8B-4E61-9838-070EE2E72770}" type="slidenum">
              <a:rPr lang="ro-RO" smtClean="0"/>
              <a:t>‹nº›</a:t>
            </a:fld>
            <a:endParaRPr lang="ro-RO"/>
          </a:p>
        </p:txBody>
      </p:sp>
    </p:spTree>
    <p:extLst>
      <p:ext uri="{BB962C8B-B14F-4D97-AF65-F5344CB8AC3E}">
        <p14:creationId xmlns:p14="http://schemas.microsoft.com/office/powerpoint/2010/main" val="3675117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5C576D-8FB4-4AA6-BF08-26656A8C6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Arial" panose="020B0604020202020204" pitchFamily="34" charset="0"/>
              </a:rPr>
              <a:t>This approach of allowing free practice only after specialisation or special training and not only after basic training is important for clarifying over time the segregation between family doctors and other specialties, as a clear demarcation from doctors with basic training who have access in some countries to practice as GPs will have to be made at some point, precisely to eliminate confusion between "GPs" and "family medicine specialists". The clear position of the 8 European countries which have included this condition in national legislation, is a supporting element, being apparently paradoxically defined as a "majority" minority (in the sense that other countries although they not specified so, maybe apply it, as such the rest of the countries that allow free practice are probably in a minority). </a:t>
            </a:r>
            <a:endParaRPr lang="ro-RO"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36598A-0B8B-4EC9-A441-32154C8F5896}" type="slidenum">
              <a:rPr lang="ro-RO" smtClean="0"/>
              <a:t>10</a:t>
            </a:fld>
            <a:endParaRPr lang="ro-RO"/>
          </a:p>
        </p:txBody>
      </p:sp>
    </p:spTree>
    <p:extLst>
      <p:ext uri="{BB962C8B-B14F-4D97-AF65-F5344CB8AC3E}">
        <p14:creationId xmlns:p14="http://schemas.microsoft.com/office/powerpoint/2010/main" val="422416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a:effectLst/>
                <a:latin typeface="Times New Roman" panose="02020603050405020304" pitchFamily="18" charset="0"/>
                <a:ea typeface="Calibri" panose="020F0502020204030204" pitchFamily="34" charset="0"/>
              </a:rPr>
              <a:t>The minimum period of training must be chosen wisely and we agreed that this should be three years. We already have at least one basis for starting in the matter of optimal length of training: according to UEMO 2016 Survey, more than 65% of the countries have more than three years of training in FM/GP.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AE0DA2-3BAC-45ED-B340-1285F096E0B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Arial" panose="020B0604020202020204" pitchFamily="34" charset="0"/>
              </a:rPr>
              <a:t>I underline that the three-year period is a minimum period, and there are other specialties with three years: Anaesthetics, Ophthalmology, Otorhinolaryngology, General Haematology, Endocrinology, Physiotherapy, Dermato-venereology, Allergology, Stomatology. After all, they are not a bad company and we are not even the black swan. In addition, the UEMS has the objective that all the specialties in the annex should have a minimum of 5 years of preparation for the foreseeable future, so we are directly interested in being in the right place at the right time. From 54 specialties recognized in Annex 5.1.3, 14 (26%) have 5 years, 31 (57,4%) 4 years and 9 (16,6%) have 3 years of training. </a:t>
            </a:r>
            <a:endParaRPr lang="ro-R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7FACDFB-8000-44BF-A71A-C1EE28AECA3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Arial" panose="020B0604020202020204" pitchFamily="34" charset="0"/>
              </a:rPr>
              <a:t>The latest developments regarding the recognition of the speciality at Member State level are encouraging, currently 20 out of 27 Member States have this internal recognition, the last one being Austria this year. I recall you that in 2015, when the UEMO task force on recognition was created, only 12 Member States had declared national recognition of the specialty. </a:t>
            </a:r>
            <a:endParaRPr lang="ro-RO"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14BD17-DC8B-4E61-9838-070EE2E72770}" type="slidenum">
              <a:rPr lang="ro-RO" smtClean="0"/>
              <a:t>13</a:t>
            </a:fld>
            <a:endParaRPr lang="ro-RO"/>
          </a:p>
        </p:txBody>
      </p:sp>
    </p:spTree>
    <p:extLst>
      <p:ext uri="{BB962C8B-B14F-4D97-AF65-F5344CB8AC3E}">
        <p14:creationId xmlns:p14="http://schemas.microsoft.com/office/powerpoint/2010/main" val="164035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rPr>
              <a:t>The specialty name should be chosen with equal care: the title of Specialist in General Medicine is used most frequently, by 10 countries, followed by the Specialist in Family Medicine by 5 countries, then Family and Community Medicine Specialist by 1, General and Family Medicine Specialist - 1, Specialization General Practice Medicine - 1, and finally, Certificate of registration in a specialist register of general practitioners – 1. In None of the Member States we don’t have the designation of specialist in general practice. </a:t>
            </a:r>
            <a:endParaRPr lang="ro-RO" dirty="0"/>
          </a:p>
        </p:txBody>
      </p:sp>
      <p:sp>
        <p:nvSpPr>
          <p:cNvPr id="4" name="Slide Number Placeholder 3"/>
          <p:cNvSpPr>
            <a:spLocks noGrp="1"/>
          </p:cNvSpPr>
          <p:nvPr>
            <p:ph type="sldNum" sz="quarter" idx="5"/>
          </p:nvPr>
        </p:nvSpPr>
        <p:spPr/>
        <p:txBody>
          <a:bodyPr/>
          <a:lstStyle/>
          <a:p>
            <a:fld id="{B114BD17-DC8B-4E61-9838-070EE2E72770}" type="slidenum">
              <a:rPr lang="ro-RO" smtClean="0"/>
              <a:t>14</a:t>
            </a:fld>
            <a:endParaRPr lang="ro-RO"/>
          </a:p>
        </p:txBody>
      </p:sp>
    </p:spTree>
    <p:extLst>
      <p:ext uri="{BB962C8B-B14F-4D97-AF65-F5344CB8AC3E}">
        <p14:creationId xmlns:p14="http://schemas.microsoft.com/office/powerpoint/2010/main" val="2546116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r>
              <a:rPr lang="en-GB" sz="1800" dirty="0">
                <a:effectLst/>
                <a:latin typeface="Times New Roman" panose="02020603050405020304" pitchFamily="18" charset="0"/>
                <a:ea typeface="Calibri" panose="020F0502020204030204" pitchFamily="34" charset="0"/>
              </a:rPr>
              <a:t>How should we proceed? The UEMO strategy, called by us “the dual path”, provides not the transformation of “specific training in general medical practice” into a specialty, but the introduction of a new specialty called Family Medicine or/and General Medicine. Consequently, UEMO does not aim at eliminating Articles 28-30 in any way, but addresses the delegated act provided for in Directive 55 and maintains the qualification of the "specific training in general medical practice", applicable to a decreasing number of healthcare professionals in the primary care. The introduction of the Family Medicine/General Medicine specialty in Annex 5.1.3, with the retention of Annex 5.1.4 unchanged, corresponds to the real situation in at least 20 EU member states, where the clinical specialty of Family Medicine exists. </a:t>
            </a:r>
            <a:endParaRPr lang="ro-RO"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FACDFB-8000-44BF-A71A-C1EE28AECA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81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r>
              <a:rPr lang="en-GB" sz="1800" dirty="0">
                <a:effectLst/>
                <a:latin typeface="Times New Roman" panose="02020603050405020304" pitchFamily="18" charset="0"/>
                <a:ea typeface="Calibri" panose="020F0502020204030204" pitchFamily="34" charset="0"/>
              </a:rPr>
              <a:t>The notification procedure provides that each Member State shall notify via IMI the Commission of the laws, regulations and administrative provisions which it adopts with regard to the issuing of evidence of formal qualifications in the professions. The Commission is empowered to adopt delegated acts in order to amend points 5.1.1 to 5.1.4, concerning the updating of the titles adopted by the Member States for evidence of formal qualifications. </a:t>
            </a:r>
            <a:endParaRPr lang="ro-RO"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114BD17-DC8B-4E61-9838-070EE2E72770}" type="slidenum">
              <a:rPr lang="ro-RO" smtClean="0"/>
              <a:t>16</a:t>
            </a:fld>
            <a:endParaRPr lang="ro-RO"/>
          </a:p>
        </p:txBody>
      </p:sp>
    </p:spTree>
    <p:extLst>
      <p:ext uri="{BB962C8B-B14F-4D97-AF65-F5344CB8AC3E}">
        <p14:creationId xmlns:p14="http://schemas.microsoft.com/office/powerpoint/2010/main" val="806570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rPr>
              <a:t>Introduction of a new specialty in Annex 5.1.3. is clearly not considered to be an addition or amendment of an essential element of the Directive, being specified as such in the preamble to point (31) of The Directive 2013/55. The latest proof of this is the European Commission's seventh delegated act of 5 March 2024 which amends Directive 36, in fact Annex V, introducing sports medicine as a recognised European speciality. </a:t>
            </a:r>
            <a:endParaRPr lang="ro-RO" dirty="0"/>
          </a:p>
        </p:txBody>
      </p:sp>
      <p:sp>
        <p:nvSpPr>
          <p:cNvPr id="4" name="Slide Number Placeholder 3"/>
          <p:cNvSpPr>
            <a:spLocks noGrp="1"/>
          </p:cNvSpPr>
          <p:nvPr>
            <p:ph type="sldNum" sz="quarter" idx="5"/>
          </p:nvPr>
        </p:nvSpPr>
        <p:spPr/>
        <p:txBody>
          <a:bodyPr/>
          <a:lstStyle/>
          <a:p>
            <a:fld id="{B114BD17-DC8B-4E61-9838-070EE2E72770}" type="slidenum">
              <a:rPr lang="ro-RO" smtClean="0"/>
              <a:t>17</a:t>
            </a:fld>
            <a:endParaRPr lang="ro-RO"/>
          </a:p>
        </p:txBody>
      </p:sp>
    </p:spTree>
    <p:extLst>
      <p:ext uri="{BB962C8B-B14F-4D97-AF65-F5344CB8AC3E}">
        <p14:creationId xmlns:p14="http://schemas.microsoft.com/office/powerpoint/2010/main" val="1999230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r>
              <a:rPr lang="en-GB" sz="1800" dirty="0">
                <a:effectLst/>
                <a:latin typeface="Times New Roman" panose="02020603050405020304" pitchFamily="18" charset="0"/>
                <a:ea typeface="Calibri" panose="020F0502020204030204" pitchFamily="34" charset="0"/>
              </a:rPr>
              <a:t>An example of how this path is perfectly feasible is the request for the introduction of the new specialty in Annex V from the Romanian College of Physicians, as the competent authority for the recognition of qualifications in Romania (together with the Ministry of Health), to the National Coordinator for Directive 36/2005/EC, which in Romania belongs to the Ministry of Education, receiving the following official response, whereby, if we, as a professional body, ensure that there is support from our counterparts in the other Member States, plus the agreement of the Romanian Ministry of Health and, implicitly, of the competent public authorities in the other Member States, this procedure can be started. </a:t>
            </a:r>
            <a:endParaRPr lang="ro-RO"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114BD17-DC8B-4E61-9838-070EE2E72770}" type="slidenum">
              <a:rPr lang="ro-RO" smtClean="0"/>
              <a:t>18</a:t>
            </a:fld>
            <a:endParaRPr lang="ro-RO"/>
          </a:p>
        </p:txBody>
      </p:sp>
    </p:spTree>
    <p:extLst>
      <p:ext uri="{BB962C8B-B14F-4D97-AF65-F5344CB8AC3E}">
        <p14:creationId xmlns:p14="http://schemas.microsoft.com/office/powerpoint/2010/main" val="4234056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kern="100">
                <a:effectLst/>
                <a:latin typeface="Times New Roman" panose="02020603050405020304" pitchFamily="18" charset="0"/>
                <a:ea typeface="Calibri" panose="020F0502020204030204" pitchFamily="34" charset="0"/>
                <a:cs typeface="Arial" panose="020B0604020202020204" pitchFamily="34" charset="0"/>
              </a:rPr>
              <a:t>It is necessary the 11 national medical organizations from the Member States to initiate this step in order to achieve this desire already for decades, the recognition of the specialty of Family Medicine / General Medicine, with the same rights and obligations as other European specialties.</a:t>
            </a:r>
            <a:endParaRPr lang="ro-RO" sz="18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14BD17-DC8B-4E61-9838-070EE2E72770}" type="slidenum">
              <a:rPr lang="ro-RO" smtClean="0"/>
              <a:t>19</a:t>
            </a:fld>
            <a:endParaRPr lang="ro-RO"/>
          </a:p>
        </p:txBody>
      </p:sp>
    </p:spTree>
    <p:extLst>
      <p:ext uri="{BB962C8B-B14F-4D97-AF65-F5344CB8AC3E}">
        <p14:creationId xmlns:p14="http://schemas.microsoft.com/office/powerpoint/2010/main" val="36642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Calibri" panose="020F0502020204030204" pitchFamily="34" charset="0"/>
              </a:rPr>
              <a:t>Who are we talking about: In 2020, there will be approximately 454,000 GPs across the EU. The highest number of GPs was recorded in France (94,000), followed by Germany (85,000), while Portugal and Ireland reported the highest number of GPs per 100,000 inhabitants (292.3 and 187.7 per 100,000 inhabitants, respectively). </a:t>
            </a:r>
            <a:endParaRPr lang="en-GB" sz="1800" dirty="0"/>
          </a:p>
        </p:txBody>
      </p:sp>
      <p:sp>
        <p:nvSpPr>
          <p:cNvPr id="4" name="Slide Number Placeholder 3"/>
          <p:cNvSpPr>
            <a:spLocks noGrp="1"/>
          </p:cNvSpPr>
          <p:nvPr>
            <p:ph type="sldNum" sz="quarter" idx="5"/>
          </p:nvPr>
        </p:nvSpPr>
        <p:spPr/>
        <p:txBody>
          <a:bodyPr/>
          <a:lstStyle/>
          <a:p>
            <a:fld id="{A9914F5E-5C3C-46B6-8F7B-E8D6E3D0A893}" type="slidenum">
              <a:rPr lang="ro-RO" smtClean="0"/>
              <a:t>2</a:t>
            </a:fld>
            <a:endParaRPr lang="ro-RO"/>
          </a:p>
        </p:txBody>
      </p:sp>
    </p:spTree>
    <p:extLst>
      <p:ext uri="{BB962C8B-B14F-4D97-AF65-F5344CB8AC3E}">
        <p14:creationId xmlns:p14="http://schemas.microsoft.com/office/powerpoint/2010/main" val="164597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rPr>
              <a:t>We have not given up and will never give up fighting for equality among all medical specialists in Europe.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FACDFB-8000-44BF-A71A-C1EE28AECA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Arial" panose="020B0604020202020204" pitchFamily="34" charset="0"/>
              </a:rPr>
              <a:t>Twenty-two years ago, the UEMO declaration mandated the Presidency to try to ensure the inclusion of family medicine as a specialist discipline in the title of the directive at that time. Furthermore, the UEMO advocated a 5-year training period and competence-based assessment. </a:t>
            </a:r>
            <a:endParaRPr lang="ro-RO"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7FACDFB-8000-44BF-A71A-C1EE28AECA3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0"/>
              </a:spcBef>
            </a:pPr>
            <a:r>
              <a:rPr lang="en-GB" sz="1800" dirty="0">
                <a:effectLst/>
                <a:latin typeface="Times New Roman" panose="02020603050405020304" pitchFamily="18" charset="0"/>
                <a:ea typeface="Calibri" panose="020F0502020204030204" pitchFamily="34" charset="0"/>
              </a:rPr>
              <a:t>We are aware of the total lack of knowledge about the role of family medicine on the part of politicians. This confusion has persisted for more than 22 years also at the level of the European Commission and its Directorates, but we are finally seeing some realities being accepted, as we will soon see. </a:t>
            </a:r>
            <a:endParaRPr lang="ro-RO"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7FACDFB-8000-44BF-A71A-C1EE28AECA3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Arial" panose="020B0604020202020204" pitchFamily="34" charset="0"/>
              </a:rPr>
              <a:t>This was not far from the WHO position at the time: Although in some countries ''general practice'' and ''family medicine'' may be considered as medical specializations, these occupations should always be classified as generalist medical practitioners. </a:t>
            </a:r>
            <a:endParaRPr lang="ro-RO"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FACDFB-8000-44BF-A71A-C1EE28AECA3C}" type="slidenum">
              <a:rPr lang="en-US" smtClean="0"/>
              <a:pPr/>
              <a:t>6</a:t>
            </a:fld>
            <a:endParaRPr lang="en-US"/>
          </a:p>
        </p:txBody>
      </p:sp>
    </p:spTree>
    <p:extLst>
      <p:ext uri="{BB962C8B-B14F-4D97-AF65-F5344CB8AC3E}">
        <p14:creationId xmlns:p14="http://schemas.microsoft.com/office/powerpoint/2010/main" val="176778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Arial" panose="020B0604020202020204" pitchFamily="34" charset="0"/>
              </a:rPr>
              <a:t>As I was saying, we are currently witnessing a change of optics on the part of some institutions that we thought were definitively anchored in past: </a:t>
            </a:r>
            <a:endParaRPr lang="ro-RO"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Arial" panose="020B0604020202020204" pitchFamily="34" charset="0"/>
              </a:rPr>
              <a:t>- In a limited number of countries, general/family practice is not yet recognized as a specialty... the global trend is to require specialty training in family medicine before a doctor starts practicing </a:t>
            </a:r>
            <a:endParaRPr lang="ro-RO"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Arial" panose="020B0604020202020204" pitchFamily="34" charset="0"/>
              </a:rPr>
              <a:t>- General practice (also called family medicine) is a globally recognized medical specialty </a:t>
            </a:r>
            <a:endParaRPr lang="ro-RO"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Arial" panose="020B0604020202020204" pitchFamily="34" charset="0"/>
              </a:rPr>
              <a:t>- To strengthen primary care, the development and recognition of general practice/family medicine as a specialty equivalent to other medical specialties is very important </a:t>
            </a:r>
            <a:endParaRPr lang="ro-RO"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14BD17-DC8B-4E61-9838-070EE2E72770}" type="slidenum">
              <a:rPr lang="ro-RO" smtClean="0"/>
              <a:t>7</a:t>
            </a:fld>
            <a:endParaRPr lang="ro-RO"/>
          </a:p>
        </p:txBody>
      </p:sp>
    </p:spTree>
    <p:extLst>
      <p:ext uri="{BB962C8B-B14F-4D97-AF65-F5344CB8AC3E}">
        <p14:creationId xmlns:p14="http://schemas.microsoft.com/office/powerpoint/2010/main" val="110409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r>
              <a:rPr lang="en-GB" sz="1800" dirty="0">
                <a:effectLst/>
                <a:latin typeface="Times New Roman" panose="02020603050405020304" pitchFamily="18" charset="0"/>
                <a:ea typeface="Calibri" panose="020F0502020204030204" pitchFamily="34" charset="0"/>
              </a:rPr>
              <a:t>We can only be grateful to the European organizations, which have supported these principles of recognition as a specialty, both through professional arguments (such as UEMS) and legal arguments (such as CPME), for example by calling for the elimination of segregation in the classification of professions, considering that family physicians are equal to physicians of other specialties. </a:t>
            </a:r>
            <a:endParaRPr lang="ro-R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FACDFB-8000-44BF-A71A-C1EE28AECA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8808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kern="100" dirty="0">
                <a:effectLst/>
                <a:latin typeface="Times New Roman" panose="02020603050405020304" pitchFamily="18" charset="0"/>
                <a:ea typeface="Calibri" panose="020F0502020204030204" pitchFamily="34" charset="0"/>
                <a:cs typeface="Arial" panose="020B0604020202020204" pitchFamily="34" charset="0"/>
              </a:rPr>
              <a:t>Without trying to burden you with the technicalities of the legislation, an example of a possible source of confusion is Article 21 of Directive 36 which allows the decision whether or not to grant the right to practise after graduation, depending on the specific conditions of each country. From Annex V it can be seen whether or not this right exists in each EU country (i.e. in fact only after completion of specialized/specialized training or not). According to Art. 25 - access to specialization can be done without the need to obtain the right to practice (that is to say they are not linked). </a:t>
            </a:r>
            <a:endParaRPr lang="ro-RO"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14BD17-DC8B-4E61-9838-070EE2E72770}" type="slidenum">
              <a:rPr lang="ro-RO" smtClean="0"/>
              <a:t>9</a:t>
            </a:fld>
            <a:endParaRPr lang="ro-RO"/>
          </a:p>
        </p:txBody>
      </p:sp>
    </p:spTree>
    <p:extLst>
      <p:ext uri="{BB962C8B-B14F-4D97-AF65-F5344CB8AC3E}">
        <p14:creationId xmlns:p14="http://schemas.microsoft.com/office/powerpoint/2010/main" val="334534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8395-6C4D-42B5-97D9-4C931B69A5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0CAE3249-7C7A-4CAF-A673-49BEE0143B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E28276FF-EE88-471B-AF59-3604ABB7DC82}"/>
              </a:ext>
            </a:extLst>
          </p:cNvPr>
          <p:cNvSpPr>
            <a:spLocks noGrp="1"/>
          </p:cNvSpPr>
          <p:nvPr>
            <p:ph type="dt" sz="half" idx="10"/>
          </p:nvPr>
        </p:nvSpPr>
        <p:spPr/>
        <p:txBody>
          <a:bodyPr/>
          <a:lstStyle/>
          <a:p>
            <a:fld id="{AB1438A7-CBC6-4F89-A071-709BC6E06860}" type="datetimeFigureOut">
              <a:rPr lang="ro-RO" smtClean="0"/>
              <a:t>15.10.2024</a:t>
            </a:fld>
            <a:endParaRPr lang="ro-RO"/>
          </a:p>
        </p:txBody>
      </p:sp>
      <p:sp>
        <p:nvSpPr>
          <p:cNvPr id="5" name="Footer Placeholder 4">
            <a:extLst>
              <a:ext uri="{FF2B5EF4-FFF2-40B4-BE49-F238E27FC236}">
                <a16:creationId xmlns:a16="http://schemas.microsoft.com/office/drawing/2014/main" id="{92E4D4AB-7C3F-4A63-86DD-A47FAE8D777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8F5BAA87-E93A-41CF-8463-7CEF360E7988}"/>
              </a:ext>
            </a:extLst>
          </p:cNvPr>
          <p:cNvSpPr>
            <a:spLocks noGrp="1"/>
          </p:cNvSpPr>
          <p:nvPr>
            <p:ph type="sldNum" sz="quarter" idx="12"/>
          </p:nvPr>
        </p:nvSpPr>
        <p:spPr/>
        <p:txBody>
          <a:bodyPr/>
          <a:lstStyle/>
          <a:p>
            <a:fld id="{5E1F9733-BB81-46BA-A8BF-C5C9FA681FC3}" type="slidenum">
              <a:rPr lang="ro-RO" smtClean="0"/>
              <a:t>‹nº›</a:t>
            </a:fld>
            <a:endParaRPr lang="ro-RO"/>
          </a:p>
        </p:txBody>
      </p:sp>
    </p:spTree>
    <p:extLst>
      <p:ext uri="{BB962C8B-B14F-4D97-AF65-F5344CB8AC3E}">
        <p14:creationId xmlns:p14="http://schemas.microsoft.com/office/powerpoint/2010/main" val="346181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9A08-8348-40D8-B82E-90DEB0BB8592}"/>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B5958124-5C18-48EE-BD0A-75B413D82D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7A3A16B6-A572-4A73-B325-D1BC0A0BA3C8}"/>
              </a:ext>
            </a:extLst>
          </p:cNvPr>
          <p:cNvSpPr>
            <a:spLocks noGrp="1"/>
          </p:cNvSpPr>
          <p:nvPr>
            <p:ph type="dt" sz="half" idx="10"/>
          </p:nvPr>
        </p:nvSpPr>
        <p:spPr/>
        <p:txBody>
          <a:bodyPr/>
          <a:lstStyle/>
          <a:p>
            <a:fld id="{AB1438A7-CBC6-4F89-A071-709BC6E06860}" type="datetimeFigureOut">
              <a:rPr lang="ro-RO" smtClean="0"/>
              <a:t>15.10.2024</a:t>
            </a:fld>
            <a:endParaRPr lang="ro-RO"/>
          </a:p>
        </p:txBody>
      </p:sp>
      <p:sp>
        <p:nvSpPr>
          <p:cNvPr id="5" name="Footer Placeholder 4">
            <a:extLst>
              <a:ext uri="{FF2B5EF4-FFF2-40B4-BE49-F238E27FC236}">
                <a16:creationId xmlns:a16="http://schemas.microsoft.com/office/drawing/2014/main" id="{1255E152-E421-4A41-B3BC-8478D82D3118}"/>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2AFD077-824E-462A-AB2B-742DE46036FE}"/>
              </a:ext>
            </a:extLst>
          </p:cNvPr>
          <p:cNvSpPr>
            <a:spLocks noGrp="1"/>
          </p:cNvSpPr>
          <p:nvPr>
            <p:ph type="sldNum" sz="quarter" idx="12"/>
          </p:nvPr>
        </p:nvSpPr>
        <p:spPr/>
        <p:txBody>
          <a:bodyPr/>
          <a:lstStyle/>
          <a:p>
            <a:fld id="{5E1F9733-BB81-46BA-A8BF-C5C9FA681FC3}" type="slidenum">
              <a:rPr lang="ro-RO" smtClean="0"/>
              <a:t>‹nº›</a:t>
            </a:fld>
            <a:endParaRPr lang="ro-RO"/>
          </a:p>
        </p:txBody>
      </p:sp>
    </p:spTree>
    <p:extLst>
      <p:ext uri="{BB962C8B-B14F-4D97-AF65-F5344CB8AC3E}">
        <p14:creationId xmlns:p14="http://schemas.microsoft.com/office/powerpoint/2010/main" val="2111699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18AE5B-54A5-4113-AE2B-DC42B30ED4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8068FA9B-2E7D-44A6-BA59-1546083838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FC7832AB-63A6-474A-880C-9769000BA8DD}"/>
              </a:ext>
            </a:extLst>
          </p:cNvPr>
          <p:cNvSpPr>
            <a:spLocks noGrp="1"/>
          </p:cNvSpPr>
          <p:nvPr>
            <p:ph type="dt" sz="half" idx="10"/>
          </p:nvPr>
        </p:nvSpPr>
        <p:spPr/>
        <p:txBody>
          <a:bodyPr/>
          <a:lstStyle/>
          <a:p>
            <a:fld id="{AB1438A7-CBC6-4F89-A071-709BC6E06860}" type="datetimeFigureOut">
              <a:rPr lang="ro-RO" smtClean="0"/>
              <a:t>15.10.2024</a:t>
            </a:fld>
            <a:endParaRPr lang="ro-RO"/>
          </a:p>
        </p:txBody>
      </p:sp>
      <p:sp>
        <p:nvSpPr>
          <p:cNvPr id="5" name="Footer Placeholder 4">
            <a:extLst>
              <a:ext uri="{FF2B5EF4-FFF2-40B4-BE49-F238E27FC236}">
                <a16:creationId xmlns:a16="http://schemas.microsoft.com/office/drawing/2014/main" id="{E3C72BC4-7A73-4534-82FA-2A895EAE707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5DA55EA-1F42-4CBC-835A-A2BAB40B22E7}"/>
              </a:ext>
            </a:extLst>
          </p:cNvPr>
          <p:cNvSpPr>
            <a:spLocks noGrp="1"/>
          </p:cNvSpPr>
          <p:nvPr>
            <p:ph type="sldNum" sz="quarter" idx="12"/>
          </p:nvPr>
        </p:nvSpPr>
        <p:spPr/>
        <p:txBody>
          <a:bodyPr/>
          <a:lstStyle/>
          <a:p>
            <a:fld id="{5E1F9733-BB81-46BA-A8BF-C5C9FA681FC3}" type="slidenum">
              <a:rPr lang="ro-RO" smtClean="0"/>
              <a:t>‹nº›</a:t>
            </a:fld>
            <a:endParaRPr lang="ro-RO"/>
          </a:p>
        </p:txBody>
      </p:sp>
    </p:spTree>
    <p:extLst>
      <p:ext uri="{BB962C8B-B14F-4D97-AF65-F5344CB8AC3E}">
        <p14:creationId xmlns:p14="http://schemas.microsoft.com/office/powerpoint/2010/main" val="128754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73B4F-5017-436B-AD2D-19B73E504F34}"/>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BB781451-3BF0-49FC-9A27-3E7B9A4E2D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6653A8AE-C44A-4BCA-A32E-9A2243BAD6BD}"/>
              </a:ext>
            </a:extLst>
          </p:cNvPr>
          <p:cNvSpPr>
            <a:spLocks noGrp="1"/>
          </p:cNvSpPr>
          <p:nvPr>
            <p:ph type="dt" sz="half" idx="10"/>
          </p:nvPr>
        </p:nvSpPr>
        <p:spPr/>
        <p:txBody>
          <a:bodyPr/>
          <a:lstStyle/>
          <a:p>
            <a:fld id="{AB1438A7-CBC6-4F89-A071-709BC6E06860}" type="datetimeFigureOut">
              <a:rPr lang="ro-RO" smtClean="0"/>
              <a:t>15.10.2024</a:t>
            </a:fld>
            <a:endParaRPr lang="ro-RO"/>
          </a:p>
        </p:txBody>
      </p:sp>
      <p:sp>
        <p:nvSpPr>
          <p:cNvPr id="5" name="Footer Placeholder 4">
            <a:extLst>
              <a:ext uri="{FF2B5EF4-FFF2-40B4-BE49-F238E27FC236}">
                <a16:creationId xmlns:a16="http://schemas.microsoft.com/office/drawing/2014/main" id="{BEB1E2B0-3949-42F1-A777-2F438D7B6D3F}"/>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7A4794A2-39B0-4D68-BBFA-0B2E32A83A1A}"/>
              </a:ext>
            </a:extLst>
          </p:cNvPr>
          <p:cNvSpPr>
            <a:spLocks noGrp="1"/>
          </p:cNvSpPr>
          <p:nvPr>
            <p:ph type="sldNum" sz="quarter" idx="12"/>
          </p:nvPr>
        </p:nvSpPr>
        <p:spPr/>
        <p:txBody>
          <a:bodyPr/>
          <a:lstStyle/>
          <a:p>
            <a:fld id="{5E1F9733-BB81-46BA-A8BF-C5C9FA681FC3}" type="slidenum">
              <a:rPr lang="ro-RO" smtClean="0"/>
              <a:t>‹nº›</a:t>
            </a:fld>
            <a:endParaRPr lang="ro-RO"/>
          </a:p>
        </p:txBody>
      </p:sp>
    </p:spTree>
    <p:extLst>
      <p:ext uri="{BB962C8B-B14F-4D97-AF65-F5344CB8AC3E}">
        <p14:creationId xmlns:p14="http://schemas.microsoft.com/office/powerpoint/2010/main" val="372558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D253-3BE6-41CA-8234-BC23659324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8357BCE0-8D51-402D-AF8E-6694AB36B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24F3BD-226C-4632-9608-2D9CC029885D}"/>
              </a:ext>
            </a:extLst>
          </p:cNvPr>
          <p:cNvSpPr>
            <a:spLocks noGrp="1"/>
          </p:cNvSpPr>
          <p:nvPr>
            <p:ph type="dt" sz="half" idx="10"/>
          </p:nvPr>
        </p:nvSpPr>
        <p:spPr/>
        <p:txBody>
          <a:bodyPr/>
          <a:lstStyle/>
          <a:p>
            <a:fld id="{AB1438A7-CBC6-4F89-A071-709BC6E06860}" type="datetimeFigureOut">
              <a:rPr lang="ro-RO" smtClean="0"/>
              <a:t>15.10.2024</a:t>
            </a:fld>
            <a:endParaRPr lang="ro-RO"/>
          </a:p>
        </p:txBody>
      </p:sp>
      <p:sp>
        <p:nvSpPr>
          <p:cNvPr id="5" name="Footer Placeholder 4">
            <a:extLst>
              <a:ext uri="{FF2B5EF4-FFF2-40B4-BE49-F238E27FC236}">
                <a16:creationId xmlns:a16="http://schemas.microsoft.com/office/drawing/2014/main" id="{CA3FFC52-FF1E-40E6-8A33-C3B74E57CF8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27DB8FC-6FD7-4167-9CBC-33F086ACDD57}"/>
              </a:ext>
            </a:extLst>
          </p:cNvPr>
          <p:cNvSpPr>
            <a:spLocks noGrp="1"/>
          </p:cNvSpPr>
          <p:nvPr>
            <p:ph type="sldNum" sz="quarter" idx="12"/>
          </p:nvPr>
        </p:nvSpPr>
        <p:spPr/>
        <p:txBody>
          <a:bodyPr/>
          <a:lstStyle/>
          <a:p>
            <a:fld id="{5E1F9733-BB81-46BA-A8BF-C5C9FA681FC3}" type="slidenum">
              <a:rPr lang="ro-RO" smtClean="0"/>
              <a:t>‹nº›</a:t>
            </a:fld>
            <a:endParaRPr lang="ro-RO"/>
          </a:p>
        </p:txBody>
      </p:sp>
    </p:spTree>
    <p:extLst>
      <p:ext uri="{BB962C8B-B14F-4D97-AF65-F5344CB8AC3E}">
        <p14:creationId xmlns:p14="http://schemas.microsoft.com/office/powerpoint/2010/main" val="207077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D77A-7A58-4078-AA3C-98D00BCC55A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7AB22046-013E-46B2-BF5A-9AB7C8C895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DB3EA8EC-A4E6-45D8-B1DF-B7FD005574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60022CEB-6FE9-497D-AB39-41D3A1962059}"/>
              </a:ext>
            </a:extLst>
          </p:cNvPr>
          <p:cNvSpPr>
            <a:spLocks noGrp="1"/>
          </p:cNvSpPr>
          <p:nvPr>
            <p:ph type="dt" sz="half" idx="10"/>
          </p:nvPr>
        </p:nvSpPr>
        <p:spPr/>
        <p:txBody>
          <a:bodyPr/>
          <a:lstStyle/>
          <a:p>
            <a:fld id="{AB1438A7-CBC6-4F89-A071-709BC6E06860}" type="datetimeFigureOut">
              <a:rPr lang="ro-RO" smtClean="0"/>
              <a:t>15.10.2024</a:t>
            </a:fld>
            <a:endParaRPr lang="ro-RO"/>
          </a:p>
        </p:txBody>
      </p:sp>
      <p:sp>
        <p:nvSpPr>
          <p:cNvPr id="6" name="Footer Placeholder 5">
            <a:extLst>
              <a:ext uri="{FF2B5EF4-FFF2-40B4-BE49-F238E27FC236}">
                <a16:creationId xmlns:a16="http://schemas.microsoft.com/office/drawing/2014/main" id="{BC89497B-8876-4887-91BB-C7EFA2C0B448}"/>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AF3FFB27-B0B6-4C84-BDCF-40F2EEE38F85}"/>
              </a:ext>
            </a:extLst>
          </p:cNvPr>
          <p:cNvSpPr>
            <a:spLocks noGrp="1"/>
          </p:cNvSpPr>
          <p:nvPr>
            <p:ph type="sldNum" sz="quarter" idx="12"/>
          </p:nvPr>
        </p:nvSpPr>
        <p:spPr/>
        <p:txBody>
          <a:bodyPr/>
          <a:lstStyle/>
          <a:p>
            <a:fld id="{5E1F9733-BB81-46BA-A8BF-C5C9FA681FC3}" type="slidenum">
              <a:rPr lang="ro-RO" smtClean="0"/>
              <a:t>‹nº›</a:t>
            </a:fld>
            <a:endParaRPr lang="ro-RO"/>
          </a:p>
        </p:txBody>
      </p:sp>
    </p:spTree>
    <p:extLst>
      <p:ext uri="{BB962C8B-B14F-4D97-AF65-F5344CB8AC3E}">
        <p14:creationId xmlns:p14="http://schemas.microsoft.com/office/powerpoint/2010/main" val="403355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8AC3-88E1-4E30-A1F3-25CAB6CABD57}"/>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E2DD7DCF-2470-4A22-AE22-9394B0648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36EAE6-9D76-4E74-9FFE-8FE504742D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9008710D-3DE1-468B-BF20-64F32D2E2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D0390-878B-4905-BC30-8174AB944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CC558DA6-2C0A-4987-8286-B1CDBB2E955B}"/>
              </a:ext>
            </a:extLst>
          </p:cNvPr>
          <p:cNvSpPr>
            <a:spLocks noGrp="1"/>
          </p:cNvSpPr>
          <p:nvPr>
            <p:ph type="dt" sz="half" idx="10"/>
          </p:nvPr>
        </p:nvSpPr>
        <p:spPr/>
        <p:txBody>
          <a:bodyPr/>
          <a:lstStyle/>
          <a:p>
            <a:fld id="{AB1438A7-CBC6-4F89-A071-709BC6E06860}" type="datetimeFigureOut">
              <a:rPr lang="ro-RO" smtClean="0"/>
              <a:t>15.10.2024</a:t>
            </a:fld>
            <a:endParaRPr lang="ro-RO"/>
          </a:p>
        </p:txBody>
      </p:sp>
      <p:sp>
        <p:nvSpPr>
          <p:cNvPr id="8" name="Footer Placeholder 7">
            <a:extLst>
              <a:ext uri="{FF2B5EF4-FFF2-40B4-BE49-F238E27FC236}">
                <a16:creationId xmlns:a16="http://schemas.microsoft.com/office/drawing/2014/main" id="{248323DA-9322-46ED-A3C8-373E92C17077}"/>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E07764E3-118A-4D95-99F3-BB6744ACEB44}"/>
              </a:ext>
            </a:extLst>
          </p:cNvPr>
          <p:cNvSpPr>
            <a:spLocks noGrp="1"/>
          </p:cNvSpPr>
          <p:nvPr>
            <p:ph type="sldNum" sz="quarter" idx="12"/>
          </p:nvPr>
        </p:nvSpPr>
        <p:spPr/>
        <p:txBody>
          <a:bodyPr/>
          <a:lstStyle/>
          <a:p>
            <a:fld id="{5E1F9733-BB81-46BA-A8BF-C5C9FA681FC3}" type="slidenum">
              <a:rPr lang="ro-RO" smtClean="0"/>
              <a:t>‹nº›</a:t>
            </a:fld>
            <a:endParaRPr lang="ro-RO"/>
          </a:p>
        </p:txBody>
      </p:sp>
    </p:spTree>
    <p:extLst>
      <p:ext uri="{BB962C8B-B14F-4D97-AF65-F5344CB8AC3E}">
        <p14:creationId xmlns:p14="http://schemas.microsoft.com/office/powerpoint/2010/main" val="245920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70C9-30C1-4128-9BC4-D1269B39E022}"/>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60C7D283-7646-4D41-B820-4EFB70F892B3}"/>
              </a:ext>
            </a:extLst>
          </p:cNvPr>
          <p:cNvSpPr>
            <a:spLocks noGrp="1"/>
          </p:cNvSpPr>
          <p:nvPr>
            <p:ph type="dt" sz="half" idx="10"/>
          </p:nvPr>
        </p:nvSpPr>
        <p:spPr/>
        <p:txBody>
          <a:bodyPr/>
          <a:lstStyle/>
          <a:p>
            <a:fld id="{AB1438A7-CBC6-4F89-A071-709BC6E06860}" type="datetimeFigureOut">
              <a:rPr lang="ro-RO" smtClean="0"/>
              <a:t>15.10.2024</a:t>
            </a:fld>
            <a:endParaRPr lang="ro-RO"/>
          </a:p>
        </p:txBody>
      </p:sp>
      <p:sp>
        <p:nvSpPr>
          <p:cNvPr id="4" name="Footer Placeholder 3">
            <a:extLst>
              <a:ext uri="{FF2B5EF4-FFF2-40B4-BE49-F238E27FC236}">
                <a16:creationId xmlns:a16="http://schemas.microsoft.com/office/drawing/2014/main" id="{031CF4BA-6BA3-44D2-B13F-4127B67BE55D}"/>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E6D28FA8-62BB-4EC9-955D-57802BF71ED5}"/>
              </a:ext>
            </a:extLst>
          </p:cNvPr>
          <p:cNvSpPr>
            <a:spLocks noGrp="1"/>
          </p:cNvSpPr>
          <p:nvPr>
            <p:ph type="sldNum" sz="quarter" idx="12"/>
          </p:nvPr>
        </p:nvSpPr>
        <p:spPr/>
        <p:txBody>
          <a:bodyPr/>
          <a:lstStyle/>
          <a:p>
            <a:fld id="{5E1F9733-BB81-46BA-A8BF-C5C9FA681FC3}" type="slidenum">
              <a:rPr lang="ro-RO" smtClean="0"/>
              <a:t>‹nº›</a:t>
            </a:fld>
            <a:endParaRPr lang="ro-RO"/>
          </a:p>
        </p:txBody>
      </p:sp>
    </p:spTree>
    <p:extLst>
      <p:ext uri="{BB962C8B-B14F-4D97-AF65-F5344CB8AC3E}">
        <p14:creationId xmlns:p14="http://schemas.microsoft.com/office/powerpoint/2010/main" val="203873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05C5E-B39D-42F1-9941-13A87A7BD4D0}"/>
              </a:ext>
            </a:extLst>
          </p:cNvPr>
          <p:cNvSpPr>
            <a:spLocks noGrp="1"/>
          </p:cNvSpPr>
          <p:nvPr>
            <p:ph type="dt" sz="half" idx="10"/>
          </p:nvPr>
        </p:nvSpPr>
        <p:spPr/>
        <p:txBody>
          <a:bodyPr/>
          <a:lstStyle/>
          <a:p>
            <a:fld id="{AB1438A7-CBC6-4F89-A071-709BC6E06860}" type="datetimeFigureOut">
              <a:rPr lang="ro-RO" smtClean="0"/>
              <a:t>15.10.2024</a:t>
            </a:fld>
            <a:endParaRPr lang="ro-RO"/>
          </a:p>
        </p:txBody>
      </p:sp>
      <p:sp>
        <p:nvSpPr>
          <p:cNvPr id="3" name="Footer Placeholder 2">
            <a:extLst>
              <a:ext uri="{FF2B5EF4-FFF2-40B4-BE49-F238E27FC236}">
                <a16:creationId xmlns:a16="http://schemas.microsoft.com/office/drawing/2014/main" id="{CE5070B9-4BD4-42A1-88E0-CE5ACA8C39F4}"/>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2DB958C2-398B-46D4-9002-7BDE793DE0BA}"/>
              </a:ext>
            </a:extLst>
          </p:cNvPr>
          <p:cNvSpPr>
            <a:spLocks noGrp="1"/>
          </p:cNvSpPr>
          <p:nvPr>
            <p:ph type="sldNum" sz="quarter" idx="12"/>
          </p:nvPr>
        </p:nvSpPr>
        <p:spPr/>
        <p:txBody>
          <a:bodyPr/>
          <a:lstStyle/>
          <a:p>
            <a:fld id="{5E1F9733-BB81-46BA-A8BF-C5C9FA681FC3}" type="slidenum">
              <a:rPr lang="ro-RO" smtClean="0"/>
              <a:t>‹nº›</a:t>
            </a:fld>
            <a:endParaRPr lang="ro-RO"/>
          </a:p>
        </p:txBody>
      </p:sp>
    </p:spTree>
    <p:extLst>
      <p:ext uri="{BB962C8B-B14F-4D97-AF65-F5344CB8AC3E}">
        <p14:creationId xmlns:p14="http://schemas.microsoft.com/office/powerpoint/2010/main" val="115477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B83A-1CBE-4100-8611-7372F7E29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46D0F84D-27B7-4301-BD46-D399F83E0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11781A21-D4E9-49E1-AEC2-8079B2ECD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FCCF0-CD6B-449F-BEE5-21B31EFAF5A4}"/>
              </a:ext>
            </a:extLst>
          </p:cNvPr>
          <p:cNvSpPr>
            <a:spLocks noGrp="1"/>
          </p:cNvSpPr>
          <p:nvPr>
            <p:ph type="dt" sz="half" idx="10"/>
          </p:nvPr>
        </p:nvSpPr>
        <p:spPr/>
        <p:txBody>
          <a:bodyPr/>
          <a:lstStyle/>
          <a:p>
            <a:fld id="{AB1438A7-CBC6-4F89-A071-709BC6E06860}" type="datetimeFigureOut">
              <a:rPr lang="ro-RO" smtClean="0"/>
              <a:t>15.10.2024</a:t>
            </a:fld>
            <a:endParaRPr lang="ro-RO"/>
          </a:p>
        </p:txBody>
      </p:sp>
      <p:sp>
        <p:nvSpPr>
          <p:cNvPr id="6" name="Footer Placeholder 5">
            <a:extLst>
              <a:ext uri="{FF2B5EF4-FFF2-40B4-BE49-F238E27FC236}">
                <a16:creationId xmlns:a16="http://schemas.microsoft.com/office/drawing/2014/main" id="{888DBD79-2107-453E-814D-18A0800D39CA}"/>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BF838D91-2AB8-458E-8224-2370B9B81868}"/>
              </a:ext>
            </a:extLst>
          </p:cNvPr>
          <p:cNvSpPr>
            <a:spLocks noGrp="1"/>
          </p:cNvSpPr>
          <p:nvPr>
            <p:ph type="sldNum" sz="quarter" idx="12"/>
          </p:nvPr>
        </p:nvSpPr>
        <p:spPr/>
        <p:txBody>
          <a:bodyPr/>
          <a:lstStyle/>
          <a:p>
            <a:fld id="{5E1F9733-BB81-46BA-A8BF-C5C9FA681FC3}" type="slidenum">
              <a:rPr lang="ro-RO" smtClean="0"/>
              <a:t>‹nº›</a:t>
            </a:fld>
            <a:endParaRPr lang="ro-RO"/>
          </a:p>
        </p:txBody>
      </p:sp>
    </p:spTree>
    <p:extLst>
      <p:ext uri="{BB962C8B-B14F-4D97-AF65-F5344CB8AC3E}">
        <p14:creationId xmlns:p14="http://schemas.microsoft.com/office/powerpoint/2010/main" val="179130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6745-D4C4-4F32-AC35-2DAD9230B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ABAC3B7C-3E40-4EA7-961F-EE8B7B8727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50285A1D-B87E-4E64-9970-8D79E59A4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43FB4-57AD-48C8-B8E0-3AD2D61A3647}"/>
              </a:ext>
            </a:extLst>
          </p:cNvPr>
          <p:cNvSpPr>
            <a:spLocks noGrp="1"/>
          </p:cNvSpPr>
          <p:nvPr>
            <p:ph type="dt" sz="half" idx="10"/>
          </p:nvPr>
        </p:nvSpPr>
        <p:spPr/>
        <p:txBody>
          <a:bodyPr/>
          <a:lstStyle/>
          <a:p>
            <a:fld id="{AB1438A7-CBC6-4F89-A071-709BC6E06860}" type="datetimeFigureOut">
              <a:rPr lang="ro-RO" smtClean="0"/>
              <a:t>15.10.2024</a:t>
            </a:fld>
            <a:endParaRPr lang="ro-RO"/>
          </a:p>
        </p:txBody>
      </p:sp>
      <p:sp>
        <p:nvSpPr>
          <p:cNvPr id="6" name="Footer Placeholder 5">
            <a:extLst>
              <a:ext uri="{FF2B5EF4-FFF2-40B4-BE49-F238E27FC236}">
                <a16:creationId xmlns:a16="http://schemas.microsoft.com/office/drawing/2014/main" id="{C7977299-FAA0-44DF-9AE9-C9DC92ADDE0F}"/>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09E78FF5-291A-4206-B31F-6A18B6EB8E7B}"/>
              </a:ext>
            </a:extLst>
          </p:cNvPr>
          <p:cNvSpPr>
            <a:spLocks noGrp="1"/>
          </p:cNvSpPr>
          <p:nvPr>
            <p:ph type="sldNum" sz="quarter" idx="12"/>
          </p:nvPr>
        </p:nvSpPr>
        <p:spPr/>
        <p:txBody>
          <a:bodyPr/>
          <a:lstStyle/>
          <a:p>
            <a:fld id="{5E1F9733-BB81-46BA-A8BF-C5C9FA681FC3}" type="slidenum">
              <a:rPr lang="ro-RO" smtClean="0"/>
              <a:t>‹nº›</a:t>
            </a:fld>
            <a:endParaRPr lang="ro-RO"/>
          </a:p>
        </p:txBody>
      </p:sp>
    </p:spTree>
    <p:extLst>
      <p:ext uri="{BB962C8B-B14F-4D97-AF65-F5344CB8AC3E}">
        <p14:creationId xmlns:p14="http://schemas.microsoft.com/office/powerpoint/2010/main" val="50084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0B9F5-FD26-4051-83C2-8C223781C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7F5485E-6229-4386-B531-E6C7B6E49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7271A73-5F60-4BEB-86A9-8D251863B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438A7-CBC6-4F89-A071-709BC6E06860}" type="datetimeFigureOut">
              <a:rPr lang="ro-RO" smtClean="0"/>
              <a:t>15.10.2024</a:t>
            </a:fld>
            <a:endParaRPr lang="ro-RO"/>
          </a:p>
        </p:txBody>
      </p:sp>
      <p:sp>
        <p:nvSpPr>
          <p:cNvPr id="5" name="Footer Placeholder 4">
            <a:extLst>
              <a:ext uri="{FF2B5EF4-FFF2-40B4-BE49-F238E27FC236}">
                <a16:creationId xmlns:a16="http://schemas.microsoft.com/office/drawing/2014/main" id="{F100C64E-A18A-40DF-A351-1AF78A08E8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B6F89BFA-092C-48EA-8BFD-C4C5761EB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F9733-BB81-46BA-A8BF-C5C9FA681FC3}" type="slidenum">
              <a:rPr lang="ro-RO" smtClean="0"/>
              <a:t>‹nº›</a:t>
            </a:fld>
            <a:endParaRPr lang="ro-RO"/>
          </a:p>
        </p:txBody>
      </p:sp>
    </p:spTree>
    <p:extLst>
      <p:ext uri="{BB962C8B-B14F-4D97-AF65-F5344CB8AC3E}">
        <p14:creationId xmlns:p14="http://schemas.microsoft.com/office/powerpoint/2010/main" val="4188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978434"/>
            <a:ext cx="12192000" cy="469394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Light"/>
                <a:ea typeface="+mn-ea"/>
                <a:cs typeface="+mn-cs"/>
              </a:rPr>
              <a:t>Recognition of Family Medicine/General </a:t>
            </a:r>
            <a:r>
              <a:rPr lang="ro-RO" sz="6000" b="1" dirty="0">
                <a:solidFill>
                  <a:prstClr val="black"/>
                </a:solidFill>
                <a:latin typeface="Calibri Light"/>
              </a:rPr>
              <a:t>Medicine</a:t>
            </a:r>
            <a:r>
              <a:rPr kumimoji="0" lang="en-GB" sz="6000" b="1" i="0" u="none" strike="noStrike" kern="1200" cap="none" spc="0" normalizeH="0" baseline="0" noProof="0" dirty="0">
                <a:ln>
                  <a:noFill/>
                </a:ln>
                <a:solidFill>
                  <a:prstClr val="black"/>
                </a:solidFill>
                <a:effectLst/>
                <a:uLnTx/>
                <a:uFillTx/>
                <a:latin typeface="Calibri Light"/>
                <a:ea typeface="+mn-ea"/>
                <a:cs typeface="+mn-cs"/>
              </a:rPr>
              <a:t> as a European Medical Specialty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ro-RO" sz="6000" b="1" i="0" u="none" strike="noStrike" kern="1200" cap="none" spc="0" normalizeH="0" baseline="0" noProof="0" dirty="0">
              <a:ln>
                <a:noFill/>
              </a:ln>
              <a:solidFill>
                <a:prstClr val="black"/>
              </a:solidFill>
              <a:effectLst/>
              <a:uLnTx/>
              <a:uFillTx/>
              <a:latin typeface="Calibri Light"/>
              <a:ea typeface="+mn-ea"/>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ro-RO" sz="3000" b="1" i="0" u="none" strike="noStrike" kern="1200" cap="none" spc="0" normalizeH="0" baseline="0" noProof="0" dirty="0">
                <a:ln>
                  <a:noFill/>
                </a:ln>
                <a:solidFill>
                  <a:prstClr val="black"/>
                </a:solidFill>
                <a:effectLst/>
                <a:uLnTx/>
                <a:uFillTx/>
                <a:latin typeface="Calibri Light"/>
                <a:ea typeface="+mn-ea"/>
                <a:cs typeface="+mn-cs"/>
              </a:rPr>
              <a:t>Update Report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ro-RO" sz="3000" b="1" i="0" u="none" strike="noStrike" kern="1200" cap="none" spc="0" normalizeH="0" baseline="0" noProof="0" dirty="0">
              <a:ln>
                <a:noFill/>
              </a:ln>
              <a:solidFill>
                <a:prstClr val="black"/>
              </a:solidFill>
              <a:effectLst/>
              <a:uLnTx/>
              <a:uFillTx/>
              <a:latin typeface="Calibri Light"/>
              <a:ea typeface="+mn-ea"/>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prstClr val="black"/>
                </a:solidFill>
                <a:effectLst/>
                <a:uLnTx/>
                <a:uFillTx/>
                <a:latin typeface="Calibri Light"/>
                <a:ea typeface="+mn-ea"/>
                <a:cs typeface="+mn-cs"/>
              </a:rPr>
              <a:t>UEMO-UEMS Joint </a:t>
            </a:r>
            <a:r>
              <a:rPr lang="en-GB" sz="3000" b="1" dirty="0">
                <a:solidFill>
                  <a:prstClr val="black"/>
                </a:solidFill>
                <a:latin typeface="Calibri Light"/>
              </a:rPr>
              <a:t>s</a:t>
            </a:r>
            <a:r>
              <a:rPr kumimoji="0" lang="en-GB" sz="3000" b="1" i="0" u="none" strike="noStrike" kern="1200" cap="none" spc="0" normalizeH="0" baseline="0" noProof="0" dirty="0" err="1">
                <a:ln>
                  <a:noFill/>
                </a:ln>
                <a:solidFill>
                  <a:prstClr val="black"/>
                </a:solidFill>
                <a:effectLst/>
                <a:uLnTx/>
                <a:uFillTx/>
                <a:latin typeface="Calibri Light"/>
                <a:ea typeface="+mn-ea"/>
                <a:cs typeface="+mn-cs"/>
              </a:rPr>
              <a:t>ession</a:t>
            </a:r>
            <a:r>
              <a:rPr kumimoji="0" lang="en-GB" sz="3000" b="1" i="0" u="none" strike="noStrike" kern="1200" cap="none" spc="0" normalizeH="0" baseline="0" noProof="0" dirty="0">
                <a:ln>
                  <a:noFill/>
                </a:ln>
                <a:solidFill>
                  <a:prstClr val="black"/>
                </a:solidFill>
                <a:effectLst/>
                <a:uLnTx/>
                <a:uFillTx/>
                <a:latin typeface="Calibri Light"/>
                <a:ea typeface="+mn-ea"/>
                <a:cs typeface="+mn-cs"/>
              </a:rPr>
              <a:t>, </a:t>
            </a:r>
            <a:r>
              <a:rPr kumimoji="0" lang="en-GB" sz="3000" b="1" i="0" u="none" strike="noStrike" kern="1200" cap="none" spc="0" normalizeH="0" baseline="0" noProof="0" dirty="0" err="1">
                <a:ln>
                  <a:noFill/>
                </a:ln>
                <a:solidFill>
                  <a:prstClr val="black"/>
                </a:solidFill>
                <a:effectLst/>
                <a:uLnTx/>
                <a:uFillTx/>
                <a:latin typeface="Calibri Light"/>
                <a:ea typeface="+mn-ea"/>
                <a:cs typeface="+mn-cs"/>
              </a:rPr>
              <a:t>Bruxelles</a:t>
            </a:r>
            <a:r>
              <a:rPr kumimoji="0" lang="en-GB" sz="3000" b="0" i="0" u="none" strike="noStrike" kern="1200" cap="none" spc="0" normalizeH="0" baseline="0" noProof="0" dirty="0">
                <a:ln>
                  <a:noFill/>
                </a:ln>
                <a:solidFill>
                  <a:prstClr val="black"/>
                </a:solidFill>
                <a:effectLst/>
                <a:uLnTx/>
                <a:uFillTx/>
                <a:latin typeface="Calibri"/>
                <a:ea typeface="+mn-ea"/>
                <a:cs typeface="+mn-cs"/>
              </a:rPr>
              <a:t>, 1</a:t>
            </a:r>
            <a:r>
              <a:rPr lang="en-GB" sz="3000" dirty="0">
                <a:solidFill>
                  <a:prstClr val="black"/>
                </a:solidFill>
                <a:latin typeface="Calibri"/>
              </a:rPr>
              <a:t>8</a:t>
            </a:r>
            <a:r>
              <a:rPr kumimoji="0" lang="en-GB" sz="3000" b="0" i="0" u="none" strike="noStrike" kern="1200" cap="none" spc="0" normalizeH="0" baseline="30000" noProof="0" dirty="0" err="1">
                <a:ln>
                  <a:noFill/>
                </a:ln>
                <a:solidFill>
                  <a:prstClr val="black"/>
                </a:solidFill>
                <a:effectLst/>
                <a:uLnTx/>
                <a:uFillTx/>
                <a:latin typeface="Calibri"/>
                <a:ea typeface="+mn-ea"/>
                <a:cs typeface="+mn-cs"/>
              </a:rPr>
              <a:t>th</a:t>
            </a:r>
            <a:r>
              <a:rPr kumimoji="0" lang="en-GB" sz="3000" b="0" i="0" u="none" strike="noStrike" kern="1200" cap="none" spc="0" normalizeH="0" baseline="0" noProof="0" dirty="0">
                <a:ln>
                  <a:noFill/>
                </a:ln>
                <a:solidFill>
                  <a:prstClr val="black"/>
                </a:solidFill>
                <a:effectLst/>
                <a:uLnTx/>
                <a:uFillTx/>
                <a:latin typeface="Calibri"/>
                <a:ea typeface="+mn-ea"/>
                <a:cs typeface="+mn-cs"/>
              </a:rPr>
              <a:t>– 1</a:t>
            </a:r>
            <a:r>
              <a:rPr lang="en-GB" sz="3000" dirty="0">
                <a:solidFill>
                  <a:prstClr val="black"/>
                </a:solidFill>
                <a:latin typeface="Calibri"/>
              </a:rPr>
              <a:t>9</a:t>
            </a:r>
            <a:r>
              <a:rPr lang="en-GB" sz="3000" baseline="30000" dirty="0">
                <a:solidFill>
                  <a:prstClr val="black"/>
                </a:solidFill>
                <a:latin typeface="Calibri"/>
              </a:rPr>
              <a:t>th</a:t>
            </a:r>
            <a:r>
              <a:rPr kumimoji="0" lang="en-GB" sz="3000" b="0" i="0" u="none" strike="noStrike" kern="1200" cap="none" spc="0" normalizeH="0" baseline="30000" noProof="0" dirty="0">
                <a:ln>
                  <a:noFill/>
                </a:ln>
                <a:solidFill>
                  <a:prstClr val="black"/>
                </a:solidFill>
                <a:effectLst/>
                <a:uLnTx/>
                <a:uFillTx/>
                <a:latin typeface="Calibri"/>
                <a:ea typeface="+mn-ea"/>
                <a:cs typeface="+mn-cs"/>
              </a:rPr>
              <a:t> </a:t>
            </a:r>
            <a:r>
              <a:rPr kumimoji="0" lang="en-GB" sz="3000" b="0" i="0" u="none" strike="noStrike" kern="1200" cap="none" spc="0" normalizeH="0" baseline="0" noProof="0" dirty="0">
                <a:ln>
                  <a:noFill/>
                </a:ln>
                <a:solidFill>
                  <a:prstClr val="black"/>
                </a:solidFill>
                <a:effectLst/>
                <a:uLnTx/>
                <a:uFillTx/>
                <a:latin typeface="Calibri"/>
                <a:ea typeface="+mn-ea"/>
                <a:cs typeface="+mn-cs"/>
              </a:rPr>
              <a:t>October 2024</a:t>
            </a:r>
            <a:endParaRPr kumimoji="0" lang="en-GB" sz="3000" b="0" i="0" u="none" strike="noStrike" kern="1200" cap="none" spc="0" normalizeH="0" baseline="0" noProof="0" dirty="0">
              <a:ln>
                <a:noFill/>
              </a:ln>
              <a:solidFill>
                <a:prstClr val="black"/>
              </a:solidFill>
              <a:effectLst/>
              <a:uLnTx/>
              <a:uFillTx/>
              <a:latin typeface="Calibri Ligh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B4B880-2199-46ED-AFD1-CC0E5F1BA4B7}"/>
              </a:ext>
            </a:extLst>
          </p:cNvPr>
          <p:cNvPicPr>
            <a:picLocks noChangeAspect="1"/>
          </p:cNvPicPr>
          <p:nvPr/>
        </p:nvPicPr>
        <p:blipFill>
          <a:blip r:embed="rId3"/>
          <a:stretch>
            <a:fillRect/>
          </a:stretch>
        </p:blipFill>
        <p:spPr>
          <a:xfrm>
            <a:off x="292598" y="233916"/>
            <a:ext cx="7014524" cy="6417364"/>
          </a:xfrm>
          <a:prstGeom prst="rect">
            <a:avLst/>
          </a:prstGeom>
        </p:spPr>
      </p:pic>
      <p:sp>
        <p:nvSpPr>
          <p:cNvPr id="5" name="Thought Bubble: Cloud 4">
            <a:extLst>
              <a:ext uri="{FF2B5EF4-FFF2-40B4-BE49-F238E27FC236}">
                <a16:creationId xmlns:a16="http://schemas.microsoft.com/office/drawing/2014/main" id="{03C6302F-0339-4A1C-9296-7E63FD446459}"/>
              </a:ext>
            </a:extLst>
          </p:cNvPr>
          <p:cNvSpPr/>
          <p:nvPr/>
        </p:nvSpPr>
        <p:spPr>
          <a:xfrm>
            <a:off x="2836272" y="233916"/>
            <a:ext cx="2955851" cy="2097580"/>
          </a:xfrm>
          <a:prstGeom prst="cloudCallout">
            <a:avLst>
              <a:gd name="adj1" fmla="val 7110"/>
              <a:gd name="adj2" fmla="val 7675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Verdana Pro Light" panose="020B0304030504040204" pitchFamily="34" charset="0"/>
              </a:rPr>
              <a:t>Haven't they recognized you yet</a:t>
            </a:r>
            <a:r>
              <a:rPr lang="ro-RO" sz="2000" b="1" dirty="0">
                <a:solidFill>
                  <a:schemeClr val="tx1"/>
                </a:solidFill>
                <a:latin typeface="Verdana Pro Light" panose="020B0304030504040204" pitchFamily="34" charset="0"/>
              </a:rPr>
              <a:t>, </a:t>
            </a:r>
            <a:r>
              <a:rPr lang="en-GB" sz="2000" b="1" dirty="0">
                <a:solidFill>
                  <a:schemeClr val="tx1"/>
                </a:solidFill>
                <a:latin typeface="Verdana Pro Light" panose="020B0304030504040204" pitchFamily="34" charset="0"/>
              </a:rPr>
              <a:t>to fit in?</a:t>
            </a:r>
            <a:endParaRPr lang="ro-RO" sz="2000" b="1" dirty="0">
              <a:solidFill>
                <a:schemeClr val="tx1"/>
              </a:solidFill>
              <a:latin typeface="Verdana Pro Light" panose="020B0304030504040204" pitchFamily="34" charset="0"/>
            </a:endParaRPr>
          </a:p>
        </p:txBody>
      </p:sp>
      <p:pic>
        <p:nvPicPr>
          <p:cNvPr id="2" name="Picture 4">
            <a:extLst>
              <a:ext uri="{FF2B5EF4-FFF2-40B4-BE49-F238E27FC236}">
                <a16:creationId xmlns:a16="http://schemas.microsoft.com/office/drawing/2014/main" id="{6EE54E61-4DB5-034A-3048-94BA7F005C0F}"/>
              </a:ext>
            </a:extLst>
          </p:cNvPr>
          <p:cNvPicPr>
            <a:picLocks noChangeAspect="1" noChangeArrowheads="1"/>
          </p:cNvPicPr>
          <p:nvPr/>
        </p:nvPicPr>
        <p:blipFill>
          <a:blip r:embed="rId4"/>
          <a:srcRect/>
          <a:stretch>
            <a:fillRect/>
          </a:stretch>
        </p:blipFill>
        <p:spPr bwMode="auto">
          <a:xfrm>
            <a:off x="7491447" y="-12620"/>
            <a:ext cx="4687337" cy="6870620"/>
          </a:xfrm>
          <a:prstGeom prst="rect">
            <a:avLst/>
          </a:prstGeom>
          <a:noFill/>
          <a:ln w="9525">
            <a:noFill/>
            <a:miter lim="800000"/>
            <a:headEnd/>
            <a:tailEnd/>
          </a:ln>
          <a:effectLst/>
        </p:spPr>
      </p:pic>
    </p:spTree>
    <p:extLst>
      <p:ext uri="{BB962C8B-B14F-4D97-AF65-F5344CB8AC3E}">
        <p14:creationId xmlns:p14="http://schemas.microsoft.com/office/powerpoint/2010/main" val="354220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8953520" cy="584775"/>
          </a:xfrm>
          <a:prstGeom prst="rect">
            <a:avLst/>
          </a:prstGeom>
        </p:spPr>
        <p:txBody>
          <a:bodyPr wrap="square">
            <a:spAutoFit/>
          </a:bodyPr>
          <a:lstStyle/>
          <a:p>
            <a:r>
              <a:rPr lang="en-US" sz="3200" b="1" dirty="0"/>
              <a:t>Training period in FM/GM</a:t>
            </a:r>
            <a:r>
              <a:rPr lang="ro-RO" sz="3200" b="1" dirty="0"/>
              <a:t> (</a:t>
            </a:r>
            <a:r>
              <a:rPr lang="ro-RO" sz="3200" b="1"/>
              <a:t>23 respondents)</a:t>
            </a:r>
            <a:endParaRPr lang="en-US" sz="3200" b="1" dirty="0"/>
          </a:p>
        </p:txBody>
      </p:sp>
      <p:sp>
        <p:nvSpPr>
          <p:cNvPr id="4" name="TextBox 3"/>
          <p:cNvSpPr txBox="1"/>
          <p:nvPr/>
        </p:nvSpPr>
        <p:spPr>
          <a:xfrm>
            <a:off x="534139" y="800089"/>
            <a:ext cx="6858048" cy="2062103"/>
          </a:xfrm>
          <a:prstGeom prst="rect">
            <a:avLst/>
          </a:prstGeom>
          <a:noFill/>
        </p:spPr>
        <p:txBody>
          <a:bodyPr wrap="square" rtlCol="0">
            <a:spAutoFit/>
          </a:bodyPr>
          <a:lstStyle/>
          <a:p>
            <a:r>
              <a:rPr lang="en-US" sz="3200" b="1" dirty="0">
                <a:solidFill>
                  <a:srgbClr val="FFCCCC"/>
                </a:solidFill>
                <a:effectLst>
                  <a:outerShdw blurRad="38100" dist="38100" dir="2700000" algn="tl">
                    <a:srgbClr val="000000">
                      <a:alpha val="43137"/>
                    </a:srgbClr>
                  </a:outerShdw>
                </a:effectLst>
              </a:rPr>
              <a:t>Three years</a:t>
            </a:r>
            <a:r>
              <a:rPr lang="ro-RO" sz="3200" b="1" dirty="0">
                <a:solidFill>
                  <a:srgbClr val="FFCCCC"/>
                </a:solidFill>
                <a:effectLst>
                  <a:outerShdw blurRad="38100" dist="38100" dir="2700000" algn="tl">
                    <a:srgbClr val="000000">
                      <a:alpha val="43137"/>
                    </a:srgbClr>
                  </a:outerShdw>
                </a:effectLst>
              </a:rPr>
              <a:t> (8 </a:t>
            </a:r>
            <a:r>
              <a:rPr lang="ro-RO" sz="3200" b="1" dirty="0" err="1">
                <a:solidFill>
                  <a:srgbClr val="FFCCCC"/>
                </a:solidFill>
                <a:effectLst>
                  <a:outerShdw blurRad="38100" dist="38100" dir="2700000" algn="tl">
                    <a:srgbClr val="000000">
                      <a:alpha val="43137"/>
                    </a:srgbClr>
                  </a:outerShdw>
                </a:effectLst>
              </a:rPr>
              <a:t>countries</a:t>
            </a:r>
            <a:r>
              <a:rPr lang="ro-RO" sz="3200" b="1" dirty="0">
                <a:solidFill>
                  <a:srgbClr val="FFCCCC"/>
                </a:solidFill>
                <a:effectLst>
                  <a:outerShdw blurRad="38100" dist="38100" dir="2700000" algn="tl">
                    <a:srgbClr val="000000">
                      <a:alpha val="43137"/>
                    </a:srgbClr>
                  </a:outerShdw>
                </a:effectLst>
              </a:rPr>
              <a:t>)</a:t>
            </a:r>
            <a:endParaRPr lang="en-US" sz="3200" b="1" dirty="0">
              <a:solidFill>
                <a:srgbClr val="FFCCCC"/>
              </a:solidFill>
              <a:effectLst>
                <a:outerShdw blurRad="38100" dist="38100" dir="2700000" algn="tl">
                  <a:srgbClr val="000000">
                    <a:alpha val="43137"/>
                  </a:srgbClr>
                </a:outerShdw>
              </a:effectLst>
            </a:endParaRPr>
          </a:p>
          <a:p>
            <a:r>
              <a:rPr lang="en-US" sz="3200" b="1" dirty="0">
                <a:solidFill>
                  <a:srgbClr val="FF5050"/>
                </a:solidFill>
                <a:effectLst>
                  <a:outerShdw blurRad="38100" dist="38100" dir="2700000" algn="tl">
                    <a:srgbClr val="000000">
                      <a:alpha val="43137"/>
                    </a:srgbClr>
                  </a:outerShdw>
                </a:effectLst>
              </a:rPr>
              <a:t>Four years</a:t>
            </a:r>
            <a:r>
              <a:rPr lang="ro-RO" sz="3200" b="1" dirty="0">
                <a:solidFill>
                  <a:srgbClr val="FF5050"/>
                </a:solidFill>
                <a:effectLst>
                  <a:outerShdw blurRad="38100" dist="38100" dir="2700000" algn="tl">
                    <a:srgbClr val="000000">
                      <a:alpha val="43137"/>
                    </a:srgbClr>
                  </a:outerShdw>
                </a:effectLst>
              </a:rPr>
              <a:t> (8 </a:t>
            </a:r>
            <a:r>
              <a:rPr lang="ro-RO" sz="3200" b="1" dirty="0" err="1">
                <a:solidFill>
                  <a:srgbClr val="FF5050"/>
                </a:solidFill>
                <a:effectLst>
                  <a:outerShdw blurRad="38100" dist="38100" dir="2700000" algn="tl">
                    <a:srgbClr val="000000">
                      <a:alpha val="43137"/>
                    </a:srgbClr>
                  </a:outerShdw>
                </a:effectLst>
              </a:rPr>
              <a:t>countries</a:t>
            </a:r>
            <a:r>
              <a:rPr lang="ro-RO" sz="3200" b="1" dirty="0">
                <a:solidFill>
                  <a:srgbClr val="FF5050"/>
                </a:solidFill>
                <a:effectLst>
                  <a:outerShdw blurRad="38100" dist="38100" dir="2700000" algn="tl">
                    <a:srgbClr val="000000">
                      <a:alpha val="43137"/>
                    </a:srgbClr>
                  </a:outerShdw>
                </a:effectLst>
              </a:rPr>
              <a:t>)</a:t>
            </a:r>
            <a:endParaRPr lang="hu-HU" sz="3200" b="1" dirty="0">
              <a:solidFill>
                <a:srgbClr val="FF5050"/>
              </a:solidFill>
              <a:effectLst>
                <a:outerShdw blurRad="38100" dist="38100" dir="2700000" algn="tl">
                  <a:srgbClr val="000000">
                    <a:alpha val="43137"/>
                  </a:srgbClr>
                </a:outerShdw>
              </a:effectLst>
            </a:endParaRPr>
          </a:p>
          <a:p>
            <a:r>
              <a:rPr lang="en-US" sz="3200" b="1" dirty="0">
                <a:solidFill>
                  <a:srgbClr val="FF0000"/>
                </a:solidFill>
                <a:effectLst>
                  <a:outerShdw blurRad="38100" dist="38100" dir="2700000" algn="tl">
                    <a:srgbClr val="000000">
                      <a:alpha val="43137"/>
                    </a:srgbClr>
                  </a:outerShdw>
                </a:effectLst>
              </a:rPr>
              <a:t>Five years</a:t>
            </a:r>
            <a:r>
              <a:rPr lang="ro-RO" sz="3200" b="1" dirty="0">
                <a:solidFill>
                  <a:srgbClr val="FF0000"/>
                </a:solidFill>
                <a:effectLst>
                  <a:outerShdw blurRad="38100" dist="38100" dir="2700000" algn="tl">
                    <a:srgbClr val="000000">
                      <a:alpha val="43137"/>
                    </a:srgbClr>
                  </a:outerShdw>
                </a:effectLst>
              </a:rPr>
              <a:t> (4 </a:t>
            </a:r>
            <a:r>
              <a:rPr lang="ro-RO" sz="3200" b="1" dirty="0" err="1">
                <a:solidFill>
                  <a:srgbClr val="FF0000"/>
                </a:solidFill>
                <a:effectLst>
                  <a:outerShdw blurRad="38100" dist="38100" dir="2700000" algn="tl">
                    <a:srgbClr val="000000">
                      <a:alpha val="43137"/>
                    </a:srgbClr>
                  </a:outerShdw>
                </a:effectLst>
              </a:rPr>
              <a:t>countries</a:t>
            </a:r>
            <a:r>
              <a:rPr lang="ro-RO" sz="3200" b="1" dirty="0">
                <a:solidFill>
                  <a:srgbClr val="FF0000"/>
                </a:solidFill>
                <a:effectLst>
                  <a:outerShdw blurRad="38100" dist="38100" dir="2700000" algn="tl">
                    <a:srgbClr val="000000">
                      <a:alpha val="43137"/>
                    </a:srgbClr>
                  </a:outerShdw>
                </a:effectLst>
              </a:rPr>
              <a:t>)</a:t>
            </a:r>
            <a:endParaRPr lang="hu-HU" sz="3200" b="1" dirty="0">
              <a:solidFill>
                <a:srgbClr val="FF0000"/>
              </a:solidFill>
              <a:effectLst>
                <a:outerShdw blurRad="38100" dist="38100" dir="2700000" algn="tl">
                  <a:srgbClr val="000000">
                    <a:alpha val="43137"/>
                  </a:srgbClr>
                </a:outerShdw>
              </a:effectLst>
            </a:endParaRPr>
          </a:p>
          <a:p>
            <a:r>
              <a:rPr lang="en-US" sz="3200" b="1" dirty="0">
                <a:solidFill>
                  <a:srgbClr val="800000"/>
                </a:solidFill>
                <a:effectLst>
                  <a:outerShdw blurRad="38100" dist="38100" dir="2700000" algn="tl">
                    <a:srgbClr val="000000">
                      <a:alpha val="43137"/>
                    </a:srgbClr>
                  </a:outerShdw>
                </a:effectLst>
              </a:rPr>
              <a:t>Other period</a:t>
            </a:r>
            <a:r>
              <a:rPr lang="ro-RO" sz="3200" b="1" dirty="0">
                <a:solidFill>
                  <a:srgbClr val="800000"/>
                </a:solidFill>
                <a:effectLst>
                  <a:outerShdw blurRad="38100" dist="38100" dir="2700000" algn="tl">
                    <a:srgbClr val="000000">
                      <a:alpha val="43137"/>
                    </a:srgbClr>
                  </a:outerShdw>
                </a:effectLst>
              </a:rPr>
              <a:t> (3 </a:t>
            </a:r>
            <a:r>
              <a:rPr lang="ro-RO" sz="3200" b="1" dirty="0" err="1">
                <a:solidFill>
                  <a:srgbClr val="800000"/>
                </a:solidFill>
                <a:effectLst>
                  <a:outerShdw blurRad="38100" dist="38100" dir="2700000" algn="tl">
                    <a:srgbClr val="000000">
                      <a:alpha val="43137"/>
                    </a:srgbClr>
                  </a:outerShdw>
                </a:effectLst>
              </a:rPr>
              <a:t>countries</a:t>
            </a:r>
            <a:r>
              <a:rPr lang="ro-RO" sz="3200" b="1" dirty="0">
                <a:solidFill>
                  <a:srgbClr val="800000"/>
                </a:solidFill>
                <a:effectLst>
                  <a:outerShdw blurRad="38100" dist="38100" dir="2700000" algn="tl">
                    <a:srgbClr val="000000">
                      <a:alpha val="43137"/>
                    </a:srgbClr>
                  </a:outerShdw>
                </a:effectLst>
              </a:rPr>
              <a:t>)</a:t>
            </a:r>
            <a:endParaRPr lang="en-US" sz="3200" b="1" dirty="0">
              <a:solidFill>
                <a:srgbClr val="800000"/>
              </a:solidFill>
              <a:effectLst>
                <a:outerShdw blurRad="38100" dist="38100" dir="2700000" algn="tl">
                  <a:srgbClr val="000000">
                    <a:alpha val="43137"/>
                  </a:srgbClr>
                </a:outerShdw>
              </a:effectLst>
            </a:endParaRPr>
          </a:p>
        </p:txBody>
      </p:sp>
      <p:sp>
        <p:nvSpPr>
          <p:cNvPr id="5" name="Rectangle 4"/>
          <p:cNvSpPr/>
          <p:nvPr/>
        </p:nvSpPr>
        <p:spPr>
          <a:xfrm>
            <a:off x="223935" y="1054931"/>
            <a:ext cx="381003" cy="14287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CCC"/>
              </a:solidFill>
            </a:endParaRPr>
          </a:p>
        </p:txBody>
      </p:sp>
      <p:sp>
        <p:nvSpPr>
          <p:cNvPr id="6" name="Rectangle 5"/>
          <p:cNvSpPr/>
          <p:nvPr/>
        </p:nvSpPr>
        <p:spPr>
          <a:xfrm>
            <a:off x="223935" y="1987413"/>
            <a:ext cx="381003" cy="142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3935" y="2478438"/>
            <a:ext cx="381003" cy="14287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3935" y="1511841"/>
            <a:ext cx="381003" cy="142876"/>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2"/>
          <p:cNvGrpSpPr>
            <a:grpSpLocks/>
          </p:cNvGrpSpPr>
          <p:nvPr/>
        </p:nvGrpSpPr>
        <p:grpSpPr bwMode="auto">
          <a:xfrm>
            <a:off x="5689599" y="0"/>
            <a:ext cx="6502401" cy="6794500"/>
            <a:chOff x="1730" y="-8"/>
            <a:chExt cx="4078" cy="4280"/>
          </a:xfrm>
        </p:grpSpPr>
        <p:sp>
          <p:nvSpPr>
            <p:cNvPr id="11"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5"/>
                <a:gd name="T175" fmla="*/ 0 h 952"/>
                <a:gd name="T176" fmla="*/ 1205 w 1205"/>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FF5050"/>
            </a:solidFill>
            <a:ln w="9525">
              <a:noFill/>
              <a:miter lim="800000"/>
              <a:headEnd/>
              <a:tailEnd/>
            </a:ln>
          </p:spPr>
          <p:txBody>
            <a:bodyPr/>
            <a:lstStyle/>
            <a:p>
              <a:endParaRPr lang="en-IE">
                <a:latin typeface="Calibri" pitchFamily="34" charset="0"/>
              </a:endParaRPr>
            </a:p>
          </p:txBody>
        </p:sp>
        <p:sp>
          <p:nvSpPr>
            <p:cNvPr id="12" name="Freeform 6"/>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616"/>
                <a:gd name="T101" fmla="*/ 421 w 421"/>
                <a:gd name="T102" fmla="*/ 616 h 6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rgbClr val="FF5050"/>
            </a:solidFill>
            <a:ln>
              <a:solidFill>
                <a:schemeClr val="tx1"/>
              </a:solidFill>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fontAlgn="auto">
                <a:spcBef>
                  <a:spcPts val="0"/>
                </a:spcBef>
                <a:spcAft>
                  <a:spcPts val="0"/>
                </a:spcAft>
                <a:defRPr/>
              </a:pPr>
              <a:endParaRPr lang="en-GB" altLang="en-US">
                <a:cs typeface="+mn-cs"/>
              </a:endParaRPr>
            </a:p>
          </p:txBody>
        </p:sp>
        <p:sp>
          <p:nvSpPr>
            <p:cNvPr id="13"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5"/>
                <a:gd name="T178" fmla="*/ 0 h 952"/>
                <a:gd name="T179" fmla="*/ 1205 w 1205"/>
                <a:gd name="T180" fmla="*/ 952 h 9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noFill/>
            <a:ln w="12700">
              <a:solidFill>
                <a:srgbClr val="000000"/>
              </a:solidFill>
              <a:round/>
              <a:headEnd/>
              <a:tailEnd/>
            </a:ln>
          </p:spPr>
          <p:txBody>
            <a:bodyPr/>
            <a:lstStyle/>
            <a:p>
              <a:endParaRPr lang="en-IE">
                <a:latin typeface="Calibri" pitchFamily="34" charset="0"/>
              </a:endParaRPr>
            </a:p>
          </p:txBody>
        </p:sp>
        <p:sp>
          <p:nvSpPr>
            <p:cNvPr id="14"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616"/>
                <a:gd name="T104" fmla="*/ 421 w 421"/>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noFill/>
            <a:ln w="12700">
              <a:solidFill>
                <a:srgbClr val="000000"/>
              </a:solidFill>
              <a:round/>
              <a:headEnd/>
              <a:tailEnd/>
            </a:ln>
          </p:spPr>
          <p:txBody>
            <a:bodyPr/>
            <a:lstStyle/>
            <a:p>
              <a:endParaRPr lang="en-IE">
                <a:latin typeface="Calibri" pitchFamily="34" charset="0"/>
              </a:endParaRPr>
            </a:p>
          </p:txBody>
        </p:sp>
        <p:sp>
          <p:nvSpPr>
            <p:cNvPr id="15"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6"/>
                <a:gd name="T148" fmla="*/ 0 h 408"/>
                <a:gd name="T149" fmla="*/ 396 w 396"/>
                <a:gd name="T150" fmla="*/ 408 h 4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rgbClr val="FF5050"/>
            </a:solidFill>
            <a:ln w="9525">
              <a:solidFill>
                <a:schemeClr val="tx1"/>
              </a:solidFill>
              <a:round/>
              <a:headEnd/>
              <a:tailEnd/>
            </a:ln>
          </p:spPr>
          <p:txBody>
            <a:bodyPr/>
            <a:lstStyle/>
            <a:p>
              <a:endParaRPr lang="en-IE">
                <a:latin typeface="Calibri" pitchFamily="34" charset="0"/>
              </a:endParaRPr>
            </a:p>
          </p:txBody>
        </p:sp>
        <p:sp>
          <p:nvSpPr>
            <p:cNvPr id="16"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2"/>
                <a:gd name="T79" fmla="*/ 0 h 144"/>
                <a:gd name="T80" fmla="*/ 202 w 202"/>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FF0000"/>
            </a:solidFill>
            <a:ln w="9525">
              <a:solidFill>
                <a:schemeClr val="tx1"/>
              </a:solidFill>
              <a:miter lim="800000"/>
              <a:headEnd/>
              <a:tailEnd/>
            </a:ln>
          </p:spPr>
          <p:txBody>
            <a:bodyPr/>
            <a:lstStyle/>
            <a:p>
              <a:endParaRPr lang="en-IE">
                <a:latin typeface="Calibri" pitchFamily="34" charset="0"/>
              </a:endParaRPr>
            </a:p>
          </p:txBody>
        </p:sp>
        <p:sp>
          <p:nvSpPr>
            <p:cNvPr id="17"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FF0000"/>
            </a:solidFill>
            <a:ln w="9525">
              <a:solidFill>
                <a:schemeClr val="tx1"/>
              </a:solidFill>
              <a:miter lim="800000"/>
              <a:headEnd/>
              <a:tailEnd/>
            </a:ln>
          </p:spPr>
          <p:txBody>
            <a:bodyPr/>
            <a:lstStyle/>
            <a:p>
              <a:endParaRPr lang="en-IE">
                <a:latin typeface="Calibri" pitchFamily="34" charset="0"/>
              </a:endParaRPr>
            </a:p>
          </p:txBody>
        </p:sp>
        <p:sp>
          <p:nvSpPr>
            <p:cNvPr id="18"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2"/>
                <a:gd name="T82" fmla="*/ 0 h 144"/>
                <a:gd name="T83" fmla="*/ 202 w 202"/>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noFill/>
            <a:ln w="12700">
              <a:solidFill>
                <a:srgbClr val="000000"/>
              </a:solidFill>
              <a:round/>
              <a:headEnd/>
              <a:tailEnd/>
            </a:ln>
          </p:spPr>
          <p:txBody>
            <a:bodyPr/>
            <a:lstStyle/>
            <a:p>
              <a:endParaRPr lang="en-IE">
                <a:latin typeface="Calibri" pitchFamily="34" charset="0"/>
              </a:endParaRPr>
            </a:p>
          </p:txBody>
        </p:sp>
        <p:sp>
          <p:nvSpPr>
            <p:cNvPr id="19"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noFill/>
            <a:ln w="12700">
              <a:solidFill>
                <a:srgbClr val="000000"/>
              </a:solidFill>
              <a:round/>
              <a:headEnd/>
              <a:tailEnd/>
            </a:ln>
          </p:spPr>
          <p:txBody>
            <a:bodyPr/>
            <a:lstStyle/>
            <a:p>
              <a:endParaRPr lang="en-IE">
                <a:latin typeface="Calibri" pitchFamily="34" charset="0"/>
              </a:endParaRPr>
            </a:p>
          </p:txBody>
        </p:sp>
        <p:sp>
          <p:nvSpPr>
            <p:cNvPr id="20" name="Freeform 14"/>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0"/>
                <a:gd name="T187" fmla="*/ 0 h 424"/>
                <a:gd name="T188" fmla="*/ 590 w 590"/>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21"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 name="T21" fmla="*/ 0 w 67"/>
                <a:gd name="T22" fmla="*/ 0 h 64"/>
                <a:gd name="T23" fmla="*/ 67 w 6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4">
                  <a:moveTo>
                    <a:pt x="0" y="24"/>
                  </a:moveTo>
                  <a:lnTo>
                    <a:pt x="17" y="56"/>
                  </a:lnTo>
                  <a:lnTo>
                    <a:pt x="51" y="64"/>
                  </a:lnTo>
                  <a:lnTo>
                    <a:pt x="67" y="48"/>
                  </a:lnTo>
                  <a:lnTo>
                    <a:pt x="59" y="0"/>
                  </a:lnTo>
                  <a:lnTo>
                    <a:pt x="0" y="8"/>
                  </a:lnTo>
                  <a:lnTo>
                    <a:pt x="0" y="24"/>
                  </a:lnTo>
                  <a:close/>
                </a:path>
              </a:pathLst>
            </a:custGeom>
            <a:solidFill>
              <a:srgbClr val="00A0C6"/>
            </a:solidFill>
            <a:ln w="9525">
              <a:noFill/>
              <a:miter lim="800000"/>
              <a:headEnd/>
              <a:tailEnd/>
            </a:ln>
          </p:spPr>
          <p:txBody>
            <a:bodyPr/>
            <a:lstStyle/>
            <a:p>
              <a:endParaRPr lang="en-IE">
                <a:latin typeface="Calibri" pitchFamily="34" charset="0"/>
              </a:endParaRPr>
            </a:p>
          </p:txBody>
        </p:sp>
        <p:sp>
          <p:nvSpPr>
            <p:cNvPr id="22" name="Freeform 16"/>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0"/>
                <a:gd name="T187" fmla="*/ 0 h 424"/>
                <a:gd name="T188" fmla="*/ 590 w 590"/>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noFill/>
            <a:ln w="12700">
              <a:solidFill>
                <a:srgbClr val="000000"/>
              </a:solidFill>
              <a:round/>
              <a:headEnd/>
              <a:tailEnd/>
            </a:ln>
          </p:spPr>
          <p:txBody>
            <a:bodyPr/>
            <a:lstStyle/>
            <a:p>
              <a:endParaRPr lang="en-IE">
                <a:latin typeface="Calibri" pitchFamily="34" charset="0"/>
              </a:endParaRPr>
            </a:p>
          </p:txBody>
        </p:sp>
        <p:sp>
          <p:nvSpPr>
            <p:cNvPr id="23"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 name="T18" fmla="*/ 0 w 67"/>
                <a:gd name="T19" fmla="*/ 0 h 64"/>
                <a:gd name="T20" fmla="*/ 67 w 6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7" h="64">
                  <a:moveTo>
                    <a:pt x="0" y="24"/>
                  </a:moveTo>
                  <a:lnTo>
                    <a:pt x="17" y="56"/>
                  </a:lnTo>
                  <a:lnTo>
                    <a:pt x="51" y="64"/>
                  </a:lnTo>
                  <a:lnTo>
                    <a:pt x="67" y="48"/>
                  </a:lnTo>
                  <a:lnTo>
                    <a:pt x="59" y="0"/>
                  </a:lnTo>
                  <a:lnTo>
                    <a:pt x="0" y="8"/>
                  </a:lnTo>
                </a:path>
              </a:pathLst>
            </a:custGeom>
            <a:noFill/>
            <a:ln w="12700">
              <a:solidFill>
                <a:srgbClr val="000000"/>
              </a:solidFill>
              <a:round/>
              <a:headEnd/>
              <a:tailEnd/>
            </a:ln>
          </p:spPr>
          <p:txBody>
            <a:bodyPr/>
            <a:lstStyle/>
            <a:p>
              <a:endParaRPr lang="en-IE">
                <a:latin typeface="Calibri" pitchFamily="34" charset="0"/>
              </a:endParaRPr>
            </a:p>
          </p:txBody>
        </p:sp>
        <p:sp>
          <p:nvSpPr>
            <p:cNvPr id="24"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 name="T18" fmla="*/ 0 w 67"/>
                <a:gd name="T19" fmla="*/ 0 h 64"/>
                <a:gd name="T20" fmla="*/ 67 w 6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7" h="64">
                  <a:moveTo>
                    <a:pt x="0" y="24"/>
                  </a:moveTo>
                  <a:lnTo>
                    <a:pt x="17" y="56"/>
                  </a:lnTo>
                  <a:lnTo>
                    <a:pt x="51" y="64"/>
                  </a:lnTo>
                  <a:lnTo>
                    <a:pt x="67" y="48"/>
                  </a:lnTo>
                  <a:lnTo>
                    <a:pt x="59" y="0"/>
                  </a:lnTo>
                  <a:lnTo>
                    <a:pt x="0" y="8"/>
                  </a:lnTo>
                </a:path>
              </a:pathLst>
            </a:custGeom>
            <a:solidFill>
              <a:schemeClr val="bg1"/>
            </a:solidFill>
            <a:ln w="9525">
              <a:noFill/>
              <a:miter lim="800000"/>
              <a:headEnd/>
              <a:tailEnd/>
            </a:ln>
          </p:spPr>
          <p:txBody>
            <a:bodyPr/>
            <a:lstStyle/>
            <a:p>
              <a:endParaRPr lang="en-IE">
                <a:latin typeface="Calibri" pitchFamily="34" charset="0"/>
              </a:endParaRPr>
            </a:p>
          </p:txBody>
        </p:sp>
        <p:sp>
          <p:nvSpPr>
            <p:cNvPr id="25"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176"/>
                <a:gd name="T62" fmla="*/ 109 w 109"/>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92D050"/>
            </a:solidFill>
            <a:ln w="9525">
              <a:noFill/>
              <a:miter lim="800000"/>
              <a:headEnd/>
              <a:tailEnd/>
            </a:ln>
          </p:spPr>
          <p:txBody>
            <a:bodyPr/>
            <a:lstStyle/>
            <a:p>
              <a:endParaRPr lang="en-IE">
                <a:latin typeface="Calibri" pitchFamily="34" charset="0"/>
              </a:endParaRPr>
            </a:p>
          </p:txBody>
        </p:sp>
        <p:sp>
          <p:nvSpPr>
            <p:cNvPr id="26"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27"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176"/>
                <a:gd name="T62" fmla="*/ 109 w 109"/>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chemeClr val="bg1"/>
            </a:solidFill>
            <a:ln w="12700">
              <a:solidFill>
                <a:srgbClr val="000000"/>
              </a:solidFill>
              <a:round/>
              <a:headEnd/>
              <a:tailEnd/>
            </a:ln>
          </p:spPr>
          <p:txBody>
            <a:bodyPr/>
            <a:lstStyle/>
            <a:p>
              <a:endParaRPr lang="en-IE">
                <a:latin typeface="Calibri" pitchFamily="34" charset="0"/>
              </a:endParaRPr>
            </a:p>
          </p:txBody>
        </p:sp>
        <p:sp>
          <p:nvSpPr>
            <p:cNvPr id="28"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FFCCCC"/>
            </a:solidFill>
            <a:ln w="12700">
              <a:solidFill>
                <a:srgbClr val="000000"/>
              </a:solidFill>
              <a:round/>
              <a:headEnd/>
              <a:tailEnd/>
            </a:ln>
          </p:spPr>
          <p:txBody>
            <a:bodyPr/>
            <a:lstStyle/>
            <a:p>
              <a:endParaRPr lang="en-IE">
                <a:latin typeface="Calibri" pitchFamily="34" charset="0"/>
              </a:endParaRPr>
            </a:p>
          </p:txBody>
        </p:sp>
        <p:sp>
          <p:nvSpPr>
            <p:cNvPr id="29"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72"/>
                <a:gd name="T86" fmla="*/ 311 w 311"/>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blipFill dpi="0" rotWithShape="1">
              <a:blip r:embed="rId3"/>
              <a:srcRect/>
              <a:tile tx="0" ty="0" sx="100000" sy="100000" flip="none" algn="tl"/>
            </a:blipFill>
            <a:ln w="9525">
              <a:noFill/>
              <a:miter lim="800000"/>
              <a:headEnd/>
              <a:tailEnd/>
            </a:ln>
          </p:spPr>
          <p:txBody>
            <a:bodyPr/>
            <a:lstStyle/>
            <a:p>
              <a:endParaRPr lang="en-IE">
                <a:latin typeface="Calibri" pitchFamily="34" charset="0"/>
              </a:endParaRPr>
            </a:p>
          </p:txBody>
        </p:sp>
        <p:sp>
          <p:nvSpPr>
            <p:cNvPr id="30"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00A0C6"/>
            </a:solidFill>
            <a:ln w="9525">
              <a:noFill/>
              <a:miter lim="800000"/>
              <a:headEnd/>
              <a:tailEnd/>
            </a:ln>
          </p:spPr>
          <p:txBody>
            <a:bodyPr/>
            <a:lstStyle/>
            <a:p>
              <a:endParaRPr lang="en-IE">
                <a:latin typeface="Calibri" pitchFamily="34" charset="0"/>
              </a:endParaRPr>
            </a:p>
          </p:txBody>
        </p:sp>
        <p:sp>
          <p:nvSpPr>
            <p:cNvPr id="31" name="Freeform 25"/>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72"/>
                <a:gd name="T86" fmla="*/ 311 w 311"/>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chemeClr val="bg1"/>
            </a:solidFill>
            <a:ln w="12700">
              <a:solidFill>
                <a:srgbClr val="000000"/>
              </a:solidFill>
              <a:round/>
              <a:headEnd/>
              <a:tailEnd/>
            </a:ln>
          </p:spPr>
          <p:txBody>
            <a:bodyPr/>
            <a:lstStyle/>
            <a:p>
              <a:endParaRPr lang="en-IE">
                <a:latin typeface="Calibri" pitchFamily="34" charset="0"/>
              </a:endParaRPr>
            </a:p>
          </p:txBody>
        </p:sp>
        <p:sp>
          <p:nvSpPr>
            <p:cNvPr id="32"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FFCCCC"/>
            </a:solidFill>
            <a:ln w="9525">
              <a:solidFill>
                <a:srgbClr val="000000"/>
              </a:solidFill>
              <a:round/>
              <a:headEnd/>
              <a:tailEnd/>
            </a:ln>
          </p:spPr>
          <p:txBody>
            <a:bodyPr/>
            <a:lstStyle/>
            <a:p>
              <a:endParaRPr lang="en-IE">
                <a:latin typeface="Calibri" pitchFamily="34" charset="0"/>
              </a:endParaRPr>
            </a:p>
          </p:txBody>
        </p:sp>
        <p:sp>
          <p:nvSpPr>
            <p:cNvPr id="33"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34"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FF5050"/>
            </a:solidFill>
            <a:ln w="12700">
              <a:solidFill>
                <a:srgbClr val="000000"/>
              </a:solidFill>
              <a:round/>
              <a:headEnd/>
              <a:tailEnd/>
            </a:ln>
          </p:spPr>
          <p:txBody>
            <a:bodyPr/>
            <a:lstStyle/>
            <a:p>
              <a:endParaRPr lang="en-IE">
                <a:latin typeface="Calibri" pitchFamily="34" charset="0"/>
              </a:endParaRPr>
            </a:p>
          </p:txBody>
        </p:sp>
        <p:sp>
          <p:nvSpPr>
            <p:cNvPr id="35"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0"/>
                <a:gd name="T157" fmla="*/ 0 h 1080"/>
                <a:gd name="T158" fmla="*/ 1180 w 1180"/>
                <a:gd name="T159" fmla="*/ 1080 h 10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FFCCCC"/>
            </a:solidFill>
            <a:ln w="9525">
              <a:noFill/>
              <a:miter lim="800000"/>
              <a:headEnd/>
              <a:tailEnd/>
            </a:ln>
          </p:spPr>
          <p:txBody>
            <a:bodyPr/>
            <a:lstStyle/>
            <a:p>
              <a:endParaRPr lang="en-IE">
                <a:latin typeface="Calibri" pitchFamily="34" charset="0"/>
              </a:endParaRPr>
            </a:p>
          </p:txBody>
        </p:sp>
        <p:sp>
          <p:nvSpPr>
            <p:cNvPr id="36" name="Freeform 32"/>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FF5050"/>
            </a:solidFill>
            <a:ln w="9525">
              <a:noFill/>
              <a:miter lim="800000"/>
              <a:headEnd/>
              <a:tailEnd/>
            </a:ln>
          </p:spPr>
          <p:txBody>
            <a:bodyPr/>
            <a:lstStyle/>
            <a:p>
              <a:endParaRPr lang="en-IE">
                <a:latin typeface="Calibri" pitchFamily="34" charset="0"/>
              </a:endParaRPr>
            </a:p>
          </p:txBody>
        </p:sp>
        <p:sp>
          <p:nvSpPr>
            <p:cNvPr id="37"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0"/>
                <a:gd name="T160" fmla="*/ 0 h 1080"/>
                <a:gd name="T161" fmla="*/ 1180 w 1180"/>
                <a:gd name="T162" fmla="*/ 1080 h 10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noFill/>
            <a:ln w="12700">
              <a:solidFill>
                <a:srgbClr val="000000"/>
              </a:solidFill>
              <a:round/>
              <a:headEnd/>
              <a:tailEnd/>
            </a:ln>
          </p:spPr>
          <p:txBody>
            <a:bodyPr/>
            <a:lstStyle/>
            <a:p>
              <a:endParaRPr lang="en-IE">
                <a:latin typeface="Calibri" pitchFamily="34" charset="0"/>
              </a:endParaRPr>
            </a:p>
          </p:txBody>
        </p:sp>
        <p:sp>
          <p:nvSpPr>
            <p:cNvPr id="38"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noFill/>
            <a:ln w="12700">
              <a:solidFill>
                <a:srgbClr val="000000"/>
              </a:solidFill>
              <a:round/>
              <a:headEnd/>
              <a:tailEnd/>
            </a:ln>
          </p:spPr>
          <p:txBody>
            <a:bodyPr/>
            <a:lstStyle/>
            <a:p>
              <a:endParaRPr lang="en-IE">
                <a:latin typeface="Calibri" pitchFamily="34" charset="0"/>
              </a:endParaRPr>
            </a:p>
          </p:txBody>
        </p:sp>
        <p:sp>
          <p:nvSpPr>
            <p:cNvPr id="39"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8"/>
                <a:gd name="T88" fmla="*/ 0 h 232"/>
                <a:gd name="T89" fmla="*/ 328 w 328"/>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rgbClr val="FFCCCC"/>
            </a:solidFill>
            <a:ln w="9525">
              <a:solidFill>
                <a:schemeClr val="tx1"/>
              </a:solidFill>
              <a:miter lim="800000"/>
              <a:headEnd/>
              <a:tailEnd/>
            </a:ln>
          </p:spPr>
          <p:txBody>
            <a:bodyPr/>
            <a:lstStyle/>
            <a:p>
              <a:endParaRPr lang="en-IE">
                <a:latin typeface="Calibri" pitchFamily="34" charset="0"/>
              </a:endParaRPr>
            </a:p>
          </p:txBody>
        </p:sp>
        <p:sp>
          <p:nvSpPr>
            <p:cNvPr id="40"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41"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20"/>
                <a:gd name="T131" fmla="*/ 337 w 337"/>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7DFF00"/>
            </a:solidFill>
            <a:ln w="9525">
              <a:noFill/>
              <a:miter lim="800000"/>
              <a:headEnd/>
              <a:tailEnd/>
            </a:ln>
          </p:spPr>
          <p:txBody>
            <a:bodyPr/>
            <a:lstStyle/>
            <a:p>
              <a:endParaRPr lang="en-IE">
                <a:latin typeface="Calibri" pitchFamily="34" charset="0"/>
              </a:endParaRPr>
            </a:p>
          </p:txBody>
        </p:sp>
        <p:sp>
          <p:nvSpPr>
            <p:cNvPr id="42" name="Freeform 38"/>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chemeClr val="bg1"/>
            </a:solidFill>
            <a:ln w="12700">
              <a:solidFill>
                <a:srgbClr val="000000"/>
              </a:solidFill>
              <a:round/>
              <a:headEnd/>
              <a:tailEnd/>
            </a:ln>
          </p:spPr>
          <p:txBody>
            <a:bodyPr/>
            <a:lstStyle/>
            <a:p>
              <a:endParaRPr lang="en-IE">
                <a:latin typeface="Calibri" pitchFamily="34" charset="0"/>
              </a:endParaRPr>
            </a:p>
          </p:txBody>
        </p:sp>
        <p:sp>
          <p:nvSpPr>
            <p:cNvPr id="43"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20"/>
                <a:gd name="T131" fmla="*/ 337 w 337"/>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FFCCCC"/>
            </a:solidFill>
            <a:ln w="3175">
              <a:solidFill>
                <a:schemeClr val="tx1"/>
              </a:solidFill>
              <a:round/>
              <a:headEnd/>
              <a:tailEnd/>
            </a:ln>
          </p:spPr>
          <p:txBody>
            <a:bodyPr/>
            <a:lstStyle/>
            <a:p>
              <a:endParaRPr lang="en-IE">
                <a:latin typeface="Calibri" pitchFamily="34" charset="0"/>
              </a:endParaRPr>
            </a:p>
          </p:txBody>
        </p:sp>
        <p:sp>
          <p:nvSpPr>
            <p:cNvPr id="44"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344"/>
                <a:gd name="T101" fmla="*/ 211 w 211"/>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45" name="Freeform 41"/>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0"/>
                <a:gd name="T148" fmla="*/ 0 h 888"/>
                <a:gd name="T149" fmla="*/ 750 w 750"/>
                <a:gd name="T150" fmla="*/ 888 h 8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92D050"/>
            </a:solidFill>
            <a:ln w="9525">
              <a:noFill/>
              <a:miter lim="800000"/>
              <a:headEnd/>
              <a:tailEnd/>
            </a:ln>
          </p:spPr>
          <p:txBody>
            <a:bodyPr/>
            <a:lstStyle/>
            <a:p>
              <a:endParaRPr lang="en-IE">
                <a:latin typeface="Calibri" pitchFamily="34" charset="0"/>
              </a:endParaRPr>
            </a:p>
          </p:txBody>
        </p:sp>
        <p:sp>
          <p:nvSpPr>
            <p:cNvPr id="46"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344"/>
                <a:gd name="T101" fmla="*/ 211 w 211"/>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noFill/>
            <a:ln w="12700">
              <a:solidFill>
                <a:srgbClr val="000000"/>
              </a:solidFill>
              <a:round/>
              <a:headEnd/>
              <a:tailEnd/>
            </a:ln>
          </p:spPr>
          <p:txBody>
            <a:bodyPr/>
            <a:lstStyle/>
            <a:p>
              <a:endParaRPr lang="en-IE">
                <a:latin typeface="Calibri" pitchFamily="34" charset="0"/>
              </a:endParaRPr>
            </a:p>
          </p:txBody>
        </p:sp>
        <p:sp>
          <p:nvSpPr>
            <p:cNvPr id="47"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0"/>
                <a:gd name="T151" fmla="*/ 0 h 888"/>
                <a:gd name="T152" fmla="*/ 750 w 750"/>
                <a:gd name="T153" fmla="*/ 888 h 8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FF0000"/>
            </a:solidFill>
            <a:ln w="12700">
              <a:solidFill>
                <a:srgbClr val="000000"/>
              </a:solidFill>
              <a:round/>
              <a:headEnd/>
              <a:tailEnd/>
            </a:ln>
          </p:spPr>
          <p:txBody>
            <a:bodyPr/>
            <a:lstStyle/>
            <a:p>
              <a:endParaRPr lang="en-IE">
                <a:latin typeface="Calibri" pitchFamily="34" charset="0"/>
              </a:endParaRPr>
            </a:p>
          </p:txBody>
        </p:sp>
        <p:sp>
          <p:nvSpPr>
            <p:cNvPr id="48"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32"/>
                <a:gd name="T92" fmla="*/ 421 w 421"/>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49" name="Freeform 45"/>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2"/>
                <a:gd name="T130" fmla="*/ 0 h 312"/>
                <a:gd name="T131" fmla="*/ 682 w 682"/>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50" name="Freeform 46"/>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32"/>
                <a:gd name="T92" fmla="*/ 421 w 421"/>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0000"/>
            </a:solidFill>
            <a:ln w="12700">
              <a:solidFill>
                <a:srgbClr val="000000"/>
              </a:solidFill>
              <a:round/>
              <a:headEnd/>
              <a:tailEnd/>
            </a:ln>
          </p:spPr>
          <p:txBody>
            <a:bodyPr/>
            <a:lstStyle/>
            <a:p>
              <a:endParaRPr lang="en-IE">
                <a:latin typeface="Calibri" pitchFamily="34" charset="0"/>
              </a:endParaRPr>
            </a:p>
          </p:txBody>
        </p:sp>
        <p:sp>
          <p:nvSpPr>
            <p:cNvPr id="51"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2"/>
                <a:gd name="T130" fmla="*/ 0 h 312"/>
                <a:gd name="T131" fmla="*/ 682 w 682"/>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rgbClr val="800000"/>
            </a:solidFill>
            <a:ln w="12700">
              <a:solidFill>
                <a:srgbClr val="000000"/>
              </a:solidFill>
              <a:round/>
              <a:headEnd/>
              <a:tailEnd/>
            </a:ln>
          </p:spPr>
          <p:txBody>
            <a:bodyPr/>
            <a:lstStyle/>
            <a:p>
              <a:endParaRPr lang="en-IE">
                <a:latin typeface="Calibri" pitchFamily="34" charset="0"/>
              </a:endParaRPr>
            </a:p>
          </p:txBody>
        </p:sp>
        <p:sp>
          <p:nvSpPr>
            <p:cNvPr id="52" name="Freeform 48"/>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312"/>
                <a:gd name="T113" fmla="*/ 581 w 581"/>
                <a:gd name="T114" fmla="*/ 312 h 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rgbClr val="FFCCCC"/>
            </a:solidFill>
            <a:ln w="9525">
              <a:solidFill>
                <a:schemeClr val="tx1"/>
              </a:solidFill>
              <a:round/>
              <a:headEnd/>
              <a:tailEnd/>
            </a:ln>
          </p:spPr>
          <p:txBody>
            <a:bodyPr/>
            <a:lstStyle/>
            <a:p>
              <a:endParaRPr lang="en-IE">
                <a:latin typeface="Calibri" pitchFamily="34" charset="0"/>
              </a:endParaRPr>
            </a:p>
          </p:txBody>
        </p:sp>
        <p:sp>
          <p:nvSpPr>
            <p:cNvPr id="53" name="Freeform 49"/>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200"/>
                <a:gd name="T77" fmla="*/ 278 w 27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rgbClr val="FF5050"/>
            </a:solidFill>
            <a:ln w="9525">
              <a:solidFill>
                <a:schemeClr val="tx1"/>
              </a:solidFill>
              <a:round/>
              <a:headEnd/>
              <a:tailEnd/>
            </a:ln>
          </p:spPr>
          <p:txBody>
            <a:bodyPr/>
            <a:lstStyle/>
            <a:p>
              <a:endParaRPr lang="en-IE">
                <a:latin typeface="Calibri" pitchFamily="34" charset="0"/>
              </a:endParaRPr>
            </a:p>
          </p:txBody>
        </p:sp>
        <p:sp>
          <p:nvSpPr>
            <p:cNvPr id="54" name="Freeform 50"/>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16"/>
                <a:gd name="T170" fmla="*/ 548 w 548"/>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rgbClr val="92D050"/>
            </a:solidFill>
            <a:ln w="9525">
              <a:noFill/>
              <a:miter lim="800000"/>
              <a:headEnd/>
              <a:tailEnd/>
            </a:ln>
          </p:spPr>
          <p:txBody>
            <a:bodyPr/>
            <a:lstStyle/>
            <a:p>
              <a:endParaRPr lang="en-IE">
                <a:latin typeface="Calibri" pitchFamily="34" charset="0"/>
              </a:endParaRPr>
            </a:p>
          </p:txBody>
        </p:sp>
        <p:sp>
          <p:nvSpPr>
            <p:cNvPr id="55"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200"/>
                <a:gd name="T77" fmla="*/ 278 w 27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noFill/>
            <a:ln w="12700">
              <a:solidFill>
                <a:srgbClr val="000000"/>
              </a:solidFill>
              <a:round/>
              <a:headEnd/>
              <a:tailEnd/>
            </a:ln>
          </p:spPr>
          <p:txBody>
            <a:bodyPr/>
            <a:lstStyle/>
            <a:p>
              <a:endParaRPr lang="en-IE">
                <a:latin typeface="Calibri" pitchFamily="34" charset="0"/>
              </a:endParaRPr>
            </a:p>
          </p:txBody>
        </p:sp>
        <p:sp>
          <p:nvSpPr>
            <p:cNvPr id="56"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16"/>
                <a:gd name="T170" fmla="*/ 548 w 548"/>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rgbClr val="FF5050"/>
            </a:solidFill>
            <a:ln w="12700">
              <a:solidFill>
                <a:srgbClr val="000000"/>
              </a:solidFill>
              <a:round/>
              <a:headEnd/>
              <a:tailEnd/>
            </a:ln>
          </p:spPr>
          <p:txBody>
            <a:bodyPr/>
            <a:lstStyle/>
            <a:p>
              <a:endParaRPr lang="en-IE">
                <a:latin typeface="Calibri" pitchFamily="34" charset="0"/>
              </a:endParaRPr>
            </a:p>
          </p:txBody>
        </p:sp>
        <p:sp>
          <p:nvSpPr>
            <p:cNvPr id="57" name="Freeform 53"/>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
                <a:gd name="T103" fmla="*/ 0 h 320"/>
                <a:gd name="T104" fmla="*/ 388 w 388"/>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9525">
              <a:noFill/>
              <a:miter lim="800000"/>
              <a:headEnd/>
              <a:tailEnd/>
            </a:ln>
          </p:spPr>
          <p:txBody>
            <a:bodyPr/>
            <a:lstStyle/>
            <a:p>
              <a:endParaRPr lang="en-IE">
                <a:latin typeface="Calibri" pitchFamily="34" charset="0"/>
              </a:endParaRPr>
            </a:p>
          </p:txBody>
        </p:sp>
        <p:sp>
          <p:nvSpPr>
            <p:cNvPr id="58" name="Freeform 54"/>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368"/>
                <a:gd name="T131" fmla="*/ 573 w 573"/>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rgbClr val="FFCCCC"/>
            </a:solidFill>
            <a:ln w="9525">
              <a:solidFill>
                <a:schemeClr val="tx1"/>
              </a:solidFill>
              <a:miter lim="800000"/>
              <a:headEnd/>
              <a:tailEnd/>
            </a:ln>
          </p:spPr>
          <p:txBody>
            <a:bodyPr/>
            <a:lstStyle/>
            <a:p>
              <a:endParaRPr lang="en-IE">
                <a:latin typeface="Calibri" pitchFamily="34" charset="0"/>
              </a:endParaRPr>
            </a:p>
          </p:txBody>
        </p:sp>
        <p:sp>
          <p:nvSpPr>
            <p:cNvPr id="59"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
                <a:gd name="T103" fmla="*/ 0 h 320"/>
                <a:gd name="T104" fmla="*/ 388 w 388"/>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12700">
              <a:solidFill>
                <a:srgbClr val="000000"/>
              </a:solidFill>
              <a:round/>
              <a:headEnd/>
              <a:tailEnd/>
            </a:ln>
          </p:spPr>
          <p:txBody>
            <a:bodyPr/>
            <a:lstStyle/>
            <a:p>
              <a:endParaRPr lang="en-IE">
                <a:latin typeface="Calibri" pitchFamily="34" charset="0"/>
              </a:endParaRPr>
            </a:p>
          </p:txBody>
        </p:sp>
        <p:sp>
          <p:nvSpPr>
            <p:cNvPr id="60"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368"/>
                <a:gd name="T131" fmla="*/ 573 w 573"/>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noFill/>
            <a:ln w="12700">
              <a:solidFill>
                <a:srgbClr val="000000"/>
              </a:solidFill>
              <a:round/>
              <a:headEnd/>
              <a:tailEnd/>
            </a:ln>
          </p:spPr>
          <p:txBody>
            <a:bodyPr/>
            <a:lstStyle/>
            <a:p>
              <a:endParaRPr lang="en-IE">
                <a:latin typeface="Calibri" pitchFamily="34" charset="0"/>
              </a:endParaRPr>
            </a:p>
          </p:txBody>
        </p:sp>
        <p:sp>
          <p:nvSpPr>
            <p:cNvPr id="61"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 name="T12" fmla="*/ 0 w 26"/>
                <a:gd name="T13" fmla="*/ 0 h 8"/>
                <a:gd name="T14" fmla="*/ 26 w 26"/>
                <a:gd name="T15" fmla="*/ 8 h 8"/>
              </a:gdLst>
              <a:ahLst/>
              <a:cxnLst>
                <a:cxn ang="T8">
                  <a:pos x="T0" y="T1"/>
                </a:cxn>
                <a:cxn ang="T9">
                  <a:pos x="T2" y="T3"/>
                </a:cxn>
                <a:cxn ang="T10">
                  <a:pos x="T4" y="T5"/>
                </a:cxn>
                <a:cxn ang="T11">
                  <a:pos x="T6" y="T7"/>
                </a:cxn>
              </a:cxnLst>
              <a:rect l="T12" t="T13" r="T14" b="T15"/>
              <a:pathLst>
                <a:path w="26" h="8">
                  <a:moveTo>
                    <a:pt x="17" y="8"/>
                  </a:moveTo>
                  <a:lnTo>
                    <a:pt x="26" y="8"/>
                  </a:lnTo>
                  <a:lnTo>
                    <a:pt x="0" y="0"/>
                  </a:lnTo>
                  <a:lnTo>
                    <a:pt x="17" y="8"/>
                  </a:lnTo>
                  <a:close/>
                </a:path>
              </a:pathLst>
            </a:custGeom>
            <a:noFill/>
            <a:ln w="12700">
              <a:solidFill>
                <a:srgbClr val="000000"/>
              </a:solidFill>
              <a:round/>
              <a:headEnd/>
              <a:tailEnd/>
            </a:ln>
          </p:spPr>
          <p:txBody>
            <a:bodyPr/>
            <a:lstStyle/>
            <a:p>
              <a:endParaRPr lang="en-IE">
                <a:latin typeface="Calibri" pitchFamily="34" charset="0"/>
              </a:endParaRPr>
            </a:p>
          </p:txBody>
        </p:sp>
        <p:sp>
          <p:nvSpPr>
            <p:cNvPr id="62"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63" name="Line 59"/>
            <p:cNvSpPr>
              <a:spLocks noChangeShapeType="1"/>
            </p:cNvSpPr>
            <p:nvPr/>
          </p:nvSpPr>
          <p:spPr bwMode="auto">
            <a:xfrm flipV="1">
              <a:off x="4805" y="2760"/>
              <a:ext cx="26" cy="8"/>
            </a:xfrm>
            <a:prstGeom prst="line">
              <a:avLst/>
            </a:prstGeom>
            <a:noFill/>
            <a:ln w="12700">
              <a:solidFill>
                <a:srgbClr val="000000"/>
              </a:solidFill>
              <a:round/>
              <a:headEnd/>
              <a:tailEnd/>
            </a:ln>
          </p:spPr>
          <p:txBody>
            <a:bodyPr/>
            <a:lstStyle/>
            <a:p>
              <a:endParaRPr lang="en-US"/>
            </a:p>
          </p:txBody>
        </p:sp>
        <p:sp>
          <p:nvSpPr>
            <p:cNvPr id="64" name="Line 60"/>
            <p:cNvSpPr>
              <a:spLocks noChangeShapeType="1"/>
            </p:cNvSpPr>
            <p:nvPr/>
          </p:nvSpPr>
          <p:spPr bwMode="auto">
            <a:xfrm flipV="1">
              <a:off x="4805" y="2760"/>
              <a:ext cx="26" cy="8"/>
            </a:xfrm>
            <a:prstGeom prst="line">
              <a:avLst/>
            </a:prstGeom>
            <a:noFill/>
            <a:ln w="12700">
              <a:solidFill>
                <a:srgbClr val="000000"/>
              </a:solidFill>
              <a:round/>
              <a:headEnd/>
              <a:tailEnd/>
            </a:ln>
          </p:spPr>
          <p:txBody>
            <a:bodyPr/>
            <a:lstStyle/>
            <a:p>
              <a:endParaRPr lang="en-US"/>
            </a:p>
          </p:txBody>
        </p:sp>
        <p:sp>
          <p:nvSpPr>
            <p:cNvPr id="65"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66"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67"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0"/>
                  </a:lnTo>
                  <a:lnTo>
                    <a:pt x="0" y="0"/>
                  </a:lnTo>
                  <a:close/>
                </a:path>
              </a:pathLst>
            </a:custGeom>
            <a:noFill/>
            <a:ln w="12700">
              <a:solidFill>
                <a:srgbClr val="000000"/>
              </a:solidFill>
              <a:round/>
              <a:headEnd/>
              <a:tailEnd/>
            </a:ln>
          </p:spPr>
          <p:txBody>
            <a:bodyPr/>
            <a:lstStyle/>
            <a:p>
              <a:endParaRPr lang="en-IE">
                <a:latin typeface="Calibri" pitchFamily="34" charset="0"/>
              </a:endParaRPr>
            </a:p>
          </p:txBody>
        </p:sp>
        <p:sp>
          <p:nvSpPr>
            <p:cNvPr id="68"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noFill/>
            <a:ln w="12700">
              <a:solidFill>
                <a:srgbClr val="000000"/>
              </a:solidFill>
              <a:round/>
              <a:headEnd/>
              <a:tailEnd/>
            </a:ln>
          </p:spPr>
          <p:txBody>
            <a:bodyPr/>
            <a:lstStyle/>
            <a:p>
              <a:endParaRPr lang="en-IE">
                <a:latin typeface="Calibri" pitchFamily="34" charset="0"/>
              </a:endParaRPr>
            </a:p>
          </p:txBody>
        </p:sp>
        <p:sp>
          <p:nvSpPr>
            <p:cNvPr id="69" name="Freeform 65"/>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0"/>
                <a:gd name="T109" fmla="*/ 0 h 232"/>
                <a:gd name="T110" fmla="*/ 480 w 480"/>
                <a:gd name="T111" fmla="*/ 232 h 2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rgbClr val="FFCCCC"/>
            </a:solidFill>
            <a:ln w="9525">
              <a:noFill/>
              <a:miter lim="800000"/>
              <a:headEnd/>
              <a:tailEnd/>
            </a:ln>
          </p:spPr>
          <p:txBody>
            <a:bodyPr/>
            <a:lstStyle/>
            <a:p>
              <a:endParaRPr lang="en-IE">
                <a:latin typeface="Calibri" pitchFamily="34" charset="0"/>
              </a:endParaRPr>
            </a:p>
          </p:txBody>
        </p:sp>
        <p:sp>
          <p:nvSpPr>
            <p:cNvPr id="70" name="Freeform 66"/>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504"/>
                <a:gd name="T182" fmla="*/ 438 w 438"/>
                <a:gd name="T183" fmla="*/ 504 h 5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9525">
              <a:noFill/>
              <a:miter lim="800000"/>
              <a:headEnd/>
              <a:tailEnd/>
            </a:ln>
          </p:spPr>
          <p:txBody>
            <a:bodyPr/>
            <a:lstStyle/>
            <a:p>
              <a:endParaRPr lang="en-IE">
                <a:latin typeface="Calibri" pitchFamily="34" charset="0"/>
              </a:endParaRPr>
            </a:p>
          </p:txBody>
        </p:sp>
        <p:sp>
          <p:nvSpPr>
            <p:cNvPr id="71"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0"/>
                <a:gd name="T112" fmla="*/ 0 h 232"/>
                <a:gd name="T113" fmla="*/ 480 w 480"/>
                <a:gd name="T114" fmla="*/ 232 h 2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noFill/>
            <a:ln w="12700">
              <a:solidFill>
                <a:srgbClr val="000000"/>
              </a:solidFill>
              <a:round/>
              <a:headEnd/>
              <a:tailEnd/>
            </a:ln>
          </p:spPr>
          <p:txBody>
            <a:bodyPr/>
            <a:lstStyle/>
            <a:p>
              <a:endParaRPr lang="en-IE">
                <a:latin typeface="Calibri" pitchFamily="34" charset="0"/>
              </a:endParaRPr>
            </a:p>
          </p:txBody>
        </p:sp>
        <p:sp>
          <p:nvSpPr>
            <p:cNvPr id="72"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504"/>
                <a:gd name="T182" fmla="*/ 438 w 438"/>
                <a:gd name="T183" fmla="*/ 504 h 5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12700">
              <a:solidFill>
                <a:srgbClr val="000000"/>
              </a:solidFill>
              <a:round/>
              <a:headEnd/>
              <a:tailEnd/>
            </a:ln>
          </p:spPr>
          <p:txBody>
            <a:bodyPr/>
            <a:lstStyle/>
            <a:p>
              <a:endParaRPr lang="en-IE">
                <a:latin typeface="Calibri" pitchFamily="34" charset="0"/>
              </a:endParaRPr>
            </a:p>
          </p:txBody>
        </p:sp>
        <p:sp>
          <p:nvSpPr>
            <p:cNvPr id="73" name="Freeform 69"/>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0"/>
                <a:gd name="T76" fmla="*/ 0 h 352"/>
                <a:gd name="T77" fmla="*/ 210 w 210"/>
                <a:gd name="T78" fmla="*/ 352 h 3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74" name="Freeform 70"/>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704"/>
                <a:gd name="T149" fmla="*/ 606 w 60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75"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352"/>
                <a:gd name="T80" fmla="*/ 210 w 210"/>
                <a:gd name="T81" fmla="*/ 352 h 3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noFill/>
            <a:ln w="12700">
              <a:solidFill>
                <a:srgbClr val="000000"/>
              </a:solidFill>
              <a:round/>
              <a:headEnd/>
              <a:tailEnd/>
            </a:ln>
          </p:spPr>
          <p:txBody>
            <a:bodyPr/>
            <a:lstStyle/>
            <a:p>
              <a:endParaRPr lang="en-IE">
                <a:latin typeface="Calibri" pitchFamily="34" charset="0"/>
              </a:endParaRPr>
            </a:p>
          </p:txBody>
        </p:sp>
        <p:sp>
          <p:nvSpPr>
            <p:cNvPr id="76"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704"/>
                <a:gd name="T149" fmla="*/ 606 w 60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noFill/>
            <a:ln w="12700">
              <a:solidFill>
                <a:srgbClr val="000000"/>
              </a:solidFill>
              <a:round/>
              <a:headEnd/>
              <a:tailEnd/>
            </a:ln>
          </p:spPr>
          <p:txBody>
            <a:bodyPr/>
            <a:lstStyle/>
            <a:p>
              <a:endParaRPr lang="en-IE">
                <a:latin typeface="Calibri" pitchFamily="34" charset="0"/>
              </a:endParaRPr>
            </a:p>
          </p:txBody>
        </p:sp>
        <p:sp>
          <p:nvSpPr>
            <p:cNvPr id="77" name="Freeform 73"/>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4"/>
                <a:gd name="T67" fmla="*/ 0 h 192"/>
                <a:gd name="T68" fmla="*/ 244 w 244"/>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w="9525">
              <a:noFill/>
              <a:miter lim="800000"/>
              <a:headEnd/>
              <a:tailEnd/>
            </a:ln>
          </p:spPr>
          <p:txBody>
            <a:bodyPr/>
            <a:lstStyle/>
            <a:p>
              <a:endParaRPr lang="en-IE">
                <a:latin typeface="Calibri" pitchFamily="34" charset="0"/>
              </a:endParaRPr>
            </a:p>
          </p:txBody>
        </p:sp>
        <p:sp>
          <p:nvSpPr>
            <p:cNvPr id="78" name="Freeform 74"/>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0"/>
                <a:gd name="T166" fmla="*/ 0 h 408"/>
                <a:gd name="T167" fmla="*/ 590 w 590"/>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79"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
                <a:gd name="T70" fmla="*/ 0 h 192"/>
                <a:gd name="T71" fmla="*/ 244 w 244"/>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w="12700">
              <a:solidFill>
                <a:srgbClr val="000000"/>
              </a:solidFill>
              <a:round/>
              <a:headEnd/>
              <a:tailEnd/>
            </a:ln>
          </p:spPr>
          <p:txBody>
            <a:bodyPr/>
            <a:lstStyle/>
            <a:p>
              <a:endParaRPr lang="en-IE">
                <a:latin typeface="Calibri" pitchFamily="34" charset="0"/>
              </a:endParaRPr>
            </a:p>
          </p:txBody>
        </p:sp>
        <p:sp>
          <p:nvSpPr>
            <p:cNvPr id="80"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08"/>
                <a:gd name="T170" fmla="*/ 590 w 590"/>
                <a:gd name="T171" fmla="*/ 408 h 4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noFill/>
            <a:ln w="12700">
              <a:solidFill>
                <a:srgbClr val="000000"/>
              </a:solidFill>
              <a:round/>
              <a:headEnd/>
              <a:tailEnd/>
            </a:ln>
          </p:spPr>
          <p:txBody>
            <a:bodyPr/>
            <a:lstStyle/>
            <a:p>
              <a:endParaRPr lang="en-IE">
                <a:latin typeface="Calibri" pitchFamily="34" charset="0"/>
              </a:endParaRPr>
            </a:p>
          </p:txBody>
        </p:sp>
        <p:sp>
          <p:nvSpPr>
            <p:cNvPr id="81" name="Freeform 77"/>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616"/>
                <a:gd name="T104" fmla="*/ 364 w 364"/>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solidFill>
              <a:srgbClr val="FF5050"/>
            </a:solidFill>
            <a:ln w="9525">
              <a:solidFill>
                <a:schemeClr val="tx1"/>
              </a:solidFill>
              <a:miter lim="800000"/>
              <a:headEnd/>
              <a:tailEnd/>
            </a:ln>
          </p:spPr>
          <p:txBody>
            <a:bodyPr/>
            <a:lstStyle/>
            <a:p>
              <a:endParaRPr lang="en-IE">
                <a:latin typeface="Calibri" pitchFamily="34" charset="0"/>
              </a:endParaRPr>
            </a:p>
          </p:txBody>
        </p:sp>
        <p:sp>
          <p:nvSpPr>
            <p:cNvPr id="82" name="Freeform 78"/>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2"/>
                <a:gd name="T133" fmla="*/ 0 h 616"/>
                <a:gd name="T134" fmla="*/ 362 w 362"/>
                <a:gd name="T135" fmla="*/ 616 h 6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noFill/>
            <a:ln w="12700">
              <a:solidFill>
                <a:srgbClr val="000000"/>
              </a:solidFill>
              <a:round/>
              <a:headEnd/>
              <a:tailEnd/>
            </a:ln>
          </p:spPr>
          <p:txBody>
            <a:bodyPr/>
            <a:lstStyle/>
            <a:p>
              <a:endParaRPr lang="en-IE">
                <a:latin typeface="Calibri" pitchFamily="34" charset="0"/>
              </a:endParaRPr>
            </a:p>
          </p:txBody>
        </p:sp>
        <p:sp>
          <p:nvSpPr>
            <p:cNvPr id="83" name="Freeform 79"/>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8"/>
                <a:gd name="T76" fmla="*/ 0 h 184"/>
                <a:gd name="T77" fmla="*/ 308 w 308"/>
                <a:gd name="T78" fmla="*/ 184 h 1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noFill/>
            <a:ln w="12700">
              <a:solidFill>
                <a:srgbClr val="000000"/>
              </a:solidFill>
              <a:round/>
              <a:headEnd/>
              <a:tailEnd/>
            </a:ln>
          </p:spPr>
          <p:txBody>
            <a:bodyPr/>
            <a:lstStyle/>
            <a:p>
              <a:endParaRPr lang="en-IE">
                <a:latin typeface="Calibri" pitchFamily="34" charset="0"/>
              </a:endParaRPr>
            </a:p>
          </p:txBody>
        </p:sp>
        <p:sp>
          <p:nvSpPr>
            <p:cNvPr id="84" name="Freeform 80"/>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3"/>
                <a:gd name="T181" fmla="*/ 0 h 592"/>
                <a:gd name="T182" fmla="*/ 893 w 893"/>
                <a:gd name="T183" fmla="*/ 592 h 5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rgbClr val="FF5050"/>
            </a:solidFill>
            <a:ln w="9525">
              <a:noFill/>
              <a:miter lim="800000"/>
              <a:headEnd/>
              <a:tailEnd/>
            </a:ln>
          </p:spPr>
          <p:txBody>
            <a:bodyPr/>
            <a:lstStyle/>
            <a:p>
              <a:endParaRPr lang="en-IE">
                <a:latin typeface="Calibri" pitchFamily="34" charset="0"/>
              </a:endParaRPr>
            </a:p>
          </p:txBody>
        </p:sp>
        <p:sp>
          <p:nvSpPr>
            <p:cNvPr id="85" name="Freeform 81"/>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4"/>
                <a:gd name="T73" fmla="*/ 0 h 336"/>
                <a:gd name="T74" fmla="*/ 354 w 354"/>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noFill/>
            <a:ln w="9525">
              <a:noFill/>
              <a:miter lim="800000"/>
              <a:headEnd/>
              <a:tailEnd/>
            </a:ln>
          </p:spPr>
          <p:txBody>
            <a:bodyPr/>
            <a:lstStyle/>
            <a:p>
              <a:endParaRPr lang="en-IE">
                <a:latin typeface="Calibri" pitchFamily="34" charset="0"/>
              </a:endParaRPr>
            </a:p>
          </p:txBody>
        </p:sp>
        <p:sp>
          <p:nvSpPr>
            <p:cNvPr id="86" name="Freeform 82"/>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3"/>
                <a:gd name="T184" fmla="*/ 0 h 592"/>
                <a:gd name="T185" fmla="*/ 893 w 893"/>
                <a:gd name="T186" fmla="*/ 592 h 5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noFill/>
            <a:ln w="12700">
              <a:solidFill>
                <a:srgbClr val="000000"/>
              </a:solidFill>
              <a:round/>
              <a:headEnd/>
              <a:tailEnd/>
            </a:ln>
          </p:spPr>
          <p:txBody>
            <a:bodyPr/>
            <a:lstStyle/>
            <a:p>
              <a:endParaRPr lang="en-IE">
                <a:latin typeface="Calibri" pitchFamily="34" charset="0"/>
              </a:endParaRPr>
            </a:p>
          </p:txBody>
        </p:sp>
        <p:sp>
          <p:nvSpPr>
            <p:cNvPr id="87" name="Freeform 83"/>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4"/>
                <a:gd name="T73" fmla="*/ 0 h 336"/>
                <a:gd name="T74" fmla="*/ 354 w 354"/>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noFill/>
            <a:ln w="12700">
              <a:solidFill>
                <a:srgbClr val="000000"/>
              </a:solidFill>
              <a:round/>
              <a:headEnd/>
              <a:tailEnd/>
            </a:ln>
          </p:spPr>
          <p:txBody>
            <a:bodyPr/>
            <a:lstStyle/>
            <a:p>
              <a:endParaRPr lang="en-IE">
                <a:latin typeface="Calibri" pitchFamily="34" charset="0"/>
              </a:endParaRPr>
            </a:p>
          </p:txBody>
        </p:sp>
        <p:sp>
          <p:nvSpPr>
            <p:cNvPr id="88" name="Freeform 84"/>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0"/>
                <a:gd name="T181" fmla="*/ 0 h 656"/>
                <a:gd name="T182" fmla="*/ 860 w 860"/>
                <a:gd name="T183" fmla="*/ 656 h 6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89" name="Freeform 85"/>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12"/>
                <a:gd name="T38" fmla="*/ 210 w 2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noFill/>
            <a:ln w="9525">
              <a:noFill/>
              <a:miter lim="800000"/>
              <a:headEnd/>
              <a:tailEnd/>
            </a:ln>
          </p:spPr>
          <p:txBody>
            <a:bodyPr/>
            <a:lstStyle/>
            <a:p>
              <a:endParaRPr lang="en-IE">
                <a:latin typeface="Calibri" pitchFamily="34" charset="0"/>
              </a:endParaRPr>
            </a:p>
          </p:txBody>
        </p:sp>
        <p:sp>
          <p:nvSpPr>
            <p:cNvPr id="90" name="Freeform 86"/>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0"/>
                <a:gd name="T184" fmla="*/ 0 h 656"/>
                <a:gd name="T185" fmla="*/ 860 w 860"/>
                <a:gd name="T186" fmla="*/ 656 h 6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noFill/>
            <a:ln w="12700">
              <a:solidFill>
                <a:srgbClr val="000000"/>
              </a:solidFill>
              <a:round/>
              <a:headEnd/>
              <a:tailEnd/>
            </a:ln>
          </p:spPr>
          <p:txBody>
            <a:bodyPr/>
            <a:lstStyle/>
            <a:p>
              <a:endParaRPr lang="en-IE">
                <a:latin typeface="Calibri" pitchFamily="34" charset="0"/>
              </a:endParaRPr>
            </a:p>
          </p:txBody>
        </p:sp>
        <p:sp>
          <p:nvSpPr>
            <p:cNvPr id="91" name="Freeform 87"/>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12"/>
                <a:gd name="T38" fmla="*/ 210 w 2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noFill/>
            <a:ln w="12700">
              <a:solidFill>
                <a:srgbClr val="000000"/>
              </a:solidFill>
              <a:round/>
              <a:headEnd/>
              <a:tailEnd/>
            </a:ln>
          </p:spPr>
          <p:txBody>
            <a:bodyPr/>
            <a:lstStyle/>
            <a:p>
              <a:endParaRPr lang="en-IE">
                <a:latin typeface="Calibri" pitchFamily="34" charset="0"/>
              </a:endParaRPr>
            </a:p>
          </p:txBody>
        </p:sp>
        <p:sp>
          <p:nvSpPr>
            <p:cNvPr id="92" name="Freeform 88"/>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
                <a:gd name="T115" fmla="*/ 0 h 320"/>
                <a:gd name="T116" fmla="*/ 455 w 455"/>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93" name="Freeform 89"/>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9"/>
                <a:gd name="T112" fmla="*/ 0 h 928"/>
                <a:gd name="T113" fmla="*/ 969 w 969"/>
                <a:gd name="T114" fmla="*/ 928 h 9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9525">
              <a:noFill/>
              <a:miter lim="800000"/>
              <a:headEnd/>
              <a:tailEnd/>
            </a:ln>
          </p:spPr>
          <p:txBody>
            <a:bodyPr/>
            <a:lstStyle/>
            <a:p>
              <a:endParaRPr lang="en-IE">
                <a:latin typeface="Calibri" pitchFamily="34" charset="0"/>
              </a:endParaRPr>
            </a:p>
          </p:txBody>
        </p:sp>
        <p:sp>
          <p:nvSpPr>
            <p:cNvPr id="94" name="Freeform 90"/>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
                <a:gd name="T115" fmla="*/ 0 h 320"/>
                <a:gd name="T116" fmla="*/ 455 w 455"/>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noFill/>
            <a:ln w="12700">
              <a:solidFill>
                <a:srgbClr val="000000"/>
              </a:solidFill>
              <a:round/>
              <a:headEnd/>
              <a:tailEnd/>
            </a:ln>
          </p:spPr>
          <p:txBody>
            <a:bodyPr/>
            <a:lstStyle/>
            <a:p>
              <a:endParaRPr lang="en-IE">
                <a:latin typeface="Calibri" pitchFamily="34" charset="0"/>
              </a:endParaRPr>
            </a:p>
          </p:txBody>
        </p:sp>
        <p:sp>
          <p:nvSpPr>
            <p:cNvPr id="95" name="Freeform 91"/>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9"/>
                <a:gd name="T112" fmla="*/ 0 h 928"/>
                <a:gd name="T113" fmla="*/ 969 w 969"/>
                <a:gd name="T114" fmla="*/ 928 h 9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12700">
              <a:solidFill>
                <a:srgbClr val="000000"/>
              </a:solidFill>
              <a:round/>
              <a:headEnd/>
              <a:tailEnd/>
            </a:ln>
          </p:spPr>
          <p:txBody>
            <a:bodyPr/>
            <a:lstStyle/>
            <a:p>
              <a:endParaRPr lang="en-IE">
                <a:latin typeface="Calibri" pitchFamily="34" charset="0"/>
              </a:endParaRPr>
            </a:p>
          </p:txBody>
        </p:sp>
        <p:sp>
          <p:nvSpPr>
            <p:cNvPr id="96" name="Freeform 92"/>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5"/>
                <a:gd name="T103" fmla="*/ 0 h 600"/>
                <a:gd name="T104" fmla="*/ 725 w 725"/>
                <a:gd name="T105" fmla="*/ 600 h 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9525">
              <a:noFill/>
              <a:miter lim="800000"/>
              <a:headEnd/>
              <a:tailEnd/>
            </a:ln>
          </p:spPr>
          <p:txBody>
            <a:bodyPr/>
            <a:lstStyle/>
            <a:p>
              <a:endParaRPr lang="en-IE">
                <a:latin typeface="Calibri" pitchFamily="34" charset="0"/>
              </a:endParaRPr>
            </a:p>
          </p:txBody>
        </p:sp>
        <p:sp>
          <p:nvSpPr>
            <p:cNvPr id="97" name="Freeform 93"/>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280"/>
                <a:gd name="T110" fmla="*/ 531 w 531"/>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rgbClr val="00B050"/>
            </a:solidFill>
            <a:ln w="9525">
              <a:noFill/>
              <a:miter lim="800000"/>
              <a:headEnd/>
              <a:tailEnd/>
            </a:ln>
          </p:spPr>
          <p:txBody>
            <a:bodyPr/>
            <a:lstStyle/>
            <a:p>
              <a:endParaRPr lang="en-IE">
                <a:latin typeface="Calibri" pitchFamily="34" charset="0"/>
              </a:endParaRPr>
            </a:p>
          </p:txBody>
        </p:sp>
        <p:sp>
          <p:nvSpPr>
            <p:cNvPr id="98" name="Freeform 94"/>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5"/>
                <a:gd name="T106" fmla="*/ 0 h 600"/>
                <a:gd name="T107" fmla="*/ 725 w 725"/>
                <a:gd name="T108" fmla="*/ 600 h 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12700">
              <a:solidFill>
                <a:srgbClr val="000000"/>
              </a:solidFill>
              <a:round/>
              <a:headEnd/>
              <a:tailEnd/>
            </a:ln>
          </p:spPr>
          <p:txBody>
            <a:bodyPr/>
            <a:lstStyle/>
            <a:p>
              <a:endParaRPr lang="en-IE">
                <a:latin typeface="Calibri" pitchFamily="34" charset="0"/>
              </a:endParaRPr>
            </a:p>
          </p:txBody>
        </p:sp>
        <p:sp>
          <p:nvSpPr>
            <p:cNvPr id="99" name="Freeform 95"/>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280"/>
                <a:gd name="T110" fmla="*/ 531 w 531"/>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rgbClr val="FFCCCC"/>
            </a:solidFill>
            <a:ln w="12700">
              <a:solidFill>
                <a:srgbClr val="000000"/>
              </a:solidFill>
              <a:round/>
              <a:headEnd/>
              <a:tailEnd/>
            </a:ln>
          </p:spPr>
          <p:txBody>
            <a:bodyPr/>
            <a:lstStyle/>
            <a:p>
              <a:endParaRPr lang="en-IE">
                <a:latin typeface="Calibri" pitchFamily="34" charset="0"/>
              </a:endParaRPr>
            </a:p>
          </p:txBody>
        </p:sp>
        <p:sp>
          <p:nvSpPr>
            <p:cNvPr id="100" name="Freeform 96"/>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248"/>
                <a:gd name="T74" fmla="*/ 337 w 337"/>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101" name="Freeform 97"/>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2200"/>
                <a:gd name="T170" fmla="*/ 1121 w 1121"/>
                <a:gd name="T171" fmla="*/ 2200 h 2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noFill/>
            <a:ln w="9525">
              <a:noFill/>
              <a:miter lim="800000"/>
              <a:headEnd/>
              <a:tailEnd/>
            </a:ln>
          </p:spPr>
          <p:txBody>
            <a:bodyPr/>
            <a:lstStyle/>
            <a:p>
              <a:endParaRPr lang="en-IE">
                <a:latin typeface="Calibri" pitchFamily="34" charset="0"/>
              </a:endParaRPr>
            </a:p>
          </p:txBody>
        </p:sp>
        <p:sp>
          <p:nvSpPr>
            <p:cNvPr id="102"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248"/>
                <a:gd name="T74" fmla="*/ 337 w 337"/>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noFill/>
            <a:ln w="12700">
              <a:solidFill>
                <a:srgbClr val="000000"/>
              </a:solidFill>
              <a:round/>
              <a:headEnd/>
              <a:tailEnd/>
            </a:ln>
          </p:spPr>
          <p:txBody>
            <a:bodyPr/>
            <a:lstStyle/>
            <a:p>
              <a:endParaRPr lang="en-IE">
                <a:latin typeface="Calibri" pitchFamily="34" charset="0"/>
              </a:endParaRPr>
            </a:p>
          </p:txBody>
        </p:sp>
        <p:sp>
          <p:nvSpPr>
            <p:cNvPr id="103" name="Freeform 99"/>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15"/>
                <a:gd name="T166" fmla="*/ 0 h 2190"/>
                <a:gd name="T167" fmla="*/ 1115 w 1115"/>
                <a:gd name="T168" fmla="*/ 2190 h 21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noFill/>
            <a:ln w="12700">
              <a:solidFill>
                <a:srgbClr val="000000"/>
              </a:solidFill>
              <a:round/>
              <a:headEnd/>
              <a:tailEnd/>
            </a:ln>
          </p:spPr>
          <p:txBody>
            <a:bodyPr/>
            <a:lstStyle/>
            <a:p>
              <a:endParaRPr lang="en-IE">
                <a:latin typeface="Calibri" pitchFamily="34" charset="0"/>
              </a:endParaRPr>
            </a:p>
          </p:txBody>
        </p:sp>
        <p:sp>
          <p:nvSpPr>
            <p:cNvPr id="104" name="Freeform 100"/>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1"/>
                <a:gd name="T97" fmla="*/ 0 h 1272"/>
                <a:gd name="T98" fmla="*/ 801 w 801"/>
                <a:gd name="T99" fmla="*/ 1272 h 1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rgbClr val="800000"/>
            </a:solidFill>
            <a:ln w="9525">
              <a:noFill/>
              <a:miter lim="800000"/>
              <a:headEnd/>
              <a:tailEnd/>
            </a:ln>
          </p:spPr>
          <p:txBody>
            <a:bodyPr/>
            <a:lstStyle/>
            <a:p>
              <a:endParaRPr lang="en-IE">
                <a:latin typeface="Calibri" pitchFamily="34" charset="0"/>
              </a:endParaRPr>
            </a:p>
          </p:txBody>
        </p:sp>
        <p:sp>
          <p:nvSpPr>
            <p:cNvPr id="105" name="Freeform 101"/>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1"/>
                <a:gd name="T130" fmla="*/ 0 h 1696"/>
                <a:gd name="T131" fmla="*/ 691 w 691"/>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800000"/>
            </a:solidFill>
            <a:ln w="9525">
              <a:solidFill>
                <a:schemeClr val="tx1"/>
              </a:solidFill>
              <a:miter lim="800000"/>
              <a:headEnd/>
              <a:tailEnd/>
            </a:ln>
          </p:spPr>
          <p:txBody>
            <a:bodyPr/>
            <a:lstStyle/>
            <a:p>
              <a:endParaRPr lang="en-IE">
                <a:latin typeface="Calibri" pitchFamily="34" charset="0"/>
              </a:endParaRPr>
            </a:p>
          </p:txBody>
        </p:sp>
        <p:sp>
          <p:nvSpPr>
            <p:cNvPr id="106"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1"/>
                <a:gd name="T97" fmla="*/ 0 h 1272"/>
                <a:gd name="T98" fmla="*/ 801 w 801"/>
                <a:gd name="T99" fmla="*/ 1272 h 1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noFill/>
            <a:ln w="12700">
              <a:solidFill>
                <a:srgbClr val="000000"/>
              </a:solidFill>
              <a:round/>
              <a:headEnd/>
              <a:tailEnd/>
            </a:ln>
          </p:spPr>
          <p:txBody>
            <a:bodyPr/>
            <a:lstStyle/>
            <a:p>
              <a:endParaRPr lang="en-IE">
                <a:latin typeface="Calibri" pitchFamily="34" charset="0"/>
              </a:endParaRPr>
            </a:p>
          </p:txBody>
        </p:sp>
        <p:sp>
          <p:nvSpPr>
            <p:cNvPr id="107"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1"/>
                <a:gd name="T130" fmla="*/ 0 h 1696"/>
                <a:gd name="T131" fmla="*/ 691 w 691"/>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noFill/>
            <a:ln w="12700">
              <a:solidFill>
                <a:srgbClr val="000000"/>
              </a:solidFill>
              <a:round/>
              <a:headEnd/>
              <a:tailEnd/>
            </a:ln>
          </p:spPr>
          <p:txBody>
            <a:bodyPr/>
            <a:lstStyle/>
            <a:p>
              <a:endParaRPr lang="en-IE">
                <a:latin typeface="Calibri" pitchFamily="34" charset="0"/>
              </a:endParaRPr>
            </a:p>
          </p:txBody>
        </p:sp>
        <p:sp>
          <p:nvSpPr>
            <p:cNvPr id="108" name="Freeform 104"/>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0"/>
                <a:gd name="T148" fmla="*/ 0 h 1688"/>
                <a:gd name="T149" fmla="*/ 1340 w 1340"/>
                <a:gd name="T150" fmla="*/ 1688 h 16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rgbClr val="FF0000"/>
            </a:solidFill>
            <a:ln w="12700">
              <a:solidFill>
                <a:srgbClr val="000000"/>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fontAlgn="auto">
                <a:spcBef>
                  <a:spcPts val="0"/>
                </a:spcBef>
                <a:spcAft>
                  <a:spcPts val="0"/>
                </a:spcAft>
                <a:defRPr/>
              </a:pPr>
              <a:endParaRPr lang="en-GB" altLang="en-US">
                <a:cs typeface="+mn-cs"/>
              </a:endParaRPr>
            </a:p>
          </p:txBody>
        </p:sp>
        <p:sp>
          <p:nvSpPr>
            <p:cNvPr id="109"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0"/>
                <a:gd name="T151" fmla="*/ 0 h 1688"/>
                <a:gd name="T152" fmla="*/ 1340 w 1340"/>
                <a:gd name="T153" fmla="*/ 1688 h 16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noFill/>
            <a:ln w="12700">
              <a:solidFill>
                <a:srgbClr val="000000"/>
              </a:solidFill>
              <a:round/>
              <a:headEnd/>
              <a:tailEnd/>
            </a:ln>
          </p:spPr>
          <p:txBody>
            <a:bodyPr/>
            <a:lstStyle/>
            <a:p>
              <a:endParaRPr lang="en-IE">
                <a:latin typeface="Calibri" pitchFamily="34" charset="0"/>
              </a:endParaRPr>
            </a:p>
          </p:txBody>
        </p:sp>
      </p:grpSp>
      <p:sp>
        <p:nvSpPr>
          <p:cNvPr id="119" name="Freeform 28"/>
          <p:cNvSpPr>
            <a:spLocks/>
          </p:cNvSpPr>
          <p:nvPr/>
        </p:nvSpPr>
        <p:spPr bwMode="auto">
          <a:xfrm>
            <a:off x="9435237" y="6654800"/>
            <a:ext cx="137559" cy="203200"/>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FFCCCC"/>
          </a:solidFill>
          <a:ln w="12700">
            <a:solidFill>
              <a:srgbClr val="000000"/>
            </a:solidFill>
            <a:round/>
            <a:headEnd/>
            <a:tailEnd/>
          </a:ln>
        </p:spPr>
        <p:txBody>
          <a:bodyPr/>
          <a:lstStyle/>
          <a:p>
            <a:endParaRPr lang="en-IE">
              <a:latin typeface="Calibri" pitchFamily="34" charset="0"/>
            </a:endParaRPr>
          </a:p>
        </p:txBody>
      </p:sp>
      <p:sp>
        <p:nvSpPr>
          <p:cNvPr id="144" name="Line Callout 1 143"/>
          <p:cNvSpPr/>
          <p:nvPr/>
        </p:nvSpPr>
        <p:spPr>
          <a:xfrm>
            <a:off x="11048992" y="1857364"/>
            <a:ext cx="1143008" cy="214314"/>
          </a:xfrm>
          <a:prstGeom prst="borderCallout1">
            <a:avLst>
              <a:gd name="adj1" fmla="val 27938"/>
              <a:gd name="adj2" fmla="val 2234"/>
              <a:gd name="adj3" fmla="val -491880"/>
              <a:gd name="adj4" fmla="val -836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solidFill>
                  <a:schemeClr val="tx1"/>
                </a:solidFill>
              </a:rPr>
              <a:t>6/7 </a:t>
            </a:r>
            <a:r>
              <a:rPr lang="en-US" dirty="0">
                <a:solidFill>
                  <a:schemeClr val="tx1"/>
                </a:solidFill>
              </a:rPr>
              <a:t>years</a:t>
            </a:r>
          </a:p>
        </p:txBody>
      </p:sp>
      <p:sp>
        <p:nvSpPr>
          <p:cNvPr id="145" name="Line Callout 1 144"/>
          <p:cNvSpPr/>
          <p:nvPr/>
        </p:nvSpPr>
        <p:spPr>
          <a:xfrm>
            <a:off x="10382280" y="3929066"/>
            <a:ext cx="1809720" cy="214314"/>
          </a:xfrm>
          <a:prstGeom prst="borderCallout1">
            <a:avLst>
              <a:gd name="adj1" fmla="val 56382"/>
              <a:gd name="adj2" fmla="val 902"/>
              <a:gd name="adj3" fmla="val 355128"/>
              <a:gd name="adj4" fmla="val -443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42 months</a:t>
            </a:r>
          </a:p>
        </p:txBody>
      </p:sp>
      <p:sp>
        <p:nvSpPr>
          <p:cNvPr id="143" name="Freeform 25"/>
          <p:cNvSpPr>
            <a:spLocks/>
          </p:cNvSpPr>
          <p:nvPr/>
        </p:nvSpPr>
        <p:spPr bwMode="auto">
          <a:xfrm>
            <a:off x="11861762" y="6500834"/>
            <a:ext cx="330239" cy="88900"/>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72"/>
              <a:gd name="T86" fmla="*/ 311 w 311"/>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chemeClr val="bg1"/>
          </a:solidFill>
          <a:ln w="12700">
            <a:solidFill>
              <a:srgbClr val="000000"/>
            </a:solidFill>
            <a:round/>
            <a:headEnd/>
            <a:tailEnd/>
          </a:ln>
        </p:spPr>
        <p:txBody>
          <a:bodyPr/>
          <a:lstStyle/>
          <a:p>
            <a:endParaRPr lang="en-IE">
              <a:latin typeface="Calibri" pitchFamily="34" charset="0"/>
            </a:endParaRPr>
          </a:p>
        </p:txBody>
      </p:sp>
      <p:graphicFrame>
        <p:nvGraphicFramePr>
          <p:cNvPr id="147" name="Chart 146"/>
          <p:cNvGraphicFramePr/>
          <p:nvPr/>
        </p:nvGraphicFramePr>
        <p:xfrm>
          <a:off x="0" y="3242733"/>
          <a:ext cx="5080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3" name="TextBox 112"/>
          <p:cNvSpPr txBox="1"/>
          <p:nvPr/>
        </p:nvSpPr>
        <p:spPr>
          <a:xfrm>
            <a:off x="0" y="6550223"/>
            <a:ext cx="5214942" cy="307777"/>
          </a:xfrm>
          <a:prstGeom prst="rect">
            <a:avLst/>
          </a:prstGeom>
          <a:noFill/>
        </p:spPr>
        <p:txBody>
          <a:bodyPr wrap="square" rtlCol="0">
            <a:spAutoFit/>
          </a:bodyPr>
          <a:lstStyle/>
          <a:p>
            <a:r>
              <a:rPr lang="en-US" sz="1400" dirty="0"/>
              <a:t>Recognition of the specialty - UEMO Internal Task Force</a:t>
            </a:r>
          </a:p>
        </p:txBody>
      </p:sp>
      <p:graphicFrame>
        <p:nvGraphicFramePr>
          <p:cNvPr id="114" name="Chart 113"/>
          <p:cNvGraphicFramePr/>
          <p:nvPr/>
        </p:nvGraphicFramePr>
        <p:xfrm>
          <a:off x="450574" y="3150704"/>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5" name="Chart 114"/>
          <p:cNvGraphicFramePr/>
          <p:nvPr/>
        </p:nvGraphicFramePr>
        <p:xfrm>
          <a:off x="0" y="2836506"/>
          <a:ext cx="5393093" cy="3676261"/>
        </p:xfrm>
        <a:graphic>
          <a:graphicData uri="http://schemas.openxmlformats.org/drawingml/2006/chart">
            <c:chart xmlns:c="http://schemas.openxmlformats.org/drawingml/2006/chart" xmlns:r="http://schemas.openxmlformats.org/officeDocument/2006/relationships" r:id="rId6"/>
          </a:graphicData>
        </a:graphic>
      </p:graphicFrame>
      <p:sp>
        <p:nvSpPr>
          <p:cNvPr id="116" name="TextBox 115"/>
          <p:cNvSpPr txBox="1"/>
          <p:nvPr/>
        </p:nvSpPr>
        <p:spPr>
          <a:xfrm>
            <a:off x="8402804" y="1894686"/>
            <a:ext cx="714380" cy="369332"/>
          </a:xfrm>
          <a:prstGeom prst="rect">
            <a:avLst/>
          </a:prstGeom>
          <a:noFill/>
        </p:spPr>
        <p:txBody>
          <a:bodyPr wrap="square" rtlCol="0">
            <a:spAutoFit/>
          </a:bodyPr>
          <a:lstStyle/>
          <a:p>
            <a:r>
              <a:rPr lang="ro-RO" dirty="0"/>
              <a:t>NOR</a:t>
            </a:r>
            <a:endParaRPr lang="en-US" dirty="0"/>
          </a:p>
        </p:txBody>
      </p:sp>
      <p:sp>
        <p:nvSpPr>
          <p:cNvPr id="117" name="TextBox 116"/>
          <p:cNvSpPr txBox="1"/>
          <p:nvPr/>
        </p:nvSpPr>
        <p:spPr>
          <a:xfrm>
            <a:off x="9256853" y="1870191"/>
            <a:ext cx="428628" cy="369332"/>
          </a:xfrm>
          <a:prstGeom prst="rect">
            <a:avLst/>
          </a:prstGeom>
          <a:noFill/>
        </p:spPr>
        <p:txBody>
          <a:bodyPr wrap="square" rtlCol="0">
            <a:spAutoFit/>
          </a:bodyPr>
          <a:lstStyle/>
          <a:p>
            <a:r>
              <a:rPr lang="ro-RO" dirty="0"/>
              <a:t>S</a:t>
            </a:r>
            <a:endParaRPr lang="en-US" dirty="0"/>
          </a:p>
        </p:txBody>
      </p:sp>
      <p:sp>
        <p:nvSpPr>
          <p:cNvPr id="118" name="TextBox 117"/>
          <p:cNvSpPr txBox="1"/>
          <p:nvPr/>
        </p:nvSpPr>
        <p:spPr>
          <a:xfrm>
            <a:off x="10197795" y="1655878"/>
            <a:ext cx="500066" cy="369332"/>
          </a:xfrm>
          <a:prstGeom prst="rect">
            <a:avLst/>
          </a:prstGeom>
          <a:noFill/>
        </p:spPr>
        <p:txBody>
          <a:bodyPr wrap="square" rtlCol="0">
            <a:spAutoFit/>
          </a:bodyPr>
          <a:lstStyle/>
          <a:p>
            <a:r>
              <a:rPr lang="ro-RO" dirty="0"/>
              <a:t>FIN</a:t>
            </a:r>
            <a:endParaRPr lang="en-US" dirty="0"/>
          </a:p>
        </p:txBody>
      </p:sp>
      <p:sp>
        <p:nvSpPr>
          <p:cNvPr id="120" name="TextBox 119"/>
          <p:cNvSpPr txBox="1"/>
          <p:nvPr/>
        </p:nvSpPr>
        <p:spPr>
          <a:xfrm>
            <a:off x="6116789" y="1391414"/>
            <a:ext cx="500066" cy="369332"/>
          </a:xfrm>
          <a:prstGeom prst="rect">
            <a:avLst/>
          </a:prstGeom>
          <a:noFill/>
        </p:spPr>
        <p:txBody>
          <a:bodyPr wrap="square" rtlCol="0">
            <a:spAutoFit/>
          </a:bodyPr>
          <a:lstStyle/>
          <a:p>
            <a:r>
              <a:rPr lang="ro-RO" dirty="0"/>
              <a:t>IS</a:t>
            </a:r>
            <a:endParaRPr lang="en-US" dirty="0"/>
          </a:p>
        </p:txBody>
      </p:sp>
      <p:sp>
        <p:nvSpPr>
          <p:cNvPr id="121" name="TextBox 120"/>
          <p:cNvSpPr txBox="1"/>
          <p:nvPr/>
        </p:nvSpPr>
        <p:spPr>
          <a:xfrm>
            <a:off x="10452638" y="2214554"/>
            <a:ext cx="428628" cy="369332"/>
          </a:xfrm>
          <a:prstGeom prst="rect">
            <a:avLst/>
          </a:prstGeom>
          <a:noFill/>
        </p:spPr>
        <p:txBody>
          <a:bodyPr wrap="square" rtlCol="0">
            <a:spAutoFit/>
          </a:bodyPr>
          <a:lstStyle/>
          <a:p>
            <a:r>
              <a:rPr lang="ro-RO" dirty="0"/>
              <a:t>EE</a:t>
            </a:r>
            <a:endParaRPr lang="en-US" dirty="0"/>
          </a:p>
        </p:txBody>
      </p:sp>
      <p:sp>
        <p:nvSpPr>
          <p:cNvPr id="122" name="TextBox 121"/>
          <p:cNvSpPr txBox="1"/>
          <p:nvPr/>
        </p:nvSpPr>
        <p:spPr>
          <a:xfrm>
            <a:off x="10508622" y="2534421"/>
            <a:ext cx="500066" cy="369332"/>
          </a:xfrm>
          <a:prstGeom prst="rect">
            <a:avLst/>
          </a:prstGeom>
          <a:noFill/>
        </p:spPr>
        <p:txBody>
          <a:bodyPr wrap="square" rtlCol="0">
            <a:spAutoFit/>
          </a:bodyPr>
          <a:lstStyle/>
          <a:p>
            <a:r>
              <a:rPr lang="ro-RO" dirty="0"/>
              <a:t>LT</a:t>
            </a:r>
            <a:endParaRPr lang="en-US" dirty="0"/>
          </a:p>
        </p:txBody>
      </p:sp>
      <p:sp>
        <p:nvSpPr>
          <p:cNvPr id="123" name="TextBox 122"/>
          <p:cNvSpPr txBox="1"/>
          <p:nvPr/>
        </p:nvSpPr>
        <p:spPr>
          <a:xfrm>
            <a:off x="10459052" y="2894818"/>
            <a:ext cx="428628" cy="369332"/>
          </a:xfrm>
          <a:prstGeom prst="rect">
            <a:avLst/>
          </a:prstGeom>
          <a:noFill/>
        </p:spPr>
        <p:txBody>
          <a:bodyPr wrap="square" rtlCol="0">
            <a:spAutoFit/>
          </a:bodyPr>
          <a:lstStyle/>
          <a:p>
            <a:r>
              <a:rPr lang="ro-RO" dirty="0"/>
              <a:t>LV</a:t>
            </a:r>
            <a:endParaRPr lang="en-US" dirty="0"/>
          </a:p>
        </p:txBody>
      </p:sp>
      <p:sp>
        <p:nvSpPr>
          <p:cNvPr id="124" name="TextBox 123"/>
          <p:cNvSpPr txBox="1"/>
          <p:nvPr/>
        </p:nvSpPr>
        <p:spPr>
          <a:xfrm>
            <a:off x="8669896" y="2816967"/>
            <a:ext cx="500066" cy="369332"/>
          </a:xfrm>
          <a:prstGeom prst="rect">
            <a:avLst/>
          </a:prstGeom>
          <a:noFill/>
        </p:spPr>
        <p:txBody>
          <a:bodyPr wrap="square" rtlCol="0">
            <a:spAutoFit/>
          </a:bodyPr>
          <a:lstStyle/>
          <a:p>
            <a:r>
              <a:rPr lang="ro-RO" dirty="0"/>
              <a:t>DK</a:t>
            </a:r>
            <a:endParaRPr lang="en-US" dirty="0"/>
          </a:p>
        </p:txBody>
      </p:sp>
      <p:sp>
        <p:nvSpPr>
          <p:cNvPr id="125" name="TextBox 124"/>
          <p:cNvSpPr txBox="1"/>
          <p:nvPr/>
        </p:nvSpPr>
        <p:spPr>
          <a:xfrm>
            <a:off x="6545416" y="3230140"/>
            <a:ext cx="500066" cy="369332"/>
          </a:xfrm>
          <a:prstGeom prst="rect">
            <a:avLst/>
          </a:prstGeom>
          <a:noFill/>
        </p:spPr>
        <p:txBody>
          <a:bodyPr wrap="square" rtlCol="0">
            <a:spAutoFit/>
          </a:bodyPr>
          <a:lstStyle/>
          <a:p>
            <a:r>
              <a:rPr lang="ro-RO" dirty="0"/>
              <a:t>IE</a:t>
            </a:r>
            <a:endParaRPr lang="en-US" dirty="0"/>
          </a:p>
        </p:txBody>
      </p:sp>
      <p:sp>
        <p:nvSpPr>
          <p:cNvPr id="126" name="TextBox 125"/>
          <p:cNvSpPr txBox="1"/>
          <p:nvPr/>
        </p:nvSpPr>
        <p:spPr>
          <a:xfrm>
            <a:off x="7203813" y="3444455"/>
            <a:ext cx="500066" cy="369332"/>
          </a:xfrm>
          <a:prstGeom prst="rect">
            <a:avLst/>
          </a:prstGeom>
          <a:noFill/>
        </p:spPr>
        <p:txBody>
          <a:bodyPr wrap="square" rtlCol="0">
            <a:spAutoFit/>
          </a:bodyPr>
          <a:lstStyle/>
          <a:p>
            <a:r>
              <a:rPr lang="ro-RO" dirty="0"/>
              <a:t>UK</a:t>
            </a:r>
            <a:endParaRPr lang="en-US" dirty="0"/>
          </a:p>
        </p:txBody>
      </p:sp>
      <p:sp>
        <p:nvSpPr>
          <p:cNvPr id="127" name="TextBox 126"/>
          <p:cNvSpPr txBox="1"/>
          <p:nvPr/>
        </p:nvSpPr>
        <p:spPr>
          <a:xfrm>
            <a:off x="8135713" y="3652934"/>
            <a:ext cx="500066" cy="369332"/>
          </a:xfrm>
          <a:prstGeom prst="rect">
            <a:avLst/>
          </a:prstGeom>
          <a:noFill/>
        </p:spPr>
        <p:txBody>
          <a:bodyPr wrap="square" rtlCol="0">
            <a:spAutoFit/>
          </a:bodyPr>
          <a:lstStyle/>
          <a:p>
            <a:r>
              <a:rPr lang="ro-RO" dirty="0"/>
              <a:t>NL</a:t>
            </a:r>
            <a:endParaRPr lang="en-US" dirty="0"/>
          </a:p>
        </p:txBody>
      </p:sp>
      <p:sp>
        <p:nvSpPr>
          <p:cNvPr id="128" name="TextBox 127"/>
          <p:cNvSpPr txBox="1"/>
          <p:nvPr/>
        </p:nvSpPr>
        <p:spPr>
          <a:xfrm>
            <a:off x="8095184" y="3947727"/>
            <a:ext cx="285752" cy="369332"/>
          </a:xfrm>
          <a:prstGeom prst="rect">
            <a:avLst/>
          </a:prstGeom>
          <a:noFill/>
        </p:spPr>
        <p:txBody>
          <a:bodyPr wrap="square" rtlCol="0">
            <a:spAutoFit/>
          </a:bodyPr>
          <a:lstStyle/>
          <a:p>
            <a:r>
              <a:rPr lang="ro-RO" dirty="0"/>
              <a:t>B</a:t>
            </a:r>
            <a:endParaRPr lang="en-US" dirty="0"/>
          </a:p>
        </p:txBody>
      </p:sp>
      <p:sp>
        <p:nvSpPr>
          <p:cNvPr id="129" name="TextBox 128"/>
          <p:cNvSpPr txBox="1"/>
          <p:nvPr/>
        </p:nvSpPr>
        <p:spPr>
          <a:xfrm>
            <a:off x="8704011" y="3842173"/>
            <a:ext cx="500066" cy="369332"/>
          </a:xfrm>
          <a:prstGeom prst="rect">
            <a:avLst/>
          </a:prstGeom>
          <a:noFill/>
        </p:spPr>
        <p:txBody>
          <a:bodyPr wrap="square" rtlCol="0">
            <a:spAutoFit/>
          </a:bodyPr>
          <a:lstStyle/>
          <a:p>
            <a:r>
              <a:rPr lang="ro-RO" dirty="0"/>
              <a:t>D</a:t>
            </a:r>
            <a:endParaRPr lang="en-US" dirty="0"/>
          </a:p>
        </p:txBody>
      </p:sp>
      <p:sp>
        <p:nvSpPr>
          <p:cNvPr id="130" name="TextBox 129"/>
          <p:cNvSpPr txBox="1"/>
          <p:nvPr/>
        </p:nvSpPr>
        <p:spPr>
          <a:xfrm>
            <a:off x="9787828" y="3631066"/>
            <a:ext cx="500066" cy="369332"/>
          </a:xfrm>
          <a:prstGeom prst="rect">
            <a:avLst/>
          </a:prstGeom>
          <a:noFill/>
        </p:spPr>
        <p:txBody>
          <a:bodyPr wrap="square" rtlCol="0">
            <a:spAutoFit/>
          </a:bodyPr>
          <a:lstStyle/>
          <a:p>
            <a:r>
              <a:rPr lang="ro-RO" dirty="0"/>
              <a:t>PL</a:t>
            </a:r>
            <a:endParaRPr lang="en-US" dirty="0"/>
          </a:p>
        </p:txBody>
      </p:sp>
      <p:sp>
        <p:nvSpPr>
          <p:cNvPr id="131" name="TextBox 130"/>
          <p:cNvSpPr txBox="1"/>
          <p:nvPr/>
        </p:nvSpPr>
        <p:spPr>
          <a:xfrm>
            <a:off x="8399598" y="4053281"/>
            <a:ext cx="500066" cy="369332"/>
          </a:xfrm>
          <a:prstGeom prst="rect">
            <a:avLst/>
          </a:prstGeom>
          <a:noFill/>
        </p:spPr>
        <p:txBody>
          <a:bodyPr wrap="square" rtlCol="0">
            <a:spAutoFit/>
          </a:bodyPr>
          <a:lstStyle/>
          <a:p>
            <a:r>
              <a:rPr lang="en-US" dirty="0"/>
              <a:t>LU</a:t>
            </a:r>
          </a:p>
        </p:txBody>
      </p:sp>
      <p:sp>
        <p:nvSpPr>
          <p:cNvPr id="132" name="TextBox 131"/>
          <p:cNvSpPr txBox="1"/>
          <p:nvPr/>
        </p:nvSpPr>
        <p:spPr>
          <a:xfrm>
            <a:off x="9452506" y="4053281"/>
            <a:ext cx="500066" cy="369332"/>
          </a:xfrm>
          <a:prstGeom prst="rect">
            <a:avLst/>
          </a:prstGeom>
          <a:noFill/>
        </p:spPr>
        <p:txBody>
          <a:bodyPr wrap="square" rtlCol="0">
            <a:spAutoFit/>
          </a:bodyPr>
          <a:lstStyle/>
          <a:p>
            <a:r>
              <a:rPr lang="ro-RO" dirty="0"/>
              <a:t>CZ</a:t>
            </a:r>
            <a:endParaRPr lang="en-US" dirty="0"/>
          </a:p>
        </p:txBody>
      </p:sp>
      <p:sp>
        <p:nvSpPr>
          <p:cNvPr id="133" name="TextBox 132"/>
          <p:cNvSpPr txBox="1"/>
          <p:nvPr/>
        </p:nvSpPr>
        <p:spPr>
          <a:xfrm>
            <a:off x="10024012" y="4252139"/>
            <a:ext cx="500066" cy="369332"/>
          </a:xfrm>
          <a:prstGeom prst="rect">
            <a:avLst/>
          </a:prstGeom>
          <a:noFill/>
        </p:spPr>
        <p:txBody>
          <a:bodyPr wrap="square" rtlCol="0">
            <a:spAutoFit/>
          </a:bodyPr>
          <a:lstStyle/>
          <a:p>
            <a:r>
              <a:rPr lang="ro-RO" dirty="0"/>
              <a:t>SK</a:t>
            </a:r>
            <a:endParaRPr lang="en-US" dirty="0"/>
          </a:p>
        </p:txBody>
      </p:sp>
      <p:sp>
        <p:nvSpPr>
          <p:cNvPr id="134" name="TextBox 133"/>
          <p:cNvSpPr txBox="1"/>
          <p:nvPr/>
        </p:nvSpPr>
        <p:spPr>
          <a:xfrm>
            <a:off x="9452506" y="4503777"/>
            <a:ext cx="428628" cy="369332"/>
          </a:xfrm>
          <a:prstGeom prst="rect">
            <a:avLst/>
          </a:prstGeom>
          <a:noFill/>
        </p:spPr>
        <p:txBody>
          <a:bodyPr wrap="square" rtlCol="0">
            <a:spAutoFit/>
          </a:bodyPr>
          <a:lstStyle/>
          <a:p>
            <a:r>
              <a:rPr lang="ro-RO" dirty="0"/>
              <a:t>AT</a:t>
            </a:r>
            <a:endParaRPr lang="en-US" dirty="0"/>
          </a:p>
        </p:txBody>
      </p:sp>
      <p:sp>
        <p:nvSpPr>
          <p:cNvPr id="135" name="TextBox 134"/>
          <p:cNvSpPr txBox="1"/>
          <p:nvPr/>
        </p:nvSpPr>
        <p:spPr>
          <a:xfrm>
            <a:off x="10061332" y="4519232"/>
            <a:ext cx="500066" cy="369332"/>
          </a:xfrm>
          <a:prstGeom prst="rect">
            <a:avLst/>
          </a:prstGeom>
          <a:noFill/>
        </p:spPr>
        <p:txBody>
          <a:bodyPr wrap="square" rtlCol="0">
            <a:spAutoFit/>
          </a:bodyPr>
          <a:lstStyle/>
          <a:p>
            <a:r>
              <a:rPr lang="ro-RO" dirty="0"/>
              <a:t>HU</a:t>
            </a:r>
            <a:endParaRPr lang="en-US" dirty="0"/>
          </a:p>
        </p:txBody>
      </p:sp>
      <p:sp>
        <p:nvSpPr>
          <p:cNvPr id="136" name="TextBox 135"/>
          <p:cNvSpPr txBox="1"/>
          <p:nvPr/>
        </p:nvSpPr>
        <p:spPr>
          <a:xfrm>
            <a:off x="10921796" y="4646653"/>
            <a:ext cx="500066" cy="369332"/>
          </a:xfrm>
          <a:prstGeom prst="rect">
            <a:avLst/>
          </a:prstGeom>
          <a:noFill/>
        </p:spPr>
        <p:txBody>
          <a:bodyPr wrap="square" rtlCol="0">
            <a:spAutoFit/>
          </a:bodyPr>
          <a:lstStyle/>
          <a:p>
            <a:r>
              <a:rPr lang="ro-RO" dirty="0"/>
              <a:t>RO</a:t>
            </a:r>
            <a:endParaRPr lang="en-US" dirty="0"/>
          </a:p>
        </p:txBody>
      </p:sp>
      <p:sp>
        <p:nvSpPr>
          <p:cNvPr id="137" name="TextBox 136"/>
          <p:cNvSpPr txBox="1"/>
          <p:nvPr/>
        </p:nvSpPr>
        <p:spPr>
          <a:xfrm>
            <a:off x="8440127" y="4643446"/>
            <a:ext cx="500066" cy="369332"/>
          </a:xfrm>
          <a:prstGeom prst="rect">
            <a:avLst/>
          </a:prstGeom>
          <a:noFill/>
        </p:spPr>
        <p:txBody>
          <a:bodyPr wrap="square" rtlCol="0">
            <a:spAutoFit/>
          </a:bodyPr>
          <a:lstStyle/>
          <a:p>
            <a:r>
              <a:rPr lang="ro-RO" dirty="0"/>
              <a:t>CH</a:t>
            </a:r>
            <a:endParaRPr lang="en-US" dirty="0"/>
          </a:p>
        </p:txBody>
      </p:sp>
      <p:sp>
        <p:nvSpPr>
          <p:cNvPr id="138" name="TextBox 137"/>
          <p:cNvSpPr txBox="1"/>
          <p:nvPr/>
        </p:nvSpPr>
        <p:spPr>
          <a:xfrm>
            <a:off x="7629234" y="4724504"/>
            <a:ext cx="500066" cy="369332"/>
          </a:xfrm>
          <a:prstGeom prst="rect">
            <a:avLst/>
          </a:prstGeom>
          <a:noFill/>
        </p:spPr>
        <p:txBody>
          <a:bodyPr wrap="square" rtlCol="0">
            <a:spAutoFit/>
          </a:bodyPr>
          <a:lstStyle/>
          <a:p>
            <a:r>
              <a:rPr lang="ro-RO" dirty="0"/>
              <a:t>F</a:t>
            </a:r>
            <a:endParaRPr lang="en-US" dirty="0"/>
          </a:p>
        </p:txBody>
      </p:sp>
      <p:sp>
        <p:nvSpPr>
          <p:cNvPr id="139" name="TextBox 138"/>
          <p:cNvSpPr txBox="1"/>
          <p:nvPr/>
        </p:nvSpPr>
        <p:spPr>
          <a:xfrm>
            <a:off x="5756391" y="5823777"/>
            <a:ext cx="500066" cy="369332"/>
          </a:xfrm>
          <a:prstGeom prst="rect">
            <a:avLst/>
          </a:prstGeom>
          <a:noFill/>
        </p:spPr>
        <p:txBody>
          <a:bodyPr wrap="square" rtlCol="0">
            <a:spAutoFit/>
          </a:bodyPr>
          <a:lstStyle/>
          <a:p>
            <a:r>
              <a:rPr lang="ro-RO" dirty="0"/>
              <a:t>P</a:t>
            </a:r>
            <a:endParaRPr lang="en-US" dirty="0"/>
          </a:p>
        </p:txBody>
      </p:sp>
      <p:sp>
        <p:nvSpPr>
          <p:cNvPr id="140" name="TextBox 139"/>
          <p:cNvSpPr txBox="1"/>
          <p:nvPr/>
        </p:nvSpPr>
        <p:spPr>
          <a:xfrm>
            <a:off x="6414787" y="5826983"/>
            <a:ext cx="500066" cy="369332"/>
          </a:xfrm>
          <a:prstGeom prst="rect">
            <a:avLst/>
          </a:prstGeom>
          <a:noFill/>
        </p:spPr>
        <p:txBody>
          <a:bodyPr wrap="square" rtlCol="0">
            <a:spAutoFit/>
          </a:bodyPr>
          <a:lstStyle/>
          <a:p>
            <a:r>
              <a:rPr lang="ro-RO" dirty="0"/>
              <a:t>ES</a:t>
            </a:r>
            <a:endParaRPr lang="en-US" dirty="0"/>
          </a:p>
        </p:txBody>
      </p:sp>
      <p:sp>
        <p:nvSpPr>
          <p:cNvPr id="141" name="TextBox 140"/>
          <p:cNvSpPr txBox="1"/>
          <p:nvPr/>
        </p:nvSpPr>
        <p:spPr>
          <a:xfrm>
            <a:off x="8874589" y="4984601"/>
            <a:ext cx="500066" cy="369332"/>
          </a:xfrm>
          <a:prstGeom prst="rect">
            <a:avLst/>
          </a:prstGeom>
          <a:noFill/>
        </p:spPr>
        <p:txBody>
          <a:bodyPr wrap="square" rtlCol="0">
            <a:spAutoFit/>
          </a:bodyPr>
          <a:lstStyle/>
          <a:p>
            <a:r>
              <a:rPr lang="ro-RO" dirty="0"/>
              <a:t>I</a:t>
            </a:r>
            <a:endParaRPr lang="en-US" dirty="0"/>
          </a:p>
        </p:txBody>
      </p:sp>
      <p:sp>
        <p:nvSpPr>
          <p:cNvPr id="142" name="TextBox 141"/>
          <p:cNvSpPr txBox="1"/>
          <p:nvPr/>
        </p:nvSpPr>
        <p:spPr>
          <a:xfrm>
            <a:off x="9418390" y="4786321"/>
            <a:ext cx="357190" cy="369332"/>
          </a:xfrm>
          <a:prstGeom prst="rect">
            <a:avLst/>
          </a:prstGeom>
          <a:noFill/>
        </p:spPr>
        <p:txBody>
          <a:bodyPr wrap="square" rtlCol="0">
            <a:spAutoFit/>
          </a:bodyPr>
          <a:lstStyle/>
          <a:p>
            <a:r>
              <a:rPr lang="ro-RO" dirty="0"/>
              <a:t>SI</a:t>
            </a:r>
            <a:endParaRPr lang="en-US" dirty="0"/>
          </a:p>
        </p:txBody>
      </p:sp>
      <p:sp>
        <p:nvSpPr>
          <p:cNvPr id="146" name="TextBox 145"/>
          <p:cNvSpPr txBox="1"/>
          <p:nvPr/>
        </p:nvSpPr>
        <p:spPr>
          <a:xfrm>
            <a:off x="9539399" y="5068867"/>
            <a:ext cx="500066" cy="369332"/>
          </a:xfrm>
          <a:prstGeom prst="rect">
            <a:avLst/>
          </a:prstGeom>
          <a:noFill/>
        </p:spPr>
        <p:txBody>
          <a:bodyPr wrap="square" rtlCol="0">
            <a:spAutoFit/>
          </a:bodyPr>
          <a:lstStyle/>
          <a:p>
            <a:r>
              <a:rPr lang="ro-RO" dirty="0"/>
              <a:t>HR</a:t>
            </a:r>
            <a:endParaRPr lang="en-US" dirty="0"/>
          </a:p>
        </p:txBody>
      </p:sp>
      <p:sp>
        <p:nvSpPr>
          <p:cNvPr id="148" name="TextBox 147"/>
          <p:cNvSpPr txBox="1"/>
          <p:nvPr/>
        </p:nvSpPr>
        <p:spPr>
          <a:xfrm>
            <a:off x="11061465" y="5233611"/>
            <a:ext cx="500066" cy="369332"/>
          </a:xfrm>
          <a:prstGeom prst="rect">
            <a:avLst/>
          </a:prstGeom>
          <a:noFill/>
        </p:spPr>
        <p:txBody>
          <a:bodyPr wrap="square" rtlCol="0">
            <a:spAutoFit/>
          </a:bodyPr>
          <a:lstStyle/>
          <a:p>
            <a:r>
              <a:rPr lang="ro-RO" dirty="0"/>
              <a:t>BG</a:t>
            </a:r>
            <a:endParaRPr lang="en-US" dirty="0"/>
          </a:p>
        </p:txBody>
      </p:sp>
      <p:sp>
        <p:nvSpPr>
          <p:cNvPr id="149" name="TextBox 148"/>
          <p:cNvSpPr txBox="1"/>
          <p:nvPr/>
        </p:nvSpPr>
        <p:spPr>
          <a:xfrm>
            <a:off x="10722936" y="5932538"/>
            <a:ext cx="500066" cy="369332"/>
          </a:xfrm>
          <a:prstGeom prst="rect">
            <a:avLst/>
          </a:prstGeom>
          <a:noFill/>
        </p:spPr>
        <p:txBody>
          <a:bodyPr wrap="square" rtlCol="0">
            <a:spAutoFit/>
          </a:bodyPr>
          <a:lstStyle/>
          <a:p>
            <a:r>
              <a:rPr lang="ro-RO" dirty="0"/>
              <a:t>EL</a:t>
            </a:r>
            <a:endParaRPr lang="en-US" dirty="0"/>
          </a:p>
        </p:txBody>
      </p:sp>
      <p:sp>
        <p:nvSpPr>
          <p:cNvPr id="150" name="TextBox 149"/>
          <p:cNvSpPr txBox="1"/>
          <p:nvPr/>
        </p:nvSpPr>
        <p:spPr>
          <a:xfrm>
            <a:off x="11691934" y="5749132"/>
            <a:ext cx="500066" cy="369332"/>
          </a:xfrm>
          <a:prstGeom prst="rect">
            <a:avLst/>
          </a:prstGeom>
          <a:noFill/>
        </p:spPr>
        <p:txBody>
          <a:bodyPr wrap="square" rtlCol="0">
            <a:spAutoFit/>
          </a:bodyPr>
          <a:lstStyle/>
          <a:p>
            <a:r>
              <a:rPr lang="ro-RO" dirty="0"/>
              <a:t>TR</a:t>
            </a:r>
            <a:endParaRPr lang="en-US" dirty="0"/>
          </a:p>
        </p:txBody>
      </p:sp>
      <p:sp>
        <p:nvSpPr>
          <p:cNvPr id="151" name="TextBox 150"/>
          <p:cNvSpPr txBox="1"/>
          <p:nvPr/>
        </p:nvSpPr>
        <p:spPr>
          <a:xfrm>
            <a:off x="10331630" y="5643578"/>
            <a:ext cx="428628" cy="369332"/>
          </a:xfrm>
          <a:prstGeom prst="rect">
            <a:avLst/>
          </a:prstGeom>
          <a:noFill/>
        </p:spPr>
        <p:txBody>
          <a:bodyPr wrap="square" rtlCol="0">
            <a:spAutoFit/>
          </a:bodyPr>
          <a:lstStyle/>
          <a:p>
            <a:r>
              <a:rPr lang="ro-RO" dirty="0"/>
              <a:t>AL</a:t>
            </a:r>
            <a:endParaRPr lang="en-US" dirty="0"/>
          </a:p>
        </p:txBody>
      </p:sp>
      <p:sp>
        <p:nvSpPr>
          <p:cNvPr id="152" name="TextBox 151"/>
          <p:cNvSpPr txBox="1"/>
          <p:nvPr/>
        </p:nvSpPr>
        <p:spPr>
          <a:xfrm>
            <a:off x="8938580" y="6488668"/>
            <a:ext cx="500066" cy="369332"/>
          </a:xfrm>
          <a:prstGeom prst="rect">
            <a:avLst/>
          </a:prstGeom>
          <a:noFill/>
        </p:spPr>
        <p:txBody>
          <a:bodyPr wrap="square" rtlCol="0">
            <a:spAutoFit/>
          </a:bodyPr>
          <a:lstStyle/>
          <a:p>
            <a:r>
              <a:rPr lang="ro-RO" dirty="0"/>
              <a:t>MT</a:t>
            </a:r>
            <a:endParaRPr lang="en-US" dirty="0"/>
          </a:p>
        </p:txBody>
      </p:sp>
      <p:sp>
        <p:nvSpPr>
          <p:cNvPr id="154" name="TextBox 153"/>
          <p:cNvSpPr txBox="1"/>
          <p:nvPr/>
        </p:nvSpPr>
        <p:spPr>
          <a:xfrm>
            <a:off x="2988324" y="3226837"/>
            <a:ext cx="500066" cy="369332"/>
          </a:xfrm>
          <a:prstGeom prst="rect">
            <a:avLst/>
          </a:prstGeom>
          <a:noFill/>
        </p:spPr>
        <p:txBody>
          <a:bodyPr wrap="square" rtlCol="0">
            <a:spAutoFit/>
          </a:bodyPr>
          <a:lstStyle/>
          <a:p>
            <a:r>
              <a:rPr lang="ro-RO" dirty="0"/>
              <a:t>NL</a:t>
            </a:r>
            <a:endParaRPr lang="en-US" dirty="0"/>
          </a:p>
        </p:txBody>
      </p:sp>
      <p:sp>
        <p:nvSpPr>
          <p:cNvPr id="155" name="TextBox 154"/>
          <p:cNvSpPr txBox="1"/>
          <p:nvPr/>
        </p:nvSpPr>
        <p:spPr>
          <a:xfrm>
            <a:off x="3059763" y="3577613"/>
            <a:ext cx="285752" cy="369332"/>
          </a:xfrm>
          <a:prstGeom prst="rect">
            <a:avLst/>
          </a:prstGeom>
          <a:noFill/>
        </p:spPr>
        <p:txBody>
          <a:bodyPr wrap="square" rtlCol="0">
            <a:spAutoFit/>
          </a:bodyPr>
          <a:lstStyle/>
          <a:p>
            <a:r>
              <a:rPr lang="ro-RO" dirty="0"/>
              <a:t>B</a:t>
            </a:r>
            <a:endParaRPr lang="en-US" dirty="0"/>
          </a:p>
        </p:txBody>
      </p:sp>
      <p:sp>
        <p:nvSpPr>
          <p:cNvPr id="156" name="TextBox 155"/>
          <p:cNvSpPr txBox="1"/>
          <p:nvPr/>
        </p:nvSpPr>
        <p:spPr>
          <a:xfrm>
            <a:off x="2998832" y="3888440"/>
            <a:ext cx="500066" cy="369332"/>
          </a:xfrm>
          <a:prstGeom prst="rect">
            <a:avLst/>
          </a:prstGeom>
          <a:noFill/>
        </p:spPr>
        <p:txBody>
          <a:bodyPr wrap="square" rtlCol="0">
            <a:spAutoFit/>
          </a:bodyPr>
          <a:lstStyle/>
          <a:p>
            <a:r>
              <a:rPr lang="ro-RO" dirty="0"/>
              <a:t>CZ</a:t>
            </a:r>
            <a:endParaRPr lang="en-US" dirty="0"/>
          </a:p>
        </p:txBody>
      </p:sp>
      <p:sp>
        <p:nvSpPr>
          <p:cNvPr id="157" name="TextBox 156"/>
          <p:cNvSpPr txBox="1"/>
          <p:nvPr/>
        </p:nvSpPr>
        <p:spPr>
          <a:xfrm>
            <a:off x="2973179" y="4124621"/>
            <a:ext cx="500066" cy="369332"/>
          </a:xfrm>
          <a:prstGeom prst="rect">
            <a:avLst/>
          </a:prstGeom>
          <a:noFill/>
        </p:spPr>
        <p:txBody>
          <a:bodyPr wrap="square" rtlCol="0">
            <a:spAutoFit/>
          </a:bodyPr>
          <a:lstStyle/>
          <a:p>
            <a:r>
              <a:rPr lang="ro-RO" dirty="0"/>
              <a:t>SK</a:t>
            </a:r>
            <a:endParaRPr lang="en-US" dirty="0"/>
          </a:p>
        </p:txBody>
      </p:sp>
      <p:sp>
        <p:nvSpPr>
          <p:cNvPr id="158" name="TextBox 157"/>
          <p:cNvSpPr txBox="1"/>
          <p:nvPr/>
        </p:nvSpPr>
        <p:spPr>
          <a:xfrm>
            <a:off x="2991838" y="4429036"/>
            <a:ext cx="500066" cy="369332"/>
          </a:xfrm>
          <a:prstGeom prst="rect">
            <a:avLst/>
          </a:prstGeom>
          <a:noFill/>
        </p:spPr>
        <p:txBody>
          <a:bodyPr wrap="square" rtlCol="0">
            <a:spAutoFit/>
          </a:bodyPr>
          <a:lstStyle/>
          <a:p>
            <a:r>
              <a:rPr lang="ro-RO" dirty="0"/>
              <a:t>HU</a:t>
            </a:r>
            <a:endParaRPr lang="en-US" dirty="0"/>
          </a:p>
        </p:txBody>
      </p:sp>
      <p:sp>
        <p:nvSpPr>
          <p:cNvPr id="159" name="TextBox 158"/>
          <p:cNvSpPr txBox="1"/>
          <p:nvPr/>
        </p:nvSpPr>
        <p:spPr>
          <a:xfrm>
            <a:off x="3130042" y="4707793"/>
            <a:ext cx="500066" cy="369332"/>
          </a:xfrm>
          <a:prstGeom prst="rect">
            <a:avLst/>
          </a:prstGeom>
          <a:noFill/>
        </p:spPr>
        <p:txBody>
          <a:bodyPr wrap="square" rtlCol="0">
            <a:spAutoFit/>
          </a:bodyPr>
          <a:lstStyle/>
          <a:p>
            <a:r>
              <a:rPr lang="ro-RO" dirty="0"/>
              <a:t>I</a:t>
            </a:r>
            <a:endParaRPr lang="en-US" dirty="0"/>
          </a:p>
        </p:txBody>
      </p:sp>
      <p:sp>
        <p:nvSpPr>
          <p:cNvPr id="160" name="TextBox 159"/>
          <p:cNvSpPr txBox="1"/>
          <p:nvPr/>
        </p:nvSpPr>
        <p:spPr>
          <a:xfrm>
            <a:off x="1515250" y="3858112"/>
            <a:ext cx="500066" cy="369332"/>
          </a:xfrm>
          <a:prstGeom prst="rect">
            <a:avLst/>
          </a:prstGeom>
          <a:noFill/>
        </p:spPr>
        <p:txBody>
          <a:bodyPr wrap="square" rtlCol="0">
            <a:spAutoFit/>
          </a:bodyPr>
          <a:lstStyle/>
          <a:p>
            <a:r>
              <a:rPr lang="ro-RO" dirty="0"/>
              <a:t>UK</a:t>
            </a:r>
            <a:endParaRPr lang="en-US" dirty="0"/>
          </a:p>
        </p:txBody>
      </p:sp>
      <p:sp>
        <p:nvSpPr>
          <p:cNvPr id="161" name="TextBox 160"/>
          <p:cNvSpPr txBox="1"/>
          <p:nvPr/>
        </p:nvSpPr>
        <p:spPr>
          <a:xfrm>
            <a:off x="1501260" y="4062498"/>
            <a:ext cx="714380" cy="369332"/>
          </a:xfrm>
          <a:prstGeom prst="rect">
            <a:avLst/>
          </a:prstGeom>
          <a:noFill/>
        </p:spPr>
        <p:txBody>
          <a:bodyPr wrap="square" rtlCol="0">
            <a:spAutoFit/>
          </a:bodyPr>
          <a:lstStyle/>
          <a:p>
            <a:r>
              <a:rPr lang="ro-RO" dirty="0"/>
              <a:t>NOR</a:t>
            </a:r>
            <a:endParaRPr lang="en-US" dirty="0"/>
          </a:p>
        </p:txBody>
      </p:sp>
      <p:sp>
        <p:nvSpPr>
          <p:cNvPr id="162" name="TextBox 161"/>
          <p:cNvSpPr txBox="1"/>
          <p:nvPr/>
        </p:nvSpPr>
        <p:spPr>
          <a:xfrm>
            <a:off x="1541210" y="4349136"/>
            <a:ext cx="500066" cy="369332"/>
          </a:xfrm>
          <a:prstGeom prst="rect">
            <a:avLst/>
          </a:prstGeom>
          <a:noFill/>
        </p:spPr>
        <p:txBody>
          <a:bodyPr wrap="square" rtlCol="0">
            <a:spAutoFit/>
          </a:bodyPr>
          <a:lstStyle/>
          <a:p>
            <a:r>
              <a:rPr lang="ro-RO" dirty="0"/>
              <a:t>D</a:t>
            </a:r>
            <a:endParaRPr lang="en-US" dirty="0"/>
          </a:p>
        </p:txBody>
      </p:sp>
      <p:sp>
        <p:nvSpPr>
          <p:cNvPr id="163" name="TextBox 162"/>
          <p:cNvSpPr txBox="1"/>
          <p:nvPr/>
        </p:nvSpPr>
        <p:spPr>
          <a:xfrm>
            <a:off x="1538584" y="4590572"/>
            <a:ext cx="500066" cy="369332"/>
          </a:xfrm>
          <a:prstGeom prst="rect">
            <a:avLst/>
          </a:prstGeom>
          <a:noFill/>
        </p:spPr>
        <p:txBody>
          <a:bodyPr wrap="square" rtlCol="0">
            <a:spAutoFit/>
          </a:bodyPr>
          <a:lstStyle/>
          <a:p>
            <a:r>
              <a:rPr lang="ro-RO" dirty="0"/>
              <a:t>CH</a:t>
            </a:r>
            <a:endParaRPr lang="en-US" dirty="0"/>
          </a:p>
        </p:txBody>
      </p:sp>
      <p:sp>
        <p:nvSpPr>
          <p:cNvPr id="164" name="TextBox 163"/>
          <p:cNvSpPr txBox="1"/>
          <p:nvPr/>
        </p:nvSpPr>
        <p:spPr>
          <a:xfrm>
            <a:off x="2187359" y="3254232"/>
            <a:ext cx="428628" cy="369332"/>
          </a:xfrm>
          <a:prstGeom prst="rect">
            <a:avLst/>
          </a:prstGeom>
          <a:noFill/>
        </p:spPr>
        <p:txBody>
          <a:bodyPr wrap="square" rtlCol="0">
            <a:spAutoFit/>
          </a:bodyPr>
          <a:lstStyle/>
          <a:p>
            <a:r>
              <a:rPr lang="ro-RO" dirty="0"/>
              <a:t>S</a:t>
            </a:r>
            <a:endParaRPr lang="en-US" dirty="0"/>
          </a:p>
        </p:txBody>
      </p:sp>
      <p:sp>
        <p:nvSpPr>
          <p:cNvPr id="165" name="TextBox 164"/>
          <p:cNvSpPr txBox="1"/>
          <p:nvPr/>
        </p:nvSpPr>
        <p:spPr>
          <a:xfrm>
            <a:off x="2101934" y="3469127"/>
            <a:ext cx="500066" cy="369332"/>
          </a:xfrm>
          <a:prstGeom prst="rect">
            <a:avLst/>
          </a:prstGeom>
          <a:noFill/>
        </p:spPr>
        <p:txBody>
          <a:bodyPr wrap="square" rtlCol="0">
            <a:spAutoFit/>
          </a:bodyPr>
          <a:lstStyle/>
          <a:p>
            <a:r>
              <a:rPr lang="ro-RO" dirty="0"/>
              <a:t>FIN</a:t>
            </a:r>
            <a:endParaRPr lang="en-US" dirty="0"/>
          </a:p>
        </p:txBody>
      </p:sp>
      <p:sp>
        <p:nvSpPr>
          <p:cNvPr id="166" name="TextBox 165"/>
          <p:cNvSpPr txBox="1"/>
          <p:nvPr/>
        </p:nvSpPr>
        <p:spPr>
          <a:xfrm>
            <a:off x="2140416" y="3741777"/>
            <a:ext cx="428628" cy="369332"/>
          </a:xfrm>
          <a:prstGeom prst="rect">
            <a:avLst/>
          </a:prstGeom>
          <a:noFill/>
        </p:spPr>
        <p:txBody>
          <a:bodyPr wrap="square" rtlCol="0">
            <a:spAutoFit/>
          </a:bodyPr>
          <a:lstStyle/>
          <a:p>
            <a:r>
              <a:rPr lang="ro-RO" dirty="0"/>
              <a:t>AT</a:t>
            </a:r>
            <a:endParaRPr lang="en-US" dirty="0"/>
          </a:p>
        </p:txBody>
      </p:sp>
      <p:sp>
        <p:nvSpPr>
          <p:cNvPr id="167" name="TextBox 166"/>
          <p:cNvSpPr txBox="1"/>
          <p:nvPr/>
        </p:nvSpPr>
        <p:spPr>
          <a:xfrm>
            <a:off x="3439128" y="3787834"/>
            <a:ext cx="500066" cy="369332"/>
          </a:xfrm>
          <a:prstGeom prst="rect">
            <a:avLst/>
          </a:prstGeom>
          <a:noFill/>
        </p:spPr>
        <p:txBody>
          <a:bodyPr wrap="square" rtlCol="0">
            <a:spAutoFit/>
          </a:bodyPr>
          <a:lstStyle/>
          <a:p>
            <a:r>
              <a:rPr lang="ro-RO" dirty="0"/>
              <a:t>LT</a:t>
            </a:r>
            <a:endParaRPr lang="en-US" dirty="0"/>
          </a:p>
        </p:txBody>
      </p:sp>
      <p:sp>
        <p:nvSpPr>
          <p:cNvPr id="168" name="TextBox 167"/>
          <p:cNvSpPr txBox="1"/>
          <p:nvPr/>
        </p:nvSpPr>
        <p:spPr>
          <a:xfrm>
            <a:off x="3395972" y="4093811"/>
            <a:ext cx="500066" cy="369332"/>
          </a:xfrm>
          <a:prstGeom prst="rect">
            <a:avLst/>
          </a:prstGeom>
          <a:noFill/>
        </p:spPr>
        <p:txBody>
          <a:bodyPr wrap="square" rtlCol="0">
            <a:spAutoFit/>
          </a:bodyPr>
          <a:lstStyle/>
          <a:p>
            <a:r>
              <a:rPr lang="ro-RO" dirty="0"/>
              <a:t>MT</a:t>
            </a:r>
            <a:endParaRPr lang="en-US" dirty="0"/>
          </a:p>
        </p:txBody>
      </p:sp>
      <p:sp>
        <p:nvSpPr>
          <p:cNvPr id="169" name="TextBox 168"/>
          <p:cNvSpPr txBox="1"/>
          <p:nvPr/>
        </p:nvSpPr>
        <p:spPr>
          <a:xfrm>
            <a:off x="2213868" y="4800520"/>
            <a:ext cx="500066" cy="369332"/>
          </a:xfrm>
          <a:prstGeom prst="rect">
            <a:avLst/>
          </a:prstGeom>
          <a:noFill/>
        </p:spPr>
        <p:txBody>
          <a:bodyPr wrap="square" rtlCol="0">
            <a:spAutoFit/>
          </a:bodyPr>
          <a:lstStyle/>
          <a:p>
            <a:r>
              <a:rPr lang="ro-RO" dirty="0"/>
              <a:t>P</a:t>
            </a:r>
            <a:endParaRPr lang="en-US" dirty="0"/>
          </a:p>
        </p:txBody>
      </p:sp>
      <p:sp>
        <p:nvSpPr>
          <p:cNvPr id="170" name="TextBox 169"/>
          <p:cNvSpPr txBox="1"/>
          <p:nvPr/>
        </p:nvSpPr>
        <p:spPr>
          <a:xfrm>
            <a:off x="2125816" y="5064983"/>
            <a:ext cx="500066" cy="369332"/>
          </a:xfrm>
          <a:prstGeom prst="rect">
            <a:avLst/>
          </a:prstGeom>
          <a:noFill/>
        </p:spPr>
        <p:txBody>
          <a:bodyPr wrap="square" rtlCol="0">
            <a:spAutoFit/>
          </a:bodyPr>
          <a:lstStyle/>
          <a:p>
            <a:r>
              <a:rPr lang="ro-RO" dirty="0"/>
              <a:t>ES</a:t>
            </a:r>
            <a:endParaRPr lang="en-US" dirty="0"/>
          </a:p>
        </p:txBody>
      </p:sp>
      <p:sp>
        <p:nvSpPr>
          <p:cNvPr id="171" name="TextBox 170"/>
          <p:cNvSpPr txBox="1"/>
          <p:nvPr/>
        </p:nvSpPr>
        <p:spPr>
          <a:xfrm>
            <a:off x="2201927" y="5287451"/>
            <a:ext cx="500066" cy="369332"/>
          </a:xfrm>
          <a:prstGeom prst="rect">
            <a:avLst/>
          </a:prstGeom>
          <a:noFill/>
        </p:spPr>
        <p:txBody>
          <a:bodyPr wrap="square" rtlCol="0">
            <a:spAutoFit/>
          </a:bodyPr>
          <a:lstStyle/>
          <a:p>
            <a:r>
              <a:rPr lang="ro-RO" dirty="0"/>
              <a:t>F</a:t>
            </a:r>
            <a:endParaRPr lang="en-US" dirty="0"/>
          </a:p>
        </p:txBody>
      </p:sp>
      <p:sp>
        <p:nvSpPr>
          <p:cNvPr id="172" name="TextBox 171"/>
          <p:cNvSpPr txBox="1"/>
          <p:nvPr/>
        </p:nvSpPr>
        <p:spPr>
          <a:xfrm>
            <a:off x="2200461" y="5584565"/>
            <a:ext cx="500066" cy="369332"/>
          </a:xfrm>
          <a:prstGeom prst="rect">
            <a:avLst/>
          </a:prstGeom>
          <a:noFill/>
        </p:spPr>
        <p:txBody>
          <a:bodyPr wrap="square" rtlCol="0">
            <a:spAutoFit/>
          </a:bodyPr>
          <a:lstStyle/>
          <a:p>
            <a:r>
              <a:rPr lang="ro-RO" dirty="0"/>
              <a:t>IE</a:t>
            </a:r>
            <a:endParaRPr lang="en-US" dirty="0"/>
          </a:p>
        </p:txBody>
      </p:sp>
      <p:sp>
        <p:nvSpPr>
          <p:cNvPr id="173" name="TextBox 172"/>
          <p:cNvSpPr txBox="1"/>
          <p:nvPr/>
        </p:nvSpPr>
        <p:spPr>
          <a:xfrm>
            <a:off x="2610153" y="4845416"/>
            <a:ext cx="357190" cy="369332"/>
          </a:xfrm>
          <a:prstGeom prst="rect">
            <a:avLst/>
          </a:prstGeom>
          <a:noFill/>
        </p:spPr>
        <p:txBody>
          <a:bodyPr wrap="square" rtlCol="0">
            <a:spAutoFit/>
          </a:bodyPr>
          <a:lstStyle/>
          <a:p>
            <a:r>
              <a:rPr lang="ro-RO" dirty="0"/>
              <a:t>SI</a:t>
            </a:r>
            <a:endParaRPr lang="en-US" dirty="0"/>
          </a:p>
        </p:txBody>
      </p:sp>
      <p:sp>
        <p:nvSpPr>
          <p:cNvPr id="174" name="TextBox 173"/>
          <p:cNvSpPr txBox="1"/>
          <p:nvPr/>
        </p:nvSpPr>
        <p:spPr>
          <a:xfrm>
            <a:off x="2600534" y="5109300"/>
            <a:ext cx="500066" cy="369332"/>
          </a:xfrm>
          <a:prstGeom prst="rect">
            <a:avLst/>
          </a:prstGeom>
          <a:noFill/>
        </p:spPr>
        <p:txBody>
          <a:bodyPr wrap="square" rtlCol="0">
            <a:spAutoFit/>
          </a:bodyPr>
          <a:lstStyle/>
          <a:p>
            <a:r>
              <a:rPr lang="ro-RO" dirty="0"/>
              <a:t>HR</a:t>
            </a:r>
            <a:endParaRPr lang="en-US" dirty="0"/>
          </a:p>
        </p:txBody>
      </p:sp>
      <p:sp>
        <p:nvSpPr>
          <p:cNvPr id="175" name="TextBox 174"/>
          <p:cNvSpPr txBox="1"/>
          <p:nvPr/>
        </p:nvSpPr>
        <p:spPr>
          <a:xfrm>
            <a:off x="2583339" y="5452195"/>
            <a:ext cx="500066" cy="369332"/>
          </a:xfrm>
          <a:prstGeom prst="rect">
            <a:avLst/>
          </a:prstGeom>
          <a:noFill/>
        </p:spPr>
        <p:txBody>
          <a:bodyPr wrap="square" rtlCol="0">
            <a:spAutoFit/>
          </a:bodyPr>
          <a:lstStyle/>
          <a:p>
            <a:r>
              <a:rPr lang="ro-RO" dirty="0"/>
              <a:t>RO</a:t>
            </a:r>
            <a:endParaRPr lang="en-US" dirty="0"/>
          </a:p>
        </p:txBody>
      </p:sp>
      <p:sp>
        <p:nvSpPr>
          <p:cNvPr id="176" name="TextBox 175"/>
          <p:cNvSpPr txBox="1"/>
          <p:nvPr/>
        </p:nvSpPr>
        <p:spPr>
          <a:xfrm>
            <a:off x="2619469" y="5789564"/>
            <a:ext cx="500066" cy="369332"/>
          </a:xfrm>
          <a:prstGeom prst="rect">
            <a:avLst/>
          </a:prstGeom>
          <a:noFill/>
        </p:spPr>
        <p:txBody>
          <a:bodyPr wrap="square" rtlCol="0">
            <a:spAutoFit/>
          </a:bodyPr>
          <a:lstStyle/>
          <a:p>
            <a:r>
              <a:rPr lang="ro-RO" dirty="0"/>
              <a:t>TR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0" y="561109"/>
            <a:ext cx="7963032" cy="5818910"/>
          </a:xfrm>
          <a:prstGeom prst="rect">
            <a:avLst/>
          </a:prstGeom>
          <a:noFill/>
          <a:ln w="9525">
            <a:noFill/>
            <a:miter lim="800000"/>
            <a:headEnd/>
            <a:tailEnd/>
          </a:ln>
          <a:effectLst/>
        </p:spPr>
      </p:pic>
      <p:sp>
        <p:nvSpPr>
          <p:cNvPr id="3" name="Rectangle 2"/>
          <p:cNvSpPr/>
          <p:nvPr/>
        </p:nvSpPr>
        <p:spPr>
          <a:xfrm>
            <a:off x="8188036" y="2333685"/>
            <a:ext cx="4003964" cy="4524315"/>
          </a:xfrm>
          <a:prstGeom prst="rect">
            <a:avLst/>
          </a:prstGeom>
        </p:spPr>
        <p:txBody>
          <a:bodyPr wrap="square">
            <a:spAutoFit/>
          </a:bodyPr>
          <a:lstStyle/>
          <a:p>
            <a:r>
              <a:rPr lang="en-US" sz="3200" dirty="0" err="1">
                <a:latin typeface="Times New Roman" pitchFamily="18" charset="0"/>
                <a:cs typeface="Times New Roman" pitchFamily="18" charset="0"/>
              </a:rPr>
              <a:t>Anaesthetics</a:t>
            </a:r>
            <a:endParaRPr lang="ro-RO"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Ophthalmology</a:t>
            </a:r>
            <a:endParaRPr lang="ro-RO"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Otorhinolaryngology</a:t>
            </a:r>
            <a:endParaRPr lang="ro-RO"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General </a:t>
            </a:r>
            <a:r>
              <a:rPr lang="en-US" sz="3200" dirty="0" err="1">
                <a:latin typeface="Times New Roman" pitchFamily="18" charset="0"/>
                <a:cs typeface="Times New Roman" pitchFamily="18" charset="0"/>
              </a:rPr>
              <a:t>Haematology</a:t>
            </a:r>
            <a:endParaRPr lang="ro-RO"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Endocrinology</a:t>
            </a:r>
            <a:endParaRPr lang="ro-RO"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Physiotherapy</a:t>
            </a:r>
            <a:endParaRPr lang="ro-RO"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Dermato-venereology</a:t>
            </a:r>
            <a:endParaRPr lang="ro-RO"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Allergology</a:t>
            </a:r>
            <a:endParaRPr lang="ro-RO" sz="3200" dirty="0">
              <a:latin typeface="Times New Roman" pitchFamily="18" charset="0"/>
              <a:cs typeface="Times New Roman" pitchFamily="18" charset="0"/>
            </a:endParaRPr>
          </a:p>
          <a:p>
            <a:r>
              <a:rPr lang="ro-RO" sz="3200" dirty="0">
                <a:latin typeface="Times New Roman" pitchFamily="18" charset="0"/>
                <a:cs typeface="Times New Roman" pitchFamily="18" charset="0"/>
              </a:rPr>
              <a:t>Stomatology</a:t>
            </a:r>
            <a:endParaRPr lang="en-US" sz="3200" dirty="0">
              <a:latin typeface="Times New Roman" pitchFamily="18" charset="0"/>
              <a:cs typeface="Times New Roman" pitchFamily="18" charset="0"/>
            </a:endParaRPr>
          </a:p>
        </p:txBody>
      </p:sp>
      <p:pic>
        <p:nvPicPr>
          <p:cNvPr id="1031" name="Picture 7"/>
          <p:cNvPicPr>
            <a:picLocks noChangeAspect="1" noChangeArrowheads="1"/>
          </p:cNvPicPr>
          <p:nvPr/>
        </p:nvPicPr>
        <p:blipFill>
          <a:blip r:embed="rId4"/>
          <a:srcRect/>
          <a:stretch>
            <a:fillRect/>
          </a:stretch>
        </p:blipFill>
        <p:spPr bwMode="auto">
          <a:xfrm>
            <a:off x="8788400" y="272823"/>
            <a:ext cx="2843213" cy="221773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5500694" cy="1569660"/>
          </a:xfrm>
          <a:prstGeom prst="rect">
            <a:avLst/>
          </a:prstGeom>
        </p:spPr>
        <p:txBody>
          <a:bodyPr wrap="square">
            <a:spAutoFit/>
          </a:bodyPr>
          <a:lstStyle/>
          <a:p>
            <a:r>
              <a:rPr lang="hu-HU" sz="3200" b="1" dirty="0"/>
              <a:t>The situation of the GM/FM</a:t>
            </a:r>
            <a:r>
              <a:rPr lang="en-US" sz="3200" b="1" dirty="0"/>
              <a:t> according to Professional title Dir 2005/36</a:t>
            </a:r>
          </a:p>
        </p:txBody>
      </p:sp>
      <p:sp>
        <p:nvSpPr>
          <p:cNvPr id="4" name="TextBox 3"/>
          <p:cNvSpPr txBox="1"/>
          <p:nvPr/>
        </p:nvSpPr>
        <p:spPr>
          <a:xfrm>
            <a:off x="1952596" y="1714489"/>
            <a:ext cx="5143536" cy="584775"/>
          </a:xfrm>
          <a:prstGeom prst="rect">
            <a:avLst/>
          </a:prstGeom>
          <a:noFill/>
        </p:spPr>
        <p:txBody>
          <a:bodyPr wrap="square" rtlCol="0">
            <a:spAutoFit/>
          </a:bodyPr>
          <a:lstStyle/>
          <a:p>
            <a:r>
              <a:rPr lang="en-US" sz="1600" b="1" dirty="0">
                <a:solidFill>
                  <a:srgbClr val="00FF00"/>
                </a:solidFill>
                <a:effectLst>
                  <a:outerShdw blurRad="38100" dist="38100" dir="2700000" algn="tl">
                    <a:srgbClr val="000000">
                      <a:alpha val="43137"/>
                    </a:srgbClr>
                  </a:outerShdw>
                </a:effectLst>
              </a:rPr>
              <a:t>S</a:t>
            </a:r>
            <a:r>
              <a:rPr lang="hu-HU" sz="1600" b="1" dirty="0">
                <a:solidFill>
                  <a:srgbClr val="00FF00"/>
                </a:solidFill>
                <a:effectLst>
                  <a:outerShdw blurRad="38100" dist="38100" dir="2700000" algn="tl">
                    <a:srgbClr val="000000">
                      <a:alpha val="43137"/>
                    </a:srgbClr>
                  </a:outerShdw>
                </a:effectLst>
              </a:rPr>
              <a:t>pecialty </a:t>
            </a:r>
          </a:p>
          <a:p>
            <a:r>
              <a:rPr lang="en-US" sz="1600" b="1" dirty="0">
                <a:solidFill>
                  <a:srgbClr val="FFFF00"/>
                </a:solidFill>
                <a:effectLst>
                  <a:outerShdw blurRad="38100" dist="38100" dir="2700000" algn="tl">
                    <a:srgbClr val="000000">
                      <a:alpha val="43137"/>
                    </a:srgbClr>
                  </a:outerShdw>
                </a:effectLst>
              </a:rPr>
              <a:t>Q</a:t>
            </a:r>
            <a:r>
              <a:rPr lang="hu-HU" sz="1600" b="1" dirty="0">
                <a:solidFill>
                  <a:srgbClr val="FFFF00"/>
                </a:solidFill>
                <a:effectLst>
                  <a:outerShdw blurRad="38100" dist="38100" dir="2700000" algn="tl">
                    <a:srgbClr val="000000">
                      <a:alpha val="43137"/>
                    </a:srgbClr>
                  </a:outerShdw>
                </a:effectLst>
              </a:rPr>
              <a:t>ualification </a:t>
            </a:r>
            <a:endParaRPr lang="en-US" sz="16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1524000" y="1857364"/>
            <a:ext cx="285752" cy="142876"/>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0" y="2071678"/>
            <a:ext cx="285752" cy="1428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2"/>
          <p:cNvGrpSpPr>
            <a:grpSpLocks/>
          </p:cNvGrpSpPr>
          <p:nvPr/>
        </p:nvGrpSpPr>
        <p:grpSpPr bwMode="auto">
          <a:xfrm>
            <a:off x="4194176" y="0"/>
            <a:ext cx="6473825" cy="6794500"/>
            <a:chOff x="1730" y="-8"/>
            <a:chExt cx="4078" cy="4280"/>
          </a:xfrm>
        </p:grpSpPr>
        <p:sp>
          <p:nvSpPr>
            <p:cNvPr id="11"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5"/>
                <a:gd name="T175" fmla="*/ 0 h 952"/>
                <a:gd name="T176" fmla="*/ 1205 w 1205"/>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00FF00"/>
            </a:solidFill>
            <a:ln w="9525">
              <a:noFill/>
              <a:miter lim="800000"/>
              <a:headEnd/>
              <a:tailEnd/>
            </a:ln>
          </p:spPr>
          <p:txBody>
            <a:bodyPr/>
            <a:lstStyle/>
            <a:p>
              <a:endParaRPr lang="en-IE">
                <a:latin typeface="Calibri" pitchFamily="34" charset="0"/>
              </a:endParaRPr>
            </a:p>
          </p:txBody>
        </p:sp>
        <p:sp>
          <p:nvSpPr>
            <p:cNvPr id="12" name="Freeform 6"/>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616"/>
                <a:gd name="T101" fmla="*/ 421 w 421"/>
                <a:gd name="T102" fmla="*/ 616 h 6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rgbClr val="00FF00"/>
            </a:solidFill>
            <a:ln>
              <a:noFill/>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endParaRPr lang="en-GB" altLang="en-US"/>
            </a:p>
          </p:txBody>
        </p:sp>
        <p:sp>
          <p:nvSpPr>
            <p:cNvPr id="13"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5"/>
                <a:gd name="T178" fmla="*/ 0 h 952"/>
                <a:gd name="T179" fmla="*/ 1205 w 1205"/>
                <a:gd name="T180" fmla="*/ 952 h 9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noFill/>
            <a:ln w="12700">
              <a:solidFill>
                <a:srgbClr val="000000"/>
              </a:solidFill>
              <a:round/>
              <a:headEnd/>
              <a:tailEnd/>
            </a:ln>
          </p:spPr>
          <p:txBody>
            <a:bodyPr/>
            <a:lstStyle/>
            <a:p>
              <a:endParaRPr lang="en-IE">
                <a:latin typeface="Calibri" pitchFamily="34" charset="0"/>
              </a:endParaRPr>
            </a:p>
          </p:txBody>
        </p:sp>
        <p:sp>
          <p:nvSpPr>
            <p:cNvPr id="14"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616"/>
                <a:gd name="T104" fmla="*/ 421 w 421"/>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noFill/>
            <a:ln w="12700">
              <a:solidFill>
                <a:srgbClr val="000000"/>
              </a:solidFill>
              <a:round/>
              <a:headEnd/>
              <a:tailEnd/>
            </a:ln>
          </p:spPr>
          <p:txBody>
            <a:bodyPr/>
            <a:lstStyle/>
            <a:p>
              <a:endParaRPr lang="en-IE">
                <a:latin typeface="Calibri" pitchFamily="34" charset="0"/>
              </a:endParaRPr>
            </a:p>
          </p:txBody>
        </p:sp>
        <p:sp>
          <p:nvSpPr>
            <p:cNvPr id="15"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6"/>
                <a:gd name="T148" fmla="*/ 0 h 408"/>
                <a:gd name="T149" fmla="*/ 396 w 396"/>
                <a:gd name="T150" fmla="*/ 408 h 4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rgbClr val="FFFF00"/>
            </a:solidFill>
            <a:ln w="9525">
              <a:solidFill>
                <a:schemeClr val="tx1"/>
              </a:solidFill>
              <a:round/>
              <a:headEnd/>
              <a:tailEnd/>
            </a:ln>
          </p:spPr>
          <p:txBody>
            <a:bodyPr/>
            <a:lstStyle/>
            <a:p>
              <a:endParaRPr lang="en-IE">
                <a:latin typeface="Calibri" pitchFamily="34" charset="0"/>
              </a:endParaRPr>
            </a:p>
          </p:txBody>
        </p:sp>
        <p:sp>
          <p:nvSpPr>
            <p:cNvPr id="16"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2"/>
                <a:gd name="T79" fmla="*/ 0 h 144"/>
                <a:gd name="T80" fmla="*/ 202 w 202"/>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17"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18"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2"/>
                <a:gd name="T82" fmla="*/ 0 h 144"/>
                <a:gd name="T83" fmla="*/ 202 w 202"/>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noFill/>
            <a:ln w="12700">
              <a:solidFill>
                <a:srgbClr val="000000"/>
              </a:solidFill>
              <a:round/>
              <a:headEnd/>
              <a:tailEnd/>
            </a:ln>
          </p:spPr>
          <p:txBody>
            <a:bodyPr/>
            <a:lstStyle/>
            <a:p>
              <a:endParaRPr lang="en-IE">
                <a:latin typeface="Calibri" pitchFamily="34" charset="0"/>
              </a:endParaRPr>
            </a:p>
          </p:txBody>
        </p:sp>
        <p:sp>
          <p:nvSpPr>
            <p:cNvPr id="19"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noFill/>
            <a:ln w="12700">
              <a:solidFill>
                <a:srgbClr val="000000"/>
              </a:solidFill>
              <a:round/>
              <a:headEnd/>
              <a:tailEnd/>
            </a:ln>
          </p:spPr>
          <p:txBody>
            <a:bodyPr/>
            <a:lstStyle/>
            <a:p>
              <a:endParaRPr lang="en-IE">
                <a:latin typeface="Calibri" pitchFamily="34" charset="0"/>
              </a:endParaRPr>
            </a:p>
          </p:txBody>
        </p:sp>
        <p:sp>
          <p:nvSpPr>
            <p:cNvPr id="20" name="Freeform 14"/>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0"/>
                <a:gd name="T187" fmla="*/ 0 h 424"/>
                <a:gd name="T188" fmla="*/ 590 w 590"/>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rgbClr val="FFC000"/>
            </a:solidFill>
            <a:ln w="9525">
              <a:noFill/>
              <a:miter lim="800000"/>
              <a:headEnd/>
              <a:tailEnd/>
            </a:ln>
          </p:spPr>
          <p:txBody>
            <a:bodyPr/>
            <a:lstStyle/>
            <a:p>
              <a:endParaRPr lang="en-IE">
                <a:latin typeface="Calibri" pitchFamily="34" charset="0"/>
              </a:endParaRPr>
            </a:p>
          </p:txBody>
        </p:sp>
        <p:sp>
          <p:nvSpPr>
            <p:cNvPr id="21"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 name="T21" fmla="*/ 0 w 67"/>
                <a:gd name="T22" fmla="*/ 0 h 64"/>
                <a:gd name="T23" fmla="*/ 67 w 6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4">
                  <a:moveTo>
                    <a:pt x="0" y="24"/>
                  </a:moveTo>
                  <a:lnTo>
                    <a:pt x="17" y="56"/>
                  </a:lnTo>
                  <a:lnTo>
                    <a:pt x="51" y="64"/>
                  </a:lnTo>
                  <a:lnTo>
                    <a:pt x="67" y="48"/>
                  </a:lnTo>
                  <a:lnTo>
                    <a:pt x="59" y="0"/>
                  </a:lnTo>
                  <a:lnTo>
                    <a:pt x="0" y="8"/>
                  </a:lnTo>
                  <a:lnTo>
                    <a:pt x="0" y="24"/>
                  </a:lnTo>
                  <a:close/>
                </a:path>
              </a:pathLst>
            </a:custGeom>
            <a:solidFill>
              <a:srgbClr val="00A0C6"/>
            </a:solidFill>
            <a:ln w="9525">
              <a:noFill/>
              <a:miter lim="800000"/>
              <a:headEnd/>
              <a:tailEnd/>
            </a:ln>
          </p:spPr>
          <p:txBody>
            <a:bodyPr/>
            <a:lstStyle/>
            <a:p>
              <a:endParaRPr lang="en-IE">
                <a:latin typeface="Calibri" pitchFamily="34" charset="0"/>
              </a:endParaRPr>
            </a:p>
          </p:txBody>
        </p:sp>
        <p:sp>
          <p:nvSpPr>
            <p:cNvPr id="22" name="Freeform 16"/>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0"/>
                <a:gd name="T187" fmla="*/ 0 h 424"/>
                <a:gd name="T188" fmla="*/ 590 w 590"/>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noFill/>
            <a:ln w="12700">
              <a:solidFill>
                <a:srgbClr val="000000"/>
              </a:solidFill>
              <a:round/>
              <a:headEnd/>
              <a:tailEnd/>
            </a:ln>
          </p:spPr>
          <p:txBody>
            <a:bodyPr/>
            <a:lstStyle/>
            <a:p>
              <a:endParaRPr lang="en-IE">
                <a:latin typeface="Calibri" pitchFamily="34" charset="0"/>
              </a:endParaRPr>
            </a:p>
          </p:txBody>
        </p:sp>
        <p:sp>
          <p:nvSpPr>
            <p:cNvPr id="23"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 name="T18" fmla="*/ 0 w 67"/>
                <a:gd name="T19" fmla="*/ 0 h 64"/>
                <a:gd name="T20" fmla="*/ 67 w 6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7" h="64">
                  <a:moveTo>
                    <a:pt x="0" y="24"/>
                  </a:moveTo>
                  <a:lnTo>
                    <a:pt x="17" y="56"/>
                  </a:lnTo>
                  <a:lnTo>
                    <a:pt x="51" y="64"/>
                  </a:lnTo>
                  <a:lnTo>
                    <a:pt x="67" y="48"/>
                  </a:lnTo>
                  <a:lnTo>
                    <a:pt x="59" y="0"/>
                  </a:lnTo>
                  <a:lnTo>
                    <a:pt x="0" y="8"/>
                  </a:lnTo>
                </a:path>
              </a:pathLst>
            </a:custGeom>
            <a:noFill/>
            <a:ln w="12700">
              <a:solidFill>
                <a:srgbClr val="000000"/>
              </a:solidFill>
              <a:round/>
              <a:headEnd/>
              <a:tailEnd/>
            </a:ln>
          </p:spPr>
          <p:txBody>
            <a:bodyPr/>
            <a:lstStyle/>
            <a:p>
              <a:endParaRPr lang="en-IE">
                <a:latin typeface="Calibri" pitchFamily="34" charset="0"/>
              </a:endParaRPr>
            </a:p>
          </p:txBody>
        </p:sp>
        <p:sp>
          <p:nvSpPr>
            <p:cNvPr id="24"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 name="T18" fmla="*/ 0 w 67"/>
                <a:gd name="T19" fmla="*/ 0 h 64"/>
                <a:gd name="T20" fmla="*/ 67 w 6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7" h="64">
                  <a:moveTo>
                    <a:pt x="0" y="24"/>
                  </a:moveTo>
                  <a:lnTo>
                    <a:pt x="17" y="56"/>
                  </a:lnTo>
                  <a:lnTo>
                    <a:pt x="51" y="64"/>
                  </a:lnTo>
                  <a:lnTo>
                    <a:pt x="67" y="48"/>
                  </a:lnTo>
                  <a:lnTo>
                    <a:pt x="59" y="0"/>
                  </a:lnTo>
                  <a:lnTo>
                    <a:pt x="0" y="8"/>
                  </a:lnTo>
                </a:path>
              </a:pathLst>
            </a:custGeom>
            <a:solidFill>
              <a:srgbClr val="00FF00"/>
            </a:solidFill>
            <a:ln w="9525">
              <a:solidFill>
                <a:schemeClr val="tx1"/>
              </a:solidFill>
              <a:miter lim="800000"/>
              <a:headEnd/>
              <a:tailEnd/>
            </a:ln>
          </p:spPr>
          <p:txBody>
            <a:bodyPr/>
            <a:lstStyle/>
            <a:p>
              <a:endParaRPr lang="en-IE">
                <a:latin typeface="Calibri" pitchFamily="34" charset="0"/>
              </a:endParaRPr>
            </a:p>
          </p:txBody>
        </p:sp>
        <p:sp>
          <p:nvSpPr>
            <p:cNvPr id="25"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176"/>
                <a:gd name="T62" fmla="*/ 109 w 109"/>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92D050"/>
            </a:solidFill>
            <a:ln w="9525">
              <a:noFill/>
              <a:miter lim="800000"/>
              <a:headEnd/>
              <a:tailEnd/>
            </a:ln>
          </p:spPr>
          <p:txBody>
            <a:bodyPr/>
            <a:lstStyle/>
            <a:p>
              <a:endParaRPr lang="en-IE">
                <a:latin typeface="Calibri" pitchFamily="34" charset="0"/>
              </a:endParaRPr>
            </a:p>
          </p:txBody>
        </p:sp>
        <p:sp>
          <p:nvSpPr>
            <p:cNvPr id="26"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27"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176"/>
                <a:gd name="T62" fmla="*/ 109 w 109"/>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00FF00"/>
            </a:solidFill>
            <a:ln w="12700">
              <a:solidFill>
                <a:srgbClr val="000000"/>
              </a:solidFill>
              <a:round/>
              <a:headEnd/>
              <a:tailEnd/>
            </a:ln>
          </p:spPr>
          <p:txBody>
            <a:bodyPr/>
            <a:lstStyle/>
            <a:p>
              <a:endParaRPr lang="en-IE">
                <a:latin typeface="Calibri" pitchFamily="34" charset="0"/>
              </a:endParaRPr>
            </a:p>
          </p:txBody>
        </p:sp>
        <p:sp>
          <p:nvSpPr>
            <p:cNvPr id="28"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noFill/>
            <a:ln w="12700">
              <a:solidFill>
                <a:srgbClr val="000000"/>
              </a:solidFill>
              <a:round/>
              <a:headEnd/>
              <a:tailEnd/>
            </a:ln>
          </p:spPr>
          <p:txBody>
            <a:bodyPr/>
            <a:lstStyle/>
            <a:p>
              <a:endParaRPr lang="en-IE">
                <a:latin typeface="Calibri" pitchFamily="34" charset="0"/>
              </a:endParaRPr>
            </a:p>
          </p:txBody>
        </p:sp>
        <p:sp>
          <p:nvSpPr>
            <p:cNvPr id="29"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72"/>
                <a:gd name="T86" fmla="*/ 311 w 311"/>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blipFill dpi="0" rotWithShape="1">
              <a:blip r:embed="rId3"/>
              <a:srcRect/>
              <a:tile tx="0" ty="0" sx="100000" sy="100000" flip="none" algn="tl"/>
            </a:blipFill>
            <a:ln w="9525">
              <a:noFill/>
              <a:miter lim="800000"/>
              <a:headEnd/>
              <a:tailEnd/>
            </a:ln>
          </p:spPr>
          <p:txBody>
            <a:bodyPr/>
            <a:lstStyle/>
            <a:p>
              <a:endParaRPr lang="en-IE">
                <a:latin typeface="Calibri" pitchFamily="34" charset="0"/>
              </a:endParaRPr>
            </a:p>
          </p:txBody>
        </p:sp>
        <p:sp>
          <p:nvSpPr>
            <p:cNvPr id="30"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00A0C6"/>
            </a:solidFill>
            <a:ln w="9525">
              <a:noFill/>
              <a:miter lim="800000"/>
              <a:headEnd/>
              <a:tailEnd/>
            </a:ln>
          </p:spPr>
          <p:txBody>
            <a:bodyPr/>
            <a:lstStyle/>
            <a:p>
              <a:endParaRPr lang="en-IE">
                <a:latin typeface="Calibri" pitchFamily="34" charset="0"/>
              </a:endParaRPr>
            </a:p>
          </p:txBody>
        </p:sp>
        <p:sp>
          <p:nvSpPr>
            <p:cNvPr id="31" name="Freeform 25"/>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72"/>
                <a:gd name="T86" fmla="*/ 311 w 311"/>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00FF00"/>
            </a:solidFill>
            <a:ln w="12700">
              <a:solidFill>
                <a:srgbClr val="000000"/>
              </a:solidFill>
              <a:round/>
              <a:headEnd/>
              <a:tailEnd/>
            </a:ln>
          </p:spPr>
          <p:txBody>
            <a:bodyPr/>
            <a:lstStyle/>
            <a:p>
              <a:endParaRPr lang="en-IE">
                <a:latin typeface="Calibri" pitchFamily="34" charset="0"/>
              </a:endParaRPr>
            </a:p>
          </p:txBody>
        </p:sp>
        <p:sp>
          <p:nvSpPr>
            <p:cNvPr id="32"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FFFF00"/>
            </a:solidFill>
            <a:ln w="9525">
              <a:solidFill>
                <a:srgbClr val="000000"/>
              </a:solidFill>
              <a:round/>
              <a:headEnd/>
              <a:tailEnd/>
            </a:ln>
          </p:spPr>
          <p:txBody>
            <a:bodyPr/>
            <a:lstStyle/>
            <a:p>
              <a:endParaRPr lang="en-IE">
                <a:latin typeface="Calibri" pitchFamily="34" charset="0"/>
              </a:endParaRPr>
            </a:p>
          </p:txBody>
        </p:sp>
        <p:sp>
          <p:nvSpPr>
            <p:cNvPr id="33"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54F12F"/>
            </a:solidFill>
            <a:ln w="9525">
              <a:noFill/>
              <a:miter lim="800000"/>
              <a:headEnd/>
              <a:tailEnd/>
            </a:ln>
          </p:spPr>
          <p:txBody>
            <a:bodyPr/>
            <a:lstStyle/>
            <a:p>
              <a:endParaRPr lang="en-IE">
                <a:latin typeface="Calibri" pitchFamily="34" charset="0"/>
              </a:endParaRPr>
            </a:p>
          </p:txBody>
        </p:sp>
        <p:sp>
          <p:nvSpPr>
            <p:cNvPr id="34"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noFill/>
            <a:ln w="12700">
              <a:solidFill>
                <a:srgbClr val="000000"/>
              </a:solidFill>
              <a:round/>
              <a:headEnd/>
              <a:tailEnd/>
            </a:ln>
          </p:spPr>
          <p:txBody>
            <a:bodyPr/>
            <a:lstStyle/>
            <a:p>
              <a:endParaRPr lang="en-IE">
                <a:latin typeface="Calibri" pitchFamily="34" charset="0"/>
              </a:endParaRPr>
            </a:p>
          </p:txBody>
        </p:sp>
        <p:sp>
          <p:nvSpPr>
            <p:cNvPr id="35"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0"/>
                <a:gd name="T157" fmla="*/ 0 h 1080"/>
                <a:gd name="T158" fmla="*/ 1180 w 1180"/>
                <a:gd name="T159" fmla="*/ 1080 h 10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36" name="Freeform 32"/>
            <p:cNvSpPr>
              <a:spLocks/>
            </p:cNvSpPr>
            <p:nvPr/>
          </p:nvSpPr>
          <p:spPr bwMode="auto">
            <a:xfrm>
              <a:off x="2478" y="2512"/>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54F12F"/>
            </a:solidFill>
            <a:ln w="9525">
              <a:noFill/>
              <a:miter lim="800000"/>
              <a:headEnd/>
              <a:tailEnd/>
            </a:ln>
          </p:spPr>
          <p:txBody>
            <a:bodyPr/>
            <a:lstStyle/>
            <a:p>
              <a:endParaRPr lang="en-IE">
                <a:latin typeface="Calibri" pitchFamily="34" charset="0"/>
              </a:endParaRPr>
            </a:p>
          </p:txBody>
        </p:sp>
        <p:sp>
          <p:nvSpPr>
            <p:cNvPr id="37"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0"/>
                <a:gd name="T160" fmla="*/ 0 h 1080"/>
                <a:gd name="T161" fmla="*/ 1180 w 1180"/>
                <a:gd name="T162" fmla="*/ 1080 h 10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noFill/>
            <a:ln w="12700">
              <a:solidFill>
                <a:srgbClr val="000000"/>
              </a:solidFill>
              <a:round/>
              <a:headEnd/>
              <a:tailEnd/>
            </a:ln>
          </p:spPr>
          <p:txBody>
            <a:bodyPr/>
            <a:lstStyle/>
            <a:p>
              <a:endParaRPr lang="en-IE">
                <a:latin typeface="Calibri" pitchFamily="34" charset="0"/>
              </a:endParaRPr>
            </a:p>
          </p:txBody>
        </p:sp>
        <p:sp>
          <p:nvSpPr>
            <p:cNvPr id="38"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noFill/>
            <a:ln w="12700">
              <a:solidFill>
                <a:srgbClr val="000000"/>
              </a:solidFill>
              <a:round/>
              <a:headEnd/>
              <a:tailEnd/>
            </a:ln>
          </p:spPr>
          <p:txBody>
            <a:bodyPr/>
            <a:lstStyle/>
            <a:p>
              <a:endParaRPr lang="en-IE">
                <a:latin typeface="Calibri" pitchFamily="34" charset="0"/>
              </a:endParaRPr>
            </a:p>
          </p:txBody>
        </p:sp>
        <p:sp>
          <p:nvSpPr>
            <p:cNvPr id="39"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8"/>
                <a:gd name="T88" fmla="*/ 0 h 232"/>
                <a:gd name="T89" fmla="*/ 328 w 328"/>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rgbClr val="FFFF00"/>
            </a:solidFill>
            <a:ln w="9525">
              <a:solidFill>
                <a:schemeClr val="tx1"/>
              </a:solidFill>
              <a:miter lim="800000"/>
              <a:headEnd/>
              <a:tailEnd/>
            </a:ln>
          </p:spPr>
          <p:txBody>
            <a:bodyPr/>
            <a:lstStyle/>
            <a:p>
              <a:endParaRPr lang="en-IE">
                <a:latin typeface="Calibri" pitchFamily="34" charset="0"/>
              </a:endParaRPr>
            </a:p>
          </p:txBody>
        </p:sp>
        <p:sp>
          <p:nvSpPr>
            <p:cNvPr id="40"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41"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20"/>
                <a:gd name="T131" fmla="*/ 337 w 337"/>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7DFF00"/>
            </a:solidFill>
            <a:ln w="9525">
              <a:noFill/>
              <a:miter lim="800000"/>
              <a:headEnd/>
              <a:tailEnd/>
            </a:ln>
          </p:spPr>
          <p:txBody>
            <a:bodyPr/>
            <a:lstStyle/>
            <a:p>
              <a:endParaRPr lang="en-IE">
                <a:latin typeface="Calibri" pitchFamily="34" charset="0"/>
              </a:endParaRPr>
            </a:p>
          </p:txBody>
        </p:sp>
        <p:sp>
          <p:nvSpPr>
            <p:cNvPr id="42" name="Freeform 38"/>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FFFF00"/>
            </a:solidFill>
            <a:ln w="12700">
              <a:solidFill>
                <a:srgbClr val="000000"/>
              </a:solidFill>
              <a:round/>
              <a:headEnd/>
              <a:tailEnd/>
            </a:ln>
          </p:spPr>
          <p:txBody>
            <a:bodyPr/>
            <a:lstStyle/>
            <a:p>
              <a:endParaRPr lang="en-IE">
                <a:latin typeface="Calibri" pitchFamily="34" charset="0"/>
              </a:endParaRPr>
            </a:p>
          </p:txBody>
        </p:sp>
        <p:sp>
          <p:nvSpPr>
            <p:cNvPr id="43"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20"/>
                <a:gd name="T131" fmla="*/ 337 w 337"/>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00FF00"/>
            </a:solidFill>
            <a:ln w="3175">
              <a:solidFill>
                <a:schemeClr val="tx1"/>
              </a:solidFill>
              <a:round/>
              <a:headEnd/>
              <a:tailEnd/>
            </a:ln>
          </p:spPr>
          <p:txBody>
            <a:bodyPr/>
            <a:lstStyle/>
            <a:p>
              <a:endParaRPr lang="en-IE">
                <a:latin typeface="Calibri" pitchFamily="34" charset="0"/>
              </a:endParaRPr>
            </a:p>
          </p:txBody>
        </p:sp>
        <p:sp>
          <p:nvSpPr>
            <p:cNvPr id="44"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344"/>
                <a:gd name="T101" fmla="*/ 211 w 211"/>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45" name="Freeform 41"/>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0"/>
                <a:gd name="T148" fmla="*/ 0 h 888"/>
                <a:gd name="T149" fmla="*/ 750 w 750"/>
                <a:gd name="T150" fmla="*/ 888 h 8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92D050"/>
            </a:solidFill>
            <a:ln w="9525">
              <a:noFill/>
              <a:miter lim="800000"/>
              <a:headEnd/>
              <a:tailEnd/>
            </a:ln>
          </p:spPr>
          <p:txBody>
            <a:bodyPr/>
            <a:lstStyle/>
            <a:p>
              <a:endParaRPr lang="en-IE">
                <a:latin typeface="Calibri" pitchFamily="34" charset="0"/>
              </a:endParaRPr>
            </a:p>
          </p:txBody>
        </p:sp>
        <p:sp>
          <p:nvSpPr>
            <p:cNvPr id="46"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344"/>
                <a:gd name="T101" fmla="*/ 211 w 211"/>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00FF00"/>
            </a:solidFill>
            <a:ln w="12700">
              <a:solidFill>
                <a:srgbClr val="000000"/>
              </a:solidFill>
              <a:round/>
              <a:headEnd/>
              <a:tailEnd/>
            </a:ln>
          </p:spPr>
          <p:txBody>
            <a:bodyPr/>
            <a:lstStyle/>
            <a:p>
              <a:endParaRPr lang="en-IE">
                <a:latin typeface="Calibri" pitchFamily="34" charset="0"/>
              </a:endParaRPr>
            </a:p>
          </p:txBody>
        </p:sp>
        <p:sp>
          <p:nvSpPr>
            <p:cNvPr id="47"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0"/>
                <a:gd name="T151" fmla="*/ 0 h 888"/>
                <a:gd name="T152" fmla="*/ 750 w 750"/>
                <a:gd name="T153" fmla="*/ 888 h 8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00FF00"/>
            </a:solidFill>
            <a:ln w="12700">
              <a:solidFill>
                <a:srgbClr val="000000"/>
              </a:solidFill>
              <a:round/>
              <a:headEnd/>
              <a:tailEnd/>
            </a:ln>
          </p:spPr>
          <p:txBody>
            <a:bodyPr/>
            <a:lstStyle/>
            <a:p>
              <a:endParaRPr lang="en-IE">
                <a:latin typeface="Calibri" pitchFamily="34" charset="0"/>
              </a:endParaRPr>
            </a:p>
          </p:txBody>
        </p:sp>
        <p:sp>
          <p:nvSpPr>
            <p:cNvPr id="48"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32"/>
                <a:gd name="T92" fmla="*/ 421 w 421"/>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49" name="Freeform 45"/>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2"/>
                <a:gd name="T130" fmla="*/ 0 h 312"/>
                <a:gd name="T131" fmla="*/ 682 w 682"/>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50" name="Freeform 46"/>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32"/>
                <a:gd name="T92" fmla="*/ 421 w 421"/>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00B050"/>
            </a:solidFill>
            <a:ln w="12700">
              <a:solidFill>
                <a:srgbClr val="000000"/>
              </a:solidFill>
              <a:round/>
              <a:headEnd/>
              <a:tailEnd/>
            </a:ln>
          </p:spPr>
          <p:txBody>
            <a:bodyPr/>
            <a:lstStyle/>
            <a:p>
              <a:endParaRPr lang="en-IE">
                <a:latin typeface="Calibri" pitchFamily="34" charset="0"/>
              </a:endParaRPr>
            </a:p>
          </p:txBody>
        </p:sp>
        <p:sp>
          <p:nvSpPr>
            <p:cNvPr id="51"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2"/>
                <a:gd name="T130" fmla="*/ 0 h 312"/>
                <a:gd name="T131" fmla="*/ 682 w 682"/>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rgbClr val="54F12F"/>
            </a:solidFill>
            <a:ln w="12700">
              <a:solidFill>
                <a:srgbClr val="000000"/>
              </a:solidFill>
              <a:round/>
              <a:headEnd/>
              <a:tailEnd/>
            </a:ln>
          </p:spPr>
          <p:txBody>
            <a:bodyPr/>
            <a:lstStyle/>
            <a:p>
              <a:endParaRPr lang="en-IE">
                <a:latin typeface="Calibri" pitchFamily="34" charset="0"/>
              </a:endParaRPr>
            </a:p>
          </p:txBody>
        </p:sp>
        <p:sp>
          <p:nvSpPr>
            <p:cNvPr id="52" name="Freeform 48"/>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312"/>
                <a:gd name="T113" fmla="*/ 581 w 581"/>
                <a:gd name="T114" fmla="*/ 312 h 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rgbClr val="00FF00"/>
            </a:solidFill>
            <a:ln w="9525">
              <a:solidFill>
                <a:schemeClr val="tx1"/>
              </a:solidFill>
              <a:round/>
              <a:headEnd/>
              <a:tailEnd/>
            </a:ln>
          </p:spPr>
          <p:txBody>
            <a:bodyPr/>
            <a:lstStyle/>
            <a:p>
              <a:endParaRPr lang="en-IE">
                <a:latin typeface="Calibri" pitchFamily="34" charset="0"/>
              </a:endParaRPr>
            </a:p>
          </p:txBody>
        </p:sp>
        <p:sp>
          <p:nvSpPr>
            <p:cNvPr id="53" name="Freeform 49"/>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200"/>
                <a:gd name="T77" fmla="*/ 278 w 27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rgbClr val="00FF00"/>
            </a:solidFill>
            <a:ln w="9525">
              <a:solidFill>
                <a:schemeClr val="tx1"/>
              </a:solidFill>
              <a:round/>
              <a:headEnd/>
              <a:tailEnd/>
            </a:ln>
          </p:spPr>
          <p:txBody>
            <a:bodyPr/>
            <a:lstStyle/>
            <a:p>
              <a:endParaRPr lang="en-IE">
                <a:latin typeface="Calibri" pitchFamily="34" charset="0"/>
              </a:endParaRPr>
            </a:p>
          </p:txBody>
        </p:sp>
        <p:sp>
          <p:nvSpPr>
            <p:cNvPr id="54" name="Freeform 50"/>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16"/>
                <a:gd name="T170" fmla="*/ 548 w 548"/>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rgbClr val="92D050"/>
            </a:solidFill>
            <a:ln w="9525">
              <a:noFill/>
              <a:miter lim="800000"/>
              <a:headEnd/>
              <a:tailEnd/>
            </a:ln>
          </p:spPr>
          <p:txBody>
            <a:bodyPr/>
            <a:lstStyle/>
            <a:p>
              <a:endParaRPr lang="en-IE">
                <a:latin typeface="Calibri" pitchFamily="34" charset="0"/>
              </a:endParaRPr>
            </a:p>
          </p:txBody>
        </p:sp>
        <p:sp>
          <p:nvSpPr>
            <p:cNvPr id="55"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200"/>
                <a:gd name="T77" fmla="*/ 278 w 27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noFill/>
            <a:ln w="12700">
              <a:solidFill>
                <a:srgbClr val="000000"/>
              </a:solidFill>
              <a:round/>
              <a:headEnd/>
              <a:tailEnd/>
            </a:ln>
          </p:spPr>
          <p:txBody>
            <a:bodyPr/>
            <a:lstStyle/>
            <a:p>
              <a:endParaRPr lang="en-IE">
                <a:latin typeface="Calibri" pitchFamily="34" charset="0"/>
              </a:endParaRPr>
            </a:p>
          </p:txBody>
        </p:sp>
        <p:sp>
          <p:nvSpPr>
            <p:cNvPr id="56"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16"/>
                <a:gd name="T170" fmla="*/ 548 w 548"/>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rgbClr val="00FF00"/>
            </a:solidFill>
            <a:ln w="12700">
              <a:solidFill>
                <a:srgbClr val="000000"/>
              </a:solidFill>
              <a:round/>
              <a:headEnd/>
              <a:tailEnd/>
            </a:ln>
          </p:spPr>
          <p:txBody>
            <a:bodyPr/>
            <a:lstStyle/>
            <a:p>
              <a:endParaRPr lang="en-IE">
                <a:latin typeface="Calibri" pitchFamily="34" charset="0"/>
              </a:endParaRPr>
            </a:p>
          </p:txBody>
        </p:sp>
        <p:sp>
          <p:nvSpPr>
            <p:cNvPr id="57" name="Freeform 53"/>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
                <a:gd name="T103" fmla="*/ 0 h 320"/>
                <a:gd name="T104" fmla="*/ 388 w 388"/>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9525">
              <a:noFill/>
              <a:miter lim="800000"/>
              <a:headEnd/>
              <a:tailEnd/>
            </a:ln>
          </p:spPr>
          <p:txBody>
            <a:bodyPr/>
            <a:lstStyle/>
            <a:p>
              <a:endParaRPr lang="en-IE">
                <a:latin typeface="Calibri" pitchFamily="34" charset="0"/>
              </a:endParaRPr>
            </a:p>
          </p:txBody>
        </p:sp>
        <p:sp>
          <p:nvSpPr>
            <p:cNvPr id="58" name="Freeform 54"/>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368"/>
                <a:gd name="T131" fmla="*/ 573 w 573"/>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rgbClr val="00FF00"/>
            </a:solidFill>
            <a:ln w="9525">
              <a:noFill/>
              <a:miter lim="800000"/>
              <a:headEnd/>
              <a:tailEnd/>
            </a:ln>
          </p:spPr>
          <p:txBody>
            <a:bodyPr/>
            <a:lstStyle/>
            <a:p>
              <a:endParaRPr lang="en-IE">
                <a:latin typeface="Calibri" pitchFamily="34" charset="0"/>
              </a:endParaRPr>
            </a:p>
          </p:txBody>
        </p:sp>
        <p:sp>
          <p:nvSpPr>
            <p:cNvPr id="59"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
                <a:gd name="T103" fmla="*/ 0 h 320"/>
                <a:gd name="T104" fmla="*/ 388 w 388"/>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12700">
              <a:solidFill>
                <a:srgbClr val="000000"/>
              </a:solidFill>
              <a:round/>
              <a:headEnd/>
              <a:tailEnd/>
            </a:ln>
          </p:spPr>
          <p:txBody>
            <a:bodyPr/>
            <a:lstStyle/>
            <a:p>
              <a:endParaRPr lang="en-IE">
                <a:latin typeface="Calibri" pitchFamily="34" charset="0"/>
              </a:endParaRPr>
            </a:p>
          </p:txBody>
        </p:sp>
        <p:sp>
          <p:nvSpPr>
            <p:cNvPr id="60"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368"/>
                <a:gd name="T131" fmla="*/ 573 w 573"/>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noFill/>
            <a:ln w="12700">
              <a:solidFill>
                <a:srgbClr val="000000"/>
              </a:solidFill>
              <a:round/>
              <a:headEnd/>
              <a:tailEnd/>
            </a:ln>
          </p:spPr>
          <p:txBody>
            <a:bodyPr/>
            <a:lstStyle/>
            <a:p>
              <a:endParaRPr lang="en-IE">
                <a:latin typeface="Calibri" pitchFamily="34" charset="0"/>
              </a:endParaRPr>
            </a:p>
          </p:txBody>
        </p:sp>
        <p:sp>
          <p:nvSpPr>
            <p:cNvPr id="61"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 name="T12" fmla="*/ 0 w 26"/>
                <a:gd name="T13" fmla="*/ 0 h 8"/>
                <a:gd name="T14" fmla="*/ 26 w 26"/>
                <a:gd name="T15" fmla="*/ 8 h 8"/>
              </a:gdLst>
              <a:ahLst/>
              <a:cxnLst>
                <a:cxn ang="T8">
                  <a:pos x="T0" y="T1"/>
                </a:cxn>
                <a:cxn ang="T9">
                  <a:pos x="T2" y="T3"/>
                </a:cxn>
                <a:cxn ang="T10">
                  <a:pos x="T4" y="T5"/>
                </a:cxn>
                <a:cxn ang="T11">
                  <a:pos x="T6" y="T7"/>
                </a:cxn>
              </a:cxnLst>
              <a:rect l="T12" t="T13" r="T14" b="T15"/>
              <a:pathLst>
                <a:path w="26" h="8">
                  <a:moveTo>
                    <a:pt x="17" y="8"/>
                  </a:moveTo>
                  <a:lnTo>
                    <a:pt x="26" y="8"/>
                  </a:lnTo>
                  <a:lnTo>
                    <a:pt x="0" y="0"/>
                  </a:lnTo>
                  <a:lnTo>
                    <a:pt x="17" y="8"/>
                  </a:lnTo>
                  <a:close/>
                </a:path>
              </a:pathLst>
            </a:custGeom>
            <a:noFill/>
            <a:ln w="12700">
              <a:solidFill>
                <a:srgbClr val="000000"/>
              </a:solidFill>
              <a:round/>
              <a:headEnd/>
              <a:tailEnd/>
            </a:ln>
          </p:spPr>
          <p:txBody>
            <a:bodyPr/>
            <a:lstStyle/>
            <a:p>
              <a:endParaRPr lang="en-IE">
                <a:latin typeface="Calibri" pitchFamily="34" charset="0"/>
              </a:endParaRPr>
            </a:p>
          </p:txBody>
        </p:sp>
        <p:sp>
          <p:nvSpPr>
            <p:cNvPr id="62"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63" name="Line 59"/>
            <p:cNvSpPr>
              <a:spLocks noChangeShapeType="1"/>
            </p:cNvSpPr>
            <p:nvPr/>
          </p:nvSpPr>
          <p:spPr bwMode="auto">
            <a:xfrm flipV="1">
              <a:off x="4805" y="2760"/>
              <a:ext cx="26" cy="8"/>
            </a:xfrm>
            <a:prstGeom prst="line">
              <a:avLst/>
            </a:prstGeom>
            <a:noFill/>
            <a:ln w="12700">
              <a:solidFill>
                <a:srgbClr val="000000"/>
              </a:solidFill>
              <a:round/>
              <a:headEnd/>
              <a:tailEnd/>
            </a:ln>
          </p:spPr>
          <p:txBody>
            <a:bodyPr/>
            <a:lstStyle/>
            <a:p>
              <a:endParaRPr lang="en-US"/>
            </a:p>
          </p:txBody>
        </p:sp>
        <p:sp>
          <p:nvSpPr>
            <p:cNvPr id="64" name="Line 60"/>
            <p:cNvSpPr>
              <a:spLocks noChangeShapeType="1"/>
            </p:cNvSpPr>
            <p:nvPr/>
          </p:nvSpPr>
          <p:spPr bwMode="auto">
            <a:xfrm flipV="1">
              <a:off x="4805" y="2760"/>
              <a:ext cx="26" cy="8"/>
            </a:xfrm>
            <a:prstGeom prst="line">
              <a:avLst/>
            </a:prstGeom>
            <a:noFill/>
            <a:ln w="12700">
              <a:solidFill>
                <a:srgbClr val="000000"/>
              </a:solidFill>
              <a:round/>
              <a:headEnd/>
              <a:tailEnd/>
            </a:ln>
          </p:spPr>
          <p:txBody>
            <a:bodyPr/>
            <a:lstStyle/>
            <a:p>
              <a:endParaRPr lang="en-US"/>
            </a:p>
          </p:txBody>
        </p:sp>
        <p:sp>
          <p:nvSpPr>
            <p:cNvPr id="65"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66"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67"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0"/>
                  </a:lnTo>
                  <a:lnTo>
                    <a:pt x="0" y="0"/>
                  </a:lnTo>
                  <a:close/>
                </a:path>
              </a:pathLst>
            </a:custGeom>
            <a:noFill/>
            <a:ln w="12700">
              <a:solidFill>
                <a:srgbClr val="000000"/>
              </a:solidFill>
              <a:round/>
              <a:headEnd/>
              <a:tailEnd/>
            </a:ln>
          </p:spPr>
          <p:txBody>
            <a:bodyPr/>
            <a:lstStyle/>
            <a:p>
              <a:endParaRPr lang="en-IE">
                <a:latin typeface="Calibri" pitchFamily="34" charset="0"/>
              </a:endParaRPr>
            </a:p>
          </p:txBody>
        </p:sp>
        <p:sp>
          <p:nvSpPr>
            <p:cNvPr id="68"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noFill/>
            <a:ln w="12700">
              <a:solidFill>
                <a:srgbClr val="000000"/>
              </a:solidFill>
              <a:round/>
              <a:headEnd/>
              <a:tailEnd/>
            </a:ln>
          </p:spPr>
          <p:txBody>
            <a:bodyPr/>
            <a:lstStyle/>
            <a:p>
              <a:endParaRPr lang="en-IE">
                <a:latin typeface="Calibri" pitchFamily="34" charset="0"/>
              </a:endParaRPr>
            </a:p>
          </p:txBody>
        </p:sp>
        <p:sp>
          <p:nvSpPr>
            <p:cNvPr id="69" name="Freeform 65"/>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0"/>
                <a:gd name="T109" fmla="*/ 0 h 232"/>
                <a:gd name="T110" fmla="*/ 480 w 480"/>
                <a:gd name="T111" fmla="*/ 232 h 2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rgbClr val="00FF00"/>
            </a:solidFill>
            <a:ln w="9525">
              <a:noFill/>
              <a:miter lim="800000"/>
              <a:headEnd/>
              <a:tailEnd/>
            </a:ln>
          </p:spPr>
          <p:txBody>
            <a:bodyPr/>
            <a:lstStyle/>
            <a:p>
              <a:endParaRPr lang="en-IE">
                <a:latin typeface="Calibri" pitchFamily="34" charset="0"/>
              </a:endParaRPr>
            </a:p>
          </p:txBody>
        </p:sp>
        <p:sp>
          <p:nvSpPr>
            <p:cNvPr id="70" name="Freeform 66"/>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504"/>
                <a:gd name="T182" fmla="*/ 438 w 438"/>
                <a:gd name="T183" fmla="*/ 504 h 5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9525">
              <a:noFill/>
              <a:miter lim="800000"/>
              <a:headEnd/>
              <a:tailEnd/>
            </a:ln>
          </p:spPr>
          <p:txBody>
            <a:bodyPr/>
            <a:lstStyle/>
            <a:p>
              <a:endParaRPr lang="en-IE">
                <a:latin typeface="Calibri" pitchFamily="34" charset="0"/>
              </a:endParaRPr>
            </a:p>
          </p:txBody>
        </p:sp>
        <p:sp>
          <p:nvSpPr>
            <p:cNvPr id="71"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0"/>
                <a:gd name="T112" fmla="*/ 0 h 232"/>
                <a:gd name="T113" fmla="*/ 480 w 480"/>
                <a:gd name="T114" fmla="*/ 232 h 2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noFill/>
            <a:ln w="12700">
              <a:solidFill>
                <a:srgbClr val="000000"/>
              </a:solidFill>
              <a:round/>
              <a:headEnd/>
              <a:tailEnd/>
            </a:ln>
          </p:spPr>
          <p:txBody>
            <a:bodyPr/>
            <a:lstStyle/>
            <a:p>
              <a:endParaRPr lang="en-IE">
                <a:latin typeface="Calibri" pitchFamily="34" charset="0"/>
              </a:endParaRPr>
            </a:p>
          </p:txBody>
        </p:sp>
        <p:sp>
          <p:nvSpPr>
            <p:cNvPr id="72"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504"/>
                <a:gd name="T182" fmla="*/ 438 w 438"/>
                <a:gd name="T183" fmla="*/ 504 h 5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12700">
              <a:solidFill>
                <a:srgbClr val="000000"/>
              </a:solidFill>
              <a:round/>
              <a:headEnd/>
              <a:tailEnd/>
            </a:ln>
          </p:spPr>
          <p:txBody>
            <a:bodyPr/>
            <a:lstStyle/>
            <a:p>
              <a:endParaRPr lang="en-IE">
                <a:latin typeface="Calibri" pitchFamily="34" charset="0"/>
              </a:endParaRPr>
            </a:p>
          </p:txBody>
        </p:sp>
        <p:sp>
          <p:nvSpPr>
            <p:cNvPr id="73" name="Freeform 69"/>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0"/>
                <a:gd name="T76" fmla="*/ 0 h 352"/>
                <a:gd name="T77" fmla="*/ 210 w 210"/>
                <a:gd name="T78" fmla="*/ 352 h 3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74" name="Freeform 70"/>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704"/>
                <a:gd name="T149" fmla="*/ 606 w 60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rgbClr val="00FF00"/>
            </a:solidFill>
            <a:ln w="9525">
              <a:noFill/>
              <a:miter lim="800000"/>
              <a:headEnd/>
              <a:tailEnd/>
            </a:ln>
          </p:spPr>
          <p:txBody>
            <a:bodyPr/>
            <a:lstStyle/>
            <a:p>
              <a:endParaRPr lang="en-IE">
                <a:latin typeface="Calibri" pitchFamily="34" charset="0"/>
              </a:endParaRPr>
            </a:p>
          </p:txBody>
        </p:sp>
        <p:sp>
          <p:nvSpPr>
            <p:cNvPr id="75"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352"/>
                <a:gd name="T80" fmla="*/ 210 w 210"/>
                <a:gd name="T81" fmla="*/ 352 h 3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noFill/>
            <a:ln w="12700">
              <a:solidFill>
                <a:srgbClr val="000000"/>
              </a:solidFill>
              <a:round/>
              <a:headEnd/>
              <a:tailEnd/>
            </a:ln>
          </p:spPr>
          <p:txBody>
            <a:bodyPr/>
            <a:lstStyle/>
            <a:p>
              <a:endParaRPr lang="en-IE">
                <a:latin typeface="Calibri" pitchFamily="34" charset="0"/>
              </a:endParaRPr>
            </a:p>
          </p:txBody>
        </p:sp>
        <p:sp>
          <p:nvSpPr>
            <p:cNvPr id="76"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704"/>
                <a:gd name="T149" fmla="*/ 606 w 60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noFill/>
            <a:ln w="12700">
              <a:solidFill>
                <a:srgbClr val="000000"/>
              </a:solidFill>
              <a:round/>
              <a:headEnd/>
              <a:tailEnd/>
            </a:ln>
          </p:spPr>
          <p:txBody>
            <a:bodyPr/>
            <a:lstStyle/>
            <a:p>
              <a:endParaRPr lang="en-IE">
                <a:latin typeface="Calibri" pitchFamily="34" charset="0"/>
              </a:endParaRPr>
            </a:p>
          </p:txBody>
        </p:sp>
        <p:sp>
          <p:nvSpPr>
            <p:cNvPr id="77" name="Freeform 73"/>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4"/>
                <a:gd name="T67" fmla="*/ 0 h 192"/>
                <a:gd name="T68" fmla="*/ 244 w 244"/>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w="9525">
              <a:noFill/>
              <a:miter lim="800000"/>
              <a:headEnd/>
              <a:tailEnd/>
            </a:ln>
          </p:spPr>
          <p:txBody>
            <a:bodyPr/>
            <a:lstStyle/>
            <a:p>
              <a:endParaRPr lang="en-IE">
                <a:latin typeface="Calibri" pitchFamily="34" charset="0"/>
              </a:endParaRPr>
            </a:p>
          </p:txBody>
        </p:sp>
        <p:sp>
          <p:nvSpPr>
            <p:cNvPr id="78" name="Freeform 74"/>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0"/>
                <a:gd name="T166" fmla="*/ 0 h 408"/>
                <a:gd name="T167" fmla="*/ 590 w 590"/>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rgbClr val="00FF00"/>
            </a:solidFill>
            <a:ln w="9525">
              <a:noFill/>
              <a:miter lim="800000"/>
              <a:headEnd/>
              <a:tailEnd/>
            </a:ln>
          </p:spPr>
          <p:txBody>
            <a:bodyPr/>
            <a:lstStyle/>
            <a:p>
              <a:endParaRPr lang="en-IE">
                <a:latin typeface="Calibri" pitchFamily="34" charset="0"/>
              </a:endParaRPr>
            </a:p>
          </p:txBody>
        </p:sp>
        <p:sp>
          <p:nvSpPr>
            <p:cNvPr id="79"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
                <a:gd name="T70" fmla="*/ 0 h 192"/>
                <a:gd name="T71" fmla="*/ 244 w 244"/>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w="12700">
              <a:solidFill>
                <a:srgbClr val="000000"/>
              </a:solidFill>
              <a:round/>
              <a:headEnd/>
              <a:tailEnd/>
            </a:ln>
          </p:spPr>
          <p:txBody>
            <a:bodyPr/>
            <a:lstStyle/>
            <a:p>
              <a:endParaRPr lang="en-IE">
                <a:latin typeface="Calibri" pitchFamily="34" charset="0"/>
              </a:endParaRPr>
            </a:p>
          </p:txBody>
        </p:sp>
        <p:sp>
          <p:nvSpPr>
            <p:cNvPr id="80"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08"/>
                <a:gd name="T170" fmla="*/ 590 w 590"/>
                <a:gd name="T171" fmla="*/ 408 h 4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noFill/>
            <a:ln w="12700">
              <a:solidFill>
                <a:srgbClr val="000000"/>
              </a:solidFill>
              <a:round/>
              <a:headEnd/>
              <a:tailEnd/>
            </a:ln>
          </p:spPr>
          <p:txBody>
            <a:bodyPr/>
            <a:lstStyle/>
            <a:p>
              <a:endParaRPr lang="en-IE">
                <a:latin typeface="Calibri" pitchFamily="34" charset="0"/>
              </a:endParaRPr>
            </a:p>
          </p:txBody>
        </p:sp>
        <p:sp>
          <p:nvSpPr>
            <p:cNvPr id="81" name="Freeform 77"/>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616"/>
                <a:gd name="T104" fmla="*/ 364 w 364"/>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solidFill>
              <a:schemeClr val="bg1"/>
            </a:solidFill>
            <a:ln w="9525">
              <a:noFill/>
              <a:miter lim="800000"/>
              <a:headEnd/>
              <a:tailEnd/>
            </a:ln>
          </p:spPr>
          <p:txBody>
            <a:bodyPr/>
            <a:lstStyle/>
            <a:p>
              <a:endParaRPr lang="en-IE">
                <a:latin typeface="Calibri" pitchFamily="34" charset="0"/>
              </a:endParaRPr>
            </a:p>
          </p:txBody>
        </p:sp>
        <p:sp>
          <p:nvSpPr>
            <p:cNvPr id="82" name="Freeform 78"/>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2"/>
                <a:gd name="T133" fmla="*/ 0 h 616"/>
                <a:gd name="T134" fmla="*/ 362 w 362"/>
                <a:gd name="T135" fmla="*/ 616 h 6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noFill/>
            <a:ln w="12700">
              <a:solidFill>
                <a:srgbClr val="000000"/>
              </a:solidFill>
              <a:round/>
              <a:headEnd/>
              <a:tailEnd/>
            </a:ln>
          </p:spPr>
          <p:txBody>
            <a:bodyPr/>
            <a:lstStyle/>
            <a:p>
              <a:endParaRPr lang="en-IE">
                <a:latin typeface="Calibri" pitchFamily="34" charset="0"/>
              </a:endParaRPr>
            </a:p>
          </p:txBody>
        </p:sp>
        <p:sp>
          <p:nvSpPr>
            <p:cNvPr id="83" name="Freeform 79"/>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8"/>
                <a:gd name="T76" fmla="*/ 0 h 184"/>
                <a:gd name="T77" fmla="*/ 308 w 308"/>
                <a:gd name="T78" fmla="*/ 184 h 1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noFill/>
            <a:ln w="12700">
              <a:solidFill>
                <a:srgbClr val="000000"/>
              </a:solidFill>
              <a:round/>
              <a:headEnd/>
              <a:tailEnd/>
            </a:ln>
          </p:spPr>
          <p:txBody>
            <a:bodyPr/>
            <a:lstStyle/>
            <a:p>
              <a:endParaRPr lang="en-IE">
                <a:latin typeface="Calibri" pitchFamily="34" charset="0"/>
              </a:endParaRPr>
            </a:p>
          </p:txBody>
        </p:sp>
        <p:sp>
          <p:nvSpPr>
            <p:cNvPr id="84" name="Freeform 80"/>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3"/>
                <a:gd name="T181" fmla="*/ 0 h 592"/>
                <a:gd name="T182" fmla="*/ 893 w 893"/>
                <a:gd name="T183" fmla="*/ 592 h 5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rgbClr val="00FF00"/>
            </a:solidFill>
            <a:ln w="9525">
              <a:noFill/>
              <a:miter lim="800000"/>
              <a:headEnd/>
              <a:tailEnd/>
            </a:ln>
          </p:spPr>
          <p:txBody>
            <a:bodyPr/>
            <a:lstStyle/>
            <a:p>
              <a:endParaRPr lang="en-IE">
                <a:latin typeface="Calibri" pitchFamily="34" charset="0"/>
              </a:endParaRPr>
            </a:p>
          </p:txBody>
        </p:sp>
        <p:sp>
          <p:nvSpPr>
            <p:cNvPr id="85" name="Freeform 81"/>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4"/>
                <a:gd name="T73" fmla="*/ 0 h 336"/>
                <a:gd name="T74" fmla="*/ 354 w 354"/>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noFill/>
            <a:ln w="9525">
              <a:noFill/>
              <a:miter lim="800000"/>
              <a:headEnd/>
              <a:tailEnd/>
            </a:ln>
          </p:spPr>
          <p:txBody>
            <a:bodyPr/>
            <a:lstStyle/>
            <a:p>
              <a:endParaRPr lang="en-IE">
                <a:latin typeface="Calibri" pitchFamily="34" charset="0"/>
              </a:endParaRPr>
            </a:p>
          </p:txBody>
        </p:sp>
        <p:sp>
          <p:nvSpPr>
            <p:cNvPr id="86" name="Freeform 82"/>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3"/>
                <a:gd name="T184" fmla="*/ 0 h 592"/>
                <a:gd name="T185" fmla="*/ 893 w 893"/>
                <a:gd name="T186" fmla="*/ 592 h 5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noFill/>
            <a:ln w="12700">
              <a:solidFill>
                <a:srgbClr val="000000"/>
              </a:solidFill>
              <a:round/>
              <a:headEnd/>
              <a:tailEnd/>
            </a:ln>
          </p:spPr>
          <p:txBody>
            <a:bodyPr/>
            <a:lstStyle/>
            <a:p>
              <a:endParaRPr lang="en-IE">
                <a:latin typeface="Calibri" pitchFamily="34" charset="0"/>
              </a:endParaRPr>
            </a:p>
          </p:txBody>
        </p:sp>
        <p:sp>
          <p:nvSpPr>
            <p:cNvPr id="87" name="Freeform 83"/>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4"/>
                <a:gd name="T73" fmla="*/ 0 h 336"/>
                <a:gd name="T74" fmla="*/ 354 w 354"/>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noFill/>
            <a:ln w="12700">
              <a:solidFill>
                <a:srgbClr val="000000"/>
              </a:solidFill>
              <a:round/>
              <a:headEnd/>
              <a:tailEnd/>
            </a:ln>
          </p:spPr>
          <p:txBody>
            <a:bodyPr/>
            <a:lstStyle/>
            <a:p>
              <a:endParaRPr lang="en-IE">
                <a:latin typeface="Calibri" pitchFamily="34" charset="0"/>
              </a:endParaRPr>
            </a:p>
          </p:txBody>
        </p:sp>
        <p:sp>
          <p:nvSpPr>
            <p:cNvPr id="88" name="Freeform 84"/>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0"/>
                <a:gd name="T181" fmla="*/ 0 h 656"/>
                <a:gd name="T182" fmla="*/ 860 w 860"/>
                <a:gd name="T183" fmla="*/ 656 h 6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rgbClr val="00FF00"/>
            </a:solidFill>
            <a:ln w="9525">
              <a:noFill/>
              <a:miter lim="800000"/>
              <a:headEnd/>
              <a:tailEnd/>
            </a:ln>
          </p:spPr>
          <p:txBody>
            <a:bodyPr/>
            <a:lstStyle/>
            <a:p>
              <a:endParaRPr lang="en-IE">
                <a:latin typeface="Calibri" pitchFamily="34" charset="0"/>
              </a:endParaRPr>
            </a:p>
          </p:txBody>
        </p:sp>
        <p:sp>
          <p:nvSpPr>
            <p:cNvPr id="89" name="Freeform 85"/>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12"/>
                <a:gd name="T38" fmla="*/ 210 w 2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noFill/>
            <a:ln w="9525">
              <a:noFill/>
              <a:miter lim="800000"/>
              <a:headEnd/>
              <a:tailEnd/>
            </a:ln>
          </p:spPr>
          <p:txBody>
            <a:bodyPr/>
            <a:lstStyle/>
            <a:p>
              <a:endParaRPr lang="en-IE">
                <a:latin typeface="Calibri" pitchFamily="34" charset="0"/>
              </a:endParaRPr>
            </a:p>
          </p:txBody>
        </p:sp>
        <p:sp>
          <p:nvSpPr>
            <p:cNvPr id="90" name="Freeform 86"/>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0"/>
                <a:gd name="T184" fmla="*/ 0 h 656"/>
                <a:gd name="T185" fmla="*/ 860 w 860"/>
                <a:gd name="T186" fmla="*/ 656 h 6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noFill/>
            <a:ln w="12700">
              <a:solidFill>
                <a:srgbClr val="000000"/>
              </a:solidFill>
              <a:round/>
              <a:headEnd/>
              <a:tailEnd/>
            </a:ln>
          </p:spPr>
          <p:txBody>
            <a:bodyPr/>
            <a:lstStyle/>
            <a:p>
              <a:endParaRPr lang="en-IE">
                <a:latin typeface="Calibri" pitchFamily="34" charset="0"/>
              </a:endParaRPr>
            </a:p>
          </p:txBody>
        </p:sp>
        <p:sp>
          <p:nvSpPr>
            <p:cNvPr id="91" name="Freeform 87"/>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12"/>
                <a:gd name="T38" fmla="*/ 210 w 2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noFill/>
            <a:ln w="12700">
              <a:solidFill>
                <a:srgbClr val="000000"/>
              </a:solidFill>
              <a:round/>
              <a:headEnd/>
              <a:tailEnd/>
            </a:ln>
          </p:spPr>
          <p:txBody>
            <a:bodyPr/>
            <a:lstStyle/>
            <a:p>
              <a:endParaRPr lang="en-IE">
                <a:latin typeface="Calibri" pitchFamily="34" charset="0"/>
              </a:endParaRPr>
            </a:p>
          </p:txBody>
        </p:sp>
        <p:sp>
          <p:nvSpPr>
            <p:cNvPr id="92" name="Freeform 88"/>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
                <a:gd name="T115" fmla="*/ 0 h 320"/>
                <a:gd name="T116" fmla="*/ 455 w 455"/>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93" name="Freeform 89"/>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9"/>
                <a:gd name="T112" fmla="*/ 0 h 928"/>
                <a:gd name="T113" fmla="*/ 969 w 969"/>
                <a:gd name="T114" fmla="*/ 928 h 9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9525">
              <a:noFill/>
              <a:miter lim="800000"/>
              <a:headEnd/>
              <a:tailEnd/>
            </a:ln>
          </p:spPr>
          <p:txBody>
            <a:bodyPr/>
            <a:lstStyle/>
            <a:p>
              <a:endParaRPr lang="en-IE">
                <a:latin typeface="Calibri" pitchFamily="34" charset="0"/>
              </a:endParaRPr>
            </a:p>
          </p:txBody>
        </p:sp>
        <p:sp>
          <p:nvSpPr>
            <p:cNvPr id="94" name="Freeform 90"/>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
                <a:gd name="T115" fmla="*/ 0 h 320"/>
                <a:gd name="T116" fmla="*/ 455 w 455"/>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noFill/>
            <a:ln w="12700">
              <a:solidFill>
                <a:srgbClr val="000000"/>
              </a:solidFill>
              <a:round/>
              <a:headEnd/>
              <a:tailEnd/>
            </a:ln>
          </p:spPr>
          <p:txBody>
            <a:bodyPr/>
            <a:lstStyle/>
            <a:p>
              <a:endParaRPr lang="en-IE">
                <a:latin typeface="Calibri" pitchFamily="34" charset="0"/>
              </a:endParaRPr>
            </a:p>
          </p:txBody>
        </p:sp>
        <p:sp>
          <p:nvSpPr>
            <p:cNvPr id="95" name="Freeform 91"/>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9"/>
                <a:gd name="T112" fmla="*/ 0 h 928"/>
                <a:gd name="T113" fmla="*/ 969 w 969"/>
                <a:gd name="T114" fmla="*/ 928 h 9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12700">
              <a:solidFill>
                <a:srgbClr val="000000"/>
              </a:solidFill>
              <a:round/>
              <a:headEnd/>
              <a:tailEnd/>
            </a:ln>
          </p:spPr>
          <p:txBody>
            <a:bodyPr/>
            <a:lstStyle/>
            <a:p>
              <a:endParaRPr lang="en-IE">
                <a:latin typeface="Calibri" pitchFamily="34" charset="0"/>
              </a:endParaRPr>
            </a:p>
          </p:txBody>
        </p:sp>
        <p:sp>
          <p:nvSpPr>
            <p:cNvPr id="96" name="Freeform 92"/>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5"/>
                <a:gd name="T103" fmla="*/ 0 h 600"/>
                <a:gd name="T104" fmla="*/ 725 w 725"/>
                <a:gd name="T105" fmla="*/ 600 h 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9525">
              <a:noFill/>
              <a:miter lim="800000"/>
              <a:headEnd/>
              <a:tailEnd/>
            </a:ln>
          </p:spPr>
          <p:txBody>
            <a:bodyPr/>
            <a:lstStyle/>
            <a:p>
              <a:endParaRPr lang="en-IE">
                <a:latin typeface="Calibri" pitchFamily="34" charset="0"/>
              </a:endParaRPr>
            </a:p>
          </p:txBody>
        </p:sp>
        <p:sp>
          <p:nvSpPr>
            <p:cNvPr id="97" name="Freeform 93"/>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280"/>
                <a:gd name="T110" fmla="*/ 531 w 531"/>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98" name="Freeform 94"/>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5"/>
                <a:gd name="T106" fmla="*/ 0 h 600"/>
                <a:gd name="T107" fmla="*/ 725 w 725"/>
                <a:gd name="T108" fmla="*/ 600 h 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12700">
              <a:solidFill>
                <a:srgbClr val="000000"/>
              </a:solidFill>
              <a:round/>
              <a:headEnd/>
              <a:tailEnd/>
            </a:ln>
          </p:spPr>
          <p:txBody>
            <a:bodyPr/>
            <a:lstStyle/>
            <a:p>
              <a:endParaRPr lang="en-IE">
                <a:latin typeface="Calibri" pitchFamily="34" charset="0"/>
              </a:endParaRPr>
            </a:p>
          </p:txBody>
        </p:sp>
        <p:sp>
          <p:nvSpPr>
            <p:cNvPr id="99" name="Freeform 95"/>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280"/>
                <a:gd name="T110" fmla="*/ 531 w 531"/>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noFill/>
            <a:ln w="12700">
              <a:solidFill>
                <a:srgbClr val="000000"/>
              </a:solidFill>
              <a:round/>
              <a:headEnd/>
              <a:tailEnd/>
            </a:ln>
          </p:spPr>
          <p:txBody>
            <a:bodyPr/>
            <a:lstStyle/>
            <a:p>
              <a:endParaRPr lang="en-IE">
                <a:latin typeface="Calibri" pitchFamily="34" charset="0"/>
              </a:endParaRPr>
            </a:p>
          </p:txBody>
        </p:sp>
        <p:sp>
          <p:nvSpPr>
            <p:cNvPr id="100" name="Freeform 96"/>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248"/>
                <a:gd name="T74" fmla="*/ 337 w 337"/>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rgbClr val="00FF00"/>
            </a:solidFill>
            <a:ln w="9525">
              <a:noFill/>
              <a:miter lim="800000"/>
              <a:headEnd/>
              <a:tailEnd/>
            </a:ln>
          </p:spPr>
          <p:txBody>
            <a:bodyPr/>
            <a:lstStyle/>
            <a:p>
              <a:endParaRPr lang="en-IE">
                <a:latin typeface="Calibri" pitchFamily="34" charset="0"/>
              </a:endParaRPr>
            </a:p>
          </p:txBody>
        </p:sp>
        <p:sp>
          <p:nvSpPr>
            <p:cNvPr id="101" name="Freeform 97"/>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2200"/>
                <a:gd name="T170" fmla="*/ 1121 w 1121"/>
                <a:gd name="T171" fmla="*/ 2200 h 2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noFill/>
            <a:ln w="9525">
              <a:noFill/>
              <a:miter lim="800000"/>
              <a:headEnd/>
              <a:tailEnd/>
            </a:ln>
          </p:spPr>
          <p:txBody>
            <a:bodyPr/>
            <a:lstStyle/>
            <a:p>
              <a:endParaRPr lang="en-IE">
                <a:latin typeface="Calibri" pitchFamily="34" charset="0"/>
              </a:endParaRPr>
            </a:p>
          </p:txBody>
        </p:sp>
        <p:sp>
          <p:nvSpPr>
            <p:cNvPr id="102"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248"/>
                <a:gd name="T74" fmla="*/ 337 w 337"/>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noFill/>
            <a:ln w="12700">
              <a:solidFill>
                <a:srgbClr val="000000"/>
              </a:solidFill>
              <a:round/>
              <a:headEnd/>
              <a:tailEnd/>
            </a:ln>
          </p:spPr>
          <p:txBody>
            <a:bodyPr/>
            <a:lstStyle/>
            <a:p>
              <a:endParaRPr lang="en-IE">
                <a:latin typeface="Calibri" pitchFamily="34" charset="0"/>
              </a:endParaRPr>
            </a:p>
          </p:txBody>
        </p:sp>
        <p:sp>
          <p:nvSpPr>
            <p:cNvPr id="103" name="Freeform 99"/>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15"/>
                <a:gd name="T166" fmla="*/ 0 h 2190"/>
                <a:gd name="T167" fmla="*/ 1115 w 1115"/>
                <a:gd name="T168" fmla="*/ 2190 h 21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noFill/>
            <a:ln w="12700">
              <a:solidFill>
                <a:srgbClr val="000000"/>
              </a:solidFill>
              <a:round/>
              <a:headEnd/>
              <a:tailEnd/>
            </a:ln>
          </p:spPr>
          <p:txBody>
            <a:bodyPr/>
            <a:lstStyle/>
            <a:p>
              <a:endParaRPr lang="en-IE">
                <a:latin typeface="Calibri" pitchFamily="34" charset="0"/>
              </a:endParaRPr>
            </a:p>
          </p:txBody>
        </p:sp>
        <p:sp>
          <p:nvSpPr>
            <p:cNvPr id="104" name="Freeform 100"/>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1"/>
                <a:gd name="T97" fmla="*/ 0 h 1272"/>
                <a:gd name="T98" fmla="*/ 801 w 801"/>
                <a:gd name="T99" fmla="*/ 1272 h 1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rgbClr val="FFFF00"/>
            </a:solidFill>
            <a:ln w="9525">
              <a:noFill/>
              <a:miter lim="800000"/>
              <a:headEnd/>
              <a:tailEnd/>
            </a:ln>
          </p:spPr>
          <p:txBody>
            <a:bodyPr/>
            <a:lstStyle/>
            <a:p>
              <a:endParaRPr lang="en-IE">
                <a:latin typeface="Calibri" pitchFamily="34" charset="0"/>
              </a:endParaRPr>
            </a:p>
          </p:txBody>
        </p:sp>
        <p:sp>
          <p:nvSpPr>
            <p:cNvPr id="105" name="Freeform 101"/>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1"/>
                <a:gd name="T130" fmla="*/ 0 h 1696"/>
                <a:gd name="T131" fmla="*/ 691 w 691"/>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00FF00"/>
            </a:solidFill>
            <a:ln w="9525">
              <a:noFill/>
              <a:miter lim="800000"/>
              <a:headEnd/>
              <a:tailEnd/>
            </a:ln>
          </p:spPr>
          <p:txBody>
            <a:bodyPr/>
            <a:lstStyle/>
            <a:p>
              <a:endParaRPr lang="en-IE">
                <a:latin typeface="Calibri" pitchFamily="34" charset="0"/>
              </a:endParaRPr>
            </a:p>
          </p:txBody>
        </p:sp>
        <p:sp>
          <p:nvSpPr>
            <p:cNvPr id="106"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1"/>
                <a:gd name="T97" fmla="*/ 0 h 1272"/>
                <a:gd name="T98" fmla="*/ 801 w 801"/>
                <a:gd name="T99" fmla="*/ 1272 h 1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noFill/>
            <a:ln w="12700">
              <a:solidFill>
                <a:srgbClr val="000000"/>
              </a:solidFill>
              <a:round/>
              <a:headEnd/>
              <a:tailEnd/>
            </a:ln>
          </p:spPr>
          <p:txBody>
            <a:bodyPr/>
            <a:lstStyle/>
            <a:p>
              <a:endParaRPr lang="en-IE">
                <a:latin typeface="Calibri" pitchFamily="34" charset="0"/>
              </a:endParaRPr>
            </a:p>
          </p:txBody>
        </p:sp>
        <p:sp>
          <p:nvSpPr>
            <p:cNvPr id="107"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1"/>
                <a:gd name="T130" fmla="*/ 0 h 1696"/>
                <a:gd name="T131" fmla="*/ 691 w 691"/>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noFill/>
            <a:ln w="12700">
              <a:solidFill>
                <a:srgbClr val="000000"/>
              </a:solidFill>
              <a:round/>
              <a:headEnd/>
              <a:tailEnd/>
            </a:ln>
          </p:spPr>
          <p:txBody>
            <a:bodyPr/>
            <a:lstStyle/>
            <a:p>
              <a:endParaRPr lang="en-IE">
                <a:latin typeface="Calibri" pitchFamily="34" charset="0"/>
              </a:endParaRPr>
            </a:p>
          </p:txBody>
        </p:sp>
        <p:sp>
          <p:nvSpPr>
            <p:cNvPr id="108" name="Freeform 104"/>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0"/>
                <a:gd name="T148" fmla="*/ 0 h 1688"/>
                <a:gd name="T149" fmla="*/ 1340 w 1340"/>
                <a:gd name="T150" fmla="*/ 1688 h 16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rgbClr val="FFC000"/>
            </a:solidFill>
            <a:ln w="12700">
              <a:solidFill>
                <a:srgbClr val="000000"/>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endParaRPr lang="en-GB" altLang="en-US"/>
            </a:p>
          </p:txBody>
        </p:sp>
        <p:sp>
          <p:nvSpPr>
            <p:cNvPr id="109"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0"/>
                <a:gd name="T151" fmla="*/ 0 h 1688"/>
                <a:gd name="T152" fmla="*/ 1340 w 1340"/>
                <a:gd name="T153" fmla="*/ 1688 h 16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noFill/>
            <a:ln w="12700">
              <a:solidFill>
                <a:srgbClr val="000000"/>
              </a:solidFill>
              <a:round/>
              <a:headEnd/>
              <a:tailEnd/>
            </a:ln>
          </p:spPr>
          <p:txBody>
            <a:bodyPr/>
            <a:lstStyle/>
            <a:p>
              <a:endParaRPr lang="en-IE">
                <a:latin typeface="Calibri" pitchFamily="34" charset="0"/>
              </a:endParaRPr>
            </a:p>
          </p:txBody>
        </p:sp>
      </p:grpSp>
      <p:sp>
        <p:nvSpPr>
          <p:cNvPr id="111" name="TextBox 110"/>
          <p:cNvSpPr txBox="1"/>
          <p:nvPr/>
        </p:nvSpPr>
        <p:spPr>
          <a:xfrm>
            <a:off x="9310710" y="4572008"/>
            <a:ext cx="500066" cy="369332"/>
          </a:xfrm>
          <a:prstGeom prst="rect">
            <a:avLst/>
          </a:prstGeom>
          <a:noFill/>
        </p:spPr>
        <p:txBody>
          <a:bodyPr wrap="square" rtlCol="0">
            <a:spAutoFit/>
          </a:bodyPr>
          <a:lstStyle/>
          <a:p>
            <a:r>
              <a:rPr lang="ro-RO" dirty="0"/>
              <a:t>RO</a:t>
            </a:r>
            <a:endParaRPr lang="en-US" dirty="0"/>
          </a:p>
        </p:txBody>
      </p:sp>
      <p:sp>
        <p:nvSpPr>
          <p:cNvPr id="112" name="TextBox 111"/>
          <p:cNvSpPr txBox="1"/>
          <p:nvPr/>
        </p:nvSpPr>
        <p:spPr>
          <a:xfrm>
            <a:off x="8524892" y="4500570"/>
            <a:ext cx="500066" cy="369332"/>
          </a:xfrm>
          <a:prstGeom prst="rect">
            <a:avLst/>
          </a:prstGeom>
          <a:noFill/>
        </p:spPr>
        <p:txBody>
          <a:bodyPr wrap="square" rtlCol="0">
            <a:spAutoFit/>
          </a:bodyPr>
          <a:lstStyle/>
          <a:p>
            <a:r>
              <a:rPr lang="ro-RO" dirty="0"/>
              <a:t>HU</a:t>
            </a:r>
            <a:endParaRPr lang="en-US" dirty="0"/>
          </a:p>
        </p:txBody>
      </p:sp>
      <p:sp>
        <p:nvSpPr>
          <p:cNvPr id="113" name="TextBox 112"/>
          <p:cNvSpPr txBox="1"/>
          <p:nvPr/>
        </p:nvSpPr>
        <p:spPr>
          <a:xfrm>
            <a:off x="7953388" y="4429132"/>
            <a:ext cx="428628" cy="369332"/>
          </a:xfrm>
          <a:prstGeom prst="rect">
            <a:avLst/>
          </a:prstGeom>
          <a:noFill/>
        </p:spPr>
        <p:txBody>
          <a:bodyPr wrap="square" rtlCol="0">
            <a:spAutoFit/>
          </a:bodyPr>
          <a:lstStyle/>
          <a:p>
            <a:r>
              <a:rPr lang="ro-RO" dirty="0"/>
              <a:t>AT</a:t>
            </a:r>
            <a:endParaRPr lang="en-US" dirty="0"/>
          </a:p>
        </p:txBody>
      </p:sp>
      <p:sp>
        <p:nvSpPr>
          <p:cNvPr id="114" name="TextBox 113"/>
          <p:cNvSpPr txBox="1"/>
          <p:nvPr/>
        </p:nvSpPr>
        <p:spPr>
          <a:xfrm>
            <a:off x="7167570" y="3786190"/>
            <a:ext cx="500066" cy="369332"/>
          </a:xfrm>
          <a:prstGeom prst="rect">
            <a:avLst/>
          </a:prstGeom>
          <a:noFill/>
        </p:spPr>
        <p:txBody>
          <a:bodyPr wrap="square" rtlCol="0">
            <a:spAutoFit/>
          </a:bodyPr>
          <a:lstStyle/>
          <a:p>
            <a:r>
              <a:rPr lang="ro-RO" dirty="0"/>
              <a:t>D</a:t>
            </a:r>
            <a:endParaRPr lang="en-US" dirty="0"/>
          </a:p>
        </p:txBody>
      </p:sp>
      <p:sp>
        <p:nvSpPr>
          <p:cNvPr id="115" name="TextBox 114"/>
          <p:cNvSpPr txBox="1"/>
          <p:nvPr/>
        </p:nvSpPr>
        <p:spPr>
          <a:xfrm>
            <a:off x="6167438" y="4500570"/>
            <a:ext cx="500066" cy="369332"/>
          </a:xfrm>
          <a:prstGeom prst="rect">
            <a:avLst/>
          </a:prstGeom>
          <a:noFill/>
        </p:spPr>
        <p:txBody>
          <a:bodyPr wrap="square" rtlCol="0">
            <a:spAutoFit/>
          </a:bodyPr>
          <a:lstStyle/>
          <a:p>
            <a:r>
              <a:rPr lang="ro-RO" dirty="0"/>
              <a:t>F</a:t>
            </a:r>
            <a:endParaRPr lang="en-US" dirty="0"/>
          </a:p>
        </p:txBody>
      </p:sp>
      <p:sp>
        <p:nvSpPr>
          <p:cNvPr id="116" name="TextBox 115"/>
          <p:cNvSpPr txBox="1"/>
          <p:nvPr/>
        </p:nvSpPr>
        <p:spPr>
          <a:xfrm>
            <a:off x="7524760" y="5357826"/>
            <a:ext cx="500066" cy="369332"/>
          </a:xfrm>
          <a:prstGeom prst="rect">
            <a:avLst/>
          </a:prstGeom>
          <a:noFill/>
        </p:spPr>
        <p:txBody>
          <a:bodyPr wrap="square" rtlCol="0">
            <a:spAutoFit/>
          </a:bodyPr>
          <a:lstStyle/>
          <a:p>
            <a:r>
              <a:rPr lang="ro-RO" dirty="0"/>
              <a:t>I</a:t>
            </a:r>
            <a:endParaRPr lang="en-US" dirty="0"/>
          </a:p>
        </p:txBody>
      </p:sp>
      <p:sp>
        <p:nvSpPr>
          <p:cNvPr id="117" name="TextBox 116"/>
          <p:cNvSpPr txBox="1"/>
          <p:nvPr/>
        </p:nvSpPr>
        <p:spPr>
          <a:xfrm>
            <a:off x="7096132" y="2928934"/>
            <a:ext cx="500066" cy="369332"/>
          </a:xfrm>
          <a:prstGeom prst="rect">
            <a:avLst/>
          </a:prstGeom>
          <a:noFill/>
        </p:spPr>
        <p:txBody>
          <a:bodyPr wrap="square" rtlCol="0">
            <a:spAutoFit/>
          </a:bodyPr>
          <a:lstStyle/>
          <a:p>
            <a:r>
              <a:rPr lang="ro-RO" dirty="0"/>
              <a:t>DK</a:t>
            </a:r>
            <a:endParaRPr lang="en-US" dirty="0"/>
          </a:p>
        </p:txBody>
      </p:sp>
      <p:sp>
        <p:nvSpPr>
          <p:cNvPr id="118" name="TextBox 117"/>
          <p:cNvSpPr txBox="1"/>
          <p:nvPr/>
        </p:nvSpPr>
        <p:spPr>
          <a:xfrm>
            <a:off x="8667768" y="6488668"/>
            <a:ext cx="500066" cy="369332"/>
          </a:xfrm>
          <a:prstGeom prst="rect">
            <a:avLst/>
          </a:prstGeom>
          <a:noFill/>
        </p:spPr>
        <p:txBody>
          <a:bodyPr wrap="square" rtlCol="0">
            <a:spAutoFit/>
          </a:bodyPr>
          <a:lstStyle/>
          <a:p>
            <a:r>
              <a:rPr lang="ro-RO" dirty="0"/>
              <a:t>MT</a:t>
            </a:r>
            <a:endParaRPr lang="en-US" dirty="0"/>
          </a:p>
        </p:txBody>
      </p:sp>
      <p:sp>
        <p:nvSpPr>
          <p:cNvPr id="119" name="Freeform 28"/>
          <p:cNvSpPr>
            <a:spLocks/>
          </p:cNvSpPr>
          <p:nvPr/>
        </p:nvSpPr>
        <p:spPr bwMode="auto">
          <a:xfrm>
            <a:off x="8596330" y="6643710"/>
            <a:ext cx="142876" cy="214290"/>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54F12F"/>
          </a:solidFill>
          <a:ln w="12700">
            <a:solidFill>
              <a:srgbClr val="000000"/>
            </a:solidFill>
            <a:round/>
            <a:headEnd/>
            <a:tailEnd/>
          </a:ln>
        </p:spPr>
        <p:txBody>
          <a:bodyPr/>
          <a:lstStyle/>
          <a:p>
            <a:endParaRPr lang="en-IE">
              <a:latin typeface="Calibri" pitchFamily="34" charset="0"/>
            </a:endParaRPr>
          </a:p>
        </p:txBody>
      </p:sp>
      <p:sp>
        <p:nvSpPr>
          <p:cNvPr id="120" name="TextBox 119"/>
          <p:cNvSpPr txBox="1"/>
          <p:nvPr/>
        </p:nvSpPr>
        <p:spPr>
          <a:xfrm>
            <a:off x="4952992" y="5715016"/>
            <a:ext cx="500066" cy="369332"/>
          </a:xfrm>
          <a:prstGeom prst="rect">
            <a:avLst/>
          </a:prstGeom>
          <a:noFill/>
        </p:spPr>
        <p:txBody>
          <a:bodyPr wrap="square" rtlCol="0">
            <a:spAutoFit/>
          </a:bodyPr>
          <a:lstStyle/>
          <a:p>
            <a:r>
              <a:rPr lang="ro-RO" dirty="0"/>
              <a:t>ES</a:t>
            </a:r>
            <a:endParaRPr lang="en-US" dirty="0"/>
          </a:p>
        </p:txBody>
      </p:sp>
      <p:sp>
        <p:nvSpPr>
          <p:cNvPr id="121" name="TextBox 120"/>
          <p:cNvSpPr txBox="1"/>
          <p:nvPr/>
        </p:nvSpPr>
        <p:spPr>
          <a:xfrm>
            <a:off x="4238612" y="5786454"/>
            <a:ext cx="500066" cy="369332"/>
          </a:xfrm>
          <a:prstGeom prst="rect">
            <a:avLst/>
          </a:prstGeom>
          <a:noFill/>
        </p:spPr>
        <p:txBody>
          <a:bodyPr wrap="square" rtlCol="0">
            <a:spAutoFit/>
          </a:bodyPr>
          <a:lstStyle/>
          <a:p>
            <a:r>
              <a:rPr lang="ro-RO" dirty="0"/>
              <a:t>P</a:t>
            </a:r>
            <a:endParaRPr lang="en-US" dirty="0"/>
          </a:p>
        </p:txBody>
      </p:sp>
      <p:sp>
        <p:nvSpPr>
          <p:cNvPr id="122" name="TextBox 121"/>
          <p:cNvSpPr txBox="1"/>
          <p:nvPr/>
        </p:nvSpPr>
        <p:spPr>
          <a:xfrm>
            <a:off x="5667372" y="3500438"/>
            <a:ext cx="500066" cy="369332"/>
          </a:xfrm>
          <a:prstGeom prst="rect">
            <a:avLst/>
          </a:prstGeom>
          <a:noFill/>
        </p:spPr>
        <p:txBody>
          <a:bodyPr wrap="square" rtlCol="0">
            <a:spAutoFit/>
          </a:bodyPr>
          <a:lstStyle/>
          <a:p>
            <a:r>
              <a:rPr lang="ro-RO" dirty="0"/>
              <a:t>UK</a:t>
            </a:r>
            <a:endParaRPr lang="en-US" dirty="0"/>
          </a:p>
        </p:txBody>
      </p:sp>
      <p:sp>
        <p:nvSpPr>
          <p:cNvPr id="123" name="TextBox 122"/>
          <p:cNvSpPr txBox="1"/>
          <p:nvPr/>
        </p:nvSpPr>
        <p:spPr>
          <a:xfrm>
            <a:off x="4952992" y="3286124"/>
            <a:ext cx="500066" cy="369332"/>
          </a:xfrm>
          <a:prstGeom prst="rect">
            <a:avLst/>
          </a:prstGeom>
          <a:noFill/>
        </p:spPr>
        <p:txBody>
          <a:bodyPr wrap="square" rtlCol="0">
            <a:spAutoFit/>
          </a:bodyPr>
          <a:lstStyle/>
          <a:p>
            <a:r>
              <a:rPr lang="ro-RO" dirty="0"/>
              <a:t>IE</a:t>
            </a:r>
            <a:endParaRPr lang="en-US" dirty="0"/>
          </a:p>
        </p:txBody>
      </p:sp>
      <p:sp>
        <p:nvSpPr>
          <p:cNvPr id="124" name="TextBox 123"/>
          <p:cNvSpPr txBox="1"/>
          <p:nvPr/>
        </p:nvSpPr>
        <p:spPr>
          <a:xfrm>
            <a:off x="9167834" y="5857892"/>
            <a:ext cx="500066" cy="369332"/>
          </a:xfrm>
          <a:prstGeom prst="rect">
            <a:avLst/>
          </a:prstGeom>
          <a:noFill/>
        </p:spPr>
        <p:txBody>
          <a:bodyPr wrap="square" rtlCol="0">
            <a:spAutoFit/>
          </a:bodyPr>
          <a:lstStyle/>
          <a:p>
            <a:r>
              <a:rPr lang="ro-RO" dirty="0"/>
              <a:t>EL</a:t>
            </a:r>
            <a:endParaRPr lang="en-US" dirty="0"/>
          </a:p>
        </p:txBody>
      </p:sp>
      <p:sp>
        <p:nvSpPr>
          <p:cNvPr id="125" name="TextBox 124"/>
          <p:cNvSpPr txBox="1"/>
          <p:nvPr/>
        </p:nvSpPr>
        <p:spPr>
          <a:xfrm>
            <a:off x="9525024" y="5214950"/>
            <a:ext cx="500066" cy="369332"/>
          </a:xfrm>
          <a:prstGeom prst="rect">
            <a:avLst/>
          </a:prstGeom>
          <a:noFill/>
        </p:spPr>
        <p:txBody>
          <a:bodyPr wrap="square" rtlCol="0">
            <a:spAutoFit/>
          </a:bodyPr>
          <a:lstStyle/>
          <a:p>
            <a:r>
              <a:rPr lang="ro-RO" dirty="0"/>
              <a:t>BG</a:t>
            </a:r>
            <a:endParaRPr lang="en-US" dirty="0"/>
          </a:p>
        </p:txBody>
      </p:sp>
      <p:sp>
        <p:nvSpPr>
          <p:cNvPr id="126" name="TextBox 125"/>
          <p:cNvSpPr txBox="1"/>
          <p:nvPr/>
        </p:nvSpPr>
        <p:spPr>
          <a:xfrm>
            <a:off x="7953388" y="4071942"/>
            <a:ext cx="500066" cy="369332"/>
          </a:xfrm>
          <a:prstGeom prst="rect">
            <a:avLst/>
          </a:prstGeom>
          <a:noFill/>
        </p:spPr>
        <p:txBody>
          <a:bodyPr wrap="square" rtlCol="0">
            <a:spAutoFit/>
          </a:bodyPr>
          <a:lstStyle/>
          <a:p>
            <a:r>
              <a:rPr lang="ro-RO" dirty="0"/>
              <a:t>CZ</a:t>
            </a:r>
            <a:endParaRPr lang="en-US" dirty="0"/>
          </a:p>
        </p:txBody>
      </p:sp>
      <p:sp>
        <p:nvSpPr>
          <p:cNvPr id="127" name="TextBox 126"/>
          <p:cNvSpPr txBox="1"/>
          <p:nvPr/>
        </p:nvSpPr>
        <p:spPr>
          <a:xfrm>
            <a:off x="8524892" y="4214818"/>
            <a:ext cx="500066" cy="369332"/>
          </a:xfrm>
          <a:prstGeom prst="rect">
            <a:avLst/>
          </a:prstGeom>
          <a:noFill/>
        </p:spPr>
        <p:txBody>
          <a:bodyPr wrap="square" rtlCol="0">
            <a:spAutoFit/>
          </a:bodyPr>
          <a:lstStyle/>
          <a:p>
            <a:r>
              <a:rPr lang="ro-RO" dirty="0"/>
              <a:t>SK</a:t>
            </a:r>
            <a:endParaRPr lang="en-US" dirty="0"/>
          </a:p>
        </p:txBody>
      </p:sp>
      <p:sp>
        <p:nvSpPr>
          <p:cNvPr id="128" name="TextBox 127"/>
          <p:cNvSpPr txBox="1"/>
          <p:nvPr/>
        </p:nvSpPr>
        <p:spPr>
          <a:xfrm>
            <a:off x="8382016" y="3500438"/>
            <a:ext cx="500066" cy="369332"/>
          </a:xfrm>
          <a:prstGeom prst="rect">
            <a:avLst/>
          </a:prstGeom>
          <a:noFill/>
        </p:spPr>
        <p:txBody>
          <a:bodyPr wrap="square" rtlCol="0">
            <a:spAutoFit/>
          </a:bodyPr>
          <a:lstStyle/>
          <a:p>
            <a:r>
              <a:rPr lang="ro-RO" dirty="0"/>
              <a:t>PL</a:t>
            </a:r>
            <a:endParaRPr lang="en-US" dirty="0"/>
          </a:p>
        </p:txBody>
      </p:sp>
      <p:sp>
        <p:nvSpPr>
          <p:cNvPr id="129" name="TextBox 128"/>
          <p:cNvSpPr txBox="1"/>
          <p:nvPr/>
        </p:nvSpPr>
        <p:spPr>
          <a:xfrm>
            <a:off x="7881950" y="4786322"/>
            <a:ext cx="357190" cy="369332"/>
          </a:xfrm>
          <a:prstGeom prst="rect">
            <a:avLst/>
          </a:prstGeom>
          <a:noFill/>
        </p:spPr>
        <p:txBody>
          <a:bodyPr wrap="square" rtlCol="0">
            <a:spAutoFit/>
          </a:bodyPr>
          <a:lstStyle/>
          <a:p>
            <a:r>
              <a:rPr lang="ro-RO" dirty="0"/>
              <a:t>SI</a:t>
            </a:r>
            <a:endParaRPr lang="en-US" dirty="0"/>
          </a:p>
        </p:txBody>
      </p:sp>
      <p:sp>
        <p:nvSpPr>
          <p:cNvPr id="130" name="TextBox 129"/>
          <p:cNvSpPr txBox="1"/>
          <p:nvPr/>
        </p:nvSpPr>
        <p:spPr>
          <a:xfrm>
            <a:off x="8096264" y="5143512"/>
            <a:ext cx="500066" cy="369332"/>
          </a:xfrm>
          <a:prstGeom prst="rect">
            <a:avLst/>
          </a:prstGeom>
          <a:noFill/>
        </p:spPr>
        <p:txBody>
          <a:bodyPr wrap="square" rtlCol="0">
            <a:spAutoFit/>
          </a:bodyPr>
          <a:lstStyle/>
          <a:p>
            <a:r>
              <a:rPr lang="ro-RO" dirty="0"/>
              <a:t>HR</a:t>
            </a:r>
            <a:endParaRPr lang="en-US" dirty="0"/>
          </a:p>
        </p:txBody>
      </p:sp>
      <p:sp>
        <p:nvSpPr>
          <p:cNvPr id="131" name="TextBox 130"/>
          <p:cNvSpPr txBox="1"/>
          <p:nvPr/>
        </p:nvSpPr>
        <p:spPr>
          <a:xfrm>
            <a:off x="4524364" y="1428736"/>
            <a:ext cx="500066" cy="369332"/>
          </a:xfrm>
          <a:prstGeom prst="rect">
            <a:avLst/>
          </a:prstGeom>
          <a:noFill/>
        </p:spPr>
        <p:txBody>
          <a:bodyPr wrap="square" rtlCol="0">
            <a:spAutoFit/>
          </a:bodyPr>
          <a:lstStyle/>
          <a:p>
            <a:r>
              <a:rPr lang="ro-RO" dirty="0"/>
              <a:t>IS</a:t>
            </a:r>
            <a:endParaRPr lang="en-US" dirty="0"/>
          </a:p>
        </p:txBody>
      </p:sp>
      <p:sp>
        <p:nvSpPr>
          <p:cNvPr id="132" name="TextBox 131"/>
          <p:cNvSpPr txBox="1"/>
          <p:nvPr/>
        </p:nvSpPr>
        <p:spPr>
          <a:xfrm>
            <a:off x="8953520" y="2214554"/>
            <a:ext cx="428628" cy="369332"/>
          </a:xfrm>
          <a:prstGeom prst="rect">
            <a:avLst/>
          </a:prstGeom>
          <a:noFill/>
        </p:spPr>
        <p:txBody>
          <a:bodyPr wrap="square" rtlCol="0">
            <a:spAutoFit/>
          </a:bodyPr>
          <a:lstStyle/>
          <a:p>
            <a:r>
              <a:rPr lang="ro-RO" dirty="0"/>
              <a:t>EE</a:t>
            </a:r>
            <a:endParaRPr lang="en-US" dirty="0"/>
          </a:p>
        </p:txBody>
      </p:sp>
      <p:sp>
        <p:nvSpPr>
          <p:cNvPr id="133" name="TextBox 132"/>
          <p:cNvSpPr txBox="1"/>
          <p:nvPr/>
        </p:nvSpPr>
        <p:spPr>
          <a:xfrm>
            <a:off x="8953520" y="2571744"/>
            <a:ext cx="500066" cy="369332"/>
          </a:xfrm>
          <a:prstGeom prst="rect">
            <a:avLst/>
          </a:prstGeom>
          <a:noFill/>
        </p:spPr>
        <p:txBody>
          <a:bodyPr wrap="square" rtlCol="0">
            <a:spAutoFit/>
          </a:bodyPr>
          <a:lstStyle/>
          <a:p>
            <a:r>
              <a:rPr lang="ro-RO" dirty="0"/>
              <a:t>LT</a:t>
            </a:r>
            <a:endParaRPr lang="en-US" dirty="0"/>
          </a:p>
        </p:txBody>
      </p:sp>
      <p:sp>
        <p:nvSpPr>
          <p:cNvPr id="134" name="TextBox 133"/>
          <p:cNvSpPr txBox="1"/>
          <p:nvPr/>
        </p:nvSpPr>
        <p:spPr>
          <a:xfrm>
            <a:off x="8810644" y="2857496"/>
            <a:ext cx="428628" cy="369332"/>
          </a:xfrm>
          <a:prstGeom prst="rect">
            <a:avLst/>
          </a:prstGeom>
          <a:noFill/>
        </p:spPr>
        <p:txBody>
          <a:bodyPr wrap="square" rtlCol="0">
            <a:spAutoFit/>
          </a:bodyPr>
          <a:lstStyle/>
          <a:p>
            <a:r>
              <a:rPr lang="ro-RO" dirty="0"/>
              <a:t>LV</a:t>
            </a:r>
            <a:endParaRPr lang="en-US" dirty="0"/>
          </a:p>
        </p:txBody>
      </p:sp>
      <p:sp>
        <p:nvSpPr>
          <p:cNvPr id="135" name="TextBox 134"/>
          <p:cNvSpPr txBox="1"/>
          <p:nvPr/>
        </p:nvSpPr>
        <p:spPr>
          <a:xfrm>
            <a:off x="8810644" y="1357298"/>
            <a:ext cx="500066" cy="369332"/>
          </a:xfrm>
          <a:prstGeom prst="rect">
            <a:avLst/>
          </a:prstGeom>
          <a:noFill/>
        </p:spPr>
        <p:txBody>
          <a:bodyPr wrap="square" rtlCol="0">
            <a:spAutoFit/>
          </a:bodyPr>
          <a:lstStyle/>
          <a:p>
            <a:r>
              <a:rPr lang="ro-RO" dirty="0"/>
              <a:t>FIN</a:t>
            </a:r>
            <a:endParaRPr lang="en-US" dirty="0"/>
          </a:p>
        </p:txBody>
      </p:sp>
      <p:sp>
        <p:nvSpPr>
          <p:cNvPr id="136" name="TextBox 135"/>
          <p:cNvSpPr txBox="1"/>
          <p:nvPr/>
        </p:nvSpPr>
        <p:spPr>
          <a:xfrm>
            <a:off x="7739074" y="1571612"/>
            <a:ext cx="428628" cy="369332"/>
          </a:xfrm>
          <a:prstGeom prst="rect">
            <a:avLst/>
          </a:prstGeom>
          <a:noFill/>
        </p:spPr>
        <p:txBody>
          <a:bodyPr wrap="square" rtlCol="0">
            <a:spAutoFit/>
          </a:bodyPr>
          <a:lstStyle/>
          <a:p>
            <a:r>
              <a:rPr lang="ro-RO" dirty="0"/>
              <a:t>S</a:t>
            </a:r>
            <a:endParaRPr lang="en-US" dirty="0"/>
          </a:p>
        </p:txBody>
      </p:sp>
      <p:sp>
        <p:nvSpPr>
          <p:cNvPr id="137" name="TextBox 136"/>
          <p:cNvSpPr txBox="1"/>
          <p:nvPr/>
        </p:nvSpPr>
        <p:spPr>
          <a:xfrm>
            <a:off x="6810380" y="1857364"/>
            <a:ext cx="714380" cy="369332"/>
          </a:xfrm>
          <a:prstGeom prst="rect">
            <a:avLst/>
          </a:prstGeom>
          <a:noFill/>
        </p:spPr>
        <p:txBody>
          <a:bodyPr wrap="square" rtlCol="0">
            <a:spAutoFit/>
          </a:bodyPr>
          <a:lstStyle/>
          <a:p>
            <a:r>
              <a:rPr lang="ro-RO" dirty="0"/>
              <a:t>NOR</a:t>
            </a:r>
            <a:endParaRPr lang="en-US" dirty="0"/>
          </a:p>
        </p:txBody>
      </p:sp>
      <p:sp>
        <p:nvSpPr>
          <p:cNvPr id="138" name="TextBox 137"/>
          <p:cNvSpPr txBox="1"/>
          <p:nvPr/>
        </p:nvSpPr>
        <p:spPr>
          <a:xfrm>
            <a:off x="6524628" y="3429000"/>
            <a:ext cx="500066" cy="369332"/>
          </a:xfrm>
          <a:prstGeom prst="rect">
            <a:avLst/>
          </a:prstGeom>
          <a:noFill/>
        </p:spPr>
        <p:txBody>
          <a:bodyPr wrap="square" rtlCol="0">
            <a:spAutoFit/>
          </a:bodyPr>
          <a:lstStyle/>
          <a:p>
            <a:r>
              <a:rPr lang="ro-RO" dirty="0"/>
              <a:t>NL</a:t>
            </a:r>
            <a:endParaRPr lang="en-US" dirty="0"/>
          </a:p>
        </p:txBody>
      </p:sp>
      <p:sp>
        <p:nvSpPr>
          <p:cNvPr id="139" name="TextBox 138"/>
          <p:cNvSpPr txBox="1"/>
          <p:nvPr/>
        </p:nvSpPr>
        <p:spPr>
          <a:xfrm>
            <a:off x="6596066" y="3929066"/>
            <a:ext cx="285752" cy="369332"/>
          </a:xfrm>
          <a:prstGeom prst="rect">
            <a:avLst/>
          </a:prstGeom>
          <a:noFill/>
        </p:spPr>
        <p:txBody>
          <a:bodyPr wrap="square" rtlCol="0">
            <a:spAutoFit/>
          </a:bodyPr>
          <a:lstStyle/>
          <a:p>
            <a:r>
              <a:rPr lang="ro-RO" dirty="0"/>
              <a:t>B</a:t>
            </a:r>
            <a:endParaRPr lang="en-US" dirty="0"/>
          </a:p>
        </p:txBody>
      </p:sp>
      <p:sp>
        <p:nvSpPr>
          <p:cNvPr id="140" name="TextBox 139"/>
          <p:cNvSpPr txBox="1"/>
          <p:nvPr/>
        </p:nvSpPr>
        <p:spPr>
          <a:xfrm>
            <a:off x="6810380" y="4643446"/>
            <a:ext cx="500066" cy="369332"/>
          </a:xfrm>
          <a:prstGeom prst="rect">
            <a:avLst/>
          </a:prstGeom>
          <a:noFill/>
        </p:spPr>
        <p:txBody>
          <a:bodyPr wrap="square" rtlCol="0">
            <a:spAutoFit/>
          </a:bodyPr>
          <a:lstStyle/>
          <a:p>
            <a:r>
              <a:rPr lang="ro-RO" dirty="0"/>
              <a:t>CH</a:t>
            </a:r>
            <a:endParaRPr lang="en-US" dirty="0"/>
          </a:p>
        </p:txBody>
      </p:sp>
      <p:sp>
        <p:nvSpPr>
          <p:cNvPr id="141" name="TextBox 140"/>
          <p:cNvSpPr txBox="1"/>
          <p:nvPr/>
        </p:nvSpPr>
        <p:spPr>
          <a:xfrm>
            <a:off x="10167934" y="5786454"/>
            <a:ext cx="500066" cy="369332"/>
          </a:xfrm>
          <a:prstGeom prst="rect">
            <a:avLst/>
          </a:prstGeom>
          <a:noFill/>
        </p:spPr>
        <p:txBody>
          <a:bodyPr wrap="square" rtlCol="0">
            <a:spAutoFit/>
          </a:bodyPr>
          <a:lstStyle/>
          <a:p>
            <a:r>
              <a:rPr lang="ro-RO" dirty="0"/>
              <a:t>TR</a:t>
            </a:r>
            <a:endParaRPr lang="en-US" dirty="0"/>
          </a:p>
        </p:txBody>
      </p:sp>
      <p:sp>
        <p:nvSpPr>
          <p:cNvPr id="142" name="TextBox 141"/>
          <p:cNvSpPr txBox="1"/>
          <p:nvPr/>
        </p:nvSpPr>
        <p:spPr>
          <a:xfrm>
            <a:off x="8739206" y="5643578"/>
            <a:ext cx="428628" cy="369332"/>
          </a:xfrm>
          <a:prstGeom prst="rect">
            <a:avLst/>
          </a:prstGeom>
          <a:noFill/>
        </p:spPr>
        <p:txBody>
          <a:bodyPr wrap="square" rtlCol="0">
            <a:spAutoFit/>
          </a:bodyPr>
          <a:lstStyle/>
          <a:p>
            <a:r>
              <a:rPr lang="ro-RO" dirty="0"/>
              <a:t>AL</a:t>
            </a:r>
            <a:endParaRPr lang="en-US" dirty="0"/>
          </a:p>
        </p:txBody>
      </p:sp>
      <p:sp>
        <p:nvSpPr>
          <p:cNvPr id="145" name="TextBox 144"/>
          <p:cNvSpPr txBox="1"/>
          <p:nvPr/>
        </p:nvSpPr>
        <p:spPr>
          <a:xfrm>
            <a:off x="6881818" y="4071942"/>
            <a:ext cx="500066" cy="369332"/>
          </a:xfrm>
          <a:prstGeom prst="rect">
            <a:avLst/>
          </a:prstGeom>
          <a:noFill/>
        </p:spPr>
        <p:txBody>
          <a:bodyPr wrap="square" rtlCol="0">
            <a:spAutoFit/>
          </a:bodyPr>
          <a:lstStyle/>
          <a:p>
            <a:r>
              <a:rPr lang="en-US" dirty="0"/>
              <a:t>LU</a:t>
            </a:r>
          </a:p>
        </p:txBody>
      </p:sp>
      <p:sp>
        <p:nvSpPr>
          <p:cNvPr id="146" name="Freeform 25"/>
          <p:cNvSpPr>
            <a:spLocks/>
          </p:cNvSpPr>
          <p:nvPr/>
        </p:nvSpPr>
        <p:spPr bwMode="auto">
          <a:xfrm>
            <a:off x="10420322" y="6500834"/>
            <a:ext cx="247679" cy="88900"/>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72"/>
              <a:gd name="T86" fmla="*/ 311 w 311"/>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00FF00"/>
          </a:solidFill>
          <a:ln w="12700">
            <a:solidFill>
              <a:srgbClr val="000000"/>
            </a:solidFill>
            <a:round/>
            <a:headEnd/>
            <a:tailEnd/>
          </a:ln>
        </p:spPr>
        <p:txBody>
          <a:bodyPr/>
          <a:lstStyle/>
          <a:p>
            <a:endParaRPr lang="en-IE">
              <a:latin typeface="Calibri" pitchFamily="34" charset="0"/>
            </a:endParaRPr>
          </a:p>
        </p:txBody>
      </p:sp>
      <p:sp>
        <p:nvSpPr>
          <p:cNvPr id="147" name="TextBox 146"/>
          <p:cNvSpPr txBox="1"/>
          <p:nvPr/>
        </p:nvSpPr>
        <p:spPr>
          <a:xfrm>
            <a:off x="10167934" y="6286520"/>
            <a:ext cx="500066" cy="369332"/>
          </a:xfrm>
          <a:prstGeom prst="rect">
            <a:avLst/>
          </a:prstGeom>
          <a:noFill/>
        </p:spPr>
        <p:txBody>
          <a:bodyPr wrap="square" rtlCol="0">
            <a:spAutoFit/>
          </a:bodyPr>
          <a:lstStyle/>
          <a:p>
            <a:r>
              <a:rPr lang="en-US" dirty="0"/>
              <a:t>CY</a:t>
            </a:r>
          </a:p>
        </p:txBody>
      </p:sp>
      <p:sp>
        <p:nvSpPr>
          <p:cNvPr id="148" name="Rectangle 147"/>
          <p:cNvSpPr/>
          <p:nvPr/>
        </p:nvSpPr>
        <p:spPr>
          <a:xfrm>
            <a:off x="1809720" y="2071678"/>
            <a:ext cx="13332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809720" y="1857364"/>
            <a:ext cx="142876" cy="1333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06E0E34-6FE6-4FBC-4A97-C9C67AACA92A}"/>
              </a:ext>
            </a:extLst>
          </p:cNvPr>
          <p:cNvSpPr txBox="1"/>
          <p:nvPr/>
        </p:nvSpPr>
        <p:spPr>
          <a:xfrm>
            <a:off x="289374" y="2756410"/>
            <a:ext cx="3609527" cy="1815882"/>
          </a:xfrm>
          <a:prstGeom prst="rect">
            <a:avLst/>
          </a:prstGeom>
          <a:noFill/>
        </p:spPr>
        <p:txBody>
          <a:bodyPr wrap="square" rtlCol="0">
            <a:spAutoFit/>
          </a:bodyPr>
          <a:lstStyle/>
          <a:p>
            <a:pPr algn="just"/>
            <a:r>
              <a:rPr lang="en-GB" sz="2800" dirty="0"/>
              <a:t>”Patience is not the ability to wait, but the ability to keep a good attitude while waiting”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25EDD6-4F1D-8B6B-9DE9-B0284669CAD1}"/>
              </a:ext>
            </a:extLst>
          </p:cNvPr>
          <p:cNvPicPr>
            <a:picLocks noChangeAspect="1"/>
          </p:cNvPicPr>
          <p:nvPr/>
        </p:nvPicPr>
        <p:blipFill>
          <a:blip r:embed="rId3"/>
          <a:stretch>
            <a:fillRect/>
          </a:stretch>
        </p:blipFill>
        <p:spPr>
          <a:xfrm>
            <a:off x="1234746" y="89863"/>
            <a:ext cx="4299171" cy="2571882"/>
          </a:xfrm>
          <a:prstGeom prst="rect">
            <a:avLst/>
          </a:prstGeom>
        </p:spPr>
      </p:pic>
      <p:pic>
        <p:nvPicPr>
          <p:cNvPr id="7" name="Picture 6">
            <a:extLst>
              <a:ext uri="{FF2B5EF4-FFF2-40B4-BE49-F238E27FC236}">
                <a16:creationId xmlns:a16="http://schemas.microsoft.com/office/drawing/2014/main" id="{9F897D76-F502-099C-106E-D275BE84AE97}"/>
              </a:ext>
            </a:extLst>
          </p:cNvPr>
          <p:cNvPicPr>
            <a:picLocks noChangeAspect="1"/>
          </p:cNvPicPr>
          <p:nvPr/>
        </p:nvPicPr>
        <p:blipFill>
          <a:blip r:embed="rId4"/>
          <a:stretch>
            <a:fillRect/>
          </a:stretch>
        </p:blipFill>
        <p:spPr>
          <a:xfrm>
            <a:off x="1247446" y="2661745"/>
            <a:ext cx="4292821" cy="3867349"/>
          </a:xfrm>
          <a:prstGeom prst="rect">
            <a:avLst/>
          </a:prstGeom>
        </p:spPr>
      </p:pic>
      <p:pic>
        <p:nvPicPr>
          <p:cNvPr id="9" name="Picture 8">
            <a:extLst>
              <a:ext uri="{FF2B5EF4-FFF2-40B4-BE49-F238E27FC236}">
                <a16:creationId xmlns:a16="http://schemas.microsoft.com/office/drawing/2014/main" id="{30E9E313-E1A6-7D3E-9EB7-A624E3B8F057}"/>
              </a:ext>
            </a:extLst>
          </p:cNvPr>
          <p:cNvPicPr>
            <a:picLocks noChangeAspect="1"/>
          </p:cNvPicPr>
          <p:nvPr/>
        </p:nvPicPr>
        <p:blipFill>
          <a:blip r:embed="rId5"/>
          <a:stretch>
            <a:fillRect/>
          </a:stretch>
        </p:blipFill>
        <p:spPr>
          <a:xfrm>
            <a:off x="6494078" y="426036"/>
            <a:ext cx="4311872" cy="2768742"/>
          </a:xfrm>
          <a:prstGeom prst="rect">
            <a:avLst/>
          </a:prstGeom>
        </p:spPr>
      </p:pic>
      <p:pic>
        <p:nvPicPr>
          <p:cNvPr id="11" name="Picture 10">
            <a:extLst>
              <a:ext uri="{FF2B5EF4-FFF2-40B4-BE49-F238E27FC236}">
                <a16:creationId xmlns:a16="http://schemas.microsoft.com/office/drawing/2014/main" id="{58E0EF06-146A-E2C4-0FF2-9E8A6FA8C466}"/>
              </a:ext>
            </a:extLst>
          </p:cNvPr>
          <p:cNvPicPr>
            <a:picLocks noChangeAspect="1"/>
          </p:cNvPicPr>
          <p:nvPr/>
        </p:nvPicPr>
        <p:blipFill>
          <a:blip r:embed="rId6"/>
          <a:stretch>
            <a:fillRect/>
          </a:stretch>
        </p:blipFill>
        <p:spPr>
          <a:xfrm>
            <a:off x="6494078" y="3194778"/>
            <a:ext cx="4299171" cy="3105310"/>
          </a:xfrm>
          <a:prstGeom prst="rect">
            <a:avLst/>
          </a:prstGeom>
        </p:spPr>
      </p:pic>
    </p:spTree>
    <p:extLst>
      <p:ext uri="{BB962C8B-B14F-4D97-AF65-F5344CB8AC3E}">
        <p14:creationId xmlns:p14="http://schemas.microsoft.com/office/powerpoint/2010/main" val="3171049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EC448A-8010-489A-9EE4-E9D289FEFFFD}"/>
              </a:ext>
            </a:extLst>
          </p:cNvPr>
          <p:cNvPicPr>
            <a:picLocks noChangeAspect="1"/>
          </p:cNvPicPr>
          <p:nvPr/>
        </p:nvPicPr>
        <p:blipFill>
          <a:blip r:embed="rId3"/>
          <a:stretch>
            <a:fillRect/>
          </a:stretch>
        </p:blipFill>
        <p:spPr>
          <a:xfrm>
            <a:off x="1615845" y="164932"/>
            <a:ext cx="8960310" cy="6528135"/>
          </a:xfrm>
          <a:prstGeom prst="rect">
            <a:avLst/>
          </a:prstGeom>
        </p:spPr>
      </p:pic>
      <p:sp>
        <p:nvSpPr>
          <p:cNvPr id="2" name="Rectangle 1">
            <a:extLst>
              <a:ext uri="{FF2B5EF4-FFF2-40B4-BE49-F238E27FC236}">
                <a16:creationId xmlns:a16="http://schemas.microsoft.com/office/drawing/2014/main" id="{E726BE9D-361E-4DF9-8E4A-3E6F4BFE0C4F}"/>
              </a:ext>
            </a:extLst>
          </p:cNvPr>
          <p:cNvSpPr/>
          <p:nvPr/>
        </p:nvSpPr>
        <p:spPr>
          <a:xfrm>
            <a:off x="7892716" y="1831355"/>
            <a:ext cx="4042611" cy="1200329"/>
          </a:xfrm>
          <a:prstGeom prst="rect">
            <a:avLst/>
          </a:prstGeom>
        </p:spPr>
        <p:txBody>
          <a:bodyPr wrap="square">
            <a:spAutoFit/>
          </a:bodyPr>
          <a:lstStyle/>
          <a:p>
            <a:pPr algn="just"/>
            <a:r>
              <a:rPr lang="ro-RO"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Family</a:t>
            </a:r>
            <a:r>
              <a:rPr lang="ro-RO"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Medicine</a:t>
            </a:r>
            <a:r>
              <a:rPr lang="en-GB"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looks like a specialty, behaves like a specialty, has all the attributes of a specialty, and should be recognised as such at European level</a:t>
            </a:r>
            <a:endParaRPr lang="ro-RO"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3781D1B-F889-43A3-81D8-F727E8CA9B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044" y="352569"/>
            <a:ext cx="1633476" cy="1633476"/>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67540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9D0AB7-EB73-44DF-AE9F-74FD23193103}"/>
              </a:ext>
            </a:extLst>
          </p:cNvPr>
          <p:cNvPicPr>
            <a:picLocks noChangeAspect="1"/>
          </p:cNvPicPr>
          <p:nvPr/>
        </p:nvPicPr>
        <p:blipFill>
          <a:blip r:embed="rId3"/>
          <a:stretch>
            <a:fillRect/>
          </a:stretch>
        </p:blipFill>
        <p:spPr>
          <a:xfrm>
            <a:off x="0" y="0"/>
            <a:ext cx="12099707" cy="2975026"/>
          </a:xfrm>
          <a:prstGeom prst="rect">
            <a:avLst/>
          </a:prstGeom>
        </p:spPr>
      </p:pic>
      <p:sp>
        <p:nvSpPr>
          <p:cNvPr id="7" name="TextBox 6">
            <a:extLst>
              <a:ext uri="{FF2B5EF4-FFF2-40B4-BE49-F238E27FC236}">
                <a16:creationId xmlns:a16="http://schemas.microsoft.com/office/drawing/2014/main" id="{0513C196-86EF-4655-A419-3D14A070BC03}"/>
              </a:ext>
            </a:extLst>
          </p:cNvPr>
          <p:cNvSpPr txBox="1"/>
          <p:nvPr/>
        </p:nvSpPr>
        <p:spPr>
          <a:xfrm>
            <a:off x="302172" y="2333685"/>
            <a:ext cx="11679622" cy="4524315"/>
          </a:xfrm>
          <a:prstGeom prst="rect">
            <a:avLst/>
          </a:prstGeom>
          <a:noFill/>
        </p:spPr>
        <p:txBody>
          <a:bodyPr wrap="square">
            <a:spAutoFit/>
          </a:bodyPr>
          <a:lstStyle/>
          <a:p>
            <a:r>
              <a:rPr lang="en-GB" sz="1600" b="0" i="0" u="none" strike="noStrike" baseline="0" dirty="0">
                <a:solidFill>
                  <a:srgbClr val="000000"/>
                </a:solidFill>
                <a:latin typeface="EUAlbertina"/>
              </a:rPr>
              <a:t>(16) the following article is inserted: </a:t>
            </a:r>
          </a:p>
          <a:p>
            <a:r>
              <a:rPr lang="ro-RO" sz="1600" b="0" i="1" u="none" strike="noStrike" baseline="0" dirty="0">
                <a:solidFill>
                  <a:srgbClr val="000000"/>
                </a:solidFill>
                <a:latin typeface="EUAlbertina"/>
              </a:rPr>
              <a:t>‘</a:t>
            </a:r>
            <a:r>
              <a:rPr lang="ro-RO" sz="1600" b="0" i="1" u="none" strike="noStrike" baseline="0" dirty="0" err="1">
                <a:solidFill>
                  <a:srgbClr val="000000"/>
                </a:solidFill>
                <a:latin typeface="EUAlbertina"/>
              </a:rPr>
              <a:t>Article</a:t>
            </a:r>
            <a:r>
              <a:rPr lang="ro-RO" sz="1600" b="0" i="1" u="none" strike="noStrike" baseline="0" dirty="0">
                <a:solidFill>
                  <a:srgbClr val="000000"/>
                </a:solidFill>
                <a:latin typeface="EUAlbertina"/>
              </a:rPr>
              <a:t> 21a </a:t>
            </a:r>
            <a:endParaRPr lang="ro-RO" sz="1600" b="0" i="0" u="none" strike="noStrike" baseline="0" dirty="0">
              <a:solidFill>
                <a:srgbClr val="000000"/>
              </a:solidFill>
              <a:latin typeface="EUAlbertina"/>
            </a:endParaRPr>
          </a:p>
          <a:p>
            <a:r>
              <a:rPr lang="ro-RO" sz="1600" b="1" i="0" u="none" strike="noStrike" baseline="0" dirty="0" err="1">
                <a:solidFill>
                  <a:srgbClr val="000000"/>
                </a:solidFill>
                <a:latin typeface="EUAlbertina"/>
              </a:rPr>
              <a:t>Notification</a:t>
            </a:r>
            <a:r>
              <a:rPr lang="ro-RO" sz="1600" b="1" i="0" u="none" strike="noStrike" baseline="0" dirty="0">
                <a:solidFill>
                  <a:srgbClr val="000000"/>
                </a:solidFill>
                <a:latin typeface="EUAlbertina"/>
              </a:rPr>
              <a:t> </a:t>
            </a:r>
            <a:r>
              <a:rPr lang="ro-RO" sz="1600" b="1" i="0" u="none" strike="noStrike" baseline="0" dirty="0" err="1">
                <a:solidFill>
                  <a:srgbClr val="000000"/>
                </a:solidFill>
                <a:latin typeface="EUAlbertina"/>
              </a:rPr>
              <a:t>procedure</a:t>
            </a:r>
            <a:r>
              <a:rPr lang="ro-RO" sz="1600" b="1" i="0" u="none" strike="noStrike" baseline="0" dirty="0">
                <a:solidFill>
                  <a:srgbClr val="000000"/>
                </a:solidFill>
                <a:latin typeface="EUAlbertina"/>
              </a:rPr>
              <a:t> </a:t>
            </a:r>
            <a:endParaRPr lang="ro-RO" sz="1600" b="0" i="0" u="none" strike="noStrike" baseline="0" dirty="0">
              <a:solidFill>
                <a:srgbClr val="000000"/>
              </a:solidFill>
              <a:latin typeface="EUAlbertina"/>
            </a:endParaRPr>
          </a:p>
          <a:p>
            <a:r>
              <a:rPr lang="en-GB" sz="1600" b="0" i="0" u="none" strike="noStrike" baseline="0" dirty="0">
                <a:solidFill>
                  <a:srgbClr val="000000"/>
                </a:solidFill>
                <a:latin typeface="EUAlbertina"/>
              </a:rPr>
              <a:t>1. </a:t>
            </a:r>
            <a:r>
              <a:rPr lang="en-GB" sz="1600" b="1" i="0" u="none" strike="noStrike" baseline="0" dirty="0">
                <a:solidFill>
                  <a:srgbClr val="FF0000"/>
                </a:solidFill>
                <a:latin typeface="EUAlbertina"/>
              </a:rPr>
              <a:t>Each Member State shall notify the Commission of the laws, regulations and administrative provisions which it adopts with regard to the issuing of evidence of formal qualifications in the professions covered by this Chapter. </a:t>
            </a:r>
          </a:p>
          <a:p>
            <a:r>
              <a:rPr lang="en-GB" sz="1600" b="0" i="0" u="none" strike="noStrike" baseline="0" dirty="0">
                <a:solidFill>
                  <a:srgbClr val="000000"/>
                </a:solidFill>
                <a:latin typeface="EUAlbertina"/>
              </a:rPr>
              <a:t>In the case of evidence of formal qualifications referred to in Section 8, notification in accordance with the first subparagraph shall also be addressed to the other Member States. </a:t>
            </a:r>
          </a:p>
          <a:p>
            <a:r>
              <a:rPr lang="en-GB" sz="1600" b="0" i="0" u="none" strike="noStrike" baseline="0" dirty="0">
                <a:solidFill>
                  <a:srgbClr val="000000"/>
                </a:solidFill>
                <a:latin typeface="EUAlbertina"/>
              </a:rPr>
              <a:t>2. The notification referred to in paragraph 1 </a:t>
            </a:r>
            <a:r>
              <a:rPr lang="en-GB" sz="1600" b="1" i="0" u="none" strike="noStrike" baseline="0" dirty="0">
                <a:solidFill>
                  <a:srgbClr val="FF0000"/>
                </a:solidFill>
                <a:latin typeface="EUAlbertina"/>
              </a:rPr>
              <a:t>shall include information about the duration and content of the training programmes.</a:t>
            </a:r>
            <a:r>
              <a:rPr lang="en-GB" sz="1600" b="0" i="0" u="none" strike="noStrike" baseline="0" dirty="0">
                <a:solidFill>
                  <a:srgbClr val="000000"/>
                </a:solidFill>
                <a:latin typeface="EUAlbertina"/>
              </a:rPr>
              <a:t> </a:t>
            </a:r>
          </a:p>
          <a:p>
            <a:r>
              <a:rPr lang="en-GB" sz="1600" b="0" i="0" u="none" strike="noStrike" baseline="0" dirty="0">
                <a:solidFill>
                  <a:srgbClr val="000000"/>
                </a:solidFill>
                <a:latin typeface="EUAlbertina"/>
              </a:rPr>
              <a:t>3. The notification referred to in paragraph 1 shall be transmitted </a:t>
            </a:r>
            <a:r>
              <a:rPr lang="en-GB" sz="1600" b="1" i="0" u="none" strike="noStrike" baseline="0" dirty="0">
                <a:solidFill>
                  <a:srgbClr val="FF0000"/>
                </a:solidFill>
                <a:latin typeface="EUAlbertina"/>
              </a:rPr>
              <a:t>via IMI. </a:t>
            </a:r>
          </a:p>
          <a:p>
            <a:pPr algn="just"/>
            <a:r>
              <a:rPr lang="en-GB" sz="1600" b="0" i="0" u="none" strike="noStrike" baseline="0" dirty="0">
                <a:solidFill>
                  <a:srgbClr val="000000"/>
                </a:solidFill>
                <a:latin typeface="EUAlbertina"/>
              </a:rPr>
              <a:t>4. In order to take due account of legislative and administrative developments in the Member States, and on condition that the laws, regulations and administrative provisions notified pursuant to paragraph 1 of this Article are in conformity with the conditions set out in this</a:t>
            </a:r>
            <a:r>
              <a:rPr lang="ro-RO" sz="1600" b="0" i="0" u="none" strike="noStrike" baseline="0" dirty="0">
                <a:solidFill>
                  <a:srgbClr val="000000"/>
                </a:solidFill>
                <a:latin typeface="EUAlbertina"/>
              </a:rPr>
              <a:t> </a:t>
            </a:r>
            <a:r>
              <a:rPr lang="en-GB" sz="1600" b="0" i="0" u="none" strike="noStrike" baseline="0" dirty="0">
                <a:solidFill>
                  <a:srgbClr val="000000"/>
                </a:solidFill>
                <a:latin typeface="EUAlbertina"/>
              </a:rPr>
              <a:t>Chapter, </a:t>
            </a:r>
            <a:r>
              <a:rPr lang="en-GB" sz="1600" b="1" i="0" u="none" strike="noStrike" baseline="0" dirty="0">
                <a:solidFill>
                  <a:srgbClr val="FF0000"/>
                </a:solidFill>
                <a:latin typeface="EUAlbertina"/>
              </a:rPr>
              <a:t>the Commission shall be empowered to adopt delegated acts in accordance with Article 57c in order to amend points</a:t>
            </a:r>
            <a:r>
              <a:rPr lang="en-GB" sz="1600" b="0" i="0" u="none" strike="noStrike" baseline="0" dirty="0">
                <a:solidFill>
                  <a:srgbClr val="000000"/>
                </a:solidFill>
                <a:latin typeface="EUAlbertina"/>
              </a:rPr>
              <a:t> </a:t>
            </a:r>
            <a:r>
              <a:rPr lang="en-GB" sz="1600" b="1" i="0" u="none" strike="noStrike" baseline="0" dirty="0">
                <a:solidFill>
                  <a:srgbClr val="FF0000"/>
                </a:solidFill>
                <a:latin typeface="EUAlbertina"/>
              </a:rPr>
              <a:t>5.1.1 to 5.1.4</a:t>
            </a:r>
            <a:r>
              <a:rPr lang="en-GB" sz="1600" b="0" i="0" u="none" strike="noStrike" baseline="0" dirty="0">
                <a:solidFill>
                  <a:srgbClr val="000000"/>
                </a:solidFill>
                <a:latin typeface="EUAlbertina"/>
              </a:rPr>
              <a:t>, 5.2.2, 5.3.2, 5.3.3, 5.4.2, 5.5.2, 5.6.2 and 5.7.1 of Annex V, </a:t>
            </a:r>
            <a:r>
              <a:rPr lang="en-GB" sz="1600" b="1" i="0" u="none" strike="noStrike" baseline="0" dirty="0">
                <a:solidFill>
                  <a:srgbClr val="FF0000"/>
                </a:solidFill>
                <a:latin typeface="EUAlbertina"/>
              </a:rPr>
              <a:t>concerning the updating of the titles adopted by the Member States for evidence of formal qualifications</a:t>
            </a:r>
            <a:r>
              <a:rPr lang="en-GB" sz="1600" b="0" i="0" u="none" strike="noStrike" baseline="0" dirty="0">
                <a:solidFill>
                  <a:srgbClr val="000000"/>
                </a:solidFill>
                <a:latin typeface="EUAlbertina"/>
              </a:rPr>
              <a:t> and, where appropriate, the body which issues the evidence of formal qualifications, the certificate which accompanies it and the corresponding professional title. </a:t>
            </a:r>
          </a:p>
          <a:p>
            <a:r>
              <a:rPr lang="en-GB" sz="1600" b="0" i="0" u="none" strike="noStrike" baseline="0" dirty="0">
                <a:solidFill>
                  <a:srgbClr val="000000"/>
                </a:solidFill>
                <a:latin typeface="EUAlbertina"/>
              </a:rPr>
              <a:t>5. Where the legislative, regulatory and administrative provisions notified pursuant to paragraph 1 are not in conformity with the conditions set out in this Chapter, the Commission shall adopt an implementing act in order to reject the requested amendment of points 5.1.1 to 5.1.4, 5.2.2, 5.3.2, 5.3.3, 5.4.2, 5.5.2, 5.6.2 or 5.7.1 of Annex V.’;</a:t>
            </a:r>
            <a:endParaRPr lang="ro-RO" sz="1600" dirty="0"/>
          </a:p>
        </p:txBody>
      </p:sp>
    </p:spTree>
    <p:extLst>
      <p:ext uri="{BB962C8B-B14F-4D97-AF65-F5344CB8AC3E}">
        <p14:creationId xmlns:p14="http://schemas.microsoft.com/office/powerpoint/2010/main" val="564575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25F0C-C3DA-CE2C-1563-27891435F69A}"/>
              </a:ext>
            </a:extLst>
          </p:cNvPr>
          <p:cNvPicPr>
            <a:picLocks noChangeAspect="1"/>
          </p:cNvPicPr>
          <p:nvPr/>
        </p:nvPicPr>
        <p:blipFill>
          <a:blip r:embed="rId3"/>
          <a:stretch>
            <a:fillRect/>
          </a:stretch>
        </p:blipFill>
        <p:spPr>
          <a:xfrm>
            <a:off x="1123694" y="1831893"/>
            <a:ext cx="9944611" cy="3194214"/>
          </a:xfrm>
          <a:prstGeom prst="rect">
            <a:avLst/>
          </a:prstGeom>
        </p:spPr>
      </p:pic>
    </p:spTree>
    <p:extLst>
      <p:ext uri="{BB962C8B-B14F-4D97-AF65-F5344CB8AC3E}">
        <p14:creationId xmlns:p14="http://schemas.microsoft.com/office/powerpoint/2010/main" val="389148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5F126E-0B89-F07E-E7F5-6E3368481BA7}"/>
              </a:ext>
            </a:extLst>
          </p:cNvPr>
          <p:cNvSpPr txBox="1"/>
          <p:nvPr/>
        </p:nvSpPr>
        <p:spPr>
          <a:xfrm>
            <a:off x="561860" y="4052465"/>
            <a:ext cx="11068280" cy="2554545"/>
          </a:xfrm>
          <a:prstGeom prst="rect">
            <a:avLst/>
          </a:prstGeom>
          <a:noFill/>
        </p:spPr>
        <p:txBody>
          <a:bodyPr wrap="square">
            <a:spAutoFit/>
          </a:bodyPr>
          <a:lstStyle/>
          <a:p>
            <a:pPr algn="just"/>
            <a:r>
              <a:rPr lang="ro-RO" sz="3200" kern="0" dirty="0">
                <a:effectLst/>
                <a:latin typeface="Times New Roman" panose="02020603050405020304" pitchFamily="18" charset="0"/>
                <a:ea typeface="Times New Roman" panose="02020603050405020304" pitchFamily="18" charset="0"/>
              </a:rPr>
              <a:t>”</a:t>
            </a:r>
            <a:r>
              <a:rPr lang="en-GB" sz="3200" i="1" kern="0" dirty="0">
                <a:effectLst/>
                <a:latin typeface="Times New Roman" panose="02020603050405020304" pitchFamily="18" charset="0"/>
                <a:ea typeface="Times New Roman" panose="02020603050405020304" pitchFamily="18" charset="0"/>
              </a:rPr>
              <a:t>If you as a professional body ensure that there is support from your counterparts in the other Member States, plus the agreement of the Romanian Ministry of Health and, by implication, the competent public authorities in the other Member States, we can start this procedure</a:t>
            </a:r>
            <a:r>
              <a:rPr lang="en-GB" sz="3200" kern="0" dirty="0">
                <a:effectLst/>
                <a:latin typeface="Times New Roman" panose="02020603050405020304" pitchFamily="18" charset="0"/>
                <a:ea typeface="Times New Roman" panose="02020603050405020304" pitchFamily="18" charset="0"/>
              </a:rPr>
              <a:t>."</a:t>
            </a:r>
            <a:endParaRPr lang="ro-RO" sz="3200" dirty="0"/>
          </a:p>
        </p:txBody>
      </p:sp>
      <p:pic>
        <p:nvPicPr>
          <p:cNvPr id="1026" name="Picture 2">
            <a:extLst>
              <a:ext uri="{FF2B5EF4-FFF2-40B4-BE49-F238E27FC236}">
                <a16:creationId xmlns:a16="http://schemas.microsoft.com/office/drawing/2014/main" id="{9DB7376C-0755-C3AB-E1D7-AAC1BBC2C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842" y="2259861"/>
            <a:ext cx="970597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29A8B4A-B682-F732-A81A-6714A3D2A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211" y="435033"/>
            <a:ext cx="7337235" cy="162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967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F54F65-8454-B9A1-352B-B18EA16FC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895" y="995"/>
            <a:ext cx="4940968" cy="6829848"/>
          </a:xfrm>
          <a:prstGeom prst="rect">
            <a:avLst/>
          </a:prstGeom>
        </p:spPr>
      </p:pic>
    </p:spTree>
    <p:extLst>
      <p:ext uri="{BB962C8B-B14F-4D97-AF65-F5344CB8AC3E}">
        <p14:creationId xmlns:p14="http://schemas.microsoft.com/office/powerpoint/2010/main" val="359719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6F9452-A401-5444-08EA-1F55170E80F1}"/>
              </a:ext>
            </a:extLst>
          </p:cNvPr>
          <p:cNvPicPr>
            <a:picLocks noChangeAspect="1"/>
          </p:cNvPicPr>
          <p:nvPr/>
        </p:nvPicPr>
        <p:blipFill>
          <a:blip r:embed="rId3"/>
          <a:stretch>
            <a:fillRect/>
          </a:stretch>
        </p:blipFill>
        <p:spPr>
          <a:xfrm>
            <a:off x="0" y="214856"/>
            <a:ext cx="12192000" cy="6428287"/>
          </a:xfrm>
          <a:prstGeom prst="rect">
            <a:avLst/>
          </a:prstGeom>
        </p:spPr>
      </p:pic>
      <p:cxnSp>
        <p:nvCxnSpPr>
          <p:cNvPr id="9" name="Straight Connector 8">
            <a:extLst>
              <a:ext uri="{FF2B5EF4-FFF2-40B4-BE49-F238E27FC236}">
                <a16:creationId xmlns:a16="http://schemas.microsoft.com/office/drawing/2014/main" id="{DB8056BA-17A4-3048-9CF6-5D91E8523FDB}"/>
              </a:ext>
            </a:extLst>
          </p:cNvPr>
          <p:cNvCxnSpPr/>
          <p:nvPr/>
        </p:nvCxnSpPr>
        <p:spPr>
          <a:xfrm flipV="1">
            <a:off x="1847850" y="5354053"/>
            <a:ext cx="433136" cy="409074"/>
          </a:xfrm>
          <a:prstGeom prst="line">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B0261DD-847E-1D08-1082-B66BBA97459A}"/>
              </a:ext>
            </a:extLst>
          </p:cNvPr>
          <p:cNvCxnSpPr/>
          <p:nvPr/>
        </p:nvCxnSpPr>
        <p:spPr>
          <a:xfrm flipV="1">
            <a:off x="2991853" y="5354053"/>
            <a:ext cx="433136" cy="409074"/>
          </a:xfrm>
          <a:prstGeom prst="line">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FBE3DB5-74AC-BB46-7738-7CD912E41C28}"/>
              </a:ext>
            </a:extLst>
          </p:cNvPr>
          <p:cNvCxnSpPr/>
          <p:nvPr/>
        </p:nvCxnSpPr>
        <p:spPr>
          <a:xfrm flipV="1">
            <a:off x="393032" y="5354053"/>
            <a:ext cx="433136" cy="409074"/>
          </a:xfrm>
          <a:prstGeom prst="line">
            <a:avLst/>
          </a:prstGeom>
          <a:ln w="349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9751E81-3279-D1BA-D651-0139CEAD420E}"/>
              </a:ext>
            </a:extLst>
          </p:cNvPr>
          <p:cNvCxnSpPr/>
          <p:nvPr/>
        </p:nvCxnSpPr>
        <p:spPr>
          <a:xfrm flipV="1">
            <a:off x="751974" y="5354053"/>
            <a:ext cx="433136" cy="409074"/>
          </a:xfrm>
          <a:prstGeom prst="line">
            <a:avLst/>
          </a:prstGeom>
          <a:ln w="349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04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My Pictures\caricaturi medici\Specialist-vs-Generalist.jpg"/>
          <p:cNvPicPr>
            <a:picLocks noChangeAspect="1" noChangeArrowheads="1"/>
          </p:cNvPicPr>
          <p:nvPr/>
        </p:nvPicPr>
        <p:blipFill>
          <a:blip r:embed="rId3"/>
          <a:srcRect/>
          <a:stretch>
            <a:fillRect/>
          </a:stretch>
        </p:blipFill>
        <p:spPr bwMode="auto">
          <a:xfrm>
            <a:off x="-116982" y="1932047"/>
            <a:ext cx="12192000" cy="4570456"/>
          </a:xfrm>
          <a:prstGeom prst="rect">
            <a:avLst/>
          </a:prstGeom>
          <a:noFill/>
        </p:spPr>
      </p:pic>
      <p:cxnSp>
        <p:nvCxnSpPr>
          <p:cNvPr id="5" name="Straight Connector 4"/>
          <p:cNvCxnSpPr>
            <a:cxnSpLocks/>
          </p:cNvCxnSpPr>
          <p:nvPr/>
        </p:nvCxnSpPr>
        <p:spPr>
          <a:xfrm>
            <a:off x="5511185" y="6089708"/>
            <a:ext cx="935665" cy="0"/>
          </a:xfrm>
          <a:prstGeom prst="line">
            <a:avLst/>
          </a:prstGeom>
          <a:ln w="88900">
            <a:solidFill>
              <a:schemeClr val="bg1">
                <a:alpha val="89000"/>
              </a:schemeClr>
            </a:solidFill>
          </a:ln>
          <a:effectLst>
            <a:glow rad="38100">
              <a:schemeClr val="tx1"/>
            </a:glo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38406FF-BDC1-7280-0BBB-3D46ECD3C54F}"/>
              </a:ext>
            </a:extLst>
          </p:cNvPr>
          <p:cNvSpPr txBox="1"/>
          <p:nvPr/>
        </p:nvSpPr>
        <p:spPr>
          <a:xfrm>
            <a:off x="705853" y="237803"/>
            <a:ext cx="10860505" cy="1384995"/>
          </a:xfrm>
          <a:prstGeom prst="rect">
            <a:avLst/>
          </a:prstGeom>
          <a:noFill/>
        </p:spPr>
        <p:txBody>
          <a:bodyPr wrap="square">
            <a:spAutoFit/>
          </a:bodyPr>
          <a:lstStyle/>
          <a:p>
            <a:pPr algn="ctr"/>
            <a:r>
              <a:rPr lang="en-GB" sz="2800" dirty="0"/>
              <a:t>“Even when you are bored stiff saying the same thing again and again, say it again. Even when you think everybody will be fed up hearing it, say it again. Because the politicians may not yet have heard you.”</a:t>
            </a:r>
            <a:endParaRPr lang="ro-RO" sz="2800" dirty="0"/>
          </a:p>
        </p:txBody>
      </p:sp>
      <p:cxnSp>
        <p:nvCxnSpPr>
          <p:cNvPr id="2" name="Straight Connector 1">
            <a:extLst>
              <a:ext uri="{FF2B5EF4-FFF2-40B4-BE49-F238E27FC236}">
                <a16:creationId xmlns:a16="http://schemas.microsoft.com/office/drawing/2014/main" id="{657AD845-FAD3-2EB5-5F4B-77D12779C2B8}"/>
              </a:ext>
            </a:extLst>
          </p:cNvPr>
          <p:cNvCxnSpPr>
            <a:cxnSpLocks/>
          </p:cNvCxnSpPr>
          <p:nvPr/>
        </p:nvCxnSpPr>
        <p:spPr>
          <a:xfrm>
            <a:off x="5511185" y="5873140"/>
            <a:ext cx="935665" cy="0"/>
          </a:xfrm>
          <a:prstGeom prst="line">
            <a:avLst/>
          </a:prstGeom>
          <a:ln w="88900">
            <a:solidFill>
              <a:schemeClr val="bg1">
                <a:alpha val="89000"/>
              </a:schemeClr>
            </a:solidFill>
          </a:ln>
          <a:effectLst>
            <a:glow rad="38100">
              <a:schemeClr val="tx1"/>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2824975" y="981307"/>
            <a:ext cx="7679473" cy="4773941"/>
          </a:xfrm>
          <a:prstGeom prst="rect">
            <a:avLst/>
          </a:prstGeom>
          <a:noFill/>
          <a:ln w="9525">
            <a:noFill/>
            <a:miter lim="800000"/>
            <a:headEnd/>
            <a:tailEnd/>
          </a:ln>
          <a:effectLst/>
        </p:spPr>
      </p:pic>
      <p:pic>
        <p:nvPicPr>
          <p:cNvPr id="26628" name="Picture 4"/>
          <p:cNvPicPr>
            <a:picLocks noChangeAspect="1" noChangeArrowheads="1"/>
          </p:cNvPicPr>
          <p:nvPr/>
        </p:nvPicPr>
        <p:blipFill>
          <a:blip r:embed="rId4"/>
          <a:srcRect/>
          <a:stretch>
            <a:fillRect/>
          </a:stretch>
        </p:blipFill>
        <p:spPr bwMode="auto">
          <a:xfrm>
            <a:off x="0" y="0"/>
            <a:ext cx="5934269" cy="2022362"/>
          </a:xfrm>
          <a:prstGeom prst="rect">
            <a:avLst/>
          </a:prstGeom>
          <a:noFill/>
          <a:ln w="9525">
            <a:noFill/>
            <a:miter lim="800000"/>
            <a:headEnd/>
            <a:tailEnd/>
          </a:ln>
          <a:effectLst/>
        </p:spPr>
      </p:pic>
      <p:pic>
        <p:nvPicPr>
          <p:cNvPr id="26629" name="Picture 5"/>
          <p:cNvPicPr>
            <a:picLocks noChangeAspect="1" noChangeArrowheads="1"/>
          </p:cNvPicPr>
          <p:nvPr/>
        </p:nvPicPr>
        <p:blipFill>
          <a:blip r:embed="rId5"/>
          <a:srcRect/>
          <a:stretch>
            <a:fillRect/>
          </a:stretch>
        </p:blipFill>
        <p:spPr bwMode="auto">
          <a:xfrm>
            <a:off x="1003610" y="5708696"/>
            <a:ext cx="10660566" cy="1149304"/>
          </a:xfrm>
          <a:prstGeom prst="rect">
            <a:avLst/>
          </a:prstGeom>
          <a:noFill/>
          <a:ln w="9525">
            <a:noFill/>
            <a:miter lim="800000"/>
            <a:headEnd/>
            <a:tailEnd/>
          </a:ln>
          <a:effectLst/>
        </p:spPr>
      </p:pic>
      <p:sp>
        <p:nvSpPr>
          <p:cNvPr id="5" name="Oval 4"/>
          <p:cNvSpPr/>
          <p:nvPr/>
        </p:nvSpPr>
        <p:spPr>
          <a:xfrm>
            <a:off x="3640348" y="5279366"/>
            <a:ext cx="1518248" cy="51758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2198688"/>
            <a:ext cx="12192000" cy="2967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0" y="-1"/>
            <a:ext cx="9105900" cy="2096753"/>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9122727" y="0"/>
            <a:ext cx="3069274" cy="1409700"/>
          </a:xfrm>
          <a:prstGeom prst="rect">
            <a:avLst/>
          </a:prstGeom>
          <a:noFill/>
          <a:ln w="9525">
            <a:noFill/>
            <a:miter lim="800000"/>
            <a:headEnd/>
            <a:tailEnd/>
          </a:ln>
          <a:effectLst/>
        </p:spPr>
      </p:pic>
      <p:sp>
        <p:nvSpPr>
          <p:cNvPr id="5" name="Oval 4"/>
          <p:cNvSpPr/>
          <p:nvPr/>
        </p:nvSpPr>
        <p:spPr>
          <a:xfrm>
            <a:off x="6667500" y="1104900"/>
            <a:ext cx="1466850" cy="590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8972550" y="3276600"/>
            <a:ext cx="2819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3638550"/>
            <a:ext cx="11658600"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981450"/>
            <a:ext cx="104013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DAED176-16AA-92FF-32AD-BC7DABC57CEB}"/>
              </a:ext>
            </a:extLst>
          </p:cNvPr>
          <p:cNvSpPr txBox="1"/>
          <p:nvPr/>
        </p:nvSpPr>
        <p:spPr>
          <a:xfrm>
            <a:off x="3009" y="5149126"/>
            <a:ext cx="11658599" cy="1754326"/>
          </a:xfrm>
          <a:prstGeom prst="rect">
            <a:avLst/>
          </a:prstGeom>
          <a:noFill/>
        </p:spPr>
        <p:txBody>
          <a:bodyPr wrap="square">
            <a:spAutoFit/>
          </a:bodyPr>
          <a:lstStyle/>
          <a:p>
            <a:pPr algn="just"/>
            <a:r>
              <a:rPr lang="en-US" sz="2400" i="1" dirty="0"/>
              <a:t>”The professional activities of general practitioners are covered by a specific system which differs from that for basic practitioners and specialized medical practitioners. </a:t>
            </a:r>
            <a:r>
              <a:rPr lang="en-US" sz="2400" i="1" dirty="0">
                <a:solidFill>
                  <a:srgbClr val="FF0000"/>
                </a:solidFill>
              </a:rPr>
              <a:t>The Member States cannot therefore recognize any medical specialty which has a field of professional activity similar to that of general practitioners</a:t>
            </a:r>
            <a:r>
              <a:rPr lang="ro-RO" sz="2400" i="1" dirty="0">
                <a:solidFill>
                  <a:srgbClr val="FF0000"/>
                </a:solidFill>
              </a:rPr>
              <a:t>”</a:t>
            </a:r>
            <a:r>
              <a:rPr lang="en-US" sz="2400" i="1" dirty="0"/>
              <a:t>.</a:t>
            </a:r>
            <a:endParaRPr lang="ro-RO" sz="2400" i="1" dirty="0"/>
          </a:p>
          <a:p>
            <a:pPr algn="just">
              <a:buNone/>
            </a:pPr>
            <a:r>
              <a:rPr lang="en-US" sz="1200" i="1" dirty="0"/>
              <a:t>(</a:t>
            </a:r>
            <a:r>
              <a:rPr lang="ro-RO" sz="1200" i="1" dirty="0"/>
              <a:t>Recital 13, </a:t>
            </a:r>
            <a:r>
              <a:rPr lang="en-US" sz="1200" i="1" dirty="0"/>
              <a:t>COM(2002)119 final, 7.3.2002, UEMO 2002/037</a:t>
            </a:r>
            <a:r>
              <a:rPr lang="en-US" sz="12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6E0224-9B64-464E-9674-C3479E92D182}"/>
              </a:ext>
            </a:extLst>
          </p:cNvPr>
          <p:cNvSpPr/>
          <p:nvPr/>
        </p:nvSpPr>
        <p:spPr>
          <a:xfrm>
            <a:off x="358346" y="200440"/>
            <a:ext cx="6684712" cy="5586145"/>
          </a:xfrm>
          <a:prstGeom prst="rect">
            <a:avLst/>
          </a:prstGeom>
        </p:spPr>
        <p:txBody>
          <a:bodyPr wrap="square">
            <a:spAutoFit/>
          </a:bodyPr>
          <a:lstStyle/>
          <a:p>
            <a:pPr algn="just"/>
            <a:r>
              <a:rPr lang="en-GB" sz="2100" dirty="0">
                <a:latin typeface="Times New Roman" panose="02020603050405020304" pitchFamily="18" charset="0"/>
                <a:ea typeface="Calibri" panose="020F0502020204030204" pitchFamily="34" charset="0"/>
                <a:cs typeface="Times New Roman" panose="02020603050405020304" pitchFamily="18" charset="0"/>
              </a:rPr>
              <a:t>”</a:t>
            </a:r>
            <a:r>
              <a:rPr lang="en-GB"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Generalist medical practitioners</a:t>
            </a:r>
            <a:r>
              <a:rPr lang="en-GB" sz="2100" dirty="0">
                <a:latin typeface="Times New Roman" panose="02020603050405020304" pitchFamily="18" charset="0"/>
                <a:ea typeface="Calibri" panose="020F0502020204030204" pitchFamily="34" charset="0"/>
                <a:cs typeface="Times New Roman" panose="02020603050405020304" pitchFamily="18" charset="0"/>
              </a:rPr>
              <a:t> are physicians </a:t>
            </a:r>
            <a:r>
              <a:rPr lang="en-GB" sz="21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including</a:t>
            </a:r>
            <a:r>
              <a:rPr lang="en-GB" sz="2100" dirty="0">
                <a:latin typeface="Times New Roman" panose="02020603050405020304" pitchFamily="18" charset="0"/>
                <a:ea typeface="Calibri" panose="020F0502020204030204" pitchFamily="34" charset="0"/>
                <a:cs typeface="Times New Roman" panose="02020603050405020304" pitchFamily="18" charset="0"/>
              </a:rPr>
              <a:t> family and primary care doctors, who do not limit their practice to certain disease categories or methods of treatment and may assume responsibility for the provision of continuing and comprehensive medical care to individuals, families and communities. Occupations included in this category require completion of a university-level degree in basic medical education plus postgraduate clinical training or equivalent for competent performance. Medical interns who have completed their university education in basic medical education and are undertaking postgraduate clinical training are included here. </a:t>
            </a:r>
            <a:r>
              <a:rPr lang="en-GB"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Although in some countries ''general practice'' and ''family medicine'' </a:t>
            </a:r>
            <a:r>
              <a:rPr lang="en-GB" sz="21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may be considered as medical specializations, these occupations should always be classified here</a:t>
            </a:r>
            <a:r>
              <a:rPr lang="en-GB" sz="2100" dirty="0">
                <a:latin typeface="Times New Roman" panose="02020603050405020304" pitchFamily="18" charset="0"/>
                <a:ea typeface="Calibri" panose="020F0502020204030204" pitchFamily="34" charset="0"/>
                <a:cs typeface="Times New Roman" panose="02020603050405020304" pitchFamily="18" charset="0"/>
              </a:rPr>
              <a:t>. In Commonwealth of Independent States, district paediatric doctors and district therapeutants are included in this category”.</a:t>
            </a:r>
            <a:endParaRPr lang="ro-RO" sz="21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9CB9090-3BBA-4EFF-9490-451E84F6B186}"/>
              </a:ext>
            </a:extLst>
          </p:cNvPr>
          <p:cNvSpPr/>
          <p:nvPr/>
        </p:nvSpPr>
        <p:spPr>
          <a:xfrm>
            <a:off x="0" y="6237514"/>
            <a:ext cx="7151914" cy="523220"/>
          </a:xfrm>
          <a:prstGeom prst="rect">
            <a:avLst/>
          </a:prstGeom>
        </p:spPr>
        <p:txBody>
          <a:bodyPr wrap="square">
            <a:spAutoFit/>
          </a:bodyPr>
          <a:lstStyle/>
          <a:p>
            <a:pPr algn="just"/>
            <a:r>
              <a:rPr lang="ro-RO" sz="1400" b="1" i="1" dirty="0">
                <a:latin typeface="Times New Roman" panose="02020603050405020304" pitchFamily="18" charset="0"/>
                <a:ea typeface="Calibri" panose="020F0502020204030204" pitchFamily="34" charset="0"/>
                <a:cs typeface="Times New Roman" panose="02020603050405020304" pitchFamily="18" charset="0"/>
              </a:rPr>
              <a:t>WHO: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Study on Primary Health Care Impact, Performance and Capacity in South Eastern European Countries</a:t>
            </a:r>
            <a:r>
              <a:rPr lang="ro-RO" sz="1400" b="1" i="1" dirty="0">
                <a:latin typeface="Times New Roman" panose="02020603050405020304" pitchFamily="18" charset="0"/>
                <a:ea typeface="Calibri" panose="020F0502020204030204" pitchFamily="34" charset="0"/>
                <a:cs typeface="Times New Roman" panose="02020603050405020304" pitchFamily="18" charset="0"/>
              </a:rPr>
              <a:t>; </a:t>
            </a:r>
            <a:r>
              <a:rPr lang="en-GB" sz="1400" b="1" i="1" dirty="0">
                <a:latin typeface="Times New Roman" panose="02020603050405020304" pitchFamily="18" charset="0"/>
                <a:cs typeface="Times New Roman" panose="02020603050405020304" pitchFamily="18" charset="0"/>
              </a:rPr>
              <a:t>Glossary of terms for PHC</a:t>
            </a:r>
            <a:endParaRPr lang="ro-RO" sz="1400" i="1" dirty="0">
              <a:latin typeface="Times New Roman" panose="02020603050405020304" pitchFamily="18" charset="0"/>
              <a:cs typeface="Times New Roman" panose="02020603050405020304" pitchFamily="18" charset="0"/>
            </a:endParaRPr>
          </a:p>
        </p:txBody>
      </p:sp>
      <p:pic>
        <p:nvPicPr>
          <p:cNvPr id="1026" name="Picture 2" descr="Ar putea fi o imagine cu text">
            <a:extLst>
              <a:ext uri="{FF2B5EF4-FFF2-40B4-BE49-F238E27FC236}">
                <a16:creationId xmlns:a16="http://schemas.microsoft.com/office/drawing/2014/main" id="{BA6D78A1-21BE-B12E-3834-98E38C17B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914" y="776435"/>
            <a:ext cx="5010150"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04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3C5EAB-2A71-2422-DBC8-E221132E1ED1}"/>
              </a:ext>
            </a:extLst>
          </p:cNvPr>
          <p:cNvPicPr>
            <a:picLocks noChangeAspect="1"/>
          </p:cNvPicPr>
          <p:nvPr/>
        </p:nvPicPr>
        <p:blipFill>
          <a:blip r:embed="rId3"/>
          <a:stretch>
            <a:fillRect/>
          </a:stretch>
        </p:blipFill>
        <p:spPr>
          <a:xfrm>
            <a:off x="124811" y="38473"/>
            <a:ext cx="4535324" cy="6781054"/>
          </a:xfrm>
          <a:prstGeom prst="rect">
            <a:avLst/>
          </a:prstGeom>
        </p:spPr>
      </p:pic>
      <p:sp>
        <p:nvSpPr>
          <p:cNvPr id="5" name="TextBox 4">
            <a:extLst>
              <a:ext uri="{FF2B5EF4-FFF2-40B4-BE49-F238E27FC236}">
                <a16:creationId xmlns:a16="http://schemas.microsoft.com/office/drawing/2014/main" id="{AE5AC3B4-FC65-F993-4565-0A497B62A54A}"/>
              </a:ext>
            </a:extLst>
          </p:cNvPr>
          <p:cNvSpPr txBox="1"/>
          <p:nvPr/>
        </p:nvSpPr>
        <p:spPr>
          <a:xfrm>
            <a:off x="4792338" y="458956"/>
            <a:ext cx="7138929" cy="5940088"/>
          </a:xfrm>
          <a:prstGeom prst="rect">
            <a:avLst/>
          </a:prstGeom>
          <a:noFill/>
        </p:spPr>
        <p:txBody>
          <a:bodyPr wrap="square">
            <a:spAutoFit/>
          </a:bodyPr>
          <a:lstStyle/>
          <a:p>
            <a:pPr algn="just"/>
            <a:r>
              <a:rPr lang="en-GB" sz="2000" kern="0" dirty="0">
                <a:effectLst/>
                <a:latin typeface="Times New Roman" panose="02020603050405020304" pitchFamily="18" charset="0"/>
                <a:ea typeface="Times New Roman" panose="02020603050405020304" pitchFamily="18" charset="0"/>
              </a:rPr>
              <a:t>”</a:t>
            </a:r>
            <a:r>
              <a:rPr lang="en-GB" sz="2000" b="1" kern="0" dirty="0">
                <a:effectLst/>
                <a:latin typeface="Times New Roman" panose="02020603050405020304" pitchFamily="18" charset="0"/>
                <a:ea typeface="Times New Roman" panose="02020603050405020304" pitchFamily="18" charset="0"/>
              </a:rPr>
              <a:t>In a limited number of countries, general/family practice is not yet recognized as a specialty</a:t>
            </a:r>
            <a:r>
              <a:rPr lang="en-GB" sz="2000" kern="0" dirty="0">
                <a:effectLst/>
                <a:latin typeface="Times New Roman" panose="02020603050405020304" pitchFamily="18" charset="0"/>
                <a:ea typeface="Times New Roman" panose="02020603050405020304" pitchFamily="18" charset="0"/>
              </a:rPr>
              <a:t>, and the term “general practitioner” refers to individuals who enter clinical practice directly after basic medical training, often immediately after graduating from medical school, without any further postgraduate training or without postgraduate training informed by the principles of family medicine. However, </a:t>
            </a:r>
            <a:r>
              <a:rPr lang="en-GB" sz="2000" b="1" kern="0" dirty="0">
                <a:effectLst/>
                <a:latin typeface="Times New Roman" panose="02020603050405020304" pitchFamily="18" charset="0"/>
                <a:ea typeface="Times New Roman" panose="02020603050405020304" pitchFamily="18" charset="0"/>
              </a:rPr>
              <a:t>the global trend is to require specialty training in family medicine before a doctor starts practicing</a:t>
            </a:r>
            <a:r>
              <a:rPr lang="en-GB" sz="2000" kern="0" dirty="0">
                <a:effectLst/>
                <a:latin typeface="Times New Roman" panose="02020603050405020304" pitchFamily="18" charset="0"/>
                <a:ea typeface="Times New Roman" panose="02020603050405020304" pitchFamily="18" charset="0"/>
              </a:rPr>
              <a:t>”.</a:t>
            </a:r>
            <a:endParaRPr lang="ro-RO" sz="2000" kern="0" dirty="0">
              <a:effectLst/>
              <a:latin typeface="Times New Roman" panose="02020603050405020304" pitchFamily="18" charset="0"/>
              <a:ea typeface="Times New Roman" panose="02020603050405020304" pitchFamily="18" charset="0"/>
            </a:endParaRPr>
          </a:p>
          <a:p>
            <a:pPr algn="just"/>
            <a:endParaRPr lang="ro-RO" sz="2000" kern="0" dirty="0">
              <a:latin typeface="Times New Roman" panose="02020603050405020304" pitchFamily="18" charset="0"/>
              <a:ea typeface="Times New Roman" panose="02020603050405020304" pitchFamily="18" charset="0"/>
            </a:endParaRPr>
          </a:p>
          <a:p>
            <a:pPr algn="just"/>
            <a:endParaRPr lang="ro-RO" sz="2000" kern="0" dirty="0">
              <a:effectLst/>
              <a:latin typeface="Times New Roman" panose="02020603050405020304" pitchFamily="18" charset="0"/>
              <a:ea typeface="Times New Roman" panose="02020603050405020304" pitchFamily="18" charset="0"/>
            </a:endParaRPr>
          </a:p>
          <a:p>
            <a:pPr algn="just"/>
            <a:r>
              <a:rPr lang="en-GB" sz="2000" kern="0" dirty="0">
                <a:effectLst/>
                <a:latin typeface="Times New Roman" panose="02020603050405020304" pitchFamily="18" charset="0"/>
                <a:ea typeface="Times New Roman" panose="02020603050405020304" pitchFamily="18" charset="0"/>
              </a:rPr>
              <a:t>”General practice (also called family medicine) is a </a:t>
            </a:r>
            <a:r>
              <a:rPr lang="en-GB" sz="2000" b="1" kern="0" dirty="0">
                <a:effectLst/>
                <a:latin typeface="Times New Roman" panose="02020603050405020304" pitchFamily="18" charset="0"/>
                <a:ea typeface="Times New Roman" panose="02020603050405020304" pitchFamily="18" charset="0"/>
              </a:rPr>
              <a:t>globally recognized medical specialty</a:t>
            </a:r>
            <a:r>
              <a:rPr lang="en-GB" sz="2000" kern="0" dirty="0">
                <a:effectLst/>
                <a:latin typeface="Times New Roman" panose="02020603050405020304" pitchFamily="18" charset="0"/>
                <a:ea typeface="Times New Roman" panose="02020603050405020304" pitchFamily="18" charset="0"/>
              </a:rPr>
              <a:t> rooted in a generalist and person-centred approach. It involves well-defined competencies achieved through postgraduate/medical residency training”.</a:t>
            </a:r>
            <a:endParaRPr lang="ro-RO" sz="2000" kern="0" dirty="0">
              <a:effectLst/>
              <a:latin typeface="Times New Roman" panose="02020603050405020304" pitchFamily="18" charset="0"/>
              <a:ea typeface="Times New Roman" panose="02020603050405020304" pitchFamily="18" charset="0"/>
            </a:endParaRPr>
          </a:p>
          <a:p>
            <a:pPr algn="just"/>
            <a:endParaRPr lang="ro-RO" sz="2000" kern="0" dirty="0">
              <a:latin typeface="Times New Roman" panose="02020603050405020304" pitchFamily="18" charset="0"/>
              <a:ea typeface="Times New Roman" panose="02020603050405020304" pitchFamily="18" charset="0"/>
            </a:endParaRPr>
          </a:p>
          <a:p>
            <a:pPr algn="just"/>
            <a:endParaRPr lang="ro-RO" sz="2000" kern="0" dirty="0">
              <a:effectLst/>
              <a:latin typeface="Times New Roman" panose="02020603050405020304" pitchFamily="18" charset="0"/>
              <a:ea typeface="Times New Roman" panose="02020603050405020304" pitchFamily="18" charset="0"/>
            </a:endParaRPr>
          </a:p>
          <a:p>
            <a:pPr algn="just"/>
            <a:r>
              <a:rPr lang="en-GB" sz="2000" kern="0" dirty="0">
                <a:effectLst/>
                <a:latin typeface="Times New Roman" panose="02020603050405020304" pitchFamily="18" charset="0"/>
                <a:ea typeface="Times New Roman" panose="02020603050405020304" pitchFamily="18" charset="0"/>
              </a:rPr>
              <a:t>”To strengthen primary care, the development and </a:t>
            </a:r>
            <a:r>
              <a:rPr lang="en-GB" sz="2000" b="1" kern="0" dirty="0">
                <a:effectLst/>
                <a:latin typeface="Times New Roman" panose="02020603050405020304" pitchFamily="18" charset="0"/>
                <a:ea typeface="Times New Roman" panose="02020603050405020304" pitchFamily="18" charset="0"/>
              </a:rPr>
              <a:t>recognition of general practice/family medicine as a specialty equivalent to other medical specialities is very important</a:t>
            </a:r>
            <a:r>
              <a:rPr lang="en-GB" sz="2000" kern="0" dirty="0">
                <a:effectLst/>
                <a:latin typeface="Times New Roman" panose="02020603050405020304" pitchFamily="18" charset="0"/>
                <a:ea typeface="Times New Roman" panose="02020603050405020304" pitchFamily="18" charset="0"/>
              </a:rPr>
              <a:t>.”</a:t>
            </a:r>
            <a:endParaRPr lang="ro-RO" sz="2000" dirty="0"/>
          </a:p>
        </p:txBody>
      </p:sp>
    </p:spTree>
    <p:extLst>
      <p:ext uri="{BB962C8B-B14F-4D97-AF65-F5344CB8AC3E}">
        <p14:creationId xmlns:p14="http://schemas.microsoft.com/office/powerpoint/2010/main" val="178771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B6757-0981-443A-B31D-1BF8A0F530B7}"/>
              </a:ext>
            </a:extLst>
          </p:cNvPr>
          <p:cNvSpPr/>
          <p:nvPr/>
        </p:nvSpPr>
        <p:spPr>
          <a:xfrm>
            <a:off x="511630" y="2699657"/>
            <a:ext cx="11255828" cy="34163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differentiation between ‘General medical practice activities’ and ‘Specialist medical practice activities’ is no longer an accurate or useful distinction since </a:t>
            </a:r>
            <a:r>
              <a:rPr kumimoji="0" lang="ro-RO"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19</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out of 2</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7</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Member States recognise the specialty of general practice/family medicine. This number is expected to further increase in the coming years.</a:t>
            </a:r>
            <a:endPar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Furthermore, the International Standard Industrial Classification of All Economic Activities (ISIC), Revision 4, classifies medical practice activities as follows: “</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8620 </a:t>
            </a:r>
            <a:r>
              <a:rPr kumimoji="0" lang="en-GB"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Medical and dental practice activities</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This class includes: - medical consultation and treatment in the field of </a:t>
            </a:r>
            <a:r>
              <a:rPr kumimoji="0" lang="en-GB" sz="24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general and specialized medicine by general practitioners and medical specialists and surgeons </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without any further subcategories.</a:t>
            </a:r>
            <a:endParaRPr kumimoji="0" lang="ro-RO"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D06D80E-1050-44FC-970D-173C244DB233}"/>
              </a:ext>
            </a:extLst>
          </p:cNvPr>
          <p:cNvPicPr>
            <a:picLocks noChangeAspect="1"/>
          </p:cNvPicPr>
          <p:nvPr/>
        </p:nvPicPr>
        <p:blipFill>
          <a:blip r:embed="rId3"/>
          <a:stretch>
            <a:fillRect/>
          </a:stretch>
        </p:blipFill>
        <p:spPr>
          <a:xfrm>
            <a:off x="0" y="0"/>
            <a:ext cx="7258423" cy="2013053"/>
          </a:xfrm>
          <a:prstGeom prst="rect">
            <a:avLst/>
          </a:prstGeom>
        </p:spPr>
      </p:pic>
      <p:pic>
        <p:nvPicPr>
          <p:cNvPr id="5" name="Picture 4">
            <a:extLst>
              <a:ext uri="{FF2B5EF4-FFF2-40B4-BE49-F238E27FC236}">
                <a16:creationId xmlns:a16="http://schemas.microsoft.com/office/drawing/2014/main" id="{72EFB629-54E9-4CB4-99EA-4F022EAB5CD4}"/>
              </a:ext>
            </a:extLst>
          </p:cNvPr>
          <p:cNvPicPr>
            <a:picLocks noChangeAspect="1"/>
          </p:cNvPicPr>
          <p:nvPr/>
        </p:nvPicPr>
        <p:blipFill>
          <a:blip r:embed="rId4"/>
          <a:stretch>
            <a:fillRect/>
          </a:stretch>
        </p:blipFill>
        <p:spPr>
          <a:xfrm>
            <a:off x="3994355" y="1223712"/>
            <a:ext cx="8016200" cy="1138488"/>
          </a:xfrm>
          <a:prstGeom prst="rect">
            <a:avLst/>
          </a:prstGeom>
        </p:spPr>
      </p:pic>
      <p:pic>
        <p:nvPicPr>
          <p:cNvPr id="6" name="Picture 5">
            <a:extLst>
              <a:ext uri="{FF2B5EF4-FFF2-40B4-BE49-F238E27FC236}">
                <a16:creationId xmlns:a16="http://schemas.microsoft.com/office/drawing/2014/main" id="{97314188-737F-4C26-B87E-4AC0B61F1E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4916" y="81922"/>
            <a:ext cx="1072163" cy="1059868"/>
          </a:xfrm>
          <a:prstGeom prst="rect">
            <a:avLst/>
          </a:prstGeom>
        </p:spPr>
      </p:pic>
    </p:spTree>
    <p:extLst>
      <p:ext uri="{BB962C8B-B14F-4D97-AF65-F5344CB8AC3E}">
        <p14:creationId xmlns:p14="http://schemas.microsoft.com/office/powerpoint/2010/main" val="251073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7558A9-9B6D-4D5B-852A-263544FFA699}"/>
              </a:ext>
            </a:extLst>
          </p:cNvPr>
          <p:cNvPicPr>
            <a:picLocks noChangeAspect="1"/>
          </p:cNvPicPr>
          <p:nvPr/>
        </p:nvPicPr>
        <p:blipFill>
          <a:blip r:embed="rId3"/>
          <a:stretch>
            <a:fillRect/>
          </a:stretch>
        </p:blipFill>
        <p:spPr>
          <a:xfrm>
            <a:off x="0" y="0"/>
            <a:ext cx="12134596" cy="2060028"/>
          </a:xfrm>
          <a:prstGeom prst="rect">
            <a:avLst/>
          </a:prstGeom>
        </p:spPr>
      </p:pic>
      <p:sp>
        <p:nvSpPr>
          <p:cNvPr id="5" name="TextBox 4">
            <a:extLst>
              <a:ext uri="{FF2B5EF4-FFF2-40B4-BE49-F238E27FC236}">
                <a16:creationId xmlns:a16="http://schemas.microsoft.com/office/drawing/2014/main" id="{5047FE98-4E1E-433B-BEBA-FBDBE80D19D1}"/>
              </a:ext>
            </a:extLst>
          </p:cNvPr>
          <p:cNvSpPr txBox="1"/>
          <p:nvPr/>
        </p:nvSpPr>
        <p:spPr>
          <a:xfrm>
            <a:off x="561848" y="1804434"/>
            <a:ext cx="11258550" cy="4401205"/>
          </a:xfrm>
          <a:prstGeom prst="rect">
            <a:avLst/>
          </a:prstGeom>
          <a:noFill/>
        </p:spPr>
        <p:txBody>
          <a:bodyPr wrap="square">
            <a:spAutoFit/>
          </a:bodyPr>
          <a:lstStyle/>
          <a:p>
            <a:r>
              <a:rPr lang="en-GB" sz="2000" dirty="0">
                <a:latin typeface="Times New Roman" panose="02020603050405020304" pitchFamily="18" charset="0"/>
                <a:cs typeface="Times New Roman" panose="02020603050405020304" pitchFamily="18" charset="0"/>
              </a:rPr>
              <a:t>Article </a:t>
            </a:r>
            <a:r>
              <a:rPr lang="ro-RO" sz="2000" dirty="0">
                <a:latin typeface="Times New Roman" panose="02020603050405020304" pitchFamily="18" charset="0"/>
                <a:cs typeface="Times New Roman" panose="02020603050405020304" pitchFamily="18" charset="0"/>
              </a:rPr>
              <a:t>21 </a:t>
            </a:r>
            <a:r>
              <a:rPr lang="ro-RO" sz="2000" b="0" i="0" u="none" strike="noStrike" baseline="0" dirty="0">
                <a:solidFill>
                  <a:srgbClr val="000000"/>
                </a:solidFill>
                <a:latin typeface="Times New Roman" panose="02020603050405020304" pitchFamily="18" charset="0"/>
                <a:cs typeface="Times New Roman" panose="02020603050405020304" pitchFamily="18" charset="0"/>
              </a:rPr>
              <a:t>(...)</a:t>
            </a:r>
          </a:p>
          <a:p>
            <a:r>
              <a:rPr lang="en-GB" sz="2000" b="0" i="0" u="none" strike="noStrike" baseline="0" dirty="0">
                <a:solidFill>
                  <a:srgbClr val="000000"/>
                </a:solidFill>
                <a:latin typeface="Times New Roman" panose="02020603050405020304" pitchFamily="18" charset="0"/>
                <a:cs typeface="Times New Roman" panose="02020603050405020304" pitchFamily="18" charset="0"/>
              </a:rPr>
              <a:t>6. </a:t>
            </a:r>
            <a:r>
              <a:rPr lang="en-GB" sz="2000" b="1" i="0" u="none" strike="noStrike" baseline="0" dirty="0">
                <a:solidFill>
                  <a:srgbClr val="FF0000"/>
                </a:solidFill>
                <a:latin typeface="Times New Roman" panose="02020603050405020304" pitchFamily="18" charset="0"/>
                <a:cs typeface="Times New Roman" panose="02020603050405020304" pitchFamily="18" charset="0"/>
              </a:rPr>
              <a:t>Each Member State shall make access to, and pursuit of, the professional activities of doctors</a:t>
            </a:r>
            <a:r>
              <a:rPr lang="en-GB" sz="2000" b="0" i="0" u="none" strike="noStrike" baseline="0" dirty="0">
                <a:solidFill>
                  <a:srgbClr val="000000"/>
                </a:solidFill>
                <a:latin typeface="Times New Roman" panose="02020603050405020304" pitchFamily="18" charset="0"/>
                <a:cs typeface="Times New Roman" panose="02020603050405020304" pitchFamily="18" charset="0"/>
              </a:rPr>
              <a:t>, nurses responsible for general care, dental practitioners, veterinary surgeons, midwives and pharmacists </a:t>
            </a:r>
            <a:r>
              <a:rPr lang="en-GB" sz="2000" b="1" i="0" u="none" strike="noStrike" baseline="0" dirty="0">
                <a:solidFill>
                  <a:srgbClr val="FF0000"/>
                </a:solidFill>
                <a:latin typeface="Times New Roman" panose="02020603050405020304" pitchFamily="18" charset="0"/>
                <a:cs typeface="Times New Roman" panose="02020603050405020304" pitchFamily="18" charset="0"/>
              </a:rPr>
              <a:t>subject to possession of evidence of formal qualifications referred to in points 5.1.1, 5.1.2, 5.1.4</a:t>
            </a:r>
            <a:r>
              <a:rPr lang="en-GB" sz="2000" b="0" i="0" u="none" strike="noStrike" baseline="0" dirty="0">
                <a:solidFill>
                  <a:srgbClr val="000000"/>
                </a:solidFill>
                <a:latin typeface="Times New Roman" panose="02020603050405020304" pitchFamily="18" charset="0"/>
                <a:cs typeface="Times New Roman" panose="02020603050405020304" pitchFamily="18" charset="0"/>
              </a:rPr>
              <a:t>, 5.2.2, 5.3.2, 5.3.3, 5.4.2, 5.5.2 and 5.6.2 of Annex V respectively, attesting that the professional concerned, over the duration of his training, has acquired, as appropriate, the knowledge, skills and competences referred to in Articles </a:t>
            </a:r>
            <a:r>
              <a:rPr lang="en-GB" sz="2000" b="1" i="0" u="none" strike="noStrike" baseline="0" dirty="0">
                <a:solidFill>
                  <a:srgbClr val="FF0000"/>
                </a:solidFill>
                <a:latin typeface="Times New Roman" panose="02020603050405020304" pitchFamily="18" charset="0"/>
                <a:cs typeface="Times New Roman" panose="02020603050405020304" pitchFamily="18" charset="0"/>
              </a:rPr>
              <a:t>24(3)</a:t>
            </a:r>
            <a:r>
              <a:rPr lang="en-GB" sz="2000" b="0" i="0" u="none" strike="noStrike" baseline="0" dirty="0">
                <a:solidFill>
                  <a:srgbClr val="000000"/>
                </a:solidFill>
                <a:latin typeface="Times New Roman" panose="02020603050405020304" pitchFamily="18" charset="0"/>
                <a:cs typeface="Times New Roman" panose="02020603050405020304" pitchFamily="18" charset="0"/>
              </a:rPr>
              <a:t>, 31(6), 31(7), 34(3), 38(3), 40(3) and 44(3). </a:t>
            </a:r>
            <a:endParaRPr lang="ro-RO" sz="2000" b="0" i="0" u="none" strike="noStrike" baseline="0" dirty="0">
              <a:solidFill>
                <a:srgbClr val="000000"/>
              </a:solidFill>
              <a:latin typeface="Times New Roman" panose="02020603050405020304" pitchFamily="18" charset="0"/>
              <a:cs typeface="Times New Roman" panose="02020603050405020304" pitchFamily="18" charset="0"/>
            </a:endParaRPr>
          </a:p>
          <a:p>
            <a:endParaRPr lang="ro-RO" sz="2000" b="0" i="0" u="none" strike="noStrike" baseline="0" dirty="0">
              <a:solidFill>
                <a:srgbClr val="000000"/>
              </a:solidFill>
              <a:latin typeface="Times New Roman" panose="02020603050405020304" pitchFamily="18" charset="0"/>
              <a:cs typeface="Times New Roman" panose="02020603050405020304" pitchFamily="18" charset="0"/>
            </a:endParaRPr>
          </a:p>
          <a:p>
            <a:r>
              <a:rPr lang="ro-RO" sz="2000" i="1" dirty="0">
                <a:solidFill>
                  <a:srgbClr val="000000"/>
                </a:solidFill>
                <a:latin typeface="Times New Roman" panose="02020603050405020304" pitchFamily="18" charset="0"/>
                <a:cs typeface="Times New Roman" panose="02020603050405020304" pitchFamily="18" charset="0"/>
              </a:rPr>
              <a:t>basic medical training</a:t>
            </a:r>
          </a:p>
          <a:p>
            <a:endParaRPr lang="ro-RO" sz="2000" i="1" dirty="0">
              <a:solidFill>
                <a:srgbClr val="000000"/>
              </a:solidFill>
              <a:latin typeface="Times New Roman" panose="02020603050405020304" pitchFamily="18" charset="0"/>
              <a:cs typeface="Times New Roman" panose="02020603050405020304" pitchFamily="18" charset="0"/>
            </a:endParaRPr>
          </a:p>
          <a:p>
            <a:r>
              <a:rPr lang="en-GB" sz="2000" b="0" u="none" strike="noStrike" baseline="0" dirty="0">
                <a:solidFill>
                  <a:srgbClr val="000000"/>
                </a:solidFill>
                <a:latin typeface="Times New Roman" panose="02020603050405020304" pitchFamily="18" charset="0"/>
                <a:cs typeface="Times New Roman" panose="02020603050405020304" pitchFamily="18" charset="0"/>
              </a:rPr>
              <a:t>Article 25 Specialist medical training</a:t>
            </a:r>
          </a:p>
          <a:p>
            <a:r>
              <a:rPr lang="en-GB" sz="2000" b="0" u="none" strike="noStrike" baseline="0" dirty="0">
                <a:solidFill>
                  <a:srgbClr val="000000"/>
                </a:solidFill>
                <a:latin typeface="Times New Roman" panose="02020603050405020304" pitchFamily="18" charset="0"/>
                <a:cs typeface="Times New Roman" panose="02020603050405020304" pitchFamily="18" charset="0"/>
              </a:rPr>
              <a:t>1. Admission to specialist medical training shall be contingent upon </a:t>
            </a:r>
            <a:r>
              <a:rPr lang="en-GB" sz="2000" b="1" u="none" strike="noStrike" baseline="0" dirty="0">
                <a:solidFill>
                  <a:srgbClr val="FF0000"/>
                </a:solidFill>
                <a:latin typeface="Times New Roman" panose="02020603050405020304" pitchFamily="18" charset="0"/>
                <a:cs typeface="Times New Roman" panose="02020603050405020304" pitchFamily="18" charset="0"/>
              </a:rPr>
              <a:t>completion and validation of a basic medical training programme </a:t>
            </a:r>
            <a:r>
              <a:rPr lang="en-GB" sz="2000" b="0" u="none" strike="noStrike" baseline="0" dirty="0">
                <a:solidFill>
                  <a:srgbClr val="000000"/>
                </a:solidFill>
                <a:latin typeface="Times New Roman" panose="02020603050405020304" pitchFamily="18" charset="0"/>
                <a:cs typeface="Times New Roman" panose="02020603050405020304" pitchFamily="18" charset="0"/>
              </a:rPr>
              <a:t>as referred to in Article 24(2) in the course of which the trainee has acquired the relevant knowledge of basic medicine.</a:t>
            </a:r>
            <a:endParaRPr lang="ro-RO" sz="2000" b="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3707EB63-F2C2-4D77-AA47-87FCFB855B03}"/>
              </a:ext>
            </a:extLst>
          </p:cNvPr>
          <p:cNvSpPr/>
          <p:nvPr/>
        </p:nvSpPr>
        <p:spPr>
          <a:xfrm rot="16200000">
            <a:off x="655912" y="4046812"/>
            <a:ext cx="393152" cy="257174"/>
          </a:xfrm>
          <a:prstGeom prst="rightArrow">
            <a:avLst>
              <a:gd name="adj1" fmla="val 50000"/>
              <a:gd name="adj2" fmla="val 80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797931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2" ma:contentTypeDescription="Crée un document." ma:contentTypeScope="" ma:versionID="4966109fe0896e52cf96412e6b71e88b">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7f227f0845759f58ca2e23e7beba02e0"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462B30-98E4-4B13-8A12-EAAD42D80DCA}"/>
</file>

<file path=customXml/itemProps2.xml><?xml version="1.0" encoding="utf-8"?>
<ds:datastoreItem xmlns:ds="http://schemas.openxmlformats.org/officeDocument/2006/customXml" ds:itemID="{0A8C558C-2E88-4E6F-BD0E-DA57D90ED64E}"/>
</file>

<file path=docProps/app.xml><?xml version="1.0" encoding="utf-8"?>
<Properties xmlns="http://schemas.openxmlformats.org/officeDocument/2006/extended-properties" xmlns:vt="http://schemas.openxmlformats.org/officeDocument/2006/docPropsVTypes">
  <TotalTime>31674</TotalTime>
  <Words>2825</Words>
  <Application>Microsoft Office PowerPoint</Application>
  <PresentationFormat>Ecrã Panorâmico</PresentationFormat>
  <Paragraphs>191</Paragraphs>
  <Slides>19</Slides>
  <Notes>19</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19</vt:i4>
      </vt:variant>
    </vt:vector>
  </HeadingPairs>
  <TitlesOfParts>
    <vt:vector size="26" baseType="lpstr">
      <vt:lpstr>Arial</vt:lpstr>
      <vt:lpstr>Calibri</vt:lpstr>
      <vt:lpstr>Calibri Light</vt:lpstr>
      <vt:lpstr>EUAlbertina</vt:lpstr>
      <vt:lpstr>Times New Roman</vt:lpstr>
      <vt:lpstr>Verdana Pro Light</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calin bumbulut</dc:creator>
  <cp:lastModifiedBy>Tiago Villanueva</cp:lastModifiedBy>
  <cp:revision>208</cp:revision>
  <dcterms:created xsi:type="dcterms:W3CDTF">2021-06-13T15:40:21Z</dcterms:created>
  <dcterms:modified xsi:type="dcterms:W3CDTF">2024-10-17T12:50:35Z</dcterms:modified>
</cp:coreProperties>
</file>