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514" r:id="rId2"/>
    <p:sldId id="509" r:id="rId3"/>
    <p:sldId id="625" r:id="rId4"/>
    <p:sldId id="479" r:id="rId5"/>
    <p:sldId id="483" r:id="rId6"/>
    <p:sldId id="494" r:id="rId7"/>
    <p:sldId id="526" r:id="rId8"/>
    <p:sldId id="616" r:id="rId9"/>
    <p:sldId id="259" r:id="rId10"/>
    <p:sldId id="624" r:id="rId11"/>
    <p:sldId id="411" r:id="rId12"/>
    <p:sldId id="491" r:id="rId13"/>
    <p:sldId id="524" r:id="rId14"/>
    <p:sldId id="520" r:id="rId15"/>
    <p:sldId id="502" r:id="rId16"/>
    <p:sldId id="263" r:id="rId17"/>
    <p:sldId id="522" r:id="rId18"/>
    <p:sldId id="527" r:id="rId19"/>
    <p:sldId id="626" r:id="rId20"/>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F12F"/>
    <a:srgbClr val="EE1A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1361" autoAdjust="0"/>
  </p:normalViewPr>
  <p:slideViewPr>
    <p:cSldViewPr snapToGrid="0">
      <p:cViewPr varScale="1">
        <p:scale>
          <a:sx n="50" d="100"/>
          <a:sy n="50" d="100"/>
        </p:scale>
        <p:origin x="193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charts/_rels/chart1.xml.rels><?xml version="1.0" encoding="UTF-8" standalone="yes"?>
<Relationships xmlns="http://schemas.openxmlformats.org/package/2006/relationships"><Relationship Id="rId1" Type="http://schemas.openxmlformats.org/officeDocument/2006/relationships/oleObject" Target="file:///D:\CALIN\formulare%20obisnuite%20cabinet\registre%20jurnal\2017\VENIT%202017%20SCM.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CALIN\formulare%20obisnuite%20cabinet\registre%20jurnal\2017\VENIT%202017%20SCM.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CALIN\formulare%20obisnuite%20cabinet\registre%20jurnal\2017\VENIT%202017%20SCM.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Pt>
            <c:idx val="0"/>
            <c:bubble3D val="0"/>
            <c:explosion val="7"/>
            <c:spPr>
              <a:solidFill>
                <a:srgbClr val="FEBAA8"/>
              </a:solidFill>
            </c:spPr>
            <c:extLst>
              <c:ext xmlns:c16="http://schemas.microsoft.com/office/drawing/2014/chart" uri="{C3380CC4-5D6E-409C-BE32-E72D297353CC}">
                <c16:uniqueId val="{00000000-B9E7-42B3-A742-B5A88F0D2175}"/>
              </c:ext>
            </c:extLst>
          </c:dPt>
          <c:dPt>
            <c:idx val="1"/>
            <c:bubble3D val="0"/>
            <c:spPr>
              <a:solidFill>
                <a:srgbClr val="FF5050"/>
              </a:solidFill>
            </c:spPr>
            <c:extLst>
              <c:ext xmlns:c16="http://schemas.microsoft.com/office/drawing/2014/chart" uri="{C3380CC4-5D6E-409C-BE32-E72D297353CC}">
                <c16:uniqueId val="{00000001-B9E7-42B3-A742-B5A88F0D2175}"/>
              </c:ext>
            </c:extLst>
          </c:dPt>
          <c:dPt>
            <c:idx val="2"/>
            <c:bubble3D val="0"/>
            <c:spPr>
              <a:solidFill>
                <a:srgbClr val="FF0000"/>
              </a:solidFill>
            </c:spPr>
            <c:extLst>
              <c:ext xmlns:c16="http://schemas.microsoft.com/office/drawing/2014/chart" uri="{C3380CC4-5D6E-409C-BE32-E72D297353CC}">
                <c16:uniqueId val="{00000002-B9E7-42B3-A742-B5A88F0D2175}"/>
              </c:ext>
            </c:extLst>
          </c:dPt>
          <c:dPt>
            <c:idx val="3"/>
            <c:bubble3D val="0"/>
            <c:spPr>
              <a:solidFill>
                <a:srgbClr val="7D1D1D"/>
              </a:solidFill>
            </c:spPr>
            <c:extLst>
              <c:ext xmlns:c16="http://schemas.microsoft.com/office/drawing/2014/chart" uri="{C3380CC4-5D6E-409C-BE32-E72D297353CC}">
                <c16:uniqueId val="{00000003-B9E7-42B3-A742-B5A88F0D2175}"/>
              </c:ext>
            </c:extLst>
          </c:dPt>
          <c:dLbls>
            <c:dLbl>
              <c:idx val="0"/>
              <c:layout>
                <c:manualLayout>
                  <c:x val="-1.2817042094397406E-2"/>
                  <c:y val="2.95476844543953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9E7-42B3-A742-B5A88F0D2175}"/>
                </c:ext>
              </c:extLst>
            </c:dLbl>
            <c:dLbl>
              <c:idx val="1"/>
              <c:layout>
                <c:manualLayout>
                  <c:x val="1.2561993646317677E-2"/>
                  <c:y val="-3.18663446365750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9E7-42B3-A742-B5A88F0D2175}"/>
                </c:ext>
              </c:extLst>
            </c:dLbl>
            <c:dLbl>
              <c:idx val="2"/>
              <c:layout>
                <c:manualLayout>
                  <c:x val="1.6917286610855793E-2"/>
                  <c:y val="1.61783942979021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9E7-42B3-A742-B5A88F0D2175}"/>
                </c:ext>
              </c:extLst>
            </c:dLbl>
            <c:dLbl>
              <c:idx val="3"/>
              <c:layout>
                <c:manualLayout>
                  <c:x val="7.3491222940157194E-3"/>
                  <c:y val="4.6886224889908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9E7-42B3-A742-B5A88F0D2175}"/>
                </c:ext>
              </c:extLst>
            </c:dLbl>
            <c:spPr>
              <a:noFill/>
              <a:ln>
                <a:noFill/>
              </a:ln>
              <a:effectLst/>
            </c:spPr>
            <c:txPr>
              <a:bodyPr/>
              <a:lstStyle/>
              <a:p>
                <a:pPr>
                  <a:defRPr sz="2000" baseline="0">
                    <a:latin typeface="Times New Roman" pitchFamily="18" charset="0"/>
                  </a:defRPr>
                </a:pPr>
                <a:endParaRPr lang="pt-PT"/>
              </a:p>
            </c:txPr>
            <c:showLegendKey val="0"/>
            <c:showVal val="1"/>
            <c:showCatName val="0"/>
            <c:showSerName val="0"/>
            <c:showPercent val="0"/>
            <c:showBubbleSize val="0"/>
            <c:showLeaderLines val="1"/>
            <c:extLst>
              <c:ext xmlns:c15="http://schemas.microsoft.com/office/drawing/2012/chart" uri="{CE6537A1-D6FC-4f65-9D91-7224C49458BB}"/>
            </c:extLst>
          </c:dLbls>
          <c:val>
            <c:numRef>
              <c:f>Sheet2!$B$2:$E$2</c:f>
              <c:numCache>
                <c:formatCode>General</c:formatCode>
                <c:ptCount val="4"/>
                <c:pt idx="0">
                  <c:v>8</c:v>
                </c:pt>
                <c:pt idx="1">
                  <c:v>8</c:v>
                </c:pt>
                <c:pt idx="2">
                  <c:v>4</c:v>
                </c:pt>
                <c:pt idx="3">
                  <c:v>3</c:v>
                </c:pt>
              </c:numCache>
            </c:numRef>
          </c:val>
          <c:extLst>
            <c:ext xmlns:c16="http://schemas.microsoft.com/office/drawing/2014/chart" uri="{C3380CC4-5D6E-409C-BE32-E72D297353CC}">
              <c16:uniqueId val="{00000004-B9E7-42B3-A742-B5A88F0D2175}"/>
            </c:ext>
          </c:extLst>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A37E7-2263-4320-AF33-EAB24A7F8C97}" type="datetimeFigureOut">
              <a:rPr lang="ro-RO" smtClean="0"/>
              <a:t>15.10.2024</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4BD17-DC8B-4E61-9838-070EE2E72770}" type="slidenum">
              <a:rPr lang="ro-RO" smtClean="0"/>
              <a:t>‹nº›</a:t>
            </a:fld>
            <a:endParaRPr lang="ro-RO"/>
          </a:p>
        </p:txBody>
      </p:sp>
    </p:spTree>
    <p:extLst>
      <p:ext uri="{BB962C8B-B14F-4D97-AF65-F5344CB8AC3E}">
        <p14:creationId xmlns:p14="http://schemas.microsoft.com/office/powerpoint/2010/main" val="3675117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5C576D-8FB4-4AA6-BF08-26656A8C6C9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This approach of allowing free practice only after specialisation or special training and not only after basic training is important for clarifying over time the segregation between family doctors and other specialties, as a clear demarcation from doctors with basic training who have access in some countries to practice as GPs will have to be made at some point, precisely to eliminate confusion between "GPs" and "family medicine specialists". The clear position of the 8 European countries which have included this condition in national legislation, is a supporting element, being apparently paradoxically defined as a "majority" minority (in the sense that other countries although they not specified so, maybe apply it, as such the rest of the countries that allow free practice are probably in a minority).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636598A-0B8B-4EC9-A441-32154C8F5896}" type="slidenum">
              <a:rPr lang="ro-RO" smtClean="0"/>
              <a:t>10</a:t>
            </a:fld>
            <a:endParaRPr lang="ro-RO"/>
          </a:p>
        </p:txBody>
      </p:sp>
    </p:spTree>
    <p:extLst>
      <p:ext uri="{BB962C8B-B14F-4D97-AF65-F5344CB8AC3E}">
        <p14:creationId xmlns:p14="http://schemas.microsoft.com/office/powerpoint/2010/main" val="4224163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800" dirty="0">
                <a:effectLst/>
                <a:latin typeface="Times New Roman" panose="02020603050405020304" pitchFamily="18" charset="0"/>
                <a:ea typeface="Calibri" panose="020F0502020204030204" pitchFamily="34" charset="0"/>
              </a:rPr>
              <a:t>The minimum period of training must be chosen wisely and we agreed that this should be three years. We already have at least one basis for starting in the matter of optimal length of training: according to UEMO 2016 Survey, more than 65% of the countries have more than three years of training in FM/GP.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0AE0DA2-3BAC-45ED-B340-1285F096E0B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I underline that the three-year period is a minimum period, and there are other specialties with three years: Anaesthetics, Ophthalmology, Otorhinolaryngology, General Haematology, Endocrinology, Physiotherapy, Dermato-venereology, Allergology, Stomatology. After all, they are not a bad company and we are not even the black swan. In addition, the UEMS has the objective that all the specialties in the annex should have a minimum of 5 years of preparation for the foreseeable future, so we are directly interested in being in the right place at the right time. From 54 specialties recognized in Annex 5.1.3, 14 (26%) have 5 years, 31 (57,4%) 4 years and 9 (16,6%) have 3 years of training.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C7FACDFB-8000-44BF-A71A-C1EE28AECA3C}"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The latest developments regarding the recognition of the speciality at Member State level are encouraging, currently 20 out of 27 Member States have this internal recognition, the last one being Austria this year. I recall you that in 2015, when the UEMO task force on recognition was created, only 12 Member States had declared national recognition of the specialty.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114BD17-DC8B-4E61-9838-070EE2E72770}" type="slidenum">
              <a:rPr lang="ro-RO" smtClean="0"/>
              <a:t>13</a:t>
            </a:fld>
            <a:endParaRPr lang="ro-RO"/>
          </a:p>
        </p:txBody>
      </p:sp>
    </p:spTree>
    <p:extLst>
      <p:ext uri="{BB962C8B-B14F-4D97-AF65-F5344CB8AC3E}">
        <p14:creationId xmlns:p14="http://schemas.microsoft.com/office/powerpoint/2010/main" val="1640357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imes New Roman" panose="02020603050405020304" pitchFamily="18" charset="0"/>
                <a:ea typeface="Calibri" panose="020F0502020204030204" pitchFamily="34" charset="0"/>
              </a:rPr>
              <a:t>The specialty name should be chosen with equal care: the title of Specialist in General Medicine is used most frequently, by 10 countries, followed by the Specialist in Family Medicine by 5 countries, then Family and Community Medicine Specialist by 1, General and Family Medicine Specialist - 1, Specialization General Practice Medicine - 1, and finally, Certificate of registration in a specialist register of general practitioners – 1. In None of the Member States we don’t have the designation of specialist in general practice. </a:t>
            </a:r>
            <a:endParaRPr lang="ro-RO" dirty="0"/>
          </a:p>
        </p:txBody>
      </p:sp>
      <p:sp>
        <p:nvSpPr>
          <p:cNvPr id="4" name="Slide Number Placeholder 3"/>
          <p:cNvSpPr>
            <a:spLocks noGrp="1"/>
          </p:cNvSpPr>
          <p:nvPr>
            <p:ph type="sldNum" sz="quarter" idx="5"/>
          </p:nvPr>
        </p:nvSpPr>
        <p:spPr/>
        <p:txBody>
          <a:bodyPr/>
          <a:lstStyle/>
          <a:p>
            <a:fld id="{B114BD17-DC8B-4E61-9838-070EE2E72770}" type="slidenum">
              <a:rPr lang="ro-RO" smtClean="0"/>
              <a:t>14</a:t>
            </a:fld>
            <a:endParaRPr lang="ro-RO"/>
          </a:p>
        </p:txBody>
      </p:sp>
    </p:spTree>
    <p:extLst>
      <p:ext uri="{BB962C8B-B14F-4D97-AF65-F5344CB8AC3E}">
        <p14:creationId xmlns:p14="http://schemas.microsoft.com/office/powerpoint/2010/main" val="2546116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pPr>
            <a:r>
              <a:rPr lang="en-GB" sz="1800" dirty="0">
                <a:effectLst/>
                <a:latin typeface="Times New Roman" panose="02020603050405020304" pitchFamily="18" charset="0"/>
                <a:ea typeface="Calibri" panose="020F0502020204030204" pitchFamily="34" charset="0"/>
              </a:rPr>
              <a:t>How should we proceed? The UEMO strategy, called by us “the dual path”, provides not the transformation of “specific training in general medical practice” into a specialty, but the introduction of a new specialty called Family Medicine or/and General Medicine. Consequently, UEMO does not aim at eliminating Articles 28-30 in any way, but addresses the delegated act provided for in Directive 55 and maintains the qualification of the "specific training in general medical practice", applicable to a decreasing number of healthcare professionals in the primary care. The introduction of the Family Medicine/General Medicine specialty in Annex 5.1.3, with the retention of Annex 5.1.4 unchanged, corresponds to the real situation in at least 20 EU member states, where the clinical specialty of Family Medicine exists. </a:t>
            </a:r>
            <a:endParaRPr lang="ro-RO"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FACDFB-8000-44BF-A71A-C1EE28AECA3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3781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pPr>
            <a:r>
              <a:rPr lang="en-GB" sz="1800" dirty="0">
                <a:effectLst/>
                <a:latin typeface="Times New Roman" panose="02020603050405020304" pitchFamily="18" charset="0"/>
                <a:ea typeface="Calibri" panose="020F0502020204030204" pitchFamily="34" charset="0"/>
              </a:rPr>
              <a:t>The notification procedure provides that each Member State shall notify via IMI the Commission of the laws, regulations and administrative provisions which it adopts with regard to the issuing of evidence of formal qualifications in the professions. The Commission is empowered to adopt delegated acts in order to amend points 5.1.1 to 5.1.4, concerning the updating of the titles adopted by the Member States for evidence of formal qualifications. </a:t>
            </a:r>
            <a:endParaRPr lang="ro-RO"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114BD17-DC8B-4E61-9838-070EE2E72770}" type="slidenum">
              <a:rPr lang="ro-RO" smtClean="0"/>
              <a:t>16</a:t>
            </a:fld>
            <a:endParaRPr lang="ro-RO"/>
          </a:p>
        </p:txBody>
      </p:sp>
    </p:spTree>
    <p:extLst>
      <p:ext uri="{BB962C8B-B14F-4D97-AF65-F5344CB8AC3E}">
        <p14:creationId xmlns:p14="http://schemas.microsoft.com/office/powerpoint/2010/main" val="806570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imes New Roman" panose="02020603050405020304" pitchFamily="18" charset="0"/>
                <a:ea typeface="Calibri" panose="020F0502020204030204" pitchFamily="34" charset="0"/>
              </a:rPr>
              <a:t>Introduction of a new specialty in Annex 5.1.3. is clearly not considered to be an addition or amendment of an essential element of the Directive, being specified as such in the preamble to point (31) of The Directive 2013/55. The latest proof of this is the European Commission's seventh delegated act of 5 March 2024 which amends Directive 36, in fact Annex V, introducing sports medicine as a recognised European speciality. </a:t>
            </a:r>
            <a:endParaRPr lang="ro-RO" dirty="0"/>
          </a:p>
        </p:txBody>
      </p:sp>
      <p:sp>
        <p:nvSpPr>
          <p:cNvPr id="4" name="Slide Number Placeholder 3"/>
          <p:cNvSpPr>
            <a:spLocks noGrp="1"/>
          </p:cNvSpPr>
          <p:nvPr>
            <p:ph type="sldNum" sz="quarter" idx="5"/>
          </p:nvPr>
        </p:nvSpPr>
        <p:spPr/>
        <p:txBody>
          <a:bodyPr/>
          <a:lstStyle/>
          <a:p>
            <a:fld id="{B114BD17-DC8B-4E61-9838-070EE2E72770}" type="slidenum">
              <a:rPr lang="ro-RO" smtClean="0"/>
              <a:t>17</a:t>
            </a:fld>
            <a:endParaRPr lang="ro-RO"/>
          </a:p>
        </p:txBody>
      </p:sp>
    </p:spTree>
    <p:extLst>
      <p:ext uri="{BB962C8B-B14F-4D97-AF65-F5344CB8AC3E}">
        <p14:creationId xmlns:p14="http://schemas.microsoft.com/office/powerpoint/2010/main" val="1999230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pPr>
            <a:r>
              <a:rPr lang="en-GB" sz="1800" dirty="0">
                <a:effectLst/>
                <a:latin typeface="Times New Roman" panose="02020603050405020304" pitchFamily="18" charset="0"/>
                <a:ea typeface="Calibri" panose="020F0502020204030204" pitchFamily="34" charset="0"/>
              </a:rPr>
              <a:t>An example of how this path is perfectly feasible is the request for the introduction of the new specialty in Annex V from the Romanian College of Physicians, as the competent authority for the recognition of qualifications in Romania (together with the Ministry of Health), to the National Coordinator for Directive 36/2005/EC, which in Romania belongs to the Ministry of Education, receiving the following official response, whereby, if we, as a professional body, ensure that there is support from our counterparts in the other Member States, plus the agreement of the Romanian Ministry of Health and, implicitly, of the competent public authorities in the other Member States, this procedure can be started. </a:t>
            </a:r>
            <a:endParaRPr lang="ro-RO"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114BD17-DC8B-4E61-9838-070EE2E72770}" type="slidenum">
              <a:rPr lang="ro-RO" smtClean="0"/>
              <a:t>18</a:t>
            </a:fld>
            <a:endParaRPr lang="ro-RO"/>
          </a:p>
        </p:txBody>
      </p:sp>
    </p:spTree>
    <p:extLst>
      <p:ext uri="{BB962C8B-B14F-4D97-AF65-F5344CB8AC3E}">
        <p14:creationId xmlns:p14="http://schemas.microsoft.com/office/powerpoint/2010/main" val="4234056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kern="100">
                <a:effectLst/>
                <a:latin typeface="Times New Roman" panose="02020603050405020304" pitchFamily="18" charset="0"/>
                <a:ea typeface="Calibri" panose="020F0502020204030204" pitchFamily="34" charset="0"/>
                <a:cs typeface="Arial" panose="020B0604020202020204" pitchFamily="34" charset="0"/>
              </a:rPr>
              <a:t>It is necessary the 11 national medical organizations from the Member States to initiate this step in order to achieve this desire already for decades, the recognition of the specialty of Family Medicine / General Medicine, with the same rights and obligations as other European specialties.</a:t>
            </a:r>
            <a:endParaRPr lang="ro-RO" sz="18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114BD17-DC8B-4E61-9838-070EE2E72770}" type="slidenum">
              <a:rPr lang="ro-RO" smtClean="0"/>
              <a:t>19</a:t>
            </a:fld>
            <a:endParaRPr lang="ro-RO"/>
          </a:p>
        </p:txBody>
      </p:sp>
    </p:spTree>
    <p:extLst>
      <p:ext uri="{BB962C8B-B14F-4D97-AF65-F5344CB8AC3E}">
        <p14:creationId xmlns:p14="http://schemas.microsoft.com/office/powerpoint/2010/main" val="366423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Times New Roman" panose="02020603050405020304" pitchFamily="18" charset="0"/>
                <a:ea typeface="Calibri" panose="020F0502020204030204" pitchFamily="34" charset="0"/>
              </a:rPr>
              <a:t>Who are we talking about: In 2020, there will be approximately 454,000 GPs across the EU. The highest number of GPs was recorded in France (94,000), followed by Germany (85,000), while Portugal and Ireland reported the highest number of GPs per 100,000 inhabitants (292.3 and 187.7 per 100,000 inhabitants, respectively). </a:t>
            </a:r>
            <a:endParaRPr lang="en-GB" sz="1800" dirty="0"/>
          </a:p>
        </p:txBody>
      </p:sp>
      <p:sp>
        <p:nvSpPr>
          <p:cNvPr id="4" name="Slide Number Placeholder 3"/>
          <p:cNvSpPr>
            <a:spLocks noGrp="1"/>
          </p:cNvSpPr>
          <p:nvPr>
            <p:ph type="sldNum" sz="quarter" idx="5"/>
          </p:nvPr>
        </p:nvSpPr>
        <p:spPr/>
        <p:txBody>
          <a:bodyPr/>
          <a:lstStyle/>
          <a:p>
            <a:fld id="{A9914F5E-5C3C-46B6-8F7B-E8D6E3D0A893}" type="slidenum">
              <a:rPr lang="ro-RO" smtClean="0"/>
              <a:t>2</a:t>
            </a:fld>
            <a:endParaRPr lang="ro-RO"/>
          </a:p>
        </p:txBody>
      </p:sp>
    </p:spTree>
    <p:extLst>
      <p:ext uri="{BB962C8B-B14F-4D97-AF65-F5344CB8AC3E}">
        <p14:creationId xmlns:p14="http://schemas.microsoft.com/office/powerpoint/2010/main" val="1645970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imes New Roman" panose="02020603050405020304" pitchFamily="18" charset="0"/>
                <a:ea typeface="Calibri" panose="020F0502020204030204" pitchFamily="34" charset="0"/>
              </a:rPr>
              <a:t>We have not given up and will never give up fighting for equality among all medical specialists in Europe.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FACDFB-8000-44BF-A71A-C1EE28AECA3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Twenty-two years ago, the UEMO declaration mandated the Presidency to try to ensure the inclusion of family medicine as a specialist discipline in the title of the directive at that time. Furthermore, the UEMO advocated a 5-year training period and competence-based assessment.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7FACDFB-8000-44BF-A71A-C1EE28AECA3C}"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spcBef>
                <a:spcPts val="600"/>
              </a:spcBef>
            </a:pPr>
            <a:r>
              <a:rPr lang="en-GB" sz="1800" dirty="0">
                <a:effectLst/>
                <a:latin typeface="Times New Roman" panose="02020603050405020304" pitchFamily="18" charset="0"/>
                <a:ea typeface="Calibri" panose="020F0502020204030204" pitchFamily="34" charset="0"/>
              </a:rPr>
              <a:t>We are aware of the total lack of knowledge about the role of family medicine on the part of politicians. This confusion has persisted for more than 22 years also at the level of the European Commission and its Directorates, but we are finally seeing some realities being accepted, as we will soon see. </a:t>
            </a:r>
            <a:endParaRPr lang="ro-RO"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7FACDFB-8000-44BF-A71A-C1EE28AECA3C}"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This was not far from the WHO position at the time: Although in some countries ''general practice'' and ''family medicine'' may be considered as medical specializations, these occupations should always be classified as generalist medical practitioners.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7FACDFB-8000-44BF-A71A-C1EE28AECA3C}" type="slidenum">
              <a:rPr lang="en-US" smtClean="0"/>
              <a:pPr/>
              <a:t>6</a:t>
            </a:fld>
            <a:endParaRPr lang="en-US"/>
          </a:p>
        </p:txBody>
      </p:sp>
    </p:spTree>
    <p:extLst>
      <p:ext uri="{BB962C8B-B14F-4D97-AF65-F5344CB8AC3E}">
        <p14:creationId xmlns:p14="http://schemas.microsoft.com/office/powerpoint/2010/main" val="1767787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As I was saying, we are currently witnessing a change of optics on the part of some institutions that we thought were definitively anchored in past: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 In a limited number of countries, general/family practice is not yet recognized as a specialty... the global trend is to require specialty training in family medicine before a doctor starts practicing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 General practice (also called family medicine) is a globally recognized medical specialty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 To strengthen primary care, the development and recognition of general practice/family medicine as a specialty equivalent to other medical specialties is very important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114BD17-DC8B-4E61-9838-070EE2E72770}" type="slidenum">
              <a:rPr lang="ro-RO" smtClean="0"/>
              <a:t>7</a:t>
            </a:fld>
            <a:endParaRPr lang="ro-RO"/>
          </a:p>
        </p:txBody>
      </p:sp>
    </p:spTree>
    <p:extLst>
      <p:ext uri="{BB962C8B-B14F-4D97-AF65-F5344CB8AC3E}">
        <p14:creationId xmlns:p14="http://schemas.microsoft.com/office/powerpoint/2010/main" val="1104099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pPr>
            <a:r>
              <a:rPr lang="en-GB" sz="1800" dirty="0">
                <a:effectLst/>
                <a:latin typeface="Times New Roman" panose="02020603050405020304" pitchFamily="18" charset="0"/>
                <a:ea typeface="Calibri" panose="020F0502020204030204" pitchFamily="34" charset="0"/>
              </a:rPr>
              <a:t>We can only be grateful to the European organizations, which have supported these principles of recognition as a specialty, both through professional arguments (such as UEMS) and legal arguments (such as CPME), for example by calling for the elimination of segregation in the classification of professions, considering that family physicians are equal to physicians of other specialties. </a:t>
            </a:r>
            <a:endParaRPr lang="ro-R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FACDFB-8000-44BF-A71A-C1EE28AECA3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8808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kern="100" dirty="0">
                <a:effectLst/>
                <a:latin typeface="Times New Roman" panose="02020603050405020304" pitchFamily="18" charset="0"/>
                <a:ea typeface="Calibri" panose="020F0502020204030204" pitchFamily="34" charset="0"/>
                <a:cs typeface="Arial" panose="020B0604020202020204" pitchFamily="34" charset="0"/>
              </a:rPr>
              <a:t>Without trying to burden you with the technicalities of the legislation, an example of a possible source of confusion is Article 21 of Directive 36 which allows the decision whether or not to grant the right to practise after graduation, depending on the specific conditions of each country. From Annex V it can be seen whether or not this right exists in each EU country (i.e. in fact only after completion of specialized/specialized training or not). According to Art. 25 - access to specialization can be done without the need to obtain the right to practice (that is to say they are not linked). </a:t>
            </a:r>
            <a:endParaRPr lang="ro-RO"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114BD17-DC8B-4E61-9838-070EE2E72770}" type="slidenum">
              <a:rPr lang="ro-RO" smtClean="0"/>
              <a:t>9</a:t>
            </a:fld>
            <a:endParaRPr lang="ro-RO"/>
          </a:p>
        </p:txBody>
      </p:sp>
    </p:spTree>
    <p:extLst>
      <p:ext uri="{BB962C8B-B14F-4D97-AF65-F5344CB8AC3E}">
        <p14:creationId xmlns:p14="http://schemas.microsoft.com/office/powerpoint/2010/main" val="3345347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28395-6C4D-42B5-97D9-4C931B69A5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id="{0CAE3249-7C7A-4CAF-A673-49BEE0143B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id="{E28276FF-EE88-471B-AF59-3604ABB7DC82}"/>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5" name="Footer Placeholder 4">
            <a:extLst>
              <a:ext uri="{FF2B5EF4-FFF2-40B4-BE49-F238E27FC236}">
                <a16:creationId xmlns:a16="http://schemas.microsoft.com/office/drawing/2014/main" id="{92E4D4AB-7C3F-4A63-86DD-A47FAE8D777C}"/>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8F5BAA87-E93A-41CF-8463-7CEF360E7988}"/>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3461817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49A08-8348-40D8-B82E-90DEB0BB8592}"/>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B5958124-5C18-48EE-BD0A-75B413D82D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7A3A16B6-A572-4A73-B325-D1BC0A0BA3C8}"/>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5" name="Footer Placeholder 4">
            <a:extLst>
              <a:ext uri="{FF2B5EF4-FFF2-40B4-BE49-F238E27FC236}">
                <a16:creationId xmlns:a16="http://schemas.microsoft.com/office/drawing/2014/main" id="{1255E152-E421-4A41-B3BC-8478D82D3118}"/>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D2AFD077-824E-462A-AB2B-742DE46036FE}"/>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2111699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18AE5B-54A5-4113-AE2B-DC42B30ED4A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8068FA9B-2E7D-44A6-BA59-1546083838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FC7832AB-63A6-474A-880C-9769000BA8DD}"/>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5" name="Footer Placeholder 4">
            <a:extLst>
              <a:ext uri="{FF2B5EF4-FFF2-40B4-BE49-F238E27FC236}">
                <a16:creationId xmlns:a16="http://schemas.microsoft.com/office/drawing/2014/main" id="{E3C72BC4-7A73-4534-82FA-2A895EAE707B}"/>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65DA55EA-1F42-4CBC-835A-A2BAB40B22E7}"/>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1287543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73B4F-5017-436B-AD2D-19B73E504F34}"/>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BB781451-3BF0-49FC-9A27-3E7B9A4E2D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6653A8AE-C44A-4BCA-A32E-9A2243BAD6BD}"/>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5" name="Footer Placeholder 4">
            <a:extLst>
              <a:ext uri="{FF2B5EF4-FFF2-40B4-BE49-F238E27FC236}">
                <a16:creationId xmlns:a16="http://schemas.microsoft.com/office/drawing/2014/main" id="{BEB1E2B0-3949-42F1-A777-2F438D7B6D3F}"/>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7A4794A2-39B0-4D68-BBFA-0B2E32A83A1A}"/>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3725583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3D253-3BE6-41CA-8234-BC23659324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id="{8357BCE0-8D51-402D-AF8E-6694AB36BF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24F3BD-226C-4632-9608-2D9CC029885D}"/>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5" name="Footer Placeholder 4">
            <a:extLst>
              <a:ext uri="{FF2B5EF4-FFF2-40B4-BE49-F238E27FC236}">
                <a16:creationId xmlns:a16="http://schemas.microsoft.com/office/drawing/2014/main" id="{CA3FFC52-FF1E-40E6-8A33-C3B74E57CF8B}"/>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D27DB8FC-6FD7-4167-9CBC-33F086ACDD57}"/>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207077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D77A-7A58-4078-AA3C-98D00BCC55A9}"/>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7AB22046-013E-46B2-BF5A-9AB7C8C895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id="{DB3EA8EC-A4E6-45D8-B1DF-B7FD005574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id="{60022CEB-6FE9-497D-AB39-41D3A1962059}"/>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6" name="Footer Placeholder 5">
            <a:extLst>
              <a:ext uri="{FF2B5EF4-FFF2-40B4-BE49-F238E27FC236}">
                <a16:creationId xmlns:a16="http://schemas.microsoft.com/office/drawing/2014/main" id="{BC89497B-8876-4887-91BB-C7EFA2C0B448}"/>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AF3FFB27-B0B6-4C84-BDCF-40F2EEE38F85}"/>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4033554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48AC3-88E1-4E30-A1F3-25CAB6CABD57}"/>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id="{E2DD7DCF-2470-4A22-AE22-9394B0648A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36EAE6-9D76-4E74-9FFE-8FE504742D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9008710D-3DE1-468B-BF20-64F32D2E23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AD0390-878B-4905-BC30-8174AB944F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id="{CC558DA6-2C0A-4987-8286-B1CDBB2E955B}"/>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8" name="Footer Placeholder 7">
            <a:extLst>
              <a:ext uri="{FF2B5EF4-FFF2-40B4-BE49-F238E27FC236}">
                <a16:creationId xmlns:a16="http://schemas.microsoft.com/office/drawing/2014/main" id="{248323DA-9322-46ED-A3C8-373E92C17077}"/>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id="{E07764E3-118A-4D95-99F3-BB6744ACEB44}"/>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2459202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270C9-30C1-4128-9BC4-D1269B39E022}"/>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id="{60C7D283-7646-4D41-B820-4EFB70F892B3}"/>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4" name="Footer Placeholder 3">
            <a:extLst>
              <a:ext uri="{FF2B5EF4-FFF2-40B4-BE49-F238E27FC236}">
                <a16:creationId xmlns:a16="http://schemas.microsoft.com/office/drawing/2014/main" id="{031CF4BA-6BA3-44D2-B13F-4127B67BE55D}"/>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id="{E6D28FA8-62BB-4EC9-955D-57802BF71ED5}"/>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2038739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B05C5E-B39D-42F1-9941-13A87A7BD4D0}"/>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3" name="Footer Placeholder 2">
            <a:extLst>
              <a:ext uri="{FF2B5EF4-FFF2-40B4-BE49-F238E27FC236}">
                <a16:creationId xmlns:a16="http://schemas.microsoft.com/office/drawing/2014/main" id="{CE5070B9-4BD4-42A1-88E0-CE5ACA8C39F4}"/>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id="{2DB958C2-398B-46D4-9002-7BDE793DE0BA}"/>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1154772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CB83A-1CBE-4100-8611-7372F7E29C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id="{46D0F84D-27B7-4301-BD46-D399F83E0B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11781A21-D4E9-49E1-AEC2-8079B2ECD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6FCCF0-CD6B-449F-BEE5-21B31EFAF5A4}"/>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6" name="Footer Placeholder 5">
            <a:extLst>
              <a:ext uri="{FF2B5EF4-FFF2-40B4-BE49-F238E27FC236}">
                <a16:creationId xmlns:a16="http://schemas.microsoft.com/office/drawing/2014/main" id="{888DBD79-2107-453E-814D-18A0800D39CA}"/>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BF838D91-2AB8-458E-8224-2370B9B81868}"/>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1791307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06745-D4C4-4F32-AC35-2DAD9230B0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id="{ABAC3B7C-3E40-4EA7-961F-EE8B7B8727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50285A1D-B87E-4E64-9970-8D79E59A45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943FB4-57AD-48C8-B8E0-3AD2D61A3647}"/>
              </a:ext>
            </a:extLst>
          </p:cNvPr>
          <p:cNvSpPr>
            <a:spLocks noGrp="1"/>
          </p:cNvSpPr>
          <p:nvPr>
            <p:ph type="dt" sz="half" idx="10"/>
          </p:nvPr>
        </p:nvSpPr>
        <p:spPr/>
        <p:txBody>
          <a:bodyPr/>
          <a:lstStyle/>
          <a:p>
            <a:fld id="{AB1438A7-CBC6-4F89-A071-709BC6E06860}" type="datetimeFigureOut">
              <a:rPr lang="ro-RO" smtClean="0"/>
              <a:t>15.10.2024</a:t>
            </a:fld>
            <a:endParaRPr lang="ro-RO"/>
          </a:p>
        </p:txBody>
      </p:sp>
      <p:sp>
        <p:nvSpPr>
          <p:cNvPr id="6" name="Footer Placeholder 5">
            <a:extLst>
              <a:ext uri="{FF2B5EF4-FFF2-40B4-BE49-F238E27FC236}">
                <a16:creationId xmlns:a16="http://schemas.microsoft.com/office/drawing/2014/main" id="{C7977299-FAA0-44DF-9AE9-C9DC92ADDE0F}"/>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09E78FF5-291A-4206-B31F-6A18B6EB8E7B}"/>
              </a:ext>
            </a:extLst>
          </p:cNvPr>
          <p:cNvSpPr>
            <a:spLocks noGrp="1"/>
          </p:cNvSpPr>
          <p:nvPr>
            <p:ph type="sldNum" sz="quarter" idx="12"/>
          </p:nvPr>
        </p:nvSpPr>
        <p:spPr/>
        <p:txBody>
          <a:bodyPr/>
          <a:lstStyle/>
          <a:p>
            <a:fld id="{5E1F9733-BB81-46BA-A8BF-C5C9FA681FC3}" type="slidenum">
              <a:rPr lang="ro-RO" smtClean="0"/>
              <a:t>‹nº›</a:t>
            </a:fld>
            <a:endParaRPr lang="ro-RO"/>
          </a:p>
        </p:txBody>
      </p:sp>
    </p:spTree>
    <p:extLst>
      <p:ext uri="{BB962C8B-B14F-4D97-AF65-F5344CB8AC3E}">
        <p14:creationId xmlns:p14="http://schemas.microsoft.com/office/powerpoint/2010/main" val="500843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00B9F5-FD26-4051-83C2-8C223781C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id="{B7F5485E-6229-4386-B531-E6C7B6E496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47271A73-5F60-4BEB-86A9-8D251863BF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1438A7-CBC6-4F89-A071-709BC6E06860}" type="datetimeFigureOut">
              <a:rPr lang="ro-RO" smtClean="0"/>
              <a:t>15.10.2024</a:t>
            </a:fld>
            <a:endParaRPr lang="ro-RO"/>
          </a:p>
        </p:txBody>
      </p:sp>
      <p:sp>
        <p:nvSpPr>
          <p:cNvPr id="5" name="Footer Placeholder 4">
            <a:extLst>
              <a:ext uri="{FF2B5EF4-FFF2-40B4-BE49-F238E27FC236}">
                <a16:creationId xmlns:a16="http://schemas.microsoft.com/office/drawing/2014/main" id="{F100C64E-A18A-40DF-A351-1AF78A08E8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id="{B6F89BFA-092C-48EA-8BFD-C4C5761EB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F9733-BB81-46BA-A8BF-C5C9FA681FC3}" type="slidenum">
              <a:rPr lang="ro-RO" smtClean="0"/>
              <a:t>‹nº›</a:t>
            </a:fld>
            <a:endParaRPr lang="ro-RO"/>
          </a:p>
        </p:txBody>
      </p:sp>
    </p:spTree>
    <p:extLst>
      <p:ext uri="{BB962C8B-B14F-4D97-AF65-F5344CB8AC3E}">
        <p14:creationId xmlns:p14="http://schemas.microsoft.com/office/powerpoint/2010/main" val="4188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978434"/>
            <a:ext cx="12192000" cy="4693946"/>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prstClr val="black"/>
                </a:solidFill>
                <a:effectLst/>
                <a:uLnTx/>
                <a:uFillTx/>
                <a:latin typeface="Calibri Light"/>
                <a:ea typeface="+mn-ea"/>
                <a:cs typeface="+mn-cs"/>
              </a:rPr>
              <a:t>Recognition of Family Medicine/General </a:t>
            </a:r>
            <a:r>
              <a:rPr lang="ro-RO" sz="6000" b="1" dirty="0">
                <a:solidFill>
                  <a:prstClr val="black"/>
                </a:solidFill>
                <a:latin typeface="Calibri Light"/>
              </a:rPr>
              <a:t>Medicine</a:t>
            </a:r>
            <a:r>
              <a:rPr kumimoji="0" lang="en-GB" sz="6000" b="1" i="0" u="none" strike="noStrike" kern="1200" cap="none" spc="0" normalizeH="0" baseline="0" noProof="0" dirty="0">
                <a:ln>
                  <a:noFill/>
                </a:ln>
                <a:solidFill>
                  <a:prstClr val="black"/>
                </a:solidFill>
                <a:effectLst/>
                <a:uLnTx/>
                <a:uFillTx/>
                <a:latin typeface="Calibri Light"/>
                <a:ea typeface="+mn-ea"/>
                <a:cs typeface="+mn-cs"/>
              </a:rPr>
              <a:t> as a European Medical Specialty</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ro-RO" sz="6000" b="1" i="0" u="none" strike="noStrike" kern="1200" cap="none" spc="0" normalizeH="0" baseline="0" noProof="0" dirty="0">
              <a:ln>
                <a:noFill/>
              </a:ln>
              <a:solidFill>
                <a:prstClr val="black"/>
              </a:solidFill>
              <a:effectLst/>
              <a:uLnTx/>
              <a:uFillTx/>
              <a:latin typeface="Calibri Light"/>
              <a:ea typeface="+mn-ea"/>
              <a:cs typeface="+mn-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ro-RO" sz="3000" b="1" i="0" u="none" strike="noStrike" kern="1200" cap="none" spc="0" normalizeH="0" baseline="0" noProof="0" dirty="0">
                <a:ln>
                  <a:noFill/>
                </a:ln>
                <a:solidFill>
                  <a:prstClr val="black"/>
                </a:solidFill>
                <a:effectLst/>
                <a:uLnTx/>
                <a:uFillTx/>
                <a:latin typeface="Calibri Light"/>
                <a:ea typeface="+mn-ea"/>
                <a:cs typeface="+mn-cs"/>
              </a:rPr>
              <a:t>Update Report</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ro-RO" sz="3000" b="1" i="0" u="none" strike="noStrike" kern="1200" cap="none" spc="0" normalizeH="0" baseline="0" noProof="0" dirty="0">
              <a:ln>
                <a:noFill/>
              </a:ln>
              <a:solidFill>
                <a:prstClr val="black"/>
              </a:solidFill>
              <a:effectLst/>
              <a:uLnTx/>
              <a:uFillTx/>
              <a:latin typeface="Calibri Light"/>
              <a:ea typeface="+mn-ea"/>
              <a:cs typeface="+mn-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black"/>
                </a:solidFill>
                <a:effectLst/>
                <a:uLnTx/>
                <a:uFillTx/>
                <a:latin typeface="Calibri Light"/>
                <a:ea typeface="+mn-ea"/>
                <a:cs typeface="+mn-cs"/>
              </a:rPr>
              <a:t>UEMO-UEMS Joint </a:t>
            </a:r>
            <a:r>
              <a:rPr lang="en-GB" sz="3000" b="1" dirty="0">
                <a:solidFill>
                  <a:prstClr val="black"/>
                </a:solidFill>
                <a:latin typeface="Calibri Light"/>
              </a:rPr>
              <a:t>s</a:t>
            </a:r>
            <a:r>
              <a:rPr kumimoji="0" lang="en-GB" sz="3000" b="1" i="0" u="none" strike="noStrike" kern="1200" cap="none" spc="0" normalizeH="0" baseline="0" noProof="0" dirty="0" err="1">
                <a:ln>
                  <a:noFill/>
                </a:ln>
                <a:solidFill>
                  <a:prstClr val="black"/>
                </a:solidFill>
                <a:effectLst/>
                <a:uLnTx/>
                <a:uFillTx/>
                <a:latin typeface="Calibri Light"/>
                <a:ea typeface="+mn-ea"/>
                <a:cs typeface="+mn-cs"/>
              </a:rPr>
              <a:t>ession</a:t>
            </a:r>
            <a:r>
              <a:rPr kumimoji="0" lang="en-GB" sz="3000" b="1" i="0" u="none" strike="noStrike" kern="1200" cap="none" spc="0" normalizeH="0" baseline="0" noProof="0" dirty="0">
                <a:ln>
                  <a:noFill/>
                </a:ln>
                <a:solidFill>
                  <a:prstClr val="black"/>
                </a:solidFill>
                <a:effectLst/>
                <a:uLnTx/>
                <a:uFillTx/>
                <a:latin typeface="Calibri Light"/>
                <a:ea typeface="+mn-ea"/>
                <a:cs typeface="+mn-cs"/>
              </a:rPr>
              <a:t>, </a:t>
            </a:r>
            <a:r>
              <a:rPr kumimoji="0" lang="en-GB" sz="3000" b="1" i="0" u="none" strike="noStrike" kern="1200" cap="none" spc="0" normalizeH="0" baseline="0" noProof="0" dirty="0" err="1">
                <a:ln>
                  <a:noFill/>
                </a:ln>
                <a:solidFill>
                  <a:prstClr val="black"/>
                </a:solidFill>
                <a:effectLst/>
                <a:uLnTx/>
                <a:uFillTx/>
                <a:latin typeface="Calibri Light"/>
                <a:ea typeface="+mn-ea"/>
                <a:cs typeface="+mn-cs"/>
              </a:rPr>
              <a:t>Bruxelles</a:t>
            </a:r>
            <a:r>
              <a:rPr kumimoji="0" lang="en-GB" sz="3000" b="0" i="0" u="none" strike="noStrike" kern="1200" cap="none" spc="0" normalizeH="0" baseline="0" noProof="0" dirty="0">
                <a:ln>
                  <a:noFill/>
                </a:ln>
                <a:solidFill>
                  <a:prstClr val="black"/>
                </a:solidFill>
                <a:effectLst/>
                <a:uLnTx/>
                <a:uFillTx/>
                <a:latin typeface="Calibri"/>
                <a:ea typeface="+mn-ea"/>
                <a:cs typeface="+mn-cs"/>
              </a:rPr>
              <a:t>, 1</a:t>
            </a:r>
            <a:r>
              <a:rPr lang="en-GB" sz="3000" dirty="0">
                <a:solidFill>
                  <a:prstClr val="black"/>
                </a:solidFill>
                <a:latin typeface="Calibri"/>
              </a:rPr>
              <a:t>8</a:t>
            </a:r>
            <a:r>
              <a:rPr kumimoji="0" lang="en-GB" sz="3000" b="0" i="0" u="none" strike="noStrike" kern="1200" cap="none" spc="0" normalizeH="0" baseline="30000" noProof="0" dirty="0" err="1">
                <a:ln>
                  <a:noFill/>
                </a:ln>
                <a:solidFill>
                  <a:prstClr val="black"/>
                </a:solidFill>
                <a:effectLst/>
                <a:uLnTx/>
                <a:uFillTx/>
                <a:latin typeface="Calibri"/>
                <a:ea typeface="+mn-ea"/>
                <a:cs typeface="+mn-cs"/>
              </a:rPr>
              <a:t>th</a:t>
            </a:r>
            <a:r>
              <a:rPr kumimoji="0" lang="en-GB" sz="3000" b="0" i="0" u="none" strike="noStrike" kern="1200" cap="none" spc="0" normalizeH="0" baseline="0" noProof="0" dirty="0">
                <a:ln>
                  <a:noFill/>
                </a:ln>
                <a:solidFill>
                  <a:prstClr val="black"/>
                </a:solidFill>
                <a:effectLst/>
                <a:uLnTx/>
                <a:uFillTx/>
                <a:latin typeface="Calibri"/>
                <a:ea typeface="+mn-ea"/>
                <a:cs typeface="+mn-cs"/>
              </a:rPr>
              <a:t>– 1</a:t>
            </a:r>
            <a:r>
              <a:rPr lang="en-GB" sz="3000" dirty="0">
                <a:solidFill>
                  <a:prstClr val="black"/>
                </a:solidFill>
                <a:latin typeface="Calibri"/>
              </a:rPr>
              <a:t>9</a:t>
            </a:r>
            <a:r>
              <a:rPr lang="en-GB" sz="3000" baseline="30000" dirty="0">
                <a:solidFill>
                  <a:prstClr val="black"/>
                </a:solidFill>
                <a:latin typeface="Calibri"/>
              </a:rPr>
              <a:t>th</a:t>
            </a:r>
            <a:r>
              <a:rPr kumimoji="0" lang="en-GB" sz="3000" b="0" i="0" u="none" strike="noStrike" kern="1200" cap="none" spc="0" normalizeH="0" baseline="30000" noProof="0" dirty="0">
                <a:ln>
                  <a:noFill/>
                </a:ln>
                <a:solidFill>
                  <a:prstClr val="black"/>
                </a:solidFill>
                <a:effectLst/>
                <a:uLnTx/>
                <a:uFillTx/>
                <a:latin typeface="Calibri"/>
                <a:ea typeface="+mn-ea"/>
                <a:cs typeface="+mn-cs"/>
              </a:rPr>
              <a:t> </a:t>
            </a:r>
            <a:r>
              <a:rPr kumimoji="0" lang="en-GB" sz="3000" b="0" i="0" u="none" strike="noStrike" kern="1200" cap="none" spc="0" normalizeH="0" baseline="0" noProof="0" dirty="0">
                <a:ln>
                  <a:noFill/>
                </a:ln>
                <a:solidFill>
                  <a:prstClr val="black"/>
                </a:solidFill>
                <a:effectLst/>
                <a:uLnTx/>
                <a:uFillTx/>
                <a:latin typeface="Calibri"/>
                <a:ea typeface="+mn-ea"/>
                <a:cs typeface="+mn-cs"/>
              </a:rPr>
              <a:t>October 2024</a:t>
            </a:r>
            <a:endParaRPr kumimoji="0" lang="en-GB" sz="3000" b="0" i="0" u="none" strike="noStrike" kern="1200" cap="none" spc="0" normalizeH="0" baseline="0" noProof="0" dirty="0">
              <a:ln>
                <a:noFill/>
              </a:ln>
              <a:solidFill>
                <a:prstClr val="black"/>
              </a:solidFill>
              <a:effectLst/>
              <a:uLnTx/>
              <a:uFillTx/>
              <a:latin typeface="Calibri Ligh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B4B880-2199-46ED-AFD1-CC0E5F1BA4B7}"/>
              </a:ext>
            </a:extLst>
          </p:cNvPr>
          <p:cNvPicPr>
            <a:picLocks noChangeAspect="1"/>
          </p:cNvPicPr>
          <p:nvPr/>
        </p:nvPicPr>
        <p:blipFill>
          <a:blip r:embed="rId3"/>
          <a:stretch>
            <a:fillRect/>
          </a:stretch>
        </p:blipFill>
        <p:spPr>
          <a:xfrm>
            <a:off x="292598" y="233916"/>
            <a:ext cx="7014524" cy="6417364"/>
          </a:xfrm>
          <a:prstGeom prst="rect">
            <a:avLst/>
          </a:prstGeom>
        </p:spPr>
      </p:pic>
      <p:sp>
        <p:nvSpPr>
          <p:cNvPr id="5" name="Thought Bubble: Cloud 4">
            <a:extLst>
              <a:ext uri="{FF2B5EF4-FFF2-40B4-BE49-F238E27FC236}">
                <a16:creationId xmlns:a16="http://schemas.microsoft.com/office/drawing/2014/main" id="{03C6302F-0339-4A1C-9296-7E63FD446459}"/>
              </a:ext>
            </a:extLst>
          </p:cNvPr>
          <p:cNvSpPr/>
          <p:nvPr/>
        </p:nvSpPr>
        <p:spPr>
          <a:xfrm>
            <a:off x="2836272" y="233916"/>
            <a:ext cx="2955851" cy="2097580"/>
          </a:xfrm>
          <a:prstGeom prst="cloudCallout">
            <a:avLst>
              <a:gd name="adj1" fmla="val 7110"/>
              <a:gd name="adj2" fmla="val 76757"/>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Verdana Pro Light" panose="020B0304030504040204" pitchFamily="34" charset="0"/>
              </a:rPr>
              <a:t>Haven't they recognized you yet</a:t>
            </a:r>
            <a:r>
              <a:rPr lang="ro-RO" sz="2000" b="1" dirty="0">
                <a:solidFill>
                  <a:schemeClr val="tx1"/>
                </a:solidFill>
                <a:latin typeface="Verdana Pro Light" panose="020B0304030504040204" pitchFamily="34" charset="0"/>
              </a:rPr>
              <a:t>, </a:t>
            </a:r>
            <a:r>
              <a:rPr lang="en-GB" sz="2000" b="1" dirty="0">
                <a:solidFill>
                  <a:schemeClr val="tx1"/>
                </a:solidFill>
                <a:latin typeface="Verdana Pro Light" panose="020B0304030504040204" pitchFamily="34" charset="0"/>
              </a:rPr>
              <a:t>to fit in?</a:t>
            </a:r>
            <a:endParaRPr lang="ro-RO" sz="2000" b="1" dirty="0">
              <a:solidFill>
                <a:schemeClr val="tx1"/>
              </a:solidFill>
              <a:latin typeface="Verdana Pro Light" panose="020B0304030504040204" pitchFamily="34" charset="0"/>
            </a:endParaRPr>
          </a:p>
        </p:txBody>
      </p:sp>
      <p:pic>
        <p:nvPicPr>
          <p:cNvPr id="2" name="Picture 4">
            <a:extLst>
              <a:ext uri="{FF2B5EF4-FFF2-40B4-BE49-F238E27FC236}">
                <a16:creationId xmlns:a16="http://schemas.microsoft.com/office/drawing/2014/main" id="{6EE54E61-4DB5-034A-3048-94BA7F005C0F}"/>
              </a:ext>
            </a:extLst>
          </p:cNvPr>
          <p:cNvPicPr>
            <a:picLocks noChangeAspect="1" noChangeArrowheads="1"/>
          </p:cNvPicPr>
          <p:nvPr/>
        </p:nvPicPr>
        <p:blipFill>
          <a:blip r:embed="rId4"/>
          <a:srcRect/>
          <a:stretch>
            <a:fillRect/>
          </a:stretch>
        </p:blipFill>
        <p:spPr bwMode="auto">
          <a:xfrm>
            <a:off x="7491447" y="-12620"/>
            <a:ext cx="4687337" cy="6870620"/>
          </a:xfrm>
          <a:prstGeom prst="rect">
            <a:avLst/>
          </a:prstGeom>
          <a:noFill/>
          <a:ln w="9525">
            <a:noFill/>
            <a:miter lim="800000"/>
            <a:headEnd/>
            <a:tailEnd/>
          </a:ln>
          <a:effectLst/>
        </p:spPr>
      </p:pic>
    </p:spTree>
    <p:extLst>
      <p:ext uri="{BB962C8B-B14F-4D97-AF65-F5344CB8AC3E}">
        <p14:creationId xmlns:p14="http://schemas.microsoft.com/office/powerpoint/2010/main" val="3542209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8953520" cy="584775"/>
          </a:xfrm>
          <a:prstGeom prst="rect">
            <a:avLst/>
          </a:prstGeom>
        </p:spPr>
        <p:txBody>
          <a:bodyPr wrap="square">
            <a:spAutoFit/>
          </a:bodyPr>
          <a:lstStyle/>
          <a:p>
            <a:r>
              <a:rPr lang="en-US" sz="3200" b="1" dirty="0"/>
              <a:t>Training period in FM/GM</a:t>
            </a:r>
            <a:r>
              <a:rPr lang="ro-RO" sz="3200" b="1" dirty="0"/>
              <a:t> (</a:t>
            </a:r>
            <a:r>
              <a:rPr lang="ro-RO" sz="3200" b="1"/>
              <a:t>23 respondents)</a:t>
            </a:r>
            <a:endParaRPr lang="en-US" sz="3200" b="1" dirty="0"/>
          </a:p>
        </p:txBody>
      </p:sp>
      <p:sp>
        <p:nvSpPr>
          <p:cNvPr id="4" name="TextBox 3"/>
          <p:cNvSpPr txBox="1"/>
          <p:nvPr/>
        </p:nvSpPr>
        <p:spPr>
          <a:xfrm>
            <a:off x="534139" y="800089"/>
            <a:ext cx="6858048" cy="2062103"/>
          </a:xfrm>
          <a:prstGeom prst="rect">
            <a:avLst/>
          </a:prstGeom>
          <a:noFill/>
        </p:spPr>
        <p:txBody>
          <a:bodyPr wrap="square" rtlCol="0">
            <a:spAutoFit/>
          </a:bodyPr>
          <a:lstStyle/>
          <a:p>
            <a:r>
              <a:rPr lang="en-US" sz="3200" b="1" dirty="0">
                <a:solidFill>
                  <a:srgbClr val="FFCCCC"/>
                </a:solidFill>
                <a:effectLst>
                  <a:outerShdw blurRad="38100" dist="38100" dir="2700000" algn="tl">
                    <a:srgbClr val="000000">
                      <a:alpha val="43137"/>
                    </a:srgbClr>
                  </a:outerShdw>
                </a:effectLst>
              </a:rPr>
              <a:t>Three years</a:t>
            </a:r>
            <a:r>
              <a:rPr lang="ro-RO" sz="3200" b="1" dirty="0">
                <a:solidFill>
                  <a:srgbClr val="FFCCCC"/>
                </a:solidFill>
                <a:effectLst>
                  <a:outerShdw blurRad="38100" dist="38100" dir="2700000" algn="tl">
                    <a:srgbClr val="000000">
                      <a:alpha val="43137"/>
                    </a:srgbClr>
                  </a:outerShdw>
                </a:effectLst>
              </a:rPr>
              <a:t> (8 </a:t>
            </a:r>
            <a:r>
              <a:rPr lang="ro-RO" sz="3200" b="1" dirty="0" err="1">
                <a:solidFill>
                  <a:srgbClr val="FFCCCC"/>
                </a:solidFill>
                <a:effectLst>
                  <a:outerShdw blurRad="38100" dist="38100" dir="2700000" algn="tl">
                    <a:srgbClr val="000000">
                      <a:alpha val="43137"/>
                    </a:srgbClr>
                  </a:outerShdw>
                </a:effectLst>
              </a:rPr>
              <a:t>countries</a:t>
            </a:r>
            <a:r>
              <a:rPr lang="ro-RO" sz="3200" b="1" dirty="0">
                <a:solidFill>
                  <a:srgbClr val="FFCCCC"/>
                </a:solidFill>
                <a:effectLst>
                  <a:outerShdw blurRad="38100" dist="38100" dir="2700000" algn="tl">
                    <a:srgbClr val="000000">
                      <a:alpha val="43137"/>
                    </a:srgbClr>
                  </a:outerShdw>
                </a:effectLst>
              </a:rPr>
              <a:t>)</a:t>
            </a:r>
            <a:endParaRPr lang="en-US" sz="3200" b="1" dirty="0">
              <a:solidFill>
                <a:srgbClr val="FFCCCC"/>
              </a:solidFill>
              <a:effectLst>
                <a:outerShdw blurRad="38100" dist="38100" dir="2700000" algn="tl">
                  <a:srgbClr val="000000">
                    <a:alpha val="43137"/>
                  </a:srgbClr>
                </a:outerShdw>
              </a:effectLst>
            </a:endParaRPr>
          </a:p>
          <a:p>
            <a:r>
              <a:rPr lang="en-US" sz="3200" b="1" dirty="0">
                <a:solidFill>
                  <a:srgbClr val="FF5050"/>
                </a:solidFill>
                <a:effectLst>
                  <a:outerShdw blurRad="38100" dist="38100" dir="2700000" algn="tl">
                    <a:srgbClr val="000000">
                      <a:alpha val="43137"/>
                    </a:srgbClr>
                  </a:outerShdw>
                </a:effectLst>
              </a:rPr>
              <a:t>Four years</a:t>
            </a:r>
            <a:r>
              <a:rPr lang="ro-RO" sz="3200" b="1" dirty="0">
                <a:solidFill>
                  <a:srgbClr val="FF5050"/>
                </a:solidFill>
                <a:effectLst>
                  <a:outerShdw blurRad="38100" dist="38100" dir="2700000" algn="tl">
                    <a:srgbClr val="000000">
                      <a:alpha val="43137"/>
                    </a:srgbClr>
                  </a:outerShdw>
                </a:effectLst>
              </a:rPr>
              <a:t> (8 </a:t>
            </a:r>
            <a:r>
              <a:rPr lang="ro-RO" sz="3200" b="1" dirty="0" err="1">
                <a:solidFill>
                  <a:srgbClr val="FF5050"/>
                </a:solidFill>
                <a:effectLst>
                  <a:outerShdw blurRad="38100" dist="38100" dir="2700000" algn="tl">
                    <a:srgbClr val="000000">
                      <a:alpha val="43137"/>
                    </a:srgbClr>
                  </a:outerShdw>
                </a:effectLst>
              </a:rPr>
              <a:t>countries</a:t>
            </a:r>
            <a:r>
              <a:rPr lang="ro-RO" sz="3200" b="1" dirty="0">
                <a:solidFill>
                  <a:srgbClr val="FF5050"/>
                </a:solidFill>
                <a:effectLst>
                  <a:outerShdw blurRad="38100" dist="38100" dir="2700000" algn="tl">
                    <a:srgbClr val="000000">
                      <a:alpha val="43137"/>
                    </a:srgbClr>
                  </a:outerShdw>
                </a:effectLst>
              </a:rPr>
              <a:t>)</a:t>
            </a:r>
            <a:endParaRPr lang="hu-HU" sz="3200" b="1" dirty="0">
              <a:solidFill>
                <a:srgbClr val="FF5050"/>
              </a:solidFill>
              <a:effectLst>
                <a:outerShdw blurRad="38100" dist="38100" dir="2700000" algn="tl">
                  <a:srgbClr val="000000">
                    <a:alpha val="43137"/>
                  </a:srgbClr>
                </a:outerShdw>
              </a:effectLst>
            </a:endParaRPr>
          </a:p>
          <a:p>
            <a:r>
              <a:rPr lang="en-US" sz="3200" b="1" dirty="0">
                <a:solidFill>
                  <a:srgbClr val="FF0000"/>
                </a:solidFill>
                <a:effectLst>
                  <a:outerShdw blurRad="38100" dist="38100" dir="2700000" algn="tl">
                    <a:srgbClr val="000000">
                      <a:alpha val="43137"/>
                    </a:srgbClr>
                  </a:outerShdw>
                </a:effectLst>
              </a:rPr>
              <a:t>Five years</a:t>
            </a:r>
            <a:r>
              <a:rPr lang="ro-RO" sz="3200" b="1" dirty="0">
                <a:solidFill>
                  <a:srgbClr val="FF0000"/>
                </a:solidFill>
                <a:effectLst>
                  <a:outerShdw blurRad="38100" dist="38100" dir="2700000" algn="tl">
                    <a:srgbClr val="000000">
                      <a:alpha val="43137"/>
                    </a:srgbClr>
                  </a:outerShdw>
                </a:effectLst>
              </a:rPr>
              <a:t> (4 </a:t>
            </a:r>
            <a:r>
              <a:rPr lang="ro-RO" sz="3200" b="1" dirty="0" err="1">
                <a:solidFill>
                  <a:srgbClr val="FF0000"/>
                </a:solidFill>
                <a:effectLst>
                  <a:outerShdw blurRad="38100" dist="38100" dir="2700000" algn="tl">
                    <a:srgbClr val="000000">
                      <a:alpha val="43137"/>
                    </a:srgbClr>
                  </a:outerShdw>
                </a:effectLst>
              </a:rPr>
              <a:t>countries</a:t>
            </a:r>
            <a:r>
              <a:rPr lang="ro-RO" sz="3200" b="1" dirty="0">
                <a:solidFill>
                  <a:srgbClr val="FF0000"/>
                </a:solidFill>
                <a:effectLst>
                  <a:outerShdw blurRad="38100" dist="38100" dir="2700000" algn="tl">
                    <a:srgbClr val="000000">
                      <a:alpha val="43137"/>
                    </a:srgbClr>
                  </a:outerShdw>
                </a:effectLst>
              </a:rPr>
              <a:t>)</a:t>
            </a:r>
            <a:endParaRPr lang="hu-HU" sz="3200" b="1" dirty="0">
              <a:solidFill>
                <a:srgbClr val="FF0000"/>
              </a:solidFill>
              <a:effectLst>
                <a:outerShdw blurRad="38100" dist="38100" dir="2700000" algn="tl">
                  <a:srgbClr val="000000">
                    <a:alpha val="43137"/>
                  </a:srgbClr>
                </a:outerShdw>
              </a:effectLst>
            </a:endParaRPr>
          </a:p>
          <a:p>
            <a:r>
              <a:rPr lang="en-US" sz="3200" b="1" dirty="0">
                <a:solidFill>
                  <a:srgbClr val="800000"/>
                </a:solidFill>
                <a:effectLst>
                  <a:outerShdw blurRad="38100" dist="38100" dir="2700000" algn="tl">
                    <a:srgbClr val="000000">
                      <a:alpha val="43137"/>
                    </a:srgbClr>
                  </a:outerShdw>
                </a:effectLst>
              </a:rPr>
              <a:t>Other period</a:t>
            </a:r>
            <a:r>
              <a:rPr lang="ro-RO" sz="3200" b="1" dirty="0">
                <a:solidFill>
                  <a:srgbClr val="800000"/>
                </a:solidFill>
                <a:effectLst>
                  <a:outerShdw blurRad="38100" dist="38100" dir="2700000" algn="tl">
                    <a:srgbClr val="000000">
                      <a:alpha val="43137"/>
                    </a:srgbClr>
                  </a:outerShdw>
                </a:effectLst>
              </a:rPr>
              <a:t> (3 </a:t>
            </a:r>
            <a:r>
              <a:rPr lang="ro-RO" sz="3200" b="1" dirty="0" err="1">
                <a:solidFill>
                  <a:srgbClr val="800000"/>
                </a:solidFill>
                <a:effectLst>
                  <a:outerShdw blurRad="38100" dist="38100" dir="2700000" algn="tl">
                    <a:srgbClr val="000000">
                      <a:alpha val="43137"/>
                    </a:srgbClr>
                  </a:outerShdw>
                </a:effectLst>
              </a:rPr>
              <a:t>countries</a:t>
            </a:r>
            <a:r>
              <a:rPr lang="ro-RO" sz="3200" b="1" dirty="0">
                <a:solidFill>
                  <a:srgbClr val="800000"/>
                </a:solidFill>
                <a:effectLst>
                  <a:outerShdw blurRad="38100" dist="38100" dir="2700000" algn="tl">
                    <a:srgbClr val="000000">
                      <a:alpha val="43137"/>
                    </a:srgbClr>
                  </a:outerShdw>
                </a:effectLst>
              </a:rPr>
              <a:t>)</a:t>
            </a:r>
            <a:endParaRPr lang="en-US" sz="3200" b="1" dirty="0">
              <a:solidFill>
                <a:srgbClr val="800000"/>
              </a:solidFill>
              <a:effectLst>
                <a:outerShdw blurRad="38100" dist="38100" dir="2700000" algn="tl">
                  <a:srgbClr val="000000">
                    <a:alpha val="43137"/>
                  </a:srgbClr>
                </a:outerShdw>
              </a:effectLst>
            </a:endParaRPr>
          </a:p>
        </p:txBody>
      </p:sp>
      <p:sp>
        <p:nvSpPr>
          <p:cNvPr id="5" name="Rectangle 4"/>
          <p:cNvSpPr/>
          <p:nvPr/>
        </p:nvSpPr>
        <p:spPr>
          <a:xfrm>
            <a:off x="223935" y="1054931"/>
            <a:ext cx="381003" cy="142876"/>
          </a:xfrm>
          <a:prstGeom prst="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CCC"/>
              </a:solidFill>
            </a:endParaRPr>
          </a:p>
        </p:txBody>
      </p:sp>
      <p:sp>
        <p:nvSpPr>
          <p:cNvPr id="6" name="Rectangle 5"/>
          <p:cNvSpPr/>
          <p:nvPr/>
        </p:nvSpPr>
        <p:spPr>
          <a:xfrm>
            <a:off x="223935" y="1987413"/>
            <a:ext cx="381003" cy="14287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23935" y="2478438"/>
            <a:ext cx="381003" cy="142876"/>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23935" y="1511841"/>
            <a:ext cx="381003" cy="142876"/>
          </a:xfrm>
          <a:prstGeom prst="rec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32"/>
          <p:cNvGrpSpPr>
            <a:grpSpLocks/>
          </p:cNvGrpSpPr>
          <p:nvPr/>
        </p:nvGrpSpPr>
        <p:grpSpPr bwMode="auto">
          <a:xfrm>
            <a:off x="5689599" y="0"/>
            <a:ext cx="6502401" cy="6794500"/>
            <a:chOff x="1730" y="-8"/>
            <a:chExt cx="4078" cy="4280"/>
          </a:xfrm>
        </p:grpSpPr>
        <p:sp>
          <p:nvSpPr>
            <p:cNvPr id="11" name="Freeform 5"/>
            <p:cNvSpPr>
              <a:spLocks/>
            </p:cNvSpPr>
            <p:nvPr/>
          </p:nvSpPr>
          <p:spPr bwMode="auto">
            <a:xfrm>
              <a:off x="1890" y="3232"/>
              <a:ext cx="1205" cy="952"/>
            </a:xfrm>
            <a:custGeom>
              <a:avLst/>
              <a:gdLst>
                <a:gd name="T0" fmla="*/ 1154 w 1205"/>
                <a:gd name="T1" fmla="*/ 336 h 952"/>
                <a:gd name="T2" fmla="*/ 1036 w 1205"/>
                <a:gd name="T3" fmla="*/ 296 h 952"/>
                <a:gd name="T4" fmla="*/ 910 w 1205"/>
                <a:gd name="T5" fmla="*/ 280 h 952"/>
                <a:gd name="T6" fmla="*/ 859 w 1205"/>
                <a:gd name="T7" fmla="*/ 232 h 952"/>
                <a:gd name="T8" fmla="*/ 784 w 1205"/>
                <a:gd name="T9" fmla="*/ 192 h 952"/>
                <a:gd name="T10" fmla="*/ 716 w 1205"/>
                <a:gd name="T11" fmla="*/ 144 h 952"/>
                <a:gd name="T12" fmla="*/ 666 w 1205"/>
                <a:gd name="T13" fmla="*/ 136 h 952"/>
                <a:gd name="T14" fmla="*/ 598 w 1205"/>
                <a:gd name="T15" fmla="*/ 128 h 952"/>
                <a:gd name="T16" fmla="*/ 522 w 1205"/>
                <a:gd name="T17" fmla="*/ 104 h 952"/>
                <a:gd name="T18" fmla="*/ 387 w 1205"/>
                <a:gd name="T19" fmla="*/ 64 h 952"/>
                <a:gd name="T20" fmla="*/ 320 w 1205"/>
                <a:gd name="T21" fmla="*/ 48 h 952"/>
                <a:gd name="T22" fmla="*/ 202 w 1205"/>
                <a:gd name="T23" fmla="*/ 16 h 952"/>
                <a:gd name="T24" fmla="*/ 168 w 1205"/>
                <a:gd name="T25" fmla="*/ 0 h 952"/>
                <a:gd name="T26" fmla="*/ 135 w 1205"/>
                <a:gd name="T27" fmla="*/ 8 h 952"/>
                <a:gd name="T28" fmla="*/ 109 w 1205"/>
                <a:gd name="T29" fmla="*/ 24 h 952"/>
                <a:gd name="T30" fmla="*/ 17 w 1205"/>
                <a:gd name="T31" fmla="*/ 48 h 952"/>
                <a:gd name="T32" fmla="*/ 25 w 1205"/>
                <a:gd name="T33" fmla="*/ 88 h 952"/>
                <a:gd name="T34" fmla="*/ 34 w 1205"/>
                <a:gd name="T35" fmla="*/ 128 h 952"/>
                <a:gd name="T36" fmla="*/ 67 w 1205"/>
                <a:gd name="T37" fmla="*/ 176 h 952"/>
                <a:gd name="T38" fmla="*/ 84 w 1205"/>
                <a:gd name="T39" fmla="*/ 200 h 952"/>
                <a:gd name="T40" fmla="*/ 93 w 1205"/>
                <a:gd name="T41" fmla="*/ 216 h 952"/>
                <a:gd name="T42" fmla="*/ 143 w 1205"/>
                <a:gd name="T43" fmla="*/ 232 h 952"/>
                <a:gd name="T44" fmla="*/ 194 w 1205"/>
                <a:gd name="T45" fmla="*/ 224 h 952"/>
                <a:gd name="T46" fmla="*/ 236 w 1205"/>
                <a:gd name="T47" fmla="*/ 256 h 952"/>
                <a:gd name="T48" fmla="*/ 253 w 1205"/>
                <a:gd name="T49" fmla="*/ 272 h 952"/>
                <a:gd name="T50" fmla="*/ 261 w 1205"/>
                <a:gd name="T51" fmla="*/ 296 h 952"/>
                <a:gd name="T52" fmla="*/ 202 w 1205"/>
                <a:gd name="T53" fmla="*/ 328 h 952"/>
                <a:gd name="T54" fmla="*/ 177 w 1205"/>
                <a:gd name="T55" fmla="*/ 368 h 952"/>
                <a:gd name="T56" fmla="*/ 160 w 1205"/>
                <a:gd name="T57" fmla="*/ 424 h 952"/>
                <a:gd name="T58" fmla="*/ 143 w 1205"/>
                <a:gd name="T59" fmla="*/ 432 h 952"/>
                <a:gd name="T60" fmla="*/ 126 w 1205"/>
                <a:gd name="T61" fmla="*/ 480 h 952"/>
                <a:gd name="T62" fmla="*/ 76 w 1205"/>
                <a:gd name="T63" fmla="*/ 488 h 952"/>
                <a:gd name="T64" fmla="*/ 109 w 1205"/>
                <a:gd name="T65" fmla="*/ 568 h 952"/>
                <a:gd name="T66" fmla="*/ 101 w 1205"/>
                <a:gd name="T67" fmla="*/ 584 h 952"/>
                <a:gd name="T68" fmla="*/ 67 w 1205"/>
                <a:gd name="T69" fmla="*/ 608 h 952"/>
                <a:gd name="T70" fmla="*/ 67 w 1205"/>
                <a:gd name="T71" fmla="*/ 656 h 952"/>
                <a:gd name="T72" fmla="*/ 84 w 1205"/>
                <a:gd name="T73" fmla="*/ 672 h 952"/>
                <a:gd name="T74" fmla="*/ 17 w 1205"/>
                <a:gd name="T75" fmla="*/ 720 h 952"/>
                <a:gd name="T76" fmla="*/ 0 w 1205"/>
                <a:gd name="T77" fmla="*/ 784 h 952"/>
                <a:gd name="T78" fmla="*/ 59 w 1205"/>
                <a:gd name="T79" fmla="*/ 792 h 952"/>
                <a:gd name="T80" fmla="*/ 109 w 1205"/>
                <a:gd name="T81" fmla="*/ 840 h 952"/>
                <a:gd name="T82" fmla="*/ 118 w 1205"/>
                <a:gd name="T83" fmla="*/ 920 h 952"/>
                <a:gd name="T84" fmla="*/ 219 w 1205"/>
                <a:gd name="T85" fmla="*/ 928 h 952"/>
                <a:gd name="T86" fmla="*/ 295 w 1205"/>
                <a:gd name="T87" fmla="*/ 912 h 952"/>
                <a:gd name="T88" fmla="*/ 379 w 1205"/>
                <a:gd name="T89" fmla="*/ 904 h 952"/>
                <a:gd name="T90" fmla="*/ 539 w 1205"/>
                <a:gd name="T91" fmla="*/ 928 h 952"/>
                <a:gd name="T92" fmla="*/ 598 w 1205"/>
                <a:gd name="T93" fmla="*/ 904 h 952"/>
                <a:gd name="T94" fmla="*/ 649 w 1205"/>
                <a:gd name="T95" fmla="*/ 856 h 952"/>
                <a:gd name="T96" fmla="*/ 725 w 1205"/>
                <a:gd name="T97" fmla="*/ 824 h 952"/>
                <a:gd name="T98" fmla="*/ 784 w 1205"/>
                <a:gd name="T99" fmla="*/ 752 h 952"/>
                <a:gd name="T100" fmla="*/ 809 w 1205"/>
                <a:gd name="T101" fmla="*/ 664 h 952"/>
                <a:gd name="T102" fmla="*/ 842 w 1205"/>
                <a:gd name="T103" fmla="*/ 592 h 952"/>
                <a:gd name="T104" fmla="*/ 927 w 1205"/>
                <a:gd name="T105" fmla="*/ 504 h 952"/>
                <a:gd name="T106" fmla="*/ 944 w 1205"/>
                <a:gd name="T107" fmla="*/ 472 h 952"/>
                <a:gd name="T108" fmla="*/ 1019 w 1205"/>
                <a:gd name="T109" fmla="*/ 440 h 952"/>
                <a:gd name="T110" fmla="*/ 1196 w 1205"/>
                <a:gd name="T111" fmla="*/ 376 h 952"/>
                <a:gd name="T112" fmla="*/ 1205 w 1205"/>
                <a:gd name="T113" fmla="*/ 368 h 952"/>
                <a:gd name="T114" fmla="*/ 1180 w 1205"/>
                <a:gd name="T115" fmla="*/ 352 h 9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05"/>
                <a:gd name="T175" fmla="*/ 0 h 952"/>
                <a:gd name="T176" fmla="*/ 1205 w 1205"/>
                <a:gd name="T177" fmla="*/ 952 h 95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05" h="952">
                  <a:moveTo>
                    <a:pt x="1180" y="352"/>
                  </a:moveTo>
                  <a:lnTo>
                    <a:pt x="1154" y="336"/>
                  </a:lnTo>
                  <a:lnTo>
                    <a:pt x="1095" y="320"/>
                  </a:lnTo>
                  <a:lnTo>
                    <a:pt x="1036" y="296"/>
                  </a:lnTo>
                  <a:lnTo>
                    <a:pt x="969" y="288"/>
                  </a:lnTo>
                  <a:lnTo>
                    <a:pt x="910" y="280"/>
                  </a:lnTo>
                  <a:lnTo>
                    <a:pt x="893" y="256"/>
                  </a:lnTo>
                  <a:lnTo>
                    <a:pt x="859" y="232"/>
                  </a:lnTo>
                  <a:lnTo>
                    <a:pt x="817" y="224"/>
                  </a:lnTo>
                  <a:lnTo>
                    <a:pt x="784" y="192"/>
                  </a:lnTo>
                  <a:lnTo>
                    <a:pt x="733" y="152"/>
                  </a:lnTo>
                  <a:lnTo>
                    <a:pt x="716" y="144"/>
                  </a:lnTo>
                  <a:lnTo>
                    <a:pt x="699" y="144"/>
                  </a:lnTo>
                  <a:lnTo>
                    <a:pt x="666" y="136"/>
                  </a:lnTo>
                  <a:lnTo>
                    <a:pt x="632" y="120"/>
                  </a:lnTo>
                  <a:lnTo>
                    <a:pt x="598" y="128"/>
                  </a:lnTo>
                  <a:lnTo>
                    <a:pt x="556" y="104"/>
                  </a:lnTo>
                  <a:lnTo>
                    <a:pt x="522" y="104"/>
                  </a:lnTo>
                  <a:lnTo>
                    <a:pt x="480" y="96"/>
                  </a:lnTo>
                  <a:lnTo>
                    <a:pt x="387" y="64"/>
                  </a:lnTo>
                  <a:lnTo>
                    <a:pt x="362" y="48"/>
                  </a:lnTo>
                  <a:lnTo>
                    <a:pt x="320" y="48"/>
                  </a:lnTo>
                  <a:lnTo>
                    <a:pt x="227" y="32"/>
                  </a:lnTo>
                  <a:lnTo>
                    <a:pt x="202" y="16"/>
                  </a:lnTo>
                  <a:lnTo>
                    <a:pt x="185" y="0"/>
                  </a:lnTo>
                  <a:lnTo>
                    <a:pt x="168" y="0"/>
                  </a:lnTo>
                  <a:lnTo>
                    <a:pt x="143" y="0"/>
                  </a:lnTo>
                  <a:lnTo>
                    <a:pt x="135" y="8"/>
                  </a:lnTo>
                  <a:lnTo>
                    <a:pt x="126" y="24"/>
                  </a:lnTo>
                  <a:lnTo>
                    <a:pt x="109" y="24"/>
                  </a:lnTo>
                  <a:lnTo>
                    <a:pt x="59" y="32"/>
                  </a:lnTo>
                  <a:lnTo>
                    <a:pt x="17" y="48"/>
                  </a:lnTo>
                  <a:lnTo>
                    <a:pt x="25" y="80"/>
                  </a:lnTo>
                  <a:lnTo>
                    <a:pt x="25" y="88"/>
                  </a:lnTo>
                  <a:lnTo>
                    <a:pt x="25" y="104"/>
                  </a:lnTo>
                  <a:lnTo>
                    <a:pt x="34" y="128"/>
                  </a:lnTo>
                  <a:lnTo>
                    <a:pt x="17" y="184"/>
                  </a:lnTo>
                  <a:lnTo>
                    <a:pt x="67" y="176"/>
                  </a:lnTo>
                  <a:lnTo>
                    <a:pt x="84" y="184"/>
                  </a:lnTo>
                  <a:lnTo>
                    <a:pt x="84" y="200"/>
                  </a:lnTo>
                  <a:lnTo>
                    <a:pt x="76" y="208"/>
                  </a:lnTo>
                  <a:lnTo>
                    <a:pt x="93" y="216"/>
                  </a:lnTo>
                  <a:lnTo>
                    <a:pt x="126" y="216"/>
                  </a:lnTo>
                  <a:lnTo>
                    <a:pt x="143" y="232"/>
                  </a:lnTo>
                  <a:lnTo>
                    <a:pt x="168" y="232"/>
                  </a:lnTo>
                  <a:lnTo>
                    <a:pt x="194" y="224"/>
                  </a:lnTo>
                  <a:lnTo>
                    <a:pt x="227" y="240"/>
                  </a:lnTo>
                  <a:lnTo>
                    <a:pt x="236" y="256"/>
                  </a:lnTo>
                  <a:lnTo>
                    <a:pt x="236" y="264"/>
                  </a:lnTo>
                  <a:lnTo>
                    <a:pt x="253" y="272"/>
                  </a:lnTo>
                  <a:lnTo>
                    <a:pt x="261" y="288"/>
                  </a:lnTo>
                  <a:lnTo>
                    <a:pt x="261" y="296"/>
                  </a:lnTo>
                  <a:lnTo>
                    <a:pt x="227" y="312"/>
                  </a:lnTo>
                  <a:lnTo>
                    <a:pt x="202" y="328"/>
                  </a:lnTo>
                  <a:lnTo>
                    <a:pt x="168" y="344"/>
                  </a:lnTo>
                  <a:lnTo>
                    <a:pt x="177" y="368"/>
                  </a:lnTo>
                  <a:lnTo>
                    <a:pt x="160" y="400"/>
                  </a:lnTo>
                  <a:lnTo>
                    <a:pt x="160" y="424"/>
                  </a:lnTo>
                  <a:lnTo>
                    <a:pt x="152" y="432"/>
                  </a:lnTo>
                  <a:lnTo>
                    <a:pt x="143" y="432"/>
                  </a:lnTo>
                  <a:lnTo>
                    <a:pt x="143" y="464"/>
                  </a:lnTo>
                  <a:lnTo>
                    <a:pt x="126" y="480"/>
                  </a:lnTo>
                  <a:lnTo>
                    <a:pt x="101" y="488"/>
                  </a:lnTo>
                  <a:lnTo>
                    <a:pt x="76" y="488"/>
                  </a:lnTo>
                  <a:lnTo>
                    <a:pt x="93" y="552"/>
                  </a:lnTo>
                  <a:lnTo>
                    <a:pt x="109" y="568"/>
                  </a:lnTo>
                  <a:lnTo>
                    <a:pt x="109" y="576"/>
                  </a:lnTo>
                  <a:lnTo>
                    <a:pt x="101" y="584"/>
                  </a:lnTo>
                  <a:lnTo>
                    <a:pt x="76" y="592"/>
                  </a:lnTo>
                  <a:lnTo>
                    <a:pt x="67" y="608"/>
                  </a:lnTo>
                  <a:lnTo>
                    <a:pt x="59" y="632"/>
                  </a:lnTo>
                  <a:lnTo>
                    <a:pt x="67" y="656"/>
                  </a:lnTo>
                  <a:lnTo>
                    <a:pt x="76" y="672"/>
                  </a:lnTo>
                  <a:lnTo>
                    <a:pt x="84" y="672"/>
                  </a:lnTo>
                  <a:lnTo>
                    <a:pt x="59" y="696"/>
                  </a:lnTo>
                  <a:lnTo>
                    <a:pt x="17" y="720"/>
                  </a:lnTo>
                  <a:lnTo>
                    <a:pt x="8" y="752"/>
                  </a:lnTo>
                  <a:lnTo>
                    <a:pt x="0" y="784"/>
                  </a:lnTo>
                  <a:lnTo>
                    <a:pt x="17" y="784"/>
                  </a:lnTo>
                  <a:lnTo>
                    <a:pt x="59" y="792"/>
                  </a:lnTo>
                  <a:lnTo>
                    <a:pt x="93" y="816"/>
                  </a:lnTo>
                  <a:lnTo>
                    <a:pt x="109" y="840"/>
                  </a:lnTo>
                  <a:lnTo>
                    <a:pt x="109" y="880"/>
                  </a:lnTo>
                  <a:lnTo>
                    <a:pt x="118" y="920"/>
                  </a:lnTo>
                  <a:lnTo>
                    <a:pt x="152" y="952"/>
                  </a:lnTo>
                  <a:lnTo>
                    <a:pt x="219" y="928"/>
                  </a:lnTo>
                  <a:lnTo>
                    <a:pt x="253" y="920"/>
                  </a:lnTo>
                  <a:lnTo>
                    <a:pt x="295" y="912"/>
                  </a:lnTo>
                  <a:lnTo>
                    <a:pt x="337" y="896"/>
                  </a:lnTo>
                  <a:lnTo>
                    <a:pt x="379" y="904"/>
                  </a:lnTo>
                  <a:lnTo>
                    <a:pt x="463" y="920"/>
                  </a:lnTo>
                  <a:lnTo>
                    <a:pt x="539" y="928"/>
                  </a:lnTo>
                  <a:lnTo>
                    <a:pt x="573" y="928"/>
                  </a:lnTo>
                  <a:lnTo>
                    <a:pt x="598" y="904"/>
                  </a:lnTo>
                  <a:lnTo>
                    <a:pt x="615" y="872"/>
                  </a:lnTo>
                  <a:lnTo>
                    <a:pt x="649" y="856"/>
                  </a:lnTo>
                  <a:lnTo>
                    <a:pt x="733" y="848"/>
                  </a:lnTo>
                  <a:lnTo>
                    <a:pt x="725" y="824"/>
                  </a:lnTo>
                  <a:lnTo>
                    <a:pt x="733" y="800"/>
                  </a:lnTo>
                  <a:lnTo>
                    <a:pt x="784" y="752"/>
                  </a:lnTo>
                  <a:lnTo>
                    <a:pt x="842" y="720"/>
                  </a:lnTo>
                  <a:lnTo>
                    <a:pt x="809" y="664"/>
                  </a:lnTo>
                  <a:lnTo>
                    <a:pt x="809" y="624"/>
                  </a:lnTo>
                  <a:lnTo>
                    <a:pt x="842" y="592"/>
                  </a:lnTo>
                  <a:lnTo>
                    <a:pt x="885" y="536"/>
                  </a:lnTo>
                  <a:lnTo>
                    <a:pt x="927" y="504"/>
                  </a:lnTo>
                  <a:lnTo>
                    <a:pt x="935" y="504"/>
                  </a:lnTo>
                  <a:lnTo>
                    <a:pt x="944" y="472"/>
                  </a:lnTo>
                  <a:lnTo>
                    <a:pt x="977" y="448"/>
                  </a:lnTo>
                  <a:lnTo>
                    <a:pt x="1019" y="440"/>
                  </a:lnTo>
                  <a:lnTo>
                    <a:pt x="1095" y="432"/>
                  </a:lnTo>
                  <a:lnTo>
                    <a:pt x="1196" y="376"/>
                  </a:lnTo>
                  <a:lnTo>
                    <a:pt x="1205" y="376"/>
                  </a:lnTo>
                  <a:lnTo>
                    <a:pt x="1205" y="368"/>
                  </a:lnTo>
                  <a:lnTo>
                    <a:pt x="1205" y="344"/>
                  </a:lnTo>
                  <a:lnTo>
                    <a:pt x="1180" y="352"/>
                  </a:lnTo>
                  <a:close/>
                </a:path>
              </a:pathLst>
            </a:custGeom>
            <a:solidFill>
              <a:srgbClr val="FF5050"/>
            </a:solidFill>
            <a:ln w="9525">
              <a:noFill/>
              <a:miter lim="800000"/>
              <a:headEnd/>
              <a:tailEnd/>
            </a:ln>
          </p:spPr>
          <p:txBody>
            <a:bodyPr/>
            <a:lstStyle/>
            <a:p>
              <a:endParaRPr lang="en-IE">
                <a:latin typeface="Calibri" pitchFamily="34" charset="0"/>
              </a:endParaRPr>
            </a:p>
          </p:txBody>
        </p:sp>
        <p:sp>
          <p:nvSpPr>
            <p:cNvPr id="12" name="Freeform 6"/>
            <p:cNvSpPr>
              <a:spLocks/>
            </p:cNvSpPr>
            <p:nvPr/>
          </p:nvSpPr>
          <p:spPr bwMode="auto">
            <a:xfrm>
              <a:off x="1730" y="3408"/>
              <a:ext cx="421" cy="616"/>
            </a:xfrm>
            <a:custGeom>
              <a:avLst/>
              <a:gdLst>
                <a:gd name="T0" fmla="*/ 396 w 421"/>
                <a:gd name="T1" fmla="*/ 88 h 616"/>
                <a:gd name="T2" fmla="*/ 387 w 421"/>
                <a:gd name="T3" fmla="*/ 64 h 616"/>
                <a:gd name="T4" fmla="*/ 328 w 421"/>
                <a:gd name="T5" fmla="*/ 56 h 616"/>
                <a:gd name="T6" fmla="*/ 286 w 421"/>
                <a:gd name="T7" fmla="*/ 40 h 616"/>
                <a:gd name="T8" fmla="*/ 236 w 421"/>
                <a:gd name="T9" fmla="*/ 32 h 616"/>
                <a:gd name="T10" fmla="*/ 244 w 421"/>
                <a:gd name="T11" fmla="*/ 8 h 616"/>
                <a:gd name="T12" fmla="*/ 177 w 421"/>
                <a:gd name="T13" fmla="*/ 8 h 616"/>
                <a:gd name="T14" fmla="*/ 160 w 421"/>
                <a:gd name="T15" fmla="*/ 112 h 616"/>
                <a:gd name="T16" fmla="*/ 126 w 421"/>
                <a:gd name="T17" fmla="*/ 208 h 616"/>
                <a:gd name="T18" fmla="*/ 42 w 421"/>
                <a:gd name="T19" fmla="*/ 304 h 616"/>
                <a:gd name="T20" fmla="*/ 8 w 421"/>
                <a:gd name="T21" fmla="*/ 368 h 616"/>
                <a:gd name="T22" fmla="*/ 34 w 421"/>
                <a:gd name="T23" fmla="*/ 384 h 616"/>
                <a:gd name="T24" fmla="*/ 25 w 421"/>
                <a:gd name="T25" fmla="*/ 408 h 616"/>
                <a:gd name="T26" fmla="*/ 67 w 421"/>
                <a:gd name="T27" fmla="*/ 416 h 616"/>
                <a:gd name="T28" fmla="*/ 42 w 421"/>
                <a:gd name="T29" fmla="*/ 512 h 616"/>
                <a:gd name="T30" fmla="*/ 8 w 421"/>
                <a:gd name="T31" fmla="*/ 576 h 616"/>
                <a:gd name="T32" fmla="*/ 8 w 421"/>
                <a:gd name="T33" fmla="*/ 592 h 616"/>
                <a:gd name="T34" fmla="*/ 84 w 421"/>
                <a:gd name="T35" fmla="*/ 600 h 616"/>
                <a:gd name="T36" fmla="*/ 160 w 421"/>
                <a:gd name="T37" fmla="*/ 608 h 616"/>
                <a:gd name="T38" fmla="*/ 177 w 421"/>
                <a:gd name="T39" fmla="*/ 544 h 616"/>
                <a:gd name="T40" fmla="*/ 244 w 421"/>
                <a:gd name="T41" fmla="*/ 496 h 616"/>
                <a:gd name="T42" fmla="*/ 227 w 421"/>
                <a:gd name="T43" fmla="*/ 480 h 616"/>
                <a:gd name="T44" fmla="*/ 227 w 421"/>
                <a:gd name="T45" fmla="*/ 432 h 616"/>
                <a:gd name="T46" fmla="*/ 261 w 421"/>
                <a:gd name="T47" fmla="*/ 408 h 616"/>
                <a:gd name="T48" fmla="*/ 269 w 421"/>
                <a:gd name="T49" fmla="*/ 392 h 616"/>
                <a:gd name="T50" fmla="*/ 236 w 421"/>
                <a:gd name="T51" fmla="*/ 312 h 616"/>
                <a:gd name="T52" fmla="*/ 286 w 421"/>
                <a:gd name="T53" fmla="*/ 304 h 616"/>
                <a:gd name="T54" fmla="*/ 303 w 421"/>
                <a:gd name="T55" fmla="*/ 256 h 616"/>
                <a:gd name="T56" fmla="*/ 320 w 421"/>
                <a:gd name="T57" fmla="*/ 248 h 616"/>
                <a:gd name="T58" fmla="*/ 337 w 421"/>
                <a:gd name="T59" fmla="*/ 192 h 616"/>
                <a:gd name="T60" fmla="*/ 362 w 421"/>
                <a:gd name="T61" fmla="*/ 152 h 616"/>
                <a:gd name="T62" fmla="*/ 421 w 421"/>
                <a:gd name="T63" fmla="*/ 120 h 616"/>
                <a:gd name="T64" fmla="*/ 413 w 421"/>
                <a:gd name="T65" fmla="*/ 96 h 6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21"/>
                <a:gd name="T100" fmla="*/ 0 h 616"/>
                <a:gd name="T101" fmla="*/ 421 w 421"/>
                <a:gd name="T102" fmla="*/ 616 h 6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21" h="616">
                  <a:moveTo>
                    <a:pt x="413" y="96"/>
                  </a:moveTo>
                  <a:lnTo>
                    <a:pt x="396" y="88"/>
                  </a:lnTo>
                  <a:lnTo>
                    <a:pt x="396" y="80"/>
                  </a:lnTo>
                  <a:lnTo>
                    <a:pt x="387" y="64"/>
                  </a:lnTo>
                  <a:lnTo>
                    <a:pt x="354" y="48"/>
                  </a:lnTo>
                  <a:lnTo>
                    <a:pt x="328" y="56"/>
                  </a:lnTo>
                  <a:lnTo>
                    <a:pt x="303" y="56"/>
                  </a:lnTo>
                  <a:lnTo>
                    <a:pt x="286" y="40"/>
                  </a:lnTo>
                  <a:lnTo>
                    <a:pt x="253" y="40"/>
                  </a:lnTo>
                  <a:lnTo>
                    <a:pt x="236" y="32"/>
                  </a:lnTo>
                  <a:lnTo>
                    <a:pt x="244" y="24"/>
                  </a:lnTo>
                  <a:lnTo>
                    <a:pt x="244" y="8"/>
                  </a:lnTo>
                  <a:lnTo>
                    <a:pt x="227" y="0"/>
                  </a:lnTo>
                  <a:lnTo>
                    <a:pt x="177" y="8"/>
                  </a:lnTo>
                  <a:lnTo>
                    <a:pt x="177" y="40"/>
                  </a:lnTo>
                  <a:lnTo>
                    <a:pt x="160" y="112"/>
                  </a:lnTo>
                  <a:lnTo>
                    <a:pt x="143" y="144"/>
                  </a:lnTo>
                  <a:lnTo>
                    <a:pt x="126" y="208"/>
                  </a:lnTo>
                  <a:lnTo>
                    <a:pt x="92" y="256"/>
                  </a:lnTo>
                  <a:lnTo>
                    <a:pt x="42" y="304"/>
                  </a:lnTo>
                  <a:lnTo>
                    <a:pt x="17" y="352"/>
                  </a:lnTo>
                  <a:lnTo>
                    <a:pt x="8" y="368"/>
                  </a:lnTo>
                  <a:lnTo>
                    <a:pt x="17" y="376"/>
                  </a:lnTo>
                  <a:lnTo>
                    <a:pt x="34" y="384"/>
                  </a:lnTo>
                  <a:lnTo>
                    <a:pt x="25" y="400"/>
                  </a:lnTo>
                  <a:lnTo>
                    <a:pt x="25" y="408"/>
                  </a:lnTo>
                  <a:lnTo>
                    <a:pt x="34" y="416"/>
                  </a:lnTo>
                  <a:lnTo>
                    <a:pt x="67" y="416"/>
                  </a:lnTo>
                  <a:lnTo>
                    <a:pt x="42" y="480"/>
                  </a:lnTo>
                  <a:lnTo>
                    <a:pt x="42" y="512"/>
                  </a:lnTo>
                  <a:lnTo>
                    <a:pt x="25" y="544"/>
                  </a:lnTo>
                  <a:lnTo>
                    <a:pt x="8" y="576"/>
                  </a:lnTo>
                  <a:lnTo>
                    <a:pt x="0" y="592"/>
                  </a:lnTo>
                  <a:lnTo>
                    <a:pt x="8" y="592"/>
                  </a:lnTo>
                  <a:lnTo>
                    <a:pt x="50" y="592"/>
                  </a:lnTo>
                  <a:lnTo>
                    <a:pt x="84" y="600"/>
                  </a:lnTo>
                  <a:lnTo>
                    <a:pt x="126" y="616"/>
                  </a:lnTo>
                  <a:lnTo>
                    <a:pt x="160" y="608"/>
                  </a:lnTo>
                  <a:lnTo>
                    <a:pt x="168" y="576"/>
                  </a:lnTo>
                  <a:lnTo>
                    <a:pt x="177" y="544"/>
                  </a:lnTo>
                  <a:lnTo>
                    <a:pt x="219" y="520"/>
                  </a:lnTo>
                  <a:lnTo>
                    <a:pt x="244" y="496"/>
                  </a:lnTo>
                  <a:lnTo>
                    <a:pt x="236" y="496"/>
                  </a:lnTo>
                  <a:lnTo>
                    <a:pt x="227" y="480"/>
                  </a:lnTo>
                  <a:lnTo>
                    <a:pt x="219" y="456"/>
                  </a:lnTo>
                  <a:lnTo>
                    <a:pt x="227" y="432"/>
                  </a:lnTo>
                  <a:lnTo>
                    <a:pt x="236" y="416"/>
                  </a:lnTo>
                  <a:lnTo>
                    <a:pt x="261" y="408"/>
                  </a:lnTo>
                  <a:lnTo>
                    <a:pt x="269" y="400"/>
                  </a:lnTo>
                  <a:lnTo>
                    <a:pt x="269" y="392"/>
                  </a:lnTo>
                  <a:lnTo>
                    <a:pt x="253" y="376"/>
                  </a:lnTo>
                  <a:lnTo>
                    <a:pt x="236" y="312"/>
                  </a:lnTo>
                  <a:lnTo>
                    <a:pt x="261" y="312"/>
                  </a:lnTo>
                  <a:lnTo>
                    <a:pt x="286" y="304"/>
                  </a:lnTo>
                  <a:lnTo>
                    <a:pt x="303" y="288"/>
                  </a:lnTo>
                  <a:lnTo>
                    <a:pt x="303" y="256"/>
                  </a:lnTo>
                  <a:lnTo>
                    <a:pt x="312" y="256"/>
                  </a:lnTo>
                  <a:lnTo>
                    <a:pt x="320" y="248"/>
                  </a:lnTo>
                  <a:lnTo>
                    <a:pt x="320" y="224"/>
                  </a:lnTo>
                  <a:lnTo>
                    <a:pt x="337" y="192"/>
                  </a:lnTo>
                  <a:lnTo>
                    <a:pt x="328" y="168"/>
                  </a:lnTo>
                  <a:lnTo>
                    <a:pt x="362" y="152"/>
                  </a:lnTo>
                  <a:lnTo>
                    <a:pt x="387" y="136"/>
                  </a:lnTo>
                  <a:lnTo>
                    <a:pt x="421" y="120"/>
                  </a:lnTo>
                  <a:lnTo>
                    <a:pt x="421" y="112"/>
                  </a:lnTo>
                  <a:lnTo>
                    <a:pt x="413" y="96"/>
                  </a:lnTo>
                  <a:close/>
                </a:path>
              </a:pathLst>
            </a:custGeom>
            <a:solidFill>
              <a:srgbClr val="FF5050"/>
            </a:solidFill>
            <a:ln>
              <a:solidFill>
                <a:schemeClr val="tx1"/>
              </a:solidFill>
            </a:ln>
          </p:spPr>
          <p:txBody>
            <a:bodyPr/>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0"/>
                </a:spcAft>
                <a:defRPr/>
              </a:pPr>
              <a:endParaRPr lang="en-GB" altLang="en-US">
                <a:cs typeface="+mn-cs"/>
              </a:endParaRPr>
            </a:p>
          </p:txBody>
        </p:sp>
        <p:sp>
          <p:nvSpPr>
            <p:cNvPr id="13" name="Freeform 7"/>
            <p:cNvSpPr>
              <a:spLocks/>
            </p:cNvSpPr>
            <p:nvPr/>
          </p:nvSpPr>
          <p:spPr bwMode="auto">
            <a:xfrm>
              <a:off x="1890" y="3232"/>
              <a:ext cx="1205" cy="952"/>
            </a:xfrm>
            <a:custGeom>
              <a:avLst/>
              <a:gdLst>
                <a:gd name="T0" fmla="*/ 1154 w 1205"/>
                <a:gd name="T1" fmla="*/ 336 h 952"/>
                <a:gd name="T2" fmla="*/ 1036 w 1205"/>
                <a:gd name="T3" fmla="*/ 296 h 952"/>
                <a:gd name="T4" fmla="*/ 910 w 1205"/>
                <a:gd name="T5" fmla="*/ 280 h 952"/>
                <a:gd name="T6" fmla="*/ 859 w 1205"/>
                <a:gd name="T7" fmla="*/ 232 h 952"/>
                <a:gd name="T8" fmla="*/ 784 w 1205"/>
                <a:gd name="T9" fmla="*/ 192 h 952"/>
                <a:gd name="T10" fmla="*/ 716 w 1205"/>
                <a:gd name="T11" fmla="*/ 144 h 952"/>
                <a:gd name="T12" fmla="*/ 666 w 1205"/>
                <a:gd name="T13" fmla="*/ 136 h 952"/>
                <a:gd name="T14" fmla="*/ 598 w 1205"/>
                <a:gd name="T15" fmla="*/ 128 h 952"/>
                <a:gd name="T16" fmla="*/ 522 w 1205"/>
                <a:gd name="T17" fmla="*/ 104 h 952"/>
                <a:gd name="T18" fmla="*/ 387 w 1205"/>
                <a:gd name="T19" fmla="*/ 64 h 952"/>
                <a:gd name="T20" fmla="*/ 320 w 1205"/>
                <a:gd name="T21" fmla="*/ 48 h 952"/>
                <a:gd name="T22" fmla="*/ 202 w 1205"/>
                <a:gd name="T23" fmla="*/ 16 h 952"/>
                <a:gd name="T24" fmla="*/ 168 w 1205"/>
                <a:gd name="T25" fmla="*/ 0 h 952"/>
                <a:gd name="T26" fmla="*/ 135 w 1205"/>
                <a:gd name="T27" fmla="*/ 8 h 952"/>
                <a:gd name="T28" fmla="*/ 109 w 1205"/>
                <a:gd name="T29" fmla="*/ 24 h 952"/>
                <a:gd name="T30" fmla="*/ 17 w 1205"/>
                <a:gd name="T31" fmla="*/ 48 h 952"/>
                <a:gd name="T32" fmla="*/ 25 w 1205"/>
                <a:gd name="T33" fmla="*/ 88 h 952"/>
                <a:gd name="T34" fmla="*/ 34 w 1205"/>
                <a:gd name="T35" fmla="*/ 128 h 952"/>
                <a:gd name="T36" fmla="*/ 67 w 1205"/>
                <a:gd name="T37" fmla="*/ 176 h 952"/>
                <a:gd name="T38" fmla="*/ 84 w 1205"/>
                <a:gd name="T39" fmla="*/ 200 h 952"/>
                <a:gd name="T40" fmla="*/ 93 w 1205"/>
                <a:gd name="T41" fmla="*/ 216 h 952"/>
                <a:gd name="T42" fmla="*/ 143 w 1205"/>
                <a:gd name="T43" fmla="*/ 232 h 952"/>
                <a:gd name="T44" fmla="*/ 194 w 1205"/>
                <a:gd name="T45" fmla="*/ 224 h 952"/>
                <a:gd name="T46" fmla="*/ 236 w 1205"/>
                <a:gd name="T47" fmla="*/ 256 h 952"/>
                <a:gd name="T48" fmla="*/ 253 w 1205"/>
                <a:gd name="T49" fmla="*/ 272 h 952"/>
                <a:gd name="T50" fmla="*/ 261 w 1205"/>
                <a:gd name="T51" fmla="*/ 296 h 952"/>
                <a:gd name="T52" fmla="*/ 202 w 1205"/>
                <a:gd name="T53" fmla="*/ 328 h 952"/>
                <a:gd name="T54" fmla="*/ 177 w 1205"/>
                <a:gd name="T55" fmla="*/ 368 h 952"/>
                <a:gd name="T56" fmla="*/ 160 w 1205"/>
                <a:gd name="T57" fmla="*/ 424 h 952"/>
                <a:gd name="T58" fmla="*/ 143 w 1205"/>
                <a:gd name="T59" fmla="*/ 432 h 952"/>
                <a:gd name="T60" fmla="*/ 126 w 1205"/>
                <a:gd name="T61" fmla="*/ 480 h 952"/>
                <a:gd name="T62" fmla="*/ 76 w 1205"/>
                <a:gd name="T63" fmla="*/ 488 h 952"/>
                <a:gd name="T64" fmla="*/ 109 w 1205"/>
                <a:gd name="T65" fmla="*/ 568 h 952"/>
                <a:gd name="T66" fmla="*/ 101 w 1205"/>
                <a:gd name="T67" fmla="*/ 584 h 952"/>
                <a:gd name="T68" fmla="*/ 67 w 1205"/>
                <a:gd name="T69" fmla="*/ 608 h 952"/>
                <a:gd name="T70" fmla="*/ 67 w 1205"/>
                <a:gd name="T71" fmla="*/ 656 h 952"/>
                <a:gd name="T72" fmla="*/ 84 w 1205"/>
                <a:gd name="T73" fmla="*/ 672 h 952"/>
                <a:gd name="T74" fmla="*/ 17 w 1205"/>
                <a:gd name="T75" fmla="*/ 720 h 952"/>
                <a:gd name="T76" fmla="*/ 0 w 1205"/>
                <a:gd name="T77" fmla="*/ 784 h 952"/>
                <a:gd name="T78" fmla="*/ 59 w 1205"/>
                <a:gd name="T79" fmla="*/ 792 h 952"/>
                <a:gd name="T80" fmla="*/ 109 w 1205"/>
                <a:gd name="T81" fmla="*/ 840 h 952"/>
                <a:gd name="T82" fmla="*/ 118 w 1205"/>
                <a:gd name="T83" fmla="*/ 920 h 952"/>
                <a:gd name="T84" fmla="*/ 219 w 1205"/>
                <a:gd name="T85" fmla="*/ 928 h 952"/>
                <a:gd name="T86" fmla="*/ 295 w 1205"/>
                <a:gd name="T87" fmla="*/ 912 h 952"/>
                <a:gd name="T88" fmla="*/ 379 w 1205"/>
                <a:gd name="T89" fmla="*/ 904 h 952"/>
                <a:gd name="T90" fmla="*/ 539 w 1205"/>
                <a:gd name="T91" fmla="*/ 928 h 952"/>
                <a:gd name="T92" fmla="*/ 598 w 1205"/>
                <a:gd name="T93" fmla="*/ 904 h 952"/>
                <a:gd name="T94" fmla="*/ 649 w 1205"/>
                <a:gd name="T95" fmla="*/ 856 h 952"/>
                <a:gd name="T96" fmla="*/ 725 w 1205"/>
                <a:gd name="T97" fmla="*/ 824 h 952"/>
                <a:gd name="T98" fmla="*/ 784 w 1205"/>
                <a:gd name="T99" fmla="*/ 752 h 952"/>
                <a:gd name="T100" fmla="*/ 809 w 1205"/>
                <a:gd name="T101" fmla="*/ 664 h 952"/>
                <a:gd name="T102" fmla="*/ 842 w 1205"/>
                <a:gd name="T103" fmla="*/ 592 h 952"/>
                <a:gd name="T104" fmla="*/ 927 w 1205"/>
                <a:gd name="T105" fmla="*/ 504 h 952"/>
                <a:gd name="T106" fmla="*/ 944 w 1205"/>
                <a:gd name="T107" fmla="*/ 472 h 952"/>
                <a:gd name="T108" fmla="*/ 944 w 1205"/>
                <a:gd name="T109" fmla="*/ 472 h 952"/>
                <a:gd name="T110" fmla="*/ 1019 w 1205"/>
                <a:gd name="T111" fmla="*/ 440 h 952"/>
                <a:gd name="T112" fmla="*/ 1196 w 1205"/>
                <a:gd name="T113" fmla="*/ 376 h 952"/>
                <a:gd name="T114" fmla="*/ 1205 w 1205"/>
                <a:gd name="T115" fmla="*/ 368 h 952"/>
                <a:gd name="T116" fmla="*/ 1205 w 1205"/>
                <a:gd name="T117" fmla="*/ 344 h 9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05"/>
                <a:gd name="T178" fmla="*/ 0 h 952"/>
                <a:gd name="T179" fmla="*/ 1205 w 1205"/>
                <a:gd name="T180" fmla="*/ 952 h 95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05" h="952">
                  <a:moveTo>
                    <a:pt x="1180" y="352"/>
                  </a:moveTo>
                  <a:lnTo>
                    <a:pt x="1154" y="336"/>
                  </a:lnTo>
                  <a:lnTo>
                    <a:pt x="1095" y="320"/>
                  </a:lnTo>
                  <a:lnTo>
                    <a:pt x="1036" y="296"/>
                  </a:lnTo>
                  <a:lnTo>
                    <a:pt x="969" y="288"/>
                  </a:lnTo>
                  <a:lnTo>
                    <a:pt x="910" y="280"/>
                  </a:lnTo>
                  <a:lnTo>
                    <a:pt x="893" y="256"/>
                  </a:lnTo>
                  <a:lnTo>
                    <a:pt x="859" y="232"/>
                  </a:lnTo>
                  <a:lnTo>
                    <a:pt x="817" y="224"/>
                  </a:lnTo>
                  <a:lnTo>
                    <a:pt x="784" y="192"/>
                  </a:lnTo>
                  <a:lnTo>
                    <a:pt x="733" y="152"/>
                  </a:lnTo>
                  <a:lnTo>
                    <a:pt x="716" y="144"/>
                  </a:lnTo>
                  <a:lnTo>
                    <a:pt x="699" y="144"/>
                  </a:lnTo>
                  <a:lnTo>
                    <a:pt x="666" y="136"/>
                  </a:lnTo>
                  <a:lnTo>
                    <a:pt x="632" y="120"/>
                  </a:lnTo>
                  <a:lnTo>
                    <a:pt x="598" y="128"/>
                  </a:lnTo>
                  <a:lnTo>
                    <a:pt x="556" y="104"/>
                  </a:lnTo>
                  <a:lnTo>
                    <a:pt x="522" y="104"/>
                  </a:lnTo>
                  <a:lnTo>
                    <a:pt x="480" y="96"/>
                  </a:lnTo>
                  <a:lnTo>
                    <a:pt x="387" y="64"/>
                  </a:lnTo>
                  <a:lnTo>
                    <a:pt x="362" y="48"/>
                  </a:lnTo>
                  <a:lnTo>
                    <a:pt x="320" y="48"/>
                  </a:lnTo>
                  <a:lnTo>
                    <a:pt x="227" y="32"/>
                  </a:lnTo>
                  <a:lnTo>
                    <a:pt x="202" y="16"/>
                  </a:lnTo>
                  <a:lnTo>
                    <a:pt x="185" y="0"/>
                  </a:lnTo>
                  <a:lnTo>
                    <a:pt x="168" y="0"/>
                  </a:lnTo>
                  <a:lnTo>
                    <a:pt x="143" y="0"/>
                  </a:lnTo>
                  <a:lnTo>
                    <a:pt x="135" y="8"/>
                  </a:lnTo>
                  <a:lnTo>
                    <a:pt x="126" y="24"/>
                  </a:lnTo>
                  <a:lnTo>
                    <a:pt x="109" y="24"/>
                  </a:lnTo>
                  <a:lnTo>
                    <a:pt x="59" y="32"/>
                  </a:lnTo>
                  <a:lnTo>
                    <a:pt x="17" y="48"/>
                  </a:lnTo>
                  <a:lnTo>
                    <a:pt x="25" y="80"/>
                  </a:lnTo>
                  <a:lnTo>
                    <a:pt x="25" y="88"/>
                  </a:lnTo>
                  <a:lnTo>
                    <a:pt x="25" y="104"/>
                  </a:lnTo>
                  <a:lnTo>
                    <a:pt x="34" y="128"/>
                  </a:lnTo>
                  <a:lnTo>
                    <a:pt x="17" y="184"/>
                  </a:lnTo>
                  <a:lnTo>
                    <a:pt x="67" y="176"/>
                  </a:lnTo>
                  <a:lnTo>
                    <a:pt x="84" y="184"/>
                  </a:lnTo>
                  <a:lnTo>
                    <a:pt x="84" y="200"/>
                  </a:lnTo>
                  <a:lnTo>
                    <a:pt x="76" y="208"/>
                  </a:lnTo>
                  <a:lnTo>
                    <a:pt x="93" y="216"/>
                  </a:lnTo>
                  <a:lnTo>
                    <a:pt x="126" y="216"/>
                  </a:lnTo>
                  <a:lnTo>
                    <a:pt x="143" y="232"/>
                  </a:lnTo>
                  <a:lnTo>
                    <a:pt x="168" y="232"/>
                  </a:lnTo>
                  <a:lnTo>
                    <a:pt x="194" y="224"/>
                  </a:lnTo>
                  <a:lnTo>
                    <a:pt x="227" y="240"/>
                  </a:lnTo>
                  <a:lnTo>
                    <a:pt x="236" y="256"/>
                  </a:lnTo>
                  <a:lnTo>
                    <a:pt x="236" y="264"/>
                  </a:lnTo>
                  <a:lnTo>
                    <a:pt x="253" y="272"/>
                  </a:lnTo>
                  <a:lnTo>
                    <a:pt x="261" y="288"/>
                  </a:lnTo>
                  <a:lnTo>
                    <a:pt x="261" y="296"/>
                  </a:lnTo>
                  <a:lnTo>
                    <a:pt x="227" y="312"/>
                  </a:lnTo>
                  <a:lnTo>
                    <a:pt x="202" y="328"/>
                  </a:lnTo>
                  <a:lnTo>
                    <a:pt x="168" y="344"/>
                  </a:lnTo>
                  <a:lnTo>
                    <a:pt x="177" y="368"/>
                  </a:lnTo>
                  <a:lnTo>
                    <a:pt x="160" y="400"/>
                  </a:lnTo>
                  <a:lnTo>
                    <a:pt x="160" y="424"/>
                  </a:lnTo>
                  <a:lnTo>
                    <a:pt x="152" y="432"/>
                  </a:lnTo>
                  <a:lnTo>
                    <a:pt x="143" y="432"/>
                  </a:lnTo>
                  <a:lnTo>
                    <a:pt x="143" y="464"/>
                  </a:lnTo>
                  <a:lnTo>
                    <a:pt x="126" y="480"/>
                  </a:lnTo>
                  <a:lnTo>
                    <a:pt x="101" y="488"/>
                  </a:lnTo>
                  <a:lnTo>
                    <a:pt x="76" y="488"/>
                  </a:lnTo>
                  <a:lnTo>
                    <a:pt x="93" y="552"/>
                  </a:lnTo>
                  <a:lnTo>
                    <a:pt x="109" y="568"/>
                  </a:lnTo>
                  <a:lnTo>
                    <a:pt x="109" y="576"/>
                  </a:lnTo>
                  <a:lnTo>
                    <a:pt x="101" y="584"/>
                  </a:lnTo>
                  <a:lnTo>
                    <a:pt x="76" y="592"/>
                  </a:lnTo>
                  <a:lnTo>
                    <a:pt x="67" y="608"/>
                  </a:lnTo>
                  <a:lnTo>
                    <a:pt x="59" y="632"/>
                  </a:lnTo>
                  <a:lnTo>
                    <a:pt x="67" y="656"/>
                  </a:lnTo>
                  <a:lnTo>
                    <a:pt x="76" y="672"/>
                  </a:lnTo>
                  <a:lnTo>
                    <a:pt x="84" y="672"/>
                  </a:lnTo>
                  <a:lnTo>
                    <a:pt x="59" y="696"/>
                  </a:lnTo>
                  <a:lnTo>
                    <a:pt x="17" y="720"/>
                  </a:lnTo>
                  <a:lnTo>
                    <a:pt x="8" y="752"/>
                  </a:lnTo>
                  <a:lnTo>
                    <a:pt x="0" y="784"/>
                  </a:lnTo>
                  <a:lnTo>
                    <a:pt x="17" y="784"/>
                  </a:lnTo>
                  <a:lnTo>
                    <a:pt x="59" y="792"/>
                  </a:lnTo>
                  <a:lnTo>
                    <a:pt x="93" y="816"/>
                  </a:lnTo>
                  <a:lnTo>
                    <a:pt x="109" y="840"/>
                  </a:lnTo>
                  <a:lnTo>
                    <a:pt x="109" y="880"/>
                  </a:lnTo>
                  <a:lnTo>
                    <a:pt x="118" y="920"/>
                  </a:lnTo>
                  <a:lnTo>
                    <a:pt x="152" y="952"/>
                  </a:lnTo>
                  <a:lnTo>
                    <a:pt x="219" y="928"/>
                  </a:lnTo>
                  <a:lnTo>
                    <a:pt x="253" y="920"/>
                  </a:lnTo>
                  <a:lnTo>
                    <a:pt x="295" y="912"/>
                  </a:lnTo>
                  <a:lnTo>
                    <a:pt x="337" y="896"/>
                  </a:lnTo>
                  <a:lnTo>
                    <a:pt x="379" y="904"/>
                  </a:lnTo>
                  <a:lnTo>
                    <a:pt x="463" y="920"/>
                  </a:lnTo>
                  <a:lnTo>
                    <a:pt x="539" y="928"/>
                  </a:lnTo>
                  <a:lnTo>
                    <a:pt x="573" y="928"/>
                  </a:lnTo>
                  <a:lnTo>
                    <a:pt x="598" y="904"/>
                  </a:lnTo>
                  <a:lnTo>
                    <a:pt x="615" y="872"/>
                  </a:lnTo>
                  <a:lnTo>
                    <a:pt x="649" y="856"/>
                  </a:lnTo>
                  <a:lnTo>
                    <a:pt x="733" y="848"/>
                  </a:lnTo>
                  <a:lnTo>
                    <a:pt x="725" y="824"/>
                  </a:lnTo>
                  <a:lnTo>
                    <a:pt x="733" y="800"/>
                  </a:lnTo>
                  <a:lnTo>
                    <a:pt x="784" y="752"/>
                  </a:lnTo>
                  <a:lnTo>
                    <a:pt x="842" y="720"/>
                  </a:lnTo>
                  <a:lnTo>
                    <a:pt x="809" y="664"/>
                  </a:lnTo>
                  <a:lnTo>
                    <a:pt x="809" y="624"/>
                  </a:lnTo>
                  <a:lnTo>
                    <a:pt x="842" y="592"/>
                  </a:lnTo>
                  <a:lnTo>
                    <a:pt x="885" y="536"/>
                  </a:lnTo>
                  <a:lnTo>
                    <a:pt x="927" y="504"/>
                  </a:lnTo>
                  <a:lnTo>
                    <a:pt x="935" y="504"/>
                  </a:lnTo>
                  <a:lnTo>
                    <a:pt x="944" y="472"/>
                  </a:lnTo>
                  <a:lnTo>
                    <a:pt x="977" y="448"/>
                  </a:lnTo>
                  <a:lnTo>
                    <a:pt x="1019" y="440"/>
                  </a:lnTo>
                  <a:lnTo>
                    <a:pt x="1095" y="432"/>
                  </a:lnTo>
                  <a:lnTo>
                    <a:pt x="1196" y="376"/>
                  </a:lnTo>
                  <a:lnTo>
                    <a:pt x="1205" y="376"/>
                  </a:lnTo>
                  <a:lnTo>
                    <a:pt x="1205" y="368"/>
                  </a:lnTo>
                  <a:lnTo>
                    <a:pt x="1205" y="344"/>
                  </a:lnTo>
                  <a:lnTo>
                    <a:pt x="1180" y="352"/>
                  </a:lnTo>
                  <a:close/>
                </a:path>
              </a:pathLst>
            </a:custGeom>
            <a:noFill/>
            <a:ln w="12700">
              <a:solidFill>
                <a:srgbClr val="000000"/>
              </a:solidFill>
              <a:round/>
              <a:headEnd/>
              <a:tailEnd/>
            </a:ln>
          </p:spPr>
          <p:txBody>
            <a:bodyPr/>
            <a:lstStyle/>
            <a:p>
              <a:endParaRPr lang="en-IE">
                <a:latin typeface="Calibri" pitchFamily="34" charset="0"/>
              </a:endParaRPr>
            </a:p>
          </p:txBody>
        </p:sp>
        <p:sp>
          <p:nvSpPr>
            <p:cNvPr id="14" name="Freeform 8"/>
            <p:cNvSpPr>
              <a:spLocks/>
            </p:cNvSpPr>
            <p:nvPr/>
          </p:nvSpPr>
          <p:spPr bwMode="auto">
            <a:xfrm>
              <a:off x="1730" y="3408"/>
              <a:ext cx="421" cy="616"/>
            </a:xfrm>
            <a:custGeom>
              <a:avLst/>
              <a:gdLst>
                <a:gd name="T0" fmla="*/ 396 w 421"/>
                <a:gd name="T1" fmla="*/ 88 h 616"/>
                <a:gd name="T2" fmla="*/ 387 w 421"/>
                <a:gd name="T3" fmla="*/ 64 h 616"/>
                <a:gd name="T4" fmla="*/ 328 w 421"/>
                <a:gd name="T5" fmla="*/ 56 h 616"/>
                <a:gd name="T6" fmla="*/ 286 w 421"/>
                <a:gd name="T7" fmla="*/ 40 h 616"/>
                <a:gd name="T8" fmla="*/ 236 w 421"/>
                <a:gd name="T9" fmla="*/ 32 h 616"/>
                <a:gd name="T10" fmla="*/ 244 w 421"/>
                <a:gd name="T11" fmla="*/ 8 h 616"/>
                <a:gd name="T12" fmla="*/ 177 w 421"/>
                <a:gd name="T13" fmla="*/ 8 h 616"/>
                <a:gd name="T14" fmla="*/ 160 w 421"/>
                <a:gd name="T15" fmla="*/ 112 h 616"/>
                <a:gd name="T16" fmla="*/ 126 w 421"/>
                <a:gd name="T17" fmla="*/ 208 h 616"/>
                <a:gd name="T18" fmla="*/ 42 w 421"/>
                <a:gd name="T19" fmla="*/ 304 h 616"/>
                <a:gd name="T20" fmla="*/ 8 w 421"/>
                <a:gd name="T21" fmla="*/ 368 h 616"/>
                <a:gd name="T22" fmla="*/ 34 w 421"/>
                <a:gd name="T23" fmla="*/ 384 h 616"/>
                <a:gd name="T24" fmla="*/ 25 w 421"/>
                <a:gd name="T25" fmla="*/ 408 h 616"/>
                <a:gd name="T26" fmla="*/ 67 w 421"/>
                <a:gd name="T27" fmla="*/ 416 h 616"/>
                <a:gd name="T28" fmla="*/ 42 w 421"/>
                <a:gd name="T29" fmla="*/ 512 h 616"/>
                <a:gd name="T30" fmla="*/ 8 w 421"/>
                <a:gd name="T31" fmla="*/ 576 h 616"/>
                <a:gd name="T32" fmla="*/ 8 w 421"/>
                <a:gd name="T33" fmla="*/ 592 h 616"/>
                <a:gd name="T34" fmla="*/ 84 w 421"/>
                <a:gd name="T35" fmla="*/ 600 h 616"/>
                <a:gd name="T36" fmla="*/ 160 w 421"/>
                <a:gd name="T37" fmla="*/ 608 h 616"/>
                <a:gd name="T38" fmla="*/ 168 w 421"/>
                <a:gd name="T39" fmla="*/ 576 h 616"/>
                <a:gd name="T40" fmla="*/ 219 w 421"/>
                <a:gd name="T41" fmla="*/ 520 h 616"/>
                <a:gd name="T42" fmla="*/ 236 w 421"/>
                <a:gd name="T43" fmla="*/ 496 h 616"/>
                <a:gd name="T44" fmla="*/ 219 w 421"/>
                <a:gd name="T45" fmla="*/ 456 h 616"/>
                <a:gd name="T46" fmla="*/ 236 w 421"/>
                <a:gd name="T47" fmla="*/ 416 h 616"/>
                <a:gd name="T48" fmla="*/ 269 w 421"/>
                <a:gd name="T49" fmla="*/ 400 h 616"/>
                <a:gd name="T50" fmla="*/ 253 w 421"/>
                <a:gd name="T51" fmla="*/ 376 h 616"/>
                <a:gd name="T52" fmla="*/ 261 w 421"/>
                <a:gd name="T53" fmla="*/ 312 h 616"/>
                <a:gd name="T54" fmla="*/ 303 w 421"/>
                <a:gd name="T55" fmla="*/ 288 h 616"/>
                <a:gd name="T56" fmla="*/ 312 w 421"/>
                <a:gd name="T57" fmla="*/ 256 h 616"/>
                <a:gd name="T58" fmla="*/ 320 w 421"/>
                <a:gd name="T59" fmla="*/ 224 h 616"/>
                <a:gd name="T60" fmla="*/ 328 w 421"/>
                <a:gd name="T61" fmla="*/ 168 h 616"/>
                <a:gd name="T62" fmla="*/ 387 w 421"/>
                <a:gd name="T63" fmla="*/ 136 h 616"/>
                <a:gd name="T64" fmla="*/ 421 w 421"/>
                <a:gd name="T65" fmla="*/ 112 h 616"/>
                <a:gd name="T66" fmla="*/ 413 w 421"/>
                <a:gd name="T67" fmla="*/ 96 h 6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21"/>
                <a:gd name="T103" fmla="*/ 0 h 616"/>
                <a:gd name="T104" fmla="*/ 421 w 421"/>
                <a:gd name="T105" fmla="*/ 616 h 6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21" h="616">
                  <a:moveTo>
                    <a:pt x="413" y="96"/>
                  </a:moveTo>
                  <a:lnTo>
                    <a:pt x="396" y="88"/>
                  </a:lnTo>
                  <a:lnTo>
                    <a:pt x="396" y="80"/>
                  </a:lnTo>
                  <a:lnTo>
                    <a:pt x="387" y="64"/>
                  </a:lnTo>
                  <a:lnTo>
                    <a:pt x="354" y="48"/>
                  </a:lnTo>
                  <a:lnTo>
                    <a:pt x="328" y="56"/>
                  </a:lnTo>
                  <a:lnTo>
                    <a:pt x="303" y="56"/>
                  </a:lnTo>
                  <a:lnTo>
                    <a:pt x="286" y="40"/>
                  </a:lnTo>
                  <a:lnTo>
                    <a:pt x="253" y="40"/>
                  </a:lnTo>
                  <a:lnTo>
                    <a:pt x="236" y="32"/>
                  </a:lnTo>
                  <a:lnTo>
                    <a:pt x="244" y="24"/>
                  </a:lnTo>
                  <a:lnTo>
                    <a:pt x="244" y="8"/>
                  </a:lnTo>
                  <a:lnTo>
                    <a:pt x="227" y="0"/>
                  </a:lnTo>
                  <a:lnTo>
                    <a:pt x="177" y="8"/>
                  </a:lnTo>
                  <a:lnTo>
                    <a:pt x="177" y="40"/>
                  </a:lnTo>
                  <a:lnTo>
                    <a:pt x="160" y="112"/>
                  </a:lnTo>
                  <a:lnTo>
                    <a:pt x="143" y="144"/>
                  </a:lnTo>
                  <a:lnTo>
                    <a:pt x="126" y="208"/>
                  </a:lnTo>
                  <a:lnTo>
                    <a:pt x="92" y="256"/>
                  </a:lnTo>
                  <a:lnTo>
                    <a:pt x="42" y="304"/>
                  </a:lnTo>
                  <a:lnTo>
                    <a:pt x="17" y="352"/>
                  </a:lnTo>
                  <a:lnTo>
                    <a:pt x="8" y="368"/>
                  </a:lnTo>
                  <a:lnTo>
                    <a:pt x="17" y="376"/>
                  </a:lnTo>
                  <a:lnTo>
                    <a:pt x="34" y="384"/>
                  </a:lnTo>
                  <a:lnTo>
                    <a:pt x="25" y="400"/>
                  </a:lnTo>
                  <a:lnTo>
                    <a:pt x="25" y="408"/>
                  </a:lnTo>
                  <a:lnTo>
                    <a:pt x="34" y="416"/>
                  </a:lnTo>
                  <a:lnTo>
                    <a:pt x="67" y="416"/>
                  </a:lnTo>
                  <a:lnTo>
                    <a:pt x="42" y="480"/>
                  </a:lnTo>
                  <a:lnTo>
                    <a:pt x="42" y="512"/>
                  </a:lnTo>
                  <a:lnTo>
                    <a:pt x="25" y="544"/>
                  </a:lnTo>
                  <a:lnTo>
                    <a:pt x="8" y="576"/>
                  </a:lnTo>
                  <a:lnTo>
                    <a:pt x="0" y="592"/>
                  </a:lnTo>
                  <a:lnTo>
                    <a:pt x="8" y="592"/>
                  </a:lnTo>
                  <a:lnTo>
                    <a:pt x="50" y="592"/>
                  </a:lnTo>
                  <a:lnTo>
                    <a:pt x="84" y="600"/>
                  </a:lnTo>
                  <a:lnTo>
                    <a:pt x="126" y="616"/>
                  </a:lnTo>
                  <a:lnTo>
                    <a:pt x="160" y="608"/>
                  </a:lnTo>
                  <a:lnTo>
                    <a:pt x="168" y="576"/>
                  </a:lnTo>
                  <a:lnTo>
                    <a:pt x="177" y="544"/>
                  </a:lnTo>
                  <a:lnTo>
                    <a:pt x="219" y="520"/>
                  </a:lnTo>
                  <a:lnTo>
                    <a:pt x="244" y="496"/>
                  </a:lnTo>
                  <a:lnTo>
                    <a:pt x="236" y="496"/>
                  </a:lnTo>
                  <a:lnTo>
                    <a:pt x="227" y="480"/>
                  </a:lnTo>
                  <a:lnTo>
                    <a:pt x="219" y="456"/>
                  </a:lnTo>
                  <a:lnTo>
                    <a:pt x="227" y="432"/>
                  </a:lnTo>
                  <a:lnTo>
                    <a:pt x="236" y="416"/>
                  </a:lnTo>
                  <a:lnTo>
                    <a:pt x="261" y="408"/>
                  </a:lnTo>
                  <a:lnTo>
                    <a:pt x="269" y="400"/>
                  </a:lnTo>
                  <a:lnTo>
                    <a:pt x="269" y="392"/>
                  </a:lnTo>
                  <a:lnTo>
                    <a:pt x="253" y="376"/>
                  </a:lnTo>
                  <a:lnTo>
                    <a:pt x="236" y="312"/>
                  </a:lnTo>
                  <a:lnTo>
                    <a:pt x="261" y="312"/>
                  </a:lnTo>
                  <a:lnTo>
                    <a:pt x="286" y="304"/>
                  </a:lnTo>
                  <a:lnTo>
                    <a:pt x="303" y="288"/>
                  </a:lnTo>
                  <a:lnTo>
                    <a:pt x="303" y="256"/>
                  </a:lnTo>
                  <a:lnTo>
                    <a:pt x="312" y="256"/>
                  </a:lnTo>
                  <a:lnTo>
                    <a:pt x="320" y="248"/>
                  </a:lnTo>
                  <a:lnTo>
                    <a:pt x="320" y="224"/>
                  </a:lnTo>
                  <a:lnTo>
                    <a:pt x="337" y="192"/>
                  </a:lnTo>
                  <a:lnTo>
                    <a:pt x="328" y="168"/>
                  </a:lnTo>
                  <a:lnTo>
                    <a:pt x="362" y="152"/>
                  </a:lnTo>
                  <a:lnTo>
                    <a:pt x="387" y="136"/>
                  </a:lnTo>
                  <a:lnTo>
                    <a:pt x="421" y="120"/>
                  </a:lnTo>
                  <a:lnTo>
                    <a:pt x="421" y="112"/>
                  </a:lnTo>
                  <a:lnTo>
                    <a:pt x="413" y="96"/>
                  </a:lnTo>
                  <a:close/>
                </a:path>
              </a:pathLst>
            </a:custGeom>
            <a:noFill/>
            <a:ln w="12700">
              <a:solidFill>
                <a:srgbClr val="000000"/>
              </a:solidFill>
              <a:round/>
              <a:headEnd/>
              <a:tailEnd/>
            </a:ln>
          </p:spPr>
          <p:txBody>
            <a:bodyPr/>
            <a:lstStyle/>
            <a:p>
              <a:endParaRPr lang="en-IE">
                <a:latin typeface="Calibri" pitchFamily="34" charset="0"/>
              </a:endParaRPr>
            </a:p>
          </p:txBody>
        </p:sp>
        <p:sp>
          <p:nvSpPr>
            <p:cNvPr id="15" name="Freeform 9"/>
            <p:cNvSpPr>
              <a:spLocks/>
            </p:cNvSpPr>
            <p:nvPr/>
          </p:nvSpPr>
          <p:spPr bwMode="auto">
            <a:xfrm>
              <a:off x="2117" y="1888"/>
              <a:ext cx="396" cy="408"/>
            </a:xfrm>
            <a:custGeom>
              <a:avLst/>
              <a:gdLst>
                <a:gd name="T0" fmla="*/ 363 w 396"/>
                <a:gd name="T1" fmla="*/ 160 h 408"/>
                <a:gd name="T2" fmla="*/ 354 w 396"/>
                <a:gd name="T3" fmla="*/ 136 h 408"/>
                <a:gd name="T4" fmla="*/ 329 w 396"/>
                <a:gd name="T5" fmla="*/ 120 h 408"/>
                <a:gd name="T6" fmla="*/ 295 w 396"/>
                <a:gd name="T7" fmla="*/ 144 h 408"/>
                <a:gd name="T8" fmla="*/ 262 w 396"/>
                <a:gd name="T9" fmla="*/ 96 h 408"/>
                <a:gd name="T10" fmla="*/ 278 w 396"/>
                <a:gd name="T11" fmla="*/ 80 h 408"/>
                <a:gd name="T12" fmla="*/ 278 w 396"/>
                <a:gd name="T13" fmla="*/ 64 h 408"/>
                <a:gd name="T14" fmla="*/ 312 w 396"/>
                <a:gd name="T15" fmla="*/ 64 h 408"/>
                <a:gd name="T16" fmla="*/ 321 w 396"/>
                <a:gd name="T17" fmla="*/ 48 h 408"/>
                <a:gd name="T18" fmla="*/ 329 w 396"/>
                <a:gd name="T19" fmla="*/ 32 h 408"/>
                <a:gd name="T20" fmla="*/ 346 w 396"/>
                <a:gd name="T21" fmla="*/ 24 h 408"/>
                <a:gd name="T22" fmla="*/ 354 w 396"/>
                <a:gd name="T23" fmla="*/ 0 h 408"/>
                <a:gd name="T24" fmla="*/ 329 w 396"/>
                <a:gd name="T25" fmla="*/ 0 h 408"/>
                <a:gd name="T26" fmla="*/ 304 w 396"/>
                <a:gd name="T27" fmla="*/ 8 h 408"/>
                <a:gd name="T28" fmla="*/ 262 w 396"/>
                <a:gd name="T29" fmla="*/ 8 h 408"/>
                <a:gd name="T30" fmla="*/ 253 w 396"/>
                <a:gd name="T31" fmla="*/ 32 h 408"/>
                <a:gd name="T32" fmla="*/ 219 w 396"/>
                <a:gd name="T33" fmla="*/ 56 h 408"/>
                <a:gd name="T34" fmla="*/ 219 w 396"/>
                <a:gd name="T35" fmla="*/ 80 h 408"/>
                <a:gd name="T36" fmla="*/ 186 w 396"/>
                <a:gd name="T37" fmla="*/ 96 h 408"/>
                <a:gd name="T38" fmla="*/ 127 w 396"/>
                <a:gd name="T39" fmla="*/ 72 h 408"/>
                <a:gd name="T40" fmla="*/ 93 w 396"/>
                <a:gd name="T41" fmla="*/ 104 h 408"/>
                <a:gd name="T42" fmla="*/ 110 w 396"/>
                <a:gd name="T43" fmla="*/ 136 h 408"/>
                <a:gd name="T44" fmla="*/ 76 w 396"/>
                <a:gd name="T45" fmla="*/ 160 h 408"/>
                <a:gd name="T46" fmla="*/ 110 w 396"/>
                <a:gd name="T47" fmla="*/ 192 h 408"/>
                <a:gd name="T48" fmla="*/ 152 w 396"/>
                <a:gd name="T49" fmla="*/ 208 h 408"/>
                <a:gd name="T50" fmla="*/ 144 w 396"/>
                <a:gd name="T51" fmla="*/ 224 h 408"/>
                <a:gd name="T52" fmla="*/ 118 w 396"/>
                <a:gd name="T53" fmla="*/ 224 h 408"/>
                <a:gd name="T54" fmla="*/ 102 w 396"/>
                <a:gd name="T55" fmla="*/ 256 h 408"/>
                <a:gd name="T56" fmla="*/ 51 w 396"/>
                <a:gd name="T57" fmla="*/ 272 h 408"/>
                <a:gd name="T58" fmla="*/ 51 w 396"/>
                <a:gd name="T59" fmla="*/ 304 h 408"/>
                <a:gd name="T60" fmla="*/ 9 w 396"/>
                <a:gd name="T61" fmla="*/ 312 h 408"/>
                <a:gd name="T62" fmla="*/ 26 w 396"/>
                <a:gd name="T63" fmla="*/ 328 h 408"/>
                <a:gd name="T64" fmla="*/ 0 w 396"/>
                <a:gd name="T65" fmla="*/ 368 h 408"/>
                <a:gd name="T66" fmla="*/ 26 w 396"/>
                <a:gd name="T67" fmla="*/ 376 h 408"/>
                <a:gd name="T68" fmla="*/ 26 w 396"/>
                <a:gd name="T69" fmla="*/ 400 h 408"/>
                <a:gd name="T70" fmla="*/ 59 w 396"/>
                <a:gd name="T71" fmla="*/ 408 h 408"/>
                <a:gd name="T72" fmla="*/ 160 w 396"/>
                <a:gd name="T73" fmla="*/ 408 h 408"/>
                <a:gd name="T74" fmla="*/ 228 w 396"/>
                <a:gd name="T75" fmla="*/ 376 h 408"/>
                <a:gd name="T76" fmla="*/ 287 w 396"/>
                <a:gd name="T77" fmla="*/ 376 h 408"/>
                <a:gd name="T78" fmla="*/ 329 w 396"/>
                <a:gd name="T79" fmla="*/ 392 h 408"/>
                <a:gd name="T80" fmla="*/ 329 w 396"/>
                <a:gd name="T81" fmla="*/ 360 h 408"/>
                <a:gd name="T82" fmla="*/ 354 w 396"/>
                <a:gd name="T83" fmla="*/ 328 h 408"/>
                <a:gd name="T84" fmla="*/ 371 w 396"/>
                <a:gd name="T85" fmla="*/ 304 h 408"/>
                <a:gd name="T86" fmla="*/ 388 w 396"/>
                <a:gd name="T87" fmla="*/ 232 h 408"/>
                <a:gd name="T88" fmla="*/ 380 w 396"/>
                <a:gd name="T89" fmla="*/ 208 h 408"/>
                <a:gd name="T90" fmla="*/ 371 w 396"/>
                <a:gd name="T91" fmla="*/ 176 h 408"/>
                <a:gd name="T92" fmla="*/ 396 w 396"/>
                <a:gd name="T93" fmla="*/ 168 h 408"/>
                <a:gd name="T94" fmla="*/ 380 w 396"/>
                <a:gd name="T95" fmla="*/ 160 h 408"/>
                <a:gd name="T96" fmla="*/ 363 w 396"/>
                <a:gd name="T97" fmla="*/ 160 h 4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6"/>
                <a:gd name="T148" fmla="*/ 0 h 408"/>
                <a:gd name="T149" fmla="*/ 396 w 396"/>
                <a:gd name="T150" fmla="*/ 408 h 40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6" h="408">
                  <a:moveTo>
                    <a:pt x="363" y="160"/>
                  </a:moveTo>
                  <a:lnTo>
                    <a:pt x="354" y="136"/>
                  </a:lnTo>
                  <a:lnTo>
                    <a:pt x="329" y="120"/>
                  </a:lnTo>
                  <a:lnTo>
                    <a:pt x="295" y="144"/>
                  </a:lnTo>
                  <a:lnTo>
                    <a:pt x="262" y="96"/>
                  </a:lnTo>
                  <a:lnTo>
                    <a:pt x="278" y="80"/>
                  </a:lnTo>
                  <a:lnTo>
                    <a:pt x="278" y="64"/>
                  </a:lnTo>
                  <a:lnTo>
                    <a:pt x="312" y="64"/>
                  </a:lnTo>
                  <a:lnTo>
                    <a:pt x="321" y="48"/>
                  </a:lnTo>
                  <a:lnTo>
                    <a:pt x="329" y="32"/>
                  </a:lnTo>
                  <a:lnTo>
                    <a:pt x="346" y="24"/>
                  </a:lnTo>
                  <a:lnTo>
                    <a:pt x="354" y="0"/>
                  </a:lnTo>
                  <a:lnTo>
                    <a:pt x="329" y="0"/>
                  </a:lnTo>
                  <a:lnTo>
                    <a:pt x="304" y="8"/>
                  </a:lnTo>
                  <a:lnTo>
                    <a:pt x="262" y="8"/>
                  </a:lnTo>
                  <a:lnTo>
                    <a:pt x="253" y="32"/>
                  </a:lnTo>
                  <a:lnTo>
                    <a:pt x="219" y="56"/>
                  </a:lnTo>
                  <a:lnTo>
                    <a:pt x="219" y="80"/>
                  </a:lnTo>
                  <a:lnTo>
                    <a:pt x="186" y="96"/>
                  </a:lnTo>
                  <a:lnTo>
                    <a:pt x="127" y="72"/>
                  </a:lnTo>
                  <a:lnTo>
                    <a:pt x="93" y="104"/>
                  </a:lnTo>
                  <a:lnTo>
                    <a:pt x="110" y="136"/>
                  </a:lnTo>
                  <a:lnTo>
                    <a:pt x="76" y="160"/>
                  </a:lnTo>
                  <a:lnTo>
                    <a:pt x="110" y="192"/>
                  </a:lnTo>
                  <a:lnTo>
                    <a:pt x="152" y="208"/>
                  </a:lnTo>
                  <a:lnTo>
                    <a:pt x="144" y="224"/>
                  </a:lnTo>
                  <a:lnTo>
                    <a:pt x="118" y="224"/>
                  </a:lnTo>
                  <a:lnTo>
                    <a:pt x="102" y="256"/>
                  </a:lnTo>
                  <a:lnTo>
                    <a:pt x="51" y="272"/>
                  </a:lnTo>
                  <a:lnTo>
                    <a:pt x="51" y="304"/>
                  </a:lnTo>
                  <a:lnTo>
                    <a:pt x="9" y="312"/>
                  </a:lnTo>
                  <a:lnTo>
                    <a:pt x="26" y="328"/>
                  </a:lnTo>
                  <a:lnTo>
                    <a:pt x="0" y="368"/>
                  </a:lnTo>
                  <a:lnTo>
                    <a:pt x="26" y="376"/>
                  </a:lnTo>
                  <a:lnTo>
                    <a:pt x="26" y="400"/>
                  </a:lnTo>
                  <a:lnTo>
                    <a:pt x="59" y="408"/>
                  </a:lnTo>
                  <a:lnTo>
                    <a:pt x="160" y="408"/>
                  </a:lnTo>
                  <a:lnTo>
                    <a:pt x="228" y="376"/>
                  </a:lnTo>
                  <a:lnTo>
                    <a:pt x="287" y="376"/>
                  </a:lnTo>
                  <a:lnTo>
                    <a:pt x="329" y="392"/>
                  </a:lnTo>
                  <a:lnTo>
                    <a:pt x="329" y="360"/>
                  </a:lnTo>
                  <a:lnTo>
                    <a:pt x="354" y="328"/>
                  </a:lnTo>
                  <a:lnTo>
                    <a:pt x="371" y="304"/>
                  </a:lnTo>
                  <a:lnTo>
                    <a:pt x="388" y="232"/>
                  </a:lnTo>
                  <a:lnTo>
                    <a:pt x="380" y="208"/>
                  </a:lnTo>
                  <a:lnTo>
                    <a:pt x="371" y="176"/>
                  </a:lnTo>
                  <a:lnTo>
                    <a:pt x="396" y="168"/>
                  </a:lnTo>
                  <a:lnTo>
                    <a:pt x="380" y="160"/>
                  </a:lnTo>
                  <a:lnTo>
                    <a:pt x="363" y="160"/>
                  </a:lnTo>
                  <a:close/>
                </a:path>
              </a:pathLst>
            </a:custGeom>
            <a:solidFill>
              <a:srgbClr val="FF5050"/>
            </a:solidFill>
            <a:ln w="9525">
              <a:solidFill>
                <a:schemeClr val="tx1"/>
              </a:solidFill>
              <a:round/>
              <a:headEnd/>
              <a:tailEnd/>
            </a:ln>
          </p:spPr>
          <p:txBody>
            <a:bodyPr/>
            <a:lstStyle/>
            <a:p>
              <a:endParaRPr lang="en-IE">
                <a:latin typeface="Calibri" pitchFamily="34" charset="0"/>
              </a:endParaRPr>
            </a:p>
          </p:txBody>
        </p:sp>
        <p:sp>
          <p:nvSpPr>
            <p:cNvPr id="16" name="Freeform 10"/>
            <p:cNvSpPr>
              <a:spLocks/>
            </p:cNvSpPr>
            <p:nvPr/>
          </p:nvSpPr>
          <p:spPr bwMode="auto">
            <a:xfrm>
              <a:off x="2379" y="1912"/>
              <a:ext cx="202" cy="144"/>
            </a:xfrm>
            <a:custGeom>
              <a:avLst/>
              <a:gdLst>
                <a:gd name="T0" fmla="*/ 185 w 202"/>
                <a:gd name="T1" fmla="*/ 72 h 144"/>
                <a:gd name="T2" fmla="*/ 177 w 202"/>
                <a:gd name="T3" fmla="*/ 48 h 144"/>
                <a:gd name="T4" fmla="*/ 177 w 202"/>
                <a:gd name="T5" fmla="*/ 16 h 144"/>
                <a:gd name="T6" fmla="*/ 151 w 202"/>
                <a:gd name="T7" fmla="*/ 0 h 144"/>
                <a:gd name="T8" fmla="*/ 126 w 202"/>
                <a:gd name="T9" fmla="*/ 0 h 144"/>
                <a:gd name="T10" fmla="*/ 109 w 202"/>
                <a:gd name="T11" fmla="*/ 0 h 144"/>
                <a:gd name="T12" fmla="*/ 84 w 202"/>
                <a:gd name="T13" fmla="*/ 0 h 144"/>
                <a:gd name="T14" fmla="*/ 84 w 202"/>
                <a:gd name="T15" fmla="*/ 8 h 144"/>
                <a:gd name="T16" fmla="*/ 84 w 202"/>
                <a:gd name="T17" fmla="*/ 0 h 144"/>
                <a:gd name="T18" fmla="*/ 67 w 202"/>
                <a:gd name="T19" fmla="*/ 8 h 144"/>
                <a:gd name="T20" fmla="*/ 59 w 202"/>
                <a:gd name="T21" fmla="*/ 24 h 144"/>
                <a:gd name="T22" fmla="*/ 50 w 202"/>
                <a:gd name="T23" fmla="*/ 40 h 144"/>
                <a:gd name="T24" fmla="*/ 16 w 202"/>
                <a:gd name="T25" fmla="*/ 40 h 144"/>
                <a:gd name="T26" fmla="*/ 16 w 202"/>
                <a:gd name="T27" fmla="*/ 56 h 144"/>
                <a:gd name="T28" fmla="*/ 0 w 202"/>
                <a:gd name="T29" fmla="*/ 72 h 144"/>
                <a:gd name="T30" fmla="*/ 33 w 202"/>
                <a:gd name="T31" fmla="*/ 120 h 144"/>
                <a:gd name="T32" fmla="*/ 67 w 202"/>
                <a:gd name="T33" fmla="*/ 96 h 144"/>
                <a:gd name="T34" fmla="*/ 92 w 202"/>
                <a:gd name="T35" fmla="*/ 112 h 144"/>
                <a:gd name="T36" fmla="*/ 101 w 202"/>
                <a:gd name="T37" fmla="*/ 136 h 144"/>
                <a:gd name="T38" fmla="*/ 118 w 202"/>
                <a:gd name="T39" fmla="*/ 136 h 144"/>
                <a:gd name="T40" fmla="*/ 134 w 202"/>
                <a:gd name="T41" fmla="*/ 144 h 144"/>
                <a:gd name="T42" fmla="*/ 143 w 202"/>
                <a:gd name="T43" fmla="*/ 144 h 144"/>
                <a:gd name="T44" fmla="*/ 168 w 202"/>
                <a:gd name="T45" fmla="*/ 128 h 144"/>
                <a:gd name="T46" fmla="*/ 193 w 202"/>
                <a:gd name="T47" fmla="*/ 120 h 144"/>
                <a:gd name="T48" fmla="*/ 202 w 202"/>
                <a:gd name="T49" fmla="*/ 88 h 144"/>
                <a:gd name="T50" fmla="*/ 185 w 202"/>
                <a:gd name="T51" fmla="*/ 72 h 1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2"/>
                <a:gd name="T79" fmla="*/ 0 h 144"/>
                <a:gd name="T80" fmla="*/ 202 w 202"/>
                <a:gd name="T81" fmla="*/ 144 h 14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2" h="144">
                  <a:moveTo>
                    <a:pt x="185" y="72"/>
                  </a:moveTo>
                  <a:lnTo>
                    <a:pt x="177" y="48"/>
                  </a:lnTo>
                  <a:lnTo>
                    <a:pt x="177" y="16"/>
                  </a:lnTo>
                  <a:lnTo>
                    <a:pt x="151" y="0"/>
                  </a:lnTo>
                  <a:lnTo>
                    <a:pt x="126" y="0"/>
                  </a:lnTo>
                  <a:lnTo>
                    <a:pt x="109" y="0"/>
                  </a:lnTo>
                  <a:lnTo>
                    <a:pt x="84" y="0"/>
                  </a:lnTo>
                  <a:lnTo>
                    <a:pt x="84" y="8"/>
                  </a:lnTo>
                  <a:lnTo>
                    <a:pt x="84" y="0"/>
                  </a:lnTo>
                  <a:lnTo>
                    <a:pt x="67" y="8"/>
                  </a:lnTo>
                  <a:lnTo>
                    <a:pt x="59" y="24"/>
                  </a:lnTo>
                  <a:lnTo>
                    <a:pt x="50" y="40"/>
                  </a:lnTo>
                  <a:lnTo>
                    <a:pt x="16" y="40"/>
                  </a:lnTo>
                  <a:lnTo>
                    <a:pt x="16" y="56"/>
                  </a:lnTo>
                  <a:lnTo>
                    <a:pt x="0" y="72"/>
                  </a:lnTo>
                  <a:lnTo>
                    <a:pt x="33" y="120"/>
                  </a:lnTo>
                  <a:lnTo>
                    <a:pt x="67" y="96"/>
                  </a:lnTo>
                  <a:lnTo>
                    <a:pt x="92" y="112"/>
                  </a:lnTo>
                  <a:lnTo>
                    <a:pt x="101" y="136"/>
                  </a:lnTo>
                  <a:lnTo>
                    <a:pt x="118" y="136"/>
                  </a:lnTo>
                  <a:lnTo>
                    <a:pt x="134" y="144"/>
                  </a:lnTo>
                  <a:lnTo>
                    <a:pt x="143" y="144"/>
                  </a:lnTo>
                  <a:lnTo>
                    <a:pt x="168" y="128"/>
                  </a:lnTo>
                  <a:lnTo>
                    <a:pt x="193" y="120"/>
                  </a:lnTo>
                  <a:lnTo>
                    <a:pt x="202" y="88"/>
                  </a:lnTo>
                  <a:lnTo>
                    <a:pt x="185" y="72"/>
                  </a:lnTo>
                  <a:close/>
                </a:path>
              </a:pathLst>
            </a:custGeom>
            <a:solidFill>
              <a:srgbClr val="FF0000"/>
            </a:solidFill>
            <a:ln w="9525">
              <a:solidFill>
                <a:schemeClr val="tx1"/>
              </a:solidFill>
              <a:miter lim="800000"/>
              <a:headEnd/>
              <a:tailEnd/>
            </a:ln>
          </p:spPr>
          <p:txBody>
            <a:bodyPr/>
            <a:lstStyle/>
            <a:p>
              <a:endParaRPr lang="en-IE">
                <a:latin typeface="Calibri" pitchFamily="34" charset="0"/>
              </a:endParaRPr>
            </a:p>
          </p:txBody>
        </p:sp>
        <p:sp>
          <p:nvSpPr>
            <p:cNvPr id="17" name="Freeform 11"/>
            <p:cNvSpPr>
              <a:spLocks/>
            </p:cNvSpPr>
            <p:nvPr/>
          </p:nvSpPr>
          <p:spPr bwMode="auto">
            <a:xfrm>
              <a:off x="2429" y="1536"/>
              <a:ext cx="666" cy="1016"/>
            </a:xfrm>
            <a:custGeom>
              <a:avLst/>
              <a:gdLst>
                <a:gd name="T0" fmla="*/ 337 w 666"/>
                <a:gd name="T1" fmla="*/ 96 h 1016"/>
                <a:gd name="T2" fmla="*/ 421 w 666"/>
                <a:gd name="T3" fmla="*/ 24 h 1016"/>
                <a:gd name="T4" fmla="*/ 270 w 666"/>
                <a:gd name="T5" fmla="*/ 24 h 1016"/>
                <a:gd name="T6" fmla="*/ 253 w 666"/>
                <a:gd name="T7" fmla="*/ 80 h 1016"/>
                <a:gd name="T8" fmla="*/ 202 w 666"/>
                <a:gd name="T9" fmla="*/ 136 h 1016"/>
                <a:gd name="T10" fmla="*/ 169 w 666"/>
                <a:gd name="T11" fmla="*/ 200 h 1016"/>
                <a:gd name="T12" fmla="*/ 202 w 666"/>
                <a:gd name="T13" fmla="*/ 232 h 1016"/>
                <a:gd name="T14" fmla="*/ 169 w 666"/>
                <a:gd name="T15" fmla="*/ 320 h 1016"/>
                <a:gd name="T16" fmla="*/ 186 w 666"/>
                <a:gd name="T17" fmla="*/ 344 h 1016"/>
                <a:gd name="T18" fmla="*/ 228 w 666"/>
                <a:gd name="T19" fmla="*/ 320 h 1016"/>
                <a:gd name="T20" fmla="*/ 186 w 666"/>
                <a:gd name="T21" fmla="*/ 424 h 1016"/>
                <a:gd name="T22" fmla="*/ 236 w 666"/>
                <a:gd name="T23" fmla="*/ 464 h 1016"/>
                <a:gd name="T24" fmla="*/ 303 w 666"/>
                <a:gd name="T25" fmla="*/ 448 h 1016"/>
                <a:gd name="T26" fmla="*/ 287 w 666"/>
                <a:gd name="T27" fmla="*/ 496 h 1016"/>
                <a:gd name="T28" fmla="*/ 329 w 666"/>
                <a:gd name="T29" fmla="*/ 576 h 1016"/>
                <a:gd name="T30" fmla="*/ 295 w 666"/>
                <a:gd name="T31" fmla="*/ 648 h 1016"/>
                <a:gd name="T32" fmla="*/ 202 w 666"/>
                <a:gd name="T33" fmla="*/ 624 h 1016"/>
                <a:gd name="T34" fmla="*/ 160 w 666"/>
                <a:gd name="T35" fmla="*/ 680 h 1016"/>
                <a:gd name="T36" fmla="*/ 211 w 666"/>
                <a:gd name="T37" fmla="*/ 744 h 1016"/>
                <a:gd name="T38" fmla="*/ 101 w 666"/>
                <a:gd name="T39" fmla="*/ 776 h 1016"/>
                <a:gd name="T40" fmla="*/ 101 w 666"/>
                <a:gd name="T41" fmla="*/ 808 h 1016"/>
                <a:gd name="T42" fmla="*/ 169 w 666"/>
                <a:gd name="T43" fmla="*/ 824 h 1016"/>
                <a:gd name="T44" fmla="*/ 219 w 666"/>
                <a:gd name="T45" fmla="*/ 864 h 1016"/>
                <a:gd name="T46" fmla="*/ 295 w 666"/>
                <a:gd name="T47" fmla="*/ 848 h 1016"/>
                <a:gd name="T48" fmla="*/ 228 w 666"/>
                <a:gd name="T49" fmla="*/ 896 h 1016"/>
                <a:gd name="T50" fmla="*/ 127 w 666"/>
                <a:gd name="T51" fmla="*/ 904 h 1016"/>
                <a:gd name="T52" fmla="*/ 0 w 666"/>
                <a:gd name="T53" fmla="*/ 984 h 1016"/>
                <a:gd name="T54" fmla="*/ 51 w 666"/>
                <a:gd name="T55" fmla="*/ 1016 h 1016"/>
                <a:gd name="T56" fmla="*/ 93 w 666"/>
                <a:gd name="T57" fmla="*/ 976 h 1016"/>
                <a:gd name="T58" fmla="*/ 219 w 666"/>
                <a:gd name="T59" fmla="*/ 960 h 1016"/>
                <a:gd name="T60" fmla="*/ 337 w 666"/>
                <a:gd name="T61" fmla="*/ 984 h 1016"/>
                <a:gd name="T62" fmla="*/ 421 w 666"/>
                <a:gd name="T63" fmla="*/ 968 h 1016"/>
                <a:gd name="T64" fmla="*/ 573 w 666"/>
                <a:gd name="T65" fmla="*/ 968 h 1016"/>
                <a:gd name="T66" fmla="*/ 624 w 666"/>
                <a:gd name="T67" fmla="*/ 928 h 1016"/>
                <a:gd name="T68" fmla="*/ 590 w 666"/>
                <a:gd name="T69" fmla="*/ 872 h 1016"/>
                <a:gd name="T70" fmla="*/ 649 w 666"/>
                <a:gd name="T71" fmla="*/ 840 h 1016"/>
                <a:gd name="T72" fmla="*/ 666 w 666"/>
                <a:gd name="T73" fmla="*/ 760 h 1016"/>
                <a:gd name="T74" fmla="*/ 539 w 666"/>
                <a:gd name="T75" fmla="*/ 728 h 1016"/>
                <a:gd name="T76" fmla="*/ 523 w 666"/>
                <a:gd name="T77" fmla="*/ 632 h 1016"/>
                <a:gd name="T78" fmla="*/ 539 w 666"/>
                <a:gd name="T79" fmla="*/ 576 h 1016"/>
                <a:gd name="T80" fmla="*/ 480 w 666"/>
                <a:gd name="T81" fmla="*/ 512 h 1016"/>
                <a:gd name="T82" fmla="*/ 455 w 666"/>
                <a:gd name="T83" fmla="*/ 392 h 1016"/>
                <a:gd name="T84" fmla="*/ 413 w 666"/>
                <a:gd name="T85" fmla="*/ 344 h 1016"/>
                <a:gd name="T86" fmla="*/ 337 w 666"/>
                <a:gd name="T87" fmla="*/ 320 h 1016"/>
                <a:gd name="T88" fmla="*/ 388 w 666"/>
                <a:gd name="T89" fmla="*/ 280 h 1016"/>
                <a:gd name="T90" fmla="*/ 447 w 666"/>
                <a:gd name="T91" fmla="*/ 224 h 1016"/>
                <a:gd name="T92" fmla="*/ 489 w 666"/>
                <a:gd name="T93" fmla="*/ 144 h 1016"/>
                <a:gd name="T94" fmla="*/ 379 w 666"/>
                <a:gd name="T95" fmla="*/ 120 h 10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66"/>
                <a:gd name="T145" fmla="*/ 0 h 1016"/>
                <a:gd name="T146" fmla="*/ 666 w 666"/>
                <a:gd name="T147" fmla="*/ 1016 h 10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66" h="1016">
                  <a:moveTo>
                    <a:pt x="329" y="128"/>
                  </a:moveTo>
                  <a:lnTo>
                    <a:pt x="354" y="104"/>
                  </a:lnTo>
                  <a:lnTo>
                    <a:pt x="337" y="96"/>
                  </a:lnTo>
                  <a:lnTo>
                    <a:pt x="388" y="64"/>
                  </a:lnTo>
                  <a:lnTo>
                    <a:pt x="413" y="56"/>
                  </a:lnTo>
                  <a:lnTo>
                    <a:pt x="421" y="24"/>
                  </a:lnTo>
                  <a:lnTo>
                    <a:pt x="320" y="16"/>
                  </a:lnTo>
                  <a:lnTo>
                    <a:pt x="287" y="0"/>
                  </a:lnTo>
                  <a:lnTo>
                    <a:pt x="270" y="24"/>
                  </a:lnTo>
                  <a:lnTo>
                    <a:pt x="253" y="40"/>
                  </a:lnTo>
                  <a:lnTo>
                    <a:pt x="245" y="56"/>
                  </a:lnTo>
                  <a:lnTo>
                    <a:pt x="253" y="80"/>
                  </a:lnTo>
                  <a:lnTo>
                    <a:pt x="219" y="88"/>
                  </a:lnTo>
                  <a:lnTo>
                    <a:pt x="202" y="104"/>
                  </a:lnTo>
                  <a:lnTo>
                    <a:pt x="202" y="136"/>
                  </a:lnTo>
                  <a:lnTo>
                    <a:pt x="202" y="160"/>
                  </a:lnTo>
                  <a:lnTo>
                    <a:pt x="186" y="184"/>
                  </a:lnTo>
                  <a:lnTo>
                    <a:pt x="169" y="200"/>
                  </a:lnTo>
                  <a:lnTo>
                    <a:pt x="135" y="248"/>
                  </a:lnTo>
                  <a:lnTo>
                    <a:pt x="160" y="256"/>
                  </a:lnTo>
                  <a:lnTo>
                    <a:pt x="202" y="232"/>
                  </a:lnTo>
                  <a:lnTo>
                    <a:pt x="186" y="264"/>
                  </a:lnTo>
                  <a:lnTo>
                    <a:pt x="177" y="296"/>
                  </a:lnTo>
                  <a:lnTo>
                    <a:pt x="169" y="320"/>
                  </a:lnTo>
                  <a:lnTo>
                    <a:pt x="143" y="376"/>
                  </a:lnTo>
                  <a:lnTo>
                    <a:pt x="169" y="376"/>
                  </a:lnTo>
                  <a:lnTo>
                    <a:pt x="186" y="344"/>
                  </a:lnTo>
                  <a:lnTo>
                    <a:pt x="202" y="304"/>
                  </a:lnTo>
                  <a:lnTo>
                    <a:pt x="211" y="328"/>
                  </a:lnTo>
                  <a:lnTo>
                    <a:pt x="228" y="320"/>
                  </a:lnTo>
                  <a:lnTo>
                    <a:pt x="219" y="344"/>
                  </a:lnTo>
                  <a:lnTo>
                    <a:pt x="228" y="360"/>
                  </a:lnTo>
                  <a:lnTo>
                    <a:pt x="186" y="424"/>
                  </a:lnTo>
                  <a:lnTo>
                    <a:pt x="194" y="472"/>
                  </a:lnTo>
                  <a:lnTo>
                    <a:pt x="202" y="440"/>
                  </a:lnTo>
                  <a:lnTo>
                    <a:pt x="236" y="464"/>
                  </a:lnTo>
                  <a:lnTo>
                    <a:pt x="253" y="456"/>
                  </a:lnTo>
                  <a:lnTo>
                    <a:pt x="278" y="464"/>
                  </a:lnTo>
                  <a:lnTo>
                    <a:pt x="303" y="448"/>
                  </a:lnTo>
                  <a:lnTo>
                    <a:pt x="329" y="456"/>
                  </a:lnTo>
                  <a:lnTo>
                    <a:pt x="295" y="480"/>
                  </a:lnTo>
                  <a:lnTo>
                    <a:pt x="287" y="496"/>
                  </a:lnTo>
                  <a:lnTo>
                    <a:pt x="312" y="544"/>
                  </a:lnTo>
                  <a:lnTo>
                    <a:pt x="329" y="544"/>
                  </a:lnTo>
                  <a:lnTo>
                    <a:pt x="329" y="576"/>
                  </a:lnTo>
                  <a:lnTo>
                    <a:pt x="320" y="576"/>
                  </a:lnTo>
                  <a:lnTo>
                    <a:pt x="312" y="632"/>
                  </a:lnTo>
                  <a:lnTo>
                    <a:pt x="295" y="648"/>
                  </a:lnTo>
                  <a:lnTo>
                    <a:pt x="287" y="640"/>
                  </a:lnTo>
                  <a:lnTo>
                    <a:pt x="236" y="640"/>
                  </a:lnTo>
                  <a:lnTo>
                    <a:pt x="202" y="624"/>
                  </a:lnTo>
                  <a:lnTo>
                    <a:pt x="186" y="632"/>
                  </a:lnTo>
                  <a:lnTo>
                    <a:pt x="202" y="648"/>
                  </a:lnTo>
                  <a:lnTo>
                    <a:pt x="160" y="680"/>
                  </a:lnTo>
                  <a:lnTo>
                    <a:pt x="177" y="688"/>
                  </a:lnTo>
                  <a:lnTo>
                    <a:pt x="202" y="680"/>
                  </a:lnTo>
                  <a:lnTo>
                    <a:pt x="211" y="744"/>
                  </a:lnTo>
                  <a:lnTo>
                    <a:pt x="169" y="760"/>
                  </a:lnTo>
                  <a:lnTo>
                    <a:pt x="143" y="768"/>
                  </a:lnTo>
                  <a:lnTo>
                    <a:pt x="101" y="776"/>
                  </a:lnTo>
                  <a:lnTo>
                    <a:pt x="84" y="784"/>
                  </a:lnTo>
                  <a:lnTo>
                    <a:pt x="93" y="792"/>
                  </a:lnTo>
                  <a:lnTo>
                    <a:pt x="101" y="808"/>
                  </a:lnTo>
                  <a:lnTo>
                    <a:pt x="135" y="824"/>
                  </a:lnTo>
                  <a:lnTo>
                    <a:pt x="152" y="808"/>
                  </a:lnTo>
                  <a:lnTo>
                    <a:pt x="169" y="824"/>
                  </a:lnTo>
                  <a:lnTo>
                    <a:pt x="160" y="840"/>
                  </a:lnTo>
                  <a:lnTo>
                    <a:pt x="194" y="840"/>
                  </a:lnTo>
                  <a:lnTo>
                    <a:pt x="219" y="864"/>
                  </a:lnTo>
                  <a:lnTo>
                    <a:pt x="261" y="864"/>
                  </a:lnTo>
                  <a:lnTo>
                    <a:pt x="278" y="856"/>
                  </a:lnTo>
                  <a:lnTo>
                    <a:pt x="295" y="848"/>
                  </a:lnTo>
                  <a:lnTo>
                    <a:pt x="270" y="872"/>
                  </a:lnTo>
                  <a:lnTo>
                    <a:pt x="261" y="888"/>
                  </a:lnTo>
                  <a:lnTo>
                    <a:pt x="228" y="896"/>
                  </a:lnTo>
                  <a:lnTo>
                    <a:pt x="160" y="888"/>
                  </a:lnTo>
                  <a:lnTo>
                    <a:pt x="152" y="896"/>
                  </a:lnTo>
                  <a:lnTo>
                    <a:pt x="127" y="904"/>
                  </a:lnTo>
                  <a:lnTo>
                    <a:pt x="110" y="928"/>
                  </a:lnTo>
                  <a:lnTo>
                    <a:pt x="42" y="976"/>
                  </a:lnTo>
                  <a:lnTo>
                    <a:pt x="0" y="984"/>
                  </a:lnTo>
                  <a:lnTo>
                    <a:pt x="9" y="992"/>
                  </a:lnTo>
                  <a:lnTo>
                    <a:pt x="34" y="992"/>
                  </a:lnTo>
                  <a:lnTo>
                    <a:pt x="51" y="1016"/>
                  </a:lnTo>
                  <a:lnTo>
                    <a:pt x="68" y="1008"/>
                  </a:lnTo>
                  <a:lnTo>
                    <a:pt x="68" y="992"/>
                  </a:lnTo>
                  <a:lnTo>
                    <a:pt x="93" y="976"/>
                  </a:lnTo>
                  <a:lnTo>
                    <a:pt x="143" y="976"/>
                  </a:lnTo>
                  <a:lnTo>
                    <a:pt x="169" y="1008"/>
                  </a:lnTo>
                  <a:lnTo>
                    <a:pt x="219" y="960"/>
                  </a:lnTo>
                  <a:lnTo>
                    <a:pt x="261" y="952"/>
                  </a:lnTo>
                  <a:lnTo>
                    <a:pt x="295" y="976"/>
                  </a:lnTo>
                  <a:lnTo>
                    <a:pt x="337" y="984"/>
                  </a:lnTo>
                  <a:lnTo>
                    <a:pt x="346" y="968"/>
                  </a:lnTo>
                  <a:lnTo>
                    <a:pt x="388" y="968"/>
                  </a:lnTo>
                  <a:lnTo>
                    <a:pt x="421" y="968"/>
                  </a:lnTo>
                  <a:lnTo>
                    <a:pt x="472" y="968"/>
                  </a:lnTo>
                  <a:lnTo>
                    <a:pt x="506" y="984"/>
                  </a:lnTo>
                  <a:lnTo>
                    <a:pt x="573" y="968"/>
                  </a:lnTo>
                  <a:lnTo>
                    <a:pt x="590" y="952"/>
                  </a:lnTo>
                  <a:lnTo>
                    <a:pt x="624" y="952"/>
                  </a:lnTo>
                  <a:lnTo>
                    <a:pt x="624" y="928"/>
                  </a:lnTo>
                  <a:lnTo>
                    <a:pt x="565" y="912"/>
                  </a:lnTo>
                  <a:lnTo>
                    <a:pt x="590" y="896"/>
                  </a:lnTo>
                  <a:lnTo>
                    <a:pt x="590" y="872"/>
                  </a:lnTo>
                  <a:lnTo>
                    <a:pt x="624" y="872"/>
                  </a:lnTo>
                  <a:lnTo>
                    <a:pt x="624" y="856"/>
                  </a:lnTo>
                  <a:lnTo>
                    <a:pt x="649" y="840"/>
                  </a:lnTo>
                  <a:lnTo>
                    <a:pt x="657" y="816"/>
                  </a:lnTo>
                  <a:lnTo>
                    <a:pt x="666" y="800"/>
                  </a:lnTo>
                  <a:lnTo>
                    <a:pt x="666" y="760"/>
                  </a:lnTo>
                  <a:lnTo>
                    <a:pt x="582" y="728"/>
                  </a:lnTo>
                  <a:lnTo>
                    <a:pt x="565" y="744"/>
                  </a:lnTo>
                  <a:lnTo>
                    <a:pt x="539" y="728"/>
                  </a:lnTo>
                  <a:lnTo>
                    <a:pt x="573" y="704"/>
                  </a:lnTo>
                  <a:lnTo>
                    <a:pt x="556" y="656"/>
                  </a:lnTo>
                  <a:lnTo>
                    <a:pt x="523" y="632"/>
                  </a:lnTo>
                  <a:lnTo>
                    <a:pt x="548" y="632"/>
                  </a:lnTo>
                  <a:lnTo>
                    <a:pt x="539" y="592"/>
                  </a:lnTo>
                  <a:lnTo>
                    <a:pt x="539" y="576"/>
                  </a:lnTo>
                  <a:lnTo>
                    <a:pt x="531" y="560"/>
                  </a:lnTo>
                  <a:lnTo>
                    <a:pt x="523" y="536"/>
                  </a:lnTo>
                  <a:lnTo>
                    <a:pt x="480" y="512"/>
                  </a:lnTo>
                  <a:lnTo>
                    <a:pt x="472" y="480"/>
                  </a:lnTo>
                  <a:lnTo>
                    <a:pt x="455" y="440"/>
                  </a:lnTo>
                  <a:lnTo>
                    <a:pt x="455" y="392"/>
                  </a:lnTo>
                  <a:lnTo>
                    <a:pt x="447" y="376"/>
                  </a:lnTo>
                  <a:lnTo>
                    <a:pt x="421" y="352"/>
                  </a:lnTo>
                  <a:lnTo>
                    <a:pt x="413" y="344"/>
                  </a:lnTo>
                  <a:lnTo>
                    <a:pt x="396" y="328"/>
                  </a:lnTo>
                  <a:lnTo>
                    <a:pt x="362" y="328"/>
                  </a:lnTo>
                  <a:lnTo>
                    <a:pt x="337" y="320"/>
                  </a:lnTo>
                  <a:lnTo>
                    <a:pt x="371" y="312"/>
                  </a:lnTo>
                  <a:lnTo>
                    <a:pt x="396" y="304"/>
                  </a:lnTo>
                  <a:lnTo>
                    <a:pt x="388" y="280"/>
                  </a:lnTo>
                  <a:lnTo>
                    <a:pt x="421" y="264"/>
                  </a:lnTo>
                  <a:lnTo>
                    <a:pt x="421" y="248"/>
                  </a:lnTo>
                  <a:lnTo>
                    <a:pt x="447" y="224"/>
                  </a:lnTo>
                  <a:lnTo>
                    <a:pt x="455" y="192"/>
                  </a:lnTo>
                  <a:lnTo>
                    <a:pt x="489" y="168"/>
                  </a:lnTo>
                  <a:lnTo>
                    <a:pt x="489" y="144"/>
                  </a:lnTo>
                  <a:lnTo>
                    <a:pt x="447" y="144"/>
                  </a:lnTo>
                  <a:lnTo>
                    <a:pt x="430" y="128"/>
                  </a:lnTo>
                  <a:lnTo>
                    <a:pt x="379" y="120"/>
                  </a:lnTo>
                  <a:lnTo>
                    <a:pt x="329" y="128"/>
                  </a:lnTo>
                  <a:close/>
                </a:path>
              </a:pathLst>
            </a:custGeom>
            <a:solidFill>
              <a:srgbClr val="FF0000"/>
            </a:solidFill>
            <a:ln w="9525">
              <a:solidFill>
                <a:schemeClr val="tx1"/>
              </a:solidFill>
              <a:miter lim="800000"/>
              <a:headEnd/>
              <a:tailEnd/>
            </a:ln>
          </p:spPr>
          <p:txBody>
            <a:bodyPr/>
            <a:lstStyle/>
            <a:p>
              <a:endParaRPr lang="en-IE">
                <a:latin typeface="Calibri" pitchFamily="34" charset="0"/>
              </a:endParaRPr>
            </a:p>
          </p:txBody>
        </p:sp>
        <p:sp>
          <p:nvSpPr>
            <p:cNvPr id="18" name="Freeform 12"/>
            <p:cNvSpPr>
              <a:spLocks/>
            </p:cNvSpPr>
            <p:nvPr/>
          </p:nvSpPr>
          <p:spPr bwMode="auto">
            <a:xfrm>
              <a:off x="2379" y="1912"/>
              <a:ext cx="202" cy="144"/>
            </a:xfrm>
            <a:custGeom>
              <a:avLst/>
              <a:gdLst>
                <a:gd name="T0" fmla="*/ 185 w 202"/>
                <a:gd name="T1" fmla="*/ 72 h 144"/>
                <a:gd name="T2" fmla="*/ 177 w 202"/>
                <a:gd name="T3" fmla="*/ 48 h 144"/>
                <a:gd name="T4" fmla="*/ 177 w 202"/>
                <a:gd name="T5" fmla="*/ 16 h 144"/>
                <a:gd name="T6" fmla="*/ 151 w 202"/>
                <a:gd name="T7" fmla="*/ 0 h 144"/>
                <a:gd name="T8" fmla="*/ 126 w 202"/>
                <a:gd name="T9" fmla="*/ 0 h 144"/>
                <a:gd name="T10" fmla="*/ 109 w 202"/>
                <a:gd name="T11" fmla="*/ 0 h 144"/>
                <a:gd name="T12" fmla="*/ 84 w 202"/>
                <a:gd name="T13" fmla="*/ 0 h 144"/>
                <a:gd name="T14" fmla="*/ 84 w 202"/>
                <a:gd name="T15" fmla="*/ 8 h 144"/>
                <a:gd name="T16" fmla="*/ 84 w 202"/>
                <a:gd name="T17" fmla="*/ 0 h 144"/>
                <a:gd name="T18" fmla="*/ 67 w 202"/>
                <a:gd name="T19" fmla="*/ 8 h 144"/>
                <a:gd name="T20" fmla="*/ 59 w 202"/>
                <a:gd name="T21" fmla="*/ 24 h 144"/>
                <a:gd name="T22" fmla="*/ 50 w 202"/>
                <a:gd name="T23" fmla="*/ 40 h 144"/>
                <a:gd name="T24" fmla="*/ 16 w 202"/>
                <a:gd name="T25" fmla="*/ 40 h 144"/>
                <a:gd name="T26" fmla="*/ 16 w 202"/>
                <a:gd name="T27" fmla="*/ 56 h 144"/>
                <a:gd name="T28" fmla="*/ 0 w 202"/>
                <a:gd name="T29" fmla="*/ 72 h 144"/>
                <a:gd name="T30" fmla="*/ 33 w 202"/>
                <a:gd name="T31" fmla="*/ 120 h 144"/>
                <a:gd name="T32" fmla="*/ 67 w 202"/>
                <a:gd name="T33" fmla="*/ 96 h 144"/>
                <a:gd name="T34" fmla="*/ 92 w 202"/>
                <a:gd name="T35" fmla="*/ 112 h 144"/>
                <a:gd name="T36" fmla="*/ 101 w 202"/>
                <a:gd name="T37" fmla="*/ 136 h 144"/>
                <a:gd name="T38" fmla="*/ 118 w 202"/>
                <a:gd name="T39" fmla="*/ 136 h 144"/>
                <a:gd name="T40" fmla="*/ 134 w 202"/>
                <a:gd name="T41" fmla="*/ 144 h 144"/>
                <a:gd name="T42" fmla="*/ 143 w 202"/>
                <a:gd name="T43" fmla="*/ 144 h 144"/>
                <a:gd name="T44" fmla="*/ 143 w 202"/>
                <a:gd name="T45" fmla="*/ 144 h 144"/>
                <a:gd name="T46" fmla="*/ 168 w 202"/>
                <a:gd name="T47" fmla="*/ 128 h 144"/>
                <a:gd name="T48" fmla="*/ 193 w 202"/>
                <a:gd name="T49" fmla="*/ 120 h 144"/>
                <a:gd name="T50" fmla="*/ 202 w 202"/>
                <a:gd name="T51" fmla="*/ 88 h 144"/>
                <a:gd name="T52" fmla="*/ 185 w 202"/>
                <a:gd name="T53" fmla="*/ 72 h 14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2"/>
                <a:gd name="T82" fmla="*/ 0 h 144"/>
                <a:gd name="T83" fmla="*/ 202 w 202"/>
                <a:gd name="T84" fmla="*/ 144 h 14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2" h="144">
                  <a:moveTo>
                    <a:pt x="185" y="72"/>
                  </a:moveTo>
                  <a:lnTo>
                    <a:pt x="177" y="48"/>
                  </a:lnTo>
                  <a:lnTo>
                    <a:pt x="177" y="16"/>
                  </a:lnTo>
                  <a:lnTo>
                    <a:pt x="151" y="0"/>
                  </a:lnTo>
                  <a:lnTo>
                    <a:pt x="126" y="0"/>
                  </a:lnTo>
                  <a:lnTo>
                    <a:pt x="109" y="0"/>
                  </a:lnTo>
                  <a:lnTo>
                    <a:pt x="84" y="0"/>
                  </a:lnTo>
                  <a:lnTo>
                    <a:pt x="84" y="8"/>
                  </a:lnTo>
                  <a:lnTo>
                    <a:pt x="84" y="0"/>
                  </a:lnTo>
                  <a:lnTo>
                    <a:pt x="67" y="8"/>
                  </a:lnTo>
                  <a:lnTo>
                    <a:pt x="59" y="24"/>
                  </a:lnTo>
                  <a:lnTo>
                    <a:pt x="50" y="40"/>
                  </a:lnTo>
                  <a:lnTo>
                    <a:pt x="16" y="40"/>
                  </a:lnTo>
                  <a:lnTo>
                    <a:pt x="16" y="56"/>
                  </a:lnTo>
                  <a:lnTo>
                    <a:pt x="0" y="72"/>
                  </a:lnTo>
                  <a:lnTo>
                    <a:pt x="33" y="120"/>
                  </a:lnTo>
                  <a:lnTo>
                    <a:pt x="67" y="96"/>
                  </a:lnTo>
                  <a:lnTo>
                    <a:pt x="92" y="112"/>
                  </a:lnTo>
                  <a:lnTo>
                    <a:pt x="101" y="136"/>
                  </a:lnTo>
                  <a:lnTo>
                    <a:pt x="118" y="136"/>
                  </a:lnTo>
                  <a:lnTo>
                    <a:pt x="134" y="144"/>
                  </a:lnTo>
                  <a:lnTo>
                    <a:pt x="143" y="144"/>
                  </a:lnTo>
                  <a:lnTo>
                    <a:pt x="168" y="128"/>
                  </a:lnTo>
                  <a:lnTo>
                    <a:pt x="193" y="120"/>
                  </a:lnTo>
                  <a:lnTo>
                    <a:pt x="202" y="88"/>
                  </a:lnTo>
                  <a:lnTo>
                    <a:pt x="185" y="72"/>
                  </a:lnTo>
                  <a:close/>
                </a:path>
              </a:pathLst>
            </a:custGeom>
            <a:noFill/>
            <a:ln w="12700">
              <a:solidFill>
                <a:srgbClr val="000000"/>
              </a:solidFill>
              <a:round/>
              <a:headEnd/>
              <a:tailEnd/>
            </a:ln>
          </p:spPr>
          <p:txBody>
            <a:bodyPr/>
            <a:lstStyle/>
            <a:p>
              <a:endParaRPr lang="en-IE">
                <a:latin typeface="Calibri" pitchFamily="34" charset="0"/>
              </a:endParaRPr>
            </a:p>
          </p:txBody>
        </p:sp>
        <p:sp>
          <p:nvSpPr>
            <p:cNvPr id="19" name="Freeform 13"/>
            <p:cNvSpPr>
              <a:spLocks/>
            </p:cNvSpPr>
            <p:nvPr/>
          </p:nvSpPr>
          <p:spPr bwMode="auto">
            <a:xfrm>
              <a:off x="2429" y="1536"/>
              <a:ext cx="666" cy="1016"/>
            </a:xfrm>
            <a:custGeom>
              <a:avLst/>
              <a:gdLst>
                <a:gd name="T0" fmla="*/ 337 w 666"/>
                <a:gd name="T1" fmla="*/ 96 h 1016"/>
                <a:gd name="T2" fmla="*/ 421 w 666"/>
                <a:gd name="T3" fmla="*/ 24 h 1016"/>
                <a:gd name="T4" fmla="*/ 270 w 666"/>
                <a:gd name="T5" fmla="*/ 24 h 1016"/>
                <a:gd name="T6" fmla="*/ 253 w 666"/>
                <a:gd name="T7" fmla="*/ 80 h 1016"/>
                <a:gd name="T8" fmla="*/ 202 w 666"/>
                <a:gd name="T9" fmla="*/ 136 h 1016"/>
                <a:gd name="T10" fmla="*/ 169 w 666"/>
                <a:gd name="T11" fmla="*/ 200 h 1016"/>
                <a:gd name="T12" fmla="*/ 202 w 666"/>
                <a:gd name="T13" fmla="*/ 232 h 1016"/>
                <a:gd name="T14" fmla="*/ 169 w 666"/>
                <a:gd name="T15" fmla="*/ 320 h 1016"/>
                <a:gd name="T16" fmla="*/ 186 w 666"/>
                <a:gd name="T17" fmla="*/ 344 h 1016"/>
                <a:gd name="T18" fmla="*/ 228 w 666"/>
                <a:gd name="T19" fmla="*/ 320 h 1016"/>
                <a:gd name="T20" fmla="*/ 186 w 666"/>
                <a:gd name="T21" fmla="*/ 424 h 1016"/>
                <a:gd name="T22" fmla="*/ 236 w 666"/>
                <a:gd name="T23" fmla="*/ 464 h 1016"/>
                <a:gd name="T24" fmla="*/ 303 w 666"/>
                <a:gd name="T25" fmla="*/ 448 h 1016"/>
                <a:gd name="T26" fmla="*/ 287 w 666"/>
                <a:gd name="T27" fmla="*/ 496 h 1016"/>
                <a:gd name="T28" fmla="*/ 329 w 666"/>
                <a:gd name="T29" fmla="*/ 576 h 1016"/>
                <a:gd name="T30" fmla="*/ 295 w 666"/>
                <a:gd name="T31" fmla="*/ 648 h 1016"/>
                <a:gd name="T32" fmla="*/ 202 w 666"/>
                <a:gd name="T33" fmla="*/ 624 h 1016"/>
                <a:gd name="T34" fmla="*/ 160 w 666"/>
                <a:gd name="T35" fmla="*/ 680 h 1016"/>
                <a:gd name="T36" fmla="*/ 211 w 666"/>
                <a:gd name="T37" fmla="*/ 744 h 1016"/>
                <a:gd name="T38" fmla="*/ 101 w 666"/>
                <a:gd name="T39" fmla="*/ 776 h 1016"/>
                <a:gd name="T40" fmla="*/ 101 w 666"/>
                <a:gd name="T41" fmla="*/ 808 h 1016"/>
                <a:gd name="T42" fmla="*/ 169 w 666"/>
                <a:gd name="T43" fmla="*/ 824 h 1016"/>
                <a:gd name="T44" fmla="*/ 219 w 666"/>
                <a:gd name="T45" fmla="*/ 864 h 1016"/>
                <a:gd name="T46" fmla="*/ 295 w 666"/>
                <a:gd name="T47" fmla="*/ 848 h 1016"/>
                <a:gd name="T48" fmla="*/ 228 w 666"/>
                <a:gd name="T49" fmla="*/ 896 h 1016"/>
                <a:gd name="T50" fmla="*/ 127 w 666"/>
                <a:gd name="T51" fmla="*/ 904 h 1016"/>
                <a:gd name="T52" fmla="*/ 0 w 666"/>
                <a:gd name="T53" fmla="*/ 984 h 1016"/>
                <a:gd name="T54" fmla="*/ 51 w 666"/>
                <a:gd name="T55" fmla="*/ 1016 h 1016"/>
                <a:gd name="T56" fmla="*/ 93 w 666"/>
                <a:gd name="T57" fmla="*/ 976 h 1016"/>
                <a:gd name="T58" fmla="*/ 219 w 666"/>
                <a:gd name="T59" fmla="*/ 960 h 1016"/>
                <a:gd name="T60" fmla="*/ 337 w 666"/>
                <a:gd name="T61" fmla="*/ 984 h 1016"/>
                <a:gd name="T62" fmla="*/ 421 w 666"/>
                <a:gd name="T63" fmla="*/ 968 h 1016"/>
                <a:gd name="T64" fmla="*/ 573 w 666"/>
                <a:gd name="T65" fmla="*/ 968 h 1016"/>
                <a:gd name="T66" fmla="*/ 624 w 666"/>
                <a:gd name="T67" fmla="*/ 928 h 1016"/>
                <a:gd name="T68" fmla="*/ 590 w 666"/>
                <a:gd name="T69" fmla="*/ 872 h 1016"/>
                <a:gd name="T70" fmla="*/ 649 w 666"/>
                <a:gd name="T71" fmla="*/ 840 h 1016"/>
                <a:gd name="T72" fmla="*/ 666 w 666"/>
                <a:gd name="T73" fmla="*/ 760 h 1016"/>
                <a:gd name="T74" fmla="*/ 539 w 666"/>
                <a:gd name="T75" fmla="*/ 728 h 1016"/>
                <a:gd name="T76" fmla="*/ 523 w 666"/>
                <a:gd name="T77" fmla="*/ 632 h 1016"/>
                <a:gd name="T78" fmla="*/ 539 w 666"/>
                <a:gd name="T79" fmla="*/ 576 h 1016"/>
                <a:gd name="T80" fmla="*/ 480 w 666"/>
                <a:gd name="T81" fmla="*/ 512 h 1016"/>
                <a:gd name="T82" fmla="*/ 455 w 666"/>
                <a:gd name="T83" fmla="*/ 392 h 1016"/>
                <a:gd name="T84" fmla="*/ 413 w 666"/>
                <a:gd name="T85" fmla="*/ 344 h 1016"/>
                <a:gd name="T86" fmla="*/ 337 w 666"/>
                <a:gd name="T87" fmla="*/ 320 h 1016"/>
                <a:gd name="T88" fmla="*/ 388 w 666"/>
                <a:gd name="T89" fmla="*/ 280 h 1016"/>
                <a:gd name="T90" fmla="*/ 447 w 666"/>
                <a:gd name="T91" fmla="*/ 224 h 1016"/>
                <a:gd name="T92" fmla="*/ 489 w 666"/>
                <a:gd name="T93" fmla="*/ 144 h 1016"/>
                <a:gd name="T94" fmla="*/ 379 w 666"/>
                <a:gd name="T95" fmla="*/ 120 h 10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66"/>
                <a:gd name="T145" fmla="*/ 0 h 1016"/>
                <a:gd name="T146" fmla="*/ 666 w 666"/>
                <a:gd name="T147" fmla="*/ 1016 h 10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66" h="1016">
                  <a:moveTo>
                    <a:pt x="329" y="128"/>
                  </a:moveTo>
                  <a:lnTo>
                    <a:pt x="354" y="104"/>
                  </a:lnTo>
                  <a:lnTo>
                    <a:pt x="337" y="96"/>
                  </a:lnTo>
                  <a:lnTo>
                    <a:pt x="388" y="64"/>
                  </a:lnTo>
                  <a:lnTo>
                    <a:pt x="413" y="56"/>
                  </a:lnTo>
                  <a:lnTo>
                    <a:pt x="421" y="24"/>
                  </a:lnTo>
                  <a:lnTo>
                    <a:pt x="320" y="16"/>
                  </a:lnTo>
                  <a:lnTo>
                    <a:pt x="287" y="0"/>
                  </a:lnTo>
                  <a:lnTo>
                    <a:pt x="270" y="24"/>
                  </a:lnTo>
                  <a:lnTo>
                    <a:pt x="253" y="40"/>
                  </a:lnTo>
                  <a:lnTo>
                    <a:pt x="245" y="56"/>
                  </a:lnTo>
                  <a:lnTo>
                    <a:pt x="253" y="80"/>
                  </a:lnTo>
                  <a:lnTo>
                    <a:pt x="219" y="88"/>
                  </a:lnTo>
                  <a:lnTo>
                    <a:pt x="202" y="104"/>
                  </a:lnTo>
                  <a:lnTo>
                    <a:pt x="202" y="136"/>
                  </a:lnTo>
                  <a:lnTo>
                    <a:pt x="202" y="160"/>
                  </a:lnTo>
                  <a:lnTo>
                    <a:pt x="186" y="184"/>
                  </a:lnTo>
                  <a:lnTo>
                    <a:pt x="169" y="200"/>
                  </a:lnTo>
                  <a:lnTo>
                    <a:pt x="135" y="248"/>
                  </a:lnTo>
                  <a:lnTo>
                    <a:pt x="160" y="256"/>
                  </a:lnTo>
                  <a:lnTo>
                    <a:pt x="202" y="232"/>
                  </a:lnTo>
                  <a:lnTo>
                    <a:pt x="186" y="264"/>
                  </a:lnTo>
                  <a:lnTo>
                    <a:pt x="177" y="296"/>
                  </a:lnTo>
                  <a:lnTo>
                    <a:pt x="169" y="320"/>
                  </a:lnTo>
                  <a:lnTo>
                    <a:pt x="143" y="376"/>
                  </a:lnTo>
                  <a:lnTo>
                    <a:pt x="169" y="376"/>
                  </a:lnTo>
                  <a:lnTo>
                    <a:pt x="186" y="344"/>
                  </a:lnTo>
                  <a:lnTo>
                    <a:pt x="202" y="304"/>
                  </a:lnTo>
                  <a:lnTo>
                    <a:pt x="211" y="328"/>
                  </a:lnTo>
                  <a:lnTo>
                    <a:pt x="228" y="320"/>
                  </a:lnTo>
                  <a:lnTo>
                    <a:pt x="219" y="344"/>
                  </a:lnTo>
                  <a:lnTo>
                    <a:pt x="228" y="360"/>
                  </a:lnTo>
                  <a:lnTo>
                    <a:pt x="186" y="424"/>
                  </a:lnTo>
                  <a:lnTo>
                    <a:pt x="194" y="472"/>
                  </a:lnTo>
                  <a:lnTo>
                    <a:pt x="202" y="440"/>
                  </a:lnTo>
                  <a:lnTo>
                    <a:pt x="236" y="464"/>
                  </a:lnTo>
                  <a:lnTo>
                    <a:pt x="253" y="456"/>
                  </a:lnTo>
                  <a:lnTo>
                    <a:pt x="278" y="464"/>
                  </a:lnTo>
                  <a:lnTo>
                    <a:pt x="303" y="448"/>
                  </a:lnTo>
                  <a:lnTo>
                    <a:pt x="329" y="456"/>
                  </a:lnTo>
                  <a:lnTo>
                    <a:pt x="295" y="480"/>
                  </a:lnTo>
                  <a:lnTo>
                    <a:pt x="287" y="496"/>
                  </a:lnTo>
                  <a:lnTo>
                    <a:pt x="312" y="544"/>
                  </a:lnTo>
                  <a:lnTo>
                    <a:pt x="329" y="544"/>
                  </a:lnTo>
                  <a:lnTo>
                    <a:pt x="329" y="576"/>
                  </a:lnTo>
                  <a:lnTo>
                    <a:pt x="320" y="576"/>
                  </a:lnTo>
                  <a:lnTo>
                    <a:pt x="312" y="632"/>
                  </a:lnTo>
                  <a:lnTo>
                    <a:pt x="295" y="648"/>
                  </a:lnTo>
                  <a:lnTo>
                    <a:pt x="287" y="640"/>
                  </a:lnTo>
                  <a:lnTo>
                    <a:pt x="236" y="640"/>
                  </a:lnTo>
                  <a:lnTo>
                    <a:pt x="202" y="624"/>
                  </a:lnTo>
                  <a:lnTo>
                    <a:pt x="186" y="632"/>
                  </a:lnTo>
                  <a:lnTo>
                    <a:pt x="202" y="648"/>
                  </a:lnTo>
                  <a:lnTo>
                    <a:pt x="160" y="680"/>
                  </a:lnTo>
                  <a:lnTo>
                    <a:pt x="177" y="688"/>
                  </a:lnTo>
                  <a:lnTo>
                    <a:pt x="202" y="680"/>
                  </a:lnTo>
                  <a:lnTo>
                    <a:pt x="211" y="744"/>
                  </a:lnTo>
                  <a:lnTo>
                    <a:pt x="169" y="760"/>
                  </a:lnTo>
                  <a:lnTo>
                    <a:pt x="143" y="768"/>
                  </a:lnTo>
                  <a:lnTo>
                    <a:pt x="101" y="776"/>
                  </a:lnTo>
                  <a:lnTo>
                    <a:pt x="84" y="784"/>
                  </a:lnTo>
                  <a:lnTo>
                    <a:pt x="93" y="792"/>
                  </a:lnTo>
                  <a:lnTo>
                    <a:pt x="101" y="808"/>
                  </a:lnTo>
                  <a:lnTo>
                    <a:pt x="135" y="824"/>
                  </a:lnTo>
                  <a:lnTo>
                    <a:pt x="152" y="808"/>
                  </a:lnTo>
                  <a:lnTo>
                    <a:pt x="169" y="824"/>
                  </a:lnTo>
                  <a:lnTo>
                    <a:pt x="160" y="840"/>
                  </a:lnTo>
                  <a:lnTo>
                    <a:pt x="194" y="840"/>
                  </a:lnTo>
                  <a:lnTo>
                    <a:pt x="219" y="864"/>
                  </a:lnTo>
                  <a:lnTo>
                    <a:pt x="261" y="864"/>
                  </a:lnTo>
                  <a:lnTo>
                    <a:pt x="278" y="856"/>
                  </a:lnTo>
                  <a:lnTo>
                    <a:pt x="295" y="848"/>
                  </a:lnTo>
                  <a:lnTo>
                    <a:pt x="270" y="872"/>
                  </a:lnTo>
                  <a:lnTo>
                    <a:pt x="261" y="888"/>
                  </a:lnTo>
                  <a:lnTo>
                    <a:pt x="228" y="896"/>
                  </a:lnTo>
                  <a:lnTo>
                    <a:pt x="160" y="888"/>
                  </a:lnTo>
                  <a:lnTo>
                    <a:pt x="152" y="896"/>
                  </a:lnTo>
                  <a:lnTo>
                    <a:pt x="127" y="904"/>
                  </a:lnTo>
                  <a:lnTo>
                    <a:pt x="110" y="928"/>
                  </a:lnTo>
                  <a:lnTo>
                    <a:pt x="42" y="976"/>
                  </a:lnTo>
                  <a:lnTo>
                    <a:pt x="0" y="984"/>
                  </a:lnTo>
                  <a:lnTo>
                    <a:pt x="9" y="992"/>
                  </a:lnTo>
                  <a:lnTo>
                    <a:pt x="34" y="992"/>
                  </a:lnTo>
                  <a:lnTo>
                    <a:pt x="51" y="1016"/>
                  </a:lnTo>
                  <a:lnTo>
                    <a:pt x="68" y="1008"/>
                  </a:lnTo>
                  <a:lnTo>
                    <a:pt x="68" y="992"/>
                  </a:lnTo>
                  <a:lnTo>
                    <a:pt x="93" y="976"/>
                  </a:lnTo>
                  <a:lnTo>
                    <a:pt x="143" y="976"/>
                  </a:lnTo>
                  <a:lnTo>
                    <a:pt x="169" y="1008"/>
                  </a:lnTo>
                  <a:lnTo>
                    <a:pt x="219" y="960"/>
                  </a:lnTo>
                  <a:lnTo>
                    <a:pt x="261" y="952"/>
                  </a:lnTo>
                  <a:lnTo>
                    <a:pt x="295" y="976"/>
                  </a:lnTo>
                  <a:lnTo>
                    <a:pt x="337" y="984"/>
                  </a:lnTo>
                  <a:lnTo>
                    <a:pt x="346" y="968"/>
                  </a:lnTo>
                  <a:lnTo>
                    <a:pt x="388" y="968"/>
                  </a:lnTo>
                  <a:lnTo>
                    <a:pt x="421" y="968"/>
                  </a:lnTo>
                  <a:lnTo>
                    <a:pt x="472" y="968"/>
                  </a:lnTo>
                  <a:lnTo>
                    <a:pt x="506" y="984"/>
                  </a:lnTo>
                  <a:lnTo>
                    <a:pt x="573" y="968"/>
                  </a:lnTo>
                  <a:lnTo>
                    <a:pt x="590" y="952"/>
                  </a:lnTo>
                  <a:lnTo>
                    <a:pt x="624" y="952"/>
                  </a:lnTo>
                  <a:lnTo>
                    <a:pt x="624" y="928"/>
                  </a:lnTo>
                  <a:lnTo>
                    <a:pt x="565" y="912"/>
                  </a:lnTo>
                  <a:lnTo>
                    <a:pt x="590" y="896"/>
                  </a:lnTo>
                  <a:lnTo>
                    <a:pt x="590" y="872"/>
                  </a:lnTo>
                  <a:lnTo>
                    <a:pt x="624" y="872"/>
                  </a:lnTo>
                  <a:lnTo>
                    <a:pt x="624" y="856"/>
                  </a:lnTo>
                  <a:lnTo>
                    <a:pt x="649" y="840"/>
                  </a:lnTo>
                  <a:lnTo>
                    <a:pt x="657" y="816"/>
                  </a:lnTo>
                  <a:lnTo>
                    <a:pt x="666" y="800"/>
                  </a:lnTo>
                  <a:lnTo>
                    <a:pt x="666" y="760"/>
                  </a:lnTo>
                  <a:lnTo>
                    <a:pt x="582" y="728"/>
                  </a:lnTo>
                  <a:lnTo>
                    <a:pt x="565" y="744"/>
                  </a:lnTo>
                  <a:lnTo>
                    <a:pt x="539" y="728"/>
                  </a:lnTo>
                  <a:lnTo>
                    <a:pt x="573" y="704"/>
                  </a:lnTo>
                  <a:lnTo>
                    <a:pt x="556" y="656"/>
                  </a:lnTo>
                  <a:lnTo>
                    <a:pt x="523" y="632"/>
                  </a:lnTo>
                  <a:lnTo>
                    <a:pt x="548" y="632"/>
                  </a:lnTo>
                  <a:lnTo>
                    <a:pt x="539" y="592"/>
                  </a:lnTo>
                  <a:lnTo>
                    <a:pt x="539" y="576"/>
                  </a:lnTo>
                  <a:lnTo>
                    <a:pt x="531" y="560"/>
                  </a:lnTo>
                  <a:lnTo>
                    <a:pt x="523" y="536"/>
                  </a:lnTo>
                  <a:lnTo>
                    <a:pt x="480" y="512"/>
                  </a:lnTo>
                  <a:lnTo>
                    <a:pt x="472" y="480"/>
                  </a:lnTo>
                  <a:lnTo>
                    <a:pt x="455" y="440"/>
                  </a:lnTo>
                  <a:lnTo>
                    <a:pt x="455" y="392"/>
                  </a:lnTo>
                  <a:lnTo>
                    <a:pt x="447" y="376"/>
                  </a:lnTo>
                  <a:lnTo>
                    <a:pt x="421" y="352"/>
                  </a:lnTo>
                  <a:lnTo>
                    <a:pt x="413" y="344"/>
                  </a:lnTo>
                  <a:lnTo>
                    <a:pt x="396" y="328"/>
                  </a:lnTo>
                  <a:lnTo>
                    <a:pt x="362" y="328"/>
                  </a:lnTo>
                  <a:lnTo>
                    <a:pt x="337" y="320"/>
                  </a:lnTo>
                  <a:lnTo>
                    <a:pt x="371" y="312"/>
                  </a:lnTo>
                  <a:lnTo>
                    <a:pt x="396" y="304"/>
                  </a:lnTo>
                  <a:lnTo>
                    <a:pt x="388" y="280"/>
                  </a:lnTo>
                  <a:lnTo>
                    <a:pt x="421" y="264"/>
                  </a:lnTo>
                  <a:lnTo>
                    <a:pt x="421" y="248"/>
                  </a:lnTo>
                  <a:lnTo>
                    <a:pt x="447" y="224"/>
                  </a:lnTo>
                  <a:lnTo>
                    <a:pt x="455" y="192"/>
                  </a:lnTo>
                  <a:lnTo>
                    <a:pt x="489" y="168"/>
                  </a:lnTo>
                  <a:lnTo>
                    <a:pt x="489" y="144"/>
                  </a:lnTo>
                  <a:lnTo>
                    <a:pt x="447" y="144"/>
                  </a:lnTo>
                  <a:lnTo>
                    <a:pt x="430" y="128"/>
                  </a:lnTo>
                  <a:lnTo>
                    <a:pt x="379" y="120"/>
                  </a:lnTo>
                  <a:lnTo>
                    <a:pt x="329" y="128"/>
                  </a:lnTo>
                  <a:close/>
                </a:path>
              </a:pathLst>
            </a:custGeom>
            <a:noFill/>
            <a:ln w="12700">
              <a:solidFill>
                <a:srgbClr val="000000"/>
              </a:solidFill>
              <a:round/>
              <a:headEnd/>
              <a:tailEnd/>
            </a:ln>
          </p:spPr>
          <p:txBody>
            <a:bodyPr/>
            <a:lstStyle/>
            <a:p>
              <a:endParaRPr lang="en-IE">
                <a:latin typeface="Calibri" pitchFamily="34" charset="0"/>
              </a:endParaRPr>
            </a:p>
          </p:txBody>
        </p:sp>
        <p:sp>
          <p:nvSpPr>
            <p:cNvPr id="20" name="Freeform 14"/>
            <p:cNvSpPr>
              <a:spLocks/>
            </p:cNvSpPr>
            <p:nvPr/>
          </p:nvSpPr>
          <p:spPr bwMode="auto">
            <a:xfrm>
              <a:off x="1814" y="720"/>
              <a:ext cx="590" cy="424"/>
            </a:xfrm>
            <a:custGeom>
              <a:avLst/>
              <a:gdLst>
                <a:gd name="T0" fmla="*/ 101 w 590"/>
                <a:gd name="T1" fmla="*/ 320 h 424"/>
                <a:gd name="T2" fmla="*/ 135 w 590"/>
                <a:gd name="T3" fmla="*/ 384 h 424"/>
                <a:gd name="T4" fmla="*/ 202 w 590"/>
                <a:gd name="T5" fmla="*/ 424 h 424"/>
                <a:gd name="T6" fmla="*/ 253 w 590"/>
                <a:gd name="T7" fmla="*/ 424 h 424"/>
                <a:gd name="T8" fmla="*/ 287 w 590"/>
                <a:gd name="T9" fmla="*/ 416 h 424"/>
                <a:gd name="T10" fmla="*/ 346 w 590"/>
                <a:gd name="T11" fmla="*/ 424 h 424"/>
                <a:gd name="T12" fmla="*/ 430 w 590"/>
                <a:gd name="T13" fmla="*/ 392 h 424"/>
                <a:gd name="T14" fmla="*/ 463 w 590"/>
                <a:gd name="T15" fmla="*/ 400 h 424"/>
                <a:gd name="T16" fmla="*/ 506 w 590"/>
                <a:gd name="T17" fmla="*/ 376 h 424"/>
                <a:gd name="T18" fmla="*/ 556 w 590"/>
                <a:gd name="T19" fmla="*/ 352 h 424"/>
                <a:gd name="T20" fmla="*/ 590 w 590"/>
                <a:gd name="T21" fmla="*/ 272 h 424"/>
                <a:gd name="T22" fmla="*/ 565 w 590"/>
                <a:gd name="T23" fmla="*/ 256 h 424"/>
                <a:gd name="T24" fmla="*/ 556 w 590"/>
                <a:gd name="T25" fmla="*/ 224 h 424"/>
                <a:gd name="T26" fmla="*/ 565 w 590"/>
                <a:gd name="T27" fmla="*/ 192 h 424"/>
                <a:gd name="T28" fmla="*/ 573 w 590"/>
                <a:gd name="T29" fmla="*/ 160 h 424"/>
                <a:gd name="T30" fmla="*/ 531 w 590"/>
                <a:gd name="T31" fmla="*/ 160 h 424"/>
                <a:gd name="T32" fmla="*/ 506 w 590"/>
                <a:gd name="T33" fmla="*/ 120 h 424"/>
                <a:gd name="T34" fmla="*/ 480 w 590"/>
                <a:gd name="T35" fmla="*/ 144 h 424"/>
                <a:gd name="T36" fmla="*/ 472 w 590"/>
                <a:gd name="T37" fmla="*/ 160 h 424"/>
                <a:gd name="T38" fmla="*/ 447 w 590"/>
                <a:gd name="T39" fmla="*/ 152 h 424"/>
                <a:gd name="T40" fmla="*/ 413 w 590"/>
                <a:gd name="T41" fmla="*/ 160 h 424"/>
                <a:gd name="T42" fmla="*/ 405 w 590"/>
                <a:gd name="T43" fmla="*/ 128 h 424"/>
                <a:gd name="T44" fmla="*/ 379 w 590"/>
                <a:gd name="T45" fmla="*/ 128 h 424"/>
                <a:gd name="T46" fmla="*/ 371 w 590"/>
                <a:gd name="T47" fmla="*/ 152 h 424"/>
                <a:gd name="T48" fmla="*/ 354 w 590"/>
                <a:gd name="T49" fmla="*/ 112 h 424"/>
                <a:gd name="T50" fmla="*/ 312 w 590"/>
                <a:gd name="T51" fmla="*/ 120 h 424"/>
                <a:gd name="T52" fmla="*/ 295 w 590"/>
                <a:gd name="T53" fmla="*/ 144 h 424"/>
                <a:gd name="T54" fmla="*/ 278 w 590"/>
                <a:gd name="T55" fmla="*/ 144 h 424"/>
                <a:gd name="T56" fmla="*/ 270 w 590"/>
                <a:gd name="T57" fmla="*/ 88 h 424"/>
                <a:gd name="T58" fmla="*/ 253 w 590"/>
                <a:gd name="T59" fmla="*/ 96 h 424"/>
                <a:gd name="T60" fmla="*/ 244 w 590"/>
                <a:gd name="T61" fmla="*/ 152 h 424"/>
                <a:gd name="T62" fmla="*/ 228 w 590"/>
                <a:gd name="T63" fmla="*/ 152 h 424"/>
                <a:gd name="T64" fmla="*/ 219 w 590"/>
                <a:gd name="T65" fmla="*/ 128 h 424"/>
                <a:gd name="T66" fmla="*/ 177 w 590"/>
                <a:gd name="T67" fmla="*/ 160 h 424"/>
                <a:gd name="T68" fmla="*/ 185 w 590"/>
                <a:gd name="T69" fmla="*/ 112 h 424"/>
                <a:gd name="T70" fmla="*/ 211 w 590"/>
                <a:gd name="T71" fmla="*/ 88 h 424"/>
                <a:gd name="T72" fmla="*/ 185 w 590"/>
                <a:gd name="T73" fmla="*/ 16 h 424"/>
                <a:gd name="T74" fmla="*/ 143 w 590"/>
                <a:gd name="T75" fmla="*/ 0 h 424"/>
                <a:gd name="T76" fmla="*/ 152 w 590"/>
                <a:gd name="T77" fmla="*/ 64 h 424"/>
                <a:gd name="T78" fmla="*/ 118 w 590"/>
                <a:gd name="T79" fmla="*/ 16 h 424"/>
                <a:gd name="T80" fmla="*/ 93 w 590"/>
                <a:gd name="T81" fmla="*/ 32 h 424"/>
                <a:gd name="T82" fmla="*/ 76 w 590"/>
                <a:gd name="T83" fmla="*/ 48 h 424"/>
                <a:gd name="T84" fmla="*/ 93 w 590"/>
                <a:gd name="T85" fmla="*/ 64 h 424"/>
                <a:gd name="T86" fmla="*/ 59 w 590"/>
                <a:gd name="T87" fmla="*/ 48 h 424"/>
                <a:gd name="T88" fmla="*/ 51 w 590"/>
                <a:gd name="T89" fmla="*/ 64 h 424"/>
                <a:gd name="T90" fmla="*/ 25 w 590"/>
                <a:gd name="T91" fmla="*/ 64 h 424"/>
                <a:gd name="T92" fmla="*/ 42 w 590"/>
                <a:gd name="T93" fmla="*/ 88 h 424"/>
                <a:gd name="T94" fmla="*/ 101 w 590"/>
                <a:gd name="T95" fmla="*/ 96 h 424"/>
                <a:gd name="T96" fmla="*/ 143 w 590"/>
                <a:gd name="T97" fmla="*/ 128 h 424"/>
                <a:gd name="T98" fmla="*/ 110 w 590"/>
                <a:gd name="T99" fmla="*/ 144 h 424"/>
                <a:gd name="T100" fmla="*/ 126 w 590"/>
                <a:gd name="T101" fmla="*/ 160 h 424"/>
                <a:gd name="T102" fmla="*/ 143 w 590"/>
                <a:gd name="T103" fmla="*/ 176 h 424"/>
                <a:gd name="T104" fmla="*/ 126 w 590"/>
                <a:gd name="T105" fmla="*/ 184 h 424"/>
                <a:gd name="T106" fmla="*/ 8 w 590"/>
                <a:gd name="T107" fmla="*/ 144 h 424"/>
                <a:gd name="T108" fmla="*/ 0 w 590"/>
                <a:gd name="T109" fmla="*/ 168 h 424"/>
                <a:gd name="T110" fmla="*/ 93 w 590"/>
                <a:gd name="T111" fmla="*/ 192 h 424"/>
                <a:gd name="T112" fmla="*/ 84 w 590"/>
                <a:gd name="T113" fmla="*/ 216 h 424"/>
                <a:gd name="T114" fmla="*/ 84 w 590"/>
                <a:gd name="T115" fmla="*/ 256 h 424"/>
                <a:gd name="T116" fmla="*/ 67 w 590"/>
                <a:gd name="T117" fmla="*/ 280 h 424"/>
                <a:gd name="T118" fmla="*/ 34 w 590"/>
                <a:gd name="T119" fmla="*/ 280 h 424"/>
                <a:gd name="T120" fmla="*/ 17 w 590"/>
                <a:gd name="T121" fmla="*/ 296 h 424"/>
                <a:gd name="T122" fmla="*/ 101 w 590"/>
                <a:gd name="T123" fmla="*/ 320 h 4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90"/>
                <a:gd name="T187" fmla="*/ 0 h 424"/>
                <a:gd name="T188" fmla="*/ 590 w 590"/>
                <a:gd name="T189" fmla="*/ 424 h 4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90" h="424">
                  <a:moveTo>
                    <a:pt x="101" y="320"/>
                  </a:moveTo>
                  <a:lnTo>
                    <a:pt x="135" y="384"/>
                  </a:lnTo>
                  <a:lnTo>
                    <a:pt x="202" y="424"/>
                  </a:lnTo>
                  <a:lnTo>
                    <a:pt x="253" y="424"/>
                  </a:lnTo>
                  <a:lnTo>
                    <a:pt x="287" y="416"/>
                  </a:lnTo>
                  <a:lnTo>
                    <a:pt x="346" y="424"/>
                  </a:lnTo>
                  <a:lnTo>
                    <a:pt x="430" y="392"/>
                  </a:lnTo>
                  <a:lnTo>
                    <a:pt x="463" y="400"/>
                  </a:lnTo>
                  <a:lnTo>
                    <a:pt x="506" y="376"/>
                  </a:lnTo>
                  <a:lnTo>
                    <a:pt x="556" y="352"/>
                  </a:lnTo>
                  <a:lnTo>
                    <a:pt x="590" y="272"/>
                  </a:lnTo>
                  <a:lnTo>
                    <a:pt x="565" y="256"/>
                  </a:lnTo>
                  <a:lnTo>
                    <a:pt x="556" y="224"/>
                  </a:lnTo>
                  <a:lnTo>
                    <a:pt x="565" y="192"/>
                  </a:lnTo>
                  <a:lnTo>
                    <a:pt x="573" y="160"/>
                  </a:lnTo>
                  <a:lnTo>
                    <a:pt x="531" y="160"/>
                  </a:lnTo>
                  <a:lnTo>
                    <a:pt x="506" y="120"/>
                  </a:lnTo>
                  <a:lnTo>
                    <a:pt x="480" y="144"/>
                  </a:lnTo>
                  <a:lnTo>
                    <a:pt x="472" y="160"/>
                  </a:lnTo>
                  <a:lnTo>
                    <a:pt x="447" y="152"/>
                  </a:lnTo>
                  <a:lnTo>
                    <a:pt x="413" y="160"/>
                  </a:lnTo>
                  <a:lnTo>
                    <a:pt x="405" y="128"/>
                  </a:lnTo>
                  <a:lnTo>
                    <a:pt x="379" y="128"/>
                  </a:lnTo>
                  <a:lnTo>
                    <a:pt x="371" y="152"/>
                  </a:lnTo>
                  <a:lnTo>
                    <a:pt x="354" y="112"/>
                  </a:lnTo>
                  <a:lnTo>
                    <a:pt x="312" y="120"/>
                  </a:lnTo>
                  <a:lnTo>
                    <a:pt x="295" y="144"/>
                  </a:lnTo>
                  <a:lnTo>
                    <a:pt x="278" y="144"/>
                  </a:lnTo>
                  <a:lnTo>
                    <a:pt x="270" y="88"/>
                  </a:lnTo>
                  <a:lnTo>
                    <a:pt x="253" y="96"/>
                  </a:lnTo>
                  <a:lnTo>
                    <a:pt x="244" y="152"/>
                  </a:lnTo>
                  <a:lnTo>
                    <a:pt x="228" y="152"/>
                  </a:lnTo>
                  <a:lnTo>
                    <a:pt x="219" y="128"/>
                  </a:lnTo>
                  <a:lnTo>
                    <a:pt x="177" y="160"/>
                  </a:lnTo>
                  <a:lnTo>
                    <a:pt x="185" y="112"/>
                  </a:lnTo>
                  <a:lnTo>
                    <a:pt x="211" y="88"/>
                  </a:lnTo>
                  <a:lnTo>
                    <a:pt x="185" y="16"/>
                  </a:lnTo>
                  <a:lnTo>
                    <a:pt x="143" y="0"/>
                  </a:lnTo>
                  <a:lnTo>
                    <a:pt x="152" y="64"/>
                  </a:lnTo>
                  <a:lnTo>
                    <a:pt x="118" y="16"/>
                  </a:lnTo>
                  <a:lnTo>
                    <a:pt x="93" y="32"/>
                  </a:lnTo>
                  <a:lnTo>
                    <a:pt x="76" y="48"/>
                  </a:lnTo>
                  <a:lnTo>
                    <a:pt x="93" y="64"/>
                  </a:lnTo>
                  <a:lnTo>
                    <a:pt x="59" y="48"/>
                  </a:lnTo>
                  <a:lnTo>
                    <a:pt x="51" y="64"/>
                  </a:lnTo>
                  <a:lnTo>
                    <a:pt x="25" y="64"/>
                  </a:lnTo>
                  <a:lnTo>
                    <a:pt x="42" y="88"/>
                  </a:lnTo>
                  <a:lnTo>
                    <a:pt x="101" y="96"/>
                  </a:lnTo>
                  <a:lnTo>
                    <a:pt x="143" y="128"/>
                  </a:lnTo>
                  <a:lnTo>
                    <a:pt x="110" y="144"/>
                  </a:lnTo>
                  <a:lnTo>
                    <a:pt x="126" y="160"/>
                  </a:lnTo>
                  <a:lnTo>
                    <a:pt x="143" y="176"/>
                  </a:lnTo>
                  <a:lnTo>
                    <a:pt x="126" y="184"/>
                  </a:lnTo>
                  <a:lnTo>
                    <a:pt x="8" y="144"/>
                  </a:lnTo>
                  <a:lnTo>
                    <a:pt x="0" y="168"/>
                  </a:lnTo>
                  <a:lnTo>
                    <a:pt x="93" y="192"/>
                  </a:lnTo>
                  <a:lnTo>
                    <a:pt x="84" y="216"/>
                  </a:lnTo>
                  <a:lnTo>
                    <a:pt x="84" y="256"/>
                  </a:lnTo>
                  <a:lnTo>
                    <a:pt x="67" y="280"/>
                  </a:lnTo>
                  <a:lnTo>
                    <a:pt x="34" y="280"/>
                  </a:lnTo>
                  <a:lnTo>
                    <a:pt x="17" y="296"/>
                  </a:lnTo>
                  <a:lnTo>
                    <a:pt x="101" y="320"/>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21" name="Freeform 15"/>
            <p:cNvSpPr>
              <a:spLocks/>
            </p:cNvSpPr>
            <p:nvPr/>
          </p:nvSpPr>
          <p:spPr bwMode="auto">
            <a:xfrm>
              <a:off x="3752" y="1984"/>
              <a:ext cx="67" cy="64"/>
            </a:xfrm>
            <a:custGeom>
              <a:avLst/>
              <a:gdLst>
                <a:gd name="T0" fmla="*/ 0 w 67"/>
                <a:gd name="T1" fmla="*/ 24 h 64"/>
                <a:gd name="T2" fmla="*/ 17 w 67"/>
                <a:gd name="T3" fmla="*/ 56 h 64"/>
                <a:gd name="T4" fmla="*/ 51 w 67"/>
                <a:gd name="T5" fmla="*/ 64 h 64"/>
                <a:gd name="T6" fmla="*/ 67 w 67"/>
                <a:gd name="T7" fmla="*/ 48 h 64"/>
                <a:gd name="T8" fmla="*/ 59 w 67"/>
                <a:gd name="T9" fmla="*/ 0 h 64"/>
                <a:gd name="T10" fmla="*/ 0 w 67"/>
                <a:gd name="T11" fmla="*/ 8 h 64"/>
                <a:gd name="T12" fmla="*/ 0 w 67"/>
                <a:gd name="T13" fmla="*/ 24 h 64"/>
                <a:gd name="T14" fmla="*/ 0 60000 65536"/>
                <a:gd name="T15" fmla="*/ 0 60000 65536"/>
                <a:gd name="T16" fmla="*/ 0 60000 65536"/>
                <a:gd name="T17" fmla="*/ 0 60000 65536"/>
                <a:gd name="T18" fmla="*/ 0 60000 65536"/>
                <a:gd name="T19" fmla="*/ 0 60000 65536"/>
                <a:gd name="T20" fmla="*/ 0 60000 65536"/>
                <a:gd name="T21" fmla="*/ 0 w 67"/>
                <a:gd name="T22" fmla="*/ 0 h 64"/>
                <a:gd name="T23" fmla="*/ 67 w 67"/>
                <a:gd name="T24" fmla="*/ 64 h 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64">
                  <a:moveTo>
                    <a:pt x="0" y="24"/>
                  </a:moveTo>
                  <a:lnTo>
                    <a:pt x="17" y="56"/>
                  </a:lnTo>
                  <a:lnTo>
                    <a:pt x="51" y="64"/>
                  </a:lnTo>
                  <a:lnTo>
                    <a:pt x="67" y="48"/>
                  </a:lnTo>
                  <a:lnTo>
                    <a:pt x="59" y="0"/>
                  </a:lnTo>
                  <a:lnTo>
                    <a:pt x="0" y="8"/>
                  </a:lnTo>
                  <a:lnTo>
                    <a:pt x="0" y="24"/>
                  </a:lnTo>
                  <a:close/>
                </a:path>
              </a:pathLst>
            </a:custGeom>
            <a:solidFill>
              <a:srgbClr val="00A0C6"/>
            </a:solidFill>
            <a:ln w="9525">
              <a:noFill/>
              <a:miter lim="800000"/>
              <a:headEnd/>
              <a:tailEnd/>
            </a:ln>
          </p:spPr>
          <p:txBody>
            <a:bodyPr/>
            <a:lstStyle/>
            <a:p>
              <a:endParaRPr lang="en-IE">
                <a:latin typeface="Calibri" pitchFamily="34" charset="0"/>
              </a:endParaRPr>
            </a:p>
          </p:txBody>
        </p:sp>
        <p:sp>
          <p:nvSpPr>
            <p:cNvPr id="22" name="Freeform 16"/>
            <p:cNvSpPr>
              <a:spLocks/>
            </p:cNvSpPr>
            <p:nvPr/>
          </p:nvSpPr>
          <p:spPr bwMode="auto">
            <a:xfrm>
              <a:off x="1814" y="720"/>
              <a:ext cx="590" cy="424"/>
            </a:xfrm>
            <a:custGeom>
              <a:avLst/>
              <a:gdLst>
                <a:gd name="T0" fmla="*/ 101 w 590"/>
                <a:gd name="T1" fmla="*/ 320 h 424"/>
                <a:gd name="T2" fmla="*/ 135 w 590"/>
                <a:gd name="T3" fmla="*/ 384 h 424"/>
                <a:gd name="T4" fmla="*/ 202 w 590"/>
                <a:gd name="T5" fmla="*/ 424 h 424"/>
                <a:gd name="T6" fmla="*/ 253 w 590"/>
                <a:gd name="T7" fmla="*/ 424 h 424"/>
                <a:gd name="T8" fmla="*/ 287 w 590"/>
                <a:gd name="T9" fmla="*/ 416 h 424"/>
                <a:gd name="T10" fmla="*/ 346 w 590"/>
                <a:gd name="T11" fmla="*/ 424 h 424"/>
                <a:gd name="T12" fmla="*/ 430 w 590"/>
                <a:gd name="T13" fmla="*/ 392 h 424"/>
                <a:gd name="T14" fmla="*/ 463 w 590"/>
                <a:gd name="T15" fmla="*/ 400 h 424"/>
                <a:gd name="T16" fmla="*/ 506 w 590"/>
                <a:gd name="T17" fmla="*/ 376 h 424"/>
                <a:gd name="T18" fmla="*/ 556 w 590"/>
                <a:gd name="T19" fmla="*/ 352 h 424"/>
                <a:gd name="T20" fmla="*/ 590 w 590"/>
                <a:gd name="T21" fmla="*/ 272 h 424"/>
                <a:gd name="T22" fmla="*/ 565 w 590"/>
                <a:gd name="T23" fmla="*/ 256 h 424"/>
                <a:gd name="T24" fmla="*/ 556 w 590"/>
                <a:gd name="T25" fmla="*/ 224 h 424"/>
                <a:gd name="T26" fmla="*/ 565 w 590"/>
                <a:gd name="T27" fmla="*/ 192 h 424"/>
                <a:gd name="T28" fmla="*/ 573 w 590"/>
                <a:gd name="T29" fmla="*/ 160 h 424"/>
                <a:gd name="T30" fmla="*/ 531 w 590"/>
                <a:gd name="T31" fmla="*/ 160 h 424"/>
                <a:gd name="T32" fmla="*/ 506 w 590"/>
                <a:gd name="T33" fmla="*/ 120 h 424"/>
                <a:gd name="T34" fmla="*/ 480 w 590"/>
                <a:gd name="T35" fmla="*/ 144 h 424"/>
                <a:gd name="T36" fmla="*/ 472 w 590"/>
                <a:gd name="T37" fmla="*/ 160 h 424"/>
                <a:gd name="T38" fmla="*/ 447 w 590"/>
                <a:gd name="T39" fmla="*/ 152 h 424"/>
                <a:gd name="T40" fmla="*/ 413 w 590"/>
                <a:gd name="T41" fmla="*/ 160 h 424"/>
                <a:gd name="T42" fmla="*/ 405 w 590"/>
                <a:gd name="T43" fmla="*/ 128 h 424"/>
                <a:gd name="T44" fmla="*/ 379 w 590"/>
                <a:gd name="T45" fmla="*/ 128 h 424"/>
                <a:gd name="T46" fmla="*/ 371 w 590"/>
                <a:gd name="T47" fmla="*/ 152 h 424"/>
                <a:gd name="T48" fmla="*/ 354 w 590"/>
                <a:gd name="T49" fmla="*/ 112 h 424"/>
                <a:gd name="T50" fmla="*/ 312 w 590"/>
                <a:gd name="T51" fmla="*/ 120 h 424"/>
                <a:gd name="T52" fmla="*/ 295 w 590"/>
                <a:gd name="T53" fmla="*/ 144 h 424"/>
                <a:gd name="T54" fmla="*/ 278 w 590"/>
                <a:gd name="T55" fmla="*/ 144 h 424"/>
                <a:gd name="T56" fmla="*/ 270 w 590"/>
                <a:gd name="T57" fmla="*/ 88 h 424"/>
                <a:gd name="T58" fmla="*/ 253 w 590"/>
                <a:gd name="T59" fmla="*/ 96 h 424"/>
                <a:gd name="T60" fmla="*/ 244 w 590"/>
                <a:gd name="T61" fmla="*/ 152 h 424"/>
                <a:gd name="T62" fmla="*/ 228 w 590"/>
                <a:gd name="T63" fmla="*/ 152 h 424"/>
                <a:gd name="T64" fmla="*/ 219 w 590"/>
                <a:gd name="T65" fmla="*/ 128 h 424"/>
                <a:gd name="T66" fmla="*/ 177 w 590"/>
                <a:gd name="T67" fmla="*/ 160 h 424"/>
                <a:gd name="T68" fmla="*/ 185 w 590"/>
                <a:gd name="T69" fmla="*/ 112 h 424"/>
                <a:gd name="T70" fmla="*/ 211 w 590"/>
                <a:gd name="T71" fmla="*/ 88 h 424"/>
                <a:gd name="T72" fmla="*/ 185 w 590"/>
                <a:gd name="T73" fmla="*/ 16 h 424"/>
                <a:gd name="T74" fmla="*/ 143 w 590"/>
                <a:gd name="T75" fmla="*/ 0 h 424"/>
                <a:gd name="T76" fmla="*/ 152 w 590"/>
                <a:gd name="T77" fmla="*/ 64 h 424"/>
                <a:gd name="T78" fmla="*/ 118 w 590"/>
                <a:gd name="T79" fmla="*/ 16 h 424"/>
                <a:gd name="T80" fmla="*/ 93 w 590"/>
                <a:gd name="T81" fmla="*/ 32 h 424"/>
                <a:gd name="T82" fmla="*/ 76 w 590"/>
                <a:gd name="T83" fmla="*/ 48 h 424"/>
                <a:gd name="T84" fmla="*/ 93 w 590"/>
                <a:gd name="T85" fmla="*/ 64 h 424"/>
                <a:gd name="T86" fmla="*/ 59 w 590"/>
                <a:gd name="T87" fmla="*/ 48 h 424"/>
                <a:gd name="T88" fmla="*/ 51 w 590"/>
                <a:gd name="T89" fmla="*/ 64 h 424"/>
                <a:gd name="T90" fmla="*/ 25 w 590"/>
                <a:gd name="T91" fmla="*/ 64 h 424"/>
                <a:gd name="T92" fmla="*/ 42 w 590"/>
                <a:gd name="T93" fmla="*/ 88 h 424"/>
                <a:gd name="T94" fmla="*/ 101 w 590"/>
                <a:gd name="T95" fmla="*/ 96 h 424"/>
                <a:gd name="T96" fmla="*/ 143 w 590"/>
                <a:gd name="T97" fmla="*/ 128 h 424"/>
                <a:gd name="T98" fmla="*/ 110 w 590"/>
                <a:gd name="T99" fmla="*/ 144 h 424"/>
                <a:gd name="T100" fmla="*/ 126 w 590"/>
                <a:gd name="T101" fmla="*/ 160 h 424"/>
                <a:gd name="T102" fmla="*/ 143 w 590"/>
                <a:gd name="T103" fmla="*/ 176 h 424"/>
                <a:gd name="T104" fmla="*/ 126 w 590"/>
                <a:gd name="T105" fmla="*/ 184 h 424"/>
                <a:gd name="T106" fmla="*/ 8 w 590"/>
                <a:gd name="T107" fmla="*/ 144 h 424"/>
                <a:gd name="T108" fmla="*/ 0 w 590"/>
                <a:gd name="T109" fmla="*/ 168 h 424"/>
                <a:gd name="T110" fmla="*/ 93 w 590"/>
                <a:gd name="T111" fmla="*/ 192 h 424"/>
                <a:gd name="T112" fmla="*/ 84 w 590"/>
                <a:gd name="T113" fmla="*/ 216 h 424"/>
                <a:gd name="T114" fmla="*/ 84 w 590"/>
                <a:gd name="T115" fmla="*/ 256 h 424"/>
                <a:gd name="T116" fmla="*/ 67 w 590"/>
                <a:gd name="T117" fmla="*/ 280 h 424"/>
                <a:gd name="T118" fmla="*/ 34 w 590"/>
                <a:gd name="T119" fmla="*/ 280 h 424"/>
                <a:gd name="T120" fmla="*/ 17 w 590"/>
                <a:gd name="T121" fmla="*/ 296 h 424"/>
                <a:gd name="T122" fmla="*/ 101 w 590"/>
                <a:gd name="T123" fmla="*/ 320 h 4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90"/>
                <a:gd name="T187" fmla="*/ 0 h 424"/>
                <a:gd name="T188" fmla="*/ 590 w 590"/>
                <a:gd name="T189" fmla="*/ 424 h 4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90" h="424">
                  <a:moveTo>
                    <a:pt x="101" y="320"/>
                  </a:moveTo>
                  <a:lnTo>
                    <a:pt x="135" y="384"/>
                  </a:lnTo>
                  <a:lnTo>
                    <a:pt x="202" y="424"/>
                  </a:lnTo>
                  <a:lnTo>
                    <a:pt x="253" y="424"/>
                  </a:lnTo>
                  <a:lnTo>
                    <a:pt x="287" y="416"/>
                  </a:lnTo>
                  <a:lnTo>
                    <a:pt x="346" y="424"/>
                  </a:lnTo>
                  <a:lnTo>
                    <a:pt x="430" y="392"/>
                  </a:lnTo>
                  <a:lnTo>
                    <a:pt x="463" y="400"/>
                  </a:lnTo>
                  <a:lnTo>
                    <a:pt x="506" y="376"/>
                  </a:lnTo>
                  <a:lnTo>
                    <a:pt x="556" y="352"/>
                  </a:lnTo>
                  <a:lnTo>
                    <a:pt x="590" y="272"/>
                  </a:lnTo>
                  <a:lnTo>
                    <a:pt x="565" y="256"/>
                  </a:lnTo>
                  <a:lnTo>
                    <a:pt x="556" y="224"/>
                  </a:lnTo>
                  <a:lnTo>
                    <a:pt x="565" y="192"/>
                  </a:lnTo>
                  <a:lnTo>
                    <a:pt x="573" y="160"/>
                  </a:lnTo>
                  <a:lnTo>
                    <a:pt x="531" y="160"/>
                  </a:lnTo>
                  <a:lnTo>
                    <a:pt x="506" y="120"/>
                  </a:lnTo>
                  <a:lnTo>
                    <a:pt x="480" y="144"/>
                  </a:lnTo>
                  <a:lnTo>
                    <a:pt x="472" y="160"/>
                  </a:lnTo>
                  <a:lnTo>
                    <a:pt x="447" y="152"/>
                  </a:lnTo>
                  <a:lnTo>
                    <a:pt x="413" y="160"/>
                  </a:lnTo>
                  <a:lnTo>
                    <a:pt x="405" y="128"/>
                  </a:lnTo>
                  <a:lnTo>
                    <a:pt x="379" y="128"/>
                  </a:lnTo>
                  <a:lnTo>
                    <a:pt x="371" y="152"/>
                  </a:lnTo>
                  <a:lnTo>
                    <a:pt x="354" y="112"/>
                  </a:lnTo>
                  <a:lnTo>
                    <a:pt x="312" y="120"/>
                  </a:lnTo>
                  <a:lnTo>
                    <a:pt x="295" y="144"/>
                  </a:lnTo>
                  <a:lnTo>
                    <a:pt x="278" y="144"/>
                  </a:lnTo>
                  <a:lnTo>
                    <a:pt x="270" y="88"/>
                  </a:lnTo>
                  <a:lnTo>
                    <a:pt x="253" y="96"/>
                  </a:lnTo>
                  <a:lnTo>
                    <a:pt x="244" y="152"/>
                  </a:lnTo>
                  <a:lnTo>
                    <a:pt x="228" y="152"/>
                  </a:lnTo>
                  <a:lnTo>
                    <a:pt x="219" y="128"/>
                  </a:lnTo>
                  <a:lnTo>
                    <a:pt x="177" y="160"/>
                  </a:lnTo>
                  <a:lnTo>
                    <a:pt x="185" y="112"/>
                  </a:lnTo>
                  <a:lnTo>
                    <a:pt x="211" y="88"/>
                  </a:lnTo>
                  <a:lnTo>
                    <a:pt x="185" y="16"/>
                  </a:lnTo>
                  <a:lnTo>
                    <a:pt x="143" y="0"/>
                  </a:lnTo>
                  <a:lnTo>
                    <a:pt x="152" y="64"/>
                  </a:lnTo>
                  <a:lnTo>
                    <a:pt x="118" y="16"/>
                  </a:lnTo>
                  <a:lnTo>
                    <a:pt x="93" y="32"/>
                  </a:lnTo>
                  <a:lnTo>
                    <a:pt x="76" y="48"/>
                  </a:lnTo>
                  <a:lnTo>
                    <a:pt x="93" y="64"/>
                  </a:lnTo>
                  <a:lnTo>
                    <a:pt x="59" y="48"/>
                  </a:lnTo>
                  <a:lnTo>
                    <a:pt x="51" y="64"/>
                  </a:lnTo>
                  <a:lnTo>
                    <a:pt x="25" y="64"/>
                  </a:lnTo>
                  <a:lnTo>
                    <a:pt x="42" y="88"/>
                  </a:lnTo>
                  <a:lnTo>
                    <a:pt x="101" y="96"/>
                  </a:lnTo>
                  <a:lnTo>
                    <a:pt x="143" y="128"/>
                  </a:lnTo>
                  <a:lnTo>
                    <a:pt x="110" y="144"/>
                  </a:lnTo>
                  <a:lnTo>
                    <a:pt x="126" y="160"/>
                  </a:lnTo>
                  <a:lnTo>
                    <a:pt x="143" y="176"/>
                  </a:lnTo>
                  <a:lnTo>
                    <a:pt x="126" y="184"/>
                  </a:lnTo>
                  <a:lnTo>
                    <a:pt x="8" y="144"/>
                  </a:lnTo>
                  <a:lnTo>
                    <a:pt x="0" y="168"/>
                  </a:lnTo>
                  <a:lnTo>
                    <a:pt x="93" y="192"/>
                  </a:lnTo>
                  <a:lnTo>
                    <a:pt x="84" y="216"/>
                  </a:lnTo>
                  <a:lnTo>
                    <a:pt x="84" y="256"/>
                  </a:lnTo>
                  <a:lnTo>
                    <a:pt x="67" y="280"/>
                  </a:lnTo>
                  <a:lnTo>
                    <a:pt x="34" y="280"/>
                  </a:lnTo>
                  <a:lnTo>
                    <a:pt x="17" y="296"/>
                  </a:lnTo>
                  <a:lnTo>
                    <a:pt x="101" y="320"/>
                  </a:lnTo>
                  <a:close/>
                </a:path>
              </a:pathLst>
            </a:custGeom>
            <a:noFill/>
            <a:ln w="12700">
              <a:solidFill>
                <a:srgbClr val="000000"/>
              </a:solidFill>
              <a:round/>
              <a:headEnd/>
              <a:tailEnd/>
            </a:ln>
          </p:spPr>
          <p:txBody>
            <a:bodyPr/>
            <a:lstStyle/>
            <a:p>
              <a:endParaRPr lang="en-IE">
                <a:latin typeface="Calibri" pitchFamily="34" charset="0"/>
              </a:endParaRPr>
            </a:p>
          </p:txBody>
        </p:sp>
        <p:sp>
          <p:nvSpPr>
            <p:cNvPr id="23" name="Freeform 17"/>
            <p:cNvSpPr>
              <a:spLocks/>
            </p:cNvSpPr>
            <p:nvPr/>
          </p:nvSpPr>
          <p:spPr bwMode="auto">
            <a:xfrm>
              <a:off x="3752" y="1984"/>
              <a:ext cx="67" cy="64"/>
            </a:xfrm>
            <a:custGeom>
              <a:avLst/>
              <a:gdLst>
                <a:gd name="T0" fmla="*/ 0 w 67"/>
                <a:gd name="T1" fmla="*/ 24 h 64"/>
                <a:gd name="T2" fmla="*/ 17 w 67"/>
                <a:gd name="T3" fmla="*/ 56 h 64"/>
                <a:gd name="T4" fmla="*/ 51 w 67"/>
                <a:gd name="T5" fmla="*/ 64 h 64"/>
                <a:gd name="T6" fmla="*/ 67 w 67"/>
                <a:gd name="T7" fmla="*/ 48 h 64"/>
                <a:gd name="T8" fmla="*/ 59 w 67"/>
                <a:gd name="T9" fmla="*/ 0 h 64"/>
                <a:gd name="T10" fmla="*/ 0 w 67"/>
                <a:gd name="T11" fmla="*/ 8 h 64"/>
                <a:gd name="T12" fmla="*/ 0 60000 65536"/>
                <a:gd name="T13" fmla="*/ 0 60000 65536"/>
                <a:gd name="T14" fmla="*/ 0 60000 65536"/>
                <a:gd name="T15" fmla="*/ 0 60000 65536"/>
                <a:gd name="T16" fmla="*/ 0 60000 65536"/>
                <a:gd name="T17" fmla="*/ 0 60000 65536"/>
                <a:gd name="T18" fmla="*/ 0 w 67"/>
                <a:gd name="T19" fmla="*/ 0 h 64"/>
                <a:gd name="T20" fmla="*/ 67 w 67"/>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67" h="64">
                  <a:moveTo>
                    <a:pt x="0" y="24"/>
                  </a:moveTo>
                  <a:lnTo>
                    <a:pt x="17" y="56"/>
                  </a:lnTo>
                  <a:lnTo>
                    <a:pt x="51" y="64"/>
                  </a:lnTo>
                  <a:lnTo>
                    <a:pt x="67" y="48"/>
                  </a:lnTo>
                  <a:lnTo>
                    <a:pt x="59" y="0"/>
                  </a:lnTo>
                  <a:lnTo>
                    <a:pt x="0" y="8"/>
                  </a:lnTo>
                </a:path>
              </a:pathLst>
            </a:custGeom>
            <a:noFill/>
            <a:ln w="12700">
              <a:solidFill>
                <a:srgbClr val="000000"/>
              </a:solidFill>
              <a:round/>
              <a:headEnd/>
              <a:tailEnd/>
            </a:ln>
          </p:spPr>
          <p:txBody>
            <a:bodyPr/>
            <a:lstStyle/>
            <a:p>
              <a:endParaRPr lang="en-IE">
                <a:latin typeface="Calibri" pitchFamily="34" charset="0"/>
              </a:endParaRPr>
            </a:p>
          </p:txBody>
        </p:sp>
        <p:sp>
          <p:nvSpPr>
            <p:cNvPr id="24" name="Freeform 18"/>
            <p:cNvSpPr>
              <a:spLocks/>
            </p:cNvSpPr>
            <p:nvPr/>
          </p:nvSpPr>
          <p:spPr bwMode="auto">
            <a:xfrm>
              <a:off x="3752" y="1984"/>
              <a:ext cx="67" cy="64"/>
            </a:xfrm>
            <a:custGeom>
              <a:avLst/>
              <a:gdLst>
                <a:gd name="T0" fmla="*/ 0 w 67"/>
                <a:gd name="T1" fmla="*/ 24 h 64"/>
                <a:gd name="T2" fmla="*/ 17 w 67"/>
                <a:gd name="T3" fmla="*/ 56 h 64"/>
                <a:gd name="T4" fmla="*/ 51 w 67"/>
                <a:gd name="T5" fmla="*/ 64 h 64"/>
                <a:gd name="T6" fmla="*/ 67 w 67"/>
                <a:gd name="T7" fmla="*/ 48 h 64"/>
                <a:gd name="T8" fmla="*/ 59 w 67"/>
                <a:gd name="T9" fmla="*/ 0 h 64"/>
                <a:gd name="T10" fmla="*/ 0 w 67"/>
                <a:gd name="T11" fmla="*/ 8 h 64"/>
                <a:gd name="T12" fmla="*/ 0 60000 65536"/>
                <a:gd name="T13" fmla="*/ 0 60000 65536"/>
                <a:gd name="T14" fmla="*/ 0 60000 65536"/>
                <a:gd name="T15" fmla="*/ 0 60000 65536"/>
                <a:gd name="T16" fmla="*/ 0 60000 65536"/>
                <a:gd name="T17" fmla="*/ 0 60000 65536"/>
                <a:gd name="T18" fmla="*/ 0 w 67"/>
                <a:gd name="T19" fmla="*/ 0 h 64"/>
                <a:gd name="T20" fmla="*/ 67 w 67"/>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67" h="64">
                  <a:moveTo>
                    <a:pt x="0" y="24"/>
                  </a:moveTo>
                  <a:lnTo>
                    <a:pt x="17" y="56"/>
                  </a:lnTo>
                  <a:lnTo>
                    <a:pt x="51" y="64"/>
                  </a:lnTo>
                  <a:lnTo>
                    <a:pt x="67" y="48"/>
                  </a:lnTo>
                  <a:lnTo>
                    <a:pt x="59" y="0"/>
                  </a:lnTo>
                  <a:lnTo>
                    <a:pt x="0" y="8"/>
                  </a:lnTo>
                </a:path>
              </a:pathLst>
            </a:custGeom>
            <a:solidFill>
              <a:schemeClr val="bg1"/>
            </a:solidFill>
            <a:ln w="9525">
              <a:noFill/>
              <a:miter lim="800000"/>
              <a:headEnd/>
              <a:tailEnd/>
            </a:ln>
          </p:spPr>
          <p:txBody>
            <a:bodyPr/>
            <a:lstStyle/>
            <a:p>
              <a:endParaRPr lang="en-IE">
                <a:latin typeface="Calibri" pitchFamily="34" charset="0"/>
              </a:endParaRPr>
            </a:p>
          </p:txBody>
        </p:sp>
        <p:sp>
          <p:nvSpPr>
            <p:cNvPr id="25" name="Freeform 19"/>
            <p:cNvSpPr>
              <a:spLocks/>
            </p:cNvSpPr>
            <p:nvPr/>
          </p:nvSpPr>
          <p:spPr bwMode="auto">
            <a:xfrm>
              <a:off x="3845" y="1920"/>
              <a:ext cx="109" cy="176"/>
            </a:xfrm>
            <a:custGeom>
              <a:avLst/>
              <a:gdLst>
                <a:gd name="T0" fmla="*/ 0 w 109"/>
                <a:gd name="T1" fmla="*/ 168 h 176"/>
                <a:gd name="T2" fmla="*/ 50 w 109"/>
                <a:gd name="T3" fmla="*/ 176 h 176"/>
                <a:gd name="T4" fmla="*/ 76 w 109"/>
                <a:gd name="T5" fmla="*/ 144 h 176"/>
                <a:gd name="T6" fmla="*/ 76 w 109"/>
                <a:gd name="T7" fmla="*/ 112 h 176"/>
                <a:gd name="T8" fmla="*/ 109 w 109"/>
                <a:gd name="T9" fmla="*/ 96 h 176"/>
                <a:gd name="T10" fmla="*/ 92 w 109"/>
                <a:gd name="T11" fmla="*/ 72 h 176"/>
                <a:gd name="T12" fmla="*/ 109 w 109"/>
                <a:gd name="T13" fmla="*/ 64 h 176"/>
                <a:gd name="T14" fmla="*/ 101 w 109"/>
                <a:gd name="T15" fmla="*/ 8 h 176"/>
                <a:gd name="T16" fmla="*/ 84 w 109"/>
                <a:gd name="T17" fmla="*/ 0 h 176"/>
                <a:gd name="T18" fmla="*/ 67 w 109"/>
                <a:gd name="T19" fmla="*/ 16 h 176"/>
                <a:gd name="T20" fmla="*/ 59 w 109"/>
                <a:gd name="T21" fmla="*/ 48 h 176"/>
                <a:gd name="T22" fmla="*/ 42 w 109"/>
                <a:gd name="T23" fmla="*/ 16 h 176"/>
                <a:gd name="T24" fmla="*/ 8 w 109"/>
                <a:gd name="T25" fmla="*/ 40 h 176"/>
                <a:gd name="T26" fmla="*/ 0 w 109"/>
                <a:gd name="T27" fmla="*/ 48 h 176"/>
                <a:gd name="T28" fmla="*/ 8 w 109"/>
                <a:gd name="T29" fmla="*/ 72 h 176"/>
                <a:gd name="T30" fmla="*/ 42 w 109"/>
                <a:gd name="T31" fmla="*/ 88 h 176"/>
                <a:gd name="T32" fmla="*/ 50 w 109"/>
                <a:gd name="T33" fmla="*/ 112 h 176"/>
                <a:gd name="T34" fmla="*/ 33 w 109"/>
                <a:gd name="T35" fmla="*/ 144 h 176"/>
                <a:gd name="T36" fmla="*/ 8 w 109"/>
                <a:gd name="T37" fmla="*/ 136 h 176"/>
                <a:gd name="T38" fmla="*/ 0 w 109"/>
                <a:gd name="T39" fmla="*/ 168 h 1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9"/>
                <a:gd name="T61" fmla="*/ 0 h 176"/>
                <a:gd name="T62" fmla="*/ 109 w 109"/>
                <a:gd name="T63" fmla="*/ 176 h 1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9" h="176">
                  <a:moveTo>
                    <a:pt x="0" y="168"/>
                  </a:moveTo>
                  <a:lnTo>
                    <a:pt x="50" y="176"/>
                  </a:lnTo>
                  <a:lnTo>
                    <a:pt x="76" y="144"/>
                  </a:lnTo>
                  <a:lnTo>
                    <a:pt x="76" y="112"/>
                  </a:lnTo>
                  <a:lnTo>
                    <a:pt x="109" y="96"/>
                  </a:lnTo>
                  <a:lnTo>
                    <a:pt x="92" y="72"/>
                  </a:lnTo>
                  <a:lnTo>
                    <a:pt x="109" y="64"/>
                  </a:lnTo>
                  <a:lnTo>
                    <a:pt x="101" y="8"/>
                  </a:lnTo>
                  <a:lnTo>
                    <a:pt x="84" y="0"/>
                  </a:lnTo>
                  <a:lnTo>
                    <a:pt x="67" y="16"/>
                  </a:lnTo>
                  <a:lnTo>
                    <a:pt x="59" y="48"/>
                  </a:lnTo>
                  <a:lnTo>
                    <a:pt x="42" y="16"/>
                  </a:lnTo>
                  <a:lnTo>
                    <a:pt x="8" y="40"/>
                  </a:lnTo>
                  <a:lnTo>
                    <a:pt x="0" y="48"/>
                  </a:lnTo>
                  <a:lnTo>
                    <a:pt x="8" y="72"/>
                  </a:lnTo>
                  <a:lnTo>
                    <a:pt x="42" y="88"/>
                  </a:lnTo>
                  <a:lnTo>
                    <a:pt x="50" y="112"/>
                  </a:lnTo>
                  <a:lnTo>
                    <a:pt x="33" y="144"/>
                  </a:lnTo>
                  <a:lnTo>
                    <a:pt x="8" y="136"/>
                  </a:lnTo>
                  <a:lnTo>
                    <a:pt x="0" y="168"/>
                  </a:lnTo>
                  <a:close/>
                </a:path>
              </a:pathLst>
            </a:custGeom>
            <a:solidFill>
              <a:srgbClr val="92D050"/>
            </a:solidFill>
            <a:ln w="9525">
              <a:noFill/>
              <a:miter lim="800000"/>
              <a:headEnd/>
              <a:tailEnd/>
            </a:ln>
          </p:spPr>
          <p:txBody>
            <a:bodyPr/>
            <a:lstStyle/>
            <a:p>
              <a:endParaRPr lang="en-IE">
                <a:latin typeface="Calibri" pitchFamily="34" charset="0"/>
              </a:endParaRPr>
            </a:p>
          </p:txBody>
        </p:sp>
        <p:sp>
          <p:nvSpPr>
            <p:cNvPr id="26" name="Freeform 20"/>
            <p:cNvSpPr>
              <a:spLocks/>
            </p:cNvSpPr>
            <p:nvPr/>
          </p:nvSpPr>
          <p:spPr bwMode="auto">
            <a:xfrm>
              <a:off x="4039" y="4048"/>
              <a:ext cx="328" cy="208"/>
            </a:xfrm>
            <a:custGeom>
              <a:avLst/>
              <a:gdLst>
                <a:gd name="T0" fmla="*/ 0 w 328"/>
                <a:gd name="T1" fmla="*/ 80 h 208"/>
                <a:gd name="T2" fmla="*/ 0 w 328"/>
                <a:gd name="T3" fmla="*/ 56 h 208"/>
                <a:gd name="T4" fmla="*/ 25 w 328"/>
                <a:gd name="T5" fmla="*/ 32 h 208"/>
                <a:gd name="T6" fmla="*/ 50 w 328"/>
                <a:gd name="T7" fmla="*/ 48 h 208"/>
                <a:gd name="T8" fmla="*/ 67 w 328"/>
                <a:gd name="T9" fmla="*/ 32 h 208"/>
                <a:gd name="T10" fmla="*/ 92 w 328"/>
                <a:gd name="T11" fmla="*/ 24 h 208"/>
                <a:gd name="T12" fmla="*/ 101 w 328"/>
                <a:gd name="T13" fmla="*/ 32 h 208"/>
                <a:gd name="T14" fmla="*/ 117 w 328"/>
                <a:gd name="T15" fmla="*/ 40 h 208"/>
                <a:gd name="T16" fmla="*/ 134 w 328"/>
                <a:gd name="T17" fmla="*/ 48 h 208"/>
                <a:gd name="T18" fmla="*/ 160 w 328"/>
                <a:gd name="T19" fmla="*/ 40 h 208"/>
                <a:gd name="T20" fmla="*/ 210 w 328"/>
                <a:gd name="T21" fmla="*/ 40 h 208"/>
                <a:gd name="T22" fmla="*/ 235 w 328"/>
                <a:gd name="T23" fmla="*/ 32 h 208"/>
                <a:gd name="T24" fmla="*/ 252 w 328"/>
                <a:gd name="T25" fmla="*/ 16 h 208"/>
                <a:gd name="T26" fmla="*/ 261 w 328"/>
                <a:gd name="T27" fmla="*/ 16 h 208"/>
                <a:gd name="T28" fmla="*/ 286 w 328"/>
                <a:gd name="T29" fmla="*/ 24 h 208"/>
                <a:gd name="T30" fmla="*/ 294 w 328"/>
                <a:gd name="T31" fmla="*/ 8 h 208"/>
                <a:gd name="T32" fmla="*/ 320 w 328"/>
                <a:gd name="T33" fmla="*/ 0 h 208"/>
                <a:gd name="T34" fmla="*/ 328 w 328"/>
                <a:gd name="T35" fmla="*/ 16 h 208"/>
                <a:gd name="T36" fmla="*/ 311 w 328"/>
                <a:gd name="T37" fmla="*/ 56 h 208"/>
                <a:gd name="T38" fmla="*/ 303 w 328"/>
                <a:gd name="T39" fmla="*/ 80 h 208"/>
                <a:gd name="T40" fmla="*/ 286 w 328"/>
                <a:gd name="T41" fmla="*/ 104 h 208"/>
                <a:gd name="T42" fmla="*/ 286 w 328"/>
                <a:gd name="T43" fmla="*/ 112 h 208"/>
                <a:gd name="T44" fmla="*/ 303 w 328"/>
                <a:gd name="T45" fmla="*/ 128 h 208"/>
                <a:gd name="T46" fmla="*/ 320 w 328"/>
                <a:gd name="T47" fmla="*/ 160 h 208"/>
                <a:gd name="T48" fmla="*/ 303 w 328"/>
                <a:gd name="T49" fmla="*/ 176 h 208"/>
                <a:gd name="T50" fmla="*/ 303 w 328"/>
                <a:gd name="T51" fmla="*/ 208 h 208"/>
                <a:gd name="T52" fmla="*/ 269 w 328"/>
                <a:gd name="T53" fmla="*/ 200 h 208"/>
                <a:gd name="T54" fmla="*/ 227 w 328"/>
                <a:gd name="T55" fmla="*/ 192 h 208"/>
                <a:gd name="T56" fmla="*/ 202 w 328"/>
                <a:gd name="T57" fmla="*/ 152 h 208"/>
                <a:gd name="T58" fmla="*/ 168 w 328"/>
                <a:gd name="T59" fmla="*/ 160 h 208"/>
                <a:gd name="T60" fmla="*/ 143 w 328"/>
                <a:gd name="T61" fmla="*/ 144 h 208"/>
                <a:gd name="T62" fmla="*/ 126 w 328"/>
                <a:gd name="T63" fmla="*/ 128 h 208"/>
                <a:gd name="T64" fmla="*/ 109 w 328"/>
                <a:gd name="T65" fmla="*/ 128 h 208"/>
                <a:gd name="T66" fmla="*/ 84 w 328"/>
                <a:gd name="T67" fmla="*/ 112 h 208"/>
                <a:gd name="T68" fmla="*/ 67 w 328"/>
                <a:gd name="T69" fmla="*/ 112 h 208"/>
                <a:gd name="T70" fmla="*/ 50 w 328"/>
                <a:gd name="T71" fmla="*/ 96 h 208"/>
                <a:gd name="T72" fmla="*/ 25 w 328"/>
                <a:gd name="T73" fmla="*/ 104 h 208"/>
                <a:gd name="T74" fmla="*/ 0 w 328"/>
                <a:gd name="T75" fmla="*/ 80 h 20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8"/>
                <a:gd name="T115" fmla="*/ 0 h 208"/>
                <a:gd name="T116" fmla="*/ 328 w 328"/>
                <a:gd name="T117" fmla="*/ 208 h 20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8" h="208">
                  <a:moveTo>
                    <a:pt x="0" y="80"/>
                  </a:moveTo>
                  <a:lnTo>
                    <a:pt x="0" y="56"/>
                  </a:lnTo>
                  <a:lnTo>
                    <a:pt x="25" y="32"/>
                  </a:lnTo>
                  <a:lnTo>
                    <a:pt x="50" y="48"/>
                  </a:lnTo>
                  <a:lnTo>
                    <a:pt x="67" y="32"/>
                  </a:lnTo>
                  <a:lnTo>
                    <a:pt x="92" y="24"/>
                  </a:lnTo>
                  <a:lnTo>
                    <a:pt x="101" y="32"/>
                  </a:lnTo>
                  <a:lnTo>
                    <a:pt x="117" y="40"/>
                  </a:lnTo>
                  <a:lnTo>
                    <a:pt x="134" y="48"/>
                  </a:lnTo>
                  <a:lnTo>
                    <a:pt x="160" y="40"/>
                  </a:lnTo>
                  <a:lnTo>
                    <a:pt x="210" y="40"/>
                  </a:lnTo>
                  <a:lnTo>
                    <a:pt x="235" y="32"/>
                  </a:lnTo>
                  <a:lnTo>
                    <a:pt x="252" y="16"/>
                  </a:lnTo>
                  <a:lnTo>
                    <a:pt x="261" y="16"/>
                  </a:lnTo>
                  <a:lnTo>
                    <a:pt x="286" y="24"/>
                  </a:lnTo>
                  <a:lnTo>
                    <a:pt x="294" y="8"/>
                  </a:lnTo>
                  <a:lnTo>
                    <a:pt x="320" y="0"/>
                  </a:lnTo>
                  <a:lnTo>
                    <a:pt x="328" y="16"/>
                  </a:lnTo>
                  <a:lnTo>
                    <a:pt x="311" y="56"/>
                  </a:lnTo>
                  <a:lnTo>
                    <a:pt x="303" y="80"/>
                  </a:lnTo>
                  <a:lnTo>
                    <a:pt x="286" y="104"/>
                  </a:lnTo>
                  <a:lnTo>
                    <a:pt x="286" y="112"/>
                  </a:lnTo>
                  <a:lnTo>
                    <a:pt x="303" y="128"/>
                  </a:lnTo>
                  <a:lnTo>
                    <a:pt x="320" y="160"/>
                  </a:lnTo>
                  <a:lnTo>
                    <a:pt x="303" y="176"/>
                  </a:lnTo>
                  <a:lnTo>
                    <a:pt x="303" y="208"/>
                  </a:lnTo>
                  <a:lnTo>
                    <a:pt x="269" y="200"/>
                  </a:lnTo>
                  <a:lnTo>
                    <a:pt x="227" y="192"/>
                  </a:lnTo>
                  <a:lnTo>
                    <a:pt x="202" y="152"/>
                  </a:lnTo>
                  <a:lnTo>
                    <a:pt x="168" y="160"/>
                  </a:lnTo>
                  <a:lnTo>
                    <a:pt x="143" y="144"/>
                  </a:lnTo>
                  <a:lnTo>
                    <a:pt x="126" y="128"/>
                  </a:lnTo>
                  <a:lnTo>
                    <a:pt x="109" y="128"/>
                  </a:lnTo>
                  <a:lnTo>
                    <a:pt x="84" y="112"/>
                  </a:lnTo>
                  <a:lnTo>
                    <a:pt x="67" y="112"/>
                  </a:lnTo>
                  <a:lnTo>
                    <a:pt x="50" y="96"/>
                  </a:lnTo>
                  <a:lnTo>
                    <a:pt x="25" y="104"/>
                  </a:lnTo>
                  <a:lnTo>
                    <a:pt x="0" y="80"/>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27" name="Freeform 21"/>
            <p:cNvSpPr>
              <a:spLocks/>
            </p:cNvSpPr>
            <p:nvPr/>
          </p:nvSpPr>
          <p:spPr bwMode="auto">
            <a:xfrm>
              <a:off x="3845" y="1920"/>
              <a:ext cx="109" cy="176"/>
            </a:xfrm>
            <a:custGeom>
              <a:avLst/>
              <a:gdLst>
                <a:gd name="T0" fmla="*/ 0 w 109"/>
                <a:gd name="T1" fmla="*/ 168 h 176"/>
                <a:gd name="T2" fmla="*/ 50 w 109"/>
                <a:gd name="T3" fmla="*/ 176 h 176"/>
                <a:gd name="T4" fmla="*/ 76 w 109"/>
                <a:gd name="T5" fmla="*/ 144 h 176"/>
                <a:gd name="T6" fmla="*/ 76 w 109"/>
                <a:gd name="T7" fmla="*/ 112 h 176"/>
                <a:gd name="T8" fmla="*/ 109 w 109"/>
                <a:gd name="T9" fmla="*/ 96 h 176"/>
                <a:gd name="T10" fmla="*/ 92 w 109"/>
                <a:gd name="T11" fmla="*/ 72 h 176"/>
                <a:gd name="T12" fmla="*/ 109 w 109"/>
                <a:gd name="T13" fmla="*/ 64 h 176"/>
                <a:gd name="T14" fmla="*/ 101 w 109"/>
                <a:gd name="T15" fmla="*/ 8 h 176"/>
                <a:gd name="T16" fmla="*/ 84 w 109"/>
                <a:gd name="T17" fmla="*/ 0 h 176"/>
                <a:gd name="T18" fmla="*/ 67 w 109"/>
                <a:gd name="T19" fmla="*/ 16 h 176"/>
                <a:gd name="T20" fmla="*/ 59 w 109"/>
                <a:gd name="T21" fmla="*/ 48 h 176"/>
                <a:gd name="T22" fmla="*/ 42 w 109"/>
                <a:gd name="T23" fmla="*/ 16 h 176"/>
                <a:gd name="T24" fmla="*/ 8 w 109"/>
                <a:gd name="T25" fmla="*/ 40 h 176"/>
                <a:gd name="T26" fmla="*/ 0 w 109"/>
                <a:gd name="T27" fmla="*/ 48 h 176"/>
                <a:gd name="T28" fmla="*/ 8 w 109"/>
                <a:gd name="T29" fmla="*/ 72 h 176"/>
                <a:gd name="T30" fmla="*/ 42 w 109"/>
                <a:gd name="T31" fmla="*/ 88 h 176"/>
                <a:gd name="T32" fmla="*/ 50 w 109"/>
                <a:gd name="T33" fmla="*/ 112 h 176"/>
                <a:gd name="T34" fmla="*/ 33 w 109"/>
                <a:gd name="T35" fmla="*/ 144 h 176"/>
                <a:gd name="T36" fmla="*/ 8 w 109"/>
                <a:gd name="T37" fmla="*/ 136 h 176"/>
                <a:gd name="T38" fmla="*/ 0 w 109"/>
                <a:gd name="T39" fmla="*/ 168 h 1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9"/>
                <a:gd name="T61" fmla="*/ 0 h 176"/>
                <a:gd name="T62" fmla="*/ 109 w 109"/>
                <a:gd name="T63" fmla="*/ 176 h 1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9" h="176">
                  <a:moveTo>
                    <a:pt x="0" y="168"/>
                  </a:moveTo>
                  <a:lnTo>
                    <a:pt x="50" y="176"/>
                  </a:lnTo>
                  <a:lnTo>
                    <a:pt x="76" y="144"/>
                  </a:lnTo>
                  <a:lnTo>
                    <a:pt x="76" y="112"/>
                  </a:lnTo>
                  <a:lnTo>
                    <a:pt x="109" y="96"/>
                  </a:lnTo>
                  <a:lnTo>
                    <a:pt x="92" y="72"/>
                  </a:lnTo>
                  <a:lnTo>
                    <a:pt x="109" y="64"/>
                  </a:lnTo>
                  <a:lnTo>
                    <a:pt x="101" y="8"/>
                  </a:lnTo>
                  <a:lnTo>
                    <a:pt x="84" y="0"/>
                  </a:lnTo>
                  <a:lnTo>
                    <a:pt x="67" y="16"/>
                  </a:lnTo>
                  <a:lnTo>
                    <a:pt x="59" y="48"/>
                  </a:lnTo>
                  <a:lnTo>
                    <a:pt x="42" y="16"/>
                  </a:lnTo>
                  <a:lnTo>
                    <a:pt x="8" y="40"/>
                  </a:lnTo>
                  <a:lnTo>
                    <a:pt x="0" y="48"/>
                  </a:lnTo>
                  <a:lnTo>
                    <a:pt x="8" y="72"/>
                  </a:lnTo>
                  <a:lnTo>
                    <a:pt x="42" y="88"/>
                  </a:lnTo>
                  <a:lnTo>
                    <a:pt x="50" y="112"/>
                  </a:lnTo>
                  <a:lnTo>
                    <a:pt x="33" y="144"/>
                  </a:lnTo>
                  <a:lnTo>
                    <a:pt x="8" y="136"/>
                  </a:lnTo>
                  <a:lnTo>
                    <a:pt x="0" y="168"/>
                  </a:lnTo>
                  <a:close/>
                </a:path>
              </a:pathLst>
            </a:custGeom>
            <a:solidFill>
              <a:schemeClr val="bg1"/>
            </a:solidFill>
            <a:ln w="12700">
              <a:solidFill>
                <a:srgbClr val="000000"/>
              </a:solidFill>
              <a:round/>
              <a:headEnd/>
              <a:tailEnd/>
            </a:ln>
          </p:spPr>
          <p:txBody>
            <a:bodyPr/>
            <a:lstStyle/>
            <a:p>
              <a:endParaRPr lang="en-IE">
                <a:latin typeface="Calibri" pitchFamily="34" charset="0"/>
              </a:endParaRPr>
            </a:p>
          </p:txBody>
        </p:sp>
        <p:sp>
          <p:nvSpPr>
            <p:cNvPr id="28" name="Freeform 22"/>
            <p:cNvSpPr>
              <a:spLocks/>
            </p:cNvSpPr>
            <p:nvPr/>
          </p:nvSpPr>
          <p:spPr bwMode="auto">
            <a:xfrm>
              <a:off x="4039" y="4048"/>
              <a:ext cx="328" cy="208"/>
            </a:xfrm>
            <a:custGeom>
              <a:avLst/>
              <a:gdLst>
                <a:gd name="T0" fmla="*/ 0 w 328"/>
                <a:gd name="T1" fmla="*/ 80 h 208"/>
                <a:gd name="T2" fmla="*/ 0 w 328"/>
                <a:gd name="T3" fmla="*/ 56 h 208"/>
                <a:gd name="T4" fmla="*/ 25 w 328"/>
                <a:gd name="T5" fmla="*/ 32 h 208"/>
                <a:gd name="T6" fmla="*/ 50 w 328"/>
                <a:gd name="T7" fmla="*/ 48 h 208"/>
                <a:gd name="T8" fmla="*/ 67 w 328"/>
                <a:gd name="T9" fmla="*/ 32 h 208"/>
                <a:gd name="T10" fmla="*/ 92 w 328"/>
                <a:gd name="T11" fmla="*/ 24 h 208"/>
                <a:gd name="T12" fmla="*/ 101 w 328"/>
                <a:gd name="T13" fmla="*/ 32 h 208"/>
                <a:gd name="T14" fmla="*/ 117 w 328"/>
                <a:gd name="T15" fmla="*/ 40 h 208"/>
                <a:gd name="T16" fmla="*/ 134 w 328"/>
                <a:gd name="T17" fmla="*/ 48 h 208"/>
                <a:gd name="T18" fmla="*/ 160 w 328"/>
                <a:gd name="T19" fmla="*/ 40 h 208"/>
                <a:gd name="T20" fmla="*/ 210 w 328"/>
                <a:gd name="T21" fmla="*/ 40 h 208"/>
                <a:gd name="T22" fmla="*/ 235 w 328"/>
                <a:gd name="T23" fmla="*/ 32 h 208"/>
                <a:gd name="T24" fmla="*/ 252 w 328"/>
                <a:gd name="T25" fmla="*/ 16 h 208"/>
                <a:gd name="T26" fmla="*/ 261 w 328"/>
                <a:gd name="T27" fmla="*/ 16 h 208"/>
                <a:gd name="T28" fmla="*/ 286 w 328"/>
                <a:gd name="T29" fmla="*/ 24 h 208"/>
                <a:gd name="T30" fmla="*/ 294 w 328"/>
                <a:gd name="T31" fmla="*/ 8 h 208"/>
                <a:gd name="T32" fmla="*/ 320 w 328"/>
                <a:gd name="T33" fmla="*/ 0 h 208"/>
                <a:gd name="T34" fmla="*/ 328 w 328"/>
                <a:gd name="T35" fmla="*/ 16 h 208"/>
                <a:gd name="T36" fmla="*/ 311 w 328"/>
                <a:gd name="T37" fmla="*/ 56 h 208"/>
                <a:gd name="T38" fmla="*/ 303 w 328"/>
                <a:gd name="T39" fmla="*/ 80 h 208"/>
                <a:gd name="T40" fmla="*/ 286 w 328"/>
                <a:gd name="T41" fmla="*/ 104 h 208"/>
                <a:gd name="T42" fmla="*/ 286 w 328"/>
                <a:gd name="T43" fmla="*/ 112 h 208"/>
                <a:gd name="T44" fmla="*/ 303 w 328"/>
                <a:gd name="T45" fmla="*/ 128 h 208"/>
                <a:gd name="T46" fmla="*/ 320 w 328"/>
                <a:gd name="T47" fmla="*/ 160 h 208"/>
                <a:gd name="T48" fmla="*/ 303 w 328"/>
                <a:gd name="T49" fmla="*/ 176 h 208"/>
                <a:gd name="T50" fmla="*/ 303 w 328"/>
                <a:gd name="T51" fmla="*/ 208 h 208"/>
                <a:gd name="T52" fmla="*/ 269 w 328"/>
                <a:gd name="T53" fmla="*/ 200 h 208"/>
                <a:gd name="T54" fmla="*/ 227 w 328"/>
                <a:gd name="T55" fmla="*/ 192 h 208"/>
                <a:gd name="T56" fmla="*/ 202 w 328"/>
                <a:gd name="T57" fmla="*/ 152 h 208"/>
                <a:gd name="T58" fmla="*/ 168 w 328"/>
                <a:gd name="T59" fmla="*/ 160 h 208"/>
                <a:gd name="T60" fmla="*/ 143 w 328"/>
                <a:gd name="T61" fmla="*/ 144 h 208"/>
                <a:gd name="T62" fmla="*/ 126 w 328"/>
                <a:gd name="T63" fmla="*/ 128 h 208"/>
                <a:gd name="T64" fmla="*/ 109 w 328"/>
                <a:gd name="T65" fmla="*/ 128 h 208"/>
                <a:gd name="T66" fmla="*/ 84 w 328"/>
                <a:gd name="T67" fmla="*/ 112 h 208"/>
                <a:gd name="T68" fmla="*/ 67 w 328"/>
                <a:gd name="T69" fmla="*/ 112 h 208"/>
                <a:gd name="T70" fmla="*/ 50 w 328"/>
                <a:gd name="T71" fmla="*/ 96 h 208"/>
                <a:gd name="T72" fmla="*/ 25 w 328"/>
                <a:gd name="T73" fmla="*/ 104 h 208"/>
                <a:gd name="T74" fmla="*/ 0 w 328"/>
                <a:gd name="T75" fmla="*/ 80 h 20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8"/>
                <a:gd name="T115" fmla="*/ 0 h 208"/>
                <a:gd name="T116" fmla="*/ 328 w 328"/>
                <a:gd name="T117" fmla="*/ 208 h 20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8" h="208">
                  <a:moveTo>
                    <a:pt x="0" y="80"/>
                  </a:moveTo>
                  <a:lnTo>
                    <a:pt x="0" y="56"/>
                  </a:lnTo>
                  <a:lnTo>
                    <a:pt x="25" y="32"/>
                  </a:lnTo>
                  <a:lnTo>
                    <a:pt x="50" y="48"/>
                  </a:lnTo>
                  <a:lnTo>
                    <a:pt x="67" y="32"/>
                  </a:lnTo>
                  <a:lnTo>
                    <a:pt x="92" y="24"/>
                  </a:lnTo>
                  <a:lnTo>
                    <a:pt x="101" y="32"/>
                  </a:lnTo>
                  <a:lnTo>
                    <a:pt x="117" y="40"/>
                  </a:lnTo>
                  <a:lnTo>
                    <a:pt x="134" y="48"/>
                  </a:lnTo>
                  <a:lnTo>
                    <a:pt x="160" y="40"/>
                  </a:lnTo>
                  <a:lnTo>
                    <a:pt x="210" y="40"/>
                  </a:lnTo>
                  <a:lnTo>
                    <a:pt x="235" y="32"/>
                  </a:lnTo>
                  <a:lnTo>
                    <a:pt x="252" y="16"/>
                  </a:lnTo>
                  <a:lnTo>
                    <a:pt x="261" y="16"/>
                  </a:lnTo>
                  <a:lnTo>
                    <a:pt x="286" y="24"/>
                  </a:lnTo>
                  <a:lnTo>
                    <a:pt x="294" y="8"/>
                  </a:lnTo>
                  <a:lnTo>
                    <a:pt x="320" y="0"/>
                  </a:lnTo>
                  <a:lnTo>
                    <a:pt x="328" y="16"/>
                  </a:lnTo>
                  <a:lnTo>
                    <a:pt x="311" y="56"/>
                  </a:lnTo>
                  <a:lnTo>
                    <a:pt x="303" y="80"/>
                  </a:lnTo>
                  <a:lnTo>
                    <a:pt x="286" y="104"/>
                  </a:lnTo>
                  <a:lnTo>
                    <a:pt x="286" y="112"/>
                  </a:lnTo>
                  <a:lnTo>
                    <a:pt x="303" y="128"/>
                  </a:lnTo>
                  <a:lnTo>
                    <a:pt x="320" y="160"/>
                  </a:lnTo>
                  <a:lnTo>
                    <a:pt x="303" y="176"/>
                  </a:lnTo>
                  <a:lnTo>
                    <a:pt x="303" y="208"/>
                  </a:lnTo>
                  <a:lnTo>
                    <a:pt x="269" y="200"/>
                  </a:lnTo>
                  <a:lnTo>
                    <a:pt x="227" y="192"/>
                  </a:lnTo>
                  <a:lnTo>
                    <a:pt x="202" y="152"/>
                  </a:lnTo>
                  <a:lnTo>
                    <a:pt x="168" y="160"/>
                  </a:lnTo>
                  <a:lnTo>
                    <a:pt x="143" y="144"/>
                  </a:lnTo>
                  <a:lnTo>
                    <a:pt x="126" y="128"/>
                  </a:lnTo>
                  <a:lnTo>
                    <a:pt x="109" y="128"/>
                  </a:lnTo>
                  <a:lnTo>
                    <a:pt x="84" y="112"/>
                  </a:lnTo>
                  <a:lnTo>
                    <a:pt x="67" y="112"/>
                  </a:lnTo>
                  <a:lnTo>
                    <a:pt x="50" y="96"/>
                  </a:lnTo>
                  <a:lnTo>
                    <a:pt x="25" y="104"/>
                  </a:lnTo>
                  <a:lnTo>
                    <a:pt x="0" y="80"/>
                  </a:lnTo>
                  <a:close/>
                </a:path>
              </a:pathLst>
            </a:custGeom>
            <a:solidFill>
              <a:srgbClr val="FFCCCC"/>
            </a:solidFill>
            <a:ln w="12700">
              <a:solidFill>
                <a:srgbClr val="000000"/>
              </a:solidFill>
              <a:round/>
              <a:headEnd/>
              <a:tailEnd/>
            </a:ln>
          </p:spPr>
          <p:txBody>
            <a:bodyPr/>
            <a:lstStyle/>
            <a:p>
              <a:endParaRPr lang="en-IE">
                <a:latin typeface="Calibri" pitchFamily="34" charset="0"/>
              </a:endParaRPr>
            </a:p>
          </p:txBody>
        </p:sp>
        <p:sp>
          <p:nvSpPr>
            <p:cNvPr id="29" name="Freeform 23"/>
            <p:cNvSpPr>
              <a:spLocks/>
            </p:cNvSpPr>
            <p:nvPr/>
          </p:nvSpPr>
          <p:spPr bwMode="auto">
            <a:xfrm>
              <a:off x="5286" y="4200"/>
              <a:ext cx="311" cy="72"/>
            </a:xfrm>
            <a:custGeom>
              <a:avLst/>
              <a:gdLst>
                <a:gd name="T0" fmla="*/ 0 w 311"/>
                <a:gd name="T1" fmla="*/ 24 h 72"/>
                <a:gd name="T2" fmla="*/ 8 w 311"/>
                <a:gd name="T3" fmla="*/ 56 h 72"/>
                <a:gd name="T4" fmla="*/ 33 w 311"/>
                <a:gd name="T5" fmla="*/ 64 h 72"/>
                <a:gd name="T6" fmla="*/ 67 w 311"/>
                <a:gd name="T7" fmla="*/ 64 h 72"/>
                <a:gd name="T8" fmla="*/ 126 w 311"/>
                <a:gd name="T9" fmla="*/ 56 h 72"/>
                <a:gd name="T10" fmla="*/ 143 w 311"/>
                <a:gd name="T11" fmla="*/ 56 h 72"/>
                <a:gd name="T12" fmla="*/ 143 w 311"/>
                <a:gd name="T13" fmla="*/ 72 h 72"/>
                <a:gd name="T14" fmla="*/ 193 w 311"/>
                <a:gd name="T15" fmla="*/ 72 h 72"/>
                <a:gd name="T16" fmla="*/ 219 w 311"/>
                <a:gd name="T17" fmla="*/ 56 h 72"/>
                <a:gd name="T18" fmla="*/ 252 w 311"/>
                <a:gd name="T19" fmla="*/ 56 h 72"/>
                <a:gd name="T20" fmla="*/ 278 w 311"/>
                <a:gd name="T21" fmla="*/ 40 h 72"/>
                <a:gd name="T22" fmla="*/ 311 w 311"/>
                <a:gd name="T23" fmla="*/ 32 h 72"/>
                <a:gd name="T24" fmla="*/ 311 w 311"/>
                <a:gd name="T25" fmla="*/ 0 h 72"/>
                <a:gd name="T26" fmla="*/ 286 w 311"/>
                <a:gd name="T27" fmla="*/ 16 h 72"/>
                <a:gd name="T28" fmla="*/ 269 w 311"/>
                <a:gd name="T29" fmla="*/ 24 h 72"/>
                <a:gd name="T30" fmla="*/ 252 w 311"/>
                <a:gd name="T31" fmla="*/ 24 h 72"/>
                <a:gd name="T32" fmla="*/ 244 w 311"/>
                <a:gd name="T33" fmla="*/ 8 h 72"/>
                <a:gd name="T34" fmla="*/ 219 w 311"/>
                <a:gd name="T35" fmla="*/ 16 h 72"/>
                <a:gd name="T36" fmla="*/ 168 w 311"/>
                <a:gd name="T37" fmla="*/ 24 h 72"/>
                <a:gd name="T38" fmla="*/ 168 w 311"/>
                <a:gd name="T39" fmla="*/ 8 h 72"/>
                <a:gd name="T40" fmla="*/ 84 w 311"/>
                <a:gd name="T41" fmla="*/ 40 h 72"/>
                <a:gd name="T42" fmla="*/ 75 w 311"/>
                <a:gd name="T43" fmla="*/ 16 h 72"/>
                <a:gd name="T44" fmla="*/ 59 w 311"/>
                <a:gd name="T45" fmla="*/ 8 h 72"/>
                <a:gd name="T46" fmla="*/ 59 w 311"/>
                <a:gd name="T47" fmla="*/ 24 h 72"/>
                <a:gd name="T48" fmla="*/ 33 w 311"/>
                <a:gd name="T49" fmla="*/ 24 h 72"/>
                <a:gd name="T50" fmla="*/ 16 w 311"/>
                <a:gd name="T51" fmla="*/ 0 h 72"/>
                <a:gd name="T52" fmla="*/ 16 w 311"/>
                <a:gd name="T53" fmla="*/ 16 h 72"/>
                <a:gd name="T54" fmla="*/ 0 w 311"/>
                <a:gd name="T55" fmla="*/ 24 h 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1"/>
                <a:gd name="T85" fmla="*/ 0 h 72"/>
                <a:gd name="T86" fmla="*/ 311 w 311"/>
                <a:gd name="T87" fmla="*/ 72 h 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1" h="72">
                  <a:moveTo>
                    <a:pt x="0" y="24"/>
                  </a:moveTo>
                  <a:lnTo>
                    <a:pt x="8" y="56"/>
                  </a:lnTo>
                  <a:lnTo>
                    <a:pt x="33" y="64"/>
                  </a:lnTo>
                  <a:lnTo>
                    <a:pt x="67" y="64"/>
                  </a:lnTo>
                  <a:lnTo>
                    <a:pt x="126" y="56"/>
                  </a:lnTo>
                  <a:lnTo>
                    <a:pt x="143" y="56"/>
                  </a:lnTo>
                  <a:lnTo>
                    <a:pt x="143" y="72"/>
                  </a:lnTo>
                  <a:lnTo>
                    <a:pt x="193" y="72"/>
                  </a:lnTo>
                  <a:lnTo>
                    <a:pt x="219" y="56"/>
                  </a:lnTo>
                  <a:lnTo>
                    <a:pt x="252" y="56"/>
                  </a:lnTo>
                  <a:lnTo>
                    <a:pt x="278" y="40"/>
                  </a:lnTo>
                  <a:lnTo>
                    <a:pt x="311" y="32"/>
                  </a:lnTo>
                  <a:lnTo>
                    <a:pt x="311" y="0"/>
                  </a:lnTo>
                  <a:lnTo>
                    <a:pt x="286" y="16"/>
                  </a:lnTo>
                  <a:lnTo>
                    <a:pt x="269" y="24"/>
                  </a:lnTo>
                  <a:lnTo>
                    <a:pt x="252" y="24"/>
                  </a:lnTo>
                  <a:lnTo>
                    <a:pt x="244" y="8"/>
                  </a:lnTo>
                  <a:lnTo>
                    <a:pt x="219" y="16"/>
                  </a:lnTo>
                  <a:lnTo>
                    <a:pt x="168" y="24"/>
                  </a:lnTo>
                  <a:lnTo>
                    <a:pt x="168" y="8"/>
                  </a:lnTo>
                  <a:lnTo>
                    <a:pt x="84" y="40"/>
                  </a:lnTo>
                  <a:lnTo>
                    <a:pt x="75" y="16"/>
                  </a:lnTo>
                  <a:lnTo>
                    <a:pt x="59" y="8"/>
                  </a:lnTo>
                  <a:lnTo>
                    <a:pt x="59" y="24"/>
                  </a:lnTo>
                  <a:lnTo>
                    <a:pt x="33" y="24"/>
                  </a:lnTo>
                  <a:lnTo>
                    <a:pt x="16" y="0"/>
                  </a:lnTo>
                  <a:lnTo>
                    <a:pt x="16" y="16"/>
                  </a:lnTo>
                  <a:lnTo>
                    <a:pt x="0" y="24"/>
                  </a:lnTo>
                  <a:close/>
                </a:path>
              </a:pathLst>
            </a:custGeom>
            <a:blipFill dpi="0" rotWithShape="1">
              <a:blip r:embed="rId3"/>
              <a:srcRect/>
              <a:tile tx="0" ty="0" sx="100000" sy="100000" flip="none" algn="tl"/>
            </a:blipFill>
            <a:ln w="9525">
              <a:noFill/>
              <a:miter lim="800000"/>
              <a:headEnd/>
              <a:tailEnd/>
            </a:ln>
          </p:spPr>
          <p:txBody>
            <a:bodyPr/>
            <a:lstStyle/>
            <a:p>
              <a:endParaRPr lang="en-IE">
                <a:latin typeface="Calibri" pitchFamily="34" charset="0"/>
              </a:endParaRPr>
            </a:p>
          </p:txBody>
        </p:sp>
        <p:sp>
          <p:nvSpPr>
            <p:cNvPr id="30" name="Freeform 24"/>
            <p:cNvSpPr>
              <a:spLocks/>
            </p:cNvSpPr>
            <p:nvPr/>
          </p:nvSpPr>
          <p:spPr bwMode="auto">
            <a:xfrm>
              <a:off x="3584" y="3712"/>
              <a:ext cx="168" cy="288"/>
            </a:xfrm>
            <a:custGeom>
              <a:avLst/>
              <a:gdLst>
                <a:gd name="T0" fmla="*/ 0 w 168"/>
                <a:gd name="T1" fmla="*/ 40 h 288"/>
                <a:gd name="T2" fmla="*/ 33 w 168"/>
                <a:gd name="T3" fmla="*/ 48 h 288"/>
                <a:gd name="T4" fmla="*/ 59 w 168"/>
                <a:gd name="T5" fmla="*/ 40 h 288"/>
                <a:gd name="T6" fmla="*/ 101 w 168"/>
                <a:gd name="T7" fmla="*/ 8 h 288"/>
                <a:gd name="T8" fmla="*/ 109 w 168"/>
                <a:gd name="T9" fmla="*/ 0 h 288"/>
                <a:gd name="T10" fmla="*/ 143 w 168"/>
                <a:gd name="T11" fmla="*/ 16 h 288"/>
                <a:gd name="T12" fmla="*/ 143 w 168"/>
                <a:gd name="T13" fmla="*/ 32 h 288"/>
                <a:gd name="T14" fmla="*/ 168 w 168"/>
                <a:gd name="T15" fmla="*/ 96 h 288"/>
                <a:gd name="T16" fmla="*/ 151 w 168"/>
                <a:gd name="T17" fmla="*/ 120 h 288"/>
                <a:gd name="T18" fmla="*/ 168 w 168"/>
                <a:gd name="T19" fmla="*/ 152 h 288"/>
                <a:gd name="T20" fmla="*/ 143 w 168"/>
                <a:gd name="T21" fmla="*/ 256 h 288"/>
                <a:gd name="T22" fmla="*/ 117 w 168"/>
                <a:gd name="T23" fmla="*/ 248 h 288"/>
                <a:gd name="T24" fmla="*/ 92 w 168"/>
                <a:gd name="T25" fmla="*/ 248 h 288"/>
                <a:gd name="T26" fmla="*/ 84 w 168"/>
                <a:gd name="T27" fmla="*/ 264 h 288"/>
                <a:gd name="T28" fmla="*/ 67 w 168"/>
                <a:gd name="T29" fmla="*/ 280 h 288"/>
                <a:gd name="T30" fmla="*/ 42 w 168"/>
                <a:gd name="T31" fmla="*/ 288 h 288"/>
                <a:gd name="T32" fmla="*/ 25 w 168"/>
                <a:gd name="T33" fmla="*/ 248 h 288"/>
                <a:gd name="T34" fmla="*/ 25 w 168"/>
                <a:gd name="T35" fmla="*/ 200 h 288"/>
                <a:gd name="T36" fmla="*/ 33 w 168"/>
                <a:gd name="T37" fmla="*/ 176 h 288"/>
                <a:gd name="T38" fmla="*/ 25 w 168"/>
                <a:gd name="T39" fmla="*/ 160 h 288"/>
                <a:gd name="T40" fmla="*/ 33 w 168"/>
                <a:gd name="T41" fmla="*/ 136 h 288"/>
                <a:gd name="T42" fmla="*/ 33 w 168"/>
                <a:gd name="T43" fmla="*/ 112 h 288"/>
                <a:gd name="T44" fmla="*/ 25 w 168"/>
                <a:gd name="T45" fmla="*/ 80 h 288"/>
                <a:gd name="T46" fmla="*/ 0 w 168"/>
                <a:gd name="T47" fmla="*/ 72 h 288"/>
                <a:gd name="T48" fmla="*/ 0 w 168"/>
                <a:gd name="T49" fmla="*/ 40 h 2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8"/>
                <a:gd name="T76" fmla="*/ 0 h 288"/>
                <a:gd name="T77" fmla="*/ 168 w 168"/>
                <a:gd name="T78" fmla="*/ 288 h 2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8" h="288">
                  <a:moveTo>
                    <a:pt x="0" y="40"/>
                  </a:moveTo>
                  <a:lnTo>
                    <a:pt x="33" y="48"/>
                  </a:lnTo>
                  <a:lnTo>
                    <a:pt x="59" y="40"/>
                  </a:lnTo>
                  <a:lnTo>
                    <a:pt x="101" y="8"/>
                  </a:lnTo>
                  <a:lnTo>
                    <a:pt x="109" y="0"/>
                  </a:lnTo>
                  <a:lnTo>
                    <a:pt x="143" y="16"/>
                  </a:lnTo>
                  <a:lnTo>
                    <a:pt x="143" y="32"/>
                  </a:lnTo>
                  <a:lnTo>
                    <a:pt x="168" y="96"/>
                  </a:lnTo>
                  <a:lnTo>
                    <a:pt x="151" y="120"/>
                  </a:lnTo>
                  <a:lnTo>
                    <a:pt x="168" y="152"/>
                  </a:lnTo>
                  <a:lnTo>
                    <a:pt x="143" y="256"/>
                  </a:lnTo>
                  <a:lnTo>
                    <a:pt x="117" y="248"/>
                  </a:lnTo>
                  <a:lnTo>
                    <a:pt x="92" y="248"/>
                  </a:lnTo>
                  <a:lnTo>
                    <a:pt x="84" y="264"/>
                  </a:lnTo>
                  <a:lnTo>
                    <a:pt x="67" y="280"/>
                  </a:lnTo>
                  <a:lnTo>
                    <a:pt x="42" y="288"/>
                  </a:lnTo>
                  <a:lnTo>
                    <a:pt x="25" y="248"/>
                  </a:lnTo>
                  <a:lnTo>
                    <a:pt x="25" y="200"/>
                  </a:lnTo>
                  <a:lnTo>
                    <a:pt x="33" y="176"/>
                  </a:lnTo>
                  <a:lnTo>
                    <a:pt x="25" y="160"/>
                  </a:lnTo>
                  <a:lnTo>
                    <a:pt x="33" y="136"/>
                  </a:lnTo>
                  <a:lnTo>
                    <a:pt x="33" y="112"/>
                  </a:lnTo>
                  <a:lnTo>
                    <a:pt x="25" y="80"/>
                  </a:lnTo>
                  <a:lnTo>
                    <a:pt x="0" y="72"/>
                  </a:lnTo>
                  <a:lnTo>
                    <a:pt x="0" y="40"/>
                  </a:lnTo>
                  <a:close/>
                </a:path>
              </a:pathLst>
            </a:custGeom>
            <a:solidFill>
              <a:srgbClr val="00A0C6"/>
            </a:solidFill>
            <a:ln w="9525">
              <a:noFill/>
              <a:miter lim="800000"/>
              <a:headEnd/>
              <a:tailEnd/>
            </a:ln>
          </p:spPr>
          <p:txBody>
            <a:bodyPr/>
            <a:lstStyle/>
            <a:p>
              <a:endParaRPr lang="en-IE">
                <a:latin typeface="Calibri" pitchFamily="34" charset="0"/>
              </a:endParaRPr>
            </a:p>
          </p:txBody>
        </p:sp>
        <p:sp>
          <p:nvSpPr>
            <p:cNvPr id="31" name="Freeform 25"/>
            <p:cNvSpPr>
              <a:spLocks/>
            </p:cNvSpPr>
            <p:nvPr/>
          </p:nvSpPr>
          <p:spPr bwMode="auto">
            <a:xfrm>
              <a:off x="5286" y="4200"/>
              <a:ext cx="311" cy="72"/>
            </a:xfrm>
            <a:custGeom>
              <a:avLst/>
              <a:gdLst>
                <a:gd name="T0" fmla="*/ 0 w 311"/>
                <a:gd name="T1" fmla="*/ 24 h 72"/>
                <a:gd name="T2" fmla="*/ 8 w 311"/>
                <a:gd name="T3" fmla="*/ 56 h 72"/>
                <a:gd name="T4" fmla="*/ 33 w 311"/>
                <a:gd name="T5" fmla="*/ 64 h 72"/>
                <a:gd name="T6" fmla="*/ 67 w 311"/>
                <a:gd name="T7" fmla="*/ 64 h 72"/>
                <a:gd name="T8" fmla="*/ 126 w 311"/>
                <a:gd name="T9" fmla="*/ 56 h 72"/>
                <a:gd name="T10" fmla="*/ 143 w 311"/>
                <a:gd name="T11" fmla="*/ 56 h 72"/>
                <a:gd name="T12" fmla="*/ 143 w 311"/>
                <a:gd name="T13" fmla="*/ 72 h 72"/>
                <a:gd name="T14" fmla="*/ 193 w 311"/>
                <a:gd name="T15" fmla="*/ 72 h 72"/>
                <a:gd name="T16" fmla="*/ 219 w 311"/>
                <a:gd name="T17" fmla="*/ 56 h 72"/>
                <a:gd name="T18" fmla="*/ 252 w 311"/>
                <a:gd name="T19" fmla="*/ 56 h 72"/>
                <a:gd name="T20" fmla="*/ 278 w 311"/>
                <a:gd name="T21" fmla="*/ 40 h 72"/>
                <a:gd name="T22" fmla="*/ 311 w 311"/>
                <a:gd name="T23" fmla="*/ 32 h 72"/>
                <a:gd name="T24" fmla="*/ 311 w 311"/>
                <a:gd name="T25" fmla="*/ 0 h 72"/>
                <a:gd name="T26" fmla="*/ 286 w 311"/>
                <a:gd name="T27" fmla="*/ 16 h 72"/>
                <a:gd name="T28" fmla="*/ 269 w 311"/>
                <a:gd name="T29" fmla="*/ 24 h 72"/>
                <a:gd name="T30" fmla="*/ 252 w 311"/>
                <a:gd name="T31" fmla="*/ 24 h 72"/>
                <a:gd name="T32" fmla="*/ 244 w 311"/>
                <a:gd name="T33" fmla="*/ 8 h 72"/>
                <a:gd name="T34" fmla="*/ 219 w 311"/>
                <a:gd name="T35" fmla="*/ 16 h 72"/>
                <a:gd name="T36" fmla="*/ 168 w 311"/>
                <a:gd name="T37" fmla="*/ 24 h 72"/>
                <a:gd name="T38" fmla="*/ 168 w 311"/>
                <a:gd name="T39" fmla="*/ 8 h 72"/>
                <a:gd name="T40" fmla="*/ 84 w 311"/>
                <a:gd name="T41" fmla="*/ 40 h 72"/>
                <a:gd name="T42" fmla="*/ 75 w 311"/>
                <a:gd name="T43" fmla="*/ 16 h 72"/>
                <a:gd name="T44" fmla="*/ 59 w 311"/>
                <a:gd name="T45" fmla="*/ 8 h 72"/>
                <a:gd name="T46" fmla="*/ 59 w 311"/>
                <a:gd name="T47" fmla="*/ 24 h 72"/>
                <a:gd name="T48" fmla="*/ 33 w 311"/>
                <a:gd name="T49" fmla="*/ 24 h 72"/>
                <a:gd name="T50" fmla="*/ 16 w 311"/>
                <a:gd name="T51" fmla="*/ 0 h 72"/>
                <a:gd name="T52" fmla="*/ 16 w 311"/>
                <a:gd name="T53" fmla="*/ 16 h 72"/>
                <a:gd name="T54" fmla="*/ 0 w 311"/>
                <a:gd name="T55" fmla="*/ 24 h 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1"/>
                <a:gd name="T85" fmla="*/ 0 h 72"/>
                <a:gd name="T86" fmla="*/ 311 w 311"/>
                <a:gd name="T87" fmla="*/ 72 h 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1" h="72">
                  <a:moveTo>
                    <a:pt x="0" y="24"/>
                  </a:moveTo>
                  <a:lnTo>
                    <a:pt x="8" y="56"/>
                  </a:lnTo>
                  <a:lnTo>
                    <a:pt x="33" y="64"/>
                  </a:lnTo>
                  <a:lnTo>
                    <a:pt x="67" y="64"/>
                  </a:lnTo>
                  <a:lnTo>
                    <a:pt x="126" y="56"/>
                  </a:lnTo>
                  <a:lnTo>
                    <a:pt x="143" y="56"/>
                  </a:lnTo>
                  <a:lnTo>
                    <a:pt x="143" y="72"/>
                  </a:lnTo>
                  <a:lnTo>
                    <a:pt x="193" y="72"/>
                  </a:lnTo>
                  <a:lnTo>
                    <a:pt x="219" y="56"/>
                  </a:lnTo>
                  <a:lnTo>
                    <a:pt x="252" y="56"/>
                  </a:lnTo>
                  <a:lnTo>
                    <a:pt x="278" y="40"/>
                  </a:lnTo>
                  <a:lnTo>
                    <a:pt x="311" y="32"/>
                  </a:lnTo>
                  <a:lnTo>
                    <a:pt x="311" y="0"/>
                  </a:lnTo>
                  <a:lnTo>
                    <a:pt x="286" y="16"/>
                  </a:lnTo>
                  <a:lnTo>
                    <a:pt x="269" y="24"/>
                  </a:lnTo>
                  <a:lnTo>
                    <a:pt x="252" y="24"/>
                  </a:lnTo>
                  <a:lnTo>
                    <a:pt x="244" y="8"/>
                  </a:lnTo>
                  <a:lnTo>
                    <a:pt x="219" y="16"/>
                  </a:lnTo>
                  <a:lnTo>
                    <a:pt x="168" y="24"/>
                  </a:lnTo>
                  <a:lnTo>
                    <a:pt x="168" y="8"/>
                  </a:lnTo>
                  <a:lnTo>
                    <a:pt x="84" y="40"/>
                  </a:lnTo>
                  <a:lnTo>
                    <a:pt x="75" y="16"/>
                  </a:lnTo>
                  <a:lnTo>
                    <a:pt x="59" y="8"/>
                  </a:lnTo>
                  <a:lnTo>
                    <a:pt x="59" y="24"/>
                  </a:lnTo>
                  <a:lnTo>
                    <a:pt x="33" y="24"/>
                  </a:lnTo>
                  <a:lnTo>
                    <a:pt x="16" y="0"/>
                  </a:lnTo>
                  <a:lnTo>
                    <a:pt x="16" y="16"/>
                  </a:lnTo>
                  <a:lnTo>
                    <a:pt x="0" y="24"/>
                  </a:lnTo>
                  <a:close/>
                </a:path>
              </a:pathLst>
            </a:custGeom>
            <a:solidFill>
              <a:schemeClr val="bg1"/>
            </a:solidFill>
            <a:ln w="12700">
              <a:solidFill>
                <a:srgbClr val="000000"/>
              </a:solidFill>
              <a:round/>
              <a:headEnd/>
              <a:tailEnd/>
            </a:ln>
          </p:spPr>
          <p:txBody>
            <a:bodyPr/>
            <a:lstStyle/>
            <a:p>
              <a:endParaRPr lang="en-IE">
                <a:latin typeface="Calibri" pitchFamily="34" charset="0"/>
              </a:endParaRPr>
            </a:p>
          </p:txBody>
        </p:sp>
        <p:sp>
          <p:nvSpPr>
            <p:cNvPr id="32" name="Freeform 26"/>
            <p:cNvSpPr>
              <a:spLocks/>
            </p:cNvSpPr>
            <p:nvPr/>
          </p:nvSpPr>
          <p:spPr bwMode="auto">
            <a:xfrm>
              <a:off x="3584" y="3712"/>
              <a:ext cx="168" cy="288"/>
            </a:xfrm>
            <a:custGeom>
              <a:avLst/>
              <a:gdLst>
                <a:gd name="T0" fmla="*/ 0 w 168"/>
                <a:gd name="T1" fmla="*/ 40 h 288"/>
                <a:gd name="T2" fmla="*/ 33 w 168"/>
                <a:gd name="T3" fmla="*/ 48 h 288"/>
                <a:gd name="T4" fmla="*/ 59 w 168"/>
                <a:gd name="T5" fmla="*/ 40 h 288"/>
                <a:gd name="T6" fmla="*/ 101 w 168"/>
                <a:gd name="T7" fmla="*/ 8 h 288"/>
                <a:gd name="T8" fmla="*/ 109 w 168"/>
                <a:gd name="T9" fmla="*/ 0 h 288"/>
                <a:gd name="T10" fmla="*/ 143 w 168"/>
                <a:gd name="T11" fmla="*/ 16 h 288"/>
                <a:gd name="T12" fmla="*/ 143 w 168"/>
                <a:gd name="T13" fmla="*/ 32 h 288"/>
                <a:gd name="T14" fmla="*/ 168 w 168"/>
                <a:gd name="T15" fmla="*/ 96 h 288"/>
                <a:gd name="T16" fmla="*/ 151 w 168"/>
                <a:gd name="T17" fmla="*/ 120 h 288"/>
                <a:gd name="T18" fmla="*/ 168 w 168"/>
                <a:gd name="T19" fmla="*/ 152 h 288"/>
                <a:gd name="T20" fmla="*/ 143 w 168"/>
                <a:gd name="T21" fmla="*/ 256 h 288"/>
                <a:gd name="T22" fmla="*/ 117 w 168"/>
                <a:gd name="T23" fmla="*/ 248 h 288"/>
                <a:gd name="T24" fmla="*/ 92 w 168"/>
                <a:gd name="T25" fmla="*/ 248 h 288"/>
                <a:gd name="T26" fmla="*/ 84 w 168"/>
                <a:gd name="T27" fmla="*/ 264 h 288"/>
                <a:gd name="T28" fmla="*/ 67 w 168"/>
                <a:gd name="T29" fmla="*/ 280 h 288"/>
                <a:gd name="T30" fmla="*/ 42 w 168"/>
                <a:gd name="T31" fmla="*/ 288 h 288"/>
                <a:gd name="T32" fmla="*/ 25 w 168"/>
                <a:gd name="T33" fmla="*/ 248 h 288"/>
                <a:gd name="T34" fmla="*/ 25 w 168"/>
                <a:gd name="T35" fmla="*/ 200 h 288"/>
                <a:gd name="T36" fmla="*/ 33 w 168"/>
                <a:gd name="T37" fmla="*/ 176 h 288"/>
                <a:gd name="T38" fmla="*/ 25 w 168"/>
                <a:gd name="T39" fmla="*/ 160 h 288"/>
                <a:gd name="T40" fmla="*/ 33 w 168"/>
                <a:gd name="T41" fmla="*/ 136 h 288"/>
                <a:gd name="T42" fmla="*/ 33 w 168"/>
                <a:gd name="T43" fmla="*/ 112 h 288"/>
                <a:gd name="T44" fmla="*/ 25 w 168"/>
                <a:gd name="T45" fmla="*/ 80 h 288"/>
                <a:gd name="T46" fmla="*/ 0 w 168"/>
                <a:gd name="T47" fmla="*/ 72 h 288"/>
                <a:gd name="T48" fmla="*/ 0 w 168"/>
                <a:gd name="T49" fmla="*/ 40 h 2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8"/>
                <a:gd name="T76" fmla="*/ 0 h 288"/>
                <a:gd name="T77" fmla="*/ 168 w 168"/>
                <a:gd name="T78" fmla="*/ 288 h 2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8" h="288">
                  <a:moveTo>
                    <a:pt x="0" y="40"/>
                  </a:moveTo>
                  <a:lnTo>
                    <a:pt x="33" y="48"/>
                  </a:lnTo>
                  <a:lnTo>
                    <a:pt x="59" y="40"/>
                  </a:lnTo>
                  <a:lnTo>
                    <a:pt x="101" y="8"/>
                  </a:lnTo>
                  <a:lnTo>
                    <a:pt x="109" y="0"/>
                  </a:lnTo>
                  <a:lnTo>
                    <a:pt x="143" y="16"/>
                  </a:lnTo>
                  <a:lnTo>
                    <a:pt x="143" y="32"/>
                  </a:lnTo>
                  <a:lnTo>
                    <a:pt x="168" y="96"/>
                  </a:lnTo>
                  <a:lnTo>
                    <a:pt x="151" y="120"/>
                  </a:lnTo>
                  <a:lnTo>
                    <a:pt x="168" y="152"/>
                  </a:lnTo>
                  <a:lnTo>
                    <a:pt x="143" y="256"/>
                  </a:lnTo>
                  <a:lnTo>
                    <a:pt x="117" y="248"/>
                  </a:lnTo>
                  <a:lnTo>
                    <a:pt x="92" y="248"/>
                  </a:lnTo>
                  <a:lnTo>
                    <a:pt x="84" y="264"/>
                  </a:lnTo>
                  <a:lnTo>
                    <a:pt x="67" y="280"/>
                  </a:lnTo>
                  <a:lnTo>
                    <a:pt x="42" y="288"/>
                  </a:lnTo>
                  <a:lnTo>
                    <a:pt x="25" y="248"/>
                  </a:lnTo>
                  <a:lnTo>
                    <a:pt x="25" y="200"/>
                  </a:lnTo>
                  <a:lnTo>
                    <a:pt x="33" y="176"/>
                  </a:lnTo>
                  <a:lnTo>
                    <a:pt x="25" y="160"/>
                  </a:lnTo>
                  <a:lnTo>
                    <a:pt x="33" y="136"/>
                  </a:lnTo>
                  <a:lnTo>
                    <a:pt x="33" y="112"/>
                  </a:lnTo>
                  <a:lnTo>
                    <a:pt x="25" y="80"/>
                  </a:lnTo>
                  <a:lnTo>
                    <a:pt x="0" y="72"/>
                  </a:lnTo>
                  <a:lnTo>
                    <a:pt x="0" y="40"/>
                  </a:lnTo>
                  <a:close/>
                </a:path>
              </a:pathLst>
            </a:custGeom>
            <a:solidFill>
              <a:srgbClr val="FFCCCC"/>
            </a:solidFill>
            <a:ln w="9525">
              <a:solidFill>
                <a:srgbClr val="000000"/>
              </a:solidFill>
              <a:round/>
              <a:headEnd/>
              <a:tailEnd/>
            </a:ln>
          </p:spPr>
          <p:txBody>
            <a:bodyPr/>
            <a:lstStyle/>
            <a:p>
              <a:endParaRPr lang="en-IE">
                <a:latin typeface="Calibri" pitchFamily="34" charset="0"/>
              </a:endParaRPr>
            </a:p>
          </p:txBody>
        </p:sp>
        <p:sp>
          <p:nvSpPr>
            <p:cNvPr id="33" name="Freeform 27"/>
            <p:cNvSpPr>
              <a:spLocks/>
            </p:cNvSpPr>
            <p:nvPr/>
          </p:nvSpPr>
          <p:spPr bwMode="auto">
            <a:xfrm>
              <a:off x="3626" y="3496"/>
              <a:ext cx="101" cy="192"/>
            </a:xfrm>
            <a:custGeom>
              <a:avLst/>
              <a:gdLst>
                <a:gd name="T0" fmla="*/ 75 w 101"/>
                <a:gd name="T1" fmla="*/ 32 h 192"/>
                <a:gd name="T2" fmla="*/ 75 w 101"/>
                <a:gd name="T3" fmla="*/ 0 h 192"/>
                <a:gd name="T4" fmla="*/ 92 w 101"/>
                <a:gd name="T5" fmla="*/ 0 h 192"/>
                <a:gd name="T6" fmla="*/ 92 w 101"/>
                <a:gd name="T7" fmla="*/ 40 h 192"/>
                <a:gd name="T8" fmla="*/ 101 w 101"/>
                <a:gd name="T9" fmla="*/ 56 h 192"/>
                <a:gd name="T10" fmla="*/ 101 w 101"/>
                <a:gd name="T11" fmla="*/ 104 h 192"/>
                <a:gd name="T12" fmla="*/ 92 w 101"/>
                <a:gd name="T13" fmla="*/ 120 h 192"/>
                <a:gd name="T14" fmla="*/ 92 w 101"/>
                <a:gd name="T15" fmla="*/ 152 h 192"/>
                <a:gd name="T16" fmla="*/ 67 w 101"/>
                <a:gd name="T17" fmla="*/ 192 h 192"/>
                <a:gd name="T18" fmla="*/ 50 w 101"/>
                <a:gd name="T19" fmla="*/ 192 h 192"/>
                <a:gd name="T20" fmla="*/ 25 w 101"/>
                <a:gd name="T21" fmla="*/ 176 h 192"/>
                <a:gd name="T22" fmla="*/ 33 w 101"/>
                <a:gd name="T23" fmla="*/ 160 h 192"/>
                <a:gd name="T24" fmla="*/ 17 w 101"/>
                <a:gd name="T25" fmla="*/ 152 h 192"/>
                <a:gd name="T26" fmla="*/ 33 w 101"/>
                <a:gd name="T27" fmla="*/ 136 h 192"/>
                <a:gd name="T28" fmla="*/ 8 w 101"/>
                <a:gd name="T29" fmla="*/ 128 h 192"/>
                <a:gd name="T30" fmla="*/ 25 w 101"/>
                <a:gd name="T31" fmla="*/ 112 h 192"/>
                <a:gd name="T32" fmla="*/ 8 w 101"/>
                <a:gd name="T33" fmla="*/ 96 h 192"/>
                <a:gd name="T34" fmla="*/ 0 w 101"/>
                <a:gd name="T35" fmla="*/ 72 h 192"/>
                <a:gd name="T36" fmla="*/ 17 w 101"/>
                <a:gd name="T37" fmla="*/ 64 h 192"/>
                <a:gd name="T38" fmla="*/ 17 w 101"/>
                <a:gd name="T39" fmla="*/ 48 h 192"/>
                <a:gd name="T40" fmla="*/ 42 w 101"/>
                <a:gd name="T41" fmla="*/ 40 h 192"/>
                <a:gd name="T42" fmla="*/ 75 w 101"/>
                <a:gd name="T43" fmla="*/ 32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1"/>
                <a:gd name="T67" fmla="*/ 0 h 192"/>
                <a:gd name="T68" fmla="*/ 101 w 101"/>
                <a:gd name="T69" fmla="*/ 192 h 1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1" h="192">
                  <a:moveTo>
                    <a:pt x="75" y="32"/>
                  </a:moveTo>
                  <a:lnTo>
                    <a:pt x="75" y="0"/>
                  </a:lnTo>
                  <a:lnTo>
                    <a:pt x="92" y="0"/>
                  </a:lnTo>
                  <a:lnTo>
                    <a:pt x="92" y="40"/>
                  </a:lnTo>
                  <a:lnTo>
                    <a:pt x="101" y="56"/>
                  </a:lnTo>
                  <a:lnTo>
                    <a:pt x="101" y="104"/>
                  </a:lnTo>
                  <a:lnTo>
                    <a:pt x="92" y="120"/>
                  </a:lnTo>
                  <a:lnTo>
                    <a:pt x="92" y="152"/>
                  </a:lnTo>
                  <a:lnTo>
                    <a:pt x="67" y="192"/>
                  </a:lnTo>
                  <a:lnTo>
                    <a:pt x="50" y="192"/>
                  </a:lnTo>
                  <a:lnTo>
                    <a:pt x="25" y="176"/>
                  </a:lnTo>
                  <a:lnTo>
                    <a:pt x="33" y="160"/>
                  </a:lnTo>
                  <a:lnTo>
                    <a:pt x="17" y="152"/>
                  </a:lnTo>
                  <a:lnTo>
                    <a:pt x="33" y="136"/>
                  </a:lnTo>
                  <a:lnTo>
                    <a:pt x="8" y="128"/>
                  </a:lnTo>
                  <a:lnTo>
                    <a:pt x="25" y="112"/>
                  </a:lnTo>
                  <a:lnTo>
                    <a:pt x="8" y="96"/>
                  </a:lnTo>
                  <a:lnTo>
                    <a:pt x="0" y="72"/>
                  </a:lnTo>
                  <a:lnTo>
                    <a:pt x="17" y="64"/>
                  </a:lnTo>
                  <a:lnTo>
                    <a:pt x="17" y="48"/>
                  </a:lnTo>
                  <a:lnTo>
                    <a:pt x="42" y="40"/>
                  </a:lnTo>
                  <a:lnTo>
                    <a:pt x="75" y="32"/>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34" name="Freeform 28"/>
            <p:cNvSpPr>
              <a:spLocks/>
            </p:cNvSpPr>
            <p:nvPr/>
          </p:nvSpPr>
          <p:spPr bwMode="auto">
            <a:xfrm>
              <a:off x="3626" y="3496"/>
              <a:ext cx="101" cy="192"/>
            </a:xfrm>
            <a:custGeom>
              <a:avLst/>
              <a:gdLst>
                <a:gd name="T0" fmla="*/ 75 w 101"/>
                <a:gd name="T1" fmla="*/ 32 h 192"/>
                <a:gd name="T2" fmla="*/ 75 w 101"/>
                <a:gd name="T3" fmla="*/ 0 h 192"/>
                <a:gd name="T4" fmla="*/ 92 w 101"/>
                <a:gd name="T5" fmla="*/ 0 h 192"/>
                <a:gd name="T6" fmla="*/ 92 w 101"/>
                <a:gd name="T7" fmla="*/ 40 h 192"/>
                <a:gd name="T8" fmla="*/ 101 w 101"/>
                <a:gd name="T9" fmla="*/ 56 h 192"/>
                <a:gd name="T10" fmla="*/ 101 w 101"/>
                <a:gd name="T11" fmla="*/ 104 h 192"/>
                <a:gd name="T12" fmla="*/ 92 w 101"/>
                <a:gd name="T13" fmla="*/ 120 h 192"/>
                <a:gd name="T14" fmla="*/ 92 w 101"/>
                <a:gd name="T15" fmla="*/ 152 h 192"/>
                <a:gd name="T16" fmla="*/ 67 w 101"/>
                <a:gd name="T17" fmla="*/ 192 h 192"/>
                <a:gd name="T18" fmla="*/ 50 w 101"/>
                <a:gd name="T19" fmla="*/ 192 h 192"/>
                <a:gd name="T20" fmla="*/ 25 w 101"/>
                <a:gd name="T21" fmla="*/ 176 h 192"/>
                <a:gd name="T22" fmla="*/ 33 w 101"/>
                <a:gd name="T23" fmla="*/ 160 h 192"/>
                <a:gd name="T24" fmla="*/ 17 w 101"/>
                <a:gd name="T25" fmla="*/ 152 h 192"/>
                <a:gd name="T26" fmla="*/ 33 w 101"/>
                <a:gd name="T27" fmla="*/ 136 h 192"/>
                <a:gd name="T28" fmla="*/ 8 w 101"/>
                <a:gd name="T29" fmla="*/ 128 h 192"/>
                <a:gd name="T30" fmla="*/ 25 w 101"/>
                <a:gd name="T31" fmla="*/ 112 h 192"/>
                <a:gd name="T32" fmla="*/ 8 w 101"/>
                <a:gd name="T33" fmla="*/ 96 h 192"/>
                <a:gd name="T34" fmla="*/ 0 w 101"/>
                <a:gd name="T35" fmla="*/ 72 h 192"/>
                <a:gd name="T36" fmla="*/ 17 w 101"/>
                <a:gd name="T37" fmla="*/ 64 h 192"/>
                <a:gd name="T38" fmla="*/ 17 w 101"/>
                <a:gd name="T39" fmla="*/ 48 h 192"/>
                <a:gd name="T40" fmla="*/ 42 w 101"/>
                <a:gd name="T41" fmla="*/ 40 h 192"/>
                <a:gd name="T42" fmla="*/ 75 w 101"/>
                <a:gd name="T43" fmla="*/ 32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1"/>
                <a:gd name="T67" fmla="*/ 0 h 192"/>
                <a:gd name="T68" fmla="*/ 101 w 101"/>
                <a:gd name="T69" fmla="*/ 192 h 1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1" h="192">
                  <a:moveTo>
                    <a:pt x="75" y="32"/>
                  </a:moveTo>
                  <a:lnTo>
                    <a:pt x="75" y="0"/>
                  </a:lnTo>
                  <a:lnTo>
                    <a:pt x="92" y="0"/>
                  </a:lnTo>
                  <a:lnTo>
                    <a:pt x="92" y="40"/>
                  </a:lnTo>
                  <a:lnTo>
                    <a:pt x="101" y="56"/>
                  </a:lnTo>
                  <a:lnTo>
                    <a:pt x="101" y="104"/>
                  </a:lnTo>
                  <a:lnTo>
                    <a:pt x="92" y="120"/>
                  </a:lnTo>
                  <a:lnTo>
                    <a:pt x="92" y="152"/>
                  </a:lnTo>
                  <a:lnTo>
                    <a:pt x="67" y="192"/>
                  </a:lnTo>
                  <a:lnTo>
                    <a:pt x="50" y="192"/>
                  </a:lnTo>
                  <a:lnTo>
                    <a:pt x="25" y="176"/>
                  </a:lnTo>
                  <a:lnTo>
                    <a:pt x="33" y="160"/>
                  </a:lnTo>
                  <a:lnTo>
                    <a:pt x="17" y="152"/>
                  </a:lnTo>
                  <a:lnTo>
                    <a:pt x="33" y="136"/>
                  </a:lnTo>
                  <a:lnTo>
                    <a:pt x="8" y="128"/>
                  </a:lnTo>
                  <a:lnTo>
                    <a:pt x="25" y="112"/>
                  </a:lnTo>
                  <a:lnTo>
                    <a:pt x="8" y="96"/>
                  </a:lnTo>
                  <a:lnTo>
                    <a:pt x="0" y="72"/>
                  </a:lnTo>
                  <a:lnTo>
                    <a:pt x="17" y="64"/>
                  </a:lnTo>
                  <a:lnTo>
                    <a:pt x="17" y="48"/>
                  </a:lnTo>
                  <a:lnTo>
                    <a:pt x="42" y="40"/>
                  </a:lnTo>
                  <a:lnTo>
                    <a:pt x="75" y="32"/>
                  </a:lnTo>
                  <a:close/>
                </a:path>
              </a:pathLst>
            </a:custGeom>
            <a:solidFill>
              <a:srgbClr val="FF5050"/>
            </a:solidFill>
            <a:ln w="12700">
              <a:solidFill>
                <a:srgbClr val="000000"/>
              </a:solidFill>
              <a:round/>
              <a:headEnd/>
              <a:tailEnd/>
            </a:ln>
          </p:spPr>
          <p:txBody>
            <a:bodyPr/>
            <a:lstStyle/>
            <a:p>
              <a:endParaRPr lang="en-IE">
                <a:latin typeface="Calibri" pitchFamily="34" charset="0"/>
              </a:endParaRPr>
            </a:p>
          </p:txBody>
        </p:sp>
        <p:sp>
          <p:nvSpPr>
            <p:cNvPr id="35" name="Freeform 31"/>
            <p:cNvSpPr>
              <a:spLocks/>
            </p:cNvSpPr>
            <p:nvPr/>
          </p:nvSpPr>
          <p:spPr bwMode="auto">
            <a:xfrm>
              <a:off x="3457" y="3008"/>
              <a:ext cx="1180" cy="1080"/>
            </a:xfrm>
            <a:custGeom>
              <a:avLst/>
              <a:gdLst>
                <a:gd name="T0" fmla="*/ 1121 w 1180"/>
                <a:gd name="T1" fmla="*/ 728 h 1080"/>
                <a:gd name="T2" fmla="*/ 1003 w 1180"/>
                <a:gd name="T3" fmla="*/ 672 h 1080"/>
                <a:gd name="T4" fmla="*/ 935 w 1180"/>
                <a:gd name="T5" fmla="*/ 616 h 1080"/>
                <a:gd name="T6" fmla="*/ 902 w 1180"/>
                <a:gd name="T7" fmla="*/ 584 h 1080"/>
                <a:gd name="T8" fmla="*/ 817 w 1180"/>
                <a:gd name="T9" fmla="*/ 592 h 1080"/>
                <a:gd name="T10" fmla="*/ 733 w 1180"/>
                <a:gd name="T11" fmla="*/ 528 h 1080"/>
                <a:gd name="T12" fmla="*/ 683 w 1180"/>
                <a:gd name="T13" fmla="*/ 448 h 1080"/>
                <a:gd name="T14" fmla="*/ 556 w 1180"/>
                <a:gd name="T15" fmla="*/ 344 h 1080"/>
                <a:gd name="T16" fmla="*/ 523 w 1180"/>
                <a:gd name="T17" fmla="*/ 280 h 1080"/>
                <a:gd name="T18" fmla="*/ 548 w 1180"/>
                <a:gd name="T19" fmla="*/ 240 h 1080"/>
                <a:gd name="T20" fmla="*/ 531 w 1180"/>
                <a:gd name="T21" fmla="*/ 216 h 1080"/>
                <a:gd name="T22" fmla="*/ 556 w 1180"/>
                <a:gd name="T23" fmla="*/ 184 h 1080"/>
                <a:gd name="T24" fmla="*/ 649 w 1180"/>
                <a:gd name="T25" fmla="*/ 144 h 1080"/>
                <a:gd name="T26" fmla="*/ 649 w 1180"/>
                <a:gd name="T27" fmla="*/ 56 h 1080"/>
                <a:gd name="T28" fmla="*/ 514 w 1180"/>
                <a:gd name="T29" fmla="*/ 0 h 1080"/>
                <a:gd name="T30" fmla="*/ 405 w 1180"/>
                <a:gd name="T31" fmla="*/ 40 h 1080"/>
                <a:gd name="T32" fmla="*/ 354 w 1180"/>
                <a:gd name="T33" fmla="*/ 64 h 1080"/>
                <a:gd name="T34" fmla="*/ 295 w 1180"/>
                <a:gd name="T35" fmla="*/ 80 h 1080"/>
                <a:gd name="T36" fmla="*/ 228 w 1180"/>
                <a:gd name="T37" fmla="*/ 152 h 1080"/>
                <a:gd name="T38" fmla="*/ 118 w 1180"/>
                <a:gd name="T39" fmla="*/ 136 h 1080"/>
                <a:gd name="T40" fmla="*/ 42 w 1180"/>
                <a:gd name="T41" fmla="*/ 208 h 1080"/>
                <a:gd name="T42" fmla="*/ 25 w 1180"/>
                <a:gd name="T43" fmla="*/ 272 h 1080"/>
                <a:gd name="T44" fmla="*/ 93 w 1180"/>
                <a:gd name="T45" fmla="*/ 352 h 1080"/>
                <a:gd name="T46" fmla="*/ 93 w 1180"/>
                <a:gd name="T47" fmla="*/ 392 h 1080"/>
                <a:gd name="T48" fmla="*/ 160 w 1180"/>
                <a:gd name="T49" fmla="*/ 344 h 1080"/>
                <a:gd name="T50" fmla="*/ 202 w 1180"/>
                <a:gd name="T51" fmla="*/ 320 h 1080"/>
                <a:gd name="T52" fmla="*/ 261 w 1180"/>
                <a:gd name="T53" fmla="*/ 352 h 1080"/>
                <a:gd name="T54" fmla="*/ 312 w 1180"/>
                <a:gd name="T55" fmla="*/ 368 h 1080"/>
                <a:gd name="T56" fmla="*/ 337 w 1180"/>
                <a:gd name="T57" fmla="*/ 424 h 1080"/>
                <a:gd name="T58" fmla="*/ 371 w 1180"/>
                <a:gd name="T59" fmla="*/ 496 h 1080"/>
                <a:gd name="T60" fmla="*/ 430 w 1180"/>
                <a:gd name="T61" fmla="*/ 552 h 1080"/>
                <a:gd name="T62" fmla="*/ 497 w 1180"/>
                <a:gd name="T63" fmla="*/ 592 h 1080"/>
                <a:gd name="T64" fmla="*/ 607 w 1180"/>
                <a:gd name="T65" fmla="*/ 680 h 1080"/>
                <a:gd name="T66" fmla="*/ 649 w 1180"/>
                <a:gd name="T67" fmla="*/ 688 h 1080"/>
                <a:gd name="T68" fmla="*/ 742 w 1180"/>
                <a:gd name="T69" fmla="*/ 744 h 1080"/>
                <a:gd name="T70" fmla="*/ 775 w 1180"/>
                <a:gd name="T71" fmla="*/ 752 h 1080"/>
                <a:gd name="T72" fmla="*/ 809 w 1180"/>
                <a:gd name="T73" fmla="*/ 768 h 1080"/>
                <a:gd name="T74" fmla="*/ 851 w 1180"/>
                <a:gd name="T75" fmla="*/ 824 h 1080"/>
                <a:gd name="T76" fmla="*/ 927 w 1180"/>
                <a:gd name="T77" fmla="*/ 856 h 1080"/>
                <a:gd name="T78" fmla="*/ 978 w 1180"/>
                <a:gd name="T79" fmla="*/ 984 h 1080"/>
                <a:gd name="T80" fmla="*/ 935 w 1180"/>
                <a:gd name="T81" fmla="*/ 1000 h 1080"/>
                <a:gd name="T82" fmla="*/ 927 w 1180"/>
                <a:gd name="T83" fmla="*/ 1040 h 1080"/>
                <a:gd name="T84" fmla="*/ 935 w 1180"/>
                <a:gd name="T85" fmla="*/ 1072 h 1080"/>
                <a:gd name="T86" fmla="*/ 978 w 1180"/>
                <a:gd name="T87" fmla="*/ 1072 h 1080"/>
                <a:gd name="T88" fmla="*/ 1011 w 1180"/>
                <a:gd name="T89" fmla="*/ 1000 h 1080"/>
                <a:gd name="T90" fmla="*/ 1070 w 1180"/>
                <a:gd name="T91" fmla="*/ 952 h 1080"/>
                <a:gd name="T92" fmla="*/ 1053 w 1180"/>
                <a:gd name="T93" fmla="*/ 888 h 1080"/>
                <a:gd name="T94" fmla="*/ 1003 w 1180"/>
                <a:gd name="T95" fmla="*/ 864 h 1080"/>
                <a:gd name="T96" fmla="*/ 1011 w 1180"/>
                <a:gd name="T97" fmla="*/ 800 h 1080"/>
                <a:gd name="T98" fmla="*/ 1045 w 1180"/>
                <a:gd name="T99" fmla="*/ 768 h 1080"/>
                <a:gd name="T100" fmla="*/ 1146 w 1180"/>
                <a:gd name="T101" fmla="*/ 792 h 1080"/>
                <a:gd name="T102" fmla="*/ 1180 w 1180"/>
                <a:gd name="T103" fmla="*/ 784 h 10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80"/>
                <a:gd name="T157" fmla="*/ 0 h 1080"/>
                <a:gd name="T158" fmla="*/ 1180 w 1180"/>
                <a:gd name="T159" fmla="*/ 1080 h 108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80" h="1080">
                  <a:moveTo>
                    <a:pt x="1155" y="752"/>
                  </a:moveTo>
                  <a:lnTo>
                    <a:pt x="1121" y="728"/>
                  </a:lnTo>
                  <a:lnTo>
                    <a:pt x="1087" y="712"/>
                  </a:lnTo>
                  <a:lnTo>
                    <a:pt x="1003" y="672"/>
                  </a:lnTo>
                  <a:lnTo>
                    <a:pt x="919" y="632"/>
                  </a:lnTo>
                  <a:lnTo>
                    <a:pt x="935" y="616"/>
                  </a:lnTo>
                  <a:lnTo>
                    <a:pt x="927" y="600"/>
                  </a:lnTo>
                  <a:lnTo>
                    <a:pt x="902" y="584"/>
                  </a:lnTo>
                  <a:lnTo>
                    <a:pt x="868" y="592"/>
                  </a:lnTo>
                  <a:lnTo>
                    <a:pt x="817" y="592"/>
                  </a:lnTo>
                  <a:lnTo>
                    <a:pt x="775" y="568"/>
                  </a:lnTo>
                  <a:lnTo>
                    <a:pt x="733" y="528"/>
                  </a:lnTo>
                  <a:lnTo>
                    <a:pt x="708" y="488"/>
                  </a:lnTo>
                  <a:lnTo>
                    <a:pt x="683" y="448"/>
                  </a:lnTo>
                  <a:lnTo>
                    <a:pt x="641" y="408"/>
                  </a:lnTo>
                  <a:lnTo>
                    <a:pt x="556" y="344"/>
                  </a:lnTo>
                  <a:lnTo>
                    <a:pt x="523" y="296"/>
                  </a:lnTo>
                  <a:lnTo>
                    <a:pt x="523" y="280"/>
                  </a:lnTo>
                  <a:lnTo>
                    <a:pt x="539" y="256"/>
                  </a:lnTo>
                  <a:lnTo>
                    <a:pt x="548" y="240"/>
                  </a:lnTo>
                  <a:lnTo>
                    <a:pt x="539" y="224"/>
                  </a:lnTo>
                  <a:lnTo>
                    <a:pt x="531" y="216"/>
                  </a:lnTo>
                  <a:lnTo>
                    <a:pt x="531" y="200"/>
                  </a:lnTo>
                  <a:lnTo>
                    <a:pt x="556" y="184"/>
                  </a:lnTo>
                  <a:lnTo>
                    <a:pt x="641" y="152"/>
                  </a:lnTo>
                  <a:lnTo>
                    <a:pt x="649" y="144"/>
                  </a:lnTo>
                  <a:lnTo>
                    <a:pt x="641" y="88"/>
                  </a:lnTo>
                  <a:lnTo>
                    <a:pt x="649" y="56"/>
                  </a:lnTo>
                  <a:lnTo>
                    <a:pt x="531" y="24"/>
                  </a:lnTo>
                  <a:lnTo>
                    <a:pt x="514" y="0"/>
                  </a:lnTo>
                  <a:lnTo>
                    <a:pt x="438" y="8"/>
                  </a:lnTo>
                  <a:lnTo>
                    <a:pt x="405" y="40"/>
                  </a:lnTo>
                  <a:lnTo>
                    <a:pt x="371" y="32"/>
                  </a:lnTo>
                  <a:lnTo>
                    <a:pt x="354" y="64"/>
                  </a:lnTo>
                  <a:lnTo>
                    <a:pt x="320" y="64"/>
                  </a:lnTo>
                  <a:lnTo>
                    <a:pt x="295" y="80"/>
                  </a:lnTo>
                  <a:lnTo>
                    <a:pt x="253" y="72"/>
                  </a:lnTo>
                  <a:lnTo>
                    <a:pt x="228" y="152"/>
                  </a:lnTo>
                  <a:lnTo>
                    <a:pt x="160" y="72"/>
                  </a:lnTo>
                  <a:lnTo>
                    <a:pt x="118" y="136"/>
                  </a:lnTo>
                  <a:lnTo>
                    <a:pt x="25" y="144"/>
                  </a:lnTo>
                  <a:lnTo>
                    <a:pt x="42" y="208"/>
                  </a:lnTo>
                  <a:lnTo>
                    <a:pt x="0" y="232"/>
                  </a:lnTo>
                  <a:lnTo>
                    <a:pt x="25" y="272"/>
                  </a:lnTo>
                  <a:lnTo>
                    <a:pt x="17" y="320"/>
                  </a:lnTo>
                  <a:lnTo>
                    <a:pt x="93" y="352"/>
                  </a:lnTo>
                  <a:lnTo>
                    <a:pt x="76" y="392"/>
                  </a:lnTo>
                  <a:lnTo>
                    <a:pt x="93" y="392"/>
                  </a:lnTo>
                  <a:lnTo>
                    <a:pt x="135" y="376"/>
                  </a:lnTo>
                  <a:lnTo>
                    <a:pt x="160" y="344"/>
                  </a:lnTo>
                  <a:lnTo>
                    <a:pt x="177" y="328"/>
                  </a:lnTo>
                  <a:lnTo>
                    <a:pt x="202" y="320"/>
                  </a:lnTo>
                  <a:lnTo>
                    <a:pt x="244" y="336"/>
                  </a:lnTo>
                  <a:lnTo>
                    <a:pt x="261" y="352"/>
                  </a:lnTo>
                  <a:lnTo>
                    <a:pt x="278" y="368"/>
                  </a:lnTo>
                  <a:lnTo>
                    <a:pt x="312" y="368"/>
                  </a:lnTo>
                  <a:lnTo>
                    <a:pt x="329" y="384"/>
                  </a:lnTo>
                  <a:lnTo>
                    <a:pt x="337" y="424"/>
                  </a:lnTo>
                  <a:lnTo>
                    <a:pt x="362" y="472"/>
                  </a:lnTo>
                  <a:lnTo>
                    <a:pt x="371" y="496"/>
                  </a:lnTo>
                  <a:lnTo>
                    <a:pt x="396" y="512"/>
                  </a:lnTo>
                  <a:lnTo>
                    <a:pt x="430" y="552"/>
                  </a:lnTo>
                  <a:lnTo>
                    <a:pt x="472" y="576"/>
                  </a:lnTo>
                  <a:lnTo>
                    <a:pt x="497" y="592"/>
                  </a:lnTo>
                  <a:lnTo>
                    <a:pt x="514" y="608"/>
                  </a:lnTo>
                  <a:lnTo>
                    <a:pt x="607" y="680"/>
                  </a:lnTo>
                  <a:lnTo>
                    <a:pt x="624" y="696"/>
                  </a:lnTo>
                  <a:lnTo>
                    <a:pt x="649" y="688"/>
                  </a:lnTo>
                  <a:lnTo>
                    <a:pt x="708" y="712"/>
                  </a:lnTo>
                  <a:lnTo>
                    <a:pt x="742" y="744"/>
                  </a:lnTo>
                  <a:lnTo>
                    <a:pt x="767" y="744"/>
                  </a:lnTo>
                  <a:lnTo>
                    <a:pt x="775" y="752"/>
                  </a:lnTo>
                  <a:lnTo>
                    <a:pt x="775" y="768"/>
                  </a:lnTo>
                  <a:lnTo>
                    <a:pt x="809" y="768"/>
                  </a:lnTo>
                  <a:lnTo>
                    <a:pt x="826" y="800"/>
                  </a:lnTo>
                  <a:lnTo>
                    <a:pt x="851" y="824"/>
                  </a:lnTo>
                  <a:lnTo>
                    <a:pt x="893" y="840"/>
                  </a:lnTo>
                  <a:lnTo>
                    <a:pt x="927" y="856"/>
                  </a:lnTo>
                  <a:lnTo>
                    <a:pt x="944" y="904"/>
                  </a:lnTo>
                  <a:lnTo>
                    <a:pt x="978" y="984"/>
                  </a:lnTo>
                  <a:lnTo>
                    <a:pt x="952" y="984"/>
                  </a:lnTo>
                  <a:lnTo>
                    <a:pt x="935" y="1000"/>
                  </a:lnTo>
                  <a:lnTo>
                    <a:pt x="935" y="1016"/>
                  </a:lnTo>
                  <a:lnTo>
                    <a:pt x="927" y="1040"/>
                  </a:lnTo>
                  <a:lnTo>
                    <a:pt x="919" y="1056"/>
                  </a:lnTo>
                  <a:lnTo>
                    <a:pt x="935" y="1072"/>
                  </a:lnTo>
                  <a:lnTo>
                    <a:pt x="952" y="1080"/>
                  </a:lnTo>
                  <a:lnTo>
                    <a:pt x="978" y="1072"/>
                  </a:lnTo>
                  <a:lnTo>
                    <a:pt x="994" y="1040"/>
                  </a:lnTo>
                  <a:lnTo>
                    <a:pt x="1011" y="1000"/>
                  </a:lnTo>
                  <a:lnTo>
                    <a:pt x="1028" y="960"/>
                  </a:lnTo>
                  <a:lnTo>
                    <a:pt x="1070" y="952"/>
                  </a:lnTo>
                  <a:lnTo>
                    <a:pt x="1070" y="904"/>
                  </a:lnTo>
                  <a:lnTo>
                    <a:pt x="1053" y="888"/>
                  </a:lnTo>
                  <a:lnTo>
                    <a:pt x="1028" y="880"/>
                  </a:lnTo>
                  <a:lnTo>
                    <a:pt x="1003" y="864"/>
                  </a:lnTo>
                  <a:lnTo>
                    <a:pt x="994" y="848"/>
                  </a:lnTo>
                  <a:lnTo>
                    <a:pt x="1011" y="800"/>
                  </a:lnTo>
                  <a:lnTo>
                    <a:pt x="1028" y="776"/>
                  </a:lnTo>
                  <a:lnTo>
                    <a:pt x="1045" y="768"/>
                  </a:lnTo>
                  <a:lnTo>
                    <a:pt x="1104" y="776"/>
                  </a:lnTo>
                  <a:lnTo>
                    <a:pt x="1146" y="792"/>
                  </a:lnTo>
                  <a:lnTo>
                    <a:pt x="1180" y="824"/>
                  </a:lnTo>
                  <a:lnTo>
                    <a:pt x="1180" y="784"/>
                  </a:lnTo>
                  <a:lnTo>
                    <a:pt x="1155" y="752"/>
                  </a:lnTo>
                  <a:close/>
                </a:path>
              </a:pathLst>
            </a:custGeom>
            <a:solidFill>
              <a:srgbClr val="FFCCCC"/>
            </a:solidFill>
            <a:ln w="9525">
              <a:noFill/>
              <a:miter lim="800000"/>
              <a:headEnd/>
              <a:tailEnd/>
            </a:ln>
          </p:spPr>
          <p:txBody>
            <a:bodyPr/>
            <a:lstStyle/>
            <a:p>
              <a:endParaRPr lang="en-IE">
                <a:latin typeface="Calibri" pitchFamily="34" charset="0"/>
              </a:endParaRPr>
            </a:p>
          </p:txBody>
        </p:sp>
        <p:sp>
          <p:nvSpPr>
            <p:cNvPr id="36" name="Freeform 32"/>
            <p:cNvSpPr>
              <a:spLocks/>
            </p:cNvSpPr>
            <p:nvPr/>
          </p:nvSpPr>
          <p:spPr bwMode="auto">
            <a:xfrm>
              <a:off x="2463" y="2496"/>
              <a:ext cx="1146" cy="1088"/>
            </a:xfrm>
            <a:custGeom>
              <a:avLst/>
              <a:gdLst>
                <a:gd name="T0" fmla="*/ 969 w 1146"/>
                <a:gd name="T1" fmla="*/ 600 h 1088"/>
                <a:gd name="T2" fmla="*/ 944 w 1146"/>
                <a:gd name="T3" fmla="*/ 584 h 1088"/>
                <a:gd name="T4" fmla="*/ 986 w 1146"/>
                <a:gd name="T5" fmla="*/ 520 h 1088"/>
                <a:gd name="T6" fmla="*/ 1019 w 1146"/>
                <a:gd name="T7" fmla="*/ 472 h 1088"/>
                <a:gd name="T8" fmla="*/ 1087 w 1146"/>
                <a:gd name="T9" fmla="*/ 448 h 1088"/>
                <a:gd name="T10" fmla="*/ 1112 w 1146"/>
                <a:gd name="T11" fmla="*/ 320 h 1088"/>
                <a:gd name="T12" fmla="*/ 1095 w 1146"/>
                <a:gd name="T13" fmla="*/ 272 h 1088"/>
                <a:gd name="T14" fmla="*/ 1011 w 1146"/>
                <a:gd name="T15" fmla="*/ 248 h 1088"/>
                <a:gd name="T16" fmla="*/ 927 w 1146"/>
                <a:gd name="T17" fmla="*/ 208 h 1088"/>
                <a:gd name="T18" fmla="*/ 851 w 1146"/>
                <a:gd name="T19" fmla="*/ 136 h 1088"/>
                <a:gd name="T20" fmla="*/ 809 w 1146"/>
                <a:gd name="T21" fmla="*/ 112 h 1088"/>
                <a:gd name="T22" fmla="*/ 767 w 1146"/>
                <a:gd name="T23" fmla="*/ 88 h 1088"/>
                <a:gd name="T24" fmla="*/ 708 w 1146"/>
                <a:gd name="T25" fmla="*/ 48 h 1088"/>
                <a:gd name="T26" fmla="*/ 666 w 1146"/>
                <a:gd name="T27" fmla="*/ 0 h 1088"/>
                <a:gd name="T28" fmla="*/ 598 w 1146"/>
                <a:gd name="T29" fmla="*/ 24 h 1088"/>
                <a:gd name="T30" fmla="*/ 564 w 1146"/>
                <a:gd name="T31" fmla="*/ 104 h 1088"/>
                <a:gd name="T32" fmla="*/ 489 w 1146"/>
                <a:gd name="T33" fmla="*/ 136 h 1088"/>
                <a:gd name="T34" fmla="*/ 455 w 1146"/>
                <a:gd name="T35" fmla="*/ 168 h 1088"/>
                <a:gd name="T36" fmla="*/ 413 w 1146"/>
                <a:gd name="T37" fmla="*/ 184 h 1088"/>
                <a:gd name="T38" fmla="*/ 345 w 1146"/>
                <a:gd name="T39" fmla="*/ 160 h 1088"/>
                <a:gd name="T40" fmla="*/ 269 w 1146"/>
                <a:gd name="T41" fmla="*/ 144 h 1088"/>
                <a:gd name="T42" fmla="*/ 303 w 1146"/>
                <a:gd name="T43" fmla="*/ 256 h 1088"/>
                <a:gd name="T44" fmla="*/ 211 w 1146"/>
                <a:gd name="T45" fmla="*/ 240 h 1088"/>
                <a:gd name="T46" fmla="*/ 177 w 1146"/>
                <a:gd name="T47" fmla="*/ 232 h 1088"/>
                <a:gd name="T48" fmla="*/ 126 w 1146"/>
                <a:gd name="T49" fmla="*/ 208 h 1088"/>
                <a:gd name="T50" fmla="*/ 84 w 1146"/>
                <a:gd name="T51" fmla="*/ 216 h 1088"/>
                <a:gd name="T52" fmla="*/ 8 w 1146"/>
                <a:gd name="T53" fmla="*/ 232 h 1088"/>
                <a:gd name="T54" fmla="*/ 8 w 1146"/>
                <a:gd name="T55" fmla="*/ 248 h 1088"/>
                <a:gd name="T56" fmla="*/ 25 w 1146"/>
                <a:gd name="T57" fmla="*/ 272 h 1088"/>
                <a:gd name="T58" fmla="*/ 17 w 1146"/>
                <a:gd name="T59" fmla="*/ 288 h 1088"/>
                <a:gd name="T60" fmla="*/ 42 w 1146"/>
                <a:gd name="T61" fmla="*/ 312 h 1088"/>
                <a:gd name="T62" fmla="*/ 109 w 1146"/>
                <a:gd name="T63" fmla="*/ 328 h 1088"/>
                <a:gd name="T64" fmla="*/ 160 w 1146"/>
                <a:gd name="T65" fmla="*/ 368 h 1088"/>
                <a:gd name="T66" fmla="*/ 194 w 1146"/>
                <a:gd name="T67" fmla="*/ 400 h 1088"/>
                <a:gd name="T68" fmla="*/ 211 w 1146"/>
                <a:gd name="T69" fmla="*/ 448 h 1088"/>
                <a:gd name="T70" fmla="*/ 269 w 1146"/>
                <a:gd name="T71" fmla="*/ 536 h 1088"/>
                <a:gd name="T72" fmla="*/ 278 w 1146"/>
                <a:gd name="T73" fmla="*/ 584 h 1088"/>
                <a:gd name="T74" fmla="*/ 295 w 1146"/>
                <a:gd name="T75" fmla="*/ 640 h 1088"/>
                <a:gd name="T76" fmla="*/ 236 w 1146"/>
                <a:gd name="T77" fmla="*/ 776 h 1088"/>
                <a:gd name="T78" fmla="*/ 177 w 1146"/>
                <a:gd name="T79" fmla="*/ 872 h 1088"/>
                <a:gd name="T80" fmla="*/ 160 w 1146"/>
                <a:gd name="T81" fmla="*/ 888 h 1088"/>
                <a:gd name="T82" fmla="*/ 244 w 1146"/>
                <a:gd name="T83" fmla="*/ 960 h 1088"/>
                <a:gd name="T84" fmla="*/ 320 w 1146"/>
                <a:gd name="T85" fmla="*/ 992 h 1088"/>
                <a:gd name="T86" fmla="*/ 396 w 1146"/>
                <a:gd name="T87" fmla="*/ 1024 h 1088"/>
                <a:gd name="T88" fmla="*/ 522 w 1146"/>
                <a:gd name="T89" fmla="*/ 1056 h 1088"/>
                <a:gd name="T90" fmla="*/ 607 w 1146"/>
                <a:gd name="T91" fmla="*/ 1088 h 1088"/>
                <a:gd name="T92" fmla="*/ 640 w 1146"/>
                <a:gd name="T93" fmla="*/ 1064 h 1088"/>
                <a:gd name="T94" fmla="*/ 632 w 1146"/>
                <a:gd name="T95" fmla="*/ 992 h 1088"/>
                <a:gd name="T96" fmla="*/ 682 w 1146"/>
                <a:gd name="T97" fmla="*/ 944 h 1088"/>
                <a:gd name="T98" fmla="*/ 750 w 1146"/>
                <a:gd name="T99" fmla="*/ 928 h 1088"/>
                <a:gd name="T100" fmla="*/ 876 w 1146"/>
                <a:gd name="T101" fmla="*/ 968 h 1088"/>
                <a:gd name="T102" fmla="*/ 944 w 1146"/>
                <a:gd name="T103" fmla="*/ 984 h 1088"/>
                <a:gd name="T104" fmla="*/ 969 w 1146"/>
                <a:gd name="T105" fmla="*/ 968 h 1088"/>
                <a:gd name="T106" fmla="*/ 1019 w 1146"/>
                <a:gd name="T107" fmla="*/ 928 h 1088"/>
                <a:gd name="T108" fmla="*/ 1087 w 1146"/>
                <a:gd name="T109" fmla="*/ 864 h 1088"/>
                <a:gd name="T110" fmla="*/ 1019 w 1146"/>
                <a:gd name="T111" fmla="*/ 784 h 1088"/>
                <a:gd name="T112" fmla="*/ 1036 w 1146"/>
                <a:gd name="T113" fmla="*/ 720 h 1088"/>
                <a:gd name="T114" fmla="*/ 1036 w 1146"/>
                <a:gd name="T115" fmla="*/ 656 h 1088"/>
                <a:gd name="T116" fmla="*/ 1011 w 1146"/>
                <a:gd name="T117" fmla="*/ 616 h 10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46"/>
                <a:gd name="T178" fmla="*/ 0 h 1088"/>
                <a:gd name="T179" fmla="*/ 1146 w 1146"/>
                <a:gd name="T180" fmla="*/ 1088 h 10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46" h="1088">
                  <a:moveTo>
                    <a:pt x="1011" y="616"/>
                  </a:moveTo>
                  <a:lnTo>
                    <a:pt x="969" y="600"/>
                  </a:lnTo>
                  <a:lnTo>
                    <a:pt x="935" y="616"/>
                  </a:lnTo>
                  <a:lnTo>
                    <a:pt x="944" y="584"/>
                  </a:lnTo>
                  <a:lnTo>
                    <a:pt x="977" y="544"/>
                  </a:lnTo>
                  <a:lnTo>
                    <a:pt x="986" y="520"/>
                  </a:lnTo>
                  <a:lnTo>
                    <a:pt x="1011" y="504"/>
                  </a:lnTo>
                  <a:lnTo>
                    <a:pt x="1019" y="472"/>
                  </a:lnTo>
                  <a:lnTo>
                    <a:pt x="1053" y="464"/>
                  </a:lnTo>
                  <a:lnTo>
                    <a:pt x="1087" y="448"/>
                  </a:lnTo>
                  <a:lnTo>
                    <a:pt x="1104" y="360"/>
                  </a:lnTo>
                  <a:lnTo>
                    <a:pt x="1112" y="320"/>
                  </a:lnTo>
                  <a:lnTo>
                    <a:pt x="1146" y="288"/>
                  </a:lnTo>
                  <a:lnTo>
                    <a:pt x="1095" y="272"/>
                  </a:lnTo>
                  <a:lnTo>
                    <a:pt x="1036" y="256"/>
                  </a:lnTo>
                  <a:lnTo>
                    <a:pt x="1011" y="248"/>
                  </a:lnTo>
                  <a:lnTo>
                    <a:pt x="986" y="216"/>
                  </a:lnTo>
                  <a:lnTo>
                    <a:pt x="927" y="208"/>
                  </a:lnTo>
                  <a:lnTo>
                    <a:pt x="868" y="168"/>
                  </a:lnTo>
                  <a:lnTo>
                    <a:pt x="851" y="136"/>
                  </a:lnTo>
                  <a:lnTo>
                    <a:pt x="809" y="144"/>
                  </a:lnTo>
                  <a:lnTo>
                    <a:pt x="809" y="112"/>
                  </a:lnTo>
                  <a:lnTo>
                    <a:pt x="767" y="96"/>
                  </a:lnTo>
                  <a:lnTo>
                    <a:pt x="767" y="88"/>
                  </a:lnTo>
                  <a:lnTo>
                    <a:pt x="733" y="72"/>
                  </a:lnTo>
                  <a:lnTo>
                    <a:pt x="708" y="48"/>
                  </a:lnTo>
                  <a:lnTo>
                    <a:pt x="682" y="16"/>
                  </a:lnTo>
                  <a:lnTo>
                    <a:pt x="666" y="0"/>
                  </a:lnTo>
                  <a:lnTo>
                    <a:pt x="623" y="8"/>
                  </a:lnTo>
                  <a:lnTo>
                    <a:pt x="598" y="24"/>
                  </a:lnTo>
                  <a:lnTo>
                    <a:pt x="581" y="88"/>
                  </a:lnTo>
                  <a:lnTo>
                    <a:pt x="564" y="104"/>
                  </a:lnTo>
                  <a:lnTo>
                    <a:pt x="539" y="120"/>
                  </a:lnTo>
                  <a:lnTo>
                    <a:pt x="489" y="136"/>
                  </a:lnTo>
                  <a:lnTo>
                    <a:pt x="463" y="144"/>
                  </a:lnTo>
                  <a:lnTo>
                    <a:pt x="455" y="168"/>
                  </a:lnTo>
                  <a:lnTo>
                    <a:pt x="446" y="184"/>
                  </a:lnTo>
                  <a:lnTo>
                    <a:pt x="413" y="184"/>
                  </a:lnTo>
                  <a:lnTo>
                    <a:pt x="362" y="168"/>
                  </a:lnTo>
                  <a:lnTo>
                    <a:pt x="345" y="160"/>
                  </a:lnTo>
                  <a:lnTo>
                    <a:pt x="328" y="144"/>
                  </a:lnTo>
                  <a:lnTo>
                    <a:pt x="269" y="144"/>
                  </a:lnTo>
                  <a:lnTo>
                    <a:pt x="295" y="200"/>
                  </a:lnTo>
                  <a:lnTo>
                    <a:pt x="303" y="256"/>
                  </a:lnTo>
                  <a:lnTo>
                    <a:pt x="253" y="248"/>
                  </a:lnTo>
                  <a:lnTo>
                    <a:pt x="211" y="240"/>
                  </a:lnTo>
                  <a:lnTo>
                    <a:pt x="194" y="248"/>
                  </a:lnTo>
                  <a:lnTo>
                    <a:pt x="177" y="232"/>
                  </a:lnTo>
                  <a:lnTo>
                    <a:pt x="152" y="208"/>
                  </a:lnTo>
                  <a:lnTo>
                    <a:pt x="126" y="208"/>
                  </a:lnTo>
                  <a:lnTo>
                    <a:pt x="109" y="216"/>
                  </a:lnTo>
                  <a:lnTo>
                    <a:pt x="84" y="216"/>
                  </a:lnTo>
                  <a:lnTo>
                    <a:pt x="34" y="216"/>
                  </a:lnTo>
                  <a:lnTo>
                    <a:pt x="8" y="232"/>
                  </a:lnTo>
                  <a:lnTo>
                    <a:pt x="0" y="240"/>
                  </a:lnTo>
                  <a:lnTo>
                    <a:pt x="8" y="248"/>
                  </a:lnTo>
                  <a:lnTo>
                    <a:pt x="50" y="272"/>
                  </a:lnTo>
                  <a:lnTo>
                    <a:pt x="25" y="272"/>
                  </a:lnTo>
                  <a:lnTo>
                    <a:pt x="17" y="280"/>
                  </a:lnTo>
                  <a:lnTo>
                    <a:pt x="17" y="288"/>
                  </a:lnTo>
                  <a:lnTo>
                    <a:pt x="25" y="304"/>
                  </a:lnTo>
                  <a:lnTo>
                    <a:pt x="42" y="312"/>
                  </a:lnTo>
                  <a:lnTo>
                    <a:pt x="76" y="320"/>
                  </a:lnTo>
                  <a:lnTo>
                    <a:pt x="109" y="328"/>
                  </a:lnTo>
                  <a:lnTo>
                    <a:pt x="135" y="352"/>
                  </a:lnTo>
                  <a:lnTo>
                    <a:pt x="160" y="368"/>
                  </a:lnTo>
                  <a:lnTo>
                    <a:pt x="185" y="376"/>
                  </a:lnTo>
                  <a:lnTo>
                    <a:pt x="194" y="400"/>
                  </a:lnTo>
                  <a:lnTo>
                    <a:pt x="219" y="424"/>
                  </a:lnTo>
                  <a:lnTo>
                    <a:pt x="211" y="448"/>
                  </a:lnTo>
                  <a:lnTo>
                    <a:pt x="244" y="512"/>
                  </a:lnTo>
                  <a:lnTo>
                    <a:pt x="269" y="536"/>
                  </a:lnTo>
                  <a:lnTo>
                    <a:pt x="286" y="560"/>
                  </a:lnTo>
                  <a:lnTo>
                    <a:pt x="278" y="584"/>
                  </a:lnTo>
                  <a:lnTo>
                    <a:pt x="253" y="592"/>
                  </a:lnTo>
                  <a:lnTo>
                    <a:pt x="295" y="640"/>
                  </a:lnTo>
                  <a:lnTo>
                    <a:pt x="269" y="632"/>
                  </a:lnTo>
                  <a:lnTo>
                    <a:pt x="236" y="776"/>
                  </a:lnTo>
                  <a:lnTo>
                    <a:pt x="202" y="848"/>
                  </a:lnTo>
                  <a:lnTo>
                    <a:pt x="177" y="872"/>
                  </a:lnTo>
                  <a:lnTo>
                    <a:pt x="143" y="880"/>
                  </a:lnTo>
                  <a:lnTo>
                    <a:pt x="160" y="888"/>
                  </a:lnTo>
                  <a:lnTo>
                    <a:pt x="211" y="928"/>
                  </a:lnTo>
                  <a:lnTo>
                    <a:pt x="244" y="960"/>
                  </a:lnTo>
                  <a:lnTo>
                    <a:pt x="278" y="968"/>
                  </a:lnTo>
                  <a:lnTo>
                    <a:pt x="320" y="992"/>
                  </a:lnTo>
                  <a:lnTo>
                    <a:pt x="337" y="1016"/>
                  </a:lnTo>
                  <a:lnTo>
                    <a:pt x="396" y="1024"/>
                  </a:lnTo>
                  <a:lnTo>
                    <a:pt x="463" y="1032"/>
                  </a:lnTo>
                  <a:lnTo>
                    <a:pt x="522" y="1056"/>
                  </a:lnTo>
                  <a:lnTo>
                    <a:pt x="581" y="1072"/>
                  </a:lnTo>
                  <a:lnTo>
                    <a:pt x="607" y="1088"/>
                  </a:lnTo>
                  <a:lnTo>
                    <a:pt x="632" y="1080"/>
                  </a:lnTo>
                  <a:lnTo>
                    <a:pt x="640" y="1064"/>
                  </a:lnTo>
                  <a:lnTo>
                    <a:pt x="623" y="1032"/>
                  </a:lnTo>
                  <a:lnTo>
                    <a:pt x="632" y="992"/>
                  </a:lnTo>
                  <a:lnTo>
                    <a:pt x="649" y="968"/>
                  </a:lnTo>
                  <a:lnTo>
                    <a:pt x="682" y="944"/>
                  </a:lnTo>
                  <a:lnTo>
                    <a:pt x="716" y="928"/>
                  </a:lnTo>
                  <a:lnTo>
                    <a:pt x="750" y="928"/>
                  </a:lnTo>
                  <a:lnTo>
                    <a:pt x="842" y="952"/>
                  </a:lnTo>
                  <a:lnTo>
                    <a:pt x="876" y="968"/>
                  </a:lnTo>
                  <a:lnTo>
                    <a:pt x="910" y="984"/>
                  </a:lnTo>
                  <a:lnTo>
                    <a:pt x="944" y="984"/>
                  </a:lnTo>
                  <a:lnTo>
                    <a:pt x="960" y="976"/>
                  </a:lnTo>
                  <a:lnTo>
                    <a:pt x="969" y="968"/>
                  </a:lnTo>
                  <a:lnTo>
                    <a:pt x="977" y="960"/>
                  </a:lnTo>
                  <a:lnTo>
                    <a:pt x="1019" y="928"/>
                  </a:lnTo>
                  <a:lnTo>
                    <a:pt x="1070" y="904"/>
                  </a:lnTo>
                  <a:lnTo>
                    <a:pt x="1087" y="864"/>
                  </a:lnTo>
                  <a:lnTo>
                    <a:pt x="1011" y="832"/>
                  </a:lnTo>
                  <a:lnTo>
                    <a:pt x="1019" y="784"/>
                  </a:lnTo>
                  <a:lnTo>
                    <a:pt x="994" y="744"/>
                  </a:lnTo>
                  <a:lnTo>
                    <a:pt x="1036" y="720"/>
                  </a:lnTo>
                  <a:lnTo>
                    <a:pt x="1019" y="656"/>
                  </a:lnTo>
                  <a:lnTo>
                    <a:pt x="1036" y="656"/>
                  </a:lnTo>
                  <a:lnTo>
                    <a:pt x="1019" y="632"/>
                  </a:lnTo>
                  <a:lnTo>
                    <a:pt x="1011" y="616"/>
                  </a:lnTo>
                  <a:close/>
                </a:path>
              </a:pathLst>
            </a:custGeom>
            <a:solidFill>
              <a:srgbClr val="FF5050"/>
            </a:solidFill>
            <a:ln w="9525">
              <a:noFill/>
              <a:miter lim="800000"/>
              <a:headEnd/>
              <a:tailEnd/>
            </a:ln>
          </p:spPr>
          <p:txBody>
            <a:bodyPr/>
            <a:lstStyle/>
            <a:p>
              <a:endParaRPr lang="en-IE">
                <a:latin typeface="Calibri" pitchFamily="34" charset="0"/>
              </a:endParaRPr>
            </a:p>
          </p:txBody>
        </p:sp>
        <p:sp>
          <p:nvSpPr>
            <p:cNvPr id="37" name="Freeform 33"/>
            <p:cNvSpPr>
              <a:spLocks/>
            </p:cNvSpPr>
            <p:nvPr/>
          </p:nvSpPr>
          <p:spPr bwMode="auto">
            <a:xfrm>
              <a:off x="3457" y="3008"/>
              <a:ext cx="1180" cy="1080"/>
            </a:xfrm>
            <a:custGeom>
              <a:avLst/>
              <a:gdLst>
                <a:gd name="T0" fmla="*/ 1121 w 1180"/>
                <a:gd name="T1" fmla="*/ 728 h 1080"/>
                <a:gd name="T2" fmla="*/ 1003 w 1180"/>
                <a:gd name="T3" fmla="*/ 672 h 1080"/>
                <a:gd name="T4" fmla="*/ 935 w 1180"/>
                <a:gd name="T5" fmla="*/ 616 h 1080"/>
                <a:gd name="T6" fmla="*/ 902 w 1180"/>
                <a:gd name="T7" fmla="*/ 584 h 1080"/>
                <a:gd name="T8" fmla="*/ 817 w 1180"/>
                <a:gd name="T9" fmla="*/ 592 h 1080"/>
                <a:gd name="T10" fmla="*/ 733 w 1180"/>
                <a:gd name="T11" fmla="*/ 528 h 1080"/>
                <a:gd name="T12" fmla="*/ 683 w 1180"/>
                <a:gd name="T13" fmla="*/ 448 h 1080"/>
                <a:gd name="T14" fmla="*/ 556 w 1180"/>
                <a:gd name="T15" fmla="*/ 344 h 1080"/>
                <a:gd name="T16" fmla="*/ 523 w 1180"/>
                <a:gd name="T17" fmla="*/ 280 h 1080"/>
                <a:gd name="T18" fmla="*/ 548 w 1180"/>
                <a:gd name="T19" fmla="*/ 240 h 1080"/>
                <a:gd name="T20" fmla="*/ 531 w 1180"/>
                <a:gd name="T21" fmla="*/ 216 h 1080"/>
                <a:gd name="T22" fmla="*/ 556 w 1180"/>
                <a:gd name="T23" fmla="*/ 184 h 1080"/>
                <a:gd name="T24" fmla="*/ 649 w 1180"/>
                <a:gd name="T25" fmla="*/ 144 h 1080"/>
                <a:gd name="T26" fmla="*/ 649 w 1180"/>
                <a:gd name="T27" fmla="*/ 56 h 1080"/>
                <a:gd name="T28" fmla="*/ 514 w 1180"/>
                <a:gd name="T29" fmla="*/ 0 h 1080"/>
                <a:gd name="T30" fmla="*/ 405 w 1180"/>
                <a:gd name="T31" fmla="*/ 40 h 1080"/>
                <a:gd name="T32" fmla="*/ 354 w 1180"/>
                <a:gd name="T33" fmla="*/ 64 h 1080"/>
                <a:gd name="T34" fmla="*/ 295 w 1180"/>
                <a:gd name="T35" fmla="*/ 80 h 1080"/>
                <a:gd name="T36" fmla="*/ 228 w 1180"/>
                <a:gd name="T37" fmla="*/ 152 h 1080"/>
                <a:gd name="T38" fmla="*/ 118 w 1180"/>
                <a:gd name="T39" fmla="*/ 136 h 1080"/>
                <a:gd name="T40" fmla="*/ 42 w 1180"/>
                <a:gd name="T41" fmla="*/ 208 h 1080"/>
                <a:gd name="T42" fmla="*/ 25 w 1180"/>
                <a:gd name="T43" fmla="*/ 272 h 1080"/>
                <a:gd name="T44" fmla="*/ 93 w 1180"/>
                <a:gd name="T45" fmla="*/ 352 h 1080"/>
                <a:gd name="T46" fmla="*/ 93 w 1180"/>
                <a:gd name="T47" fmla="*/ 392 h 1080"/>
                <a:gd name="T48" fmla="*/ 160 w 1180"/>
                <a:gd name="T49" fmla="*/ 344 h 1080"/>
                <a:gd name="T50" fmla="*/ 202 w 1180"/>
                <a:gd name="T51" fmla="*/ 320 h 1080"/>
                <a:gd name="T52" fmla="*/ 261 w 1180"/>
                <a:gd name="T53" fmla="*/ 352 h 1080"/>
                <a:gd name="T54" fmla="*/ 312 w 1180"/>
                <a:gd name="T55" fmla="*/ 368 h 1080"/>
                <a:gd name="T56" fmla="*/ 337 w 1180"/>
                <a:gd name="T57" fmla="*/ 424 h 1080"/>
                <a:gd name="T58" fmla="*/ 371 w 1180"/>
                <a:gd name="T59" fmla="*/ 496 h 1080"/>
                <a:gd name="T60" fmla="*/ 430 w 1180"/>
                <a:gd name="T61" fmla="*/ 552 h 1080"/>
                <a:gd name="T62" fmla="*/ 497 w 1180"/>
                <a:gd name="T63" fmla="*/ 592 h 1080"/>
                <a:gd name="T64" fmla="*/ 607 w 1180"/>
                <a:gd name="T65" fmla="*/ 680 h 1080"/>
                <a:gd name="T66" fmla="*/ 649 w 1180"/>
                <a:gd name="T67" fmla="*/ 688 h 1080"/>
                <a:gd name="T68" fmla="*/ 742 w 1180"/>
                <a:gd name="T69" fmla="*/ 744 h 1080"/>
                <a:gd name="T70" fmla="*/ 775 w 1180"/>
                <a:gd name="T71" fmla="*/ 752 h 1080"/>
                <a:gd name="T72" fmla="*/ 809 w 1180"/>
                <a:gd name="T73" fmla="*/ 768 h 1080"/>
                <a:gd name="T74" fmla="*/ 851 w 1180"/>
                <a:gd name="T75" fmla="*/ 824 h 1080"/>
                <a:gd name="T76" fmla="*/ 927 w 1180"/>
                <a:gd name="T77" fmla="*/ 856 h 1080"/>
                <a:gd name="T78" fmla="*/ 978 w 1180"/>
                <a:gd name="T79" fmla="*/ 984 h 1080"/>
                <a:gd name="T80" fmla="*/ 935 w 1180"/>
                <a:gd name="T81" fmla="*/ 1000 h 1080"/>
                <a:gd name="T82" fmla="*/ 927 w 1180"/>
                <a:gd name="T83" fmla="*/ 1040 h 1080"/>
                <a:gd name="T84" fmla="*/ 935 w 1180"/>
                <a:gd name="T85" fmla="*/ 1072 h 1080"/>
                <a:gd name="T86" fmla="*/ 978 w 1180"/>
                <a:gd name="T87" fmla="*/ 1072 h 1080"/>
                <a:gd name="T88" fmla="*/ 1011 w 1180"/>
                <a:gd name="T89" fmla="*/ 1000 h 1080"/>
                <a:gd name="T90" fmla="*/ 1070 w 1180"/>
                <a:gd name="T91" fmla="*/ 952 h 1080"/>
                <a:gd name="T92" fmla="*/ 1053 w 1180"/>
                <a:gd name="T93" fmla="*/ 888 h 1080"/>
                <a:gd name="T94" fmla="*/ 1003 w 1180"/>
                <a:gd name="T95" fmla="*/ 864 h 1080"/>
                <a:gd name="T96" fmla="*/ 1011 w 1180"/>
                <a:gd name="T97" fmla="*/ 800 h 1080"/>
                <a:gd name="T98" fmla="*/ 1045 w 1180"/>
                <a:gd name="T99" fmla="*/ 768 h 1080"/>
                <a:gd name="T100" fmla="*/ 1146 w 1180"/>
                <a:gd name="T101" fmla="*/ 792 h 1080"/>
                <a:gd name="T102" fmla="*/ 1180 w 1180"/>
                <a:gd name="T103" fmla="*/ 784 h 1080"/>
                <a:gd name="T104" fmla="*/ 1155 w 1180"/>
                <a:gd name="T105" fmla="*/ 752 h 108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80"/>
                <a:gd name="T160" fmla="*/ 0 h 1080"/>
                <a:gd name="T161" fmla="*/ 1180 w 1180"/>
                <a:gd name="T162" fmla="*/ 1080 h 108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80" h="1080">
                  <a:moveTo>
                    <a:pt x="1155" y="752"/>
                  </a:moveTo>
                  <a:lnTo>
                    <a:pt x="1121" y="728"/>
                  </a:lnTo>
                  <a:lnTo>
                    <a:pt x="1087" y="712"/>
                  </a:lnTo>
                  <a:lnTo>
                    <a:pt x="1003" y="672"/>
                  </a:lnTo>
                  <a:lnTo>
                    <a:pt x="919" y="632"/>
                  </a:lnTo>
                  <a:lnTo>
                    <a:pt x="935" y="616"/>
                  </a:lnTo>
                  <a:lnTo>
                    <a:pt x="927" y="600"/>
                  </a:lnTo>
                  <a:lnTo>
                    <a:pt x="902" y="584"/>
                  </a:lnTo>
                  <a:lnTo>
                    <a:pt x="868" y="592"/>
                  </a:lnTo>
                  <a:lnTo>
                    <a:pt x="817" y="592"/>
                  </a:lnTo>
                  <a:lnTo>
                    <a:pt x="775" y="568"/>
                  </a:lnTo>
                  <a:lnTo>
                    <a:pt x="733" y="528"/>
                  </a:lnTo>
                  <a:lnTo>
                    <a:pt x="708" y="488"/>
                  </a:lnTo>
                  <a:lnTo>
                    <a:pt x="683" y="448"/>
                  </a:lnTo>
                  <a:lnTo>
                    <a:pt x="641" y="408"/>
                  </a:lnTo>
                  <a:lnTo>
                    <a:pt x="556" y="344"/>
                  </a:lnTo>
                  <a:lnTo>
                    <a:pt x="523" y="296"/>
                  </a:lnTo>
                  <a:lnTo>
                    <a:pt x="523" y="280"/>
                  </a:lnTo>
                  <a:lnTo>
                    <a:pt x="539" y="256"/>
                  </a:lnTo>
                  <a:lnTo>
                    <a:pt x="548" y="240"/>
                  </a:lnTo>
                  <a:lnTo>
                    <a:pt x="539" y="224"/>
                  </a:lnTo>
                  <a:lnTo>
                    <a:pt x="531" y="216"/>
                  </a:lnTo>
                  <a:lnTo>
                    <a:pt x="531" y="200"/>
                  </a:lnTo>
                  <a:lnTo>
                    <a:pt x="556" y="184"/>
                  </a:lnTo>
                  <a:lnTo>
                    <a:pt x="641" y="152"/>
                  </a:lnTo>
                  <a:lnTo>
                    <a:pt x="649" y="144"/>
                  </a:lnTo>
                  <a:lnTo>
                    <a:pt x="641" y="88"/>
                  </a:lnTo>
                  <a:lnTo>
                    <a:pt x="649" y="56"/>
                  </a:lnTo>
                  <a:lnTo>
                    <a:pt x="531" y="24"/>
                  </a:lnTo>
                  <a:lnTo>
                    <a:pt x="514" y="0"/>
                  </a:lnTo>
                  <a:lnTo>
                    <a:pt x="438" y="8"/>
                  </a:lnTo>
                  <a:lnTo>
                    <a:pt x="405" y="40"/>
                  </a:lnTo>
                  <a:lnTo>
                    <a:pt x="371" y="32"/>
                  </a:lnTo>
                  <a:lnTo>
                    <a:pt x="354" y="64"/>
                  </a:lnTo>
                  <a:lnTo>
                    <a:pt x="320" y="64"/>
                  </a:lnTo>
                  <a:lnTo>
                    <a:pt x="295" y="80"/>
                  </a:lnTo>
                  <a:lnTo>
                    <a:pt x="253" y="72"/>
                  </a:lnTo>
                  <a:lnTo>
                    <a:pt x="228" y="152"/>
                  </a:lnTo>
                  <a:lnTo>
                    <a:pt x="160" y="72"/>
                  </a:lnTo>
                  <a:lnTo>
                    <a:pt x="118" y="136"/>
                  </a:lnTo>
                  <a:lnTo>
                    <a:pt x="25" y="144"/>
                  </a:lnTo>
                  <a:lnTo>
                    <a:pt x="42" y="208"/>
                  </a:lnTo>
                  <a:lnTo>
                    <a:pt x="0" y="232"/>
                  </a:lnTo>
                  <a:lnTo>
                    <a:pt x="25" y="272"/>
                  </a:lnTo>
                  <a:lnTo>
                    <a:pt x="17" y="320"/>
                  </a:lnTo>
                  <a:lnTo>
                    <a:pt x="93" y="352"/>
                  </a:lnTo>
                  <a:lnTo>
                    <a:pt x="76" y="392"/>
                  </a:lnTo>
                  <a:lnTo>
                    <a:pt x="93" y="392"/>
                  </a:lnTo>
                  <a:lnTo>
                    <a:pt x="135" y="376"/>
                  </a:lnTo>
                  <a:lnTo>
                    <a:pt x="160" y="344"/>
                  </a:lnTo>
                  <a:lnTo>
                    <a:pt x="177" y="328"/>
                  </a:lnTo>
                  <a:lnTo>
                    <a:pt x="202" y="320"/>
                  </a:lnTo>
                  <a:lnTo>
                    <a:pt x="244" y="336"/>
                  </a:lnTo>
                  <a:lnTo>
                    <a:pt x="261" y="352"/>
                  </a:lnTo>
                  <a:lnTo>
                    <a:pt x="278" y="368"/>
                  </a:lnTo>
                  <a:lnTo>
                    <a:pt x="312" y="368"/>
                  </a:lnTo>
                  <a:lnTo>
                    <a:pt x="329" y="384"/>
                  </a:lnTo>
                  <a:lnTo>
                    <a:pt x="337" y="424"/>
                  </a:lnTo>
                  <a:lnTo>
                    <a:pt x="362" y="472"/>
                  </a:lnTo>
                  <a:lnTo>
                    <a:pt x="371" y="496"/>
                  </a:lnTo>
                  <a:lnTo>
                    <a:pt x="396" y="512"/>
                  </a:lnTo>
                  <a:lnTo>
                    <a:pt x="430" y="552"/>
                  </a:lnTo>
                  <a:lnTo>
                    <a:pt x="472" y="576"/>
                  </a:lnTo>
                  <a:lnTo>
                    <a:pt x="497" y="592"/>
                  </a:lnTo>
                  <a:lnTo>
                    <a:pt x="514" y="608"/>
                  </a:lnTo>
                  <a:lnTo>
                    <a:pt x="607" y="680"/>
                  </a:lnTo>
                  <a:lnTo>
                    <a:pt x="624" y="696"/>
                  </a:lnTo>
                  <a:lnTo>
                    <a:pt x="649" y="688"/>
                  </a:lnTo>
                  <a:lnTo>
                    <a:pt x="708" y="712"/>
                  </a:lnTo>
                  <a:lnTo>
                    <a:pt x="742" y="744"/>
                  </a:lnTo>
                  <a:lnTo>
                    <a:pt x="767" y="744"/>
                  </a:lnTo>
                  <a:lnTo>
                    <a:pt x="775" y="752"/>
                  </a:lnTo>
                  <a:lnTo>
                    <a:pt x="775" y="768"/>
                  </a:lnTo>
                  <a:lnTo>
                    <a:pt x="809" y="768"/>
                  </a:lnTo>
                  <a:lnTo>
                    <a:pt x="826" y="800"/>
                  </a:lnTo>
                  <a:lnTo>
                    <a:pt x="851" y="824"/>
                  </a:lnTo>
                  <a:lnTo>
                    <a:pt x="893" y="840"/>
                  </a:lnTo>
                  <a:lnTo>
                    <a:pt x="927" y="856"/>
                  </a:lnTo>
                  <a:lnTo>
                    <a:pt x="944" y="904"/>
                  </a:lnTo>
                  <a:lnTo>
                    <a:pt x="978" y="984"/>
                  </a:lnTo>
                  <a:lnTo>
                    <a:pt x="952" y="984"/>
                  </a:lnTo>
                  <a:lnTo>
                    <a:pt x="935" y="1000"/>
                  </a:lnTo>
                  <a:lnTo>
                    <a:pt x="935" y="1016"/>
                  </a:lnTo>
                  <a:lnTo>
                    <a:pt x="927" y="1040"/>
                  </a:lnTo>
                  <a:lnTo>
                    <a:pt x="919" y="1056"/>
                  </a:lnTo>
                  <a:lnTo>
                    <a:pt x="935" y="1072"/>
                  </a:lnTo>
                  <a:lnTo>
                    <a:pt x="952" y="1080"/>
                  </a:lnTo>
                  <a:lnTo>
                    <a:pt x="978" y="1072"/>
                  </a:lnTo>
                  <a:lnTo>
                    <a:pt x="994" y="1040"/>
                  </a:lnTo>
                  <a:lnTo>
                    <a:pt x="1011" y="1000"/>
                  </a:lnTo>
                  <a:lnTo>
                    <a:pt x="1028" y="960"/>
                  </a:lnTo>
                  <a:lnTo>
                    <a:pt x="1070" y="952"/>
                  </a:lnTo>
                  <a:lnTo>
                    <a:pt x="1070" y="904"/>
                  </a:lnTo>
                  <a:lnTo>
                    <a:pt x="1053" y="888"/>
                  </a:lnTo>
                  <a:lnTo>
                    <a:pt x="1028" y="880"/>
                  </a:lnTo>
                  <a:lnTo>
                    <a:pt x="1003" y="864"/>
                  </a:lnTo>
                  <a:lnTo>
                    <a:pt x="994" y="848"/>
                  </a:lnTo>
                  <a:lnTo>
                    <a:pt x="1011" y="800"/>
                  </a:lnTo>
                  <a:lnTo>
                    <a:pt x="1028" y="776"/>
                  </a:lnTo>
                  <a:lnTo>
                    <a:pt x="1045" y="768"/>
                  </a:lnTo>
                  <a:lnTo>
                    <a:pt x="1104" y="776"/>
                  </a:lnTo>
                  <a:lnTo>
                    <a:pt x="1146" y="792"/>
                  </a:lnTo>
                  <a:lnTo>
                    <a:pt x="1180" y="824"/>
                  </a:lnTo>
                  <a:lnTo>
                    <a:pt x="1180" y="784"/>
                  </a:lnTo>
                  <a:lnTo>
                    <a:pt x="1155" y="752"/>
                  </a:lnTo>
                  <a:close/>
                </a:path>
              </a:pathLst>
            </a:custGeom>
            <a:noFill/>
            <a:ln w="12700">
              <a:solidFill>
                <a:srgbClr val="000000"/>
              </a:solidFill>
              <a:round/>
              <a:headEnd/>
              <a:tailEnd/>
            </a:ln>
          </p:spPr>
          <p:txBody>
            <a:bodyPr/>
            <a:lstStyle/>
            <a:p>
              <a:endParaRPr lang="en-IE">
                <a:latin typeface="Calibri" pitchFamily="34" charset="0"/>
              </a:endParaRPr>
            </a:p>
          </p:txBody>
        </p:sp>
        <p:sp>
          <p:nvSpPr>
            <p:cNvPr id="38" name="Freeform 34"/>
            <p:cNvSpPr>
              <a:spLocks/>
            </p:cNvSpPr>
            <p:nvPr/>
          </p:nvSpPr>
          <p:spPr bwMode="auto">
            <a:xfrm>
              <a:off x="2463" y="2496"/>
              <a:ext cx="1146" cy="1088"/>
            </a:xfrm>
            <a:custGeom>
              <a:avLst/>
              <a:gdLst>
                <a:gd name="T0" fmla="*/ 969 w 1146"/>
                <a:gd name="T1" fmla="*/ 600 h 1088"/>
                <a:gd name="T2" fmla="*/ 944 w 1146"/>
                <a:gd name="T3" fmla="*/ 584 h 1088"/>
                <a:gd name="T4" fmla="*/ 986 w 1146"/>
                <a:gd name="T5" fmla="*/ 520 h 1088"/>
                <a:gd name="T6" fmla="*/ 1019 w 1146"/>
                <a:gd name="T7" fmla="*/ 472 h 1088"/>
                <a:gd name="T8" fmla="*/ 1087 w 1146"/>
                <a:gd name="T9" fmla="*/ 448 h 1088"/>
                <a:gd name="T10" fmla="*/ 1112 w 1146"/>
                <a:gd name="T11" fmla="*/ 320 h 1088"/>
                <a:gd name="T12" fmla="*/ 1095 w 1146"/>
                <a:gd name="T13" fmla="*/ 272 h 1088"/>
                <a:gd name="T14" fmla="*/ 1011 w 1146"/>
                <a:gd name="T15" fmla="*/ 248 h 1088"/>
                <a:gd name="T16" fmla="*/ 927 w 1146"/>
                <a:gd name="T17" fmla="*/ 208 h 1088"/>
                <a:gd name="T18" fmla="*/ 851 w 1146"/>
                <a:gd name="T19" fmla="*/ 136 h 1088"/>
                <a:gd name="T20" fmla="*/ 809 w 1146"/>
                <a:gd name="T21" fmla="*/ 112 h 1088"/>
                <a:gd name="T22" fmla="*/ 767 w 1146"/>
                <a:gd name="T23" fmla="*/ 88 h 1088"/>
                <a:gd name="T24" fmla="*/ 708 w 1146"/>
                <a:gd name="T25" fmla="*/ 48 h 1088"/>
                <a:gd name="T26" fmla="*/ 666 w 1146"/>
                <a:gd name="T27" fmla="*/ 0 h 1088"/>
                <a:gd name="T28" fmla="*/ 598 w 1146"/>
                <a:gd name="T29" fmla="*/ 24 h 1088"/>
                <a:gd name="T30" fmla="*/ 564 w 1146"/>
                <a:gd name="T31" fmla="*/ 104 h 1088"/>
                <a:gd name="T32" fmla="*/ 489 w 1146"/>
                <a:gd name="T33" fmla="*/ 136 h 1088"/>
                <a:gd name="T34" fmla="*/ 455 w 1146"/>
                <a:gd name="T35" fmla="*/ 168 h 1088"/>
                <a:gd name="T36" fmla="*/ 413 w 1146"/>
                <a:gd name="T37" fmla="*/ 184 h 1088"/>
                <a:gd name="T38" fmla="*/ 345 w 1146"/>
                <a:gd name="T39" fmla="*/ 160 h 1088"/>
                <a:gd name="T40" fmla="*/ 269 w 1146"/>
                <a:gd name="T41" fmla="*/ 144 h 1088"/>
                <a:gd name="T42" fmla="*/ 303 w 1146"/>
                <a:gd name="T43" fmla="*/ 256 h 1088"/>
                <a:gd name="T44" fmla="*/ 211 w 1146"/>
                <a:gd name="T45" fmla="*/ 240 h 1088"/>
                <a:gd name="T46" fmla="*/ 177 w 1146"/>
                <a:gd name="T47" fmla="*/ 232 h 1088"/>
                <a:gd name="T48" fmla="*/ 126 w 1146"/>
                <a:gd name="T49" fmla="*/ 208 h 1088"/>
                <a:gd name="T50" fmla="*/ 84 w 1146"/>
                <a:gd name="T51" fmla="*/ 216 h 1088"/>
                <a:gd name="T52" fmla="*/ 8 w 1146"/>
                <a:gd name="T53" fmla="*/ 232 h 1088"/>
                <a:gd name="T54" fmla="*/ 8 w 1146"/>
                <a:gd name="T55" fmla="*/ 248 h 1088"/>
                <a:gd name="T56" fmla="*/ 25 w 1146"/>
                <a:gd name="T57" fmla="*/ 272 h 1088"/>
                <a:gd name="T58" fmla="*/ 17 w 1146"/>
                <a:gd name="T59" fmla="*/ 288 h 1088"/>
                <a:gd name="T60" fmla="*/ 42 w 1146"/>
                <a:gd name="T61" fmla="*/ 312 h 1088"/>
                <a:gd name="T62" fmla="*/ 109 w 1146"/>
                <a:gd name="T63" fmla="*/ 328 h 1088"/>
                <a:gd name="T64" fmla="*/ 160 w 1146"/>
                <a:gd name="T65" fmla="*/ 368 h 1088"/>
                <a:gd name="T66" fmla="*/ 194 w 1146"/>
                <a:gd name="T67" fmla="*/ 400 h 1088"/>
                <a:gd name="T68" fmla="*/ 211 w 1146"/>
                <a:gd name="T69" fmla="*/ 448 h 1088"/>
                <a:gd name="T70" fmla="*/ 269 w 1146"/>
                <a:gd name="T71" fmla="*/ 536 h 1088"/>
                <a:gd name="T72" fmla="*/ 278 w 1146"/>
                <a:gd name="T73" fmla="*/ 584 h 1088"/>
                <a:gd name="T74" fmla="*/ 295 w 1146"/>
                <a:gd name="T75" fmla="*/ 640 h 1088"/>
                <a:gd name="T76" fmla="*/ 236 w 1146"/>
                <a:gd name="T77" fmla="*/ 776 h 1088"/>
                <a:gd name="T78" fmla="*/ 177 w 1146"/>
                <a:gd name="T79" fmla="*/ 872 h 1088"/>
                <a:gd name="T80" fmla="*/ 160 w 1146"/>
                <a:gd name="T81" fmla="*/ 888 h 1088"/>
                <a:gd name="T82" fmla="*/ 244 w 1146"/>
                <a:gd name="T83" fmla="*/ 960 h 1088"/>
                <a:gd name="T84" fmla="*/ 320 w 1146"/>
                <a:gd name="T85" fmla="*/ 992 h 1088"/>
                <a:gd name="T86" fmla="*/ 396 w 1146"/>
                <a:gd name="T87" fmla="*/ 1024 h 1088"/>
                <a:gd name="T88" fmla="*/ 522 w 1146"/>
                <a:gd name="T89" fmla="*/ 1056 h 1088"/>
                <a:gd name="T90" fmla="*/ 607 w 1146"/>
                <a:gd name="T91" fmla="*/ 1088 h 1088"/>
                <a:gd name="T92" fmla="*/ 632 w 1146"/>
                <a:gd name="T93" fmla="*/ 1080 h 1088"/>
                <a:gd name="T94" fmla="*/ 623 w 1146"/>
                <a:gd name="T95" fmla="*/ 1032 h 1088"/>
                <a:gd name="T96" fmla="*/ 649 w 1146"/>
                <a:gd name="T97" fmla="*/ 968 h 1088"/>
                <a:gd name="T98" fmla="*/ 716 w 1146"/>
                <a:gd name="T99" fmla="*/ 928 h 1088"/>
                <a:gd name="T100" fmla="*/ 842 w 1146"/>
                <a:gd name="T101" fmla="*/ 952 h 1088"/>
                <a:gd name="T102" fmla="*/ 910 w 1146"/>
                <a:gd name="T103" fmla="*/ 984 h 1088"/>
                <a:gd name="T104" fmla="*/ 960 w 1146"/>
                <a:gd name="T105" fmla="*/ 976 h 1088"/>
                <a:gd name="T106" fmla="*/ 977 w 1146"/>
                <a:gd name="T107" fmla="*/ 960 h 1088"/>
                <a:gd name="T108" fmla="*/ 1070 w 1146"/>
                <a:gd name="T109" fmla="*/ 904 h 1088"/>
                <a:gd name="T110" fmla="*/ 1011 w 1146"/>
                <a:gd name="T111" fmla="*/ 832 h 1088"/>
                <a:gd name="T112" fmla="*/ 994 w 1146"/>
                <a:gd name="T113" fmla="*/ 744 h 1088"/>
                <a:gd name="T114" fmla="*/ 1019 w 1146"/>
                <a:gd name="T115" fmla="*/ 656 h 1088"/>
                <a:gd name="T116" fmla="*/ 1019 w 1146"/>
                <a:gd name="T117" fmla="*/ 632 h 10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46"/>
                <a:gd name="T178" fmla="*/ 0 h 1088"/>
                <a:gd name="T179" fmla="*/ 1146 w 1146"/>
                <a:gd name="T180" fmla="*/ 1088 h 10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46" h="1088">
                  <a:moveTo>
                    <a:pt x="1011" y="616"/>
                  </a:moveTo>
                  <a:lnTo>
                    <a:pt x="969" y="600"/>
                  </a:lnTo>
                  <a:lnTo>
                    <a:pt x="935" y="616"/>
                  </a:lnTo>
                  <a:lnTo>
                    <a:pt x="944" y="584"/>
                  </a:lnTo>
                  <a:lnTo>
                    <a:pt x="977" y="544"/>
                  </a:lnTo>
                  <a:lnTo>
                    <a:pt x="986" y="520"/>
                  </a:lnTo>
                  <a:lnTo>
                    <a:pt x="1011" y="504"/>
                  </a:lnTo>
                  <a:lnTo>
                    <a:pt x="1019" y="472"/>
                  </a:lnTo>
                  <a:lnTo>
                    <a:pt x="1053" y="464"/>
                  </a:lnTo>
                  <a:lnTo>
                    <a:pt x="1087" y="448"/>
                  </a:lnTo>
                  <a:lnTo>
                    <a:pt x="1104" y="360"/>
                  </a:lnTo>
                  <a:lnTo>
                    <a:pt x="1112" y="320"/>
                  </a:lnTo>
                  <a:lnTo>
                    <a:pt x="1146" y="288"/>
                  </a:lnTo>
                  <a:lnTo>
                    <a:pt x="1095" y="272"/>
                  </a:lnTo>
                  <a:lnTo>
                    <a:pt x="1036" y="256"/>
                  </a:lnTo>
                  <a:lnTo>
                    <a:pt x="1011" y="248"/>
                  </a:lnTo>
                  <a:lnTo>
                    <a:pt x="986" y="216"/>
                  </a:lnTo>
                  <a:lnTo>
                    <a:pt x="927" y="208"/>
                  </a:lnTo>
                  <a:lnTo>
                    <a:pt x="868" y="168"/>
                  </a:lnTo>
                  <a:lnTo>
                    <a:pt x="851" y="136"/>
                  </a:lnTo>
                  <a:lnTo>
                    <a:pt x="809" y="144"/>
                  </a:lnTo>
                  <a:lnTo>
                    <a:pt x="809" y="112"/>
                  </a:lnTo>
                  <a:lnTo>
                    <a:pt x="767" y="96"/>
                  </a:lnTo>
                  <a:lnTo>
                    <a:pt x="767" y="88"/>
                  </a:lnTo>
                  <a:lnTo>
                    <a:pt x="733" y="72"/>
                  </a:lnTo>
                  <a:lnTo>
                    <a:pt x="708" y="48"/>
                  </a:lnTo>
                  <a:lnTo>
                    <a:pt x="682" y="16"/>
                  </a:lnTo>
                  <a:lnTo>
                    <a:pt x="666" y="0"/>
                  </a:lnTo>
                  <a:lnTo>
                    <a:pt x="623" y="8"/>
                  </a:lnTo>
                  <a:lnTo>
                    <a:pt x="598" y="24"/>
                  </a:lnTo>
                  <a:lnTo>
                    <a:pt x="581" y="88"/>
                  </a:lnTo>
                  <a:lnTo>
                    <a:pt x="564" y="104"/>
                  </a:lnTo>
                  <a:lnTo>
                    <a:pt x="539" y="120"/>
                  </a:lnTo>
                  <a:lnTo>
                    <a:pt x="489" y="136"/>
                  </a:lnTo>
                  <a:lnTo>
                    <a:pt x="463" y="144"/>
                  </a:lnTo>
                  <a:lnTo>
                    <a:pt x="455" y="168"/>
                  </a:lnTo>
                  <a:lnTo>
                    <a:pt x="446" y="184"/>
                  </a:lnTo>
                  <a:lnTo>
                    <a:pt x="413" y="184"/>
                  </a:lnTo>
                  <a:lnTo>
                    <a:pt x="362" y="168"/>
                  </a:lnTo>
                  <a:lnTo>
                    <a:pt x="345" y="160"/>
                  </a:lnTo>
                  <a:lnTo>
                    <a:pt x="328" y="144"/>
                  </a:lnTo>
                  <a:lnTo>
                    <a:pt x="269" y="144"/>
                  </a:lnTo>
                  <a:lnTo>
                    <a:pt x="295" y="200"/>
                  </a:lnTo>
                  <a:lnTo>
                    <a:pt x="303" y="256"/>
                  </a:lnTo>
                  <a:lnTo>
                    <a:pt x="253" y="248"/>
                  </a:lnTo>
                  <a:lnTo>
                    <a:pt x="211" y="240"/>
                  </a:lnTo>
                  <a:lnTo>
                    <a:pt x="194" y="248"/>
                  </a:lnTo>
                  <a:lnTo>
                    <a:pt x="177" y="232"/>
                  </a:lnTo>
                  <a:lnTo>
                    <a:pt x="152" y="208"/>
                  </a:lnTo>
                  <a:lnTo>
                    <a:pt x="126" y="208"/>
                  </a:lnTo>
                  <a:lnTo>
                    <a:pt x="109" y="216"/>
                  </a:lnTo>
                  <a:lnTo>
                    <a:pt x="84" y="216"/>
                  </a:lnTo>
                  <a:lnTo>
                    <a:pt x="34" y="216"/>
                  </a:lnTo>
                  <a:lnTo>
                    <a:pt x="8" y="232"/>
                  </a:lnTo>
                  <a:lnTo>
                    <a:pt x="0" y="240"/>
                  </a:lnTo>
                  <a:lnTo>
                    <a:pt x="8" y="248"/>
                  </a:lnTo>
                  <a:lnTo>
                    <a:pt x="50" y="272"/>
                  </a:lnTo>
                  <a:lnTo>
                    <a:pt x="25" y="272"/>
                  </a:lnTo>
                  <a:lnTo>
                    <a:pt x="17" y="280"/>
                  </a:lnTo>
                  <a:lnTo>
                    <a:pt x="17" y="288"/>
                  </a:lnTo>
                  <a:lnTo>
                    <a:pt x="25" y="304"/>
                  </a:lnTo>
                  <a:lnTo>
                    <a:pt x="42" y="312"/>
                  </a:lnTo>
                  <a:lnTo>
                    <a:pt x="76" y="320"/>
                  </a:lnTo>
                  <a:lnTo>
                    <a:pt x="109" y="328"/>
                  </a:lnTo>
                  <a:lnTo>
                    <a:pt x="135" y="352"/>
                  </a:lnTo>
                  <a:lnTo>
                    <a:pt x="160" y="368"/>
                  </a:lnTo>
                  <a:lnTo>
                    <a:pt x="185" y="376"/>
                  </a:lnTo>
                  <a:lnTo>
                    <a:pt x="194" y="400"/>
                  </a:lnTo>
                  <a:lnTo>
                    <a:pt x="219" y="424"/>
                  </a:lnTo>
                  <a:lnTo>
                    <a:pt x="211" y="448"/>
                  </a:lnTo>
                  <a:lnTo>
                    <a:pt x="244" y="512"/>
                  </a:lnTo>
                  <a:lnTo>
                    <a:pt x="269" y="536"/>
                  </a:lnTo>
                  <a:lnTo>
                    <a:pt x="286" y="560"/>
                  </a:lnTo>
                  <a:lnTo>
                    <a:pt x="278" y="584"/>
                  </a:lnTo>
                  <a:lnTo>
                    <a:pt x="253" y="592"/>
                  </a:lnTo>
                  <a:lnTo>
                    <a:pt x="295" y="640"/>
                  </a:lnTo>
                  <a:lnTo>
                    <a:pt x="269" y="632"/>
                  </a:lnTo>
                  <a:lnTo>
                    <a:pt x="236" y="776"/>
                  </a:lnTo>
                  <a:lnTo>
                    <a:pt x="202" y="848"/>
                  </a:lnTo>
                  <a:lnTo>
                    <a:pt x="177" y="872"/>
                  </a:lnTo>
                  <a:lnTo>
                    <a:pt x="143" y="880"/>
                  </a:lnTo>
                  <a:lnTo>
                    <a:pt x="160" y="888"/>
                  </a:lnTo>
                  <a:lnTo>
                    <a:pt x="211" y="928"/>
                  </a:lnTo>
                  <a:lnTo>
                    <a:pt x="244" y="960"/>
                  </a:lnTo>
                  <a:lnTo>
                    <a:pt x="278" y="968"/>
                  </a:lnTo>
                  <a:lnTo>
                    <a:pt x="320" y="992"/>
                  </a:lnTo>
                  <a:lnTo>
                    <a:pt x="337" y="1016"/>
                  </a:lnTo>
                  <a:lnTo>
                    <a:pt x="396" y="1024"/>
                  </a:lnTo>
                  <a:lnTo>
                    <a:pt x="463" y="1032"/>
                  </a:lnTo>
                  <a:lnTo>
                    <a:pt x="522" y="1056"/>
                  </a:lnTo>
                  <a:lnTo>
                    <a:pt x="581" y="1072"/>
                  </a:lnTo>
                  <a:lnTo>
                    <a:pt x="607" y="1088"/>
                  </a:lnTo>
                  <a:lnTo>
                    <a:pt x="632" y="1080"/>
                  </a:lnTo>
                  <a:lnTo>
                    <a:pt x="640" y="1064"/>
                  </a:lnTo>
                  <a:lnTo>
                    <a:pt x="623" y="1032"/>
                  </a:lnTo>
                  <a:lnTo>
                    <a:pt x="632" y="992"/>
                  </a:lnTo>
                  <a:lnTo>
                    <a:pt x="649" y="968"/>
                  </a:lnTo>
                  <a:lnTo>
                    <a:pt x="682" y="944"/>
                  </a:lnTo>
                  <a:lnTo>
                    <a:pt x="716" y="928"/>
                  </a:lnTo>
                  <a:lnTo>
                    <a:pt x="750" y="928"/>
                  </a:lnTo>
                  <a:lnTo>
                    <a:pt x="842" y="952"/>
                  </a:lnTo>
                  <a:lnTo>
                    <a:pt x="876" y="968"/>
                  </a:lnTo>
                  <a:lnTo>
                    <a:pt x="910" y="984"/>
                  </a:lnTo>
                  <a:lnTo>
                    <a:pt x="944" y="984"/>
                  </a:lnTo>
                  <a:lnTo>
                    <a:pt x="960" y="976"/>
                  </a:lnTo>
                  <a:lnTo>
                    <a:pt x="969" y="968"/>
                  </a:lnTo>
                  <a:lnTo>
                    <a:pt x="977" y="960"/>
                  </a:lnTo>
                  <a:lnTo>
                    <a:pt x="1019" y="928"/>
                  </a:lnTo>
                  <a:lnTo>
                    <a:pt x="1070" y="904"/>
                  </a:lnTo>
                  <a:lnTo>
                    <a:pt x="1087" y="864"/>
                  </a:lnTo>
                  <a:lnTo>
                    <a:pt x="1011" y="832"/>
                  </a:lnTo>
                  <a:lnTo>
                    <a:pt x="1019" y="784"/>
                  </a:lnTo>
                  <a:lnTo>
                    <a:pt x="994" y="744"/>
                  </a:lnTo>
                  <a:lnTo>
                    <a:pt x="1036" y="720"/>
                  </a:lnTo>
                  <a:lnTo>
                    <a:pt x="1019" y="656"/>
                  </a:lnTo>
                  <a:lnTo>
                    <a:pt x="1036" y="656"/>
                  </a:lnTo>
                  <a:lnTo>
                    <a:pt x="1019" y="632"/>
                  </a:lnTo>
                  <a:lnTo>
                    <a:pt x="1011" y="616"/>
                  </a:lnTo>
                  <a:close/>
                </a:path>
              </a:pathLst>
            </a:custGeom>
            <a:noFill/>
            <a:ln w="12700">
              <a:solidFill>
                <a:srgbClr val="000000"/>
              </a:solidFill>
              <a:round/>
              <a:headEnd/>
              <a:tailEnd/>
            </a:ln>
          </p:spPr>
          <p:txBody>
            <a:bodyPr/>
            <a:lstStyle/>
            <a:p>
              <a:endParaRPr lang="en-IE">
                <a:latin typeface="Calibri" pitchFamily="34" charset="0"/>
              </a:endParaRPr>
            </a:p>
          </p:txBody>
        </p:sp>
        <p:sp>
          <p:nvSpPr>
            <p:cNvPr id="39" name="Freeform 35"/>
            <p:cNvSpPr>
              <a:spLocks/>
            </p:cNvSpPr>
            <p:nvPr/>
          </p:nvSpPr>
          <p:spPr bwMode="auto">
            <a:xfrm>
              <a:off x="3129" y="2472"/>
              <a:ext cx="328" cy="232"/>
            </a:xfrm>
            <a:custGeom>
              <a:avLst/>
              <a:gdLst>
                <a:gd name="T0" fmla="*/ 278 w 328"/>
                <a:gd name="T1" fmla="*/ 184 h 232"/>
                <a:gd name="T2" fmla="*/ 286 w 328"/>
                <a:gd name="T3" fmla="*/ 168 h 232"/>
                <a:gd name="T4" fmla="*/ 311 w 328"/>
                <a:gd name="T5" fmla="*/ 160 h 232"/>
                <a:gd name="T6" fmla="*/ 328 w 328"/>
                <a:gd name="T7" fmla="*/ 144 h 232"/>
                <a:gd name="T8" fmla="*/ 328 w 328"/>
                <a:gd name="T9" fmla="*/ 112 h 232"/>
                <a:gd name="T10" fmla="*/ 303 w 328"/>
                <a:gd name="T11" fmla="*/ 88 h 232"/>
                <a:gd name="T12" fmla="*/ 269 w 328"/>
                <a:gd name="T13" fmla="*/ 72 h 232"/>
                <a:gd name="T14" fmla="*/ 278 w 328"/>
                <a:gd name="T15" fmla="*/ 48 h 232"/>
                <a:gd name="T16" fmla="*/ 261 w 328"/>
                <a:gd name="T17" fmla="*/ 24 h 232"/>
                <a:gd name="T18" fmla="*/ 219 w 328"/>
                <a:gd name="T19" fmla="*/ 16 h 232"/>
                <a:gd name="T20" fmla="*/ 168 w 328"/>
                <a:gd name="T21" fmla="*/ 8 h 232"/>
                <a:gd name="T22" fmla="*/ 134 w 328"/>
                <a:gd name="T23" fmla="*/ 24 h 232"/>
                <a:gd name="T24" fmla="*/ 101 w 328"/>
                <a:gd name="T25" fmla="*/ 16 h 232"/>
                <a:gd name="T26" fmla="*/ 75 w 328"/>
                <a:gd name="T27" fmla="*/ 0 h 232"/>
                <a:gd name="T28" fmla="*/ 42 w 328"/>
                <a:gd name="T29" fmla="*/ 16 h 232"/>
                <a:gd name="T30" fmla="*/ 0 w 328"/>
                <a:gd name="T31" fmla="*/ 24 h 232"/>
                <a:gd name="T32" fmla="*/ 16 w 328"/>
                <a:gd name="T33" fmla="*/ 40 h 232"/>
                <a:gd name="T34" fmla="*/ 42 w 328"/>
                <a:gd name="T35" fmla="*/ 72 h 232"/>
                <a:gd name="T36" fmla="*/ 67 w 328"/>
                <a:gd name="T37" fmla="*/ 96 h 232"/>
                <a:gd name="T38" fmla="*/ 101 w 328"/>
                <a:gd name="T39" fmla="*/ 112 h 232"/>
                <a:gd name="T40" fmla="*/ 101 w 328"/>
                <a:gd name="T41" fmla="*/ 120 h 232"/>
                <a:gd name="T42" fmla="*/ 143 w 328"/>
                <a:gd name="T43" fmla="*/ 136 h 232"/>
                <a:gd name="T44" fmla="*/ 143 w 328"/>
                <a:gd name="T45" fmla="*/ 168 h 232"/>
                <a:gd name="T46" fmla="*/ 185 w 328"/>
                <a:gd name="T47" fmla="*/ 160 h 232"/>
                <a:gd name="T48" fmla="*/ 202 w 328"/>
                <a:gd name="T49" fmla="*/ 192 h 232"/>
                <a:gd name="T50" fmla="*/ 261 w 328"/>
                <a:gd name="T51" fmla="*/ 232 h 232"/>
                <a:gd name="T52" fmla="*/ 278 w 328"/>
                <a:gd name="T53" fmla="*/ 232 h 232"/>
                <a:gd name="T54" fmla="*/ 278 w 328"/>
                <a:gd name="T55" fmla="*/ 208 h 232"/>
                <a:gd name="T56" fmla="*/ 278 w 328"/>
                <a:gd name="T57" fmla="*/ 184 h 2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8"/>
                <a:gd name="T88" fmla="*/ 0 h 232"/>
                <a:gd name="T89" fmla="*/ 328 w 328"/>
                <a:gd name="T90" fmla="*/ 232 h 23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8" h="232">
                  <a:moveTo>
                    <a:pt x="278" y="184"/>
                  </a:moveTo>
                  <a:lnTo>
                    <a:pt x="286" y="168"/>
                  </a:lnTo>
                  <a:lnTo>
                    <a:pt x="311" y="160"/>
                  </a:lnTo>
                  <a:lnTo>
                    <a:pt x="328" y="144"/>
                  </a:lnTo>
                  <a:lnTo>
                    <a:pt x="328" y="112"/>
                  </a:lnTo>
                  <a:lnTo>
                    <a:pt x="303" y="88"/>
                  </a:lnTo>
                  <a:lnTo>
                    <a:pt x="269" y="72"/>
                  </a:lnTo>
                  <a:lnTo>
                    <a:pt x="278" y="48"/>
                  </a:lnTo>
                  <a:lnTo>
                    <a:pt x="261" y="24"/>
                  </a:lnTo>
                  <a:lnTo>
                    <a:pt x="219" y="16"/>
                  </a:lnTo>
                  <a:lnTo>
                    <a:pt x="168" y="8"/>
                  </a:lnTo>
                  <a:lnTo>
                    <a:pt x="134" y="24"/>
                  </a:lnTo>
                  <a:lnTo>
                    <a:pt x="101" y="16"/>
                  </a:lnTo>
                  <a:lnTo>
                    <a:pt x="75" y="0"/>
                  </a:lnTo>
                  <a:lnTo>
                    <a:pt x="42" y="16"/>
                  </a:lnTo>
                  <a:lnTo>
                    <a:pt x="0" y="24"/>
                  </a:lnTo>
                  <a:lnTo>
                    <a:pt x="16" y="40"/>
                  </a:lnTo>
                  <a:lnTo>
                    <a:pt x="42" y="72"/>
                  </a:lnTo>
                  <a:lnTo>
                    <a:pt x="67" y="96"/>
                  </a:lnTo>
                  <a:lnTo>
                    <a:pt x="101" y="112"/>
                  </a:lnTo>
                  <a:lnTo>
                    <a:pt x="101" y="120"/>
                  </a:lnTo>
                  <a:lnTo>
                    <a:pt x="143" y="136"/>
                  </a:lnTo>
                  <a:lnTo>
                    <a:pt x="143" y="168"/>
                  </a:lnTo>
                  <a:lnTo>
                    <a:pt x="185" y="160"/>
                  </a:lnTo>
                  <a:lnTo>
                    <a:pt x="202" y="192"/>
                  </a:lnTo>
                  <a:lnTo>
                    <a:pt x="261" y="232"/>
                  </a:lnTo>
                  <a:lnTo>
                    <a:pt x="278" y="232"/>
                  </a:lnTo>
                  <a:lnTo>
                    <a:pt x="278" y="208"/>
                  </a:lnTo>
                  <a:lnTo>
                    <a:pt x="278" y="184"/>
                  </a:lnTo>
                  <a:close/>
                </a:path>
              </a:pathLst>
            </a:custGeom>
            <a:solidFill>
              <a:srgbClr val="FFCCCC"/>
            </a:solidFill>
            <a:ln w="9525">
              <a:solidFill>
                <a:schemeClr val="tx1"/>
              </a:solidFill>
              <a:miter lim="800000"/>
              <a:headEnd/>
              <a:tailEnd/>
            </a:ln>
          </p:spPr>
          <p:txBody>
            <a:bodyPr/>
            <a:lstStyle/>
            <a:p>
              <a:endParaRPr lang="en-IE">
                <a:latin typeface="Calibri" pitchFamily="34" charset="0"/>
              </a:endParaRPr>
            </a:p>
          </p:txBody>
        </p:sp>
        <p:sp>
          <p:nvSpPr>
            <p:cNvPr id="40" name="Freeform 36"/>
            <p:cNvSpPr>
              <a:spLocks/>
            </p:cNvSpPr>
            <p:nvPr/>
          </p:nvSpPr>
          <p:spPr bwMode="auto">
            <a:xfrm>
              <a:off x="3407" y="2632"/>
              <a:ext cx="59" cy="80"/>
            </a:xfrm>
            <a:custGeom>
              <a:avLst/>
              <a:gdLst>
                <a:gd name="T0" fmla="*/ 25 w 59"/>
                <a:gd name="T1" fmla="*/ 24 h 80"/>
                <a:gd name="T2" fmla="*/ 25 w 59"/>
                <a:gd name="T3" fmla="*/ 0 h 80"/>
                <a:gd name="T4" fmla="*/ 8 w 59"/>
                <a:gd name="T5" fmla="*/ 8 h 80"/>
                <a:gd name="T6" fmla="*/ 0 w 59"/>
                <a:gd name="T7" fmla="*/ 24 h 80"/>
                <a:gd name="T8" fmla="*/ 0 w 59"/>
                <a:gd name="T9" fmla="*/ 48 h 80"/>
                <a:gd name="T10" fmla="*/ 0 w 59"/>
                <a:gd name="T11" fmla="*/ 72 h 80"/>
                <a:gd name="T12" fmla="*/ 42 w 59"/>
                <a:gd name="T13" fmla="*/ 80 h 80"/>
                <a:gd name="T14" fmla="*/ 59 w 59"/>
                <a:gd name="T15" fmla="*/ 48 h 80"/>
                <a:gd name="T16" fmla="*/ 25 w 59"/>
                <a:gd name="T17" fmla="*/ 24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80"/>
                <a:gd name="T29" fmla="*/ 59 w 59"/>
                <a:gd name="T30" fmla="*/ 80 h 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80">
                  <a:moveTo>
                    <a:pt x="25" y="24"/>
                  </a:moveTo>
                  <a:lnTo>
                    <a:pt x="25" y="0"/>
                  </a:lnTo>
                  <a:lnTo>
                    <a:pt x="8" y="8"/>
                  </a:lnTo>
                  <a:lnTo>
                    <a:pt x="0" y="24"/>
                  </a:lnTo>
                  <a:lnTo>
                    <a:pt x="0" y="48"/>
                  </a:lnTo>
                  <a:lnTo>
                    <a:pt x="0" y="72"/>
                  </a:lnTo>
                  <a:lnTo>
                    <a:pt x="42" y="80"/>
                  </a:lnTo>
                  <a:lnTo>
                    <a:pt x="59" y="48"/>
                  </a:lnTo>
                  <a:lnTo>
                    <a:pt x="25" y="24"/>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41" name="Freeform 37"/>
            <p:cNvSpPr>
              <a:spLocks/>
            </p:cNvSpPr>
            <p:nvPr/>
          </p:nvSpPr>
          <p:spPr bwMode="auto">
            <a:xfrm>
              <a:off x="3204" y="2232"/>
              <a:ext cx="337" cy="320"/>
            </a:xfrm>
            <a:custGeom>
              <a:avLst/>
              <a:gdLst>
                <a:gd name="T0" fmla="*/ 236 w 337"/>
                <a:gd name="T1" fmla="*/ 280 h 320"/>
                <a:gd name="T2" fmla="*/ 236 w 337"/>
                <a:gd name="T3" fmla="*/ 232 h 320"/>
                <a:gd name="T4" fmla="*/ 236 w 337"/>
                <a:gd name="T5" fmla="*/ 200 h 320"/>
                <a:gd name="T6" fmla="*/ 287 w 337"/>
                <a:gd name="T7" fmla="*/ 192 h 320"/>
                <a:gd name="T8" fmla="*/ 287 w 337"/>
                <a:gd name="T9" fmla="*/ 168 h 320"/>
                <a:gd name="T10" fmla="*/ 312 w 337"/>
                <a:gd name="T11" fmla="*/ 160 h 320"/>
                <a:gd name="T12" fmla="*/ 321 w 337"/>
                <a:gd name="T13" fmla="*/ 128 h 320"/>
                <a:gd name="T14" fmla="*/ 295 w 337"/>
                <a:gd name="T15" fmla="*/ 104 h 320"/>
                <a:gd name="T16" fmla="*/ 321 w 337"/>
                <a:gd name="T17" fmla="*/ 96 h 320"/>
                <a:gd name="T18" fmla="*/ 337 w 337"/>
                <a:gd name="T19" fmla="*/ 56 h 320"/>
                <a:gd name="T20" fmla="*/ 329 w 337"/>
                <a:gd name="T21" fmla="*/ 16 h 320"/>
                <a:gd name="T22" fmla="*/ 321 w 337"/>
                <a:gd name="T23" fmla="*/ 16 h 320"/>
                <a:gd name="T24" fmla="*/ 304 w 337"/>
                <a:gd name="T25" fmla="*/ 0 h 320"/>
                <a:gd name="T26" fmla="*/ 278 w 337"/>
                <a:gd name="T27" fmla="*/ 0 h 320"/>
                <a:gd name="T28" fmla="*/ 219 w 337"/>
                <a:gd name="T29" fmla="*/ 16 h 320"/>
                <a:gd name="T30" fmla="*/ 203 w 337"/>
                <a:gd name="T31" fmla="*/ 24 h 320"/>
                <a:gd name="T32" fmla="*/ 194 w 337"/>
                <a:gd name="T33" fmla="*/ 48 h 320"/>
                <a:gd name="T34" fmla="*/ 203 w 337"/>
                <a:gd name="T35" fmla="*/ 72 h 320"/>
                <a:gd name="T36" fmla="*/ 219 w 337"/>
                <a:gd name="T37" fmla="*/ 96 h 320"/>
                <a:gd name="T38" fmla="*/ 228 w 337"/>
                <a:gd name="T39" fmla="*/ 112 h 320"/>
                <a:gd name="T40" fmla="*/ 211 w 337"/>
                <a:gd name="T41" fmla="*/ 128 h 320"/>
                <a:gd name="T42" fmla="*/ 186 w 337"/>
                <a:gd name="T43" fmla="*/ 136 h 320"/>
                <a:gd name="T44" fmla="*/ 160 w 337"/>
                <a:gd name="T45" fmla="*/ 120 h 320"/>
                <a:gd name="T46" fmla="*/ 169 w 337"/>
                <a:gd name="T47" fmla="*/ 72 h 320"/>
                <a:gd name="T48" fmla="*/ 160 w 337"/>
                <a:gd name="T49" fmla="*/ 56 h 320"/>
                <a:gd name="T50" fmla="*/ 152 w 337"/>
                <a:gd name="T51" fmla="*/ 32 h 320"/>
                <a:gd name="T52" fmla="*/ 110 w 337"/>
                <a:gd name="T53" fmla="*/ 128 h 320"/>
                <a:gd name="T54" fmla="*/ 76 w 337"/>
                <a:gd name="T55" fmla="*/ 168 h 320"/>
                <a:gd name="T56" fmla="*/ 68 w 337"/>
                <a:gd name="T57" fmla="*/ 216 h 320"/>
                <a:gd name="T58" fmla="*/ 42 w 337"/>
                <a:gd name="T59" fmla="*/ 216 h 320"/>
                <a:gd name="T60" fmla="*/ 34 w 337"/>
                <a:gd name="T61" fmla="*/ 216 h 320"/>
                <a:gd name="T62" fmla="*/ 26 w 337"/>
                <a:gd name="T63" fmla="*/ 232 h 320"/>
                <a:gd name="T64" fmla="*/ 0 w 337"/>
                <a:gd name="T65" fmla="*/ 240 h 320"/>
                <a:gd name="T66" fmla="*/ 26 w 337"/>
                <a:gd name="T67" fmla="*/ 256 h 320"/>
                <a:gd name="T68" fmla="*/ 59 w 337"/>
                <a:gd name="T69" fmla="*/ 264 h 320"/>
                <a:gd name="T70" fmla="*/ 93 w 337"/>
                <a:gd name="T71" fmla="*/ 248 h 320"/>
                <a:gd name="T72" fmla="*/ 144 w 337"/>
                <a:gd name="T73" fmla="*/ 256 h 320"/>
                <a:gd name="T74" fmla="*/ 186 w 337"/>
                <a:gd name="T75" fmla="*/ 264 h 320"/>
                <a:gd name="T76" fmla="*/ 203 w 337"/>
                <a:gd name="T77" fmla="*/ 288 h 320"/>
                <a:gd name="T78" fmla="*/ 194 w 337"/>
                <a:gd name="T79" fmla="*/ 312 h 320"/>
                <a:gd name="T80" fmla="*/ 219 w 337"/>
                <a:gd name="T81" fmla="*/ 320 h 320"/>
                <a:gd name="T82" fmla="*/ 219 w 337"/>
                <a:gd name="T83" fmla="*/ 296 h 320"/>
                <a:gd name="T84" fmla="*/ 236 w 337"/>
                <a:gd name="T85" fmla="*/ 280 h 3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37"/>
                <a:gd name="T130" fmla="*/ 0 h 320"/>
                <a:gd name="T131" fmla="*/ 337 w 337"/>
                <a:gd name="T132" fmla="*/ 320 h 3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37" h="320">
                  <a:moveTo>
                    <a:pt x="236" y="280"/>
                  </a:moveTo>
                  <a:lnTo>
                    <a:pt x="236" y="232"/>
                  </a:lnTo>
                  <a:lnTo>
                    <a:pt x="236" y="200"/>
                  </a:lnTo>
                  <a:lnTo>
                    <a:pt x="287" y="192"/>
                  </a:lnTo>
                  <a:lnTo>
                    <a:pt x="287" y="168"/>
                  </a:lnTo>
                  <a:lnTo>
                    <a:pt x="312" y="160"/>
                  </a:lnTo>
                  <a:lnTo>
                    <a:pt x="321" y="128"/>
                  </a:lnTo>
                  <a:lnTo>
                    <a:pt x="295" y="104"/>
                  </a:lnTo>
                  <a:lnTo>
                    <a:pt x="321" y="96"/>
                  </a:lnTo>
                  <a:lnTo>
                    <a:pt x="337" y="56"/>
                  </a:lnTo>
                  <a:lnTo>
                    <a:pt x="329" y="16"/>
                  </a:lnTo>
                  <a:lnTo>
                    <a:pt x="321" y="16"/>
                  </a:lnTo>
                  <a:lnTo>
                    <a:pt x="304" y="0"/>
                  </a:lnTo>
                  <a:lnTo>
                    <a:pt x="278" y="0"/>
                  </a:lnTo>
                  <a:lnTo>
                    <a:pt x="219" y="16"/>
                  </a:lnTo>
                  <a:lnTo>
                    <a:pt x="203" y="24"/>
                  </a:lnTo>
                  <a:lnTo>
                    <a:pt x="194" y="48"/>
                  </a:lnTo>
                  <a:lnTo>
                    <a:pt x="203" y="72"/>
                  </a:lnTo>
                  <a:lnTo>
                    <a:pt x="219" y="96"/>
                  </a:lnTo>
                  <a:lnTo>
                    <a:pt x="228" y="112"/>
                  </a:lnTo>
                  <a:lnTo>
                    <a:pt x="211" y="128"/>
                  </a:lnTo>
                  <a:lnTo>
                    <a:pt x="186" y="136"/>
                  </a:lnTo>
                  <a:lnTo>
                    <a:pt x="160" y="120"/>
                  </a:lnTo>
                  <a:lnTo>
                    <a:pt x="169" y="72"/>
                  </a:lnTo>
                  <a:lnTo>
                    <a:pt x="160" y="56"/>
                  </a:lnTo>
                  <a:lnTo>
                    <a:pt x="152" y="32"/>
                  </a:lnTo>
                  <a:lnTo>
                    <a:pt x="110" y="128"/>
                  </a:lnTo>
                  <a:lnTo>
                    <a:pt x="76" y="168"/>
                  </a:lnTo>
                  <a:lnTo>
                    <a:pt x="68" y="216"/>
                  </a:lnTo>
                  <a:lnTo>
                    <a:pt x="42" y="216"/>
                  </a:lnTo>
                  <a:lnTo>
                    <a:pt x="34" y="216"/>
                  </a:lnTo>
                  <a:lnTo>
                    <a:pt x="26" y="232"/>
                  </a:lnTo>
                  <a:lnTo>
                    <a:pt x="0" y="240"/>
                  </a:lnTo>
                  <a:lnTo>
                    <a:pt x="26" y="256"/>
                  </a:lnTo>
                  <a:lnTo>
                    <a:pt x="59" y="264"/>
                  </a:lnTo>
                  <a:lnTo>
                    <a:pt x="93" y="248"/>
                  </a:lnTo>
                  <a:lnTo>
                    <a:pt x="144" y="256"/>
                  </a:lnTo>
                  <a:lnTo>
                    <a:pt x="186" y="264"/>
                  </a:lnTo>
                  <a:lnTo>
                    <a:pt x="203" y="288"/>
                  </a:lnTo>
                  <a:lnTo>
                    <a:pt x="194" y="312"/>
                  </a:lnTo>
                  <a:lnTo>
                    <a:pt x="219" y="320"/>
                  </a:lnTo>
                  <a:lnTo>
                    <a:pt x="219" y="296"/>
                  </a:lnTo>
                  <a:lnTo>
                    <a:pt x="236" y="280"/>
                  </a:lnTo>
                  <a:close/>
                </a:path>
              </a:pathLst>
            </a:custGeom>
            <a:solidFill>
              <a:srgbClr val="7DFF00"/>
            </a:solidFill>
            <a:ln w="9525">
              <a:noFill/>
              <a:miter lim="800000"/>
              <a:headEnd/>
              <a:tailEnd/>
            </a:ln>
          </p:spPr>
          <p:txBody>
            <a:bodyPr/>
            <a:lstStyle/>
            <a:p>
              <a:endParaRPr lang="en-IE">
                <a:latin typeface="Calibri" pitchFamily="34" charset="0"/>
              </a:endParaRPr>
            </a:p>
          </p:txBody>
        </p:sp>
        <p:sp>
          <p:nvSpPr>
            <p:cNvPr id="42" name="Freeform 38"/>
            <p:cNvSpPr>
              <a:spLocks/>
            </p:cNvSpPr>
            <p:nvPr/>
          </p:nvSpPr>
          <p:spPr bwMode="auto">
            <a:xfrm>
              <a:off x="3407" y="2632"/>
              <a:ext cx="59" cy="80"/>
            </a:xfrm>
            <a:custGeom>
              <a:avLst/>
              <a:gdLst>
                <a:gd name="T0" fmla="*/ 25 w 59"/>
                <a:gd name="T1" fmla="*/ 24 h 80"/>
                <a:gd name="T2" fmla="*/ 25 w 59"/>
                <a:gd name="T3" fmla="*/ 0 h 80"/>
                <a:gd name="T4" fmla="*/ 8 w 59"/>
                <a:gd name="T5" fmla="*/ 8 h 80"/>
                <a:gd name="T6" fmla="*/ 0 w 59"/>
                <a:gd name="T7" fmla="*/ 24 h 80"/>
                <a:gd name="T8" fmla="*/ 0 w 59"/>
                <a:gd name="T9" fmla="*/ 48 h 80"/>
                <a:gd name="T10" fmla="*/ 0 w 59"/>
                <a:gd name="T11" fmla="*/ 72 h 80"/>
                <a:gd name="T12" fmla="*/ 42 w 59"/>
                <a:gd name="T13" fmla="*/ 80 h 80"/>
                <a:gd name="T14" fmla="*/ 59 w 59"/>
                <a:gd name="T15" fmla="*/ 48 h 80"/>
                <a:gd name="T16" fmla="*/ 25 w 59"/>
                <a:gd name="T17" fmla="*/ 24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80"/>
                <a:gd name="T29" fmla="*/ 59 w 59"/>
                <a:gd name="T30" fmla="*/ 80 h 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80">
                  <a:moveTo>
                    <a:pt x="25" y="24"/>
                  </a:moveTo>
                  <a:lnTo>
                    <a:pt x="25" y="0"/>
                  </a:lnTo>
                  <a:lnTo>
                    <a:pt x="8" y="8"/>
                  </a:lnTo>
                  <a:lnTo>
                    <a:pt x="0" y="24"/>
                  </a:lnTo>
                  <a:lnTo>
                    <a:pt x="0" y="48"/>
                  </a:lnTo>
                  <a:lnTo>
                    <a:pt x="0" y="72"/>
                  </a:lnTo>
                  <a:lnTo>
                    <a:pt x="42" y="80"/>
                  </a:lnTo>
                  <a:lnTo>
                    <a:pt x="59" y="48"/>
                  </a:lnTo>
                  <a:lnTo>
                    <a:pt x="25" y="24"/>
                  </a:lnTo>
                  <a:close/>
                </a:path>
              </a:pathLst>
            </a:custGeom>
            <a:solidFill>
              <a:schemeClr val="bg1"/>
            </a:solidFill>
            <a:ln w="12700">
              <a:solidFill>
                <a:srgbClr val="000000"/>
              </a:solidFill>
              <a:round/>
              <a:headEnd/>
              <a:tailEnd/>
            </a:ln>
          </p:spPr>
          <p:txBody>
            <a:bodyPr/>
            <a:lstStyle/>
            <a:p>
              <a:endParaRPr lang="en-IE">
                <a:latin typeface="Calibri" pitchFamily="34" charset="0"/>
              </a:endParaRPr>
            </a:p>
          </p:txBody>
        </p:sp>
        <p:sp>
          <p:nvSpPr>
            <p:cNvPr id="43" name="Freeform 39"/>
            <p:cNvSpPr>
              <a:spLocks/>
            </p:cNvSpPr>
            <p:nvPr/>
          </p:nvSpPr>
          <p:spPr bwMode="auto">
            <a:xfrm>
              <a:off x="3204" y="2232"/>
              <a:ext cx="337" cy="320"/>
            </a:xfrm>
            <a:custGeom>
              <a:avLst/>
              <a:gdLst>
                <a:gd name="T0" fmla="*/ 236 w 337"/>
                <a:gd name="T1" fmla="*/ 280 h 320"/>
                <a:gd name="T2" fmla="*/ 236 w 337"/>
                <a:gd name="T3" fmla="*/ 232 h 320"/>
                <a:gd name="T4" fmla="*/ 236 w 337"/>
                <a:gd name="T5" fmla="*/ 200 h 320"/>
                <a:gd name="T6" fmla="*/ 287 w 337"/>
                <a:gd name="T7" fmla="*/ 192 h 320"/>
                <a:gd name="T8" fmla="*/ 287 w 337"/>
                <a:gd name="T9" fmla="*/ 168 h 320"/>
                <a:gd name="T10" fmla="*/ 312 w 337"/>
                <a:gd name="T11" fmla="*/ 160 h 320"/>
                <a:gd name="T12" fmla="*/ 321 w 337"/>
                <a:gd name="T13" fmla="*/ 128 h 320"/>
                <a:gd name="T14" fmla="*/ 295 w 337"/>
                <a:gd name="T15" fmla="*/ 104 h 320"/>
                <a:gd name="T16" fmla="*/ 321 w 337"/>
                <a:gd name="T17" fmla="*/ 96 h 320"/>
                <a:gd name="T18" fmla="*/ 337 w 337"/>
                <a:gd name="T19" fmla="*/ 56 h 320"/>
                <a:gd name="T20" fmla="*/ 329 w 337"/>
                <a:gd name="T21" fmla="*/ 16 h 320"/>
                <a:gd name="T22" fmla="*/ 321 w 337"/>
                <a:gd name="T23" fmla="*/ 16 h 320"/>
                <a:gd name="T24" fmla="*/ 304 w 337"/>
                <a:gd name="T25" fmla="*/ 0 h 320"/>
                <a:gd name="T26" fmla="*/ 278 w 337"/>
                <a:gd name="T27" fmla="*/ 0 h 320"/>
                <a:gd name="T28" fmla="*/ 219 w 337"/>
                <a:gd name="T29" fmla="*/ 16 h 320"/>
                <a:gd name="T30" fmla="*/ 203 w 337"/>
                <a:gd name="T31" fmla="*/ 24 h 320"/>
                <a:gd name="T32" fmla="*/ 194 w 337"/>
                <a:gd name="T33" fmla="*/ 48 h 320"/>
                <a:gd name="T34" fmla="*/ 203 w 337"/>
                <a:gd name="T35" fmla="*/ 72 h 320"/>
                <a:gd name="T36" fmla="*/ 219 w 337"/>
                <a:gd name="T37" fmla="*/ 96 h 320"/>
                <a:gd name="T38" fmla="*/ 228 w 337"/>
                <a:gd name="T39" fmla="*/ 112 h 320"/>
                <a:gd name="T40" fmla="*/ 211 w 337"/>
                <a:gd name="T41" fmla="*/ 128 h 320"/>
                <a:gd name="T42" fmla="*/ 186 w 337"/>
                <a:gd name="T43" fmla="*/ 136 h 320"/>
                <a:gd name="T44" fmla="*/ 160 w 337"/>
                <a:gd name="T45" fmla="*/ 120 h 320"/>
                <a:gd name="T46" fmla="*/ 169 w 337"/>
                <a:gd name="T47" fmla="*/ 72 h 320"/>
                <a:gd name="T48" fmla="*/ 160 w 337"/>
                <a:gd name="T49" fmla="*/ 56 h 320"/>
                <a:gd name="T50" fmla="*/ 152 w 337"/>
                <a:gd name="T51" fmla="*/ 32 h 320"/>
                <a:gd name="T52" fmla="*/ 110 w 337"/>
                <a:gd name="T53" fmla="*/ 128 h 320"/>
                <a:gd name="T54" fmla="*/ 76 w 337"/>
                <a:gd name="T55" fmla="*/ 168 h 320"/>
                <a:gd name="T56" fmla="*/ 68 w 337"/>
                <a:gd name="T57" fmla="*/ 216 h 320"/>
                <a:gd name="T58" fmla="*/ 42 w 337"/>
                <a:gd name="T59" fmla="*/ 216 h 320"/>
                <a:gd name="T60" fmla="*/ 34 w 337"/>
                <a:gd name="T61" fmla="*/ 216 h 320"/>
                <a:gd name="T62" fmla="*/ 26 w 337"/>
                <a:gd name="T63" fmla="*/ 232 h 320"/>
                <a:gd name="T64" fmla="*/ 0 w 337"/>
                <a:gd name="T65" fmla="*/ 240 h 320"/>
                <a:gd name="T66" fmla="*/ 26 w 337"/>
                <a:gd name="T67" fmla="*/ 256 h 320"/>
                <a:gd name="T68" fmla="*/ 59 w 337"/>
                <a:gd name="T69" fmla="*/ 264 h 320"/>
                <a:gd name="T70" fmla="*/ 93 w 337"/>
                <a:gd name="T71" fmla="*/ 248 h 320"/>
                <a:gd name="T72" fmla="*/ 144 w 337"/>
                <a:gd name="T73" fmla="*/ 256 h 320"/>
                <a:gd name="T74" fmla="*/ 186 w 337"/>
                <a:gd name="T75" fmla="*/ 264 h 320"/>
                <a:gd name="T76" fmla="*/ 203 w 337"/>
                <a:gd name="T77" fmla="*/ 288 h 320"/>
                <a:gd name="T78" fmla="*/ 194 w 337"/>
                <a:gd name="T79" fmla="*/ 312 h 320"/>
                <a:gd name="T80" fmla="*/ 219 w 337"/>
                <a:gd name="T81" fmla="*/ 320 h 320"/>
                <a:gd name="T82" fmla="*/ 219 w 337"/>
                <a:gd name="T83" fmla="*/ 296 h 320"/>
                <a:gd name="T84" fmla="*/ 236 w 337"/>
                <a:gd name="T85" fmla="*/ 280 h 3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37"/>
                <a:gd name="T130" fmla="*/ 0 h 320"/>
                <a:gd name="T131" fmla="*/ 337 w 337"/>
                <a:gd name="T132" fmla="*/ 320 h 3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37" h="320">
                  <a:moveTo>
                    <a:pt x="236" y="280"/>
                  </a:moveTo>
                  <a:lnTo>
                    <a:pt x="236" y="232"/>
                  </a:lnTo>
                  <a:lnTo>
                    <a:pt x="236" y="200"/>
                  </a:lnTo>
                  <a:lnTo>
                    <a:pt x="287" y="192"/>
                  </a:lnTo>
                  <a:lnTo>
                    <a:pt x="287" y="168"/>
                  </a:lnTo>
                  <a:lnTo>
                    <a:pt x="312" y="160"/>
                  </a:lnTo>
                  <a:lnTo>
                    <a:pt x="321" y="128"/>
                  </a:lnTo>
                  <a:lnTo>
                    <a:pt x="295" y="104"/>
                  </a:lnTo>
                  <a:lnTo>
                    <a:pt x="321" y="96"/>
                  </a:lnTo>
                  <a:lnTo>
                    <a:pt x="337" y="56"/>
                  </a:lnTo>
                  <a:lnTo>
                    <a:pt x="329" y="16"/>
                  </a:lnTo>
                  <a:lnTo>
                    <a:pt x="321" y="16"/>
                  </a:lnTo>
                  <a:lnTo>
                    <a:pt x="304" y="0"/>
                  </a:lnTo>
                  <a:lnTo>
                    <a:pt x="278" y="0"/>
                  </a:lnTo>
                  <a:lnTo>
                    <a:pt x="219" y="16"/>
                  </a:lnTo>
                  <a:lnTo>
                    <a:pt x="203" y="24"/>
                  </a:lnTo>
                  <a:lnTo>
                    <a:pt x="194" y="48"/>
                  </a:lnTo>
                  <a:lnTo>
                    <a:pt x="203" y="72"/>
                  </a:lnTo>
                  <a:lnTo>
                    <a:pt x="219" y="96"/>
                  </a:lnTo>
                  <a:lnTo>
                    <a:pt x="228" y="112"/>
                  </a:lnTo>
                  <a:lnTo>
                    <a:pt x="211" y="128"/>
                  </a:lnTo>
                  <a:lnTo>
                    <a:pt x="186" y="136"/>
                  </a:lnTo>
                  <a:lnTo>
                    <a:pt x="160" y="120"/>
                  </a:lnTo>
                  <a:lnTo>
                    <a:pt x="169" y="72"/>
                  </a:lnTo>
                  <a:lnTo>
                    <a:pt x="160" y="56"/>
                  </a:lnTo>
                  <a:lnTo>
                    <a:pt x="152" y="32"/>
                  </a:lnTo>
                  <a:lnTo>
                    <a:pt x="110" y="128"/>
                  </a:lnTo>
                  <a:lnTo>
                    <a:pt x="76" y="168"/>
                  </a:lnTo>
                  <a:lnTo>
                    <a:pt x="68" y="216"/>
                  </a:lnTo>
                  <a:lnTo>
                    <a:pt x="42" y="216"/>
                  </a:lnTo>
                  <a:lnTo>
                    <a:pt x="34" y="216"/>
                  </a:lnTo>
                  <a:lnTo>
                    <a:pt x="26" y="232"/>
                  </a:lnTo>
                  <a:lnTo>
                    <a:pt x="0" y="240"/>
                  </a:lnTo>
                  <a:lnTo>
                    <a:pt x="26" y="256"/>
                  </a:lnTo>
                  <a:lnTo>
                    <a:pt x="59" y="264"/>
                  </a:lnTo>
                  <a:lnTo>
                    <a:pt x="93" y="248"/>
                  </a:lnTo>
                  <a:lnTo>
                    <a:pt x="144" y="256"/>
                  </a:lnTo>
                  <a:lnTo>
                    <a:pt x="186" y="264"/>
                  </a:lnTo>
                  <a:lnTo>
                    <a:pt x="203" y="288"/>
                  </a:lnTo>
                  <a:lnTo>
                    <a:pt x="194" y="312"/>
                  </a:lnTo>
                  <a:lnTo>
                    <a:pt x="219" y="320"/>
                  </a:lnTo>
                  <a:lnTo>
                    <a:pt x="219" y="296"/>
                  </a:lnTo>
                  <a:lnTo>
                    <a:pt x="236" y="280"/>
                  </a:lnTo>
                  <a:close/>
                </a:path>
              </a:pathLst>
            </a:custGeom>
            <a:solidFill>
              <a:srgbClr val="FFCCCC"/>
            </a:solidFill>
            <a:ln w="3175">
              <a:solidFill>
                <a:schemeClr val="tx1"/>
              </a:solidFill>
              <a:round/>
              <a:headEnd/>
              <a:tailEnd/>
            </a:ln>
          </p:spPr>
          <p:txBody>
            <a:bodyPr/>
            <a:lstStyle/>
            <a:p>
              <a:endParaRPr lang="en-IE">
                <a:latin typeface="Calibri" pitchFamily="34" charset="0"/>
              </a:endParaRPr>
            </a:p>
          </p:txBody>
        </p:sp>
        <p:sp>
          <p:nvSpPr>
            <p:cNvPr id="44" name="Freeform 40"/>
            <p:cNvSpPr>
              <a:spLocks/>
            </p:cNvSpPr>
            <p:nvPr/>
          </p:nvSpPr>
          <p:spPr bwMode="auto">
            <a:xfrm>
              <a:off x="3617" y="1744"/>
              <a:ext cx="211" cy="344"/>
            </a:xfrm>
            <a:custGeom>
              <a:avLst/>
              <a:gdLst>
                <a:gd name="T0" fmla="*/ 143 w 211"/>
                <a:gd name="T1" fmla="*/ 344 h 344"/>
                <a:gd name="T2" fmla="*/ 118 w 211"/>
                <a:gd name="T3" fmla="*/ 312 h 344"/>
                <a:gd name="T4" fmla="*/ 143 w 211"/>
                <a:gd name="T5" fmla="*/ 312 h 344"/>
                <a:gd name="T6" fmla="*/ 127 w 211"/>
                <a:gd name="T7" fmla="*/ 280 h 344"/>
                <a:gd name="T8" fmla="*/ 127 w 211"/>
                <a:gd name="T9" fmla="*/ 248 h 344"/>
                <a:gd name="T10" fmla="*/ 169 w 211"/>
                <a:gd name="T11" fmla="*/ 184 h 344"/>
                <a:gd name="T12" fmla="*/ 186 w 211"/>
                <a:gd name="T13" fmla="*/ 192 h 344"/>
                <a:gd name="T14" fmla="*/ 211 w 211"/>
                <a:gd name="T15" fmla="*/ 136 h 344"/>
                <a:gd name="T16" fmla="*/ 177 w 211"/>
                <a:gd name="T17" fmla="*/ 112 h 344"/>
                <a:gd name="T18" fmla="*/ 169 w 211"/>
                <a:gd name="T19" fmla="*/ 72 h 344"/>
                <a:gd name="T20" fmla="*/ 177 w 211"/>
                <a:gd name="T21" fmla="*/ 24 h 344"/>
                <a:gd name="T22" fmla="*/ 177 w 211"/>
                <a:gd name="T23" fmla="*/ 8 h 344"/>
                <a:gd name="T24" fmla="*/ 160 w 211"/>
                <a:gd name="T25" fmla="*/ 0 h 344"/>
                <a:gd name="T26" fmla="*/ 135 w 211"/>
                <a:gd name="T27" fmla="*/ 8 h 344"/>
                <a:gd name="T28" fmla="*/ 127 w 211"/>
                <a:gd name="T29" fmla="*/ 24 h 344"/>
                <a:gd name="T30" fmla="*/ 101 w 211"/>
                <a:gd name="T31" fmla="*/ 40 h 344"/>
                <a:gd name="T32" fmla="*/ 76 w 211"/>
                <a:gd name="T33" fmla="*/ 48 h 344"/>
                <a:gd name="T34" fmla="*/ 51 w 211"/>
                <a:gd name="T35" fmla="*/ 56 h 344"/>
                <a:gd name="T36" fmla="*/ 34 w 211"/>
                <a:gd name="T37" fmla="*/ 72 h 344"/>
                <a:gd name="T38" fmla="*/ 26 w 211"/>
                <a:gd name="T39" fmla="*/ 96 h 344"/>
                <a:gd name="T40" fmla="*/ 42 w 211"/>
                <a:gd name="T41" fmla="*/ 112 h 344"/>
                <a:gd name="T42" fmla="*/ 17 w 211"/>
                <a:gd name="T43" fmla="*/ 120 h 344"/>
                <a:gd name="T44" fmla="*/ 9 w 211"/>
                <a:gd name="T45" fmla="*/ 144 h 344"/>
                <a:gd name="T46" fmla="*/ 9 w 211"/>
                <a:gd name="T47" fmla="*/ 168 h 344"/>
                <a:gd name="T48" fmla="*/ 26 w 211"/>
                <a:gd name="T49" fmla="*/ 192 h 344"/>
                <a:gd name="T50" fmla="*/ 0 w 211"/>
                <a:gd name="T51" fmla="*/ 208 h 344"/>
                <a:gd name="T52" fmla="*/ 0 w 211"/>
                <a:gd name="T53" fmla="*/ 224 h 344"/>
                <a:gd name="T54" fmla="*/ 26 w 211"/>
                <a:gd name="T55" fmla="*/ 272 h 344"/>
                <a:gd name="T56" fmla="*/ 42 w 211"/>
                <a:gd name="T57" fmla="*/ 256 h 344"/>
                <a:gd name="T58" fmla="*/ 51 w 211"/>
                <a:gd name="T59" fmla="*/ 304 h 344"/>
                <a:gd name="T60" fmla="*/ 59 w 211"/>
                <a:gd name="T61" fmla="*/ 328 h 344"/>
                <a:gd name="T62" fmla="*/ 84 w 211"/>
                <a:gd name="T63" fmla="*/ 336 h 344"/>
                <a:gd name="T64" fmla="*/ 143 w 211"/>
                <a:gd name="T65" fmla="*/ 344 h 3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1"/>
                <a:gd name="T100" fmla="*/ 0 h 344"/>
                <a:gd name="T101" fmla="*/ 211 w 211"/>
                <a:gd name="T102" fmla="*/ 344 h 3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1" h="344">
                  <a:moveTo>
                    <a:pt x="143" y="344"/>
                  </a:moveTo>
                  <a:lnTo>
                    <a:pt x="118" y="312"/>
                  </a:lnTo>
                  <a:lnTo>
                    <a:pt x="143" y="312"/>
                  </a:lnTo>
                  <a:lnTo>
                    <a:pt x="127" y="280"/>
                  </a:lnTo>
                  <a:lnTo>
                    <a:pt x="127" y="248"/>
                  </a:lnTo>
                  <a:lnTo>
                    <a:pt x="169" y="184"/>
                  </a:lnTo>
                  <a:lnTo>
                    <a:pt x="186" y="192"/>
                  </a:lnTo>
                  <a:lnTo>
                    <a:pt x="211" y="136"/>
                  </a:lnTo>
                  <a:lnTo>
                    <a:pt x="177" y="112"/>
                  </a:lnTo>
                  <a:lnTo>
                    <a:pt x="169" y="72"/>
                  </a:lnTo>
                  <a:lnTo>
                    <a:pt x="177" y="24"/>
                  </a:lnTo>
                  <a:lnTo>
                    <a:pt x="177" y="8"/>
                  </a:lnTo>
                  <a:lnTo>
                    <a:pt x="160" y="0"/>
                  </a:lnTo>
                  <a:lnTo>
                    <a:pt x="135" y="8"/>
                  </a:lnTo>
                  <a:lnTo>
                    <a:pt x="127" y="24"/>
                  </a:lnTo>
                  <a:lnTo>
                    <a:pt x="101" y="40"/>
                  </a:lnTo>
                  <a:lnTo>
                    <a:pt x="76" y="48"/>
                  </a:lnTo>
                  <a:lnTo>
                    <a:pt x="51" y="56"/>
                  </a:lnTo>
                  <a:lnTo>
                    <a:pt x="34" y="72"/>
                  </a:lnTo>
                  <a:lnTo>
                    <a:pt x="26" y="96"/>
                  </a:lnTo>
                  <a:lnTo>
                    <a:pt x="42" y="112"/>
                  </a:lnTo>
                  <a:lnTo>
                    <a:pt x="17" y="120"/>
                  </a:lnTo>
                  <a:lnTo>
                    <a:pt x="9" y="144"/>
                  </a:lnTo>
                  <a:lnTo>
                    <a:pt x="9" y="168"/>
                  </a:lnTo>
                  <a:lnTo>
                    <a:pt x="26" y="192"/>
                  </a:lnTo>
                  <a:lnTo>
                    <a:pt x="0" y="208"/>
                  </a:lnTo>
                  <a:lnTo>
                    <a:pt x="0" y="224"/>
                  </a:lnTo>
                  <a:lnTo>
                    <a:pt x="26" y="272"/>
                  </a:lnTo>
                  <a:lnTo>
                    <a:pt x="42" y="256"/>
                  </a:lnTo>
                  <a:lnTo>
                    <a:pt x="51" y="304"/>
                  </a:lnTo>
                  <a:lnTo>
                    <a:pt x="59" y="328"/>
                  </a:lnTo>
                  <a:lnTo>
                    <a:pt x="84" y="336"/>
                  </a:lnTo>
                  <a:lnTo>
                    <a:pt x="143" y="344"/>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45" name="Freeform 41"/>
            <p:cNvSpPr>
              <a:spLocks/>
            </p:cNvSpPr>
            <p:nvPr/>
          </p:nvSpPr>
          <p:spPr bwMode="auto">
            <a:xfrm>
              <a:off x="3428" y="2084"/>
              <a:ext cx="750" cy="888"/>
            </a:xfrm>
            <a:custGeom>
              <a:avLst/>
              <a:gdLst>
                <a:gd name="T0" fmla="*/ 228 w 750"/>
                <a:gd name="T1" fmla="*/ 848 h 888"/>
                <a:gd name="T2" fmla="*/ 354 w 750"/>
                <a:gd name="T3" fmla="*/ 888 h 888"/>
                <a:gd name="T4" fmla="*/ 447 w 750"/>
                <a:gd name="T5" fmla="*/ 880 h 888"/>
                <a:gd name="T6" fmla="*/ 557 w 750"/>
                <a:gd name="T7" fmla="*/ 848 h 888"/>
                <a:gd name="T8" fmla="*/ 616 w 750"/>
                <a:gd name="T9" fmla="*/ 832 h 888"/>
                <a:gd name="T10" fmla="*/ 632 w 750"/>
                <a:gd name="T11" fmla="*/ 776 h 888"/>
                <a:gd name="T12" fmla="*/ 675 w 750"/>
                <a:gd name="T13" fmla="*/ 744 h 888"/>
                <a:gd name="T14" fmla="*/ 607 w 750"/>
                <a:gd name="T15" fmla="*/ 656 h 888"/>
                <a:gd name="T16" fmla="*/ 557 w 750"/>
                <a:gd name="T17" fmla="*/ 584 h 888"/>
                <a:gd name="T18" fmla="*/ 557 w 750"/>
                <a:gd name="T19" fmla="*/ 520 h 888"/>
                <a:gd name="T20" fmla="*/ 641 w 750"/>
                <a:gd name="T21" fmla="*/ 488 h 888"/>
                <a:gd name="T22" fmla="*/ 691 w 750"/>
                <a:gd name="T23" fmla="*/ 440 h 888"/>
                <a:gd name="T24" fmla="*/ 750 w 750"/>
                <a:gd name="T25" fmla="*/ 456 h 888"/>
                <a:gd name="T26" fmla="*/ 725 w 750"/>
                <a:gd name="T27" fmla="*/ 360 h 888"/>
                <a:gd name="T28" fmla="*/ 717 w 750"/>
                <a:gd name="T29" fmla="*/ 280 h 888"/>
                <a:gd name="T30" fmla="*/ 666 w 750"/>
                <a:gd name="T31" fmla="*/ 216 h 888"/>
                <a:gd name="T32" fmla="*/ 683 w 750"/>
                <a:gd name="T33" fmla="*/ 136 h 888"/>
                <a:gd name="T34" fmla="*/ 641 w 750"/>
                <a:gd name="T35" fmla="*/ 80 h 888"/>
                <a:gd name="T36" fmla="*/ 616 w 750"/>
                <a:gd name="T37" fmla="*/ 32 h 888"/>
                <a:gd name="T38" fmla="*/ 582 w 750"/>
                <a:gd name="T39" fmla="*/ 32 h 888"/>
                <a:gd name="T40" fmla="*/ 557 w 750"/>
                <a:gd name="T41" fmla="*/ 40 h 888"/>
                <a:gd name="T42" fmla="*/ 540 w 750"/>
                <a:gd name="T43" fmla="*/ 40 h 888"/>
                <a:gd name="T44" fmla="*/ 481 w 750"/>
                <a:gd name="T45" fmla="*/ 72 h 888"/>
                <a:gd name="T46" fmla="*/ 439 w 750"/>
                <a:gd name="T47" fmla="*/ 96 h 888"/>
                <a:gd name="T48" fmla="*/ 430 w 750"/>
                <a:gd name="T49" fmla="*/ 64 h 888"/>
                <a:gd name="T50" fmla="*/ 396 w 750"/>
                <a:gd name="T51" fmla="*/ 56 h 888"/>
                <a:gd name="T52" fmla="*/ 346 w 750"/>
                <a:gd name="T53" fmla="*/ 16 h 888"/>
                <a:gd name="T54" fmla="*/ 253 w 750"/>
                <a:gd name="T55" fmla="*/ 0 h 888"/>
                <a:gd name="T56" fmla="*/ 245 w 750"/>
                <a:gd name="T57" fmla="*/ 40 h 888"/>
                <a:gd name="T58" fmla="*/ 278 w 750"/>
                <a:gd name="T59" fmla="*/ 112 h 888"/>
                <a:gd name="T60" fmla="*/ 236 w 750"/>
                <a:gd name="T61" fmla="*/ 112 h 888"/>
                <a:gd name="T62" fmla="*/ 220 w 750"/>
                <a:gd name="T63" fmla="*/ 136 h 888"/>
                <a:gd name="T64" fmla="*/ 186 w 750"/>
                <a:gd name="T65" fmla="*/ 128 h 888"/>
                <a:gd name="T66" fmla="*/ 110 w 750"/>
                <a:gd name="T67" fmla="*/ 144 h 888"/>
                <a:gd name="T68" fmla="*/ 118 w 750"/>
                <a:gd name="T69" fmla="*/ 208 h 888"/>
                <a:gd name="T70" fmla="*/ 76 w 750"/>
                <a:gd name="T71" fmla="*/ 256 h 888"/>
                <a:gd name="T72" fmla="*/ 93 w 750"/>
                <a:gd name="T73" fmla="*/ 312 h 888"/>
                <a:gd name="T74" fmla="*/ 68 w 750"/>
                <a:gd name="T75" fmla="*/ 344 h 888"/>
                <a:gd name="T76" fmla="*/ 17 w 750"/>
                <a:gd name="T77" fmla="*/ 384 h 888"/>
                <a:gd name="T78" fmla="*/ 0 w 750"/>
                <a:gd name="T79" fmla="*/ 448 h 888"/>
                <a:gd name="T80" fmla="*/ 9 w 750"/>
                <a:gd name="T81" fmla="*/ 480 h 888"/>
                <a:gd name="T82" fmla="*/ 34 w 750"/>
                <a:gd name="T83" fmla="*/ 536 h 888"/>
                <a:gd name="T84" fmla="*/ 9 w 750"/>
                <a:gd name="T85" fmla="*/ 552 h 888"/>
                <a:gd name="T86" fmla="*/ 43 w 750"/>
                <a:gd name="T87" fmla="*/ 600 h 888"/>
                <a:gd name="T88" fmla="*/ 51 w 750"/>
                <a:gd name="T89" fmla="*/ 664 h 888"/>
                <a:gd name="T90" fmla="*/ 135 w 750"/>
                <a:gd name="T91" fmla="*/ 688 h 888"/>
                <a:gd name="T92" fmla="*/ 152 w 750"/>
                <a:gd name="T93" fmla="*/ 736 h 888"/>
                <a:gd name="T94" fmla="*/ 127 w 750"/>
                <a:gd name="T95" fmla="*/ 864 h 888"/>
                <a:gd name="T96" fmla="*/ 144 w 750"/>
                <a:gd name="T97" fmla="*/ 872 h 88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50"/>
                <a:gd name="T148" fmla="*/ 0 h 888"/>
                <a:gd name="T149" fmla="*/ 750 w 750"/>
                <a:gd name="T150" fmla="*/ 888 h 88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50" h="888">
                  <a:moveTo>
                    <a:pt x="194" y="864"/>
                  </a:moveTo>
                  <a:lnTo>
                    <a:pt x="228" y="848"/>
                  </a:lnTo>
                  <a:lnTo>
                    <a:pt x="312" y="872"/>
                  </a:lnTo>
                  <a:lnTo>
                    <a:pt x="354" y="888"/>
                  </a:lnTo>
                  <a:lnTo>
                    <a:pt x="388" y="872"/>
                  </a:lnTo>
                  <a:lnTo>
                    <a:pt x="447" y="880"/>
                  </a:lnTo>
                  <a:lnTo>
                    <a:pt x="489" y="872"/>
                  </a:lnTo>
                  <a:lnTo>
                    <a:pt x="557" y="848"/>
                  </a:lnTo>
                  <a:lnTo>
                    <a:pt x="616" y="864"/>
                  </a:lnTo>
                  <a:lnTo>
                    <a:pt x="616" y="832"/>
                  </a:lnTo>
                  <a:lnTo>
                    <a:pt x="599" y="800"/>
                  </a:lnTo>
                  <a:lnTo>
                    <a:pt x="632" y="776"/>
                  </a:lnTo>
                  <a:lnTo>
                    <a:pt x="641" y="744"/>
                  </a:lnTo>
                  <a:lnTo>
                    <a:pt x="675" y="744"/>
                  </a:lnTo>
                  <a:lnTo>
                    <a:pt x="683" y="712"/>
                  </a:lnTo>
                  <a:lnTo>
                    <a:pt x="607" y="656"/>
                  </a:lnTo>
                  <a:lnTo>
                    <a:pt x="548" y="608"/>
                  </a:lnTo>
                  <a:lnTo>
                    <a:pt x="557" y="584"/>
                  </a:lnTo>
                  <a:lnTo>
                    <a:pt x="523" y="544"/>
                  </a:lnTo>
                  <a:lnTo>
                    <a:pt x="557" y="520"/>
                  </a:lnTo>
                  <a:lnTo>
                    <a:pt x="599" y="512"/>
                  </a:lnTo>
                  <a:lnTo>
                    <a:pt x="641" y="488"/>
                  </a:lnTo>
                  <a:lnTo>
                    <a:pt x="683" y="472"/>
                  </a:lnTo>
                  <a:lnTo>
                    <a:pt x="691" y="440"/>
                  </a:lnTo>
                  <a:lnTo>
                    <a:pt x="725" y="440"/>
                  </a:lnTo>
                  <a:lnTo>
                    <a:pt x="750" y="456"/>
                  </a:lnTo>
                  <a:lnTo>
                    <a:pt x="750" y="392"/>
                  </a:lnTo>
                  <a:lnTo>
                    <a:pt x="725" y="360"/>
                  </a:lnTo>
                  <a:lnTo>
                    <a:pt x="742" y="320"/>
                  </a:lnTo>
                  <a:lnTo>
                    <a:pt x="717" y="280"/>
                  </a:lnTo>
                  <a:lnTo>
                    <a:pt x="717" y="248"/>
                  </a:lnTo>
                  <a:lnTo>
                    <a:pt x="666" y="216"/>
                  </a:lnTo>
                  <a:lnTo>
                    <a:pt x="691" y="168"/>
                  </a:lnTo>
                  <a:lnTo>
                    <a:pt x="683" y="136"/>
                  </a:lnTo>
                  <a:lnTo>
                    <a:pt x="675" y="88"/>
                  </a:lnTo>
                  <a:lnTo>
                    <a:pt x="641" y="80"/>
                  </a:lnTo>
                  <a:lnTo>
                    <a:pt x="607" y="64"/>
                  </a:lnTo>
                  <a:lnTo>
                    <a:pt x="616" y="32"/>
                  </a:lnTo>
                  <a:lnTo>
                    <a:pt x="590" y="16"/>
                  </a:lnTo>
                  <a:lnTo>
                    <a:pt x="582" y="32"/>
                  </a:lnTo>
                  <a:lnTo>
                    <a:pt x="573" y="48"/>
                  </a:lnTo>
                  <a:lnTo>
                    <a:pt x="557" y="40"/>
                  </a:lnTo>
                  <a:lnTo>
                    <a:pt x="548" y="40"/>
                  </a:lnTo>
                  <a:lnTo>
                    <a:pt x="540" y="40"/>
                  </a:lnTo>
                  <a:lnTo>
                    <a:pt x="514" y="64"/>
                  </a:lnTo>
                  <a:lnTo>
                    <a:pt x="481" y="72"/>
                  </a:lnTo>
                  <a:lnTo>
                    <a:pt x="464" y="96"/>
                  </a:lnTo>
                  <a:lnTo>
                    <a:pt x="439" y="96"/>
                  </a:lnTo>
                  <a:lnTo>
                    <a:pt x="413" y="88"/>
                  </a:lnTo>
                  <a:lnTo>
                    <a:pt x="430" y="64"/>
                  </a:lnTo>
                  <a:lnTo>
                    <a:pt x="422" y="32"/>
                  </a:lnTo>
                  <a:lnTo>
                    <a:pt x="396" y="56"/>
                  </a:lnTo>
                  <a:lnTo>
                    <a:pt x="346" y="40"/>
                  </a:lnTo>
                  <a:lnTo>
                    <a:pt x="346" y="16"/>
                  </a:lnTo>
                  <a:lnTo>
                    <a:pt x="337" y="8"/>
                  </a:lnTo>
                  <a:lnTo>
                    <a:pt x="253" y="0"/>
                  </a:lnTo>
                  <a:lnTo>
                    <a:pt x="270" y="24"/>
                  </a:lnTo>
                  <a:lnTo>
                    <a:pt x="245" y="40"/>
                  </a:lnTo>
                  <a:lnTo>
                    <a:pt x="245" y="64"/>
                  </a:lnTo>
                  <a:lnTo>
                    <a:pt x="278" y="112"/>
                  </a:lnTo>
                  <a:lnTo>
                    <a:pt x="253" y="112"/>
                  </a:lnTo>
                  <a:lnTo>
                    <a:pt x="236" y="112"/>
                  </a:lnTo>
                  <a:lnTo>
                    <a:pt x="228" y="128"/>
                  </a:lnTo>
                  <a:lnTo>
                    <a:pt x="220" y="136"/>
                  </a:lnTo>
                  <a:lnTo>
                    <a:pt x="211" y="136"/>
                  </a:lnTo>
                  <a:lnTo>
                    <a:pt x="186" y="128"/>
                  </a:lnTo>
                  <a:lnTo>
                    <a:pt x="135" y="128"/>
                  </a:lnTo>
                  <a:lnTo>
                    <a:pt x="110" y="144"/>
                  </a:lnTo>
                  <a:lnTo>
                    <a:pt x="110" y="168"/>
                  </a:lnTo>
                  <a:lnTo>
                    <a:pt x="118" y="208"/>
                  </a:lnTo>
                  <a:lnTo>
                    <a:pt x="102" y="248"/>
                  </a:lnTo>
                  <a:lnTo>
                    <a:pt x="76" y="256"/>
                  </a:lnTo>
                  <a:lnTo>
                    <a:pt x="102" y="280"/>
                  </a:lnTo>
                  <a:lnTo>
                    <a:pt x="93" y="312"/>
                  </a:lnTo>
                  <a:lnTo>
                    <a:pt x="68" y="320"/>
                  </a:lnTo>
                  <a:lnTo>
                    <a:pt x="68" y="344"/>
                  </a:lnTo>
                  <a:lnTo>
                    <a:pt x="17" y="352"/>
                  </a:lnTo>
                  <a:lnTo>
                    <a:pt x="17" y="384"/>
                  </a:lnTo>
                  <a:lnTo>
                    <a:pt x="17" y="432"/>
                  </a:lnTo>
                  <a:lnTo>
                    <a:pt x="0" y="448"/>
                  </a:lnTo>
                  <a:lnTo>
                    <a:pt x="0" y="472"/>
                  </a:lnTo>
                  <a:lnTo>
                    <a:pt x="9" y="480"/>
                  </a:lnTo>
                  <a:lnTo>
                    <a:pt x="34" y="504"/>
                  </a:lnTo>
                  <a:lnTo>
                    <a:pt x="34" y="536"/>
                  </a:lnTo>
                  <a:lnTo>
                    <a:pt x="17" y="552"/>
                  </a:lnTo>
                  <a:lnTo>
                    <a:pt x="9" y="552"/>
                  </a:lnTo>
                  <a:lnTo>
                    <a:pt x="9" y="576"/>
                  </a:lnTo>
                  <a:lnTo>
                    <a:pt x="43" y="600"/>
                  </a:lnTo>
                  <a:lnTo>
                    <a:pt x="26" y="632"/>
                  </a:lnTo>
                  <a:lnTo>
                    <a:pt x="51" y="664"/>
                  </a:lnTo>
                  <a:lnTo>
                    <a:pt x="76" y="672"/>
                  </a:lnTo>
                  <a:lnTo>
                    <a:pt x="135" y="688"/>
                  </a:lnTo>
                  <a:lnTo>
                    <a:pt x="186" y="704"/>
                  </a:lnTo>
                  <a:lnTo>
                    <a:pt x="152" y="736"/>
                  </a:lnTo>
                  <a:lnTo>
                    <a:pt x="144" y="776"/>
                  </a:lnTo>
                  <a:lnTo>
                    <a:pt x="127" y="864"/>
                  </a:lnTo>
                  <a:lnTo>
                    <a:pt x="118" y="864"/>
                  </a:lnTo>
                  <a:lnTo>
                    <a:pt x="144" y="872"/>
                  </a:lnTo>
                  <a:lnTo>
                    <a:pt x="194" y="864"/>
                  </a:lnTo>
                  <a:close/>
                </a:path>
              </a:pathLst>
            </a:custGeom>
            <a:solidFill>
              <a:srgbClr val="92D050"/>
            </a:solidFill>
            <a:ln w="9525">
              <a:noFill/>
              <a:miter lim="800000"/>
              <a:headEnd/>
              <a:tailEnd/>
            </a:ln>
          </p:spPr>
          <p:txBody>
            <a:bodyPr/>
            <a:lstStyle/>
            <a:p>
              <a:endParaRPr lang="en-IE">
                <a:latin typeface="Calibri" pitchFamily="34" charset="0"/>
              </a:endParaRPr>
            </a:p>
          </p:txBody>
        </p:sp>
        <p:sp>
          <p:nvSpPr>
            <p:cNvPr id="46" name="Freeform 42"/>
            <p:cNvSpPr>
              <a:spLocks/>
            </p:cNvSpPr>
            <p:nvPr/>
          </p:nvSpPr>
          <p:spPr bwMode="auto">
            <a:xfrm>
              <a:off x="3617" y="1744"/>
              <a:ext cx="211" cy="344"/>
            </a:xfrm>
            <a:custGeom>
              <a:avLst/>
              <a:gdLst>
                <a:gd name="T0" fmla="*/ 143 w 211"/>
                <a:gd name="T1" fmla="*/ 344 h 344"/>
                <a:gd name="T2" fmla="*/ 118 w 211"/>
                <a:gd name="T3" fmla="*/ 312 h 344"/>
                <a:gd name="T4" fmla="*/ 143 w 211"/>
                <a:gd name="T5" fmla="*/ 312 h 344"/>
                <a:gd name="T6" fmla="*/ 127 w 211"/>
                <a:gd name="T7" fmla="*/ 280 h 344"/>
                <a:gd name="T8" fmla="*/ 127 w 211"/>
                <a:gd name="T9" fmla="*/ 248 h 344"/>
                <a:gd name="T10" fmla="*/ 169 w 211"/>
                <a:gd name="T11" fmla="*/ 184 h 344"/>
                <a:gd name="T12" fmla="*/ 186 w 211"/>
                <a:gd name="T13" fmla="*/ 192 h 344"/>
                <a:gd name="T14" fmla="*/ 211 w 211"/>
                <a:gd name="T15" fmla="*/ 136 h 344"/>
                <a:gd name="T16" fmla="*/ 177 w 211"/>
                <a:gd name="T17" fmla="*/ 112 h 344"/>
                <a:gd name="T18" fmla="*/ 169 w 211"/>
                <a:gd name="T19" fmla="*/ 72 h 344"/>
                <a:gd name="T20" fmla="*/ 177 w 211"/>
                <a:gd name="T21" fmla="*/ 24 h 344"/>
                <a:gd name="T22" fmla="*/ 177 w 211"/>
                <a:gd name="T23" fmla="*/ 8 h 344"/>
                <a:gd name="T24" fmla="*/ 160 w 211"/>
                <a:gd name="T25" fmla="*/ 0 h 344"/>
                <a:gd name="T26" fmla="*/ 135 w 211"/>
                <a:gd name="T27" fmla="*/ 8 h 344"/>
                <a:gd name="T28" fmla="*/ 127 w 211"/>
                <a:gd name="T29" fmla="*/ 24 h 344"/>
                <a:gd name="T30" fmla="*/ 101 w 211"/>
                <a:gd name="T31" fmla="*/ 40 h 344"/>
                <a:gd name="T32" fmla="*/ 76 w 211"/>
                <a:gd name="T33" fmla="*/ 48 h 344"/>
                <a:gd name="T34" fmla="*/ 51 w 211"/>
                <a:gd name="T35" fmla="*/ 56 h 344"/>
                <a:gd name="T36" fmla="*/ 34 w 211"/>
                <a:gd name="T37" fmla="*/ 72 h 344"/>
                <a:gd name="T38" fmla="*/ 26 w 211"/>
                <a:gd name="T39" fmla="*/ 96 h 344"/>
                <a:gd name="T40" fmla="*/ 42 w 211"/>
                <a:gd name="T41" fmla="*/ 112 h 344"/>
                <a:gd name="T42" fmla="*/ 17 w 211"/>
                <a:gd name="T43" fmla="*/ 120 h 344"/>
                <a:gd name="T44" fmla="*/ 9 w 211"/>
                <a:gd name="T45" fmla="*/ 144 h 344"/>
                <a:gd name="T46" fmla="*/ 9 w 211"/>
                <a:gd name="T47" fmla="*/ 168 h 344"/>
                <a:gd name="T48" fmla="*/ 26 w 211"/>
                <a:gd name="T49" fmla="*/ 192 h 344"/>
                <a:gd name="T50" fmla="*/ 0 w 211"/>
                <a:gd name="T51" fmla="*/ 208 h 344"/>
                <a:gd name="T52" fmla="*/ 0 w 211"/>
                <a:gd name="T53" fmla="*/ 224 h 344"/>
                <a:gd name="T54" fmla="*/ 26 w 211"/>
                <a:gd name="T55" fmla="*/ 272 h 344"/>
                <a:gd name="T56" fmla="*/ 42 w 211"/>
                <a:gd name="T57" fmla="*/ 256 h 344"/>
                <a:gd name="T58" fmla="*/ 51 w 211"/>
                <a:gd name="T59" fmla="*/ 304 h 344"/>
                <a:gd name="T60" fmla="*/ 59 w 211"/>
                <a:gd name="T61" fmla="*/ 328 h 344"/>
                <a:gd name="T62" fmla="*/ 84 w 211"/>
                <a:gd name="T63" fmla="*/ 336 h 344"/>
                <a:gd name="T64" fmla="*/ 143 w 211"/>
                <a:gd name="T65" fmla="*/ 344 h 3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1"/>
                <a:gd name="T100" fmla="*/ 0 h 344"/>
                <a:gd name="T101" fmla="*/ 211 w 211"/>
                <a:gd name="T102" fmla="*/ 344 h 3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1" h="344">
                  <a:moveTo>
                    <a:pt x="143" y="344"/>
                  </a:moveTo>
                  <a:lnTo>
                    <a:pt x="118" y="312"/>
                  </a:lnTo>
                  <a:lnTo>
                    <a:pt x="143" y="312"/>
                  </a:lnTo>
                  <a:lnTo>
                    <a:pt x="127" y="280"/>
                  </a:lnTo>
                  <a:lnTo>
                    <a:pt x="127" y="248"/>
                  </a:lnTo>
                  <a:lnTo>
                    <a:pt x="169" y="184"/>
                  </a:lnTo>
                  <a:lnTo>
                    <a:pt x="186" y="192"/>
                  </a:lnTo>
                  <a:lnTo>
                    <a:pt x="211" y="136"/>
                  </a:lnTo>
                  <a:lnTo>
                    <a:pt x="177" y="112"/>
                  </a:lnTo>
                  <a:lnTo>
                    <a:pt x="169" y="72"/>
                  </a:lnTo>
                  <a:lnTo>
                    <a:pt x="177" y="24"/>
                  </a:lnTo>
                  <a:lnTo>
                    <a:pt x="177" y="8"/>
                  </a:lnTo>
                  <a:lnTo>
                    <a:pt x="160" y="0"/>
                  </a:lnTo>
                  <a:lnTo>
                    <a:pt x="135" y="8"/>
                  </a:lnTo>
                  <a:lnTo>
                    <a:pt x="127" y="24"/>
                  </a:lnTo>
                  <a:lnTo>
                    <a:pt x="101" y="40"/>
                  </a:lnTo>
                  <a:lnTo>
                    <a:pt x="76" y="48"/>
                  </a:lnTo>
                  <a:lnTo>
                    <a:pt x="51" y="56"/>
                  </a:lnTo>
                  <a:lnTo>
                    <a:pt x="34" y="72"/>
                  </a:lnTo>
                  <a:lnTo>
                    <a:pt x="26" y="96"/>
                  </a:lnTo>
                  <a:lnTo>
                    <a:pt x="42" y="112"/>
                  </a:lnTo>
                  <a:lnTo>
                    <a:pt x="17" y="120"/>
                  </a:lnTo>
                  <a:lnTo>
                    <a:pt x="9" y="144"/>
                  </a:lnTo>
                  <a:lnTo>
                    <a:pt x="9" y="168"/>
                  </a:lnTo>
                  <a:lnTo>
                    <a:pt x="26" y="192"/>
                  </a:lnTo>
                  <a:lnTo>
                    <a:pt x="0" y="208"/>
                  </a:lnTo>
                  <a:lnTo>
                    <a:pt x="0" y="224"/>
                  </a:lnTo>
                  <a:lnTo>
                    <a:pt x="26" y="272"/>
                  </a:lnTo>
                  <a:lnTo>
                    <a:pt x="42" y="256"/>
                  </a:lnTo>
                  <a:lnTo>
                    <a:pt x="51" y="304"/>
                  </a:lnTo>
                  <a:lnTo>
                    <a:pt x="59" y="328"/>
                  </a:lnTo>
                  <a:lnTo>
                    <a:pt x="84" y="336"/>
                  </a:lnTo>
                  <a:lnTo>
                    <a:pt x="143" y="344"/>
                  </a:lnTo>
                  <a:close/>
                </a:path>
              </a:pathLst>
            </a:custGeom>
            <a:noFill/>
            <a:ln w="12700">
              <a:solidFill>
                <a:srgbClr val="000000"/>
              </a:solidFill>
              <a:round/>
              <a:headEnd/>
              <a:tailEnd/>
            </a:ln>
          </p:spPr>
          <p:txBody>
            <a:bodyPr/>
            <a:lstStyle/>
            <a:p>
              <a:endParaRPr lang="en-IE">
                <a:latin typeface="Calibri" pitchFamily="34" charset="0"/>
              </a:endParaRPr>
            </a:p>
          </p:txBody>
        </p:sp>
        <p:sp>
          <p:nvSpPr>
            <p:cNvPr id="47" name="Freeform 43"/>
            <p:cNvSpPr>
              <a:spLocks/>
            </p:cNvSpPr>
            <p:nvPr/>
          </p:nvSpPr>
          <p:spPr bwMode="auto">
            <a:xfrm>
              <a:off x="3423" y="2080"/>
              <a:ext cx="750" cy="888"/>
            </a:xfrm>
            <a:custGeom>
              <a:avLst/>
              <a:gdLst>
                <a:gd name="T0" fmla="*/ 228 w 750"/>
                <a:gd name="T1" fmla="*/ 848 h 888"/>
                <a:gd name="T2" fmla="*/ 354 w 750"/>
                <a:gd name="T3" fmla="*/ 888 h 888"/>
                <a:gd name="T4" fmla="*/ 447 w 750"/>
                <a:gd name="T5" fmla="*/ 880 h 888"/>
                <a:gd name="T6" fmla="*/ 557 w 750"/>
                <a:gd name="T7" fmla="*/ 848 h 888"/>
                <a:gd name="T8" fmla="*/ 616 w 750"/>
                <a:gd name="T9" fmla="*/ 832 h 888"/>
                <a:gd name="T10" fmla="*/ 632 w 750"/>
                <a:gd name="T11" fmla="*/ 776 h 888"/>
                <a:gd name="T12" fmla="*/ 675 w 750"/>
                <a:gd name="T13" fmla="*/ 744 h 888"/>
                <a:gd name="T14" fmla="*/ 607 w 750"/>
                <a:gd name="T15" fmla="*/ 656 h 888"/>
                <a:gd name="T16" fmla="*/ 557 w 750"/>
                <a:gd name="T17" fmla="*/ 584 h 888"/>
                <a:gd name="T18" fmla="*/ 557 w 750"/>
                <a:gd name="T19" fmla="*/ 520 h 888"/>
                <a:gd name="T20" fmla="*/ 641 w 750"/>
                <a:gd name="T21" fmla="*/ 488 h 888"/>
                <a:gd name="T22" fmla="*/ 691 w 750"/>
                <a:gd name="T23" fmla="*/ 440 h 888"/>
                <a:gd name="T24" fmla="*/ 750 w 750"/>
                <a:gd name="T25" fmla="*/ 456 h 888"/>
                <a:gd name="T26" fmla="*/ 725 w 750"/>
                <a:gd name="T27" fmla="*/ 360 h 888"/>
                <a:gd name="T28" fmla="*/ 717 w 750"/>
                <a:gd name="T29" fmla="*/ 280 h 888"/>
                <a:gd name="T30" fmla="*/ 666 w 750"/>
                <a:gd name="T31" fmla="*/ 216 h 888"/>
                <a:gd name="T32" fmla="*/ 683 w 750"/>
                <a:gd name="T33" fmla="*/ 136 h 888"/>
                <a:gd name="T34" fmla="*/ 641 w 750"/>
                <a:gd name="T35" fmla="*/ 80 h 888"/>
                <a:gd name="T36" fmla="*/ 616 w 750"/>
                <a:gd name="T37" fmla="*/ 32 h 888"/>
                <a:gd name="T38" fmla="*/ 582 w 750"/>
                <a:gd name="T39" fmla="*/ 32 h 888"/>
                <a:gd name="T40" fmla="*/ 557 w 750"/>
                <a:gd name="T41" fmla="*/ 40 h 888"/>
                <a:gd name="T42" fmla="*/ 540 w 750"/>
                <a:gd name="T43" fmla="*/ 40 h 888"/>
                <a:gd name="T44" fmla="*/ 481 w 750"/>
                <a:gd name="T45" fmla="*/ 72 h 888"/>
                <a:gd name="T46" fmla="*/ 439 w 750"/>
                <a:gd name="T47" fmla="*/ 96 h 888"/>
                <a:gd name="T48" fmla="*/ 430 w 750"/>
                <a:gd name="T49" fmla="*/ 64 h 888"/>
                <a:gd name="T50" fmla="*/ 396 w 750"/>
                <a:gd name="T51" fmla="*/ 56 h 888"/>
                <a:gd name="T52" fmla="*/ 346 w 750"/>
                <a:gd name="T53" fmla="*/ 16 h 888"/>
                <a:gd name="T54" fmla="*/ 253 w 750"/>
                <a:gd name="T55" fmla="*/ 0 h 888"/>
                <a:gd name="T56" fmla="*/ 245 w 750"/>
                <a:gd name="T57" fmla="*/ 40 h 888"/>
                <a:gd name="T58" fmla="*/ 278 w 750"/>
                <a:gd name="T59" fmla="*/ 112 h 888"/>
                <a:gd name="T60" fmla="*/ 236 w 750"/>
                <a:gd name="T61" fmla="*/ 112 h 888"/>
                <a:gd name="T62" fmla="*/ 220 w 750"/>
                <a:gd name="T63" fmla="*/ 136 h 888"/>
                <a:gd name="T64" fmla="*/ 186 w 750"/>
                <a:gd name="T65" fmla="*/ 128 h 888"/>
                <a:gd name="T66" fmla="*/ 110 w 750"/>
                <a:gd name="T67" fmla="*/ 144 h 888"/>
                <a:gd name="T68" fmla="*/ 118 w 750"/>
                <a:gd name="T69" fmla="*/ 208 h 888"/>
                <a:gd name="T70" fmla="*/ 76 w 750"/>
                <a:gd name="T71" fmla="*/ 256 h 888"/>
                <a:gd name="T72" fmla="*/ 93 w 750"/>
                <a:gd name="T73" fmla="*/ 312 h 888"/>
                <a:gd name="T74" fmla="*/ 68 w 750"/>
                <a:gd name="T75" fmla="*/ 344 h 888"/>
                <a:gd name="T76" fmla="*/ 17 w 750"/>
                <a:gd name="T77" fmla="*/ 384 h 888"/>
                <a:gd name="T78" fmla="*/ 0 w 750"/>
                <a:gd name="T79" fmla="*/ 448 h 888"/>
                <a:gd name="T80" fmla="*/ 9 w 750"/>
                <a:gd name="T81" fmla="*/ 480 h 888"/>
                <a:gd name="T82" fmla="*/ 34 w 750"/>
                <a:gd name="T83" fmla="*/ 536 h 888"/>
                <a:gd name="T84" fmla="*/ 9 w 750"/>
                <a:gd name="T85" fmla="*/ 552 h 888"/>
                <a:gd name="T86" fmla="*/ 43 w 750"/>
                <a:gd name="T87" fmla="*/ 600 h 888"/>
                <a:gd name="T88" fmla="*/ 26 w 750"/>
                <a:gd name="T89" fmla="*/ 632 h 888"/>
                <a:gd name="T90" fmla="*/ 76 w 750"/>
                <a:gd name="T91" fmla="*/ 672 h 888"/>
                <a:gd name="T92" fmla="*/ 186 w 750"/>
                <a:gd name="T93" fmla="*/ 704 h 888"/>
                <a:gd name="T94" fmla="*/ 144 w 750"/>
                <a:gd name="T95" fmla="*/ 776 h 888"/>
                <a:gd name="T96" fmla="*/ 118 w 750"/>
                <a:gd name="T97" fmla="*/ 864 h 888"/>
                <a:gd name="T98" fmla="*/ 194 w 750"/>
                <a:gd name="T99" fmla="*/ 864 h 8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50"/>
                <a:gd name="T151" fmla="*/ 0 h 888"/>
                <a:gd name="T152" fmla="*/ 750 w 750"/>
                <a:gd name="T153" fmla="*/ 888 h 88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50" h="888">
                  <a:moveTo>
                    <a:pt x="194" y="864"/>
                  </a:moveTo>
                  <a:lnTo>
                    <a:pt x="228" y="848"/>
                  </a:lnTo>
                  <a:lnTo>
                    <a:pt x="312" y="872"/>
                  </a:lnTo>
                  <a:lnTo>
                    <a:pt x="354" y="888"/>
                  </a:lnTo>
                  <a:lnTo>
                    <a:pt x="388" y="872"/>
                  </a:lnTo>
                  <a:lnTo>
                    <a:pt x="447" y="880"/>
                  </a:lnTo>
                  <a:lnTo>
                    <a:pt x="489" y="872"/>
                  </a:lnTo>
                  <a:lnTo>
                    <a:pt x="557" y="848"/>
                  </a:lnTo>
                  <a:lnTo>
                    <a:pt x="616" y="864"/>
                  </a:lnTo>
                  <a:lnTo>
                    <a:pt x="616" y="832"/>
                  </a:lnTo>
                  <a:lnTo>
                    <a:pt x="599" y="800"/>
                  </a:lnTo>
                  <a:lnTo>
                    <a:pt x="632" y="776"/>
                  </a:lnTo>
                  <a:lnTo>
                    <a:pt x="641" y="744"/>
                  </a:lnTo>
                  <a:lnTo>
                    <a:pt x="675" y="744"/>
                  </a:lnTo>
                  <a:lnTo>
                    <a:pt x="683" y="712"/>
                  </a:lnTo>
                  <a:lnTo>
                    <a:pt x="607" y="656"/>
                  </a:lnTo>
                  <a:lnTo>
                    <a:pt x="548" y="608"/>
                  </a:lnTo>
                  <a:lnTo>
                    <a:pt x="557" y="584"/>
                  </a:lnTo>
                  <a:lnTo>
                    <a:pt x="523" y="544"/>
                  </a:lnTo>
                  <a:lnTo>
                    <a:pt x="557" y="520"/>
                  </a:lnTo>
                  <a:lnTo>
                    <a:pt x="599" y="512"/>
                  </a:lnTo>
                  <a:lnTo>
                    <a:pt x="641" y="488"/>
                  </a:lnTo>
                  <a:lnTo>
                    <a:pt x="683" y="472"/>
                  </a:lnTo>
                  <a:lnTo>
                    <a:pt x="691" y="440"/>
                  </a:lnTo>
                  <a:lnTo>
                    <a:pt x="725" y="440"/>
                  </a:lnTo>
                  <a:lnTo>
                    <a:pt x="750" y="456"/>
                  </a:lnTo>
                  <a:lnTo>
                    <a:pt x="750" y="392"/>
                  </a:lnTo>
                  <a:lnTo>
                    <a:pt x="725" y="360"/>
                  </a:lnTo>
                  <a:lnTo>
                    <a:pt x="742" y="320"/>
                  </a:lnTo>
                  <a:lnTo>
                    <a:pt x="717" y="280"/>
                  </a:lnTo>
                  <a:lnTo>
                    <a:pt x="717" y="248"/>
                  </a:lnTo>
                  <a:lnTo>
                    <a:pt x="666" y="216"/>
                  </a:lnTo>
                  <a:lnTo>
                    <a:pt x="691" y="168"/>
                  </a:lnTo>
                  <a:lnTo>
                    <a:pt x="683" y="136"/>
                  </a:lnTo>
                  <a:lnTo>
                    <a:pt x="675" y="88"/>
                  </a:lnTo>
                  <a:lnTo>
                    <a:pt x="641" y="80"/>
                  </a:lnTo>
                  <a:lnTo>
                    <a:pt x="607" y="64"/>
                  </a:lnTo>
                  <a:lnTo>
                    <a:pt x="616" y="32"/>
                  </a:lnTo>
                  <a:lnTo>
                    <a:pt x="590" y="16"/>
                  </a:lnTo>
                  <a:lnTo>
                    <a:pt x="582" y="32"/>
                  </a:lnTo>
                  <a:lnTo>
                    <a:pt x="573" y="48"/>
                  </a:lnTo>
                  <a:lnTo>
                    <a:pt x="557" y="40"/>
                  </a:lnTo>
                  <a:lnTo>
                    <a:pt x="548" y="40"/>
                  </a:lnTo>
                  <a:lnTo>
                    <a:pt x="540" y="40"/>
                  </a:lnTo>
                  <a:lnTo>
                    <a:pt x="514" y="64"/>
                  </a:lnTo>
                  <a:lnTo>
                    <a:pt x="481" y="72"/>
                  </a:lnTo>
                  <a:lnTo>
                    <a:pt x="464" y="96"/>
                  </a:lnTo>
                  <a:lnTo>
                    <a:pt x="439" y="96"/>
                  </a:lnTo>
                  <a:lnTo>
                    <a:pt x="413" y="88"/>
                  </a:lnTo>
                  <a:lnTo>
                    <a:pt x="430" y="64"/>
                  </a:lnTo>
                  <a:lnTo>
                    <a:pt x="422" y="32"/>
                  </a:lnTo>
                  <a:lnTo>
                    <a:pt x="396" y="56"/>
                  </a:lnTo>
                  <a:lnTo>
                    <a:pt x="346" y="40"/>
                  </a:lnTo>
                  <a:lnTo>
                    <a:pt x="346" y="16"/>
                  </a:lnTo>
                  <a:lnTo>
                    <a:pt x="337" y="8"/>
                  </a:lnTo>
                  <a:lnTo>
                    <a:pt x="253" y="0"/>
                  </a:lnTo>
                  <a:lnTo>
                    <a:pt x="270" y="24"/>
                  </a:lnTo>
                  <a:lnTo>
                    <a:pt x="245" y="40"/>
                  </a:lnTo>
                  <a:lnTo>
                    <a:pt x="245" y="64"/>
                  </a:lnTo>
                  <a:lnTo>
                    <a:pt x="278" y="112"/>
                  </a:lnTo>
                  <a:lnTo>
                    <a:pt x="253" y="112"/>
                  </a:lnTo>
                  <a:lnTo>
                    <a:pt x="236" y="112"/>
                  </a:lnTo>
                  <a:lnTo>
                    <a:pt x="228" y="128"/>
                  </a:lnTo>
                  <a:lnTo>
                    <a:pt x="220" y="136"/>
                  </a:lnTo>
                  <a:lnTo>
                    <a:pt x="211" y="136"/>
                  </a:lnTo>
                  <a:lnTo>
                    <a:pt x="186" y="128"/>
                  </a:lnTo>
                  <a:lnTo>
                    <a:pt x="135" y="128"/>
                  </a:lnTo>
                  <a:lnTo>
                    <a:pt x="110" y="144"/>
                  </a:lnTo>
                  <a:lnTo>
                    <a:pt x="110" y="168"/>
                  </a:lnTo>
                  <a:lnTo>
                    <a:pt x="118" y="208"/>
                  </a:lnTo>
                  <a:lnTo>
                    <a:pt x="102" y="248"/>
                  </a:lnTo>
                  <a:lnTo>
                    <a:pt x="76" y="256"/>
                  </a:lnTo>
                  <a:lnTo>
                    <a:pt x="102" y="280"/>
                  </a:lnTo>
                  <a:lnTo>
                    <a:pt x="93" y="312"/>
                  </a:lnTo>
                  <a:lnTo>
                    <a:pt x="68" y="320"/>
                  </a:lnTo>
                  <a:lnTo>
                    <a:pt x="68" y="344"/>
                  </a:lnTo>
                  <a:lnTo>
                    <a:pt x="17" y="352"/>
                  </a:lnTo>
                  <a:lnTo>
                    <a:pt x="17" y="384"/>
                  </a:lnTo>
                  <a:lnTo>
                    <a:pt x="17" y="432"/>
                  </a:lnTo>
                  <a:lnTo>
                    <a:pt x="0" y="448"/>
                  </a:lnTo>
                  <a:lnTo>
                    <a:pt x="0" y="472"/>
                  </a:lnTo>
                  <a:lnTo>
                    <a:pt x="9" y="480"/>
                  </a:lnTo>
                  <a:lnTo>
                    <a:pt x="34" y="504"/>
                  </a:lnTo>
                  <a:lnTo>
                    <a:pt x="34" y="536"/>
                  </a:lnTo>
                  <a:lnTo>
                    <a:pt x="17" y="552"/>
                  </a:lnTo>
                  <a:lnTo>
                    <a:pt x="9" y="552"/>
                  </a:lnTo>
                  <a:lnTo>
                    <a:pt x="9" y="576"/>
                  </a:lnTo>
                  <a:lnTo>
                    <a:pt x="43" y="600"/>
                  </a:lnTo>
                  <a:lnTo>
                    <a:pt x="26" y="632"/>
                  </a:lnTo>
                  <a:lnTo>
                    <a:pt x="51" y="664"/>
                  </a:lnTo>
                  <a:lnTo>
                    <a:pt x="76" y="672"/>
                  </a:lnTo>
                  <a:lnTo>
                    <a:pt x="135" y="688"/>
                  </a:lnTo>
                  <a:lnTo>
                    <a:pt x="186" y="704"/>
                  </a:lnTo>
                  <a:lnTo>
                    <a:pt x="152" y="736"/>
                  </a:lnTo>
                  <a:lnTo>
                    <a:pt x="144" y="776"/>
                  </a:lnTo>
                  <a:lnTo>
                    <a:pt x="127" y="864"/>
                  </a:lnTo>
                  <a:lnTo>
                    <a:pt x="118" y="864"/>
                  </a:lnTo>
                  <a:lnTo>
                    <a:pt x="144" y="872"/>
                  </a:lnTo>
                  <a:lnTo>
                    <a:pt x="194" y="864"/>
                  </a:lnTo>
                  <a:close/>
                </a:path>
              </a:pathLst>
            </a:custGeom>
            <a:solidFill>
              <a:srgbClr val="FF0000"/>
            </a:solidFill>
            <a:ln w="12700">
              <a:solidFill>
                <a:srgbClr val="000000"/>
              </a:solidFill>
              <a:round/>
              <a:headEnd/>
              <a:tailEnd/>
            </a:ln>
          </p:spPr>
          <p:txBody>
            <a:bodyPr/>
            <a:lstStyle/>
            <a:p>
              <a:endParaRPr lang="en-IE">
                <a:latin typeface="Calibri" pitchFamily="34" charset="0"/>
              </a:endParaRPr>
            </a:p>
          </p:txBody>
        </p:sp>
        <p:sp>
          <p:nvSpPr>
            <p:cNvPr id="48" name="Freeform 44"/>
            <p:cNvSpPr>
              <a:spLocks/>
            </p:cNvSpPr>
            <p:nvPr/>
          </p:nvSpPr>
          <p:spPr bwMode="auto">
            <a:xfrm>
              <a:off x="3398" y="2928"/>
              <a:ext cx="421" cy="232"/>
            </a:xfrm>
            <a:custGeom>
              <a:avLst/>
              <a:gdLst>
                <a:gd name="T0" fmla="*/ 371 w 421"/>
                <a:gd name="T1" fmla="*/ 104 h 232"/>
                <a:gd name="T2" fmla="*/ 354 w 421"/>
                <a:gd name="T3" fmla="*/ 88 h 232"/>
                <a:gd name="T4" fmla="*/ 329 w 421"/>
                <a:gd name="T5" fmla="*/ 72 h 232"/>
                <a:gd name="T6" fmla="*/ 337 w 421"/>
                <a:gd name="T7" fmla="*/ 32 h 232"/>
                <a:gd name="T8" fmla="*/ 337 w 421"/>
                <a:gd name="T9" fmla="*/ 24 h 232"/>
                <a:gd name="T10" fmla="*/ 253 w 421"/>
                <a:gd name="T11" fmla="*/ 0 h 232"/>
                <a:gd name="T12" fmla="*/ 219 w 421"/>
                <a:gd name="T13" fmla="*/ 16 h 232"/>
                <a:gd name="T14" fmla="*/ 169 w 421"/>
                <a:gd name="T15" fmla="*/ 24 h 232"/>
                <a:gd name="T16" fmla="*/ 143 w 421"/>
                <a:gd name="T17" fmla="*/ 16 h 232"/>
                <a:gd name="T18" fmla="*/ 118 w 421"/>
                <a:gd name="T19" fmla="*/ 32 h 232"/>
                <a:gd name="T20" fmla="*/ 84 w 421"/>
                <a:gd name="T21" fmla="*/ 40 h 232"/>
                <a:gd name="T22" fmla="*/ 76 w 421"/>
                <a:gd name="T23" fmla="*/ 72 h 232"/>
                <a:gd name="T24" fmla="*/ 51 w 421"/>
                <a:gd name="T25" fmla="*/ 88 h 232"/>
                <a:gd name="T26" fmla="*/ 42 w 421"/>
                <a:gd name="T27" fmla="*/ 112 h 232"/>
                <a:gd name="T28" fmla="*/ 9 w 421"/>
                <a:gd name="T29" fmla="*/ 152 h 232"/>
                <a:gd name="T30" fmla="*/ 0 w 421"/>
                <a:gd name="T31" fmla="*/ 184 h 232"/>
                <a:gd name="T32" fmla="*/ 34 w 421"/>
                <a:gd name="T33" fmla="*/ 168 h 232"/>
                <a:gd name="T34" fmla="*/ 76 w 421"/>
                <a:gd name="T35" fmla="*/ 184 h 232"/>
                <a:gd name="T36" fmla="*/ 84 w 421"/>
                <a:gd name="T37" fmla="*/ 200 h 232"/>
                <a:gd name="T38" fmla="*/ 101 w 421"/>
                <a:gd name="T39" fmla="*/ 224 h 232"/>
                <a:gd name="T40" fmla="*/ 177 w 421"/>
                <a:gd name="T41" fmla="*/ 216 h 232"/>
                <a:gd name="T42" fmla="*/ 219 w 421"/>
                <a:gd name="T43" fmla="*/ 152 h 232"/>
                <a:gd name="T44" fmla="*/ 287 w 421"/>
                <a:gd name="T45" fmla="*/ 232 h 232"/>
                <a:gd name="T46" fmla="*/ 312 w 421"/>
                <a:gd name="T47" fmla="*/ 152 h 232"/>
                <a:gd name="T48" fmla="*/ 354 w 421"/>
                <a:gd name="T49" fmla="*/ 160 h 232"/>
                <a:gd name="T50" fmla="*/ 379 w 421"/>
                <a:gd name="T51" fmla="*/ 144 h 232"/>
                <a:gd name="T52" fmla="*/ 413 w 421"/>
                <a:gd name="T53" fmla="*/ 144 h 232"/>
                <a:gd name="T54" fmla="*/ 421 w 421"/>
                <a:gd name="T55" fmla="*/ 136 h 232"/>
                <a:gd name="T56" fmla="*/ 413 w 421"/>
                <a:gd name="T57" fmla="*/ 96 h 232"/>
                <a:gd name="T58" fmla="*/ 371 w 421"/>
                <a:gd name="T59" fmla="*/ 104 h 23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21"/>
                <a:gd name="T91" fmla="*/ 0 h 232"/>
                <a:gd name="T92" fmla="*/ 421 w 421"/>
                <a:gd name="T93" fmla="*/ 232 h 23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21" h="232">
                  <a:moveTo>
                    <a:pt x="371" y="104"/>
                  </a:moveTo>
                  <a:lnTo>
                    <a:pt x="354" y="88"/>
                  </a:lnTo>
                  <a:lnTo>
                    <a:pt x="329" y="72"/>
                  </a:lnTo>
                  <a:lnTo>
                    <a:pt x="337" y="32"/>
                  </a:lnTo>
                  <a:lnTo>
                    <a:pt x="337" y="24"/>
                  </a:lnTo>
                  <a:lnTo>
                    <a:pt x="253" y="0"/>
                  </a:lnTo>
                  <a:lnTo>
                    <a:pt x="219" y="16"/>
                  </a:lnTo>
                  <a:lnTo>
                    <a:pt x="169" y="24"/>
                  </a:lnTo>
                  <a:lnTo>
                    <a:pt x="143" y="16"/>
                  </a:lnTo>
                  <a:lnTo>
                    <a:pt x="118" y="32"/>
                  </a:lnTo>
                  <a:lnTo>
                    <a:pt x="84" y="40"/>
                  </a:lnTo>
                  <a:lnTo>
                    <a:pt x="76" y="72"/>
                  </a:lnTo>
                  <a:lnTo>
                    <a:pt x="51" y="88"/>
                  </a:lnTo>
                  <a:lnTo>
                    <a:pt x="42" y="112"/>
                  </a:lnTo>
                  <a:lnTo>
                    <a:pt x="9" y="152"/>
                  </a:lnTo>
                  <a:lnTo>
                    <a:pt x="0" y="184"/>
                  </a:lnTo>
                  <a:lnTo>
                    <a:pt x="34" y="168"/>
                  </a:lnTo>
                  <a:lnTo>
                    <a:pt x="76" y="184"/>
                  </a:lnTo>
                  <a:lnTo>
                    <a:pt x="84" y="200"/>
                  </a:lnTo>
                  <a:lnTo>
                    <a:pt x="101" y="224"/>
                  </a:lnTo>
                  <a:lnTo>
                    <a:pt x="177" y="216"/>
                  </a:lnTo>
                  <a:lnTo>
                    <a:pt x="219" y="152"/>
                  </a:lnTo>
                  <a:lnTo>
                    <a:pt x="287" y="232"/>
                  </a:lnTo>
                  <a:lnTo>
                    <a:pt x="312" y="152"/>
                  </a:lnTo>
                  <a:lnTo>
                    <a:pt x="354" y="160"/>
                  </a:lnTo>
                  <a:lnTo>
                    <a:pt x="379" y="144"/>
                  </a:lnTo>
                  <a:lnTo>
                    <a:pt x="413" y="144"/>
                  </a:lnTo>
                  <a:lnTo>
                    <a:pt x="421" y="136"/>
                  </a:lnTo>
                  <a:lnTo>
                    <a:pt x="413" y="96"/>
                  </a:lnTo>
                  <a:lnTo>
                    <a:pt x="371" y="104"/>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49" name="Freeform 45"/>
            <p:cNvSpPr>
              <a:spLocks/>
            </p:cNvSpPr>
            <p:nvPr/>
          </p:nvSpPr>
          <p:spPr bwMode="auto">
            <a:xfrm>
              <a:off x="3727" y="2760"/>
              <a:ext cx="682" cy="312"/>
            </a:xfrm>
            <a:custGeom>
              <a:avLst/>
              <a:gdLst>
                <a:gd name="T0" fmla="*/ 472 w 682"/>
                <a:gd name="T1" fmla="*/ 304 h 312"/>
                <a:gd name="T2" fmla="*/ 505 w 682"/>
                <a:gd name="T3" fmla="*/ 280 h 312"/>
                <a:gd name="T4" fmla="*/ 556 w 682"/>
                <a:gd name="T5" fmla="*/ 280 h 312"/>
                <a:gd name="T6" fmla="*/ 598 w 682"/>
                <a:gd name="T7" fmla="*/ 272 h 312"/>
                <a:gd name="T8" fmla="*/ 598 w 682"/>
                <a:gd name="T9" fmla="*/ 248 h 312"/>
                <a:gd name="T10" fmla="*/ 623 w 682"/>
                <a:gd name="T11" fmla="*/ 224 h 312"/>
                <a:gd name="T12" fmla="*/ 632 w 682"/>
                <a:gd name="T13" fmla="*/ 184 h 312"/>
                <a:gd name="T14" fmla="*/ 632 w 682"/>
                <a:gd name="T15" fmla="*/ 144 h 312"/>
                <a:gd name="T16" fmla="*/ 674 w 682"/>
                <a:gd name="T17" fmla="*/ 128 h 312"/>
                <a:gd name="T18" fmla="*/ 682 w 682"/>
                <a:gd name="T19" fmla="*/ 96 h 312"/>
                <a:gd name="T20" fmla="*/ 649 w 682"/>
                <a:gd name="T21" fmla="*/ 72 h 312"/>
                <a:gd name="T22" fmla="*/ 649 w 682"/>
                <a:gd name="T23" fmla="*/ 24 h 312"/>
                <a:gd name="T24" fmla="*/ 564 w 682"/>
                <a:gd name="T25" fmla="*/ 24 h 312"/>
                <a:gd name="T26" fmla="*/ 488 w 682"/>
                <a:gd name="T27" fmla="*/ 0 h 312"/>
                <a:gd name="T28" fmla="*/ 463 w 682"/>
                <a:gd name="T29" fmla="*/ 48 h 312"/>
                <a:gd name="T30" fmla="*/ 413 w 682"/>
                <a:gd name="T31" fmla="*/ 64 h 312"/>
                <a:gd name="T32" fmla="*/ 371 w 682"/>
                <a:gd name="T33" fmla="*/ 40 h 312"/>
                <a:gd name="T34" fmla="*/ 371 w 682"/>
                <a:gd name="T35" fmla="*/ 64 h 312"/>
                <a:gd name="T36" fmla="*/ 337 w 682"/>
                <a:gd name="T37" fmla="*/ 64 h 312"/>
                <a:gd name="T38" fmla="*/ 328 w 682"/>
                <a:gd name="T39" fmla="*/ 96 h 312"/>
                <a:gd name="T40" fmla="*/ 295 w 682"/>
                <a:gd name="T41" fmla="*/ 120 h 312"/>
                <a:gd name="T42" fmla="*/ 312 w 682"/>
                <a:gd name="T43" fmla="*/ 152 h 312"/>
                <a:gd name="T44" fmla="*/ 312 w 682"/>
                <a:gd name="T45" fmla="*/ 184 h 312"/>
                <a:gd name="T46" fmla="*/ 253 w 682"/>
                <a:gd name="T47" fmla="*/ 168 h 312"/>
                <a:gd name="T48" fmla="*/ 185 w 682"/>
                <a:gd name="T49" fmla="*/ 192 h 312"/>
                <a:gd name="T50" fmla="*/ 143 w 682"/>
                <a:gd name="T51" fmla="*/ 200 h 312"/>
                <a:gd name="T52" fmla="*/ 84 w 682"/>
                <a:gd name="T53" fmla="*/ 192 h 312"/>
                <a:gd name="T54" fmla="*/ 50 w 682"/>
                <a:gd name="T55" fmla="*/ 208 h 312"/>
                <a:gd name="T56" fmla="*/ 8 w 682"/>
                <a:gd name="T57" fmla="*/ 200 h 312"/>
                <a:gd name="T58" fmla="*/ 0 w 682"/>
                <a:gd name="T59" fmla="*/ 240 h 312"/>
                <a:gd name="T60" fmla="*/ 25 w 682"/>
                <a:gd name="T61" fmla="*/ 256 h 312"/>
                <a:gd name="T62" fmla="*/ 42 w 682"/>
                <a:gd name="T63" fmla="*/ 272 h 312"/>
                <a:gd name="T64" fmla="*/ 84 w 682"/>
                <a:gd name="T65" fmla="*/ 264 h 312"/>
                <a:gd name="T66" fmla="*/ 92 w 682"/>
                <a:gd name="T67" fmla="*/ 304 h 312"/>
                <a:gd name="T68" fmla="*/ 101 w 682"/>
                <a:gd name="T69" fmla="*/ 280 h 312"/>
                <a:gd name="T70" fmla="*/ 135 w 682"/>
                <a:gd name="T71" fmla="*/ 288 h 312"/>
                <a:gd name="T72" fmla="*/ 168 w 682"/>
                <a:gd name="T73" fmla="*/ 256 h 312"/>
                <a:gd name="T74" fmla="*/ 244 w 682"/>
                <a:gd name="T75" fmla="*/ 248 h 312"/>
                <a:gd name="T76" fmla="*/ 261 w 682"/>
                <a:gd name="T77" fmla="*/ 272 h 312"/>
                <a:gd name="T78" fmla="*/ 379 w 682"/>
                <a:gd name="T79" fmla="*/ 304 h 312"/>
                <a:gd name="T80" fmla="*/ 379 w 682"/>
                <a:gd name="T81" fmla="*/ 312 h 312"/>
                <a:gd name="T82" fmla="*/ 413 w 682"/>
                <a:gd name="T83" fmla="*/ 304 h 312"/>
                <a:gd name="T84" fmla="*/ 472 w 682"/>
                <a:gd name="T85" fmla="*/ 304 h 3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82"/>
                <a:gd name="T130" fmla="*/ 0 h 312"/>
                <a:gd name="T131" fmla="*/ 682 w 682"/>
                <a:gd name="T132" fmla="*/ 312 h 31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82" h="312">
                  <a:moveTo>
                    <a:pt x="472" y="304"/>
                  </a:moveTo>
                  <a:lnTo>
                    <a:pt x="505" y="280"/>
                  </a:lnTo>
                  <a:lnTo>
                    <a:pt x="556" y="280"/>
                  </a:lnTo>
                  <a:lnTo>
                    <a:pt x="598" y="272"/>
                  </a:lnTo>
                  <a:lnTo>
                    <a:pt x="598" y="248"/>
                  </a:lnTo>
                  <a:lnTo>
                    <a:pt x="623" y="224"/>
                  </a:lnTo>
                  <a:lnTo>
                    <a:pt x="632" y="184"/>
                  </a:lnTo>
                  <a:lnTo>
                    <a:pt x="632" y="144"/>
                  </a:lnTo>
                  <a:lnTo>
                    <a:pt x="674" y="128"/>
                  </a:lnTo>
                  <a:lnTo>
                    <a:pt x="682" y="96"/>
                  </a:lnTo>
                  <a:lnTo>
                    <a:pt x="649" y="72"/>
                  </a:lnTo>
                  <a:lnTo>
                    <a:pt x="649" y="24"/>
                  </a:lnTo>
                  <a:lnTo>
                    <a:pt x="564" y="24"/>
                  </a:lnTo>
                  <a:lnTo>
                    <a:pt x="488" y="0"/>
                  </a:lnTo>
                  <a:lnTo>
                    <a:pt x="463" y="48"/>
                  </a:lnTo>
                  <a:lnTo>
                    <a:pt x="413" y="64"/>
                  </a:lnTo>
                  <a:lnTo>
                    <a:pt x="371" y="40"/>
                  </a:lnTo>
                  <a:lnTo>
                    <a:pt x="371" y="64"/>
                  </a:lnTo>
                  <a:lnTo>
                    <a:pt x="337" y="64"/>
                  </a:lnTo>
                  <a:lnTo>
                    <a:pt x="328" y="96"/>
                  </a:lnTo>
                  <a:lnTo>
                    <a:pt x="295" y="120"/>
                  </a:lnTo>
                  <a:lnTo>
                    <a:pt x="312" y="152"/>
                  </a:lnTo>
                  <a:lnTo>
                    <a:pt x="312" y="184"/>
                  </a:lnTo>
                  <a:lnTo>
                    <a:pt x="253" y="168"/>
                  </a:lnTo>
                  <a:lnTo>
                    <a:pt x="185" y="192"/>
                  </a:lnTo>
                  <a:lnTo>
                    <a:pt x="143" y="200"/>
                  </a:lnTo>
                  <a:lnTo>
                    <a:pt x="84" y="192"/>
                  </a:lnTo>
                  <a:lnTo>
                    <a:pt x="50" y="208"/>
                  </a:lnTo>
                  <a:lnTo>
                    <a:pt x="8" y="200"/>
                  </a:lnTo>
                  <a:lnTo>
                    <a:pt x="0" y="240"/>
                  </a:lnTo>
                  <a:lnTo>
                    <a:pt x="25" y="256"/>
                  </a:lnTo>
                  <a:lnTo>
                    <a:pt x="42" y="272"/>
                  </a:lnTo>
                  <a:lnTo>
                    <a:pt x="84" y="264"/>
                  </a:lnTo>
                  <a:lnTo>
                    <a:pt x="92" y="304"/>
                  </a:lnTo>
                  <a:lnTo>
                    <a:pt x="101" y="280"/>
                  </a:lnTo>
                  <a:lnTo>
                    <a:pt x="135" y="288"/>
                  </a:lnTo>
                  <a:lnTo>
                    <a:pt x="168" y="256"/>
                  </a:lnTo>
                  <a:lnTo>
                    <a:pt x="244" y="248"/>
                  </a:lnTo>
                  <a:lnTo>
                    <a:pt x="261" y="272"/>
                  </a:lnTo>
                  <a:lnTo>
                    <a:pt x="379" y="304"/>
                  </a:lnTo>
                  <a:lnTo>
                    <a:pt x="379" y="312"/>
                  </a:lnTo>
                  <a:lnTo>
                    <a:pt x="413" y="304"/>
                  </a:lnTo>
                  <a:lnTo>
                    <a:pt x="472" y="304"/>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50" name="Freeform 46"/>
            <p:cNvSpPr>
              <a:spLocks/>
            </p:cNvSpPr>
            <p:nvPr/>
          </p:nvSpPr>
          <p:spPr bwMode="auto">
            <a:xfrm>
              <a:off x="3398" y="2928"/>
              <a:ext cx="421" cy="232"/>
            </a:xfrm>
            <a:custGeom>
              <a:avLst/>
              <a:gdLst>
                <a:gd name="T0" fmla="*/ 371 w 421"/>
                <a:gd name="T1" fmla="*/ 104 h 232"/>
                <a:gd name="T2" fmla="*/ 354 w 421"/>
                <a:gd name="T3" fmla="*/ 88 h 232"/>
                <a:gd name="T4" fmla="*/ 329 w 421"/>
                <a:gd name="T5" fmla="*/ 72 h 232"/>
                <a:gd name="T6" fmla="*/ 337 w 421"/>
                <a:gd name="T7" fmla="*/ 32 h 232"/>
                <a:gd name="T8" fmla="*/ 337 w 421"/>
                <a:gd name="T9" fmla="*/ 24 h 232"/>
                <a:gd name="T10" fmla="*/ 253 w 421"/>
                <a:gd name="T11" fmla="*/ 0 h 232"/>
                <a:gd name="T12" fmla="*/ 219 w 421"/>
                <a:gd name="T13" fmla="*/ 16 h 232"/>
                <a:gd name="T14" fmla="*/ 169 w 421"/>
                <a:gd name="T15" fmla="*/ 24 h 232"/>
                <a:gd name="T16" fmla="*/ 143 w 421"/>
                <a:gd name="T17" fmla="*/ 16 h 232"/>
                <a:gd name="T18" fmla="*/ 118 w 421"/>
                <a:gd name="T19" fmla="*/ 32 h 232"/>
                <a:gd name="T20" fmla="*/ 84 w 421"/>
                <a:gd name="T21" fmla="*/ 40 h 232"/>
                <a:gd name="T22" fmla="*/ 76 w 421"/>
                <a:gd name="T23" fmla="*/ 72 h 232"/>
                <a:gd name="T24" fmla="*/ 51 w 421"/>
                <a:gd name="T25" fmla="*/ 88 h 232"/>
                <a:gd name="T26" fmla="*/ 42 w 421"/>
                <a:gd name="T27" fmla="*/ 112 h 232"/>
                <a:gd name="T28" fmla="*/ 9 w 421"/>
                <a:gd name="T29" fmla="*/ 152 h 232"/>
                <a:gd name="T30" fmla="*/ 0 w 421"/>
                <a:gd name="T31" fmla="*/ 184 h 232"/>
                <a:gd name="T32" fmla="*/ 34 w 421"/>
                <a:gd name="T33" fmla="*/ 168 h 232"/>
                <a:gd name="T34" fmla="*/ 76 w 421"/>
                <a:gd name="T35" fmla="*/ 184 h 232"/>
                <a:gd name="T36" fmla="*/ 84 w 421"/>
                <a:gd name="T37" fmla="*/ 200 h 232"/>
                <a:gd name="T38" fmla="*/ 101 w 421"/>
                <a:gd name="T39" fmla="*/ 224 h 232"/>
                <a:gd name="T40" fmla="*/ 177 w 421"/>
                <a:gd name="T41" fmla="*/ 216 h 232"/>
                <a:gd name="T42" fmla="*/ 219 w 421"/>
                <a:gd name="T43" fmla="*/ 152 h 232"/>
                <a:gd name="T44" fmla="*/ 287 w 421"/>
                <a:gd name="T45" fmla="*/ 232 h 232"/>
                <a:gd name="T46" fmla="*/ 312 w 421"/>
                <a:gd name="T47" fmla="*/ 152 h 232"/>
                <a:gd name="T48" fmla="*/ 354 w 421"/>
                <a:gd name="T49" fmla="*/ 160 h 232"/>
                <a:gd name="T50" fmla="*/ 379 w 421"/>
                <a:gd name="T51" fmla="*/ 144 h 232"/>
                <a:gd name="T52" fmla="*/ 413 w 421"/>
                <a:gd name="T53" fmla="*/ 144 h 232"/>
                <a:gd name="T54" fmla="*/ 421 w 421"/>
                <a:gd name="T55" fmla="*/ 136 h 232"/>
                <a:gd name="T56" fmla="*/ 413 w 421"/>
                <a:gd name="T57" fmla="*/ 96 h 232"/>
                <a:gd name="T58" fmla="*/ 371 w 421"/>
                <a:gd name="T59" fmla="*/ 104 h 23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21"/>
                <a:gd name="T91" fmla="*/ 0 h 232"/>
                <a:gd name="T92" fmla="*/ 421 w 421"/>
                <a:gd name="T93" fmla="*/ 232 h 23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21" h="232">
                  <a:moveTo>
                    <a:pt x="371" y="104"/>
                  </a:moveTo>
                  <a:lnTo>
                    <a:pt x="354" y="88"/>
                  </a:lnTo>
                  <a:lnTo>
                    <a:pt x="329" y="72"/>
                  </a:lnTo>
                  <a:lnTo>
                    <a:pt x="337" y="32"/>
                  </a:lnTo>
                  <a:lnTo>
                    <a:pt x="337" y="24"/>
                  </a:lnTo>
                  <a:lnTo>
                    <a:pt x="253" y="0"/>
                  </a:lnTo>
                  <a:lnTo>
                    <a:pt x="219" y="16"/>
                  </a:lnTo>
                  <a:lnTo>
                    <a:pt x="169" y="24"/>
                  </a:lnTo>
                  <a:lnTo>
                    <a:pt x="143" y="16"/>
                  </a:lnTo>
                  <a:lnTo>
                    <a:pt x="118" y="32"/>
                  </a:lnTo>
                  <a:lnTo>
                    <a:pt x="84" y="40"/>
                  </a:lnTo>
                  <a:lnTo>
                    <a:pt x="76" y="72"/>
                  </a:lnTo>
                  <a:lnTo>
                    <a:pt x="51" y="88"/>
                  </a:lnTo>
                  <a:lnTo>
                    <a:pt x="42" y="112"/>
                  </a:lnTo>
                  <a:lnTo>
                    <a:pt x="9" y="152"/>
                  </a:lnTo>
                  <a:lnTo>
                    <a:pt x="0" y="184"/>
                  </a:lnTo>
                  <a:lnTo>
                    <a:pt x="34" y="168"/>
                  </a:lnTo>
                  <a:lnTo>
                    <a:pt x="76" y="184"/>
                  </a:lnTo>
                  <a:lnTo>
                    <a:pt x="84" y="200"/>
                  </a:lnTo>
                  <a:lnTo>
                    <a:pt x="101" y="224"/>
                  </a:lnTo>
                  <a:lnTo>
                    <a:pt x="177" y="216"/>
                  </a:lnTo>
                  <a:lnTo>
                    <a:pt x="219" y="152"/>
                  </a:lnTo>
                  <a:lnTo>
                    <a:pt x="287" y="232"/>
                  </a:lnTo>
                  <a:lnTo>
                    <a:pt x="312" y="152"/>
                  </a:lnTo>
                  <a:lnTo>
                    <a:pt x="354" y="160"/>
                  </a:lnTo>
                  <a:lnTo>
                    <a:pt x="379" y="144"/>
                  </a:lnTo>
                  <a:lnTo>
                    <a:pt x="413" y="144"/>
                  </a:lnTo>
                  <a:lnTo>
                    <a:pt x="421" y="136"/>
                  </a:lnTo>
                  <a:lnTo>
                    <a:pt x="413" y="96"/>
                  </a:lnTo>
                  <a:lnTo>
                    <a:pt x="371" y="104"/>
                  </a:lnTo>
                  <a:close/>
                </a:path>
              </a:pathLst>
            </a:custGeom>
            <a:solidFill>
              <a:srgbClr val="FF0000"/>
            </a:solidFill>
            <a:ln w="12700">
              <a:solidFill>
                <a:srgbClr val="000000"/>
              </a:solidFill>
              <a:round/>
              <a:headEnd/>
              <a:tailEnd/>
            </a:ln>
          </p:spPr>
          <p:txBody>
            <a:bodyPr/>
            <a:lstStyle/>
            <a:p>
              <a:endParaRPr lang="en-IE">
                <a:latin typeface="Calibri" pitchFamily="34" charset="0"/>
              </a:endParaRPr>
            </a:p>
          </p:txBody>
        </p:sp>
        <p:sp>
          <p:nvSpPr>
            <p:cNvPr id="51" name="Freeform 47"/>
            <p:cNvSpPr>
              <a:spLocks/>
            </p:cNvSpPr>
            <p:nvPr/>
          </p:nvSpPr>
          <p:spPr bwMode="auto">
            <a:xfrm>
              <a:off x="3727" y="2760"/>
              <a:ext cx="682" cy="312"/>
            </a:xfrm>
            <a:custGeom>
              <a:avLst/>
              <a:gdLst>
                <a:gd name="T0" fmla="*/ 472 w 682"/>
                <a:gd name="T1" fmla="*/ 304 h 312"/>
                <a:gd name="T2" fmla="*/ 505 w 682"/>
                <a:gd name="T3" fmla="*/ 280 h 312"/>
                <a:gd name="T4" fmla="*/ 556 w 682"/>
                <a:gd name="T5" fmla="*/ 280 h 312"/>
                <a:gd name="T6" fmla="*/ 598 w 682"/>
                <a:gd name="T7" fmla="*/ 272 h 312"/>
                <a:gd name="T8" fmla="*/ 598 w 682"/>
                <a:gd name="T9" fmla="*/ 248 h 312"/>
                <a:gd name="T10" fmla="*/ 623 w 682"/>
                <a:gd name="T11" fmla="*/ 224 h 312"/>
                <a:gd name="T12" fmla="*/ 632 w 682"/>
                <a:gd name="T13" fmla="*/ 184 h 312"/>
                <a:gd name="T14" fmla="*/ 632 w 682"/>
                <a:gd name="T15" fmla="*/ 144 h 312"/>
                <a:gd name="T16" fmla="*/ 674 w 682"/>
                <a:gd name="T17" fmla="*/ 128 h 312"/>
                <a:gd name="T18" fmla="*/ 682 w 682"/>
                <a:gd name="T19" fmla="*/ 96 h 312"/>
                <a:gd name="T20" fmla="*/ 649 w 682"/>
                <a:gd name="T21" fmla="*/ 72 h 312"/>
                <a:gd name="T22" fmla="*/ 649 w 682"/>
                <a:gd name="T23" fmla="*/ 24 h 312"/>
                <a:gd name="T24" fmla="*/ 564 w 682"/>
                <a:gd name="T25" fmla="*/ 24 h 312"/>
                <a:gd name="T26" fmla="*/ 488 w 682"/>
                <a:gd name="T27" fmla="*/ 0 h 312"/>
                <a:gd name="T28" fmla="*/ 463 w 682"/>
                <a:gd name="T29" fmla="*/ 48 h 312"/>
                <a:gd name="T30" fmla="*/ 413 w 682"/>
                <a:gd name="T31" fmla="*/ 64 h 312"/>
                <a:gd name="T32" fmla="*/ 371 w 682"/>
                <a:gd name="T33" fmla="*/ 40 h 312"/>
                <a:gd name="T34" fmla="*/ 371 w 682"/>
                <a:gd name="T35" fmla="*/ 64 h 312"/>
                <a:gd name="T36" fmla="*/ 337 w 682"/>
                <a:gd name="T37" fmla="*/ 64 h 312"/>
                <a:gd name="T38" fmla="*/ 328 w 682"/>
                <a:gd name="T39" fmla="*/ 96 h 312"/>
                <a:gd name="T40" fmla="*/ 295 w 682"/>
                <a:gd name="T41" fmla="*/ 120 h 312"/>
                <a:gd name="T42" fmla="*/ 312 w 682"/>
                <a:gd name="T43" fmla="*/ 152 h 312"/>
                <a:gd name="T44" fmla="*/ 312 w 682"/>
                <a:gd name="T45" fmla="*/ 184 h 312"/>
                <a:gd name="T46" fmla="*/ 253 w 682"/>
                <a:gd name="T47" fmla="*/ 168 h 312"/>
                <a:gd name="T48" fmla="*/ 185 w 682"/>
                <a:gd name="T49" fmla="*/ 192 h 312"/>
                <a:gd name="T50" fmla="*/ 143 w 682"/>
                <a:gd name="T51" fmla="*/ 200 h 312"/>
                <a:gd name="T52" fmla="*/ 84 w 682"/>
                <a:gd name="T53" fmla="*/ 192 h 312"/>
                <a:gd name="T54" fmla="*/ 50 w 682"/>
                <a:gd name="T55" fmla="*/ 208 h 312"/>
                <a:gd name="T56" fmla="*/ 8 w 682"/>
                <a:gd name="T57" fmla="*/ 200 h 312"/>
                <a:gd name="T58" fmla="*/ 0 w 682"/>
                <a:gd name="T59" fmla="*/ 240 h 312"/>
                <a:gd name="T60" fmla="*/ 25 w 682"/>
                <a:gd name="T61" fmla="*/ 256 h 312"/>
                <a:gd name="T62" fmla="*/ 42 w 682"/>
                <a:gd name="T63" fmla="*/ 272 h 312"/>
                <a:gd name="T64" fmla="*/ 84 w 682"/>
                <a:gd name="T65" fmla="*/ 264 h 312"/>
                <a:gd name="T66" fmla="*/ 92 w 682"/>
                <a:gd name="T67" fmla="*/ 304 h 312"/>
                <a:gd name="T68" fmla="*/ 101 w 682"/>
                <a:gd name="T69" fmla="*/ 280 h 312"/>
                <a:gd name="T70" fmla="*/ 135 w 682"/>
                <a:gd name="T71" fmla="*/ 288 h 312"/>
                <a:gd name="T72" fmla="*/ 168 w 682"/>
                <a:gd name="T73" fmla="*/ 256 h 312"/>
                <a:gd name="T74" fmla="*/ 244 w 682"/>
                <a:gd name="T75" fmla="*/ 248 h 312"/>
                <a:gd name="T76" fmla="*/ 261 w 682"/>
                <a:gd name="T77" fmla="*/ 272 h 312"/>
                <a:gd name="T78" fmla="*/ 379 w 682"/>
                <a:gd name="T79" fmla="*/ 304 h 312"/>
                <a:gd name="T80" fmla="*/ 379 w 682"/>
                <a:gd name="T81" fmla="*/ 312 h 312"/>
                <a:gd name="T82" fmla="*/ 413 w 682"/>
                <a:gd name="T83" fmla="*/ 304 h 312"/>
                <a:gd name="T84" fmla="*/ 472 w 682"/>
                <a:gd name="T85" fmla="*/ 304 h 3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82"/>
                <a:gd name="T130" fmla="*/ 0 h 312"/>
                <a:gd name="T131" fmla="*/ 682 w 682"/>
                <a:gd name="T132" fmla="*/ 312 h 31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82" h="312">
                  <a:moveTo>
                    <a:pt x="472" y="304"/>
                  </a:moveTo>
                  <a:lnTo>
                    <a:pt x="505" y="280"/>
                  </a:lnTo>
                  <a:lnTo>
                    <a:pt x="556" y="280"/>
                  </a:lnTo>
                  <a:lnTo>
                    <a:pt x="598" y="272"/>
                  </a:lnTo>
                  <a:lnTo>
                    <a:pt x="598" y="248"/>
                  </a:lnTo>
                  <a:lnTo>
                    <a:pt x="623" y="224"/>
                  </a:lnTo>
                  <a:lnTo>
                    <a:pt x="632" y="184"/>
                  </a:lnTo>
                  <a:lnTo>
                    <a:pt x="632" y="144"/>
                  </a:lnTo>
                  <a:lnTo>
                    <a:pt x="674" y="128"/>
                  </a:lnTo>
                  <a:lnTo>
                    <a:pt x="682" y="96"/>
                  </a:lnTo>
                  <a:lnTo>
                    <a:pt x="649" y="72"/>
                  </a:lnTo>
                  <a:lnTo>
                    <a:pt x="649" y="24"/>
                  </a:lnTo>
                  <a:lnTo>
                    <a:pt x="564" y="24"/>
                  </a:lnTo>
                  <a:lnTo>
                    <a:pt x="488" y="0"/>
                  </a:lnTo>
                  <a:lnTo>
                    <a:pt x="463" y="48"/>
                  </a:lnTo>
                  <a:lnTo>
                    <a:pt x="413" y="64"/>
                  </a:lnTo>
                  <a:lnTo>
                    <a:pt x="371" y="40"/>
                  </a:lnTo>
                  <a:lnTo>
                    <a:pt x="371" y="64"/>
                  </a:lnTo>
                  <a:lnTo>
                    <a:pt x="337" y="64"/>
                  </a:lnTo>
                  <a:lnTo>
                    <a:pt x="328" y="96"/>
                  </a:lnTo>
                  <a:lnTo>
                    <a:pt x="295" y="120"/>
                  </a:lnTo>
                  <a:lnTo>
                    <a:pt x="312" y="152"/>
                  </a:lnTo>
                  <a:lnTo>
                    <a:pt x="312" y="184"/>
                  </a:lnTo>
                  <a:lnTo>
                    <a:pt x="253" y="168"/>
                  </a:lnTo>
                  <a:lnTo>
                    <a:pt x="185" y="192"/>
                  </a:lnTo>
                  <a:lnTo>
                    <a:pt x="143" y="200"/>
                  </a:lnTo>
                  <a:lnTo>
                    <a:pt x="84" y="192"/>
                  </a:lnTo>
                  <a:lnTo>
                    <a:pt x="50" y="208"/>
                  </a:lnTo>
                  <a:lnTo>
                    <a:pt x="8" y="200"/>
                  </a:lnTo>
                  <a:lnTo>
                    <a:pt x="0" y="240"/>
                  </a:lnTo>
                  <a:lnTo>
                    <a:pt x="25" y="256"/>
                  </a:lnTo>
                  <a:lnTo>
                    <a:pt x="42" y="272"/>
                  </a:lnTo>
                  <a:lnTo>
                    <a:pt x="84" y="264"/>
                  </a:lnTo>
                  <a:lnTo>
                    <a:pt x="92" y="304"/>
                  </a:lnTo>
                  <a:lnTo>
                    <a:pt x="101" y="280"/>
                  </a:lnTo>
                  <a:lnTo>
                    <a:pt x="135" y="288"/>
                  </a:lnTo>
                  <a:lnTo>
                    <a:pt x="168" y="256"/>
                  </a:lnTo>
                  <a:lnTo>
                    <a:pt x="244" y="248"/>
                  </a:lnTo>
                  <a:lnTo>
                    <a:pt x="261" y="272"/>
                  </a:lnTo>
                  <a:lnTo>
                    <a:pt x="379" y="304"/>
                  </a:lnTo>
                  <a:lnTo>
                    <a:pt x="379" y="312"/>
                  </a:lnTo>
                  <a:lnTo>
                    <a:pt x="413" y="304"/>
                  </a:lnTo>
                  <a:lnTo>
                    <a:pt x="472" y="304"/>
                  </a:lnTo>
                  <a:close/>
                </a:path>
              </a:pathLst>
            </a:custGeom>
            <a:solidFill>
              <a:srgbClr val="800000"/>
            </a:solidFill>
            <a:ln w="12700">
              <a:solidFill>
                <a:srgbClr val="000000"/>
              </a:solidFill>
              <a:round/>
              <a:headEnd/>
              <a:tailEnd/>
            </a:ln>
          </p:spPr>
          <p:txBody>
            <a:bodyPr/>
            <a:lstStyle/>
            <a:p>
              <a:endParaRPr lang="en-IE">
                <a:latin typeface="Calibri" pitchFamily="34" charset="0"/>
              </a:endParaRPr>
            </a:p>
          </p:txBody>
        </p:sp>
        <p:sp>
          <p:nvSpPr>
            <p:cNvPr id="52" name="Freeform 48"/>
            <p:cNvSpPr>
              <a:spLocks/>
            </p:cNvSpPr>
            <p:nvPr/>
          </p:nvSpPr>
          <p:spPr bwMode="auto">
            <a:xfrm>
              <a:off x="3946" y="2512"/>
              <a:ext cx="581" cy="312"/>
            </a:xfrm>
            <a:custGeom>
              <a:avLst/>
              <a:gdLst>
                <a:gd name="T0" fmla="*/ 497 w 581"/>
                <a:gd name="T1" fmla="*/ 248 h 312"/>
                <a:gd name="T2" fmla="*/ 531 w 581"/>
                <a:gd name="T3" fmla="*/ 200 h 312"/>
                <a:gd name="T4" fmla="*/ 556 w 581"/>
                <a:gd name="T5" fmla="*/ 176 h 312"/>
                <a:gd name="T6" fmla="*/ 581 w 581"/>
                <a:gd name="T7" fmla="*/ 152 h 312"/>
                <a:gd name="T8" fmla="*/ 564 w 581"/>
                <a:gd name="T9" fmla="*/ 120 h 312"/>
                <a:gd name="T10" fmla="*/ 522 w 581"/>
                <a:gd name="T11" fmla="*/ 112 h 312"/>
                <a:gd name="T12" fmla="*/ 480 w 581"/>
                <a:gd name="T13" fmla="*/ 104 h 312"/>
                <a:gd name="T14" fmla="*/ 463 w 581"/>
                <a:gd name="T15" fmla="*/ 80 h 312"/>
                <a:gd name="T16" fmla="*/ 413 w 581"/>
                <a:gd name="T17" fmla="*/ 64 h 312"/>
                <a:gd name="T18" fmla="*/ 413 w 581"/>
                <a:gd name="T19" fmla="*/ 88 h 312"/>
                <a:gd name="T20" fmla="*/ 387 w 581"/>
                <a:gd name="T21" fmla="*/ 104 h 312"/>
                <a:gd name="T22" fmla="*/ 345 w 581"/>
                <a:gd name="T23" fmla="*/ 72 h 312"/>
                <a:gd name="T24" fmla="*/ 354 w 581"/>
                <a:gd name="T25" fmla="*/ 40 h 312"/>
                <a:gd name="T26" fmla="*/ 312 w 581"/>
                <a:gd name="T27" fmla="*/ 40 h 312"/>
                <a:gd name="T28" fmla="*/ 269 w 581"/>
                <a:gd name="T29" fmla="*/ 24 h 312"/>
                <a:gd name="T30" fmla="*/ 227 w 581"/>
                <a:gd name="T31" fmla="*/ 0 h 312"/>
                <a:gd name="T32" fmla="*/ 227 w 581"/>
                <a:gd name="T33" fmla="*/ 24 h 312"/>
                <a:gd name="T34" fmla="*/ 202 w 581"/>
                <a:gd name="T35" fmla="*/ 8 h 312"/>
                <a:gd name="T36" fmla="*/ 168 w 581"/>
                <a:gd name="T37" fmla="*/ 8 h 312"/>
                <a:gd name="T38" fmla="*/ 160 w 581"/>
                <a:gd name="T39" fmla="*/ 40 h 312"/>
                <a:gd name="T40" fmla="*/ 118 w 581"/>
                <a:gd name="T41" fmla="*/ 56 h 312"/>
                <a:gd name="T42" fmla="*/ 76 w 581"/>
                <a:gd name="T43" fmla="*/ 80 h 312"/>
                <a:gd name="T44" fmla="*/ 34 w 581"/>
                <a:gd name="T45" fmla="*/ 88 h 312"/>
                <a:gd name="T46" fmla="*/ 0 w 581"/>
                <a:gd name="T47" fmla="*/ 112 h 312"/>
                <a:gd name="T48" fmla="*/ 34 w 581"/>
                <a:gd name="T49" fmla="*/ 152 h 312"/>
                <a:gd name="T50" fmla="*/ 25 w 581"/>
                <a:gd name="T51" fmla="*/ 176 h 312"/>
                <a:gd name="T52" fmla="*/ 84 w 581"/>
                <a:gd name="T53" fmla="*/ 224 h 312"/>
                <a:gd name="T54" fmla="*/ 160 w 581"/>
                <a:gd name="T55" fmla="*/ 280 h 312"/>
                <a:gd name="T56" fmla="*/ 152 w 581"/>
                <a:gd name="T57" fmla="*/ 288 h 312"/>
                <a:gd name="T58" fmla="*/ 194 w 581"/>
                <a:gd name="T59" fmla="*/ 312 h 312"/>
                <a:gd name="T60" fmla="*/ 244 w 581"/>
                <a:gd name="T61" fmla="*/ 296 h 312"/>
                <a:gd name="T62" fmla="*/ 269 w 581"/>
                <a:gd name="T63" fmla="*/ 248 h 312"/>
                <a:gd name="T64" fmla="*/ 345 w 581"/>
                <a:gd name="T65" fmla="*/ 272 h 312"/>
                <a:gd name="T66" fmla="*/ 430 w 581"/>
                <a:gd name="T67" fmla="*/ 272 h 312"/>
                <a:gd name="T68" fmla="*/ 430 w 581"/>
                <a:gd name="T69" fmla="*/ 280 h 312"/>
                <a:gd name="T70" fmla="*/ 455 w 581"/>
                <a:gd name="T71" fmla="*/ 248 h 312"/>
                <a:gd name="T72" fmla="*/ 497 w 581"/>
                <a:gd name="T73" fmla="*/ 248 h 3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1"/>
                <a:gd name="T112" fmla="*/ 0 h 312"/>
                <a:gd name="T113" fmla="*/ 581 w 581"/>
                <a:gd name="T114" fmla="*/ 312 h 31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1" h="312">
                  <a:moveTo>
                    <a:pt x="497" y="248"/>
                  </a:moveTo>
                  <a:lnTo>
                    <a:pt x="531" y="200"/>
                  </a:lnTo>
                  <a:lnTo>
                    <a:pt x="556" y="176"/>
                  </a:lnTo>
                  <a:lnTo>
                    <a:pt x="581" y="152"/>
                  </a:lnTo>
                  <a:lnTo>
                    <a:pt x="564" y="120"/>
                  </a:lnTo>
                  <a:lnTo>
                    <a:pt x="522" y="112"/>
                  </a:lnTo>
                  <a:lnTo>
                    <a:pt x="480" y="104"/>
                  </a:lnTo>
                  <a:lnTo>
                    <a:pt x="463" y="80"/>
                  </a:lnTo>
                  <a:lnTo>
                    <a:pt x="413" y="64"/>
                  </a:lnTo>
                  <a:lnTo>
                    <a:pt x="413" y="88"/>
                  </a:lnTo>
                  <a:lnTo>
                    <a:pt x="387" y="104"/>
                  </a:lnTo>
                  <a:lnTo>
                    <a:pt x="345" y="72"/>
                  </a:lnTo>
                  <a:lnTo>
                    <a:pt x="354" y="40"/>
                  </a:lnTo>
                  <a:lnTo>
                    <a:pt x="312" y="40"/>
                  </a:lnTo>
                  <a:lnTo>
                    <a:pt x="269" y="24"/>
                  </a:lnTo>
                  <a:lnTo>
                    <a:pt x="227" y="0"/>
                  </a:lnTo>
                  <a:lnTo>
                    <a:pt x="227" y="24"/>
                  </a:lnTo>
                  <a:lnTo>
                    <a:pt x="202" y="8"/>
                  </a:lnTo>
                  <a:lnTo>
                    <a:pt x="168" y="8"/>
                  </a:lnTo>
                  <a:lnTo>
                    <a:pt x="160" y="40"/>
                  </a:lnTo>
                  <a:lnTo>
                    <a:pt x="118" y="56"/>
                  </a:lnTo>
                  <a:lnTo>
                    <a:pt x="76" y="80"/>
                  </a:lnTo>
                  <a:lnTo>
                    <a:pt x="34" y="88"/>
                  </a:lnTo>
                  <a:lnTo>
                    <a:pt x="0" y="112"/>
                  </a:lnTo>
                  <a:lnTo>
                    <a:pt x="34" y="152"/>
                  </a:lnTo>
                  <a:lnTo>
                    <a:pt x="25" y="176"/>
                  </a:lnTo>
                  <a:lnTo>
                    <a:pt x="84" y="224"/>
                  </a:lnTo>
                  <a:lnTo>
                    <a:pt x="160" y="280"/>
                  </a:lnTo>
                  <a:lnTo>
                    <a:pt x="152" y="288"/>
                  </a:lnTo>
                  <a:lnTo>
                    <a:pt x="194" y="312"/>
                  </a:lnTo>
                  <a:lnTo>
                    <a:pt x="244" y="296"/>
                  </a:lnTo>
                  <a:lnTo>
                    <a:pt x="269" y="248"/>
                  </a:lnTo>
                  <a:lnTo>
                    <a:pt x="345" y="272"/>
                  </a:lnTo>
                  <a:lnTo>
                    <a:pt x="430" y="272"/>
                  </a:lnTo>
                  <a:lnTo>
                    <a:pt x="430" y="280"/>
                  </a:lnTo>
                  <a:lnTo>
                    <a:pt x="455" y="248"/>
                  </a:lnTo>
                  <a:lnTo>
                    <a:pt x="497" y="248"/>
                  </a:lnTo>
                  <a:close/>
                </a:path>
              </a:pathLst>
            </a:custGeom>
            <a:solidFill>
              <a:srgbClr val="FFCCCC"/>
            </a:solidFill>
            <a:ln w="9525">
              <a:solidFill>
                <a:schemeClr val="tx1"/>
              </a:solidFill>
              <a:round/>
              <a:headEnd/>
              <a:tailEnd/>
            </a:ln>
          </p:spPr>
          <p:txBody>
            <a:bodyPr/>
            <a:lstStyle/>
            <a:p>
              <a:endParaRPr lang="en-IE">
                <a:latin typeface="Calibri" pitchFamily="34" charset="0"/>
              </a:endParaRPr>
            </a:p>
          </p:txBody>
        </p:sp>
        <p:sp>
          <p:nvSpPr>
            <p:cNvPr id="53" name="Freeform 49"/>
            <p:cNvSpPr>
              <a:spLocks/>
            </p:cNvSpPr>
            <p:nvPr/>
          </p:nvSpPr>
          <p:spPr bwMode="auto">
            <a:xfrm>
              <a:off x="4098" y="3000"/>
              <a:ext cx="278" cy="200"/>
            </a:xfrm>
            <a:custGeom>
              <a:avLst/>
              <a:gdLst>
                <a:gd name="T0" fmla="*/ 50 w 278"/>
                <a:gd name="T1" fmla="*/ 192 h 200"/>
                <a:gd name="T2" fmla="*/ 92 w 278"/>
                <a:gd name="T3" fmla="*/ 160 h 200"/>
                <a:gd name="T4" fmla="*/ 117 w 278"/>
                <a:gd name="T5" fmla="*/ 176 h 200"/>
                <a:gd name="T6" fmla="*/ 151 w 278"/>
                <a:gd name="T7" fmla="*/ 184 h 200"/>
                <a:gd name="T8" fmla="*/ 168 w 278"/>
                <a:gd name="T9" fmla="*/ 152 h 200"/>
                <a:gd name="T10" fmla="*/ 202 w 278"/>
                <a:gd name="T11" fmla="*/ 144 h 200"/>
                <a:gd name="T12" fmla="*/ 202 w 278"/>
                <a:gd name="T13" fmla="*/ 104 h 200"/>
                <a:gd name="T14" fmla="*/ 235 w 278"/>
                <a:gd name="T15" fmla="*/ 64 h 200"/>
                <a:gd name="T16" fmla="*/ 278 w 278"/>
                <a:gd name="T17" fmla="*/ 48 h 200"/>
                <a:gd name="T18" fmla="*/ 235 w 278"/>
                <a:gd name="T19" fmla="*/ 0 h 200"/>
                <a:gd name="T20" fmla="*/ 227 w 278"/>
                <a:gd name="T21" fmla="*/ 8 h 200"/>
                <a:gd name="T22" fmla="*/ 227 w 278"/>
                <a:gd name="T23" fmla="*/ 32 h 200"/>
                <a:gd name="T24" fmla="*/ 185 w 278"/>
                <a:gd name="T25" fmla="*/ 40 h 200"/>
                <a:gd name="T26" fmla="*/ 134 w 278"/>
                <a:gd name="T27" fmla="*/ 40 h 200"/>
                <a:gd name="T28" fmla="*/ 101 w 278"/>
                <a:gd name="T29" fmla="*/ 64 h 200"/>
                <a:gd name="T30" fmla="*/ 42 w 278"/>
                <a:gd name="T31" fmla="*/ 64 h 200"/>
                <a:gd name="T32" fmla="*/ 8 w 278"/>
                <a:gd name="T33" fmla="*/ 72 h 200"/>
                <a:gd name="T34" fmla="*/ 0 w 278"/>
                <a:gd name="T35" fmla="*/ 96 h 200"/>
                <a:gd name="T36" fmla="*/ 8 w 278"/>
                <a:gd name="T37" fmla="*/ 152 h 200"/>
                <a:gd name="T38" fmla="*/ 0 w 278"/>
                <a:gd name="T39" fmla="*/ 160 h 200"/>
                <a:gd name="T40" fmla="*/ 25 w 278"/>
                <a:gd name="T41" fmla="*/ 152 h 200"/>
                <a:gd name="T42" fmla="*/ 8 w 278"/>
                <a:gd name="T43" fmla="*/ 176 h 200"/>
                <a:gd name="T44" fmla="*/ 8 w 278"/>
                <a:gd name="T45" fmla="*/ 200 h 200"/>
                <a:gd name="T46" fmla="*/ 16 w 278"/>
                <a:gd name="T47" fmla="*/ 200 h 200"/>
                <a:gd name="T48" fmla="*/ 50 w 278"/>
                <a:gd name="T49" fmla="*/ 192 h 2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8"/>
                <a:gd name="T76" fmla="*/ 0 h 200"/>
                <a:gd name="T77" fmla="*/ 278 w 278"/>
                <a:gd name="T78" fmla="*/ 200 h 2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8" h="200">
                  <a:moveTo>
                    <a:pt x="50" y="192"/>
                  </a:moveTo>
                  <a:lnTo>
                    <a:pt x="92" y="160"/>
                  </a:lnTo>
                  <a:lnTo>
                    <a:pt x="117" y="176"/>
                  </a:lnTo>
                  <a:lnTo>
                    <a:pt x="151" y="184"/>
                  </a:lnTo>
                  <a:lnTo>
                    <a:pt x="168" y="152"/>
                  </a:lnTo>
                  <a:lnTo>
                    <a:pt x="202" y="144"/>
                  </a:lnTo>
                  <a:lnTo>
                    <a:pt x="202" y="104"/>
                  </a:lnTo>
                  <a:lnTo>
                    <a:pt x="235" y="64"/>
                  </a:lnTo>
                  <a:lnTo>
                    <a:pt x="278" y="48"/>
                  </a:lnTo>
                  <a:lnTo>
                    <a:pt x="235" y="0"/>
                  </a:lnTo>
                  <a:lnTo>
                    <a:pt x="227" y="8"/>
                  </a:lnTo>
                  <a:lnTo>
                    <a:pt x="227" y="32"/>
                  </a:lnTo>
                  <a:lnTo>
                    <a:pt x="185" y="40"/>
                  </a:lnTo>
                  <a:lnTo>
                    <a:pt x="134" y="40"/>
                  </a:lnTo>
                  <a:lnTo>
                    <a:pt x="101" y="64"/>
                  </a:lnTo>
                  <a:lnTo>
                    <a:pt x="42" y="64"/>
                  </a:lnTo>
                  <a:lnTo>
                    <a:pt x="8" y="72"/>
                  </a:lnTo>
                  <a:lnTo>
                    <a:pt x="0" y="96"/>
                  </a:lnTo>
                  <a:lnTo>
                    <a:pt x="8" y="152"/>
                  </a:lnTo>
                  <a:lnTo>
                    <a:pt x="0" y="160"/>
                  </a:lnTo>
                  <a:lnTo>
                    <a:pt x="25" y="152"/>
                  </a:lnTo>
                  <a:lnTo>
                    <a:pt x="8" y="176"/>
                  </a:lnTo>
                  <a:lnTo>
                    <a:pt x="8" y="200"/>
                  </a:lnTo>
                  <a:lnTo>
                    <a:pt x="16" y="200"/>
                  </a:lnTo>
                  <a:lnTo>
                    <a:pt x="50" y="192"/>
                  </a:lnTo>
                  <a:close/>
                </a:path>
              </a:pathLst>
            </a:custGeom>
            <a:solidFill>
              <a:srgbClr val="FF5050"/>
            </a:solidFill>
            <a:ln w="9525">
              <a:solidFill>
                <a:schemeClr val="tx1"/>
              </a:solidFill>
              <a:round/>
              <a:headEnd/>
              <a:tailEnd/>
            </a:ln>
          </p:spPr>
          <p:txBody>
            <a:bodyPr/>
            <a:lstStyle/>
            <a:p>
              <a:endParaRPr lang="en-IE">
                <a:latin typeface="Calibri" pitchFamily="34" charset="0"/>
              </a:endParaRPr>
            </a:p>
          </p:txBody>
        </p:sp>
        <p:sp>
          <p:nvSpPr>
            <p:cNvPr id="54" name="Freeform 50"/>
            <p:cNvSpPr>
              <a:spLocks/>
            </p:cNvSpPr>
            <p:nvPr/>
          </p:nvSpPr>
          <p:spPr bwMode="auto">
            <a:xfrm>
              <a:off x="4106" y="3056"/>
              <a:ext cx="548" cy="416"/>
            </a:xfrm>
            <a:custGeom>
              <a:avLst/>
              <a:gdLst>
                <a:gd name="T0" fmla="*/ 388 w 548"/>
                <a:gd name="T1" fmla="*/ 360 h 416"/>
                <a:gd name="T2" fmla="*/ 379 w 548"/>
                <a:gd name="T3" fmla="*/ 344 h 416"/>
                <a:gd name="T4" fmla="*/ 345 w 548"/>
                <a:gd name="T5" fmla="*/ 328 h 416"/>
                <a:gd name="T6" fmla="*/ 320 w 548"/>
                <a:gd name="T7" fmla="*/ 296 h 416"/>
                <a:gd name="T8" fmla="*/ 270 w 548"/>
                <a:gd name="T9" fmla="*/ 264 h 416"/>
                <a:gd name="T10" fmla="*/ 236 w 548"/>
                <a:gd name="T11" fmla="*/ 216 h 416"/>
                <a:gd name="T12" fmla="*/ 202 w 548"/>
                <a:gd name="T13" fmla="*/ 200 h 416"/>
                <a:gd name="T14" fmla="*/ 219 w 548"/>
                <a:gd name="T15" fmla="*/ 152 h 416"/>
                <a:gd name="T16" fmla="*/ 236 w 548"/>
                <a:gd name="T17" fmla="*/ 152 h 416"/>
                <a:gd name="T18" fmla="*/ 270 w 548"/>
                <a:gd name="T19" fmla="*/ 168 h 416"/>
                <a:gd name="T20" fmla="*/ 278 w 548"/>
                <a:gd name="T21" fmla="*/ 144 h 416"/>
                <a:gd name="T22" fmla="*/ 312 w 548"/>
                <a:gd name="T23" fmla="*/ 136 h 416"/>
                <a:gd name="T24" fmla="*/ 354 w 548"/>
                <a:gd name="T25" fmla="*/ 144 h 416"/>
                <a:gd name="T26" fmla="*/ 404 w 548"/>
                <a:gd name="T27" fmla="*/ 152 h 416"/>
                <a:gd name="T28" fmla="*/ 438 w 548"/>
                <a:gd name="T29" fmla="*/ 144 h 416"/>
                <a:gd name="T30" fmla="*/ 472 w 548"/>
                <a:gd name="T31" fmla="*/ 152 h 416"/>
                <a:gd name="T32" fmla="*/ 522 w 548"/>
                <a:gd name="T33" fmla="*/ 160 h 416"/>
                <a:gd name="T34" fmla="*/ 522 w 548"/>
                <a:gd name="T35" fmla="*/ 128 h 416"/>
                <a:gd name="T36" fmla="*/ 548 w 548"/>
                <a:gd name="T37" fmla="*/ 120 h 416"/>
                <a:gd name="T38" fmla="*/ 522 w 548"/>
                <a:gd name="T39" fmla="*/ 112 h 416"/>
                <a:gd name="T40" fmla="*/ 497 w 548"/>
                <a:gd name="T41" fmla="*/ 80 h 416"/>
                <a:gd name="T42" fmla="*/ 480 w 548"/>
                <a:gd name="T43" fmla="*/ 48 h 416"/>
                <a:gd name="T44" fmla="*/ 421 w 548"/>
                <a:gd name="T45" fmla="*/ 72 h 416"/>
                <a:gd name="T46" fmla="*/ 388 w 548"/>
                <a:gd name="T47" fmla="*/ 72 h 416"/>
                <a:gd name="T48" fmla="*/ 379 w 548"/>
                <a:gd name="T49" fmla="*/ 48 h 416"/>
                <a:gd name="T50" fmla="*/ 345 w 548"/>
                <a:gd name="T51" fmla="*/ 56 h 416"/>
                <a:gd name="T52" fmla="*/ 320 w 548"/>
                <a:gd name="T53" fmla="*/ 40 h 416"/>
                <a:gd name="T54" fmla="*/ 295 w 548"/>
                <a:gd name="T55" fmla="*/ 16 h 416"/>
                <a:gd name="T56" fmla="*/ 261 w 548"/>
                <a:gd name="T57" fmla="*/ 0 h 416"/>
                <a:gd name="T58" fmla="*/ 227 w 548"/>
                <a:gd name="T59" fmla="*/ 8 h 416"/>
                <a:gd name="T60" fmla="*/ 194 w 548"/>
                <a:gd name="T61" fmla="*/ 48 h 416"/>
                <a:gd name="T62" fmla="*/ 194 w 548"/>
                <a:gd name="T63" fmla="*/ 88 h 416"/>
                <a:gd name="T64" fmla="*/ 160 w 548"/>
                <a:gd name="T65" fmla="*/ 96 h 416"/>
                <a:gd name="T66" fmla="*/ 143 w 548"/>
                <a:gd name="T67" fmla="*/ 128 h 416"/>
                <a:gd name="T68" fmla="*/ 109 w 548"/>
                <a:gd name="T69" fmla="*/ 120 h 416"/>
                <a:gd name="T70" fmla="*/ 84 w 548"/>
                <a:gd name="T71" fmla="*/ 104 h 416"/>
                <a:gd name="T72" fmla="*/ 42 w 548"/>
                <a:gd name="T73" fmla="*/ 136 h 416"/>
                <a:gd name="T74" fmla="*/ 8 w 548"/>
                <a:gd name="T75" fmla="*/ 144 h 416"/>
                <a:gd name="T76" fmla="*/ 0 w 548"/>
                <a:gd name="T77" fmla="*/ 144 h 416"/>
                <a:gd name="T78" fmla="*/ 0 w 548"/>
                <a:gd name="T79" fmla="*/ 152 h 416"/>
                <a:gd name="T80" fmla="*/ 34 w 548"/>
                <a:gd name="T81" fmla="*/ 216 h 416"/>
                <a:gd name="T82" fmla="*/ 84 w 548"/>
                <a:gd name="T83" fmla="*/ 152 h 416"/>
                <a:gd name="T84" fmla="*/ 84 w 548"/>
                <a:gd name="T85" fmla="*/ 216 h 416"/>
                <a:gd name="T86" fmla="*/ 126 w 548"/>
                <a:gd name="T87" fmla="*/ 192 h 416"/>
                <a:gd name="T88" fmla="*/ 126 w 548"/>
                <a:gd name="T89" fmla="*/ 240 h 416"/>
                <a:gd name="T90" fmla="*/ 177 w 548"/>
                <a:gd name="T91" fmla="*/ 264 h 416"/>
                <a:gd name="T92" fmla="*/ 160 w 548"/>
                <a:gd name="T93" fmla="*/ 272 h 416"/>
                <a:gd name="T94" fmla="*/ 219 w 548"/>
                <a:gd name="T95" fmla="*/ 312 h 416"/>
                <a:gd name="T96" fmla="*/ 227 w 548"/>
                <a:gd name="T97" fmla="*/ 336 h 416"/>
                <a:gd name="T98" fmla="*/ 253 w 548"/>
                <a:gd name="T99" fmla="*/ 352 h 416"/>
                <a:gd name="T100" fmla="*/ 312 w 548"/>
                <a:gd name="T101" fmla="*/ 360 h 416"/>
                <a:gd name="T102" fmla="*/ 371 w 548"/>
                <a:gd name="T103" fmla="*/ 384 h 416"/>
                <a:gd name="T104" fmla="*/ 312 w 548"/>
                <a:gd name="T105" fmla="*/ 392 h 416"/>
                <a:gd name="T106" fmla="*/ 413 w 548"/>
                <a:gd name="T107" fmla="*/ 416 h 416"/>
                <a:gd name="T108" fmla="*/ 413 w 548"/>
                <a:gd name="T109" fmla="*/ 384 h 416"/>
                <a:gd name="T110" fmla="*/ 388 w 548"/>
                <a:gd name="T111" fmla="*/ 360 h 41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48"/>
                <a:gd name="T169" fmla="*/ 0 h 416"/>
                <a:gd name="T170" fmla="*/ 548 w 548"/>
                <a:gd name="T171" fmla="*/ 416 h 41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48" h="416">
                  <a:moveTo>
                    <a:pt x="388" y="360"/>
                  </a:moveTo>
                  <a:lnTo>
                    <a:pt x="379" y="344"/>
                  </a:lnTo>
                  <a:lnTo>
                    <a:pt x="345" y="328"/>
                  </a:lnTo>
                  <a:lnTo>
                    <a:pt x="320" y="296"/>
                  </a:lnTo>
                  <a:lnTo>
                    <a:pt x="270" y="264"/>
                  </a:lnTo>
                  <a:lnTo>
                    <a:pt x="236" y="216"/>
                  </a:lnTo>
                  <a:lnTo>
                    <a:pt x="202" y="200"/>
                  </a:lnTo>
                  <a:lnTo>
                    <a:pt x="219" y="152"/>
                  </a:lnTo>
                  <a:lnTo>
                    <a:pt x="236" y="152"/>
                  </a:lnTo>
                  <a:lnTo>
                    <a:pt x="270" y="168"/>
                  </a:lnTo>
                  <a:lnTo>
                    <a:pt x="278" y="144"/>
                  </a:lnTo>
                  <a:lnTo>
                    <a:pt x="312" y="136"/>
                  </a:lnTo>
                  <a:lnTo>
                    <a:pt x="354" y="144"/>
                  </a:lnTo>
                  <a:lnTo>
                    <a:pt x="404" y="152"/>
                  </a:lnTo>
                  <a:lnTo>
                    <a:pt x="438" y="144"/>
                  </a:lnTo>
                  <a:lnTo>
                    <a:pt x="472" y="152"/>
                  </a:lnTo>
                  <a:lnTo>
                    <a:pt x="522" y="160"/>
                  </a:lnTo>
                  <a:lnTo>
                    <a:pt x="522" y="128"/>
                  </a:lnTo>
                  <a:lnTo>
                    <a:pt x="548" y="120"/>
                  </a:lnTo>
                  <a:lnTo>
                    <a:pt x="522" y="112"/>
                  </a:lnTo>
                  <a:lnTo>
                    <a:pt x="497" y="80"/>
                  </a:lnTo>
                  <a:lnTo>
                    <a:pt x="480" y="48"/>
                  </a:lnTo>
                  <a:lnTo>
                    <a:pt x="421" y="72"/>
                  </a:lnTo>
                  <a:lnTo>
                    <a:pt x="388" y="72"/>
                  </a:lnTo>
                  <a:lnTo>
                    <a:pt x="379" y="48"/>
                  </a:lnTo>
                  <a:lnTo>
                    <a:pt x="345" y="56"/>
                  </a:lnTo>
                  <a:lnTo>
                    <a:pt x="320" y="40"/>
                  </a:lnTo>
                  <a:lnTo>
                    <a:pt x="295" y="16"/>
                  </a:lnTo>
                  <a:lnTo>
                    <a:pt x="261" y="0"/>
                  </a:lnTo>
                  <a:lnTo>
                    <a:pt x="227" y="8"/>
                  </a:lnTo>
                  <a:lnTo>
                    <a:pt x="194" y="48"/>
                  </a:lnTo>
                  <a:lnTo>
                    <a:pt x="194" y="88"/>
                  </a:lnTo>
                  <a:lnTo>
                    <a:pt x="160" y="96"/>
                  </a:lnTo>
                  <a:lnTo>
                    <a:pt x="143" y="128"/>
                  </a:lnTo>
                  <a:lnTo>
                    <a:pt x="109" y="120"/>
                  </a:lnTo>
                  <a:lnTo>
                    <a:pt x="84" y="104"/>
                  </a:lnTo>
                  <a:lnTo>
                    <a:pt x="42" y="136"/>
                  </a:lnTo>
                  <a:lnTo>
                    <a:pt x="8" y="144"/>
                  </a:lnTo>
                  <a:lnTo>
                    <a:pt x="0" y="144"/>
                  </a:lnTo>
                  <a:lnTo>
                    <a:pt x="0" y="152"/>
                  </a:lnTo>
                  <a:lnTo>
                    <a:pt x="34" y="216"/>
                  </a:lnTo>
                  <a:lnTo>
                    <a:pt x="84" y="152"/>
                  </a:lnTo>
                  <a:lnTo>
                    <a:pt x="84" y="216"/>
                  </a:lnTo>
                  <a:lnTo>
                    <a:pt x="126" y="192"/>
                  </a:lnTo>
                  <a:lnTo>
                    <a:pt x="126" y="240"/>
                  </a:lnTo>
                  <a:lnTo>
                    <a:pt x="177" y="264"/>
                  </a:lnTo>
                  <a:lnTo>
                    <a:pt x="160" y="272"/>
                  </a:lnTo>
                  <a:lnTo>
                    <a:pt x="219" y="312"/>
                  </a:lnTo>
                  <a:lnTo>
                    <a:pt x="227" y="336"/>
                  </a:lnTo>
                  <a:lnTo>
                    <a:pt x="253" y="352"/>
                  </a:lnTo>
                  <a:lnTo>
                    <a:pt x="312" y="360"/>
                  </a:lnTo>
                  <a:lnTo>
                    <a:pt x="371" y="384"/>
                  </a:lnTo>
                  <a:lnTo>
                    <a:pt x="312" y="392"/>
                  </a:lnTo>
                  <a:lnTo>
                    <a:pt x="413" y="416"/>
                  </a:lnTo>
                  <a:lnTo>
                    <a:pt x="413" y="384"/>
                  </a:lnTo>
                  <a:lnTo>
                    <a:pt x="388" y="360"/>
                  </a:lnTo>
                  <a:close/>
                </a:path>
              </a:pathLst>
            </a:custGeom>
            <a:solidFill>
              <a:srgbClr val="92D050"/>
            </a:solidFill>
            <a:ln w="9525">
              <a:noFill/>
              <a:miter lim="800000"/>
              <a:headEnd/>
              <a:tailEnd/>
            </a:ln>
          </p:spPr>
          <p:txBody>
            <a:bodyPr/>
            <a:lstStyle/>
            <a:p>
              <a:endParaRPr lang="en-IE">
                <a:latin typeface="Calibri" pitchFamily="34" charset="0"/>
              </a:endParaRPr>
            </a:p>
          </p:txBody>
        </p:sp>
        <p:sp>
          <p:nvSpPr>
            <p:cNvPr id="55" name="Freeform 51"/>
            <p:cNvSpPr>
              <a:spLocks/>
            </p:cNvSpPr>
            <p:nvPr/>
          </p:nvSpPr>
          <p:spPr bwMode="auto">
            <a:xfrm>
              <a:off x="4098" y="3000"/>
              <a:ext cx="278" cy="200"/>
            </a:xfrm>
            <a:custGeom>
              <a:avLst/>
              <a:gdLst>
                <a:gd name="T0" fmla="*/ 50 w 278"/>
                <a:gd name="T1" fmla="*/ 192 h 200"/>
                <a:gd name="T2" fmla="*/ 92 w 278"/>
                <a:gd name="T3" fmla="*/ 160 h 200"/>
                <a:gd name="T4" fmla="*/ 117 w 278"/>
                <a:gd name="T5" fmla="*/ 176 h 200"/>
                <a:gd name="T6" fmla="*/ 151 w 278"/>
                <a:gd name="T7" fmla="*/ 184 h 200"/>
                <a:gd name="T8" fmla="*/ 168 w 278"/>
                <a:gd name="T9" fmla="*/ 152 h 200"/>
                <a:gd name="T10" fmla="*/ 202 w 278"/>
                <a:gd name="T11" fmla="*/ 144 h 200"/>
                <a:gd name="T12" fmla="*/ 202 w 278"/>
                <a:gd name="T13" fmla="*/ 104 h 200"/>
                <a:gd name="T14" fmla="*/ 235 w 278"/>
                <a:gd name="T15" fmla="*/ 64 h 200"/>
                <a:gd name="T16" fmla="*/ 278 w 278"/>
                <a:gd name="T17" fmla="*/ 48 h 200"/>
                <a:gd name="T18" fmla="*/ 235 w 278"/>
                <a:gd name="T19" fmla="*/ 0 h 200"/>
                <a:gd name="T20" fmla="*/ 227 w 278"/>
                <a:gd name="T21" fmla="*/ 8 h 200"/>
                <a:gd name="T22" fmla="*/ 227 w 278"/>
                <a:gd name="T23" fmla="*/ 32 h 200"/>
                <a:gd name="T24" fmla="*/ 185 w 278"/>
                <a:gd name="T25" fmla="*/ 40 h 200"/>
                <a:gd name="T26" fmla="*/ 134 w 278"/>
                <a:gd name="T27" fmla="*/ 40 h 200"/>
                <a:gd name="T28" fmla="*/ 101 w 278"/>
                <a:gd name="T29" fmla="*/ 64 h 200"/>
                <a:gd name="T30" fmla="*/ 42 w 278"/>
                <a:gd name="T31" fmla="*/ 64 h 200"/>
                <a:gd name="T32" fmla="*/ 8 w 278"/>
                <a:gd name="T33" fmla="*/ 72 h 200"/>
                <a:gd name="T34" fmla="*/ 0 w 278"/>
                <a:gd name="T35" fmla="*/ 96 h 200"/>
                <a:gd name="T36" fmla="*/ 8 w 278"/>
                <a:gd name="T37" fmla="*/ 152 h 200"/>
                <a:gd name="T38" fmla="*/ 0 w 278"/>
                <a:gd name="T39" fmla="*/ 160 h 200"/>
                <a:gd name="T40" fmla="*/ 25 w 278"/>
                <a:gd name="T41" fmla="*/ 152 h 200"/>
                <a:gd name="T42" fmla="*/ 8 w 278"/>
                <a:gd name="T43" fmla="*/ 176 h 200"/>
                <a:gd name="T44" fmla="*/ 8 w 278"/>
                <a:gd name="T45" fmla="*/ 200 h 200"/>
                <a:gd name="T46" fmla="*/ 16 w 278"/>
                <a:gd name="T47" fmla="*/ 200 h 200"/>
                <a:gd name="T48" fmla="*/ 50 w 278"/>
                <a:gd name="T49" fmla="*/ 192 h 2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8"/>
                <a:gd name="T76" fmla="*/ 0 h 200"/>
                <a:gd name="T77" fmla="*/ 278 w 278"/>
                <a:gd name="T78" fmla="*/ 200 h 2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8" h="200">
                  <a:moveTo>
                    <a:pt x="50" y="192"/>
                  </a:moveTo>
                  <a:lnTo>
                    <a:pt x="92" y="160"/>
                  </a:lnTo>
                  <a:lnTo>
                    <a:pt x="117" y="176"/>
                  </a:lnTo>
                  <a:lnTo>
                    <a:pt x="151" y="184"/>
                  </a:lnTo>
                  <a:lnTo>
                    <a:pt x="168" y="152"/>
                  </a:lnTo>
                  <a:lnTo>
                    <a:pt x="202" y="144"/>
                  </a:lnTo>
                  <a:lnTo>
                    <a:pt x="202" y="104"/>
                  </a:lnTo>
                  <a:lnTo>
                    <a:pt x="235" y="64"/>
                  </a:lnTo>
                  <a:lnTo>
                    <a:pt x="278" y="48"/>
                  </a:lnTo>
                  <a:lnTo>
                    <a:pt x="235" y="0"/>
                  </a:lnTo>
                  <a:lnTo>
                    <a:pt x="227" y="8"/>
                  </a:lnTo>
                  <a:lnTo>
                    <a:pt x="227" y="32"/>
                  </a:lnTo>
                  <a:lnTo>
                    <a:pt x="185" y="40"/>
                  </a:lnTo>
                  <a:lnTo>
                    <a:pt x="134" y="40"/>
                  </a:lnTo>
                  <a:lnTo>
                    <a:pt x="101" y="64"/>
                  </a:lnTo>
                  <a:lnTo>
                    <a:pt x="42" y="64"/>
                  </a:lnTo>
                  <a:lnTo>
                    <a:pt x="8" y="72"/>
                  </a:lnTo>
                  <a:lnTo>
                    <a:pt x="0" y="96"/>
                  </a:lnTo>
                  <a:lnTo>
                    <a:pt x="8" y="152"/>
                  </a:lnTo>
                  <a:lnTo>
                    <a:pt x="0" y="160"/>
                  </a:lnTo>
                  <a:lnTo>
                    <a:pt x="25" y="152"/>
                  </a:lnTo>
                  <a:lnTo>
                    <a:pt x="8" y="176"/>
                  </a:lnTo>
                  <a:lnTo>
                    <a:pt x="8" y="200"/>
                  </a:lnTo>
                  <a:lnTo>
                    <a:pt x="16" y="200"/>
                  </a:lnTo>
                  <a:lnTo>
                    <a:pt x="50" y="192"/>
                  </a:lnTo>
                  <a:close/>
                </a:path>
              </a:pathLst>
            </a:custGeom>
            <a:noFill/>
            <a:ln w="12700">
              <a:solidFill>
                <a:srgbClr val="000000"/>
              </a:solidFill>
              <a:round/>
              <a:headEnd/>
              <a:tailEnd/>
            </a:ln>
          </p:spPr>
          <p:txBody>
            <a:bodyPr/>
            <a:lstStyle/>
            <a:p>
              <a:endParaRPr lang="en-IE">
                <a:latin typeface="Calibri" pitchFamily="34" charset="0"/>
              </a:endParaRPr>
            </a:p>
          </p:txBody>
        </p:sp>
        <p:sp>
          <p:nvSpPr>
            <p:cNvPr id="56" name="Freeform 52"/>
            <p:cNvSpPr>
              <a:spLocks/>
            </p:cNvSpPr>
            <p:nvPr/>
          </p:nvSpPr>
          <p:spPr bwMode="auto">
            <a:xfrm>
              <a:off x="4106" y="3056"/>
              <a:ext cx="548" cy="416"/>
            </a:xfrm>
            <a:custGeom>
              <a:avLst/>
              <a:gdLst>
                <a:gd name="T0" fmla="*/ 388 w 548"/>
                <a:gd name="T1" fmla="*/ 360 h 416"/>
                <a:gd name="T2" fmla="*/ 379 w 548"/>
                <a:gd name="T3" fmla="*/ 344 h 416"/>
                <a:gd name="T4" fmla="*/ 345 w 548"/>
                <a:gd name="T5" fmla="*/ 328 h 416"/>
                <a:gd name="T6" fmla="*/ 320 w 548"/>
                <a:gd name="T7" fmla="*/ 296 h 416"/>
                <a:gd name="T8" fmla="*/ 270 w 548"/>
                <a:gd name="T9" fmla="*/ 264 h 416"/>
                <a:gd name="T10" fmla="*/ 236 w 548"/>
                <a:gd name="T11" fmla="*/ 216 h 416"/>
                <a:gd name="T12" fmla="*/ 202 w 548"/>
                <a:gd name="T13" fmla="*/ 200 h 416"/>
                <a:gd name="T14" fmla="*/ 219 w 548"/>
                <a:gd name="T15" fmla="*/ 152 h 416"/>
                <a:gd name="T16" fmla="*/ 236 w 548"/>
                <a:gd name="T17" fmla="*/ 152 h 416"/>
                <a:gd name="T18" fmla="*/ 270 w 548"/>
                <a:gd name="T19" fmla="*/ 168 h 416"/>
                <a:gd name="T20" fmla="*/ 278 w 548"/>
                <a:gd name="T21" fmla="*/ 144 h 416"/>
                <a:gd name="T22" fmla="*/ 312 w 548"/>
                <a:gd name="T23" fmla="*/ 136 h 416"/>
                <a:gd name="T24" fmla="*/ 354 w 548"/>
                <a:gd name="T25" fmla="*/ 144 h 416"/>
                <a:gd name="T26" fmla="*/ 404 w 548"/>
                <a:gd name="T27" fmla="*/ 152 h 416"/>
                <a:gd name="T28" fmla="*/ 438 w 548"/>
                <a:gd name="T29" fmla="*/ 144 h 416"/>
                <a:gd name="T30" fmla="*/ 472 w 548"/>
                <a:gd name="T31" fmla="*/ 152 h 416"/>
                <a:gd name="T32" fmla="*/ 522 w 548"/>
                <a:gd name="T33" fmla="*/ 160 h 416"/>
                <a:gd name="T34" fmla="*/ 522 w 548"/>
                <a:gd name="T35" fmla="*/ 128 h 416"/>
                <a:gd name="T36" fmla="*/ 548 w 548"/>
                <a:gd name="T37" fmla="*/ 120 h 416"/>
                <a:gd name="T38" fmla="*/ 522 w 548"/>
                <a:gd name="T39" fmla="*/ 112 h 416"/>
                <a:gd name="T40" fmla="*/ 497 w 548"/>
                <a:gd name="T41" fmla="*/ 80 h 416"/>
                <a:gd name="T42" fmla="*/ 480 w 548"/>
                <a:gd name="T43" fmla="*/ 48 h 416"/>
                <a:gd name="T44" fmla="*/ 421 w 548"/>
                <a:gd name="T45" fmla="*/ 72 h 416"/>
                <a:gd name="T46" fmla="*/ 388 w 548"/>
                <a:gd name="T47" fmla="*/ 72 h 416"/>
                <a:gd name="T48" fmla="*/ 379 w 548"/>
                <a:gd name="T49" fmla="*/ 48 h 416"/>
                <a:gd name="T50" fmla="*/ 345 w 548"/>
                <a:gd name="T51" fmla="*/ 56 h 416"/>
                <a:gd name="T52" fmla="*/ 320 w 548"/>
                <a:gd name="T53" fmla="*/ 40 h 416"/>
                <a:gd name="T54" fmla="*/ 295 w 548"/>
                <a:gd name="T55" fmla="*/ 16 h 416"/>
                <a:gd name="T56" fmla="*/ 261 w 548"/>
                <a:gd name="T57" fmla="*/ 0 h 416"/>
                <a:gd name="T58" fmla="*/ 227 w 548"/>
                <a:gd name="T59" fmla="*/ 8 h 416"/>
                <a:gd name="T60" fmla="*/ 194 w 548"/>
                <a:gd name="T61" fmla="*/ 48 h 416"/>
                <a:gd name="T62" fmla="*/ 194 w 548"/>
                <a:gd name="T63" fmla="*/ 88 h 416"/>
                <a:gd name="T64" fmla="*/ 160 w 548"/>
                <a:gd name="T65" fmla="*/ 96 h 416"/>
                <a:gd name="T66" fmla="*/ 143 w 548"/>
                <a:gd name="T67" fmla="*/ 128 h 416"/>
                <a:gd name="T68" fmla="*/ 109 w 548"/>
                <a:gd name="T69" fmla="*/ 120 h 416"/>
                <a:gd name="T70" fmla="*/ 84 w 548"/>
                <a:gd name="T71" fmla="*/ 104 h 416"/>
                <a:gd name="T72" fmla="*/ 42 w 548"/>
                <a:gd name="T73" fmla="*/ 136 h 416"/>
                <a:gd name="T74" fmla="*/ 8 w 548"/>
                <a:gd name="T75" fmla="*/ 144 h 416"/>
                <a:gd name="T76" fmla="*/ 0 w 548"/>
                <a:gd name="T77" fmla="*/ 144 h 416"/>
                <a:gd name="T78" fmla="*/ 0 w 548"/>
                <a:gd name="T79" fmla="*/ 152 h 416"/>
                <a:gd name="T80" fmla="*/ 34 w 548"/>
                <a:gd name="T81" fmla="*/ 216 h 416"/>
                <a:gd name="T82" fmla="*/ 84 w 548"/>
                <a:gd name="T83" fmla="*/ 152 h 416"/>
                <a:gd name="T84" fmla="*/ 84 w 548"/>
                <a:gd name="T85" fmla="*/ 216 h 416"/>
                <a:gd name="T86" fmla="*/ 126 w 548"/>
                <a:gd name="T87" fmla="*/ 192 h 416"/>
                <a:gd name="T88" fmla="*/ 126 w 548"/>
                <a:gd name="T89" fmla="*/ 240 h 416"/>
                <a:gd name="T90" fmla="*/ 177 w 548"/>
                <a:gd name="T91" fmla="*/ 264 h 416"/>
                <a:gd name="T92" fmla="*/ 160 w 548"/>
                <a:gd name="T93" fmla="*/ 272 h 416"/>
                <a:gd name="T94" fmla="*/ 219 w 548"/>
                <a:gd name="T95" fmla="*/ 312 h 416"/>
                <a:gd name="T96" fmla="*/ 227 w 548"/>
                <a:gd name="T97" fmla="*/ 336 h 416"/>
                <a:gd name="T98" fmla="*/ 253 w 548"/>
                <a:gd name="T99" fmla="*/ 352 h 416"/>
                <a:gd name="T100" fmla="*/ 312 w 548"/>
                <a:gd name="T101" fmla="*/ 360 h 416"/>
                <a:gd name="T102" fmla="*/ 371 w 548"/>
                <a:gd name="T103" fmla="*/ 384 h 416"/>
                <a:gd name="T104" fmla="*/ 312 w 548"/>
                <a:gd name="T105" fmla="*/ 392 h 416"/>
                <a:gd name="T106" fmla="*/ 413 w 548"/>
                <a:gd name="T107" fmla="*/ 416 h 416"/>
                <a:gd name="T108" fmla="*/ 413 w 548"/>
                <a:gd name="T109" fmla="*/ 384 h 416"/>
                <a:gd name="T110" fmla="*/ 388 w 548"/>
                <a:gd name="T111" fmla="*/ 360 h 41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48"/>
                <a:gd name="T169" fmla="*/ 0 h 416"/>
                <a:gd name="T170" fmla="*/ 548 w 548"/>
                <a:gd name="T171" fmla="*/ 416 h 41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48" h="416">
                  <a:moveTo>
                    <a:pt x="388" y="360"/>
                  </a:moveTo>
                  <a:lnTo>
                    <a:pt x="379" y="344"/>
                  </a:lnTo>
                  <a:lnTo>
                    <a:pt x="345" y="328"/>
                  </a:lnTo>
                  <a:lnTo>
                    <a:pt x="320" y="296"/>
                  </a:lnTo>
                  <a:lnTo>
                    <a:pt x="270" y="264"/>
                  </a:lnTo>
                  <a:lnTo>
                    <a:pt x="236" y="216"/>
                  </a:lnTo>
                  <a:lnTo>
                    <a:pt x="202" y="200"/>
                  </a:lnTo>
                  <a:lnTo>
                    <a:pt x="219" y="152"/>
                  </a:lnTo>
                  <a:lnTo>
                    <a:pt x="236" y="152"/>
                  </a:lnTo>
                  <a:lnTo>
                    <a:pt x="270" y="168"/>
                  </a:lnTo>
                  <a:lnTo>
                    <a:pt x="278" y="144"/>
                  </a:lnTo>
                  <a:lnTo>
                    <a:pt x="312" y="136"/>
                  </a:lnTo>
                  <a:lnTo>
                    <a:pt x="354" y="144"/>
                  </a:lnTo>
                  <a:lnTo>
                    <a:pt x="404" y="152"/>
                  </a:lnTo>
                  <a:lnTo>
                    <a:pt x="438" y="144"/>
                  </a:lnTo>
                  <a:lnTo>
                    <a:pt x="472" y="152"/>
                  </a:lnTo>
                  <a:lnTo>
                    <a:pt x="522" y="160"/>
                  </a:lnTo>
                  <a:lnTo>
                    <a:pt x="522" y="128"/>
                  </a:lnTo>
                  <a:lnTo>
                    <a:pt x="548" y="120"/>
                  </a:lnTo>
                  <a:lnTo>
                    <a:pt x="522" y="112"/>
                  </a:lnTo>
                  <a:lnTo>
                    <a:pt x="497" y="80"/>
                  </a:lnTo>
                  <a:lnTo>
                    <a:pt x="480" y="48"/>
                  </a:lnTo>
                  <a:lnTo>
                    <a:pt x="421" y="72"/>
                  </a:lnTo>
                  <a:lnTo>
                    <a:pt x="388" y="72"/>
                  </a:lnTo>
                  <a:lnTo>
                    <a:pt x="379" y="48"/>
                  </a:lnTo>
                  <a:lnTo>
                    <a:pt x="345" y="56"/>
                  </a:lnTo>
                  <a:lnTo>
                    <a:pt x="320" y="40"/>
                  </a:lnTo>
                  <a:lnTo>
                    <a:pt x="295" y="16"/>
                  </a:lnTo>
                  <a:lnTo>
                    <a:pt x="261" y="0"/>
                  </a:lnTo>
                  <a:lnTo>
                    <a:pt x="227" y="8"/>
                  </a:lnTo>
                  <a:lnTo>
                    <a:pt x="194" y="48"/>
                  </a:lnTo>
                  <a:lnTo>
                    <a:pt x="194" y="88"/>
                  </a:lnTo>
                  <a:lnTo>
                    <a:pt x="160" y="96"/>
                  </a:lnTo>
                  <a:lnTo>
                    <a:pt x="143" y="128"/>
                  </a:lnTo>
                  <a:lnTo>
                    <a:pt x="109" y="120"/>
                  </a:lnTo>
                  <a:lnTo>
                    <a:pt x="84" y="104"/>
                  </a:lnTo>
                  <a:lnTo>
                    <a:pt x="42" y="136"/>
                  </a:lnTo>
                  <a:lnTo>
                    <a:pt x="8" y="144"/>
                  </a:lnTo>
                  <a:lnTo>
                    <a:pt x="0" y="144"/>
                  </a:lnTo>
                  <a:lnTo>
                    <a:pt x="0" y="152"/>
                  </a:lnTo>
                  <a:lnTo>
                    <a:pt x="34" y="216"/>
                  </a:lnTo>
                  <a:lnTo>
                    <a:pt x="84" y="152"/>
                  </a:lnTo>
                  <a:lnTo>
                    <a:pt x="84" y="216"/>
                  </a:lnTo>
                  <a:lnTo>
                    <a:pt x="126" y="192"/>
                  </a:lnTo>
                  <a:lnTo>
                    <a:pt x="126" y="240"/>
                  </a:lnTo>
                  <a:lnTo>
                    <a:pt x="177" y="264"/>
                  </a:lnTo>
                  <a:lnTo>
                    <a:pt x="160" y="272"/>
                  </a:lnTo>
                  <a:lnTo>
                    <a:pt x="219" y="312"/>
                  </a:lnTo>
                  <a:lnTo>
                    <a:pt x="227" y="336"/>
                  </a:lnTo>
                  <a:lnTo>
                    <a:pt x="253" y="352"/>
                  </a:lnTo>
                  <a:lnTo>
                    <a:pt x="312" y="360"/>
                  </a:lnTo>
                  <a:lnTo>
                    <a:pt x="371" y="384"/>
                  </a:lnTo>
                  <a:lnTo>
                    <a:pt x="312" y="392"/>
                  </a:lnTo>
                  <a:lnTo>
                    <a:pt x="413" y="416"/>
                  </a:lnTo>
                  <a:lnTo>
                    <a:pt x="413" y="384"/>
                  </a:lnTo>
                  <a:lnTo>
                    <a:pt x="388" y="360"/>
                  </a:lnTo>
                  <a:close/>
                </a:path>
              </a:pathLst>
            </a:custGeom>
            <a:solidFill>
              <a:srgbClr val="FF5050"/>
            </a:solidFill>
            <a:ln w="12700">
              <a:solidFill>
                <a:srgbClr val="000000"/>
              </a:solidFill>
              <a:round/>
              <a:headEnd/>
              <a:tailEnd/>
            </a:ln>
          </p:spPr>
          <p:txBody>
            <a:bodyPr/>
            <a:lstStyle/>
            <a:p>
              <a:endParaRPr lang="en-IE">
                <a:latin typeface="Calibri" pitchFamily="34" charset="0"/>
              </a:endParaRPr>
            </a:p>
          </p:txBody>
        </p:sp>
        <p:sp>
          <p:nvSpPr>
            <p:cNvPr id="57" name="Freeform 53"/>
            <p:cNvSpPr>
              <a:spLocks/>
            </p:cNvSpPr>
            <p:nvPr/>
          </p:nvSpPr>
          <p:spPr bwMode="auto">
            <a:xfrm>
              <a:off x="4308" y="3192"/>
              <a:ext cx="388" cy="320"/>
            </a:xfrm>
            <a:custGeom>
              <a:avLst/>
              <a:gdLst>
                <a:gd name="T0" fmla="*/ 287 w 388"/>
                <a:gd name="T1" fmla="*/ 264 h 320"/>
                <a:gd name="T2" fmla="*/ 312 w 388"/>
                <a:gd name="T3" fmla="*/ 248 h 320"/>
                <a:gd name="T4" fmla="*/ 320 w 388"/>
                <a:gd name="T5" fmla="*/ 216 h 320"/>
                <a:gd name="T6" fmla="*/ 346 w 388"/>
                <a:gd name="T7" fmla="*/ 216 h 320"/>
                <a:gd name="T8" fmla="*/ 337 w 388"/>
                <a:gd name="T9" fmla="*/ 192 h 320"/>
                <a:gd name="T10" fmla="*/ 388 w 388"/>
                <a:gd name="T11" fmla="*/ 176 h 320"/>
                <a:gd name="T12" fmla="*/ 362 w 388"/>
                <a:gd name="T13" fmla="*/ 136 h 320"/>
                <a:gd name="T14" fmla="*/ 388 w 388"/>
                <a:gd name="T15" fmla="*/ 120 h 320"/>
                <a:gd name="T16" fmla="*/ 346 w 388"/>
                <a:gd name="T17" fmla="*/ 96 h 320"/>
                <a:gd name="T18" fmla="*/ 337 w 388"/>
                <a:gd name="T19" fmla="*/ 64 h 320"/>
                <a:gd name="T20" fmla="*/ 337 w 388"/>
                <a:gd name="T21" fmla="*/ 32 h 320"/>
                <a:gd name="T22" fmla="*/ 304 w 388"/>
                <a:gd name="T23" fmla="*/ 32 h 320"/>
                <a:gd name="T24" fmla="*/ 295 w 388"/>
                <a:gd name="T25" fmla="*/ 16 h 320"/>
                <a:gd name="T26" fmla="*/ 270 w 388"/>
                <a:gd name="T27" fmla="*/ 16 h 320"/>
                <a:gd name="T28" fmla="*/ 236 w 388"/>
                <a:gd name="T29" fmla="*/ 8 h 320"/>
                <a:gd name="T30" fmla="*/ 202 w 388"/>
                <a:gd name="T31" fmla="*/ 16 h 320"/>
                <a:gd name="T32" fmla="*/ 152 w 388"/>
                <a:gd name="T33" fmla="*/ 8 h 320"/>
                <a:gd name="T34" fmla="*/ 110 w 388"/>
                <a:gd name="T35" fmla="*/ 0 h 320"/>
                <a:gd name="T36" fmla="*/ 76 w 388"/>
                <a:gd name="T37" fmla="*/ 8 h 320"/>
                <a:gd name="T38" fmla="*/ 68 w 388"/>
                <a:gd name="T39" fmla="*/ 32 h 320"/>
                <a:gd name="T40" fmla="*/ 34 w 388"/>
                <a:gd name="T41" fmla="*/ 16 h 320"/>
                <a:gd name="T42" fmla="*/ 17 w 388"/>
                <a:gd name="T43" fmla="*/ 16 h 320"/>
                <a:gd name="T44" fmla="*/ 0 w 388"/>
                <a:gd name="T45" fmla="*/ 64 h 320"/>
                <a:gd name="T46" fmla="*/ 34 w 388"/>
                <a:gd name="T47" fmla="*/ 80 h 320"/>
                <a:gd name="T48" fmla="*/ 68 w 388"/>
                <a:gd name="T49" fmla="*/ 128 h 320"/>
                <a:gd name="T50" fmla="*/ 118 w 388"/>
                <a:gd name="T51" fmla="*/ 160 h 320"/>
                <a:gd name="T52" fmla="*/ 143 w 388"/>
                <a:gd name="T53" fmla="*/ 192 h 320"/>
                <a:gd name="T54" fmla="*/ 177 w 388"/>
                <a:gd name="T55" fmla="*/ 208 h 320"/>
                <a:gd name="T56" fmla="*/ 186 w 388"/>
                <a:gd name="T57" fmla="*/ 224 h 320"/>
                <a:gd name="T58" fmla="*/ 211 w 388"/>
                <a:gd name="T59" fmla="*/ 248 h 320"/>
                <a:gd name="T60" fmla="*/ 211 w 388"/>
                <a:gd name="T61" fmla="*/ 280 h 320"/>
                <a:gd name="T62" fmla="*/ 295 w 388"/>
                <a:gd name="T63" fmla="*/ 320 h 320"/>
                <a:gd name="T64" fmla="*/ 295 w 388"/>
                <a:gd name="T65" fmla="*/ 280 h 320"/>
                <a:gd name="T66" fmla="*/ 287 w 388"/>
                <a:gd name="T67" fmla="*/ 264 h 3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8"/>
                <a:gd name="T103" fmla="*/ 0 h 320"/>
                <a:gd name="T104" fmla="*/ 388 w 388"/>
                <a:gd name="T105" fmla="*/ 320 h 3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8" h="320">
                  <a:moveTo>
                    <a:pt x="287" y="264"/>
                  </a:moveTo>
                  <a:lnTo>
                    <a:pt x="312" y="248"/>
                  </a:lnTo>
                  <a:lnTo>
                    <a:pt x="320" y="216"/>
                  </a:lnTo>
                  <a:lnTo>
                    <a:pt x="346" y="216"/>
                  </a:lnTo>
                  <a:lnTo>
                    <a:pt x="337" y="192"/>
                  </a:lnTo>
                  <a:lnTo>
                    <a:pt x="388" y="176"/>
                  </a:lnTo>
                  <a:lnTo>
                    <a:pt x="362" y="136"/>
                  </a:lnTo>
                  <a:lnTo>
                    <a:pt x="388" y="120"/>
                  </a:lnTo>
                  <a:lnTo>
                    <a:pt x="346" y="96"/>
                  </a:lnTo>
                  <a:lnTo>
                    <a:pt x="337" y="64"/>
                  </a:lnTo>
                  <a:lnTo>
                    <a:pt x="337" y="32"/>
                  </a:lnTo>
                  <a:lnTo>
                    <a:pt x="304" y="32"/>
                  </a:lnTo>
                  <a:lnTo>
                    <a:pt x="295" y="16"/>
                  </a:lnTo>
                  <a:lnTo>
                    <a:pt x="270" y="16"/>
                  </a:lnTo>
                  <a:lnTo>
                    <a:pt x="236" y="8"/>
                  </a:lnTo>
                  <a:lnTo>
                    <a:pt x="202" y="16"/>
                  </a:lnTo>
                  <a:lnTo>
                    <a:pt x="152" y="8"/>
                  </a:lnTo>
                  <a:lnTo>
                    <a:pt x="110" y="0"/>
                  </a:lnTo>
                  <a:lnTo>
                    <a:pt x="76" y="8"/>
                  </a:lnTo>
                  <a:lnTo>
                    <a:pt x="68" y="32"/>
                  </a:lnTo>
                  <a:lnTo>
                    <a:pt x="34" y="16"/>
                  </a:lnTo>
                  <a:lnTo>
                    <a:pt x="17" y="16"/>
                  </a:lnTo>
                  <a:lnTo>
                    <a:pt x="0" y="64"/>
                  </a:lnTo>
                  <a:lnTo>
                    <a:pt x="34" y="80"/>
                  </a:lnTo>
                  <a:lnTo>
                    <a:pt x="68" y="128"/>
                  </a:lnTo>
                  <a:lnTo>
                    <a:pt x="118" y="160"/>
                  </a:lnTo>
                  <a:lnTo>
                    <a:pt x="143" y="192"/>
                  </a:lnTo>
                  <a:lnTo>
                    <a:pt x="177" y="208"/>
                  </a:lnTo>
                  <a:lnTo>
                    <a:pt x="186" y="224"/>
                  </a:lnTo>
                  <a:lnTo>
                    <a:pt x="211" y="248"/>
                  </a:lnTo>
                  <a:lnTo>
                    <a:pt x="211" y="280"/>
                  </a:lnTo>
                  <a:lnTo>
                    <a:pt x="295" y="320"/>
                  </a:lnTo>
                  <a:lnTo>
                    <a:pt x="295" y="280"/>
                  </a:lnTo>
                  <a:lnTo>
                    <a:pt x="287" y="264"/>
                  </a:lnTo>
                  <a:close/>
                </a:path>
              </a:pathLst>
            </a:custGeom>
            <a:noFill/>
            <a:ln w="9525">
              <a:noFill/>
              <a:miter lim="800000"/>
              <a:headEnd/>
              <a:tailEnd/>
            </a:ln>
          </p:spPr>
          <p:txBody>
            <a:bodyPr/>
            <a:lstStyle/>
            <a:p>
              <a:endParaRPr lang="en-IE">
                <a:latin typeface="Calibri" pitchFamily="34" charset="0"/>
              </a:endParaRPr>
            </a:p>
          </p:txBody>
        </p:sp>
        <p:sp>
          <p:nvSpPr>
            <p:cNvPr id="58" name="Freeform 54"/>
            <p:cNvSpPr>
              <a:spLocks/>
            </p:cNvSpPr>
            <p:nvPr/>
          </p:nvSpPr>
          <p:spPr bwMode="auto">
            <a:xfrm>
              <a:off x="4333" y="2760"/>
              <a:ext cx="573" cy="368"/>
            </a:xfrm>
            <a:custGeom>
              <a:avLst/>
              <a:gdLst>
                <a:gd name="T0" fmla="*/ 295 w 573"/>
                <a:gd name="T1" fmla="*/ 320 h 368"/>
                <a:gd name="T2" fmla="*/ 329 w 573"/>
                <a:gd name="T3" fmla="*/ 304 h 368"/>
                <a:gd name="T4" fmla="*/ 380 w 573"/>
                <a:gd name="T5" fmla="*/ 304 h 368"/>
                <a:gd name="T6" fmla="*/ 413 w 573"/>
                <a:gd name="T7" fmla="*/ 288 h 368"/>
                <a:gd name="T8" fmla="*/ 439 w 573"/>
                <a:gd name="T9" fmla="*/ 272 h 368"/>
                <a:gd name="T10" fmla="*/ 455 w 573"/>
                <a:gd name="T11" fmla="*/ 264 h 368"/>
                <a:gd name="T12" fmla="*/ 464 w 573"/>
                <a:gd name="T13" fmla="*/ 224 h 368"/>
                <a:gd name="T14" fmla="*/ 472 w 573"/>
                <a:gd name="T15" fmla="*/ 200 h 368"/>
                <a:gd name="T16" fmla="*/ 498 w 573"/>
                <a:gd name="T17" fmla="*/ 168 h 368"/>
                <a:gd name="T18" fmla="*/ 523 w 573"/>
                <a:gd name="T19" fmla="*/ 112 h 368"/>
                <a:gd name="T20" fmla="*/ 548 w 573"/>
                <a:gd name="T21" fmla="*/ 72 h 368"/>
                <a:gd name="T22" fmla="*/ 573 w 573"/>
                <a:gd name="T23" fmla="*/ 48 h 368"/>
                <a:gd name="T24" fmla="*/ 548 w 573"/>
                <a:gd name="T25" fmla="*/ 24 h 368"/>
                <a:gd name="T26" fmla="*/ 514 w 573"/>
                <a:gd name="T27" fmla="*/ 0 h 368"/>
                <a:gd name="T28" fmla="*/ 472 w 573"/>
                <a:gd name="T29" fmla="*/ 8 h 368"/>
                <a:gd name="T30" fmla="*/ 447 w 573"/>
                <a:gd name="T31" fmla="*/ 0 h 368"/>
                <a:gd name="T32" fmla="*/ 405 w 573"/>
                <a:gd name="T33" fmla="*/ 8 h 368"/>
                <a:gd name="T34" fmla="*/ 371 w 573"/>
                <a:gd name="T35" fmla="*/ 8 h 368"/>
                <a:gd name="T36" fmla="*/ 329 w 573"/>
                <a:gd name="T37" fmla="*/ 56 h 368"/>
                <a:gd name="T38" fmla="*/ 287 w 573"/>
                <a:gd name="T39" fmla="*/ 48 h 368"/>
                <a:gd name="T40" fmla="*/ 279 w 573"/>
                <a:gd name="T41" fmla="*/ 64 h 368"/>
                <a:gd name="T42" fmla="*/ 228 w 573"/>
                <a:gd name="T43" fmla="*/ 80 h 368"/>
                <a:gd name="T44" fmla="*/ 228 w 573"/>
                <a:gd name="T45" fmla="*/ 112 h 368"/>
                <a:gd name="T46" fmla="*/ 110 w 573"/>
                <a:gd name="T47" fmla="*/ 128 h 368"/>
                <a:gd name="T48" fmla="*/ 85 w 573"/>
                <a:gd name="T49" fmla="*/ 112 h 368"/>
                <a:gd name="T50" fmla="*/ 68 w 573"/>
                <a:gd name="T51" fmla="*/ 104 h 368"/>
                <a:gd name="T52" fmla="*/ 68 w 573"/>
                <a:gd name="T53" fmla="*/ 128 h 368"/>
                <a:gd name="T54" fmla="*/ 26 w 573"/>
                <a:gd name="T55" fmla="*/ 144 h 368"/>
                <a:gd name="T56" fmla="*/ 26 w 573"/>
                <a:gd name="T57" fmla="*/ 184 h 368"/>
                <a:gd name="T58" fmla="*/ 17 w 573"/>
                <a:gd name="T59" fmla="*/ 224 h 368"/>
                <a:gd name="T60" fmla="*/ 0 w 573"/>
                <a:gd name="T61" fmla="*/ 240 h 368"/>
                <a:gd name="T62" fmla="*/ 43 w 573"/>
                <a:gd name="T63" fmla="*/ 288 h 368"/>
                <a:gd name="T64" fmla="*/ 34 w 573"/>
                <a:gd name="T65" fmla="*/ 296 h 368"/>
                <a:gd name="T66" fmla="*/ 68 w 573"/>
                <a:gd name="T67" fmla="*/ 312 h 368"/>
                <a:gd name="T68" fmla="*/ 93 w 573"/>
                <a:gd name="T69" fmla="*/ 336 h 368"/>
                <a:gd name="T70" fmla="*/ 118 w 573"/>
                <a:gd name="T71" fmla="*/ 352 h 368"/>
                <a:gd name="T72" fmla="*/ 152 w 573"/>
                <a:gd name="T73" fmla="*/ 344 h 368"/>
                <a:gd name="T74" fmla="*/ 161 w 573"/>
                <a:gd name="T75" fmla="*/ 368 h 368"/>
                <a:gd name="T76" fmla="*/ 194 w 573"/>
                <a:gd name="T77" fmla="*/ 368 h 368"/>
                <a:gd name="T78" fmla="*/ 253 w 573"/>
                <a:gd name="T79" fmla="*/ 344 h 368"/>
                <a:gd name="T80" fmla="*/ 262 w 573"/>
                <a:gd name="T81" fmla="*/ 344 h 368"/>
                <a:gd name="T82" fmla="*/ 270 w 573"/>
                <a:gd name="T83" fmla="*/ 320 h 368"/>
                <a:gd name="T84" fmla="*/ 295 w 573"/>
                <a:gd name="T85" fmla="*/ 320 h 3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73"/>
                <a:gd name="T130" fmla="*/ 0 h 368"/>
                <a:gd name="T131" fmla="*/ 573 w 573"/>
                <a:gd name="T132" fmla="*/ 368 h 36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73" h="368">
                  <a:moveTo>
                    <a:pt x="295" y="320"/>
                  </a:moveTo>
                  <a:lnTo>
                    <a:pt x="329" y="304"/>
                  </a:lnTo>
                  <a:lnTo>
                    <a:pt x="380" y="304"/>
                  </a:lnTo>
                  <a:lnTo>
                    <a:pt x="413" y="288"/>
                  </a:lnTo>
                  <a:lnTo>
                    <a:pt x="439" y="272"/>
                  </a:lnTo>
                  <a:lnTo>
                    <a:pt x="455" y="264"/>
                  </a:lnTo>
                  <a:lnTo>
                    <a:pt x="464" y="224"/>
                  </a:lnTo>
                  <a:lnTo>
                    <a:pt x="472" y="200"/>
                  </a:lnTo>
                  <a:lnTo>
                    <a:pt x="498" y="168"/>
                  </a:lnTo>
                  <a:lnTo>
                    <a:pt x="523" y="112"/>
                  </a:lnTo>
                  <a:lnTo>
                    <a:pt x="548" y="72"/>
                  </a:lnTo>
                  <a:lnTo>
                    <a:pt x="573" y="48"/>
                  </a:lnTo>
                  <a:lnTo>
                    <a:pt x="548" y="24"/>
                  </a:lnTo>
                  <a:lnTo>
                    <a:pt x="514" y="0"/>
                  </a:lnTo>
                  <a:lnTo>
                    <a:pt x="472" y="8"/>
                  </a:lnTo>
                  <a:lnTo>
                    <a:pt x="447" y="0"/>
                  </a:lnTo>
                  <a:lnTo>
                    <a:pt x="405" y="8"/>
                  </a:lnTo>
                  <a:lnTo>
                    <a:pt x="371" y="8"/>
                  </a:lnTo>
                  <a:lnTo>
                    <a:pt x="329" y="56"/>
                  </a:lnTo>
                  <a:lnTo>
                    <a:pt x="287" y="48"/>
                  </a:lnTo>
                  <a:lnTo>
                    <a:pt x="279" y="64"/>
                  </a:lnTo>
                  <a:lnTo>
                    <a:pt x="228" y="80"/>
                  </a:lnTo>
                  <a:lnTo>
                    <a:pt x="228" y="112"/>
                  </a:lnTo>
                  <a:lnTo>
                    <a:pt x="110" y="128"/>
                  </a:lnTo>
                  <a:lnTo>
                    <a:pt x="85" y="112"/>
                  </a:lnTo>
                  <a:lnTo>
                    <a:pt x="68" y="104"/>
                  </a:lnTo>
                  <a:lnTo>
                    <a:pt x="68" y="128"/>
                  </a:lnTo>
                  <a:lnTo>
                    <a:pt x="26" y="144"/>
                  </a:lnTo>
                  <a:lnTo>
                    <a:pt x="26" y="184"/>
                  </a:lnTo>
                  <a:lnTo>
                    <a:pt x="17" y="224"/>
                  </a:lnTo>
                  <a:lnTo>
                    <a:pt x="0" y="240"/>
                  </a:lnTo>
                  <a:lnTo>
                    <a:pt x="43" y="288"/>
                  </a:lnTo>
                  <a:lnTo>
                    <a:pt x="34" y="296"/>
                  </a:lnTo>
                  <a:lnTo>
                    <a:pt x="68" y="312"/>
                  </a:lnTo>
                  <a:lnTo>
                    <a:pt x="93" y="336"/>
                  </a:lnTo>
                  <a:lnTo>
                    <a:pt x="118" y="352"/>
                  </a:lnTo>
                  <a:lnTo>
                    <a:pt x="152" y="344"/>
                  </a:lnTo>
                  <a:lnTo>
                    <a:pt x="161" y="368"/>
                  </a:lnTo>
                  <a:lnTo>
                    <a:pt x="194" y="368"/>
                  </a:lnTo>
                  <a:lnTo>
                    <a:pt x="253" y="344"/>
                  </a:lnTo>
                  <a:lnTo>
                    <a:pt x="262" y="344"/>
                  </a:lnTo>
                  <a:lnTo>
                    <a:pt x="270" y="320"/>
                  </a:lnTo>
                  <a:lnTo>
                    <a:pt x="295" y="320"/>
                  </a:lnTo>
                  <a:close/>
                </a:path>
              </a:pathLst>
            </a:custGeom>
            <a:solidFill>
              <a:srgbClr val="FFCCCC"/>
            </a:solidFill>
            <a:ln w="9525">
              <a:solidFill>
                <a:schemeClr val="tx1"/>
              </a:solidFill>
              <a:miter lim="800000"/>
              <a:headEnd/>
              <a:tailEnd/>
            </a:ln>
          </p:spPr>
          <p:txBody>
            <a:bodyPr/>
            <a:lstStyle/>
            <a:p>
              <a:endParaRPr lang="en-IE">
                <a:latin typeface="Calibri" pitchFamily="34" charset="0"/>
              </a:endParaRPr>
            </a:p>
          </p:txBody>
        </p:sp>
        <p:sp>
          <p:nvSpPr>
            <p:cNvPr id="59" name="Freeform 55"/>
            <p:cNvSpPr>
              <a:spLocks/>
            </p:cNvSpPr>
            <p:nvPr/>
          </p:nvSpPr>
          <p:spPr bwMode="auto">
            <a:xfrm>
              <a:off x="4308" y="3192"/>
              <a:ext cx="388" cy="320"/>
            </a:xfrm>
            <a:custGeom>
              <a:avLst/>
              <a:gdLst>
                <a:gd name="T0" fmla="*/ 287 w 388"/>
                <a:gd name="T1" fmla="*/ 264 h 320"/>
                <a:gd name="T2" fmla="*/ 312 w 388"/>
                <a:gd name="T3" fmla="*/ 248 h 320"/>
                <a:gd name="T4" fmla="*/ 320 w 388"/>
                <a:gd name="T5" fmla="*/ 216 h 320"/>
                <a:gd name="T6" fmla="*/ 346 w 388"/>
                <a:gd name="T7" fmla="*/ 216 h 320"/>
                <a:gd name="T8" fmla="*/ 337 w 388"/>
                <a:gd name="T9" fmla="*/ 192 h 320"/>
                <a:gd name="T10" fmla="*/ 388 w 388"/>
                <a:gd name="T11" fmla="*/ 176 h 320"/>
                <a:gd name="T12" fmla="*/ 362 w 388"/>
                <a:gd name="T13" fmla="*/ 136 h 320"/>
                <a:gd name="T14" fmla="*/ 388 w 388"/>
                <a:gd name="T15" fmla="*/ 120 h 320"/>
                <a:gd name="T16" fmla="*/ 346 w 388"/>
                <a:gd name="T17" fmla="*/ 96 h 320"/>
                <a:gd name="T18" fmla="*/ 337 w 388"/>
                <a:gd name="T19" fmla="*/ 64 h 320"/>
                <a:gd name="T20" fmla="*/ 337 w 388"/>
                <a:gd name="T21" fmla="*/ 32 h 320"/>
                <a:gd name="T22" fmla="*/ 304 w 388"/>
                <a:gd name="T23" fmla="*/ 32 h 320"/>
                <a:gd name="T24" fmla="*/ 295 w 388"/>
                <a:gd name="T25" fmla="*/ 16 h 320"/>
                <a:gd name="T26" fmla="*/ 270 w 388"/>
                <a:gd name="T27" fmla="*/ 16 h 320"/>
                <a:gd name="T28" fmla="*/ 236 w 388"/>
                <a:gd name="T29" fmla="*/ 8 h 320"/>
                <a:gd name="T30" fmla="*/ 202 w 388"/>
                <a:gd name="T31" fmla="*/ 16 h 320"/>
                <a:gd name="T32" fmla="*/ 152 w 388"/>
                <a:gd name="T33" fmla="*/ 8 h 320"/>
                <a:gd name="T34" fmla="*/ 110 w 388"/>
                <a:gd name="T35" fmla="*/ 0 h 320"/>
                <a:gd name="T36" fmla="*/ 76 w 388"/>
                <a:gd name="T37" fmla="*/ 8 h 320"/>
                <a:gd name="T38" fmla="*/ 68 w 388"/>
                <a:gd name="T39" fmla="*/ 32 h 320"/>
                <a:gd name="T40" fmla="*/ 34 w 388"/>
                <a:gd name="T41" fmla="*/ 16 h 320"/>
                <a:gd name="T42" fmla="*/ 17 w 388"/>
                <a:gd name="T43" fmla="*/ 16 h 320"/>
                <a:gd name="T44" fmla="*/ 0 w 388"/>
                <a:gd name="T45" fmla="*/ 64 h 320"/>
                <a:gd name="T46" fmla="*/ 34 w 388"/>
                <a:gd name="T47" fmla="*/ 80 h 320"/>
                <a:gd name="T48" fmla="*/ 68 w 388"/>
                <a:gd name="T49" fmla="*/ 128 h 320"/>
                <a:gd name="T50" fmla="*/ 118 w 388"/>
                <a:gd name="T51" fmla="*/ 160 h 320"/>
                <a:gd name="T52" fmla="*/ 143 w 388"/>
                <a:gd name="T53" fmla="*/ 192 h 320"/>
                <a:gd name="T54" fmla="*/ 177 w 388"/>
                <a:gd name="T55" fmla="*/ 208 h 320"/>
                <a:gd name="T56" fmla="*/ 186 w 388"/>
                <a:gd name="T57" fmla="*/ 224 h 320"/>
                <a:gd name="T58" fmla="*/ 211 w 388"/>
                <a:gd name="T59" fmla="*/ 248 h 320"/>
                <a:gd name="T60" fmla="*/ 211 w 388"/>
                <a:gd name="T61" fmla="*/ 280 h 320"/>
                <a:gd name="T62" fmla="*/ 295 w 388"/>
                <a:gd name="T63" fmla="*/ 320 h 320"/>
                <a:gd name="T64" fmla="*/ 295 w 388"/>
                <a:gd name="T65" fmla="*/ 280 h 320"/>
                <a:gd name="T66" fmla="*/ 287 w 388"/>
                <a:gd name="T67" fmla="*/ 264 h 3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8"/>
                <a:gd name="T103" fmla="*/ 0 h 320"/>
                <a:gd name="T104" fmla="*/ 388 w 388"/>
                <a:gd name="T105" fmla="*/ 320 h 3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8" h="320">
                  <a:moveTo>
                    <a:pt x="287" y="264"/>
                  </a:moveTo>
                  <a:lnTo>
                    <a:pt x="312" y="248"/>
                  </a:lnTo>
                  <a:lnTo>
                    <a:pt x="320" y="216"/>
                  </a:lnTo>
                  <a:lnTo>
                    <a:pt x="346" y="216"/>
                  </a:lnTo>
                  <a:lnTo>
                    <a:pt x="337" y="192"/>
                  </a:lnTo>
                  <a:lnTo>
                    <a:pt x="388" y="176"/>
                  </a:lnTo>
                  <a:lnTo>
                    <a:pt x="362" y="136"/>
                  </a:lnTo>
                  <a:lnTo>
                    <a:pt x="388" y="120"/>
                  </a:lnTo>
                  <a:lnTo>
                    <a:pt x="346" y="96"/>
                  </a:lnTo>
                  <a:lnTo>
                    <a:pt x="337" y="64"/>
                  </a:lnTo>
                  <a:lnTo>
                    <a:pt x="337" y="32"/>
                  </a:lnTo>
                  <a:lnTo>
                    <a:pt x="304" y="32"/>
                  </a:lnTo>
                  <a:lnTo>
                    <a:pt x="295" y="16"/>
                  </a:lnTo>
                  <a:lnTo>
                    <a:pt x="270" y="16"/>
                  </a:lnTo>
                  <a:lnTo>
                    <a:pt x="236" y="8"/>
                  </a:lnTo>
                  <a:lnTo>
                    <a:pt x="202" y="16"/>
                  </a:lnTo>
                  <a:lnTo>
                    <a:pt x="152" y="8"/>
                  </a:lnTo>
                  <a:lnTo>
                    <a:pt x="110" y="0"/>
                  </a:lnTo>
                  <a:lnTo>
                    <a:pt x="76" y="8"/>
                  </a:lnTo>
                  <a:lnTo>
                    <a:pt x="68" y="32"/>
                  </a:lnTo>
                  <a:lnTo>
                    <a:pt x="34" y="16"/>
                  </a:lnTo>
                  <a:lnTo>
                    <a:pt x="17" y="16"/>
                  </a:lnTo>
                  <a:lnTo>
                    <a:pt x="0" y="64"/>
                  </a:lnTo>
                  <a:lnTo>
                    <a:pt x="34" y="80"/>
                  </a:lnTo>
                  <a:lnTo>
                    <a:pt x="68" y="128"/>
                  </a:lnTo>
                  <a:lnTo>
                    <a:pt x="118" y="160"/>
                  </a:lnTo>
                  <a:lnTo>
                    <a:pt x="143" y="192"/>
                  </a:lnTo>
                  <a:lnTo>
                    <a:pt x="177" y="208"/>
                  </a:lnTo>
                  <a:lnTo>
                    <a:pt x="186" y="224"/>
                  </a:lnTo>
                  <a:lnTo>
                    <a:pt x="211" y="248"/>
                  </a:lnTo>
                  <a:lnTo>
                    <a:pt x="211" y="280"/>
                  </a:lnTo>
                  <a:lnTo>
                    <a:pt x="295" y="320"/>
                  </a:lnTo>
                  <a:lnTo>
                    <a:pt x="295" y="280"/>
                  </a:lnTo>
                  <a:lnTo>
                    <a:pt x="287" y="264"/>
                  </a:lnTo>
                  <a:close/>
                </a:path>
              </a:pathLst>
            </a:custGeom>
            <a:noFill/>
            <a:ln w="12700">
              <a:solidFill>
                <a:srgbClr val="000000"/>
              </a:solidFill>
              <a:round/>
              <a:headEnd/>
              <a:tailEnd/>
            </a:ln>
          </p:spPr>
          <p:txBody>
            <a:bodyPr/>
            <a:lstStyle/>
            <a:p>
              <a:endParaRPr lang="en-IE">
                <a:latin typeface="Calibri" pitchFamily="34" charset="0"/>
              </a:endParaRPr>
            </a:p>
          </p:txBody>
        </p:sp>
        <p:sp>
          <p:nvSpPr>
            <p:cNvPr id="60" name="Freeform 56"/>
            <p:cNvSpPr>
              <a:spLocks/>
            </p:cNvSpPr>
            <p:nvPr/>
          </p:nvSpPr>
          <p:spPr bwMode="auto">
            <a:xfrm>
              <a:off x="4333" y="2760"/>
              <a:ext cx="573" cy="368"/>
            </a:xfrm>
            <a:custGeom>
              <a:avLst/>
              <a:gdLst>
                <a:gd name="T0" fmla="*/ 295 w 573"/>
                <a:gd name="T1" fmla="*/ 320 h 368"/>
                <a:gd name="T2" fmla="*/ 329 w 573"/>
                <a:gd name="T3" fmla="*/ 304 h 368"/>
                <a:gd name="T4" fmla="*/ 380 w 573"/>
                <a:gd name="T5" fmla="*/ 304 h 368"/>
                <a:gd name="T6" fmla="*/ 413 w 573"/>
                <a:gd name="T7" fmla="*/ 288 h 368"/>
                <a:gd name="T8" fmla="*/ 439 w 573"/>
                <a:gd name="T9" fmla="*/ 272 h 368"/>
                <a:gd name="T10" fmla="*/ 455 w 573"/>
                <a:gd name="T11" fmla="*/ 264 h 368"/>
                <a:gd name="T12" fmla="*/ 464 w 573"/>
                <a:gd name="T13" fmla="*/ 224 h 368"/>
                <a:gd name="T14" fmla="*/ 472 w 573"/>
                <a:gd name="T15" fmla="*/ 200 h 368"/>
                <a:gd name="T16" fmla="*/ 498 w 573"/>
                <a:gd name="T17" fmla="*/ 168 h 368"/>
                <a:gd name="T18" fmla="*/ 523 w 573"/>
                <a:gd name="T19" fmla="*/ 112 h 368"/>
                <a:gd name="T20" fmla="*/ 548 w 573"/>
                <a:gd name="T21" fmla="*/ 72 h 368"/>
                <a:gd name="T22" fmla="*/ 573 w 573"/>
                <a:gd name="T23" fmla="*/ 48 h 368"/>
                <a:gd name="T24" fmla="*/ 548 w 573"/>
                <a:gd name="T25" fmla="*/ 24 h 368"/>
                <a:gd name="T26" fmla="*/ 514 w 573"/>
                <a:gd name="T27" fmla="*/ 0 h 368"/>
                <a:gd name="T28" fmla="*/ 472 w 573"/>
                <a:gd name="T29" fmla="*/ 8 h 368"/>
                <a:gd name="T30" fmla="*/ 447 w 573"/>
                <a:gd name="T31" fmla="*/ 0 h 368"/>
                <a:gd name="T32" fmla="*/ 405 w 573"/>
                <a:gd name="T33" fmla="*/ 8 h 368"/>
                <a:gd name="T34" fmla="*/ 371 w 573"/>
                <a:gd name="T35" fmla="*/ 8 h 368"/>
                <a:gd name="T36" fmla="*/ 329 w 573"/>
                <a:gd name="T37" fmla="*/ 56 h 368"/>
                <a:gd name="T38" fmla="*/ 287 w 573"/>
                <a:gd name="T39" fmla="*/ 48 h 368"/>
                <a:gd name="T40" fmla="*/ 279 w 573"/>
                <a:gd name="T41" fmla="*/ 64 h 368"/>
                <a:gd name="T42" fmla="*/ 228 w 573"/>
                <a:gd name="T43" fmla="*/ 80 h 368"/>
                <a:gd name="T44" fmla="*/ 228 w 573"/>
                <a:gd name="T45" fmla="*/ 112 h 368"/>
                <a:gd name="T46" fmla="*/ 110 w 573"/>
                <a:gd name="T47" fmla="*/ 128 h 368"/>
                <a:gd name="T48" fmla="*/ 85 w 573"/>
                <a:gd name="T49" fmla="*/ 112 h 368"/>
                <a:gd name="T50" fmla="*/ 68 w 573"/>
                <a:gd name="T51" fmla="*/ 104 h 368"/>
                <a:gd name="T52" fmla="*/ 68 w 573"/>
                <a:gd name="T53" fmla="*/ 128 h 368"/>
                <a:gd name="T54" fmla="*/ 26 w 573"/>
                <a:gd name="T55" fmla="*/ 144 h 368"/>
                <a:gd name="T56" fmla="*/ 26 w 573"/>
                <a:gd name="T57" fmla="*/ 184 h 368"/>
                <a:gd name="T58" fmla="*/ 17 w 573"/>
                <a:gd name="T59" fmla="*/ 224 h 368"/>
                <a:gd name="T60" fmla="*/ 0 w 573"/>
                <a:gd name="T61" fmla="*/ 240 h 368"/>
                <a:gd name="T62" fmla="*/ 43 w 573"/>
                <a:gd name="T63" fmla="*/ 288 h 368"/>
                <a:gd name="T64" fmla="*/ 34 w 573"/>
                <a:gd name="T65" fmla="*/ 296 h 368"/>
                <a:gd name="T66" fmla="*/ 68 w 573"/>
                <a:gd name="T67" fmla="*/ 312 h 368"/>
                <a:gd name="T68" fmla="*/ 93 w 573"/>
                <a:gd name="T69" fmla="*/ 336 h 368"/>
                <a:gd name="T70" fmla="*/ 118 w 573"/>
                <a:gd name="T71" fmla="*/ 352 h 368"/>
                <a:gd name="T72" fmla="*/ 152 w 573"/>
                <a:gd name="T73" fmla="*/ 344 h 368"/>
                <a:gd name="T74" fmla="*/ 161 w 573"/>
                <a:gd name="T75" fmla="*/ 368 h 368"/>
                <a:gd name="T76" fmla="*/ 194 w 573"/>
                <a:gd name="T77" fmla="*/ 368 h 368"/>
                <a:gd name="T78" fmla="*/ 253 w 573"/>
                <a:gd name="T79" fmla="*/ 344 h 368"/>
                <a:gd name="T80" fmla="*/ 262 w 573"/>
                <a:gd name="T81" fmla="*/ 344 h 368"/>
                <a:gd name="T82" fmla="*/ 270 w 573"/>
                <a:gd name="T83" fmla="*/ 320 h 368"/>
                <a:gd name="T84" fmla="*/ 295 w 573"/>
                <a:gd name="T85" fmla="*/ 320 h 3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73"/>
                <a:gd name="T130" fmla="*/ 0 h 368"/>
                <a:gd name="T131" fmla="*/ 573 w 573"/>
                <a:gd name="T132" fmla="*/ 368 h 36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73" h="368">
                  <a:moveTo>
                    <a:pt x="295" y="320"/>
                  </a:moveTo>
                  <a:lnTo>
                    <a:pt x="329" y="304"/>
                  </a:lnTo>
                  <a:lnTo>
                    <a:pt x="380" y="304"/>
                  </a:lnTo>
                  <a:lnTo>
                    <a:pt x="413" y="288"/>
                  </a:lnTo>
                  <a:lnTo>
                    <a:pt x="439" y="272"/>
                  </a:lnTo>
                  <a:lnTo>
                    <a:pt x="455" y="264"/>
                  </a:lnTo>
                  <a:lnTo>
                    <a:pt x="464" y="224"/>
                  </a:lnTo>
                  <a:lnTo>
                    <a:pt x="472" y="200"/>
                  </a:lnTo>
                  <a:lnTo>
                    <a:pt x="498" y="168"/>
                  </a:lnTo>
                  <a:lnTo>
                    <a:pt x="523" y="112"/>
                  </a:lnTo>
                  <a:lnTo>
                    <a:pt x="548" y="72"/>
                  </a:lnTo>
                  <a:lnTo>
                    <a:pt x="573" y="48"/>
                  </a:lnTo>
                  <a:lnTo>
                    <a:pt x="548" y="24"/>
                  </a:lnTo>
                  <a:lnTo>
                    <a:pt x="514" y="0"/>
                  </a:lnTo>
                  <a:lnTo>
                    <a:pt x="472" y="8"/>
                  </a:lnTo>
                  <a:lnTo>
                    <a:pt x="447" y="0"/>
                  </a:lnTo>
                  <a:lnTo>
                    <a:pt x="405" y="8"/>
                  </a:lnTo>
                  <a:lnTo>
                    <a:pt x="371" y="8"/>
                  </a:lnTo>
                  <a:lnTo>
                    <a:pt x="329" y="56"/>
                  </a:lnTo>
                  <a:lnTo>
                    <a:pt x="287" y="48"/>
                  </a:lnTo>
                  <a:lnTo>
                    <a:pt x="279" y="64"/>
                  </a:lnTo>
                  <a:lnTo>
                    <a:pt x="228" y="80"/>
                  </a:lnTo>
                  <a:lnTo>
                    <a:pt x="228" y="112"/>
                  </a:lnTo>
                  <a:lnTo>
                    <a:pt x="110" y="128"/>
                  </a:lnTo>
                  <a:lnTo>
                    <a:pt x="85" y="112"/>
                  </a:lnTo>
                  <a:lnTo>
                    <a:pt x="68" y="104"/>
                  </a:lnTo>
                  <a:lnTo>
                    <a:pt x="68" y="128"/>
                  </a:lnTo>
                  <a:lnTo>
                    <a:pt x="26" y="144"/>
                  </a:lnTo>
                  <a:lnTo>
                    <a:pt x="26" y="184"/>
                  </a:lnTo>
                  <a:lnTo>
                    <a:pt x="17" y="224"/>
                  </a:lnTo>
                  <a:lnTo>
                    <a:pt x="0" y="240"/>
                  </a:lnTo>
                  <a:lnTo>
                    <a:pt x="43" y="288"/>
                  </a:lnTo>
                  <a:lnTo>
                    <a:pt x="34" y="296"/>
                  </a:lnTo>
                  <a:lnTo>
                    <a:pt x="68" y="312"/>
                  </a:lnTo>
                  <a:lnTo>
                    <a:pt x="93" y="336"/>
                  </a:lnTo>
                  <a:lnTo>
                    <a:pt x="118" y="352"/>
                  </a:lnTo>
                  <a:lnTo>
                    <a:pt x="152" y="344"/>
                  </a:lnTo>
                  <a:lnTo>
                    <a:pt x="161" y="368"/>
                  </a:lnTo>
                  <a:lnTo>
                    <a:pt x="194" y="368"/>
                  </a:lnTo>
                  <a:lnTo>
                    <a:pt x="253" y="344"/>
                  </a:lnTo>
                  <a:lnTo>
                    <a:pt x="262" y="344"/>
                  </a:lnTo>
                  <a:lnTo>
                    <a:pt x="270" y="320"/>
                  </a:lnTo>
                  <a:lnTo>
                    <a:pt x="295" y="320"/>
                  </a:lnTo>
                  <a:close/>
                </a:path>
              </a:pathLst>
            </a:custGeom>
            <a:noFill/>
            <a:ln w="12700">
              <a:solidFill>
                <a:srgbClr val="000000"/>
              </a:solidFill>
              <a:round/>
              <a:headEnd/>
              <a:tailEnd/>
            </a:ln>
          </p:spPr>
          <p:txBody>
            <a:bodyPr/>
            <a:lstStyle/>
            <a:p>
              <a:endParaRPr lang="en-IE">
                <a:latin typeface="Calibri" pitchFamily="34" charset="0"/>
              </a:endParaRPr>
            </a:p>
          </p:txBody>
        </p:sp>
        <p:sp>
          <p:nvSpPr>
            <p:cNvPr id="61" name="Freeform 57"/>
            <p:cNvSpPr>
              <a:spLocks/>
            </p:cNvSpPr>
            <p:nvPr/>
          </p:nvSpPr>
          <p:spPr bwMode="auto">
            <a:xfrm>
              <a:off x="4788" y="2760"/>
              <a:ext cx="26" cy="8"/>
            </a:xfrm>
            <a:custGeom>
              <a:avLst/>
              <a:gdLst>
                <a:gd name="T0" fmla="*/ 17 w 26"/>
                <a:gd name="T1" fmla="*/ 8 h 8"/>
                <a:gd name="T2" fmla="*/ 26 w 26"/>
                <a:gd name="T3" fmla="*/ 8 h 8"/>
                <a:gd name="T4" fmla="*/ 0 w 26"/>
                <a:gd name="T5" fmla="*/ 0 h 8"/>
                <a:gd name="T6" fmla="*/ 17 w 26"/>
                <a:gd name="T7" fmla="*/ 8 h 8"/>
                <a:gd name="T8" fmla="*/ 0 60000 65536"/>
                <a:gd name="T9" fmla="*/ 0 60000 65536"/>
                <a:gd name="T10" fmla="*/ 0 60000 65536"/>
                <a:gd name="T11" fmla="*/ 0 60000 65536"/>
                <a:gd name="T12" fmla="*/ 0 w 26"/>
                <a:gd name="T13" fmla="*/ 0 h 8"/>
                <a:gd name="T14" fmla="*/ 26 w 26"/>
                <a:gd name="T15" fmla="*/ 8 h 8"/>
              </a:gdLst>
              <a:ahLst/>
              <a:cxnLst>
                <a:cxn ang="T8">
                  <a:pos x="T0" y="T1"/>
                </a:cxn>
                <a:cxn ang="T9">
                  <a:pos x="T2" y="T3"/>
                </a:cxn>
                <a:cxn ang="T10">
                  <a:pos x="T4" y="T5"/>
                </a:cxn>
                <a:cxn ang="T11">
                  <a:pos x="T6" y="T7"/>
                </a:cxn>
              </a:cxnLst>
              <a:rect l="T12" t="T13" r="T14" b="T15"/>
              <a:pathLst>
                <a:path w="26" h="8">
                  <a:moveTo>
                    <a:pt x="17" y="8"/>
                  </a:moveTo>
                  <a:lnTo>
                    <a:pt x="26" y="8"/>
                  </a:lnTo>
                  <a:lnTo>
                    <a:pt x="0" y="0"/>
                  </a:lnTo>
                  <a:lnTo>
                    <a:pt x="17" y="8"/>
                  </a:lnTo>
                  <a:close/>
                </a:path>
              </a:pathLst>
            </a:custGeom>
            <a:noFill/>
            <a:ln w="12700">
              <a:solidFill>
                <a:srgbClr val="000000"/>
              </a:solidFill>
              <a:round/>
              <a:headEnd/>
              <a:tailEnd/>
            </a:ln>
          </p:spPr>
          <p:txBody>
            <a:bodyPr/>
            <a:lstStyle/>
            <a:p>
              <a:endParaRPr lang="en-IE">
                <a:latin typeface="Calibri" pitchFamily="34" charset="0"/>
              </a:endParaRPr>
            </a:p>
          </p:txBody>
        </p:sp>
        <p:sp>
          <p:nvSpPr>
            <p:cNvPr id="62" name="Freeform 58"/>
            <p:cNvSpPr>
              <a:spLocks/>
            </p:cNvSpPr>
            <p:nvPr/>
          </p:nvSpPr>
          <p:spPr bwMode="auto">
            <a:xfrm>
              <a:off x="4814" y="2768"/>
              <a:ext cx="17" cy="1"/>
            </a:xfrm>
            <a:custGeom>
              <a:avLst/>
              <a:gdLst>
                <a:gd name="T0" fmla="*/ 17 w 17"/>
                <a:gd name="T1" fmla="*/ 0 h 1"/>
                <a:gd name="T2" fmla="*/ 0 w 17"/>
                <a:gd name="T3" fmla="*/ 0 h 1"/>
                <a:gd name="T4" fmla="*/ 17 w 17"/>
                <a:gd name="T5" fmla="*/ 0 h 1"/>
                <a:gd name="T6" fmla="*/ 0 60000 65536"/>
                <a:gd name="T7" fmla="*/ 0 60000 65536"/>
                <a:gd name="T8" fmla="*/ 0 60000 65536"/>
                <a:gd name="T9" fmla="*/ 0 w 17"/>
                <a:gd name="T10" fmla="*/ 0 h 1"/>
                <a:gd name="T11" fmla="*/ 17 w 17"/>
                <a:gd name="T12" fmla="*/ 1 h 1"/>
              </a:gdLst>
              <a:ahLst/>
              <a:cxnLst>
                <a:cxn ang="T6">
                  <a:pos x="T0" y="T1"/>
                </a:cxn>
                <a:cxn ang="T7">
                  <a:pos x="T2" y="T3"/>
                </a:cxn>
                <a:cxn ang="T8">
                  <a:pos x="T4" y="T5"/>
                </a:cxn>
              </a:cxnLst>
              <a:rect l="T9" t="T10" r="T11" b="T12"/>
              <a:pathLst>
                <a:path w="17" h="1">
                  <a:moveTo>
                    <a:pt x="17" y="0"/>
                  </a:moveTo>
                  <a:lnTo>
                    <a:pt x="0" y="0"/>
                  </a:lnTo>
                  <a:lnTo>
                    <a:pt x="17" y="0"/>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63" name="Line 59"/>
            <p:cNvSpPr>
              <a:spLocks noChangeShapeType="1"/>
            </p:cNvSpPr>
            <p:nvPr/>
          </p:nvSpPr>
          <p:spPr bwMode="auto">
            <a:xfrm flipV="1">
              <a:off x="4805" y="2760"/>
              <a:ext cx="26" cy="8"/>
            </a:xfrm>
            <a:prstGeom prst="line">
              <a:avLst/>
            </a:prstGeom>
            <a:noFill/>
            <a:ln w="12700">
              <a:solidFill>
                <a:srgbClr val="000000"/>
              </a:solidFill>
              <a:round/>
              <a:headEnd/>
              <a:tailEnd/>
            </a:ln>
          </p:spPr>
          <p:txBody>
            <a:bodyPr/>
            <a:lstStyle/>
            <a:p>
              <a:endParaRPr lang="en-US"/>
            </a:p>
          </p:txBody>
        </p:sp>
        <p:sp>
          <p:nvSpPr>
            <p:cNvPr id="64" name="Line 60"/>
            <p:cNvSpPr>
              <a:spLocks noChangeShapeType="1"/>
            </p:cNvSpPr>
            <p:nvPr/>
          </p:nvSpPr>
          <p:spPr bwMode="auto">
            <a:xfrm flipV="1">
              <a:off x="4805" y="2760"/>
              <a:ext cx="26" cy="8"/>
            </a:xfrm>
            <a:prstGeom prst="line">
              <a:avLst/>
            </a:prstGeom>
            <a:noFill/>
            <a:ln w="12700">
              <a:solidFill>
                <a:srgbClr val="000000"/>
              </a:solidFill>
              <a:round/>
              <a:headEnd/>
              <a:tailEnd/>
            </a:ln>
          </p:spPr>
          <p:txBody>
            <a:bodyPr/>
            <a:lstStyle/>
            <a:p>
              <a:endParaRPr lang="en-US"/>
            </a:p>
          </p:txBody>
        </p:sp>
        <p:sp>
          <p:nvSpPr>
            <p:cNvPr id="65" name="Freeform 61"/>
            <p:cNvSpPr>
              <a:spLocks/>
            </p:cNvSpPr>
            <p:nvPr/>
          </p:nvSpPr>
          <p:spPr bwMode="auto">
            <a:xfrm>
              <a:off x="4780" y="2760"/>
              <a:ext cx="8" cy="1"/>
            </a:xfrm>
            <a:custGeom>
              <a:avLst/>
              <a:gdLst>
                <a:gd name="T0" fmla="*/ 0 w 8"/>
                <a:gd name="T1" fmla="*/ 0 h 1"/>
                <a:gd name="T2" fmla="*/ 8 w 8"/>
                <a:gd name="T3" fmla="*/ 0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0" y="0"/>
                  </a:moveTo>
                  <a:lnTo>
                    <a:pt x="8" y="0"/>
                  </a:lnTo>
                  <a:lnTo>
                    <a:pt x="0" y="0"/>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66" name="Freeform 62"/>
            <p:cNvSpPr>
              <a:spLocks/>
            </p:cNvSpPr>
            <p:nvPr/>
          </p:nvSpPr>
          <p:spPr bwMode="auto">
            <a:xfrm>
              <a:off x="4527" y="2664"/>
              <a:ext cx="26" cy="16"/>
            </a:xfrm>
            <a:custGeom>
              <a:avLst/>
              <a:gdLst>
                <a:gd name="T0" fmla="*/ 26 w 26"/>
                <a:gd name="T1" fmla="*/ 16 h 16"/>
                <a:gd name="T2" fmla="*/ 0 w 26"/>
                <a:gd name="T3" fmla="*/ 0 h 16"/>
                <a:gd name="T4" fmla="*/ 0 w 26"/>
                <a:gd name="T5" fmla="*/ 8 h 16"/>
                <a:gd name="T6" fmla="*/ 17 w 26"/>
                <a:gd name="T7" fmla="*/ 16 h 16"/>
                <a:gd name="T8" fmla="*/ 26 w 26"/>
                <a:gd name="T9" fmla="*/ 16 h 16"/>
                <a:gd name="T10" fmla="*/ 0 60000 65536"/>
                <a:gd name="T11" fmla="*/ 0 60000 65536"/>
                <a:gd name="T12" fmla="*/ 0 60000 65536"/>
                <a:gd name="T13" fmla="*/ 0 60000 65536"/>
                <a:gd name="T14" fmla="*/ 0 60000 65536"/>
                <a:gd name="T15" fmla="*/ 0 w 26"/>
                <a:gd name="T16" fmla="*/ 0 h 16"/>
                <a:gd name="T17" fmla="*/ 26 w 26"/>
                <a:gd name="T18" fmla="*/ 16 h 16"/>
              </a:gdLst>
              <a:ahLst/>
              <a:cxnLst>
                <a:cxn ang="T10">
                  <a:pos x="T0" y="T1"/>
                </a:cxn>
                <a:cxn ang="T11">
                  <a:pos x="T2" y="T3"/>
                </a:cxn>
                <a:cxn ang="T12">
                  <a:pos x="T4" y="T5"/>
                </a:cxn>
                <a:cxn ang="T13">
                  <a:pos x="T6" y="T7"/>
                </a:cxn>
                <a:cxn ang="T14">
                  <a:pos x="T8" y="T9"/>
                </a:cxn>
              </a:cxnLst>
              <a:rect l="T15" t="T16" r="T17" b="T18"/>
              <a:pathLst>
                <a:path w="26" h="16">
                  <a:moveTo>
                    <a:pt x="26" y="16"/>
                  </a:moveTo>
                  <a:lnTo>
                    <a:pt x="0" y="0"/>
                  </a:lnTo>
                  <a:lnTo>
                    <a:pt x="0" y="8"/>
                  </a:lnTo>
                  <a:lnTo>
                    <a:pt x="17" y="16"/>
                  </a:lnTo>
                  <a:lnTo>
                    <a:pt x="26" y="16"/>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67" name="Freeform 63"/>
            <p:cNvSpPr>
              <a:spLocks/>
            </p:cNvSpPr>
            <p:nvPr/>
          </p:nvSpPr>
          <p:spPr bwMode="auto">
            <a:xfrm>
              <a:off x="4780" y="2760"/>
              <a:ext cx="8" cy="1"/>
            </a:xfrm>
            <a:custGeom>
              <a:avLst/>
              <a:gdLst>
                <a:gd name="T0" fmla="*/ 0 w 8"/>
                <a:gd name="T1" fmla="*/ 0 h 1"/>
                <a:gd name="T2" fmla="*/ 8 w 8"/>
                <a:gd name="T3" fmla="*/ 0 h 1"/>
                <a:gd name="T4" fmla="*/ 0 w 8"/>
                <a:gd name="T5" fmla="*/ 0 h 1"/>
                <a:gd name="T6" fmla="*/ 0 w 8"/>
                <a:gd name="T7" fmla="*/ 0 h 1"/>
                <a:gd name="T8" fmla="*/ 0 60000 65536"/>
                <a:gd name="T9" fmla="*/ 0 60000 65536"/>
                <a:gd name="T10" fmla="*/ 0 60000 65536"/>
                <a:gd name="T11" fmla="*/ 0 60000 65536"/>
                <a:gd name="T12" fmla="*/ 0 w 8"/>
                <a:gd name="T13" fmla="*/ 0 h 1"/>
                <a:gd name="T14" fmla="*/ 8 w 8"/>
                <a:gd name="T15" fmla="*/ 1 h 1"/>
              </a:gdLst>
              <a:ahLst/>
              <a:cxnLst>
                <a:cxn ang="T8">
                  <a:pos x="T0" y="T1"/>
                </a:cxn>
                <a:cxn ang="T9">
                  <a:pos x="T2" y="T3"/>
                </a:cxn>
                <a:cxn ang="T10">
                  <a:pos x="T4" y="T5"/>
                </a:cxn>
                <a:cxn ang="T11">
                  <a:pos x="T6" y="T7"/>
                </a:cxn>
              </a:cxnLst>
              <a:rect l="T12" t="T13" r="T14" b="T15"/>
              <a:pathLst>
                <a:path w="8" h="1">
                  <a:moveTo>
                    <a:pt x="0" y="0"/>
                  </a:moveTo>
                  <a:lnTo>
                    <a:pt x="8" y="0"/>
                  </a:lnTo>
                  <a:lnTo>
                    <a:pt x="0" y="0"/>
                  </a:lnTo>
                  <a:close/>
                </a:path>
              </a:pathLst>
            </a:custGeom>
            <a:noFill/>
            <a:ln w="12700">
              <a:solidFill>
                <a:srgbClr val="000000"/>
              </a:solidFill>
              <a:round/>
              <a:headEnd/>
              <a:tailEnd/>
            </a:ln>
          </p:spPr>
          <p:txBody>
            <a:bodyPr/>
            <a:lstStyle/>
            <a:p>
              <a:endParaRPr lang="en-IE">
                <a:latin typeface="Calibri" pitchFamily="34" charset="0"/>
              </a:endParaRPr>
            </a:p>
          </p:txBody>
        </p:sp>
        <p:sp>
          <p:nvSpPr>
            <p:cNvPr id="68" name="Freeform 64"/>
            <p:cNvSpPr>
              <a:spLocks/>
            </p:cNvSpPr>
            <p:nvPr/>
          </p:nvSpPr>
          <p:spPr bwMode="auto">
            <a:xfrm>
              <a:off x="4527" y="2664"/>
              <a:ext cx="26" cy="16"/>
            </a:xfrm>
            <a:custGeom>
              <a:avLst/>
              <a:gdLst>
                <a:gd name="T0" fmla="*/ 26 w 26"/>
                <a:gd name="T1" fmla="*/ 16 h 16"/>
                <a:gd name="T2" fmla="*/ 0 w 26"/>
                <a:gd name="T3" fmla="*/ 0 h 16"/>
                <a:gd name="T4" fmla="*/ 0 w 26"/>
                <a:gd name="T5" fmla="*/ 8 h 16"/>
                <a:gd name="T6" fmla="*/ 17 w 26"/>
                <a:gd name="T7" fmla="*/ 16 h 16"/>
                <a:gd name="T8" fmla="*/ 26 w 26"/>
                <a:gd name="T9" fmla="*/ 16 h 16"/>
                <a:gd name="T10" fmla="*/ 0 60000 65536"/>
                <a:gd name="T11" fmla="*/ 0 60000 65536"/>
                <a:gd name="T12" fmla="*/ 0 60000 65536"/>
                <a:gd name="T13" fmla="*/ 0 60000 65536"/>
                <a:gd name="T14" fmla="*/ 0 60000 65536"/>
                <a:gd name="T15" fmla="*/ 0 w 26"/>
                <a:gd name="T16" fmla="*/ 0 h 16"/>
                <a:gd name="T17" fmla="*/ 26 w 26"/>
                <a:gd name="T18" fmla="*/ 16 h 16"/>
              </a:gdLst>
              <a:ahLst/>
              <a:cxnLst>
                <a:cxn ang="T10">
                  <a:pos x="T0" y="T1"/>
                </a:cxn>
                <a:cxn ang="T11">
                  <a:pos x="T2" y="T3"/>
                </a:cxn>
                <a:cxn ang="T12">
                  <a:pos x="T4" y="T5"/>
                </a:cxn>
                <a:cxn ang="T13">
                  <a:pos x="T6" y="T7"/>
                </a:cxn>
                <a:cxn ang="T14">
                  <a:pos x="T8" y="T9"/>
                </a:cxn>
              </a:cxnLst>
              <a:rect l="T15" t="T16" r="T17" b="T18"/>
              <a:pathLst>
                <a:path w="26" h="16">
                  <a:moveTo>
                    <a:pt x="26" y="16"/>
                  </a:moveTo>
                  <a:lnTo>
                    <a:pt x="0" y="0"/>
                  </a:lnTo>
                  <a:lnTo>
                    <a:pt x="0" y="8"/>
                  </a:lnTo>
                  <a:lnTo>
                    <a:pt x="17" y="16"/>
                  </a:lnTo>
                  <a:lnTo>
                    <a:pt x="26" y="16"/>
                  </a:lnTo>
                  <a:close/>
                </a:path>
              </a:pathLst>
            </a:custGeom>
            <a:noFill/>
            <a:ln w="12700">
              <a:solidFill>
                <a:srgbClr val="000000"/>
              </a:solidFill>
              <a:round/>
              <a:headEnd/>
              <a:tailEnd/>
            </a:ln>
          </p:spPr>
          <p:txBody>
            <a:bodyPr/>
            <a:lstStyle/>
            <a:p>
              <a:endParaRPr lang="en-IE">
                <a:latin typeface="Calibri" pitchFamily="34" charset="0"/>
              </a:endParaRPr>
            </a:p>
          </p:txBody>
        </p:sp>
        <p:sp>
          <p:nvSpPr>
            <p:cNvPr id="69" name="Freeform 65"/>
            <p:cNvSpPr>
              <a:spLocks/>
            </p:cNvSpPr>
            <p:nvPr/>
          </p:nvSpPr>
          <p:spPr bwMode="auto">
            <a:xfrm>
              <a:off x="4376" y="2656"/>
              <a:ext cx="480" cy="232"/>
            </a:xfrm>
            <a:custGeom>
              <a:avLst/>
              <a:gdLst>
                <a:gd name="T0" fmla="*/ 421 w 480"/>
                <a:gd name="T1" fmla="*/ 8 h 232"/>
                <a:gd name="T2" fmla="*/ 396 w 480"/>
                <a:gd name="T3" fmla="*/ 0 h 232"/>
                <a:gd name="T4" fmla="*/ 353 w 480"/>
                <a:gd name="T5" fmla="*/ 0 h 232"/>
                <a:gd name="T6" fmla="*/ 328 w 480"/>
                <a:gd name="T7" fmla="*/ 16 h 232"/>
                <a:gd name="T8" fmla="*/ 294 w 480"/>
                <a:gd name="T9" fmla="*/ 16 h 232"/>
                <a:gd name="T10" fmla="*/ 269 w 480"/>
                <a:gd name="T11" fmla="*/ 40 h 232"/>
                <a:gd name="T12" fmla="*/ 244 w 480"/>
                <a:gd name="T13" fmla="*/ 40 h 232"/>
                <a:gd name="T14" fmla="*/ 236 w 480"/>
                <a:gd name="T15" fmla="*/ 24 h 232"/>
                <a:gd name="T16" fmla="*/ 210 w 480"/>
                <a:gd name="T17" fmla="*/ 0 h 232"/>
                <a:gd name="T18" fmla="*/ 177 w 480"/>
                <a:gd name="T19" fmla="*/ 24 h 232"/>
                <a:gd name="T20" fmla="*/ 168 w 480"/>
                <a:gd name="T21" fmla="*/ 24 h 232"/>
                <a:gd name="T22" fmla="*/ 151 w 480"/>
                <a:gd name="T23" fmla="*/ 16 h 232"/>
                <a:gd name="T24" fmla="*/ 126 w 480"/>
                <a:gd name="T25" fmla="*/ 32 h 232"/>
                <a:gd name="T26" fmla="*/ 101 w 480"/>
                <a:gd name="T27" fmla="*/ 56 h 232"/>
                <a:gd name="T28" fmla="*/ 67 w 480"/>
                <a:gd name="T29" fmla="*/ 104 h 232"/>
                <a:gd name="T30" fmla="*/ 25 w 480"/>
                <a:gd name="T31" fmla="*/ 104 h 232"/>
                <a:gd name="T32" fmla="*/ 0 w 480"/>
                <a:gd name="T33" fmla="*/ 136 h 232"/>
                <a:gd name="T34" fmla="*/ 0 w 480"/>
                <a:gd name="T35" fmla="*/ 176 h 232"/>
                <a:gd name="T36" fmla="*/ 33 w 480"/>
                <a:gd name="T37" fmla="*/ 200 h 232"/>
                <a:gd name="T38" fmla="*/ 25 w 480"/>
                <a:gd name="T39" fmla="*/ 208 h 232"/>
                <a:gd name="T40" fmla="*/ 42 w 480"/>
                <a:gd name="T41" fmla="*/ 216 h 232"/>
                <a:gd name="T42" fmla="*/ 67 w 480"/>
                <a:gd name="T43" fmla="*/ 232 h 232"/>
                <a:gd name="T44" fmla="*/ 185 w 480"/>
                <a:gd name="T45" fmla="*/ 216 h 232"/>
                <a:gd name="T46" fmla="*/ 185 w 480"/>
                <a:gd name="T47" fmla="*/ 184 h 232"/>
                <a:gd name="T48" fmla="*/ 236 w 480"/>
                <a:gd name="T49" fmla="*/ 168 h 232"/>
                <a:gd name="T50" fmla="*/ 244 w 480"/>
                <a:gd name="T51" fmla="*/ 152 h 232"/>
                <a:gd name="T52" fmla="*/ 286 w 480"/>
                <a:gd name="T53" fmla="*/ 160 h 232"/>
                <a:gd name="T54" fmla="*/ 328 w 480"/>
                <a:gd name="T55" fmla="*/ 112 h 232"/>
                <a:gd name="T56" fmla="*/ 362 w 480"/>
                <a:gd name="T57" fmla="*/ 112 h 232"/>
                <a:gd name="T58" fmla="*/ 404 w 480"/>
                <a:gd name="T59" fmla="*/ 104 h 232"/>
                <a:gd name="T60" fmla="*/ 412 w 480"/>
                <a:gd name="T61" fmla="*/ 104 h 232"/>
                <a:gd name="T62" fmla="*/ 438 w 480"/>
                <a:gd name="T63" fmla="*/ 112 h 232"/>
                <a:gd name="T64" fmla="*/ 455 w 480"/>
                <a:gd name="T65" fmla="*/ 112 h 232"/>
                <a:gd name="T66" fmla="*/ 463 w 480"/>
                <a:gd name="T67" fmla="*/ 64 h 232"/>
                <a:gd name="T68" fmla="*/ 480 w 480"/>
                <a:gd name="T69" fmla="*/ 16 h 232"/>
                <a:gd name="T70" fmla="*/ 421 w 480"/>
                <a:gd name="T71" fmla="*/ 8 h 2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80"/>
                <a:gd name="T109" fmla="*/ 0 h 232"/>
                <a:gd name="T110" fmla="*/ 480 w 480"/>
                <a:gd name="T111" fmla="*/ 232 h 23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80" h="232">
                  <a:moveTo>
                    <a:pt x="421" y="8"/>
                  </a:moveTo>
                  <a:lnTo>
                    <a:pt x="396" y="0"/>
                  </a:lnTo>
                  <a:lnTo>
                    <a:pt x="353" y="0"/>
                  </a:lnTo>
                  <a:lnTo>
                    <a:pt x="328" y="16"/>
                  </a:lnTo>
                  <a:lnTo>
                    <a:pt x="294" y="16"/>
                  </a:lnTo>
                  <a:lnTo>
                    <a:pt x="269" y="40"/>
                  </a:lnTo>
                  <a:lnTo>
                    <a:pt x="244" y="40"/>
                  </a:lnTo>
                  <a:lnTo>
                    <a:pt x="236" y="24"/>
                  </a:lnTo>
                  <a:lnTo>
                    <a:pt x="210" y="0"/>
                  </a:lnTo>
                  <a:lnTo>
                    <a:pt x="177" y="24"/>
                  </a:lnTo>
                  <a:lnTo>
                    <a:pt x="168" y="24"/>
                  </a:lnTo>
                  <a:lnTo>
                    <a:pt x="151" y="16"/>
                  </a:lnTo>
                  <a:lnTo>
                    <a:pt x="126" y="32"/>
                  </a:lnTo>
                  <a:lnTo>
                    <a:pt x="101" y="56"/>
                  </a:lnTo>
                  <a:lnTo>
                    <a:pt x="67" y="104"/>
                  </a:lnTo>
                  <a:lnTo>
                    <a:pt x="25" y="104"/>
                  </a:lnTo>
                  <a:lnTo>
                    <a:pt x="0" y="136"/>
                  </a:lnTo>
                  <a:lnTo>
                    <a:pt x="0" y="176"/>
                  </a:lnTo>
                  <a:lnTo>
                    <a:pt x="33" y="200"/>
                  </a:lnTo>
                  <a:lnTo>
                    <a:pt x="25" y="208"/>
                  </a:lnTo>
                  <a:lnTo>
                    <a:pt x="42" y="216"/>
                  </a:lnTo>
                  <a:lnTo>
                    <a:pt x="67" y="232"/>
                  </a:lnTo>
                  <a:lnTo>
                    <a:pt x="185" y="216"/>
                  </a:lnTo>
                  <a:lnTo>
                    <a:pt x="185" y="184"/>
                  </a:lnTo>
                  <a:lnTo>
                    <a:pt x="236" y="168"/>
                  </a:lnTo>
                  <a:lnTo>
                    <a:pt x="244" y="152"/>
                  </a:lnTo>
                  <a:lnTo>
                    <a:pt x="286" y="160"/>
                  </a:lnTo>
                  <a:lnTo>
                    <a:pt x="328" y="112"/>
                  </a:lnTo>
                  <a:lnTo>
                    <a:pt x="362" y="112"/>
                  </a:lnTo>
                  <a:lnTo>
                    <a:pt x="404" y="104"/>
                  </a:lnTo>
                  <a:lnTo>
                    <a:pt x="412" y="104"/>
                  </a:lnTo>
                  <a:lnTo>
                    <a:pt x="438" y="112"/>
                  </a:lnTo>
                  <a:lnTo>
                    <a:pt x="455" y="112"/>
                  </a:lnTo>
                  <a:lnTo>
                    <a:pt x="463" y="64"/>
                  </a:lnTo>
                  <a:lnTo>
                    <a:pt x="480" y="16"/>
                  </a:lnTo>
                  <a:lnTo>
                    <a:pt x="421" y="8"/>
                  </a:lnTo>
                  <a:close/>
                </a:path>
              </a:pathLst>
            </a:custGeom>
            <a:solidFill>
              <a:srgbClr val="FFCCCC"/>
            </a:solidFill>
            <a:ln w="9525">
              <a:noFill/>
              <a:miter lim="800000"/>
              <a:headEnd/>
              <a:tailEnd/>
            </a:ln>
          </p:spPr>
          <p:txBody>
            <a:bodyPr/>
            <a:lstStyle/>
            <a:p>
              <a:endParaRPr lang="en-IE">
                <a:latin typeface="Calibri" pitchFamily="34" charset="0"/>
              </a:endParaRPr>
            </a:p>
          </p:txBody>
        </p:sp>
        <p:sp>
          <p:nvSpPr>
            <p:cNvPr id="70" name="Freeform 66"/>
            <p:cNvSpPr>
              <a:spLocks/>
            </p:cNvSpPr>
            <p:nvPr/>
          </p:nvSpPr>
          <p:spPr bwMode="auto">
            <a:xfrm>
              <a:off x="4595" y="3056"/>
              <a:ext cx="438" cy="504"/>
            </a:xfrm>
            <a:custGeom>
              <a:avLst/>
              <a:gdLst>
                <a:gd name="T0" fmla="*/ 126 w 438"/>
                <a:gd name="T1" fmla="*/ 424 h 504"/>
                <a:gd name="T2" fmla="*/ 160 w 438"/>
                <a:gd name="T3" fmla="*/ 440 h 504"/>
                <a:gd name="T4" fmla="*/ 185 w 438"/>
                <a:gd name="T5" fmla="*/ 440 h 504"/>
                <a:gd name="T6" fmla="*/ 202 w 438"/>
                <a:gd name="T7" fmla="*/ 456 h 504"/>
                <a:gd name="T8" fmla="*/ 236 w 438"/>
                <a:gd name="T9" fmla="*/ 496 h 504"/>
                <a:gd name="T10" fmla="*/ 252 w 438"/>
                <a:gd name="T11" fmla="*/ 504 h 504"/>
                <a:gd name="T12" fmla="*/ 261 w 438"/>
                <a:gd name="T13" fmla="*/ 472 h 504"/>
                <a:gd name="T14" fmla="*/ 286 w 438"/>
                <a:gd name="T15" fmla="*/ 464 h 504"/>
                <a:gd name="T16" fmla="*/ 311 w 438"/>
                <a:gd name="T17" fmla="*/ 456 h 504"/>
                <a:gd name="T18" fmla="*/ 370 w 438"/>
                <a:gd name="T19" fmla="*/ 432 h 504"/>
                <a:gd name="T20" fmla="*/ 413 w 438"/>
                <a:gd name="T21" fmla="*/ 432 h 504"/>
                <a:gd name="T22" fmla="*/ 421 w 438"/>
                <a:gd name="T23" fmla="*/ 400 h 504"/>
                <a:gd name="T24" fmla="*/ 404 w 438"/>
                <a:gd name="T25" fmla="*/ 392 h 504"/>
                <a:gd name="T26" fmla="*/ 404 w 438"/>
                <a:gd name="T27" fmla="*/ 360 h 504"/>
                <a:gd name="T28" fmla="*/ 421 w 438"/>
                <a:gd name="T29" fmla="*/ 352 h 504"/>
                <a:gd name="T30" fmla="*/ 438 w 438"/>
                <a:gd name="T31" fmla="*/ 312 h 504"/>
                <a:gd name="T32" fmla="*/ 396 w 438"/>
                <a:gd name="T33" fmla="*/ 280 h 504"/>
                <a:gd name="T34" fmla="*/ 379 w 438"/>
                <a:gd name="T35" fmla="*/ 248 h 504"/>
                <a:gd name="T36" fmla="*/ 370 w 438"/>
                <a:gd name="T37" fmla="*/ 216 h 504"/>
                <a:gd name="T38" fmla="*/ 387 w 438"/>
                <a:gd name="T39" fmla="*/ 184 h 504"/>
                <a:gd name="T40" fmla="*/ 370 w 438"/>
                <a:gd name="T41" fmla="*/ 176 h 504"/>
                <a:gd name="T42" fmla="*/ 370 w 438"/>
                <a:gd name="T43" fmla="*/ 136 h 504"/>
                <a:gd name="T44" fmla="*/ 328 w 438"/>
                <a:gd name="T45" fmla="*/ 160 h 504"/>
                <a:gd name="T46" fmla="*/ 286 w 438"/>
                <a:gd name="T47" fmla="*/ 144 h 504"/>
                <a:gd name="T48" fmla="*/ 244 w 438"/>
                <a:gd name="T49" fmla="*/ 136 h 504"/>
                <a:gd name="T50" fmla="*/ 261 w 438"/>
                <a:gd name="T51" fmla="*/ 104 h 504"/>
                <a:gd name="T52" fmla="*/ 219 w 438"/>
                <a:gd name="T53" fmla="*/ 88 h 504"/>
                <a:gd name="T54" fmla="*/ 185 w 438"/>
                <a:gd name="T55" fmla="*/ 64 h 504"/>
                <a:gd name="T56" fmla="*/ 177 w 438"/>
                <a:gd name="T57" fmla="*/ 40 h 504"/>
                <a:gd name="T58" fmla="*/ 143 w 438"/>
                <a:gd name="T59" fmla="*/ 16 h 504"/>
                <a:gd name="T60" fmla="*/ 126 w 438"/>
                <a:gd name="T61" fmla="*/ 0 h 504"/>
                <a:gd name="T62" fmla="*/ 118 w 438"/>
                <a:gd name="T63" fmla="*/ 8 h 504"/>
                <a:gd name="T64" fmla="*/ 67 w 438"/>
                <a:gd name="T65" fmla="*/ 8 h 504"/>
                <a:gd name="T66" fmla="*/ 33 w 438"/>
                <a:gd name="T67" fmla="*/ 24 h 504"/>
                <a:gd name="T68" fmla="*/ 8 w 438"/>
                <a:gd name="T69" fmla="*/ 24 h 504"/>
                <a:gd name="T70" fmla="*/ 0 w 438"/>
                <a:gd name="T71" fmla="*/ 48 h 504"/>
                <a:gd name="T72" fmla="*/ 8 w 438"/>
                <a:gd name="T73" fmla="*/ 80 h 504"/>
                <a:gd name="T74" fmla="*/ 33 w 438"/>
                <a:gd name="T75" fmla="*/ 112 h 504"/>
                <a:gd name="T76" fmla="*/ 59 w 438"/>
                <a:gd name="T77" fmla="*/ 120 h 504"/>
                <a:gd name="T78" fmla="*/ 33 w 438"/>
                <a:gd name="T79" fmla="*/ 128 h 504"/>
                <a:gd name="T80" fmla="*/ 33 w 438"/>
                <a:gd name="T81" fmla="*/ 160 h 504"/>
                <a:gd name="T82" fmla="*/ 8 w 438"/>
                <a:gd name="T83" fmla="*/ 152 h 504"/>
                <a:gd name="T84" fmla="*/ 17 w 438"/>
                <a:gd name="T85" fmla="*/ 168 h 504"/>
                <a:gd name="T86" fmla="*/ 50 w 438"/>
                <a:gd name="T87" fmla="*/ 168 h 504"/>
                <a:gd name="T88" fmla="*/ 50 w 438"/>
                <a:gd name="T89" fmla="*/ 200 h 504"/>
                <a:gd name="T90" fmla="*/ 59 w 438"/>
                <a:gd name="T91" fmla="*/ 232 h 504"/>
                <a:gd name="T92" fmla="*/ 101 w 438"/>
                <a:gd name="T93" fmla="*/ 256 h 504"/>
                <a:gd name="T94" fmla="*/ 75 w 438"/>
                <a:gd name="T95" fmla="*/ 272 h 504"/>
                <a:gd name="T96" fmla="*/ 101 w 438"/>
                <a:gd name="T97" fmla="*/ 312 h 504"/>
                <a:gd name="T98" fmla="*/ 50 w 438"/>
                <a:gd name="T99" fmla="*/ 328 h 504"/>
                <a:gd name="T100" fmla="*/ 59 w 438"/>
                <a:gd name="T101" fmla="*/ 352 h 504"/>
                <a:gd name="T102" fmla="*/ 33 w 438"/>
                <a:gd name="T103" fmla="*/ 352 h 504"/>
                <a:gd name="T104" fmla="*/ 25 w 438"/>
                <a:gd name="T105" fmla="*/ 384 h 504"/>
                <a:gd name="T106" fmla="*/ 0 w 438"/>
                <a:gd name="T107" fmla="*/ 400 h 504"/>
                <a:gd name="T108" fmla="*/ 8 w 438"/>
                <a:gd name="T109" fmla="*/ 416 h 504"/>
                <a:gd name="T110" fmla="*/ 8 w 438"/>
                <a:gd name="T111" fmla="*/ 456 h 504"/>
                <a:gd name="T112" fmla="*/ 17 w 438"/>
                <a:gd name="T113" fmla="*/ 456 h 504"/>
                <a:gd name="T114" fmla="*/ 101 w 438"/>
                <a:gd name="T115" fmla="*/ 504 h 504"/>
                <a:gd name="T116" fmla="*/ 101 w 438"/>
                <a:gd name="T117" fmla="*/ 496 h 504"/>
                <a:gd name="T118" fmla="*/ 126 w 438"/>
                <a:gd name="T119" fmla="*/ 424 h 5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38"/>
                <a:gd name="T181" fmla="*/ 0 h 504"/>
                <a:gd name="T182" fmla="*/ 438 w 438"/>
                <a:gd name="T183" fmla="*/ 504 h 50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38" h="504">
                  <a:moveTo>
                    <a:pt x="126" y="424"/>
                  </a:moveTo>
                  <a:lnTo>
                    <a:pt x="160" y="440"/>
                  </a:lnTo>
                  <a:lnTo>
                    <a:pt x="185" y="440"/>
                  </a:lnTo>
                  <a:lnTo>
                    <a:pt x="202" y="456"/>
                  </a:lnTo>
                  <a:lnTo>
                    <a:pt x="236" y="496"/>
                  </a:lnTo>
                  <a:lnTo>
                    <a:pt x="252" y="504"/>
                  </a:lnTo>
                  <a:lnTo>
                    <a:pt x="261" y="472"/>
                  </a:lnTo>
                  <a:lnTo>
                    <a:pt x="286" y="464"/>
                  </a:lnTo>
                  <a:lnTo>
                    <a:pt x="311" y="456"/>
                  </a:lnTo>
                  <a:lnTo>
                    <a:pt x="370" y="432"/>
                  </a:lnTo>
                  <a:lnTo>
                    <a:pt x="413" y="432"/>
                  </a:lnTo>
                  <a:lnTo>
                    <a:pt x="421" y="400"/>
                  </a:lnTo>
                  <a:lnTo>
                    <a:pt x="404" y="392"/>
                  </a:lnTo>
                  <a:lnTo>
                    <a:pt x="404" y="360"/>
                  </a:lnTo>
                  <a:lnTo>
                    <a:pt x="421" y="352"/>
                  </a:lnTo>
                  <a:lnTo>
                    <a:pt x="438" y="312"/>
                  </a:lnTo>
                  <a:lnTo>
                    <a:pt x="396" y="280"/>
                  </a:lnTo>
                  <a:lnTo>
                    <a:pt x="379" y="248"/>
                  </a:lnTo>
                  <a:lnTo>
                    <a:pt x="370" y="216"/>
                  </a:lnTo>
                  <a:lnTo>
                    <a:pt x="387" y="184"/>
                  </a:lnTo>
                  <a:lnTo>
                    <a:pt x="370" y="176"/>
                  </a:lnTo>
                  <a:lnTo>
                    <a:pt x="370" y="136"/>
                  </a:lnTo>
                  <a:lnTo>
                    <a:pt x="328" y="160"/>
                  </a:lnTo>
                  <a:lnTo>
                    <a:pt x="286" y="144"/>
                  </a:lnTo>
                  <a:lnTo>
                    <a:pt x="244" y="136"/>
                  </a:lnTo>
                  <a:lnTo>
                    <a:pt x="261" y="104"/>
                  </a:lnTo>
                  <a:lnTo>
                    <a:pt x="219" y="88"/>
                  </a:lnTo>
                  <a:lnTo>
                    <a:pt x="185" y="64"/>
                  </a:lnTo>
                  <a:lnTo>
                    <a:pt x="177" y="40"/>
                  </a:lnTo>
                  <a:lnTo>
                    <a:pt x="143" y="16"/>
                  </a:lnTo>
                  <a:lnTo>
                    <a:pt x="126" y="0"/>
                  </a:lnTo>
                  <a:lnTo>
                    <a:pt x="118" y="8"/>
                  </a:lnTo>
                  <a:lnTo>
                    <a:pt x="67" y="8"/>
                  </a:lnTo>
                  <a:lnTo>
                    <a:pt x="33" y="24"/>
                  </a:lnTo>
                  <a:lnTo>
                    <a:pt x="8" y="24"/>
                  </a:lnTo>
                  <a:lnTo>
                    <a:pt x="0" y="48"/>
                  </a:lnTo>
                  <a:lnTo>
                    <a:pt x="8" y="80"/>
                  </a:lnTo>
                  <a:lnTo>
                    <a:pt x="33" y="112"/>
                  </a:lnTo>
                  <a:lnTo>
                    <a:pt x="59" y="120"/>
                  </a:lnTo>
                  <a:lnTo>
                    <a:pt x="33" y="128"/>
                  </a:lnTo>
                  <a:lnTo>
                    <a:pt x="33" y="160"/>
                  </a:lnTo>
                  <a:lnTo>
                    <a:pt x="8" y="152"/>
                  </a:lnTo>
                  <a:lnTo>
                    <a:pt x="17" y="168"/>
                  </a:lnTo>
                  <a:lnTo>
                    <a:pt x="50" y="168"/>
                  </a:lnTo>
                  <a:lnTo>
                    <a:pt x="50" y="200"/>
                  </a:lnTo>
                  <a:lnTo>
                    <a:pt x="59" y="232"/>
                  </a:lnTo>
                  <a:lnTo>
                    <a:pt x="101" y="256"/>
                  </a:lnTo>
                  <a:lnTo>
                    <a:pt x="75" y="272"/>
                  </a:lnTo>
                  <a:lnTo>
                    <a:pt x="101" y="312"/>
                  </a:lnTo>
                  <a:lnTo>
                    <a:pt x="50" y="328"/>
                  </a:lnTo>
                  <a:lnTo>
                    <a:pt x="59" y="352"/>
                  </a:lnTo>
                  <a:lnTo>
                    <a:pt x="33" y="352"/>
                  </a:lnTo>
                  <a:lnTo>
                    <a:pt x="25" y="384"/>
                  </a:lnTo>
                  <a:lnTo>
                    <a:pt x="0" y="400"/>
                  </a:lnTo>
                  <a:lnTo>
                    <a:pt x="8" y="416"/>
                  </a:lnTo>
                  <a:lnTo>
                    <a:pt x="8" y="456"/>
                  </a:lnTo>
                  <a:lnTo>
                    <a:pt x="17" y="456"/>
                  </a:lnTo>
                  <a:lnTo>
                    <a:pt x="101" y="504"/>
                  </a:lnTo>
                  <a:lnTo>
                    <a:pt x="101" y="496"/>
                  </a:lnTo>
                  <a:lnTo>
                    <a:pt x="126" y="424"/>
                  </a:lnTo>
                  <a:close/>
                </a:path>
              </a:pathLst>
            </a:custGeom>
            <a:noFill/>
            <a:ln w="9525">
              <a:noFill/>
              <a:miter lim="800000"/>
              <a:headEnd/>
              <a:tailEnd/>
            </a:ln>
          </p:spPr>
          <p:txBody>
            <a:bodyPr/>
            <a:lstStyle/>
            <a:p>
              <a:endParaRPr lang="en-IE">
                <a:latin typeface="Calibri" pitchFamily="34" charset="0"/>
              </a:endParaRPr>
            </a:p>
          </p:txBody>
        </p:sp>
        <p:sp>
          <p:nvSpPr>
            <p:cNvPr id="71" name="Freeform 67"/>
            <p:cNvSpPr>
              <a:spLocks/>
            </p:cNvSpPr>
            <p:nvPr/>
          </p:nvSpPr>
          <p:spPr bwMode="auto">
            <a:xfrm>
              <a:off x="4376" y="2656"/>
              <a:ext cx="480" cy="232"/>
            </a:xfrm>
            <a:custGeom>
              <a:avLst/>
              <a:gdLst>
                <a:gd name="T0" fmla="*/ 421 w 480"/>
                <a:gd name="T1" fmla="*/ 8 h 232"/>
                <a:gd name="T2" fmla="*/ 396 w 480"/>
                <a:gd name="T3" fmla="*/ 0 h 232"/>
                <a:gd name="T4" fmla="*/ 353 w 480"/>
                <a:gd name="T5" fmla="*/ 0 h 232"/>
                <a:gd name="T6" fmla="*/ 328 w 480"/>
                <a:gd name="T7" fmla="*/ 16 h 232"/>
                <a:gd name="T8" fmla="*/ 294 w 480"/>
                <a:gd name="T9" fmla="*/ 16 h 232"/>
                <a:gd name="T10" fmla="*/ 269 w 480"/>
                <a:gd name="T11" fmla="*/ 40 h 232"/>
                <a:gd name="T12" fmla="*/ 244 w 480"/>
                <a:gd name="T13" fmla="*/ 40 h 232"/>
                <a:gd name="T14" fmla="*/ 236 w 480"/>
                <a:gd name="T15" fmla="*/ 24 h 232"/>
                <a:gd name="T16" fmla="*/ 210 w 480"/>
                <a:gd name="T17" fmla="*/ 0 h 232"/>
                <a:gd name="T18" fmla="*/ 177 w 480"/>
                <a:gd name="T19" fmla="*/ 24 h 232"/>
                <a:gd name="T20" fmla="*/ 168 w 480"/>
                <a:gd name="T21" fmla="*/ 24 h 232"/>
                <a:gd name="T22" fmla="*/ 151 w 480"/>
                <a:gd name="T23" fmla="*/ 16 h 232"/>
                <a:gd name="T24" fmla="*/ 126 w 480"/>
                <a:gd name="T25" fmla="*/ 32 h 232"/>
                <a:gd name="T26" fmla="*/ 101 w 480"/>
                <a:gd name="T27" fmla="*/ 56 h 232"/>
                <a:gd name="T28" fmla="*/ 67 w 480"/>
                <a:gd name="T29" fmla="*/ 104 h 232"/>
                <a:gd name="T30" fmla="*/ 25 w 480"/>
                <a:gd name="T31" fmla="*/ 104 h 232"/>
                <a:gd name="T32" fmla="*/ 0 w 480"/>
                <a:gd name="T33" fmla="*/ 136 h 232"/>
                <a:gd name="T34" fmla="*/ 0 w 480"/>
                <a:gd name="T35" fmla="*/ 176 h 232"/>
                <a:gd name="T36" fmla="*/ 33 w 480"/>
                <a:gd name="T37" fmla="*/ 200 h 232"/>
                <a:gd name="T38" fmla="*/ 25 w 480"/>
                <a:gd name="T39" fmla="*/ 208 h 232"/>
                <a:gd name="T40" fmla="*/ 42 w 480"/>
                <a:gd name="T41" fmla="*/ 216 h 232"/>
                <a:gd name="T42" fmla="*/ 67 w 480"/>
                <a:gd name="T43" fmla="*/ 232 h 232"/>
                <a:gd name="T44" fmla="*/ 185 w 480"/>
                <a:gd name="T45" fmla="*/ 216 h 232"/>
                <a:gd name="T46" fmla="*/ 185 w 480"/>
                <a:gd name="T47" fmla="*/ 184 h 232"/>
                <a:gd name="T48" fmla="*/ 236 w 480"/>
                <a:gd name="T49" fmla="*/ 168 h 232"/>
                <a:gd name="T50" fmla="*/ 244 w 480"/>
                <a:gd name="T51" fmla="*/ 152 h 232"/>
                <a:gd name="T52" fmla="*/ 286 w 480"/>
                <a:gd name="T53" fmla="*/ 160 h 232"/>
                <a:gd name="T54" fmla="*/ 328 w 480"/>
                <a:gd name="T55" fmla="*/ 112 h 232"/>
                <a:gd name="T56" fmla="*/ 362 w 480"/>
                <a:gd name="T57" fmla="*/ 112 h 232"/>
                <a:gd name="T58" fmla="*/ 404 w 480"/>
                <a:gd name="T59" fmla="*/ 104 h 232"/>
                <a:gd name="T60" fmla="*/ 404 w 480"/>
                <a:gd name="T61" fmla="*/ 104 h 232"/>
                <a:gd name="T62" fmla="*/ 412 w 480"/>
                <a:gd name="T63" fmla="*/ 104 h 232"/>
                <a:gd name="T64" fmla="*/ 438 w 480"/>
                <a:gd name="T65" fmla="*/ 112 h 232"/>
                <a:gd name="T66" fmla="*/ 455 w 480"/>
                <a:gd name="T67" fmla="*/ 112 h 232"/>
                <a:gd name="T68" fmla="*/ 463 w 480"/>
                <a:gd name="T69" fmla="*/ 64 h 232"/>
                <a:gd name="T70" fmla="*/ 480 w 480"/>
                <a:gd name="T71" fmla="*/ 16 h 232"/>
                <a:gd name="T72" fmla="*/ 421 w 480"/>
                <a:gd name="T73" fmla="*/ 8 h 2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0"/>
                <a:gd name="T112" fmla="*/ 0 h 232"/>
                <a:gd name="T113" fmla="*/ 480 w 480"/>
                <a:gd name="T114" fmla="*/ 232 h 2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0" h="232">
                  <a:moveTo>
                    <a:pt x="421" y="8"/>
                  </a:moveTo>
                  <a:lnTo>
                    <a:pt x="396" y="0"/>
                  </a:lnTo>
                  <a:lnTo>
                    <a:pt x="353" y="0"/>
                  </a:lnTo>
                  <a:lnTo>
                    <a:pt x="328" y="16"/>
                  </a:lnTo>
                  <a:lnTo>
                    <a:pt x="294" y="16"/>
                  </a:lnTo>
                  <a:lnTo>
                    <a:pt x="269" y="40"/>
                  </a:lnTo>
                  <a:lnTo>
                    <a:pt x="244" y="40"/>
                  </a:lnTo>
                  <a:lnTo>
                    <a:pt x="236" y="24"/>
                  </a:lnTo>
                  <a:lnTo>
                    <a:pt x="210" y="0"/>
                  </a:lnTo>
                  <a:lnTo>
                    <a:pt x="177" y="24"/>
                  </a:lnTo>
                  <a:lnTo>
                    <a:pt x="168" y="24"/>
                  </a:lnTo>
                  <a:lnTo>
                    <a:pt x="151" y="16"/>
                  </a:lnTo>
                  <a:lnTo>
                    <a:pt x="126" y="32"/>
                  </a:lnTo>
                  <a:lnTo>
                    <a:pt x="101" y="56"/>
                  </a:lnTo>
                  <a:lnTo>
                    <a:pt x="67" y="104"/>
                  </a:lnTo>
                  <a:lnTo>
                    <a:pt x="25" y="104"/>
                  </a:lnTo>
                  <a:lnTo>
                    <a:pt x="0" y="136"/>
                  </a:lnTo>
                  <a:lnTo>
                    <a:pt x="0" y="176"/>
                  </a:lnTo>
                  <a:lnTo>
                    <a:pt x="33" y="200"/>
                  </a:lnTo>
                  <a:lnTo>
                    <a:pt x="25" y="208"/>
                  </a:lnTo>
                  <a:lnTo>
                    <a:pt x="42" y="216"/>
                  </a:lnTo>
                  <a:lnTo>
                    <a:pt x="67" y="232"/>
                  </a:lnTo>
                  <a:lnTo>
                    <a:pt x="185" y="216"/>
                  </a:lnTo>
                  <a:lnTo>
                    <a:pt x="185" y="184"/>
                  </a:lnTo>
                  <a:lnTo>
                    <a:pt x="236" y="168"/>
                  </a:lnTo>
                  <a:lnTo>
                    <a:pt x="244" y="152"/>
                  </a:lnTo>
                  <a:lnTo>
                    <a:pt x="286" y="160"/>
                  </a:lnTo>
                  <a:lnTo>
                    <a:pt x="328" y="112"/>
                  </a:lnTo>
                  <a:lnTo>
                    <a:pt x="362" y="112"/>
                  </a:lnTo>
                  <a:lnTo>
                    <a:pt x="404" y="104"/>
                  </a:lnTo>
                  <a:lnTo>
                    <a:pt x="412" y="104"/>
                  </a:lnTo>
                  <a:lnTo>
                    <a:pt x="438" y="112"/>
                  </a:lnTo>
                  <a:lnTo>
                    <a:pt x="455" y="112"/>
                  </a:lnTo>
                  <a:lnTo>
                    <a:pt x="463" y="64"/>
                  </a:lnTo>
                  <a:lnTo>
                    <a:pt x="480" y="16"/>
                  </a:lnTo>
                  <a:lnTo>
                    <a:pt x="421" y="8"/>
                  </a:lnTo>
                  <a:close/>
                </a:path>
              </a:pathLst>
            </a:custGeom>
            <a:noFill/>
            <a:ln w="12700">
              <a:solidFill>
                <a:srgbClr val="000000"/>
              </a:solidFill>
              <a:round/>
              <a:headEnd/>
              <a:tailEnd/>
            </a:ln>
          </p:spPr>
          <p:txBody>
            <a:bodyPr/>
            <a:lstStyle/>
            <a:p>
              <a:endParaRPr lang="en-IE">
                <a:latin typeface="Calibri" pitchFamily="34" charset="0"/>
              </a:endParaRPr>
            </a:p>
          </p:txBody>
        </p:sp>
        <p:sp>
          <p:nvSpPr>
            <p:cNvPr id="72" name="Freeform 68"/>
            <p:cNvSpPr>
              <a:spLocks/>
            </p:cNvSpPr>
            <p:nvPr/>
          </p:nvSpPr>
          <p:spPr bwMode="auto">
            <a:xfrm>
              <a:off x="4595" y="3056"/>
              <a:ext cx="438" cy="504"/>
            </a:xfrm>
            <a:custGeom>
              <a:avLst/>
              <a:gdLst>
                <a:gd name="T0" fmla="*/ 126 w 438"/>
                <a:gd name="T1" fmla="*/ 424 h 504"/>
                <a:gd name="T2" fmla="*/ 160 w 438"/>
                <a:gd name="T3" fmla="*/ 440 h 504"/>
                <a:gd name="T4" fmla="*/ 185 w 438"/>
                <a:gd name="T5" fmla="*/ 440 h 504"/>
                <a:gd name="T6" fmla="*/ 202 w 438"/>
                <a:gd name="T7" fmla="*/ 456 h 504"/>
                <a:gd name="T8" fmla="*/ 236 w 438"/>
                <a:gd name="T9" fmla="*/ 496 h 504"/>
                <a:gd name="T10" fmla="*/ 252 w 438"/>
                <a:gd name="T11" fmla="*/ 504 h 504"/>
                <a:gd name="T12" fmla="*/ 261 w 438"/>
                <a:gd name="T13" fmla="*/ 472 h 504"/>
                <a:gd name="T14" fmla="*/ 286 w 438"/>
                <a:gd name="T15" fmla="*/ 464 h 504"/>
                <a:gd name="T16" fmla="*/ 311 w 438"/>
                <a:gd name="T17" fmla="*/ 456 h 504"/>
                <a:gd name="T18" fmla="*/ 370 w 438"/>
                <a:gd name="T19" fmla="*/ 432 h 504"/>
                <a:gd name="T20" fmla="*/ 413 w 438"/>
                <a:gd name="T21" fmla="*/ 432 h 504"/>
                <a:gd name="T22" fmla="*/ 421 w 438"/>
                <a:gd name="T23" fmla="*/ 400 h 504"/>
                <a:gd name="T24" fmla="*/ 404 w 438"/>
                <a:gd name="T25" fmla="*/ 392 h 504"/>
                <a:gd name="T26" fmla="*/ 404 w 438"/>
                <a:gd name="T27" fmla="*/ 360 h 504"/>
                <a:gd name="T28" fmla="*/ 421 w 438"/>
                <a:gd name="T29" fmla="*/ 352 h 504"/>
                <a:gd name="T30" fmla="*/ 438 w 438"/>
                <a:gd name="T31" fmla="*/ 312 h 504"/>
                <a:gd name="T32" fmla="*/ 396 w 438"/>
                <a:gd name="T33" fmla="*/ 280 h 504"/>
                <a:gd name="T34" fmla="*/ 379 w 438"/>
                <a:gd name="T35" fmla="*/ 248 h 504"/>
                <a:gd name="T36" fmla="*/ 370 w 438"/>
                <a:gd name="T37" fmla="*/ 216 h 504"/>
                <a:gd name="T38" fmla="*/ 387 w 438"/>
                <a:gd name="T39" fmla="*/ 184 h 504"/>
                <a:gd name="T40" fmla="*/ 370 w 438"/>
                <a:gd name="T41" fmla="*/ 176 h 504"/>
                <a:gd name="T42" fmla="*/ 370 w 438"/>
                <a:gd name="T43" fmla="*/ 136 h 504"/>
                <a:gd name="T44" fmla="*/ 328 w 438"/>
                <a:gd name="T45" fmla="*/ 160 h 504"/>
                <a:gd name="T46" fmla="*/ 286 w 438"/>
                <a:gd name="T47" fmla="*/ 144 h 504"/>
                <a:gd name="T48" fmla="*/ 244 w 438"/>
                <a:gd name="T49" fmla="*/ 136 h 504"/>
                <a:gd name="T50" fmla="*/ 261 w 438"/>
                <a:gd name="T51" fmla="*/ 104 h 504"/>
                <a:gd name="T52" fmla="*/ 219 w 438"/>
                <a:gd name="T53" fmla="*/ 88 h 504"/>
                <a:gd name="T54" fmla="*/ 185 w 438"/>
                <a:gd name="T55" fmla="*/ 64 h 504"/>
                <a:gd name="T56" fmla="*/ 177 w 438"/>
                <a:gd name="T57" fmla="*/ 40 h 504"/>
                <a:gd name="T58" fmla="*/ 143 w 438"/>
                <a:gd name="T59" fmla="*/ 16 h 504"/>
                <a:gd name="T60" fmla="*/ 126 w 438"/>
                <a:gd name="T61" fmla="*/ 0 h 504"/>
                <a:gd name="T62" fmla="*/ 118 w 438"/>
                <a:gd name="T63" fmla="*/ 8 h 504"/>
                <a:gd name="T64" fmla="*/ 67 w 438"/>
                <a:gd name="T65" fmla="*/ 8 h 504"/>
                <a:gd name="T66" fmla="*/ 33 w 438"/>
                <a:gd name="T67" fmla="*/ 24 h 504"/>
                <a:gd name="T68" fmla="*/ 8 w 438"/>
                <a:gd name="T69" fmla="*/ 24 h 504"/>
                <a:gd name="T70" fmla="*/ 0 w 438"/>
                <a:gd name="T71" fmla="*/ 48 h 504"/>
                <a:gd name="T72" fmla="*/ 8 w 438"/>
                <a:gd name="T73" fmla="*/ 80 h 504"/>
                <a:gd name="T74" fmla="*/ 33 w 438"/>
                <a:gd name="T75" fmla="*/ 112 h 504"/>
                <a:gd name="T76" fmla="*/ 59 w 438"/>
                <a:gd name="T77" fmla="*/ 120 h 504"/>
                <a:gd name="T78" fmla="*/ 33 w 438"/>
                <a:gd name="T79" fmla="*/ 128 h 504"/>
                <a:gd name="T80" fmla="*/ 33 w 438"/>
                <a:gd name="T81" fmla="*/ 160 h 504"/>
                <a:gd name="T82" fmla="*/ 8 w 438"/>
                <a:gd name="T83" fmla="*/ 152 h 504"/>
                <a:gd name="T84" fmla="*/ 17 w 438"/>
                <a:gd name="T85" fmla="*/ 168 h 504"/>
                <a:gd name="T86" fmla="*/ 50 w 438"/>
                <a:gd name="T87" fmla="*/ 168 h 504"/>
                <a:gd name="T88" fmla="*/ 50 w 438"/>
                <a:gd name="T89" fmla="*/ 200 h 504"/>
                <a:gd name="T90" fmla="*/ 59 w 438"/>
                <a:gd name="T91" fmla="*/ 232 h 504"/>
                <a:gd name="T92" fmla="*/ 101 w 438"/>
                <a:gd name="T93" fmla="*/ 256 h 504"/>
                <a:gd name="T94" fmla="*/ 75 w 438"/>
                <a:gd name="T95" fmla="*/ 272 h 504"/>
                <a:gd name="T96" fmla="*/ 101 w 438"/>
                <a:gd name="T97" fmla="*/ 312 h 504"/>
                <a:gd name="T98" fmla="*/ 50 w 438"/>
                <a:gd name="T99" fmla="*/ 328 h 504"/>
                <a:gd name="T100" fmla="*/ 59 w 438"/>
                <a:gd name="T101" fmla="*/ 352 h 504"/>
                <a:gd name="T102" fmla="*/ 33 w 438"/>
                <a:gd name="T103" fmla="*/ 352 h 504"/>
                <a:gd name="T104" fmla="*/ 25 w 438"/>
                <a:gd name="T105" fmla="*/ 384 h 504"/>
                <a:gd name="T106" fmla="*/ 0 w 438"/>
                <a:gd name="T107" fmla="*/ 400 h 504"/>
                <a:gd name="T108" fmla="*/ 8 w 438"/>
                <a:gd name="T109" fmla="*/ 416 h 504"/>
                <a:gd name="T110" fmla="*/ 8 w 438"/>
                <a:gd name="T111" fmla="*/ 456 h 504"/>
                <a:gd name="T112" fmla="*/ 17 w 438"/>
                <a:gd name="T113" fmla="*/ 456 h 504"/>
                <a:gd name="T114" fmla="*/ 101 w 438"/>
                <a:gd name="T115" fmla="*/ 504 h 504"/>
                <a:gd name="T116" fmla="*/ 101 w 438"/>
                <a:gd name="T117" fmla="*/ 496 h 504"/>
                <a:gd name="T118" fmla="*/ 126 w 438"/>
                <a:gd name="T119" fmla="*/ 424 h 5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38"/>
                <a:gd name="T181" fmla="*/ 0 h 504"/>
                <a:gd name="T182" fmla="*/ 438 w 438"/>
                <a:gd name="T183" fmla="*/ 504 h 50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38" h="504">
                  <a:moveTo>
                    <a:pt x="126" y="424"/>
                  </a:moveTo>
                  <a:lnTo>
                    <a:pt x="160" y="440"/>
                  </a:lnTo>
                  <a:lnTo>
                    <a:pt x="185" y="440"/>
                  </a:lnTo>
                  <a:lnTo>
                    <a:pt x="202" y="456"/>
                  </a:lnTo>
                  <a:lnTo>
                    <a:pt x="236" y="496"/>
                  </a:lnTo>
                  <a:lnTo>
                    <a:pt x="252" y="504"/>
                  </a:lnTo>
                  <a:lnTo>
                    <a:pt x="261" y="472"/>
                  </a:lnTo>
                  <a:lnTo>
                    <a:pt x="286" y="464"/>
                  </a:lnTo>
                  <a:lnTo>
                    <a:pt x="311" y="456"/>
                  </a:lnTo>
                  <a:lnTo>
                    <a:pt x="370" y="432"/>
                  </a:lnTo>
                  <a:lnTo>
                    <a:pt x="413" y="432"/>
                  </a:lnTo>
                  <a:lnTo>
                    <a:pt x="421" y="400"/>
                  </a:lnTo>
                  <a:lnTo>
                    <a:pt x="404" y="392"/>
                  </a:lnTo>
                  <a:lnTo>
                    <a:pt x="404" y="360"/>
                  </a:lnTo>
                  <a:lnTo>
                    <a:pt x="421" y="352"/>
                  </a:lnTo>
                  <a:lnTo>
                    <a:pt x="438" y="312"/>
                  </a:lnTo>
                  <a:lnTo>
                    <a:pt x="396" y="280"/>
                  </a:lnTo>
                  <a:lnTo>
                    <a:pt x="379" y="248"/>
                  </a:lnTo>
                  <a:lnTo>
                    <a:pt x="370" y="216"/>
                  </a:lnTo>
                  <a:lnTo>
                    <a:pt x="387" y="184"/>
                  </a:lnTo>
                  <a:lnTo>
                    <a:pt x="370" y="176"/>
                  </a:lnTo>
                  <a:lnTo>
                    <a:pt x="370" y="136"/>
                  </a:lnTo>
                  <a:lnTo>
                    <a:pt x="328" y="160"/>
                  </a:lnTo>
                  <a:lnTo>
                    <a:pt x="286" y="144"/>
                  </a:lnTo>
                  <a:lnTo>
                    <a:pt x="244" y="136"/>
                  </a:lnTo>
                  <a:lnTo>
                    <a:pt x="261" y="104"/>
                  </a:lnTo>
                  <a:lnTo>
                    <a:pt x="219" y="88"/>
                  </a:lnTo>
                  <a:lnTo>
                    <a:pt x="185" y="64"/>
                  </a:lnTo>
                  <a:lnTo>
                    <a:pt x="177" y="40"/>
                  </a:lnTo>
                  <a:lnTo>
                    <a:pt x="143" y="16"/>
                  </a:lnTo>
                  <a:lnTo>
                    <a:pt x="126" y="0"/>
                  </a:lnTo>
                  <a:lnTo>
                    <a:pt x="118" y="8"/>
                  </a:lnTo>
                  <a:lnTo>
                    <a:pt x="67" y="8"/>
                  </a:lnTo>
                  <a:lnTo>
                    <a:pt x="33" y="24"/>
                  </a:lnTo>
                  <a:lnTo>
                    <a:pt x="8" y="24"/>
                  </a:lnTo>
                  <a:lnTo>
                    <a:pt x="0" y="48"/>
                  </a:lnTo>
                  <a:lnTo>
                    <a:pt x="8" y="80"/>
                  </a:lnTo>
                  <a:lnTo>
                    <a:pt x="33" y="112"/>
                  </a:lnTo>
                  <a:lnTo>
                    <a:pt x="59" y="120"/>
                  </a:lnTo>
                  <a:lnTo>
                    <a:pt x="33" y="128"/>
                  </a:lnTo>
                  <a:lnTo>
                    <a:pt x="33" y="160"/>
                  </a:lnTo>
                  <a:lnTo>
                    <a:pt x="8" y="152"/>
                  </a:lnTo>
                  <a:lnTo>
                    <a:pt x="17" y="168"/>
                  </a:lnTo>
                  <a:lnTo>
                    <a:pt x="50" y="168"/>
                  </a:lnTo>
                  <a:lnTo>
                    <a:pt x="50" y="200"/>
                  </a:lnTo>
                  <a:lnTo>
                    <a:pt x="59" y="232"/>
                  </a:lnTo>
                  <a:lnTo>
                    <a:pt x="101" y="256"/>
                  </a:lnTo>
                  <a:lnTo>
                    <a:pt x="75" y="272"/>
                  </a:lnTo>
                  <a:lnTo>
                    <a:pt x="101" y="312"/>
                  </a:lnTo>
                  <a:lnTo>
                    <a:pt x="50" y="328"/>
                  </a:lnTo>
                  <a:lnTo>
                    <a:pt x="59" y="352"/>
                  </a:lnTo>
                  <a:lnTo>
                    <a:pt x="33" y="352"/>
                  </a:lnTo>
                  <a:lnTo>
                    <a:pt x="25" y="384"/>
                  </a:lnTo>
                  <a:lnTo>
                    <a:pt x="0" y="400"/>
                  </a:lnTo>
                  <a:lnTo>
                    <a:pt x="8" y="416"/>
                  </a:lnTo>
                  <a:lnTo>
                    <a:pt x="8" y="456"/>
                  </a:lnTo>
                  <a:lnTo>
                    <a:pt x="17" y="456"/>
                  </a:lnTo>
                  <a:lnTo>
                    <a:pt x="101" y="504"/>
                  </a:lnTo>
                  <a:lnTo>
                    <a:pt x="101" y="496"/>
                  </a:lnTo>
                  <a:lnTo>
                    <a:pt x="126" y="424"/>
                  </a:lnTo>
                  <a:close/>
                </a:path>
              </a:pathLst>
            </a:custGeom>
            <a:noFill/>
            <a:ln w="12700">
              <a:solidFill>
                <a:srgbClr val="000000"/>
              </a:solidFill>
              <a:round/>
              <a:headEnd/>
              <a:tailEnd/>
            </a:ln>
          </p:spPr>
          <p:txBody>
            <a:bodyPr/>
            <a:lstStyle/>
            <a:p>
              <a:endParaRPr lang="en-IE">
                <a:latin typeface="Calibri" pitchFamily="34" charset="0"/>
              </a:endParaRPr>
            </a:p>
          </p:txBody>
        </p:sp>
        <p:sp>
          <p:nvSpPr>
            <p:cNvPr id="73" name="Freeform 69"/>
            <p:cNvSpPr>
              <a:spLocks/>
            </p:cNvSpPr>
            <p:nvPr/>
          </p:nvSpPr>
          <p:spPr bwMode="auto">
            <a:xfrm>
              <a:off x="4696" y="3480"/>
              <a:ext cx="210" cy="352"/>
            </a:xfrm>
            <a:custGeom>
              <a:avLst/>
              <a:gdLst>
                <a:gd name="T0" fmla="*/ 151 w 210"/>
                <a:gd name="T1" fmla="*/ 304 h 352"/>
                <a:gd name="T2" fmla="*/ 185 w 210"/>
                <a:gd name="T3" fmla="*/ 288 h 352"/>
                <a:gd name="T4" fmla="*/ 185 w 210"/>
                <a:gd name="T5" fmla="*/ 248 h 352"/>
                <a:gd name="T6" fmla="*/ 210 w 210"/>
                <a:gd name="T7" fmla="*/ 232 h 352"/>
                <a:gd name="T8" fmla="*/ 194 w 210"/>
                <a:gd name="T9" fmla="*/ 192 h 352"/>
                <a:gd name="T10" fmla="*/ 168 w 210"/>
                <a:gd name="T11" fmla="*/ 184 h 352"/>
                <a:gd name="T12" fmla="*/ 143 w 210"/>
                <a:gd name="T13" fmla="*/ 152 h 352"/>
                <a:gd name="T14" fmla="*/ 135 w 210"/>
                <a:gd name="T15" fmla="*/ 96 h 352"/>
                <a:gd name="T16" fmla="*/ 135 w 210"/>
                <a:gd name="T17" fmla="*/ 72 h 352"/>
                <a:gd name="T18" fmla="*/ 101 w 210"/>
                <a:gd name="T19" fmla="*/ 32 h 352"/>
                <a:gd name="T20" fmla="*/ 84 w 210"/>
                <a:gd name="T21" fmla="*/ 16 h 352"/>
                <a:gd name="T22" fmla="*/ 59 w 210"/>
                <a:gd name="T23" fmla="*/ 16 h 352"/>
                <a:gd name="T24" fmla="*/ 25 w 210"/>
                <a:gd name="T25" fmla="*/ 0 h 352"/>
                <a:gd name="T26" fmla="*/ 0 w 210"/>
                <a:gd name="T27" fmla="*/ 72 h 352"/>
                <a:gd name="T28" fmla="*/ 0 w 210"/>
                <a:gd name="T29" fmla="*/ 80 h 352"/>
                <a:gd name="T30" fmla="*/ 17 w 210"/>
                <a:gd name="T31" fmla="*/ 88 h 352"/>
                <a:gd name="T32" fmla="*/ 33 w 210"/>
                <a:gd name="T33" fmla="*/ 104 h 352"/>
                <a:gd name="T34" fmla="*/ 33 w 210"/>
                <a:gd name="T35" fmla="*/ 120 h 352"/>
                <a:gd name="T36" fmla="*/ 33 w 210"/>
                <a:gd name="T37" fmla="*/ 160 h 352"/>
                <a:gd name="T38" fmla="*/ 42 w 210"/>
                <a:gd name="T39" fmla="*/ 248 h 352"/>
                <a:gd name="T40" fmla="*/ 67 w 210"/>
                <a:gd name="T41" fmla="*/ 288 h 352"/>
                <a:gd name="T42" fmla="*/ 109 w 210"/>
                <a:gd name="T43" fmla="*/ 320 h 352"/>
                <a:gd name="T44" fmla="*/ 135 w 210"/>
                <a:gd name="T45" fmla="*/ 352 h 352"/>
                <a:gd name="T46" fmla="*/ 151 w 210"/>
                <a:gd name="T47" fmla="*/ 344 h 352"/>
                <a:gd name="T48" fmla="*/ 151 w 210"/>
                <a:gd name="T49" fmla="*/ 304 h 3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0"/>
                <a:gd name="T76" fmla="*/ 0 h 352"/>
                <a:gd name="T77" fmla="*/ 210 w 210"/>
                <a:gd name="T78" fmla="*/ 352 h 3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0" h="352">
                  <a:moveTo>
                    <a:pt x="151" y="304"/>
                  </a:moveTo>
                  <a:lnTo>
                    <a:pt x="185" y="288"/>
                  </a:lnTo>
                  <a:lnTo>
                    <a:pt x="185" y="248"/>
                  </a:lnTo>
                  <a:lnTo>
                    <a:pt x="210" y="232"/>
                  </a:lnTo>
                  <a:lnTo>
                    <a:pt x="194" y="192"/>
                  </a:lnTo>
                  <a:lnTo>
                    <a:pt x="168" y="184"/>
                  </a:lnTo>
                  <a:lnTo>
                    <a:pt x="143" y="152"/>
                  </a:lnTo>
                  <a:lnTo>
                    <a:pt x="135" y="96"/>
                  </a:lnTo>
                  <a:lnTo>
                    <a:pt x="135" y="72"/>
                  </a:lnTo>
                  <a:lnTo>
                    <a:pt x="101" y="32"/>
                  </a:lnTo>
                  <a:lnTo>
                    <a:pt x="84" y="16"/>
                  </a:lnTo>
                  <a:lnTo>
                    <a:pt x="59" y="16"/>
                  </a:lnTo>
                  <a:lnTo>
                    <a:pt x="25" y="0"/>
                  </a:lnTo>
                  <a:lnTo>
                    <a:pt x="0" y="72"/>
                  </a:lnTo>
                  <a:lnTo>
                    <a:pt x="0" y="80"/>
                  </a:lnTo>
                  <a:lnTo>
                    <a:pt x="17" y="88"/>
                  </a:lnTo>
                  <a:lnTo>
                    <a:pt x="33" y="104"/>
                  </a:lnTo>
                  <a:lnTo>
                    <a:pt x="33" y="120"/>
                  </a:lnTo>
                  <a:lnTo>
                    <a:pt x="33" y="160"/>
                  </a:lnTo>
                  <a:lnTo>
                    <a:pt x="42" y="248"/>
                  </a:lnTo>
                  <a:lnTo>
                    <a:pt x="67" y="288"/>
                  </a:lnTo>
                  <a:lnTo>
                    <a:pt x="109" y="320"/>
                  </a:lnTo>
                  <a:lnTo>
                    <a:pt x="135" y="352"/>
                  </a:lnTo>
                  <a:lnTo>
                    <a:pt x="151" y="344"/>
                  </a:lnTo>
                  <a:lnTo>
                    <a:pt x="151" y="304"/>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74" name="Freeform 70"/>
            <p:cNvSpPr>
              <a:spLocks/>
            </p:cNvSpPr>
            <p:nvPr/>
          </p:nvSpPr>
          <p:spPr bwMode="auto">
            <a:xfrm>
              <a:off x="4831" y="3480"/>
              <a:ext cx="606" cy="704"/>
            </a:xfrm>
            <a:custGeom>
              <a:avLst/>
              <a:gdLst>
                <a:gd name="T0" fmla="*/ 606 w 606"/>
                <a:gd name="T1" fmla="*/ 24 h 704"/>
                <a:gd name="T2" fmla="*/ 556 w 606"/>
                <a:gd name="T3" fmla="*/ 0 h 704"/>
                <a:gd name="T4" fmla="*/ 530 w 606"/>
                <a:gd name="T5" fmla="*/ 56 h 704"/>
                <a:gd name="T6" fmla="*/ 446 w 606"/>
                <a:gd name="T7" fmla="*/ 72 h 704"/>
                <a:gd name="T8" fmla="*/ 379 w 606"/>
                <a:gd name="T9" fmla="*/ 56 h 704"/>
                <a:gd name="T10" fmla="*/ 286 w 606"/>
                <a:gd name="T11" fmla="*/ 104 h 704"/>
                <a:gd name="T12" fmla="*/ 236 w 606"/>
                <a:gd name="T13" fmla="*/ 136 h 704"/>
                <a:gd name="T14" fmla="*/ 134 w 606"/>
                <a:gd name="T15" fmla="*/ 184 h 704"/>
                <a:gd name="T16" fmla="*/ 75 w 606"/>
                <a:gd name="T17" fmla="*/ 200 h 704"/>
                <a:gd name="T18" fmla="*/ 75 w 606"/>
                <a:gd name="T19" fmla="*/ 232 h 704"/>
                <a:gd name="T20" fmla="*/ 50 w 606"/>
                <a:gd name="T21" fmla="*/ 288 h 704"/>
                <a:gd name="T22" fmla="*/ 16 w 606"/>
                <a:gd name="T23" fmla="*/ 344 h 704"/>
                <a:gd name="T24" fmla="*/ 33 w 606"/>
                <a:gd name="T25" fmla="*/ 392 h 704"/>
                <a:gd name="T26" fmla="*/ 59 w 606"/>
                <a:gd name="T27" fmla="*/ 464 h 704"/>
                <a:gd name="T28" fmla="*/ 118 w 606"/>
                <a:gd name="T29" fmla="*/ 480 h 704"/>
                <a:gd name="T30" fmla="*/ 286 w 606"/>
                <a:gd name="T31" fmla="*/ 472 h 704"/>
                <a:gd name="T32" fmla="*/ 337 w 606"/>
                <a:gd name="T33" fmla="*/ 496 h 704"/>
                <a:gd name="T34" fmla="*/ 294 w 606"/>
                <a:gd name="T35" fmla="*/ 512 h 704"/>
                <a:gd name="T36" fmla="*/ 210 w 606"/>
                <a:gd name="T37" fmla="*/ 488 h 704"/>
                <a:gd name="T38" fmla="*/ 160 w 606"/>
                <a:gd name="T39" fmla="*/ 512 h 704"/>
                <a:gd name="T40" fmla="*/ 160 w 606"/>
                <a:gd name="T41" fmla="*/ 568 h 704"/>
                <a:gd name="T42" fmla="*/ 202 w 606"/>
                <a:gd name="T43" fmla="*/ 592 h 704"/>
                <a:gd name="T44" fmla="*/ 236 w 606"/>
                <a:gd name="T45" fmla="*/ 672 h 704"/>
                <a:gd name="T46" fmla="*/ 278 w 606"/>
                <a:gd name="T47" fmla="*/ 656 h 704"/>
                <a:gd name="T48" fmla="*/ 337 w 606"/>
                <a:gd name="T49" fmla="*/ 656 h 704"/>
                <a:gd name="T50" fmla="*/ 328 w 606"/>
                <a:gd name="T51" fmla="*/ 568 h 704"/>
                <a:gd name="T52" fmla="*/ 370 w 606"/>
                <a:gd name="T53" fmla="*/ 584 h 704"/>
                <a:gd name="T54" fmla="*/ 387 w 606"/>
                <a:gd name="T55" fmla="*/ 576 h 704"/>
                <a:gd name="T56" fmla="*/ 353 w 606"/>
                <a:gd name="T57" fmla="*/ 528 h 704"/>
                <a:gd name="T58" fmla="*/ 455 w 606"/>
                <a:gd name="T59" fmla="*/ 528 h 704"/>
                <a:gd name="T60" fmla="*/ 438 w 606"/>
                <a:gd name="T61" fmla="*/ 464 h 704"/>
                <a:gd name="T62" fmla="*/ 438 w 606"/>
                <a:gd name="T63" fmla="*/ 448 h 704"/>
                <a:gd name="T64" fmla="*/ 480 w 606"/>
                <a:gd name="T65" fmla="*/ 480 h 704"/>
                <a:gd name="T66" fmla="*/ 463 w 606"/>
                <a:gd name="T67" fmla="*/ 440 h 704"/>
                <a:gd name="T68" fmla="*/ 353 w 606"/>
                <a:gd name="T69" fmla="*/ 384 h 704"/>
                <a:gd name="T70" fmla="*/ 337 w 606"/>
                <a:gd name="T71" fmla="*/ 400 h 704"/>
                <a:gd name="T72" fmla="*/ 311 w 606"/>
                <a:gd name="T73" fmla="*/ 408 h 704"/>
                <a:gd name="T74" fmla="*/ 294 w 606"/>
                <a:gd name="T75" fmla="*/ 376 h 704"/>
                <a:gd name="T76" fmla="*/ 337 w 606"/>
                <a:gd name="T77" fmla="*/ 360 h 704"/>
                <a:gd name="T78" fmla="*/ 320 w 606"/>
                <a:gd name="T79" fmla="*/ 320 h 704"/>
                <a:gd name="T80" fmla="*/ 236 w 606"/>
                <a:gd name="T81" fmla="*/ 240 h 704"/>
                <a:gd name="T82" fmla="*/ 261 w 606"/>
                <a:gd name="T83" fmla="*/ 200 h 704"/>
                <a:gd name="T84" fmla="*/ 294 w 606"/>
                <a:gd name="T85" fmla="*/ 232 h 704"/>
                <a:gd name="T86" fmla="*/ 337 w 606"/>
                <a:gd name="T87" fmla="*/ 264 h 704"/>
                <a:gd name="T88" fmla="*/ 362 w 606"/>
                <a:gd name="T89" fmla="*/ 208 h 704"/>
                <a:gd name="T90" fmla="*/ 387 w 606"/>
                <a:gd name="T91" fmla="*/ 144 h 704"/>
                <a:gd name="T92" fmla="*/ 497 w 606"/>
                <a:gd name="T93" fmla="*/ 112 h 704"/>
                <a:gd name="T94" fmla="*/ 564 w 606"/>
                <a:gd name="T95" fmla="*/ 112 h 704"/>
                <a:gd name="T96" fmla="*/ 598 w 606"/>
                <a:gd name="T97" fmla="*/ 96 h 7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06"/>
                <a:gd name="T148" fmla="*/ 0 h 704"/>
                <a:gd name="T149" fmla="*/ 606 w 606"/>
                <a:gd name="T150" fmla="*/ 704 h 70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06" h="704">
                  <a:moveTo>
                    <a:pt x="589" y="72"/>
                  </a:moveTo>
                  <a:lnTo>
                    <a:pt x="606" y="24"/>
                  </a:lnTo>
                  <a:lnTo>
                    <a:pt x="581" y="0"/>
                  </a:lnTo>
                  <a:lnTo>
                    <a:pt x="556" y="0"/>
                  </a:lnTo>
                  <a:lnTo>
                    <a:pt x="564" y="40"/>
                  </a:lnTo>
                  <a:lnTo>
                    <a:pt x="530" y="56"/>
                  </a:lnTo>
                  <a:lnTo>
                    <a:pt x="471" y="72"/>
                  </a:lnTo>
                  <a:lnTo>
                    <a:pt x="446" y="72"/>
                  </a:lnTo>
                  <a:lnTo>
                    <a:pt x="412" y="72"/>
                  </a:lnTo>
                  <a:lnTo>
                    <a:pt x="379" y="56"/>
                  </a:lnTo>
                  <a:lnTo>
                    <a:pt x="328" y="88"/>
                  </a:lnTo>
                  <a:lnTo>
                    <a:pt x="286" y="104"/>
                  </a:lnTo>
                  <a:lnTo>
                    <a:pt x="244" y="104"/>
                  </a:lnTo>
                  <a:lnTo>
                    <a:pt x="236" y="136"/>
                  </a:lnTo>
                  <a:lnTo>
                    <a:pt x="168" y="144"/>
                  </a:lnTo>
                  <a:lnTo>
                    <a:pt x="134" y="184"/>
                  </a:lnTo>
                  <a:lnTo>
                    <a:pt x="109" y="184"/>
                  </a:lnTo>
                  <a:lnTo>
                    <a:pt x="75" y="200"/>
                  </a:lnTo>
                  <a:lnTo>
                    <a:pt x="67" y="200"/>
                  </a:lnTo>
                  <a:lnTo>
                    <a:pt x="75" y="232"/>
                  </a:lnTo>
                  <a:lnTo>
                    <a:pt x="50" y="248"/>
                  </a:lnTo>
                  <a:lnTo>
                    <a:pt x="50" y="288"/>
                  </a:lnTo>
                  <a:lnTo>
                    <a:pt x="16" y="304"/>
                  </a:lnTo>
                  <a:lnTo>
                    <a:pt x="16" y="344"/>
                  </a:lnTo>
                  <a:lnTo>
                    <a:pt x="0" y="352"/>
                  </a:lnTo>
                  <a:lnTo>
                    <a:pt x="33" y="392"/>
                  </a:lnTo>
                  <a:lnTo>
                    <a:pt x="75" y="424"/>
                  </a:lnTo>
                  <a:lnTo>
                    <a:pt x="59" y="464"/>
                  </a:lnTo>
                  <a:lnTo>
                    <a:pt x="92" y="464"/>
                  </a:lnTo>
                  <a:lnTo>
                    <a:pt x="118" y="480"/>
                  </a:lnTo>
                  <a:lnTo>
                    <a:pt x="202" y="480"/>
                  </a:lnTo>
                  <a:lnTo>
                    <a:pt x="286" y="472"/>
                  </a:lnTo>
                  <a:lnTo>
                    <a:pt x="362" y="480"/>
                  </a:lnTo>
                  <a:lnTo>
                    <a:pt x="337" y="496"/>
                  </a:lnTo>
                  <a:lnTo>
                    <a:pt x="328" y="512"/>
                  </a:lnTo>
                  <a:lnTo>
                    <a:pt x="294" y="512"/>
                  </a:lnTo>
                  <a:lnTo>
                    <a:pt x="261" y="504"/>
                  </a:lnTo>
                  <a:lnTo>
                    <a:pt x="210" y="488"/>
                  </a:lnTo>
                  <a:lnTo>
                    <a:pt x="185" y="504"/>
                  </a:lnTo>
                  <a:lnTo>
                    <a:pt x="160" y="512"/>
                  </a:lnTo>
                  <a:lnTo>
                    <a:pt x="134" y="552"/>
                  </a:lnTo>
                  <a:lnTo>
                    <a:pt x="160" y="568"/>
                  </a:lnTo>
                  <a:lnTo>
                    <a:pt x="185" y="584"/>
                  </a:lnTo>
                  <a:lnTo>
                    <a:pt x="202" y="592"/>
                  </a:lnTo>
                  <a:lnTo>
                    <a:pt x="210" y="624"/>
                  </a:lnTo>
                  <a:lnTo>
                    <a:pt x="236" y="672"/>
                  </a:lnTo>
                  <a:lnTo>
                    <a:pt x="252" y="648"/>
                  </a:lnTo>
                  <a:lnTo>
                    <a:pt x="278" y="656"/>
                  </a:lnTo>
                  <a:lnTo>
                    <a:pt x="311" y="704"/>
                  </a:lnTo>
                  <a:lnTo>
                    <a:pt x="337" y="656"/>
                  </a:lnTo>
                  <a:lnTo>
                    <a:pt x="396" y="688"/>
                  </a:lnTo>
                  <a:lnTo>
                    <a:pt x="328" y="568"/>
                  </a:lnTo>
                  <a:lnTo>
                    <a:pt x="353" y="576"/>
                  </a:lnTo>
                  <a:lnTo>
                    <a:pt x="370" y="584"/>
                  </a:lnTo>
                  <a:lnTo>
                    <a:pt x="370" y="600"/>
                  </a:lnTo>
                  <a:lnTo>
                    <a:pt x="387" y="576"/>
                  </a:lnTo>
                  <a:lnTo>
                    <a:pt x="412" y="560"/>
                  </a:lnTo>
                  <a:lnTo>
                    <a:pt x="353" y="528"/>
                  </a:lnTo>
                  <a:lnTo>
                    <a:pt x="404" y="512"/>
                  </a:lnTo>
                  <a:lnTo>
                    <a:pt x="455" y="528"/>
                  </a:lnTo>
                  <a:lnTo>
                    <a:pt x="446" y="488"/>
                  </a:lnTo>
                  <a:lnTo>
                    <a:pt x="438" y="464"/>
                  </a:lnTo>
                  <a:lnTo>
                    <a:pt x="412" y="448"/>
                  </a:lnTo>
                  <a:lnTo>
                    <a:pt x="438" y="448"/>
                  </a:lnTo>
                  <a:lnTo>
                    <a:pt x="455" y="464"/>
                  </a:lnTo>
                  <a:lnTo>
                    <a:pt x="480" y="480"/>
                  </a:lnTo>
                  <a:lnTo>
                    <a:pt x="514" y="472"/>
                  </a:lnTo>
                  <a:lnTo>
                    <a:pt x="463" y="440"/>
                  </a:lnTo>
                  <a:lnTo>
                    <a:pt x="421" y="408"/>
                  </a:lnTo>
                  <a:lnTo>
                    <a:pt x="353" y="384"/>
                  </a:lnTo>
                  <a:lnTo>
                    <a:pt x="337" y="384"/>
                  </a:lnTo>
                  <a:lnTo>
                    <a:pt x="337" y="400"/>
                  </a:lnTo>
                  <a:lnTo>
                    <a:pt x="345" y="416"/>
                  </a:lnTo>
                  <a:lnTo>
                    <a:pt x="311" y="408"/>
                  </a:lnTo>
                  <a:lnTo>
                    <a:pt x="294" y="400"/>
                  </a:lnTo>
                  <a:lnTo>
                    <a:pt x="294" y="376"/>
                  </a:lnTo>
                  <a:lnTo>
                    <a:pt x="294" y="352"/>
                  </a:lnTo>
                  <a:lnTo>
                    <a:pt x="337" y="360"/>
                  </a:lnTo>
                  <a:lnTo>
                    <a:pt x="337" y="336"/>
                  </a:lnTo>
                  <a:lnTo>
                    <a:pt x="320" y="320"/>
                  </a:lnTo>
                  <a:lnTo>
                    <a:pt x="269" y="288"/>
                  </a:lnTo>
                  <a:lnTo>
                    <a:pt x="236" y="240"/>
                  </a:lnTo>
                  <a:lnTo>
                    <a:pt x="244" y="224"/>
                  </a:lnTo>
                  <a:lnTo>
                    <a:pt x="261" y="200"/>
                  </a:lnTo>
                  <a:lnTo>
                    <a:pt x="269" y="224"/>
                  </a:lnTo>
                  <a:lnTo>
                    <a:pt x="294" y="232"/>
                  </a:lnTo>
                  <a:lnTo>
                    <a:pt x="320" y="240"/>
                  </a:lnTo>
                  <a:lnTo>
                    <a:pt x="337" y="264"/>
                  </a:lnTo>
                  <a:lnTo>
                    <a:pt x="337" y="232"/>
                  </a:lnTo>
                  <a:lnTo>
                    <a:pt x="362" y="208"/>
                  </a:lnTo>
                  <a:lnTo>
                    <a:pt x="370" y="160"/>
                  </a:lnTo>
                  <a:lnTo>
                    <a:pt x="387" y="144"/>
                  </a:lnTo>
                  <a:lnTo>
                    <a:pt x="412" y="136"/>
                  </a:lnTo>
                  <a:lnTo>
                    <a:pt x="497" y="112"/>
                  </a:lnTo>
                  <a:lnTo>
                    <a:pt x="539" y="112"/>
                  </a:lnTo>
                  <a:lnTo>
                    <a:pt x="564" y="112"/>
                  </a:lnTo>
                  <a:lnTo>
                    <a:pt x="573" y="128"/>
                  </a:lnTo>
                  <a:lnTo>
                    <a:pt x="598" y="96"/>
                  </a:lnTo>
                  <a:lnTo>
                    <a:pt x="589" y="72"/>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75" name="Freeform 71"/>
            <p:cNvSpPr>
              <a:spLocks/>
            </p:cNvSpPr>
            <p:nvPr/>
          </p:nvSpPr>
          <p:spPr bwMode="auto">
            <a:xfrm>
              <a:off x="4696" y="3480"/>
              <a:ext cx="210" cy="352"/>
            </a:xfrm>
            <a:custGeom>
              <a:avLst/>
              <a:gdLst>
                <a:gd name="T0" fmla="*/ 151 w 210"/>
                <a:gd name="T1" fmla="*/ 304 h 352"/>
                <a:gd name="T2" fmla="*/ 185 w 210"/>
                <a:gd name="T3" fmla="*/ 288 h 352"/>
                <a:gd name="T4" fmla="*/ 185 w 210"/>
                <a:gd name="T5" fmla="*/ 248 h 352"/>
                <a:gd name="T6" fmla="*/ 210 w 210"/>
                <a:gd name="T7" fmla="*/ 232 h 352"/>
                <a:gd name="T8" fmla="*/ 194 w 210"/>
                <a:gd name="T9" fmla="*/ 192 h 352"/>
                <a:gd name="T10" fmla="*/ 168 w 210"/>
                <a:gd name="T11" fmla="*/ 184 h 352"/>
                <a:gd name="T12" fmla="*/ 143 w 210"/>
                <a:gd name="T13" fmla="*/ 152 h 352"/>
                <a:gd name="T14" fmla="*/ 135 w 210"/>
                <a:gd name="T15" fmla="*/ 96 h 352"/>
                <a:gd name="T16" fmla="*/ 135 w 210"/>
                <a:gd name="T17" fmla="*/ 72 h 352"/>
                <a:gd name="T18" fmla="*/ 135 w 210"/>
                <a:gd name="T19" fmla="*/ 72 h 352"/>
                <a:gd name="T20" fmla="*/ 101 w 210"/>
                <a:gd name="T21" fmla="*/ 32 h 352"/>
                <a:gd name="T22" fmla="*/ 84 w 210"/>
                <a:gd name="T23" fmla="*/ 16 h 352"/>
                <a:gd name="T24" fmla="*/ 59 w 210"/>
                <a:gd name="T25" fmla="*/ 16 h 352"/>
                <a:gd name="T26" fmla="*/ 25 w 210"/>
                <a:gd name="T27" fmla="*/ 0 h 352"/>
                <a:gd name="T28" fmla="*/ 0 w 210"/>
                <a:gd name="T29" fmla="*/ 72 h 352"/>
                <a:gd name="T30" fmla="*/ 0 w 210"/>
                <a:gd name="T31" fmla="*/ 80 h 352"/>
                <a:gd name="T32" fmla="*/ 17 w 210"/>
                <a:gd name="T33" fmla="*/ 88 h 352"/>
                <a:gd name="T34" fmla="*/ 33 w 210"/>
                <a:gd name="T35" fmla="*/ 104 h 352"/>
                <a:gd name="T36" fmla="*/ 33 w 210"/>
                <a:gd name="T37" fmla="*/ 120 h 352"/>
                <a:gd name="T38" fmla="*/ 33 w 210"/>
                <a:gd name="T39" fmla="*/ 160 h 352"/>
                <a:gd name="T40" fmla="*/ 42 w 210"/>
                <a:gd name="T41" fmla="*/ 248 h 352"/>
                <a:gd name="T42" fmla="*/ 67 w 210"/>
                <a:gd name="T43" fmla="*/ 288 h 352"/>
                <a:gd name="T44" fmla="*/ 109 w 210"/>
                <a:gd name="T45" fmla="*/ 320 h 352"/>
                <a:gd name="T46" fmla="*/ 135 w 210"/>
                <a:gd name="T47" fmla="*/ 352 h 352"/>
                <a:gd name="T48" fmla="*/ 151 w 210"/>
                <a:gd name="T49" fmla="*/ 344 h 352"/>
                <a:gd name="T50" fmla="*/ 151 w 210"/>
                <a:gd name="T51" fmla="*/ 304 h 3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0"/>
                <a:gd name="T79" fmla="*/ 0 h 352"/>
                <a:gd name="T80" fmla="*/ 210 w 210"/>
                <a:gd name="T81" fmla="*/ 352 h 35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0" h="352">
                  <a:moveTo>
                    <a:pt x="151" y="304"/>
                  </a:moveTo>
                  <a:lnTo>
                    <a:pt x="185" y="288"/>
                  </a:lnTo>
                  <a:lnTo>
                    <a:pt x="185" y="248"/>
                  </a:lnTo>
                  <a:lnTo>
                    <a:pt x="210" y="232"/>
                  </a:lnTo>
                  <a:lnTo>
                    <a:pt x="194" y="192"/>
                  </a:lnTo>
                  <a:lnTo>
                    <a:pt x="168" y="184"/>
                  </a:lnTo>
                  <a:lnTo>
                    <a:pt x="143" y="152"/>
                  </a:lnTo>
                  <a:lnTo>
                    <a:pt x="135" y="96"/>
                  </a:lnTo>
                  <a:lnTo>
                    <a:pt x="135" y="72"/>
                  </a:lnTo>
                  <a:lnTo>
                    <a:pt x="101" y="32"/>
                  </a:lnTo>
                  <a:lnTo>
                    <a:pt x="84" y="16"/>
                  </a:lnTo>
                  <a:lnTo>
                    <a:pt x="59" y="16"/>
                  </a:lnTo>
                  <a:lnTo>
                    <a:pt x="25" y="0"/>
                  </a:lnTo>
                  <a:lnTo>
                    <a:pt x="0" y="72"/>
                  </a:lnTo>
                  <a:lnTo>
                    <a:pt x="0" y="80"/>
                  </a:lnTo>
                  <a:lnTo>
                    <a:pt x="17" y="88"/>
                  </a:lnTo>
                  <a:lnTo>
                    <a:pt x="33" y="104"/>
                  </a:lnTo>
                  <a:lnTo>
                    <a:pt x="33" y="120"/>
                  </a:lnTo>
                  <a:lnTo>
                    <a:pt x="33" y="160"/>
                  </a:lnTo>
                  <a:lnTo>
                    <a:pt x="42" y="248"/>
                  </a:lnTo>
                  <a:lnTo>
                    <a:pt x="67" y="288"/>
                  </a:lnTo>
                  <a:lnTo>
                    <a:pt x="109" y="320"/>
                  </a:lnTo>
                  <a:lnTo>
                    <a:pt x="135" y="352"/>
                  </a:lnTo>
                  <a:lnTo>
                    <a:pt x="151" y="344"/>
                  </a:lnTo>
                  <a:lnTo>
                    <a:pt x="151" y="304"/>
                  </a:lnTo>
                  <a:close/>
                </a:path>
              </a:pathLst>
            </a:custGeom>
            <a:noFill/>
            <a:ln w="12700">
              <a:solidFill>
                <a:srgbClr val="000000"/>
              </a:solidFill>
              <a:round/>
              <a:headEnd/>
              <a:tailEnd/>
            </a:ln>
          </p:spPr>
          <p:txBody>
            <a:bodyPr/>
            <a:lstStyle/>
            <a:p>
              <a:endParaRPr lang="en-IE">
                <a:latin typeface="Calibri" pitchFamily="34" charset="0"/>
              </a:endParaRPr>
            </a:p>
          </p:txBody>
        </p:sp>
        <p:sp>
          <p:nvSpPr>
            <p:cNvPr id="76" name="Freeform 72"/>
            <p:cNvSpPr>
              <a:spLocks/>
            </p:cNvSpPr>
            <p:nvPr/>
          </p:nvSpPr>
          <p:spPr bwMode="auto">
            <a:xfrm>
              <a:off x="4831" y="3480"/>
              <a:ext cx="606" cy="704"/>
            </a:xfrm>
            <a:custGeom>
              <a:avLst/>
              <a:gdLst>
                <a:gd name="T0" fmla="*/ 606 w 606"/>
                <a:gd name="T1" fmla="*/ 24 h 704"/>
                <a:gd name="T2" fmla="*/ 556 w 606"/>
                <a:gd name="T3" fmla="*/ 0 h 704"/>
                <a:gd name="T4" fmla="*/ 530 w 606"/>
                <a:gd name="T5" fmla="*/ 56 h 704"/>
                <a:gd name="T6" fmla="*/ 446 w 606"/>
                <a:gd name="T7" fmla="*/ 72 h 704"/>
                <a:gd name="T8" fmla="*/ 379 w 606"/>
                <a:gd name="T9" fmla="*/ 56 h 704"/>
                <a:gd name="T10" fmla="*/ 286 w 606"/>
                <a:gd name="T11" fmla="*/ 104 h 704"/>
                <a:gd name="T12" fmla="*/ 236 w 606"/>
                <a:gd name="T13" fmla="*/ 136 h 704"/>
                <a:gd name="T14" fmla="*/ 134 w 606"/>
                <a:gd name="T15" fmla="*/ 184 h 704"/>
                <a:gd name="T16" fmla="*/ 75 w 606"/>
                <a:gd name="T17" fmla="*/ 200 h 704"/>
                <a:gd name="T18" fmla="*/ 75 w 606"/>
                <a:gd name="T19" fmla="*/ 232 h 704"/>
                <a:gd name="T20" fmla="*/ 50 w 606"/>
                <a:gd name="T21" fmla="*/ 288 h 704"/>
                <a:gd name="T22" fmla="*/ 16 w 606"/>
                <a:gd name="T23" fmla="*/ 344 h 704"/>
                <a:gd name="T24" fmla="*/ 33 w 606"/>
                <a:gd name="T25" fmla="*/ 392 h 704"/>
                <a:gd name="T26" fmla="*/ 59 w 606"/>
                <a:gd name="T27" fmla="*/ 464 h 704"/>
                <a:gd name="T28" fmla="*/ 118 w 606"/>
                <a:gd name="T29" fmla="*/ 480 h 704"/>
                <a:gd name="T30" fmla="*/ 286 w 606"/>
                <a:gd name="T31" fmla="*/ 472 h 704"/>
                <a:gd name="T32" fmla="*/ 337 w 606"/>
                <a:gd name="T33" fmla="*/ 496 h 704"/>
                <a:gd name="T34" fmla="*/ 294 w 606"/>
                <a:gd name="T35" fmla="*/ 512 h 704"/>
                <a:gd name="T36" fmla="*/ 210 w 606"/>
                <a:gd name="T37" fmla="*/ 488 h 704"/>
                <a:gd name="T38" fmla="*/ 160 w 606"/>
                <a:gd name="T39" fmla="*/ 512 h 704"/>
                <a:gd name="T40" fmla="*/ 160 w 606"/>
                <a:gd name="T41" fmla="*/ 568 h 704"/>
                <a:gd name="T42" fmla="*/ 202 w 606"/>
                <a:gd name="T43" fmla="*/ 592 h 704"/>
                <a:gd name="T44" fmla="*/ 236 w 606"/>
                <a:gd name="T45" fmla="*/ 672 h 704"/>
                <a:gd name="T46" fmla="*/ 278 w 606"/>
                <a:gd name="T47" fmla="*/ 656 h 704"/>
                <a:gd name="T48" fmla="*/ 337 w 606"/>
                <a:gd name="T49" fmla="*/ 656 h 704"/>
                <a:gd name="T50" fmla="*/ 328 w 606"/>
                <a:gd name="T51" fmla="*/ 568 h 704"/>
                <a:gd name="T52" fmla="*/ 370 w 606"/>
                <a:gd name="T53" fmla="*/ 584 h 704"/>
                <a:gd name="T54" fmla="*/ 387 w 606"/>
                <a:gd name="T55" fmla="*/ 576 h 704"/>
                <a:gd name="T56" fmla="*/ 353 w 606"/>
                <a:gd name="T57" fmla="*/ 528 h 704"/>
                <a:gd name="T58" fmla="*/ 455 w 606"/>
                <a:gd name="T59" fmla="*/ 528 h 704"/>
                <a:gd name="T60" fmla="*/ 438 w 606"/>
                <a:gd name="T61" fmla="*/ 464 h 704"/>
                <a:gd name="T62" fmla="*/ 438 w 606"/>
                <a:gd name="T63" fmla="*/ 448 h 704"/>
                <a:gd name="T64" fmla="*/ 480 w 606"/>
                <a:gd name="T65" fmla="*/ 480 h 704"/>
                <a:gd name="T66" fmla="*/ 463 w 606"/>
                <a:gd name="T67" fmla="*/ 440 h 704"/>
                <a:gd name="T68" fmla="*/ 353 w 606"/>
                <a:gd name="T69" fmla="*/ 384 h 704"/>
                <a:gd name="T70" fmla="*/ 337 w 606"/>
                <a:gd name="T71" fmla="*/ 400 h 704"/>
                <a:gd name="T72" fmla="*/ 311 w 606"/>
                <a:gd name="T73" fmla="*/ 408 h 704"/>
                <a:gd name="T74" fmla="*/ 294 w 606"/>
                <a:gd name="T75" fmla="*/ 376 h 704"/>
                <a:gd name="T76" fmla="*/ 337 w 606"/>
                <a:gd name="T77" fmla="*/ 360 h 704"/>
                <a:gd name="T78" fmla="*/ 320 w 606"/>
                <a:gd name="T79" fmla="*/ 320 h 704"/>
                <a:gd name="T80" fmla="*/ 236 w 606"/>
                <a:gd name="T81" fmla="*/ 240 h 704"/>
                <a:gd name="T82" fmla="*/ 261 w 606"/>
                <a:gd name="T83" fmla="*/ 200 h 704"/>
                <a:gd name="T84" fmla="*/ 294 w 606"/>
                <a:gd name="T85" fmla="*/ 232 h 704"/>
                <a:gd name="T86" fmla="*/ 337 w 606"/>
                <a:gd name="T87" fmla="*/ 264 h 704"/>
                <a:gd name="T88" fmla="*/ 362 w 606"/>
                <a:gd name="T89" fmla="*/ 208 h 704"/>
                <a:gd name="T90" fmla="*/ 387 w 606"/>
                <a:gd name="T91" fmla="*/ 144 h 704"/>
                <a:gd name="T92" fmla="*/ 497 w 606"/>
                <a:gd name="T93" fmla="*/ 112 h 704"/>
                <a:gd name="T94" fmla="*/ 564 w 606"/>
                <a:gd name="T95" fmla="*/ 112 h 704"/>
                <a:gd name="T96" fmla="*/ 598 w 606"/>
                <a:gd name="T97" fmla="*/ 96 h 7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06"/>
                <a:gd name="T148" fmla="*/ 0 h 704"/>
                <a:gd name="T149" fmla="*/ 606 w 606"/>
                <a:gd name="T150" fmla="*/ 704 h 70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06" h="704">
                  <a:moveTo>
                    <a:pt x="589" y="72"/>
                  </a:moveTo>
                  <a:lnTo>
                    <a:pt x="606" y="24"/>
                  </a:lnTo>
                  <a:lnTo>
                    <a:pt x="581" y="0"/>
                  </a:lnTo>
                  <a:lnTo>
                    <a:pt x="556" y="0"/>
                  </a:lnTo>
                  <a:lnTo>
                    <a:pt x="564" y="40"/>
                  </a:lnTo>
                  <a:lnTo>
                    <a:pt x="530" y="56"/>
                  </a:lnTo>
                  <a:lnTo>
                    <a:pt x="471" y="72"/>
                  </a:lnTo>
                  <a:lnTo>
                    <a:pt x="446" y="72"/>
                  </a:lnTo>
                  <a:lnTo>
                    <a:pt x="412" y="72"/>
                  </a:lnTo>
                  <a:lnTo>
                    <a:pt x="379" y="56"/>
                  </a:lnTo>
                  <a:lnTo>
                    <a:pt x="328" y="88"/>
                  </a:lnTo>
                  <a:lnTo>
                    <a:pt x="286" y="104"/>
                  </a:lnTo>
                  <a:lnTo>
                    <a:pt x="244" y="104"/>
                  </a:lnTo>
                  <a:lnTo>
                    <a:pt x="236" y="136"/>
                  </a:lnTo>
                  <a:lnTo>
                    <a:pt x="168" y="144"/>
                  </a:lnTo>
                  <a:lnTo>
                    <a:pt x="134" y="184"/>
                  </a:lnTo>
                  <a:lnTo>
                    <a:pt x="109" y="184"/>
                  </a:lnTo>
                  <a:lnTo>
                    <a:pt x="75" y="200"/>
                  </a:lnTo>
                  <a:lnTo>
                    <a:pt x="67" y="200"/>
                  </a:lnTo>
                  <a:lnTo>
                    <a:pt x="75" y="232"/>
                  </a:lnTo>
                  <a:lnTo>
                    <a:pt x="50" y="248"/>
                  </a:lnTo>
                  <a:lnTo>
                    <a:pt x="50" y="288"/>
                  </a:lnTo>
                  <a:lnTo>
                    <a:pt x="16" y="304"/>
                  </a:lnTo>
                  <a:lnTo>
                    <a:pt x="16" y="344"/>
                  </a:lnTo>
                  <a:lnTo>
                    <a:pt x="0" y="352"/>
                  </a:lnTo>
                  <a:lnTo>
                    <a:pt x="33" y="392"/>
                  </a:lnTo>
                  <a:lnTo>
                    <a:pt x="75" y="424"/>
                  </a:lnTo>
                  <a:lnTo>
                    <a:pt x="59" y="464"/>
                  </a:lnTo>
                  <a:lnTo>
                    <a:pt x="92" y="464"/>
                  </a:lnTo>
                  <a:lnTo>
                    <a:pt x="118" y="480"/>
                  </a:lnTo>
                  <a:lnTo>
                    <a:pt x="202" y="480"/>
                  </a:lnTo>
                  <a:lnTo>
                    <a:pt x="286" y="472"/>
                  </a:lnTo>
                  <a:lnTo>
                    <a:pt x="362" y="480"/>
                  </a:lnTo>
                  <a:lnTo>
                    <a:pt x="337" y="496"/>
                  </a:lnTo>
                  <a:lnTo>
                    <a:pt x="328" y="512"/>
                  </a:lnTo>
                  <a:lnTo>
                    <a:pt x="294" y="512"/>
                  </a:lnTo>
                  <a:lnTo>
                    <a:pt x="261" y="504"/>
                  </a:lnTo>
                  <a:lnTo>
                    <a:pt x="210" y="488"/>
                  </a:lnTo>
                  <a:lnTo>
                    <a:pt x="185" y="504"/>
                  </a:lnTo>
                  <a:lnTo>
                    <a:pt x="160" y="512"/>
                  </a:lnTo>
                  <a:lnTo>
                    <a:pt x="134" y="552"/>
                  </a:lnTo>
                  <a:lnTo>
                    <a:pt x="160" y="568"/>
                  </a:lnTo>
                  <a:lnTo>
                    <a:pt x="185" y="584"/>
                  </a:lnTo>
                  <a:lnTo>
                    <a:pt x="202" y="592"/>
                  </a:lnTo>
                  <a:lnTo>
                    <a:pt x="210" y="624"/>
                  </a:lnTo>
                  <a:lnTo>
                    <a:pt x="236" y="672"/>
                  </a:lnTo>
                  <a:lnTo>
                    <a:pt x="252" y="648"/>
                  </a:lnTo>
                  <a:lnTo>
                    <a:pt x="278" y="656"/>
                  </a:lnTo>
                  <a:lnTo>
                    <a:pt x="311" y="704"/>
                  </a:lnTo>
                  <a:lnTo>
                    <a:pt x="337" y="656"/>
                  </a:lnTo>
                  <a:lnTo>
                    <a:pt x="396" y="688"/>
                  </a:lnTo>
                  <a:lnTo>
                    <a:pt x="328" y="568"/>
                  </a:lnTo>
                  <a:lnTo>
                    <a:pt x="353" y="576"/>
                  </a:lnTo>
                  <a:lnTo>
                    <a:pt x="370" y="584"/>
                  </a:lnTo>
                  <a:lnTo>
                    <a:pt x="370" y="600"/>
                  </a:lnTo>
                  <a:lnTo>
                    <a:pt x="387" y="576"/>
                  </a:lnTo>
                  <a:lnTo>
                    <a:pt x="412" y="560"/>
                  </a:lnTo>
                  <a:lnTo>
                    <a:pt x="353" y="528"/>
                  </a:lnTo>
                  <a:lnTo>
                    <a:pt x="404" y="512"/>
                  </a:lnTo>
                  <a:lnTo>
                    <a:pt x="455" y="528"/>
                  </a:lnTo>
                  <a:lnTo>
                    <a:pt x="446" y="488"/>
                  </a:lnTo>
                  <a:lnTo>
                    <a:pt x="438" y="464"/>
                  </a:lnTo>
                  <a:lnTo>
                    <a:pt x="412" y="448"/>
                  </a:lnTo>
                  <a:lnTo>
                    <a:pt x="438" y="448"/>
                  </a:lnTo>
                  <a:lnTo>
                    <a:pt x="455" y="464"/>
                  </a:lnTo>
                  <a:lnTo>
                    <a:pt x="480" y="480"/>
                  </a:lnTo>
                  <a:lnTo>
                    <a:pt x="514" y="472"/>
                  </a:lnTo>
                  <a:lnTo>
                    <a:pt x="463" y="440"/>
                  </a:lnTo>
                  <a:lnTo>
                    <a:pt x="421" y="408"/>
                  </a:lnTo>
                  <a:lnTo>
                    <a:pt x="353" y="384"/>
                  </a:lnTo>
                  <a:lnTo>
                    <a:pt x="337" y="384"/>
                  </a:lnTo>
                  <a:lnTo>
                    <a:pt x="337" y="400"/>
                  </a:lnTo>
                  <a:lnTo>
                    <a:pt x="345" y="416"/>
                  </a:lnTo>
                  <a:lnTo>
                    <a:pt x="311" y="408"/>
                  </a:lnTo>
                  <a:lnTo>
                    <a:pt x="294" y="400"/>
                  </a:lnTo>
                  <a:lnTo>
                    <a:pt x="294" y="376"/>
                  </a:lnTo>
                  <a:lnTo>
                    <a:pt x="294" y="352"/>
                  </a:lnTo>
                  <a:lnTo>
                    <a:pt x="337" y="360"/>
                  </a:lnTo>
                  <a:lnTo>
                    <a:pt x="337" y="336"/>
                  </a:lnTo>
                  <a:lnTo>
                    <a:pt x="320" y="320"/>
                  </a:lnTo>
                  <a:lnTo>
                    <a:pt x="269" y="288"/>
                  </a:lnTo>
                  <a:lnTo>
                    <a:pt x="236" y="240"/>
                  </a:lnTo>
                  <a:lnTo>
                    <a:pt x="244" y="224"/>
                  </a:lnTo>
                  <a:lnTo>
                    <a:pt x="261" y="200"/>
                  </a:lnTo>
                  <a:lnTo>
                    <a:pt x="269" y="224"/>
                  </a:lnTo>
                  <a:lnTo>
                    <a:pt x="294" y="232"/>
                  </a:lnTo>
                  <a:lnTo>
                    <a:pt x="320" y="240"/>
                  </a:lnTo>
                  <a:lnTo>
                    <a:pt x="337" y="264"/>
                  </a:lnTo>
                  <a:lnTo>
                    <a:pt x="337" y="232"/>
                  </a:lnTo>
                  <a:lnTo>
                    <a:pt x="362" y="208"/>
                  </a:lnTo>
                  <a:lnTo>
                    <a:pt x="370" y="160"/>
                  </a:lnTo>
                  <a:lnTo>
                    <a:pt x="387" y="144"/>
                  </a:lnTo>
                  <a:lnTo>
                    <a:pt x="412" y="136"/>
                  </a:lnTo>
                  <a:lnTo>
                    <a:pt x="497" y="112"/>
                  </a:lnTo>
                  <a:lnTo>
                    <a:pt x="539" y="112"/>
                  </a:lnTo>
                  <a:lnTo>
                    <a:pt x="564" y="112"/>
                  </a:lnTo>
                  <a:lnTo>
                    <a:pt x="573" y="128"/>
                  </a:lnTo>
                  <a:lnTo>
                    <a:pt x="598" y="96"/>
                  </a:lnTo>
                  <a:lnTo>
                    <a:pt x="589" y="72"/>
                  </a:lnTo>
                  <a:close/>
                </a:path>
              </a:pathLst>
            </a:custGeom>
            <a:noFill/>
            <a:ln w="12700">
              <a:solidFill>
                <a:srgbClr val="000000"/>
              </a:solidFill>
              <a:round/>
              <a:headEnd/>
              <a:tailEnd/>
            </a:ln>
          </p:spPr>
          <p:txBody>
            <a:bodyPr/>
            <a:lstStyle/>
            <a:p>
              <a:endParaRPr lang="en-IE">
                <a:latin typeface="Calibri" pitchFamily="34" charset="0"/>
              </a:endParaRPr>
            </a:p>
          </p:txBody>
        </p:sp>
        <p:sp>
          <p:nvSpPr>
            <p:cNvPr id="77" name="Freeform 73"/>
            <p:cNvSpPr>
              <a:spLocks/>
            </p:cNvSpPr>
            <p:nvPr/>
          </p:nvSpPr>
          <p:spPr bwMode="auto">
            <a:xfrm>
              <a:off x="4831" y="3488"/>
              <a:ext cx="244" cy="192"/>
            </a:xfrm>
            <a:custGeom>
              <a:avLst/>
              <a:gdLst>
                <a:gd name="T0" fmla="*/ 227 w 244"/>
                <a:gd name="T1" fmla="*/ 32 h 192"/>
                <a:gd name="T2" fmla="*/ 185 w 244"/>
                <a:gd name="T3" fmla="*/ 16 h 192"/>
                <a:gd name="T4" fmla="*/ 177 w 244"/>
                <a:gd name="T5" fmla="*/ 0 h 192"/>
                <a:gd name="T6" fmla="*/ 134 w 244"/>
                <a:gd name="T7" fmla="*/ 0 h 192"/>
                <a:gd name="T8" fmla="*/ 75 w 244"/>
                <a:gd name="T9" fmla="*/ 24 h 192"/>
                <a:gd name="T10" fmla="*/ 50 w 244"/>
                <a:gd name="T11" fmla="*/ 32 h 192"/>
                <a:gd name="T12" fmla="*/ 25 w 244"/>
                <a:gd name="T13" fmla="*/ 40 h 192"/>
                <a:gd name="T14" fmla="*/ 16 w 244"/>
                <a:gd name="T15" fmla="*/ 72 h 192"/>
                <a:gd name="T16" fmla="*/ 0 w 244"/>
                <a:gd name="T17" fmla="*/ 64 h 192"/>
                <a:gd name="T18" fmla="*/ 0 w 244"/>
                <a:gd name="T19" fmla="*/ 88 h 192"/>
                <a:gd name="T20" fmla="*/ 8 w 244"/>
                <a:gd name="T21" fmla="*/ 144 h 192"/>
                <a:gd name="T22" fmla="*/ 33 w 244"/>
                <a:gd name="T23" fmla="*/ 176 h 192"/>
                <a:gd name="T24" fmla="*/ 59 w 244"/>
                <a:gd name="T25" fmla="*/ 184 h 192"/>
                <a:gd name="T26" fmla="*/ 67 w 244"/>
                <a:gd name="T27" fmla="*/ 192 h 192"/>
                <a:gd name="T28" fmla="*/ 75 w 244"/>
                <a:gd name="T29" fmla="*/ 192 h 192"/>
                <a:gd name="T30" fmla="*/ 109 w 244"/>
                <a:gd name="T31" fmla="*/ 176 h 192"/>
                <a:gd name="T32" fmla="*/ 134 w 244"/>
                <a:gd name="T33" fmla="*/ 176 h 192"/>
                <a:gd name="T34" fmla="*/ 168 w 244"/>
                <a:gd name="T35" fmla="*/ 136 h 192"/>
                <a:gd name="T36" fmla="*/ 236 w 244"/>
                <a:gd name="T37" fmla="*/ 128 h 192"/>
                <a:gd name="T38" fmla="*/ 244 w 244"/>
                <a:gd name="T39" fmla="*/ 104 h 192"/>
                <a:gd name="T40" fmla="*/ 244 w 244"/>
                <a:gd name="T41" fmla="*/ 64 h 192"/>
                <a:gd name="T42" fmla="*/ 227 w 244"/>
                <a:gd name="T43" fmla="*/ 32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4"/>
                <a:gd name="T67" fmla="*/ 0 h 192"/>
                <a:gd name="T68" fmla="*/ 244 w 244"/>
                <a:gd name="T69" fmla="*/ 192 h 1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4" h="192">
                  <a:moveTo>
                    <a:pt x="227" y="32"/>
                  </a:moveTo>
                  <a:lnTo>
                    <a:pt x="185" y="16"/>
                  </a:lnTo>
                  <a:lnTo>
                    <a:pt x="177" y="0"/>
                  </a:lnTo>
                  <a:lnTo>
                    <a:pt x="134" y="0"/>
                  </a:lnTo>
                  <a:lnTo>
                    <a:pt x="75" y="24"/>
                  </a:lnTo>
                  <a:lnTo>
                    <a:pt x="50" y="32"/>
                  </a:lnTo>
                  <a:lnTo>
                    <a:pt x="25" y="40"/>
                  </a:lnTo>
                  <a:lnTo>
                    <a:pt x="16" y="72"/>
                  </a:lnTo>
                  <a:lnTo>
                    <a:pt x="0" y="64"/>
                  </a:lnTo>
                  <a:lnTo>
                    <a:pt x="0" y="88"/>
                  </a:lnTo>
                  <a:lnTo>
                    <a:pt x="8" y="144"/>
                  </a:lnTo>
                  <a:lnTo>
                    <a:pt x="33" y="176"/>
                  </a:lnTo>
                  <a:lnTo>
                    <a:pt x="59" y="184"/>
                  </a:lnTo>
                  <a:lnTo>
                    <a:pt x="67" y="192"/>
                  </a:lnTo>
                  <a:lnTo>
                    <a:pt x="75" y="192"/>
                  </a:lnTo>
                  <a:lnTo>
                    <a:pt x="109" y="176"/>
                  </a:lnTo>
                  <a:lnTo>
                    <a:pt x="134" y="176"/>
                  </a:lnTo>
                  <a:lnTo>
                    <a:pt x="168" y="136"/>
                  </a:lnTo>
                  <a:lnTo>
                    <a:pt x="236" y="128"/>
                  </a:lnTo>
                  <a:lnTo>
                    <a:pt x="244" y="104"/>
                  </a:lnTo>
                  <a:lnTo>
                    <a:pt x="244" y="64"/>
                  </a:lnTo>
                  <a:lnTo>
                    <a:pt x="227" y="32"/>
                  </a:lnTo>
                  <a:close/>
                </a:path>
              </a:pathLst>
            </a:custGeom>
            <a:noFill/>
            <a:ln w="9525">
              <a:noFill/>
              <a:miter lim="800000"/>
              <a:headEnd/>
              <a:tailEnd/>
            </a:ln>
          </p:spPr>
          <p:txBody>
            <a:bodyPr/>
            <a:lstStyle/>
            <a:p>
              <a:endParaRPr lang="en-IE">
                <a:latin typeface="Calibri" pitchFamily="34" charset="0"/>
              </a:endParaRPr>
            </a:p>
          </p:txBody>
        </p:sp>
        <p:sp>
          <p:nvSpPr>
            <p:cNvPr id="78" name="Freeform 74"/>
            <p:cNvSpPr>
              <a:spLocks/>
            </p:cNvSpPr>
            <p:nvPr/>
          </p:nvSpPr>
          <p:spPr bwMode="auto">
            <a:xfrm>
              <a:off x="4965" y="3184"/>
              <a:ext cx="590" cy="408"/>
            </a:xfrm>
            <a:custGeom>
              <a:avLst/>
              <a:gdLst>
                <a:gd name="T0" fmla="*/ 455 w 590"/>
                <a:gd name="T1" fmla="*/ 256 h 408"/>
                <a:gd name="T2" fmla="*/ 489 w 590"/>
                <a:gd name="T3" fmla="*/ 248 h 408"/>
                <a:gd name="T4" fmla="*/ 514 w 590"/>
                <a:gd name="T5" fmla="*/ 232 h 408"/>
                <a:gd name="T6" fmla="*/ 565 w 590"/>
                <a:gd name="T7" fmla="*/ 240 h 408"/>
                <a:gd name="T8" fmla="*/ 590 w 590"/>
                <a:gd name="T9" fmla="*/ 232 h 408"/>
                <a:gd name="T10" fmla="*/ 565 w 590"/>
                <a:gd name="T11" fmla="*/ 200 h 408"/>
                <a:gd name="T12" fmla="*/ 523 w 590"/>
                <a:gd name="T13" fmla="*/ 176 h 408"/>
                <a:gd name="T14" fmla="*/ 548 w 590"/>
                <a:gd name="T15" fmla="*/ 144 h 408"/>
                <a:gd name="T16" fmla="*/ 548 w 590"/>
                <a:gd name="T17" fmla="*/ 104 h 408"/>
                <a:gd name="T18" fmla="*/ 548 w 590"/>
                <a:gd name="T19" fmla="*/ 72 h 408"/>
                <a:gd name="T20" fmla="*/ 573 w 590"/>
                <a:gd name="T21" fmla="*/ 64 h 408"/>
                <a:gd name="T22" fmla="*/ 582 w 590"/>
                <a:gd name="T23" fmla="*/ 48 h 408"/>
                <a:gd name="T24" fmla="*/ 582 w 590"/>
                <a:gd name="T25" fmla="*/ 32 h 408"/>
                <a:gd name="T26" fmla="*/ 582 w 590"/>
                <a:gd name="T27" fmla="*/ 16 h 408"/>
                <a:gd name="T28" fmla="*/ 531 w 590"/>
                <a:gd name="T29" fmla="*/ 16 h 408"/>
                <a:gd name="T30" fmla="*/ 523 w 590"/>
                <a:gd name="T31" fmla="*/ 0 h 408"/>
                <a:gd name="T32" fmla="*/ 481 w 590"/>
                <a:gd name="T33" fmla="*/ 8 h 408"/>
                <a:gd name="T34" fmla="*/ 455 w 590"/>
                <a:gd name="T35" fmla="*/ 0 h 408"/>
                <a:gd name="T36" fmla="*/ 413 w 590"/>
                <a:gd name="T37" fmla="*/ 8 h 408"/>
                <a:gd name="T38" fmla="*/ 363 w 590"/>
                <a:gd name="T39" fmla="*/ 24 h 408"/>
                <a:gd name="T40" fmla="*/ 321 w 590"/>
                <a:gd name="T41" fmla="*/ 80 h 408"/>
                <a:gd name="T42" fmla="*/ 270 w 590"/>
                <a:gd name="T43" fmla="*/ 88 h 408"/>
                <a:gd name="T44" fmla="*/ 219 w 590"/>
                <a:gd name="T45" fmla="*/ 88 h 408"/>
                <a:gd name="T46" fmla="*/ 194 w 590"/>
                <a:gd name="T47" fmla="*/ 88 h 408"/>
                <a:gd name="T48" fmla="*/ 169 w 590"/>
                <a:gd name="T49" fmla="*/ 112 h 408"/>
                <a:gd name="T50" fmla="*/ 76 w 590"/>
                <a:gd name="T51" fmla="*/ 112 h 408"/>
                <a:gd name="T52" fmla="*/ 43 w 590"/>
                <a:gd name="T53" fmla="*/ 104 h 408"/>
                <a:gd name="T54" fmla="*/ 43 w 590"/>
                <a:gd name="T55" fmla="*/ 80 h 408"/>
                <a:gd name="T56" fmla="*/ 9 w 590"/>
                <a:gd name="T57" fmla="*/ 64 h 408"/>
                <a:gd name="T58" fmla="*/ 0 w 590"/>
                <a:gd name="T59" fmla="*/ 88 h 408"/>
                <a:gd name="T60" fmla="*/ 9 w 590"/>
                <a:gd name="T61" fmla="*/ 120 h 408"/>
                <a:gd name="T62" fmla="*/ 26 w 590"/>
                <a:gd name="T63" fmla="*/ 152 h 408"/>
                <a:gd name="T64" fmla="*/ 68 w 590"/>
                <a:gd name="T65" fmla="*/ 184 h 408"/>
                <a:gd name="T66" fmla="*/ 51 w 590"/>
                <a:gd name="T67" fmla="*/ 224 h 408"/>
                <a:gd name="T68" fmla="*/ 34 w 590"/>
                <a:gd name="T69" fmla="*/ 232 h 408"/>
                <a:gd name="T70" fmla="*/ 34 w 590"/>
                <a:gd name="T71" fmla="*/ 264 h 408"/>
                <a:gd name="T72" fmla="*/ 51 w 590"/>
                <a:gd name="T73" fmla="*/ 272 h 408"/>
                <a:gd name="T74" fmla="*/ 43 w 590"/>
                <a:gd name="T75" fmla="*/ 304 h 408"/>
                <a:gd name="T76" fmla="*/ 51 w 590"/>
                <a:gd name="T77" fmla="*/ 320 h 408"/>
                <a:gd name="T78" fmla="*/ 93 w 590"/>
                <a:gd name="T79" fmla="*/ 336 h 408"/>
                <a:gd name="T80" fmla="*/ 110 w 590"/>
                <a:gd name="T81" fmla="*/ 368 h 408"/>
                <a:gd name="T82" fmla="*/ 110 w 590"/>
                <a:gd name="T83" fmla="*/ 408 h 408"/>
                <a:gd name="T84" fmla="*/ 110 w 590"/>
                <a:gd name="T85" fmla="*/ 400 h 408"/>
                <a:gd name="T86" fmla="*/ 152 w 590"/>
                <a:gd name="T87" fmla="*/ 400 h 408"/>
                <a:gd name="T88" fmla="*/ 194 w 590"/>
                <a:gd name="T89" fmla="*/ 384 h 408"/>
                <a:gd name="T90" fmla="*/ 245 w 590"/>
                <a:gd name="T91" fmla="*/ 352 h 408"/>
                <a:gd name="T92" fmla="*/ 278 w 590"/>
                <a:gd name="T93" fmla="*/ 368 h 408"/>
                <a:gd name="T94" fmla="*/ 312 w 590"/>
                <a:gd name="T95" fmla="*/ 368 h 408"/>
                <a:gd name="T96" fmla="*/ 337 w 590"/>
                <a:gd name="T97" fmla="*/ 368 h 408"/>
                <a:gd name="T98" fmla="*/ 396 w 590"/>
                <a:gd name="T99" fmla="*/ 352 h 408"/>
                <a:gd name="T100" fmla="*/ 430 w 590"/>
                <a:gd name="T101" fmla="*/ 336 h 408"/>
                <a:gd name="T102" fmla="*/ 422 w 590"/>
                <a:gd name="T103" fmla="*/ 296 h 408"/>
                <a:gd name="T104" fmla="*/ 447 w 590"/>
                <a:gd name="T105" fmla="*/ 296 h 408"/>
                <a:gd name="T106" fmla="*/ 455 w 590"/>
                <a:gd name="T107" fmla="*/ 280 h 408"/>
                <a:gd name="T108" fmla="*/ 455 w 590"/>
                <a:gd name="T109" fmla="*/ 256 h 4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90"/>
                <a:gd name="T166" fmla="*/ 0 h 408"/>
                <a:gd name="T167" fmla="*/ 590 w 590"/>
                <a:gd name="T168" fmla="*/ 408 h 4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90" h="408">
                  <a:moveTo>
                    <a:pt x="455" y="256"/>
                  </a:moveTo>
                  <a:lnTo>
                    <a:pt x="489" y="248"/>
                  </a:lnTo>
                  <a:lnTo>
                    <a:pt x="514" y="232"/>
                  </a:lnTo>
                  <a:lnTo>
                    <a:pt x="565" y="240"/>
                  </a:lnTo>
                  <a:lnTo>
                    <a:pt x="590" y="232"/>
                  </a:lnTo>
                  <a:lnTo>
                    <a:pt x="565" y="200"/>
                  </a:lnTo>
                  <a:lnTo>
                    <a:pt x="523" y="176"/>
                  </a:lnTo>
                  <a:lnTo>
                    <a:pt x="548" y="144"/>
                  </a:lnTo>
                  <a:lnTo>
                    <a:pt x="548" y="104"/>
                  </a:lnTo>
                  <a:lnTo>
                    <a:pt x="548" y="72"/>
                  </a:lnTo>
                  <a:lnTo>
                    <a:pt x="573" y="64"/>
                  </a:lnTo>
                  <a:lnTo>
                    <a:pt x="582" y="48"/>
                  </a:lnTo>
                  <a:lnTo>
                    <a:pt x="582" y="32"/>
                  </a:lnTo>
                  <a:lnTo>
                    <a:pt x="582" y="16"/>
                  </a:lnTo>
                  <a:lnTo>
                    <a:pt x="531" y="16"/>
                  </a:lnTo>
                  <a:lnTo>
                    <a:pt x="523" y="0"/>
                  </a:lnTo>
                  <a:lnTo>
                    <a:pt x="481" y="8"/>
                  </a:lnTo>
                  <a:lnTo>
                    <a:pt x="455" y="0"/>
                  </a:lnTo>
                  <a:lnTo>
                    <a:pt x="413" y="8"/>
                  </a:lnTo>
                  <a:lnTo>
                    <a:pt x="363" y="24"/>
                  </a:lnTo>
                  <a:lnTo>
                    <a:pt x="321" y="80"/>
                  </a:lnTo>
                  <a:lnTo>
                    <a:pt x="270" y="88"/>
                  </a:lnTo>
                  <a:lnTo>
                    <a:pt x="219" y="88"/>
                  </a:lnTo>
                  <a:lnTo>
                    <a:pt x="194" y="88"/>
                  </a:lnTo>
                  <a:lnTo>
                    <a:pt x="169" y="112"/>
                  </a:lnTo>
                  <a:lnTo>
                    <a:pt x="76" y="112"/>
                  </a:lnTo>
                  <a:lnTo>
                    <a:pt x="43" y="104"/>
                  </a:lnTo>
                  <a:lnTo>
                    <a:pt x="43" y="80"/>
                  </a:lnTo>
                  <a:lnTo>
                    <a:pt x="9" y="64"/>
                  </a:lnTo>
                  <a:lnTo>
                    <a:pt x="0" y="88"/>
                  </a:lnTo>
                  <a:lnTo>
                    <a:pt x="9" y="120"/>
                  </a:lnTo>
                  <a:lnTo>
                    <a:pt x="26" y="152"/>
                  </a:lnTo>
                  <a:lnTo>
                    <a:pt x="68" y="184"/>
                  </a:lnTo>
                  <a:lnTo>
                    <a:pt x="51" y="224"/>
                  </a:lnTo>
                  <a:lnTo>
                    <a:pt x="34" y="232"/>
                  </a:lnTo>
                  <a:lnTo>
                    <a:pt x="34" y="264"/>
                  </a:lnTo>
                  <a:lnTo>
                    <a:pt x="51" y="272"/>
                  </a:lnTo>
                  <a:lnTo>
                    <a:pt x="43" y="304"/>
                  </a:lnTo>
                  <a:lnTo>
                    <a:pt x="51" y="320"/>
                  </a:lnTo>
                  <a:lnTo>
                    <a:pt x="93" y="336"/>
                  </a:lnTo>
                  <a:lnTo>
                    <a:pt x="110" y="368"/>
                  </a:lnTo>
                  <a:lnTo>
                    <a:pt x="110" y="408"/>
                  </a:lnTo>
                  <a:lnTo>
                    <a:pt x="110" y="400"/>
                  </a:lnTo>
                  <a:lnTo>
                    <a:pt x="152" y="400"/>
                  </a:lnTo>
                  <a:lnTo>
                    <a:pt x="194" y="384"/>
                  </a:lnTo>
                  <a:lnTo>
                    <a:pt x="245" y="352"/>
                  </a:lnTo>
                  <a:lnTo>
                    <a:pt x="278" y="368"/>
                  </a:lnTo>
                  <a:lnTo>
                    <a:pt x="312" y="368"/>
                  </a:lnTo>
                  <a:lnTo>
                    <a:pt x="337" y="368"/>
                  </a:lnTo>
                  <a:lnTo>
                    <a:pt x="396" y="352"/>
                  </a:lnTo>
                  <a:lnTo>
                    <a:pt x="430" y="336"/>
                  </a:lnTo>
                  <a:lnTo>
                    <a:pt x="422" y="296"/>
                  </a:lnTo>
                  <a:lnTo>
                    <a:pt x="447" y="296"/>
                  </a:lnTo>
                  <a:lnTo>
                    <a:pt x="455" y="280"/>
                  </a:lnTo>
                  <a:lnTo>
                    <a:pt x="455" y="256"/>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79" name="Freeform 75"/>
            <p:cNvSpPr>
              <a:spLocks/>
            </p:cNvSpPr>
            <p:nvPr/>
          </p:nvSpPr>
          <p:spPr bwMode="auto">
            <a:xfrm>
              <a:off x="4831" y="3488"/>
              <a:ext cx="244" cy="192"/>
            </a:xfrm>
            <a:custGeom>
              <a:avLst/>
              <a:gdLst>
                <a:gd name="T0" fmla="*/ 227 w 244"/>
                <a:gd name="T1" fmla="*/ 32 h 192"/>
                <a:gd name="T2" fmla="*/ 185 w 244"/>
                <a:gd name="T3" fmla="*/ 16 h 192"/>
                <a:gd name="T4" fmla="*/ 177 w 244"/>
                <a:gd name="T5" fmla="*/ 0 h 192"/>
                <a:gd name="T6" fmla="*/ 177 w 244"/>
                <a:gd name="T7" fmla="*/ 0 h 192"/>
                <a:gd name="T8" fmla="*/ 134 w 244"/>
                <a:gd name="T9" fmla="*/ 0 h 192"/>
                <a:gd name="T10" fmla="*/ 75 w 244"/>
                <a:gd name="T11" fmla="*/ 24 h 192"/>
                <a:gd name="T12" fmla="*/ 50 w 244"/>
                <a:gd name="T13" fmla="*/ 32 h 192"/>
                <a:gd name="T14" fmla="*/ 25 w 244"/>
                <a:gd name="T15" fmla="*/ 40 h 192"/>
                <a:gd name="T16" fmla="*/ 16 w 244"/>
                <a:gd name="T17" fmla="*/ 72 h 192"/>
                <a:gd name="T18" fmla="*/ 0 w 244"/>
                <a:gd name="T19" fmla="*/ 64 h 192"/>
                <a:gd name="T20" fmla="*/ 0 w 244"/>
                <a:gd name="T21" fmla="*/ 88 h 192"/>
                <a:gd name="T22" fmla="*/ 8 w 244"/>
                <a:gd name="T23" fmla="*/ 144 h 192"/>
                <a:gd name="T24" fmla="*/ 33 w 244"/>
                <a:gd name="T25" fmla="*/ 176 h 192"/>
                <a:gd name="T26" fmla="*/ 59 w 244"/>
                <a:gd name="T27" fmla="*/ 184 h 192"/>
                <a:gd name="T28" fmla="*/ 67 w 244"/>
                <a:gd name="T29" fmla="*/ 192 h 192"/>
                <a:gd name="T30" fmla="*/ 75 w 244"/>
                <a:gd name="T31" fmla="*/ 192 h 192"/>
                <a:gd name="T32" fmla="*/ 109 w 244"/>
                <a:gd name="T33" fmla="*/ 176 h 192"/>
                <a:gd name="T34" fmla="*/ 134 w 244"/>
                <a:gd name="T35" fmla="*/ 176 h 192"/>
                <a:gd name="T36" fmla="*/ 168 w 244"/>
                <a:gd name="T37" fmla="*/ 136 h 192"/>
                <a:gd name="T38" fmla="*/ 236 w 244"/>
                <a:gd name="T39" fmla="*/ 128 h 192"/>
                <a:gd name="T40" fmla="*/ 244 w 244"/>
                <a:gd name="T41" fmla="*/ 104 h 192"/>
                <a:gd name="T42" fmla="*/ 244 w 244"/>
                <a:gd name="T43" fmla="*/ 64 h 192"/>
                <a:gd name="T44" fmla="*/ 227 w 244"/>
                <a:gd name="T45" fmla="*/ 32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4"/>
                <a:gd name="T70" fmla="*/ 0 h 192"/>
                <a:gd name="T71" fmla="*/ 244 w 244"/>
                <a:gd name="T72" fmla="*/ 192 h 1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4" h="192">
                  <a:moveTo>
                    <a:pt x="227" y="32"/>
                  </a:moveTo>
                  <a:lnTo>
                    <a:pt x="185" y="16"/>
                  </a:lnTo>
                  <a:lnTo>
                    <a:pt x="177" y="0"/>
                  </a:lnTo>
                  <a:lnTo>
                    <a:pt x="134" y="0"/>
                  </a:lnTo>
                  <a:lnTo>
                    <a:pt x="75" y="24"/>
                  </a:lnTo>
                  <a:lnTo>
                    <a:pt x="50" y="32"/>
                  </a:lnTo>
                  <a:lnTo>
                    <a:pt x="25" y="40"/>
                  </a:lnTo>
                  <a:lnTo>
                    <a:pt x="16" y="72"/>
                  </a:lnTo>
                  <a:lnTo>
                    <a:pt x="0" y="64"/>
                  </a:lnTo>
                  <a:lnTo>
                    <a:pt x="0" y="88"/>
                  </a:lnTo>
                  <a:lnTo>
                    <a:pt x="8" y="144"/>
                  </a:lnTo>
                  <a:lnTo>
                    <a:pt x="33" y="176"/>
                  </a:lnTo>
                  <a:lnTo>
                    <a:pt x="59" y="184"/>
                  </a:lnTo>
                  <a:lnTo>
                    <a:pt x="67" y="192"/>
                  </a:lnTo>
                  <a:lnTo>
                    <a:pt x="75" y="192"/>
                  </a:lnTo>
                  <a:lnTo>
                    <a:pt x="109" y="176"/>
                  </a:lnTo>
                  <a:lnTo>
                    <a:pt x="134" y="176"/>
                  </a:lnTo>
                  <a:lnTo>
                    <a:pt x="168" y="136"/>
                  </a:lnTo>
                  <a:lnTo>
                    <a:pt x="236" y="128"/>
                  </a:lnTo>
                  <a:lnTo>
                    <a:pt x="244" y="104"/>
                  </a:lnTo>
                  <a:lnTo>
                    <a:pt x="244" y="64"/>
                  </a:lnTo>
                  <a:lnTo>
                    <a:pt x="227" y="32"/>
                  </a:lnTo>
                  <a:close/>
                </a:path>
              </a:pathLst>
            </a:custGeom>
            <a:noFill/>
            <a:ln w="12700">
              <a:solidFill>
                <a:srgbClr val="000000"/>
              </a:solidFill>
              <a:round/>
              <a:headEnd/>
              <a:tailEnd/>
            </a:ln>
          </p:spPr>
          <p:txBody>
            <a:bodyPr/>
            <a:lstStyle/>
            <a:p>
              <a:endParaRPr lang="en-IE">
                <a:latin typeface="Calibri" pitchFamily="34" charset="0"/>
              </a:endParaRPr>
            </a:p>
          </p:txBody>
        </p:sp>
        <p:sp>
          <p:nvSpPr>
            <p:cNvPr id="80" name="Freeform 76"/>
            <p:cNvSpPr>
              <a:spLocks/>
            </p:cNvSpPr>
            <p:nvPr/>
          </p:nvSpPr>
          <p:spPr bwMode="auto">
            <a:xfrm>
              <a:off x="4965" y="3184"/>
              <a:ext cx="590" cy="408"/>
            </a:xfrm>
            <a:custGeom>
              <a:avLst/>
              <a:gdLst>
                <a:gd name="T0" fmla="*/ 455 w 590"/>
                <a:gd name="T1" fmla="*/ 256 h 408"/>
                <a:gd name="T2" fmla="*/ 489 w 590"/>
                <a:gd name="T3" fmla="*/ 248 h 408"/>
                <a:gd name="T4" fmla="*/ 514 w 590"/>
                <a:gd name="T5" fmla="*/ 232 h 408"/>
                <a:gd name="T6" fmla="*/ 565 w 590"/>
                <a:gd name="T7" fmla="*/ 240 h 408"/>
                <a:gd name="T8" fmla="*/ 590 w 590"/>
                <a:gd name="T9" fmla="*/ 232 h 408"/>
                <a:gd name="T10" fmla="*/ 565 w 590"/>
                <a:gd name="T11" fmla="*/ 200 h 408"/>
                <a:gd name="T12" fmla="*/ 523 w 590"/>
                <a:gd name="T13" fmla="*/ 176 h 408"/>
                <a:gd name="T14" fmla="*/ 548 w 590"/>
                <a:gd name="T15" fmla="*/ 144 h 408"/>
                <a:gd name="T16" fmla="*/ 548 w 590"/>
                <a:gd name="T17" fmla="*/ 104 h 408"/>
                <a:gd name="T18" fmla="*/ 548 w 590"/>
                <a:gd name="T19" fmla="*/ 72 h 408"/>
                <a:gd name="T20" fmla="*/ 573 w 590"/>
                <a:gd name="T21" fmla="*/ 64 h 408"/>
                <a:gd name="T22" fmla="*/ 582 w 590"/>
                <a:gd name="T23" fmla="*/ 48 h 408"/>
                <a:gd name="T24" fmla="*/ 582 w 590"/>
                <a:gd name="T25" fmla="*/ 32 h 408"/>
                <a:gd name="T26" fmla="*/ 582 w 590"/>
                <a:gd name="T27" fmla="*/ 16 h 408"/>
                <a:gd name="T28" fmla="*/ 531 w 590"/>
                <a:gd name="T29" fmla="*/ 16 h 408"/>
                <a:gd name="T30" fmla="*/ 523 w 590"/>
                <a:gd name="T31" fmla="*/ 0 h 408"/>
                <a:gd name="T32" fmla="*/ 481 w 590"/>
                <a:gd name="T33" fmla="*/ 8 h 408"/>
                <a:gd name="T34" fmla="*/ 455 w 590"/>
                <a:gd name="T35" fmla="*/ 0 h 408"/>
                <a:gd name="T36" fmla="*/ 413 w 590"/>
                <a:gd name="T37" fmla="*/ 8 h 408"/>
                <a:gd name="T38" fmla="*/ 363 w 590"/>
                <a:gd name="T39" fmla="*/ 24 h 408"/>
                <a:gd name="T40" fmla="*/ 321 w 590"/>
                <a:gd name="T41" fmla="*/ 80 h 408"/>
                <a:gd name="T42" fmla="*/ 270 w 590"/>
                <a:gd name="T43" fmla="*/ 88 h 408"/>
                <a:gd name="T44" fmla="*/ 219 w 590"/>
                <a:gd name="T45" fmla="*/ 88 h 408"/>
                <a:gd name="T46" fmla="*/ 194 w 590"/>
                <a:gd name="T47" fmla="*/ 88 h 408"/>
                <a:gd name="T48" fmla="*/ 169 w 590"/>
                <a:gd name="T49" fmla="*/ 112 h 408"/>
                <a:gd name="T50" fmla="*/ 76 w 590"/>
                <a:gd name="T51" fmla="*/ 112 h 408"/>
                <a:gd name="T52" fmla="*/ 43 w 590"/>
                <a:gd name="T53" fmla="*/ 104 h 408"/>
                <a:gd name="T54" fmla="*/ 43 w 590"/>
                <a:gd name="T55" fmla="*/ 80 h 408"/>
                <a:gd name="T56" fmla="*/ 9 w 590"/>
                <a:gd name="T57" fmla="*/ 64 h 408"/>
                <a:gd name="T58" fmla="*/ 0 w 590"/>
                <a:gd name="T59" fmla="*/ 88 h 408"/>
                <a:gd name="T60" fmla="*/ 9 w 590"/>
                <a:gd name="T61" fmla="*/ 120 h 408"/>
                <a:gd name="T62" fmla="*/ 26 w 590"/>
                <a:gd name="T63" fmla="*/ 152 h 408"/>
                <a:gd name="T64" fmla="*/ 68 w 590"/>
                <a:gd name="T65" fmla="*/ 184 h 408"/>
                <a:gd name="T66" fmla="*/ 51 w 590"/>
                <a:gd name="T67" fmla="*/ 224 h 408"/>
                <a:gd name="T68" fmla="*/ 34 w 590"/>
                <a:gd name="T69" fmla="*/ 232 h 408"/>
                <a:gd name="T70" fmla="*/ 34 w 590"/>
                <a:gd name="T71" fmla="*/ 264 h 408"/>
                <a:gd name="T72" fmla="*/ 51 w 590"/>
                <a:gd name="T73" fmla="*/ 272 h 408"/>
                <a:gd name="T74" fmla="*/ 43 w 590"/>
                <a:gd name="T75" fmla="*/ 304 h 408"/>
                <a:gd name="T76" fmla="*/ 51 w 590"/>
                <a:gd name="T77" fmla="*/ 320 h 408"/>
                <a:gd name="T78" fmla="*/ 93 w 590"/>
                <a:gd name="T79" fmla="*/ 336 h 408"/>
                <a:gd name="T80" fmla="*/ 110 w 590"/>
                <a:gd name="T81" fmla="*/ 368 h 408"/>
                <a:gd name="T82" fmla="*/ 110 w 590"/>
                <a:gd name="T83" fmla="*/ 408 h 408"/>
                <a:gd name="T84" fmla="*/ 110 w 590"/>
                <a:gd name="T85" fmla="*/ 400 h 408"/>
                <a:gd name="T86" fmla="*/ 152 w 590"/>
                <a:gd name="T87" fmla="*/ 400 h 408"/>
                <a:gd name="T88" fmla="*/ 194 w 590"/>
                <a:gd name="T89" fmla="*/ 384 h 408"/>
                <a:gd name="T90" fmla="*/ 245 w 590"/>
                <a:gd name="T91" fmla="*/ 352 h 408"/>
                <a:gd name="T92" fmla="*/ 278 w 590"/>
                <a:gd name="T93" fmla="*/ 368 h 408"/>
                <a:gd name="T94" fmla="*/ 312 w 590"/>
                <a:gd name="T95" fmla="*/ 368 h 408"/>
                <a:gd name="T96" fmla="*/ 337 w 590"/>
                <a:gd name="T97" fmla="*/ 368 h 408"/>
                <a:gd name="T98" fmla="*/ 396 w 590"/>
                <a:gd name="T99" fmla="*/ 352 h 408"/>
                <a:gd name="T100" fmla="*/ 430 w 590"/>
                <a:gd name="T101" fmla="*/ 336 h 408"/>
                <a:gd name="T102" fmla="*/ 422 w 590"/>
                <a:gd name="T103" fmla="*/ 296 h 408"/>
                <a:gd name="T104" fmla="*/ 447 w 590"/>
                <a:gd name="T105" fmla="*/ 296 h 408"/>
                <a:gd name="T106" fmla="*/ 447 w 590"/>
                <a:gd name="T107" fmla="*/ 296 h 408"/>
                <a:gd name="T108" fmla="*/ 455 w 590"/>
                <a:gd name="T109" fmla="*/ 280 h 408"/>
                <a:gd name="T110" fmla="*/ 455 w 590"/>
                <a:gd name="T111" fmla="*/ 256 h 4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90"/>
                <a:gd name="T169" fmla="*/ 0 h 408"/>
                <a:gd name="T170" fmla="*/ 590 w 590"/>
                <a:gd name="T171" fmla="*/ 408 h 40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90" h="408">
                  <a:moveTo>
                    <a:pt x="455" y="256"/>
                  </a:moveTo>
                  <a:lnTo>
                    <a:pt x="489" y="248"/>
                  </a:lnTo>
                  <a:lnTo>
                    <a:pt x="514" y="232"/>
                  </a:lnTo>
                  <a:lnTo>
                    <a:pt x="565" y="240"/>
                  </a:lnTo>
                  <a:lnTo>
                    <a:pt x="590" y="232"/>
                  </a:lnTo>
                  <a:lnTo>
                    <a:pt x="565" y="200"/>
                  </a:lnTo>
                  <a:lnTo>
                    <a:pt x="523" y="176"/>
                  </a:lnTo>
                  <a:lnTo>
                    <a:pt x="548" y="144"/>
                  </a:lnTo>
                  <a:lnTo>
                    <a:pt x="548" y="104"/>
                  </a:lnTo>
                  <a:lnTo>
                    <a:pt x="548" y="72"/>
                  </a:lnTo>
                  <a:lnTo>
                    <a:pt x="573" y="64"/>
                  </a:lnTo>
                  <a:lnTo>
                    <a:pt x="582" y="48"/>
                  </a:lnTo>
                  <a:lnTo>
                    <a:pt x="582" y="32"/>
                  </a:lnTo>
                  <a:lnTo>
                    <a:pt x="582" y="16"/>
                  </a:lnTo>
                  <a:lnTo>
                    <a:pt x="531" y="16"/>
                  </a:lnTo>
                  <a:lnTo>
                    <a:pt x="523" y="0"/>
                  </a:lnTo>
                  <a:lnTo>
                    <a:pt x="481" y="8"/>
                  </a:lnTo>
                  <a:lnTo>
                    <a:pt x="455" y="0"/>
                  </a:lnTo>
                  <a:lnTo>
                    <a:pt x="413" y="8"/>
                  </a:lnTo>
                  <a:lnTo>
                    <a:pt x="363" y="24"/>
                  </a:lnTo>
                  <a:lnTo>
                    <a:pt x="321" y="80"/>
                  </a:lnTo>
                  <a:lnTo>
                    <a:pt x="270" y="88"/>
                  </a:lnTo>
                  <a:lnTo>
                    <a:pt x="219" y="88"/>
                  </a:lnTo>
                  <a:lnTo>
                    <a:pt x="194" y="88"/>
                  </a:lnTo>
                  <a:lnTo>
                    <a:pt x="169" y="112"/>
                  </a:lnTo>
                  <a:lnTo>
                    <a:pt x="76" y="112"/>
                  </a:lnTo>
                  <a:lnTo>
                    <a:pt x="43" y="104"/>
                  </a:lnTo>
                  <a:lnTo>
                    <a:pt x="43" y="80"/>
                  </a:lnTo>
                  <a:lnTo>
                    <a:pt x="9" y="64"/>
                  </a:lnTo>
                  <a:lnTo>
                    <a:pt x="0" y="88"/>
                  </a:lnTo>
                  <a:lnTo>
                    <a:pt x="9" y="120"/>
                  </a:lnTo>
                  <a:lnTo>
                    <a:pt x="26" y="152"/>
                  </a:lnTo>
                  <a:lnTo>
                    <a:pt x="68" y="184"/>
                  </a:lnTo>
                  <a:lnTo>
                    <a:pt x="51" y="224"/>
                  </a:lnTo>
                  <a:lnTo>
                    <a:pt x="34" y="232"/>
                  </a:lnTo>
                  <a:lnTo>
                    <a:pt x="34" y="264"/>
                  </a:lnTo>
                  <a:lnTo>
                    <a:pt x="51" y="272"/>
                  </a:lnTo>
                  <a:lnTo>
                    <a:pt x="43" y="304"/>
                  </a:lnTo>
                  <a:lnTo>
                    <a:pt x="51" y="320"/>
                  </a:lnTo>
                  <a:lnTo>
                    <a:pt x="93" y="336"/>
                  </a:lnTo>
                  <a:lnTo>
                    <a:pt x="110" y="368"/>
                  </a:lnTo>
                  <a:lnTo>
                    <a:pt x="110" y="408"/>
                  </a:lnTo>
                  <a:lnTo>
                    <a:pt x="110" y="400"/>
                  </a:lnTo>
                  <a:lnTo>
                    <a:pt x="152" y="400"/>
                  </a:lnTo>
                  <a:lnTo>
                    <a:pt x="194" y="384"/>
                  </a:lnTo>
                  <a:lnTo>
                    <a:pt x="245" y="352"/>
                  </a:lnTo>
                  <a:lnTo>
                    <a:pt x="278" y="368"/>
                  </a:lnTo>
                  <a:lnTo>
                    <a:pt x="312" y="368"/>
                  </a:lnTo>
                  <a:lnTo>
                    <a:pt x="337" y="368"/>
                  </a:lnTo>
                  <a:lnTo>
                    <a:pt x="396" y="352"/>
                  </a:lnTo>
                  <a:lnTo>
                    <a:pt x="430" y="336"/>
                  </a:lnTo>
                  <a:lnTo>
                    <a:pt x="422" y="296"/>
                  </a:lnTo>
                  <a:lnTo>
                    <a:pt x="447" y="296"/>
                  </a:lnTo>
                  <a:lnTo>
                    <a:pt x="455" y="280"/>
                  </a:lnTo>
                  <a:lnTo>
                    <a:pt x="455" y="256"/>
                  </a:lnTo>
                  <a:close/>
                </a:path>
              </a:pathLst>
            </a:custGeom>
            <a:noFill/>
            <a:ln w="12700">
              <a:solidFill>
                <a:srgbClr val="000000"/>
              </a:solidFill>
              <a:round/>
              <a:headEnd/>
              <a:tailEnd/>
            </a:ln>
          </p:spPr>
          <p:txBody>
            <a:bodyPr/>
            <a:lstStyle/>
            <a:p>
              <a:endParaRPr lang="en-IE">
                <a:latin typeface="Calibri" pitchFamily="34" charset="0"/>
              </a:endParaRPr>
            </a:p>
          </p:txBody>
        </p:sp>
        <p:sp>
          <p:nvSpPr>
            <p:cNvPr id="81" name="Freeform 77"/>
            <p:cNvSpPr>
              <a:spLocks/>
            </p:cNvSpPr>
            <p:nvPr/>
          </p:nvSpPr>
          <p:spPr bwMode="auto">
            <a:xfrm>
              <a:off x="5404" y="3416"/>
              <a:ext cx="364" cy="616"/>
            </a:xfrm>
            <a:custGeom>
              <a:avLst/>
              <a:gdLst>
                <a:gd name="T0" fmla="*/ 219 w 364"/>
                <a:gd name="T1" fmla="*/ 40 h 616"/>
                <a:gd name="T2" fmla="*/ 151 w 364"/>
                <a:gd name="T3" fmla="*/ 0 h 616"/>
                <a:gd name="T4" fmla="*/ 75 w 364"/>
                <a:gd name="T5" fmla="*/ 0 h 616"/>
                <a:gd name="T6" fmla="*/ 16 w 364"/>
                <a:gd name="T7" fmla="*/ 24 h 616"/>
                <a:gd name="T8" fmla="*/ 8 w 364"/>
                <a:gd name="T9" fmla="*/ 64 h 616"/>
                <a:gd name="T10" fmla="*/ 16 w 364"/>
                <a:gd name="T11" fmla="*/ 136 h 616"/>
                <a:gd name="T12" fmla="*/ 0 w 364"/>
                <a:gd name="T13" fmla="*/ 192 h 616"/>
                <a:gd name="T14" fmla="*/ 67 w 364"/>
                <a:gd name="T15" fmla="*/ 184 h 616"/>
                <a:gd name="T16" fmla="*/ 33 w 364"/>
                <a:gd name="T17" fmla="*/ 256 h 616"/>
                <a:gd name="T18" fmla="*/ 118 w 364"/>
                <a:gd name="T19" fmla="*/ 312 h 616"/>
                <a:gd name="T20" fmla="*/ 160 w 364"/>
                <a:gd name="T21" fmla="*/ 384 h 616"/>
                <a:gd name="T22" fmla="*/ 168 w 364"/>
                <a:gd name="T23" fmla="*/ 432 h 616"/>
                <a:gd name="T24" fmla="*/ 101 w 364"/>
                <a:gd name="T25" fmla="*/ 440 h 616"/>
                <a:gd name="T26" fmla="*/ 126 w 364"/>
                <a:gd name="T27" fmla="*/ 496 h 616"/>
                <a:gd name="T28" fmla="*/ 168 w 364"/>
                <a:gd name="T29" fmla="*/ 480 h 616"/>
                <a:gd name="T30" fmla="*/ 219 w 364"/>
                <a:gd name="T31" fmla="*/ 504 h 616"/>
                <a:gd name="T32" fmla="*/ 235 w 364"/>
                <a:gd name="T33" fmla="*/ 560 h 616"/>
                <a:gd name="T34" fmla="*/ 244 w 364"/>
                <a:gd name="T35" fmla="*/ 592 h 616"/>
                <a:gd name="T36" fmla="*/ 261 w 364"/>
                <a:gd name="T37" fmla="*/ 600 h 616"/>
                <a:gd name="T38" fmla="*/ 337 w 364"/>
                <a:gd name="T39" fmla="*/ 616 h 616"/>
                <a:gd name="T40" fmla="*/ 360 w 364"/>
                <a:gd name="T41" fmla="*/ 578 h 616"/>
                <a:gd name="T42" fmla="*/ 303 w 364"/>
                <a:gd name="T43" fmla="*/ 56 h 616"/>
                <a:gd name="T44" fmla="*/ 320 w 364"/>
                <a:gd name="T45" fmla="*/ 152 h 616"/>
                <a:gd name="T46" fmla="*/ 244 w 364"/>
                <a:gd name="T47" fmla="*/ 168 h 616"/>
                <a:gd name="T48" fmla="*/ 151 w 364"/>
                <a:gd name="T49" fmla="*/ 200 h 616"/>
                <a:gd name="T50" fmla="*/ 92 w 364"/>
                <a:gd name="T51" fmla="*/ 208 h 616"/>
                <a:gd name="T52" fmla="*/ 42 w 364"/>
                <a:gd name="T53" fmla="*/ 264 h 616"/>
                <a:gd name="T54" fmla="*/ 59 w 364"/>
                <a:gd name="T55" fmla="*/ 232 h 616"/>
                <a:gd name="T56" fmla="*/ 126 w 364"/>
                <a:gd name="T57" fmla="*/ 168 h 616"/>
                <a:gd name="T58" fmla="*/ 185 w 364"/>
                <a:gd name="T59" fmla="*/ 104 h 616"/>
                <a:gd name="T60" fmla="*/ 286 w 364"/>
                <a:gd name="T61" fmla="*/ 80 h 616"/>
                <a:gd name="T62" fmla="*/ 303 w 364"/>
                <a:gd name="T63" fmla="*/ 96 h 616"/>
                <a:gd name="T64" fmla="*/ 328 w 364"/>
                <a:gd name="T65" fmla="*/ 112 h 616"/>
                <a:gd name="T66" fmla="*/ 303 w 364"/>
                <a:gd name="T67" fmla="*/ 56 h 6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64"/>
                <a:gd name="T103" fmla="*/ 0 h 616"/>
                <a:gd name="T104" fmla="*/ 364 w 364"/>
                <a:gd name="T105" fmla="*/ 616 h 6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64" h="616">
                  <a:moveTo>
                    <a:pt x="303" y="56"/>
                  </a:moveTo>
                  <a:lnTo>
                    <a:pt x="219" y="40"/>
                  </a:lnTo>
                  <a:lnTo>
                    <a:pt x="185" y="24"/>
                  </a:lnTo>
                  <a:lnTo>
                    <a:pt x="151" y="0"/>
                  </a:lnTo>
                  <a:lnTo>
                    <a:pt x="126" y="8"/>
                  </a:lnTo>
                  <a:lnTo>
                    <a:pt x="75" y="0"/>
                  </a:lnTo>
                  <a:lnTo>
                    <a:pt x="50" y="16"/>
                  </a:lnTo>
                  <a:lnTo>
                    <a:pt x="16" y="24"/>
                  </a:lnTo>
                  <a:lnTo>
                    <a:pt x="16" y="48"/>
                  </a:lnTo>
                  <a:lnTo>
                    <a:pt x="8" y="64"/>
                  </a:lnTo>
                  <a:lnTo>
                    <a:pt x="33" y="88"/>
                  </a:lnTo>
                  <a:lnTo>
                    <a:pt x="16" y="136"/>
                  </a:lnTo>
                  <a:lnTo>
                    <a:pt x="25" y="160"/>
                  </a:lnTo>
                  <a:lnTo>
                    <a:pt x="0" y="192"/>
                  </a:lnTo>
                  <a:lnTo>
                    <a:pt x="0" y="200"/>
                  </a:lnTo>
                  <a:lnTo>
                    <a:pt x="67" y="184"/>
                  </a:lnTo>
                  <a:lnTo>
                    <a:pt x="42" y="216"/>
                  </a:lnTo>
                  <a:lnTo>
                    <a:pt x="33" y="256"/>
                  </a:lnTo>
                  <a:lnTo>
                    <a:pt x="50" y="328"/>
                  </a:lnTo>
                  <a:lnTo>
                    <a:pt x="118" y="312"/>
                  </a:lnTo>
                  <a:lnTo>
                    <a:pt x="118" y="352"/>
                  </a:lnTo>
                  <a:lnTo>
                    <a:pt x="160" y="384"/>
                  </a:lnTo>
                  <a:lnTo>
                    <a:pt x="151" y="408"/>
                  </a:lnTo>
                  <a:lnTo>
                    <a:pt x="168" y="432"/>
                  </a:lnTo>
                  <a:lnTo>
                    <a:pt x="134" y="448"/>
                  </a:lnTo>
                  <a:lnTo>
                    <a:pt x="101" y="440"/>
                  </a:lnTo>
                  <a:lnTo>
                    <a:pt x="101" y="472"/>
                  </a:lnTo>
                  <a:lnTo>
                    <a:pt x="126" y="496"/>
                  </a:lnTo>
                  <a:lnTo>
                    <a:pt x="151" y="480"/>
                  </a:lnTo>
                  <a:lnTo>
                    <a:pt x="168" y="480"/>
                  </a:lnTo>
                  <a:lnTo>
                    <a:pt x="185" y="488"/>
                  </a:lnTo>
                  <a:lnTo>
                    <a:pt x="219" y="504"/>
                  </a:lnTo>
                  <a:lnTo>
                    <a:pt x="227" y="528"/>
                  </a:lnTo>
                  <a:lnTo>
                    <a:pt x="235" y="560"/>
                  </a:lnTo>
                  <a:lnTo>
                    <a:pt x="269" y="576"/>
                  </a:lnTo>
                  <a:lnTo>
                    <a:pt x="244" y="592"/>
                  </a:lnTo>
                  <a:lnTo>
                    <a:pt x="244" y="600"/>
                  </a:lnTo>
                  <a:lnTo>
                    <a:pt x="261" y="600"/>
                  </a:lnTo>
                  <a:lnTo>
                    <a:pt x="345" y="584"/>
                  </a:lnTo>
                  <a:lnTo>
                    <a:pt x="337" y="616"/>
                  </a:lnTo>
                  <a:lnTo>
                    <a:pt x="364" y="602"/>
                  </a:lnTo>
                  <a:lnTo>
                    <a:pt x="360" y="578"/>
                  </a:lnTo>
                  <a:lnTo>
                    <a:pt x="354" y="56"/>
                  </a:lnTo>
                  <a:lnTo>
                    <a:pt x="303" y="56"/>
                  </a:lnTo>
                  <a:lnTo>
                    <a:pt x="286" y="136"/>
                  </a:lnTo>
                  <a:lnTo>
                    <a:pt x="320" y="152"/>
                  </a:lnTo>
                  <a:lnTo>
                    <a:pt x="286" y="168"/>
                  </a:lnTo>
                  <a:lnTo>
                    <a:pt x="244" y="168"/>
                  </a:lnTo>
                  <a:lnTo>
                    <a:pt x="176" y="200"/>
                  </a:lnTo>
                  <a:lnTo>
                    <a:pt x="151" y="200"/>
                  </a:lnTo>
                  <a:lnTo>
                    <a:pt x="134" y="200"/>
                  </a:lnTo>
                  <a:lnTo>
                    <a:pt x="92" y="208"/>
                  </a:lnTo>
                  <a:lnTo>
                    <a:pt x="67" y="232"/>
                  </a:lnTo>
                  <a:lnTo>
                    <a:pt x="42" y="264"/>
                  </a:lnTo>
                  <a:lnTo>
                    <a:pt x="42" y="248"/>
                  </a:lnTo>
                  <a:lnTo>
                    <a:pt x="59" y="232"/>
                  </a:lnTo>
                  <a:lnTo>
                    <a:pt x="84" y="200"/>
                  </a:lnTo>
                  <a:lnTo>
                    <a:pt x="126" y="168"/>
                  </a:lnTo>
                  <a:lnTo>
                    <a:pt x="134" y="120"/>
                  </a:lnTo>
                  <a:lnTo>
                    <a:pt x="185" y="104"/>
                  </a:lnTo>
                  <a:lnTo>
                    <a:pt x="235" y="96"/>
                  </a:lnTo>
                  <a:lnTo>
                    <a:pt x="286" y="80"/>
                  </a:lnTo>
                  <a:lnTo>
                    <a:pt x="294" y="80"/>
                  </a:lnTo>
                  <a:lnTo>
                    <a:pt x="303" y="96"/>
                  </a:lnTo>
                  <a:lnTo>
                    <a:pt x="345" y="104"/>
                  </a:lnTo>
                  <a:lnTo>
                    <a:pt x="328" y="112"/>
                  </a:lnTo>
                  <a:lnTo>
                    <a:pt x="286" y="136"/>
                  </a:lnTo>
                  <a:lnTo>
                    <a:pt x="303" y="56"/>
                  </a:lnTo>
                  <a:close/>
                </a:path>
              </a:pathLst>
            </a:custGeom>
            <a:solidFill>
              <a:srgbClr val="FF5050"/>
            </a:solidFill>
            <a:ln w="9525">
              <a:solidFill>
                <a:schemeClr val="tx1"/>
              </a:solidFill>
              <a:miter lim="800000"/>
              <a:headEnd/>
              <a:tailEnd/>
            </a:ln>
          </p:spPr>
          <p:txBody>
            <a:bodyPr/>
            <a:lstStyle/>
            <a:p>
              <a:endParaRPr lang="en-IE">
                <a:latin typeface="Calibri" pitchFamily="34" charset="0"/>
              </a:endParaRPr>
            </a:p>
          </p:txBody>
        </p:sp>
        <p:sp>
          <p:nvSpPr>
            <p:cNvPr id="82" name="Freeform 78"/>
            <p:cNvSpPr>
              <a:spLocks/>
            </p:cNvSpPr>
            <p:nvPr/>
          </p:nvSpPr>
          <p:spPr bwMode="auto">
            <a:xfrm>
              <a:off x="5404" y="3416"/>
              <a:ext cx="362" cy="616"/>
            </a:xfrm>
            <a:custGeom>
              <a:avLst/>
              <a:gdLst>
                <a:gd name="T0" fmla="*/ 303 w 362"/>
                <a:gd name="T1" fmla="*/ 56 h 616"/>
                <a:gd name="T2" fmla="*/ 219 w 362"/>
                <a:gd name="T3" fmla="*/ 40 h 616"/>
                <a:gd name="T4" fmla="*/ 185 w 362"/>
                <a:gd name="T5" fmla="*/ 24 h 616"/>
                <a:gd name="T6" fmla="*/ 151 w 362"/>
                <a:gd name="T7" fmla="*/ 0 h 616"/>
                <a:gd name="T8" fmla="*/ 126 w 362"/>
                <a:gd name="T9" fmla="*/ 8 h 616"/>
                <a:gd name="T10" fmla="*/ 75 w 362"/>
                <a:gd name="T11" fmla="*/ 0 h 616"/>
                <a:gd name="T12" fmla="*/ 50 w 362"/>
                <a:gd name="T13" fmla="*/ 16 h 616"/>
                <a:gd name="T14" fmla="*/ 16 w 362"/>
                <a:gd name="T15" fmla="*/ 24 h 616"/>
                <a:gd name="T16" fmla="*/ 16 w 362"/>
                <a:gd name="T17" fmla="*/ 48 h 616"/>
                <a:gd name="T18" fmla="*/ 8 w 362"/>
                <a:gd name="T19" fmla="*/ 64 h 616"/>
                <a:gd name="T20" fmla="*/ 33 w 362"/>
                <a:gd name="T21" fmla="*/ 88 h 616"/>
                <a:gd name="T22" fmla="*/ 16 w 362"/>
                <a:gd name="T23" fmla="*/ 136 h 616"/>
                <a:gd name="T24" fmla="*/ 25 w 362"/>
                <a:gd name="T25" fmla="*/ 160 h 616"/>
                <a:gd name="T26" fmla="*/ 0 w 362"/>
                <a:gd name="T27" fmla="*/ 192 h 616"/>
                <a:gd name="T28" fmla="*/ 0 w 362"/>
                <a:gd name="T29" fmla="*/ 200 h 616"/>
                <a:gd name="T30" fmla="*/ 67 w 362"/>
                <a:gd name="T31" fmla="*/ 184 h 616"/>
                <a:gd name="T32" fmla="*/ 42 w 362"/>
                <a:gd name="T33" fmla="*/ 216 h 616"/>
                <a:gd name="T34" fmla="*/ 33 w 362"/>
                <a:gd name="T35" fmla="*/ 256 h 616"/>
                <a:gd name="T36" fmla="*/ 50 w 362"/>
                <a:gd name="T37" fmla="*/ 328 h 616"/>
                <a:gd name="T38" fmla="*/ 118 w 362"/>
                <a:gd name="T39" fmla="*/ 312 h 616"/>
                <a:gd name="T40" fmla="*/ 118 w 362"/>
                <a:gd name="T41" fmla="*/ 352 h 616"/>
                <a:gd name="T42" fmla="*/ 160 w 362"/>
                <a:gd name="T43" fmla="*/ 384 h 616"/>
                <a:gd name="T44" fmla="*/ 151 w 362"/>
                <a:gd name="T45" fmla="*/ 408 h 616"/>
                <a:gd name="T46" fmla="*/ 168 w 362"/>
                <a:gd name="T47" fmla="*/ 432 h 616"/>
                <a:gd name="T48" fmla="*/ 134 w 362"/>
                <a:gd name="T49" fmla="*/ 448 h 616"/>
                <a:gd name="T50" fmla="*/ 101 w 362"/>
                <a:gd name="T51" fmla="*/ 440 h 616"/>
                <a:gd name="T52" fmla="*/ 101 w 362"/>
                <a:gd name="T53" fmla="*/ 472 h 616"/>
                <a:gd name="T54" fmla="*/ 126 w 362"/>
                <a:gd name="T55" fmla="*/ 496 h 616"/>
                <a:gd name="T56" fmla="*/ 151 w 362"/>
                <a:gd name="T57" fmla="*/ 480 h 616"/>
                <a:gd name="T58" fmla="*/ 168 w 362"/>
                <a:gd name="T59" fmla="*/ 480 h 616"/>
                <a:gd name="T60" fmla="*/ 185 w 362"/>
                <a:gd name="T61" fmla="*/ 488 h 616"/>
                <a:gd name="T62" fmla="*/ 219 w 362"/>
                <a:gd name="T63" fmla="*/ 504 h 616"/>
                <a:gd name="T64" fmla="*/ 227 w 362"/>
                <a:gd name="T65" fmla="*/ 528 h 616"/>
                <a:gd name="T66" fmla="*/ 235 w 362"/>
                <a:gd name="T67" fmla="*/ 560 h 616"/>
                <a:gd name="T68" fmla="*/ 269 w 362"/>
                <a:gd name="T69" fmla="*/ 576 h 616"/>
                <a:gd name="T70" fmla="*/ 244 w 362"/>
                <a:gd name="T71" fmla="*/ 592 h 616"/>
                <a:gd name="T72" fmla="*/ 244 w 362"/>
                <a:gd name="T73" fmla="*/ 600 h 616"/>
                <a:gd name="T74" fmla="*/ 261 w 362"/>
                <a:gd name="T75" fmla="*/ 600 h 616"/>
                <a:gd name="T76" fmla="*/ 345 w 362"/>
                <a:gd name="T77" fmla="*/ 584 h 616"/>
                <a:gd name="T78" fmla="*/ 337 w 362"/>
                <a:gd name="T79" fmla="*/ 616 h 616"/>
                <a:gd name="T80" fmla="*/ 362 w 362"/>
                <a:gd name="T81" fmla="*/ 600 h 616"/>
                <a:gd name="T82" fmla="*/ 354 w 362"/>
                <a:gd name="T83" fmla="*/ 50 h 616"/>
                <a:gd name="T84" fmla="*/ 303 w 362"/>
                <a:gd name="T85" fmla="*/ 56 h 616"/>
                <a:gd name="T86" fmla="*/ 303 w 362"/>
                <a:gd name="T87" fmla="*/ 56 h 6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62"/>
                <a:gd name="T133" fmla="*/ 0 h 616"/>
                <a:gd name="T134" fmla="*/ 362 w 362"/>
                <a:gd name="T135" fmla="*/ 616 h 61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62" h="616">
                  <a:moveTo>
                    <a:pt x="303" y="56"/>
                  </a:moveTo>
                  <a:lnTo>
                    <a:pt x="219" y="40"/>
                  </a:lnTo>
                  <a:lnTo>
                    <a:pt x="185" y="24"/>
                  </a:lnTo>
                  <a:lnTo>
                    <a:pt x="151" y="0"/>
                  </a:lnTo>
                  <a:lnTo>
                    <a:pt x="126" y="8"/>
                  </a:lnTo>
                  <a:lnTo>
                    <a:pt x="75" y="0"/>
                  </a:lnTo>
                  <a:lnTo>
                    <a:pt x="50" y="16"/>
                  </a:lnTo>
                  <a:lnTo>
                    <a:pt x="16" y="24"/>
                  </a:lnTo>
                  <a:lnTo>
                    <a:pt x="16" y="48"/>
                  </a:lnTo>
                  <a:lnTo>
                    <a:pt x="8" y="64"/>
                  </a:lnTo>
                  <a:lnTo>
                    <a:pt x="33" y="88"/>
                  </a:lnTo>
                  <a:lnTo>
                    <a:pt x="16" y="136"/>
                  </a:lnTo>
                  <a:lnTo>
                    <a:pt x="25" y="160"/>
                  </a:lnTo>
                  <a:lnTo>
                    <a:pt x="0" y="192"/>
                  </a:lnTo>
                  <a:lnTo>
                    <a:pt x="0" y="200"/>
                  </a:lnTo>
                  <a:lnTo>
                    <a:pt x="67" y="184"/>
                  </a:lnTo>
                  <a:lnTo>
                    <a:pt x="42" y="216"/>
                  </a:lnTo>
                  <a:lnTo>
                    <a:pt x="33" y="256"/>
                  </a:lnTo>
                  <a:lnTo>
                    <a:pt x="50" y="328"/>
                  </a:lnTo>
                  <a:lnTo>
                    <a:pt x="118" y="312"/>
                  </a:lnTo>
                  <a:lnTo>
                    <a:pt x="118" y="352"/>
                  </a:lnTo>
                  <a:lnTo>
                    <a:pt x="160" y="384"/>
                  </a:lnTo>
                  <a:lnTo>
                    <a:pt x="151" y="408"/>
                  </a:lnTo>
                  <a:lnTo>
                    <a:pt x="168" y="432"/>
                  </a:lnTo>
                  <a:lnTo>
                    <a:pt x="134" y="448"/>
                  </a:lnTo>
                  <a:lnTo>
                    <a:pt x="101" y="440"/>
                  </a:lnTo>
                  <a:lnTo>
                    <a:pt x="101" y="472"/>
                  </a:lnTo>
                  <a:lnTo>
                    <a:pt x="126" y="496"/>
                  </a:lnTo>
                  <a:lnTo>
                    <a:pt x="151" y="480"/>
                  </a:lnTo>
                  <a:lnTo>
                    <a:pt x="168" y="480"/>
                  </a:lnTo>
                  <a:lnTo>
                    <a:pt x="185" y="488"/>
                  </a:lnTo>
                  <a:lnTo>
                    <a:pt x="219" y="504"/>
                  </a:lnTo>
                  <a:lnTo>
                    <a:pt x="227" y="528"/>
                  </a:lnTo>
                  <a:lnTo>
                    <a:pt x="235" y="560"/>
                  </a:lnTo>
                  <a:lnTo>
                    <a:pt x="269" y="576"/>
                  </a:lnTo>
                  <a:lnTo>
                    <a:pt x="244" y="592"/>
                  </a:lnTo>
                  <a:lnTo>
                    <a:pt x="244" y="600"/>
                  </a:lnTo>
                  <a:lnTo>
                    <a:pt x="261" y="600"/>
                  </a:lnTo>
                  <a:lnTo>
                    <a:pt x="345" y="584"/>
                  </a:lnTo>
                  <a:lnTo>
                    <a:pt x="337" y="616"/>
                  </a:lnTo>
                  <a:lnTo>
                    <a:pt x="362" y="600"/>
                  </a:lnTo>
                  <a:lnTo>
                    <a:pt x="354" y="50"/>
                  </a:lnTo>
                  <a:lnTo>
                    <a:pt x="303" y="56"/>
                  </a:lnTo>
                  <a:close/>
                </a:path>
              </a:pathLst>
            </a:custGeom>
            <a:noFill/>
            <a:ln w="12700">
              <a:solidFill>
                <a:srgbClr val="000000"/>
              </a:solidFill>
              <a:round/>
              <a:headEnd/>
              <a:tailEnd/>
            </a:ln>
          </p:spPr>
          <p:txBody>
            <a:bodyPr/>
            <a:lstStyle/>
            <a:p>
              <a:endParaRPr lang="en-IE">
                <a:latin typeface="Calibri" pitchFamily="34" charset="0"/>
              </a:endParaRPr>
            </a:p>
          </p:txBody>
        </p:sp>
        <p:sp>
          <p:nvSpPr>
            <p:cNvPr id="83" name="Freeform 79"/>
            <p:cNvSpPr>
              <a:spLocks/>
            </p:cNvSpPr>
            <p:nvPr/>
          </p:nvSpPr>
          <p:spPr bwMode="auto">
            <a:xfrm>
              <a:off x="5446" y="3496"/>
              <a:ext cx="308" cy="184"/>
            </a:xfrm>
            <a:custGeom>
              <a:avLst/>
              <a:gdLst>
                <a:gd name="T0" fmla="*/ 244 w 308"/>
                <a:gd name="T1" fmla="*/ 56 h 184"/>
                <a:gd name="T2" fmla="*/ 278 w 308"/>
                <a:gd name="T3" fmla="*/ 72 h 184"/>
                <a:gd name="T4" fmla="*/ 244 w 308"/>
                <a:gd name="T5" fmla="*/ 88 h 184"/>
                <a:gd name="T6" fmla="*/ 202 w 308"/>
                <a:gd name="T7" fmla="*/ 88 h 184"/>
                <a:gd name="T8" fmla="*/ 134 w 308"/>
                <a:gd name="T9" fmla="*/ 120 h 184"/>
                <a:gd name="T10" fmla="*/ 109 w 308"/>
                <a:gd name="T11" fmla="*/ 120 h 184"/>
                <a:gd name="T12" fmla="*/ 92 w 308"/>
                <a:gd name="T13" fmla="*/ 120 h 184"/>
                <a:gd name="T14" fmla="*/ 50 w 308"/>
                <a:gd name="T15" fmla="*/ 128 h 184"/>
                <a:gd name="T16" fmla="*/ 25 w 308"/>
                <a:gd name="T17" fmla="*/ 152 h 184"/>
                <a:gd name="T18" fmla="*/ 0 w 308"/>
                <a:gd name="T19" fmla="*/ 184 h 184"/>
                <a:gd name="T20" fmla="*/ 0 w 308"/>
                <a:gd name="T21" fmla="*/ 168 h 184"/>
                <a:gd name="T22" fmla="*/ 17 w 308"/>
                <a:gd name="T23" fmla="*/ 152 h 184"/>
                <a:gd name="T24" fmla="*/ 42 w 308"/>
                <a:gd name="T25" fmla="*/ 120 h 184"/>
                <a:gd name="T26" fmla="*/ 84 w 308"/>
                <a:gd name="T27" fmla="*/ 88 h 184"/>
                <a:gd name="T28" fmla="*/ 92 w 308"/>
                <a:gd name="T29" fmla="*/ 40 h 184"/>
                <a:gd name="T30" fmla="*/ 143 w 308"/>
                <a:gd name="T31" fmla="*/ 24 h 184"/>
                <a:gd name="T32" fmla="*/ 193 w 308"/>
                <a:gd name="T33" fmla="*/ 16 h 184"/>
                <a:gd name="T34" fmla="*/ 244 w 308"/>
                <a:gd name="T35" fmla="*/ 0 h 184"/>
                <a:gd name="T36" fmla="*/ 252 w 308"/>
                <a:gd name="T37" fmla="*/ 0 h 184"/>
                <a:gd name="T38" fmla="*/ 261 w 308"/>
                <a:gd name="T39" fmla="*/ 16 h 184"/>
                <a:gd name="T40" fmla="*/ 303 w 308"/>
                <a:gd name="T41" fmla="*/ 24 h 184"/>
                <a:gd name="T42" fmla="*/ 308 w 308"/>
                <a:gd name="T43" fmla="*/ 24 h 184"/>
                <a:gd name="T44" fmla="*/ 286 w 308"/>
                <a:gd name="T45" fmla="*/ 32 h 184"/>
                <a:gd name="T46" fmla="*/ 244 w 308"/>
                <a:gd name="T47" fmla="*/ 56 h 184"/>
                <a:gd name="T48" fmla="*/ 244 w 308"/>
                <a:gd name="T49" fmla="*/ 56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8"/>
                <a:gd name="T76" fmla="*/ 0 h 184"/>
                <a:gd name="T77" fmla="*/ 308 w 308"/>
                <a:gd name="T78" fmla="*/ 184 h 18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8" h="184">
                  <a:moveTo>
                    <a:pt x="244" y="56"/>
                  </a:moveTo>
                  <a:lnTo>
                    <a:pt x="278" y="72"/>
                  </a:lnTo>
                  <a:lnTo>
                    <a:pt x="244" y="88"/>
                  </a:lnTo>
                  <a:lnTo>
                    <a:pt x="202" y="88"/>
                  </a:lnTo>
                  <a:lnTo>
                    <a:pt x="134" y="120"/>
                  </a:lnTo>
                  <a:lnTo>
                    <a:pt x="109" y="120"/>
                  </a:lnTo>
                  <a:lnTo>
                    <a:pt x="92" y="120"/>
                  </a:lnTo>
                  <a:lnTo>
                    <a:pt x="50" y="128"/>
                  </a:lnTo>
                  <a:lnTo>
                    <a:pt x="25" y="152"/>
                  </a:lnTo>
                  <a:lnTo>
                    <a:pt x="0" y="184"/>
                  </a:lnTo>
                  <a:lnTo>
                    <a:pt x="0" y="168"/>
                  </a:lnTo>
                  <a:lnTo>
                    <a:pt x="17" y="152"/>
                  </a:lnTo>
                  <a:lnTo>
                    <a:pt x="42" y="120"/>
                  </a:lnTo>
                  <a:lnTo>
                    <a:pt x="84" y="88"/>
                  </a:lnTo>
                  <a:lnTo>
                    <a:pt x="92" y="40"/>
                  </a:lnTo>
                  <a:lnTo>
                    <a:pt x="143" y="24"/>
                  </a:lnTo>
                  <a:lnTo>
                    <a:pt x="193" y="16"/>
                  </a:lnTo>
                  <a:lnTo>
                    <a:pt x="244" y="0"/>
                  </a:lnTo>
                  <a:lnTo>
                    <a:pt x="252" y="0"/>
                  </a:lnTo>
                  <a:lnTo>
                    <a:pt x="261" y="16"/>
                  </a:lnTo>
                  <a:lnTo>
                    <a:pt x="303" y="24"/>
                  </a:lnTo>
                  <a:lnTo>
                    <a:pt x="308" y="24"/>
                  </a:lnTo>
                  <a:lnTo>
                    <a:pt x="286" y="32"/>
                  </a:lnTo>
                  <a:lnTo>
                    <a:pt x="244" y="56"/>
                  </a:lnTo>
                  <a:close/>
                </a:path>
              </a:pathLst>
            </a:custGeom>
            <a:noFill/>
            <a:ln w="12700">
              <a:solidFill>
                <a:srgbClr val="000000"/>
              </a:solidFill>
              <a:round/>
              <a:headEnd/>
              <a:tailEnd/>
            </a:ln>
          </p:spPr>
          <p:txBody>
            <a:bodyPr/>
            <a:lstStyle/>
            <a:p>
              <a:endParaRPr lang="en-IE">
                <a:latin typeface="Calibri" pitchFamily="34" charset="0"/>
              </a:endParaRPr>
            </a:p>
          </p:txBody>
        </p:sp>
        <p:sp>
          <p:nvSpPr>
            <p:cNvPr id="84" name="Freeform 80"/>
            <p:cNvSpPr>
              <a:spLocks/>
            </p:cNvSpPr>
            <p:nvPr/>
          </p:nvSpPr>
          <p:spPr bwMode="auto">
            <a:xfrm>
              <a:off x="4721" y="2704"/>
              <a:ext cx="893" cy="592"/>
            </a:xfrm>
            <a:custGeom>
              <a:avLst/>
              <a:gdLst>
                <a:gd name="T0" fmla="*/ 784 w 893"/>
                <a:gd name="T1" fmla="*/ 312 h 592"/>
                <a:gd name="T2" fmla="*/ 725 w 893"/>
                <a:gd name="T3" fmla="*/ 280 h 592"/>
                <a:gd name="T4" fmla="*/ 708 w 893"/>
                <a:gd name="T5" fmla="*/ 208 h 592"/>
                <a:gd name="T6" fmla="*/ 708 w 893"/>
                <a:gd name="T7" fmla="*/ 168 h 592"/>
                <a:gd name="T8" fmla="*/ 666 w 893"/>
                <a:gd name="T9" fmla="*/ 120 h 592"/>
                <a:gd name="T10" fmla="*/ 632 w 893"/>
                <a:gd name="T11" fmla="*/ 96 h 592"/>
                <a:gd name="T12" fmla="*/ 581 w 893"/>
                <a:gd name="T13" fmla="*/ 56 h 592"/>
                <a:gd name="T14" fmla="*/ 548 w 893"/>
                <a:gd name="T15" fmla="*/ 16 h 592"/>
                <a:gd name="T16" fmla="*/ 506 w 893"/>
                <a:gd name="T17" fmla="*/ 0 h 592"/>
                <a:gd name="T18" fmla="*/ 472 w 893"/>
                <a:gd name="T19" fmla="*/ 48 h 592"/>
                <a:gd name="T20" fmla="*/ 396 w 893"/>
                <a:gd name="T21" fmla="*/ 72 h 592"/>
                <a:gd name="T22" fmla="*/ 371 w 893"/>
                <a:gd name="T23" fmla="*/ 96 h 592"/>
                <a:gd name="T24" fmla="*/ 337 w 893"/>
                <a:gd name="T25" fmla="*/ 80 h 592"/>
                <a:gd name="T26" fmla="*/ 287 w 893"/>
                <a:gd name="T27" fmla="*/ 88 h 592"/>
                <a:gd name="T28" fmla="*/ 253 w 893"/>
                <a:gd name="T29" fmla="*/ 88 h 592"/>
                <a:gd name="T30" fmla="*/ 219 w 893"/>
                <a:gd name="T31" fmla="*/ 80 h 592"/>
                <a:gd name="T32" fmla="*/ 185 w 893"/>
                <a:gd name="T33" fmla="*/ 104 h 592"/>
                <a:gd name="T34" fmla="*/ 160 w 893"/>
                <a:gd name="T35" fmla="*/ 128 h 592"/>
                <a:gd name="T36" fmla="*/ 135 w 893"/>
                <a:gd name="T37" fmla="*/ 168 h 592"/>
                <a:gd name="T38" fmla="*/ 110 w 893"/>
                <a:gd name="T39" fmla="*/ 224 h 592"/>
                <a:gd name="T40" fmla="*/ 84 w 893"/>
                <a:gd name="T41" fmla="*/ 256 h 592"/>
                <a:gd name="T42" fmla="*/ 76 w 893"/>
                <a:gd name="T43" fmla="*/ 280 h 592"/>
                <a:gd name="T44" fmla="*/ 67 w 893"/>
                <a:gd name="T45" fmla="*/ 320 h 592"/>
                <a:gd name="T46" fmla="*/ 51 w 893"/>
                <a:gd name="T47" fmla="*/ 328 h 592"/>
                <a:gd name="T48" fmla="*/ 25 w 893"/>
                <a:gd name="T49" fmla="*/ 344 h 592"/>
                <a:gd name="T50" fmla="*/ 0 w 893"/>
                <a:gd name="T51" fmla="*/ 352 h 592"/>
                <a:gd name="T52" fmla="*/ 17 w 893"/>
                <a:gd name="T53" fmla="*/ 368 h 592"/>
                <a:gd name="T54" fmla="*/ 51 w 893"/>
                <a:gd name="T55" fmla="*/ 392 h 592"/>
                <a:gd name="T56" fmla="*/ 59 w 893"/>
                <a:gd name="T57" fmla="*/ 416 h 592"/>
                <a:gd name="T58" fmla="*/ 93 w 893"/>
                <a:gd name="T59" fmla="*/ 440 h 592"/>
                <a:gd name="T60" fmla="*/ 135 w 893"/>
                <a:gd name="T61" fmla="*/ 456 h 592"/>
                <a:gd name="T62" fmla="*/ 118 w 893"/>
                <a:gd name="T63" fmla="*/ 488 h 592"/>
                <a:gd name="T64" fmla="*/ 160 w 893"/>
                <a:gd name="T65" fmla="*/ 496 h 592"/>
                <a:gd name="T66" fmla="*/ 202 w 893"/>
                <a:gd name="T67" fmla="*/ 512 h 592"/>
                <a:gd name="T68" fmla="*/ 244 w 893"/>
                <a:gd name="T69" fmla="*/ 488 h 592"/>
                <a:gd name="T70" fmla="*/ 244 w 893"/>
                <a:gd name="T71" fmla="*/ 528 h 592"/>
                <a:gd name="T72" fmla="*/ 261 w 893"/>
                <a:gd name="T73" fmla="*/ 536 h 592"/>
                <a:gd name="T74" fmla="*/ 253 w 893"/>
                <a:gd name="T75" fmla="*/ 544 h 592"/>
                <a:gd name="T76" fmla="*/ 287 w 893"/>
                <a:gd name="T77" fmla="*/ 560 h 592"/>
                <a:gd name="T78" fmla="*/ 287 w 893"/>
                <a:gd name="T79" fmla="*/ 584 h 592"/>
                <a:gd name="T80" fmla="*/ 320 w 893"/>
                <a:gd name="T81" fmla="*/ 592 h 592"/>
                <a:gd name="T82" fmla="*/ 413 w 893"/>
                <a:gd name="T83" fmla="*/ 592 h 592"/>
                <a:gd name="T84" fmla="*/ 438 w 893"/>
                <a:gd name="T85" fmla="*/ 568 h 592"/>
                <a:gd name="T86" fmla="*/ 463 w 893"/>
                <a:gd name="T87" fmla="*/ 568 h 592"/>
                <a:gd name="T88" fmla="*/ 514 w 893"/>
                <a:gd name="T89" fmla="*/ 568 h 592"/>
                <a:gd name="T90" fmla="*/ 565 w 893"/>
                <a:gd name="T91" fmla="*/ 560 h 592"/>
                <a:gd name="T92" fmla="*/ 607 w 893"/>
                <a:gd name="T93" fmla="*/ 504 h 592"/>
                <a:gd name="T94" fmla="*/ 657 w 893"/>
                <a:gd name="T95" fmla="*/ 488 h 592"/>
                <a:gd name="T96" fmla="*/ 699 w 893"/>
                <a:gd name="T97" fmla="*/ 480 h 592"/>
                <a:gd name="T98" fmla="*/ 725 w 893"/>
                <a:gd name="T99" fmla="*/ 488 h 592"/>
                <a:gd name="T100" fmla="*/ 767 w 893"/>
                <a:gd name="T101" fmla="*/ 480 h 592"/>
                <a:gd name="T102" fmla="*/ 775 w 893"/>
                <a:gd name="T103" fmla="*/ 496 h 592"/>
                <a:gd name="T104" fmla="*/ 826 w 893"/>
                <a:gd name="T105" fmla="*/ 496 h 592"/>
                <a:gd name="T106" fmla="*/ 834 w 893"/>
                <a:gd name="T107" fmla="*/ 416 h 592"/>
                <a:gd name="T108" fmla="*/ 851 w 893"/>
                <a:gd name="T109" fmla="*/ 376 h 592"/>
                <a:gd name="T110" fmla="*/ 885 w 893"/>
                <a:gd name="T111" fmla="*/ 336 h 592"/>
                <a:gd name="T112" fmla="*/ 893 w 893"/>
                <a:gd name="T113" fmla="*/ 312 h 592"/>
                <a:gd name="T114" fmla="*/ 876 w 893"/>
                <a:gd name="T115" fmla="*/ 288 h 592"/>
                <a:gd name="T116" fmla="*/ 834 w 893"/>
                <a:gd name="T117" fmla="*/ 288 h 592"/>
                <a:gd name="T118" fmla="*/ 784 w 893"/>
                <a:gd name="T119" fmla="*/ 312 h 5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93"/>
                <a:gd name="T181" fmla="*/ 0 h 592"/>
                <a:gd name="T182" fmla="*/ 893 w 893"/>
                <a:gd name="T183" fmla="*/ 592 h 59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93" h="592">
                  <a:moveTo>
                    <a:pt x="784" y="312"/>
                  </a:moveTo>
                  <a:lnTo>
                    <a:pt x="725" y="280"/>
                  </a:lnTo>
                  <a:lnTo>
                    <a:pt x="708" y="208"/>
                  </a:lnTo>
                  <a:lnTo>
                    <a:pt x="708" y="168"/>
                  </a:lnTo>
                  <a:lnTo>
                    <a:pt x="666" y="120"/>
                  </a:lnTo>
                  <a:lnTo>
                    <a:pt x="632" y="96"/>
                  </a:lnTo>
                  <a:lnTo>
                    <a:pt x="581" y="56"/>
                  </a:lnTo>
                  <a:lnTo>
                    <a:pt x="548" y="16"/>
                  </a:lnTo>
                  <a:lnTo>
                    <a:pt x="506" y="0"/>
                  </a:lnTo>
                  <a:lnTo>
                    <a:pt x="472" y="48"/>
                  </a:lnTo>
                  <a:lnTo>
                    <a:pt x="396" y="72"/>
                  </a:lnTo>
                  <a:lnTo>
                    <a:pt x="371" y="96"/>
                  </a:lnTo>
                  <a:lnTo>
                    <a:pt x="337" y="80"/>
                  </a:lnTo>
                  <a:lnTo>
                    <a:pt x="287" y="88"/>
                  </a:lnTo>
                  <a:lnTo>
                    <a:pt x="253" y="88"/>
                  </a:lnTo>
                  <a:lnTo>
                    <a:pt x="219" y="80"/>
                  </a:lnTo>
                  <a:lnTo>
                    <a:pt x="185" y="104"/>
                  </a:lnTo>
                  <a:lnTo>
                    <a:pt x="160" y="128"/>
                  </a:lnTo>
                  <a:lnTo>
                    <a:pt x="135" y="168"/>
                  </a:lnTo>
                  <a:lnTo>
                    <a:pt x="110" y="224"/>
                  </a:lnTo>
                  <a:lnTo>
                    <a:pt x="84" y="256"/>
                  </a:lnTo>
                  <a:lnTo>
                    <a:pt x="76" y="280"/>
                  </a:lnTo>
                  <a:lnTo>
                    <a:pt x="67" y="320"/>
                  </a:lnTo>
                  <a:lnTo>
                    <a:pt x="51" y="328"/>
                  </a:lnTo>
                  <a:lnTo>
                    <a:pt x="25" y="344"/>
                  </a:lnTo>
                  <a:lnTo>
                    <a:pt x="0" y="352"/>
                  </a:lnTo>
                  <a:lnTo>
                    <a:pt x="17" y="368"/>
                  </a:lnTo>
                  <a:lnTo>
                    <a:pt x="51" y="392"/>
                  </a:lnTo>
                  <a:lnTo>
                    <a:pt x="59" y="416"/>
                  </a:lnTo>
                  <a:lnTo>
                    <a:pt x="93" y="440"/>
                  </a:lnTo>
                  <a:lnTo>
                    <a:pt x="135" y="456"/>
                  </a:lnTo>
                  <a:lnTo>
                    <a:pt x="118" y="488"/>
                  </a:lnTo>
                  <a:lnTo>
                    <a:pt x="160" y="496"/>
                  </a:lnTo>
                  <a:lnTo>
                    <a:pt x="202" y="512"/>
                  </a:lnTo>
                  <a:lnTo>
                    <a:pt x="244" y="488"/>
                  </a:lnTo>
                  <a:lnTo>
                    <a:pt x="244" y="528"/>
                  </a:lnTo>
                  <a:lnTo>
                    <a:pt x="261" y="536"/>
                  </a:lnTo>
                  <a:lnTo>
                    <a:pt x="253" y="544"/>
                  </a:lnTo>
                  <a:lnTo>
                    <a:pt x="287" y="560"/>
                  </a:lnTo>
                  <a:lnTo>
                    <a:pt x="287" y="584"/>
                  </a:lnTo>
                  <a:lnTo>
                    <a:pt x="320" y="592"/>
                  </a:lnTo>
                  <a:lnTo>
                    <a:pt x="413" y="592"/>
                  </a:lnTo>
                  <a:lnTo>
                    <a:pt x="438" y="568"/>
                  </a:lnTo>
                  <a:lnTo>
                    <a:pt x="463" y="568"/>
                  </a:lnTo>
                  <a:lnTo>
                    <a:pt x="514" y="568"/>
                  </a:lnTo>
                  <a:lnTo>
                    <a:pt x="565" y="560"/>
                  </a:lnTo>
                  <a:lnTo>
                    <a:pt x="607" y="504"/>
                  </a:lnTo>
                  <a:lnTo>
                    <a:pt x="657" y="488"/>
                  </a:lnTo>
                  <a:lnTo>
                    <a:pt x="699" y="480"/>
                  </a:lnTo>
                  <a:lnTo>
                    <a:pt x="725" y="488"/>
                  </a:lnTo>
                  <a:lnTo>
                    <a:pt x="767" y="480"/>
                  </a:lnTo>
                  <a:lnTo>
                    <a:pt x="775" y="496"/>
                  </a:lnTo>
                  <a:lnTo>
                    <a:pt x="826" y="496"/>
                  </a:lnTo>
                  <a:lnTo>
                    <a:pt x="834" y="416"/>
                  </a:lnTo>
                  <a:lnTo>
                    <a:pt x="851" y="376"/>
                  </a:lnTo>
                  <a:lnTo>
                    <a:pt x="885" y="336"/>
                  </a:lnTo>
                  <a:lnTo>
                    <a:pt x="893" y="312"/>
                  </a:lnTo>
                  <a:lnTo>
                    <a:pt x="876" y="288"/>
                  </a:lnTo>
                  <a:lnTo>
                    <a:pt x="834" y="288"/>
                  </a:lnTo>
                  <a:lnTo>
                    <a:pt x="784" y="312"/>
                  </a:lnTo>
                  <a:close/>
                </a:path>
              </a:pathLst>
            </a:custGeom>
            <a:solidFill>
              <a:srgbClr val="FF5050"/>
            </a:solidFill>
            <a:ln w="9525">
              <a:noFill/>
              <a:miter lim="800000"/>
              <a:headEnd/>
              <a:tailEnd/>
            </a:ln>
          </p:spPr>
          <p:txBody>
            <a:bodyPr/>
            <a:lstStyle/>
            <a:p>
              <a:endParaRPr lang="en-IE">
                <a:latin typeface="Calibri" pitchFamily="34" charset="0"/>
              </a:endParaRPr>
            </a:p>
          </p:txBody>
        </p:sp>
        <p:sp>
          <p:nvSpPr>
            <p:cNvPr id="85" name="Freeform 81"/>
            <p:cNvSpPr>
              <a:spLocks/>
            </p:cNvSpPr>
            <p:nvPr/>
          </p:nvSpPr>
          <p:spPr bwMode="auto">
            <a:xfrm>
              <a:off x="5235" y="2664"/>
              <a:ext cx="354" cy="336"/>
            </a:xfrm>
            <a:custGeom>
              <a:avLst/>
              <a:gdLst>
                <a:gd name="T0" fmla="*/ 270 w 354"/>
                <a:gd name="T1" fmla="*/ 248 h 336"/>
                <a:gd name="T2" fmla="*/ 253 w 354"/>
                <a:gd name="T3" fmla="*/ 224 h 336"/>
                <a:gd name="T4" fmla="*/ 278 w 354"/>
                <a:gd name="T5" fmla="*/ 200 h 336"/>
                <a:gd name="T6" fmla="*/ 354 w 354"/>
                <a:gd name="T7" fmla="*/ 184 h 336"/>
                <a:gd name="T8" fmla="*/ 337 w 354"/>
                <a:gd name="T9" fmla="*/ 152 h 336"/>
                <a:gd name="T10" fmla="*/ 303 w 354"/>
                <a:gd name="T11" fmla="*/ 120 h 336"/>
                <a:gd name="T12" fmla="*/ 287 w 354"/>
                <a:gd name="T13" fmla="*/ 88 h 336"/>
                <a:gd name="T14" fmla="*/ 236 w 354"/>
                <a:gd name="T15" fmla="*/ 72 h 336"/>
                <a:gd name="T16" fmla="*/ 211 w 354"/>
                <a:gd name="T17" fmla="*/ 24 h 336"/>
                <a:gd name="T18" fmla="*/ 152 w 354"/>
                <a:gd name="T19" fmla="*/ 24 h 336"/>
                <a:gd name="T20" fmla="*/ 84 w 354"/>
                <a:gd name="T21" fmla="*/ 0 h 336"/>
                <a:gd name="T22" fmla="*/ 59 w 354"/>
                <a:gd name="T23" fmla="*/ 24 h 336"/>
                <a:gd name="T24" fmla="*/ 8 w 354"/>
                <a:gd name="T25" fmla="*/ 32 h 336"/>
                <a:gd name="T26" fmla="*/ 0 w 354"/>
                <a:gd name="T27" fmla="*/ 40 h 336"/>
                <a:gd name="T28" fmla="*/ 34 w 354"/>
                <a:gd name="T29" fmla="*/ 56 h 336"/>
                <a:gd name="T30" fmla="*/ 67 w 354"/>
                <a:gd name="T31" fmla="*/ 96 h 336"/>
                <a:gd name="T32" fmla="*/ 118 w 354"/>
                <a:gd name="T33" fmla="*/ 136 h 336"/>
                <a:gd name="T34" fmla="*/ 152 w 354"/>
                <a:gd name="T35" fmla="*/ 160 h 336"/>
                <a:gd name="T36" fmla="*/ 194 w 354"/>
                <a:gd name="T37" fmla="*/ 208 h 336"/>
                <a:gd name="T38" fmla="*/ 194 w 354"/>
                <a:gd name="T39" fmla="*/ 248 h 336"/>
                <a:gd name="T40" fmla="*/ 211 w 354"/>
                <a:gd name="T41" fmla="*/ 320 h 336"/>
                <a:gd name="T42" fmla="*/ 236 w 354"/>
                <a:gd name="T43" fmla="*/ 336 h 336"/>
                <a:gd name="T44" fmla="*/ 253 w 354"/>
                <a:gd name="T45" fmla="*/ 312 h 336"/>
                <a:gd name="T46" fmla="*/ 270 w 354"/>
                <a:gd name="T47" fmla="*/ 248 h 3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54"/>
                <a:gd name="T73" fmla="*/ 0 h 336"/>
                <a:gd name="T74" fmla="*/ 354 w 354"/>
                <a:gd name="T75" fmla="*/ 336 h 3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54" h="336">
                  <a:moveTo>
                    <a:pt x="270" y="248"/>
                  </a:moveTo>
                  <a:lnTo>
                    <a:pt x="253" y="224"/>
                  </a:lnTo>
                  <a:lnTo>
                    <a:pt x="278" y="200"/>
                  </a:lnTo>
                  <a:lnTo>
                    <a:pt x="354" y="184"/>
                  </a:lnTo>
                  <a:lnTo>
                    <a:pt x="337" y="152"/>
                  </a:lnTo>
                  <a:lnTo>
                    <a:pt x="303" y="120"/>
                  </a:lnTo>
                  <a:lnTo>
                    <a:pt x="287" y="88"/>
                  </a:lnTo>
                  <a:lnTo>
                    <a:pt x="236" y="72"/>
                  </a:lnTo>
                  <a:lnTo>
                    <a:pt x="211" y="24"/>
                  </a:lnTo>
                  <a:lnTo>
                    <a:pt x="152" y="24"/>
                  </a:lnTo>
                  <a:lnTo>
                    <a:pt x="84" y="0"/>
                  </a:lnTo>
                  <a:lnTo>
                    <a:pt x="59" y="24"/>
                  </a:lnTo>
                  <a:lnTo>
                    <a:pt x="8" y="32"/>
                  </a:lnTo>
                  <a:lnTo>
                    <a:pt x="0" y="40"/>
                  </a:lnTo>
                  <a:lnTo>
                    <a:pt x="34" y="56"/>
                  </a:lnTo>
                  <a:lnTo>
                    <a:pt x="67" y="96"/>
                  </a:lnTo>
                  <a:lnTo>
                    <a:pt x="118" y="136"/>
                  </a:lnTo>
                  <a:lnTo>
                    <a:pt x="152" y="160"/>
                  </a:lnTo>
                  <a:lnTo>
                    <a:pt x="194" y="208"/>
                  </a:lnTo>
                  <a:lnTo>
                    <a:pt x="194" y="248"/>
                  </a:lnTo>
                  <a:lnTo>
                    <a:pt x="211" y="320"/>
                  </a:lnTo>
                  <a:lnTo>
                    <a:pt x="236" y="336"/>
                  </a:lnTo>
                  <a:lnTo>
                    <a:pt x="253" y="312"/>
                  </a:lnTo>
                  <a:lnTo>
                    <a:pt x="270" y="248"/>
                  </a:lnTo>
                  <a:close/>
                </a:path>
              </a:pathLst>
            </a:custGeom>
            <a:noFill/>
            <a:ln w="9525">
              <a:noFill/>
              <a:miter lim="800000"/>
              <a:headEnd/>
              <a:tailEnd/>
            </a:ln>
          </p:spPr>
          <p:txBody>
            <a:bodyPr/>
            <a:lstStyle/>
            <a:p>
              <a:endParaRPr lang="en-IE">
                <a:latin typeface="Calibri" pitchFamily="34" charset="0"/>
              </a:endParaRPr>
            </a:p>
          </p:txBody>
        </p:sp>
        <p:sp>
          <p:nvSpPr>
            <p:cNvPr id="86" name="Freeform 82"/>
            <p:cNvSpPr>
              <a:spLocks/>
            </p:cNvSpPr>
            <p:nvPr/>
          </p:nvSpPr>
          <p:spPr bwMode="auto">
            <a:xfrm>
              <a:off x="4721" y="2704"/>
              <a:ext cx="893" cy="592"/>
            </a:xfrm>
            <a:custGeom>
              <a:avLst/>
              <a:gdLst>
                <a:gd name="T0" fmla="*/ 784 w 893"/>
                <a:gd name="T1" fmla="*/ 312 h 592"/>
                <a:gd name="T2" fmla="*/ 725 w 893"/>
                <a:gd name="T3" fmla="*/ 280 h 592"/>
                <a:gd name="T4" fmla="*/ 708 w 893"/>
                <a:gd name="T5" fmla="*/ 208 h 592"/>
                <a:gd name="T6" fmla="*/ 708 w 893"/>
                <a:gd name="T7" fmla="*/ 168 h 592"/>
                <a:gd name="T8" fmla="*/ 666 w 893"/>
                <a:gd name="T9" fmla="*/ 120 h 592"/>
                <a:gd name="T10" fmla="*/ 632 w 893"/>
                <a:gd name="T11" fmla="*/ 96 h 592"/>
                <a:gd name="T12" fmla="*/ 581 w 893"/>
                <a:gd name="T13" fmla="*/ 56 h 592"/>
                <a:gd name="T14" fmla="*/ 548 w 893"/>
                <a:gd name="T15" fmla="*/ 16 h 592"/>
                <a:gd name="T16" fmla="*/ 506 w 893"/>
                <a:gd name="T17" fmla="*/ 0 h 592"/>
                <a:gd name="T18" fmla="*/ 472 w 893"/>
                <a:gd name="T19" fmla="*/ 48 h 592"/>
                <a:gd name="T20" fmla="*/ 396 w 893"/>
                <a:gd name="T21" fmla="*/ 72 h 592"/>
                <a:gd name="T22" fmla="*/ 371 w 893"/>
                <a:gd name="T23" fmla="*/ 96 h 592"/>
                <a:gd name="T24" fmla="*/ 337 w 893"/>
                <a:gd name="T25" fmla="*/ 80 h 592"/>
                <a:gd name="T26" fmla="*/ 287 w 893"/>
                <a:gd name="T27" fmla="*/ 88 h 592"/>
                <a:gd name="T28" fmla="*/ 253 w 893"/>
                <a:gd name="T29" fmla="*/ 88 h 592"/>
                <a:gd name="T30" fmla="*/ 219 w 893"/>
                <a:gd name="T31" fmla="*/ 80 h 592"/>
                <a:gd name="T32" fmla="*/ 185 w 893"/>
                <a:gd name="T33" fmla="*/ 104 h 592"/>
                <a:gd name="T34" fmla="*/ 185 w 893"/>
                <a:gd name="T35" fmla="*/ 104 h 592"/>
                <a:gd name="T36" fmla="*/ 160 w 893"/>
                <a:gd name="T37" fmla="*/ 128 h 592"/>
                <a:gd name="T38" fmla="*/ 135 w 893"/>
                <a:gd name="T39" fmla="*/ 168 h 592"/>
                <a:gd name="T40" fmla="*/ 110 w 893"/>
                <a:gd name="T41" fmla="*/ 224 h 592"/>
                <a:gd name="T42" fmla="*/ 84 w 893"/>
                <a:gd name="T43" fmla="*/ 256 h 592"/>
                <a:gd name="T44" fmla="*/ 76 w 893"/>
                <a:gd name="T45" fmla="*/ 280 h 592"/>
                <a:gd name="T46" fmla="*/ 67 w 893"/>
                <a:gd name="T47" fmla="*/ 320 h 592"/>
                <a:gd name="T48" fmla="*/ 51 w 893"/>
                <a:gd name="T49" fmla="*/ 328 h 592"/>
                <a:gd name="T50" fmla="*/ 25 w 893"/>
                <a:gd name="T51" fmla="*/ 344 h 592"/>
                <a:gd name="T52" fmla="*/ 0 w 893"/>
                <a:gd name="T53" fmla="*/ 352 h 592"/>
                <a:gd name="T54" fmla="*/ 17 w 893"/>
                <a:gd name="T55" fmla="*/ 368 h 592"/>
                <a:gd name="T56" fmla="*/ 51 w 893"/>
                <a:gd name="T57" fmla="*/ 392 h 592"/>
                <a:gd name="T58" fmla="*/ 59 w 893"/>
                <a:gd name="T59" fmla="*/ 416 h 592"/>
                <a:gd name="T60" fmla="*/ 93 w 893"/>
                <a:gd name="T61" fmla="*/ 440 h 592"/>
                <a:gd name="T62" fmla="*/ 135 w 893"/>
                <a:gd name="T63" fmla="*/ 456 h 592"/>
                <a:gd name="T64" fmla="*/ 118 w 893"/>
                <a:gd name="T65" fmla="*/ 488 h 592"/>
                <a:gd name="T66" fmla="*/ 160 w 893"/>
                <a:gd name="T67" fmla="*/ 496 h 592"/>
                <a:gd name="T68" fmla="*/ 202 w 893"/>
                <a:gd name="T69" fmla="*/ 512 h 592"/>
                <a:gd name="T70" fmla="*/ 244 w 893"/>
                <a:gd name="T71" fmla="*/ 488 h 592"/>
                <a:gd name="T72" fmla="*/ 244 w 893"/>
                <a:gd name="T73" fmla="*/ 528 h 592"/>
                <a:gd name="T74" fmla="*/ 261 w 893"/>
                <a:gd name="T75" fmla="*/ 536 h 592"/>
                <a:gd name="T76" fmla="*/ 253 w 893"/>
                <a:gd name="T77" fmla="*/ 544 h 592"/>
                <a:gd name="T78" fmla="*/ 287 w 893"/>
                <a:gd name="T79" fmla="*/ 560 h 592"/>
                <a:gd name="T80" fmla="*/ 287 w 893"/>
                <a:gd name="T81" fmla="*/ 584 h 592"/>
                <a:gd name="T82" fmla="*/ 320 w 893"/>
                <a:gd name="T83" fmla="*/ 592 h 592"/>
                <a:gd name="T84" fmla="*/ 413 w 893"/>
                <a:gd name="T85" fmla="*/ 592 h 592"/>
                <a:gd name="T86" fmla="*/ 438 w 893"/>
                <a:gd name="T87" fmla="*/ 568 h 592"/>
                <a:gd name="T88" fmla="*/ 463 w 893"/>
                <a:gd name="T89" fmla="*/ 568 h 592"/>
                <a:gd name="T90" fmla="*/ 514 w 893"/>
                <a:gd name="T91" fmla="*/ 568 h 592"/>
                <a:gd name="T92" fmla="*/ 565 w 893"/>
                <a:gd name="T93" fmla="*/ 560 h 592"/>
                <a:gd name="T94" fmla="*/ 607 w 893"/>
                <a:gd name="T95" fmla="*/ 504 h 592"/>
                <a:gd name="T96" fmla="*/ 657 w 893"/>
                <a:gd name="T97" fmla="*/ 488 h 592"/>
                <a:gd name="T98" fmla="*/ 699 w 893"/>
                <a:gd name="T99" fmla="*/ 480 h 592"/>
                <a:gd name="T100" fmla="*/ 725 w 893"/>
                <a:gd name="T101" fmla="*/ 488 h 592"/>
                <a:gd name="T102" fmla="*/ 767 w 893"/>
                <a:gd name="T103" fmla="*/ 480 h 592"/>
                <a:gd name="T104" fmla="*/ 775 w 893"/>
                <a:gd name="T105" fmla="*/ 496 h 592"/>
                <a:gd name="T106" fmla="*/ 826 w 893"/>
                <a:gd name="T107" fmla="*/ 496 h 592"/>
                <a:gd name="T108" fmla="*/ 834 w 893"/>
                <a:gd name="T109" fmla="*/ 416 h 592"/>
                <a:gd name="T110" fmla="*/ 851 w 893"/>
                <a:gd name="T111" fmla="*/ 376 h 592"/>
                <a:gd name="T112" fmla="*/ 885 w 893"/>
                <a:gd name="T113" fmla="*/ 336 h 592"/>
                <a:gd name="T114" fmla="*/ 893 w 893"/>
                <a:gd name="T115" fmla="*/ 312 h 592"/>
                <a:gd name="T116" fmla="*/ 876 w 893"/>
                <a:gd name="T117" fmla="*/ 288 h 592"/>
                <a:gd name="T118" fmla="*/ 834 w 893"/>
                <a:gd name="T119" fmla="*/ 288 h 592"/>
                <a:gd name="T120" fmla="*/ 784 w 893"/>
                <a:gd name="T121" fmla="*/ 312 h 59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93"/>
                <a:gd name="T184" fmla="*/ 0 h 592"/>
                <a:gd name="T185" fmla="*/ 893 w 893"/>
                <a:gd name="T186" fmla="*/ 592 h 59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93" h="592">
                  <a:moveTo>
                    <a:pt x="784" y="312"/>
                  </a:moveTo>
                  <a:lnTo>
                    <a:pt x="725" y="280"/>
                  </a:lnTo>
                  <a:lnTo>
                    <a:pt x="708" y="208"/>
                  </a:lnTo>
                  <a:lnTo>
                    <a:pt x="708" y="168"/>
                  </a:lnTo>
                  <a:lnTo>
                    <a:pt x="666" y="120"/>
                  </a:lnTo>
                  <a:lnTo>
                    <a:pt x="632" y="96"/>
                  </a:lnTo>
                  <a:lnTo>
                    <a:pt x="581" y="56"/>
                  </a:lnTo>
                  <a:lnTo>
                    <a:pt x="548" y="16"/>
                  </a:lnTo>
                  <a:lnTo>
                    <a:pt x="506" y="0"/>
                  </a:lnTo>
                  <a:lnTo>
                    <a:pt x="472" y="48"/>
                  </a:lnTo>
                  <a:lnTo>
                    <a:pt x="396" y="72"/>
                  </a:lnTo>
                  <a:lnTo>
                    <a:pt x="371" y="96"/>
                  </a:lnTo>
                  <a:lnTo>
                    <a:pt x="337" y="80"/>
                  </a:lnTo>
                  <a:lnTo>
                    <a:pt x="287" y="88"/>
                  </a:lnTo>
                  <a:lnTo>
                    <a:pt x="253" y="88"/>
                  </a:lnTo>
                  <a:lnTo>
                    <a:pt x="219" y="80"/>
                  </a:lnTo>
                  <a:lnTo>
                    <a:pt x="185" y="104"/>
                  </a:lnTo>
                  <a:lnTo>
                    <a:pt x="160" y="128"/>
                  </a:lnTo>
                  <a:lnTo>
                    <a:pt x="135" y="168"/>
                  </a:lnTo>
                  <a:lnTo>
                    <a:pt x="110" y="224"/>
                  </a:lnTo>
                  <a:lnTo>
                    <a:pt x="84" y="256"/>
                  </a:lnTo>
                  <a:lnTo>
                    <a:pt x="76" y="280"/>
                  </a:lnTo>
                  <a:lnTo>
                    <a:pt x="67" y="320"/>
                  </a:lnTo>
                  <a:lnTo>
                    <a:pt x="51" y="328"/>
                  </a:lnTo>
                  <a:lnTo>
                    <a:pt x="25" y="344"/>
                  </a:lnTo>
                  <a:lnTo>
                    <a:pt x="0" y="352"/>
                  </a:lnTo>
                  <a:lnTo>
                    <a:pt x="17" y="368"/>
                  </a:lnTo>
                  <a:lnTo>
                    <a:pt x="51" y="392"/>
                  </a:lnTo>
                  <a:lnTo>
                    <a:pt x="59" y="416"/>
                  </a:lnTo>
                  <a:lnTo>
                    <a:pt x="93" y="440"/>
                  </a:lnTo>
                  <a:lnTo>
                    <a:pt x="135" y="456"/>
                  </a:lnTo>
                  <a:lnTo>
                    <a:pt x="118" y="488"/>
                  </a:lnTo>
                  <a:lnTo>
                    <a:pt x="160" y="496"/>
                  </a:lnTo>
                  <a:lnTo>
                    <a:pt x="202" y="512"/>
                  </a:lnTo>
                  <a:lnTo>
                    <a:pt x="244" y="488"/>
                  </a:lnTo>
                  <a:lnTo>
                    <a:pt x="244" y="528"/>
                  </a:lnTo>
                  <a:lnTo>
                    <a:pt x="261" y="536"/>
                  </a:lnTo>
                  <a:lnTo>
                    <a:pt x="253" y="544"/>
                  </a:lnTo>
                  <a:lnTo>
                    <a:pt x="287" y="560"/>
                  </a:lnTo>
                  <a:lnTo>
                    <a:pt x="287" y="584"/>
                  </a:lnTo>
                  <a:lnTo>
                    <a:pt x="320" y="592"/>
                  </a:lnTo>
                  <a:lnTo>
                    <a:pt x="413" y="592"/>
                  </a:lnTo>
                  <a:lnTo>
                    <a:pt x="438" y="568"/>
                  </a:lnTo>
                  <a:lnTo>
                    <a:pt x="463" y="568"/>
                  </a:lnTo>
                  <a:lnTo>
                    <a:pt x="514" y="568"/>
                  </a:lnTo>
                  <a:lnTo>
                    <a:pt x="565" y="560"/>
                  </a:lnTo>
                  <a:lnTo>
                    <a:pt x="607" y="504"/>
                  </a:lnTo>
                  <a:lnTo>
                    <a:pt x="657" y="488"/>
                  </a:lnTo>
                  <a:lnTo>
                    <a:pt x="699" y="480"/>
                  </a:lnTo>
                  <a:lnTo>
                    <a:pt x="725" y="488"/>
                  </a:lnTo>
                  <a:lnTo>
                    <a:pt x="767" y="480"/>
                  </a:lnTo>
                  <a:lnTo>
                    <a:pt x="775" y="496"/>
                  </a:lnTo>
                  <a:lnTo>
                    <a:pt x="826" y="496"/>
                  </a:lnTo>
                  <a:lnTo>
                    <a:pt x="834" y="416"/>
                  </a:lnTo>
                  <a:lnTo>
                    <a:pt x="851" y="376"/>
                  </a:lnTo>
                  <a:lnTo>
                    <a:pt x="885" y="336"/>
                  </a:lnTo>
                  <a:lnTo>
                    <a:pt x="893" y="312"/>
                  </a:lnTo>
                  <a:lnTo>
                    <a:pt x="876" y="288"/>
                  </a:lnTo>
                  <a:lnTo>
                    <a:pt x="834" y="288"/>
                  </a:lnTo>
                  <a:lnTo>
                    <a:pt x="784" y="312"/>
                  </a:lnTo>
                  <a:close/>
                </a:path>
              </a:pathLst>
            </a:custGeom>
            <a:noFill/>
            <a:ln w="12700">
              <a:solidFill>
                <a:srgbClr val="000000"/>
              </a:solidFill>
              <a:round/>
              <a:headEnd/>
              <a:tailEnd/>
            </a:ln>
          </p:spPr>
          <p:txBody>
            <a:bodyPr/>
            <a:lstStyle/>
            <a:p>
              <a:endParaRPr lang="en-IE">
                <a:latin typeface="Calibri" pitchFamily="34" charset="0"/>
              </a:endParaRPr>
            </a:p>
          </p:txBody>
        </p:sp>
        <p:sp>
          <p:nvSpPr>
            <p:cNvPr id="87" name="Freeform 83"/>
            <p:cNvSpPr>
              <a:spLocks/>
            </p:cNvSpPr>
            <p:nvPr/>
          </p:nvSpPr>
          <p:spPr bwMode="auto">
            <a:xfrm>
              <a:off x="5235" y="2664"/>
              <a:ext cx="354" cy="336"/>
            </a:xfrm>
            <a:custGeom>
              <a:avLst/>
              <a:gdLst>
                <a:gd name="T0" fmla="*/ 270 w 354"/>
                <a:gd name="T1" fmla="*/ 248 h 336"/>
                <a:gd name="T2" fmla="*/ 253 w 354"/>
                <a:gd name="T3" fmla="*/ 224 h 336"/>
                <a:gd name="T4" fmla="*/ 278 w 354"/>
                <a:gd name="T5" fmla="*/ 200 h 336"/>
                <a:gd name="T6" fmla="*/ 354 w 354"/>
                <a:gd name="T7" fmla="*/ 184 h 336"/>
                <a:gd name="T8" fmla="*/ 337 w 354"/>
                <a:gd name="T9" fmla="*/ 152 h 336"/>
                <a:gd name="T10" fmla="*/ 303 w 354"/>
                <a:gd name="T11" fmla="*/ 120 h 336"/>
                <a:gd name="T12" fmla="*/ 287 w 354"/>
                <a:gd name="T13" fmla="*/ 88 h 336"/>
                <a:gd name="T14" fmla="*/ 236 w 354"/>
                <a:gd name="T15" fmla="*/ 72 h 336"/>
                <a:gd name="T16" fmla="*/ 211 w 354"/>
                <a:gd name="T17" fmla="*/ 24 h 336"/>
                <a:gd name="T18" fmla="*/ 152 w 354"/>
                <a:gd name="T19" fmla="*/ 24 h 336"/>
                <a:gd name="T20" fmla="*/ 84 w 354"/>
                <a:gd name="T21" fmla="*/ 0 h 336"/>
                <a:gd name="T22" fmla="*/ 59 w 354"/>
                <a:gd name="T23" fmla="*/ 24 h 336"/>
                <a:gd name="T24" fmla="*/ 8 w 354"/>
                <a:gd name="T25" fmla="*/ 32 h 336"/>
                <a:gd name="T26" fmla="*/ 0 w 354"/>
                <a:gd name="T27" fmla="*/ 40 h 336"/>
                <a:gd name="T28" fmla="*/ 34 w 354"/>
                <a:gd name="T29" fmla="*/ 56 h 336"/>
                <a:gd name="T30" fmla="*/ 67 w 354"/>
                <a:gd name="T31" fmla="*/ 96 h 336"/>
                <a:gd name="T32" fmla="*/ 118 w 354"/>
                <a:gd name="T33" fmla="*/ 136 h 336"/>
                <a:gd name="T34" fmla="*/ 152 w 354"/>
                <a:gd name="T35" fmla="*/ 160 h 336"/>
                <a:gd name="T36" fmla="*/ 194 w 354"/>
                <a:gd name="T37" fmla="*/ 208 h 336"/>
                <a:gd name="T38" fmla="*/ 194 w 354"/>
                <a:gd name="T39" fmla="*/ 248 h 336"/>
                <a:gd name="T40" fmla="*/ 211 w 354"/>
                <a:gd name="T41" fmla="*/ 320 h 336"/>
                <a:gd name="T42" fmla="*/ 236 w 354"/>
                <a:gd name="T43" fmla="*/ 336 h 336"/>
                <a:gd name="T44" fmla="*/ 253 w 354"/>
                <a:gd name="T45" fmla="*/ 312 h 336"/>
                <a:gd name="T46" fmla="*/ 270 w 354"/>
                <a:gd name="T47" fmla="*/ 248 h 3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54"/>
                <a:gd name="T73" fmla="*/ 0 h 336"/>
                <a:gd name="T74" fmla="*/ 354 w 354"/>
                <a:gd name="T75" fmla="*/ 336 h 3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54" h="336">
                  <a:moveTo>
                    <a:pt x="270" y="248"/>
                  </a:moveTo>
                  <a:lnTo>
                    <a:pt x="253" y="224"/>
                  </a:lnTo>
                  <a:lnTo>
                    <a:pt x="278" y="200"/>
                  </a:lnTo>
                  <a:lnTo>
                    <a:pt x="354" y="184"/>
                  </a:lnTo>
                  <a:lnTo>
                    <a:pt x="337" y="152"/>
                  </a:lnTo>
                  <a:lnTo>
                    <a:pt x="303" y="120"/>
                  </a:lnTo>
                  <a:lnTo>
                    <a:pt x="287" y="88"/>
                  </a:lnTo>
                  <a:lnTo>
                    <a:pt x="236" y="72"/>
                  </a:lnTo>
                  <a:lnTo>
                    <a:pt x="211" y="24"/>
                  </a:lnTo>
                  <a:lnTo>
                    <a:pt x="152" y="24"/>
                  </a:lnTo>
                  <a:lnTo>
                    <a:pt x="84" y="0"/>
                  </a:lnTo>
                  <a:lnTo>
                    <a:pt x="59" y="24"/>
                  </a:lnTo>
                  <a:lnTo>
                    <a:pt x="8" y="32"/>
                  </a:lnTo>
                  <a:lnTo>
                    <a:pt x="0" y="40"/>
                  </a:lnTo>
                  <a:lnTo>
                    <a:pt x="34" y="56"/>
                  </a:lnTo>
                  <a:lnTo>
                    <a:pt x="67" y="96"/>
                  </a:lnTo>
                  <a:lnTo>
                    <a:pt x="118" y="136"/>
                  </a:lnTo>
                  <a:lnTo>
                    <a:pt x="152" y="160"/>
                  </a:lnTo>
                  <a:lnTo>
                    <a:pt x="194" y="208"/>
                  </a:lnTo>
                  <a:lnTo>
                    <a:pt x="194" y="248"/>
                  </a:lnTo>
                  <a:lnTo>
                    <a:pt x="211" y="320"/>
                  </a:lnTo>
                  <a:lnTo>
                    <a:pt x="236" y="336"/>
                  </a:lnTo>
                  <a:lnTo>
                    <a:pt x="253" y="312"/>
                  </a:lnTo>
                  <a:lnTo>
                    <a:pt x="270" y="248"/>
                  </a:lnTo>
                  <a:close/>
                </a:path>
              </a:pathLst>
            </a:custGeom>
            <a:noFill/>
            <a:ln w="12700">
              <a:solidFill>
                <a:srgbClr val="000000"/>
              </a:solidFill>
              <a:round/>
              <a:headEnd/>
              <a:tailEnd/>
            </a:ln>
          </p:spPr>
          <p:txBody>
            <a:bodyPr/>
            <a:lstStyle/>
            <a:p>
              <a:endParaRPr lang="en-IE">
                <a:latin typeface="Calibri" pitchFamily="34" charset="0"/>
              </a:endParaRPr>
            </a:p>
          </p:txBody>
        </p:sp>
        <p:sp>
          <p:nvSpPr>
            <p:cNvPr id="88" name="Freeform 84"/>
            <p:cNvSpPr>
              <a:spLocks/>
            </p:cNvSpPr>
            <p:nvPr/>
          </p:nvSpPr>
          <p:spPr bwMode="auto">
            <a:xfrm>
              <a:off x="4089" y="2040"/>
              <a:ext cx="860" cy="656"/>
            </a:xfrm>
            <a:custGeom>
              <a:avLst/>
              <a:gdLst>
                <a:gd name="T0" fmla="*/ 775 w 860"/>
                <a:gd name="T1" fmla="*/ 560 h 656"/>
                <a:gd name="T2" fmla="*/ 826 w 860"/>
                <a:gd name="T3" fmla="*/ 464 h 656"/>
                <a:gd name="T4" fmla="*/ 860 w 860"/>
                <a:gd name="T5" fmla="*/ 456 h 656"/>
                <a:gd name="T6" fmla="*/ 851 w 860"/>
                <a:gd name="T7" fmla="*/ 416 h 656"/>
                <a:gd name="T8" fmla="*/ 817 w 860"/>
                <a:gd name="T9" fmla="*/ 352 h 656"/>
                <a:gd name="T10" fmla="*/ 792 w 860"/>
                <a:gd name="T11" fmla="*/ 320 h 656"/>
                <a:gd name="T12" fmla="*/ 784 w 860"/>
                <a:gd name="T13" fmla="*/ 264 h 656"/>
                <a:gd name="T14" fmla="*/ 750 w 860"/>
                <a:gd name="T15" fmla="*/ 256 h 656"/>
                <a:gd name="T16" fmla="*/ 750 w 860"/>
                <a:gd name="T17" fmla="*/ 232 h 656"/>
                <a:gd name="T18" fmla="*/ 792 w 860"/>
                <a:gd name="T19" fmla="*/ 184 h 656"/>
                <a:gd name="T20" fmla="*/ 750 w 860"/>
                <a:gd name="T21" fmla="*/ 104 h 656"/>
                <a:gd name="T22" fmla="*/ 725 w 860"/>
                <a:gd name="T23" fmla="*/ 40 h 656"/>
                <a:gd name="T24" fmla="*/ 666 w 860"/>
                <a:gd name="T25" fmla="*/ 16 h 656"/>
                <a:gd name="T26" fmla="*/ 531 w 860"/>
                <a:gd name="T27" fmla="*/ 40 h 656"/>
                <a:gd name="T28" fmla="*/ 447 w 860"/>
                <a:gd name="T29" fmla="*/ 24 h 656"/>
                <a:gd name="T30" fmla="*/ 405 w 860"/>
                <a:gd name="T31" fmla="*/ 48 h 656"/>
                <a:gd name="T32" fmla="*/ 362 w 860"/>
                <a:gd name="T33" fmla="*/ 40 h 656"/>
                <a:gd name="T34" fmla="*/ 329 w 860"/>
                <a:gd name="T35" fmla="*/ 24 h 656"/>
                <a:gd name="T36" fmla="*/ 295 w 860"/>
                <a:gd name="T37" fmla="*/ 0 h 656"/>
                <a:gd name="T38" fmla="*/ 253 w 860"/>
                <a:gd name="T39" fmla="*/ 8 h 656"/>
                <a:gd name="T40" fmla="*/ 177 w 860"/>
                <a:gd name="T41" fmla="*/ 40 h 656"/>
                <a:gd name="T42" fmla="*/ 169 w 860"/>
                <a:gd name="T43" fmla="*/ 72 h 656"/>
                <a:gd name="T44" fmla="*/ 126 w 860"/>
                <a:gd name="T45" fmla="*/ 88 h 656"/>
                <a:gd name="T46" fmla="*/ 25 w 860"/>
                <a:gd name="T47" fmla="*/ 128 h 656"/>
                <a:gd name="T48" fmla="*/ 9 w 860"/>
                <a:gd name="T49" fmla="*/ 128 h 656"/>
                <a:gd name="T50" fmla="*/ 17 w 860"/>
                <a:gd name="T51" fmla="*/ 176 h 656"/>
                <a:gd name="T52" fmla="*/ 25 w 860"/>
                <a:gd name="T53" fmla="*/ 208 h 656"/>
                <a:gd name="T54" fmla="*/ 0 w 860"/>
                <a:gd name="T55" fmla="*/ 256 h 656"/>
                <a:gd name="T56" fmla="*/ 51 w 860"/>
                <a:gd name="T57" fmla="*/ 288 h 656"/>
                <a:gd name="T58" fmla="*/ 51 w 860"/>
                <a:gd name="T59" fmla="*/ 320 h 656"/>
                <a:gd name="T60" fmla="*/ 76 w 860"/>
                <a:gd name="T61" fmla="*/ 360 h 656"/>
                <a:gd name="T62" fmla="*/ 59 w 860"/>
                <a:gd name="T63" fmla="*/ 400 h 656"/>
                <a:gd name="T64" fmla="*/ 84 w 860"/>
                <a:gd name="T65" fmla="*/ 432 h 656"/>
                <a:gd name="T66" fmla="*/ 84 w 860"/>
                <a:gd name="T67" fmla="*/ 472 h 656"/>
                <a:gd name="T68" fmla="*/ 126 w 860"/>
                <a:gd name="T69" fmla="*/ 496 h 656"/>
                <a:gd name="T70" fmla="*/ 169 w 860"/>
                <a:gd name="T71" fmla="*/ 512 h 656"/>
                <a:gd name="T72" fmla="*/ 211 w 860"/>
                <a:gd name="T73" fmla="*/ 512 h 656"/>
                <a:gd name="T74" fmla="*/ 202 w 860"/>
                <a:gd name="T75" fmla="*/ 544 h 656"/>
                <a:gd name="T76" fmla="*/ 244 w 860"/>
                <a:gd name="T77" fmla="*/ 576 h 656"/>
                <a:gd name="T78" fmla="*/ 270 w 860"/>
                <a:gd name="T79" fmla="*/ 560 h 656"/>
                <a:gd name="T80" fmla="*/ 270 w 860"/>
                <a:gd name="T81" fmla="*/ 536 h 656"/>
                <a:gd name="T82" fmla="*/ 320 w 860"/>
                <a:gd name="T83" fmla="*/ 552 h 656"/>
                <a:gd name="T84" fmla="*/ 337 w 860"/>
                <a:gd name="T85" fmla="*/ 576 h 656"/>
                <a:gd name="T86" fmla="*/ 379 w 860"/>
                <a:gd name="T87" fmla="*/ 584 h 656"/>
                <a:gd name="T88" fmla="*/ 421 w 860"/>
                <a:gd name="T89" fmla="*/ 592 h 656"/>
                <a:gd name="T90" fmla="*/ 438 w 860"/>
                <a:gd name="T91" fmla="*/ 624 h 656"/>
                <a:gd name="T92" fmla="*/ 464 w 860"/>
                <a:gd name="T93" fmla="*/ 640 h 656"/>
                <a:gd name="T94" fmla="*/ 497 w 860"/>
                <a:gd name="T95" fmla="*/ 616 h 656"/>
                <a:gd name="T96" fmla="*/ 523 w 860"/>
                <a:gd name="T97" fmla="*/ 640 h 656"/>
                <a:gd name="T98" fmla="*/ 531 w 860"/>
                <a:gd name="T99" fmla="*/ 656 h 656"/>
                <a:gd name="T100" fmla="*/ 556 w 860"/>
                <a:gd name="T101" fmla="*/ 656 h 656"/>
                <a:gd name="T102" fmla="*/ 581 w 860"/>
                <a:gd name="T103" fmla="*/ 632 h 656"/>
                <a:gd name="T104" fmla="*/ 615 w 860"/>
                <a:gd name="T105" fmla="*/ 632 h 656"/>
                <a:gd name="T106" fmla="*/ 640 w 860"/>
                <a:gd name="T107" fmla="*/ 616 h 656"/>
                <a:gd name="T108" fmla="*/ 683 w 860"/>
                <a:gd name="T109" fmla="*/ 616 h 656"/>
                <a:gd name="T110" fmla="*/ 708 w 860"/>
                <a:gd name="T111" fmla="*/ 624 h 656"/>
                <a:gd name="T112" fmla="*/ 767 w 860"/>
                <a:gd name="T113" fmla="*/ 632 h 656"/>
                <a:gd name="T114" fmla="*/ 758 w 860"/>
                <a:gd name="T115" fmla="*/ 640 h 656"/>
                <a:gd name="T116" fmla="*/ 792 w 860"/>
                <a:gd name="T117" fmla="*/ 632 h 656"/>
                <a:gd name="T118" fmla="*/ 775 w 860"/>
                <a:gd name="T119" fmla="*/ 560 h 65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60"/>
                <a:gd name="T181" fmla="*/ 0 h 656"/>
                <a:gd name="T182" fmla="*/ 860 w 860"/>
                <a:gd name="T183" fmla="*/ 656 h 65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60" h="656">
                  <a:moveTo>
                    <a:pt x="775" y="560"/>
                  </a:moveTo>
                  <a:lnTo>
                    <a:pt x="826" y="464"/>
                  </a:lnTo>
                  <a:lnTo>
                    <a:pt x="860" y="456"/>
                  </a:lnTo>
                  <a:lnTo>
                    <a:pt x="851" y="416"/>
                  </a:lnTo>
                  <a:lnTo>
                    <a:pt x="817" y="352"/>
                  </a:lnTo>
                  <a:lnTo>
                    <a:pt x="792" y="320"/>
                  </a:lnTo>
                  <a:lnTo>
                    <a:pt x="784" y="264"/>
                  </a:lnTo>
                  <a:lnTo>
                    <a:pt x="750" y="256"/>
                  </a:lnTo>
                  <a:lnTo>
                    <a:pt x="750" y="232"/>
                  </a:lnTo>
                  <a:lnTo>
                    <a:pt x="792" y="184"/>
                  </a:lnTo>
                  <a:lnTo>
                    <a:pt x="750" y="104"/>
                  </a:lnTo>
                  <a:lnTo>
                    <a:pt x="725" y="40"/>
                  </a:lnTo>
                  <a:lnTo>
                    <a:pt x="666" y="16"/>
                  </a:lnTo>
                  <a:lnTo>
                    <a:pt x="531" y="40"/>
                  </a:lnTo>
                  <a:lnTo>
                    <a:pt x="447" y="24"/>
                  </a:lnTo>
                  <a:lnTo>
                    <a:pt x="405" y="48"/>
                  </a:lnTo>
                  <a:lnTo>
                    <a:pt x="362" y="40"/>
                  </a:lnTo>
                  <a:lnTo>
                    <a:pt x="329" y="24"/>
                  </a:lnTo>
                  <a:lnTo>
                    <a:pt x="295" y="0"/>
                  </a:lnTo>
                  <a:lnTo>
                    <a:pt x="253" y="8"/>
                  </a:lnTo>
                  <a:lnTo>
                    <a:pt x="177" y="40"/>
                  </a:lnTo>
                  <a:lnTo>
                    <a:pt x="169" y="72"/>
                  </a:lnTo>
                  <a:lnTo>
                    <a:pt x="126" y="88"/>
                  </a:lnTo>
                  <a:lnTo>
                    <a:pt x="25" y="128"/>
                  </a:lnTo>
                  <a:lnTo>
                    <a:pt x="9" y="128"/>
                  </a:lnTo>
                  <a:lnTo>
                    <a:pt x="17" y="176"/>
                  </a:lnTo>
                  <a:lnTo>
                    <a:pt x="25" y="208"/>
                  </a:lnTo>
                  <a:lnTo>
                    <a:pt x="0" y="256"/>
                  </a:lnTo>
                  <a:lnTo>
                    <a:pt x="51" y="288"/>
                  </a:lnTo>
                  <a:lnTo>
                    <a:pt x="51" y="320"/>
                  </a:lnTo>
                  <a:lnTo>
                    <a:pt x="76" y="360"/>
                  </a:lnTo>
                  <a:lnTo>
                    <a:pt x="59" y="400"/>
                  </a:lnTo>
                  <a:lnTo>
                    <a:pt x="84" y="432"/>
                  </a:lnTo>
                  <a:lnTo>
                    <a:pt x="84" y="472"/>
                  </a:lnTo>
                  <a:lnTo>
                    <a:pt x="126" y="496"/>
                  </a:lnTo>
                  <a:lnTo>
                    <a:pt x="169" y="512"/>
                  </a:lnTo>
                  <a:lnTo>
                    <a:pt x="211" y="512"/>
                  </a:lnTo>
                  <a:lnTo>
                    <a:pt x="202" y="544"/>
                  </a:lnTo>
                  <a:lnTo>
                    <a:pt x="244" y="576"/>
                  </a:lnTo>
                  <a:lnTo>
                    <a:pt x="270" y="560"/>
                  </a:lnTo>
                  <a:lnTo>
                    <a:pt x="270" y="536"/>
                  </a:lnTo>
                  <a:lnTo>
                    <a:pt x="320" y="552"/>
                  </a:lnTo>
                  <a:lnTo>
                    <a:pt x="337" y="576"/>
                  </a:lnTo>
                  <a:lnTo>
                    <a:pt x="379" y="584"/>
                  </a:lnTo>
                  <a:lnTo>
                    <a:pt x="421" y="592"/>
                  </a:lnTo>
                  <a:lnTo>
                    <a:pt x="438" y="624"/>
                  </a:lnTo>
                  <a:lnTo>
                    <a:pt x="464" y="640"/>
                  </a:lnTo>
                  <a:lnTo>
                    <a:pt x="497" y="616"/>
                  </a:lnTo>
                  <a:lnTo>
                    <a:pt x="523" y="640"/>
                  </a:lnTo>
                  <a:lnTo>
                    <a:pt x="531" y="656"/>
                  </a:lnTo>
                  <a:lnTo>
                    <a:pt x="556" y="656"/>
                  </a:lnTo>
                  <a:lnTo>
                    <a:pt x="581" y="632"/>
                  </a:lnTo>
                  <a:lnTo>
                    <a:pt x="615" y="632"/>
                  </a:lnTo>
                  <a:lnTo>
                    <a:pt x="640" y="616"/>
                  </a:lnTo>
                  <a:lnTo>
                    <a:pt x="683" y="616"/>
                  </a:lnTo>
                  <a:lnTo>
                    <a:pt x="708" y="624"/>
                  </a:lnTo>
                  <a:lnTo>
                    <a:pt x="767" y="632"/>
                  </a:lnTo>
                  <a:lnTo>
                    <a:pt x="758" y="640"/>
                  </a:lnTo>
                  <a:lnTo>
                    <a:pt x="792" y="632"/>
                  </a:lnTo>
                  <a:lnTo>
                    <a:pt x="775" y="560"/>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89" name="Freeform 85"/>
            <p:cNvSpPr>
              <a:spLocks/>
            </p:cNvSpPr>
            <p:nvPr/>
          </p:nvSpPr>
          <p:spPr bwMode="auto">
            <a:xfrm>
              <a:off x="4536" y="1976"/>
              <a:ext cx="210" cy="112"/>
            </a:xfrm>
            <a:custGeom>
              <a:avLst/>
              <a:gdLst>
                <a:gd name="T0" fmla="*/ 168 w 210"/>
                <a:gd name="T1" fmla="*/ 8 h 112"/>
                <a:gd name="T2" fmla="*/ 109 w 210"/>
                <a:gd name="T3" fmla="*/ 8 h 112"/>
                <a:gd name="T4" fmla="*/ 76 w 210"/>
                <a:gd name="T5" fmla="*/ 0 h 112"/>
                <a:gd name="T6" fmla="*/ 67 w 210"/>
                <a:gd name="T7" fmla="*/ 24 h 112"/>
                <a:gd name="T8" fmla="*/ 42 w 210"/>
                <a:gd name="T9" fmla="*/ 32 h 112"/>
                <a:gd name="T10" fmla="*/ 8 w 210"/>
                <a:gd name="T11" fmla="*/ 48 h 112"/>
                <a:gd name="T12" fmla="*/ 8 w 210"/>
                <a:gd name="T13" fmla="*/ 72 h 112"/>
                <a:gd name="T14" fmla="*/ 0 w 210"/>
                <a:gd name="T15" fmla="*/ 96 h 112"/>
                <a:gd name="T16" fmla="*/ 84 w 210"/>
                <a:gd name="T17" fmla="*/ 112 h 112"/>
                <a:gd name="T18" fmla="*/ 210 w 210"/>
                <a:gd name="T19" fmla="*/ 88 h 112"/>
                <a:gd name="T20" fmla="*/ 193 w 210"/>
                <a:gd name="T21" fmla="*/ 16 h 112"/>
                <a:gd name="T22" fmla="*/ 168 w 210"/>
                <a:gd name="T23" fmla="*/ 8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0"/>
                <a:gd name="T37" fmla="*/ 0 h 112"/>
                <a:gd name="T38" fmla="*/ 210 w 210"/>
                <a:gd name="T39" fmla="*/ 112 h 1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0" h="112">
                  <a:moveTo>
                    <a:pt x="168" y="8"/>
                  </a:moveTo>
                  <a:lnTo>
                    <a:pt x="109" y="8"/>
                  </a:lnTo>
                  <a:lnTo>
                    <a:pt x="76" y="0"/>
                  </a:lnTo>
                  <a:lnTo>
                    <a:pt x="67" y="24"/>
                  </a:lnTo>
                  <a:lnTo>
                    <a:pt x="42" y="32"/>
                  </a:lnTo>
                  <a:lnTo>
                    <a:pt x="8" y="48"/>
                  </a:lnTo>
                  <a:lnTo>
                    <a:pt x="8" y="72"/>
                  </a:lnTo>
                  <a:lnTo>
                    <a:pt x="0" y="96"/>
                  </a:lnTo>
                  <a:lnTo>
                    <a:pt x="84" y="112"/>
                  </a:lnTo>
                  <a:lnTo>
                    <a:pt x="210" y="88"/>
                  </a:lnTo>
                  <a:lnTo>
                    <a:pt x="193" y="16"/>
                  </a:lnTo>
                  <a:lnTo>
                    <a:pt x="168" y="8"/>
                  </a:lnTo>
                  <a:close/>
                </a:path>
              </a:pathLst>
            </a:custGeom>
            <a:noFill/>
            <a:ln w="9525">
              <a:noFill/>
              <a:miter lim="800000"/>
              <a:headEnd/>
              <a:tailEnd/>
            </a:ln>
          </p:spPr>
          <p:txBody>
            <a:bodyPr/>
            <a:lstStyle/>
            <a:p>
              <a:endParaRPr lang="en-IE">
                <a:latin typeface="Calibri" pitchFamily="34" charset="0"/>
              </a:endParaRPr>
            </a:p>
          </p:txBody>
        </p:sp>
        <p:sp>
          <p:nvSpPr>
            <p:cNvPr id="90" name="Freeform 86"/>
            <p:cNvSpPr>
              <a:spLocks/>
            </p:cNvSpPr>
            <p:nvPr/>
          </p:nvSpPr>
          <p:spPr bwMode="auto">
            <a:xfrm>
              <a:off x="4089" y="2040"/>
              <a:ext cx="860" cy="656"/>
            </a:xfrm>
            <a:custGeom>
              <a:avLst/>
              <a:gdLst>
                <a:gd name="T0" fmla="*/ 775 w 860"/>
                <a:gd name="T1" fmla="*/ 560 h 656"/>
                <a:gd name="T2" fmla="*/ 826 w 860"/>
                <a:gd name="T3" fmla="*/ 464 h 656"/>
                <a:gd name="T4" fmla="*/ 860 w 860"/>
                <a:gd name="T5" fmla="*/ 456 h 656"/>
                <a:gd name="T6" fmla="*/ 851 w 860"/>
                <a:gd name="T7" fmla="*/ 416 h 656"/>
                <a:gd name="T8" fmla="*/ 817 w 860"/>
                <a:gd name="T9" fmla="*/ 352 h 656"/>
                <a:gd name="T10" fmla="*/ 792 w 860"/>
                <a:gd name="T11" fmla="*/ 320 h 656"/>
                <a:gd name="T12" fmla="*/ 784 w 860"/>
                <a:gd name="T13" fmla="*/ 264 h 656"/>
                <a:gd name="T14" fmla="*/ 750 w 860"/>
                <a:gd name="T15" fmla="*/ 256 h 656"/>
                <a:gd name="T16" fmla="*/ 750 w 860"/>
                <a:gd name="T17" fmla="*/ 232 h 656"/>
                <a:gd name="T18" fmla="*/ 792 w 860"/>
                <a:gd name="T19" fmla="*/ 184 h 656"/>
                <a:gd name="T20" fmla="*/ 750 w 860"/>
                <a:gd name="T21" fmla="*/ 104 h 656"/>
                <a:gd name="T22" fmla="*/ 725 w 860"/>
                <a:gd name="T23" fmla="*/ 40 h 656"/>
                <a:gd name="T24" fmla="*/ 666 w 860"/>
                <a:gd name="T25" fmla="*/ 16 h 656"/>
                <a:gd name="T26" fmla="*/ 531 w 860"/>
                <a:gd name="T27" fmla="*/ 40 h 656"/>
                <a:gd name="T28" fmla="*/ 447 w 860"/>
                <a:gd name="T29" fmla="*/ 24 h 656"/>
                <a:gd name="T30" fmla="*/ 405 w 860"/>
                <a:gd name="T31" fmla="*/ 48 h 656"/>
                <a:gd name="T32" fmla="*/ 362 w 860"/>
                <a:gd name="T33" fmla="*/ 40 h 656"/>
                <a:gd name="T34" fmla="*/ 329 w 860"/>
                <a:gd name="T35" fmla="*/ 24 h 656"/>
                <a:gd name="T36" fmla="*/ 295 w 860"/>
                <a:gd name="T37" fmla="*/ 0 h 656"/>
                <a:gd name="T38" fmla="*/ 253 w 860"/>
                <a:gd name="T39" fmla="*/ 8 h 656"/>
                <a:gd name="T40" fmla="*/ 177 w 860"/>
                <a:gd name="T41" fmla="*/ 40 h 656"/>
                <a:gd name="T42" fmla="*/ 169 w 860"/>
                <a:gd name="T43" fmla="*/ 72 h 656"/>
                <a:gd name="T44" fmla="*/ 126 w 860"/>
                <a:gd name="T45" fmla="*/ 88 h 656"/>
                <a:gd name="T46" fmla="*/ 25 w 860"/>
                <a:gd name="T47" fmla="*/ 128 h 656"/>
                <a:gd name="T48" fmla="*/ 9 w 860"/>
                <a:gd name="T49" fmla="*/ 128 h 656"/>
                <a:gd name="T50" fmla="*/ 17 w 860"/>
                <a:gd name="T51" fmla="*/ 176 h 656"/>
                <a:gd name="T52" fmla="*/ 25 w 860"/>
                <a:gd name="T53" fmla="*/ 208 h 656"/>
                <a:gd name="T54" fmla="*/ 0 w 860"/>
                <a:gd name="T55" fmla="*/ 256 h 656"/>
                <a:gd name="T56" fmla="*/ 51 w 860"/>
                <a:gd name="T57" fmla="*/ 288 h 656"/>
                <a:gd name="T58" fmla="*/ 51 w 860"/>
                <a:gd name="T59" fmla="*/ 320 h 656"/>
                <a:gd name="T60" fmla="*/ 76 w 860"/>
                <a:gd name="T61" fmla="*/ 360 h 656"/>
                <a:gd name="T62" fmla="*/ 59 w 860"/>
                <a:gd name="T63" fmla="*/ 400 h 656"/>
                <a:gd name="T64" fmla="*/ 84 w 860"/>
                <a:gd name="T65" fmla="*/ 432 h 656"/>
                <a:gd name="T66" fmla="*/ 84 w 860"/>
                <a:gd name="T67" fmla="*/ 472 h 656"/>
                <a:gd name="T68" fmla="*/ 126 w 860"/>
                <a:gd name="T69" fmla="*/ 496 h 656"/>
                <a:gd name="T70" fmla="*/ 169 w 860"/>
                <a:gd name="T71" fmla="*/ 512 h 656"/>
                <a:gd name="T72" fmla="*/ 211 w 860"/>
                <a:gd name="T73" fmla="*/ 512 h 656"/>
                <a:gd name="T74" fmla="*/ 202 w 860"/>
                <a:gd name="T75" fmla="*/ 544 h 656"/>
                <a:gd name="T76" fmla="*/ 244 w 860"/>
                <a:gd name="T77" fmla="*/ 576 h 656"/>
                <a:gd name="T78" fmla="*/ 270 w 860"/>
                <a:gd name="T79" fmla="*/ 560 h 656"/>
                <a:gd name="T80" fmla="*/ 270 w 860"/>
                <a:gd name="T81" fmla="*/ 536 h 656"/>
                <a:gd name="T82" fmla="*/ 320 w 860"/>
                <a:gd name="T83" fmla="*/ 552 h 656"/>
                <a:gd name="T84" fmla="*/ 337 w 860"/>
                <a:gd name="T85" fmla="*/ 576 h 656"/>
                <a:gd name="T86" fmla="*/ 379 w 860"/>
                <a:gd name="T87" fmla="*/ 584 h 656"/>
                <a:gd name="T88" fmla="*/ 421 w 860"/>
                <a:gd name="T89" fmla="*/ 592 h 656"/>
                <a:gd name="T90" fmla="*/ 438 w 860"/>
                <a:gd name="T91" fmla="*/ 624 h 656"/>
                <a:gd name="T92" fmla="*/ 438 w 860"/>
                <a:gd name="T93" fmla="*/ 624 h 656"/>
                <a:gd name="T94" fmla="*/ 464 w 860"/>
                <a:gd name="T95" fmla="*/ 640 h 656"/>
                <a:gd name="T96" fmla="*/ 497 w 860"/>
                <a:gd name="T97" fmla="*/ 616 h 656"/>
                <a:gd name="T98" fmla="*/ 523 w 860"/>
                <a:gd name="T99" fmla="*/ 640 h 656"/>
                <a:gd name="T100" fmla="*/ 531 w 860"/>
                <a:gd name="T101" fmla="*/ 656 h 656"/>
                <a:gd name="T102" fmla="*/ 556 w 860"/>
                <a:gd name="T103" fmla="*/ 656 h 656"/>
                <a:gd name="T104" fmla="*/ 581 w 860"/>
                <a:gd name="T105" fmla="*/ 632 h 656"/>
                <a:gd name="T106" fmla="*/ 615 w 860"/>
                <a:gd name="T107" fmla="*/ 632 h 656"/>
                <a:gd name="T108" fmla="*/ 640 w 860"/>
                <a:gd name="T109" fmla="*/ 616 h 656"/>
                <a:gd name="T110" fmla="*/ 683 w 860"/>
                <a:gd name="T111" fmla="*/ 616 h 656"/>
                <a:gd name="T112" fmla="*/ 708 w 860"/>
                <a:gd name="T113" fmla="*/ 624 h 656"/>
                <a:gd name="T114" fmla="*/ 767 w 860"/>
                <a:gd name="T115" fmla="*/ 632 h 656"/>
                <a:gd name="T116" fmla="*/ 758 w 860"/>
                <a:gd name="T117" fmla="*/ 640 h 656"/>
                <a:gd name="T118" fmla="*/ 792 w 860"/>
                <a:gd name="T119" fmla="*/ 632 h 656"/>
                <a:gd name="T120" fmla="*/ 775 w 860"/>
                <a:gd name="T121" fmla="*/ 560 h 6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60"/>
                <a:gd name="T184" fmla="*/ 0 h 656"/>
                <a:gd name="T185" fmla="*/ 860 w 860"/>
                <a:gd name="T186" fmla="*/ 656 h 6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60" h="656">
                  <a:moveTo>
                    <a:pt x="775" y="560"/>
                  </a:moveTo>
                  <a:lnTo>
                    <a:pt x="826" y="464"/>
                  </a:lnTo>
                  <a:lnTo>
                    <a:pt x="860" y="456"/>
                  </a:lnTo>
                  <a:lnTo>
                    <a:pt x="851" y="416"/>
                  </a:lnTo>
                  <a:lnTo>
                    <a:pt x="817" y="352"/>
                  </a:lnTo>
                  <a:lnTo>
                    <a:pt x="792" y="320"/>
                  </a:lnTo>
                  <a:lnTo>
                    <a:pt x="784" y="264"/>
                  </a:lnTo>
                  <a:lnTo>
                    <a:pt x="750" y="256"/>
                  </a:lnTo>
                  <a:lnTo>
                    <a:pt x="750" y="232"/>
                  </a:lnTo>
                  <a:lnTo>
                    <a:pt x="792" y="184"/>
                  </a:lnTo>
                  <a:lnTo>
                    <a:pt x="750" y="104"/>
                  </a:lnTo>
                  <a:lnTo>
                    <a:pt x="725" y="40"/>
                  </a:lnTo>
                  <a:lnTo>
                    <a:pt x="666" y="16"/>
                  </a:lnTo>
                  <a:lnTo>
                    <a:pt x="531" y="40"/>
                  </a:lnTo>
                  <a:lnTo>
                    <a:pt x="447" y="24"/>
                  </a:lnTo>
                  <a:lnTo>
                    <a:pt x="405" y="48"/>
                  </a:lnTo>
                  <a:lnTo>
                    <a:pt x="362" y="40"/>
                  </a:lnTo>
                  <a:lnTo>
                    <a:pt x="329" y="24"/>
                  </a:lnTo>
                  <a:lnTo>
                    <a:pt x="295" y="0"/>
                  </a:lnTo>
                  <a:lnTo>
                    <a:pt x="253" y="8"/>
                  </a:lnTo>
                  <a:lnTo>
                    <a:pt x="177" y="40"/>
                  </a:lnTo>
                  <a:lnTo>
                    <a:pt x="169" y="72"/>
                  </a:lnTo>
                  <a:lnTo>
                    <a:pt x="126" y="88"/>
                  </a:lnTo>
                  <a:lnTo>
                    <a:pt x="25" y="128"/>
                  </a:lnTo>
                  <a:lnTo>
                    <a:pt x="9" y="128"/>
                  </a:lnTo>
                  <a:lnTo>
                    <a:pt x="17" y="176"/>
                  </a:lnTo>
                  <a:lnTo>
                    <a:pt x="25" y="208"/>
                  </a:lnTo>
                  <a:lnTo>
                    <a:pt x="0" y="256"/>
                  </a:lnTo>
                  <a:lnTo>
                    <a:pt x="51" y="288"/>
                  </a:lnTo>
                  <a:lnTo>
                    <a:pt x="51" y="320"/>
                  </a:lnTo>
                  <a:lnTo>
                    <a:pt x="76" y="360"/>
                  </a:lnTo>
                  <a:lnTo>
                    <a:pt x="59" y="400"/>
                  </a:lnTo>
                  <a:lnTo>
                    <a:pt x="84" y="432"/>
                  </a:lnTo>
                  <a:lnTo>
                    <a:pt x="84" y="472"/>
                  </a:lnTo>
                  <a:lnTo>
                    <a:pt x="126" y="496"/>
                  </a:lnTo>
                  <a:lnTo>
                    <a:pt x="169" y="512"/>
                  </a:lnTo>
                  <a:lnTo>
                    <a:pt x="211" y="512"/>
                  </a:lnTo>
                  <a:lnTo>
                    <a:pt x="202" y="544"/>
                  </a:lnTo>
                  <a:lnTo>
                    <a:pt x="244" y="576"/>
                  </a:lnTo>
                  <a:lnTo>
                    <a:pt x="270" y="560"/>
                  </a:lnTo>
                  <a:lnTo>
                    <a:pt x="270" y="536"/>
                  </a:lnTo>
                  <a:lnTo>
                    <a:pt x="320" y="552"/>
                  </a:lnTo>
                  <a:lnTo>
                    <a:pt x="337" y="576"/>
                  </a:lnTo>
                  <a:lnTo>
                    <a:pt x="379" y="584"/>
                  </a:lnTo>
                  <a:lnTo>
                    <a:pt x="421" y="592"/>
                  </a:lnTo>
                  <a:lnTo>
                    <a:pt x="438" y="624"/>
                  </a:lnTo>
                  <a:lnTo>
                    <a:pt x="464" y="640"/>
                  </a:lnTo>
                  <a:lnTo>
                    <a:pt x="497" y="616"/>
                  </a:lnTo>
                  <a:lnTo>
                    <a:pt x="523" y="640"/>
                  </a:lnTo>
                  <a:lnTo>
                    <a:pt x="531" y="656"/>
                  </a:lnTo>
                  <a:lnTo>
                    <a:pt x="556" y="656"/>
                  </a:lnTo>
                  <a:lnTo>
                    <a:pt x="581" y="632"/>
                  </a:lnTo>
                  <a:lnTo>
                    <a:pt x="615" y="632"/>
                  </a:lnTo>
                  <a:lnTo>
                    <a:pt x="640" y="616"/>
                  </a:lnTo>
                  <a:lnTo>
                    <a:pt x="683" y="616"/>
                  </a:lnTo>
                  <a:lnTo>
                    <a:pt x="708" y="624"/>
                  </a:lnTo>
                  <a:lnTo>
                    <a:pt x="767" y="632"/>
                  </a:lnTo>
                  <a:lnTo>
                    <a:pt x="758" y="640"/>
                  </a:lnTo>
                  <a:lnTo>
                    <a:pt x="792" y="632"/>
                  </a:lnTo>
                  <a:lnTo>
                    <a:pt x="775" y="560"/>
                  </a:lnTo>
                  <a:close/>
                </a:path>
              </a:pathLst>
            </a:custGeom>
            <a:noFill/>
            <a:ln w="12700">
              <a:solidFill>
                <a:srgbClr val="000000"/>
              </a:solidFill>
              <a:round/>
              <a:headEnd/>
              <a:tailEnd/>
            </a:ln>
          </p:spPr>
          <p:txBody>
            <a:bodyPr/>
            <a:lstStyle/>
            <a:p>
              <a:endParaRPr lang="en-IE">
                <a:latin typeface="Calibri" pitchFamily="34" charset="0"/>
              </a:endParaRPr>
            </a:p>
          </p:txBody>
        </p:sp>
        <p:sp>
          <p:nvSpPr>
            <p:cNvPr id="91" name="Freeform 87"/>
            <p:cNvSpPr>
              <a:spLocks/>
            </p:cNvSpPr>
            <p:nvPr/>
          </p:nvSpPr>
          <p:spPr bwMode="auto">
            <a:xfrm>
              <a:off x="4536" y="1968"/>
              <a:ext cx="210" cy="112"/>
            </a:xfrm>
            <a:custGeom>
              <a:avLst/>
              <a:gdLst>
                <a:gd name="T0" fmla="*/ 168 w 210"/>
                <a:gd name="T1" fmla="*/ 8 h 112"/>
                <a:gd name="T2" fmla="*/ 109 w 210"/>
                <a:gd name="T3" fmla="*/ 8 h 112"/>
                <a:gd name="T4" fmla="*/ 76 w 210"/>
                <a:gd name="T5" fmla="*/ 0 h 112"/>
                <a:gd name="T6" fmla="*/ 67 w 210"/>
                <a:gd name="T7" fmla="*/ 24 h 112"/>
                <a:gd name="T8" fmla="*/ 42 w 210"/>
                <a:gd name="T9" fmla="*/ 32 h 112"/>
                <a:gd name="T10" fmla="*/ 8 w 210"/>
                <a:gd name="T11" fmla="*/ 48 h 112"/>
                <a:gd name="T12" fmla="*/ 8 w 210"/>
                <a:gd name="T13" fmla="*/ 72 h 112"/>
                <a:gd name="T14" fmla="*/ 0 w 210"/>
                <a:gd name="T15" fmla="*/ 96 h 112"/>
                <a:gd name="T16" fmla="*/ 84 w 210"/>
                <a:gd name="T17" fmla="*/ 112 h 112"/>
                <a:gd name="T18" fmla="*/ 210 w 210"/>
                <a:gd name="T19" fmla="*/ 88 h 112"/>
                <a:gd name="T20" fmla="*/ 193 w 210"/>
                <a:gd name="T21" fmla="*/ 16 h 112"/>
                <a:gd name="T22" fmla="*/ 168 w 210"/>
                <a:gd name="T23" fmla="*/ 8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0"/>
                <a:gd name="T37" fmla="*/ 0 h 112"/>
                <a:gd name="T38" fmla="*/ 210 w 210"/>
                <a:gd name="T39" fmla="*/ 112 h 1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0" h="112">
                  <a:moveTo>
                    <a:pt x="168" y="8"/>
                  </a:moveTo>
                  <a:lnTo>
                    <a:pt x="109" y="8"/>
                  </a:lnTo>
                  <a:lnTo>
                    <a:pt x="76" y="0"/>
                  </a:lnTo>
                  <a:lnTo>
                    <a:pt x="67" y="24"/>
                  </a:lnTo>
                  <a:lnTo>
                    <a:pt x="42" y="32"/>
                  </a:lnTo>
                  <a:lnTo>
                    <a:pt x="8" y="48"/>
                  </a:lnTo>
                  <a:lnTo>
                    <a:pt x="8" y="72"/>
                  </a:lnTo>
                  <a:lnTo>
                    <a:pt x="0" y="96"/>
                  </a:lnTo>
                  <a:lnTo>
                    <a:pt x="84" y="112"/>
                  </a:lnTo>
                  <a:lnTo>
                    <a:pt x="210" y="88"/>
                  </a:lnTo>
                  <a:lnTo>
                    <a:pt x="193" y="16"/>
                  </a:lnTo>
                  <a:lnTo>
                    <a:pt x="168" y="8"/>
                  </a:lnTo>
                  <a:close/>
                </a:path>
              </a:pathLst>
            </a:custGeom>
            <a:noFill/>
            <a:ln w="12700">
              <a:solidFill>
                <a:srgbClr val="000000"/>
              </a:solidFill>
              <a:round/>
              <a:headEnd/>
              <a:tailEnd/>
            </a:ln>
          </p:spPr>
          <p:txBody>
            <a:bodyPr/>
            <a:lstStyle/>
            <a:p>
              <a:endParaRPr lang="en-IE">
                <a:latin typeface="Calibri" pitchFamily="34" charset="0"/>
              </a:endParaRPr>
            </a:p>
          </p:txBody>
        </p:sp>
        <p:sp>
          <p:nvSpPr>
            <p:cNvPr id="92" name="Freeform 88"/>
            <p:cNvSpPr>
              <a:spLocks/>
            </p:cNvSpPr>
            <p:nvPr/>
          </p:nvSpPr>
          <p:spPr bwMode="auto">
            <a:xfrm>
              <a:off x="4578" y="1792"/>
              <a:ext cx="455" cy="320"/>
            </a:xfrm>
            <a:custGeom>
              <a:avLst/>
              <a:gdLst>
                <a:gd name="T0" fmla="*/ 312 w 455"/>
                <a:gd name="T1" fmla="*/ 304 h 320"/>
                <a:gd name="T2" fmla="*/ 328 w 455"/>
                <a:gd name="T3" fmla="*/ 296 h 320"/>
                <a:gd name="T4" fmla="*/ 320 w 455"/>
                <a:gd name="T5" fmla="*/ 272 h 320"/>
                <a:gd name="T6" fmla="*/ 354 w 455"/>
                <a:gd name="T7" fmla="*/ 264 h 320"/>
                <a:gd name="T8" fmla="*/ 379 w 455"/>
                <a:gd name="T9" fmla="*/ 248 h 320"/>
                <a:gd name="T10" fmla="*/ 404 w 455"/>
                <a:gd name="T11" fmla="*/ 256 h 320"/>
                <a:gd name="T12" fmla="*/ 387 w 455"/>
                <a:gd name="T13" fmla="*/ 224 h 320"/>
                <a:gd name="T14" fmla="*/ 387 w 455"/>
                <a:gd name="T15" fmla="*/ 192 h 320"/>
                <a:gd name="T16" fmla="*/ 387 w 455"/>
                <a:gd name="T17" fmla="*/ 160 h 320"/>
                <a:gd name="T18" fmla="*/ 413 w 455"/>
                <a:gd name="T19" fmla="*/ 152 h 320"/>
                <a:gd name="T20" fmla="*/ 421 w 455"/>
                <a:gd name="T21" fmla="*/ 128 h 320"/>
                <a:gd name="T22" fmla="*/ 446 w 455"/>
                <a:gd name="T23" fmla="*/ 120 h 320"/>
                <a:gd name="T24" fmla="*/ 455 w 455"/>
                <a:gd name="T25" fmla="*/ 104 h 320"/>
                <a:gd name="T26" fmla="*/ 430 w 455"/>
                <a:gd name="T27" fmla="*/ 96 h 320"/>
                <a:gd name="T28" fmla="*/ 430 w 455"/>
                <a:gd name="T29" fmla="*/ 64 h 320"/>
                <a:gd name="T30" fmla="*/ 396 w 455"/>
                <a:gd name="T31" fmla="*/ 56 h 320"/>
                <a:gd name="T32" fmla="*/ 371 w 455"/>
                <a:gd name="T33" fmla="*/ 40 h 320"/>
                <a:gd name="T34" fmla="*/ 337 w 455"/>
                <a:gd name="T35" fmla="*/ 24 h 320"/>
                <a:gd name="T36" fmla="*/ 286 w 455"/>
                <a:gd name="T37" fmla="*/ 16 h 320"/>
                <a:gd name="T38" fmla="*/ 278 w 455"/>
                <a:gd name="T39" fmla="*/ 0 h 320"/>
                <a:gd name="T40" fmla="*/ 227 w 455"/>
                <a:gd name="T41" fmla="*/ 32 h 320"/>
                <a:gd name="T42" fmla="*/ 185 w 455"/>
                <a:gd name="T43" fmla="*/ 24 h 320"/>
                <a:gd name="T44" fmla="*/ 143 w 455"/>
                <a:gd name="T45" fmla="*/ 32 h 320"/>
                <a:gd name="T46" fmla="*/ 84 w 455"/>
                <a:gd name="T47" fmla="*/ 32 h 320"/>
                <a:gd name="T48" fmla="*/ 25 w 455"/>
                <a:gd name="T49" fmla="*/ 64 h 320"/>
                <a:gd name="T50" fmla="*/ 0 w 455"/>
                <a:gd name="T51" fmla="*/ 88 h 320"/>
                <a:gd name="T52" fmla="*/ 8 w 455"/>
                <a:gd name="T53" fmla="*/ 104 h 320"/>
                <a:gd name="T54" fmla="*/ 25 w 455"/>
                <a:gd name="T55" fmla="*/ 168 h 320"/>
                <a:gd name="T56" fmla="*/ 34 w 455"/>
                <a:gd name="T57" fmla="*/ 184 h 320"/>
                <a:gd name="T58" fmla="*/ 67 w 455"/>
                <a:gd name="T59" fmla="*/ 192 h 320"/>
                <a:gd name="T60" fmla="*/ 126 w 455"/>
                <a:gd name="T61" fmla="*/ 192 h 320"/>
                <a:gd name="T62" fmla="*/ 151 w 455"/>
                <a:gd name="T63" fmla="*/ 200 h 320"/>
                <a:gd name="T64" fmla="*/ 168 w 455"/>
                <a:gd name="T65" fmla="*/ 272 h 320"/>
                <a:gd name="T66" fmla="*/ 177 w 455"/>
                <a:gd name="T67" fmla="*/ 272 h 320"/>
                <a:gd name="T68" fmla="*/ 236 w 455"/>
                <a:gd name="T69" fmla="*/ 296 h 320"/>
                <a:gd name="T70" fmla="*/ 244 w 455"/>
                <a:gd name="T71" fmla="*/ 320 h 320"/>
                <a:gd name="T72" fmla="*/ 278 w 455"/>
                <a:gd name="T73" fmla="*/ 296 h 320"/>
                <a:gd name="T74" fmla="*/ 312 w 455"/>
                <a:gd name="T75" fmla="*/ 304 h 3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5"/>
                <a:gd name="T115" fmla="*/ 0 h 320"/>
                <a:gd name="T116" fmla="*/ 455 w 455"/>
                <a:gd name="T117" fmla="*/ 320 h 32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5" h="320">
                  <a:moveTo>
                    <a:pt x="312" y="304"/>
                  </a:moveTo>
                  <a:lnTo>
                    <a:pt x="328" y="296"/>
                  </a:lnTo>
                  <a:lnTo>
                    <a:pt x="320" y="272"/>
                  </a:lnTo>
                  <a:lnTo>
                    <a:pt x="354" y="264"/>
                  </a:lnTo>
                  <a:lnTo>
                    <a:pt x="379" y="248"/>
                  </a:lnTo>
                  <a:lnTo>
                    <a:pt x="404" y="256"/>
                  </a:lnTo>
                  <a:lnTo>
                    <a:pt x="387" y="224"/>
                  </a:lnTo>
                  <a:lnTo>
                    <a:pt x="387" y="192"/>
                  </a:lnTo>
                  <a:lnTo>
                    <a:pt x="387" y="160"/>
                  </a:lnTo>
                  <a:lnTo>
                    <a:pt x="413" y="152"/>
                  </a:lnTo>
                  <a:lnTo>
                    <a:pt x="421" y="128"/>
                  </a:lnTo>
                  <a:lnTo>
                    <a:pt x="446" y="120"/>
                  </a:lnTo>
                  <a:lnTo>
                    <a:pt x="455" y="104"/>
                  </a:lnTo>
                  <a:lnTo>
                    <a:pt x="430" y="96"/>
                  </a:lnTo>
                  <a:lnTo>
                    <a:pt x="430" y="64"/>
                  </a:lnTo>
                  <a:lnTo>
                    <a:pt x="396" y="56"/>
                  </a:lnTo>
                  <a:lnTo>
                    <a:pt x="371" y="40"/>
                  </a:lnTo>
                  <a:lnTo>
                    <a:pt x="337" y="24"/>
                  </a:lnTo>
                  <a:lnTo>
                    <a:pt x="286" y="16"/>
                  </a:lnTo>
                  <a:lnTo>
                    <a:pt x="278" y="0"/>
                  </a:lnTo>
                  <a:lnTo>
                    <a:pt x="227" y="32"/>
                  </a:lnTo>
                  <a:lnTo>
                    <a:pt x="185" y="24"/>
                  </a:lnTo>
                  <a:lnTo>
                    <a:pt x="143" y="32"/>
                  </a:lnTo>
                  <a:lnTo>
                    <a:pt x="84" y="32"/>
                  </a:lnTo>
                  <a:lnTo>
                    <a:pt x="25" y="64"/>
                  </a:lnTo>
                  <a:lnTo>
                    <a:pt x="0" y="88"/>
                  </a:lnTo>
                  <a:lnTo>
                    <a:pt x="8" y="104"/>
                  </a:lnTo>
                  <a:lnTo>
                    <a:pt x="25" y="168"/>
                  </a:lnTo>
                  <a:lnTo>
                    <a:pt x="34" y="184"/>
                  </a:lnTo>
                  <a:lnTo>
                    <a:pt x="67" y="192"/>
                  </a:lnTo>
                  <a:lnTo>
                    <a:pt x="126" y="192"/>
                  </a:lnTo>
                  <a:lnTo>
                    <a:pt x="151" y="200"/>
                  </a:lnTo>
                  <a:lnTo>
                    <a:pt x="168" y="272"/>
                  </a:lnTo>
                  <a:lnTo>
                    <a:pt x="177" y="272"/>
                  </a:lnTo>
                  <a:lnTo>
                    <a:pt x="236" y="296"/>
                  </a:lnTo>
                  <a:lnTo>
                    <a:pt x="244" y="320"/>
                  </a:lnTo>
                  <a:lnTo>
                    <a:pt x="278" y="296"/>
                  </a:lnTo>
                  <a:lnTo>
                    <a:pt x="312" y="304"/>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93" name="Freeform 89"/>
            <p:cNvSpPr>
              <a:spLocks/>
            </p:cNvSpPr>
            <p:nvPr/>
          </p:nvSpPr>
          <p:spPr bwMode="auto">
            <a:xfrm>
              <a:off x="4831" y="2096"/>
              <a:ext cx="969" cy="928"/>
            </a:xfrm>
            <a:custGeom>
              <a:avLst/>
              <a:gdLst>
                <a:gd name="T0" fmla="*/ 910 w 969"/>
                <a:gd name="T1" fmla="*/ 96 h 928"/>
                <a:gd name="T2" fmla="*/ 910 w 969"/>
                <a:gd name="T3" fmla="*/ 40 h 928"/>
                <a:gd name="T4" fmla="*/ 825 w 969"/>
                <a:gd name="T5" fmla="*/ 0 h 928"/>
                <a:gd name="T6" fmla="*/ 733 w 969"/>
                <a:gd name="T7" fmla="*/ 32 h 928"/>
                <a:gd name="T8" fmla="*/ 691 w 969"/>
                <a:gd name="T9" fmla="*/ 72 h 928"/>
                <a:gd name="T10" fmla="*/ 615 w 969"/>
                <a:gd name="T11" fmla="*/ 160 h 928"/>
                <a:gd name="T12" fmla="*/ 573 w 969"/>
                <a:gd name="T13" fmla="*/ 176 h 928"/>
                <a:gd name="T14" fmla="*/ 505 w 969"/>
                <a:gd name="T15" fmla="*/ 184 h 928"/>
                <a:gd name="T16" fmla="*/ 446 w 969"/>
                <a:gd name="T17" fmla="*/ 200 h 928"/>
                <a:gd name="T18" fmla="*/ 387 w 969"/>
                <a:gd name="T19" fmla="*/ 224 h 928"/>
                <a:gd name="T20" fmla="*/ 294 w 969"/>
                <a:gd name="T21" fmla="*/ 208 h 928"/>
                <a:gd name="T22" fmla="*/ 143 w 969"/>
                <a:gd name="T23" fmla="*/ 224 h 928"/>
                <a:gd name="T24" fmla="*/ 84 w 969"/>
                <a:gd name="T25" fmla="*/ 272 h 928"/>
                <a:gd name="T26" fmla="*/ 75 w 969"/>
                <a:gd name="T27" fmla="*/ 304 h 928"/>
                <a:gd name="T28" fmla="*/ 118 w 969"/>
                <a:gd name="T29" fmla="*/ 408 h 928"/>
                <a:gd name="T30" fmla="*/ 33 w 969"/>
                <a:gd name="T31" fmla="*/ 512 h 928"/>
                <a:gd name="T32" fmla="*/ 16 w 969"/>
                <a:gd name="T33" fmla="*/ 592 h 928"/>
                <a:gd name="T34" fmla="*/ 0 w 969"/>
                <a:gd name="T35" fmla="*/ 680 h 928"/>
                <a:gd name="T36" fmla="*/ 50 w 969"/>
                <a:gd name="T37" fmla="*/ 696 h 928"/>
                <a:gd name="T38" fmla="*/ 109 w 969"/>
                <a:gd name="T39" fmla="*/ 696 h 928"/>
                <a:gd name="T40" fmla="*/ 177 w 969"/>
                <a:gd name="T41" fmla="*/ 704 h 928"/>
                <a:gd name="T42" fmla="*/ 261 w 969"/>
                <a:gd name="T43" fmla="*/ 712 h 928"/>
                <a:gd name="T44" fmla="*/ 362 w 969"/>
                <a:gd name="T45" fmla="*/ 664 h 928"/>
                <a:gd name="T46" fmla="*/ 404 w 969"/>
                <a:gd name="T47" fmla="*/ 616 h 928"/>
                <a:gd name="T48" fmla="*/ 463 w 969"/>
                <a:gd name="T49" fmla="*/ 600 h 928"/>
                <a:gd name="T50" fmla="*/ 556 w 969"/>
                <a:gd name="T51" fmla="*/ 600 h 928"/>
                <a:gd name="T52" fmla="*/ 640 w 969"/>
                <a:gd name="T53" fmla="*/ 648 h 928"/>
                <a:gd name="T54" fmla="*/ 707 w 969"/>
                <a:gd name="T55" fmla="*/ 696 h 928"/>
                <a:gd name="T56" fmla="*/ 758 w 969"/>
                <a:gd name="T57" fmla="*/ 760 h 928"/>
                <a:gd name="T58" fmla="*/ 657 w 969"/>
                <a:gd name="T59" fmla="*/ 800 h 928"/>
                <a:gd name="T60" fmla="*/ 657 w 969"/>
                <a:gd name="T61" fmla="*/ 888 h 928"/>
                <a:gd name="T62" fmla="*/ 674 w 969"/>
                <a:gd name="T63" fmla="*/ 928 h 928"/>
                <a:gd name="T64" fmla="*/ 766 w 969"/>
                <a:gd name="T65" fmla="*/ 904 h 928"/>
                <a:gd name="T66" fmla="*/ 808 w 969"/>
                <a:gd name="T67" fmla="*/ 768 h 928"/>
                <a:gd name="T68" fmla="*/ 867 w 969"/>
                <a:gd name="T69" fmla="*/ 704 h 928"/>
                <a:gd name="T70" fmla="*/ 969 w 969"/>
                <a:gd name="T71" fmla="*/ 688 h 928"/>
                <a:gd name="T72" fmla="*/ 935 w 969"/>
                <a:gd name="T73" fmla="*/ 104 h 9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69"/>
                <a:gd name="T112" fmla="*/ 0 h 928"/>
                <a:gd name="T113" fmla="*/ 969 w 969"/>
                <a:gd name="T114" fmla="*/ 928 h 9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69" h="928">
                  <a:moveTo>
                    <a:pt x="935" y="104"/>
                  </a:moveTo>
                  <a:lnTo>
                    <a:pt x="910" y="96"/>
                  </a:lnTo>
                  <a:lnTo>
                    <a:pt x="893" y="56"/>
                  </a:lnTo>
                  <a:lnTo>
                    <a:pt x="910" y="40"/>
                  </a:lnTo>
                  <a:lnTo>
                    <a:pt x="867" y="16"/>
                  </a:lnTo>
                  <a:lnTo>
                    <a:pt x="825" y="0"/>
                  </a:lnTo>
                  <a:lnTo>
                    <a:pt x="766" y="32"/>
                  </a:lnTo>
                  <a:lnTo>
                    <a:pt x="733" y="32"/>
                  </a:lnTo>
                  <a:lnTo>
                    <a:pt x="724" y="72"/>
                  </a:lnTo>
                  <a:lnTo>
                    <a:pt x="691" y="72"/>
                  </a:lnTo>
                  <a:lnTo>
                    <a:pt x="632" y="96"/>
                  </a:lnTo>
                  <a:lnTo>
                    <a:pt x="615" y="160"/>
                  </a:lnTo>
                  <a:lnTo>
                    <a:pt x="623" y="192"/>
                  </a:lnTo>
                  <a:lnTo>
                    <a:pt x="573" y="176"/>
                  </a:lnTo>
                  <a:lnTo>
                    <a:pt x="530" y="200"/>
                  </a:lnTo>
                  <a:lnTo>
                    <a:pt x="505" y="184"/>
                  </a:lnTo>
                  <a:lnTo>
                    <a:pt x="480" y="216"/>
                  </a:lnTo>
                  <a:lnTo>
                    <a:pt x="446" y="200"/>
                  </a:lnTo>
                  <a:lnTo>
                    <a:pt x="412" y="200"/>
                  </a:lnTo>
                  <a:lnTo>
                    <a:pt x="387" y="224"/>
                  </a:lnTo>
                  <a:lnTo>
                    <a:pt x="353" y="200"/>
                  </a:lnTo>
                  <a:lnTo>
                    <a:pt x="294" y="208"/>
                  </a:lnTo>
                  <a:lnTo>
                    <a:pt x="202" y="216"/>
                  </a:lnTo>
                  <a:lnTo>
                    <a:pt x="143" y="224"/>
                  </a:lnTo>
                  <a:lnTo>
                    <a:pt x="101" y="248"/>
                  </a:lnTo>
                  <a:lnTo>
                    <a:pt x="84" y="272"/>
                  </a:lnTo>
                  <a:lnTo>
                    <a:pt x="50" y="272"/>
                  </a:lnTo>
                  <a:lnTo>
                    <a:pt x="75" y="304"/>
                  </a:lnTo>
                  <a:lnTo>
                    <a:pt x="109" y="368"/>
                  </a:lnTo>
                  <a:lnTo>
                    <a:pt x="118" y="408"/>
                  </a:lnTo>
                  <a:lnTo>
                    <a:pt x="84" y="416"/>
                  </a:lnTo>
                  <a:lnTo>
                    <a:pt x="33" y="512"/>
                  </a:lnTo>
                  <a:lnTo>
                    <a:pt x="50" y="584"/>
                  </a:lnTo>
                  <a:lnTo>
                    <a:pt x="16" y="592"/>
                  </a:lnTo>
                  <a:lnTo>
                    <a:pt x="8" y="632"/>
                  </a:lnTo>
                  <a:lnTo>
                    <a:pt x="0" y="680"/>
                  </a:lnTo>
                  <a:lnTo>
                    <a:pt x="16" y="672"/>
                  </a:lnTo>
                  <a:lnTo>
                    <a:pt x="50" y="696"/>
                  </a:lnTo>
                  <a:lnTo>
                    <a:pt x="75" y="720"/>
                  </a:lnTo>
                  <a:lnTo>
                    <a:pt x="109" y="696"/>
                  </a:lnTo>
                  <a:lnTo>
                    <a:pt x="143" y="704"/>
                  </a:lnTo>
                  <a:lnTo>
                    <a:pt x="177" y="704"/>
                  </a:lnTo>
                  <a:lnTo>
                    <a:pt x="227" y="696"/>
                  </a:lnTo>
                  <a:lnTo>
                    <a:pt x="261" y="712"/>
                  </a:lnTo>
                  <a:lnTo>
                    <a:pt x="286" y="688"/>
                  </a:lnTo>
                  <a:lnTo>
                    <a:pt x="362" y="664"/>
                  </a:lnTo>
                  <a:lnTo>
                    <a:pt x="396" y="616"/>
                  </a:lnTo>
                  <a:lnTo>
                    <a:pt x="404" y="616"/>
                  </a:lnTo>
                  <a:lnTo>
                    <a:pt x="412" y="608"/>
                  </a:lnTo>
                  <a:lnTo>
                    <a:pt x="463" y="600"/>
                  </a:lnTo>
                  <a:lnTo>
                    <a:pt x="488" y="576"/>
                  </a:lnTo>
                  <a:lnTo>
                    <a:pt x="556" y="600"/>
                  </a:lnTo>
                  <a:lnTo>
                    <a:pt x="615" y="600"/>
                  </a:lnTo>
                  <a:lnTo>
                    <a:pt x="640" y="648"/>
                  </a:lnTo>
                  <a:lnTo>
                    <a:pt x="691" y="664"/>
                  </a:lnTo>
                  <a:lnTo>
                    <a:pt x="707" y="696"/>
                  </a:lnTo>
                  <a:lnTo>
                    <a:pt x="741" y="728"/>
                  </a:lnTo>
                  <a:lnTo>
                    <a:pt x="758" y="760"/>
                  </a:lnTo>
                  <a:lnTo>
                    <a:pt x="682" y="776"/>
                  </a:lnTo>
                  <a:lnTo>
                    <a:pt x="657" y="800"/>
                  </a:lnTo>
                  <a:lnTo>
                    <a:pt x="674" y="824"/>
                  </a:lnTo>
                  <a:lnTo>
                    <a:pt x="657" y="888"/>
                  </a:lnTo>
                  <a:lnTo>
                    <a:pt x="640" y="912"/>
                  </a:lnTo>
                  <a:lnTo>
                    <a:pt x="674" y="928"/>
                  </a:lnTo>
                  <a:lnTo>
                    <a:pt x="724" y="904"/>
                  </a:lnTo>
                  <a:lnTo>
                    <a:pt x="766" y="904"/>
                  </a:lnTo>
                  <a:lnTo>
                    <a:pt x="766" y="872"/>
                  </a:lnTo>
                  <a:lnTo>
                    <a:pt x="808" y="768"/>
                  </a:lnTo>
                  <a:lnTo>
                    <a:pt x="834" y="736"/>
                  </a:lnTo>
                  <a:lnTo>
                    <a:pt x="867" y="704"/>
                  </a:lnTo>
                  <a:lnTo>
                    <a:pt x="918" y="680"/>
                  </a:lnTo>
                  <a:lnTo>
                    <a:pt x="969" y="688"/>
                  </a:lnTo>
                  <a:lnTo>
                    <a:pt x="969" y="104"/>
                  </a:lnTo>
                  <a:lnTo>
                    <a:pt x="935" y="104"/>
                  </a:lnTo>
                  <a:close/>
                </a:path>
              </a:pathLst>
            </a:custGeom>
            <a:noFill/>
            <a:ln w="9525">
              <a:noFill/>
              <a:miter lim="800000"/>
              <a:headEnd/>
              <a:tailEnd/>
            </a:ln>
          </p:spPr>
          <p:txBody>
            <a:bodyPr/>
            <a:lstStyle/>
            <a:p>
              <a:endParaRPr lang="en-IE">
                <a:latin typeface="Calibri" pitchFamily="34" charset="0"/>
              </a:endParaRPr>
            </a:p>
          </p:txBody>
        </p:sp>
        <p:sp>
          <p:nvSpPr>
            <p:cNvPr id="94" name="Freeform 90"/>
            <p:cNvSpPr>
              <a:spLocks/>
            </p:cNvSpPr>
            <p:nvPr/>
          </p:nvSpPr>
          <p:spPr bwMode="auto">
            <a:xfrm>
              <a:off x="4578" y="1784"/>
              <a:ext cx="455" cy="320"/>
            </a:xfrm>
            <a:custGeom>
              <a:avLst/>
              <a:gdLst>
                <a:gd name="T0" fmla="*/ 312 w 455"/>
                <a:gd name="T1" fmla="*/ 304 h 320"/>
                <a:gd name="T2" fmla="*/ 328 w 455"/>
                <a:gd name="T3" fmla="*/ 296 h 320"/>
                <a:gd name="T4" fmla="*/ 320 w 455"/>
                <a:gd name="T5" fmla="*/ 272 h 320"/>
                <a:gd name="T6" fmla="*/ 354 w 455"/>
                <a:gd name="T7" fmla="*/ 264 h 320"/>
                <a:gd name="T8" fmla="*/ 379 w 455"/>
                <a:gd name="T9" fmla="*/ 248 h 320"/>
                <a:gd name="T10" fmla="*/ 404 w 455"/>
                <a:gd name="T11" fmla="*/ 256 h 320"/>
                <a:gd name="T12" fmla="*/ 387 w 455"/>
                <a:gd name="T13" fmla="*/ 224 h 320"/>
                <a:gd name="T14" fmla="*/ 387 w 455"/>
                <a:gd name="T15" fmla="*/ 192 h 320"/>
                <a:gd name="T16" fmla="*/ 387 w 455"/>
                <a:gd name="T17" fmla="*/ 160 h 320"/>
                <a:gd name="T18" fmla="*/ 413 w 455"/>
                <a:gd name="T19" fmla="*/ 152 h 320"/>
                <a:gd name="T20" fmla="*/ 421 w 455"/>
                <a:gd name="T21" fmla="*/ 128 h 320"/>
                <a:gd name="T22" fmla="*/ 446 w 455"/>
                <a:gd name="T23" fmla="*/ 120 h 320"/>
                <a:gd name="T24" fmla="*/ 455 w 455"/>
                <a:gd name="T25" fmla="*/ 104 h 320"/>
                <a:gd name="T26" fmla="*/ 430 w 455"/>
                <a:gd name="T27" fmla="*/ 96 h 320"/>
                <a:gd name="T28" fmla="*/ 430 w 455"/>
                <a:gd name="T29" fmla="*/ 64 h 320"/>
                <a:gd name="T30" fmla="*/ 396 w 455"/>
                <a:gd name="T31" fmla="*/ 56 h 320"/>
                <a:gd name="T32" fmla="*/ 371 w 455"/>
                <a:gd name="T33" fmla="*/ 40 h 320"/>
                <a:gd name="T34" fmla="*/ 337 w 455"/>
                <a:gd name="T35" fmla="*/ 24 h 320"/>
                <a:gd name="T36" fmla="*/ 286 w 455"/>
                <a:gd name="T37" fmla="*/ 16 h 320"/>
                <a:gd name="T38" fmla="*/ 278 w 455"/>
                <a:gd name="T39" fmla="*/ 0 h 320"/>
                <a:gd name="T40" fmla="*/ 227 w 455"/>
                <a:gd name="T41" fmla="*/ 32 h 320"/>
                <a:gd name="T42" fmla="*/ 185 w 455"/>
                <a:gd name="T43" fmla="*/ 24 h 320"/>
                <a:gd name="T44" fmla="*/ 143 w 455"/>
                <a:gd name="T45" fmla="*/ 32 h 320"/>
                <a:gd name="T46" fmla="*/ 84 w 455"/>
                <a:gd name="T47" fmla="*/ 32 h 320"/>
                <a:gd name="T48" fmla="*/ 25 w 455"/>
                <a:gd name="T49" fmla="*/ 64 h 320"/>
                <a:gd name="T50" fmla="*/ 0 w 455"/>
                <a:gd name="T51" fmla="*/ 88 h 320"/>
                <a:gd name="T52" fmla="*/ 8 w 455"/>
                <a:gd name="T53" fmla="*/ 104 h 320"/>
                <a:gd name="T54" fmla="*/ 25 w 455"/>
                <a:gd name="T55" fmla="*/ 168 h 320"/>
                <a:gd name="T56" fmla="*/ 34 w 455"/>
                <a:gd name="T57" fmla="*/ 184 h 320"/>
                <a:gd name="T58" fmla="*/ 67 w 455"/>
                <a:gd name="T59" fmla="*/ 192 h 320"/>
                <a:gd name="T60" fmla="*/ 126 w 455"/>
                <a:gd name="T61" fmla="*/ 192 h 320"/>
                <a:gd name="T62" fmla="*/ 151 w 455"/>
                <a:gd name="T63" fmla="*/ 200 h 320"/>
                <a:gd name="T64" fmla="*/ 168 w 455"/>
                <a:gd name="T65" fmla="*/ 272 h 320"/>
                <a:gd name="T66" fmla="*/ 177 w 455"/>
                <a:gd name="T67" fmla="*/ 272 h 320"/>
                <a:gd name="T68" fmla="*/ 236 w 455"/>
                <a:gd name="T69" fmla="*/ 296 h 320"/>
                <a:gd name="T70" fmla="*/ 244 w 455"/>
                <a:gd name="T71" fmla="*/ 320 h 320"/>
                <a:gd name="T72" fmla="*/ 278 w 455"/>
                <a:gd name="T73" fmla="*/ 296 h 320"/>
                <a:gd name="T74" fmla="*/ 312 w 455"/>
                <a:gd name="T75" fmla="*/ 304 h 3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5"/>
                <a:gd name="T115" fmla="*/ 0 h 320"/>
                <a:gd name="T116" fmla="*/ 455 w 455"/>
                <a:gd name="T117" fmla="*/ 320 h 32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5" h="320">
                  <a:moveTo>
                    <a:pt x="312" y="304"/>
                  </a:moveTo>
                  <a:lnTo>
                    <a:pt x="328" y="296"/>
                  </a:lnTo>
                  <a:lnTo>
                    <a:pt x="320" y="272"/>
                  </a:lnTo>
                  <a:lnTo>
                    <a:pt x="354" y="264"/>
                  </a:lnTo>
                  <a:lnTo>
                    <a:pt x="379" y="248"/>
                  </a:lnTo>
                  <a:lnTo>
                    <a:pt x="404" y="256"/>
                  </a:lnTo>
                  <a:lnTo>
                    <a:pt x="387" y="224"/>
                  </a:lnTo>
                  <a:lnTo>
                    <a:pt x="387" y="192"/>
                  </a:lnTo>
                  <a:lnTo>
                    <a:pt x="387" y="160"/>
                  </a:lnTo>
                  <a:lnTo>
                    <a:pt x="413" y="152"/>
                  </a:lnTo>
                  <a:lnTo>
                    <a:pt x="421" y="128"/>
                  </a:lnTo>
                  <a:lnTo>
                    <a:pt x="446" y="120"/>
                  </a:lnTo>
                  <a:lnTo>
                    <a:pt x="455" y="104"/>
                  </a:lnTo>
                  <a:lnTo>
                    <a:pt x="430" y="96"/>
                  </a:lnTo>
                  <a:lnTo>
                    <a:pt x="430" y="64"/>
                  </a:lnTo>
                  <a:lnTo>
                    <a:pt x="396" y="56"/>
                  </a:lnTo>
                  <a:lnTo>
                    <a:pt x="371" y="40"/>
                  </a:lnTo>
                  <a:lnTo>
                    <a:pt x="337" y="24"/>
                  </a:lnTo>
                  <a:lnTo>
                    <a:pt x="286" y="16"/>
                  </a:lnTo>
                  <a:lnTo>
                    <a:pt x="278" y="0"/>
                  </a:lnTo>
                  <a:lnTo>
                    <a:pt x="227" y="32"/>
                  </a:lnTo>
                  <a:lnTo>
                    <a:pt x="185" y="24"/>
                  </a:lnTo>
                  <a:lnTo>
                    <a:pt x="143" y="32"/>
                  </a:lnTo>
                  <a:lnTo>
                    <a:pt x="84" y="32"/>
                  </a:lnTo>
                  <a:lnTo>
                    <a:pt x="25" y="64"/>
                  </a:lnTo>
                  <a:lnTo>
                    <a:pt x="0" y="88"/>
                  </a:lnTo>
                  <a:lnTo>
                    <a:pt x="8" y="104"/>
                  </a:lnTo>
                  <a:lnTo>
                    <a:pt x="25" y="168"/>
                  </a:lnTo>
                  <a:lnTo>
                    <a:pt x="34" y="184"/>
                  </a:lnTo>
                  <a:lnTo>
                    <a:pt x="67" y="192"/>
                  </a:lnTo>
                  <a:lnTo>
                    <a:pt x="126" y="192"/>
                  </a:lnTo>
                  <a:lnTo>
                    <a:pt x="151" y="200"/>
                  </a:lnTo>
                  <a:lnTo>
                    <a:pt x="168" y="272"/>
                  </a:lnTo>
                  <a:lnTo>
                    <a:pt x="177" y="272"/>
                  </a:lnTo>
                  <a:lnTo>
                    <a:pt x="236" y="296"/>
                  </a:lnTo>
                  <a:lnTo>
                    <a:pt x="244" y="320"/>
                  </a:lnTo>
                  <a:lnTo>
                    <a:pt x="278" y="296"/>
                  </a:lnTo>
                  <a:lnTo>
                    <a:pt x="312" y="304"/>
                  </a:lnTo>
                  <a:close/>
                </a:path>
              </a:pathLst>
            </a:custGeom>
            <a:noFill/>
            <a:ln w="12700">
              <a:solidFill>
                <a:srgbClr val="000000"/>
              </a:solidFill>
              <a:round/>
              <a:headEnd/>
              <a:tailEnd/>
            </a:ln>
          </p:spPr>
          <p:txBody>
            <a:bodyPr/>
            <a:lstStyle/>
            <a:p>
              <a:endParaRPr lang="en-IE">
                <a:latin typeface="Calibri" pitchFamily="34" charset="0"/>
              </a:endParaRPr>
            </a:p>
          </p:txBody>
        </p:sp>
        <p:sp>
          <p:nvSpPr>
            <p:cNvPr id="95" name="Freeform 91"/>
            <p:cNvSpPr>
              <a:spLocks/>
            </p:cNvSpPr>
            <p:nvPr/>
          </p:nvSpPr>
          <p:spPr bwMode="auto">
            <a:xfrm>
              <a:off x="4831" y="2088"/>
              <a:ext cx="969" cy="928"/>
            </a:xfrm>
            <a:custGeom>
              <a:avLst/>
              <a:gdLst>
                <a:gd name="T0" fmla="*/ 910 w 969"/>
                <a:gd name="T1" fmla="*/ 96 h 928"/>
                <a:gd name="T2" fmla="*/ 910 w 969"/>
                <a:gd name="T3" fmla="*/ 40 h 928"/>
                <a:gd name="T4" fmla="*/ 825 w 969"/>
                <a:gd name="T5" fmla="*/ 0 h 928"/>
                <a:gd name="T6" fmla="*/ 733 w 969"/>
                <a:gd name="T7" fmla="*/ 32 h 928"/>
                <a:gd name="T8" fmla="*/ 691 w 969"/>
                <a:gd name="T9" fmla="*/ 72 h 928"/>
                <a:gd name="T10" fmla="*/ 615 w 969"/>
                <a:gd name="T11" fmla="*/ 160 h 928"/>
                <a:gd name="T12" fmla="*/ 573 w 969"/>
                <a:gd name="T13" fmla="*/ 176 h 928"/>
                <a:gd name="T14" fmla="*/ 505 w 969"/>
                <a:gd name="T15" fmla="*/ 184 h 928"/>
                <a:gd name="T16" fmla="*/ 446 w 969"/>
                <a:gd name="T17" fmla="*/ 200 h 928"/>
                <a:gd name="T18" fmla="*/ 387 w 969"/>
                <a:gd name="T19" fmla="*/ 224 h 928"/>
                <a:gd name="T20" fmla="*/ 294 w 969"/>
                <a:gd name="T21" fmla="*/ 208 h 928"/>
                <a:gd name="T22" fmla="*/ 143 w 969"/>
                <a:gd name="T23" fmla="*/ 224 h 928"/>
                <a:gd name="T24" fmla="*/ 84 w 969"/>
                <a:gd name="T25" fmla="*/ 272 h 928"/>
                <a:gd name="T26" fmla="*/ 75 w 969"/>
                <a:gd name="T27" fmla="*/ 304 h 928"/>
                <a:gd name="T28" fmla="*/ 118 w 969"/>
                <a:gd name="T29" fmla="*/ 408 h 928"/>
                <a:gd name="T30" fmla="*/ 33 w 969"/>
                <a:gd name="T31" fmla="*/ 512 h 928"/>
                <a:gd name="T32" fmla="*/ 16 w 969"/>
                <a:gd name="T33" fmla="*/ 592 h 928"/>
                <a:gd name="T34" fmla="*/ 0 w 969"/>
                <a:gd name="T35" fmla="*/ 680 h 928"/>
                <a:gd name="T36" fmla="*/ 50 w 969"/>
                <a:gd name="T37" fmla="*/ 696 h 928"/>
                <a:gd name="T38" fmla="*/ 109 w 969"/>
                <a:gd name="T39" fmla="*/ 696 h 928"/>
                <a:gd name="T40" fmla="*/ 177 w 969"/>
                <a:gd name="T41" fmla="*/ 704 h 928"/>
                <a:gd name="T42" fmla="*/ 261 w 969"/>
                <a:gd name="T43" fmla="*/ 712 h 928"/>
                <a:gd name="T44" fmla="*/ 362 w 969"/>
                <a:gd name="T45" fmla="*/ 664 h 928"/>
                <a:gd name="T46" fmla="*/ 404 w 969"/>
                <a:gd name="T47" fmla="*/ 616 h 928"/>
                <a:gd name="T48" fmla="*/ 463 w 969"/>
                <a:gd name="T49" fmla="*/ 600 h 928"/>
                <a:gd name="T50" fmla="*/ 556 w 969"/>
                <a:gd name="T51" fmla="*/ 600 h 928"/>
                <a:gd name="T52" fmla="*/ 640 w 969"/>
                <a:gd name="T53" fmla="*/ 648 h 928"/>
                <a:gd name="T54" fmla="*/ 707 w 969"/>
                <a:gd name="T55" fmla="*/ 696 h 928"/>
                <a:gd name="T56" fmla="*/ 758 w 969"/>
                <a:gd name="T57" fmla="*/ 760 h 928"/>
                <a:gd name="T58" fmla="*/ 657 w 969"/>
                <a:gd name="T59" fmla="*/ 800 h 928"/>
                <a:gd name="T60" fmla="*/ 657 w 969"/>
                <a:gd name="T61" fmla="*/ 888 h 928"/>
                <a:gd name="T62" fmla="*/ 674 w 969"/>
                <a:gd name="T63" fmla="*/ 928 h 928"/>
                <a:gd name="T64" fmla="*/ 766 w 969"/>
                <a:gd name="T65" fmla="*/ 904 h 928"/>
                <a:gd name="T66" fmla="*/ 808 w 969"/>
                <a:gd name="T67" fmla="*/ 768 h 928"/>
                <a:gd name="T68" fmla="*/ 867 w 969"/>
                <a:gd name="T69" fmla="*/ 704 h 928"/>
                <a:gd name="T70" fmla="*/ 969 w 969"/>
                <a:gd name="T71" fmla="*/ 688 h 928"/>
                <a:gd name="T72" fmla="*/ 935 w 969"/>
                <a:gd name="T73" fmla="*/ 104 h 9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69"/>
                <a:gd name="T112" fmla="*/ 0 h 928"/>
                <a:gd name="T113" fmla="*/ 969 w 969"/>
                <a:gd name="T114" fmla="*/ 928 h 9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69" h="928">
                  <a:moveTo>
                    <a:pt x="935" y="104"/>
                  </a:moveTo>
                  <a:lnTo>
                    <a:pt x="910" y="96"/>
                  </a:lnTo>
                  <a:lnTo>
                    <a:pt x="893" y="56"/>
                  </a:lnTo>
                  <a:lnTo>
                    <a:pt x="910" y="40"/>
                  </a:lnTo>
                  <a:lnTo>
                    <a:pt x="867" y="16"/>
                  </a:lnTo>
                  <a:lnTo>
                    <a:pt x="825" y="0"/>
                  </a:lnTo>
                  <a:lnTo>
                    <a:pt x="766" y="32"/>
                  </a:lnTo>
                  <a:lnTo>
                    <a:pt x="733" y="32"/>
                  </a:lnTo>
                  <a:lnTo>
                    <a:pt x="724" y="72"/>
                  </a:lnTo>
                  <a:lnTo>
                    <a:pt x="691" y="72"/>
                  </a:lnTo>
                  <a:lnTo>
                    <a:pt x="632" y="96"/>
                  </a:lnTo>
                  <a:lnTo>
                    <a:pt x="615" y="160"/>
                  </a:lnTo>
                  <a:lnTo>
                    <a:pt x="623" y="192"/>
                  </a:lnTo>
                  <a:lnTo>
                    <a:pt x="573" y="176"/>
                  </a:lnTo>
                  <a:lnTo>
                    <a:pt x="530" y="200"/>
                  </a:lnTo>
                  <a:lnTo>
                    <a:pt x="505" y="184"/>
                  </a:lnTo>
                  <a:lnTo>
                    <a:pt x="480" y="216"/>
                  </a:lnTo>
                  <a:lnTo>
                    <a:pt x="446" y="200"/>
                  </a:lnTo>
                  <a:lnTo>
                    <a:pt x="412" y="200"/>
                  </a:lnTo>
                  <a:lnTo>
                    <a:pt x="387" y="224"/>
                  </a:lnTo>
                  <a:lnTo>
                    <a:pt x="353" y="200"/>
                  </a:lnTo>
                  <a:lnTo>
                    <a:pt x="294" y="208"/>
                  </a:lnTo>
                  <a:lnTo>
                    <a:pt x="202" y="216"/>
                  </a:lnTo>
                  <a:lnTo>
                    <a:pt x="143" y="224"/>
                  </a:lnTo>
                  <a:lnTo>
                    <a:pt x="101" y="248"/>
                  </a:lnTo>
                  <a:lnTo>
                    <a:pt x="84" y="272"/>
                  </a:lnTo>
                  <a:lnTo>
                    <a:pt x="50" y="272"/>
                  </a:lnTo>
                  <a:lnTo>
                    <a:pt x="75" y="304"/>
                  </a:lnTo>
                  <a:lnTo>
                    <a:pt x="109" y="368"/>
                  </a:lnTo>
                  <a:lnTo>
                    <a:pt x="118" y="408"/>
                  </a:lnTo>
                  <a:lnTo>
                    <a:pt x="84" y="416"/>
                  </a:lnTo>
                  <a:lnTo>
                    <a:pt x="33" y="512"/>
                  </a:lnTo>
                  <a:lnTo>
                    <a:pt x="50" y="584"/>
                  </a:lnTo>
                  <a:lnTo>
                    <a:pt x="16" y="592"/>
                  </a:lnTo>
                  <a:lnTo>
                    <a:pt x="8" y="632"/>
                  </a:lnTo>
                  <a:lnTo>
                    <a:pt x="0" y="680"/>
                  </a:lnTo>
                  <a:lnTo>
                    <a:pt x="16" y="672"/>
                  </a:lnTo>
                  <a:lnTo>
                    <a:pt x="50" y="696"/>
                  </a:lnTo>
                  <a:lnTo>
                    <a:pt x="75" y="720"/>
                  </a:lnTo>
                  <a:lnTo>
                    <a:pt x="109" y="696"/>
                  </a:lnTo>
                  <a:lnTo>
                    <a:pt x="143" y="704"/>
                  </a:lnTo>
                  <a:lnTo>
                    <a:pt x="177" y="704"/>
                  </a:lnTo>
                  <a:lnTo>
                    <a:pt x="227" y="696"/>
                  </a:lnTo>
                  <a:lnTo>
                    <a:pt x="261" y="712"/>
                  </a:lnTo>
                  <a:lnTo>
                    <a:pt x="286" y="688"/>
                  </a:lnTo>
                  <a:lnTo>
                    <a:pt x="362" y="664"/>
                  </a:lnTo>
                  <a:lnTo>
                    <a:pt x="396" y="616"/>
                  </a:lnTo>
                  <a:lnTo>
                    <a:pt x="404" y="616"/>
                  </a:lnTo>
                  <a:lnTo>
                    <a:pt x="412" y="608"/>
                  </a:lnTo>
                  <a:lnTo>
                    <a:pt x="463" y="600"/>
                  </a:lnTo>
                  <a:lnTo>
                    <a:pt x="488" y="576"/>
                  </a:lnTo>
                  <a:lnTo>
                    <a:pt x="556" y="600"/>
                  </a:lnTo>
                  <a:lnTo>
                    <a:pt x="615" y="600"/>
                  </a:lnTo>
                  <a:lnTo>
                    <a:pt x="640" y="648"/>
                  </a:lnTo>
                  <a:lnTo>
                    <a:pt x="691" y="664"/>
                  </a:lnTo>
                  <a:lnTo>
                    <a:pt x="707" y="696"/>
                  </a:lnTo>
                  <a:lnTo>
                    <a:pt x="741" y="728"/>
                  </a:lnTo>
                  <a:lnTo>
                    <a:pt x="758" y="760"/>
                  </a:lnTo>
                  <a:lnTo>
                    <a:pt x="682" y="776"/>
                  </a:lnTo>
                  <a:lnTo>
                    <a:pt x="657" y="800"/>
                  </a:lnTo>
                  <a:lnTo>
                    <a:pt x="674" y="824"/>
                  </a:lnTo>
                  <a:lnTo>
                    <a:pt x="657" y="888"/>
                  </a:lnTo>
                  <a:lnTo>
                    <a:pt x="640" y="912"/>
                  </a:lnTo>
                  <a:lnTo>
                    <a:pt x="674" y="928"/>
                  </a:lnTo>
                  <a:lnTo>
                    <a:pt x="724" y="904"/>
                  </a:lnTo>
                  <a:lnTo>
                    <a:pt x="766" y="904"/>
                  </a:lnTo>
                  <a:lnTo>
                    <a:pt x="766" y="872"/>
                  </a:lnTo>
                  <a:lnTo>
                    <a:pt x="808" y="768"/>
                  </a:lnTo>
                  <a:lnTo>
                    <a:pt x="834" y="736"/>
                  </a:lnTo>
                  <a:lnTo>
                    <a:pt x="867" y="704"/>
                  </a:lnTo>
                  <a:lnTo>
                    <a:pt x="918" y="680"/>
                  </a:lnTo>
                  <a:lnTo>
                    <a:pt x="969" y="688"/>
                  </a:lnTo>
                  <a:lnTo>
                    <a:pt x="969" y="104"/>
                  </a:lnTo>
                  <a:lnTo>
                    <a:pt x="935" y="104"/>
                  </a:lnTo>
                  <a:close/>
                </a:path>
              </a:pathLst>
            </a:custGeom>
            <a:noFill/>
            <a:ln w="12700">
              <a:solidFill>
                <a:srgbClr val="000000"/>
              </a:solidFill>
              <a:round/>
              <a:headEnd/>
              <a:tailEnd/>
            </a:ln>
          </p:spPr>
          <p:txBody>
            <a:bodyPr/>
            <a:lstStyle/>
            <a:p>
              <a:endParaRPr lang="en-IE">
                <a:latin typeface="Calibri" pitchFamily="34" charset="0"/>
              </a:endParaRPr>
            </a:p>
          </p:txBody>
        </p:sp>
        <p:sp>
          <p:nvSpPr>
            <p:cNvPr id="96" name="Freeform 92"/>
            <p:cNvSpPr>
              <a:spLocks/>
            </p:cNvSpPr>
            <p:nvPr/>
          </p:nvSpPr>
          <p:spPr bwMode="auto">
            <a:xfrm>
              <a:off x="4822" y="1768"/>
              <a:ext cx="725" cy="600"/>
            </a:xfrm>
            <a:custGeom>
              <a:avLst/>
              <a:gdLst>
                <a:gd name="T0" fmla="*/ 657 w 725"/>
                <a:gd name="T1" fmla="*/ 320 h 600"/>
                <a:gd name="T2" fmla="*/ 641 w 725"/>
                <a:gd name="T3" fmla="*/ 280 h 600"/>
                <a:gd name="T4" fmla="*/ 708 w 725"/>
                <a:gd name="T5" fmla="*/ 256 h 600"/>
                <a:gd name="T6" fmla="*/ 700 w 725"/>
                <a:gd name="T7" fmla="*/ 208 h 600"/>
                <a:gd name="T8" fmla="*/ 624 w 725"/>
                <a:gd name="T9" fmla="*/ 168 h 600"/>
                <a:gd name="T10" fmla="*/ 548 w 725"/>
                <a:gd name="T11" fmla="*/ 136 h 600"/>
                <a:gd name="T12" fmla="*/ 514 w 725"/>
                <a:gd name="T13" fmla="*/ 104 h 600"/>
                <a:gd name="T14" fmla="*/ 506 w 725"/>
                <a:gd name="T15" fmla="*/ 40 h 600"/>
                <a:gd name="T16" fmla="*/ 438 w 725"/>
                <a:gd name="T17" fmla="*/ 8 h 600"/>
                <a:gd name="T18" fmla="*/ 379 w 725"/>
                <a:gd name="T19" fmla="*/ 16 h 600"/>
                <a:gd name="T20" fmla="*/ 329 w 725"/>
                <a:gd name="T21" fmla="*/ 16 h 600"/>
                <a:gd name="T22" fmla="*/ 278 w 725"/>
                <a:gd name="T23" fmla="*/ 0 h 600"/>
                <a:gd name="T24" fmla="*/ 202 w 725"/>
                <a:gd name="T25" fmla="*/ 64 h 600"/>
                <a:gd name="T26" fmla="*/ 186 w 725"/>
                <a:gd name="T27" fmla="*/ 88 h 600"/>
                <a:gd name="T28" fmla="*/ 211 w 725"/>
                <a:gd name="T29" fmla="*/ 128 h 600"/>
                <a:gd name="T30" fmla="*/ 177 w 725"/>
                <a:gd name="T31" fmla="*/ 152 h 600"/>
                <a:gd name="T32" fmla="*/ 143 w 725"/>
                <a:gd name="T33" fmla="*/ 184 h 600"/>
                <a:gd name="T34" fmla="*/ 143 w 725"/>
                <a:gd name="T35" fmla="*/ 248 h 600"/>
                <a:gd name="T36" fmla="*/ 135 w 725"/>
                <a:gd name="T37" fmla="*/ 272 h 600"/>
                <a:gd name="T38" fmla="*/ 76 w 725"/>
                <a:gd name="T39" fmla="*/ 296 h 600"/>
                <a:gd name="T40" fmla="*/ 68 w 725"/>
                <a:gd name="T41" fmla="*/ 328 h 600"/>
                <a:gd name="T42" fmla="*/ 0 w 725"/>
                <a:gd name="T43" fmla="*/ 344 h 600"/>
                <a:gd name="T44" fmla="*/ 59 w 725"/>
                <a:gd name="T45" fmla="*/ 464 h 600"/>
                <a:gd name="T46" fmla="*/ 17 w 725"/>
                <a:gd name="T47" fmla="*/ 536 h 600"/>
                <a:gd name="T48" fmla="*/ 59 w 725"/>
                <a:gd name="T49" fmla="*/ 600 h 600"/>
                <a:gd name="T50" fmla="*/ 110 w 725"/>
                <a:gd name="T51" fmla="*/ 576 h 600"/>
                <a:gd name="T52" fmla="*/ 211 w 725"/>
                <a:gd name="T53" fmla="*/ 544 h 600"/>
                <a:gd name="T54" fmla="*/ 362 w 725"/>
                <a:gd name="T55" fmla="*/ 528 h 600"/>
                <a:gd name="T56" fmla="*/ 421 w 725"/>
                <a:gd name="T57" fmla="*/ 528 h 600"/>
                <a:gd name="T58" fmla="*/ 489 w 725"/>
                <a:gd name="T59" fmla="*/ 544 h 600"/>
                <a:gd name="T60" fmla="*/ 539 w 725"/>
                <a:gd name="T61" fmla="*/ 528 h 600"/>
                <a:gd name="T62" fmla="*/ 632 w 725"/>
                <a:gd name="T63" fmla="*/ 520 h 600"/>
                <a:gd name="T64" fmla="*/ 641 w 725"/>
                <a:gd name="T65" fmla="*/ 424 h 600"/>
                <a:gd name="T66" fmla="*/ 674 w 725"/>
                <a:gd name="T67" fmla="*/ 368 h 6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25"/>
                <a:gd name="T103" fmla="*/ 0 h 600"/>
                <a:gd name="T104" fmla="*/ 725 w 725"/>
                <a:gd name="T105" fmla="*/ 600 h 60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25" h="600">
                  <a:moveTo>
                    <a:pt x="657" y="344"/>
                  </a:moveTo>
                  <a:lnTo>
                    <a:pt x="657" y="320"/>
                  </a:lnTo>
                  <a:lnTo>
                    <a:pt x="632" y="304"/>
                  </a:lnTo>
                  <a:lnTo>
                    <a:pt x="641" y="280"/>
                  </a:lnTo>
                  <a:lnTo>
                    <a:pt x="691" y="272"/>
                  </a:lnTo>
                  <a:lnTo>
                    <a:pt x="708" y="256"/>
                  </a:lnTo>
                  <a:lnTo>
                    <a:pt x="725" y="232"/>
                  </a:lnTo>
                  <a:lnTo>
                    <a:pt x="700" y="208"/>
                  </a:lnTo>
                  <a:lnTo>
                    <a:pt x="632" y="192"/>
                  </a:lnTo>
                  <a:lnTo>
                    <a:pt x="624" y="168"/>
                  </a:lnTo>
                  <a:lnTo>
                    <a:pt x="582" y="160"/>
                  </a:lnTo>
                  <a:lnTo>
                    <a:pt x="548" y="136"/>
                  </a:lnTo>
                  <a:lnTo>
                    <a:pt x="548" y="120"/>
                  </a:lnTo>
                  <a:lnTo>
                    <a:pt x="514" y="104"/>
                  </a:lnTo>
                  <a:lnTo>
                    <a:pt x="514" y="72"/>
                  </a:lnTo>
                  <a:lnTo>
                    <a:pt x="506" y="40"/>
                  </a:lnTo>
                  <a:lnTo>
                    <a:pt x="472" y="16"/>
                  </a:lnTo>
                  <a:lnTo>
                    <a:pt x="438" y="8"/>
                  </a:lnTo>
                  <a:lnTo>
                    <a:pt x="396" y="32"/>
                  </a:lnTo>
                  <a:lnTo>
                    <a:pt x="379" y="16"/>
                  </a:lnTo>
                  <a:lnTo>
                    <a:pt x="346" y="8"/>
                  </a:lnTo>
                  <a:lnTo>
                    <a:pt x="329" y="16"/>
                  </a:lnTo>
                  <a:lnTo>
                    <a:pt x="303" y="0"/>
                  </a:lnTo>
                  <a:lnTo>
                    <a:pt x="278" y="0"/>
                  </a:lnTo>
                  <a:lnTo>
                    <a:pt x="245" y="64"/>
                  </a:lnTo>
                  <a:lnTo>
                    <a:pt x="202" y="64"/>
                  </a:lnTo>
                  <a:lnTo>
                    <a:pt x="177" y="80"/>
                  </a:lnTo>
                  <a:lnTo>
                    <a:pt x="186" y="88"/>
                  </a:lnTo>
                  <a:lnTo>
                    <a:pt x="186" y="120"/>
                  </a:lnTo>
                  <a:lnTo>
                    <a:pt x="211" y="128"/>
                  </a:lnTo>
                  <a:lnTo>
                    <a:pt x="202" y="144"/>
                  </a:lnTo>
                  <a:lnTo>
                    <a:pt x="177" y="152"/>
                  </a:lnTo>
                  <a:lnTo>
                    <a:pt x="169" y="176"/>
                  </a:lnTo>
                  <a:lnTo>
                    <a:pt x="143" y="184"/>
                  </a:lnTo>
                  <a:lnTo>
                    <a:pt x="143" y="216"/>
                  </a:lnTo>
                  <a:lnTo>
                    <a:pt x="143" y="248"/>
                  </a:lnTo>
                  <a:lnTo>
                    <a:pt x="160" y="280"/>
                  </a:lnTo>
                  <a:lnTo>
                    <a:pt x="135" y="272"/>
                  </a:lnTo>
                  <a:lnTo>
                    <a:pt x="110" y="288"/>
                  </a:lnTo>
                  <a:lnTo>
                    <a:pt x="76" y="296"/>
                  </a:lnTo>
                  <a:lnTo>
                    <a:pt x="84" y="320"/>
                  </a:lnTo>
                  <a:lnTo>
                    <a:pt x="68" y="328"/>
                  </a:lnTo>
                  <a:lnTo>
                    <a:pt x="34" y="320"/>
                  </a:lnTo>
                  <a:lnTo>
                    <a:pt x="0" y="344"/>
                  </a:lnTo>
                  <a:lnTo>
                    <a:pt x="17" y="384"/>
                  </a:lnTo>
                  <a:lnTo>
                    <a:pt x="59" y="464"/>
                  </a:lnTo>
                  <a:lnTo>
                    <a:pt x="17" y="512"/>
                  </a:lnTo>
                  <a:lnTo>
                    <a:pt x="17" y="536"/>
                  </a:lnTo>
                  <a:lnTo>
                    <a:pt x="51" y="544"/>
                  </a:lnTo>
                  <a:lnTo>
                    <a:pt x="59" y="600"/>
                  </a:lnTo>
                  <a:lnTo>
                    <a:pt x="93" y="600"/>
                  </a:lnTo>
                  <a:lnTo>
                    <a:pt x="110" y="576"/>
                  </a:lnTo>
                  <a:lnTo>
                    <a:pt x="152" y="552"/>
                  </a:lnTo>
                  <a:lnTo>
                    <a:pt x="211" y="544"/>
                  </a:lnTo>
                  <a:lnTo>
                    <a:pt x="303" y="536"/>
                  </a:lnTo>
                  <a:lnTo>
                    <a:pt x="362" y="528"/>
                  </a:lnTo>
                  <a:lnTo>
                    <a:pt x="396" y="552"/>
                  </a:lnTo>
                  <a:lnTo>
                    <a:pt x="421" y="528"/>
                  </a:lnTo>
                  <a:lnTo>
                    <a:pt x="455" y="528"/>
                  </a:lnTo>
                  <a:lnTo>
                    <a:pt x="489" y="544"/>
                  </a:lnTo>
                  <a:lnTo>
                    <a:pt x="514" y="512"/>
                  </a:lnTo>
                  <a:lnTo>
                    <a:pt x="539" y="528"/>
                  </a:lnTo>
                  <a:lnTo>
                    <a:pt x="582" y="504"/>
                  </a:lnTo>
                  <a:lnTo>
                    <a:pt x="632" y="520"/>
                  </a:lnTo>
                  <a:lnTo>
                    <a:pt x="624" y="488"/>
                  </a:lnTo>
                  <a:lnTo>
                    <a:pt x="641" y="424"/>
                  </a:lnTo>
                  <a:lnTo>
                    <a:pt x="700" y="400"/>
                  </a:lnTo>
                  <a:lnTo>
                    <a:pt x="674" y="368"/>
                  </a:lnTo>
                  <a:lnTo>
                    <a:pt x="657" y="344"/>
                  </a:lnTo>
                  <a:close/>
                </a:path>
              </a:pathLst>
            </a:custGeom>
            <a:noFill/>
            <a:ln w="9525">
              <a:noFill/>
              <a:miter lim="800000"/>
              <a:headEnd/>
              <a:tailEnd/>
            </a:ln>
          </p:spPr>
          <p:txBody>
            <a:bodyPr/>
            <a:lstStyle/>
            <a:p>
              <a:endParaRPr lang="en-IE">
                <a:latin typeface="Calibri" pitchFamily="34" charset="0"/>
              </a:endParaRPr>
            </a:p>
          </p:txBody>
        </p:sp>
        <p:sp>
          <p:nvSpPr>
            <p:cNvPr id="97" name="Freeform 93"/>
            <p:cNvSpPr>
              <a:spLocks/>
            </p:cNvSpPr>
            <p:nvPr/>
          </p:nvSpPr>
          <p:spPr bwMode="auto">
            <a:xfrm>
              <a:off x="4569" y="1600"/>
              <a:ext cx="531" cy="280"/>
            </a:xfrm>
            <a:custGeom>
              <a:avLst/>
              <a:gdLst>
                <a:gd name="T0" fmla="*/ 472 w 531"/>
                <a:gd name="T1" fmla="*/ 80 h 280"/>
                <a:gd name="T2" fmla="*/ 464 w 531"/>
                <a:gd name="T3" fmla="*/ 40 h 280"/>
                <a:gd name="T4" fmla="*/ 413 w 531"/>
                <a:gd name="T5" fmla="*/ 32 h 280"/>
                <a:gd name="T6" fmla="*/ 371 w 531"/>
                <a:gd name="T7" fmla="*/ 40 h 280"/>
                <a:gd name="T8" fmla="*/ 304 w 531"/>
                <a:gd name="T9" fmla="*/ 0 h 280"/>
                <a:gd name="T10" fmla="*/ 262 w 531"/>
                <a:gd name="T11" fmla="*/ 0 h 280"/>
                <a:gd name="T12" fmla="*/ 211 w 531"/>
                <a:gd name="T13" fmla="*/ 32 h 280"/>
                <a:gd name="T14" fmla="*/ 211 w 531"/>
                <a:gd name="T15" fmla="*/ 40 h 280"/>
                <a:gd name="T16" fmla="*/ 219 w 531"/>
                <a:gd name="T17" fmla="*/ 72 h 280"/>
                <a:gd name="T18" fmla="*/ 219 w 531"/>
                <a:gd name="T19" fmla="*/ 104 h 280"/>
                <a:gd name="T20" fmla="*/ 211 w 531"/>
                <a:gd name="T21" fmla="*/ 128 h 280"/>
                <a:gd name="T22" fmla="*/ 194 w 531"/>
                <a:gd name="T23" fmla="*/ 128 h 280"/>
                <a:gd name="T24" fmla="*/ 160 w 531"/>
                <a:gd name="T25" fmla="*/ 128 h 280"/>
                <a:gd name="T26" fmla="*/ 110 w 531"/>
                <a:gd name="T27" fmla="*/ 80 h 280"/>
                <a:gd name="T28" fmla="*/ 76 w 531"/>
                <a:gd name="T29" fmla="*/ 64 h 280"/>
                <a:gd name="T30" fmla="*/ 43 w 531"/>
                <a:gd name="T31" fmla="*/ 88 h 280"/>
                <a:gd name="T32" fmla="*/ 17 w 531"/>
                <a:gd name="T33" fmla="*/ 160 h 280"/>
                <a:gd name="T34" fmla="*/ 0 w 531"/>
                <a:gd name="T35" fmla="*/ 192 h 280"/>
                <a:gd name="T36" fmla="*/ 0 w 531"/>
                <a:gd name="T37" fmla="*/ 224 h 280"/>
                <a:gd name="T38" fmla="*/ 9 w 531"/>
                <a:gd name="T39" fmla="*/ 280 h 280"/>
                <a:gd name="T40" fmla="*/ 34 w 531"/>
                <a:gd name="T41" fmla="*/ 256 h 280"/>
                <a:gd name="T42" fmla="*/ 93 w 531"/>
                <a:gd name="T43" fmla="*/ 224 h 280"/>
                <a:gd name="T44" fmla="*/ 152 w 531"/>
                <a:gd name="T45" fmla="*/ 224 h 280"/>
                <a:gd name="T46" fmla="*/ 194 w 531"/>
                <a:gd name="T47" fmla="*/ 216 h 280"/>
                <a:gd name="T48" fmla="*/ 236 w 531"/>
                <a:gd name="T49" fmla="*/ 224 h 280"/>
                <a:gd name="T50" fmla="*/ 287 w 531"/>
                <a:gd name="T51" fmla="*/ 192 h 280"/>
                <a:gd name="T52" fmla="*/ 295 w 531"/>
                <a:gd name="T53" fmla="*/ 208 h 280"/>
                <a:gd name="T54" fmla="*/ 346 w 531"/>
                <a:gd name="T55" fmla="*/ 216 h 280"/>
                <a:gd name="T56" fmla="*/ 380 w 531"/>
                <a:gd name="T57" fmla="*/ 232 h 280"/>
                <a:gd name="T58" fmla="*/ 405 w 531"/>
                <a:gd name="T59" fmla="*/ 248 h 280"/>
                <a:gd name="T60" fmla="*/ 430 w 531"/>
                <a:gd name="T61" fmla="*/ 248 h 280"/>
                <a:gd name="T62" fmla="*/ 455 w 531"/>
                <a:gd name="T63" fmla="*/ 232 h 280"/>
                <a:gd name="T64" fmla="*/ 498 w 531"/>
                <a:gd name="T65" fmla="*/ 232 h 280"/>
                <a:gd name="T66" fmla="*/ 531 w 531"/>
                <a:gd name="T67" fmla="*/ 176 h 280"/>
                <a:gd name="T68" fmla="*/ 506 w 531"/>
                <a:gd name="T69" fmla="*/ 112 h 280"/>
                <a:gd name="T70" fmla="*/ 472 w 531"/>
                <a:gd name="T71" fmla="*/ 80 h 2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1"/>
                <a:gd name="T109" fmla="*/ 0 h 280"/>
                <a:gd name="T110" fmla="*/ 531 w 531"/>
                <a:gd name="T111" fmla="*/ 280 h 28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1" h="280">
                  <a:moveTo>
                    <a:pt x="472" y="80"/>
                  </a:moveTo>
                  <a:lnTo>
                    <a:pt x="464" y="40"/>
                  </a:lnTo>
                  <a:lnTo>
                    <a:pt x="413" y="32"/>
                  </a:lnTo>
                  <a:lnTo>
                    <a:pt x="371" y="40"/>
                  </a:lnTo>
                  <a:lnTo>
                    <a:pt x="304" y="0"/>
                  </a:lnTo>
                  <a:lnTo>
                    <a:pt x="262" y="0"/>
                  </a:lnTo>
                  <a:lnTo>
                    <a:pt x="211" y="32"/>
                  </a:lnTo>
                  <a:lnTo>
                    <a:pt x="211" y="40"/>
                  </a:lnTo>
                  <a:lnTo>
                    <a:pt x="219" y="72"/>
                  </a:lnTo>
                  <a:lnTo>
                    <a:pt x="219" y="104"/>
                  </a:lnTo>
                  <a:lnTo>
                    <a:pt x="211" y="128"/>
                  </a:lnTo>
                  <a:lnTo>
                    <a:pt x="194" y="128"/>
                  </a:lnTo>
                  <a:lnTo>
                    <a:pt x="160" y="128"/>
                  </a:lnTo>
                  <a:lnTo>
                    <a:pt x="110" y="80"/>
                  </a:lnTo>
                  <a:lnTo>
                    <a:pt x="76" y="64"/>
                  </a:lnTo>
                  <a:lnTo>
                    <a:pt x="43" y="88"/>
                  </a:lnTo>
                  <a:lnTo>
                    <a:pt x="17" y="160"/>
                  </a:lnTo>
                  <a:lnTo>
                    <a:pt x="0" y="192"/>
                  </a:lnTo>
                  <a:lnTo>
                    <a:pt x="0" y="224"/>
                  </a:lnTo>
                  <a:lnTo>
                    <a:pt x="9" y="280"/>
                  </a:lnTo>
                  <a:lnTo>
                    <a:pt x="34" y="256"/>
                  </a:lnTo>
                  <a:lnTo>
                    <a:pt x="93" y="224"/>
                  </a:lnTo>
                  <a:lnTo>
                    <a:pt x="152" y="224"/>
                  </a:lnTo>
                  <a:lnTo>
                    <a:pt x="194" y="216"/>
                  </a:lnTo>
                  <a:lnTo>
                    <a:pt x="236" y="224"/>
                  </a:lnTo>
                  <a:lnTo>
                    <a:pt x="287" y="192"/>
                  </a:lnTo>
                  <a:lnTo>
                    <a:pt x="295" y="208"/>
                  </a:lnTo>
                  <a:lnTo>
                    <a:pt x="346" y="216"/>
                  </a:lnTo>
                  <a:lnTo>
                    <a:pt x="380" y="232"/>
                  </a:lnTo>
                  <a:lnTo>
                    <a:pt x="405" y="248"/>
                  </a:lnTo>
                  <a:lnTo>
                    <a:pt x="430" y="248"/>
                  </a:lnTo>
                  <a:lnTo>
                    <a:pt x="455" y="232"/>
                  </a:lnTo>
                  <a:lnTo>
                    <a:pt x="498" y="232"/>
                  </a:lnTo>
                  <a:lnTo>
                    <a:pt x="531" y="176"/>
                  </a:lnTo>
                  <a:lnTo>
                    <a:pt x="506" y="112"/>
                  </a:lnTo>
                  <a:lnTo>
                    <a:pt x="472" y="80"/>
                  </a:lnTo>
                  <a:close/>
                </a:path>
              </a:pathLst>
            </a:custGeom>
            <a:solidFill>
              <a:srgbClr val="00B050"/>
            </a:solidFill>
            <a:ln w="9525">
              <a:noFill/>
              <a:miter lim="800000"/>
              <a:headEnd/>
              <a:tailEnd/>
            </a:ln>
          </p:spPr>
          <p:txBody>
            <a:bodyPr/>
            <a:lstStyle/>
            <a:p>
              <a:endParaRPr lang="en-IE">
                <a:latin typeface="Calibri" pitchFamily="34" charset="0"/>
              </a:endParaRPr>
            </a:p>
          </p:txBody>
        </p:sp>
        <p:sp>
          <p:nvSpPr>
            <p:cNvPr id="98" name="Freeform 94"/>
            <p:cNvSpPr>
              <a:spLocks/>
            </p:cNvSpPr>
            <p:nvPr/>
          </p:nvSpPr>
          <p:spPr bwMode="auto">
            <a:xfrm>
              <a:off x="4822" y="1760"/>
              <a:ext cx="725" cy="600"/>
            </a:xfrm>
            <a:custGeom>
              <a:avLst/>
              <a:gdLst>
                <a:gd name="T0" fmla="*/ 657 w 725"/>
                <a:gd name="T1" fmla="*/ 320 h 600"/>
                <a:gd name="T2" fmla="*/ 641 w 725"/>
                <a:gd name="T3" fmla="*/ 280 h 600"/>
                <a:gd name="T4" fmla="*/ 708 w 725"/>
                <a:gd name="T5" fmla="*/ 256 h 600"/>
                <a:gd name="T6" fmla="*/ 700 w 725"/>
                <a:gd name="T7" fmla="*/ 208 h 600"/>
                <a:gd name="T8" fmla="*/ 624 w 725"/>
                <a:gd name="T9" fmla="*/ 168 h 600"/>
                <a:gd name="T10" fmla="*/ 548 w 725"/>
                <a:gd name="T11" fmla="*/ 136 h 600"/>
                <a:gd name="T12" fmla="*/ 514 w 725"/>
                <a:gd name="T13" fmla="*/ 104 h 600"/>
                <a:gd name="T14" fmla="*/ 506 w 725"/>
                <a:gd name="T15" fmla="*/ 40 h 600"/>
                <a:gd name="T16" fmla="*/ 438 w 725"/>
                <a:gd name="T17" fmla="*/ 8 h 600"/>
                <a:gd name="T18" fmla="*/ 379 w 725"/>
                <a:gd name="T19" fmla="*/ 16 h 600"/>
                <a:gd name="T20" fmla="*/ 329 w 725"/>
                <a:gd name="T21" fmla="*/ 16 h 600"/>
                <a:gd name="T22" fmla="*/ 278 w 725"/>
                <a:gd name="T23" fmla="*/ 0 h 600"/>
                <a:gd name="T24" fmla="*/ 202 w 725"/>
                <a:gd name="T25" fmla="*/ 64 h 600"/>
                <a:gd name="T26" fmla="*/ 186 w 725"/>
                <a:gd name="T27" fmla="*/ 88 h 600"/>
                <a:gd name="T28" fmla="*/ 211 w 725"/>
                <a:gd name="T29" fmla="*/ 128 h 600"/>
                <a:gd name="T30" fmla="*/ 177 w 725"/>
                <a:gd name="T31" fmla="*/ 152 h 600"/>
                <a:gd name="T32" fmla="*/ 143 w 725"/>
                <a:gd name="T33" fmla="*/ 184 h 600"/>
                <a:gd name="T34" fmla="*/ 143 w 725"/>
                <a:gd name="T35" fmla="*/ 248 h 600"/>
                <a:gd name="T36" fmla="*/ 135 w 725"/>
                <a:gd name="T37" fmla="*/ 272 h 600"/>
                <a:gd name="T38" fmla="*/ 76 w 725"/>
                <a:gd name="T39" fmla="*/ 296 h 600"/>
                <a:gd name="T40" fmla="*/ 68 w 725"/>
                <a:gd name="T41" fmla="*/ 328 h 600"/>
                <a:gd name="T42" fmla="*/ 0 w 725"/>
                <a:gd name="T43" fmla="*/ 344 h 600"/>
                <a:gd name="T44" fmla="*/ 59 w 725"/>
                <a:gd name="T45" fmla="*/ 464 h 600"/>
                <a:gd name="T46" fmla="*/ 17 w 725"/>
                <a:gd name="T47" fmla="*/ 536 h 600"/>
                <a:gd name="T48" fmla="*/ 59 w 725"/>
                <a:gd name="T49" fmla="*/ 600 h 600"/>
                <a:gd name="T50" fmla="*/ 93 w 725"/>
                <a:gd name="T51" fmla="*/ 600 h 600"/>
                <a:gd name="T52" fmla="*/ 152 w 725"/>
                <a:gd name="T53" fmla="*/ 552 h 600"/>
                <a:gd name="T54" fmla="*/ 303 w 725"/>
                <a:gd name="T55" fmla="*/ 536 h 600"/>
                <a:gd name="T56" fmla="*/ 396 w 725"/>
                <a:gd name="T57" fmla="*/ 552 h 600"/>
                <a:gd name="T58" fmla="*/ 455 w 725"/>
                <a:gd name="T59" fmla="*/ 528 h 600"/>
                <a:gd name="T60" fmla="*/ 514 w 725"/>
                <a:gd name="T61" fmla="*/ 512 h 600"/>
                <a:gd name="T62" fmla="*/ 582 w 725"/>
                <a:gd name="T63" fmla="*/ 504 h 600"/>
                <a:gd name="T64" fmla="*/ 624 w 725"/>
                <a:gd name="T65" fmla="*/ 488 h 600"/>
                <a:gd name="T66" fmla="*/ 700 w 725"/>
                <a:gd name="T67" fmla="*/ 400 h 600"/>
                <a:gd name="T68" fmla="*/ 657 w 725"/>
                <a:gd name="T69" fmla="*/ 344 h 6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25"/>
                <a:gd name="T106" fmla="*/ 0 h 600"/>
                <a:gd name="T107" fmla="*/ 725 w 725"/>
                <a:gd name="T108" fmla="*/ 600 h 6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25" h="600">
                  <a:moveTo>
                    <a:pt x="657" y="344"/>
                  </a:moveTo>
                  <a:lnTo>
                    <a:pt x="657" y="320"/>
                  </a:lnTo>
                  <a:lnTo>
                    <a:pt x="632" y="304"/>
                  </a:lnTo>
                  <a:lnTo>
                    <a:pt x="641" y="280"/>
                  </a:lnTo>
                  <a:lnTo>
                    <a:pt x="691" y="272"/>
                  </a:lnTo>
                  <a:lnTo>
                    <a:pt x="708" y="256"/>
                  </a:lnTo>
                  <a:lnTo>
                    <a:pt x="725" y="232"/>
                  </a:lnTo>
                  <a:lnTo>
                    <a:pt x="700" y="208"/>
                  </a:lnTo>
                  <a:lnTo>
                    <a:pt x="632" y="192"/>
                  </a:lnTo>
                  <a:lnTo>
                    <a:pt x="624" y="168"/>
                  </a:lnTo>
                  <a:lnTo>
                    <a:pt x="582" y="160"/>
                  </a:lnTo>
                  <a:lnTo>
                    <a:pt x="548" y="136"/>
                  </a:lnTo>
                  <a:lnTo>
                    <a:pt x="548" y="120"/>
                  </a:lnTo>
                  <a:lnTo>
                    <a:pt x="514" y="104"/>
                  </a:lnTo>
                  <a:lnTo>
                    <a:pt x="514" y="72"/>
                  </a:lnTo>
                  <a:lnTo>
                    <a:pt x="506" y="40"/>
                  </a:lnTo>
                  <a:lnTo>
                    <a:pt x="472" y="16"/>
                  </a:lnTo>
                  <a:lnTo>
                    <a:pt x="438" y="8"/>
                  </a:lnTo>
                  <a:lnTo>
                    <a:pt x="396" y="32"/>
                  </a:lnTo>
                  <a:lnTo>
                    <a:pt x="379" y="16"/>
                  </a:lnTo>
                  <a:lnTo>
                    <a:pt x="346" y="8"/>
                  </a:lnTo>
                  <a:lnTo>
                    <a:pt x="329" y="16"/>
                  </a:lnTo>
                  <a:lnTo>
                    <a:pt x="303" y="0"/>
                  </a:lnTo>
                  <a:lnTo>
                    <a:pt x="278" y="0"/>
                  </a:lnTo>
                  <a:lnTo>
                    <a:pt x="245" y="64"/>
                  </a:lnTo>
                  <a:lnTo>
                    <a:pt x="202" y="64"/>
                  </a:lnTo>
                  <a:lnTo>
                    <a:pt x="177" y="80"/>
                  </a:lnTo>
                  <a:lnTo>
                    <a:pt x="186" y="88"/>
                  </a:lnTo>
                  <a:lnTo>
                    <a:pt x="186" y="120"/>
                  </a:lnTo>
                  <a:lnTo>
                    <a:pt x="211" y="128"/>
                  </a:lnTo>
                  <a:lnTo>
                    <a:pt x="202" y="144"/>
                  </a:lnTo>
                  <a:lnTo>
                    <a:pt x="177" y="152"/>
                  </a:lnTo>
                  <a:lnTo>
                    <a:pt x="169" y="176"/>
                  </a:lnTo>
                  <a:lnTo>
                    <a:pt x="143" y="184"/>
                  </a:lnTo>
                  <a:lnTo>
                    <a:pt x="143" y="216"/>
                  </a:lnTo>
                  <a:lnTo>
                    <a:pt x="143" y="248"/>
                  </a:lnTo>
                  <a:lnTo>
                    <a:pt x="160" y="280"/>
                  </a:lnTo>
                  <a:lnTo>
                    <a:pt x="135" y="272"/>
                  </a:lnTo>
                  <a:lnTo>
                    <a:pt x="110" y="288"/>
                  </a:lnTo>
                  <a:lnTo>
                    <a:pt x="76" y="296"/>
                  </a:lnTo>
                  <a:lnTo>
                    <a:pt x="84" y="320"/>
                  </a:lnTo>
                  <a:lnTo>
                    <a:pt x="68" y="328"/>
                  </a:lnTo>
                  <a:lnTo>
                    <a:pt x="34" y="320"/>
                  </a:lnTo>
                  <a:lnTo>
                    <a:pt x="0" y="344"/>
                  </a:lnTo>
                  <a:lnTo>
                    <a:pt x="17" y="384"/>
                  </a:lnTo>
                  <a:lnTo>
                    <a:pt x="59" y="464"/>
                  </a:lnTo>
                  <a:lnTo>
                    <a:pt x="17" y="512"/>
                  </a:lnTo>
                  <a:lnTo>
                    <a:pt x="17" y="536"/>
                  </a:lnTo>
                  <a:lnTo>
                    <a:pt x="51" y="544"/>
                  </a:lnTo>
                  <a:lnTo>
                    <a:pt x="59" y="600"/>
                  </a:lnTo>
                  <a:lnTo>
                    <a:pt x="93" y="600"/>
                  </a:lnTo>
                  <a:lnTo>
                    <a:pt x="110" y="576"/>
                  </a:lnTo>
                  <a:lnTo>
                    <a:pt x="152" y="552"/>
                  </a:lnTo>
                  <a:lnTo>
                    <a:pt x="211" y="544"/>
                  </a:lnTo>
                  <a:lnTo>
                    <a:pt x="303" y="536"/>
                  </a:lnTo>
                  <a:lnTo>
                    <a:pt x="362" y="528"/>
                  </a:lnTo>
                  <a:lnTo>
                    <a:pt x="396" y="552"/>
                  </a:lnTo>
                  <a:lnTo>
                    <a:pt x="421" y="528"/>
                  </a:lnTo>
                  <a:lnTo>
                    <a:pt x="455" y="528"/>
                  </a:lnTo>
                  <a:lnTo>
                    <a:pt x="489" y="544"/>
                  </a:lnTo>
                  <a:lnTo>
                    <a:pt x="514" y="512"/>
                  </a:lnTo>
                  <a:lnTo>
                    <a:pt x="539" y="528"/>
                  </a:lnTo>
                  <a:lnTo>
                    <a:pt x="582" y="504"/>
                  </a:lnTo>
                  <a:lnTo>
                    <a:pt x="632" y="520"/>
                  </a:lnTo>
                  <a:lnTo>
                    <a:pt x="624" y="488"/>
                  </a:lnTo>
                  <a:lnTo>
                    <a:pt x="641" y="424"/>
                  </a:lnTo>
                  <a:lnTo>
                    <a:pt x="700" y="400"/>
                  </a:lnTo>
                  <a:lnTo>
                    <a:pt x="674" y="368"/>
                  </a:lnTo>
                  <a:lnTo>
                    <a:pt x="657" y="344"/>
                  </a:lnTo>
                  <a:close/>
                </a:path>
              </a:pathLst>
            </a:custGeom>
            <a:noFill/>
            <a:ln w="12700">
              <a:solidFill>
                <a:srgbClr val="000000"/>
              </a:solidFill>
              <a:round/>
              <a:headEnd/>
              <a:tailEnd/>
            </a:ln>
          </p:spPr>
          <p:txBody>
            <a:bodyPr/>
            <a:lstStyle/>
            <a:p>
              <a:endParaRPr lang="en-IE">
                <a:latin typeface="Calibri" pitchFamily="34" charset="0"/>
              </a:endParaRPr>
            </a:p>
          </p:txBody>
        </p:sp>
        <p:sp>
          <p:nvSpPr>
            <p:cNvPr id="99" name="Freeform 95"/>
            <p:cNvSpPr>
              <a:spLocks/>
            </p:cNvSpPr>
            <p:nvPr/>
          </p:nvSpPr>
          <p:spPr bwMode="auto">
            <a:xfrm>
              <a:off x="4569" y="1592"/>
              <a:ext cx="531" cy="280"/>
            </a:xfrm>
            <a:custGeom>
              <a:avLst/>
              <a:gdLst>
                <a:gd name="T0" fmla="*/ 472 w 531"/>
                <a:gd name="T1" fmla="*/ 80 h 280"/>
                <a:gd name="T2" fmla="*/ 464 w 531"/>
                <a:gd name="T3" fmla="*/ 40 h 280"/>
                <a:gd name="T4" fmla="*/ 413 w 531"/>
                <a:gd name="T5" fmla="*/ 32 h 280"/>
                <a:gd name="T6" fmla="*/ 371 w 531"/>
                <a:gd name="T7" fmla="*/ 40 h 280"/>
                <a:gd name="T8" fmla="*/ 304 w 531"/>
                <a:gd name="T9" fmla="*/ 0 h 280"/>
                <a:gd name="T10" fmla="*/ 262 w 531"/>
                <a:gd name="T11" fmla="*/ 0 h 280"/>
                <a:gd name="T12" fmla="*/ 211 w 531"/>
                <a:gd name="T13" fmla="*/ 32 h 280"/>
                <a:gd name="T14" fmla="*/ 211 w 531"/>
                <a:gd name="T15" fmla="*/ 40 h 280"/>
                <a:gd name="T16" fmla="*/ 219 w 531"/>
                <a:gd name="T17" fmla="*/ 72 h 280"/>
                <a:gd name="T18" fmla="*/ 219 w 531"/>
                <a:gd name="T19" fmla="*/ 104 h 280"/>
                <a:gd name="T20" fmla="*/ 211 w 531"/>
                <a:gd name="T21" fmla="*/ 128 h 280"/>
                <a:gd name="T22" fmla="*/ 194 w 531"/>
                <a:gd name="T23" fmla="*/ 128 h 280"/>
                <a:gd name="T24" fmla="*/ 160 w 531"/>
                <a:gd name="T25" fmla="*/ 128 h 280"/>
                <a:gd name="T26" fmla="*/ 110 w 531"/>
                <a:gd name="T27" fmla="*/ 80 h 280"/>
                <a:gd name="T28" fmla="*/ 76 w 531"/>
                <a:gd name="T29" fmla="*/ 64 h 280"/>
                <a:gd name="T30" fmla="*/ 43 w 531"/>
                <a:gd name="T31" fmla="*/ 88 h 280"/>
                <a:gd name="T32" fmla="*/ 17 w 531"/>
                <a:gd name="T33" fmla="*/ 160 h 280"/>
                <a:gd name="T34" fmla="*/ 0 w 531"/>
                <a:gd name="T35" fmla="*/ 192 h 280"/>
                <a:gd name="T36" fmla="*/ 0 w 531"/>
                <a:gd name="T37" fmla="*/ 224 h 280"/>
                <a:gd name="T38" fmla="*/ 9 w 531"/>
                <a:gd name="T39" fmla="*/ 280 h 280"/>
                <a:gd name="T40" fmla="*/ 34 w 531"/>
                <a:gd name="T41" fmla="*/ 256 h 280"/>
                <a:gd name="T42" fmla="*/ 93 w 531"/>
                <a:gd name="T43" fmla="*/ 224 h 280"/>
                <a:gd name="T44" fmla="*/ 152 w 531"/>
                <a:gd name="T45" fmla="*/ 224 h 280"/>
                <a:gd name="T46" fmla="*/ 194 w 531"/>
                <a:gd name="T47" fmla="*/ 216 h 280"/>
                <a:gd name="T48" fmla="*/ 236 w 531"/>
                <a:gd name="T49" fmla="*/ 224 h 280"/>
                <a:gd name="T50" fmla="*/ 287 w 531"/>
                <a:gd name="T51" fmla="*/ 192 h 280"/>
                <a:gd name="T52" fmla="*/ 295 w 531"/>
                <a:gd name="T53" fmla="*/ 208 h 280"/>
                <a:gd name="T54" fmla="*/ 346 w 531"/>
                <a:gd name="T55" fmla="*/ 216 h 280"/>
                <a:gd name="T56" fmla="*/ 380 w 531"/>
                <a:gd name="T57" fmla="*/ 232 h 280"/>
                <a:gd name="T58" fmla="*/ 405 w 531"/>
                <a:gd name="T59" fmla="*/ 248 h 280"/>
                <a:gd name="T60" fmla="*/ 430 w 531"/>
                <a:gd name="T61" fmla="*/ 248 h 280"/>
                <a:gd name="T62" fmla="*/ 455 w 531"/>
                <a:gd name="T63" fmla="*/ 232 h 280"/>
                <a:gd name="T64" fmla="*/ 498 w 531"/>
                <a:gd name="T65" fmla="*/ 232 h 280"/>
                <a:gd name="T66" fmla="*/ 531 w 531"/>
                <a:gd name="T67" fmla="*/ 176 h 280"/>
                <a:gd name="T68" fmla="*/ 506 w 531"/>
                <a:gd name="T69" fmla="*/ 112 h 280"/>
                <a:gd name="T70" fmla="*/ 472 w 531"/>
                <a:gd name="T71" fmla="*/ 80 h 2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1"/>
                <a:gd name="T109" fmla="*/ 0 h 280"/>
                <a:gd name="T110" fmla="*/ 531 w 531"/>
                <a:gd name="T111" fmla="*/ 280 h 28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1" h="280">
                  <a:moveTo>
                    <a:pt x="472" y="80"/>
                  </a:moveTo>
                  <a:lnTo>
                    <a:pt x="464" y="40"/>
                  </a:lnTo>
                  <a:lnTo>
                    <a:pt x="413" y="32"/>
                  </a:lnTo>
                  <a:lnTo>
                    <a:pt x="371" y="40"/>
                  </a:lnTo>
                  <a:lnTo>
                    <a:pt x="304" y="0"/>
                  </a:lnTo>
                  <a:lnTo>
                    <a:pt x="262" y="0"/>
                  </a:lnTo>
                  <a:lnTo>
                    <a:pt x="211" y="32"/>
                  </a:lnTo>
                  <a:lnTo>
                    <a:pt x="211" y="40"/>
                  </a:lnTo>
                  <a:lnTo>
                    <a:pt x="219" y="72"/>
                  </a:lnTo>
                  <a:lnTo>
                    <a:pt x="219" y="104"/>
                  </a:lnTo>
                  <a:lnTo>
                    <a:pt x="211" y="128"/>
                  </a:lnTo>
                  <a:lnTo>
                    <a:pt x="194" y="128"/>
                  </a:lnTo>
                  <a:lnTo>
                    <a:pt x="160" y="128"/>
                  </a:lnTo>
                  <a:lnTo>
                    <a:pt x="110" y="80"/>
                  </a:lnTo>
                  <a:lnTo>
                    <a:pt x="76" y="64"/>
                  </a:lnTo>
                  <a:lnTo>
                    <a:pt x="43" y="88"/>
                  </a:lnTo>
                  <a:lnTo>
                    <a:pt x="17" y="160"/>
                  </a:lnTo>
                  <a:lnTo>
                    <a:pt x="0" y="192"/>
                  </a:lnTo>
                  <a:lnTo>
                    <a:pt x="0" y="224"/>
                  </a:lnTo>
                  <a:lnTo>
                    <a:pt x="9" y="280"/>
                  </a:lnTo>
                  <a:lnTo>
                    <a:pt x="34" y="256"/>
                  </a:lnTo>
                  <a:lnTo>
                    <a:pt x="93" y="224"/>
                  </a:lnTo>
                  <a:lnTo>
                    <a:pt x="152" y="224"/>
                  </a:lnTo>
                  <a:lnTo>
                    <a:pt x="194" y="216"/>
                  </a:lnTo>
                  <a:lnTo>
                    <a:pt x="236" y="224"/>
                  </a:lnTo>
                  <a:lnTo>
                    <a:pt x="287" y="192"/>
                  </a:lnTo>
                  <a:lnTo>
                    <a:pt x="295" y="208"/>
                  </a:lnTo>
                  <a:lnTo>
                    <a:pt x="346" y="216"/>
                  </a:lnTo>
                  <a:lnTo>
                    <a:pt x="380" y="232"/>
                  </a:lnTo>
                  <a:lnTo>
                    <a:pt x="405" y="248"/>
                  </a:lnTo>
                  <a:lnTo>
                    <a:pt x="430" y="248"/>
                  </a:lnTo>
                  <a:lnTo>
                    <a:pt x="455" y="232"/>
                  </a:lnTo>
                  <a:lnTo>
                    <a:pt x="498" y="232"/>
                  </a:lnTo>
                  <a:lnTo>
                    <a:pt x="531" y="176"/>
                  </a:lnTo>
                  <a:lnTo>
                    <a:pt x="506" y="112"/>
                  </a:lnTo>
                  <a:lnTo>
                    <a:pt x="472" y="80"/>
                  </a:lnTo>
                  <a:close/>
                </a:path>
              </a:pathLst>
            </a:custGeom>
            <a:solidFill>
              <a:srgbClr val="FFCCCC"/>
            </a:solidFill>
            <a:ln w="12700">
              <a:solidFill>
                <a:srgbClr val="000000"/>
              </a:solidFill>
              <a:round/>
              <a:headEnd/>
              <a:tailEnd/>
            </a:ln>
          </p:spPr>
          <p:txBody>
            <a:bodyPr/>
            <a:lstStyle/>
            <a:p>
              <a:endParaRPr lang="en-IE">
                <a:latin typeface="Calibri" pitchFamily="34" charset="0"/>
              </a:endParaRPr>
            </a:p>
          </p:txBody>
        </p:sp>
        <p:sp>
          <p:nvSpPr>
            <p:cNvPr id="100" name="Freeform 96"/>
            <p:cNvSpPr>
              <a:spLocks/>
            </p:cNvSpPr>
            <p:nvPr/>
          </p:nvSpPr>
          <p:spPr bwMode="auto">
            <a:xfrm>
              <a:off x="4679" y="1392"/>
              <a:ext cx="337" cy="248"/>
            </a:xfrm>
            <a:custGeom>
              <a:avLst/>
              <a:gdLst>
                <a:gd name="T0" fmla="*/ 295 w 337"/>
                <a:gd name="T1" fmla="*/ 128 h 248"/>
                <a:gd name="T2" fmla="*/ 295 w 337"/>
                <a:gd name="T3" fmla="*/ 64 h 248"/>
                <a:gd name="T4" fmla="*/ 295 w 337"/>
                <a:gd name="T5" fmla="*/ 16 h 248"/>
                <a:gd name="T6" fmla="*/ 286 w 337"/>
                <a:gd name="T7" fmla="*/ 0 h 248"/>
                <a:gd name="T8" fmla="*/ 236 w 337"/>
                <a:gd name="T9" fmla="*/ 8 h 248"/>
                <a:gd name="T10" fmla="*/ 126 w 337"/>
                <a:gd name="T11" fmla="*/ 16 h 248"/>
                <a:gd name="T12" fmla="*/ 67 w 337"/>
                <a:gd name="T13" fmla="*/ 40 h 248"/>
                <a:gd name="T14" fmla="*/ 25 w 337"/>
                <a:gd name="T15" fmla="*/ 64 h 248"/>
                <a:gd name="T16" fmla="*/ 8 w 337"/>
                <a:gd name="T17" fmla="*/ 88 h 248"/>
                <a:gd name="T18" fmla="*/ 0 w 337"/>
                <a:gd name="T19" fmla="*/ 112 h 248"/>
                <a:gd name="T20" fmla="*/ 25 w 337"/>
                <a:gd name="T21" fmla="*/ 128 h 248"/>
                <a:gd name="T22" fmla="*/ 17 w 337"/>
                <a:gd name="T23" fmla="*/ 152 h 248"/>
                <a:gd name="T24" fmla="*/ 25 w 337"/>
                <a:gd name="T25" fmla="*/ 176 h 248"/>
                <a:gd name="T26" fmla="*/ 42 w 337"/>
                <a:gd name="T27" fmla="*/ 184 h 248"/>
                <a:gd name="T28" fmla="*/ 67 w 337"/>
                <a:gd name="T29" fmla="*/ 184 h 248"/>
                <a:gd name="T30" fmla="*/ 93 w 337"/>
                <a:gd name="T31" fmla="*/ 176 h 248"/>
                <a:gd name="T32" fmla="*/ 101 w 337"/>
                <a:gd name="T33" fmla="*/ 240 h 248"/>
                <a:gd name="T34" fmla="*/ 152 w 337"/>
                <a:gd name="T35" fmla="*/ 208 h 248"/>
                <a:gd name="T36" fmla="*/ 194 w 337"/>
                <a:gd name="T37" fmla="*/ 208 h 248"/>
                <a:gd name="T38" fmla="*/ 261 w 337"/>
                <a:gd name="T39" fmla="*/ 248 h 248"/>
                <a:gd name="T40" fmla="*/ 303 w 337"/>
                <a:gd name="T41" fmla="*/ 240 h 248"/>
                <a:gd name="T42" fmla="*/ 320 w 337"/>
                <a:gd name="T43" fmla="*/ 240 h 248"/>
                <a:gd name="T44" fmla="*/ 337 w 337"/>
                <a:gd name="T45" fmla="*/ 176 h 248"/>
                <a:gd name="T46" fmla="*/ 295 w 337"/>
                <a:gd name="T47" fmla="*/ 128 h 24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7"/>
                <a:gd name="T73" fmla="*/ 0 h 248"/>
                <a:gd name="T74" fmla="*/ 337 w 337"/>
                <a:gd name="T75" fmla="*/ 248 h 24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7" h="248">
                  <a:moveTo>
                    <a:pt x="295" y="128"/>
                  </a:moveTo>
                  <a:lnTo>
                    <a:pt x="295" y="64"/>
                  </a:lnTo>
                  <a:lnTo>
                    <a:pt x="295" y="16"/>
                  </a:lnTo>
                  <a:lnTo>
                    <a:pt x="286" y="0"/>
                  </a:lnTo>
                  <a:lnTo>
                    <a:pt x="236" y="8"/>
                  </a:lnTo>
                  <a:lnTo>
                    <a:pt x="126" y="16"/>
                  </a:lnTo>
                  <a:lnTo>
                    <a:pt x="67" y="40"/>
                  </a:lnTo>
                  <a:lnTo>
                    <a:pt x="25" y="64"/>
                  </a:lnTo>
                  <a:lnTo>
                    <a:pt x="8" y="88"/>
                  </a:lnTo>
                  <a:lnTo>
                    <a:pt x="0" y="112"/>
                  </a:lnTo>
                  <a:lnTo>
                    <a:pt x="25" y="128"/>
                  </a:lnTo>
                  <a:lnTo>
                    <a:pt x="17" y="152"/>
                  </a:lnTo>
                  <a:lnTo>
                    <a:pt x="25" y="176"/>
                  </a:lnTo>
                  <a:lnTo>
                    <a:pt x="42" y="184"/>
                  </a:lnTo>
                  <a:lnTo>
                    <a:pt x="67" y="184"/>
                  </a:lnTo>
                  <a:lnTo>
                    <a:pt x="93" y="176"/>
                  </a:lnTo>
                  <a:lnTo>
                    <a:pt x="101" y="240"/>
                  </a:lnTo>
                  <a:lnTo>
                    <a:pt x="152" y="208"/>
                  </a:lnTo>
                  <a:lnTo>
                    <a:pt x="194" y="208"/>
                  </a:lnTo>
                  <a:lnTo>
                    <a:pt x="261" y="248"/>
                  </a:lnTo>
                  <a:lnTo>
                    <a:pt x="303" y="240"/>
                  </a:lnTo>
                  <a:lnTo>
                    <a:pt x="320" y="240"/>
                  </a:lnTo>
                  <a:lnTo>
                    <a:pt x="337" y="176"/>
                  </a:lnTo>
                  <a:lnTo>
                    <a:pt x="295" y="128"/>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101" name="Freeform 97"/>
            <p:cNvSpPr>
              <a:spLocks/>
            </p:cNvSpPr>
            <p:nvPr/>
          </p:nvSpPr>
          <p:spPr bwMode="auto">
            <a:xfrm>
              <a:off x="4687" y="-8"/>
              <a:ext cx="1121" cy="2200"/>
            </a:xfrm>
            <a:custGeom>
              <a:avLst/>
              <a:gdLst>
                <a:gd name="T0" fmla="*/ 995 w 1121"/>
                <a:gd name="T1" fmla="*/ 64 h 2200"/>
                <a:gd name="T2" fmla="*/ 1003 w 1121"/>
                <a:gd name="T3" fmla="*/ 160 h 2200"/>
                <a:gd name="T4" fmla="*/ 919 w 1121"/>
                <a:gd name="T5" fmla="*/ 168 h 2200"/>
                <a:gd name="T6" fmla="*/ 877 w 1121"/>
                <a:gd name="T7" fmla="*/ 168 h 2200"/>
                <a:gd name="T8" fmla="*/ 893 w 1121"/>
                <a:gd name="T9" fmla="*/ 88 h 2200"/>
                <a:gd name="T10" fmla="*/ 851 w 1121"/>
                <a:gd name="T11" fmla="*/ 16 h 2200"/>
                <a:gd name="T12" fmla="*/ 700 w 1121"/>
                <a:gd name="T13" fmla="*/ 48 h 2200"/>
                <a:gd name="T14" fmla="*/ 809 w 1121"/>
                <a:gd name="T15" fmla="*/ 176 h 2200"/>
                <a:gd name="T16" fmla="*/ 877 w 1121"/>
                <a:gd name="T17" fmla="*/ 224 h 2200"/>
                <a:gd name="T18" fmla="*/ 851 w 1121"/>
                <a:gd name="T19" fmla="*/ 304 h 2200"/>
                <a:gd name="T20" fmla="*/ 784 w 1121"/>
                <a:gd name="T21" fmla="*/ 328 h 2200"/>
                <a:gd name="T22" fmla="*/ 725 w 1121"/>
                <a:gd name="T23" fmla="*/ 448 h 2200"/>
                <a:gd name="T24" fmla="*/ 818 w 1121"/>
                <a:gd name="T25" fmla="*/ 560 h 2200"/>
                <a:gd name="T26" fmla="*/ 599 w 1121"/>
                <a:gd name="T27" fmla="*/ 568 h 2200"/>
                <a:gd name="T28" fmla="*/ 607 w 1121"/>
                <a:gd name="T29" fmla="*/ 640 h 2200"/>
                <a:gd name="T30" fmla="*/ 700 w 1121"/>
                <a:gd name="T31" fmla="*/ 664 h 2200"/>
                <a:gd name="T32" fmla="*/ 674 w 1121"/>
                <a:gd name="T33" fmla="*/ 712 h 2200"/>
                <a:gd name="T34" fmla="*/ 548 w 1121"/>
                <a:gd name="T35" fmla="*/ 688 h 2200"/>
                <a:gd name="T36" fmla="*/ 447 w 1121"/>
                <a:gd name="T37" fmla="*/ 592 h 2200"/>
                <a:gd name="T38" fmla="*/ 430 w 1121"/>
                <a:gd name="T39" fmla="*/ 512 h 2200"/>
                <a:gd name="T40" fmla="*/ 253 w 1121"/>
                <a:gd name="T41" fmla="*/ 424 h 2200"/>
                <a:gd name="T42" fmla="*/ 396 w 1121"/>
                <a:gd name="T43" fmla="*/ 440 h 2200"/>
                <a:gd name="T44" fmla="*/ 658 w 1121"/>
                <a:gd name="T45" fmla="*/ 416 h 2200"/>
                <a:gd name="T46" fmla="*/ 717 w 1121"/>
                <a:gd name="T47" fmla="*/ 288 h 2200"/>
                <a:gd name="T48" fmla="*/ 599 w 1121"/>
                <a:gd name="T49" fmla="*/ 192 h 2200"/>
                <a:gd name="T50" fmla="*/ 304 w 1121"/>
                <a:gd name="T51" fmla="*/ 128 h 2200"/>
                <a:gd name="T52" fmla="*/ 186 w 1121"/>
                <a:gd name="T53" fmla="*/ 96 h 2200"/>
                <a:gd name="T54" fmla="*/ 110 w 1121"/>
                <a:gd name="T55" fmla="*/ 112 h 2200"/>
                <a:gd name="T56" fmla="*/ 42 w 1121"/>
                <a:gd name="T57" fmla="*/ 176 h 2200"/>
                <a:gd name="T58" fmla="*/ 26 w 1121"/>
                <a:gd name="T59" fmla="*/ 336 h 2200"/>
                <a:gd name="T60" fmla="*/ 93 w 1121"/>
                <a:gd name="T61" fmla="*/ 448 h 2200"/>
                <a:gd name="T62" fmla="*/ 169 w 1121"/>
                <a:gd name="T63" fmla="*/ 656 h 2200"/>
                <a:gd name="T64" fmla="*/ 287 w 1121"/>
                <a:gd name="T65" fmla="*/ 808 h 2200"/>
                <a:gd name="T66" fmla="*/ 388 w 1121"/>
                <a:gd name="T67" fmla="*/ 944 h 2200"/>
                <a:gd name="T68" fmla="*/ 287 w 1121"/>
                <a:gd name="T69" fmla="*/ 1152 h 2200"/>
                <a:gd name="T70" fmla="*/ 304 w 1121"/>
                <a:gd name="T71" fmla="*/ 1264 h 2200"/>
                <a:gd name="T72" fmla="*/ 396 w 1121"/>
                <a:gd name="T73" fmla="*/ 1296 h 2200"/>
                <a:gd name="T74" fmla="*/ 346 w 1121"/>
                <a:gd name="T75" fmla="*/ 1312 h 2200"/>
                <a:gd name="T76" fmla="*/ 287 w 1121"/>
                <a:gd name="T77" fmla="*/ 1368 h 2200"/>
                <a:gd name="T78" fmla="*/ 287 w 1121"/>
                <a:gd name="T79" fmla="*/ 1408 h 2200"/>
                <a:gd name="T80" fmla="*/ 329 w 1121"/>
                <a:gd name="T81" fmla="*/ 1568 h 2200"/>
                <a:gd name="T82" fmla="*/ 354 w 1121"/>
                <a:gd name="T83" fmla="*/ 1680 h 2200"/>
                <a:gd name="T84" fmla="*/ 413 w 1121"/>
                <a:gd name="T85" fmla="*/ 1768 h 2200"/>
                <a:gd name="T86" fmla="*/ 481 w 1121"/>
                <a:gd name="T87" fmla="*/ 1776 h 2200"/>
                <a:gd name="T88" fmla="*/ 573 w 1121"/>
                <a:gd name="T89" fmla="*/ 1776 h 2200"/>
                <a:gd name="T90" fmla="*/ 649 w 1121"/>
                <a:gd name="T91" fmla="*/ 1840 h 2200"/>
                <a:gd name="T92" fmla="*/ 683 w 1121"/>
                <a:gd name="T93" fmla="*/ 1904 h 2200"/>
                <a:gd name="T94" fmla="*/ 767 w 1121"/>
                <a:gd name="T95" fmla="*/ 1960 h 2200"/>
                <a:gd name="T96" fmla="*/ 843 w 1121"/>
                <a:gd name="T97" fmla="*/ 2024 h 2200"/>
                <a:gd name="T98" fmla="*/ 767 w 1121"/>
                <a:gd name="T99" fmla="*/ 2072 h 2200"/>
                <a:gd name="T100" fmla="*/ 809 w 1121"/>
                <a:gd name="T101" fmla="*/ 2136 h 2200"/>
                <a:gd name="T102" fmla="*/ 877 w 1121"/>
                <a:gd name="T103" fmla="*/ 2128 h 2200"/>
                <a:gd name="T104" fmla="*/ 1011 w 1121"/>
                <a:gd name="T105" fmla="*/ 2112 h 2200"/>
                <a:gd name="T106" fmla="*/ 1054 w 1121"/>
                <a:gd name="T107" fmla="*/ 2192 h 2200"/>
                <a:gd name="T108" fmla="*/ 1113 w 1121"/>
                <a:gd name="T109" fmla="*/ 1360 h 2200"/>
                <a:gd name="T110" fmla="*/ 1014 w 1121"/>
                <a:gd name="T111" fmla="*/ 13 h 2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21"/>
                <a:gd name="T169" fmla="*/ 0 h 2200"/>
                <a:gd name="T170" fmla="*/ 1121 w 1121"/>
                <a:gd name="T171" fmla="*/ 2200 h 220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21" h="2200">
                  <a:moveTo>
                    <a:pt x="1014" y="13"/>
                  </a:moveTo>
                  <a:lnTo>
                    <a:pt x="1011" y="6"/>
                  </a:lnTo>
                  <a:lnTo>
                    <a:pt x="995" y="64"/>
                  </a:lnTo>
                  <a:lnTo>
                    <a:pt x="1011" y="112"/>
                  </a:lnTo>
                  <a:lnTo>
                    <a:pt x="1011" y="136"/>
                  </a:lnTo>
                  <a:lnTo>
                    <a:pt x="1003" y="160"/>
                  </a:lnTo>
                  <a:lnTo>
                    <a:pt x="961" y="184"/>
                  </a:lnTo>
                  <a:lnTo>
                    <a:pt x="936" y="184"/>
                  </a:lnTo>
                  <a:lnTo>
                    <a:pt x="919" y="168"/>
                  </a:lnTo>
                  <a:lnTo>
                    <a:pt x="902" y="160"/>
                  </a:lnTo>
                  <a:lnTo>
                    <a:pt x="893" y="168"/>
                  </a:lnTo>
                  <a:lnTo>
                    <a:pt x="877" y="168"/>
                  </a:lnTo>
                  <a:lnTo>
                    <a:pt x="877" y="144"/>
                  </a:lnTo>
                  <a:lnTo>
                    <a:pt x="877" y="112"/>
                  </a:lnTo>
                  <a:lnTo>
                    <a:pt x="893" y="88"/>
                  </a:lnTo>
                  <a:lnTo>
                    <a:pt x="902" y="64"/>
                  </a:lnTo>
                  <a:lnTo>
                    <a:pt x="893" y="48"/>
                  </a:lnTo>
                  <a:lnTo>
                    <a:pt x="851" y="16"/>
                  </a:lnTo>
                  <a:lnTo>
                    <a:pt x="801" y="24"/>
                  </a:lnTo>
                  <a:lnTo>
                    <a:pt x="750" y="40"/>
                  </a:lnTo>
                  <a:lnTo>
                    <a:pt x="700" y="48"/>
                  </a:lnTo>
                  <a:lnTo>
                    <a:pt x="742" y="64"/>
                  </a:lnTo>
                  <a:lnTo>
                    <a:pt x="784" y="88"/>
                  </a:lnTo>
                  <a:lnTo>
                    <a:pt x="809" y="176"/>
                  </a:lnTo>
                  <a:lnTo>
                    <a:pt x="818" y="200"/>
                  </a:lnTo>
                  <a:lnTo>
                    <a:pt x="843" y="200"/>
                  </a:lnTo>
                  <a:lnTo>
                    <a:pt x="877" y="224"/>
                  </a:lnTo>
                  <a:lnTo>
                    <a:pt x="902" y="264"/>
                  </a:lnTo>
                  <a:lnTo>
                    <a:pt x="910" y="312"/>
                  </a:lnTo>
                  <a:lnTo>
                    <a:pt x="851" y="304"/>
                  </a:lnTo>
                  <a:lnTo>
                    <a:pt x="801" y="312"/>
                  </a:lnTo>
                  <a:lnTo>
                    <a:pt x="784" y="320"/>
                  </a:lnTo>
                  <a:lnTo>
                    <a:pt x="784" y="328"/>
                  </a:lnTo>
                  <a:lnTo>
                    <a:pt x="776" y="360"/>
                  </a:lnTo>
                  <a:lnTo>
                    <a:pt x="750" y="400"/>
                  </a:lnTo>
                  <a:lnTo>
                    <a:pt x="725" y="448"/>
                  </a:lnTo>
                  <a:lnTo>
                    <a:pt x="717" y="480"/>
                  </a:lnTo>
                  <a:lnTo>
                    <a:pt x="733" y="496"/>
                  </a:lnTo>
                  <a:lnTo>
                    <a:pt x="818" y="560"/>
                  </a:lnTo>
                  <a:lnTo>
                    <a:pt x="750" y="584"/>
                  </a:lnTo>
                  <a:lnTo>
                    <a:pt x="666" y="584"/>
                  </a:lnTo>
                  <a:lnTo>
                    <a:pt x="599" y="568"/>
                  </a:lnTo>
                  <a:lnTo>
                    <a:pt x="582" y="584"/>
                  </a:lnTo>
                  <a:lnTo>
                    <a:pt x="573" y="608"/>
                  </a:lnTo>
                  <a:lnTo>
                    <a:pt x="607" y="640"/>
                  </a:lnTo>
                  <a:lnTo>
                    <a:pt x="658" y="648"/>
                  </a:lnTo>
                  <a:lnTo>
                    <a:pt x="683" y="648"/>
                  </a:lnTo>
                  <a:lnTo>
                    <a:pt x="700" y="664"/>
                  </a:lnTo>
                  <a:lnTo>
                    <a:pt x="700" y="680"/>
                  </a:lnTo>
                  <a:lnTo>
                    <a:pt x="683" y="704"/>
                  </a:lnTo>
                  <a:lnTo>
                    <a:pt x="674" y="712"/>
                  </a:lnTo>
                  <a:lnTo>
                    <a:pt x="649" y="712"/>
                  </a:lnTo>
                  <a:lnTo>
                    <a:pt x="599" y="696"/>
                  </a:lnTo>
                  <a:lnTo>
                    <a:pt x="548" y="688"/>
                  </a:lnTo>
                  <a:lnTo>
                    <a:pt x="523" y="680"/>
                  </a:lnTo>
                  <a:lnTo>
                    <a:pt x="506" y="664"/>
                  </a:lnTo>
                  <a:lnTo>
                    <a:pt x="447" y="592"/>
                  </a:lnTo>
                  <a:lnTo>
                    <a:pt x="438" y="552"/>
                  </a:lnTo>
                  <a:lnTo>
                    <a:pt x="438" y="536"/>
                  </a:lnTo>
                  <a:lnTo>
                    <a:pt x="430" y="512"/>
                  </a:lnTo>
                  <a:lnTo>
                    <a:pt x="380" y="496"/>
                  </a:lnTo>
                  <a:lnTo>
                    <a:pt x="337" y="480"/>
                  </a:lnTo>
                  <a:lnTo>
                    <a:pt x="253" y="424"/>
                  </a:lnTo>
                  <a:lnTo>
                    <a:pt x="287" y="424"/>
                  </a:lnTo>
                  <a:lnTo>
                    <a:pt x="321" y="440"/>
                  </a:lnTo>
                  <a:lnTo>
                    <a:pt x="396" y="440"/>
                  </a:lnTo>
                  <a:lnTo>
                    <a:pt x="565" y="448"/>
                  </a:lnTo>
                  <a:lnTo>
                    <a:pt x="624" y="432"/>
                  </a:lnTo>
                  <a:lnTo>
                    <a:pt x="658" y="416"/>
                  </a:lnTo>
                  <a:lnTo>
                    <a:pt x="683" y="384"/>
                  </a:lnTo>
                  <a:lnTo>
                    <a:pt x="708" y="320"/>
                  </a:lnTo>
                  <a:lnTo>
                    <a:pt x="717" y="288"/>
                  </a:lnTo>
                  <a:lnTo>
                    <a:pt x="708" y="256"/>
                  </a:lnTo>
                  <a:lnTo>
                    <a:pt x="666" y="208"/>
                  </a:lnTo>
                  <a:lnTo>
                    <a:pt x="599" y="192"/>
                  </a:lnTo>
                  <a:lnTo>
                    <a:pt x="447" y="152"/>
                  </a:lnTo>
                  <a:lnTo>
                    <a:pt x="371" y="128"/>
                  </a:lnTo>
                  <a:lnTo>
                    <a:pt x="304" y="128"/>
                  </a:lnTo>
                  <a:lnTo>
                    <a:pt x="152" y="128"/>
                  </a:lnTo>
                  <a:lnTo>
                    <a:pt x="177" y="104"/>
                  </a:lnTo>
                  <a:lnTo>
                    <a:pt x="186" y="96"/>
                  </a:lnTo>
                  <a:lnTo>
                    <a:pt x="169" y="88"/>
                  </a:lnTo>
                  <a:lnTo>
                    <a:pt x="127" y="80"/>
                  </a:lnTo>
                  <a:lnTo>
                    <a:pt x="110" y="112"/>
                  </a:lnTo>
                  <a:lnTo>
                    <a:pt x="76" y="120"/>
                  </a:lnTo>
                  <a:lnTo>
                    <a:pt x="76" y="144"/>
                  </a:lnTo>
                  <a:lnTo>
                    <a:pt x="42" y="176"/>
                  </a:lnTo>
                  <a:lnTo>
                    <a:pt x="9" y="224"/>
                  </a:lnTo>
                  <a:lnTo>
                    <a:pt x="0" y="272"/>
                  </a:lnTo>
                  <a:lnTo>
                    <a:pt x="26" y="336"/>
                  </a:lnTo>
                  <a:lnTo>
                    <a:pt x="68" y="352"/>
                  </a:lnTo>
                  <a:lnTo>
                    <a:pt x="110" y="392"/>
                  </a:lnTo>
                  <a:lnTo>
                    <a:pt x="93" y="448"/>
                  </a:lnTo>
                  <a:lnTo>
                    <a:pt x="144" y="544"/>
                  </a:lnTo>
                  <a:lnTo>
                    <a:pt x="211" y="608"/>
                  </a:lnTo>
                  <a:lnTo>
                    <a:pt x="169" y="656"/>
                  </a:lnTo>
                  <a:lnTo>
                    <a:pt x="177" y="712"/>
                  </a:lnTo>
                  <a:lnTo>
                    <a:pt x="245" y="752"/>
                  </a:lnTo>
                  <a:lnTo>
                    <a:pt x="287" y="808"/>
                  </a:lnTo>
                  <a:lnTo>
                    <a:pt x="270" y="856"/>
                  </a:lnTo>
                  <a:lnTo>
                    <a:pt x="337" y="896"/>
                  </a:lnTo>
                  <a:lnTo>
                    <a:pt x="388" y="944"/>
                  </a:lnTo>
                  <a:lnTo>
                    <a:pt x="380" y="1008"/>
                  </a:lnTo>
                  <a:lnTo>
                    <a:pt x="337" y="1080"/>
                  </a:lnTo>
                  <a:lnTo>
                    <a:pt x="287" y="1152"/>
                  </a:lnTo>
                  <a:lnTo>
                    <a:pt x="262" y="1248"/>
                  </a:lnTo>
                  <a:lnTo>
                    <a:pt x="278" y="1232"/>
                  </a:lnTo>
                  <a:lnTo>
                    <a:pt x="304" y="1264"/>
                  </a:lnTo>
                  <a:lnTo>
                    <a:pt x="346" y="1280"/>
                  </a:lnTo>
                  <a:lnTo>
                    <a:pt x="396" y="1288"/>
                  </a:lnTo>
                  <a:lnTo>
                    <a:pt x="396" y="1296"/>
                  </a:lnTo>
                  <a:lnTo>
                    <a:pt x="388" y="1304"/>
                  </a:lnTo>
                  <a:lnTo>
                    <a:pt x="363" y="1312"/>
                  </a:lnTo>
                  <a:lnTo>
                    <a:pt x="346" y="1312"/>
                  </a:lnTo>
                  <a:lnTo>
                    <a:pt x="337" y="1336"/>
                  </a:lnTo>
                  <a:lnTo>
                    <a:pt x="287" y="1344"/>
                  </a:lnTo>
                  <a:lnTo>
                    <a:pt x="287" y="1368"/>
                  </a:lnTo>
                  <a:lnTo>
                    <a:pt x="287" y="1392"/>
                  </a:lnTo>
                  <a:lnTo>
                    <a:pt x="278" y="1392"/>
                  </a:lnTo>
                  <a:lnTo>
                    <a:pt x="287" y="1408"/>
                  </a:lnTo>
                  <a:lnTo>
                    <a:pt x="287" y="1456"/>
                  </a:lnTo>
                  <a:lnTo>
                    <a:pt x="287" y="1520"/>
                  </a:lnTo>
                  <a:lnTo>
                    <a:pt x="329" y="1568"/>
                  </a:lnTo>
                  <a:lnTo>
                    <a:pt x="312" y="1632"/>
                  </a:lnTo>
                  <a:lnTo>
                    <a:pt x="346" y="1640"/>
                  </a:lnTo>
                  <a:lnTo>
                    <a:pt x="354" y="1680"/>
                  </a:lnTo>
                  <a:lnTo>
                    <a:pt x="388" y="1712"/>
                  </a:lnTo>
                  <a:lnTo>
                    <a:pt x="413" y="1776"/>
                  </a:lnTo>
                  <a:lnTo>
                    <a:pt x="413" y="1768"/>
                  </a:lnTo>
                  <a:lnTo>
                    <a:pt x="438" y="1768"/>
                  </a:lnTo>
                  <a:lnTo>
                    <a:pt x="464" y="1784"/>
                  </a:lnTo>
                  <a:lnTo>
                    <a:pt x="481" y="1776"/>
                  </a:lnTo>
                  <a:lnTo>
                    <a:pt x="514" y="1784"/>
                  </a:lnTo>
                  <a:lnTo>
                    <a:pt x="531" y="1800"/>
                  </a:lnTo>
                  <a:lnTo>
                    <a:pt x="573" y="1776"/>
                  </a:lnTo>
                  <a:lnTo>
                    <a:pt x="607" y="1784"/>
                  </a:lnTo>
                  <a:lnTo>
                    <a:pt x="641" y="1808"/>
                  </a:lnTo>
                  <a:lnTo>
                    <a:pt x="649" y="1840"/>
                  </a:lnTo>
                  <a:lnTo>
                    <a:pt x="649" y="1872"/>
                  </a:lnTo>
                  <a:lnTo>
                    <a:pt x="683" y="1888"/>
                  </a:lnTo>
                  <a:lnTo>
                    <a:pt x="683" y="1904"/>
                  </a:lnTo>
                  <a:lnTo>
                    <a:pt x="717" y="1928"/>
                  </a:lnTo>
                  <a:lnTo>
                    <a:pt x="759" y="1936"/>
                  </a:lnTo>
                  <a:lnTo>
                    <a:pt x="767" y="1960"/>
                  </a:lnTo>
                  <a:lnTo>
                    <a:pt x="835" y="1976"/>
                  </a:lnTo>
                  <a:lnTo>
                    <a:pt x="860" y="2000"/>
                  </a:lnTo>
                  <a:lnTo>
                    <a:pt x="843" y="2024"/>
                  </a:lnTo>
                  <a:lnTo>
                    <a:pt x="826" y="2040"/>
                  </a:lnTo>
                  <a:lnTo>
                    <a:pt x="776" y="2048"/>
                  </a:lnTo>
                  <a:lnTo>
                    <a:pt x="767" y="2072"/>
                  </a:lnTo>
                  <a:lnTo>
                    <a:pt x="792" y="2088"/>
                  </a:lnTo>
                  <a:lnTo>
                    <a:pt x="792" y="2112"/>
                  </a:lnTo>
                  <a:lnTo>
                    <a:pt x="809" y="2136"/>
                  </a:lnTo>
                  <a:lnTo>
                    <a:pt x="835" y="2168"/>
                  </a:lnTo>
                  <a:lnTo>
                    <a:pt x="868" y="2168"/>
                  </a:lnTo>
                  <a:lnTo>
                    <a:pt x="877" y="2128"/>
                  </a:lnTo>
                  <a:lnTo>
                    <a:pt x="910" y="2128"/>
                  </a:lnTo>
                  <a:lnTo>
                    <a:pt x="969" y="2096"/>
                  </a:lnTo>
                  <a:lnTo>
                    <a:pt x="1011" y="2112"/>
                  </a:lnTo>
                  <a:lnTo>
                    <a:pt x="1054" y="2136"/>
                  </a:lnTo>
                  <a:lnTo>
                    <a:pt x="1037" y="2152"/>
                  </a:lnTo>
                  <a:lnTo>
                    <a:pt x="1054" y="2192"/>
                  </a:lnTo>
                  <a:lnTo>
                    <a:pt x="1079" y="2200"/>
                  </a:lnTo>
                  <a:lnTo>
                    <a:pt x="1113" y="2200"/>
                  </a:lnTo>
                  <a:lnTo>
                    <a:pt x="1113" y="1360"/>
                  </a:lnTo>
                  <a:lnTo>
                    <a:pt x="1121" y="0"/>
                  </a:lnTo>
                  <a:lnTo>
                    <a:pt x="1116" y="8"/>
                  </a:lnTo>
                  <a:lnTo>
                    <a:pt x="1014" y="13"/>
                  </a:lnTo>
                  <a:close/>
                </a:path>
              </a:pathLst>
            </a:custGeom>
            <a:noFill/>
            <a:ln w="9525">
              <a:noFill/>
              <a:miter lim="800000"/>
              <a:headEnd/>
              <a:tailEnd/>
            </a:ln>
          </p:spPr>
          <p:txBody>
            <a:bodyPr/>
            <a:lstStyle/>
            <a:p>
              <a:endParaRPr lang="en-IE">
                <a:latin typeface="Calibri" pitchFamily="34" charset="0"/>
              </a:endParaRPr>
            </a:p>
          </p:txBody>
        </p:sp>
        <p:sp>
          <p:nvSpPr>
            <p:cNvPr id="102" name="Freeform 98"/>
            <p:cNvSpPr>
              <a:spLocks/>
            </p:cNvSpPr>
            <p:nvPr/>
          </p:nvSpPr>
          <p:spPr bwMode="auto">
            <a:xfrm>
              <a:off x="4679" y="1384"/>
              <a:ext cx="337" cy="248"/>
            </a:xfrm>
            <a:custGeom>
              <a:avLst/>
              <a:gdLst>
                <a:gd name="T0" fmla="*/ 295 w 337"/>
                <a:gd name="T1" fmla="*/ 128 h 248"/>
                <a:gd name="T2" fmla="*/ 295 w 337"/>
                <a:gd name="T3" fmla="*/ 64 h 248"/>
                <a:gd name="T4" fmla="*/ 295 w 337"/>
                <a:gd name="T5" fmla="*/ 16 h 248"/>
                <a:gd name="T6" fmla="*/ 286 w 337"/>
                <a:gd name="T7" fmla="*/ 0 h 248"/>
                <a:gd name="T8" fmla="*/ 236 w 337"/>
                <a:gd name="T9" fmla="*/ 8 h 248"/>
                <a:gd name="T10" fmla="*/ 126 w 337"/>
                <a:gd name="T11" fmla="*/ 16 h 248"/>
                <a:gd name="T12" fmla="*/ 67 w 337"/>
                <a:gd name="T13" fmla="*/ 40 h 248"/>
                <a:gd name="T14" fmla="*/ 25 w 337"/>
                <a:gd name="T15" fmla="*/ 64 h 248"/>
                <a:gd name="T16" fmla="*/ 8 w 337"/>
                <a:gd name="T17" fmla="*/ 88 h 248"/>
                <a:gd name="T18" fmla="*/ 0 w 337"/>
                <a:gd name="T19" fmla="*/ 112 h 248"/>
                <a:gd name="T20" fmla="*/ 25 w 337"/>
                <a:gd name="T21" fmla="*/ 128 h 248"/>
                <a:gd name="T22" fmla="*/ 17 w 337"/>
                <a:gd name="T23" fmla="*/ 152 h 248"/>
                <a:gd name="T24" fmla="*/ 25 w 337"/>
                <a:gd name="T25" fmla="*/ 176 h 248"/>
                <a:gd name="T26" fmla="*/ 42 w 337"/>
                <a:gd name="T27" fmla="*/ 184 h 248"/>
                <a:gd name="T28" fmla="*/ 67 w 337"/>
                <a:gd name="T29" fmla="*/ 184 h 248"/>
                <a:gd name="T30" fmla="*/ 93 w 337"/>
                <a:gd name="T31" fmla="*/ 176 h 248"/>
                <a:gd name="T32" fmla="*/ 101 w 337"/>
                <a:gd name="T33" fmla="*/ 240 h 248"/>
                <a:gd name="T34" fmla="*/ 152 w 337"/>
                <a:gd name="T35" fmla="*/ 208 h 248"/>
                <a:gd name="T36" fmla="*/ 194 w 337"/>
                <a:gd name="T37" fmla="*/ 208 h 248"/>
                <a:gd name="T38" fmla="*/ 261 w 337"/>
                <a:gd name="T39" fmla="*/ 248 h 248"/>
                <a:gd name="T40" fmla="*/ 303 w 337"/>
                <a:gd name="T41" fmla="*/ 240 h 248"/>
                <a:gd name="T42" fmla="*/ 320 w 337"/>
                <a:gd name="T43" fmla="*/ 240 h 248"/>
                <a:gd name="T44" fmla="*/ 337 w 337"/>
                <a:gd name="T45" fmla="*/ 176 h 248"/>
                <a:gd name="T46" fmla="*/ 295 w 337"/>
                <a:gd name="T47" fmla="*/ 128 h 24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7"/>
                <a:gd name="T73" fmla="*/ 0 h 248"/>
                <a:gd name="T74" fmla="*/ 337 w 337"/>
                <a:gd name="T75" fmla="*/ 248 h 24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7" h="248">
                  <a:moveTo>
                    <a:pt x="295" y="128"/>
                  </a:moveTo>
                  <a:lnTo>
                    <a:pt x="295" y="64"/>
                  </a:lnTo>
                  <a:lnTo>
                    <a:pt x="295" y="16"/>
                  </a:lnTo>
                  <a:lnTo>
                    <a:pt x="286" y="0"/>
                  </a:lnTo>
                  <a:lnTo>
                    <a:pt x="236" y="8"/>
                  </a:lnTo>
                  <a:lnTo>
                    <a:pt x="126" y="16"/>
                  </a:lnTo>
                  <a:lnTo>
                    <a:pt x="67" y="40"/>
                  </a:lnTo>
                  <a:lnTo>
                    <a:pt x="25" y="64"/>
                  </a:lnTo>
                  <a:lnTo>
                    <a:pt x="8" y="88"/>
                  </a:lnTo>
                  <a:lnTo>
                    <a:pt x="0" y="112"/>
                  </a:lnTo>
                  <a:lnTo>
                    <a:pt x="25" y="128"/>
                  </a:lnTo>
                  <a:lnTo>
                    <a:pt x="17" y="152"/>
                  </a:lnTo>
                  <a:lnTo>
                    <a:pt x="25" y="176"/>
                  </a:lnTo>
                  <a:lnTo>
                    <a:pt x="42" y="184"/>
                  </a:lnTo>
                  <a:lnTo>
                    <a:pt x="67" y="184"/>
                  </a:lnTo>
                  <a:lnTo>
                    <a:pt x="93" y="176"/>
                  </a:lnTo>
                  <a:lnTo>
                    <a:pt x="101" y="240"/>
                  </a:lnTo>
                  <a:lnTo>
                    <a:pt x="152" y="208"/>
                  </a:lnTo>
                  <a:lnTo>
                    <a:pt x="194" y="208"/>
                  </a:lnTo>
                  <a:lnTo>
                    <a:pt x="261" y="248"/>
                  </a:lnTo>
                  <a:lnTo>
                    <a:pt x="303" y="240"/>
                  </a:lnTo>
                  <a:lnTo>
                    <a:pt x="320" y="240"/>
                  </a:lnTo>
                  <a:lnTo>
                    <a:pt x="337" y="176"/>
                  </a:lnTo>
                  <a:lnTo>
                    <a:pt x="295" y="128"/>
                  </a:lnTo>
                  <a:close/>
                </a:path>
              </a:pathLst>
            </a:custGeom>
            <a:noFill/>
            <a:ln w="12700">
              <a:solidFill>
                <a:srgbClr val="000000"/>
              </a:solidFill>
              <a:round/>
              <a:headEnd/>
              <a:tailEnd/>
            </a:ln>
          </p:spPr>
          <p:txBody>
            <a:bodyPr/>
            <a:lstStyle/>
            <a:p>
              <a:endParaRPr lang="en-IE">
                <a:latin typeface="Calibri" pitchFamily="34" charset="0"/>
              </a:endParaRPr>
            </a:p>
          </p:txBody>
        </p:sp>
        <p:sp>
          <p:nvSpPr>
            <p:cNvPr id="103" name="Freeform 99"/>
            <p:cNvSpPr>
              <a:spLocks/>
            </p:cNvSpPr>
            <p:nvPr/>
          </p:nvSpPr>
          <p:spPr bwMode="auto">
            <a:xfrm>
              <a:off x="4687" y="2"/>
              <a:ext cx="1115" cy="2190"/>
            </a:xfrm>
            <a:custGeom>
              <a:avLst/>
              <a:gdLst>
                <a:gd name="T0" fmla="*/ 1011 w 1115"/>
                <a:gd name="T1" fmla="*/ 102 h 2190"/>
                <a:gd name="T2" fmla="*/ 961 w 1115"/>
                <a:gd name="T3" fmla="*/ 174 h 2190"/>
                <a:gd name="T4" fmla="*/ 902 w 1115"/>
                <a:gd name="T5" fmla="*/ 150 h 2190"/>
                <a:gd name="T6" fmla="*/ 877 w 1115"/>
                <a:gd name="T7" fmla="*/ 134 h 2190"/>
                <a:gd name="T8" fmla="*/ 902 w 1115"/>
                <a:gd name="T9" fmla="*/ 54 h 2190"/>
                <a:gd name="T10" fmla="*/ 801 w 1115"/>
                <a:gd name="T11" fmla="*/ 14 h 2190"/>
                <a:gd name="T12" fmla="*/ 742 w 1115"/>
                <a:gd name="T13" fmla="*/ 54 h 2190"/>
                <a:gd name="T14" fmla="*/ 818 w 1115"/>
                <a:gd name="T15" fmla="*/ 190 h 2190"/>
                <a:gd name="T16" fmla="*/ 902 w 1115"/>
                <a:gd name="T17" fmla="*/ 254 h 2190"/>
                <a:gd name="T18" fmla="*/ 801 w 1115"/>
                <a:gd name="T19" fmla="*/ 302 h 2190"/>
                <a:gd name="T20" fmla="*/ 776 w 1115"/>
                <a:gd name="T21" fmla="*/ 350 h 2190"/>
                <a:gd name="T22" fmla="*/ 717 w 1115"/>
                <a:gd name="T23" fmla="*/ 470 h 2190"/>
                <a:gd name="T24" fmla="*/ 750 w 1115"/>
                <a:gd name="T25" fmla="*/ 574 h 2190"/>
                <a:gd name="T26" fmla="*/ 582 w 1115"/>
                <a:gd name="T27" fmla="*/ 574 h 2190"/>
                <a:gd name="T28" fmla="*/ 658 w 1115"/>
                <a:gd name="T29" fmla="*/ 638 h 2190"/>
                <a:gd name="T30" fmla="*/ 700 w 1115"/>
                <a:gd name="T31" fmla="*/ 670 h 2190"/>
                <a:gd name="T32" fmla="*/ 649 w 1115"/>
                <a:gd name="T33" fmla="*/ 702 h 2190"/>
                <a:gd name="T34" fmla="*/ 523 w 1115"/>
                <a:gd name="T35" fmla="*/ 670 h 2190"/>
                <a:gd name="T36" fmla="*/ 438 w 1115"/>
                <a:gd name="T37" fmla="*/ 542 h 2190"/>
                <a:gd name="T38" fmla="*/ 380 w 1115"/>
                <a:gd name="T39" fmla="*/ 486 h 2190"/>
                <a:gd name="T40" fmla="*/ 287 w 1115"/>
                <a:gd name="T41" fmla="*/ 414 h 2190"/>
                <a:gd name="T42" fmla="*/ 565 w 1115"/>
                <a:gd name="T43" fmla="*/ 438 h 2190"/>
                <a:gd name="T44" fmla="*/ 683 w 1115"/>
                <a:gd name="T45" fmla="*/ 374 h 2190"/>
                <a:gd name="T46" fmla="*/ 708 w 1115"/>
                <a:gd name="T47" fmla="*/ 246 h 2190"/>
                <a:gd name="T48" fmla="*/ 447 w 1115"/>
                <a:gd name="T49" fmla="*/ 142 h 2190"/>
                <a:gd name="T50" fmla="*/ 152 w 1115"/>
                <a:gd name="T51" fmla="*/ 118 h 2190"/>
                <a:gd name="T52" fmla="*/ 169 w 1115"/>
                <a:gd name="T53" fmla="*/ 78 h 2190"/>
                <a:gd name="T54" fmla="*/ 76 w 1115"/>
                <a:gd name="T55" fmla="*/ 110 h 2190"/>
                <a:gd name="T56" fmla="*/ 9 w 1115"/>
                <a:gd name="T57" fmla="*/ 214 h 2190"/>
                <a:gd name="T58" fmla="*/ 68 w 1115"/>
                <a:gd name="T59" fmla="*/ 342 h 2190"/>
                <a:gd name="T60" fmla="*/ 144 w 1115"/>
                <a:gd name="T61" fmla="*/ 534 h 2190"/>
                <a:gd name="T62" fmla="*/ 177 w 1115"/>
                <a:gd name="T63" fmla="*/ 702 h 2190"/>
                <a:gd name="T64" fmla="*/ 270 w 1115"/>
                <a:gd name="T65" fmla="*/ 846 h 2190"/>
                <a:gd name="T66" fmla="*/ 380 w 1115"/>
                <a:gd name="T67" fmla="*/ 998 h 2190"/>
                <a:gd name="T68" fmla="*/ 262 w 1115"/>
                <a:gd name="T69" fmla="*/ 1238 h 2190"/>
                <a:gd name="T70" fmla="*/ 346 w 1115"/>
                <a:gd name="T71" fmla="*/ 1270 h 2190"/>
                <a:gd name="T72" fmla="*/ 388 w 1115"/>
                <a:gd name="T73" fmla="*/ 1294 h 2190"/>
                <a:gd name="T74" fmla="*/ 337 w 1115"/>
                <a:gd name="T75" fmla="*/ 1326 h 2190"/>
                <a:gd name="T76" fmla="*/ 287 w 1115"/>
                <a:gd name="T77" fmla="*/ 1382 h 2190"/>
                <a:gd name="T78" fmla="*/ 287 w 1115"/>
                <a:gd name="T79" fmla="*/ 1446 h 2190"/>
                <a:gd name="T80" fmla="*/ 312 w 1115"/>
                <a:gd name="T81" fmla="*/ 1622 h 2190"/>
                <a:gd name="T82" fmla="*/ 388 w 1115"/>
                <a:gd name="T83" fmla="*/ 1702 h 2190"/>
                <a:gd name="T84" fmla="*/ 438 w 1115"/>
                <a:gd name="T85" fmla="*/ 1758 h 2190"/>
                <a:gd name="T86" fmla="*/ 514 w 1115"/>
                <a:gd name="T87" fmla="*/ 1774 h 2190"/>
                <a:gd name="T88" fmla="*/ 607 w 1115"/>
                <a:gd name="T89" fmla="*/ 1774 h 2190"/>
                <a:gd name="T90" fmla="*/ 649 w 1115"/>
                <a:gd name="T91" fmla="*/ 1862 h 2190"/>
                <a:gd name="T92" fmla="*/ 717 w 1115"/>
                <a:gd name="T93" fmla="*/ 1918 h 2190"/>
                <a:gd name="T94" fmla="*/ 835 w 1115"/>
                <a:gd name="T95" fmla="*/ 1966 h 2190"/>
                <a:gd name="T96" fmla="*/ 826 w 1115"/>
                <a:gd name="T97" fmla="*/ 2030 h 2190"/>
                <a:gd name="T98" fmla="*/ 792 w 1115"/>
                <a:gd name="T99" fmla="*/ 2078 h 2190"/>
                <a:gd name="T100" fmla="*/ 835 w 1115"/>
                <a:gd name="T101" fmla="*/ 2158 h 2190"/>
                <a:gd name="T102" fmla="*/ 877 w 1115"/>
                <a:gd name="T103" fmla="*/ 2118 h 2190"/>
                <a:gd name="T104" fmla="*/ 1011 w 1115"/>
                <a:gd name="T105" fmla="*/ 2102 h 2190"/>
                <a:gd name="T106" fmla="*/ 1054 w 1115"/>
                <a:gd name="T107" fmla="*/ 2182 h 2190"/>
                <a:gd name="T108" fmla="*/ 1115 w 1115"/>
                <a:gd name="T109" fmla="*/ 0 h 219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15"/>
                <a:gd name="T166" fmla="*/ 0 h 2190"/>
                <a:gd name="T167" fmla="*/ 1115 w 1115"/>
                <a:gd name="T168" fmla="*/ 2190 h 219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15" h="2190">
                  <a:moveTo>
                    <a:pt x="1011" y="0"/>
                  </a:moveTo>
                  <a:lnTo>
                    <a:pt x="995" y="54"/>
                  </a:lnTo>
                  <a:lnTo>
                    <a:pt x="1011" y="102"/>
                  </a:lnTo>
                  <a:lnTo>
                    <a:pt x="1011" y="126"/>
                  </a:lnTo>
                  <a:lnTo>
                    <a:pt x="1003" y="150"/>
                  </a:lnTo>
                  <a:lnTo>
                    <a:pt x="961" y="174"/>
                  </a:lnTo>
                  <a:lnTo>
                    <a:pt x="936" y="174"/>
                  </a:lnTo>
                  <a:lnTo>
                    <a:pt x="919" y="158"/>
                  </a:lnTo>
                  <a:lnTo>
                    <a:pt x="902" y="150"/>
                  </a:lnTo>
                  <a:lnTo>
                    <a:pt x="893" y="158"/>
                  </a:lnTo>
                  <a:lnTo>
                    <a:pt x="877" y="158"/>
                  </a:lnTo>
                  <a:lnTo>
                    <a:pt x="877" y="134"/>
                  </a:lnTo>
                  <a:lnTo>
                    <a:pt x="877" y="102"/>
                  </a:lnTo>
                  <a:lnTo>
                    <a:pt x="893" y="78"/>
                  </a:lnTo>
                  <a:lnTo>
                    <a:pt x="902" y="54"/>
                  </a:lnTo>
                  <a:lnTo>
                    <a:pt x="893" y="38"/>
                  </a:lnTo>
                  <a:lnTo>
                    <a:pt x="851" y="6"/>
                  </a:lnTo>
                  <a:lnTo>
                    <a:pt x="801" y="14"/>
                  </a:lnTo>
                  <a:lnTo>
                    <a:pt x="750" y="30"/>
                  </a:lnTo>
                  <a:lnTo>
                    <a:pt x="700" y="38"/>
                  </a:lnTo>
                  <a:lnTo>
                    <a:pt x="742" y="54"/>
                  </a:lnTo>
                  <a:lnTo>
                    <a:pt x="784" y="78"/>
                  </a:lnTo>
                  <a:lnTo>
                    <a:pt x="809" y="166"/>
                  </a:lnTo>
                  <a:lnTo>
                    <a:pt x="818" y="190"/>
                  </a:lnTo>
                  <a:lnTo>
                    <a:pt x="843" y="190"/>
                  </a:lnTo>
                  <a:lnTo>
                    <a:pt x="877" y="214"/>
                  </a:lnTo>
                  <a:lnTo>
                    <a:pt x="902" y="254"/>
                  </a:lnTo>
                  <a:lnTo>
                    <a:pt x="910" y="302"/>
                  </a:lnTo>
                  <a:lnTo>
                    <a:pt x="851" y="294"/>
                  </a:lnTo>
                  <a:lnTo>
                    <a:pt x="801" y="302"/>
                  </a:lnTo>
                  <a:lnTo>
                    <a:pt x="784" y="310"/>
                  </a:lnTo>
                  <a:lnTo>
                    <a:pt x="784" y="318"/>
                  </a:lnTo>
                  <a:lnTo>
                    <a:pt x="776" y="350"/>
                  </a:lnTo>
                  <a:lnTo>
                    <a:pt x="750" y="390"/>
                  </a:lnTo>
                  <a:lnTo>
                    <a:pt x="725" y="438"/>
                  </a:lnTo>
                  <a:lnTo>
                    <a:pt x="717" y="470"/>
                  </a:lnTo>
                  <a:lnTo>
                    <a:pt x="733" y="486"/>
                  </a:lnTo>
                  <a:lnTo>
                    <a:pt x="818" y="550"/>
                  </a:lnTo>
                  <a:lnTo>
                    <a:pt x="750" y="574"/>
                  </a:lnTo>
                  <a:lnTo>
                    <a:pt x="666" y="574"/>
                  </a:lnTo>
                  <a:lnTo>
                    <a:pt x="599" y="558"/>
                  </a:lnTo>
                  <a:lnTo>
                    <a:pt x="582" y="574"/>
                  </a:lnTo>
                  <a:lnTo>
                    <a:pt x="573" y="598"/>
                  </a:lnTo>
                  <a:lnTo>
                    <a:pt x="607" y="630"/>
                  </a:lnTo>
                  <a:lnTo>
                    <a:pt x="658" y="638"/>
                  </a:lnTo>
                  <a:lnTo>
                    <a:pt x="683" y="638"/>
                  </a:lnTo>
                  <a:lnTo>
                    <a:pt x="700" y="654"/>
                  </a:lnTo>
                  <a:lnTo>
                    <a:pt x="700" y="670"/>
                  </a:lnTo>
                  <a:lnTo>
                    <a:pt x="683" y="694"/>
                  </a:lnTo>
                  <a:lnTo>
                    <a:pt x="674" y="702"/>
                  </a:lnTo>
                  <a:lnTo>
                    <a:pt x="649" y="702"/>
                  </a:lnTo>
                  <a:lnTo>
                    <a:pt x="599" y="686"/>
                  </a:lnTo>
                  <a:lnTo>
                    <a:pt x="548" y="678"/>
                  </a:lnTo>
                  <a:lnTo>
                    <a:pt x="523" y="670"/>
                  </a:lnTo>
                  <a:lnTo>
                    <a:pt x="506" y="654"/>
                  </a:lnTo>
                  <a:lnTo>
                    <a:pt x="447" y="582"/>
                  </a:lnTo>
                  <a:lnTo>
                    <a:pt x="438" y="542"/>
                  </a:lnTo>
                  <a:lnTo>
                    <a:pt x="438" y="526"/>
                  </a:lnTo>
                  <a:lnTo>
                    <a:pt x="430" y="502"/>
                  </a:lnTo>
                  <a:lnTo>
                    <a:pt x="380" y="486"/>
                  </a:lnTo>
                  <a:lnTo>
                    <a:pt x="337" y="470"/>
                  </a:lnTo>
                  <a:lnTo>
                    <a:pt x="253" y="414"/>
                  </a:lnTo>
                  <a:lnTo>
                    <a:pt x="287" y="414"/>
                  </a:lnTo>
                  <a:lnTo>
                    <a:pt x="321" y="430"/>
                  </a:lnTo>
                  <a:lnTo>
                    <a:pt x="396" y="430"/>
                  </a:lnTo>
                  <a:lnTo>
                    <a:pt x="565" y="438"/>
                  </a:lnTo>
                  <a:lnTo>
                    <a:pt x="624" y="422"/>
                  </a:lnTo>
                  <a:lnTo>
                    <a:pt x="658" y="406"/>
                  </a:lnTo>
                  <a:lnTo>
                    <a:pt x="683" y="374"/>
                  </a:lnTo>
                  <a:lnTo>
                    <a:pt x="708" y="310"/>
                  </a:lnTo>
                  <a:lnTo>
                    <a:pt x="717" y="278"/>
                  </a:lnTo>
                  <a:lnTo>
                    <a:pt x="708" y="246"/>
                  </a:lnTo>
                  <a:lnTo>
                    <a:pt x="666" y="198"/>
                  </a:lnTo>
                  <a:lnTo>
                    <a:pt x="599" y="182"/>
                  </a:lnTo>
                  <a:lnTo>
                    <a:pt x="447" y="142"/>
                  </a:lnTo>
                  <a:lnTo>
                    <a:pt x="371" y="118"/>
                  </a:lnTo>
                  <a:lnTo>
                    <a:pt x="304" y="118"/>
                  </a:lnTo>
                  <a:lnTo>
                    <a:pt x="152" y="118"/>
                  </a:lnTo>
                  <a:lnTo>
                    <a:pt x="177" y="94"/>
                  </a:lnTo>
                  <a:lnTo>
                    <a:pt x="186" y="86"/>
                  </a:lnTo>
                  <a:lnTo>
                    <a:pt x="169" y="78"/>
                  </a:lnTo>
                  <a:lnTo>
                    <a:pt x="127" y="70"/>
                  </a:lnTo>
                  <a:lnTo>
                    <a:pt x="110" y="102"/>
                  </a:lnTo>
                  <a:lnTo>
                    <a:pt x="76" y="110"/>
                  </a:lnTo>
                  <a:lnTo>
                    <a:pt x="76" y="134"/>
                  </a:lnTo>
                  <a:lnTo>
                    <a:pt x="42" y="166"/>
                  </a:lnTo>
                  <a:lnTo>
                    <a:pt x="9" y="214"/>
                  </a:lnTo>
                  <a:lnTo>
                    <a:pt x="0" y="262"/>
                  </a:lnTo>
                  <a:lnTo>
                    <a:pt x="26" y="326"/>
                  </a:lnTo>
                  <a:lnTo>
                    <a:pt x="68" y="342"/>
                  </a:lnTo>
                  <a:lnTo>
                    <a:pt x="110" y="382"/>
                  </a:lnTo>
                  <a:lnTo>
                    <a:pt x="93" y="438"/>
                  </a:lnTo>
                  <a:lnTo>
                    <a:pt x="144" y="534"/>
                  </a:lnTo>
                  <a:lnTo>
                    <a:pt x="211" y="598"/>
                  </a:lnTo>
                  <a:lnTo>
                    <a:pt x="169" y="646"/>
                  </a:lnTo>
                  <a:lnTo>
                    <a:pt x="177" y="702"/>
                  </a:lnTo>
                  <a:lnTo>
                    <a:pt x="245" y="742"/>
                  </a:lnTo>
                  <a:lnTo>
                    <a:pt x="287" y="798"/>
                  </a:lnTo>
                  <a:lnTo>
                    <a:pt x="270" y="846"/>
                  </a:lnTo>
                  <a:lnTo>
                    <a:pt x="337" y="886"/>
                  </a:lnTo>
                  <a:lnTo>
                    <a:pt x="388" y="934"/>
                  </a:lnTo>
                  <a:lnTo>
                    <a:pt x="380" y="998"/>
                  </a:lnTo>
                  <a:lnTo>
                    <a:pt x="337" y="1070"/>
                  </a:lnTo>
                  <a:lnTo>
                    <a:pt x="287" y="1142"/>
                  </a:lnTo>
                  <a:lnTo>
                    <a:pt x="262" y="1238"/>
                  </a:lnTo>
                  <a:lnTo>
                    <a:pt x="278" y="1222"/>
                  </a:lnTo>
                  <a:lnTo>
                    <a:pt x="304" y="1254"/>
                  </a:lnTo>
                  <a:lnTo>
                    <a:pt x="346" y="1270"/>
                  </a:lnTo>
                  <a:lnTo>
                    <a:pt x="396" y="1278"/>
                  </a:lnTo>
                  <a:lnTo>
                    <a:pt x="396" y="1286"/>
                  </a:lnTo>
                  <a:lnTo>
                    <a:pt x="388" y="1294"/>
                  </a:lnTo>
                  <a:lnTo>
                    <a:pt x="363" y="1302"/>
                  </a:lnTo>
                  <a:lnTo>
                    <a:pt x="346" y="1302"/>
                  </a:lnTo>
                  <a:lnTo>
                    <a:pt x="337" y="1326"/>
                  </a:lnTo>
                  <a:lnTo>
                    <a:pt x="287" y="1334"/>
                  </a:lnTo>
                  <a:lnTo>
                    <a:pt x="287" y="1358"/>
                  </a:lnTo>
                  <a:lnTo>
                    <a:pt x="287" y="1382"/>
                  </a:lnTo>
                  <a:lnTo>
                    <a:pt x="278" y="1382"/>
                  </a:lnTo>
                  <a:lnTo>
                    <a:pt x="287" y="1398"/>
                  </a:lnTo>
                  <a:lnTo>
                    <a:pt x="287" y="1446"/>
                  </a:lnTo>
                  <a:lnTo>
                    <a:pt x="287" y="1510"/>
                  </a:lnTo>
                  <a:lnTo>
                    <a:pt x="329" y="1558"/>
                  </a:lnTo>
                  <a:lnTo>
                    <a:pt x="312" y="1622"/>
                  </a:lnTo>
                  <a:lnTo>
                    <a:pt x="346" y="1630"/>
                  </a:lnTo>
                  <a:lnTo>
                    <a:pt x="354" y="1670"/>
                  </a:lnTo>
                  <a:lnTo>
                    <a:pt x="388" y="1702"/>
                  </a:lnTo>
                  <a:lnTo>
                    <a:pt x="413" y="1766"/>
                  </a:lnTo>
                  <a:lnTo>
                    <a:pt x="413" y="1758"/>
                  </a:lnTo>
                  <a:lnTo>
                    <a:pt x="438" y="1758"/>
                  </a:lnTo>
                  <a:lnTo>
                    <a:pt x="464" y="1774"/>
                  </a:lnTo>
                  <a:lnTo>
                    <a:pt x="481" y="1766"/>
                  </a:lnTo>
                  <a:lnTo>
                    <a:pt x="514" y="1774"/>
                  </a:lnTo>
                  <a:lnTo>
                    <a:pt x="531" y="1790"/>
                  </a:lnTo>
                  <a:lnTo>
                    <a:pt x="573" y="1766"/>
                  </a:lnTo>
                  <a:lnTo>
                    <a:pt x="607" y="1774"/>
                  </a:lnTo>
                  <a:lnTo>
                    <a:pt x="641" y="1798"/>
                  </a:lnTo>
                  <a:lnTo>
                    <a:pt x="649" y="1830"/>
                  </a:lnTo>
                  <a:lnTo>
                    <a:pt x="649" y="1862"/>
                  </a:lnTo>
                  <a:lnTo>
                    <a:pt x="683" y="1878"/>
                  </a:lnTo>
                  <a:lnTo>
                    <a:pt x="683" y="1894"/>
                  </a:lnTo>
                  <a:lnTo>
                    <a:pt x="717" y="1918"/>
                  </a:lnTo>
                  <a:lnTo>
                    <a:pt x="759" y="1926"/>
                  </a:lnTo>
                  <a:lnTo>
                    <a:pt x="767" y="1950"/>
                  </a:lnTo>
                  <a:lnTo>
                    <a:pt x="835" y="1966"/>
                  </a:lnTo>
                  <a:lnTo>
                    <a:pt x="860" y="1990"/>
                  </a:lnTo>
                  <a:lnTo>
                    <a:pt x="843" y="2014"/>
                  </a:lnTo>
                  <a:lnTo>
                    <a:pt x="826" y="2030"/>
                  </a:lnTo>
                  <a:lnTo>
                    <a:pt x="776" y="2038"/>
                  </a:lnTo>
                  <a:lnTo>
                    <a:pt x="767" y="2062"/>
                  </a:lnTo>
                  <a:lnTo>
                    <a:pt x="792" y="2078"/>
                  </a:lnTo>
                  <a:lnTo>
                    <a:pt x="792" y="2102"/>
                  </a:lnTo>
                  <a:lnTo>
                    <a:pt x="809" y="2126"/>
                  </a:lnTo>
                  <a:lnTo>
                    <a:pt x="835" y="2158"/>
                  </a:lnTo>
                  <a:lnTo>
                    <a:pt x="868" y="2158"/>
                  </a:lnTo>
                  <a:lnTo>
                    <a:pt x="877" y="2118"/>
                  </a:lnTo>
                  <a:lnTo>
                    <a:pt x="910" y="2118"/>
                  </a:lnTo>
                  <a:lnTo>
                    <a:pt x="969" y="2086"/>
                  </a:lnTo>
                  <a:lnTo>
                    <a:pt x="1011" y="2102"/>
                  </a:lnTo>
                  <a:lnTo>
                    <a:pt x="1054" y="2126"/>
                  </a:lnTo>
                  <a:lnTo>
                    <a:pt x="1037" y="2142"/>
                  </a:lnTo>
                  <a:lnTo>
                    <a:pt x="1054" y="2182"/>
                  </a:lnTo>
                  <a:lnTo>
                    <a:pt x="1079" y="2190"/>
                  </a:lnTo>
                  <a:lnTo>
                    <a:pt x="1113" y="2190"/>
                  </a:lnTo>
                  <a:lnTo>
                    <a:pt x="1115" y="0"/>
                  </a:lnTo>
                  <a:lnTo>
                    <a:pt x="1011" y="0"/>
                  </a:lnTo>
                  <a:close/>
                </a:path>
              </a:pathLst>
            </a:custGeom>
            <a:noFill/>
            <a:ln w="12700">
              <a:solidFill>
                <a:srgbClr val="000000"/>
              </a:solidFill>
              <a:round/>
              <a:headEnd/>
              <a:tailEnd/>
            </a:ln>
          </p:spPr>
          <p:txBody>
            <a:bodyPr/>
            <a:lstStyle/>
            <a:p>
              <a:endParaRPr lang="en-IE">
                <a:latin typeface="Calibri" pitchFamily="34" charset="0"/>
              </a:endParaRPr>
            </a:p>
          </p:txBody>
        </p:sp>
        <p:sp>
          <p:nvSpPr>
            <p:cNvPr id="104" name="Freeform 100"/>
            <p:cNvSpPr>
              <a:spLocks/>
            </p:cNvSpPr>
            <p:nvPr/>
          </p:nvSpPr>
          <p:spPr bwMode="auto">
            <a:xfrm>
              <a:off x="4274" y="136"/>
              <a:ext cx="801" cy="1272"/>
            </a:xfrm>
            <a:custGeom>
              <a:avLst/>
              <a:gdLst>
                <a:gd name="T0" fmla="*/ 683 w 801"/>
                <a:gd name="T1" fmla="*/ 720 h 1272"/>
                <a:gd name="T2" fmla="*/ 658 w 801"/>
                <a:gd name="T3" fmla="*/ 616 h 1272"/>
                <a:gd name="T4" fmla="*/ 582 w 801"/>
                <a:gd name="T5" fmla="*/ 520 h 1272"/>
                <a:gd name="T6" fmla="*/ 557 w 801"/>
                <a:gd name="T7" fmla="*/ 408 h 1272"/>
                <a:gd name="T8" fmla="*/ 523 w 801"/>
                <a:gd name="T9" fmla="*/ 256 h 1272"/>
                <a:gd name="T10" fmla="*/ 439 w 801"/>
                <a:gd name="T11" fmla="*/ 200 h 1272"/>
                <a:gd name="T12" fmla="*/ 422 w 801"/>
                <a:gd name="T13" fmla="*/ 88 h 1272"/>
                <a:gd name="T14" fmla="*/ 413 w 801"/>
                <a:gd name="T15" fmla="*/ 32 h 1272"/>
                <a:gd name="T16" fmla="*/ 295 w 801"/>
                <a:gd name="T17" fmla="*/ 0 h 1272"/>
                <a:gd name="T18" fmla="*/ 262 w 801"/>
                <a:gd name="T19" fmla="*/ 112 h 1272"/>
                <a:gd name="T20" fmla="*/ 186 w 801"/>
                <a:gd name="T21" fmla="*/ 168 h 1272"/>
                <a:gd name="T22" fmla="*/ 43 w 801"/>
                <a:gd name="T23" fmla="*/ 136 h 1272"/>
                <a:gd name="T24" fmla="*/ 51 w 801"/>
                <a:gd name="T25" fmla="*/ 216 h 1272"/>
                <a:gd name="T26" fmla="*/ 177 w 801"/>
                <a:gd name="T27" fmla="*/ 296 h 1272"/>
                <a:gd name="T28" fmla="*/ 220 w 801"/>
                <a:gd name="T29" fmla="*/ 368 h 1272"/>
                <a:gd name="T30" fmla="*/ 228 w 801"/>
                <a:gd name="T31" fmla="*/ 464 h 1272"/>
                <a:gd name="T32" fmla="*/ 262 w 801"/>
                <a:gd name="T33" fmla="*/ 552 h 1272"/>
                <a:gd name="T34" fmla="*/ 329 w 801"/>
                <a:gd name="T35" fmla="*/ 576 h 1272"/>
                <a:gd name="T36" fmla="*/ 354 w 801"/>
                <a:gd name="T37" fmla="*/ 600 h 1272"/>
                <a:gd name="T38" fmla="*/ 354 w 801"/>
                <a:gd name="T39" fmla="*/ 632 h 1272"/>
                <a:gd name="T40" fmla="*/ 236 w 801"/>
                <a:gd name="T41" fmla="*/ 832 h 1272"/>
                <a:gd name="T42" fmla="*/ 177 w 801"/>
                <a:gd name="T43" fmla="*/ 896 h 1272"/>
                <a:gd name="T44" fmla="*/ 186 w 801"/>
                <a:gd name="T45" fmla="*/ 976 h 1272"/>
                <a:gd name="T46" fmla="*/ 228 w 801"/>
                <a:gd name="T47" fmla="*/ 1080 h 1272"/>
                <a:gd name="T48" fmla="*/ 236 w 801"/>
                <a:gd name="T49" fmla="*/ 1160 h 1272"/>
                <a:gd name="T50" fmla="*/ 287 w 801"/>
                <a:gd name="T51" fmla="*/ 1208 h 1272"/>
                <a:gd name="T52" fmla="*/ 312 w 801"/>
                <a:gd name="T53" fmla="*/ 1272 h 1272"/>
                <a:gd name="T54" fmla="*/ 380 w 801"/>
                <a:gd name="T55" fmla="*/ 1264 h 1272"/>
                <a:gd name="T56" fmla="*/ 506 w 801"/>
                <a:gd name="T57" fmla="*/ 1192 h 1272"/>
                <a:gd name="T58" fmla="*/ 675 w 801"/>
                <a:gd name="T59" fmla="*/ 1112 h 1272"/>
                <a:gd name="T60" fmla="*/ 750 w 801"/>
                <a:gd name="T61" fmla="*/ 944 h 1272"/>
                <a:gd name="T62" fmla="*/ 801 w 801"/>
                <a:gd name="T63" fmla="*/ 808 h 12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01"/>
                <a:gd name="T97" fmla="*/ 0 h 1272"/>
                <a:gd name="T98" fmla="*/ 801 w 801"/>
                <a:gd name="T99" fmla="*/ 1272 h 12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01" h="1272">
                  <a:moveTo>
                    <a:pt x="750" y="760"/>
                  </a:moveTo>
                  <a:lnTo>
                    <a:pt x="683" y="720"/>
                  </a:lnTo>
                  <a:lnTo>
                    <a:pt x="700" y="672"/>
                  </a:lnTo>
                  <a:lnTo>
                    <a:pt x="658" y="616"/>
                  </a:lnTo>
                  <a:lnTo>
                    <a:pt x="590" y="576"/>
                  </a:lnTo>
                  <a:lnTo>
                    <a:pt x="582" y="520"/>
                  </a:lnTo>
                  <a:lnTo>
                    <a:pt x="624" y="472"/>
                  </a:lnTo>
                  <a:lnTo>
                    <a:pt x="557" y="408"/>
                  </a:lnTo>
                  <a:lnTo>
                    <a:pt x="506" y="312"/>
                  </a:lnTo>
                  <a:lnTo>
                    <a:pt x="523" y="256"/>
                  </a:lnTo>
                  <a:lnTo>
                    <a:pt x="481" y="216"/>
                  </a:lnTo>
                  <a:lnTo>
                    <a:pt x="439" y="200"/>
                  </a:lnTo>
                  <a:lnTo>
                    <a:pt x="413" y="136"/>
                  </a:lnTo>
                  <a:lnTo>
                    <a:pt x="422" y="88"/>
                  </a:lnTo>
                  <a:lnTo>
                    <a:pt x="430" y="72"/>
                  </a:lnTo>
                  <a:lnTo>
                    <a:pt x="413" y="32"/>
                  </a:lnTo>
                  <a:lnTo>
                    <a:pt x="346" y="0"/>
                  </a:lnTo>
                  <a:lnTo>
                    <a:pt x="295" y="0"/>
                  </a:lnTo>
                  <a:lnTo>
                    <a:pt x="262" y="40"/>
                  </a:lnTo>
                  <a:lnTo>
                    <a:pt x="262" y="112"/>
                  </a:lnTo>
                  <a:lnTo>
                    <a:pt x="245" y="184"/>
                  </a:lnTo>
                  <a:lnTo>
                    <a:pt x="186" y="168"/>
                  </a:lnTo>
                  <a:lnTo>
                    <a:pt x="144" y="184"/>
                  </a:lnTo>
                  <a:lnTo>
                    <a:pt x="43" y="136"/>
                  </a:lnTo>
                  <a:lnTo>
                    <a:pt x="0" y="160"/>
                  </a:lnTo>
                  <a:lnTo>
                    <a:pt x="51" y="216"/>
                  </a:lnTo>
                  <a:lnTo>
                    <a:pt x="144" y="256"/>
                  </a:lnTo>
                  <a:lnTo>
                    <a:pt x="177" y="296"/>
                  </a:lnTo>
                  <a:lnTo>
                    <a:pt x="177" y="336"/>
                  </a:lnTo>
                  <a:lnTo>
                    <a:pt x="220" y="368"/>
                  </a:lnTo>
                  <a:lnTo>
                    <a:pt x="220" y="416"/>
                  </a:lnTo>
                  <a:lnTo>
                    <a:pt x="228" y="464"/>
                  </a:lnTo>
                  <a:lnTo>
                    <a:pt x="245" y="504"/>
                  </a:lnTo>
                  <a:lnTo>
                    <a:pt x="262" y="552"/>
                  </a:lnTo>
                  <a:lnTo>
                    <a:pt x="295" y="560"/>
                  </a:lnTo>
                  <a:lnTo>
                    <a:pt x="329" y="576"/>
                  </a:lnTo>
                  <a:lnTo>
                    <a:pt x="354" y="584"/>
                  </a:lnTo>
                  <a:lnTo>
                    <a:pt x="354" y="600"/>
                  </a:lnTo>
                  <a:lnTo>
                    <a:pt x="363" y="616"/>
                  </a:lnTo>
                  <a:lnTo>
                    <a:pt x="354" y="632"/>
                  </a:lnTo>
                  <a:lnTo>
                    <a:pt x="321" y="696"/>
                  </a:lnTo>
                  <a:lnTo>
                    <a:pt x="236" y="832"/>
                  </a:lnTo>
                  <a:lnTo>
                    <a:pt x="203" y="864"/>
                  </a:lnTo>
                  <a:lnTo>
                    <a:pt x="177" y="896"/>
                  </a:lnTo>
                  <a:lnTo>
                    <a:pt x="177" y="936"/>
                  </a:lnTo>
                  <a:lnTo>
                    <a:pt x="186" y="976"/>
                  </a:lnTo>
                  <a:lnTo>
                    <a:pt x="211" y="1048"/>
                  </a:lnTo>
                  <a:lnTo>
                    <a:pt x="228" y="1080"/>
                  </a:lnTo>
                  <a:lnTo>
                    <a:pt x="228" y="1120"/>
                  </a:lnTo>
                  <a:lnTo>
                    <a:pt x="236" y="1160"/>
                  </a:lnTo>
                  <a:lnTo>
                    <a:pt x="253" y="1192"/>
                  </a:lnTo>
                  <a:lnTo>
                    <a:pt x="287" y="1208"/>
                  </a:lnTo>
                  <a:lnTo>
                    <a:pt x="321" y="1224"/>
                  </a:lnTo>
                  <a:lnTo>
                    <a:pt x="312" y="1272"/>
                  </a:lnTo>
                  <a:lnTo>
                    <a:pt x="363" y="1272"/>
                  </a:lnTo>
                  <a:lnTo>
                    <a:pt x="380" y="1264"/>
                  </a:lnTo>
                  <a:lnTo>
                    <a:pt x="405" y="1248"/>
                  </a:lnTo>
                  <a:lnTo>
                    <a:pt x="506" y="1192"/>
                  </a:lnTo>
                  <a:lnTo>
                    <a:pt x="599" y="1152"/>
                  </a:lnTo>
                  <a:lnTo>
                    <a:pt x="675" y="1112"/>
                  </a:lnTo>
                  <a:lnTo>
                    <a:pt x="700" y="1016"/>
                  </a:lnTo>
                  <a:lnTo>
                    <a:pt x="750" y="944"/>
                  </a:lnTo>
                  <a:lnTo>
                    <a:pt x="793" y="872"/>
                  </a:lnTo>
                  <a:lnTo>
                    <a:pt x="801" y="808"/>
                  </a:lnTo>
                  <a:lnTo>
                    <a:pt x="750" y="760"/>
                  </a:lnTo>
                  <a:close/>
                </a:path>
              </a:pathLst>
            </a:custGeom>
            <a:solidFill>
              <a:srgbClr val="800000"/>
            </a:solidFill>
            <a:ln w="9525">
              <a:noFill/>
              <a:miter lim="800000"/>
              <a:headEnd/>
              <a:tailEnd/>
            </a:ln>
          </p:spPr>
          <p:txBody>
            <a:bodyPr/>
            <a:lstStyle/>
            <a:p>
              <a:endParaRPr lang="en-IE">
                <a:latin typeface="Calibri" pitchFamily="34" charset="0"/>
              </a:endParaRPr>
            </a:p>
          </p:txBody>
        </p:sp>
        <p:sp>
          <p:nvSpPr>
            <p:cNvPr id="105" name="Freeform 101"/>
            <p:cNvSpPr>
              <a:spLocks/>
            </p:cNvSpPr>
            <p:nvPr/>
          </p:nvSpPr>
          <p:spPr bwMode="auto">
            <a:xfrm>
              <a:off x="3845" y="312"/>
              <a:ext cx="691" cy="1696"/>
            </a:xfrm>
            <a:custGeom>
              <a:avLst/>
              <a:gdLst>
                <a:gd name="T0" fmla="*/ 354 w 691"/>
                <a:gd name="T1" fmla="*/ 72 h 1696"/>
                <a:gd name="T2" fmla="*/ 295 w 691"/>
                <a:gd name="T3" fmla="*/ 128 h 1696"/>
                <a:gd name="T4" fmla="*/ 261 w 691"/>
                <a:gd name="T5" fmla="*/ 216 h 1696"/>
                <a:gd name="T6" fmla="*/ 210 w 691"/>
                <a:gd name="T7" fmla="*/ 312 h 1696"/>
                <a:gd name="T8" fmla="*/ 168 w 691"/>
                <a:gd name="T9" fmla="*/ 400 h 1696"/>
                <a:gd name="T10" fmla="*/ 118 w 691"/>
                <a:gd name="T11" fmla="*/ 576 h 1696"/>
                <a:gd name="T12" fmla="*/ 143 w 691"/>
                <a:gd name="T13" fmla="*/ 656 h 1696"/>
                <a:gd name="T14" fmla="*/ 33 w 691"/>
                <a:gd name="T15" fmla="*/ 736 h 1696"/>
                <a:gd name="T16" fmla="*/ 50 w 691"/>
                <a:gd name="T17" fmla="*/ 936 h 1696"/>
                <a:gd name="T18" fmla="*/ 92 w 691"/>
                <a:gd name="T19" fmla="*/ 1016 h 1696"/>
                <a:gd name="T20" fmla="*/ 67 w 691"/>
                <a:gd name="T21" fmla="*/ 1144 h 1696"/>
                <a:gd name="T22" fmla="*/ 17 w 691"/>
                <a:gd name="T23" fmla="*/ 1272 h 1696"/>
                <a:gd name="T24" fmla="*/ 8 w 691"/>
                <a:gd name="T25" fmla="*/ 1328 h 1696"/>
                <a:gd name="T26" fmla="*/ 42 w 691"/>
                <a:gd name="T27" fmla="*/ 1376 h 1696"/>
                <a:gd name="T28" fmla="*/ 84 w 691"/>
                <a:gd name="T29" fmla="*/ 1504 h 1696"/>
                <a:gd name="T30" fmla="*/ 118 w 691"/>
                <a:gd name="T31" fmla="*/ 1568 h 1696"/>
                <a:gd name="T32" fmla="*/ 109 w 691"/>
                <a:gd name="T33" fmla="*/ 1616 h 1696"/>
                <a:gd name="T34" fmla="*/ 135 w 691"/>
                <a:gd name="T35" fmla="*/ 1664 h 1696"/>
                <a:gd name="T36" fmla="*/ 202 w 691"/>
                <a:gd name="T37" fmla="*/ 1696 h 1696"/>
                <a:gd name="T38" fmla="*/ 244 w 691"/>
                <a:gd name="T39" fmla="*/ 1648 h 1696"/>
                <a:gd name="T40" fmla="*/ 286 w 691"/>
                <a:gd name="T41" fmla="*/ 1600 h 1696"/>
                <a:gd name="T42" fmla="*/ 387 w 691"/>
                <a:gd name="T43" fmla="*/ 1472 h 1696"/>
                <a:gd name="T44" fmla="*/ 387 w 691"/>
                <a:gd name="T45" fmla="*/ 1408 h 1696"/>
                <a:gd name="T46" fmla="*/ 396 w 691"/>
                <a:gd name="T47" fmla="*/ 1336 h 1696"/>
                <a:gd name="T48" fmla="*/ 421 w 691"/>
                <a:gd name="T49" fmla="*/ 1272 h 1696"/>
                <a:gd name="T50" fmla="*/ 497 w 691"/>
                <a:gd name="T51" fmla="*/ 1224 h 1696"/>
                <a:gd name="T52" fmla="*/ 505 w 691"/>
                <a:gd name="T53" fmla="*/ 1168 h 1696"/>
                <a:gd name="T54" fmla="*/ 480 w 691"/>
                <a:gd name="T55" fmla="*/ 1088 h 1696"/>
                <a:gd name="T56" fmla="*/ 396 w 691"/>
                <a:gd name="T57" fmla="*/ 1040 h 1696"/>
                <a:gd name="T58" fmla="*/ 387 w 691"/>
                <a:gd name="T59" fmla="*/ 984 h 1696"/>
                <a:gd name="T60" fmla="*/ 387 w 691"/>
                <a:gd name="T61" fmla="*/ 832 h 1696"/>
                <a:gd name="T62" fmla="*/ 480 w 691"/>
                <a:gd name="T63" fmla="*/ 704 h 1696"/>
                <a:gd name="T64" fmla="*/ 556 w 691"/>
                <a:gd name="T65" fmla="*/ 624 h 1696"/>
                <a:gd name="T66" fmla="*/ 581 w 691"/>
                <a:gd name="T67" fmla="*/ 560 h 1696"/>
                <a:gd name="T68" fmla="*/ 573 w 691"/>
                <a:gd name="T69" fmla="*/ 496 h 1696"/>
                <a:gd name="T70" fmla="*/ 606 w 691"/>
                <a:gd name="T71" fmla="*/ 424 h 1696"/>
                <a:gd name="T72" fmla="*/ 682 w 691"/>
                <a:gd name="T73" fmla="*/ 376 h 1696"/>
                <a:gd name="T74" fmla="*/ 674 w 691"/>
                <a:gd name="T75" fmla="*/ 328 h 1696"/>
                <a:gd name="T76" fmla="*/ 649 w 691"/>
                <a:gd name="T77" fmla="*/ 240 h 1696"/>
                <a:gd name="T78" fmla="*/ 606 w 691"/>
                <a:gd name="T79" fmla="*/ 160 h 1696"/>
                <a:gd name="T80" fmla="*/ 573 w 691"/>
                <a:gd name="T81" fmla="*/ 80 h 1696"/>
                <a:gd name="T82" fmla="*/ 446 w 691"/>
                <a:gd name="T83" fmla="*/ 0 h 1696"/>
                <a:gd name="T84" fmla="*/ 429 w 691"/>
                <a:gd name="T85" fmla="*/ 88 h 16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1"/>
                <a:gd name="T130" fmla="*/ 0 h 1696"/>
                <a:gd name="T131" fmla="*/ 691 w 691"/>
                <a:gd name="T132" fmla="*/ 1696 h 16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1" h="1696">
                  <a:moveTo>
                    <a:pt x="429" y="88"/>
                  </a:moveTo>
                  <a:lnTo>
                    <a:pt x="354" y="72"/>
                  </a:lnTo>
                  <a:lnTo>
                    <a:pt x="337" y="128"/>
                  </a:lnTo>
                  <a:lnTo>
                    <a:pt x="295" y="128"/>
                  </a:lnTo>
                  <a:lnTo>
                    <a:pt x="261" y="168"/>
                  </a:lnTo>
                  <a:lnTo>
                    <a:pt x="261" y="216"/>
                  </a:lnTo>
                  <a:lnTo>
                    <a:pt x="269" y="256"/>
                  </a:lnTo>
                  <a:lnTo>
                    <a:pt x="210" y="312"/>
                  </a:lnTo>
                  <a:lnTo>
                    <a:pt x="210" y="376"/>
                  </a:lnTo>
                  <a:lnTo>
                    <a:pt x="168" y="400"/>
                  </a:lnTo>
                  <a:lnTo>
                    <a:pt x="168" y="496"/>
                  </a:lnTo>
                  <a:lnTo>
                    <a:pt x="118" y="576"/>
                  </a:lnTo>
                  <a:lnTo>
                    <a:pt x="160" y="600"/>
                  </a:lnTo>
                  <a:lnTo>
                    <a:pt x="143" y="656"/>
                  </a:lnTo>
                  <a:lnTo>
                    <a:pt x="67" y="664"/>
                  </a:lnTo>
                  <a:lnTo>
                    <a:pt x="33" y="736"/>
                  </a:lnTo>
                  <a:lnTo>
                    <a:pt x="50" y="856"/>
                  </a:lnTo>
                  <a:lnTo>
                    <a:pt x="50" y="936"/>
                  </a:lnTo>
                  <a:lnTo>
                    <a:pt x="92" y="976"/>
                  </a:lnTo>
                  <a:lnTo>
                    <a:pt x="92" y="1016"/>
                  </a:lnTo>
                  <a:lnTo>
                    <a:pt x="67" y="1056"/>
                  </a:lnTo>
                  <a:lnTo>
                    <a:pt x="67" y="1144"/>
                  </a:lnTo>
                  <a:lnTo>
                    <a:pt x="33" y="1176"/>
                  </a:lnTo>
                  <a:lnTo>
                    <a:pt x="17" y="1272"/>
                  </a:lnTo>
                  <a:lnTo>
                    <a:pt x="0" y="1280"/>
                  </a:lnTo>
                  <a:lnTo>
                    <a:pt x="8" y="1328"/>
                  </a:lnTo>
                  <a:lnTo>
                    <a:pt x="33" y="1352"/>
                  </a:lnTo>
                  <a:lnTo>
                    <a:pt x="42" y="1376"/>
                  </a:lnTo>
                  <a:lnTo>
                    <a:pt x="42" y="1440"/>
                  </a:lnTo>
                  <a:lnTo>
                    <a:pt x="84" y="1504"/>
                  </a:lnTo>
                  <a:lnTo>
                    <a:pt x="109" y="1536"/>
                  </a:lnTo>
                  <a:lnTo>
                    <a:pt x="118" y="1568"/>
                  </a:lnTo>
                  <a:lnTo>
                    <a:pt x="109" y="1592"/>
                  </a:lnTo>
                  <a:lnTo>
                    <a:pt x="109" y="1616"/>
                  </a:lnTo>
                  <a:lnTo>
                    <a:pt x="126" y="1632"/>
                  </a:lnTo>
                  <a:lnTo>
                    <a:pt x="135" y="1664"/>
                  </a:lnTo>
                  <a:lnTo>
                    <a:pt x="135" y="1696"/>
                  </a:lnTo>
                  <a:lnTo>
                    <a:pt x="202" y="1696"/>
                  </a:lnTo>
                  <a:lnTo>
                    <a:pt x="236" y="1680"/>
                  </a:lnTo>
                  <a:lnTo>
                    <a:pt x="244" y="1648"/>
                  </a:lnTo>
                  <a:lnTo>
                    <a:pt x="261" y="1616"/>
                  </a:lnTo>
                  <a:lnTo>
                    <a:pt x="286" y="1600"/>
                  </a:lnTo>
                  <a:lnTo>
                    <a:pt x="354" y="1608"/>
                  </a:lnTo>
                  <a:lnTo>
                    <a:pt x="387" y="1472"/>
                  </a:lnTo>
                  <a:lnTo>
                    <a:pt x="396" y="1440"/>
                  </a:lnTo>
                  <a:lnTo>
                    <a:pt x="387" y="1408"/>
                  </a:lnTo>
                  <a:lnTo>
                    <a:pt x="387" y="1368"/>
                  </a:lnTo>
                  <a:lnTo>
                    <a:pt x="396" y="1336"/>
                  </a:lnTo>
                  <a:lnTo>
                    <a:pt x="404" y="1296"/>
                  </a:lnTo>
                  <a:lnTo>
                    <a:pt x="421" y="1272"/>
                  </a:lnTo>
                  <a:lnTo>
                    <a:pt x="472" y="1240"/>
                  </a:lnTo>
                  <a:lnTo>
                    <a:pt x="497" y="1224"/>
                  </a:lnTo>
                  <a:lnTo>
                    <a:pt x="497" y="1192"/>
                  </a:lnTo>
                  <a:lnTo>
                    <a:pt x="505" y="1168"/>
                  </a:lnTo>
                  <a:lnTo>
                    <a:pt x="522" y="1144"/>
                  </a:lnTo>
                  <a:lnTo>
                    <a:pt x="480" y="1088"/>
                  </a:lnTo>
                  <a:lnTo>
                    <a:pt x="413" y="1048"/>
                  </a:lnTo>
                  <a:lnTo>
                    <a:pt x="396" y="1040"/>
                  </a:lnTo>
                  <a:lnTo>
                    <a:pt x="387" y="1024"/>
                  </a:lnTo>
                  <a:lnTo>
                    <a:pt x="387" y="984"/>
                  </a:lnTo>
                  <a:lnTo>
                    <a:pt x="379" y="904"/>
                  </a:lnTo>
                  <a:lnTo>
                    <a:pt x="387" y="832"/>
                  </a:lnTo>
                  <a:lnTo>
                    <a:pt x="429" y="760"/>
                  </a:lnTo>
                  <a:lnTo>
                    <a:pt x="480" y="704"/>
                  </a:lnTo>
                  <a:lnTo>
                    <a:pt x="539" y="648"/>
                  </a:lnTo>
                  <a:lnTo>
                    <a:pt x="556" y="624"/>
                  </a:lnTo>
                  <a:lnTo>
                    <a:pt x="564" y="584"/>
                  </a:lnTo>
                  <a:lnTo>
                    <a:pt x="581" y="560"/>
                  </a:lnTo>
                  <a:lnTo>
                    <a:pt x="581" y="536"/>
                  </a:lnTo>
                  <a:lnTo>
                    <a:pt x="573" y="496"/>
                  </a:lnTo>
                  <a:lnTo>
                    <a:pt x="581" y="464"/>
                  </a:lnTo>
                  <a:lnTo>
                    <a:pt x="606" y="424"/>
                  </a:lnTo>
                  <a:lnTo>
                    <a:pt x="615" y="384"/>
                  </a:lnTo>
                  <a:lnTo>
                    <a:pt x="682" y="376"/>
                  </a:lnTo>
                  <a:lnTo>
                    <a:pt x="691" y="376"/>
                  </a:lnTo>
                  <a:lnTo>
                    <a:pt x="674" y="328"/>
                  </a:lnTo>
                  <a:lnTo>
                    <a:pt x="657" y="288"/>
                  </a:lnTo>
                  <a:lnTo>
                    <a:pt x="649" y="240"/>
                  </a:lnTo>
                  <a:lnTo>
                    <a:pt x="649" y="192"/>
                  </a:lnTo>
                  <a:lnTo>
                    <a:pt x="606" y="160"/>
                  </a:lnTo>
                  <a:lnTo>
                    <a:pt x="606" y="120"/>
                  </a:lnTo>
                  <a:lnTo>
                    <a:pt x="573" y="80"/>
                  </a:lnTo>
                  <a:lnTo>
                    <a:pt x="480" y="40"/>
                  </a:lnTo>
                  <a:lnTo>
                    <a:pt x="446" y="0"/>
                  </a:lnTo>
                  <a:lnTo>
                    <a:pt x="429" y="8"/>
                  </a:lnTo>
                  <a:lnTo>
                    <a:pt x="429" y="88"/>
                  </a:lnTo>
                  <a:close/>
                </a:path>
              </a:pathLst>
            </a:custGeom>
            <a:solidFill>
              <a:srgbClr val="800000"/>
            </a:solidFill>
            <a:ln w="9525">
              <a:solidFill>
                <a:schemeClr val="tx1"/>
              </a:solidFill>
              <a:miter lim="800000"/>
              <a:headEnd/>
              <a:tailEnd/>
            </a:ln>
          </p:spPr>
          <p:txBody>
            <a:bodyPr/>
            <a:lstStyle/>
            <a:p>
              <a:endParaRPr lang="en-IE">
                <a:latin typeface="Calibri" pitchFamily="34" charset="0"/>
              </a:endParaRPr>
            </a:p>
          </p:txBody>
        </p:sp>
        <p:sp>
          <p:nvSpPr>
            <p:cNvPr id="106" name="Freeform 102"/>
            <p:cNvSpPr>
              <a:spLocks/>
            </p:cNvSpPr>
            <p:nvPr/>
          </p:nvSpPr>
          <p:spPr bwMode="auto">
            <a:xfrm>
              <a:off x="4274" y="128"/>
              <a:ext cx="801" cy="1272"/>
            </a:xfrm>
            <a:custGeom>
              <a:avLst/>
              <a:gdLst>
                <a:gd name="T0" fmla="*/ 683 w 801"/>
                <a:gd name="T1" fmla="*/ 720 h 1272"/>
                <a:gd name="T2" fmla="*/ 658 w 801"/>
                <a:gd name="T3" fmla="*/ 616 h 1272"/>
                <a:gd name="T4" fmla="*/ 582 w 801"/>
                <a:gd name="T5" fmla="*/ 520 h 1272"/>
                <a:gd name="T6" fmla="*/ 557 w 801"/>
                <a:gd name="T7" fmla="*/ 408 h 1272"/>
                <a:gd name="T8" fmla="*/ 523 w 801"/>
                <a:gd name="T9" fmla="*/ 256 h 1272"/>
                <a:gd name="T10" fmla="*/ 439 w 801"/>
                <a:gd name="T11" fmla="*/ 200 h 1272"/>
                <a:gd name="T12" fmla="*/ 422 w 801"/>
                <a:gd name="T13" fmla="*/ 88 h 1272"/>
                <a:gd name="T14" fmla="*/ 413 w 801"/>
                <a:gd name="T15" fmla="*/ 32 h 1272"/>
                <a:gd name="T16" fmla="*/ 295 w 801"/>
                <a:gd name="T17" fmla="*/ 0 h 1272"/>
                <a:gd name="T18" fmla="*/ 262 w 801"/>
                <a:gd name="T19" fmla="*/ 112 h 1272"/>
                <a:gd name="T20" fmla="*/ 186 w 801"/>
                <a:gd name="T21" fmla="*/ 168 h 1272"/>
                <a:gd name="T22" fmla="*/ 43 w 801"/>
                <a:gd name="T23" fmla="*/ 136 h 1272"/>
                <a:gd name="T24" fmla="*/ 51 w 801"/>
                <a:gd name="T25" fmla="*/ 216 h 1272"/>
                <a:gd name="T26" fmla="*/ 177 w 801"/>
                <a:gd name="T27" fmla="*/ 296 h 1272"/>
                <a:gd name="T28" fmla="*/ 220 w 801"/>
                <a:gd name="T29" fmla="*/ 368 h 1272"/>
                <a:gd name="T30" fmla="*/ 228 w 801"/>
                <a:gd name="T31" fmla="*/ 464 h 1272"/>
                <a:gd name="T32" fmla="*/ 262 w 801"/>
                <a:gd name="T33" fmla="*/ 552 h 1272"/>
                <a:gd name="T34" fmla="*/ 329 w 801"/>
                <a:gd name="T35" fmla="*/ 576 h 1272"/>
                <a:gd name="T36" fmla="*/ 354 w 801"/>
                <a:gd name="T37" fmla="*/ 600 h 1272"/>
                <a:gd name="T38" fmla="*/ 354 w 801"/>
                <a:gd name="T39" fmla="*/ 632 h 1272"/>
                <a:gd name="T40" fmla="*/ 236 w 801"/>
                <a:gd name="T41" fmla="*/ 832 h 1272"/>
                <a:gd name="T42" fmla="*/ 177 w 801"/>
                <a:gd name="T43" fmla="*/ 896 h 1272"/>
                <a:gd name="T44" fmla="*/ 186 w 801"/>
                <a:gd name="T45" fmla="*/ 976 h 1272"/>
                <a:gd name="T46" fmla="*/ 228 w 801"/>
                <a:gd name="T47" fmla="*/ 1080 h 1272"/>
                <a:gd name="T48" fmla="*/ 236 w 801"/>
                <a:gd name="T49" fmla="*/ 1160 h 1272"/>
                <a:gd name="T50" fmla="*/ 287 w 801"/>
                <a:gd name="T51" fmla="*/ 1208 h 1272"/>
                <a:gd name="T52" fmla="*/ 312 w 801"/>
                <a:gd name="T53" fmla="*/ 1272 h 1272"/>
                <a:gd name="T54" fmla="*/ 380 w 801"/>
                <a:gd name="T55" fmla="*/ 1264 h 1272"/>
                <a:gd name="T56" fmla="*/ 506 w 801"/>
                <a:gd name="T57" fmla="*/ 1192 h 1272"/>
                <a:gd name="T58" fmla="*/ 675 w 801"/>
                <a:gd name="T59" fmla="*/ 1112 h 1272"/>
                <a:gd name="T60" fmla="*/ 750 w 801"/>
                <a:gd name="T61" fmla="*/ 944 h 1272"/>
                <a:gd name="T62" fmla="*/ 801 w 801"/>
                <a:gd name="T63" fmla="*/ 808 h 12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01"/>
                <a:gd name="T97" fmla="*/ 0 h 1272"/>
                <a:gd name="T98" fmla="*/ 801 w 801"/>
                <a:gd name="T99" fmla="*/ 1272 h 12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01" h="1272">
                  <a:moveTo>
                    <a:pt x="750" y="760"/>
                  </a:moveTo>
                  <a:lnTo>
                    <a:pt x="683" y="720"/>
                  </a:lnTo>
                  <a:lnTo>
                    <a:pt x="700" y="672"/>
                  </a:lnTo>
                  <a:lnTo>
                    <a:pt x="658" y="616"/>
                  </a:lnTo>
                  <a:lnTo>
                    <a:pt x="590" y="576"/>
                  </a:lnTo>
                  <a:lnTo>
                    <a:pt x="582" y="520"/>
                  </a:lnTo>
                  <a:lnTo>
                    <a:pt x="624" y="472"/>
                  </a:lnTo>
                  <a:lnTo>
                    <a:pt x="557" y="408"/>
                  </a:lnTo>
                  <a:lnTo>
                    <a:pt x="506" y="312"/>
                  </a:lnTo>
                  <a:lnTo>
                    <a:pt x="523" y="256"/>
                  </a:lnTo>
                  <a:lnTo>
                    <a:pt x="481" y="216"/>
                  </a:lnTo>
                  <a:lnTo>
                    <a:pt x="439" y="200"/>
                  </a:lnTo>
                  <a:lnTo>
                    <a:pt x="413" y="136"/>
                  </a:lnTo>
                  <a:lnTo>
                    <a:pt x="422" y="88"/>
                  </a:lnTo>
                  <a:lnTo>
                    <a:pt x="430" y="72"/>
                  </a:lnTo>
                  <a:lnTo>
                    <a:pt x="413" y="32"/>
                  </a:lnTo>
                  <a:lnTo>
                    <a:pt x="346" y="0"/>
                  </a:lnTo>
                  <a:lnTo>
                    <a:pt x="295" y="0"/>
                  </a:lnTo>
                  <a:lnTo>
                    <a:pt x="262" y="40"/>
                  </a:lnTo>
                  <a:lnTo>
                    <a:pt x="262" y="112"/>
                  </a:lnTo>
                  <a:lnTo>
                    <a:pt x="245" y="184"/>
                  </a:lnTo>
                  <a:lnTo>
                    <a:pt x="186" y="168"/>
                  </a:lnTo>
                  <a:lnTo>
                    <a:pt x="144" y="184"/>
                  </a:lnTo>
                  <a:lnTo>
                    <a:pt x="43" y="136"/>
                  </a:lnTo>
                  <a:lnTo>
                    <a:pt x="0" y="160"/>
                  </a:lnTo>
                  <a:lnTo>
                    <a:pt x="51" y="216"/>
                  </a:lnTo>
                  <a:lnTo>
                    <a:pt x="144" y="256"/>
                  </a:lnTo>
                  <a:lnTo>
                    <a:pt x="177" y="296"/>
                  </a:lnTo>
                  <a:lnTo>
                    <a:pt x="177" y="336"/>
                  </a:lnTo>
                  <a:lnTo>
                    <a:pt x="220" y="368"/>
                  </a:lnTo>
                  <a:lnTo>
                    <a:pt x="220" y="416"/>
                  </a:lnTo>
                  <a:lnTo>
                    <a:pt x="228" y="464"/>
                  </a:lnTo>
                  <a:lnTo>
                    <a:pt x="245" y="504"/>
                  </a:lnTo>
                  <a:lnTo>
                    <a:pt x="262" y="552"/>
                  </a:lnTo>
                  <a:lnTo>
                    <a:pt x="295" y="560"/>
                  </a:lnTo>
                  <a:lnTo>
                    <a:pt x="329" y="576"/>
                  </a:lnTo>
                  <a:lnTo>
                    <a:pt x="354" y="584"/>
                  </a:lnTo>
                  <a:lnTo>
                    <a:pt x="354" y="600"/>
                  </a:lnTo>
                  <a:lnTo>
                    <a:pt x="363" y="616"/>
                  </a:lnTo>
                  <a:lnTo>
                    <a:pt x="354" y="632"/>
                  </a:lnTo>
                  <a:lnTo>
                    <a:pt x="321" y="696"/>
                  </a:lnTo>
                  <a:lnTo>
                    <a:pt x="236" y="832"/>
                  </a:lnTo>
                  <a:lnTo>
                    <a:pt x="203" y="864"/>
                  </a:lnTo>
                  <a:lnTo>
                    <a:pt x="177" y="896"/>
                  </a:lnTo>
                  <a:lnTo>
                    <a:pt x="177" y="936"/>
                  </a:lnTo>
                  <a:lnTo>
                    <a:pt x="186" y="976"/>
                  </a:lnTo>
                  <a:lnTo>
                    <a:pt x="211" y="1048"/>
                  </a:lnTo>
                  <a:lnTo>
                    <a:pt x="228" y="1080"/>
                  </a:lnTo>
                  <a:lnTo>
                    <a:pt x="228" y="1120"/>
                  </a:lnTo>
                  <a:lnTo>
                    <a:pt x="236" y="1160"/>
                  </a:lnTo>
                  <a:lnTo>
                    <a:pt x="253" y="1192"/>
                  </a:lnTo>
                  <a:lnTo>
                    <a:pt x="287" y="1208"/>
                  </a:lnTo>
                  <a:lnTo>
                    <a:pt x="321" y="1224"/>
                  </a:lnTo>
                  <a:lnTo>
                    <a:pt x="312" y="1272"/>
                  </a:lnTo>
                  <a:lnTo>
                    <a:pt x="363" y="1272"/>
                  </a:lnTo>
                  <a:lnTo>
                    <a:pt x="380" y="1264"/>
                  </a:lnTo>
                  <a:lnTo>
                    <a:pt x="405" y="1248"/>
                  </a:lnTo>
                  <a:lnTo>
                    <a:pt x="506" y="1192"/>
                  </a:lnTo>
                  <a:lnTo>
                    <a:pt x="599" y="1152"/>
                  </a:lnTo>
                  <a:lnTo>
                    <a:pt x="675" y="1112"/>
                  </a:lnTo>
                  <a:lnTo>
                    <a:pt x="700" y="1016"/>
                  </a:lnTo>
                  <a:lnTo>
                    <a:pt x="750" y="944"/>
                  </a:lnTo>
                  <a:lnTo>
                    <a:pt x="793" y="872"/>
                  </a:lnTo>
                  <a:lnTo>
                    <a:pt x="801" y="808"/>
                  </a:lnTo>
                  <a:lnTo>
                    <a:pt x="750" y="760"/>
                  </a:lnTo>
                  <a:close/>
                </a:path>
              </a:pathLst>
            </a:custGeom>
            <a:noFill/>
            <a:ln w="12700">
              <a:solidFill>
                <a:srgbClr val="000000"/>
              </a:solidFill>
              <a:round/>
              <a:headEnd/>
              <a:tailEnd/>
            </a:ln>
          </p:spPr>
          <p:txBody>
            <a:bodyPr/>
            <a:lstStyle/>
            <a:p>
              <a:endParaRPr lang="en-IE">
                <a:latin typeface="Calibri" pitchFamily="34" charset="0"/>
              </a:endParaRPr>
            </a:p>
          </p:txBody>
        </p:sp>
        <p:sp>
          <p:nvSpPr>
            <p:cNvPr id="107" name="Freeform 103"/>
            <p:cNvSpPr>
              <a:spLocks/>
            </p:cNvSpPr>
            <p:nvPr/>
          </p:nvSpPr>
          <p:spPr bwMode="auto">
            <a:xfrm>
              <a:off x="3845" y="304"/>
              <a:ext cx="691" cy="1696"/>
            </a:xfrm>
            <a:custGeom>
              <a:avLst/>
              <a:gdLst>
                <a:gd name="T0" fmla="*/ 354 w 691"/>
                <a:gd name="T1" fmla="*/ 72 h 1696"/>
                <a:gd name="T2" fmla="*/ 295 w 691"/>
                <a:gd name="T3" fmla="*/ 128 h 1696"/>
                <a:gd name="T4" fmla="*/ 261 w 691"/>
                <a:gd name="T5" fmla="*/ 216 h 1696"/>
                <a:gd name="T6" fmla="*/ 210 w 691"/>
                <a:gd name="T7" fmla="*/ 312 h 1696"/>
                <a:gd name="T8" fmla="*/ 168 w 691"/>
                <a:gd name="T9" fmla="*/ 400 h 1696"/>
                <a:gd name="T10" fmla="*/ 118 w 691"/>
                <a:gd name="T11" fmla="*/ 576 h 1696"/>
                <a:gd name="T12" fmla="*/ 143 w 691"/>
                <a:gd name="T13" fmla="*/ 656 h 1696"/>
                <a:gd name="T14" fmla="*/ 33 w 691"/>
                <a:gd name="T15" fmla="*/ 736 h 1696"/>
                <a:gd name="T16" fmla="*/ 50 w 691"/>
                <a:gd name="T17" fmla="*/ 936 h 1696"/>
                <a:gd name="T18" fmla="*/ 92 w 691"/>
                <a:gd name="T19" fmla="*/ 1016 h 1696"/>
                <a:gd name="T20" fmla="*/ 67 w 691"/>
                <a:gd name="T21" fmla="*/ 1144 h 1696"/>
                <a:gd name="T22" fmla="*/ 17 w 691"/>
                <a:gd name="T23" fmla="*/ 1272 h 1696"/>
                <a:gd name="T24" fmla="*/ 8 w 691"/>
                <a:gd name="T25" fmla="*/ 1328 h 1696"/>
                <a:gd name="T26" fmla="*/ 42 w 691"/>
                <a:gd name="T27" fmla="*/ 1376 h 1696"/>
                <a:gd name="T28" fmla="*/ 84 w 691"/>
                <a:gd name="T29" fmla="*/ 1504 h 1696"/>
                <a:gd name="T30" fmla="*/ 118 w 691"/>
                <a:gd name="T31" fmla="*/ 1568 h 1696"/>
                <a:gd name="T32" fmla="*/ 109 w 691"/>
                <a:gd name="T33" fmla="*/ 1616 h 1696"/>
                <a:gd name="T34" fmla="*/ 135 w 691"/>
                <a:gd name="T35" fmla="*/ 1664 h 1696"/>
                <a:gd name="T36" fmla="*/ 202 w 691"/>
                <a:gd name="T37" fmla="*/ 1696 h 1696"/>
                <a:gd name="T38" fmla="*/ 244 w 691"/>
                <a:gd name="T39" fmla="*/ 1648 h 1696"/>
                <a:gd name="T40" fmla="*/ 286 w 691"/>
                <a:gd name="T41" fmla="*/ 1600 h 1696"/>
                <a:gd name="T42" fmla="*/ 387 w 691"/>
                <a:gd name="T43" fmla="*/ 1472 h 1696"/>
                <a:gd name="T44" fmla="*/ 387 w 691"/>
                <a:gd name="T45" fmla="*/ 1408 h 1696"/>
                <a:gd name="T46" fmla="*/ 396 w 691"/>
                <a:gd name="T47" fmla="*/ 1336 h 1696"/>
                <a:gd name="T48" fmla="*/ 421 w 691"/>
                <a:gd name="T49" fmla="*/ 1272 h 1696"/>
                <a:gd name="T50" fmla="*/ 497 w 691"/>
                <a:gd name="T51" fmla="*/ 1224 h 1696"/>
                <a:gd name="T52" fmla="*/ 505 w 691"/>
                <a:gd name="T53" fmla="*/ 1168 h 1696"/>
                <a:gd name="T54" fmla="*/ 480 w 691"/>
                <a:gd name="T55" fmla="*/ 1088 h 1696"/>
                <a:gd name="T56" fmla="*/ 396 w 691"/>
                <a:gd name="T57" fmla="*/ 1040 h 1696"/>
                <a:gd name="T58" fmla="*/ 387 w 691"/>
                <a:gd name="T59" fmla="*/ 984 h 1696"/>
                <a:gd name="T60" fmla="*/ 387 w 691"/>
                <a:gd name="T61" fmla="*/ 832 h 1696"/>
                <a:gd name="T62" fmla="*/ 480 w 691"/>
                <a:gd name="T63" fmla="*/ 704 h 1696"/>
                <a:gd name="T64" fmla="*/ 556 w 691"/>
                <a:gd name="T65" fmla="*/ 624 h 1696"/>
                <a:gd name="T66" fmla="*/ 581 w 691"/>
                <a:gd name="T67" fmla="*/ 560 h 1696"/>
                <a:gd name="T68" fmla="*/ 573 w 691"/>
                <a:gd name="T69" fmla="*/ 496 h 1696"/>
                <a:gd name="T70" fmla="*/ 606 w 691"/>
                <a:gd name="T71" fmla="*/ 424 h 1696"/>
                <a:gd name="T72" fmla="*/ 682 w 691"/>
                <a:gd name="T73" fmla="*/ 376 h 1696"/>
                <a:gd name="T74" fmla="*/ 674 w 691"/>
                <a:gd name="T75" fmla="*/ 328 h 1696"/>
                <a:gd name="T76" fmla="*/ 649 w 691"/>
                <a:gd name="T77" fmla="*/ 240 h 1696"/>
                <a:gd name="T78" fmla="*/ 606 w 691"/>
                <a:gd name="T79" fmla="*/ 160 h 1696"/>
                <a:gd name="T80" fmla="*/ 573 w 691"/>
                <a:gd name="T81" fmla="*/ 80 h 1696"/>
                <a:gd name="T82" fmla="*/ 446 w 691"/>
                <a:gd name="T83" fmla="*/ 0 h 1696"/>
                <a:gd name="T84" fmla="*/ 429 w 691"/>
                <a:gd name="T85" fmla="*/ 88 h 16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1"/>
                <a:gd name="T130" fmla="*/ 0 h 1696"/>
                <a:gd name="T131" fmla="*/ 691 w 691"/>
                <a:gd name="T132" fmla="*/ 1696 h 16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1" h="1696">
                  <a:moveTo>
                    <a:pt x="429" y="88"/>
                  </a:moveTo>
                  <a:lnTo>
                    <a:pt x="354" y="72"/>
                  </a:lnTo>
                  <a:lnTo>
                    <a:pt x="337" y="128"/>
                  </a:lnTo>
                  <a:lnTo>
                    <a:pt x="295" y="128"/>
                  </a:lnTo>
                  <a:lnTo>
                    <a:pt x="261" y="168"/>
                  </a:lnTo>
                  <a:lnTo>
                    <a:pt x="261" y="216"/>
                  </a:lnTo>
                  <a:lnTo>
                    <a:pt x="269" y="256"/>
                  </a:lnTo>
                  <a:lnTo>
                    <a:pt x="210" y="312"/>
                  </a:lnTo>
                  <a:lnTo>
                    <a:pt x="210" y="376"/>
                  </a:lnTo>
                  <a:lnTo>
                    <a:pt x="168" y="400"/>
                  </a:lnTo>
                  <a:lnTo>
                    <a:pt x="168" y="496"/>
                  </a:lnTo>
                  <a:lnTo>
                    <a:pt x="118" y="576"/>
                  </a:lnTo>
                  <a:lnTo>
                    <a:pt x="160" y="600"/>
                  </a:lnTo>
                  <a:lnTo>
                    <a:pt x="143" y="656"/>
                  </a:lnTo>
                  <a:lnTo>
                    <a:pt x="67" y="664"/>
                  </a:lnTo>
                  <a:lnTo>
                    <a:pt x="33" y="736"/>
                  </a:lnTo>
                  <a:lnTo>
                    <a:pt x="50" y="856"/>
                  </a:lnTo>
                  <a:lnTo>
                    <a:pt x="50" y="936"/>
                  </a:lnTo>
                  <a:lnTo>
                    <a:pt x="92" y="976"/>
                  </a:lnTo>
                  <a:lnTo>
                    <a:pt x="92" y="1016"/>
                  </a:lnTo>
                  <a:lnTo>
                    <a:pt x="67" y="1056"/>
                  </a:lnTo>
                  <a:lnTo>
                    <a:pt x="67" y="1144"/>
                  </a:lnTo>
                  <a:lnTo>
                    <a:pt x="33" y="1176"/>
                  </a:lnTo>
                  <a:lnTo>
                    <a:pt x="17" y="1272"/>
                  </a:lnTo>
                  <a:lnTo>
                    <a:pt x="0" y="1280"/>
                  </a:lnTo>
                  <a:lnTo>
                    <a:pt x="8" y="1328"/>
                  </a:lnTo>
                  <a:lnTo>
                    <a:pt x="33" y="1352"/>
                  </a:lnTo>
                  <a:lnTo>
                    <a:pt x="42" y="1376"/>
                  </a:lnTo>
                  <a:lnTo>
                    <a:pt x="42" y="1440"/>
                  </a:lnTo>
                  <a:lnTo>
                    <a:pt x="84" y="1504"/>
                  </a:lnTo>
                  <a:lnTo>
                    <a:pt x="109" y="1536"/>
                  </a:lnTo>
                  <a:lnTo>
                    <a:pt x="118" y="1568"/>
                  </a:lnTo>
                  <a:lnTo>
                    <a:pt x="109" y="1592"/>
                  </a:lnTo>
                  <a:lnTo>
                    <a:pt x="109" y="1616"/>
                  </a:lnTo>
                  <a:lnTo>
                    <a:pt x="126" y="1632"/>
                  </a:lnTo>
                  <a:lnTo>
                    <a:pt x="135" y="1664"/>
                  </a:lnTo>
                  <a:lnTo>
                    <a:pt x="135" y="1696"/>
                  </a:lnTo>
                  <a:lnTo>
                    <a:pt x="202" y="1696"/>
                  </a:lnTo>
                  <a:lnTo>
                    <a:pt x="236" y="1680"/>
                  </a:lnTo>
                  <a:lnTo>
                    <a:pt x="244" y="1648"/>
                  </a:lnTo>
                  <a:lnTo>
                    <a:pt x="261" y="1616"/>
                  </a:lnTo>
                  <a:lnTo>
                    <a:pt x="286" y="1600"/>
                  </a:lnTo>
                  <a:lnTo>
                    <a:pt x="354" y="1608"/>
                  </a:lnTo>
                  <a:lnTo>
                    <a:pt x="387" y="1472"/>
                  </a:lnTo>
                  <a:lnTo>
                    <a:pt x="396" y="1440"/>
                  </a:lnTo>
                  <a:lnTo>
                    <a:pt x="387" y="1408"/>
                  </a:lnTo>
                  <a:lnTo>
                    <a:pt x="387" y="1368"/>
                  </a:lnTo>
                  <a:lnTo>
                    <a:pt x="396" y="1336"/>
                  </a:lnTo>
                  <a:lnTo>
                    <a:pt x="404" y="1296"/>
                  </a:lnTo>
                  <a:lnTo>
                    <a:pt x="421" y="1272"/>
                  </a:lnTo>
                  <a:lnTo>
                    <a:pt x="472" y="1240"/>
                  </a:lnTo>
                  <a:lnTo>
                    <a:pt x="497" y="1224"/>
                  </a:lnTo>
                  <a:lnTo>
                    <a:pt x="497" y="1192"/>
                  </a:lnTo>
                  <a:lnTo>
                    <a:pt x="505" y="1168"/>
                  </a:lnTo>
                  <a:lnTo>
                    <a:pt x="522" y="1144"/>
                  </a:lnTo>
                  <a:lnTo>
                    <a:pt x="480" y="1088"/>
                  </a:lnTo>
                  <a:lnTo>
                    <a:pt x="413" y="1048"/>
                  </a:lnTo>
                  <a:lnTo>
                    <a:pt x="396" y="1040"/>
                  </a:lnTo>
                  <a:lnTo>
                    <a:pt x="387" y="1024"/>
                  </a:lnTo>
                  <a:lnTo>
                    <a:pt x="387" y="984"/>
                  </a:lnTo>
                  <a:lnTo>
                    <a:pt x="379" y="904"/>
                  </a:lnTo>
                  <a:lnTo>
                    <a:pt x="387" y="832"/>
                  </a:lnTo>
                  <a:lnTo>
                    <a:pt x="429" y="760"/>
                  </a:lnTo>
                  <a:lnTo>
                    <a:pt x="480" y="704"/>
                  </a:lnTo>
                  <a:lnTo>
                    <a:pt x="539" y="648"/>
                  </a:lnTo>
                  <a:lnTo>
                    <a:pt x="556" y="624"/>
                  </a:lnTo>
                  <a:lnTo>
                    <a:pt x="564" y="584"/>
                  </a:lnTo>
                  <a:lnTo>
                    <a:pt x="581" y="560"/>
                  </a:lnTo>
                  <a:lnTo>
                    <a:pt x="581" y="536"/>
                  </a:lnTo>
                  <a:lnTo>
                    <a:pt x="573" y="496"/>
                  </a:lnTo>
                  <a:lnTo>
                    <a:pt x="581" y="464"/>
                  </a:lnTo>
                  <a:lnTo>
                    <a:pt x="606" y="424"/>
                  </a:lnTo>
                  <a:lnTo>
                    <a:pt x="615" y="384"/>
                  </a:lnTo>
                  <a:lnTo>
                    <a:pt x="682" y="376"/>
                  </a:lnTo>
                  <a:lnTo>
                    <a:pt x="691" y="376"/>
                  </a:lnTo>
                  <a:lnTo>
                    <a:pt x="674" y="328"/>
                  </a:lnTo>
                  <a:lnTo>
                    <a:pt x="657" y="288"/>
                  </a:lnTo>
                  <a:lnTo>
                    <a:pt x="649" y="240"/>
                  </a:lnTo>
                  <a:lnTo>
                    <a:pt x="649" y="192"/>
                  </a:lnTo>
                  <a:lnTo>
                    <a:pt x="606" y="160"/>
                  </a:lnTo>
                  <a:lnTo>
                    <a:pt x="606" y="120"/>
                  </a:lnTo>
                  <a:lnTo>
                    <a:pt x="573" y="80"/>
                  </a:lnTo>
                  <a:lnTo>
                    <a:pt x="480" y="40"/>
                  </a:lnTo>
                  <a:lnTo>
                    <a:pt x="446" y="0"/>
                  </a:lnTo>
                  <a:lnTo>
                    <a:pt x="429" y="8"/>
                  </a:lnTo>
                  <a:lnTo>
                    <a:pt x="429" y="88"/>
                  </a:lnTo>
                  <a:close/>
                </a:path>
              </a:pathLst>
            </a:custGeom>
            <a:noFill/>
            <a:ln w="12700">
              <a:solidFill>
                <a:srgbClr val="000000"/>
              </a:solidFill>
              <a:round/>
              <a:headEnd/>
              <a:tailEnd/>
            </a:ln>
          </p:spPr>
          <p:txBody>
            <a:bodyPr/>
            <a:lstStyle/>
            <a:p>
              <a:endParaRPr lang="en-IE">
                <a:latin typeface="Calibri" pitchFamily="34" charset="0"/>
              </a:endParaRPr>
            </a:p>
          </p:txBody>
        </p:sp>
        <p:sp>
          <p:nvSpPr>
            <p:cNvPr id="108" name="Freeform 104"/>
            <p:cNvSpPr>
              <a:spLocks/>
            </p:cNvSpPr>
            <p:nvPr/>
          </p:nvSpPr>
          <p:spPr bwMode="auto">
            <a:xfrm>
              <a:off x="3423" y="0"/>
              <a:ext cx="1340" cy="1688"/>
            </a:xfrm>
            <a:custGeom>
              <a:avLst/>
              <a:gdLst>
                <a:gd name="T0" fmla="*/ 1323 w 1340"/>
                <a:gd name="T1" fmla="*/ 40 h 1688"/>
                <a:gd name="T2" fmla="*/ 1205 w 1340"/>
                <a:gd name="T3" fmla="*/ 24 h 1688"/>
                <a:gd name="T4" fmla="*/ 1172 w 1340"/>
                <a:gd name="T5" fmla="*/ 0 h 1688"/>
                <a:gd name="T6" fmla="*/ 1130 w 1340"/>
                <a:gd name="T7" fmla="*/ 24 h 1688"/>
                <a:gd name="T8" fmla="*/ 1071 w 1340"/>
                <a:gd name="T9" fmla="*/ 120 h 1688"/>
                <a:gd name="T10" fmla="*/ 1012 w 1340"/>
                <a:gd name="T11" fmla="*/ 40 h 1688"/>
                <a:gd name="T12" fmla="*/ 961 w 1340"/>
                <a:gd name="T13" fmla="*/ 136 h 1688"/>
                <a:gd name="T14" fmla="*/ 877 w 1340"/>
                <a:gd name="T15" fmla="*/ 184 h 1688"/>
                <a:gd name="T16" fmla="*/ 809 w 1340"/>
                <a:gd name="T17" fmla="*/ 176 h 1688"/>
                <a:gd name="T18" fmla="*/ 717 w 1340"/>
                <a:gd name="T19" fmla="*/ 248 h 1688"/>
                <a:gd name="T20" fmla="*/ 700 w 1340"/>
                <a:gd name="T21" fmla="*/ 328 h 1688"/>
                <a:gd name="T22" fmla="*/ 645 w 1340"/>
                <a:gd name="T23" fmla="*/ 418 h 1688"/>
                <a:gd name="T24" fmla="*/ 590 w 1340"/>
                <a:gd name="T25" fmla="*/ 504 h 1688"/>
                <a:gd name="T26" fmla="*/ 565 w 1340"/>
                <a:gd name="T27" fmla="*/ 560 h 1688"/>
                <a:gd name="T28" fmla="*/ 472 w 1340"/>
                <a:gd name="T29" fmla="*/ 744 h 1688"/>
                <a:gd name="T30" fmla="*/ 396 w 1340"/>
                <a:gd name="T31" fmla="*/ 848 h 1688"/>
                <a:gd name="T32" fmla="*/ 396 w 1340"/>
                <a:gd name="T33" fmla="*/ 896 h 1688"/>
                <a:gd name="T34" fmla="*/ 304 w 1340"/>
                <a:gd name="T35" fmla="*/ 1024 h 1688"/>
                <a:gd name="T36" fmla="*/ 236 w 1340"/>
                <a:gd name="T37" fmla="*/ 1032 h 1688"/>
                <a:gd name="T38" fmla="*/ 186 w 1340"/>
                <a:gd name="T39" fmla="*/ 1088 h 1688"/>
                <a:gd name="T40" fmla="*/ 93 w 1340"/>
                <a:gd name="T41" fmla="*/ 1144 h 1688"/>
                <a:gd name="T42" fmla="*/ 26 w 1340"/>
                <a:gd name="T43" fmla="*/ 1200 h 1688"/>
                <a:gd name="T44" fmla="*/ 9 w 1340"/>
                <a:gd name="T45" fmla="*/ 1264 h 1688"/>
                <a:gd name="T46" fmla="*/ 9 w 1340"/>
                <a:gd name="T47" fmla="*/ 1304 h 1688"/>
                <a:gd name="T48" fmla="*/ 0 w 1340"/>
                <a:gd name="T49" fmla="*/ 1352 h 1688"/>
                <a:gd name="T50" fmla="*/ 9 w 1340"/>
                <a:gd name="T51" fmla="*/ 1424 h 1688"/>
                <a:gd name="T52" fmla="*/ 51 w 1340"/>
                <a:gd name="T53" fmla="*/ 1464 h 1688"/>
                <a:gd name="T54" fmla="*/ 17 w 1340"/>
                <a:gd name="T55" fmla="*/ 1512 h 1688"/>
                <a:gd name="T56" fmla="*/ 59 w 1340"/>
                <a:gd name="T57" fmla="*/ 1552 h 1688"/>
                <a:gd name="T58" fmla="*/ 17 w 1340"/>
                <a:gd name="T59" fmla="*/ 1584 h 1688"/>
                <a:gd name="T60" fmla="*/ 51 w 1340"/>
                <a:gd name="T61" fmla="*/ 1632 h 1688"/>
                <a:gd name="T62" fmla="*/ 102 w 1340"/>
                <a:gd name="T63" fmla="*/ 1688 h 1688"/>
                <a:gd name="T64" fmla="*/ 278 w 1340"/>
                <a:gd name="T65" fmla="*/ 1624 h 1688"/>
                <a:gd name="T66" fmla="*/ 346 w 1340"/>
                <a:gd name="T67" fmla="*/ 1576 h 1688"/>
                <a:gd name="T68" fmla="*/ 388 w 1340"/>
                <a:gd name="T69" fmla="*/ 1512 h 1688"/>
                <a:gd name="T70" fmla="*/ 422 w 1340"/>
                <a:gd name="T71" fmla="*/ 1592 h 1688"/>
                <a:gd name="T72" fmla="*/ 489 w 1340"/>
                <a:gd name="T73" fmla="*/ 1456 h 1688"/>
                <a:gd name="T74" fmla="*/ 514 w 1340"/>
                <a:gd name="T75" fmla="*/ 1288 h 1688"/>
                <a:gd name="T76" fmla="*/ 455 w 1340"/>
                <a:gd name="T77" fmla="*/ 1048 h 1688"/>
                <a:gd name="T78" fmla="*/ 582 w 1340"/>
                <a:gd name="T79" fmla="*/ 912 h 1688"/>
                <a:gd name="T80" fmla="*/ 590 w 1340"/>
                <a:gd name="T81" fmla="*/ 712 h 1688"/>
                <a:gd name="T82" fmla="*/ 691 w 1340"/>
                <a:gd name="T83" fmla="*/ 568 h 1688"/>
                <a:gd name="T84" fmla="*/ 717 w 1340"/>
                <a:gd name="T85" fmla="*/ 440 h 1688"/>
                <a:gd name="T86" fmla="*/ 851 w 1340"/>
                <a:gd name="T87" fmla="*/ 400 h 1688"/>
                <a:gd name="T88" fmla="*/ 851 w 1340"/>
                <a:gd name="T89" fmla="*/ 296 h 1688"/>
                <a:gd name="T90" fmla="*/ 1037 w 1340"/>
                <a:gd name="T91" fmla="*/ 304 h 1688"/>
                <a:gd name="T92" fmla="*/ 1113 w 1340"/>
                <a:gd name="T93" fmla="*/ 176 h 1688"/>
                <a:gd name="T94" fmla="*/ 1264 w 1340"/>
                <a:gd name="T95" fmla="*/ 168 h 1688"/>
                <a:gd name="T96" fmla="*/ 1340 w 1340"/>
                <a:gd name="T97" fmla="*/ 144 h 168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40"/>
                <a:gd name="T148" fmla="*/ 0 h 1688"/>
                <a:gd name="T149" fmla="*/ 1340 w 1340"/>
                <a:gd name="T150" fmla="*/ 1688 h 168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40" h="1688">
                  <a:moveTo>
                    <a:pt x="1239" y="104"/>
                  </a:moveTo>
                  <a:lnTo>
                    <a:pt x="1281" y="80"/>
                  </a:lnTo>
                  <a:lnTo>
                    <a:pt x="1323" y="40"/>
                  </a:lnTo>
                  <a:lnTo>
                    <a:pt x="1239" y="16"/>
                  </a:lnTo>
                  <a:lnTo>
                    <a:pt x="1214" y="8"/>
                  </a:lnTo>
                  <a:lnTo>
                    <a:pt x="1205" y="24"/>
                  </a:lnTo>
                  <a:lnTo>
                    <a:pt x="1180" y="56"/>
                  </a:lnTo>
                  <a:lnTo>
                    <a:pt x="1172" y="16"/>
                  </a:lnTo>
                  <a:lnTo>
                    <a:pt x="1172" y="0"/>
                  </a:lnTo>
                  <a:lnTo>
                    <a:pt x="1146" y="0"/>
                  </a:lnTo>
                  <a:lnTo>
                    <a:pt x="1130" y="0"/>
                  </a:lnTo>
                  <a:lnTo>
                    <a:pt x="1130" y="24"/>
                  </a:lnTo>
                  <a:lnTo>
                    <a:pt x="1130" y="64"/>
                  </a:lnTo>
                  <a:lnTo>
                    <a:pt x="1104" y="24"/>
                  </a:lnTo>
                  <a:lnTo>
                    <a:pt x="1071" y="120"/>
                  </a:lnTo>
                  <a:lnTo>
                    <a:pt x="1062" y="48"/>
                  </a:lnTo>
                  <a:lnTo>
                    <a:pt x="1037" y="24"/>
                  </a:lnTo>
                  <a:lnTo>
                    <a:pt x="1012" y="40"/>
                  </a:lnTo>
                  <a:lnTo>
                    <a:pt x="961" y="80"/>
                  </a:lnTo>
                  <a:lnTo>
                    <a:pt x="953" y="112"/>
                  </a:lnTo>
                  <a:lnTo>
                    <a:pt x="961" y="136"/>
                  </a:lnTo>
                  <a:lnTo>
                    <a:pt x="902" y="144"/>
                  </a:lnTo>
                  <a:lnTo>
                    <a:pt x="885" y="160"/>
                  </a:lnTo>
                  <a:lnTo>
                    <a:pt x="877" y="184"/>
                  </a:lnTo>
                  <a:lnTo>
                    <a:pt x="851" y="192"/>
                  </a:lnTo>
                  <a:lnTo>
                    <a:pt x="826" y="192"/>
                  </a:lnTo>
                  <a:lnTo>
                    <a:pt x="809" y="176"/>
                  </a:lnTo>
                  <a:lnTo>
                    <a:pt x="784" y="176"/>
                  </a:lnTo>
                  <a:lnTo>
                    <a:pt x="750" y="208"/>
                  </a:lnTo>
                  <a:lnTo>
                    <a:pt x="717" y="248"/>
                  </a:lnTo>
                  <a:lnTo>
                    <a:pt x="683" y="296"/>
                  </a:lnTo>
                  <a:lnTo>
                    <a:pt x="683" y="320"/>
                  </a:lnTo>
                  <a:lnTo>
                    <a:pt x="700" y="328"/>
                  </a:lnTo>
                  <a:lnTo>
                    <a:pt x="659" y="374"/>
                  </a:lnTo>
                  <a:lnTo>
                    <a:pt x="641" y="368"/>
                  </a:lnTo>
                  <a:lnTo>
                    <a:pt x="645" y="418"/>
                  </a:lnTo>
                  <a:lnTo>
                    <a:pt x="616" y="456"/>
                  </a:lnTo>
                  <a:lnTo>
                    <a:pt x="599" y="480"/>
                  </a:lnTo>
                  <a:lnTo>
                    <a:pt x="590" y="504"/>
                  </a:lnTo>
                  <a:lnTo>
                    <a:pt x="607" y="520"/>
                  </a:lnTo>
                  <a:lnTo>
                    <a:pt x="573" y="536"/>
                  </a:lnTo>
                  <a:lnTo>
                    <a:pt x="565" y="560"/>
                  </a:lnTo>
                  <a:lnTo>
                    <a:pt x="540" y="576"/>
                  </a:lnTo>
                  <a:lnTo>
                    <a:pt x="523" y="624"/>
                  </a:lnTo>
                  <a:lnTo>
                    <a:pt x="472" y="744"/>
                  </a:lnTo>
                  <a:lnTo>
                    <a:pt x="455" y="816"/>
                  </a:lnTo>
                  <a:lnTo>
                    <a:pt x="439" y="840"/>
                  </a:lnTo>
                  <a:lnTo>
                    <a:pt x="396" y="848"/>
                  </a:lnTo>
                  <a:lnTo>
                    <a:pt x="405" y="872"/>
                  </a:lnTo>
                  <a:lnTo>
                    <a:pt x="413" y="888"/>
                  </a:lnTo>
                  <a:lnTo>
                    <a:pt x="396" y="896"/>
                  </a:lnTo>
                  <a:lnTo>
                    <a:pt x="346" y="952"/>
                  </a:lnTo>
                  <a:lnTo>
                    <a:pt x="321" y="1008"/>
                  </a:lnTo>
                  <a:lnTo>
                    <a:pt x="304" y="1024"/>
                  </a:lnTo>
                  <a:lnTo>
                    <a:pt x="295" y="1032"/>
                  </a:lnTo>
                  <a:lnTo>
                    <a:pt x="262" y="1024"/>
                  </a:lnTo>
                  <a:lnTo>
                    <a:pt x="236" y="1032"/>
                  </a:lnTo>
                  <a:lnTo>
                    <a:pt x="228" y="1040"/>
                  </a:lnTo>
                  <a:lnTo>
                    <a:pt x="220" y="1064"/>
                  </a:lnTo>
                  <a:lnTo>
                    <a:pt x="186" y="1088"/>
                  </a:lnTo>
                  <a:lnTo>
                    <a:pt x="152" y="1104"/>
                  </a:lnTo>
                  <a:lnTo>
                    <a:pt x="127" y="1128"/>
                  </a:lnTo>
                  <a:lnTo>
                    <a:pt x="93" y="1144"/>
                  </a:lnTo>
                  <a:lnTo>
                    <a:pt x="68" y="1168"/>
                  </a:lnTo>
                  <a:lnTo>
                    <a:pt x="51" y="1192"/>
                  </a:lnTo>
                  <a:lnTo>
                    <a:pt x="26" y="1200"/>
                  </a:lnTo>
                  <a:lnTo>
                    <a:pt x="17" y="1208"/>
                  </a:lnTo>
                  <a:lnTo>
                    <a:pt x="17" y="1248"/>
                  </a:lnTo>
                  <a:lnTo>
                    <a:pt x="9" y="1264"/>
                  </a:lnTo>
                  <a:lnTo>
                    <a:pt x="17" y="1272"/>
                  </a:lnTo>
                  <a:lnTo>
                    <a:pt x="17" y="1288"/>
                  </a:lnTo>
                  <a:lnTo>
                    <a:pt x="9" y="1304"/>
                  </a:lnTo>
                  <a:lnTo>
                    <a:pt x="17" y="1312"/>
                  </a:lnTo>
                  <a:lnTo>
                    <a:pt x="17" y="1328"/>
                  </a:lnTo>
                  <a:lnTo>
                    <a:pt x="0" y="1352"/>
                  </a:lnTo>
                  <a:lnTo>
                    <a:pt x="17" y="1384"/>
                  </a:lnTo>
                  <a:lnTo>
                    <a:pt x="43" y="1408"/>
                  </a:lnTo>
                  <a:lnTo>
                    <a:pt x="9" y="1424"/>
                  </a:lnTo>
                  <a:lnTo>
                    <a:pt x="34" y="1432"/>
                  </a:lnTo>
                  <a:lnTo>
                    <a:pt x="9" y="1480"/>
                  </a:lnTo>
                  <a:lnTo>
                    <a:pt x="51" y="1464"/>
                  </a:lnTo>
                  <a:lnTo>
                    <a:pt x="51" y="1480"/>
                  </a:lnTo>
                  <a:lnTo>
                    <a:pt x="43" y="1488"/>
                  </a:lnTo>
                  <a:lnTo>
                    <a:pt x="17" y="1512"/>
                  </a:lnTo>
                  <a:lnTo>
                    <a:pt x="17" y="1544"/>
                  </a:lnTo>
                  <a:lnTo>
                    <a:pt x="43" y="1544"/>
                  </a:lnTo>
                  <a:lnTo>
                    <a:pt x="59" y="1552"/>
                  </a:lnTo>
                  <a:lnTo>
                    <a:pt x="59" y="1568"/>
                  </a:lnTo>
                  <a:lnTo>
                    <a:pt x="34" y="1584"/>
                  </a:lnTo>
                  <a:lnTo>
                    <a:pt x="17" y="1584"/>
                  </a:lnTo>
                  <a:lnTo>
                    <a:pt x="9" y="1592"/>
                  </a:lnTo>
                  <a:lnTo>
                    <a:pt x="26" y="1616"/>
                  </a:lnTo>
                  <a:lnTo>
                    <a:pt x="51" y="1632"/>
                  </a:lnTo>
                  <a:lnTo>
                    <a:pt x="76" y="1656"/>
                  </a:lnTo>
                  <a:lnTo>
                    <a:pt x="118" y="1664"/>
                  </a:lnTo>
                  <a:lnTo>
                    <a:pt x="102" y="1688"/>
                  </a:lnTo>
                  <a:lnTo>
                    <a:pt x="177" y="1688"/>
                  </a:lnTo>
                  <a:lnTo>
                    <a:pt x="236" y="1664"/>
                  </a:lnTo>
                  <a:lnTo>
                    <a:pt x="278" y="1624"/>
                  </a:lnTo>
                  <a:lnTo>
                    <a:pt x="312" y="1576"/>
                  </a:lnTo>
                  <a:lnTo>
                    <a:pt x="329" y="1584"/>
                  </a:lnTo>
                  <a:lnTo>
                    <a:pt x="346" y="1576"/>
                  </a:lnTo>
                  <a:lnTo>
                    <a:pt x="363" y="1544"/>
                  </a:lnTo>
                  <a:lnTo>
                    <a:pt x="363" y="1512"/>
                  </a:lnTo>
                  <a:lnTo>
                    <a:pt x="388" y="1512"/>
                  </a:lnTo>
                  <a:lnTo>
                    <a:pt x="396" y="1528"/>
                  </a:lnTo>
                  <a:lnTo>
                    <a:pt x="405" y="1560"/>
                  </a:lnTo>
                  <a:lnTo>
                    <a:pt x="422" y="1592"/>
                  </a:lnTo>
                  <a:lnTo>
                    <a:pt x="439" y="1584"/>
                  </a:lnTo>
                  <a:lnTo>
                    <a:pt x="455" y="1488"/>
                  </a:lnTo>
                  <a:lnTo>
                    <a:pt x="489" y="1456"/>
                  </a:lnTo>
                  <a:lnTo>
                    <a:pt x="489" y="1368"/>
                  </a:lnTo>
                  <a:lnTo>
                    <a:pt x="514" y="1328"/>
                  </a:lnTo>
                  <a:lnTo>
                    <a:pt x="514" y="1288"/>
                  </a:lnTo>
                  <a:lnTo>
                    <a:pt x="472" y="1248"/>
                  </a:lnTo>
                  <a:lnTo>
                    <a:pt x="472" y="1168"/>
                  </a:lnTo>
                  <a:lnTo>
                    <a:pt x="455" y="1048"/>
                  </a:lnTo>
                  <a:lnTo>
                    <a:pt x="489" y="976"/>
                  </a:lnTo>
                  <a:lnTo>
                    <a:pt x="565" y="968"/>
                  </a:lnTo>
                  <a:lnTo>
                    <a:pt x="582" y="912"/>
                  </a:lnTo>
                  <a:lnTo>
                    <a:pt x="540" y="888"/>
                  </a:lnTo>
                  <a:lnTo>
                    <a:pt x="590" y="808"/>
                  </a:lnTo>
                  <a:lnTo>
                    <a:pt x="590" y="712"/>
                  </a:lnTo>
                  <a:lnTo>
                    <a:pt x="632" y="688"/>
                  </a:lnTo>
                  <a:lnTo>
                    <a:pt x="632" y="624"/>
                  </a:lnTo>
                  <a:lnTo>
                    <a:pt x="691" y="568"/>
                  </a:lnTo>
                  <a:lnTo>
                    <a:pt x="683" y="528"/>
                  </a:lnTo>
                  <a:lnTo>
                    <a:pt x="683" y="480"/>
                  </a:lnTo>
                  <a:lnTo>
                    <a:pt x="717" y="440"/>
                  </a:lnTo>
                  <a:lnTo>
                    <a:pt x="759" y="440"/>
                  </a:lnTo>
                  <a:lnTo>
                    <a:pt x="776" y="384"/>
                  </a:lnTo>
                  <a:lnTo>
                    <a:pt x="851" y="400"/>
                  </a:lnTo>
                  <a:lnTo>
                    <a:pt x="851" y="320"/>
                  </a:lnTo>
                  <a:lnTo>
                    <a:pt x="868" y="312"/>
                  </a:lnTo>
                  <a:lnTo>
                    <a:pt x="851" y="296"/>
                  </a:lnTo>
                  <a:lnTo>
                    <a:pt x="894" y="272"/>
                  </a:lnTo>
                  <a:lnTo>
                    <a:pt x="995" y="320"/>
                  </a:lnTo>
                  <a:lnTo>
                    <a:pt x="1037" y="304"/>
                  </a:lnTo>
                  <a:lnTo>
                    <a:pt x="1096" y="320"/>
                  </a:lnTo>
                  <a:lnTo>
                    <a:pt x="1113" y="248"/>
                  </a:lnTo>
                  <a:lnTo>
                    <a:pt x="1113" y="176"/>
                  </a:lnTo>
                  <a:lnTo>
                    <a:pt x="1146" y="136"/>
                  </a:lnTo>
                  <a:lnTo>
                    <a:pt x="1197" y="136"/>
                  </a:lnTo>
                  <a:lnTo>
                    <a:pt x="1264" y="168"/>
                  </a:lnTo>
                  <a:lnTo>
                    <a:pt x="1281" y="208"/>
                  </a:lnTo>
                  <a:lnTo>
                    <a:pt x="1306" y="176"/>
                  </a:lnTo>
                  <a:lnTo>
                    <a:pt x="1340" y="144"/>
                  </a:lnTo>
                  <a:lnTo>
                    <a:pt x="1340" y="120"/>
                  </a:lnTo>
                  <a:lnTo>
                    <a:pt x="1239" y="104"/>
                  </a:lnTo>
                  <a:close/>
                </a:path>
              </a:pathLst>
            </a:custGeom>
            <a:solidFill>
              <a:srgbClr val="FF0000"/>
            </a:solidFill>
            <a:ln w="12700">
              <a:solidFill>
                <a:srgbClr val="000000"/>
              </a:solidFill>
              <a:round/>
              <a:headEnd/>
              <a:tailEnd/>
            </a:ln>
          </p:spPr>
          <p:txBody>
            <a:bodyPr/>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fontAlgn="auto">
                <a:spcBef>
                  <a:spcPts val="0"/>
                </a:spcBef>
                <a:spcAft>
                  <a:spcPts val="0"/>
                </a:spcAft>
                <a:defRPr/>
              </a:pPr>
              <a:endParaRPr lang="en-GB" altLang="en-US">
                <a:cs typeface="+mn-cs"/>
              </a:endParaRPr>
            </a:p>
          </p:txBody>
        </p:sp>
        <p:sp>
          <p:nvSpPr>
            <p:cNvPr id="109" name="Freeform 105"/>
            <p:cNvSpPr>
              <a:spLocks/>
            </p:cNvSpPr>
            <p:nvPr/>
          </p:nvSpPr>
          <p:spPr bwMode="auto">
            <a:xfrm>
              <a:off x="3423" y="-8"/>
              <a:ext cx="1340" cy="1688"/>
            </a:xfrm>
            <a:custGeom>
              <a:avLst/>
              <a:gdLst>
                <a:gd name="T0" fmla="*/ 1323 w 1340"/>
                <a:gd name="T1" fmla="*/ 40 h 1688"/>
                <a:gd name="T2" fmla="*/ 1205 w 1340"/>
                <a:gd name="T3" fmla="*/ 24 h 1688"/>
                <a:gd name="T4" fmla="*/ 1172 w 1340"/>
                <a:gd name="T5" fmla="*/ 0 h 1688"/>
                <a:gd name="T6" fmla="*/ 1130 w 1340"/>
                <a:gd name="T7" fmla="*/ 24 h 1688"/>
                <a:gd name="T8" fmla="*/ 1071 w 1340"/>
                <a:gd name="T9" fmla="*/ 120 h 1688"/>
                <a:gd name="T10" fmla="*/ 1012 w 1340"/>
                <a:gd name="T11" fmla="*/ 40 h 1688"/>
                <a:gd name="T12" fmla="*/ 961 w 1340"/>
                <a:gd name="T13" fmla="*/ 136 h 1688"/>
                <a:gd name="T14" fmla="*/ 877 w 1340"/>
                <a:gd name="T15" fmla="*/ 184 h 1688"/>
                <a:gd name="T16" fmla="*/ 809 w 1340"/>
                <a:gd name="T17" fmla="*/ 176 h 1688"/>
                <a:gd name="T18" fmla="*/ 717 w 1340"/>
                <a:gd name="T19" fmla="*/ 248 h 1688"/>
                <a:gd name="T20" fmla="*/ 700 w 1340"/>
                <a:gd name="T21" fmla="*/ 328 h 1688"/>
                <a:gd name="T22" fmla="*/ 645 w 1340"/>
                <a:gd name="T23" fmla="*/ 422 h 1688"/>
                <a:gd name="T24" fmla="*/ 590 w 1340"/>
                <a:gd name="T25" fmla="*/ 504 h 1688"/>
                <a:gd name="T26" fmla="*/ 565 w 1340"/>
                <a:gd name="T27" fmla="*/ 560 h 1688"/>
                <a:gd name="T28" fmla="*/ 472 w 1340"/>
                <a:gd name="T29" fmla="*/ 744 h 1688"/>
                <a:gd name="T30" fmla="*/ 396 w 1340"/>
                <a:gd name="T31" fmla="*/ 848 h 1688"/>
                <a:gd name="T32" fmla="*/ 396 w 1340"/>
                <a:gd name="T33" fmla="*/ 896 h 1688"/>
                <a:gd name="T34" fmla="*/ 304 w 1340"/>
                <a:gd name="T35" fmla="*/ 1024 h 1688"/>
                <a:gd name="T36" fmla="*/ 236 w 1340"/>
                <a:gd name="T37" fmla="*/ 1032 h 1688"/>
                <a:gd name="T38" fmla="*/ 186 w 1340"/>
                <a:gd name="T39" fmla="*/ 1088 h 1688"/>
                <a:gd name="T40" fmla="*/ 93 w 1340"/>
                <a:gd name="T41" fmla="*/ 1144 h 1688"/>
                <a:gd name="T42" fmla="*/ 26 w 1340"/>
                <a:gd name="T43" fmla="*/ 1200 h 1688"/>
                <a:gd name="T44" fmla="*/ 9 w 1340"/>
                <a:gd name="T45" fmla="*/ 1264 h 1688"/>
                <a:gd name="T46" fmla="*/ 9 w 1340"/>
                <a:gd name="T47" fmla="*/ 1304 h 1688"/>
                <a:gd name="T48" fmla="*/ 0 w 1340"/>
                <a:gd name="T49" fmla="*/ 1352 h 1688"/>
                <a:gd name="T50" fmla="*/ 9 w 1340"/>
                <a:gd name="T51" fmla="*/ 1424 h 1688"/>
                <a:gd name="T52" fmla="*/ 51 w 1340"/>
                <a:gd name="T53" fmla="*/ 1464 h 1688"/>
                <a:gd name="T54" fmla="*/ 17 w 1340"/>
                <a:gd name="T55" fmla="*/ 1512 h 1688"/>
                <a:gd name="T56" fmla="*/ 59 w 1340"/>
                <a:gd name="T57" fmla="*/ 1552 h 1688"/>
                <a:gd name="T58" fmla="*/ 17 w 1340"/>
                <a:gd name="T59" fmla="*/ 1584 h 1688"/>
                <a:gd name="T60" fmla="*/ 51 w 1340"/>
                <a:gd name="T61" fmla="*/ 1632 h 1688"/>
                <a:gd name="T62" fmla="*/ 102 w 1340"/>
                <a:gd name="T63" fmla="*/ 1688 h 1688"/>
                <a:gd name="T64" fmla="*/ 278 w 1340"/>
                <a:gd name="T65" fmla="*/ 1624 h 1688"/>
                <a:gd name="T66" fmla="*/ 346 w 1340"/>
                <a:gd name="T67" fmla="*/ 1576 h 1688"/>
                <a:gd name="T68" fmla="*/ 388 w 1340"/>
                <a:gd name="T69" fmla="*/ 1512 h 1688"/>
                <a:gd name="T70" fmla="*/ 422 w 1340"/>
                <a:gd name="T71" fmla="*/ 1592 h 1688"/>
                <a:gd name="T72" fmla="*/ 489 w 1340"/>
                <a:gd name="T73" fmla="*/ 1456 h 1688"/>
                <a:gd name="T74" fmla="*/ 514 w 1340"/>
                <a:gd name="T75" fmla="*/ 1288 h 1688"/>
                <a:gd name="T76" fmla="*/ 455 w 1340"/>
                <a:gd name="T77" fmla="*/ 1048 h 1688"/>
                <a:gd name="T78" fmla="*/ 582 w 1340"/>
                <a:gd name="T79" fmla="*/ 912 h 1688"/>
                <a:gd name="T80" fmla="*/ 590 w 1340"/>
                <a:gd name="T81" fmla="*/ 712 h 1688"/>
                <a:gd name="T82" fmla="*/ 691 w 1340"/>
                <a:gd name="T83" fmla="*/ 568 h 1688"/>
                <a:gd name="T84" fmla="*/ 717 w 1340"/>
                <a:gd name="T85" fmla="*/ 440 h 1688"/>
                <a:gd name="T86" fmla="*/ 851 w 1340"/>
                <a:gd name="T87" fmla="*/ 400 h 1688"/>
                <a:gd name="T88" fmla="*/ 851 w 1340"/>
                <a:gd name="T89" fmla="*/ 296 h 1688"/>
                <a:gd name="T90" fmla="*/ 1037 w 1340"/>
                <a:gd name="T91" fmla="*/ 304 h 1688"/>
                <a:gd name="T92" fmla="*/ 1113 w 1340"/>
                <a:gd name="T93" fmla="*/ 176 h 1688"/>
                <a:gd name="T94" fmla="*/ 1264 w 1340"/>
                <a:gd name="T95" fmla="*/ 168 h 1688"/>
                <a:gd name="T96" fmla="*/ 1340 w 1340"/>
                <a:gd name="T97" fmla="*/ 144 h 1688"/>
                <a:gd name="T98" fmla="*/ 1239 w 1340"/>
                <a:gd name="T99" fmla="*/ 104 h 16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40"/>
                <a:gd name="T151" fmla="*/ 0 h 1688"/>
                <a:gd name="T152" fmla="*/ 1340 w 1340"/>
                <a:gd name="T153" fmla="*/ 1688 h 168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40" h="1688">
                  <a:moveTo>
                    <a:pt x="1239" y="104"/>
                  </a:moveTo>
                  <a:lnTo>
                    <a:pt x="1281" y="80"/>
                  </a:lnTo>
                  <a:lnTo>
                    <a:pt x="1323" y="40"/>
                  </a:lnTo>
                  <a:lnTo>
                    <a:pt x="1239" y="16"/>
                  </a:lnTo>
                  <a:lnTo>
                    <a:pt x="1214" y="8"/>
                  </a:lnTo>
                  <a:lnTo>
                    <a:pt x="1205" y="24"/>
                  </a:lnTo>
                  <a:lnTo>
                    <a:pt x="1180" y="56"/>
                  </a:lnTo>
                  <a:lnTo>
                    <a:pt x="1172" y="16"/>
                  </a:lnTo>
                  <a:lnTo>
                    <a:pt x="1172" y="0"/>
                  </a:lnTo>
                  <a:lnTo>
                    <a:pt x="1146" y="0"/>
                  </a:lnTo>
                  <a:lnTo>
                    <a:pt x="1130" y="0"/>
                  </a:lnTo>
                  <a:lnTo>
                    <a:pt x="1130" y="24"/>
                  </a:lnTo>
                  <a:lnTo>
                    <a:pt x="1130" y="64"/>
                  </a:lnTo>
                  <a:lnTo>
                    <a:pt x="1104" y="24"/>
                  </a:lnTo>
                  <a:lnTo>
                    <a:pt x="1071" y="120"/>
                  </a:lnTo>
                  <a:lnTo>
                    <a:pt x="1062" y="48"/>
                  </a:lnTo>
                  <a:lnTo>
                    <a:pt x="1037" y="24"/>
                  </a:lnTo>
                  <a:lnTo>
                    <a:pt x="1012" y="40"/>
                  </a:lnTo>
                  <a:lnTo>
                    <a:pt x="961" y="80"/>
                  </a:lnTo>
                  <a:lnTo>
                    <a:pt x="953" y="112"/>
                  </a:lnTo>
                  <a:lnTo>
                    <a:pt x="961" y="136"/>
                  </a:lnTo>
                  <a:lnTo>
                    <a:pt x="902" y="144"/>
                  </a:lnTo>
                  <a:lnTo>
                    <a:pt x="885" y="160"/>
                  </a:lnTo>
                  <a:lnTo>
                    <a:pt x="877" y="184"/>
                  </a:lnTo>
                  <a:lnTo>
                    <a:pt x="851" y="192"/>
                  </a:lnTo>
                  <a:lnTo>
                    <a:pt x="826" y="192"/>
                  </a:lnTo>
                  <a:lnTo>
                    <a:pt x="809" y="176"/>
                  </a:lnTo>
                  <a:lnTo>
                    <a:pt x="784" y="176"/>
                  </a:lnTo>
                  <a:lnTo>
                    <a:pt x="750" y="208"/>
                  </a:lnTo>
                  <a:lnTo>
                    <a:pt x="717" y="248"/>
                  </a:lnTo>
                  <a:lnTo>
                    <a:pt x="683" y="296"/>
                  </a:lnTo>
                  <a:lnTo>
                    <a:pt x="683" y="320"/>
                  </a:lnTo>
                  <a:lnTo>
                    <a:pt x="700" y="328"/>
                  </a:lnTo>
                  <a:lnTo>
                    <a:pt x="658" y="376"/>
                  </a:lnTo>
                  <a:lnTo>
                    <a:pt x="639" y="374"/>
                  </a:lnTo>
                  <a:lnTo>
                    <a:pt x="645" y="422"/>
                  </a:lnTo>
                  <a:lnTo>
                    <a:pt x="616" y="456"/>
                  </a:lnTo>
                  <a:lnTo>
                    <a:pt x="599" y="480"/>
                  </a:lnTo>
                  <a:lnTo>
                    <a:pt x="590" y="504"/>
                  </a:lnTo>
                  <a:lnTo>
                    <a:pt x="607" y="520"/>
                  </a:lnTo>
                  <a:lnTo>
                    <a:pt x="573" y="536"/>
                  </a:lnTo>
                  <a:lnTo>
                    <a:pt x="565" y="560"/>
                  </a:lnTo>
                  <a:lnTo>
                    <a:pt x="540" y="576"/>
                  </a:lnTo>
                  <a:lnTo>
                    <a:pt x="523" y="624"/>
                  </a:lnTo>
                  <a:lnTo>
                    <a:pt x="472" y="744"/>
                  </a:lnTo>
                  <a:lnTo>
                    <a:pt x="455" y="816"/>
                  </a:lnTo>
                  <a:lnTo>
                    <a:pt x="439" y="840"/>
                  </a:lnTo>
                  <a:lnTo>
                    <a:pt x="396" y="848"/>
                  </a:lnTo>
                  <a:lnTo>
                    <a:pt x="405" y="872"/>
                  </a:lnTo>
                  <a:lnTo>
                    <a:pt x="413" y="888"/>
                  </a:lnTo>
                  <a:lnTo>
                    <a:pt x="396" y="896"/>
                  </a:lnTo>
                  <a:lnTo>
                    <a:pt x="346" y="952"/>
                  </a:lnTo>
                  <a:lnTo>
                    <a:pt x="321" y="1008"/>
                  </a:lnTo>
                  <a:lnTo>
                    <a:pt x="304" y="1024"/>
                  </a:lnTo>
                  <a:lnTo>
                    <a:pt x="295" y="1032"/>
                  </a:lnTo>
                  <a:lnTo>
                    <a:pt x="262" y="1024"/>
                  </a:lnTo>
                  <a:lnTo>
                    <a:pt x="236" y="1032"/>
                  </a:lnTo>
                  <a:lnTo>
                    <a:pt x="228" y="1040"/>
                  </a:lnTo>
                  <a:lnTo>
                    <a:pt x="220" y="1064"/>
                  </a:lnTo>
                  <a:lnTo>
                    <a:pt x="186" y="1088"/>
                  </a:lnTo>
                  <a:lnTo>
                    <a:pt x="152" y="1104"/>
                  </a:lnTo>
                  <a:lnTo>
                    <a:pt x="127" y="1128"/>
                  </a:lnTo>
                  <a:lnTo>
                    <a:pt x="93" y="1144"/>
                  </a:lnTo>
                  <a:lnTo>
                    <a:pt x="68" y="1168"/>
                  </a:lnTo>
                  <a:lnTo>
                    <a:pt x="51" y="1192"/>
                  </a:lnTo>
                  <a:lnTo>
                    <a:pt x="26" y="1200"/>
                  </a:lnTo>
                  <a:lnTo>
                    <a:pt x="17" y="1208"/>
                  </a:lnTo>
                  <a:lnTo>
                    <a:pt x="17" y="1248"/>
                  </a:lnTo>
                  <a:lnTo>
                    <a:pt x="9" y="1264"/>
                  </a:lnTo>
                  <a:lnTo>
                    <a:pt x="17" y="1272"/>
                  </a:lnTo>
                  <a:lnTo>
                    <a:pt x="17" y="1288"/>
                  </a:lnTo>
                  <a:lnTo>
                    <a:pt x="9" y="1304"/>
                  </a:lnTo>
                  <a:lnTo>
                    <a:pt x="17" y="1312"/>
                  </a:lnTo>
                  <a:lnTo>
                    <a:pt x="17" y="1328"/>
                  </a:lnTo>
                  <a:lnTo>
                    <a:pt x="0" y="1352"/>
                  </a:lnTo>
                  <a:lnTo>
                    <a:pt x="17" y="1384"/>
                  </a:lnTo>
                  <a:lnTo>
                    <a:pt x="43" y="1408"/>
                  </a:lnTo>
                  <a:lnTo>
                    <a:pt x="9" y="1424"/>
                  </a:lnTo>
                  <a:lnTo>
                    <a:pt x="34" y="1432"/>
                  </a:lnTo>
                  <a:lnTo>
                    <a:pt x="9" y="1480"/>
                  </a:lnTo>
                  <a:lnTo>
                    <a:pt x="51" y="1464"/>
                  </a:lnTo>
                  <a:lnTo>
                    <a:pt x="51" y="1480"/>
                  </a:lnTo>
                  <a:lnTo>
                    <a:pt x="43" y="1488"/>
                  </a:lnTo>
                  <a:lnTo>
                    <a:pt x="17" y="1512"/>
                  </a:lnTo>
                  <a:lnTo>
                    <a:pt x="17" y="1544"/>
                  </a:lnTo>
                  <a:lnTo>
                    <a:pt x="43" y="1544"/>
                  </a:lnTo>
                  <a:lnTo>
                    <a:pt x="59" y="1552"/>
                  </a:lnTo>
                  <a:lnTo>
                    <a:pt x="59" y="1568"/>
                  </a:lnTo>
                  <a:lnTo>
                    <a:pt x="34" y="1584"/>
                  </a:lnTo>
                  <a:lnTo>
                    <a:pt x="17" y="1584"/>
                  </a:lnTo>
                  <a:lnTo>
                    <a:pt x="9" y="1592"/>
                  </a:lnTo>
                  <a:lnTo>
                    <a:pt x="26" y="1616"/>
                  </a:lnTo>
                  <a:lnTo>
                    <a:pt x="51" y="1632"/>
                  </a:lnTo>
                  <a:lnTo>
                    <a:pt x="76" y="1656"/>
                  </a:lnTo>
                  <a:lnTo>
                    <a:pt x="118" y="1664"/>
                  </a:lnTo>
                  <a:lnTo>
                    <a:pt x="102" y="1688"/>
                  </a:lnTo>
                  <a:lnTo>
                    <a:pt x="177" y="1688"/>
                  </a:lnTo>
                  <a:lnTo>
                    <a:pt x="236" y="1664"/>
                  </a:lnTo>
                  <a:lnTo>
                    <a:pt x="278" y="1624"/>
                  </a:lnTo>
                  <a:lnTo>
                    <a:pt x="312" y="1576"/>
                  </a:lnTo>
                  <a:lnTo>
                    <a:pt x="329" y="1584"/>
                  </a:lnTo>
                  <a:lnTo>
                    <a:pt x="346" y="1576"/>
                  </a:lnTo>
                  <a:lnTo>
                    <a:pt x="363" y="1544"/>
                  </a:lnTo>
                  <a:lnTo>
                    <a:pt x="363" y="1512"/>
                  </a:lnTo>
                  <a:lnTo>
                    <a:pt x="388" y="1512"/>
                  </a:lnTo>
                  <a:lnTo>
                    <a:pt x="396" y="1528"/>
                  </a:lnTo>
                  <a:lnTo>
                    <a:pt x="405" y="1560"/>
                  </a:lnTo>
                  <a:lnTo>
                    <a:pt x="422" y="1592"/>
                  </a:lnTo>
                  <a:lnTo>
                    <a:pt x="439" y="1584"/>
                  </a:lnTo>
                  <a:lnTo>
                    <a:pt x="455" y="1488"/>
                  </a:lnTo>
                  <a:lnTo>
                    <a:pt x="489" y="1456"/>
                  </a:lnTo>
                  <a:lnTo>
                    <a:pt x="489" y="1368"/>
                  </a:lnTo>
                  <a:lnTo>
                    <a:pt x="514" y="1328"/>
                  </a:lnTo>
                  <a:lnTo>
                    <a:pt x="514" y="1288"/>
                  </a:lnTo>
                  <a:lnTo>
                    <a:pt x="472" y="1248"/>
                  </a:lnTo>
                  <a:lnTo>
                    <a:pt x="472" y="1168"/>
                  </a:lnTo>
                  <a:lnTo>
                    <a:pt x="455" y="1048"/>
                  </a:lnTo>
                  <a:lnTo>
                    <a:pt x="489" y="976"/>
                  </a:lnTo>
                  <a:lnTo>
                    <a:pt x="565" y="968"/>
                  </a:lnTo>
                  <a:lnTo>
                    <a:pt x="582" y="912"/>
                  </a:lnTo>
                  <a:lnTo>
                    <a:pt x="540" y="888"/>
                  </a:lnTo>
                  <a:lnTo>
                    <a:pt x="590" y="808"/>
                  </a:lnTo>
                  <a:lnTo>
                    <a:pt x="590" y="712"/>
                  </a:lnTo>
                  <a:lnTo>
                    <a:pt x="632" y="688"/>
                  </a:lnTo>
                  <a:lnTo>
                    <a:pt x="632" y="624"/>
                  </a:lnTo>
                  <a:lnTo>
                    <a:pt x="691" y="568"/>
                  </a:lnTo>
                  <a:lnTo>
                    <a:pt x="683" y="528"/>
                  </a:lnTo>
                  <a:lnTo>
                    <a:pt x="683" y="480"/>
                  </a:lnTo>
                  <a:lnTo>
                    <a:pt x="717" y="440"/>
                  </a:lnTo>
                  <a:lnTo>
                    <a:pt x="759" y="440"/>
                  </a:lnTo>
                  <a:lnTo>
                    <a:pt x="776" y="384"/>
                  </a:lnTo>
                  <a:lnTo>
                    <a:pt x="851" y="400"/>
                  </a:lnTo>
                  <a:lnTo>
                    <a:pt x="851" y="320"/>
                  </a:lnTo>
                  <a:lnTo>
                    <a:pt x="868" y="312"/>
                  </a:lnTo>
                  <a:lnTo>
                    <a:pt x="851" y="296"/>
                  </a:lnTo>
                  <a:lnTo>
                    <a:pt x="894" y="272"/>
                  </a:lnTo>
                  <a:lnTo>
                    <a:pt x="995" y="320"/>
                  </a:lnTo>
                  <a:lnTo>
                    <a:pt x="1037" y="304"/>
                  </a:lnTo>
                  <a:lnTo>
                    <a:pt x="1096" y="320"/>
                  </a:lnTo>
                  <a:lnTo>
                    <a:pt x="1113" y="248"/>
                  </a:lnTo>
                  <a:lnTo>
                    <a:pt x="1113" y="176"/>
                  </a:lnTo>
                  <a:lnTo>
                    <a:pt x="1146" y="136"/>
                  </a:lnTo>
                  <a:lnTo>
                    <a:pt x="1197" y="136"/>
                  </a:lnTo>
                  <a:lnTo>
                    <a:pt x="1264" y="168"/>
                  </a:lnTo>
                  <a:lnTo>
                    <a:pt x="1281" y="208"/>
                  </a:lnTo>
                  <a:lnTo>
                    <a:pt x="1306" y="176"/>
                  </a:lnTo>
                  <a:lnTo>
                    <a:pt x="1340" y="144"/>
                  </a:lnTo>
                  <a:lnTo>
                    <a:pt x="1340" y="120"/>
                  </a:lnTo>
                  <a:lnTo>
                    <a:pt x="1239" y="104"/>
                  </a:lnTo>
                  <a:close/>
                </a:path>
              </a:pathLst>
            </a:custGeom>
            <a:noFill/>
            <a:ln w="12700">
              <a:solidFill>
                <a:srgbClr val="000000"/>
              </a:solidFill>
              <a:round/>
              <a:headEnd/>
              <a:tailEnd/>
            </a:ln>
          </p:spPr>
          <p:txBody>
            <a:bodyPr/>
            <a:lstStyle/>
            <a:p>
              <a:endParaRPr lang="en-IE">
                <a:latin typeface="Calibri" pitchFamily="34" charset="0"/>
              </a:endParaRPr>
            </a:p>
          </p:txBody>
        </p:sp>
      </p:grpSp>
      <p:sp>
        <p:nvSpPr>
          <p:cNvPr id="119" name="Freeform 28"/>
          <p:cNvSpPr>
            <a:spLocks/>
          </p:cNvSpPr>
          <p:nvPr/>
        </p:nvSpPr>
        <p:spPr bwMode="auto">
          <a:xfrm>
            <a:off x="9435237" y="6654800"/>
            <a:ext cx="137559" cy="203200"/>
          </a:xfrm>
          <a:custGeom>
            <a:avLst/>
            <a:gdLst>
              <a:gd name="T0" fmla="*/ 75 w 101"/>
              <a:gd name="T1" fmla="*/ 32 h 192"/>
              <a:gd name="T2" fmla="*/ 75 w 101"/>
              <a:gd name="T3" fmla="*/ 0 h 192"/>
              <a:gd name="T4" fmla="*/ 92 w 101"/>
              <a:gd name="T5" fmla="*/ 0 h 192"/>
              <a:gd name="T6" fmla="*/ 92 w 101"/>
              <a:gd name="T7" fmla="*/ 40 h 192"/>
              <a:gd name="T8" fmla="*/ 101 w 101"/>
              <a:gd name="T9" fmla="*/ 56 h 192"/>
              <a:gd name="T10" fmla="*/ 101 w 101"/>
              <a:gd name="T11" fmla="*/ 104 h 192"/>
              <a:gd name="T12" fmla="*/ 92 w 101"/>
              <a:gd name="T13" fmla="*/ 120 h 192"/>
              <a:gd name="T14" fmla="*/ 92 w 101"/>
              <a:gd name="T15" fmla="*/ 152 h 192"/>
              <a:gd name="T16" fmla="*/ 67 w 101"/>
              <a:gd name="T17" fmla="*/ 192 h 192"/>
              <a:gd name="T18" fmla="*/ 50 w 101"/>
              <a:gd name="T19" fmla="*/ 192 h 192"/>
              <a:gd name="T20" fmla="*/ 25 w 101"/>
              <a:gd name="T21" fmla="*/ 176 h 192"/>
              <a:gd name="T22" fmla="*/ 33 w 101"/>
              <a:gd name="T23" fmla="*/ 160 h 192"/>
              <a:gd name="T24" fmla="*/ 17 w 101"/>
              <a:gd name="T25" fmla="*/ 152 h 192"/>
              <a:gd name="T26" fmla="*/ 33 w 101"/>
              <a:gd name="T27" fmla="*/ 136 h 192"/>
              <a:gd name="T28" fmla="*/ 8 w 101"/>
              <a:gd name="T29" fmla="*/ 128 h 192"/>
              <a:gd name="T30" fmla="*/ 25 w 101"/>
              <a:gd name="T31" fmla="*/ 112 h 192"/>
              <a:gd name="T32" fmla="*/ 8 w 101"/>
              <a:gd name="T33" fmla="*/ 96 h 192"/>
              <a:gd name="T34" fmla="*/ 0 w 101"/>
              <a:gd name="T35" fmla="*/ 72 h 192"/>
              <a:gd name="T36" fmla="*/ 17 w 101"/>
              <a:gd name="T37" fmla="*/ 64 h 192"/>
              <a:gd name="T38" fmla="*/ 17 w 101"/>
              <a:gd name="T39" fmla="*/ 48 h 192"/>
              <a:gd name="T40" fmla="*/ 42 w 101"/>
              <a:gd name="T41" fmla="*/ 40 h 192"/>
              <a:gd name="T42" fmla="*/ 75 w 101"/>
              <a:gd name="T43" fmla="*/ 32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1"/>
              <a:gd name="T67" fmla="*/ 0 h 192"/>
              <a:gd name="T68" fmla="*/ 101 w 101"/>
              <a:gd name="T69" fmla="*/ 192 h 1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1" h="192">
                <a:moveTo>
                  <a:pt x="75" y="32"/>
                </a:moveTo>
                <a:lnTo>
                  <a:pt x="75" y="0"/>
                </a:lnTo>
                <a:lnTo>
                  <a:pt x="92" y="0"/>
                </a:lnTo>
                <a:lnTo>
                  <a:pt x="92" y="40"/>
                </a:lnTo>
                <a:lnTo>
                  <a:pt x="101" y="56"/>
                </a:lnTo>
                <a:lnTo>
                  <a:pt x="101" y="104"/>
                </a:lnTo>
                <a:lnTo>
                  <a:pt x="92" y="120"/>
                </a:lnTo>
                <a:lnTo>
                  <a:pt x="92" y="152"/>
                </a:lnTo>
                <a:lnTo>
                  <a:pt x="67" y="192"/>
                </a:lnTo>
                <a:lnTo>
                  <a:pt x="50" y="192"/>
                </a:lnTo>
                <a:lnTo>
                  <a:pt x="25" y="176"/>
                </a:lnTo>
                <a:lnTo>
                  <a:pt x="33" y="160"/>
                </a:lnTo>
                <a:lnTo>
                  <a:pt x="17" y="152"/>
                </a:lnTo>
                <a:lnTo>
                  <a:pt x="33" y="136"/>
                </a:lnTo>
                <a:lnTo>
                  <a:pt x="8" y="128"/>
                </a:lnTo>
                <a:lnTo>
                  <a:pt x="25" y="112"/>
                </a:lnTo>
                <a:lnTo>
                  <a:pt x="8" y="96"/>
                </a:lnTo>
                <a:lnTo>
                  <a:pt x="0" y="72"/>
                </a:lnTo>
                <a:lnTo>
                  <a:pt x="17" y="64"/>
                </a:lnTo>
                <a:lnTo>
                  <a:pt x="17" y="48"/>
                </a:lnTo>
                <a:lnTo>
                  <a:pt x="42" y="40"/>
                </a:lnTo>
                <a:lnTo>
                  <a:pt x="75" y="32"/>
                </a:lnTo>
                <a:close/>
              </a:path>
            </a:pathLst>
          </a:custGeom>
          <a:solidFill>
            <a:srgbClr val="FFCCCC"/>
          </a:solidFill>
          <a:ln w="12700">
            <a:solidFill>
              <a:srgbClr val="000000"/>
            </a:solidFill>
            <a:round/>
            <a:headEnd/>
            <a:tailEnd/>
          </a:ln>
        </p:spPr>
        <p:txBody>
          <a:bodyPr/>
          <a:lstStyle/>
          <a:p>
            <a:endParaRPr lang="en-IE">
              <a:latin typeface="Calibri" pitchFamily="34" charset="0"/>
            </a:endParaRPr>
          </a:p>
        </p:txBody>
      </p:sp>
      <p:sp>
        <p:nvSpPr>
          <p:cNvPr id="144" name="Line Callout 1 143"/>
          <p:cNvSpPr/>
          <p:nvPr/>
        </p:nvSpPr>
        <p:spPr>
          <a:xfrm>
            <a:off x="11048992" y="1857364"/>
            <a:ext cx="1143008" cy="214314"/>
          </a:xfrm>
          <a:prstGeom prst="borderCallout1">
            <a:avLst>
              <a:gd name="adj1" fmla="val 27938"/>
              <a:gd name="adj2" fmla="val 2234"/>
              <a:gd name="adj3" fmla="val -491880"/>
              <a:gd name="adj4" fmla="val -836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a:solidFill>
                  <a:schemeClr val="tx1"/>
                </a:solidFill>
              </a:rPr>
              <a:t>6/7 </a:t>
            </a:r>
            <a:r>
              <a:rPr lang="en-US" dirty="0">
                <a:solidFill>
                  <a:schemeClr val="tx1"/>
                </a:solidFill>
              </a:rPr>
              <a:t>years</a:t>
            </a:r>
          </a:p>
        </p:txBody>
      </p:sp>
      <p:sp>
        <p:nvSpPr>
          <p:cNvPr id="145" name="Line Callout 1 144"/>
          <p:cNvSpPr/>
          <p:nvPr/>
        </p:nvSpPr>
        <p:spPr>
          <a:xfrm>
            <a:off x="10382280" y="3929066"/>
            <a:ext cx="1809720" cy="214314"/>
          </a:xfrm>
          <a:prstGeom prst="borderCallout1">
            <a:avLst>
              <a:gd name="adj1" fmla="val 56382"/>
              <a:gd name="adj2" fmla="val 902"/>
              <a:gd name="adj3" fmla="val 355128"/>
              <a:gd name="adj4" fmla="val -4430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42 months</a:t>
            </a:r>
          </a:p>
        </p:txBody>
      </p:sp>
      <p:sp>
        <p:nvSpPr>
          <p:cNvPr id="143" name="Freeform 25"/>
          <p:cNvSpPr>
            <a:spLocks/>
          </p:cNvSpPr>
          <p:nvPr/>
        </p:nvSpPr>
        <p:spPr bwMode="auto">
          <a:xfrm>
            <a:off x="11861762" y="6500834"/>
            <a:ext cx="330239" cy="88900"/>
          </a:xfrm>
          <a:custGeom>
            <a:avLst/>
            <a:gdLst>
              <a:gd name="T0" fmla="*/ 0 w 311"/>
              <a:gd name="T1" fmla="*/ 24 h 72"/>
              <a:gd name="T2" fmla="*/ 8 w 311"/>
              <a:gd name="T3" fmla="*/ 56 h 72"/>
              <a:gd name="T4" fmla="*/ 33 w 311"/>
              <a:gd name="T5" fmla="*/ 64 h 72"/>
              <a:gd name="T6" fmla="*/ 67 w 311"/>
              <a:gd name="T7" fmla="*/ 64 h 72"/>
              <a:gd name="T8" fmla="*/ 126 w 311"/>
              <a:gd name="T9" fmla="*/ 56 h 72"/>
              <a:gd name="T10" fmla="*/ 143 w 311"/>
              <a:gd name="T11" fmla="*/ 56 h 72"/>
              <a:gd name="T12" fmla="*/ 143 w 311"/>
              <a:gd name="T13" fmla="*/ 72 h 72"/>
              <a:gd name="T14" fmla="*/ 193 w 311"/>
              <a:gd name="T15" fmla="*/ 72 h 72"/>
              <a:gd name="T16" fmla="*/ 219 w 311"/>
              <a:gd name="T17" fmla="*/ 56 h 72"/>
              <a:gd name="T18" fmla="*/ 252 w 311"/>
              <a:gd name="T19" fmla="*/ 56 h 72"/>
              <a:gd name="T20" fmla="*/ 278 w 311"/>
              <a:gd name="T21" fmla="*/ 40 h 72"/>
              <a:gd name="T22" fmla="*/ 311 w 311"/>
              <a:gd name="T23" fmla="*/ 32 h 72"/>
              <a:gd name="T24" fmla="*/ 311 w 311"/>
              <a:gd name="T25" fmla="*/ 0 h 72"/>
              <a:gd name="T26" fmla="*/ 286 w 311"/>
              <a:gd name="T27" fmla="*/ 16 h 72"/>
              <a:gd name="T28" fmla="*/ 269 w 311"/>
              <a:gd name="T29" fmla="*/ 24 h 72"/>
              <a:gd name="T30" fmla="*/ 252 w 311"/>
              <a:gd name="T31" fmla="*/ 24 h 72"/>
              <a:gd name="T32" fmla="*/ 244 w 311"/>
              <a:gd name="T33" fmla="*/ 8 h 72"/>
              <a:gd name="T34" fmla="*/ 219 w 311"/>
              <a:gd name="T35" fmla="*/ 16 h 72"/>
              <a:gd name="T36" fmla="*/ 168 w 311"/>
              <a:gd name="T37" fmla="*/ 24 h 72"/>
              <a:gd name="T38" fmla="*/ 168 w 311"/>
              <a:gd name="T39" fmla="*/ 8 h 72"/>
              <a:gd name="T40" fmla="*/ 84 w 311"/>
              <a:gd name="T41" fmla="*/ 40 h 72"/>
              <a:gd name="T42" fmla="*/ 75 w 311"/>
              <a:gd name="T43" fmla="*/ 16 h 72"/>
              <a:gd name="T44" fmla="*/ 59 w 311"/>
              <a:gd name="T45" fmla="*/ 8 h 72"/>
              <a:gd name="T46" fmla="*/ 59 w 311"/>
              <a:gd name="T47" fmla="*/ 24 h 72"/>
              <a:gd name="T48" fmla="*/ 33 w 311"/>
              <a:gd name="T49" fmla="*/ 24 h 72"/>
              <a:gd name="T50" fmla="*/ 16 w 311"/>
              <a:gd name="T51" fmla="*/ 0 h 72"/>
              <a:gd name="T52" fmla="*/ 16 w 311"/>
              <a:gd name="T53" fmla="*/ 16 h 72"/>
              <a:gd name="T54" fmla="*/ 0 w 311"/>
              <a:gd name="T55" fmla="*/ 24 h 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1"/>
              <a:gd name="T85" fmla="*/ 0 h 72"/>
              <a:gd name="T86" fmla="*/ 311 w 311"/>
              <a:gd name="T87" fmla="*/ 72 h 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1" h="72">
                <a:moveTo>
                  <a:pt x="0" y="24"/>
                </a:moveTo>
                <a:lnTo>
                  <a:pt x="8" y="56"/>
                </a:lnTo>
                <a:lnTo>
                  <a:pt x="33" y="64"/>
                </a:lnTo>
                <a:lnTo>
                  <a:pt x="67" y="64"/>
                </a:lnTo>
                <a:lnTo>
                  <a:pt x="126" y="56"/>
                </a:lnTo>
                <a:lnTo>
                  <a:pt x="143" y="56"/>
                </a:lnTo>
                <a:lnTo>
                  <a:pt x="143" y="72"/>
                </a:lnTo>
                <a:lnTo>
                  <a:pt x="193" y="72"/>
                </a:lnTo>
                <a:lnTo>
                  <a:pt x="219" y="56"/>
                </a:lnTo>
                <a:lnTo>
                  <a:pt x="252" y="56"/>
                </a:lnTo>
                <a:lnTo>
                  <a:pt x="278" y="40"/>
                </a:lnTo>
                <a:lnTo>
                  <a:pt x="311" y="32"/>
                </a:lnTo>
                <a:lnTo>
                  <a:pt x="311" y="0"/>
                </a:lnTo>
                <a:lnTo>
                  <a:pt x="286" y="16"/>
                </a:lnTo>
                <a:lnTo>
                  <a:pt x="269" y="24"/>
                </a:lnTo>
                <a:lnTo>
                  <a:pt x="252" y="24"/>
                </a:lnTo>
                <a:lnTo>
                  <a:pt x="244" y="8"/>
                </a:lnTo>
                <a:lnTo>
                  <a:pt x="219" y="16"/>
                </a:lnTo>
                <a:lnTo>
                  <a:pt x="168" y="24"/>
                </a:lnTo>
                <a:lnTo>
                  <a:pt x="168" y="8"/>
                </a:lnTo>
                <a:lnTo>
                  <a:pt x="84" y="40"/>
                </a:lnTo>
                <a:lnTo>
                  <a:pt x="75" y="16"/>
                </a:lnTo>
                <a:lnTo>
                  <a:pt x="59" y="8"/>
                </a:lnTo>
                <a:lnTo>
                  <a:pt x="59" y="24"/>
                </a:lnTo>
                <a:lnTo>
                  <a:pt x="33" y="24"/>
                </a:lnTo>
                <a:lnTo>
                  <a:pt x="16" y="0"/>
                </a:lnTo>
                <a:lnTo>
                  <a:pt x="16" y="16"/>
                </a:lnTo>
                <a:lnTo>
                  <a:pt x="0" y="24"/>
                </a:lnTo>
                <a:close/>
              </a:path>
            </a:pathLst>
          </a:custGeom>
          <a:solidFill>
            <a:schemeClr val="bg1"/>
          </a:solidFill>
          <a:ln w="12700">
            <a:solidFill>
              <a:srgbClr val="000000"/>
            </a:solidFill>
            <a:round/>
            <a:headEnd/>
            <a:tailEnd/>
          </a:ln>
        </p:spPr>
        <p:txBody>
          <a:bodyPr/>
          <a:lstStyle/>
          <a:p>
            <a:endParaRPr lang="en-IE">
              <a:latin typeface="Calibri" pitchFamily="34" charset="0"/>
            </a:endParaRPr>
          </a:p>
        </p:txBody>
      </p:sp>
      <p:graphicFrame>
        <p:nvGraphicFramePr>
          <p:cNvPr id="147" name="Chart 146"/>
          <p:cNvGraphicFramePr/>
          <p:nvPr/>
        </p:nvGraphicFramePr>
        <p:xfrm>
          <a:off x="0" y="3242733"/>
          <a:ext cx="5080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13" name="TextBox 112"/>
          <p:cNvSpPr txBox="1"/>
          <p:nvPr/>
        </p:nvSpPr>
        <p:spPr>
          <a:xfrm>
            <a:off x="0" y="6550223"/>
            <a:ext cx="5214942" cy="307777"/>
          </a:xfrm>
          <a:prstGeom prst="rect">
            <a:avLst/>
          </a:prstGeom>
          <a:noFill/>
        </p:spPr>
        <p:txBody>
          <a:bodyPr wrap="square" rtlCol="0">
            <a:spAutoFit/>
          </a:bodyPr>
          <a:lstStyle/>
          <a:p>
            <a:r>
              <a:rPr lang="en-US" sz="1400" dirty="0"/>
              <a:t>Recognition of the specialty - UEMO Internal Task Force</a:t>
            </a:r>
          </a:p>
        </p:txBody>
      </p:sp>
      <p:graphicFrame>
        <p:nvGraphicFramePr>
          <p:cNvPr id="114" name="Chart 113"/>
          <p:cNvGraphicFramePr/>
          <p:nvPr/>
        </p:nvGraphicFramePr>
        <p:xfrm>
          <a:off x="450574" y="3150704"/>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5" name="Chart 114"/>
          <p:cNvGraphicFramePr/>
          <p:nvPr/>
        </p:nvGraphicFramePr>
        <p:xfrm>
          <a:off x="0" y="2836506"/>
          <a:ext cx="5393093" cy="3676261"/>
        </p:xfrm>
        <a:graphic>
          <a:graphicData uri="http://schemas.openxmlformats.org/drawingml/2006/chart">
            <c:chart xmlns:c="http://schemas.openxmlformats.org/drawingml/2006/chart" xmlns:r="http://schemas.openxmlformats.org/officeDocument/2006/relationships" r:id="rId6"/>
          </a:graphicData>
        </a:graphic>
      </p:graphicFrame>
      <p:sp>
        <p:nvSpPr>
          <p:cNvPr id="116" name="TextBox 115"/>
          <p:cNvSpPr txBox="1"/>
          <p:nvPr/>
        </p:nvSpPr>
        <p:spPr>
          <a:xfrm>
            <a:off x="8402804" y="1894686"/>
            <a:ext cx="714380" cy="369332"/>
          </a:xfrm>
          <a:prstGeom prst="rect">
            <a:avLst/>
          </a:prstGeom>
          <a:noFill/>
        </p:spPr>
        <p:txBody>
          <a:bodyPr wrap="square" rtlCol="0">
            <a:spAutoFit/>
          </a:bodyPr>
          <a:lstStyle/>
          <a:p>
            <a:r>
              <a:rPr lang="ro-RO" dirty="0"/>
              <a:t>NOR</a:t>
            </a:r>
            <a:endParaRPr lang="en-US" dirty="0"/>
          </a:p>
        </p:txBody>
      </p:sp>
      <p:sp>
        <p:nvSpPr>
          <p:cNvPr id="117" name="TextBox 116"/>
          <p:cNvSpPr txBox="1"/>
          <p:nvPr/>
        </p:nvSpPr>
        <p:spPr>
          <a:xfrm>
            <a:off x="9256853" y="1870191"/>
            <a:ext cx="428628" cy="369332"/>
          </a:xfrm>
          <a:prstGeom prst="rect">
            <a:avLst/>
          </a:prstGeom>
          <a:noFill/>
        </p:spPr>
        <p:txBody>
          <a:bodyPr wrap="square" rtlCol="0">
            <a:spAutoFit/>
          </a:bodyPr>
          <a:lstStyle/>
          <a:p>
            <a:r>
              <a:rPr lang="ro-RO" dirty="0"/>
              <a:t>S</a:t>
            </a:r>
            <a:endParaRPr lang="en-US" dirty="0"/>
          </a:p>
        </p:txBody>
      </p:sp>
      <p:sp>
        <p:nvSpPr>
          <p:cNvPr id="118" name="TextBox 117"/>
          <p:cNvSpPr txBox="1"/>
          <p:nvPr/>
        </p:nvSpPr>
        <p:spPr>
          <a:xfrm>
            <a:off x="10197795" y="1655878"/>
            <a:ext cx="500066" cy="369332"/>
          </a:xfrm>
          <a:prstGeom prst="rect">
            <a:avLst/>
          </a:prstGeom>
          <a:noFill/>
        </p:spPr>
        <p:txBody>
          <a:bodyPr wrap="square" rtlCol="0">
            <a:spAutoFit/>
          </a:bodyPr>
          <a:lstStyle/>
          <a:p>
            <a:r>
              <a:rPr lang="ro-RO" dirty="0"/>
              <a:t>FIN</a:t>
            </a:r>
            <a:endParaRPr lang="en-US" dirty="0"/>
          </a:p>
        </p:txBody>
      </p:sp>
      <p:sp>
        <p:nvSpPr>
          <p:cNvPr id="120" name="TextBox 119"/>
          <p:cNvSpPr txBox="1"/>
          <p:nvPr/>
        </p:nvSpPr>
        <p:spPr>
          <a:xfrm>
            <a:off x="6116789" y="1391414"/>
            <a:ext cx="500066" cy="369332"/>
          </a:xfrm>
          <a:prstGeom prst="rect">
            <a:avLst/>
          </a:prstGeom>
          <a:noFill/>
        </p:spPr>
        <p:txBody>
          <a:bodyPr wrap="square" rtlCol="0">
            <a:spAutoFit/>
          </a:bodyPr>
          <a:lstStyle/>
          <a:p>
            <a:r>
              <a:rPr lang="ro-RO" dirty="0"/>
              <a:t>IS</a:t>
            </a:r>
            <a:endParaRPr lang="en-US" dirty="0"/>
          </a:p>
        </p:txBody>
      </p:sp>
      <p:sp>
        <p:nvSpPr>
          <p:cNvPr id="121" name="TextBox 120"/>
          <p:cNvSpPr txBox="1"/>
          <p:nvPr/>
        </p:nvSpPr>
        <p:spPr>
          <a:xfrm>
            <a:off x="10452638" y="2214554"/>
            <a:ext cx="428628" cy="369332"/>
          </a:xfrm>
          <a:prstGeom prst="rect">
            <a:avLst/>
          </a:prstGeom>
          <a:noFill/>
        </p:spPr>
        <p:txBody>
          <a:bodyPr wrap="square" rtlCol="0">
            <a:spAutoFit/>
          </a:bodyPr>
          <a:lstStyle/>
          <a:p>
            <a:r>
              <a:rPr lang="ro-RO" dirty="0"/>
              <a:t>EE</a:t>
            </a:r>
            <a:endParaRPr lang="en-US" dirty="0"/>
          </a:p>
        </p:txBody>
      </p:sp>
      <p:sp>
        <p:nvSpPr>
          <p:cNvPr id="122" name="TextBox 121"/>
          <p:cNvSpPr txBox="1"/>
          <p:nvPr/>
        </p:nvSpPr>
        <p:spPr>
          <a:xfrm>
            <a:off x="10508622" y="2534421"/>
            <a:ext cx="500066" cy="369332"/>
          </a:xfrm>
          <a:prstGeom prst="rect">
            <a:avLst/>
          </a:prstGeom>
          <a:noFill/>
        </p:spPr>
        <p:txBody>
          <a:bodyPr wrap="square" rtlCol="0">
            <a:spAutoFit/>
          </a:bodyPr>
          <a:lstStyle/>
          <a:p>
            <a:r>
              <a:rPr lang="ro-RO" dirty="0"/>
              <a:t>LT</a:t>
            </a:r>
            <a:endParaRPr lang="en-US" dirty="0"/>
          </a:p>
        </p:txBody>
      </p:sp>
      <p:sp>
        <p:nvSpPr>
          <p:cNvPr id="123" name="TextBox 122"/>
          <p:cNvSpPr txBox="1"/>
          <p:nvPr/>
        </p:nvSpPr>
        <p:spPr>
          <a:xfrm>
            <a:off x="10459052" y="2894818"/>
            <a:ext cx="428628" cy="369332"/>
          </a:xfrm>
          <a:prstGeom prst="rect">
            <a:avLst/>
          </a:prstGeom>
          <a:noFill/>
        </p:spPr>
        <p:txBody>
          <a:bodyPr wrap="square" rtlCol="0">
            <a:spAutoFit/>
          </a:bodyPr>
          <a:lstStyle/>
          <a:p>
            <a:r>
              <a:rPr lang="ro-RO" dirty="0"/>
              <a:t>LV</a:t>
            </a:r>
            <a:endParaRPr lang="en-US" dirty="0"/>
          </a:p>
        </p:txBody>
      </p:sp>
      <p:sp>
        <p:nvSpPr>
          <p:cNvPr id="124" name="TextBox 123"/>
          <p:cNvSpPr txBox="1"/>
          <p:nvPr/>
        </p:nvSpPr>
        <p:spPr>
          <a:xfrm>
            <a:off x="8669896" y="2816967"/>
            <a:ext cx="500066" cy="369332"/>
          </a:xfrm>
          <a:prstGeom prst="rect">
            <a:avLst/>
          </a:prstGeom>
          <a:noFill/>
        </p:spPr>
        <p:txBody>
          <a:bodyPr wrap="square" rtlCol="0">
            <a:spAutoFit/>
          </a:bodyPr>
          <a:lstStyle/>
          <a:p>
            <a:r>
              <a:rPr lang="ro-RO" dirty="0"/>
              <a:t>DK</a:t>
            </a:r>
            <a:endParaRPr lang="en-US" dirty="0"/>
          </a:p>
        </p:txBody>
      </p:sp>
      <p:sp>
        <p:nvSpPr>
          <p:cNvPr id="125" name="TextBox 124"/>
          <p:cNvSpPr txBox="1"/>
          <p:nvPr/>
        </p:nvSpPr>
        <p:spPr>
          <a:xfrm>
            <a:off x="6545416" y="3230140"/>
            <a:ext cx="500066" cy="369332"/>
          </a:xfrm>
          <a:prstGeom prst="rect">
            <a:avLst/>
          </a:prstGeom>
          <a:noFill/>
        </p:spPr>
        <p:txBody>
          <a:bodyPr wrap="square" rtlCol="0">
            <a:spAutoFit/>
          </a:bodyPr>
          <a:lstStyle/>
          <a:p>
            <a:r>
              <a:rPr lang="ro-RO" dirty="0"/>
              <a:t>IE</a:t>
            </a:r>
            <a:endParaRPr lang="en-US" dirty="0"/>
          </a:p>
        </p:txBody>
      </p:sp>
      <p:sp>
        <p:nvSpPr>
          <p:cNvPr id="126" name="TextBox 125"/>
          <p:cNvSpPr txBox="1"/>
          <p:nvPr/>
        </p:nvSpPr>
        <p:spPr>
          <a:xfrm>
            <a:off x="7203813" y="3444455"/>
            <a:ext cx="500066" cy="369332"/>
          </a:xfrm>
          <a:prstGeom prst="rect">
            <a:avLst/>
          </a:prstGeom>
          <a:noFill/>
        </p:spPr>
        <p:txBody>
          <a:bodyPr wrap="square" rtlCol="0">
            <a:spAutoFit/>
          </a:bodyPr>
          <a:lstStyle/>
          <a:p>
            <a:r>
              <a:rPr lang="ro-RO" dirty="0"/>
              <a:t>UK</a:t>
            </a:r>
            <a:endParaRPr lang="en-US" dirty="0"/>
          </a:p>
        </p:txBody>
      </p:sp>
      <p:sp>
        <p:nvSpPr>
          <p:cNvPr id="127" name="TextBox 126"/>
          <p:cNvSpPr txBox="1"/>
          <p:nvPr/>
        </p:nvSpPr>
        <p:spPr>
          <a:xfrm>
            <a:off x="8135713" y="3652934"/>
            <a:ext cx="500066" cy="369332"/>
          </a:xfrm>
          <a:prstGeom prst="rect">
            <a:avLst/>
          </a:prstGeom>
          <a:noFill/>
        </p:spPr>
        <p:txBody>
          <a:bodyPr wrap="square" rtlCol="0">
            <a:spAutoFit/>
          </a:bodyPr>
          <a:lstStyle/>
          <a:p>
            <a:r>
              <a:rPr lang="ro-RO" dirty="0"/>
              <a:t>NL</a:t>
            </a:r>
            <a:endParaRPr lang="en-US" dirty="0"/>
          </a:p>
        </p:txBody>
      </p:sp>
      <p:sp>
        <p:nvSpPr>
          <p:cNvPr id="128" name="TextBox 127"/>
          <p:cNvSpPr txBox="1"/>
          <p:nvPr/>
        </p:nvSpPr>
        <p:spPr>
          <a:xfrm>
            <a:off x="8095184" y="3947727"/>
            <a:ext cx="285752" cy="369332"/>
          </a:xfrm>
          <a:prstGeom prst="rect">
            <a:avLst/>
          </a:prstGeom>
          <a:noFill/>
        </p:spPr>
        <p:txBody>
          <a:bodyPr wrap="square" rtlCol="0">
            <a:spAutoFit/>
          </a:bodyPr>
          <a:lstStyle/>
          <a:p>
            <a:r>
              <a:rPr lang="ro-RO" dirty="0"/>
              <a:t>B</a:t>
            </a:r>
            <a:endParaRPr lang="en-US" dirty="0"/>
          </a:p>
        </p:txBody>
      </p:sp>
      <p:sp>
        <p:nvSpPr>
          <p:cNvPr id="129" name="TextBox 128"/>
          <p:cNvSpPr txBox="1"/>
          <p:nvPr/>
        </p:nvSpPr>
        <p:spPr>
          <a:xfrm>
            <a:off x="8704011" y="3842173"/>
            <a:ext cx="500066" cy="369332"/>
          </a:xfrm>
          <a:prstGeom prst="rect">
            <a:avLst/>
          </a:prstGeom>
          <a:noFill/>
        </p:spPr>
        <p:txBody>
          <a:bodyPr wrap="square" rtlCol="0">
            <a:spAutoFit/>
          </a:bodyPr>
          <a:lstStyle/>
          <a:p>
            <a:r>
              <a:rPr lang="ro-RO" dirty="0"/>
              <a:t>D</a:t>
            </a:r>
            <a:endParaRPr lang="en-US" dirty="0"/>
          </a:p>
        </p:txBody>
      </p:sp>
      <p:sp>
        <p:nvSpPr>
          <p:cNvPr id="130" name="TextBox 129"/>
          <p:cNvSpPr txBox="1"/>
          <p:nvPr/>
        </p:nvSpPr>
        <p:spPr>
          <a:xfrm>
            <a:off x="9787828" y="3631066"/>
            <a:ext cx="500066" cy="369332"/>
          </a:xfrm>
          <a:prstGeom prst="rect">
            <a:avLst/>
          </a:prstGeom>
          <a:noFill/>
        </p:spPr>
        <p:txBody>
          <a:bodyPr wrap="square" rtlCol="0">
            <a:spAutoFit/>
          </a:bodyPr>
          <a:lstStyle/>
          <a:p>
            <a:r>
              <a:rPr lang="ro-RO" dirty="0"/>
              <a:t>PL</a:t>
            </a:r>
            <a:endParaRPr lang="en-US" dirty="0"/>
          </a:p>
        </p:txBody>
      </p:sp>
      <p:sp>
        <p:nvSpPr>
          <p:cNvPr id="131" name="TextBox 130"/>
          <p:cNvSpPr txBox="1"/>
          <p:nvPr/>
        </p:nvSpPr>
        <p:spPr>
          <a:xfrm>
            <a:off x="8399598" y="4053281"/>
            <a:ext cx="500066" cy="369332"/>
          </a:xfrm>
          <a:prstGeom prst="rect">
            <a:avLst/>
          </a:prstGeom>
          <a:noFill/>
        </p:spPr>
        <p:txBody>
          <a:bodyPr wrap="square" rtlCol="0">
            <a:spAutoFit/>
          </a:bodyPr>
          <a:lstStyle/>
          <a:p>
            <a:r>
              <a:rPr lang="en-US" dirty="0"/>
              <a:t>LU</a:t>
            </a:r>
          </a:p>
        </p:txBody>
      </p:sp>
      <p:sp>
        <p:nvSpPr>
          <p:cNvPr id="132" name="TextBox 131"/>
          <p:cNvSpPr txBox="1"/>
          <p:nvPr/>
        </p:nvSpPr>
        <p:spPr>
          <a:xfrm>
            <a:off x="9452506" y="4053281"/>
            <a:ext cx="500066" cy="369332"/>
          </a:xfrm>
          <a:prstGeom prst="rect">
            <a:avLst/>
          </a:prstGeom>
          <a:noFill/>
        </p:spPr>
        <p:txBody>
          <a:bodyPr wrap="square" rtlCol="0">
            <a:spAutoFit/>
          </a:bodyPr>
          <a:lstStyle/>
          <a:p>
            <a:r>
              <a:rPr lang="ro-RO" dirty="0"/>
              <a:t>CZ</a:t>
            </a:r>
            <a:endParaRPr lang="en-US" dirty="0"/>
          </a:p>
        </p:txBody>
      </p:sp>
      <p:sp>
        <p:nvSpPr>
          <p:cNvPr id="133" name="TextBox 132"/>
          <p:cNvSpPr txBox="1"/>
          <p:nvPr/>
        </p:nvSpPr>
        <p:spPr>
          <a:xfrm>
            <a:off x="10024012" y="4252139"/>
            <a:ext cx="500066" cy="369332"/>
          </a:xfrm>
          <a:prstGeom prst="rect">
            <a:avLst/>
          </a:prstGeom>
          <a:noFill/>
        </p:spPr>
        <p:txBody>
          <a:bodyPr wrap="square" rtlCol="0">
            <a:spAutoFit/>
          </a:bodyPr>
          <a:lstStyle/>
          <a:p>
            <a:r>
              <a:rPr lang="ro-RO" dirty="0"/>
              <a:t>SK</a:t>
            </a:r>
            <a:endParaRPr lang="en-US" dirty="0"/>
          </a:p>
        </p:txBody>
      </p:sp>
      <p:sp>
        <p:nvSpPr>
          <p:cNvPr id="134" name="TextBox 133"/>
          <p:cNvSpPr txBox="1"/>
          <p:nvPr/>
        </p:nvSpPr>
        <p:spPr>
          <a:xfrm>
            <a:off x="9452506" y="4503777"/>
            <a:ext cx="428628" cy="369332"/>
          </a:xfrm>
          <a:prstGeom prst="rect">
            <a:avLst/>
          </a:prstGeom>
          <a:noFill/>
        </p:spPr>
        <p:txBody>
          <a:bodyPr wrap="square" rtlCol="0">
            <a:spAutoFit/>
          </a:bodyPr>
          <a:lstStyle/>
          <a:p>
            <a:r>
              <a:rPr lang="ro-RO" dirty="0"/>
              <a:t>AT</a:t>
            </a:r>
            <a:endParaRPr lang="en-US" dirty="0"/>
          </a:p>
        </p:txBody>
      </p:sp>
      <p:sp>
        <p:nvSpPr>
          <p:cNvPr id="135" name="TextBox 134"/>
          <p:cNvSpPr txBox="1"/>
          <p:nvPr/>
        </p:nvSpPr>
        <p:spPr>
          <a:xfrm>
            <a:off x="10061332" y="4519232"/>
            <a:ext cx="500066" cy="369332"/>
          </a:xfrm>
          <a:prstGeom prst="rect">
            <a:avLst/>
          </a:prstGeom>
          <a:noFill/>
        </p:spPr>
        <p:txBody>
          <a:bodyPr wrap="square" rtlCol="0">
            <a:spAutoFit/>
          </a:bodyPr>
          <a:lstStyle/>
          <a:p>
            <a:r>
              <a:rPr lang="ro-RO" dirty="0"/>
              <a:t>HU</a:t>
            </a:r>
            <a:endParaRPr lang="en-US" dirty="0"/>
          </a:p>
        </p:txBody>
      </p:sp>
      <p:sp>
        <p:nvSpPr>
          <p:cNvPr id="136" name="TextBox 135"/>
          <p:cNvSpPr txBox="1"/>
          <p:nvPr/>
        </p:nvSpPr>
        <p:spPr>
          <a:xfrm>
            <a:off x="10921796" y="4646653"/>
            <a:ext cx="500066" cy="369332"/>
          </a:xfrm>
          <a:prstGeom prst="rect">
            <a:avLst/>
          </a:prstGeom>
          <a:noFill/>
        </p:spPr>
        <p:txBody>
          <a:bodyPr wrap="square" rtlCol="0">
            <a:spAutoFit/>
          </a:bodyPr>
          <a:lstStyle/>
          <a:p>
            <a:r>
              <a:rPr lang="ro-RO" dirty="0"/>
              <a:t>RO</a:t>
            </a:r>
            <a:endParaRPr lang="en-US" dirty="0"/>
          </a:p>
        </p:txBody>
      </p:sp>
      <p:sp>
        <p:nvSpPr>
          <p:cNvPr id="137" name="TextBox 136"/>
          <p:cNvSpPr txBox="1"/>
          <p:nvPr/>
        </p:nvSpPr>
        <p:spPr>
          <a:xfrm>
            <a:off x="8440127" y="4643446"/>
            <a:ext cx="500066" cy="369332"/>
          </a:xfrm>
          <a:prstGeom prst="rect">
            <a:avLst/>
          </a:prstGeom>
          <a:noFill/>
        </p:spPr>
        <p:txBody>
          <a:bodyPr wrap="square" rtlCol="0">
            <a:spAutoFit/>
          </a:bodyPr>
          <a:lstStyle/>
          <a:p>
            <a:r>
              <a:rPr lang="ro-RO" dirty="0"/>
              <a:t>CH</a:t>
            </a:r>
            <a:endParaRPr lang="en-US" dirty="0"/>
          </a:p>
        </p:txBody>
      </p:sp>
      <p:sp>
        <p:nvSpPr>
          <p:cNvPr id="138" name="TextBox 137"/>
          <p:cNvSpPr txBox="1"/>
          <p:nvPr/>
        </p:nvSpPr>
        <p:spPr>
          <a:xfrm>
            <a:off x="7629234" y="4724504"/>
            <a:ext cx="500066" cy="369332"/>
          </a:xfrm>
          <a:prstGeom prst="rect">
            <a:avLst/>
          </a:prstGeom>
          <a:noFill/>
        </p:spPr>
        <p:txBody>
          <a:bodyPr wrap="square" rtlCol="0">
            <a:spAutoFit/>
          </a:bodyPr>
          <a:lstStyle/>
          <a:p>
            <a:r>
              <a:rPr lang="ro-RO" dirty="0"/>
              <a:t>F</a:t>
            </a:r>
            <a:endParaRPr lang="en-US" dirty="0"/>
          </a:p>
        </p:txBody>
      </p:sp>
      <p:sp>
        <p:nvSpPr>
          <p:cNvPr id="139" name="TextBox 138"/>
          <p:cNvSpPr txBox="1"/>
          <p:nvPr/>
        </p:nvSpPr>
        <p:spPr>
          <a:xfrm>
            <a:off x="5756391" y="5823777"/>
            <a:ext cx="500066" cy="369332"/>
          </a:xfrm>
          <a:prstGeom prst="rect">
            <a:avLst/>
          </a:prstGeom>
          <a:noFill/>
        </p:spPr>
        <p:txBody>
          <a:bodyPr wrap="square" rtlCol="0">
            <a:spAutoFit/>
          </a:bodyPr>
          <a:lstStyle/>
          <a:p>
            <a:r>
              <a:rPr lang="ro-RO" dirty="0"/>
              <a:t>P</a:t>
            </a:r>
            <a:endParaRPr lang="en-US" dirty="0"/>
          </a:p>
        </p:txBody>
      </p:sp>
      <p:sp>
        <p:nvSpPr>
          <p:cNvPr id="140" name="TextBox 139"/>
          <p:cNvSpPr txBox="1"/>
          <p:nvPr/>
        </p:nvSpPr>
        <p:spPr>
          <a:xfrm>
            <a:off x="6414787" y="5826983"/>
            <a:ext cx="500066" cy="369332"/>
          </a:xfrm>
          <a:prstGeom prst="rect">
            <a:avLst/>
          </a:prstGeom>
          <a:noFill/>
        </p:spPr>
        <p:txBody>
          <a:bodyPr wrap="square" rtlCol="0">
            <a:spAutoFit/>
          </a:bodyPr>
          <a:lstStyle/>
          <a:p>
            <a:r>
              <a:rPr lang="ro-RO" dirty="0"/>
              <a:t>ES</a:t>
            </a:r>
            <a:endParaRPr lang="en-US" dirty="0"/>
          </a:p>
        </p:txBody>
      </p:sp>
      <p:sp>
        <p:nvSpPr>
          <p:cNvPr id="141" name="TextBox 140"/>
          <p:cNvSpPr txBox="1"/>
          <p:nvPr/>
        </p:nvSpPr>
        <p:spPr>
          <a:xfrm>
            <a:off x="8874589" y="4984601"/>
            <a:ext cx="500066" cy="369332"/>
          </a:xfrm>
          <a:prstGeom prst="rect">
            <a:avLst/>
          </a:prstGeom>
          <a:noFill/>
        </p:spPr>
        <p:txBody>
          <a:bodyPr wrap="square" rtlCol="0">
            <a:spAutoFit/>
          </a:bodyPr>
          <a:lstStyle/>
          <a:p>
            <a:r>
              <a:rPr lang="ro-RO" dirty="0"/>
              <a:t>I</a:t>
            </a:r>
            <a:endParaRPr lang="en-US" dirty="0"/>
          </a:p>
        </p:txBody>
      </p:sp>
      <p:sp>
        <p:nvSpPr>
          <p:cNvPr id="142" name="TextBox 141"/>
          <p:cNvSpPr txBox="1"/>
          <p:nvPr/>
        </p:nvSpPr>
        <p:spPr>
          <a:xfrm>
            <a:off x="9418390" y="4786321"/>
            <a:ext cx="357190" cy="369332"/>
          </a:xfrm>
          <a:prstGeom prst="rect">
            <a:avLst/>
          </a:prstGeom>
          <a:noFill/>
        </p:spPr>
        <p:txBody>
          <a:bodyPr wrap="square" rtlCol="0">
            <a:spAutoFit/>
          </a:bodyPr>
          <a:lstStyle/>
          <a:p>
            <a:r>
              <a:rPr lang="ro-RO" dirty="0"/>
              <a:t>SI</a:t>
            </a:r>
            <a:endParaRPr lang="en-US" dirty="0"/>
          </a:p>
        </p:txBody>
      </p:sp>
      <p:sp>
        <p:nvSpPr>
          <p:cNvPr id="146" name="TextBox 145"/>
          <p:cNvSpPr txBox="1"/>
          <p:nvPr/>
        </p:nvSpPr>
        <p:spPr>
          <a:xfrm>
            <a:off x="9539399" y="5068867"/>
            <a:ext cx="500066" cy="369332"/>
          </a:xfrm>
          <a:prstGeom prst="rect">
            <a:avLst/>
          </a:prstGeom>
          <a:noFill/>
        </p:spPr>
        <p:txBody>
          <a:bodyPr wrap="square" rtlCol="0">
            <a:spAutoFit/>
          </a:bodyPr>
          <a:lstStyle/>
          <a:p>
            <a:r>
              <a:rPr lang="ro-RO" dirty="0"/>
              <a:t>HR</a:t>
            </a:r>
            <a:endParaRPr lang="en-US" dirty="0"/>
          </a:p>
        </p:txBody>
      </p:sp>
      <p:sp>
        <p:nvSpPr>
          <p:cNvPr id="148" name="TextBox 147"/>
          <p:cNvSpPr txBox="1"/>
          <p:nvPr/>
        </p:nvSpPr>
        <p:spPr>
          <a:xfrm>
            <a:off x="11061465" y="5233611"/>
            <a:ext cx="500066" cy="369332"/>
          </a:xfrm>
          <a:prstGeom prst="rect">
            <a:avLst/>
          </a:prstGeom>
          <a:noFill/>
        </p:spPr>
        <p:txBody>
          <a:bodyPr wrap="square" rtlCol="0">
            <a:spAutoFit/>
          </a:bodyPr>
          <a:lstStyle/>
          <a:p>
            <a:r>
              <a:rPr lang="ro-RO" dirty="0"/>
              <a:t>BG</a:t>
            </a:r>
            <a:endParaRPr lang="en-US" dirty="0"/>
          </a:p>
        </p:txBody>
      </p:sp>
      <p:sp>
        <p:nvSpPr>
          <p:cNvPr id="149" name="TextBox 148"/>
          <p:cNvSpPr txBox="1"/>
          <p:nvPr/>
        </p:nvSpPr>
        <p:spPr>
          <a:xfrm>
            <a:off x="10722936" y="5932538"/>
            <a:ext cx="500066" cy="369332"/>
          </a:xfrm>
          <a:prstGeom prst="rect">
            <a:avLst/>
          </a:prstGeom>
          <a:noFill/>
        </p:spPr>
        <p:txBody>
          <a:bodyPr wrap="square" rtlCol="0">
            <a:spAutoFit/>
          </a:bodyPr>
          <a:lstStyle/>
          <a:p>
            <a:r>
              <a:rPr lang="ro-RO" dirty="0"/>
              <a:t>EL</a:t>
            </a:r>
            <a:endParaRPr lang="en-US" dirty="0"/>
          </a:p>
        </p:txBody>
      </p:sp>
      <p:sp>
        <p:nvSpPr>
          <p:cNvPr id="150" name="TextBox 149"/>
          <p:cNvSpPr txBox="1"/>
          <p:nvPr/>
        </p:nvSpPr>
        <p:spPr>
          <a:xfrm>
            <a:off x="11691934" y="5749132"/>
            <a:ext cx="500066" cy="369332"/>
          </a:xfrm>
          <a:prstGeom prst="rect">
            <a:avLst/>
          </a:prstGeom>
          <a:noFill/>
        </p:spPr>
        <p:txBody>
          <a:bodyPr wrap="square" rtlCol="0">
            <a:spAutoFit/>
          </a:bodyPr>
          <a:lstStyle/>
          <a:p>
            <a:r>
              <a:rPr lang="ro-RO" dirty="0"/>
              <a:t>TR</a:t>
            </a:r>
            <a:endParaRPr lang="en-US" dirty="0"/>
          </a:p>
        </p:txBody>
      </p:sp>
      <p:sp>
        <p:nvSpPr>
          <p:cNvPr id="151" name="TextBox 150"/>
          <p:cNvSpPr txBox="1"/>
          <p:nvPr/>
        </p:nvSpPr>
        <p:spPr>
          <a:xfrm>
            <a:off x="10331630" y="5643578"/>
            <a:ext cx="428628" cy="369332"/>
          </a:xfrm>
          <a:prstGeom prst="rect">
            <a:avLst/>
          </a:prstGeom>
          <a:noFill/>
        </p:spPr>
        <p:txBody>
          <a:bodyPr wrap="square" rtlCol="0">
            <a:spAutoFit/>
          </a:bodyPr>
          <a:lstStyle/>
          <a:p>
            <a:r>
              <a:rPr lang="ro-RO" dirty="0"/>
              <a:t>AL</a:t>
            </a:r>
            <a:endParaRPr lang="en-US" dirty="0"/>
          </a:p>
        </p:txBody>
      </p:sp>
      <p:sp>
        <p:nvSpPr>
          <p:cNvPr id="152" name="TextBox 151"/>
          <p:cNvSpPr txBox="1"/>
          <p:nvPr/>
        </p:nvSpPr>
        <p:spPr>
          <a:xfrm>
            <a:off x="8938580" y="6488668"/>
            <a:ext cx="500066" cy="369332"/>
          </a:xfrm>
          <a:prstGeom prst="rect">
            <a:avLst/>
          </a:prstGeom>
          <a:noFill/>
        </p:spPr>
        <p:txBody>
          <a:bodyPr wrap="square" rtlCol="0">
            <a:spAutoFit/>
          </a:bodyPr>
          <a:lstStyle/>
          <a:p>
            <a:r>
              <a:rPr lang="ro-RO" dirty="0"/>
              <a:t>MT</a:t>
            </a:r>
            <a:endParaRPr lang="en-US" dirty="0"/>
          </a:p>
        </p:txBody>
      </p:sp>
      <p:sp>
        <p:nvSpPr>
          <p:cNvPr id="154" name="TextBox 153"/>
          <p:cNvSpPr txBox="1"/>
          <p:nvPr/>
        </p:nvSpPr>
        <p:spPr>
          <a:xfrm>
            <a:off x="2988324" y="3226837"/>
            <a:ext cx="500066" cy="369332"/>
          </a:xfrm>
          <a:prstGeom prst="rect">
            <a:avLst/>
          </a:prstGeom>
          <a:noFill/>
        </p:spPr>
        <p:txBody>
          <a:bodyPr wrap="square" rtlCol="0">
            <a:spAutoFit/>
          </a:bodyPr>
          <a:lstStyle/>
          <a:p>
            <a:r>
              <a:rPr lang="ro-RO" dirty="0"/>
              <a:t>NL</a:t>
            </a:r>
            <a:endParaRPr lang="en-US" dirty="0"/>
          </a:p>
        </p:txBody>
      </p:sp>
      <p:sp>
        <p:nvSpPr>
          <p:cNvPr id="155" name="TextBox 154"/>
          <p:cNvSpPr txBox="1"/>
          <p:nvPr/>
        </p:nvSpPr>
        <p:spPr>
          <a:xfrm>
            <a:off x="3059763" y="3577613"/>
            <a:ext cx="285752" cy="369332"/>
          </a:xfrm>
          <a:prstGeom prst="rect">
            <a:avLst/>
          </a:prstGeom>
          <a:noFill/>
        </p:spPr>
        <p:txBody>
          <a:bodyPr wrap="square" rtlCol="0">
            <a:spAutoFit/>
          </a:bodyPr>
          <a:lstStyle/>
          <a:p>
            <a:r>
              <a:rPr lang="ro-RO" dirty="0"/>
              <a:t>B</a:t>
            </a:r>
            <a:endParaRPr lang="en-US" dirty="0"/>
          </a:p>
        </p:txBody>
      </p:sp>
      <p:sp>
        <p:nvSpPr>
          <p:cNvPr id="156" name="TextBox 155"/>
          <p:cNvSpPr txBox="1"/>
          <p:nvPr/>
        </p:nvSpPr>
        <p:spPr>
          <a:xfrm>
            <a:off x="2998832" y="3888440"/>
            <a:ext cx="500066" cy="369332"/>
          </a:xfrm>
          <a:prstGeom prst="rect">
            <a:avLst/>
          </a:prstGeom>
          <a:noFill/>
        </p:spPr>
        <p:txBody>
          <a:bodyPr wrap="square" rtlCol="0">
            <a:spAutoFit/>
          </a:bodyPr>
          <a:lstStyle/>
          <a:p>
            <a:r>
              <a:rPr lang="ro-RO" dirty="0"/>
              <a:t>CZ</a:t>
            </a:r>
            <a:endParaRPr lang="en-US" dirty="0"/>
          </a:p>
        </p:txBody>
      </p:sp>
      <p:sp>
        <p:nvSpPr>
          <p:cNvPr id="157" name="TextBox 156"/>
          <p:cNvSpPr txBox="1"/>
          <p:nvPr/>
        </p:nvSpPr>
        <p:spPr>
          <a:xfrm>
            <a:off x="2973179" y="4124621"/>
            <a:ext cx="500066" cy="369332"/>
          </a:xfrm>
          <a:prstGeom prst="rect">
            <a:avLst/>
          </a:prstGeom>
          <a:noFill/>
        </p:spPr>
        <p:txBody>
          <a:bodyPr wrap="square" rtlCol="0">
            <a:spAutoFit/>
          </a:bodyPr>
          <a:lstStyle/>
          <a:p>
            <a:r>
              <a:rPr lang="ro-RO" dirty="0"/>
              <a:t>SK</a:t>
            </a:r>
            <a:endParaRPr lang="en-US" dirty="0"/>
          </a:p>
        </p:txBody>
      </p:sp>
      <p:sp>
        <p:nvSpPr>
          <p:cNvPr id="158" name="TextBox 157"/>
          <p:cNvSpPr txBox="1"/>
          <p:nvPr/>
        </p:nvSpPr>
        <p:spPr>
          <a:xfrm>
            <a:off x="2991838" y="4429036"/>
            <a:ext cx="500066" cy="369332"/>
          </a:xfrm>
          <a:prstGeom prst="rect">
            <a:avLst/>
          </a:prstGeom>
          <a:noFill/>
        </p:spPr>
        <p:txBody>
          <a:bodyPr wrap="square" rtlCol="0">
            <a:spAutoFit/>
          </a:bodyPr>
          <a:lstStyle/>
          <a:p>
            <a:r>
              <a:rPr lang="ro-RO" dirty="0"/>
              <a:t>HU</a:t>
            </a:r>
            <a:endParaRPr lang="en-US" dirty="0"/>
          </a:p>
        </p:txBody>
      </p:sp>
      <p:sp>
        <p:nvSpPr>
          <p:cNvPr id="159" name="TextBox 158"/>
          <p:cNvSpPr txBox="1"/>
          <p:nvPr/>
        </p:nvSpPr>
        <p:spPr>
          <a:xfrm>
            <a:off x="3130042" y="4707793"/>
            <a:ext cx="500066" cy="369332"/>
          </a:xfrm>
          <a:prstGeom prst="rect">
            <a:avLst/>
          </a:prstGeom>
          <a:noFill/>
        </p:spPr>
        <p:txBody>
          <a:bodyPr wrap="square" rtlCol="0">
            <a:spAutoFit/>
          </a:bodyPr>
          <a:lstStyle/>
          <a:p>
            <a:r>
              <a:rPr lang="ro-RO" dirty="0"/>
              <a:t>I</a:t>
            </a:r>
            <a:endParaRPr lang="en-US" dirty="0"/>
          </a:p>
        </p:txBody>
      </p:sp>
      <p:sp>
        <p:nvSpPr>
          <p:cNvPr id="160" name="TextBox 159"/>
          <p:cNvSpPr txBox="1"/>
          <p:nvPr/>
        </p:nvSpPr>
        <p:spPr>
          <a:xfrm>
            <a:off x="1515250" y="3858112"/>
            <a:ext cx="500066" cy="369332"/>
          </a:xfrm>
          <a:prstGeom prst="rect">
            <a:avLst/>
          </a:prstGeom>
          <a:noFill/>
        </p:spPr>
        <p:txBody>
          <a:bodyPr wrap="square" rtlCol="0">
            <a:spAutoFit/>
          </a:bodyPr>
          <a:lstStyle/>
          <a:p>
            <a:r>
              <a:rPr lang="ro-RO" dirty="0"/>
              <a:t>UK</a:t>
            </a:r>
            <a:endParaRPr lang="en-US" dirty="0"/>
          </a:p>
        </p:txBody>
      </p:sp>
      <p:sp>
        <p:nvSpPr>
          <p:cNvPr id="161" name="TextBox 160"/>
          <p:cNvSpPr txBox="1"/>
          <p:nvPr/>
        </p:nvSpPr>
        <p:spPr>
          <a:xfrm>
            <a:off x="1501260" y="4062498"/>
            <a:ext cx="714380" cy="369332"/>
          </a:xfrm>
          <a:prstGeom prst="rect">
            <a:avLst/>
          </a:prstGeom>
          <a:noFill/>
        </p:spPr>
        <p:txBody>
          <a:bodyPr wrap="square" rtlCol="0">
            <a:spAutoFit/>
          </a:bodyPr>
          <a:lstStyle/>
          <a:p>
            <a:r>
              <a:rPr lang="ro-RO" dirty="0"/>
              <a:t>NOR</a:t>
            </a:r>
            <a:endParaRPr lang="en-US" dirty="0"/>
          </a:p>
        </p:txBody>
      </p:sp>
      <p:sp>
        <p:nvSpPr>
          <p:cNvPr id="162" name="TextBox 161"/>
          <p:cNvSpPr txBox="1"/>
          <p:nvPr/>
        </p:nvSpPr>
        <p:spPr>
          <a:xfrm>
            <a:off x="1541210" y="4349136"/>
            <a:ext cx="500066" cy="369332"/>
          </a:xfrm>
          <a:prstGeom prst="rect">
            <a:avLst/>
          </a:prstGeom>
          <a:noFill/>
        </p:spPr>
        <p:txBody>
          <a:bodyPr wrap="square" rtlCol="0">
            <a:spAutoFit/>
          </a:bodyPr>
          <a:lstStyle/>
          <a:p>
            <a:r>
              <a:rPr lang="ro-RO" dirty="0"/>
              <a:t>D</a:t>
            </a:r>
            <a:endParaRPr lang="en-US" dirty="0"/>
          </a:p>
        </p:txBody>
      </p:sp>
      <p:sp>
        <p:nvSpPr>
          <p:cNvPr id="163" name="TextBox 162"/>
          <p:cNvSpPr txBox="1"/>
          <p:nvPr/>
        </p:nvSpPr>
        <p:spPr>
          <a:xfrm>
            <a:off x="1538584" y="4590572"/>
            <a:ext cx="500066" cy="369332"/>
          </a:xfrm>
          <a:prstGeom prst="rect">
            <a:avLst/>
          </a:prstGeom>
          <a:noFill/>
        </p:spPr>
        <p:txBody>
          <a:bodyPr wrap="square" rtlCol="0">
            <a:spAutoFit/>
          </a:bodyPr>
          <a:lstStyle/>
          <a:p>
            <a:r>
              <a:rPr lang="ro-RO" dirty="0"/>
              <a:t>CH</a:t>
            </a:r>
            <a:endParaRPr lang="en-US" dirty="0"/>
          </a:p>
        </p:txBody>
      </p:sp>
      <p:sp>
        <p:nvSpPr>
          <p:cNvPr id="164" name="TextBox 163"/>
          <p:cNvSpPr txBox="1"/>
          <p:nvPr/>
        </p:nvSpPr>
        <p:spPr>
          <a:xfrm>
            <a:off x="2187359" y="3254232"/>
            <a:ext cx="428628" cy="369332"/>
          </a:xfrm>
          <a:prstGeom prst="rect">
            <a:avLst/>
          </a:prstGeom>
          <a:noFill/>
        </p:spPr>
        <p:txBody>
          <a:bodyPr wrap="square" rtlCol="0">
            <a:spAutoFit/>
          </a:bodyPr>
          <a:lstStyle/>
          <a:p>
            <a:r>
              <a:rPr lang="ro-RO" dirty="0"/>
              <a:t>S</a:t>
            </a:r>
            <a:endParaRPr lang="en-US" dirty="0"/>
          </a:p>
        </p:txBody>
      </p:sp>
      <p:sp>
        <p:nvSpPr>
          <p:cNvPr id="165" name="TextBox 164"/>
          <p:cNvSpPr txBox="1"/>
          <p:nvPr/>
        </p:nvSpPr>
        <p:spPr>
          <a:xfrm>
            <a:off x="2101934" y="3469127"/>
            <a:ext cx="500066" cy="369332"/>
          </a:xfrm>
          <a:prstGeom prst="rect">
            <a:avLst/>
          </a:prstGeom>
          <a:noFill/>
        </p:spPr>
        <p:txBody>
          <a:bodyPr wrap="square" rtlCol="0">
            <a:spAutoFit/>
          </a:bodyPr>
          <a:lstStyle/>
          <a:p>
            <a:r>
              <a:rPr lang="ro-RO" dirty="0"/>
              <a:t>FIN</a:t>
            </a:r>
            <a:endParaRPr lang="en-US" dirty="0"/>
          </a:p>
        </p:txBody>
      </p:sp>
      <p:sp>
        <p:nvSpPr>
          <p:cNvPr id="166" name="TextBox 165"/>
          <p:cNvSpPr txBox="1"/>
          <p:nvPr/>
        </p:nvSpPr>
        <p:spPr>
          <a:xfrm>
            <a:off x="2140416" y="3741777"/>
            <a:ext cx="428628" cy="369332"/>
          </a:xfrm>
          <a:prstGeom prst="rect">
            <a:avLst/>
          </a:prstGeom>
          <a:noFill/>
        </p:spPr>
        <p:txBody>
          <a:bodyPr wrap="square" rtlCol="0">
            <a:spAutoFit/>
          </a:bodyPr>
          <a:lstStyle/>
          <a:p>
            <a:r>
              <a:rPr lang="ro-RO" dirty="0"/>
              <a:t>AT</a:t>
            </a:r>
            <a:endParaRPr lang="en-US" dirty="0"/>
          </a:p>
        </p:txBody>
      </p:sp>
      <p:sp>
        <p:nvSpPr>
          <p:cNvPr id="167" name="TextBox 166"/>
          <p:cNvSpPr txBox="1"/>
          <p:nvPr/>
        </p:nvSpPr>
        <p:spPr>
          <a:xfrm>
            <a:off x="3439128" y="3787834"/>
            <a:ext cx="500066" cy="369332"/>
          </a:xfrm>
          <a:prstGeom prst="rect">
            <a:avLst/>
          </a:prstGeom>
          <a:noFill/>
        </p:spPr>
        <p:txBody>
          <a:bodyPr wrap="square" rtlCol="0">
            <a:spAutoFit/>
          </a:bodyPr>
          <a:lstStyle/>
          <a:p>
            <a:r>
              <a:rPr lang="ro-RO" dirty="0"/>
              <a:t>LT</a:t>
            </a:r>
            <a:endParaRPr lang="en-US" dirty="0"/>
          </a:p>
        </p:txBody>
      </p:sp>
      <p:sp>
        <p:nvSpPr>
          <p:cNvPr id="168" name="TextBox 167"/>
          <p:cNvSpPr txBox="1"/>
          <p:nvPr/>
        </p:nvSpPr>
        <p:spPr>
          <a:xfrm>
            <a:off x="3395972" y="4093811"/>
            <a:ext cx="500066" cy="369332"/>
          </a:xfrm>
          <a:prstGeom prst="rect">
            <a:avLst/>
          </a:prstGeom>
          <a:noFill/>
        </p:spPr>
        <p:txBody>
          <a:bodyPr wrap="square" rtlCol="0">
            <a:spAutoFit/>
          </a:bodyPr>
          <a:lstStyle/>
          <a:p>
            <a:r>
              <a:rPr lang="ro-RO" dirty="0"/>
              <a:t>MT</a:t>
            </a:r>
            <a:endParaRPr lang="en-US" dirty="0"/>
          </a:p>
        </p:txBody>
      </p:sp>
      <p:sp>
        <p:nvSpPr>
          <p:cNvPr id="169" name="TextBox 168"/>
          <p:cNvSpPr txBox="1"/>
          <p:nvPr/>
        </p:nvSpPr>
        <p:spPr>
          <a:xfrm>
            <a:off x="2213868" y="4800520"/>
            <a:ext cx="500066" cy="369332"/>
          </a:xfrm>
          <a:prstGeom prst="rect">
            <a:avLst/>
          </a:prstGeom>
          <a:noFill/>
        </p:spPr>
        <p:txBody>
          <a:bodyPr wrap="square" rtlCol="0">
            <a:spAutoFit/>
          </a:bodyPr>
          <a:lstStyle/>
          <a:p>
            <a:r>
              <a:rPr lang="ro-RO" dirty="0"/>
              <a:t>P</a:t>
            </a:r>
            <a:endParaRPr lang="en-US" dirty="0"/>
          </a:p>
        </p:txBody>
      </p:sp>
      <p:sp>
        <p:nvSpPr>
          <p:cNvPr id="170" name="TextBox 169"/>
          <p:cNvSpPr txBox="1"/>
          <p:nvPr/>
        </p:nvSpPr>
        <p:spPr>
          <a:xfrm>
            <a:off x="2125816" y="5064983"/>
            <a:ext cx="500066" cy="369332"/>
          </a:xfrm>
          <a:prstGeom prst="rect">
            <a:avLst/>
          </a:prstGeom>
          <a:noFill/>
        </p:spPr>
        <p:txBody>
          <a:bodyPr wrap="square" rtlCol="0">
            <a:spAutoFit/>
          </a:bodyPr>
          <a:lstStyle/>
          <a:p>
            <a:r>
              <a:rPr lang="ro-RO" dirty="0"/>
              <a:t>ES</a:t>
            </a:r>
            <a:endParaRPr lang="en-US" dirty="0"/>
          </a:p>
        </p:txBody>
      </p:sp>
      <p:sp>
        <p:nvSpPr>
          <p:cNvPr id="171" name="TextBox 170"/>
          <p:cNvSpPr txBox="1"/>
          <p:nvPr/>
        </p:nvSpPr>
        <p:spPr>
          <a:xfrm>
            <a:off x="2201927" y="5287451"/>
            <a:ext cx="500066" cy="369332"/>
          </a:xfrm>
          <a:prstGeom prst="rect">
            <a:avLst/>
          </a:prstGeom>
          <a:noFill/>
        </p:spPr>
        <p:txBody>
          <a:bodyPr wrap="square" rtlCol="0">
            <a:spAutoFit/>
          </a:bodyPr>
          <a:lstStyle/>
          <a:p>
            <a:r>
              <a:rPr lang="ro-RO" dirty="0"/>
              <a:t>F</a:t>
            </a:r>
            <a:endParaRPr lang="en-US" dirty="0"/>
          </a:p>
        </p:txBody>
      </p:sp>
      <p:sp>
        <p:nvSpPr>
          <p:cNvPr id="172" name="TextBox 171"/>
          <p:cNvSpPr txBox="1"/>
          <p:nvPr/>
        </p:nvSpPr>
        <p:spPr>
          <a:xfrm>
            <a:off x="2200461" y="5584565"/>
            <a:ext cx="500066" cy="369332"/>
          </a:xfrm>
          <a:prstGeom prst="rect">
            <a:avLst/>
          </a:prstGeom>
          <a:noFill/>
        </p:spPr>
        <p:txBody>
          <a:bodyPr wrap="square" rtlCol="0">
            <a:spAutoFit/>
          </a:bodyPr>
          <a:lstStyle/>
          <a:p>
            <a:r>
              <a:rPr lang="ro-RO" dirty="0"/>
              <a:t>IE</a:t>
            </a:r>
            <a:endParaRPr lang="en-US" dirty="0"/>
          </a:p>
        </p:txBody>
      </p:sp>
      <p:sp>
        <p:nvSpPr>
          <p:cNvPr id="173" name="TextBox 172"/>
          <p:cNvSpPr txBox="1"/>
          <p:nvPr/>
        </p:nvSpPr>
        <p:spPr>
          <a:xfrm>
            <a:off x="2610153" y="4845416"/>
            <a:ext cx="357190" cy="369332"/>
          </a:xfrm>
          <a:prstGeom prst="rect">
            <a:avLst/>
          </a:prstGeom>
          <a:noFill/>
        </p:spPr>
        <p:txBody>
          <a:bodyPr wrap="square" rtlCol="0">
            <a:spAutoFit/>
          </a:bodyPr>
          <a:lstStyle/>
          <a:p>
            <a:r>
              <a:rPr lang="ro-RO" dirty="0"/>
              <a:t>SI</a:t>
            </a:r>
            <a:endParaRPr lang="en-US" dirty="0"/>
          </a:p>
        </p:txBody>
      </p:sp>
      <p:sp>
        <p:nvSpPr>
          <p:cNvPr id="174" name="TextBox 173"/>
          <p:cNvSpPr txBox="1"/>
          <p:nvPr/>
        </p:nvSpPr>
        <p:spPr>
          <a:xfrm>
            <a:off x="2600534" y="5109300"/>
            <a:ext cx="500066" cy="369332"/>
          </a:xfrm>
          <a:prstGeom prst="rect">
            <a:avLst/>
          </a:prstGeom>
          <a:noFill/>
        </p:spPr>
        <p:txBody>
          <a:bodyPr wrap="square" rtlCol="0">
            <a:spAutoFit/>
          </a:bodyPr>
          <a:lstStyle/>
          <a:p>
            <a:r>
              <a:rPr lang="ro-RO" dirty="0"/>
              <a:t>HR</a:t>
            </a:r>
            <a:endParaRPr lang="en-US" dirty="0"/>
          </a:p>
        </p:txBody>
      </p:sp>
      <p:sp>
        <p:nvSpPr>
          <p:cNvPr id="175" name="TextBox 174"/>
          <p:cNvSpPr txBox="1"/>
          <p:nvPr/>
        </p:nvSpPr>
        <p:spPr>
          <a:xfrm>
            <a:off x="2583339" y="5452195"/>
            <a:ext cx="500066" cy="369332"/>
          </a:xfrm>
          <a:prstGeom prst="rect">
            <a:avLst/>
          </a:prstGeom>
          <a:noFill/>
        </p:spPr>
        <p:txBody>
          <a:bodyPr wrap="square" rtlCol="0">
            <a:spAutoFit/>
          </a:bodyPr>
          <a:lstStyle/>
          <a:p>
            <a:r>
              <a:rPr lang="ro-RO" dirty="0"/>
              <a:t>RO</a:t>
            </a:r>
            <a:endParaRPr lang="en-US" dirty="0"/>
          </a:p>
        </p:txBody>
      </p:sp>
      <p:sp>
        <p:nvSpPr>
          <p:cNvPr id="176" name="TextBox 175"/>
          <p:cNvSpPr txBox="1"/>
          <p:nvPr/>
        </p:nvSpPr>
        <p:spPr>
          <a:xfrm>
            <a:off x="2619469" y="5789564"/>
            <a:ext cx="500066" cy="369332"/>
          </a:xfrm>
          <a:prstGeom prst="rect">
            <a:avLst/>
          </a:prstGeom>
          <a:noFill/>
        </p:spPr>
        <p:txBody>
          <a:bodyPr wrap="square" rtlCol="0">
            <a:spAutoFit/>
          </a:bodyPr>
          <a:lstStyle/>
          <a:p>
            <a:r>
              <a:rPr lang="ro-RO" dirty="0"/>
              <a:t>TR</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srcRect/>
          <a:stretch>
            <a:fillRect/>
          </a:stretch>
        </p:blipFill>
        <p:spPr bwMode="auto">
          <a:xfrm>
            <a:off x="0" y="561109"/>
            <a:ext cx="7963032" cy="5818910"/>
          </a:xfrm>
          <a:prstGeom prst="rect">
            <a:avLst/>
          </a:prstGeom>
          <a:noFill/>
          <a:ln w="9525">
            <a:noFill/>
            <a:miter lim="800000"/>
            <a:headEnd/>
            <a:tailEnd/>
          </a:ln>
          <a:effectLst/>
        </p:spPr>
      </p:pic>
      <p:sp>
        <p:nvSpPr>
          <p:cNvPr id="3" name="Rectangle 2"/>
          <p:cNvSpPr/>
          <p:nvPr/>
        </p:nvSpPr>
        <p:spPr>
          <a:xfrm>
            <a:off x="8188036" y="2333685"/>
            <a:ext cx="4003964" cy="4524315"/>
          </a:xfrm>
          <a:prstGeom prst="rect">
            <a:avLst/>
          </a:prstGeom>
        </p:spPr>
        <p:txBody>
          <a:bodyPr wrap="square">
            <a:spAutoFit/>
          </a:bodyPr>
          <a:lstStyle/>
          <a:p>
            <a:r>
              <a:rPr lang="en-US" sz="3200" dirty="0" err="1">
                <a:latin typeface="Times New Roman" pitchFamily="18" charset="0"/>
                <a:cs typeface="Times New Roman" pitchFamily="18" charset="0"/>
              </a:rPr>
              <a:t>Anaesthetics</a:t>
            </a:r>
            <a:endParaRPr lang="ro-RO"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Ophthalmology</a:t>
            </a:r>
            <a:endParaRPr lang="ro-RO" sz="3200" dirty="0">
              <a:latin typeface="Times New Roman" pitchFamily="18" charset="0"/>
              <a:cs typeface="Times New Roman" pitchFamily="18" charset="0"/>
            </a:endParaRPr>
          </a:p>
          <a:p>
            <a:r>
              <a:rPr lang="en-US" sz="3200" dirty="0" err="1">
                <a:latin typeface="Times New Roman" pitchFamily="18" charset="0"/>
                <a:cs typeface="Times New Roman" pitchFamily="18" charset="0"/>
              </a:rPr>
              <a:t>Otorhinolaryngology</a:t>
            </a:r>
            <a:endParaRPr lang="ro-RO"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General </a:t>
            </a:r>
            <a:r>
              <a:rPr lang="en-US" sz="3200" dirty="0" err="1">
                <a:latin typeface="Times New Roman" pitchFamily="18" charset="0"/>
                <a:cs typeface="Times New Roman" pitchFamily="18" charset="0"/>
              </a:rPr>
              <a:t>Haematology</a:t>
            </a:r>
            <a:endParaRPr lang="ro-RO"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Endocrinology</a:t>
            </a:r>
            <a:endParaRPr lang="ro-RO"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Physiotherapy</a:t>
            </a:r>
            <a:endParaRPr lang="ro-RO" sz="3200" dirty="0">
              <a:latin typeface="Times New Roman" pitchFamily="18" charset="0"/>
              <a:cs typeface="Times New Roman" pitchFamily="18" charset="0"/>
            </a:endParaRPr>
          </a:p>
          <a:p>
            <a:r>
              <a:rPr lang="en-US" sz="3200" dirty="0" err="1">
                <a:latin typeface="Times New Roman" pitchFamily="18" charset="0"/>
                <a:cs typeface="Times New Roman" pitchFamily="18" charset="0"/>
              </a:rPr>
              <a:t>Dermato-venereology</a:t>
            </a:r>
            <a:endParaRPr lang="ro-RO" sz="3200" dirty="0">
              <a:latin typeface="Times New Roman" pitchFamily="18" charset="0"/>
              <a:cs typeface="Times New Roman" pitchFamily="18" charset="0"/>
            </a:endParaRPr>
          </a:p>
          <a:p>
            <a:r>
              <a:rPr lang="en-US" sz="3200" dirty="0" err="1">
                <a:latin typeface="Times New Roman" pitchFamily="18" charset="0"/>
                <a:cs typeface="Times New Roman" pitchFamily="18" charset="0"/>
              </a:rPr>
              <a:t>Allergology</a:t>
            </a:r>
            <a:endParaRPr lang="ro-RO" sz="3200" dirty="0">
              <a:latin typeface="Times New Roman" pitchFamily="18" charset="0"/>
              <a:cs typeface="Times New Roman" pitchFamily="18" charset="0"/>
            </a:endParaRPr>
          </a:p>
          <a:p>
            <a:r>
              <a:rPr lang="ro-RO" sz="3200" dirty="0">
                <a:latin typeface="Times New Roman" pitchFamily="18" charset="0"/>
                <a:cs typeface="Times New Roman" pitchFamily="18" charset="0"/>
              </a:rPr>
              <a:t>Stomatology</a:t>
            </a:r>
            <a:endParaRPr lang="en-US" sz="3200" dirty="0">
              <a:latin typeface="Times New Roman" pitchFamily="18" charset="0"/>
              <a:cs typeface="Times New Roman" pitchFamily="18" charset="0"/>
            </a:endParaRPr>
          </a:p>
        </p:txBody>
      </p:sp>
      <p:pic>
        <p:nvPicPr>
          <p:cNvPr id="1031" name="Picture 7"/>
          <p:cNvPicPr>
            <a:picLocks noChangeAspect="1" noChangeArrowheads="1"/>
          </p:cNvPicPr>
          <p:nvPr/>
        </p:nvPicPr>
        <p:blipFill>
          <a:blip r:embed="rId4"/>
          <a:srcRect/>
          <a:stretch>
            <a:fillRect/>
          </a:stretch>
        </p:blipFill>
        <p:spPr bwMode="auto">
          <a:xfrm>
            <a:off x="8788400" y="272823"/>
            <a:ext cx="2843213" cy="2217737"/>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0"/>
            <a:ext cx="5500694" cy="1569660"/>
          </a:xfrm>
          <a:prstGeom prst="rect">
            <a:avLst/>
          </a:prstGeom>
        </p:spPr>
        <p:txBody>
          <a:bodyPr wrap="square">
            <a:spAutoFit/>
          </a:bodyPr>
          <a:lstStyle/>
          <a:p>
            <a:r>
              <a:rPr lang="hu-HU" sz="3200" b="1" dirty="0"/>
              <a:t>The situation of the GM/FM</a:t>
            </a:r>
            <a:r>
              <a:rPr lang="en-US" sz="3200" b="1" dirty="0"/>
              <a:t> according to Professional title Dir 2005/36</a:t>
            </a:r>
          </a:p>
        </p:txBody>
      </p:sp>
      <p:sp>
        <p:nvSpPr>
          <p:cNvPr id="4" name="TextBox 3"/>
          <p:cNvSpPr txBox="1"/>
          <p:nvPr/>
        </p:nvSpPr>
        <p:spPr>
          <a:xfrm>
            <a:off x="1952596" y="1714489"/>
            <a:ext cx="5143536" cy="584775"/>
          </a:xfrm>
          <a:prstGeom prst="rect">
            <a:avLst/>
          </a:prstGeom>
          <a:noFill/>
        </p:spPr>
        <p:txBody>
          <a:bodyPr wrap="square" rtlCol="0">
            <a:spAutoFit/>
          </a:bodyPr>
          <a:lstStyle/>
          <a:p>
            <a:r>
              <a:rPr lang="en-US" sz="1600" b="1" dirty="0">
                <a:solidFill>
                  <a:srgbClr val="00FF00"/>
                </a:solidFill>
                <a:effectLst>
                  <a:outerShdw blurRad="38100" dist="38100" dir="2700000" algn="tl">
                    <a:srgbClr val="000000">
                      <a:alpha val="43137"/>
                    </a:srgbClr>
                  </a:outerShdw>
                </a:effectLst>
              </a:rPr>
              <a:t>S</a:t>
            </a:r>
            <a:r>
              <a:rPr lang="hu-HU" sz="1600" b="1" dirty="0">
                <a:solidFill>
                  <a:srgbClr val="00FF00"/>
                </a:solidFill>
                <a:effectLst>
                  <a:outerShdw blurRad="38100" dist="38100" dir="2700000" algn="tl">
                    <a:srgbClr val="000000">
                      <a:alpha val="43137"/>
                    </a:srgbClr>
                  </a:outerShdw>
                </a:effectLst>
              </a:rPr>
              <a:t>pecialty </a:t>
            </a:r>
          </a:p>
          <a:p>
            <a:r>
              <a:rPr lang="en-US" sz="1600" b="1" dirty="0">
                <a:solidFill>
                  <a:srgbClr val="FFFF00"/>
                </a:solidFill>
                <a:effectLst>
                  <a:outerShdw blurRad="38100" dist="38100" dir="2700000" algn="tl">
                    <a:srgbClr val="000000">
                      <a:alpha val="43137"/>
                    </a:srgbClr>
                  </a:outerShdw>
                </a:effectLst>
              </a:rPr>
              <a:t>Q</a:t>
            </a:r>
            <a:r>
              <a:rPr lang="hu-HU" sz="1600" b="1" dirty="0">
                <a:solidFill>
                  <a:srgbClr val="FFFF00"/>
                </a:solidFill>
                <a:effectLst>
                  <a:outerShdw blurRad="38100" dist="38100" dir="2700000" algn="tl">
                    <a:srgbClr val="000000">
                      <a:alpha val="43137"/>
                    </a:srgbClr>
                  </a:outerShdw>
                </a:effectLst>
              </a:rPr>
              <a:t>ualification </a:t>
            </a:r>
            <a:endParaRPr lang="en-US" sz="1600" b="1" dirty="0">
              <a:solidFill>
                <a:srgbClr val="FFFF00"/>
              </a:solidFill>
              <a:effectLst>
                <a:outerShdw blurRad="38100" dist="38100" dir="2700000" algn="tl">
                  <a:srgbClr val="000000">
                    <a:alpha val="43137"/>
                  </a:srgbClr>
                </a:outerShdw>
              </a:effectLst>
            </a:endParaRPr>
          </a:p>
        </p:txBody>
      </p:sp>
      <p:sp>
        <p:nvSpPr>
          <p:cNvPr id="5" name="Rectangle 4"/>
          <p:cNvSpPr/>
          <p:nvPr/>
        </p:nvSpPr>
        <p:spPr>
          <a:xfrm>
            <a:off x="1524000" y="1857364"/>
            <a:ext cx="285752" cy="142876"/>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524000" y="2071678"/>
            <a:ext cx="285752" cy="14287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32"/>
          <p:cNvGrpSpPr>
            <a:grpSpLocks/>
          </p:cNvGrpSpPr>
          <p:nvPr/>
        </p:nvGrpSpPr>
        <p:grpSpPr bwMode="auto">
          <a:xfrm>
            <a:off x="4194176" y="0"/>
            <a:ext cx="6473825" cy="6794500"/>
            <a:chOff x="1730" y="-8"/>
            <a:chExt cx="4078" cy="4280"/>
          </a:xfrm>
        </p:grpSpPr>
        <p:sp>
          <p:nvSpPr>
            <p:cNvPr id="11" name="Freeform 5"/>
            <p:cNvSpPr>
              <a:spLocks/>
            </p:cNvSpPr>
            <p:nvPr/>
          </p:nvSpPr>
          <p:spPr bwMode="auto">
            <a:xfrm>
              <a:off x="1890" y="3232"/>
              <a:ext cx="1205" cy="952"/>
            </a:xfrm>
            <a:custGeom>
              <a:avLst/>
              <a:gdLst>
                <a:gd name="T0" fmla="*/ 1154 w 1205"/>
                <a:gd name="T1" fmla="*/ 336 h 952"/>
                <a:gd name="T2" fmla="*/ 1036 w 1205"/>
                <a:gd name="T3" fmla="*/ 296 h 952"/>
                <a:gd name="T4" fmla="*/ 910 w 1205"/>
                <a:gd name="T5" fmla="*/ 280 h 952"/>
                <a:gd name="T6" fmla="*/ 859 w 1205"/>
                <a:gd name="T7" fmla="*/ 232 h 952"/>
                <a:gd name="T8" fmla="*/ 784 w 1205"/>
                <a:gd name="T9" fmla="*/ 192 h 952"/>
                <a:gd name="T10" fmla="*/ 716 w 1205"/>
                <a:gd name="T11" fmla="*/ 144 h 952"/>
                <a:gd name="T12" fmla="*/ 666 w 1205"/>
                <a:gd name="T13" fmla="*/ 136 h 952"/>
                <a:gd name="T14" fmla="*/ 598 w 1205"/>
                <a:gd name="T15" fmla="*/ 128 h 952"/>
                <a:gd name="T16" fmla="*/ 522 w 1205"/>
                <a:gd name="T17" fmla="*/ 104 h 952"/>
                <a:gd name="T18" fmla="*/ 387 w 1205"/>
                <a:gd name="T19" fmla="*/ 64 h 952"/>
                <a:gd name="T20" fmla="*/ 320 w 1205"/>
                <a:gd name="T21" fmla="*/ 48 h 952"/>
                <a:gd name="T22" fmla="*/ 202 w 1205"/>
                <a:gd name="T23" fmla="*/ 16 h 952"/>
                <a:gd name="T24" fmla="*/ 168 w 1205"/>
                <a:gd name="T25" fmla="*/ 0 h 952"/>
                <a:gd name="T26" fmla="*/ 135 w 1205"/>
                <a:gd name="T27" fmla="*/ 8 h 952"/>
                <a:gd name="T28" fmla="*/ 109 w 1205"/>
                <a:gd name="T29" fmla="*/ 24 h 952"/>
                <a:gd name="T30" fmla="*/ 17 w 1205"/>
                <a:gd name="T31" fmla="*/ 48 h 952"/>
                <a:gd name="T32" fmla="*/ 25 w 1205"/>
                <a:gd name="T33" fmla="*/ 88 h 952"/>
                <a:gd name="T34" fmla="*/ 34 w 1205"/>
                <a:gd name="T35" fmla="*/ 128 h 952"/>
                <a:gd name="T36" fmla="*/ 67 w 1205"/>
                <a:gd name="T37" fmla="*/ 176 h 952"/>
                <a:gd name="T38" fmla="*/ 84 w 1205"/>
                <a:gd name="T39" fmla="*/ 200 h 952"/>
                <a:gd name="T40" fmla="*/ 93 w 1205"/>
                <a:gd name="T41" fmla="*/ 216 h 952"/>
                <a:gd name="T42" fmla="*/ 143 w 1205"/>
                <a:gd name="T43" fmla="*/ 232 h 952"/>
                <a:gd name="T44" fmla="*/ 194 w 1205"/>
                <a:gd name="T45" fmla="*/ 224 h 952"/>
                <a:gd name="T46" fmla="*/ 236 w 1205"/>
                <a:gd name="T47" fmla="*/ 256 h 952"/>
                <a:gd name="T48" fmla="*/ 253 w 1205"/>
                <a:gd name="T49" fmla="*/ 272 h 952"/>
                <a:gd name="T50" fmla="*/ 261 w 1205"/>
                <a:gd name="T51" fmla="*/ 296 h 952"/>
                <a:gd name="T52" fmla="*/ 202 w 1205"/>
                <a:gd name="T53" fmla="*/ 328 h 952"/>
                <a:gd name="T54" fmla="*/ 177 w 1205"/>
                <a:gd name="T55" fmla="*/ 368 h 952"/>
                <a:gd name="T56" fmla="*/ 160 w 1205"/>
                <a:gd name="T57" fmla="*/ 424 h 952"/>
                <a:gd name="T58" fmla="*/ 143 w 1205"/>
                <a:gd name="T59" fmla="*/ 432 h 952"/>
                <a:gd name="T60" fmla="*/ 126 w 1205"/>
                <a:gd name="T61" fmla="*/ 480 h 952"/>
                <a:gd name="T62" fmla="*/ 76 w 1205"/>
                <a:gd name="T63" fmla="*/ 488 h 952"/>
                <a:gd name="T64" fmla="*/ 109 w 1205"/>
                <a:gd name="T65" fmla="*/ 568 h 952"/>
                <a:gd name="T66" fmla="*/ 101 w 1205"/>
                <a:gd name="T67" fmla="*/ 584 h 952"/>
                <a:gd name="T68" fmla="*/ 67 w 1205"/>
                <a:gd name="T69" fmla="*/ 608 h 952"/>
                <a:gd name="T70" fmla="*/ 67 w 1205"/>
                <a:gd name="T71" fmla="*/ 656 h 952"/>
                <a:gd name="T72" fmla="*/ 84 w 1205"/>
                <a:gd name="T73" fmla="*/ 672 h 952"/>
                <a:gd name="T74" fmla="*/ 17 w 1205"/>
                <a:gd name="T75" fmla="*/ 720 h 952"/>
                <a:gd name="T76" fmla="*/ 0 w 1205"/>
                <a:gd name="T77" fmla="*/ 784 h 952"/>
                <a:gd name="T78" fmla="*/ 59 w 1205"/>
                <a:gd name="T79" fmla="*/ 792 h 952"/>
                <a:gd name="T80" fmla="*/ 109 w 1205"/>
                <a:gd name="T81" fmla="*/ 840 h 952"/>
                <a:gd name="T82" fmla="*/ 118 w 1205"/>
                <a:gd name="T83" fmla="*/ 920 h 952"/>
                <a:gd name="T84" fmla="*/ 219 w 1205"/>
                <a:gd name="T85" fmla="*/ 928 h 952"/>
                <a:gd name="T86" fmla="*/ 295 w 1205"/>
                <a:gd name="T87" fmla="*/ 912 h 952"/>
                <a:gd name="T88" fmla="*/ 379 w 1205"/>
                <a:gd name="T89" fmla="*/ 904 h 952"/>
                <a:gd name="T90" fmla="*/ 539 w 1205"/>
                <a:gd name="T91" fmla="*/ 928 h 952"/>
                <a:gd name="T92" fmla="*/ 598 w 1205"/>
                <a:gd name="T93" fmla="*/ 904 h 952"/>
                <a:gd name="T94" fmla="*/ 649 w 1205"/>
                <a:gd name="T95" fmla="*/ 856 h 952"/>
                <a:gd name="T96" fmla="*/ 725 w 1205"/>
                <a:gd name="T97" fmla="*/ 824 h 952"/>
                <a:gd name="T98" fmla="*/ 784 w 1205"/>
                <a:gd name="T99" fmla="*/ 752 h 952"/>
                <a:gd name="T100" fmla="*/ 809 w 1205"/>
                <a:gd name="T101" fmla="*/ 664 h 952"/>
                <a:gd name="T102" fmla="*/ 842 w 1205"/>
                <a:gd name="T103" fmla="*/ 592 h 952"/>
                <a:gd name="T104" fmla="*/ 927 w 1205"/>
                <a:gd name="T105" fmla="*/ 504 h 952"/>
                <a:gd name="T106" fmla="*/ 944 w 1205"/>
                <a:gd name="T107" fmla="*/ 472 h 952"/>
                <a:gd name="T108" fmla="*/ 1019 w 1205"/>
                <a:gd name="T109" fmla="*/ 440 h 952"/>
                <a:gd name="T110" fmla="*/ 1196 w 1205"/>
                <a:gd name="T111" fmla="*/ 376 h 952"/>
                <a:gd name="T112" fmla="*/ 1205 w 1205"/>
                <a:gd name="T113" fmla="*/ 368 h 952"/>
                <a:gd name="T114" fmla="*/ 1180 w 1205"/>
                <a:gd name="T115" fmla="*/ 352 h 9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05"/>
                <a:gd name="T175" fmla="*/ 0 h 952"/>
                <a:gd name="T176" fmla="*/ 1205 w 1205"/>
                <a:gd name="T177" fmla="*/ 952 h 95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05" h="952">
                  <a:moveTo>
                    <a:pt x="1180" y="352"/>
                  </a:moveTo>
                  <a:lnTo>
                    <a:pt x="1154" y="336"/>
                  </a:lnTo>
                  <a:lnTo>
                    <a:pt x="1095" y="320"/>
                  </a:lnTo>
                  <a:lnTo>
                    <a:pt x="1036" y="296"/>
                  </a:lnTo>
                  <a:lnTo>
                    <a:pt x="969" y="288"/>
                  </a:lnTo>
                  <a:lnTo>
                    <a:pt x="910" y="280"/>
                  </a:lnTo>
                  <a:lnTo>
                    <a:pt x="893" y="256"/>
                  </a:lnTo>
                  <a:lnTo>
                    <a:pt x="859" y="232"/>
                  </a:lnTo>
                  <a:lnTo>
                    <a:pt x="817" y="224"/>
                  </a:lnTo>
                  <a:lnTo>
                    <a:pt x="784" y="192"/>
                  </a:lnTo>
                  <a:lnTo>
                    <a:pt x="733" y="152"/>
                  </a:lnTo>
                  <a:lnTo>
                    <a:pt x="716" y="144"/>
                  </a:lnTo>
                  <a:lnTo>
                    <a:pt x="699" y="144"/>
                  </a:lnTo>
                  <a:lnTo>
                    <a:pt x="666" y="136"/>
                  </a:lnTo>
                  <a:lnTo>
                    <a:pt x="632" y="120"/>
                  </a:lnTo>
                  <a:lnTo>
                    <a:pt x="598" y="128"/>
                  </a:lnTo>
                  <a:lnTo>
                    <a:pt x="556" y="104"/>
                  </a:lnTo>
                  <a:lnTo>
                    <a:pt x="522" y="104"/>
                  </a:lnTo>
                  <a:lnTo>
                    <a:pt x="480" y="96"/>
                  </a:lnTo>
                  <a:lnTo>
                    <a:pt x="387" y="64"/>
                  </a:lnTo>
                  <a:lnTo>
                    <a:pt x="362" y="48"/>
                  </a:lnTo>
                  <a:lnTo>
                    <a:pt x="320" y="48"/>
                  </a:lnTo>
                  <a:lnTo>
                    <a:pt x="227" y="32"/>
                  </a:lnTo>
                  <a:lnTo>
                    <a:pt x="202" y="16"/>
                  </a:lnTo>
                  <a:lnTo>
                    <a:pt x="185" y="0"/>
                  </a:lnTo>
                  <a:lnTo>
                    <a:pt x="168" y="0"/>
                  </a:lnTo>
                  <a:lnTo>
                    <a:pt x="143" y="0"/>
                  </a:lnTo>
                  <a:lnTo>
                    <a:pt x="135" y="8"/>
                  </a:lnTo>
                  <a:lnTo>
                    <a:pt x="126" y="24"/>
                  </a:lnTo>
                  <a:lnTo>
                    <a:pt x="109" y="24"/>
                  </a:lnTo>
                  <a:lnTo>
                    <a:pt x="59" y="32"/>
                  </a:lnTo>
                  <a:lnTo>
                    <a:pt x="17" y="48"/>
                  </a:lnTo>
                  <a:lnTo>
                    <a:pt x="25" y="80"/>
                  </a:lnTo>
                  <a:lnTo>
                    <a:pt x="25" y="88"/>
                  </a:lnTo>
                  <a:lnTo>
                    <a:pt x="25" y="104"/>
                  </a:lnTo>
                  <a:lnTo>
                    <a:pt x="34" y="128"/>
                  </a:lnTo>
                  <a:lnTo>
                    <a:pt x="17" y="184"/>
                  </a:lnTo>
                  <a:lnTo>
                    <a:pt x="67" y="176"/>
                  </a:lnTo>
                  <a:lnTo>
                    <a:pt x="84" y="184"/>
                  </a:lnTo>
                  <a:lnTo>
                    <a:pt x="84" y="200"/>
                  </a:lnTo>
                  <a:lnTo>
                    <a:pt x="76" y="208"/>
                  </a:lnTo>
                  <a:lnTo>
                    <a:pt x="93" y="216"/>
                  </a:lnTo>
                  <a:lnTo>
                    <a:pt x="126" y="216"/>
                  </a:lnTo>
                  <a:lnTo>
                    <a:pt x="143" y="232"/>
                  </a:lnTo>
                  <a:lnTo>
                    <a:pt x="168" y="232"/>
                  </a:lnTo>
                  <a:lnTo>
                    <a:pt x="194" y="224"/>
                  </a:lnTo>
                  <a:lnTo>
                    <a:pt x="227" y="240"/>
                  </a:lnTo>
                  <a:lnTo>
                    <a:pt x="236" y="256"/>
                  </a:lnTo>
                  <a:lnTo>
                    <a:pt x="236" y="264"/>
                  </a:lnTo>
                  <a:lnTo>
                    <a:pt x="253" y="272"/>
                  </a:lnTo>
                  <a:lnTo>
                    <a:pt x="261" y="288"/>
                  </a:lnTo>
                  <a:lnTo>
                    <a:pt x="261" y="296"/>
                  </a:lnTo>
                  <a:lnTo>
                    <a:pt x="227" y="312"/>
                  </a:lnTo>
                  <a:lnTo>
                    <a:pt x="202" y="328"/>
                  </a:lnTo>
                  <a:lnTo>
                    <a:pt x="168" y="344"/>
                  </a:lnTo>
                  <a:lnTo>
                    <a:pt x="177" y="368"/>
                  </a:lnTo>
                  <a:lnTo>
                    <a:pt x="160" y="400"/>
                  </a:lnTo>
                  <a:lnTo>
                    <a:pt x="160" y="424"/>
                  </a:lnTo>
                  <a:lnTo>
                    <a:pt x="152" y="432"/>
                  </a:lnTo>
                  <a:lnTo>
                    <a:pt x="143" y="432"/>
                  </a:lnTo>
                  <a:lnTo>
                    <a:pt x="143" y="464"/>
                  </a:lnTo>
                  <a:lnTo>
                    <a:pt x="126" y="480"/>
                  </a:lnTo>
                  <a:lnTo>
                    <a:pt x="101" y="488"/>
                  </a:lnTo>
                  <a:lnTo>
                    <a:pt x="76" y="488"/>
                  </a:lnTo>
                  <a:lnTo>
                    <a:pt x="93" y="552"/>
                  </a:lnTo>
                  <a:lnTo>
                    <a:pt x="109" y="568"/>
                  </a:lnTo>
                  <a:lnTo>
                    <a:pt x="109" y="576"/>
                  </a:lnTo>
                  <a:lnTo>
                    <a:pt x="101" y="584"/>
                  </a:lnTo>
                  <a:lnTo>
                    <a:pt x="76" y="592"/>
                  </a:lnTo>
                  <a:lnTo>
                    <a:pt x="67" y="608"/>
                  </a:lnTo>
                  <a:lnTo>
                    <a:pt x="59" y="632"/>
                  </a:lnTo>
                  <a:lnTo>
                    <a:pt x="67" y="656"/>
                  </a:lnTo>
                  <a:lnTo>
                    <a:pt x="76" y="672"/>
                  </a:lnTo>
                  <a:lnTo>
                    <a:pt x="84" y="672"/>
                  </a:lnTo>
                  <a:lnTo>
                    <a:pt x="59" y="696"/>
                  </a:lnTo>
                  <a:lnTo>
                    <a:pt x="17" y="720"/>
                  </a:lnTo>
                  <a:lnTo>
                    <a:pt x="8" y="752"/>
                  </a:lnTo>
                  <a:lnTo>
                    <a:pt x="0" y="784"/>
                  </a:lnTo>
                  <a:lnTo>
                    <a:pt x="17" y="784"/>
                  </a:lnTo>
                  <a:lnTo>
                    <a:pt x="59" y="792"/>
                  </a:lnTo>
                  <a:lnTo>
                    <a:pt x="93" y="816"/>
                  </a:lnTo>
                  <a:lnTo>
                    <a:pt x="109" y="840"/>
                  </a:lnTo>
                  <a:lnTo>
                    <a:pt x="109" y="880"/>
                  </a:lnTo>
                  <a:lnTo>
                    <a:pt x="118" y="920"/>
                  </a:lnTo>
                  <a:lnTo>
                    <a:pt x="152" y="952"/>
                  </a:lnTo>
                  <a:lnTo>
                    <a:pt x="219" y="928"/>
                  </a:lnTo>
                  <a:lnTo>
                    <a:pt x="253" y="920"/>
                  </a:lnTo>
                  <a:lnTo>
                    <a:pt x="295" y="912"/>
                  </a:lnTo>
                  <a:lnTo>
                    <a:pt x="337" y="896"/>
                  </a:lnTo>
                  <a:lnTo>
                    <a:pt x="379" y="904"/>
                  </a:lnTo>
                  <a:lnTo>
                    <a:pt x="463" y="920"/>
                  </a:lnTo>
                  <a:lnTo>
                    <a:pt x="539" y="928"/>
                  </a:lnTo>
                  <a:lnTo>
                    <a:pt x="573" y="928"/>
                  </a:lnTo>
                  <a:lnTo>
                    <a:pt x="598" y="904"/>
                  </a:lnTo>
                  <a:lnTo>
                    <a:pt x="615" y="872"/>
                  </a:lnTo>
                  <a:lnTo>
                    <a:pt x="649" y="856"/>
                  </a:lnTo>
                  <a:lnTo>
                    <a:pt x="733" y="848"/>
                  </a:lnTo>
                  <a:lnTo>
                    <a:pt x="725" y="824"/>
                  </a:lnTo>
                  <a:lnTo>
                    <a:pt x="733" y="800"/>
                  </a:lnTo>
                  <a:lnTo>
                    <a:pt x="784" y="752"/>
                  </a:lnTo>
                  <a:lnTo>
                    <a:pt x="842" y="720"/>
                  </a:lnTo>
                  <a:lnTo>
                    <a:pt x="809" y="664"/>
                  </a:lnTo>
                  <a:lnTo>
                    <a:pt x="809" y="624"/>
                  </a:lnTo>
                  <a:lnTo>
                    <a:pt x="842" y="592"/>
                  </a:lnTo>
                  <a:lnTo>
                    <a:pt x="885" y="536"/>
                  </a:lnTo>
                  <a:lnTo>
                    <a:pt x="927" y="504"/>
                  </a:lnTo>
                  <a:lnTo>
                    <a:pt x="935" y="504"/>
                  </a:lnTo>
                  <a:lnTo>
                    <a:pt x="944" y="472"/>
                  </a:lnTo>
                  <a:lnTo>
                    <a:pt x="977" y="448"/>
                  </a:lnTo>
                  <a:lnTo>
                    <a:pt x="1019" y="440"/>
                  </a:lnTo>
                  <a:lnTo>
                    <a:pt x="1095" y="432"/>
                  </a:lnTo>
                  <a:lnTo>
                    <a:pt x="1196" y="376"/>
                  </a:lnTo>
                  <a:lnTo>
                    <a:pt x="1205" y="376"/>
                  </a:lnTo>
                  <a:lnTo>
                    <a:pt x="1205" y="368"/>
                  </a:lnTo>
                  <a:lnTo>
                    <a:pt x="1205" y="344"/>
                  </a:lnTo>
                  <a:lnTo>
                    <a:pt x="1180" y="352"/>
                  </a:lnTo>
                  <a:close/>
                </a:path>
              </a:pathLst>
            </a:custGeom>
            <a:solidFill>
              <a:srgbClr val="00FF00"/>
            </a:solidFill>
            <a:ln w="9525">
              <a:noFill/>
              <a:miter lim="800000"/>
              <a:headEnd/>
              <a:tailEnd/>
            </a:ln>
          </p:spPr>
          <p:txBody>
            <a:bodyPr/>
            <a:lstStyle/>
            <a:p>
              <a:endParaRPr lang="en-IE">
                <a:latin typeface="Calibri" pitchFamily="34" charset="0"/>
              </a:endParaRPr>
            </a:p>
          </p:txBody>
        </p:sp>
        <p:sp>
          <p:nvSpPr>
            <p:cNvPr id="12" name="Freeform 6"/>
            <p:cNvSpPr>
              <a:spLocks/>
            </p:cNvSpPr>
            <p:nvPr/>
          </p:nvSpPr>
          <p:spPr bwMode="auto">
            <a:xfrm>
              <a:off x="1730" y="3408"/>
              <a:ext cx="421" cy="616"/>
            </a:xfrm>
            <a:custGeom>
              <a:avLst/>
              <a:gdLst>
                <a:gd name="T0" fmla="*/ 396 w 421"/>
                <a:gd name="T1" fmla="*/ 88 h 616"/>
                <a:gd name="T2" fmla="*/ 387 w 421"/>
                <a:gd name="T3" fmla="*/ 64 h 616"/>
                <a:gd name="T4" fmla="*/ 328 w 421"/>
                <a:gd name="T5" fmla="*/ 56 h 616"/>
                <a:gd name="T6" fmla="*/ 286 w 421"/>
                <a:gd name="T7" fmla="*/ 40 h 616"/>
                <a:gd name="T8" fmla="*/ 236 w 421"/>
                <a:gd name="T9" fmla="*/ 32 h 616"/>
                <a:gd name="T10" fmla="*/ 244 w 421"/>
                <a:gd name="T11" fmla="*/ 8 h 616"/>
                <a:gd name="T12" fmla="*/ 177 w 421"/>
                <a:gd name="T13" fmla="*/ 8 h 616"/>
                <a:gd name="T14" fmla="*/ 160 w 421"/>
                <a:gd name="T15" fmla="*/ 112 h 616"/>
                <a:gd name="T16" fmla="*/ 126 w 421"/>
                <a:gd name="T17" fmla="*/ 208 h 616"/>
                <a:gd name="T18" fmla="*/ 42 w 421"/>
                <a:gd name="T19" fmla="*/ 304 h 616"/>
                <a:gd name="T20" fmla="*/ 8 w 421"/>
                <a:gd name="T21" fmla="*/ 368 h 616"/>
                <a:gd name="T22" fmla="*/ 34 w 421"/>
                <a:gd name="T23" fmla="*/ 384 h 616"/>
                <a:gd name="T24" fmla="*/ 25 w 421"/>
                <a:gd name="T25" fmla="*/ 408 h 616"/>
                <a:gd name="T26" fmla="*/ 67 w 421"/>
                <a:gd name="T27" fmla="*/ 416 h 616"/>
                <a:gd name="T28" fmla="*/ 42 w 421"/>
                <a:gd name="T29" fmla="*/ 512 h 616"/>
                <a:gd name="T30" fmla="*/ 8 w 421"/>
                <a:gd name="T31" fmla="*/ 576 h 616"/>
                <a:gd name="T32" fmla="*/ 8 w 421"/>
                <a:gd name="T33" fmla="*/ 592 h 616"/>
                <a:gd name="T34" fmla="*/ 84 w 421"/>
                <a:gd name="T35" fmla="*/ 600 h 616"/>
                <a:gd name="T36" fmla="*/ 160 w 421"/>
                <a:gd name="T37" fmla="*/ 608 h 616"/>
                <a:gd name="T38" fmla="*/ 177 w 421"/>
                <a:gd name="T39" fmla="*/ 544 h 616"/>
                <a:gd name="T40" fmla="*/ 244 w 421"/>
                <a:gd name="T41" fmla="*/ 496 h 616"/>
                <a:gd name="T42" fmla="*/ 227 w 421"/>
                <a:gd name="T43" fmla="*/ 480 h 616"/>
                <a:gd name="T44" fmla="*/ 227 w 421"/>
                <a:gd name="T45" fmla="*/ 432 h 616"/>
                <a:gd name="T46" fmla="*/ 261 w 421"/>
                <a:gd name="T47" fmla="*/ 408 h 616"/>
                <a:gd name="T48" fmla="*/ 269 w 421"/>
                <a:gd name="T49" fmla="*/ 392 h 616"/>
                <a:gd name="T50" fmla="*/ 236 w 421"/>
                <a:gd name="T51" fmla="*/ 312 h 616"/>
                <a:gd name="T52" fmla="*/ 286 w 421"/>
                <a:gd name="T53" fmla="*/ 304 h 616"/>
                <a:gd name="T54" fmla="*/ 303 w 421"/>
                <a:gd name="T55" fmla="*/ 256 h 616"/>
                <a:gd name="T56" fmla="*/ 320 w 421"/>
                <a:gd name="T57" fmla="*/ 248 h 616"/>
                <a:gd name="T58" fmla="*/ 337 w 421"/>
                <a:gd name="T59" fmla="*/ 192 h 616"/>
                <a:gd name="T60" fmla="*/ 362 w 421"/>
                <a:gd name="T61" fmla="*/ 152 h 616"/>
                <a:gd name="T62" fmla="*/ 421 w 421"/>
                <a:gd name="T63" fmla="*/ 120 h 616"/>
                <a:gd name="T64" fmla="*/ 413 w 421"/>
                <a:gd name="T65" fmla="*/ 96 h 6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21"/>
                <a:gd name="T100" fmla="*/ 0 h 616"/>
                <a:gd name="T101" fmla="*/ 421 w 421"/>
                <a:gd name="T102" fmla="*/ 616 h 6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21" h="616">
                  <a:moveTo>
                    <a:pt x="413" y="96"/>
                  </a:moveTo>
                  <a:lnTo>
                    <a:pt x="396" y="88"/>
                  </a:lnTo>
                  <a:lnTo>
                    <a:pt x="396" y="80"/>
                  </a:lnTo>
                  <a:lnTo>
                    <a:pt x="387" y="64"/>
                  </a:lnTo>
                  <a:lnTo>
                    <a:pt x="354" y="48"/>
                  </a:lnTo>
                  <a:lnTo>
                    <a:pt x="328" y="56"/>
                  </a:lnTo>
                  <a:lnTo>
                    <a:pt x="303" y="56"/>
                  </a:lnTo>
                  <a:lnTo>
                    <a:pt x="286" y="40"/>
                  </a:lnTo>
                  <a:lnTo>
                    <a:pt x="253" y="40"/>
                  </a:lnTo>
                  <a:lnTo>
                    <a:pt x="236" y="32"/>
                  </a:lnTo>
                  <a:lnTo>
                    <a:pt x="244" y="24"/>
                  </a:lnTo>
                  <a:lnTo>
                    <a:pt x="244" y="8"/>
                  </a:lnTo>
                  <a:lnTo>
                    <a:pt x="227" y="0"/>
                  </a:lnTo>
                  <a:lnTo>
                    <a:pt x="177" y="8"/>
                  </a:lnTo>
                  <a:lnTo>
                    <a:pt x="177" y="40"/>
                  </a:lnTo>
                  <a:lnTo>
                    <a:pt x="160" y="112"/>
                  </a:lnTo>
                  <a:lnTo>
                    <a:pt x="143" y="144"/>
                  </a:lnTo>
                  <a:lnTo>
                    <a:pt x="126" y="208"/>
                  </a:lnTo>
                  <a:lnTo>
                    <a:pt x="92" y="256"/>
                  </a:lnTo>
                  <a:lnTo>
                    <a:pt x="42" y="304"/>
                  </a:lnTo>
                  <a:lnTo>
                    <a:pt x="17" y="352"/>
                  </a:lnTo>
                  <a:lnTo>
                    <a:pt x="8" y="368"/>
                  </a:lnTo>
                  <a:lnTo>
                    <a:pt x="17" y="376"/>
                  </a:lnTo>
                  <a:lnTo>
                    <a:pt x="34" y="384"/>
                  </a:lnTo>
                  <a:lnTo>
                    <a:pt x="25" y="400"/>
                  </a:lnTo>
                  <a:lnTo>
                    <a:pt x="25" y="408"/>
                  </a:lnTo>
                  <a:lnTo>
                    <a:pt x="34" y="416"/>
                  </a:lnTo>
                  <a:lnTo>
                    <a:pt x="67" y="416"/>
                  </a:lnTo>
                  <a:lnTo>
                    <a:pt x="42" y="480"/>
                  </a:lnTo>
                  <a:lnTo>
                    <a:pt x="42" y="512"/>
                  </a:lnTo>
                  <a:lnTo>
                    <a:pt x="25" y="544"/>
                  </a:lnTo>
                  <a:lnTo>
                    <a:pt x="8" y="576"/>
                  </a:lnTo>
                  <a:lnTo>
                    <a:pt x="0" y="592"/>
                  </a:lnTo>
                  <a:lnTo>
                    <a:pt x="8" y="592"/>
                  </a:lnTo>
                  <a:lnTo>
                    <a:pt x="50" y="592"/>
                  </a:lnTo>
                  <a:lnTo>
                    <a:pt x="84" y="600"/>
                  </a:lnTo>
                  <a:lnTo>
                    <a:pt x="126" y="616"/>
                  </a:lnTo>
                  <a:lnTo>
                    <a:pt x="160" y="608"/>
                  </a:lnTo>
                  <a:lnTo>
                    <a:pt x="168" y="576"/>
                  </a:lnTo>
                  <a:lnTo>
                    <a:pt x="177" y="544"/>
                  </a:lnTo>
                  <a:lnTo>
                    <a:pt x="219" y="520"/>
                  </a:lnTo>
                  <a:lnTo>
                    <a:pt x="244" y="496"/>
                  </a:lnTo>
                  <a:lnTo>
                    <a:pt x="236" y="496"/>
                  </a:lnTo>
                  <a:lnTo>
                    <a:pt x="227" y="480"/>
                  </a:lnTo>
                  <a:lnTo>
                    <a:pt x="219" y="456"/>
                  </a:lnTo>
                  <a:lnTo>
                    <a:pt x="227" y="432"/>
                  </a:lnTo>
                  <a:lnTo>
                    <a:pt x="236" y="416"/>
                  </a:lnTo>
                  <a:lnTo>
                    <a:pt x="261" y="408"/>
                  </a:lnTo>
                  <a:lnTo>
                    <a:pt x="269" y="400"/>
                  </a:lnTo>
                  <a:lnTo>
                    <a:pt x="269" y="392"/>
                  </a:lnTo>
                  <a:lnTo>
                    <a:pt x="253" y="376"/>
                  </a:lnTo>
                  <a:lnTo>
                    <a:pt x="236" y="312"/>
                  </a:lnTo>
                  <a:lnTo>
                    <a:pt x="261" y="312"/>
                  </a:lnTo>
                  <a:lnTo>
                    <a:pt x="286" y="304"/>
                  </a:lnTo>
                  <a:lnTo>
                    <a:pt x="303" y="288"/>
                  </a:lnTo>
                  <a:lnTo>
                    <a:pt x="303" y="256"/>
                  </a:lnTo>
                  <a:lnTo>
                    <a:pt x="312" y="256"/>
                  </a:lnTo>
                  <a:lnTo>
                    <a:pt x="320" y="248"/>
                  </a:lnTo>
                  <a:lnTo>
                    <a:pt x="320" y="224"/>
                  </a:lnTo>
                  <a:lnTo>
                    <a:pt x="337" y="192"/>
                  </a:lnTo>
                  <a:lnTo>
                    <a:pt x="328" y="168"/>
                  </a:lnTo>
                  <a:lnTo>
                    <a:pt x="362" y="152"/>
                  </a:lnTo>
                  <a:lnTo>
                    <a:pt x="387" y="136"/>
                  </a:lnTo>
                  <a:lnTo>
                    <a:pt x="421" y="120"/>
                  </a:lnTo>
                  <a:lnTo>
                    <a:pt x="421" y="112"/>
                  </a:lnTo>
                  <a:lnTo>
                    <a:pt x="413" y="96"/>
                  </a:lnTo>
                  <a:close/>
                </a:path>
              </a:pathLst>
            </a:custGeom>
            <a:solidFill>
              <a:srgbClr val="00FF00"/>
            </a:solidFill>
            <a:ln>
              <a:noFill/>
            </a:ln>
          </p:spPr>
          <p:txBody>
            <a:bodyPr/>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defRPr/>
              </a:pPr>
              <a:endParaRPr lang="en-GB" altLang="en-US"/>
            </a:p>
          </p:txBody>
        </p:sp>
        <p:sp>
          <p:nvSpPr>
            <p:cNvPr id="13" name="Freeform 7"/>
            <p:cNvSpPr>
              <a:spLocks/>
            </p:cNvSpPr>
            <p:nvPr/>
          </p:nvSpPr>
          <p:spPr bwMode="auto">
            <a:xfrm>
              <a:off x="1890" y="3232"/>
              <a:ext cx="1205" cy="952"/>
            </a:xfrm>
            <a:custGeom>
              <a:avLst/>
              <a:gdLst>
                <a:gd name="T0" fmla="*/ 1154 w 1205"/>
                <a:gd name="T1" fmla="*/ 336 h 952"/>
                <a:gd name="T2" fmla="*/ 1036 w 1205"/>
                <a:gd name="T3" fmla="*/ 296 h 952"/>
                <a:gd name="T4" fmla="*/ 910 w 1205"/>
                <a:gd name="T5" fmla="*/ 280 h 952"/>
                <a:gd name="T6" fmla="*/ 859 w 1205"/>
                <a:gd name="T7" fmla="*/ 232 h 952"/>
                <a:gd name="T8" fmla="*/ 784 w 1205"/>
                <a:gd name="T9" fmla="*/ 192 h 952"/>
                <a:gd name="T10" fmla="*/ 716 w 1205"/>
                <a:gd name="T11" fmla="*/ 144 h 952"/>
                <a:gd name="T12" fmla="*/ 666 w 1205"/>
                <a:gd name="T13" fmla="*/ 136 h 952"/>
                <a:gd name="T14" fmla="*/ 598 w 1205"/>
                <a:gd name="T15" fmla="*/ 128 h 952"/>
                <a:gd name="T16" fmla="*/ 522 w 1205"/>
                <a:gd name="T17" fmla="*/ 104 h 952"/>
                <a:gd name="T18" fmla="*/ 387 w 1205"/>
                <a:gd name="T19" fmla="*/ 64 h 952"/>
                <a:gd name="T20" fmla="*/ 320 w 1205"/>
                <a:gd name="T21" fmla="*/ 48 h 952"/>
                <a:gd name="T22" fmla="*/ 202 w 1205"/>
                <a:gd name="T23" fmla="*/ 16 h 952"/>
                <a:gd name="T24" fmla="*/ 168 w 1205"/>
                <a:gd name="T25" fmla="*/ 0 h 952"/>
                <a:gd name="T26" fmla="*/ 135 w 1205"/>
                <a:gd name="T27" fmla="*/ 8 h 952"/>
                <a:gd name="T28" fmla="*/ 109 w 1205"/>
                <a:gd name="T29" fmla="*/ 24 h 952"/>
                <a:gd name="T30" fmla="*/ 17 w 1205"/>
                <a:gd name="T31" fmla="*/ 48 h 952"/>
                <a:gd name="T32" fmla="*/ 25 w 1205"/>
                <a:gd name="T33" fmla="*/ 88 h 952"/>
                <a:gd name="T34" fmla="*/ 34 w 1205"/>
                <a:gd name="T35" fmla="*/ 128 h 952"/>
                <a:gd name="T36" fmla="*/ 67 w 1205"/>
                <a:gd name="T37" fmla="*/ 176 h 952"/>
                <a:gd name="T38" fmla="*/ 84 w 1205"/>
                <a:gd name="T39" fmla="*/ 200 h 952"/>
                <a:gd name="T40" fmla="*/ 93 w 1205"/>
                <a:gd name="T41" fmla="*/ 216 h 952"/>
                <a:gd name="T42" fmla="*/ 143 w 1205"/>
                <a:gd name="T43" fmla="*/ 232 h 952"/>
                <a:gd name="T44" fmla="*/ 194 w 1205"/>
                <a:gd name="T45" fmla="*/ 224 h 952"/>
                <a:gd name="T46" fmla="*/ 236 w 1205"/>
                <a:gd name="T47" fmla="*/ 256 h 952"/>
                <a:gd name="T48" fmla="*/ 253 w 1205"/>
                <a:gd name="T49" fmla="*/ 272 h 952"/>
                <a:gd name="T50" fmla="*/ 261 w 1205"/>
                <a:gd name="T51" fmla="*/ 296 h 952"/>
                <a:gd name="T52" fmla="*/ 202 w 1205"/>
                <a:gd name="T53" fmla="*/ 328 h 952"/>
                <a:gd name="T54" fmla="*/ 177 w 1205"/>
                <a:gd name="T55" fmla="*/ 368 h 952"/>
                <a:gd name="T56" fmla="*/ 160 w 1205"/>
                <a:gd name="T57" fmla="*/ 424 h 952"/>
                <a:gd name="T58" fmla="*/ 143 w 1205"/>
                <a:gd name="T59" fmla="*/ 432 h 952"/>
                <a:gd name="T60" fmla="*/ 126 w 1205"/>
                <a:gd name="T61" fmla="*/ 480 h 952"/>
                <a:gd name="T62" fmla="*/ 76 w 1205"/>
                <a:gd name="T63" fmla="*/ 488 h 952"/>
                <a:gd name="T64" fmla="*/ 109 w 1205"/>
                <a:gd name="T65" fmla="*/ 568 h 952"/>
                <a:gd name="T66" fmla="*/ 101 w 1205"/>
                <a:gd name="T67" fmla="*/ 584 h 952"/>
                <a:gd name="T68" fmla="*/ 67 w 1205"/>
                <a:gd name="T69" fmla="*/ 608 h 952"/>
                <a:gd name="T70" fmla="*/ 67 w 1205"/>
                <a:gd name="T71" fmla="*/ 656 h 952"/>
                <a:gd name="T72" fmla="*/ 84 w 1205"/>
                <a:gd name="T73" fmla="*/ 672 h 952"/>
                <a:gd name="T74" fmla="*/ 17 w 1205"/>
                <a:gd name="T75" fmla="*/ 720 h 952"/>
                <a:gd name="T76" fmla="*/ 0 w 1205"/>
                <a:gd name="T77" fmla="*/ 784 h 952"/>
                <a:gd name="T78" fmla="*/ 59 w 1205"/>
                <a:gd name="T79" fmla="*/ 792 h 952"/>
                <a:gd name="T80" fmla="*/ 109 w 1205"/>
                <a:gd name="T81" fmla="*/ 840 h 952"/>
                <a:gd name="T82" fmla="*/ 118 w 1205"/>
                <a:gd name="T83" fmla="*/ 920 h 952"/>
                <a:gd name="T84" fmla="*/ 219 w 1205"/>
                <a:gd name="T85" fmla="*/ 928 h 952"/>
                <a:gd name="T86" fmla="*/ 295 w 1205"/>
                <a:gd name="T87" fmla="*/ 912 h 952"/>
                <a:gd name="T88" fmla="*/ 379 w 1205"/>
                <a:gd name="T89" fmla="*/ 904 h 952"/>
                <a:gd name="T90" fmla="*/ 539 w 1205"/>
                <a:gd name="T91" fmla="*/ 928 h 952"/>
                <a:gd name="T92" fmla="*/ 598 w 1205"/>
                <a:gd name="T93" fmla="*/ 904 h 952"/>
                <a:gd name="T94" fmla="*/ 649 w 1205"/>
                <a:gd name="T95" fmla="*/ 856 h 952"/>
                <a:gd name="T96" fmla="*/ 725 w 1205"/>
                <a:gd name="T97" fmla="*/ 824 h 952"/>
                <a:gd name="T98" fmla="*/ 784 w 1205"/>
                <a:gd name="T99" fmla="*/ 752 h 952"/>
                <a:gd name="T100" fmla="*/ 809 w 1205"/>
                <a:gd name="T101" fmla="*/ 664 h 952"/>
                <a:gd name="T102" fmla="*/ 842 w 1205"/>
                <a:gd name="T103" fmla="*/ 592 h 952"/>
                <a:gd name="T104" fmla="*/ 927 w 1205"/>
                <a:gd name="T105" fmla="*/ 504 h 952"/>
                <a:gd name="T106" fmla="*/ 944 w 1205"/>
                <a:gd name="T107" fmla="*/ 472 h 952"/>
                <a:gd name="T108" fmla="*/ 944 w 1205"/>
                <a:gd name="T109" fmla="*/ 472 h 952"/>
                <a:gd name="T110" fmla="*/ 1019 w 1205"/>
                <a:gd name="T111" fmla="*/ 440 h 952"/>
                <a:gd name="T112" fmla="*/ 1196 w 1205"/>
                <a:gd name="T113" fmla="*/ 376 h 952"/>
                <a:gd name="T114" fmla="*/ 1205 w 1205"/>
                <a:gd name="T115" fmla="*/ 368 h 952"/>
                <a:gd name="T116" fmla="*/ 1205 w 1205"/>
                <a:gd name="T117" fmla="*/ 344 h 9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05"/>
                <a:gd name="T178" fmla="*/ 0 h 952"/>
                <a:gd name="T179" fmla="*/ 1205 w 1205"/>
                <a:gd name="T180" fmla="*/ 952 h 95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05" h="952">
                  <a:moveTo>
                    <a:pt x="1180" y="352"/>
                  </a:moveTo>
                  <a:lnTo>
                    <a:pt x="1154" y="336"/>
                  </a:lnTo>
                  <a:lnTo>
                    <a:pt x="1095" y="320"/>
                  </a:lnTo>
                  <a:lnTo>
                    <a:pt x="1036" y="296"/>
                  </a:lnTo>
                  <a:lnTo>
                    <a:pt x="969" y="288"/>
                  </a:lnTo>
                  <a:lnTo>
                    <a:pt x="910" y="280"/>
                  </a:lnTo>
                  <a:lnTo>
                    <a:pt x="893" y="256"/>
                  </a:lnTo>
                  <a:lnTo>
                    <a:pt x="859" y="232"/>
                  </a:lnTo>
                  <a:lnTo>
                    <a:pt x="817" y="224"/>
                  </a:lnTo>
                  <a:lnTo>
                    <a:pt x="784" y="192"/>
                  </a:lnTo>
                  <a:lnTo>
                    <a:pt x="733" y="152"/>
                  </a:lnTo>
                  <a:lnTo>
                    <a:pt x="716" y="144"/>
                  </a:lnTo>
                  <a:lnTo>
                    <a:pt x="699" y="144"/>
                  </a:lnTo>
                  <a:lnTo>
                    <a:pt x="666" y="136"/>
                  </a:lnTo>
                  <a:lnTo>
                    <a:pt x="632" y="120"/>
                  </a:lnTo>
                  <a:lnTo>
                    <a:pt x="598" y="128"/>
                  </a:lnTo>
                  <a:lnTo>
                    <a:pt x="556" y="104"/>
                  </a:lnTo>
                  <a:lnTo>
                    <a:pt x="522" y="104"/>
                  </a:lnTo>
                  <a:lnTo>
                    <a:pt x="480" y="96"/>
                  </a:lnTo>
                  <a:lnTo>
                    <a:pt x="387" y="64"/>
                  </a:lnTo>
                  <a:lnTo>
                    <a:pt x="362" y="48"/>
                  </a:lnTo>
                  <a:lnTo>
                    <a:pt x="320" y="48"/>
                  </a:lnTo>
                  <a:lnTo>
                    <a:pt x="227" y="32"/>
                  </a:lnTo>
                  <a:lnTo>
                    <a:pt x="202" y="16"/>
                  </a:lnTo>
                  <a:lnTo>
                    <a:pt x="185" y="0"/>
                  </a:lnTo>
                  <a:lnTo>
                    <a:pt x="168" y="0"/>
                  </a:lnTo>
                  <a:lnTo>
                    <a:pt x="143" y="0"/>
                  </a:lnTo>
                  <a:lnTo>
                    <a:pt x="135" y="8"/>
                  </a:lnTo>
                  <a:lnTo>
                    <a:pt x="126" y="24"/>
                  </a:lnTo>
                  <a:lnTo>
                    <a:pt x="109" y="24"/>
                  </a:lnTo>
                  <a:lnTo>
                    <a:pt x="59" y="32"/>
                  </a:lnTo>
                  <a:lnTo>
                    <a:pt x="17" y="48"/>
                  </a:lnTo>
                  <a:lnTo>
                    <a:pt x="25" y="80"/>
                  </a:lnTo>
                  <a:lnTo>
                    <a:pt x="25" y="88"/>
                  </a:lnTo>
                  <a:lnTo>
                    <a:pt x="25" y="104"/>
                  </a:lnTo>
                  <a:lnTo>
                    <a:pt x="34" y="128"/>
                  </a:lnTo>
                  <a:lnTo>
                    <a:pt x="17" y="184"/>
                  </a:lnTo>
                  <a:lnTo>
                    <a:pt x="67" y="176"/>
                  </a:lnTo>
                  <a:lnTo>
                    <a:pt x="84" y="184"/>
                  </a:lnTo>
                  <a:lnTo>
                    <a:pt x="84" y="200"/>
                  </a:lnTo>
                  <a:lnTo>
                    <a:pt x="76" y="208"/>
                  </a:lnTo>
                  <a:lnTo>
                    <a:pt x="93" y="216"/>
                  </a:lnTo>
                  <a:lnTo>
                    <a:pt x="126" y="216"/>
                  </a:lnTo>
                  <a:lnTo>
                    <a:pt x="143" y="232"/>
                  </a:lnTo>
                  <a:lnTo>
                    <a:pt x="168" y="232"/>
                  </a:lnTo>
                  <a:lnTo>
                    <a:pt x="194" y="224"/>
                  </a:lnTo>
                  <a:lnTo>
                    <a:pt x="227" y="240"/>
                  </a:lnTo>
                  <a:lnTo>
                    <a:pt x="236" y="256"/>
                  </a:lnTo>
                  <a:lnTo>
                    <a:pt x="236" y="264"/>
                  </a:lnTo>
                  <a:lnTo>
                    <a:pt x="253" y="272"/>
                  </a:lnTo>
                  <a:lnTo>
                    <a:pt x="261" y="288"/>
                  </a:lnTo>
                  <a:lnTo>
                    <a:pt x="261" y="296"/>
                  </a:lnTo>
                  <a:lnTo>
                    <a:pt x="227" y="312"/>
                  </a:lnTo>
                  <a:lnTo>
                    <a:pt x="202" y="328"/>
                  </a:lnTo>
                  <a:lnTo>
                    <a:pt x="168" y="344"/>
                  </a:lnTo>
                  <a:lnTo>
                    <a:pt x="177" y="368"/>
                  </a:lnTo>
                  <a:lnTo>
                    <a:pt x="160" y="400"/>
                  </a:lnTo>
                  <a:lnTo>
                    <a:pt x="160" y="424"/>
                  </a:lnTo>
                  <a:lnTo>
                    <a:pt x="152" y="432"/>
                  </a:lnTo>
                  <a:lnTo>
                    <a:pt x="143" y="432"/>
                  </a:lnTo>
                  <a:lnTo>
                    <a:pt x="143" y="464"/>
                  </a:lnTo>
                  <a:lnTo>
                    <a:pt x="126" y="480"/>
                  </a:lnTo>
                  <a:lnTo>
                    <a:pt x="101" y="488"/>
                  </a:lnTo>
                  <a:lnTo>
                    <a:pt x="76" y="488"/>
                  </a:lnTo>
                  <a:lnTo>
                    <a:pt x="93" y="552"/>
                  </a:lnTo>
                  <a:lnTo>
                    <a:pt x="109" y="568"/>
                  </a:lnTo>
                  <a:lnTo>
                    <a:pt x="109" y="576"/>
                  </a:lnTo>
                  <a:lnTo>
                    <a:pt x="101" y="584"/>
                  </a:lnTo>
                  <a:lnTo>
                    <a:pt x="76" y="592"/>
                  </a:lnTo>
                  <a:lnTo>
                    <a:pt x="67" y="608"/>
                  </a:lnTo>
                  <a:lnTo>
                    <a:pt x="59" y="632"/>
                  </a:lnTo>
                  <a:lnTo>
                    <a:pt x="67" y="656"/>
                  </a:lnTo>
                  <a:lnTo>
                    <a:pt x="76" y="672"/>
                  </a:lnTo>
                  <a:lnTo>
                    <a:pt x="84" y="672"/>
                  </a:lnTo>
                  <a:lnTo>
                    <a:pt x="59" y="696"/>
                  </a:lnTo>
                  <a:lnTo>
                    <a:pt x="17" y="720"/>
                  </a:lnTo>
                  <a:lnTo>
                    <a:pt x="8" y="752"/>
                  </a:lnTo>
                  <a:lnTo>
                    <a:pt x="0" y="784"/>
                  </a:lnTo>
                  <a:lnTo>
                    <a:pt x="17" y="784"/>
                  </a:lnTo>
                  <a:lnTo>
                    <a:pt x="59" y="792"/>
                  </a:lnTo>
                  <a:lnTo>
                    <a:pt x="93" y="816"/>
                  </a:lnTo>
                  <a:lnTo>
                    <a:pt x="109" y="840"/>
                  </a:lnTo>
                  <a:lnTo>
                    <a:pt x="109" y="880"/>
                  </a:lnTo>
                  <a:lnTo>
                    <a:pt x="118" y="920"/>
                  </a:lnTo>
                  <a:lnTo>
                    <a:pt x="152" y="952"/>
                  </a:lnTo>
                  <a:lnTo>
                    <a:pt x="219" y="928"/>
                  </a:lnTo>
                  <a:lnTo>
                    <a:pt x="253" y="920"/>
                  </a:lnTo>
                  <a:lnTo>
                    <a:pt x="295" y="912"/>
                  </a:lnTo>
                  <a:lnTo>
                    <a:pt x="337" y="896"/>
                  </a:lnTo>
                  <a:lnTo>
                    <a:pt x="379" y="904"/>
                  </a:lnTo>
                  <a:lnTo>
                    <a:pt x="463" y="920"/>
                  </a:lnTo>
                  <a:lnTo>
                    <a:pt x="539" y="928"/>
                  </a:lnTo>
                  <a:lnTo>
                    <a:pt x="573" y="928"/>
                  </a:lnTo>
                  <a:lnTo>
                    <a:pt x="598" y="904"/>
                  </a:lnTo>
                  <a:lnTo>
                    <a:pt x="615" y="872"/>
                  </a:lnTo>
                  <a:lnTo>
                    <a:pt x="649" y="856"/>
                  </a:lnTo>
                  <a:lnTo>
                    <a:pt x="733" y="848"/>
                  </a:lnTo>
                  <a:lnTo>
                    <a:pt x="725" y="824"/>
                  </a:lnTo>
                  <a:lnTo>
                    <a:pt x="733" y="800"/>
                  </a:lnTo>
                  <a:lnTo>
                    <a:pt x="784" y="752"/>
                  </a:lnTo>
                  <a:lnTo>
                    <a:pt x="842" y="720"/>
                  </a:lnTo>
                  <a:lnTo>
                    <a:pt x="809" y="664"/>
                  </a:lnTo>
                  <a:lnTo>
                    <a:pt x="809" y="624"/>
                  </a:lnTo>
                  <a:lnTo>
                    <a:pt x="842" y="592"/>
                  </a:lnTo>
                  <a:lnTo>
                    <a:pt x="885" y="536"/>
                  </a:lnTo>
                  <a:lnTo>
                    <a:pt x="927" y="504"/>
                  </a:lnTo>
                  <a:lnTo>
                    <a:pt x="935" y="504"/>
                  </a:lnTo>
                  <a:lnTo>
                    <a:pt x="944" y="472"/>
                  </a:lnTo>
                  <a:lnTo>
                    <a:pt x="977" y="448"/>
                  </a:lnTo>
                  <a:lnTo>
                    <a:pt x="1019" y="440"/>
                  </a:lnTo>
                  <a:lnTo>
                    <a:pt x="1095" y="432"/>
                  </a:lnTo>
                  <a:lnTo>
                    <a:pt x="1196" y="376"/>
                  </a:lnTo>
                  <a:lnTo>
                    <a:pt x="1205" y="376"/>
                  </a:lnTo>
                  <a:lnTo>
                    <a:pt x="1205" y="368"/>
                  </a:lnTo>
                  <a:lnTo>
                    <a:pt x="1205" y="344"/>
                  </a:lnTo>
                  <a:lnTo>
                    <a:pt x="1180" y="352"/>
                  </a:lnTo>
                  <a:close/>
                </a:path>
              </a:pathLst>
            </a:custGeom>
            <a:noFill/>
            <a:ln w="12700">
              <a:solidFill>
                <a:srgbClr val="000000"/>
              </a:solidFill>
              <a:round/>
              <a:headEnd/>
              <a:tailEnd/>
            </a:ln>
          </p:spPr>
          <p:txBody>
            <a:bodyPr/>
            <a:lstStyle/>
            <a:p>
              <a:endParaRPr lang="en-IE">
                <a:latin typeface="Calibri" pitchFamily="34" charset="0"/>
              </a:endParaRPr>
            </a:p>
          </p:txBody>
        </p:sp>
        <p:sp>
          <p:nvSpPr>
            <p:cNvPr id="14" name="Freeform 8"/>
            <p:cNvSpPr>
              <a:spLocks/>
            </p:cNvSpPr>
            <p:nvPr/>
          </p:nvSpPr>
          <p:spPr bwMode="auto">
            <a:xfrm>
              <a:off x="1730" y="3408"/>
              <a:ext cx="421" cy="616"/>
            </a:xfrm>
            <a:custGeom>
              <a:avLst/>
              <a:gdLst>
                <a:gd name="T0" fmla="*/ 396 w 421"/>
                <a:gd name="T1" fmla="*/ 88 h 616"/>
                <a:gd name="T2" fmla="*/ 387 w 421"/>
                <a:gd name="T3" fmla="*/ 64 h 616"/>
                <a:gd name="T4" fmla="*/ 328 w 421"/>
                <a:gd name="T5" fmla="*/ 56 h 616"/>
                <a:gd name="T6" fmla="*/ 286 w 421"/>
                <a:gd name="T7" fmla="*/ 40 h 616"/>
                <a:gd name="T8" fmla="*/ 236 w 421"/>
                <a:gd name="T9" fmla="*/ 32 h 616"/>
                <a:gd name="T10" fmla="*/ 244 w 421"/>
                <a:gd name="T11" fmla="*/ 8 h 616"/>
                <a:gd name="T12" fmla="*/ 177 w 421"/>
                <a:gd name="T13" fmla="*/ 8 h 616"/>
                <a:gd name="T14" fmla="*/ 160 w 421"/>
                <a:gd name="T15" fmla="*/ 112 h 616"/>
                <a:gd name="T16" fmla="*/ 126 w 421"/>
                <a:gd name="T17" fmla="*/ 208 h 616"/>
                <a:gd name="T18" fmla="*/ 42 w 421"/>
                <a:gd name="T19" fmla="*/ 304 h 616"/>
                <a:gd name="T20" fmla="*/ 8 w 421"/>
                <a:gd name="T21" fmla="*/ 368 h 616"/>
                <a:gd name="T22" fmla="*/ 34 w 421"/>
                <a:gd name="T23" fmla="*/ 384 h 616"/>
                <a:gd name="T24" fmla="*/ 25 w 421"/>
                <a:gd name="T25" fmla="*/ 408 h 616"/>
                <a:gd name="T26" fmla="*/ 67 w 421"/>
                <a:gd name="T27" fmla="*/ 416 h 616"/>
                <a:gd name="T28" fmla="*/ 42 w 421"/>
                <a:gd name="T29" fmla="*/ 512 h 616"/>
                <a:gd name="T30" fmla="*/ 8 w 421"/>
                <a:gd name="T31" fmla="*/ 576 h 616"/>
                <a:gd name="T32" fmla="*/ 8 w 421"/>
                <a:gd name="T33" fmla="*/ 592 h 616"/>
                <a:gd name="T34" fmla="*/ 84 w 421"/>
                <a:gd name="T35" fmla="*/ 600 h 616"/>
                <a:gd name="T36" fmla="*/ 160 w 421"/>
                <a:gd name="T37" fmla="*/ 608 h 616"/>
                <a:gd name="T38" fmla="*/ 168 w 421"/>
                <a:gd name="T39" fmla="*/ 576 h 616"/>
                <a:gd name="T40" fmla="*/ 219 w 421"/>
                <a:gd name="T41" fmla="*/ 520 h 616"/>
                <a:gd name="T42" fmla="*/ 236 w 421"/>
                <a:gd name="T43" fmla="*/ 496 h 616"/>
                <a:gd name="T44" fmla="*/ 219 w 421"/>
                <a:gd name="T45" fmla="*/ 456 h 616"/>
                <a:gd name="T46" fmla="*/ 236 w 421"/>
                <a:gd name="T47" fmla="*/ 416 h 616"/>
                <a:gd name="T48" fmla="*/ 269 w 421"/>
                <a:gd name="T49" fmla="*/ 400 h 616"/>
                <a:gd name="T50" fmla="*/ 253 w 421"/>
                <a:gd name="T51" fmla="*/ 376 h 616"/>
                <a:gd name="T52" fmla="*/ 261 w 421"/>
                <a:gd name="T53" fmla="*/ 312 h 616"/>
                <a:gd name="T54" fmla="*/ 303 w 421"/>
                <a:gd name="T55" fmla="*/ 288 h 616"/>
                <a:gd name="T56" fmla="*/ 312 w 421"/>
                <a:gd name="T57" fmla="*/ 256 h 616"/>
                <a:gd name="T58" fmla="*/ 320 w 421"/>
                <a:gd name="T59" fmla="*/ 224 h 616"/>
                <a:gd name="T60" fmla="*/ 328 w 421"/>
                <a:gd name="T61" fmla="*/ 168 h 616"/>
                <a:gd name="T62" fmla="*/ 387 w 421"/>
                <a:gd name="T63" fmla="*/ 136 h 616"/>
                <a:gd name="T64" fmla="*/ 421 w 421"/>
                <a:gd name="T65" fmla="*/ 112 h 616"/>
                <a:gd name="T66" fmla="*/ 413 w 421"/>
                <a:gd name="T67" fmla="*/ 96 h 6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21"/>
                <a:gd name="T103" fmla="*/ 0 h 616"/>
                <a:gd name="T104" fmla="*/ 421 w 421"/>
                <a:gd name="T105" fmla="*/ 616 h 6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21" h="616">
                  <a:moveTo>
                    <a:pt x="413" y="96"/>
                  </a:moveTo>
                  <a:lnTo>
                    <a:pt x="396" y="88"/>
                  </a:lnTo>
                  <a:lnTo>
                    <a:pt x="396" y="80"/>
                  </a:lnTo>
                  <a:lnTo>
                    <a:pt x="387" y="64"/>
                  </a:lnTo>
                  <a:lnTo>
                    <a:pt x="354" y="48"/>
                  </a:lnTo>
                  <a:lnTo>
                    <a:pt x="328" y="56"/>
                  </a:lnTo>
                  <a:lnTo>
                    <a:pt x="303" y="56"/>
                  </a:lnTo>
                  <a:lnTo>
                    <a:pt x="286" y="40"/>
                  </a:lnTo>
                  <a:lnTo>
                    <a:pt x="253" y="40"/>
                  </a:lnTo>
                  <a:lnTo>
                    <a:pt x="236" y="32"/>
                  </a:lnTo>
                  <a:lnTo>
                    <a:pt x="244" y="24"/>
                  </a:lnTo>
                  <a:lnTo>
                    <a:pt x="244" y="8"/>
                  </a:lnTo>
                  <a:lnTo>
                    <a:pt x="227" y="0"/>
                  </a:lnTo>
                  <a:lnTo>
                    <a:pt x="177" y="8"/>
                  </a:lnTo>
                  <a:lnTo>
                    <a:pt x="177" y="40"/>
                  </a:lnTo>
                  <a:lnTo>
                    <a:pt x="160" y="112"/>
                  </a:lnTo>
                  <a:lnTo>
                    <a:pt x="143" y="144"/>
                  </a:lnTo>
                  <a:lnTo>
                    <a:pt x="126" y="208"/>
                  </a:lnTo>
                  <a:lnTo>
                    <a:pt x="92" y="256"/>
                  </a:lnTo>
                  <a:lnTo>
                    <a:pt x="42" y="304"/>
                  </a:lnTo>
                  <a:lnTo>
                    <a:pt x="17" y="352"/>
                  </a:lnTo>
                  <a:lnTo>
                    <a:pt x="8" y="368"/>
                  </a:lnTo>
                  <a:lnTo>
                    <a:pt x="17" y="376"/>
                  </a:lnTo>
                  <a:lnTo>
                    <a:pt x="34" y="384"/>
                  </a:lnTo>
                  <a:lnTo>
                    <a:pt x="25" y="400"/>
                  </a:lnTo>
                  <a:lnTo>
                    <a:pt x="25" y="408"/>
                  </a:lnTo>
                  <a:lnTo>
                    <a:pt x="34" y="416"/>
                  </a:lnTo>
                  <a:lnTo>
                    <a:pt x="67" y="416"/>
                  </a:lnTo>
                  <a:lnTo>
                    <a:pt x="42" y="480"/>
                  </a:lnTo>
                  <a:lnTo>
                    <a:pt x="42" y="512"/>
                  </a:lnTo>
                  <a:lnTo>
                    <a:pt x="25" y="544"/>
                  </a:lnTo>
                  <a:lnTo>
                    <a:pt x="8" y="576"/>
                  </a:lnTo>
                  <a:lnTo>
                    <a:pt x="0" y="592"/>
                  </a:lnTo>
                  <a:lnTo>
                    <a:pt x="8" y="592"/>
                  </a:lnTo>
                  <a:lnTo>
                    <a:pt x="50" y="592"/>
                  </a:lnTo>
                  <a:lnTo>
                    <a:pt x="84" y="600"/>
                  </a:lnTo>
                  <a:lnTo>
                    <a:pt x="126" y="616"/>
                  </a:lnTo>
                  <a:lnTo>
                    <a:pt x="160" y="608"/>
                  </a:lnTo>
                  <a:lnTo>
                    <a:pt x="168" y="576"/>
                  </a:lnTo>
                  <a:lnTo>
                    <a:pt x="177" y="544"/>
                  </a:lnTo>
                  <a:lnTo>
                    <a:pt x="219" y="520"/>
                  </a:lnTo>
                  <a:lnTo>
                    <a:pt x="244" y="496"/>
                  </a:lnTo>
                  <a:lnTo>
                    <a:pt x="236" y="496"/>
                  </a:lnTo>
                  <a:lnTo>
                    <a:pt x="227" y="480"/>
                  </a:lnTo>
                  <a:lnTo>
                    <a:pt x="219" y="456"/>
                  </a:lnTo>
                  <a:lnTo>
                    <a:pt x="227" y="432"/>
                  </a:lnTo>
                  <a:lnTo>
                    <a:pt x="236" y="416"/>
                  </a:lnTo>
                  <a:lnTo>
                    <a:pt x="261" y="408"/>
                  </a:lnTo>
                  <a:lnTo>
                    <a:pt x="269" y="400"/>
                  </a:lnTo>
                  <a:lnTo>
                    <a:pt x="269" y="392"/>
                  </a:lnTo>
                  <a:lnTo>
                    <a:pt x="253" y="376"/>
                  </a:lnTo>
                  <a:lnTo>
                    <a:pt x="236" y="312"/>
                  </a:lnTo>
                  <a:lnTo>
                    <a:pt x="261" y="312"/>
                  </a:lnTo>
                  <a:lnTo>
                    <a:pt x="286" y="304"/>
                  </a:lnTo>
                  <a:lnTo>
                    <a:pt x="303" y="288"/>
                  </a:lnTo>
                  <a:lnTo>
                    <a:pt x="303" y="256"/>
                  </a:lnTo>
                  <a:lnTo>
                    <a:pt x="312" y="256"/>
                  </a:lnTo>
                  <a:lnTo>
                    <a:pt x="320" y="248"/>
                  </a:lnTo>
                  <a:lnTo>
                    <a:pt x="320" y="224"/>
                  </a:lnTo>
                  <a:lnTo>
                    <a:pt x="337" y="192"/>
                  </a:lnTo>
                  <a:lnTo>
                    <a:pt x="328" y="168"/>
                  </a:lnTo>
                  <a:lnTo>
                    <a:pt x="362" y="152"/>
                  </a:lnTo>
                  <a:lnTo>
                    <a:pt x="387" y="136"/>
                  </a:lnTo>
                  <a:lnTo>
                    <a:pt x="421" y="120"/>
                  </a:lnTo>
                  <a:lnTo>
                    <a:pt x="421" y="112"/>
                  </a:lnTo>
                  <a:lnTo>
                    <a:pt x="413" y="96"/>
                  </a:lnTo>
                  <a:close/>
                </a:path>
              </a:pathLst>
            </a:custGeom>
            <a:noFill/>
            <a:ln w="12700">
              <a:solidFill>
                <a:srgbClr val="000000"/>
              </a:solidFill>
              <a:round/>
              <a:headEnd/>
              <a:tailEnd/>
            </a:ln>
          </p:spPr>
          <p:txBody>
            <a:bodyPr/>
            <a:lstStyle/>
            <a:p>
              <a:endParaRPr lang="en-IE">
                <a:latin typeface="Calibri" pitchFamily="34" charset="0"/>
              </a:endParaRPr>
            </a:p>
          </p:txBody>
        </p:sp>
        <p:sp>
          <p:nvSpPr>
            <p:cNvPr id="15" name="Freeform 9"/>
            <p:cNvSpPr>
              <a:spLocks/>
            </p:cNvSpPr>
            <p:nvPr/>
          </p:nvSpPr>
          <p:spPr bwMode="auto">
            <a:xfrm>
              <a:off x="2117" y="1888"/>
              <a:ext cx="396" cy="408"/>
            </a:xfrm>
            <a:custGeom>
              <a:avLst/>
              <a:gdLst>
                <a:gd name="T0" fmla="*/ 363 w 396"/>
                <a:gd name="T1" fmla="*/ 160 h 408"/>
                <a:gd name="T2" fmla="*/ 354 w 396"/>
                <a:gd name="T3" fmla="*/ 136 h 408"/>
                <a:gd name="T4" fmla="*/ 329 w 396"/>
                <a:gd name="T5" fmla="*/ 120 h 408"/>
                <a:gd name="T6" fmla="*/ 295 w 396"/>
                <a:gd name="T7" fmla="*/ 144 h 408"/>
                <a:gd name="T8" fmla="*/ 262 w 396"/>
                <a:gd name="T9" fmla="*/ 96 h 408"/>
                <a:gd name="T10" fmla="*/ 278 w 396"/>
                <a:gd name="T11" fmla="*/ 80 h 408"/>
                <a:gd name="T12" fmla="*/ 278 w 396"/>
                <a:gd name="T13" fmla="*/ 64 h 408"/>
                <a:gd name="T14" fmla="*/ 312 w 396"/>
                <a:gd name="T15" fmla="*/ 64 h 408"/>
                <a:gd name="T16" fmla="*/ 321 w 396"/>
                <a:gd name="T17" fmla="*/ 48 h 408"/>
                <a:gd name="T18" fmla="*/ 329 w 396"/>
                <a:gd name="T19" fmla="*/ 32 h 408"/>
                <a:gd name="T20" fmla="*/ 346 w 396"/>
                <a:gd name="T21" fmla="*/ 24 h 408"/>
                <a:gd name="T22" fmla="*/ 354 w 396"/>
                <a:gd name="T23" fmla="*/ 0 h 408"/>
                <a:gd name="T24" fmla="*/ 329 w 396"/>
                <a:gd name="T25" fmla="*/ 0 h 408"/>
                <a:gd name="T26" fmla="*/ 304 w 396"/>
                <a:gd name="T27" fmla="*/ 8 h 408"/>
                <a:gd name="T28" fmla="*/ 262 w 396"/>
                <a:gd name="T29" fmla="*/ 8 h 408"/>
                <a:gd name="T30" fmla="*/ 253 w 396"/>
                <a:gd name="T31" fmla="*/ 32 h 408"/>
                <a:gd name="T32" fmla="*/ 219 w 396"/>
                <a:gd name="T33" fmla="*/ 56 h 408"/>
                <a:gd name="T34" fmla="*/ 219 w 396"/>
                <a:gd name="T35" fmla="*/ 80 h 408"/>
                <a:gd name="T36" fmla="*/ 186 w 396"/>
                <a:gd name="T37" fmla="*/ 96 h 408"/>
                <a:gd name="T38" fmla="*/ 127 w 396"/>
                <a:gd name="T39" fmla="*/ 72 h 408"/>
                <a:gd name="T40" fmla="*/ 93 w 396"/>
                <a:gd name="T41" fmla="*/ 104 h 408"/>
                <a:gd name="T42" fmla="*/ 110 w 396"/>
                <a:gd name="T43" fmla="*/ 136 h 408"/>
                <a:gd name="T44" fmla="*/ 76 w 396"/>
                <a:gd name="T45" fmla="*/ 160 h 408"/>
                <a:gd name="T46" fmla="*/ 110 w 396"/>
                <a:gd name="T47" fmla="*/ 192 h 408"/>
                <a:gd name="T48" fmla="*/ 152 w 396"/>
                <a:gd name="T49" fmla="*/ 208 h 408"/>
                <a:gd name="T50" fmla="*/ 144 w 396"/>
                <a:gd name="T51" fmla="*/ 224 h 408"/>
                <a:gd name="T52" fmla="*/ 118 w 396"/>
                <a:gd name="T53" fmla="*/ 224 h 408"/>
                <a:gd name="T54" fmla="*/ 102 w 396"/>
                <a:gd name="T55" fmla="*/ 256 h 408"/>
                <a:gd name="T56" fmla="*/ 51 w 396"/>
                <a:gd name="T57" fmla="*/ 272 h 408"/>
                <a:gd name="T58" fmla="*/ 51 w 396"/>
                <a:gd name="T59" fmla="*/ 304 h 408"/>
                <a:gd name="T60" fmla="*/ 9 w 396"/>
                <a:gd name="T61" fmla="*/ 312 h 408"/>
                <a:gd name="T62" fmla="*/ 26 w 396"/>
                <a:gd name="T63" fmla="*/ 328 h 408"/>
                <a:gd name="T64" fmla="*/ 0 w 396"/>
                <a:gd name="T65" fmla="*/ 368 h 408"/>
                <a:gd name="T66" fmla="*/ 26 w 396"/>
                <a:gd name="T67" fmla="*/ 376 h 408"/>
                <a:gd name="T68" fmla="*/ 26 w 396"/>
                <a:gd name="T69" fmla="*/ 400 h 408"/>
                <a:gd name="T70" fmla="*/ 59 w 396"/>
                <a:gd name="T71" fmla="*/ 408 h 408"/>
                <a:gd name="T72" fmla="*/ 160 w 396"/>
                <a:gd name="T73" fmla="*/ 408 h 408"/>
                <a:gd name="T74" fmla="*/ 228 w 396"/>
                <a:gd name="T75" fmla="*/ 376 h 408"/>
                <a:gd name="T76" fmla="*/ 287 w 396"/>
                <a:gd name="T77" fmla="*/ 376 h 408"/>
                <a:gd name="T78" fmla="*/ 329 w 396"/>
                <a:gd name="T79" fmla="*/ 392 h 408"/>
                <a:gd name="T80" fmla="*/ 329 w 396"/>
                <a:gd name="T81" fmla="*/ 360 h 408"/>
                <a:gd name="T82" fmla="*/ 354 w 396"/>
                <a:gd name="T83" fmla="*/ 328 h 408"/>
                <a:gd name="T84" fmla="*/ 371 w 396"/>
                <a:gd name="T85" fmla="*/ 304 h 408"/>
                <a:gd name="T86" fmla="*/ 388 w 396"/>
                <a:gd name="T87" fmla="*/ 232 h 408"/>
                <a:gd name="T88" fmla="*/ 380 w 396"/>
                <a:gd name="T89" fmla="*/ 208 h 408"/>
                <a:gd name="T90" fmla="*/ 371 w 396"/>
                <a:gd name="T91" fmla="*/ 176 h 408"/>
                <a:gd name="T92" fmla="*/ 396 w 396"/>
                <a:gd name="T93" fmla="*/ 168 h 408"/>
                <a:gd name="T94" fmla="*/ 380 w 396"/>
                <a:gd name="T95" fmla="*/ 160 h 408"/>
                <a:gd name="T96" fmla="*/ 363 w 396"/>
                <a:gd name="T97" fmla="*/ 160 h 4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6"/>
                <a:gd name="T148" fmla="*/ 0 h 408"/>
                <a:gd name="T149" fmla="*/ 396 w 396"/>
                <a:gd name="T150" fmla="*/ 408 h 40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6" h="408">
                  <a:moveTo>
                    <a:pt x="363" y="160"/>
                  </a:moveTo>
                  <a:lnTo>
                    <a:pt x="354" y="136"/>
                  </a:lnTo>
                  <a:lnTo>
                    <a:pt x="329" y="120"/>
                  </a:lnTo>
                  <a:lnTo>
                    <a:pt x="295" y="144"/>
                  </a:lnTo>
                  <a:lnTo>
                    <a:pt x="262" y="96"/>
                  </a:lnTo>
                  <a:lnTo>
                    <a:pt x="278" y="80"/>
                  </a:lnTo>
                  <a:lnTo>
                    <a:pt x="278" y="64"/>
                  </a:lnTo>
                  <a:lnTo>
                    <a:pt x="312" y="64"/>
                  </a:lnTo>
                  <a:lnTo>
                    <a:pt x="321" y="48"/>
                  </a:lnTo>
                  <a:lnTo>
                    <a:pt x="329" y="32"/>
                  </a:lnTo>
                  <a:lnTo>
                    <a:pt x="346" y="24"/>
                  </a:lnTo>
                  <a:lnTo>
                    <a:pt x="354" y="0"/>
                  </a:lnTo>
                  <a:lnTo>
                    <a:pt x="329" y="0"/>
                  </a:lnTo>
                  <a:lnTo>
                    <a:pt x="304" y="8"/>
                  </a:lnTo>
                  <a:lnTo>
                    <a:pt x="262" y="8"/>
                  </a:lnTo>
                  <a:lnTo>
                    <a:pt x="253" y="32"/>
                  </a:lnTo>
                  <a:lnTo>
                    <a:pt x="219" y="56"/>
                  </a:lnTo>
                  <a:lnTo>
                    <a:pt x="219" y="80"/>
                  </a:lnTo>
                  <a:lnTo>
                    <a:pt x="186" y="96"/>
                  </a:lnTo>
                  <a:lnTo>
                    <a:pt x="127" y="72"/>
                  </a:lnTo>
                  <a:lnTo>
                    <a:pt x="93" y="104"/>
                  </a:lnTo>
                  <a:lnTo>
                    <a:pt x="110" y="136"/>
                  </a:lnTo>
                  <a:lnTo>
                    <a:pt x="76" y="160"/>
                  </a:lnTo>
                  <a:lnTo>
                    <a:pt x="110" y="192"/>
                  </a:lnTo>
                  <a:lnTo>
                    <a:pt x="152" y="208"/>
                  </a:lnTo>
                  <a:lnTo>
                    <a:pt x="144" y="224"/>
                  </a:lnTo>
                  <a:lnTo>
                    <a:pt x="118" y="224"/>
                  </a:lnTo>
                  <a:lnTo>
                    <a:pt x="102" y="256"/>
                  </a:lnTo>
                  <a:lnTo>
                    <a:pt x="51" y="272"/>
                  </a:lnTo>
                  <a:lnTo>
                    <a:pt x="51" y="304"/>
                  </a:lnTo>
                  <a:lnTo>
                    <a:pt x="9" y="312"/>
                  </a:lnTo>
                  <a:lnTo>
                    <a:pt x="26" y="328"/>
                  </a:lnTo>
                  <a:lnTo>
                    <a:pt x="0" y="368"/>
                  </a:lnTo>
                  <a:lnTo>
                    <a:pt x="26" y="376"/>
                  </a:lnTo>
                  <a:lnTo>
                    <a:pt x="26" y="400"/>
                  </a:lnTo>
                  <a:lnTo>
                    <a:pt x="59" y="408"/>
                  </a:lnTo>
                  <a:lnTo>
                    <a:pt x="160" y="408"/>
                  </a:lnTo>
                  <a:lnTo>
                    <a:pt x="228" y="376"/>
                  </a:lnTo>
                  <a:lnTo>
                    <a:pt x="287" y="376"/>
                  </a:lnTo>
                  <a:lnTo>
                    <a:pt x="329" y="392"/>
                  </a:lnTo>
                  <a:lnTo>
                    <a:pt x="329" y="360"/>
                  </a:lnTo>
                  <a:lnTo>
                    <a:pt x="354" y="328"/>
                  </a:lnTo>
                  <a:lnTo>
                    <a:pt x="371" y="304"/>
                  </a:lnTo>
                  <a:lnTo>
                    <a:pt x="388" y="232"/>
                  </a:lnTo>
                  <a:lnTo>
                    <a:pt x="380" y="208"/>
                  </a:lnTo>
                  <a:lnTo>
                    <a:pt x="371" y="176"/>
                  </a:lnTo>
                  <a:lnTo>
                    <a:pt x="396" y="168"/>
                  </a:lnTo>
                  <a:lnTo>
                    <a:pt x="380" y="160"/>
                  </a:lnTo>
                  <a:lnTo>
                    <a:pt x="363" y="160"/>
                  </a:lnTo>
                  <a:close/>
                </a:path>
              </a:pathLst>
            </a:custGeom>
            <a:solidFill>
              <a:srgbClr val="FFFF00"/>
            </a:solidFill>
            <a:ln w="9525">
              <a:solidFill>
                <a:schemeClr val="tx1"/>
              </a:solidFill>
              <a:round/>
              <a:headEnd/>
              <a:tailEnd/>
            </a:ln>
          </p:spPr>
          <p:txBody>
            <a:bodyPr/>
            <a:lstStyle/>
            <a:p>
              <a:endParaRPr lang="en-IE">
                <a:latin typeface="Calibri" pitchFamily="34" charset="0"/>
              </a:endParaRPr>
            </a:p>
          </p:txBody>
        </p:sp>
        <p:sp>
          <p:nvSpPr>
            <p:cNvPr id="16" name="Freeform 10"/>
            <p:cNvSpPr>
              <a:spLocks/>
            </p:cNvSpPr>
            <p:nvPr/>
          </p:nvSpPr>
          <p:spPr bwMode="auto">
            <a:xfrm>
              <a:off x="2379" y="1912"/>
              <a:ext cx="202" cy="144"/>
            </a:xfrm>
            <a:custGeom>
              <a:avLst/>
              <a:gdLst>
                <a:gd name="T0" fmla="*/ 185 w 202"/>
                <a:gd name="T1" fmla="*/ 72 h 144"/>
                <a:gd name="T2" fmla="*/ 177 w 202"/>
                <a:gd name="T3" fmla="*/ 48 h 144"/>
                <a:gd name="T4" fmla="*/ 177 w 202"/>
                <a:gd name="T5" fmla="*/ 16 h 144"/>
                <a:gd name="T6" fmla="*/ 151 w 202"/>
                <a:gd name="T7" fmla="*/ 0 h 144"/>
                <a:gd name="T8" fmla="*/ 126 w 202"/>
                <a:gd name="T9" fmla="*/ 0 h 144"/>
                <a:gd name="T10" fmla="*/ 109 w 202"/>
                <a:gd name="T11" fmla="*/ 0 h 144"/>
                <a:gd name="T12" fmla="*/ 84 w 202"/>
                <a:gd name="T13" fmla="*/ 0 h 144"/>
                <a:gd name="T14" fmla="*/ 84 w 202"/>
                <a:gd name="T15" fmla="*/ 8 h 144"/>
                <a:gd name="T16" fmla="*/ 84 w 202"/>
                <a:gd name="T17" fmla="*/ 0 h 144"/>
                <a:gd name="T18" fmla="*/ 67 w 202"/>
                <a:gd name="T19" fmla="*/ 8 h 144"/>
                <a:gd name="T20" fmla="*/ 59 w 202"/>
                <a:gd name="T21" fmla="*/ 24 h 144"/>
                <a:gd name="T22" fmla="*/ 50 w 202"/>
                <a:gd name="T23" fmla="*/ 40 h 144"/>
                <a:gd name="T24" fmla="*/ 16 w 202"/>
                <a:gd name="T25" fmla="*/ 40 h 144"/>
                <a:gd name="T26" fmla="*/ 16 w 202"/>
                <a:gd name="T27" fmla="*/ 56 h 144"/>
                <a:gd name="T28" fmla="*/ 0 w 202"/>
                <a:gd name="T29" fmla="*/ 72 h 144"/>
                <a:gd name="T30" fmla="*/ 33 w 202"/>
                <a:gd name="T31" fmla="*/ 120 h 144"/>
                <a:gd name="T32" fmla="*/ 67 w 202"/>
                <a:gd name="T33" fmla="*/ 96 h 144"/>
                <a:gd name="T34" fmla="*/ 92 w 202"/>
                <a:gd name="T35" fmla="*/ 112 h 144"/>
                <a:gd name="T36" fmla="*/ 101 w 202"/>
                <a:gd name="T37" fmla="*/ 136 h 144"/>
                <a:gd name="T38" fmla="*/ 118 w 202"/>
                <a:gd name="T39" fmla="*/ 136 h 144"/>
                <a:gd name="T40" fmla="*/ 134 w 202"/>
                <a:gd name="T41" fmla="*/ 144 h 144"/>
                <a:gd name="T42" fmla="*/ 143 w 202"/>
                <a:gd name="T43" fmla="*/ 144 h 144"/>
                <a:gd name="T44" fmla="*/ 168 w 202"/>
                <a:gd name="T45" fmla="*/ 128 h 144"/>
                <a:gd name="T46" fmla="*/ 193 w 202"/>
                <a:gd name="T47" fmla="*/ 120 h 144"/>
                <a:gd name="T48" fmla="*/ 202 w 202"/>
                <a:gd name="T49" fmla="*/ 88 h 144"/>
                <a:gd name="T50" fmla="*/ 185 w 202"/>
                <a:gd name="T51" fmla="*/ 72 h 1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2"/>
                <a:gd name="T79" fmla="*/ 0 h 144"/>
                <a:gd name="T80" fmla="*/ 202 w 202"/>
                <a:gd name="T81" fmla="*/ 144 h 14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2" h="144">
                  <a:moveTo>
                    <a:pt x="185" y="72"/>
                  </a:moveTo>
                  <a:lnTo>
                    <a:pt x="177" y="48"/>
                  </a:lnTo>
                  <a:lnTo>
                    <a:pt x="177" y="16"/>
                  </a:lnTo>
                  <a:lnTo>
                    <a:pt x="151" y="0"/>
                  </a:lnTo>
                  <a:lnTo>
                    <a:pt x="126" y="0"/>
                  </a:lnTo>
                  <a:lnTo>
                    <a:pt x="109" y="0"/>
                  </a:lnTo>
                  <a:lnTo>
                    <a:pt x="84" y="0"/>
                  </a:lnTo>
                  <a:lnTo>
                    <a:pt x="84" y="8"/>
                  </a:lnTo>
                  <a:lnTo>
                    <a:pt x="84" y="0"/>
                  </a:lnTo>
                  <a:lnTo>
                    <a:pt x="67" y="8"/>
                  </a:lnTo>
                  <a:lnTo>
                    <a:pt x="59" y="24"/>
                  </a:lnTo>
                  <a:lnTo>
                    <a:pt x="50" y="40"/>
                  </a:lnTo>
                  <a:lnTo>
                    <a:pt x="16" y="40"/>
                  </a:lnTo>
                  <a:lnTo>
                    <a:pt x="16" y="56"/>
                  </a:lnTo>
                  <a:lnTo>
                    <a:pt x="0" y="72"/>
                  </a:lnTo>
                  <a:lnTo>
                    <a:pt x="33" y="120"/>
                  </a:lnTo>
                  <a:lnTo>
                    <a:pt x="67" y="96"/>
                  </a:lnTo>
                  <a:lnTo>
                    <a:pt x="92" y="112"/>
                  </a:lnTo>
                  <a:lnTo>
                    <a:pt x="101" y="136"/>
                  </a:lnTo>
                  <a:lnTo>
                    <a:pt x="118" y="136"/>
                  </a:lnTo>
                  <a:lnTo>
                    <a:pt x="134" y="144"/>
                  </a:lnTo>
                  <a:lnTo>
                    <a:pt x="143" y="144"/>
                  </a:lnTo>
                  <a:lnTo>
                    <a:pt x="168" y="128"/>
                  </a:lnTo>
                  <a:lnTo>
                    <a:pt x="193" y="120"/>
                  </a:lnTo>
                  <a:lnTo>
                    <a:pt x="202" y="88"/>
                  </a:lnTo>
                  <a:lnTo>
                    <a:pt x="185" y="72"/>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17" name="Freeform 11"/>
            <p:cNvSpPr>
              <a:spLocks/>
            </p:cNvSpPr>
            <p:nvPr/>
          </p:nvSpPr>
          <p:spPr bwMode="auto">
            <a:xfrm>
              <a:off x="2429" y="1536"/>
              <a:ext cx="666" cy="1016"/>
            </a:xfrm>
            <a:custGeom>
              <a:avLst/>
              <a:gdLst>
                <a:gd name="T0" fmla="*/ 337 w 666"/>
                <a:gd name="T1" fmla="*/ 96 h 1016"/>
                <a:gd name="T2" fmla="*/ 421 w 666"/>
                <a:gd name="T3" fmla="*/ 24 h 1016"/>
                <a:gd name="T4" fmla="*/ 270 w 666"/>
                <a:gd name="T5" fmla="*/ 24 h 1016"/>
                <a:gd name="T6" fmla="*/ 253 w 666"/>
                <a:gd name="T7" fmla="*/ 80 h 1016"/>
                <a:gd name="T8" fmla="*/ 202 w 666"/>
                <a:gd name="T9" fmla="*/ 136 h 1016"/>
                <a:gd name="T10" fmla="*/ 169 w 666"/>
                <a:gd name="T11" fmla="*/ 200 h 1016"/>
                <a:gd name="T12" fmla="*/ 202 w 666"/>
                <a:gd name="T13" fmla="*/ 232 h 1016"/>
                <a:gd name="T14" fmla="*/ 169 w 666"/>
                <a:gd name="T15" fmla="*/ 320 h 1016"/>
                <a:gd name="T16" fmla="*/ 186 w 666"/>
                <a:gd name="T17" fmla="*/ 344 h 1016"/>
                <a:gd name="T18" fmla="*/ 228 w 666"/>
                <a:gd name="T19" fmla="*/ 320 h 1016"/>
                <a:gd name="T20" fmla="*/ 186 w 666"/>
                <a:gd name="T21" fmla="*/ 424 h 1016"/>
                <a:gd name="T22" fmla="*/ 236 w 666"/>
                <a:gd name="T23" fmla="*/ 464 h 1016"/>
                <a:gd name="T24" fmla="*/ 303 w 666"/>
                <a:gd name="T25" fmla="*/ 448 h 1016"/>
                <a:gd name="T26" fmla="*/ 287 w 666"/>
                <a:gd name="T27" fmla="*/ 496 h 1016"/>
                <a:gd name="T28" fmla="*/ 329 w 666"/>
                <a:gd name="T29" fmla="*/ 576 h 1016"/>
                <a:gd name="T30" fmla="*/ 295 w 666"/>
                <a:gd name="T31" fmla="*/ 648 h 1016"/>
                <a:gd name="T32" fmla="*/ 202 w 666"/>
                <a:gd name="T33" fmla="*/ 624 h 1016"/>
                <a:gd name="T34" fmla="*/ 160 w 666"/>
                <a:gd name="T35" fmla="*/ 680 h 1016"/>
                <a:gd name="T36" fmla="*/ 211 w 666"/>
                <a:gd name="T37" fmla="*/ 744 h 1016"/>
                <a:gd name="T38" fmla="*/ 101 w 666"/>
                <a:gd name="T39" fmla="*/ 776 h 1016"/>
                <a:gd name="T40" fmla="*/ 101 w 666"/>
                <a:gd name="T41" fmla="*/ 808 h 1016"/>
                <a:gd name="T42" fmla="*/ 169 w 666"/>
                <a:gd name="T43" fmla="*/ 824 h 1016"/>
                <a:gd name="T44" fmla="*/ 219 w 666"/>
                <a:gd name="T45" fmla="*/ 864 h 1016"/>
                <a:gd name="T46" fmla="*/ 295 w 666"/>
                <a:gd name="T47" fmla="*/ 848 h 1016"/>
                <a:gd name="T48" fmla="*/ 228 w 666"/>
                <a:gd name="T49" fmla="*/ 896 h 1016"/>
                <a:gd name="T50" fmla="*/ 127 w 666"/>
                <a:gd name="T51" fmla="*/ 904 h 1016"/>
                <a:gd name="T52" fmla="*/ 0 w 666"/>
                <a:gd name="T53" fmla="*/ 984 h 1016"/>
                <a:gd name="T54" fmla="*/ 51 w 666"/>
                <a:gd name="T55" fmla="*/ 1016 h 1016"/>
                <a:gd name="T56" fmla="*/ 93 w 666"/>
                <a:gd name="T57" fmla="*/ 976 h 1016"/>
                <a:gd name="T58" fmla="*/ 219 w 666"/>
                <a:gd name="T59" fmla="*/ 960 h 1016"/>
                <a:gd name="T60" fmla="*/ 337 w 666"/>
                <a:gd name="T61" fmla="*/ 984 h 1016"/>
                <a:gd name="T62" fmla="*/ 421 w 666"/>
                <a:gd name="T63" fmla="*/ 968 h 1016"/>
                <a:gd name="T64" fmla="*/ 573 w 666"/>
                <a:gd name="T65" fmla="*/ 968 h 1016"/>
                <a:gd name="T66" fmla="*/ 624 w 666"/>
                <a:gd name="T67" fmla="*/ 928 h 1016"/>
                <a:gd name="T68" fmla="*/ 590 w 666"/>
                <a:gd name="T69" fmla="*/ 872 h 1016"/>
                <a:gd name="T70" fmla="*/ 649 w 666"/>
                <a:gd name="T71" fmla="*/ 840 h 1016"/>
                <a:gd name="T72" fmla="*/ 666 w 666"/>
                <a:gd name="T73" fmla="*/ 760 h 1016"/>
                <a:gd name="T74" fmla="*/ 539 w 666"/>
                <a:gd name="T75" fmla="*/ 728 h 1016"/>
                <a:gd name="T76" fmla="*/ 523 w 666"/>
                <a:gd name="T77" fmla="*/ 632 h 1016"/>
                <a:gd name="T78" fmla="*/ 539 w 666"/>
                <a:gd name="T79" fmla="*/ 576 h 1016"/>
                <a:gd name="T80" fmla="*/ 480 w 666"/>
                <a:gd name="T81" fmla="*/ 512 h 1016"/>
                <a:gd name="T82" fmla="*/ 455 w 666"/>
                <a:gd name="T83" fmla="*/ 392 h 1016"/>
                <a:gd name="T84" fmla="*/ 413 w 666"/>
                <a:gd name="T85" fmla="*/ 344 h 1016"/>
                <a:gd name="T86" fmla="*/ 337 w 666"/>
                <a:gd name="T87" fmla="*/ 320 h 1016"/>
                <a:gd name="T88" fmla="*/ 388 w 666"/>
                <a:gd name="T89" fmla="*/ 280 h 1016"/>
                <a:gd name="T90" fmla="*/ 447 w 666"/>
                <a:gd name="T91" fmla="*/ 224 h 1016"/>
                <a:gd name="T92" fmla="*/ 489 w 666"/>
                <a:gd name="T93" fmla="*/ 144 h 1016"/>
                <a:gd name="T94" fmla="*/ 379 w 666"/>
                <a:gd name="T95" fmla="*/ 120 h 10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66"/>
                <a:gd name="T145" fmla="*/ 0 h 1016"/>
                <a:gd name="T146" fmla="*/ 666 w 666"/>
                <a:gd name="T147" fmla="*/ 1016 h 10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66" h="1016">
                  <a:moveTo>
                    <a:pt x="329" y="128"/>
                  </a:moveTo>
                  <a:lnTo>
                    <a:pt x="354" y="104"/>
                  </a:lnTo>
                  <a:lnTo>
                    <a:pt x="337" y="96"/>
                  </a:lnTo>
                  <a:lnTo>
                    <a:pt x="388" y="64"/>
                  </a:lnTo>
                  <a:lnTo>
                    <a:pt x="413" y="56"/>
                  </a:lnTo>
                  <a:lnTo>
                    <a:pt x="421" y="24"/>
                  </a:lnTo>
                  <a:lnTo>
                    <a:pt x="320" y="16"/>
                  </a:lnTo>
                  <a:lnTo>
                    <a:pt x="287" y="0"/>
                  </a:lnTo>
                  <a:lnTo>
                    <a:pt x="270" y="24"/>
                  </a:lnTo>
                  <a:lnTo>
                    <a:pt x="253" y="40"/>
                  </a:lnTo>
                  <a:lnTo>
                    <a:pt x="245" y="56"/>
                  </a:lnTo>
                  <a:lnTo>
                    <a:pt x="253" y="80"/>
                  </a:lnTo>
                  <a:lnTo>
                    <a:pt x="219" y="88"/>
                  </a:lnTo>
                  <a:lnTo>
                    <a:pt x="202" y="104"/>
                  </a:lnTo>
                  <a:lnTo>
                    <a:pt x="202" y="136"/>
                  </a:lnTo>
                  <a:lnTo>
                    <a:pt x="202" y="160"/>
                  </a:lnTo>
                  <a:lnTo>
                    <a:pt x="186" y="184"/>
                  </a:lnTo>
                  <a:lnTo>
                    <a:pt x="169" y="200"/>
                  </a:lnTo>
                  <a:lnTo>
                    <a:pt x="135" y="248"/>
                  </a:lnTo>
                  <a:lnTo>
                    <a:pt x="160" y="256"/>
                  </a:lnTo>
                  <a:lnTo>
                    <a:pt x="202" y="232"/>
                  </a:lnTo>
                  <a:lnTo>
                    <a:pt x="186" y="264"/>
                  </a:lnTo>
                  <a:lnTo>
                    <a:pt x="177" y="296"/>
                  </a:lnTo>
                  <a:lnTo>
                    <a:pt x="169" y="320"/>
                  </a:lnTo>
                  <a:lnTo>
                    <a:pt x="143" y="376"/>
                  </a:lnTo>
                  <a:lnTo>
                    <a:pt x="169" y="376"/>
                  </a:lnTo>
                  <a:lnTo>
                    <a:pt x="186" y="344"/>
                  </a:lnTo>
                  <a:lnTo>
                    <a:pt x="202" y="304"/>
                  </a:lnTo>
                  <a:lnTo>
                    <a:pt x="211" y="328"/>
                  </a:lnTo>
                  <a:lnTo>
                    <a:pt x="228" y="320"/>
                  </a:lnTo>
                  <a:lnTo>
                    <a:pt x="219" y="344"/>
                  </a:lnTo>
                  <a:lnTo>
                    <a:pt x="228" y="360"/>
                  </a:lnTo>
                  <a:lnTo>
                    <a:pt x="186" y="424"/>
                  </a:lnTo>
                  <a:lnTo>
                    <a:pt x="194" y="472"/>
                  </a:lnTo>
                  <a:lnTo>
                    <a:pt x="202" y="440"/>
                  </a:lnTo>
                  <a:lnTo>
                    <a:pt x="236" y="464"/>
                  </a:lnTo>
                  <a:lnTo>
                    <a:pt x="253" y="456"/>
                  </a:lnTo>
                  <a:lnTo>
                    <a:pt x="278" y="464"/>
                  </a:lnTo>
                  <a:lnTo>
                    <a:pt x="303" y="448"/>
                  </a:lnTo>
                  <a:lnTo>
                    <a:pt x="329" y="456"/>
                  </a:lnTo>
                  <a:lnTo>
                    <a:pt x="295" y="480"/>
                  </a:lnTo>
                  <a:lnTo>
                    <a:pt x="287" y="496"/>
                  </a:lnTo>
                  <a:lnTo>
                    <a:pt x="312" y="544"/>
                  </a:lnTo>
                  <a:lnTo>
                    <a:pt x="329" y="544"/>
                  </a:lnTo>
                  <a:lnTo>
                    <a:pt x="329" y="576"/>
                  </a:lnTo>
                  <a:lnTo>
                    <a:pt x="320" y="576"/>
                  </a:lnTo>
                  <a:lnTo>
                    <a:pt x="312" y="632"/>
                  </a:lnTo>
                  <a:lnTo>
                    <a:pt x="295" y="648"/>
                  </a:lnTo>
                  <a:lnTo>
                    <a:pt x="287" y="640"/>
                  </a:lnTo>
                  <a:lnTo>
                    <a:pt x="236" y="640"/>
                  </a:lnTo>
                  <a:lnTo>
                    <a:pt x="202" y="624"/>
                  </a:lnTo>
                  <a:lnTo>
                    <a:pt x="186" y="632"/>
                  </a:lnTo>
                  <a:lnTo>
                    <a:pt x="202" y="648"/>
                  </a:lnTo>
                  <a:lnTo>
                    <a:pt x="160" y="680"/>
                  </a:lnTo>
                  <a:lnTo>
                    <a:pt x="177" y="688"/>
                  </a:lnTo>
                  <a:lnTo>
                    <a:pt x="202" y="680"/>
                  </a:lnTo>
                  <a:lnTo>
                    <a:pt x="211" y="744"/>
                  </a:lnTo>
                  <a:lnTo>
                    <a:pt x="169" y="760"/>
                  </a:lnTo>
                  <a:lnTo>
                    <a:pt x="143" y="768"/>
                  </a:lnTo>
                  <a:lnTo>
                    <a:pt x="101" y="776"/>
                  </a:lnTo>
                  <a:lnTo>
                    <a:pt x="84" y="784"/>
                  </a:lnTo>
                  <a:lnTo>
                    <a:pt x="93" y="792"/>
                  </a:lnTo>
                  <a:lnTo>
                    <a:pt x="101" y="808"/>
                  </a:lnTo>
                  <a:lnTo>
                    <a:pt x="135" y="824"/>
                  </a:lnTo>
                  <a:lnTo>
                    <a:pt x="152" y="808"/>
                  </a:lnTo>
                  <a:lnTo>
                    <a:pt x="169" y="824"/>
                  </a:lnTo>
                  <a:lnTo>
                    <a:pt x="160" y="840"/>
                  </a:lnTo>
                  <a:lnTo>
                    <a:pt x="194" y="840"/>
                  </a:lnTo>
                  <a:lnTo>
                    <a:pt x="219" y="864"/>
                  </a:lnTo>
                  <a:lnTo>
                    <a:pt x="261" y="864"/>
                  </a:lnTo>
                  <a:lnTo>
                    <a:pt x="278" y="856"/>
                  </a:lnTo>
                  <a:lnTo>
                    <a:pt x="295" y="848"/>
                  </a:lnTo>
                  <a:lnTo>
                    <a:pt x="270" y="872"/>
                  </a:lnTo>
                  <a:lnTo>
                    <a:pt x="261" y="888"/>
                  </a:lnTo>
                  <a:lnTo>
                    <a:pt x="228" y="896"/>
                  </a:lnTo>
                  <a:lnTo>
                    <a:pt x="160" y="888"/>
                  </a:lnTo>
                  <a:lnTo>
                    <a:pt x="152" y="896"/>
                  </a:lnTo>
                  <a:lnTo>
                    <a:pt x="127" y="904"/>
                  </a:lnTo>
                  <a:lnTo>
                    <a:pt x="110" y="928"/>
                  </a:lnTo>
                  <a:lnTo>
                    <a:pt x="42" y="976"/>
                  </a:lnTo>
                  <a:lnTo>
                    <a:pt x="0" y="984"/>
                  </a:lnTo>
                  <a:lnTo>
                    <a:pt x="9" y="992"/>
                  </a:lnTo>
                  <a:lnTo>
                    <a:pt x="34" y="992"/>
                  </a:lnTo>
                  <a:lnTo>
                    <a:pt x="51" y="1016"/>
                  </a:lnTo>
                  <a:lnTo>
                    <a:pt x="68" y="1008"/>
                  </a:lnTo>
                  <a:lnTo>
                    <a:pt x="68" y="992"/>
                  </a:lnTo>
                  <a:lnTo>
                    <a:pt x="93" y="976"/>
                  </a:lnTo>
                  <a:lnTo>
                    <a:pt x="143" y="976"/>
                  </a:lnTo>
                  <a:lnTo>
                    <a:pt x="169" y="1008"/>
                  </a:lnTo>
                  <a:lnTo>
                    <a:pt x="219" y="960"/>
                  </a:lnTo>
                  <a:lnTo>
                    <a:pt x="261" y="952"/>
                  </a:lnTo>
                  <a:lnTo>
                    <a:pt x="295" y="976"/>
                  </a:lnTo>
                  <a:lnTo>
                    <a:pt x="337" y="984"/>
                  </a:lnTo>
                  <a:lnTo>
                    <a:pt x="346" y="968"/>
                  </a:lnTo>
                  <a:lnTo>
                    <a:pt x="388" y="968"/>
                  </a:lnTo>
                  <a:lnTo>
                    <a:pt x="421" y="968"/>
                  </a:lnTo>
                  <a:lnTo>
                    <a:pt x="472" y="968"/>
                  </a:lnTo>
                  <a:lnTo>
                    <a:pt x="506" y="984"/>
                  </a:lnTo>
                  <a:lnTo>
                    <a:pt x="573" y="968"/>
                  </a:lnTo>
                  <a:lnTo>
                    <a:pt x="590" y="952"/>
                  </a:lnTo>
                  <a:lnTo>
                    <a:pt x="624" y="952"/>
                  </a:lnTo>
                  <a:lnTo>
                    <a:pt x="624" y="928"/>
                  </a:lnTo>
                  <a:lnTo>
                    <a:pt x="565" y="912"/>
                  </a:lnTo>
                  <a:lnTo>
                    <a:pt x="590" y="896"/>
                  </a:lnTo>
                  <a:lnTo>
                    <a:pt x="590" y="872"/>
                  </a:lnTo>
                  <a:lnTo>
                    <a:pt x="624" y="872"/>
                  </a:lnTo>
                  <a:lnTo>
                    <a:pt x="624" y="856"/>
                  </a:lnTo>
                  <a:lnTo>
                    <a:pt x="649" y="840"/>
                  </a:lnTo>
                  <a:lnTo>
                    <a:pt x="657" y="816"/>
                  </a:lnTo>
                  <a:lnTo>
                    <a:pt x="666" y="800"/>
                  </a:lnTo>
                  <a:lnTo>
                    <a:pt x="666" y="760"/>
                  </a:lnTo>
                  <a:lnTo>
                    <a:pt x="582" y="728"/>
                  </a:lnTo>
                  <a:lnTo>
                    <a:pt x="565" y="744"/>
                  </a:lnTo>
                  <a:lnTo>
                    <a:pt x="539" y="728"/>
                  </a:lnTo>
                  <a:lnTo>
                    <a:pt x="573" y="704"/>
                  </a:lnTo>
                  <a:lnTo>
                    <a:pt x="556" y="656"/>
                  </a:lnTo>
                  <a:lnTo>
                    <a:pt x="523" y="632"/>
                  </a:lnTo>
                  <a:lnTo>
                    <a:pt x="548" y="632"/>
                  </a:lnTo>
                  <a:lnTo>
                    <a:pt x="539" y="592"/>
                  </a:lnTo>
                  <a:lnTo>
                    <a:pt x="539" y="576"/>
                  </a:lnTo>
                  <a:lnTo>
                    <a:pt x="531" y="560"/>
                  </a:lnTo>
                  <a:lnTo>
                    <a:pt x="523" y="536"/>
                  </a:lnTo>
                  <a:lnTo>
                    <a:pt x="480" y="512"/>
                  </a:lnTo>
                  <a:lnTo>
                    <a:pt x="472" y="480"/>
                  </a:lnTo>
                  <a:lnTo>
                    <a:pt x="455" y="440"/>
                  </a:lnTo>
                  <a:lnTo>
                    <a:pt x="455" y="392"/>
                  </a:lnTo>
                  <a:lnTo>
                    <a:pt x="447" y="376"/>
                  </a:lnTo>
                  <a:lnTo>
                    <a:pt x="421" y="352"/>
                  </a:lnTo>
                  <a:lnTo>
                    <a:pt x="413" y="344"/>
                  </a:lnTo>
                  <a:lnTo>
                    <a:pt x="396" y="328"/>
                  </a:lnTo>
                  <a:lnTo>
                    <a:pt x="362" y="328"/>
                  </a:lnTo>
                  <a:lnTo>
                    <a:pt x="337" y="320"/>
                  </a:lnTo>
                  <a:lnTo>
                    <a:pt x="371" y="312"/>
                  </a:lnTo>
                  <a:lnTo>
                    <a:pt x="396" y="304"/>
                  </a:lnTo>
                  <a:lnTo>
                    <a:pt x="388" y="280"/>
                  </a:lnTo>
                  <a:lnTo>
                    <a:pt x="421" y="264"/>
                  </a:lnTo>
                  <a:lnTo>
                    <a:pt x="421" y="248"/>
                  </a:lnTo>
                  <a:lnTo>
                    <a:pt x="447" y="224"/>
                  </a:lnTo>
                  <a:lnTo>
                    <a:pt x="455" y="192"/>
                  </a:lnTo>
                  <a:lnTo>
                    <a:pt x="489" y="168"/>
                  </a:lnTo>
                  <a:lnTo>
                    <a:pt x="489" y="144"/>
                  </a:lnTo>
                  <a:lnTo>
                    <a:pt x="447" y="144"/>
                  </a:lnTo>
                  <a:lnTo>
                    <a:pt x="430" y="128"/>
                  </a:lnTo>
                  <a:lnTo>
                    <a:pt x="379" y="120"/>
                  </a:lnTo>
                  <a:lnTo>
                    <a:pt x="329" y="128"/>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18" name="Freeform 12"/>
            <p:cNvSpPr>
              <a:spLocks/>
            </p:cNvSpPr>
            <p:nvPr/>
          </p:nvSpPr>
          <p:spPr bwMode="auto">
            <a:xfrm>
              <a:off x="2379" y="1912"/>
              <a:ext cx="202" cy="144"/>
            </a:xfrm>
            <a:custGeom>
              <a:avLst/>
              <a:gdLst>
                <a:gd name="T0" fmla="*/ 185 w 202"/>
                <a:gd name="T1" fmla="*/ 72 h 144"/>
                <a:gd name="T2" fmla="*/ 177 w 202"/>
                <a:gd name="T3" fmla="*/ 48 h 144"/>
                <a:gd name="T4" fmla="*/ 177 w 202"/>
                <a:gd name="T5" fmla="*/ 16 h 144"/>
                <a:gd name="T6" fmla="*/ 151 w 202"/>
                <a:gd name="T7" fmla="*/ 0 h 144"/>
                <a:gd name="T8" fmla="*/ 126 w 202"/>
                <a:gd name="T9" fmla="*/ 0 h 144"/>
                <a:gd name="T10" fmla="*/ 109 w 202"/>
                <a:gd name="T11" fmla="*/ 0 h 144"/>
                <a:gd name="T12" fmla="*/ 84 w 202"/>
                <a:gd name="T13" fmla="*/ 0 h 144"/>
                <a:gd name="T14" fmla="*/ 84 w 202"/>
                <a:gd name="T15" fmla="*/ 8 h 144"/>
                <a:gd name="T16" fmla="*/ 84 w 202"/>
                <a:gd name="T17" fmla="*/ 0 h 144"/>
                <a:gd name="T18" fmla="*/ 67 w 202"/>
                <a:gd name="T19" fmla="*/ 8 h 144"/>
                <a:gd name="T20" fmla="*/ 59 w 202"/>
                <a:gd name="T21" fmla="*/ 24 h 144"/>
                <a:gd name="T22" fmla="*/ 50 w 202"/>
                <a:gd name="T23" fmla="*/ 40 h 144"/>
                <a:gd name="T24" fmla="*/ 16 w 202"/>
                <a:gd name="T25" fmla="*/ 40 h 144"/>
                <a:gd name="T26" fmla="*/ 16 w 202"/>
                <a:gd name="T27" fmla="*/ 56 h 144"/>
                <a:gd name="T28" fmla="*/ 0 w 202"/>
                <a:gd name="T29" fmla="*/ 72 h 144"/>
                <a:gd name="T30" fmla="*/ 33 w 202"/>
                <a:gd name="T31" fmla="*/ 120 h 144"/>
                <a:gd name="T32" fmla="*/ 67 w 202"/>
                <a:gd name="T33" fmla="*/ 96 h 144"/>
                <a:gd name="T34" fmla="*/ 92 w 202"/>
                <a:gd name="T35" fmla="*/ 112 h 144"/>
                <a:gd name="T36" fmla="*/ 101 w 202"/>
                <a:gd name="T37" fmla="*/ 136 h 144"/>
                <a:gd name="T38" fmla="*/ 118 w 202"/>
                <a:gd name="T39" fmla="*/ 136 h 144"/>
                <a:gd name="T40" fmla="*/ 134 w 202"/>
                <a:gd name="T41" fmla="*/ 144 h 144"/>
                <a:gd name="T42" fmla="*/ 143 w 202"/>
                <a:gd name="T43" fmla="*/ 144 h 144"/>
                <a:gd name="T44" fmla="*/ 143 w 202"/>
                <a:gd name="T45" fmla="*/ 144 h 144"/>
                <a:gd name="T46" fmla="*/ 168 w 202"/>
                <a:gd name="T47" fmla="*/ 128 h 144"/>
                <a:gd name="T48" fmla="*/ 193 w 202"/>
                <a:gd name="T49" fmla="*/ 120 h 144"/>
                <a:gd name="T50" fmla="*/ 202 w 202"/>
                <a:gd name="T51" fmla="*/ 88 h 144"/>
                <a:gd name="T52" fmla="*/ 185 w 202"/>
                <a:gd name="T53" fmla="*/ 72 h 14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2"/>
                <a:gd name="T82" fmla="*/ 0 h 144"/>
                <a:gd name="T83" fmla="*/ 202 w 202"/>
                <a:gd name="T84" fmla="*/ 144 h 14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2" h="144">
                  <a:moveTo>
                    <a:pt x="185" y="72"/>
                  </a:moveTo>
                  <a:lnTo>
                    <a:pt x="177" y="48"/>
                  </a:lnTo>
                  <a:lnTo>
                    <a:pt x="177" y="16"/>
                  </a:lnTo>
                  <a:lnTo>
                    <a:pt x="151" y="0"/>
                  </a:lnTo>
                  <a:lnTo>
                    <a:pt x="126" y="0"/>
                  </a:lnTo>
                  <a:lnTo>
                    <a:pt x="109" y="0"/>
                  </a:lnTo>
                  <a:lnTo>
                    <a:pt x="84" y="0"/>
                  </a:lnTo>
                  <a:lnTo>
                    <a:pt x="84" y="8"/>
                  </a:lnTo>
                  <a:lnTo>
                    <a:pt x="84" y="0"/>
                  </a:lnTo>
                  <a:lnTo>
                    <a:pt x="67" y="8"/>
                  </a:lnTo>
                  <a:lnTo>
                    <a:pt x="59" y="24"/>
                  </a:lnTo>
                  <a:lnTo>
                    <a:pt x="50" y="40"/>
                  </a:lnTo>
                  <a:lnTo>
                    <a:pt x="16" y="40"/>
                  </a:lnTo>
                  <a:lnTo>
                    <a:pt x="16" y="56"/>
                  </a:lnTo>
                  <a:lnTo>
                    <a:pt x="0" y="72"/>
                  </a:lnTo>
                  <a:lnTo>
                    <a:pt x="33" y="120"/>
                  </a:lnTo>
                  <a:lnTo>
                    <a:pt x="67" y="96"/>
                  </a:lnTo>
                  <a:lnTo>
                    <a:pt x="92" y="112"/>
                  </a:lnTo>
                  <a:lnTo>
                    <a:pt x="101" y="136"/>
                  </a:lnTo>
                  <a:lnTo>
                    <a:pt x="118" y="136"/>
                  </a:lnTo>
                  <a:lnTo>
                    <a:pt x="134" y="144"/>
                  </a:lnTo>
                  <a:lnTo>
                    <a:pt x="143" y="144"/>
                  </a:lnTo>
                  <a:lnTo>
                    <a:pt x="168" y="128"/>
                  </a:lnTo>
                  <a:lnTo>
                    <a:pt x="193" y="120"/>
                  </a:lnTo>
                  <a:lnTo>
                    <a:pt x="202" y="88"/>
                  </a:lnTo>
                  <a:lnTo>
                    <a:pt x="185" y="72"/>
                  </a:lnTo>
                  <a:close/>
                </a:path>
              </a:pathLst>
            </a:custGeom>
            <a:noFill/>
            <a:ln w="12700">
              <a:solidFill>
                <a:srgbClr val="000000"/>
              </a:solidFill>
              <a:round/>
              <a:headEnd/>
              <a:tailEnd/>
            </a:ln>
          </p:spPr>
          <p:txBody>
            <a:bodyPr/>
            <a:lstStyle/>
            <a:p>
              <a:endParaRPr lang="en-IE">
                <a:latin typeface="Calibri" pitchFamily="34" charset="0"/>
              </a:endParaRPr>
            </a:p>
          </p:txBody>
        </p:sp>
        <p:sp>
          <p:nvSpPr>
            <p:cNvPr id="19" name="Freeform 13"/>
            <p:cNvSpPr>
              <a:spLocks/>
            </p:cNvSpPr>
            <p:nvPr/>
          </p:nvSpPr>
          <p:spPr bwMode="auto">
            <a:xfrm>
              <a:off x="2429" y="1536"/>
              <a:ext cx="666" cy="1016"/>
            </a:xfrm>
            <a:custGeom>
              <a:avLst/>
              <a:gdLst>
                <a:gd name="T0" fmla="*/ 337 w 666"/>
                <a:gd name="T1" fmla="*/ 96 h 1016"/>
                <a:gd name="T2" fmla="*/ 421 w 666"/>
                <a:gd name="T3" fmla="*/ 24 h 1016"/>
                <a:gd name="T4" fmla="*/ 270 w 666"/>
                <a:gd name="T5" fmla="*/ 24 h 1016"/>
                <a:gd name="T6" fmla="*/ 253 w 666"/>
                <a:gd name="T7" fmla="*/ 80 h 1016"/>
                <a:gd name="T8" fmla="*/ 202 w 666"/>
                <a:gd name="T9" fmla="*/ 136 h 1016"/>
                <a:gd name="T10" fmla="*/ 169 w 666"/>
                <a:gd name="T11" fmla="*/ 200 h 1016"/>
                <a:gd name="T12" fmla="*/ 202 w 666"/>
                <a:gd name="T13" fmla="*/ 232 h 1016"/>
                <a:gd name="T14" fmla="*/ 169 w 666"/>
                <a:gd name="T15" fmla="*/ 320 h 1016"/>
                <a:gd name="T16" fmla="*/ 186 w 666"/>
                <a:gd name="T17" fmla="*/ 344 h 1016"/>
                <a:gd name="T18" fmla="*/ 228 w 666"/>
                <a:gd name="T19" fmla="*/ 320 h 1016"/>
                <a:gd name="T20" fmla="*/ 186 w 666"/>
                <a:gd name="T21" fmla="*/ 424 h 1016"/>
                <a:gd name="T22" fmla="*/ 236 w 666"/>
                <a:gd name="T23" fmla="*/ 464 h 1016"/>
                <a:gd name="T24" fmla="*/ 303 w 666"/>
                <a:gd name="T25" fmla="*/ 448 h 1016"/>
                <a:gd name="T26" fmla="*/ 287 w 666"/>
                <a:gd name="T27" fmla="*/ 496 h 1016"/>
                <a:gd name="T28" fmla="*/ 329 w 666"/>
                <a:gd name="T29" fmla="*/ 576 h 1016"/>
                <a:gd name="T30" fmla="*/ 295 w 666"/>
                <a:gd name="T31" fmla="*/ 648 h 1016"/>
                <a:gd name="T32" fmla="*/ 202 w 666"/>
                <a:gd name="T33" fmla="*/ 624 h 1016"/>
                <a:gd name="T34" fmla="*/ 160 w 666"/>
                <a:gd name="T35" fmla="*/ 680 h 1016"/>
                <a:gd name="T36" fmla="*/ 211 w 666"/>
                <a:gd name="T37" fmla="*/ 744 h 1016"/>
                <a:gd name="T38" fmla="*/ 101 w 666"/>
                <a:gd name="T39" fmla="*/ 776 h 1016"/>
                <a:gd name="T40" fmla="*/ 101 w 666"/>
                <a:gd name="T41" fmla="*/ 808 h 1016"/>
                <a:gd name="T42" fmla="*/ 169 w 666"/>
                <a:gd name="T43" fmla="*/ 824 h 1016"/>
                <a:gd name="T44" fmla="*/ 219 w 666"/>
                <a:gd name="T45" fmla="*/ 864 h 1016"/>
                <a:gd name="T46" fmla="*/ 295 w 666"/>
                <a:gd name="T47" fmla="*/ 848 h 1016"/>
                <a:gd name="T48" fmla="*/ 228 w 666"/>
                <a:gd name="T49" fmla="*/ 896 h 1016"/>
                <a:gd name="T50" fmla="*/ 127 w 666"/>
                <a:gd name="T51" fmla="*/ 904 h 1016"/>
                <a:gd name="T52" fmla="*/ 0 w 666"/>
                <a:gd name="T53" fmla="*/ 984 h 1016"/>
                <a:gd name="T54" fmla="*/ 51 w 666"/>
                <a:gd name="T55" fmla="*/ 1016 h 1016"/>
                <a:gd name="T56" fmla="*/ 93 w 666"/>
                <a:gd name="T57" fmla="*/ 976 h 1016"/>
                <a:gd name="T58" fmla="*/ 219 w 666"/>
                <a:gd name="T59" fmla="*/ 960 h 1016"/>
                <a:gd name="T60" fmla="*/ 337 w 666"/>
                <a:gd name="T61" fmla="*/ 984 h 1016"/>
                <a:gd name="T62" fmla="*/ 421 w 666"/>
                <a:gd name="T63" fmla="*/ 968 h 1016"/>
                <a:gd name="T64" fmla="*/ 573 w 666"/>
                <a:gd name="T65" fmla="*/ 968 h 1016"/>
                <a:gd name="T66" fmla="*/ 624 w 666"/>
                <a:gd name="T67" fmla="*/ 928 h 1016"/>
                <a:gd name="T68" fmla="*/ 590 w 666"/>
                <a:gd name="T69" fmla="*/ 872 h 1016"/>
                <a:gd name="T70" fmla="*/ 649 w 666"/>
                <a:gd name="T71" fmla="*/ 840 h 1016"/>
                <a:gd name="T72" fmla="*/ 666 w 666"/>
                <a:gd name="T73" fmla="*/ 760 h 1016"/>
                <a:gd name="T74" fmla="*/ 539 w 666"/>
                <a:gd name="T75" fmla="*/ 728 h 1016"/>
                <a:gd name="T76" fmla="*/ 523 w 666"/>
                <a:gd name="T77" fmla="*/ 632 h 1016"/>
                <a:gd name="T78" fmla="*/ 539 w 666"/>
                <a:gd name="T79" fmla="*/ 576 h 1016"/>
                <a:gd name="T80" fmla="*/ 480 w 666"/>
                <a:gd name="T81" fmla="*/ 512 h 1016"/>
                <a:gd name="T82" fmla="*/ 455 w 666"/>
                <a:gd name="T83" fmla="*/ 392 h 1016"/>
                <a:gd name="T84" fmla="*/ 413 w 666"/>
                <a:gd name="T85" fmla="*/ 344 h 1016"/>
                <a:gd name="T86" fmla="*/ 337 w 666"/>
                <a:gd name="T87" fmla="*/ 320 h 1016"/>
                <a:gd name="T88" fmla="*/ 388 w 666"/>
                <a:gd name="T89" fmla="*/ 280 h 1016"/>
                <a:gd name="T90" fmla="*/ 447 w 666"/>
                <a:gd name="T91" fmla="*/ 224 h 1016"/>
                <a:gd name="T92" fmla="*/ 489 w 666"/>
                <a:gd name="T93" fmla="*/ 144 h 1016"/>
                <a:gd name="T94" fmla="*/ 379 w 666"/>
                <a:gd name="T95" fmla="*/ 120 h 10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66"/>
                <a:gd name="T145" fmla="*/ 0 h 1016"/>
                <a:gd name="T146" fmla="*/ 666 w 666"/>
                <a:gd name="T147" fmla="*/ 1016 h 10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66" h="1016">
                  <a:moveTo>
                    <a:pt x="329" y="128"/>
                  </a:moveTo>
                  <a:lnTo>
                    <a:pt x="354" y="104"/>
                  </a:lnTo>
                  <a:lnTo>
                    <a:pt x="337" y="96"/>
                  </a:lnTo>
                  <a:lnTo>
                    <a:pt x="388" y="64"/>
                  </a:lnTo>
                  <a:lnTo>
                    <a:pt x="413" y="56"/>
                  </a:lnTo>
                  <a:lnTo>
                    <a:pt x="421" y="24"/>
                  </a:lnTo>
                  <a:lnTo>
                    <a:pt x="320" y="16"/>
                  </a:lnTo>
                  <a:lnTo>
                    <a:pt x="287" y="0"/>
                  </a:lnTo>
                  <a:lnTo>
                    <a:pt x="270" y="24"/>
                  </a:lnTo>
                  <a:lnTo>
                    <a:pt x="253" y="40"/>
                  </a:lnTo>
                  <a:lnTo>
                    <a:pt x="245" y="56"/>
                  </a:lnTo>
                  <a:lnTo>
                    <a:pt x="253" y="80"/>
                  </a:lnTo>
                  <a:lnTo>
                    <a:pt x="219" y="88"/>
                  </a:lnTo>
                  <a:lnTo>
                    <a:pt x="202" y="104"/>
                  </a:lnTo>
                  <a:lnTo>
                    <a:pt x="202" y="136"/>
                  </a:lnTo>
                  <a:lnTo>
                    <a:pt x="202" y="160"/>
                  </a:lnTo>
                  <a:lnTo>
                    <a:pt x="186" y="184"/>
                  </a:lnTo>
                  <a:lnTo>
                    <a:pt x="169" y="200"/>
                  </a:lnTo>
                  <a:lnTo>
                    <a:pt x="135" y="248"/>
                  </a:lnTo>
                  <a:lnTo>
                    <a:pt x="160" y="256"/>
                  </a:lnTo>
                  <a:lnTo>
                    <a:pt x="202" y="232"/>
                  </a:lnTo>
                  <a:lnTo>
                    <a:pt x="186" y="264"/>
                  </a:lnTo>
                  <a:lnTo>
                    <a:pt x="177" y="296"/>
                  </a:lnTo>
                  <a:lnTo>
                    <a:pt x="169" y="320"/>
                  </a:lnTo>
                  <a:lnTo>
                    <a:pt x="143" y="376"/>
                  </a:lnTo>
                  <a:lnTo>
                    <a:pt x="169" y="376"/>
                  </a:lnTo>
                  <a:lnTo>
                    <a:pt x="186" y="344"/>
                  </a:lnTo>
                  <a:lnTo>
                    <a:pt x="202" y="304"/>
                  </a:lnTo>
                  <a:lnTo>
                    <a:pt x="211" y="328"/>
                  </a:lnTo>
                  <a:lnTo>
                    <a:pt x="228" y="320"/>
                  </a:lnTo>
                  <a:lnTo>
                    <a:pt x="219" y="344"/>
                  </a:lnTo>
                  <a:lnTo>
                    <a:pt x="228" y="360"/>
                  </a:lnTo>
                  <a:lnTo>
                    <a:pt x="186" y="424"/>
                  </a:lnTo>
                  <a:lnTo>
                    <a:pt x="194" y="472"/>
                  </a:lnTo>
                  <a:lnTo>
                    <a:pt x="202" y="440"/>
                  </a:lnTo>
                  <a:lnTo>
                    <a:pt x="236" y="464"/>
                  </a:lnTo>
                  <a:lnTo>
                    <a:pt x="253" y="456"/>
                  </a:lnTo>
                  <a:lnTo>
                    <a:pt x="278" y="464"/>
                  </a:lnTo>
                  <a:lnTo>
                    <a:pt x="303" y="448"/>
                  </a:lnTo>
                  <a:lnTo>
                    <a:pt x="329" y="456"/>
                  </a:lnTo>
                  <a:lnTo>
                    <a:pt x="295" y="480"/>
                  </a:lnTo>
                  <a:lnTo>
                    <a:pt x="287" y="496"/>
                  </a:lnTo>
                  <a:lnTo>
                    <a:pt x="312" y="544"/>
                  </a:lnTo>
                  <a:lnTo>
                    <a:pt x="329" y="544"/>
                  </a:lnTo>
                  <a:lnTo>
                    <a:pt x="329" y="576"/>
                  </a:lnTo>
                  <a:lnTo>
                    <a:pt x="320" y="576"/>
                  </a:lnTo>
                  <a:lnTo>
                    <a:pt x="312" y="632"/>
                  </a:lnTo>
                  <a:lnTo>
                    <a:pt x="295" y="648"/>
                  </a:lnTo>
                  <a:lnTo>
                    <a:pt x="287" y="640"/>
                  </a:lnTo>
                  <a:lnTo>
                    <a:pt x="236" y="640"/>
                  </a:lnTo>
                  <a:lnTo>
                    <a:pt x="202" y="624"/>
                  </a:lnTo>
                  <a:lnTo>
                    <a:pt x="186" y="632"/>
                  </a:lnTo>
                  <a:lnTo>
                    <a:pt x="202" y="648"/>
                  </a:lnTo>
                  <a:lnTo>
                    <a:pt x="160" y="680"/>
                  </a:lnTo>
                  <a:lnTo>
                    <a:pt x="177" y="688"/>
                  </a:lnTo>
                  <a:lnTo>
                    <a:pt x="202" y="680"/>
                  </a:lnTo>
                  <a:lnTo>
                    <a:pt x="211" y="744"/>
                  </a:lnTo>
                  <a:lnTo>
                    <a:pt x="169" y="760"/>
                  </a:lnTo>
                  <a:lnTo>
                    <a:pt x="143" y="768"/>
                  </a:lnTo>
                  <a:lnTo>
                    <a:pt x="101" y="776"/>
                  </a:lnTo>
                  <a:lnTo>
                    <a:pt x="84" y="784"/>
                  </a:lnTo>
                  <a:lnTo>
                    <a:pt x="93" y="792"/>
                  </a:lnTo>
                  <a:lnTo>
                    <a:pt x="101" y="808"/>
                  </a:lnTo>
                  <a:lnTo>
                    <a:pt x="135" y="824"/>
                  </a:lnTo>
                  <a:lnTo>
                    <a:pt x="152" y="808"/>
                  </a:lnTo>
                  <a:lnTo>
                    <a:pt x="169" y="824"/>
                  </a:lnTo>
                  <a:lnTo>
                    <a:pt x="160" y="840"/>
                  </a:lnTo>
                  <a:lnTo>
                    <a:pt x="194" y="840"/>
                  </a:lnTo>
                  <a:lnTo>
                    <a:pt x="219" y="864"/>
                  </a:lnTo>
                  <a:lnTo>
                    <a:pt x="261" y="864"/>
                  </a:lnTo>
                  <a:lnTo>
                    <a:pt x="278" y="856"/>
                  </a:lnTo>
                  <a:lnTo>
                    <a:pt x="295" y="848"/>
                  </a:lnTo>
                  <a:lnTo>
                    <a:pt x="270" y="872"/>
                  </a:lnTo>
                  <a:lnTo>
                    <a:pt x="261" y="888"/>
                  </a:lnTo>
                  <a:lnTo>
                    <a:pt x="228" y="896"/>
                  </a:lnTo>
                  <a:lnTo>
                    <a:pt x="160" y="888"/>
                  </a:lnTo>
                  <a:lnTo>
                    <a:pt x="152" y="896"/>
                  </a:lnTo>
                  <a:lnTo>
                    <a:pt x="127" y="904"/>
                  </a:lnTo>
                  <a:lnTo>
                    <a:pt x="110" y="928"/>
                  </a:lnTo>
                  <a:lnTo>
                    <a:pt x="42" y="976"/>
                  </a:lnTo>
                  <a:lnTo>
                    <a:pt x="0" y="984"/>
                  </a:lnTo>
                  <a:lnTo>
                    <a:pt x="9" y="992"/>
                  </a:lnTo>
                  <a:lnTo>
                    <a:pt x="34" y="992"/>
                  </a:lnTo>
                  <a:lnTo>
                    <a:pt x="51" y="1016"/>
                  </a:lnTo>
                  <a:lnTo>
                    <a:pt x="68" y="1008"/>
                  </a:lnTo>
                  <a:lnTo>
                    <a:pt x="68" y="992"/>
                  </a:lnTo>
                  <a:lnTo>
                    <a:pt x="93" y="976"/>
                  </a:lnTo>
                  <a:lnTo>
                    <a:pt x="143" y="976"/>
                  </a:lnTo>
                  <a:lnTo>
                    <a:pt x="169" y="1008"/>
                  </a:lnTo>
                  <a:lnTo>
                    <a:pt x="219" y="960"/>
                  </a:lnTo>
                  <a:lnTo>
                    <a:pt x="261" y="952"/>
                  </a:lnTo>
                  <a:lnTo>
                    <a:pt x="295" y="976"/>
                  </a:lnTo>
                  <a:lnTo>
                    <a:pt x="337" y="984"/>
                  </a:lnTo>
                  <a:lnTo>
                    <a:pt x="346" y="968"/>
                  </a:lnTo>
                  <a:lnTo>
                    <a:pt x="388" y="968"/>
                  </a:lnTo>
                  <a:lnTo>
                    <a:pt x="421" y="968"/>
                  </a:lnTo>
                  <a:lnTo>
                    <a:pt x="472" y="968"/>
                  </a:lnTo>
                  <a:lnTo>
                    <a:pt x="506" y="984"/>
                  </a:lnTo>
                  <a:lnTo>
                    <a:pt x="573" y="968"/>
                  </a:lnTo>
                  <a:lnTo>
                    <a:pt x="590" y="952"/>
                  </a:lnTo>
                  <a:lnTo>
                    <a:pt x="624" y="952"/>
                  </a:lnTo>
                  <a:lnTo>
                    <a:pt x="624" y="928"/>
                  </a:lnTo>
                  <a:lnTo>
                    <a:pt x="565" y="912"/>
                  </a:lnTo>
                  <a:lnTo>
                    <a:pt x="590" y="896"/>
                  </a:lnTo>
                  <a:lnTo>
                    <a:pt x="590" y="872"/>
                  </a:lnTo>
                  <a:lnTo>
                    <a:pt x="624" y="872"/>
                  </a:lnTo>
                  <a:lnTo>
                    <a:pt x="624" y="856"/>
                  </a:lnTo>
                  <a:lnTo>
                    <a:pt x="649" y="840"/>
                  </a:lnTo>
                  <a:lnTo>
                    <a:pt x="657" y="816"/>
                  </a:lnTo>
                  <a:lnTo>
                    <a:pt x="666" y="800"/>
                  </a:lnTo>
                  <a:lnTo>
                    <a:pt x="666" y="760"/>
                  </a:lnTo>
                  <a:lnTo>
                    <a:pt x="582" y="728"/>
                  </a:lnTo>
                  <a:lnTo>
                    <a:pt x="565" y="744"/>
                  </a:lnTo>
                  <a:lnTo>
                    <a:pt x="539" y="728"/>
                  </a:lnTo>
                  <a:lnTo>
                    <a:pt x="573" y="704"/>
                  </a:lnTo>
                  <a:lnTo>
                    <a:pt x="556" y="656"/>
                  </a:lnTo>
                  <a:lnTo>
                    <a:pt x="523" y="632"/>
                  </a:lnTo>
                  <a:lnTo>
                    <a:pt x="548" y="632"/>
                  </a:lnTo>
                  <a:lnTo>
                    <a:pt x="539" y="592"/>
                  </a:lnTo>
                  <a:lnTo>
                    <a:pt x="539" y="576"/>
                  </a:lnTo>
                  <a:lnTo>
                    <a:pt x="531" y="560"/>
                  </a:lnTo>
                  <a:lnTo>
                    <a:pt x="523" y="536"/>
                  </a:lnTo>
                  <a:lnTo>
                    <a:pt x="480" y="512"/>
                  </a:lnTo>
                  <a:lnTo>
                    <a:pt x="472" y="480"/>
                  </a:lnTo>
                  <a:lnTo>
                    <a:pt x="455" y="440"/>
                  </a:lnTo>
                  <a:lnTo>
                    <a:pt x="455" y="392"/>
                  </a:lnTo>
                  <a:lnTo>
                    <a:pt x="447" y="376"/>
                  </a:lnTo>
                  <a:lnTo>
                    <a:pt x="421" y="352"/>
                  </a:lnTo>
                  <a:lnTo>
                    <a:pt x="413" y="344"/>
                  </a:lnTo>
                  <a:lnTo>
                    <a:pt x="396" y="328"/>
                  </a:lnTo>
                  <a:lnTo>
                    <a:pt x="362" y="328"/>
                  </a:lnTo>
                  <a:lnTo>
                    <a:pt x="337" y="320"/>
                  </a:lnTo>
                  <a:lnTo>
                    <a:pt x="371" y="312"/>
                  </a:lnTo>
                  <a:lnTo>
                    <a:pt x="396" y="304"/>
                  </a:lnTo>
                  <a:lnTo>
                    <a:pt x="388" y="280"/>
                  </a:lnTo>
                  <a:lnTo>
                    <a:pt x="421" y="264"/>
                  </a:lnTo>
                  <a:lnTo>
                    <a:pt x="421" y="248"/>
                  </a:lnTo>
                  <a:lnTo>
                    <a:pt x="447" y="224"/>
                  </a:lnTo>
                  <a:lnTo>
                    <a:pt x="455" y="192"/>
                  </a:lnTo>
                  <a:lnTo>
                    <a:pt x="489" y="168"/>
                  </a:lnTo>
                  <a:lnTo>
                    <a:pt x="489" y="144"/>
                  </a:lnTo>
                  <a:lnTo>
                    <a:pt x="447" y="144"/>
                  </a:lnTo>
                  <a:lnTo>
                    <a:pt x="430" y="128"/>
                  </a:lnTo>
                  <a:lnTo>
                    <a:pt x="379" y="120"/>
                  </a:lnTo>
                  <a:lnTo>
                    <a:pt x="329" y="128"/>
                  </a:lnTo>
                  <a:close/>
                </a:path>
              </a:pathLst>
            </a:custGeom>
            <a:noFill/>
            <a:ln w="12700">
              <a:solidFill>
                <a:srgbClr val="000000"/>
              </a:solidFill>
              <a:round/>
              <a:headEnd/>
              <a:tailEnd/>
            </a:ln>
          </p:spPr>
          <p:txBody>
            <a:bodyPr/>
            <a:lstStyle/>
            <a:p>
              <a:endParaRPr lang="en-IE">
                <a:latin typeface="Calibri" pitchFamily="34" charset="0"/>
              </a:endParaRPr>
            </a:p>
          </p:txBody>
        </p:sp>
        <p:sp>
          <p:nvSpPr>
            <p:cNvPr id="20" name="Freeform 14"/>
            <p:cNvSpPr>
              <a:spLocks/>
            </p:cNvSpPr>
            <p:nvPr/>
          </p:nvSpPr>
          <p:spPr bwMode="auto">
            <a:xfrm>
              <a:off x="1814" y="720"/>
              <a:ext cx="590" cy="424"/>
            </a:xfrm>
            <a:custGeom>
              <a:avLst/>
              <a:gdLst>
                <a:gd name="T0" fmla="*/ 101 w 590"/>
                <a:gd name="T1" fmla="*/ 320 h 424"/>
                <a:gd name="T2" fmla="*/ 135 w 590"/>
                <a:gd name="T3" fmla="*/ 384 h 424"/>
                <a:gd name="T4" fmla="*/ 202 w 590"/>
                <a:gd name="T5" fmla="*/ 424 h 424"/>
                <a:gd name="T6" fmla="*/ 253 w 590"/>
                <a:gd name="T7" fmla="*/ 424 h 424"/>
                <a:gd name="T8" fmla="*/ 287 w 590"/>
                <a:gd name="T9" fmla="*/ 416 h 424"/>
                <a:gd name="T10" fmla="*/ 346 w 590"/>
                <a:gd name="T11" fmla="*/ 424 h 424"/>
                <a:gd name="T12" fmla="*/ 430 w 590"/>
                <a:gd name="T13" fmla="*/ 392 h 424"/>
                <a:gd name="T14" fmla="*/ 463 w 590"/>
                <a:gd name="T15" fmla="*/ 400 h 424"/>
                <a:gd name="T16" fmla="*/ 506 w 590"/>
                <a:gd name="T17" fmla="*/ 376 h 424"/>
                <a:gd name="T18" fmla="*/ 556 w 590"/>
                <a:gd name="T19" fmla="*/ 352 h 424"/>
                <a:gd name="T20" fmla="*/ 590 w 590"/>
                <a:gd name="T21" fmla="*/ 272 h 424"/>
                <a:gd name="T22" fmla="*/ 565 w 590"/>
                <a:gd name="T23" fmla="*/ 256 h 424"/>
                <a:gd name="T24" fmla="*/ 556 w 590"/>
                <a:gd name="T25" fmla="*/ 224 h 424"/>
                <a:gd name="T26" fmla="*/ 565 w 590"/>
                <a:gd name="T27" fmla="*/ 192 h 424"/>
                <a:gd name="T28" fmla="*/ 573 w 590"/>
                <a:gd name="T29" fmla="*/ 160 h 424"/>
                <a:gd name="T30" fmla="*/ 531 w 590"/>
                <a:gd name="T31" fmla="*/ 160 h 424"/>
                <a:gd name="T32" fmla="*/ 506 w 590"/>
                <a:gd name="T33" fmla="*/ 120 h 424"/>
                <a:gd name="T34" fmla="*/ 480 w 590"/>
                <a:gd name="T35" fmla="*/ 144 h 424"/>
                <a:gd name="T36" fmla="*/ 472 w 590"/>
                <a:gd name="T37" fmla="*/ 160 h 424"/>
                <a:gd name="T38" fmla="*/ 447 w 590"/>
                <a:gd name="T39" fmla="*/ 152 h 424"/>
                <a:gd name="T40" fmla="*/ 413 w 590"/>
                <a:gd name="T41" fmla="*/ 160 h 424"/>
                <a:gd name="T42" fmla="*/ 405 w 590"/>
                <a:gd name="T43" fmla="*/ 128 h 424"/>
                <a:gd name="T44" fmla="*/ 379 w 590"/>
                <a:gd name="T45" fmla="*/ 128 h 424"/>
                <a:gd name="T46" fmla="*/ 371 w 590"/>
                <a:gd name="T47" fmla="*/ 152 h 424"/>
                <a:gd name="T48" fmla="*/ 354 w 590"/>
                <a:gd name="T49" fmla="*/ 112 h 424"/>
                <a:gd name="T50" fmla="*/ 312 w 590"/>
                <a:gd name="T51" fmla="*/ 120 h 424"/>
                <a:gd name="T52" fmla="*/ 295 w 590"/>
                <a:gd name="T53" fmla="*/ 144 h 424"/>
                <a:gd name="T54" fmla="*/ 278 w 590"/>
                <a:gd name="T55" fmla="*/ 144 h 424"/>
                <a:gd name="T56" fmla="*/ 270 w 590"/>
                <a:gd name="T57" fmla="*/ 88 h 424"/>
                <a:gd name="T58" fmla="*/ 253 w 590"/>
                <a:gd name="T59" fmla="*/ 96 h 424"/>
                <a:gd name="T60" fmla="*/ 244 w 590"/>
                <a:gd name="T61" fmla="*/ 152 h 424"/>
                <a:gd name="T62" fmla="*/ 228 w 590"/>
                <a:gd name="T63" fmla="*/ 152 h 424"/>
                <a:gd name="T64" fmla="*/ 219 w 590"/>
                <a:gd name="T65" fmla="*/ 128 h 424"/>
                <a:gd name="T66" fmla="*/ 177 w 590"/>
                <a:gd name="T67" fmla="*/ 160 h 424"/>
                <a:gd name="T68" fmla="*/ 185 w 590"/>
                <a:gd name="T69" fmla="*/ 112 h 424"/>
                <a:gd name="T70" fmla="*/ 211 w 590"/>
                <a:gd name="T71" fmla="*/ 88 h 424"/>
                <a:gd name="T72" fmla="*/ 185 w 590"/>
                <a:gd name="T73" fmla="*/ 16 h 424"/>
                <a:gd name="T74" fmla="*/ 143 w 590"/>
                <a:gd name="T75" fmla="*/ 0 h 424"/>
                <a:gd name="T76" fmla="*/ 152 w 590"/>
                <a:gd name="T77" fmla="*/ 64 h 424"/>
                <a:gd name="T78" fmla="*/ 118 w 590"/>
                <a:gd name="T79" fmla="*/ 16 h 424"/>
                <a:gd name="T80" fmla="*/ 93 w 590"/>
                <a:gd name="T81" fmla="*/ 32 h 424"/>
                <a:gd name="T82" fmla="*/ 76 w 590"/>
                <a:gd name="T83" fmla="*/ 48 h 424"/>
                <a:gd name="T84" fmla="*/ 93 w 590"/>
                <a:gd name="T85" fmla="*/ 64 h 424"/>
                <a:gd name="T86" fmla="*/ 59 w 590"/>
                <a:gd name="T87" fmla="*/ 48 h 424"/>
                <a:gd name="T88" fmla="*/ 51 w 590"/>
                <a:gd name="T89" fmla="*/ 64 h 424"/>
                <a:gd name="T90" fmla="*/ 25 w 590"/>
                <a:gd name="T91" fmla="*/ 64 h 424"/>
                <a:gd name="T92" fmla="*/ 42 w 590"/>
                <a:gd name="T93" fmla="*/ 88 h 424"/>
                <a:gd name="T94" fmla="*/ 101 w 590"/>
                <a:gd name="T95" fmla="*/ 96 h 424"/>
                <a:gd name="T96" fmla="*/ 143 w 590"/>
                <a:gd name="T97" fmla="*/ 128 h 424"/>
                <a:gd name="T98" fmla="*/ 110 w 590"/>
                <a:gd name="T99" fmla="*/ 144 h 424"/>
                <a:gd name="T100" fmla="*/ 126 w 590"/>
                <a:gd name="T101" fmla="*/ 160 h 424"/>
                <a:gd name="T102" fmla="*/ 143 w 590"/>
                <a:gd name="T103" fmla="*/ 176 h 424"/>
                <a:gd name="T104" fmla="*/ 126 w 590"/>
                <a:gd name="T105" fmla="*/ 184 h 424"/>
                <a:gd name="T106" fmla="*/ 8 w 590"/>
                <a:gd name="T107" fmla="*/ 144 h 424"/>
                <a:gd name="T108" fmla="*/ 0 w 590"/>
                <a:gd name="T109" fmla="*/ 168 h 424"/>
                <a:gd name="T110" fmla="*/ 93 w 590"/>
                <a:gd name="T111" fmla="*/ 192 h 424"/>
                <a:gd name="T112" fmla="*/ 84 w 590"/>
                <a:gd name="T113" fmla="*/ 216 h 424"/>
                <a:gd name="T114" fmla="*/ 84 w 590"/>
                <a:gd name="T115" fmla="*/ 256 h 424"/>
                <a:gd name="T116" fmla="*/ 67 w 590"/>
                <a:gd name="T117" fmla="*/ 280 h 424"/>
                <a:gd name="T118" fmla="*/ 34 w 590"/>
                <a:gd name="T119" fmla="*/ 280 h 424"/>
                <a:gd name="T120" fmla="*/ 17 w 590"/>
                <a:gd name="T121" fmla="*/ 296 h 424"/>
                <a:gd name="T122" fmla="*/ 101 w 590"/>
                <a:gd name="T123" fmla="*/ 320 h 4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90"/>
                <a:gd name="T187" fmla="*/ 0 h 424"/>
                <a:gd name="T188" fmla="*/ 590 w 590"/>
                <a:gd name="T189" fmla="*/ 424 h 4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90" h="424">
                  <a:moveTo>
                    <a:pt x="101" y="320"/>
                  </a:moveTo>
                  <a:lnTo>
                    <a:pt x="135" y="384"/>
                  </a:lnTo>
                  <a:lnTo>
                    <a:pt x="202" y="424"/>
                  </a:lnTo>
                  <a:lnTo>
                    <a:pt x="253" y="424"/>
                  </a:lnTo>
                  <a:lnTo>
                    <a:pt x="287" y="416"/>
                  </a:lnTo>
                  <a:lnTo>
                    <a:pt x="346" y="424"/>
                  </a:lnTo>
                  <a:lnTo>
                    <a:pt x="430" y="392"/>
                  </a:lnTo>
                  <a:lnTo>
                    <a:pt x="463" y="400"/>
                  </a:lnTo>
                  <a:lnTo>
                    <a:pt x="506" y="376"/>
                  </a:lnTo>
                  <a:lnTo>
                    <a:pt x="556" y="352"/>
                  </a:lnTo>
                  <a:lnTo>
                    <a:pt x="590" y="272"/>
                  </a:lnTo>
                  <a:lnTo>
                    <a:pt x="565" y="256"/>
                  </a:lnTo>
                  <a:lnTo>
                    <a:pt x="556" y="224"/>
                  </a:lnTo>
                  <a:lnTo>
                    <a:pt x="565" y="192"/>
                  </a:lnTo>
                  <a:lnTo>
                    <a:pt x="573" y="160"/>
                  </a:lnTo>
                  <a:lnTo>
                    <a:pt x="531" y="160"/>
                  </a:lnTo>
                  <a:lnTo>
                    <a:pt x="506" y="120"/>
                  </a:lnTo>
                  <a:lnTo>
                    <a:pt x="480" y="144"/>
                  </a:lnTo>
                  <a:lnTo>
                    <a:pt x="472" y="160"/>
                  </a:lnTo>
                  <a:lnTo>
                    <a:pt x="447" y="152"/>
                  </a:lnTo>
                  <a:lnTo>
                    <a:pt x="413" y="160"/>
                  </a:lnTo>
                  <a:lnTo>
                    <a:pt x="405" y="128"/>
                  </a:lnTo>
                  <a:lnTo>
                    <a:pt x="379" y="128"/>
                  </a:lnTo>
                  <a:lnTo>
                    <a:pt x="371" y="152"/>
                  </a:lnTo>
                  <a:lnTo>
                    <a:pt x="354" y="112"/>
                  </a:lnTo>
                  <a:lnTo>
                    <a:pt x="312" y="120"/>
                  </a:lnTo>
                  <a:lnTo>
                    <a:pt x="295" y="144"/>
                  </a:lnTo>
                  <a:lnTo>
                    <a:pt x="278" y="144"/>
                  </a:lnTo>
                  <a:lnTo>
                    <a:pt x="270" y="88"/>
                  </a:lnTo>
                  <a:lnTo>
                    <a:pt x="253" y="96"/>
                  </a:lnTo>
                  <a:lnTo>
                    <a:pt x="244" y="152"/>
                  </a:lnTo>
                  <a:lnTo>
                    <a:pt x="228" y="152"/>
                  </a:lnTo>
                  <a:lnTo>
                    <a:pt x="219" y="128"/>
                  </a:lnTo>
                  <a:lnTo>
                    <a:pt x="177" y="160"/>
                  </a:lnTo>
                  <a:lnTo>
                    <a:pt x="185" y="112"/>
                  </a:lnTo>
                  <a:lnTo>
                    <a:pt x="211" y="88"/>
                  </a:lnTo>
                  <a:lnTo>
                    <a:pt x="185" y="16"/>
                  </a:lnTo>
                  <a:lnTo>
                    <a:pt x="143" y="0"/>
                  </a:lnTo>
                  <a:lnTo>
                    <a:pt x="152" y="64"/>
                  </a:lnTo>
                  <a:lnTo>
                    <a:pt x="118" y="16"/>
                  </a:lnTo>
                  <a:lnTo>
                    <a:pt x="93" y="32"/>
                  </a:lnTo>
                  <a:lnTo>
                    <a:pt x="76" y="48"/>
                  </a:lnTo>
                  <a:lnTo>
                    <a:pt x="93" y="64"/>
                  </a:lnTo>
                  <a:lnTo>
                    <a:pt x="59" y="48"/>
                  </a:lnTo>
                  <a:lnTo>
                    <a:pt x="51" y="64"/>
                  </a:lnTo>
                  <a:lnTo>
                    <a:pt x="25" y="64"/>
                  </a:lnTo>
                  <a:lnTo>
                    <a:pt x="42" y="88"/>
                  </a:lnTo>
                  <a:lnTo>
                    <a:pt x="101" y="96"/>
                  </a:lnTo>
                  <a:lnTo>
                    <a:pt x="143" y="128"/>
                  </a:lnTo>
                  <a:lnTo>
                    <a:pt x="110" y="144"/>
                  </a:lnTo>
                  <a:lnTo>
                    <a:pt x="126" y="160"/>
                  </a:lnTo>
                  <a:lnTo>
                    <a:pt x="143" y="176"/>
                  </a:lnTo>
                  <a:lnTo>
                    <a:pt x="126" y="184"/>
                  </a:lnTo>
                  <a:lnTo>
                    <a:pt x="8" y="144"/>
                  </a:lnTo>
                  <a:lnTo>
                    <a:pt x="0" y="168"/>
                  </a:lnTo>
                  <a:lnTo>
                    <a:pt x="93" y="192"/>
                  </a:lnTo>
                  <a:lnTo>
                    <a:pt x="84" y="216"/>
                  </a:lnTo>
                  <a:lnTo>
                    <a:pt x="84" y="256"/>
                  </a:lnTo>
                  <a:lnTo>
                    <a:pt x="67" y="280"/>
                  </a:lnTo>
                  <a:lnTo>
                    <a:pt x="34" y="280"/>
                  </a:lnTo>
                  <a:lnTo>
                    <a:pt x="17" y="296"/>
                  </a:lnTo>
                  <a:lnTo>
                    <a:pt x="101" y="320"/>
                  </a:lnTo>
                  <a:close/>
                </a:path>
              </a:pathLst>
            </a:custGeom>
            <a:solidFill>
              <a:srgbClr val="FFC000"/>
            </a:solidFill>
            <a:ln w="9525">
              <a:noFill/>
              <a:miter lim="800000"/>
              <a:headEnd/>
              <a:tailEnd/>
            </a:ln>
          </p:spPr>
          <p:txBody>
            <a:bodyPr/>
            <a:lstStyle/>
            <a:p>
              <a:endParaRPr lang="en-IE">
                <a:latin typeface="Calibri" pitchFamily="34" charset="0"/>
              </a:endParaRPr>
            </a:p>
          </p:txBody>
        </p:sp>
        <p:sp>
          <p:nvSpPr>
            <p:cNvPr id="21" name="Freeform 15"/>
            <p:cNvSpPr>
              <a:spLocks/>
            </p:cNvSpPr>
            <p:nvPr/>
          </p:nvSpPr>
          <p:spPr bwMode="auto">
            <a:xfrm>
              <a:off x="3752" y="1984"/>
              <a:ext cx="67" cy="64"/>
            </a:xfrm>
            <a:custGeom>
              <a:avLst/>
              <a:gdLst>
                <a:gd name="T0" fmla="*/ 0 w 67"/>
                <a:gd name="T1" fmla="*/ 24 h 64"/>
                <a:gd name="T2" fmla="*/ 17 w 67"/>
                <a:gd name="T3" fmla="*/ 56 h 64"/>
                <a:gd name="T4" fmla="*/ 51 w 67"/>
                <a:gd name="T5" fmla="*/ 64 h 64"/>
                <a:gd name="T6" fmla="*/ 67 w 67"/>
                <a:gd name="T7" fmla="*/ 48 h 64"/>
                <a:gd name="T8" fmla="*/ 59 w 67"/>
                <a:gd name="T9" fmla="*/ 0 h 64"/>
                <a:gd name="T10" fmla="*/ 0 w 67"/>
                <a:gd name="T11" fmla="*/ 8 h 64"/>
                <a:gd name="T12" fmla="*/ 0 w 67"/>
                <a:gd name="T13" fmla="*/ 24 h 64"/>
                <a:gd name="T14" fmla="*/ 0 60000 65536"/>
                <a:gd name="T15" fmla="*/ 0 60000 65536"/>
                <a:gd name="T16" fmla="*/ 0 60000 65536"/>
                <a:gd name="T17" fmla="*/ 0 60000 65536"/>
                <a:gd name="T18" fmla="*/ 0 60000 65536"/>
                <a:gd name="T19" fmla="*/ 0 60000 65536"/>
                <a:gd name="T20" fmla="*/ 0 60000 65536"/>
                <a:gd name="T21" fmla="*/ 0 w 67"/>
                <a:gd name="T22" fmla="*/ 0 h 64"/>
                <a:gd name="T23" fmla="*/ 67 w 67"/>
                <a:gd name="T24" fmla="*/ 64 h 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64">
                  <a:moveTo>
                    <a:pt x="0" y="24"/>
                  </a:moveTo>
                  <a:lnTo>
                    <a:pt x="17" y="56"/>
                  </a:lnTo>
                  <a:lnTo>
                    <a:pt x="51" y="64"/>
                  </a:lnTo>
                  <a:lnTo>
                    <a:pt x="67" y="48"/>
                  </a:lnTo>
                  <a:lnTo>
                    <a:pt x="59" y="0"/>
                  </a:lnTo>
                  <a:lnTo>
                    <a:pt x="0" y="8"/>
                  </a:lnTo>
                  <a:lnTo>
                    <a:pt x="0" y="24"/>
                  </a:lnTo>
                  <a:close/>
                </a:path>
              </a:pathLst>
            </a:custGeom>
            <a:solidFill>
              <a:srgbClr val="00A0C6"/>
            </a:solidFill>
            <a:ln w="9525">
              <a:noFill/>
              <a:miter lim="800000"/>
              <a:headEnd/>
              <a:tailEnd/>
            </a:ln>
          </p:spPr>
          <p:txBody>
            <a:bodyPr/>
            <a:lstStyle/>
            <a:p>
              <a:endParaRPr lang="en-IE">
                <a:latin typeface="Calibri" pitchFamily="34" charset="0"/>
              </a:endParaRPr>
            </a:p>
          </p:txBody>
        </p:sp>
        <p:sp>
          <p:nvSpPr>
            <p:cNvPr id="22" name="Freeform 16"/>
            <p:cNvSpPr>
              <a:spLocks/>
            </p:cNvSpPr>
            <p:nvPr/>
          </p:nvSpPr>
          <p:spPr bwMode="auto">
            <a:xfrm>
              <a:off x="1814" y="720"/>
              <a:ext cx="590" cy="424"/>
            </a:xfrm>
            <a:custGeom>
              <a:avLst/>
              <a:gdLst>
                <a:gd name="T0" fmla="*/ 101 w 590"/>
                <a:gd name="T1" fmla="*/ 320 h 424"/>
                <a:gd name="T2" fmla="*/ 135 w 590"/>
                <a:gd name="T3" fmla="*/ 384 h 424"/>
                <a:gd name="T4" fmla="*/ 202 w 590"/>
                <a:gd name="T5" fmla="*/ 424 h 424"/>
                <a:gd name="T6" fmla="*/ 253 w 590"/>
                <a:gd name="T7" fmla="*/ 424 h 424"/>
                <a:gd name="T8" fmla="*/ 287 w 590"/>
                <a:gd name="T9" fmla="*/ 416 h 424"/>
                <a:gd name="T10" fmla="*/ 346 w 590"/>
                <a:gd name="T11" fmla="*/ 424 h 424"/>
                <a:gd name="T12" fmla="*/ 430 w 590"/>
                <a:gd name="T13" fmla="*/ 392 h 424"/>
                <a:gd name="T14" fmla="*/ 463 w 590"/>
                <a:gd name="T15" fmla="*/ 400 h 424"/>
                <a:gd name="T16" fmla="*/ 506 w 590"/>
                <a:gd name="T17" fmla="*/ 376 h 424"/>
                <a:gd name="T18" fmla="*/ 556 w 590"/>
                <a:gd name="T19" fmla="*/ 352 h 424"/>
                <a:gd name="T20" fmla="*/ 590 w 590"/>
                <a:gd name="T21" fmla="*/ 272 h 424"/>
                <a:gd name="T22" fmla="*/ 565 w 590"/>
                <a:gd name="T23" fmla="*/ 256 h 424"/>
                <a:gd name="T24" fmla="*/ 556 w 590"/>
                <a:gd name="T25" fmla="*/ 224 h 424"/>
                <a:gd name="T26" fmla="*/ 565 w 590"/>
                <a:gd name="T27" fmla="*/ 192 h 424"/>
                <a:gd name="T28" fmla="*/ 573 w 590"/>
                <a:gd name="T29" fmla="*/ 160 h 424"/>
                <a:gd name="T30" fmla="*/ 531 w 590"/>
                <a:gd name="T31" fmla="*/ 160 h 424"/>
                <a:gd name="T32" fmla="*/ 506 w 590"/>
                <a:gd name="T33" fmla="*/ 120 h 424"/>
                <a:gd name="T34" fmla="*/ 480 w 590"/>
                <a:gd name="T35" fmla="*/ 144 h 424"/>
                <a:gd name="T36" fmla="*/ 472 w 590"/>
                <a:gd name="T37" fmla="*/ 160 h 424"/>
                <a:gd name="T38" fmla="*/ 447 w 590"/>
                <a:gd name="T39" fmla="*/ 152 h 424"/>
                <a:gd name="T40" fmla="*/ 413 w 590"/>
                <a:gd name="T41" fmla="*/ 160 h 424"/>
                <a:gd name="T42" fmla="*/ 405 w 590"/>
                <a:gd name="T43" fmla="*/ 128 h 424"/>
                <a:gd name="T44" fmla="*/ 379 w 590"/>
                <a:gd name="T45" fmla="*/ 128 h 424"/>
                <a:gd name="T46" fmla="*/ 371 w 590"/>
                <a:gd name="T47" fmla="*/ 152 h 424"/>
                <a:gd name="T48" fmla="*/ 354 w 590"/>
                <a:gd name="T49" fmla="*/ 112 h 424"/>
                <a:gd name="T50" fmla="*/ 312 w 590"/>
                <a:gd name="T51" fmla="*/ 120 h 424"/>
                <a:gd name="T52" fmla="*/ 295 w 590"/>
                <a:gd name="T53" fmla="*/ 144 h 424"/>
                <a:gd name="T54" fmla="*/ 278 w 590"/>
                <a:gd name="T55" fmla="*/ 144 h 424"/>
                <a:gd name="T56" fmla="*/ 270 w 590"/>
                <a:gd name="T57" fmla="*/ 88 h 424"/>
                <a:gd name="T58" fmla="*/ 253 w 590"/>
                <a:gd name="T59" fmla="*/ 96 h 424"/>
                <a:gd name="T60" fmla="*/ 244 w 590"/>
                <a:gd name="T61" fmla="*/ 152 h 424"/>
                <a:gd name="T62" fmla="*/ 228 w 590"/>
                <a:gd name="T63" fmla="*/ 152 h 424"/>
                <a:gd name="T64" fmla="*/ 219 w 590"/>
                <a:gd name="T65" fmla="*/ 128 h 424"/>
                <a:gd name="T66" fmla="*/ 177 w 590"/>
                <a:gd name="T67" fmla="*/ 160 h 424"/>
                <a:gd name="T68" fmla="*/ 185 w 590"/>
                <a:gd name="T69" fmla="*/ 112 h 424"/>
                <a:gd name="T70" fmla="*/ 211 w 590"/>
                <a:gd name="T71" fmla="*/ 88 h 424"/>
                <a:gd name="T72" fmla="*/ 185 w 590"/>
                <a:gd name="T73" fmla="*/ 16 h 424"/>
                <a:gd name="T74" fmla="*/ 143 w 590"/>
                <a:gd name="T75" fmla="*/ 0 h 424"/>
                <a:gd name="T76" fmla="*/ 152 w 590"/>
                <a:gd name="T77" fmla="*/ 64 h 424"/>
                <a:gd name="T78" fmla="*/ 118 w 590"/>
                <a:gd name="T79" fmla="*/ 16 h 424"/>
                <a:gd name="T80" fmla="*/ 93 w 590"/>
                <a:gd name="T81" fmla="*/ 32 h 424"/>
                <a:gd name="T82" fmla="*/ 76 w 590"/>
                <a:gd name="T83" fmla="*/ 48 h 424"/>
                <a:gd name="T84" fmla="*/ 93 w 590"/>
                <a:gd name="T85" fmla="*/ 64 h 424"/>
                <a:gd name="T86" fmla="*/ 59 w 590"/>
                <a:gd name="T87" fmla="*/ 48 h 424"/>
                <a:gd name="T88" fmla="*/ 51 w 590"/>
                <a:gd name="T89" fmla="*/ 64 h 424"/>
                <a:gd name="T90" fmla="*/ 25 w 590"/>
                <a:gd name="T91" fmla="*/ 64 h 424"/>
                <a:gd name="T92" fmla="*/ 42 w 590"/>
                <a:gd name="T93" fmla="*/ 88 h 424"/>
                <a:gd name="T94" fmla="*/ 101 w 590"/>
                <a:gd name="T95" fmla="*/ 96 h 424"/>
                <a:gd name="T96" fmla="*/ 143 w 590"/>
                <a:gd name="T97" fmla="*/ 128 h 424"/>
                <a:gd name="T98" fmla="*/ 110 w 590"/>
                <a:gd name="T99" fmla="*/ 144 h 424"/>
                <a:gd name="T100" fmla="*/ 126 w 590"/>
                <a:gd name="T101" fmla="*/ 160 h 424"/>
                <a:gd name="T102" fmla="*/ 143 w 590"/>
                <a:gd name="T103" fmla="*/ 176 h 424"/>
                <a:gd name="T104" fmla="*/ 126 w 590"/>
                <a:gd name="T105" fmla="*/ 184 h 424"/>
                <a:gd name="T106" fmla="*/ 8 w 590"/>
                <a:gd name="T107" fmla="*/ 144 h 424"/>
                <a:gd name="T108" fmla="*/ 0 w 590"/>
                <a:gd name="T109" fmla="*/ 168 h 424"/>
                <a:gd name="T110" fmla="*/ 93 w 590"/>
                <a:gd name="T111" fmla="*/ 192 h 424"/>
                <a:gd name="T112" fmla="*/ 84 w 590"/>
                <a:gd name="T113" fmla="*/ 216 h 424"/>
                <a:gd name="T114" fmla="*/ 84 w 590"/>
                <a:gd name="T115" fmla="*/ 256 h 424"/>
                <a:gd name="T116" fmla="*/ 67 w 590"/>
                <a:gd name="T117" fmla="*/ 280 h 424"/>
                <a:gd name="T118" fmla="*/ 34 w 590"/>
                <a:gd name="T119" fmla="*/ 280 h 424"/>
                <a:gd name="T120" fmla="*/ 17 w 590"/>
                <a:gd name="T121" fmla="*/ 296 h 424"/>
                <a:gd name="T122" fmla="*/ 101 w 590"/>
                <a:gd name="T123" fmla="*/ 320 h 4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90"/>
                <a:gd name="T187" fmla="*/ 0 h 424"/>
                <a:gd name="T188" fmla="*/ 590 w 590"/>
                <a:gd name="T189" fmla="*/ 424 h 4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90" h="424">
                  <a:moveTo>
                    <a:pt x="101" y="320"/>
                  </a:moveTo>
                  <a:lnTo>
                    <a:pt x="135" y="384"/>
                  </a:lnTo>
                  <a:lnTo>
                    <a:pt x="202" y="424"/>
                  </a:lnTo>
                  <a:lnTo>
                    <a:pt x="253" y="424"/>
                  </a:lnTo>
                  <a:lnTo>
                    <a:pt x="287" y="416"/>
                  </a:lnTo>
                  <a:lnTo>
                    <a:pt x="346" y="424"/>
                  </a:lnTo>
                  <a:lnTo>
                    <a:pt x="430" y="392"/>
                  </a:lnTo>
                  <a:lnTo>
                    <a:pt x="463" y="400"/>
                  </a:lnTo>
                  <a:lnTo>
                    <a:pt x="506" y="376"/>
                  </a:lnTo>
                  <a:lnTo>
                    <a:pt x="556" y="352"/>
                  </a:lnTo>
                  <a:lnTo>
                    <a:pt x="590" y="272"/>
                  </a:lnTo>
                  <a:lnTo>
                    <a:pt x="565" y="256"/>
                  </a:lnTo>
                  <a:lnTo>
                    <a:pt x="556" y="224"/>
                  </a:lnTo>
                  <a:lnTo>
                    <a:pt x="565" y="192"/>
                  </a:lnTo>
                  <a:lnTo>
                    <a:pt x="573" y="160"/>
                  </a:lnTo>
                  <a:lnTo>
                    <a:pt x="531" y="160"/>
                  </a:lnTo>
                  <a:lnTo>
                    <a:pt x="506" y="120"/>
                  </a:lnTo>
                  <a:lnTo>
                    <a:pt x="480" y="144"/>
                  </a:lnTo>
                  <a:lnTo>
                    <a:pt x="472" y="160"/>
                  </a:lnTo>
                  <a:lnTo>
                    <a:pt x="447" y="152"/>
                  </a:lnTo>
                  <a:lnTo>
                    <a:pt x="413" y="160"/>
                  </a:lnTo>
                  <a:lnTo>
                    <a:pt x="405" y="128"/>
                  </a:lnTo>
                  <a:lnTo>
                    <a:pt x="379" y="128"/>
                  </a:lnTo>
                  <a:lnTo>
                    <a:pt x="371" y="152"/>
                  </a:lnTo>
                  <a:lnTo>
                    <a:pt x="354" y="112"/>
                  </a:lnTo>
                  <a:lnTo>
                    <a:pt x="312" y="120"/>
                  </a:lnTo>
                  <a:lnTo>
                    <a:pt x="295" y="144"/>
                  </a:lnTo>
                  <a:lnTo>
                    <a:pt x="278" y="144"/>
                  </a:lnTo>
                  <a:lnTo>
                    <a:pt x="270" y="88"/>
                  </a:lnTo>
                  <a:lnTo>
                    <a:pt x="253" y="96"/>
                  </a:lnTo>
                  <a:lnTo>
                    <a:pt x="244" y="152"/>
                  </a:lnTo>
                  <a:lnTo>
                    <a:pt x="228" y="152"/>
                  </a:lnTo>
                  <a:lnTo>
                    <a:pt x="219" y="128"/>
                  </a:lnTo>
                  <a:lnTo>
                    <a:pt x="177" y="160"/>
                  </a:lnTo>
                  <a:lnTo>
                    <a:pt x="185" y="112"/>
                  </a:lnTo>
                  <a:lnTo>
                    <a:pt x="211" y="88"/>
                  </a:lnTo>
                  <a:lnTo>
                    <a:pt x="185" y="16"/>
                  </a:lnTo>
                  <a:lnTo>
                    <a:pt x="143" y="0"/>
                  </a:lnTo>
                  <a:lnTo>
                    <a:pt x="152" y="64"/>
                  </a:lnTo>
                  <a:lnTo>
                    <a:pt x="118" y="16"/>
                  </a:lnTo>
                  <a:lnTo>
                    <a:pt x="93" y="32"/>
                  </a:lnTo>
                  <a:lnTo>
                    <a:pt x="76" y="48"/>
                  </a:lnTo>
                  <a:lnTo>
                    <a:pt x="93" y="64"/>
                  </a:lnTo>
                  <a:lnTo>
                    <a:pt x="59" y="48"/>
                  </a:lnTo>
                  <a:lnTo>
                    <a:pt x="51" y="64"/>
                  </a:lnTo>
                  <a:lnTo>
                    <a:pt x="25" y="64"/>
                  </a:lnTo>
                  <a:lnTo>
                    <a:pt x="42" y="88"/>
                  </a:lnTo>
                  <a:lnTo>
                    <a:pt x="101" y="96"/>
                  </a:lnTo>
                  <a:lnTo>
                    <a:pt x="143" y="128"/>
                  </a:lnTo>
                  <a:lnTo>
                    <a:pt x="110" y="144"/>
                  </a:lnTo>
                  <a:lnTo>
                    <a:pt x="126" y="160"/>
                  </a:lnTo>
                  <a:lnTo>
                    <a:pt x="143" y="176"/>
                  </a:lnTo>
                  <a:lnTo>
                    <a:pt x="126" y="184"/>
                  </a:lnTo>
                  <a:lnTo>
                    <a:pt x="8" y="144"/>
                  </a:lnTo>
                  <a:lnTo>
                    <a:pt x="0" y="168"/>
                  </a:lnTo>
                  <a:lnTo>
                    <a:pt x="93" y="192"/>
                  </a:lnTo>
                  <a:lnTo>
                    <a:pt x="84" y="216"/>
                  </a:lnTo>
                  <a:lnTo>
                    <a:pt x="84" y="256"/>
                  </a:lnTo>
                  <a:lnTo>
                    <a:pt x="67" y="280"/>
                  </a:lnTo>
                  <a:lnTo>
                    <a:pt x="34" y="280"/>
                  </a:lnTo>
                  <a:lnTo>
                    <a:pt x="17" y="296"/>
                  </a:lnTo>
                  <a:lnTo>
                    <a:pt x="101" y="320"/>
                  </a:lnTo>
                  <a:close/>
                </a:path>
              </a:pathLst>
            </a:custGeom>
            <a:noFill/>
            <a:ln w="12700">
              <a:solidFill>
                <a:srgbClr val="000000"/>
              </a:solidFill>
              <a:round/>
              <a:headEnd/>
              <a:tailEnd/>
            </a:ln>
          </p:spPr>
          <p:txBody>
            <a:bodyPr/>
            <a:lstStyle/>
            <a:p>
              <a:endParaRPr lang="en-IE">
                <a:latin typeface="Calibri" pitchFamily="34" charset="0"/>
              </a:endParaRPr>
            </a:p>
          </p:txBody>
        </p:sp>
        <p:sp>
          <p:nvSpPr>
            <p:cNvPr id="23" name="Freeform 17"/>
            <p:cNvSpPr>
              <a:spLocks/>
            </p:cNvSpPr>
            <p:nvPr/>
          </p:nvSpPr>
          <p:spPr bwMode="auto">
            <a:xfrm>
              <a:off x="3752" y="1984"/>
              <a:ext cx="67" cy="64"/>
            </a:xfrm>
            <a:custGeom>
              <a:avLst/>
              <a:gdLst>
                <a:gd name="T0" fmla="*/ 0 w 67"/>
                <a:gd name="T1" fmla="*/ 24 h 64"/>
                <a:gd name="T2" fmla="*/ 17 w 67"/>
                <a:gd name="T3" fmla="*/ 56 h 64"/>
                <a:gd name="T4" fmla="*/ 51 w 67"/>
                <a:gd name="T5" fmla="*/ 64 h 64"/>
                <a:gd name="T6" fmla="*/ 67 w 67"/>
                <a:gd name="T7" fmla="*/ 48 h 64"/>
                <a:gd name="T8" fmla="*/ 59 w 67"/>
                <a:gd name="T9" fmla="*/ 0 h 64"/>
                <a:gd name="T10" fmla="*/ 0 w 67"/>
                <a:gd name="T11" fmla="*/ 8 h 64"/>
                <a:gd name="T12" fmla="*/ 0 60000 65536"/>
                <a:gd name="T13" fmla="*/ 0 60000 65536"/>
                <a:gd name="T14" fmla="*/ 0 60000 65536"/>
                <a:gd name="T15" fmla="*/ 0 60000 65536"/>
                <a:gd name="T16" fmla="*/ 0 60000 65536"/>
                <a:gd name="T17" fmla="*/ 0 60000 65536"/>
                <a:gd name="T18" fmla="*/ 0 w 67"/>
                <a:gd name="T19" fmla="*/ 0 h 64"/>
                <a:gd name="T20" fmla="*/ 67 w 67"/>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67" h="64">
                  <a:moveTo>
                    <a:pt x="0" y="24"/>
                  </a:moveTo>
                  <a:lnTo>
                    <a:pt x="17" y="56"/>
                  </a:lnTo>
                  <a:lnTo>
                    <a:pt x="51" y="64"/>
                  </a:lnTo>
                  <a:lnTo>
                    <a:pt x="67" y="48"/>
                  </a:lnTo>
                  <a:lnTo>
                    <a:pt x="59" y="0"/>
                  </a:lnTo>
                  <a:lnTo>
                    <a:pt x="0" y="8"/>
                  </a:lnTo>
                </a:path>
              </a:pathLst>
            </a:custGeom>
            <a:noFill/>
            <a:ln w="12700">
              <a:solidFill>
                <a:srgbClr val="000000"/>
              </a:solidFill>
              <a:round/>
              <a:headEnd/>
              <a:tailEnd/>
            </a:ln>
          </p:spPr>
          <p:txBody>
            <a:bodyPr/>
            <a:lstStyle/>
            <a:p>
              <a:endParaRPr lang="en-IE">
                <a:latin typeface="Calibri" pitchFamily="34" charset="0"/>
              </a:endParaRPr>
            </a:p>
          </p:txBody>
        </p:sp>
        <p:sp>
          <p:nvSpPr>
            <p:cNvPr id="24" name="Freeform 18"/>
            <p:cNvSpPr>
              <a:spLocks/>
            </p:cNvSpPr>
            <p:nvPr/>
          </p:nvSpPr>
          <p:spPr bwMode="auto">
            <a:xfrm>
              <a:off x="3752" y="1984"/>
              <a:ext cx="67" cy="64"/>
            </a:xfrm>
            <a:custGeom>
              <a:avLst/>
              <a:gdLst>
                <a:gd name="T0" fmla="*/ 0 w 67"/>
                <a:gd name="T1" fmla="*/ 24 h 64"/>
                <a:gd name="T2" fmla="*/ 17 w 67"/>
                <a:gd name="T3" fmla="*/ 56 h 64"/>
                <a:gd name="T4" fmla="*/ 51 w 67"/>
                <a:gd name="T5" fmla="*/ 64 h 64"/>
                <a:gd name="T6" fmla="*/ 67 w 67"/>
                <a:gd name="T7" fmla="*/ 48 h 64"/>
                <a:gd name="T8" fmla="*/ 59 w 67"/>
                <a:gd name="T9" fmla="*/ 0 h 64"/>
                <a:gd name="T10" fmla="*/ 0 w 67"/>
                <a:gd name="T11" fmla="*/ 8 h 64"/>
                <a:gd name="T12" fmla="*/ 0 60000 65536"/>
                <a:gd name="T13" fmla="*/ 0 60000 65536"/>
                <a:gd name="T14" fmla="*/ 0 60000 65536"/>
                <a:gd name="T15" fmla="*/ 0 60000 65536"/>
                <a:gd name="T16" fmla="*/ 0 60000 65536"/>
                <a:gd name="T17" fmla="*/ 0 60000 65536"/>
                <a:gd name="T18" fmla="*/ 0 w 67"/>
                <a:gd name="T19" fmla="*/ 0 h 64"/>
                <a:gd name="T20" fmla="*/ 67 w 67"/>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67" h="64">
                  <a:moveTo>
                    <a:pt x="0" y="24"/>
                  </a:moveTo>
                  <a:lnTo>
                    <a:pt x="17" y="56"/>
                  </a:lnTo>
                  <a:lnTo>
                    <a:pt x="51" y="64"/>
                  </a:lnTo>
                  <a:lnTo>
                    <a:pt x="67" y="48"/>
                  </a:lnTo>
                  <a:lnTo>
                    <a:pt x="59" y="0"/>
                  </a:lnTo>
                  <a:lnTo>
                    <a:pt x="0" y="8"/>
                  </a:lnTo>
                </a:path>
              </a:pathLst>
            </a:custGeom>
            <a:solidFill>
              <a:srgbClr val="00FF00"/>
            </a:solidFill>
            <a:ln w="9525">
              <a:solidFill>
                <a:schemeClr val="tx1"/>
              </a:solidFill>
              <a:miter lim="800000"/>
              <a:headEnd/>
              <a:tailEnd/>
            </a:ln>
          </p:spPr>
          <p:txBody>
            <a:bodyPr/>
            <a:lstStyle/>
            <a:p>
              <a:endParaRPr lang="en-IE">
                <a:latin typeface="Calibri" pitchFamily="34" charset="0"/>
              </a:endParaRPr>
            </a:p>
          </p:txBody>
        </p:sp>
        <p:sp>
          <p:nvSpPr>
            <p:cNvPr id="25" name="Freeform 19"/>
            <p:cNvSpPr>
              <a:spLocks/>
            </p:cNvSpPr>
            <p:nvPr/>
          </p:nvSpPr>
          <p:spPr bwMode="auto">
            <a:xfrm>
              <a:off x="3845" y="1920"/>
              <a:ext cx="109" cy="176"/>
            </a:xfrm>
            <a:custGeom>
              <a:avLst/>
              <a:gdLst>
                <a:gd name="T0" fmla="*/ 0 w 109"/>
                <a:gd name="T1" fmla="*/ 168 h 176"/>
                <a:gd name="T2" fmla="*/ 50 w 109"/>
                <a:gd name="T3" fmla="*/ 176 h 176"/>
                <a:gd name="T4" fmla="*/ 76 w 109"/>
                <a:gd name="T5" fmla="*/ 144 h 176"/>
                <a:gd name="T6" fmla="*/ 76 w 109"/>
                <a:gd name="T7" fmla="*/ 112 h 176"/>
                <a:gd name="T8" fmla="*/ 109 w 109"/>
                <a:gd name="T9" fmla="*/ 96 h 176"/>
                <a:gd name="T10" fmla="*/ 92 w 109"/>
                <a:gd name="T11" fmla="*/ 72 h 176"/>
                <a:gd name="T12" fmla="*/ 109 w 109"/>
                <a:gd name="T13" fmla="*/ 64 h 176"/>
                <a:gd name="T14" fmla="*/ 101 w 109"/>
                <a:gd name="T15" fmla="*/ 8 h 176"/>
                <a:gd name="T16" fmla="*/ 84 w 109"/>
                <a:gd name="T17" fmla="*/ 0 h 176"/>
                <a:gd name="T18" fmla="*/ 67 w 109"/>
                <a:gd name="T19" fmla="*/ 16 h 176"/>
                <a:gd name="T20" fmla="*/ 59 w 109"/>
                <a:gd name="T21" fmla="*/ 48 h 176"/>
                <a:gd name="T22" fmla="*/ 42 w 109"/>
                <a:gd name="T23" fmla="*/ 16 h 176"/>
                <a:gd name="T24" fmla="*/ 8 w 109"/>
                <a:gd name="T25" fmla="*/ 40 h 176"/>
                <a:gd name="T26" fmla="*/ 0 w 109"/>
                <a:gd name="T27" fmla="*/ 48 h 176"/>
                <a:gd name="T28" fmla="*/ 8 w 109"/>
                <a:gd name="T29" fmla="*/ 72 h 176"/>
                <a:gd name="T30" fmla="*/ 42 w 109"/>
                <a:gd name="T31" fmla="*/ 88 h 176"/>
                <a:gd name="T32" fmla="*/ 50 w 109"/>
                <a:gd name="T33" fmla="*/ 112 h 176"/>
                <a:gd name="T34" fmla="*/ 33 w 109"/>
                <a:gd name="T35" fmla="*/ 144 h 176"/>
                <a:gd name="T36" fmla="*/ 8 w 109"/>
                <a:gd name="T37" fmla="*/ 136 h 176"/>
                <a:gd name="T38" fmla="*/ 0 w 109"/>
                <a:gd name="T39" fmla="*/ 168 h 1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9"/>
                <a:gd name="T61" fmla="*/ 0 h 176"/>
                <a:gd name="T62" fmla="*/ 109 w 109"/>
                <a:gd name="T63" fmla="*/ 176 h 1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9" h="176">
                  <a:moveTo>
                    <a:pt x="0" y="168"/>
                  </a:moveTo>
                  <a:lnTo>
                    <a:pt x="50" y="176"/>
                  </a:lnTo>
                  <a:lnTo>
                    <a:pt x="76" y="144"/>
                  </a:lnTo>
                  <a:lnTo>
                    <a:pt x="76" y="112"/>
                  </a:lnTo>
                  <a:lnTo>
                    <a:pt x="109" y="96"/>
                  </a:lnTo>
                  <a:lnTo>
                    <a:pt x="92" y="72"/>
                  </a:lnTo>
                  <a:lnTo>
                    <a:pt x="109" y="64"/>
                  </a:lnTo>
                  <a:lnTo>
                    <a:pt x="101" y="8"/>
                  </a:lnTo>
                  <a:lnTo>
                    <a:pt x="84" y="0"/>
                  </a:lnTo>
                  <a:lnTo>
                    <a:pt x="67" y="16"/>
                  </a:lnTo>
                  <a:lnTo>
                    <a:pt x="59" y="48"/>
                  </a:lnTo>
                  <a:lnTo>
                    <a:pt x="42" y="16"/>
                  </a:lnTo>
                  <a:lnTo>
                    <a:pt x="8" y="40"/>
                  </a:lnTo>
                  <a:lnTo>
                    <a:pt x="0" y="48"/>
                  </a:lnTo>
                  <a:lnTo>
                    <a:pt x="8" y="72"/>
                  </a:lnTo>
                  <a:lnTo>
                    <a:pt x="42" y="88"/>
                  </a:lnTo>
                  <a:lnTo>
                    <a:pt x="50" y="112"/>
                  </a:lnTo>
                  <a:lnTo>
                    <a:pt x="33" y="144"/>
                  </a:lnTo>
                  <a:lnTo>
                    <a:pt x="8" y="136"/>
                  </a:lnTo>
                  <a:lnTo>
                    <a:pt x="0" y="168"/>
                  </a:lnTo>
                  <a:close/>
                </a:path>
              </a:pathLst>
            </a:custGeom>
            <a:solidFill>
              <a:srgbClr val="92D050"/>
            </a:solidFill>
            <a:ln w="9525">
              <a:noFill/>
              <a:miter lim="800000"/>
              <a:headEnd/>
              <a:tailEnd/>
            </a:ln>
          </p:spPr>
          <p:txBody>
            <a:bodyPr/>
            <a:lstStyle/>
            <a:p>
              <a:endParaRPr lang="en-IE">
                <a:latin typeface="Calibri" pitchFamily="34" charset="0"/>
              </a:endParaRPr>
            </a:p>
          </p:txBody>
        </p:sp>
        <p:sp>
          <p:nvSpPr>
            <p:cNvPr id="26" name="Freeform 20"/>
            <p:cNvSpPr>
              <a:spLocks/>
            </p:cNvSpPr>
            <p:nvPr/>
          </p:nvSpPr>
          <p:spPr bwMode="auto">
            <a:xfrm>
              <a:off x="4039" y="4048"/>
              <a:ext cx="328" cy="208"/>
            </a:xfrm>
            <a:custGeom>
              <a:avLst/>
              <a:gdLst>
                <a:gd name="T0" fmla="*/ 0 w 328"/>
                <a:gd name="T1" fmla="*/ 80 h 208"/>
                <a:gd name="T2" fmla="*/ 0 w 328"/>
                <a:gd name="T3" fmla="*/ 56 h 208"/>
                <a:gd name="T4" fmla="*/ 25 w 328"/>
                <a:gd name="T5" fmla="*/ 32 h 208"/>
                <a:gd name="T6" fmla="*/ 50 w 328"/>
                <a:gd name="T7" fmla="*/ 48 h 208"/>
                <a:gd name="T8" fmla="*/ 67 w 328"/>
                <a:gd name="T9" fmla="*/ 32 h 208"/>
                <a:gd name="T10" fmla="*/ 92 w 328"/>
                <a:gd name="T11" fmla="*/ 24 h 208"/>
                <a:gd name="T12" fmla="*/ 101 w 328"/>
                <a:gd name="T13" fmla="*/ 32 h 208"/>
                <a:gd name="T14" fmla="*/ 117 w 328"/>
                <a:gd name="T15" fmla="*/ 40 h 208"/>
                <a:gd name="T16" fmla="*/ 134 w 328"/>
                <a:gd name="T17" fmla="*/ 48 h 208"/>
                <a:gd name="T18" fmla="*/ 160 w 328"/>
                <a:gd name="T19" fmla="*/ 40 h 208"/>
                <a:gd name="T20" fmla="*/ 210 w 328"/>
                <a:gd name="T21" fmla="*/ 40 h 208"/>
                <a:gd name="T22" fmla="*/ 235 w 328"/>
                <a:gd name="T23" fmla="*/ 32 h 208"/>
                <a:gd name="T24" fmla="*/ 252 w 328"/>
                <a:gd name="T25" fmla="*/ 16 h 208"/>
                <a:gd name="T26" fmla="*/ 261 w 328"/>
                <a:gd name="T27" fmla="*/ 16 h 208"/>
                <a:gd name="T28" fmla="*/ 286 w 328"/>
                <a:gd name="T29" fmla="*/ 24 h 208"/>
                <a:gd name="T30" fmla="*/ 294 w 328"/>
                <a:gd name="T31" fmla="*/ 8 h 208"/>
                <a:gd name="T32" fmla="*/ 320 w 328"/>
                <a:gd name="T33" fmla="*/ 0 h 208"/>
                <a:gd name="T34" fmla="*/ 328 w 328"/>
                <a:gd name="T35" fmla="*/ 16 h 208"/>
                <a:gd name="T36" fmla="*/ 311 w 328"/>
                <a:gd name="T37" fmla="*/ 56 h 208"/>
                <a:gd name="T38" fmla="*/ 303 w 328"/>
                <a:gd name="T39" fmla="*/ 80 h 208"/>
                <a:gd name="T40" fmla="*/ 286 w 328"/>
                <a:gd name="T41" fmla="*/ 104 h 208"/>
                <a:gd name="T42" fmla="*/ 286 w 328"/>
                <a:gd name="T43" fmla="*/ 112 h 208"/>
                <a:gd name="T44" fmla="*/ 303 w 328"/>
                <a:gd name="T45" fmla="*/ 128 h 208"/>
                <a:gd name="T46" fmla="*/ 320 w 328"/>
                <a:gd name="T47" fmla="*/ 160 h 208"/>
                <a:gd name="T48" fmla="*/ 303 w 328"/>
                <a:gd name="T49" fmla="*/ 176 h 208"/>
                <a:gd name="T50" fmla="*/ 303 w 328"/>
                <a:gd name="T51" fmla="*/ 208 h 208"/>
                <a:gd name="T52" fmla="*/ 269 w 328"/>
                <a:gd name="T53" fmla="*/ 200 h 208"/>
                <a:gd name="T54" fmla="*/ 227 w 328"/>
                <a:gd name="T55" fmla="*/ 192 h 208"/>
                <a:gd name="T56" fmla="*/ 202 w 328"/>
                <a:gd name="T57" fmla="*/ 152 h 208"/>
                <a:gd name="T58" fmla="*/ 168 w 328"/>
                <a:gd name="T59" fmla="*/ 160 h 208"/>
                <a:gd name="T60" fmla="*/ 143 w 328"/>
                <a:gd name="T61" fmla="*/ 144 h 208"/>
                <a:gd name="T62" fmla="*/ 126 w 328"/>
                <a:gd name="T63" fmla="*/ 128 h 208"/>
                <a:gd name="T64" fmla="*/ 109 w 328"/>
                <a:gd name="T65" fmla="*/ 128 h 208"/>
                <a:gd name="T66" fmla="*/ 84 w 328"/>
                <a:gd name="T67" fmla="*/ 112 h 208"/>
                <a:gd name="T68" fmla="*/ 67 w 328"/>
                <a:gd name="T69" fmla="*/ 112 h 208"/>
                <a:gd name="T70" fmla="*/ 50 w 328"/>
                <a:gd name="T71" fmla="*/ 96 h 208"/>
                <a:gd name="T72" fmla="*/ 25 w 328"/>
                <a:gd name="T73" fmla="*/ 104 h 208"/>
                <a:gd name="T74" fmla="*/ 0 w 328"/>
                <a:gd name="T75" fmla="*/ 80 h 20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8"/>
                <a:gd name="T115" fmla="*/ 0 h 208"/>
                <a:gd name="T116" fmla="*/ 328 w 328"/>
                <a:gd name="T117" fmla="*/ 208 h 20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8" h="208">
                  <a:moveTo>
                    <a:pt x="0" y="80"/>
                  </a:moveTo>
                  <a:lnTo>
                    <a:pt x="0" y="56"/>
                  </a:lnTo>
                  <a:lnTo>
                    <a:pt x="25" y="32"/>
                  </a:lnTo>
                  <a:lnTo>
                    <a:pt x="50" y="48"/>
                  </a:lnTo>
                  <a:lnTo>
                    <a:pt x="67" y="32"/>
                  </a:lnTo>
                  <a:lnTo>
                    <a:pt x="92" y="24"/>
                  </a:lnTo>
                  <a:lnTo>
                    <a:pt x="101" y="32"/>
                  </a:lnTo>
                  <a:lnTo>
                    <a:pt x="117" y="40"/>
                  </a:lnTo>
                  <a:lnTo>
                    <a:pt x="134" y="48"/>
                  </a:lnTo>
                  <a:lnTo>
                    <a:pt x="160" y="40"/>
                  </a:lnTo>
                  <a:lnTo>
                    <a:pt x="210" y="40"/>
                  </a:lnTo>
                  <a:lnTo>
                    <a:pt x="235" y="32"/>
                  </a:lnTo>
                  <a:lnTo>
                    <a:pt x="252" y="16"/>
                  </a:lnTo>
                  <a:lnTo>
                    <a:pt x="261" y="16"/>
                  </a:lnTo>
                  <a:lnTo>
                    <a:pt x="286" y="24"/>
                  </a:lnTo>
                  <a:lnTo>
                    <a:pt x="294" y="8"/>
                  </a:lnTo>
                  <a:lnTo>
                    <a:pt x="320" y="0"/>
                  </a:lnTo>
                  <a:lnTo>
                    <a:pt x="328" y="16"/>
                  </a:lnTo>
                  <a:lnTo>
                    <a:pt x="311" y="56"/>
                  </a:lnTo>
                  <a:lnTo>
                    <a:pt x="303" y="80"/>
                  </a:lnTo>
                  <a:lnTo>
                    <a:pt x="286" y="104"/>
                  </a:lnTo>
                  <a:lnTo>
                    <a:pt x="286" y="112"/>
                  </a:lnTo>
                  <a:lnTo>
                    <a:pt x="303" y="128"/>
                  </a:lnTo>
                  <a:lnTo>
                    <a:pt x="320" y="160"/>
                  </a:lnTo>
                  <a:lnTo>
                    <a:pt x="303" y="176"/>
                  </a:lnTo>
                  <a:lnTo>
                    <a:pt x="303" y="208"/>
                  </a:lnTo>
                  <a:lnTo>
                    <a:pt x="269" y="200"/>
                  </a:lnTo>
                  <a:lnTo>
                    <a:pt x="227" y="192"/>
                  </a:lnTo>
                  <a:lnTo>
                    <a:pt x="202" y="152"/>
                  </a:lnTo>
                  <a:lnTo>
                    <a:pt x="168" y="160"/>
                  </a:lnTo>
                  <a:lnTo>
                    <a:pt x="143" y="144"/>
                  </a:lnTo>
                  <a:lnTo>
                    <a:pt x="126" y="128"/>
                  </a:lnTo>
                  <a:lnTo>
                    <a:pt x="109" y="128"/>
                  </a:lnTo>
                  <a:lnTo>
                    <a:pt x="84" y="112"/>
                  </a:lnTo>
                  <a:lnTo>
                    <a:pt x="67" y="112"/>
                  </a:lnTo>
                  <a:lnTo>
                    <a:pt x="50" y="96"/>
                  </a:lnTo>
                  <a:lnTo>
                    <a:pt x="25" y="104"/>
                  </a:lnTo>
                  <a:lnTo>
                    <a:pt x="0" y="80"/>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27" name="Freeform 21"/>
            <p:cNvSpPr>
              <a:spLocks/>
            </p:cNvSpPr>
            <p:nvPr/>
          </p:nvSpPr>
          <p:spPr bwMode="auto">
            <a:xfrm>
              <a:off x="3845" y="1920"/>
              <a:ext cx="109" cy="176"/>
            </a:xfrm>
            <a:custGeom>
              <a:avLst/>
              <a:gdLst>
                <a:gd name="T0" fmla="*/ 0 w 109"/>
                <a:gd name="T1" fmla="*/ 168 h 176"/>
                <a:gd name="T2" fmla="*/ 50 w 109"/>
                <a:gd name="T3" fmla="*/ 176 h 176"/>
                <a:gd name="T4" fmla="*/ 76 w 109"/>
                <a:gd name="T5" fmla="*/ 144 h 176"/>
                <a:gd name="T6" fmla="*/ 76 w 109"/>
                <a:gd name="T7" fmla="*/ 112 h 176"/>
                <a:gd name="T8" fmla="*/ 109 w 109"/>
                <a:gd name="T9" fmla="*/ 96 h 176"/>
                <a:gd name="T10" fmla="*/ 92 w 109"/>
                <a:gd name="T11" fmla="*/ 72 h 176"/>
                <a:gd name="T12" fmla="*/ 109 w 109"/>
                <a:gd name="T13" fmla="*/ 64 h 176"/>
                <a:gd name="T14" fmla="*/ 101 w 109"/>
                <a:gd name="T15" fmla="*/ 8 h 176"/>
                <a:gd name="T16" fmla="*/ 84 w 109"/>
                <a:gd name="T17" fmla="*/ 0 h 176"/>
                <a:gd name="T18" fmla="*/ 67 w 109"/>
                <a:gd name="T19" fmla="*/ 16 h 176"/>
                <a:gd name="T20" fmla="*/ 59 w 109"/>
                <a:gd name="T21" fmla="*/ 48 h 176"/>
                <a:gd name="T22" fmla="*/ 42 w 109"/>
                <a:gd name="T23" fmla="*/ 16 h 176"/>
                <a:gd name="T24" fmla="*/ 8 w 109"/>
                <a:gd name="T25" fmla="*/ 40 h 176"/>
                <a:gd name="T26" fmla="*/ 0 w 109"/>
                <a:gd name="T27" fmla="*/ 48 h 176"/>
                <a:gd name="T28" fmla="*/ 8 w 109"/>
                <a:gd name="T29" fmla="*/ 72 h 176"/>
                <a:gd name="T30" fmla="*/ 42 w 109"/>
                <a:gd name="T31" fmla="*/ 88 h 176"/>
                <a:gd name="T32" fmla="*/ 50 w 109"/>
                <a:gd name="T33" fmla="*/ 112 h 176"/>
                <a:gd name="T34" fmla="*/ 33 w 109"/>
                <a:gd name="T35" fmla="*/ 144 h 176"/>
                <a:gd name="T36" fmla="*/ 8 w 109"/>
                <a:gd name="T37" fmla="*/ 136 h 176"/>
                <a:gd name="T38" fmla="*/ 0 w 109"/>
                <a:gd name="T39" fmla="*/ 168 h 1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9"/>
                <a:gd name="T61" fmla="*/ 0 h 176"/>
                <a:gd name="T62" fmla="*/ 109 w 109"/>
                <a:gd name="T63" fmla="*/ 176 h 1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9" h="176">
                  <a:moveTo>
                    <a:pt x="0" y="168"/>
                  </a:moveTo>
                  <a:lnTo>
                    <a:pt x="50" y="176"/>
                  </a:lnTo>
                  <a:lnTo>
                    <a:pt x="76" y="144"/>
                  </a:lnTo>
                  <a:lnTo>
                    <a:pt x="76" y="112"/>
                  </a:lnTo>
                  <a:lnTo>
                    <a:pt x="109" y="96"/>
                  </a:lnTo>
                  <a:lnTo>
                    <a:pt x="92" y="72"/>
                  </a:lnTo>
                  <a:lnTo>
                    <a:pt x="109" y="64"/>
                  </a:lnTo>
                  <a:lnTo>
                    <a:pt x="101" y="8"/>
                  </a:lnTo>
                  <a:lnTo>
                    <a:pt x="84" y="0"/>
                  </a:lnTo>
                  <a:lnTo>
                    <a:pt x="67" y="16"/>
                  </a:lnTo>
                  <a:lnTo>
                    <a:pt x="59" y="48"/>
                  </a:lnTo>
                  <a:lnTo>
                    <a:pt x="42" y="16"/>
                  </a:lnTo>
                  <a:lnTo>
                    <a:pt x="8" y="40"/>
                  </a:lnTo>
                  <a:lnTo>
                    <a:pt x="0" y="48"/>
                  </a:lnTo>
                  <a:lnTo>
                    <a:pt x="8" y="72"/>
                  </a:lnTo>
                  <a:lnTo>
                    <a:pt x="42" y="88"/>
                  </a:lnTo>
                  <a:lnTo>
                    <a:pt x="50" y="112"/>
                  </a:lnTo>
                  <a:lnTo>
                    <a:pt x="33" y="144"/>
                  </a:lnTo>
                  <a:lnTo>
                    <a:pt x="8" y="136"/>
                  </a:lnTo>
                  <a:lnTo>
                    <a:pt x="0" y="168"/>
                  </a:lnTo>
                  <a:close/>
                </a:path>
              </a:pathLst>
            </a:custGeom>
            <a:solidFill>
              <a:srgbClr val="00FF00"/>
            </a:solidFill>
            <a:ln w="12700">
              <a:solidFill>
                <a:srgbClr val="000000"/>
              </a:solidFill>
              <a:round/>
              <a:headEnd/>
              <a:tailEnd/>
            </a:ln>
          </p:spPr>
          <p:txBody>
            <a:bodyPr/>
            <a:lstStyle/>
            <a:p>
              <a:endParaRPr lang="en-IE">
                <a:latin typeface="Calibri" pitchFamily="34" charset="0"/>
              </a:endParaRPr>
            </a:p>
          </p:txBody>
        </p:sp>
        <p:sp>
          <p:nvSpPr>
            <p:cNvPr id="28" name="Freeform 22"/>
            <p:cNvSpPr>
              <a:spLocks/>
            </p:cNvSpPr>
            <p:nvPr/>
          </p:nvSpPr>
          <p:spPr bwMode="auto">
            <a:xfrm>
              <a:off x="4039" y="4048"/>
              <a:ext cx="328" cy="208"/>
            </a:xfrm>
            <a:custGeom>
              <a:avLst/>
              <a:gdLst>
                <a:gd name="T0" fmla="*/ 0 w 328"/>
                <a:gd name="T1" fmla="*/ 80 h 208"/>
                <a:gd name="T2" fmla="*/ 0 w 328"/>
                <a:gd name="T3" fmla="*/ 56 h 208"/>
                <a:gd name="T4" fmla="*/ 25 w 328"/>
                <a:gd name="T5" fmla="*/ 32 h 208"/>
                <a:gd name="T6" fmla="*/ 50 w 328"/>
                <a:gd name="T7" fmla="*/ 48 h 208"/>
                <a:gd name="T8" fmla="*/ 67 w 328"/>
                <a:gd name="T9" fmla="*/ 32 h 208"/>
                <a:gd name="T10" fmla="*/ 92 w 328"/>
                <a:gd name="T11" fmla="*/ 24 h 208"/>
                <a:gd name="T12" fmla="*/ 101 w 328"/>
                <a:gd name="T13" fmla="*/ 32 h 208"/>
                <a:gd name="T14" fmla="*/ 117 w 328"/>
                <a:gd name="T15" fmla="*/ 40 h 208"/>
                <a:gd name="T16" fmla="*/ 134 w 328"/>
                <a:gd name="T17" fmla="*/ 48 h 208"/>
                <a:gd name="T18" fmla="*/ 160 w 328"/>
                <a:gd name="T19" fmla="*/ 40 h 208"/>
                <a:gd name="T20" fmla="*/ 210 w 328"/>
                <a:gd name="T21" fmla="*/ 40 h 208"/>
                <a:gd name="T22" fmla="*/ 235 w 328"/>
                <a:gd name="T23" fmla="*/ 32 h 208"/>
                <a:gd name="T24" fmla="*/ 252 w 328"/>
                <a:gd name="T25" fmla="*/ 16 h 208"/>
                <a:gd name="T26" fmla="*/ 261 w 328"/>
                <a:gd name="T27" fmla="*/ 16 h 208"/>
                <a:gd name="T28" fmla="*/ 286 w 328"/>
                <a:gd name="T29" fmla="*/ 24 h 208"/>
                <a:gd name="T30" fmla="*/ 294 w 328"/>
                <a:gd name="T31" fmla="*/ 8 h 208"/>
                <a:gd name="T32" fmla="*/ 320 w 328"/>
                <a:gd name="T33" fmla="*/ 0 h 208"/>
                <a:gd name="T34" fmla="*/ 328 w 328"/>
                <a:gd name="T35" fmla="*/ 16 h 208"/>
                <a:gd name="T36" fmla="*/ 311 w 328"/>
                <a:gd name="T37" fmla="*/ 56 h 208"/>
                <a:gd name="T38" fmla="*/ 303 w 328"/>
                <a:gd name="T39" fmla="*/ 80 h 208"/>
                <a:gd name="T40" fmla="*/ 286 w 328"/>
                <a:gd name="T41" fmla="*/ 104 h 208"/>
                <a:gd name="T42" fmla="*/ 286 w 328"/>
                <a:gd name="T43" fmla="*/ 112 h 208"/>
                <a:gd name="T44" fmla="*/ 303 w 328"/>
                <a:gd name="T45" fmla="*/ 128 h 208"/>
                <a:gd name="T46" fmla="*/ 320 w 328"/>
                <a:gd name="T47" fmla="*/ 160 h 208"/>
                <a:gd name="T48" fmla="*/ 303 w 328"/>
                <a:gd name="T49" fmla="*/ 176 h 208"/>
                <a:gd name="T50" fmla="*/ 303 w 328"/>
                <a:gd name="T51" fmla="*/ 208 h 208"/>
                <a:gd name="T52" fmla="*/ 269 w 328"/>
                <a:gd name="T53" fmla="*/ 200 h 208"/>
                <a:gd name="T54" fmla="*/ 227 w 328"/>
                <a:gd name="T55" fmla="*/ 192 h 208"/>
                <a:gd name="T56" fmla="*/ 202 w 328"/>
                <a:gd name="T57" fmla="*/ 152 h 208"/>
                <a:gd name="T58" fmla="*/ 168 w 328"/>
                <a:gd name="T59" fmla="*/ 160 h 208"/>
                <a:gd name="T60" fmla="*/ 143 w 328"/>
                <a:gd name="T61" fmla="*/ 144 h 208"/>
                <a:gd name="T62" fmla="*/ 126 w 328"/>
                <a:gd name="T63" fmla="*/ 128 h 208"/>
                <a:gd name="T64" fmla="*/ 109 w 328"/>
                <a:gd name="T65" fmla="*/ 128 h 208"/>
                <a:gd name="T66" fmla="*/ 84 w 328"/>
                <a:gd name="T67" fmla="*/ 112 h 208"/>
                <a:gd name="T68" fmla="*/ 67 w 328"/>
                <a:gd name="T69" fmla="*/ 112 h 208"/>
                <a:gd name="T70" fmla="*/ 50 w 328"/>
                <a:gd name="T71" fmla="*/ 96 h 208"/>
                <a:gd name="T72" fmla="*/ 25 w 328"/>
                <a:gd name="T73" fmla="*/ 104 h 208"/>
                <a:gd name="T74" fmla="*/ 0 w 328"/>
                <a:gd name="T75" fmla="*/ 80 h 20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8"/>
                <a:gd name="T115" fmla="*/ 0 h 208"/>
                <a:gd name="T116" fmla="*/ 328 w 328"/>
                <a:gd name="T117" fmla="*/ 208 h 20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8" h="208">
                  <a:moveTo>
                    <a:pt x="0" y="80"/>
                  </a:moveTo>
                  <a:lnTo>
                    <a:pt x="0" y="56"/>
                  </a:lnTo>
                  <a:lnTo>
                    <a:pt x="25" y="32"/>
                  </a:lnTo>
                  <a:lnTo>
                    <a:pt x="50" y="48"/>
                  </a:lnTo>
                  <a:lnTo>
                    <a:pt x="67" y="32"/>
                  </a:lnTo>
                  <a:lnTo>
                    <a:pt x="92" y="24"/>
                  </a:lnTo>
                  <a:lnTo>
                    <a:pt x="101" y="32"/>
                  </a:lnTo>
                  <a:lnTo>
                    <a:pt x="117" y="40"/>
                  </a:lnTo>
                  <a:lnTo>
                    <a:pt x="134" y="48"/>
                  </a:lnTo>
                  <a:lnTo>
                    <a:pt x="160" y="40"/>
                  </a:lnTo>
                  <a:lnTo>
                    <a:pt x="210" y="40"/>
                  </a:lnTo>
                  <a:lnTo>
                    <a:pt x="235" y="32"/>
                  </a:lnTo>
                  <a:lnTo>
                    <a:pt x="252" y="16"/>
                  </a:lnTo>
                  <a:lnTo>
                    <a:pt x="261" y="16"/>
                  </a:lnTo>
                  <a:lnTo>
                    <a:pt x="286" y="24"/>
                  </a:lnTo>
                  <a:lnTo>
                    <a:pt x="294" y="8"/>
                  </a:lnTo>
                  <a:lnTo>
                    <a:pt x="320" y="0"/>
                  </a:lnTo>
                  <a:lnTo>
                    <a:pt x="328" y="16"/>
                  </a:lnTo>
                  <a:lnTo>
                    <a:pt x="311" y="56"/>
                  </a:lnTo>
                  <a:lnTo>
                    <a:pt x="303" y="80"/>
                  </a:lnTo>
                  <a:lnTo>
                    <a:pt x="286" y="104"/>
                  </a:lnTo>
                  <a:lnTo>
                    <a:pt x="286" y="112"/>
                  </a:lnTo>
                  <a:lnTo>
                    <a:pt x="303" y="128"/>
                  </a:lnTo>
                  <a:lnTo>
                    <a:pt x="320" y="160"/>
                  </a:lnTo>
                  <a:lnTo>
                    <a:pt x="303" y="176"/>
                  </a:lnTo>
                  <a:lnTo>
                    <a:pt x="303" y="208"/>
                  </a:lnTo>
                  <a:lnTo>
                    <a:pt x="269" y="200"/>
                  </a:lnTo>
                  <a:lnTo>
                    <a:pt x="227" y="192"/>
                  </a:lnTo>
                  <a:lnTo>
                    <a:pt x="202" y="152"/>
                  </a:lnTo>
                  <a:lnTo>
                    <a:pt x="168" y="160"/>
                  </a:lnTo>
                  <a:lnTo>
                    <a:pt x="143" y="144"/>
                  </a:lnTo>
                  <a:lnTo>
                    <a:pt x="126" y="128"/>
                  </a:lnTo>
                  <a:lnTo>
                    <a:pt x="109" y="128"/>
                  </a:lnTo>
                  <a:lnTo>
                    <a:pt x="84" y="112"/>
                  </a:lnTo>
                  <a:lnTo>
                    <a:pt x="67" y="112"/>
                  </a:lnTo>
                  <a:lnTo>
                    <a:pt x="50" y="96"/>
                  </a:lnTo>
                  <a:lnTo>
                    <a:pt x="25" y="104"/>
                  </a:lnTo>
                  <a:lnTo>
                    <a:pt x="0" y="80"/>
                  </a:lnTo>
                  <a:close/>
                </a:path>
              </a:pathLst>
            </a:custGeom>
            <a:noFill/>
            <a:ln w="12700">
              <a:solidFill>
                <a:srgbClr val="000000"/>
              </a:solidFill>
              <a:round/>
              <a:headEnd/>
              <a:tailEnd/>
            </a:ln>
          </p:spPr>
          <p:txBody>
            <a:bodyPr/>
            <a:lstStyle/>
            <a:p>
              <a:endParaRPr lang="en-IE">
                <a:latin typeface="Calibri" pitchFamily="34" charset="0"/>
              </a:endParaRPr>
            </a:p>
          </p:txBody>
        </p:sp>
        <p:sp>
          <p:nvSpPr>
            <p:cNvPr id="29" name="Freeform 23"/>
            <p:cNvSpPr>
              <a:spLocks/>
            </p:cNvSpPr>
            <p:nvPr/>
          </p:nvSpPr>
          <p:spPr bwMode="auto">
            <a:xfrm>
              <a:off x="5286" y="4200"/>
              <a:ext cx="311" cy="72"/>
            </a:xfrm>
            <a:custGeom>
              <a:avLst/>
              <a:gdLst>
                <a:gd name="T0" fmla="*/ 0 w 311"/>
                <a:gd name="T1" fmla="*/ 24 h 72"/>
                <a:gd name="T2" fmla="*/ 8 w 311"/>
                <a:gd name="T3" fmla="*/ 56 h 72"/>
                <a:gd name="T4" fmla="*/ 33 w 311"/>
                <a:gd name="T5" fmla="*/ 64 h 72"/>
                <a:gd name="T6" fmla="*/ 67 w 311"/>
                <a:gd name="T7" fmla="*/ 64 h 72"/>
                <a:gd name="T8" fmla="*/ 126 w 311"/>
                <a:gd name="T9" fmla="*/ 56 h 72"/>
                <a:gd name="T10" fmla="*/ 143 w 311"/>
                <a:gd name="T11" fmla="*/ 56 h 72"/>
                <a:gd name="T12" fmla="*/ 143 w 311"/>
                <a:gd name="T13" fmla="*/ 72 h 72"/>
                <a:gd name="T14" fmla="*/ 193 w 311"/>
                <a:gd name="T15" fmla="*/ 72 h 72"/>
                <a:gd name="T16" fmla="*/ 219 w 311"/>
                <a:gd name="T17" fmla="*/ 56 h 72"/>
                <a:gd name="T18" fmla="*/ 252 w 311"/>
                <a:gd name="T19" fmla="*/ 56 h 72"/>
                <a:gd name="T20" fmla="*/ 278 w 311"/>
                <a:gd name="T21" fmla="*/ 40 h 72"/>
                <a:gd name="T22" fmla="*/ 311 w 311"/>
                <a:gd name="T23" fmla="*/ 32 h 72"/>
                <a:gd name="T24" fmla="*/ 311 w 311"/>
                <a:gd name="T25" fmla="*/ 0 h 72"/>
                <a:gd name="T26" fmla="*/ 286 w 311"/>
                <a:gd name="T27" fmla="*/ 16 h 72"/>
                <a:gd name="T28" fmla="*/ 269 w 311"/>
                <a:gd name="T29" fmla="*/ 24 h 72"/>
                <a:gd name="T30" fmla="*/ 252 w 311"/>
                <a:gd name="T31" fmla="*/ 24 h 72"/>
                <a:gd name="T32" fmla="*/ 244 w 311"/>
                <a:gd name="T33" fmla="*/ 8 h 72"/>
                <a:gd name="T34" fmla="*/ 219 w 311"/>
                <a:gd name="T35" fmla="*/ 16 h 72"/>
                <a:gd name="T36" fmla="*/ 168 w 311"/>
                <a:gd name="T37" fmla="*/ 24 h 72"/>
                <a:gd name="T38" fmla="*/ 168 w 311"/>
                <a:gd name="T39" fmla="*/ 8 h 72"/>
                <a:gd name="T40" fmla="*/ 84 w 311"/>
                <a:gd name="T41" fmla="*/ 40 h 72"/>
                <a:gd name="T42" fmla="*/ 75 w 311"/>
                <a:gd name="T43" fmla="*/ 16 h 72"/>
                <a:gd name="T44" fmla="*/ 59 w 311"/>
                <a:gd name="T45" fmla="*/ 8 h 72"/>
                <a:gd name="T46" fmla="*/ 59 w 311"/>
                <a:gd name="T47" fmla="*/ 24 h 72"/>
                <a:gd name="T48" fmla="*/ 33 w 311"/>
                <a:gd name="T49" fmla="*/ 24 h 72"/>
                <a:gd name="T50" fmla="*/ 16 w 311"/>
                <a:gd name="T51" fmla="*/ 0 h 72"/>
                <a:gd name="T52" fmla="*/ 16 w 311"/>
                <a:gd name="T53" fmla="*/ 16 h 72"/>
                <a:gd name="T54" fmla="*/ 0 w 311"/>
                <a:gd name="T55" fmla="*/ 24 h 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1"/>
                <a:gd name="T85" fmla="*/ 0 h 72"/>
                <a:gd name="T86" fmla="*/ 311 w 311"/>
                <a:gd name="T87" fmla="*/ 72 h 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1" h="72">
                  <a:moveTo>
                    <a:pt x="0" y="24"/>
                  </a:moveTo>
                  <a:lnTo>
                    <a:pt x="8" y="56"/>
                  </a:lnTo>
                  <a:lnTo>
                    <a:pt x="33" y="64"/>
                  </a:lnTo>
                  <a:lnTo>
                    <a:pt x="67" y="64"/>
                  </a:lnTo>
                  <a:lnTo>
                    <a:pt x="126" y="56"/>
                  </a:lnTo>
                  <a:lnTo>
                    <a:pt x="143" y="56"/>
                  </a:lnTo>
                  <a:lnTo>
                    <a:pt x="143" y="72"/>
                  </a:lnTo>
                  <a:lnTo>
                    <a:pt x="193" y="72"/>
                  </a:lnTo>
                  <a:lnTo>
                    <a:pt x="219" y="56"/>
                  </a:lnTo>
                  <a:lnTo>
                    <a:pt x="252" y="56"/>
                  </a:lnTo>
                  <a:lnTo>
                    <a:pt x="278" y="40"/>
                  </a:lnTo>
                  <a:lnTo>
                    <a:pt x="311" y="32"/>
                  </a:lnTo>
                  <a:lnTo>
                    <a:pt x="311" y="0"/>
                  </a:lnTo>
                  <a:lnTo>
                    <a:pt x="286" y="16"/>
                  </a:lnTo>
                  <a:lnTo>
                    <a:pt x="269" y="24"/>
                  </a:lnTo>
                  <a:lnTo>
                    <a:pt x="252" y="24"/>
                  </a:lnTo>
                  <a:lnTo>
                    <a:pt x="244" y="8"/>
                  </a:lnTo>
                  <a:lnTo>
                    <a:pt x="219" y="16"/>
                  </a:lnTo>
                  <a:lnTo>
                    <a:pt x="168" y="24"/>
                  </a:lnTo>
                  <a:lnTo>
                    <a:pt x="168" y="8"/>
                  </a:lnTo>
                  <a:lnTo>
                    <a:pt x="84" y="40"/>
                  </a:lnTo>
                  <a:lnTo>
                    <a:pt x="75" y="16"/>
                  </a:lnTo>
                  <a:lnTo>
                    <a:pt x="59" y="8"/>
                  </a:lnTo>
                  <a:lnTo>
                    <a:pt x="59" y="24"/>
                  </a:lnTo>
                  <a:lnTo>
                    <a:pt x="33" y="24"/>
                  </a:lnTo>
                  <a:lnTo>
                    <a:pt x="16" y="0"/>
                  </a:lnTo>
                  <a:lnTo>
                    <a:pt x="16" y="16"/>
                  </a:lnTo>
                  <a:lnTo>
                    <a:pt x="0" y="24"/>
                  </a:lnTo>
                  <a:close/>
                </a:path>
              </a:pathLst>
            </a:custGeom>
            <a:blipFill dpi="0" rotWithShape="1">
              <a:blip r:embed="rId3"/>
              <a:srcRect/>
              <a:tile tx="0" ty="0" sx="100000" sy="100000" flip="none" algn="tl"/>
            </a:blipFill>
            <a:ln w="9525">
              <a:noFill/>
              <a:miter lim="800000"/>
              <a:headEnd/>
              <a:tailEnd/>
            </a:ln>
          </p:spPr>
          <p:txBody>
            <a:bodyPr/>
            <a:lstStyle/>
            <a:p>
              <a:endParaRPr lang="en-IE">
                <a:latin typeface="Calibri" pitchFamily="34" charset="0"/>
              </a:endParaRPr>
            </a:p>
          </p:txBody>
        </p:sp>
        <p:sp>
          <p:nvSpPr>
            <p:cNvPr id="30" name="Freeform 24"/>
            <p:cNvSpPr>
              <a:spLocks/>
            </p:cNvSpPr>
            <p:nvPr/>
          </p:nvSpPr>
          <p:spPr bwMode="auto">
            <a:xfrm>
              <a:off x="3584" y="3712"/>
              <a:ext cx="168" cy="288"/>
            </a:xfrm>
            <a:custGeom>
              <a:avLst/>
              <a:gdLst>
                <a:gd name="T0" fmla="*/ 0 w 168"/>
                <a:gd name="T1" fmla="*/ 40 h 288"/>
                <a:gd name="T2" fmla="*/ 33 w 168"/>
                <a:gd name="T3" fmla="*/ 48 h 288"/>
                <a:gd name="T4" fmla="*/ 59 w 168"/>
                <a:gd name="T5" fmla="*/ 40 h 288"/>
                <a:gd name="T6" fmla="*/ 101 w 168"/>
                <a:gd name="T7" fmla="*/ 8 h 288"/>
                <a:gd name="T8" fmla="*/ 109 w 168"/>
                <a:gd name="T9" fmla="*/ 0 h 288"/>
                <a:gd name="T10" fmla="*/ 143 w 168"/>
                <a:gd name="T11" fmla="*/ 16 h 288"/>
                <a:gd name="T12" fmla="*/ 143 w 168"/>
                <a:gd name="T13" fmla="*/ 32 h 288"/>
                <a:gd name="T14" fmla="*/ 168 w 168"/>
                <a:gd name="T15" fmla="*/ 96 h 288"/>
                <a:gd name="T16" fmla="*/ 151 w 168"/>
                <a:gd name="T17" fmla="*/ 120 h 288"/>
                <a:gd name="T18" fmla="*/ 168 w 168"/>
                <a:gd name="T19" fmla="*/ 152 h 288"/>
                <a:gd name="T20" fmla="*/ 143 w 168"/>
                <a:gd name="T21" fmla="*/ 256 h 288"/>
                <a:gd name="T22" fmla="*/ 117 w 168"/>
                <a:gd name="T23" fmla="*/ 248 h 288"/>
                <a:gd name="T24" fmla="*/ 92 w 168"/>
                <a:gd name="T25" fmla="*/ 248 h 288"/>
                <a:gd name="T26" fmla="*/ 84 w 168"/>
                <a:gd name="T27" fmla="*/ 264 h 288"/>
                <a:gd name="T28" fmla="*/ 67 w 168"/>
                <a:gd name="T29" fmla="*/ 280 h 288"/>
                <a:gd name="T30" fmla="*/ 42 w 168"/>
                <a:gd name="T31" fmla="*/ 288 h 288"/>
                <a:gd name="T32" fmla="*/ 25 w 168"/>
                <a:gd name="T33" fmla="*/ 248 h 288"/>
                <a:gd name="T34" fmla="*/ 25 w 168"/>
                <a:gd name="T35" fmla="*/ 200 h 288"/>
                <a:gd name="T36" fmla="*/ 33 w 168"/>
                <a:gd name="T37" fmla="*/ 176 h 288"/>
                <a:gd name="T38" fmla="*/ 25 w 168"/>
                <a:gd name="T39" fmla="*/ 160 h 288"/>
                <a:gd name="T40" fmla="*/ 33 w 168"/>
                <a:gd name="T41" fmla="*/ 136 h 288"/>
                <a:gd name="T42" fmla="*/ 33 w 168"/>
                <a:gd name="T43" fmla="*/ 112 h 288"/>
                <a:gd name="T44" fmla="*/ 25 w 168"/>
                <a:gd name="T45" fmla="*/ 80 h 288"/>
                <a:gd name="T46" fmla="*/ 0 w 168"/>
                <a:gd name="T47" fmla="*/ 72 h 288"/>
                <a:gd name="T48" fmla="*/ 0 w 168"/>
                <a:gd name="T49" fmla="*/ 40 h 2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8"/>
                <a:gd name="T76" fmla="*/ 0 h 288"/>
                <a:gd name="T77" fmla="*/ 168 w 168"/>
                <a:gd name="T78" fmla="*/ 288 h 2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8" h="288">
                  <a:moveTo>
                    <a:pt x="0" y="40"/>
                  </a:moveTo>
                  <a:lnTo>
                    <a:pt x="33" y="48"/>
                  </a:lnTo>
                  <a:lnTo>
                    <a:pt x="59" y="40"/>
                  </a:lnTo>
                  <a:lnTo>
                    <a:pt x="101" y="8"/>
                  </a:lnTo>
                  <a:lnTo>
                    <a:pt x="109" y="0"/>
                  </a:lnTo>
                  <a:lnTo>
                    <a:pt x="143" y="16"/>
                  </a:lnTo>
                  <a:lnTo>
                    <a:pt x="143" y="32"/>
                  </a:lnTo>
                  <a:lnTo>
                    <a:pt x="168" y="96"/>
                  </a:lnTo>
                  <a:lnTo>
                    <a:pt x="151" y="120"/>
                  </a:lnTo>
                  <a:lnTo>
                    <a:pt x="168" y="152"/>
                  </a:lnTo>
                  <a:lnTo>
                    <a:pt x="143" y="256"/>
                  </a:lnTo>
                  <a:lnTo>
                    <a:pt x="117" y="248"/>
                  </a:lnTo>
                  <a:lnTo>
                    <a:pt x="92" y="248"/>
                  </a:lnTo>
                  <a:lnTo>
                    <a:pt x="84" y="264"/>
                  </a:lnTo>
                  <a:lnTo>
                    <a:pt x="67" y="280"/>
                  </a:lnTo>
                  <a:lnTo>
                    <a:pt x="42" y="288"/>
                  </a:lnTo>
                  <a:lnTo>
                    <a:pt x="25" y="248"/>
                  </a:lnTo>
                  <a:lnTo>
                    <a:pt x="25" y="200"/>
                  </a:lnTo>
                  <a:lnTo>
                    <a:pt x="33" y="176"/>
                  </a:lnTo>
                  <a:lnTo>
                    <a:pt x="25" y="160"/>
                  </a:lnTo>
                  <a:lnTo>
                    <a:pt x="33" y="136"/>
                  </a:lnTo>
                  <a:lnTo>
                    <a:pt x="33" y="112"/>
                  </a:lnTo>
                  <a:lnTo>
                    <a:pt x="25" y="80"/>
                  </a:lnTo>
                  <a:lnTo>
                    <a:pt x="0" y="72"/>
                  </a:lnTo>
                  <a:lnTo>
                    <a:pt x="0" y="40"/>
                  </a:lnTo>
                  <a:close/>
                </a:path>
              </a:pathLst>
            </a:custGeom>
            <a:solidFill>
              <a:srgbClr val="00A0C6"/>
            </a:solidFill>
            <a:ln w="9525">
              <a:noFill/>
              <a:miter lim="800000"/>
              <a:headEnd/>
              <a:tailEnd/>
            </a:ln>
          </p:spPr>
          <p:txBody>
            <a:bodyPr/>
            <a:lstStyle/>
            <a:p>
              <a:endParaRPr lang="en-IE">
                <a:latin typeface="Calibri" pitchFamily="34" charset="0"/>
              </a:endParaRPr>
            </a:p>
          </p:txBody>
        </p:sp>
        <p:sp>
          <p:nvSpPr>
            <p:cNvPr id="31" name="Freeform 25"/>
            <p:cNvSpPr>
              <a:spLocks/>
            </p:cNvSpPr>
            <p:nvPr/>
          </p:nvSpPr>
          <p:spPr bwMode="auto">
            <a:xfrm>
              <a:off x="5286" y="4200"/>
              <a:ext cx="311" cy="72"/>
            </a:xfrm>
            <a:custGeom>
              <a:avLst/>
              <a:gdLst>
                <a:gd name="T0" fmla="*/ 0 w 311"/>
                <a:gd name="T1" fmla="*/ 24 h 72"/>
                <a:gd name="T2" fmla="*/ 8 w 311"/>
                <a:gd name="T3" fmla="*/ 56 h 72"/>
                <a:gd name="T4" fmla="*/ 33 w 311"/>
                <a:gd name="T5" fmla="*/ 64 h 72"/>
                <a:gd name="T6" fmla="*/ 67 w 311"/>
                <a:gd name="T7" fmla="*/ 64 h 72"/>
                <a:gd name="T8" fmla="*/ 126 w 311"/>
                <a:gd name="T9" fmla="*/ 56 h 72"/>
                <a:gd name="T10" fmla="*/ 143 w 311"/>
                <a:gd name="T11" fmla="*/ 56 h 72"/>
                <a:gd name="T12" fmla="*/ 143 w 311"/>
                <a:gd name="T13" fmla="*/ 72 h 72"/>
                <a:gd name="T14" fmla="*/ 193 w 311"/>
                <a:gd name="T15" fmla="*/ 72 h 72"/>
                <a:gd name="T16" fmla="*/ 219 w 311"/>
                <a:gd name="T17" fmla="*/ 56 h 72"/>
                <a:gd name="T18" fmla="*/ 252 w 311"/>
                <a:gd name="T19" fmla="*/ 56 h 72"/>
                <a:gd name="T20" fmla="*/ 278 w 311"/>
                <a:gd name="T21" fmla="*/ 40 h 72"/>
                <a:gd name="T22" fmla="*/ 311 w 311"/>
                <a:gd name="T23" fmla="*/ 32 h 72"/>
                <a:gd name="T24" fmla="*/ 311 w 311"/>
                <a:gd name="T25" fmla="*/ 0 h 72"/>
                <a:gd name="T26" fmla="*/ 286 w 311"/>
                <a:gd name="T27" fmla="*/ 16 h 72"/>
                <a:gd name="T28" fmla="*/ 269 w 311"/>
                <a:gd name="T29" fmla="*/ 24 h 72"/>
                <a:gd name="T30" fmla="*/ 252 w 311"/>
                <a:gd name="T31" fmla="*/ 24 h 72"/>
                <a:gd name="T32" fmla="*/ 244 w 311"/>
                <a:gd name="T33" fmla="*/ 8 h 72"/>
                <a:gd name="T34" fmla="*/ 219 w 311"/>
                <a:gd name="T35" fmla="*/ 16 h 72"/>
                <a:gd name="T36" fmla="*/ 168 w 311"/>
                <a:gd name="T37" fmla="*/ 24 h 72"/>
                <a:gd name="T38" fmla="*/ 168 w 311"/>
                <a:gd name="T39" fmla="*/ 8 h 72"/>
                <a:gd name="T40" fmla="*/ 84 w 311"/>
                <a:gd name="T41" fmla="*/ 40 h 72"/>
                <a:gd name="T42" fmla="*/ 75 w 311"/>
                <a:gd name="T43" fmla="*/ 16 h 72"/>
                <a:gd name="T44" fmla="*/ 59 w 311"/>
                <a:gd name="T45" fmla="*/ 8 h 72"/>
                <a:gd name="T46" fmla="*/ 59 w 311"/>
                <a:gd name="T47" fmla="*/ 24 h 72"/>
                <a:gd name="T48" fmla="*/ 33 w 311"/>
                <a:gd name="T49" fmla="*/ 24 h 72"/>
                <a:gd name="T50" fmla="*/ 16 w 311"/>
                <a:gd name="T51" fmla="*/ 0 h 72"/>
                <a:gd name="T52" fmla="*/ 16 w 311"/>
                <a:gd name="T53" fmla="*/ 16 h 72"/>
                <a:gd name="T54" fmla="*/ 0 w 311"/>
                <a:gd name="T55" fmla="*/ 24 h 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1"/>
                <a:gd name="T85" fmla="*/ 0 h 72"/>
                <a:gd name="T86" fmla="*/ 311 w 311"/>
                <a:gd name="T87" fmla="*/ 72 h 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1" h="72">
                  <a:moveTo>
                    <a:pt x="0" y="24"/>
                  </a:moveTo>
                  <a:lnTo>
                    <a:pt x="8" y="56"/>
                  </a:lnTo>
                  <a:lnTo>
                    <a:pt x="33" y="64"/>
                  </a:lnTo>
                  <a:lnTo>
                    <a:pt x="67" y="64"/>
                  </a:lnTo>
                  <a:lnTo>
                    <a:pt x="126" y="56"/>
                  </a:lnTo>
                  <a:lnTo>
                    <a:pt x="143" y="56"/>
                  </a:lnTo>
                  <a:lnTo>
                    <a:pt x="143" y="72"/>
                  </a:lnTo>
                  <a:lnTo>
                    <a:pt x="193" y="72"/>
                  </a:lnTo>
                  <a:lnTo>
                    <a:pt x="219" y="56"/>
                  </a:lnTo>
                  <a:lnTo>
                    <a:pt x="252" y="56"/>
                  </a:lnTo>
                  <a:lnTo>
                    <a:pt x="278" y="40"/>
                  </a:lnTo>
                  <a:lnTo>
                    <a:pt x="311" y="32"/>
                  </a:lnTo>
                  <a:lnTo>
                    <a:pt x="311" y="0"/>
                  </a:lnTo>
                  <a:lnTo>
                    <a:pt x="286" y="16"/>
                  </a:lnTo>
                  <a:lnTo>
                    <a:pt x="269" y="24"/>
                  </a:lnTo>
                  <a:lnTo>
                    <a:pt x="252" y="24"/>
                  </a:lnTo>
                  <a:lnTo>
                    <a:pt x="244" y="8"/>
                  </a:lnTo>
                  <a:lnTo>
                    <a:pt x="219" y="16"/>
                  </a:lnTo>
                  <a:lnTo>
                    <a:pt x="168" y="24"/>
                  </a:lnTo>
                  <a:lnTo>
                    <a:pt x="168" y="8"/>
                  </a:lnTo>
                  <a:lnTo>
                    <a:pt x="84" y="40"/>
                  </a:lnTo>
                  <a:lnTo>
                    <a:pt x="75" y="16"/>
                  </a:lnTo>
                  <a:lnTo>
                    <a:pt x="59" y="8"/>
                  </a:lnTo>
                  <a:lnTo>
                    <a:pt x="59" y="24"/>
                  </a:lnTo>
                  <a:lnTo>
                    <a:pt x="33" y="24"/>
                  </a:lnTo>
                  <a:lnTo>
                    <a:pt x="16" y="0"/>
                  </a:lnTo>
                  <a:lnTo>
                    <a:pt x="16" y="16"/>
                  </a:lnTo>
                  <a:lnTo>
                    <a:pt x="0" y="24"/>
                  </a:lnTo>
                  <a:close/>
                </a:path>
              </a:pathLst>
            </a:custGeom>
            <a:solidFill>
              <a:srgbClr val="00FF00"/>
            </a:solidFill>
            <a:ln w="12700">
              <a:solidFill>
                <a:srgbClr val="000000"/>
              </a:solidFill>
              <a:round/>
              <a:headEnd/>
              <a:tailEnd/>
            </a:ln>
          </p:spPr>
          <p:txBody>
            <a:bodyPr/>
            <a:lstStyle/>
            <a:p>
              <a:endParaRPr lang="en-IE">
                <a:latin typeface="Calibri" pitchFamily="34" charset="0"/>
              </a:endParaRPr>
            </a:p>
          </p:txBody>
        </p:sp>
        <p:sp>
          <p:nvSpPr>
            <p:cNvPr id="32" name="Freeform 26"/>
            <p:cNvSpPr>
              <a:spLocks/>
            </p:cNvSpPr>
            <p:nvPr/>
          </p:nvSpPr>
          <p:spPr bwMode="auto">
            <a:xfrm>
              <a:off x="3584" y="3712"/>
              <a:ext cx="168" cy="288"/>
            </a:xfrm>
            <a:custGeom>
              <a:avLst/>
              <a:gdLst>
                <a:gd name="T0" fmla="*/ 0 w 168"/>
                <a:gd name="T1" fmla="*/ 40 h 288"/>
                <a:gd name="T2" fmla="*/ 33 w 168"/>
                <a:gd name="T3" fmla="*/ 48 h 288"/>
                <a:gd name="T4" fmla="*/ 59 w 168"/>
                <a:gd name="T5" fmla="*/ 40 h 288"/>
                <a:gd name="T6" fmla="*/ 101 w 168"/>
                <a:gd name="T7" fmla="*/ 8 h 288"/>
                <a:gd name="T8" fmla="*/ 109 w 168"/>
                <a:gd name="T9" fmla="*/ 0 h 288"/>
                <a:gd name="T10" fmla="*/ 143 w 168"/>
                <a:gd name="T11" fmla="*/ 16 h 288"/>
                <a:gd name="T12" fmla="*/ 143 w 168"/>
                <a:gd name="T13" fmla="*/ 32 h 288"/>
                <a:gd name="T14" fmla="*/ 168 w 168"/>
                <a:gd name="T15" fmla="*/ 96 h 288"/>
                <a:gd name="T16" fmla="*/ 151 w 168"/>
                <a:gd name="T17" fmla="*/ 120 h 288"/>
                <a:gd name="T18" fmla="*/ 168 w 168"/>
                <a:gd name="T19" fmla="*/ 152 h 288"/>
                <a:gd name="T20" fmla="*/ 143 w 168"/>
                <a:gd name="T21" fmla="*/ 256 h 288"/>
                <a:gd name="T22" fmla="*/ 117 w 168"/>
                <a:gd name="T23" fmla="*/ 248 h 288"/>
                <a:gd name="T24" fmla="*/ 92 w 168"/>
                <a:gd name="T25" fmla="*/ 248 h 288"/>
                <a:gd name="T26" fmla="*/ 84 w 168"/>
                <a:gd name="T27" fmla="*/ 264 h 288"/>
                <a:gd name="T28" fmla="*/ 67 w 168"/>
                <a:gd name="T29" fmla="*/ 280 h 288"/>
                <a:gd name="T30" fmla="*/ 42 w 168"/>
                <a:gd name="T31" fmla="*/ 288 h 288"/>
                <a:gd name="T32" fmla="*/ 25 w 168"/>
                <a:gd name="T33" fmla="*/ 248 h 288"/>
                <a:gd name="T34" fmla="*/ 25 w 168"/>
                <a:gd name="T35" fmla="*/ 200 h 288"/>
                <a:gd name="T36" fmla="*/ 33 w 168"/>
                <a:gd name="T37" fmla="*/ 176 h 288"/>
                <a:gd name="T38" fmla="*/ 25 w 168"/>
                <a:gd name="T39" fmla="*/ 160 h 288"/>
                <a:gd name="T40" fmla="*/ 33 w 168"/>
                <a:gd name="T41" fmla="*/ 136 h 288"/>
                <a:gd name="T42" fmla="*/ 33 w 168"/>
                <a:gd name="T43" fmla="*/ 112 h 288"/>
                <a:gd name="T44" fmla="*/ 25 w 168"/>
                <a:gd name="T45" fmla="*/ 80 h 288"/>
                <a:gd name="T46" fmla="*/ 0 w 168"/>
                <a:gd name="T47" fmla="*/ 72 h 288"/>
                <a:gd name="T48" fmla="*/ 0 w 168"/>
                <a:gd name="T49" fmla="*/ 40 h 2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8"/>
                <a:gd name="T76" fmla="*/ 0 h 288"/>
                <a:gd name="T77" fmla="*/ 168 w 168"/>
                <a:gd name="T78" fmla="*/ 288 h 2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8" h="288">
                  <a:moveTo>
                    <a:pt x="0" y="40"/>
                  </a:moveTo>
                  <a:lnTo>
                    <a:pt x="33" y="48"/>
                  </a:lnTo>
                  <a:lnTo>
                    <a:pt x="59" y="40"/>
                  </a:lnTo>
                  <a:lnTo>
                    <a:pt x="101" y="8"/>
                  </a:lnTo>
                  <a:lnTo>
                    <a:pt x="109" y="0"/>
                  </a:lnTo>
                  <a:lnTo>
                    <a:pt x="143" y="16"/>
                  </a:lnTo>
                  <a:lnTo>
                    <a:pt x="143" y="32"/>
                  </a:lnTo>
                  <a:lnTo>
                    <a:pt x="168" y="96"/>
                  </a:lnTo>
                  <a:lnTo>
                    <a:pt x="151" y="120"/>
                  </a:lnTo>
                  <a:lnTo>
                    <a:pt x="168" y="152"/>
                  </a:lnTo>
                  <a:lnTo>
                    <a:pt x="143" y="256"/>
                  </a:lnTo>
                  <a:lnTo>
                    <a:pt x="117" y="248"/>
                  </a:lnTo>
                  <a:lnTo>
                    <a:pt x="92" y="248"/>
                  </a:lnTo>
                  <a:lnTo>
                    <a:pt x="84" y="264"/>
                  </a:lnTo>
                  <a:lnTo>
                    <a:pt x="67" y="280"/>
                  </a:lnTo>
                  <a:lnTo>
                    <a:pt x="42" y="288"/>
                  </a:lnTo>
                  <a:lnTo>
                    <a:pt x="25" y="248"/>
                  </a:lnTo>
                  <a:lnTo>
                    <a:pt x="25" y="200"/>
                  </a:lnTo>
                  <a:lnTo>
                    <a:pt x="33" y="176"/>
                  </a:lnTo>
                  <a:lnTo>
                    <a:pt x="25" y="160"/>
                  </a:lnTo>
                  <a:lnTo>
                    <a:pt x="33" y="136"/>
                  </a:lnTo>
                  <a:lnTo>
                    <a:pt x="33" y="112"/>
                  </a:lnTo>
                  <a:lnTo>
                    <a:pt x="25" y="80"/>
                  </a:lnTo>
                  <a:lnTo>
                    <a:pt x="0" y="72"/>
                  </a:lnTo>
                  <a:lnTo>
                    <a:pt x="0" y="40"/>
                  </a:lnTo>
                  <a:close/>
                </a:path>
              </a:pathLst>
            </a:custGeom>
            <a:solidFill>
              <a:srgbClr val="FFFF00"/>
            </a:solidFill>
            <a:ln w="9525">
              <a:solidFill>
                <a:srgbClr val="000000"/>
              </a:solidFill>
              <a:round/>
              <a:headEnd/>
              <a:tailEnd/>
            </a:ln>
          </p:spPr>
          <p:txBody>
            <a:bodyPr/>
            <a:lstStyle/>
            <a:p>
              <a:endParaRPr lang="en-IE">
                <a:latin typeface="Calibri" pitchFamily="34" charset="0"/>
              </a:endParaRPr>
            </a:p>
          </p:txBody>
        </p:sp>
        <p:sp>
          <p:nvSpPr>
            <p:cNvPr id="33" name="Freeform 27"/>
            <p:cNvSpPr>
              <a:spLocks/>
            </p:cNvSpPr>
            <p:nvPr/>
          </p:nvSpPr>
          <p:spPr bwMode="auto">
            <a:xfrm>
              <a:off x="3626" y="3496"/>
              <a:ext cx="101" cy="192"/>
            </a:xfrm>
            <a:custGeom>
              <a:avLst/>
              <a:gdLst>
                <a:gd name="T0" fmla="*/ 75 w 101"/>
                <a:gd name="T1" fmla="*/ 32 h 192"/>
                <a:gd name="T2" fmla="*/ 75 w 101"/>
                <a:gd name="T3" fmla="*/ 0 h 192"/>
                <a:gd name="T4" fmla="*/ 92 w 101"/>
                <a:gd name="T5" fmla="*/ 0 h 192"/>
                <a:gd name="T6" fmla="*/ 92 w 101"/>
                <a:gd name="T7" fmla="*/ 40 h 192"/>
                <a:gd name="T8" fmla="*/ 101 w 101"/>
                <a:gd name="T9" fmla="*/ 56 h 192"/>
                <a:gd name="T10" fmla="*/ 101 w 101"/>
                <a:gd name="T11" fmla="*/ 104 h 192"/>
                <a:gd name="T12" fmla="*/ 92 w 101"/>
                <a:gd name="T13" fmla="*/ 120 h 192"/>
                <a:gd name="T14" fmla="*/ 92 w 101"/>
                <a:gd name="T15" fmla="*/ 152 h 192"/>
                <a:gd name="T16" fmla="*/ 67 w 101"/>
                <a:gd name="T17" fmla="*/ 192 h 192"/>
                <a:gd name="T18" fmla="*/ 50 w 101"/>
                <a:gd name="T19" fmla="*/ 192 h 192"/>
                <a:gd name="T20" fmla="*/ 25 w 101"/>
                <a:gd name="T21" fmla="*/ 176 h 192"/>
                <a:gd name="T22" fmla="*/ 33 w 101"/>
                <a:gd name="T23" fmla="*/ 160 h 192"/>
                <a:gd name="T24" fmla="*/ 17 w 101"/>
                <a:gd name="T25" fmla="*/ 152 h 192"/>
                <a:gd name="T26" fmla="*/ 33 w 101"/>
                <a:gd name="T27" fmla="*/ 136 h 192"/>
                <a:gd name="T28" fmla="*/ 8 w 101"/>
                <a:gd name="T29" fmla="*/ 128 h 192"/>
                <a:gd name="T30" fmla="*/ 25 w 101"/>
                <a:gd name="T31" fmla="*/ 112 h 192"/>
                <a:gd name="T32" fmla="*/ 8 w 101"/>
                <a:gd name="T33" fmla="*/ 96 h 192"/>
                <a:gd name="T34" fmla="*/ 0 w 101"/>
                <a:gd name="T35" fmla="*/ 72 h 192"/>
                <a:gd name="T36" fmla="*/ 17 w 101"/>
                <a:gd name="T37" fmla="*/ 64 h 192"/>
                <a:gd name="T38" fmla="*/ 17 w 101"/>
                <a:gd name="T39" fmla="*/ 48 h 192"/>
                <a:gd name="T40" fmla="*/ 42 w 101"/>
                <a:gd name="T41" fmla="*/ 40 h 192"/>
                <a:gd name="T42" fmla="*/ 75 w 101"/>
                <a:gd name="T43" fmla="*/ 32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1"/>
                <a:gd name="T67" fmla="*/ 0 h 192"/>
                <a:gd name="T68" fmla="*/ 101 w 101"/>
                <a:gd name="T69" fmla="*/ 192 h 1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1" h="192">
                  <a:moveTo>
                    <a:pt x="75" y="32"/>
                  </a:moveTo>
                  <a:lnTo>
                    <a:pt x="75" y="0"/>
                  </a:lnTo>
                  <a:lnTo>
                    <a:pt x="92" y="0"/>
                  </a:lnTo>
                  <a:lnTo>
                    <a:pt x="92" y="40"/>
                  </a:lnTo>
                  <a:lnTo>
                    <a:pt x="101" y="56"/>
                  </a:lnTo>
                  <a:lnTo>
                    <a:pt x="101" y="104"/>
                  </a:lnTo>
                  <a:lnTo>
                    <a:pt x="92" y="120"/>
                  </a:lnTo>
                  <a:lnTo>
                    <a:pt x="92" y="152"/>
                  </a:lnTo>
                  <a:lnTo>
                    <a:pt x="67" y="192"/>
                  </a:lnTo>
                  <a:lnTo>
                    <a:pt x="50" y="192"/>
                  </a:lnTo>
                  <a:lnTo>
                    <a:pt x="25" y="176"/>
                  </a:lnTo>
                  <a:lnTo>
                    <a:pt x="33" y="160"/>
                  </a:lnTo>
                  <a:lnTo>
                    <a:pt x="17" y="152"/>
                  </a:lnTo>
                  <a:lnTo>
                    <a:pt x="33" y="136"/>
                  </a:lnTo>
                  <a:lnTo>
                    <a:pt x="8" y="128"/>
                  </a:lnTo>
                  <a:lnTo>
                    <a:pt x="25" y="112"/>
                  </a:lnTo>
                  <a:lnTo>
                    <a:pt x="8" y="96"/>
                  </a:lnTo>
                  <a:lnTo>
                    <a:pt x="0" y="72"/>
                  </a:lnTo>
                  <a:lnTo>
                    <a:pt x="17" y="64"/>
                  </a:lnTo>
                  <a:lnTo>
                    <a:pt x="17" y="48"/>
                  </a:lnTo>
                  <a:lnTo>
                    <a:pt x="42" y="40"/>
                  </a:lnTo>
                  <a:lnTo>
                    <a:pt x="75" y="32"/>
                  </a:lnTo>
                  <a:close/>
                </a:path>
              </a:pathLst>
            </a:custGeom>
            <a:solidFill>
              <a:srgbClr val="54F12F"/>
            </a:solidFill>
            <a:ln w="9525">
              <a:noFill/>
              <a:miter lim="800000"/>
              <a:headEnd/>
              <a:tailEnd/>
            </a:ln>
          </p:spPr>
          <p:txBody>
            <a:bodyPr/>
            <a:lstStyle/>
            <a:p>
              <a:endParaRPr lang="en-IE">
                <a:latin typeface="Calibri" pitchFamily="34" charset="0"/>
              </a:endParaRPr>
            </a:p>
          </p:txBody>
        </p:sp>
        <p:sp>
          <p:nvSpPr>
            <p:cNvPr id="34" name="Freeform 28"/>
            <p:cNvSpPr>
              <a:spLocks/>
            </p:cNvSpPr>
            <p:nvPr/>
          </p:nvSpPr>
          <p:spPr bwMode="auto">
            <a:xfrm>
              <a:off x="3626" y="3496"/>
              <a:ext cx="101" cy="192"/>
            </a:xfrm>
            <a:custGeom>
              <a:avLst/>
              <a:gdLst>
                <a:gd name="T0" fmla="*/ 75 w 101"/>
                <a:gd name="T1" fmla="*/ 32 h 192"/>
                <a:gd name="T2" fmla="*/ 75 w 101"/>
                <a:gd name="T3" fmla="*/ 0 h 192"/>
                <a:gd name="T4" fmla="*/ 92 w 101"/>
                <a:gd name="T5" fmla="*/ 0 h 192"/>
                <a:gd name="T6" fmla="*/ 92 w 101"/>
                <a:gd name="T7" fmla="*/ 40 h 192"/>
                <a:gd name="T8" fmla="*/ 101 w 101"/>
                <a:gd name="T9" fmla="*/ 56 h 192"/>
                <a:gd name="T10" fmla="*/ 101 w 101"/>
                <a:gd name="T11" fmla="*/ 104 h 192"/>
                <a:gd name="T12" fmla="*/ 92 w 101"/>
                <a:gd name="T13" fmla="*/ 120 h 192"/>
                <a:gd name="T14" fmla="*/ 92 w 101"/>
                <a:gd name="T15" fmla="*/ 152 h 192"/>
                <a:gd name="T16" fmla="*/ 67 w 101"/>
                <a:gd name="T17" fmla="*/ 192 h 192"/>
                <a:gd name="T18" fmla="*/ 50 w 101"/>
                <a:gd name="T19" fmla="*/ 192 h 192"/>
                <a:gd name="T20" fmla="*/ 25 w 101"/>
                <a:gd name="T21" fmla="*/ 176 h 192"/>
                <a:gd name="T22" fmla="*/ 33 w 101"/>
                <a:gd name="T23" fmla="*/ 160 h 192"/>
                <a:gd name="T24" fmla="*/ 17 w 101"/>
                <a:gd name="T25" fmla="*/ 152 h 192"/>
                <a:gd name="T26" fmla="*/ 33 w 101"/>
                <a:gd name="T27" fmla="*/ 136 h 192"/>
                <a:gd name="T28" fmla="*/ 8 w 101"/>
                <a:gd name="T29" fmla="*/ 128 h 192"/>
                <a:gd name="T30" fmla="*/ 25 w 101"/>
                <a:gd name="T31" fmla="*/ 112 h 192"/>
                <a:gd name="T32" fmla="*/ 8 w 101"/>
                <a:gd name="T33" fmla="*/ 96 h 192"/>
                <a:gd name="T34" fmla="*/ 0 w 101"/>
                <a:gd name="T35" fmla="*/ 72 h 192"/>
                <a:gd name="T36" fmla="*/ 17 w 101"/>
                <a:gd name="T37" fmla="*/ 64 h 192"/>
                <a:gd name="T38" fmla="*/ 17 w 101"/>
                <a:gd name="T39" fmla="*/ 48 h 192"/>
                <a:gd name="T40" fmla="*/ 42 w 101"/>
                <a:gd name="T41" fmla="*/ 40 h 192"/>
                <a:gd name="T42" fmla="*/ 75 w 101"/>
                <a:gd name="T43" fmla="*/ 32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1"/>
                <a:gd name="T67" fmla="*/ 0 h 192"/>
                <a:gd name="T68" fmla="*/ 101 w 101"/>
                <a:gd name="T69" fmla="*/ 192 h 1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1" h="192">
                  <a:moveTo>
                    <a:pt x="75" y="32"/>
                  </a:moveTo>
                  <a:lnTo>
                    <a:pt x="75" y="0"/>
                  </a:lnTo>
                  <a:lnTo>
                    <a:pt x="92" y="0"/>
                  </a:lnTo>
                  <a:lnTo>
                    <a:pt x="92" y="40"/>
                  </a:lnTo>
                  <a:lnTo>
                    <a:pt x="101" y="56"/>
                  </a:lnTo>
                  <a:lnTo>
                    <a:pt x="101" y="104"/>
                  </a:lnTo>
                  <a:lnTo>
                    <a:pt x="92" y="120"/>
                  </a:lnTo>
                  <a:lnTo>
                    <a:pt x="92" y="152"/>
                  </a:lnTo>
                  <a:lnTo>
                    <a:pt x="67" y="192"/>
                  </a:lnTo>
                  <a:lnTo>
                    <a:pt x="50" y="192"/>
                  </a:lnTo>
                  <a:lnTo>
                    <a:pt x="25" y="176"/>
                  </a:lnTo>
                  <a:lnTo>
                    <a:pt x="33" y="160"/>
                  </a:lnTo>
                  <a:lnTo>
                    <a:pt x="17" y="152"/>
                  </a:lnTo>
                  <a:lnTo>
                    <a:pt x="33" y="136"/>
                  </a:lnTo>
                  <a:lnTo>
                    <a:pt x="8" y="128"/>
                  </a:lnTo>
                  <a:lnTo>
                    <a:pt x="25" y="112"/>
                  </a:lnTo>
                  <a:lnTo>
                    <a:pt x="8" y="96"/>
                  </a:lnTo>
                  <a:lnTo>
                    <a:pt x="0" y="72"/>
                  </a:lnTo>
                  <a:lnTo>
                    <a:pt x="17" y="64"/>
                  </a:lnTo>
                  <a:lnTo>
                    <a:pt x="17" y="48"/>
                  </a:lnTo>
                  <a:lnTo>
                    <a:pt x="42" y="40"/>
                  </a:lnTo>
                  <a:lnTo>
                    <a:pt x="75" y="32"/>
                  </a:lnTo>
                  <a:close/>
                </a:path>
              </a:pathLst>
            </a:custGeom>
            <a:noFill/>
            <a:ln w="12700">
              <a:solidFill>
                <a:srgbClr val="000000"/>
              </a:solidFill>
              <a:round/>
              <a:headEnd/>
              <a:tailEnd/>
            </a:ln>
          </p:spPr>
          <p:txBody>
            <a:bodyPr/>
            <a:lstStyle/>
            <a:p>
              <a:endParaRPr lang="en-IE">
                <a:latin typeface="Calibri" pitchFamily="34" charset="0"/>
              </a:endParaRPr>
            </a:p>
          </p:txBody>
        </p:sp>
        <p:sp>
          <p:nvSpPr>
            <p:cNvPr id="35" name="Freeform 31"/>
            <p:cNvSpPr>
              <a:spLocks/>
            </p:cNvSpPr>
            <p:nvPr/>
          </p:nvSpPr>
          <p:spPr bwMode="auto">
            <a:xfrm>
              <a:off x="3457" y="3008"/>
              <a:ext cx="1180" cy="1080"/>
            </a:xfrm>
            <a:custGeom>
              <a:avLst/>
              <a:gdLst>
                <a:gd name="T0" fmla="*/ 1121 w 1180"/>
                <a:gd name="T1" fmla="*/ 728 h 1080"/>
                <a:gd name="T2" fmla="*/ 1003 w 1180"/>
                <a:gd name="T3" fmla="*/ 672 h 1080"/>
                <a:gd name="T4" fmla="*/ 935 w 1180"/>
                <a:gd name="T5" fmla="*/ 616 h 1080"/>
                <a:gd name="T6" fmla="*/ 902 w 1180"/>
                <a:gd name="T7" fmla="*/ 584 h 1080"/>
                <a:gd name="T8" fmla="*/ 817 w 1180"/>
                <a:gd name="T9" fmla="*/ 592 h 1080"/>
                <a:gd name="T10" fmla="*/ 733 w 1180"/>
                <a:gd name="T11" fmla="*/ 528 h 1080"/>
                <a:gd name="T12" fmla="*/ 683 w 1180"/>
                <a:gd name="T13" fmla="*/ 448 h 1080"/>
                <a:gd name="T14" fmla="*/ 556 w 1180"/>
                <a:gd name="T15" fmla="*/ 344 h 1080"/>
                <a:gd name="T16" fmla="*/ 523 w 1180"/>
                <a:gd name="T17" fmla="*/ 280 h 1080"/>
                <a:gd name="T18" fmla="*/ 548 w 1180"/>
                <a:gd name="T19" fmla="*/ 240 h 1080"/>
                <a:gd name="T20" fmla="*/ 531 w 1180"/>
                <a:gd name="T21" fmla="*/ 216 h 1080"/>
                <a:gd name="T22" fmla="*/ 556 w 1180"/>
                <a:gd name="T23" fmla="*/ 184 h 1080"/>
                <a:gd name="T24" fmla="*/ 649 w 1180"/>
                <a:gd name="T25" fmla="*/ 144 h 1080"/>
                <a:gd name="T26" fmla="*/ 649 w 1180"/>
                <a:gd name="T27" fmla="*/ 56 h 1080"/>
                <a:gd name="T28" fmla="*/ 514 w 1180"/>
                <a:gd name="T29" fmla="*/ 0 h 1080"/>
                <a:gd name="T30" fmla="*/ 405 w 1180"/>
                <a:gd name="T31" fmla="*/ 40 h 1080"/>
                <a:gd name="T32" fmla="*/ 354 w 1180"/>
                <a:gd name="T33" fmla="*/ 64 h 1080"/>
                <a:gd name="T34" fmla="*/ 295 w 1180"/>
                <a:gd name="T35" fmla="*/ 80 h 1080"/>
                <a:gd name="T36" fmla="*/ 228 w 1180"/>
                <a:gd name="T37" fmla="*/ 152 h 1080"/>
                <a:gd name="T38" fmla="*/ 118 w 1180"/>
                <a:gd name="T39" fmla="*/ 136 h 1080"/>
                <a:gd name="T40" fmla="*/ 42 w 1180"/>
                <a:gd name="T41" fmla="*/ 208 h 1080"/>
                <a:gd name="T42" fmla="*/ 25 w 1180"/>
                <a:gd name="T43" fmla="*/ 272 h 1080"/>
                <a:gd name="T44" fmla="*/ 93 w 1180"/>
                <a:gd name="T45" fmla="*/ 352 h 1080"/>
                <a:gd name="T46" fmla="*/ 93 w 1180"/>
                <a:gd name="T47" fmla="*/ 392 h 1080"/>
                <a:gd name="T48" fmla="*/ 160 w 1180"/>
                <a:gd name="T49" fmla="*/ 344 h 1080"/>
                <a:gd name="T50" fmla="*/ 202 w 1180"/>
                <a:gd name="T51" fmla="*/ 320 h 1080"/>
                <a:gd name="T52" fmla="*/ 261 w 1180"/>
                <a:gd name="T53" fmla="*/ 352 h 1080"/>
                <a:gd name="T54" fmla="*/ 312 w 1180"/>
                <a:gd name="T55" fmla="*/ 368 h 1080"/>
                <a:gd name="T56" fmla="*/ 337 w 1180"/>
                <a:gd name="T57" fmla="*/ 424 h 1080"/>
                <a:gd name="T58" fmla="*/ 371 w 1180"/>
                <a:gd name="T59" fmla="*/ 496 h 1080"/>
                <a:gd name="T60" fmla="*/ 430 w 1180"/>
                <a:gd name="T61" fmla="*/ 552 h 1080"/>
                <a:gd name="T62" fmla="*/ 497 w 1180"/>
                <a:gd name="T63" fmla="*/ 592 h 1080"/>
                <a:gd name="T64" fmla="*/ 607 w 1180"/>
                <a:gd name="T65" fmla="*/ 680 h 1080"/>
                <a:gd name="T66" fmla="*/ 649 w 1180"/>
                <a:gd name="T67" fmla="*/ 688 h 1080"/>
                <a:gd name="T68" fmla="*/ 742 w 1180"/>
                <a:gd name="T69" fmla="*/ 744 h 1080"/>
                <a:gd name="T70" fmla="*/ 775 w 1180"/>
                <a:gd name="T71" fmla="*/ 752 h 1080"/>
                <a:gd name="T72" fmla="*/ 809 w 1180"/>
                <a:gd name="T73" fmla="*/ 768 h 1080"/>
                <a:gd name="T74" fmla="*/ 851 w 1180"/>
                <a:gd name="T75" fmla="*/ 824 h 1080"/>
                <a:gd name="T76" fmla="*/ 927 w 1180"/>
                <a:gd name="T77" fmla="*/ 856 h 1080"/>
                <a:gd name="T78" fmla="*/ 978 w 1180"/>
                <a:gd name="T79" fmla="*/ 984 h 1080"/>
                <a:gd name="T80" fmla="*/ 935 w 1180"/>
                <a:gd name="T81" fmla="*/ 1000 h 1080"/>
                <a:gd name="T82" fmla="*/ 927 w 1180"/>
                <a:gd name="T83" fmla="*/ 1040 h 1080"/>
                <a:gd name="T84" fmla="*/ 935 w 1180"/>
                <a:gd name="T85" fmla="*/ 1072 h 1080"/>
                <a:gd name="T86" fmla="*/ 978 w 1180"/>
                <a:gd name="T87" fmla="*/ 1072 h 1080"/>
                <a:gd name="T88" fmla="*/ 1011 w 1180"/>
                <a:gd name="T89" fmla="*/ 1000 h 1080"/>
                <a:gd name="T90" fmla="*/ 1070 w 1180"/>
                <a:gd name="T91" fmla="*/ 952 h 1080"/>
                <a:gd name="T92" fmla="*/ 1053 w 1180"/>
                <a:gd name="T93" fmla="*/ 888 h 1080"/>
                <a:gd name="T94" fmla="*/ 1003 w 1180"/>
                <a:gd name="T95" fmla="*/ 864 h 1080"/>
                <a:gd name="T96" fmla="*/ 1011 w 1180"/>
                <a:gd name="T97" fmla="*/ 800 h 1080"/>
                <a:gd name="T98" fmla="*/ 1045 w 1180"/>
                <a:gd name="T99" fmla="*/ 768 h 1080"/>
                <a:gd name="T100" fmla="*/ 1146 w 1180"/>
                <a:gd name="T101" fmla="*/ 792 h 1080"/>
                <a:gd name="T102" fmla="*/ 1180 w 1180"/>
                <a:gd name="T103" fmla="*/ 784 h 10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80"/>
                <a:gd name="T157" fmla="*/ 0 h 1080"/>
                <a:gd name="T158" fmla="*/ 1180 w 1180"/>
                <a:gd name="T159" fmla="*/ 1080 h 108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80" h="1080">
                  <a:moveTo>
                    <a:pt x="1155" y="752"/>
                  </a:moveTo>
                  <a:lnTo>
                    <a:pt x="1121" y="728"/>
                  </a:lnTo>
                  <a:lnTo>
                    <a:pt x="1087" y="712"/>
                  </a:lnTo>
                  <a:lnTo>
                    <a:pt x="1003" y="672"/>
                  </a:lnTo>
                  <a:lnTo>
                    <a:pt x="919" y="632"/>
                  </a:lnTo>
                  <a:lnTo>
                    <a:pt x="935" y="616"/>
                  </a:lnTo>
                  <a:lnTo>
                    <a:pt x="927" y="600"/>
                  </a:lnTo>
                  <a:lnTo>
                    <a:pt x="902" y="584"/>
                  </a:lnTo>
                  <a:lnTo>
                    <a:pt x="868" y="592"/>
                  </a:lnTo>
                  <a:lnTo>
                    <a:pt x="817" y="592"/>
                  </a:lnTo>
                  <a:lnTo>
                    <a:pt x="775" y="568"/>
                  </a:lnTo>
                  <a:lnTo>
                    <a:pt x="733" y="528"/>
                  </a:lnTo>
                  <a:lnTo>
                    <a:pt x="708" y="488"/>
                  </a:lnTo>
                  <a:lnTo>
                    <a:pt x="683" y="448"/>
                  </a:lnTo>
                  <a:lnTo>
                    <a:pt x="641" y="408"/>
                  </a:lnTo>
                  <a:lnTo>
                    <a:pt x="556" y="344"/>
                  </a:lnTo>
                  <a:lnTo>
                    <a:pt x="523" y="296"/>
                  </a:lnTo>
                  <a:lnTo>
                    <a:pt x="523" y="280"/>
                  </a:lnTo>
                  <a:lnTo>
                    <a:pt x="539" y="256"/>
                  </a:lnTo>
                  <a:lnTo>
                    <a:pt x="548" y="240"/>
                  </a:lnTo>
                  <a:lnTo>
                    <a:pt x="539" y="224"/>
                  </a:lnTo>
                  <a:lnTo>
                    <a:pt x="531" y="216"/>
                  </a:lnTo>
                  <a:lnTo>
                    <a:pt x="531" y="200"/>
                  </a:lnTo>
                  <a:lnTo>
                    <a:pt x="556" y="184"/>
                  </a:lnTo>
                  <a:lnTo>
                    <a:pt x="641" y="152"/>
                  </a:lnTo>
                  <a:lnTo>
                    <a:pt x="649" y="144"/>
                  </a:lnTo>
                  <a:lnTo>
                    <a:pt x="641" y="88"/>
                  </a:lnTo>
                  <a:lnTo>
                    <a:pt x="649" y="56"/>
                  </a:lnTo>
                  <a:lnTo>
                    <a:pt x="531" y="24"/>
                  </a:lnTo>
                  <a:lnTo>
                    <a:pt x="514" y="0"/>
                  </a:lnTo>
                  <a:lnTo>
                    <a:pt x="438" y="8"/>
                  </a:lnTo>
                  <a:lnTo>
                    <a:pt x="405" y="40"/>
                  </a:lnTo>
                  <a:lnTo>
                    <a:pt x="371" y="32"/>
                  </a:lnTo>
                  <a:lnTo>
                    <a:pt x="354" y="64"/>
                  </a:lnTo>
                  <a:lnTo>
                    <a:pt x="320" y="64"/>
                  </a:lnTo>
                  <a:lnTo>
                    <a:pt x="295" y="80"/>
                  </a:lnTo>
                  <a:lnTo>
                    <a:pt x="253" y="72"/>
                  </a:lnTo>
                  <a:lnTo>
                    <a:pt x="228" y="152"/>
                  </a:lnTo>
                  <a:lnTo>
                    <a:pt x="160" y="72"/>
                  </a:lnTo>
                  <a:lnTo>
                    <a:pt x="118" y="136"/>
                  </a:lnTo>
                  <a:lnTo>
                    <a:pt x="25" y="144"/>
                  </a:lnTo>
                  <a:lnTo>
                    <a:pt x="42" y="208"/>
                  </a:lnTo>
                  <a:lnTo>
                    <a:pt x="0" y="232"/>
                  </a:lnTo>
                  <a:lnTo>
                    <a:pt x="25" y="272"/>
                  </a:lnTo>
                  <a:lnTo>
                    <a:pt x="17" y="320"/>
                  </a:lnTo>
                  <a:lnTo>
                    <a:pt x="93" y="352"/>
                  </a:lnTo>
                  <a:lnTo>
                    <a:pt x="76" y="392"/>
                  </a:lnTo>
                  <a:lnTo>
                    <a:pt x="93" y="392"/>
                  </a:lnTo>
                  <a:lnTo>
                    <a:pt x="135" y="376"/>
                  </a:lnTo>
                  <a:lnTo>
                    <a:pt x="160" y="344"/>
                  </a:lnTo>
                  <a:lnTo>
                    <a:pt x="177" y="328"/>
                  </a:lnTo>
                  <a:lnTo>
                    <a:pt x="202" y="320"/>
                  </a:lnTo>
                  <a:lnTo>
                    <a:pt x="244" y="336"/>
                  </a:lnTo>
                  <a:lnTo>
                    <a:pt x="261" y="352"/>
                  </a:lnTo>
                  <a:lnTo>
                    <a:pt x="278" y="368"/>
                  </a:lnTo>
                  <a:lnTo>
                    <a:pt x="312" y="368"/>
                  </a:lnTo>
                  <a:lnTo>
                    <a:pt x="329" y="384"/>
                  </a:lnTo>
                  <a:lnTo>
                    <a:pt x="337" y="424"/>
                  </a:lnTo>
                  <a:lnTo>
                    <a:pt x="362" y="472"/>
                  </a:lnTo>
                  <a:lnTo>
                    <a:pt x="371" y="496"/>
                  </a:lnTo>
                  <a:lnTo>
                    <a:pt x="396" y="512"/>
                  </a:lnTo>
                  <a:lnTo>
                    <a:pt x="430" y="552"/>
                  </a:lnTo>
                  <a:lnTo>
                    <a:pt x="472" y="576"/>
                  </a:lnTo>
                  <a:lnTo>
                    <a:pt x="497" y="592"/>
                  </a:lnTo>
                  <a:lnTo>
                    <a:pt x="514" y="608"/>
                  </a:lnTo>
                  <a:lnTo>
                    <a:pt x="607" y="680"/>
                  </a:lnTo>
                  <a:lnTo>
                    <a:pt x="624" y="696"/>
                  </a:lnTo>
                  <a:lnTo>
                    <a:pt x="649" y="688"/>
                  </a:lnTo>
                  <a:lnTo>
                    <a:pt x="708" y="712"/>
                  </a:lnTo>
                  <a:lnTo>
                    <a:pt x="742" y="744"/>
                  </a:lnTo>
                  <a:lnTo>
                    <a:pt x="767" y="744"/>
                  </a:lnTo>
                  <a:lnTo>
                    <a:pt x="775" y="752"/>
                  </a:lnTo>
                  <a:lnTo>
                    <a:pt x="775" y="768"/>
                  </a:lnTo>
                  <a:lnTo>
                    <a:pt x="809" y="768"/>
                  </a:lnTo>
                  <a:lnTo>
                    <a:pt x="826" y="800"/>
                  </a:lnTo>
                  <a:lnTo>
                    <a:pt x="851" y="824"/>
                  </a:lnTo>
                  <a:lnTo>
                    <a:pt x="893" y="840"/>
                  </a:lnTo>
                  <a:lnTo>
                    <a:pt x="927" y="856"/>
                  </a:lnTo>
                  <a:lnTo>
                    <a:pt x="944" y="904"/>
                  </a:lnTo>
                  <a:lnTo>
                    <a:pt x="978" y="984"/>
                  </a:lnTo>
                  <a:lnTo>
                    <a:pt x="952" y="984"/>
                  </a:lnTo>
                  <a:lnTo>
                    <a:pt x="935" y="1000"/>
                  </a:lnTo>
                  <a:lnTo>
                    <a:pt x="935" y="1016"/>
                  </a:lnTo>
                  <a:lnTo>
                    <a:pt x="927" y="1040"/>
                  </a:lnTo>
                  <a:lnTo>
                    <a:pt x="919" y="1056"/>
                  </a:lnTo>
                  <a:lnTo>
                    <a:pt x="935" y="1072"/>
                  </a:lnTo>
                  <a:lnTo>
                    <a:pt x="952" y="1080"/>
                  </a:lnTo>
                  <a:lnTo>
                    <a:pt x="978" y="1072"/>
                  </a:lnTo>
                  <a:lnTo>
                    <a:pt x="994" y="1040"/>
                  </a:lnTo>
                  <a:lnTo>
                    <a:pt x="1011" y="1000"/>
                  </a:lnTo>
                  <a:lnTo>
                    <a:pt x="1028" y="960"/>
                  </a:lnTo>
                  <a:lnTo>
                    <a:pt x="1070" y="952"/>
                  </a:lnTo>
                  <a:lnTo>
                    <a:pt x="1070" y="904"/>
                  </a:lnTo>
                  <a:lnTo>
                    <a:pt x="1053" y="888"/>
                  </a:lnTo>
                  <a:lnTo>
                    <a:pt x="1028" y="880"/>
                  </a:lnTo>
                  <a:lnTo>
                    <a:pt x="1003" y="864"/>
                  </a:lnTo>
                  <a:lnTo>
                    <a:pt x="994" y="848"/>
                  </a:lnTo>
                  <a:lnTo>
                    <a:pt x="1011" y="800"/>
                  </a:lnTo>
                  <a:lnTo>
                    <a:pt x="1028" y="776"/>
                  </a:lnTo>
                  <a:lnTo>
                    <a:pt x="1045" y="768"/>
                  </a:lnTo>
                  <a:lnTo>
                    <a:pt x="1104" y="776"/>
                  </a:lnTo>
                  <a:lnTo>
                    <a:pt x="1146" y="792"/>
                  </a:lnTo>
                  <a:lnTo>
                    <a:pt x="1180" y="824"/>
                  </a:lnTo>
                  <a:lnTo>
                    <a:pt x="1180" y="784"/>
                  </a:lnTo>
                  <a:lnTo>
                    <a:pt x="1155" y="752"/>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36" name="Freeform 32"/>
            <p:cNvSpPr>
              <a:spLocks/>
            </p:cNvSpPr>
            <p:nvPr/>
          </p:nvSpPr>
          <p:spPr bwMode="auto">
            <a:xfrm>
              <a:off x="2478" y="2512"/>
              <a:ext cx="1146" cy="1088"/>
            </a:xfrm>
            <a:custGeom>
              <a:avLst/>
              <a:gdLst>
                <a:gd name="T0" fmla="*/ 969 w 1146"/>
                <a:gd name="T1" fmla="*/ 600 h 1088"/>
                <a:gd name="T2" fmla="*/ 944 w 1146"/>
                <a:gd name="T3" fmla="*/ 584 h 1088"/>
                <a:gd name="T4" fmla="*/ 986 w 1146"/>
                <a:gd name="T5" fmla="*/ 520 h 1088"/>
                <a:gd name="T6" fmla="*/ 1019 w 1146"/>
                <a:gd name="T7" fmla="*/ 472 h 1088"/>
                <a:gd name="T8" fmla="*/ 1087 w 1146"/>
                <a:gd name="T9" fmla="*/ 448 h 1088"/>
                <a:gd name="T10" fmla="*/ 1112 w 1146"/>
                <a:gd name="T11" fmla="*/ 320 h 1088"/>
                <a:gd name="T12" fmla="*/ 1095 w 1146"/>
                <a:gd name="T13" fmla="*/ 272 h 1088"/>
                <a:gd name="T14" fmla="*/ 1011 w 1146"/>
                <a:gd name="T15" fmla="*/ 248 h 1088"/>
                <a:gd name="T16" fmla="*/ 927 w 1146"/>
                <a:gd name="T17" fmla="*/ 208 h 1088"/>
                <a:gd name="T18" fmla="*/ 851 w 1146"/>
                <a:gd name="T19" fmla="*/ 136 h 1088"/>
                <a:gd name="T20" fmla="*/ 809 w 1146"/>
                <a:gd name="T21" fmla="*/ 112 h 1088"/>
                <a:gd name="T22" fmla="*/ 767 w 1146"/>
                <a:gd name="T23" fmla="*/ 88 h 1088"/>
                <a:gd name="T24" fmla="*/ 708 w 1146"/>
                <a:gd name="T25" fmla="*/ 48 h 1088"/>
                <a:gd name="T26" fmla="*/ 666 w 1146"/>
                <a:gd name="T27" fmla="*/ 0 h 1088"/>
                <a:gd name="T28" fmla="*/ 598 w 1146"/>
                <a:gd name="T29" fmla="*/ 24 h 1088"/>
                <a:gd name="T30" fmla="*/ 564 w 1146"/>
                <a:gd name="T31" fmla="*/ 104 h 1088"/>
                <a:gd name="T32" fmla="*/ 489 w 1146"/>
                <a:gd name="T33" fmla="*/ 136 h 1088"/>
                <a:gd name="T34" fmla="*/ 455 w 1146"/>
                <a:gd name="T35" fmla="*/ 168 h 1088"/>
                <a:gd name="T36" fmla="*/ 413 w 1146"/>
                <a:gd name="T37" fmla="*/ 184 h 1088"/>
                <a:gd name="T38" fmla="*/ 345 w 1146"/>
                <a:gd name="T39" fmla="*/ 160 h 1088"/>
                <a:gd name="T40" fmla="*/ 269 w 1146"/>
                <a:gd name="T41" fmla="*/ 144 h 1088"/>
                <a:gd name="T42" fmla="*/ 303 w 1146"/>
                <a:gd name="T43" fmla="*/ 256 h 1088"/>
                <a:gd name="T44" fmla="*/ 211 w 1146"/>
                <a:gd name="T45" fmla="*/ 240 h 1088"/>
                <a:gd name="T46" fmla="*/ 177 w 1146"/>
                <a:gd name="T47" fmla="*/ 232 h 1088"/>
                <a:gd name="T48" fmla="*/ 126 w 1146"/>
                <a:gd name="T49" fmla="*/ 208 h 1088"/>
                <a:gd name="T50" fmla="*/ 84 w 1146"/>
                <a:gd name="T51" fmla="*/ 216 h 1088"/>
                <a:gd name="T52" fmla="*/ 8 w 1146"/>
                <a:gd name="T53" fmla="*/ 232 h 1088"/>
                <a:gd name="T54" fmla="*/ 8 w 1146"/>
                <a:gd name="T55" fmla="*/ 248 h 1088"/>
                <a:gd name="T56" fmla="*/ 25 w 1146"/>
                <a:gd name="T57" fmla="*/ 272 h 1088"/>
                <a:gd name="T58" fmla="*/ 17 w 1146"/>
                <a:gd name="T59" fmla="*/ 288 h 1088"/>
                <a:gd name="T60" fmla="*/ 42 w 1146"/>
                <a:gd name="T61" fmla="*/ 312 h 1088"/>
                <a:gd name="T62" fmla="*/ 109 w 1146"/>
                <a:gd name="T63" fmla="*/ 328 h 1088"/>
                <a:gd name="T64" fmla="*/ 160 w 1146"/>
                <a:gd name="T65" fmla="*/ 368 h 1088"/>
                <a:gd name="T66" fmla="*/ 194 w 1146"/>
                <a:gd name="T67" fmla="*/ 400 h 1088"/>
                <a:gd name="T68" fmla="*/ 211 w 1146"/>
                <a:gd name="T69" fmla="*/ 448 h 1088"/>
                <a:gd name="T70" fmla="*/ 269 w 1146"/>
                <a:gd name="T71" fmla="*/ 536 h 1088"/>
                <a:gd name="T72" fmla="*/ 278 w 1146"/>
                <a:gd name="T73" fmla="*/ 584 h 1088"/>
                <a:gd name="T74" fmla="*/ 295 w 1146"/>
                <a:gd name="T75" fmla="*/ 640 h 1088"/>
                <a:gd name="T76" fmla="*/ 236 w 1146"/>
                <a:gd name="T77" fmla="*/ 776 h 1088"/>
                <a:gd name="T78" fmla="*/ 177 w 1146"/>
                <a:gd name="T79" fmla="*/ 872 h 1088"/>
                <a:gd name="T80" fmla="*/ 160 w 1146"/>
                <a:gd name="T81" fmla="*/ 888 h 1088"/>
                <a:gd name="T82" fmla="*/ 244 w 1146"/>
                <a:gd name="T83" fmla="*/ 960 h 1088"/>
                <a:gd name="T84" fmla="*/ 320 w 1146"/>
                <a:gd name="T85" fmla="*/ 992 h 1088"/>
                <a:gd name="T86" fmla="*/ 396 w 1146"/>
                <a:gd name="T87" fmla="*/ 1024 h 1088"/>
                <a:gd name="T88" fmla="*/ 522 w 1146"/>
                <a:gd name="T89" fmla="*/ 1056 h 1088"/>
                <a:gd name="T90" fmla="*/ 607 w 1146"/>
                <a:gd name="T91" fmla="*/ 1088 h 1088"/>
                <a:gd name="T92" fmla="*/ 640 w 1146"/>
                <a:gd name="T93" fmla="*/ 1064 h 1088"/>
                <a:gd name="T94" fmla="*/ 632 w 1146"/>
                <a:gd name="T95" fmla="*/ 992 h 1088"/>
                <a:gd name="T96" fmla="*/ 682 w 1146"/>
                <a:gd name="T97" fmla="*/ 944 h 1088"/>
                <a:gd name="T98" fmla="*/ 750 w 1146"/>
                <a:gd name="T99" fmla="*/ 928 h 1088"/>
                <a:gd name="T100" fmla="*/ 876 w 1146"/>
                <a:gd name="T101" fmla="*/ 968 h 1088"/>
                <a:gd name="T102" fmla="*/ 944 w 1146"/>
                <a:gd name="T103" fmla="*/ 984 h 1088"/>
                <a:gd name="T104" fmla="*/ 969 w 1146"/>
                <a:gd name="T105" fmla="*/ 968 h 1088"/>
                <a:gd name="T106" fmla="*/ 1019 w 1146"/>
                <a:gd name="T107" fmla="*/ 928 h 1088"/>
                <a:gd name="T108" fmla="*/ 1087 w 1146"/>
                <a:gd name="T109" fmla="*/ 864 h 1088"/>
                <a:gd name="T110" fmla="*/ 1019 w 1146"/>
                <a:gd name="T111" fmla="*/ 784 h 1088"/>
                <a:gd name="T112" fmla="*/ 1036 w 1146"/>
                <a:gd name="T113" fmla="*/ 720 h 1088"/>
                <a:gd name="T114" fmla="*/ 1036 w 1146"/>
                <a:gd name="T115" fmla="*/ 656 h 1088"/>
                <a:gd name="T116" fmla="*/ 1011 w 1146"/>
                <a:gd name="T117" fmla="*/ 616 h 10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46"/>
                <a:gd name="T178" fmla="*/ 0 h 1088"/>
                <a:gd name="T179" fmla="*/ 1146 w 1146"/>
                <a:gd name="T180" fmla="*/ 1088 h 10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46" h="1088">
                  <a:moveTo>
                    <a:pt x="1011" y="616"/>
                  </a:moveTo>
                  <a:lnTo>
                    <a:pt x="969" y="600"/>
                  </a:lnTo>
                  <a:lnTo>
                    <a:pt x="935" y="616"/>
                  </a:lnTo>
                  <a:lnTo>
                    <a:pt x="944" y="584"/>
                  </a:lnTo>
                  <a:lnTo>
                    <a:pt x="977" y="544"/>
                  </a:lnTo>
                  <a:lnTo>
                    <a:pt x="986" y="520"/>
                  </a:lnTo>
                  <a:lnTo>
                    <a:pt x="1011" y="504"/>
                  </a:lnTo>
                  <a:lnTo>
                    <a:pt x="1019" y="472"/>
                  </a:lnTo>
                  <a:lnTo>
                    <a:pt x="1053" y="464"/>
                  </a:lnTo>
                  <a:lnTo>
                    <a:pt x="1087" y="448"/>
                  </a:lnTo>
                  <a:lnTo>
                    <a:pt x="1104" y="360"/>
                  </a:lnTo>
                  <a:lnTo>
                    <a:pt x="1112" y="320"/>
                  </a:lnTo>
                  <a:lnTo>
                    <a:pt x="1146" y="288"/>
                  </a:lnTo>
                  <a:lnTo>
                    <a:pt x="1095" y="272"/>
                  </a:lnTo>
                  <a:lnTo>
                    <a:pt x="1036" y="256"/>
                  </a:lnTo>
                  <a:lnTo>
                    <a:pt x="1011" y="248"/>
                  </a:lnTo>
                  <a:lnTo>
                    <a:pt x="986" y="216"/>
                  </a:lnTo>
                  <a:lnTo>
                    <a:pt x="927" y="208"/>
                  </a:lnTo>
                  <a:lnTo>
                    <a:pt x="868" y="168"/>
                  </a:lnTo>
                  <a:lnTo>
                    <a:pt x="851" y="136"/>
                  </a:lnTo>
                  <a:lnTo>
                    <a:pt x="809" y="144"/>
                  </a:lnTo>
                  <a:lnTo>
                    <a:pt x="809" y="112"/>
                  </a:lnTo>
                  <a:lnTo>
                    <a:pt x="767" y="96"/>
                  </a:lnTo>
                  <a:lnTo>
                    <a:pt x="767" y="88"/>
                  </a:lnTo>
                  <a:lnTo>
                    <a:pt x="733" y="72"/>
                  </a:lnTo>
                  <a:lnTo>
                    <a:pt x="708" y="48"/>
                  </a:lnTo>
                  <a:lnTo>
                    <a:pt x="682" y="16"/>
                  </a:lnTo>
                  <a:lnTo>
                    <a:pt x="666" y="0"/>
                  </a:lnTo>
                  <a:lnTo>
                    <a:pt x="623" y="8"/>
                  </a:lnTo>
                  <a:lnTo>
                    <a:pt x="598" y="24"/>
                  </a:lnTo>
                  <a:lnTo>
                    <a:pt x="581" y="88"/>
                  </a:lnTo>
                  <a:lnTo>
                    <a:pt x="564" y="104"/>
                  </a:lnTo>
                  <a:lnTo>
                    <a:pt x="539" y="120"/>
                  </a:lnTo>
                  <a:lnTo>
                    <a:pt x="489" y="136"/>
                  </a:lnTo>
                  <a:lnTo>
                    <a:pt x="463" y="144"/>
                  </a:lnTo>
                  <a:lnTo>
                    <a:pt x="455" y="168"/>
                  </a:lnTo>
                  <a:lnTo>
                    <a:pt x="446" y="184"/>
                  </a:lnTo>
                  <a:lnTo>
                    <a:pt x="413" y="184"/>
                  </a:lnTo>
                  <a:lnTo>
                    <a:pt x="362" y="168"/>
                  </a:lnTo>
                  <a:lnTo>
                    <a:pt x="345" y="160"/>
                  </a:lnTo>
                  <a:lnTo>
                    <a:pt x="328" y="144"/>
                  </a:lnTo>
                  <a:lnTo>
                    <a:pt x="269" y="144"/>
                  </a:lnTo>
                  <a:lnTo>
                    <a:pt x="295" y="200"/>
                  </a:lnTo>
                  <a:lnTo>
                    <a:pt x="303" y="256"/>
                  </a:lnTo>
                  <a:lnTo>
                    <a:pt x="253" y="248"/>
                  </a:lnTo>
                  <a:lnTo>
                    <a:pt x="211" y="240"/>
                  </a:lnTo>
                  <a:lnTo>
                    <a:pt x="194" y="248"/>
                  </a:lnTo>
                  <a:lnTo>
                    <a:pt x="177" y="232"/>
                  </a:lnTo>
                  <a:lnTo>
                    <a:pt x="152" y="208"/>
                  </a:lnTo>
                  <a:lnTo>
                    <a:pt x="126" y="208"/>
                  </a:lnTo>
                  <a:lnTo>
                    <a:pt x="109" y="216"/>
                  </a:lnTo>
                  <a:lnTo>
                    <a:pt x="84" y="216"/>
                  </a:lnTo>
                  <a:lnTo>
                    <a:pt x="34" y="216"/>
                  </a:lnTo>
                  <a:lnTo>
                    <a:pt x="8" y="232"/>
                  </a:lnTo>
                  <a:lnTo>
                    <a:pt x="0" y="240"/>
                  </a:lnTo>
                  <a:lnTo>
                    <a:pt x="8" y="248"/>
                  </a:lnTo>
                  <a:lnTo>
                    <a:pt x="50" y="272"/>
                  </a:lnTo>
                  <a:lnTo>
                    <a:pt x="25" y="272"/>
                  </a:lnTo>
                  <a:lnTo>
                    <a:pt x="17" y="280"/>
                  </a:lnTo>
                  <a:lnTo>
                    <a:pt x="17" y="288"/>
                  </a:lnTo>
                  <a:lnTo>
                    <a:pt x="25" y="304"/>
                  </a:lnTo>
                  <a:lnTo>
                    <a:pt x="42" y="312"/>
                  </a:lnTo>
                  <a:lnTo>
                    <a:pt x="76" y="320"/>
                  </a:lnTo>
                  <a:lnTo>
                    <a:pt x="109" y="328"/>
                  </a:lnTo>
                  <a:lnTo>
                    <a:pt x="135" y="352"/>
                  </a:lnTo>
                  <a:lnTo>
                    <a:pt x="160" y="368"/>
                  </a:lnTo>
                  <a:lnTo>
                    <a:pt x="185" y="376"/>
                  </a:lnTo>
                  <a:lnTo>
                    <a:pt x="194" y="400"/>
                  </a:lnTo>
                  <a:lnTo>
                    <a:pt x="219" y="424"/>
                  </a:lnTo>
                  <a:lnTo>
                    <a:pt x="211" y="448"/>
                  </a:lnTo>
                  <a:lnTo>
                    <a:pt x="244" y="512"/>
                  </a:lnTo>
                  <a:lnTo>
                    <a:pt x="269" y="536"/>
                  </a:lnTo>
                  <a:lnTo>
                    <a:pt x="286" y="560"/>
                  </a:lnTo>
                  <a:lnTo>
                    <a:pt x="278" y="584"/>
                  </a:lnTo>
                  <a:lnTo>
                    <a:pt x="253" y="592"/>
                  </a:lnTo>
                  <a:lnTo>
                    <a:pt x="295" y="640"/>
                  </a:lnTo>
                  <a:lnTo>
                    <a:pt x="269" y="632"/>
                  </a:lnTo>
                  <a:lnTo>
                    <a:pt x="236" y="776"/>
                  </a:lnTo>
                  <a:lnTo>
                    <a:pt x="202" y="848"/>
                  </a:lnTo>
                  <a:lnTo>
                    <a:pt x="177" y="872"/>
                  </a:lnTo>
                  <a:lnTo>
                    <a:pt x="143" y="880"/>
                  </a:lnTo>
                  <a:lnTo>
                    <a:pt x="160" y="888"/>
                  </a:lnTo>
                  <a:lnTo>
                    <a:pt x="211" y="928"/>
                  </a:lnTo>
                  <a:lnTo>
                    <a:pt x="244" y="960"/>
                  </a:lnTo>
                  <a:lnTo>
                    <a:pt x="278" y="968"/>
                  </a:lnTo>
                  <a:lnTo>
                    <a:pt x="320" y="992"/>
                  </a:lnTo>
                  <a:lnTo>
                    <a:pt x="337" y="1016"/>
                  </a:lnTo>
                  <a:lnTo>
                    <a:pt x="396" y="1024"/>
                  </a:lnTo>
                  <a:lnTo>
                    <a:pt x="463" y="1032"/>
                  </a:lnTo>
                  <a:lnTo>
                    <a:pt x="522" y="1056"/>
                  </a:lnTo>
                  <a:lnTo>
                    <a:pt x="581" y="1072"/>
                  </a:lnTo>
                  <a:lnTo>
                    <a:pt x="607" y="1088"/>
                  </a:lnTo>
                  <a:lnTo>
                    <a:pt x="632" y="1080"/>
                  </a:lnTo>
                  <a:lnTo>
                    <a:pt x="640" y="1064"/>
                  </a:lnTo>
                  <a:lnTo>
                    <a:pt x="623" y="1032"/>
                  </a:lnTo>
                  <a:lnTo>
                    <a:pt x="632" y="992"/>
                  </a:lnTo>
                  <a:lnTo>
                    <a:pt x="649" y="968"/>
                  </a:lnTo>
                  <a:lnTo>
                    <a:pt x="682" y="944"/>
                  </a:lnTo>
                  <a:lnTo>
                    <a:pt x="716" y="928"/>
                  </a:lnTo>
                  <a:lnTo>
                    <a:pt x="750" y="928"/>
                  </a:lnTo>
                  <a:lnTo>
                    <a:pt x="842" y="952"/>
                  </a:lnTo>
                  <a:lnTo>
                    <a:pt x="876" y="968"/>
                  </a:lnTo>
                  <a:lnTo>
                    <a:pt x="910" y="984"/>
                  </a:lnTo>
                  <a:lnTo>
                    <a:pt x="944" y="984"/>
                  </a:lnTo>
                  <a:lnTo>
                    <a:pt x="960" y="976"/>
                  </a:lnTo>
                  <a:lnTo>
                    <a:pt x="969" y="968"/>
                  </a:lnTo>
                  <a:lnTo>
                    <a:pt x="977" y="960"/>
                  </a:lnTo>
                  <a:lnTo>
                    <a:pt x="1019" y="928"/>
                  </a:lnTo>
                  <a:lnTo>
                    <a:pt x="1070" y="904"/>
                  </a:lnTo>
                  <a:lnTo>
                    <a:pt x="1087" y="864"/>
                  </a:lnTo>
                  <a:lnTo>
                    <a:pt x="1011" y="832"/>
                  </a:lnTo>
                  <a:lnTo>
                    <a:pt x="1019" y="784"/>
                  </a:lnTo>
                  <a:lnTo>
                    <a:pt x="994" y="744"/>
                  </a:lnTo>
                  <a:lnTo>
                    <a:pt x="1036" y="720"/>
                  </a:lnTo>
                  <a:lnTo>
                    <a:pt x="1019" y="656"/>
                  </a:lnTo>
                  <a:lnTo>
                    <a:pt x="1036" y="656"/>
                  </a:lnTo>
                  <a:lnTo>
                    <a:pt x="1019" y="632"/>
                  </a:lnTo>
                  <a:lnTo>
                    <a:pt x="1011" y="616"/>
                  </a:lnTo>
                  <a:close/>
                </a:path>
              </a:pathLst>
            </a:custGeom>
            <a:solidFill>
              <a:srgbClr val="54F12F"/>
            </a:solidFill>
            <a:ln w="9525">
              <a:noFill/>
              <a:miter lim="800000"/>
              <a:headEnd/>
              <a:tailEnd/>
            </a:ln>
          </p:spPr>
          <p:txBody>
            <a:bodyPr/>
            <a:lstStyle/>
            <a:p>
              <a:endParaRPr lang="en-IE">
                <a:latin typeface="Calibri" pitchFamily="34" charset="0"/>
              </a:endParaRPr>
            </a:p>
          </p:txBody>
        </p:sp>
        <p:sp>
          <p:nvSpPr>
            <p:cNvPr id="37" name="Freeform 33"/>
            <p:cNvSpPr>
              <a:spLocks/>
            </p:cNvSpPr>
            <p:nvPr/>
          </p:nvSpPr>
          <p:spPr bwMode="auto">
            <a:xfrm>
              <a:off x="3457" y="3008"/>
              <a:ext cx="1180" cy="1080"/>
            </a:xfrm>
            <a:custGeom>
              <a:avLst/>
              <a:gdLst>
                <a:gd name="T0" fmla="*/ 1121 w 1180"/>
                <a:gd name="T1" fmla="*/ 728 h 1080"/>
                <a:gd name="T2" fmla="*/ 1003 w 1180"/>
                <a:gd name="T3" fmla="*/ 672 h 1080"/>
                <a:gd name="T4" fmla="*/ 935 w 1180"/>
                <a:gd name="T5" fmla="*/ 616 h 1080"/>
                <a:gd name="T6" fmla="*/ 902 w 1180"/>
                <a:gd name="T7" fmla="*/ 584 h 1080"/>
                <a:gd name="T8" fmla="*/ 817 w 1180"/>
                <a:gd name="T9" fmla="*/ 592 h 1080"/>
                <a:gd name="T10" fmla="*/ 733 w 1180"/>
                <a:gd name="T11" fmla="*/ 528 h 1080"/>
                <a:gd name="T12" fmla="*/ 683 w 1180"/>
                <a:gd name="T13" fmla="*/ 448 h 1080"/>
                <a:gd name="T14" fmla="*/ 556 w 1180"/>
                <a:gd name="T15" fmla="*/ 344 h 1080"/>
                <a:gd name="T16" fmla="*/ 523 w 1180"/>
                <a:gd name="T17" fmla="*/ 280 h 1080"/>
                <a:gd name="T18" fmla="*/ 548 w 1180"/>
                <a:gd name="T19" fmla="*/ 240 h 1080"/>
                <a:gd name="T20" fmla="*/ 531 w 1180"/>
                <a:gd name="T21" fmla="*/ 216 h 1080"/>
                <a:gd name="T22" fmla="*/ 556 w 1180"/>
                <a:gd name="T23" fmla="*/ 184 h 1080"/>
                <a:gd name="T24" fmla="*/ 649 w 1180"/>
                <a:gd name="T25" fmla="*/ 144 h 1080"/>
                <a:gd name="T26" fmla="*/ 649 w 1180"/>
                <a:gd name="T27" fmla="*/ 56 h 1080"/>
                <a:gd name="T28" fmla="*/ 514 w 1180"/>
                <a:gd name="T29" fmla="*/ 0 h 1080"/>
                <a:gd name="T30" fmla="*/ 405 w 1180"/>
                <a:gd name="T31" fmla="*/ 40 h 1080"/>
                <a:gd name="T32" fmla="*/ 354 w 1180"/>
                <a:gd name="T33" fmla="*/ 64 h 1080"/>
                <a:gd name="T34" fmla="*/ 295 w 1180"/>
                <a:gd name="T35" fmla="*/ 80 h 1080"/>
                <a:gd name="T36" fmla="*/ 228 w 1180"/>
                <a:gd name="T37" fmla="*/ 152 h 1080"/>
                <a:gd name="T38" fmla="*/ 118 w 1180"/>
                <a:gd name="T39" fmla="*/ 136 h 1080"/>
                <a:gd name="T40" fmla="*/ 42 w 1180"/>
                <a:gd name="T41" fmla="*/ 208 h 1080"/>
                <a:gd name="T42" fmla="*/ 25 w 1180"/>
                <a:gd name="T43" fmla="*/ 272 h 1080"/>
                <a:gd name="T44" fmla="*/ 93 w 1180"/>
                <a:gd name="T45" fmla="*/ 352 h 1080"/>
                <a:gd name="T46" fmla="*/ 93 w 1180"/>
                <a:gd name="T47" fmla="*/ 392 h 1080"/>
                <a:gd name="T48" fmla="*/ 160 w 1180"/>
                <a:gd name="T49" fmla="*/ 344 h 1080"/>
                <a:gd name="T50" fmla="*/ 202 w 1180"/>
                <a:gd name="T51" fmla="*/ 320 h 1080"/>
                <a:gd name="T52" fmla="*/ 261 w 1180"/>
                <a:gd name="T53" fmla="*/ 352 h 1080"/>
                <a:gd name="T54" fmla="*/ 312 w 1180"/>
                <a:gd name="T55" fmla="*/ 368 h 1080"/>
                <a:gd name="T56" fmla="*/ 337 w 1180"/>
                <a:gd name="T57" fmla="*/ 424 h 1080"/>
                <a:gd name="T58" fmla="*/ 371 w 1180"/>
                <a:gd name="T59" fmla="*/ 496 h 1080"/>
                <a:gd name="T60" fmla="*/ 430 w 1180"/>
                <a:gd name="T61" fmla="*/ 552 h 1080"/>
                <a:gd name="T62" fmla="*/ 497 w 1180"/>
                <a:gd name="T63" fmla="*/ 592 h 1080"/>
                <a:gd name="T64" fmla="*/ 607 w 1180"/>
                <a:gd name="T65" fmla="*/ 680 h 1080"/>
                <a:gd name="T66" fmla="*/ 649 w 1180"/>
                <a:gd name="T67" fmla="*/ 688 h 1080"/>
                <a:gd name="T68" fmla="*/ 742 w 1180"/>
                <a:gd name="T69" fmla="*/ 744 h 1080"/>
                <a:gd name="T70" fmla="*/ 775 w 1180"/>
                <a:gd name="T71" fmla="*/ 752 h 1080"/>
                <a:gd name="T72" fmla="*/ 809 w 1180"/>
                <a:gd name="T73" fmla="*/ 768 h 1080"/>
                <a:gd name="T74" fmla="*/ 851 w 1180"/>
                <a:gd name="T75" fmla="*/ 824 h 1080"/>
                <a:gd name="T76" fmla="*/ 927 w 1180"/>
                <a:gd name="T77" fmla="*/ 856 h 1080"/>
                <a:gd name="T78" fmla="*/ 978 w 1180"/>
                <a:gd name="T79" fmla="*/ 984 h 1080"/>
                <a:gd name="T80" fmla="*/ 935 w 1180"/>
                <a:gd name="T81" fmla="*/ 1000 h 1080"/>
                <a:gd name="T82" fmla="*/ 927 w 1180"/>
                <a:gd name="T83" fmla="*/ 1040 h 1080"/>
                <a:gd name="T84" fmla="*/ 935 w 1180"/>
                <a:gd name="T85" fmla="*/ 1072 h 1080"/>
                <a:gd name="T86" fmla="*/ 978 w 1180"/>
                <a:gd name="T87" fmla="*/ 1072 h 1080"/>
                <a:gd name="T88" fmla="*/ 1011 w 1180"/>
                <a:gd name="T89" fmla="*/ 1000 h 1080"/>
                <a:gd name="T90" fmla="*/ 1070 w 1180"/>
                <a:gd name="T91" fmla="*/ 952 h 1080"/>
                <a:gd name="T92" fmla="*/ 1053 w 1180"/>
                <a:gd name="T93" fmla="*/ 888 h 1080"/>
                <a:gd name="T94" fmla="*/ 1003 w 1180"/>
                <a:gd name="T95" fmla="*/ 864 h 1080"/>
                <a:gd name="T96" fmla="*/ 1011 w 1180"/>
                <a:gd name="T97" fmla="*/ 800 h 1080"/>
                <a:gd name="T98" fmla="*/ 1045 w 1180"/>
                <a:gd name="T99" fmla="*/ 768 h 1080"/>
                <a:gd name="T100" fmla="*/ 1146 w 1180"/>
                <a:gd name="T101" fmla="*/ 792 h 1080"/>
                <a:gd name="T102" fmla="*/ 1180 w 1180"/>
                <a:gd name="T103" fmla="*/ 784 h 1080"/>
                <a:gd name="T104" fmla="*/ 1155 w 1180"/>
                <a:gd name="T105" fmla="*/ 752 h 108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80"/>
                <a:gd name="T160" fmla="*/ 0 h 1080"/>
                <a:gd name="T161" fmla="*/ 1180 w 1180"/>
                <a:gd name="T162" fmla="*/ 1080 h 108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80" h="1080">
                  <a:moveTo>
                    <a:pt x="1155" y="752"/>
                  </a:moveTo>
                  <a:lnTo>
                    <a:pt x="1121" y="728"/>
                  </a:lnTo>
                  <a:lnTo>
                    <a:pt x="1087" y="712"/>
                  </a:lnTo>
                  <a:lnTo>
                    <a:pt x="1003" y="672"/>
                  </a:lnTo>
                  <a:lnTo>
                    <a:pt x="919" y="632"/>
                  </a:lnTo>
                  <a:lnTo>
                    <a:pt x="935" y="616"/>
                  </a:lnTo>
                  <a:lnTo>
                    <a:pt x="927" y="600"/>
                  </a:lnTo>
                  <a:lnTo>
                    <a:pt x="902" y="584"/>
                  </a:lnTo>
                  <a:lnTo>
                    <a:pt x="868" y="592"/>
                  </a:lnTo>
                  <a:lnTo>
                    <a:pt x="817" y="592"/>
                  </a:lnTo>
                  <a:lnTo>
                    <a:pt x="775" y="568"/>
                  </a:lnTo>
                  <a:lnTo>
                    <a:pt x="733" y="528"/>
                  </a:lnTo>
                  <a:lnTo>
                    <a:pt x="708" y="488"/>
                  </a:lnTo>
                  <a:lnTo>
                    <a:pt x="683" y="448"/>
                  </a:lnTo>
                  <a:lnTo>
                    <a:pt x="641" y="408"/>
                  </a:lnTo>
                  <a:lnTo>
                    <a:pt x="556" y="344"/>
                  </a:lnTo>
                  <a:lnTo>
                    <a:pt x="523" y="296"/>
                  </a:lnTo>
                  <a:lnTo>
                    <a:pt x="523" y="280"/>
                  </a:lnTo>
                  <a:lnTo>
                    <a:pt x="539" y="256"/>
                  </a:lnTo>
                  <a:lnTo>
                    <a:pt x="548" y="240"/>
                  </a:lnTo>
                  <a:lnTo>
                    <a:pt x="539" y="224"/>
                  </a:lnTo>
                  <a:lnTo>
                    <a:pt x="531" y="216"/>
                  </a:lnTo>
                  <a:lnTo>
                    <a:pt x="531" y="200"/>
                  </a:lnTo>
                  <a:lnTo>
                    <a:pt x="556" y="184"/>
                  </a:lnTo>
                  <a:lnTo>
                    <a:pt x="641" y="152"/>
                  </a:lnTo>
                  <a:lnTo>
                    <a:pt x="649" y="144"/>
                  </a:lnTo>
                  <a:lnTo>
                    <a:pt x="641" y="88"/>
                  </a:lnTo>
                  <a:lnTo>
                    <a:pt x="649" y="56"/>
                  </a:lnTo>
                  <a:lnTo>
                    <a:pt x="531" y="24"/>
                  </a:lnTo>
                  <a:lnTo>
                    <a:pt x="514" y="0"/>
                  </a:lnTo>
                  <a:lnTo>
                    <a:pt x="438" y="8"/>
                  </a:lnTo>
                  <a:lnTo>
                    <a:pt x="405" y="40"/>
                  </a:lnTo>
                  <a:lnTo>
                    <a:pt x="371" y="32"/>
                  </a:lnTo>
                  <a:lnTo>
                    <a:pt x="354" y="64"/>
                  </a:lnTo>
                  <a:lnTo>
                    <a:pt x="320" y="64"/>
                  </a:lnTo>
                  <a:lnTo>
                    <a:pt x="295" y="80"/>
                  </a:lnTo>
                  <a:lnTo>
                    <a:pt x="253" y="72"/>
                  </a:lnTo>
                  <a:lnTo>
                    <a:pt x="228" y="152"/>
                  </a:lnTo>
                  <a:lnTo>
                    <a:pt x="160" y="72"/>
                  </a:lnTo>
                  <a:lnTo>
                    <a:pt x="118" y="136"/>
                  </a:lnTo>
                  <a:lnTo>
                    <a:pt x="25" y="144"/>
                  </a:lnTo>
                  <a:lnTo>
                    <a:pt x="42" y="208"/>
                  </a:lnTo>
                  <a:lnTo>
                    <a:pt x="0" y="232"/>
                  </a:lnTo>
                  <a:lnTo>
                    <a:pt x="25" y="272"/>
                  </a:lnTo>
                  <a:lnTo>
                    <a:pt x="17" y="320"/>
                  </a:lnTo>
                  <a:lnTo>
                    <a:pt x="93" y="352"/>
                  </a:lnTo>
                  <a:lnTo>
                    <a:pt x="76" y="392"/>
                  </a:lnTo>
                  <a:lnTo>
                    <a:pt x="93" y="392"/>
                  </a:lnTo>
                  <a:lnTo>
                    <a:pt x="135" y="376"/>
                  </a:lnTo>
                  <a:lnTo>
                    <a:pt x="160" y="344"/>
                  </a:lnTo>
                  <a:lnTo>
                    <a:pt x="177" y="328"/>
                  </a:lnTo>
                  <a:lnTo>
                    <a:pt x="202" y="320"/>
                  </a:lnTo>
                  <a:lnTo>
                    <a:pt x="244" y="336"/>
                  </a:lnTo>
                  <a:lnTo>
                    <a:pt x="261" y="352"/>
                  </a:lnTo>
                  <a:lnTo>
                    <a:pt x="278" y="368"/>
                  </a:lnTo>
                  <a:lnTo>
                    <a:pt x="312" y="368"/>
                  </a:lnTo>
                  <a:lnTo>
                    <a:pt x="329" y="384"/>
                  </a:lnTo>
                  <a:lnTo>
                    <a:pt x="337" y="424"/>
                  </a:lnTo>
                  <a:lnTo>
                    <a:pt x="362" y="472"/>
                  </a:lnTo>
                  <a:lnTo>
                    <a:pt x="371" y="496"/>
                  </a:lnTo>
                  <a:lnTo>
                    <a:pt x="396" y="512"/>
                  </a:lnTo>
                  <a:lnTo>
                    <a:pt x="430" y="552"/>
                  </a:lnTo>
                  <a:lnTo>
                    <a:pt x="472" y="576"/>
                  </a:lnTo>
                  <a:lnTo>
                    <a:pt x="497" y="592"/>
                  </a:lnTo>
                  <a:lnTo>
                    <a:pt x="514" y="608"/>
                  </a:lnTo>
                  <a:lnTo>
                    <a:pt x="607" y="680"/>
                  </a:lnTo>
                  <a:lnTo>
                    <a:pt x="624" y="696"/>
                  </a:lnTo>
                  <a:lnTo>
                    <a:pt x="649" y="688"/>
                  </a:lnTo>
                  <a:lnTo>
                    <a:pt x="708" y="712"/>
                  </a:lnTo>
                  <a:lnTo>
                    <a:pt x="742" y="744"/>
                  </a:lnTo>
                  <a:lnTo>
                    <a:pt x="767" y="744"/>
                  </a:lnTo>
                  <a:lnTo>
                    <a:pt x="775" y="752"/>
                  </a:lnTo>
                  <a:lnTo>
                    <a:pt x="775" y="768"/>
                  </a:lnTo>
                  <a:lnTo>
                    <a:pt x="809" y="768"/>
                  </a:lnTo>
                  <a:lnTo>
                    <a:pt x="826" y="800"/>
                  </a:lnTo>
                  <a:lnTo>
                    <a:pt x="851" y="824"/>
                  </a:lnTo>
                  <a:lnTo>
                    <a:pt x="893" y="840"/>
                  </a:lnTo>
                  <a:lnTo>
                    <a:pt x="927" y="856"/>
                  </a:lnTo>
                  <a:lnTo>
                    <a:pt x="944" y="904"/>
                  </a:lnTo>
                  <a:lnTo>
                    <a:pt x="978" y="984"/>
                  </a:lnTo>
                  <a:lnTo>
                    <a:pt x="952" y="984"/>
                  </a:lnTo>
                  <a:lnTo>
                    <a:pt x="935" y="1000"/>
                  </a:lnTo>
                  <a:lnTo>
                    <a:pt x="935" y="1016"/>
                  </a:lnTo>
                  <a:lnTo>
                    <a:pt x="927" y="1040"/>
                  </a:lnTo>
                  <a:lnTo>
                    <a:pt x="919" y="1056"/>
                  </a:lnTo>
                  <a:lnTo>
                    <a:pt x="935" y="1072"/>
                  </a:lnTo>
                  <a:lnTo>
                    <a:pt x="952" y="1080"/>
                  </a:lnTo>
                  <a:lnTo>
                    <a:pt x="978" y="1072"/>
                  </a:lnTo>
                  <a:lnTo>
                    <a:pt x="994" y="1040"/>
                  </a:lnTo>
                  <a:lnTo>
                    <a:pt x="1011" y="1000"/>
                  </a:lnTo>
                  <a:lnTo>
                    <a:pt x="1028" y="960"/>
                  </a:lnTo>
                  <a:lnTo>
                    <a:pt x="1070" y="952"/>
                  </a:lnTo>
                  <a:lnTo>
                    <a:pt x="1070" y="904"/>
                  </a:lnTo>
                  <a:lnTo>
                    <a:pt x="1053" y="888"/>
                  </a:lnTo>
                  <a:lnTo>
                    <a:pt x="1028" y="880"/>
                  </a:lnTo>
                  <a:lnTo>
                    <a:pt x="1003" y="864"/>
                  </a:lnTo>
                  <a:lnTo>
                    <a:pt x="994" y="848"/>
                  </a:lnTo>
                  <a:lnTo>
                    <a:pt x="1011" y="800"/>
                  </a:lnTo>
                  <a:lnTo>
                    <a:pt x="1028" y="776"/>
                  </a:lnTo>
                  <a:lnTo>
                    <a:pt x="1045" y="768"/>
                  </a:lnTo>
                  <a:lnTo>
                    <a:pt x="1104" y="776"/>
                  </a:lnTo>
                  <a:lnTo>
                    <a:pt x="1146" y="792"/>
                  </a:lnTo>
                  <a:lnTo>
                    <a:pt x="1180" y="824"/>
                  </a:lnTo>
                  <a:lnTo>
                    <a:pt x="1180" y="784"/>
                  </a:lnTo>
                  <a:lnTo>
                    <a:pt x="1155" y="752"/>
                  </a:lnTo>
                  <a:close/>
                </a:path>
              </a:pathLst>
            </a:custGeom>
            <a:noFill/>
            <a:ln w="12700">
              <a:solidFill>
                <a:srgbClr val="000000"/>
              </a:solidFill>
              <a:round/>
              <a:headEnd/>
              <a:tailEnd/>
            </a:ln>
          </p:spPr>
          <p:txBody>
            <a:bodyPr/>
            <a:lstStyle/>
            <a:p>
              <a:endParaRPr lang="en-IE">
                <a:latin typeface="Calibri" pitchFamily="34" charset="0"/>
              </a:endParaRPr>
            </a:p>
          </p:txBody>
        </p:sp>
        <p:sp>
          <p:nvSpPr>
            <p:cNvPr id="38" name="Freeform 34"/>
            <p:cNvSpPr>
              <a:spLocks/>
            </p:cNvSpPr>
            <p:nvPr/>
          </p:nvSpPr>
          <p:spPr bwMode="auto">
            <a:xfrm>
              <a:off x="2463" y="2496"/>
              <a:ext cx="1146" cy="1088"/>
            </a:xfrm>
            <a:custGeom>
              <a:avLst/>
              <a:gdLst>
                <a:gd name="T0" fmla="*/ 969 w 1146"/>
                <a:gd name="T1" fmla="*/ 600 h 1088"/>
                <a:gd name="T2" fmla="*/ 944 w 1146"/>
                <a:gd name="T3" fmla="*/ 584 h 1088"/>
                <a:gd name="T4" fmla="*/ 986 w 1146"/>
                <a:gd name="T5" fmla="*/ 520 h 1088"/>
                <a:gd name="T6" fmla="*/ 1019 w 1146"/>
                <a:gd name="T7" fmla="*/ 472 h 1088"/>
                <a:gd name="T8" fmla="*/ 1087 w 1146"/>
                <a:gd name="T9" fmla="*/ 448 h 1088"/>
                <a:gd name="T10" fmla="*/ 1112 w 1146"/>
                <a:gd name="T11" fmla="*/ 320 h 1088"/>
                <a:gd name="T12" fmla="*/ 1095 w 1146"/>
                <a:gd name="T13" fmla="*/ 272 h 1088"/>
                <a:gd name="T14" fmla="*/ 1011 w 1146"/>
                <a:gd name="T15" fmla="*/ 248 h 1088"/>
                <a:gd name="T16" fmla="*/ 927 w 1146"/>
                <a:gd name="T17" fmla="*/ 208 h 1088"/>
                <a:gd name="T18" fmla="*/ 851 w 1146"/>
                <a:gd name="T19" fmla="*/ 136 h 1088"/>
                <a:gd name="T20" fmla="*/ 809 w 1146"/>
                <a:gd name="T21" fmla="*/ 112 h 1088"/>
                <a:gd name="T22" fmla="*/ 767 w 1146"/>
                <a:gd name="T23" fmla="*/ 88 h 1088"/>
                <a:gd name="T24" fmla="*/ 708 w 1146"/>
                <a:gd name="T25" fmla="*/ 48 h 1088"/>
                <a:gd name="T26" fmla="*/ 666 w 1146"/>
                <a:gd name="T27" fmla="*/ 0 h 1088"/>
                <a:gd name="T28" fmla="*/ 598 w 1146"/>
                <a:gd name="T29" fmla="*/ 24 h 1088"/>
                <a:gd name="T30" fmla="*/ 564 w 1146"/>
                <a:gd name="T31" fmla="*/ 104 h 1088"/>
                <a:gd name="T32" fmla="*/ 489 w 1146"/>
                <a:gd name="T33" fmla="*/ 136 h 1088"/>
                <a:gd name="T34" fmla="*/ 455 w 1146"/>
                <a:gd name="T35" fmla="*/ 168 h 1088"/>
                <a:gd name="T36" fmla="*/ 413 w 1146"/>
                <a:gd name="T37" fmla="*/ 184 h 1088"/>
                <a:gd name="T38" fmla="*/ 345 w 1146"/>
                <a:gd name="T39" fmla="*/ 160 h 1088"/>
                <a:gd name="T40" fmla="*/ 269 w 1146"/>
                <a:gd name="T41" fmla="*/ 144 h 1088"/>
                <a:gd name="T42" fmla="*/ 303 w 1146"/>
                <a:gd name="T43" fmla="*/ 256 h 1088"/>
                <a:gd name="T44" fmla="*/ 211 w 1146"/>
                <a:gd name="T45" fmla="*/ 240 h 1088"/>
                <a:gd name="T46" fmla="*/ 177 w 1146"/>
                <a:gd name="T47" fmla="*/ 232 h 1088"/>
                <a:gd name="T48" fmla="*/ 126 w 1146"/>
                <a:gd name="T49" fmla="*/ 208 h 1088"/>
                <a:gd name="T50" fmla="*/ 84 w 1146"/>
                <a:gd name="T51" fmla="*/ 216 h 1088"/>
                <a:gd name="T52" fmla="*/ 8 w 1146"/>
                <a:gd name="T53" fmla="*/ 232 h 1088"/>
                <a:gd name="T54" fmla="*/ 8 w 1146"/>
                <a:gd name="T55" fmla="*/ 248 h 1088"/>
                <a:gd name="T56" fmla="*/ 25 w 1146"/>
                <a:gd name="T57" fmla="*/ 272 h 1088"/>
                <a:gd name="T58" fmla="*/ 17 w 1146"/>
                <a:gd name="T59" fmla="*/ 288 h 1088"/>
                <a:gd name="T60" fmla="*/ 42 w 1146"/>
                <a:gd name="T61" fmla="*/ 312 h 1088"/>
                <a:gd name="T62" fmla="*/ 109 w 1146"/>
                <a:gd name="T63" fmla="*/ 328 h 1088"/>
                <a:gd name="T64" fmla="*/ 160 w 1146"/>
                <a:gd name="T65" fmla="*/ 368 h 1088"/>
                <a:gd name="T66" fmla="*/ 194 w 1146"/>
                <a:gd name="T67" fmla="*/ 400 h 1088"/>
                <a:gd name="T68" fmla="*/ 211 w 1146"/>
                <a:gd name="T69" fmla="*/ 448 h 1088"/>
                <a:gd name="T70" fmla="*/ 269 w 1146"/>
                <a:gd name="T71" fmla="*/ 536 h 1088"/>
                <a:gd name="T72" fmla="*/ 278 w 1146"/>
                <a:gd name="T73" fmla="*/ 584 h 1088"/>
                <a:gd name="T74" fmla="*/ 295 w 1146"/>
                <a:gd name="T75" fmla="*/ 640 h 1088"/>
                <a:gd name="T76" fmla="*/ 236 w 1146"/>
                <a:gd name="T77" fmla="*/ 776 h 1088"/>
                <a:gd name="T78" fmla="*/ 177 w 1146"/>
                <a:gd name="T79" fmla="*/ 872 h 1088"/>
                <a:gd name="T80" fmla="*/ 160 w 1146"/>
                <a:gd name="T81" fmla="*/ 888 h 1088"/>
                <a:gd name="T82" fmla="*/ 244 w 1146"/>
                <a:gd name="T83" fmla="*/ 960 h 1088"/>
                <a:gd name="T84" fmla="*/ 320 w 1146"/>
                <a:gd name="T85" fmla="*/ 992 h 1088"/>
                <a:gd name="T86" fmla="*/ 396 w 1146"/>
                <a:gd name="T87" fmla="*/ 1024 h 1088"/>
                <a:gd name="T88" fmla="*/ 522 w 1146"/>
                <a:gd name="T89" fmla="*/ 1056 h 1088"/>
                <a:gd name="T90" fmla="*/ 607 w 1146"/>
                <a:gd name="T91" fmla="*/ 1088 h 1088"/>
                <a:gd name="T92" fmla="*/ 632 w 1146"/>
                <a:gd name="T93" fmla="*/ 1080 h 1088"/>
                <a:gd name="T94" fmla="*/ 623 w 1146"/>
                <a:gd name="T95" fmla="*/ 1032 h 1088"/>
                <a:gd name="T96" fmla="*/ 649 w 1146"/>
                <a:gd name="T97" fmla="*/ 968 h 1088"/>
                <a:gd name="T98" fmla="*/ 716 w 1146"/>
                <a:gd name="T99" fmla="*/ 928 h 1088"/>
                <a:gd name="T100" fmla="*/ 842 w 1146"/>
                <a:gd name="T101" fmla="*/ 952 h 1088"/>
                <a:gd name="T102" fmla="*/ 910 w 1146"/>
                <a:gd name="T103" fmla="*/ 984 h 1088"/>
                <a:gd name="T104" fmla="*/ 960 w 1146"/>
                <a:gd name="T105" fmla="*/ 976 h 1088"/>
                <a:gd name="T106" fmla="*/ 977 w 1146"/>
                <a:gd name="T107" fmla="*/ 960 h 1088"/>
                <a:gd name="T108" fmla="*/ 1070 w 1146"/>
                <a:gd name="T109" fmla="*/ 904 h 1088"/>
                <a:gd name="T110" fmla="*/ 1011 w 1146"/>
                <a:gd name="T111" fmla="*/ 832 h 1088"/>
                <a:gd name="T112" fmla="*/ 994 w 1146"/>
                <a:gd name="T113" fmla="*/ 744 h 1088"/>
                <a:gd name="T114" fmla="*/ 1019 w 1146"/>
                <a:gd name="T115" fmla="*/ 656 h 1088"/>
                <a:gd name="T116" fmla="*/ 1019 w 1146"/>
                <a:gd name="T117" fmla="*/ 632 h 10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46"/>
                <a:gd name="T178" fmla="*/ 0 h 1088"/>
                <a:gd name="T179" fmla="*/ 1146 w 1146"/>
                <a:gd name="T180" fmla="*/ 1088 h 10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46" h="1088">
                  <a:moveTo>
                    <a:pt x="1011" y="616"/>
                  </a:moveTo>
                  <a:lnTo>
                    <a:pt x="969" y="600"/>
                  </a:lnTo>
                  <a:lnTo>
                    <a:pt x="935" y="616"/>
                  </a:lnTo>
                  <a:lnTo>
                    <a:pt x="944" y="584"/>
                  </a:lnTo>
                  <a:lnTo>
                    <a:pt x="977" y="544"/>
                  </a:lnTo>
                  <a:lnTo>
                    <a:pt x="986" y="520"/>
                  </a:lnTo>
                  <a:lnTo>
                    <a:pt x="1011" y="504"/>
                  </a:lnTo>
                  <a:lnTo>
                    <a:pt x="1019" y="472"/>
                  </a:lnTo>
                  <a:lnTo>
                    <a:pt x="1053" y="464"/>
                  </a:lnTo>
                  <a:lnTo>
                    <a:pt x="1087" y="448"/>
                  </a:lnTo>
                  <a:lnTo>
                    <a:pt x="1104" y="360"/>
                  </a:lnTo>
                  <a:lnTo>
                    <a:pt x="1112" y="320"/>
                  </a:lnTo>
                  <a:lnTo>
                    <a:pt x="1146" y="288"/>
                  </a:lnTo>
                  <a:lnTo>
                    <a:pt x="1095" y="272"/>
                  </a:lnTo>
                  <a:lnTo>
                    <a:pt x="1036" y="256"/>
                  </a:lnTo>
                  <a:lnTo>
                    <a:pt x="1011" y="248"/>
                  </a:lnTo>
                  <a:lnTo>
                    <a:pt x="986" y="216"/>
                  </a:lnTo>
                  <a:lnTo>
                    <a:pt x="927" y="208"/>
                  </a:lnTo>
                  <a:lnTo>
                    <a:pt x="868" y="168"/>
                  </a:lnTo>
                  <a:lnTo>
                    <a:pt x="851" y="136"/>
                  </a:lnTo>
                  <a:lnTo>
                    <a:pt x="809" y="144"/>
                  </a:lnTo>
                  <a:lnTo>
                    <a:pt x="809" y="112"/>
                  </a:lnTo>
                  <a:lnTo>
                    <a:pt x="767" y="96"/>
                  </a:lnTo>
                  <a:lnTo>
                    <a:pt x="767" y="88"/>
                  </a:lnTo>
                  <a:lnTo>
                    <a:pt x="733" y="72"/>
                  </a:lnTo>
                  <a:lnTo>
                    <a:pt x="708" y="48"/>
                  </a:lnTo>
                  <a:lnTo>
                    <a:pt x="682" y="16"/>
                  </a:lnTo>
                  <a:lnTo>
                    <a:pt x="666" y="0"/>
                  </a:lnTo>
                  <a:lnTo>
                    <a:pt x="623" y="8"/>
                  </a:lnTo>
                  <a:lnTo>
                    <a:pt x="598" y="24"/>
                  </a:lnTo>
                  <a:lnTo>
                    <a:pt x="581" y="88"/>
                  </a:lnTo>
                  <a:lnTo>
                    <a:pt x="564" y="104"/>
                  </a:lnTo>
                  <a:lnTo>
                    <a:pt x="539" y="120"/>
                  </a:lnTo>
                  <a:lnTo>
                    <a:pt x="489" y="136"/>
                  </a:lnTo>
                  <a:lnTo>
                    <a:pt x="463" y="144"/>
                  </a:lnTo>
                  <a:lnTo>
                    <a:pt x="455" y="168"/>
                  </a:lnTo>
                  <a:lnTo>
                    <a:pt x="446" y="184"/>
                  </a:lnTo>
                  <a:lnTo>
                    <a:pt x="413" y="184"/>
                  </a:lnTo>
                  <a:lnTo>
                    <a:pt x="362" y="168"/>
                  </a:lnTo>
                  <a:lnTo>
                    <a:pt x="345" y="160"/>
                  </a:lnTo>
                  <a:lnTo>
                    <a:pt x="328" y="144"/>
                  </a:lnTo>
                  <a:lnTo>
                    <a:pt x="269" y="144"/>
                  </a:lnTo>
                  <a:lnTo>
                    <a:pt x="295" y="200"/>
                  </a:lnTo>
                  <a:lnTo>
                    <a:pt x="303" y="256"/>
                  </a:lnTo>
                  <a:lnTo>
                    <a:pt x="253" y="248"/>
                  </a:lnTo>
                  <a:lnTo>
                    <a:pt x="211" y="240"/>
                  </a:lnTo>
                  <a:lnTo>
                    <a:pt x="194" y="248"/>
                  </a:lnTo>
                  <a:lnTo>
                    <a:pt x="177" y="232"/>
                  </a:lnTo>
                  <a:lnTo>
                    <a:pt x="152" y="208"/>
                  </a:lnTo>
                  <a:lnTo>
                    <a:pt x="126" y="208"/>
                  </a:lnTo>
                  <a:lnTo>
                    <a:pt x="109" y="216"/>
                  </a:lnTo>
                  <a:lnTo>
                    <a:pt x="84" y="216"/>
                  </a:lnTo>
                  <a:lnTo>
                    <a:pt x="34" y="216"/>
                  </a:lnTo>
                  <a:lnTo>
                    <a:pt x="8" y="232"/>
                  </a:lnTo>
                  <a:lnTo>
                    <a:pt x="0" y="240"/>
                  </a:lnTo>
                  <a:lnTo>
                    <a:pt x="8" y="248"/>
                  </a:lnTo>
                  <a:lnTo>
                    <a:pt x="50" y="272"/>
                  </a:lnTo>
                  <a:lnTo>
                    <a:pt x="25" y="272"/>
                  </a:lnTo>
                  <a:lnTo>
                    <a:pt x="17" y="280"/>
                  </a:lnTo>
                  <a:lnTo>
                    <a:pt x="17" y="288"/>
                  </a:lnTo>
                  <a:lnTo>
                    <a:pt x="25" y="304"/>
                  </a:lnTo>
                  <a:lnTo>
                    <a:pt x="42" y="312"/>
                  </a:lnTo>
                  <a:lnTo>
                    <a:pt x="76" y="320"/>
                  </a:lnTo>
                  <a:lnTo>
                    <a:pt x="109" y="328"/>
                  </a:lnTo>
                  <a:lnTo>
                    <a:pt x="135" y="352"/>
                  </a:lnTo>
                  <a:lnTo>
                    <a:pt x="160" y="368"/>
                  </a:lnTo>
                  <a:lnTo>
                    <a:pt x="185" y="376"/>
                  </a:lnTo>
                  <a:lnTo>
                    <a:pt x="194" y="400"/>
                  </a:lnTo>
                  <a:lnTo>
                    <a:pt x="219" y="424"/>
                  </a:lnTo>
                  <a:lnTo>
                    <a:pt x="211" y="448"/>
                  </a:lnTo>
                  <a:lnTo>
                    <a:pt x="244" y="512"/>
                  </a:lnTo>
                  <a:lnTo>
                    <a:pt x="269" y="536"/>
                  </a:lnTo>
                  <a:lnTo>
                    <a:pt x="286" y="560"/>
                  </a:lnTo>
                  <a:lnTo>
                    <a:pt x="278" y="584"/>
                  </a:lnTo>
                  <a:lnTo>
                    <a:pt x="253" y="592"/>
                  </a:lnTo>
                  <a:lnTo>
                    <a:pt x="295" y="640"/>
                  </a:lnTo>
                  <a:lnTo>
                    <a:pt x="269" y="632"/>
                  </a:lnTo>
                  <a:lnTo>
                    <a:pt x="236" y="776"/>
                  </a:lnTo>
                  <a:lnTo>
                    <a:pt x="202" y="848"/>
                  </a:lnTo>
                  <a:lnTo>
                    <a:pt x="177" y="872"/>
                  </a:lnTo>
                  <a:lnTo>
                    <a:pt x="143" y="880"/>
                  </a:lnTo>
                  <a:lnTo>
                    <a:pt x="160" y="888"/>
                  </a:lnTo>
                  <a:lnTo>
                    <a:pt x="211" y="928"/>
                  </a:lnTo>
                  <a:lnTo>
                    <a:pt x="244" y="960"/>
                  </a:lnTo>
                  <a:lnTo>
                    <a:pt x="278" y="968"/>
                  </a:lnTo>
                  <a:lnTo>
                    <a:pt x="320" y="992"/>
                  </a:lnTo>
                  <a:lnTo>
                    <a:pt x="337" y="1016"/>
                  </a:lnTo>
                  <a:lnTo>
                    <a:pt x="396" y="1024"/>
                  </a:lnTo>
                  <a:lnTo>
                    <a:pt x="463" y="1032"/>
                  </a:lnTo>
                  <a:lnTo>
                    <a:pt x="522" y="1056"/>
                  </a:lnTo>
                  <a:lnTo>
                    <a:pt x="581" y="1072"/>
                  </a:lnTo>
                  <a:lnTo>
                    <a:pt x="607" y="1088"/>
                  </a:lnTo>
                  <a:lnTo>
                    <a:pt x="632" y="1080"/>
                  </a:lnTo>
                  <a:lnTo>
                    <a:pt x="640" y="1064"/>
                  </a:lnTo>
                  <a:lnTo>
                    <a:pt x="623" y="1032"/>
                  </a:lnTo>
                  <a:lnTo>
                    <a:pt x="632" y="992"/>
                  </a:lnTo>
                  <a:lnTo>
                    <a:pt x="649" y="968"/>
                  </a:lnTo>
                  <a:lnTo>
                    <a:pt x="682" y="944"/>
                  </a:lnTo>
                  <a:lnTo>
                    <a:pt x="716" y="928"/>
                  </a:lnTo>
                  <a:lnTo>
                    <a:pt x="750" y="928"/>
                  </a:lnTo>
                  <a:lnTo>
                    <a:pt x="842" y="952"/>
                  </a:lnTo>
                  <a:lnTo>
                    <a:pt x="876" y="968"/>
                  </a:lnTo>
                  <a:lnTo>
                    <a:pt x="910" y="984"/>
                  </a:lnTo>
                  <a:lnTo>
                    <a:pt x="944" y="984"/>
                  </a:lnTo>
                  <a:lnTo>
                    <a:pt x="960" y="976"/>
                  </a:lnTo>
                  <a:lnTo>
                    <a:pt x="969" y="968"/>
                  </a:lnTo>
                  <a:lnTo>
                    <a:pt x="977" y="960"/>
                  </a:lnTo>
                  <a:lnTo>
                    <a:pt x="1019" y="928"/>
                  </a:lnTo>
                  <a:lnTo>
                    <a:pt x="1070" y="904"/>
                  </a:lnTo>
                  <a:lnTo>
                    <a:pt x="1087" y="864"/>
                  </a:lnTo>
                  <a:lnTo>
                    <a:pt x="1011" y="832"/>
                  </a:lnTo>
                  <a:lnTo>
                    <a:pt x="1019" y="784"/>
                  </a:lnTo>
                  <a:lnTo>
                    <a:pt x="994" y="744"/>
                  </a:lnTo>
                  <a:lnTo>
                    <a:pt x="1036" y="720"/>
                  </a:lnTo>
                  <a:lnTo>
                    <a:pt x="1019" y="656"/>
                  </a:lnTo>
                  <a:lnTo>
                    <a:pt x="1036" y="656"/>
                  </a:lnTo>
                  <a:lnTo>
                    <a:pt x="1019" y="632"/>
                  </a:lnTo>
                  <a:lnTo>
                    <a:pt x="1011" y="616"/>
                  </a:lnTo>
                  <a:close/>
                </a:path>
              </a:pathLst>
            </a:custGeom>
            <a:noFill/>
            <a:ln w="12700">
              <a:solidFill>
                <a:srgbClr val="000000"/>
              </a:solidFill>
              <a:round/>
              <a:headEnd/>
              <a:tailEnd/>
            </a:ln>
          </p:spPr>
          <p:txBody>
            <a:bodyPr/>
            <a:lstStyle/>
            <a:p>
              <a:endParaRPr lang="en-IE">
                <a:latin typeface="Calibri" pitchFamily="34" charset="0"/>
              </a:endParaRPr>
            </a:p>
          </p:txBody>
        </p:sp>
        <p:sp>
          <p:nvSpPr>
            <p:cNvPr id="39" name="Freeform 35"/>
            <p:cNvSpPr>
              <a:spLocks/>
            </p:cNvSpPr>
            <p:nvPr/>
          </p:nvSpPr>
          <p:spPr bwMode="auto">
            <a:xfrm>
              <a:off x="3129" y="2472"/>
              <a:ext cx="328" cy="232"/>
            </a:xfrm>
            <a:custGeom>
              <a:avLst/>
              <a:gdLst>
                <a:gd name="T0" fmla="*/ 278 w 328"/>
                <a:gd name="T1" fmla="*/ 184 h 232"/>
                <a:gd name="T2" fmla="*/ 286 w 328"/>
                <a:gd name="T3" fmla="*/ 168 h 232"/>
                <a:gd name="T4" fmla="*/ 311 w 328"/>
                <a:gd name="T5" fmla="*/ 160 h 232"/>
                <a:gd name="T6" fmla="*/ 328 w 328"/>
                <a:gd name="T7" fmla="*/ 144 h 232"/>
                <a:gd name="T8" fmla="*/ 328 w 328"/>
                <a:gd name="T9" fmla="*/ 112 h 232"/>
                <a:gd name="T10" fmla="*/ 303 w 328"/>
                <a:gd name="T11" fmla="*/ 88 h 232"/>
                <a:gd name="T12" fmla="*/ 269 w 328"/>
                <a:gd name="T13" fmla="*/ 72 h 232"/>
                <a:gd name="T14" fmla="*/ 278 w 328"/>
                <a:gd name="T15" fmla="*/ 48 h 232"/>
                <a:gd name="T16" fmla="*/ 261 w 328"/>
                <a:gd name="T17" fmla="*/ 24 h 232"/>
                <a:gd name="T18" fmla="*/ 219 w 328"/>
                <a:gd name="T19" fmla="*/ 16 h 232"/>
                <a:gd name="T20" fmla="*/ 168 w 328"/>
                <a:gd name="T21" fmla="*/ 8 h 232"/>
                <a:gd name="T22" fmla="*/ 134 w 328"/>
                <a:gd name="T23" fmla="*/ 24 h 232"/>
                <a:gd name="T24" fmla="*/ 101 w 328"/>
                <a:gd name="T25" fmla="*/ 16 h 232"/>
                <a:gd name="T26" fmla="*/ 75 w 328"/>
                <a:gd name="T27" fmla="*/ 0 h 232"/>
                <a:gd name="T28" fmla="*/ 42 w 328"/>
                <a:gd name="T29" fmla="*/ 16 h 232"/>
                <a:gd name="T30" fmla="*/ 0 w 328"/>
                <a:gd name="T31" fmla="*/ 24 h 232"/>
                <a:gd name="T32" fmla="*/ 16 w 328"/>
                <a:gd name="T33" fmla="*/ 40 h 232"/>
                <a:gd name="T34" fmla="*/ 42 w 328"/>
                <a:gd name="T35" fmla="*/ 72 h 232"/>
                <a:gd name="T36" fmla="*/ 67 w 328"/>
                <a:gd name="T37" fmla="*/ 96 h 232"/>
                <a:gd name="T38" fmla="*/ 101 w 328"/>
                <a:gd name="T39" fmla="*/ 112 h 232"/>
                <a:gd name="T40" fmla="*/ 101 w 328"/>
                <a:gd name="T41" fmla="*/ 120 h 232"/>
                <a:gd name="T42" fmla="*/ 143 w 328"/>
                <a:gd name="T43" fmla="*/ 136 h 232"/>
                <a:gd name="T44" fmla="*/ 143 w 328"/>
                <a:gd name="T45" fmla="*/ 168 h 232"/>
                <a:gd name="T46" fmla="*/ 185 w 328"/>
                <a:gd name="T47" fmla="*/ 160 h 232"/>
                <a:gd name="T48" fmla="*/ 202 w 328"/>
                <a:gd name="T49" fmla="*/ 192 h 232"/>
                <a:gd name="T50" fmla="*/ 261 w 328"/>
                <a:gd name="T51" fmla="*/ 232 h 232"/>
                <a:gd name="T52" fmla="*/ 278 w 328"/>
                <a:gd name="T53" fmla="*/ 232 h 232"/>
                <a:gd name="T54" fmla="*/ 278 w 328"/>
                <a:gd name="T55" fmla="*/ 208 h 232"/>
                <a:gd name="T56" fmla="*/ 278 w 328"/>
                <a:gd name="T57" fmla="*/ 184 h 2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8"/>
                <a:gd name="T88" fmla="*/ 0 h 232"/>
                <a:gd name="T89" fmla="*/ 328 w 328"/>
                <a:gd name="T90" fmla="*/ 232 h 23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8" h="232">
                  <a:moveTo>
                    <a:pt x="278" y="184"/>
                  </a:moveTo>
                  <a:lnTo>
                    <a:pt x="286" y="168"/>
                  </a:lnTo>
                  <a:lnTo>
                    <a:pt x="311" y="160"/>
                  </a:lnTo>
                  <a:lnTo>
                    <a:pt x="328" y="144"/>
                  </a:lnTo>
                  <a:lnTo>
                    <a:pt x="328" y="112"/>
                  </a:lnTo>
                  <a:lnTo>
                    <a:pt x="303" y="88"/>
                  </a:lnTo>
                  <a:lnTo>
                    <a:pt x="269" y="72"/>
                  </a:lnTo>
                  <a:lnTo>
                    <a:pt x="278" y="48"/>
                  </a:lnTo>
                  <a:lnTo>
                    <a:pt x="261" y="24"/>
                  </a:lnTo>
                  <a:lnTo>
                    <a:pt x="219" y="16"/>
                  </a:lnTo>
                  <a:lnTo>
                    <a:pt x="168" y="8"/>
                  </a:lnTo>
                  <a:lnTo>
                    <a:pt x="134" y="24"/>
                  </a:lnTo>
                  <a:lnTo>
                    <a:pt x="101" y="16"/>
                  </a:lnTo>
                  <a:lnTo>
                    <a:pt x="75" y="0"/>
                  </a:lnTo>
                  <a:lnTo>
                    <a:pt x="42" y="16"/>
                  </a:lnTo>
                  <a:lnTo>
                    <a:pt x="0" y="24"/>
                  </a:lnTo>
                  <a:lnTo>
                    <a:pt x="16" y="40"/>
                  </a:lnTo>
                  <a:lnTo>
                    <a:pt x="42" y="72"/>
                  </a:lnTo>
                  <a:lnTo>
                    <a:pt x="67" y="96"/>
                  </a:lnTo>
                  <a:lnTo>
                    <a:pt x="101" y="112"/>
                  </a:lnTo>
                  <a:lnTo>
                    <a:pt x="101" y="120"/>
                  </a:lnTo>
                  <a:lnTo>
                    <a:pt x="143" y="136"/>
                  </a:lnTo>
                  <a:lnTo>
                    <a:pt x="143" y="168"/>
                  </a:lnTo>
                  <a:lnTo>
                    <a:pt x="185" y="160"/>
                  </a:lnTo>
                  <a:lnTo>
                    <a:pt x="202" y="192"/>
                  </a:lnTo>
                  <a:lnTo>
                    <a:pt x="261" y="232"/>
                  </a:lnTo>
                  <a:lnTo>
                    <a:pt x="278" y="232"/>
                  </a:lnTo>
                  <a:lnTo>
                    <a:pt x="278" y="208"/>
                  </a:lnTo>
                  <a:lnTo>
                    <a:pt x="278" y="184"/>
                  </a:lnTo>
                  <a:close/>
                </a:path>
              </a:pathLst>
            </a:custGeom>
            <a:solidFill>
              <a:srgbClr val="FFFF00"/>
            </a:solidFill>
            <a:ln w="9525">
              <a:solidFill>
                <a:schemeClr val="tx1"/>
              </a:solidFill>
              <a:miter lim="800000"/>
              <a:headEnd/>
              <a:tailEnd/>
            </a:ln>
          </p:spPr>
          <p:txBody>
            <a:bodyPr/>
            <a:lstStyle/>
            <a:p>
              <a:endParaRPr lang="en-IE">
                <a:latin typeface="Calibri" pitchFamily="34" charset="0"/>
              </a:endParaRPr>
            </a:p>
          </p:txBody>
        </p:sp>
        <p:sp>
          <p:nvSpPr>
            <p:cNvPr id="40" name="Freeform 36"/>
            <p:cNvSpPr>
              <a:spLocks/>
            </p:cNvSpPr>
            <p:nvPr/>
          </p:nvSpPr>
          <p:spPr bwMode="auto">
            <a:xfrm>
              <a:off x="3407" y="2632"/>
              <a:ext cx="59" cy="80"/>
            </a:xfrm>
            <a:custGeom>
              <a:avLst/>
              <a:gdLst>
                <a:gd name="T0" fmla="*/ 25 w 59"/>
                <a:gd name="T1" fmla="*/ 24 h 80"/>
                <a:gd name="T2" fmla="*/ 25 w 59"/>
                <a:gd name="T3" fmla="*/ 0 h 80"/>
                <a:gd name="T4" fmla="*/ 8 w 59"/>
                <a:gd name="T5" fmla="*/ 8 h 80"/>
                <a:gd name="T6" fmla="*/ 0 w 59"/>
                <a:gd name="T7" fmla="*/ 24 h 80"/>
                <a:gd name="T8" fmla="*/ 0 w 59"/>
                <a:gd name="T9" fmla="*/ 48 h 80"/>
                <a:gd name="T10" fmla="*/ 0 w 59"/>
                <a:gd name="T11" fmla="*/ 72 h 80"/>
                <a:gd name="T12" fmla="*/ 42 w 59"/>
                <a:gd name="T13" fmla="*/ 80 h 80"/>
                <a:gd name="T14" fmla="*/ 59 w 59"/>
                <a:gd name="T15" fmla="*/ 48 h 80"/>
                <a:gd name="T16" fmla="*/ 25 w 59"/>
                <a:gd name="T17" fmla="*/ 24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80"/>
                <a:gd name="T29" fmla="*/ 59 w 59"/>
                <a:gd name="T30" fmla="*/ 80 h 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80">
                  <a:moveTo>
                    <a:pt x="25" y="24"/>
                  </a:moveTo>
                  <a:lnTo>
                    <a:pt x="25" y="0"/>
                  </a:lnTo>
                  <a:lnTo>
                    <a:pt x="8" y="8"/>
                  </a:lnTo>
                  <a:lnTo>
                    <a:pt x="0" y="24"/>
                  </a:lnTo>
                  <a:lnTo>
                    <a:pt x="0" y="48"/>
                  </a:lnTo>
                  <a:lnTo>
                    <a:pt x="0" y="72"/>
                  </a:lnTo>
                  <a:lnTo>
                    <a:pt x="42" y="80"/>
                  </a:lnTo>
                  <a:lnTo>
                    <a:pt x="59" y="48"/>
                  </a:lnTo>
                  <a:lnTo>
                    <a:pt x="25" y="24"/>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41" name="Freeform 37"/>
            <p:cNvSpPr>
              <a:spLocks/>
            </p:cNvSpPr>
            <p:nvPr/>
          </p:nvSpPr>
          <p:spPr bwMode="auto">
            <a:xfrm>
              <a:off x="3204" y="2232"/>
              <a:ext cx="337" cy="320"/>
            </a:xfrm>
            <a:custGeom>
              <a:avLst/>
              <a:gdLst>
                <a:gd name="T0" fmla="*/ 236 w 337"/>
                <a:gd name="T1" fmla="*/ 280 h 320"/>
                <a:gd name="T2" fmla="*/ 236 w 337"/>
                <a:gd name="T3" fmla="*/ 232 h 320"/>
                <a:gd name="T4" fmla="*/ 236 w 337"/>
                <a:gd name="T5" fmla="*/ 200 h 320"/>
                <a:gd name="T6" fmla="*/ 287 w 337"/>
                <a:gd name="T7" fmla="*/ 192 h 320"/>
                <a:gd name="T8" fmla="*/ 287 w 337"/>
                <a:gd name="T9" fmla="*/ 168 h 320"/>
                <a:gd name="T10" fmla="*/ 312 w 337"/>
                <a:gd name="T11" fmla="*/ 160 h 320"/>
                <a:gd name="T12" fmla="*/ 321 w 337"/>
                <a:gd name="T13" fmla="*/ 128 h 320"/>
                <a:gd name="T14" fmla="*/ 295 w 337"/>
                <a:gd name="T15" fmla="*/ 104 h 320"/>
                <a:gd name="T16" fmla="*/ 321 w 337"/>
                <a:gd name="T17" fmla="*/ 96 h 320"/>
                <a:gd name="T18" fmla="*/ 337 w 337"/>
                <a:gd name="T19" fmla="*/ 56 h 320"/>
                <a:gd name="T20" fmla="*/ 329 w 337"/>
                <a:gd name="T21" fmla="*/ 16 h 320"/>
                <a:gd name="T22" fmla="*/ 321 w 337"/>
                <a:gd name="T23" fmla="*/ 16 h 320"/>
                <a:gd name="T24" fmla="*/ 304 w 337"/>
                <a:gd name="T25" fmla="*/ 0 h 320"/>
                <a:gd name="T26" fmla="*/ 278 w 337"/>
                <a:gd name="T27" fmla="*/ 0 h 320"/>
                <a:gd name="T28" fmla="*/ 219 w 337"/>
                <a:gd name="T29" fmla="*/ 16 h 320"/>
                <a:gd name="T30" fmla="*/ 203 w 337"/>
                <a:gd name="T31" fmla="*/ 24 h 320"/>
                <a:gd name="T32" fmla="*/ 194 w 337"/>
                <a:gd name="T33" fmla="*/ 48 h 320"/>
                <a:gd name="T34" fmla="*/ 203 w 337"/>
                <a:gd name="T35" fmla="*/ 72 h 320"/>
                <a:gd name="T36" fmla="*/ 219 w 337"/>
                <a:gd name="T37" fmla="*/ 96 h 320"/>
                <a:gd name="T38" fmla="*/ 228 w 337"/>
                <a:gd name="T39" fmla="*/ 112 h 320"/>
                <a:gd name="T40" fmla="*/ 211 w 337"/>
                <a:gd name="T41" fmla="*/ 128 h 320"/>
                <a:gd name="T42" fmla="*/ 186 w 337"/>
                <a:gd name="T43" fmla="*/ 136 h 320"/>
                <a:gd name="T44" fmla="*/ 160 w 337"/>
                <a:gd name="T45" fmla="*/ 120 h 320"/>
                <a:gd name="T46" fmla="*/ 169 w 337"/>
                <a:gd name="T47" fmla="*/ 72 h 320"/>
                <a:gd name="T48" fmla="*/ 160 w 337"/>
                <a:gd name="T49" fmla="*/ 56 h 320"/>
                <a:gd name="T50" fmla="*/ 152 w 337"/>
                <a:gd name="T51" fmla="*/ 32 h 320"/>
                <a:gd name="T52" fmla="*/ 110 w 337"/>
                <a:gd name="T53" fmla="*/ 128 h 320"/>
                <a:gd name="T54" fmla="*/ 76 w 337"/>
                <a:gd name="T55" fmla="*/ 168 h 320"/>
                <a:gd name="T56" fmla="*/ 68 w 337"/>
                <a:gd name="T57" fmla="*/ 216 h 320"/>
                <a:gd name="T58" fmla="*/ 42 w 337"/>
                <a:gd name="T59" fmla="*/ 216 h 320"/>
                <a:gd name="T60" fmla="*/ 34 w 337"/>
                <a:gd name="T61" fmla="*/ 216 h 320"/>
                <a:gd name="T62" fmla="*/ 26 w 337"/>
                <a:gd name="T63" fmla="*/ 232 h 320"/>
                <a:gd name="T64" fmla="*/ 0 w 337"/>
                <a:gd name="T65" fmla="*/ 240 h 320"/>
                <a:gd name="T66" fmla="*/ 26 w 337"/>
                <a:gd name="T67" fmla="*/ 256 h 320"/>
                <a:gd name="T68" fmla="*/ 59 w 337"/>
                <a:gd name="T69" fmla="*/ 264 h 320"/>
                <a:gd name="T70" fmla="*/ 93 w 337"/>
                <a:gd name="T71" fmla="*/ 248 h 320"/>
                <a:gd name="T72" fmla="*/ 144 w 337"/>
                <a:gd name="T73" fmla="*/ 256 h 320"/>
                <a:gd name="T74" fmla="*/ 186 w 337"/>
                <a:gd name="T75" fmla="*/ 264 h 320"/>
                <a:gd name="T76" fmla="*/ 203 w 337"/>
                <a:gd name="T77" fmla="*/ 288 h 320"/>
                <a:gd name="T78" fmla="*/ 194 w 337"/>
                <a:gd name="T79" fmla="*/ 312 h 320"/>
                <a:gd name="T80" fmla="*/ 219 w 337"/>
                <a:gd name="T81" fmla="*/ 320 h 320"/>
                <a:gd name="T82" fmla="*/ 219 w 337"/>
                <a:gd name="T83" fmla="*/ 296 h 320"/>
                <a:gd name="T84" fmla="*/ 236 w 337"/>
                <a:gd name="T85" fmla="*/ 280 h 3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37"/>
                <a:gd name="T130" fmla="*/ 0 h 320"/>
                <a:gd name="T131" fmla="*/ 337 w 337"/>
                <a:gd name="T132" fmla="*/ 320 h 3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37" h="320">
                  <a:moveTo>
                    <a:pt x="236" y="280"/>
                  </a:moveTo>
                  <a:lnTo>
                    <a:pt x="236" y="232"/>
                  </a:lnTo>
                  <a:lnTo>
                    <a:pt x="236" y="200"/>
                  </a:lnTo>
                  <a:lnTo>
                    <a:pt x="287" y="192"/>
                  </a:lnTo>
                  <a:lnTo>
                    <a:pt x="287" y="168"/>
                  </a:lnTo>
                  <a:lnTo>
                    <a:pt x="312" y="160"/>
                  </a:lnTo>
                  <a:lnTo>
                    <a:pt x="321" y="128"/>
                  </a:lnTo>
                  <a:lnTo>
                    <a:pt x="295" y="104"/>
                  </a:lnTo>
                  <a:lnTo>
                    <a:pt x="321" y="96"/>
                  </a:lnTo>
                  <a:lnTo>
                    <a:pt x="337" y="56"/>
                  </a:lnTo>
                  <a:lnTo>
                    <a:pt x="329" y="16"/>
                  </a:lnTo>
                  <a:lnTo>
                    <a:pt x="321" y="16"/>
                  </a:lnTo>
                  <a:lnTo>
                    <a:pt x="304" y="0"/>
                  </a:lnTo>
                  <a:lnTo>
                    <a:pt x="278" y="0"/>
                  </a:lnTo>
                  <a:lnTo>
                    <a:pt x="219" y="16"/>
                  </a:lnTo>
                  <a:lnTo>
                    <a:pt x="203" y="24"/>
                  </a:lnTo>
                  <a:lnTo>
                    <a:pt x="194" y="48"/>
                  </a:lnTo>
                  <a:lnTo>
                    <a:pt x="203" y="72"/>
                  </a:lnTo>
                  <a:lnTo>
                    <a:pt x="219" y="96"/>
                  </a:lnTo>
                  <a:lnTo>
                    <a:pt x="228" y="112"/>
                  </a:lnTo>
                  <a:lnTo>
                    <a:pt x="211" y="128"/>
                  </a:lnTo>
                  <a:lnTo>
                    <a:pt x="186" y="136"/>
                  </a:lnTo>
                  <a:lnTo>
                    <a:pt x="160" y="120"/>
                  </a:lnTo>
                  <a:lnTo>
                    <a:pt x="169" y="72"/>
                  </a:lnTo>
                  <a:lnTo>
                    <a:pt x="160" y="56"/>
                  </a:lnTo>
                  <a:lnTo>
                    <a:pt x="152" y="32"/>
                  </a:lnTo>
                  <a:lnTo>
                    <a:pt x="110" y="128"/>
                  </a:lnTo>
                  <a:lnTo>
                    <a:pt x="76" y="168"/>
                  </a:lnTo>
                  <a:lnTo>
                    <a:pt x="68" y="216"/>
                  </a:lnTo>
                  <a:lnTo>
                    <a:pt x="42" y="216"/>
                  </a:lnTo>
                  <a:lnTo>
                    <a:pt x="34" y="216"/>
                  </a:lnTo>
                  <a:lnTo>
                    <a:pt x="26" y="232"/>
                  </a:lnTo>
                  <a:lnTo>
                    <a:pt x="0" y="240"/>
                  </a:lnTo>
                  <a:lnTo>
                    <a:pt x="26" y="256"/>
                  </a:lnTo>
                  <a:lnTo>
                    <a:pt x="59" y="264"/>
                  </a:lnTo>
                  <a:lnTo>
                    <a:pt x="93" y="248"/>
                  </a:lnTo>
                  <a:lnTo>
                    <a:pt x="144" y="256"/>
                  </a:lnTo>
                  <a:lnTo>
                    <a:pt x="186" y="264"/>
                  </a:lnTo>
                  <a:lnTo>
                    <a:pt x="203" y="288"/>
                  </a:lnTo>
                  <a:lnTo>
                    <a:pt x="194" y="312"/>
                  </a:lnTo>
                  <a:lnTo>
                    <a:pt x="219" y="320"/>
                  </a:lnTo>
                  <a:lnTo>
                    <a:pt x="219" y="296"/>
                  </a:lnTo>
                  <a:lnTo>
                    <a:pt x="236" y="280"/>
                  </a:lnTo>
                  <a:close/>
                </a:path>
              </a:pathLst>
            </a:custGeom>
            <a:solidFill>
              <a:srgbClr val="7DFF00"/>
            </a:solidFill>
            <a:ln w="9525">
              <a:noFill/>
              <a:miter lim="800000"/>
              <a:headEnd/>
              <a:tailEnd/>
            </a:ln>
          </p:spPr>
          <p:txBody>
            <a:bodyPr/>
            <a:lstStyle/>
            <a:p>
              <a:endParaRPr lang="en-IE">
                <a:latin typeface="Calibri" pitchFamily="34" charset="0"/>
              </a:endParaRPr>
            </a:p>
          </p:txBody>
        </p:sp>
        <p:sp>
          <p:nvSpPr>
            <p:cNvPr id="42" name="Freeform 38"/>
            <p:cNvSpPr>
              <a:spLocks/>
            </p:cNvSpPr>
            <p:nvPr/>
          </p:nvSpPr>
          <p:spPr bwMode="auto">
            <a:xfrm>
              <a:off x="3407" y="2632"/>
              <a:ext cx="59" cy="80"/>
            </a:xfrm>
            <a:custGeom>
              <a:avLst/>
              <a:gdLst>
                <a:gd name="T0" fmla="*/ 25 w 59"/>
                <a:gd name="T1" fmla="*/ 24 h 80"/>
                <a:gd name="T2" fmla="*/ 25 w 59"/>
                <a:gd name="T3" fmla="*/ 0 h 80"/>
                <a:gd name="T4" fmla="*/ 8 w 59"/>
                <a:gd name="T5" fmla="*/ 8 h 80"/>
                <a:gd name="T6" fmla="*/ 0 w 59"/>
                <a:gd name="T7" fmla="*/ 24 h 80"/>
                <a:gd name="T8" fmla="*/ 0 w 59"/>
                <a:gd name="T9" fmla="*/ 48 h 80"/>
                <a:gd name="T10" fmla="*/ 0 w 59"/>
                <a:gd name="T11" fmla="*/ 72 h 80"/>
                <a:gd name="T12" fmla="*/ 42 w 59"/>
                <a:gd name="T13" fmla="*/ 80 h 80"/>
                <a:gd name="T14" fmla="*/ 59 w 59"/>
                <a:gd name="T15" fmla="*/ 48 h 80"/>
                <a:gd name="T16" fmla="*/ 25 w 59"/>
                <a:gd name="T17" fmla="*/ 24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80"/>
                <a:gd name="T29" fmla="*/ 59 w 59"/>
                <a:gd name="T30" fmla="*/ 80 h 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80">
                  <a:moveTo>
                    <a:pt x="25" y="24"/>
                  </a:moveTo>
                  <a:lnTo>
                    <a:pt x="25" y="0"/>
                  </a:lnTo>
                  <a:lnTo>
                    <a:pt x="8" y="8"/>
                  </a:lnTo>
                  <a:lnTo>
                    <a:pt x="0" y="24"/>
                  </a:lnTo>
                  <a:lnTo>
                    <a:pt x="0" y="48"/>
                  </a:lnTo>
                  <a:lnTo>
                    <a:pt x="0" y="72"/>
                  </a:lnTo>
                  <a:lnTo>
                    <a:pt x="42" y="80"/>
                  </a:lnTo>
                  <a:lnTo>
                    <a:pt x="59" y="48"/>
                  </a:lnTo>
                  <a:lnTo>
                    <a:pt x="25" y="24"/>
                  </a:lnTo>
                  <a:close/>
                </a:path>
              </a:pathLst>
            </a:custGeom>
            <a:solidFill>
              <a:srgbClr val="FFFF00"/>
            </a:solidFill>
            <a:ln w="12700">
              <a:solidFill>
                <a:srgbClr val="000000"/>
              </a:solidFill>
              <a:round/>
              <a:headEnd/>
              <a:tailEnd/>
            </a:ln>
          </p:spPr>
          <p:txBody>
            <a:bodyPr/>
            <a:lstStyle/>
            <a:p>
              <a:endParaRPr lang="en-IE">
                <a:latin typeface="Calibri" pitchFamily="34" charset="0"/>
              </a:endParaRPr>
            </a:p>
          </p:txBody>
        </p:sp>
        <p:sp>
          <p:nvSpPr>
            <p:cNvPr id="43" name="Freeform 39"/>
            <p:cNvSpPr>
              <a:spLocks/>
            </p:cNvSpPr>
            <p:nvPr/>
          </p:nvSpPr>
          <p:spPr bwMode="auto">
            <a:xfrm>
              <a:off x="3204" y="2232"/>
              <a:ext cx="337" cy="320"/>
            </a:xfrm>
            <a:custGeom>
              <a:avLst/>
              <a:gdLst>
                <a:gd name="T0" fmla="*/ 236 w 337"/>
                <a:gd name="T1" fmla="*/ 280 h 320"/>
                <a:gd name="T2" fmla="*/ 236 w 337"/>
                <a:gd name="T3" fmla="*/ 232 h 320"/>
                <a:gd name="T4" fmla="*/ 236 w 337"/>
                <a:gd name="T5" fmla="*/ 200 h 320"/>
                <a:gd name="T6" fmla="*/ 287 w 337"/>
                <a:gd name="T7" fmla="*/ 192 h 320"/>
                <a:gd name="T8" fmla="*/ 287 w 337"/>
                <a:gd name="T9" fmla="*/ 168 h 320"/>
                <a:gd name="T10" fmla="*/ 312 w 337"/>
                <a:gd name="T11" fmla="*/ 160 h 320"/>
                <a:gd name="T12" fmla="*/ 321 w 337"/>
                <a:gd name="T13" fmla="*/ 128 h 320"/>
                <a:gd name="T14" fmla="*/ 295 w 337"/>
                <a:gd name="T15" fmla="*/ 104 h 320"/>
                <a:gd name="T16" fmla="*/ 321 w 337"/>
                <a:gd name="T17" fmla="*/ 96 h 320"/>
                <a:gd name="T18" fmla="*/ 337 w 337"/>
                <a:gd name="T19" fmla="*/ 56 h 320"/>
                <a:gd name="T20" fmla="*/ 329 w 337"/>
                <a:gd name="T21" fmla="*/ 16 h 320"/>
                <a:gd name="T22" fmla="*/ 321 w 337"/>
                <a:gd name="T23" fmla="*/ 16 h 320"/>
                <a:gd name="T24" fmla="*/ 304 w 337"/>
                <a:gd name="T25" fmla="*/ 0 h 320"/>
                <a:gd name="T26" fmla="*/ 278 w 337"/>
                <a:gd name="T27" fmla="*/ 0 h 320"/>
                <a:gd name="T28" fmla="*/ 219 w 337"/>
                <a:gd name="T29" fmla="*/ 16 h 320"/>
                <a:gd name="T30" fmla="*/ 203 w 337"/>
                <a:gd name="T31" fmla="*/ 24 h 320"/>
                <a:gd name="T32" fmla="*/ 194 w 337"/>
                <a:gd name="T33" fmla="*/ 48 h 320"/>
                <a:gd name="T34" fmla="*/ 203 w 337"/>
                <a:gd name="T35" fmla="*/ 72 h 320"/>
                <a:gd name="T36" fmla="*/ 219 w 337"/>
                <a:gd name="T37" fmla="*/ 96 h 320"/>
                <a:gd name="T38" fmla="*/ 228 w 337"/>
                <a:gd name="T39" fmla="*/ 112 h 320"/>
                <a:gd name="T40" fmla="*/ 211 w 337"/>
                <a:gd name="T41" fmla="*/ 128 h 320"/>
                <a:gd name="T42" fmla="*/ 186 w 337"/>
                <a:gd name="T43" fmla="*/ 136 h 320"/>
                <a:gd name="T44" fmla="*/ 160 w 337"/>
                <a:gd name="T45" fmla="*/ 120 h 320"/>
                <a:gd name="T46" fmla="*/ 169 w 337"/>
                <a:gd name="T47" fmla="*/ 72 h 320"/>
                <a:gd name="T48" fmla="*/ 160 w 337"/>
                <a:gd name="T49" fmla="*/ 56 h 320"/>
                <a:gd name="T50" fmla="*/ 152 w 337"/>
                <a:gd name="T51" fmla="*/ 32 h 320"/>
                <a:gd name="T52" fmla="*/ 110 w 337"/>
                <a:gd name="T53" fmla="*/ 128 h 320"/>
                <a:gd name="T54" fmla="*/ 76 w 337"/>
                <a:gd name="T55" fmla="*/ 168 h 320"/>
                <a:gd name="T56" fmla="*/ 68 w 337"/>
                <a:gd name="T57" fmla="*/ 216 h 320"/>
                <a:gd name="T58" fmla="*/ 42 w 337"/>
                <a:gd name="T59" fmla="*/ 216 h 320"/>
                <a:gd name="T60" fmla="*/ 34 w 337"/>
                <a:gd name="T61" fmla="*/ 216 h 320"/>
                <a:gd name="T62" fmla="*/ 26 w 337"/>
                <a:gd name="T63" fmla="*/ 232 h 320"/>
                <a:gd name="T64" fmla="*/ 0 w 337"/>
                <a:gd name="T65" fmla="*/ 240 h 320"/>
                <a:gd name="T66" fmla="*/ 26 w 337"/>
                <a:gd name="T67" fmla="*/ 256 h 320"/>
                <a:gd name="T68" fmla="*/ 59 w 337"/>
                <a:gd name="T69" fmla="*/ 264 h 320"/>
                <a:gd name="T70" fmla="*/ 93 w 337"/>
                <a:gd name="T71" fmla="*/ 248 h 320"/>
                <a:gd name="T72" fmla="*/ 144 w 337"/>
                <a:gd name="T73" fmla="*/ 256 h 320"/>
                <a:gd name="T74" fmla="*/ 186 w 337"/>
                <a:gd name="T75" fmla="*/ 264 h 320"/>
                <a:gd name="T76" fmla="*/ 203 w 337"/>
                <a:gd name="T77" fmla="*/ 288 h 320"/>
                <a:gd name="T78" fmla="*/ 194 w 337"/>
                <a:gd name="T79" fmla="*/ 312 h 320"/>
                <a:gd name="T80" fmla="*/ 219 w 337"/>
                <a:gd name="T81" fmla="*/ 320 h 320"/>
                <a:gd name="T82" fmla="*/ 219 w 337"/>
                <a:gd name="T83" fmla="*/ 296 h 320"/>
                <a:gd name="T84" fmla="*/ 236 w 337"/>
                <a:gd name="T85" fmla="*/ 280 h 3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37"/>
                <a:gd name="T130" fmla="*/ 0 h 320"/>
                <a:gd name="T131" fmla="*/ 337 w 337"/>
                <a:gd name="T132" fmla="*/ 320 h 3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37" h="320">
                  <a:moveTo>
                    <a:pt x="236" y="280"/>
                  </a:moveTo>
                  <a:lnTo>
                    <a:pt x="236" y="232"/>
                  </a:lnTo>
                  <a:lnTo>
                    <a:pt x="236" y="200"/>
                  </a:lnTo>
                  <a:lnTo>
                    <a:pt x="287" y="192"/>
                  </a:lnTo>
                  <a:lnTo>
                    <a:pt x="287" y="168"/>
                  </a:lnTo>
                  <a:lnTo>
                    <a:pt x="312" y="160"/>
                  </a:lnTo>
                  <a:lnTo>
                    <a:pt x="321" y="128"/>
                  </a:lnTo>
                  <a:lnTo>
                    <a:pt x="295" y="104"/>
                  </a:lnTo>
                  <a:lnTo>
                    <a:pt x="321" y="96"/>
                  </a:lnTo>
                  <a:lnTo>
                    <a:pt x="337" y="56"/>
                  </a:lnTo>
                  <a:lnTo>
                    <a:pt x="329" y="16"/>
                  </a:lnTo>
                  <a:lnTo>
                    <a:pt x="321" y="16"/>
                  </a:lnTo>
                  <a:lnTo>
                    <a:pt x="304" y="0"/>
                  </a:lnTo>
                  <a:lnTo>
                    <a:pt x="278" y="0"/>
                  </a:lnTo>
                  <a:lnTo>
                    <a:pt x="219" y="16"/>
                  </a:lnTo>
                  <a:lnTo>
                    <a:pt x="203" y="24"/>
                  </a:lnTo>
                  <a:lnTo>
                    <a:pt x="194" y="48"/>
                  </a:lnTo>
                  <a:lnTo>
                    <a:pt x="203" y="72"/>
                  </a:lnTo>
                  <a:lnTo>
                    <a:pt x="219" y="96"/>
                  </a:lnTo>
                  <a:lnTo>
                    <a:pt x="228" y="112"/>
                  </a:lnTo>
                  <a:lnTo>
                    <a:pt x="211" y="128"/>
                  </a:lnTo>
                  <a:lnTo>
                    <a:pt x="186" y="136"/>
                  </a:lnTo>
                  <a:lnTo>
                    <a:pt x="160" y="120"/>
                  </a:lnTo>
                  <a:lnTo>
                    <a:pt x="169" y="72"/>
                  </a:lnTo>
                  <a:lnTo>
                    <a:pt x="160" y="56"/>
                  </a:lnTo>
                  <a:lnTo>
                    <a:pt x="152" y="32"/>
                  </a:lnTo>
                  <a:lnTo>
                    <a:pt x="110" y="128"/>
                  </a:lnTo>
                  <a:lnTo>
                    <a:pt x="76" y="168"/>
                  </a:lnTo>
                  <a:lnTo>
                    <a:pt x="68" y="216"/>
                  </a:lnTo>
                  <a:lnTo>
                    <a:pt x="42" y="216"/>
                  </a:lnTo>
                  <a:lnTo>
                    <a:pt x="34" y="216"/>
                  </a:lnTo>
                  <a:lnTo>
                    <a:pt x="26" y="232"/>
                  </a:lnTo>
                  <a:lnTo>
                    <a:pt x="0" y="240"/>
                  </a:lnTo>
                  <a:lnTo>
                    <a:pt x="26" y="256"/>
                  </a:lnTo>
                  <a:lnTo>
                    <a:pt x="59" y="264"/>
                  </a:lnTo>
                  <a:lnTo>
                    <a:pt x="93" y="248"/>
                  </a:lnTo>
                  <a:lnTo>
                    <a:pt x="144" y="256"/>
                  </a:lnTo>
                  <a:lnTo>
                    <a:pt x="186" y="264"/>
                  </a:lnTo>
                  <a:lnTo>
                    <a:pt x="203" y="288"/>
                  </a:lnTo>
                  <a:lnTo>
                    <a:pt x="194" y="312"/>
                  </a:lnTo>
                  <a:lnTo>
                    <a:pt x="219" y="320"/>
                  </a:lnTo>
                  <a:lnTo>
                    <a:pt x="219" y="296"/>
                  </a:lnTo>
                  <a:lnTo>
                    <a:pt x="236" y="280"/>
                  </a:lnTo>
                  <a:close/>
                </a:path>
              </a:pathLst>
            </a:custGeom>
            <a:solidFill>
              <a:srgbClr val="00FF00"/>
            </a:solidFill>
            <a:ln w="3175">
              <a:solidFill>
                <a:schemeClr val="tx1"/>
              </a:solidFill>
              <a:round/>
              <a:headEnd/>
              <a:tailEnd/>
            </a:ln>
          </p:spPr>
          <p:txBody>
            <a:bodyPr/>
            <a:lstStyle/>
            <a:p>
              <a:endParaRPr lang="en-IE">
                <a:latin typeface="Calibri" pitchFamily="34" charset="0"/>
              </a:endParaRPr>
            </a:p>
          </p:txBody>
        </p:sp>
        <p:sp>
          <p:nvSpPr>
            <p:cNvPr id="44" name="Freeform 40"/>
            <p:cNvSpPr>
              <a:spLocks/>
            </p:cNvSpPr>
            <p:nvPr/>
          </p:nvSpPr>
          <p:spPr bwMode="auto">
            <a:xfrm>
              <a:off x="3617" y="1744"/>
              <a:ext cx="211" cy="344"/>
            </a:xfrm>
            <a:custGeom>
              <a:avLst/>
              <a:gdLst>
                <a:gd name="T0" fmla="*/ 143 w 211"/>
                <a:gd name="T1" fmla="*/ 344 h 344"/>
                <a:gd name="T2" fmla="*/ 118 w 211"/>
                <a:gd name="T3" fmla="*/ 312 h 344"/>
                <a:gd name="T4" fmla="*/ 143 w 211"/>
                <a:gd name="T5" fmla="*/ 312 h 344"/>
                <a:gd name="T6" fmla="*/ 127 w 211"/>
                <a:gd name="T7" fmla="*/ 280 h 344"/>
                <a:gd name="T8" fmla="*/ 127 w 211"/>
                <a:gd name="T9" fmla="*/ 248 h 344"/>
                <a:gd name="T10" fmla="*/ 169 w 211"/>
                <a:gd name="T11" fmla="*/ 184 h 344"/>
                <a:gd name="T12" fmla="*/ 186 w 211"/>
                <a:gd name="T13" fmla="*/ 192 h 344"/>
                <a:gd name="T14" fmla="*/ 211 w 211"/>
                <a:gd name="T15" fmla="*/ 136 h 344"/>
                <a:gd name="T16" fmla="*/ 177 w 211"/>
                <a:gd name="T17" fmla="*/ 112 h 344"/>
                <a:gd name="T18" fmla="*/ 169 w 211"/>
                <a:gd name="T19" fmla="*/ 72 h 344"/>
                <a:gd name="T20" fmla="*/ 177 w 211"/>
                <a:gd name="T21" fmla="*/ 24 h 344"/>
                <a:gd name="T22" fmla="*/ 177 w 211"/>
                <a:gd name="T23" fmla="*/ 8 h 344"/>
                <a:gd name="T24" fmla="*/ 160 w 211"/>
                <a:gd name="T25" fmla="*/ 0 h 344"/>
                <a:gd name="T26" fmla="*/ 135 w 211"/>
                <a:gd name="T27" fmla="*/ 8 h 344"/>
                <a:gd name="T28" fmla="*/ 127 w 211"/>
                <a:gd name="T29" fmla="*/ 24 h 344"/>
                <a:gd name="T30" fmla="*/ 101 w 211"/>
                <a:gd name="T31" fmla="*/ 40 h 344"/>
                <a:gd name="T32" fmla="*/ 76 w 211"/>
                <a:gd name="T33" fmla="*/ 48 h 344"/>
                <a:gd name="T34" fmla="*/ 51 w 211"/>
                <a:gd name="T35" fmla="*/ 56 h 344"/>
                <a:gd name="T36" fmla="*/ 34 w 211"/>
                <a:gd name="T37" fmla="*/ 72 h 344"/>
                <a:gd name="T38" fmla="*/ 26 w 211"/>
                <a:gd name="T39" fmla="*/ 96 h 344"/>
                <a:gd name="T40" fmla="*/ 42 w 211"/>
                <a:gd name="T41" fmla="*/ 112 h 344"/>
                <a:gd name="T42" fmla="*/ 17 w 211"/>
                <a:gd name="T43" fmla="*/ 120 h 344"/>
                <a:gd name="T44" fmla="*/ 9 w 211"/>
                <a:gd name="T45" fmla="*/ 144 h 344"/>
                <a:gd name="T46" fmla="*/ 9 w 211"/>
                <a:gd name="T47" fmla="*/ 168 h 344"/>
                <a:gd name="T48" fmla="*/ 26 w 211"/>
                <a:gd name="T49" fmla="*/ 192 h 344"/>
                <a:gd name="T50" fmla="*/ 0 w 211"/>
                <a:gd name="T51" fmla="*/ 208 h 344"/>
                <a:gd name="T52" fmla="*/ 0 w 211"/>
                <a:gd name="T53" fmla="*/ 224 h 344"/>
                <a:gd name="T54" fmla="*/ 26 w 211"/>
                <a:gd name="T55" fmla="*/ 272 h 344"/>
                <a:gd name="T56" fmla="*/ 42 w 211"/>
                <a:gd name="T57" fmla="*/ 256 h 344"/>
                <a:gd name="T58" fmla="*/ 51 w 211"/>
                <a:gd name="T59" fmla="*/ 304 h 344"/>
                <a:gd name="T60" fmla="*/ 59 w 211"/>
                <a:gd name="T61" fmla="*/ 328 h 344"/>
                <a:gd name="T62" fmla="*/ 84 w 211"/>
                <a:gd name="T63" fmla="*/ 336 h 344"/>
                <a:gd name="T64" fmla="*/ 143 w 211"/>
                <a:gd name="T65" fmla="*/ 344 h 3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1"/>
                <a:gd name="T100" fmla="*/ 0 h 344"/>
                <a:gd name="T101" fmla="*/ 211 w 211"/>
                <a:gd name="T102" fmla="*/ 344 h 3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1" h="344">
                  <a:moveTo>
                    <a:pt x="143" y="344"/>
                  </a:moveTo>
                  <a:lnTo>
                    <a:pt x="118" y="312"/>
                  </a:lnTo>
                  <a:lnTo>
                    <a:pt x="143" y="312"/>
                  </a:lnTo>
                  <a:lnTo>
                    <a:pt x="127" y="280"/>
                  </a:lnTo>
                  <a:lnTo>
                    <a:pt x="127" y="248"/>
                  </a:lnTo>
                  <a:lnTo>
                    <a:pt x="169" y="184"/>
                  </a:lnTo>
                  <a:lnTo>
                    <a:pt x="186" y="192"/>
                  </a:lnTo>
                  <a:lnTo>
                    <a:pt x="211" y="136"/>
                  </a:lnTo>
                  <a:lnTo>
                    <a:pt x="177" y="112"/>
                  </a:lnTo>
                  <a:lnTo>
                    <a:pt x="169" y="72"/>
                  </a:lnTo>
                  <a:lnTo>
                    <a:pt x="177" y="24"/>
                  </a:lnTo>
                  <a:lnTo>
                    <a:pt x="177" y="8"/>
                  </a:lnTo>
                  <a:lnTo>
                    <a:pt x="160" y="0"/>
                  </a:lnTo>
                  <a:lnTo>
                    <a:pt x="135" y="8"/>
                  </a:lnTo>
                  <a:lnTo>
                    <a:pt x="127" y="24"/>
                  </a:lnTo>
                  <a:lnTo>
                    <a:pt x="101" y="40"/>
                  </a:lnTo>
                  <a:lnTo>
                    <a:pt x="76" y="48"/>
                  </a:lnTo>
                  <a:lnTo>
                    <a:pt x="51" y="56"/>
                  </a:lnTo>
                  <a:lnTo>
                    <a:pt x="34" y="72"/>
                  </a:lnTo>
                  <a:lnTo>
                    <a:pt x="26" y="96"/>
                  </a:lnTo>
                  <a:lnTo>
                    <a:pt x="42" y="112"/>
                  </a:lnTo>
                  <a:lnTo>
                    <a:pt x="17" y="120"/>
                  </a:lnTo>
                  <a:lnTo>
                    <a:pt x="9" y="144"/>
                  </a:lnTo>
                  <a:lnTo>
                    <a:pt x="9" y="168"/>
                  </a:lnTo>
                  <a:lnTo>
                    <a:pt x="26" y="192"/>
                  </a:lnTo>
                  <a:lnTo>
                    <a:pt x="0" y="208"/>
                  </a:lnTo>
                  <a:lnTo>
                    <a:pt x="0" y="224"/>
                  </a:lnTo>
                  <a:lnTo>
                    <a:pt x="26" y="272"/>
                  </a:lnTo>
                  <a:lnTo>
                    <a:pt x="42" y="256"/>
                  </a:lnTo>
                  <a:lnTo>
                    <a:pt x="51" y="304"/>
                  </a:lnTo>
                  <a:lnTo>
                    <a:pt x="59" y="328"/>
                  </a:lnTo>
                  <a:lnTo>
                    <a:pt x="84" y="336"/>
                  </a:lnTo>
                  <a:lnTo>
                    <a:pt x="143" y="344"/>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45" name="Freeform 41"/>
            <p:cNvSpPr>
              <a:spLocks/>
            </p:cNvSpPr>
            <p:nvPr/>
          </p:nvSpPr>
          <p:spPr bwMode="auto">
            <a:xfrm>
              <a:off x="3428" y="2084"/>
              <a:ext cx="750" cy="888"/>
            </a:xfrm>
            <a:custGeom>
              <a:avLst/>
              <a:gdLst>
                <a:gd name="T0" fmla="*/ 228 w 750"/>
                <a:gd name="T1" fmla="*/ 848 h 888"/>
                <a:gd name="T2" fmla="*/ 354 w 750"/>
                <a:gd name="T3" fmla="*/ 888 h 888"/>
                <a:gd name="T4" fmla="*/ 447 w 750"/>
                <a:gd name="T5" fmla="*/ 880 h 888"/>
                <a:gd name="T6" fmla="*/ 557 w 750"/>
                <a:gd name="T7" fmla="*/ 848 h 888"/>
                <a:gd name="T8" fmla="*/ 616 w 750"/>
                <a:gd name="T9" fmla="*/ 832 h 888"/>
                <a:gd name="T10" fmla="*/ 632 w 750"/>
                <a:gd name="T11" fmla="*/ 776 h 888"/>
                <a:gd name="T12" fmla="*/ 675 w 750"/>
                <a:gd name="T13" fmla="*/ 744 h 888"/>
                <a:gd name="T14" fmla="*/ 607 w 750"/>
                <a:gd name="T15" fmla="*/ 656 h 888"/>
                <a:gd name="T16" fmla="*/ 557 w 750"/>
                <a:gd name="T17" fmla="*/ 584 h 888"/>
                <a:gd name="T18" fmla="*/ 557 w 750"/>
                <a:gd name="T19" fmla="*/ 520 h 888"/>
                <a:gd name="T20" fmla="*/ 641 w 750"/>
                <a:gd name="T21" fmla="*/ 488 h 888"/>
                <a:gd name="T22" fmla="*/ 691 w 750"/>
                <a:gd name="T23" fmla="*/ 440 h 888"/>
                <a:gd name="T24" fmla="*/ 750 w 750"/>
                <a:gd name="T25" fmla="*/ 456 h 888"/>
                <a:gd name="T26" fmla="*/ 725 w 750"/>
                <a:gd name="T27" fmla="*/ 360 h 888"/>
                <a:gd name="T28" fmla="*/ 717 w 750"/>
                <a:gd name="T29" fmla="*/ 280 h 888"/>
                <a:gd name="T30" fmla="*/ 666 w 750"/>
                <a:gd name="T31" fmla="*/ 216 h 888"/>
                <a:gd name="T32" fmla="*/ 683 w 750"/>
                <a:gd name="T33" fmla="*/ 136 h 888"/>
                <a:gd name="T34" fmla="*/ 641 w 750"/>
                <a:gd name="T35" fmla="*/ 80 h 888"/>
                <a:gd name="T36" fmla="*/ 616 w 750"/>
                <a:gd name="T37" fmla="*/ 32 h 888"/>
                <a:gd name="T38" fmla="*/ 582 w 750"/>
                <a:gd name="T39" fmla="*/ 32 h 888"/>
                <a:gd name="T40" fmla="*/ 557 w 750"/>
                <a:gd name="T41" fmla="*/ 40 h 888"/>
                <a:gd name="T42" fmla="*/ 540 w 750"/>
                <a:gd name="T43" fmla="*/ 40 h 888"/>
                <a:gd name="T44" fmla="*/ 481 w 750"/>
                <a:gd name="T45" fmla="*/ 72 h 888"/>
                <a:gd name="T46" fmla="*/ 439 w 750"/>
                <a:gd name="T47" fmla="*/ 96 h 888"/>
                <a:gd name="T48" fmla="*/ 430 w 750"/>
                <a:gd name="T49" fmla="*/ 64 h 888"/>
                <a:gd name="T50" fmla="*/ 396 w 750"/>
                <a:gd name="T51" fmla="*/ 56 h 888"/>
                <a:gd name="T52" fmla="*/ 346 w 750"/>
                <a:gd name="T53" fmla="*/ 16 h 888"/>
                <a:gd name="T54" fmla="*/ 253 w 750"/>
                <a:gd name="T55" fmla="*/ 0 h 888"/>
                <a:gd name="T56" fmla="*/ 245 w 750"/>
                <a:gd name="T57" fmla="*/ 40 h 888"/>
                <a:gd name="T58" fmla="*/ 278 w 750"/>
                <a:gd name="T59" fmla="*/ 112 h 888"/>
                <a:gd name="T60" fmla="*/ 236 w 750"/>
                <a:gd name="T61" fmla="*/ 112 h 888"/>
                <a:gd name="T62" fmla="*/ 220 w 750"/>
                <a:gd name="T63" fmla="*/ 136 h 888"/>
                <a:gd name="T64" fmla="*/ 186 w 750"/>
                <a:gd name="T65" fmla="*/ 128 h 888"/>
                <a:gd name="T66" fmla="*/ 110 w 750"/>
                <a:gd name="T67" fmla="*/ 144 h 888"/>
                <a:gd name="T68" fmla="*/ 118 w 750"/>
                <a:gd name="T69" fmla="*/ 208 h 888"/>
                <a:gd name="T70" fmla="*/ 76 w 750"/>
                <a:gd name="T71" fmla="*/ 256 h 888"/>
                <a:gd name="T72" fmla="*/ 93 w 750"/>
                <a:gd name="T73" fmla="*/ 312 h 888"/>
                <a:gd name="T74" fmla="*/ 68 w 750"/>
                <a:gd name="T75" fmla="*/ 344 h 888"/>
                <a:gd name="T76" fmla="*/ 17 w 750"/>
                <a:gd name="T77" fmla="*/ 384 h 888"/>
                <a:gd name="T78" fmla="*/ 0 w 750"/>
                <a:gd name="T79" fmla="*/ 448 h 888"/>
                <a:gd name="T80" fmla="*/ 9 w 750"/>
                <a:gd name="T81" fmla="*/ 480 h 888"/>
                <a:gd name="T82" fmla="*/ 34 w 750"/>
                <a:gd name="T83" fmla="*/ 536 h 888"/>
                <a:gd name="T84" fmla="*/ 9 w 750"/>
                <a:gd name="T85" fmla="*/ 552 h 888"/>
                <a:gd name="T86" fmla="*/ 43 w 750"/>
                <a:gd name="T87" fmla="*/ 600 h 888"/>
                <a:gd name="T88" fmla="*/ 51 w 750"/>
                <a:gd name="T89" fmla="*/ 664 h 888"/>
                <a:gd name="T90" fmla="*/ 135 w 750"/>
                <a:gd name="T91" fmla="*/ 688 h 888"/>
                <a:gd name="T92" fmla="*/ 152 w 750"/>
                <a:gd name="T93" fmla="*/ 736 h 888"/>
                <a:gd name="T94" fmla="*/ 127 w 750"/>
                <a:gd name="T95" fmla="*/ 864 h 888"/>
                <a:gd name="T96" fmla="*/ 144 w 750"/>
                <a:gd name="T97" fmla="*/ 872 h 88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50"/>
                <a:gd name="T148" fmla="*/ 0 h 888"/>
                <a:gd name="T149" fmla="*/ 750 w 750"/>
                <a:gd name="T150" fmla="*/ 888 h 88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50" h="888">
                  <a:moveTo>
                    <a:pt x="194" y="864"/>
                  </a:moveTo>
                  <a:lnTo>
                    <a:pt x="228" y="848"/>
                  </a:lnTo>
                  <a:lnTo>
                    <a:pt x="312" y="872"/>
                  </a:lnTo>
                  <a:lnTo>
                    <a:pt x="354" y="888"/>
                  </a:lnTo>
                  <a:lnTo>
                    <a:pt x="388" y="872"/>
                  </a:lnTo>
                  <a:lnTo>
                    <a:pt x="447" y="880"/>
                  </a:lnTo>
                  <a:lnTo>
                    <a:pt x="489" y="872"/>
                  </a:lnTo>
                  <a:lnTo>
                    <a:pt x="557" y="848"/>
                  </a:lnTo>
                  <a:lnTo>
                    <a:pt x="616" y="864"/>
                  </a:lnTo>
                  <a:lnTo>
                    <a:pt x="616" y="832"/>
                  </a:lnTo>
                  <a:lnTo>
                    <a:pt x="599" y="800"/>
                  </a:lnTo>
                  <a:lnTo>
                    <a:pt x="632" y="776"/>
                  </a:lnTo>
                  <a:lnTo>
                    <a:pt x="641" y="744"/>
                  </a:lnTo>
                  <a:lnTo>
                    <a:pt x="675" y="744"/>
                  </a:lnTo>
                  <a:lnTo>
                    <a:pt x="683" y="712"/>
                  </a:lnTo>
                  <a:lnTo>
                    <a:pt x="607" y="656"/>
                  </a:lnTo>
                  <a:lnTo>
                    <a:pt x="548" y="608"/>
                  </a:lnTo>
                  <a:lnTo>
                    <a:pt x="557" y="584"/>
                  </a:lnTo>
                  <a:lnTo>
                    <a:pt x="523" y="544"/>
                  </a:lnTo>
                  <a:lnTo>
                    <a:pt x="557" y="520"/>
                  </a:lnTo>
                  <a:lnTo>
                    <a:pt x="599" y="512"/>
                  </a:lnTo>
                  <a:lnTo>
                    <a:pt x="641" y="488"/>
                  </a:lnTo>
                  <a:lnTo>
                    <a:pt x="683" y="472"/>
                  </a:lnTo>
                  <a:lnTo>
                    <a:pt x="691" y="440"/>
                  </a:lnTo>
                  <a:lnTo>
                    <a:pt x="725" y="440"/>
                  </a:lnTo>
                  <a:lnTo>
                    <a:pt x="750" y="456"/>
                  </a:lnTo>
                  <a:lnTo>
                    <a:pt x="750" y="392"/>
                  </a:lnTo>
                  <a:lnTo>
                    <a:pt x="725" y="360"/>
                  </a:lnTo>
                  <a:lnTo>
                    <a:pt x="742" y="320"/>
                  </a:lnTo>
                  <a:lnTo>
                    <a:pt x="717" y="280"/>
                  </a:lnTo>
                  <a:lnTo>
                    <a:pt x="717" y="248"/>
                  </a:lnTo>
                  <a:lnTo>
                    <a:pt x="666" y="216"/>
                  </a:lnTo>
                  <a:lnTo>
                    <a:pt x="691" y="168"/>
                  </a:lnTo>
                  <a:lnTo>
                    <a:pt x="683" y="136"/>
                  </a:lnTo>
                  <a:lnTo>
                    <a:pt x="675" y="88"/>
                  </a:lnTo>
                  <a:lnTo>
                    <a:pt x="641" y="80"/>
                  </a:lnTo>
                  <a:lnTo>
                    <a:pt x="607" y="64"/>
                  </a:lnTo>
                  <a:lnTo>
                    <a:pt x="616" y="32"/>
                  </a:lnTo>
                  <a:lnTo>
                    <a:pt x="590" y="16"/>
                  </a:lnTo>
                  <a:lnTo>
                    <a:pt x="582" y="32"/>
                  </a:lnTo>
                  <a:lnTo>
                    <a:pt x="573" y="48"/>
                  </a:lnTo>
                  <a:lnTo>
                    <a:pt x="557" y="40"/>
                  </a:lnTo>
                  <a:lnTo>
                    <a:pt x="548" y="40"/>
                  </a:lnTo>
                  <a:lnTo>
                    <a:pt x="540" y="40"/>
                  </a:lnTo>
                  <a:lnTo>
                    <a:pt x="514" y="64"/>
                  </a:lnTo>
                  <a:lnTo>
                    <a:pt x="481" y="72"/>
                  </a:lnTo>
                  <a:lnTo>
                    <a:pt x="464" y="96"/>
                  </a:lnTo>
                  <a:lnTo>
                    <a:pt x="439" y="96"/>
                  </a:lnTo>
                  <a:lnTo>
                    <a:pt x="413" y="88"/>
                  </a:lnTo>
                  <a:lnTo>
                    <a:pt x="430" y="64"/>
                  </a:lnTo>
                  <a:lnTo>
                    <a:pt x="422" y="32"/>
                  </a:lnTo>
                  <a:lnTo>
                    <a:pt x="396" y="56"/>
                  </a:lnTo>
                  <a:lnTo>
                    <a:pt x="346" y="40"/>
                  </a:lnTo>
                  <a:lnTo>
                    <a:pt x="346" y="16"/>
                  </a:lnTo>
                  <a:lnTo>
                    <a:pt x="337" y="8"/>
                  </a:lnTo>
                  <a:lnTo>
                    <a:pt x="253" y="0"/>
                  </a:lnTo>
                  <a:lnTo>
                    <a:pt x="270" y="24"/>
                  </a:lnTo>
                  <a:lnTo>
                    <a:pt x="245" y="40"/>
                  </a:lnTo>
                  <a:lnTo>
                    <a:pt x="245" y="64"/>
                  </a:lnTo>
                  <a:lnTo>
                    <a:pt x="278" y="112"/>
                  </a:lnTo>
                  <a:lnTo>
                    <a:pt x="253" y="112"/>
                  </a:lnTo>
                  <a:lnTo>
                    <a:pt x="236" y="112"/>
                  </a:lnTo>
                  <a:lnTo>
                    <a:pt x="228" y="128"/>
                  </a:lnTo>
                  <a:lnTo>
                    <a:pt x="220" y="136"/>
                  </a:lnTo>
                  <a:lnTo>
                    <a:pt x="211" y="136"/>
                  </a:lnTo>
                  <a:lnTo>
                    <a:pt x="186" y="128"/>
                  </a:lnTo>
                  <a:lnTo>
                    <a:pt x="135" y="128"/>
                  </a:lnTo>
                  <a:lnTo>
                    <a:pt x="110" y="144"/>
                  </a:lnTo>
                  <a:lnTo>
                    <a:pt x="110" y="168"/>
                  </a:lnTo>
                  <a:lnTo>
                    <a:pt x="118" y="208"/>
                  </a:lnTo>
                  <a:lnTo>
                    <a:pt x="102" y="248"/>
                  </a:lnTo>
                  <a:lnTo>
                    <a:pt x="76" y="256"/>
                  </a:lnTo>
                  <a:lnTo>
                    <a:pt x="102" y="280"/>
                  </a:lnTo>
                  <a:lnTo>
                    <a:pt x="93" y="312"/>
                  </a:lnTo>
                  <a:lnTo>
                    <a:pt x="68" y="320"/>
                  </a:lnTo>
                  <a:lnTo>
                    <a:pt x="68" y="344"/>
                  </a:lnTo>
                  <a:lnTo>
                    <a:pt x="17" y="352"/>
                  </a:lnTo>
                  <a:lnTo>
                    <a:pt x="17" y="384"/>
                  </a:lnTo>
                  <a:lnTo>
                    <a:pt x="17" y="432"/>
                  </a:lnTo>
                  <a:lnTo>
                    <a:pt x="0" y="448"/>
                  </a:lnTo>
                  <a:lnTo>
                    <a:pt x="0" y="472"/>
                  </a:lnTo>
                  <a:lnTo>
                    <a:pt x="9" y="480"/>
                  </a:lnTo>
                  <a:lnTo>
                    <a:pt x="34" y="504"/>
                  </a:lnTo>
                  <a:lnTo>
                    <a:pt x="34" y="536"/>
                  </a:lnTo>
                  <a:lnTo>
                    <a:pt x="17" y="552"/>
                  </a:lnTo>
                  <a:lnTo>
                    <a:pt x="9" y="552"/>
                  </a:lnTo>
                  <a:lnTo>
                    <a:pt x="9" y="576"/>
                  </a:lnTo>
                  <a:lnTo>
                    <a:pt x="43" y="600"/>
                  </a:lnTo>
                  <a:lnTo>
                    <a:pt x="26" y="632"/>
                  </a:lnTo>
                  <a:lnTo>
                    <a:pt x="51" y="664"/>
                  </a:lnTo>
                  <a:lnTo>
                    <a:pt x="76" y="672"/>
                  </a:lnTo>
                  <a:lnTo>
                    <a:pt x="135" y="688"/>
                  </a:lnTo>
                  <a:lnTo>
                    <a:pt x="186" y="704"/>
                  </a:lnTo>
                  <a:lnTo>
                    <a:pt x="152" y="736"/>
                  </a:lnTo>
                  <a:lnTo>
                    <a:pt x="144" y="776"/>
                  </a:lnTo>
                  <a:lnTo>
                    <a:pt x="127" y="864"/>
                  </a:lnTo>
                  <a:lnTo>
                    <a:pt x="118" y="864"/>
                  </a:lnTo>
                  <a:lnTo>
                    <a:pt x="144" y="872"/>
                  </a:lnTo>
                  <a:lnTo>
                    <a:pt x="194" y="864"/>
                  </a:lnTo>
                  <a:close/>
                </a:path>
              </a:pathLst>
            </a:custGeom>
            <a:solidFill>
              <a:srgbClr val="92D050"/>
            </a:solidFill>
            <a:ln w="9525">
              <a:noFill/>
              <a:miter lim="800000"/>
              <a:headEnd/>
              <a:tailEnd/>
            </a:ln>
          </p:spPr>
          <p:txBody>
            <a:bodyPr/>
            <a:lstStyle/>
            <a:p>
              <a:endParaRPr lang="en-IE">
                <a:latin typeface="Calibri" pitchFamily="34" charset="0"/>
              </a:endParaRPr>
            </a:p>
          </p:txBody>
        </p:sp>
        <p:sp>
          <p:nvSpPr>
            <p:cNvPr id="46" name="Freeform 42"/>
            <p:cNvSpPr>
              <a:spLocks/>
            </p:cNvSpPr>
            <p:nvPr/>
          </p:nvSpPr>
          <p:spPr bwMode="auto">
            <a:xfrm>
              <a:off x="3617" y="1744"/>
              <a:ext cx="211" cy="344"/>
            </a:xfrm>
            <a:custGeom>
              <a:avLst/>
              <a:gdLst>
                <a:gd name="T0" fmla="*/ 143 w 211"/>
                <a:gd name="T1" fmla="*/ 344 h 344"/>
                <a:gd name="T2" fmla="*/ 118 w 211"/>
                <a:gd name="T3" fmla="*/ 312 h 344"/>
                <a:gd name="T4" fmla="*/ 143 w 211"/>
                <a:gd name="T5" fmla="*/ 312 h 344"/>
                <a:gd name="T6" fmla="*/ 127 w 211"/>
                <a:gd name="T7" fmla="*/ 280 h 344"/>
                <a:gd name="T8" fmla="*/ 127 w 211"/>
                <a:gd name="T9" fmla="*/ 248 h 344"/>
                <a:gd name="T10" fmla="*/ 169 w 211"/>
                <a:gd name="T11" fmla="*/ 184 h 344"/>
                <a:gd name="T12" fmla="*/ 186 w 211"/>
                <a:gd name="T13" fmla="*/ 192 h 344"/>
                <a:gd name="T14" fmla="*/ 211 w 211"/>
                <a:gd name="T15" fmla="*/ 136 h 344"/>
                <a:gd name="T16" fmla="*/ 177 w 211"/>
                <a:gd name="T17" fmla="*/ 112 h 344"/>
                <a:gd name="T18" fmla="*/ 169 w 211"/>
                <a:gd name="T19" fmla="*/ 72 h 344"/>
                <a:gd name="T20" fmla="*/ 177 w 211"/>
                <a:gd name="T21" fmla="*/ 24 h 344"/>
                <a:gd name="T22" fmla="*/ 177 w 211"/>
                <a:gd name="T23" fmla="*/ 8 h 344"/>
                <a:gd name="T24" fmla="*/ 160 w 211"/>
                <a:gd name="T25" fmla="*/ 0 h 344"/>
                <a:gd name="T26" fmla="*/ 135 w 211"/>
                <a:gd name="T27" fmla="*/ 8 h 344"/>
                <a:gd name="T28" fmla="*/ 127 w 211"/>
                <a:gd name="T29" fmla="*/ 24 h 344"/>
                <a:gd name="T30" fmla="*/ 101 w 211"/>
                <a:gd name="T31" fmla="*/ 40 h 344"/>
                <a:gd name="T32" fmla="*/ 76 w 211"/>
                <a:gd name="T33" fmla="*/ 48 h 344"/>
                <a:gd name="T34" fmla="*/ 51 w 211"/>
                <a:gd name="T35" fmla="*/ 56 h 344"/>
                <a:gd name="T36" fmla="*/ 34 w 211"/>
                <a:gd name="T37" fmla="*/ 72 h 344"/>
                <a:gd name="T38" fmla="*/ 26 w 211"/>
                <a:gd name="T39" fmla="*/ 96 h 344"/>
                <a:gd name="T40" fmla="*/ 42 w 211"/>
                <a:gd name="T41" fmla="*/ 112 h 344"/>
                <a:gd name="T42" fmla="*/ 17 w 211"/>
                <a:gd name="T43" fmla="*/ 120 h 344"/>
                <a:gd name="T44" fmla="*/ 9 w 211"/>
                <a:gd name="T45" fmla="*/ 144 h 344"/>
                <a:gd name="T46" fmla="*/ 9 w 211"/>
                <a:gd name="T47" fmla="*/ 168 h 344"/>
                <a:gd name="T48" fmla="*/ 26 w 211"/>
                <a:gd name="T49" fmla="*/ 192 h 344"/>
                <a:gd name="T50" fmla="*/ 0 w 211"/>
                <a:gd name="T51" fmla="*/ 208 h 344"/>
                <a:gd name="T52" fmla="*/ 0 w 211"/>
                <a:gd name="T53" fmla="*/ 224 h 344"/>
                <a:gd name="T54" fmla="*/ 26 w 211"/>
                <a:gd name="T55" fmla="*/ 272 h 344"/>
                <a:gd name="T56" fmla="*/ 42 w 211"/>
                <a:gd name="T57" fmla="*/ 256 h 344"/>
                <a:gd name="T58" fmla="*/ 51 w 211"/>
                <a:gd name="T59" fmla="*/ 304 h 344"/>
                <a:gd name="T60" fmla="*/ 59 w 211"/>
                <a:gd name="T61" fmla="*/ 328 h 344"/>
                <a:gd name="T62" fmla="*/ 84 w 211"/>
                <a:gd name="T63" fmla="*/ 336 h 344"/>
                <a:gd name="T64" fmla="*/ 143 w 211"/>
                <a:gd name="T65" fmla="*/ 344 h 3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1"/>
                <a:gd name="T100" fmla="*/ 0 h 344"/>
                <a:gd name="T101" fmla="*/ 211 w 211"/>
                <a:gd name="T102" fmla="*/ 344 h 3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1" h="344">
                  <a:moveTo>
                    <a:pt x="143" y="344"/>
                  </a:moveTo>
                  <a:lnTo>
                    <a:pt x="118" y="312"/>
                  </a:lnTo>
                  <a:lnTo>
                    <a:pt x="143" y="312"/>
                  </a:lnTo>
                  <a:lnTo>
                    <a:pt x="127" y="280"/>
                  </a:lnTo>
                  <a:lnTo>
                    <a:pt x="127" y="248"/>
                  </a:lnTo>
                  <a:lnTo>
                    <a:pt x="169" y="184"/>
                  </a:lnTo>
                  <a:lnTo>
                    <a:pt x="186" y="192"/>
                  </a:lnTo>
                  <a:lnTo>
                    <a:pt x="211" y="136"/>
                  </a:lnTo>
                  <a:lnTo>
                    <a:pt x="177" y="112"/>
                  </a:lnTo>
                  <a:lnTo>
                    <a:pt x="169" y="72"/>
                  </a:lnTo>
                  <a:lnTo>
                    <a:pt x="177" y="24"/>
                  </a:lnTo>
                  <a:lnTo>
                    <a:pt x="177" y="8"/>
                  </a:lnTo>
                  <a:lnTo>
                    <a:pt x="160" y="0"/>
                  </a:lnTo>
                  <a:lnTo>
                    <a:pt x="135" y="8"/>
                  </a:lnTo>
                  <a:lnTo>
                    <a:pt x="127" y="24"/>
                  </a:lnTo>
                  <a:lnTo>
                    <a:pt x="101" y="40"/>
                  </a:lnTo>
                  <a:lnTo>
                    <a:pt x="76" y="48"/>
                  </a:lnTo>
                  <a:lnTo>
                    <a:pt x="51" y="56"/>
                  </a:lnTo>
                  <a:lnTo>
                    <a:pt x="34" y="72"/>
                  </a:lnTo>
                  <a:lnTo>
                    <a:pt x="26" y="96"/>
                  </a:lnTo>
                  <a:lnTo>
                    <a:pt x="42" y="112"/>
                  </a:lnTo>
                  <a:lnTo>
                    <a:pt x="17" y="120"/>
                  </a:lnTo>
                  <a:lnTo>
                    <a:pt x="9" y="144"/>
                  </a:lnTo>
                  <a:lnTo>
                    <a:pt x="9" y="168"/>
                  </a:lnTo>
                  <a:lnTo>
                    <a:pt x="26" y="192"/>
                  </a:lnTo>
                  <a:lnTo>
                    <a:pt x="0" y="208"/>
                  </a:lnTo>
                  <a:lnTo>
                    <a:pt x="0" y="224"/>
                  </a:lnTo>
                  <a:lnTo>
                    <a:pt x="26" y="272"/>
                  </a:lnTo>
                  <a:lnTo>
                    <a:pt x="42" y="256"/>
                  </a:lnTo>
                  <a:lnTo>
                    <a:pt x="51" y="304"/>
                  </a:lnTo>
                  <a:lnTo>
                    <a:pt x="59" y="328"/>
                  </a:lnTo>
                  <a:lnTo>
                    <a:pt x="84" y="336"/>
                  </a:lnTo>
                  <a:lnTo>
                    <a:pt x="143" y="344"/>
                  </a:lnTo>
                  <a:close/>
                </a:path>
              </a:pathLst>
            </a:custGeom>
            <a:solidFill>
              <a:srgbClr val="00FF00"/>
            </a:solidFill>
            <a:ln w="12700">
              <a:solidFill>
                <a:srgbClr val="000000"/>
              </a:solidFill>
              <a:round/>
              <a:headEnd/>
              <a:tailEnd/>
            </a:ln>
          </p:spPr>
          <p:txBody>
            <a:bodyPr/>
            <a:lstStyle/>
            <a:p>
              <a:endParaRPr lang="en-IE">
                <a:latin typeface="Calibri" pitchFamily="34" charset="0"/>
              </a:endParaRPr>
            </a:p>
          </p:txBody>
        </p:sp>
        <p:sp>
          <p:nvSpPr>
            <p:cNvPr id="47" name="Freeform 43"/>
            <p:cNvSpPr>
              <a:spLocks/>
            </p:cNvSpPr>
            <p:nvPr/>
          </p:nvSpPr>
          <p:spPr bwMode="auto">
            <a:xfrm>
              <a:off x="3423" y="2080"/>
              <a:ext cx="750" cy="888"/>
            </a:xfrm>
            <a:custGeom>
              <a:avLst/>
              <a:gdLst>
                <a:gd name="T0" fmla="*/ 228 w 750"/>
                <a:gd name="T1" fmla="*/ 848 h 888"/>
                <a:gd name="T2" fmla="*/ 354 w 750"/>
                <a:gd name="T3" fmla="*/ 888 h 888"/>
                <a:gd name="T4" fmla="*/ 447 w 750"/>
                <a:gd name="T5" fmla="*/ 880 h 888"/>
                <a:gd name="T6" fmla="*/ 557 w 750"/>
                <a:gd name="T7" fmla="*/ 848 h 888"/>
                <a:gd name="T8" fmla="*/ 616 w 750"/>
                <a:gd name="T9" fmla="*/ 832 h 888"/>
                <a:gd name="T10" fmla="*/ 632 w 750"/>
                <a:gd name="T11" fmla="*/ 776 h 888"/>
                <a:gd name="T12" fmla="*/ 675 w 750"/>
                <a:gd name="T13" fmla="*/ 744 h 888"/>
                <a:gd name="T14" fmla="*/ 607 w 750"/>
                <a:gd name="T15" fmla="*/ 656 h 888"/>
                <a:gd name="T16" fmla="*/ 557 w 750"/>
                <a:gd name="T17" fmla="*/ 584 h 888"/>
                <a:gd name="T18" fmla="*/ 557 w 750"/>
                <a:gd name="T19" fmla="*/ 520 h 888"/>
                <a:gd name="T20" fmla="*/ 641 w 750"/>
                <a:gd name="T21" fmla="*/ 488 h 888"/>
                <a:gd name="T22" fmla="*/ 691 w 750"/>
                <a:gd name="T23" fmla="*/ 440 h 888"/>
                <a:gd name="T24" fmla="*/ 750 w 750"/>
                <a:gd name="T25" fmla="*/ 456 h 888"/>
                <a:gd name="T26" fmla="*/ 725 w 750"/>
                <a:gd name="T27" fmla="*/ 360 h 888"/>
                <a:gd name="T28" fmla="*/ 717 w 750"/>
                <a:gd name="T29" fmla="*/ 280 h 888"/>
                <a:gd name="T30" fmla="*/ 666 w 750"/>
                <a:gd name="T31" fmla="*/ 216 h 888"/>
                <a:gd name="T32" fmla="*/ 683 w 750"/>
                <a:gd name="T33" fmla="*/ 136 h 888"/>
                <a:gd name="T34" fmla="*/ 641 w 750"/>
                <a:gd name="T35" fmla="*/ 80 h 888"/>
                <a:gd name="T36" fmla="*/ 616 w 750"/>
                <a:gd name="T37" fmla="*/ 32 h 888"/>
                <a:gd name="T38" fmla="*/ 582 w 750"/>
                <a:gd name="T39" fmla="*/ 32 h 888"/>
                <a:gd name="T40" fmla="*/ 557 w 750"/>
                <a:gd name="T41" fmla="*/ 40 h 888"/>
                <a:gd name="T42" fmla="*/ 540 w 750"/>
                <a:gd name="T43" fmla="*/ 40 h 888"/>
                <a:gd name="T44" fmla="*/ 481 w 750"/>
                <a:gd name="T45" fmla="*/ 72 h 888"/>
                <a:gd name="T46" fmla="*/ 439 w 750"/>
                <a:gd name="T47" fmla="*/ 96 h 888"/>
                <a:gd name="T48" fmla="*/ 430 w 750"/>
                <a:gd name="T49" fmla="*/ 64 h 888"/>
                <a:gd name="T50" fmla="*/ 396 w 750"/>
                <a:gd name="T51" fmla="*/ 56 h 888"/>
                <a:gd name="T52" fmla="*/ 346 w 750"/>
                <a:gd name="T53" fmla="*/ 16 h 888"/>
                <a:gd name="T54" fmla="*/ 253 w 750"/>
                <a:gd name="T55" fmla="*/ 0 h 888"/>
                <a:gd name="T56" fmla="*/ 245 w 750"/>
                <a:gd name="T57" fmla="*/ 40 h 888"/>
                <a:gd name="T58" fmla="*/ 278 w 750"/>
                <a:gd name="T59" fmla="*/ 112 h 888"/>
                <a:gd name="T60" fmla="*/ 236 w 750"/>
                <a:gd name="T61" fmla="*/ 112 h 888"/>
                <a:gd name="T62" fmla="*/ 220 w 750"/>
                <a:gd name="T63" fmla="*/ 136 h 888"/>
                <a:gd name="T64" fmla="*/ 186 w 750"/>
                <a:gd name="T65" fmla="*/ 128 h 888"/>
                <a:gd name="T66" fmla="*/ 110 w 750"/>
                <a:gd name="T67" fmla="*/ 144 h 888"/>
                <a:gd name="T68" fmla="*/ 118 w 750"/>
                <a:gd name="T69" fmla="*/ 208 h 888"/>
                <a:gd name="T70" fmla="*/ 76 w 750"/>
                <a:gd name="T71" fmla="*/ 256 h 888"/>
                <a:gd name="T72" fmla="*/ 93 w 750"/>
                <a:gd name="T73" fmla="*/ 312 h 888"/>
                <a:gd name="T74" fmla="*/ 68 w 750"/>
                <a:gd name="T75" fmla="*/ 344 h 888"/>
                <a:gd name="T76" fmla="*/ 17 w 750"/>
                <a:gd name="T77" fmla="*/ 384 h 888"/>
                <a:gd name="T78" fmla="*/ 0 w 750"/>
                <a:gd name="T79" fmla="*/ 448 h 888"/>
                <a:gd name="T80" fmla="*/ 9 w 750"/>
                <a:gd name="T81" fmla="*/ 480 h 888"/>
                <a:gd name="T82" fmla="*/ 34 w 750"/>
                <a:gd name="T83" fmla="*/ 536 h 888"/>
                <a:gd name="T84" fmla="*/ 9 w 750"/>
                <a:gd name="T85" fmla="*/ 552 h 888"/>
                <a:gd name="T86" fmla="*/ 43 w 750"/>
                <a:gd name="T87" fmla="*/ 600 h 888"/>
                <a:gd name="T88" fmla="*/ 26 w 750"/>
                <a:gd name="T89" fmla="*/ 632 h 888"/>
                <a:gd name="T90" fmla="*/ 76 w 750"/>
                <a:gd name="T91" fmla="*/ 672 h 888"/>
                <a:gd name="T92" fmla="*/ 186 w 750"/>
                <a:gd name="T93" fmla="*/ 704 h 888"/>
                <a:gd name="T94" fmla="*/ 144 w 750"/>
                <a:gd name="T95" fmla="*/ 776 h 888"/>
                <a:gd name="T96" fmla="*/ 118 w 750"/>
                <a:gd name="T97" fmla="*/ 864 h 888"/>
                <a:gd name="T98" fmla="*/ 194 w 750"/>
                <a:gd name="T99" fmla="*/ 864 h 8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50"/>
                <a:gd name="T151" fmla="*/ 0 h 888"/>
                <a:gd name="T152" fmla="*/ 750 w 750"/>
                <a:gd name="T153" fmla="*/ 888 h 88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50" h="888">
                  <a:moveTo>
                    <a:pt x="194" y="864"/>
                  </a:moveTo>
                  <a:lnTo>
                    <a:pt x="228" y="848"/>
                  </a:lnTo>
                  <a:lnTo>
                    <a:pt x="312" y="872"/>
                  </a:lnTo>
                  <a:lnTo>
                    <a:pt x="354" y="888"/>
                  </a:lnTo>
                  <a:lnTo>
                    <a:pt x="388" y="872"/>
                  </a:lnTo>
                  <a:lnTo>
                    <a:pt x="447" y="880"/>
                  </a:lnTo>
                  <a:lnTo>
                    <a:pt x="489" y="872"/>
                  </a:lnTo>
                  <a:lnTo>
                    <a:pt x="557" y="848"/>
                  </a:lnTo>
                  <a:lnTo>
                    <a:pt x="616" y="864"/>
                  </a:lnTo>
                  <a:lnTo>
                    <a:pt x="616" y="832"/>
                  </a:lnTo>
                  <a:lnTo>
                    <a:pt x="599" y="800"/>
                  </a:lnTo>
                  <a:lnTo>
                    <a:pt x="632" y="776"/>
                  </a:lnTo>
                  <a:lnTo>
                    <a:pt x="641" y="744"/>
                  </a:lnTo>
                  <a:lnTo>
                    <a:pt x="675" y="744"/>
                  </a:lnTo>
                  <a:lnTo>
                    <a:pt x="683" y="712"/>
                  </a:lnTo>
                  <a:lnTo>
                    <a:pt x="607" y="656"/>
                  </a:lnTo>
                  <a:lnTo>
                    <a:pt x="548" y="608"/>
                  </a:lnTo>
                  <a:lnTo>
                    <a:pt x="557" y="584"/>
                  </a:lnTo>
                  <a:lnTo>
                    <a:pt x="523" y="544"/>
                  </a:lnTo>
                  <a:lnTo>
                    <a:pt x="557" y="520"/>
                  </a:lnTo>
                  <a:lnTo>
                    <a:pt x="599" y="512"/>
                  </a:lnTo>
                  <a:lnTo>
                    <a:pt x="641" y="488"/>
                  </a:lnTo>
                  <a:lnTo>
                    <a:pt x="683" y="472"/>
                  </a:lnTo>
                  <a:lnTo>
                    <a:pt x="691" y="440"/>
                  </a:lnTo>
                  <a:lnTo>
                    <a:pt x="725" y="440"/>
                  </a:lnTo>
                  <a:lnTo>
                    <a:pt x="750" y="456"/>
                  </a:lnTo>
                  <a:lnTo>
                    <a:pt x="750" y="392"/>
                  </a:lnTo>
                  <a:lnTo>
                    <a:pt x="725" y="360"/>
                  </a:lnTo>
                  <a:lnTo>
                    <a:pt x="742" y="320"/>
                  </a:lnTo>
                  <a:lnTo>
                    <a:pt x="717" y="280"/>
                  </a:lnTo>
                  <a:lnTo>
                    <a:pt x="717" y="248"/>
                  </a:lnTo>
                  <a:lnTo>
                    <a:pt x="666" y="216"/>
                  </a:lnTo>
                  <a:lnTo>
                    <a:pt x="691" y="168"/>
                  </a:lnTo>
                  <a:lnTo>
                    <a:pt x="683" y="136"/>
                  </a:lnTo>
                  <a:lnTo>
                    <a:pt x="675" y="88"/>
                  </a:lnTo>
                  <a:lnTo>
                    <a:pt x="641" y="80"/>
                  </a:lnTo>
                  <a:lnTo>
                    <a:pt x="607" y="64"/>
                  </a:lnTo>
                  <a:lnTo>
                    <a:pt x="616" y="32"/>
                  </a:lnTo>
                  <a:lnTo>
                    <a:pt x="590" y="16"/>
                  </a:lnTo>
                  <a:lnTo>
                    <a:pt x="582" y="32"/>
                  </a:lnTo>
                  <a:lnTo>
                    <a:pt x="573" y="48"/>
                  </a:lnTo>
                  <a:lnTo>
                    <a:pt x="557" y="40"/>
                  </a:lnTo>
                  <a:lnTo>
                    <a:pt x="548" y="40"/>
                  </a:lnTo>
                  <a:lnTo>
                    <a:pt x="540" y="40"/>
                  </a:lnTo>
                  <a:lnTo>
                    <a:pt x="514" y="64"/>
                  </a:lnTo>
                  <a:lnTo>
                    <a:pt x="481" y="72"/>
                  </a:lnTo>
                  <a:lnTo>
                    <a:pt x="464" y="96"/>
                  </a:lnTo>
                  <a:lnTo>
                    <a:pt x="439" y="96"/>
                  </a:lnTo>
                  <a:lnTo>
                    <a:pt x="413" y="88"/>
                  </a:lnTo>
                  <a:lnTo>
                    <a:pt x="430" y="64"/>
                  </a:lnTo>
                  <a:lnTo>
                    <a:pt x="422" y="32"/>
                  </a:lnTo>
                  <a:lnTo>
                    <a:pt x="396" y="56"/>
                  </a:lnTo>
                  <a:lnTo>
                    <a:pt x="346" y="40"/>
                  </a:lnTo>
                  <a:lnTo>
                    <a:pt x="346" y="16"/>
                  </a:lnTo>
                  <a:lnTo>
                    <a:pt x="337" y="8"/>
                  </a:lnTo>
                  <a:lnTo>
                    <a:pt x="253" y="0"/>
                  </a:lnTo>
                  <a:lnTo>
                    <a:pt x="270" y="24"/>
                  </a:lnTo>
                  <a:lnTo>
                    <a:pt x="245" y="40"/>
                  </a:lnTo>
                  <a:lnTo>
                    <a:pt x="245" y="64"/>
                  </a:lnTo>
                  <a:lnTo>
                    <a:pt x="278" y="112"/>
                  </a:lnTo>
                  <a:lnTo>
                    <a:pt x="253" y="112"/>
                  </a:lnTo>
                  <a:lnTo>
                    <a:pt x="236" y="112"/>
                  </a:lnTo>
                  <a:lnTo>
                    <a:pt x="228" y="128"/>
                  </a:lnTo>
                  <a:lnTo>
                    <a:pt x="220" y="136"/>
                  </a:lnTo>
                  <a:lnTo>
                    <a:pt x="211" y="136"/>
                  </a:lnTo>
                  <a:lnTo>
                    <a:pt x="186" y="128"/>
                  </a:lnTo>
                  <a:lnTo>
                    <a:pt x="135" y="128"/>
                  </a:lnTo>
                  <a:lnTo>
                    <a:pt x="110" y="144"/>
                  </a:lnTo>
                  <a:lnTo>
                    <a:pt x="110" y="168"/>
                  </a:lnTo>
                  <a:lnTo>
                    <a:pt x="118" y="208"/>
                  </a:lnTo>
                  <a:lnTo>
                    <a:pt x="102" y="248"/>
                  </a:lnTo>
                  <a:lnTo>
                    <a:pt x="76" y="256"/>
                  </a:lnTo>
                  <a:lnTo>
                    <a:pt x="102" y="280"/>
                  </a:lnTo>
                  <a:lnTo>
                    <a:pt x="93" y="312"/>
                  </a:lnTo>
                  <a:lnTo>
                    <a:pt x="68" y="320"/>
                  </a:lnTo>
                  <a:lnTo>
                    <a:pt x="68" y="344"/>
                  </a:lnTo>
                  <a:lnTo>
                    <a:pt x="17" y="352"/>
                  </a:lnTo>
                  <a:lnTo>
                    <a:pt x="17" y="384"/>
                  </a:lnTo>
                  <a:lnTo>
                    <a:pt x="17" y="432"/>
                  </a:lnTo>
                  <a:lnTo>
                    <a:pt x="0" y="448"/>
                  </a:lnTo>
                  <a:lnTo>
                    <a:pt x="0" y="472"/>
                  </a:lnTo>
                  <a:lnTo>
                    <a:pt x="9" y="480"/>
                  </a:lnTo>
                  <a:lnTo>
                    <a:pt x="34" y="504"/>
                  </a:lnTo>
                  <a:lnTo>
                    <a:pt x="34" y="536"/>
                  </a:lnTo>
                  <a:lnTo>
                    <a:pt x="17" y="552"/>
                  </a:lnTo>
                  <a:lnTo>
                    <a:pt x="9" y="552"/>
                  </a:lnTo>
                  <a:lnTo>
                    <a:pt x="9" y="576"/>
                  </a:lnTo>
                  <a:lnTo>
                    <a:pt x="43" y="600"/>
                  </a:lnTo>
                  <a:lnTo>
                    <a:pt x="26" y="632"/>
                  </a:lnTo>
                  <a:lnTo>
                    <a:pt x="51" y="664"/>
                  </a:lnTo>
                  <a:lnTo>
                    <a:pt x="76" y="672"/>
                  </a:lnTo>
                  <a:lnTo>
                    <a:pt x="135" y="688"/>
                  </a:lnTo>
                  <a:lnTo>
                    <a:pt x="186" y="704"/>
                  </a:lnTo>
                  <a:lnTo>
                    <a:pt x="152" y="736"/>
                  </a:lnTo>
                  <a:lnTo>
                    <a:pt x="144" y="776"/>
                  </a:lnTo>
                  <a:lnTo>
                    <a:pt x="127" y="864"/>
                  </a:lnTo>
                  <a:lnTo>
                    <a:pt x="118" y="864"/>
                  </a:lnTo>
                  <a:lnTo>
                    <a:pt x="144" y="872"/>
                  </a:lnTo>
                  <a:lnTo>
                    <a:pt x="194" y="864"/>
                  </a:lnTo>
                  <a:close/>
                </a:path>
              </a:pathLst>
            </a:custGeom>
            <a:solidFill>
              <a:srgbClr val="00FF00"/>
            </a:solidFill>
            <a:ln w="12700">
              <a:solidFill>
                <a:srgbClr val="000000"/>
              </a:solidFill>
              <a:round/>
              <a:headEnd/>
              <a:tailEnd/>
            </a:ln>
          </p:spPr>
          <p:txBody>
            <a:bodyPr/>
            <a:lstStyle/>
            <a:p>
              <a:endParaRPr lang="en-IE">
                <a:latin typeface="Calibri" pitchFamily="34" charset="0"/>
              </a:endParaRPr>
            </a:p>
          </p:txBody>
        </p:sp>
        <p:sp>
          <p:nvSpPr>
            <p:cNvPr id="48" name="Freeform 44"/>
            <p:cNvSpPr>
              <a:spLocks/>
            </p:cNvSpPr>
            <p:nvPr/>
          </p:nvSpPr>
          <p:spPr bwMode="auto">
            <a:xfrm>
              <a:off x="3398" y="2928"/>
              <a:ext cx="421" cy="232"/>
            </a:xfrm>
            <a:custGeom>
              <a:avLst/>
              <a:gdLst>
                <a:gd name="T0" fmla="*/ 371 w 421"/>
                <a:gd name="T1" fmla="*/ 104 h 232"/>
                <a:gd name="T2" fmla="*/ 354 w 421"/>
                <a:gd name="T3" fmla="*/ 88 h 232"/>
                <a:gd name="T4" fmla="*/ 329 w 421"/>
                <a:gd name="T5" fmla="*/ 72 h 232"/>
                <a:gd name="T6" fmla="*/ 337 w 421"/>
                <a:gd name="T7" fmla="*/ 32 h 232"/>
                <a:gd name="T8" fmla="*/ 337 w 421"/>
                <a:gd name="T9" fmla="*/ 24 h 232"/>
                <a:gd name="T10" fmla="*/ 253 w 421"/>
                <a:gd name="T11" fmla="*/ 0 h 232"/>
                <a:gd name="T12" fmla="*/ 219 w 421"/>
                <a:gd name="T13" fmla="*/ 16 h 232"/>
                <a:gd name="T14" fmla="*/ 169 w 421"/>
                <a:gd name="T15" fmla="*/ 24 h 232"/>
                <a:gd name="T16" fmla="*/ 143 w 421"/>
                <a:gd name="T17" fmla="*/ 16 h 232"/>
                <a:gd name="T18" fmla="*/ 118 w 421"/>
                <a:gd name="T19" fmla="*/ 32 h 232"/>
                <a:gd name="T20" fmla="*/ 84 w 421"/>
                <a:gd name="T21" fmla="*/ 40 h 232"/>
                <a:gd name="T22" fmla="*/ 76 w 421"/>
                <a:gd name="T23" fmla="*/ 72 h 232"/>
                <a:gd name="T24" fmla="*/ 51 w 421"/>
                <a:gd name="T25" fmla="*/ 88 h 232"/>
                <a:gd name="T26" fmla="*/ 42 w 421"/>
                <a:gd name="T27" fmla="*/ 112 h 232"/>
                <a:gd name="T28" fmla="*/ 9 w 421"/>
                <a:gd name="T29" fmla="*/ 152 h 232"/>
                <a:gd name="T30" fmla="*/ 0 w 421"/>
                <a:gd name="T31" fmla="*/ 184 h 232"/>
                <a:gd name="T32" fmla="*/ 34 w 421"/>
                <a:gd name="T33" fmla="*/ 168 h 232"/>
                <a:gd name="T34" fmla="*/ 76 w 421"/>
                <a:gd name="T35" fmla="*/ 184 h 232"/>
                <a:gd name="T36" fmla="*/ 84 w 421"/>
                <a:gd name="T37" fmla="*/ 200 h 232"/>
                <a:gd name="T38" fmla="*/ 101 w 421"/>
                <a:gd name="T39" fmla="*/ 224 h 232"/>
                <a:gd name="T40" fmla="*/ 177 w 421"/>
                <a:gd name="T41" fmla="*/ 216 h 232"/>
                <a:gd name="T42" fmla="*/ 219 w 421"/>
                <a:gd name="T43" fmla="*/ 152 h 232"/>
                <a:gd name="T44" fmla="*/ 287 w 421"/>
                <a:gd name="T45" fmla="*/ 232 h 232"/>
                <a:gd name="T46" fmla="*/ 312 w 421"/>
                <a:gd name="T47" fmla="*/ 152 h 232"/>
                <a:gd name="T48" fmla="*/ 354 w 421"/>
                <a:gd name="T49" fmla="*/ 160 h 232"/>
                <a:gd name="T50" fmla="*/ 379 w 421"/>
                <a:gd name="T51" fmla="*/ 144 h 232"/>
                <a:gd name="T52" fmla="*/ 413 w 421"/>
                <a:gd name="T53" fmla="*/ 144 h 232"/>
                <a:gd name="T54" fmla="*/ 421 w 421"/>
                <a:gd name="T55" fmla="*/ 136 h 232"/>
                <a:gd name="T56" fmla="*/ 413 w 421"/>
                <a:gd name="T57" fmla="*/ 96 h 232"/>
                <a:gd name="T58" fmla="*/ 371 w 421"/>
                <a:gd name="T59" fmla="*/ 104 h 23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21"/>
                <a:gd name="T91" fmla="*/ 0 h 232"/>
                <a:gd name="T92" fmla="*/ 421 w 421"/>
                <a:gd name="T93" fmla="*/ 232 h 23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21" h="232">
                  <a:moveTo>
                    <a:pt x="371" y="104"/>
                  </a:moveTo>
                  <a:lnTo>
                    <a:pt x="354" y="88"/>
                  </a:lnTo>
                  <a:lnTo>
                    <a:pt x="329" y="72"/>
                  </a:lnTo>
                  <a:lnTo>
                    <a:pt x="337" y="32"/>
                  </a:lnTo>
                  <a:lnTo>
                    <a:pt x="337" y="24"/>
                  </a:lnTo>
                  <a:lnTo>
                    <a:pt x="253" y="0"/>
                  </a:lnTo>
                  <a:lnTo>
                    <a:pt x="219" y="16"/>
                  </a:lnTo>
                  <a:lnTo>
                    <a:pt x="169" y="24"/>
                  </a:lnTo>
                  <a:lnTo>
                    <a:pt x="143" y="16"/>
                  </a:lnTo>
                  <a:lnTo>
                    <a:pt x="118" y="32"/>
                  </a:lnTo>
                  <a:lnTo>
                    <a:pt x="84" y="40"/>
                  </a:lnTo>
                  <a:lnTo>
                    <a:pt x="76" y="72"/>
                  </a:lnTo>
                  <a:lnTo>
                    <a:pt x="51" y="88"/>
                  </a:lnTo>
                  <a:lnTo>
                    <a:pt x="42" y="112"/>
                  </a:lnTo>
                  <a:lnTo>
                    <a:pt x="9" y="152"/>
                  </a:lnTo>
                  <a:lnTo>
                    <a:pt x="0" y="184"/>
                  </a:lnTo>
                  <a:lnTo>
                    <a:pt x="34" y="168"/>
                  </a:lnTo>
                  <a:lnTo>
                    <a:pt x="76" y="184"/>
                  </a:lnTo>
                  <a:lnTo>
                    <a:pt x="84" y="200"/>
                  </a:lnTo>
                  <a:lnTo>
                    <a:pt x="101" y="224"/>
                  </a:lnTo>
                  <a:lnTo>
                    <a:pt x="177" y="216"/>
                  </a:lnTo>
                  <a:lnTo>
                    <a:pt x="219" y="152"/>
                  </a:lnTo>
                  <a:lnTo>
                    <a:pt x="287" y="232"/>
                  </a:lnTo>
                  <a:lnTo>
                    <a:pt x="312" y="152"/>
                  </a:lnTo>
                  <a:lnTo>
                    <a:pt x="354" y="160"/>
                  </a:lnTo>
                  <a:lnTo>
                    <a:pt x="379" y="144"/>
                  </a:lnTo>
                  <a:lnTo>
                    <a:pt x="413" y="144"/>
                  </a:lnTo>
                  <a:lnTo>
                    <a:pt x="421" y="136"/>
                  </a:lnTo>
                  <a:lnTo>
                    <a:pt x="413" y="96"/>
                  </a:lnTo>
                  <a:lnTo>
                    <a:pt x="371" y="104"/>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49" name="Freeform 45"/>
            <p:cNvSpPr>
              <a:spLocks/>
            </p:cNvSpPr>
            <p:nvPr/>
          </p:nvSpPr>
          <p:spPr bwMode="auto">
            <a:xfrm>
              <a:off x="3727" y="2760"/>
              <a:ext cx="682" cy="312"/>
            </a:xfrm>
            <a:custGeom>
              <a:avLst/>
              <a:gdLst>
                <a:gd name="T0" fmla="*/ 472 w 682"/>
                <a:gd name="T1" fmla="*/ 304 h 312"/>
                <a:gd name="T2" fmla="*/ 505 w 682"/>
                <a:gd name="T3" fmla="*/ 280 h 312"/>
                <a:gd name="T4" fmla="*/ 556 w 682"/>
                <a:gd name="T5" fmla="*/ 280 h 312"/>
                <a:gd name="T6" fmla="*/ 598 w 682"/>
                <a:gd name="T7" fmla="*/ 272 h 312"/>
                <a:gd name="T8" fmla="*/ 598 w 682"/>
                <a:gd name="T9" fmla="*/ 248 h 312"/>
                <a:gd name="T10" fmla="*/ 623 w 682"/>
                <a:gd name="T11" fmla="*/ 224 h 312"/>
                <a:gd name="T12" fmla="*/ 632 w 682"/>
                <a:gd name="T13" fmla="*/ 184 h 312"/>
                <a:gd name="T14" fmla="*/ 632 w 682"/>
                <a:gd name="T15" fmla="*/ 144 h 312"/>
                <a:gd name="T16" fmla="*/ 674 w 682"/>
                <a:gd name="T17" fmla="*/ 128 h 312"/>
                <a:gd name="T18" fmla="*/ 682 w 682"/>
                <a:gd name="T19" fmla="*/ 96 h 312"/>
                <a:gd name="T20" fmla="*/ 649 w 682"/>
                <a:gd name="T21" fmla="*/ 72 h 312"/>
                <a:gd name="T22" fmla="*/ 649 w 682"/>
                <a:gd name="T23" fmla="*/ 24 h 312"/>
                <a:gd name="T24" fmla="*/ 564 w 682"/>
                <a:gd name="T25" fmla="*/ 24 h 312"/>
                <a:gd name="T26" fmla="*/ 488 w 682"/>
                <a:gd name="T27" fmla="*/ 0 h 312"/>
                <a:gd name="T28" fmla="*/ 463 w 682"/>
                <a:gd name="T29" fmla="*/ 48 h 312"/>
                <a:gd name="T30" fmla="*/ 413 w 682"/>
                <a:gd name="T31" fmla="*/ 64 h 312"/>
                <a:gd name="T32" fmla="*/ 371 w 682"/>
                <a:gd name="T33" fmla="*/ 40 h 312"/>
                <a:gd name="T34" fmla="*/ 371 w 682"/>
                <a:gd name="T35" fmla="*/ 64 h 312"/>
                <a:gd name="T36" fmla="*/ 337 w 682"/>
                <a:gd name="T37" fmla="*/ 64 h 312"/>
                <a:gd name="T38" fmla="*/ 328 w 682"/>
                <a:gd name="T39" fmla="*/ 96 h 312"/>
                <a:gd name="T40" fmla="*/ 295 w 682"/>
                <a:gd name="T41" fmla="*/ 120 h 312"/>
                <a:gd name="T42" fmla="*/ 312 w 682"/>
                <a:gd name="T43" fmla="*/ 152 h 312"/>
                <a:gd name="T44" fmla="*/ 312 w 682"/>
                <a:gd name="T45" fmla="*/ 184 h 312"/>
                <a:gd name="T46" fmla="*/ 253 w 682"/>
                <a:gd name="T47" fmla="*/ 168 h 312"/>
                <a:gd name="T48" fmla="*/ 185 w 682"/>
                <a:gd name="T49" fmla="*/ 192 h 312"/>
                <a:gd name="T50" fmla="*/ 143 w 682"/>
                <a:gd name="T51" fmla="*/ 200 h 312"/>
                <a:gd name="T52" fmla="*/ 84 w 682"/>
                <a:gd name="T53" fmla="*/ 192 h 312"/>
                <a:gd name="T54" fmla="*/ 50 w 682"/>
                <a:gd name="T55" fmla="*/ 208 h 312"/>
                <a:gd name="T56" fmla="*/ 8 w 682"/>
                <a:gd name="T57" fmla="*/ 200 h 312"/>
                <a:gd name="T58" fmla="*/ 0 w 682"/>
                <a:gd name="T59" fmla="*/ 240 h 312"/>
                <a:gd name="T60" fmla="*/ 25 w 682"/>
                <a:gd name="T61" fmla="*/ 256 h 312"/>
                <a:gd name="T62" fmla="*/ 42 w 682"/>
                <a:gd name="T63" fmla="*/ 272 h 312"/>
                <a:gd name="T64" fmla="*/ 84 w 682"/>
                <a:gd name="T65" fmla="*/ 264 h 312"/>
                <a:gd name="T66" fmla="*/ 92 w 682"/>
                <a:gd name="T67" fmla="*/ 304 h 312"/>
                <a:gd name="T68" fmla="*/ 101 w 682"/>
                <a:gd name="T69" fmla="*/ 280 h 312"/>
                <a:gd name="T70" fmla="*/ 135 w 682"/>
                <a:gd name="T71" fmla="*/ 288 h 312"/>
                <a:gd name="T72" fmla="*/ 168 w 682"/>
                <a:gd name="T73" fmla="*/ 256 h 312"/>
                <a:gd name="T74" fmla="*/ 244 w 682"/>
                <a:gd name="T75" fmla="*/ 248 h 312"/>
                <a:gd name="T76" fmla="*/ 261 w 682"/>
                <a:gd name="T77" fmla="*/ 272 h 312"/>
                <a:gd name="T78" fmla="*/ 379 w 682"/>
                <a:gd name="T79" fmla="*/ 304 h 312"/>
                <a:gd name="T80" fmla="*/ 379 w 682"/>
                <a:gd name="T81" fmla="*/ 312 h 312"/>
                <a:gd name="T82" fmla="*/ 413 w 682"/>
                <a:gd name="T83" fmla="*/ 304 h 312"/>
                <a:gd name="T84" fmla="*/ 472 w 682"/>
                <a:gd name="T85" fmla="*/ 304 h 3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82"/>
                <a:gd name="T130" fmla="*/ 0 h 312"/>
                <a:gd name="T131" fmla="*/ 682 w 682"/>
                <a:gd name="T132" fmla="*/ 312 h 31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82" h="312">
                  <a:moveTo>
                    <a:pt x="472" y="304"/>
                  </a:moveTo>
                  <a:lnTo>
                    <a:pt x="505" y="280"/>
                  </a:lnTo>
                  <a:lnTo>
                    <a:pt x="556" y="280"/>
                  </a:lnTo>
                  <a:lnTo>
                    <a:pt x="598" y="272"/>
                  </a:lnTo>
                  <a:lnTo>
                    <a:pt x="598" y="248"/>
                  </a:lnTo>
                  <a:lnTo>
                    <a:pt x="623" y="224"/>
                  </a:lnTo>
                  <a:lnTo>
                    <a:pt x="632" y="184"/>
                  </a:lnTo>
                  <a:lnTo>
                    <a:pt x="632" y="144"/>
                  </a:lnTo>
                  <a:lnTo>
                    <a:pt x="674" y="128"/>
                  </a:lnTo>
                  <a:lnTo>
                    <a:pt x="682" y="96"/>
                  </a:lnTo>
                  <a:lnTo>
                    <a:pt x="649" y="72"/>
                  </a:lnTo>
                  <a:lnTo>
                    <a:pt x="649" y="24"/>
                  </a:lnTo>
                  <a:lnTo>
                    <a:pt x="564" y="24"/>
                  </a:lnTo>
                  <a:lnTo>
                    <a:pt x="488" y="0"/>
                  </a:lnTo>
                  <a:lnTo>
                    <a:pt x="463" y="48"/>
                  </a:lnTo>
                  <a:lnTo>
                    <a:pt x="413" y="64"/>
                  </a:lnTo>
                  <a:lnTo>
                    <a:pt x="371" y="40"/>
                  </a:lnTo>
                  <a:lnTo>
                    <a:pt x="371" y="64"/>
                  </a:lnTo>
                  <a:lnTo>
                    <a:pt x="337" y="64"/>
                  </a:lnTo>
                  <a:lnTo>
                    <a:pt x="328" y="96"/>
                  </a:lnTo>
                  <a:lnTo>
                    <a:pt x="295" y="120"/>
                  </a:lnTo>
                  <a:lnTo>
                    <a:pt x="312" y="152"/>
                  </a:lnTo>
                  <a:lnTo>
                    <a:pt x="312" y="184"/>
                  </a:lnTo>
                  <a:lnTo>
                    <a:pt x="253" y="168"/>
                  </a:lnTo>
                  <a:lnTo>
                    <a:pt x="185" y="192"/>
                  </a:lnTo>
                  <a:lnTo>
                    <a:pt x="143" y="200"/>
                  </a:lnTo>
                  <a:lnTo>
                    <a:pt x="84" y="192"/>
                  </a:lnTo>
                  <a:lnTo>
                    <a:pt x="50" y="208"/>
                  </a:lnTo>
                  <a:lnTo>
                    <a:pt x="8" y="200"/>
                  </a:lnTo>
                  <a:lnTo>
                    <a:pt x="0" y="240"/>
                  </a:lnTo>
                  <a:lnTo>
                    <a:pt x="25" y="256"/>
                  </a:lnTo>
                  <a:lnTo>
                    <a:pt x="42" y="272"/>
                  </a:lnTo>
                  <a:lnTo>
                    <a:pt x="84" y="264"/>
                  </a:lnTo>
                  <a:lnTo>
                    <a:pt x="92" y="304"/>
                  </a:lnTo>
                  <a:lnTo>
                    <a:pt x="101" y="280"/>
                  </a:lnTo>
                  <a:lnTo>
                    <a:pt x="135" y="288"/>
                  </a:lnTo>
                  <a:lnTo>
                    <a:pt x="168" y="256"/>
                  </a:lnTo>
                  <a:lnTo>
                    <a:pt x="244" y="248"/>
                  </a:lnTo>
                  <a:lnTo>
                    <a:pt x="261" y="272"/>
                  </a:lnTo>
                  <a:lnTo>
                    <a:pt x="379" y="304"/>
                  </a:lnTo>
                  <a:lnTo>
                    <a:pt x="379" y="312"/>
                  </a:lnTo>
                  <a:lnTo>
                    <a:pt x="413" y="304"/>
                  </a:lnTo>
                  <a:lnTo>
                    <a:pt x="472" y="304"/>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50" name="Freeform 46"/>
            <p:cNvSpPr>
              <a:spLocks/>
            </p:cNvSpPr>
            <p:nvPr/>
          </p:nvSpPr>
          <p:spPr bwMode="auto">
            <a:xfrm>
              <a:off x="3398" y="2928"/>
              <a:ext cx="421" cy="232"/>
            </a:xfrm>
            <a:custGeom>
              <a:avLst/>
              <a:gdLst>
                <a:gd name="T0" fmla="*/ 371 w 421"/>
                <a:gd name="T1" fmla="*/ 104 h 232"/>
                <a:gd name="T2" fmla="*/ 354 w 421"/>
                <a:gd name="T3" fmla="*/ 88 h 232"/>
                <a:gd name="T4" fmla="*/ 329 w 421"/>
                <a:gd name="T5" fmla="*/ 72 h 232"/>
                <a:gd name="T6" fmla="*/ 337 w 421"/>
                <a:gd name="T7" fmla="*/ 32 h 232"/>
                <a:gd name="T8" fmla="*/ 337 w 421"/>
                <a:gd name="T9" fmla="*/ 24 h 232"/>
                <a:gd name="T10" fmla="*/ 253 w 421"/>
                <a:gd name="T11" fmla="*/ 0 h 232"/>
                <a:gd name="T12" fmla="*/ 219 w 421"/>
                <a:gd name="T13" fmla="*/ 16 h 232"/>
                <a:gd name="T14" fmla="*/ 169 w 421"/>
                <a:gd name="T15" fmla="*/ 24 h 232"/>
                <a:gd name="T16" fmla="*/ 143 w 421"/>
                <a:gd name="T17" fmla="*/ 16 h 232"/>
                <a:gd name="T18" fmla="*/ 118 w 421"/>
                <a:gd name="T19" fmla="*/ 32 h 232"/>
                <a:gd name="T20" fmla="*/ 84 w 421"/>
                <a:gd name="T21" fmla="*/ 40 h 232"/>
                <a:gd name="T22" fmla="*/ 76 w 421"/>
                <a:gd name="T23" fmla="*/ 72 h 232"/>
                <a:gd name="T24" fmla="*/ 51 w 421"/>
                <a:gd name="T25" fmla="*/ 88 h 232"/>
                <a:gd name="T26" fmla="*/ 42 w 421"/>
                <a:gd name="T27" fmla="*/ 112 h 232"/>
                <a:gd name="T28" fmla="*/ 9 w 421"/>
                <a:gd name="T29" fmla="*/ 152 h 232"/>
                <a:gd name="T30" fmla="*/ 0 w 421"/>
                <a:gd name="T31" fmla="*/ 184 h 232"/>
                <a:gd name="T32" fmla="*/ 34 w 421"/>
                <a:gd name="T33" fmla="*/ 168 h 232"/>
                <a:gd name="T34" fmla="*/ 76 w 421"/>
                <a:gd name="T35" fmla="*/ 184 h 232"/>
                <a:gd name="T36" fmla="*/ 84 w 421"/>
                <a:gd name="T37" fmla="*/ 200 h 232"/>
                <a:gd name="T38" fmla="*/ 101 w 421"/>
                <a:gd name="T39" fmla="*/ 224 h 232"/>
                <a:gd name="T40" fmla="*/ 177 w 421"/>
                <a:gd name="T41" fmla="*/ 216 h 232"/>
                <a:gd name="T42" fmla="*/ 219 w 421"/>
                <a:gd name="T43" fmla="*/ 152 h 232"/>
                <a:gd name="T44" fmla="*/ 287 w 421"/>
                <a:gd name="T45" fmla="*/ 232 h 232"/>
                <a:gd name="T46" fmla="*/ 312 w 421"/>
                <a:gd name="T47" fmla="*/ 152 h 232"/>
                <a:gd name="T48" fmla="*/ 354 w 421"/>
                <a:gd name="T49" fmla="*/ 160 h 232"/>
                <a:gd name="T50" fmla="*/ 379 w 421"/>
                <a:gd name="T51" fmla="*/ 144 h 232"/>
                <a:gd name="T52" fmla="*/ 413 w 421"/>
                <a:gd name="T53" fmla="*/ 144 h 232"/>
                <a:gd name="T54" fmla="*/ 421 w 421"/>
                <a:gd name="T55" fmla="*/ 136 h 232"/>
                <a:gd name="T56" fmla="*/ 413 w 421"/>
                <a:gd name="T57" fmla="*/ 96 h 232"/>
                <a:gd name="T58" fmla="*/ 371 w 421"/>
                <a:gd name="T59" fmla="*/ 104 h 23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21"/>
                <a:gd name="T91" fmla="*/ 0 h 232"/>
                <a:gd name="T92" fmla="*/ 421 w 421"/>
                <a:gd name="T93" fmla="*/ 232 h 23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21" h="232">
                  <a:moveTo>
                    <a:pt x="371" y="104"/>
                  </a:moveTo>
                  <a:lnTo>
                    <a:pt x="354" y="88"/>
                  </a:lnTo>
                  <a:lnTo>
                    <a:pt x="329" y="72"/>
                  </a:lnTo>
                  <a:lnTo>
                    <a:pt x="337" y="32"/>
                  </a:lnTo>
                  <a:lnTo>
                    <a:pt x="337" y="24"/>
                  </a:lnTo>
                  <a:lnTo>
                    <a:pt x="253" y="0"/>
                  </a:lnTo>
                  <a:lnTo>
                    <a:pt x="219" y="16"/>
                  </a:lnTo>
                  <a:lnTo>
                    <a:pt x="169" y="24"/>
                  </a:lnTo>
                  <a:lnTo>
                    <a:pt x="143" y="16"/>
                  </a:lnTo>
                  <a:lnTo>
                    <a:pt x="118" y="32"/>
                  </a:lnTo>
                  <a:lnTo>
                    <a:pt x="84" y="40"/>
                  </a:lnTo>
                  <a:lnTo>
                    <a:pt x="76" y="72"/>
                  </a:lnTo>
                  <a:lnTo>
                    <a:pt x="51" y="88"/>
                  </a:lnTo>
                  <a:lnTo>
                    <a:pt x="42" y="112"/>
                  </a:lnTo>
                  <a:lnTo>
                    <a:pt x="9" y="152"/>
                  </a:lnTo>
                  <a:lnTo>
                    <a:pt x="0" y="184"/>
                  </a:lnTo>
                  <a:lnTo>
                    <a:pt x="34" y="168"/>
                  </a:lnTo>
                  <a:lnTo>
                    <a:pt x="76" y="184"/>
                  </a:lnTo>
                  <a:lnTo>
                    <a:pt x="84" y="200"/>
                  </a:lnTo>
                  <a:lnTo>
                    <a:pt x="101" y="224"/>
                  </a:lnTo>
                  <a:lnTo>
                    <a:pt x="177" y="216"/>
                  </a:lnTo>
                  <a:lnTo>
                    <a:pt x="219" y="152"/>
                  </a:lnTo>
                  <a:lnTo>
                    <a:pt x="287" y="232"/>
                  </a:lnTo>
                  <a:lnTo>
                    <a:pt x="312" y="152"/>
                  </a:lnTo>
                  <a:lnTo>
                    <a:pt x="354" y="160"/>
                  </a:lnTo>
                  <a:lnTo>
                    <a:pt x="379" y="144"/>
                  </a:lnTo>
                  <a:lnTo>
                    <a:pt x="413" y="144"/>
                  </a:lnTo>
                  <a:lnTo>
                    <a:pt x="421" y="136"/>
                  </a:lnTo>
                  <a:lnTo>
                    <a:pt x="413" y="96"/>
                  </a:lnTo>
                  <a:lnTo>
                    <a:pt x="371" y="104"/>
                  </a:lnTo>
                  <a:close/>
                </a:path>
              </a:pathLst>
            </a:custGeom>
            <a:solidFill>
              <a:srgbClr val="00B050"/>
            </a:solidFill>
            <a:ln w="12700">
              <a:solidFill>
                <a:srgbClr val="000000"/>
              </a:solidFill>
              <a:round/>
              <a:headEnd/>
              <a:tailEnd/>
            </a:ln>
          </p:spPr>
          <p:txBody>
            <a:bodyPr/>
            <a:lstStyle/>
            <a:p>
              <a:endParaRPr lang="en-IE">
                <a:latin typeface="Calibri" pitchFamily="34" charset="0"/>
              </a:endParaRPr>
            </a:p>
          </p:txBody>
        </p:sp>
        <p:sp>
          <p:nvSpPr>
            <p:cNvPr id="51" name="Freeform 47"/>
            <p:cNvSpPr>
              <a:spLocks/>
            </p:cNvSpPr>
            <p:nvPr/>
          </p:nvSpPr>
          <p:spPr bwMode="auto">
            <a:xfrm>
              <a:off x="3727" y="2760"/>
              <a:ext cx="682" cy="312"/>
            </a:xfrm>
            <a:custGeom>
              <a:avLst/>
              <a:gdLst>
                <a:gd name="T0" fmla="*/ 472 w 682"/>
                <a:gd name="T1" fmla="*/ 304 h 312"/>
                <a:gd name="T2" fmla="*/ 505 w 682"/>
                <a:gd name="T3" fmla="*/ 280 h 312"/>
                <a:gd name="T4" fmla="*/ 556 w 682"/>
                <a:gd name="T5" fmla="*/ 280 h 312"/>
                <a:gd name="T6" fmla="*/ 598 w 682"/>
                <a:gd name="T7" fmla="*/ 272 h 312"/>
                <a:gd name="T8" fmla="*/ 598 w 682"/>
                <a:gd name="T9" fmla="*/ 248 h 312"/>
                <a:gd name="T10" fmla="*/ 623 w 682"/>
                <a:gd name="T11" fmla="*/ 224 h 312"/>
                <a:gd name="T12" fmla="*/ 632 w 682"/>
                <a:gd name="T13" fmla="*/ 184 h 312"/>
                <a:gd name="T14" fmla="*/ 632 w 682"/>
                <a:gd name="T15" fmla="*/ 144 h 312"/>
                <a:gd name="T16" fmla="*/ 674 w 682"/>
                <a:gd name="T17" fmla="*/ 128 h 312"/>
                <a:gd name="T18" fmla="*/ 682 w 682"/>
                <a:gd name="T19" fmla="*/ 96 h 312"/>
                <a:gd name="T20" fmla="*/ 649 w 682"/>
                <a:gd name="T21" fmla="*/ 72 h 312"/>
                <a:gd name="T22" fmla="*/ 649 w 682"/>
                <a:gd name="T23" fmla="*/ 24 h 312"/>
                <a:gd name="T24" fmla="*/ 564 w 682"/>
                <a:gd name="T25" fmla="*/ 24 h 312"/>
                <a:gd name="T26" fmla="*/ 488 w 682"/>
                <a:gd name="T27" fmla="*/ 0 h 312"/>
                <a:gd name="T28" fmla="*/ 463 w 682"/>
                <a:gd name="T29" fmla="*/ 48 h 312"/>
                <a:gd name="T30" fmla="*/ 413 w 682"/>
                <a:gd name="T31" fmla="*/ 64 h 312"/>
                <a:gd name="T32" fmla="*/ 371 w 682"/>
                <a:gd name="T33" fmla="*/ 40 h 312"/>
                <a:gd name="T34" fmla="*/ 371 w 682"/>
                <a:gd name="T35" fmla="*/ 64 h 312"/>
                <a:gd name="T36" fmla="*/ 337 w 682"/>
                <a:gd name="T37" fmla="*/ 64 h 312"/>
                <a:gd name="T38" fmla="*/ 328 w 682"/>
                <a:gd name="T39" fmla="*/ 96 h 312"/>
                <a:gd name="T40" fmla="*/ 295 w 682"/>
                <a:gd name="T41" fmla="*/ 120 h 312"/>
                <a:gd name="T42" fmla="*/ 312 w 682"/>
                <a:gd name="T43" fmla="*/ 152 h 312"/>
                <a:gd name="T44" fmla="*/ 312 w 682"/>
                <a:gd name="T45" fmla="*/ 184 h 312"/>
                <a:gd name="T46" fmla="*/ 253 w 682"/>
                <a:gd name="T47" fmla="*/ 168 h 312"/>
                <a:gd name="T48" fmla="*/ 185 w 682"/>
                <a:gd name="T49" fmla="*/ 192 h 312"/>
                <a:gd name="T50" fmla="*/ 143 w 682"/>
                <a:gd name="T51" fmla="*/ 200 h 312"/>
                <a:gd name="T52" fmla="*/ 84 w 682"/>
                <a:gd name="T53" fmla="*/ 192 h 312"/>
                <a:gd name="T54" fmla="*/ 50 w 682"/>
                <a:gd name="T55" fmla="*/ 208 h 312"/>
                <a:gd name="T56" fmla="*/ 8 w 682"/>
                <a:gd name="T57" fmla="*/ 200 h 312"/>
                <a:gd name="T58" fmla="*/ 0 w 682"/>
                <a:gd name="T59" fmla="*/ 240 h 312"/>
                <a:gd name="T60" fmla="*/ 25 w 682"/>
                <a:gd name="T61" fmla="*/ 256 h 312"/>
                <a:gd name="T62" fmla="*/ 42 w 682"/>
                <a:gd name="T63" fmla="*/ 272 h 312"/>
                <a:gd name="T64" fmla="*/ 84 w 682"/>
                <a:gd name="T65" fmla="*/ 264 h 312"/>
                <a:gd name="T66" fmla="*/ 92 w 682"/>
                <a:gd name="T67" fmla="*/ 304 h 312"/>
                <a:gd name="T68" fmla="*/ 101 w 682"/>
                <a:gd name="T69" fmla="*/ 280 h 312"/>
                <a:gd name="T70" fmla="*/ 135 w 682"/>
                <a:gd name="T71" fmla="*/ 288 h 312"/>
                <a:gd name="T72" fmla="*/ 168 w 682"/>
                <a:gd name="T73" fmla="*/ 256 h 312"/>
                <a:gd name="T74" fmla="*/ 244 w 682"/>
                <a:gd name="T75" fmla="*/ 248 h 312"/>
                <a:gd name="T76" fmla="*/ 261 w 682"/>
                <a:gd name="T77" fmla="*/ 272 h 312"/>
                <a:gd name="T78" fmla="*/ 379 w 682"/>
                <a:gd name="T79" fmla="*/ 304 h 312"/>
                <a:gd name="T80" fmla="*/ 379 w 682"/>
                <a:gd name="T81" fmla="*/ 312 h 312"/>
                <a:gd name="T82" fmla="*/ 413 w 682"/>
                <a:gd name="T83" fmla="*/ 304 h 312"/>
                <a:gd name="T84" fmla="*/ 472 w 682"/>
                <a:gd name="T85" fmla="*/ 304 h 3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82"/>
                <a:gd name="T130" fmla="*/ 0 h 312"/>
                <a:gd name="T131" fmla="*/ 682 w 682"/>
                <a:gd name="T132" fmla="*/ 312 h 31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82" h="312">
                  <a:moveTo>
                    <a:pt x="472" y="304"/>
                  </a:moveTo>
                  <a:lnTo>
                    <a:pt x="505" y="280"/>
                  </a:lnTo>
                  <a:lnTo>
                    <a:pt x="556" y="280"/>
                  </a:lnTo>
                  <a:lnTo>
                    <a:pt x="598" y="272"/>
                  </a:lnTo>
                  <a:lnTo>
                    <a:pt x="598" y="248"/>
                  </a:lnTo>
                  <a:lnTo>
                    <a:pt x="623" y="224"/>
                  </a:lnTo>
                  <a:lnTo>
                    <a:pt x="632" y="184"/>
                  </a:lnTo>
                  <a:lnTo>
                    <a:pt x="632" y="144"/>
                  </a:lnTo>
                  <a:lnTo>
                    <a:pt x="674" y="128"/>
                  </a:lnTo>
                  <a:lnTo>
                    <a:pt x="682" y="96"/>
                  </a:lnTo>
                  <a:lnTo>
                    <a:pt x="649" y="72"/>
                  </a:lnTo>
                  <a:lnTo>
                    <a:pt x="649" y="24"/>
                  </a:lnTo>
                  <a:lnTo>
                    <a:pt x="564" y="24"/>
                  </a:lnTo>
                  <a:lnTo>
                    <a:pt x="488" y="0"/>
                  </a:lnTo>
                  <a:lnTo>
                    <a:pt x="463" y="48"/>
                  </a:lnTo>
                  <a:lnTo>
                    <a:pt x="413" y="64"/>
                  </a:lnTo>
                  <a:lnTo>
                    <a:pt x="371" y="40"/>
                  </a:lnTo>
                  <a:lnTo>
                    <a:pt x="371" y="64"/>
                  </a:lnTo>
                  <a:lnTo>
                    <a:pt x="337" y="64"/>
                  </a:lnTo>
                  <a:lnTo>
                    <a:pt x="328" y="96"/>
                  </a:lnTo>
                  <a:lnTo>
                    <a:pt x="295" y="120"/>
                  </a:lnTo>
                  <a:lnTo>
                    <a:pt x="312" y="152"/>
                  </a:lnTo>
                  <a:lnTo>
                    <a:pt x="312" y="184"/>
                  </a:lnTo>
                  <a:lnTo>
                    <a:pt x="253" y="168"/>
                  </a:lnTo>
                  <a:lnTo>
                    <a:pt x="185" y="192"/>
                  </a:lnTo>
                  <a:lnTo>
                    <a:pt x="143" y="200"/>
                  </a:lnTo>
                  <a:lnTo>
                    <a:pt x="84" y="192"/>
                  </a:lnTo>
                  <a:lnTo>
                    <a:pt x="50" y="208"/>
                  </a:lnTo>
                  <a:lnTo>
                    <a:pt x="8" y="200"/>
                  </a:lnTo>
                  <a:lnTo>
                    <a:pt x="0" y="240"/>
                  </a:lnTo>
                  <a:lnTo>
                    <a:pt x="25" y="256"/>
                  </a:lnTo>
                  <a:lnTo>
                    <a:pt x="42" y="272"/>
                  </a:lnTo>
                  <a:lnTo>
                    <a:pt x="84" y="264"/>
                  </a:lnTo>
                  <a:lnTo>
                    <a:pt x="92" y="304"/>
                  </a:lnTo>
                  <a:lnTo>
                    <a:pt x="101" y="280"/>
                  </a:lnTo>
                  <a:lnTo>
                    <a:pt x="135" y="288"/>
                  </a:lnTo>
                  <a:lnTo>
                    <a:pt x="168" y="256"/>
                  </a:lnTo>
                  <a:lnTo>
                    <a:pt x="244" y="248"/>
                  </a:lnTo>
                  <a:lnTo>
                    <a:pt x="261" y="272"/>
                  </a:lnTo>
                  <a:lnTo>
                    <a:pt x="379" y="304"/>
                  </a:lnTo>
                  <a:lnTo>
                    <a:pt x="379" y="312"/>
                  </a:lnTo>
                  <a:lnTo>
                    <a:pt x="413" y="304"/>
                  </a:lnTo>
                  <a:lnTo>
                    <a:pt x="472" y="304"/>
                  </a:lnTo>
                  <a:close/>
                </a:path>
              </a:pathLst>
            </a:custGeom>
            <a:solidFill>
              <a:srgbClr val="54F12F"/>
            </a:solidFill>
            <a:ln w="12700">
              <a:solidFill>
                <a:srgbClr val="000000"/>
              </a:solidFill>
              <a:round/>
              <a:headEnd/>
              <a:tailEnd/>
            </a:ln>
          </p:spPr>
          <p:txBody>
            <a:bodyPr/>
            <a:lstStyle/>
            <a:p>
              <a:endParaRPr lang="en-IE">
                <a:latin typeface="Calibri" pitchFamily="34" charset="0"/>
              </a:endParaRPr>
            </a:p>
          </p:txBody>
        </p:sp>
        <p:sp>
          <p:nvSpPr>
            <p:cNvPr id="52" name="Freeform 48"/>
            <p:cNvSpPr>
              <a:spLocks/>
            </p:cNvSpPr>
            <p:nvPr/>
          </p:nvSpPr>
          <p:spPr bwMode="auto">
            <a:xfrm>
              <a:off x="3946" y="2512"/>
              <a:ext cx="581" cy="312"/>
            </a:xfrm>
            <a:custGeom>
              <a:avLst/>
              <a:gdLst>
                <a:gd name="T0" fmla="*/ 497 w 581"/>
                <a:gd name="T1" fmla="*/ 248 h 312"/>
                <a:gd name="T2" fmla="*/ 531 w 581"/>
                <a:gd name="T3" fmla="*/ 200 h 312"/>
                <a:gd name="T4" fmla="*/ 556 w 581"/>
                <a:gd name="T5" fmla="*/ 176 h 312"/>
                <a:gd name="T6" fmla="*/ 581 w 581"/>
                <a:gd name="T7" fmla="*/ 152 h 312"/>
                <a:gd name="T8" fmla="*/ 564 w 581"/>
                <a:gd name="T9" fmla="*/ 120 h 312"/>
                <a:gd name="T10" fmla="*/ 522 w 581"/>
                <a:gd name="T11" fmla="*/ 112 h 312"/>
                <a:gd name="T12" fmla="*/ 480 w 581"/>
                <a:gd name="T13" fmla="*/ 104 h 312"/>
                <a:gd name="T14" fmla="*/ 463 w 581"/>
                <a:gd name="T15" fmla="*/ 80 h 312"/>
                <a:gd name="T16" fmla="*/ 413 w 581"/>
                <a:gd name="T17" fmla="*/ 64 h 312"/>
                <a:gd name="T18" fmla="*/ 413 w 581"/>
                <a:gd name="T19" fmla="*/ 88 h 312"/>
                <a:gd name="T20" fmla="*/ 387 w 581"/>
                <a:gd name="T21" fmla="*/ 104 h 312"/>
                <a:gd name="T22" fmla="*/ 345 w 581"/>
                <a:gd name="T23" fmla="*/ 72 h 312"/>
                <a:gd name="T24" fmla="*/ 354 w 581"/>
                <a:gd name="T25" fmla="*/ 40 h 312"/>
                <a:gd name="T26" fmla="*/ 312 w 581"/>
                <a:gd name="T27" fmla="*/ 40 h 312"/>
                <a:gd name="T28" fmla="*/ 269 w 581"/>
                <a:gd name="T29" fmla="*/ 24 h 312"/>
                <a:gd name="T30" fmla="*/ 227 w 581"/>
                <a:gd name="T31" fmla="*/ 0 h 312"/>
                <a:gd name="T32" fmla="*/ 227 w 581"/>
                <a:gd name="T33" fmla="*/ 24 h 312"/>
                <a:gd name="T34" fmla="*/ 202 w 581"/>
                <a:gd name="T35" fmla="*/ 8 h 312"/>
                <a:gd name="T36" fmla="*/ 168 w 581"/>
                <a:gd name="T37" fmla="*/ 8 h 312"/>
                <a:gd name="T38" fmla="*/ 160 w 581"/>
                <a:gd name="T39" fmla="*/ 40 h 312"/>
                <a:gd name="T40" fmla="*/ 118 w 581"/>
                <a:gd name="T41" fmla="*/ 56 h 312"/>
                <a:gd name="T42" fmla="*/ 76 w 581"/>
                <a:gd name="T43" fmla="*/ 80 h 312"/>
                <a:gd name="T44" fmla="*/ 34 w 581"/>
                <a:gd name="T45" fmla="*/ 88 h 312"/>
                <a:gd name="T46" fmla="*/ 0 w 581"/>
                <a:gd name="T47" fmla="*/ 112 h 312"/>
                <a:gd name="T48" fmla="*/ 34 w 581"/>
                <a:gd name="T49" fmla="*/ 152 h 312"/>
                <a:gd name="T50" fmla="*/ 25 w 581"/>
                <a:gd name="T51" fmla="*/ 176 h 312"/>
                <a:gd name="T52" fmla="*/ 84 w 581"/>
                <a:gd name="T53" fmla="*/ 224 h 312"/>
                <a:gd name="T54" fmla="*/ 160 w 581"/>
                <a:gd name="T55" fmla="*/ 280 h 312"/>
                <a:gd name="T56" fmla="*/ 152 w 581"/>
                <a:gd name="T57" fmla="*/ 288 h 312"/>
                <a:gd name="T58" fmla="*/ 194 w 581"/>
                <a:gd name="T59" fmla="*/ 312 h 312"/>
                <a:gd name="T60" fmla="*/ 244 w 581"/>
                <a:gd name="T61" fmla="*/ 296 h 312"/>
                <a:gd name="T62" fmla="*/ 269 w 581"/>
                <a:gd name="T63" fmla="*/ 248 h 312"/>
                <a:gd name="T64" fmla="*/ 345 w 581"/>
                <a:gd name="T65" fmla="*/ 272 h 312"/>
                <a:gd name="T66" fmla="*/ 430 w 581"/>
                <a:gd name="T67" fmla="*/ 272 h 312"/>
                <a:gd name="T68" fmla="*/ 430 w 581"/>
                <a:gd name="T69" fmla="*/ 280 h 312"/>
                <a:gd name="T70" fmla="*/ 455 w 581"/>
                <a:gd name="T71" fmla="*/ 248 h 312"/>
                <a:gd name="T72" fmla="*/ 497 w 581"/>
                <a:gd name="T73" fmla="*/ 248 h 3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1"/>
                <a:gd name="T112" fmla="*/ 0 h 312"/>
                <a:gd name="T113" fmla="*/ 581 w 581"/>
                <a:gd name="T114" fmla="*/ 312 h 31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1" h="312">
                  <a:moveTo>
                    <a:pt x="497" y="248"/>
                  </a:moveTo>
                  <a:lnTo>
                    <a:pt x="531" y="200"/>
                  </a:lnTo>
                  <a:lnTo>
                    <a:pt x="556" y="176"/>
                  </a:lnTo>
                  <a:lnTo>
                    <a:pt x="581" y="152"/>
                  </a:lnTo>
                  <a:lnTo>
                    <a:pt x="564" y="120"/>
                  </a:lnTo>
                  <a:lnTo>
                    <a:pt x="522" y="112"/>
                  </a:lnTo>
                  <a:lnTo>
                    <a:pt x="480" y="104"/>
                  </a:lnTo>
                  <a:lnTo>
                    <a:pt x="463" y="80"/>
                  </a:lnTo>
                  <a:lnTo>
                    <a:pt x="413" y="64"/>
                  </a:lnTo>
                  <a:lnTo>
                    <a:pt x="413" y="88"/>
                  </a:lnTo>
                  <a:lnTo>
                    <a:pt x="387" y="104"/>
                  </a:lnTo>
                  <a:lnTo>
                    <a:pt x="345" y="72"/>
                  </a:lnTo>
                  <a:lnTo>
                    <a:pt x="354" y="40"/>
                  </a:lnTo>
                  <a:lnTo>
                    <a:pt x="312" y="40"/>
                  </a:lnTo>
                  <a:lnTo>
                    <a:pt x="269" y="24"/>
                  </a:lnTo>
                  <a:lnTo>
                    <a:pt x="227" y="0"/>
                  </a:lnTo>
                  <a:lnTo>
                    <a:pt x="227" y="24"/>
                  </a:lnTo>
                  <a:lnTo>
                    <a:pt x="202" y="8"/>
                  </a:lnTo>
                  <a:lnTo>
                    <a:pt x="168" y="8"/>
                  </a:lnTo>
                  <a:lnTo>
                    <a:pt x="160" y="40"/>
                  </a:lnTo>
                  <a:lnTo>
                    <a:pt x="118" y="56"/>
                  </a:lnTo>
                  <a:lnTo>
                    <a:pt x="76" y="80"/>
                  </a:lnTo>
                  <a:lnTo>
                    <a:pt x="34" y="88"/>
                  </a:lnTo>
                  <a:lnTo>
                    <a:pt x="0" y="112"/>
                  </a:lnTo>
                  <a:lnTo>
                    <a:pt x="34" y="152"/>
                  </a:lnTo>
                  <a:lnTo>
                    <a:pt x="25" y="176"/>
                  </a:lnTo>
                  <a:lnTo>
                    <a:pt x="84" y="224"/>
                  </a:lnTo>
                  <a:lnTo>
                    <a:pt x="160" y="280"/>
                  </a:lnTo>
                  <a:lnTo>
                    <a:pt x="152" y="288"/>
                  </a:lnTo>
                  <a:lnTo>
                    <a:pt x="194" y="312"/>
                  </a:lnTo>
                  <a:lnTo>
                    <a:pt x="244" y="296"/>
                  </a:lnTo>
                  <a:lnTo>
                    <a:pt x="269" y="248"/>
                  </a:lnTo>
                  <a:lnTo>
                    <a:pt x="345" y="272"/>
                  </a:lnTo>
                  <a:lnTo>
                    <a:pt x="430" y="272"/>
                  </a:lnTo>
                  <a:lnTo>
                    <a:pt x="430" y="280"/>
                  </a:lnTo>
                  <a:lnTo>
                    <a:pt x="455" y="248"/>
                  </a:lnTo>
                  <a:lnTo>
                    <a:pt x="497" y="248"/>
                  </a:lnTo>
                  <a:close/>
                </a:path>
              </a:pathLst>
            </a:custGeom>
            <a:solidFill>
              <a:srgbClr val="00FF00"/>
            </a:solidFill>
            <a:ln w="9525">
              <a:solidFill>
                <a:schemeClr val="tx1"/>
              </a:solidFill>
              <a:round/>
              <a:headEnd/>
              <a:tailEnd/>
            </a:ln>
          </p:spPr>
          <p:txBody>
            <a:bodyPr/>
            <a:lstStyle/>
            <a:p>
              <a:endParaRPr lang="en-IE">
                <a:latin typeface="Calibri" pitchFamily="34" charset="0"/>
              </a:endParaRPr>
            </a:p>
          </p:txBody>
        </p:sp>
        <p:sp>
          <p:nvSpPr>
            <p:cNvPr id="53" name="Freeform 49"/>
            <p:cNvSpPr>
              <a:spLocks/>
            </p:cNvSpPr>
            <p:nvPr/>
          </p:nvSpPr>
          <p:spPr bwMode="auto">
            <a:xfrm>
              <a:off x="4098" y="3000"/>
              <a:ext cx="278" cy="200"/>
            </a:xfrm>
            <a:custGeom>
              <a:avLst/>
              <a:gdLst>
                <a:gd name="T0" fmla="*/ 50 w 278"/>
                <a:gd name="T1" fmla="*/ 192 h 200"/>
                <a:gd name="T2" fmla="*/ 92 w 278"/>
                <a:gd name="T3" fmla="*/ 160 h 200"/>
                <a:gd name="T4" fmla="*/ 117 w 278"/>
                <a:gd name="T5" fmla="*/ 176 h 200"/>
                <a:gd name="T6" fmla="*/ 151 w 278"/>
                <a:gd name="T7" fmla="*/ 184 h 200"/>
                <a:gd name="T8" fmla="*/ 168 w 278"/>
                <a:gd name="T9" fmla="*/ 152 h 200"/>
                <a:gd name="T10" fmla="*/ 202 w 278"/>
                <a:gd name="T11" fmla="*/ 144 h 200"/>
                <a:gd name="T12" fmla="*/ 202 w 278"/>
                <a:gd name="T13" fmla="*/ 104 h 200"/>
                <a:gd name="T14" fmla="*/ 235 w 278"/>
                <a:gd name="T15" fmla="*/ 64 h 200"/>
                <a:gd name="T16" fmla="*/ 278 w 278"/>
                <a:gd name="T17" fmla="*/ 48 h 200"/>
                <a:gd name="T18" fmla="*/ 235 w 278"/>
                <a:gd name="T19" fmla="*/ 0 h 200"/>
                <a:gd name="T20" fmla="*/ 227 w 278"/>
                <a:gd name="T21" fmla="*/ 8 h 200"/>
                <a:gd name="T22" fmla="*/ 227 w 278"/>
                <a:gd name="T23" fmla="*/ 32 h 200"/>
                <a:gd name="T24" fmla="*/ 185 w 278"/>
                <a:gd name="T25" fmla="*/ 40 h 200"/>
                <a:gd name="T26" fmla="*/ 134 w 278"/>
                <a:gd name="T27" fmla="*/ 40 h 200"/>
                <a:gd name="T28" fmla="*/ 101 w 278"/>
                <a:gd name="T29" fmla="*/ 64 h 200"/>
                <a:gd name="T30" fmla="*/ 42 w 278"/>
                <a:gd name="T31" fmla="*/ 64 h 200"/>
                <a:gd name="T32" fmla="*/ 8 w 278"/>
                <a:gd name="T33" fmla="*/ 72 h 200"/>
                <a:gd name="T34" fmla="*/ 0 w 278"/>
                <a:gd name="T35" fmla="*/ 96 h 200"/>
                <a:gd name="T36" fmla="*/ 8 w 278"/>
                <a:gd name="T37" fmla="*/ 152 h 200"/>
                <a:gd name="T38" fmla="*/ 0 w 278"/>
                <a:gd name="T39" fmla="*/ 160 h 200"/>
                <a:gd name="T40" fmla="*/ 25 w 278"/>
                <a:gd name="T41" fmla="*/ 152 h 200"/>
                <a:gd name="T42" fmla="*/ 8 w 278"/>
                <a:gd name="T43" fmla="*/ 176 h 200"/>
                <a:gd name="T44" fmla="*/ 8 w 278"/>
                <a:gd name="T45" fmla="*/ 200 h 200"/>
                <a:gd name="T46" fmla="*/ 16 w 278"/>
                <a:gd name="T47" fmla="*/ 200 h 200"/>
                <a:gd name="T48" fmla="*/ 50 w 278"/>
                <a:gd name="T49" fmla="*/ 192 h 2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8"/>
                <a:gd name="T76" fmla="*/ 0 h 200"/>
                <a:gd name="T77" fmla="*/ 278 w 278"/>
                <a:gd name="T78" fmla="*/ 200 h 2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8" h="200">
                  <a:moveTo>
                    <a:pt x="50" y="192"/>
                  </a:moveTo>
                  <a:lnTo>
                    <a:pt x="92" y="160"/>
                  </a:lnTo>
                  <a:lnTo>
                    <a:pt x="117" y="176"/>
                  </a:lnTo>
                  <a:lnTo>
                    <a:pt x="151" y="184"/>
                  </a:lnTo>
                  <a:lnTo>
                    <a:pt x="168" y="152"/>
                  </a:lnTo>
                  <a:lnTo>
                    <a:pt x="202" y="144"/>
                  </a:lnTo>
                  <a:lnTo>
                    <a:pt x="202" y="104"/>
                  </a:lnTo>
                  <a:lnTo>
                    <a:pt x="235" y="64"/>
                  </a:lnTo>
                  <a:lnTo>
                    <a:pt x="278" y="48"/>
                  </a:lnTo>
                  <a:lnTo>
                    <a:pt x="235" y="0"/>
                  </a:lnTo>
                  <a:lnTo>
                    <a:pt x="227" y="8"/>
                  </a:lnTo>
                  <a:lnTo>
                    <a:pt x="227" y="32"/>
                  </a:lnTo>
                  <a:lnTo>
                    <a:pt x="185" y="40"/>
                  </a:lnTo>
                  <a:lnTo>
                    <a:pt x="134" y="40"/>
                  </a:lnTo>
                  <a:lnTo>
                    <a:pt x="101" y="64"/>
                  </a:lnTo>
                  <a:lnTo>
                    <a:pt x="42" y="64"/>
                  </a:lnTo>
                  <a:lnTo>
                    <a:pt x="8" y="72"/>
                  </a:lnTo>
                  <a:lnTo>
                    <a:pt x="0" y="96"/>
                  </a:lnTo>
                  <a:lnTo>
                    <a:pt x="8" y="152"/>
                  </a:lnTo>
                  <a:lnTo>
                    <a:pt x="0" y="160"/>
                  </a:lnTo>
                  <a:lnTo>
                    <a:pt x="25" y="152"/>
                  </a:lnTo>
                  <a:lnTo>
                    <a:pt x="8" y="176"/>
                  </a:lnTo>
                  <a:lnTo>
                    <a:pt x="8" y="200"/>
                  </a:lnTo>
                  <a:lnTo>
                    <a:pt x="16" y="200"/>
                  </a:lnTo>
                  <a:lnTo>
                    <a:pt x="50" y="192"/>
                  </a:lnTo>
                  <a:close/>
                </a:path>
              </a:pathLst>
            </a:custGeom>
            <a:solidFill>
              <a:srgbClr val="00FF00"/>
            </a:solidFill>
            <a:ln w="9525">
              <a:solidFill>
                <a:schemeClr val="tx1"/>
              </a:solidFill>
              <a:round/>
              <a:headEnd/>
              <a:tailEnd/>
            </a:ln>
          </p:spPr>
          <p:txBody>
            <a:bodyPr/>
            <a:lstStyle/>
            <a:p>
              <a:endParaRPr lang="en-IE">
                <a:latin typeface="Calibri" pitchFamily="34" charset="0"/>
              </a:endParaRPr>
            </a:p>
          </p:txBody>
        </p:sp>
        <p:sp>
          <p:nvSpPr>
            <p:cNvPr id="54" name="Freeform 50"/>
            <p:cNvSpPr>
              <a:spLocks/>
            </p:cNvSpPr>
            <p:nvPr/>
          </p:nvSpPr>
          <p:spPr bwMode="auto">
            <a:xfrm>
              <a:off x="4106" y="3056"/>
              <a:ext cx="548" cy="416"/>
            </a:xfrm>
            <a:custGeom>
              <a:avLst/>
              <a:gdLst>
                <a:gd name="T0" fmla="*/ 388 w 548"/>
                <a:gd name="T1" fmla="*/ 360 h 416"/>
                <a:gd name="T2" fmla="*/ 379 w 548"/>
                <a:gd name="T3" fmla="*/ 344 h 416"/>
                <a:gd name="T4" fmla="*/ 345 w 548"/>
                <a:gd name="T5" fmla="*/ 328 h 416"/>
                <a:gd name="T6" fmla="*/ 320 w 548"/>
                <a:gd name="T7" fmla="*/ 296 h 416"/>
                <a:gd name="T8" fmla="*/ 270 w 548"/>
                <a:gd name="T9" fmla="*/ 264 h 416"/>
                <a:gd name="T10" fmla="*/ 236 w 548"/>
                <a:gd name="T11" fmla="*/ 216 h 416"/>
                <a:gd name="T12" fmla="*/ 202 w 548"/>
                <a:gd name="T13" fmla="*/ 200 h 416"/>
                <a:gd name="T14" fmla="*/ 219 w 548"/>
                <a:gd name="T15" fmla="*/ 152 h 416"/>
                <a:gd name="T16" fmla="*/ 236 w 548"/>
                <a:gd name="T17" fmla="*/ 152 h 416"/>
                <a:gd name="T18" fmla="*/ 270 w 548"/>
                <a:gd name="T19" fmla="*/ 168 h 416"/>
                <a:gd name="T20" fmla="*/ 278 w 548"/>
                <a:gd name="T21" fmla="*/ 144 h 416"/>
                <a:gd name="T22" fmla="*/ 312 w 548"/>
                <a:gd name="T23" fmla="*/ 136 h 416"/>
                <a:gd name="T24" fmla="*/ 354 w 548"/>
                <a:gd name="T25" fmla="*/ 144 h 416"/>
                <a:gd name="T26" fmla="*/ 404 w 548"/>
                <a:gd name="T27" fmla="*/ 152 h 416"/>
                <a:gd name="T28" fmla="*/ 438 w 548"/>
                <a:gd name="T29" fmla="*/ 144 h 416"/>
                <a:gd name="T30" fmla="*/ 472 w 548"/>
                <a:gd name="T31" fmla="*/ 152 h 416"/>
                <a:gd name="T32" fmla="*/ 522 w 548"/>
                <a:gd name="T33" fmla="*/ 160 h 416"/>
                <a:gd name="T34" fmla="*/ 522 w 548"/>
                <a:gd name="T35" fmla="*/ 128 h 416"/>
                <a:gd name="T36" fmla="*/ 548 w 548"/>
                <a:gd name="T37" fmla="*/ 120 h 416"/>
                <a:gd name="T38" fmla="*/ 522 w 548"/>
                <a:gd name="T39" fmla="*/ 112 h 416"/>
                <a:gd name="T40" fmla="*/ 497 w 548"/>
                <a:gd name="T41" fmla="*/ 80 h 416"/>
                <a:gd name="T42" fmla="*/ 480 w 548"/>
                <a:gd name="T43" fmla="*/ 48 h 416"/>
                <a:gd name="T44" fmla="*/ 421 w 548"/>
                <a:gd name="T45" fmla="*/ 72 h 416"/>
                <a:gd name="T46" fmla="*/ 388 w 548"/>
                <a:gd name="T47" fmla="*/ 72 h 416"/>
                <a:gd name="T48" fmla="*/ 379 w 548"/>
                <a:gd name="T49" fmla="*/ 48 h 416"/>
                <a:gd name="T50" fmla="*/ 345 w 548"/>
                <a:gd name="T51" fmla="*/ 56 h 416"/>
                <a:gd name="T52" fmla="*/ 320 w 548"/>
                <a:gd name="T53" fmla="*/ 40 h 416"/>
                <a:gd name="T54" fmla="*/ 295 w 548"/>
                <a:gd name="T55" fmla="*/ 16 h 416"/>
                <a:gd name="T56" fmla="*/ 261 w 548"/>
                <a:gd name="T57" fmla="*/ 0 h 416"/>
                <a:gd name="T58" fmla="*/ 227 w 548"/>
                <a:gd name="T59" fmla="*/ 8 h 416"/>
                <a:gd name="T60" fmla="*/ 194 w 548"/>
                <a:gd name="T61" fmla="*/ 48 h 416"/>
                <a:gd name="T62" fmla="*/ 194 w 548"/>
                <a:gd name="T63" fmla="*/ 88 h 416"/>
                <a:gd name="T64" fmla="*/ 160 w 548"/>
                <a:gd name="T65" fmla="*/ 96 h 416"/>
                <a:gd name="T66" fmla="*/ 143 w 548"/>
                <a:gd name="T67" fmla="*/ 128 h 416"/>
                <a:gd name="T68" fmla="*/ 109 w 548"/>
                <a:gd name="T69" fmla="*/ 120 h 416"/>
                <a:gd name="T70" fmla="*/ 84 w 548"/>
                <a:gd name="T71" fmla="*/ 104 h 416"/>
                <a:gd name="T72" fmla="*/ 42 w 548"/>
                <a:gd name="T73" fmla="*/ 136 h 416"/>
                <a:gd name="T74" fmla="*/ 8 w 548"/>
                <a:gd name="T75" fmla="*/ 144 h 416"/>
                <a:gd name="T76" fmla="*/ 0 w 548"/>
                <a:gd name="T77" fmla="*/ 144 h 416"/>
                <a:gd name="T78" fmla="*/ 0 w 548"/>
                <a:gd name="T79" fmla="*/ 152 h 416"/>
                <a:gd name="T80" fmla="*/ 34 w 548"/>
                <a:gd name="T81" fmla="*/ 216 h 416"/>
                <a:gd name="T82" fmla="*/ 84 w 548"/>
                <a:gd name="T83" fmla="*/ 152 h 416"/>
                <a:gd name="T84" fmla="*/ 84 w 548"/>
                <a:gd name="T85" fmla="*/ 216 h 416"/>
                <a:gd name="T86" fmla="*/ 126 w 548"/>
                <a:gd name="T87" fmla="*/ 192 h 416"/>
                <a:gd name="T88" fmla="*/ 126 w 548"/>
                <a:gd name="T89" fmla="*/ 240 h 416"/>
                <a:gd name="T90" fmla="*/ 177 w 548"/>
                <a:gd name="T91" fmla="*/ 264 h 416"/>
                <a:gd name="T92" fmla="*/ 160 w 548"/>
                <a:gd name="T93" fmla="*/ 272 h 416"/>
                <a:gd name="T94" fmla="*/ 219 w 548"/>
                <a:gd name="T95" fmla="*/ 312 h 416"/>
                <a:gd name="T96" fmla="*/ 227 w 548"/>
                <a:gd name="T97" fmla="*/ 336 h 416"/>
                <a:gd name="T98" fmla="*/ 253 w 548"/>
                <a:gd name="T99" fmla="*/ 352 h 416"/>
                <a:gd name="T100" fmla="*/ 312 w 548"/>
                <a:gd name="T101" fmla="*/ 360 h 416"/>
                <a:gd name="T102" fmla="*/ 371 w 548"/>
                <a:gd name="T103" fmla="*/ 384 h 416"/>
                <a:gd name="T104" fmla="*/ 312 w 548"/>
                <a:gd name="T105" fmla="*/ 392 h 416"/>
                <a:gd name="T106" fmla="*/ 413 w 548"/>
                <a:gd name="T107" fmla="*/ 416 h 416"/>
                <a:gd name="T108" fmla="*/ 413 w 548"/>
                <a:gd name="T109" fmla="*/ 384 h 416"/>
                <a:gd name="T110" fmla="*/ 388 w 548"/>
                <a:gd name="T111" fmla="*/ 360 h 41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48"/>
                <a:gd name="T169" fmla="*/ 0 h 416"/>
                <a:gd name="T170" fmla="*/ 548 w 548"/>
                <a:gd name="T171" fmla="*/ 416 h 41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48" h="416">
                  <a:moveTo>
                    <a:pt x="388" y="360"/>
                  </a:moveTo>
                  <a:lnTo>
                    <a:pt x="379" y="344"/>
                  </a:lnTo>
                  <a:lnTo>
                    <a:pt x="345" y="328"/>
                  </a:lnTo>
                  <a:lnTo>
                    <a:pt x="320" y="296"/>
                  </a:lnTo>
                  <a:lnTo>
                    <a:pt x="270" y="264"/>
                  </a:lnTo>
                  <a:lnTo>
                    <a:pt x="236" y="216"/>
                  </a:lnTo>
                  <a:lnTo>
                    <a:pt x="202" y="200"/>
                  </a:lnTo>
                  <a:lnTo>
                    <a:pt x="219" y="152"/>
                  </a:lnTo>
                  <a:lnTo>
                    <a:pt x="236" y="152"/>
                  </a:lnTo>
                  <a:lnTo>
                    <a:pt x="270" y="168"/>
                  </a:lnTo>
                  <a:lnTo>
                    <a:pt x="278" y="144"/>
                  </a:lnTo>
                  <a:lnTo>
                    <a:pt x="312" y="136"/>
                  </a:lnTo>
                  <a:lnTo>
                    <a:pt x="354" y="144"/>
                  </a:lnTo>
                  <a:lnTo>
                    <a:pt x="404" y="152"/>
                  </a:lnTo>
                  <a:lnTo>
                    <a:pt x="438" y="144"/>
                  </a:lnTo>
                  <a:lnTo>
                    <a:pt x="472" y="152"/>
                  </a:lnTo>
                  <a:lnTo>
                    <a:pt x="522" y="160"/>
                  </a:lnTo>
                  <a:lnTo>
                    <a:pt x="522" y="128"/>
                  </a:lnTo>
                  <a:lnTo>
                    <a:pt x="548" y="120"/>
                  </a:lnTo>
                  <a:lnTo>
                    <a:pt x="522" y="112"/>
                  </a:lnTo>
                  <a:lnTo>
                    <a:pt x="497" y="80"/>
                  </a:lnTo>
                  <a:lnTo>
                    <a:pt x="480" y="48"/>
                  </a:lnTo>
                  <a:lnTo>
                    <a:pt x="421" y="72"/>
                  </a:lnTo>
                  <a:lnTo>
                    <a:pt x="388" y="72"/>
                  </a:lnTo>
                  <a:lnTo>
                    <a:pt x="379" y="48"/>
                  </a:lnTo>
                  <a:lnTo>
                    <a:pt x="345" y="56"/>
                  </a:lnTo>
                  <a:lnTo>
                    <a:pt x="320" y="40"/>
                  </a:lnTo>
                  <a:lnTo>
                    <a:pt x="295" y="16"/>
                  </a:lnTo>
                  <a:lnTo>
                    <a:pt x="261" y="0"/>
                  </a:lnTo>
                  <a:lnTo>
                    <a:pt x="227" y="8"/>
                  </a:lnTo>
                  <a:lnTo>
                    <a:pt x="194" y="48"/>
                  </a:lnTo>
                  <a:lnTo>
                    <a:pt x="194" y="88"/>
                  </a:lnTo>
                  <a:lnTo>
                    <a:pt x="160" y="96"/>
                  </a:lnTo>
                  <a:lnTo>
                    <a:pt x="143" y="128"/>
                  </a:lnTo>
                  <a:lnTo>
                    <a:pt x="109" y="120"/>
                  </a:lnTo>
                  <a:lnTo>
                    <a:pt x="84" y="104"/>
                  </a:lnTo>
                  <a:lnTo>
                    <a:pt x="42" y="136"/>
                  </a:lnTo>
                  <a:lnTo>
                    <a:pt x="8" y="144"/>
                  </a:lnTo>
                  <a:lnTo>
                    <a:pt x="0" y="144"/>
                  </a:lnTo>
                  <a:lnTo>
                    <a:pt x="0" y="152"/>
                  </a:lnTo>
                  <a:lnTo>
                    <a:pt x="34" y="216"/>
                  </a:lnTo>
                  <a:lnTo>
                    <a:pt x="84" y="152"/>
                  </a:lnTo>
                  <a:lnTo>
                    <a:pt x="84" y="216"/>
                  </a:lnTo>
                  <a:lnTo>
                    <a:pt x="126" y="192"/>
                  </a:lnTo>
                  <a:lnTo>
                    <a:pt x="126" y="240"/>
                  </a:lnTo>
                  <a:lnTo>
                    <a:pt x="177" y="264"/>
                  </a:lnTo>
                  <a:lnTo>
                    <a:pt x="160" y="272"/>
                  </a:lnTo>
                  <a:lnTo>
                    <a:pt x="219" y="312"/>
                  </a:lnTo>
                  <a:lnTo>
                    <a:pt x="227" y="336"/>
                  </a:lnTo>
                  <a:lnTo>
                    <a:pt x="253" y="352"/>
                  </a:lnTo>
                  <a:lnTo>
                    <a:pt x="312" y="360"/>
                  </a:lnTo>
                  <a:lnTo>
                    <a:pt x="371" y="384"/>
                  </a:lnTo>
                  <a:lnTo>
                    <a:pt x="312" y="392"/>
                  </a:lnTo>
                  <a:lnTo>
                    <a:pt x="413" y="416"/>
                  </a:lnTo>
                  <a:lnTo>
                    <a:pt x="413" y="384"/>
                  </a:lnTo>
                  <a:lnTo>
                    <a:pt x="388" y="360"/>
                  </a:lnTo>
                  <a:close/>
                </a:path>
              </a:pathLst>
            </a:custGeom>
            <a:solidFill>
              <a:srgbClr val="92D050"/>
            </a:solidFill>
            <a:ln w="9525">
              <a:noFill/>
              <a:miter lim="800000"/>
              <a:headEnd/>
              <a:tailEnd/>
            </a:ln>
          </p:spPr>
          <p:txBody>
            <a:bodyPr/>
            <a:lstStyle/>
            <a:p>
              <a:endParaRPr lang="en-IE">
                <a:latin typeface="Calibri" pitchFamily="34" charset="0"/>
              </a:endParaRPr>
            </a:p>
          </p:txBody>
        </p:sp>
        <p:sp>
          <p:nvSpPr>
            <p:cNvPr id="55" name="Freeform 51"/>
            <p:cNvSpPr>
              <a:spLocks/>
            </p:cNvSpPr>
            <p:nvPr/>
          </p:nvSpPr>
          <p:spPr bwMode="auto">
            <a:xfrm>
              <a:off x="4098" y="3000"/>
              <a:ext cx="278" cy="200"/>
            </a:xfrm>
            <a:custGeom>
              <a:avLst/>
              <a:gdLst>
                <a:gd name="T0" fmla="*/ 50 w 278"/>
                <a:gd name="T1" fmla="*/ 192 h 200"/>
                <a:gd name="T2" fmla="*/ 92 w 278"/>
                <a:gd name="T3" fmla="*/ 160 h 200"/>
                <a:gd name="T4" fmla="*/ 117 w 278"/>
                <a:gd name="T5" fmla="*/ 176 h 200"/>
                <a:gd name="T6" fmla="*/ 151 w 278"/>
                <a:gd name="T7" fmla="*/ 184 h 200"/>
                <a:gd name="T8" fmla="*/ 168 w 278"/>
                <a:gd name="T9" fmla="*/ 152 h 200"/>
                <a:gd name="T10" fmla="*/ 202 w 278"/>
                <a:gd name="T11" fmla="*/ 144 h 200"/>
                <a:gd name="T12" fmla="*/ 202 w 278"/>
                <a:gd name="T13" fmla="*/ 104 h 200"/>
                <a:gd name="T14" fmla="*/ 235 w 278"/>
                <a:gd name="T15" fmla="*/ 64 h 200"/>
                <a:gd name="T16" fmla="*/ 278 w 278"/>
                <a:gd name="T17" fmla="*/ 48 h 200"/>
                <a:gd name="T18" fmla="*/ 235 w 278"/>
                <a:gd name="T19" fmla="*/ 0 h 200"/>
                <a:gd name="T20" fmla="*/ 227 w 278"/>
                <a:gd name="T21" fmla="*/ 8 h 200"/>
                <a:gd name="T22" fmla="*/ 227 w 278"/>
                <a:gd name="T23" fmla="*/ 32 h 200"/>
                <a:gd name="T24" fmla="*/ 185 w 278"/>
                <a:gd name="T25" fmla="*/ 40 h 200"/>
                <a:gd name="T26" fmla="*/ 134 w 278"/>
                <a:gd name="T27" fmla="*/ 40 h 200"/>
                <a:gd name="T28" fmla="*/ 101 w 278"/>
                <a:gd name="T29" fmla="*/ 64 h 200"/>
                <a:gd name="T30" fmla="*/ 42 w 278"/>
                <a:gd name="T31" fmla="*/ 64 h 200"/>
                <a:gd name="T32" fmla="*/ 8 w 278"/>
                <a:gd name="T33" fmla="*/ 72 h 200"/>
                <a:gd name="T34" fmla="*/ 0 w 278"/>
                <a:gd name="T35" fmla="*/ 96 h 200"/>
                <a:gd name="T36" fmla="*/ 8 w 278"/>
                <a:gd name="T37" fmla="*/ 152 h 200"/>
                <a:gd name="T38" fmla="*/ 0 w 278"/>
                <a:gd name="T39" fmla="*/ 160 h 200"/>
                <a:gd name="T40" fmla="*/ 25 w 278"/>
                <a:gd name="T41" fmla="*/ 152 h 200"/>
                <a:gd name="T42" fmla="*/ 8 w 278"/>
                <a:gd name="T43" fmla="*/ 176 h 200"/>
                <a:gd name="T44" fmla="*/ 8 w 278"/>
                <a:gd name="T45" fmla="*/ 200 h 200"/>
                <a:gd name="T46" fmla="*/ 16 w 278"/>
                <a:gd name="T47" fmla="*/ 200 h 200"/>
                <a:gd name="T48" fmla="*/ 50 w 278"/>
                <a:gd name="T49" fmla="*/ 192 h 2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8"/>
                <a:gd name="T76" fmla="*/ 0 h 200"/>
                <a:gd name="T77" fmla="*/ 278 w 278"/>
                <a:gd name="T78" fmla="*/ 200 h 2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8" h="200">
                  <a:moveTo>
                    <a:pt x="50" y="192"/>
                  </a:moveTo>
                  <a:lnTo>
                    <a:pt x="92" y="160"/>
                  </a:lnTo>
                  <a:lnTo>
                    <a:pt x="117" y="176"/>
                  </a:lnTo>
                  <a:lnTo>
                    <a:pt x="151" y="184"/>
                  </a:lnTo>
                  <a:lnTo>
                    <a:pt x="168" y="152"/>
                  </a:lnTo>
                  <a:lnTo>
                    <a:pt x="202" y="144"/>
                  </a:lnTo>
                  <a:lnTo>
                    <a:pt x="202" y="104"/>
                  </a:lnTo>
                  <a:lnTo>
                    <a:pt x="235" y="64"/>
                  </a:lnTo>
                  <a:lnTo>
                    <a:pt x="278" y="48"/>
                  </a:lnTo>
                  <a:lnTo>
                    <a:pt x="235" y="0"/>
                  </a:lnTo>
                  <a:lnTo>
                    <a:pt x="227" y="8"/>
                  </a:lnTo>
                  <a:lnTo>
                    <a:pt x="227" y="32"/>
                  </a:lnTo>
                  <a:lnTo>
                    <a:pt x="185" y="40"/>
                  </a:lnTo>
                  <a:lnTo>
                    <a:pt x="134" y="40"/>
                  </a:lnTo>
                  <a:lnTo>
                    <a:pt x="101" y="64"/>
                  </a:lnTo>
                  <a:lnTo>
                    <a:pt x="42" y="64"/>
                  </a:lnTo>
                  <a:lnTo>
                    <a:pt x="8" y="72"/>
                  </a:lnTo>
                  <a:lnTo>
                    <a:pt x="0" y="96"/>
                  </a:lnTo>
                  <a:lnTo>
                    <a:pt x="8" y="152"/>
                  </a:lnTo>
                  <a:lnTo>
                    <a:pt x="0" y="160"/>
                  </a:lnTo>
                  <a:lnTo>
                    <a:pt x="25" y="152"/>
                  </a:lnTo>
                  <a:lnTo>
                    <a:pt x="8" y="176"/>
                  </a:lnTo>
                  <a:lnTo>
                    <a:pt x="8" y="200"/>
                  </a:lnTo>
                  <a:lnTo>
                    <a:pt x="16" y="200"/>
                  </a:lnTo>
                  <a:lnTo>
                    <a:pt x="50" y="192"/>
                  </a:lnTo>
                  <a:close/>
                </a:path>
              </a:pathLst>
            </a:custGeom>
            <a:noFill/>
            <a:ln w="12700">
              <a:solidFill>
                <a:srgbClr val="000000"/>
              </a:solidFill>
              <a:round/>
              <a:headEnd/>
              <a:tailEnd/>
            </a:ln>
          </p:spPr>
          <p:txBody>
            <a:bodyPr/>
            <a:lstStyle/>
            <a:p>
              <a:endParaRPr lang="en-IE">
                <a:latin typeface="Calibri" pitchFamily="34" charset="0"/>
              </a:endParaRPr>
            </a:p>
          </p:txBody>
        </p:sp>
        <p:sp>
          <p:nvSpPr>
            <p:cNvPr id="56" name="Freeform 52"/>
            <p:cNvSpPr>
              <a:spLocks/>
            </p:cNvSpPr>
            <p:nvPr/>
          </p:nvSpPr>
          <p:spPr bwMode="auto">
            <a:xfrm>
              <a:off x="4106" y="3056"/>
              <a:ext cx="548" cy="416"/>
            </a:xfrm>
            <a:custGeom>
              <a:avLst/>
              <a:gdLst>
                <a:gd name="T0" fmla="*/ 388 w 548"/>
                <a:gd name="T1" fmla="*/ 360 h 416"/>
                <a:gd name="T2" fmla="*/ 379 w 548"/>
                <a:gd name="T3" fmla="*/ 344 h 416"/>
                <a:gd name="T4" fmla="*/ 345 w 548"/>
                <a:gd name="T5" fmla="*/ 328 h 416"/>
                <a:gd name="T6" fmla="*/ 320 w 548"/>
                <a:gd name="T7" fmla="*/ 296 h 416"/>
                <a:gd name="T8" fmla="*/ 270 w 548"/>
                <a:gd name="T9" fmla="*/ 264 h 416"/>
                <a:gd name="T10" fmla="*/ 236 w 548"/>
                <a:gd name="T11" fmla="*/ 216 h 416"/>
                <a:gd name="T12" fmla="*/ 202 w 548"/>
                <a:gd name="T13" fmla="*/ 200 h 416"/>
                <a:gd name="T14" fmla="*/ 219 w 548"/>
                <a:gd name="T15" fmla="*/ 152 h 416"/>
                <a:gd name="T16" fmla="*/ 236 w 548"/>
                <a:gd name="T17" fmla="*/ 152 h 416"/>
                <a:gd name="T18" fmla="*/ 270 w 548"/>
                <a:gd name="T19" fmla="*/ 168 h 416"/>
                <a:gd name="T20" fmla="*/ 278 w 548"/>
                <a:gd name="T21" fmla="*/ 144 h 416"/>
                <a:gd name="T22" fmla="*/ 312 w 548"/>
                <a:gd name="T23" fmla="*/ 136 h 416"/>
                <a:gd name="T24" fmla="*/ 354 w 548"/>
                <a:gd name="T25" fmla="*/ 144 h 416"/>
                <a:gd name="T26" fmla="*/ 404 w 548"/>
                <a:gd name="T27" fmla="*/ 152 h 416"/>
                <a:gd name="T28" fmla="*/ 438 w 548"/>
                <a:gd name="T29" fmla="*/ 144 h 416"/>
                <a:gd name="T30" fmla="*/ 472 w 548"/>
                <a:gd name="T31" fmla="*/ 152 h 416"/>
                <a:gd name="T32" fmla="*/ 522 w 548"/>
                <a:gd name="T33" fmla="*/ 160 h 416"/>
                <a:gd name="T34" fmla="*/ 522 w 548"/>
                <a:gd name="T35" fmla="*/ 128 h 416"/>
                <a:gd name="T36" fmla="*/ 548 w 548"/>
                <a:gd name="T37" fmla="*/ 120 h 416"/>
                <a:gd name="T38" fmla="*/ 522 w 548"/>
                <a:gd name="T39" fmla="*/ 112 h 416"/>
                <a:gd name="T40" fmla="*/ 497 w 548"/>
                <a:gd name="T41" fmla="*/ 80 h 416"/>
                <a:gd name="T42" fmla="*/ 480 w 548"/>
                <a:gd name="T43" fmla="*/ 48 h 416"/>
                <a:gd name="T44" fmla="*/ 421 w 548"/>
                <a:gd name="T45" fmla="*/ 72 h 416"/>
                <a:gd name="T46" fmla="*/ 388 w 548"/>
                <a:gd name="T47" fmla="*/ 72 h 416"/>
                <a:gd name="T48" fmla="*/ 379 w 548"/>
                <a:gd name="T49" fmla="*/ 48 h 416"/>
                <a:gd name="T50" fmla="*/ 345 w 548"/>
                <a:gd name="T51" fmla="*/ 56 h 416"/>
                <a:gd name="T52" fmla="*/ 320 w 548"/>
                <a:gd name="T53" fmla="*/ 40 h 416"/>
                <a:gd name="T54" fmla="*/ 295 w 548"/>
                <a:gd name="T55" fmla="*/ 16 h 416"/>
                <a:gd name="T56" fmla="*/ 261 w 548"/>
                <a:gd name="T57" fmla="*/ 0 h 416"/>
                <a:gd name="T58" fmla="*/ 227 w 548"/>
                <a:gd name="T59" fmla="*/ 8 h 416"/>
                <a:gd name="T60" fmla="*/ 194 w 548"/>
                <a:gd name="T61" fmla="*/ 48 h 416"/>
                <a:gd name="T62" fmla="*/ 194 w 548"/>
                <a:gd name="T63" fmla="*/ 88 h 416"/>
                <a:gd name="T64" fmla="*/ 160 w 548"/>
                <a:gd name="T65" fmla="*/ 96 h 416"/>
                <a:gd name="T66" fmla="*/ 143 w 548"/>
                <a:gd name="T67" fmla="*/ 128 h 416"/>
                <a:gd name="T68" fmla="*/ 109 w 548"/>
                <a:gd name="T69" fmla="*/ 120 h 416"/>
                <a:gd name="T70" fmla="*/ 84 w 548"/>
                <a:gd name="T71" fmla="*/ 104 h 416"/>
                <a:gd name="T72" fmla="*/ 42 w 548"/>
                <a:gd name="T73" fmla="*/ 136 h 416"/>
                <a:gd name="T74" fmla="*/ 8 w 548"/>
                <a:gd name="T75" fmla="*/ 144 h 416"/>
                <a:gd name="T76" fmla="*/ 0 w 548"/>
                <a:gd name="T77" fmla="*/ 144 h 416"/>
                <a:gd name="T78" fmla="*/ 0 w 548"/>
                <a:gd name="T79" fmla="*/ 152 h 416"/>
                <a:gd name="T80" fmla="*/ 34 w 548"/>
                <a:gd name="T81" fmla="*/ 216 h 416"/>
                <a:gd name="T82" fmla="*/ 84 w 548"/>
                <a:gd name="T83" fmla="*/ 152 h 416"/>
                <a:gd name="T84" fmla="*/ 84 w 548"/>
                <a:gd name="T85" fmla="*/ 216 h 416"/>
                <a:gd name="T86" fmla="*/ 126 w 548"/>
                <a:gd name="T87" fmla="*/ 192 h 416"/>
                <a:gd name="T88" fmla="*/ 126 w 548"/>
                <a:gd name="T89" fmla="*/ 240 h 416"/>
                <a:gd name="T90" fmla="*/ 177 w 548"/>
                <a:gd name="T91" fmla="*/ 264 h 416"/>
                <a:gd name="T92" fmla="*/ 160 w 548"/>
                <a:gd name="T93" fmla="*/ 272 h 416"/>
                <a:gd name="T94" fmla="*/ 219 w 548"/>
                <a:gd name="T95" fmla="*/ 312 h 416"/>
                <a:gd name="T96" fmla="*/ 227 w 548"/>
                <a:gd name="T97" fmla="*/ 336 h 416"/>
                <a:gd name="T98" fmla="*/ 253 w 548"/>
                <a:gd name="T99" fmla="*/ 352 h 416"/>
                <a:gd name="T100" fmla="*/ 312 w 548"/>
                <a:gd name="T101" fmla="*/ 360 h 416"/>
                <a:gd name="T102" fmla="*/ 371 w 548"/>
                <a:gd name="T103" fmla="*/ 384 h 416"/>
                <a:gd name="T104" fmla="*/ 312 w 548"/>
                <a:gd name="T105" fmla="*/ 392 h 416"/>
                <a:gd name="T106" fmla="*/ 413 w 548"/>
                <a:gd name="T107" fmla="*/ 416 h 416"/>
                <a:gd name="T108" fmla="*/ 413 w 548"/>
                <a:gd name="T109" fmla="*/ 384 h 416"/>
                <a:gd name="T110" fmla="*/ 388 w 548"/>
                <a:gd name="T111" fmla="*/ 360 h 41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48"/>
                <a:gd name="T169" fmla="*/ 0 h 416"/>
                <a:gd name="T170" fmla="*/ 548 w 548"/>
                <a:gd name="T171" fmla="*/ 416 h 41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48" h="416">
                  <a:moveTo>
                    <a:pt x="388" y="360"/>
                  </a:moveTo>
                  <a:lnTo>
                    <a:pt x="379" y="344"/>
                  </a:lnTo>
                  <a:lnTo>
                    <a:pt x="345" y="328"/>
                  </a:lnTo>
                  <a:lnTo>
                    <a:pt x="320" y="296"/>
                  </a:lnTo>
                  <a:lnTo>
                    <a:pt x="270" y="264"/>
                  </a:lnTo>
                  <a:lnTo>
                    <a:pt x="236" y="216"/>
                  </a:lnTo>
                  <a:lnTo>
                    <a:pt x="202" y="200"/>
                  </a:lnTo>
                  <a:lnTo>
                    <a:pt x="219" y="152"/>
                  </a:lnTo>
                  <a:lnTo>
                    <a:pt x="236" y="152"/>
                  </a:lnTo>
                  <a:lnTo>
                    <a:pt x="270" y="168"/>
                  </a:lnTo>
                  <a:lnTo>
                    <a:pt x="278" y="144"/>
                  </a:lnTo>
                  <a:lnTo>
                    <a:pt x="312" y="136"/>
                  </a:lnTo>
                  <a:lnTo>
                    <a:pt x="354" y="144"/>
                  </a:lnTo>
                  <a:lnTo>
                    <a:pt x="404" y="152"/>
                  </a:lnTo>
                  <a:lnTo>
                    <a:pt x="438" y="144"/>
                  </a:lnTo>
                  <a:lnTo>
                    <a:pt x="472" y="152"/>
                  </a:lnTo>
                  <a:lnTo>
                    <a:pt x="522" y="160"/>
                  </a:lnTo>
                  <a:lnTo>
                    <a:pt x="522" y="128"/>
                  </a:lnTo>
                  <a:lnTo>
                    <a:pt x="548" y="120"/>
                  </a:lnTo>
                  <a:lnTo>
                    <a:pt x="522" y="112"/>
                  </a:lnTo>
                  <a:lnTo>
                    <a:pt x="497" y="80"/>
                  </a:lnTo>
                  <a:lnTo>
                    <a:pt x="480" y="48"/>
                  </a:lnTo>
                  <a:lnTo>
                    <a:pt x="421" y="72"/>
                  </a:lnTo>
                  <a:lnTo>
                    <a:pt x="388" y="72"/>
                  </a:lnTo>
                  <a:lnTo>
                    <a:pt x="379" y="48"/>
                  </a:lnTo>
                  <a:lnTo>
                    <a:pt x="345" y="56"/>
                  </a:lnTo>
                  <a:lnTo>
                    <a:pt x="320" y="40"/>
                  </a:lnTo>
                  <a:lnTo>
                    <a:pt x="295" y="16"/>
                  </a:lnTo>
                  <a:lnTo>
                    <a:pt x="261" y="0"/>
                  </a:lnTo>
                  <a:lnTo>
                    <a:pt x="227" y="8"/>
                  </a:lnTo>
                  <a:lnTo>
                    <a:pt x="194" y="48"/>
                  </a:lnTo>
                  <a:lnTo>
                    <a:pt x="194" y="88"/>
                  </a:lnTo>
                  <a:lnTo>
                    <a:pt x="160" y="96"/>
                  </a:lnTo>
                  <a:lnTo>
                    <a:pt x="143" y="128"/>
                  </a:lnTo>
                  <a:lnTo>
                    <a:pt x="109" y="120"/>
                  </a:lnTo>
                  <a:lnTo>
                    <a:pt x="84" y="104"/>
                  </a:lnTo>
                  <a:lnTo>
                    <a:pt x="42" y="136"/>
                  </a:lnTo>
                  <a:lnTo>
                    <a:pt x="8" y="144"/>
                  </a:lnTo>
                  <a:lnTo>
                    <a:pt x="0" y="144"/>
                  </a:lnTo>
                  <a:lnTo>
                    <a:pt x="0" y="152"/>
                  </a:lnTo>
                  <a:lnTo>
                    <a:pt x="34" y="216"/>
                  </a:lnTo>
                  <a:lnTo>
                    <a:pt x="84" y="152"/>
                  </a:lnTo>
                  <a:lnTo>
                    <a:pt x="84" y="216"/>
                  </a:lnTo>
                  <a:lnTo>
                    <a:pt x="126" y="192"/>
                  </a:lnTo>
                  <a:lnTo>
                    <a:pt x="126" y="240"/>
                  </a:lnTo>
                  <a:lnTo>
                    <a:pt x="177" y="264"/>
                  </a:lnTo>
                  <a:lnTo>
                    <a:pt x="160" y="272"/>
                  </a:lnTo>
                  <a:lnTo>
                    <a:pt x="219" y="312"/>
                  </a:lnTo>
                  <a:lnTo>
                    <a:pt x="227" y="336"/>
                  </a:lnTo>
                  <a:lnTo>
                    <a:pt x="253" y="352"/>
                  </a:lnTo>
                  <a:lnTo>
                    <a:pt x="312" y="360"/>
                  </a:lnTo>
                  <a:lnTo>
                    <a:pt x="371" y="384"/>
                  </a:lnTo>
                  <a:lnTo>
                    <a:pt x="312" y="392"/>
                  </a:lnTo>
                  <a:lnTo>
                    <a:pt x="413" y="416"/>
                  </a:lnTo>
                  <a:lnTo>
                    <a:pt x="413" y="384"/>
                  </a:lnTo>
                  <a:lnTo>
                    <a:pt x="388" y="360"/>
                  </a:lnTo>
                  <a:close/>
                </a:path>
              </a:pathLst>
            </a:custGeom>
            <a:solidFill>
              <a:srgbClr val="00FF00"/>
            </a:solidFill>
            <a:ln w="12700">
              <a:solidFill>
                <a:srgbClr val="000000"/>
              </a:solidFill>
              <a:round/>
              <a:headEnd/>
              <a:tailEnd/>
            </a:ln>
          </p:spPr>
          <p:txBody>
            <a:bodyPr/>
            <a:lstStyle/>
            <a:p>
              <a:endParaRPr lang="en-IE">
                <a:latin typeface="Calibri" pitchFamily="34" charset="0"/>
              </a:endParaRPr>
            </a:p>
          </p:txBody>
        </p:sp>
        <p:sp>
          <p:nvSpPr>
            <p:cNvPr id="57" name="Freeform 53"/>
            <p:cNvSpPr>
              <a:spLocks/>
            </p:cNvSpPr>
            <p:nvPr/>
          </p:nvSpPr>
          <p:spPr bwMode="auto">
            <a:xfrm>
              <a:off x="4308" y="3192"/>
              <a:ext cx="388" cy="320"/>
            </a:xfrm>
            <a:custGeom>
              <a:avLst/>
              <a:gdLst>
                <a:gd name="T0" fmla="*/ 287 w 388"/>
                <a:gd name="T1" fmla="*/ 264 h 320"/>
                <a:gd name="T2" fmla="*/ 312 w 388"/>
                <a:gd name="T3" fmla="*/ 248 h 320"/>
                <a:gd name="T4" fmla="*/ 320 w 388"/>
                <a:gd name="T5" fmla="*/ 216 h 320"/>
                <a:gd name="T6" fmla="*/ 346 w 388"/>
                <a:gd name="T7" fmla="*/ 216 h 320"/>
                <a:gd name="T8" fmla="*/ 337 w 388"/>
                <a:gd name="T9" fmla="*/ 192 h 320"/>
                <a:gd name="T10" fmla="*/ 388 w 388"/>
                <a:gd name="T11" fmla="*/ 176 h 320"/>
                <a:gd name="T12" fmla="*/ 362 w 388"/>
                <a:gd name="T13" fmla="*/ 136 h 320"/>
                <a:gd name="T14" fmla="*/ 388 w 388"/>
                <a:gd name="T15" fmla="*/ 120 h 320"/>
                <a:gd name="T16" fmla="*/ 346 w 388"/>
                <a:gd name="T17" fmla="*/ 96 h 320"/>
                <a:gd name="T18" fmla="*/ 337 w 388"/>
                <a:gd name="T19" fmla="*/ 64 h 320"/>
                <a:gd name="T20" fmla="*/ 337 w 388"/>
                <a:gd name="T21" fmla="*/ 32 h 320"/>
                <a:gd name="T22" fmla="*/ 304 w 388"/>
                <a:gd name="T23" fmla="*/ 32 h 320"/>
                <a:gd name="T24" fmla="*/ 295 w 388"/>
                <a:gd name="T25" fmla="*/ 16 h 320"/>
                <a:gd name="T26" fmla="*/ 270 w 388"/>
                <a:gd name="T27" fmla="*/ 16 h 320"/>
                <a:gd name="T28" fmla="*/ 236 w 388"/>
                <a:gd name="T29" fmla="*/ 8 h 320"/>
                <a:gd name="T30" fmla="*/ 202 w 388"/>
                <a:gd name="T31" fmla="*/ 16 h 320"/>
                <a:gd name="T32" fmla="*/ 152 w 388"/>
                <a:gd name="T33" fmla="*/ 8 h 320"/>
                <a:gd name="T34" fmla="*/ 110 w 388"/>
                <a:gd name="T35" fmla="*/ 0 h 320"/>
                <a:gd name="T36" fmla="*/ 76 w 388"/>
                <a:gd name="T37" fmla="*/ 8 h 320"/>
                <a:gd name="T38" fmla="*/ 68 w 388"/>
                <a:gd name="T39" fmla="*/ 32 h 320"/>
                <a:gd name="T40" fmla="*/ 34 w 388"/>
                <a:gd name="T41" fmla="*/ 16 h 320"/>
                <a:gd name="T42" fmla="*/ 17 w 388"/>
                <a:gd name="T43" fmla="*/ 16 h 320"/>
                <a:gd name="T44" fmla="*/ 0 w 388"/>
                <a:gd name="T45" fmla="*/ 64 h 320"/>
                <a:gd name="T46" fmla="*/ 34 w 388"/>
                <a:gd name="T47" fmla="*/ 80 h 320"/>
                <a:gd name="T48" fmla="*/ 68 w 388"/>
                <a:gd name="T49" fmla="*/ 128 h 320"/>
                <a:gd name="T50" fmla="*/ 118 w 388"/>
                <a:gd name="T51" fmla="*/ 160 h 320"/>
                <a:gd name="T52" fmla="*/ 143 w 388"/>
                <a:gd name="T53" fmla="*/ 192 h 320"/>
                <a:gd name="T54" fmla="*/ 177 w 388"/>
                <a:gd name="T55" fmla="*/ 208 h 320"/>
                <a:gd name="T56" fmla="*/ 186 w 388"/>
                <a:gd name="T57" fmla="*/ 224 h 320"/>
                <a:gd name="T58" fmla="*/ 211 w 388"/>
                <a:gd name="T59" fmla="*/ 248 h 320"/>
                <a:gd name="T60" fmla="*/ 211 w 388"/>
                <a:gd name="T61" fmla="*/ 280 h 320"/>
                <a:gd name="T62" fmla="*/ 295 w 388"/>
                <a:gd name="T63" fmla="*/ 320 h 320"/>
                <a:gd name="T64" fmla="*/ 295 w 388"/>
                <a:gd name="T65" fmla="*/ 280 h 320"/>
                <a:gd name="T66" fmla="*/ 287 w 388"/>
                <a:gd name="T67" fmla="*/ 264 h 3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8"/>
                <a:gd name="T103" fmla="*/ 0 h 320"/>
                <a:gd name="T104" fmla="*/ 388 w 388"/>
                <a:gd name="T105" fmla="*/ 320 h 3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8" h="320">
                  <a:moveTo>
                    <a:pt x="287" y="264"/>
                  </a:moveTo>
                  <a:lnTo>
                    <a:pt x="312" y="248"/>
                  </a:lnTo>
                  <a:lnTo>
                    <a:pt x="320" y="216"/>
                  </a:lnTo>
                  <a:lnTo>
                    <a:pt x="346" y="216"/>
                  </a:lnTo>
                  <a:lnTo>
                    <a:pt x="337" y="192"/>
                  </a:lnTo>
                  <a:lnTo>
                    <a:pt x="388" y="176"/>
                  </a:lnTo>
                  <a:lnTo>
                    <a:pt x="362" y="136"/>
                  </a:lnTo>
                  <a:lnTo>
                    <a:pt x="388" y="120"/>
                  </a:lnTo>
                  <a:lnTo>
                    <a:pt x="346" y="96"/>
                  </a:lnTo>
                  <a:lnTo>
                    <a:pt x="337" y="64"/>
                  </a:lnTo>
                  <a:lnTo>
                    <a:pt x="337" y="32"/>
                  </a:lnTo>
                  <a:lnTo>
                    <a:pt x="304" y="32"/>
                  </a:lnTo>
                  <a:lnTo>
                    <a:pt x="295" y="16"/>
                  </a:lnTo>
                  <a:lnTo>
                    <a:pt x="270" y="16"/>
                  </a:lnTo>
                  <a:lnTo>
                    <a:pt x="236" y="8"/>
                  </a:lnTo>
                  <a:lnTo>
                    <a:pt x="202" y="16"/>
                  </a:lnTo>
                  <a:lnTo>
                    <a:pt x="152" y="8"/>
                  </a:lnTo>
                  <a:lnTo>
                    <a:pt x="110" y="0"/>
                  </a:lnTo>
                  <a:lnTo>
                    <a:pt x="76" y="8"/>
                  </a:lnTo>
                  <a:lnTo>
                    <a:pt x="68" y="32"/>
                  </a:lnTo>
                  <a:lnTo>
                    <a:pt x="34" y="16"/>
                  </a:lnTo>
                  <a:lnTo>
                    <a:pt x="17" y="16"/>
                  </a:lnTo>
                  <a:lnTo>
                    <a:pt x="0" y="64"/>
                  </a:lnTo>
                  <a:lnTo>
                    <a:pt x="34" y="80"/>
                  </a:lnTo>
                  <a:lnTo>
                    <a:pt x="68" y="128"/>
                  </a:lnTo>
                  <a:lnTo>
                    <a:pt x="118" y="160"/>
                  </a:lnTo>
                  <a:lnTo>
                    <a:pt x="143" y="192"/>
                  </a:lnTo>
                  <a:lnTo>
                    <a:pt x="177" y="208"/>
                  </a:lnTo>
                  <a:lnTo>
                    <a:pt x="186" y="224"/>
                  </a:lnTo>
                  <a:lnTo>
                    <a:pt x="211" y="248"/>
                  </a:lnTo>
                  <a:lnTo>
                    <a:pt x="211" y="280"/>
                  </a:lnTo>
                  <a:lnTo>
                    <a:pt x="295" y="320"/>
                  </a:lnTo>
                  <a:lnTo>
                    <a:pt x="295" y="280"/>
                  </a:lnTo>
                  <a:lnTo>
                    <a:pt x="287" y="264"/>
                  </a:lnTo>
                  <a:close/>
                </a:path>
              </a:pathLst>
            </a:custGeom>
            <a:noFill/>
            <a:ln w="9525">
              <a:noFill/>
              <a:miter lim="800000"/>
              <a:headEnd/>
              <a:tailEnd/>
            </a:ln>
          </p:spPr>
          <p:txBody>
            <a:bodyPr/>
            <a:lstStyle/>
            <a:p>
              <a:endParaRPr lang="en-IE">
                <a:latin typeface="Calibri" pitchFamily="34" charset="0"/>
              </a:endParaRPr>
            </a:p>
          </p:txBody>
        </p:sp>
        <p:sp>
          <p:nvSpPr>
            <p:cNvPr id="58" name="Freeform 54"/>
            <p:cNvSpPr>
              <a:spLocks/>
            </p:cNvSpPr>
            <p:nvPr/>
          </p:nvSpPr>
          <p:spPr bwMode="auto">
            <a:xfrm>
              <a:off x="4333" y="2760"/>
              <a:ext cx="573" cy="368"/>
            </a:xfrm>
            <a:custGeom>
              <a:avLst/>
              <a:gdLst>
                <a:gd name="T0" fmla="*/ 295 w 573"/>
                <a:gd name="T1" fmla="*/ 320 h 368"/>
                <a:gd name="T2" fmla="*/ 329 w 573"/>
                <a:gd name="T3" fmla="*/ 304 h 368"/>
                <a:gd name="T4" fmla="*/ 380 w 573"/>
                <a:gd name="T5" fmla="*/ 304 h 368"/>
                <a:gd name="T6" fmla="*/ 413 w 573"/>
                <a:gd name="T7" fmla="*/ 288 h 368"/>
                <a:gd name="T8" fmla="*/ 439 w 573"/>
                <a:gd name="T9" fmla="*/ 272 h 368"/>
                <a:gd name="T10" fmla="*/ 455 w 573"/>
                <a:gd name="T11" fmla="*/ 264 h 368"/>
                <a:gd name="T12" fmla="*/ 464 w 573"/>
                <a:gd name="T13" fmla="*/ 224 h 368"/>
                <a:gd name="T14" fmla="*/ 472 w 573"/>
                <a:gd name="T15" fmla="*/ 200 h 368"/>
                <a:gd name="T16" fmla="*/ 498 w 573"/>
                <a:gd name="T17" fmla="*/ 168 h 368"/>
                <a:gd name="T18" fmla="*/ 523 w 573"/>
                <a:gd name="T19" fmla="*/ 112 h 368"/>
                <a:gd name="T20" fmla="*/ 548 w 573"/>
                <a:gd name="T21" fmla="*/ 72 h 368"/>
                <a:gd name="T22" fmla="*/ 573 w 573"/>
                <a:gd name="T23" fmla="*/ 48 h 368"/>
                <a:gd name="T24" fmla="*/ 548 w 573"/>
                <a:gd name="T25" fmla="*/ 24 h 368"/>
                <a:gd name="T26" fmla="*/ 514 w 573"/>
                <a:gd name="T27" fmla="*/ 0 h 368"/>
                <a:gd name="T28" fmla="*/ 472 w 573"/>
                <a:gd name="T29" fmla="*/ 8 h 368"/>
                <a:gd name="T30" fmla="*/ 447 w 573"/>
                <a:gd name="T31" fmla="*/ 0 h 368"/>
                <a:gd name="T32" fmla="*/ 405 w 573"/>
                <a:gd name="T33" fmla="*/ 8 h 368"/>
                <a:gd name="T34" fmla="*/ 371 w 573"/>
                <a:gd name="T35" fmla="*/ 8 h 368"/>
                <a:gd name="T36" fmla="*/ 329 w 573"/>
                <a:gd name="T37" fmla="*/ 56 h 368"/>
                <a:gd name="T38" fmla="*/ 287 w 573"/>
                <a:gd name="T39" fmla="*/ 48 h 368"/>
                <a:gd name="T40" fmla="*/ 279 w 573"/>
                <a:gd name="T41" fmla="*/ 64 h 368"/>
                <a:gd name="T42" fmla="*/ 228 w 573"/>
                <a:gd name="T43" fmla="*/ 80 h 368"/>
                <a:gd name="T44" fmla="*/ 228 w 573"/>
                <a:gd name="T45" fmla="*/ 112 h 368"/>
                <a:gd name="T46" fmla="*/ 110 w 573"/>
                <a:gd name="T47" fmla="*/ 128 h 368"/>
                <a:gd name="T48" fmla="*/ 85 w 573"/>
                <a:gd name="T49" fmla="*/ 112 h 368"/>
                <a:gd name="T50" fmla="*/ 68 w 573"/>
                <a:gd name="T51" fmla="*/ 104 h 368"/>
                <a:gd name="T52" fmla="*/ 68 w 573"/>
                <a:gd name="T53" fmla="*/ 128 h 368"/>
                <a:gd name="T54" fmla="*/ 26 w 573"/>
                <a:gd name="T55" fmla="*/ 144 h 368"/>
                <a:gd name="T56" fmla="*/ 26 w 573"/>
                <a:gd name="T57" fmla="*/ 184 h 368"/>
                <a:gd name="T58" fmla="*/ 17 w 573"/>
                <a:gd name="T59" fmla="*/ 224 h 368"/>
                <a:gd name="T60" fmla="*/ 0 w 573"/>
                <a:gd name="T61" fmla="*/ 240 h 368"/>
                <a:gd name="T62" fmla="*/ 43 w 573"/>
                <a:gd name="T63" fmla="*/ 288 h 368"/>
                <a:gd name="T64" fmla="*/ 34 w 573"/>
                <a:gd name="T65" fmla="*/ 296 h 368"/>
                <a:gd name="T66" fmla="*/ 68 w 573"/>
                <a:gd name="T67" fmla="*/ 312 h 368"/>
                <a:gd name="T68" fmla="*/ 93 w 573"/>
                <a:gd name="T69" fmla="*/ 336 h 368"/>
                <a:gd name="T70" fmla="*/ 118 w 573"/>
                <a:gd name="T71" fmla="*/ 352 h 368"/>
                <a:gd name="T72" fmla="*/ 152 w 573"/>
                <a:gd name="T73" fmla="*/ 344 h 368"/>
                <a:gd name="T74" fmla="*/ 161 w 573"/>
                <a:gd name="T75" fmla="*/ 368 h 368"/>
                <a:gd name="T76" fmla="*/ 194 w 573"/>
                <a:gd name="T77" fmla="*/ 368 h 368"/>
                <a:gd name="T78" fmla="*/ 253 w 573"/>
                <a:gd name="T79" fmla="*/ 344 h 368"/>
                <a:gd name="T80" fmla="*/ 262 w 573"/>
                <a:gd name="T81" fmla="*/ 344 h 368"/>
                <a:gd name="T82" fmla="*/ 270 w 573"/>
                <a:gd name="T83" fmla="*/ 320 h 368"/>
                <a:gd name="T84" fmla="*/ 295 w 573"/>
                <a:gd name="T85" fmla="*/ 320 h 3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73"/>
                <a:gd name="T130" fmla="*/ 0 h 368"/>
                <a:gd name="T131" fmla="*/ 573 w 573"/>
                <a:gd name="T132" fmla="*/ 368 h 36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73" h="368">
                  <a:moveTo>
                    <a:pt x="295" y="320"/>
                  </a:moveTo>
                  <a:lnTo>
                    <a:pt x="329" y="304"/>
                  </a:lnTo>
                  <a:lnTo>
                    <a:pt x="380" y="304"/>
                  </a:lnTo>
                  <a:lnTo>
                    <a:pt x="413" y="288"/>
                  </a:lnTo>
                  <a:lnTo>
                    <a:pt x="439" y="272"/>
                  </a:lnTo>
                  <a:lnTo>
                    <a:pt x="455" y="264"/>
                  </a:lnTo>
                  <a:lnTo>
                    <a:pt x="464" y="224"/>
                  </a:lnTo>
                  <a:lnTo>
                    <a:pt x="472" y="200"/>
                  </a:lnTo>
                  <a:lnTo>
                    <a:pt x="498" y="168"/>
                  </a:lnTo>
                  <a:lnTo>
                    <a:pt x="523" y="112"/>
                  </a:lnTo>
                  <a:lnTo>
                    <a:pt x="548" y="72"/>
                  </a:lnTo>
                  <a:lnTo>
                    <a:pt x="573" y="48"/>
                  </a:lnTo>
                  <a:lnTo>
                    <a:pt x="548" y="24"/>
                  </a:lnTo>
                  <a:lnTo>
                    <a:pt x="514" y="0"/>
                  </a:lnTo>
                  <a:lnTo>
                    <a:pt x="472" y="8"/>
                  </a:lnTo>
                  <a:lnTo>
                    <a:pt x="447" y="0"/>
                  </a:lnTo>
                  <a:lnTo>
                    <a:pt x="405" y="8"/>
                  </a:lnTo>
                  <a:lnTo>
                    <a:pt x="371" y="8"/>
                  </a:lnTo>
                  <a:lnTo>
                    <a:pt x="329" y="56"/>
                  </a:lnTo>
                  <a:lnTo>
                    <a:pt x="287" y="48"/>
                  </a:lnTo>
                  <a:lnTo>
                    <a:pt x="279" y="64"/>
                  </a:lnTo>
                  <a:lnTo>
                    <a:pt x="228" y="80"/>
                  </a:lnTo>
                  <a:lnTo>
                    <a:pt x="228" y="112"/>
                  </a:lnTo>
                  <a:lnTo>
                    <a:pt x="110" y="128"/>
                  </a:lnTo>
                  <a:lnTo>
                    <a:pt x="85" y="112"/>
                  </a:lnTo>
                  <a:lnTo>
                    <a:pt x="68" y="104"/>
                  </a:lnTo>
                  <a:lnTo>
                    <a:pt x="68" y="128"/>
                  </a:lnTo>
                  <a:lnTo>
                    <a:pt x="26" y="144"/>
                  </a:lnTo>
                  <a:lnTo>
                    <a:pt x="26" y="184"/>
                  </a:lnTo>
                  <a:lnTo>
                    <a:pt x="17" y="224"/>
                  </a:lnTo>
                  <a:lnTo>
                    <a:pt x="0" y="240"/>
                  </a:lnTo>
                  <a:lnTo>
                    <a:pt x="43" y="288"/>
                  </a:lnTo>
                  <a:lnTo>
                    <a:pt x="34" y="296"/>
                  </a:lnTo>
                  <a:lnTo>
                    <a:pt x="68" y="312"/>
                  </a:lnTo>
                  <a:lnTo>
                    <a:pt x="93" y="336"/>
                  </a:lnTo>
                  <a:lnTo>
                    <a:pt x="118" y="352"/>
                  </a:lnTo>
                  <a:lnTo>
                    <a:pt x="152" y="344"/>
                  </a:lnTo>
                  <a:lnTo>
                    <a:pt x="161" y="368"/>
                  </a:lnTo>
                  <a:lnTo>
                    <a:pt x="194" y="368"/>
                  </a:lnTo>
                  <a:lnTo>
                    <a:pt x="253" y="344"/>
                  </a:lnTo>
                  <a:lnTo>
                    <a:pt x="262" y="344"/>
                  </a:lnTo>
                  <a:lnTo>
                    <a:pt x="270" y="320"/>
                  </a:lnTo>
                  <a:lnTo>
                    <a:pt x="295" y="320"/>
                  </a:lnTo>
                  <a:close/>
                </a:path>
              </a:pathLst>
            </a:custGeom>
            <a:solidFill>
              <a:srgbClr val="00FF00"/>
            </a:solidFill>
            <a:ln w="9525">
              <a:noFill/>
              <a:miter lim="800000"/>
              <a:headEnd/>
              <a:tailEnd/>
            </a:ln>
          </p:spPr>
          <p:txBody>
            <a:bodyPr/>
            <a:lstStyle/>
            <a:p>
              <a:endParaRPr lang="en-IE">
                <a:latin typeface="Calibri" pitchFamily="34" charset="0"/>
              </a:endParaRPr>
            </a:p>
          </p:txBody>
        </p:sp>
        <p:sp>
          <p:nvSpPr>
            <p:cNvPr id="59" name="Freeform 55"/>
            <p:cNvSpPr>
              <a:spLocks/>
            </p:cNvSpPr>
            <p:nvPr/>
          </p:nvSpPr>
          <p:spPr bwMode="auto">
            <a:xfrm>
              <a:off x="4308" y="3192"/>
              <a:ext cx="388" cy="320"/>
            </a:xfrm>
            <a:custGeom>
              <a:avLst/>
              <a:gdLst>
                <a:gd name="T0" fmla="*/ 287 w 388"/>
                <a:gd name="T1" fmla="*/ 264 h 320"/>
                <a:gd name="T2" fmla="*/ 312 w 388"/>
                <a:gd name="T3" fmla="*/ 248 h 320"/>
                <a:gd name="T4" fmla="*/ 320 w 388"/>
                <a:gd name="T5" fmla="*/ 216 h 320"/>
                <a:gd name="T6" fmla="*/ 346 w 388"/>
                <a:gd name="T7" fmla="*/ 216 h 320"/>
                <a:gd name="T8" fmla="*/ 337 w 388"/>
                <a:gd name="T9" fmla="*/ 192 h 320"/>
                <a:gd name="T10" fmla="*/ 388 w 388"/>
                <a:gd name="T11" fmla="*/ 176 h 320"/>
                <a:gd name="T12" fmla="*/ 362 w 388"/>
                <a:gd name="T13" fmla="*/ 136 h 320"/>
                <a:gd name="T14" fmla="*/ 388 w 388"/>
                <a:gd name="T15" fmla="*/ 120 h 320"/>
                <a:gd name="T16" fmla="*/ 346 w 388"/>
                <a:gd name="T17" fmla="*/ 96 h 320"/>
                <a:gd name="T18" fmla="*/ 337 w 388"/>
                <a:gd name="T19" fmla="*/ 64 h 320"/>
                <a:gd name="T20" fmla="*/ 337 w 388"/>
                <a:gd name="T21" fmla="*/ 32 h 320"/>
                <a:gd name="T22" fmla="*/ 304 w 388"/>
                <a:gd name="T23" fmla="*/ 32 h 320"/>
                <a:gd name="T24" fmla="*/ 295 w 388"/>
                <a:gd name="T25" fmla="*/ 16 h 320"/>
                <a:gd name="T26" fmla="*/ 270 w 388"/>
                <a:gd name="T27" fmla="*/ 16 h 320"/>
                <a:gd name="T28" fmla="*/ 236 w 388"/>
                <a:gd name="T29" fmla="*/ 8 h 320"/>
                <a:gd name="T30" fmla="*/ 202 w 388"/>
                <a:gd name="T31" fmla="*/ 16 h 320"/>
                <a:gd name="T32" fmla="*/ 152 w 388"/>
                <a:gd name="T33" fmla="*/ 8 h 320"/>
                <a:gd name="T34" fmla="*/ 110 w 388"/>
                <a:gd name="T35" fmla="*/ 0 h 320"/>
                <a:gd name="T36" fmla="*/ 76 w 388"/>
                <a:gd name="T37" fmla="*/ 8 h 320"/>
                <a:gd name="T38" fmla="*/ 68 w 388"/>
                <a:gd name="T39" fmla="*/ 32 h 320"/>
                <a:gd name="T40" fmla="*/ 34 w 388"/>
                <a:gd name="T41" fmla="*/ 16 h 320"/>
                <a:gd name="T42" fmla="*/ 17 w 388"/>
                <a:gd name="T43" fmla="*/ 16 h 320"/>
                <a:gd name="T44" fmla="*/ 0 w 388"/>
                <a:gd name="T45" fmla="*/ 64 h 320"/>
                <a:gd name="T46" fmla="*/ 34 w 388"/>
                <a:gd name="T47" fmla="*/ 80 h 320"/>
                <a:gd name="T48" fmla="*/ 68 w 388"/>
                <a:gd name="T49" fmla="*/ 128 h 320"/>
                <a:gd name="T50" fmla="*/ 118 w 388"/>
                <a:gd name="T51" fmla="*/ 160 h 320"/>
                <a:gd name="T52" fmla="*/ 143 w 388"/>
                <a:gd name="T53" fmla="*/ 192 h 320"/>
                <a:gd name="T54" fmla="*/ 177 w 388"/>
                <a:gd name="T55" fmla="*/ 208 h 320"/>
                <a:gd name="T56" fmla="*/ 186 w 388"/>
                <a:gd name="T57" fmla="*/ 224 h 320"/>
                <a:gd name="T58" fmla="*/ 211 w 388"/>
                <a:gd name="T59" fmla="*/ 248 h 320"/>
                <a:gd name="T60" fmla="*/ 211 w 388"/>
                <a:gd name="T61" fmla="*/ 280 h 320"/>
                <a:gd name="T62" fmla="*/ 295 w 388"/>
                <a:gd name="T63" fmla="*/ 320 h 320"/>
                <a:gd name="T64" fmla="*/ 295 w 388"/>
                <a:gd name="T65" fmla="*/ 280 h 320"/>
                <a:gd name="T66" fmla="*/ 287 w 388"/>
                <a:gd name="T67" fmla="*/ 264 h 3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8"/>
                <a:gd name="T103" fmla="*/ 0 h 320"/>
                <a:gd name="T104" fmla="*/ 388 w 388"/>
                <a:gd name="T105" fmla="*/ 320 h 3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8" h="320">
                  <a:moveTo>
                    <a:pt x="287" y="264"/>
                  </a:moveTo>
                  <a:lnTo>
                    <a:pt x="312" y="248"/>
                  </a:lnTo>
                  <a:lnTo>
                    <a:pt x="320" y="216"/>
                  </a:lnTo>
                  <a:lnTo>
                    <a:pt x="346" y="216"/>
                  </a:lnTo>
                  <a:lnTo>
                    <a:pt x="337" y="192"/>
                  </a:lnTo>
                  <a:lnTo>
                    <a:pt x="388" y="176"/>
                  </a:lnTo>
                  <a:lnTo>
                    <a:pt x="362" y="136"/>
                  </a:lnTo>
                  <a:lnTo>
                    <a:pt x="388" y="120"/>
                  </a:lnTo>
                  <a:lnTo>
                    <a:pt x="346" y="96"/>
                  </a:lnTo>
                  <a:lnTo>
                    <a:pt x="337" y="64"/>
                  </a:lnTo>
                  <a:lnTo>
                    <a:pt x="337" y="32"/>
                  </a:lnTo>
                  <a:lnTo>
                    <a:pt x="304" y="32"/>
                  </a:lnTo>
                  <a:lnTo>
                    <a:pt x="295" y="16"/>
                  </a:lnTo>
                  <a:lnTo>
                    <a:pt x="270" y="16"/>
                  </a:lnTo>
                  <a:lnTo>
                    <a:pt x="236" y="8"/>
                  </a:lnTo>
                  <a:lnTo>
                    <a:pt x="202" y="16"/>
                  </a:lnTo>
                  <a:lnTo>
                    <a:pt x="152" y="8"/>
                  </a:lnTo>
                  <a:lnTo>
                    <a:pt x="110" y="0"/>
                  </a:lnTo>
                  <a:lnTo>
                    <a:pt x="76" y="8"/>
                  </a:lnTo>
                  <a:lnTo>
                    <a:pt x="68" y="32"/>
                  </a:lnTo>
                  <a:lnTo>
                    <a:pt x="34" y="16"/>
                  </a:lnTo>
                  <a:lnTo>
                    <a:pt x="17" y="16"/>
                  </a:lnTo>
                  <a:lnTo>
                    <a:pt x="0" y="64"/>
                  </a:lnTo>
                  <a:lnTo>
                    <a:pt x="34" y="80"/>
                  </a:lnTo>
                  <a:lnTo>
                    <a:pt x="68" y="128"/>
                  </a:lnTo>
                  <a:lnTo>
                    <a:pt x="118" y="160"/>
                  </a:lnTo>
                  <a:lnTo>
                    <a:pt x="143" y="192"/>
                  </a:lnTo>
                  <a:lnTo>
                    <a:pt x="177" y="208"/>
                  </a:lnTo>
                  <a:lnTo>
                    <a:pt x="186" y="224"/>
                  </a:lnTo>
                  <a:lnTo>
                    <a:pt x="211" y="248"/>
                  </a:lnTo>
                  <a:lnTo>
                    <a:pt x="211" y="280"/>
                  </a:lnTo>
                  <a:lnTo>
                    <a:pt x="295" y="320"/>
                  </a:lnTo>
                  <a:lnTo>
                    <a:pt x="295" y="280"/>
                  </a:lnTo>
                  <a:lnTo>
                    <a:pt x="287" y="264"/>
                  </a:lnTo>
                  <a:close/>
                </a:path>
              </a:pathLst>
            </a:custGeom>
            <a:noFill/>
            <a:ln w="12700">
              <a:solidFill>
                <a:srgbClr val="000000"/>
              </a:solidFill>
              <a:round/>
              <a:headEnd/>
              <a:tailEnd/>
            </a:ln>
          </p:spPr>
          <p:txBody>
            <a:bodyPr/>
            <a:lstStyle/>
            <a:p>
              <a:endParaRPr lang="en-IE">
                <a:latin typeface="Calibri" pitchFamily="34" charset="0"/>
              </a:endParaRPr>
            </a:p>
          </p:txBody>
        </p:sp>
        <p:sp>
          <p:nvSpPr>
            <p:cNvPr id="60" name="Freeform 56"/>
            <p:cNvSpPr>
              <a:spLocks/>
            </p:cNvSpPr>
            <p:nvPr/>
          </p:nvSpPr>
          <p:spPr bwMode="auto">
            <a:xfrm>
              <a:off x="4333" y="2760"/>
              <a:ext cx="573" cy="368"/>
            </a:xfrm>
            <a:custGeom>
              <a:avLst/>
              <a:gdLst>
                <a:gd name="T0" fmla="*/ 295 w 573"/>
                <a:gd name="T1" fmla="*/ 320 h 368"/>
                <a:gd name="T2" fmla="*/ 329 w 573"/>
                <a:gd name="T3" fmla="*/ 304 h 368"/>
                <a:gd name="T4" fmla="*/ 380 w 573"/>
                <a:gd name="T5" fmla="*/ 304 h 368"/>
                <a:gd name="T6" fmla="*/ 413 w 573"/>
                <a:gd name="T7" fmla="*/ 288 h 368"/>
                <a:gd name="T8" fmla="*/ 439 w 573"/>
                <a:gd name="T9" fmla="*/ 272 h 368"/>
                <a:gd name="T10" fmla="*/ 455 w 573"/>
                <a:gd name="T11" fmla="*/ 264 h 368"/>
                <a:gd name="T12" fmla="*/ 464 w 573"/>
                <a:gd name="T13" fmla="*/ 224 h 368"/>
                <a:gd name="T14" fmla="*/ 472 w 573"/>
                <a:gd name="T15" fmla="*/ 200 h 368"/>
                <a:gd name="T16" fmla="*/ 498 w 573"/>
                <a:gd name="T17" fmla="*/ 168 h 368"/>
                <a:gd name="T18" fmla="*/ 523 w 573"/>
                <a:gd name="T19" fmla="*/ 112 h 368"/>
                <a:gd name="T20" fmla="*/ 548 w 573"/>
                <a:gd name="T21" fmla="*/ 72 h 368"/>
                <a:gd name="T22" fmla="*/ 573 w 573"/>
                <a:gd name="T23" fmla="*/ 48 h 368"/>
                <a:gd name="T24" fmla="*/ 548 w 573"/>
                <a:gd name="T25" fmla="*/ 24 h 368"/>
                <a:gd name="T26" fmla="*/ 514 w 573"/>
                <a:gd name="T27" fmla="*/ 0 h 368"/>
                <a:gd name="T28" fmla="*/ 472 w 573"/>
                <a:gd name="T29" fmla="*/ 8 h 368"/>
                <a:gd name="T30" fmla="*/ 447 w 573"/>
                <a:gd name="T31" fmla="*/ 0 h 368"/>
                <a:gd name="T32" fmla="*/ 405 w 573"/>
                <a:gd name="T33" fmla="*/ 8 h 368"/>
                <a:gd name="T34" fmla="*/ 371 w 573"/>
                <a:gd name="T35" fmla="*/ 8 h 368"/>
                <a:gd name="T36" fmla="*/ 329 w 573"/>
                <a:gd name="T37" fmla="*/ 56 h 368"/>
                <a:gd name="T38" fmla="*/ 287 w 573"/>
                <a:gd name="T39" fmla="*/ 48 h 368"/>
                <a:gd name="T40" fmla="*/ 279 w 573"/>
                <a:gd name="T41" fmla="*/ 64 h 368"/>
                <a:gd name="T42" fmla="*/ 228 w 573"/>
                <a:gd name="T43" fmla="*/ 80 h 368"/>
                <a:gd name="T44" fmla="*/ 228 w 573"/>
                <a:gd name="T45" fmla="*/ 112 h 368"/>
                <a:gd name="T46" fmla="*/ 110 w 573"/>
                <a:gd name="T47" fmla="*/ 128 h 368"/>
                <a:gd name="T48" fmla="*/ 85 w 573"/>
                <a:gd name="T49" fmla="*/ 112 h 368"/>
                <a:gd name="T50" fmla="*/ 68 w 573"/>
                <a:gd name="T51" fmla="*/ 104 h 368"/>
                <a:gd name="T52" fmla="*/ 68 w 573"/>
                <a:gd name="T53" fmla="*/ 128 h 368"/>
                <a:gd name="T54" fmla="*/ 26 w 573"/>
                <a:gd name="T55" fmla="*/ 144 h 368"/>
                <a:gd name="T56" fmla="*/ 26 w 573"/>
                <a:gd name="T57" fmla="*/ 184 h 368"/>
                <a:gd name="T58" fmla="*/ 17 w 573"/>
                <a:gd name="T59" fmla="*/ 224 h 368"/>
                <a:gd name="T60" fmla="*/ 0 w 573"/>
                <a:gd name="T61" fmla="*/ 240 h 368"/>
                <a:gd name="T62" fmla="*/ 43 w 573"/>
                <a:gd name="T63" fmla="*/ 288 h 368"/>
                <a:gd name="T64" fmla="*/ 34 w 573"/>
                <a:gd name="T65" fmla="*/ 296 h 368"/>
                <a:gd name="T66" fmla="*/ 68 w 573"/>
                <a:gd name="T67" fmla="*/ 312 h 368"/>
                <a:gd name="T68" fmla="*/ 93 w 573"/>
                <a:gd name="T69" fmla="*/ 336 h 368"/>
                <a:gd name="T70" fmla="*/ 118 w 573"/>
                <a:gd name="T71" fmla="*/ 352 h 368"/>
                <a:gd name="T72" fmla="*/ 152 w 573"/>
                <a:gd name="T73" fmla="*/ 344 h 368"/>
                <a:gd name="T74" fmla="*/ 161 w 573"/>
                <a:gd name="T75" fmla="*/ 368 h 368"/>
                <a:gd name="T76" fmla="*/ 194 w 573"/>
                <a:gd name="T77" fmla="*/ 368 h 368"/>
                <a:gd name="T78" fmla="*/ 253 w 573"/>
                <a:gd name="T79" fmla="*/ 344 h 368"/>
                <a:gd name="T80" fmla="*/ 262 w 573"/>
                <a:gd name="T81" fmla="*/ 344 h 368"/>
                <a:gd name="T82" fmla="*/ 270 w 573"/>
                <a:gd name="T83" fmla="*/ 320 h 368"/>
                <a:gd name="T84" fmla="*/ 295 w 573"/>
                <a:gd name="T85" fmla="*/ 320 h 3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73"/>
                <a:gd name="T130" fmla="*/ 0 h 368"/>
                <a:gd name="T131" fmla="*/ 573 w 573"/>
                <a:gd name="T132" fmla="*/ 368 h 36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73" h="368">
                  <a:moveTo>
                    <a:pt x="295" y="320"/>
                  </a:moveTo>
                  <a:lnTo>
                    <a:pt x="329" y="304"/>
                  </a:lnTo>
                  <a:lnTo>
                    <a:pt x="380" y="304"/>
                  </a:lnTo>
                  <a:lnTo>
                    <a:pt x="413" y="288"/>
                  </a:lnTo>
                  <a:lnTo>
                    <a:pt x="439" y="272"/>
                  </a:lnTo>
                  <a:lnTo>
                    <a:pt x="455" y="264"/>
                  </a:lnTo>
                  <a:lnTo>
                    <a:pt x="464" y="224"/>
                  </a:lnTo>
                  <a:lnTo>
                    <a:pt x="472" y="200"/>
                  </a:lnTo>
                  <a:lnTo>
                    <a:pt x="498" y="168"/>
                  </a:lnTo>
                  <a:lnTo>
                    <a:pt x="523" y="112"/>
                  </a:lnTo>
                  <a:lnTo>
                    <a:pt x="548" y="72"/>
                  </a:lnTo>
                  <a:lnTo>
                    <a:pt x="573" y="48"/>
                  </a:lnTo>
                  <a:lnTo>
                    <a:pt x="548" y="24"/>
                  </a:lnTo>
                  <a:lnTo>
                    <a:pt x="514" y="0"/>
                  </a:lnTo>
                  <a:lnTo>
                    <a:pt x="472" y="8"/>
                  </a:lnTo>
                  <a:lnTo>
                    <a:pt x="447" y="0"/>
                  </a:lnTo>
                  <a:lnTo>
                    <a:pt x="405" y="8"/>
                  </a:lnTo>
                  <a:lnTo>
                    <a:pt x="371" y="8"/>
                  </a:lnTo>
                  <a:lnTo>
                    <a:pt x="329" y="56"/>
                  </a:lnTo>
                  <a:lnTo>
                    <a:pt x="287" y="48"/>
                  </a:lnTo>
                  <a:lnTo>
                    <a:pt x="279" y="64"/>
                  </a:lnTo>
                  <a:lnTo>
                    <a:pt x="228" y="80"/>
                  </a:lnTo>
                  <a:lnTo>
                    <a:pt x="228" y="112"/>
                  </a:lnTo>
                  <a:lnTo>
                    <a:pt x="110" y="128"/>
                  </a:lnTo>
                  <a:lnTo>
                    <a:pt x="85" y="112"/>
                  </a:lnTo>
                  <a:lnTo>
                    <a:pt x="68" y="104"/>
                  </a:lnTo>
                  <a:lnTo>
                    <a:pt x="68" y="128"/>
                  </a:lnTo>
                  <a:lnTo>
                    <a:pt x="26" y="144"/>
                  </a:lnTo>
                  <a:lnTo>
                    <a:pt x="26" y="184"/>
                  </a:lnTo>
                  <a:lnTo>
                    <a:pt x="17" y="224"/>
                  </a:lnTo>
                  <a:lnTo>
                    <a:pt x="0" y="240"/>
                  </a:lnTo>
                  <a:lnTo>
                    <a:pt x="43" y="288"/>
                  </a:lnTo>
                  <a:lnTo>
                    <a:pt x="34" y="296"/>
                  </a:lnTo>
                  <a:lnTo>
                    <a:pt x="68" y="312"/>
                  </a:lnTo>
                  <a:lnTo>
                    <a:pt x="93" y="336"/>
                  </a:lnTo>
                  <a:lnTo>
                    <a:pt x="118" y="352"/>
                  </a:lnTo>
                  <a:lnTo>
                    <a:pt x="152" y="344"/>
                  </a:lnTo>
                  <a:lnTo>
                    <a:pt x="161" y="368"/>
                  </a:lnTo>
                  <a:lnTo>
                    <a:pt x="194" y="368"/>
                  </a:lnTo>
                  <a:lnTo>
                    <a:pt x="253" y="344"/>
                  </a:lnTo>
                  <a:lnTo>
                    <a:pt x="262" y="344"/>
                  </a:lnTo>
                  <a:lnTo>
                    <a:pt x="270" y="320"/>
                  </a:lnTo>
                  <a:lnTo>
                    <a:pt x="295" y="320"/>
                  </a:lnTo>
                  <a:close/>
                </a:path>
              </a:pathLst>
            </a:custGeom>
            <a:noFill/>
            <a:ln w="12700">
              <a:solidFill>
                <a:srgbClr val="000000"/>
              </a:solidFill>
              <a:round/>
              <a:headEnd/>
              <a:tailEnd/>
            </a:ln>
          </p:spPr>
          <p:txBody>
            <a:bodyPr/>
            <a:lstStyle/>
            <a:p>
              <a:endParaRPr lang="en-IE">
                <a:latin typeface="Calibri" pitchFamily="34" charset="0"/>
              </a:endParaRPr>
            </a:p>
          </p:txBody>
        </p:sp>
        <p:sp>
          <p:nvSpPr>
            <p:cNvPr id="61" name="Freeform 57"/>
            <p:cNvSpPr>
              <a:spLocks/>
            </p:cNvSpPr>
            <p:nvPr/>
          </p:nvSpPr>
          <p:spPr bwMode="auto">
            <a:xfrm>
              <a:off x="4788" y="2760"/>
              <a:ext cx="26" cy="8"/>
            </a:xfrm>
            <a:custGeom>
              <a:avLst/>
              <a:gdLst>
                <a:gd name="T0" fmla="*/ 17 w 26"/>
                <a:gd name="T1" fmla="*/ 8 h 8"/>
                <a:gd name="T2" fmla="*/ 26 w 26"/>
                <a:gd name="T3" fmla="*/ 8 h 8"/>
                <a:gd name="T4" fmla="*/ 0 w 26"/>
                <a:gd name="T5" fmla="*/ 0 h 8"/>
                <a:gd name="T6" fmla="*/ 17 w 26"/>
                <a:gd name="T7" fmla="*/ 8 h 8"/>
                <a:gd name="T8" fmla="*/ 0 60000 65536"/>
                <a:gd name="T9" fmla="*/ 0 60000 65536"/>
                <a:gd name="T10" fmla="*/ 0 60000 65536"/>
                <a:gd name="T11" fmla="*/ 0 60000 65536"/>
                <a:gd name="T12" fmla="*/ 0 w 26"/>
                <a:gd name="T13" fmla="*/ 0 h 8"/>
                <a:gd name="T14" fmla="*/ 26 w 26"/>
                <a:gd name="T15" fmla="*/ 8 h 8"/>
              </a:gdLst>
              <a:ahLst/>
              <a:cxnLst>
                <a:cxn ang="T8">
                  <a:pos x="T0" y="T1"/>
                </a:cxn>
                <a:cxn ang="T9">
                  <a:pos x="T2" y="T3"/>
                </a:cxn>
                <a:cxn ang="T10">
                  <a:pos x="T4" y="T5"/>
                </a:cxn>
                <a:cxn ang="T11">
                  <a:pos x="T6" y="T7"/>
                </a:cxn>
              </a:cxnLst>
              <a:rect l="T12" t="T13" r="T14" b="T15"/>
              <a:pathLst>
                <a:path w="26" h="8">
                  <a:moveTo>
                    <a:pt x="17" y="8"/>
                  </a:moveTo>
                  <a:lnTo>
                    <a:pt x="26" y="8"/>
                  </a:lnTo>
                  <a:lnTo>
                    <a:pt x="0" y="0"/>
                  </a:lnTo>
                  <a:lnTo>
                    <a:pt x="17" y="8"/>
                  </a:lnTo>
                  <a:close/>
                </a:path>
              </a:pathLst>
            </a:custGeom>
            <a:noFill/>
            <a:ln w="12700">
              <a:solidFill>
                <a:srgbClr val="000000"/>
              </a:solidFill>
              <a:round/>
              <a:headEnd/>
              <a:tailEnd/>
            </a:ln>
          </p:spPr>
          <p:txBody>
            <a:bodyPr/>
            <a:lstStyle/>
            <a:p>
              <a:endParaRPr lang="en-IE">
                <a:latin typeface="Calibri" pitchFamily="34" charset="0"/>
              </a:endParaRPr>
            </a:p>
          </p:txBody>
        </p:sp>
        <p:sp>
          <p:nvSpPr>
            <p:cNvPr id="62" name="Freeform 58"/>
            <p:cNvSpPr>
              <a:spLocks/>
            </p:cNvSpPr>
            <p:nvPr/>
          </p:nvSpPr>
          <p:spPr bwMode="auto">
            <a:xfrm>
              <a:off x="4814" y="2768"/>
              <a:ext cx="17" cy="1"/>
            </a:xfrm>
            <a:custGeom>
              <a:avLst/>
              <a:gdLst>
                <a:gd name="T0" fmla="*/ 17 w 17"/>
                <a:gd name="T1" fmla="*/ 0 h 1"/>
                <a:gd name="T2" fmla="*/ 0 w 17"/>
                <a:gd name="T3" fmla="*/ 0 h 1"/>
                <a:gd name="T4" fmla="*/ 17 w 17"/>
                <a:gd name="T5" fmla="*/ 0 h 1"/>
                <a:gd name="T6" fmla="*/ 0 60000 65536"/>
                <a:gd name="T7" fmla="*/ 0 60000 65536"/>
                <a:gd name="T8" fmla="*/ 0 60000 65536"/>
                <a:gd name="T9" fmla="*/ 0 w 17"/>
                <a:gd name="T10" fmla="*/ 0 h 1"/>
                <a:gd name="T11" fmla="*/ 17 w 17"/>
                <a:gd name="T12" fmla="*/ 1 h 1"/>
              </a:gdLst>
              <a:ahLst/>
              <a:cxnLst>
                <a:cxn ang="T6">
                  <a:pos x="T0" y="T1"/>
                </a:cxn>
                <a:cxn ang="T7">
                  <a:pos x="T2" y="T3"/>
                </a:cxn>
                <a:cxn ang="T8">
                  <a:pos x="T4" y="T5"/>
                </a:cxn>
              </a:cxnLst>
              <a:rect l="T9" t="T10" r="T11" b="T12"/>
              <a:pathLst>
                <a:path w="17" h="1">
                  <a:moveTo>
                    <a:pt x="17" y="0"/>
                  </a:moveTo>
                  <a:lnTo>
                    <a:pt x="0" y="0"/>
                  </a:lnTo>
                  <a:lnTo>
                    <a:pt x="17" y="0"/>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63" name="Line 59"/>
            <p:cNvSpPr>
              <a:spLocks noChangeShapeType="1"/>
            </p:cNvSpPr>
            <p:nvPr/>
          </p:nvSpPr>
          <p:spPr bwMode="auto">
            <a:xfrm flipV="1">
              <a:off x="4805" y="2760"/>
              <a:ext cx="26" cy="8"/>
            </a:xfrm>
            <a:prstGeom prst="line">
              <a:avLst/>
            </a:prstGeom>
            <a:noFill/>
            <a:ln w="12700">
              <a:solidFill>
                <a:srgbClr val="000000"/>
              </a:solidFill>
              <a:round/>
              <a:headEnd/>
              <a:tailEnd/>
            </a:ln>
          </p:spPr>
          <p:txBody>
            <a:bodyPr/>
            <a:lstStyle/>
            <a:p>
              <a:endParaRPr lang="en-US"/>
            </a:p>
          </p:txBody>
        </p:sp>
        <p:sp>
          <p:nvSpPr>
            <p:cNvPr id="64" name="Line 60"/>
            <p:cNvSpPr>
              <a:spLocks noChangeShapeType="1"/>
            </p:cNvSpPr>
            <p:nvPr/>
          </p:nvSpPr>
          <p:spPr bwMode="auto">
            <a:xfrm flipV="1">
              <a:off x="4805" y="2760"/>
              <a:ext cx="26" cy="8"/>
            </a:xfrm>
            <a:prstGeom prst="line">
              <a:avLst/>
            </a:prstGeom>
            <a:noFill/>
            <a:ln w="12700">
              <a:solidFill>
                <a:srgbClr val="000000"/>
              </a:solidFill>
              <a:round/>
              <a:headEnd/>
              <a:tailEnd/>
            </a:ln>
          </p:spPr>
          <p:txBody>
            <a:bodyPr/>
            <a:lstStyle/>
            <a:p>
              <a:endParaRPr lang="en-US"/>
            </a:p>
          </p:txBody>
        </p:sp>
        <p:sp>
          <p:nvSpPr>
            <p:cNvPr id="65" name="Freeform 61"/>
            <p:cNvSpPr>
              <a:spLocks/>
            </p:cNvSpPr>
            <p:nvPr/>
          </p:nvSpPr>
          <p:spPr bwMode="auto">
            <a:xfrm>
              <a:off x="4780" y="2760"/>
              <a:ext cx="8" cy="1"/>
            </a:xfrm>
            <a:custGeom>
              <a:avLst/>
              <a:gdLst>
                <a:gd name="T0" fmla="*/ 0 w 8"/>
                <a:gd name="T1" fmla="*/ 0 h 1"/>
                <a:gd name="T2" fmla="*/ 8 w 8"/>
                <a:gd name="T3" fmla="*/ 0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0" y="0"/>
                  </a:moveTo>
                  <a:lnTo>
                    <a:pt x="8" y="0"/>
                  </a:lnTo>
                  <a:lnTo>
                    <a:pt x="0" y="0"/>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66" name="Freeform 62"/>
            <p:cNvSpPr>
              <a:spLocks/>
            </p:cNvSpPr>
            <p:nvPr/>
          </p:nvSpPr>
          <p:spPr bwMode="auto">
            <a:xfrm>
              <a:off x="4527" y="2664"/>
              <a:ext cx="26" cy="16"/>
            </a:xfrm>
            <a:custGeom>
              <a:avLst/>
              <a:gdLst>
                <a:gd name="T0" fmla="*/ 26 w 26"/>
                <a:gd name="T1" fmla="*/ 16 h 16"/>
                <a:gd name="T2" fmla="*/ 0 w 26"/>
                <a:gd name="T3" fmla="*/ 0 h 16"/>
                <a:gd name="T4" fmla="*/ 0 w 26"/>
                <a:gd name="T5" fmla="*/ 8 h 16"/>
                <a:gd name="T6" fmla="*/ 17 w 26"/>
                <a:gd name="T7" fmla="*/ 16 h 16"/>
                <a:gd name="T8" fmla="*/ 26 w 26"/>
                <a:gd name="T9" fmla="*/ 16 h 16"/>
                <a:gd name="T10" fmla="*/ 0 60000 65536"/>
                <a:gd name="T11" fmla="*/ 0 60000 65536"/>
                <a:gd name="T12" fmla="*/ 0 60000 65536"/>
                <a:gd name="T13" fmla="*/ 0 60000 65536"/>
                <a:gd name="T14" fmla="*/ 0 60000 65536"/>
                <a:gd name="T15" fmla="*/ 0 w 26"/>
                <a:gd name="T16" fmla="*/ 0 h 16"/>
                <a:gd name="T17" fmla="*/ 26 w 26"/>
                <a:gd name="T18" fmla="*/ 16 h 16"/>
              </a:gdLst>
              <a:ahLst/>
              <a:cxnLst>
                <a:cxn ang="T10">
                  <a:pos x="T0" y="T1"/>
                </a:cxn>
                <a:cxn ang="T11">
                  <a:pos x="T2" y="T3"/>
                </a:cxn>
                <a:cxn ang="T12">
                  <a:pos x="T4" y="T5"/>
                </a:cxn>
                <a:cxn ang="T13">
                  <a:pos x="T6" y="T7"/>
                </a:cxn>
                <a:cxn ang="T14">
                  <a:pos x="T8" y="T9"/>
                </a:cxn>
              </a:cxnLst>
              <a:rect l="T15" t="T16" r="T17" b="T18"/>
              <a:pathLst>
                <a:path w="26" h="16">
                  <a:moveTo>
                    <a:pt x="26" y="16"/>
                  </a:moveTo>
                  <a:lnTo>
                    <a:pt x="0" y="0"/>
                  </a:lnTo>
                  <a:lnTo>
                    <a:pt x="0" y="8"/>
                  </a:lnTo>
                  <a:lnTo>
                    <a:pt x="17" y="16"/>
                  </a:lnTo>
                  <a:lnTo>
                    <a:pt x="26" y="16"/>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67" name="Freeform 63"/>
            <p:cNvSpPr>
              <a:spLocks/>
            </p:cNvSpPr>
            <p:nvPr/>
          </p:nvSpPr>
          <p:spPr bwMode="auto">
            <a:xfrm>
              <a:off x="4780" y="2760"/>
              <a:ext cx="8" cy="1"/>
            </a:xfrm>
            <a:custGeom>
              <a:avLst/>
              <a:gdLst>
                <a:gd name="T0" fmla="*/ 0 w 8"/>
                <a:gd name="T1" fmla="*/ 0 h 1"/>
                <a:gd name="T2" fmla="*/ 8 w 8"/>
                <a:gd name="T3" fmla="*/ 0 h 1"/>
                <a:gd name="T4" fmla="*/ 0 w 8"/>
                <a:gd name="T5" fmla="*/ 0 h 1"/>
                <a:gd name="T6" fmla="*/ 0 w 8"/>
                <a:gd name="T7" fmla="*/ 0 h 1"/>
                <a:gd name="T8" fmla="*/ 0 60000 65536"/>
                <a:gd name="T9" fmla="*/ 0 60000 65536"/>
                <a:gd name="T10" fmla="*/ 0 60000 65536"/>
                <a:gd name="T11" fmla="*/ 0 60000 65536"/>
                <a:gd name="T12" fmla="*/ 0 w 8"/>
                <a:gd name="T13" fmla="*/ 0 h 1"/>
                <a:gd name="T14" fmla="*/ 8 w 8"/>
                <a:gd name="T15" fmla="*/ 1 h 1"/>
              </a:gdLst>
              <a:ahLst/>
              <a:cxnLst>
                <a:cxn ang="T8">
                  <a:pos x="T0" y="T1"/>
                </a:cxn>
                <a:cxn ang="T9">
                  <a:pos x="T2" y="T3"/>
                </a:cxn>
                <a:cxn ang="T10">
                  <a:pos x="T4" y="T5"/>
                </a:cxn>
                <a:cxn ang="T11">
                  <a:pos x="T6" y="T7"/>
                </a:cxn>
              </a:cxnLst>
              <a:rect l="T12" t="T13" r="T14" b="T15"/>
              <a:pathLst>
                <a:path w="8" h="1">
                  <a:moveTo>
                    <a:pt x="0" y="0"/>
                  </a:moveTo>
                  <a:lnTo>
                    <a:pt x="8" y="0"/>
                  </a:lnTo>
                  <a:lnTo>
                    <a:pt x="0" y="0"/>
                  </a:lnTo>
                  <a:close/>
                </a:path>
              </a:pathLst>
            </a:custGeom>
            <a:noFill/>
            <a:ln w="12700">
              <a:solidFill>
                <a:srgbClr val="000000"/>
              </a:solidFill>
              <a:round/>
              <a:headEnd/>
              <a:tailEnd/>
            </a:ln>
          </p:spPr>
          <p:txBody>
            <a:bodyPr/>
            <a:lstStyle/>
            <a:p>
              <a:endParaRPr lang="en-IE">
                <a:latin typeface="Calibri" pitchFamily="34" charset="0"/>
              </a:endParaRPr>
            </a:p>
          </p:txBody>
        </p:sp>
        <p:sp>
          <p:nvSpPr>
            <p:cNvPr id="68" name="Freeform 64"/>
            <p:cNvSpPr>
              <a:spLocks/>
            </p:cNvSpPr>
            <p:nvPr/>
          </p:nvSpPr>
          <p:spPr bwMode="auto">
            <a:xfrm>
              <a:off x="4527" y="2664"/>
              <a:ext cx="26" cy="16"/>
            </a:xfrm>
            <a:custGeom>
              <a:avLst/>
              <a:gdLst>
                <a:gd name="T0" fmla="*/ 26 w 26"/>
                <a:gd name="T1" fmla="*/ 16 h 16"/>
                <a:gd name="T2" fmla="*/ 0 w 26"/>
                <a:gd name="T3" fmla="*/ 0 h 16"/>
                <a:gd name="T4" fmla="*/ 0 w 26"/>
                <a:gd name="T5" fmla="*/ 8 h 16"/>
                <a:gd name="T6" fmla="*/ 17 w 26"/>
                <a:gd name="T7" fmla="*/ 16 h 16"/>
                <a:gd name="T8" fmla="*/ 26 w 26"/>
                <a:gd name="T9" fmla="*/ 16 h 16"/>
                <a:gd name="T10" fmla="*/ 0 60000 65536"/>
                <a:gd name="T11" fmla="*/ 0 60000 65536"/>
                <a:gd name="T12" fmla="*/ 0 60000 65536"/>
                <a:gd name="T13" fmla="*/ 0 60000 65536"/>
                <a:gd name="T14" fmla="*/ 0 60000 65536"/>
                <a:gd name="T15" fmla="*/ 0 w 26"/>
                <a:gd name="T16" fmla="*/ 0 h 16"/>
                <a:gd name="T17" fmla="*/ 26 w 26"/>
                <a:gd name="T18" fmla="*/ 16 h 16"/>
              </a:gdLst>
              <a:ahLst/>
              <a:cxnLst>
                <a:cxn ang="T10">
                  <a:pos x="T0" y="T1"/>
                </a:cxn>
                <a:cxn ang="T11">
                  <a:pos x="T2" y="T3"/>
                </a:cxn>
                <a:cxn ang="T12">
                  <a:pos x="T4" y="T5"/>
                </a:cxn>
                <a:cxn ang="T13">
                  <a:pos x="T6" y="T7"/>
                </a:cxn>
                <a:cxn ang="T14">
                  <a:pos x="T8" y="T9"/>
                </a:cxn>
              </a:cxnLst>
              <a:rect l="T15" t="T16" r="T17" b="T18"/>
              <a:pathLst>
                <a:path w="26" h="16">
                  <a:moveTo>
                    <a:pt x="26" y="16"/>
                  </a:moveTo>
                  <a:lnTo>
                    <a:pt x="0" y="0"/>
                  </a:lnTo>
                  <a:lnTo>
                    <a:pt x="0" y="8"/>
                  </a:lnTo>
                  <a:lnTo>
                    <a:pt x="17" y="16"/>
                  </a:lnTo>
                  <a:lnTo>
                    <a:pt x="26" y="16"/>
                  </a:lnTo>
                  <a:close/>
                </a:path>
              </a:pathLst>
            </a:custGeom>
            <a:noFill/>
            <a:ln w="12700">
              <a:solidFill>
                <a:srgbClr val="000000"/>
              </a:solidFill>
              <a:round/>
              <a:headEnd/>
              <a:tailEnd/>
            </a:ln>
          </p:spPr>
          <p:txBody>
            <a:bodyPr/>
            <a:lstStyle/>
            <a:p>
              <a:endParaRPr lang="en-IE">
                <a:latin typeface="Calibri" pitchFamily="34" charset="0"/>
              </a:endParaRPr>
            </a:p>
          </p:txBody>
        </p:sp>
        <p:sp>
          <p:nvSpPr>
            <p:cNvPr id="69" name="Freeform 65"/>
            <p:cNvSpPr>
              <a:spLocks/>
            </p:cNvSpPr>
            <p:nvPr/>
          </p:nvSpPr>
          <p:spPr bwMode="auto">
            <a:xfrm>
              <a:off x="4376" y="2656"/>
              <a:ext cx="480" cy="232"/>
            </a:xfrm>
            <a:custGeom>
              <a:avLst/>
              <a:gdLst>
                <a:gd name="T0" fmla="*/ 421 w 480"/>
                <a:gd name="T1" fmla="*/ 8 h 232"/>
                <a:gd name="T2" fmla="*/ 396 w 480"/>
                <a:gd name="T3" fmla="*/ 0 h 232"/>
                <a:gd name="T4" fmla="*/ 353 w 480"/>
                <a:gd name="T5" fmla="*/ 0 h 232"/>
                <a:gd name="T6" fmla="*/ 328 w 480"/>
                <a:gd name="T7" fmla="*/ 16 h 232"/>
                <a:gd name="T8" fmla="*/ 294 w 480"/>
                <a:gd name="T9" fmla="*/ 16 h 232"/>
                <a:gd name="T10" fmla="*/ 269 w 480"/>
                <a:gd name="T11" fmla="*/ 40 h 232"/>
                <a:gd name="T12" fmla="*/ 244 w 480"/>
                <a:gd name="T13" fmla="*/ 40 h 232"/>
                <a:gd name="T14" fmla="*/ 236 w 480"/>
                <a:gd name="T15" fmla="*/ 24 h 232"/>
                <a:gd name="T16" fmla="*/ 210 w 480"/>
                <a:gd name="T17" fmla="*/ 0 h 232"/>
                <a:gd name="T18" fmla="*/ 177 w 480"/>
                <a:gd name="T19" fmla="*/ 24 h 232"/>
                <a:gd name="T20" fmla="*/ 168 w 480"/>
                <a:gd name="T21" fmla="*/ 24 h 232"/>
                <a:gd name="T22" fmla="*/ 151 w 480"/>
                <a:gd name="T23" fmla="*/ 16 h 232"/>
                <a:gd name="T24" fmla="*/ 126 w 480"/>
                <a:gd name="T25" fmla="*/ 32 h 232"/>
                <a:gd name="T26" fmla="*/ 101 w 480"/>
                <a:gd name="T27" fmla="*/ 56 h 232"/>
                <a:gd name="T28" fmla="*/ 67 w 480"/>
                <a:gd name="T29" fmla="*/ 104 h 232"/>
                <a:gd name="T30" fmla="*/ 25 w 480"/>
                <a:gd name="T31" fmla="*/ 104 h 232"/>
                <a:gd name="T32" fmla="*/ 0 w 480"/>
                <a:gd name="T33" fmla="*/ 136 h 232"/>
                <a:gd name="T34" fmla="*/ 0 w 480"/>
                <a:gd name="T35" fmla="*/ 176 h 232"/>
                <a:gd name="T36" fmla="*/ 33 w 480"/>
                <a:gd name="T37" fmla="*/ 200 h 232"/>
                <a:gd name="T38" fmla="*/ 25 w 480"/>
                <a:gd name="T39" fmla="*/ 208 h 232"/>
                <a:gd name="T40" fmla="*/ 42 w 480"/>
                <a:gd name="T41" fmla="*/ 216 h 232"/>
                <a:gd name="T42" fmla="*/ 67 w 480"/>
                <a:gd name="T43" fmla="*/ 232 h 232"/>
                <a:gd name="T44" fmla="*/ 185 w 480"/>
                <a:gd name="T45" fmla="*/ 216 h 232"/>
                <a:gd name="T46" fmla="*/ 185 w 480"/>
                <a:gd name="T47" fmla="*/ 184 h 232"/>
                <a:gd name="T48" fmla="*/ 236 w 480"/>
                <a:gd name="T49" fmla="*/ 168 h 232"/>
                <a:gd name="T50" fmla="*/ 244 w 480"/>
                <a:gd name="T51" fmla="*/ 152 h 232"/>
                <a:gd name="T52" fmla="*/ 286 w 480"/>
                <a:gd name="T53" fmla="*/ 160 h 232"/>
                <a:gd name="T54" fmla="*/ 328 w 480"/>
                <a:gd name="T55" fmla="*/ 112 h 232"/>
                <a:gd name="T56" fmla="*/ 362 w 480"/>
                <a:gd name="T57" fmla="*/ 112 h 232"/>
                <a:gd name="T58" fmla="*/ 404 w 480"/>
                <a:gd name="T59" fmla="*/ 104 h 232"/>
                <a:gd name="T60" fmla="*/ 412 w 480"/>
                <a:gd name="T61" fmla="*/ 104 h 232"/>
                <a:gd name="T62" fmla="*/ 438 w 480"/>
                <a:gd name="T63" fmla="*/ 112 h 232"/>
                <a:gd name="T64" fmla="*/ 455 w 480"/>
                <a:gd name="T65" fmla="*/ 112 h 232"/>
                <a:gd name="T66" fmla="*/ 463 w 480"/>
                <a:gd name="T67" fmla="*/ 64 h 232"/>
                <a:gd name="T68" fmla="*/ 480 w 480"/>
                <a:gd name="T69" fmla="*/ 16 h 232"/>
                <a:gd name="T70" fmla="*/ 421 w 480"/>
                <a:gd name="T71" fmla="*/ 8 h 2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80"/>
                <a:gd name="T109" fmla="*/ 0 h 232"/>
                <a:gd name="T110" fmla="*/ 480 w 480"/>
                <a:gd name="T111" fmla="*/ 232 h 23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80" h="232">
                  <a:moveTo>
                    <a:pt x="421" y="8"/>
                  </a:moveTo>
                  <a:lnTo>
                    <a:pt x="396" y="0"/>
                  </a:lnTo>
                  <a:lnTo>
                    <a:pt x="353" y="0"/>
                  </a:lnTo>
                  <a:lnTo>
                    <a:pt x="328" y="16"/>
                  </a:lnTo>
                  <a:lnTo>
                    <a:pt x="294" y="16"/>
                  </a:lnTo>
                  <a:lnTo>
                    <a:pt x="269" y="40"/>
                  </a:lnTo>
                  <a:lnTo>
                    <a:pt x="244" y="40"/>
                  </a:lnTo>
                  <a:lnTo>
                    <a:pt x="236" y="24"/>
                  </a:lnTo>
                  <a:lnTo>
                    <a:pt x="210" y="0"/>
                  </a:lnTo>
                  <a:lnTo>
                    <a:pt x="177" y="24"/>
                  </a:lnTo>
                  <a:lnTo>
                    <a:pt x="168" y="24"/>
                  </a:lnTo>
                  <a:lnTo>
                    <a:pt x="151" y="16"/>
                  </a:lnTo>
                  <a:lnTo>
                    <a:pt x="126" y="32"/>
                  </a:lnTo>
                  <a:lnTo>
                    <a:pt x="101" y="56"/>
                  </a:lnTo>
                  <a:lnTo>
                    <a:pt x="67" y="104"/>
                  </a:lnTo>
                  <a:lnTo>
                    <a:pt x="25" y="104"/>
                  </a:lnTo>
                  <a:lnTo>
                    <a:pt x="0" y="136"/>
                  </a:lnTo>
                  <a:lnTo>
                    <a:pt x="0" y="176"/>
                  </a:lnTo>
                  <a:lnTo>
                    <a:pt x="33" y="200"/>
                  </a:lnTo>
                  <a:lnTo>
                    <a:pt x="25" y="208"/>
                  </a:lnTo>
                  <a:lnTo>
                    <a:pt x="42" y="216"/>
                  </a:lnTo>
                  <a:lnTo>
                    <a:pt x="67" y="232"/>
                  </a:lnTo>
                  <a:lnTo>
                    <a:pt x="185" y="216"/>
                  </a:lnTo>
                  <a:lnTo>
                    <a:pt x="185" y="184"/>
                  </a:lnTo>
                  <a:lnTo>
                    <a:pt x="236" y="168"/>
                  </a:lnTo>
                  <a:lnTo>
                    <a:pt x="244" y="152"/>
                  </a:lnTo>
                  <a:lnTo>
                    <a:pt x="286" y="160"/>
                  </a:lnTo>
                  <a:lnTo>
                    <a:pt x="328" y="112"/>
                  </a:lnTo>
                  <a:lnTo>
                    <a:pt x="362" y="112"/>
                  </a:lnTo>
                  <a:lnTo>
                    <a:pt x="404" y="104"/>
                  </a:lnTo>
                  <a:lnTo>
                    <a:pt x="412" y="104"/>
                  </a:lnTo>
                  <a:lnTo>
                    <a:pt x="438" y="112"/>
                  </a:lnTo>
                  <a:lnTo>
                    <a:pt x="455" y="112"/>
                  </a:lnTo>
                  <a:lnTo>
                    <a:pt x="463" y="64"/>
                  </a:lnTo>
                  <a:lnTo>
                    <a:pt x="480" y="16"/>
                  </a:lnTo>
                  <a:lnTo>
                    <a:pt x="421" y="8"/>
                  </a:lnTo>
                  <a:close/>
                </a:path>
              </a:pathLst>
            </a:custGeom>
            <a:solidFill>
              <a:srgbClr val="00FF00"/>
            </a:solidFill>
            <a:ln w="9525">
              <a:noFill/>
              <a:miter lim="800000"/>
              <a:headEnd/>
              <a:tailEnd/>
            </a:ln>
          </p:spPr>
          <p:txBody>
            <a:bodyPr/>
            <a:lstStyle/>
            <a:p>
              <a:endParaRPr lang="en-IE">
                <a:latin typeface="Calibri" pitchFamily="34" charset="0"/>
              </a:endParaRPr>
            </a:p>
          </p:txBody>
        </p:sp>
        <p:sp>
          <p:nvSpPr>
            <p:cNvPr id="70" name="Freeform 66"/>
            <p:cNvSpPr>
              <a:spLocks/>
            </p:cNvSpPr>
            <p:nvPr/>
          </p:nvSpPr>
          <p:spPr bwMode="auto">
            <a:xfrm>
              <a:off x="4595" y="3056"/>
              <a:ext cx="438" cy="504"/>
            </a:xfrm>
            <a:custGeom>
              <a:avLst/>
              <a:gdLst>
                <a:gd name="T0" fmla="*/ 126 w 438"/>
                <a:gd name="T1" fmla="*/ 424 h 504"/>
                <a:gd name="T2" fmla="*/ 160 w 438"/>
                <a:gd name="T3" fmla="*/ 440 h 504"/>
                <a:gd name="T4" fmla="*/ 185 w 438"/>
                <a:gd name="T5" fmla="*/ 440 h 504"/>
                <a:gd name="T6" fmla="*/ 202 w 438"/>
                <a:gd name="T7" fmla="*/ 456 h 504"/>
                <a:gd name="T8" fmla="*/ 236 w 438"/>
                <a:gd name="T9" fmla="*/ 496 h 504"/>
                <a:gd name="T10" fmla="*/ 252 w 438"/>
                <a:gd name="T11" fmla="*/ 504 h 504"/>
                <a:gd name="T12" fmla="*/ 261 w 438"/>
                <a:gd name="T13" fmla="*/ 472 h 504"/>
                <a:gd name="T14" fmla="*/ 286 w 438"/>
                <a:gd name="T15" fmla="*/ 464 h 504"/>
                <a:gd name="T16" fmla="*/ 311 w 438"/>
                <a:gd name="T17" fmla="*/ 456 h 504"/>
                <a:gd name="T18" fmla="*/ 370 w 438"/>
                <a:gd name="T19" fmla="*/ 432 h 504"/>
                <a:gd name="T20" fmla="*/ 413 w 438"/>
                <a:gd name="T21" fmla="*/ 432 h 504"/>
                <a:gd name="T22" fmla="*/ 421 w 438"/>
                <a:gd name="T23" fmla="*/ 400 h 504"/>
                <a:gd name="T24" fmla="*/ 404 w 438"/>
                <a:gd name="T25" fmla="*/ 392 h 504"/>
                <a:gd name="T26" fmla="*/ 404 w 438"/>
                <a:gd name="T27" fmla="*/ 360 h 504"/>
                <a:gd name="T28" fmla="*/ 421 w 438"/>
                <a:gd name="T29" fmla="*/ 352 h 504"/>
                <a:gd name="T30" fmla="*/ 438 w 438"/>
                <a:gd name="T31" fmla="*/ 312 h 504"/>
                <a:gd name="T32" fmla="*/ 396 w 438"/>
                <a:gd name="T33" fmla="*/ 280 h 504"/>
                <a:gd name="T34" fmla="*/ 379 w 438"/>
                <a:gd name="T35" fmla="*/ 248 h 504"/>
                <a:gd name="T36" fmla="*/ 370 w 438"/>
                <a:gd name="T37" fmla="*/ 216 h 504"/>
                <a:gd name="T38" fmla="*/ 387 w 438"/>
                <a:gd name="T39" fmla="*/ 184 h 504"/>
                <a:gd name="T40" fmla="*/ 370 w 438"/>
                <a:gd name="T41" fmla="*/ 176 h 504"/>
                <a:gd name="T42" fmla="*/ 370 w 438"/>
                <a:gd name="T43" fmla="*/ 136 h 504"/>
                <a:gd name="T44" fmla="*/ 328 w 438"/>
                <a:gd name="T45" fmla="*/ 160 h 504"/>
                <a:gd name="T46" fmla="*/ 286 w 438"/>
                <a:gd name="T47" fmla="*/ 144 h 504"/>
                <a:gd name="T48" fmla="*/ 244 w 438"/>
                <a:gd name="T49" fmla="*/ 136 h 504"/>
                <a:gd name="T50" fmla="*/ 261 w 438"/>
                <a:gd name="T51" fmla="*/ 104 h 504"/>
                <a:gd name="T52" fmla="*/ 219 w 438"/>
                <a:gd name="T53" fmla="*/ 88 h 504"/>
                <a:gd name="T54" fmla="*/ 185 w 438"/>
                <a:gd name="T55" fmla="*/ 64 h 504"/>
                <a:gd name="T56" fmla="*/ 177 w 438"/>
                <a:gd name="T57" fmla="*/ 40 h 504"/>
                <a:gd name="T58" fmla="*/ 143 w 438"/>
                <a:gd name="T59" fmla="*/ 16 h 504"/>
                <a:gd name="T60" fmla="*/ 126 w 438"/>
                <a:gd name="T61" fmla="*/ 0 h 504"/>
                <a:gd name="T62" fmla="*/ 118 w 438"/>
                <a:gd name="T63" fmla="*/ 8 h 504"/>
                <a:gd name="T64" fmla="*/ 67 w 438"/>
                <a:gd name="T65" fmla="*/ 8 h 504"/>
                <a:gd name="T66" fmla="*/ 33 w 438"/>
                <a:gd name="T67" fmla="*/ 24 h 504"/>
                <a:gd name="T68" fmla="*/ 8 w 438"/>
                <a:gd name="T69" fmla="*/ 24 h 504"/>
                <a:gd name="T70" fmla="*/ 0 w 438"/>
                <a:gd name="T71" fmla="*/ 48 h 504"/>
                <a:gd name="T72" fmla="*/ 8 w 438"/>
                <a:gd name="T73" fmla="*/ 80 h 504"/>
                <a:gd name="T74" fmla="*/ 33 w 438"/>
                <a:gd name="T75" fmla="*/ 112 h 504"/>
                <a:gd name="T76" fmla="*/ 59 w 438"/>
                <a:gd name="T77" fmla="*/ 120 h 504"/>
                <a:gd name="T78" fmla="*/ 33 w 438"/>
                <a:gd name="T79" fmla="*/ 128 h 504"/>
                <a:gd name="T80" fmla="*/ 33 w 438"/>
                <a:gd name="T81" fmla="*/ 160 h 504"/>
                <a:gd name="T82" fmla="*/ 8 w 438"/>
                <a:gd name="T83" fmla="*/ 152 h 504"/>
                <a:gd name="T84" fmla="*/ 17 w 438"/>
                <a:gd name="T85" fmla="*/ 168 h 504"/>
                <a:gd name="T86" fmla="*/ 50 w 438"/>
                <a:gd name="T87" fmla="*/ 168 h 504"/>
                <a:gd name="T88" fmla="*/ 50 w 438"/>
                <a:gd name="T89" fmla="*/ 200 h 504"/>
                <a:gd name="T90" fmla="*/ 59 w 438"/>
                <a:gd name="T91" fmla="*/ 232 h 504"/>
                <a:gd name="T92" fmla="*/ 101 w 438"/>
                <a:gd name="T93" fmla="*/ 256 h 504"/>
                <a:gd name="T94" fmla="*/ 75 w 438"/>
                <a:gd name="T95" fmla="*/ 272 h 504"/>
                <a:gd name="T96" fmla="*/ 101 w 438"/>
                <a:gd name="T97" fmla="*/ 312 h 504"/>
                <a:gd name="T98" fmla="*/ 50 w 438"/>
                <a:gd name="T99" fmla="*/ 328 h 504"/>
                <a:gd name="T100" fmla="*/ 59 w 438"/>
                <a:gd name="T101" fmla="*/ 352 h 504"/>
                <a:gd name="T102" fmla="*/ 33 w 438"/>
                <a:gd name="T103" fmla="*/ 352 h 504"/>
                <a:gd name="T104" fmla="*/ 25 w 438"/>
                <a:gd name="T105" fmla="*/ 384 h 504"/>
                <a:gd name="T106" fmla="*/ 0 w 438"/>
                <a:gd name="T107" fmla="*/ 400 h 504"/>
                <a:gd name="T108" fmla="*/ 8 w 438"/>
                <a:gd name="T109" fmla="*/ 416 h 504"/>
                <a:gd name="T110" fmla="*/ 8 w 438"/>
                <a:gd name="T111" fmla="*/ 456 h 504"/>
                <a:gd name="T112" fmla="*/ 17 w 438"/>
                <a:gd name="T113" fmla="*/ 456 h 504"/>
                <a:gd name="T114" fmla="*/ 101 w 438"/>
                <a:gd name="T115" fmla="*/ 504 h 504"/>
                <a:gd name="T116" fmla="*/ 101 w 438"/>
                <a:gd name="T117" fmla="*/ 496 h 504"/>
                <a:gd name="T118" fmla="*/ 126 w 438"/>
                <a:gd name="T119" fmla="*/ 424 h 5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38"/>
                <a:gd name="T181" fmla="*/ 0 h 504"/>
                <a:gd name="T182" fmla="*/ 438 w 438"/>
                <a:gd name="T183" fmla="*/ 504 h 50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38" h="504">
                  <a:moveTo>
                    <a:pt x="126" y="424"/>
                  </a:moveTo>
                  <a:lnTo>
                    <a:pt x="160" y="440"/>
                  </a:lnTo>
                  <a:lnTo>
                    <a:pt x="185" y="440"/>
                  </a:lnTo>
                  <a:lnTo>
                    <a:pt x="202" y="456"/>
                  </a:lnTo>
                  <a:lnTo>
                    <a:pt x="236" y="496"/>
                  </a:lnTo>
                  <a:lnTo>
                    <a:pt x="252" y="504"/>
                  </a:lnTo>
                  <a:lnTo>
                    <a:pt x="261" y="472"/>
                  </a:lnTo>
                  <a:lnTo>
                    <a:pt x="286" y="464"/>
                  </a:lnTo>
                  <a:lnTo>
                    <a:pt x="311" y="456"/>
                  </a:lnTo>
                  <a:lnTo>
                    <a:pt x="370" y="432"/>
                  </a:lnTo>
                  <a:lnTo>
                    <a:pt x="413" y="432"/>
                  </a:lnTo>
                  <a:lnTo>
                    <a:pt x="421" y="400"/>
                  </a:lnTo>
                  <a:lnTo>
                    <a:pt x="404" y="392"/>
                  </a:lnTo>
                  <a:lnTo>
                    <a:pt x="404" y="360"/>
                  </a:lnTo>
                  <a:lnTo>
                    <a:pt x="421" y="352"/>
                  </a:lnTo>
                  <a:lnTo>
                    <a:pt x="438" y="312"/>
                  </a:lnTo>
                  <a:lnTo>
                    <a:pt x="396" y="280"/>
                  </a:lnTo>
                  <a:lnTo>
                    <a:pt x="379" y="248"/>
                  </a:lnTo>
                  <a:lnTo>
                    <a:pt x="370" y="216"/>
                  </a:lnTo>
                  <a:lnTo>
                    <a:pt x="387" y="184"/>
                  </a:lnTo>
                  <a:lnTo>
                    <a:pt x="370" y="176"/>
                  </a:lnTo>
                  <a:lnTo>
                    <a:pt x="370" y="136"/>
                  </a:lnTo>
                  <a:lnTo>
                    <a:pt x="328" y="160"/>
                  </a:lnTo>
                  <a:lnTo>
                    <a:pt x="286" y="144"/>
                  </a:lnTo>
                  <a:lnTo>
                    <a:pt x="244" y="136"/>
                  </a:lnTo>
                  <a:lnTo>
                    <a:pt x="261" y="104"/>
                  </a:lnTo>
                  <a:lnTo>
                    <a:pt x="219" y="88"/>
                  </a:lnTo>
                  <a:lnTo>
                    <a:pt x="185" y="64"/>
                  </a:lnTo>
                  <a:lnTo>
                    <a:pt x="177" y="40"/>
                  </a:lnTo>
                  <a:lnTo>
                    <a:pt x="143" y="16"/>
                  </a:lnTo>
                  <a:lnTo>
                    <a:pt x="126" y="0"/>
                  </a:lnTo>
                  <a:lnTo>
                    <a:pt x="118" y="8"/>
                  </a:lnTo>
                  <a:lnTo>
                    <a:pt x="67" y="8"/>
                  </a:lnTo>
                  <a:lnTo>
                    <a:pt x="33" y="24"/>
                  </a:lnTo>
                  <a:lnTo>
                    <a:pt x="8" y="24"/>
                  </a:lnTo>
                  <a:lnTo>
                    <a:pt x="0" y="48"/>
                  </a:lnTo>
                  <a:lnTo>
                    <a:pt x="8" y="80"/>
                  </a:lnTo>
                  <a:lnTo>
                    <a:pt x="33" y="112"/>
                  </a:lnTo>
                  <a:lnTo>
                    <a:pt x="59" y="120"/>
                  </a:lnTo>
                  <a:lnTo>
                    <a:pt x="33" y="128"/>
                  </a:lnTo>
                  <a:lnTo>
                    <a:pt x="33" y="160"/>
                  </a:lnTo>
                  <a:lnTo>
                    <a:pt x="8" y="152"/>
                  </a:lnTo>
                  <a:lnTo>
                    <a:pt x="17" y="168"/>
                  </a:lnTo>
                  <a:lnTo>
                    <a:pt x="50" y="168"/>
                  </a:lnTo>
                  <a:lnTo>
                    <a:pt x="50" y="200"/>
                  </a:lnTo>
                  <a:lnTo>
                    <a:pt x="59" y="232"/>
                  </a:lnTo>
                  <a:lnTo>
                    <a:pt x="101" y="256"/>
                  </a:lnTo>
                  <a:lnTo>
                    <a:pt x="75" y="272"/>
                  </a:lnTo>
                  <a:lnTo>
                    <a:pt x="101" y="312"/>
                  </a:lnTo>
                  <a:lnTo>
                    <a:pt x="50" y="328"/>
                  </a:lnTo>
                  <a:lnTo>
                    <a:pt x="59" y="352"/>
                  </a:lnTo>
                  <a:lnTo>
                    <a:pt x="33" y="352"/>
                  </a:lnTo>
                  <a:lnTo>
                    <a:pt x="25" y="384"/>
                  </a:lnTo>
                  <a:lnTo>
                    <a:pt x="0" y="400"/>
                  </a:lnTo>
                  <a:lnTo>
                    <a:pt x="8" y="416"/>
                  </a:lnTo>
                  <a:lnTo>
                    <a:pt x="8" y="456"/>
                  </a:lnTo>
                  <a:lnTo>
                    <a:pt x="17" y="456"/>
                  </a:lnTo>
                  <a:lnTo>
                    <a:pt x="101" y="504"/>
                  </a:lnTo>
                  <a:lnTo>
                    <a:pt x="101" y="496"/>
                  </a:lnTo>
                  <a:lnTo>
                    <a:pt x="126" y="424"/>
                  </a:lnTo>
                  <a:close/>
                </a:path>
              </a:pathLst>
            </a:custGeom>
            <a:noFill/>
            <a:ln w="9525">
              <a:noFill/>
              <a:miter lim="800000"/>
              <a:headEnd/>
              <a:tailEnd/>
            </a:ln>
          </p:spPr>
          <p:txBody>
            <a:bodyPr/>
            <a:lstStyle/>
            <a:p>
              <a:endParaRPr lang="en-IE">
                <a:latin typeface="Calibri" pitchFamily="34" charset="0"/>
              </a:endParaRPr>
            </a:p>
          </p:txBody>
        </p:sp>
        <p:sp>
          <p:nvSpPr>
            <p:cNvPr id="71" name="Freeform 67"/>
            <p:cNvSpPr>
              <a:spLocks/>
            </p:cNvSpPr>
            <p:nvPr/>
          </p:nvSpPr>
          <p:spPr bwMode="auto">
            <a:xfrm>
              <a:off x="4376" y="2656"/>
              <a:ext cx="480" cy="232"/>
            </a:xfrm>
            <a:custGeom>
              <a:avLst/>
              <a:gdLst>
                <a:gd name="T0" fmla="*/ 421 w 480"/>
                <a:gd name="T1" fmla="*/ 8 h 232"/>
                <a:gd name="T2" fmla="*/ 396 w 480"/>
                <a:gd name="T3" fmla="*/ 0 h 232"/>
                <a:gd name="T4" fmla="*/ 353 w 480"/>
                <a:gd name="T5" fmla="*/ 0 h 232"/>
                <a:gd name="T6" fmla="*/ 328 w 480"/>
                <a:gd name="T7" fmla="*/ 16 h 232"/>
                <a:gd name="T8" fmla="*/ 294 w 480"/>
                <a:gd name="T9" fmla="*/ 16 h 232"/>
                <a:gd name="T10" fmla="*/ 269 w 480"/>
                <a:gd name="T11" fmla="*/ 40 h 232"/>
                <a:gd name="T12" fmla="*/ 244 w 480"/>
                <a:gd name="T13" fmla="*/ 40 h 232"/>
                <a:gd name="T14" fmla="*/ 236 w 480"/>
                <a:gd name="T15" fmla="*/ 24 h 232"/>
                <a:gd name="T16" fmla="*/ 210 w 480"/>
                <a:gd name="T17" fmla="*/ 0 h 232"/>
                <a:gd name="T18" fmla="*/ 177 w 480"/>
                <a:gd name="T19" fmla="*/ 24 h 232"/>
                <a:gd name="T20" fmla="*/ 168 w 480"/>
                <a:gd name="T21" fmla="*/ 24 h 232"/>
                <a:gd name="T22" fmla="*/ 151 w 480"/>
                <a:gd name="T23" fmla="*/ 16 h 232"/>
                <a:gd name="T24" fmla="*/ 126 w 480"/>
                <a:gd name="T25" fmla="*/ 32 h 232"/>
                <a:gd name="T26" fmla="*/ 101 w 480"/>
                <a:gd name="T27" fmla="*/ 56 h 232"/>
                <a:gd name="T28" fmla="*/ 67 w 480"/>
                <a:gd name="T29" fmla="*/ 104 h 232"/>
                <a:gd name="T30" fmla="*/ 25 w 480"/>
                <a:gd name="T31" fmla="*/ 104 h 232"/>
                <a:gd name="T32" fmla="*/ 0 w 480"/>
                <a:gd name="T33" fmla="*/ 136 h 232"/>
                <a:gd name="T34" fmla="*/ 0 w 480"/>
                <a:gd name="T35" fmla="*/ 176 h 232"/>
                <a:gd name="T36" fmla="*/ 33 w 480"/>
                <a:gd name="T37" fmla="*/ 200 h 232"/>
                <a:gd name="T38" fmla="*/ 25 w 480"/>
                <a:gd name="T39" fmla="*/ 208 h 232"/>
                <a:gd name="T40" fmla="*/ 42 w 480"/>
                <a:gd name="T41" fmla="*/ 216 h 232"/>
                <a:gd name="T42" fmla="*/ 67 w 480"/>
                <a:gd name="T43" fmla="*/ 232 h 232"/>
                <a:gd name="T44" fmla="*/ 185 w 480"/>
                <a:gd name="T45" fmla="*/ 216 h 232"/>
                <a:gd name="T46" fmla="*/ 185 w 480"/>
                <a:gd name="T47" fmla="*/ 184 h 232"/>
                <a:gd name="T48" fmla="*/ 236 w 480"/>
                <a:gd name="T49" fmla="*/ 168 h 232"/>
                <a:gd name="T50" fmla="*/ 244 w 480"/>
                <a:gd name="T51" fmla="*/ 152 h 232"/>
                <a:gd name="T52" fmla="*/ 286 w 480"/>
                <a:gd name="T53" fmla="*/ 160 h 232"/>
                <a:gd name="T54" fmla="*/ 328 w 480"/>
                <a:gd name="T55" fmla="*/ 112 h 232"/>
                <a:gd name="T56" fmla="*/ 362 w 480"/>
                <a:gd name="T57" fmla="*/ 112 h 232"/>
                <a:gd name="T58" fmla="*/ 404 w 480"/>
                <a:gd name="T59" fmla="*/ 104 h 232"/>
                <a:gd name="T60" fmla="*/ 404 w 480"/>
                <a:gd name="T61" fmla="*/ 104 h 232"/>
                <a:gd name="T62" fmla="*/ 412 w 480"/>
                <a:gd name="T63" fmla="*/ 104 h 232"/>
                <a:gd name="T64" fmla="*/ 438 w 480"/>
                <a:gd name="T65" fmla="*/ 112 h 232"/>
                <a:gd name="T66" fmla="*/ 455 w 480"/>
                <a:gd name="T67" fmla="*/ 112 h 232"/>
                <a:gd name="T68" fmla="*/ 463 w 480"/>
                <a:gd name="T69" fmla="*/ 64 h 232"/>
                <a:gd name="T70" fmla="*/ 480 w 480"/>
                <a:gd name="T71" fmla="*/ 16 h 232"/>
                <a:gd name="T72" fmla="*/ 421 w 480"/>
                <a:gd name="T73" fmla="*/ 8 h 2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0"/>
                <a:gd name="T112" fmla="*/ 0 h 232"/>
                <a:gd name="T113" fmla="*/ 480 w 480"/>
                <a:gd name="T114" fmla="*/ 232 h 2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0" h="232">
                  <a:moveTo>
                    <a:pt x="421" y="8"/>
                  </a:moveTo>
                  <a:lnTo>
                    <a:pt x="396" y="0"/>
                  </a:lnTo>
                  <a:lnTo>
                    <a:pt x="353" y="0"/>
                  </a:lnTo>
                  <a:lnTo>
                    <a:pt x="328" y="16"/>
                  </a:lnTo>
                  <a:lnTo>
                    <a:pt x="294" y="16"/>
                  </a:lnTo>
                  <a:lnTo>
                    <a:pt x="269" y="40"/>
                  </a:lnTo>
                  <a:lnTo>
                    <a:pt x="244" y="40"/>
                  </a:lnTo>
                  <a:lnTo>
                    <a:pt x="236" y="24"/>
                  </a:lnTo>
                  <a:lnTo>
                    <a:pt x="210" y="0"/>
                  </a:lnTo>
                  <a:lnTo>
                    <a:pt x="177" y="24"/>
                  </a:lnTo>
                  <a:lnTo>
                    <a:pt x="168" y="24"/>
                  </a:lnTo>
                  <a:lnTo>
                    <a:pt x="151" y="16"/>
                  </a:lnTo>
                  <a:lnTo>
                    <a:pt x="126" y="32"/>
                  </a:lnTo>
                  <a:lnTo>
                    <a:pt x="101" y="56"/>
                  </a:lnTo>
                  <a:lnTo>
                    <a:pt x="67" y="104"/>
                  </a:lnTo>
                  <a:lnTo>
                    <a:pt x="25" y="104"/>
                  </a:lnTo>
                  <a:lnTo>
                    <a:pt x="0" y="136"/>
                  </a:lnTo>
                  <a:lnTo>
                    <a:pt x="0" y="176"/>
                  </a:lnTo>
                  <a:lnTo>
                    <a:pt x="33" y="200"/>
                  </a:lnTo>
                  <a:lnTo>
                    <a:pt x="25" y="208"/>
                  </a:lnTo>
                  <a:lnTo>
                    <a:pt x="42" y="216"/>
                  </a:lnTo>
                  <a:lnTo>
                    <a:pt x="67" y="232"/>
                  </a:lnTo>
                  <a:lnTo>
                    <a:pt x="185" y="216"/>
                  </a:lnTo>
                  <a:lnTo>
                    <a:pt x="185" y="184"/>
                  </a:lnTo>
                  <a:lnTo>
                    <a:pt x="236" y="168"/>
                  </a:lnTo>
                  <a:lnTo>
                    <a:pt x="244" y="152"/>
                  </a:lnTo>
                  <a:lnTo>
                    <a:pt x="286" y="160"/>
                  </a:lnTo>
                  <a:lnTo>
                    <a:pt x="328" y="112"/>
                  </a:lnTo>
                  <a:lnTo>
                    <a:pt x="362" y="112"/>
                  </a:lnTo>
                  <a:lnTo>
                    <a:pt x="404" y="104"/>
                  </a:lnTo>
                  <a:lnTo>
                    <a:pt x="412" y="104"/>
                  </a:lnTo>
                  <a:lnTo>
                    <a:pt x="438" y="112"/>
                  </a:lnTo>
                  <a:lnTo>
                    <a:pt x="455" y="112"/>
                  </a:lnTo>
                  <a:lnTo>
                    <a:pt x="463" y="64"/>
                  </a:lnTo>
                  <a:lnTo>
                    <a:pt x="480" y="16"/>
                  </a:lnTo>
                  <a:lnTo>
                    <a:pt x="421" y="8"/>
                  </a:lnTo>
                  <a:close/>
                </a:path>
              </a:pathLst>
            </a:custGeom>
            <a:noFill/>
            <a:ln w="12700">
              <a:solidFill>
                <a:srgbClr val="000000"/>
              </a:solidFill>
              <a:round/>
              <a:headEnd/>
              <a:tailEnd/>
            </a:ln>
          </p:spPr>
          <p:txBody>
            <a:bodyPr/>
            <a:lstStyle/>
            <a:p>
              <a:endParaRPr lang="en-IE">
                <a:latin typeface="Calibri" pitchFamily="34" charset="0"/>
              </a:endParaRPr>
            </a:p>
          </p:txBody>
        </p:sp>
        <p:sp>
          <p:nvSpPr>
            <p:cNvPr id="72" name="Freeform 68"/>
            <p:cNvSpPr>
              <a:spLocks/>
            </p:cNvSpPr>
            <p:nvPr/>
          </p:nvSpPr>
          <p:spPr bwMode="auto">
            <a:xfrm>
              <a:off x="4595" y="3056"/>
              <a:ext cx="438" cy="504"/>
            </a:xfrm>
            <a:custGeom>
              <a:avLst/>
              <a:gdLst>
                <a:gd name="T0" fmla="*/ 126 w 438"/>
                <a:gd name="T1" fmla="*/ 424 h 504"/>
                <a:gd name="T2" fmla="*/ 160 w 438"/>
                <a:gd name="T3" fmla="*/ 440 h 504"/>
                <a:gd name="T4" fmla="*/ 185 w 438"/>
                <a:gd name="T5" fmla="*/ 440 h 504"/>
                <a:gd name="T6" fmla="*/ 202 w 438"/>
                <a:gd name="T7" fmla="*/ 456 h 504"/>
                <a:gd name="T8" fmla="*/ 236 w 438"/>
                <a:gd name="T9" fmla="*/ 496 h 504"/>
                <a:gd name="T10" fmla="*/ 252 w 438"/>
                <a:gd name="T11" fmla="*/ 504 h 504"/>
                <a:gd name="T12" fmla="*/ 261 w 438"/>
                <a:gd name="T13" fmla="*/ 472 h 504"/>
                <a:gd name="T14" fmla="*/ 286 w 438"/>
                <a:gd name="T15" fmla="*/ 464 h 504"/>
                <a:gd name="T16" fmla="*/ 311 w 438"/>
                <a:gd name="T17" fmla="*/ 456 h 504"/>
                <a:gd name="T18" fmla="*/ 370 w 438"/>
                <a:gd name="T19" fmla="*/ 432 h 504"/>
                <a:gd name="T20" fmla="*/ 413 w 438"/>
                <a:gd name="T21" fmla="*/ 432 h 504"/>
                <a:gd name="T22" fmla="*/ 421 w 438"/>
                <a:gd name="T23" fmla="*/ 400 h 504"/>
                <a:gd name="T24" fmla="*/ 404 w 438"/>
                <a:gd name="T25" fmla="*/ 392 h 504"/>
                <a:gd name="T26" fmla="*/ 404 w 438"/>
                <a:gd name="T27" fmla="*/ 360 h 504"/>
                <a:gd name="T28" fmla="*/ 421 w 438"/>
                <a:gd name="T29" fmla="*/ 352 h 504"/>
                <a:gd name="T30" fmla="*/ 438 w 438"/>
                <a:gd name="T31" fmla="*/ 312 h 504"/>
                <a:gd name="T32" fmla="*/ 396 w 438"/>
                <a:gd name="T33" fmla="*/ 280 h 504"/>
                <a:gd name="T34" fmla="*/ 379 w 438"/>
                <a:gd name="T35" fmla="*/ 248 h 504"/>
                <a:gd name="T36" fmla="*/ 370 w 438"/>
                <a:gd name="T37" fmla="*/ 216 h 504"/>
                <a:gd name="T38" fmla="*/ 387 w 438"/>
                <a:gd name="T39" fmla="*/ 184 h 504"/>
                <a:gd name="T40" fmla="*/ 370 w 438"/>
                <a:gd name="T41" fmla="*/ 176 h 504"/>
                <a:gd name="T42" fmla="*/ 370 w 438"/>
                <a:gd name="T43" fmla="*/ 136 h 504"/>
                <a:gd name="T44" fmla="*/ 328 w 438"/>
                <a:gd name="T45" fmla="*/ 160 h 504"/>
                <a:gd name="T46" fmla="*/ 286 w 438"/>
                <a:gd name="T47" fmla="*/ 144 h 504"/>
                <a:gd name="T48" fmla="*/ 244 w 438"/>
                <a:gd name="T49" fmla="*/ 136 h 504"/>
                <a:gd name="T50" fmla="*/ 261 w 438"/>
                <a:gd name="T51" fmla="*/ 104 h 504"/>
                <a:gd name="T52" fmla="*/ 219 w 438"/>
                <a:gd name="T53" fmla="*/ 88 h 504"/>
                <a:gd name="T54" fmla="*/ 185 w 438"/>
                <a:gd name="T55" fmla="*/ 64 h 504"/>
                <a:gd name="T56" fmla="*/ 177 w 438"/>
                <a:gd name="T57" fmla="*/ 40 h 504"/>
                <a:gd name="T58" fmla="*/ 143 w 438"/>
                <a:gd name="T59" fmla="*/ 16 h 504"/>
                <a:gd name="T60" fmla="*/ 126 w 438"/>
                <a:gd name="T61" fmla="*/ 0 h 504"/>
                <a:gd name="T62" fmla="*/ 118 w 438"/>
                <a:gd name="T63" fmla="*/ 8 h 504"/>
                <a:gd name="T64" fmla="*/ 67 w 438"/>
                <a:gd name="T65" fmla="*/ 8 h 504"/>
                <a:gd name="T66" fmla="*/ 33 w 438"/>
                <a:gd name="T67" fmla="*/ 24 h 504"/>
                <a:gd name="T68" fmla="*/ 8 w 438"/>
                <a:gd name="T69" fmla="*/ 24 h 504"/>
                <a:gd name="T70" fmla="*/ 0 w 438"/>
                <a:gd name="T71" fmla="*/ 48 h 504"/>
                <a:gd name="T72" fmla="*/ 8 w 438"/>
                <a:gd name="T73" fmla="*/ 80 h 504"/>
                <a:gd name="T74" fmla="*/ 33 w 438"/>
                <a:gd name="T75" fmla="*/ 112 h 504"/>
                <a:gd name="T76" fmla="*/ 59 w 438"/>
                <a:gd name="T77" fmla="*/ 120 h 504"/>
                <a:gd name="T78" fmla="*/ 33 w 438"/>
                <a:gd name="T79" fmla="*/ 128 h 504"/>
                <a:gd name="T80" fmla="*/ 33 w 438"/>
                <a:gd name="T81" fmla="*/ 160 h 504"/>
                <a:gd name="T82" fmla="*/ 8 w 438"/>
                <a:gd name="T83" fmla="*/ 152 h 504"/>
                <a:gd name="T84" fmla="*/ 17 w 438"/>
                <a:gd name="T85" fmla="*/ 168 h 504"/>
                <a:gd name="T86" fmla="*/ 50 w 438"/>
                <a:gd name="T87" fmla="*/ 168 h 504"/>
                <a:gd name="T88" fmla="*/ 50 w 438"/>
                <a:gd name="T89" fmla="*/ 200 h 504"/>
                <a:gd name="T90" fmla="*/ 59 w 438"/>
                <a:gd name="T91" fmla="*/ 232 h 504"/>
                <a:gd name="T92" fmla="*/ 101 w 438"/>
                <a:gd name="T93" fmla="*/ 256 h 504"/>
                <a:gd name="T94" fmla="*/ 75 w 438"/>
                <a:gd name="T95" fmla="*/ 272 h 504"/>
                <a:gd name="T96" fmla="*/ 101 w 438"/>
                <a:gd name="T97" fmla="*/ 312 h 504"/>
                <a:gd name="T98" fmla="*/ 50 w 438"/>
                <a:gd name="T99" fmla="*/ 328 h 504"/>
                <a:gd name="T100" fmla="*/ 59 w 438"/>
                <a:gd name="T101" fmla="*/ 352 h 504"/>
                <a:gd name="T102" fmla="*/ 33 w 438"/>
                <a:gd name="T103" fmla="*/ 352 h 504"/>
                <a:gd name="T104" fmla="*/ 25 w 438"/>
                <a:gd name="T105" fmla="*/ 384 h 504"/>
                <a:gd name="T106" fmla="*/ 0 w 438"/>
                <a:gd name="T107" fmla="*/ 400 h 504"/>
                <a:gd name="T108" fmla="*/ 8 w 438"/>
                <a:gd name="T109" fmla="*/ 416 h 504"/>
                <a:gd name="T110" fmla="*/ 8 w 438"/>
                <a:gd name="T111" fmla="*/ 456 h 504"/>
                <a:gd name="T112" fmla="*/ 17 w 438"/>
                <a:gd name="T113" fmla="*/ 456 h 504"/>
                <a:gd name="T114" fmla="*/ 101 w 438"/>
                <a:gd name="T115" fmla="*/ 504 h 504"/>
                <a:gd name="T116" fmla="*/ 101 w 438"/>
                <a:gd name="T117" fmla="*/ 496 h 504"/>
                <a:gd name="T118" fmla="*/ 126 w 438"/>
                <a:gd name="T119" fmla="*/ 424 h 5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38"/>
                <a:gd name="T181" fmla="*/ 0 h 504"/>
                <a:gd name="T182" fmla="*/ 438 w 438"/>
                <a:gd name="T183" fmla="*/ 504 h 50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38" h="504">
                  <a:moveTo>
                    <a:pt x="126" y="424"/>
                  </a:moveTo>
                  <a:lnTo>
                    <a:pt x="160" y="440"/>
                  </a:lnTo>
                  <a:lnTo>
                    <a:pt x="185" y="440"/>
                  </a:lnTo>
                  <a:lnTo>
                    <a:pt x="202" y="456"/>
                  </a:lnTo>
                  <a:lnTo>
                    <a:pt x="236" y="496"/>
                  </a:lnTo>
                  <a:lnTo>
                    <a:pt x="252" y="504"/>
                  </a:lnTo>
                  <a:lnTo>
                    <a:pt x="261" y="472"/>
                  </a:lnTo>
                  <a:lnTo>
                    <a:pt x="286" y="464"/>
                  </a:lnTo>
                  <a:lnTo>
                    <a:pt x="311" y="456"/>
                  </a:lnTo>
                  <a:lnTo>
                    <a:pt x="370" y="432"/>
                  </a:lnTo>
                  <a:lnTo>
                    <a:pt x="413" y="432"/>
                  </a:lnTo>
                  <a:lnTo>
                    <a:pt x="421" y="400"/>
                  </a:lnTo>
                  <a:lnTo>
                    <a:pt x="404" y="392"/>
                  </a:lnTo>
                  <a:lnTo>
                    <a:pt x="404" y="360"/>
                  </a:lnTo>
                  <a:lnTo>
                    <a:pt x="421" y="352"/>
                  </a:lnTo>
                  <a:lnTo>
                    <a:pt x="438" y="312"/>
                  </a:lnTo>
                  <a:lnTo>
                    <a:pt x="396" y="280"/>
                  </a:lnTo>
                  <a:lnTo>
                    <a:pt x="379" y="248"/>
                  </a:lnTo>
                  <a:lnTo>
                    <a:pt x="370" y="216"/>
                  </a:lnTo>
                  <a:lnTo>
                    <a:pt x="387" y="184"/>
                  </a:lnTo>
                  <a:lnTo>
                    <a:pt x="370" y="176"/>
                  </a:lnTo>
                  <a:lnTo>
                    <a:pt x="370" y="136"/>
                  </a:lnTo>
                  <a:lnTo>
                    <a:pt x="328" y="160"/>
                  </a:lnTo>
                  <a:lnTo>
                    <a:pt x="286" y="144"/>
                  </a:lnTo>
                  <a:lnTo>
                    <a:pt x="244" y="136"/>
                  </a:lnTo>
                  <a:lnTo>
                    <a:pt x="261" y="104"/>
                  </a:lnTo>
                  <a:lnTo>
                    <a:pt x="219" y="88"/>
                  </a:lnTo>
                  <a:lnTo>
                    <a:pt x="185" y="64"/>
                  </a:lnTo>
                  <a:lnTo>
                    <a:pt x="177" y="40"/>
                  </a:lnTo>
                  <a:lnTo>
                    <a:pt x="143" y="16"/>
                  </a:lnTo>
                  <a:lnTo>
                    <a:pt x="126" y="0"/>
                  </a:lnTo>
                  <a:lnTo>
                    <a:pt x="118" y="8"/>
                  </a:lnTo>
                  <a:lnTo>
                    <a:pt x="67" y="8"/>
                  </a:lnTo>
                  <a:lnTo>
                    <a:pt x="33" y="24"/>
                  </a:lnTo>
                  <a:lnTo>
                    <a:pt x="8" y="24"/>
                  </a:lnTo>
                  <a:lnTo>
                    <a:pt x="0" y="48"/>
                  </a:lnTo>
                  <a:lnTo>
                    <a:pt x="8" y="80"/>
                  </a:lnTo>
                  <a:lnTo>
                    <a:pt x="33" y="112"/>
                  </a:lnTo>
                  <a:lnTo>
                    <a:pt x="59" y="120"/>
                  </a:lnTo>
                  <a:lnTo>
                    <a:pt x="33" y="128"/>
                  </a:lnTo>
                  <a:lnTo>
                    <a:pt x="33" y="160"/>
                  </a:lnTo>
                  <a:lnTo>
                    <a:pt x="8" y="152"/>
                  </a:lnTo>
                  <a:lnTo>
                    <a:pt x="17" y="168"/>
                  </a:lnTo>
                  <a:lnTo>
                    <a:pt x="50" y="168"/>
                  </a:lnTo>
                  <a:lnTo>
                    <a:pt x="50" y="200"/>
                  </a:lnTo>
                  <a:lnTo>
                    <a:pt x="59" y="232"/>
                  </a:lnTo>
                  <a:lnTo>
                    <a:pt x="101" y="256"/>
                  </a:lnTo>
                  <a:lnTo>
                    <a:pt x="75" y="272"/>
                  </a:lnTo>
                  <a:lnTo>
                    <a:pt x="101" y="312"/>
                  </a:lnTo>
                  <a:lnTo>
                    <a:pt x="50" y="328"/>
                  </a:lnTo>
                  <a:lnTo>
                    <a:pt x="59" y="352"/>
                  </a:lnTo>
                  <a:lnTo>
                    <a:pt x="33" y="352"/>
                  </a:lnTo>
                  <a:lnTo>
                    <a:pt x="25" y="384"/>
                  </a:lnTo>
                  <a:lnTo>
                    <a:pt x="0" y="400"/>
                  </a:lnTo>
                  <a:lnTo>
                    <a:pt x="8" y="416"/>
                  </a:lnTo>
                  <a:lnTo>
                    <a:pt x="8" y="456"/>
                  </a:lnTo>
                  <a:lnTo>
                    <a:pt x="17" y="456"/>
                  </a:lnTo>
                  <a:lnTo>
                    <a:pt x="101" y="504"/>
                  </a:lnTo>
                  <a:lnTo>
                    <a:pt x="101" y="496"/>
                  </a:lnTo>
                  <a:lnTo>
                    <a:pt x="126" y="424"/>
                  </a:lnTo>
                  <a:close/>
                </a:path>
              </a:pathLst>
            </a:custGeom>
            <a:noFill/>
            <a:ln w="12700">
              <a:solidFill>
                <a:srgbClr val="000000"/>
              </a:solidFill>
              <a:round/>
              <a:headEnd/>
              <a:tailEnd/>
            </a:ln>
          </p:spPr>
          <p:txBody>
            <a:bodyPr/>
            <a:lstStyle/>
            <a:p>
              <a:endParaRPr lang="en-IE">
                <a:latin typeface="Calibri" pitchFamily="34" charset="0"/>
              </a:endParaRPr>
            </a:p>
          </p:txBody>
        </p:sp>
        <p:sp>
          <p:nvSpPr>
            <p:cNvPr id="73" name="Freeform 69"/>
            <p:cNvSpPr>
              <a:spLocks/>
            </p:cNvSpPr>
            <p:nvPr/>
          </p:nvSpPr>
          <p:spPr bwMode="auto">
            <a:xfrm>
              <a:off x="4696" y="3480"/>
              <a:ext cx="210" cy="352"/>
            </a:xfrm>
            <a:custGeom>
              <a:avLst/>
              <a:gdLst>
                <a:gd name="T0" fmla="*/ 151 w 210"/>
                <a:gd name="T1" fmla="*/ 304 h 352"/>
                <a:gd name="T2" fmla="*/ 185 w 210"/>
                <a:gd name="T3" fmla="*/ 288 h 352"/>
                <a:gd name="T4" fmla="*/ 185 w 210"/>
                <a:gd name="T5" fmla="*/ 248 h 352"/>
                <a:gd name="T6" fmla="*/ 210 w 210"/>
                <a:gd name="T7" fmla="*/ 232 h 352"/>
                <a:gd name="T8" fmla="*/ 194 w 210"/>
                <a:gd name="T9" fmla="*/ 192 h 352"/>
                <a:gd name="T10" fmla="*/ 168 w 210"/>
                <a:gd name="T11" fmla="*/ 184 h 352"/>
                <a:gd name="T12" fmla="*/ 143 w 210"/>
                <a:gd name="T13" fmla="*/ 152 h 352"/>
                <a:gd name="T14" fmla="*/ 135 w 210"/>
                <a:gd name="T15" fmla="*/ 96 h 352"/>
                <a:gd name="T16" fmla="*/ 135 w 210"/>
                <a:gd name="T17" fmla="*/ 72 h 352"/>
                <a:gd name="T18" fmla="*/ 101 w 210"/>
                <a:gd name="T19" fmla="*/ 32 h 352"/>
                <a:gd name="T20" fmla="*/ 84 w 210"/>
                <a:gd name="T21" fmla="*/ 16 h 352"/>
                <a:gd name="T22" fmla="*/ 59 w 210"/>
                <a:gd name="T23" fmla="*/ 16 h 352"/>
                <a:gd name="T24" fmla="*/ 25 w 210"/>
                <a:gd name="T25" fmla="*/ 0 h 352"/>
                <a:gd name="T26" fmla="*/ 0 w 210"/>
                <a:gd name="T27" fmla="*/ 72 h 352"/>
                <a:gd name="T28" fmla="*/ 0 w 210"/>
                <a:gd name="T29" fmla="*/ 80 h 352"/>
                <a:gd name="T30" fmla="*/ 17 w 210"/>
                <a:gd name="T31" fmla="*/ 88 h 352"/>
                <a:gd name="T32" fmla="*/ 33 w 210"/>
                <a:gd name="T33" fmla="*/ 104 h 352"/>
                <a:gd name="T34" fmla="*/ 33 w 210"/>
                <a:gd name="T35" fmla="*/ 120 h 352"/>
                <a:gd name="T36" fmla="*/ 33 w 210"/>
                <a:gd name="T37" fmla="*/ 160 h 352"/>
                <a:gd name="T38" fmla="*/ 42 w 210"/>
                <a:gd name="T39" fmla="*/ 248 h 352"/>
                <a:gd name="T40" fmla="*/ 67 w 210"/>
                <a:gd name="T41" fmla="*/ 288 h 352"/>
                <a:gd name="T42" fmla="*/ 109 w 210"/>
                <a:gd name="T43" fmla="*/ 320 h 352"/>
                <a:gd name="T44" fmla="*/ 135 w 210"/>
                <a:gd name="T45" fmla="*/ 352 h 352"/>
                <a:gd name="T46" fmla="*/ 151 w 210"/>
                <a:gd name="T47" fmla="*/ 344 h 352"/>
                <a:gd name="T48" fmla="*/ 151 w 210"/>
                <a:gd name="T49" fmla="*/ 304 h 3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0"/>
                <a:gd name="T76" fmla="*/ 0 h 352"/>
                <a:gd name="T77" fmla="*/ 210 w 210"/>
                <a:gd name="T78" fmla="*/ 352 h 3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0" h="352">
                  <a:moveTo>
                    <a:pt x="151" y="304"/>
                  </a:moveTo>
                  <a:lnTo>
                    <a:pt x="185" y="288"/>
                  </a:lnTo>
                  <a:lnTo>
                    <a:pt x="185" y="248"/>
                  </a:lnTo>
                  <a:lnTo>
                    <a:pt x="210" y="232"/>
                  </a:lnTo>
                  <a:lnTo>
                    <a:pt x="194" y="192"/>
                  </a:lnTo>
                  <a:lnTo>
                    <a:pt x="168" y="184"/>
                  </a:lnTo>
                  <a:lnTo>
                    <a:pt x="143" y="152"/>
                  </a:lnTo>
                  <a:lnTo>
                    <a:pt x="135" y="96"/>
                  </a:lnTo>
                  <a:lnTo>
                    <a:pt x="135" y="72"/>
                  </a:lnTo>
                  <a:lnTo>
                    <a:pt x="101" y="32"/>
                  </a:lnTo>
                  <a:lnTo>
                    <a:pt x="84" y="16"/>
                  </a:lnTo>
                  <a:lnTo>
                    <a:pt x="59" y="16"/>
                  </a:lnTo>
                  <a:lnTo>
                    <a:pt x="25" y="0"/>
                  </a:lnTo>
                  <a:lnTo>
                    <a:pt x="0" y="72"/>
                  </a:lnTo>
                  <a:lnTo>
                    <a:pt x="0" y="80"/>
                  </a:lnTo>
                  <a:lnTo>
                    <a:pt x="17" y="88"/>
                  </a:lnTo>
                  <a:lnTo>
                    <a:pt x="33" y="104"/>
                  </a:lnTo>
                  <a:lnTo>
                    <a:pt x="33" y="120"/>
                  </a:lnTo>
                  <a:lnTo>
                    <a:pt x="33" y="160"/>
                  </a:lnTo>
                  <a:lnTo>
                    <a:pt x="42" y="248"/>
                  </a:lnTo>
                  <a:lnTo>
                    <a:pt x="67" y="288"/>
                  </a:lnTo>
                  <a:lnTo>
                    <a:pt x="109" y="320"/>
                  </a:lnTo>
                  <a:lnTo>
                    <a:pt x="135" y="352"/>
                  </a:lnTo>
                  <a:lnTo>
                    <a:pt x="151" y="344"/>
                  </a:lnTo>
                  <a:lnTo>
                    <a:pt x="151" y="304"/>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74" name="Freeform 70"/>
            <p:cNvSpPr>
              <a:spLocks/>
            </p:cNvSpPr>
            <p:nvPr/>
          </p:nvSpPr>
          <p:spPr bwMode="auto">
            <a:xfrm>
              <a:off x="4831" y="3480"/>
              <a:ext cx="606" cy="704"/>
            </a:xfrm>
            <a:custGeom>
              <a:avLst/>
              <a:gdLst>
                <a:gd name="T0" fmla="*/ 606 w 606"/>
                <a:gd name="T1" fmla="*/ 24 h 704"/>
                <a:gd name="T2" fmla="*/ 556 w 606"/>
                <a:gd name="T3" fmla="*/ 0 h 704"/>
                <a:gd name="T4" fmla="*/ 530 w 606"/>
                <a:gd name="T5" fmla="*/ 56 h 704"/>
                <a:gd name="T6" fmla="*/ 446 w 606"/>
                <a:gd name="T7" fmla="*/ 72 h 704"/>
                <a:gd name="T8" fmla="*/ 379 w 606"/>
                <a:gd name="T9" fmla="*/ 56 h 704"/>
                <a:gd name="T10" fmla="*/ 286 w 606"/>
                <a:gd name="T11" fmla="*/ 104 h 704"/>
                <a:gd name="T12" fmla="*/ 236 w 606"/>
                <a:gd name="T13" fmla="*/ 136 h 704"/>
                <a:gd name="T14" fmla="*/ 134 w 606"/>
                <a:gd name="T15" fmla="*/ 184 h 704"/>
                <a:gd name="T16" fmla="*/ 75 w 606"/>
                <a:gd name="T17" fmla="*/ 200 h 704"/>
                <a:gd name="T18" fmla="*/ 75 w 606"/>
                <a:gd name="T19" fmla="*/ 232 h 704"/>
                <a:gd name="T20" fmla="*/ 50 w 606"/>
                <a:gd name="T21" fmla="*/ 288 h 704"/>
                <a:gd name="T22" fmla="*/ 16 w 606"/>
                <a:gd name="T23" fmla="*/ 344 h 704"/>
                <a:gd name="T24" fmla="*/ 33 w 606"/>
                <a:gd name="T25" fmla="*/ 392 h 704"/>
                <a:gd name="T26" fmla="*/ 59 w 606"/>
                <a:gd name="T27" fmla="*/ 464 h 704"/>
                <a:gd name="T28" fmla="*/ 118 w 606"/>
                <a:gd name="T29" fmla="*/ 480 h 704"/>
                <a:gd name="T30" fmla="*/ 286 w 606"/>
                <a:gd name="T31" fmla="*/ 472 h 704"/>
                <a:gd name="T32" fmla="*/ 337 w 606"/>
                <a:gd name="T33" fmla="*/ 496 h 704"/>
                <a:gd name="T34" fmla="*/ 294 w 606"/>
                <a:gd name="T35" fmla="*/ 512 h 704"/>
                <a:gd name="T36" fmla="*/ 210 w 606"/>
                <a:gd name="T37" fmla="*/ 488 h 704"/>
                <a:gd name="T38" fmla="*/ 160 w 606"/>
                <a:gd name="T39" fmla="*/ 512 h 704"/>
                <a:gd name="T40" fmla="*/ 160 w 606"/>
                <a:gd name="T41" fmla="*/ 568 h 704"/>
                <a:gd name="T42" fmla="*/ 202 w 606"/>
                <a:gd name="T43" fmla="*/ 592 h 704"/>
                <a:gd name="T44" fmla="*/ 236 w 606"/>
                <a:gd name="T45" fmla="*/ 672 h 704"/>
                <a:gd name="T46" fmla="*/ 278 w 606"/>
                <a:gd name="T47" fmla="*/ 656 h 704"/>
                <a:gd name="T48" fmla="*/ 337 w 606"/>
                <a:gd name="T49" fmla="*/ 656 h 704"/>
                <a:gd name="T50" fmla="*/ 328 w 606"/>
                <a:gd name="T51" fmla="*/ 568 h 704"/>
                <a:gd name="T52" fmla="*/ 370 w 606"/>
                <a:gd name="T53" fmla="*/ 584 h 704"/>
                <a:gd name="T54" fmla="*/ 387 w 606"/>
                <a:gd name="T55" fmla="*/ 576 h 704"/>
                <a:gd name="T56" fmla="*/ 353 w 606"/>
                <a:gd name="T57" fmla="*/ 528 h 704"/>
                <a:gd name="T58" fmla="*/ 455 w 606"/>
                <a:gd name="T59" fmla="*/ 528 h 704"/>
                <a:gd name="T60" fmla="*/ 438 w 606"/>
                <a:gd name="T61" fmla="*/ 464 h 704"/>
                <a:gd name="T62" fmla="*/ 438 w 606"/>
                <a:gd name="T63" fmla="*/ 448 h 704"/>
                <a:gd name="T64" fmla="*/ 480 w 606"/>
                <a:gd name="T65" fmla="*/ 480 h 704"/>
                <a:gd name="T66" fmla="*/ 463 w 606"/>
                <a:gd name="T67" fmla="*/ 440 h 704"/>
                <a:gd name="T68" fmla="*/ 353 w 606"/>
                <a:gd name="T69" fmla="*/ 384 h 704"/>
                <a:gd name="T70" fmla="*/ 337 w 606"/>
                <a:gd name="T71" fmla="*/ 400 h 704"/>
                <a:gd name="T72" fmla="*/ 311 w 606"/>
                <a:gd name="T73" fmla="*/ 408 h 704"/>
                <a:gd name="T74" fmla="*/ 294 w 606"/>
                <a:gd name="T75" fmla="*/ 376 h 704"/>
                <a:gd name="T76" fmla="*/ 337 w 606"/>
                <a:gd name="T77" fmla="*/ 360 h 704"/>
                <a:gd name="T78" fmla="*/ 320 w 606"/>
                <a:gd name="T79" fmla="*/ 320 h 704"/>
                <a:gd name="T80" fmla="*/ 236 w 606"/>
                <a:gd name="T81" fmla="*/ 240 h 704"/>
                <a:gd name="T82" fmla="*/ 261 w 606"/>
                <a:gd name="T83" fmla="*/ 200 h 704"/>
                <a:gd name="T84" fmla="*/ 294 w 606"/>
                <a:gd name="T85" fmla="*/ 232 h 704"/>
                <a:gd name="T86" fmla="*/ 337 w 606"/>
                <a:gd name="T87" fmla="*/ 264 h 704"/>
                <a:gd name="T88" fmla="*/ 362 w 606"/>
                <a:gd name="T89" fmla="*/ 208 h 704"/>
                <a:gd name="T90" fmla="*/ 387 w 606"/>
                <a:gd name="T91" fmla="*/ 144 h 704"/>
                <a:gd name="T92" fmla="*/ 497 w 606"/>
                <a:gd name="T93" fmla="*/ 112 h 704"/>
                <a:gd name="T94" fmla="*/ 564 w 606"/>
                <a:gd name="T95" fmla="*/ 112 h 704"/>
                <a:gd name="T96" fmla="*/ 598 w 606"/>
                <a:gd name="T97" fmla="*/ 96 h 7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06"/>
                <a:gd name="T148" fmla="*/ 0 h 704"/>
                <a:gd name="T149" fmla="*/ 606 w 606"/>
                <a:gd name="T150" fmla="*/ 704 h 70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06" h="704">
                  <a:moveTo>
                    <a:pt x="589" y="72"/>
                  </a:moveTo>
                  <a:lnTo>
                    <a:pt x="606" y="24"/>
                  </a:lnTo>
                  <a:lnTo>
                    <a:pt x="581" y="0"/>
                  </a:lnTo>
                  <a:lnTo>
                    <a:pt x="556" y="0"/>
                  </a:lnTo>
                  <a:lnTo>
                    <a:pt x="564" y="40"/>
                  </a:lnTo>
                  <a:lnTo>
                    <a:pt x="530" y="56"/>
                  </a:lnTo>
                  <a:lnTo>
                    <a:pt x="471" y="72"/>
                  </a:lnTo>
                  <a:lnTo>
                    <a:pt x="446" y="72"/>
                  </a:lnTo>
                  <a:lnTo>
                    <a:pt x="412" y="72"/>
                  </a:lnTo>
                  <a:lnTo>
                    <a:pt x="379" y="56"/>
                  </a:lnTo>
                  <a:lnTo>
                    <a:pt x="328" y="88"/>
                  </a:lnTo>
                  <a:lnTo>
                    <a:pt x="286" y="104"/>
                  </a:lnTo>
                  <a:lnTo>
                    <a:pt x="244" y="104"/>
                  </a:lnTo>
                  <a:lnTo>
                    <a:pt x="236" y="136"/>
                  </a:lnTo>
                  <a:lnTo>
                    <a:pt x="168" y="144"/>
                  </a:lnTo>
                  <a:lnTo>
                    <a:pt x="134" y="184"/>
                  </a:lnTo>
                  <a:lnTo>
                    <a:pt x="109" y="184"/>
                  </a:lnTo>
                  <a:lnTo>
                    <a:pt x="75" y="200"/>
                  </a:lnTo>
                  <a:lnTo>
                    <a:pt x="67" y="200"/>
                  </a:lnTo>
                  <a:lnTo>
                    <a:pt x="75" y="232"/>
                  </a:lnTo>
                  <a:lnTo>
                    <a:pt x="50" y="248"/>
                  </a:lnTo>
                  <a:lnTo>
                    <a:pt x="50" y="288"/>
                  </a:lnTo>
                  <a:lnTo>
                    <a:pt x="16" y="304"/>
                  </a:lnTo>
                  <a:lnTo>
                    <a:pt x="16" y="344"/>
                  </a:lnTo>
                  <a:lnTo>
                    <a:pt x="0" y="352"/>
                  </a:lnTo>
                  <a:lnTo>
                    <a:pt x="33" y="392"/>
                  </a:lnTo>
                  <a:lnTo>
                    <a:pt x="75" y="424"/>
                  </a:lnTo>
                  <a:lnTo>
                    <a:pt x="59" y="464"/>
                  </a:lnTo>
                  <a:lnTo>
                    <a:pt x="92" y="464"/>
                  </a:lnTo>
                  <a:lnTo>
                    <a:pt x="118" y="480"/>
                  </a:lnTo>
                  <a:lnTo>
                    <a:pt x="202" y="480"/>
                  </a:lnTo>
                  <a:lnTo>
                    <a:pt x="286" y="472"/>
                  </a:lnTo>
                  <a:lnTo>
                    <a:pt x="362" y="480"/>
                  </a:lnTo>
                  <a:lnTo>
                    <a:pt x="337" y="496"/>
                  </a:lnTo>
                  <a:lnTo>
                    <a:pt x="328" y="512"/>
                  </a:lnTo>
                  <a:lnTo>
                    <a:pt x="294" y="512"/>
                  </a:lnTo>
                  <a:lnTo>
                    <a:pt x="261" y="504"/>
                  </a:lnTo>
                  <a:lnTo>
                    <a:pt x="210" y="488"/>
                  </a:lnTo>
                  <a:lnTo>
                    <a:pt x="185" y="504"/>
                  </a:lnTo>
                  <a:lnTo>
                    <a:pt x="160" y="512"/>
                  </a:lnTo>
                  <a:lnTo>
                    <a:pt x="134" y="552"/>
                  </a:lnTo>
                  <a:lnTo>
                    <a:pt x="160" y="568"/>
                  </a:lnTo>
                  <a:lnTo>
                    <a:pt x="185" y="584"/>
                  </a:lnTo>
                  <a:lnTo>
                    <a:pt x="202" y="592"/>
                  </a:lnTo>
                  <a:lnTo>
                    <a:pt x="210" y="624"/>
                  </a:lnTo>
                  <a:lnTo>
                    <a:pt x="236" y="672"/>
                  </a:lnTo>
                  <a:lnTo>
                    <a:pt x="252" y="648"/>
                  </a:lnTo>
                  <a:lnTo>
                    <a:pt x="278" y="656"/>
                  </a:lnTo>
                  <a:lnTo>
                    <a:pt x="311" y="704"/>
                  </a:lnTo>
                  <a:lnTo>
                    <a:pt x="337" y="656"/>
                  </a:lnTo>
                  <a:lnTo>
                    <a:pt x="396" y="688"/>
                  </a:lnTo>
                  <a:lnTo>
                    <a:pt x="328" y="568"/>
                  </a:lnTo>
                  <a:lnTo>
                    <a:pt x="353" y="576"/>
                  </a:lnTo>
                  <a:lnTo>
                    <a:pt x="370" y="584"/>
                  </a:lnTo>
                  <a:lnTo>
                    <a:pt x="370" y="600"/>
                  </a:lnTo>
                  <a:lnTo>
                    <a:pt x="387" y="576"/>
                  </a:lnTo>
                  <a:lnTo>
                    <a:pt x="412" y="560"/>
                  </a:lnTo>
                  <a:lnTo>
                    <a:pt x="353" y="528"/>
                  </a:lnTo>
                  <a:lnTo>
                    <a:pt x="404" y="512"/>
                  </a:lnTo>
                  <a:lnTo>
                    <a:pt x="455" y="528"/>
                  </a:lnTo>
                  <a:lnTo>
                    <a:pt x="446" y="488"/>
                  </a:lnTo>
                  <a:lnTo>
                    <a:pt x="438" y="464"/>
                  </a:lnTo>
                  <a:lnTo>
                    <a:pt x="412" y="448"/>
                  </a:lnTo>
                  <a:lnTo>
                    <a:pt x="438" y="448"/>
                  </a:lnTo>
                  <a:lnTo>
                    <a:pt x="455" y="464"/>
                  </a:lnTo>
                  <a:lnTo>
                    <a:pt x="480" y="480"/>
                  </a:lnTo>
                  <a:lnTo>
                    <a:pt x="514" y="472"/>
                  </a:lnTo>
                  <a:lnTo>
                    <a:pt x="463" y="440"/>
                  </a:lnTo>
                  <a:lnTo>
                    <a:pt x="421" y="408"/>
                  </a:lnTo>
                  <a:lnTo>
                    <a:pt x="353" y="384"/>
                  </a:lnTo>
                  <a:lnTo>
                    <a:pt x="337" y="384"/>
                  </a:lnTo>
                  <a:lnTo>
                    <a:pt x="337" y="400"/>
                  </a:lnTo>
                  <a:lnTo>
                    <a:pt x="345" y="416"/>
                  </a:lnTo>
                  <a:lnTo>
                    <a:pt x="311" y="408"/>
                  </a:lnTo>
                  <a:lnTo>
                    <a:pt x="294" y="400"/>
                  </a:lnTo>
                  <a:lnTo>
                    <a:pt x="294" y="376"/>
                  </a:lnTo>
                  <a:lnTo>
                    <a:pt x="294" y="352"/>
                  </a:lnTo>
                  <a:lnTo>
                    <a:pt x="337" y="360"/>
                  </a:lnTo>
                  <a:lnTo>
                    <a:pt x="337" y="336"/>
                  </a:lnTo>
                  <a:lnTo>
                    <a:pt x="320" y="320"/>
                  </a:lnTo>
                  <a:lnTo>
                    <a:pt x="269" y="288"/>
                  </a:lnTo>
                  <a:lnTo>
                    <a:pt x="236" y="240"/>
                  </a:lnTo>
                  <a:lnTo>
                    <a:pt x="244" y="224"/>
                  </a:lnTo>
                  <a:lnTo>
                    <a:pt x="261" y="200"/>
                  </a:lnTo>
                  <a:lnTo>
                    <a:pt x="269" y="224"/>
                  </a:lnTo>
                  <a:lnTo>
                    <a:pt x="294" y="232"/>
                  </a:lnTo>
                  <a:lnTo>
                    <a:pt x="320" y="240"/>
                  </a:lnTo>
                  <a:lnTo>
                    <a:pt x="337" y="264"/>
                  </a:lnTo>
                  <a:lnTo>
                    <a:pt x="337" y="232"/>
                  </a:lnTo>
                  <a:lnTo>
                    <a:pt x="362" y="208"/>
                  </a:lnTo>
                  <a:lnTo>
                    <a:pt x="370" y="160"/>
                  </a:lnTo>
                  <a:lnTo>
                    <a:pt x="387" y="144"/>
                  </a:lnTo>
                  <a:lnTo>
                    <a:pt x="412" y="136"/>
                  </a:lnTo>
                  <a:lnTo>
                    <a:pt x="497" y="112"/>
                  </a:lnTo>
                  <a:lnTo>
                    <a:pt x="539" y="112"/>
                  </a:lnTo>
                  <a:lnTo>
                    <a:pt x="564" y="112"/>
                  </a:lnTo>
                  <a:lnTo>
                    <a:pt x="573" y="128"/>
                  </a:lnTo>
                  <a:lnTo>
                    <a:pt x="598" y="96"/>
                  </a:lnTo>
                  <a:lnTo>
                    <a:pt x="589" y="72"/>
                  </a:lnTo>
                  <a:close/>
                </a:path>
              </a:pathLst>
            </a:custGeom>
            <a:solidFill>
              <a:srgbClr val="00FF00"/>
            </a:solidFill>
            <a:ln w="9525">
              <a:noFill/>
              <a:miter lim="800000"/>
              <a:headEnd/>
              <a:tailEnd/>
            </a:ln>
          </p:spPr>
          <p:txBody>
            <a:bodyPr/>
            <a:lstStyle/>
            <a:p>
              <a:endParaRPr lang="en-IE">
                <a:latin typeface="Calibri" pitchFamily="34" charset="0"/>
              </a:endParaRPr>
            </a:p>
          </p:txBody>
        </p:sp>
        <p:sp>
          <p:nvSpPr>
            <p:cNvPr id="75" name="Freeform 71"/>
            <p:cNvSpPr>
              <a:spLocks/>
            </p:cNvSpPr>
            <p:nvPr/>
          </p:nvSpPr>
          <p:spPr bwMode="auto">
            <a:xfrm>
              <a:off x="4696" y="3480"/>
              <a:ext cx="210" cy="352"/>
            </a:xfrm>
            <a:custGeom>
              <a:avLst/>
              <a:gdLst>
                <a:gd name="T0" fmla="*/ 151 w 210"/>
                <a:gd name="T1" fmla="*/ 304 h 352"/>
                <a:gd name="T2" fmla="*/ 185 w 210"/>
                <a:gd name="T3" fmla="*/ 288 h 352"/>
                <a:gd name="T4" fmla="*/ 185 w 210"/>
                <a:gd name="T5" fmla="*/ 248 h 352"/>
                <a:gd name="T6" fmla="*/ 210 w 210"/>
                <a:gd name="T7" fmla="*/ 232 h 352"/>
                <a:gd name="T8" fmla="*/ 194 w 210"/>
                <a:gd name="T9" fmla="*/ 192 h 352"/>
                <a:gd name="T10" fmla="*/ 168 w 210"/>
                <a:gd name="T11" fmla="*/ 184 h 352"/>
                <a:gd name="T12" fmla="*/ 143 w 210"/>
                <a:gd name="T13" fmla="*/ 152 h 352"/>
                <a:gd name="T14" fmla="*/ 135 w 210"/>
                <a:gd name="T15" fmla="*/ 96 h 352"/>
                <a:gd name="T16" fmla="*/ 135 w 210"/>
                <a:gd name="T17" fmla="*/ 72 h 352"/>
                <a:gd name="T18" fmla="*/ 135 w 210"/>
                <a:gd name="T19" fmla="*/ 72 h 352"/>
                <a:gd name="T20" fmla="*/ 101 w 210"/>
                <a:gd name="T21" fmla="*/ 32 h 352"/>
                <a:gd name="T22" fmla="*/ 84 w 210"/>
                <a:gd name="T23" fmla="*/ 16 h 352"/>
                <a:gd name="T24" fmla="*/ 59 w 210"/>
                <a:gd name="T25" fmla="*/ 16 h 352"/>
                <a:gd name="T26" fmla="*/ 25 w 210"/>
                <a:gd name="T27" fmla="*/ 0 h 352"/>
                <a:gd name="T28" fmla="*/ 0 w 210"/>
                <a:gd name="T29" fmla="*/ 72 h 352"/>
                <a:gd name="T30" fmla="*/ 0 w 210"/>
                <a:gd name="T31" fmla="*/ 80 h 352"/>
                <a:gd name="T32" fmla="*/ 17 w 210"/>
                <a:gd name="T33" fmla="*/ 88 h 352"/>
                <a:gd name="T34" fmla="*/ 33 w 210"/>
                <a:gd name="T35" fmla="*/ 104 h 352"/>
                <a:gd name="T36" fmla="*/ 33 w 210"/>
                <a:gd name="T37" fmla="*/ 120 h 352"/>
                <a:gd name="T38" fmla="*/ 33 w 210"/>
                <a:gd name="T39" fmla="*/ 160 h 352"/>
                <a:gd name="T40" fmla="*/ 42 w 210"/>
                <a:gd name="T41" fmla="*/ 248 h 352"/>
                <a:gd name="T42" fmla="*/ 67 w 210"/>
                <a:gd name="T43" fmla="*/ 288 h 352"/>
                <a:gd name="T44" fmla="*/ 109 w 210"/>
                <a:gd name="T45" fmla="*/ 320 h 352"/>
                <a:gd name="T46" fmla="*/ 135 w 210"/>
                <a:gd name="T47" fmla="*/ 352 h 352"/>
                <a:gd name="T48" fmla="*/ 151 w 210"/>
                <a:gd name="T49" fmla="*/ 344 h 352"/>
                <a:gd name="T50" fmla="*/ 151 w 210"/>
                <a:gd name="T51" fmla="*/ 304 h 3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0"/>
                <a:gd name="T79" fmla="*/ 0 h 352"/>
                <a:gd name="T80" fmla="*/ 210 w 210"/>
                <a:gd name="T81" fmla="*/ 352 h 35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0" h="352">
                  <a:moveTo>
                    <a:pt x="151" y="304"/>
                  </a:moveTo>
                  <a:lnTo>
                    <a:pt x="185" y="288"/>
                  </a:lnTo>
                  <a:lnTo>
                    <a:pt x="185" y="248"/>
                  </a:lnTo>
                  <a:lnTo>
                    <a:pt x="210" y="232"/>
                  </a:lnTo>
                  <a:lnTo>
                    <a:pt x="194" y="192"/>
                  </a:lnTo>
                  <a:lnTo>
                    <a:pt x="168" y="184"/>
                  </a:lnTo>
                  <a:lnTo>
                    <a:pt x="143" y="152"/>
                  </a:lnTo>
                  <a:lnTo>
                    <a:pt x="135" y="96"/>
                  </a:lnTo>
                  <a:lnTo>
                    <a:pt x="135" y="72"/>
                  </a:lnTo>
                  <a:lnTo>
                    <a:pt x="101" y="32"/>
                  </a:lnTo>
                  <a:lnTo>
                    <a:pt x="84" y="16"/>
                  </a:lnTo>
                  <a:lnTo>
                    <a:pt x="59" y="16"/>
                  </a:lnTo>
                  <a:lnTo>
                    <a:pt x="25" y="0"/>
                  </a:lnTo>
                  <a:lnTo>
                    <a:pt x="0" y="72"/>
                  </a:lnTo>
                  <a:lnTo>
                    <a:pt x="0" y="80"/>
                  </a:lnTo>
                  <a:lnTo>
                    <a:pt x="17" y="88"/>
                  </a:lnTo>
                  <a:lnTo>
                    <a:pt x="33" y="104"/>
                  </a:lnTo>
                  <a:lnTo>
                    <a:pt x="33" y="120"/>
                  </a:lnTo>
                  <a:lnTo>
                    <a:pt x="33" y="160"/>
                  </a:lnTo>
                  <a:lnTo>
                    <a:pt x="42" y="248"/>
                  </a:lnTo>
                  <a:lnTo>
                    <a:pt x="67" y="288"/>
                  </a:lnTo>
                  <a:lnTo>
                    <a:pt x="109" y="320"/>
                  </a:lnTo>
                  <a:lnTo>
                    <a:pt x="135" y="352"/>
                  </a:lnTo>
                  <a:lnTo>
                    <a:pt x="151" y="344"/>
                  </a:lnTo>
                  <a:lnTo>
                    <a:pt x="151" y="304"/>
                  </a:lnTo>
                  <a:close/>
                </a:path>
              </a:pathLst>
            </a:custGeom>
            <a:noFill/>
            <a:ln w="12700">
              <a:solidFill>
                <a:srgbClr val="000000"/>
              </a:solidFill>
              <a:round/>
              <a:headEnd/>
              <a:tailEnd/>
            </a:ln>
          </p:spPr>
          <p:txBody>
            <a:bodyPr/>
            <a:lstStyle/>
            <a:p>
              <a:endParaRPr lang="en-IE">
                <a:latin typeface="Calibri" pitchFamily="34" charset="0"/>
              </a:endParaRPr>
            </a:p>
          </p:txBody>
        </p:sp>
        <p:sp>
          <p:nvSpPr>
            <p:cNvPr id="76" name="Freeform 72"/>
            <p:cNvSpPr>
              <a:spLocks/>
            </p:cNvSpPr>
            <p:nvPr/>
          </p:nvSpPr>
          <p:spPr bwMode="auto">
            <a:xfrm>
              <a:off x="4831" y="3480"/>
              <a:ext cx="606" cy="704"/>
            </a:xfrm>
            <a:custGeom>
              <a:avLst/>
              <a:gdLst>
                <a:gd name="T0" fmla="*/ 606 w 606"/>
                <a:gd name="T1" fmla="*/ 24 h 704"/>
                <a:gd name="T2" fmla="*/ 556 w 606"/>
                <a:gd name="T3" fmla="*/ 0 h 704"/>
                <a:gd name="T4" fmla="*/ 530 w 606"/>
                <a:gd name="T5" fmla="*/ 56 h 704"/>
                <a:gd name="T6" fmla="*/ 446 w 606"/>
                <a:gd name="T7" fmla="*/ 72 h 704"/>
                <a:gd name="T8" fmla="*/ 379 w 606"/>
                <a:gd name="T9" fmla="*/ 56 h 704"/>
                <a:gd name="T10" fmla="*/ 286 w 606"/>
                <a:gd name="T11" fmla="*/ 104 h 704"/>
                <a:gd name="T12" fmla="*/ 236 w 606"/>
                <a:gd name="T13" fmla="*/ 136 h 704"/>
                <a:gd name="T14" fmla="*/ 134 w 606"/>
                <a:gd name="T15" fmla="*/ 184 h 704"/>
                <a:gd name="T16" fmla="*/ 75 w 606"/>
                <a:gd name="T17" fmla="*/ 200 h 704"/>
                <a:gd name="T18" fmla="*/ 75 w 606"/>
                <a:gd name="T19" fmla="*/ 232 h 704"/>
                <a:gd name="T20" fmla="*/ 50 w 606"/>
                <a:gd name="T21" fmla="*/ 288 h 704"/>
                <a:gd name="T22" fmla="*/ 16 w 606"/>
                <a:gd name="T23" fmla="*/ 344 h 704"/>
                <a:gd name="T24" fmla="*/ 33 w 606"/>
                <a:gd name="T25" fmla="*/ 392 h 704"/>
                <a:gd name="T26" fmla="*/ 59 w 606"/>
                <a:gd name="T27" fmla="*/ 464 h 704"/>
                <a:gd name="T28" fmla="*/ 118 w 606"/>
                <a:gd name="T29" fmla="*/ 480 h 704"/>
                <a:gd name="T30" fmla="*/ 286 w 606"/>
                <a:gd name="T31" fmla="*/ 472 h 704"/>
                <a:gd name="T32" fmla="*/ 337 w 606"/>
                <a:gd name="T33" fmla="*/ 496 h 704"/>
                <a:gd name="T34" fmla="*/ 294 w 606"/>
                <a:gd name="T35" fmla="*/ 512 h 704"/>
                <a:gd name="T36" fmla="*/ 210 w 606"/>
                <a:gd name="T37" fmla="*/ 488 h 704"/>
                <a:gd name="T38" fmla="*/ 160 w 606"/>
                <a:gd name="T39" fmla="*/ 512 h 704"/>
                <a:gd name="T40" fmla="*/ 160 w 606"/>
                <a:gd name="T41" fmla="*/ 568 h 704"/>
                <a:gd name="T42" fmla="*/ 202 w 606"/>
                <a:gd name="T43" fmla="*/ 592 h 704"/>
                <a:gd name="T44" fmla="*/ 236 w 606"/>
                <a:gd name="T45" fmla="*/ 672 h 704"/>
                <a:gd name="T46" fmla="*/ 278 w 606"/>
                <a:gd name="T47" fmla="*/ 656 h 704"/>
                <a:gd name="T48" fmla="*/ 337 w 606"/>
                <a:gd name="T49" fmla="*/ 656 h 704"/>
                <a:gd name="T50" fmla="*/ 328 w 606"/>
                <a:gd name="T51" fmla="*/ 568 h 704"/>
                <a:gd name="T52" fmla="*/ 370 w 606"/>
                <a:gd name="T53" fmla="*/ 584 h 704"/>
                <a:gd name="T54" fmla="*/ 387 w 606"/>
                <a:gd name="T55" fmla="*/ 576 h 704"/>
                <a:gd name="T56" fmla="*/ 353 w 606"/>
                <a:gd name="T57" fmla="*/ 528 h 704"/>
                <a:gd name="T58" fmla="*/ 455 w 606"/>
                <a:gd name="T59" fmla="*/ 528 h 704"/>
                <a:gd name="T60" fmla="*/ 438 w 606"/>
                <a:gd name="T61" fmla="*/ 464 h 704"/>
                <a:gd name="T62" fmla="*/ 438 w 606"/>
                <a:gd name="T63" fmla="*/ 448 h 704"/>
                <a:gd name="T64" fmla="*/ 480 w 606"/>
                <a:gd name="T65" fmla="*/ 480 h 704"/>
                <a:gd name="T66" fmla="*/ 463 w 606"/>
                <a:gd name="T67" fmla="*/ 440 h 704"/>
                <a:gd name="T68" fmla="*/ 353 w 606"/>
                <a:gd name="T69" fmla="*/ 384 h 704"/>
                <a:gd name="T70" fmla="*/ 337 w 606"/>
                <a:gd name="T71" fmla="*/ 400 h 704"/>
                <a:gd name="T72" fmla="*/ 311 w 606"/>
                <a:gd name="T73" fmla="*/ 408 h 704"/>
                <a:gd name="T74" fmla="*/ 294 w 606"/>
                <a:gd name="T75" fmla="*/ 376 h 704"/>
                <a:gd name="T76" fmla="*/ 337 w 606"/>
                <a:gd name="T77" fmla="*/ 360 h 704"/>
                <a:gd name="T78" fmla="*/ 320 w 606"/>
                <a:gd name="T79" fmla="*/ 320 h 704"/>
                <a:gd name="T80" fmla="*/ 236 w 606"/>
                <a:gd name="T81" fmla="*/ 240 h 704"/>
                <a:gd name="T82" fmla="*/ 261 w 606"/>
                <a:gd name="T83" fmla="*/ 200 h 704"/>
                <a:gd name="T84" fmla="*/ 294 w 606"/>
                <a:gd name="T85" fmla="*/ 232 h 704"/>
                <a:gd name="T86" fmla="*/ 337 w 606"/>
                <a:gd name="T87" fmla="*/ 264 h 704"/>
                <a:gd name="T88" fmla="*/ 362 w 606"/>
                <a:gd name="T89" fmla="*/ 208 h 704"/>
                <a:gd name="T90" fmla="*/ 387 w 606"/>
                <a:gd name="T91" fmla="*/ 144 h 704"/>
                <a:gd name="T92" fmla="*/ 497 w 606"/>
                <a:gd name="T93" fmla="*/ 112 h 704"/>
                <a:gd name="T94" fmla="*/ 564 w 606"/>
                <a:gd name="T95" fmla="*/ 112 h 704"/>
                <a:gd name="T96" fmla="*/ 598 w 606"/>
                <a:gd name="T97" fmla="*/ 96 h 7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06"/>
                <a:gd name="T148" fmla="*/ 0 h 704"/>
                <a:gd name="T149" fmla="*/ 606 w 606"/>
                <a:gd name="T150" fmla="*/ 704 h 70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06" h="704">
                  <a:moveTo>
                    <a:pt x="589" y="72"/>
                  </a:moveTo>
                  <a:lnTo>
                    <a:pt x="606" y="24"/>
                  </a:lnTo>
                  <a:lnTo>
                    <a:pt x="581" y="0"/>
                  </a:lnTo>
                  <a:lnTo>
                    <a:pt x="556" y="0"/>
                  </a:lnTo>
                  <a:lnTo>
                    <a:pt x="564" y="40"/>
                  </a:lnTo>
                  <a:lnTo>
                    <a:pt x="530" y="56"/>
                  </a:lnTo>
                  <a:lnTo>
                    <a:pt x="471" y="72"/>
                  </a:lnTo>
                  <a:lnTo>
                    <a:pt x="446" y="72"/>
                  </a:lnTo>
                  <a:lnTo>
                    <a:pt x="412" y="72"/>
                  </a:lnTo>
                  <a:lnTo>
                    <a:pt x="379" y="56"/>
                  </a:lnTo>
                  <a:lnTo>
                    <a:pt x="328" y="88"/>
                  </a:lnTo>
                  <a:lnTo>
                    <a:pt x="286" y="104"/>
                  </a:lnTo>
                  <a:lnTo>
                    <a:pt x="244" y="104"/>
                  </a:lnTo>
                  <a:lnTo>
                    <a:pt x="236" y="136"/>
                  </a:lnTo>
                  <a:lnTo>
                    <a:pt x="168" y="144"/>
                  </a:lnTo>
                  <a:lnTo>
                    <a:pt x="134" y="184"/>
                  </a:lnTo>
                  <a:lnTo>
                    <a:pt x="109" y="184"/>
                  </a:lnTo>
                  <a:lnTo>
                    <a:pt x="75" y="200"/>
                  </a:lnTo>
                  <a:lnTo>
                    <a:pt x="67" y="200"/>
                  </a:lnTo>
                  <a:lnTo>
                    <a:pt x="75" y="232"/>
                  </a:lnTo>
                  <a:lnTo>
                    <a:pt x="50" y="248"/>
                  </a:lnTo>
                  <a:lnTo>
                    <a:pt x="50" y="288"/>
                  </a:lnTo>
                  <a:lnTo>
                    <a:pt x="16" y="304"/>
                  </a:lnTo>
                  <a:lnTo>
                    <a:pt x="16" y="344"/>
                  </a:lnTo>
                  <a:lnTo>
                    <a:pt x="0" y="352"/>
                  </a:lnTo>
                  <a:lnTo>
                    <a:pt x="33" y="392"/>
                  </a:lnTo>
                  <a:lnTo>
                    <a:pt x="75" y="424"/>
                  </a:lnTo>
                  <a:lnTo>
                    <a:pt x="59" y="464"/>
                  </a:lnTo>
                  <a:lnTo>
                    <a:pt x="92" y="464"/>
                  </a:lnTo>
                  <a:lnTo>
                    <a:pt x="118" y="480"/>
                  </a:lnTo>
                  <a:lnTo>
                    <a:pt x="202" y="480"/>
                  </a:lnTo>
                  <a:lnTo>
                    <a:pt x="286" y="472"/>
                  </a:lnTo>
                  <a:lnTo>
                    <a:pt x="362" y="480"/>
                  </a:lnTo>
                  <a:lnTo>
                    <a:pt x="337" y="496"/>
                  </a:lnTo>
                  <a:lnTo>
                    <a:pt x="328" y="512"/>
                  </a:lnTo>
                  <a:lnTo>
                    <a:pt x="294" y="512"/>
                  </a:lnTo>
                  <a:lnTo>
                    <a:pt x="261" y="504"/>
                  </a:lnTo>
                  <a:lnTo>
                    <a:pt x="210" y="488"/>
                  </a:lnTo>
                  <a:lnTo>
                    <a:pt x="185" y="504"/>
                  </a:lnTo>
                  <a:lnTo>
                    <a:pt x="160" y="512"/>
                  </a:lnTo>
                  <a:lnTo>
                    <a:pt x="134" y="552"/>
                  </a:lnTo>
                  <a:lnTo>
                    <a:pt x="160" y="568"/>
                  </a:lnTo>
                  <a:lnTo>
                    <a:pt x="185" y="584"/>
                  </a:lnTo>
                  <a:lnTo>
                    <a:pt x="202" y="592"/>
                  </a:lnTo>
                  <a:lnTo>
                    <a:pt x="210" y="624"/>
                  </a:lnTo>
                  <a:lnTo>
                    <a:pt x="236" y="672"/>
                  </a:lnTo>
                  <a:lnTo>
                    <a:pt x="252" y="648"/>
                  </a:lnTo>
                  <a:lnTo>
                    <a:pt x="278" y="656"/>
                  </a:lnTo>
                  <a:lnTo>
                    <a:pt x="311" y="704"/>
                  </a:lnTo>
                  <a:lnTo>
                    <a:pt x="337" y="656"/>
                  </a:lnTo>
                  <a:lnTo>
                    <a:pt x="396" y="688"/>
                  </a:lnTo>
                  <a:lnTo>
                    <a:pt x="328" y="568"/>
                  </a:lnTo>
                  <a:lnTo>
                    <a:pt x="353" y="576"/>
                  </a:lnTo>
                  <a:lnTo>
                    <a:pt x="370" y="584"/>
                  </a:lnTo>
                  <a:lnTo>
                    <a:pt x="370" y="600"/>
                  </a:lnTo>
                  <a:lnTo>
                    <a:pt x="387" y="576"/>
                  </a:lnTo>
                  <a:lnTo>
                    <a:pt x="412" y="560"/>
                  </a:lnTo>
                  <a:lnTo>
                    <a:pt x="353" y="528"/>
                  </a:lnTo>
                  <a:lnTo>
                    <a:pt x="404" y="512"/>
                  </a:lnTo>
                  <a:lnTo>
                    <a:pt x="455" y="528"/>
                  </a:lnTo>
                  <a:lnTo>
                    <a:pt x="446" y="488"/>
                  </a:lnTo>
                  <a:lnTo>
                    <a:pt x="438" y="464"/>
                  </a:lnTo>
                  <a:lnTo>
                    <a:pt x="412" y="448"/>
                  </a:lnTo>
                  <a:lnTo>
                    <a:pt x="438" y="448"/>
                  </a:lnTo>
                  <a:lnTo>
                    <a:pt x="455" y="464"/>
                  </a:lnTo>
                  <a:lnTo>
                    <a:pt x="480" y="480"/>
                  </a:lnTo>
                  <a:lnTo>
                    <a:pt x="514" y="472"/>
                  </a:lnTo>
                  <a:lnTo>
                    <a:pt x="463" y="440"/>
                  </a:lnTo>
                  <a:lnTo>
                    <a:pt x="421" y="408"/>
                  </a:lnTo>
                  <a:lnTo>
                    <a:pt x="353" y="384"/>
                  </a:lnTo>
                  <a:lnTo>
                    <a:pt x="337" y="384"/>
                  </a:lnTo>
                  <a:lnTo>
                    <a:pt x="337" y="400"/>
                  </a:lnTo>
                  <a:lnTo>
                    <a:pt x="345" y="416"/>
                  </a:lnTo>
                  <a:lnTo>
                    <a:pt x="311" y="408"/>
                  </a:lnTo>
                  <a:lnTo>
                    <a:pt x="294" y="400"/>
                  </a:lnTo>
                  <a:lnTo>
                    <a:pt x="294" y="376"/>
                  </a:lnTo>
                  <a:lnTo>
                    <a:pt x="294" y="352"/>
                  </a:lnTo>
                  <a:lnTo>
                    <a:pt x="337" y="360"/>
                  </a:lnTo>
                  <a:lnTo>
                    <a:pt x="337" y="336"/>
                  </a:lnTo>
                  <a:lnTo>
                    <a:pt x="320" y="320"/>
                  </a:lnTo>
                  <a:lnTo>
                    <a:pt x="269" y="288"/>
                  </a:lnTo>
                  <a:lnTo>
                    <a:pt x="236" y="240"/>
                  </a:lnTo>
                  <a:lnTo>
                    <a:pt x="244" y="224"/>
                  </a:lnTo>
                  <a:lnTo>
                    <a:pt x="261" y="200"/>
                  </a:lnTo>
                  <a:lnTo>
                    <a:pt x="269" y="224"/>
                  </a:lnTo>
                  <a:lnTo>
                    <a:pt x="294" y="232"/>
                  </a:lnTo>
                  <a:lnTo>
                    <a:pt x="320" y="240"/>
                  </a:lnTo>
                  <a:lnTo>
                    <a:pt x="337" y="264"/>
                  </a:lnTo>
                  <a:lnTo>
                    <a:pt x="337" y="232"/>
                  </a:lnTo>
                  <a:lnTo>
                    <a:pt x="362" y="208"/>
                  </a:lnTo>
                  <a:lnTo>
                    <a:pt x="370" y="160"/>
                  </a:lnTo>
                  <a:lnTo>
                    <a:pt x="387" y="144"/>
                  </a:lnTo>
                  <a:lnTo>
                    <a:pt x="412" y="136"/>
                  </a:lnTo>
                  <a:lnTo>
                    <a:pt x="497" y="112"/>
                  </a:lnTo>
                  <a:lnTo>
                    <a:pt x="539" y="112"/>
                  </a:lnTo>
                  <a:lnTo>
                    <a:pt x="564" y="112"/>
                  </a:lnTo>
                  <a:lnTo>
                    <a:pt x="573" y="128"/>
                  </a:lnTo>
                  <a:lnTo>
                    <a:pt x="598" y="96"/>
                  </a:lnTo>
                  <a:lnTo>
                    <a:pt x="589" y="72"/>
                  </a:lnTo>
                  <a:close/>
                </a:path>
              </a:pathLst>
            </a:custGeom>
            <a:noFill/>
            <a:ln w="12700">
              <a:solidFill>
                <a:srgbClr val="000000"/>
              </a:solidFill>
              <a:round/>
              <a:headEnd/>
              <a:tailEnd/>
            </a:ln>
          </p:spPr>
          <p:txBody>
            <a:bodyPr/>
            <a:lstStyle/>
            <a:p>
              <a:endParaRPr lang="en-IE">
                <a:latin typeface="Calibri" pitchFamily="34" charset="0"/>
              </a:endParaRPr>
            </a:p>
          </p:txBody>
        </p:sp>
        <p:sp>
          <p:nvSpPr>
            <p:cNvPr id="77" name="Freeform 73"/>
            <p:cNvSpPr>
              <a:spLocks/>
            </p:cNvSpPr>
            <p:nvPr/>
          </p:nvSpPr>
          <p:spPr bwMode="auto">
            <a:xfrm>
              <a:off x="4831" y="3488"/>
              <a:ext cx="244" cy="192"/>
            </a:xfrm>
            <a:custGeom>
              <a:avLst/>
              <a:gdLst>
                <a:gd name="T0" fmla="*/ 227 w 244"/>
                <a:gd name="T1" fmla="*/ 32 h 192"/>
                <a:gd name="T2" fmla="*/ 185 w 244"/>
                <a:gd name="T3" fmla="*/ 16 h 192"/>
                <a:gd name="T4" fmla="*/ 177 w 244"/>
                <a:gd name="T5" fmla="*/ 0 h 192"/>
                <a:gd name="T6" fmla="*/ 134 w 244"/>
                <a:gd name="T7" fmla="*/ 0 h 192"/>
                <a:gd name="T8" fmla="*/ 75 w 244"/>
                <a:gd name="T9" fmla="*/ 24 h 192"/>
                <a:gd name="T10" fmla="*/ 50 w 244"/>
                <a:gd name="T11" fmla="*/ 32 h 192"/>
                <a:gd name="T12" fmla="*/ 25 w 244"/>
                <a:gd name="T13" fmla="*/ 40 h 192"/>
                <a:gd name="T14" fmla="*/ 16 w 244"/>
                <a:gd name="T15" fmla="*/ 72 h 192"/>
                <a:gd name="T16" fmla="*/ 0 w 244"/>
                <a:gd name="T17" fmla="*/ 64 h 192"/>
                <a:gd name="T18" fmla="*/ 0 w 244"/>
                <a:gd name="T19" fmla="*/ 88 h 192"/>
                <a:gd name="T20" fmla="*/ 8 w 244"/>
                <a:gd name="T21" fmla="*/ 144 h 192"/>
                <a:gd name="T22" fmla="*/ 33 w 244"/>
                <a:gd name="T23" fmla="*/ 176 h 192"/>
                <a:gd name="T24" fmla="*/ 59 w 244"/>
                <a:gd name="T25" fmla="*/ 184 h 192"/>
                <a:gd name="T26" fmla="*/ 67 w 244"/>
                <a:gd name="T27" fmla="*/ 192 h 192"/>
                <a:gd name="T28" fmla="*/ 75 w 244"/>
                <a:gd name="T29" fmla="*/ 192 h 192"/>
                <a:gd name="T30" fmla="*/ 109 w 244"/>
                <a:gd name="T31" fmla="*/ 176 h 192"/>
                <a:gd name="T32" fmla="*/ 134 w 244"/>
                <a:gd name="T33" fmla="*/ 176 h 192"/>
                <a:gd name="T34" fmla="*/ 168 w 244"/>
                <a:gd name="T35" fmla="*/ 136 h 192"/>
                <a:gd name="T36" fmla="*/ 236 w 244"/>
                <a:gd name="T37" fmla="*/ 128 h 192"/>
                <a:gd name="T38" fmla="*/ 244 w 244"/>
                <a:gd name="T39" fmla="*/ 104 h 192"/>
                <a:gd name="T40" fmla="*/ 244 w 244"/>
                <a:gd name="T41" fmla="*/ 64 h 192"/>
                <a:gd name="T42" fmla="*/ 227 w 244"/>
                <a:gd name="T43" fmla="*/ 32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4"/>
                <a:gd name="T67" fmla="*/ 0 h 192"/>
                <a:gd name="T68" fmla="*/ 244 w 244"/>
                <a:gd name="T69" fmla="*/ 192 h 1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4" h="192">
                  <a:moveTo>
                    <a:pt x="227" y="32"/>
                  </a:moveTo>
                  <a:lnTo>
                    <a:pt x="185" y="16"/>
                  </a:lnTo>
                  <a:lnTo>
                    <a:pt x="177" y="0"/>
                  </a:lnTo>
                  <a:lnTo>
                    <a:pt x="134" y="0"/>
                  </a:lnTo>
                  <a:lnTo>
                    <a:pt x="75" y="24"/>
                  </a:lnTo>
                  <a:lnTo>
                    <a:pt x="50" y="32"/>
                  </a:lnTo>
                  <a:lnTo>
                    <a:pt x="25" y="40"/>
                  </a:lnTo>
                  <a:lnTo>
                    <a:pt x="16" y="72"/>
                  </a:lnTo>
                  <a:lnTo>
                    <a:pt x="0" y="64"/>
                  </a:lnTo>
                  <a:lnTo>
                    <a:pt x="0" y="88"/>
                  </a:lnTo>
                  <a:lnTo>
                    <a:pt x="8" y="144"/>
                  </a:lnTo>
                  <a:lnTo>
                    <a:pt x="33" y="176"/>
                  </a:lnTo>
                  <a:lnTo>
                    <a:pt x="59" y="184"/>
                  </a:lnTo>
                  <a:lnTo>
                    <a:pt x="67" y="192"/>
                  </a:lnTo>
                  <a:lnTo>
                    <a:pt x="75" y="192"/>
                  </a:lnTo>
                  <a:lnTo>
                    <a:pt x="109" y="176"/>
                  </a:lnTo>
                  <a:lnTo>
                    <a:pt x="134" y="176"/>
                  </a:lnTo>
                  <a:lnTo>
                    <a:pt x="168" y="136"/>
                  </a:lnTo>
                  <a:lnTo>
                    <a:pt x="236" y="128"/>
                  </a:lnTo>
                  <a:lnTo>
                    <a:pt x="244" y="104"/>
                  </a:lnTo>
                  <a:lnTo>
                    <a:pt x="244" y="64"/>
                  </a:lnTo>
                  <a:lnTo>
                    <a:pt x="227" y="32"/>
                  </a:lnTo>
                  <a:close/>
                </a:path>
              </a:pathLst>
            </a:custGeom>
            <a:noFill/>
            <a:ln w="9525">
              <a:noFill/>
              <a:miter lim="800000"/>
              <a:headEnd/>
              <a:tailEnd/>
            </a:ln>
          </p:spPr>
          <p:txBody>
            <a:bodyPr/>
            <a:lstStyle/>
            <a:p>
              <a:endParaRPr lang="en-IE">
                <a:latin typeface="Calibri" pitchFamily="34" charset="0"/>
              </a:endParaRPr>
            </a:p>
          </p:txBody>
        </p:sp>
        <p:sp>
          <p:nvSpPr>
            <p:cNvPr id="78" name="Freeform 74"/>
            <p:cNvSpPr>
              <a:spLocks/>
            </p:cNvSpPr>
            <p:nvPr/>
          </p:nvSpPr>
          <p:spPr bwMode="auto">
            <a:xfrm>
              <a:off x="4965" y="3184"/>
              <a:ext cx="590" cy="408"/>
            </a:xfrm>
            <a:custGeom>
              <a:avLst/>
              <a:gdLst>
                <a:gd name="T0" fmla="*/ 455 w 590"/>
                <a:gd name="T1" fmla="*/ 256 h 408"/>
                <a:gd name="T2" fmla="*/ 489 w 590"/>
                <a:gd name="T3" fmla="*/ 248 h 408"/>
                <a:gd name="T4" fmla="*/ 514 w 590"/>
                <a:gd name="T5" fmla="*/ 232 h 408"/>
                <a:gd name="T6" fmla="*/ 565 w 590"/>
                <a:gd name="T7" fmla="*/ 240 h 408"/>
                <a:gd name="T8" fmla="*/ 590 w 590"/>
                <a:gd name="T9" fmla="*/ 232 h 408"/>
                <a:gd name="T10" fmla="*/ 565 w 590"/>
                <a:gd name="T11" fmla="*/ 200 h 408"/>
                <a:gd name="T12" fmla="*/ 523 w 590"/>
                <a:gd name="T13" fmla="*/ 176 h 408"/>
                <a:gd name="T14" fmla="*/ 548 w 590"/>
                <a:gd name="T15" fmla="*/ 144 h 408"/>
                <a:gd name="T16" fmla="*/ 548 w 590"/>
                <a:gd name="T17" fmla="*/ 104 h 408"/>
                <a:gd name="T18" fmla="*/ 548 w 590"/>
                <a:gd name="T19" fmla="*/ 72 h 408"/>
                <a:gd name="T20" fmla="*/ 573 w 590"/>
                <a:gd name="T21" fmla="*/ 64 h 408"/>
                <a:gd name="T22" fmla="*/ 582 w 590"/>
                <a:gd name="T23" fmla="*/ 48 h 408"/>
                <a:gd name="T24" fmla="*/ 582 w 590"/>
                <a:gd name="T25" fmla="*/ 32 h 408"/>
                <a:gd name="T26" fmla="*/ 582 w 590"/>
                <a:gd name="T27" fmla="*/ 16 h 408"/>
                <a:gd name="T28" fmla="*/ 531 w 590"/>
                <a:gd name="T29" fmla="*/ 16 h 408"/>
                <a:gd name="T30" fmla="*/ 523 w 590"/>
                <a:gd name="T31" fmla="*/ 0 h 408"/>
                <a:gd name="T32" fmla="*/ 481 w 590"/>
                <a:gd name="T33" fmla="*/ 8 h 408"/>
                <a:gd name="T34" fmla="*/ 455 w 590"/>
                <a:gd name="T35" fmla="*/ 0 h 408"/>
                <a:gd name="T36" fmla="*/ 413 w 590"/>
                <a:gd name="T37" fmla="*/ 8 h 408"/>
                <a:gd name="T38" fmla="*/ 363 w 590"/>
                <a:gd name="T39" fmla="*/ 24 h 408"/>
                <a:gd name="T40" fmla="*/ 321 w 590"/>
                <a:gd name="T41" fmla="*/ 80 h 408"/>
                <a:gd name="T42" fmla="*/ 270 w 590"/>
                <a:gd name="T43" fmla="*/ 88 h 408"/>
                <a:gd name="T44" fmla="*/ 219 w 590"/>
                <a:gd name="T45" fmla="*/ 88 h 408"/>
                <a:gd name="T46" fmla="*/ 194 w 590"/>
                <a:gd name="T47" fmla="*/ 88 h 408"/>
                <a:gd name="T48" fmla="*/ 169 w 590"/>
                <a:gd name="T49" fmla="*/ 112 h 408"/>
                <a:gd name="T50" fmla="*/ 76 w 590"/>
                <a:gd name="T51" fmla="*/ 112 h 408"/>
                <a:gd name="T52" fmla="*/ 43 w 590"/>
                <a:gd name="T53" fmla="*/ 104 h 408"/>
                <a:gd name="T54" fmla="*/ 43 w 590"/>
                <a:gd name="T55" fmla="*/ 80 h 408"/>
                <a:gd name="T56" fmla="*/ 9 w 590"/>
                <a:gd name="T57" fmla="*/ 64 h 408"/>
                <a:gd name="T58" fmla="*/ 0 w 590"/>
                <a:gd name="T59" fmla="*/ 88 h 408"/>
                <a:gd name="T60" fmla="*/ 9 w 590"/>
                <a:gd name="T61" fmla="*/ 120 h 408"/>
                <a:gd name="T62" fmla="*/ 26 w 590"/>
                <a:gd name="T63" fmla="*/ 152 h 408"/>
                <a:gd name="T64" fmla="*/ 68 w 590"/>
                <a:gd name="T65" fmla="*/ 184 h 408"/>
                <a:gd name="T66" fmla="*/ 51 w 590"/>
                <a:gd name="T67" fmla="*/ 224 h 408"/>
                <a:gd name="T68" fmla="*/ 34 w 590"/>
                <a:gd name="T69" fmla="*/ 232 h 408"/>
                <a:gd name="T70" fmla="*/ 34 w 590"/>
                <a:gd name="T71" fmla="*/ 264 h 408"/>
                <a:gd name="T72" fmla="*/ 51 w 590"/>
                <a:gd name="T73" fmla="*/ 272 h 408"/>
                <a:gd name="T74" fmla="*/ 43 w 590"/>
                <a:gd name="T75" fmla="*/ 304 h 408"/>
                <a:gd name="T76" fmla="*/ 51 w 590"/>
                <a:gd name="T77" fmla="*/ 320 h 408"/>
                <a:gd name="T78" fmla="*/ 93 w 590"/>
                <a:gd name="T79" fmla="*/ 336 h 408"/>
                <a:gd name="T80" fmla="*/ 110 w 590"/>
                <a:gd name="T81" fmla="*/ 368 h 408"/>
                <a:gd name="T82" fmla="*/ 110 w 590"/>
                <a:gd name="T83" fmla="*/ 408 h 408"/>
                <a:gd name="T84" fmla="*/ 110 w 590"/>
                <a:gd name="T85" fmla="*/ 400 h 408"/>
                <a:gd name="T86" fmla="*/ 152 w 590"/>
                <a:gd name="T87" fmla="*/ 400 h 408"/>
                <a:gd name="T88" fmla="*/ 194 w 590"/>
                <a:gd name="T89" fmla="*/ 384 h 408"/>
                <a:gd name="T90" fmla="*/ 245 w 590"/>
                <a:gd name="T91" fmla="*/ 352 h 408"/>
                <a:gd name="T92" fmla="*/ 278 w 590"/>
                <a:gd name="T93" fmla="*/ 368 h 408"/>
                <a:gd name="T94" fmla="*/ 312 w 590"/>
                <a:gd name="T95" fmla="*/ 368 h 408"/>
                <a:gd name="T96" fmla="*/ 337 w 590"/>
                <a:gd name="T97" fmla="*/ 368 h 408"/>
                <a:gd name="T98" fmla="*/ 396 w 590"/>
                <a:gd name="T99" fmla="*/ 352 h 408"/>
                <a:gd name="T100" fmla="*/ 430 w 590"/>
                <a:gd name="T101" fmla="*/ 336 h 408"/>
                <a:gd name="T102" fmla="*/ 422 w 590"/>
                <a:gd name="T103" fmla="*/ 296 h 408"/>
                <a:gd name="T104" fmla="*/ 447 w 590"/>
                <a:gd name="T105" fmla="*/ 296 h 408"/>
                <a:gd name="T106" fmla="*/ 455 w 590"/>
                <a:gd name="T107" fmla="*/ 280 h 408"/>
                <a:gd name="T108" fmla="*/ 455 w 590"/>
                <a:gd name="T109" fmla="*/ 256 h 4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90"/>
                <a:gd name="T166" fmla="*/ 0 h 408"/>
                <a:gd name="T167" fmla="*/ 590 w 590"/>
                <a:gd name="T168" fmla="*/ 408 h 4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90" h="408">
                  <a:moveTo>
                    <a:pt x="455" y="256"/>
                  </a:moveTo>
                  <a:lnTo>
                    <a:pt x="489" y="248"/>
                  </a:lnTo>
                  <a:lnTo>
                    <a:pt x="514" y="232"/>
                  </a:lnTo>
                  <a:lnTo>
                    <a:pt x="565" y="240"/>
                  </a:lnTo>
                  <a:lnTo>
                    <a:pt x="590" y="232"/>
                  </a:lnTo>
                  <a:lnTo>
                    <a:pt x="565" y="200"/>
                  </a:lnTo>
                  <a:lnTo>
                    <a:pt x="523" y="176"/>
                  </a:lnTo>
                  <a:lnTo>
                    <a:pt x="548" y="144"/>
                  </a:lnTo>
                  <a:lnTo>
                    <a:pt x="548" y="104"/>
                  </a:lnTo>
                  <a:lnTo>
                    <a:pt x="548" y="72"/>
                  </a:lnTo>
                  <a:lnTo>
                    <a:pt x="573" y="64"/>
                  </a:lnTo>
                  <a:lnTo>
                    <a:pt x="582" y="48"/>
                  </a:lnTo>
                  <a:lnTo>
                    <a:pt x="582" y="32"/>
                  </a:lnTo>
                  <a:lnTo>
                    <a:pt x="582" y="16"/>
                  </a:lnTo>
                  <a:lnTo>
                    <a:pt x="531" y="16"/>
                  </a:lnTo>
                  <a:lnTo>
                    <a:pt x="523" y="0"/>
                  </a:lnTo>
                  <a:lnTo>
                    <a:pt x="481" y="8"/>
                  </a:lnTo>
                  <a:lnTo>
                    <a:pt x="455" y="0"/>
                  </a:lnTo>
                  <a:lnTo>
                    <a:pt x="413" y="8"/>
                  </a:lnTo>
                  <a:lnTo>
                    <a:pt x="363" y="24"/>
                  </a:lnTo>
                  <a:lnTo>
                    <a:pt x="321" y="80"/>
                  </a:lnTo>
                  <a:lnTo>
                    <a:pt x="270" y="88"/>
                  </a:lnTo>
                  <a:lnTo>
                    <a:pt x="219" y="88"/>
                  </a:lnTo>
                  <a:lnTo>
                    <a:pt x="194" y="88"/>
                  </a:lnTo>
                  <a:lnTo>
                    <a:pt x="169" y="112"/>
                  </a:lnTo>
                  <a:lnTo>
                    <a:pt x="76" y="112"/>
                  </a:lnTo>
                  <a:lnTo>
                    <a:pt x="43" y="104"/>
                  </a:lnTo>
                  <a:lnTo>
                    <a:pt x="43" y="80"/>
                  </a:lnTo>
                  <a:lnTo>
                    <a:pt x="9" y="64"/>
                  </a:lnTo>
                  <a:lnTo>
                    <a:pt x="0" y="88"/>
                  </a:lnTo>
                  <a:lnTo>
                    <a:pt x="9" y="120"/>
                  </a:lnTo>
                  <a:lnTo>
                    <a:pt x="26" y="152"/>
                  </a:lnTo>
                  <a:lnTo>
                    <a:pt x="68" y="184"/>
                  </a:lnTo>
                  <a:lnTo>
                    <a:pt x="51" y="224"/>
                  </a:lnTo>
                  <a:lnTo>
                    <a:pt x="34" y="232"/>
                  </a:lnTo>
                  <a:lnTo>
                    <a:pt x="34" y="264"/>
                  </a:lnTo>
                  <a:lnTo>
                    <a:pt x="51" y="272"/>
                  </a:lnTo>
                  <a:lnTo>
                    <a:pt x="43" y="304"/>
                  </a:lnTo>
                  <a:lnTo>
                    <a:pt x="51" y="320"/>
                  </a:lnTo>
                  <a:lnTo>
                    <a:pt x="93" y="336"/>
                  </a:lnTo>
                  <a:lnTo>
                    <a:pt x="110" y="368"/>
                  </a:lnTo>
                  <a:lnTo>
                    <a:pt x="110" y="408"/>
                  </a:lnTo>
                  <a:lnTo>
                    <a:pt x="110" y="400"/>
                  </a:lnTo>
                  <a:lnTo>
                    <a:pt x="152" y="400"/>
                  </a:lnTo>
                  <a:lnTo>
                    <a:pt x="194" y="384"/>
                  </a:lnTo>
                  <a:lnTo>
                    <a:pt x="245" y="352"/>
                  </a:lnTo>
                  <a:lnTo>
                    <a:pt x="278" y="368"/>
                  </a:lnTo>
                  <a:lnTo>
                    <a:pt x="312" y="368"/>
                  </a:lnTo>
                  <a:lnTo>
                    <a:pt x="337" y="368"/>
                  </a:lnTo>
                  <a:lnTo>
                    <a:pt x="396" y="352"/>
                  </a:lnTo>
                  <a:lnTo>
                    <a:pt x="430" y="336"/>
                  </a:lnTo>
                  <a:lnTo>
                    <a:pt x="422" y="296"/>
                  </a:lnTo>
                  <a:lnTo>
                    <a:pt x="447" y="296"/>
                  </a:lnTo>
                  <a:lnTo>
                    <a:pt x="455" y="280"/>
                  </a:lnTo>
                  <a:lnTo>
                    <a:pt x="455" y="256"/>
                  </a:lnTo>
                  <a:close/>
                </a:path>
              </a:pathLst>
            </a:custGeom>
            <a:solidFill>
              <a:srgbClr val="00FF00"/>
            </a:solidFill>
            <a:ln w="9525">
              <a:noFill/>
              <a:miter lim="800000"/>
              <a:headEnd/>
              <a:tailEnd/>
            </a:ln>
          </p:spPr>
          <p:txBody>
            <a:bodyPr/>
            <a:lstStyle/>
            <a:p>
              <a:endParaRPr lang="en-IE">
                <a:latin typeface="Calibri" pitchFamily="34" charset="0"/>
              </a:endParaRPr>
            </a:p>
          </p:txBody>
        </p:sp>
        <p:sp>
          <p:nvSpPr>
            <p:cNvPr id="79" name="Freeform 75"/>
            <p:cNvSpPr>
              <a:spLocks/>
            </p:cNvSpPr>
            <p:nvPr/>
          </p:nvSpPr>
          <p:spPr bwMode="auto">
            <a:xfrm>
              <a:off x="4831" y="3488"/>
              <a:ext cx="244" cy="192"/>
            </a:xfrm>
            <a:custGeom>
              <a:avLst/>
              <a:gdLst>
                <a:gd name="T0" fmla="*/ 227 w 244"/>
                <a:gd name="T1" fmla="*/ 32 h 192"/>
                <a:gd name="T2" fmla="*/ 185 w 244"/>
                <a:gd name="T3" fmla="*/ 16 h 192"/>
                <a:gd name="T4" fmla="*/ 177 w 244"/>
                <a:gd name="T5" fmla="*/ 0 h 192"/>
                <a:gd name="T6" fmla="*/ 177 w 244"/>
                <a:gd name="T7" fmla="*/ 0 h 192"/>
                <a:gd name="T8" fmla="*/ 134 w 244"/>
                <a:gd name="T9" fmla="*/ 0 h 192"/>
                <a:gd name="T10" fmla="*/ 75 w 244"/>
                <a:gd name="T11" fmla="*/ 24 h 192"/>
                <a:gd name="T12" fmla="*/ 50 w 244"/>
                <a:gd name="T13" fmla="*/ 32 h 192"/>
                <a:gd name="T14" fmla="*/ 25 w 244"/>
                <a:gd name="T15" fmla="*/ 40 h 192"/>
                <a:gd name="T16" fmla="*/ 16 w 244"/>
                <a:gd name="T17" fmla="*/ 72 h 192"/>
                <a:gd name="T18" fmla="*/ 0 w 244"/>
                <a:gd name="T19" fmla="*/ 64 h 192"/>
                <a:gd name="T20" fmla="*/ 0 w 244"/>
                <a:gd name="T21" fmla="*/ 88 h 192"/>
                <a:gd name="T22" fmla="*/ 8 w 244"/>
                <a:gd name="T23" fmla="*/ 144 h 192"/>
                <a:gd name="T24" fmla="*/ 33 w 244"/>
                <a:gd name="T25" fmla="*/ 176 h 192"/>
                <a:gd name="T26" fmla="*/ 59 w 244"/>
                <a:gd name="T27" fmla="*/ 184 h 192"/>
                <a:gd name="T28" fmla="*/ 67 w 244"/>
                <a:gd name="T29" fmla="*/ 192 h 192"/>
                <a:gd name="T30" fmla="*/ 75 w 244"/>
                <a:gd name="T31" fmla="*/ 192 h 192"/>
                <a:gd name="T32" fmla="*/ 109 w 244"/>
                <a:gd name="T33" fmla="*/ 176 h 192"/>
                <a:gd name="T34" fmla="*/ 134 w 244"/>
                <a:gd name="T35" fmla="*/ 176 h 192"/>
                <a:gd name="T36" fmla="*/ 168 w 244"/>
                <a:gd name="T37" fmla="*/ 136 h 192"/>
                <a:gd name="T38" fmla="*/ 236 w 244"/>
                <a:gd name="T39" fmla="*/ 128 h 192"/>
                <a:gd name="T40" fmla="*/ 244 w 244"/>
                <a:gd name="T41" fmla="*/ 104 h 192"/>
                <a:gd name="T42" fmla="*/ 244 w 244"/>
                <a:gd name="T43" fmla="*/ 64 h 192"/>
                <a:gd name="T44" fmla="*/ 227 w 244"/>
                <a:gd name="T45" fmla="*/ 32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4"/>
                <a:gd name="T70" fmla="*/ 0 h 192"/>
                <a:gd name="T71" fmla="*/ 244 w 244"/>
                <a:gd name="T72" fmla="*/ 192 h 1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4" h="192">
                  <a:moveTo>
                    <a:pt x="227" y="32"/>
                  </a:moveTo>
                  <a:lnTo>
                    <a:pt x="185" y="16"/>
                  </a:lnTo>
                  <a:lnTo>
                    <a:pt x="177" y="0"/>
                  </a:lnTo>
                  <a:lnTo>
                    <a:pt x="134" y="0"/>
                  </a:lnTo>
                  <a:lnTo>
                    <a:pt x="75" y="24"/>
                  </a:lnTo>
                  <a:lnTo>
                    <a:pt x="50" y="32"/>
                  </a:lnTo>
                  <a:lnTo>
                    <a:pt x="25" y="40"/>
                  </a:lnTo>
                  <a:lnTo>
                    <a:pt x="16" y="72"/>
                  </a:lnTo>
                  <a:lnTo>
                    <a:pt x="0" y="64"/>
                  </a:lnTo>
                  <a:lnTo>
                    <a:pt x="0" y="88"/>
                  </a:lnTo>
                  <a:lnTo>
                    <a:pt x="8" y="144"/>
                  </a:lnTo>
                  <a:lnTo>
                    <a:pt x="33" y="176"/>
                  </a:lnTo>
                  <a:lnTo>
                    <a:pt x="59" y="184"/>
                  </a:lnTo>
                  <a:lnTo>
                    <a:pt x="67" y="192"/>
                  </a:lnTo>
                  <a:lnTo>
                    <a:pt x="75" y="192"/>
                  </a:lnTo>
                  <a:lnTo>
                    <a:pt x="109" y="176"/>
                  </a:lnTo>
                  <a:lnTo>
                    <a:pt x="134" y="176"/>
                  </a:lnTo>
                  <a:lnTo>
                    <a:pt x="168" y="136"/>
                  </a:lnTo>
                  <a:lnTo>
                    <a:pt x="236" y="128"/>
                  </a:lnTo>
                  <a:lnTo>
                    <a:pt x="244" y="104"/>
                  </a:lnTo>
                  <a:lnTo>
                    <a:pt x="244" y="64"/>
                  </a:lnTo>
                  <a:lnTo>
                    <a:pt x="227" y="32"/>
                  </a:lnTo>
                  <a:close/>
                </a:path>
              </a:pathLst>
            </a:custGeom>
            <a:noFill/>
            <a:ln w="12700">
              <a:solidFill>
                <a:srgbClr val="000000"/>
              </a:solidFill>
              <a:round/>
              <a:headEnd/>
              <a:tailEnd/>
            </a:ln>
          </p:spPr>
          <p:txBody>
            <a:bodyPr/>
            <a:lstStyle/>
            <a:p>
              <a:endParaRPr lang="en-IE">
                <a:latin typeface="Calibri" pitchFamily="34" charset="0"/>
              </a:endParaRPr>
            </a:p>
          </p:txBody>
        </p:sp>
        <p:sp>
          <p:nvSpPr>
            <p:cNvPr id="80" name="Freeform 76"/>
            <p:cNvSpPr>
              <a:spLocks/>
            </p:cNvSpPr>
            <p:nvPr/>
          </p:nvSpPr>
          <p:spPr bwMode="auto">
            <a:xfrm>
              <a:off x="4965" y="3184"/>
              <a:ext cx="590" cy="408"/>
            </a:xfrm>
            <a:custGeom>
              <a:avLst/>
              <a:gdLst>
                <a:gd name="T0" fmla="*/ 455 w 590"/>
                <a:gd name="T1" fmla="*/ 256 h 408"/>
                <a:gd name="T2" fmla="*/ 489 w 590"/>
                <a:gd name="T3" fmla="*/ 248 h 408"/>
                <a:gd name="T4" fmla="*/ 514 w 590"/>
                <a:gd name="T5" fmla="*/ 232 h 408"/>
                <a:gd name="T6" fmla="*/ 565 w 590"/>
                <a:gd name="T7" fmla="*/ 240 h 408"/>
                <a:gd name="T8" fmla="*/ 590 w 590"/>
                <a:gd name="T9" fmla="*/ 232 h 408"/>
                <a:gd name="T10" fmla="*/ 565 w 590"/>
                <a:gd name="T11" fmla="*/ 200 h 408"/>
                <a:gd name="T12" fmla="*/ 523 w 590"/>
                <a:gd name="T13" fmla="*/ 176 h 408"/>
                <a:gd name="T14" fmla="*/ 548 w 590"/>
                <a:gd name="T15" fmla="*/ 144 h 408"/>
                <a:gd name="T16" fmla="*/ 548 w 590"/>
                <a:gd name="T17" fmla="*/ 104 h 408"/>
                <a:gd name="T18" fmla="*/ 548 w 590"/>
                <a:gd name="T19" fmla="*/ 72 h 408"/>
                <a:gd name="T20" fmla="*/ 573 w 590"/>
                <a:gd name="T21" fmla="*/ 64 h 408"/>
                <a:gd name="T22" fmla="*/ 582 w 590"/>
                <a:gd name="T23" fmla="*/ 48 h 408"/>
                <a:gd name="T24" fmla="*/ 582 w 590"/>
                <a:gd name="T25" fmla="*/ 32 h 408"/>
                <a:gd name="T26" fmla="*/ 582 w 590"/>
                <a:gd name="T27" fmla="*/ 16 h 408"/>
                <a:gd name="T28" fmla="*/ 531 w 590"/>
                <a:gd name="T29" fmla="*/ 16 h 408"/>
                <a:gd name="T30" fmla="*/ 523 w 590"/>
                <a:gd name="T31" fmla="*/ 0 h 408"/>
                <a:gd name="T32" fmla="*/ 481 w 590"/>
                <a:gd name="T33" fmla="*/ 8 h 408"/>
                <a:gd name="T34" fmla="*/ 455 w 590"/>
                <a:gd name="T35" fmla="*/ 0 h 408"/>
                <a:gd name="T36" fmla="*/ 413 w 590"/>
                <a:gd name="T37" fmla="*/ 8 h 408"/>
                <a:gd name="T38" fmla="*/ 363 w 590"/>
                <a:gd name="T39" fmla="*/ 24 h 408"/>
                <a:gd name="T40" fmla="*/ 321 w 590"/>
                <a:gd name="T41" fmla="*/ 80 h 408"/>
                <a:gd name="T42" fmla="*/ 270 w 590"/>
                <a:gd name="T43" fmla="*/ 88 h 408"/>
                <a:gd name="T44" fmla="*/ 219 w 590"/>
                <a:gd name="T45" fmla="*/ 88 h 408"/>
                <a:gd name="T46" fmla="*/ 194 w 590"/>
                <a:gd name="T47" fmla="*/ 88 h 408"/>
                <a:gd name="T48" fmla="*/ 169 w 590"/>
                <a:gd name="T49" fmla="*/ 112 h 408"/>
                <a:gd name="T50" fmla="*/ 76 w 590"/>
                <a:gd name="T51" fmla="*/ 112 h 408"/>
                <a:gd name="T52" fmla="*/ 43 w 590"/>
                <a:gd name="T53" fmla="*/ 104 h 408"/>
                <a:gd name="T54" fmla="*/ 43 w 590"/>
                <a:gd name="T55" fmla="*/ 80 h 408"/>
                <a:gd name="T56" fmla="*/ 9 w 590"/>
                <a:gd name="T57" fmla="*/ 64 h 408"/>
                <a:gd name="T58" fmla="*/ 0 w 590"/>
                <a:gd name="T59" fmla="*/ 88 h 408"/>
                <a:gd name="T60" fmla="*/ 9 w 590"/>
                <a:gd name="T61" fmla="*/ 120 h 408"/>
                <a:gd name="T62" fmla="*/ 26 w 590"/>
                <a:gd name="T63" fmla="*/ 152 h 408"/>
                <a:gd name="T64" fmla="*/ 68 w 590"/>
                <a:gd name="T65" fmla="*/ 184 h 408"/>
                <a:gd name="T66" fmla="*/ 51 w 590"/>
                <a:gd name="T67" fmla="*/ 224 h 408"/>
                <a:gd name="T68" fmla="*/ 34 w 590"/>
                <a:gd name="T69" fmla="*/ 232 h 408"/>
                <a:gd name="T70" fmla="*/ 34 w 590"/>
                <a:gd name="T71" fmla="*/ 264 h 408"/>
                <a:gd name="T72" fmla="*/ 51 w 590"/>
                <a:gd name="T73" fmla="*/ 272 h 408"/>
                <a:gd name="T74" fmla="*/ 43 w 590"/>
                <a:gd name="T75" fmla="*/ 304 h 408"/>
                <a:gd name="T76" fmla="*/ 51 w 590"/>
                <a:gd name="T77" fmla="*/ 320 h 408"/>
                <a:gd name="T78" fmla="*/ 93 w 590"/>
                <a:gd name="T79" fmla="*/ 336 h 408"/>
                <a:gd name="T80" fmla="*/ 110 w 590"/>
                <a:gd name="T81" fmla="*/ 368 h 408"/>
                <a:gd name="T82" fmla="*/ 110 w 590"/>
                <a:gd name="T83" fmla="*/ 408 h 408"/>
                <a:gd name="T84" fmla="*/ 110 w 590"/>
                <a:gd name="T85" fmla="*/ 400 h 408"/>
                <a:gd name="T86" fmla="*/ 152 w 590"/>
                <a:gd name="T87" fmla="*/ 400 h 408"/>
                <a:gd name="T88" fmla="*/ 194 w 590"/>
                <a:gd name="T89" fmla="*/ 384 h 408"/>
                <a:gd name="T90" fmla="*/ 245 w 590"/>
                <a:gd name="T91" fmla="*/ 352 h 408"/>
                <a:gd name="T92" fmla="*/ 278 w 590"/>
                <a:gd name="T93" fmla="*/ 368 h 408"/>
                <a:gd name="T94" fmla="*/ 312 w 590"/>
                <a:gd name="T95" fmla="*/ 368 h 408"/>
                <a:gd name="T96" fmla="*/ 337 w 590"/>
                <a:gd name="T97" fmla="*/ 368 h 408"/>
                <a:gd name="T98" fmla="*/ 396 w 590"/>
                <a:gd name="T99" fmla="*/ 352 h 408"/>
                <a:gd name="T100" fmla="*/ 430 w 590"/>
                <a:gd name="T101" fmla="*/ 336 h 408"/>
                <a:gd name="T102" fmla="*/ 422 w 590"/>
                <a:gd name="T103" fmla="*/ 296 h 408"/>
                <a:gd name="T104" fmla="*/ 447 w 590"/>
                <a:gd name="T105" fmla="*/ 296 h 408"/>
                <a:gd name="T106" fmla="*/ 447 w 590"/>
                <a:gd name="T107" fmla="*/ 296 h 408"/>
                <a:gd name="T108" fmla="*/ 455 w 590"/>
                <a:gd name="T109" fmla="*/ 280 h 408"/>
                <a:gd name="T110" fmla="*/ 455 w 590"/>
                <a:gd name="T111" fmla="*/ 256 h 4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90"/>
                <a:gd name="T169" fmla="*/ 0 h 408"/>
                <a:gd name="T170" fmla="*/ 590 w 590"/>
                <a:gd name="T171" fmla="*/ 408 h 40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90" h="408">
                  <a:moveTo>
                    <a:pt x="455" y="256"/>
                  </a:moveTo>
                  <a:lnTo>
                    <a:pt x="489" y="248"/>
                  </a:lnTo>
                  <a:lnTo>
                    <a:pt x="514" y="232"/>
                  </a:lnTo>
                  <a:lnTo>
                    <a:pt x="565" y="240"/>
                  </a:lnTo>
                  <a:lnTo>
                    <a:pt x="590" y="232"/>
                  </a:lnTo>
                  <a:lnTo>
                    <a:pt x="565" y="200"/>
                  </a:lnTo>
                  <a:lnTo>
                    <a:pt x="523" y="176"/>
                  </a:lnTo>
                  <a:lnTo>
                    <a:pt x="548" y="144"/>
                  </a:lnTo>
                  <a:lnTo>
                    <a:pt x="548" y="104"/>
                  </a:lnTo>
                  <a:lnTo>
                    <a:pt x="548" y="72"/>
                  </a:lnTo>
                  <a:lnTo>
                    <a:pt x="573" y="64"/>
                  </a:lnTo>
                  <a:lnTo>
                    <a:pt x="582" y="48"/>
                  </a:lnTo>
                  <a:lnTo>
                    <a:pt x="582" y="32"/>
                  </a:lnTo>
                  <a:lnTo>
                    <a:pt x="582" y="16"/>
                  </a:lnTo>
                  <a:lnTo>
                    <a:pt x="531" y="16"/>
                  </a:lnTo>
                  <a:lnTo>
                    <a:pt x="523" y="0"/>
                  </a:lnTo>
                  <a:lnTo>
                    <a:pt x="481" y="8"/>
                  </a:lnTo>
                  <a:lnTo>
                    <a:pt x="455" y="0"/>
                  </a:lnTo>
                  <a:lnTo>
                    <a:pt x="413" y="8"/>
                  </a:lnTo>
                  <a:lnTo>
                    <a:pt x="363" y="24"/>
                  </a:lnTo>
                  <a:lnTo>
                    <a:pt x="321" y="80"/>
                  </a:lnTo>
                  <a:lnTo>
                    <a:pt x="270" y="88"/>
                  </a:lnTo>
                  <a:lnTo>
                    <a:pt x="219" y="88"/>
                  </a:lnTo>
                  <a:lnTo>
                    <a:pt x="194" y="88"/>
                  </a:lnTo>
                  <a:lnTo>
                    <a:pt x="169" y="112"/>
                  </a:lnTo>
                  <a:lnTo>
                    <a:pt x="76" y="112"/>
                  </a:lnTo>
                  <a:lnTo>
                    <a:pt x="43" y="104"/>
                  </a:lnTo>
                  <a:lnTo>
                    <a:pt x="43" y="80"/>
                  </a:lnTo>
                  <a:lnTo>
                    <a:pt x="9" y="64"/>
                  </a:lnTo>
                  <a:lnTo>
                    <a:pt x="0" y="88"/>
                  </a:lnTo>
                  <a:lnTo>
                    <a:pt x="9" y="120"/>
                  </a:lnTo>
                  <a:lnTo>
                    <a:pt x="26" y="152"/>
                  </a:lnTo>
                  <a:lnTo>
                    <a:pt x="68" y="184"/>
                  </a:lnTo>
                  <a:lnTo>
                    <a:pt x="51" y="224"/>
                  </a:lnTo>
                  <a:lnTo>
                    <a:pt x="34" y="232"/>
                  </a:lnTo>
                  <a:lnTo>
                    <a:pt x="34" y="264"/>
                  </a:lnTo>
                  <a:lnTo>
                    <a:pt x="51" y="272"/>
                  </a:lnTo>
                  <a:lnTo>
                    <a:pt x="43" y="304"/>
                  </a:lnTo>
                  <a:lnTo>
                    <a:pt x="51" y="320"/>
                  </a:lnTo>
                  <a:lnTo>
                    <a:pt x="93" y="336"/>
                  </a:lnTo>
                  <a:lnTo>
                    <a:pt x="110" y="368"/>
                  </a:lnTo>
                  <a:lnTo>
                    <a:pt x="110" y="408"/>
                  </a:lnTo>
                  <a:lnTo>
                    <a:pt x="110" y="400"/>
                  </a:lnTo>
                  <a:lnTo>
                    <a:pt x="152" y="400"/>
                  </a:lnTo>
                  <a:lnTo>
                    <a:pt x="194" y="384"/>
                  </a:lnTo>
                  <a:lnTo>
                    <a:pt x="245" y="352"/>
                  </a:lnTo>
                  <a:lnTo>
                    <a:pt x="278" y="368"/>
                  </a:lnTo>
                  <a:lnTo>
                    <a:pt x="312" y="368"/>
                  </a:lnTo>
                  <a:lnTo>
                    <a:pt x="337" y="368"/>
                  </a:lnTo>
                  <a:lnTo>
                    <a:pt x="396" y="352"/>
                  </a:lnTo>
                  <a:lnTo>
                    <a:pt x="430" y="336"/>
                  </a:lnTo>
                  <a:lnTo>
                    <a:pt x="422" y="296"/>
                  </a:lnTo>
                  <a:lnTo>
                    <a:pt x="447" y="296"/>
                  </a:lnTo>
                  <a:lnTo>
                    <a:pt x="455" y="280"/>
                  </a:lnTo>
                  <a:lnTo>
                    <a:pt x="455" y="256"/>
                  </a:lnTo>
                  <a:close/>
                </a:path>
              </a:pathLst>
            </a:custGeom>
            <a:noFill/>
            <a:ln w="12700">
              <a:solidFill>
                <a:srgbClr val="000000"/>
              </a:solidFill>
              <a:round/>
              <a:headEnd/>
              <a:tailEnd/>
            </a:ln>
          </p:spPr>
          <p:txBody>
            <a:bodyPr/>
            <a:lstStyle/>
            <a:p>
              <a:endParaRPr lang="en-IE">
                <a:latin typeface="Calibri" pitchFamily="34" charset="0"/>
              </a:endParaRPr>
            </a:p>
          </p:txBody>
        </p:sp>
        <p:sp>
          <p:nvSpPr>
            <p:cNvPr id="81" name="Freeform 77"/>
            <p:cNvSpPr>
              <a:spLocks/>
            </p:cNvSpPr>
            <p:nvPr/>
          </p:nvSpPr>
          <p:spPr bwMode="auto">
            <a:xfrm>
              <a:off x="5404" y="3416"/>
              <a:ext cx="364" cy="616"/>
            </a:xfrm>
            <a:custGeom>
              <a:avLst/>
              <a:gdLst>
                <a:gd name="T0" fmla="*/ 219 w 364"/>
                <a:gd name="T1" fmla="*/ 40 h 616"/>
                <a:gd name="T2" fmla="*/ 151 w 364"/>
                <a:gd name="T3" fmla="*/ 0 h 616"/>
                <a:gd name="T4" fmla="*/ 75 w 364"/>
                <a:gd name="T5" fmla="*/ 0 h 616"/>
                <a:gd name="T6" fmla="*/ 16 w 364"/>
                <a:gd name="T7" fmla="*/ 24 h 616"/>
                <a:gd name="T8" fmla="*/ 8 w 364"/>
                <a:gd name="T9" fmla="*/ 64 h 616"/>
                <a:gd name="T10" fmla="*/ 16 w 364"/>
                <a:gd name="T11" fmla="*/ 136 h 616"/>
                <a:gd name="T12" fmla="*/ 0 w 364"/>
                <a:gd name="T13" fmla="*/ 192 h 616"/>
                <a:gd name="T14" fmla="*/ 67 w 364"/>
                <a:gd name="T15" fmla="*/ 184 h 616"/>
                <a:gd name="T16" fmla="*/ 33 w 364"/>
                <a:gd name="T17" fmla="*/ 256 h 616"/>
                <a:gd name="T18" fmla="*/ 118 w 364"/>
                <a:gd name="T19" fmla="*/ 312 h 616"/>
                <a:gd name="T20" fmla="*/ 160 w 364"/>
                <a:gd name="T21" fmla="*/ 384 h 616"/>
                <a:gd name="T22" fmla="*/ 168 w 364"/>
                <a:gd name="T23" fmla="*/ 432 h 616"/>
                <a:gd name="T24" fmla="*/ 101 w 364"/>
                <a:gd name="T25" fmla="*/ 440 h 616"/>
                <a:gd name="T26" fmla="*/ 126 w 364"/>
                <a:gd name="T27" fmla="*/ 496 h 616"/>
                <a:gd name="T28" fmla="*/ 168 w 364"/>
                <a:gd name="T29" fmla="*/ 480 h 616"/>
                <a:gd name="T30" fmla="*/ 219 w 364"/>
                <a:gd name="T31" fmla="*/ 504 h 616"/>
                <a:gd name="T32" fmla="*/ 235 w 364"/>
                <a:gd name="T33" fmla="*/ 560 h 616"/>
                <a:gd name="T34" fmla="*/ 244 w 364"/>
                <a:gd name="T35" fmla="*/ 592 h 616"/>
                <a:gd name="T36" fmla="*/ 261 w 364"/>
                <a:gd name="T37" fmla="*/ 600 h 616"/>
                <a:gd name="T38" fmla="*/ 337 w 364"/>
                <a:gd name="T39" fmla="*/ 616 h 616"/>
                <a:gd name="T40" fmla="*/ 360 w 364"/>
                <a:gd name="T41" fmla="*/ 578 h 616"/>
                <a:gd name="T42" fmla="*/ 303 w 364"/>
                <a:gd name="T43" fmla="*/ 56 h 616"/>
                <a:gd name="T44" fmla="*/ 320 w 364"/>
                <a:gd name="T45" fmla="*/ 152 h 616"/>
                <a:gd name="T46" fmla="*/ 244 w 364"/>
                <a:gd name="T47" fmla="*/ 168 h 616"/>
                <a:gd name="T48" fmla="*/ 151 w 364"/>
                <a:gd name="T49" fmla="*/ 200 h 616"/>
                <a:gd name="T50" fmla="*/ 92 w 364"/>
                <a:gd name="T51" fmla="*/ 208 h 616"/>
                <a:gd name="T52" fmla="*/ 42 w 364"/>
                <a:gd name="T53" fmla="*/ 264 h 616"/>
                <a:gd name="T54" fmla="*/ 59 w 364"/>
                <a:gd name="T55" fmla="*/ 232 h 616"/>
                <a:gd name="T56" fmla="*/ 126 w 364"/>
                <a:gd name="T57" fmla="*/ 168 h 616"/>
                <a:gd name="T58" fmla="*/ 185 w 364"/>
                <a:gd name="T59" fmla="*/ 104 h 616"/>
                <a:gd name="T60" fmla="*/ 286 w 364"/>
                <a:gd name="T61" fmla="*/ 80 h 616"/>
                <a:gd name="T62" fmla="*/ 303 w 364"/>
                <a:gd name="T63" fmla="*/ 96 h 616"/>
                <a:gd name="T64" fmla="*/ 328 w 364"/>
                <a:gd name="T65" fmla="*/ 112 h 616"/>
                <a:gd name="T66" fmla="*/ 303 w 364"/>
                <a:gd name="T67" fmla="*/ 56 h 6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64"/>
                <a:gd name="T103" fmla="*/ 0 h 616"/>
                <a:gd name="T104" fmla="*/ 364 w 364"/>
                <a:gd name="T105" fmla="*/ 616 h 6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64" h="616">
                  <a:moveTo>
                    <a:pt x="303" y="56"/>
                  </a:moveTo>
                  <a:lnTo>
                    <a:pt x="219" y="40"/>
                  </a:lnTo>
                  <a:lnTo>
                    <a:pt x="185" y="24"/>
                  </a:lnTo>
                  <a:lnTo>
                    <a:pt x="151" y="0"/>
                  </a:lnTo>
                  <a:lnTo>
                    <a:pt x="126" y="8"/>
                  </a:lnTo>
                  <a:lnTo>
                    <a:pt x="75" y="0"/>
                  </a:lnTo>
                  <a:lnTo>
                    <a:pt x="50" y="16"/>
                  </a:lnTo>
                  <a:lnTo>
                    <a:pt x="16" y="24"/>
                  </a:lnTo>
                  <a:lnTo>
                    <a:pt x="16" y="48"/>
                  </a:lnTo>
                  <a:lnTo>
                    <a:pt x="8" y="64"/>
                  </a:lnTo>
                  <a:lnTo>
                    <a:pt x="33" y="88"/>
                  </a:lnTo>
                  <a:lnTo>
                    <a:pt x="16" y="136"/>
                  </a:lnTo>
                  <a:lnTo>
                    <a:pt x="25" y="160"/>
                  </a:lnTo>
                  <a:lnTo>
                    <a:pt x="0" y="192"/>
                  </a:lnTo>
                  <a:lnTo>
                    <a:pt x="0" y="200"/>
                  </a:lnTo>
                  <a:lnTo>
                    <a:pt x="67" y="184"/>
                  </a:lnTo>
                  <a:lnTo>
                    <a:pt x="42" y="216"/>
                  </a:lnTo>
                  <a:lnTo>
                    <a:pt x="33" y="256"/>
                  </a:lnTo>
                  <a:lnTo>
                    <a:pt x="50" y="328"/>
                  </a:lnTo>
                  <a:lnTo>
                    <a:pt x="118" y="312"/>
                  </a:lnTo>
                  <a:lnTo>
                    <a:pt x="118" y="352"/>
                  </a:lnTo>
                  <a:lnTo>
                    <a:pt x="160" y="384"/>
                  </a:lnTo>
                  <a:lnTo>
                    <a:pt x="151" y="408"/>
                  </a:lnTo>
                  <a:lnTo>
                    <a:pt x="168" y="432"/>
                  </a:lnTo>
                  <a:lnTo>
                    <a:pt x="134" y="448"/>
                  </a:lnTo>
                  <a:lnTo>
                    <a:pt x="101" y="440"/>
                  </a:lnTo>
                  <a:lnTo>
                    <a:pt x="101" y="472"/>
                  </a:lnTo>
                  <a:lnTo>
                    <a:pt x="126" y="496"/>
                  </a:lnTo>
                  <a:lnTo>
                    <a:pt x="151" y="480"/>
                  </a:lnTo>
                  <a:lnTo>
                    <a:pt x="168" y="480"/>
                  </a:lnTo>
                  <a:lnTo>
                    <a:pt x="185" y="488"/>
                  </a:lnTo>
                  <a:lnTo>
                    <a:pt x="219" y="504"/>
                  </a:lnTo>
                  <a:lnTo>
                    <a:pt x="227" y="528"/>
                  </a:lnTo>
                  <a:lnTo>
                    <a:pt x="235" y="560"/>
                  </a:lnTo>
                  <a:lnTo>
                    <a:pt x="269" y="576"/>
                  </a:lnTo>
                  <a:lnTo>
                    <a:pt x="244" y="592"/>
                  </a:lnTo>
                  <a:lnTo>
                    <a:pt x="244" y="600"/>
                  </a:lnTo>
                  <a:lnTo>
                    <a:pt x="261" y="600"/>
                  </a:lnTo>
                  <a:lnTo>
                    <a:pt x="345" y="584"/>
                  </a:lnTo>
                  <a:lnTo>
                    <a:pt x="337" y="616"/>
                  </a:lnTo>
                  <a:lnTo>
                    <a:pt x="364" y="602"/>
                  </a:lnTo>
                  <a:lnTo>
                    <a:pt x="360" y="578"/>
                  </a:lnTo>
                  <a:lnTo>
                    <a:pt x="354" y="56"/>
                  </a:lnTo>
                  <a:lnTo>
                    <a:pt x="303" y="56"/>
                  </a:lnTo>
                  <a:lnTo>
                    <a:pt x="286" y="136"/>
                  </a:lnTo>
                  <a:lnTo>
                    <a:pt x="320" y="152"/>
                  </a:lnTo>
                  <a:lnTo>
                    <a:pt x="286" y="168"/>
                  </a:lnTo>
                  <a:lnTo>
                    <a:pt x="244" y="168"/>
                  </a:lnTo>
                  <a:lnTo>
                    <a:pt x="176" y="200"/>
                  </a:lnTo>
                  <a:lnTo>
                    <a:pt x="151" y="200"/>
                  </a:lnTo>
                  <a:lnTo>
                    <a:pt x="134" y="200"/>
                  </a:lnTo>
                  <a:lnTo>
                    <a:pt x="92" y="208"/>
                  </a:lnTo>
                  <a:lnTo>
                    <a:pt x="67" y="232"/>
                  </a:lnTo>
                  <a:lnTo>
                    <a:pt x="42" y="264"/>
                  </a:lnTo>
                  <a:lnTo>
                    <a:pt x="42" y="248"/>
                  </a:lnTo>
                  <a:lnTo>
                    <a:pt x="59" y="232"/>
                  </a:lnTo>
                  <a:lnTo>
                    <a:pt x="84" y="200"/>
                  </a:lnTo>
                  <a:lnTo>
                    <a:pt x="126" y="168"/>
                  </a:lnTo>
                  <a:lnTo>
                    <a:pt x="134" y="120"/>
                  </a:lnTo>
                  <a:lnTo>
                    <a:pt x="185" y="104"/>
                  </a:lnTo>
                  <a:lnTo>
                    <a:pt x="235" y="96"/>
                  </a:lnTo>
                  <a:lnTo>
                    <a:pt x="286" y="80"/>
                  </a:lnTo>
                  <a:lnTo>
                    <a:pt x="294" y="80"/>
                  </a:lnTo>
                  <a:lnTo>
                    <a:pt x="303" y="96"/>
                  </a:lnTo>
                  <a:lnTo>
                    <a:pt x="345" y="104"/>
                  </a:lnTo>
                  <a:lnTo>
                    <a:pt x="328" y="112"/>
                  </a:lnTo>
                  <a:lnTo>
                    <a:pt x="286" y="136"/>
                  </a:lnTo>
                  <a:lnTo>
                    <a:pt x="303" y="56"/>
                  </a:lnTo>
                  <a:close/>
                </a:path>
              </a:pathLst>
            </a:custGeom>
            <a:solidFill>
              <a:schemeClr val="bg1"/>
            </a:solidFill>
            <a:ln w="9525">
              <a:noFill/>
              <a:miter lim="800000"/>
              <a:headEnd/>
              <a:tailEnd/>
            </a:ln>
          </p:spPr>
          <p:txBody>
            <a:bodyPr/>
            <a:lstStyle/>
            <a:p>
              <a:endParaRPr lang="en-IE">
                <a:latin typeface="Calibri" pitchFamily="34" charset="0"/>
              </a:endParaRPr>
            </a:p>
          </p:txBody>
        </p:sp>
        <p:sp>
          <p:nvSpPr>
            <p:cNvPr id="82" name="Freeform 78"/>
            <p:cNvSpPr>
              <a:spLocks/>
            </p:cNvSpPr>
            <p:nvPr/>
          </p:nvSpPr>
          <p:spPr bwMode="auto">
            <a:xfrm>
              <a:off x="5404" y="3416"/>
              <a:ext cx="362" cy="616"/>
            </a:xfrm>
            <a:custGeom>
              <a:avLst/>
              <a:gdLst>
                <a:gd name="T0" fmla="*/ 303 w 362"/>
                <a:gd name="T1" fmla="*/ 56 h 616"/>
                <a:gd name="T2" fmla="*/ 219 w 362"/>
                <a:gd name="T3" fmla="*/ 40 h 616"/>
                <a:gd name="T4" fmla="*/ 185 w 362"/>
                <a:gd name="T5" fmla="*/ 24 h 616"/>
                <a:gd name="T6" fmla="*/ 151 w 362"/>
                <a:gd name="T7" fmla="*/ 0 h 616"/>
                <a:gd name="T8" fmla="*/ 126 w 362"/>
                <a:gd name="T9" fmla="*/ 8 h 616"/>
                <a:gd name="T10" fmla="*/ 75 w 362"/>
                <a:gd name="T11" fmla="*/ 0 h 616"/>
                <a:gd name="T12" fmla="*/ 50 w 362"/>
                <a:gd name="T13" fmla="*/ 16 h 616"/>
                <a:gd name="T14" fmla="*/ 16 w 362"/>
                <a:gd name="T15" fmla="*/ 24 h 616"/>
                <a:gd name="T16" fmla="*/ 16 w 362"/>
                <a:gd name="T17" fmla="*/ 48 h 616"/>
                <a:gd name="T18" fmla="*/ 8 w 362"/>
                <a:gd name="T19" fmla="*/ 64 h 616"/>
                <a:gd name="T20" fmla="*/ 33 w 362"/>
                <a:gd name="T21" fmla="*/ 88 h 616"/>
                <a:gd name="T22" fmla="*/ 16 w 362"/>
                <a:gd name="T23" fmla="*/ 136 h 616"/>
                <a:gd name="T24" fmla="*/ 25 w 362"/>
                <a:gd name="T25" fmla="*/ 160 h 616"/>
                <a:gd name="T26" fmla="*/ 0 w 362"/>
                <a:gd name="T27" fmla="*/ 192 h 616"/>
                <a:gd name="T28" fmla="*/ 0 w 362"/>
                <a:gd name="T29" fmla="*/ 200 h 616"/>
                <a:gd name="T30" fmla="*/ 67 w 362"/>
                <a:gd name="T31" fmla="*/ 184 h 616"/>
                <a:gd name="T32" fmla="*/ 42 w 362"/>
                <a:gd name="T33" fmla="*/ 216 h 616"/>
                <a:gd name="T34" fmla="*/ 33 w 362"/>
                <a:gd name="T35" fmla="*/ 256 h 616"/>
                <a:gd name="T36" fmla="*/ 50 w 362"/>
                <a:gd name="T37" fmla="*/ 328 h 616"/>
                <a:gd name="T38" fmla="*/ 118 w 362"/>
                <a:gd name="T39" fmla="*/ 312 h 616"/>
                <a:gd name="T40" fmla="*/ 118 w 362"/>
                <a:gd name="T41" fmla="*/ 352 h 616"/>
                <a:gd name="T42" fmla="*/ 160 w 362"/>
                <a:gd name="T43" fmla="*/ 384 h 616"/>
                <a:gd name="T44" fmla="*/ 151 w 362"/>
                <a:gd name="T45" fmla="*/ 408 h 616"/>
                <a:gd name="T46" fmla="*/ 168 w 362"/>
                <a:gd name="T47" fmla="*/ 432 h 616"/>
                <a:gd name="T48" fmla="*/ 134 w 362"/>
                <a:gd name="T49" fmla="*/ 448 h 616"/>
                <a:gd name="T50" fmla="*/ 101 w 362"/>
                <a:gd name="T51" fmla="*/ 440 h 616"/>
                <a:gd name="T52" fmla="*/ 101 w 362"/>
                <a:gd name="T53" fmla="*/ 472 h 616"/>
                <a:gd name="T54" fmla="*/ 126 w 362"/>
                <a:gd name="T55" fmla="*/ 496 h 616"/>
                <a:gd name="T56" fmla="*/ 151 w 362"/>
                <a:gd name="T57" fmla="*/ 480 h 616"/>
                <a:gd name="T58" fmla="*/ 168 w 362"/>
                <a:gd name="T59" fmla="*/ 480 h 616"/>
                <a:gd name="T60" fmla="*/ 185 w 362"/>
                <a:gd name="T61" fmla="*/ 488 h 616"/>
                <a:gd name="T62" fmla="*/ 219 w 362"/>
                <a:gd name="T63" fmla="*/ 504 h 616"/>
                <a:gd name="T64" fmla="*/ 227 w 362"/>
                <a:gd name="T65" fmla="*/ 528 h 616"/>
                <a:gd name="T66" fmla="*/ 235 w 362"/>
                <a:gd name="T67" fmla="*/ 560 h 616"/>
                <a:gd name="T68" fmla="*/ 269 w 362"/>
                <a:gd name="T69" fmla="*/ 576 h 616"/>
                <a:gd name="T70" fmla="*/ 244 w 362"/>
                <a:gd name="T71" fmla="*/ 592 h 616"/>
                <a:gd name="T72" fmla="*/ 244 w 362"/>
                <a:gd name="T73" fmla="*/ 600 h 616"/>
                <a:gd name="T74" fmla="*/ 261 w 362"/>
                <a:gd name="T75" fmla="*/ 600 h 616"/>
                <a:gd name="T76" fmla="*/ 345 w 362"/>
                <a:gd name="T77" fmla="*/ 584 h 616"/>
                <a:gd name="T78" fmla="*/ 337 w 362"/>
                <a:gd name="T79" fmla="*/ 616 h 616"/>
                <a:gd name="T80" fmla="*/ 362 w 362"/>
                <a:gd name="T81" fmla="*/ 600 h 616"/>
                <a:gd name="T82" fmla="*/ 354 w 362"/>
                <a:gd name="T83" fmla="*/ 50 h 616"/>
                <a:gd name="T84" fmla="*/ 303 w 362"/>
                <a:gd name="T85" fmla="*/ 56 h 616"/>
                <a:gd name="T86" fmla="*/ 303 w 362"/>
                <a:gd name="T87" fmla="*/ 56 h 6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62"/>
                <a:gd name="T133" fmla="*/ 0 h 616"/>
                <a:gd name="T134" fmla="*/ 362 w 362"/>
                <a:gd name="T135" fmla="*/ 616 h 61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62" h="616">
                  <a:moveTo>
                    <a:pt x="303" y="56"/>
                  </a:moveTo>
                  <a:lnTo>
                    <a:pt x="219" y="40"/>
                  </a:lnTo>
                  <a:lnTo>
                    <a:pt x="185" y="24"/>
                  </a:lnTo>
                  <a:lnTo>
                    <a:pt x="151" y="0"/>
                  </a:lnTo>
                  <a:lnTo>
                    <a:pt x="126" y="8"/>
                  </a:lnTo>
                  <a:lnTo>
                    <a:pt x="75" y="0"/>
                  </a:lnTo>
                  <a:lnTo>
                    <a:pt x="50" y="16"/>
                  </a:lnTo>
                  <a:lnTo>
                    <a:pt x="16" y="24"/>
                  </a:lnTo>
                  <a:lnTo>
                    <a:pt x="16" y="48"/>
                  </a:lnTo>
                  <a:lnTo>
                    <a:pt x="8" y="64"/>
                  </a:lnTo>
                  <a:lnTo>
                    <a:pt x="33" y="88"/>
                  </a:lnTo>
                  <a:lnTo>
                    <a:pt x="16" y="136"/>
                  </a:lnTo>
                  <a:lnTo>
                    <a:pt x="25" y="160"/>
                  </a:lnTo>
                  <a:lnTo>
                    <a:pt x="0" y="192"/>
                  </a:lnTo>
                  <a:lnTo>
                    <a:pt x="0" y="200"/>
                  </a:lnTo>
                  <a:lnTo>
                    <a:pt x="67" y="184"/>
                  </a:lnTo>
                  <a:lnTo>
                    <a:pt x="42" y="216"/>
                  </a:lnTo>
                  <a:lnTo>
                    <a:pt x="33" y="256"/>
                  </a:lnTo>
                  <a:lnTo>
                    <a:pt x="50" y="328"/>
                  </a:lnTo>
                  <a:lnTo>
                    <a:pt x="118" y="312"/>
                  </a:lnTo>
                  <a:lnTo>
                    <a:pt x="118" y="352"/>
                  </a:lnTo>
                  <a:lnTo>
                    <a:pt x="160" y="384"/>
                  </a:lnTo>
                  <a:lnTo>
                    <a:pt x="151" y="408"/>
                  </a:lnTo>
                  <a:lnTo>
                    <a:pt x="168" y="432"/>
                  </a:lnTo>
                  <a:lnTo>
                    <a:pt x="134" y="448"/>
                  </a:lnTo>
                  <a:lnTo>
                    <a:pt x="101" y="440"/>
                  </a:lnTo>
                  <a:lnTo>
                    <a:pt x="101" y="472"/>
                  </a:lnTo>
                  <a:lnTo>
                    <a:pt x="126" y="496"/>
                  </a:lnTo>
                  <a:lnTo>
                    <a:pt x="151" y="480"/>
                  </a:lnTo>
                  <a:lnTo>
                    <a:pt x="168" y="480"/>
                  </a:lnTo>
                  <a:lnTo>
                    <a:pt x="185" y="488"/>
                  </a:lnTo>
                  <a:lnTo>
                    <a:pt x="219" y="504"/>
                  </a:lnTo>
                  <a:lnTo>
                    <a:pt x="227" y="528"/>
                  </a:lnTo>
                  <a:lnTo>
                    <a:pt x="235" y="560"/>
                  </a:lnTo>
                  <a:lnTo>
                    <a:pt x="269" y="576"/>
                  </a:lnTo>
                  <a:lnTo>
                    <a:pt x="244" y="592"/>
                  </a:lnTo>
                  <a:lnTo>
                    <a:pt x="244" y="600"/>
                  </a:lnTo>
                  <a:lnTo>
                    <a:pt x="261" y="600"/>
                  </a:lnTo>
                  <a:lnTo>
                    <a:pt x="345" y="584"/>
                  </a:lnTo>
                  <a:lnTo>
                    <a:pt x="337" y="616"/>
                  </a:lnTo>
                  <a:lnTo>
                    <a:pt x="362" y="600"/>
                  </a:lnTo>
                  <a:lnTo>
                    <a:pt x="354" y="50"/>
                  </a:lnTo>
                  <a:lnTo>
                    <a:pt x="303" y="56"/>
                  </a:lnTo>
                  <a:close/>
                </a:path>
              </a:pathLst>
            </a:custGeom>
            <a:noFill/>
            <a:ln w="12700">
              <a:solidFill>
                <a:srgbClr val="000000"/>
              </a:solidFill>
              <a:round/>
              <a:headEnd/>
              <a:tailEnd/>
            </a:ln>
          </p:spPr>
          <p:txBody>
            <a:bodyPr/>
            <a:lstStyle/>
            <a:p>
              <a:endParaRPr lang="en-IE">
                <a:latin typeface="Calibri" pitchFamily="34" charset="0"/>
              </a:endParaRPr>
            </a:p>
          </p:txBody>
        </p:sp>
        <p:sp>
          <p:nvSpPr>
            <p:cNvPr id="83" name="Freeform 79"/>
            <p:cNvSpPr>
              <a:spLocks/>
            </p:cNvSpPr>
            <p:nvPr/>
          </p:nvSpPr>
          <p:spPr bwMode="auto">
            <a:xfrm>
              <a:off x="5446" y="3496"/>
              <a:ext cx="308" cy="184"/>
            </a:xfrm>
            <a:custGeom>
              <a:avLst/>
              <a:gdLst>
                <a:gd name="T0" fmla="*/ 244 w 308"/>
                <a:gd name="T1" fmla="*/ 56 h 184"/>
                <a:gd name="T2" fmla="*/ 278 w 308"/>
                <a:gd name="T3" fmla="*/ 72 h 184"/>
                <a:gd name="T4" fmla="*/ 244 w 308"/>
                <a:gd name="T5" fmla="*/ 88 h 184"/>
                <a:gd name="T6" fmla="*/ 202 w 308"/>
                <a:gd name="T7" fmla="*/ 88 h 184"/>
                <a:gd name="T8" fmla="*/ 134 w 308"/>
                <a:gd name="T9" fmla="*/ 120 h 184"/>
                <a:gd name="T10" fmla="*/ 109 w 308"/>
                <a:gd name="T11" fmla="*/ 120 h 184"/>
                <a:gd name="T12" fmla="*/ 92 w 308"/>
                <a:gd name="T13" fmla="*/ 120 h 184"/>
                <a:gd name="T14" fmla="*/ 50 w 308"/>
                <a:gd name="T15" fmla="*/ 128 h 184"/>
                <a:gd name="T16" fmla="*/ 25 w 308"/>
                <a:gd name="T17" fmla="*/ 152 h 184"/>
                <a:gd name="T18" fmla="*/ 0 w 308"/>
                <a:gd name="T19" fmla="*/ 184 h 184"/>
                <a:gd name="T20" fmla="*/ 0 w 308"/>
                <a:gd name="T21" fmla="*/ 168 h 184"/>
                <a:gd name="T22" fmla="*/ 17 w 308"/>
                <a:gd name="T23" fmla="*/ 152 h 184"/>
                <a:gd name="T24" fmla="*/ 42 w 308"/>
                <a:gd name="T25" fmla="*/ 120 h 184"/>
                <a:gd name="T26" fmla="*/ 84 w 308"/>
                <a:gd name="T27" fmla="*/ 88 h 184"/>
                <a:gd name="T28" fmla="*/ 92 w 308"/>
                <a:gd name="T29" fmla="*/ 40 h 184"/>
                <a:gd name="T30" fmla="*/ 143 w 308"/>
                <a:gd name="T31" fmla="*/ 24 h 184"/>
                <a:gd name="T32" fmla="*/ 193 w 308"/>
                <a:gd name="T33" fmla="*/ 16 h 184"/>
                <a:gd name="T34" fmla="*/ 244 w 308"/>
                <a:gd name="T35" fmla="*/ 0 h 184"/>
                <a:gd name="T36" fmla="*/ 252 w 308"/>
                <a:gd name="T37" fmla="*/ 0 h 184"/>
                <a:gd name="T38" fmla="*/ 261 w 308"/>
                <a:gd name="T39" fmla="*/ 16 h 184"/>
                <a:gd name="T40" fmla="*/ 303 w 308"/>
                <a:gd name="T41" fmla="*/ 24 h 184"/>
                <a:gd name="T42" fmla="*/ 308 w 308"/>
                <a:gd name="T43" fmla="*/ 24 h 184"/>
                <a:gd name="T44" fmla="*/ 286 w 308"/>
                <a:gd name="T45" fmla="*/ 32 h 184"/>
                <a:gd name="T46" fmla="*/ 244 w 308"/>
                <a:gd name="T47" fmla="*/ 56 h 184"/>
                <a:gd name="T48" fmla="*/ 244 w 308"/>
                <a:gd name="T49" fmla="*/ 56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8"/>
                <a:gd name="T76" fmla="*/ 0 h 184"/>
                <a:gd name="T77" fmla="*/ 308 w 308"/>
                <a:gd name="T78" fmla="*/ 184 h 18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8" h="184">
                  <a:moveTo>
                    <a:pt x="244" y="56"/>
                  </a:moveTo>
                  <a:lnTo>
                    <a:pt x="278" y="72"/>
                  </a:lnTo>
                  <a:lnTo>
                    <a:pt x="244" y="88"/>
                  </a:lnTo>
                  <a:lnTo>
                    <a:pt x="202" y="88"/>
                  </a:lnTo>
                  <a:lnTo>
                    <a:pt x="134" y="120"/>
                  </a:lnTo>
                  <a:lnTo>
                    <a:pt x="109" y="120"/>
                  </a:lnTo>
                  <a:lnTo>
                    <a:pt x="92" y="120"/>
                  </a:lnTo>
                  <a:lnTo>
                    <a:pt x="50" y="128"/>
                  </a:lnTo>
                  <a:lnTo>
                    <a:pt x="25" y="152"/>
                  </a:lnTo>
                  <a:lnTo>
                    <a:pt x="0" y="184"/>
                  </a:lnTo>
                  <a:lnTo>
                    <a:pt x="0" y="168"/>
                  </a:lnTo>
                  <a:lnTo>
                    <a:pt x="17" y="152"/>
                  </a:lnTo>
                  <a:lnTo>
                    <a:pt x="42" y="120"/>
                  </a:lnTo>
                  <a:lnTo>
                    <a:pt x="84" y="88"/>
                  </a:lnTo>
                  <a:lnTo>
                    <a:pt x="92" y="40"/>
                  </a:lnTo>
                  <a:lnTo>
                    <a:pt x="143" y="24"/>
                  </a:lnTo>
                  <a:lnTo>
                    <a:pt x="193" y="16"/>
                  </a:lnTo>
                  <a:lnTo>
                    <a:pt x="244" y="0"/>
                  </a:lnTo>
                  <a:lnTo>
                    <a:pt x="252" y="0"/>
                  </a:lnTo>
                  <a:lnTo>
                    <a:pt x="261" y="16"/>
                  </a:lnTo>
                  <a:lnTo>
                    <a:pt x="303" y="24"/>
                  </a:lnTo>
                  <a:lnTo>
                    <a:pt x="308" y="24"/>
                  </a:lnTo>
                  <a:lnTo>
                    <a:pt x="286" y="32"/>
                  </a:lnTo>
                  <a:lnTo>
                    <a:pt x="244" y="56"/>
                  </a:lnTo>
                  <a:close/>
                </a:path>
              </a:pathLst>
            </a:custGeom>
            <a:noFill/>
            <a:ln w="12700">
              <a:solidFill>
                <a:srgbClr val="000000"/>
              </a:solidFill>
              <a:round/>
              <a:headEnd/>
              <a:tailEnd/>
            </a:ln>
          </p:spPr>
          <p:txBody>
            <a:bodyPr/>
            <a:lstStyle/>
            <a:p>
              <a:endParaRPr lang="en-IE">
                <a:latin typeface="Calibri" pitchFamily="34" charset="0"/>
              </a:endParaRPr>
            </a:p>
          </p:txBody>
        </p:sp>
        <p:sp>
          <p:nvSpPr>
            <p:cNvPr id="84" name="Freeform 80"/>
            <p:cNvSpPr>
              <a:spLocks/>
            </p:cNvSpPr>
            <p:nvPr/>
          </p:nvSpPr>
          <p:spPr bwMode="auto">
            <a:xfrm>
              <a:off x="4721" y="2704"/>
              <a:ext cx="893" cy="592"/>
            </a:xfrm>
            <a:custGeom>
              <a:avLst/>
              <a:gdLst>
                <a:gd name="T0" fmla="*/ 784 w 893"/>
                <a:gd name="T1" fmla="*/ 312 h 592"/>
                <a:gd name="T2" fmla="*/ 725 w 893"/>
                <a:gd name="T3" fmla="*/ 280 h 592"/>
                <a:gd name="T4" fmla="*/ 708 w 893"/>
                <a:gd name="T5" fmla="*/ 208 h 592"/>
                <a:gd name="T6" fmla="*/ 708 w 893"/>
                <a:gd name="T7" fmla="*/ 168 h 592"/>
                <a:gd name="T8" fmla="*/ 666 w 893"/>
                <a:gd name="T9" fmla="*/ 120 h 592"/>
                <a:gd name="T10" fmla="*/ 632 w 893"/>
                <a:gd name="T11" fmla="*/ 96 h 592"/>
                <a:gd name="T12" fmla="*/ 581 w 893"/>
                <a:gd name="T13" fmla="*/ 56 h 592"/>
                <a:gd name="T14" fmla="*/ 548 w 893"/>
                <a:gd name="T15" fmla="*/ 16 h 592"/>
                <a:gd name="T16" fmla="*/ 506 w 893"/>
                <a:gd name="T17" fmla="*/ 0 h 592"/>
                <a:gd name="T18" fmla="*/ 472 w 893"/>
                <a:gd name="T19" fmla="*/ 48 h 592"/>
                <a:gd name="T20" fmla="*/ 396 w 893"/>
                <a:gd name="T21" fmla="*/ 72 h 592"/>
                <a:gd name="T22" fmla="*/ 371 w 893"/>
                <a:gd name="T23" fmla="*/ 96 h 592"/>
                <a:gd name="T24" fmla="*/ 337 w 893"/>
                <a:gd name="T25" fmla="*/ 80 h 592"/>
                <a:gd name="T26" fmla="*/ 287 w 893"/>
                <a:gd name="T27" fmla="*/ 88 h 592"/>
                <a:gd name="T28" fmla="*/ 253 w 893"/>
                <a:gd name="T29" fmla="*/ 88 h 592"/>
                <a:gd name="T30" fmla="*/ 219 w 893"/>
                <a:gd name="T31" fmla="*/ 80 h 592"/>
                <a:gd name="T32" fmla="*/ 185 w 893"/>
                <a:gd name="T33" fmla="*/ 104 h 592"/>
                <a:gd name="T34" fmla="*/ 160 w 893"/>
                <a:gd name="T35" fmla="*/ 128 h 592"/>
                <a:gd name="T36" fmla="*/ 135 w 893"/>
                <a:gd name="T37" fmla="*/ 168 h 592"/>
                <a:gd name="T38" fmla="*/ 110 w 893"/>
                <a:gd name="T39" fmla="*/ 224 h 592"/>
                <a:gd name="T40" fmla="*/ 84 w 893"/>
                <a:gd name="T41" fmla="*/ 256 h 592"/>
                <a:gd name="T42" fmla="*/ 76 w 893"/>
                <a:gd name="T43" fmla="*/ 280 h 592"/>
                <a:gd name="T44" fmla="*/ 67 w 893"/>
                <a:gd name="T45" fmla="*/ 320 h 592"/>
                <a:gd name="T46" fmla="*/ 51 w 893"/>
                <a:gd name="T47" fmla="*/ 328 h 592"/>
                <a:gd name="T48" fmla="*/ 25 w 893"/>
                <a:gd name="T49" fmla="*/ 344 h 592"/>
                <a:gd name="T50" fmla="*/ 0 w 893"/>
                <a:gd name="T51" fmla="*/ 352 h 592"/>
                <a:gd name="T52" fmla="*/ 17 w 893"/>
                <a:gd name="T53" fmla="*/ 368 h 592"/>
                <a:gd name="T54" fmla="*/ 51 w 893"/>
                <a:gd name="T55" fmla="*/ 392 h 592"/>
                <a:gd name="T56" fmla="*/ 59 w 893"/>
                <a:gd name="T57" fmla="*/ 416 h 592"/>
                <a:gd name="T58" fmla="*/ 93 w 893"/>
                <a:gd name="T59" fmla="*/ 440 h 592"/>
                <a:gd name="T60" fmla="*/ 135 w 893"/>
                <a:gd name="T61" fmla="*/ 456 h 592"/>
                <a:gd name="T62" fmla="*/ 118 w 893"/>
                <a:gd name="T63" fmla="*/ 488 h 592"/>
                <a:gd name="T64" fmla="*/ 160 w 893"/>
                <a:gd name="T65" fmla="*/ 496 h 592"/>
                <a:gd name="T66" fmla="*/ 202 w 893"/>
                <a:gd name="T67" fmla="*/ 512 h 592"/>
                <a:gd name="T68" fmla="*/ 244 w 893"/>
                <a:gd name="T69" fmla="*/ 488 h 592"/>
                <a:gd name="T70" fmla="*/ 244 w 893"/>
                <a:gd name="T71" fmla="*/ 528 h 592"/>
                <a:gd name="T72" fmla="*/ 261 w 893"/>
                <a:gd name="T73" fmla="*/ 536 h 592"/>
                <a:gd name="T74" fmla="*/ 253 w 893"/>
                <a:gd name="T75" fmla="*/ 544 h 592"/>
                <a:gd name="T76" fmla="*/ 287 w 893"/>
                <a:gd name="T77" fmla="*/ 560 h 592"/>
                <a:gd name="T78" fmla="*/ 287 w 893"/>
                <a:gd name="T79" fmla="*/ 584 h 592"/>
                <a:gd name="T80" fmla="*/ 320 w 893"/>
                <a:gd name="T81" fmla="*/ 592 h 592"/>
                <a:gd name="T82" fmla="*/ 413 w 893"/>
                <a:gd name="T83" fmla="*/ 592 h 592"/>
                <a:gd name="T84" fmla="*/ 438 w 893"/>
                <a:gd name="T85" fmla="*/ 568 h 592"/>
                <a:gd name="T86" fmla="*/ 463 w 893"/>
                <a:gd name="T87" fmla="*/ 568 h 592"/>
                <a:gd name="T88" fmla="*/ 514 w 893"/>
                <a:gd name="T89" fmla="*/ 568 h 592"/>
                <a:gd name="T90" fmla="*/ 565 w 893"/>
                <a:gd name="T91" fmla="*/ 560 h 592"/>
                <a:gd name="T92" fmla="*/ 607 w 893"/>
                <a:gd name="T93" fmla="*/ 504 h 592"/>
                <a:gd name="T94" fmla="*/ 657 w 893"/>
                <a:gd name="T95" fmla="*/ 488 h 592"/>
                <a:gd name="T96" fmla="*/ 699 w 893"/>
                <a:gd name="T97" fmla="*/ 480 h 592"/>
                <a:gd name="T98" fmla="*/ 725 w 893"/>
                <a:gd name="T99" fmla="*/ 488 h 592"/>
                <a:gd name="T100" fmla="*/ 767 w 893"/>
                <a:gd name="T101" fmla="*/ 480 h 592"/>
                <a:gd name="T102" fmla="*/ 775 w 893"/>
                <a:gd name="T103" fmla="*/ 496 h 592"/>
                <a:gd name="T104" fmla="*/ 826 w 893"/>
                <a:gd name="T105" fmla="*/ 496 h 592"/>
                <a:gd name="T106" fmla="*/ 834 w 893"/>
                <a:gd name="T107" fmla="*/ 416 h 592"/>
                <a:gd name="T108" fmla="*/ 851 w 893"/>
                <a:gd name="T109" fmla="*/ 376 h 592"/>
                <a:gd name="T110" fmla="*/ 885 w 893"/>
                <a:gd name="T111" fmla="*/ 336 h 592"/>
                <a:gd name="T112" fmla="*/ 893 w 893"/>
                <a:gd name="T113" fmla="*/ 312 h 592"/>
                <a:gd name="T114" fmla="*/ 876 w 893"/>
                <a:gd name="T115" fmla="*/ 288 h 592"/>
                <a:gd name="T116" fmla="*/ 834 w 893"/>
                <a:gd name="T117" fmla="*/ 288 h 592"/>
                <a:gd name="T118" fmla="*/ 784 w 893"/>
                <a:gd name="T119" fmla="*/ 312 h 5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93"/>
                <a:gd name="T181" fmla="*/ 0 h 592"/>
                <a:gd name="T182" fmla="*/ 893 w 893"/>
                <a:gd name="T183" fmla="*/ 592 h 59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93" h="592">
                  <a:moveTo>
                    <a:pt x="784" y="312"/>
                  </a:moveTo>
                  <a:lnTo>
                    <a:pt x="725" y="280"/>
                  </a:lnTo>
                  <a:lnTo>
                    <a:pt x="708" y="208"/>
                  </a:lnTo>
                  <a:lnTo>
                    <a:pt x="708" y="168"/>
                  </a:lnTo>
                  <a:lnTo>
                    <a:pt x="666" y="120"/>
                  </a:lnTo>
                  <a:lnTo>
                    <a:pt x="632" y="96"/>
                  </a:lnTo>
                  <a:lnTo>
                    <a:pt x="581" y="56"/>
                  </a:lnTo>
                  <a:lnTo>
                    <a:pt x="548" y="16"/>
                  </a:lnTo>
                  <a:lnTo>
                    <a:pt x="506" y="0"/>
                  </a:lnTo>
                  <a:lnTo>
                    <a:pt x="472" y="48"/>
                  </a:lnTo>
                  <a:lnTo>
                    <a:pt x="396" y="72"/>
                  </a:lnTo>
                  <a:lnTo>
                    <a:pt x="371" y="96"/>
                  </a:lnTo>
                  <a:lnTo>
                    <a:pt x="337" y="80"/>
                  </a:lnTo>
                  <a:lnTo>
                    <a:pt x="287" y="88"/>
                  </a:lnTo>
                  <a:lnTo>
                    <a:pt x="253" y="88"/>
                  </a:lnTo>
                  <a:lnTo>
                    <a:pt x="219" y="80"/>
                  </a:lnTo>
                  <a:lnTo>
                    <a:pt x="185" y="104"/>
                  </a:lnTo>
                  <a:lnTo>
                    <a:pt x="160" y="128"/>
                  </a:lnTo>
                  <a:lnTo>
                    <a:pt x="135" y="168"/>
                  </a:lnTo>
                  <a:lnTo>
                    <a:pt x="110" y="224"/>
                  </a:lnTo>
                  <a:lnTo>
                    <a:pt x="84" y="256"/>
                  </a:lnTo>
                  <a:lnTo>
                    <a:pt x="76" y="280"/>
                  </a:lnTo>
                  <a:lnTo>
                    <a:pt x="67" y="320"/>
                  </a:lnTo>
                  <a:lnTo>
                    <a:pt x="51" y="328"/>
                  </a:lnTo>
                  <a:lnTo>
                    <a:pt x="25" y="344"/>
                  </a:lnTo>
                  <a:lnTo>
                    <a:pt x="0" y="352"/>
                  </a:lnTo>
                  <a:lnTo>
                    <a:pt x="17" y="368"/>
                  </a:lnTo>
                  <a:lnTo>
                    <a:pt x="51" y="392"/>
                  </a:lnTo>
                  <a:lnTo>
                    <a:pt x="59" y="416"/>
                  </a:lnTo>
                  <a:lnTo>
                    <a:pt x="93" y="440"/>
                  </a:lnTo>
                  <a:lnTo>
                    <a:pt x="135" y="456"/>
                  </a:lnTo>
                  <a:lnTo>
                    <a:pt x="118" y="488"/>
                  </a:lnTo>
                  <a:lnTo>
                    <a:pt x="160" y="496"/>
                  </a:lnTo>
                  <a:lnTo>
                    <a:pt x="202" y="512"/>
                  </a:lnTo>
                  <a:lnTo>
                    <a:pt x="244" y="488"/>
                  </a:lnTo>
                  <a:lnTo>
                    <a:pt x="244" y="528"/>
                  </a:lnTo>
                  <a:lnTo>
                    <a:pt x="261" y="536"/>
                  </a:lnTo>
                  <a:lnTo>
                    <a:pt x="253" y="544"/>
                  </a:lnTo>
                  <a:lnTo>
                    <a:pt x="287" y="560"/>
                  </a:lnTo>
                  <a:lnTo>
                    <a:pt x="287" y="584"/>
                  </a:lnTo>
                  <a:lnTo>
                    <a:pt x="320" y="592"/>
                  </a:lnTo>
                  <a:lnTo>
                    <a:pt x="413" y="592"/>
                  </a:lnTo>
                  <a:lnTo>
                    <a:pt x="438" y="568"/>
                  </a:lnTo>
                  <a:lnTo>
                    <a:pt x="463" y="568"/>
                  </a:lnTo>
                  <a:lnTo>
                    <a:pt x="514" y="568"/>
                  </a:lnTo>
                  <a:lnTo>
                    <a:pt x="565" y="560"/>
                  </a:lnTo>
                  <a:lnTo>
                    <a:pt x="607" y="504"/>
                  </a:lnTo>
                  <a:lnTo>
                    <a:pt x="657" y="488"/>
                  </a:lnTo>
                  <a:lnTo>
                    <a:pt x="699" y="480"/>
                  </a:lnTo>
                  <a:lnTo>
                    <a:pt x="725" y="488"/>
                  </a:lnTo>
                  <a:lnTo>
                    <a:pt x="767" y="480"/>
                  </a:lnTo>
                  <a:lnTo>
                    <a:pt x="775" y="496"/>
                  </a:lnTo>
                  <a:lnTo>
                    <a:pt x="826" y="496"/>
                  </a:lnTo>
                  <a:lnTo>
                    <a:pt x="834" y="416"/>
                  </a:lnTo>
                  <a:lnTo>
                    <a:pt x="851" y="376"/>
                  </a:lnTo>
                  <a:lnTo>
                    <a:pt x="885" y="336"/>
                  </a:lnTo>
                  <a:lnTo>
                    <a:pt x="893" y="312"/>
                  </a:lnTo>
                  <a:lnTo>
                    <a:pt x="876" y="288"/>
                  </a:lnTo>
                  <a:lnTo>
                    <a:pt x="834" y="288"/>
                  </a:lnTo>
                  <a:lnTo>
                    <a:pt x="784" y="312"/>
                  </a:lnTo>
                  <a:close/>
                </a:path>
              </a:pathLst>
            </a:custGeom>
            <a:solidFill>
              <a:srgbClr val="00FF00"/>
            </a:solidFill>
            <a:ln w="9525">
              <a:noFill/>
              <a:miter lim="800000"/>
              <a:headEnd/>
              <a:tailEnd/>
            </a:ln>
          </p:spPr>
          <p:txBody>
            <a:bodyPr/>
            <a:lstStyle/>
            <a:p>
              <a:endParaRPr lang="en-IE">
                <a:latin typeface="Calibri" pitchFamily="34" charset="0"/>
              </a:endParaRPr>
            </a:p>
          </p:txBody>
        </p:sp>
        <p:sp>
          <p:nvSpPr>
            <p:cNvPr id="85" name="Freeform 81"/>
            <p:cNvSpPr>
              <a:spLocks/>
            </p:cNvSpPr>
            <p:nvPr/>
          </p:nvSpPr>
          <p:spPr bwMode="auto">
            <a:xfrm>
              <a:off x="5235" y="2664"/>
              <a:ext cx="354" cy="336"/>
            </a:xfrm>
            <a:custGeom>
              <a:avLst/>
              <a:gdLst>
                <a:gd name="T0" fmla="*/ 270 w 354"/>
                <a:gd name="T1" fmla="*/ 248 h 336"/>
                <a:gd name="T2" fmla="*/ 253 w 354"/>
                <a:gd name="T3" fmla="*/ 224 h 336"/>
                <a:gd name="T4" fmla="*/ 278 w 354"/>
                <a:gd name="T5" fmla="*/ 200 h 336"/>
                <a:gd name="T6" fmla="*/ 354 w 354"/>
                <a:gd name="T7" fmla="*/ 184 h 336"/>
                <a:gd name="T8" fmla="*/ 337 w 354"/>
                <a:gd name="T9" fmla="*/ 152 h 336"/>
                <a:gd name="T10" fmla="*/ 303 w 354"/>
                <a:gd name="T11" fmla="*/ 120 h 336"/>
                <a:gd name="T12" fmla="*/ 287 w 354"/>
                <a:gd name="T13" fmla="*/ 88 h 336"/>
                <a:gd name="T14" fmla="*/ 236 w 354"/>
                <a:gd name="T15" fmla="*/ 72 h 336"/>
                <a:gd name="T16" fmla="*/ 211 w 354"/>
                <a:gd name="T17" fmla="*/ 24 h 336"/>
                <a:gd name="T18" fmla="*/ 152 w 354"/>
                <a:gd name="T19" fmla="*/ 24 h 336"/>
                <a:gd name="T20" fmla="*/ 84 w 354"/>
                <a:gd name="T21" fmla="*/ 0 h 336"/>
                <a:gd name="T22" fmla="*/ 59 w 354"/>
                <a:gd name="T23" fmla="*/ 24 h 336"/>
                <a:gd name="T24" fmla="*/ 8 w 354"/>
                <a:gd name="T25" fmla="*/ 32 h 336"/>
                <a:gd name="T26" fmla="*/ 0 w 354"/>
                <a:gd name="T27" fmla="*/ 40 h 336"/>
                <a:gd name="T28" fmla="*/ 34 w 354"/>
                <a:gd name="T29" fmla="*/ 56 h 336"/>
                <a:gd name="T30" fmla="*/ 67 w 354"/>
                <a:gd name="T31" fmla="*/ 96 h 336"/>
                <a:gd name="T32" fmla="*/ 118 w 354"/>
                <a:gd name="T33" fmla="*/ 136 h 336"/>
                <a:gd name="T34" fmla="*/ 152 w 354"/>
                <a:gd name="T35" fmla="*/ 160 h 336"/>
                <a:gd name="T36" fmla="*/ 194 w 354"/>
                <a:gd name="T37" fmla="*/ 208 h 336"/>
                <a:gd name="T38" fmla="*/ 194 w 354"/>
                <a:gd name="T39" fmla="*/ 248 h 336"/>
                <a:gd name="T40" fmla="*/ 211 w 354"/>
                <a:gd name="T41" fmla="*/ 320 h 336"/>
                <a:gd name="T42" fmla="*/ 236 w 354"/>
                <a:gd name="T43" fmla="*/ 336 h 336"/>
                <a:gd name="T44" fmla="*/ 253 w 354"/>
                <a:gd name="T45" fmla="*/ 312 h 336"/>
                <a:gd name="T46" fmla="*/ 270 w 354"/>
                <a:gd name="T47" fmla="*/ 248 h 3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54"/>
                <a:gd name="T73" fmla="*/ 0 h 336"/>
                <a:gd name="T74" fmla="*/ 354 w 354"/>
                <a:gd name="T75" fmla="*/ 336 h 3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54" h="336">
                  <a:moveTo>
                    <a:pt x="270" y="248"/>
                  </a:moveTo>
                  <a:lnTo>
                    <a:pt x="253" y="224"/>
                  </a:lnTo>
                  <a:lnTo>
                    <a:pt x="278" y="200"/>
                  </a:lnTo>
                  <a:lnTo>
                    <a:pt x="354" y="184"/>
                  </a:lnTo>
                  <a:lnTo>
                    <a:pt x="337" y="152"/>
                  </a:lnTo>
                  <a:lnTo>
                    <a:pt x="303" y="120"/>
                  </a:lnTo>
                  <a:lnTo>
                    <a:pt x="287" y="88"/>
                  </a:lnTo>
                  <a:lnTo>
                    <a:pt x="236" y="72"/>
                  </a:lnTo>
                  <a:lnTo>
                    <a:pt x="211" y="24"/>
                  </a:lnTo>
                  <a:lnTo>
                    <a:pt x="152" y="24"/>
                  </a:lnTo>
                  <a:lnTo>
                    <a:pt x="84" y="0"/>
                  </a:lnTo>
                  <a:lnTo>
                    <a:pt x="59" y="24"/>
                  </a:lnTo>
                  <a:lnTo>
                    <a:pt x="8" y="32"/>
                  </a:lnTo>
                  <a:lnTo>
                    <a:pt x="0" y="40"/>
                  </a:lnTo>
                  <a:lnTo>
                    <a:pt x="34" y="56"/>
                  </a:lnTo>
                  <a:lnTo>
                    <a:pt x="67" y="96"/>
                  </a:lnTo>
                  <a:lnTo>
                    <a:pt x="118" y="136"/>
                  </a:lnTo>
                  <a:lnTo>
                    <a:pt x="152" y="160"/>
                  </a:lnTo>
                  <a:lnTo>
                    <a:pt x="194" y="208"/>
                  </a:lnTo>
                  <a:lnTo>
                    <a:pt x="194" y="248"/>
                  </a:lnTo>
                  <a:lnTo>
                    <a:pt x="211" y="320"/>
                  </a:lnTo>
                  <a:lnTo>
                    <a:pt x="236" y="336"/>
                  </a:lnTo>
                  <a:lnTo>
                    <a:pt x="253" y="312"/>
                  </a:lnTo>
                  <a:lnTo>
                    <a:pt x="270" y="248"/>
                  </a:lnTo>
                  <a:close/>
                </a:path>
              </a:pathLst>
            </a:custGeom>
            <a:noFill/>
            <a:ln w="9525">
              <a:noFill/>
              <a:miter lim="800000"/>
              <a:headEnd/>
              <a:tailEnd/>
            </a:ln>
          </p:spPr>
          <p:txBody>
            <a:bodyPr/>
            <a:lstStyle/>
            <a:p>
              <a:endParaRPr lang="en-IE">
                <a:latin typeface="Calibri" pitchFamily="34" charset="0"/>
              </a:endParaRPr>
            </a:p>
          </p:txBody>
        </p:sp>
        <p:sp>
          <p:nvSpPr>
            <p:cNvPr id="86" name="Freeform 82"/>
            <p:cNvSpPr>
              <a:spLocks/>
            </p:cNvSpPr>
            <p:nvPr/>
          </p:nvSpPr>
          <p:spPr bwMode="auto">
            <a:xfrm>
              <a:off x="4721" y="2704"/>
              <a:ext cx="893" cy="592"/>
            </a:xfrm>
            <a:custGeom>
              <a:avLst/>
              <a:gdLst>
                <a:gd name="T0" fmla="*/ 784 w 893"/>
                <a:gd name="T1" fmla="*/ 312 h 592"/>
                <a:gd name="T2" fmla="*/ 725 w 893"/>
                <a:gd name="T3" fmla="*/ 280 h 592"/>
                <a:gd name="T4" fmla="*/ 708 w 893"/>
                <a:gd name="T5" fmla="*/ 208 h 592"/>
                <a:gd name="T6" fmla="*/ 708 w 893"/>
                <a:gd name="T7" fmla="*/ 168 h 592"/>
                <a:gd name="T8" fmla="*/ 666 w 893"/>
                <a:gd name="T9" fmla="*/ 120 h 592"/>
                <a:gd name="T10" fmla="*/ 632 w 893"/>
                <a:gd name="T11" fmla="*/ 96 h 592"/>
                <a:gd name="T12" fmla="*/ 581 w 893"/>
                <a:gd name="T13" fmla="*/ 56 h 592"/>
                <a:gd name="T14" fmla="*/ 548 w 893"/>
                <a:gd name="T15" fmla="*/ 16 h 592"/>
                <a:gd name="T16" fmla="*/ 506 w 893"/>
                <a:gd name="T17" fmla="*/ 0 h 592"/>
                <a:gd name="T18" fmla="*/ 472 w 893"/>
                <a:gd name="T19" fmla="*/ 48 h 592"/>
                <a:gd name="T20" fmla="*/ 396 w 893"/>
                <a:gd name="T21" fmla="*/ 72 h 592"/>
                <a:gd name="T22" fmla="*/ 371 w 893"/>
                <a:gd name="T23" fmla="*/ 96 h 592"/>
                <a:gd name="T24" fmla="*/ 337 w 893"/>
                <a:gd name="T25" fmla="*/ 80 h 592"/>
                <a:gd name="T26" fmla="*/ 287 w 893"/>
                <a:gd name="T27" fmla="*/ 88 h 592"/>
                <a:gd name="T28" fmla="*/ 253 w 893"/>
                <a:gd name="T29" fmla="*/ 88 h 592"/>
                <a:gd name="T30" fmla="*/ 219 w 893"/>
                <a:gd name="T31" fmla="*/ 80 h 592"/>
                <a:gd name="T32" fmla="*/ 185 w 893"/>
                <a:gd name="T33" fmla="*/ 104 h 592"/>
                <a:gd name="T34" fmla="*/ 185 w 893"/>
                <a:gd name="T35" fmla="*/ 104 h 592"/>
                <a:gd name="T36" fmla="*/ 160 w 893"/>
                <a:gd name="T37" fmla="*/ 128 h 592"/>
                <a:gd name="T38" fmla="*/ 135 w 893"/>
                <a:gd name="T39" fmla="*/ 168 h 592"/>
                <a:gd name="T40" fmla="*/ 110 w 893"/>
                <a:gd name="T41" fmla="*/ 224 h 592"/>
                <a:gd name="T42" fmla="*/ 84 w 893"/>
                <a:gd name="T43" fmla="*/ 256 h 592"/>
                <a:gd name="T44" fmla="*/ 76 w 893"/>
                <a:gd name="T45" fmla="*/ 280 h 592"/>
                <a:gd name="T46" fmla="*/ 67 w 893"/>
                <a:gd name="T47" fmla="*/ 320 h 592"/>
                <a:gd name="T48" fmla="*/ 51 w 893"/>
                <a:gd name="T49" fmla="*/ 328 h 592"/>
                <a:gd name="T50" fmla="*/ 25 w 893"/>
                <a:gd name="T51" fmla="*/ 344 h 592"/>
                <a:gd name="T52" fmla="*/ 0 w 893"/>
                <a:gd name="T53" fmla="*/ 352 h 592"/>
                <a:gd name="T54" fmla="*/ 17 w 893"/>
                <a:gd name="T55" fmla="*/ 368 h 592"/>
                <a:gd name="T56" fmla="*/ 51 w 893"/>
                <a:gd name="T57" fmla="*/ 392 h 592"/>
                <a:gd name="T58" fmla="*/ 59 w 893"/>
                <a:gd name="T59" fmla="*/ 416 h 592"/>
                <a:gd name="T60" fmla="*/ 93 w 893"/>
                <a:gd name="T61" fmla="*/ 440 h 592"/>
                <a:gd name="T62" fmla="*/ 135 w 893"/>
                <a:gd name="T63" fmla="*/ 456 h 592"/>
                <a:gd name="T64" fmla="*/ 118 w 893"/>
                <a:gd name="T65" fmla="*/ 488 h 592"/>
                <a:gd name="T66" fmla="*/ 160 w 893"/>
                <a:gd name="T67" fmla="*/ 496 h 592"/>
                <a:gd name="T68" fmla="*/ 202 w 893"/>
                <a:gd name="T69" fmla="*/ 512 h 592"/>
                <a:gd name="T70" fmla="*/ 244 w 893"/>
                <a:gd name="T71" fmla="*/ 488 h 592"/>
                <a:gd name="T72" fmla="*/ 244 w 893"/>
                <a:gd name="T73" fmla="*/ 528 h 592"/>
                <a:gd name="T74" fmla="*/ 261 w 893"/>
                <a:gd name="T75" fmla="*/ 536 h 592"/>
                <a:gd name="T76" fmla="*/ 253 w 893"/>
                <a:gd name="T77" fmla="*/ 544 h 592"/>
                <a:gd name="T78" fmla="*/ 287 w 893"/>
                <a:gd name="T79" fmla="*/ 560 h 592"/>
                <a:gd name="T80" fmla="*/ 287 w 893"/>
                <a:gd name="T81" fmla="*/ 584 h 592"/>
                <a:gd name="T82" fmla="*/ 320 w 893"/>
                <a:gd name="T83" fmla="*/ 592 h 592"/>
                <a:gd name="T84" fmla="*/ 413 w 893"/>
                <a:gd name="T85" fmla="*/ 592 h 592"/>
                <a:gd name="T86" fmla="*/ 438 w 893"/>
                <a:gd name="T87" fmla="*/ 568 h 592"/>
                <a:gd name="T88" fmla="*/ 463 w 893"/>
                <a:gd name="T89" fmla="*/ 568 h 592"/>
                <a:gd name="T90" fmla="*/ 514 w 893"/>
                <a:gd name="T91" fmla="*/ 568 h 592"/>
                <a:gd name="T92" fmla="*/ 565 w 893"/>
                <a:gd name="T93" fmla="*/ 560 h 592"/>
                <a:gd name="T94" fmla="*/ 607 w 893"/>
                <a:gd name="T95" fmla="*/ 504 h 592"/>
                <a:gd name="T96" fmla="*/ 657 w 893"/>
                <a:gd name="T97" fmla="*/ 488 h 592"/>
                <a:gd name="T98" fmla="*/ 699 w 893"/>
                <a:gd name="T99" fmla="*/ 480 h 592"/>
                <a:gd name="T100" fmla="*/ 725 w 893"/>
                <a:gd name="T101" fmla="*/ 488 h 592"/>
                <a:gd name="T102" fmla="*/ 767 w 893"/>
                <a:gd name="T103" fmla="*/ 480 h 592"/>
                <a:gd name="T104" fmla="*/ 775 w 893"/>
                <a:gd name="T105" fmla="*/ 496 h 592"/>
                <a:gd name="T106" fmla="*/ 826 w 893"/>
                <a:gd name="T107" fmla="*/ 496 h 592"/>
                <a:gd name="T108" fmla="*/ 834 w 893"/>
                <a:gd name="T109" fmla="*/ 416 h 592"/>
                <a:gd name="T110" fmla="*/ 851 w 893"/>
                <a:gd name="T111" fmla="*/ 376 h 592"/>
                <a:gd name="T112" fmla="*/ 885 w 893"/>
                <a:gd name="T113" fmla="*/ 336 h 592"/>
                <a:gd name="T114" fmla="*/ 893 w 893"/>
                <a:gd name="T115" fmla="*/ 312 h 592"/>
                <a:gd name="T116" fmla="*/ 876 w 893"/>
                <a:gd name="T117" fmla="*/ 288 h 592"/>
                <a:gd name="T118" fmla="*/ 834 w 893"/>
                <a:gd name="T119" fmla="*/ 288 h 592"/>
                <a:gd name="T120" fmla="*/ 784 w 893"/>
                <a:gd name="T121" fmla="*/ 312 h 59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93"/>
                <a:gd name="T184" fmla="*/ 0 h 592"/>
                <a:gd name="T185" fmla="*/ 893 w 893"/>
                <a:gd name="T186" fmla="*/ 592 h 59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93" h="592">
                  <a:moveTo>
                    <a:pt x="784" y="312"/>
                  </a:moveTo>
                  <a:lnTo>
                    <a:pt x="725" y="280"/>
                  </a:lnTo>
                  <a:lnTo>
                    <a:pt x="708" y="208"/>
                  </a:lnTo>
                  <a:lnTo>
                    <a:pt x="708" y="168"/>
                  </a:lnTo>
                  <a:lnTo>
                    <a:pt x="666" y="120"/>
                  </a:lnTo>
                  <a:lnTo>
                    <a:pt x="632" y="96"/>
                  </a:lnTo>
                  <a:lnTo>
                    <a:pt x="581" y="56"/>
                  </a:lnTo>
                  <a:lnTo>
                    <a:pt x="548" y="16"/>
                  </a:lnTo>
                  <a:lnTo>
                    <a:pt x="506" y="0"/>
                  </a:lnTo>
                  <a:lnTo>
                    <a:pt x="472" y="48"/>
                  </a:lnTo>
                  <a:lnTo>
                    <a:pt x="396" y="72"/>
                  </a:lnTo>
                  <a:lnTo>
                    <a:pt x="371" y="96"/>
                  </a:lnTo>
                  <a:lnTo>
                    <a:pt x="337" y="80"/>
                  </a:lnTo>
                  <a:lnTo>
                    <a:pt x="287" y="88"/>
                  </a:lnTo>
                  <a:lnTo>
                    <a:pt x="253" y="88"/>
                  </a:lnTo>
                  <a:lnTo>
                    <a:pt x="219" y="80"/>
                  </a:lnTo>
                  <a:lnTo>
                    <a:pt x="185" y="104"/>
                  </a:lnTo>
                  <a:lnTo>
                    <a:pt x="160" y="128"/>
                  </a:lnTo>
                  <a:lnTo>
                    <a:pt x="135" y="168"/>
                  </a:lnTo>
                  <a:lnTo>
                    <a:pt x="110" y="224"/>
                  </a:lnTo>
                  <a:lnTo>
                    <a:pt x="84" y="256"/>
                  </a:lnTo>
                  <a:lnTo>
                    <a:pt x="76" y="280"/>
                  </a:lnTo>
                  <a:lnTo>
                    <a:pt x="67" y="320"/>
                  </a:lnTo>
                  <a:lnTo>
                    <a:pt x="51" y="328"/>
                  </a:lnTo>
                  <a:lnTo>
                    <a:pt x="25" y="344"/>
                  </a:lnTo>
                  <a:lnTo>
                    <a:pt x="0" y="352"/>
                  </a:lnTo>
                  <a:lnTo>
                    <a:pt x="17" y="368"/>
                  </a:lnTo>
                  <a:lnTo>
                    <a:pt x="51" y="392"/>
                  </a:lnTo>
                  <a:lnTo>
                    <a:pt x="59" y="416"/>
                  </a:lnTo>
                  <a:lnTo>
                    <a:pt x="93" y="440"/>
                  </a:lnTo>
                  <a:lnTo>
                    <a:pt x="135" y="456"/>
                  </a:lnTo>
                  <a:lnTo>
                    <a:pt x="118" y="488"/>
                  </a:lnTo>
                  <a:lnTo>
                    <a:pt x="160" y="496"/>
                  </a:lnTo>
                  <a:lnTo>
                    <a:pt x="202" y="512"/>
                  </a:lnTo>
                  <a:lnTo>
                    <a:pt x="244" y="488"/>
                  </a:lnTo>
                  <a:lnTo>
                    <a:pt x="244" y="528"/>
                  </a:lnTo>
                  <a:lnTo>
                    <a:pt x="261" y="536"/>
                  </a:lnTo>
                  <a:lnTo>
                    <a:pt x="253" y="544"/>
                  </a:lnTo>
                  <a:lnTo>
                    <a:pt x="287" y="560"/>
                  </a:lnTo>
                  <a:lnTo>
                    <a:pt x="287" y="584"/>
                  </a:lnTo>
                  <a:lnTo>
                    <a:pt x="320" y="592"/>
                  </a:lnTo>
                  <a:lnTo>
                    <a:pt x="413" y="592"/>
                  </a:lnTo>
                  <a:lnTo>
                    <a:pt x="438" y="568"/>
                  </a:lnTo>
                  <a:lnTo>
                    <a:pt x="463" y="568"/>
                  </a:lnTo>
                  <a:lnTo>
                    <a:pt x="514" y="568"/>
                  </a:lnTo>
                  <a:lnTo>
                    <a:pt x="565" y="560"/>
                  </a:lnTo>
                  <a:lnTo>
                    <a:pt x="607" y="504"/>
                  </a:lnTo>
                  <a:lnTo>
                    <a:pt x="657" y="488"/>
                  </a:lnTo>
                  <a:lnTo>
                    <a:pt x="699" y="480"/>
                  </a:lnTo>
                  <a:lnTo>
                    <a:pt x="725" y="488"/>
                  </a:lnTo>
                  <a:lnTo>
                    <a:pt x="767" y="480"/>
                  </a:lnTo>
                  <a:lnTo>
                    <a:pt x="775" y="496"/>
                  </a:lnTo>
                  <a:lnTo>
                    <a:pt x="826" y="496"/>
                  </a:lnTo>
                  <a:lnTo>
                    <a:pt x="834" y="416"/>
                  </a:lnTo>
                  <a:lnTo>
                    <a:pt x="851" y="376"/>
                  </a:lnTo>
                  <a:lnTo>
                    <a:pt x="885" y="336"/>
                  </a:lnTo>
                  <a:lnTo>
                    <a:pt x="893" y="312"/>
                  </a:lnTo>
                  <a:lnTo>
                    <a:pt x="876" y="288"/>
                  </a:lnTo>
                  <a:lnTo>
                    <a:pt x="834" y="288"/>
                  </a:lnTo>
                  <a:lnTo>
                    <a:pt x="784" y="312"/>
                  </a:lnTo>
                  <a:close/>
                </a:path>
              </a:pathLst>
            </a:custGeom>
            <a:noFill/>
            <a:ln w="12700">
              <a:solidFill>
                <a:srgbClr val="000000"/>
              </a:solidFill>
              <a:round/>
              <a:headEnd/>
              <a:tailEnd/>
            </a:ln>
          </p:spPr>
          <p:txBody>
            <a:bodyPr/>
            <a:lstStyle/>
            <a:p>
              <a:endParaRPr lang="en-IE">
                <a:latin typeface="Calibri" pitchFamily="34" charset="0"/>
              </a:endParaRPr>
            </a:p>
          </p:txBody>
        </p:sp>
        <p:sp>
          <p:nvSpPr>
            <p:cNvPr id="87" name="Freeform 83"/>
            <p:cNvSpPr>
              <a:spLocks/>
            </p:cNvSpPr>
            <p:nvPr/>
          </p:nvSpPr>
          <p:spPr bwMode="auto">
            <a:xfrm>
              <a:off x="5235" y="2664"/>
              <a:ext cx="354" cy="336"/>
            </a:xfrm>
            <a:custGeom>
              <a:avLst/>
              <a:gdLst>
                <a:gd name="T0" fmla="*/ 270 w 354"/>
                <a:gd name="T1" fmla="*/ 248 h 336"/>
                <a:gd name="T2" fmla="*/ 253 w 354"/>
                <a:gd name="T3" fmla="*/ 224 h 336"/>
                <a:gd name="T4" fmla="*/ 278 w 354"/>
                <a:gd name="T5" fmla="*/ 200 h 336"/>
                <a:gd name="T6" fmla="*/ 354 w 354"/>
                <a:gd name="T7" fmla="*/ 184 h 336"/>
                <a:gd name="T8" fmla="*/ 337 w 354"/>
                <a:gd name="T9" fmla="*/ 152 h 336"/>
                <a:gd name="T10" fmla="*/ 303 w 354"/>
                <a:gd name="T11" fmla="*/ 120 h 336"/>
                <a:gd name="T12" fmla="*/ 287 w 354"/>
                <a:gd name="T13" fmla="*/ 88 h 336"/>
                <a:gd name="T14" fmla="*/ 236 w 354"/>
                <a:gd name="T15" fmla="*/ 72 h 336"/>
                <a:gd name="T16" fmla="*/ 211 w 354"/>
                <a:gd name="T17" fmla="*/ 24 h 336"/>
                <a:gd name="T18" fmla="*/ 152 w 354"/>
                <a:gd name="T19" fmla="*/ 24 h 336"/>
                <a:gd name="T20" fmla="*/ 84 w 354"/>
                <a:gd name="T21" fmla="*/ 0 h 336"/>
                <a:gd name="T22" fmla="*/ 59 w 354"/>
                <a:gd name="T23" fmla="*/ 24 h 336"/>
                <a:gd name="T24" fmla="*/ 8 w 354"/>
                <a:gd name="T25" fmla="*/ 32 h 336"/>
                <a:gd name="T26" fmla="*/ 0 w 354"/>
                <a:gd name="T27" fmla="*/ 40 h 336"/>
                <a:gd name="T28" fmla="*/ 34 w 354"/>
                <a:gd name="T29" fmla="*/ 56 h 336"/>
                <a:gd name="T30" fmla="*/ 67 w 354"/>
                <a:gd name="T31" fmla="*/ 96 h 336"/>
                <a:gd name="T32" fmla="*/ 118 w 354"/>
                <a:gd name="T33" fmla="*/ 136 h 336"/>
                <a:gd name="T34" fmla="*/ 152 w 354"/>
                <a:gd name="T35" fmla="*/ 160 h 336"/>
                <a:gd name="T36" fmla="*/ 194 w 354"/>
                <a:gd name="T37" fmla="*/ 208 h 336"/>
                <a:gd name="T38" fmla="*/ 194 w 354"/>
                <a:gd name="T39" fmla="*/ 248 h 336"/>
                <a:gd name="T40" fmla="*/ 211 w 354"/>
                <a:gd name="T41" fmla="*/ 320 h 336"/>
                <a:gd name="T42" fmla="*/ 236 w 354"/>
                <a:gd name="T43" fmla="*/ 336 h 336"/>
                <a:gd name="T44" fmla="*/ 253 w 354"/>
                <a:gd name="T45" fmla="*/ 312 h 336"/>
                <a:gd name="T46" fmla="*/ 270 w 354"/>
                <a:gd name="T47" fmla="*/ 248 h 3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54"/>
                <a:gd name="T73" fmla="*/ 0 h 336"/>
                <a:gd name="T74" fmla="*/ 354 w 354"/>
                <a:gd name="T75" fmla="*/ 336 h 3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54" h="336">
                  <a:moveTo>
                    <a:pt x="270" y="248"/>
                  </a:moveTo>
                  <a:lnTo>
                    <a:pt x="253" y="224"/>
                  </a:lnTo>
                  <a:lnTo>
                    <a:pt x="278" y="200"/>
                  </a:lnTo>
                  <a:lnTo>
                    <a:pt x="354" y="184"/>
                  </a:lnTo>
                  <a:lnTo>
                    <a:pt x="337" y="152"/>
                  </a:lnTo>
                  <a:lnTo>
                    <a:pt x="303" y="120"/>
                  </a:lnTo>
                  <a:lnTo>
                    <a:pt x="287" y="88"/>
                  </a:lnTo>
                  <a:lnTo>
                    <a:pt x="236" y="72"/>
                  </a:lnTo>
                  <a:lnTo>
                    <a:pt x="211" y="24"/>
                  </a:lnTo>
                  <a:lnTo>
                    <a:pt x="152" y="24"/>
                  </a:lnTo>
                  <a:lnTo>
                    <a:pt x="84" y="0"/>
                  </a:lnTo>
                  <a:lnTo>
                    <a:pt x="59" y="24"/>
                  </a:lnTo>
                  <a:lnTo>
                    <a:pt x="8" y="32"/>
                  </a:lnTo>
                  <a:lnTo>
                    <a:pt x="0" y="40"/>
                  </a:lnTo>
                  <a:lnTo>
                    <a:pt x="34" y="56"/>
                  </a:lnTo>
                  <a:lnTo>
                    <a:pt x="67" y="96"/>
                  </a:lnTo>
                  <a:lnTo>
                    <a:pt x="118" y="136"/>
                  </a:lnTo>
                  <a:lnTo>
                    <a:pt x="152" y="160"/>
                  </a:lnTo>
                  <a:lnTo>
                    <a:pt x="194" y="208"/>
                  </a:lnTo>
                  <a:lnTo>
                    <a:pt x="194" y="248"/>
                  </a:lnTo>
                  <a:lnTo>
                    <a:pt x="211" y="320"/>
                  </a:lnTo>
                  <a:lnTo>
                    <a:pt x="236" y="336"/>
                  </a:lnTo>
                  <a:lnTo>
                    <a:pt x="253" y="312"/>
                  </a:lnTo>
                  <a:lnTo>
                    <a:pt x="270" y="248"/>
                  </a:lnTo>
                  <a:close/>
                </a:path>
              </a:pathLst>
            </a:custGeom>
            <a:noFill/>
            <a:ln w="12700">
              <a:solidFill>
                <a:srgbClr val="000000"/>
              </a:solidFill>
              <a:round/>
              <a:headEnd/>
              <a:tailEnd/>
            </a:ln>
          </p:spPr>
          <p:txBody>
            <a:bodyPr/>
            <a:lstStyle/>
            <a:p>
              <a:endParaRPr lang="en-IE">
                <a:latin typeface="Calibri" pitchFamily="34" charset="0"/>
              </a:endParaRPr>
            </a:p>
          </p:txBody>
        </p:sp>
        <p:sp>
          <p:nvSpPr>
            <p:cNvPr id="88" name="Freeform 84"/>
            <p:cNvSpPr>
              <a:spLocks/>
            </p:cNvSpPr>
            <p:nvPr/>
          </p:nvSpPr>
          <p:spPr bwMode="auto">
            <a:xfrm>
              <a:off x="4089" y="2040"/>
              <a:ext cx="860" cy="656"/>
            </a:xfrm>
            <a:custGeom>
              <a:avLst/>
              <a:gdLst>
                <a:gd name="T0" fmla="*/ 775 w 860"/>
                <a:gd name="T1" fmla="*/ 560 h 656"/>
                <a:gd name="T2" fmla="*/ 826 w 860"/>
                <a:gd name="T3" fmla="*/ 464 h 656"/>
                <a:gd name="T4" fmla="*/ 860 w 860"/>
                <a:gd name="T5" fmla="*/ 456 h 656"/>
                <a:gd name="T6" fmla="*/ 851 w 860"/>
                <a:gd name="T7" fmla="*/ 416 h 656"/>
                <a:gd name="T8" fmla="*/ 817 w 860"/>
                <a:gd name="T9" fmla="*/ 352 h 656"/>
                <a:gd name="T10" fmla="*/ 792 w 860"/>
                <a:gd name="T11" fmla="*/ 320 h 656"/>
                <a:gd name="T12" fmla="*/ 784 w 860"/>
                <a:gd name="T13" fmla="*/ 264 h 656"/>
                <a:gd name="T14" fmla="*/ 750 w 860"/>
                <a:gd name="T15" fmla="*/ 256 h 656"/>
                <a:gd name="T16" fmla="*/ 750 w 860"/>
                <a:gd name="T17" fmla="*/ 232 h 656"/>
                <a:gd name="T18" fmla="*/ 792 w 860"/>
                <a:gd name="T19" fmla="*/ 184 h 656"/>
                <a:gd name="T20" fmla="*/ 750 w 860"/>
                <a:gd name="T21" fmla="*/ 104 h 656"/>
                <a:gd name="T22" fmla="*/ 725 w 860"/>
                <a:gd name="T23" fmla="*/ 40 h 656"/>
                <a:gd name="T24" fmla="*/ 666 w 860"/>
                <a:gd name="T25" fmla="*/ 16 h 656"/>
                <a:gd name="T26" fmla="*/ 531 w 860"/>
                <a:gd name="T27" fmla="*/ 40 h 656"/>
                <a:gd name="T28" fmla="*/ 447 w 860"/>
                <a:gd name="T29" fmla="*/ 24 h 656"/>
                <a:gd name="T30" fmla="*/ 405 w 860"/>
                <a:gd name="T31" fmla="*/ 48 h 656"/>
                <a:gd name="T32" fmla="*/ 362 w 860"/>
                <a:gd name="T33" fmla="*/ 40 h 656"/>
                <a:gd name="T34" fmla="*/ 329 w 860"/>
                <a:gd name="T35" fmla="*/ 24 h 656"/>
                <a:gd name="T36" fmla="*/ 295 w 860"/>
                <a:gd name="T37" fmla="*/ 0 h 656"/>
                <a:gd name="T38" fmla="*/ 253 w 860"/>
                <a:gd name="T39" fmla="*/ 8 h 656"/>
                <a:gd name="T40" fmla="*/ 177 w 860"/>
                <a:gd name="T41" fmla="*/ 40 h 656"/>
                <a:gd name="T42" fmla="*/ 169 w 860"/>
                <a:gd name="T43" fmla="*/ 72 h 656"/>
                <a:gd name="T44" fmla="*/ 126 w 860"/>
                <a:gd name="T45" fmla="*/ 88 h 656"/>
                <a:gd name="T46" fmla="*/ 25 w 860"/>
                <a:gd name="T47" fmla="*/ 128 h 656"/>
                <a:gd name="T48" fmla="*/ 9 w 860"/>
                <a:gd name="T49" fmla="*/ 128 h 656"/>
                <a:gd name="T50" fmla="*/ 17 w 860"/>
                <a:gd name="T51" fmla="*/ 176 h 656"/>
                <a:gd name="T52" fmla="*/ 25 w 860"/>
                <a:gd name="T53" fmla="*/ 208 h 656"/>
                <a:gd name="T54" fmla="*/ 0 w 860"/>
                <a:gd name="T55" fmla="*/ 256 h 656"/>
                <a:gd name="T56" fmla="*/ 51 w 860"/>
                <a:gd name="T57" fmla="*/ 288 h 656"/>
                <a:gd name="T58" fmla="*/ 51 w 860"/>
                <a:gd name="T59" fmla="*/ 320 h 656"/>
                <a:gd name="T60" fmla="*/ 76 w 860"/>
                <a:gd name="T61" fmla="*/ 360 h 656"/>
                <a:gd name="T62" fmla="*/ 59 w 860"/>
                <a:gd name="T63" fmla="*/ 400 h 656"/>
                <a:gd name="T64" fmla="*/ 84 w 860"/>
                <a:gd name="T65" fmla="*/ 432 h 656"/>
                <a:gd name="T66" fmla="*/ 84 w 860"/>
                <a:gd name="T67" fmla="*/ 472 h 656"/>
                <a:gd name="T68" fmla="*/ 126 w 860"/>
                <a:gd name="T69" fmla="*/ 496 h 656"/>
                <a:gd name="T70" fmla="*/ 169 w 860"/>
                <a:gd name="T71" fmla="*/ 512 h 656"/>
                <a:gd name="T72" fmla="*/ 211 w 860"/>
                <a:gd name="T73" fmla="*/ 512 h 656"/>
                <a:gd name="T74" fmla="*/ 202 w 860"/>
                <a:gd name="T75" fmla="*/ 544 h 656"/>
                <a:gd name="T76" fmla="*/ 244 w 860"/>
                <a:gd name="T77" fmla="*/ 576 h 656"/>
                <a:gd name="T78" fmla="*/ 270 w 860"/>
                <a:gd name="T79" fmla="*/ 560 h 656"/>
                <a:gd name="T80" fmla="*/ 270 w 860"/>
                <a:gd name="T81" fmla="*/ 536 h 656"/>
                <a:gd name="T82" fmla="*/ 320 w 860"/>
                <a:gd name="T83" fmla="*/ 552 h 656"/>
                <a:gd name="T84" fmla="*/ 337 w 860"/>
                <a:gd name="T85" fmla="*/ 576 h 656"/>
                <a:gd name="T86" fmla="*/ 379 w 860"/>
                <a:gd name="T87" fmla="*/ 584 h 656"/>
                <a:gd name="T88" fmla="*/ 421 w 860"/>
                <a:gd name="T89" fmla="*/ 592 h 656"/>
                <a:gd name="T90" fmla="*/ 438 w 860"/>
                <a:gd name="T91" fmla="*/ 624 h 656"/>
                <a:gd name="T92" fmla="*/ 464 w 860"/>
                <a:gd name="T93" fmla="*/ 640 h 656"/>
                <a:gd name="T94" fmla="*/ 497 w 860"/>
                <a:gd name="T95" fmla="*/ 616 h 656"/>
                <a:gd name="T96" fmla="*/ 523 w 860"/>
                <a:gd name="T97" fmla="*/ 640 h 656"/>
                <a:gd name="T98" fmla="*/ 531 w 860"/>
                <a:gd name="T99" fmla="*/ 656 h 656"/>
                <a:gd name="T100" fmla="*/ 556 w 860"/>
                <a:gd name="T101" fmla="*/ 656 h 656"/>
                <a:gd name="T102" fmla="*/ 581 w 860"/>
                <a:gd name="T103" fmla="*/ 632 h 656"/>
                <a:gd name="T104" fmla="*/ 615 w 860"/>
                <a:gd name="T105" fmla="*/ 632 h 656"/>
                <a:gd name="T106" fmla="*/ 640 w 860"/>
                <a:gd name="T107" fmla="*/ 616 h 656"/>
                <a:gd name="T108" fmla="*/ 683 w 860"/>
                <a:gd name="T109" fmla="*/ 616 h 656"/>
                <a:gd name="T110" fmla="*/ 708 w 860"/>
                <a:gd name="T111" fmla="*/ 624 h 656"/>
                <a:gd name="T112" fmla="*/ 767 w 860"/>
                <a:gd name="T113" fmla="*/ 632 h 656"/>
                <a:gd name="T114" fmla="*/ 758 w 860"/>
                <a:gd name="T115" fmla="*/ 640 h 656"/>
                <a:gd name="T116" fmla="*/ 792 w 860"/>
                <a:gd name="T117" fmla="*/ 632 h 656"/>
                <a:gd name="T118" fmla="*/ 775 w 860"/>
                <a:gd name="T119" fmla="*/ 560 h 65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60"/>
                <a:gd name="T181" fmla="*/ 0 h 656"/>
                <a:gd name="T182" fmla="*/ 860 w 860"/>
                <a:gd name="T183" fmla="*/ 656 h 65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60" h="656">
                  <a:moveTo>
                    <a:pt x="775" y="560"/>
                  </a:moveTo>
                  <a:lnTo>
                    <a:pt x="826" y="464"/>
                  </a:lnTo>
                  <a:lnTo>
                    <a:pt x="860" y="456"/>
                  </a:lnTo>
                  <a:lnTo>
                    <a:pt x="851" y="416"/>
                  </a:lnTo>
                  <a:lnTo>
                    <a:pt x="817" y="352"/>
                  </a:lnTo>
                  <a:lnTo>
                    <a:pt x="792" y="320"/>
                  </a:lnTo>
                  <a:lnTo>
                    <a:pt x="784" y="264"/>
                  </a:lnTo>
                  <a:lnTo>
                    <a:pt x="750" y="256"/>
                  </a:lnTo>
                  <a:lnTo>
                    <a:pt x="750" y="232"/>
                  </a:lnTo>
                  <a:lnTo>
                    <a:pt x="792" y="184"/>
                  </a:lnTo>
                  <a:lnTo>
                    <a:pt x="750" y="104"/>
                  </a:lnTo>
                  <a:lnTo>
                    <a:pt x="725" y="40"/>
                  </a:lnTo>
                  <a:lnTo>
                    <a:pt x="666" y="16"/>
                  </a:lnTo>
                  <a:lnTo>
                    <a:pt x="531" y="40"/>
                  </a:lnTo>
                  <a:lnTo>
                    <a:pt x="447" y="24"/>
                  </a:lnTo>
                  <a:lnTo>
                    <a:pt x="405" y="48"/>
                  </a:lnTo>
                  <a:lnTo>
                    <a:pt x="362" y="40"/>
                  </a:lnTo>
                  <a:lnTo>
                    <a:pt x="329" y="24"/>
                  </a:lnTo>
                  <a:lnTo>
                    <a:pt x="295" y="0"/>
                  </a:lnTo>
                  <a:lnTo>
                    <a:pt x="253" y="8"/>
                  </a:lnTo>
                  <a:lnTo>
                    <a:pt x="177" y="40"/>
                  </a:lnTo>
                  <a:lnTo>
                    <a:pt x="169" y="72"/>
                  </a:lnTo>
                  <a:lnTo>
                    <a:pt x="126" y="88"/>
                  </a:lnTo>
                  <a:lnTo>
                    <a:pt x="25" y="128"/>
                  </a:lnTo>
                  <a:lnTo>
                    <a:pt x="9" y="128"/>
                  </a:lnTo>
                  <a:lnTo>
                    <a:pt x="17" y="176"/>
                  </a:lnTo>
                  <a:lnTo>
                    <a:pt x="25" y="208"/>
                  </a:lnTo>
                  <a:lnTo>
                    <a:pt x="0" y="256"/>
                  </a:lnTo>
                  <a:lnTo>
                    <a:pt x="51" y="288"/>
                  </a:lnTo>
                  <a:lnTo>
                    <a:pt x="51" y="320"/>
                  </a:lnTo>
                  <a:lnTo>
                    <a:pt x="76" y="360"/>
                  </a:lnTo>
                  <a:lnTo>
                    <a:pt x="59" y="400"/>
                  </a:lnTo>
                  <a:lnTo>
                    <a:pt x="84" y="432"/>
                  </a:lnTo>
                  <a:lnTo>
                    <a:pt x="84" y="472"/>
                  </a:lnTo>
                  <a:lnTo>
                    <a:pt x="126" y="496"/>
                  </a:lnTo>
                  <a:lnTo>
                    <a:pt x="169" y="512"/>
                  </a:lnTo>
                  <a:lnTo>
                    <a:pt x="211" y="512"/>
                  </a:lnTo>
                  <a:lnTo>
                    <a:pt x="202" y="544"/>
                  </a:lnTo>
                  <a:lnTo>
                    <a:pt x="244" y="576"/>
                  </a:lnTo>
                  <a:lnTo>
                    <a:pt x="270" y="560"/>
                  </a:lnTo>
                  <a:lnTo>
                    <a:pt x="270" y="536"/>
                  </a:lnTo>
                  <a:lnTo>
                    <a:pt x="320" y="552"/>
                  </a:lnTo>
                  <a:lnTo>
                    <a:pt x="337" y="576"/>
                  </a:lnTo>
                  <a:lnTo>
                    <a:pt x="379" y="584"/>
                  </a:lnTo>
                  <a:lnTo>
                    <a:pt x="421" y="592"/>
                  </a:lnTo>
                  <a:lnTo>
                    <a:pt x="438" y="624"/>
                  </a:lnTo>
                  <a:lnTo>
                    <a:pt x="464" y="640"/>
                  </a:lnTo>
                  <a:lnTo>
                    <a:pt x="497" y="616"/>
                  </a:lnTo>
                  <a:lnTo>
                    <a:pt x="523" y="640"/>
                  </a:lnTo>
                  <a:lnTo>
                    <a:pt x="531" y="656"/>
                  </a:lnTo>
                  <a:lnTo>
                    <a:pt x="556" y="656"/>
                  </a:lnTo>
                  <a:lnTo>
                    <a:pt x="581" y="632"/>
                  </a:lnTo>
                  <a:lnTo>
                    <a:pt x="615" y="632"/>
                  </a:lnTo>
                  <a:lnTo>
                    <a:pt x="640" y="616"/>
                  </a:lnTo>
                  <a:lnTo>
                    <a:pt x="683" y="616"/>
                  </a:lnTo>
                  <a:lnTo>
                    <a:pt x="708" y="624"/>
                  </a:lnTo>
                  <a:lnTo>
                    <a:pt x="767" y="632"/>
                  </a:lnTo>
                  <a:lnTo>
                    <a:pt x="758" y="640"/>
                  </a:lnTo>
                  <a:lnTo>
                    <a:pt x="792" y="632"/>
                  </a:lnTo>
                  <a:lnTo>
                    <a:pt x="775" y="560"/>
                  </a:lnTo>
                  <a:close/>
                </a:path>
              </a:pathLst>
            </a:custGeom>
            <a:solidFill>
              <a:srgbClr val="00FF00"/>
            </a:solidFill>
            <a:ln w="9525">
              <a:noFill/>
              <a:miter lim="800000"/>
              <a:headEnd/>
              <a:tailEnd/>
            </a:ln>
          </p:spPr>
          <p:txBody>
            <a:bodyPr/>
            <a:lstStyle/>
            <a:p>
              <a:endParaRPr lang="en-IE">
                <a:latin typeface="Calibri" pitchFamily="34" charset="0"/>
              </a:endParaRPr>
            </a:p>
          </p:txBody>
        </p:sp>
        <p:sp>
          <p:nvSpPr>
            <p:cNvPr id="89" name="Freeform 85"/>
            <p:cNvSpPr>
              <a:spLocks/>
            </p:cNvSpPr>
            <p:nvPr/>
          </p:nvSpPr>
          <p:spPr bwMode="auto">
            <a:xfrm>
              <a:off x="4536" y="1976"/>
              <a:ext cx="210" cy="112"/>
            </a:xfrm>
            <a:custGeom>
              <a:avLst/>
              <a:gdLst>
                <a:gd name="T0" fmla="*/ 168 w 210"/>
                <a:gd name="T1" fmla="*/ 8 h 112"/>
                <a:gd name="T2" fmla="*/ 109 w 210"/>
                <a:gd name="T3" fmla="*/ 8 h 112"/>
                <a:gd name="T4" fmla="*/ 76 w 210"/>
                <a:gd name="T5" fmla="*/ 0 h 112"/>
                <a:gd name="T6" fmla="*/ 67 w 210"/>
                <a:gd name="T7" fmla="*/ 24 h 112"/>
                <a:gd name="T8" fmla="*/ 42 w 210"/>
                <a:gd name="T9" fmla="*/ 32 h 112"/>
                <a:gd name="T10" fmla="*/ 8 w 210"/>
                <a:gd name="T11" fmla="*/ 48 h 112"/>
                <a:gd name="T12" fmla="*/ 8 w 210"/>
                <a:gd name="T13" fmla="*/ 72 h 112"/>
                <a:gd name="T14" fmla="*/ 0 w 210"/>
                <a:gd name="T15" fmla="*/ 96 h 112"/>
                <a:gd name="T16" fmla="*/ 84 w 210"/>
                <a:gd name="T17" fmla="*/ 112 h 112"/>
                <a:gd name="T18" fmla="*/ 210 w 210"/>
                <a:gd name="T19" fmla="*/ 88 h 112"/>
                <a:gd name="T20" fmla="*/ 193 w 210"/>
                <a:gd name="T21" fmla="*/ 16 h 112"/>
                <a:gd name="T22" fmla="*/ 168 w 210"/>
                <a:gd name="T23" fmla="*/ 8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0"/>
                <a:gd name="T37" fmla="*/ 0 h 112"/>
                <a:gd name="T38" fmla="*/ 210 w 210"/>
                <a:gd name="T39" fmla="*/ 112 h 1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0" h="112">
                  <a:moveTo>
                    <a:pt x="168" y="8"/>
                  </a:moveTo>
                  <a:lnTo>
                    <a:pt x="109" y="8"/>
                  </a:lnTo>
                  <a:lnTo>
                    <a:pt x="76" y="0"/>
                  </a:lnTo>
                  <a:lnTo>
                    <a:pt x="67" y="24"/>
                  </a:lnTo>
                  <a:lnTo>
                    <a:pt x="42" y="32"/>
                  </a:lnTo>
                  <a:lnTo>
                    <a:pt x="8" y="48"/>
                  </a:lnTo>
                  <a:lnTo>
                    <a:pt x="8" y="72"/>
                  </a:lnTo>
                  <a:lnTo>
                    <a:pt x="0" y="96"/>
                  </a:lnTo>
                  <a:lnTo>
                    <a:pt x="84" y="112"/>
                  </a:lnTo>
                  <a:lnTo>
                    <a:pt x="210" y="88"/>
                  </a:lnTo>
                  <a:lnTo>
                    <a:pt x="193" y="16"/>
                  </a:lnTo>
                  <a:lnTo>
                    <a:pt x="168" y="8"/>
                  </a:lnTo>
                  <a:close/>
                </a:path>
              </a:pathLst>
            </a:custGeom>
            <a:noFill/>
            <a:ln w="9525">
              <a:noFill/>
              <a:miter lim="800000"/>
              <a:headEnd/>
              <a:tailEnd/>
            </a:ln>
          </p:spPr>
          <p:txBody>
            <a:bodyPr/>
            <a:lstStyle/>
            <a:p>
              <a:endParaRPr lang="en-IE">
                <a:latin typeface="Calibri" pitchFamily="34" charset="0"/>
              </a:endParaRPr>
            </a:p>
          </p:txBody>
        </p:sp>
        <p:sp>
          <p:nvSpPr>
            <p:cNvPr id="90" name="Freeform 86"/>
            <p:cNvSpPr>
              <a:spLocks/>
            </p:cNvSpPr>
            <p:nvPr/>
          </p:nvSpPr>
          <p:spPr bwMode="auto">
            <a:xfrm>
              <a:off x="4089" y="2040"/>
              <a:ext cx="860" cy="656"/>
            </a:xfrm>
            <a:custGeom>
              <a:avLst/>
              <a:gdLst>
                <a:gd name="T0" fmla="*/ 775 w 860"/>
                <a:gd name="T1" fmla="*/ 560 h 656"/>
                <a:gd name="T2" fmla="*/ 826 w 860"/>
                <a:gd name="T3" fmla="*/ 464 h 656"/>
                <a:gd name="T4" fmla="*/ 860 w 860"/>
                <a:gd name="T5" fmla="*/ 456 h 656"/>
                <a:gd name="T6" fmla="*/ 851 w 860"/>
                <a:gd name="T7" fmla="*/ 416 h 656"/>
                <a:gd name="T8" fmla="*/ 817 w 860"/>
                <a:gd name="T9" fmla="*/ 352 h 656"/>
                <a:gd name="T10" fmla="*/ 792 w 860"/>
                <a:gd name="T11" fmla="*/ 320 h 656"/>
                <a:gd name="T12" fmla="*/ 784 w 860"/>
                <a:gd name="T13" fmla="*/ 264 h 656"/>
                <a:gd name="T14" fmla="*/ 750 w 860"/>
                <a:gd name="T15" fmla="*/ 256 h 656"/>
                <a:gd name="T16" fmla="*/ 750 w 860"/>
                <a:gd name="T17" fmla="*/ 232 h 656"/>
                <a:gd name="T18" fmla="*/ 792 w 860"/>
                <a:gd name="T19" fmla="*/ 184 h 656"/>
                <a:gd name="T20" fmla="*/ 750 w 860"/>
                <a:gd name="T21" fmla="*/ 104 h 656"/>
                <a:gd name="T22" fmla="*/ 725 w 860"/>
                <a:gd name="T23" fmla="*/ 40 h 656"/>
                <a:gd name="T24" fmla="*/ 666 w 860"/>
                <a:gd name="T25" fmla="*/ 16 h 656"/>
                <a:gd name="T26" fmla="*/ 531 w 860"/>
                <a:gd name="T27" fmla="*/ 40 h 656"/>
                <a:gd name="T28" fmla="*/ 447 w 860"/>
                <a:gd name="T29" fmla="*/ 24 h 656"/>
                <a:gd name="T30" fmla="*/ 405 w 860"/>
                <a:gd name="T31" fmla="*/ 48 h 656"/>
                <a:gd name="T32" fmla="*/ 362 w 860"/>
                <a:gd name="T33" fmla="*/ 40 h 656"/>
                <a:gd name="T34" fmla="*/ 329 w 860"/>
                <a:gd name="T35" fmla="*/ 24 h 656"/>
                <a:gd name="T36" fmla="*/ 295 w 860"/>
                <a:gd name="T37" fmla="*/ 0 h 656"/>
                <a:gd name="T38" fmla="*/ 253 w 860"/>
                <a:gd name="T39" fmla="*/ 8 h 656"/>
                <a:gd name="T40" fmla="*/ 177 w 860"/>
                <a:gd name="T41" fmla="*/ 40 h 656"/>
                <a:gd name="T42" fmla="*/ 169 w 860"/>
                <a:gd name="T43" fmla="*/ 72 h 656"/>
                <a:gd name="T44" fmla="*/ 126 w 860"/>
                <a:gd name="T45" fmla="*/ 88 h 656"/>
                <a:gd name="T46" fmla="*/ 25 w 860"/>
                <a:gd name="T47" fmla="*/ 128 h 656"/>
                <a:gd name="T48" fmla="*/ 9 w 860"/>
                <a:gd name="T49" fmla="*/ 128 h 656"/>
                <a:gd name="T50" fmla="*/ 17 w 860"/>
                <a:gd name="T51" fmla="*/ 176 h 656"/>
                <a:gd name="T52" fmla="*/ 25 w 860"/>
                <a:gd name="T53" fmla="*/ 208 h 656"/>
                <a:gd name="T54" fmla="*/ 0 w 860"/>
                <a:gd name="T55" fmla="*/ 256 h 656"/>
                <a:gd name="T56" fmla="*/ 51 w 860"/>
                <a:gd name="T57" fmla="*/ 288 h 656"/>
                <a:gd name="T58" fmla="*/ 51 w 860"/>
                <a:gd name="T59" fmla="*/ 320 h 656"/>
                <a:gd name="T60" fmla="*/ 76 w 860"/>
                <a:gd name="T61" fmla="*/ 360 h 656"/>
                <a:gd name="T62" fmla="*/ 59 w 860"/>
                <a:gd name="T63" fmla="*/ 400 h 656"/>
                <a:gd name="T64" fmla="*/ 84 w 860"/>
                <a:gd name="T65" fmla="*/ 432 h 656"/>
                <a:gd name="T66" fmla="*/ 84 w 860"/>
                <a:gd name="T67" fmla="*/ 472 h 656"/>
                <a:gd name="T68" fmla="*/ 126 w 860"/>
                <a:gd name="T69" fmla="*/ 496 h 656"/>
                <a:gd name="T70" fmla="*/ 169 w 860"/>
                <a:gd name="T71" fmla="*/ 512 h 656"/>
                <a:gd name="T72" fmla="*/ 211 w 860"/>
                <a:gd name="T73" fmla="*/ 512 h 656"/>
                <a:gd name="T74" fmla="*/ 202 w 860"/>
                <a:gd name="T75" fmla="*/ 544 h 656"/>
                <a:gd name="T76" fmla="*/ 244 w 860"/>
                <a:gd name="T77" fmla="*/ 576 h 656"/>
                <a:gd name="T78" fmla="*/ 270 w 860"/>
                <a:gd name="T79" fmla="*/ 560 h 656"/>
                <a:gd name="T80" fmla="*/ 270 w 860"/>
                <a:gd name="T81" fmla="*/ 536 h 656"/>
                <a:gd name="T82" fmla="*/ 320 w 860"/>
                <a:gd name="T83" fmla="*/ 552 h 656"/>
                <a:gd name="T84" fmla="*/ 337 w 860"/>
                <a:gd name="T85" fmla="*/ 576 h 656"/>
                <a:gd name="T86" fmla="*/ 379 w 860"/>
                <a:gd name="T87" fmla="*/ 584 h 656"/>
                <a:gd name="T88" fmla="*/ 421 w 860"/>
                <a:gd name="T89" fmla="*/ 592 h 656"/>
                <a:gd name="T90" fmla="*/ 438 w 860"/>
                <a:gd name="T91" fmla="*/ 624 h 656"/>
                <a:gd name="T92" fmla="*/ 438 w 860"/>
                <a:gd name="T93" fmla="*/ 624 h 656"/>
                <a:gd name="T94" fmla="*/ 464 w 860"/>
                <a:gd name="T95" fmla="*/ 640 h 656"/>
                <a:gd name="T96" fmla="*/ 497 w 860"/>
                <a:gd name="T97" fmla="*/ 616 h 656"/>
                <a:gd name="T98" fmla="*/ 523 w 860"/>
                <a:gd name="T99" fmla="*/ 640 h 656"/>
                <a:gd name="T100" fmla="*/ 531 w 860"/>
                <a:gd name="T101" fmla="*/ 656 h 656"/>
                <a:gd name="T102" fmla="*/ 556 w 860"/>
                <a:gd name="T103" fmla="*/ 656 h 656"/>
                <a:gd name="T104" fmla="*/ 581 w 860"/>
                <a:gd name="T105" fmla="*/ 632 h 656"/>
                <a:gd name="T106" fmla="*/ 615 w 860"/>
                <a:gd name="T107" fmla="*/ 632 h 656"/>
                <a:gd name="T108" fmla="*/ 640 w 860"/>
                <a:gd name="T109" fmla="*/ 616 h 656"/>
                <a:gd name="T110" fmla="*/ 683 w 860"/>
                <a:gd name="T111" fmla="*/ 616 h 656"/>
                <a:gd name="T112" fmla="*/ 708 w 860"/>
                <a:gd name="T113" fmla="*/ 624 h 656"/>
                <a:gd name="T114" fmla="*/ 767 w 860"/>
                <a:gd name="T115" fmla="*/ 632 h 656"/>
                <a:gd name="T116" fmla="*/ 758 w 860"/>
                <a:gd name="T117" fmla="*/ 640 h 656"/>
                <a:gd name="T118" fmla="*/ 792 w 860"/>
                <a:gd name="T119" fmla="*/ 632 h 656"/>
                <a:gd name="T120" fmla="*/ 775 w 860"/>
                <a:gd name="T121" fmla="*/ 560 h 6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60"/>
                <a:gd name="T184" fmla="*/ 0 h 656"/>
                <a:gd name="T185" fmla="*/ 860 w 860"/>
                <a:gd name="T186" fmla="*/ 656 h 6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60" h="656">
                  <a:moveTo>
                    <a:pt x="775" y="560"/>
                  </a:moveTo>
                  <a:lnTo>
                    <a:pt x="826" y="464"/>
                  </a:lnTo>
                  <a:lnTo>
                    <a:pt x="860" y="456"/>
                  </a:lnTo>
                  <a:lnTo>
                    <a:pt x="851" y="416"/>
                  </a:lnTo>
                  <a:lnTo>
                    <a:pt x="817" y="352"/>
                  </a:lnTo>
                  <a:lnTo>
                    <a:pt x="792" y="320"/>
                  </a:lnTo>
                  <a:lnTo>
                    <a:pt x="784" y="264"/>
                  </a:lnTo>
                  <a:lnTo>
                    <a:pt x="750" y="256"/>
                  </a:lnTo>
                  <a:lnTo>
                    <a:pt x="750" y="232"/>
                  </a:lnTo>
                  <a:lnTo>
                    <a:pt x="792" y="184"/>
                  </a:lnTo>
                  <a:lnTo>
                    <a:pt x="750" y="104"/>
                  </a:lnTo>
                  <a:lnTo>
                    <a:pt x="725" y="40"/>
                  </a:lnTo>
                  <a:lnTo>
                    <a:pt x="666" y="16"/>
                  </a:lnTo>
                  <a:lnTo>
                    <a:pt x="531" y="40"/>
                  </a:lnTo>
                  <a:lnTo>
                    <a:pt x="447" y="24"/>
                  </a:lnTo>
                  <a:lnTo>
                    <a:pt x="405" y="48"/>
                  </a:lnTo>
                  <a:lnTo>
                    <a:pt x="362" y="40"/>
                  </a:lnTo>
                  <a:lnTo>
                    <a:pt x="329" y="24"/>
                  </a:lnTo>
                  <a:lnTo>
                    <a:pt x="295" y="0"/>
                  </a:lnTo>
                  <a:lnTo>
                    <a:pt x="253" y="8"/>
                  </a:lnTo>
                  <a:lnTo>
                    <a:pt x="177" y="40"/>
                  </a:lnTo>
                  <a:lnTo>
                    <a:pt x="169" y="72"/>
                  </a:lnTo>
                  <a:lnTo>
                    <a:pt x="126" y="88"/>
                  </a:lnTo>
                  <a:lnTo>
                    <a:pt x="25" y="128"/>
                  </a:lnTo>
                  <a:lnTo>
                    <a:pt x="9" y="128"/>
                  </a:lnTo>
                  <a:lnTo>
                    <a:pt x="17" y="176"/>
                  </a:lnTo>
                  <a:lnTo>
                    <a:pt x="25" y="208"/>
                  </a:lnTo>
                  <a:lnTo>
                    <a:pt x="0" y="256"/>
                  </a:lnTo>
                  <a:lnTo>
                    <a:pt x="51" y="288"/>
                  </a:lnTo>
                  <a:lnTo>
                    <a:pt x="51" y="320"/>
                  </a:lnTo>
                  <a:lnTo>
                    <a:pt x="76" y="360"/>
                  </a:lnTo>
                  <a:lnTo>
                    <a:pt x="59" y="400"/>
                  </a:lnTo>
                  <a:lnTo>
                    <a:pt x="84" y="432"/>
                  </a:lnTo>
                  <a:lnTo>
                    <a:pt x="84" y="472"/>
                  </a:lnTo>
                  <a:lnTo>
                    <a:pt x="126" y="496"/>
                  </a:lnTo>
                  <a:lnTo>
                    <a:pt x="169" y="512"/>
                  </a:lnTo>
                  <a:lnTo>
                    <a:pt x="211" y="512"/>
                  </a:lnTo>
                  <a:lnTo>
                    <a:pt x="202" y="544"/>
                  </a:lnTo>
                  <a:lnTo>
                    <a:pt x="244" y="576"/>
                  </a:lnTo>
                  <a:lnTo>
                    <a:pt x="270" y="560"/>
                  </a:lnTo>
                  <a:lnTo>
                    <a:pt x="270" y="536"/>
                  </a:lnTo>
                  <a:lnTo>
                    <a:pt x="320" y="552"/>
                  </a:lnTo>
                  <a:lnTo>
                    <a:pt x="337" y="576"/>
                  </a:lnTo>
                  <a:lnTo>
                    <a:pt x="379" y="584"/>
                  </a:lnTo>
                  <a:lnTo>
                    <a:pt x="421" y="592"/>
                  </a:lnTo>
                  <a:lnTo>
                    <a:pt x="438" y="624"/>
                  </a:lnTo>
                  <a:lnTo>
                    <a:pt x="464" y="640"/>
                  </a:lnTo>
                  <a:lnTo>
                    <a:pt x="497" y="616"/>
                  </a:lnTo>
                  <a:lnTo>
                    <a:pt x="523" y="640"/>
                  </a:lnTo>
                  <a:lnTo>
                    <a:pt x="531" y="656"/>
                  </a:lnTo>
                  <a:lnTo>
                    <a:pt x="556" y="656"/>
                  </a:lnTo>
                  <a:lnTo>
                    <a:pt x="581" y="632"/>
                  </a:lnTo>
                  <a:lnTo>
                    <a:pt x="615" y="632"/>
                  </a:lnTo>
                  <a:lnTo>
                    <a:pt x="640" y="616"/>
                  </a:lnTo>
                  <a:lnTo>
                    <a:pt x="683" y="616"/>
                  </a:lnTo>
                  <a:lnTo>
                    <a:pt x="708" y="624"/>
                  </a:lnTo>
                  <a:lnTo>
                    <a:pt x="767" y="632"/>
                  </a:lnTo>
                  <a:lnTo>
                    <a:pt x="758" y="640"/>
                  </a:lnTo>
                  <a:lnTo>
                    <a:pt x="792" y="632"/>
                  </a:lnTo>
                  <a:lnTo>
                    <a:pt x="775" y="560"/>
                  </a:lnTo>
                  <a:close/>
                </a:path>
              </a:pathLst>
            </a:custGeom>
            <a:noFill/>
            <a:ln w="12700">
              <a:solidFill>
                <a:srgbClr val="000000"/>
              </a:solidFill>
              <a:round/>
              <a:headEnd/>
              <a:tailEnd/>
            </a:ln>
          </p:spPr>
          <p:txBody>
            <a:bodyPr/>
            <a:lstStyle/>
            <a:p>
              <a:endParaRPr lang="en-IE">
                <a:latin typeface="Calibri" pitchFamily="34" charset="0"/>
              </a:endParaRPr>
            </a:p>
          </p:txBody>
        </p:sp>
        <p:sp>
          <p:nvSpPr>
            <p:cNvPr id="91" name="Freeform 87"/>
            <p:cNvSpPr>
              <a:spLocks/>
            </p:cNvSpPr>
            <p:nvPr/>
          </p:nvSpPr>
          <p:spPr bwMode="auto">
            <a:xfrm>
              <a:off x="4536" y="1968"/>
              <a:ext cx="210" cy="112"/>
            </a:xfrm>
            <a:custGeom>
              <a:avLst/>
              <a:gdLst>
                <a:gd name="T0" fmla="*/ 168 w 210"/>
                <a:gd name="T1" fmla="*/ 8 h 112"/>
                <a:gd name="T2" fmla="*/ 109 w 210"/>
                <a:gd name="T3" fmla="*/ 8 h 112"/>
                <a:gd name="T4" fmla="*/ 76 w 210"/>
                <a:gd name="T5" fmla="*/ 0 h 112"/>
                <a:gd name="T6" fmla="*/ 67 w 210"/>
                <a:gd name="T7" fmla="*/ 24 h 112"/>
                <a:gd name="T8" fmla="*/ 42 w 210"/>
                <a:gd name="T9" fmla="*/ 32 h 112"/>
                <a:gd name="T10" fmla="*/ 8 w 210"/>
                <a:gd name="T11" fmla="*/ 48 h 112"/>
                <a:gd name="T12" fmla="*/ 8 w 210"/>
                <a:gd name="T13" fmla="*/ 72 h 112"/>
                <a:gd name="T14" fmla="*/ 0 w 210"/>
                <a:gd name="T15" fmla="*/ 96 h 112"/>
                <a:gd name="T16" fmla="*/ 84 w 210"/>
                <a:gd name="T17" fmla="*/ 112 h 112"/>
                <a:gd name="T18" fmla="*/ 210 w 210"/>
                <a:gd name="T19" fmla="*/ 88 h 112"/>
                <a:gd name="T20" fmla="*/ 193 w 210"/>
                <a:gd name="T21" fmla="*/ 16 h 112"/>
                <a:gd name="T22" fmla="*/ 168 w 210"/>
                <a:gd name="T23" fmla="*/ 8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0"/>
                <a:gd name="T37" fmla="*/ 0 h 112"/>
                <a:gd name="T38" fmla="*/ 210 w 210"/>
                <a:gd name="T39" fmla="*/ 112 h 1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0" h="112">
                  <a:moveTo>
                    <a:pt x="168" y="8"/>
                  </a:moveTo>
                  <a:lnTo>
                    <a:pt x="109" y="8"/>
                  </a:lnTo>
                  <a:lnTo>
                    <a:pt x="76" y="0"/>
                  </a:lnTo>
                  <a:lnTo>
                    <a:pt x="67" y="24"/>
                  </a:lnTo>
                  <a:lnTo>
                    <a:pt x="42" y="32"/>
                  </a:lnTo>
                  <a:lnTo>
                    <a:pt x="8" y="48"/>
                  </a:lnTo>
                  <a:lnTo>
                    <a:pt x="8" y="72"/>
                  </a:lnTo>
                  <a:lnTo>
                    <a:pt x="0" y="96"/>
                  </a:lnTo>
                  <a:lnTo>
                    <a:pt x="84" y="112"/>
                  </a:lnTo>
                  <a:lnTo>
                    <a:pt x="210" y="88"/>
                  </a:lnTo>
                  <a:lnTo>
                    <a:pt x="193" y="16"/>
                  </a:lnTo>
                  <a:lnTo>
                    <a:pt x="168" y="8"/>
                  </a:lnTo>
                  <a:close/>
                </a:path>
              </a:pathLst>
            </a:custGeom>
            <a:noFill/>
            <a:ln w="12700">
              <a:solidFill>
                <a:srgbClr val="000000"/>
              </a:solidFill>
              <a:round/>
              <a:headEnd/>
              <a:tailEnd/>
            </a:ln>
          </p:spPr>
          <p:txBody>
            <a:bodyPr/>
            <a:lstStyle/>
            <a:p>
              <a:endParaRPr lang="en-IE">
                <a:latin typeface="Calibri" pitchFamily="34" charset="0"/>
              </a:endParaRPr>
            </a:p>
          </p:txBody>
        </p:sp>
        <p:sp>
          <p:nvSpPr>
            <p:cNvPr id="92" name="Freeform 88"/>
            <p:cNvSpPr>
              <a:spLocks/>
            </p:cNvSpPr>
            <p:nvPr/>
          </p:nvSpPr>
          <p:spPr bwMode="auto">
            <a:xfrm>
              <a:off x="4578" y="1792"/>
              <a:ext cx="455" cy="320"/>
            </a:xfrm>
            <a:custGeom>
              <a:avLst/>
              <a:gdLst>
                <a:gd name="T0" fmla="*/ 312 w 455"/>
                <a:gd name="T1" fmla="*/ 304 h 320"/>
                <a:gd name="T2" fmla="*/ 328 w 455"/>
                <a:gd name="T3" fmla="*/ 296 h 320"/>
                <a:gd name="T4" fmla="*/ 320 w 455"/>
                <a:gd name="T5" fmla="*/ 272 h 320"/>
                <a:gd name="T6" fmla="*/ 354 w 455"/>
                <a:gd name="T7" fmla="*/ 264 h 320"/>
                <a:gd name="T8" fmla="*/ 379 w 455"/>
                <a:gd name="T9" fmla="*/ 248 h 320"/>
                <a:gd name="T10" fmla="*/ 404 w 455"/>
                <a:gd name="T11" fmla="*/ 256 h 320"/>
                <a:gd name="T12" fmla="*/ 387 w 455"/>
                <a:gd name="T13" fmla="*/ 224 h 320"/>
                <a:gd name="T14" fmla="*/ 387 w 455"/>
                <a:gd name="T15" fmla="*/ 192 h 320"/>
                <a:gd name="T16" fmla="*/ 387 w 455"/>
                <a:gd name="T17" fmla="*/ 160 h 320"/>
                <a:gd name="T18" fmla="*/ 413 w 455"/>
                <a:gd name="T19" fmla="*/ 152 h 320"/>
                <a:gd name="T20" fmla="*/ 421 w 455"/>
                <a:gd name="T21" fmla="*/ 128 h 320"/>
                <a:gd name="T22" fmla="*/ 446 w 455"/>
                <a:gd name="T23" fmla="*/ 120 h 320"/>
                <a:gd name="T24" fmla="*/ 455 w 455"/>
                <a:gd name="T25" fmla="*/ 104 h 320"/>
                <a:gd name="T26" fmla="*/ 430 w 455"/>
                <a:gd name="T27" fmla="*/ 96 h 320"/>
                <a:gd name="T28" fmla="*/ 430 w 455"/>
                <a:gd name="T29" fmla="*/ 64 h 320"/>
                <a:gd name="T30" fmla="*/ 396 w 455"/>
                <a:gd name="T31" fmla="*/ 56 h 320"/>
                <a:gd name="T32" fmla="*/ 371 w 455"/>
                <a:gd name="T33" fmla="*/ 40 h 320"/>
                <a:gd name="T34" fmla="*/ 337 w 455"/>
                <a:gd name="T35" fmla="*/ 24 h 320"/>
                <a:gd name="T36" fmla="*/ 286 w 455"/>
                <a:gd name="T37" fmla="*/ 16 h 320"/>
                <a:gd name="T38" fmla="*/ 278 w 455"/>
                <a:gd name="T39" fmla="*/ 0 h 320"/>
                <a:gd name="T40" fmla="*/ 227 w 455"/>
                <a:gd name="T41" fmla="*/ 32 h 320"/>
                <a:gd name="T42" fmla="*/ 185 w 455"/>
                <a:gd name="T43" fmla="*/ 24 h 320"/>
                <a:gd name="T44" fmla="*/ 143 w 455"/>
                <a:gd name="T45" fmla="*/ 32 h 320"/>
                <a:gd name="T46" fmla="*/ 84 w 455"/>
                <a:gd name="T47" fmla="*/ 32 h 320"/>
                <a:gd name="T48" fmla="*/ 25 w 455"/>
                <a:gd name="T49" fmla="*/ 64 h 320"/>
                <a:gd name="T50" fmla="*/ 0 w 455"/>
                <a:gd name="T51" fmla="*/ 88 h 320"/>
                <a:gd name="T52" fmla="*/ 8 w 455"/>
                <a:gd name="T53" fmla="*/ 104 h 320"/>
                <a:gd name="T54" fmla="*/ 25 w 455"/>
                <a:gd name="T55" fmla="*/ 168 h 320"/>
                <a:gd name="T56" fmla="*/ 34 w 455"/>
                <a:gd name="T57" fmla="*/ 184 h 320"/>
                <a:gd name="T58" fmla="*/ 67 w 455"/>
                <a:gd name="T59" fmla="*/ 192 h 320"/>
                <a:gd name="T60" fmla="*/ 126 w 455"/>
                <a:gd name="T61" fmla="*/ 192 h 320"/>
                <a:gd name="T62" fmla="*/ 151 w 455"/>
                <a:gd name="T63" fmla="*/ 200 h 320"/>
                <a:gd name="T64" fmla="*/ 168 w 455"/>
                <a:gd name="T65" fmla="*/ 272 h 320"/>
                <a:gd name="T66" fmla="*/ 177 w 455"/>
                <a:gd name="T67" fmla="*/ 272 h 320"/>
                <a:gd name="T68" fmla="*/ 236 w 455"/>
                <a:gd name="T69" fmla="*/ 296 h 320"/>
                <a:gd name="T70" fmla="*/ 244 w 455"/>
                <a:gd name="T71" fmla="*/ 320 h 320"/>
                <a:gd name="T72" fmla="*/ 278 w 455"/>
                <a:gd name="T73" fmla="*/ 296 h 320"/>
                <a:gd name="T74" fmla="*/ 312 w 455"/>
                <a:gd name="T75" fmla="*/ 304 h 3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5"/>
                <a:gd name="T115" fmla="*/ 0 h 320"/>
                <a:gd name="T116" fmla="*/ 455 w 455"/>
                <a:gd name="T117" fmla="*/ 320 h 32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5" h="320">
                  <a:moveTo>
                    <a:pt x="312" y="304"/>
                  </a:moveTo>
                  <a:lnTo>
                    <a:pt x="328" y="296"/>
                  </a:lnTo>
                  <a:lnTo>
                    <a:pt x="320" y="272"/>
                  </a:lnTo>
                  <a:lnTo>
                    <a:pt x="354" y="264"/>
                  </a:lnTo>
                  <a:lnTo>
                    <a:pt x="379" y="248"/>
                  </a:lnTo>
                  <a:lnTo>
                    <a:pt x="404" y="256"/>
                  </a:lnTo>
                  <a:lnTo>
                    <a:pt x="387" y="224"/>
                  </a:lnTo>
                  <a:lnTo>
                    <a:pt x="387" y="192"/>
                  </a:lnTo>
                  <a:lnTo>
                    <a:pt x="387" y="160"/>
                  </a:lnTo>
                  <a:lnTo>
                    <a:pt x="413" y="152"/>
                  </a:lnTo>
                  <a:lnTo>
                    <a:pt x="421" y="128"/>
                  </a:lnTo>
                  <a:lnTo>
                    <a:pt x="446" y="120"/>
                  </a:lnTo>
                  <a:lnTo>
                    <a:pt x="455" y="104"/>
                  </a:lnTo>
                  <a:lnTo>
                    <a:pt x="430" y="96"/>
                  </a:lnTo>
                  <a:lnTo>
                    <a:pt x="430" y="64"/>
                  </a:lnTo>
                  <a:lnTo>
                    <a:pt x="396" y="56"/>
                  </a:lnTo>
                  <a:lnTo>
                    <a:pt x="371" y="40"/>
                  </a:lnTo>
                  <a:lnTo>
                    <a:pt x="337" y="24"/>
                  </a:lnTo>
                  <a:lnTo>
                    <a:pt x="286" y="16"/>
                  </a:lnTo>
                  <a:lnTo>
                    <a:pt x="278" y="0"/>
                  </a:lnTo>
                  <a:lnTo>
                    <a:pt x="227" y="32"/>
                  </a:lnTo>
                  <a:lnTo>
                    <a:pt x="185" y="24"/>
                  </a:lnTo>
                  <a:lnTo>
                    <a:pt x="143" y="32"/>
                  </a:lnTo>
                  <a:lnTo>
                    <a:pt x="84" y="32"/>
                  </a:lnTo>
                  <a:lnTo>
                    <a:pt x="25" y="64"/>
                  </a:lnTo>
                  <a:lnTo>
                    <a:pt x="0" y="88"/>
                  </a:lnTo>
                  <a:lnTo>
                    <a:pt x="8" y="104"/>
                  </a:lnTo>
                  <a:lnTo>
                    <a:pt x="25" y="168"/>
                  </a:lnTo>
                  <a:lnTo>
                    <a:pt x="34" y="184"/>
                  </a:lnTo>
                  <a:lnTo>
                    <a:pt x="67" y="192"/>
                  </a:lnTo>
                  <a:lnTo>
                    <a:pt x="126" y="192"/>
                  </a:lnTo>
                  <a:lnTo>
                    <a:pt x="151" y="200"/>
                  </a:lnTo>
                  <a:lnTo>
                    <a:pt x="168" y="272"/>
                  </a:lnTo>
                  <a:lnTo>
                    <a:pt x="177" y="272"/>
                  </a:lnTo>
                  <a:lnTo>
                    <a:pt x="236" y="296"/>
                  </a:lnTo>
                  <a:lnTo>
                    <a:pt x="244" y="320"/>
                  </a:lnTo>
                  <a:lnTo>
                    <a:pt x="278" y="296"/>
                  </a:lnTo>
                  <a:lnTo>
                    <a:pt x="312" y="304"/>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93" name="Freeform 89"/>
            <p:cNvSpPr>
              <a:spLocks/>
            </p:cNvSpPr>
            <p:nvPr/>
          </p:nvSpPr>
          <p:spPr bwMode="auto">
            <a:xfrm>
              <a:off x="4831" y="2096"/>
              <a:ext cx="969" cy="928"/>
            </a:xfrm>
            <a:custGeom>
              <a:avLst/>
              <a:gdLst>
                <a:gd name="T0" fmla="*/ 910 w 969"/>
                <a:gd name="T1" fmla="*/ 96 h 928"/>
                <a:gd name="T2" fmla="*/ 910 w 969"/>
                <a:gd name="T3" fmla="*/ 40 h 928"/>
                <a:gd name="T4" fmla="*/ 825 w 969"/>
                <a:gd name="T5" fmla="*/ 0 h 928"/>
                <a:gd name="T6" fmla="*/ 733 w 969"/>
                <a:gd name="T7" fmla="*/ 32 h 928"/>
                <a:gd name="T8" fmla="*/ 691 w 969"/>
                <a:gd name="T9" fmla="*/ 72 h 928"/>
                <a:gd name="T10" fmla="*/ 615 w 969"/>
                <a:gd name="T11" fmla="*/ 160 h 928"/>
                <a:gd name="T12" fmla="*/ 573 w 969"/>
                <a:gd name="T13" fmla="*/ 176 h 928"/>
                <a:gd name="T14" fmla="*/ 505 w 969"/>
                <a:gd name="T15" fmla="*/ 184 h 928"/>
                <a:gd name="T16" fmla="*/ 446 w 969"/>
                <a:gd name="T17" fmla="*/ 200 h 928"/>
                <a:gd name="T18" fmla="*/ 387 w 969"/>
                <a:gd name="T19" fmla="*/ 224 h 928"/>
                <a:gd name="T20" fmla="*/ 294 w 969"/>
                <a:gd name="T21" fmla="*/ 208 h 928"/>
                <a:gd name="T22" fmla="*/ 143 w 969"/>
                <a:gd name="T23" fmla="*/ 224 h 928"/>
                <a:gd name="T24" fmla="*/ 84 w 969"/>
                <a:gd name="T25" fmla="*/ 272 h 928"/>
                <a:gd name="T26" fmla="*/ 75 w 969"/>
                <a:gd name="T27" fmla="*/ 304 h 928"/>
                <a:gd name="T28" fmla="*/ 118 w 969"/>
                <a:gd name="T29" fmla="*/ 408 h 928"/>
                <a:gd name="T30" fmla="*/ 33 w 969"/>
                <a:gd name="T31" fmla="*/ 512 h 928"/>
                <a:gd name="T32" fmla="*/ 16 w 969"/>
                <a:gd name="T33" fmla="*/ 592 h 928"/>
                <a:gd name="T34" fmla="*/ 0 w 969"/>
                <a:gd name="T35" fmla="*/ 680 h 928"/>
                <a:gd name="T36" fmla="*/ 50 w 969"/>
                <a:gd name="T37" fmla="*/ 696 h 928"/>
                <a:gd name="T38" fmla="*/ 109 w 969"/>
                <a:gd name="T39" fmla="*/ 696 h 928"/>
                <a:gd name="T40" fmla="*/ 177 w 969"/>
                <a:gd name="T41" fmla="*/ 704 h 928"/>
                <a:gd name="T42" fmla="*/ 261 w 969"/>
                <a:gd name="T43" fmla="*/ 712 h 928"/>
                <a:gd name="T44" fmla="*/ 362 w 969"/>
                <a:gd name="T45" fmla="*/ 664 h 928"/>
                <a:gd name="T46" fmla="*/ 404 w 969"/>
                <a:gd name="T47" fmla="*/ 616 h 928"/>
                <a:gd name="T48" fmla="*/ 463 w 969"/>
                <a:gd name="T49" fmla="*/ 600 h 928"/>
                <a:gd name="T50" fmla="*/ 556 w 969"/>
                <a:gd name="T51" fmla="*/ 600 h 928"/>
                <a:gd name="T52" fmla="*/ 640 w 969"/>
                <a:gd name="T53" fmla="*/ 648 h 928"/>
                <a:gd name="T54" fmla="*/ 707 w 969"/>
                <a:gd name="T55" fmla="*/ 696 h 928"/>
                <a:gd name="T56" fmla="*/ 758 w 969"/>
                <a:gd name="T57" fmla="*/ 760 h 928"/>
                <a:gd name="T58" fmla="*/ 657 w 969"/>
                <a:gd name="T59" fmla="*/ 800 h 928"/>
                <a:gd name="T60" fmla="*/ 657 w 969"/>
                <a:gd name="T61" fmla="*/ 888 h 928"/>
                <a:gd name="T62" fmla="*/ 674 w 969"/>
                <a:gd name="T63" fmla="*/ 928 h 928"/>
                <a:gd name="T64" fmla="*/ 766 w 969"/>
                <a:gd name="T65" fmla="*/ 904 h 928"/>
                <a:gd name="T66" fmla="*/ 808 w 969"/>
                <a:gd name="T67" fmla="*/ 768 h 928"/>
                <a:gd name="T68" fmla="*/ 867 w 969"/>
                <a:gd name="T69" fmla="*/ 704 h 928"/>
                <a:gd name="T70" fmla="*/ 969 w 969"/>
                <a:gd name="T71" fmla="*/ 688 h 928"/>
                <a:gd name="T72" fmla="*/ 935 w 969"/>
                <a:gd name="T73" fmla="*/ 104 h 9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69"/>
                <a:gd name="T112" fmla="*/ 0 h 928"/>
                <a:gd name="T113" fmla="*/ 969 w 969"/>
                <a:gd name="T114" fmla="*/ 928 h 9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69" h="928">
                  <a:moveTo>
                    <a:pt x="935" y="104"/>
                  </a:moveTo>
                  <a:lnTo>
                    <a:pt x="910" y="96"/>
                  </a:lnTo>
                  <a:lnTo>
                    <a:pt x="893" y="56"/>
                  </a:lnTo>
                  <a:lnTo>
                    <a:pt x="910" y="40"/>
                  </a:lnTo>
                  <a:lnTo>
                    <a:pt x="867" y="16"/>
                  </a:lnTo>
                  <a:lnTo>
                    <a:pt x="825" y="0"/>
                  </a:lnTo>
                  <a:lnTo>
                    <a:pt x="766" y="32"/>
                  </a:lnTo>
                  <a:lnTo>
                    <a:pt x="733" y="32"/>
                  </a:lnTo>
                  <a:lnTo>
                    <a:pt x="724" y="72"/>
                  </a:lnTo>
                  <a:lnTo>
                    <a:pt x="691" y="72"/>
                  </a:lnTo>
                  <a:lnTo>
                    <a:pt x="632" y="96"/>
                  </a:lnTo>
                  <a:lnTo>
                    <a:pt x="615" y="160"/>
                  </a:lnTo>
                  <a:lnTo>
                    <a:pt x="623" y="192"/>
                  </a:lnTo>
                  <a:lnTo>
                    <a:pt x="573" y="176"/>
                  </a:lnTo>
                  <a:lnTo>
                    <a:pt x="530" y="200"/>
                  </a:lnTo>
                  <a:lnTo>
                    <a:pt x="505" y="184"/>
                  </a:lnTo>
                  <a:lnTo>
                    <a:pt x="480" y="216"/>
                  </a:lnTo>
                  <a:lnTo>
                    <a:pt x="446" y="200"/>
                  </a:lnTo>
                  <a:lnTo>
                    <a:pt x="412" y="200"/>
                  </a:lnTo>
                  <a:lnTo>
                    <a:pt x="387" y="224"/>
                  </a:lnTo>
                  <a:lnTo>
                    <a:pt x="353" y="200"/>
                  </a:lnTo>
                  <a:lnTo>
                    <a:pt x="294" y="208"/>
                  </a:lnTo>
                  <a:lnTo>
                    <a:pt x="202" y="216"/>
                  </a:lnTo>
                  <a:lnTo>
                    <a:pt x="143" y="224"/>
                  </a:lnTo>
                  <a:lnTo>
                    <a:pt x="101" y="248"/>
                  </a:lnTo>
                  <a:lnTo>
                    <a:pt x="84" y="272"/>
                  </a:lnTo>
                  <a:lnTo>
                    <a:pt x="50" y="272"/>
                  </a:lnTo>
                  <a:lnTo>
                    <a:pt x="75" y="304"/>
                  </a:lnTo>
                  <a:lnTo>
                    <a:pt x="109" y="368"/>
                  </a:lnTo>
                  <a:lnTo>
                    <a:pt x="118" y="408"/>
                  </a:lnTo>
                  <a:lnTo>
                    <a:pt x="84" y="416"/>
                  </a:lnTo>
                  <a:lnTo>
                    <a:pt x="33" y="512"/>
                  </a:lnTo>
                  <a:lnTo>
                    <a:pt x="50" y="584"/>
                  </a:lnTo>
                  <a:lnTo>
                    <a:pt x="16" y="592"/>
                  </a:lnTo>
                  <a:lnTo>
                    <a:pt x="8" y="632"/>
                  </a:lnTo>
                  <a:lnTo>
                    <a:pt x="0" y="680"/>
                  </a:lnTo>
                  <a:lnTo>
                    <a:pt x="16" y="672"/>
                  </a:lnTo>
                  <a:lnTo>
                    <a:pt x="50" y="696"/>
                  </a:lnTo>
                  <a:lnTo>
                    <a:pt x="75" y="720"/>
                  </a:lnTo>
                  <a:lnTo>
                    <a:pt x="109" y="696"/>
                  </a:lnTo>
                  <a:lnTo>
                    <a:pt x="143" y="704"/>
                  </a:lnTo>
                  <a:lnTo>
                    <a:pt x="177" y="704"/>
                  </a:lnTo>
                  <a:lnTo>
                    <a:pt x="227" y="696"/>
                  </a:lnTo>
                  <a:lnTo>
                    <a:pt x="261" y="712"/>
                  </a:lnTo>
                  <a:lnTo>
                    <a:pt x="286" y="688"/>
                  </a:lnTo>
                  <a:lnTo>
                    <a:pt x="362" y="664"/>
                  </a:lnTo>
                  <a:lnTo>
                    <a:pt x="396" y="616"/>
                  </a:lnTo>
                  <a:lnTo>
                    <a:pt x="404" y="616"/>
                  </a:lnTo>
                  <a:lnTo>
                    <a:pt x="412" y="608"/>
                  </a:lnTo>
                  <a:lnTo>
                    <a:pt x="463" y="600"/>
                  </a:lnTo>
                  <a:lnTo>
                    <a:pt x="488" y="576"/>
                  </a:lnTo>
                  <a:lnTo>
                    <a:pt x="556" y="600"/>
                  </a:lnTo>
                  <a:lnTo>
                    <a:pt x="615" y="600"/>
                  </a:lnTo>
                  <a:lnTo>
                    <a:pt x="640" y="648"/>
                  </a:lnTo>
                  <a:lnTo>
                    <a:pt x="691" y="664"/>
                  </a:lnTo>
                  <a:lnTo>
                    <a:pt x="707" y="696"/>
                  </a:lnTo>
                  <a:lnTo>
                    <a:pt x="741" y="728"/>
                  </a:lnTo>
                  <a:lnTo>
                    <a:pt x="758" y="760"/>
                  </a:lnTo>
                  <a:lnTo>
                    <a:pt x="682" y="776"/>
                  </a:lnTo>
                  <a:lnTo>
                    <a:pt x="657" y="800"/>
                  </a:lnTo>
                  <a:lnTo>
                    <a:pt x="674" y="824"/>
                  </a:lnTo>
                  <a:lnTo>
                    <a:pt x="657" y="888"/>
                  </a:lnTo>
                  <a:lnTo>
                    <a:pt x="640" y="912"/>
                  </a:lnTo>
                  <a:lnTo>
                    <a:pt x="674" y="928"/>
                  </a:lnTo>
                  <a:lnTo>
                    <a:pt x="724" y="904"/>
                  </a:lnTo>
                  <a:lnTo>
                    <a:pt x="766" y="904"/>
                  </a:lnTo>
                  <a:lnTo>
                    <a:pt x="766" y="872"/>
                  </a:lnTo>
                  <a:lnTo>
                    <a:pt x="808" y="768"/>
                  </a:lnTo>
                  <a:lnTo>
                    <a:pt x="834" y="736"/>
                  </a:lnTo>
                  <a:lnTo>
                    <a:pt x="867" y="704"/>
                  </a:lnTo>
                  <a:lnTo>
                    <a:pt x="918" y="680"/>
                  </a:lnTo>
                  <a:lnTo>
                    <a:pt x="969" y="688"/>
                  </a:lnTo>
                  <a:lnTo>
                    <a:pt x="969" y="104"/>
                  </a:lnTo>
                  <a:lnTo>
                    <a:pt x="935" y="104"/>
                  </a:lnTo>
                  <a:close/>
                </a:path>
              </a:pathLst>
            </a:custGeom>
            <a:noFill/>
            <a:ln w="9525">
              <a:noFill/>
              <a:miter lim="800000"/>
              <a:headEnd/>
              <a:tailEnd/>
            </a:ln>
          </p:spPr>
          <p:txBody>
            <a:bodyPr/>
            <a:lstStyle/>
            <a:p>
              <a:endParaRPr lang="en-IE">
                <a:latin typeface="Calibri" pitchFamily="34" charset="0"/>
              </a:endParaRPr>
            </a:p>
          </p:txBody>
        </p:sp>
        <p:sp>
          <p:nvSpPr>
            <p:cNvPr id="94" name="Freeform 90"/>
            <p:cNvSpPr>
              <a:spLocks/>
            </p:cNvSpPr>
            <p:nvPr/>
          </p:nvSpPr>
          <p:spPr bwMode="auto">
            <a:xfrm>
              <a:off x="4578" y="1784"/>
              <a:ext cx="455" cy="320"/>
            </a:xfrm>
            <a:custGeom>
              <a:avLst/>
              <a:gdLst>
                <a:gd name="T0" fmla="*/ 312 w 455"/>
                <a:gd name="T1" fmla="*/ 304 h 320"/>
                <a:gd name="T2" fmla="*/ 328 w 455"/>
                <a:gd name="T3" fmla="*/ 296 h 320"/>
                <a:gd name="T4" fmla="*/ 320 w 455"/>
                <a:gd name="T5" fmla="*/ 272 h 320"/>
                <a:gd name="T6" fmla="*/ 354 w 455"/>
                <a:gd name="T7" fmla="*/ 264 h 320"/>
                <a:gd name="T8" fmla="*/ 379 w 455"/>
                <a:gd name="T9" fmla="*/ 248 h 320"/>
                <a:gd name="T10" fmla="*/ 404 w 455"/>
                <a:gd name="T11" fmla="*/ 256 h 320"/>
                <a:gd name="T12" fmla="*/ 387 w 455"/>
                <a:gd name="T13" fmla="*/ 224 h 320"/>
                <a:gd name="T14" fmla="*/ 387 w 455"/>
                <a:gd name="T15" fmla="*/ 192 h 320"/>
                <a:gd name="T16" fmla="*/ 387 w 455"/>
                <a:gd name="T17" fmla="*/ 160 h 320"/>
                <a:gd name="T18" fmla="*/ 413 w 455"/>
                <a:gd name="T19" fmla="*/ 152 h 320"/>
                <a:gd name="T20" fmla="*/ 421 w 455"/>
                <a:gd name="T21" fmla="*/ 128 h 320"/>
                <a:gd name="T22" fmla="*/ 446 w 455"/>
                <a:gd name="T23" fmla="*/ 120 h 320"/>
                <a:gd name="T24" fmla="*/ 455 w 455"/>
                <a:gd name="T25" fmla="*/ 104 h 320"/>
                <a:gd name="T26" fmla="*/ 430 w 455"/>
                <a:gd name="T27" fmla="*/ 96 h 320"/>
                <a:gd name="T28" fmla="*/ 430 w 455"/>
                <a:gd name="T29" fmla="*/ 64 h 320"/>
                <a:gd name="T30" fmla="*/ 396 w 455"/>
                <a:gd name="T31" fmla="*/ 56 h 320"/>
                <a:gd name="T32" fmla="*/ 371 w 455"/>
                <a:gd name="T33" fmla="*/ 40 h 320"/>
                <a:gd name="T34" fmla="*/ 337 w 455"/>
                <a:gd name="T35" fmla="*/ 24 h 320"/>
                <a:gd name="T36" fmla="*/ 286 w 455"/>
                <a:gd name="T37" fmla="*/ 16 h 320"/>
                <a:gd name="T38" fmla="*/ 278 w 455"/>
                <a:gd name="T39" fmla="*/ 0 h 320"/>
                <a:gd name="T40" fmla="*/ 227 w 455"/>
                <a:gd name="T41" fmla="*/ 32 h 320"/>
                <a:gd name="T42" fmla="*/ 185 w 455"/>
                <a:gd name="T43" fmla="*/ 24 h 320"/>
                <a:gd name="T44" fmla="*/ 143 w 455"/>
                <a:gd name="T45" fmla="*/ 32 h 320"/>
                <a:gd name="T46" fmla="*/ 84 w 455"/>
                <a:gd name="T47" fmla="*/ 32 h 320"/>
                <a:gd name="T48" fmla="*/ 25 w 455"/>
                <a:gd name="T49" fmla="*/ 64 h 320"/>
                <a:gd name="T50" fmla="*/ 0 w 455"/>
                <a:gd name="T51" fmla="*/ 88 h 320"/>
                <a:gd name="T52" fmla="*/ 8 w 455"/>
                <a:gd name="T53" fmla="*/ 104 h 320"/>
                <a:gd name="T54" fmla="*/ 25 w 455"/>
                <a:gd name="T55" fmla="*/ 168 h 320"/>
                <a:gd name="T56" fmla="*/ 34 w 455"/>
                <a:gd name="T57" fmla="*/ 184 h 320"/>
                <a:gd name="T58" fmla="*/ 67 w 455"/>
                <a:gd name="T59" fmla="*/ 192 h 320"/>
                <a:gd name="T60" fmla="*/ 126 w 455"/>
                <a:gd name="T61" fmla="*/ 192 h 320"/>
                <a:gd name="T62" fmla="*/ 151 w 455"/>
                <a:gd name="T63" fmla="*/ 200 h 320"/>
                <a:gd name="T64" fmla="*/ 168 w 455"/>
                <a:gd name="T65" fmla="*/ 272 h 320"/>
                <a:gd name="T66" fmla="*/ 177 w 455"/>
                <a:gd name="T67" fmla="*/ 272 h 320"/>
                <a:gd name="T68" fmla="*/ 236 w 455"/>
                <a:gd name="T69" fmla="*/ 296 h 320"/>
                <a:gd name="T70" fmla="*/ 244 w 455"/>
                <a:gd name="T71" fmla="*/ 320 h 320"/>
                <a:gd name="T72" fmla="*/ 278 w 455"/>
                <a:gd name="T73" fmla="*/ 296 h 320"/>
                <a:gd name="T74" fmla="*/ 312 w 455"/>
                <a:gd name="T75" fmla="*/ 304 h 3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5"/>
                <a:gd name="T115" fmla="*/ 0 h 320"/>
                <a:gd name="T116" fmla="*/ 455 w 455"/>
                <a:gd name="T117" fmla="*/ 320 h 32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5" h="320">
                  <a:moveTo>
                    <a:pt x="312" y="304"/>
                  </a:moveTo>
                  <a:lnTo>
                    <a:pt x="328" y="296"/>
                  </a:lnTo>
                  <a:lnTo>
                    <a:pt x="320" y="272"/>
                  </a:lnTo>
                  <a:lnTo>
                    <a:pt x="354" y="264"/>
                  </a:lnTo>
                  <a:lnTo>
                    <a:pt x="379" y="248"/>
                  </a:lnTo>
                  <a:lnTo>
                    <a:pt x="404" y="256"/>
                  </a:lnTo>
                  <a:lnTo>
                    <a:pt x="387" y="224"/>
                  </a:lnTo>
                  <a:lnTo>
                    <a:pt x="387" y="192"/>
                  </a:lnTo>
                  <a:lnTo>
                    <a:pt x="387" y="160"/>
                  </a:lnTo>
                  <a:lnTo>
                    <a:pt x="413" y="152"/>
                  </a:lnTo>
                  <a:lnTo>
                    <a:pt x="421" y="128"/>
                  </a:lnTo>
                  <a:lnTo>
                    <a:pt x="446" y="120"/>
                  </a:lnTo>
                  <a:lnTo>
                    <a:pt x="455" y="104"/>
                  </a:lnTo>
                  <a:lnTo>
                    <a:pt x="430" y="96"/>
                  </a:lnTo>
                  <a:lnTo>
                    <a:pt x="430" y="64"/>
                  </a:lnTo>
                  <a:lnTo>
                    <a:pt x="396" y="56"/>
                  </a:lnTo>
                  <a:lnTo>
                    <a:pt x="371" y="40"/>
                  </a:lnTo>
                  <a:lnTo>
                    <a:pt x="337" y="24"/>
                  </a:lnTo>
                  <a:lnTo>
                    <a:pt x="286" y="16"/>
                  </a:lnTo>
                  <a:lnTo>
                    <a:pt x="278" y="0"/>
                  </a:lnTo>
                  <a:lnTo>
                    <a:pt x="227" y="32"/>
                  </a:lnTo>
                  <a:lnTo>
                    <a:pt x="185" y="24"/>
                  </a:lnTo>
                  <a:lnTo>
                    <a:pt x="143" y="32"/>
                  </a:lnTo>
                  <a:lnTo>
                    <a:pt x="84" y="32"/>
                  </a:lnTo>
                  <a:lnTo>
                    <a:pt x="25" y="64"/>
                  </a:lnTo>
                  <a:lnTo>
                    <a:pt x="0" y="88"/>
                  </a:lnTo>
                  <a:lnTo>
                    <a:pt x="8" y="104"/>
                  </a:lnTo>
                  <a:lnTo>
                    <a:pt x="25" y="168"/>
                  </a:lnTo>
                  <a:lnTo>
                    <a:pt x="34" y="184"/>
                  </a:lnTo>
                  <a:lnTo>
                    <a:pt x="67" y="192"/>
                  </a:lnTo>
                  <a:lnTo>
                    <a:pt x="126" y="192"/>
                  </a:lnTo>
                  <a:lnTo>
                    <a:pt x="151" y="200"/>
                  </a:lnTo>
                  <a:lnTo>
                    <a:pt x="168" y="272"/>
                  </a:lnTo>
                  <a:lnTo>
                    <a:pt x="177" y="272"/>
                  </a:lnTo>
                  <a:lnTo>
                    <a:pt x="236" y="296"/>
                  </a:lnTo>
                  <a:lnTo>
                    <a:pt x="244" y="320"/>
                  </a:lnTo>
                  <a:lnTo>
                    <a:pt x="278" y="296"/>
                  </a:lnTo>
                  <a:lnTo>
                    <a:pt x="312" y="304"/>
                  </a:lnTo>
                  <a:close/>
                </a:path>
              </a:pathLst>
            </a:custGeom>
            <a:noFill/>
            <a:ln w="12700">
              <a:solidFill>
                <a:srgbClr val="000000"/>
              </a:solidFill>
              <a:round/>
              <a:headEnd/>
              <a:tailEnd/>
            </a:ln>
          </p:spPr>
          <p:txBody>
            <a:bodyPr/>
            <a:lstStyle/>
            <a:p>
              <a:endParaRPr lang="en-IE">
                <a:latin typeface="Calibri" pitchFamily="34" charset="0"/>
              </a:endParaRPr>
            </a:p>
          </p:txBody>
        </p:sp>
        <p:sp>
          <p:nvSpPr>
            <p:cNvPr id="95" name="Freeform 91"/>
            <p:cNvSpPr>
              <a:spLocks/>
            </p:cNvSpPr>
            <p:nvPr/>
          </p:nvSpPr>
          <p:spPr bwMode="auto">
            <a:xfrm>
              <a:off x="4831" y="2088"/>
              <a:ext cx="969" cy="928"/>
            </a:xfrm>
            <a:custGeom>
              <a:avLst/>
              <a:gdLst>
                <a:gd name="T0" fmla="*/ 910 w 969"/>
                <a:gd name="T1" fmla="*/ 96 h 928"/>
                <a:gd name="T2" fmla="*/ 910 w 969"/>
                <a:gd name="T3" fmla="*/ 40 h 928"/>
                <a:gd name="T4" fmla="*/ 825 w 969"/>
                <a:gd name="T5" fmla="*/ 0 h 928"/>
                <a:gd name="T6" fmla="*/ 733 w 969"/>
                <a:gd name="T7" fmla="*/ 32 h 928"/>
                <a:gd name="T8" fmla="*/ 691 w 969"/>
                <a:gd name="T9" fmla="*/ 72 h 928"/>
                <a:gd name="T10" fmla="*/ 615 w 969"/>
                <a:gd name="T11" fmla="*/ 160 h 928"/>
                <a:gd name="T12" fmla="*/ 573 w 969"/>
                <a:gd name="T13" fmla="*/ 176 h 928"/>
                <a:gd name="T14" fmla="*/ 505 w 969"/>
                <a:gd name="T15" fmla="*/ 184 h 928"/>
                <a:gd name="T16" fmla="*/ 446 w 969"/>
                <a:gd name="T17" fmla="*/ 200 h 928"/>
                <a:gd name="T18" fmla="*/ 387 w 969"/>
                <a:gd name="T19" fmla="*/ 224 h 928"/>
                <a:gd name="T20" fmla="*/ 294 w 969"/>
                <a:gd name="T21" fmla="*/ 208 h 928"/>
                <a:gd name="T22" fmla="*/ 143 w 969"/>
                <a:gd name="T23" fmla="*/ 224 h 928"/>
                <a:gd name="T24" fmla="*/ 84 w 969"/>
                <a:gd name="T25" fmla="*/ 272 h 928"/>
                <a:gd name="T26" fmla="*/ 75 w 969"/>
                <a:gd name="T27" fmla="*/ 304 h 928"/>
                <a:gd name="T28" fmla="*/ 118 w 969"/>
                <a:gd name="T29" fmla="*/ 408 h 928"/>
                <a:gd name="T30" fmla="*/ 33 w 969"/>
                <a:gd name="T31" fmla="*/ 512 h 928"/>
                <a:gd name="T32" fmla="*/ 16 w 969"/>
                <a:gd name="T33" fmla="*/ 592 h 928"/>
                <a:gd name="T34" fmla="*/ 0 w 969"/>
                <a:gd name="T35" fmla="*/ 680 h 928"/>
                <a:gd name="T36" fmla="*/ 50 w 969"/>
                <a:gd name="T37" fmla="*/ 696 h 928"/>
                <a:gd name="T38" fmla="*/ 109 w 969"/>
                <a:gd name="T39" fmla="*/ 696 h 928"/>
                <a:gd name="T40" fmla="*/ 177 w 969"/>
                <a:gd name="T41" fmla="*/ 704 h 928"/>
                <a:gd name="T42" fmla="*/ 261 w 969"/>
                <a:gd name="T43" fmla="*/ 712 h 928"/>
                <a:gd name="T44" fmla="*/ 362 w 969"/>
                <a:gd name="T45" fmla="*/ 664 h 928"/>
                <a:gd name="T46" fmla="*/ 404 w 969"/>
                <a:gd name="T47" fmla="*/ 616 h 928"/>
                <a:gd name="T48" fmla="*/ 463 w 969"/>
                <a:gd name="T49" fmla="*/ 600 h 928"/>
                <a:gd name="T50" fmla="*/ 556 w 969"/>
                <a:gd name="T51" fmla="*/ 600 h 928"/>
                <a:gd name="T52" fmla="*/ 640 w 969"/>
                <a:gd name="T53" fmla="*/ 648 h 928"/>
                <a:gd name="T54" fmla="*/ 707 w 969"/>
                <a:gd name="T55" fmla="*/ 696 h 928"/>
                <a:gd name="T56" fmla="*/ 758 w 969"/>
                <a:gd name="T57" fmla="*/ 760 h 928"/>
                <a:gd name="T58" fmla="*/ 657 w 969"/>
                <a:gd name="T59" fmla="*/ 800 h 928"/>
                <a:gd name="T60" fmla="*/ 657 w 969"/>
                <a:gd name="T61" fmla="*/ 888 h 928"/>
                <a:gd name="T62" fmla="*/ 674 w 969"/>
                <a:gd name="T63" fmla="*/ 928 h 928"/>
                <a:gd name="T64" fmla="*/ 766 w 969"/>
                <a:gd name="T65" fmla="*/ 904 h 928"/>
                <a:gd name="T66" fmla="*/ 808 w 969"/>
                <a:gd name="T67" fmla="*/ 768 h 928"/>
                <a:gd name="T68" fmla="*/ 867 w 969"/>
                <a:gd name="T69" fmla="*/ 704 h 928"/>
                <a:gd name="T70" fmla="*/ 969 w 969"/>
                <a:gd name="T71" fmla="*/ 688 h 928"/>
                <a:gd name="T72" fmla="*/ 935 w 969"/>
                <a:gd name="T73" fmla="*/ 104 h 9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69"/>
                <a:gd name="T112" fmla="*/ 0 h 928"/>
                <a:gd name="T113" fmla="*/ 969 w 969"/>
                <a:gd name="T114" fmla="*/ 928 h 9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69" h="928">
                  <a:moveTo>
                    <a:pt x="935" y="104"/>
                  </a:moveTo>
                  <a:lnTo>
                    <a:pt x="910" y="96"/>
                  </a:lnTo>
                  <a:lnTo>
                    <a:pt x="893" y="56"/>
                  </a:lnTo>
                  <a:lnTo>
                    <a:pt x="910" y="40"/>
                  </a:lnTo>
                  <a:lnTo>
                    <a:pt x="867" y="16"/>
                  </a:lnTo>
                  <a:lnTo>
                    <a:pt x="825" y="0"/>
                  </a:lnTo>
                  <a:lnTo>
                    <a:pt x="766" y="32"/>
                  </a:lnTo>
                  <a:lnTo>
                    <a:pt x="733" y="32"/>
                  </a:lnTo>
                  <a:lnTo>
                    <a:pt x="724" y="72"/>
                  </a:lnTo>
                  <a:lnTo>
                    <a:pt x="691" y="72"/>
                  </a:lnTo>
                  <a:lnTo>
                    <a:pt x="632" y="96"/>
                  </a:lnTo>
                  <a:lnTo>
                    <a:pt x="615" y="160"/>
                  </a:lnTo>
                  <a:lnTo>
                    <a:pt x="623" y="192"/>
                  </a:lnTo>
                  <a:lnTo>
                    <a:pt x="573" y="176"/>
                  </a:lnTo>
                  <a:lnTo>
                    <a:pt x="530" y="200"/>
                  </a:lnTo>
                  <a:lnTo>
                    <a:pt x="505" y="184"/>
                  </a:lnTo>
                  <a:lnTo>
                    <a:pt x="480" y="216"/>
                  </a:lnTo>
                  <a:lnTo>
                    <a:pt x="446" y="200"/>
                  </a:lnTo>
                  <a:lnTo>
                    <a:pt x="412" y="200"/>
                  </a:lnTo>
                  <a:lnTo>
                    <a:pt x="387" y="224"/>
                  </a:lnTo>
                  <a:lnTo>
                    <a:pt x="353" y="200"/>
                  </a:lnTo>
                  <a:lnTo>
                    <a:pt x="294" y="208"/>
                  </a:lnTo>
                  <a:lnTo>
                    <a:pt x="202" y="216"/>
                  </a:lnTo>
                  <a:lnTo>
                    <a:pt x="143" y="224"/>
                  </a:lnTo>
                  <a:lnTo>
                    <a:pt x="101" y="248"/>
                  </a:lnTo>
                  <a:lnTo>
                    <a:pt x="84" y="272"/>
                  </a:lnTo>
                  <a:lnTo>
                    <a:pt x="50" y="272"/>
                  </a:lnTo>
                  <a:lnTo>
                    <a:pt x="75" y="304"/>
                  </a:lnTo>
                  <a:lnTo>
                    <a:pt x="109" y="368"/>
                  </a:lnTo>
                  <a:lnTo>
                    <a:pt x="118" y="408"/>
                  </a:lnTo>
                  <a:lnTo>
                    <a:pt x="84" y="416"/>
                  </a:lnTo>
                  <a:lnTo>
                    <a:pt x="33" y="512"/>
                  </a:lnTo>
                  <a:lnTo>
                    <a:pt x="50" y="584"/>
                  </a:lnTo>
                  <a:lnTo>
                    <a:pt x="16" y="592"/>
                  </a:lnTo>
                  <a:lnTo>
                    <a:pt x="8" y="632"/>
                  </a:lnTo>
                  <a:lnTo>
                    <a:pt x="0" y="680"/>
                  </a:lnTo>
                  <a:lnTo>
                    <a:pt x="16" y="672"/>
                  </a:lnTo>
                  <a:lnTo>
                    <a:pt x="50" y="696"/>
                  </a:lnTo>
                  <a:lnTo>
                    <a:pt x="75" y="720"/>
                  </a:lnTo>
                  <a:lnTo>
                    <a:pt x="109" y="696"/>
                  </a:lnTo>
                  <a:lnTo>
                    <a:pt x="143" y="704"/>
                  </a:lnTo>
                  <a:lnTo>
                    <a:pt x="177" y="704"/>
                  </a:lnTo>
                  <a:lnTo>
                    <a:pt x="227" y="696"/>
                  </a:lnTo>
                  <a:lnTo>
                    <a:pt x="261" y="712"/>
                  </a:lnTo>
                  <a:lnTo>
                    <a:pt x="286" y="688"/>
                  </a:lnTo>
                  <a:lnTo>
                    <a:pt x="362" y="664"/>
                  </a:lnTo>
                  <a:lnTo>
                    <a:pt x="396" y="616"/>
                  </a:lnTo>
                  <a:lnTo>
                    <a:pt x="404" y="616"/>
                  </a:lnTo>
                  <a:lnTo>
                    <a:pt x="412" y="608"/>
                  </a:lnTo>
                  <a:lnTo>
                    <a:pt x="463" y="600"/>
                  </a:lnTo>
                  <a:lnTo>
                    <a:pt x="488" y="576"/>
                  </a:lnTo>
                  <a:lnTo>
                    <a:pt x="556" y="600"/>
                  </a:lnTo>
                  <a:lnTo>
                    <a:pt x="615" y="600"/>
                  </a:lnTo>
                  <a:lnTo>
                    <a:pt x="640" y="648"/>
                  </a:lnTo>
                  <a:lnTo>
                    <a:pt x="691" y="664"/>
                  </a:lnTo>
                  <a:lnTo>
                    <a:pt x="707" y="696"/>
                  </a:lnTo>
                  <a:lnTo>
                    <a:pt x="741" y="728"/>
                  </a:lnTo>
                  <a:lnTo>
                    <a:pt x="758" y="760"/>
                  </a:lnTo>
                  <a:lnTo>
                    <a:pt x="682" y="776"/>
                  </a:lnTo>
                  <a:lnTo>
                    <a:pt x="657" y="800"/>
                  </a:lnTo>
                  <a:lnTo>
                    <a:pt x="674" y="824"/>
                  </a:lnTo>
                  <a:lnTo>
                    <a:pt x="657" y="888"/>
                  </a:lnTo>
                  <a:lnTo>
                    <a:pt x="640" y="912"/>
                  </a:lnTo>
                  <a:lnTo>
                    <a:pt x="674" y="928"/>
                  </a:lnTo>
                  <a:lnTo>
                    <a:pt x="724" y="904"/>
                  </a:lnTo>
                  <a:lnTo>
                    <a:pt x="766" y="904"/>
                  </a:lnTo>
                  <a:lnTo>
                    <a:pt x="766" y="872"/>
                  </a:lnTo>
                  <a:lnTo>
                    <a:pt x="808" y="768"/>
                  </a:lnTo>
                  <a:lnTo>
                    <a:pt x="834" y="736"/>
                  </a:lnTo>
                  <a:lnTo>
                    <a:pt x="867" y="704"/>
                  </a:lnTo>
                  <a:lnTo>
                    <a:pt x="918" y="680"/>
                  </a:lnTo>
                  <a:lnTo>
                    <a:pt x="969" y="688"/>
                  </a:lnTo>
                  <a:lnTo>
                    <a:pt x="969" y="104"/>
                  </a:lnTo>
                  <a:lnTo>
                    <a:pt x="935" y="104"/>
                  </a:lnTo>
                  <a:close/>
                </a:path>
              </a:pathLst>
            </a:custGeom>
            <a:noFill/>
            <a:ln w="12700">
              <a:solidFill>
                <a:srgbClr val="000000"/>
              </a:solidFill>
              <a:round/>
              <a:headEnd/>
              <a:tailEnd/>
            </a:ln>
          </p:spPr>
          <p:txBody>
            <a:bodyPr/>
            <a:lstStyle/>
            <a:p>
              <a:endParaRPr lang="en-IE">
                <a:latin typeface="Calibri" pitchFamily="34" charset="0"/>
              </a:endParaRPr>
            </a:p>
          </p:txBody>
        </p:sp>
        <p:sp>
          <p:nvSpPr>
            <p:cNvPr id="96" name="Freeform 92"/>
            <p:cNvSpPr>
              <a:spLocks/>
            </p:cNvSpPr>
            <p:nvPr/>
          </p:nvSpPr>
          <p:spPr bwMode="auto">
            <a:xfrm>
              <a:off x="4822" y="1768"/>
              <a:ext cx="725" cy="600"/>
            </a:xfrm>
            <a:custGeom>
              <a:avLst/>
              <a:gdLst>
                <a:gd name="T0" fmla="*/ 657 w 725"/>
                <a:gd name="T1" fmla="*/ 320 h 600"/>
                <a:gd name="T2" fmla="*/ 641 w 725"/>
                <a:gd name="T3" fmla="*/ 280 h 600"/>
                <a:gd name="T4" fmla="*/ 708 w 725"/>
                <a:gd name="T5" fmla="*/ 256 h 600"/>
                <a:gd name="T6" fmla="*/ 700 w 725"/>
                <a:gd name="T7" fmla="*/ 208 h 600"/>
                <a:gd name="T8" fmla="*/ 624 w 725"/>
                <a:gd name="T9" fmla="*/ 168 h 600"/>
                <a:gd name="T10" fmla="*/ 548 w 725"/>
                <a:gd name="T11" fmla="*/ 136 h 600"/>
                <a:gd name="T12" fmla="*/ 514 w 725"/>
                <a:gd name="T13" fmla="*/ 104 h 600"/>
                <a:gd name="T14" fmla="*/ 506 w 725"/>
                <a:gd name="T15" fmla="*/ 40 h 600"/>
                <a:gd name="T16" fmla="*/ 438 w 725"/>
                <a:gd name="T17" fmla="*/ 8 h 600"/>
                <a:gd name="T18" fmla="*/ 379 w 725"/>
                <a:gd name="T19" fmla="*/ 16 h 600"/>
                <a:gd name="T20" fmla="*/ 329 w 725"/>
                <a:gd name="T21" fmla="*/ 16 h 600"/>
                <a:gd name="T22" fmla="*/ 278 w 725"/>
                <a:gd name="T23" fmla="*/ 0 h 600"/>
                <a:gd name="T24" fmla="*/ 202 w 725"/>
                <a:gd name="T25" fmla="*/ 64 h 600"/>
                <a:gd name="T26" fmla="*/ 186 w 725"/>
                <a:gd name="T27" fmla="*/ 88 h 600"/>
                <a:gd name="T28" fmla="*/ 211 w 725"/>
                <a:gd name="T29" fmla="*/ 128 h 600"/>
                <a:gd name="T30" fmla="*/ 177 w 725"/>
                <a:gd name="T31" fmla="*/ 152 h 600"/>
                <a:gd name="T32" fmla="*/ 143 w 725"/>
                <a:gd name="T33" fmla="*/ 184 h 600"/>
                <a:gd name="T34" fmla="*/ 143 w 725"/>
                <a:gd name="T35" fmla="*/ 248 h 600"/>
                <a:gd name="T36" fmla="*/ 135 w 725"/>
                <a:gd name="T37" fmla="*/ 272 h 600"/>
                <a:gd name="T38" fmla="*/ 76 w 725"/>
                <a:gd name="T39" fmla="*/ 296 h 600"/>
                <a:gd name="T40" fmla="*/ 68 w 725"/>
                <a:gd name="T41" fmla="*/ 328 h 600"/>
                <a:gd name="T42" fmla="*/ 0 w 725"/>
                <a:gd name="T43" fmla="*/ 344 h 600"/>
                <a:gd name="T44" fmla="*/ 59 w 725"/>
                <a:gd name="T45" fmla="*/ 464 h 600"/>
                <a:gd name="T46" fmla="*/ 17 w 725"/>
                <a:gd name="T47" fmla="*/ 536 h 600"/>
                <a:gd name="T48" fmla="*/ 59 w 725"/>
                <a:gd name="T49" fmla="*/ 600 h 600"/>
                <a:gd name="T50" fmla="*/ 110 w 725"/>
                <a:gd name="T51" fmla="*/ 576 h 600"/>
                <a:gd name="T52" fmla="*/ 211 w 725"/>
                <a:gd name="T53" fmla="*/ 544 h 600"/>
                <a:gd name="T54" fmla="*/ 362 w 725"/>
                <a:gd name="T55" fmla="*/ 528 h 600"/>
                <a:gd name="T56" fmla="*/ 421 w 725"/>
                <a:gd name="T57" fmla="*/ 528 h 600"/>
                <a:gd name="T58" fmla="*/ 489 w 725"/>
                <a:gd name="T59" fmla="*/ 544 h 600"/>
                <a:gd name="T60" fmla="*/ 539 w 725"/>
                <a:gd name="T61" fmla="*/ 528 h 600"/>
                <a:gd name="T62" fmla="*/ 632 w 725"/>
                <a:gd name="T63" fmla="*/ 520 h 600"/>
                <a:gd name="T64" fmla="*/ 641 w 725"/>
                <a:gd name="T65" fmla="*/ 424 h 600"/>
                <a:gd name="T66" fmla="*/ 674 w 725"/>
                <a:gd name="T67" fmla="*/ 368 h 6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25"/>
                <a:gd name="T103" fmla="*/ 0 h 600"/>
                <a:gd name="T104" fmla="*/ 725 w 725"/>
                <a:gd name="T105" fmla="*/ 600 h 60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25" h="600">
                  <a:moveTo>
                    <a:pt x="657" y="344"/>
                  </a:moveTo>
                  <a:lnTo>
                    <a:pt x="657" y="320"/>
                  </a:lnTo>
                  <a:lnTo>
                    <a:pt x="632" y="304"/>
                  </a:lnTo>
                  <a:lnTo>
                    <a:pt x="641" y="280"/>
                  </a:lnTo>
                  <a:lnTo>
                    <a:pt x="691" y="272"/>
                  </a:lnTo>
                  <a:lnTo>
                    <a:pt x="708" y="256"/>
                  </a:lnTo>
                  <a:lnTo>
                    <a:pt x="725" y="232"/>
                  </a:lnTo>
                  <a:lnTo>
                    <a:pt x="700" y="208"/>
                  </a:lnTo>
                  <a:lnTo>
                    <a:pt x="632" y="192"/>
                  </a:lnTo>
                  <a:lnTo>
                    <a:pt x="624" y="168"/>
                  </a:lnTo>
                  <a:lnTo>
                    <a:pt x="582" y="160"/>
                  </a:lnTo>
                  <a:lnTo>
                    <a:pt x="548" y="136"/>
                  </a:lnTo>
                  <a:lnTo>
                    <a:pt x="548" y="120"/>
                  </a:lnTo>
                  <a:lnTo>
                    <a:pt x="514" y="104"/>
                  </a:lnTo>
                  <a:lnTo>
                    <a:pt x="514" y="72"/>
                  </a:lnTo>
                  <a:lnTo>
                    <a:pt x="506" y="40"/>
                  </a:lnTo>
                  <a:lnTo>
                    <a:pt x="472" y="16"/>
                  </a:lnTo>
                  <a:lnTo>
                    <a:pt x="438" y="8"/>
                  </a:lnTo>
                  <a:lnTo>
                    <a:pt x="396" y="32"/>
                  </a:lnTo>
                  <a:lnTo>
                    <a:pt x="379" y="16"/>
                  </a:lnTo>
                  <a:lnTo>
                    <a:pt x="346" y="8"/>
                  </a:lnTo>
                  <a:lnTo>
                    <a:pt x="329" y="16"/>
                  </a:lnTo>
                  <a:lnTo>
                    <a:pt x="303" y="0"/>
                  </a:lnTo>
                  <a:lnTo>
                    <a:pt x="278" y="0"/>
                  </a:lnTo>
                  <a:lnTo>
                    <a:pt x="245" y="64"/>
                  </a:lnTo>
                  <a:lnTo>
                    <a:pt x="202" y="64"/>
                  </a:lnTo>
                  <a:lnTo>
                    <a:pt x="177" y="80"/>
                  </a:lnTo>
                  <a:lnTo>
                    <a:pt x="186" y="88"/>
                  </a:lnTo>
                  <a:lnTo>
                    <a:pt x="186" y="120"/>
                  </a:lnTo>
                  <a:lnTo>
                    <a:pt x="211" y="128"/>
                  </a:lnTo>
                  <a:lnTo>
                    <a:pt x="202" y="144"/>
                  </a:lnTo>
                  <a:lnTo>
                    <a:pt x="177" y="152"/>
                  </a:lnTo>
                  <a:lnTo>
                    <a:pt x="169" y="176"/>
                  </a:lnTo>
                  <a:lnTo>
                    <a:pt x="143" y="184"/>
                  </a:lnTo>
                  <a:lnTo>
                    <a:pt x="143" y="216"/>
                  </a:lnTo>
                  <a:lnTo>
                    <a:pt x="143" y="248"/>
                  </a:lnTo>
                  <a:lnTo>
                    <a:pt x="160" y="280"/>
                  </a:lnTo>
                  <a:lnTo>
                    <a:pt x="135" y="272"/>
                  </a:lnTo>
                  <a:lnTo>
                    <a:pt x="110" y="288"/>
                  </a:lnTo>
                  <a:lnTo>
                    <a:pt x="76" y="296"/>
                  </a:lnTo>
                  <a:lnTo>
                    <a:pt x="84" y="320"/>
                  </a:lnTo>
                  <a:lnTo>
                    <a:pt x="68" y="328"/>
                  </a:lnTo>
                  <a:lnTo>
                    <a:pt x="34" y="320"/>
                  </a:lnTo>
                  <a:lnTo>
                    <a:pt x="0" y="344"/>
                  </a:lnTo>
                  <a:lnTo>
                    <a:pt x="17" y="384"/>
                  </a:lnTo>
                  <a:lnTo>
                    <a:pt x="59" y="464"/>
                  </a:lnTo>
                  <a:lnTo>
                    <a:pt x="17" y="512"/>
                  </a:lnTo>
                  <a:lnTo>
                    <a:pt x="17" y="536"/>
                  </a:lnTo>
                  <a:lnTo>
                    <a:pt x="51" y="544"/>
                  </a:lnTo>
                  <a:lnTo>
                    <a:pt x="59" y="600"/>
                  </a:lnTo>
                  <a:lnTo>
                    <a:pt x="93" y="600"/>
                  </a:lnTo>
                  <a:lnTo>
                    <a:pt x="110" y="576"/>
                  </a:lnTo>
                  <a:lnTo>
                    <a:pt x="152" y="552"/>
                  </a:lnTo>
                  <a:lnTo>
                    <a:pt x="211" y="544"/>
                  </a:lnTo>
                  <a:lnTo>
                    <a:pt x="303" y="536"/>
                  </a:lnTo>
                  <a:lnTo>
                    <a:pt x="362" y="528"/>
                  </a:lnTo>
                  <a:lnTo>
                    <a:pt x="396" y="552"/>
                  </a:lnTo>
                  <a:lnTo>
                    <a:pt x="421" y="528"/>
                  </a:lnTo>
                  <a:lnTo>
                    <a:pt x="455" y="528"/>
                  </a:lnTo>
                  <a:lnTo>
                    <a:pt x="489" y="544"/>
                  </a:lnTo>
                  <a:lnTo>
                    <a:pt x="514" y="512"/>
                  </a:lnTo>
                  <a:lnTo>
                    <a:pt x="539" y="528"/>
                  </a:lnTo>
                  <a:lnTo>
                    <a:pt x="582" y="504"/>
                  </a:lnTo>
                  <a:lnTo>
                    <a:pt x="632" y="520"/>
                  </a:lnTo>
                  <a:lnTo>
                    <a:pt x="624" y="488"/>
                  </a:lnTo>
                  <a:lnTo>
                    <a:pt x="641" y="424"/>
                  </a:lnTo>
                  <a:lnTo>
                    <a:pt x="700" y="400"/>
                  </a:lnTo>
                  <a:lnTo>
                    <a:pt x="674" y="368"/>
                  </a:lnTo>
                  <a:lnTo>
                    <a:pt x="657" y="344"/>
                  </a:lnTo>
                  <a:close/>
                </a:path>
              </a:pathLst>
            </a:custGeom>
            <a:noFill/>
            <a:ln w="9525">
              <a:noFill/>
              <a:miter lim="800000"/>
              <a:headEnd/>
              <a:tailEnd/>
            </a:ln>
          </p:spPr>
          <p:txBody>
            <a:bodyPr/>
            <a:lstStyle/>
            <a:p>
              <a:endParaRPr lang="en-IE">
                <a:latin typeface="Calibri" pitchFamily="34" charset="0"/>
              </a:endParaRPr>
            </a:p>
          </p:txBody>
        </p:sp>
        <p:sp>
          <p:nvSpPr>
            <p:cNvPr id="97" name="Freeform 93"/>
            <p:cNvSpPr>
              <a:spLocks/>
            </p:cNvSpPr>
            <p:nvPr/>
          </p:nvSpPr>
          <p:spPr bwMode="auto">
            <a:xfrm>
              <a:off x="4569" y="1600"/>
              <a:ext cx="531" cy="280"/>
            </a:xfrm>
            <a:custGeom>
              <a:avLst/>
              <a:gdLst>
                <a:gd name="T0" fmla="*/ 472 w 531"/>
                <a:gd name="T1" fmla="*/ 80 h 280"/>
                <a:gd name="T2" fmla="*/ 464 w 531"/>
                <a:gd name="T3" fmla="*/ 40 h 280"/>
                <a:gd name="T4" fmla="*/ 413 w 531"/>
                <a:gd name="T5" fmla="*/ 32 h 280"/>
                <a:gd name="T6" fmla="*/ 371 w 531"/>
                <a:gd name="T7" fmla="*/ 40 h 280"/>
                <a:gd name="T8" fmla="*/ 304 w 531"/>
                <a:gd name="T9" fmla="*/ 0 h 280"/>
                <a:gd name="T10" fmla="*/ 262 w 531"/>
                <a:gd name="T11" fmla="*/ 0 h 280"/>
                <a:gd name="T12" fmla="*/ 211 w 531"/>
                <a:gd name="T13" fmla="*/ 32 h 280"/>
                <a:gd name="T14" fmla="*/ 211 w 531"/>
                <a:gd name="T15" fmla="*/ 40 h 280"/>
                <a:gd name="T16" fmla="*/ 219 w 531"/>
                <a:gd name="T17" fmla="*/ 72 h 280"/>
                <a:gd name="T18" fmla="*/ 219 w 531"/>
                <a:gd name="T19" fmla="*/ 104 h 280"/>
                <a:gd name="T20" fmla="*/ 211 w 531"/>
                <a:gd name="T21" fmla="*/ 128 h 280"/>
                <a:gd name="T22" fmla="*/ 194 w 531"/>
                <a:gd name="T23" fmla="*/ 128 h 280"/>
                <a:gd name="T24" fmla="*/ 160 w 531"/>
                <a:gd name="T25" fmla="*/ 128 h 280"/>
                <a:gd name="T26" fmla="*/ 110 w 531"/>
                <a:gd name="T27" fmla="*/ 80 h 280"/>
                <a:gd name="T28" fmla="*/ 76 w 531"/>
                <a:gd name="T29" fmla="*/ 64 h 280"/>
                <a:gd name="T30" fmla="*/ 43 w 531"/>
                <a:gd name="T31" fmla="*/ 88 h 280"/>
                <a:gd name="T32" fmla="*/ 17 w 531"/>
                <a:gd name="T33" fmla="*/ 160 h 280"/>
                <a:gd name="T34" fmla="*/ 0 w 531"/>
                <a:gd name="T35" fmla="*/ 192 h 280"/>
                <a:gd name="T36" fmla="*/ 0 w 531"/>
                <a:gd name="T37" fmla="*/ 224 h 280"/>
                <a:gd name="T38" fmla="*/ 9 w 531"/>
                <a:gd name="T39" fmla="*/ 280 h 280"/>
                <a:gd name="T40" fmla="*/ 34 w 531"/>
                <a:gd name="T41" fmla="*/ 256 h 280"/>
                <a:gd name="T42" fmla="*/ 93 w 531"/>
                <a:gd name="T43" fmla="*/ 224 h 280"/>
                <a:gd name="T44" fmla="*/ 152 w 531"/>
                <a:gd name="T45" fmla="*/ 224 h 280"/>
                <a:gd name="T46" fmla="*/ 194 w 531"/>
                <a:gd name="T47" fmla="*/ 216 h 280"/>
                <a:gd name="T48" fmla="*/ 236 w 531"/>
                <a:gd name="T49" fmla="*/ 224 h 280"/>
                <a:gd name="T50" fmla="*/ 287 w 531"/>
                <a:gd name="T51" fmla="*/ 192 h 280"/>
                <a:gd name="T52" fmla="*/ 295 w 531"/>
                <a:gd name="T53" fmla="*/ 208 h 280"/>
                <a:gd name="T54" fmla="*/ 346 w 531"/>
                <a:gd name="T55" fmla="*/ 216 h 280"/>
                <a:gd name="T56" fmla="*/ 380 w 531"/>
                <a:gd name="T57" fmla="*/ 232 h 280"/>
                <a:gd name="T58" fmla="*/ 405 w 531"/>
                <a:gd name="T59" fmla="*/ 248 h 280"/>
                <a:gd name="T60" fmla="*/ 430 w 531"/>
                <a:gd name="T61" fmla="*/ 248 h 280"/>
                <a:gd name="T62" fmla="*/ 455 w 531"/>
                <a:gd name="T63" fmla="*/ 232 h 280"/>
                <a:gd name="T64" fmla="*/ 498 w 531"/>
                <a:gd name="T65" fmla="*/ 232 h 280"/>
                <a:gd name="T66" fmla="*/ 531 w 531"/>
                <a:gd name="T67" fmla="*/ 176 h 280"/>
                <a:gd name="T68" fmla="*/ 506 w 531"/>
                <a:gd name="T69" fmla="*/ 112 h 280"/>
                <a:gd name="T70" fmla="*/ 472 w 531"/>
                <a:gd name="T71" fmla="*/ 80 h 2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1"/>
                <a:gd name="T109" fmla="*/ 0 h 280"/>
                <a:gd name="T110" fmla="*/ 531 w 531"/>
                <a:gd name="T111" fmla="*/ 280 h 28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1" h="280">
                  <a:moveTo>
                    <a:pt x="472" y="80"/>
                  </a:moveTo>
                  <a:lnTo>
                    <a:pt x="464" y="40"/>
                  </a:lnTo>
                  <a:lnTo>
                    <a:pt x="413" y="32"/>
                  </a:lnTo>
                  <a:lnTo>
                    <a:pt x="371" y="40"/>
                  </a:lnTo>
                  <a:lnTo>
                    <a:pt x="304" y="0"/>
                  </a:lnTo>
                  <a:lnTo>
                    <a:pt x="262" y="0"/>
                  </a:lnTo>
                  <a:lnTo>
                    <a:pt x="211" y="32"/>
                  </a:lnTo>
                  <a:lnTo>
                    <a:pt x="211" y="40"/>
                  </a:lnTo>
                  <a:lnTo>
                    <a:pt x="219" y="72"/>
                  </a:lnTo>
                  <a:lnTo>
                    <a:pt x="219" y="104"/>
                  </a:lnTo>
                  <a:lnTo>
                    <a:pt x="211" y="128"/>
                  </a:lnTo>
                  <a:lnTo>
                    <a:pt x="194" y="128"/>
                  </a:lnTo>
                  <a:lnTo>
                    <a:pt x="160" y="128"/>
                  </a:lnTo>
                  <a:lnTo>
                    <a:pt x="110" y="80"/>
                  </a:lnTo>
                  <a:lnTo>
                    <a:pt x="76" y="64"/>
                  </a:lnTo>
                  <a:lnTo>
                    <a:pt x="43" y="88"/>
                  </a:lnTo>
                  <a:lnTo>
                    <a:pt x="17" y="160"/>
                  </a:lnTo>
                  <a:lnTo>
                    <a:pt x="0" y="192"/>
                  </a:lnTo>
                  <a:lnTo>
                    <a:pt x="0" y="224"/>
                  </a:lnTo>
                  <a:lnTo>
                    <a:pt x="9" y="280"/>
                  </a:lnTo>
                  <a:lnTo>
                    <a:pt x="34" y="256"/>
                  </a:lnTo>
                  <a:lnTo>
                    <a:pt x="93" y="224"/>
                  </a:lnTo>
                  <a:lnTo>
                    <a:pt x="152" y="224"/>
                  </a:lnTo>
                  <a:lnTo>
                    <a:pt x="194" y="216"/>
                  </a:lnTo>
                  <a:lnTo>
                    <a:pt x="236" y="224"/>
                  </a:lnTo>
                  <a:lnTo>
                    <a:pt x="287" y="192"/>
                  </a:lnTo>
                  <a:lnTo>
                    <a:pt x="295" y="208"/>
                  </a:lnTo>
                  <a:lnTo>
                    <a:pt x="346" y="216"/>
                  </a:lnTo>
                  <a:lnTo>
                    <a:pt x="380" y="232"/>
                  </a:lnTo>
                  <a:lnTo>
                    <a:pt x="405" y="248"/>
                  </a:lnTo>
                  <a:lnTo>
                    <a:pt x="430" y="248"/>
                  </a:lnTo>
                  <a:lnTo>
                    <a:pt x="455" y="232"/>
                  </a:lnTo>
                  <a:lnTo>
                    <a:pt x="498" y="232"/>
                  </a:lnTo>
                  <a:lnTo>
                    <a:pt x="531" y="176"/>
                  </a:lnTo>
                  <a:lnTo>
                    <a:pt x="506" y="112"/>
                  </a:lnTo>
                  <a:lnTo>
                    <a:pt x="472" y="80"/>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98" name="Freeform 94"/>
            <p:cNvSpPr>
              <a:spLocks/>
            </p:cNvSpPr>
            <p:nvPr/>
          </p:nvSpPr>
          <p:spPr bwMode="auto">
            <a:xfrm>
              <a:off x="4822" y="1760"/>
              <a:ext cx="725" cy="600"/>
            </a:xfrm>
            <a:custGeom>
              <a:avLst/>
              <a:gdLst>
                <a:gd name="T0" fmla="*/ 657 w 725"/>
                <a:gd name="T1" fmla="*/ 320 h 600"/>
                <a:gd name="T2" fmla="*/ 641 w 725"/>
                <a:gd name="T3" fmla="*/ 280 h 600"/>
                <a:gd name="T4" fmla="*/ 708 w 725"/>
                <a:gd name="T5" fmla="*/ 256 h 600"/>
                <a:gd name="T6" fmla="*/ 700 w 725"/>
                <a:gd name="T7" fmla="*/ 208 h 600"/>
                <a:gd name="T8" fmla="*/ 624 w 725"/>
                <a:gd name="T9" fmla="*/ 168 h 600"/>
                <a:gd name="T10" fmla="*/ 548 w 725"/>
                <a:gd name="T11" fmla="*/ 136 h 600"/>
                <a:gd name="T12" fmla="*/ 514 w 725"/>
                <a:gd name="T13" fmla="*/ 104 h 600"/>
                <a:gd name="T14" fmla="*/ 506 w 725"/>
                <a:gd name="T15" fmla="*/ 40 h 600"/>
                <a:gd name="T16" fmla="*/ 438 w 725"/>
                <a:gd name="T17" fmla="*/ 8 h 600"/>
                <a:gd name="T18" fmla="*/ 379 w 725"/>
                <a:gd name="T19" fmla="*/ 16 h 600"/>
                <a:gd name="T20" fmla="*/ 329 w 725"/>
                <a:gd name="T21" fmla="*/ 16 h 600"/>
                <a:gd name="T22" fmla="*/ 278 w 725"/>
                <a:gd name="T23" fmla="*/ 0 h 600"/>
                <a:gd name="T24" fmla="*/ 202 w 725"/>
                <a:gd name="T25" fmla="*/ 64 h 600"/>
                <a:gd name="T26" fmla="*/ 186 w 725"/>
                <a:gd name="T27" fmla="*/ 88 h 600"/>
                <a:gd name="T28" fmla="*/ 211 w 725"/>
                <a:gd name="T29" fmla="*/ 128 h 600"/>
                <a:gd name="T30" fmla="*/ 177 w 725"/>
                <a:gd name="T31" fmla="*/ 152 h 600"/>
                <a:gd name="T32" fmla="*/ 143 w 725"/>
                <a:gd name="T33" fmla="*/ 184 h 600"/>
                <a:gd name="T34" fmla="*/ 143 w 725"/>
                <a:gd name="T35" fmla="*/ 248 h 600"/>
                <a:gd name="T36" fmla="*/ 135 w 725"/>
                <a:gd name="T37" fmla="*/ 272 h 600"/>
                <a:gd name="T38" fmla="*/ 76 w 725"/>
                <a:gd name="T39" fmla="*/ 296 h 600"/>
                <a:gd name="T40" fmla="*/ 68 w 725"/>
                <a:gd name="T41" fmla="*/ 328 h 600"/>
                <a:gd name="T42" fmla="*/ 0 w 725"/>
                <a:gd name="T43" fmla="*/ 344 h 600"/>
                <a:gd name="T44" fmla="*/ 59 w 725"/>
                <a:gd name="T45" fmla="*/ 464 h 600"/>
                <a:gd name="T46" fmla="*/ 17 w 725"/>
                <a:gd name="T47" fmla="*/ 536 h 600"/>
                <a:gd name="T48" fmla="*/ 59 w 725"/>
                <a:gd name="T49" fmla="*/ 600 h 600"/>
                <a:gd name="T50" fmla="*/ 93 w 725"/>
                <a:gd name="T51" fmla="*/ 600 h 600"/>
                <a:gd name="T52" fmla="*/ 152 w 725"/>
                <a:gd name="T53" fmla="*/ 552 h 600"/>
                <a:gd name="T54" fmla="*/ 303 w 725"/>
                <a:gd name="T55" fmla="*/ 536 h 600"/>
                <a:gd name="T56" fmla="*/ 396 w 725"/>
                <a:gd name="T57" fmla="*/ 552 h 600"/>
                <a:gd name="T58" fmla="*/ 455 w 725"/>
                <a:gd name="T59" fmla="*/ 528 h 600"/>
                <a:gd name="T60" fmla="*/ 514 w 725"/>
                <a:gd name="T61" fmla="*/ 512 h 600"/>
                <a:gd name="T62" fmla="*/ 582 w 725"/>
                <a:gd name="T63" fmla="*/ 504 h 600"/>
                <a:gd name="T64" fmla="*/ 624 w 725"/>
                <a:gd name="T65" fmla="*/ 488 h 600"/>
                <a:gd name="T66" fmla="*/ 700 w 725"/>
                <a:gd name="T67" fmla="*/ 400 h 600"/>
                <a:gd name="T68" fmla="*/ 657 w 725"/>
                <a:gd name="T69" fmla="*/ 344 h 6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25"/>
                <a:gd name="T106" fmla="*/ 0 h 600"/>
                <a:gd name="T107" fmla="*/ 725 w 725"/>
                <a:gd name="T108" fmla="*/ 600 h 6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25" h="600">
                  <a:moveTo>
                    <a:pt x="657" y="344"/>
                  </a:moveTo>
                  <a:lnTo>
                    <a:pt x="657" y="320"/>
                  </a:lnTo>
                  <a:lnTo>
                    <a:pt x="632" y="304"/>
                  </a:lnTo>
                  <a:lnTo>
                    <a:pt x="641" y="280"/>
                  </a:lnTo>
                  <a:lnTo>
                    <a:pt x="691" y="272"/>
                  </a:lnTo>
                  <a:lnTo>
                    <a:pt x="708" y="256"/>
                  </a:lnTo>
                  <a:lnTo>
                    <a:pt x="725" y="232"/>
                  </a:lnTo>
                  <a:lnTo>
                    <a:pt x="700" y="208"/>
                  </a:lnTo>
                  <a:lnTo>
                    <a:pt x="632" y="192"/>
                  </a:lnTo>
                  <a:lnTo>
                    <a:pt x="624" y="168"/>
                  </a:lnTo>
                  <a:lnTo>
                    <a:pt x="582" y="160"/>
                  </a:lnTo>
                  <a:lnTo>
                    <a:pt x="548" y="136"/>
                  </a:lnTo>
                  <a:lnTo>
                    <a:pt x="548" y="120"/>
                  </a:lnTo>
                  <a:lnTo>
                    <a:pt x="514" y="104"/>
                  </a:lnTo>
                  <a:lnTo>
                    <a:pt x="514" y="72"/>
                  </a:lnTo>
                  <a:lnTo>
                    <a:pt x="506" y="40"/>
                  </a:lnTo>
                  <a:lnTo>
                    <a:pt x="472" y="16"/>
                  </a:lnTo>
                  <a:lnTo>
                    <a:pt x="438" y="8"/>
                  </a:lnTo>
                  <a:lnTo>
                    <a:pt x="396" y="32"/>
                  </a:lnTo>
                  <a:lnTo>
                    <a:pt x="379" y="16"/>
                  </a:lnTo>
                  <a:lnTo>
                    <a:pt x="346" y="8"/>
                  </a:lnTo>
                  <a:lnTo>
                    <a:pt x="329" y="16"/>
                  </a:lnTo>
                  <a:lnTo>
                    <a:pt x="303" y="0"/>
                  </a:lnTo>
                  <a:lnTo>
                    <a:pt x="278" y="0"/>
                  </a:lnTo>
                  <a:lnTo>
                    <a:pt x="245" y="64"/>
                  </a:lnTo>
                  <a:lnTo>
                    <a:pt x="202" y="64"/>
                  </a:lnTo>
                  <a:lnTo>
                    <a:pt x="177" y="80"/>
                  </a:lnTo>
                  <a:lnTo>
                    <a:pt x="186" y="88"/>
                  </a:lnTo>
                  <a:lnTo>
                    <a:pt x="186" y="120"/>
                  </a:lnTo>
                  <a:lnTo>
                    <a:pt x="211" y="128"/>
                  </a:lnTo>
                  <a:lnTo>
                    <a:pt x="202" y="144"/>
                  </a:lnTo>
                  <a:lnTo>
                    <a:pt x="177" y="152"/>
                  </a:lnTo>
                  <a:lnTo>
                    <a:pt x="169" y="176"/>
                  </a:lnTo>
                  <a:lnTo>
                    <a:pt x="143" y="184"/>
                  </a:lnTo>
                  <a:lnTo>
                    <a:pt x="143" y="216"/>
                  </a:lnTo>
                  <a:lnTo>
                    <a:pt x="143" y="248"/>
                  </a:lnTo>
                  <a:lnTo>
                    <a:pt x="160" y="280"/>
                  </a:lnTo>
                  <a:lnTo>
                    <a:pt x="135" y="272"/>
                  </a:lnTo>
                  <a:lnTo>
                    <a:pt x="110" y="288"/>
                  </a:lnTo>
                  <a:lnTo>
                    <a:pt x="76" y="296"/>
                  </a:lnTo>
                  <a:lnTo>
                    <a:pt x="84" y="320"/>
                  </a:lnTo>
                  <a:lnTo>
                    <a:pt x="68" y="328"/>
                  </a:lnTo>
                  <a:lnTo>
                    <a:pt x="34" y="320"/>
                  </a:lnTo>
                  <a:lnTo>
                    <a:pt x="0" y="344"/>
                  </a:lnTo>
                  <a:lnTo>
                    <a:pt x="17" y="384"/>
                  </a:lnTo>
                  <a:lnTo>
                    <a:pt x="59" y="464"/>
                  </a:lnTo>
                  <a:lnTo>
                    <a:pt x="17" y="512"/>
                  </a:lnTo>
                  <a:lnTo>
                    <a:pt x="17" y="536"/>
                  </a:lnTo>
                  <a:lnTo>
                    <a:pt x="51" y="544"/>
                  </a:lnTo>
                  <a:lnTo>
                    <a:pt x="59" y="600"/>
                  </a:lnTo>
                  <a:lnTo>
                    <a:pt x="93" y="600"/>
                  </a:lnTo>
                  <a:lnTo>
                    <a:pt x="110" y="576"/>
                  </a:lnTo>
                  <a:lnTo>
                    <a:pt x="152" y="552"/>
                  </a:lnTo>
                  <a:lnTo>
                    <a:pt x="211" y="544"/>
                  </a:lnTo>
                  <a:lnTo>
                    <a:pt x="303" y="536"/>
                  </a:lnTo>
                  <a:lnTo>
                    <a:pt x="362" y="528"/>
                  </a:lnTo>
                  <a:lnTo>
                    <a:pt x="396" y="552"/>
                  </a:lnTo>
                  <a:lnTo>
                    <a:pt x="421" y="528"/>
                  </a:lnTo>
                  <a:lnTo>
                    <a:pt x="455" y="528"/>
                  </a:lnTo>
                  <a:lnTo>
                    <a:pt x="489" y="544"/>
                  </a:lnTo>
                  <a:lnTo>
                    <a:pt x="514" y="512"/>
                  </a:lnTo>
                  <a:lnTo>
                    <a:pt x="539" y="528"/>
                  </a:lnTo>
                  <a:lnTo>
                    <a:pt x="582" y="504"/>
                  </a:lnTo>
                  <a:lnTo>
                    <a:pt x="632" y="520"/>
                  </a:lnTo>
                  <a:lnTo>
                    <a:pt x="624" y="488"/>
                  </a:lnTo>
                  <a:lnTo>
                    <a:pt x="641" y="424"/>
                  </a:lnTo>
                  <a:lnTo>
                    <a:pt x="700" y="400"/>
                  </a:lnTo>
                  <a:lnTo>
                    <a:pt x="674" y="368"/>
                  </a:lnTo>
                  <a:lnTo>
                    <a:pt x="657" y="344"/>
                  </a:lnTo>
                  <a:close/>
                </a:path>
              </a:pathLst>
            </a:custGeom>
            <a:noFill/>
            <a:ln w="12700">
              <a:solidFill>
                <a:srgbClr val="000000"/>
              </a:solidFill>
              <a:round/>
              <a:headEnd/>
              <a:tailEnd/>
            </a:ln>
          </p:spPr>
          <p:txBody>
            <a:bodyPr/>
            <a:lstStyle/>
            <a:p>
              <a:endParaRPr lang="en-IE">
                <a:latin typeface="Calibri" pitchFamily="34" charset="0"/>
              </a:endParaRPr>
            </a:p>
          </p:txBody>
        </p:sp>
        <p:sp>
          <p:nvSpPr>
            <p:cNvPr id="99" name="Freeform 95"/>
            <p:cNvSpPr>
              <a:spLocks/>
            </p:cNvSpPr>
            <p:nvPr/>
          </p:nvSpPr>
          <p:spPr bwMode="auto">
            <a:xfrm>
              <a:off x="4569" y="1592"/>
              <a:ext cx="531" cy="280"/>
            </a:xfrm>
            <a:custGeom>
              <a:avLst/>
              <a:gdLst>
                <a:gd name="T0" fmla="*/ 472 w 531"/>
                <a:gd name="T1" fmla="*/ 80 h 280"/>
                <a:gd name="T2" fmla="*/ 464 w 531"/>
                <a:gd name="T3" fmla="*/ 40 h 280"/>
                <a:gd name="T4" fmla="*/ 413 w 531"/>
                <a:gd name="T5" fmla="*/ 32 h 280"/>
                <a:gd name="T6" fmla="*/ 371 w 531"/>
                <a:gd name="T7" fmla="*/ 40 h 280"/>
                <a:gd name="T8" fmla="*/ 304 w 531"/>
                <a:gd name="T9" fmla="*/ 0 h 280"/>
                <a:gd name="T10" fmla="*/ 262 w 531"/>
                <a:gd name="T11" fmla="*/ 0 h 280"/>
                <a:gd name="T12" fmla="*/ 211 w 531"/>
                <a:gd name="T13" fmla="*/ 32 h 280"/>
                <a:gd name="T14" fmla="*/ 211 w 531"/>
                <a:gd name="T15" fmla="*/ 40 h 280"/>
                <a:gd name="T16" fmla="*/ 219 w 531"/>
                <a:gd name="T17" fmla="*/ 72 h 280"/>
                <a:gd name="T18" fmla="*/ 219 w 531"/>
                <a:gd name="T19" fmla="*/ 104 h 280"/>
                <a:gd name="T20" fmla="*/ 211 w 531"/>
                <a:gd name="T21" fmla="*/ 128 h 280"/>
                <a:gd name="T22" fmla="*/ 194 w 531"/>
                <a:gd name="T23" fmla="*/ 128 h 280"/>
                <a:gd name="T24" fmla="*/ 160 w 531"/>
                <a:gd name="T25" fmla="*/ 128 h 280"/>
                <a:gd name="T26" fmla="*/ 110 w 531"/>
                <a:gd name="T27" fmla="*/ 80 h 280"/>
                <a:gd name="T28" fmla="*/ 76 w 531"/>
                <a:gd name="T29" fmla="*/ 64 h 280"/>
                <a:gd name="T30" fmla="*/ 43 w 531"/>
                <a:gd name="T31" fmla="*/ 88 h 280"/>
                <a:gd name="T32" fmla="*/ 17 w 531"/>
                <a:gd name="T33" fmla="*/ 160 h 280"/>
                <a:gd name="T34" fmla="*/ 0 w 531"/>
                <a:gd name="T35" fmla="*/ 192 h 280"/>
                <a:gd name="T36" fmla="*/ 0 w 531"/>
                <a:gd name="T37" fmla="*/ 224 h 280"/>
                <a:gd name="T38" fmla="*/ 9 w 531"/>
                <a:gd name="T39" fmla="*/ 280 h 280"/>
                <a:gd name="T40" fmla="*/ 34 w 531"/>
                <a:gd name="T41" fmla="*/ 256 h 280"/>
                <a:gd name="T42" fmla="*/ 93 w 531"/>
                <a:gd name="T43" fmla="*/ 224 h 280"/>
                <a:gd name="T44" fmla="*/ 152 w 531"/>
                <a:gd name="T45" fmla="*/ 224 h 280"/>
                <a:gd name="T46" fmla="*/ 194 w 531"/>
                <a:gd name="T47" fmla="*/ 216 h 280"/>
                <a:gd name="T48" fmla="*/ 236 w 531"/>
                <a:gd name="T49" fmla="*/ 224 h 280"/>
                <a:gd name="T50" fmla="*/ 287 w 531"/>
                <a:gd name="T51" fmla="*/ 192 h 280"/>
                <a:gd name="T52" fmla="*/ 295 w 531"/>
                <a:gd name="T53" fmla="*/ 208 h 280"/>
                <a:gd name="T54" fmla="*/ 346 w 531"/>
                <a:gd name="T55" fmla="*/ 216 h 280"/>
                <a:gd name="T56" fmla="*/ 380 w 531"/>
                <a:gd name="T57" fmla="*/ 232 h 280"/>
                <a:gd name="T58" fmla="*/ 405 w 531"/>
                <a:gd name="T59" fmla="*/ 248 h 280"/>
                <a:gd name="T60" fmla="*/ 430 w 531"/>
                <a:gd name="T61" fmla="*/ 248 h 280"/>
                <a:gd name="T62" fmla="*/ 455 w 531"/>
                <a:gd name="T63" fmla="*/ 232 h 280"/>
                <a:gd name="T64" fmla="*/ 498 w 531"/>
                <a:gd name="T65" fmla="*/ 232 h 280"/>
                <a:gd name="T66" fmla="*/ 531 w 531"/>
                <a:gd name="T67" fmla="*/ 176 h 280"/>
                <a:gd name="T68" fmla="*/ 506 w 531"/>
                <a:gd name="T69" fmla="*/ 112 h 280"/>
                <a:gd name="T70" fmla="*/ 472 w 531"/>
                <a:gd name="T71" fmla="*/ 80 h 2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1"/>
                <a:gd name="T109" fmla="*/ 0 h 280"/>
                <a:gd name="T110" fmla="*/ 531 w 531"/>
                <a:gd name="T111" fmla="*/ 280 h 28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1" h="280">
                  <a:moveTo>
                    <a:pt x="472" y="80"/>
                  </a:moveTo>
                  <a:lnTo>
                    <a:pt x="464" y="40"/>
                  </a:lnTo>
                  <a:lnTo>
                    <a:pt x="413" y="32"/>
                  </a:lnTo>
                  <a:lnTo>
                    <a:pt x="371" y="40"/>
                  </a:lnTo>
                  <a:lnTo>
                    <a:pt x="304" y="0"/>
                  </a:lnTo>
                  <a:lnTo>
                    <a:pt x="262" y="0"/>
                  </a:lnTo>
                  <a:lnTo>
                    <a:pt x="211" y="32"/>
                  </a:lnTo>
                  <a:lnTo>
                    <a:pt x="211" y="40"/>
                  </a:lnTo>
                  <a:lnTo>
                    <a:pt x="219" y="72"/>
                  </a:lnTo>
                  <a:lnTo>
                    <a:pt x="219" y="104"/>
                  </a:lnTo>
                  <a:lnTo>
                    <a:pt x="211" y="128"/>
                  </a:lnTo>
                  <a:lnTo>
                    <a:pt x="194" y="128"/>
                  </a:lnTo>
                  <a:lnTo>
                    <a:pt x="160" y="128"/>
                  </a:lnTo>
                  <a:lnTo>
                    <a:pt x="110" y="80"/>
                  </a:lnTo>
                  <a:lnTo>
                    <a:pt x="76" y="64"/>
                  </a:lnTo>
                  <a:lnTo>
                    <a:pt x="43" y="88"/>
                  </a:lnTo>
                  <a:lnTo>
                    <a:pt x="17" y="160"/>
                  </a:lnTo>
                  <a:lnTo>
                    <a:pt x="0" y="192"/>
                  </a:lnTo>
                  <a:lnTo>
                    <a:pt x="0" y="224"/>
                  </a:lnTo>
                  <a:lnTo>
                    <a:pt x="9" y="280"/>
                  </a:lnTo>
                  <a:lnTo>
                    <a:pt x="34" y="256"/>
                  </a:lnTo>
                  <a:lnTo>
                    <a:pt x="93" y="224"/>
                  </a:lnTo>
                  <a:lnTo>
                    <a:pt x="152" y="224"/>
                  </a:lnTo>
                  <a:lnTo>
                    <a:pt x="194" y="216"/>
                  </a:lnTo>
                  <a:lnTo>
                    <a:pt x="236" y="224"/>
                  </a:lnTo>
                  <a:lnTo>
                    <a:pt x="287" y="192"/>
                  </a:lnTo>
                  <a:lnTo>
                    <a:pt x="295" y="208"/>
                  </a:lnTo>
                  <a:lnTo>
                    <a:pt x="346" y="216"/>
                  </a:lnTo>
                  <a:lnTo>
                    <a:pt x="380" y="232"/>
                  </a:lnTo>
                  <a:lnTo>
                    <a:pt x="405" y="248"/>
                  </a:lnTo>
                  <a:lnTo>
                    <a:pt x="430" y="248"/>
                  </a:lnTo>
                  <a:lnTo>
                    <a:pt x="455" y="232"/>
                  </a:lnTo>
                  <a:lnTo>
                    <a:pt x="498" y="232"/>
                  </a:lnTo>
                  <a:lnTo>
                    <a:pt x="531" y="176"/>
                  </a:lnTo>
                  <a:lnTo>
                    <a:pt x="506" y="112"/>
                  </a:lnTo>
                  <a:lnTo>
                    <a:pt x="472" y="80"/>
                  </a:lnTo>
                  <a:close/>
                </a:path>
              </a:pathLst>
            </a:custGeom>
            <a:noFill/>
            <a:ln w="12700">
              <a:solidFill>
                <a:srgbClr val="000000"/>
              </a:solidFill>
              <a:round/>
              <a:headEnd/>
              <a:tailEnd/>
            </a:ln>
          </p:spPr>
          <p:txBody>
            <a:bodyPr/>
            <a:lstStyle/>
            <a:p>
              <a:endParaRPr lang="en-IE">
                <a:latin typeface="Calibri" pitchFamily="34" charset="0"/>
              </a:endParaRPr>
            </a:p>
          </p:txBody>
        </p:sp>
        <p:sp>
          <p:nvSpPr>
            <p:cNvPr id="100" name="Freeform 96"/>
            <p:cNvSpPr>
              <a:spLocks/>
            </p:cNvSpPr>
            <p:nvPr/>
          </p:nvSpPr>
          <p:spPr bwMode="auto">
            <a:xfrm>
              <a:off x="4679" y="1392"/>
              <a:ext cx="337" cy="248"/>
            </a:xfrm>
            <a:custGeom>
              <a:avLst/>
              <a:gdLst>
                <a:gd name="T0" fmla="*/ 295 w 337"/>
                <a:gd name="T1" fmla="*/ 128 h 248"/>
                <a:gd name="T2" fmla="*/ 295 w 337"/>
                <a:gd name="T3" fmla="*/ 64 h 248"/>
                <a:gd name="T4" fmla="*/ 295 w 337"/>
                <a:gd name="T5" fmla="*/ 16 h 248"/>
                <a:gd name="T6" fmla="*/ 286 w 337"/>
                <a:gd name="T7" fmla="*/ 0 h 248"/>
                <a:gd name="T8" fmla="*/ 236 w 337"/>
                <a:gd name="T9" fmla="*/ 8 h 248"/>
                <a:gd name="T10" fmla="*/ 126 w 337"/>
                <a:gd name="T11" fmla="*/ 16 h 248"/>
                <a:gd name="T12" fmla="*/ 67 w 337"/>
                <a:gd name="T13" fmla="*/ 40 h 248"/>
                <a:gd name="T14" fmla="*/ 25 w 337"/>
                <a:gd name="T15" fmla="*/ 64 h 248"/>
                <a:gd name="T16" fmla="*/ 8 w 337"/>
                <a:gd name="T17" fmla="*/ 88 h 248"/>
                <a:gd name="T18" fmla="*/ 0 w 337"/>
                <a:gd name="T19" fmla="*/ 112 h 248"/>
                <a:gd name="T20" fmla="*/ 25 w 337"/>
                <a:gd name="T21" fmla="*/ 128 h 248"/>
                <a:gd name="T22" fmla="*/ 17 w 337"/>
                <a:gd name="T23" fmla="*/ 152 h 248"/>
                <a:gd name="T24" fmla="*/ 25 w 337"/>
                <a:gd name="T25" fmla="*/ 176 h 248"/>
                <a:gd name="T26" fmla="*/ 42 w 337"/>
                <a:gd name="T27" fmla="*/ 184 h 248"/>
                <a:gd name="T28" fmla="*/ 67 w 337"/>
                <a:gd name="T29" fmla="*/ 184 h 248"/>
                <a:gd name="T30" fmla="*/ 93 w 337"/>
                <a:gd name="T31" fmla="*/ 176 h 248"/>
                <a:gd name="T32" fmla="*/ 101 w 337"/>
                <a:gd name="T33" fmla="*/ 240 h 248"/>
                <a:gd name="T34" fmla="*/ 152 w 337"/>
                <a:gd name="T35" fmla="*/ 208 h 248"/>
                <a:gd name="T36" fmla="*/ 194 w 337"/>
                <a:gd name="T37" fmla="*/ 208 h 248"/>
                <a:gd name="T38" fmla="*/ 261 w 337"/>
                <a:gd name="T39" fmla="*/ 248 h 248"/>
                <a:gd name="T40" fmla="*/ 303 w 337"/>
                <a:gd name="T41" fmla="*/ 240 h 248"/>
                <a:gd name="T42" fmla="*/ 320 w 337"/>
                <a:gd name="T43" fmla="*/ 240 h 248"/>
                <a:gd name="T44" fmla="*/ 337 w 337"/>
                <a:gd name="T45" fmla="*/ 176 h 248"/>
                <a:gd name="T46" fmla="*/ 295 w 337"/>
                <a:gd name="T47" fmla="*/ 128 h 24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7"/>
                <a:gd name="T73" fmla="*/ 0 h 248"/>
                <a:gd name="T74" fmla="*/ 337 w 337"/>
                <a:gd name="T75" fmla="*/ 248 h 24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7" h="248">
                  <a:moveTo>
                    <a:pt x="295" y="128"/>
                  </a:moveTo>
                  <a:lnTo>
                    <a:pt x="295" y="64"/>
                  </a:lnTo>
                  <a:lnTo>
                    <a:pt x="295" y="16"/>
                  </a:lnTo>
                  <a:lnTo>
                    <a:pt x="286" y="0"/>
                  </a:lnTo>
                  <a:lnTo>
                    <a:pt x="236" y="8"/>
                  </a:lnTo>
                  <a:lnTo>
                    <a:pt x="126" y="16"/>
                  </a:lnTo>
                  <a:lnTo>
                    <a:pt x="67" y="40"/>
                  </a:lnTo>
                  <a:lnTo>
                    <a:pt x="25" y="64"/>
                  </a:lnTo>
                  <a:lnTo>
                    <a:pt x="8" y="88"/>
                  </a:lnTo>
                  <a:lnTo>
                    <a:pt x="0" y="112"/>
                  </a:lnTo>
                  <a:lnTo>
                    <a:pt x="25" y="128"/>
                  </a:lnTo>
                  <a:lnTo>
                    <a:pt x="17" y="152"/>
                  </a:lnTo>
                  <a:lnTo>
                    <a:pt x="25" y="176"/>
                  </a:lnTo>
                  <a:lnTo>
                    <a:pt x="42" y="184"/>
                  </a:lnTo>
                  <a:lnTo>
                    <a:pt x="67" y="184"/>
                  </a:lnTo>
                  <a:lnTo>
                    <a:pt x="93" y="176"/>
                  </a:lnTo>
                  <a:lnTo>
                    <a:pt x="101" y="240"/>
                  </a:lnTo>
                  <a:lnTo>
                    <a:pt x="152" y="208"/>
                  </a:lnTo>
                  <a:lnTo>
                    <a:pt x="194" y="208"/>
                  </a:lnTo>
                  <a:lnTo>
                    <a:pt x="261" y="248"/>
                  </a:lnTo>
                  <a:lnTo>
                    <a:pt x="303" y="240"/>
                  </a:lnTo>
                  <a:lnTo>
                    <a:pt x="320" y="240"/>
                  </a:lnTo>
                  <a:lnTo>
                    <a:pt x="337" y="176"/>
                  </a:lnTo>
                  <a:lnTo>
                    <a:pt x="295" y="128"/>
                  </a:lnTo>
                  <a:close/>
                </a:path>
              </a:pathLst>
            </a:custGeom>
            <a:solidFill>
              <a:srgbClr val="00FF00"/>
            </a:solidFill>
            <a:ln w="9525">
              <a:noFill/>
              <a:miter lim="800000"/>
              <a:headEnd/>
              <a:tailEnd/>
            </a:ln>
          </p:spPr>
          <p:txBody>
            <a:bodyPr/>
            <a:lstStyle/>
            <a:p>
              <a:endParaRPr lang="en-IE">
                <a:latin typeface="Calibri" pitchFamily="34" charset="0"/>
              </a:endParaRPr>
            </a:p>
          </p:txBody>
        </p:sp>
        <p:sp>
          <p:nvSpPr>
            <p:cNvPr id="101" name="Freeform 97"/>
            <p:cNvSpPr>
              <a:spLocks/>
            </p:cNvSpPr>
            <p:nvPr/>
          </p:nvSpPr>
          <p:spPr bwMode="auto">
            <a:xfrm>
              <a:off x="4687" y="-8"/>
              <a:ext cx="1121" cy="2200"/>
            </a:xfrm>
            <a:custGeom>
              <a:avLst/>
              <a:gdLst>
                <a:gd name="T0" fmla="*/ 995 w 1121"/>
                <a:gd name="T1" fmla="*/ 64 h 2200"/>
                <a:gd name="T2" fmla="*/ 1003 w 1121"/>
                <a:gd name="T3" fmla="*/ 160 h 2200"/>
                <a:gd name="T4" fmla="*/ 919 w 1121"/>
                <a:gd name="T5" fmla="*/ 168 h 2200"/>
                <a:gd name="T6" fmla="*/ 877 w 1121"/>
                <a:gd name="T7" fmla="*/ 168 h 2200"/>
                <a:gd name="T8" fmla="*/ 893 w 1121"/>
                <a:gd name="T9" fmla="*/ 88 h 2200"/>
                <a:gd name="T10" fmla="*/ 851 w 1121"/>
                <a:gd name="T11" fmla="*/ 16 h 2200"/>
                <a:gd name="T12" fmla="*/ 700 w 1121"/>
                <a:gd name="T13" fmla="*/ 48 h 2200"/>
                <a:gd name="T14" fmla="*/ 809 w 1121"/>
                <a:gd name="T15" fmla="*/ 176 h 2200"/>
                <a:gd name="T16" fmla="*/ 877 w 1121"/>
                <a:gd name="T17" fmla="*/ 224 h 2200"/>
                <a:gd name="T18" fmla="*/ 851 w 1121"/>
                <a:gd name="T19" fmla="*/ 304 h 2200"/>
                <a:gd name="T20" fmla="*/ 784 w 1121"/>
                <a:gd name="T21" fmla="*/ 328 h 2200"/>
                <a:gd name="T22" fmla="*/ 725 w 1121"/>
                <a:gd name="T23" fmla="*/ 448 h 2200"/>
                <a:gd name="T24" fmla="*/ 818 w 1121"/>
                <a:gd name="T25" fmla="*/ 560 h 2200"/>
                <a:gd name="T26" fmla="*/ 599 w 1121"/>
                <a:gd name="T27" fmla="*/ 568 h 2200"/>
                <a:gd name="T28" fmla="*/ 607 w 1121"/>
                <a:gd name="T29" fmla="*/ 640 h 2200"/>
                <a:gd name="T30" fmla="*/ 700 w 1121"/>
                <a:gd name="T31" fmla="*/ 664 h 2200"/>
                <a:gd name="T32" fmla="*/ 674 w 1121"/>
                <a:gd name="T33" fmla="*/ 712 h 2200"/>
                <a:gd name="T34" fmla="*/ 548 w 1121"/>
                <a:gd name="T35" fmla="*/ 688 h 2200"/>
                <a:gd name="T36" fmla="*/ 447 w 1121"/>
                <a:gd name="T37" fmla="*/ 592 h 2200"/>
                <a:gd name="T38" fmla="*/ 430 w 1121"/>
                <a:gd name="T39" fmla="*/ 512 h 2200"/>
                <a:gd name="T40" fmla="*/ 253 w 1121"/>
                <a:gd name="T41" fmla="*/ 424 h 2200"/>
                <a:gd name="T42" fmla="*/ 396 w 1121"/>
                <a:gd name="T43" fmla="*/ 440 h 2200"/>
                <a:gd name="T44" fmla="*/ 658 w 1121"/>
                <a:gd name="T45" fmla="*/ 416 h 2200"/>
                <a:gd name="T46" fmla="*/ 717 w 1121"/>
                <a:gd name="T47" fmla="*/ 288 h 2200"/>
                <a:gd name="T48" fmla="*/ 599 w 1121"/>
                <a:gd name="T49" fmla="*/ 192 h 2200"/>
                <a:gd name="T50" fmla="*/ 304 w 1121"/>
                <a:gd name="T51" fmla="*/ 128 h 2200"/>
                <a:gd name="T52" fmla="*/ 186 w 1121"/>
                <a:gd name="T53" fmla="*/ 96 h 2200"/>
                <a:gd name="T54" fmla="*/ 110 w 1121"/>
                <a:gd name="T55" fmla="*/ 112 h 2200"/>
                <a:gd name="T56" fmla="*/ 42 w 1121"/>
                <a:gd name="T57" fmla="*/ 176 h 2200"/>
                <a:gd name="T58" fmla="*/ 26 w 1121"/>
                <a:gd name="T59" fmla="*/ 336 h 2200"/>
                <a:gd name="T60" fmla="*/ 93 w 1121"/>
                <a:gd name="T61" fmla="*/ 448 h 2200"/>
                <a:gd name="T62" fmla="*/ 169 w 1121"/>
                <a:gd name="T63" fmla="*/ 656 h 2200"/>
                <a:gd name="T64" fmla="*/ 287 w 1121"/>
                <a:gd name="T65" fmla="*/ 808 h 2200"/>
                <a:gd name="T66" fmla="*/ 388 w 1121"/>
                <a:gd name="T67" fmla="*/ 944 h 2200"/>
                <a:gd name="T68" fmla="*/ 287 w 1121"/>
                <a:gd name="T69" fmla="*/ 1152 h 2200"/>
                <a:gd name="T70" fmla="*/ 304 w 1121"/>
                <a:gd name="T71" fmla="*/ 1264 h 2200"/>
                <a:gd name="T72" fmla="*/ 396 w 1121"/>
                <a:gd name="T73" fmla="*/ 1296 h 2200"/>
                <a:gd name="T74" fmla="*/ 346 w 1121"/>
                <a:gd name="T75" fmla="*/ 1312 h 2200"/>
                <a:gd name="T76" fmla="*/ 287 w 1121"/>
                <a:gd name="T77" fmla="*/ 1368 h 2200"/>
                <a:gd name="T78" fmla="*/ 287 w 1121"/>
                <a:gd name="T79" fmla="*/ 1408 h 2200"/>
                <a:gd name="T80" fmla="*/ 329 w 1121"/>
                <a:gd name="T81" fmla="*/ 1568 h 2200"/>
                <a:gd name="T82" fmla="*/ 354 w 1121"/>
                <a:gd name="T83" fmla="*/ 1680 h 2200"/>
                <a:gd name="T84" fmla="*/ 413 w 1121"/>
                <a:gd name="T85" fmla="*/ 1768 h 2200"/>
                <a:gd name="T86" fmla="*/ 481 w 1121"/>
                <a:gd name="T87" fmla="*/ 1776 h 2200"/>
                <a:gd name="T88" fmla="*/ 573 w 1121"/>
                <a:gd name="T89" fmla="*/ 1776 h 2200"/>
                <a:gd name="T90" fmla="*/ 649 w 1121"/>
                <a:gd name="T91" fmla="*/ 1840 h 2200"/>
                <a:gd name="T92" fmla="*/ 683 w 1121"/>
                <a:gd name="T93" fmla="*/ 1904 h 2200"/>
                <a:gd name="T94" fmla="*/ 767 w 1121"/>
                <a:gd name="T95" fmla="*/ 1960 h 2200"/>
                <a:gd name="T96" fmla="*/ 843 w 1121"/>
                <a:gd name="T97" fmla="*/ 2024 h 2200"/>
                <a:gd name="T98" fmla="*/ 767 w 1121"/>
                <a:gd name="T99" fmla="*/ 2072 h 2200"/>
                <a:gd name="T100" fmla="*/ 809 w 1121"/>
                <a:gd name="T101" fmla="*/ 2136 h 2200"/>
                <a:gd name="T102" fmla="*/ 877 w 1121"/>
                <a:gd name="T103" fmla="*/ 2128 h 2200"/>
                <a:gd name="T104" fmla="*/ 1011 w 1121"/>
                <a:gd name="T105" fmla="*/ 2112 h 2200"/>
                <a:gd name="T106" fmla="*/ 1054 w 1121"/>
                <a:gd name="T107" fmla="*/ 2192 h 2200"/>
                <a:gd name="T108" fmla="*/ 1113 w 1121"/>
                <a:gd name="T109" fmla="*/ 1360 h 2200"/>
                <a:gd name="T110" fmla="*/ 1014 w 1121"/>
                <a:gd name="T111" fmla="*/ 13 h 2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21"/>
                <a:gd name="T169" fmla="*/ 0 h 2200"/>
                <a:gd name="T170" fmla="*/ 1121 w 1121"/>
                <a:gd name="T171" fmla="*/ 2200 h 220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21" h="2200">
                  <a:moveTo>
                    <a:pt x="1014" y="13"/>
                  </a:moveTo>
                  <a:lnTo>
                    <a:pt x="1011" y="6"/>
                  </a:lnTo>
                  <a:lnTo>
                    <a:pt x="995" y="64"/>
                  </a:lnTo>
                  <a:lnTo>
                    <a:pt x="1011" y="112"/>
                  </a:lnTo>
                  <a:lnTo>
                    <a:pt x="1011" y="136"/>
                  </a:lnTo>
                  <a:lnTo>
                    <a:pt x="1003" y="160"/>
                  </a:lnTo>
                  <a:lnTo>
                    <a:pt x="961" y="184"/>
                  </a:lnTo>
                  <a:lnTo>
                    <a:pt x="936" y="184"/>
                  </a:lnTo>
                  <a:lnTo>
                    <a:pt x="919" y="168"/>
                  </a:lnTo>
                  <a:lnTo>
                    <a:pt x="902" y="160"/>
                  </a:lnTo>
                  <a:lnTo>
                    <a:pt x="893" y="168"/>
                  </a:lnTo>
                  <a:lnTo>
                    <a:pt x="877" y="168"/>
                  </a:lnTo>
                  <a:lnTo>
                    <a:pt x="877" y="144"/>
                  </a:lnTo>
                  <a:lnTo>
                    <a:pt x="877" y="112"/>
                  </a:lnTo>
                  <a:lnTo>
                    <a:pt x="893" y="88"/>
                  </a:lnTo>
                  <a:lnTo>
                    <a:pt x="902" y="64"/>
                  </a:lnTo>
                  <a:lnTo>
                    <a:pt x="893" y="48"/>
                  </a:lnTo>
                  <a:lnTo>
                    <a:pt x="851" y="16"/>
                  </a:lnTo>
                  <a:lnTo>
                    <a:pt x="801" y="24"/>
                  </a:lnTo>
                  <a:lnTo>
                    <a:pt x="750" y="40"/>
                  </a:lnTo>
                  <a:lnTo>
                    <a:pt x="700" y="48"/>
                  </a:lnTo>
                  <a:lnTo>
                    <a:pt x="742" y="64"/>
                  </a:lnTo>
                  <a:lnTo>
                    <a:pt x="784" y="88"/>
                  </a:lnTo>
                  <a:lnTo>
                    <a:pt x="809" y="176"/>
                  </a:lnTo>
                  <a:lnTo>
                    <a:pt x="818" y="200"/>
                  </a:lnTo>
                  <a:lnTo>
                    <a:pt x="843" y="200"/>
                  </a:lnTo>
                  <a:lnTo>
                    <a:pt x="877" y="224"/>
                  </a:lnTo>
                  <a:lnTo>
                    <a:pt x="902" y="264"/>
                  </a:lnTo>
                  <a:lnTo>
                    <a:pt x="910" y="312"/>
                  </a:lnTo>
                  <a:lnTo>
                    <a:pt x="851" y="304"/>
                  </a:lnTo>
                  <a:lnTo>
                    <a:pt x="801" y="312"/>
                  </a:lnTo>
                  <a:lnTo>
                    <a:pt x="784" y="320"/>
                  </a:lnTo>
                  <a:lnTo>
                    <a:pt x="784" y="328"/>
                  </a:lnTo>
                  <a:lnTo>
                    <a:pt x="776" y="360"/>
                  </a:lnTo>
                  <a:lnTo>
                    <a:pt x="750" y="400"/>
                  </a:lnTo>
                  <a:lnTo>
                    <a:pt x="725" y="448"/>
                  </a:lnTo>
                  <a:lnTo>
                    <a:pt x="717" y="480"/>
                  </a:lnTo>
                  <a:lnTo>
                    <a:pt x="733" y="496"/>
                  </a:lnTo>
                  <a:lnTo>
                    <a:pt x="818" y="560"/>
                  </a:lnTo>
                  <a:lnTo>
                    <a:pt x="750" y="584"/>
                  </a:lnTo>
                  <a:lnTo>
                    <a:pt x="666" y="584"/>
                  </a:lnTo>
                  <a:lnTo>
                    <a:pt x="599" y="568"/>
                  </a:lnTo>
                  <a:lnTo>
                    <a:pt x="582" y="584"/>
                  </a:lnTo>
                  <a:lnTo>
                    <a:pt x="573" y="608"/>
                  </a:lnTo>
                  <a:lnTo>
                    <a:pt x="607" y="640"/>
                  </a:lnTo>
                  <a:lnTo>
                    <a:pt x="658" y="648"/>
                  </a:lnTo>
                  <a:lnTo>
                    <a:pt x="683" y="648"/>
                  </a:lnTo>
                  <a:lnTo>
                    <a:pt x="700" y="664"/>
                  </a:lnTo>
                  <a:lnTo>
                    <a:pt x="700" y="680"/>
                  </a:lnTo>
                  <a:lnTo>
                    <a:pt x="683" y="704"/>
                  </a:lnTo>
                  <a:lnTo>
                    <a:pt x="674" y="712"/>
                  </a:lnTo>
                  <a:lnTo>
                    <a:pt x="649" y="712"/>
                  </a:lnTo>
                  <a:lnTo>
                    <a:pt x="599" y="696"/>
                  </a:lnTo>
                  <a:lnTo>
                    <a:pt x="548" y="688"/>
                  </a:lnTo>
                  <a:lnTo>
                    <a:pt x="523" y="680"/>
                  </a:lnTo>
                  <a:lnTo>
                    <a:pt x="506" y="664"/>
                  </a:lnTo>
                  <a:lnTo>
                    <a:pt x="447" y="592"/>
                  </a:lnTo>
                  <a:lnTo>
                    <a:pt x="438" y="552"/>
                  </a:lnTo>
                  <a:lnTo>
                    <a:pt x="438" y="536"/>
                  </a:lnTo>
                  <a:lnTo>
                    <a:pt x="430" y="512"/>
                  </a:lnTo>
                  <a:lnTo>
                    <a:pt x="380" y="496"/>
                  </a:lnTo>
                  <a:lnTo>
                    <a:pt x="337" y="480"/>
                  </a:lnTo>
                  <a:lnTo>
                    <a:pt x="253" y="424"/>
                  </a:lnTo>
                  <a:lnTo>
                    <a:pt x="287" y="424"/>
                  </a:lnTo>
                  <a:lnTo>
                    <a:pt x="321" y="440"/>
                  </a:lnTo>
                  <a:lnTo>
                    <a:pt x="396" y="440"/>
                  </a:lnTo>
                  <a:lnTo>
                    <a:pt x="565" y="448"/>
                  </a:lnTo>
                  <a:lnTo>
                    <a:pt x="624" y="432"/>
                  </a:lnTo>
                  <a:lnTo>
                    <a:pt x="658" y="416"/>
                  </a:lnTo>
                  <a:lnTo>
                    <a:pt x="683" y="384"/>
                  </a:lnTo>
                  <a:lnTo>
                    <a:pt x="708" y="320"/>
                  </a:lnTo>
                  <a:lnTo>
                    <a:pt x="717" y="288"/>
                  </a:lnTo>
                  <a:lnTo>
                    <a:pt x="708" y="256"/>
                  </a:lnTo>
                  <a:lnTo>
                    <a:pt x="666" y="208"/>
                  </a:lnTo>
                  <a:lnTo>
                    <a:pt x="599" y="192"/>
                  </a:lnTo>
                  <a:lnTo>
                    <a:pt x="447" y="152"/>
                  </a:lnTo>
                  <a:lnTo>
                    <a:pt x="371" y="128"/>
                  </a:lnTo>
                  <a:lnTo>
                    <a:pt x="304" y="128"/>
                  </a:lnTo>
                  <a:lnTo>
                    <a:pt x="152" y="128"/>
                  </a:lnTo>
                  <a:lnTo>
                    <a:pt x="177" y="104"/>
                  </a:lnTo>
                  <a:lnTo>
                    <a:pt x="186" y="96"/>
                  </a:lnTo>
                  <a:lnTo>
                    <a:pt x="169" y="88"/>
                  </a:lnTo>
                  <a:lnTo>
                    <a:pt x="127" y="80"/>
                  </a:lnTo>
                  <a:lnTo>
                    <a:pt x="110" y="112"/>
                  </a:lnTo>
                  <a:lnTo>
                    <a:pt x="76" y="120"/>
                  </a:lnTo>
                  <a:lnTo>
                    <a:pt x="76" y="144"/>
                  </a:lnTo>
                  <a:lnTo>
                    <a:pt x="42" y="176"/>
                  </a:lnTo>
                  <a:lnTo>
                    <a:pt x="9" y="224"/>
                  </a:lnTo>
                  <a:lnTo>
                    <a:pt x="0" y="272"/>
                  </a:lnTo>
                  <a:lnTo>
                    <a:pt x="26" y="336"/>
                  </a:lnTo>
                  <a:lnTo>
                    <a:pt x="68" y="352"/>
                  </a:lnTo>
                  <a:lnTo>
                    <a:pt x="110" y="392"/>
                  </a:lnTo>
                  <a:lnTo>
                    <a:pt x="93" y="448"/>
                  </a:lnTo>
                  <a:lnTo>
                    <a:pt x="144" y="544"/>
                  </a:lnTo>
                  <a:lnTo>
                    <a:pt x="211" y="608"/>
                  </a:lnTo>
                  <a:lnTo>
                    <a:pt x="169" y="656"/>
                  </a:lnTo>
                  <a:lnTo>
                    <a:pt x="177" y="712"/>
                  </a:lnTo>
                  <a:lnTo>
                    <a:pt x="245" y="752"/>
                  </a:lnTo>
                  <a:lnTo>
                    <a:pt x="287" y="808"/>
                  </a:lnTo>
                  <a:lnTo>
                    <a:pt x="270" y="856"/>
                  </a:lnTo>
                  <a:lnTo>
                    <a:pt x="337" y="896"/>
                  </a:lnTo>
                  <a:lnTo>
                    <a:pt x="388" y="944"/>
                  </a:lnTo>
                  <a:lnTo>
                    <a:pt x="380" y="1008"/>
                  </a:lnTo>
                  <a:lnTo>
                    <a:pt x="337" y="1080"/>
                  </a:lnTo>
                  <a:lnTo>
                    <a:pt x="287" y="1152"/>
                  </a:lnTo>
                  <a:lnTo>
                    <a:pt x="262" y="1248"/>
                  </a:lnTo>
                  <a:lnTo>
                    <a:pt x="278" y="1232"/>
                  </a:lnTo>
                  <a:lnTo>
                    <a:pt x="304" y="1264"/>
                  </a:lnTo>
                  <a:lnTo>
                    <a:pt x="346" y="1280"/>
                  </a:lnTo>
                  <a:lnTo>
                    <a:pt x="396" y="1288"/>
                  </a:lnTo>
                  <a:lnTo>
                    <a:pt x="396" y="1296"/>
                  </a:lnTo>
                  <a:lnTo>
                    <a:pt x="388" y="1304"/>
                  </a:lnTo>
                  <a:lnTo>
                    <a:pt x="363" y="1312"/>
                  </a:lnTo>
                  <a:lnTo>
                    <a:pt x="346" y="1312"/>
                  </a:lnTo>
                  <a:lnTo>
                    <a:pt x="337" y="1336"/>
                  </a:lnTo>
                  <a:lnTo>
                    <a:pt x="287" y="1344"/>
                  </a:lnTo>
                  <a:lnTo>
                    <a:pt x="287" y="1368"/>
                  </a:lnTo>
                  <a:lnTo>
                    <a:pt x="287" y="1392"/>
                  </a:lnTo>
                  <a:lnTo>
                    <a:pt x="278" y="1392"/>
                  </a:lnTo>
                  <a:lnTo>
                    <a:pt x="287" y="1408"/>
                  </a:lnTo>
                  <a:lnTo>
                    <a:pt x="287" y="1456"/>
                  </a:lnTo>
                  <a:lnTo>
                    <a:pt x="287" y="1520"/>
                  </a:lnTo>
                  <a:lnTo>
                    <a:pt x="329" y="1568"/>
                  </a:lnTo>
                  <a:lnTo>
                    <a:pt x="312" y="1632"/>
                  </a:lnTo>
                  <a:lnTo>
                    <a:pt x="346" y="1640"/>
                  </a:lnTo>
                  <a:lnTo>
                    <a:pt x="354" y="1680"/>
                  </a:lnTo>
                  <a:lnTo>
                    <a:pt x="388" y="1712"/>
                  </a:lnTo>
                  <a:lnTo>
                    <a:pt x="413" y="1776"/>
                  </a:lnTo>
                  <a:lnTo>
                    <a:pt x="413" y="1768"/>
                  </a:lnTo>
                  <a:lnTo>
                    <a:pt x="438" y="1768"/>
                  </a:lnTo>
                  <a:lnTo>
                    <a:pt x="464" y="1784"/>
                  </a:lnTo>
                  <a:lnTo>
                    <a:pt x="481" y="1776"/>
                  </a:lnTo>
                  <a:lnTo>
                    <a:pt x="514" y="1784"/>
                  </a:lnTo>
                  <a:lnTo>
                    <a:pt x="531" y="1800"/>
                  </a:lnTo>
                  <a:lnTo>
                    <a:pt x="573" y="1776"/>
                  </a:lnTo>
                  <a:lnTo>
                    <a:pt x="607" y="1784"/>
                  </a:lnTo>
                  <a:lnTo>
                    <a:pt x="641" y="1808"/>
                  </a:lnTo>
                  <a:lnTo>
                    <a:pt x="649" y="1840"/>
                  </a:lnTo>
                  <a:lnTo>
                    <a:pt x="649" y="1872"/>
                  </a:lnTo>
                  <a:lnTo>
                    <a:pt x="683" y="1888"/>
                  </a:lnTo>
                  <a:lnTo>
                    <a:pt x="683" y="1904"/>
                  </a:lnTo>
                  <a:lnTo>
                    <a:pt x="717" y="1928"/>
                  </a:lnTo>
                  <a:lnTo>
                    <a:pt x="759" y="1936"/>
                  </a:lnTo>
                  <a:lnTo>
                    <a:pt x="767" y="1960"/>
                  </a:lnTo>
                  <a:lnTo>
                    <a:pt x="835" y="1976"/>
                  </a:lnTo>
                  <a:lnTo>
                    <a:pt x="860" y="2000"/>
                  </a:lnTo>
                  <a:lnTo>
                    <a:pt x="843" y="2024"/>
                  </a:lnTo>
                  <a:lnTo>
                    <a:pt x="826" y="2040"/>
                  </a:lnTo>
                  <a:lnTo>
                    <a:pt x="776" y="2048"/>
                  </a:lnTo>
                  <a:lnTo>
                    <a:pt x="767" y="2072"/>
                  </a:lnTo>
                  <a:lnTo>
                    <a:pt x="792" y="2088"/>
                  </a:lnTo>
                  <a:lnTo>
                    <a:pt x="792" y="2112"/>
                  </a:lnTo>
                  <a:lnTo>
                    <a:pt x="809" y="2136"/>
                  </a:lnTo>
                  <a:lnTo>
                    <a:pt x="835" y="2168"/>
                  </a:lnTo>
                  <a:lnTo>
                    <a:pt x="868" y="2168"/>
                  </a:lnTo>
                  <a:lnTo>
                    <a:pt x="877" y="2128"/>
                  </a:lnTo>
                  <a:lnTo>
                    <a:pt x="910" y="2128"/>
                  </a:lnTo>
                  <a:lnTo>
                    <a:pt x="969" y="2096"/>
                  </a:lnTo>
                  <a:lnTo>
                    <a:pt x="1011" y="2112"/>
                  </a:lnTo>
                  <a:lnTo>
                    <a:pt x="1054" y="2136"/>
                  </a:lnTo>
                  <a:lnTo>
                    <a:pt x="1037" y="2152"/>
                  </a:lnTo>
                  <a:lnTo>
                    <a:pt x="1054" y="2192"/>
                  </a:lnTo>
                  <a:lnTo>
                    <a:pt x="1079" y="2200"/>
                  </a:lnTo>
                  <a:lnTo>
                    <a:pt x="1113" y="2200"/>
                  </a:lnTo>
                  <a:lnTo>
                    <a:pt x="1113" y="1360"/>
                  </a:lnTo>
                  <a:lnTo>
                    <a:pt x="1121" y="0"/>
                  </a:lnTo>
                  <a:lnTo>
                    <a:pt x="1116" y="8"/>
                  </a:lnTo>
                  <a:lnTo>
                    <a:pt x="1014" y="13"/>
                  </a:lnTo>
                  <a:close/>
                </a:path>
              </a:pathLst>
            </a:custGeom>
            <a:noFill/>
            <a:ln w="9525">
              <a:noFill/>
              <a:miter lim="800000"/>
              <a:headEnd/>
              <a:tailEnd/>
            </a:ln>
          </p:spPr>
          <p:txBody>
            <a:bodyPr/>
            <a:lstStyle/>
            <a:p>
              <a:endParaRPr lang="en-IE">
                <a:latin typeface="Calibri" pitchFamily="34" charset="0"/>
              </a:endParaRPr>
            </a:p>
          </p:txBody>
        </p:sp>
        <p:sp>
          <p:nvSpPr>
            <p:cNvPr id="102" name="Freeform 98"/>
            <p:cNvSpPr>
              <a:spLocks/>
            </p:cNvSpPr>
            <p:nvPr/>
          </p:nvSpPr>
          <p:spPr bwMode="auto">
            <a:xfrm>
              <a:off x="4679" y="1384"/>
              <a:ext cx="337" cy="248"/>
            </a:xfrm>
            <a:custGeom>
              <a:avLst/>
              <a:gdLst>
                <a:gd name="T0" fmla="*/ 295 w 337"/>
                <a:gd name="T1" fmla="*/ 128 h 248"/>
                <a:gd name="T2" fmla="*/ 295 w 337"/>
                <a:gd name="T3" fmla="*/ 64 h 248"/>
                <a:gd name="T4" fmla="*/ 295 w 337"/>
                <a:gd name="T5" fmla="*/ 16 h 248"/>
                <a:gd name="T6" fmla="*/ 286 w 337"/>
                <a:gd name="T7" fmla="*/ 0 h 248"/>
                <a:gd name="T8" fmla="*/ 236 w 337"/>
                <a:gd name="T9" fmla="*/ 8 h 248"/>
                <a:gd name="T10" fmla="*/ 126 w 337"/>
                <a:gd name="T11" fmla="*/ 16 h 248"/>
                <a:gd name="T12" fmla="*/ 67 w 337"/>
                <a:gd name="T13" fmla="*/ 40 h 248"/>
                <a:gd name="T14" fmla="*/ 25 w 337"/>
                <a:gd name="T15" fmla="*/ 64 h 248"/>
                <a:gd name="T16" fmla="*/ 8 w 337"/>
                <a:gd name="T17" fmla="*/ 88 h 248"/>
                <a:gd name="T18" fmla="*/ 0 w 337"/>
                <a:gd name="T19" fmla="*/ 112 h 248"/>
                <a:gd name="T20" fmla="*/ 25 w 337"/>
                <a:gd name="T21" fmla="*/ 128 h 248"/>
                <a:gd name="T22" fmla="*/ 17 w 337"/>
                <a:gd name="T23" fmla="*/ 152 h 248"/>
                <a:gd name="T24" fmla="*/ 25 w 337"/>
                <a:gd name="T25" fmla="*/ 176 h 248"/>
                <a:gd name="T26" fmla="*/ 42 w 337"/>
                <a:gd name="T27" fmla="*/ 184 h 248"/>
                <a:gd name="T28" fmla="*/ 67 w 337"/>
                <a:gd name="T29" fmla="*/ 184 h 248"/>
                <a:gd name="T30" fmla="*/ 93 w 337"/>
                <a:gd name="T31" fmla="*/ 176 h 248"/>
                <a:gd name="T32" fmla="*/ 101 w 337"/>
                <a:gd name="T33" fmla="*/ 240 h 248"/>
                <a:gd name="T34" fmla="*/ 152 w 337"/>
                <a:gd name="T35" fmla="*/ 208 h 248"/>
                <a:gd name="T36" fmla="*/ 194 w 337"/>
                <a:gd name="T37" fmla="*/ 208 h 248"/>
                <a:gd name="T38" fmla="*/ 261 w 337"/>
                <a:gd name="T39" fmla="*/ 248 h 248"/>
                <a:gd name="T40" fmla="*/ 303 w 337"/>
                <a:gd name="T41" fmla="*/ 240 h 248"/>
                <a:gd name="T42" fmla="*/ 320 w 337"/>
                <a:gd name="T43" fmla="*/ 240 h 248"/>
                <a:gd name="T44" fmla="*/ 337 w 337"/>
                <a:gd name="T45" fmla="*/ 176 h 248"/>
                <a:gd name="T46" fmla="*/ 295 w 337"/>
                <a:gd name="T47" fmla="*/ 128 h 24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7"/>
                <a:gd name="T73" fmla="*/ 0 h 248"/>
                <a:gd name="T74" fmla="*/ 337 w 337"/>
                <a:gd name="T75" fmla="*/ 248 h 24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7" h="248">
                  <a:moveTo>
                    <a:pt x="295" y="128"/>
                  </a:moveTo>
                  <a:lnTo>
                    <a:pt x="295" y="64"/>
                  </a:lnTo>
                  <a:lnTo>
                    <a:pt x="295" y="16"/>
                  </a:lnTo>
                  <a:lnTo>
                    <a:pt x="286" y="0"/>
                  </a:lnTo>
                  <a:lnTo>
                    <a:pt x="236" y="8"/>
                  </a:lnTo>
                  <a:lnTo>
                    <a:pt x="126" y="16"/>
                  </a:lnTo>
                  <a:lnTo>
                    <a:pt x="67" y="40"/>
                  </a:lnTo>
                  <a:lnTo>
                    <a:pt x="25" y="64"/>
                  </a:lnTo>
                  <a:lnTo>
                    <a:pt x="8" y="88"/>
                  </a:lnTo>
                  <a:lnTo>
                    <a:pt x="0" y="112"/>
                  </a:lnTo>
                  <a:lnTo>
                    <a:pt x="25" y="128"/>
                  </a:lnTo>
                  <a:lnTo>
                    <a:pt x="17" y="152"/>
                  </a:lnTo>
                  <a:lnTo>
                    <a:pt x="25" y="176"/>
                  </a:lnTo>
                  <a:lnTo>
                    <a:pt x="42" y="184"/>
                  </a:lnTo>
                  <a:lnTo>
                    <a:pt x="67" y="184"/>
                  </a:lnTo>
                  <a:lnTo>
                    <a:pt x="93" y="176"/>
                  </a:lnTo>
                  <a:lnTo>
                    <a:pt x="101" y="240"/>
                  </a:lnTo>
                  <a:lnTo>
                    <a:pt x="152" y="208"/>
                  </a:lnTo>
                  <a:lnTo>
                    <a:pt x="194" y="208"/>
                  </a:lnTo>
                  <a:lnTo>
                    <a:pt x="261" y="248"/>
                  </a:lnTo>
                  <a:lnTo>
                    <a:pt x="303" y="240"/>
                  </a:lnTo>
                  <a:lnTo>
                    <a:pt x="320" y="240"/>
                  </a:lnTo>
                  <a:lnTo>
                    <a:pt x="337" y="176"/>
                  </a:lnTo>
                  <a:lnTo>
                    <a:pt x="295" y="128"/>
                  </a:lnTo>
                  <a:close/>
                </a:path>
              </a:pathLst>
            </a:custGeom>
            <a:noFill/>
            <a:ln w="12700">
              <a:solidFill>
                <a:srgbClr val="000000"/>
              </a:solidFill>
              <a:round/>
              <a:headEnd/>
              <a:tailEnd/>
            </a:ln>
          </p:spPr>
          <p:txBody>
            <a:bodyPr/>
            <a:lstStyle/>
            <a:p>
              <a:endParaRPr lang="en-IE">
                <a:latin typeface="Calibri" pitchFamily="34" charset="0"/>
              </a:endParaRPr>
            </a:p>
          </p:txBody>
        </p:sp>
        <p:sp>
          <p:nvSpPr>
            <p:cNvPr id="103" name="Freeform 99"/>
            <p:cNvSpPr>
              <a:spLocks/>
            </p:cNvSpPr>
            <p:nvPr/>
          </p:nvSpPr>
          <p:spPr bwMode="auto">
            <a:xfrm>
              <a:off x="4687" y="2"/>
              <a:ext cx="1115" cy="2190"/>
            </a:xfrm>
            <a:custGeom>
              <a:avLst/>
              <a:gdLst>
                <a:gd name="T0" fmla="*/ 1011 w 1115"/>
                <a:gd name="T1" fmla="*/ 102 h 2190"/>
                <a:gd name="T2" fmla="*/ 961 w 1115"/>
                <a:gd name="T3" fmla="*/ 174 h 2190"/>
                <a:gd name="T4" fmla="*/ 902 w 1115"/>
                <a:gd name="T5" fmla="*/ 150 h 2190"/>
                <a:gd name="T6" fmla="*/ 877 w 1115"/>
                <a:gd name="T7" fmla="*/ 134 h 2190"/>
                <a:gd name="T8" fmla="*/ 902 w 1115"/>
                <a:gd name="T9" fmla="*/ 54 h 2190"/>
                <a:gd name="T10" fmla="*/ 801 w 1115"/>
                <a:gd name="T11" fmla="*/ 14 h 2190"/>
                <a:gd name="T12" fmla="*/ 742 w 1115"/>
                <a:gd name="T13" fmla="*/ 54 h 2190"/>
                <a:gd name="T14" fmla="*/ 818 w 1115"/>
                <a:gd name="T15" fmla="*/ 190 h 2190"/>
                <a:gd name="T16" fmla="*/ 902 w 1115"/>
                <a:gd name="T17" fmla="*/ 254 h 2190"/>
                <a:gd name="T18" fmla="*/ 801 w 1115"/>
                <a:gd name="T19" fmla="*/ 302 h 2190"/>
                <a:gd name="T20" fmla="*/ 776 w 1115"/>
                <a:gd name="T21" fmla="*/ 350 h 2190"/>
                <a:gd name="T22" fmla="*/ 717 w 1115"/>
                <a:gd name="T23" fmla="*/ 470 h 2190"/>
                <a:gd name="T24" fmla="*/ 750 w 1115"/>
                <a:gd name="T25" fmla="*/ 574 h 2190"/>
                <a:gd name="T26" fmla="*/ 582 w 1115"/>
                <a:gd name="T27" fmla="*/ 574 h 2190"/>
                <a:gd name="T28" fmla="*/ 658 w 1115"/>
                <a:gd name="T29" fmla="*/ 638 h 2190"/>
                <a:gd name="T30" fmla="*/ 700 w 1115"/>
                <a:gd name="T31" fmla="*/ 670 h 2190"/>
                <a:gd name="T32" fmla="*/ 649 w 1115"/>
                <a:gd name="T33" fmla="*/ 702 h 2190"/>
                <a:gd name="T34" fmla="*/ 523 w 1115"/>
                <a:gd name="T35" fmla="*/ 670 h 2190"/>
                <a:gd name="T36" fmla="*/ 438 w 1115"/>
                <a:gd name="T37" fmla="*/ 542 h 2190"/>
                <a:gd name="T38" fmla="*/ 380 w 1115"/>
                <a:gd name="T39" fmla="*/ 486 h 2190"/>
                <a:gd name="T40" fmla="*/ 287 w 1115"/>
                <a:gd name="T41" fmla="*/ 414 h 2190"/>
                <a:gd name="T42" fmla="*/ 565 w 1115"/>
                <a:gd name="T43" fmla="*/ 438 h 2190"/>
                <a:gd name="T44" fmla="*/ 683 w 1115"/>
                <a:gd name="T45" fmla="*/ 374 h 2190"/>
                <a:gd name="T46" fmla="*/ 708 w 1115"/>
                <a:gd name="T47" fmla="*/ 246 h 2190"/>
                <a:gd name="T48" fmla="*/ 447 w 1115"/>
                <a:gd name="T49" fmla="*/ 142 h 2190"/>
                <a:gd name="T50" fmla="*/ 152 w 1115"/>
                <a:gd name="T51" fmla="*/ 118 h 2190"/>
                <a:gd name="T52" fmla="*/ 169 w 1115"/>
                <a:gd name="T53" fmla="*/ 78 h 2190"/>
                <a:gd name="T54" fmla="*/ 76 w 1115"/>
                <a:gd name="T55" fmla="*/ 110 h 2190"/>
                <a:gd name="T56" fmla="*/ 9 w 1115"/>
                <a:gd name="T57" fmla="*/ 214 h 2190"/>
                <a:gd name="T58" fmla="*/ 68 w 1115"/>
                <a:gd name="T59" fmla="*/ 342 h 2190"/>
                <a:gd name="T60" fmla="*/ 144 w 1115"/>
                <a:gd name="T61" fmla="*/ 534 h 2190"/>
                <a:gd name="T62" fmla="*/ 177 w 1115"/>
                <a:gd name="T63" fmla="*/ 702 h 2190"/>
                <a:gd name="T64" fmla="*/ 270 w 1115"/>
                <a:gd name="T65" fmla="*/ 846 h 2190"/>
                <a:gd name="T66" fmla="*/ 380 w 1115"/>
                <a:gd name="T67" fmla="*/ 998 h 2190"/>
                <a:gd name="T68" fmla="*/ 262 w 1115"/>
                <a:gd name="T69" fmla="*/ 1238 h 2190"/>
                <a:gd name="T70" fmla="*/ 346 w 1115"/>
                <a:gd name="T71" fmla="*/ 1270 h 2190"/>
                <a:gd name="T72" fmla="*/ 388 w 1115"/>
                <a:gd name="T73" fmla="*/ 1294 h 2190"/>
                <a:gd name="T74" fmla="*/ 337 w 1115"/>
                <a:gd name="T75" fmla="*/ 1326 h 2190"/>
                <a:gd name="T76" fmla="*/ 287 w 1115"/>
                <a:gd name="T77" fmla="*/ 1382 h 2190"/>
                <a:gd name="T78" fmla="*/ 287 w 1115"/>
                <a:gd name="T79" fmla="*/ 1446 h 2190"/>
                <a:gd name="T80" fmla="*/ 312 w 1115"/>
                <a:gd name="T81" fmla="*/ 1622 h 2190"/>
                <a:gd name="T82" fmla="*/ 388 w 1115"/>
                <a:gd name="T83" fmla="*/ 1702 h 2190"/>
                <a:gd name="T84" fmla="*/ 438 w 1115"/>
                <a:gd name="T85" fmla="*/ 1758 h 2190"/>
                <a:gd name="T86" fmla="*/ 514 w 1115"/>
                <a:gd name="T87" fmla="*/ 1774 h 2190"/>
                <a:gd name="T88" fmla="*/ 607 w 1115"/>
                <a:gd name="T89" fmla="*/ 1774 h 2190"/>
                <a:gd name="T90" fmla="*/ 649 w 1115"/>
                <a:gd name="T91" fmla="*/ 1862 h 2190"/>
                <a:gd name="T92" fmla="*/ 717 w 1115"/>
                <a:gd name="T93" fmla="*/ 1918 h 2190"/>
                <a:gd name="T94" fmla="*/ 835 w 1115"/>
                <a:gd name="T95" fmla="*/ 1966 h 2190"/>
                <a:gd name="T96" fmla="*/ 826 w 1115"/>
                <a:gd name="T97" fmla="*/ 2030 h 2190"/>
                <a:gd name="T98" fmla="*/ 792 w 1115"/>
                <a:gd name="T99" fmla="*/ 2078 h 2190"/>
                <a:gd name="T100" fmla="*/ 835 w 1115"/>
                <a:gd name="T101" fmla="*/ 2158 h 2190"/>
                <a:gd name="T102" fmla="*/ 877 w 1115"/>
                <a:gd name="T103" fmla="*/ 2118 h 2190"/>
                <a:gd name="T104" fmla="*/ 1011 w 1115"/>
                <a:gd name="T105" fmla="*/ 2102 h 2190"/>
                <a:gd name="T106" fmla="*/ 1054 w 1115"/>
                <a:gd name="T107" fmla="*/ 2182 h 2190"/>
                <a:gd name="T108" fmla="*/ 1115 w 1115"/>
                <a:gd name="T109" fmla="*/ 0 h 219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15"/>
                <a:gd name="T166" fmla="*/ 0 h 2190"/>
                <a:gd name="T167" fmla="*/ 1115 w 1115"/>
                <a:gd name="T168" fmla="*/ 2190 h 219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15" h="2190">
                  <a:moveTo>
                    <a:pt x="1011" y="0"/>
                  </a:moveTo>
                  <a:lnTo>
                    <a:pt x="995" y="54"/>
                  </a:lnTo>
                  <a:lnTo>
                    <a:pt x="1011" y="102"/>
                  </a:lnTo>
                  <a:lnTo>
                    <a:pt x="1011" y="126"/>
                  </a:lnTo>
                  <a:lnTo>
                    <a:pt x="1003" y="150"/>
                  </a:lnTo>
                  <a:lnTo>
                    <a:pt x="961" y="174"/>
                  </a:lnTo>
                  <a:lnTo>
                    <a:pt x="936" y="174"/>
                  </a:lnTo>
                  <a:lnTo>
                    <a:pt x="919" y="158"/>
                  </a:lnTo>
                  <a:lnTo>
                    <a:pt x="902" y="150"/>
                  </a:lnTo>
                  <a:lnTo>
                    <a:pt x="893" y="158"/>
                  </a:lnTo>
                  <a:lnTo>
                    <a:pt x="877" y="158"/>
                  </a:lnTo>
                  <a:lnTo>
                    <a:pt x="877" y="134"/>
                  </a:lnTo>
                  <a:lnTo>
                    <a:pt x="877" y="102"/>
                  </a:lnTo>
                  <a:lnTo>
                    <a:pt x="893" y="78"/>
                  </a:lnTo>
                  <a:lnTo>
                    <a:pt x="902" y="54"/>
                  </a:lnTo>
                  <a:lnTo>
                    <a:pt x="893" y="38"/>
                  </a:lnTo>
                  <a:lnTo>
                    <a:pt x="851" y="6"/>
                  </a:lnTo>
                  <a:lnTo>
                    <a:pt x="801" y="14"/>
                  </a:lnTo>
                  <a:lnTo>
                    <a:pt x="750" y="30"/>
                  </a:lnTo>
                  <a:lnTo>
                    <a:pt x="700" y="38"/>
                  </a:lnTo>
                  <a:lnTo>
                    <a:pt x="742" y="54"/>
                  </a:lnTo>
                  <a:lnTo>
                    <a:pt x="784" y="78"/>
                  </a:lnTo>
                  <a:lnTo>
                    <a:pt x="809" y="166"/>
                  </a:lnTo>
                  <a:lnTo>
                    <a:pt x="818" y="190"/>
                  </a:lnTo>
                  <a:lnTo>
                    <a:pt x="843" y="190"/>
                  </a:lnTo>
                  <a:lnTo>
                    <a:pt x="877" y="214"/>
                  </a:lnTo>
                  <a:lnTo>
                    <a:pt x="902" y="254"/>
                  </a:lnTo>
                  <a:lnTo>
                    <a:pt x="910" y="302"/>
                  </a:lnTo>
                  <a:lnTo>
                    <a:pt x="851" y="294"/>
                  </a:lnTo>
                  <a:lnTo>
                    <a:pt x="801" y="302"/>
                  </a:lnTo>
                  <a:lnTo>
                    <a:pt x="784" y="310"/>
                  </a:lnTo>
                  <a:lnTo>
                    <a:pt x="784" y="318"/>
                  </a:lnTo>
                  <a:lnTo>
                    <a:pt x="776" y="350"/>
                  </a:lnTo>
                  <a:lnTo>
                    <a:pt x="750" y="390"/>
                  </a:lnTo>
                  <a:lnTo>
                    <a:pt x="725" y="438"/>
                  </a:lnTo>
                  <a:lnTo>
                    <a:pt x="717" y="470"/>
                  </a:lnTo>
                  <a:lnTo>
                    <a:pt x="733" y="486"/>
                  </a:lnTo>
                  <a:lnTo>
                    <a:pt x="818" y="550"/>
                  </a:lnTo>
                  <a:lnTo>
                    <a:pt x="750" y="574"/>
                  </a:lnTo>
                  <a:lnTo>
                    <a:pt x="666" y="574"/>
                  </a:lnTo>
                  <a:lnTo>
                    <a:pt x="599" y="558"/>
                  </a:lnTo>
                  <a:lnTo>
                    <a:pt x="582" y="574"/>
                  </a:lnTo>
                  <a:lnTo>
                    <a:pt x="573" y="598"/>
                  </a:lnTo>
                  <a:lnTo>
                    <a:pt x="607" y="630"/>
                  </a:lnTo>
                  <a:lnTo>
                    <a:pt x="658" y="638"/>
                  </a:lnTo>
                  <a:lnTo>
                    <a:pt x="683" y="638"/>
                  </a:lnTo>
                  <a:lnTo>
                    <a:pt x="700" y="654"/>
                  </a:lnTo>
                  <a:lnTo>
                    <a:pt x="700" y="670"/>
                  </a:lnTo>
                  <a:lnTo>
                    <a:pt x="683" y="694"/>
                  </a:lnTo>
                  <a:lnTo>
                    <a:pt x="674" y="702"/>
                  </a:lnTo>
                  <a:lnTo>
                    <a:pt x="649" y="702"/>
                  </a:lnTo>
                  <a:lnTo>
                    <a:pt x="599" y="686"/>
                  </a:lnTo>
                  <a:lnTo>
                    <a:pt x="548" y="678"/>
                  </a:lnTo>
                  <a:lnTo>
                    <a:pt x="523" y="670"/>
                  </a:lnTo>
                  <a:lnTo>
                    <a:pt x="506" y="654"/>
                  </a:lnTo>
                  <a:lnTo>
                    <a:pt x="447" y="582"/>
                  </a:lnTo>
                  <a:lnTo>
                    <a:pt x="438" y="542"/>
                  </a:lnTo>
                  <a:lnTo>
                    <a:pt x="438" y="526"/>
                  </a:lnTo>
                  <a:lnTo>
                    <a:pt x="430" y="502"/>
                  </a:lnTo>
                  <a:lnTo>
                    <a:pt x="380" y="486"/>
                  </a:lnTo>
                  <a:lnTo>
                    <a:pt x="337" y="470"/>
                  </a:lnTo>
                  <a:lnTo>
                    <a:pt x="253" y="414"/>
                  </a:lnTo>
                  <a:lnTo>
                    <a:pt x="287" y="414"/>
                  </a:lnTo>
                  <a:lnTo>
                    <a:pt x="321" y="430"/>
                  </a:lnTo>
                  <a:lnTo>
                    <a:pt x="396" y="430"/>
                  </a:lnTo>
                  <a:lnTo>
                    <a:pt x="565" y="438"/>
                  </a:lnTo>
                  <a:lnTo>
                    <a:pt x="624" y="422"/>
                  </a:lnTo>
                  <a:lnTo>
                    <a:pt x="658" y="406"/>
                  </a:lnTo>
                  <a:lnTo>
                    <a:pt x="683" y="374"/>
                  </a:lnTo>
                  <a:lnTo>
                    <a:pt x="708" y="310"/>
                  </a:lnTo>
                  <a:lnTo>
                    <a:pt x="717" y="278"/>
                  </a:lnTo>
                  <a:lnTo>
                    <a:pt x="708" y="246"/>
                  </a:lnTo>
                  <a:lnTo>
                    <a:pt x="666" y="198"/>
                  </a:lnTo>
                  <a:lnTo>
                    <a:pt x="599" y="182"/>
                  </a:lnTo>
                  <a:lnTo>
                    <a:pt x="447" y="142"/>
                  </a:lnTo>
                  <a:lnTo>
                    <a:pt x="371" y="118"/>
                  </a:lnTo>
                  <a:lnTo>
                    <a:pt x="304" y="118"/>
                  </a:lnTo>
                  <a:lnTo>
                    <a:pt x="152" y="118"/>
                  </a:lnTo>
                  <a:lnTo>
                    <a:pt x="177" y="94"/>
                  </a:lnTo>
                  <a:lnTo>
                    <a:pt x="186" y="86"/>
                  </a:lnTo>
                  <a:lnTo>
                    <a:pt x="169" y="78"/>
                  </a:lnTo>
                  <a:lnTo>
                    <a:pt x="127" y="70"/>
                  </a:lnTo>
                  <a:lnTo>
                    <a:pt x="110" y="102"/>
                  </a:lnTo>
                  <a:lnTo>
                    <a:pt x="76" y="110"/>
                  </a:lnTo>
                  <a:lnTo>
                    <a:pt x="76" y="134"/>
                  </a:lnTo>
                  <a:lnTo>
                    <a:pt x="42" y="166"/>
                  </a:lnTo>
                  <a:lnTo>
                    <a:pt x="9" y="214"/>
                  </a:lnTo>
                  <a:lnTo>
                    <a:pt x="0" y="262"/>
                  </a:lnTo>
                  <a:lnTo>
                    <a:pt x="26" y="326"/>
                  </a:lnTo>
                  <a:lnTo>
                    <a:pt x="68" y="342"/>
                  </a:lnTo>
                  <a:lnTo>
                    <a:pt x="110" y="382"/>
                  </a:lnTo>
                  <a:lnTo>
                    <a:pt x="93" y="438"/>
                  </a:lnTo>
                  <a:lnTo>
                    <a:pt x="144" y="534"/>
                  </a:lnTo>
                  <a:lnTo>
                    <a:pt x="211" y="598"/>
                  </a:lnTo>
                  <a:lnTo>
                    <a:pt x="169" y="646"/>
                  </a:lnTo>
                  <a:lnTo>
                    <a:pt x="177" y="702"/>
                  </a:lnTo>
                  <a:lnTo>
                    <a:pt x="245" y="742"/>
                  </a:lnTo>
                  <a:lnTo>
                    <a:pt x="287" y="798"/>
                  </a:lnTo>
                  <a:lnTo>
                    <a:pt x="270" y="846"/>
                  </a:lnTo>
                  <a:lnTo>
                    <a:pt x="337" y="886"/>
                  </a:lnTo>
                  <a:lnTo>
                    <a:pt x="388" y="934"/>
                  </a:lnTo>
                  <a:lnTo>
                    <a:pt x="380" y="998"/>
                  </a:lnTo>
                  <a:lnTo>
                    <a:pt x="337" y="1070"/>
                  </a:lnTo>
                  <a:lnTo>
                    <a:pt x="287" y="1142"/>
                  </a:lnTo>
                  <a:lnTo>
                    <a:pt x="262" y="1238"/>
                  </a:lnTo>
                  <a:lnTo>
                    <a:pt x="278" y="1222"/>
                  </a:lnTo>
                  <a:lnTo>
                    <a:pt x="304" y="1254"/>
                  </a:lnTo>
                  <a:lnTo>
                    <a:pt x="346" y="1270"/>
                  </a:lnTo>
                  <a:lnTo>
                    <a:pt x="396" y="1278"/>
                  </a:lnTo>
                  <a:lnTo>
                    <a:pt x="396" y="1286"/>
                  </a:lnTo>
                  <a:lnTo>
                    <a:pt x="388" y="1294"/>
                  </a:lnTo>
                  <a:lnTo>
                    <a:pt x="363" y="1302"/>
                  </a:lnTo>
                  <a:lnTo>
                    <a:pt x="346" y="1302"/>
                  </a:lnTo>
                  <a:lnTo>
                    <a:pt x="337" y="1326"/>
                  </a:lnTo>
                  <a:lnTo>
                    <a:pt x="287" y="1334"/>
                  </a:lnTo>
                  <a:lnTo>
                    <a:pt x="287" y="1358"/>
                  </a:lnTo>
                  <a:lnTo>
                    <a:pt x="287" y="1382"/>
                  </a:lnTo>
                  <a:lnTo>
                    <a:pt x="278" y="1382"/>
                  </a:lnTo>
                  <a:lnTo>
                    <a:pt x="287" y="1398"/>
                  </a:lnTo>
                  <a:lnTo>
                    <a:pt x="287" y="1446"/>
                  </a:lnTo>
                  <a:lnTo>
                    <a:pt x="287" y="1510"/>
                  </a:lnTo>
                  <a:lnTo>
                    <a:pt x="329" y="1558"/>
                  </a:lnTo>
                  <a:lnTo>
                    <a:pt x="312" y="1622"/>
                  </a:lnTo>
                  <a:lnTo>
                    <a:pt x="346" y="1630"/>
                  </a:lnTo>
                  <a:lnTo>
                    <a:pt x="354" y="1670"/>
                  </a:lnTo>
                  <a:lnTo>
                    <a:pt x="388" y="1702"/>
                  </a:lnTo>
                  <a:lnTo>
                    <a:pt x="413" y="1766"/>
                  </a:lnTo>
                  <a:lnTo>
                    <a:pt x="413" y="1758"/>
                  </a:lnTo>
                  <a:lnTo>
                    <a:pt x="438" y="1758"/>
                  </a:lnTo>
                  <a:lnTo>
                    <a:pt x="464" y="1774"/>
                  </a:lnTo>
                  <a:lnTo>
                    <a:pt x="481" y="1766"/>
                  </a:lnTo>
                  <a:lnTo>
                    <a:pt x="514" y="1774"/>
                  </a:lnTo>
                  <a:lnTo>
                    <a:pt x="531" y="1790"/>
                  </a:lnTo>
                  <a:lnTo>
                    <a:pt x="573" y="1766"/>
                  </a:lnTo>
                  <a:lnTo>
                    <a:pt x="607" y="1774"/>
                  </a:lnTo>
                  <a:lnTo>
                    <a:pt x="641" y="1798"/>
                  </a:lnTo>
                  <a:lnTo>
                    <a:pt x="649" y="1830"/>
                  </a:lnTo>
                  <a:lnTo>
                    <a:pt x="649" y="1862"/>
                  </a:lnTo>
                  <a:lnTo>
                    <a:pt x="683" y="1878"/>
                  </a:lnTo>
                  <a:lnTo>
                    <a:pt x="683" y="1894"/>
                  </a:lnTo>
                  <a:lnTo>
                    <a:pt x="717" y="1918"/>
                  </a:lnTo>
                  <a:lnTo>
                    <a:pt x="759" y="1926"/>
                  </a:lnTo>
                  <a:lnTo>
                    <a:pt x="767" y="1950"/>
                  </a:lnTo>
                  <a:lnTo>
                    <a:pt x="835" y="1966"/>
                  </a:lnTo>
                  <a:lnTo>
                    <a:pt x="860" y="1990"/>
                  </a:lnTo>
                  <a:lnTo>
                    <a:pt x="843" y="2014"/>
                  </a:lnTo>
                  <a:lnTo>
                    <a:pt x="826" y="2030"/>
                  </a:lnTo>
                  <a:lnTo>
                    <a:pt x="776" y="2038"/>
                  </a:lnTo>
                  <a:lnTo>
                    <a:pt x="767" y="2062"/>
                  </a:lnTo>
                  <a:lnTo>
                    <a:pt x="792" y="2078"/>
                  </a:lnTo>
                  <a:lnTo>
                    <a:pt x="792" y="2102"/>
                  </a:lnTo>
                  <a:lnTo>
                    <a:pt x="809" y="2126"/>
                  </a:lnTo>
                  <a:lnTo>
                    <a:pt x="835" y="2158"/>
                  </a:lnTo>
                  <a:lnTo>
                    <a:pt x="868" y="2158"/>
                  </a:lnTo>
                  <a:lnTo>
                    <a:pt x="877" y="2118"/>
                  </a:lnTo>
                  <a:lnTo>
                    <a:pt x="910" y="2118"/>
                  </a:lnTo>
                  <a:lnTo>
                    <a:pt x="969" y="2086"/>
                  </a:lnTo>
                  <a:lnTo>
                    <a:pt x="1011" y="2102"/>
                  </a:lnTo>
                  <a:lnTo>
                    <a:pt x="1054" y="2126"/>
                  </a:lnTo>
                  <a:lnTo>
                    <a:pt x="1037" y="2142"/>
                  </a:lnTo>
                  <a:lnTo>
                    <a:pt x="1054" y="2182"/>
                  </a:lnTo>
                  <a:lnTo>
                    <a:pt x="1079" y="2190"/>
                  </a:lnTo>
                  <a:lnTo>
                    <a:pt x="1113" y="2190"/>
                  </a:lnTo>
                  <a:lnTo>
                    <a:pt x="1115" y="0"/>
                  </a:lnTo>
                  <a:lnTo>
                    <a:pt x="1011" y="0"/>
                  </a:lnTo>
                  <a:close/>
                </a:path>
              </a:pathLst>
            </a:custGeom>
            <a:noFill/>
            <a:ln w="12700">
              <a:solidFill>
                <a:srgbClr val="000000"/>
              </a:solidFill>
              <a:round/>
              <a:headEnd/>
              <a:tailEnd/>
            </a:ln>
          </p:spPr>
          <p:txBody>
            <a:bodyPr/>
            <a:lstStyle/>
            <a:p>
              <a:endParaRPr lang="en-IE">
                <a:latin typeface="Calibri" pitchFamily="34" charset="0"/>
              </a:endParaRPr>
            </a:p>
          </p:txBody>
        </p:sp>
        <p:sp>
          <p:nvSpPr>
            <p:cNvPr id="104" name="Freeform 100"/>
            <p:cNvSpPr>
              <a:spLocks/>
            </p:cNvSpPr>
            <p:nvPr/>
          </p:nvSpPr>
          <p:spPr bwMode="auto">
            <a:xfrm>
              <a:off x="4274" y="136"/>
              <a:ext cx="801" cy="1272"/>
            </a:xfrm>
            <a:custGeom>
              <a:avLst/>
              <a:gdLst>
                <a:gd name="T0" fmla="*/ 683 w 801"/>
                <a:gd name="T1" fmla="*/ 720 h 1272"/>
                <a:gd name="T2" fmla="*/ 658 w 801"/>
                <a:gd name="T3" fmla="*/ 616 h 1272"/>
                <a:gd name="T4" fmla="*/ 582 w 801"/>
                <a:gd name="T5" fmla="*/ 520 h 1272"/>
                <a:gd name="T6" fmla="*/ 557 w 801"/>
                <a:gd name="T7" fmla="*/ 408 h 1272"/>
                <a:gd name="T8" fmla="*/ 523 w 801"/>
                <a:gd name="T9" fmla="*/ 256 h 1272"/>
                <a:gd name="T10" fmla="*/ 439 w 801"/>
                <a:gd name="T11" fmla="*/ 200 h 1272"/>
                <a:gd name="T12" fmla="*/ 422 w 801"/>
                <a:gd name="T13" fmla="*/ 88 h 1272"/>
                <a:gd name="T14" fmla="*/ 413 w 801"/>
                <a:gd name="T15" fmla="*/ 32 h 1272"/>
                <a:gd name="T16" fmla="*/ 295 w 801"/>
                <a:gd name="T17" fmla="*/ 0 h 1272"/>
                <a:gd name="T18" fmla="*/ 262 w 801"/>
                <a:gd name="T19" fmla="*/ 112 h 1272"/>
                <a:gd name="T20" fmla="*/ 186 w 801"/>
                <a:gd name="T21" fmla="*/ 168 h 1272"/>
                <a:gd name="T22" fmla="*/ 43 w 801"/>
                <a:gd name="T23" fmla="*/ 136 h 1272"/>
                <a:gd name="T24" fmla="*/ 51 w 801"/>
                <a:gd name="T25" fmla="*/ 216 h 1272"/>
                <a:gd name="T26" fmla="*/ 177 w 801"/>
                <a:gd name="T27" fmla="*/ 296 h 1272"/>
                <a:gd name="T28" fmla="*/ 220 w 801"/>
                <a:gd name="T29" fmla="*/ 368 h 1272"/>
                <a:gd name="T30" fmla="*/ 228 w 801"/>
                <a:gd name="T31" fmla="*/ 464 h 1272"/>
                <a:gd name="T32" fmla="*/ 262 w 801"/>
                <a:gd name="T33" fmla="*/ 552 h 1272"/>
                <a:gd name="T34" fmla="*/ 329 w 801"/>
                <a:gd name="T35" fmla="*/ 576 h 1272"/>
                <a:gd name="T36" fmla="*/ 354 w 801"/>
                <a:gd name="T37" fmla="*/ 600 h 1272"/>
                <a:gd name="T38" fmla="*/ 354 w 801"/>
                <a:gd name="T39" fmla="*/ 632 h 1272"/>
                <a:gd name="T40" fmla="*/ 236 w 801"/>
                <a:gd name="T41" fmla="*/ 832 h 1272"/>
                <a:gd name="T42" fmla="*/ 177 w 801"/>
                <a:gd name="T43" fmla="*/ 896 h 1272"/>
                <a:gd name="T44" fmla="*/ 186 w 801"/>
                <a:gd name="T45" fmla="*/ 976 h 1272"/>
                <a:gd name="T46" fmla="*/ 228 w 801"/>
                <a:gd name="T47" fmla="*/ 1080 h 1272"/>
                <a:gd name="T48" fmla="*/ 236 w 801"/>
                <a:gd name="T49" fmla="*/ 1160 h 1272"/>
                <a:gd name="T50" fmla="*/ 287 w 801"/>
                <a:gd name="T51" fmla="*/ 1208 h 1272"/>
                <a:gd name="T52" fmla="*/ 312 w 801"/>
                <a:gd name="T53" fmla="*/ 1272 h 1272"/>
                <a:gd name="T54" fmla="*/ 380 w 801"/>
                <a:gd name="T55" fmla="*/ 1264 h 1272"/>
                <a:gd name="T56" fmla="*/ 506 w 801"/>
                <a:gd name="T57" fmla="*/ 1192 h 1272"/>
                <a:gd name="T58" fmla="*/ 675 w 801"/>
                <a:gd name="T59" fmla="*/ 1112 h 1272"/>
                <a:gd name="T60" fmla="*/ 750 w 801"/>
                <a:gd name="T61" fmla="*/ 944 h 1272"/>
                <a:gd name="T62" fmla="*/ 801 w 801"/>
                <a:gd name="T63" fmla="*/ 808 h 12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01"/>
                <a:gd name="T97" fmla="*/ 0 h 1272"/>
                <a:gd name="T98" fmla="*/ 801 w 801"/>
                <a:gd name="T99" fmla="*/ 1272 h 12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01" h="1272">
                  <a:moveTo>
                    <a:pt x="750" y="760"/>
                  </a:moveTo>
                  <a:lnTo>
                    <a:pt x="683" y="720"/>
                  </a:lnTo>
                  <a:lnTo>
                    <a:pt x="700" y="672"/>
                  </a:lnTo>
                  <a:lnTo>
                    <a:pt x="658" y="616"/>
                  </a:lnTo>
                  <a:lnTo>
                    <a:pt x="590" y="576"/>
                  </a:lnTo>
                  <a:lnTo>
                    <a:pt x="582" y="520"/>
                  </a:lnTo>
                  <a:lnTo>
                    <a:pt x="624" y="472"/>
                  </a:lnTo>
                  <a:lnTo>
                    <a:pt x="557" y="408"/>
                  </a:lnTo>
                  <a:lnTo>
                    <a:pt x="506" y="312"/>
                  </a:lnTo>
                  <a:lnTo>
                    <a:pt x="523" y="256"/>
                  </a:lnTo>
                  <a:lnTo>
                    <a:pt x="481" y="216"/>
                  </a:lnTo>
                  <a:lnTo>
                    <a:pt x="439" y="200"/>
                  </a:lnTo>
                  <a:lnTo>
                    <a:pt x="413" y="136"/>
                  </a:lnTo>
                  <a:lnTo>
                    <a:pt x="422" y="88"/>
                  </a:lnTo>
                  <a:lnTo>
                    <a:pt x="430" y="72"/>
                  </a:lnTo>
                  <a:lnTo>
                    <a:pt x="413" y="32"/>
                  </a:lnTo>
                  <a:lnTo>
                    <a:pt x="346" y="0"/>
                  </a:lnTo>
                  <a:lnTo>
                    <a:pt x="295" y="0"/>
                  </a:lnTo>
                  <a:lnTo>
                    <a:pt x="262" y="40"/>
                  </a:lnTo>
                  <a:lnTo>
                    <a:pt x="262" y="112"/>
                  </a:lnTo>
                  <a:lnTo>
                    <a:pt x="245" y="184"/>
                  </a:lnTo>
                  <a:lnTo>
                    <a:pt x="186" y="168"/>
                  </a:lnTo>
                  <a:lnTo>
                    <a:pt x="144" y="184"/>
                  </a:lnTo>
                  <a:lnTo>
                    <a:pt x="43" y="136"/>
                  </a:lnTo>
                  <a:lnTo>
                    <a:pt x="0" y="160"/>
                  </a:lnTo>
                  <a:lnTo>
                    <a:pt x="51" y="216"/>
                  </a:lnTo>
                  <a:lnTo>
                    <a:pt x="144" y="256"/>
                  </a:lnTo>
                  <a:lnTo>
                    <a:pt x="177" y="296"/>
                  </a:lnTo>
                  <a:lnTo>
                    <a:pt x="177" y="336"/>
                  </a:lnTo>
                  <a:lnTo>
                    <a:pt x="220" y="368"/>
                  </a:lnTo>
                  <a:lnTo>
                    <a:pt x="220" y="416"/>
                  </a:lnTo>
                  <a:lnTo>
                    <a:pt x="228" y="464"/>
                  </a:lnTo>
                  <a:lnTo>
                    <a:pt x="245" y="504"/>
                  </a:lnTo>
                  <a:lnTo>
                    <a:pt x="262" y="552"/>
                  </a:lnTo>
                  <a:lnTo>
                    <a:pt x="295" y="560"/>
                  </a:lnTo>
                  <a:lnTo>
                    <a:pt x="329" y="576"/>
                  </a:lnTo>
                  <a:lnTo>
                    <a:pt x="354" y="584"/>
                  </a:lnTo>
                  <a:lnTo>
                    <a:pt x="354" y="600"/>
                  </a:lnTo>
                  <a:lnTo>
                    <a:pt x="363" y="616"/>
                  </a:lnTo>
                  <a:lnTo>
                    <a:pt x="354" y="632"/>
                  </a:lnTo>
                  <a:lnTo>
                    <a:pt x="321" y="696"/>
                  </a:lnTo>
                  <a:lnTo>
                    <a:pt x="236" y="832"/>
                  </a:lnTo>
                  <a:lnTo>
                    <a:pt x="203" y="864"/>
                  </a:lnTo>
                  <a:lnTo>
                    <a:pt x="177" y="896"/>
                  </a:lnTo>
                  <a:lnTo>
                    <a:pt x="177" y="936"/>
                  </a:lnTo>
                  <a:lnTo>
                    <a:pt x="186" y="976"/>
                  </a:lnTo>
                  <a:lnTo>
                    <a:pt x="211" y="1048"/>
                  </a:lnTo>
                  <a:lnTo>
                    <a:pt x="228" y="1080"/>
                  </a:lnTo>
                  <a:lnTo>
                    <a:pt x="228" y="1120"/>
                  </a:lnTo>
                  <a:lnTo>
                    <a:pt x="236" y="1160"/>
                  </a:lnTo>
                  <a:lnTo>
                    <a:pt x="253" y="1192"/>
                  </a:lnTo>
                  <a:lnTo>
                    <a:pt x="287" y="1208"/>
                  </a:lnTo>
                  <a:lnTo>
                    <a:pt x="321" y="1224"/>
                  </a:lnTo>
                  <a:lnTo>
                    <a:pt x="312" y="1272"/>
                  </a:lnTo>
                  <a:lnTo>
                    <a:pt x="363" y="1272"/>
                  </a:lnTo>
                  <a:lnTo>
                    <a:pt x="380" y="1264"/>
                  </a:lnTo>
                  <a:lnTo>
                    <a:pt x="405" y="1248"/>
                  </a:lnTo>
                  <a:lnTo>
                    <a:pt x="506" y="1192"/>
                  </a:lnTo>
                  <a:lnTo>
                    <a:pt x="599" y="1152"/>
                  </a:lnTo>
                  <a:lnTo>
                    <a:pt x="675" y="1112"/>
                  </a:lnTo>
                  <a:lnTo>
                    <a:pt x="700" y="1016"/>
                  </a:lnTo>
                  <a:lnTo>
                    <a:pt x="750" y="944"/>
                  </a:lnTo>
                  <a:lnTo>
                    <a:pt x="793" y="872"/>
                  </a:lnTo>
                  <a:lnTo>
                    <a:pt x="801" y="808"/>
                  </a:lnTo>
                  <a:lnTo>
                    <a:pt x="750" y="760"/>
                  </a:lnTo>
                  <a:close/>
                </a:path>
              </a:pathLst>
            </a:custGeom>
            <a:solidFill>
              <a:srgbClr val="FFFF00"/>
            </a:solidFill>
            <a:ln w="9525">
              <a:noFill/>
              <a:miter lim="800000"/>
              <a:headEnd/>
              <a:tailEnd/>
            </a:ln>
          </p:spPr>
          <p:txBody>
            <a:bodyPr/>
            <a:lstStyle/>
            <a:p>
              <a:endParaRPr lang="en-IE">
                <a:latin typeface="Calibri" pitchFamily="34" charset="0"/>
              </a:endParaRPr>
            </a:p>
          </p:txBody>
        </p:sp>
        <p:sp>
          <p:nvSpPr>
            <p:cNvPr id="105" name="Freeform 101"/>
            <p:cNvSpPr>
              <a:spLocks/>
            </p:cNvSpPr>
            <p:nvPr/>
          </p:nvSpPr>
          <p:spPr bwMode="auto">
            <a:xfrm>
              <a:off x="3845" y="312"/>
              <a:ext cx="691" cy="1696"/>
            </a:xfrm>
            <a:custGeom>
              <a:avLst/>
              <a:gdLst>
                <a:gd name="T0" fmla="*/ 354 w 691"/>
                <a:gd name="T1" fmla="*/ 72 h 1696"/>
                <a:gd name="T2" fmla="*/ 295 w 691"/>
                <a:gd name="T3" fmla="*/ 128 h 1696"/>
                <a:gd name="T4" fmla="*/ 261 w 691"/>
                <a:gd name="T5" fmla="*/ 216 h 1696"/>
                <a:gd name="T6" fmla="*/ 210 w 691"/>
                <a:gd name="T7" fmla="*/ 312 h 1696"/>
                <a:gd name="T8" fmla="*/ 168 w 691"/>
                <a:gd name="T9" fmla="*/ 400 h 1696"/>
                <a:gd name="T10" fmla="*/ 118 w 691"/>
                <a:gd name="T11" fmla="*/ 576 h 1696"/>
                <a:gd name="T12" fmla="*/ 143 w 691"/>
                <a:gd name="T13" fmla="*/ 656 h 1696"/>
                <a:gd name="T14" fmla="*/ 33 w 691"/>
                <a:gd name="T15" fmla="*/ 736 h 1696"/>
                <a:gd name="T16" fmla="*/ 50 w 691"/>
                <a:gd name="T17" fmla="*/ 936 h 1696"/>
                <a:gd name="T18" fmla="*/ 92 w 691"/>
                <a:gd name="T19" fmla="*/ 1016 h 1696"/>
                <a:gd name="T20" fmla="*/ 67 w 691"/>
                <a:gd name="T21" fmla="*/ 1144 h 1696"/>
                <a:gd name="T22" fmla="*/ 17 w 691"/>
                <a:gd name="T23" fmla="*/ 1272 h 1696"/>
                <a:gd name="T24" fmla="*/ 8 w 691"/>
                <a:gd name="T25" fmla="*/ 1328 h 1696"/>
                <a:gd name="T26" fmla="*/ 42 w 691"/>
                <a:gd name="T27" fmla="*/ 1376 h 1696"/>
                <a:gd name="T28" fmla="*/ 84 w 691"/>
                <a:gd name="T29" fmla="*/ 1504 h 1696"/>
                <a:gd name="T30" fmla="*/ 118 w 691"/>
                <a:gd name="T31" fmla="*/ 1568 h 1696"/>
                <a:gd name="T32" fmla="*/ 109 w 691"/>
                <a:gd name="T33" fmla="*/ 1616 h 1696"/>
                <a:gd name="T34" fmla="*/ 135 w 691"/>
                <a:gd name="T35" fmla="*/ 1664 h 1696"/>
                <a:gd name="T36" fmla="*/ 202 w 691"/>
                <a:gd name="T37" fmla="*/ 1696 h 1696"/>
                <a:gd name="T38" fmla="*/ 244 w 691"/>
                <a:gd name="T39" fmla="*/ 1648 h 1696"/>
                <a:gd name="T40" fmla="*/ 286 w 691"/>
                <a:gd name="T41" fmla="*/ 1600 h 1696"/>
                <a:gd name="T42" fmla="*/ 387 w 691"/>
                <a:gd name="T43" fmla="*/ 1472 h 1696"/>
                <a:gd name="T44" fmla="*/ 387 w 691"/>
                <a:gd name="T45" fmla="*/ 1408 h 1696"/>
                <a:gd name="T46" fmla="*/ 396 w 691"/>
                <a:gd name="T47" fmla="*/ 1336 h 1696"/>
                <a:gd name="T48" fmla="*/ 421 w 691"/>
                <a:gd name="T49" fmla="*/ 1272 h 1696"/>
                <a:gd name="T50" fmla="*/ 497 w 691"/>
                <a:gd name="T51" fmla="*/ 1224 h 1696"/>
                <a:gd name="T52" fmla="*/ 505 w 691"/>
                <a:gd name="T53" fmla="*/ 1168 h 1696"/>
                <a:gd name="T54" fmla="*/ 480 w 691"/>
                <a:gd name="T55" fmla="*/ 1088 h 1696"/>
                <a:gd name="T56" fmla="*/ 396 w 691"/>
                <a:gd name="T57" fmla="*/ 1040 h 1696"/>
                <a:gd name="T58" fmla="*/ 387 w 691"/>
                <a:gd name="T59" fmla="*/ 984 h 1696"/>
                <a:gd name="T60" fmla="*/ 387 w 691"/>
                <a:gd name="T61" fmla="*/ 832 h 1696"/>
                <a:gd name="T62" fmla="*/ 480 w 691"/>
                <a:gd name="T63" fmla="*/ 704 h 1696"/>
                <a:gd name="T64" fmla="*/ 556 w 691"/>
                <a:gd name="T65" fmla="*/ 624 h 1696"/>
                <a:gd name="T66" fmla="*/ 581 w 691"/>
                <a:gd name="T67" fmla="*/ 560 h 1696"/>
                <a:gd name="T68" fmla="*/ 573 w 691"/>
                <a:gd name="T69" fmla="*/ 496 h 1696"/>
                <a:gd name="T70" fmla="*/ 606 w 691"/>
                <a:gd name="T71" fmla="*/ 424 h 1696"/>
                <a:gd name="T72" fmla="*/ 682 w 691"/>
                <a:gd name="T73" fmla="*/ 376 h 1696"/>
                <a:gd name="T74" fmla="*/ 674 w 691"/>
                <a:gd name="T75" fmla="*/ 328 h 1696"/>
                <a:gd name="T76" fmla="*/ 649 w 691"/>
                <a:gd name="T77" fmla="*/ 240 h 1696"/>
                <a:gd name="T78" fmla="*/ 606 w 691"/>
                <a:gd name="T79" fmla="*/ 160 h 1696"/>
                <a:gd name="T80" fmla="*/ 573 w 691"/>
                <a:gd name="T81" fmla="*/ 80 h 1696"/>
                <a:gd name="T82" fmla="*/ 446 w 691"/>
                <a:gd name="T83" fmla="*/ 0 h 1696"/>
                <a:gd name="T84" fmla="*/ 429 w 691"/>
                <a:gd name="T85" fmla="*/ 88 h 16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1"/>
                <a:gd name="T130" fmla="*/ 0 h 1696"/>
                <a:gd name="T131" fmla="*/ 691 w 691"/>
                <a:gd name="T132" fmla="*/ 1696 h 16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1" h="1696">
                  <a:moveTo>
                    <a:pt x="429" y="88"/>
                  </a:moveTo>
                  <a:lnTo>
                    <a:pt x="354" y="72"/>
                  </a:lnTo>
                  <a:lnTo>
                    <a:pt x="337" y="128"/>
                  </a:lnTo>
                  <a:lnTo>
                    <a:pt x="295" y="128"/>
                  </a:lnTo>
                  <a:lnTo>
                    <a:pt x="261" y="168"/>
                  </a:lnTo>
                  <a:lnTo>
                    <a:pt x="261" y="216"/>
                  </a:lnTo>
                  <a:lnTo>
                    <a:pt x="269" y="256"/>
                  </a:lnTo>
                  <a:lnTo>
                    <a:pt x="210" y="312"/>
                  </a:lnTo>
                  <a:lnTo>
                    <a:pt x="210" y="376"/>
                  </a:lnTo>
                  <a:lnTo>
                    <a:pt x="168" y="400"/>
                  </a:lnTo>
                  <a:lnTo>
                    <a:pt x="168" y="496"/>
                  </a:lnTo>
                  <a:lnTo>
                    <a:pt x="118" y="576"/>
                  </a:lnTo>
                  <a:lnTo>
                    <a:pt x="160" y="600"/>
                  </a:lnTo>
                  <a:lnTo>
                    <a:pt x="143" y="656"/>
                  </a:lnTo>
                  <a:lnTo>
                    <a:pt x="67" y="664"/>
                  </a:lnTo>
                  <a:lnTo>
                    <a:pt x="33" y="736"/>
                  </a:lnTo>
                  <a:lnTo>
                    <a:pt x="50" y="856"/>
                  </a:lnTo>
                  <a:lnTo>
                    <a:pt x="50" y="936"/>
                  </a:lnTo>
                  <a:lnTo>
                    <a:pt x="92" y="976"/>
                  </a:lnTo>
                  <a:lnTo>
                    <a:pt x="92" y="1016"/>
                  </a:lnTo>
                  <a:lnTo>
                    <a:pt x="67" y="1056"/>
                  </a:lnTo>
                  <a:lnTo>
                    <a:pt x="67" y="1144"/>
                  </a:lnTo>
                  <a:lnTo>
                    <a:pt x="33" y="1176"/>
                  </a:lnTo>
                  <a:lnTo>
                    <a:pt x="17" y="1272"/>
                  </a:lnTo>
                  <a:lnTo>
                    <a:pt x="0" y="1280"/>
                  </a:lnTo>
                  <a:lnTo>
                    <a:pt x="8" y="1328"/>
                  </a:lnTo>
                  <a:lnTo>
                    <a:pt x="33" y="1352"/>
                  </a:lnTo>
                  <a:lnTo>
                    <a:pt x="42" y="1376"/>
                  </a:lnTo>
                  <a:lnTo>
                    <a:pt x="42" y="1440"/>
                  </a:lnTo>
                  <a:lnTo>
                    <a:pt x="84" y="1504"/>
                  </a:lnTo>
                  <a:lnTo>
                    <a:pt x="109" y="1536"/>
                  </a:lnTo>
                  <a:lnTo>
                    <a:pt x="118" y="1568"/>
                  </a:lnTo>
                  <a:lnTo>
                    <a:pt x="109" y="1592"/>
                  </a:lnTo>
                  <a:lnTo>
                    <a:pt x="109" y="1616"/>
                  </a:lnTo>
                  <a:lnTo>
                    <a:pt x="126" y="1632"/>
                  </a:lnTo>
                  <a:lnTo>
                    <a:pt x="135" y="1664"/>
                  </a:lnTo>
                  <a:lnTo>
                    <a:pt x="135" y="1696"/>
                  </a:lnTo>
                  <a:lnTo>
                    <a:pt x="202" y="1696"/>
                  </a:lnTo>
                  <a:lnTo>
                    <a:pt x="236" y="1680"/>
                  </a:lnTo>
                  <a:lnTo>
                    <a:pt x="244" y="1648"/>
                  </a:lnTo>
                  <a:lnTo>
                    <a:pt x="261" y="1616"/>
                  </a:lnTo>
                  <a:lnTo>
                    <a:pt x="286" y="1600"/>
                  </a:lnTo>
                  <a:lnTo>
                    <a:pt x="354" y="1608"/>
                  </a:lnTo>
                  <a:lnTo>
                    <a:pt x="387" y="1472"/>
                  </a:lnTo>
                  <a:lnTo>
                    <a:pt x="396" y="1440"/>
                  </a:lnTo>
                  <a:lnTo>
                    <a:pt x="387" y="1408"/>
                  </a:lnTo>
                  <a:lnTo>
                    <a:pt x="387" y="1368"/>
                  </a:lnTo>
                  <a:lnTo>
                    <a:pt x="396" y="1336"/>
                  </a:lnTo>
                  <a:lnTo>
                    <a:pt x="404" y="1296"/>
                  </a:lnTo>
                  <a:lnTo>
                    <a:pt x="421" y="1272"/>
                  </a:lnTo>
                  <a:lnTo>
                    <a:pt x="472" y="1240"/>
                  </a:lnTo>
                  <a:lnTo>
                    <a:pt x="497" y="1224"/>
                  </a:lnTo>
                  <a:lnTo>
                    <a:pt x="497" y="1192"/>
                  </a:lnTo>
                  <a:lnTo>
                    <a:pt x="505" y="1168"/>
                  </a:lnTo>
                  <a:lnTo>
                    <a:pt x="522" y="1144"/>
                  </a:lnTo>
                  <a:lnTo>
                    <a:pt x="480" y="1088"/>
                  </a:lnTo>
                  <a:lnTo>
                    <a:pt x="413" y="1048"/>
                  </a:lnTo>
                  <a:lnTo>
                    <a:pt x="396" y="1040"/>
                  </a:lnTo>
                  <a:lnTo>
                    <a:pt x="387" y="1024"/>
                  </a:lnTo>
                  <a:lnTo>
                    <a:pt x="387" y="984"/>
                  </a:lnTo>
                  <a:lnTo>
                    <a:pt x="379" y="904"/>
                  </a:lnTo>
                  <a:lnTo>
                    <a:pt x="387" y="832"/>
                  </a:lnTo>
                  <a:lnTo>
                    <a:pt x="429" y="760"/>
                  </a:lnTo>
                  <a:lnTo>
                    <a:pt x="480" y="704"/>
                  </a:lnTo>
                  <a:lnTo>
                    <a:pt x="539" y="648"/>
                  </a:lnTo>
                  <a:lnTo>
                    <a:pt x="556" y="624"/>
                  </a:lnTo>
                  <a:lnTo>
                    <a:pt x="564" y="584"/>
                  </a:lnTo>
                  <a:lnTo>
                    <a:pt x="581" y="560"/>
                  </a:lnTo>
                  <a:lnTo>
                    <a:pt x="581" y="536"/>
                  </a:lnTo>
                  <a:lnTo>
                    <a:pt x="573" y="496"/>
                  </a:lnTo>
                  <a:lnTo>
                    <a:pt x="581" y="464"/>
                  </a:lnTo>
                  <a:lnTo>
                    <a:pt x="606" y="424"/>
                  </a:lnTo>
                  <a:lnTo>
                    <a:pt x="615" y="384"/>
                  </a:lnTo>
                  <a:lnTo>
                    <a:pt x="682" y="376"/>
                  </a:lnTo>
                  <a:lnTo>
                    <a:pt x="691" y="376"/>
                  </a:lnTo>
                  <a:lnTo>
                    <a:pt x="674" y="328"/>
                  </a:lnTo>
                  <a:lnTo>
                    <a:pt x="657" y="288"/>
                  </a:lnTo>
                  <a:lnTo>
                    <a:pt x="649" y="240"/>
                  </a:lnTo>
                  <a:lnTo>
                    <a:pt x="649" y="192"/>
                  </a:lnTo>
                  <a:lnTo>
                    <a:pt x="606" y="160"/>
                  </a:lnTo>
                  <a:lnTo>
                    <a:pt x="606" y="120"/>
                  </a:lnTo>
                  <a:lnTo>
                    <a:pt x="573" y="80"/>
                  </a:lnTo>
                  <a:lnTo>
                    <a:pt x="480" y="40"/>
                  </a:lnTo>
                  <a:lnTo>
                    <a:pt x="446" y="0"/>
                  </a:lnTo>
                  <a:lnTo>
                    <a:pt x="429" y="8"/>
                  </a:lnTo>
                  <a:lnTo>
                    <a:pt x="429" y="88"/>
                  </a:lnTo>
                  <a:close/>
                </a:path>
              </a:pathLst>
            </a:custGeom>
            <a:solidFill>
              <a:srgbClr val="00FF00"/>
            </a:solidFill>
            <a:ln w="9525">
              <a:noFill/>
              <a:miter lim="800000"/>
              <a:headEnd/>
              <a:tailEnd/>
            </a:ln>
          </p:spPr>
          <p:txBody>
            <a:bodyPr/>
            <a:lstStyle/>
            <a:p>
              <a:endParaRPr lang="en-IE">
                <a:latin typeface="Calibri" pitchFamily="34" charset="0"/>
              </a:endParaRPr>
            </a:p>
          </p:txBody>
        </p:sp>
        <p:sp>
          <p:nvSpPr>
            <p:cNvPr id="106" name="Freeform 102"/>
            <p:cNvSpPr>
              <a:spLocks/>
            </p:cNvSpPr>
            <p:nvPr/>
          </p:nvSpPr>
          <p:spPr bwMode="auto">
            <a:xfrm>
              <a:off x="4274" y="128"/>
              <a:ext cx="801" cy="1272"/>
            </a:xfrm>
            <a:custGeom>
              <a:avLst/>
              <a:gdLst>
                <a:gd name="T0" fmla="*/ 683 w 801"/>
                <a:gd name="T1" fmla="*/ 720 h 1272"/>
                <a:gd name="T2" fmla="*/ 658 w 801"/>
                <a:gd name="T3" fmla="*/ 616 h 1272"/>
                <a:gd name="T4" fmla="*/ 582 w 801"/>
                <a:gd name="T5" fmla="*/ 520 h 1272"/>
                <a:gd name="T6" fmla="*/ 557 w 801"/>
                <a:gd name="T7" fmla="*/ 408 h 1272"/>
                <a:gd name="T8" fmla="*/ 523 w 801"/>
                <a:gd name="T9" fmla="*/ 256 h 1272"/>
                <a:gd name="T10" fmla="*/ 439 w 801"/>
                <a:gd name="T11" fmla="*/ 200 h 1272"/>
                <a:gd name="T12" fmla="*/ 422 w 801"/>
                <a:gd name="T13" fmla="*/ 88 h 1272"/>
                <a:gd name="T14" fmla="*/ 413 w 801"/>
                <a:gd name="T15" fmla="*/ 32 h 1272"/>
                <a:gd name="T16" fmla="*/ 295 w 801"/>
                <a:gd name="T17" fmla="*/ 0 h 1272"/>
                <a:gd name="T18" fmla="*/ 262 w 801"/>
                <a:gd name="T19" fmla="*/ 112 h 1272"/>
                <a:gd name="T20" fmla="*/ 186 w 801"/>
                <a:gd name="T21" fmla="*/ 168 h 1272"/>
                <a:gd name="T22" fmla="*/ 43 w 801"/>
                <a:gd name="T23" fmla="*/ 136 h 1272"/>
                <a:gd name="T24" fmla="*/ 51 w 801"/>
                <a:gd name="T25" fmla="*/ 216 h 1272"/>
                <a:gd name="T26" fmla="*/ 177 w 801"/>
                <a:gd name="T27" fmla="*/ 296 h 1272"/>
                <a:gd name="T28" fmla="*/ 220 w 801"/>
                <a:gd name="T29" fmla="*/ 368 h 1272"/>
                <a:gd name="T30" fmla="*/ 228 w 801"/>
                <a:gd name="T31" fmla="*/ 464 h 1272"/>
                <a:gd name="T32" fmla="*/ 262 w 801"/>
                <a:gd name="T33" fmla="*/ 552 h 1272"/>
                <a:gd name="T34" fmla="*/ 329 w 801"/>
                <a:gd name="T35" fmla="*/ 576 h 1272"/>
                <a:gd name="T36" fmla="*/ 354 w 801"/>
                <a:gd name="T37" fmla="*/ 600 h 1272"/>
                <a:gd name="T38" fmla="*/ 354 w 801"/>
                <a:gd name="T39" fmla="*/ 632 h 1272"/>
                <a:gd name="T40" fmla="*/ 236 w 801"/>
                <a:gd name="T41" fmla="*/ 832 h 1272"/>
                <a:gd name="T42" fmla="*/ 177 w 801"/>
                <a:gd name="T43" fmla="*/ 896 h 1272"/>
                <a:gd name="T44" fmla="*/ 186 w 801"/>
                <a:gd name="T45" fmla="*/ 976 h 1272"/>
                <a:gd name="T46" fmla="*/ 228 w 801"/>
                <a:gd name="T47" fmla="*/ 1080 h 1272"/>
                <a:gd name="T48" fmla="*/ 236 w 801"/>
                <a:gd name="T49" fmla="*/ 1160 h 1272"/>
                <a:gd name="T50" fmla="*/ 287 w 801"/>
                <a:gd name="T51" fmla="*/ 1208 h 1272"/>
                <a:gd name="T52" fmla="*/ 312 w 801"/>
                <a:gd name="T53" fmla="*/ 1272 h 1272"/>
                <a:gd name="T54" fmla="*/ 380 w 801"/>
                <a:gd name="T55" fmla="*/ 1264 h 1272"/>
                <a:gd name="T56" fmla="*/ 506 w 801"/>
                <a:gd name="T57" fmla="*/ 1192 h 1272"/>
                <a:gd name="T58" fmla="*/ 675 w 801"/>
                <a:gd name="T59" fmla="*/ 1112 h 1272"/>
                <a:gd name="T60" fmla="*/ 750 w 801"/>
                <a:gd name="T61" fmla="*/ 944 h 1272"/>
                <a:gd name="T62" fmla="*/ 801 w 801"/>
                <a:gd name="T63" fmla="*/ 808 h 12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01"/>
                <a:gd name="T97" fmla="*/ 0 h 1272"/>
                <a:gd name="T98" fmla="*/ 801 w 801"/>
                <a:gd name="T99" fmla="*/ 1272 h 12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01" h="1272">
                  <a:moveTo>
                    <a:pt x="750" y="760"/>
                  </a:moveTo>
                  <a:lnTo>
                    <a:pt x="683" y="720"/>
                  </a:lnTo>
                  <a:lnTo>
                    <a:pt x="700" y="672"/>
                  </a:lnTo>
                  <a:lnTo>
                    <a:pt x="658" y="616"/>
                  </a:lnTo>
                  <a:lnTo>
                    <a:pt x="590" y="576"/>
                  </a:lnTo>
                  <a:lnTo>
                    <a:pt x="582" y="520"/>
                  </a:lnTo>
                  <a:lnTo>
                    <a:pt x="624" y="472"/>
                  </a:lnTo>
                  <a:lnTo>
                    <a:pt x="557" y="408"/>
                  </a:lnTo>
                  <a:lnTo>
                    <a:pt x="506" y="312"/>
                  </a:lnTo>
                  <a:lnTo>
                    <a:pt x="523" y="256"/>
                  </a:lnTo>
                  <a:lnTo>
                    <a:pt x="481" y="216"/>
                  </a:lnTo>
                  <a:lnTo>
                    <a:pt x="439" y="200"/>
                  </a:lnTo>
                  <a:lnTo>
                    <a:pt x="413" y="136"/>
                  </a:lnTo>
                  <a:lnTo>
                    <a:pt x="422" y="88"/>
                  </a:lnTo>
                  <a:lnTo>
                    <a:pt x="430" y="72"/>
                  </a:lnTo>
                  <a:lnTo>
                    <a:pt x="413" y="32"/>
                  </a:lnTo>
                  <a:lnTo>
                    <a:pt x="346" y="0"/>
                  </a:lnTo>
                  <a:lnTo>
                    <a:pt x="295" y="0"/>
                  </a:lnTo>
                  <a:lnTo>
                    <a:pt x="262" y="40"/>
                  </a:lnTo>
                  <a:lnTo>
                    <a:pt x="262" y="112"/>
                  </a:lnTo>
                  <a:lnTo>
                    <a:pt x="245" y="184"/>
                  </a:lnTo>
                  <a:lnTo>
                    <a:pt x="186" y="168"/>
                  </a:lnTo>
                  <a:lnTo>
                    <a:pt x="144" y="184"/>
                  </a:lnTo>
                  <a:lnTo>
                    <a:pt x="43" y="136"/>
                  </a:lnTo>
                  <a:lnTo>
                    <a:pt x="0" y="160"/>
                  </a:lnTo>
                  <a:lnTo>
                    <a:pt x="51" y="216"/>
                  </a:lnTo>
                  <a:lnTo>
                    <a:pt x="144" y="256"/>
                  </a:lnTo>
                  <a:lnTo>
                    <a:pt x="177" y="296"/>
                  </a:lnTo>
                  <a:lnTo>
                    <a:pt x="177" y="336"/>
                  </a:lnTo>
                  <a:lnTo>
                    <a:pt x="220" y="368"/>
                  </a:lnTo>
                  <a:lnTo>
                    <a:pt x="220" y="416"/>
                  </a:lnTo>
                  <a:lnTo>
                    <a:pt x="228" y="464"/>
                  </a:lnTo>
                  <a:lnTo>
                    <a:pt x="245" y="504"/>
                  </a:lnTo>
                  <a:lnTo>
                    <a:pt x="262" y="552"/>
                  </a:lnTo>
                  <a:lnTo>
                    <a:pt x="295" y="560"/>
                  </a:lnTo>
                  <a:lnTo>
                    <a:pt x="329" y="576"/>
                  </a:lnTo>
                  <a:lnTo>
                    <a:pt x="354" y="584"/>
                  </a:lnTo>
                  <a:lnTo>
                    <a:pt x="354" y="600"/>
                  </a:lnTo>
                  <a:lnTo>
                    <a:pt x="363" y="616"/>
                  </a:lnTo>
                  <a:lnTo>
                    <a:pt x="354" y="632"/>
                  </a:lnTo>
                  <a:lnTo>
                    <a:pt x="321" y="696"/>
                  </a:lnTo>
                  <a:lnTo>
                    <a:pt x="236" y="832"/>
                  </a:lnTo>
                  <a:lnTo>
                    <a:pt x="203" y="864"/>
                  </a:lnTo>
                  <a:lnTo>
                    <a:pt x="177" y="896"/>
                  </a:lnTo>
                  <a:lnTo>
                    <a:pt x="177" y="936"/>
                  </a:lnTo>
                  <a:lnTo>
                    <a:pt x="186" y="976"/>
                  </a:lnTo>
                  <a:lnTo>
                    <a:pt x="211" y="1048"/>
                  </a:lnTo>
                  <a:lnTo>
                    <a:pt x="228" y="1080"/>
                  </a:lnTo>
                  <a:lnTo>
                    <a:pt x="228" y="1120"/>
                  </a:lnTo>
                  <a:lnTo>
                    <a:pt x="236" y="1160"/>
                  </a:lnTo>
                  <a:lnTo>
                    <a:pt x="253" y="1192"/>
                  </a:lnTo>
                  <a:lnTo>
                    <a:pt x="287" y="1208"/>
                  </a:lnTo>
                  <a:lnTo>
                    <a:pt x="321" y="1224"/>
                  </a:lnTo>
                  <a:lnTo>
                    <a:pt x="312" y="1272"/>
                  </a:lnTo>
                  <a:lnTo>
                    <a:pt x="363" y="1272"/>
                  </a:lnTo>
                  <a:lnTo>
                    <a:pt x="380" y="1264"/>
                  </a:lnTo>
                  <a:lnTo>
                    <a:pt x="405" y="1248"/>
                  </a:lnTo>
                  <a:lnTo>
                    <a:pt x="506" y="1192"/>
                  </a:lnTo>
                  <a:lnTo>
                    <a:pt x="599" y="1152"/>
                  </a:lnTo>
                  <a:lnTo>
                    <a:pt x="675" y="1112"/>
                  </a:lnTo>
                  <a:lnTo>
                    <a:pt x="700" y="1016"/>
                  </a:lnTo>
                  <a:lnTo>
                    <a:pt x="750" y="944"/>
                  </a:lnTo>
                  <a:lnTo>
                    <a:pt x="793" y="872"/>
                  </a:lnTo>
                  <a:lnTo>
                    <a:pt x="801" y="808"/>
                  </a:lnTo>
                  <a:lnTo>
                    <a:pt x="750" y="760"/>
                  </a:lnTo>
                  <a:close/>
                </a:path>
              </a:pathLst>
            </a:custGeom>
            <a:noFill/>
            <a:ln w="12700">
              <a:solidFill>
                <a:srgbClr val="000000"/>
              </a:solidFill>
              <a:round/>
              <a:headEnd/>
              <a:tailEnd/>
            </a:ln>
          </p:spPr>
          <p:txBody>
            <a:bodyPr/>
            <a:lstStyle/>
            <a:p>
              <a:endParaRPr lang="en-IE">
                <a:latin typeface="Calibri" pitchFamily="34" charset="0"/>
              </a:endParaRPr>
            </a:p>
          </p:txBody>
        </p:sp>
        <p:sp>
          <p:nvSpPr>
            <p:cNvPr id="107" name="Freeform 103"/>
            <p:cNvSpPr>
              <a:spLocks/>
            </p:cNvSpPr>
            <p:nvPr/>
          </p:nvSpPr>
          <p:spPr bwMode="auto">
            <a:xfrm>
              <a:off x="3845" y="304"/>
              <a:ext cx="691" cy="1696"/>
            </a:xfrm>
            <a:custGeom>
              <a:avLst/>
              <a:gdLst>
                <a:gd name="T0" fmla="*/ 354 w 691"/>
                <a:gd name="T1" fmla="*/ 72 h 1696"/>
                <a:gd name="T2" fmla="*/ 295 w 691"/>
                <a:gd name="T3" fmla="*/ 128 h 1696"/>
                <a:gd name="T4" fmla="*/ 261 w 691"/>
                <a:gd name="T5" fmla="*/ 216 h 1696"/>
                <a:gd name="T6" fmla="*/ 210 w 691"/>
                <a:gd name="T7" fmla="*/ 312 h 1696"/>
                <a:gd name="T8" fmla="*/ 168 w 691"/>
                <a:gd name="T9" fmla="*/ 400 h 1696"/>
                <a:gd name="T10" fmla="*/ 118 w 691"/>
                <a:gd name="T11" fmla="*/ 576 h 1696"/>
                <a:gd name="T12" fmla="*/ 143 w 691"/>
                <a:gd name="T13" fmla="*/ 656 h 1696"/>
                <a:gd name="T14" fmla="*/ 33 w 691"/>
                <a:gd name="T15" fmla="*/ 736 h 1696"/>
                <a:gd name="T16" fmla="*/ 50 w 691"/>
                <a:gd name="T17" fmla="*/ 936 h 1696"/>
                <a:gd name="T18" fmla="*/ 92 w 691"/>
                <a:gd name="T19" fmla="*/ 1016 h 1696"/>
                <a:gd name="T20" fmla="*/ 67 w 691"/>
                <a:gd name="T21" fmla="*/ 1144 h 1696"/>
                <a:gd name="T22" fmla="*/ 17 w 691"/>
                <a:gd name="T23" fmla="*/ 1272 h 1696"/>
                <a:gd name="T24" fmla="*/ 8 w 691"/>
                <a:gd name="T25" fmla="*/ 1328 h 1696"/>
                <a:gd name="T26" fmla="*/ 42 w 691"/>
                <a:gd name="T27" fmla="*/ 1376 h 1696"/>
                <a:gd name="T28" fmla="*/ 84 w 691"/>
                <a:gd name="T29" fmla="*/ 1504 h 1696"/>
                <a:gd name="T30" fmla="*/ 118 w 691"/>
                <a:gd name="T31" fmla="*/ 1568 h 1696"/>
                <a:gd name="T32" fmla="*/ 109 w 691"/>
                <a:gd name="T33" fmla="*/ 1616 h 1696"/>
                <a:gd name="T34" fmla="*/ 135 w 691"/>
                <a:gd name="T35" fmla="*/ 1664 h 1696"/>
                <a:gd name="T36" fmla="*/ 202 w 691"/>
                <a:gd name="T37" fmla="*/ 1696 h 1696"/>
                <a:gd name="T38" fmla="*/ 244 w 691"/>
                <a:gd name="T39" fmla="*/ 1648 h 1696"/>
                <a:gd name="T40" fmla="*/ 286 w 691"/>
                <a:gd name="T41" fmla="*/ 1600 h 1696"/>
                <a:gd name="T42" fmla="*/ 387 w 691"/>
                <a:gd name="T43" fmla="*/ 1472 h 1696"/>
                <a:gd name="T44" fmla="*/ 387 w 691"/>
                <a:gd name="T45" fmla="*/ 1408 h 1696"/>
                <a:gd name="T46" fmla="*/ 396 w 691"/>
                <a:gd name="T47" fmla="*/ 1336 h 1696"/>
                <a:gd name="T48" fmla="*/ 421 w 691"/>
                <a:gd name="T49" fmla="*/ 1272 h 1696"/>
                <a:gd name="T50" fmla="*/ 497 w 691"/>
                <a:gd name="T51" fmla="*/ 1224 h 1696"/>
                <a:gd name="T52" fmla="*/ 505 w 691"/>
                <a:gd name="T53" fmla="*/ 1168 h 1696"/>
                <a:gd name="T54" fmla="*/ 480 w 691"/>
                <a:gd name="T55" fmla="*/ 1088 h 1696"/>
                <a:gd name="T56" fmla="*/ 396 w 691"/>
                <a:gd name="T57" fmla="*/ 1040 h 1696"/>
                <a:gd name="T58" fmla="*/ 387 w 691"/>
                <a:gd name="T59" fmla="*/ 984 h 1696"/>
                <a:gd name="T60" fmla="*/ 387 w 691"/>
                <a:gd name="T61" fmla="*/ 832 h 1696"/>
                <a:gd name="T62" fmla="*/ 480 w 691"/>
                <a:gd name="T63" fmla="*/ 704 h 1696"/>
                <a:gd name="T64" fmla="*/ 556 w 691"/>
                <a:gd name="T65" fmla="*/ 624 h 1696"/>
                <a:gd name="T66" fmla="*/ 581 w 691"/>
                <a:gd name="T67" fmla="*/ 560 h 1696"/>
                <a:gd name="T68" fmla="*/ 573 w 691"/>
                <a:gd name="T69" fmla="*/ 496 h 1696"/>
                <a:gd name="T70" fmla="*/ 606 w 691"/>
                <a:gd name="T71" fmla="*/ 424 h 1696"/>
                <a:gd name="T72" fmla="*/ 682 w 691"/>
                <a:gd name="T73" fmla="*/ 376 h 1696"/>
                <a:gd name="T74" fmla="*/ 674 w 691"/>
                <a:gd name="T75" fmla="*/ 328 h 1696"/>
                <a:gd name="T76" fmla="*/ 649 w 691"/>
                <a:gd name="T77" fmla="*/ 240 h 1696"/>
                <a:gd name="T78" fmla="*/ 606 w 691"/>
                <a:gd name="T79" fmla="*/ 160 h 1696"/>
                <a:gd name="T80" fmla="*/ 573 w 691"/>
                <a:gd name="T81" fmla="*/ 80 h 1696"/>
                <a:gd name="T82" fmla="*/ 446 w 691"/>
                <a:gd name="T83" fmla="*/ 0 h 1696"/>
                <a:gd name="T84" fmla="*/ 429 w 691"/>
                <a:gd name="T85" fmla="*/ 88 h 16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1"/>
                <a:gd name="T130" fmla="*/ 0 h 1696"/>
                <a:gd name="T131" fmla="*/ 691 w 691"/>
                <a:gd name="T132" fmla="*/ 1696 h 16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1" h="1696">
                  <a:moveTo>
                    <a:pt x="429" y="88"/>
                  </a:moveTo>
                  <a:lnTo>
                    <a:pt x="354" y="72"/>
                  </a:lnTo>
                  <a:lnTo>
                    <a:pt x="337" y="128"/>
                  </a:lnTo>
                  <a:lnTo>
                    <a:pt x="295" y="128"/>
                  </a:lnTo>
                  <a:lnTo>
                    <a:pt x="261" y="168"/>
                  </a:lnTo>
                  <a:lnTo>
                    <a:pt x="261" y="216"/>
                  </a:lnTo>
                  <a:lnTo>
                    <a:pt x="269" y="256"/>
                  </a:lnTo>
                  <a:lnTo>
                    <a:pt x="210" y="312"/>
                  </a:lnTo>
                  <a:lnTo>
                    <a:pt x="210" y="376"/>
                  </a:lnTo>
                  <a:lnTo>
                    <a:pt x="168" y="400"/>
                  </a:lnTo>
                  <a:lnTo>
                    <a:pt x="168" y="496"/>
                  </a:lnTo>
                  <a:lnTo>
                    <a:pt x="118" y="576"/>
                  </a:lnTo>
                  <a:lnTo>
                    <a:pt x="160" y="600"/>
                  </a:lnTo>
                  <a:lnTo>
                    <a:pt x="143" y="656"/>
                  </a:lnTo>
                  <a:lnTo>
                    <a:pt x="67" y="664"/>
                  </a:lnTo>
                  <a:lnTo>
                    <a:pt x="33" y="736"/>
                  </a:lnTo>
                  <a:lnTo>
                    <a:pt x="50" y="856"/>
                  </a:lnTo>
                  <a:lnTo>
                    <a:pt x="50" y="936"/>
                  </a:lnTo>
                  <a:lnTo>
                    <a:pt x="92" y="976"/>
                  </a:lnTo>
                  <a:lnTo>
                    <a:pt x="92" y="1016"/>
                  </a:lnTo>
                  <a:lnTo>
                    <a:pt x="67" y="1056"/>
                  </a:lnTo>
                  <a:lnTo>
                    <a:pt x="67" y="1144"/>
                  </a:lnTo>
                  <a:lnTo>
                    <a:pt x="33" y="1176"/>
                  </a:lnTo>
                  <a:lnTo>
                    <a:pt x="17" y="1272"/>
                  </a:lnTo>
                  <a:lnTo>
                    <a:pt x="0" y="1280"/>
                  </a:lnTo>
                  <a:lnTo>
                    <a:pt x="8" y="1328"/>
                  </a:lnTo>
                  <a:lnTo>
                    <a:pt x="33" y="1352"/>
                  </a:lnTo>
                  <a:lnTo>
                    <a:pt x="42" y="1376"/>
                  </a:lnTo>
                  <a:lnTo>
                    <a:pt x="42" y="1440"/>
                  </a:lnTo>
                  <a:lnTo>
                    <a:pt x="84" y="1504"/>
                  </a:lnTo>
                  <a:lnTo>
                    <a:pt x="109" y="1536"/>
                  </a:lnTo>
                  <a:lnTo>
                    <a:pt x="118" y="1568"/>
                  </a:lnTo>
                  <a:lnTo>
                    <a:pt x="109" y="1592"/>
                  </a:lnTo>
                  <a:lnTo>
                    <a:pt x="109" y="1616"/>
                  </a:lnTo>
                  <a:lnTo>
                    <a:pt x="126" y="1632"/>
                  </a:lnTo>
                  <a:lnTo>
                    <a:pt x="135" y="1664"/>
                  </a:lnTo>
                  <a:lnTo>
                    <a:pt x="135" y="1696"/>
                  </a:lnTo>
                  <a:lnTo>
                    <a:pt x="202" y="1696"/>
                  </a:lnTo>
                  <a:lnTo>
                    <a:pt x="236" y="1680"/>
                  </a:lnTo>
                  <a:lnTo>
                    <a:pt x="244" y="1648"/>
                  </a:lnTo>
                  <a:lnTo>
                    <a:pt x="261" y="1616"/>
                  </a:lnTo>
                  <a:lnTo>
                    <a:pt x="286" y="1600"/>
                  </a:lnTo>
                  <a:lnTo>
                    <a:pt x="354" y="1608"/>
                  </a:lnTo>
                  <a:lnTo>
                    <a:pt x="387" y="1472"/>
                  </a:lnTo>
                  <a:lnTo>
                    <a:pt x="396" y="1440"/>
                  </a:lnTo>
                  <a:lnTo>
                    <a:pt x="387" y="1408"/>
                  </a:lnTo>
                  <a:lnTo>
                    <a:pt x="387" y="1368"/>
                  </a:lnTo>
                  <a:lnTo>
                    <a:pt x="396" y="1336"/>
                  </a:lnTo>
                  <a:lnTo>
                    <a:pt x="404" y="1296"/>
                  </a:lnTo>
                  <a:lnTo>
                    <a:pt x="421" y="1272"/>
                  </a:lnTo>
                  <a:lnTo>
                    <a:pt x="472" y="1240"/>
                  </a:lnTo>
                  <a:lnTo>
                    <a:pt x="497" y="1224"/>
                  </a:lnTo>
                  <a:lnTo>
                    <a:pt x="497" y="1192"/>
                  </a:lnTo>
                  <a:lnTo>
                    <a:pt x="505" y="1168"/>
                  </a:lnTo>
                  <a:lnTo>
                    <a:pt x="522" y="1144"/>
                  </a:lnTo>
                  <a:lnTo>
                    <a:pt x="480" y="1088"/>
                  </a:lnTo>
                  <a:lnTo>
                    <a:pt x="413" y="1048"/>
                  </a:lnTo>
                  <a:lnTo>
                    <a:pt x="396" y="1040"/>
                  </a:lnTo>
                  <a:lnTo>
                    <a:pt x="387" y="1024"/>
                  </a:lnTo>
                  <a:lnTo>
                    <a:pt x="387" y="984"/>
                  </a:lnTo>
                  <a:lnTo>
                    <a:pt x="379" y="904"/>
                  </a:lnTo>
                  <a:lnTo>
                    <a:pt x="387" y="832"/>
                  </a:lnTo>
                  <a:lnTo>
                    <a:pt x="429" y="760"/>
                  </a:lnTo>
                  <a:lnTo>
                    <a:pt x="480" y="704"/>
                  </a:lnTo>
                  <a:lnTo>
                    <a:pt x="539" y="648"/>
                  </a:lnTo>
                  <a:lnTo>
                    <a:pt x="556" y="624"/>
                  </a:lnTo>
                  <a:lnTo>
                    <a:pt x="564" y="584"/>
                  </a:lnTo>
                  <a:lnTo>
                    <a:pt x="581" y="560"/>
                  </a:lnTo>
                  <a:lnTo>
                    <a:pt x="581" y="536"/>
                  </a:lnTo>
                  <a:lnTo>
                    <a:pt x="573" y="496"/>
                  </a:lnTo>
                  <a:lnTo>
                    <a:pt x="581" y="464"/>
                  </a:lnTo>
                  <a:lnTo>
                    <a:pt x="606" y="424"/>
                  </a:lnTo>
                  <a:lnTo>
                    <a:pt x="615" y="384"/>
                  </a:lnTo>
                  <a:lnTo>
                    <a:pt x="682" y="376"/>
                  </a:lnTo>
                  <a:lnTo>
                    <a:pt x="691" y="376"/>
                  </a:lnTo>
                  <a:lnTo>
                    <a:pt x="674" y="328"/>
                  </a:lnTo>
                  <a:lnTo>
                    <a:pt x="657" y="288"/>
                  </a:lnTo>
                  <a:lnTo>
                    <a:pt x="649" y="240"/>
                  </a:lnTo>
                  <a:lnTo>
                    <a:pt x="649" y="192"/>
                  </a:lnTo>
                  <a:lnTo>
                    <a:pt x="606" y="160"/>
                  </a:lnTo>
                  <a:lnTo>
                    <a:pt x="606" y="120"/>
                  </a:lnTo>
                  <a:lnTo>
                    <a:pt x="573" y="80"/>
                  </a:lnTo>
                  <a:lnTo>
                    <a:pt x="480" y="40"/>
                  </a:lnTo>
                  <a:lnTo>
                    <a:pt x="446" y="0"/>
                  </a:lnTo>
                  <a:lnTo>
                    <a:pt x="429" y="8"/>
                  </a:lnTo>
                  <a:lnTo>
                    <a:pt x="429" y="88"/>
                  </a:lnTo>
                  <a:close/>
                </a:path>
              </a:pathLst>
            </a:custGeom>
            <a:noFill/>
            <a:ln w="12700">
              <a:solidFill>
                <a:srgbClr val="000000"/>
              </a:solidFill>
              <a:round/>
              <a:headEnd/>
              <a:tailEnd/>
            </a:ln>
          </p:spPr>
          <p:txBody>
            <a:bodyPr/>
            <a:lstStyle/>
            <a:p>
              <a:endParaRPr lang="en-IE">
                <a:latin typeface="Calibri" pitchFamily="34" charset="0"/>
              </a:endParaRPr>
            </a:p>
          </p:txBody>
        </p:sp>
        <p:sp>
          <p:nvSpPr>
            <p:cNvPr id="108" name="Freeform 104"/>
            <p:cNvSpPr>
              <a:spLocks/>
            </p:cNvSpPr>
            <p:nvPr/>
          </p:nvSpPr>
          <p:spPr bwMode="auto">
            <a:xfrm>
              <a:off x="3423" y="0"/>
              <a:ext cx="1340" cy="1688"/>
            </a:xfrm>
            <a:custGeom>
              <a:avLst/>
              <a:gdLst>
                <a:gd name="T0" fmla="*/ 1323 w 1340"/>
                <a:gd name="T1" fmla="*/ 40 h 1688"/>
                <a:gd name="T2" fmla="*/ 1205 w 1340"/>
                <a:gd name="T3" fmla="*/ 24 h 1688"/>
                <a:gd name="T4" fmla="*/ 1172 w 1340"/>
                <a:gd name="T5" fmla="*/ 0 h 1688"/>
                <a:gd name="T6" fmla="*/ 1130 w 1340"/>
                <a:gd name="T7" fmla="*/ 24 h 1688"/>
                <a:gd name="T8" fmla="*/ 1071 w 1340"/>
                <a:gd name="T9" fmla="*/ 120 h 1688"/>
                <a:gd name="T10" fmla="*/ 1012 w 1340"/>
                <a:gd name="T11" fmla="*/ 40 h 1688"/>
                <a:gd name="T12" fmla="*/ 961 w 1340"/>
                <a:gd name="T13" fmla="*/ 136 h 1688"/>
                <a:gd name="T14" fmla="*/ 877 w 1340"/>
                <a:gd name="T15" fmla="*/ 184 h 1688"/>
                <a:gd name="T16" fmla="*/ 809 w 1340"/>
                <a:gd name="T17" fmla="*/ 176 h 1688"/>
                <a:gd name="T18" fmla="*/ 717 w 1340"/>
                <a:gd name="T19" fmla="*/ 248 h 1688"/>
                <a:gd name="T20" fmla="*/ 700 w 1340"/>
                <a:gd name="T21" fmla="*/ 328 h 1688"/>
                <a:gd name="T22" fmla="*/ 645 w 1340"/>
                <a:gd name="T23" fmla="*/ 418 h 1688"/>
                <a:gd name="T24" fmla="*/ 590 w 1340"/>
                <a:gd name="T25" fmla="*/ 504 h 1688"/>
                <a:gd name="T26" fmla="*/ 565 w 1340"/>
                <a:gd name="T27" fmla="*/ 560 h 1688"/>
                <a:gd name="T28" fmla="*/ 472 w 1340"/>
                <a:gd name="T29" fmla="*/ 744 h 1688"/>
                <a:gd name="T30" fmla="*/ 396 w 1340"/>
                <a:gd name="T31" fmla="*/ 848 h 1688"/>
                <a:gd name="T32" fmla="*/ 396 w 1340"/>
                <a:gd name="T33" fmla="*/ 896 h 1688"/>
                <a:gd name="T34" fmla="*/ 304 w 1340"/>
                <a:gd name="T35" fmla="*/ 1024 h 1688"/>
                <a:gd name="T36" fmla="*/ 236 w 1340"/>
                <a:gd name="T37" fmla="*/ 1032 h 1688"/>
                <a:gd name="T38" fmla="*/ 186 w 1340"/>
                <a:gd name="T39" fmla="*/ 1088 h 1688"/>
                <a:gd name="T40" fmla="*/ 93 w 1340"/>
                <a:gd name="T41" fmla="*/ 1144 h 1688"/>
                <a:gd name="T42" fmla="*/ 26 w 1340"/>
                <a:gd name="T43" fmla="*/ 1200 h 1688"/>
                <a:gd name="T44" fmla="*/ 9 w 1340"/>
                <a:gd name="T45" fmla="*/ 1264 h 1688"/>
                <a:gd name="T46" fmla="*/ 9 w 1340"/>
                <a:gd name="T47" fmla="*/ 1304 h 1688"/>
                <a:gd name="T48" fmla="*/ 0 w 1340"/>
                <a:gd name="T49" fmla="*/ 1352 h 1688"/>
                <a:gd name="T50" fmla="*/ 9 w 1340"/>
                <a:gd name="T51" fmla="*/ 1424 h 1688"/>
                <a:gd name="T52" fmla="*/ 51 w 1340"/>
                <a:gd name="T53" fmla="*/ 1464 h 1688"/>
                <a:gd name="T54" fmla="*/ 17 w 1340"/>
                <a:gd name="T55" fmla="*/ 1512 h 1688"/>
                <a:gd name="T56" fmla="*/ 59 w 1340"/>
                <a:gd name="T57" fmla="*/ 1552 h 1688"/>
                <a:gd name="T58" fmla="*/ 17 w 1340"/>
                <a:gd name="T59" fmla="*/ 1584 h 1688"/>
                <a:gd name="T60" fmla="*/ 51 w 1340"/>
                <a:gd name="T61" fmla="*/ 1632 h 1688"/>
                <a:gd name="T62" fmla="*/ 102 w 1340"/>
                <a:gd name="T63" fmla="*/ 1688 h 1688"/>
                <a:gd name="T64" fmla="*/ 278 w 1340"/>
                <a:gd name="T65" fmla="*/ 1624 h 1688"/>
                <a:gd name="T66" fmla="*/ 346 w 1340"/>
                <a:gd name="T67" fmla="*/ 1576 h 1688"/>
                <a:gd name="T68" fmla="*/ 388 w 1340"/>
                <a:gd name="T69" fmla="*/ 1512 h 1688"/>
                <a:gd name="T70" fmla="*/ 422 w 1340"/>
                <a:gd name="T71" fmla="*/ 1592 h 1688"/>
                <a:gd name="T72" fmla="*/ 489 w 1340"/>
                <a:gd name="T73" fmla="*/ 1456 h 1688"/>
                <a:gd name="T74" fmla="*/ 514 w 1340"/>
                <a:gd name="T75" fmla="*/ 1288 h 1688"/>
                <a:gd name="T76" fmla="*/ 455 w 1340"/>
                <a:gd name="T77" fmla="*/ 1048 h 1688"/>
                <a:gd name="T78" fmla="*/ 582 w 1340"/>
                <a:gd name="T79" fmla="*/ 912 h 1688"/>
                <a:gd name="T80" fmla="*/ 590 w 1340"/>
                <a:gd name="T81" fmla="*/ 712 h 1688"/>
                <a:gd name="T82" fmla="*/ 691 w 1340"/>
                <a:gd name="T83" fmla="*/ 568 h 1688"/>
                <a:gd name="T84" fmla="*/ 717 w 1340"/>
                <a:gd name="T85" fmla="*/ 440 h 1688"/>
                <a:gd name="T86" fmla="*/ 851 w 1340"/>
                <a:gd name="T87" fmla="*/ 400 h 1688"/>
                <a:gd name="T88" fmla="*/ 851 w 1340"/>
                <a:gd name="T89" fmla="*/ 296 h 1688"/>
                <a:gd name="T90" fmla="*/ 1037 w 1340"/>
                <a:gd name="T91" fmla="*/ 304 h 1688"/>
                <a:gd name="T92" fmla="*/ 1113 w 1340"/>
                <a:gd name="T93" fmla="*/ 176 h 1688"/>
                <a:gd name="T94" fmla="*/ 1264 w 1340"/>
                <a:gd name="T95" fmla="*/ 168 h 1688"/>
                <a:gd name="T96" fmla="*/ 1340 w 1340"/>
                <a:gd name="T97" fmla="*/ 144 h 168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40"/>
                <a:gd name="T148" fmla="*/ 0 h 1688"/>
                <a:gd name="T149" fmla="*/ 1340 w 1340"/>
                <a:gd name="T150" fmla="*/ 1688 h 168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40" h="1688">
                  <a:moveTo>
                    <a:pt x="1239" y="104"/>
                  </a:moveTo>
                  <a:lnTo>
                    <a:pt x="1281" y="80"/>
                  </a:lnTo>
                  <a:lnTo>
                    <a:pt x="1323" y="40"/>
                  </a:lnTo>
                  <a:lnTo>
                    <a:pt x="1239" y="16"/>
                  </a:lnTo>
                  <a:lnTo>
                    <a:pt x="1214" y="8"/>
                  </a:lnTo>
                  <a:lnTo>
                    <a:pt x="1205" y="24"/>
                  </a:lnTo>
                  <a:lnTo>
                    <a:pt x="1180" y="56"/>
                  </a:lnTo>
                  <a:lnTo>
                    <a:pt x="1172" y="16"/>
                  </a:lnTo>
                  <a:lnTo>
                    <a:pt x="1172" y="0"/>
                  </a:lnTo>
                  <a:lnTo>
                    <a:pt x="1146" y="0"/>
                  </a:lnTo>
                  <a:lnTo>
                    <a:pt x="1130" y="0"/>
                  </a:lnTo>
                  <a:lnTo>
                    <a:pt x="1130" y="24"/>
                  </a:lnTo>
                  <a:lnTo>
                    <a:pt x="1130" y="64"/>
                  </a:lnTo>
                  <a:lnTo>
                    <a:pt x="1104" y="24"/>
                  </a:lnTo>
                  <a:lnTo>
                    <a:pt x="1071" y="120"/>
                  </a:lnTo>
                  <a:lnTo>
                    <a:pt x="1062" y="48"/>
                  </a:lnTo>
                  <a:lnTo>
                    <a:pt x="1037" y="24"/>
                  </a:lnTo>
                  <a:lnTo>
                    <a:pt x="1012" y="40"/>
                  </a:lnTo>
                  <a:lnTo>
                    <a:pt x="961" y="80"/>
                  </a:lnTo>
                  <a:lnTo>
                    <a:pt x="953" y="112"/>
                  </a:lnTo>
                  <a:lnTo>
                    <a:pt x="961" y="136"/>
                  </a:lnTo>
                  <a:lnTo>
                    <a:pt x="902" y="144"/>
                  </a:lnTo>
                  <a:lnTo>
                    <a:pt x="885" y="160"/>
                  </a:lnTo>
                  <a:lnTo>
                    <a:pt x="877" y="184"/>
                  </a:lnTo>
                  <a:lnTo>
                    <a:pt x="851" y="192"/>
                  </a:lnTo>
                  <a:lnTo>
                    <a:pt x="826" y="192"/>
                  </a:lnTo>
                  <a:lnTo>
                    <a:pt x="809" y="176"/>
                  </a:lnTo>
                  <a:lnTo>
                    <a:pt x="784" y="176"/>
                  </a:lnTo>
                  <a:lnTo>
                    <a:pt x="750" y="208"/>
                  </a:lnTo>
                  <a:lnTo>
                    <a:pt x="717" y="248"/>
                  </a:lnTo>
                  <a:lnTo>
                    <a:pt x="683" y="296"/>
                  </a:lnTo>
                  <a:lnTo>
                    <a:pt x="683" y="320"/>
                  </a:lnTo>
                  <a:lnTo>
                    <a:pt x="700" y="328"/>
                  </a:lnTo>
                  <a:lnTo>
                    <a:pt x="659" y="374"/>
                  </a:lnTo>
                  <a:lnTo>
                    <a:pt x="641" y="368"/>
                  </a:lnTo>
                  <a:lnTo>
                    <a:pt x="645" y="418"/>
                  </a:lnTo>
                  <a:lnTo>
                    <a:pt x="616" y="456"/>
                  </a:lnTo>
                  <a:lnTo>
                    <a:pt x="599" y="480"/>
                  </a:lnTo>
                  <a:lnTo>
                    <a:pt x="590" y="504"/>
                  </a:lnTo>
                  <a:lnTo>
                    <a:pt x="607" y="520"/>
                  </a:lnTo>
                  <a:lnTo>
                    <a:pt x="573" y="536"/>
                  </a:lnTo>
                  <a:lnTo>
                    <a:pt x="565" y="560"/>
                  </a:lnTo>
                  <a:lnTo>
                    <a:pt x="540" y="576"/>
                  </a:lnTo>
                  <a:lnTo>
                    <a:pt x="523" y="624"/>
                  </a:lnTo>
                  <a:lnTo>
                    <a:pt x="472" y="744"/>
                  </a:lnTo>
                  <a:lnTo>
                    <a:pt x="455" y="816"/>
                  </a:lnTo>
                  <a:lnTo>
                    <a:pt x="439" y="840"/>
                  </a:lnTo>
                  <a:lnTo>
                    <a:pt x="396" y="848"/>
                  </a:lnTo>
                  <a:lnTo>
                    <a:pt x="405" y="872"/>
                  </a:lnTo>
                  <a:lnTo>
                    <a:pt x="413" y="888"/>
                  </a:lnTo>
                  <a:lnTo>
                    <a:pt x="396" y="896"/>
                  </a:lnTo>
                  <a:lnTo>
                    <a:pt x="346" y="952"/>
                  </a:lnTo>
                  <a:lnTo>
                    <a:pt x="321" y="1008"/>
                  </a:lnTo>
                  <a:lnTo>
                    <a:pt x="304" y="1024"/>
                  </a:lnTo>
                  <a:lnTo>
                    <a:pt x="295" y="1032"/>
                  </a:lnTo>
                  <a:lnTo>
                    <a:pt x="262" y="1024"/>
                  </a:lnTo>
                  <a:lnTo>
                    <a:pt x="236" y="1032"/>
                  </a:lnTo>
                  <a:lnTo>
                    <a:pt x="228" y="1040"/>
                  </a:lnTo>
                  <a:lnTo>
                    <a:pt x="220" y="1064"/>
                  </a:lnTo>
                  <a:lnTo>
                    <a:pt x="186" y="1088"/>
                  </a:lnTo>
                  <a:lnTo>
                    <a:pt x="152" y="1104"/>
                  </a:lnTo>
                  <a:lnTo>
                    <a:pt x="127" y="1128"/>
                  </a:lnTo>
                  <a:lnTo>
                    <a:pt x="93" y="1144"/>
                  </a:lnTo>
                  <a:lnTo>
                    <a:pt x="68" y="1168"/>
                  </a:lnTo>
                  <a:lnTo>
                    <a:pt x="51" y="1192"/>
                  </a:lnTo>
                  <a:lnTo>
                    <a:pt x="26" y="1200"/>
                  </a:lnTo>
                  <a:lnTo>
                    <a:pt x="17" y="1208"/>
                  </a:lnTo>
                  <a:lnTo>
                    <a:pt x="17" y="1248"/>
                  </a:lnTo>
                  <a:lnTo>
                    <a:pt x="9" y="1264"/>
                  </a:lnTo>
                  <a:lnTo>
                    <a:pt x="17" y="1272"/>
                  </a:lnTo>
                  <a:lnTo>
                    <a:pt x="17" y="1288"/>
                  </a:lnTo>
                  <a:lnTo>
                    <a:pt x="9" y="1304"/>
                  </a:lnTo>
                  <a:lnTo>
                    <a:pt x="17" y="1312"/>
                  </a:lnTo>
                  <a:lnTo>
                    <a:pt x="17" y="1328"/>
                  </a:lnTo>
                  <a:lnTo>
                    <a:pt x="0" y="1352"/>
                  </a:lnTo>
                  <a:lnTo>
                    <a:pt x="17" y="1384"/>
                  </a:lnTo>
                  <a:lnTo>
                    <a:pt x="43" y="1408"/>
                  </a:lnTo>
                  <a:lnTo>
                    <a:pt x="9" y="1424"/>
                  </a:lnTo>
                  <a:lnTo>
                    <a:pt x="34" y="1432"/>
                  </a:lnTo>
                  <a:lnTo>
                    <a:pt x="9" y="1480"/>
                  </a:lnTo>
                  <a:lnTo>
                    <a:pt x="51" y="1464"/>
                  </a:lnTo>
                  <a:lnTo>
                    <a:pt x="51" y="1480"/>
                  </a:lnTo>
                  <a:lnTo>
                    <a:pt x="43" y="1488"/>
                  </a:lnTo>
                  <a:lnTo>
                    <a:pt x="17" y="1512"/>
                  </a:lnTo>
                  <a:lnTo>
                    <a:pt x="17" y="1544"/>
                  </a:lnTo>
                  <a:lnTo>
                    <a:pt x="43" y="1544"/>
                  </a:lnTo>
                  <a:lnTo>
                    <a:pt x="59" y="1552"/>
                  </a:lnTo>
                  <a:lnTo>
                    <a:pt x="59" y="1568"/>
                  </a:lnTo>
                  <a:lnTo>
                    <a:pt x="34" y="1584"/>
                  </a:lnTo>
                  <a:lnTo>
                    <a:pt x="17" y="1584"/>
                  </a:lnTo>
                  <a:lnTo>
                    <a:pt x="9" y="1592"/>
                  </a:lnTo>
                  <a:lnTo>
                    <a:pt x="26" y="1616"/>
                  </a:lnTo>
                  <a:lnTo>
                    <a:pt x="51" y="1632"/>
                  </a:lnTo>
                  <a:lnTo>
                    <a:pt x="76" y="1656"/>
                  </a:lnTo>
                  <a:lnTo>
                    <a:pt x="118" y="1664"/>
                  </a:lnTo>
                  <a:lnTo>
                    <a:pt x="102" y="1688"/>
                  </a:lnTo>
                  <a:lnTo>
                    <a:pt x="177" y="1688"/>
                  </a:lnTo>
                  <a:lnTo>
                    <a:pt x="236" y="1664"/>
                  </a:lnTo>
                  <a:lnTo>
                    <a:pt x="278" y="1624"/>
                  </a:lnTo>
                  <a:lnTo>
                    <a:pt x="312" y="1576"/>
                  </a:lnTo>
                  <a:lnTo>
                    <a:pt x="329" y="1584"/>
                  </a:lnTo>
                  <a:lnTo>
                    <a:pt x="346" y="1576"/>
                  </a:lnTo>
                  <a:lnTo>
                    <a:pt x="363" y="1544"/>
                  </a:lnTo>
                  <a:lnTo>
                    <a:pt x="363" y="1512"/>
                  </a:lnTo>
                  <a:lnTo>
                    <a:pt x="388" y="1512"/>
                  </a:lnTo>
                  <a:lnTo>
                    <a:pt x="396" y="1528"/>
                  </a:lnTo>
                  <a:lnTo>
                    <a:pt x="405" y="1560"/>
                  </a:lnTo>
                  <a:lnTo>
                    <a:pt x="422" y="1592"/>
                  </a:lnTo>
                  <a:lnTo>
                    <a:pt x="439" y="1584"/>
                  </a:lnTo>
                  <a:lnTo>
                    <a:pt x="455" y="1488"/>
                  </a:lnTo>
                  <a:lnTo>
                    <a:pt x="489" y="1456"/>
                  </a:lnTo>
                  <a:lnTo>
                    <a:pt x="489" y="1368"/>
                  </a:lnTo>
                  <a:lnTo>
                    <a:pt x="514" y="1328"/>
                  </a:lnTo>
                  <a:lnTo>
                    <a:pt x="514" y="1288"/>
                  </a:lnTo>
                  <a:lnTo>
                    <a:pt x="472" y="1248"/>
                  </a:lnTo>
                  <a:lnTo>
                    <a:pt x="472" y="1168"/>
                  </a:lnTo>
                  <a:lnTo>
                    <a:pt x="455" y="1048"/>
                  </a:lnTo>
                  <a:lnTo>
                    <a:pt x="489" y="976"/>
                  </a:lnTo>
                  <a:lnTo>
                    <a:pt x="565" y="968"/>
                  </a:lnTo>
                  <a:lnTo>
                    <a:pt x="582" y="912"/>
                  </a:lnTo>
                  <a:lnTo>
                    <a:pt x="540" y="888"/>
                  </a:lnTo>
                  <a:lnTo>
                    <a:pt x="590" y="808"/>
                  </a:lnTo>
                  <a:lnTo>
                    <a:pt x="590" y="712"/>
                  </a:lnTo>
                  <a:lnTo>
                    <a:pt x="632" y="688"/>
                  </a:lnTo>
                  <a:lnTo>
                    <a:pt x="632" y="624"/>
                  </a:lnTo>
                  <a:lnTo>
                    <a:pt x="691" y="568"/>
                  </a:lnTo>
                  <a:lnTo>
                    <a:pt x="683" y="528"/>
                  </a:lnTo>
                  <a:lnTo>
                    <a:pt x="683" y="480"/>
                  </a:lnTo>
                  <a:lnTo>
                    <a:pt x="717" y="440"/>
                  </a:lnTo>
                  <a:lnTo>
                    <a:pt x="759" y="440"/>
                  </a:lnTo>
                  <a:lnTo>
                    <a:pt x="776" y="384"/>
                  </a:lnTo>
                  <a:lnTo>
                    <a:pt x="851" y="400"/>
                  </a:lnTo>
                  <a:lnTo>
                    <a:pt x="851" y="320"/>
                  </a:lnTo>
                  <a:lnTo>
                    <a:pt x="868" y="312"/>
                  </a:lnTo>
                  <a:lnTo>
                    <a:pt x="851" y="296"/>
                  </a:lnTo>
                  <a:lnTo>
                    <a:pt x="894" y="272"/>
                  </a:lnTo>
                  <a:lnTo>
                    <a:pt x="995" y="320"/>
                  </a:lnTo>
                  <a:lnTo>
                    <a:pt x="1037" y="304"/>
                  </a:lnTo>
                  <a:lnTo>
                    <a:pt x="1096" y="320"/>
                  </a:lnTo>
                  <a:lnTo>
                    <a:pt x="1113" y="248"/>
                  </a:lnTo>
                  <a:lnTo>
                    <a:pt x="1113" y="176"/>
                  </a:lnTo>
                  <a:lnTo>
                    <a:pt x="1146" y="136"/>
                  </a:lnTo>
                  <a:lnTo>
                    <a:pt x="1197" y="136"/>
                  </a:lnTo>
                  <a:lnTo>
                    <a:pt x="1264" y="168"/>
                  </a:lnTo>
                  <a:lnTo>
                    <a:pt x="1281" y="208"/>
                  </a:lnTo>
                  <a:lnTo>
                    <a:pt x="1306" y="176"/>
                  </a:lnTo>
                  <a:lnTo>
                    <a:pt x="1340" y="144"/>
                  </a:lnTo>
                  <a:lnTo>
                    <a:pt x="1340" y="120"/>
                  </a:lnTo>
                  <a:lnTo>
                    <a:pt x="1239" y="104"/>
                  </a:lnTo>
                  <a:close/>
                </a:path>
              </a:pathLst>
            </a:custGeom>
            <a:solidFill>
              <a:srgbClr val="FFC000"/>
            </a:solidFill>
            <a:ln w="12700">
              <a:solidFill>
                <a:srgbClr val="000000"/>
              </a:solidFill>
              <a:round/>
              <a:headEnd/>
              <a:tailEnd/>
            </a:ln>
          </p:spPr>
          <p:txBody>
            <a:bodyPr/>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defRPr/>
              </a:pPr>
              <a:endParaRPr lang="en-GB" altLang="en-US"/>
            </a:p>
          </p:txBody>
        </p:sp>
        <p:sp>
          <p:nvSpPr>
            <p:cNvPr id="109" name="Freeform 105"/>
            <p:cNvSpPr>
              <a:spLocks/>
            </p:cNvSpPr>
            <p:nvPr/>
          </p:nvSpPr>
          <p:spPr bwMode="auto">
            <a:xfrm>
              <a:off x="3423" y="-8"/>
              <a:ext cx="1340" cy="1688"/>
            </a:xfrm>
            <a:custGeom>
              <a:avLst/>
              <a:gdLst>
                <a:gd name="T0" fmla="*/ 1323 w 1340"/>
                <a:gd name="T1" fmla="*/ 40 h 1688"/>
                <a:gd name="T2" fmla="*/ 1205 w 1340"/>
                <a:gd name="T3" fmla="*/ 24 h 1688"/>
                <a:gd name="T4" fmla="*/ 1172 w 1340"/>
                <a:gd name="T5" fmla="*/ 0 h 1688"/>
                <a:gd name="T6" fmla="*/ 1130 w 1340"/>
                <a:gd name="T7" fmla="*/ 24 h 1688"/>
                <a:gd name="T8" fmla="*/ 1071 w 1340"/>
                <a:gd name="T9" fmla="*/ 120 h 1688"/>
                <a:gd name="T10" fmla="*/ 1012 w 1340"/>
                <a:gd name="T11" fmla="*/ 40 h 1688"/>
                <a:gd name="T12" fmla="*/ 961 w 1340"/>
                <a:gd name="T13" fmla="*/ 136 h 1688"/>
                <a:gd name="T14" fmla="*/ 877 w 1340"/>
                <a:gd name="T15" fmla="*/ 184 h 1688"/>
                <a:gd name="T16" fmla="*/ 809 w 1340"/>
                <a:gd name="T17" fmla="*/ 176 h 1688"/>
                <a:gd name="T18" fmla="*/ 717 w 1340"/>
                <a:gd name="T19" fmla="*/ 248 h 1688"/>
                <a:gd name="T20" fmla="*/ 700 w 1340"/>
                <a:gd name="T21" fmla="*/ 328 h 1688"/>
                <a:gd name="T22" fmla="*/ 645 w 1340"/>
                <a:gd name="T23" fmla="*/ 422 h 1688"/>
                <a:gd name="T24" fmla="*/ 590 w 1340"/>
                <a:gd name="T25" fmla="*/ 504 h 1688"/>
                <a:gd name="T26" fmla="*/ 565 w 1340"/>
                <a:gd name="T27" fmla="*/ 560 h 1688"/>
                <a:gd name="T28" fmla="*/ 472 w 1340"/>
                <a:gd name="T29" fmla="*/ 744 h 1688"/>
                <a:gd name="T30" fmla="*/ 396 w 1340"/>
                <a:gd name="T31" fmla="*/ 848 h 1688"/>
                <a:gd name="T32" fmla="*/ 396 w 1340"/>
                <a:gd name="T33" fmla="*/ 896 h 1688"/>
                <a:gd name="T34" fmla="*/ 304 w 1340"/>
                <a:gd name="T35" fmla="*/ 1024 h 1688"/>
                <a:gd name="T36" fmla="*/ 236 w 1340"/>
                <a:gd name="T37" fmla="*/ 1032 h 1688"/>
                <a:gd name="T38" fmla="*/ 186 w 1340"/>
                <a:gd name="T39" fmla="*/ 1088 h 1688"/>
                <a:gd name="T40" fmla="*/ 93 w 1340"/>
                <a:gd name="T41" fmla="*/ 1144 h 1688"/>
                <a:gd name="T42" fmla="*/ 26 w 1340"/>
                <a:gd name="T43" fmla="*/ 1200 h 1688"/>
                <a:gd name="T44" fmla="*/ 9 w 1340"/>
                <a:gd name="T45" fmla="*/ 1264 h 1688"/>
                <a:gd name="T46" fmla="*/ 9 w 1340"/>
                <a:gd name="T47" fmla="*/ 1304 h 1688"/>
                <a:gd name="T48" fmla="*/ 0 w 1340"/>
                <a:gd name="T49" fmla="*/ 1352 h 1688"/>
                <a:gd name="T50" fmla="*/ 9 w 1340"/>
                <a:gd name="T51" fmla="*/ 1424 h 1688"/>
                <a:gd name="T52" fmla="*/ 51 w 1340"/>
                <a:gd name="T53" fmla="*/ 1464 h 1688"/>
                <a:gd name="T54" fmla="*/ 17 w 1340"/>
                <a:gd name="T55" fmla="*/ 1512 h 1688"/>
                <a:gd name="T56" fmla="*/ 59 w 1340"/>
                <a:gd name="T57" fmla="*/ 1552 h 1688"/>
                <a:gd name="T58" fmla="*/ 17 w 1340"/>
                <a:gd name="T59" fmla="*/ 1584 h 1688"/>
                <a:gd name="T60" fmla="*/ 51 w 1340"/>
                <a:gd name="T61" fmla="*/ 1632 h 1688"/>
                <a:gd name="T62" fmla="*/ 102 w 1340"/>
                <a:gd name="T63" fmla="*/ 1688 h 1688"/>
                <a:gd name="T64" fmla="*/ 278 w 1340"/>
                <a:gd name="T65" fmla="*/ 1624 h 1688"/>
                <a:gd name="T66" fmla="*/ 346 w 1340"/>
                <a:gd name="T67" fmla="*/ 1576 h 1688"/>
                <a:gd name="T68" fmla="*/ 388 w 1340"/>
                <a:gd name="T69" fmla="*/ 1512 h 1688"/>
                <a:gd name="T70" fmla="*/ 422 w 1340"/>
                <a:gd name="T71" fmla="*/ 1592 h 1688"/>
                <a:gd name="T72" fmla="*/ 489 w 1340"/>
                <a:gd name="T73" fmla="*/ 1456 h 1688"/>
                <a:gd name="T74" fmla="*/ 514 w 1340"/>
                <a:gd name="T75" fmla="*/ 1288 h 1688"/>
                <a:gd name="T76" fmla="*/ 455 w 1340"/>
                <a:gd name="T77" fmla="*/ 1048 h 1688"/>
                <a:gd name="T78" fmla="*/ 582 w 1340"/>
                <a:gd name="T79" fmla="*/ 912 h 1688"/>
                <a:gd name="T80" fmla="*/ 590 w 1340"/>
                <a:gd name="T81" fmla="*/ 712 h 1688"/>
                <a:gd name="T82" fmla="*/ 691 w 1340"/>
                <a:gd name="T83" fmla="*/ 568 h 1688"/>
                <a:gd name="T84" fmla="*/ 717 w 1340"/>
                <a:gd name="T85" fmla="*/ 440 h 1688"/>
                <a:gd name="T86" fmla="*/ 851 w 1340"/>
                <a:gd name="T87" fmla="*/ 400 h 1688"/>
                <a:gd name="T88" fmla="*/ 851 w 1340"/>
                <a:gd name="T89" fmla="*/ 296 h 1688"/>
                <a:gd name="T90" fmla="*/ 1037 w 1340"/>
                <a:gd name="T91" fmla="*/ 304 h 1688"/>
                <a:gd name="T92" fmla="*/ 1113 w 1340"/>
                <a:gd name="T93" fmla="*/ 176 h 1688"/>
                <a:gd name="T94" fmla="*/ 1264 w 1340"/>
                <a:gd name="T95" fmla="*/ 168 h 1688"/>
                <a:gd name="T96" fmla="*/ 1340 w 1340"/>
                <a:gd name="T97" fmla="*/ 144 h 1688"/>
                <a:gd name="T98" fmla="*/ 1239 w 1340"/>
                <a:gd name="T99" fmla="*/ 104 h 16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40"/>
                <a:gd name="T151" fmla="*/ 0 h 1688"/>
                <a:gd name="T152" fmla="*/ 1340 w 1340"/>
                <a:gd name="T153" fmla="*/ 1688 h 168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40" h="1688">
                  <a:moveTo>
                    <a:pt x="1239" y="104"/>
                  </a:moveTo>
                  <a:lnTo>
                    <a:pt x="1281" y="80"/>
                  </a:lnTo>
                  <a:lnTo>
                    <a:pt x="1323" y="40"/>
                  </a:lnTo>
                  <a:lnTo>
                    <a:pt x="1239" y="16"/>
                  </a:lnTo>
                  <a:lnTo>
                    <a:pt x="1214" y="8"/>
                  </a:lnTo>
                  <a:lnTo>
                    <a:pt x="1205" y="24"/>
                  </a:lnTo>
                  <a:lnTo>
                    <a:pt x="1180" y="56"/>
                  </a:lnTo>
                  <a:lnTo>
                    <a:pt x="1172" y="16"/>
                  </a:lnTo>
                  <a:lnTo>
                    <a:pt x="1172" y="0"/>
                  </a:lnTo>
                  <a:lnTo>
                    <a:pt x="1146" y="0"/>
                  </a:lnTo>
                  <a:lnTo>
                    <a:pt x="1130" y="0"/>
                  </a:lnTo>
                  <a:lnTo>
                    <a:pt x="1130" y="24"/>
                  </a:lnTo>
                  <a:lnTo>
                    <a:pt x="1130" y="64"/>
                  </a:lnTo>
                  <a:lnTo>
                    <a:pt x="1104" y="24"/>
                  </a:lnTo>
                  <a:lnTo>
                    <a:pt x="1071" y="120"/>
                  </a:lnTo>
                  <a:lnTo>
                    <a:pt x="1062" y="48"/>
                  </a:lnTo>
                  <a:lnTo>
                    <a:pt x="1037" y="24"/>
                  </a:lnTo>
                  <a:lnTo>
                    <a:pt x="1012" y="40"/>
                  </a:lnTo>
                  <a:lnTo>
                    <a:pt x="961" y="80"/>
                  </a:lnTo>
                  <a:lnTo>
                    <a:pt x="953" y="112"/>
                  </a:lnTo>
                  <a:lnTo>
                    <a:pt x="961" y="136"/>
                  </a:lnTo>
                  <a:lnTo>
                    <a:pt x="902" y="144"/>
                  </a:lnTo>
                  <a:lnTo>
                    <a:pt x="885" y="160"/>
                  </a:lnTo>
                  <a:lnTo>
                    <a:pt x="877" y="184"/>
                  </a:lnTo>
                  <a:lnTo>
                    <a:pt x="851" y="192"/>
                  </a:lnTo>
                  <a:lnTo>
                    <a:pt x="826" y="192"/>
                  </a:lnTo>
                  <a:lnTo>
                    <a:pt x="809" y="176"/>
                  </a:lnTo>
                  <a:lnTo>
                    <a:pt x="784" y="176"/>
                  </a:lnTo>
                  <a:lnTo>
                    <a:pt x="750" y="208"/>
                  </a:lnTo>
                  <a:lnTo>
                    <a:pt x="717" y="248"/>
                  </a:lnTo>
                  <a:lnTo>
                    <a:pt x="683" y="296"/>
                  </a:lnTo>
                  <a:lnTo>
                    <a:pt x="683" y="320"/>
                  </a:lnTo>
                  <a:lnTo>
                    <a:pt x="700" y="328"/>
                  </a:lnTo>
                  <a:lnTo>
                    <a:pt x="658" y="376"/>
                  </a:lnTo>
                  <a:lnTo>
                    <a:pt x="639" y="374"/>
                  </a:lnTo>
                  <a:lnTo>
                    <a:pt x="645" y="422"/>
                  </a:lnTo>
                  <a:lnTo>
                    <a:pt x="616" y="456"/>
                  </a:lnTo>
                  <a:lnTo>
                    <a:pt x="599" y="480"/>
                  </a:lnTo>
                  <a:lnTo>
                    <a:pt x="590" y="504"/>
                  </a:lnTo>
                  <a:lnTo>
                    <a:pt x="607" y="520"/>
                  </a:lnTo>
                  <a:lnTo>
                    <a:pt x="573" y="536"/>
                  </a:lnTo>
                  <a:lnTo>
                    <a:pt x="565" y="560"/>
                  </a:lnTo>
                  <a:lnTo>
                    <a:pt x="540" y="576"/>
                  </a:lnTo>
                  <a:lnTo>
                    <a:pt x="523" y="624"/>
                  </a:lnTo>
                  <a:lnTo>
                    <a:pt x="472" y="744"/>
                  </a:lnTo>
                  <a:lnTo>
                    <a:pt x="455" y="816"/>
                  </a:lnTo>
                  <a:lnTo>
                    <a:pt x="439" y="840"/>
                  </a:lnTo>
                  <a:lnTo>
                    <a:pt x="396" y="848"/>
                  </a:lnTo>
                  <a:lnTo>
                    <a:pt x="405" y="872"/>
                  </a:lnTo>
                  <a:lnTo>
                    <a:pt x="413" y="888"/>
                  </a:lnTo>
                  <a:lnTo>
                    <a:pt x="396" y="896"/>
                  </a:lnTo>
                  <a:lnTo>
                    <a:pt x="346" y="952"/>
                  </a:lnTo>
                  <a:lnTo>
                    <a:pt x="321" y="1008"/>
                  </a:lnTo>
                  <a:lnTo>
                    <a:pt x="304" y="1024"/>
                  </a:lnTo>
                  <a:lnTo>
                    <a:pt x="295" y="1032"/>
                  </a:lnTo>
                  <a:lnTo>
                    <a:pt x="262" y="1024"/>
                  </a:lnTo>
                  <a:lnTo>
                    <a:pt x="236" y="1032"/>
                  </a:lnTo>
                  <a:lnTo>
                    <a:pt x="228" y="1040"/>
                  </a:lnTo>
                  <a:lnTo>
                    <a:pt x="220" y="1064"/>
                  </a:lnTo>
                  <a:lnTo>
                    <a:pt x="186" y="1088"/>
                  </a:lnTo>
                  <a:lnTo>
                    <a:pt x="152" y="1104"/>
                  </a:lnTo>
                  <a:lnTo>
                    <a:pt x="127" y="1128"/>
                  </a:lnTo>
                  <a:lnTo>
                    <a:pt x="93" y="1144"/>
                  </a:lnTo>
                  <a:lnTo>
                    <a:pt x="68" y="1168"/>
                  </a:lnTo>
                  <a:lnTo>
                    <a:pt x="51" y="1192"/>
                  </a:lnTo>
                  <a:lnTo>
                    <a:pt x="26" y="1200"/>
                  </a:lnTo>
                  <a:lnTo>
                    <a:pt x="17" y="1208"/>
                  </a:lnTo>
                  <a:lnTo>
                    <a:pt x="17" y="1248"/>
                  </a:lnTo>
                  <a:lnTo>
                    <a:pt x="9" y="1264"/>
                  </a:lnTo>
                  <a:lnTo>
                    <a:pt x="17" y="1272"/>
                  </a:lnTo>
                  <a:lnTo>
                    <a:pt x="17" y="1288"/>
                  </a:lnTo>
                  <a:lnTo>
                    <a:pt x="9" y="1304"/>
                  </a:lnTo>
                  <a:lnTo>
                    <a:pt x="17" y="1312"/>
                  </a:lnTo>
                  <a:lnTo>
                    <a:pt x="17" y="1328"/>
                  </a:lnTo>
                  <a:lnTo>
                    <a:pt x="0" y="1352"/>
                  </a:lnTo>
                  <a:lnTo>
                    <a:pt x="17" y="1384"/>
                  </a:lnTo>
                  <a:lnTo>
                    <a:pt x="43" y="1408"/>
                  </a:lnTo>
                  <a:lnTo>
                    <a:pt x="9" y="1424"/>
                  </a:lnTo>
                  <a:lnTo>
                    <a:pt x="34" y="1432"/>
                  </a:lnTo>
                  <a:lnTo>
                    <a:pt x="9" y="1480"/>
                  </a:lnTo>
                  <a:lnTo>
                    <a:pt x="51" y="1464"/>
                  </a:lnTo>
                  <a:lnTo>
                    <a:pt x="51" y="1480"/>
                  </a:lnTo>
                  <a:lnTo>
                    <a:pt x="43" y="1488"/>
                  </a:lnTo>
                  <a:lnTo>
                    <a:pt x="17" y="1512"/>
                  </a:lnTo>
                  <a:lnTo>
                    <a:pt x="17" y="1544"/>
                  </a:lnTo>
                  <a:lnTo>
                    <a:pt x="43" y="1544"/>
                  </a:lnTo>
                  <a:lnTo>
                    <a:pt x="59" y="1552"/>
                  </a:lnTo>
                  <a:lnTo>
                    <a:pt x="59" y="1568"/>
                  </a:lnTo>
                  <a:lnTo>
                    <a:pt x="34" y="1584"/>
                  </a:lnTo>
                  <a:lnTo>
                    <a:pt x="17" y="1584"/>
                  </a:lnTo>
                  <a:lnTo>
                    <a:pt x="9" y="1592"/>
                  </a:lnTo>
                  <a:lnTo>
                    <a:pt x="26" y="1616"/>
                  </a:lnTo>
                  <a:lnTo>
                    <a:pt x="51" y="1632"/>
                  </a:lnTo>
                  <a:lnTo>
                    <a:pt x="76" y="1656"/>
                  </a:lnTo>
                  <a:lnTo>
                    <a:pt x="118" y="1664"/>
                  </a:lnTo>
                  <a:lnTo>
                    <a:pt x="102" y="1688"/>
                  </a:lnTo>
                  <a:lnTo>
                    <a:pt x="177" y="1688"/>
                  </a:lnTo>
                  <a:lnTo>
                    <a:pt x="236" y="1664"/>
                  </a:lnTo>
                  <a:lnTo>
                    <a:pt x="278" y="1624"/>
                  </a:lnTo>
                  <a:lnTo>
                    <a:pt x="312" y="1576"/>
                  </a:lnTo>
                  <a:lnTo>
                    <a:pt x="329" y="1584"/>
                  </a:lnTo>
                  <a:lnTo>
                    <a:pt x="346" y="1576"/>
                  </a:lnTo>
                  <a:lnTo>
                    <a:pt x="363" y="1544"/>
                  </a:lnTo>
                  <a:lnTo>
                    <a:pt x="363" y="1512"/>
                  </a:lnTo>
                  <a:lnTo>
                    <a:pt x="388" y="1512"/>
                  </a:lnTo>
                  <a:lnTo>
                    <a:pt x="396" y="1528"/>
                  </a:lnTo>
                  <a:lnTo>
                    <a:pt x="405" y="1560"/>
                  </a:lnTo>
                  <a:lnTo>
                    <a:pt x="422" y="1592"/>
                  </a:lnTo>
                  <a:lnTo>
                    <a:pt x="439" y="1584"/>
                  </a:lnTo>
                  <a:lnTo>
                    <a:pt x="455" y="1488"/>
                  </a:lnTo>
                  <a:lnTo>
                    <a:pt x="489" y="1456"/>
                  </a:lnTo>
                  <a:lnTo>
                    <a:pt x="489" y="1368"/>
                  </a:lnTo>
                  <a:lnTo>
                    <a:pt x="514" y="1328"/>
                  </a:lnTo>
                  <a:lnTo>
                    <a:pt x="514" y="1288"/>
                  </a:lnTo>
                  <a:lnTo>
                    <a:pt x="472" y="1248"/>
                  </a:lnTo>
                  <a:lnTo>
                    <a:pt x="472" y="1168"/>
                  </a:lnTo>
                  <a:lnTo>
                    <a:pt x="455" y="1048"/>
                  </a:lnTo>
                  <a:lnTo>
                    <a:pt x="489" y="976"/>
                  </a:lnTo>
                  <a:lnTo>
                    <a:pt x="565" y="968"/>
                  </a:lnTo>
                  <a:lnTo>
                    <a:pt x="582" y="912"/>
                  </a:lnTo>
                  <a:lnTo>
                    <a:pt x="540" y="888"/>
                  </a:lnTo>
                  <a:lnTo>
                    <a:pt x="590" y="808"/>
                  </a:lnTo>
                  <a:lnTo>
                    <a:pt x="590" y="712"/>
                  </a:lnTo>
                  <a:lnTo>
                    <a:pt x="632" y="688"/>
                  </a:lnTo>
                  <a:lnTo>
                    <a:pt x="632" y="624"/>
                  </a:lnTo>
                  <a:lnTo>
                    <a:pt x="691" y="568"/>
                  </a:lnTo>
                  <a:lnTo>
                    <a:pt x="683" y="528"/>
                  </a:lnTo>
                  <a:lnTo>
                    <a:pt x="683" y="480"/>
                  </a:lnTo>
                  <a:lnTo>
                    <a:pt x="717" y="440"/>
                  </a:lnTo>
                  <a:lnTo>
                    <a:pt x="759" y="440"/>
                  </a:lnTo>
                  <a:lnTo>
                    <a:pt x="776" y="384"/>
                  </a:lnTo>
                  <a:lnTo>
                    <a:pt x="851" y="400"/>
                  </a:lnTo>
                  <a:lnTo>
                    <a:pt x="851" y="320"/>
                  </a:lnTo>
                  <a:lnTo>
                    <a:pt x="868" y="312"/>
                  </a:lnTo>
                  <a:lnTo>
                    <a:pt x="851" y="296"/>
                  </a:lnTo>
                  <a:lnTo>
                    <a:pt x="894" y="272"/>
                  </a:lnTo>
                  <a:lnTo>
                    <a:pt x="995" y="320"/>
                  </a:lnTo>
                  <a:lnTo>
                    <a:pt x="1037" y="304"/>
                  </a:lnTo>
                  <a:lnTo>
                    <a:pt x="1096" y="320"/>
                  </a:lnTo>
                  <a:lnTo>
                    <a:pt x="1113" y="248"/>
                  </a:lnTo>
                  <a:lnTo>
                    <a:pt x="1113" y="176"/>
                  </a:lnTo>
                  <a:lnTo>
                    <a:pt x="1146" y="136"/>
                  </a:lnTo>
                  <a:lnTo>
                    <a:pt x="1197" y="136"/>
                  </a:lnTo>
                  <a:lnTo>
                    <a:pt x="1264" y="168"/>
                  </a:lnTo>
                  <a:lnTo>
                    <a:pt x="1281" y="208"/>
                  </a:lnTo>
                  <a:lnTo>
                    <a:pt x="1306" y="176"/>
                  </a:lnTo>
                  <a:lnTo>
                    <a:pt x="1340" y="144"/>
                  </a:lnTo>
                  <a:lnTo>
                    <a:pt x="1340" y="120"/>
                  </a:lnTo>
                  <a:lnTo>
                    <a:pt x="1239" y="104"/>
                  </a:lnTo>
                  <a:close/>
                </a:path>
              </a:pathLst>
            </a:custGeom>
            <a:noFill/>
            <a:ln w="12700">
              <a:solidFill>
                <a:srgbClr val="000000"/>
              </a:solidFill>
              <a:round/>
              <a:headEnd/>
              <a:tailEnd/>
            </a:ln>
          </p:spPr>
          <p:txBody>
            <a:bodyPr/>
            <a:lstStyle/>
            <a:p>
              <a:endParaRPr lang="en-IE">
                <a:latin typeface="Calibri" pitchFamily="34" charset="0"/>
              </a:endParaRPr>
            </a:p>
          </p:txBody>
        </p:sp>
      </p:grpSp>
      <p:sp>
        <p:nvSpPr>
          <p:cNvPr id="111" name="TextBox 110"/>
          <p:cNvSpPr txBox="1"/>
          <p:nvPr/>
        </p:nvSpPr>
        <p:spPr>
          <a:xfrm>
            <a:off x="9310710" y="4572008"/>
            <a:ext cx="500066" cy="369332"/>
          </a:xfrm>
          <a:prstGeom prst="rect">
            <a:avLst/>
          </a:prstGeom>
          <a:noFill/>
        </p:spPr>
        <p:txBody>
          <a:bodyPr wrap="square" rtlCol="0">
            <a:spAutoFit/>
          </a:bodyPr>
          <a:lstStyle/>
          <a:p>
            <a:r>
              <a:rPr lang="ro-RO" dirty="0"/>
              <a:t>RO</a:t>
            </a:r>
            <a:endParaRPr lang="en-US" dirty="0"/>
          </a:p>
        </p:txBody>
      </p:sp>
      <p:sp>
        <p:nvSpPr>
          <p:cNvPr id="112" name="TextBox 111"/>
          <p:cNvSpPr txBox="1"/>
          <p:nvPr/>
        </p:nvSpPr>
        <p:spPr>
          <a:xfrm>
            <a:off x="8524892" y="4500570"/>
            <a:ext cx="500066" cy="369332"/>
          </a:xfrm>
          <a:prstGeom prst="rect">
            <a:avLst/>
          </a:prstGeom>
          <a:noFill/>
        </p:spPr>
        <p:txBody>
          <a:bodyPr wrap="square" rtlCol="0">
            <a:spAutoFit/>
          </a:bodyPr>
          <a:lstStyle/>
          <a:p>
            <a:r>
              <a:rPr lang="ro-RO" dirty="0"/>
              <a:t>HU</a:t>
            </a:r>
            <a:endParaRPr lang="en-US" dirty="0"/>
          </a:p>
        </p:txBody>
      </p:sp>
      <p:sp>
        <p:nvSpPr>
          <p:cNvPr id="113" name="TextBox 112"/>
          <p:cNvSpPr txBox="1"/>
          <p:nvPr/>
        </p:nvSpPr>
        <p:spPr>
          <a:xfrm>
            <a:off x="7953388" y="4429132"/>
            <a:ext cx="428628" cy="369332"/>
          </a:xfrm>
          <a:prstGeom prst="rect">
            <a:avLst/>
          </a:prstGeom>
          <a:noFill/>
        </p:spPr>
        <p:txBody>
          <a:bodyPr wrap="square" rtlCol="0">
            <a:spAutoFit/>
          </a:bodyPr>
          <a:lstStyle/>
          <a:p>
            <a:r>
              <a:rPr lang="ro-RO" dirty="0"/>
              <a:t>AT</a:t>
            </a:r>
            <a:endParaRPr lang="en-US" dirty="0"/>
          </a:p>
        </p:txBody>
      </p:sp>
      <p:sp>
        <p:nvSpPr>
          <p:cNvPr id="114" name="TextBox 113"/>
          <p:cNvSpPr txBox="1"/>
          <p:nvPr/>
        </p:nvSpPr>
        <p:spPr>
          <a:xfrm>
            <a:off x="7167570" y="3786190"/>
            <a:ext cx="500066" cy="369332"/>
          </a:xfrm>
          <a:prstGeom prst="rect">
            <a:avLst/>
          </a:prstGeom>
          <a:noFill/>
        </p:spPr>
        <p:txBody>
          <a:bodyPr wrap="square" rtlCol="0">
            <a:spAutoFit/>
          </a:bodyPr>
          <a:lstStyle/>
          <a:p>
            <a:r>
              <a:rPr lang="ro-RO" dirty="0"/>
              <a:t>D</a:t>
            </a:r>
            <a:endParaRPr lang="en-US" dirty="0"/>
          </a:p>
        </p:txBody>
      </p:sp>
      <p:sp>
        <p:nvSpPr>
          <p:cNvPr id="115" name="TextBox 114"/>
          <p:cNvSpPr txBox="1"/>
          <p:nvPr/>
        </p:nvSpPr>
        <p:spPr>
          <a:xfrm>
            <a:off x="6167438" y="4500570"/>
            <a:ext cx="500066" cy="369332"/>
          </a:xfrm>
          <a:prstGeom prst="rect">
            <a:avLst/>
          </a:prstGeom>
          <a:noFill/>
        </p:spPr>
        <p:txBody>
          <a:bodyPr wrap="square" rtlCol="0">
            <a:spAutoFit/>
          </a:bodyPr>
          <a:lstStyle/>
          <a:p>
            <a:r>
              <a:rPr lang="ro-RO" dirty="0"/>
              <a:t>F</a:t>
            </a:r>
            <a:endParaRPr lang="en-US" dirty="0"/>
          </a:p>
        </p:txBody>
      </p:sp>
      <p:sp>
        <p:nvSpPr>
          <p:cNvPr id="116" name="TextBox 115"/>
          <p:cNvSpPr txBox="1"/>
          <p:nvPr/>
        </p:nvSpPr>
        <p:spPr>
          <a:xfrm>
            <a:off x="7524760" y="5357826"/>
            <a:ext cx="500066" cy="369332"/>
          </a:xfrm>
          <a:prstGeom prst="rect">
            <a:avLst/>
          </a:prstGeom>
          <a:noFill/>
        </p:spPr>
        <p:txBody>
          <a:bodyPr wrap="square" rtlCol="0">
            <a:spAutoFit/>
          </a:bodyPr>
          <a:lstStyle/>
          <a:p>
            <a:r>
              <a:rPr lang="ro-RO" dirty="0"/>
              <a:t>I</a:t>
            </a:r>
            <a:endParaRPr lang="en-US" dirty="0"/>
          </a:p>
        </p:txBody>
      </p:sp>
      <p:sp>
        <p:nvSpPr>
          <p:cNvPr id="117" name="TextBox 116"/>
          <p:cNvSpPr txBox="1"/>
          <p:nvPr/>
        </p:nvSpPr>
        <p:spPr>
          <a:xfrm>
            <a:off x="7096132" y="2928934"/>
            <a:ext cx="500066" cy="369332"/>
          </a:xfrm>
          <a:prstGeom prst="rect">
            <a:avLst/>
          </a:prstGeom>
          <a:noFill/>
        </p:spPr>
        <p:txBody>
          <a:bodyPr wrap="square" rtlCol="0">
            <a:spAutoFit/>
          </a:bodyPr>
          <a:lstStyle/>
          <a:p>
            <a:r>
              <a:rPr lang="ro-RO" dirty="0"/>
              <a:t>DK</a:t>
            </a:r>
            <a:endParaRPr lang="en-US" dirty="0"/>
          </a:p>
        </p:txBody>
      </p:sp>
      <p:sp>
        <p:nvSpPr>
          <p:cNvPr id="118" name="TextBox 117"/>
          <p:cNvSpPr txBox="1"/>
          <p:nvPr/>
        </p:nvSpPr>
        <p:spPr>
          <a:xfrm>
            <a:off x="8667768" y="6488668"/>
            <a:ext cx="500066" cy="369332"/>
          </a:xfrm>
          <a:prstGeom prst="rect">
            <a:avLst/>
          </a:prstGeom>
          <a:noFill/>
        </p:spPr>
        <p:txBody>
          <a:bodyPr wrap="square" rtlCol="0">
            <a:spAutoFit/>
          </a:bodyPr>
          <a:lstStyle/>
          <a:p>
            <a:r>
              <a:rPr lang="ro-RO" dirty="0"/>
              <a:t>MT</a:t>
            </a:r>
            <a:endParaRPr lang="en-US" dirty="0"/>
          </a:p>
        </p:txBody>
      </p:sp>
      <p:sp>
        <p:nvSpPr>
          <p:cNvPr id="119" name="Freeform 28"/>
          <p:cNvSpPr>
            <a:spLocks/>
          </p:cNvSpPr>
          <p:nvPr/>
        </p:nvSpPr>
        <p:spPr bwMode="auto">
          <a:xfrm>
            <a:off x="8596330" y="6643710"/>
            <a:ext cx="142876" cy="214290"/>
          </a:xfrm>
          <a:custGeom>
            <a:avLst/>
            <a:gdLst>
              <a:gd name="T0" fmla="*/ 75 w 101"/>
              <a:gd name="T1" fmla="*/ 32 h 192"/>
              <a:gd name="T2" fmla="*/ 75 w 101"/>
              <a:gd name="T3" fmla="*/ 0 h 192"/>
              <a:gd name="T4" fmla="*/ 92 w 101"/>
              <a:gd name="T5" fmla="*/ 0 h 192"/>
              <a:gd name="T6" fmla="*/ 92 w 101"/>
              <a:gd name="T7" fmla="*/ 40 h 192"/>
              <a:gd name="T8" fmla="*/ 101 w 101"/>
              <a:gd name="T9" fmla="*/ 56 h 192"/>
              <a:gd name="T10" fmla="*/ 101 w 101"/>
              <a:gd name="T11" fmla="*/ 104 h 192"/>
              <a:gd name="T12" fmla="*/ 92 w 101"/>
              <a:gd name="T13" fmla="*/ 120 h 192"/>
              <a:gd name="T14" fmla="*/ 92 w 101"/>
              <a:gd name="T15" fmla="*/ 152 h 192"/>
              <a:gd name="T16" fmla="*/ 67 w 101"/>
              <a:gd name="T17" fmla="*/ 192 h 192"/>
              <a:gd name="T18" fmla="*/ 50 w 101"/>
              <a:gd name="T19" fmla="*/ 192 h 192"/>
              <a:gd name="T20" fmla="*/ 25 w 101"/>
              <a:gd name="T21" fmla="*/ 176 h 192"/>
              <a:gd name="T22" fmla="*/ 33 w 101"/>
              <a:gd name="T23" fmla="*/ 160 h 192"/>
              <a:gd name="T24" fmla="*/ 17 w 101"/>
              <a:gd name="T25" fmla="*/ 152 h 192"/>
              <a:gd name="T26" fmla="*/ 33 w 101"/>
              <a:gd name="T27" fmla="*/ 136 h 192"/>
              <a:gd name="T28" fmla="*/ 8 w 101"/>
              <a:gd name="T29" fmla="*/ 128 h 192"/>
              <a:gd name="T30" fmla="*/ 25 w 101"/>
              <a:gd name="T31" fmla="*/ 112 h 192"/>
              <a:gd name="T32" fmla="*/ 8 w 101"/>
              <a:gd name="T33" fmla="*/ 96 h 192"/>
              <a:gd name="T34" fmla="*/ 0 w 101"/>
              <a:gd name="T35" fmla="*/ 72 h 192"/>
              <a:gd name="T36" fmla="*/ 17 w 101"/>
              <a:gd name="T37" fmla="*/ 64 h 192"/>
              <a:gd name="T38" fmla="*/ 17 w 101"/>
              <a:gd name="T39" fmla="*/ 48 h 192"/>
              <a:gd name="T40" fmla="*/ 42 w 101"/>
              <a:gd name="T41" fmla="*/ 40 h 192"/>
              <a:gd name="T42" fmla="*/ 75 w 101"/>
              <a:gd name="T43" fmla="*/ 32 h 1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1"/>
              <a:gd name="T67" fmla="*/ 0 h 192"/>
              <a:gd name="T68" fmla="*/ 101 w 101"/>
              <a:gd name="T69" fmla="*/ 192 h 1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1" h="192">
                <a:moveTo>
                  <a:pt x="75" y="32"/>
                </a:moveTo>
                <a:lnTo>
                  <a:pt x="75" y="0"/>
                </a:lnTo>
                <a:lnTo>
                  <a:pt x="92" y="0"/>
                </a:lnTo>
                <a:lnTo>
                  <a:pt x="92" y="40"/>
                </a:lnTo>
                <a:lnTo>
                  <a:pt x="101" y="56"/>
                </a:lnTo>
                <a:lnTo>
                  <a:pt x="101" y="104"/>
                </a:lnTo>
                <a:lnTo>
                  <a:pt x="92" y="120"/>
                </a:lnTo>
                <a:lnTo>
                  <a:pt x="92" y="152"/>
                </a:lnTo>
                <a:lnTo>
                  <a:pt x="67" y="192"/>
                </a:lnTo>
                <a:lnTo>
                  <a:pt x="50" y="192"/>
                </a:lnTo>
                <a:lnTo>
                  <a:pt x="25" y="176"/>
                </a:lnTo>
                <a:lnTo>
                  <a:pt x="33" y="160"/>
                </a:lnTo>
                <a:lnTo>
                  <a:pt x="17" y="152"/>
                </a:lnTo>
                <a:lnTo>
                  <a:pt x="33" y="136"/>
                </a:lnTo>
                <a:lnTo>
                  <a:pt x="8" y="128"/>
                </a:lnTo>
                <a:lnTo>
                  <a:pt x="25" y="112"/>
                </a:lnTo>
                <a:lnTo>
                  <a:pt x="8" y="96"/>
                </a:lnTo>
                <a:lnTo>
                  <a:pt x="0" y="72"/>
                </a:lnTo>
                <a:lnTo>
                  <a:pt x="17" y="64"/>
                </a:lnTo>
                <a:lnTo>
                  <a:pt x="17" y="48"/>
                </a:lnTo>
                <a:lnTo>
                  <a:pt x="42" y="40"/>
                </a:lnTo>
                <a:lnTo>
                  <a:pt x="75" y="32"/>
                </a:lnTo>
                <a:close/>
              </a:path>
            </a:pathLst>
          </a:custGeom>
          <a:solidFill>
            <a:srgbClr val="54F12F"/>
          </a:solidFill>
          <a:ln w="12700">
            <a:solidFill>
              <a:srgbClr val="000000"/>
            </a:solidFill>
            <a:round/>
            <a:headEnd/>
            <a:tailEnd/>
          </a:ln>
        </p:spPr>
        <p:txBody>
          <a:bodyPr/>
          <a:lstStyle/>
          <a:p>
            <a:endParaRPr lang="en-IE">
              <a:latin typeface="Calibri" pitchFamily="34" charset="0"/>
            </a:endParaRPr>
          </a:p>
        </p:txBody>
      </p:sp>
      <p:sp>
        <p:nvSpPr>
          <p:cNvPr id="120" name="TextBox 119"/>
          <p:cNvSpPr txBox="1"/>
          <p:nvPr/>
        </p:nvSpPr>
        <p:spPr>
          <a:xfrm>
            <a:off x="4952992" y="5715016"/>
            <a:ext cx="500066" cy="369332"/>
          </a:xfrm>
          <a:prstGeom prst="rect">
            <a:avLst/>
          </a:prstGeom>
          <a:noFill/>
        </p:spPr>
        <p:txBody>
          <a:bodyPr wrap="square" rtlCol="0">
            <a:spAutoFit/>
          </a:bodyPr>
          <a:lstStyle/>
          <a:p>
            <a:r>
              <a:rPr lang="ro-RO" dirty="0"/>
              <a:t>ES</a:t>
            </a:r>
            <a:endParaRPr lang="en-US" dirty="0"/>
          </a:p>
        </p:txBody>
      </p:sp>
      <p:sp>
        <p:nvSpPr>
          <p:cNvPr id="121" name="TextBox 120"/>
          <p:cNvSpPr txBox="1"/>
          <p:nvPr/>
        </p:nvSpPr>
        <p:spPr>
          <a:xfrm>
            <a:off x="4238612" y="5786454"/>
            <a:ext cx="500066" cy="369332"/>
          </a:xfrm>
          <a:prstGeom prst="rect">
            <a:avLst/>
          </a:prstGeom>
          <a:noFill/>
        </p:spPr>
        <p:txBody>
          <a:bodyPr wrap="square" rtlCol="0">
            <a:spAutoFit/>
          </a:bodyPr>
          <a:lstStyle/>
          <a:p>
            <a:r>
              <a:rPr lang="ro-RO" dirty="0"/>
              <a:t>P</a:t>
            </a:r>
            <a:endParaRPr lang="en-US" dirty="0"/>
          </a:p>
        </p:txBody>
      </p:sp>
      <p:sp>
        <p:nvSpPr>
          <p:cNvPr id="122" name="TextBox 121"/>
          <p:cNvSpPr txBox="1"/>
          <p:nvPr/>
        </p:nvSpPr>
        <p:spPr>
          <a:xfrm>
            <a:off x="5667372" y="3500438"/>
            <a:ext cx="500066" cy="369332"/>
          </a:xfrm>
          <a:prstGeom prst="rect">
            <a:avLst/>
          </a:prstGeom>
          <a:noFill/>
        </p:spPr>
        <p:txBody>
          <a:bodyPr wrap="square" rtlCol="0">
            <a:spAutoFit/>
          </a:bodyPr>
          <a:lstStyle/>
          <a:p>
            <a:r>
              <a:rPr lang="ro-RO" dirty="0"/>
              <a:t>UK</a:t>
            </a:r>
            <a:endParaRPr lang="en-US" dirty="0"/>
          </a:p>
        </p:txBody>
      </p:sp>
      <p:sp>
        <p:nvSpPr>
          <p:cNvPr id="123" name="TextBox 122"/>
          <p:cNvSpPr txBox="1"/>
          <p:nvPr/>
        </p:nvSpPr>
        <p:spPr>
          <a:xfrm>
            <a:off x="4952992" y="3286124"/>
            <a:ext cx="500066" cy="369332"/>
          </a:xfrm>
          <a:prstGeom prst="rect">
            <a:avLst/>
          </a:prstGeom>
          <a:noFill/>
        </p:spPr>
        <p:txBody>
          <a:bodyPr wrap="square" rtlCol="0">
            <a:spAutoFit/>
          </a:bodyPr>
          <a:lstStyle/>
          <a:p>
            <a:r>
              <a:rPr lang="ro-RO" dirty="0"/>
              <a:t>IE</a:t>
            </a:r>
            <a:endParaRPr lang="en-US" dirty="0"/>
          </a:p>
        </p:txBody>
      </p:sp>
      <p:sp>
        <p:nvSpPr>
          <p:cNvPr id="124" name="TextBox 123"/>
          <p:cNvSpPr txBox="1"/>
          <p:nvPr/>
        </p:nvSpPr>
        <p:spPr>
          <a:xfrm>
            <a:off x="9167834" y="5857892"/>
            <a:ext cx="500066" cy="369332"/>
          </a:xfrm>
          <a:prstGeom prst="rect">
            <a:avLst/>
          </a:prstGeom>
          <a:noFill/>
        </p:spPr>
        <p:txBody>
          <a:bodyPr wrap="square" rtlCol="0">
            <a:spAutoFit/>
          </a:bodyPr>
          <a:lstStyle/>
          <a:p>
            <a:r>
              <a:rPr lang="ro-RO" dirty="0"/>
              <a:t>EL</a:t>
            </a:r>
            <a:endParaRPr lang="en-US" dirty="0"/>
          </a:p>
        </p:txBody>
      </p:sp>
      <p:sp>
        <p:nvSpPr>
          <p:cNvPr id="125" name="TextBox 124"/>
          <p:cNvSpPr txBox="1"/>
          <p:nvPr/>
        </p:nvSpPr>
        <p:spPr>
          <a:xfrm>
            <a:off x="9525024" y="5214950"/>
            <a:ext cx="500066" cy="369332"/>
          </a:xfrm>
          <a:prstGeom prst="rect">
            <a:avLst/>
          </a:prstGeom>
          <a:noFill/>
        </p:spPr>
        <p:txBody>
          <a:bodyPr wrap="square" rtlCol="0">
            <a:spAutoFit/>
          </a:bodyPr>
          <a:lstStyle/>
          <a:p>
            <a:r>
              <a:rPr lang="ro-RO" dirty="0"/>
              <a:t>BG</a:t>
            </a:r>
            <a:endParaRPr lang="en-US" dirty="0"/>
          </a:p>
        </p:txBody>
      </p:sp>
      <p:sp>
        <p:nvSpPr>
          <p:cNvPr id="126" name="TextBox 125"/>
          <p:cNvSpPr txBox="1"/>
          <p:nvPr/>
        </p:nvSpPr>
        <p:spPr>
          <a:xfrm>
            <a:off x="7953388" y="4071942"/>
            <a:ext cx="500066" cy="369332"/>
          </a:xfrm>
          <a:prstGeom prst="rect">
            <a:avLst/>
          </a:prstGeom>
          <a:noFill/>
        </p:spPr>
        <p:txBody>
          <a:bodyPr wrap="square" rtlCol="0">
            <a:spAutoFit/>
          </a:bodyPr>
          <a:lstStyle/>
          <a:p>
            <a:r>
              <a:rPr lang="ro-RO" dirty="0"/>
              <a:t>CZ</a:t>
            </a:r>
            <a:endParaRPr lang="en-US" dirty="0"/>
          </a:p>
        </p:txBody>
      </p:sp>
      <p:sp>
        <p:nvSpPr>
          <p:cNvPr id="127" name="TextBox 126"/>
          <p:cNvSpPr txBox="1"/>
          <p:nvPr/>
        </p:nvSpPr>
        <p:spPr>
          <a:xfrm>
            <a:off x="8524892" y="4214818"/>
            <a:ext cx="500066" cy="369332"/>
          </a:xfrm>
          <a:prstGeom prst="rect">
            <a:avLst/>
          </a:prstGeom>
          <a:noFill/>
        </p:spPr>
        <p:txBody>
          <a:bodyPr wrap="square" rtlCol="0">
            <a:spAutoFit/>
          </a:bodyPr>
          <a:lstStyle/>
          <a:p>
            <a:r>
              <a:rPr lang="ro-RO" dirty="0"/>
              <a:t>SK</a:t>
            </a:r>
            <a:endParaRPr lang="en-US" dirty="0"/>
          </a:p>
        </p:txBody>
      </p:sp>
      <p:sp>
        <p:nvSpPr>
          <p:cNvPr id="128" name="TextBox 127"/>
          <p:cNvSpPr txBox="1"/>
          <p:nvPr/>
        </p:nvSpPr>
        <p:spPr>
          <a:xfrm>
            <a:off x="8382016" y="3500438"/>
            <a:ext cx="500066" cy="369332"/>
          </a:xfrm>
          <a:prstGeom prst="rect">
            <a:avLst/>
          </a:prstGeom>
          <a:noFill/>
        </p:spPr>
        <p:txBody>
          <a:bodyPr wrap="square" rtlCol="0">
            <a:spAutoFit/>
          </a:bodyPr>
          <a:lstStyle/>
          <a:p>
            <a:r>
              <a:rPr lang="ro-RO" dirty="0"/>
              <a:t>PL</a:t>
            </a:r>
            <a:endParaRPr lang="en-US" dirty="0"/>
          </a:p>
        </p:txBody>
      </p:sp>
      <p:sp>
        <p:nvSpPr>
          <p:cNvPr id="129" name="TextBox 128"/>
          <p:cNvSpPr txBox="1"/>
          <p:nvPr/>
        </p:nvSpPr>
        <p:spPr>
          <a:xfrm>
            <a:off x="7881950" y="4786322"/>
            <a:ext cx="357190" cy="369332"/>
          </a:xfrm>
          <a:prstGeom prst="rect">
            <a:avLst/>
          </a:prstGeom>
          <a:noFill/>
        </p:spPr>
        <p:txBody>
          <a:bodyPr wrap="square" rtlCol="0">
            <a:spAutoFit/>
          </a:bodyPr>
          <a:lstStyle/>
          <a:p>
            <a:r>
              <a:rPr lang="ro-RO" dirty="0"/>
              <a:t>SI</a:t>
            </a:r>
            <a:endParaRPr lang="en-US" dirty="0"/>
          </a:p>
        </p:txBody>
      </p:sp>
      <p:sp>
        <p:nvSpPr>
          <p:cNvPr id="130" name="TextBox 129"/>
          <p:cNvSpPr txBox="1"/>
          <p:nvPr/>
        </p:nvSpPr>
        <p:spPr>
          <a:xfrm>
            <a:off x="8096264" y="5143512"/>
            <a:ext cx="500066" cy="369332"/>
          </a:xfrm>
          <a:prstGeom prst="rect">
            <a:avLst/>
          </a:prstGeom>
          <a:noFill/>
        </p:spPr>
        <p:txBody>
          <a:bodyPr wrap="square" rtlCol="0">
            <a:spAutoFit/>
          </a:bodyPr>
          <a:lstStyle/>
          <a:p>
            <a:r>
              <a:rPr lang="ro-RO" dirty="0"/>
              <a:t>HR</a:t>
            </a:r>
            <a:endParaRPr lang="en-US" dirty="0"/>
          </a:p>
        </p:txBody>
      </p:sp>
      <p:sp>
        <p:nvSpPr>
          <p:cNvPr id="131" name="TextBox 130"/>
          <p:cNvSpPr txBox="1"/>
          <p:nvPr/>
        </p:nvSpPr>
        <p:spPr>
          <a:xfrm>
            <a:off x="4524364" y="1428736"/>
            <a:ext cx="500066" cy="369332"/>
          </a:xfrm>
          <a:prstGeom prst="rect">
            <a:avLst/>
          </a:prstGeom>
          <a:noFill/>
        </p:spPr>
        <p:txBody>
          <a:bodyPr wrap="square" rtlCol="0">
            <a:spAutoFit/>
          </a:bodyPr>
          <a:lstStyle/>
          <a:p>
            <a:r>
              <a:rPr lang="ro-RO" dirty="0"/>
              <a:t>IS</a:t>
            </a:r>
            <a:endParaRPr lang="en-US" dirty="0"/>
          </a:p>
        </p:txBody>
      </p:sp>
      <p:sp>
        <p:nvSpPr>
          <p:cNvPr id="132" name="TextBox 131"/>
          <p:cNvSpPr txBox="1"/>
          <p:nvPr/>
        </p:nvSpPr>
        <p:spPr>
          <a:xfrm>
            <a:off x="8953520" y="2214554"/>
            <a:ext cx="428628" cy="369332"/>
          </a:xfrm>
          <a:prstGeom prst="rect">
            <a:avLst/>
          </a:prstGeom>
          <a:noFill/>
        </p:spPr>
        <p:txBody>
          <a:bodyPr wrap="square" rtlCol="0">
            <a:spAutoFit/>
          </a:bodyPr>
          <a:lstStyle/>
          <a:p>
            <a:r>
              <a:rPr lang="ro-RO" dirty="0"/>
              <a:t>EE</a:t>
            </a:r>
            <a:endParaRPr lang="en-US" dirty="0"/>
          </a:p>
        </p:txBody>
      </p:sp>
      <p:sp>
        <p:nvSpPr>
          <p:cNvPr id="133" name="TextBox 132"/>
          <p:cNvSpPr txBox="1"/>
          <p:nvPr/>
        </p:nvSpPr>
        <p:spPr>
          <a:xfrm>
            <a:off x="8953520" y="2571744"/>
            <a:ext cx="500066" cy="369332"/>
          </a:xfrm>
          <a:prstGeom prst="rect">
            <a:avLst/>
          </a:prstGeom>
          <a:noFill/>
        </p:spPr>
        <p:txBody>
          <a:bodyPr wrap="square" rtlCol="0">
            <a:spAutoFit/>
          </a:bodyPr>
          <a:lstStyle/>
          <a:p>
            <a:r>
              <a:rPr lang="ro-RO" dirty="0"/>
              <a:t>LT</a:t>
            </a:r>
            <a:endParaRPr lang="en-US" dirty="0"/>
          </a:p>
        </p:txBody>
      </p:sp>
      <p:sp>
        <p:nvSpPr>
          <p:cNvPr id="134" name="TextBox 133"/>
          <p:cNvSpPr txBox="1"/>
          <p:nvPr/>
        </p:nvSpPr>
        <p:spPr>
          <a:xfrm>
            <a:off x="8810644" y="2857496"/>
            <a:ext cx="428628" cy="369332"/>
          </a:xfrm>
          <a:prstGeom prst="rect">
            <a:avLst/>
          </a:prstGeom>
          <a:noFill/>
        </p:spPr>
        <p:txBody>
          <a:bodyPr wrap="square" rtlCol="0">
            <a:spAutoFit/>
          </a:bodyPr>
          <a:lstStyle/>
          <a:p>
            <a:r>
              <a:rPr lang="ro-RO" dirty="0"/>
              <a:t>LV</a:t>
            </a:r>
            <a:endParaRPr lang="en-US" dirty="0"/>
          </a:p>
        </p:txBody>
      </p:sp>
      <p:sp>
        <p:nvSpPr>
          <p:cNvPr id="135" name="TextBox 134"/>
          <p:cNvSpPr txBox="1"/>
          <p:nvPr/>
        </p:nvSpPr>
        <p:spPr>
          <a:xfrm>
            <a:off x="8810644" y="1357298"/>
            <a:ext cx="500066" cy="369332"/>
          </a:xfrm>
          <a:prstGeom prst="rect">
            <a:avLst/>
          </a:prstGeom>
          <a:noFill/>
        </p:spPr>
        <p:txBody>
          <a:bodyPr wrap="square" rtlCol="0">
            <a:spAutoFit/>
          </a:bodyPr>
          <a:lstStyle/>
          <a:p>
            <a:r>
              <a:rPr lang="ro-RO" dirty="0"/>
              <a:t>FIN</a:t>
            </a:r>
            <a:endParaRPr lang="en-US" dirty="0"/>
          </a:p>
        </p:txBody>
      </p:sp>
      <p:sp>
        <p:nvSpPr>
          <p:cNvPr id="136" name="TextBox 135"/>
          <p:cNvSpPr txBox="1"/>
          <p:nvPr/>
        </p:nvSpPr>
        <p:spPr>
          <a:xfrm>
            <a:off x="7739074" y="1571612"/>
            <a:ext cx="428628" cy="369332"/>
          </a:xfrm>
          <a:prstGeom prst="rect">
            <a:avLst/>
          </a:prstGeom>
          <a:noFill/>
        </p:spPr>
        <p:txBody>
          <a:bodyPr wrap="square" rtlCol="0">
            <a:spAutoFit/>
          </a:bodyPr>
          <a:lstStyle/>
          <a:p>
            <a:r>
              <a:rPr lang="ro-RO" dirty="0"/>
              <a:t>S</a:t>
            </a:r>
            <a:endParaRPr lang="en-US" dirty="0"/>
          </a:p>
        </p:txBody>
      </p:sp>
      <p:sp>
        <p:nvSpPr>
          <p:cNvPr id="137" name="TextBox 136"/>
          <p:cNvSpPr txBox="1"/>
          <p:nvPr/>
        </p:nvSpPr>
        <p:spPr>
          <a:xfrm>
            <a:off x="6810380" y="1857364"/>
            <a:ext cx="714380" cy="369332"/>
          </a:xfrm>
          <a:prstGeom prst="rect">
            <a:avLst/>
          </a:prstGeom>
          <a:noFill/>
        </p:spPr>
        <p:txBody>
          <a:bodyPr wrap="square" rtlCol="0">
            <a:spAutoFit/>
          </a:bodyPr>
          <a:lstStyle/>
          <a:p>
            <a:r>
              <a:rPr lang="ro-RO" dirty="0"/>
              <a:t>NOR</a:t>
            </a:r>
            <a:endParaRPr lang="en-US" dirty="0"/>
          </a:p>
        </p:txBody>
      </p:sp>
      <p:sp>
        <p:nvSpPr>
          <p:cNvPr id="138" name="TextBox 137"/>
          <p:cNvSpPr txBox="1"/>
          <p:nvPr/>
        </p:nvSpPr>
        <p:spPr>
          <a:xfrm>
            <a:off x="6524628" y="3429000"/>
            <a:ext cx="500066" cy="369332"/>
          </a:xfrm>
          <a:prstGeom prst="rect">
            <a:avLst/>
          </a:prstGeom>
          <a:noFill/>
        </p:spPr>
        <p:txBody>
          <a:bodyPr wrap="square" rtlCol="0">
            <a:spAutoFit/>
          </a:bodyPr>
          <a:lstStyle/>
          <a:p>
            <a:r>
              <a:rPr lang="ro-RO" dirty="0"/>
              <a:t>NL</a:t>
            </a:r>
            <a:endParaRPr lang="en-US" dirty="0"/>
          </a:p>
        </p:txBody>
      </p:sp>
      <p:sp>
        <p:nvSpPr>
          <p:cNvPr id="139" name="TextBox 138"/>
          <p:cNvSpPr txBox="1"/>
          <p:nvPr/>
        </p:nvSpPr>
        <p:spPr>
          <a:xfrm>
            <a:off x="6596066" y="3929066"/>
            <a:ext cx="285752" cy="369332"/>
          </a:xfrm>
          <a:prstGeom prst="rect">
            <a:avLst/>
          </a:prstGeom>
          <a:noFill/>
        </p:spPr>
        <p:txBody>
          <a:bodyPr wrap="square" rtlCol="0">
            <a:spAutoFit/>
          </a:bodyPr>
          <a:lstStyle/>
          <a:p>
            <a:r>
              <a:rPr lang="ro-RO" dirty="0"/>
              <a:t>B</a:t>
            </a:r>
            <a:endParaRPr lang="en-US" dirty="0"/>
          </a:p>
        </p:txBody>
      </p:sp>
      <p:sp>
        <p:nvSpPr>
          <p:cNvPr id="140" name="TextBox 139"/>
          <p:cNvSpPr txBox="1"/>
          <p:nvPr/>
        </p:nvSpPr>
        <p:spPr>
          <a:xfrm>
            <a:off x="6810380" y="4643446"/>
            <a:ext cx="500066" cy="369332"/>
          </a:xfrm>
          <a:prstGeom prst="rect">
            <a:avLst/>
          </a:prstGeom>
          <a:noFill/>
        </p:spPr>
        <p:txBody>
          <a:bodyPr wrap="square" rtlCol="0">
            <a:spAutoFit/>
          </a:bodyPr>
          <a:lstStyle/>
          <a:p>
            <a:r>
              <a:rPr lang="ro-RO" dirty="0"/>
              <a:t>CH</a:t>
            </a:r>
            <a:endParaRPr lang="en-US" dirty="0"/>
          </a:p>
        </p:txBody>
      </p:sp>
      <p:sp>
        <p:nvSpPr>
          <p:cNvPr id="141" name="TextBox 140"/>
          <p:cNvSpPr txBox="1"/>
          <p:nvPr/>
        </p:nvSpPr>
        <p:spPr>
          <a:xfrm>
            <a:off x="10167934" y="5786454"/>
            <a:ext cx="500066" cy="369332"/>
          </a:xfrm>
          <a:prstGeom prst="rect">
            <a:avLst/>
          </a:prstGeom>
          <a:noFill/>
        </p:spPr>
        <p:txBody>
          <a:bodyPr wrap="square" rtlCol="0">
            <a:spAutoFit/>
          </a:bodyPr>
          <a:lstStyle/>
          <a:p>
            <a:r>
              <a:rPr lang="ro-RO" dirty="0"/>
              <a:t>TR</a:t>
            </a:r>
            <a:endParaRPr lang="en-US" dirty="0"/>
          </a:p>
        </p:txBody>
      </p:sp>
      <p:sp>
        <p:nvSpPr>
          <p:cNvPr id="142" name="TextBox 141"/>
          <p:cNvSpPr txBox="1"/>
          <p:nvPr/>
        </p:nvSpPr>
        <p:spPr>
          <a:xfrm>
            <a:off x="8739206" y="5643578"/>
            <a:ext cx="428628" cy="369332"/>
          </a:xfrm>
          <a:prstGeom prst="rect">
            <a:avLst/>
          </a:prstGeom>
          <a:noFill/>
        </p:spPr>
        <p:txBody>
          <a:bodyPr wrap="square" rtlCol="0">
            <a:spAutoFit/>
          </a:bodyPr>
          <a:lstStyle/>
          <a:p>
            <a:r>
              <a:rPr lang="ro-RO" dirty="0"/>
              <a:t>AL</a:t>
            </a:r>
            <a:endParaRPr lang="en-US" dirty="0"/>
          </a:p>
        </p:txBody>
      </p:sp>
      <p:sp>
        <p:nvSpPr>
          <p:cNvPr id="145" name="TextBox 144"/>
          <p:cNvSpPr txBox="1"/>
          <p:nvPr/>
        </p:nvSpPr>
        <p:spPr>
          <a:xfrm>
            <a:off x="6881818" y="4071942"/>
            <a:ext cx="500066" cy="369332"/>
          </a:xfrm>
          <a:prstGeom prst="rect">
            <a:avLst/>
          </a:prstGeom>
          <a:noFill/>
        </p:spPr>
        <p:txBody>
          <a:bodyPr wrap="square" rtlCol="0">
            <a:spAutoFit/>
          </a:bodyPr>
          <a:lstStyle/>
          <a:p>
            <a:r>
              <a:rPr lang="en-US" dirty="0"/>
              <a:t>LU</a:t>
            </a:r>
          </a:p>
        </p:txBody>
      </p:sp>
      <p:sp>
        <p:nvSpPr>
          <p:cNvPr id="146" name="Freeform 25"/>
          <p:cNvSpPr>
            <a:spLocks/>
          </p:cNvSpPr>
          <p:nvPr/>
        </p:nvSpPr>
        <p:spPr bwMode="auto">
          <a:xfrm>
            <a:off x="10420322" y="6500834"/>
            <a:ext cx="247679" cy="88900"/>
          </a:xfrm>
          <a:custGeom>
            <a:avLst/>
            <a:gdLst>
              <a:gd name="T0" fmla="*/ 0 w 311"/>
              <a:gd name="T1" fmla="*/ 24 h 72"/>
              <a:gd name="T2" fmla="*/ 8 w 311"/>
              <a:gd name="T3" fmla="*/ 56 h 72"/>
              <a:gd name="T4" fmla="*/ 33 w 311"/>
              <a:gd name="T5" fmla="*/ 64 h 72"/>
              <a:gd name="T6" fmla="*/ 67 w 311"/>
              <a:gd name="T7" fmla="*/ 64 h 72"/>
              <a:gd name="T8" fmla="*/ 126 w 311"/>
              <a:gd name="T9" fmla="*/ 56 h 72"/>
              <a:gd name="T10" fmla="*/ 143 w 311"/>
              <a:gd name="T11" fmla="*/ 56 h 72"/>
              <a:gd name="T12" fmla="*/ 143 w 311"/>
              <a:gd name="T13" fmla="*/ 72 h 72"/>
              <a:gd name="T14" fmla="*/ 193 w 311"/>
              <a:gd name="T15" fmla="*/ 72 h 72"/>
              <a:gd name="T16" fmla="*/ 219 w 311"/>
              <a:gd name="T17" fmla="*/ 56 h 72"/>
              <a:gd name="T18" fmla="*/ 252 w 311"/>
              <a:gd name="T19" fmla="*/ 56 h 72"/>
              <a:gd name="T20" fmla="*/ 278 w 311"/>
              <a:gd name="T21" fmla="*/ 40 h 72"/>
              <a:gd name="T22" fmla="*/ 311 w 311"/>
              <a:gd name="T23" fmla="*/ 32 h 72"/>
              <a:gd name="T24" fmla="*/ 311 w 311"/>
              <a:gd name="T25" fmla="*/ 0 h 72"/>
              <a:gd name="T26" fmla="*/ 286 w 311"/>
              <a:gd name="T27" fmla="*/ 16 h 72"/>
              <a:gd name="T28" fmla="*/ 269 w 311"/>
              <a:gd name="T29" fmla="*/ 24 h 72"/>
              <a:gd name="T30" fmla="*/ 252 w 311"/>
              <a:gd name="T31" fmla="*/ 24 h 72"/>
              <a:gd name="T32" fmla="*/ 244 w 311"/>
              <a:gd name="T33" fmla="*/ 8 h 72"/>
              <a:gd name="T34" fmla="*/ 219 w 311"/>
              <a:gd name="T35" fmla="*/ 16 h 72"/>
              <a:gd name="T36" fmla="*/ 168 w 311"/>
              <a:gd name="T37" fmla="*/ 24 h 72"/>
              <a:gd name="T38" fmla="*/ 168 w 311"/>
              <a:gd name="T39" fmla="*/ 8 h 72"/>
              <a:gd name="T40" fmla="*/ 84 w 311"/>
              <a:gd name="T41" fmla="*/ 40 h 72"/>
              <a:gd name="T42" fmla="*/ 75 w 311"/>
              <a:gd name="T43" fmla="*/ 16 h 72"/>
              <a:gd name="T44" fmla="*/ 59 w 311"/>
              <a:gd name="T45" fmla="*/ 8 h 72"/>
              <a:gd name="T46" fmla="*/ 59 w 311"/>
              <a:gd name="T47" fmla="*/ 24 h 72"/>
              <a:gd name="T48" fmla="*/ 33 w 311"/>
              <a:gd name="T49" fmla="*/ 24 h 72"/>
              <a:gd name="T50" fmla="*/ 16 w 311"/>
              <a:gd name="T51" fmla="*/ 0 h 72"/>
              <a:gd name="T52" fmla="*/ 16 w 311"/>
              <a:gd name="T53" fmla="*/ 16 h 72"/>
              <a:gd name="T54" fmla="*/ 0 w 311"/>
              <a:gd name="T55" fmla="*/ 24 h 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1"/>
              <a:gd name="T85" fmla="*/ 0 h 72"/>
              <a:gd name="T86" fmla="*/ 311 w 311"/>
              <a:gd name="T87" fmla="*/ 72 h 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1" h="72">
                <a:moveTo>
                  <a:pt x="0" y="24"/>
                </a:moveTo>
                <a:lnTo>
                  <a:pt x="8" y="56"/>
                </a:lnTo>
                <a:lnTo>
                  <a:pt x="33" y="64"/>
                </a:lnTo>
                <a:lnTo>
                  <a:pt x="67" y="64"/>
                </a:lnTo>
                <a:lnTo>
                  <a:pt x="126" y="56"/>
                </a:lnTo>
                <a:lnTo>
                  <a:pt x="143" y="56"/>
                </a:lnTo>
                <a:lnTo>
                  <a:pt x="143" y="72"/>
                </a:lnTo>
                <a:lnTo>
                  <a:pt x="193" y="72"/>
                </a:lnTo>
                <a:lnTo>
                  <a:pt x="219" y="56"/>
                </a:lnTo>
                <a:lnTo>
                  <a:pt x="252" y="56"/>
                </a:lnTo>
                <a:lnTo>
                  <a:pt x="278" y="40"/>
                </a:lnTo>
                <a:lnTo>
                  <a:pt x="311" y="32"/>
                </a:lnTo>
                <a:lnTo>
                  <a:pt x="311" y="0"/>
                </a:lnTo>
                <a:lnTo>
                  <a:pt x="286" y="16"/>
                </a:lnTo>
                <a:lnTo>
                  <a:pt x="269" y="24"/>
                </a:lnTo>
                <a:lnTo>
                  <a:pt x="252" y="24"/>
                </a:lnTo>
                <a:lnTo>
                  <a:pt x="244" y="8"/>
                </a:lnTo>
                <a:lnTo>
                  <a:pt x="219" y="16"/>
                </a:lnTo>
                <a:lnTo>
                  <a:pt x="168" y="24"/>
                </a:lnTo>
                <a:lnTo>
                  <a:pt x="168" y="8"/>
                </a:lnTo>
                <a:lnTo>
                  <a:pt x="84" y="40"/>
                </a:lnTo>
                <a:lnTo>
                  <a:pt x="75" y="16"/>
                </a:lnTo>
                <a:lnTo>
                  <a:pt x="59" y="8"/>
                </a:lnTo>
                <a:lnTo>
                  <a:pt x="59" y="24"/>
                </a:lnTo>
                <a:lnTo>
                  <a:pt x="33" y="24"/>
                </a:lnTo>
                <a:lnTo>
                  <a:pt x="16" y="0"/>
                </a:lnTo>
                <a:lnTo>
                  <a:pt x="16" y="16"/>
                </a:lnTo>
                <a:lnTo>
                  <a:pt x="0" y="24"/>
                </a:lnTo>
                <a:close/>
              </a:path>
            </a:pathLst>
          </a:custGeom>
          <a:solidFill>
            <a:srgbClr val="00FF00"/>
          </a:solidFill>
          <a:ln w="12700">
            <a:solidFill>
              <a:srgbClr val="000000"/>
            </a:solidFill>
            <a:round/>
            <a:headEnd/>
            <a:tailEnd/>
          </a:ln>
        </p:spPr>
        <p:txBody>
          <a:bodyPr/>
          <a:lstStyle/>
          <a:p>
            <a:endParaRPr lang="en-IE">
              <a:latin typeface="Calibri" pitchFamily="34" charset="0"/>
            </a:endParaRPr>
          </a:p>
        </p:txBody>
      </p:sp>
      <p:sp>
        <p:nvSpPr>
          <p:cNvPr id="147" name="TextBox 146"/>
          <p:cNvSpPr txBox="1"/>
          <p:nvPr/>
        </p:nvSpPr>
        <p:spPr>
          <a:xfrm>
            <a:off x="10167934" y="6286520"/>
            <a:ext cx="500066" cy="369332"/>
          </a:xfrm>
          <a:prstGeom prst="rect">
            <a:avLst/>
          </a:prstGeom>
          <a:noFill/>
        </p:spPr>
        <p:txBody>
          <a:bodyPr wrap="square" rtlCol="0">
            <a:spAutoFit/>
          </a:bodyPr>
          <a:lstStyle/>
          <a:p>
            <a:r>
              <a:rPr lang="en-US" dirty="0"/>
              <a:t>CY</a:t>
            </a:r>
          </a:p>
        </p:txBody>
      </p:sp>
      <p:sp>
        <p:nvSpPr>
          <p:cNvPr id="148" name="Rectangle 147"/>
          <p:cNvSpPr/>
          <p:nvPr/>
        </p:nvSpPr>
        <p:spPr>
          <a:xfrm>
            <a:off x="1809720" y="2071678"/>
            <a:ext cx="133320" cy="1524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a:off x="1809720" y="1857364"/>
            <a:ext cx="142876" cy="13335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06E0E34-6FE6-4FBC-4A97-C9C67AACA92A}"/>
              </a:ext>
            </a:extLst>
          </p:cNvPr>
          <p:cNvSpPr txBox="1"/>
          <p:nvPr/>
        </p:nvSpPr>
        <p:spPr>
          <a:xfrm>
            <a:off x="289374" y="2756410"/>
            <a:ext cx="3609527" cy="1815882"/>
          </a:xfrm>
          <a:prstGeom prst="rect">
            <a:avLst/>
          </a:prstGeom>
          <a:noFill/>
        </p:spPr>
        <p:txBody>
          <a:bodyPr wrap="square" rtlCol="0">
            <a:spAutoFit/>
          </a:bodyPr>
          <a:lstStyle/>
          <a:p>
            <a:pPr algn="just"/>
            <a:r>
              <a:rPr lang="en-GB" sz="2800" dirty="0"/>
              <a:t>”Patience is not the ability to wait, but the ability to keep a good attitude while waiting”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25EDD6-4F1D-8B6B-9DE9-B0284669CAD1}"/>
              </a:ext>
            </a:extLst>
          </p:cNvPr>
          <p:cNvPicPr>
            <a:picLocks noChangeAspect="1"/>
          </p:cNvPicPr>
          <p:nvPr/>
        </p:nvPicPr>
        <p:blipFill>
          <a:blip r:embed="rId3"/>
          <a:stretch>
            <a:fillRect/>
          </a:stretch>
        </p:blipFill>
        <p:spPr>
          <a:xfrm>
            <a:off x="1234746" y="89863"/>
            <a:ext cx="4299171" cy="2571882"/>
          </a:xfrm>
          <a:prstGeom prst="rect">
            <a:avLst/>
          </a:prstGeom>
        </p:spPr>
      </p:pic>
      <p:pic>
        <p:nvPicPr>
          <p:cNvPr id="7" name="Picture 6">
            <a:extLst>
              <a:ext uri="{FF2B5EF4-FFF2-40B4-BE49-F238E27FC236}">
                <a16:creationId xmlns:a16="http://schemas.microsoft.com/office/drawing/2014/main" id="{9F897D76-F502-099C-106E-D275BE84AE97}"/>
              </a:ext>
            </a:extLst>
          </p:cNvPr>
          <p:cNvPicPr>
            <a:picLocks noChangeAspect="1"/>
          </p:cNvPicPr>
          <p:nvPr/>
        </p:nvPicPr>
        <p:blipFill>
          <a:blip r:embed="rId4"/>
          <a:stretch>
            <a:fillRect/>
          </a:stretch>
        </p:blipFill>
        <p:spPr>
          <a:xfrm>
            <a:off x="1247446" y="2661745"/>
            <a:ext cx="4292821" cy="3867349"/>
          </a:xfrm>
          <a:prstGeom prst="rect">
            <a:avLst/>
          </a:prstGeom>
        </p:spPr>
      </p:pic>
      <p:pic>
        <p:nvPicPr>
          <p:cNvPr id="9" name="Picture 8">
            <a:extLst>
              <a:ext uri="{FF2B5EF4-FFF2-40B4-BE49-F238E27FC236}">
                <a16:creationId xmlns:a16="http://schemas.microsoft.com/office/drawing/2014/main" id="{30E9E313-E1A6-7D3E-9EB7-A624E3B8F057}"/>
              </a:ext>
            </a:extLst>
          </p:cNvPr>
          <p:cNvPicPr>
            <a:picLocks noChangeAspect="1"/>
          </p:cNvPicPr>
          <p:nvPr/>
        </p:nvPicPr>
        <p:blipFill>
          <a:blip r:embed="rId5"/>
          <a:stretch>
            <a:fillRect/>
          </a:stretch>
        </p:blipFill>
        <p:spPr>
          <a:xfrm>
            <a:off x="6494078" y="426036"/>
            <a:ext cx="4311872" cy="2768742"/>
          </a:xfrm>
          <a:prstGeom prst="rect">
            <a:avLst/>
          </a:prstGeom>
        </p:spPr>
      </p:pic>
      <p:pic>
        <p:nvPicPr>
          <p:cNvPr id="11" name="Picture 10">
            <a:extLst>
              <a:ext uri="{FF2B5EF4-FFF2-40B4-BE49-F238E27FC236}">
                <a16:creationId xmlns:a16="http://schemas.microsoft.com/office/drawing/2014/main" id="{58E0EF06-146A-E2C4-0FF2-9E8A6FA8C466}"/>
              </a:ext>
            </a:extLst>
          </p:cNvPr>
          <p:cNvPicPr>
            <a:picLocks noChangeAspect="1"/>
          </p:cNvPicPr>
          <p:nvPr/>
        </p:nvPicPr>
        <p:blipFill>
          <a:blip r:embed="rId6"/>
          <a:stretch>
            <a:fillRect/>
          </a:stretch>
        </p:blipFill>
        <p:spPr>
          <a:xfrm>
            <a:off x="6494078" y="3194778"/>
            <a:ext cx="4299171" cy="3105310"/>
          </a:xfrm>
          <a:prstGeom prst="rect">
            <a:avLst/>
          </a:prstGeom>
        </p:spPr>
      </p:pic>
    </p:spTree>
    <p:extLst>
      <p:ext uri="{BB962C8B-B14F-4D97-AF65-F5344CB8AC3E}">
        <p14:creationId xmlns:p14="http://schemas.microsoft.com/office/powerpoint/2010/main" val="3171049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EC448A-8010-489A-9EE4-E9D289FEFFFD}"/>
              </a:ext>
            </a:extLst>
          </p:cNvPr>
          <p:cNvPicPr>
            <a:picLocks noChangeAspect="1"/>
          </p:cNvPicPr>
          <p:nvPr/>
        </p:nvPicPr>
        <p:blipFill>
          <a:blip r:embed="rId3"/>
          <a:stretch>
            <a:fillRect/>
          </a:stretch>
        </p:blipFill>
        <p:spPr>
          <a:xfrm>
            <a:off x="1615845" y="164932"/>
            <a:ext cx="8960310" cy="6528135"/>
          </a:xfrm>
          <a:prstGeom prst="rect">
            <a:avLst/>
          </a:prstGeom>
        </p:spPr>
      </p:pic>
      <p:sp>
        <p:nvSpPr>
          <p:cNvPr id="2" name="Rectangle 1">
            <a:extLst>
              <a:ext uri="{FF2B5EF4-FFF2-40B4-BE49-F238E27FC236}">
                <a16:creationId xmlns:a16="http://schemas.microsoft.com/office/drawing/2014/main" id="{E726BE9D-361E-4DF9-8E4A-3E6F4BFE0C4F}"/>
              </a:ext>
            </a:extLst>
          </p:cNvPr>
          <p:cNvSpPr/>
          <p:nvPr/>
        </p:nvSpPr>
        <p:spPr>
          <a:xfrm>
            <a:off x="7892716" y="1831355"/>
            <a:ext cx="4042611" cy="1200329"/>
          </a:xfrm>
          <a:prstGeom prst="rect">
            <a:avLst/>
          </a:prstGeom>
        </p:spPr>
        <p:txBody>
          <a:bodyPr wrap="square">
            <a:spAutoFit/>
          </a:bodyPr>
          <a:lstStyle/>
          <a:p>
            <a:pPr algn="just"/>
            <a:r>
              <a:rPr lang="ro-RO"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Family</a:t>
            </a:r>
            <a:r>
              <a:rPr lang="ro-RO"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Medicine</a:t>
            </a:r>
            <a:r>
              <a:rPr lang="en-GB"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looks like a specialty, behaves like a specialty, has all the attributes of a specialty, and should be recognised as such at European level</a:t>
            </a:r>
            <a:endParaRPr lang="ro-RO"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3781D1B-F889-43A3-81D8-F727E8CA9B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044" y="352569"/>
            <a:ext cx="1633476" cy="1633476"/>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1675406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9D0AB7-EB73-44DF-AE9F-74FD23193103}"/>
              </a:ext>
            </a:extLst>
          </p:cNvPr>
          <p:cNvPicPr>
            <a:picLocks noChangeAspect="1"/>
          </p:cNvPicPr>
          <p:nvPr/>
        </p:nvPicPr>
        <p:blipFill>
          <a:blip r:embed="rId3"/>
          <a:stretch>
            <a:fillRect/>
          </a:stretch>
        </p:blipFill>
        <p:spPr>
          <a:xfrm>
            <a:off x="0" y="0"/>
            <a:ext cx="12099707" cy="2975026"/>
          </a:xfrm>
          <a:prstGeom prst="rect">
            <a:avLst/>
          </a:prstGeom>
        </p:spPr>
      </p:pic>
      <p:sp>
        <p:nvSpPr>
          <p:cNvPr id="7" name="TextBox 6">
            <a:extLst>
              <a:ext uri="{FF2B5EF4-FFF2-40B4-BE49-F238E27FC236}">
                <a16:creationId xmlns:a16="http://schemas.microsoft.com/office/drawing/2014/main" id="{0513C196-86EF-4655-A419-3D14A070BC03}"/>
              </a:ext>
            </a:extLst>
          </p:cNvPr>
          <p:cNvSpPr txBox="1"/>
          <p:nvPr/>
        </p:nvSpPr>
        <p:spPr>
          <a:xfrm>
            <a:off x="302172" y="2333685"/>
            <a:ext cx="11679622" cy="4524315"/>
          </a:xfrm>
          <a:prstGeom prst="rect">
            <a:avLst/>
          </a:prstGeom>
          <a:noFill/>
        </p:spPr>
        <p:txBody>
          <a:bodyPr wrap="square">
            <a:spAutoFit/>
          </a:bodyPr>
          <a:lstStyle/>
          <a:p>
            <a:r>
              <a:rPr lang="en-GB" sz="1600" b="0" i="0" u="none" strike="noStrike" baseline="0" dirty="0">
                <a:solidFill>
                  <a:srgbClr val="000000"/>
                </a:solidFill>
                <a:latin typeface="EUAlbertina"/>
              </a:rPr>
              <a:t>(16) the following article is inserted: </a:t>
            </a:r>
          </a:p>
          <a:p>
            <a:r>
              <a:rPr lang="ro-RO" sz="1600" b="0" i="1" u="none" strike="noStrike" baseline="0" dirty="0">
                <a:solidFill>
                  <a:srgbClr val="000000"/>
                </a:solidFill>
                <a:latin typeface="EUAlbertina"/>
              </a:rPr>
              <a:t>‘</a:t>
            </a:r>
            <a:r>
              <a:rPr lang="ro-RO" sz="1600" b="0" i="1" u="none" strike="noStrike" baseline="0" dirty="0" err="1">
                <a:solidFill>
                  <a:srgbClr val="000000"/>
                </a:solidFill>
                <a:latin typeface="EUAlbertina"/>
              </a:rPr>
              <a:t>Article</a:t>
            </a:r>
            <a:r>
              <a:rPr lang="ro-RO" sz="1600" b="0" i="1" u="none" strike="noStrike" baseline="0" dirty="0">
                <a:solidFill>
                  <a:srgbClr val="000000"/>
                </a:solidFill>
                <a:latin typeface="EUAlbertina"/>
              </a:rPr>
              <a:t> 21a </a:t>
            </a:r>
            <a:endParaRPr lang="ro-RO" sz="1600" b="0" i="0" u="none" strike="noStrike" baseline="0" dirty="0">
              <a:solidFill>
                <a:srgbClr val="000000"/>
              </a:solidFill>
              <a:latin typeface="EUAlbertina"/>
            </a:endParaRPr>
          </a:p>
          <a:p>
            <a:r>
              <a:rPr lang="ro-RO" sz="1600" b="1" i="0" u="none" strike="noStrike" baseline="0" dirty="0" err="1">
                <a:solidFill>
                  <a:srgbClr val="000000"/>
                </a:solidFill>
                <a:latin typeface="EUAlbertina"/>
              </a:rPr>
              <a:t>Notification</a:t>
            </a:r>
            <a:r>
              <a:rPr lang="ro-RO" sz="1600" b="1" i="0" u="none" strike="noStrike" baseline="0" dirty="0">
                <a:solidFill>
                  <a:srgbClr val="000000"/>
                </a:solidFill>
                <a:latin typeface="EUAlbertina"/>
              </a:rPr>
              <a:t> </a:t>
            </a:r>
            <a:r>
              <a:rPr lang="ro-RO" sz="1600" b="1" i="0" u="none" strike="noStrike" baseline="0" dirty="0" err="1">
                <a:solidFill>
                  <a:srgbClr val="000000"/>
                </a:solidFill>
                <a:latin typeface="EUAlbertina"/>
              </a:rPr>
              <a:t>procedure</a:t>
            </a:r>
            <a:r>
              <a:rPr lang="ro-RO" sz="1600" b="1" i="0" u="none" strike="noStrike" baseline="0" dirty="0">
                <a:solidFill>
                  <a:srgbClr val="000000"/>
                </a:solidFill>
                <a:latin typeface="EUAlbertina"/>
              </a:rPr>
              <a:t> </a:t>
            </a:r>
            <a:endParaRPr lang="ro-RO" sz="1600" b="0" i="0" u="none" strike="noStrike" baseline="0" dirty="0">
              <a:solidFill>
                <a:srgbClr val="000000"/>
              </a:solidFill>
              <a:latin typeface="EUAlbertina"/>
            </a:endParaRPr>
          </a:p>
          <a:p>
            <a:r>
              <a:rPr lang="en-GB" sz="1600" b="0" i="0" u="none" strike="noStrike" baseline="0" dirty="0">
                <a:solidFill>
                  <a:srgbClr val="000000"/>
                </a:solidFill>
                <a:latin typeface="EUAlbertina"/>
              </a:rPr>
              <a:t>1. </a:t>
            </a:r>
            <a:r>
              <a:rPr lang="en-GB" sz="1600" b="1" i="0" u="none" strike="noStrike" baseline="0" dirty="0">
                <a:solidFill>
                  <a:srgbClr val="FF0000"/>
                </a:solidFill>
                <a:latin typeface="EUAlbertina"/>
              </a:rPr>
              <a:t>Each Member State shall notify the Commission of the laws, regulations and administrative provisions which it adopts with regard to the issuing of evidence of formal qualifications in the professions covered by this Chapter. </a:t>
            </a:r>
          </a:p>
          <a:p>
            <a:r>
              <a:rPr lang="en-GB" sz="1600" b="0" i="0" u="none" strike="noStrike" baseline="0" dirty="0">
                <a:solidFill>
                  <a:srgbClr val="000000"/>
                </a:solidFill>
                <a:latin typeface="EUAlbertina"/>
              </a:rPr>
              <a:t>In the case of evidence of formal qualifications referred to in Section 8, notification in accordance with the first subparagraph shall also be addressed to the other Member States. </a:t>
            </a:r>
          </a:p>
          <a:p>
            <a:r>
              <a:rPr lang="en-GB" sz="1600" b="0" i="0" u="none" strike="noStrike" baseline="0" dirty="0">
                <a:solidFill>
                  <a:srgbClr val="000000"/>
                </a:solidFill>
                <a:latin typeface="EUAlbertina"/>
              </a:rPr>
              <a:t>2. The notification referred to in paragraph 1 </a:t>
            </a:r>
            <a:r>
              <a:rPr lang="en-GB" sz="1600" b="1" i="0" u="none" strike="noStrike" baseline="0" dirty="0">
                <a:solidFill>
                  <a:srgbClr val="FF0000"/>
                </a:solidFill>
                <a:latin typeface="EUAlbertina"/>
              </a:rPr>
              <a:t>shall include information about the duration and content of the training programmes.</a:t>
            </a:r>
            <a:r>
              <a:rPr lang="en-GB" sz="1600" b="0" i="0" u="none" strike="noStrike" baseline="0" dirty="0">
                <a:solidFill>
                  <a:srgbClr val="000000"/>
                </a:solidFill>
                <a:latin typeface="EUAlbertina"/>
              </a:rPr>
              <a:t> </a:t>
            </a:r>
          </a:p>
          <a:p>
            <a:r>
              <a:rPr lang="en-GB" sz="1600" b="0" i="0" u="none" strike="noStrike" baseline="0" dirty="0">
                <a:solidFill>
                  <a:srgbClr val="000000"/>
                </a:solidFill>
                <a:latin typeface="EUAlbertina"/>
              </a:rPr>
              <a:t>3. The notification referred to in paragraph 1 shall be transmitted </a:t>
            </a:r>
            <a:r>
              <a:rPr lang="en-GB" sz="1600" b="1" i="0" u="none" strike="noStrike" baseline="0" dirty="0">
                <a:solidFill>
                  <a:srgbClr val="FF0000"/>
                </a:solidFill>
                <a:latin typeface="EUAlbertina"/>
              </a:rPr>
              <a:t>via IMI. </a:t>
            </a:r>
          </a:p>
          <a:p>
            <a:pPr algn="just"/>
            <a:r>
              <a:rPr lang="en-GB" sz="1600" b="0" i="0" u="none" strike="noStrike" baseline="0" dirty="0">
                <a:solidFill>
                  <a:srgbClr val="000000"/>
                </a:solidFill>
                <a:latin typeface="EUAlbertina"/>
              </a:rPr>
              <a:t>4. In order to take due account of legislative and administrative developments in the Member States, and on condition that the laws, regulations and administrative provisions notified pursuant to paragraph 1 of this Article are in conformity with the conditions set out in this</a:t>
            </a:r>
            <a:r>
              <a:rPr lang="ro-RO" sz="1600" b="0" i="0" u="none" strike="noStrike" baseline="0" dirty="0">
                <a:solidFill>
                  <a:srgbClr val="000000"/>
                </a:solidFill>
                <a:latin typeface="EUAlbertina"/>
              </a:rPr>
              <a:t> </a:t>
            </a:r>
            <a:r>
              <a:rPr lang="en-GB" sz="1600" b="0" i="0" u="none" strike="noStrike" baseline="0" dirty="0">
                <a:solidFill>
                  <a:srgbClr val="000000"/>
                </a:solidFill>
                <a:latin typeface="EUAlbertina"/>
              </a:rPr>
              <a:t>Chapter, </a:t>
            </a:r>
            <a:r>
              <a:rPr lang="en-GB" sz="1600" b="1" i="0" u="none" strike="noStrike" baseline="0" dirty="0">
                <a:solidFill>
                  <a:srgbClr val="FF0000"/>
                </a:solidFill>
                <a:latin typeface="EUAlbertina"/>
              </a:rPr>
              <a:t>the Commission shall be empowered to adopt delegated acts in accordance with Article 57c in order to amend points</a:t>
            </a:r>
            <a:r>
              <a:rPr lang="en-GB" sz="1600" b="0" i="0" u="none" strike="noStrike" baseline="0" dirty="0">
                <a:solidFill>
                  <a:srgbClr val="000000"/>
                </a:solidFill>
                <a:latin typeface="EUAlbertina"/>
              </a:rPr>
              <a:t> </a:t>
            </a:r>
            <a:r>
              <a:rPr lang="en-GB" sz="1600" b="1" i="0" u="none" strike="noStrike" baseline="0" dirty="0">
                <a:solidFill>
                  <a:srgbClr val="FF0000"/>
                </a:solidFill>
                <a:latin typeface="EUAlbertina"/>
              </a:rPr>
              <a:t>5.1.1 to 5.1.4</a:t>
            </a:r>
            <a:r>
              <a:rPr lang="en-GB" sz="1600" b="0" i="0" u="none" strike="noStrike" baseline="0" dirty="0">
                <a:solidFill>
                  <a:srgbClr val="000000"/>
                </a:solidFill>
                <a:latin typeface="EUAlbertina"/>
              </a:rPr>
              <a:t>, 5.2.2, 5.3.2, 5.3.3, 5.4.2, 5.5.2, 5.6.2 and 5.7.1 of Annex V, </a:t>
            </a:r>
            <a:r>
              <a:rPr lang="en-GB" sz="1600" b="1" i="0" u="none" strike="noStrike" baseline="0" dirty="0">
                <a:solidFill>
                  <a:srgbClr val="FF0000"/>
                </a:solidFill>
                <a:latin typeface="EUAlbertina"/>
              </a:rPr>
              <a:t>concerning the updating of the titles adopted by the Member States for evidence of formal qualifications</a:t>
            </a:r>
            <a:r>
              <a:rPr lang="en-GB" sz="1600" b="0" i="0" u="none" strike="noStrike" baseline="0" dirty="0">
                <a:solidFill>
                  <a:srgbClr val="000000"/>
                </a:solidFill>
                <a:latin typeface="EUAlbertina"/>
              </a:rPr>
              <a:t> and, where appropriate, the body which issues the evidence of formal qualifications, the certificate which accompanies it and the corresponding professional title. </a:t>
            </a:r>
          </a:p>
          <a:p>
            <a:r>
              <a:rPr lang="en-GB" sz="1600" b="0" i="0" u="none" strike="noStrike" baseline="0" dirty="0">
                <a:solidFill>
                  <a:srgbClr val="000000"/>
                </a:solidFill>
                <a:latin typeface="EUAlbertina"/>
              </a:rPr>
              <a:t>5. Where the legislative, regulatory and administrative provisions notified pursuant to paragraph 1 are not in conformity with the conditions set out in this Chapter, the Commission shall adopt an implementing act in order to reject the requested amendment of points 5.1.1 to 5.1.4, 5.2.2, 5.3.2, 5.3.3, 5.4.2, 5.5.2, 5.6.2 or 5.7.1 of Annex V.’;</a:t>
            </a:r>
            <a:endParaRPr lang="ro-RO" sz="1600" dirty="0"/>
          </a:p>
        </p:txBody>
      </p:sp>
    </p:spTree>
    <p:extLst>
      <p:ext uri="{BB962C8B-B14F-4D97-AF65-F5344CB8AC3E}">
        <p14:creationId xmlns:p14="http://schemas.microsoft.com/office/powerpoint/2010/main" val="564575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825F0C-C3DA-CE2C-1563-27891435F69A}"/>
              </a:ext>
            </a:extLst>
          </p:cNvPr>
          <p:cNvPicPr>
            <a:picLocks noChangeAspect="1"/>
          </p:cNvPicPr>
          <p:nvPr/>
        </p:nvPicPr>
        <p:blipFill>
          <a:blip r:embed="rId3"/>
          <a:stretch>
            <a:fillRect/>
          </a:stretch>
        </p:blipFill>
        <p:spPr>
          <a:xfrm>
            <a:off x="1123694" y="1831893"/>
            <a:ext cx="9944611" cy="3194214"/>
          </a:xfrm>
          <a:prstGeom prst="rect">
            <a:avLst/>
          </a:prstGeom>
        </p:spPr>
      </p:pic>
    </p:spTree>
    <p:extLst>
      <p:ext uri="{BB962C8B-B14F-4D97-AF65-F5344CB8AC3E}">
        <p14:creationId xmlns:p14="http://schemas.microsoft.com/office/powerpoint/2010/main" val="3891489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5F126E-0B89-F07E-E7F5-6E3368481BA7}"/>
              </a:ext>
            </a:extLst>
          </p:cNvPr>
          <p:cNvSpPr txBox="1"/>
          <p:nvPr/>
        </p:nvSpPr>
        <p:spPr>
          <a:xfrm>
            <a:off x="561860" y="4052465"/>
            <a:ext cx="11068280" cy="2554545"/>
          </a:xfrm>
          <a:prstGeom prst="rect">
            <a:avLst/>
          </a:prstGeom>
          <a:noFill/>
        </p:spPr>
        <p:txBody>
          <a:bodyPr wrap="square">
            <a:spAutoFit/>
          </a:bodyPr>
          <a:lstStyle/>
          <a:p>
            <a:pPr algn="just"/>
            <a:r>
              <a:rPr lang="ro-RO" sz="3200" kern="0" dirty="0">
                <a:effectLst/>
                <a:latin typeface="Times New Roman" panose="02020603050405020304" pitchFamily="18" charset="0"/>
                <a:ea typeface="Times New Roman" panose="02020603050405020304" pitchFamily="18" charset="0"/>
              </a:rPr>
              <a:t>”</a:t>
            </a:r>
            <a:r>
              <a:rPr lang="en-GB" sz="3200" i="1" kern="0" dirty="0">
                <a:effectLst/>
                <a:latin typeface="Times New Roman" panose="02020603050405020304" pitchFamily="18" charset="0"/>
                <a:ea typeface="Times New Roman" panose="02020603050405020304" pitchFamily="18" charset="0"/>
              </a:rPr>
              <a:t>If you as a professional body ensure that there is support from your counterparts in the other Member States, plus the agreement of the Romanian Ministry of Health and, by implication, the competent public authorities in the other Member States, we can start this procedure</a:t>
            </a:r>
            <a:r>
              <a:rPr lang="en-GB" sz="3200" kern="0" dirty="0">
                <a:effectLst/>
                <a:latin typeface="Times New Roman" panose="02020603050405020304" pitchFamily="18" charset="0"/>
                <a:ea typeface="Times New Roman" panose="02020603050405020304" pitchFamily="18" charset="0"/>
              </a:rPr>
              <a:t>."</a:t>
            </a:r>
            <a:endParaRPr lang="ro-RO" sz="3200" dirty="0"/>
          </a:p>
        </p:txBody>
      </p:sp>
      <p:pic>
        <p:nvPicPr>
          <p:cNvPr id="1026" name="Picture 2">
            <a:extLst>
              <a:ext uri="{FF2B5EF4-FFF2-40B4-BE49-F238E27FC236}">
                <a16:creationId xmlns:a16="http://schemas.microsoft.com/office/drawing/2014/main" id="{9DB7376C-0755-C3AB-E1D7-AAC1BBC2C8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842" y="2259861"/>
            <a:ext cx="9705975" cy="16859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29A8B4A-B682-F732-A81A-6714A3D2A1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211" y="435033"/>
            <a:ext cx="7337235" cy="1626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967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F54F65-8454-B9A1-352B-B18EA16FCB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9895" y="995"/>
            <a:ext cx="4940968" cy="6829848"/>
          </a:xfrm>
          <a:prstGeom prst="rect">
            <a:avLst/>
          </a:prstGeom>
        </p:spPr>
      </p:pic>
    </p:spTree>
    <p:extLst>
      <p:ext uri="{BB962C8B-B14F-4D97-AF65-F5344CB8AC3E}">
        <p14:creationId xmlns:p14="http://schemas.microsoft.com/office/powerpoint/2010/main" val="3597198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6F9452-A401-5444-08EA-1F55170E80F1}"/>
              </a:ext>
            </a:extLst>
          </p:cNvPr>
          <p:cNvPicPr>
            <a:picLocks noChangeAspect="1"/>
          </p:cNvPicPr>
          <p:nvPr/>
        </p:nvPicPr>
        <p:blipFill>
          <a:blip r:embed="rId3"/>
          <a:stretch>
            <a:fillRect/>
          </a:stretch>
        </p:blipFill>
        <p:spPr>
          <a:xfrm>
            <a:off x="0" y="214856"/>
            <a:ext cx="12192000" cy="6428287"/>
          </a:xfrm>
          <a:prstGeom prst="rect">
            <a:avLst/>
          </a:prstGeom>
        </p:spPr>
      </p:pic>
      <p:cxnSp>
        <p:nvCxnSpPr>
          <p:cNvPr id="9" name="Straight Connector 8">
            <a:extLst>
              <a:ext uri="{FF2B5EF4-FFF2-40B4-BE49-F238E27FC236}">
                <a16:creationId xmlns:a16="http://schemas.microsoft.com/office/drawing/2014/main" id="{DB8056BA-17A4-3048-9CF6-5D91E8523FDB}"/>
              </a:ext>
            </a:extLst>
          </p:cNvPr>
          <p:cNvCxnSpPr/>
          <p:nvPr/>
        </p:nvCxnSpPr>
        <p:spPr>
          <a:xfrm flipV="1">
            <a:off x="1847850" y="5354053"/>
            <a:ext cx="433136" cy="409074"/>
          </a:xfrm>
          <a:prstGeom prst="line">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B0261DD-847E-1D08-1082-B66BBA97459A}"/>
              </a:ext>
            </a:extLst>
          </p:cNvPr>
          <p:cNvCxnSpPr/>
          <p:nvPr/>
        </p:nvCxnSpPr>
        <p:spPr>
          <a:xfrm flipV="1">
            <a:off x="2991853" y="5354053"/>
            <a:ext cx="433136" cy="409074"/>
          </a:xfrm>
          <a:prstGeom prst="line">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FBE3DB5-74AC-BB46-7738-7CD912E41C28}"/>
              </a:ext>
            </a:extLst>
          </p:cNvPr>
          <p:cNvCxnSpPr/>
          <p:nvPr/>
        </p:nvCxnSpPr>
        <p:spPr>
          <a:xfrm flipV="1">
            <a:off x="393032" y="5354053"/>
            <a:ext cx="433136" cy="409074"/>
          </a:xfrm>
          <a:prstGeom prst="line">
            <a:avLst/>
          </a:prstGeom>
          <a:ln w="34925">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9751E81-3279-D1BA-D651-0139CEAD420E}"/>
              </a:ext>
            </a:extLst>
          </p:cNvPr>
          <p:cNvCxnSpPr/>
          <p:nvPr/>
        </p:nvCxnSpPr>
        <p:spPr>
          <a:xfrm flipV="1">
            <a:off x="751974" y="5354053"/>
            <a:ext cx="433136" cy="409074"/>
          </a:xfrm>
          <a:prstGeom prst="line">
            <a:avLst/>
          </a:prstGeom>
          <a:ln w="34925">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042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D:\My Pictures\caricaturi medici\Specialist-vs-Generalist.jpg"/>
          <p:cNvPicPr>
            <a:picLocks noChangeAspect="1" noChangeArrowheads="1"/>
          </p:cNvPicPr>
          <p:nvPr/>
        </p:nvPicPr>
        <p:blipFill>
          <a:blip r:embed="rId3"/>
          <a:srcRect/>
          <a:stretch>
            <a:fillRect/>
          </a:stretch>
        </p:blipFill>
        <p:spPr bwMode="auto">
          <a:xfrm>
            <a:off x="-116982" y="1932047"/>
            <a:ext cx="12192000" cy="4570456"/>
          </a:xfrm>
          <a:prstGeom prst="rect">
            <a:avLst/>
          </a:prstGeom>
          <a:noFill/>
        </p:spPr>
      </p:pic>
      <p:cxnSp>
        <p:nvCxnSpPr>
          <p:cNvPr id="5" name="Straight Connector 4"/>
          <p:cNvCxnSpPr>
            <a:cxnSpLocks/>
          </p:cNvCxnSpPr>
          <p:nvPr/>
        </p:nvCxnSpPr>
        <p:spPr>
          <a:xfrm>
            <a:off x="5511185" y="6089708"/>
            <a:ext cx="935665" cy="0"/>
          </a:xfrm>
          <a:prstGeom prst="line">
            <a:avLst/>
          </a:prstGeom>
          <a:ln w="88900">
            <a:solidFill>
              <a:schemeClr val="bg1">
                <a:alpha val="89000"/>
              </a:schemeClr>
            </a:solidFill>
          </a:ln>
          <a:effectLst>
            <a:glow rad="38100">
              <a:schemeClr val="tx1"/>
            </a:glow>
          </a:effec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38406FF-BDC1-7280-0BBB-3D46ECD3C54F}"/>
              </a:ext>
            </a:extLst>
          </p:cNvPr>
          <p:cNvSpPr txBox="1"/>
          <p:nvPr/>
        </p:nvSpPr>
        <p:spPr>
          <a:xfrm>
            <a:off x="705853" y="237803"/>
            <a:ext cx="10860505" cy="1384995"/>
          </a:xfrm>
          <a:prstGeom prst="rect">
            <a:avLst/>
          </a:prstGeom>
          <a:noFill/>
        </p:spPr>
        <p:txBody>
          <a:bodyPr wrap="square">
            <a:spAutoFit/>
          </a:bodyPr>
          <a:lstStyle/>
          <a:p>
            <a:pPr algn="ctr"/>
            <a:r>
              <a:rPr lang="en-GB" sz="2800" dirty="0"/>
              <a:t>“Even when you are bored stiff saying the same thing again and again, say it again. Even when you think everybody will be fed up hearing it, say it again. Because the politicians may not yet have heard you.”</a:t>
            </a:r>
            <a:endParaRPr lang="ro-RO" sz="2800" dirty="0"/>
          </a:p>
        </p:txBody>
      </p:sp>
      <p:cxnSp>
        <p:nvCxnSpPr>
          <p:cNvPr id="2" name="Straight Connector 1">
            <a:extLst>
              <a:ext uri="{FF2B5EF4-FFF2-40B4-BE49-F238E27FC236}">
                <a16:creationId xmlns:a16="http://schemas.microsoft.com/office/drawing/2014/main" id="{657AD845-FAD3-2EB5-5F4B-77D12779C2B8}"/>
              </a:ext>
            </a:extLst>
          </p:cNvPr>
          <p:cNvCxnSpPr>
            <a:cxnSpLocks/>
          </p:cNvCxnSpPr>
          <p:nvPr/>
        </p:nvCxnSpPr>
        <p:spPr>
          <a:xfrm>
            <a:off x="5511185" y="5873140"/>
            <a:ext cx="935665" cy="0"/>
          </a:xfrm>
          <a:prstGeom prst="line">
            <a:avLst/>
          </a:prstGeom>
          <a:ln w="88900">
            <a:solidFill>
              <a:schemeClr val="bg1">
                <a:alpha val="89000"/>
              </a:schemeClr>
            </a:solidFill>
          </a:ln>
          <a:effectLst>
            <a:glow rad="38100">
              <a:schemeClr val="tx1"/>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srcRect/>
          <a:stretch>
            <a:fillRect/>
          </a:stretch>
        </p:blipFill>
        <p:spPr bwMode="auto">
          <a:xfrm>
            <a:off x="2824975" y="981307"/>
            <a:ext cx="7679473" cy="4773941"/>
          </a:xfrm>
          <a:prstGeom prst="rect">
            <a:avLst/>
          </a:prstGeom>
          <a:noFill/>
          <a:ln w="9525">
            <a:noFill/>
            <a:miter lim="800000"/>
            <a:headEnd/>
            <a:tailEnd/>
          </a:ln>
          <a:effectLst/>
        </p:spPr>
      </p:pic>
      <p:pic>
        <p:nvPicPr>
          <p:cNvPr id="26628" name="Picture 4"/>
          <p:cNvPicPr>
            <a:picLocks noChangeAspect="1" noChangeArrowheads="1"/>
          </p:cNvPicPr>
          <p:nvPr/>
        </p:nvPicPr>
        <p:blipFill>
          <a:blip r:embed="rId4"/>
          <a:srcRect/>
          <a:stretch>
            <a:fillRect/>
          </a:stretch>
        </p:blipFill>
        <p:spPr bwMode="auto">
          <a:xfrm>
            <a:off x="0" y="0"/>
            <a:ext cx="5934269" cy="2022362"/>
          </a:xfrm>
          <a:prstGeom prst="rect">
            <a:avLst/>
          </a:prstGeom>
          <a:noFill/>
          <a:ln w="9525">
            <a:noFill/>
            <a:miter lim="800000"/>
            <a:headEnd/>
            <a:tailEnd/>
          </a:ln>
          <a:effectLst/>
        </p:spPr>
      </p:pic>
      <p:pic>
        <p:nvPicPr>
          <p:cNvPr id="26629" name="Picture 5"/>
          <p:cNvPicPr>
            <a:picLocks noChangeAspect="1" noChangeArrowheads="1"/>
          </p:cNvPicPr>
          <p:nvPr/>
        </p:nvPicPr>
        <p:blipFill>
          <a:blip r:embed="rId5"/>
          <a:srcRect/>
          <a:stretch>
            <a:fillRect/>
          </a:stretch>
        </p:blipFill>
        <p:spPr bwMode="auto">
          <a:xfrm>
            <a:off x="1003610" y="5708696"/>
            <a:ext cx="10660566" cy="1149304"/>
          </a:xfrm>
          <a:prstGeom prst="rect">
            <a:avLst/>
          </a:prstGeom>
          <a:noFill/>
          <a:ln w="9525">
            <a:noFill/>
            <a:miter lim="800000"/>
            <a:headEnd/>
            <a:tailEnd/>
          </a:ln>
          <a:effectLst/>
        </p:spPr>
      </p:pic>
      <p:sp>
        <p:nvSpPr>
          <p:cNvPr id="5" name="Oval 4"/>
          <p:cNvSpPr/>
          <p:nvPr/>
        </p:nvSpPr>
        <p:spPr>
          <a:xfrm>
            <a:off x="3640348" y="5279366"/>
            <a:ext cx="1518248" cy="517585"/>
          </a:xfrm>
          <a:prstGeom prst="ellipse">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0" y="2198688"/>
            <a:ext cx="12192000" cy="29674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0" y="-1"/>
            <a:ext cx="9105900" cy="2096753"/>
          </a:xfrm>
          <a:prstGeom prst="rect">
            <a:avLst/>
          </a:prstGeom>
          <a:noFill/>
          <a:ln w="9525">
            <a:noFill/>
            <a:miter lim="800000"/>
            <a:headEnd/>
            <a:tailEnd/>
          </a:ln>
          <a:effectLst/>
        </p:spPr>
      </p:pic>
      <p:pic>
        <p:nvPicPr>
          <p:cNvPr id="3076" name="Picture 4"/>
          <p:cNvPicPr>
            <a:picLocks noChangeAspect="1" noChangeArrowheads="1"/>
          </p:cNvPicPr>
          <p:nvPr/>
        </p:nvPicPr>
        <p:blipFill>
          <a:blip r:embed="rId5"/>
          <a:srcRect/>
          <a:stretch>
            <a:fillRect/>
          </a:stretch>
        </p:blipFill>
        <p:spPr bwMode="auto">
          <a:xfrm>
            <a:off x="9122727" y="0"/>
            <a:ext cx="3069274" cy="1409700"/>
          </a:xfrm>
          <a:prstGeom prst="rect">
            <a:avLst/>
          </a:prstGeom>
          <a:noFill/>
          <a:ln w="9525">
            <a:noFill/>
            <a:miter lim="800000"/>
            <a:headEnd/>
            <a:tailEnd/>
          </a:ln>
          <a:effectLst/>
        </p:spPr>
      </p:pic>
      <p:sp>
        <p:nvSpPr>
          <p:cNvPr id="5" name="Oval 4"/>
          <p:cNvSpPr/>
          <p:nvPr/>
        </p:nvSpPr>
        <p:spPr>
          <a:xfrm>
            <a:off x="6667500" y="1104900"/>
            <a:ext cx="1466850" cy="5905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972550" y="3276600"/>
            <a:ext cx="28194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0" y="3638550"/>
            <a:ext cx="11658600" cy="381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981450"/>
            <a:ext cx="104013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DAED176-16AA-92FF-32AD-BC7DABC57CEB}"/>
              </a:ext>
            </a:extLst>
          </p:cNvPr>
          <p:cNvSpPr txBox="1"/>
          <p:nvPr/>
        </p:nvSpPr>
        <p:spPr>
          <a:xfrm>
            <a:off x="3009" y="5149126"/>
            <a:ext cx="11658599" cy="1754326"/>
          </a:xfrm>
          <a:prstGeom prst="rect">
            <a:avLst/>
          </a:prstGeom>
          <a:noFill/>
        </p:spPr>
        <p:txBody>
          <a:bodyPr wrap="square">
            <a:spAutoFit/>
          </a:bodyPr>
          <a:lstStyle/>
          <a:p>
            <a:pPr algn="just"/>
            <a:r>
              <a:rPr lang="en-US" sz="2400" i="1" dirty="0"/>
              <a:t>”The professional activities of general practitioners are covered by a specific system which differs from that for basic practitioners and specialized medical practitioners. </a:t>
            </a:r>
            <a:r>
              <a:rPr lang="en-US" sz="2400" i="1" dirty="0">
                <a:solidFill>
                  <a:srgbClr val="FF0000"/>
                </a:solidFill>
              </a:rPr>
              <a:t>The Member States cannot therefore recognize any medical specialty which has a field of professional activity similar to that of general practitioners</a:t>
            </a:r>
            <a:r>
              <a:rPr lang="ro-RO" sz="2400" i="1" dirty="0">
                <a:solidFill>
                  <a:srgbClr val="FF0000"/>
                </a:solidFill>
              </a:rPr>
              <a:t>”</a:t>
            </a:r>
            <a:r>
              <a:rPr lang="en-US" sz="2400" i="1" dirty="0"/>
              <a:t>.</a:t>
            </a:r>
            <a:endParaRPr lang="ro-RO" sz="2400" i="1" dirty="0"/>
          </a:p>
          <a:p>
            <a:pPr algn="just">
              <a:buNone/>
            </a:pPr>
            <a:r>
              <a:rPr lang="en-US" sz="1200" i="1" dirty="0"/>
              <a:t>(</a:t>
            </a:r>
            <a:r>
              <a:rPr lang="ro-RO" sz="1200" i="1" dirty="0"/>
              <a:t>Recital 13, </a:t>
            </a:r>
            <a:r>
              <a:rPr lang="en-US" sz="1200" i="1" dirty="0"/>
              <a:t>COM(2002)119 final, 7.3.2002, UEMO 2002/037</a:t>
            </a:r>
            <a:r>
              <a:rPr lang="en-US" sz="12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6E0224-9B64-464E-9674-C3479E92D182}"/>
              </a:ext>
            </a:extLst>
          </p:cNvPr>
          <p:cNvSpPr/>
          <p:nvPr/>
        </p:nvSpPr>
        <p:spPr>
          <a:xfrm>
            <a:off x="358346" y="200440"/>
            <a:ext cx="6684712" cy="5586145"/>
          </a:xfrm>
          <a:prstGeom prst="rect">
            <a:avLst/>
          </a:prstGeom>
        </p:spPr>
        <p:txBody>
          <a:bodyPr wrap="square">
            <a:spAutoFit/>
          </a:bodyPr>
          <a:lstStyle/>
          <a:p>
            <a:pPr algn="just"/>
            <a:r>
              <a:rPr lang="en-GB" sz="2100" dirty="0">
                <a:latin typeface="Times New Roman" panose="02020603050405020304" pitchFamily="18" charset="0"/>
                <a:ea typeface="Calibri" panose="020F0502020204030204" pitchFamily="34" charset="0"/>
                <a:cs typeface="Times New Roman" panose="02020603050405020304" pitchFamily="18" charset="0"/>
              </a:rPr>
              <a:t>”</a:t>
            </a:r>
            <a:r>
              <a:rPr lang="en-GB" sz="21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Generalist medical practitioners</a:t>
            </a:r>
            <a:r>
              <a:rPr lang="en-GB" sz="2100" dirty="0">
                <a:latin typeface="Times New Roman" panose="02020603050405020304" pitchFamily="18" charset="0"/>
                <a:ea typeface="Calibri" panose="020F0502020204030204" pitchFamily="34" charset="0"/>
                <a:cs typeface="Times New Roman" panose="02020603050405020304" pitchFamily="18" charset="0"/>
              </a:rPr>
              <a:t> are physicians </a:t>
            </a:r>
            <a:r>
              <a:rPr lang="en-GB" sz="21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including</a:t>
            </a:r>
            <a:r>
              <a:rPr lang="en-GB" sz="2100" dirty="0">
                <a:latin typeface="Times New Roman" panose="02020603050405020304" pitchFamily="18" charset="0"/>
                <a:ea typeface="Calibri" panose="020F0502020204030204" pitchFamily="34" charset="0"/>
                <a:cs typeface="Times New Roman" panose="02020603050405020304" pitchFamily="18" charset="0"/>
              </a:rPr>
              <a:t> family and primary care doctors, who do not limit their practice to certain disease categories or methods of treatment and may assume responsibility for the provision of continuing and comprehensive medical care to individuals, families and communities. Occupations included in this category require completion of a university-level degree in basic medical education plus postgraduate clinical training or equivalent for competent performance. Medical interns who have completed their university education in basic medical education and are undertaking postgraduate clinical training are included here. </a:t>
            </a:r>
            <a:r>
              <a:rPr lang="en-GB" sz="21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Although in some countries ''general practice'' and ''family medicine'' </a:t>
            </a:r>
            <a:r>
              <a:rPr lang="en-GB" sz="21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may be considered as medical specializations, these occupations should always be classified here</a:t>
            </a:r>
            <a:r>
              <a:rPr lang="en-GB" sz="2100" dirty="0">
                <a:latin typeface="Times New Roman" panose="02020603050405020304" pitchFamily="18" charset="0"/>
                <a:ea typeface="Calibri" panose="020F0502020204030204" pitchFamily="34" charset="0"/>
                <a:cs typeface="Times New Roman" panose="02020603050405020304" pitchFamily="18" charset="0"/>
              </a:rPr>
              <a:t>. In Commonwealth of Independent States, district paediatric doctors and district therapeutants are included in this category”.</a:t>
            </a:r>
            <a:endParaRPr lang="ro-RO" sz="21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89CB9090-3BBA-4EFF-9490-451E84F6B186}"/>
              </a:ext>
            </a:extLst>
          </p:cNvPr>
          <p:cNvSpPr/>
          <p:nvPr/>
        </p:nvSpPr>
        <p:spPr>
          <a:xfrm>
            <a:off x="0" y="6237514"/>
            <a:ext cx="7151914" cy="523220"/>
          </a:xfrm>
          <a:prstGeom prst="rect">
            <a:avLst/>
          </a:prstGeom>
        </p:spPr>
        <p:txBody>
          <a:bodyPr wrap="square">
            <a:spAutoFit/>
          </a:bodyPr>
          <a:lstStyle/>
          <a:p>
            <a:pPr algn="just"/>
            <a:r>
              <a:rPr lang="ro-RO" sz="1400" b="1" i="1" dirty="0">
                <a:latin typeface="Times New Roman" panose="02020603050405020304" pitchFamily="18" charset="0"/>
                <a:ea typeface="Calibri" panose="020F0502020204030204" pitchFamily="34" charset="0"/>
                <a:cs typeface="Times New Roman" panose="02020603050405020304" pitchFamily="18" charset="0"/>
              </a:rPr>
              <a:t>WHO: </a:t>
            </a:r>
            <a:r>
              <a:rPr lang="en-GB" sz="1400" b="1" i="1" dirty="0">
                <a:latin typeface="Times New Roman" panose="02020603050405020304" pitchFamily="18" charset="0"/>
                <a:ea typeface="Calibri" panose="020F0502020204030204" pitchFamily="34" charset="0"/>
                <a:cs typeface="Times New Roman" panose="02020603050405020304" pitchFamily="18" charset="0"/>
              </a:rPr>
              <a:t>Study on Primary Health Care Impact, Performance and Capacity in South Eastern European Countries</a:t>
            </a:r>
            <a:r>
              <a:rPr lang="ro-RO" sz="1400" b="1" i="1" dirty="0">
                <a:latin typeface="Times New Roman" panose="02020603050405020304" pitchFamily="18" charset="0"/>
                <a:ea typeface="Calibri" panose="020F0502020204030204" pitchFamily="34" charset="0"/>
                <a:cs typeface="Times New Roman" panose="02020603050405020304" pitchFamily="18" charset="0"/>
              </a:rPr>
              <a:t>; </a:t>
            </a:r>
            <a:r>
              <a:rPr lang="en-GB" sz="1400" b="1" i="1" dirty="0">
                <a:latin typeface="Times New Roman" panose="02020603050405020304" pitchFamily="18" charset="0"/>
                <a:cs typeface="Times New Roman" panose="02020603050405020304" pitchFamily="18" charset="0"/>
              </a:rPr>
              <a:t>Glossary of terms for PHC</a:t>
            </a:r>
            <a:endParaRPr lang="ro-RO" sz="1400" i="1" dirty="0">
              <a:latin typeface="Times New Roman" panose="02020603050405020304" pitchFamily="18" charset="0"/>
              <a:cs typeface="Times New Roman" panose="02020603050405020304" pitchFamily="18" charset="0"/>
            </a:endParaRPr>
          </a:p>
        </p:txBody>
      </p:sp>
      <p:pic>
        <p:nvPicPr>
          <p:cNvPr id="1026" name="Picture 2" descr="Ar putea fi o imagine cu text">
            <a:extLst>
              <a:ext uri="{FF2B5EF4-FFF2-40B4-BE49-F238E27FC236}">
                <a16:creationId xmlns:a16="http://schemas.microsoft.com/office/drawing/2014/main" id="{BA6D78A1-21BE-B12E-3834-98E38C17B5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1914" y="776435"/>
            <a:ext cx="5010150" cy="501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048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3C5EAB-2A71-2422-DBC8-E221132E1ED1}"/>
              </a:ext>
            </a:extLst>
          </p:cNvPr>
          <p:cNvPicPr>
            <a:picLocks noChangeAspect="1"/>
          </p:cNvPicPr>
          <p:nvPr/>
        </p:nvPicPr>
        <p:blipFill>
          <a:blip r:embed="rId3"/>
          <a:stretch>
            <a:fillRect/>
          </a:stretch>
        </p:blipFill>
        <p:spPr>
          <a:xfrm>
            <a:off x="124811" y="38473"/>
            <a:ext cx="4535324" cy="6781054"/>
          </a:xfrm>
          <a:prstGeom prst="rect">
            <a:avLst/>
          </a:prstGeom>
        </p:spPr>
      </p:pic>
      <p:sp>
        <p:nvSpPr>
          <p:cNvPr id="5" name="TextBox 4">
            <a:extLst>
              <a:ext uri="{FF2B5EF4-FFF2-40B4-BE49-F238E27FC236}">
                <a16:creationId xmlns:a16="http://schemas.microsoft.com/office/drawing/2014/main" id="{AE5AC3B4-FC65-F993-4565-0A497B62A54A}"/>
              </a:ext>
            </a:extLst>
          </p:cNvPr>
          <p:cNvSpPr txBox="1"/>
          <p:nvPr/>
        </p:nvSpPr>
        <p:spPr>
          <a:xfrm>
            <a:off x="4792338" y="458956"/>
            <a:ext cx="7138929" cy="5940088"/>
          </a:xfrm>
          <a:prstGeom prst="rect">
            <a:avLst/>
          </a:prstGeom>
          <a:noFill/>
        </p:spPr>
        <p:txBody>
          <a:bodyPr wrap="square">
            <a:spAutoFit/>
          </a:bodyPr>
          <a:lstStyle/>
          <a:p>
            <a:pPr algn="just"/>
            <a:r>
              <a:rPr lang="en-GB" sz="2000" kern="0" dirty="0">
                <a:effectLst/>
                <a:latin typeface="Times New Roman" panose="02020603050405020304" pitchFamily="18" charset="0"/>
                <a:ea typeface="Times New Roman" panose="02020603050405020304" pitchFamily="18" charset="0"/>
              </a:rPr>
              <a:t>”</a:t>
            </a:r>
            <a:r>
              <a:rPr lang="en-GB" sz="2000" b="1" kern="0" dirty="0">
                <a:effectLst/>
                <a:latin typeface="Times New Roman" panose="02020603050405020304" pitchFamily="18" charset="0"/>
                <a:ea typeface="Times New Roman" panose="02020603050405020304" pitchFamily="18" charset="0"/>
              </a:rPr>
              <a:t>In a limited number of countries, general/family practice is not yet recognized as a specialty</a:t>
            </a:r>
            <a:r>
              <a:rPr lang="en-GB" sz="2000" kern="0" dirty="0">
                <a:effectLst/>
                <a:latin typeface="Times New Roman" panose="02020603050405020304" pitchFamily="18" charset="0"/>
                <a:ea typeface="Times New Roman" panose="02020603050405020304" pitchFamily="18" charset="0"/>
              </a:rPr>
              <a:t>, and the term “general practitioner” refers to individuals who enter clinical practice directly after basic medical training, often immediately after graduating from medical school, without any further postgraduate training or without postgraduate training informed by the principles of family medicine. However, </a:t>
            </a:r>
            <a:r>
              <a:rPr lang="en-GB" sz="2000" b="1" kern="0" dirty="0">
                <a:effectLst/>
                <a:latin typeface="Times New Roman" panose="02020603050405020304" pitchFamily="18" charset="0"/>
                <a:ea typeface="Times New Roman" panose="02020603050405020304" pitchFamily="18" charset="0"/>
              </a:rPr>
              <a:t>the global trend is to require specialty training in family medicine before a doctor starts practicing</a:t>
            </a:r>
            <a:r>
              <a:rPr lang="en-GB" sz="2000" kern="0" dirty="0">
                <a:effectLst/>
                <a:latin typeface="Times New Roman" panose="02020603050405020304" pitchFamily="18" charset="0"/>
                <a:ea typeface="Times New Roman" panose="02020603050405020304" pitchFamily="18" charset="0"/>
              </a:rPr>
              <a:t>”.</a:t>
            </a:r>
            <a:endParaRPr lang="ro-RO" sz="2000" kern="0" dirty="0">
              <a:effectLst/>
              <a:latin typeface="Times New Roman" panose="02020603050405020304" pitchFamily="18" charset="0"/>
              <a:ea typeface="Times New Roman" panose="02020603050405020304" pitchFamily="18" charset="0"/>
            </a:endParaRPr>
          </a:p>
          <a:p>
            <a:pPr algn="just"/>
            <a:endParaRPr lang="ro-RO" sz="2000" kern="0" dirty="0">
              <a:latin typeface="Times New Roman" panose="02020603050405020304" pitchFamily="18" charset="0"/>
              <a:ea typeface="Times New Roman" panose="02020603050405020304" pitchFamily="18" charset="0"/>
            </a:endParaRPr>
          </a:p>
          <a:p>
            <a:pPr algn="just"/>
            <a:endParaRPr lang="ro-RO" sz="2000" kern="0" dirty="0">
              <a:effectLst/>
              <a:latin typeface="Times New Roman" panose="02020603050405020304" pitchFamily="18" charset="0"/>
              <a:ea typeface="Times New Roman" panose="02020603050405020304" pitchFamily="18" charset="0"/>
            </a:endParaRPr>
          </a:p>
          <a:p>
            <a:pPr algn="just"/>
            <a:r>
              <a:rPr lang="en-GB" sz="2000" kern="0" dirty="0">
                <a:effectLst/>
                <a:latin typeface="Times New Roman" panose="02020603050405020304" pitchFamily="18" charset="0"/>
                <a:ea typeface="Times New Roman" panose="02020603050405020304" pitchFamily="18" charset="0"/>
              </a:rPr>
              <a:t>”General practice (also called family medicine) is a </a:t>
            </a:r>
            <a:r>
              <a:rPr lang="en-GB" sz="2000" b="1" kern="0" dirty="0">
                <a:effectLst/>
                <a:latin typeface="Times New Roman" panose="02020603050405020304" pitchFamily="18" charset="0"/>
                <a:ea typeface="Times New Roman" panose="02020603050405020304" pitchFamily="18" charset="0"/>
              </a:rPr>
              <a:t>globally recognized medical specialty</a:t>
            </a:r>
            <a:r>
              <a:rPr lang="en-GB" sz="2000" kern="0" dirty="0">
                <a:effectLst/>
                <a:latin typeface="Times New Roman" panose="02020603050405020304" pitchFamily="18" charset="0"/>
                <a:ea typeface="Times New Roman" panose="02020603050405020304" pitchFamily="18" charset="0"/>
              </a:rPr>
              <a:t> rooted in a generalist and person-centred approach. It involves well-defined competencies achieved through postgraduate/medical residency training”.</a:t>
            </a:r>
            <a:endParaRPr lang="ro-RO" sz="2000" kern="0" dirty="0">
              <a:effectLst/>
              <a:latin typeface="Times New Roman" panose="02020603050405020304" pitchFamily="18" charset="0"/>
              <a:ea typeface="Times New Roman" panose="02020603050405020304" pitchFamily="18" charset="0"/>
            </a:endParaRPr>
          </a:p>
          <a:p>
            <a:pPr algn="just"/>
            <a:endParaRPr lang="ro-RO" sz="2000" kern="0" dirty="0">
              <a:latin typeface="Times New Roman" panose="02020603050405020304" pitchFamily="18" charset="0"/>
              <a:ea typeface="Times New Roman" panose="02020603050405020304" pitchFamily="18" charset="0"/>
            </a:endParaRPr>
          </a:p>
          <a:p>
            <a:pPr algn="just"/>
            <a:endParaRPr lang="ro-RO" sz="2000" kern="0" dirty="0">
              <a:effectLst/>
              <a:latin typeface="Times New Roman" panose="02020603050405020304" pitchFamily="18" charset="0"/>
              <a:ea typeface="Times New Roman" panose="02020603050405020304" pitchFamily="18" charset="0"/>
            </a:endParaRPr>
          </a:p>
          <a:p>
            <a:pPr algn="just"/>
            <a:r>
              <a:rPr lang="en-GB" sz="2000" kern="0" dirty="0">
                <a:effectLst/>
                <a:latin typeface="Times New Roman" panose="02020603050405020304" pitchFamily="18" charset="0"/>
                <a:ea typeface="Times New Roman" panose="02020603050405020304" pitchFamily="18" charset="0"/>
              </a:rPr>
              <a:t>”To strengthen primary care, the development and </a:t>
            </a:r>
            <a:r>
              <a:rPr lang="en-GB" sz="2000" b="1" kern="0" dirty="0">
                <a:effectLst/>
                <a:latin typeface="Times New Roman" panose="02020603050405020304" pitchFamily="18" charset="0"/>
                <a:ea typeface="Times New Roman" panose="02020603050405020304" pitchFamily="18" charset="0"/>
              </a:rPr>
              <a:t>recognition of general practice/family medicine as a specialty equivalent to other medical specialities is very important</a:t>
            </a:r>
            <a:r>
              <a:rPr lang="en-GB" sz="2000" kern="0" dirty="0">
                <a:effectLst/>
                <a:latin typeface="Times New Roman" panose="02020603050405020304" pitchFamily="18" charset="0"/>
                <a:ea typeface="Times New Roman" panose="02020603050405020304" pitchFamily="18" charset="0"/>
              </a:rPr>
              <a:t>.”</a:t>
            </a:r>
            <a:endParaRPr lang="ro-RO" sz="2000" dirty="0"/>
          </a:p>
        </p:txBody>
      </p:sp>
    </p:spTree>
    <p:extLst>
      <p:ext uri="{BB962C8B-B14F-4D97-AF65-F5344CB8AC3E}">
        <p14:creationId xmlns:p14="http://schemas.microsoft.com/office/powerpoint/2010/main" val="1787713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B6757-0981-443A-B31D-1BF8A0F530B7}"/>
              </a:ext>
            </a:extLst>
          </p:cNvPr>
          <p:cNvSpPr/>
          <p:nvPr/>
        </p:nvSpPr>
        <p:spPr>
          <a:xfrm>
            <a:off x="511630" y="2699657"/>
            <a:ext cx="11255828" cy="341632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The differentiation between ‘General medical practice activities’ and ‘Specialist medical practice activities’ is no longer an accurate or useful distinction since </a:t>
            </a:r>
            <a:r>
              <a:rPr kumimoji="0" lang="ro-RO" sz="24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19</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GB"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out of 2</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7</a:t>
            </a:r>
            <a:r>
              <a:rPr kumimoji="0" lang="en-GB"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Member States recognise the specialty of general practice/family medicine. This number is expected to further increase in the coming years.</a:t>
            </a:r>
            <a:endPar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Furthermore, the International Standard Industrial Classification of All Economic Activities (ISIC), Revision 4, classifies medical practice activities as follows: “</a:t>
            </a:r>
            <a:r>
              <a:rPr kumimoji="0" lang="en-GB"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8620 </a:t>
            </a:r>
            <a:r>
              <a:rPr kumimoji="0" lang="en-GB" sz="2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Medical and dental practice activities</a:t>
            </a:r>
            <a:r>
              <a:rPr kumimoji="0" lang="en-GB"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This class includes: - medical consultation and treatment in the field of </a:t>
            </a:r>
            <a:r>
              <a:rPr kumimoji="0" lang="en-GB" sz="2400" b="0"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general and specialized medicine by general practitioners and medical specialists and surgeons </a:t>
            </a:r>
            <a:r>
              <a:rPr kumimoji="0" lang="en-GB" sz="2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en-GB"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ro-RO"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en-GB"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without any further subcategories.</a:t>
            </a:r>
            <a:endParaRPr kumimoji="0" lang="ro-RO" sz="2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BD06D80E-1050-44FC-970D-173C244DB233}"/>
              </a:ext>
            </a:extLst>
          </p:cNvPr>
          <p:cNvPicPr>
            <a:picLocks noChangeAspect="1"/>
          </p:cNvPicPr>
          <p:nvPr/>
        </p:nvPicPr>
        <p:blipFill>
          <a:blip r:embed="rId3"/>
          <a:stretch>
            <a:fillRect/>
          </a:stretch>
        </p:blipFill>
        <p:spPr>
          <a:xfrm>
            <a:off x="0" y="0"/>
            <a:ext cx="7258423" cy="2013053"/>
          </a:xfrm>
          <a:prstGeom prst="rect">
            <a:avLst/>
          </a:prstGeom>
        </p:spPr>
      </p:pic>
      <p:pic>
        <p:nvPicPr>
          <p:cNvPr id="5" name="Picture 4">
            <a:extLst>
              <a:ext uri="{FF2B5EF4-FFF2-40B4-BE49-F238E27FC236}">
                <a16:creationId xmlns:a16="http://schemas.microsoft.com/office/drawing/2014/main" id="{72EFB629-54E9-4CB4-99EA-4F022EAB5CD4}"/>
              </a:ext>
            </a:extLst>
          </p:cNvPr>
          <p:cNvPicPr>
            <a:picLocks noChangeAspect="1"/>
          </p:cNvPicPr>
          <p:nvPr/>
        </p:nvPicPr>
        <p:blipFill>
          <a:blip r:embed="rId4"/>
          <a:stretch>
            <a:fillRect/>
          </a:stretch>
        </p:blipFill>
        <p:spPr>
          <a:xfrm>
            <a:off x="3994355" y="1223712"/>
            <a:ext cx="8016200" cy="1138488"/>
          </a:xfrm>
          <a:prstGeom prst="rect">
            <a:avLst/>
          </a:prstGeom>
        </p:spPr>
      </p:pic>
      <p:pic>
        <p:nvPicPr>
          <p:cNvPr id="6" name="Picture 5">
            <a:extLst>
              <a:ext uri="{FF2B5EF4-FFF2-40B4-BE49-F238E27FC236}">
                <a16:creationId xmlns:a16="http://schemas.microsoft.com/office/drawing/2014/main" id="{97314188-737F-4C26-B87E-4AC0B61F1E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54916" y="81922"/>
            <a:ext cx="1072163" cy="1059868"/>
          </a:xfrm>
          <a:prstGeom prst="rect">
            <a:avLst/>
          </a:prstGeom>
        </p:spPr>
      </p:pic>
    </p:spTree>
    <p:extLst>
      <p:ext uri="{BB962C8B-B14F-4D97-AF65-F5344CB8AC3E}">
        <p14:creationId xmlns:p14="http://schemas.microsoft.com/office/powerpoint/2010/main" val="2510736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7558A9-9B6D-4D5B-852A-263544FFA699}"/>
              </a:ext>
            </a:extLst>
          </p:cNvPr>
          <p:cNvPicPr>
            <a:picLocks noChangeAspect="1"/>
          </p:cNvPicPr>
          <p:nvPr/>
        </p:nvPicPr>
        <p:blipFill>
          <a:blip r:embed="rId3"/>
          <a:stretch>
            <a:fillRect/>
          </a:stretch>
        </p:blipFill>
        <p:spPr>
          <a:xfrm>
            <a:off x="0" y="0"/>
            <a:ext cx="12134596" cy="2060028"/>
          </a:xfrm>
          <a:prstGeom prst="rect">
            <a:avLst/>
          </a:prstGeom>
        </p:spPr>
      </p:pic>
      <p:sp>
        <p:nvSpPr>
          <p:cNvPr id="5" name="TextBox 4">
            <a:extLst>
              <a:ext uri="{FF2B5EF4-FFF2-40B4-BE49-F238E27FC236}">
                <a16:creationId xmlns:a16="http://schemas.microsoft.com/office/drawing/2014/main" id="{5047FE98-4E1E-433B-BEBA-FBDBE80D19D1}"/>
              </a:ext>
            </a:extLst>
          </p:cNvPr>
          <p:cNvSpPr txBox="1"/>
          <p:nvPr/>
        </p:nvSpPr>
        <p:spPr>
          <a:xfrm>
            <a:off x="561848" y="1804434"/>
            <a:ext cx="11258550" cy="4401205"/>
          </a:xfrm>
          <a:prstGeom prst="rect">
            <a:avLst/>
          </a:prstGeom>
          <a:noFill/>
        </p:spPr>
        <p:txBody>
          <a:bodyPr wrap="square">
            <a:spAutoFit/>
          </a:bodyPr>
          <a:lstStyle/>
          <a:p>
            <a:r>
              <a:rPr lang="en-GB" sz="2000" dirty="0">
                <a:latin typeface="Times New Roman" panose="02020603050405020304" pitchFamily="18" charset="0"/>
                <a:cs typeface="Times New Roman" panose="02020603050405020304" pitchFamily="18" charset="0"/>
              </a:rPr>
              <a:t>Article </a:t>
            </a:r>
            <a:r>
              <a:rPr lang="ro-RO" sz="2000" dirty="0">
                <a:latin typeface="Times New Roman" panose="02020603050405020304" pitchFamily="18" charset="0"/>
                <a:cs typeface="Times New Roman" panose="02020603050405020304" pitchFamily="18" charset="0"/>
              </a:rPr>
              <a:t>21 </a:t>
            </a:r>
            <a:r>
              <a:rPr lang="ro-RO" sz="2000" b="0" i="0" u="none" strike="noStrike" baseline="0" dirty="0">
                <a:solidFill>
                  <a:srgbClr val="000000"/>
                </a:solidFill>
                <a:latin typeface="Times New Roman" panose="02020603050405020304" pitchFamily="18" charset="0"/>
                <a:cs typeface="Times New Roman" panose="02020603050405020304" pitchFamily="18" charset="0"/>
              </a:rPr>
              <a:t>(...)</a:t>
            </a:r>
          </a:p>
          <a:p>
            <a:r>
              <a:rPr lang="en-GB" sz="2000" b="0" i="0" u="none" strike="noStrike" baseline="0" dirty="0">
                <a:solidFill>
                  <a:srgbClr val="000000"/>
                </a:solidFill>
                <a:latin typeface="Times New Roman" panose="02020603050405020304" pitchFamily="18" charset="0"/>
                <a:cs typeface="Times New Roman" panose="02020603050405020304" pitchFamily="18" charset="0"/>
              </a:rPr>
              <a:t>6. </a:t>
            </a:r>
            <a:r>
              <a:rPr lang="en-GB" sz="2000" b="1" i="0" u="none" strike="noStrike" baseline="0" dirty="0">
                <a:solidFill>
                  <a:srgbClr val="FF0000"/>
                </a:solidFill>
                <a:latin typeface="Times New Roman" panose="02020603050405020304" pitchFamily="18" charset="0"/>
                <a:cs typeface="Times New Roman" panose="02020603050405020304" pitchFamily="18" charset="0"/>
              </a:rPr>
              <a:t>Each Member State shall make access to, and pursuit of, the professional activities of doctors</a:t>
            </a:r>
            <a:r>
              <a:rPr lang="en-GB" sz="2000" b="0" i="0" u="none" strike="noStrike" baseline="0" dirty="0">
                <a:solidFill>
                  <a:srgbClr val="000000"/>
                </a:solidFill>
                <a:latin typeface="Times New Roman" panose="02020603050405020304" pitchFamily="18" charset="0"/>
                <a:cs typeface="Times New Roman" panose="02020603050405020304" pitchFamily="18" charset="0"/>
              </a:rPr>
              <a:t>, nurses responsible for general care, dental practitioners, veterinary surgeons, midwives and pharmacists </a:t>
            </a:r>
            <a:r>
              <a:rPr lang="en-GB" sz="2000" b="1" i="0" u="none" strike="noStrike" baseline="0" dirty="0">
                <a:solidFill>
                  <a:srgbClr val="FF0000"/>
                </a:solidFill>
                <a:latin typeface="Times New Roman" panose="02020603050405020304" pitchFamily="18" charset="0"/>
                <a:cs typeface="Times New Roman" panose="02020603050405020304" pitchFamily="18" charset="0"/>
              </a:rPr>
              <a:t>subject to possession of evidence of formal qualifications referred to in points 5.1.1, 5.1.2, 5.1.4</a:t>
            </a:r>
            <a:r>
              <a:rPr lang="en-GB" sz="2000" b="0" i="0" u="none" strike="noStrike" baseline="0" dirty="0">
                <a:solidFill>
                  <a:srgbClr val="000000"/>
                </a:solidFill>
                <a:latin typeface="Times New Roman" panose="02020603050405020304" pitchFamily="18" charset="0"/>
                <a:cs typeface="Times New Roman" panose="02020603050405020304" pitchFamily="18" charset="0"/>
              </a:rPr>
              <a:t>, 5.2.2, 5.3.2, 5.3.3, 5.4.2, 5.5.2 and 5.6.2 of Annex V respectively, attesting that the professional concerned, over the duration of his training, has acquired, as appropriate, the knowledge, skills and competences referred to in Articles </a:t>
            </a:r>
            <a:r>
              <a:rPr lang="en-GB" sz="2000" b="1" i="0" u="none" strike="noStrike" baseline="0" dirty="0">
                <a:solidFill>
                  <a:srgbClr val="FF0000"/>
                </a:solidFill>
                <a:latin typeface="Times New Roman" panose="02020603050405020304" pitchFamily="18" charset="0"/>
                <a:cs typeface="Times New Roman" panose="02020603050405020304" pitchFamily="18" charset="0"/>
              </a:rPr>
              <a:t>24(3)</a:t>
            </a:r>
            <a:r>
              <a:rPr lang="en-GB" sz="2000" b="0" i="0" u="none" strike="noStrike" baseline="0" dirty="0">
                <a:solidFill>
                  <a:srgbClr val="000000"/>
                </a:solidFill>
                <a:latin typeface="Times New Roman" panose="02020603050405020304" pitchFamily="18" charset="0"/>
                <a:cs typeface="Times New Roman" panose="02020603050405020304" pitchFamily="18" charset="0"/>
              </a:rPr>
              <a:t>, 31(6), 31(7), 34(3), 38(3), 40(3) and 44(3). </a:t>
            </a:r>
            <a:endParaRPr lang="ro-RO" sz="2000" b="0" i="0" u="none" strike="noStrike" baseline="0" dirty="0">
              <a:solidFill>
                <a:srgbClr val="000000"/>
              </a:solidFill>
              <a:latin typeface="Times New Roman" panose="02020603050405020304" pitchFamily="18" charset="0"/>
              <a:cs typeface="Times New Roman" panose="02020603050405020304" pitchFamily="18" charset="0"/>
            </a:endParaRPr>
          </a:p>
          <a:p>
            <a:endParaRPr lang="ro-RO" sz="2000" b="0" i="0" u="none" strike="noStrike" baseline="0" dirty="0">
              <a:solidFill>
                <a:srgbClr val="000000"/>
              </a:solidFill>
              <a:latin typeface="Times New Roman" panose="02020603050405020304" pitchFamily="18" charset="0"/>
              <a:cs typeface="Times New Roman" panose="02020603050405020304" pitchFamily="18" charset="0"/>
            </a:endParaRPr>
          </a:p>
          <a:p>
            <a:r>
              <a:rPr lang="ro-RO" sz="2000" i="1" dirty="0">
                <a:solidFill>
                  <a:srgbClr val="000000"/>
                </a:solidFill>
                <a:latin typeface="Times New Roman" panose="02020603050405020304" pitchFamily="18" charset="0"/>
                <a:cs typeface="Times New Roman" panose="02020603050405020304" pitchFamily="18" charset="0"/>
              </a:rPr>
              <a:t>basic medical training</a:t>
            </a:r>
          </a:p>
          <a:p>
            <a:endParaRPr lang="ro-RO" sz="2000" i="1" dirty="0">
              <a:solidFill>
                <a:srgbClr val="000000"/>
              </a:solidFill>
              <a:latin typeface="Times New Roman" panose="02020603050405020304" pitchFamily="18" charset="0"/>
              <a:cs typeface="Times New Roman" panose="02020603050405020304" pitchFamily="18" charset="0"/>
            </a:endParaRPr>
          </a:p>
          <a:p>
            <a:r>
              <a:rPr lang="en-GB" sz="2000" b="0" u="none" strike="noStrike" baseline="0" dirty="0">
                <a:solidFill>
                  <a:srgbClr val="000000"/>
                </a:solidFill>
                <a:latin typeface="Times New Roman" panose="02020603050405020304" pitchFamily="18" charset="0"/>
                <a:cs typeface="Times New Roman" panose="02020603050405020304" pitchFamily="18" charset="0"/>
              </a:rPr>
              <a:t>Article 25 Specialist medical training</a:t>
            </a:r>
          </a:p>
          <a:p>
            <a:r>
              <a:rPr lang="en-GB" sz="2000" b="0" u="none" strike="noStrike" baseline="0" dirty="0">
                <a:solidFill>
                  <a:srgbClr val="000000"/>
                </a:solidFill>
                <a:latin typeface="Times New Roman" panose="02020603050405020304" pitchFamily="18" charset="0"/>
                <a:cs typeface="Times New Roman" panose="02020603050405020304" pitchFamily="18" charset="0"/>
              </a:rPr>
              <a:t>1. Admission to specialist medical training shall be contingent upon </a:t>
            </a:r>
            <a:r>
              <a:rPr lang="en-GB" sz="2000" b="1" u="none" strike="noStrike" baseline="0" dirty="0">
                <a:solidFill>
                  <a:srgbClr val="FF0000"/>
                </a:solidFill>
                <a:latin typeface="Times New Roman" panose="02020603050405020304" pitchFamily="18" charset="0"/>
                <a:cs typeface="Times New Roman" panose="02020603050405020304" pitchFamily="18" charset="0"/>
              </a:rPr>
              <a:t>completion and validation of a basic medical training programme </a:t>
            </a:r>
            <a:r>
              <a:rPr lang="en-GB" sz="2000" b="0" u="none" strike="noStrike" baseline="0" dirty="0">
                <a:solidFill>
                  <a:srgbClr val="000000"/>
                </a:solidFill>
                <a:latin typeface="Times New Roman" panose="02020603050405020304" pitchFamily="18" charset="0"/>
                <a:cs typeface="Times New Roman" panose="02020603050405020304" pitchFamily="18" charset="0"/>
              </a:rPr>
              <a:t>as referred to in Article 24(2) in the course of which the trainee has acquired the relevant knowledge of basic medicine.</a:t>
            </a:r>
            <a:endParaRPr lang="ro-RO" sz="2000" b="0" u="none" strike="noStrike" baseline="0" dirty="0">
              <a:solidFill>
                <a:srgbClr val="000000"/>
              </a:solidFill>
              <a:latin typeface="Times New Roman" panose="02020603050405020304" pitchFamily="18" charset="0"/>
              <a:cs typeface="Times New Roman" panose="02020603050405020304" pitchFamily="18" charset="0"/>
            </a:endParaRPr>
          </a:p>
        </p:txBody>
      </p:sp>
      <p:sp>
        <p:nvSpPr>
          <p:cNvPr id="2" name="Arrow: Right 1">
            <a:extLst>
              <a:ext uri="{FF2B5EF4-FFF2-40B4-BE49-F238E27FC236}">
                <a16:creationId xmlns:a16="http://schemas.microsoft.com/office/drawing/2014/main" id="{3707EB63-F2C2-4D77-AA47-87FCFB855B03}"/>
              </a:ext>
            </a:extLst>
          </p:cNvPr>
          <p:cNvSpPr/>
          <p:nvPr/>
        </p:nvSpPr>
        <p:spPr>
          <a:xfrm rot="16200000">
            <a:off x="655912" y="4046812"/>
            <a:ext cx="393152" cy="257174"/>
          </a:xfrm>
          <a:prstGeom prst="rightArrow">
            <a:avLst>
              <a:gd name="adj1" fmla="val 50000"/>
              <a:gd name="adj2" fmla="val 80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27979312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94900BABD61B4BAC2F245EDF4ED39E" ma:contentTypeVersion="12" ma:contentTypeDescription="Crée un document." ma:contentTypeScope="" ma:versionID="4966109fe0896e52cf96412e6b71e88b">
  <xsd:schema xmlns:xsd="http://www.w3.org/2001/XMLSchema" xmlns:xs="http://www.w3.org/2001/XMLSchema" xmlns:p="http://schemas.microsoft.com/office/2006/metadata/properties" xmlns:ns2="83bd27bf-f23a-4764-ba48-893866d47e01" xmlns:ns3="cd7455a3-4a59-4a73-9e70-409757b3c8a1" targetNamespace="http://schemas.microsoft.com/office/2006/metadata/properties" ma:root="true" ma:fieldsID="7f227f0845759f58ca2e23e7beba02e0" ns2:_="" ns3:_="">
    <xsd:import namespace="83bd27bf-f23a-4764-ba48-893866d47e01"/>
    <xsd:import namespace="cd7455a3-4a59-4a73-9e70-409757b3c8a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d27bf-f23a-4764-ba48-893866d47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6de6d2fa-23a7-45f3-a64a-563df53bb5f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7455a3-4a59-4a73-9e70-409757b3c8a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ae12d60-d5a8-41ec-bed3-3136d3e9e081}" ma:internalName="TaxCatchAll" ma:showField="CatchAllData" ma:web="cd7455a3-4a59-4a73-9e70-409757b3c8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462B30-98E4-4B13-8A12-EAAD42D80DCA}"/>
</file>

<file path=customXml/itemProps2.xml><?xml version="1.0" encoding="utf-8"?>
<ds:datastoreItem xmlns:ds="http://schemas.openxmlformats.org/officeDocument/2006/customXml" ds:itemID="{0A8C558C-2E88-4E6F-BD0E-DA57D90ED64E}"/>
</file>

<file path=docProps/app.xml><?xml version="1.0" encoding="utf-8"?>
<Properties xmlns="http://schemas.openxmlformats.org/officeDocument/2006/extended-properties" xmlns:vt="http://schemas.openxmlformats.org/officeDocument/2006/docPropsVTypes">
  <TotalTime>31674</TotalTime>
  <Words>2825</Words>
  <Application>Microsoft Office PowerPoint</Application>
  <PresentationFormat>Ecrã Panorâmico</PresentationFormat>
  <Paragraphs>191</Paragraphs>
  <Slides>19</Slides>
  <Notes>19</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19</vt:i4>
      </vt:variant>
    </vt:vector>
  </HeadingPairs>
  <TitlesOfParts>
    <vt:vector size="26" baseType="lpstr">
      <vt:lpstr>Arial</vt:lpstr>
      <vt:lpstr>Calibri</vt:lpstr>
      <vt:lpstr>Calibri Light</vt:lpstr>
      <vt:lpstr>EUAlbertina</vt:lpstr>
      <vt:lpstr>Times New Roman</vt:lpstr>
      <vt:lpstr>Verdana Pro Light</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calin bumbulut</dc:creator>
  <cp:lastModifiedBy>Tiago Villanueva</cp:lastModifiedBy>
  <cp:revision>208</cp:revision>
  <dcterms:created xsi:type="dcterms:W3CDTF">2021-06-13T15:40:21Z</dcterms:created>
  <dcterms:modified xsi:type="dcterms:W3CDTF">2024-10-17T12:50:35Z</dcterms:modified>
</cp:coreProperties>
</file>