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90" r:id="rId7"/>
    <p:sldMasterId id="2147483729" r:id="rId8"/>
    <p:sldMasterId id="2147483742" r:id="rId9"/>
    <p:sldMasterId id="2147483747" r:id="rId10"/>
  </p:sldMasterIdLst>
  <p:notesMasterIdLst>
    <p:notesMasterId r:id="rId27"/>
  </p:notesMasterIdLst>
  <p:handoutMasterIdLst>
    <p:handoutMasterId r:id="rId28"/>
  </p:handoutMasterIdLst>
  <p:sldIdLst>
    <p:sldId id="477" r:id="rId11"/>
    <p:sldId id="601" r:id="rId12"/>
    <p:sldId id="622" r:id="rId13"/>
    <p:sldId id="623" r:id="rId14"/>
    <p:sldId id="617" r:id="rId15"/>
    <p:sldId id="627" r:id="rId16"/>
    <p:sldId id="628" r:id="rId17"/>
    <p:sldId id="624" r:id="rId18"/>
    <p:sldId id="4417" r:id="rId19"/>
    <p:sldId id="4418" r:id="rId20"/>
    <p:sldId id="259" r:id="rId21"/>
    <p:sldId id="257" r:id="rId22"/>
    <p:sldId id="4416" r:id="rId23"/>
    <p:sldId id="630" r:id="rId24"/>
    <p:sldId id="631" r:id="rId25"/>
    <p:sldId id="632" r:id="rId26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ARPETTA Stefano" initials="SS" lastIdx="4" clrIdx="0"/>
  <p:cmAuthor id="1" name="COLOMBO Francesca" initials="CF" lastIdx="0" clrIdx="1"/>
  <p:cmAuthor id="2" name="VALLARD Isabelle" initials="VI" lastIdx="2" clrIdx="2"/>
  <p:cmAuthor id="3" name="OECD" initials="OECD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4F81BD"/>
    <a:srgbClr val="C6C3DB"/>
    <a:srgbClr val="85A9DD"/>
    <a:srgbClr val="B1D4E5"/>
    <a:srgbClr val="2200C8"/>
    <a:srgbClr val="606CE2"/>
    <a:srgbClr val="33CC33"/>
    <a:srgbClr val="006298"/>
    <a:srgbClr val="00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9743" autoAdjust="0"/>
    <p:restoredTop sz="64294" autoAdjust="0"/>
  </p:normalViewPr>
  <p:slideViewPr>
    <p:cSldViewPr>
      <p:cViewPr varScale="1">
        <p:scale>
          <a:sx n="109" d="100"/>
          <a:sy n="109" d="100"/>
        </p:scale>
        <p:origin x="19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4560" y="90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28" Type="http://schemas.openxmlformats.org/officeDocument/2006/relationships/handoutMaster" Target="handoutMasters/handout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632463815135698E-3"/>
          <c:y val="0.15173143326249861"/>
          <c:w val="0.98820513042772962"/>
          <c:h val="0.83024809434571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'[Share of doctors by category, 2022 or nearest year.xlsx]g7-11'!$B$22</c:f>
              <c:strCache>
                <c:ptCount val="1"/>
                <c:pt idx="0">
                  <c:v>General practitioners</c:v>
                </c:pt>
              </c:strCache>
            </c:strRef>
          </c:tx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spPr>
              <a:solidFill>
                <a:srgbClr val="DD2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7159-4F7C-B28F-86BDD7D0E2F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59-4F7C-B28F-86BDD7D0E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'[Share of doctors by category, 2022 or nearest year.xlsx]g7-11'!$A$23:$A$54</c:f>
              <c:strCache>
                <c:ptCount val="32"/>
                <c:pt idx="0">
                  <c:v>Portugal¹</c:v>
                </c:pt>
                <c:pt idx="1">
                  <c:v>Finland</c:v>
                </c:pt>
                <c:pt idx="2">
                  <c:v>Belgium</c:v>
                </c:pt>
                <c:pt idx="3">
                  <c:v>France</c:v>
                </c:pt>
                <c:pt idx="4">
                  <c:v>Luxembourg² </c:v>
                </c:pt>
                <c:pt idx="5">
                  <c:v>Cyprus</c:v>
                </c:pt>
                <c:pt idx="6">
                  <c:v>Netherlands</c:v>
                </c:pt>
                <c:pt idx="7">
                  <c:v>Ireland</c:v>
                </c:pt>
                <c:pt idx="8">
                  <c:v>Latvia</c:v>
                </c:pt>
                <c:pt idx="9">
                  <c:v>Spain</c:v>
                </c:pt>
                <c:pt idx="10">
                  <c:v>Lithuania</c:v>
                </c:pt>
                <c:pt idx="11">
                  <c:v>EU26</c:v>
                </c:pt>
                <c:pt idx="12">
                  <c:v>Estonia</c:v>
                </c:pt>
                <c:pt idx="13">
                  <c:v>Slovenia</c:v>
                </c:pt>
                <c:pt idx="14">
                  <c:v>Malta</c:v>
                </c:pt>
                <c:pt idx="15">
                  <c:v>Czechia</c:v>
                </c:pt>
                <c:pt idx="16">
                  <c:v>Romania</c:v>
                </c:pt>
                <c:pt idx="17">
                  <c:v>Denmark</c:v>
                </c:pt>
                <c:pt idx="18">
                  <c:v>Croatia</c:v>
                </c:pt>
                <c:pt idx="19">
                  <c:v>Germany</c:v>
                </c:pt>
                <c:pt idx="20">
                  <c:v>Italy</c:v>
                </c:pt>
                <c:pt idx="21">
                  <c:v>Sweden</c:v>
                </c:pt>
                <c:pt idx="22">
                  <c:v>Austria</c:v>
                </c:pt>
                <c:pt idx="23">
                  <c:v>Bulgaria</c:v>
                </c:pt>
                <c:pt idx="24">
                  <c:v>Hungary</c:v>
                </c:pt>
                <c:pt idx="25">
                  <c:v>Poland</c:v>
                </c:pt>
                <c:pt idx="26">
                  <c:v>Greece</c:v>
                </c:pt>
                <c:pt idx="28">
                  <c:v>Switzerland</c:v>
                </c:pt>
                <c:pt idx="29">
                  <c:v>United Kingdom</c:v>
                </c:pt>
                <c:pt idx="30">
                  <c:v>Norway</c:v>
                </c:pt>
                <c:pt idx="31">
                  <c:v>Iceland</c:v>
                </c:pt>
              </c:strCache>
            </c:strRef>
          </c:cat>
          <c:val>
            <c:numRef>
              <c:f>'[Share of doctors by category, 2022 or nearest year.xlsx]g7-11'!$B$23:$B$54</c:f>
              <c:numCache>
                <c:formatCode>0</c:formatCode>
                <c:ptCount val="32"/>
                <c:pt idx="0">
                  <c:v>50.02</c:v>
                </c:pt>
                <c:pt idx="1">
                  <c:v>39.432886577315465</c:v>
                </c:pt>
                <c:pt idx="2">
                  <c:v>33.74</c:v>
                </c:pt>
                <c:pt idx="3">
                  <c:v>30.03</c:v>
                </c:pt>
                <c:pt idx="4">
                  <c:v>30</c:v>
                </c:pt>
                <c:pt idx="5">
                  <c:v>26.55</c:v>
                </c:pt>
                <c:pt idx="6">
                  <c:v>23.76</c:v>
                </c:pt>
                <c:pt idx="7">
                  <c:v>22.71</c:v>
                </c:pt>
                <c:pt idx="8">
                  <c:v>22.45</c:v>
                </c:pt>
                <c:pt idx="9">
                  <c:v>22.14</c:v>
                </c:pt>
                <c:pt idx="10">
                  <c:v>21.35</c:v>
                </c:pt>
                <c:pt idx="11">
                  <c:v>21.151264868358286</c:v>
                </c:pt>
                <c:pt idx="12">
                  <c:v>20.65</c:v>
                </c:pt>
                <c:pt idx="13">
                  <c:v>18.940000000000001</c:v>
                </c:pt>
                <c:pt idx="14">
                  <c:v>18.41</c:v>
                </c:pt>
                <c:pt idx="15">
                  <c:v>18.3</c:v>
                </c:pt>
                <c:pt idx="16">
                  <c:v>17.899999999999999</c:v>
                </c:pt>
                <c:pt idx="17">
                  <c:v>17.82</c:v>
                </c:pt>
                <c:pt idx="18">
                  <c:v>16.170000000000002</c:v>
                </c:pt>
                <c:pt idx="19">
                  <c:v>16.04</c:v>
                </c:pt>
                <c:pt idx="20">
                  <c:v>15.75</c:v>
                </c:pt>
                <c:pt idx="21">
                  <c:v>14.11</c:v>
                </c:pt>
                <c:pt idx="22">
                  <c:v>13.7</c:v>
                </c:pt>
                <c:pt idx="23">
                  <c:v>13.05</c:v>
                </c:pt>
                <c:pt idx="24">
                  <c:v>12.41</c:v>
                </c:pt>
                <c:pt idx="25">
                  <c:v>8.7899999999999991</c:v>
                </c:pt>
                <c:pt idx="26">
                  <c:v>5.71</c:v>
                </c:pt>
                <c:pt idx="28">
                  <c:v>25.64</c:v>
                </c:pt>
                <c:pt idx="29">
                  <c:v>25.41</c:v>
                </c:pt>
                <c:pt idx="30">
                  <c:v>17.690000000000001</c:v>
                </c:pt>
                <c:pt idx="31">
                  <c:v>12.71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9-4F7C-B28F-86BDD7D0E2FB}"/>
            </c:ext>
          </c:extLst>
        </c:ser>
        <c:ser>
          <c:idx val="1"/>
          <c:order val="1"/>
          <c:tx>
            <c:strRef>
              <c:f>'[Share of doctors by category, 2022 or nearest year.xlsx]g7-11'!$C$22</c:f>
              <c:strCache>
                <c:ptCount val="1"/>
                <c:pt idx="0">
                  <c:v>Other generalists (non specialists)</c:v>
                </c:pt>
              </c:strCache>
            </c:strRef>
          </c:tx>
          <c:spPr>
            <a:solidFill>
              <a:srgbClr val="00AA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spPr>
              <a:solidFill>
                <a:srgbClr val="F7977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7159-4F7C-B28F-86BDD7D0E2F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159-4F7C-B28F-86BDD7D0E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'[Share of doctors by category, 2022 or nearest year.xlsx]g7-11'!$A$23:$A$54</c:f>
              <c:strCache>
                <c:ptCount val="32"/>
                <c:pt idx="0">
                  <c:v>Portugal¹</c:v>
                </c:pt>
                <c:pt idx="1">
                  <c:v>Finland</c:v>
                </c:pt>
                <c:pt idx="2">
                  <c:v>Belgium</c:v>
                </c:pt>
                <c:pt idx="3">
                  <c:v>France</c:v>
                </c:pt>
                <c:pt idx="4">
                  <c:v>Luxembourg² </c:v>
                </c:pt>
                <c:pt idx="5">
                  <c:v>Cyprus</c:v>
                </c:pt>
                <c:pt idx="6">
                  <c:v>Netherlands</c:v>
                </c:pt>
                <c:pt idx="7">
                  <c:v>Ireland</c:v>
                </c:pt>
                <c:pt idx="8">
                  <c:v>Latvia</c:v>
                </c:pt>
                <c:pt idx="9">
                  <c:v>Spain</c:v>
                </c:pt>
                <c:pt idx="10">
                  <c:v>Lithuania</c:v>
                </c:pt>
                <c:pt idx="11">
                  <c:v>EU26</c:v>
                </c:pt>
                <c:pt idx="12">
                  <c:v>Estonia</c:v>
                </c:pt>
                <c:pt idx="13">
                  <c:v>Slovenia</c:v>
                </c:pt>
                <c:pt idx="14">
                  <c:v>Malta</c:v>
                </c:pt>
                <c:pt idx="15">
                  <c:v>Czechia</c:v>
                </c:pt>
                <c:pt idx="16">
                  <c:v>Romania</c:v>
                </c:pt>
                <c:pt idx="17">
                  <c:v>Denmark</c:v>
                </c:pt>
                <c:pt idx="18">
                  <c:v>Croatia</c:v>
                </c:pt>
                <c:pt idx="19">
                  <c:v>Germany</c:v>
                </c:pt>
                <c:pt idx="20">
                  <c:v>Italy</c:v>
                </c:pt>
                <c:pt idx="21">
                  <c:v>Sweden</c:v>
                </c:pt>
                <c:pt idx="22">
                  <c:v>Austria</c:v>
                </c:pt>
                <c:pt idx="23">
                  <c:v>Bulgaria</c:v>
                </c:pt>
                <c:pt idx="24">
                  <c:v>Hungary</c:v>
                </c:pt>
                <c:pt idx="25">
                  <c:v>Poland</c:v>
                </c:pt>
                <c:pt idx="26">
                  <c:v>Greece</c:v>
                </c:pt>
                <c:pt idx="28">
                  <c:v>Switzerland</c:v>
                </c:pt>
                <c:pt idx="29">
                  <c:v>United Kingdom</c:v>
                </c:pt>
                <c:pt idx="30">
                  <c:v>Norway</c:v>
                </c:pt>
                <c:pt idx="31">
                  <c:v>Iceland</c:v>
                </c:pt>
              </c:strCache>
            </c:strRef>
          </c:cat>
          <c:val>
            <c:numRef>
              <c:f>'[Share of doctors by category, 2022 or nearest year.xlsx]g7-11'!$C$23:$C$54</c:f>
              <c:numCache>
                <c:formatCode>0</c:formatCode>
                <c:ptCount val="32"/>
                <c:pt idx="0">
                  <c:v>3.04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23.03</c:v>
                </c:pt>
                <c:pt idx="7">
                  <c:v>29.63</c:v>
                </c:pt>
                <c:pt idx="8">
                  <c:v>0</c:v>
                </c:pt>
                <c:pt idx="9">
                  <c:v>0</c:v>
                </c:pt>
                <c:pt idx="10">
                  <c:v>2.11</c:v>
                </c:pt>
                <c:pt idx="11">
                  <c:v>5.2807692307692315</c:v>
                </c:pt>
                <c:pt idx="12">
                  <c:v>4.59</c:v>
                </c:pt>
                <c:pt idx="13">
                  <c:v>1.46</c:v>
                </c:pt>
                <c:pt idx="14">
                  <c:v>0</c:v>
                </c:pt>
                <c:pt idx="15">
                  <c:v>0</c:v>
                </c:pt>
                <c:pt idx="16">
                  <c:v>3.89</c:v>
                </c:pt>
                <c:pt idx="17">
                  <c:v>0</c:v>
                </c:pt>
                <c:pt idx="18">
                  <c:v>4.72</c:v>
                </c:pt>
                <c:pt idx="19">
                  <c:v>7.11</c:v>
                </c:pt>
                <c:pt idx="20">
                  <c:v>3.16</c:v>
                </c:pt>
                <c:pt idx="21">
                  <c:v>0</c:v>
                </c:pt>
                <c:pt idx="22">
                  <c:v>13.14</c:v>
                </c:pt>
                <c:pt idx="23">
                  <c:v>0.4</c:v>
                </c:pt>
                <c:pt idx="24">
                  <c:v>7.44</c:v>
                </c:pt>
                <c:pt idx="25">
                  <c:v>19.309999999999999</c:v>
                </c:pt>
                <c:pt idx="26">
                  <c:v>1.27</c:v>
                </c:pt>
                <c:pt idx="28">
                  <c:v>0</c:v>
                </c:pt>
                <c:pt idx="29">
                  <c:v>0</c:v>
                </c:pt>
                <c:pt idx="30">
                  <c:v>2.87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59-4F7C-B28F-86BDD7D0E2FB}"/>
            </c:ext>
          </c:extLst>
        </c:ser>
        <c:ser>
          <c:idx val="2"/>
          <c:order val="2"/>
          <c:tx>
            <c:strRef>
              <c:f>'[Share of doctors by category, 2022 or nearest year.xlsx]g7-11'!$D$22</c:f>
              <c:strCache>
                <c:ptCount val="1"/>
                <c:pt idx="0">
                  <c:v>Specialists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159-4F7C-B28F-86BDD7D0E2F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159-4F7C-B28F-86BDD7D0E2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'[Share of doctors by category, 2022 or nearest year.xlsx]g7-11'!$A$23:$A$54</c:f>
              <c:strCache>
                <c:ptCount val="32"/>
                <c:pt idx="0">
                  <c:v>Portugal¹</c:v>
                </c:pt>
                <c:pt idx="1">
                  <c:v>Finland</c:v>
                </c:pt>
                <c:pt idx="2">
                  <c:v>Belgium</c:v>
                </c:pt>
                <c:pt idx="3">
                  <c:v>France</c:v>
                </c:pt>
                <c:pt idx="4">
                  <c:v>Luxembourg² </c:v>
                </c:pt>
                <c:pt idx="5">
                  <c:v>Cyprus</c:v>
                </c:pt>
                <c:pt idx="6">
                  <c:v>Netherlands</c:v>
                </c:pt>
                <c:pt idx="7">
                  <c:v>Ireland</c:v>
                </c:pt>
                <c:pt idx="8">
                  <c:v>Latvia</c:v>
                </c:pt>
                <c:pt idx="9">
                  <c:v>Spain</c:v>
                </c:pt>
                <c:pt idx="10">
                  <c:v>Lithuania</c:v>
                </c:pt>
                <c:pt idx="11">
                  <c:v>EU26</c:v>
                </c:pt>
                <c:pt idx="12">
                  <c:v>Estonia</c:v>
                </c:pt>
                <c:pt idx="13">
                  <c:v>Slovenia</c:v>
                </c:pt>
                <c:pt idx="14">
                  <c:v>Malta</c:v>
                </c:pt>
                <c:pt idx="15">
                  <c:v>Czechia</c:v>
                </c:pt>
                <c:pt idx="16">
                  <c:v>Romania</c:v>
                </c:pt>
                <c:pt idx="17">
                  <c:v>Denmark</c:v>
                </c:pt>
                <c:pt idx="18">
                  <c:v>Croatia</c:v>
                </c:pt>
                <c:pt idx="19">
                  <c:v>Germany</c:v>
                </c:pt>
                <c:pt idx="20">
                  <c:v>Italy</c:v>
                </c:pt>
                <c:pt idx="21">
                  <c:v>Sweden</c:v>
                </c:pt>
                <c:pt idx="22">
                  <c:v>Austria</c:v>
                </c:pt>
                <c:pt idx="23">
                  <c:v>Bulgaria</c:v>
                </c:pt>
                <c:pt idx="24">
                  <c:v>Hungary</c:v>
                </c:pt>
                <c:pt idx="25">
                  <c:v>Poland</c:v>
                </c:pt>
                <c:pt idx="26">
                  <c:v>Greece</c:v>
                </c:pt>
                <c:pt idx="28">
                  <c:v>Switzerland</c:v>
                </c:pt>
                <c:pt idx="29">
                  <c:v>United Kingdom</c:v>
                </c:pt>
                <c:pt idx="30">
                  <c:v>Norway</c:v>
                </c:pt>
                <c:pt idx="31">
                  <c:v>Iceland</c:v>
                </c:pt>
              </c:strCache>
            </c:strRef>
          </c:cat>
          <c:val>
            <c:numRef>
              <c:f>'[Share of doctors by category, 2022 or nearest year.xlsx]g7-11'!$D$23:$D$54</c:f>
              <c:numCache>
                <c:formatCode>0</c:formatCode>
                <c:ptCount val="32"/>
                <c:pt idx="0">
                  <c:v>49.05</c:v>
                </c:pt>
                <c:pt idx="1">
                  <c:v>59.52</c:v>
                </c:pt>
                <c:pt idx="2">
                  <c:v>56.56</c:v>
                </c:pt>
                <c:pt idx="3">
                  <c:v>56.97</c:v>
                </c:pt>
                <c:pt idx="4">
                  <c:v>70</c:v>
                </c:pt>
                <c:pt idx="5">
                  <c:v>73.45</c:v>
                </c:pt>
                <c:pt idx="6">
                  <c:v>53.21</c:v>
                </c:pt>
                <c:pt idx="7">
                  <c:v>46.82</c:v>
                </c:pt>
                <c:pt idx="8">
                  <c:v>77.55</c:v>
                </c:pt>
                <c:pt idx="9">
                  <c:v>65.881401984749203</c:v>
                </c:pt>
                <c:pt idx="10">
                  <c:v>76.540000000000006</c:v>
                </c:pt>
                <c:pt idx="11">
                  <c:v>67.47428469172111</c:v>
                </c:pt>
                <c:pt idx="12">
                  <c:v>74.760000000000005</c:v>
                </c:pt>
                <c:pt idx="13">
                  <c:v>78.39</c:v>
                </c:pt>
                <c:pt idx="14">
                  <c:v>55.62</c:v>
                </c:pt>
                <c:pt idx="15">
                  <c:v>75.91</c:v>
                </c:pt>
                <c:pt idx="16">
                  <c:v>78.209999999999994</c:v>
                </c:pt>
                <c:pt idx="17">
                  <c:v>43.02</c:v>
                </c:pt>
                <c:pt idx="18">
                  <c:v>79.11</c:v>
                </c:pt>
                <c:pt idx="19">
                  <c:v>76.84</c:v>
                </c:pt>
                <c:pt idx="20">
                  <c:v>81.09</c:v>
                </c:pt>
                <c:pt idx="21">
                  <c:v>51.32</c:v>
                </c:pt>
                <c:pt idx="22">
                  <c:v>55.77</c:v>
                </c:pt>
                <c:pt idx="23">
                  <c:v>86.55</c:v>
                </c:pt>
                <c:pt idx="24">
                  <c:v>79.849999999999994</c:v>
                </c:pt>
                <c:pt idx="25">
                  <c:v>71.91</c:v>
                </c:pt>
                <c:pt idx="26">
                  <c:v>80.430000000000007</c:v>
                </c:pt>
                <c:pt idx="28">
                  <c:v>61.37</c:v>
                </c:pt>
                <c:pt idx="29">
                  <c:v>74.27</c:v>
                </c:pt>
                <c:pt idx="30">
                  <c:v>42.39</c:v>
                </c:pt>
                <c:pt idx="31">
                  <c:v>51.19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59-4F7C-B28F-86BDD7D0E2FB}"/>
            </c:ext>
          </c:extLst>
        </c:ser>
        <c:ser>
          <c:idx val="3"/>
          <c:order val="3"/>
          <c:tx>
            <c:strRef>
              <c:f>'[Share of doctors by category, 2022 or nearest year.xlsx]g7-11'!$E$22</c:f>
              <c:strCache>
                <c:ptCount val="1"/>
                <c:pt idx="0">
                  <c:v>Doctors not elsewhere classified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'[Share of doctors by category, 2022 or nearest year.xlsx]g7-11'!$A$23:$A$54</c:f>
              <c:strCache>
                <c:ptCount val="32"/>
                <c:pt idx="0">
                  <c:v>Portugal¹</c:v>
                </c:pt>
                <c:pt idx="1">
                  <c:v>Finland</c:v>
                </c:pt>
                <c:pt idx="2">
                  <c:v>Belgium</c:v>
                </c:pt>
                <c:pt idx="3">
                  <c:v>France</c:v>
                </c:pt>
                <c:pt idx="4">
                  <c:v>Luxembourg² </c:v>
                </c:pt>
                <c:pt idx="5">
                  <c:v>Cyprus</c:v>
                </c:pt>
                <c:pt idx="6">
                  <c:v>Netherlands</c:v>
                </c:pt>
                <c:pt idx="7">
                  <c:v>Ireland</c:v>
                </c:pt>
                <c:pt idx="8">
                  <c:v>Latvia</c:v>
                </c:pt>
                <c:pt idx="9">
                  <c:v>Spain</c:v>
                </c:pt>
                <c:pt idx="10">
                  <c:v>Lithuania</c:v>
                </c:pt>
                <c:pt idx="11">
                  <c:v>EU26</c:v>
                </c:pt>
                <c:pt idx="12">
                  <c:v>Estonia</c:v>
                </c:pt>
                <c:pt idx="13">
                  <c:v>Slovenia</c:v>
                </c:pt>
                <c:pt idx="14">
                  <c:v>Malta</c:v>
                </c:pt>
                <c:pt idx="15">
                  <c:v>Czechia</c:v>
                </c:pt>
                <c:pt idx="16">
                  <c:v>Romania</c:v>
                </c:pt>
                <c:pt idx="17">
                  <c:v>Denmark</c:v>
                </c:pt>
                <c:pt idx="18">
                  <c:v>Croatia</c:v>
                </c:pt>
                <c:pt idx="19">
                  <c:v>Germany</c:v>
                </c:pt>
                <c:pt idx="20">
                  <c:v>Italy</c:v>
                </c:pt>
                <c:pt idx="21">
                  <c:v>Sweden</c:v>
                </c:pt>
                <c:pt idx="22">
                  <c:v>Austria</c:v>
                </c:pt>
                <c:pt idx="23">
                  <c:v>Bulgaria</c:v>
                </c:pt>
                <c:pt idx="24">
                  <c:v>Hungary</c:v>
                </c:pt>
                <c:pt idx="25">
                  <c:v>Poland</c:v>
                </c:pt>
                <c:pt idx="26">
                  <c:v>Greece</c:v>
                </c:pt>
                <c:pt idx="28">
                  <c:v>Switzerland</c:v>
                </c:pt>
                <c:pt idx="29">
                  <c:v>United Kingdom</c:v>
                </c:pt>
                <c:pt idx="30">
                  <c:v>Norway</c:v>
                </c:pt>
                <c:pt idx="31">
                  <c:v>Iceland</c:v>
                </c:pt>
              </c:strCache>
            </c:strRef>
          </c:cat>
          <c:val>
            <c:numRef>
              <c:f>'[Share of doctors by category, 2022 or nearest year.xlsx]g7-11'!$E$23:$E$54</c:f>
              <c:numCache>
                <c:formatCode>0</c:formatCode>
                <c:ptCount val="32"/>
                <c:pt idx="0">
                  <c:v>0</c:v>
                </c:pt>
                <c:pt idx="1">
                  <c:v>1.0471134226845322</c:v>
                </c:pt>
                <c:pt idx="2">
                  <c:v>9.6999999999999886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0.84</c:v>
                </c:pt>
                <c:pt idx="8">
                  <c:v>0</c:v>
                </c:pt>
                <c:pt idx="9">
                  <c:v>11.982509276121656</c:v>
                </c:pt>
                <c:pt idx="10">
                  <c:v>0</c:v>
                </c:pt>
                <c:pt idx="11">
                  <c:v>6.1343272798508321</c:v>
                </c:pt>
                <c:pt idx="12">
                  <c:v>0</c:v>
                </c:pt>
                <c:pt idx="13">
                  <c:v>1.21</c:v>
                </c:pt>
                <c:pt idx="14">
                  <c:v>25.96</c:v>
                </c:pt>
                <c:pt idx="15">
                  <c:v>5.79</c:v>
                </c:pt>
                <c:pt idx="16">
                  <c:v>0</c:v>
                </c:pt>
                <c:pt idx="17">
                  <c:v>39.160000000000004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34.58</c:v>
                </c:pt>
                <c:pt idx="22">
                  <c:v>17.39</c:v>
                </c:pt>
                <c:pt idx="23">
                  <c:v>0</c:v>
                </c:pt>
                <c:pt idx="24">
                  <c:v>0.28999999999999998</c:v>
                </c:pt>
                <c:pt idx="25">
                  <c:v>0</c:v>
                </c:pt>
                <c:pt idx="26">
                  <c:v>12.59</c:v>
                </c:pt>
                <c:pt idx="28">
                  <c:v>12.98</c:v>
                </c:pt>
                <c:pt idx="29">
                  <c:v>0.32000000000000739</c:v>
                </c:pt>
                <c:pt idx="30">
                  <c:v>37.049999999999997</c:v>
                </c:pt>
                <c:pt idx="31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59-4F7C-B28F-86BDD7D0E2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33957407"/>
        <c:axId val="1"/>
      </c:barChart>
      <c:catAx>
        <c:axId val="1033957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033957407"/>
        <c:crosses val="autoZero"/>
        <c:crossBetween val="between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t"/>
      <c:layout>
        <c:manualLayout>
          <c:xMode val="edge"/>
          <c:yMode val="edge"/>
          <c:x val="4.6075305401639614E-2"/>
          <c:y val="2.4027142948594839E-2"/>
          <c:w val="0.93657659921226666"/>
          <c:h val="9.8971041842910126E-2"/>
        </c:manualLayout>
      </c:layout>
      <c:overlay val="1"/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Arial Narrow" panose="020B0606020202030204" pitchFamily="34" charset="0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632463815135698E-3"/>
          <c:y val="9.916854216962305E-2"/>
          <c:w val="0.98820513042772962"/>
          <c:h val="0.889679387496815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'[GPs per 10 000 population, 2010 and 2022.xlsx]Sheet'!$B$35</c:f>
              <c:strCache>
                <c:ptCount val="1"/>
                <c:pt idx="0">
                  <c:v>2022 (values shown)</c:v>
                </c:pt>
              </c:strCache>
            </c:strRef>
          </c:tx>
          <c:spPr>
            <a:solidFill>
              <a:srgbClr val="006BB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>
                    <a:noFill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86CB-4392-9BA9-E39F63B5D9D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CB-4392-9BA9-E39F63B5D9D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CB-4392-9BA9-E39F63B5D9D2}"/>
              </c:ext>
            </c:extLst>
          </c:dPt>
          <c:dLbls>
            <c:dLbl>
              <c:idx val="4"/>
              <c:layout>
                <c:manualLayout>
                  <c:x val="-1.5389995824100346E-3"/>
                  <c:y val="-2.367404935060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CB-4392-9BA9-E39F63B5D9D2}"/>
                </c:ext>
              </c:extLst>
            </c:dLbl>
            <c:dLbl>
              <c:idx val="18"/>
              <c:layout>
                <c:manualLayout>
                  <c:x val="0"/>
                  <c:y val="-1.775553701295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CB-4392-9BA9-E39F63B5D9D2}"/>
                </c:ext>
              </c:extLst>
            </c:dLbl>
            <c:dLbl>
              <c:idx val="19"/>
              <c:layout>
                <c:manualLayout>
                  <c:x val="0"/>
                  <c:y val="-1.183702467530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CB-4392-9BA9-E39F63B5D9D2}"/>
                </c:ext>
              </c:extLst>
            </c:dLbl>
            <c:dLbl>
              <c:idx val="23"/>
              <c:layout>
                <c:manualLayout>
                  <c:x val="0"/>
                  <c:y val="-8.877768506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CB-4392-9BA9-E39F63B5D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 Narrow" panose="020B0606020202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'[GPs per 10 000 population, 2010 and 2022.xlsx]Sheet'!$A$36:$A$67</c:f>
              <c:strCache>
                <c:ptCount val="32"/>
                <c:pt idx="0">
                  <c:v>Portugal¹</c:v>
                </c:pt>
                <c:pt idx="1">
                  <c:v>Finland²</c:v>
                </c:pt>
                <c:pt idx="2">
                  <c:v>Cyprus</c:v>
                </c:pt>
                <c:pt idx="3">
                  <c:v>Belgium</c:v>
                </c:pt>
                <c:pt idx="4">
                  <c:v>France</c:v>
                </c:pt>
                <c:pt idx="5">
                  <c:v>Lithuania</c:v>
                </c:pt>
                <c:pt idx="6">
                  <c:v>Spain</c:v>
                </c:pt>
                <c:pt idx="7">
                  <c:v>Netherlands</c:v>
                </c:pt>
                <c:pt idx="8">
                  <c:v>Luxembourg³</c:v>
                </c:pt>
                <c:pt idx="9">
                  <c:v>EU26</c:v>
                </c:pt>
                <c:pt idx="10">
                  <c:v>Ireland</c:v>
                </c:pt>
                <c:pt idx="11">
                  <c:v>Malta</c:v>
                </c:pt>
                <c:pt idx="12">
                  <c:v>Denmark</c:v>
                </c:pt>
                <c:pt idx="13">
                  <c:v>Latvia</c:v>
                </c:pt>
                <c:pt idx="14">
                  <c:v>Austria</c:v>
                </c:pt>
                <c:pt idx="15">
                  <c:v>Germany</c:v>
                </c:pt>
                <c:pt idx="16">
                  <c:v>Czechia</c:v>
                </c:pt>
                <c:pt idx="17">
                  <c:v>Estonia</c:v>
                </c:pt>
                <c:pt idx="18">
                  <c:v>Italy</c:v>
                </c:pt>
                <c:pt idx="19">
                  <c:v>Romania</c:v>
                </c:pt>
                <c:pt idx="20">
                  <c:v>Croatia</c:v>
                </c:pt>
                <c:pt idx="21">
                  <c:v>Slovenia</c:v>
                </c:pt>
                <c:pt idx="22">
                  <c:v>Sweden</c:v>
                </c:pt>
                <c:pt idx="23">
                  <c:v>Bulgaria</c:v>
                </c:pt>
                <c:pt idx="24">
                  <c:v>Hungary</c:v>
                </c:pt>
                <c:pt idx="25">
                  <c:v>Greece¹</c:v>
                </c:pt>
                <c:pt idx="26">
                  <c:v>Poland</c:v>
                </c:pt>
                <c:pt idx="28">
                  <c:v>Switzerland²</c:v>
                </c:pt>
                <c:pt idx="29">
                  <c:v>Norway</c:v>
                </c:pt>
                <c:pt idx="30">
                  <c:v>United Kingdom²</c:v>
                </c:pt>
                <c:pt idx="31">
                  <c:v>Iceland</c:v>
                </c:pt>
              </c:strCache>
            </c:strRef>
          </c:cat>
          <c:val>
            <c:numRef>
              <c:f>'[GPs per 10 000 population, 2010 and 2022.xlsx]Sheet'!$B$36:$B$67</c:f>
              <c:numCache>
                <c:formatCode>0.0</c:formatCode>
                <c:ptCount val="32"/>
                <c:pt idx="0">
                  <c:v>28.599999999999998</c:v>
                </c:pt>
                <c:pt idx="1">
                  <c:v>14.2</c:v>
                </c:pt>
                <c:pt idx="2">
                  <c:v>13.799999999999999</c:v>
                </c:pt>
                <c:pt idx="3">
                  <c:v>12.1</c:v>
                </c:pt>
                <c:pt idx="4">
                  <c:v>9.6</c:v>
                </c:pt>
                <c:pt idx="5">
                  <c:v>9.5</c:v>
                </c:pt>
                <c:pt idx="6">
                  <c:v>9.5</c:v>
                </c:pt>
                <c:pt idx="7">
                  <c:v>9.3000000000000007</c:v>
                </c:pt>
                <c:pt idx="8">
                  <c:v>9</c:v>
                </c:pt>
                <c:pt idx="9">
                  <c:v>8.7192307692307676</c:v>
                </c:pt>
                <c:pt idx="10">
                  <c:v>8.6</c:v>
                </c:pt>
                <c:pt idx="11">
                  <c:v>8.4</c:v>
                </c:pt>
                <c:pt idx="12">
                  <c:v>8</c:v>
                </c:pt>
                <c:pt idx="13">
                  <c:v>7.6</c:v>
                </c:pt>
                <c:pt idx="14">
                  <c:v>7.5</c:v>
                </c:pt>
                <c:pt idx="15">
                  <c:v>7.3</c:v>
                </c:pt>
                <c:pt idx="16">
                  <c:v>7.1999999999999993</c:v>
                </c:pt>
                <c:pt idx="17">
                  <c:v>7.1999999999999993</c:v>
                </c:pt>
                <c:pt idx="18">
                  <c:v>6.7</c:v>
                </c:pt>
                <c:pt idx="19">
                  <c:v>6.6000000000000005</c:v>
                </c:pt>
                <c:pt idx="20">
                  <c:v>6.4</c:v>
                </c:pt>
                <c:pt idx="21">
                  <c:v>6.4</c:v>
                </c:pt>
                <c:pt idx="22">
                  <c:v>6.2</c:v>
                </c:pt>
                <c:pt idx="23">
                  <c:v>5.8</c:v>
                </c:pt>
                <c:pt idx="24">
                  <c:v>4.3</c:v>
                </c:pt>
                <c:pt idx="25">
                  <c:v>3.8</c:v>
                </c:pt>
                <c:pt idx="26">
                  <c:v>3.1</c:v>
                </c:pt>
                <c:pt idx="28">
                  <c:v>11.5</c:v>
                </c:pt>
                <c:pt idx="29">
                  <c:v>8.6999999999999993</c:v>
                </c:pt>
                <c:pt idx="30">
                  <c:v>8.1000000000000014</c:v>
                </c:pt>
                <c:pt idx="31">
                  <c:v>5.6000000000000005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CB-4392-9BA9-E39F63B5D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0445040"/>
        <c:axId val="1"/>
      </c:barChart>
      <c:lineChart>
        <c:grouping val="standard"/>
        <c:varyColors val="0"/>
        <c:ser>
          <c:idx val="0"/>
          <c:order val="1"/>
          <c:tx>
            <c:strRef>
              <c:f>'[GPs per 10 000 population, 2010 and 2022.xlsx]Sheet'!$D$35</c:f>
              <c:strCache>
                <c:ptCount val="1"/>
                <c:pt idx="0">
                  <c:v>2010</c:v>
                </c:pt>
              </c:strCache>
            </c:strRef>
          </c:tx>
          <c:spPr>
            <a:ln w="6350">
              <a:noFill/>
              <a:prstDash val="solid"/>
            </a:ln>
          </c:spPr>
          <c:marker>
            <c:symbol val="circle"/>
            <c:size val="6"/>
            <c:spPr>
              <a:solidFill>
                <a:srgbClr val="ADCEED"/>
              </a:solidFill>
              <a:ln w="6350">
                <a:solidFill>
                  <a:srgbClr val="ADCEED"/>
                </a:solidFill>
                <a:prstDash val="solid"/>
              </a:ln>
              <a:effectLst/>
            </c:spPr>
          </c:marker>
          <c:dPt>
            <c:idx val="9"/>
            <c:marker>
              <c:spPr>
                <a:solidFill>
                  <a:srgbClr val="ED7D31">
                    <a:lumMod val="40000"/>
                    <a:lumOff val="60000"/>
                  </a:srgbClr>
                </a:solidFill>
                <a:ln w="6350">
                  <a:noFill/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6CB-4392-9BA9-E39F63B5D9D2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86CB-4392-9BA9-E39F63B5D9D2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B-86CB-4392-9BA9-E39F63B5D9D2}"/>
              </c:ext>
            </c:extLst>
          </c:dPt>
          <c:cat>
            <c:strRef>
              <c:f>'[GPs per 10 000 population, 2010 and 2022.xlsx]Sheet'!$A$36:$A$67</c:f>
              <c:strCache>
                <c:ptCount val="32"/>
                <c:pt idx="0">
                  <c:v>Portugal¹</c:v>
                </c:pt>
                <c:pt idx="1">
                  <c:v>Finland²</c:v>
                </c:pt>
                <c:pt idx="2">
                  <c:v>Cyprus</c:v>
                </c:pt>
                <c:pt idx="3">
                  <c:v>Belgium</c:v>
                </c:pt>
                <c:pt idx="4">
                  <c:v>France</c:v>
                </c:pt>
                <c:pt idx="5">
                  <c:v>Lithuania</c:v>
                </c:pt>
                <c:pt idx="6">
                  <c:v>Spain</c:v>
                </c:pt>
                <c:pt idx="7">
                  <c:v>Netherlands</c:v>
                </c:pt>
                <c:pt idx="8">
                  <c:v>Luxembourg³</c:v>
                </c:pt>
                <c:pt idx="9">
                  <c:v>EU26</c:v>
                </c:pt>
                <c:pt idx="10">
                  <c:v>Ireland</c:v>
                </c:pt>
                <c:pt idx="11">
                  <c:v>Malta</c:v>
                </c:pt>
                <c:pt idx="12">
                  <c:v>Denmark</c:v>
                </c:pt>
                <c:pt idx="13">
                  <c:v>Latvia</c:v>
                </c:pt>
                <c:pt idx="14">
                  <c:v>Austria</c:v>
                </c:pt>
                <c:pt idx="15">
                  <c:v>Germany</c:v>
                </c:pt>
                <c:pt idx="16">
                  <c:v>Czechia</c:v>
                </c:pt>
                <c:pt idx="17">
                  <c:v>Estonia</c:v>
                </c:pt>
                <c:pt idx="18">
                  <c:v>Italy</c:v>
                </c:pt>
                <c:pt idx="19">
                  <c:v>Romania</c:v>
                </c:pt>
                <c:pt idx="20">
                  <c:v>Croatia</c:v>
                </c:pt>
                <c:pt idx="21">
                  <c:v>Slovenia</c:v>
                </c:pt>
                <c:pt idx="22">
                  <c:v>Sweden</c:v>
                </c:pt>
                <c:pt idx="23">
                  <c:v>Bulgaria</c:v>
                </c:pt>
                <c:pt idx="24">
                  <c:v>Hungary</c:v>
                </c:pt>
                <c:pt idx="25">
                  <c:v>Greece¹</c:v>
                </c:pt>
                <c:pt idx="26">
                  <c:v>Poland</c:v>
                </c:pt>
                <c:pt idx="28">
                  <c:v>Switzerland²</c:v>
                </c:pt>
                <c:pt idx="29">
                  <c:v>Norway</c:v>
                </c:pt>
                <c:pt idx="30">
                  <c:v>United Kingdom²</c:v>
                </c:pt>
                <c:pt idx="31">
                  <c:v>Iceland</c:v>
                </c:pt>
              </c:strCache>
            </c:strRef>
          </c:cat>
          <c:val>
            <c:numRef>
              <c:f>'[GPs per 10 000 population, 2010 and 2022.xlsx]Sheet'!$D$36:$D$67</c:f>
              <c:numCache>
                <c:formatCode>0.0</c:formatCode>
                <c:ptCount val="32"/>
                <c:pt idx="0">
                  <c:v>18.5</c:v>
                </c:pt>
                <c:pt idx="1">
                  <c:v>12.6</c:v>
                </c:pt>
                <c:pt idx="2">
                  <c:v>8</c:v>
                </c:pt>
                <c:pt idx="3">
                  <c:v>11.200000000000001</c:v>
                </c:pt>
                <c:pt idx="4">
                  <c:v>10.600000000000001</c:v>
                </c:pt>
                <c:pt idx="5">
                  <c:v>8.5</c:v>
                </c:pt>
                <c:pt idx="7">
                  <c:v>8.1999999999999993</c:v>
                </c:pt>
                <c:pt idx="9">
                  <c:v>8.0619047619047617</c:v>
                </c:pt>
                <c:pt idx="10">
                  <c:v>7.1999999999999993</c:v>
                </c:pt>
                <c:pt idx="11">
                  <c:v>7.6</c:v>
                </c:pt>
                <c:pt idx="12">
                  <c:v>7.9</c:v>
                </c:pt>
                <c:pt idx="14">
                  <c:v>7.8000000000000007</c:v>
                </c:pt>
                <c:pt idx="15">
                  <c:v>6.8999999999999995</c:v>
                </c:pt>
                <c:pt idx="16">
                  <c:v>7</c:v>
                </c:pt>
                <c:pt idx="17">
                  <c:v>7.1</c:v>
                </c:pt>
                <c:pt idx="18">
                  <c:v>7.7</c:v>
                </c:pt>
                <c:pt idx="19">
                  <c:v>7.1999999999999993</c:v>
                </c:pt>
                <c:pt idx="20">
                  <c:v>5.2</c:v>
                </c:pt>
                <c:pt idx="21">
                  <c:v>4.4000000000000004</c:v>
                </c:pt>
                <c:pt idx="22">
                  <c:v>6.3</c:v>
                </c:pt>
                <c:pt idx="23">
                  <c:v>6.4</c:v>
                </c:pt>
                <c:pt idx="25">
                  <c:v>3</c:v>
                </c:pt>
                <c:pt idx="28">
                  <c:v>10.600000000000001</c:v>
                </c:pt>
                <c:pt idx="29">
                  <c:v>7.4</c:v>
                </c:pt>
                <c:pt idx="30">
                  <c:v>7.8000000000000007</c:v>
                </c:pt>
                <c:pt idx="31">
                  <c:v>5.6999999999999993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6CB-4392-9BA9-E39F63B5D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445040"/>
        <c:axId val="1"/>
      </c:lineChart>
      <c:catAx>
        <c:axId val="153044504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noMultiLvlLbl val="0"/>
      </c:catAx>
      <c:valAx>
        <c:axId val="1"/>
        <c:scaling>
          <c:orientation val="minMax"/>
          <c:max val="30"/>
          <c:min val="0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530445040"/>
        <c:crosses val="autoZero"/>
        <c:crossBetween val="between"/>
      </c:valAx>
      <c:spPr>
        <a:solidFill>
          <a:srgbClr val="EAEAEA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</c:legendEntry>
      <c:layout>
        <c:manualLayout>
          <c:xMode val="edge"/>
          <c:yMode val="edge"/>
          <c:x val="3.1379918145506835E-2"/>
          <c:y val="1.174225744899457E-2"/>
          <c:w val="0.96116909980449017"/>
          <c:h val="5.5278954907785394E-2"/>
        </c:manualLayout>
      </c:layout>
      <c:overlay val="1"/>
      <c:spPr>
        <a:solidFill>
          <a:srgbClr val="EAEAEA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xMode val="edge"/>
          <c:yMode val="edge"/>
          <c:x val="7.8632463815135698E-3"/>
          <c:y val="9.916854216962305E-2"/>
          <c:w val="0.98820513042772962"/>
          <c:h val="0.88967938749681574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PowerPoint]g7-10'!$B$32</c:f>
              <c:strCache>
                <c:ptCount val="1"/>
                <c:pt idx="0">
                  <c:v>2010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dPt>
            <c:idx val="10"/>
            <c:marker>
              <c:spPr>
                <a:solidFill>
                  <a:sysClr val="windowText" lastClr="000000"/>
                </a:solidFill>
                <a:ln w="6350" cap="flat" cmpd="sng" algn="ctr">
                  <a:solidFill>
                    <a:sysClr val="windowText" lastClr="000000"/>
                  </a:solidFill>
                  <a:prstDash val="solid"/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BDD-421E-A853-8475A90F352A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BBDD-421E-A853-8475A90F352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2-BBDD-421E-A853-8475A90F352A}"/>
              </c:ext>
            </c:extLst>
          </c:dPt>
          <c:cat>
            <c:strRef>
              <c:f>'[Chart in Microsoft PowerPoint]g7-10'!$A$33:$A$64</c:f>
              <c:strCache>
                <c:ptCount val="32"/>
                <c:pt idx="0">
                  <c:v>Greece¹</c:v>
                </c:pt>
                <c:pt idx="1">
                  <c:v>Cyprus</c:v>
                </c:pt>
                <c:pt idx="2">
                  <c:v>Slovenia</c:v>
                </c:pt>
                <c:pt idx="3">
                  <c:v>Spain</c:v>
                </c:pt>
                <c:pt idx="4">
                  <c:v>Italy</c:v>
                </c:pt>
                <c:pt idx="5">
                  <c:v>Croatia</c:v>
                </c:pt>
                <c:pt idx="6">
                  <c:v>Hungary</c:v>
                </c:pt>
                <c:pt idx="7">
                  <c:v>Malta</c:v>
                </c:pt>
                <c:pt idx="8">
                  <c:v>Portugal¹</c:v>
                </c:pt>
                <c:pt idx="9">
                  <c:v>Bulgaria</c:v>
                </c:pt>
                <c:pt idx="10">
                  <c:v>EU26</c:v>
                </c:pt>
                <c:pt idx="11">
                  <c:v>Austria</c:v>
                </c:pt>
                <c:pt idx="12">
                  <c:v>Germany</c:v>
                </c:pt>
                <c:pt idx="13">
                  <c:v>Poland</c:v>
                </c:pt>
                <c:pt idx="14">
                  <c:v>Lithuania</c:v>
                </c:pt>
                <c:pt idx="15">
                  <c:v>Czechia</c:v>
                </c:pt>
                <c:pt idx="16">
                  <c:v>Romania</c:v>
                </c:pt>
                <c:pt idx="17">
                  <c:v>Luxembourg²</c:v>
                </c:pt>
                <c:pt idx="18">
                  <c:v>Belgium</c:v>
                </c:pt>
                <c:pt idx="19">
                  <c:v>France</c:v>
                </c:pt>
                <c:pt idx="20">
                  <c:v>Latvia</c:v>
                </c:pt>
                <c:pt idx="21">
                  <c:v>Sweden</c:v>
                </c:pt>
                <c:pt idx="22">
                  <c:v>Netherlands</c:v>
                </c:pt>
                <c:pt idx="23">
                  <c:v>Estonia</c:v>
                </c:pt>
                <c:pt idx="24">
                  <c:v>Ireland</c:v>
                </c:pt>
                <c:pt idx="25">
                  <c:v>Finland</c:v>
                </c:pt>
                <c:pt idx="26">
                  <c:v>Denmark</c:v>
                </c:pt>
                <c:pt idx="28">
                  <c:v>Switzerland</c:v>
                </c:pt>
                <c:pt idx="29">
                  <c:v>Norway</c:v>
                </c:pt>
                <c:pt idx="30">
                  <c:v>United Kingdom</c:v>
                </c:pt>
                <c:pt idx="31">
                  <c:v>Iceland</c:v>
                </c:pt>
              </c:strCache>
            </c:strRef>
          </c:cat>
          <c:val>
            <c:numRef>
              <c:f>'[Chart in Microsoft PowerPoint]g7-10'!$B$33:$B$64</c:f>
              <c:numCache>
                <c:formatCode>General</c:formatCode>
                <c:ptCount val="32"/>
                <c:pt idx="0">
                  <c:v>3.5999999999999996</c:v>
                </c:pt>
                <c:pt idx="1">
                  <c:v>2.8000000000000003</c:v>
                </c:pt>
                <c:pt idx="2">
                  <c:v>2.4</c:v>
                </c:pt>
                <c:pt idx="3">
                  <c:v>2.5</c:v>
                </c:pt>
                <c:pt idx="4">
                  <c:v>2.9</c:v>
                </c:pt>
                <c:pt idx="5">
                  <c:v>1.7999999999999998</c:v>
                </c:pt>
                <c:pt idx="7">
                  <c:v>1.4000000000000001</c:v>
                </c:pt>
                <c:pt idx="8">
                  <c:v>1.5</c:v>
                </c:pt>
                <c:pt idx="9">
                  <c:v>2.3000000000000003</c:v>
                </c:pt>
                <c:pt idx="10" formatCode="0.0">
                  <c:v>1.6280000000000001</c:v>
                </c:pt>
                <c:pt idx="11">
                  <c:v>1.4000000000000001</c:v>
                </c:pt>
                <c:pt idx="12">
                  <c:v>1.5</c:v>
                </c:pt>
                <c:pt idx="13">
                  <c:v>1.2</c:v>
                </c:pt>
                <c:pt idx="14">
                  <c:v>2.2000000000000002</c:v>
                </c:pt>
                <c:pt idx="15">
                  <c:v>1.2</c:v>
                </c:pt>
                <c:pt idx="16">
                  <c:v>1.1000000000000001</c:v>
                </c:pt>
                <c:pt idx="17">
                  <c:v>1.6</c:v>
                </c:pt>
                <c:pt idx="18">
                  <c:v>1.2</c:v>
                </c:pt>
                <c:pt idx="19">
                  <c:v>1.1000000000000001</c:v>
                </c:pt>
                <c:pt idx="20">
                  <c:v>1.3</c:v>
                </c:pt>
                <c:pt idx="21">
                  <c:v>1</c:v>
                </c:pt>
                <c:pt idx="22">
                  <c:v>0.89999999999999991</c:v>
                </c:pt>
                <c:pt idx="23">
                  <c:v>1.3</c:v>
                </c:pt>
                <c:pt idx="24">
                  <c:v>1.1000000000000001</c:v>
                </c:pt>
                <c:pt idx="25">
                  <c:v>0.70000000000000007</c:v>
                </c:pt>
                <c:pt idx="26">
                  <c:v>0.70000000000000007</c:v>
                </c:pt>
                <c:pt idx="28">
                  <c:v>1.7000000000000002</c:v>
                </c:pt>
                <c:pt idx="29">
                  <c:v>1.3</c:v>
                </c:pt>
                <c:pt idx="30">
                  <c:v>1.4000000000000001</c:v>
                </c:pt>
                <c:pt idx="3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DD-421E-A853-8475A90F352A}"/>
            </c:ext>
          </c:extLst>
        </c:ser>
        <c:ser>
          <c:idx val="1"/>
          <c:order val="1"/>
          <c:tx>
            <c:strRef>
              <c:f>'[Chart in Microsoft PowerPoint]g7-10'!$D$32</c:f>
              <c:strCache>
                <c:ptCount val="1"/>
                <c:pt idx="0">
                  <c:v>2022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0070C0"/>
              </a:solidFill>
              <a:ln w="3175">
                <a:noFill/>
                <a:prstDash val="solid"/>
              </a:ln>
              <a:effectLst/>
            </c:spPr>
          </c:marker>
          <c:dPt>
            <c:idx val="10"/>
            <c:marker>
              <c:spPr>
                <a:solidFill>
                  <a:srgbClr val="C00000"/>
                </a:solidFill>
                <a:ln w="3175">
                  <a:noFill/>
                  <a:prstDash val="solid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BDD-421E-A853-8475A90F352A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5-BBDD-421E-A853-8475A90F352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6-BBDD-421E-A853-8475A90F352A}"/>
              </c:ext>
            </c:extLst>
          </c:dPt>
          <c:dLbls>
            <c:dLbl>
              <c:idx val="4"/>
              <c:layout>
                <c:manualLayout>
                  <c:x val="-2.8180976652229083E-2"/>
                  <c:y val="3.4072940689273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DD-421E-A853-8475A90F352A}"/>
                </c:ext>
              </c:extLst>
            </c:dLbl>
            <c:dLbl>
              <c:idx val="9"/>
              <c:layout>
                <c:manualLayout>
                  <c:x val="-2.6245804905736528E-2"/>
                  <c:y val="3.4072940689273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DD-421E-A853-8475A90F352A}"/>
                </c:ext>
              </c:extLst>
            </c:dLbl>
            <c:dLbl>
              <c:idx val="14"/>
              <c:layout>
                <c:manualLayout>
                  <c:x val="-2.6245804905736636E-2"/>
                  <c:y val="3.0949848050477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DD-421E-A853-8475A90F352A}"/>
                </c:ext>
              </c:extLst>
            </c:dLbl>
            <c:dLbl>
              <c:idx val="20"/>
              <c:layout>
                <c:manualLayout>
                  <c:x val="-2.8180976652229139E-2"/>
                  <c:y val="3.4072940689273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DD-421E-A853-8475A90F352A}"/>
                </c:ext>
              </c:extLst>
            </c:dLbl>
            <c:dLbl>
              <c:idx val="23"/>
              <c:layout>
                <c:manualLayout>
                  <c:x val="-2.8180976652229066E-2"/>
                  <c:y val="3.0949848050477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DD-421E-A853-8475A90F352A}"/>
                </c:ext>
              </c:extLst>
            </c:dLbl>
            <c:dLbl>
              <c:idx val="24"/>
              <c:layout>
                <c:manualLayout>
                  <c:x val="-2.0948310343645502E-2"/>
                  <c:y val="3.0949848050477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DD-421E-A853-8475A90F3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PowerPoint]g7-10'!$A$33:$A$64</c:f>
              <c:strCache>
                <c:ptCount val="32"/>
                <c:pt idx="0">
                  <c:v>Greece¹</c:v>
                </c:pt>
                <c:pt idx="1">
                  <c:v>Cyprus</c:v>
                </c:pt>
                <c:pt idx="2">
                  <c:v>Slovenia</c:v>
                </c:pt>
                <c:pt idx="3">
                  <c:v>Spain</c:v>
                </c:pt>
                <c:pt idx="4">
                  <c:v>Italy</c:v>
                </c:pt>
                <c:pt idx="5">
                  <c:v>Croatia</c:v>
                </c:pt>
                <c:pt idx="6">
                  <c:v>Hungary</c:v>
                </c:pt>
                <c:pt idx="7">
                  <c:v>Malta</c:v>
                </c:pt>
                <c:pt idx="8">
                  <c:v>Portugal¹</c:v>
                </c:pt>
                <c:pt idx="9">
                  <c:v>Bulgaria</c:v>
                </c:pt>
                <c:pt idx="10">
                  <c:v>EU26</c:v>
                </c:pt>
                <c:pt idx="11">
                  <c:v>Austria</c:v>
                </c:pt>
                <c:pt idx="12">
                  <c:v>Germany</c:v>
                </c:pt>
                <c:pt idx="13">
                  <c:v>Poland</c:v>
                </c:pt>
                <c:pt idx="14">
                  <c:v>Lithuania</c:v>
                </c:pt>
                <c:pt idx="15">
                  <c:v>Czechia</c:v>
                </c:pt>
                <c:pt idx="16">
                  <c:v>Romania</c:v>
                </c:pt>
                <c:pt idx="17">
                  <c:v>Luxembourg²</c:v>
                </c:pt>
                <c:pt idx="18">
                  <c:v>Belgium</c:v>
                </c:pt>
                <c:pt idx="19">
                  <c:v>France</c:v>
                </c:pt>
                <c:pt idx="20">
                  <c:v>Latvia</c:v>
                </c:pt>
                <c:pt idx="21">
                  <c:v>Sweden</c:v>
                </c:pt>
                <c:pt idx="22">
                  <c:v>Netherlands</c:v>
                </c:pt>
                <c:pt idx="23">
                  <c:v>Estonia</c:v>
                </c:pt>
                <c:pt idx="24">
                  <c:v>Ireland</c:v>
                </c:pt>
                <c:pt idx="25">
                  <c:v>Finland</c:v>
                </c:pt>
                <c:pt idx="26">
                  <c:v>Denmark</c:v>
                </c:pt>
                <c:pt idx="28">
                  <c:v>Switzerland</c:v>
                </c:pt>
                <c:pt idx="29">
                  <c:v>Norway</c:v>
                </c:pt>
                <c:pt idx="30">
                  <c:v>United Kingdom</c:v>
                </c:pt>
                <c:pt idx="31">
                  <c:v>Iceland</c:v>
                </c:pt>
              </c:strCache>
            </c:strRef>
          </c:cat>
          <c:val>
            <c:numRef>
              <c:f>'[Chart in Microsoft PowerPoint]g7-10'!$D$33:$D$64</c:f>
              <c:numCache>
                <c:formatCode>General</c:formatCode>
                <c:ptCount val="32"/>
                <c:pt idx="0">
                  <c:v>4.4000000000000004</c:v>
                </c:pt>
                <c:pt idx="1">
                  <c:v>3.3000000000000003</c:v>
                </c:pt>
                <c:pt idx="2">
                  <c:v>3.3000000000000003</c:v>
                </c:pt>
                <c:pt idx="3">
                  <c:v>2.8000000000000003</c:v>
                </c:pt>
                <c:pt idx="4">
                  <c:v>2.8000000000000003</c:v>
                </c:pt>
                <c:pt idx="5">
                  <c:v>2.6</c:v>
                </c:pt>
                <c:pt idx="6">
                  <c:v>2.4</c:v>
                </c:pt>
                <c:pt idx="7">
                  <c:v>2.3000000000000003</c:v>
                </c:pt>
                <c:pt idx="8">
                  <c:v>2.2000000000000002</c:v>
                </c:pt>
                <c:pt idx="9">
                  <c:v>2.2000000000000002</c:v>
                </c:pt>
                <c:pt idx="10" formatCode="0.0">
                  <c:v>1.9346153846153851</c:v>
                </c:pt>
                <c:pt idx="11">
                  <c:v>1.7999999999999998</c:v>
                </c:pt>
                <c:pt idx="12">
                  <c:v>1.7999999999999998</c:v>
                </c:pt>
                <c:pt idx="13">
                  <c:v>1.7999999999999998</c:v>
                </c:pt>
                <c:pt idx="14">
                  <c:v>1.7000000000000002</c:v>
                </c:pt>
                <c:pt idx="15">
                  <c:v>1.6</c:v>
                </c:pt>
                <c:pt idx="16">
                  <c:v>1.6</c:v>
                </c:pt>
                <c:pt idx="17">
                  <c:v>1.6</c:v>
                </c:pt>
                <c:pt idx="18">
                  <c:v>1.4000000000000001</c:v>
                </c:pt>
                <c:pt idx="19">
                  <c:v>1.3</c:v>
                </c:pt>
                <c:pt idx="20">
                  <c:v>1.2</c:v>
                </c:pt>
                <c:pt idx="21">
                  <c:v>1.1000000000000001</c:v>
                </c:pt>
                <c:pt idx="22">
                  <c:v>1.1000000000000001</c:v>
                </c:pt>
                <c:pt idx="23">
                  <c:v>1.1000000000000001</c:v>
                </c:pt>
                <c:pt idx="24">
                  <c:v>1</c:v>
                </c:pt>
                <c:pt idx="25">
                  <c:v>1</c:v>
                </c:pt>
                <c:pt idx="26">
                  <c:v>0.89999999999999991</c:v>
                </c:pt>
                <c:pt idx="28">
                  <c:v>2.4</c:v>
                </c:pt>
                <c:pt idx="29">
                  <c:v>1.7999999999999998</c:v>
                </c:pt>
                <c:pt idx="30">
                  <c:v>1.7999999999999998</c:v>
                </c:pt>
                <c:pt idx="31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BDD-421E-A853-8475A90F3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1530445040"/>
        <c:axId val="1"/>
      </c:lineChart>
      <c:catAx>
        <c:axId val="1530445040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1530445040"/>
        <c:crosses val="autoZero"/>
        <c:crossBetween val="between"/>
        <c:majorUnit val="1"/>
      </c:valAx>
      <c:spPr>
        <a:solidFill>
          <a:srgbClr val="EAEAEA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4.2409566763451874E-2"/>
          <c:y val="1.6278290208680132E-3"/>
          <c:w val="0.94531868701597477"/>
          <c:h val="5.5760260081126223E-2"/>
        </c:manualLayout>
      </c:layout>
      <c:overlay val="1"/>
      <c:spPr>
        <a:solidFill>
          <a:srgbClr val="EAEAEA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0A628-75D8-4BD3-8FBC-61B93932ACD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E5AF-5855-4CC7-B5F1-4C18112FF52C}">
      <dgm:prSet custT="1"/>
      <dgm:spPr>
        <a:solidFill>
          <a:srgbClr val="B1D4E5"/>
        </a:solidFill>
      </dgm:spPr>
      <dgm:t>
        <a:bodyPr/>
        <a:lstStyle/>
        <a:p>
          <a:r>
            <a: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OECD </a:t>
          </a:r>
          <a:r>
            <a:rPr lang="en-GB" sz="2400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does not invent </a:t>
          </a:r>
          <a:r>
            <a: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the data!</a:t>
          </a:r>
        </a:p>
        <a:p>
          <a:r>
            <a:rPr lang="en-GB" sz="21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“OECD data” cannot be better – or worse – than national data </a:t>
          </a:r>
          <a:endParaRPr lang="en-US" sz="21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F802B-2BEF-4C71-8A89-82F59644D2EB}" type="parTrans" cxnId="{D1828144-8F30-4448-87C1-70FB575407E5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75D953-7D2E-4717-8ABF-4076DF320162}" type="sibTrans" cxnId="{D1828144-8F30-4448-87C1-70FB575407E5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FB210-F230-4AC1-AFD4-3FD423059234}">
      <dgm:prSet custT="1"/>
      <dgm:spPr>
        <a:solidFill>
          <a:srgbClr val="85A9DD"/>
        </a:solidFill>
      </dgm:spPr>
      <dgm:t>
        <a:bodyPr/>
        <a:lstStyle/>
        <a:p>
          <a:pPr algn="ctr">
            <a:buNone/>
          </a:pPr>
          <a:endParaRPr lang="en-GB" sz="21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buNone/>
          </a:pPr>
          <a:r>
            <a: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OECD </a:t>
          </a:r>
          <a:r>
            <a:rPr lang="en-GB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collects data </a:t>
          </a:r>
          <a:r>
            <a: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from countries through </a:t>
          </a:r>
          <a:r>
            <a:rPr lang="en-GB" sz="24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Joint Questionnaire</a:t>
          </a:r>
          <a:r>
            <a:rPr lang="en-GB" sz="2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 with Eurostat and WHO:</a:t>
          </a:r>
        </a:p>
        <a:p>
          <a:pPr algn="ctr">
            <a:buNone/>
          </a:pPr>
          <a:endParaRPr lang="en-US" sz="21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188B7-3E1E-4025-A773-8BC36015E320}" type="parTrans" cxnId="{DF70B350-0A9D-4DB9-9B79-A40117AA6760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05F64-FE0F-44A6-B226-ED8A4805B7BB}" type="sibTrans" cxnId="{DF70B350-0A9D-4DB9-9B79-A40117AA6760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2019F-5B2A-4A64-A854-7FEA6BCC3B56}">
      <dgm:prSet/>
      <dgm:spPr>
        <a:solidFill>
          <a:srgbClr val="85A9DD"/>
        </a:solidFill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GB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National data correspondents encouraged to provide corresponding data based on best </a:t>
          </a:r>
          <a:r>
            <a:rPr lang="en-GB" sz="16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national data sources</a:t>
          </a:r>
          <a:endParaRPr lang="en-US" sz="16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B43FB-16EF-4265-BA97-AF6B94E50EED}" type="parTrans" cxnId="{0931736A-B850-4804-8F66-A1E02831F0AC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41524-C668-4DFE-8CEB-C741BE5A08F4}" type="sibTrans" cxnId="{0931736A-B850-4804-8F66-A1E02831F0AC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C505F-5B65-4707-B1B9-6619FE3CFE27}">
      <dgm:prSet custT="1"/>
      <dgm:spPr>
        <a:solidFill>
          <a:srgbClr val="C6C3DB"/>
        </a:solidFill>
      </dgm:spPr>
      <dgm:t>
        <a:bodyPr/>
        <a:lstStyle/>
        <a:p>
          <a:r>
            <a:rPr lang="en-GB" sz="2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OECD </a:t>
          </a:r>
          <a:r>
            <a:rPr lang="en-GB" sz="23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publishes</a:t>
          </a:r>
          <a:r>
            <a:rPr lang="en-GB" sz="2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data and underlying national sources</a:t>
          </a:r>
        </a:p>
      </dgm:t>
    </dgm:pt>
    <dgm:pt modelId="{67FDC3D2-EEDF-4E2E-A697-5B702ED8993F}" type="parTrans" cxnId="{7C2BD6AE-C03E-478E-B954-99CEC93D5FA6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E11CB-5FE4-4C47-B660-5E4230524966}" type="sibTrans" cxnId="{7C2BD6AE-C03E-478E-B954-99CEC93D5FA6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7BC30-5123-4384-A846-04CDEDE32873}">
      <dgm:prSet/>
      <dgm:spPr>
        <a:solidFill>
          <a:srgbClr val="85A9DD"/>
        </a:solidFill>
      </dgm:spPr>
      <dgm:t>
        <a:bodyPr/>
        <a:lstStyle/>
        <a:p>
          <a:pPr algn="l">
            <a:buFont typeface="Wingdings" panose="05000000000000000000" pitchFamily="2" charset="2"/>
            <a:buChar char="Ø"/>
          </a:pPr>
          <a:r>
            <a:rPr lang="en-GB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Based on </a:t>
          </a:r>
          <a:r>
            <a:rPr lang="en-GB" sz="16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proposed definitions and categorisation </a:t>
          </a:r>
          <a:r>
            <a:rPr lang="en-GB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that can be used by </a:t>
          </a:r>
          <a:r>
            <a:rPr lang="en-GB" sz="1600" u="none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European and non-European countries</a:t>
          </a:r>
        </a:p>
      </dgm:t>
    </dgm:pt>
    <dgm:pt modelId="{03210505-FCCC-4ACF-94B6-7ECAA2E0AC12}" type="sibTrans" cxnId="{21CFE167-1D35-494C-8908-BF6372C695FE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2A999-4A57-4112-BB50-9E8932753E2C}" type="parTrans" cxnId="{21CFE167-1D35-494C-8908-BF6372C695FE}">
      <dgm:prSet/>
      <dgm:spPr/>
      <dgm:t>
        <a:bodyPr/>
        <a:lstStyle/>
        <a:p>
          <a:endParaRPr lang="en-US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4096C-855D-4754-B019-8DE1D11E35EE}" type="pres">
      <dgm:prSet presAssocID="{9C40A628-75D8-4BD3-8FBC-61B93932ACD9}" presName="Name0" presStyleCnt="0">
        <dgm:presLayoutVars>
          <dgm:resizeHandles/>
        </dgm:presLayoutVars>
      </dgm:prSet>
      <dgm:spPr/>
    </dgm:pt>
    <dgm:pt modelId="{F807A758-04E6-48CB-98E2-09ACE145E8D4}" type="pres">
      <dgm:prSet presAssocID="{8615E5AF-5855-4CC7-B5F1-4C18112FF52C}" presName="text" presStyleLbl="node1" presStyleIdx="0" presStyleCnt="3" custScaleX="458976" custScaleY="40706">
        <dgm:presLayoutVars>
          <dgm:bulletEnabled val="1"/>
        </dgm:presLayoutVars>
      </dgm:prSet>
      <dgm:spPr/>
    </dgm:pt>
    <dgm:pt modelId="{ABE6CF6B-0D16-4D27-9AE6-3EF75DDE9B5F}" type="pres">
      <dgm:prSet presAssocID="{AB75D953-7D2E-4717-8ABF-4076DF320162}" presName="space" presStyleCnt="0"/>
      <dgm:spPr/>
    </dgm:pt>
    <dgm:pt modelId="{5346C659-E504-470A-A374-BDCD1C74E008}" type="pres">
      <dgm:prSet presAssocID="{8D6FB210-F230-4AC1-AFD4-3FD423059234}" presName="text" presStyleLbl="node1" presStyleIdx="1" presStyleCnt="3" custScaleX="187255">
        <dgm:presLayoutVars>
          <dgm:bulletEnabled val="1"/>
        </dgm:presLayoutVars>
      </dgm:prSet>
      <dgm:spPr/>
    </dgm:pt>
    <dgm:pt modelId="{5D014C83-11BB-4A22-8DD0-719B8A246E9E}" type="pres">
      <dgm:prSet presAssocID="{68205F64-FE0F-44A6-B226-ED8A4805B7BB}" presName="space" presStyleCnt="0"/>
      <dgm:spPr/>
    </dgm:pt>
    <dgm:pt modelId="{08A90693-39A0-4E79-A66C-D6EE173F1C27}" type="pres">
      <dgm:prSet presAssocID="{588C505F-5B65-4707-B1B9-6619FE3CFE27}" presName="text" presStyleLbl="node1" presStyleIdx="2" presStyleCnt="3" custScaleX="818696" custScaleY="37866">
        <dgm:presLayoutVars>
          <dgm:bulletEnabled val="1"/>
        </dgm:presLayoutVars>
      </dgm:prSet>
      <dgm:spPr/>
    </dgm:pt>
  </dgm:ptLst>
  <dgm:cxnLst>
    <dgm:cxn modelId="{8AED2B11-C3D1-4372-9CC3-1BE4CDFD6D58}" type="presOf" srcId="{8615E5AF-5855-4CC7-B5F1-4C18112FF52C}" destId="{F807A758-04E6-48CB-98E2-09ACE145E8D4}" srcOrd="0" destOrd="0" presId="urn:diagrams.loki3.com/VaryingWidthList"/>
    <dgm:cxn modelId="{D1828144-8F30-4448-87C1-70FB575407E5}" srcId="{9C40A628-75D8-4BD3-8FBC-61B93932ACD9}" destId="{8615E5AF-5855-4CC7-B5F1-4C18112FF52C}" srcOrd="0" destOrd="0" parTransId="{857F802B-2BEF-4C71-8A89-82F59644D2EB}" sibTransId="{AB75D953-7D2E-4717-8ABF-4076DF320162}"/>
    <dgm:cxn modelId="{21CFE167-1D35-494C-8908-BF6372C695FE}" srcId="{8D6FB210-F230-4AC1-AFD4-3FD423059234}" destId="{1857BC30-5123-4384-A846-04CDEDE32873}" srcOrd="0" destOrd="0" parTransId="{0932A999-4A57-4112-BB50-9E8932753E2C}" sibTransId="{03210505-FCCC-4ACF-94B6-7ECAA2E0AC12}"/>
    <dgm:cxn modelId="{0931736A-B850-4804-8F66-A1E02831F0AC}" srcId="{8D6FB210-F230-4AC1-AFD4-3FD423059234}" destId="{AB82019F-5B2A-4A64-A854-7FEA6BCC3B56}" srcOrd="1" destOrd="0" parTransId="{3C8B43FB-16EF-4265-BA97-AF6B94E50EED}" sibTransId="{3D641524-C668-4DFE-8CEB-C741BE5A08F4}"/>
    <dgm:cxn modelId="{DF70B350-0A9D-4DB9-9B79-A40117AA6760}" srcId="{9C40A628-75D8-4BD3-8FBC-61B93932ACD9}" destId="{8D6FB210-F230-4AC1-AFD4-3FD423059234}" srcOrd="1" destOrd="0" parTransId="{339188B7-3E1E-4025-A773-8BC36015E320}" sibTransId="{68205F64-FE0F-44A6-B226-ED8A4805B7BB}"/>
    <dgm:cxn modelId="{E9F2C756-52DA-4BCE-9DDC-063545C8A8A9}" type="presOf" srcId="{9C40A628-75D8-4BD3-8FBC-61B93932ACD9}" destId="{7C64096C-855D-4754-B019-8DE1D11E35EE}" srcOrd="0" destOrd="0" presId="urn:diagrams.loki3.com/VaryingWidthList"/>
    <dgm:cxn modelId="{1AECF88A-21AE-4ECE-83D2-300DE18EDBC7}" type="presOf" srcId="{8D6FB210-F230-4AC1-AFD4-3FD423059234}" destId="{5346C659-E504-470A-A374-BDCD1C74E008}" srcOrd="0" destOrd="0" presId="urn:diagrams.loki3.com/VaryingWidthList"/>
    <dgm:cxn modelId="{5B640199-3668-44A5-8804-A657D70BD372}" type="presOf" srcId="{588C505F-5B65-4707-B1B9-6619FE3CFE27}" destId="{08A90693-39A0-4E79-A66C-D6EE173F1C27}" srcOrd="0" destOrd="0" presId="urn:diagrams.loki3.com/VaryingWidthList"/>
    <dgm:cxn modelId="{3686C09C-B671-45C0-BD0A-3B7B0CC47A61}" type="presOf" srcId="{AB82019F-5B2A-4A64-A854-7FEA6BCC3B56}" destId="{5346C659-E504-470A-A374-BDCD1C74E008}" srcOrd="0" destOrd="2" presId="urn:diagrams.loki3.com/VaryingWidthList"/>
    <dgm:cxn modelId="{7C2BD6AE-C03E-478E-B954-99CEC93D5FA6}" srcId="{9C40A628-75D8-4BD3-8FBC-61B93932ACD9}" destId="{588C505F-5B65-4707-B1B9-6619FE3CFE27}" srcOrd="2" destOrd="0" parTransId="{67FDC3D2-EEDF-4E2E-A697-5B702ED8993F}" sibTransId="{CE5E11CB-5FE4-4C47-B660-5E4230524966}"/>
    <dgm:cxn modelId="{69D460DB-EC0B-45A2-BD6E-454F2A1E793B}" type="presOf" srcId="{1857BC30-5123-4384-A846-04CDEDE32873}" destId="{5346C659-E504-470A-A374-BDCD1C74E008}" srcOrd="0" destOrd="1" presId="urn:diagrams.loki3.com/VaryingWidthList"/>
    <dgm:cxn modelId="{A7B8DED8-1413-4C86-9B67-3D4D39396467}" type="presParOf" srcId="{7C64096C-855D-4754-B019-8DE1D11E35EE}" destId="{F807A758-04E6-48CB-98E2-09ACE145E8D4}" srcOrd="0" destOrd="0" presId="urn:diagrams.loki3.com/VaryingWidthList"/>
    <dgm:cxn modelId="{26A67CC9-E90B-42AB-B58B-311D33446986}" type="presParOf" srcId="{7C64096C-855D-4754-B019-8DE1D11E35EE}" destId="{ABE6CF6B-0D16-4D27-9AE6-3EF75DDE9B5F}" srcOrd="1" destOrd="0" presId="urn:diagrams.loki3.com/VaryingWidthList"/>
    <dgm:cxn modelId="{6D868072-EFE3-4D39-9677-10CE3F779788}" type="presParOf" srcId="{7C64096C-855D-4754-B019-8DE1D11E35EE}" destId="{5346C659-E504-470A-A374-BDCD1C74E008}" srcOrd="2" destOrd="0" presId="urn:diagrams.loki3.com/VaryingWidthList"/>
    <dgm:cxn modelId="{C2490362-26D4-4F34-8D49-1E3CFBB08C61}" type="presParOf" srcId="{7C64096C-855D-4754-B019-8DE1D11E35EE}" destId="{5D014C83-11BB-4A22-8DD0-719B8A246E9E}" srcOrd="3" destOrd="0" presId="urn:diagrams.loki3.com/VaryingWidthList"/>
    <dgm:cxn modelId="{21586010-E400-467B-A05E-CABCBD305CFA}" type="presParOf" srcId="{7C64096C-855D-4754-B019-8DE1D11E35EE}" destId="{08A90693-39A0-4E79-A66C-D6EE173F1C27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58133-3953-4896-AACB-7A5F70A8F3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E6C0CB-CDA4-4443-8323-325E643EEA8C}">
      <dgm:prSet phldrT="[Text]" custT="1"/>
      <dgm:spPr>
        <a:xfrm rot="5400000">
          <a:off x="-275367" y="286282"/>
          <a:ext cx="1835782" cy="1285047"/>
        </a:xfrm>
        <a:solidFill>
          <a:srgbClr val="4F81B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Practising physicians</a:t>
          </a:r>
        </a:p>
      </dgm:t>
    </dgm:pt>
    <dgm:pt modelId="{8827AD7E-35AE-4D09-A1F1-C2736F8DDC50}" type="parTrans" cxnId="{3DAC298D-397F-4139-BDA5-AAACDF7F7233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66F16834-173E-42E6-8804-9F08C7A55993}" type="sibTrans" cxnId="{3DAC298D-397F-4139-BDA5-AAACDF7F7233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FD56CADA-AB31-4E26-B9CE-ABB92D5C4D02}">
      <dgm:prSet phldrT="[Text]" custT="1"/>
      <dgm:spPr>
        <a:xfrm rot="5400000">
          <a:off x="4252421" y="-2956459"/>
          <a:ext cx="1193258" cy="712800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dirty="0">
              <a:solidFill>
                <a:srgbClr val="72727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Providing services directly to patients</a:t>
          </a:r>
          <a:endParaRPr lang="en-GB" sz="2000" dirty="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0287213-3739-4A6D-91BB-0317E6887168}" type="parTrans" cxnId="{09DFD34E-8147-4A47-B4C0-EE1B6558F396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1557B862-5F0A-4152-A816-4EC1C7321B71}" type="sibTrans" cxnId="{09DFD34E-8147-4A47-B4C0-EE1B6558F396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2BE8D611-7FD9-4937-96C4-730BF926333A}">
      <dgm:prSet phldrT="[Text]" custT="1"/>
      <dgm:spPr>
        <a:xfrm rot="5400000">
          <a:off x="-275367" y="2042127"/>
          <a:ext cx="1835782" cy="1285047"/>
        </a:xfrm>
        <a:solidFill>
          <a:srgbClr val="4F81B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Professionally</a:t>
          </a:r>
          <a:r>
            <a:rPr lang="en-GB" sz="24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active physicians</a:t>
          </a:r>
        </a:p>
      </dgm:t>
    </dgm:pt>
    <dgm:pt modelId="{91FD65C4-F324-495D-B6E1-E9FEF4C5E104}" type="parTrans" cxnId="{496BBCC3-2D6A-4031-81E5-3C664ADA38C4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55228C79-7888-4827-95DD-BB88175C7AC3}" type="sibTrans" cxnId="{496BBCC3-2D6A-4031-81E5-3C664ADA38C4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0B8278EE-96D2-4157-902B-00B0AACF6553}">
      <dgm:prSet phldrT="[Text]" custT="1"/>
      <dgm:spPr>
        <a:xfrm rot="5400000">
          <a:off x="4152665" y="-1200614"/>
          <a:ext cx="1392771" cy="712800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b="0" i="0" dirty="0">
              <a:solidFill>
                <a:srgbClr val="72727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Practising</a:t>
          </a:r>
        </a:p>
      </dgm:t>
    </dgm:pt>
    <dgm:pt modelId="{4F1C05E1-BC71-410D-8697-B4F22F335237}" type="parTrans" cxnId="{C56BCE99-617A-4C40-88FD-05F68599C0D0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A45D31F5-3A27-4CA8-B02A-3D56A115EB6D}" type="sibTrans" cxnId="{C56BCE99-617A-4C40-88FD-05F68599C0D0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63B721A7-4A22-44BD-B7B2-CB009E122EB0}">
      <dgm:prSet phldrT="[Text]" custT="1"/>
      <dgm:spPr>
        <a:xfrm rot="5400000">
          <a:off x="4152665" y="-1200614"/>
          <a:ext cx="1392771" cy="712800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dirty="0">
              <a:solidFill>
                <a:srgbClr val="72727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Working in health system as managers, researchers, etc. (excluding direct contact with patients) </a:t>
          </a:r>
          <a:endParaRPr lang="en-GB" sz="2000" dirty="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7BBCBC3-9E8A-4D2D-8DC3-6F934D5ACB99}" type="parTrans" cxnId="{921F12E1-0D02-4003-9784-845BAC004173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CE85E00E-0A50-457F-B7D9-F6F67CE4ABDA}" type="sibTrans" cxnId="{921F12E1-0D02-4003-9784-845BAC004173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6C1132B0-D52A-448B-B00F-4969F63E556C}">
      <dgm:prSet phldrT="[Text]" custT="1"/>
      <dgm:spPr>
        <a:xfrm rot="5400000">
          <a:off x="-275367" y="3901278"/>
          <a:ext cx="1835782" cy="1285047"/>
        </a:xfrm>
        <a:solidFill>
          <a:srgbClr val="4F81B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Physicians licensed to practice</a:t>
          </a:r>
        </a:p>
      </dgm:t>
    </dgm:pt>
    <dgm:pt modelId="{DFC8CC0F-0542-4A46-9D7E-BA4CF65687BD}" type="parTrans" cxnId="{B72BCF39-BC35-4D79-B66A-08C03BD5B714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497A12EE-30E1-4EF7-9EA0-DDA3A70D9785}" type="sibTrans" cxnId="{B72BCF39-BC35-4D79-B66A-08C03BD5B714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1869BD99-FF17-4DCB-9271-94B565202462}">
      <dgm:prSet phldrT="[Text]" custT="1"/>
      <dgm:spPr>
        <a:xfrm rot="5400000">
          <a:off x="4049358" y="658537"/>
          <a:ext cx="1599383" cy="712800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900" b="0" i="0" dirty="0">
              <a:solidFill>
                <a:srgbClr val="72727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 health professionals who are licensed to practice, including non-practising (e.g. unemployed, retired, working abroad)</a:t>
          </a:r>
        </a:p>
      </dgm:t>
    </dgm:pt>
    <dgm:pt modelId="{16EE9ECB-17E1-47E1-8D8B-3DE47E82DE0C}" type="parTrans" cxnId="{B49F4021-A62D-4870-B798-429645218D54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C7BD03D7-530A-413A-8C76-D78472DF523B}" type="sibTrans" cxnId="{B49F4021-A62D-4870-B798-429645218D54}">
      <dgm:prSet/>
      <dgm:spPr/>
      <dgm:t>
        <a:bodyPr/>
        <a:lstStyle/>
        <a:p>
          <a:endParaRPr lang="en-GB">
            <a:latin typeface="Calibri" pitchFamily="34" charset="0"/>
          </a:endParaRPr>
        </a:p>
      </dgm:t>
    </dgm:pt>
    <dgm:pt modelId="{39F53388-AD6E-4B3E-BA31-3C7E638438B1}" type="pres">
      <dgm:prSet presAssocID="{1BD58133-3953-4896-AACB-7A5F70A8F348}" presName="linear" presStyleCnt="0">
        <dgm:presLayoutVars>
          <dgm:dir/>
          <dgm:animLvl val="lvl"/>
          <dgm:resizeHandles val="exact"/>
        </dgm:presLayoutVars>
      </dgm:prSet>
      <dgm:spPr/>
    </dgm:pt>
    <dgm:pt modelId="{8D86E137-B6B5-4FC6-A0B6-4410D0AF2AD1}" type="pres">
      <dgm:prSet presAssocID="{5EE6C0CB-CDA4-4443-8323-325E643EEA8C}" presName="parentLin" presStyleCnt="0"/>
      <dgm:spPr/>
    </dgm:pt>
    <dgm:pt modelId="{86D55B52-C472-463A-A22A-103910A8DFCF}" type="pres">
      <dgm:prSet presAssocID="{5EE6C0CB-CDA4-4443-8323-325E643EEA8C}" presName="parentLeftMargin" presStyleLbl="node1" presStyleIdx="0" presStyleCnt="3"/>
      <dgm:spPr/>
    </dgm:pt>
    <dgm:pt modelId="{36EC2EE4-020D-4326-90B8-5A9B6A875EF4}" type="pres">
      <dgm:prSet presAssocID="{5EE6C0CB-CDA4-4443-8323-325E643EEA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FC6FE0-0C5A-4C65-8ECA-4ECB5A359DEA}" type="pres">
      <dgm:prSet presAssocID="{5EE6C0CB-CDA4-4443-8323-325E643EEA8C}" presName="negativeSpace" presStyleCnt="0"/>
      <dgm:spPr/>
    </dgm:pt>
    <dgm:pt modelId="{641C2655-ED53-427C-8CF7-6F85E745C2D7}" type="pres">
      <dgm:prSet presAssocID="{5EE6C0CB-CDA4-4443-8323-325E643EEA8C}" presName="childText" presStyleLbl="conFgAcc1" presStyleIdx="0" presStyleCnt="3">
        <dgm:presLayoutVars>
          <dgm:bulletEnabled val="1"/>
        </dgm:presLayoutVars>
      </dgm:prSet>
      <dgm:spPr/>
    </dgm:pt>
    <dgm:pt modelId="{35B3C783-C8A7-42C5-86F4-39B82022D1EA}" type="pres">
      <dgm:prSet presAssocID="{66F16834-173E-42E6-8804-9F08C7A55993}" presName="spaceBetweenRectangles" presStyleCnt="0"/>
      <dgm:spPr/>
    </dgm:pt>
    <dgm:pt modelId="{D6E5B105-DDC7-427D-9B90-E0B6617E32EE}" type="pres">
      <dgm:prSet presAssocID="{2BE8D611-7FD9-4937-96C4-730BF926333A}" presName="parentLin" presStyleCnt="0"/>
      <dgm:spPr/>
    </dgm:pt>
    <dgm:pt modelId="{DAF2269D-894B-43F0-BC2C-E6875E101590}" type="pres">
      <dgm:prSet presAssocID="{2BE8D611-7FD9-4937-96C4-730BF926333A}" presName="parentLeftMargin" presStyleLbl="node1" presStyleIdx="0" presStyleCnt="3"/>
      <dgm:spPr/>
    </dgm:pt>
    <dgm:pt modelId="{F532CF1C-E045-45FF-94F0-43FE9624C0C1}" type="pres">
      <dgm:prSet presAssocID="{2BE8D611-7FD9-4937-96C4-730BF92633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11CB9F-6507-4B12-BB15-B18C75C4733D}" type="pres">
      <dgm:prSet presAssocID="{2BE8D611-7FD9-4937-96C4-730BF926333A}" presName="negativeSpace" presStyleCnt="0"/>
      <dgm:spPr/>
    </dgm:pt>
    <dgm:pt modelId="{B9AA760A-3150-47CA-8A27-429831FA3EFE}" type="pres">
      <dgm:prSet presAssocID="{2BE8D611-7FD9-4937-96C4-730BF926333A}" presName="childText" presStyleLbl="conFgAcc1" presStyleIdx="1" presStyleCnt="3">
        <dgm:presLayoutVars>
          <dgm:bulletEnabled val="1"/>
        </dgm:presLayoutVars>
      </dgm:prSet>
      <dgm:spPr/>
    </dgm:pt>
    <dgm:pt modelId="{14DE2142-84B3-43E4-979A-C6821D93EB5B}" type="pres">
      <dgm:prSet presAssocID="{55228C79-7888-4827-95DD-BB88175C7AC3}" presName="spaceBetweenRectangles" presStyleCnt="0"/>
      <dgm:spPr/>
    </dgm:pt>
    <dgm:pt modelId="{42C0C572-F207-4824-A2EE-842C2520E96A}" type="pres">
      <dgm:prSet presAssocID="{6C1132B0-D52A-448B-B00F-4969F63E556C}" presName="parentLin" presStyleCnt="0"/>
      <dgm:spPr/>
    </dgm:pt>
    <dgm:pt modelId="{399ED7BC-51AA-4510-ADB7-4695D5F2D1AA}" type="pres">
      <dgm:prSet presAssocID="{6C1132B0-D52A-448B-B00F-4969F63E556C}" presName="parentLeftMargin" presStyleLbl="node1" presStyleIdx="1" presStyleCnt="3"/>
      <dgm:spPr/>
    </dgm:pt>
    <dgm:pt modelId="{08F4EB9A-AD94-4DF2-8E42-4B41CF95E899}" type="pres">
      <dgm:prSet presAssocID="{6C1132B0-D52A-448B-B00F-4969F63E55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EDA6F38-DEEC-4FBC-AE6E-DF73ACC6DD0B}" type="pres">
      <dgm:prSet presAssocID="{6C1132B0-D52A-448B-B00F-4969F63E556C}" presName="negativeSpace" presStyleCnt="0"/>
      <dgm:spPr/>
    </dgm:pt>
    <dgm:pt modelId="{DCE3A06E-C2BE-4D4E-8A3A-022FCD8CB0C4}" type="pres">
      <dgm:prSet presAssocID="{6C1132B0-D52A-448B-B00F-4969F63E55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0DF50B-E1B1-4B0A-BB59-73387213160B}" type="presOf" srcId="{2BE8D611-7FD9-4937-96C4-730BF926333A}" destId="{DAF2269D-894B-43F0-BC2C-E6875E101590}" srcOrd="0" destOrd="0" presId="urn:microsoft.com/office/officeart/2005/8/layout/list1"/>
    <dgm:cxn modelId="{B49F4021-A62D-4870-B798-429645218D54}" srcId="{6C1132B0-D52A-448B-B00F-4969F63E556C}" destId="{1869BD99-FF17-4DCB-9271-94B565202462}" srcOrd="0" destOrd="0" parTransId="{16EE9ECB-17E1-47E1-8D8B-3DE47E82DE0C}" sibTransId="{C7BD03D7-530A-413A-8C76-D78472DF523B}"/>
    <dgm:cxn modelId="{B72BCF39-BC35-4D79-B66A-08C03BD5B714}" srcId="{1BD58133-3953-4896-AACB-7A5F70A8F348}" destId="{6C1132B0-D52A-448B-B00F-4969F63E556C}" srcOrd="2" destOrd="0" parTransId="{DFC8CC0F-0542-4A46-9D7E-BA4CF65687BD}" sibTransId="{497A12EE-30E1-4EF7-9EA0-DDA3A70D9785}"/>
    <dgm:cxn modelId="{F090844E-49F3-436C-83BB-49C47553796F}" type="presOf" srcId="{0B8278EE-96D2-4157-902B-00B0AACF6553}" destId="{B9AA760A-3150-47CA-8A27-429831FA3EFE}" srcOrd="0" destOrd="0" presId="urn:microsoft.com/office/officeart/2005/8/layout/list1"/>
    <dgm:cxn modelId="{09DFD34E-8147-4A47-B4C0-EE1B6558F396}" srcId="{5EE6C0CB-CDA4-4443-8323-325E643EEA8C}" destId="{FD56CADA-AB31-4E26-B9CE-ABB92D5C4D02}" srcOrd="0" destOrd="0" parTransId="{B0287213-3739-4A6D-91BB-0317E6887168}" sibTransId="{1557B862-5F0A-4152-A816-4EC1C7321B71}"/>
    <dgm:cxn modelId="{73D94955-804A-4BC1-B996-164A90E853F1}" type="presOf" srcId="{6C1132B0-D52A-448B-B00F-4969F63E556C}" destId="{08F4EB9A-AD94-4DF2-8E42-4B41CF95E899}" srcOrd="1" destOrd="0" presId="urn:microsoft.com/office/officeart/2005/8/layout/list1"/>
    <dgm:cxn modelId="{A9325256-071E-4FF5-BBC5-D01E49A2F10E}" type="presOf" srcId="{1869BD99-FF17-4DCB-9271-94B565202462}" destId="{DCE3A06E-C2BE-4D4E-8A3A-022FCD8CB0C4}" srcOrd="0" destOrd="0" presId="urn:microsoft.com/office/officeart/2005/8/layout/list1"/>
    <dgm:cxn modelId="{9A57408C-72FA-4089-B64B-3DB8F91A1930}" type="presOf" srcId="{6C1132B0-D52A-448B-B00F-4969F63E556C}" destId="{399ED7BC-51AA-4510-ADB7-4695D5F2D1AA}" srcOrd="0" destOrd="0" presId="urn:microsoft.com/office/officeart/2005/8/layout/list1"/>
    <dgm:cxn modelId="{3DAC298D-397F-4139-BDA5-AAACDF7F7233}" srcId="{1BD58133-3953-4896-AACB-7A5F70A8F348}" destId="{5EE6C0CB-CDA4-4443-8323-325E643EEA8C}" srcOrd="0" destOrd="0" parTransId="{8827AD7E-35AE-4D09-A1F1-C2736F8DDC50}" sibTransId="{66F16834-173E-42E6-8804-9F08C7A55993}"/>
    <dgm:cxn modelId="{C56BCE99-617A-4C40-88FD-05F68599C0D0}" srcId="{2BE8D611-7FD9-4937-96C4-730BF926333A}" destId="{0B8278EE-96D2-4157-902B-00B0AACF6553}" srcOrd="0" destOrd="0" parTransId="{4F1C05E1-BC71-410D-8697-B4F22F335237}" sibTransId="{A45D31F5-3A27-4CA8-B02A-3D56A115EB6D}"/>
    <dgm:cxn modelId="{78A49EA3-B8F8-4F17-B1E8-BDF508C9F92D}" type="presOf" srcId="{1BD58133-3953-4896-AACB-7A5F70A8F348}" destId="{39F53388-AD6E-4B3E-BA31-3C7E638438B1}" srcOrd="0" destOrd="0" presId="urn:microsoft.com/office/officeart/2005/8/layout/list1"/>
    <dgm:cxn modelId="{81238CB7-7D0C-49CB-A319-12A31A825459}" type="presOf" srcId="{5EE6C0CB-CDA4-4443-8323-325E643EEA8C}" destId="{36EC2EE4-020D-4326-90B8-5A9B6A875EF4}" srcOrd="1" destOrd="0" presId="urn:microsoft.com/office/officeart/2005/8/layout/list1"/>
    <dgm:cxn modelId="{496BBCC3-2D6A-4031-81E5-3C664ADA38C4}" srcId="{1BD58133-3953-4896-AACB-7A5F70A8F348}" destId="{2BE8D611-7FD9-4937-96C4-730BF926333A}" srcOrd="1" destOrd="0" parTransId="{91FD65C4-F324-495D-B6E1-E9FEF4C5E104}" sibTransId="{55228C79-7888-4827-95DD-BB88175C7AC3}"/>
    <dgm:cxn modelId="{0BEF11DC-0706-4110-98B7-60513DC8748C}" type="presOf" srcId="{2BE8D611-7FD9-4937-96C4-730BF926333A}" destId="{F532CF1C-E045-45FF-94F0-43FE9624C0C1}" srcOrd="1" destOrd="0" presId="urn:microsoft.com/office/officeart/2005/8/layout/list1"/>
    <dgm:cxn modelId="{921F12E1-0D02-4003-9784-845BAC004173}" srcId="{2BE8D611-7FD9-4937-96C4-730BF926333A}" destId="{63B721A7-4A22-44BD-B7B2-CB009E122EB0}" srcOrd="1" destOrd="0" parTransId="{77BBCBC3-9E8A-4D2D-8DC3-6F934D5ACB99}" sibTransId="{CE85E00E-0A50-457F-B7D9-F6F67CE4ABDA}"/>
    <dgm:cxn modelId="{EBD7B5E8-8FC5-4A7F-B97D-2DB72E1F4721}" type="presOf" srcId="{5EE6C0CB-CDA4-4443-8323-325E643EEA8C}" destId="{86D55B52-C472-463A-A22A-103910A8DFCF}" srcOrd="0" destOrd="0" presId="urn:microsoft.com/office/officeart/2005/8/layout/list1"/>
    <dgm:cxn modelId="{53FC89EE-2CCD-44F7-8EAD-CFD409E2A87F}" type="presOf" srcId="{63B721A7-4A22-44BD-B7B2-CB009E122EB0}" destId="{B9AA760A-3150-47CA-8A27-429831FA3EFE}" srcOrd="0" destOrd="1" presId="urn:microsoft.com/office/officeart/2005/8/layout/list1"/>
    <dgm:cxn modelId="{FC1C1FFE-18D3-4BE3-8047-F84C7ED66729}" type="presOf" srcId="{FD56CADA-AB31-4E26-B9CE-ABB92D5C4D02}" destId="{641C2655-ED53-427C-8CF7-6F85E745C2D7}" srcOrd="0" destOrd="0" presId="urn:microsoft.com/office/officeart/2005/8/layout/list1"/>
    <dgm:cxn modelId="{57C96FB7-9152-4A76-9F25-293A65C8A843}" type="presParOf" srcId="{39F53388-AD6E-4B3E-BA31-3C7E638438B1}" destId="{8D86E137-B6B5-4FC6-A0B6-4410D0AF2AD1}" srcOrd="0" destOrd="0" presId="urn:microsoft.com/office/officeart/2005/8/layout/list1"/>
    <dgm:cxn modelId="{141827F6-2335-4A4F-BBA3-E3D3583534B3}" type="presParOf" srcId="{8D86E137-B6B5-4FC6-A0B6-4410D0AF2AD1}" destId="{86D55B52-C472-463A-A22A-103910A8DFCF}" srcOrd="0" destOrd="0" presId="urn:microsoft.com/office/officeart/2005/8/layout/list1"/>
    <dgm:cxn modelId="{E3E48D71-18FF-47DB-8D41-F8D38767DD0B}" type="presParOf" srcId="{8D86E137-B6B5-4FC6-A0B6-4410D0AF2AD1}" destId="{36EC2EE4-020D-4326-90B8-5A9B6A875EF4}" srcOrd="1" destOrd="0" presId="urn:microsoft.com/office/officeart/2005/8/layout/list1"/>
    <dgm:cxn modelId="{40574B80-6B5C-44CC-83E1-F4B0D1A96823}" type="presParOf" srcId="{39F53388-AD6E-4B3E-BA31-3C7E638438B1}" destId="{49FC6FE0-0C5A-4C65-8ECA-4ECB5A359DEA}" srcOrd="1" destOrd="0" presId="urn:microsoft.com/office/officeart/2005/8/layout/list1"/>
    <dgm:cxn modelId="{0F8A3279-5BA5-4BF4-B8AB-5F654779667C}" type="presParOf" srcId="{39F53388-AD6E-4B3E-BA31-3C7E638438B1}" destId="{641C2655-ED53-427C-8CF7-6F85E745C2D7}" srcOrd="2" destOrd="0" presId="urn:microsoft.com/office/officeart/2005/8/layout/list1"/>
    <dgm:cxn modelId="{12FAAD00-FC84-4400-A721-079A39D69E55}" type="presParOf" srcId="{39F53388-AD6E-4B3E-BA31-3C7E638438B1}" destId="{35B3C783-C8A7-42C5-86F4-39B82022D1EA}" srcOrd="3" destOrd="0" presId="urn:microsoft.com/office/officeart/2005/8/layout/list1"/>
    <dgm:cxn modelId="{F5AE5349-61C9-4A71-85A3-A0814A407B12}" type="presParOf" srcId="{39F53388-AD6E-4B3E-BA31-3C7E638438B1}" destId="{D6E5B105-DDC7-427D-9B90-E0B6617E32EE}" srcOrd="4" destOrd="0" presId="urn:microsoft.com/office/officeart/2005/8/layout/list1"/>
    <dgm:cxn modelId="{B615309E-98F4-4978-9AF9-F443ACE9023E}" type="presParOf" srcId="{D6E5B105-DDC7-427D-9B90-E0B6617E32EE}" destId="{DAF2269D-894B-43F0-BC2C-E6875E101590}" srcOrd="0" destOrd="0" presId="urn:microsoft.com/office/officeart/2005/8/layout/list1"/>
    <dgm:cxn modelId="{934D6BE3-0D08-480C-91B4-F795E138B476}" type="presParOf" srcId="{D6E5B105-DDC7-427D-9B90-E0B6617E32EE}" destId="{F532CF1C-E045-45FF-94F0-43FE9624C0C1}" srcOrd="1" destOrd="0" presId="urn:microsoft.com/office/officeart/2005/8/layout/list1"/>
    <dgm:cxn modelId="{EB1873E5-8C2A-4F9A-85AA-3D49C3F1E08C}" type="presParOf" srcId="{39F53388-AD6E-4B3E-BA31-3C7E638438B1}" destId="{DE11CB9F-6507-4B12-BB15-B18C75C4733D}" srcOrd="5" destOrd="0" presId="urn:microsoft.com/office/officeart/2005/8/layout/list1"/>
    <dgm:cxn modelId="{CF50D96C-5762-4A7C-9B63-EFF49B17CBA4}" type="presParOf" srcId="{39F53388-AD6E-4B3E-BA31-3C7E638438B1}" destId="{B9AA760A-3150-47CA-8A27-429831FA3EFE}" srcOrd="6" destOrd="0" presId="urn:microsoft.com/office/officeart/2005/8/layout/list1"/>
    <dgm:cxn modelId="{27044B00-1ED7-47AB-B007-AC95A51E967F}" type="presParOf" srcId="{39F53388-AD6E-4B3E-BA31-3C7E638438B1}" destId="{14DE2142-84B3-43E4-979A-C6821D93EB5B}" srcOrd="7" destOrd="0" presId="urn:microsoft.com/office/officeart/2005/8/layout/list1"/>
    <dgm:cxn modelId="{06A409A6-C513-4826-A07E-9E5804BDCFE9}" type="presParOf" srcId="{39F53388-AD6E-4B3E-BA31-3C7E638438B1}" destId="{42C0C572-F207-4824-A2EE-842C2520E96A}" srcOrd="8" destOrd="0" presId="urn:microsoft.com/office/officeart/2005/8/layout/list1"/>
    <dgm:cxn modelId="{4A820341-168A-441B-9129-C74CDA2AE6F0}" type="presParOf" srcId="{42C0C572-F207-4824-A2EE-842C2520E96A}" destId="{399ED7BC-51AA-4510-ADB7-4695D5F2D1AA}" srcOrd="0" destOrd="0" presId="urn:microsoft.com/office/officeart/2005/8/layout/list1"/>
    <dgm:cxn modelId="{4BFD51DD-A7AE-4A48-B935-335DA05A7218}" type="presParOf" srcId="{42C0C572-F207-4824-A2EE-842C2520E96A}" destId="{08F4EB9A-AD94-4DF2-8E42-4B41CF95E899}" srcOrd="1" destOrd="0" presId="urn:microsoft.com/office/officeart/2005/8/layout/list1"/>
    <dgm:cxn modelId="{849D8A26-A638-4769-832F-37395FBB8EB7}" type="presParOf" srcId="{39F53388-AD6E-4B3E-BA31-3C7E638438B1}" destId="{5EDA6F38-DEEC-4FBC-AE6E-DF73ACC6DD0B}" srcOrd="9" destOrd="0" presId="urn:microsoft.com/office/officeart/2005/8/layout/list1"/>
    <dgm:cxn modelId="{B592649D-8A56-4C9E-B442-0C2C178A024B}" type="presParOf" srcId="{39F53388-AD6E-4B3E-BA31-3C7E638438B1}" destId="{DCE3A06E-C2BE-4D4E-8A3A-022FCD8CB0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902048-8C6F-44AB-A05C-3194B4A5641F}" type="doc">
      <dgm:prSet loTypeId="urn:microsoft.com/office/officeart/2005/8/layout/list1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846D03E-3A4C-4C8F-8968-E7F6A639BD4B}">
      <dgm:prSet custT="1"/>
      <dgm:spPr>
        <a:solidFill>
          <a:srgbClr val="4F81BD"/>
        </a:solidFill>
        <a:ln>
          <a:noFill/>
        </a:ln>
      </dgm:spPr>
      <dgm:t>
        <a:bodyPr/>
        <a:lstStyle/>
        <a:p>
          <a:pPr algn="ctr"/>
          <a:r>
            <a:rPr lang="en-GB" sz="2000" b="1" u="none" dirty="0">
              <a:latin typeface="Arial" panose="020B0604020202020204" pitchFamily="34" charset="0"/>
              <a:cs typeface="Arial" panose="020B0604020202020204" pitchFamily="34" charset="0"/>
            </a:rPr>
            <a:t>Differences in data sources</a:t>
          </a:r>
          <a:endParaRPr lang="en-US" sz="20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6702D-F4FB-4161-9919-300036F6986C}" type="parTrans" cxnId="{D42D8F0F-87E6-461A-8420-45D010CFB2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A1E5C-55A6-424D-BA63-9D491F6513CF}" type="sibTrans" cxnId="{D42D8F0F-87E6-461A-8420-45D010CFB2C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E4B67-AA04-4E16-95F1-1E128CD9ABAE}">
      <dgm:prSet custT="1"/>
      <dgm:spPr>
        <a:solidFill>
          <a:srgbClr val="4F81BD"/>
        </a:solidFill>
        <a:ln>
          <a:noFill/>
        </a:ln>
      </dgm:spPr>
      <dgm:t>
        <a:bodyPr/>
        <a:lstStyle/>
        <a:p>
          <a:pPr algn="ctr"/>
          <a:r>
            <a:rPr lang="en-GB" sz="2000" b="1" u="none" dirty="0">
              <a:latin typeface="Arial" panose="020B0604020202020204" pitchFamily="34" charset="0"/>
              <a:cs typeface="Arial" panose="020B0604020202020204" pitchFamily="34" charset="0"/>
            </a:rPr>
            <a:t>Differences in “concept” and data coverage</a:t>
          </a:r>
        </a:p>
      </dgm:t>
    </dgm:pt>
    <dgm:pt modelId="{DF837A88-8D3A-442A-9406-714A1E2AAD88}" type="parTrans" cxnId="{5DB1C6C9-353F-4855-9F99-B7C10238FA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12EA31-95A6-4521-81EC-A1EE1AC3789A}" type="sibTrans" cxnId="{5DB1C6C9-353F-4855-9F99-B7C10238FA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185226-9022-471F-BBB6-5E667BB65D59}">
      <dgm:prSet custT="1"/>
      <dgm:spPr>
        <a:ln>
          <a:solidFill>
            <a:srgbClr val="4F81BD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Practising doctors vs all doctors licensed to practice</a:t>
          </a:r>
          <a:endParaRPr lang="en-US" sz="16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1C6B7-7E2A-4C5C-8B3D-D5BB6D03F9FC}" type="parTrans" cxnId="{DF5CA4E9-3FBC-40BE-BFD9-18D6FCA868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3AD0A-4FF2-453E-95F8-FA0D5EBAD69D}" type="sibTrans" cxnId="{DF5CA4E9-3FBC-40BE-BFD9-18D6FCA8683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130E3-71CA-4488-97DB-CA4FEBF60FD1}">
      <dgm:prSet custT="1"/>
      <dgm:spPr>
        <a:ln>
          <a:solidFill>
            <a:srgbClr val="4F81BD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Inclusion/exclusion of physicians-in-training </a:t>
          </a:r>
          <a:endParaRPr lang="en-US" sz="16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BCC2B-4D90-4B89-8408-9AC4E8868429}" type="parTrans" cxnId="{A2B315FB-AE41-45C0-9959-7DEBA3E94ED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FB01D-C575-4464-829C-364F4141F160}" type="sibTrans" cxnId="{A2B315FB-AE41-45C0-9959-7DEBA3E94ED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FAE46-DE1F-4C1C-AA7A-BB1FA090D3AF}">
      <dgm:prSet custT="1"/>
      <dgm:spPr>
        <a:solidFill>
          <a:srgbClr val="4F81BD"/>
        </a:solidFill>
        <a:ln>
          <a:noFill/>
        </a:ln>
      </dgm:spPr>
      <dgm:t>
        <a:bodyPr/>
        <a:lstStyle/>
        <a:p>
          <a:pPr algn="ctr"/>
          <a:r>
            <a:rPr lang="en-GB" sz="2000" b="1" u="none" dirty="0">
              <a:latin typeface="Arial" panose="020B0604020202020204" pitchFamily="34" charset="0"/>
              <a:cs typeface="Arial" panose="020B0604020202020204" pitchFamily="34" charset="0"/>
            </a:rPr>
            <a:t>Differences between headcounts vs FTEs</a:t>
          </a:r>
          <a:r>
            <a:rPr lang="en-GB" sz="200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5B24BC8-9EE4-47C6-8679-D38497730715}" type="parTrans" cxnId="{B5866CE1-D943-4DA4-941E-0E4C57F38C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FC2FC-8D8C-4720-9096-1301B9949A8F}" type="sibTrans" cxnId="{B5866CE1-D943-4DA4-941E-0E4C57F38C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C16FCF-8697-46C9-9CD5-777F49F64ED2}">
      <dgm:prSet custT="1"/>
      <dgm:spPr>
        <a:ln>
          <a:solidFill>
            <a:srgbClr val="4F81BD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Gap between headcounts and FTEs may increase if working time of doctors is decreasing  </a:t>
          </a:r>
          <a:endParaRPr lang="en-US" sz="16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B045F-AAB7-4CF2-9769-67C2B5C1AEE1}" type="parTrans" cxnId="{53832875-B8AB-4B83-948A-39F20BC116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7AD22-0A7D-498E-ACC0-D8A4C407365A}" type="sibTrans" cxnId="{53832875-B8AB-4B83-948A-39F20BC116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B44C4-7E46-4DAA-8BF2-F6745E7C30B3}">
      <dgm:prSet custT="1"/>
      <dgm:spPr>
        <a:solidFill>
          <a:srgbClr val="4F81BD"/>
        </a:solidFill>
        <a:ln>
          <a:noFill/>
        </a:ln>
      </dgm:spPr>
      <dgm:t>
        <a:bodyPr/>
        <a:lstStyle/>
        <a:p>
          <a:pPr algn="ctr"/>
          <a:r>
            <a:rPr lang="en-GB" sz="2000" b="1" u="none" dirty="0">
              <a:latin typeface="Arial" panose="020B0604020202020204" pitchFamily="34" charset="0"/>
              <a:cs typeface="Arial" panose="020B0604020202020204" pitchFamily="34" charset="0"/>
            </a:rPr>
            <a:t>Differences in the “denominator”</a:t>
          </a:r>
        </a:p>
      </dgm:t>
    </dgm:pt>
    <dgm:pt modelId="{5A4790EA-01C6-4BB4-B5B2-CFDC5C8E3C2F}" type="parTrans" cxnId="{7D5BFC99-30CC-4B1E-9C46-C6F52BEFF6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E363F-2978-4122-B8A0-23CECFEA38A6}" type="sibTrans" cxnId="{7D5BFC99-30CC-4B1E-9C46-C6F52BEFF6C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DC213-0BD9-433E-8F84-26320D4E1A5D}">
      <dgm:prSet custT="1"/>
      <dgm:spPr>
        <a:ln>
          <a:solidFill>
            <a:srgbClr val="4F81BD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data to calculate density per population can vary </a:t>
          </a:r>
          <a:endParaRPr lang="en-US" sz="16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34E07-B82A-4B32-8256-EA595BED24DA}" type="parTrans" cxnId="{6A4B3883-76B5-4BFD-84EB-091D927D40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BEE0B-91B0-4F1D-B200-C938AC25E324}" type="sibTrans" cxnId="{6A4B3883-76B5-4BFD-84EB-091D927D40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C384E-F9E6-4355-A263-FCDF2D0F627C}">
      <dgm:prSet custT="1"/>
      <dgm:spPr>
        <a:ln>
          <a:solidFill>
            <a:srgbClr val="4F81BD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6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Different sources almost always provide different numbers </a:t>
          </a:r>
          <a:endParaRPr lang="en-US" sz="16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2350D0-0D46-49A5-9CF9-796EE788FDF3}" type="sibTrans" cxnId="{D3573B3E-E446-4972-BDDE-3A7136B8F0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C2EE0-C170-4CC6-99BF-C040739BA80D}" type="parTrans" cxnId="{D3573B3E-E446-4972-BDDE-3A7136B8F07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75F149-1572-4FA9-9D9B-98E176236C5C}" type="pres">
      <dgm:prSet presAssocID="{99902048-8C6F-44AB-A05C-3194B4A5641F}" presName="linear" presStyleCnt="0">
        <dgm:presLayoutVars>
          <dgm:dir/>
          <dgm:animLvl val="lvl"/>
          <dgm:resizeHandles val="exact"/>
        </dgm:presLayoutVars>
      </dgm:prSet>
      <dgm:spPr/>
    </dgm:pt>
    <dgm:pt modelId="{C96A7C36-99E4-45A5-864F-9E7A77C9A4F4}" type="pres">
      <dgm:prSet presAssocID="{9846D03E-3A4C-4C8F-8968-E7F6A639BD4B}" presName="parentLin" presStyleCnt="0"/>
      <dgm:spPr/>
    </dgm:pt>
    <dgm:pt modelId="{F1A337B4-6893-4352-A983-FB1C64120703}" type="pres">
      <dgm:prSet presAssocID="{9846D03E-3A4C-4C8F-8968-E7F6A639BD4B}" presName="parentLeftMargin" presStyleLbl="node1" presStyleIdx="0" presStyleCnt="4"/>
      <dgm:spPr/>
    </dgm:pt>
    <dgm:pt modelId="{CF85ECBD-02DA-473A-8B24-DB1A49BF4E03}" type="pres">
      <dgm:prSet presAssocID="{9846D03E-3A4C-4C8F-8968-E7F6A639BD4B}" presName="parentText" presStyleLbl="node1" presStyleIdx="0" presStyleCnt="4" custScaleY="89755">
        <dgm:presLayoutVars>
          <dgm:chMax val="0"/>
          <dgm:bulletEnabled val="1"/>
        </dgm:presLayoutVars>
      </dgm:prSet>
      <dgm:spPr/>
    </dgm:pt>
    <dgm:pt modelId="{5E493110-5D16-471F-9F7F-BD346139BAAE}" type="pres">
      <dgm:prSet presAssocID="{9846D03E-3A4C-4C8F-8968-E7F6A639BD4B}" presName="negativeSpace" presStyleCnt="0"/>
      <dgm:spPr/>
    </dgm:pt>
    <dgm:pt modelId="{3CB7D0C8-20E2-42CB-A2EF-17BAD0247DF3}" type="pres">
      <dgm:prSet presAssocID="{9846D03E-3A4C-4C8F-8968-E7F6A639BD4B}" presName="childText" presStyleLbl="conFgAcc1" presStyleIdx="0" presStyleCnt="4">
        <dgm:presLayoutVars>
          <dgm:bulletEnabled val="1"/>
        </dgm:presLayoutVars>
      </dgm:prSet>
      <dgm:spPr/>
    </dgm:pt>
    <dgm:pt modelId="{4C68300D-143B-4EC1-9434-FDCDD14D6457}" type="pres">
      <dgm:prSet presAssocID="{D47A1E5C-55A6-424D-BA63-9D491F6513CF}" presName="spaceBetweenRectangles" presStyleCnt="0"/>
      <dgm:spPr/>
    </dgm:pt>
    <dgm:pt modelId="{C205EAA1-089B-45B2-8780-2512F5248114}" type="pres">
      <dgm:prSet presAssocID="{172E4B67-AA04-4E16-95F1-1E128CD9ABAE}" presName="parentLin" presStyleCnt="0"/>
      <dgm:spPr/>
    </dgm:pt>
    <dgm:pt modelId="{B5C357EF-F968-4747-8F15-4CFD39B0108E}" type="pres">
      <dgm:prSet presAssocID="{172E4B67-AA04-4E16-95F1-1E128CD9ABAE}" presName="parentLeftMargin" presStyleLbl="node1" presStyleIdx="0" presStyleCnt="4"/>
      <dgm:spPr/>
    </dgm:pt>
    <dgm:pt modelId="{89DE637F-02A0-4AA9-84A5-776E338807F5}" type="pres">
      <dgm:prSet presAssocID="{172E4B67-AA04-4E16-95F1-1E128CD9ABAE}" presName="parentText" presStyleLbl="node1" presStyleIdx="1" presStyleCnt="4" custScaleX="104424">
        <dgm:presLayoutVars>
          <dgm:chMax val="0"/>
          <dgm:bulletEnabled val="1"/>
        </dgm:presLayoutVars>
      </dgm:prSet>
      <dgm:spPr/>
    </dgm:pt>
    <dgm:pt modelId="{E677DECE-A26E-4077-AE0F-4C491AAC3848}" type="pres">
      <dgm:prSet presAssocID="{172E4B67-AA04-4E16-95F1-1E128CD9ABAE}" presName="negativeSpace" presStyleCnt="0"/>
      <dgm:spPr/>
    </dgm:pt>
    <dgm:pt modelId="{77E31523-647F-42CC-91E7-E3A428648BDE}" type="pres">
      <dgm:prSet presAssocID="{172E4B67-AA04-4E16-95F1-1E128CD9ABAE}" presName="childText" presStyleLbl="conFgAcc1" presStyleIdx="1" presStyleCnt="4">
        <dgm:presLayoutVars>
          <dgm:bulletEnabled val="1"/>
        </dgm:presLayoutVars>
      </dgm:prSet>
      <dgm:spPr/>
    </dgm:pt>
    <dgm:pt modelId="{92402569-939E-4494-A772-8BC239ED4618}" type="pres">
      <dgm:prSet presAssocID="{3112EA31-95A6-4521-81EC-A1EE1AC3789A}" presName="spaceBetweenRectangles" presStyleCnt="0"/>
      <dgm:spPr/>
    </dgm:pt>
    <dgm:pt modelId="{A2DA5FF7-3243-4445-AA9A-EA48B7585008}" type="pres">
      <dgm:prSet presAssocID="{6CBFAE46-DE1F-4C1C-AA7A-BB1FA090D3AF}" presName="parentLin" presStyleCnt="0"/>
      <dgm:spPr/>
    </dgm:pt>
    <dgm:pt modelId="{FCB44E22-8340-44B5-B8D7-63C75E91E3AB}" type="pres">
      <dgm:prSet presAssocID="{6CBFAE46-DE1F-4C1C-AA7A-BB1FA090D3AF}" presName="parentLeftMargin" presStyleLbl="node1" presStyleIdx="1" presStyleCnt="4"/>
      <dgm:spPr/>
    </dgm:pt>
    <dgm:pt modelId="{4644861F-C996-4ECA-AB73-F2FCDF1ED747}" type="pres">
      <dgm:prSet presAssocID="{6CBFAE46-DE1F-4C1C-AA7A-BB1FA090D3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B3E606-D82E-4E89-B2C9-3C414ED0227D}" type="pres">
      <dgm:prSet presAssocID="{6CBFAE46-DE1F-4C1C-AA7A-BB1FA090D3AF}" presName="negativeSpace" presStyleCnt="0"/>
      <dgm:spPr/>
    </dgm:pt>
    <dgm:pt modelId="{DC36535C-85BC-4E7B-995A-F05BD7982DF5}" type="pres">
      <dgm:prSet presAssocID="{6CBFAE46-DE1F-4C1C-AA7A-BB1FA090D3AF}" presName="childText" presStyleLbl="conFgAcc1" presStyleIdx="2" presStyleCnt="4">
        <dgm:presLayoutVars>
          <dgm:bulletEnabled val="1"/>
        </dgm:presLayoutVars>
      </dgm:prSet>
      <dgm:spPr/>
    </dgm:pt>
    <dgm:pt modelId="{9A971866-26D7-4BA7-905D-B0F322D6B598}" type="pres">
      <dgm:prSet presAssocID="{FE2FC2FC-8D8C-4720-9096-1301B9949A8F}" presName="spaceBetweenRectangles" presStyleCnt="0"/>
      <dgm:spPr/>
    </dgm:pt>
    <dgm:pt modelId="{21073D6F-6DA1-41C0-8C6D-4061445E2537}" type="pres">
      <dgm:prSet presAssocID="{B14B44C4-7E46-4DAA-8BF2-F6745E7C30B3}" presName="parentLin" presStyleCnt="0"/>
      <dgm:spPr/>
    </dgm:pt>
    <dgm:pt modelId="{1591193F-91A3-4D0A-9CA0-89B6E06697B0}" type="pres">
      <dgm:prSet presAssocID="{B14B44C4-7E46-4DAA-8BF2-F6745E7C30B3}" presName="parentLeftMargin" presStyleLbl="node1" presStyleIdx="2" presStyleCnt="4"/>
      <dgm:spPr/>
    </dgm:pt>
    <dgm:pt modelId="{EA1A4A90-7857-4081-B1D9-242B7A658D9E}" type="pres">
      <dgm:prSet presAssocID="{B14B44C4-7E46-4DAA-8BF2-F6745E7C30B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1A3037C-13FB-4B19-AD69-9D7F7045D64C}" type="pres">
      <dgm:prSet presAssocID="{B14B44C4-7E46-4DAA-8BF2-F6745E7C30B3}" presName="negativeSpace" presStyleCnt="0"/>
      <dgm:spPr/>
    </dgm:pt>
    <dgm:pt modelId="{3C8F3617-F5C1-49AE-AD5A-8F8E04579A87}" type="pres">
      <dgm:prSet presAssocID="{B14B44C4-7E46-4DAA-8BF2-F6745E7C30B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FEDC008-8183-44FE-9677-E1C8449DA6AD}" type="presOf" srcId="{172E4B67-AA04-4E16-95F1-1E128CD9ABAE}" destId="{B5C357EF-F968-4747-8F15-4CFD39B0108E}" srcOrd="0" destOrd="0" presId="urn:microsoft.com/office/officeart/2005/8/layout/list1"/>
    <dgm:cxn modelId="{D42D8F0F-87E6-461A-8420-45D010CFB2C8}" srcId="{99902048-8C6F-44AB-A05C-3194B4A5641F}" destId="{9846D03E-3A4C-4C8F-8968-E7F6A639BD4B}" srcOrd="0" destOrd="0" parTransId="{B5A6702D-F4FB-4161-9919-300036F6986C}" sibTransId="{D47A1E5C-55A6-424D-BA63-9D491F6513CF}"/>
    <dgm:cxn modelId="{21E91728-B818-4344-83D7-0914ADE55E5B}" type="presOf" srcId="{B14B44C4-7E46-4DAA-8BF2-F6745E7C30B3}" destId="{EA1A4A90-7857-4081-B1D9-242B7A658D9E}" srcOrd="1" destOrd="0" presId="urn:microsoft.com/office/officeart/2005/8/layout/list1"/>
    <dgm:cxn modelId="{E8F1DE3C-0527-4F6D-8E20-B8FB6399F844}" type="presOf" srcId="{B14B44C4-7E46-4DAA-8BF2-F6745E7C30B3}" destId="{1591193F-91A3-4D0A-9CA0-89B6E06697B0}" srcOrd="0" destOrd="0" presId="urn:microsoft.com/office/officeart/2005/8/layout/list1"/>
    <dgm:cxn modelId="{D3573B3E-E446-4972-BDDE-3A7136B8F079}" srcId="{9846D03E-3A4C-4C8F-8968-E7F6A639BD4B}" destId="{468C384E-F9E6-4355-A263-FCDF2D0F627C}" srcOrd="0" destOrd="0" parTransId="{979C2EE0-C170-4CC6-99BF-C040739BA80D}" sibTransId="{162350D0-0D46-49A5-9CF9-796EE788FDF3}"/>
    <dgm:cxn modelId="{3EFC0146-1E55-48CA-BFFA-8FC335DBBA8E}" type="presOf" srcId="{6CBFAE46-DE1F-4C1C-AA7A-BB1FA090D3AF}" destId="{4644861F-C996-4ECA-AB73-F2FCDF1ED747}" srcOrd="1" destOrd="0" presId="urn:microsoft.com/office/officeart/2005/8/layout/list1"/>
    <dgm:cxn modelId="{74F4B066-3E4F-440D-A58C-B8098723830E}" type="presOf" srcId="{45185226-9022-471F-BBB6-5E667BB65D59}" destId="{77E31523-647F-42CC-91E7-E3A428648BDE}" srcOrd="0" destOrd="0" presId="urn:microsoft.com/office/officeart/2005/8/layout/list1"/>
    <dgm:cxn modelId="{79379D48-4D11-4D66-A78A-905B7E2F176C}" type="presOf" srcId="{468C384E-F9E6-4355-A263-FCDF2D0F627C}" destId="{3CB7D0C8-20E2-42CB-A2EF-17BAD0247DF3}" srcOrd="0" destOrd="0" presId="urn:microsoft.com/office/officeart/2005/8/layout/list1"/>
    <dgm:cxn modelId="{66213453-8023-4D57-8B35-67D432C87B19}" type="presOf" srcId="{14BDC213-0BD9-433E-8F84-26320D4E1A5D}" destId="{3C8F3617-F5C1-49AE-AD5A-8F8E04579A87}" srcOrd="0" destOrd="0" presId="urn:microsoft.com/office/officeart/2005/8/layout/list1"/>
    <dgm:cxn modelId="{53832875-B8AB-4B83-948A-39F20BC1161A}" srcId="{6CBFAE46-DE1F-4C1C-AA7A-BB1FA090D3AF}" destId="{7CC16FCF-8697-46C9-9CD5-777F49F64ED2}" srcOrd="0" destOrd="0" parTransId="{855B045F-AAB7-4CF2-9769-67C2B5C1AEE1}" sibTransId="{75B7AD22-0A7D-498E-ACC0-D8A4C407365A}"/>
    <dgm:cxn modelId="{6A4B3883-76B5-4BFD-84EB-091D927D4077}" srcId="{B14B44C4-7E46-4DAA-8BF2-F6745E7C30B3}" destId="{14BDC213-0BD9-433E-8F84-26320D4E1A5D}" srcOrd="0" destOrd="0" parTransId="{56734E07-B82A-4B32-8256-EA595BED24DA}" sibTransId="{A04BEE0B-91B0-4F1D-B200-C938AC25E324}"/>
    <dgm:cxn modelId="{7C9CD988-3988-430C-83D3-090EE52EB564}" type="presOf" srcId="{9846D03E-3A4C-4C8F-8968-E7F6A639BD4B}" destId="{CF85ECBD-02DA-473A-8B24-DB1A49BF4E03}" srcOrd="1" destOrd="0" presId="urn:microsoft.com/office/officeart/2005/8/layout/list1"/>
    <dgm:cxn modelId="{7D5BFC99-30CC-4B1E-9C46-C6F52BEFF6C5}" srcId="{99902048-8C6F-44AB-A05C-3194B4A5641F}" destId="{B14B44C4-7E46-4DAA-8BF2-F6745E7C30B3}" srcOrd="3" destOrd="0" parTransId="{5A4790EA-01C6-4BB4-B5B2-CFDC5C8E3C2F}" sibTransId="{7BFE363F-2978-4122-B8A0-23CECFEA38A6}"/>
    <dgm:cxn modelId="{064BC2BA-95A9-4AE7-BBC6-34283A4934EC}" type="presOf" srcId="{99902048-8C6F-44AB-A05C-3194B4A5641F}" destId="{8975F149-1572-4FA9-9D9B-98E176236C5C}" srcOrd="0" destOrd="0" presId="urn:microsoft.com/office/officeart/2005/8/layout/list1"/>
    <dgm:cxn modelId="{E3B45FC1-A8E5-4501-866C-64673E2E19B7}" type="presOf" srcId="{6CBFAE46-DE1F-4C1C-AA7A-BB1FA090D3AF}" destId="{FCB44E22-8340-44B5-B8D7-63C75E91E3AB}" srcOrd="0" destOrd="0" presId="urn:microsoft.com/office/officeart/2005/8/layout/list1"/>
    <dgm:cxn modelId="{700824C9-A12F-4058-AF66-B9E5799A6CAE}" type="presOf" srcId="{172E4B67-AA04-4E16-95F1-1E128CD9ABAE}" destId="{89DE637F-02A0-4AA9-84A5-776E338807F5}" srcOrd="1" destOrd="0" presId="urn:microsoft.com/office/officeart/2005/8/layout/list1"/>
    <dgm:cxn modelId="{5DB1C6C9-353F-4855-9F99-B7C10238FAB5}" srcId="{99902048-8C6F-44AB-A05C-3194B4A5641F}" destId="{172E4B67-AA04-4E16-95F1-1E128CD9ABAE}" srcOrd="1" destOrd="0" parTransId="{DF837A88-8D3A-442A-9406-714A1E2AAD88}" sibTransId="{3112EA31-95A6-4521-81EC-A1EE1AC3789A}"/>
    <dgm:cxn modelId="{B5866CE1-D943-4DA4-941E-0E4C57F38C3F}" srcId="{99902048-8C6F-44AB-A05C-3194B4A5641F}" destId="{6CBFAE46-DE1F-4C1C-AA7A-BB1FA090D3AF}" srcOrd="2" destOrd="0" parTransId="{85B24BC8-9EE4-47C6-8679-D38497730715}" sibTransId="{FE2FC2FC-8D8C-4720-9096-1301B9949A8F}"/>
    <dgm:cxn modelId="{2C91F2E7-ACCD-49D4-9771-8B4B9639CEBC}" type="presOf" srcId="{7CC16FCF-8697-46C9-9CD5-777F49F64ED2}" destId="{DC36535C-85BC-4E7B-995A-F05BD7982DF5}" srcOrd="0" destOrd="0" presId="urn:microsoft.com/office/officeart/2005/8/layout/list1"/>
    <dgm:cxn modelId="{DF5CA4E9-3FBC-40BE-BFD9-18D6FCA86831}" srcId="{172E4B67-AA04-4E16-95F1-1E128CD9ABAE}" destId="{45185226-9022-471F-BBB6-5E667BB65D59}" srcOrd="0" destOrd="0" parTransId="{4BF1C6B7-7E2A-4C5C-8B3D-D5BB6D03F9FC}" sibTransId="{4A63AD0A-4FF2-453E-95F8-FA0D5EBAD69D}"/>
    <dgm:cxn modelId="{A89E8FF9-7AD6-4B20-A637-50A90C9195E4}" type="presOf" srcId="{9846D03E-3A4C-4C8F-8968-E7F6A639BD4B}" destId="{F1A337B4-6893-4352-A983-FB1C64120703}" srcOrd="0" destOrd="0" presId="urn:microsoft.com/office/officeart/2005/8/layout/list1"/>
    <dgm:cxn modelId="{8AB790FA-399F-4583-8322-39B1B83B36F2}" type="presOf" srcId="{294130E3-71CA-4488-97DB-CA4FEBF60FD1}" destId="{77E31523-647F-42CC-91E7-E3A428648BDE}" srcOrd="0" destOrd="1" presId="urn:microsoft.com/office/officeart/2005/8/layout/list1"/>
    <dgm:cxn modelId="{A2B315FB-AE41-45C0-9959-7DEBA3E94ED0}" srcId="{172E4B67-AA04-4E16-95F1-1E128CD9ABAE}" destId="{294130E3-71CA-4488-97DB-CA4FEBF60FD1}" srcOrd="1" destOrd="0" parTransId="{530BCC2B-4D90-4B89-8408-9AC4E8868429}" sibTransId="{758FB01D-C575-4464-829C-364F4141F160}"/>
    <dgm:cxn modelId="{0ED7D8AD-984D-4CD1-9CD3-2CD0E6921058}" type="presParOf" srcId="{8975F149-1572-4FA9-9D9B-98E176236C5C}" destId="{C96A7C36-99E4-45A5-864F-9E7A77C9A4F4}" srcOrd="0" destOrd="0" presId="urn:microsoft.com/office/officeart/2005/8/layout/list1"/>
    <dgm:cxn modelId="{AA5721D7-5F55-41D8-9B39-F94D01C9E8EE}" type="presParOf" srcId="{C96A7C36-99E4-45A5-864F-9E7A77C9A4F4}" destId="{F1A337B4-6893-4352-A983-FB1C64120703}" srcOrd="0" destOrd="0" presId="urn:microsoft.com/office/officeart/2005/8/layout/list1"/>
    <dgm:cxn modelId="{A4649609-2C65-4CFC-A656-5F762B6EC29B}" type="presParOf" srcId="{C96A7C36-99E4-45A5-864F-9E7A77C9A4F4}" destId="{CF85ECBD-02DA-473A-8B24-DB1A49BF4E03}" srcOrd="1" destOrd="0" presId="urn:microsoft.com/office/officeart/2005/8/layout/list1"/>
    <dgm:cxn modelId="{D1F23AB1-3FC7-447C-8744-1EC1E40373BA}" type="presParOf" srcId="{8975F149-1572-4FA9-9D9B-98E176236C5C}" destId="{5E493110-5D16-471F-9F7F-BD346139BAAE}" srcOrd="1" destOrd="0" presId="urn:microsoft.com/office/officeart/2005/8/layout/list1"/>
    <dgm:cxn modelId="{D5627CA8-E780-4835-95FD-E0B8EF7D9757}" type="presParOf" srcId="{8975F149-1572-4FA9-9D9B-98E176236C5C}" destId="{3CB7D0C8-20E2-42CB-A2EF-17BAD0247DF3}" srcOrd="2" destOrd="0" presId="urn:microsoft.com/office/officeart/2005/8/layout/list1"/>
    <dgm:cxn modelId="{84329BAB-8CF4-4EE8-83BE-4465FCF61AAC}" type="presParOf" srcId="{8975F149-1572-4FA9-9D9B-98E176236C5C}" destId="{4C68300D-143B-4EC1-9434-FDCDD14D6457}" srcOrd="3" destOrd="0" presId="urn:microsoft.com/office/officeart/2005/8/layout/list1"/>
    <dgm:cxn modelId="{6BE1088D-BC24-4E58-9C47-127F9A249414}" type="presParOf" srcId="{8975F149-1572-4FA9-9D9B-98E176236C5C}" destId="{C205EAA1-089B-45B2-8780-2512F5248114}" srcOrd="4" destOrd="0" presId="urn:microsoft.com/office/officeart/2005/8/layout/list1"/>
    <dgm:cxn modelId="{E36C7EEB-CAFC-436B-84AD-0D7DF827928B}" type="presParOf" srcId="{C205EAA1-089B-45B2-8780-2512F5248114}" destId="{B5C357EF-F968-4747-8F15-4CFD39B0108E}" srcOrd="0" destOrd="0" presId="urn:microsoft.com/office/officeart/2005/8/layout/list1"/>
    <dgm:cxn modelId="{5C503A8F-7681-48E2-BACF-701ECABA732A}" type="presParOf" srcId="{C205EAA1-089B-45B2-8780-2512F5248114}" destId="{89DE637F-02A0-4AA9-84A5-776E338807F5}" srcOrd="1" destOrd="0" presId="urn:microsoft.com/office/officeart/2005/8/layout/list1"/>
    <dgm:cxn modelId="{8BFEAC85-421F-4CBE-A296-91055F48625A}" type="presParOf" srcId="{8975F149-1572-4FA9-9D9B-98E176236C5C}" destId="{E677DECE-A26E-4077-AE0F-4C491AAC3848}" srcOrd="5" destOrd="0" presId="urn:microsoft.com/office/officeart/2005/8/layout/list1"/>
    <dgm:cxn modelId="{2FF3AA5A-61AB-467C-8E5A-3D222C334080}" type="presParOf" srcId="{8975F149-1572-4FA9-9D9B-98E176236C5C}" destId="{77E31523-647F-42CC-91E7-E3A428648BDE}" srcOrd="6" destOrd="0" presId="urn:microsoft.com/office/officeart/2005/8/layout/list1"/>
    <dgm:cxn modelId="{F78716DB-7C62-49F7-B4FD-18C425503994}" type="presParOf" srcId="{8975F149-1572-4FA9-9D9B-98E176236C5C}" destId="{92402569-939E-4494-A772-8BC239ED4618}" srcOrd="7" destOrd="0" presId="urn:microsoft.com/office/officeart/2005/8/layout/list1"/>
    <dgm:cxn modelId="{E4A2676A-C8E7-4D1B-A6AF-E0151282DEC1}" type="presParOf" srcId="{8975F149-1572-4FA9-9D9B-98E176236C5C}" destId="{A2DA5FF7-3243-4445-AA9A-EA48B7585008}" srcOrd="8" destOrd="0" presId="urn:microsoft.com/office/officeart/2005/8/layout/list1"/>
    <dgm:cxn modelId="{D37CB524-E0F2-4135-9E26-702494D1CAFD}" type="presParOf" srcId="{A2DA5FF7-3243-4445-AA9A-EA48B7585008}" destId="{FCB44E22-8340-44B5-B8D7-63C75E91E3AB}" srcOrd="0" destOrd="0" presId="urn:microsoft.com/office/officeart/2005/8/layout/list1"/>
    <dgm:cxn modelId="{3B47E32B-A62D-497B-B4A9-3CC28229AC49}" type="presParOf" srcId="{A2DA5FF7-3243-4445-AA9A-EA48B7585008}" destId="{4644861F-C996-4ECA-AB73-F2FCDF1ED747}" srcOrd="1" destOrd="0" presId="urn:microsoft.com/office/officeart/2005/8/layout/list1"/>
    <dgm:cxn modelId="{1D87C983-9C04-4796-B6D6-75743B2BE05A}" type="presParOf" srcId="{8975F149-1572-4FA9-9D9B-98E176236C5C}" destId="{2DB3E606-D82E-4E89-B2C9-3C414ED0227D}" srcOrd="9" destOrd="0" presId="urn:microsoft.com/office/officeart/2005/8/layout/list1"/>
    <dgm:cxn modelId="{890E6C7D-3DFB-43D5-BF8A-CCFB886E9936}" type="presParOf" srcId="{8975F149-1572-4FA9-9D9B-98E176236C5C}" destId="{DC36535C-85BC-4E7B-995A-F05BD7982DF5}" srcOrd="10" destOrd="0" presId="urn:microsoft.com/office/officeart/2005/8/layout/list1"/>
    <dgm:cxn modelId="{1C32F185-9424-4390-A5DE-DA8526B02653}" type="presParOf" srcId="{8975F149-1572-4FA9-9D9B-98E176236C5C}" destId="{9A971866-26D7-4BA7-905D-B0F322D6B598}" srcOrd="11" destOrd="0" presId="urn:microsoft.com/office/officeart/2005/8/layout/list1"/>
    <dgm:cxn modelId="{EB42BF64-DEC5-421F-B9B4-7CDB459A351F}" type="presParOf" srcId="{8975F149-1572-4FA9-9D9B-98E176236C5C}" destId="{21073D6F-6DA1-41C0-8C6D-4061445E2537}" srcOrd="12" destOrd="0" presId="urn:microsoft.com/office/officeart/2005/8/layout/list1"/>
    <dgm:cxn modelId="{2F326953-7179-4CC3-A9E9-3AF2788383B6}" type="presParOf" srcId="{21073D6F-6DA1-41C0-8C6D-4061445E2537}" destId="{1591193F-91A3-4D0A-9CA0-89B6E06697B0}" srcOrd="0" destOrd="0" presId="urn:microsoft.com/office/officeart/2005/8/layout/list1"/>
    <dgm:cxn modelId="{30C0AFF3-4F25-43DC-828D-2E9F0E4AD8B0}" type="presParOf" srcId="{21073D6F-6DA1-41C0-8C6D-4061445E2537}" destId="{EA1A4A90-7857-4081-B1D9-242B7A658D9E}" srcOrd="1" destOrd="0" presId="urn:microsoft.com/office/officeart/2005/8/layout/list1"/>
    <dgm:cxn modelId="{F2AF8D6D-95E0-41ED-B160-0792166B84D2}" type="presParOf" srcId="{8975F149-1572-4FA9-9D9B-98E176236C5C}" destId="{C1A3037C-13FB-4B19-AD69-9D7F7045D64C}" srcOrd="13" destOrd="0" presId="urn:microsoft.com/office/officeart/2005/8/layout/list1"/>
    <dgm:cxn modelId="{99333289-FAD3-436D-8E32-5C4F868BA49C}" type="presParOf" srcId="{8975F149-1572-4FA9-9D9B-98E176236C5C}" destId="{3C8F3617-F5C1-49AE-AD5A-8F8E04579A8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75F8A5-0B22-4847-85DE-78CE98BBAD44}" type="doc">
      <dgm:prSet loTypeId="urn:microsoft.com/office/officeart/2005/8/layout/equation2" loCatId="process" qsTypeId="urn:microsoft.com/office/officeart/2005/8/quickstyle/simple1" qsCatId="simple" csTypeId="urn:microsoft.com/office/officeart/2005/8/colors/accent1_1" csCatId="accent1" phldr="1"/>
      <dgm:spPr/>
    </dgm:pt>
    <dgm:pt modelId="{B0E2DE59-25E8-4B41-97BD-0E12643BE92E}">
      <dgm:prSet phldrT="[Text]" custT="1"/>
      <dgm:spPr>
        <a:xfrm>
          <a:off x="352" y="575003"/>
          <a:ext cx="1333551" cy="125210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PaRIS collects data from patients</a:t>
          </a:r>
        </a:p>
      </dgm:t>
    </dgm:pt>
    <dgm:pt modelId="{7901A271-37EE-47C9-80E1-CD9154183143}" type="parTrans" cxnId="{1361DB1A-81C9-4DEB-B916-DE2F76399B3F}">
      <dgm:prSet/>
      <dgm:spPr/>
      <dgm:t>
        <a:bodyPr/>
        <a:lstStyle/>
        <a:p>
          <a:endParaRPr lang="en-US"/>
        </a:p>
      </dgm:t>
    </dgm:pt>
    <dgm:pt modelId="{140FEB55-4BB6-4EC4-BF51-DDB6FA923EDC}" type="sibTrans" cxnId="{1361DB1A-81C9-4DEB-B916-DE2F76399B3F}">
      <dgm:prSet/>
      <dgm:spPr>
        <a:xfrm>
          <a:off x="459308" y="1885292"/>
          <a:ext cx="415639" cy="415639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E671F59-B8C8-4A1C-8C99-4AE79F7C4C89}">
      <dgm:prSet phldrT="[Text]" custT="1"/>
      <dgm:spPr>
        <a:xfrm>
          <a:off x="30024" y="2359122"/>
          <a:ext cx="1274207" cy="123103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PaRIS collects data from healthcare providers</a:t>
          </a:r>
        </a:p>
      </dgm:t>
    </dgm:pt>
    <dgm:pt modelId="{8BFF1419-BC7F-4086-B7E1-A79E515863A3}" type="parTrans" cxnId="{B74B2829-7A17-40EA-BF0A-824BC1B01D7D}">
      <dgm:prSet/>
      <dgm:spPr/>
      <dgm:t>
        <a:bodyPr/>
        <a:lstStyle/>
        <a:p>
          <a:endParaRPr lang="en-US"/>
        </a:p>
      </dgm:t>
    </dgm:pt>
    <dgm:pt modelId="{D066E0B4-B1F3-44D2-A0D7-19F7882BDC03}" type="sibTrans" cxnId="{B74B2829-7A17-40EA-BF0A-824BC1B01D7D}">
      <dgm:prSet custT="1"/>
      <dgm:spPr>
        <a:xfrm>
          <a:off x="1331906" y="1949290"/>
          <a:ext cx="151295" cy="26658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9F63F8F4-CC17-45E1-A45E-4E37D4986661}">
      <dgm:prSet phldrT="[Text]" custT="1"/>
      <dgm:spPr>
        <a:xfrm>
          <a:off x="1619366" y="1365961"/>
          <a:ext cx="1433240" cy="143324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Together this information helps us understand how well health systems are performing</a:t>
          </a:r>
        </a:p>
      </dgm:t>
    </dgm:pt>
    <dgm:pt modelId="{ECF62365-08FD-475C-A640-66DFBA771341}" type="parTrans" cxnId="{E9FC0535-1B27-4991-B975-FEEF89A7F7D5}">
      <dgm:prSet/>
      <dgm:spPr/>
      <dgm:t>
        <a:bodyPr/>
        <a:lstStyle/>
        <a:p>
          <a:endParaRPr lang="en-US"/>
        </a:p>
      </dgm:t>
    </dgm:pt>
    <dgm:pt modelId="{D1C21B58-919D-4C8C-B8E3-514F898888FF}" type="sibTrans" cxnId="{E9FC0535-1B27-4991-B975-FEEF89A7F7D5}">
      <dgm:prSet/>
      <dgm:spPr/>
      <dgm:t>
        <a:bodyPr/>
        <a:lstStyle/>
        <a:p>
          <a:endParaRPr lang="en-US"/>
        </a:p>
      </dgm:t>
    </dgm:pt>
    <dgm:pt modelId="{452D9F6C-F7EE-4CC6-998C-DD5C53A0AD9A}" type="pres">
      <dgm:prSet presAssocID="{9B75F8A5-0B22-4847-85DE-78CE98BBAD44}" presName="Name0" presStyleCnt="0">
        <dgm:presLayoutVars>
          <dgm:dir/>
          <dgm:resizeHandles val="exact"/>
        </dgm:presLayoutVars>
      </dgm:prSet>
      <dgm:spPr/>
    </dgm:pt>
    <dgm:pt modelId="{A52EABC2-3662-4AAE-B1C2-B8C3607802A2}" type="pres">
      <dgm:prSet presAssocID="{9B75F8A5-0B22-4847-85DE-78CE98BBAD44}" presName="vNodes" presStyleCnt="0"/>
      <dgm:spPr/>
    </dgm:pt>
    <dgm:pt modelId="{E930897F-365F-4A08-8763-1CD2DE8BA0A7}" type="pres">
      <dgm:prSet presAssocID="{B0E2DE59-25E8-4B41-97BD-0E12643BE92E}" presName="node" presStyleLbl="node1" presStyleIdx="0" presStyleCnt="3" custScaleX="231028" custScaleY="209891">
        <dgm:presLayoutVars>
          <dgm:bulletEnabled val="1"/>
        </dgm:presLayoutVars>
      </dgm:prSet>
      <dgm:spPr/>
    </dgm:pt>
    <dgm:pt modelId="{975157D8-F545-4A06-842D-CB68FDF4B6C0}" type="pres">
      <dgm:prSet presAssocID="{140FEB55-4BB6-4EC4-BF51-DDB6FA923EDC}" presName="spacerT" presStyleCnt="0"/>
      <dgm:spPr/>
    </dgm:pt>
    <dgm:pt modelId="{45B8A24D-6B55-4117-8107-F52C3B5415D5}" type="pres">
      <dgm:prSet presAssocID="{140FEB55-4BB6-4EC4-BF51-DDB6FA923EDC}" presName="sibTrans" presStyleLbl="sibTrans2D1" presStyleIdx="0" presStyleCnt="2" custScaleX="170237" custScaleY="170337"/>
      <dgm:spPr/>
    </dgm:pt>
    <dgm:pt modelId="{C5BB7A1B-34AA-41EA-BE08-87853B8C12FE}" type="pres">
      <dgm:prSet presAssocID="{140FEB55-4BB6-4EC4-BF51-DDB6FA923EDC}" presName="spacerB" presStyleCnt="0"/>
      <dgm:spPr/>
    </dgm:pt>
    <dgm:pt modelId="{361A42C7-827C-4474-88CF-C6A4C7CCD7B0}" type="pres">
      <dgm:prSet presAssocID="{4E671F59-B8C8-4A1C-8C99-4AE79F7C4C89}" presName="node" presStyleLbl="node1" presStyleIdx="1" presStyleCnt="3" custScaleX="231584" custScaleY="209772">
        <dgm:presLayoutVars>
          <dgm:bulletEnabled val="1"/>
        </dgm:presLayoutVars>
      </dgm:prSet>
      <dgm:spPr/>
    </dgm:pt>
    <dgm:pt modelId="{3AC6FECD-BCF0-4605-849E-BA10345A671D}" type="pres">
      <dgm:prSet presAssocID="{9B75F8A5-0B22-4847-85DE-78CE98BBAD44}" presName="sibTransLast" presStyleLbl="sibTrans2D1" presStyleIdx="1" presStyleCnt="2" custScaleX="231946" custScaleY="170601" custLinFactNeighborX="-48490"/>
      <dgm:spPr/>
    </dgm:pt>
    <dgm:pt modelId="{5215A45D-AF34-4503-A5AC-F031A6C18351}" type="pres">
      <dgm:prSet presAssocID="{9B75F8A5-0B22-4847-85DE-78CE98BBAD44}" presName="connectorText" presStyleLbl="sibTrans2D1" presStyleIdx="1" presStyleCnt="2"/>
      <dgm:spPr/>
    </dgm:pt>
    <dgm:pt modelId="{F010DADF-04FC-420D-A81D-90CF107DA85E}" type="pres">
      <dgm:prSet presAssocID="{9B75F8A5-0B22-4847-85DE-78CE98BBAD44}" presName="lastNode" presStyleLbl="node1" presStyleIdx="2" presStyleCnt="3" custScaleX="125457" custScaleY="121282" custLinFactNeighborX="-33609">
        <dgm:presLayoutVars>
          <dgm:bulletEnabled val="1"/>
        </dgm:presLayoutVars>
      </dgm:prSet>
      <dgm:spPr/>
    </dgm:pt>
  </dgm:ptLst>
  <dgm:cxnLst>
    <dgm:cxn modelId="{1361DB1A-81C9-4DEB-B916-DE2F76399B3F}" srcId="{9B75F8A5-0B22-4847-85DE-78CE98BBAD44}" destId="{B0E2DE59-25E8-4B41-97BD-0E12643BE92E}" srcOrd="0" destOrd="0" parTransId="{7901A271-37EE-47C9-80E1-CD9154183143}" sibTransId="{140FEB55-4BB6-4EC4-BF51-DDB6FA923EDC}"/>
    <dgm:cxn modelId="{33893627-11F2-49A0-98CA-B250A9D40B0A}" type="presOf" srcId="{4E671F59-B8C8-4A1C-8C99-4AE79F7C4C89}" destId="{361A42C7-827C-4474-88CF-C6A4C7CCD7B0}" srcOrd="0" destOrd="0" presId="urn:microsoft.com/office/officeart/2005/8/layout/equation2"/>
    <dgm:cxn modelId="{B74B2829-7A17-40EA-BF0A-824BC1B01D7D}" srcId="{9B75F8A5-0B22-4847-85DE-78CE98BBAD44}" destId="{4E671F59-B8C8-4A1C-8C99-4AE79F7C4C89}" srcOrd="1" destOrd="0" parTransId="{8BFF1419-BC7F-4086-B7E1-A79E515863A3}" sibTransId="{D066E0B4-B1F3-44D2-A0D7-19F7882BDC03}"/>
    <dgm:cxn modelId="{1E8EA830-10D1-4239-A2B2-02DD97556213}" type="presOf" srcId="{B0E2DE59-25E8-4B41-97BD-0E12643BE92E}" destId="{E930897F-365F-4A08-8763-1CD2DE8BA0A7}" srcOrd="0" destOrd="0" presId="urn:microsoft.com/office/officeart/2005/8/layout/equation2"/>
    <dgm:cxn modelId="{E9FC0535-1B27-4991-B975-FEEF89A7F7D5}" srcId="{9B75F8A5-0B22-4847-85DE-78CE98BBAD44}" destId="{9F63F8F4-CC17-45E1-A45E-4E37D4986661}" srcOrd="2" destOrd="0" parTransId="{ECF62365-08FD-475C-A640-66DFBA771341}" sibTransId="{D1C21B58-919D-4C8C-B8E3-514F898888FF}"/>
    <dgm:cxn modelId="{C971D270-C3AF-4DAF-A187-8A21033D6E4F}" type="presOf" srcId="{9B75F8A5-0B22-4847-85DE-78CE98BBAD44}" destId="{452D9F6C-F7EE-4CC6-998C-DD5C53A0AD9A}" srcOrd="0" destOrd="0" presId="urn:microsoft.com/office/officeart/2005/8/layout/equation2"/>
    <dgm:cxn modelId="{F0639D73-E4DD-4A35-B231-31A7487F5F86}" type="presOf" srcId="{140FEB55-4BB6-4EC4-BF51-DDB6FA923EDC}" destId="{45B8A24D-6B55-4117-8107-F52C3B5415D5}" srcOrd="0" destOrd="0" presId="urn:microsoft.com/office/officeart/2005/8/layout/equation2"/>
    <dgm:cxn modelId="{174ABB79-E814-447D-9772-4B33711926DD}" type="presOf" srcId="{9F63F8F4-CC17-45E1-A45E-4E37D4986661}" destId="{F010DADF-04FC-420D-A81D-90CF107DA85E}" srcOrd="0" destOrd="0" presId="urn:microsoft.com/office/officeart/2005/8/layout/equation2"/>
    <dgm:cxn modelId="{C39BC680-44E5-44D7-B9F2-204C22727931}" type="presOf" srcId="{D066E0B4-B1F3-44D2-A0D7-19F7882BDC03}" destId="{3AC6FECD-BCF0-4605-849E-BA10345A671D}" srcOrd="0" destOrd="0" presId="urn:microsoft.com/office/officeart/2005/8/layout/equation2"/>
    <dgm:cxn modelId="{3FCC83FA-0259-4DDC-B590-6EAF9147F6D4}" type="presOf" srcId="{D066E0B4-B1F3-44D2-A0D7-19F7882BDC03}" destId="{5215A45D-AF34-4503-A5AC-F031A6C18351}" srcOrd="1" destOrd="0" presId="urn:microsoft.com/office/officeart/2005/8/layout/equation2"/>
    <dgm:cxn modelId="{0D24D7C5-C661-4E53-8AD3-EBBE7E0C89EE}" type="presParOf" srcId="{452D9F6C-F7EE-4CC6-998C-DD5C53A0AD9A}" destId="{A52EABC2-3662-4AAE-B1C2-B8C3607802A2}" srcOrd="0" destOrd="0" presId="urn:microsoft.com/office/officeart/2005/8/layout/equation2"/>
    <dgm:cxn modelId="{78E31664-EE35-4995-A7A7-B079C37A9103}" type="presParOf" srcId="{A52EABC2-3662-4AAE-B1C2-B8C3607802A2}" destId="{E930897F-365F-4A08-8763-1CD2DE8BA0A7}" srcOrd="0" destOrd="0" presId="urn:microsoft.com/office/officeart/2005/8/layout/equation2"/>
    <dgm:cxn modelId="{BE5A1629-10B3-4A6D-8D51-87EE192FB57D}" type="presParOf" srcId="{A52EABC2-3662-4AAE-B1C2-B8C3607802A2}" destId="{975157D8-F545-4A06-842D-CB68FDF4B6C0}" srcOrd="1" destOrd="0" presId="urn:microsoft.com/office/officeart/2005/8/layout/equation2"/>
    <dgm:cxn modelId="{B5E640F1-38CA-4A04-A055-B8605AB7C52F}" type="presParOf" srcId="{A52EABC2-3662-4AAE-B1C2-B8C3607802A2}" destId="{45B8A24D-6B55-4117-8107-F52C3B5415D5}" srcOrd="2" destOrd="0" presId="urn:microsoft.com/office/officeart/2005/8/layout/equation2"/>
    <dgm:cxn modelId="{EFD3E97F-8B98-4BEE-B1DA-225440643CE1}" type="presParOf" srcId="{A52EABC2-3662-4AAE-B1C2-B8C3607802A2}" destId="{C5BB7A1B-34AA-41EA-BE08-87853B8C12FE}" srcOrd="3" destOrd="0" presId="urn:microsoft.com/office/officeart/2005/8/layout/equation2"/>
    <dgm:cxn modelId="{FF272A93-AA3B-4E9D-8D1A-CFA2AEC4A0B9}" type="presParOf" srcId="{A52EABC2-3662-4AAE-B1C2-B8C3607802A2}" destId="{361A42C7-827C-4474-88CF-C6A4C7CCD7B0}" srcOrd="4" destOrd="0" presId="urn:microsoft.com/office/officeart/2005/8/layout/equation2"/>
    <dgm:cxn modelId="{9EE3C7B9-88DA-40DF-B7F0-67AE0692C7A2}" type="presParOf" srcId="{452D9F6C-F7EE-4CC6-998C-DD5C53A0AD9A}" destId="{3AC6FECD-BCF0-4605-849E-BA10345A671D}" srcOrd="1" destOrd="0" presId="urn:microsoft.com/office/officeart/2005/8/layout/equation2"/>
    <dgm:cxn modelId="{A6B66F3A-8C0F-42E3-B1B3-933B5F65AEC4}" type="presParOf" srcId="{3AC6FECD-BCF0-4605-849E-BA10345A671D}" destId="{5215A45D-AF34-4503-A5AC-F031A6C18351}" srcOrd="0" destOrd="0" presId="urn:microsoft.com/office/officeart/2005/8/layout/equation2"/>
    <dgm:cxn modelId="{0D9996DD-240B-44A0-BBB8-06FFD631D1C8}" type="presParOf" srcId="{452D9F6C-F7EE-4CC6-998C-DD5C53A0AD9A}" destId="{F010DADF-04FC-420D-A81D-90CF107DA85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7A758-04E6-48CB-98E2-09ACE145E8D4}">
      <dsp:nvSpPr>
        <dsp:cNvPr id="0" name=""/>
        <dsp:cNvSpPr/>
      </dsp:nvSpPr>
      <dsp:spPr>
        <a:xfrm>
          <a:off x="0" y="133"/>
          <a:ext cx="7416000" cy="1088020"/>
        </a:xfrm>
        <a:prstGeom prst="rect">
          <a:avLst/>
        </a:prstGeom>
        <a:solidFill>
          <a:srgbClr val="B1D4E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OECD </a:t>
          </a:r>
          <a:r>
            <a:rPr lang="en-GB" sz="2400" b="1" u="sng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does not invent </a:t>
          </a:r>
          <a:r>
            <a:rPr lang="en-GB" sz="24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the data!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“OECD data” cannot be better – or worse – than national data </a:t>
          </a:r>
          <a:endParaRPr lang="en-US" sz="2100" kern="12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3"/>
        <a:ext cx="7416000" cy="1088020"/>
      </dsp:txXfrm>
    </dsp:sp>
    <dsp:sp modelId="{5346C659-E504-470A-A374-BDCD1C74E008}">
      <dsp:nvSpPr>
        <dsp:cNvPr id="0" name=""/>
        <dsp:cNvSpPr/>
      </dsp:nvSpPr>
      <dsp:spPr>
        <a:xfrm>
          <a:off x="0" y="1221797"/>
          <a:ext cx="7416000" cy="2672875"/>
        </a:xfrm>
        <a:prstGeom prst="rect">
          <a:avLst/>
        </a:prstGeom>
        <a:solidFill>
          <a:srgbClr val="85A9DD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OECD </a:t>
          </a:r>
          <a:r>
            <a:rPr lang="en-GB" sz="2400" b="1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collects data </a:t>
          </a:r>
          <a:r>
            <a:rPr lang="en-GB" sz="24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from countries through </a:t>
          </a:r>
          <a:r>
            <a:rPr lang="en-GB" sz="2400" u="sng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Joint Questionnaire</a:t>
          </a:r>
          <a:r>
            <a:rPr lang="en-GB" sz="24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 with Eurostat and WHO: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6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Based on </a:t>
          </a:r>
          <a:r>
            <a:rPr lang="en-GB" sz="1600" u="sng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proposed definitions and categorisation </a:t>
          </a:r>
          <a:r>
            <a:rPr lang="en-GB" sz="16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that can be used by </a:t>
          </a:r>
          <a:r>
            <a:rPr lang="en-GB" sz="1600" u="none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European and non-European countries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6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National data correspondents encouraged to provide corresponding data based on best </a:t>
          </a:r>
          <a:r>
            <a:rPr lang="en-GB" sz="1600" u="sng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national data sources</a:t>
          </a:r>
          <a:endParaRPr lang="en-US" sz="1600" kern="1200" dirty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21797"/>
        <a:ext cx="7416000" cy="2672875"/>
      </dsp:txXfrm>
    </dsp:sp>
    <dsp:sp modelId="{08A90693-39A0-4E79-A66C-D6EE173F1C27}">
      <dsp:nvSpPr>
        <dsp:cNvPr id="0" name=""/>
        <dsp:cNvSpPr/>
      </dsp:nvSpPr>
      <dsp:spPr>
        <a:xfrm>
          <a:off x="0" y="4028316"/>
          <a:ext cx="7416000" cy="1012110"/>
        </a:xfrm>
        <a:prstGeom prst="rect">
          <a:avLst/>
        </a:prstGeom>
        <a:solidFill>
          <a:srgbClr val="C6C3D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OECD </a:t>
          </a:r>
          <a:r>
            <a:rPr lang="en-GB" sz="2300" b="1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publishes</a:t>
          </a:r>
          <a:r>
            <a:rPr lang="en-GB" sz="23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300" kern="1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data and underlying national sources</a:t>
          </a:r>
        </a:p>
      </dsp:txBody>
      <dsp:txXfrm>
        <a:off x="0" y="4028316"/>
        <a:ext cx="7416000" cy="1012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C2655-ED53-427C-8CF7-6F85E745C2D7}">
      <dsp:nvSpPr>
        <dsp:cNvPr id="0" name=""/>
        <dsp:cNvSpPr/>
      </dsp:nvSpPr>
      <dsp:spPr>
        <a:xfrm>
          <a:off x="0" y="384163"/>
          <a:ext cx="8053014" cy="8875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03" tIns="479044" rIns="6250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rgbClr val="72727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Providing services directly to patients</a:t>
          </a:r>
          <a:endParaRPr lang="en-GB" sz="2000" kern="1200" dirty="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384163"/>
        <a:ext cx="8053014" cy="887512"/>
      </dsp:txXfrm>
    </dsp:sp>
    <dsp:sp modelId="{36EC2EE4-020D-4326-90B8-5A9B6A875EF4}">
      <dsp:nvSpPr>
        <dsp:cNvPr id="0" name=""/>
        <dsp:cNvSpPr/>
      </dsp:nvSpPr>
      <dsp:spPr>
        <a:xfrm>
          <a:off x="402650" y="44683"/>
          <a:ext cx="5637109" cy="67896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9" tIns="0" rIns="2130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Practising physicians</a:t>
          </a:r>
        </a:p>
      </dsp:txBody>
      <dsp:txXfrm>
        <a:off x="435794" y="77827"/>
        <a:ext cx="5570821" cy="612672"/>
      </dsp:txXfrm>
    </dsp:sp>
    <dsp:sp modelId="{B9AA760A-3150-47CA-8A27-429831FA3EFE}">
      <dsp:nvSpPr>
        <dsp:cNvPr id="0" name=""/>
        <dsp:cNvSpPr/>
      </dsp:nvSpPr>
      <dsp:spPr>
        <a:xfrm>
          <a:off x="0" y="1735356"/>
          <a:ext cx="8053014" cy="14852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03" tIns="479044" rIns="62500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0" i="0" kern="1200" dirty="0">
              <a:solidFill>
                <a:srgbClr val="72727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Practising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srgbClr val="72727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Working in health system as managers, researchers, etc. (excluding direct contact with patients) </a:t>
          </a:r>
          <a:endParaRPr lang="en-GB" sz="2000" kern="1200" dirty="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735356"/>
        <a:ext cx="8053014" cy="1485224"/>
      </dsp:txXfrm>
    </dsp:sp>
    <dsp:sp modelId="{F532CF1C-E045-45FF-94F0-43FE9624C0C1}">
      <dsp:nvSpPr>
        <dsp:cNvPr id="0" name=""/>
        <dsp:cNvSpPr/>
      </dsp:nvSpPr>
      <dsp:spPr>
        <a:xfrm>
          <a:off x="402650" y="1395876"/>
          <a:ext cx="5637109" cy="67896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9" tIns="0" rIns="2130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Professionally</a:t>
          </a:r>
          <a:r>
            <a:rPr lang="en-GB" sz="24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GB" sz="2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active physicians</a:t>
          </a:r>
        </a:p>
      </dsp:txBody>
      <dsp:txXfrm>
        <a:off x="435794" y="1429020"/>
        <a:ext cx="5570821" cy="612672"/>
      </dsp:txXfrm>
    </dsp:sp>
    <dsp:sp modelId="{DCE3A06E-C2BE-4D4E-8A3A-022FCD8CB0C4}">
      <dsp:nvSpPr>
        <dsp:cNvPr id="0" name=""/>
        <dsp:cNvSpPr/>
      </dsp:nvSpPr>
      <dsp:spPr>
        <a:xfrm>
          <a:off x="0" y="3684261"/>
          <a:ext cx="8053014" cy="112297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003" tIns="479044" rIns="6250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0" i="0" kern="1200" dirty="0">
              <a:solidFill>
                <a:srgbClr val="727272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All health professionals who are licensed to practice, including non-practising (e.g. unemployed, retired, working abroad)</a:t>
          </a:r>
        </a:p>
      </dsp:txBody>
      <dsp:txXfrm>
        <a:off x="0" y="3684261"/>
        <a:ext cx="8053014" cy="1122975"/>
      </dsp:txXfrm>
    </dsp:sp>
    <dsp:sp modelId="{08F4EB9A-AD94-4DF2-8E42-4B41CF95E899}">
      <dsp:nvSpPr>
        <dsp:cNvPr id="0" name=""/>
        <dsp:cNvSpPr/>
      </dsp:nvSpPr>
      <dsp:spPr>
        <a:xfrm>
          <a:off x="402650" y="3344781"/>
          <a:ext cx="5637109" cy="678960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69" tIns="0" rIns="2130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Physicians licensed to practice</a:t>
          </a:r>
        </a:p>
      </dsp:txBody>
      <dsp:txXfrm>
        <a:off x="435794" y="3377925"/>
        <a:ext cx="5570821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7D0C8-20E2-42CB-A2EF-17BAD0247DF3}">
      <dsp:nvSpPr>
        <dsp:cNvPr id="0" name=""/>
        <dsp:cNvSpPr/>
      </dsp:nvSpPr>
      <dsp:spPr>
        <a:xfrm>
          <a:off x="0" y="274956"/>
          <a:ext cx="8136904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437388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Different sources almost always provide different numbers </a:t>
          </a:r>
          <a:endParaRPr lang="en-US" sz="1600" kern="12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4956"/>
        <a:ext cx="8136904" cy="777262"/>
      </dsp:txXfrm>
    </dsp:sp>
    <dsp:sp modelId="{CF85ECBD-02DA-473A-8B24-DB1A49BF4E03}">
      <dsp:nvSpPr>
        <dsp:cNvPr id="0" name=""/>
        <dsp:cNvSpPr/>
      </dsp:nvSpPr>
      <dsp:spPr>
        <a:xfrm>
          <a:off x="406845" y="28506"/>
          <a:ext cx="5695832" cy="556409"/>
        </a:xfrm>
        <a:prstGeom prst="roundRect">
          <a:avLst/>
        </a:prstGeom>
        <a:solidFill>
          <a:srgbClr val="4F81BD"/>
        </a:solidFill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Differences in data sources</a:t>
          </a:r>
          <a:endParaRPr lang="en-US" sz="20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007" y="55668"/>
        <a:ext cx="5641508" cy="502085"/>
      </dsp:txXfrm>
    </dsp:sp>
    <dsp:sp modelId="{77E31523-647F-42CC-91E7-E3A428648BDE}">
      <dsp:nvSpPr>
        <dsp:cNvPr id="0" name=""/>
        <dsp:cNvSpPr/>
      </dsp:nvSpPr>
      <dsp:spPr>
        <a:xfrm>
          <a:off x="0" y="1475578"/>
          <a:ext cx="8136904" cy="1008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437388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Practising doctors vs all doctors licensed to practice</a:t>
          </a:r>
          <a:endParaRPr lang="en-US" sz="1600" kern="12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Inclusion/exclusion of physicians-in-training </a:t>
          </a:r>
          <a:endParaRPr lang="en-US" sz="1600" kern="12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75578"/>
        <a:ext cx="8136904" cy="1008787"/>
      </dsp:txXfrm>
    </dsp:sp>
    <dsp:sp modelId="{89DE637F-02A0-4AA9-84A5-776E338807F5}">
      <dsp:nvSpPr>
        <dsp:cNvPr id="0" name=""/>
        <dsp:cNvSpPr/>
      </dsp:nvSpPr>
      <dsp:spPr>
        <a:xfrm>
          <a:off x="406845" y="1165618"/>
          <a:ext cx="5947816" cy="619920"/>
        </a:xfrm>
        <a:prstGeom prst="roundRect">
          <a:avLst/>
        </a:prstGeom>
        <a:solidFill>
          <a:srgbClr val="4F81BD"/>
        </a:solidFill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Differences in “concept” and data coverage</a:t>
          </a:r>
        </a:p>
      </dsp:txBody>
      <dsp:txXfrm>
        <a:off x="437107" y="1195880"/>
        <a:ext cx="5887292" cy="559396"/>
      </dsp:txXfrm>
    </dsp:sp>
    <dsp:sp modelId="{DC36535C-85BC-4E7B-995A-F05BD7982DF5}">
      <dsp:nvSpPr>
        <dsp:cNvPr id="0" name=""/>
        <dsp:cNvSpPr/>
      </dsp:nvSpPr>
      <dsp:spPr>
        <a:xfrm>
          <a:off x="0" y="2907726"/>
          <a:ext cx="8136904" cy="975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437388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Gap between headcounts and FTEs may increase if working time of doctors is decreasing  </a:t>
          </a:r>
          <a:endParaRPr lang="en-US" sz="1600" kern="12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7726"/>
        <a:ext cx="8136904" cy="975712"/>
      </dsp:txXfrm>
    </dsp:sp>
    <dsp:sp modelId="{4644861F-C996-4ECA-AB73-F2FCDF1ED747}">
      <dsp:nvSpPr>
        <dsp:cNvPr id="0" name=""/>
        <dsp:cNvSpPr/>
      </dsp:nvSpPr>
      <dsp:spPr>
        <a:xfrm>
          <a:off x="406845" y="2597766"/>
          <a:ext cx="5695832" cy="619920"/>
        </a:xfrm>
        <a:prstGeom prst="roundRect">
          <a:avLst/>
        </a:prstGeom>
        <a:solidFill>
          <a:srgbClr val="4F81BD"/>
        </a:solidFill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Differences between headcounts vs FTEs</a:t>
          </a:r>
          <a:r>
            <a:rPr lang="en-GB" sz="200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37107" y="2628028"/>
        <a:ext cx="5635308" cy="559396"/>
      </dsp:txXfrm>
    </dsp:sp>
    <dsp:sp modelId="{3C8F3617-F5C1-49AE-AD5A-8F8E04579A87}">
      <dsp:nvSpPr>
        <dsp:cNvPr id="0" name=""/>
        <dsp:cNvSpPr/>
      </dsp:nvSpPr>
      <dsp:spPr>
        <a:xfrm>
          <a:off x="0" y="4306798"/>
          <a:ext cx="8136904" cy="777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4F81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437388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kern="12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rPr>
            <a:t>Population data to calculate density per population can vary </a:t>
          </a:r>
          <a:endParaRPr lang="en-US" sz="1600" kern="1200" dirty="0">
            <a:solidFill>
              <a:srgbClr val="72727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06798"/>
        <a:ext cx="8136904" cy="777262"/>
      </dsp:txXfrm>
    </dsp:sp>
    <dsp:sp modelId="{EA1A4A90-7857-4081-B1D9-242B7A658D9E}">
      <dsp:nvSpPr>
        <dsp:cNvPr id="0" name=""/>
        <dsp:cNvSpPr/>
      </dsp:nvSpPr>
      <dsp:spPr>
        <a:xfrm>
          <a:off x="406845" y="3996838"/>
          <a:ext cx="5695832" cy="619920"/>
        </a:xfrm>
        <a:prstGeom prst="roundRect">
          <a:avLst/>
        </a:prstGeom>
        <a:solidFill>
          <a:srgbClr val="4F81BD"/>
        </a:solidFill>
        <a:ln w="31750" cap="flat" cmpd="sng" algn="ctr">
          <a:noFill/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none" kern="1200" dirty="0">
              <a:latin typeface="Arial" panose="020B0604020202020204" pitchFamily="34" charset="0"/>
              <a:cs typeface="Arial" panose="020B0604020202020204" pitchFamily="34" charset="0"/>
            </a:rPr>
            <a:t>Differences in the “denominator”</a:t>
          </a:r>
        </a:p>
      </dsp:txBody>
      <dsp:txXfrm>
        <a:off x="437107" y="4027100"/>
        <a:ext cx="563530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0897F-365F-4A08-8763-1CD2DE8BA0A7}">
      <dsp:nvSpPr>
        <dsp:cNvPr id="0" name=""/>
        <dsp:cNvSpPr/>
      </dsp:nvSpPr>
      <dsp:spPr>
        <a:xfrm>
          <a:off x="1781" y="483086"/>
          <a:ext cx="1432668" cy="130159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PaRIS collects data from patients</a:t>
          </a:r>
        </a:p>
      </dsp:txBody>
      <dsp:txXfrm>
        <a:off x="211590" y="673700"/>
        <a:ext cx="1013050" cy="920363"/>
      </dsp:txXfrm>
    </dsp:sp>
    <dsp:sp modelId="{45B8A24D-6B55-4117-8107-F52C3B5415D5}">
      <dsp:nvSpPr>
        <dsp:cNvPr id="0" name=""/>
        <dsp:cNvSpPr/>
      </dsp:nvSpPr>
      <dsp:spPr>
        <a:xfrm>
          <a:off x="411966" y="1835032"/>
          <a:ext cx="612298" cy="612657"/>
        </a:xfrm>
        <a:prstGeom prst="mathPlus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493126" y="2069354"/>
        <a:ext cx="449978" cy="144013"/>
      </dsp:txXfrm>
    </dsp:sp>
    <dsp:sp modelId="{361A42C7-827C-4474-88CF-C6A4C7CCD7B0}">
      <dsp:nvSpPr>
        <dsp:cNvPr id="0" name=""/>
        <dsp:cNvSpPr/>
      </dsp:nvSpPr>
      <dsp:spPr>
        <a:xfrm>
          <a:off x="57" y="2498044"/>
          <a:ext cx="1436115" cy="13008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PaRIS collects data from healthcare providers</a:t>
          </a:r>
        </a:p>
      </dsp:txBody>
      <dsp:txXfrm>
        <a:off x="210371" y="2688550"/>
        <a:ext cx="1015487" cy="919841"/>
      </dsp:txXfrm>
    </dsp:sp>
    <dsp:sp modelId="{3AC6FECD-BCF0-4605-849E-BA10345A671D}">
      <dsp:nvSpPr>
        <dsp:cNvPr id="0" name=""/>
        <dsp:cNvSpPr/>
      </dsp:nvSpPr>
      <dsp:spPr>
        <a:xfrm>
          <a:off x="1322699" y="1944214"/>
          <a:ext cx="391121" cy="39355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322699" y="2022925"/>
        <a:ext cx="273785" cy="236133"/>
      </dsp:txXfrm>
    </dsp:sp>
    <dsp:sp modelId="{F010DADF-04FC-420D-A81D-90CF107DA85E}">
      <dsp:nvSpPr>
        <dsp:cNvPr id="0" name=""/>
        <dsp:cNvSpPr/>
      </dsp:nvSpPr>
      <dsp:spPr>
        <a:xfrm>
          <a:off x="1754335" y="1388889"/>
          <a:ext cx="1555986" cy="15042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Together this information helps us understand how well health systems are performing</a:t>
          </a:r>
        </a:p>
      </dsp:txBody>
      <dsp:txXfrm>
        <a:off x="1982204" y="1609175"/>
        <a:ext cx="1100248" cy="106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0.0037</cdr:x>
      <cdr:y>0.09259</cdr:y>
    </cdr:from>
    <cdr:ext cx="360355" cy="220249"/>
    <cdr:sp macro="" textlink="">
      <cdr:nvSpPr>
        <cdr:cNvPr id="2" name="TextBox 1"/>
        <cdr:cNvSpPr txBox="1"/>
      </cdr:nvSpPr>
      <cdr:spPr>
        <a:xfrm xmlns:a="http://schemas.openxmlformats.org/drawingml/2006/main">
          <a:off x="31640" y="360040"/>
          <a:ext cx="360355" cy="220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b="0" i="0" dirty="0">
              <a:solidFill>
                <a:srgbClr val="000000"/>
              </a:solidFill>
              <a:latin typeface="Arial Narrow" panose="020B0606020202030204" pitchFamily="34" charset="0"/>
            </a:rPr>
            <a:t>%</a:t>
          </a:r>
          <a:endParaRPr lang="en-GB" sz="750" b="0" i="0" dirty="0">
            <a:solidFill>
              <a:srgbClr val="000000"/>
            </a:solidFill>
            <a:latin typeface="Arial Narrow" panose="020B0606020202030204" pitchFamily="34" charset="0"/>
          </a:endParaRPr>
        </a:p>
      </cdr:txBody>
    </cdr:sp>
  </cdr:abs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0.03299</cdr:x>
      <cdr:y>0.06154</cdr:y>
    </cdr:from>
    <cdr:ext cx="874830" cy="230360"/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88031"/>
          <a:ext cx="874830" cy="23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b="0" i="0" dirty="0">
              <a:solidFill>
                <a:srgbClr val="000000"/>
              </a:solidFill>
              <a:latin typeface="Arial Narrow" panose="020B0606020202030204" pitchFamily="34" charset="0"/>
            </a:rPr>
            <a:t>Per 10 000 population</a:t>
          </a:r>
        </a:p>
      </cdr:txBody>
    </cdr:sp>
  </cdr:abs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0.01874</cdr:x>
      <cdr:y>0.05405</cdr:y>
    </cdr:from>
    <cdr:ext cx="874830" cy="230361"/>
    <cdr:sp macro="" textlink="">
      <cdr:nvSpPr>
        <cdr:cNvPr id="2" name="TextBox 1"/>
        <cdr:cNvSpPr txBox="1"/>
      </cdr:nvSpPr>
      <cdr:spPr>
        <a:xfrm xmlns:a="http://schemas.openxmlformats.org/drawingml/2006/main">
          <a:off x="154361" y="244624"/>
          <a:ext cx="874830" cy="230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dirty="0">
              <a:latin typeface="Arial Narrow" panose="020B0606020202030204" pitchFamily="34" charset="0"/>
            </a:rPr>
            <a:t>Per 10 000 population</a:t>
          </a:r>
        </a:p>
      </cdr:txBody>
    </cdr: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8" y="0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/>
          <a:lstStyle>
            <a:lvl1pPr algn="r">
              <a:defRPr sz="1200"/>
            </a:lvl1pPr>
          </a:lstStyle>
          <a:p>
            <a:fld id="{61DCFE45-8C0E-3642-9450-B148D9261490}" type="datetimeFigureOut">
              <a:rPr lang="fr-FR" smtClean="0"/>
              <a:pPr/>
              <a:t>17/10/2024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7" y="9445168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8" y="9445168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 anchor="b"/>
          <a:lstStyle>
            <a:lvl1pPr algn="r">
              <a:defRPr sz="1200"/>
            </a:lvl1pPr>
          </a:lstStyle>
          <a:p>
            <a:fld id="{B814C777-F94E-1343-82CD-7DDBE2551F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58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8" y="0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/>
          <a:lstStyle>
            <a:lvl1pPr algn="r">
              <a:defRPr sz="1200"/>
            </a:lvl1pPr>
          </a:lstStyle>
          <a:p>
            <a:fld id="{47B4A442-A278-4AF6-A4BE-3C984F3544C9}" type="datetimeFigureOut">
              <a:rPr lang="en-GB" smtClean="0"/>
              <a:pPr/>
              <a:t>17/10/2024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5" tIns="45829" rIns="91655" bIns="4582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3"/>
            <a:ext cx="5444490" cy="4474845"/>
          </a:xfrm>
          <a:prstGeom prst="rect">
            <a:avLst/>
          </a:prstGeom>
        </p:spPr>
        <p:txBody>
          <a:bodyPr vert="horz" lIns="91655" tIns="45829" rIns="91655" bIns="4582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45168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8" y="9445168"/>
            <a:ext cx="2949099" cy="497205"/>
          </a:xfrm>
          <a:prstGeom prst="rect">
            <a:avLst/>
          </a:prstGeom>
        </p:spPr>
        <p:txBody>
          <a:bodyPr vert="horz" lIns="91655" tIns="45829" rIns="91655" bIns="45829" rtlCol="0" anchor="b"/>
          <a:lstStyle>
            <a:lvl1pPr algn="r">
              <a:defRPr sz="1200"/>
            </a:lvl1pPr>
          </a:lstStyle>
          <a:p>
            <a:fld id="{83882A83-B4A8-4125-87FE-AC9B83188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81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7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66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9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3F46C-BA65-454F-8A3A-002188C0DC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97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15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52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9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3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3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4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7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1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2A83-B4A8-4125-87FE-AC9B83188D3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1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4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2628000" cy="42296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1201" y="432000"/>
            <a:ext cx="692307" cy="14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10"/>
            <a:ext cx="2628000" cy="42296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2"/>
            <a:ext cx="1742400" cy="578821"/>
          </a:xfrm>
          <a:prstGeom prst="rect">
            <a:avLst/>
          </a:prstGeom>
        </p:spPr>
      </p:pic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2480402"/>
            <a:ext cx="6300000" cy="12657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4500" kern="1200" cap="all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368000" y="3805000"/>
            <a:ext cx="6300000" cy="60871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kern="1200" cap="none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- The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5B91-781F-2939-C924-DAEE82D7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84301-FF29-CAB5-1D04-95B3899F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465F1-9714-2199-113E-1D1BBCFA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F9D42-37D1-DA41-1F2B-5ACB252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A9C2-59D6-006B-C61C-B3BE182C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02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ED54-B453-9211-EB58-31E2916C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6613-D71E-AA48-B96A-14C6F022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AA2AB-8F2D-1F4A-0BAE-4ED94EC9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2EF7F-5E03-5752-3B07-48613036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84D0-8C1A-8632-0475-F19E21AB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C1A2-4C21-7AEE-5987-36E488F5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F01F-DC1B-5FB1-3ABC-BC7BF0EC3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F7E9C-3C52-9219-F631-4976BE160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E544C-E090-1044-D9CA-AE6B6F7B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37D0C-3EAE-696B-0FC5-C8C02372C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A3801-0337-DD74-3615-214FDC68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43C6-8F66-6FE2-35B7-227E877E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5E058-00A2-D685-3C18-A223F713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BF05-F534-29F1-5E01-732B6C0D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8D29A-D863-4430-5522-8C6358DE9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E7E5D-EA77-AEA4-8B66-4FB0BBB5B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EFB41-5745-5DBA-FC2A-7AF7BEBC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92F24-8010-44B3-50C8-CEF36068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4CE02-0061-EF30-5001-4949067D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6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8D64-CC02-0553-B96C-1032B0FB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83332-A790-78EC-1D0F-FC52D784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4D9CD-E78F-DB5D-58ED-26D670FC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67018-DAD4-3EE8-37E2-2DB1E40E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CEC-35BD-364E-889E-CB5E00D5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F2B14-941E-1314-1140-A00AFFD3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85FA7-8CF5-540D-5D4C-CC34132C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7EE4-DF02-B091-0E5E-A4D3EA02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5B2A-CFCC-D2BE-914A-4B4521E6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71666-2C6E-9261-9BDA-06655CD95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15B9C-ADE6-0041-4BD7-10216DBD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5052B-3B0A-4BC0-2542-19184D4F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5E31-4CD5-7092-2F79-7D8CF463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8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1127-C301-FC8A-C1EF-EA6E17D2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28087-02CA-44C3-2A25-2E7DD1D1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32894-9618-1A77-401F-7097DFC60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1A061-458B-6A16-F910-7DE554F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E9B13-8A8A-7727-A63F-54E48C7D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B7DFE-152D-D2DC-0B7C-848392D6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8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213D-6E86-40AA-F67B-9580ACE9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89158-650C-9C0B-2E37-573868085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4358-E6A0-CE13-DDF9-5BFD8973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C073-5FDB-B02B-7497-4778770B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FFC27-1693-76B5-DB01-39FD08A4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4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D6ABB-837D-A755-65C1-E977C6748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DF8CD-F74D-8CD7-F729-69CDDACC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FC783-956D-72C4-6CEF-A7225964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EE552-FD2B-765A-46D3-1237F11D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A538-4249-6158-437A-E755D00A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7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aseline="0">
                <a:solidFill>
                  <a:srgbClr val="004D88"/>
                </a:solidFill>
                <a:latin typeface="Arial"/>
              </a:defRPr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920875"/>
            <a:ext cx="6624000" cy="1057127"/>
          </a:xfrm>
          <a:prstGeom prst="rect">
            <a:avLst/>
          </a:prstGeom>
        </p:spPr>
        <p:txBody>
          <a:bodyPr vert="horz" wrap="square" anchor="ctr" anchorCtr="0">
            <a:spAutoFit/>
          </a:bodyPr>
          <a:lstStyle>
            <a:lvl1pPr marL="0" indent="0" algn="ctr">
              <a:lnSpc>
                <a:spcPts val="3700"/>
              </a:lnSpc>
              <a:spcBef>
                <a:spcPts val="0"/>
              </a:spcBef>
              <a:buFontTx/>
              <a:buNone/>
              <a:defRPr sz="3700" kern="1200" cap="all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page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9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buClr>
                <a:srgbClr val="595959"/>
              </a:buCl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EF9261C3-E81C-7A4C-A1B1-7675A520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800" y="6340800"/>
            <a:ext cx="6120000" cy="2448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9748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90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0156560-2094-4D57-9584-E7EBEAF8CE9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57472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7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buClr>
                <a:srgbClr val="595959"/>
              </a:buCl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E1A9-8E7E-D04D-9670-8269DAC153D9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EF9261C3-E81C-7A4C-A1B1-7675A520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54800" y="6340800"/>
            <a:ext cx="6120000" cy="2448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0968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600202"/>
            <a:ext cx="82184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wrap="square" anchor="ctr" anchorCtr="0"/>
          <a:lstStyle>
            <a:lvl1pPr marL="0" indent="0">
              <a:spcBef>
                <a:spcPts val="0"/>
              </a:spcBef>
              <a:buFontTx/>
              <a:buNone/>
              <a:defRPr sz="3200" baseline="0">
                <a:solidFill>
                  <a:srgbClr val="727272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64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10"/>
            <a:ext cx="2628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01200"/>
            <a:ext cx="17424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201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/>
              <a:t>Cliquez pour modifier les styles du texte du masque</a:t>
            </a:r>
            <a:endParaRPr lang="en-US" dirty="0"/>
          </a:p>
          <a:p>
            <a:pPr lvl="1" eaLnBrk="1" latinLnBrk="0" hangingPunct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 eaLnBrk="1" latinLnBrk="0" hangingPunct="1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 eaLnBrk="1" latinLnBrk="0" hangingPunct="1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 eaLnBrk="1" latinLnBrk="0" hangingPunct="1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7901E35-4F02-4CED-A98B-8EC236D37B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690900"/>
            <a:ext cx="6624000" cy="1515800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D7901E35-4F02-4CED-A98B-8EC236D37BAD}" type="slidenum">
              <a:rPr lang="en-US" smtClean="0">
                <a:solidFill>
                  <a:srgbClr val="006299"/>
                </a:solidFill>
              </a:rPr>
              <a:pPr/>
              <a:t>‹#›</a:t>
            </a:fld>
            <a:endParaRPr lang="en-US">
              <a:solidFill>
                <a:srgbClr val="00629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004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2628000" cy="422963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1201" y="432000"/>
            <a:ext cx="692307" cy="144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10"/>
            <a:ext cx="2628000" cy="42296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2"/>
            <a:ext cx="1742400" cy="578821"/>
          </a:xfrm>
          <a:prstGeom prst="rect">
            <a:avLst/>
          </a:prstGeom>
        </p:spPr>
      </p:pic>
      <p:sp>
        <p:nvSpPr>
          <p:cNvPr id="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2480402"/>
            <a:ext cx="6300000" cy="1265731"/>
          </a:xfrm>
          <a:prstGeom prst="rect">
            <a:avLst/>
          </a:prstGeom>
        </p:spPr>
        <p:txBody>
          <a:bodyPr vert="horz" wrap="square" anchor="b" anchorCtr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4500" kern="1200" cap="all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368000" y="3805000"/>
            <a:ext cx="6300000" cy="60871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800" kern="1200" cap="none" baseline="0">
                <a:solidFill>
                  <a:schemeClr val="bg1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Subtitle</a:t>
            </a:r>
            <a:r>
              <a:rPr lang="fr-FR" dirty="0"/>
              <a:t> - The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6094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601" y="5328000"/>
            <a:ext cx="950407" cy="1530000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600202"/>
            <a:ext cx="82184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prstClr val="black"/>
              </a:solidFill>
              <a:latin typeface="Helvetica 65 Medium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wrap="square" anchor="ctr" anchorCtr="0"/>
          <a:lstStyle>
            <a:lvl1pPr marL="0" indent="0">
              <a:spcBef>
                <a:spcPts val="0"/>
              </a:spcBef>
              <a:buFontTx/>
              <a:buNone/>
              <a:defRPr sz="3200" baseline="0">
                <a:solidFill>
                  <a:srgbClr val="727272"/>
                </a:solidFill>
                <a:latin typeface="Arial"/>
              </a:defRPr>
            </a:lvl1pPr>
            <a:lvl2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2pPr>
            <a:lvl3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3pPr>
            <a:lvl4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4pPr>
            <a:lvl5pPr>
              <a:spcBef>
                <a:spcPts val="0"/>
              </a:spcBef>
              <a:defRPr sz="3200" baseline="0">
                <a:solidFill>
                  <a:srgbClr val="727272"/>
                </a:solidFill>
                <a:latin typeface="Arial"/>
              </a:defRPr>
            </a:lvl5pPr>
          </a:lstStyle>
          <a:p>
            <a:pPr lvl="0"/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73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4D2C-1C14-5B9E-8CCB-D5682CC0A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846DD-A419-D8DA-7FCB-C006B3BC0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22FB7-8560-0CD7-CFFE-49B00AA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E856C-A990-E4D5-843C-9CB32AEB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B521A-2F1C-BEA3-EF93-6BCCAA6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2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1" y="5328186"/>
            <a:ext cx="950407" cy="1529631"/>
          </a:xfrm>
          <a:prstGeom prst="rect">
            <a:avLst/>
          </a:prstGeom>
        </p:spPr>
      </p:pic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201" y="6411602"/>
            <a:ext cx="8194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1368000" y="6411602"/>
            <a:ext cx="4320000" cy="24622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fr-FR" sz="1000" kern="1200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Direction or </a:t>
            </a:r>
            <a:r>
              <a:rPr lang="fr-FR" sz="1000" kern="1200" dirty="0" err="1">
                <a:solidFill>
                  <a:srgbClr val="727272"/>
                </a:solidFill>
                <a:latin typeface="Arial"/>
                <a:ea typeface="+mn-ea"/>
                <a:cs typeface="+mn-cs"/>
              </a:rPr>
              <a:t>Department</a:t>
            </a:r>
            <a:r>
              <a:rPr lang="fr-FR" sz="1000" kern="1200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 </a:t>
            </a:r>
            <a:r>
              <a:rPr lang="fr-FR" sz="1000" kern="1200" dirty="0" err="1">
                <a:solidFill>
                  <a:srgbClr val="727272"/>
                </a:solidFill>
                <a:latin typeface="Arial"/>
                <a:ea typeface="+mn-ea"/>
                <a:cs typeface="+mn-cs"/>
              </a:rPr>
              <a:t>name</a:t>
            </a:r>
            <a:r>
              <a:rPr lang="fr-FR" sz="1000" kern="1200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 or Name of </a:t>
            </a:r>
            <a:r>
              <a:rPr lang="fr-FR" sz="1000" kern="1200" dirty="0" err="1">
                <a:solidFill>
                  <a:srgbClr val="727272"/>
                </a:solidFill>
                <a:latin typeface="Arial"/>
                <a:ea typeface="+mn-ea"/>
                <a:cs typeface="+mn-cs"/>
              </a:rPr>
              <a:t>author</a:t>
            </a:r>
            <a:r>
              <a:rPr lang="fr-FR" sz="1000" kern="1200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 / © OECD</a:t>
            </a:r>
            <a:endParaRPr lang="fr-FR" sz="1000" cap="all" dirty="0">
              <a:solidFill>
                <a:srgbClr val="727272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13" name="Espace réservé du texte 3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wrap="square" anchor="ctr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3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3200" baseline="0">
                <a:solidFill>
                  <a:srgbClr val="727272"/>
                </a:solidFill>
                <a:latin typeface="Arial"/>
                <a:cs typeface="+mn-cs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•"/>
              <a:defRPr sz="3200" baseline="0">
                <a:solidFill>
                  <a:srgbClr val="727272"/>
                </a:solidFill>
                <a:latin typeface="Arial"/>
                <a:cs typeface="+mn-cs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3200" baseline="0">
                <a:solidFill>
                  <a:srgbClr val="727272"/>
                </a:solidFill>
                <a:latin typeface="Arial"/>
                <a:cs typeface="+mn-cs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3200" baseline="0">
                <a:solidFill>
                  <a:srgbClr val="727272"/>
                </a:solidFill>
                <a:latin typeface="Arial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73CF"/>
                </a:solidFill>
                <a:latin typeface="+mn-lt"/>
                <a:cs typeface="+mn-cs"/>
              </a:defRPr>
            </a:lvl9pPr>
          </a:lstStyle>
          <a:p>
            <a:r>
              <a:rPr lang="fr-FR" sz="3200" dirty="0"/>
              <a:t>Slide </a:t>
            </a:r>
            <a:r>
              <a:rPr lang="fr-FR" sz="3200" dirty="0" err="1"/>
              <a:t>title</a:t>
            </a:r>
            <a:br>
              <a:rPr lang="fr-FR" sz="3200" dirty="0"/>
            </a:br>
            <a:r>
              <a:rPr lang="fr-FR" sz="3200" dirty="0"/>
              <a:t>Slide </a:t>
            </a:r>
            <a:r>
              <a:rPr lang="fr-FR" sz="3200" dirty="0" err="1"/>
              <a:t>title</a:t>
            </a:r>
            <a:r>
              <a:rPr lang="fr-FR" sz="3200" dirty="0"/>
              <a:t> </a:t>
            </a:r>
            <a:r>
              <a:rPr lang="fr-FR" sz="3200" dirty="0" err="1"/>
              <a:t>can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extended</a:t>
            </a:r>
            <a:r>
              <a:rPr lang="fr-FR" sz="3200" dirty="0"/>
              <a:t> to </a:t>
            </a:r>
            <a:r>
              <a:rPr lang="fr-FR" sz="3200" dirty="0" err="1"/>
              <a:t>two</a:t>
            </a:r>
            <a:r>
              <a:rPr lang="fr-FR" sz="3200" dirty="0"/>
              <a:t> </a:t>
            </a:r>
            <a:r>
              <a:rPr lang="fr-FR" sz="3200" dirty="0" err="1"/>
              <a:t>lines</a:t>
            </a:r>
            <a:endParaRPr lang="fr-FR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43818-0512-1F48-0D3D-02FB26032B3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13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1" y="5328186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1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  <a:endParaRPr kumimoji="0" lang="en-US" dirty="0"/>
          </a:p>
          <a:p>
            <a:pPr lvl="1" eaLnBrk="1" latinLnBrk="0" hangingPunct="1"/>
            <a:r>
              <a:rPr kumimoji="0" lang="en-US" dirty="0" err="1"/>
              <a:t>Deuxième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2" eaLnBrk="1" latinLnBrk="0" hangingPunct="1"/>
            <a:r>
              <a:rPr kumimoji="0" lang="en-US" dirty="0" err="1"/>
              <a:t>Troisième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3" eaLnBrk="1" latinLnBrk="0" hangingPunct="1"/>
            <a:r>
              <a:rPr kumimoji="0" lang="en-US" dirty="0" err="1"/>
              <a:t>Quatrième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  <a:p>
            <a:pPr lvl="4" eaLnBrk="1" latinLnBrk="0" hangingPunct="1"/>
            <a:r>
              <a:rPr kumimoji="0" lang="en-US" dirty="0" err="1"/>
              <a:t>Cinquième</a:t>
            </a:r>
            <a:r>
              <a:rPr kumimoji="0" lang="en-US" dirty="0"/>
              <a:t> </a:t>
            </a:r>
            <a:r>
              <a:rPr kumimoji="0" lang="en-US" dirty="0" err="1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  <a:br>
              <a:rPr lang="fr-FR" dirty="0"/>
            </a:br>
            <a:r>
              <a:rPr lang="fr-FR" dirty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D7901E35-4F02-4CED-A98B-8EC236D37B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10ED8-CE16-A9C9-63EE-C69B099BE6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13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9" r:id="rId4"/>
    <p:sldLayoutId id="2147483728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053CE-FDE4-335C-DD3C-D7DA5D61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9A84F-5065-FEEA-4620-A055C6701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C884-01AC-BC9D-62AB-7E0FB39BD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897A0-A9E6-ACF0-32F1-9B8597EFA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F196-51D0-0F6B-C99D-29386B868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10F79-F567-4C1E-9F3C-5C8CCA809A0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ACBF3-D1E3-40C9-D7AA-35366490734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27873" y="6642100"/>
            <a:ext cx="1309688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5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393847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187200"/>
            <a:ext cx="8640000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60000"/>
            <a:ext cx="86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1200" y="63408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rgbClr val="FFFFFF"/>
                </a:solidFill>
                <a:latin typeface="Arial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8FAB36-A3E1-B645-A5F9-94502EB88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800" y="6340800"/>
            <a:ext cx="6120000" cy="2448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2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 userDrawn="1"/>
        </p:nvSpPr>
        <p:spPr>
          <a:xfrm>
            <a:off x="252000" y="6340800"/>
            <a:ext cx="792000" cy="2448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/>
                </a:solidFill>
              </a:rPr>
              <a:t>© OECD |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541A8-4AB5-07F8-D5F6-A0F9DCD7E8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27873" y="6642100"/>
            <a:ext cx="1309688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5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656433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hf hdr="0" ftr="0" dt="0"/>
  <p:txStyles>
    <p:titleStyle>
      <a:lvl1pPr algn="l" defTabSz="914378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2200C8"/>
          </a:solidFill>
          <a:latin typeface="Arial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rgbClr val="595959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187200"/>
            <a:ext cx="8640000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60000"/>
            <a:ext cx="864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1200" y="63408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200" baseline="0">
                <a:solidFill>
                  <a:srgbClr val="FFFFFF"/>
                </a:solidFill>
                <a:latin typeface="Arial"/>
              </a:defRPr>
            </a:lvl1pPr>
          </a:lstStyle>
          <a:p>
            <a:fld id="{11EAE1A9-8E7E-D04D-9670-8269DAC153D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8FAB36-A3E1-B645-A5F9-94502EB88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4800" y="6340800"/>
            <a:ext cx="6120000" cy="2448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12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 userDrawn="1"/>
        </p:nvSpPr>
        <p:spPr>
          <a:xfrm>
            <a:off x="252000" y="6340800"/>
            <a:ext cx="792000" cy="244800"/>
          </a:xfrm>
          <a:prstGeom prst="rect">
            <a:avLst/>
          </a:prstGeom>
        </p:spPr>
        <p:txBody>
          <a:bodyPr vert="horz" wrap="none" lIns="91440" tIns="45720" rIns="0" bIns="4572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/>
                </a:solidFill>
              </a:rPr>
              <a:t>© OECD |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1106B-C390-AB05-FFF8-C7902220FAE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27872" y="6642100"/>
            <a:ext cx="1309688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75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776167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hf hdr="0" ftr="0" dt="0"/>
  <p:txStyles>
    <p:titleStyle>
      <a:lvl1pPr algn="l" defTabSz="914378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rgbClr val="2200C8"/>
          </a:solidFill>
          <a:latin typeface="Arial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rgbClr val="595959"/>
        </a:buClr>
        <a:buFont typeface="Arial" pitchFamily="34" charset="0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835696" y="7245424"/>
            <a:ext cx="6300000" cy="879408"/>
          </a:xfrm>
        </p:spPr>
        <p:txBody>
          <a:bodyPr/>
          <a:lstStyle/>
          <a:p>
            <a:pPr algn="ctr"/>
            <a:r>
              <a:rPr lang="en-US" sz="2800"/>
              <a:t> </a:t>
            </a:r>
            <a:br>
              <a:rPr lang="en-US" sz="2800" kern="100"/>
            </a:br>
            <a:endParaRPr lang="en-US" sz="2800" kern="100"/>
          </a:p>
          <a:p>
            <a:pPr algn="ctr"/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449192" y="611348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Gaetan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Lafortune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, OECD Health Division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Joint Session UEMO-UEMS, 18 October 2024</a:t>
            </a:r>
            <a:endParaRPr lang="en-US" sz="1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A3AA79-D063-647E-115C-21B558B5A98F}"/>
              </a:ext>
            </a:extLst>
          </p:cNvPr>
          <p:cNvSpPr txBox="1"/>
          <p:nvPr/>
        </p:nvSpPr>
        <p:spPr>
          <a:xfrm>
            <a:off x="539552" y="3901381"/>
            <a:ext cx="66967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New OECD Survey on Patient Experiences and Outcomes</a:t>
            </a:r>
            <a:endParaRPr lang="en-US" sz="3000" dirty="0">
              <a:solidFill>
                <a:schemeClr val="accent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6E194-0B1F-0179-141E-2C8F9CBA8D35}"/>
              </a:ext>
            </a:extLst>
          </p:cNvPr>
          <p:cNvSpPr txBox="1"/>
          <p:nvPr/>
        </p:nvSpPr>
        <p:spPr>
          <a:xfrm>
            <a:off x="1403648" y="2066458"/>
            <a:ext cx="7225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OECD data collection on categories of doctors (Generalists And Specialists)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841110-8DEB-3355-5AE9-A8B2F393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696" y="4917044"/>
            <a:ext cx="2160240" cy="8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745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C4331-89C9-FA82-3CF7-F8AFEBF45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B1722-E699-0282-1402-52E1E878F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3080" y="198131"/>
            <a:ext cx="8280920" cy="1022400"/>
          </a:xfrm>
        </p:spPr>
        <p:txBody>
          <a:bodyPr/>
          <a:lstStyle/>
          <a:p>
            <a:pPr algn="ctr"/>
            <a:r>
              <a:rPr lang="en-GB" sz="3100" b="1" dirty="0"/>
              <a:t>Trends in density of general </a:t>
            </a:r>
            <a:r>
              <a:rPr lang="en-GB" sz="3100" b="1" u="sng" dirty="0"/>
              <a:t>paediatricians</a:t>
            </a:r>
            <a:endParaRPr lang="en-US" sz="31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E285E-73CC-D1AD-893C-221341C38AD6}"/>
              </a:ext>
            </a:extLst>
          </p:cNvPr>
          <p:cNvSpPr txBox="1"/>
          <p:nvPr/>
        </p:nvSpPr>
        <p:spPr>
          <a:xfrm>
            <a:off x="639109" y="6132880"/>
            <a:ext cx="78657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1. Data refer to all doctors licensed to practice, resulting in a large over-estimation of the number of </a:t>
            </a:r>
            <a:r>
              <a:rPr lang="en-US" sz="1100" dirty="0" err="1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practising</a:t>
            </a:r>
            <a:r>
              <a:rPr lang="en-US" sz="11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doctors. 2. The latest data refer to 2017 only.</a:t>
            </a:r>
          </a:p>
          <a:p>
            <a:r>
              <a:rPr lang="en-US" sz="11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OECD Health Statistics 2024.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3292743-5BCD-460D-A5FD-BA1AE05D3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841293"/>
              </p:ext>
            </p:extLst>
          </p:nvPr>
        </p:nvGraphicFramePr>
        <p:xfrm>
          <a:off x="395537" y="1505968"/>
          <a:ext cx="8424936" cy="462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90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597" y="1484784"/>
            <a:ext cx="5966933" cy="122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200" b="1" kern="1200" cap="all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378"/>
            <a:r>
              <a:rPr lang="en-US" sz="3000" dirty="0"/>
              <a:t>Patient-Reported Indicator Surveys (PaRIS)</a:t>
            </a:r>
          </a:p>
          <a:p>
            <a:pPr defTabSz="914378"/>
            <a:endParaRPr lang="en-US" sz="3000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314597" y="4307529"/>
            <a:ext cx="5400000" cy="522000"/>
          </a:xfrm>
          <a:prstGeom prst="rect">
            <a:avLst/>
          </a:prstGeom>
        </p:spPr>
        <p:txBody>
          <a:bodyPr vert="horz" wrap="square" lIns="91440" tIns="45720" rIns="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1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endParaRPr lang="en-GB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55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451200"/>
            <a:ext cx="8640000" cy="1296000"/>
          </a:xfrm>
        </p:spPr>
        <p:txBody>
          <a:bodyPr/>
          <a:lstStyle/>
          <a:p>
            <a:r>
              <a:rPr lang="en-GB" dirty="0"/>
              <a:t>PaRIS survey in a nutshell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11EAE1A9-8E7E-D04D-9670-8269DAC153D9}" type="slidenum">
              <a:rPr lang="fr-FR"/>
              <a:pPr defTabSz="457189">
                <a:defRPr/>
              </a:pPr>
              <a:t>12</a:t>
            </a:fld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9BD7F6-1493-4B4E-81E9-97857A1DB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808080"/>
                </a:solidFill>
                <a:latin typeface="Arial (body)"/>
              </a:rPr>
              <a:t>The PaRIS survey is a </a:t>
            </a:r>
            <a:r>
              <a:rPr lang="en-US" sz="2000" b="1" dirty="0">
                <a:solidFill>
                  <a:schemeClr val="bg2"/>
                </a:solidFill>
                <a:latin typeface="Arial (body)"/>
              </a:rPr>
              <a:t>new international survey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(body)"/>
              </a:rPr>
              <a:t> </a:t>
            </a:r>
            <a:r>
              <a:rPr lang="en-US" sz="2000" dirty="0">
                <a:solidFill>
                  <a:srgbClr val="808080"/>
                </a:solidFill>
                <a:latin typeface="Arial (body)"/>
              </a:rPr>
              <a:t>of outcomes and experiences of patients living with </a:t>
            </a:r>
            <a:r>
              <a:rPr lang="en-US" sz="2000" b="1" dirty="0">
                <a:solidFill>
                  <a:schemeClr val="bg2"/>
                </a:solidFill>
                <a:latin typeface="Arial (body)"/>
              </a:rPr>
              <a:t>chronic conditions</a:t>
            </a:r>
            <a:r>
              <a:rPr lang="en-US" sz="2000" dirty="0">
                <a:solidFill>
                  <a:schemeClr val="bg2"/>
                </a:solidFill>
                <a:latin typeface="Arial (body)"/>
              </a:rPr>
              <a:t> </a:t>
            </a:r>
            <a:r>
              <a:rPr lang="en-US" sz="2000" dirty="0">
                <a:solidFill>
                  <a:srgbClr val="808080"/>
                </a:solidFill>
                <a:latin typeface="Arial (body)"/>
              </a:rPr>
              <a:t>who are managed in </a:t>
            </a:r>
            <a:r>
              <a:rPr lang="en-US" sz="2000" b="1" dirty="0">
                <a:solidFill>
                  <a:schemeClr val="bg2"/>
                </a:solidFill>
                <a:latin typeface="Arial (body)"/>
              </a:rPr>
              <a:t>primary care</a:t>
            </a:r>
          </a:p>
          <a:p>
            <a:pPr marL="0" indent="0">
              <a:buNone/>
            </a:pPr>
            <a:endParaRPr lang="en-GB" sz="2000" dirty="0">
              <a:solidFill>
                <a:srgbClr val="808080"/>
              </a:solidFill>
              <a:latin typeface="Arial (body)"/>
            </a:endParaRPr>
          </a:p>
          <a:p>
            <a:r>
              <a:rPr lang="en-US" sz="2000" dirty="0">
                <a:solidFill>
                  <a:srgbClr val="808080"/>
                </a:solidFill>
                <a:latin typeface="Arial (body)"/>
              </a:rPr>
              <a:t>Launched at the last OECD </a:t>
            </a:r>
            <a:r>
              <a:rPr lang="en-US" sz="2000" b="1" dirty="0">
                <a:solidFill>
                  <a:schemeClr val="bg2"/>
                </a:solidFill>
                <a:latin typeface="Arial (body)"/>
              </a:rPr>
              <a:t>Health Ministerial meeting </a:t>
            </a:r>
            <a:r>
              <a:rPr lang="en-US" sz="2000" dirty="0"/>
              <a:t>(2017)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808080"/>
                </a:solidFill>
                <a:latin typeface="Arial (body)"/>
              </a:rPr>
              <a:t>Fills a major gap in knowledge by </a:t>
            </a:r>
            <a:r>
              <a:rPr lang="en-US" sz="2000" b="1" dirty="0">
                <a:solidFill>
                  <a:schemeClr val="bg2"/>
                </a:solidFill>
                <a:latin typeface="Arial (body)"/>
              </a:rPr>
              <a:t>adding the patients’ perspective </a:t>
            </a:r>
            <a:r>
              <a:rPr lang="en-US" sz="2000" dirty="0">
                <a:solidFill>
                  <a:srgbClr val="808080"/>
                </a:solidFill>
                <a:latin typeface="Arial (body)"/>
              </a:rPr>
              <a:t>in a systematic and rigorous way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719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955" y="501323"/>
            <a:ext cx="8640000" cy="97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+mj-lt"/>
              </a:rPr>
              <a:t>PaRIS s</a:t>
            </a:r>
            <a:r>
              <a:rPr lang="en-US" dirty="0" err="1">
                <a:latin typeface="+mj-lt"/>
              </a:rPr>
              <a:t>heds</a:t>
            </a:r>
            <a:r>
              <a:rPr lang="en-US" dirty="0">
                <a:latin typeface="+mj-lt"/>
              </a:rPr>
              <a:t> light on how primary care models deliver from people’s perspectives</a:t>
            </a:r>
            <a:endParaRPr lang="fr-FR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11EAE1A9-8E7E-D04D-9670-8269DAC153D9}" type="slidenum">
              <a:rPr lang="fr-FR"/>
              <a:pPr defTabSz="457189">
                <a:defRPr/>
              </a:pPr>
              <a:t>13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82FA9-4476-4D1F-A401-3CD563051C96}"/>
              </a:ext>
            </a:extLst>
          </p:cNvPr>
          <p:cNvSpPr txBox="1"/>
          <p:nvPr/>
        </p:nvSpPr>
        <p:spPr>
          <a:xfrm>
            <a:off x="4946060" y="2131907"/>
            <a:ext cx="375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GB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&gt;114000 Patients 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linked to</a:t>
            </a:r>
          </a:p>
          <a:p>
            <a:pPr defTabSz="457189">
              <a:defRPr/>
            </a:pPr>
            <a:r>
              <a:rPr lang="en-GB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&gt;1800 primary care settings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8D67C-6578-B0C3-5983-E3BCE2B612DF}"/>
              </a:ext>
            </a:extLst>
          </p:cNvPr>
          <p:cNvSpPr txBox="1"/>
          <p:nvPr/>
        </p:nvSpPr>
        <p:spPr>
          <a:xfrm>
            <a:off x="294230" y="2256570"/>
            <a:ext cx="44217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19 countries </a:t>
            </a:r>
            <a:r>
              <a:rPr lang="en-GB" sz="2400" dirty="0">
                <a:solidFill>
                  <a:prstClr val="black"/>
                </a:solidFill>
                <a:latin typeface="Arial Narrow" panose="020B0606020202030204" pitchFamily="34" charset="0"/>
              </a:rPr>
              <a:t>(including 15 European)</a:t>
            </a:r>
          </a:p>
          <a:p>
            <a:pPr defTabSz="457189">
              <a:defRPr/>
            </a:pPr>
            <a:endParaRPr lang="en-GB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593374-B329-3E6B-58B5-38422AA5E40E}"/>
              </a:ext>
            </a:extLst>
          </p:cNvPr>
          <p:cNvSpPr txBox="1"/>
          <p:nvPr/>
        </p:nvSpPr>
        <p:spPr>
          <a:xfrm>
            <a:off x="294230" y="5198141"/>
            <a:ext cx="8717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GB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The survey is unique </a:t>
            </a:r>
            <a:r>
              <a:rPr lang="en-GB" sz="2000" dirty="0">
                <a:solidFill>
                  <a:prstClr val="black"/>
                </a:solidFill>
                <a:latin typeface="Arial Narrow" panose="020B0606020202030204" pitchFamily="34" charset="0"/>
              </a:rPr>
              <a:t>in its scale and level of co-creation with stakeholders and has therefore the potential to become an </a:t>
            </a:r>
            <a:r>
              <a:rPr lang="en-GB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international standard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42F6BA-442D-81BD-B160-B9A1E9FE6E9A}"/>
              </a:ext>
            </a:extLst>
          </p:cNvPr>
          <p:cNvCxnSpPr/>
          <p:nvPr/>
        </p:nvCxnSpPr>
        <p:spPr>
          <a:xfrm>
            <a:off x="0" y="196965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E4B75B-BC79-BFA3-DE8D-EC22AB1DA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9238">
            <a:off x="7637237" y="3173935"/>
            <a:ext cx="1055615" cy="148685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CF6C5-5CDD-664E-0A1D-7DE6ABD6D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50" y="3038168"/>
            <a:ext cx="5410176" cy="19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857FA-9C5D-D8CC-5A5F-243DE3675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5216" y="6445574"/>
            <a:ext cx="325730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E1E87E-A330-569E-4F71-18E880567019}"/>
              </a:ext>
            </a:extLst>
          </p:cNvPr>
          <p:cNvSpPr txBox="1">
            <a:spLocks/>
          </p:cNvSpPr>
          <p:nvPr/>
        </p:nvSpPr>
        <p:spPr>
          <a:xfrm>
            <a:off x="1115616" y="447377"/>
            <a:ext cx="8640000" cy="97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rgbClr val="2200C8"/>
                </a:solidFill>
              </a:rPr>
              <a:t>How does PaRIS work?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E654F4-5972-D3A4-F6FC-49FDF403F84D}"/>
              </a:ext>
            </a:extLst>
          </p:cNvPr>
          <p:cNvSpPr txBox="1">
            <a:spLocks/>
          </p:cNvSpPr>
          <p:nvPr/>
        </p:nvSpPr>
        <p:spPr>
          <a:xfrm>
            <a:off x="140886" y="1504982"/>
            <a:ext cx="3364294" cy="32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600" dirty="0">
                <a:latin typeface="Arial"/>
              </a:rPr>
              <a:t>Linking </a:t>
            </a:r>
            <a:r>
              <a:rPr lang="en-GB" sz="1600" b="1" dirty="0">
                <a:latin typeface="Arial"/>
              </a:rPr>
              <a:t>two sources of data </a:t>
            </a:r>
            <a:r>
              <a:rPr lang="en-GB" sz="1600" dirty="0">
                <a:latin typeface="Arial"/>
              </a:rPr>
              <a:t>in the main survey: </a:t>
            </a:r>
          </a:p>
          <a:p>
            <a:pPr marL="0" indent="0">
              <a:buNone/>
              <a:defRPr/>
            </a:pPr>
            <a:endParaRPr lang="en-GB" sz="1200" dirty="0">
              <a:latin typeface="Arial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1600" b="1" dirty="0">
                <a:latin typeface="Arial"/>
              </a:rPr>
              <a:t>data provided by patients </a:t>
            </a:r>
            <a:r>
              <a:rPr lang="en-GB" sz="1600" dirty="0">
                <a:latin typeface="Arial"/>
              </a:rPr>
              <a:t>about health conditions, health literacy, health behaviours, physical and mental health outcomes and experiences of health care</a:t>
            </a:r>
          </a:p>
          <a:p>
            <a:pPr>
              <a:defRPr/>
            </a:pPr>
            <a:endParaRPr lang="en-GB" sz="1600" dirty="0">
              <a:latin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GB" sz="1600" b="1" dirty="0">
                <a:latin typeface="Arial"/>
              </a:rPr>
              <a:t>data by healthcare providers </a:t>
            </a:r>
            <a:r>
              <a:rPr lang="en-GB" sz="1600" dirty="0">
                <a:latin typeface="Arial"/>
              </a:rPr>
              <a:t>about clinic characteristics, payment systems and care models (focus on chronic conditions)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E4B35B9-C784-29A1-A4ED-B9B33198B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472636"/>
              </p:ext>
            </p:extLst>
          </p:nvPr>
        </p:nvGraphicFramePr>
        <p:xfrm>
          <a:off x="3367946" y="1451272"/>
          <a:ext cx="3364294" cy="428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2AA5C4C4-97F6-2DBF-6946-788208823F5E}"/>
              </a:ext>
            </a:extLst>
          </p:cNvPr>
          <p:cNvSpPr/>
          <p:nvPr/>
        </p:nvSpPr>
        <p:spPr>
          <a:xfrm>
            <a:off x="7316088" y="1504982"/>
            <a:ext cx="1665311" cy="111821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GB" sz="1200" kern="0" dirty="0">
                <a:solidFill>
                  <a:prstClr val="black"/>
                </a:solidFill>
                <a:latin typeface="Arial"/>
              </a:rPr>
              <a:t>Provides information for international learning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2228E7-1875-7490-7171-C3920AAE1D69}"/>
              </a:ext>
            </a:extLst>
          </p:cNvPr>
          <p:cNvSpPr/>
          <p:nvPr/>
        </p:nvSpPr>
        <p:spPr>
          <a:xfrm>
            <a:off x="7310570" y="2929884"/>
            <a:ext cx="1732175" cy="108421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GB" sz="1200" kern="0" dirty="0">
                <a:solidFill>
                  <a:prstClr val="black"/>
                </a:solidFill>
                <a:latin typeface="Arial"/>
              </a:rPr>
              <a:t>Provides national and sub-national performance data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296CCB-C33E-3119-A773-5CCFBF38AADA}"/>
              </a:ext>
            </a:extLst>
          </p:cNvPr>
          <p:cNvSpPr/>
          <p:nvPr/>
        </p:nvSpPr>
        <p:spPr>
          <a:xfrm>
            <a:off x="7316088" y="4433014"/>
            <a:ext cx="1732175" cy="130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GB" sz="1200" kern="0" dirty="0">
                <a:solidFill>
                  <a:prstClr val="black"/>
                </a:solidFill>
                <a:latin typeface="Arial"/>
              </a:rPr>
              <a:t>Provides information to healthcare providers for quality improvement</a:t>
            </a:r>
          </a:p>
        </p:txBody>
      </p:sp>
      <p:sp>
        <p:nvSpPr>
          <p:cNvPr id="14" name="Bent Arrow 15">
            <a:extLst>
              <a:ext uri="{FF2B5EF4-FFF2-40B4-BE49-F238E27FC236}">
                <a16:creationId xmlns:a16="http://schemas.microsoft.com/office/drawing/2014/main" id="{1AB863F2-164B-E48F-906C-A99929BE7796}"/>
              </a:ext>
            </a:extLst>
          </p:cNvPr>
          <p:cNvSpPr/>
          <p:nvPr/>
        </p:nvSpPr>
        <p:spPr>
          <a:xfrm>
            <a:off x="6209683" y="1811672"/>
            <a:ext cx="1106405" cy="868680"/>
          </a:xfrm>
          <a:prstGeom prst="bentArrow">
            <a:avLst>
              <a:gd name="adj1" fmla="val 2289"/>
              <a:gd name="adj2" fmla="val 22609"/>
              <a:gd name="adj3" fmla="val 25000"/>
              <a:gd name="adj4" fmla="val 75000"/>
            </a:avLst>
          </a:prstGeom>
          <a:solidFill>
            <a:srgbClr val="F79646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Bent Arrow 16">
            <a:extLst>
              <a:ext uri="{FF2B5EF4-FFF2-40B4-BE49-F238E27FC236}">
                <a16:creationId xmlns:a16="http://schemas.microsoft.com/office/drawing/2014/main" id="{3C9298D6-695B-7299-5A0B-7A2254ED1ECE}"/>
              </a:ext>
            </a:extLst>
          </p:cNvPr>
          <p:cNvSpPr/>
          <p:nvPr/>
        </p:nvSpPr>
        <p:spPr>
          <a:xfrm rot="5086744">
            <a:off x="6712016" y="3848767"/>
            <a:ext cx="701487" cy="878945"/>
          </a:xfrm>
          <a:prstGeom prst="bentArrow">
            <a:avLst>
              <a:gd name="adj1" fmla="val 2289"/>
              <a:gd name="adj2" fmla="val 22609"/>
              <a:gd name="adj3" fmla="val 25000"/>
              <a:gd name="adj4" fmla="val 75000"/>
            </a:avLst>
          </a:prstGeom>
          <a:solidFill>
            <a:srgbClr val="F79646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Bent Arrow 17">
            <a:extLst>
              <a:ext uri="{FF2B5EF4-FFF2-40B4-BE49-F238E27FC236}">
                <a16:creationId xmlns:a16="http://schemas.microsoft.com/office/drawing/2014/main" id="{6D4A23A8-811B-C734-9B7A-70F651419040}"/>
              </a:ext>
            </a:extLst>
          </p:cNvPr>
          <p:cNvSpPr/>
          <p:nvPr/>
        </p:nvSpPr>
        <p:spPr>
          <a:xfrm rot="2744000">
            <a:off x="6572149" y="2524701"/>
            <a:ext cx="813816" cy="868680"/>
          </a:xfrm>
          <a:prstGeom prst="bentArrow">
            <a:avLst>
              <a:gd name="adj1" fmla="val 2289"/>
              <a:gd name="adj2" fmla="val 22609"/>
              <a:gd name="adj3" fmla="val 25000"/>
              <a:gd name="adj4" fmla="val 75000"/>
            </a:avLst>
          </a:prstGeom>
          <a:solidFill>
            <a:srgbClr val="F79646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GB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885EBE-0F18-30CF-79BF-EC4968230264}"/>
              </a:ext>
            </a:extLst>
          </p:cNvPr>
          <p:cNvSpPr txBox="1"/>
          <p:nvPr/>
        </p:nvSpPr>
        <p:spPr>
          <a:xfrm>
            <a:off x="595638" y="5619099"/>
            <a:ext cx="5544616" cy="132343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completed by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physicians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other allied health professionals or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managers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(persons most familiar with how the practice operates) </a:t>
            </a:r>
          </a:p>
          <a:p>
            <a:endParaRPr lang="en-US" sz="3200" kern="1200" cap="none" dirty="0" err="1">
              <a:solidFill>
                <a:srgbClr val="727272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36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6BDE1-A2E9-6301-677C-443A60ED6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5216" y="6426353"/>
            <a:ext cx="325730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BF584F-8D70-7520-8E70-6ECCC3E8000C}"/>
              </a:ext>
            </a:extLst>
          </p:cNvPr>
          <p:cNvSpPr txBox="1">
            <a:spLocks/>
          </p:cNvSpPr>
          <p:nvPr/>
        </p:nvSpPr>
        <p:spPr>
          <a:xfrm>
            <a:off x="1043608" y="426839"/>
            <a:ext cx="11520000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1" kern="1200">
                <a:solidFill>
                  <a:srgbClr val="2200C8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dirty="0" err="1"/>
              <a:t>Some</a:t>
            </a:r>
            <a:r>
              <a:rPr lang="fr-FR" sz="3200" dirty="0"/>
              <a:t> questions </a:t>
            </a:r>
            <a:r>
              <a:rPr lang="fr-FR" sz="3200" dirty="0" err="1"/>
              <a:t>that</a:t>
            </a:r>
            <a:r>
              <a:rPr lang="fr-FR" sz="3200" dirty="0"/>
              <a:t> PaRIS can </a:t>
            </a:r>
            <a:r>
              <a:rPr lang="fr-FR" sz="3200" dirty="0" err="1"/>
              <a:t>address</a:t>
            </a:r>
            <a:r>
              <a:rPr lang="fr-FR" sz="3200" dirty="0"/>
              <a:t> 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56914-38F0-7514-5D43-ABBABEC75D59}"/>
              </a:ext>
            </a:extLst>
          </p:cNvPr>
          <p:cNvSpPr txBox="1"/>
          <p:nvPr/>
        </p:nvSpPr>
        <p:spPr>
          <a:xfrm>
            <a:off x="336001" y="1722841"/>
            <a:ext cx="848447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 the outcomes and experiences of people with chronic conditions differ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by different socioeconomic characteristics?</a:t>
            </a:r>
          </a:p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7D8C4-3AA8-FBA0-07D4-5F059C47573D}"/>
              </a:ext>
            </a:extLst>
          </p:cNvPr>
          <p:cNvSpPr txBox="1"/>
          <p:nvPr/>
        </p:nvSpPr>
        <p:spPr>
          <a:xfrm>
            <a:off x="252248" y="3922530"/>
            <a:ext cx="87291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 people with chronic conditions report better experiences in certain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primary care practice types? (e.g., multiprofessional practices)</a:t>
            </a:r>
          </a:p>
        </p:txBody>
      </p:sp>
    </p:spTree>
    <p:extLst>
      <p:ext uri="{BB962C8B-B14F-4D97-AF65-F5344CB8AC3E}">
        <p14:creationId xmlns:p14="http://schemas.microsoft.com/office/powerpoint/2010/main" val="148554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4CBD1-6BD6-2251-5A26-FEBC3347D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916" y="6507716"/>
            <a:ext cx="325730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A84B34-D4D9-B28F-2C90-F7E5A819FF63}"/>
              </a:ext>
            </a:extLst>
          </p:cNvPr>
          <p:cNvSpPr txBox="1">
            <a:spLocks/>
          </p:cNvSpPr>
          <p:nvPr/>
        </p:nvSpPr>
        <p:spPr>
          <a:xfrm>
            <a:off x="1043608" y="86878"/>
            <a:ext cx="11303976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9170" rtl="0" eaLnBrk="1" latinLnBrk="0" hangingPunct="1">
              <a:lnSpc>
                <a:spcPts val="4533"/>
              </a:lnSpc>
              <a:spcBef>
                <a:spcPct val="0"/>
              </a:spcBef>
              <a:buNone/>
              <a:defRPr sz="4000" b="1" kern="1200">
                <a:solidFill>
                  <a:srgbClr val="2200C8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/>
              <a:t>Release of PaRIS report </a:t>
            </a:r>
          </a:p>
          <a:p>
            <a:pPr>
              <a:defRPr/>
            </a:pPr>
            <a:r>
              <a:rPr lang="en-GB" sz="3200" dirty="0"/>
              <a:t>(20 February 2025)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0ED379-1535-13B2-5B6F-5A65F753532B}"/>
              </a:ext>
            </a:extLst>
          </p:cNvPr>
          <p:cNvSpPr txBox="1">
            <a:spLocks/>
          </p:cNvSpPr>
          <p:nvPr/>
        </p:nvSpPr>
        <p:spPr>
          <a:xfrm>
            <a:off x="251520" y="1351925"/>
            <a:ext cx="8480221" cy="416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595959"/>
              </a:buClr>
              <a:buFont typeface="Arial" pitchFamily="34" charset="0"/>
              <a:buChar char="–"/>
              <a:defRPr sz="3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33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727272"/>
                </a:solidFill>
                <a:latin typeface="Arial"/>
              </a:rPr>
              <a:t>Outline:</a:t>
            </a:r>
          </a:p>
          <a:p>
            <a:pPr lvl="1">
              <a:defRPr/>
            </a:pPr>
            <a:r>
              <a:rPr lang="en-GB" dirty="0">
                <a:solidFill>
                  <a:srgbClr val="727272"/>
                </a:solidFill>
                <a:latin typeface="Arial"/>
              </a:rPr>
              <a:t>How countries compare </a:t>
            </a:r>
          </a:p>
          <a:p>
            <a:pPr lvl="1">
              <a:defRPr/>
            </a:pPr>
            <a:r>
              <a:rPr lang="en-GB" dirty="0">
                <a:solidFill>
                  <a:srgbClr val="727272"/>
                </a:solidFill>
                <a:latin typeface="Arial"/>
              </a:rPr>
              <a:t>Inequalities (by gender and socioeconomic status)</a:t>
            </a:r>
          </a:p>
          <a:p>
            <a:pPr lvl="1">
              <a:defRPr/>
            </a:pPr>
            <a:r>
              <a:rPr lang="en-GB" dirty="0">
                <a:solidFill>
                  <a:srgbClr val="727272"/>
                </a:solidFill>
                <a:latin typeface="Arial"/>
              </a:rPr>
              <a:t>Living with multiple chronic conditions</a:t>
            </a:r>
          </a:p>
          <a:p>
            <a:pPr lvl="1">
              <a:defRPr/>
            </a:pPr>
            <a:r>
              <a:rPr lang="en-GB" dirty="0">
                <a:solidFill>
                  <a:srgbClr val="727272"/>
                </a:solidFill>
                <a:latin typeface="Arial"/>
              </a:rPr>
              <a:t>People-centred care</a:t>
            </a:r>
          </a:p>
          <a:p>
            <a:pPr lvl="1">
              <a:defRPr/>
            </a:pPr>
            <a:r>
              <a:rPr lang="en-GB" dirty="0">
                <a:solidFill>
                  <a:srgbClr val="727272"/>
                </a:solidFill>
                <a:latin typeface="Arial"/>
              </a:rPr>
              <a:t>Trust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087017-CB20-4F61-233D-0B8F766B0AED}"/>
              </a:ext>
            </a:extLst>
          </p:cNvPr>
          <p:cNvSpPr txBox="1">
            <a:spLocks/>
          </p:cNvSpPr>
          <p:nvPr/>
        </p:nvSpPr>
        <p:spPr>
          <a:xfrm>
            <a:off x="1825976" y="6458654"/>
            <a:ext cx="8160000" cy="2448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>
                <a:solidFill>
                  <a:prstClr val="white"/>
                </a:solidFill>
              </a:rPr>
              <a:t>Patient-Reported Indicator Surveys (PaRIS)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688769-3886-76E6-9107-F5C8D8343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49" y="1351925"/>
            <a:ext cx="2811045" cy="12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2E50B3-4621-FEDC-15FF-695788C4F4AA}"/>
              </a:ext>
            </a:extLst>
          </p:cNvPr>
          <p:cNvSpPr txBox="1"/>
          <p:nvPr/>
        </p:nvSpPr>
        <p:spPr>
          <a:xfrm>
            <a:off x="251520" y="5688327"/>
            <a:ext cx="7518661" cy="193899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marL="457200" indent="-45720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  <a:r>
              <a:rPr lang="fr-FR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https://www.oecd.org/health/paris/</a:t>
            </a:r>
          </a:p>
          <a:p>
            <a:pPr>
              <a:lnSpc>
                <a:spcPts val="3600"/>
              </a:lnSpc>
            </a:pPr>
            <a:r>
              <a:rPr lang="fr-FR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paris_survey@oecd.org </a:t>
            </a:r>
          </a:p>
          <a:p>
            <a:pPr>
              <a:lnSpc>
                <a:spcPts val="3600"/>
              </a:lnSpc>
            </a:pPr>
            <a:endParaRPr lang="fr-FR" sz="3200" dirty="0">
              <a:solidFill>
                <a:srgbClr val="727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en-US" sz="3200" kern="1200" cap="none" dirty="0" err="1">
              <a:solidFill>
                <a:srgbClr val="727272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55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fr-FR" b="1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OECD </a:t>
            </a:r>
            <a:r>
              <a:rPr lang="fr-FR" b="1" dirty="0" err="1">
                <a:solidFill>
                  <a:srgbClr val="727272"/>
                </a:solidFill>
                <a:latin typeface="Arial"/>
                <a:ea typeface="+mn-ea"/>
                <a:cs typeface="+mn-cs"/>
              </a:rPr>
              <a:t>approach</a:t>
            </a:r>
            <a:r>
              <a:rPr lang="fr-FR" b="1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 to data collection on </a:t>
            </a:r>
            <a:r>
              <a:rPr lang="fr-FR" b="1" dirty="0" err="1">
                <a:solidFill>
                  <a:srgbClr val="727272"/>
                </a:solidFill>
                <a:latin typeface="Arial"/>
                <a:ea typeface="+mn-ea"/>
                <a:cs typeface="+mn-cs"/>
              </a:rPr>
              <a:t>health</a:t>
            </a:r>
            <a:r>
              <a:rPr lang="fr-FR" b="1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 </a:t>
            </a:r>
            <a:r>
              <a:rPr lang="fr-FR" b="1" dirty="0" err="1">
                <a:solidFill>
                  <a:srgbClr val="727272"/>
                </a:solidFill>
                <a:latin typeface="Arial"/>
                <a:ea typeface="+mn-ea"/>
                <a:cs typeface="+mn-cs"/>
              </a:rPr>
              <a:t>workforce</a:t>
            </a:r>
            <a:endParaRPr lang="fr-FR" b="1" dirty="0">
              <a:solidFill>
                <a:srgbClr val="727272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9093DCBB-E70A-A95D-6FC0-D4370938E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874118"/>
              </p:ext>
            </p:extLst>
          </p:nvPr>
        </p:nvGraphicFramePr>
        <p:xfrm>
          <a:off x="971600" y="1484784"/>
          <a:ext cx="741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C0BE1-08AD-7538-C219-71D30F4B8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7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95999" y="6411602"/>
            <a:ext cx="255198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44211" y="195858"/>
            <a:ext cx="7937789" cy="9514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3200" b="1" kern="0" dirty="0">
                <a:solidFill>
                  <a:srgbClr val="727272"/>
                </a:solidFill>
                <a:latin typeface="Arial" pitchFamily="34" charset="0"/>
                <a:ea typeface="Arial" pitchFamily="-106" charset="0"/>
              </a:rPr>
              <a:t>The Joint Questionnaire collects data  based on 3 activity status  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173694"/>
              </p:ext>
            </p:extLst>
          </p:nvPr>
        </p:nvGraphicFramePr>
        <p:xfrm>
          <a:off x="479426" y="1385392"/>
          <a:ext cx="8053014" cy="485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7FEE1D6-2A04-E727-3CA0-2C204D2ED8CA}"/>
              </a:ext>
            </a:extLst>
          </p:cNvPr>
          <p:cNvSpPr txBox="1">
            <a:spLocks/>
          </p:cNvSpPr>
          <p:nvPr/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95999" y="6411602"/>
            <a:ext cx="255198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1600" y="235484"/>
            <a:ext cx="8064896" cy="1022400"/>
          </a:xfrm>
        </p:spPr>
        <p:txBody>
          <a:bodyPr/>
          <a:lstStyle/>
          <a:p>
            <a:pPr algn="ctr"/>
            <a:r>
              <a:rPr lang="en-GB" b="1" dirty="0"/>
              <a:t>Results from 2024 data collection</a:t>
            </a:r>
            <a:br>
              <a:rPr lang="en-GB" b="1" dirty="0"/>
            </a:br>
            <a:r>
              <a:rPr lang="en-GB" b="1" dirty="0"/>
              <a:t>(all doctors)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382024"/>
            <a:ext cx="5554726" cy="46775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1000" dirty="0">
                <a:solidFill>
                  <a:srgbClr val="727272"/>
                </a:solidFill>
                <a:latin typeface="Arial"/>
              </a:rPr>
              <a:t>Source: Health at a Glance: Europe 2024 (based on OECD/Eurostat/WHO Joint Questionnaire)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378CA-CE8A-8527-E072-BB7D5421950C}"/>
              </a:ext>
            </a:extLst>
          </p:cNvPr>
          <p:cNvSpPr txBox="1"/>
          <p:nvPr/>
        </p:nvSpPr>
        <p:spPr>
          <a:xfrm>
            <a:off x="179512" y="6314207"/>
            <a:ext cx="8171107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000" dirty="0">
                <a:solidFill>
                  <a:srgbClr val="727272"/>
                </a:solidFill>
                <a:latin typeface="Arial"/>
              </a:rPr>
              <a:t>Notes: 1. Data refer to all doctors licensed to practice, resulting in large over-estimation of </a:t>
            </a:r>
            <a:r>
              <a:rPr lang="en-US" sz="1000" dirty="0" err="1">
                <a:solidFill>
                  <a:srgbClr val="727272"/>
                </a:solidFill>
                <a:latin typeface="Arial"/>
              </a:rPr>
              <a:t>practising</a:t>
            </a:r>
            <a:r>
              <a:rPr lang="en-US" sz="1000" dirty="0">
                <a:solidFill>
                  <a:srgbClr val="727272"/>
                </a:solidFill>
                <a:latin typeface="Arial"/>
              </a:rPr>
              <a:t> doctors. 2. Data for France do not include medical interns and residents. 3. Data for Luxembourg relate to 2017.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7E491-6BE3-0C64-B68E-43A0D4662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6" y="1347102"/>
            <a:ext cx="7748503" cy="4895454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7040E46-8753-359F-1014-961EB89F20A5}"/>
              </a:ext>
            </a:extLst>
          </p:cNvPr>
          <p:cNvSpPr txBox="1">
            <a:spLocks/>
          </p:cNvSpPr>
          <p:nvPr/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7DFAA7-ECFD-5CF7-ED05-ACF553D4A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18890"/>
              </p:ext>
            </p:extLst>
          </p:nvPr>
        </p:nvGraphicFramePr>
        <p:xfrm>
          <a:off x="503548" y="1412776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3608" y="237600"/>
            <a:ext cx="8424936" cy="1022400"/>
          </a:xfrm>
        </p:spPr>
        <p:txBody>
          <a:bodyPr>
            <a:noAutofit/>
          </a:bodyPr>
          <a:lstStyle/>
          <a:p>
            <a:r>
              <a:rPr lang="en-GB" sz="3000" b="1" dirty="0"/>
              <a:t>Why might there be differences between “your” national data and OECD data?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E9EDD-1C66-9E5F-E518-1F195996C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64474-A65E-030D-F1D2-4E29B0D40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5999" y="6411602"/>
            <a:ext cx="255198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8F390-0BCF-F69D-8B30-3D50C1A6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72785"/>
            <a:ext cx="7920880" cy="1022400"/>
          </a:xfrm>
        </p:spPr>
        <p:txBody>
          <a:bodyPr/>
          <a:lstStyle/>
          <a:p>
            <a:r>
              <a:rPr lang="en-GB" b="1" dirty="0"/>
              <a:t>Data collection on categories of doctors</a:t>
            </a:r>
            <a:endParaRPr lang="en-US" b="1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10BE4F3-EBED-133B-DE95-7CA904221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042295"/>
              </p:ext>
            </p:extLst>
          </p:nvPr>
        </p:nvGraphicFramePr>
        <p:xfrm>
          <a:off x="673725" y="1340768"/>
          <a:ext cx="7858715" cy="534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8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 of doctors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Definitions/Categorisations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Generalist medical practitioners (2211)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20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408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practitioners 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5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GPs/family</a:t>
                      </a:r>
                      <a:r>
                        <a:rPr lang="en-GB" sz="1100" baseline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doctors </a:t>
                      </a:r>
                      <a:r>
                        <a:rPr lang="en-GB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for continuous care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Interns or residents </a:t>
                      </a:r>
                      <a:r>
                        <a:rPr lang="en-GB" sz="1100" noProof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specialising</a:t>
                      </a:r>
                      <a:r>
                        <a:rPr lang="en-US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general practice</a:t>
                      </a:r>
                      <a:endParaRPr lang="en-GB" sz="110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generalists (non-specialists)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en-GB" sz="105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Non-specialist doctors working in hospital</a:t>
                      </a:r>
                      <a:r>
                        <a:rPr lang="en-GB" sz="1100" baseline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elsewhere</a:t>
                      </a:r>
                      <a:endParaRPr lang="en-GB" sz="110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en-GB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GB" sz="1100" noProof="0" dirty="0" err="1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nterns</a:t>
                      </a:r>
                      <a:r>
                        <a:rPr lang="en-US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who have not started their </a:t>
                      </a:r>
                      <a:r>
                        <a:rPr lang="en-GB" sz="1100" noProof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specialisation</a:t>
                      </a:r>
                      <a:r>
                        <a:rPr lang="en-US" sz="11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yet</a:t>
                      </a:r>
                      <a:endParaRPr lang="en-GB" sz="110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2) Specialist medical practitioners </a:t>
                      </a:r>
                      <a:r>
                        <a:rPr lang="en-GB" sz="1400" b="1" baseline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(2212)</a:t>
                      </a:r>
                      <a:endParaRPr lang="en-GB" sz="1400" b="1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100" b="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Interns or residents </a:t>
                      </a:r>
                      <a:r>
                        <a:rPr kumimoji="0" lang="en-US" sz="1100" b="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training in different specialties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100" b="0" kern="120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en-GB" sz="1100" b="0" u="sng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 group of specialists</a:t>
                      </a:r>
                      <a:r>
                        <a:rPr kumimoji="0" lang="en-GB" sz="1100" b="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100" b="0" kern="1200" dirty="0">
                          <a:solidFill>
                            <a:srgbClr val="72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Internal medicine, Cardiology, Endocrinology, Gastroenterology, Pulmonology, Respiratory medicine, Oncology, Gynaecologic oncology, Immunology, Rheumatology, Neurology, Oto-rhino-laryngology, Radiology, Infectious diseases, Microbiology-bacteriology, Haematology, Dermatology, Pathology, Occupational medicine, Community medicine</a:t>
                      </a:r>
                    </a:p>
                    <a:p>
                      <a:pPr marL="0" indent="-285750" algn="l" rtl="0" eaLnBrk="1" latinLnBrk="0" hangingPunct="1">
                        <a:buFont typeface="Arial" pitchFamily="34" charset="0"/>
                        <a:buChar char="•"/>
                      </a:pPr>
                      <a:endParaRPr lang="en-GB" sz="1100" b="0" kern="1200" dirty="0">
                        <a:solidFill>
                          <a:srgbClr val="72727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-2857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GB" sz="1100" b="0" u="sng" kern="1200" dirty="0">
                          <a:solidFill>
                            <a:srgbClr val="72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Surgical group of specialists</a:t>
                      </a:r>
                      <a:r>
                        <a:rPr lang="en-GB" sz="1100" b="0" kern="1200" dirty="0">
                          <a:solidFill>
                            <a:srgbClr val="72727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 General surgery, Neurological surgery, Plastic surgery, Orthopaedics, Ophthalmology, Urology, Nephrology, Anaesthesiology, Intensive care, Accident and emergency medicine</a:t>
                      </a:r>
                      <a:endParaRPr kumimoji="0" lang="en-GB" sz="1050" b="0" kern="120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General paediatricians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Obstetricians &amp; gynaecologists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Psychiatrists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 group of specialists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843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Surgical group of specialists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9736">
                <a:tc>
                  <a:txBody>
                    <a:bodyPr/>
                    <a:lstStyle/>
                    <a:p>
                      <a:pPr marL="357188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GB" sz="1400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specialists (</a:t>
                      </a:r>
                      <a:r>
                        <a:rPr kumimoji="0" lang="en-GB" sz="1400" b="1" kern="1200" dirty="0" err="1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n.e.c</a:t>
                      </a: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kern="120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3) Medical doctors not further defined</a:t>
                      </a:r>
                      <a:endParaRPr kumimoji="0" lang="en-GB" sz="1400" b="1" kern="1200" baseline="0" dirty="0">
                        <a:solidFill>
                          <a:srgbClr val="72727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GB" sz="1100" b="0" kern="1200" baseline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Doctors who cannot be classified in other categories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100" b="0" kern="1200" baseline="0" dirty="0">
                          <a:solidFill>
                            <a:srgbClr val="72727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Interns and residents not classified in other categories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C15885C-F8E1-A5E8-8EF0-B7AC90D30740}"/>
              </a:ext>
            </a:extLst>
          </p:cNvPr>
          <p:cNvSpPr txBox="1">
            <a:spLocks/>
          </p:cNvSpPr>
          <p:nvPr/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8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29EF6-EF6D-0194-DE84-698F776E4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5999" y="6411602"/>
            <a:ext cx="255198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B2D-D1DC-0AF5-457D-5BA262B4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10907"/>
            <a:ext cx="8465453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criteria proposed to countries for allocation: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u="sng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 (main) area of practice</a:t>
            </a:r>
            <a:r>
              <a:rPr lang="en-US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u="sng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specialty</a:t>
            </a:r>
            <a:r>
              <a:rPr lang="en-US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which doctors have received registration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EA643-D932-A643-59BE-63795FD3A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99" y="237600"/>
            <a:ext cx="7709531" cy="1022400"/>
          </a:xfrm>
        </p:spPr>
        <p:txBody>
          <a:bodyPr/>
          <a:lstStyle/>
          <a:p>
            <a:r>
              <a:rPr lang="en-GB" b="1" dirty="0"/>
              <a:t>How to avoid double counting doctors with more than one specialisation? </a:t>
            </a:r>
            <a:endParaRPr lang="en-US" b="1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5B1D5C1-560B-68C5-3B5F-7CF1E4B5FDD9}"/>
              </a:ext>
            </a:extLst>
          </p:cNvPr>
          <p:cNvSpPr txBox="1">
            <a:spLocks/>
          </p:cNvSpPr>
          <p:nvPr/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195999" y="6411602"/>
            <a:ext cx="255198" cy="246221"/>
          </a:xfrm>
        </p:spPr>
        <p:txBody>
          <a:bodyPr/>
          <a:lstStyle/>
          <a:p>
            <a:fld id="{CBB2FD1D-A7B9-4550-B79B-59A3320AF77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15616" y="233707"/>
            <a:ext cx="7937789" cy="1022400"/>
          </a:xfrm>
        </p:spPr>
        <p:txBody>
          <a:bodyPr/>
          <a:lstStyle/>
          <a:p>
            <a:r>
              <a:rPr lang="en-GB" b="1" dirty="0"/>
              <a:t>Results of 2024 data collection</a:t>
            </a:r>
          </a:p>
          <a:p>
            <a:r>
              <a:rPr lang="en-GB" b="1" dirty="0"/>
              <a:t>on different categories of doctors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6100768"/>
            <a:ext cx="6483171" cy="47942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1100" dirty="0">
                <a:solidFill>
                  <a:srgbClr val="727272"/>
                </a:solidFill>
                <a:latin typeface="Arial"/>
              </a:rPr>
              <a:t>Source: OECD/Eurostat/WHO Joint Questionnaire </a:t>
            </a:r>
            <a:endParaRPr lang="en-GB" sz="1100" b="1" dirty="0">
              <a:solidFill>
                <a:srgbClr val="727272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30FD5-3A1E-E22F-3788-BDD09FFFA295}"/>
              </a:ext>
            </a:extLst>
          </p:cNvPr>
          <p:cNvSpPr txBox="1"/>
          <p:nvPr/>
        </p:nvSpPr>
        <p:spPr>
          <a:xfrm>
            <a:off x="251520" y="5980715"/>
            <a:ext cx="8136904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kern="1200" cap="none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Note: </a:t>
            </a:r>
            <a:r>
              <a:rPr lang="en-US" sz="1100" dirty="0">
                <a:solidFill>
                  <a:srgbClr val="727272"/>
                </a:solidFill>
                <a:latin typeface="Arial"/>
              </a:rPr>
              <a:t>1</a:t>
            </a:r>
            <a:r>
              <a:rPr lang="en-US" sz="1100" kern="1200" cap="none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. In Portugal, there is some double counting of counting</a:t>
            </a:r>
            <a:r>
              <a:rPr lang="en-US" sz="1100" dirty="0">
                <a:solidFill>
                  <a:srgbClr val="727272"/>
                </a:solidFill>
                <a:latin typeface="Arial"/>
              </a:rPr>
              <a:t>, and</a:t>
            </a:r>
            <a:r>
              <a:rPr lang="en-US" sz="1100" kern="1200" cap="none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 only about 30% of doctors employed by the NHS work as GPs in primary care (the other 70% work in hospitals). 2. The data for Luxembourg refer to 2017.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52B699-7BB2-4DDC-B1BC-D559D7C00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909312"/>
              </p:ext>
            </p:extLst>
          </p:nvPr>
        </p:nvGraphicFramePr>
        <p:xfrm>
          <a:off x="226695" y="1844824"/>
          <a:ext cx="855818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1CB6FE-EFD7-681C-C569-9B346250CDF5}"/>
              </a:ext>
            </a:extLst>
          </p:cNvPr>
          <p:cNvSpPr txBox="1">
            <a:spLocks/>
          </p:cNvSpPr>
          <p:nvPr/>
        </p:nvSpPr>
        <p:spPr bwMode="auto">
          <a:xfrm>
            <a:off x="8639638" y="6411602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B2FD1D-A7B9-4550-B79B-59A3320AF77E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42D74-5ACE-A43B-7A0C-5F262CC3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B2FD1D-A7B9-4550-B79B-59A3320AF77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9B1E2-CB5F-1547-3254-3BF10ADED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4432" y="200177"/>
            <a:ext cx="7704032" cy="1022400"/>
          </a:xfrm>
        </p:spPr>
        <p:txBody>
          <a:bodyPr/>
          <a:lstStyle/>
          <a:p>
            <a:r>
              <a:rPr lang="en-GB" b="1" dirty="0"/>
              <a:t>Focussing on trends in density of GPs </a:t>
            </a:r>
            <a:endParaRPr lang="en-US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38ECC5-5566-45C6-A492-A74C1A8AB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73157"/>
              </p:ext>
            </p:extLst>
          </p:nvPr>
        </p:nvGraphicFramePr>
        <p:xfrm>
          <a:off x="251520" y="1412777"/>
          <a:ext cx="872987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4E5C3E-B6D1-C4D2-F7AC-F06BAEF94540}"/>
              </a:ext>
            </a:extLst>
          </p:cNvPr>
          <p:cNvSpPr txBox="1"/>
          <p:nvPr/>
        </p:nvSpPr>
        <p:spPr>
          <a:xfrm>
            <a:off x="251520" y="6057659"/>
            <a:ext cx="8208912" cy="6001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kern="1200" cap="none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Note: 1. Data for Portugal and Greece relate to all doctors licensed to practice, resulting in large over-estimation. </a:t>
            </a:r>
          </a:p>
          <a:p>
            <a:r>
              <a:rPr lang="en-US" sz="1100" kern="1200" cap="none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2. Data for Finland, Switzerland and UK refer to generalist medical practitioners. 3. The data for Luxembourg refer to 2017.</a:t>
            </a:r>
          </a:p>
          <a:p>
            <a:r>
              <a:rPr lang="en-US" sz="1100" kern="1200" cap="none" dirty="0">
                <a:solidFill>
                  <a:srgbClr val="727272"/>
                </a:solidFill>
                <a:latin typeface="Arial"/>
                <a:ea typeface="+mn-ea"/>
                <a:cs typeface="+mn-cs"/>
              </a:rPr>
              <a:t>Source: OECD Health Statistics 2024 </a:t>
            </a:r>
          </a:p>
        </p:txBody>
      </p:sp>
    </p:spTree>
    <p:extLst>
      <p:ext uri="{BB962C8B-B14F-4D97-AF65-F5344CB8AC3E}">
        <p14:creationId xmlns:p14="http://schemas.microsoft.com/office/powerpoint/2010/main" val="29443770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  <a:txDef>
      <a:spPr>
        <a:noFill/>
      </a:spPr>
      <a:bodyPr wrap="square" rtlCol="0" anchor="b" anchorCtr="0">
        <a:spAutoFit/>
      </a:bodyPr>
      <a:lstStyle>
        <a:defPPr>
          <a:lnSpc>
            <a:spcPts val="3600"/>
          </a:lnSpc>
          <a:defRPr sz="3200" kern="1200" cap="none" dirty="0" err="1" smtClean="0">
            <a:solidFill>
              <a:srgbClr val="727272"/>
            </a:solidFill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DE_Français_blan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ECD_English_whi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7455a3-4a59-4a73-9e70-409757b3c8a1">
      <Value>28</Value>
      <Value>210</Value>
    </TaxCatchAll>
    <lcf76f155ced4ddcb4097134ff3c332f xmlns="83bd27bf-f23a-4764-ba48-893866d47e0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7ec883c-a62c-444f-a935-fcddb579e39d" ContentTypeId="0x0101008B4DD370EC31429186F3AD49F0D3098F33" PreviousValue="false"/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87822D82-1434-4760-A9C6-F882CC0775C4}"/>
</file>

<file path=customXml/itemProps2.xml><?xml version="1.0" encoding="utf-8"?>
<ds:datastoreItem xmlns:ds="http://schemas.openxmlformats.org/officeDocument/2006/customXml" ds:itemID="{42BFA93B-BFCF-4386-8765-9828B6318ED5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9f238dd-bb73-4aef-a7a5-d644ad823e52"/>
    <ds:schemaRef ds:uri="http://schemas.microsoft.com/sharepoint/v3/fields"/>
    <ds:schemaRef ds:uri="http://www.w3.org/XML/1998/namespace"/>
    <ds:schemaRef ds:uri="http://purl.org/dc/elements/1.1/"/>
    <ds:schemaRef ds:uri="dd201e66-eb0e-4475-a2fd-7f9d0109664b"/>
    <ds:schemaRef ds:uri="ca82dde9-3436-4d3d-bddd-d31447390034"/>
    <ds:schemaRef ds:uri="http://schemas.microsoft.com/sharepoint/v3"/>
    <ds:schemaRef ds:uri="c5805097-db0a-42f9-a837-be9035f1f571"/>
    <ds:schemaRef ds:uri="54c4cd27-f286-408f-9ce0-33c1e0f3ab3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9A2B17-DE8F-4126-936D-A870DDDCA353}"/>
</file>

<file path=customXml/itemProps4.xml><?xml version="1.0" encoding="utf-8"?>
<ds:datastoreItem xmlns:ds="http://schemas.openxmlformats.org/officeDocument/2006/customXml" ds:itemID="{47DE147A-BF02-49A2-A2DF-E3E4C26CE807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5BEAFB6-050C-4847-9115-C4971D3C3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12857</TotalTime>
  <Words>1164</Words>
  <Application>Microsoft Office PowerPoint</Application>
  <PresentationFormat>On-screen Show (4:3)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(body)</vt:lpstr>
      <vt:lpstr>Arial Narrow</vt:lpstr>
      <vt:lpstr>Calibri</vt:lpstr>
      <vt:lpstr>Calibri Light</vt:lpstr>
      <vt:lpstr>Georgia</vt:lpstr>
      <vt:lpstr>Helvetica</vt:lpstr>
      <vt:lpstr>Helvetica 65 Medium</vt:lpstr>
      <vt:lpstr>Wingdings</vt:lpstr>
      <vt:lpstr>oecd_50A_Eng_BD</vt:lpstr>
      <vt:lpstr>OCDE_Français_blanc</vt:lpstr>
      <vt:lpstr>Office Theme</vt:lpstr>
      <vt:lpstr>1_OECD_English_white</vt:lpstr>
      <vt:lpstr>OECD_English_white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PaRIS survey in a nutshell</vt:lpstr>
      <vt:lpstr>PaRIS sheds light on how primary care models deliver from people’s perspectives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Director's Statement</dc:title>
  <dc:creator>Madignier_R</dc:creator>
  <cp:lastModifiedBy>Gaetan Lafortune</cp:lastModifiedBy>
  <cp:revision>910</cp:revision>
  <cp:lastPrinted>2024-10-01T16:51:52Z</cp:lastPrinted>
  <dcterms:created xsi:type="dcterms:W3CDTF">2011-01-21T10:38:42Z</dcterms:created>
  <dcterms:modified xsi:type="dcterms:W3CDTF">2024-10-17T16:17:40Z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0x0101008B4DD370EC31429186F3AD49F0D3098F3300EE92FEE83094384AA813CEB20606900100BB7F5F255226FF4CA6EB37FD2E4E7855</vt:lpwstr>
  </property>
  <property fmtid="{D5CDD505-2E9C-101B-9397-08002B2CF9AE}" pid="3" name="OECDCountry">
    <vt:lpwstr/>
  </property>
  <property fmtid="{D5CDD505-2E9C-101B-9397-08002B2CF9AE}" pid="4" name="OECDTopic">
    <vt:lpwstr>210;#Health|65dc2cd1-a1c3-4b24-a1e5-75b3cdf95ba5</vt:lpwstr>
  </property>
  <property fmtid="{D5CDD505-2E9C-101B-9397-08002B2CF9AE}" pid="5" name="OECDCommittee">
    <vt:lpwstr>28;#Health Committee|2c0321da-353b-4c28-8e89-93836ce9b975</vt:lpwstr>
  </property>
  <property fmtid="{D5CDD505-2E9C-101B-9397-08002B2CF9AE}" pid="6" name="OECDKeywords">
    <vt:lpwstr/>
  </property>
  <property fmtid="{D5CDD505-2E9C-101B-9397-08002B2CF9AE}" pid="7" name="_docset_NoMedatataSyncRequired">
    <vt:lpwstr>False</vt:lpwstr>
  </property>
  <property fmtid="{D5CDD505-2E9C-101B-9397-08002B2CF9AE}" pid="8" name="MSIP_Label_0e5510b0-e729-4ef0-a3dd-4ba0dfe56c99_Enabled">
    <vt:lpwstr>true</vt:lpwstr>
  </property>
  <property fmtid="{D5CDD505-2E9C-101B-9397-08002B2CF9AE}" pid="9" name="MSIP_Label_0e5510b0-e729-4ef0-a3dd-4ba0dfe56c99_SetDate">
    <vt:lpwstr>2024-10-01T11:19:47Z</vt:lpwstr>
  </property>
  <property fmtid="{D5CDD505-2E9C-101B-9397-08002B2CF9AE}" pid="10" name="MSIP_Label_0e5510b0-e729-4ef0-a3dd-4ba0dfe56c99_Method">
    <vt:lpwstr>Standard</vt:lpwstr>
  </property>
  <property fmtid="{D5CDD505-2E9C-101B-9397-08002B2CF9AE}" pid="11" name="MSIP_Label_0e5510b0-e729-4ef0-a3dd-4ba0dfe56c99_Name">
    <vt:lpwstr>Restricted Use</vt:lpwstr>
  </property>
  <property fmtid="{D5CDD505-2E9C-101B-9397-08002B2CF9AE}" pid="12" name="MSIP_Label_0e5510b0-e729-4ef0-a3dd-4ba0dfe56c99_SiteId">
    <vt:lpwstr>ac41c7d4-1f61-460d-b0f4-fc925a2b471c</vt:lpwstr>
  </property>
  <property fmtid="{D5CDD505-2E9C-101B-9397-08002B2CF9AE}" pid="13" name="MSIP_Label_0e5510b0-e729-4ef0-a3dd-4ba0dfe56c99_ActionId">
    <vt:lpwstr>9552bca3-5c54-4a83-821c-c21ae6b73b31</vt:lpwstr>
  </property>
  <property fmtid="{D5CDD505-2E9C-101B-9397-08002B2CF9AE}" pid="14" name="MSIP_Label_0e5510b0-e729-4ef0-a3dd-4ba0dfe56c99_ContentBits">
    <vt:lpwstr>2</vt:lpwstr>
  </property>
  <property fmtid="{D5CDD505-2E9C-101B-9397-08002B2CF9AE}" pid="15" name="ClassificationContentMarkingFooterLocations">
    <vt:lpwstr>oecd_50A_Eng_BD:3\OCDE_Français_blanc:3</vt:lpwstr>
  </property>
  <property fmtid="{D5CDD505-2E9C-101B-9397-08002B2CF9AE}" pid="16" name="ClassificationContentMarkingFooterText">
    <vt:lpwstr>Restricted Use - À usage restreint</vt:lpwstr>
  </property>
</Properties>
</file>