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20" r:id="rId3"/>
    <p:sldId id="258" r:id="rId4"/>
    <p:sldId id="259" r:id="rId5"/>
    <p:sldId id="294" r:id="rId6"/>
    <p:sldId id="295" r:id="rId7"/>
    <p:sldId id="291" r:id="rId8"/>
    <p:sldId id="292" r:id="rId9"/>
    <p:sldId id="293" r:id="rId10"/>
    <p:sldId id="296" r:id="rId11"/>
    <p:sldId id="304" r:id="rId12"/>
    <p:sldId id="270" r:id="rId13"/>
    <p:sldId id="297" r:id="rId14"/>
    <p:sldId id="299" r:id="rId15"/>
    <p:sldId id="267" r:id="rId16"/>
    <p:sldId id="268" r:id="rId17"/>
    <p:sldId id="301" r:id="rId18"/>
    <p:sldId id="300" r:id="rId19"/>
    <p:sldId id="307" r:id="rId20"/>
    <p:sldId id="306" r:id="rId21"/>
    <p:sldId id="303" r:id="rId22"/>
    <p:sldId id="305" r:id="rId23"/>
    <p:sldId id="298" r:id="rId24"/>
    <p:sldId id="302" r:id="rId25"/>
    <p:sldId id="321" r:id="rId26"/>
    <p:sldId id="319" r:id="rId27"/>
  </p:sldIdLst>
  <p:sldSz cx="9144000" cy="5143500" type="screen16x9"/>
  <p:notesSz cx="9144000" cy="6858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1B"/>
    <a:srgbClr val="FFFF00"/>
    <a:srgbClr val="6CA004"/>
    <a:srgbClr val="7FBC04"/>
    <a:srgbClr val="91D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10"/>
    <p:restoredTop sz="90272"/>
  </p:normalViewPr>
  <p:slideViewPr>
    <p:cSldViewPr>
      <p:cViewPr varScale="1">
        <p:scale>
          <a:sx n="153" d="100"/>
          <a:sy n="153" d="100"/>
        </p:scale>
        <p:origin x="37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7D0F4-CF82-5B4F-9A89-6E12D376D6D1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92552-647F-FD4A-9002-3C7780ABB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4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3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75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CONFUSE MAPs with conventional Advanced practitioners</a:t>
            </a:r>
          </a:p>
          <a:p>
            <a:r>
              <a:rPr lang="en-US" dirty="0"/>
              <a:t>For example the Dutch MAP is NOT like the English MAP but MUCH more lie a UK ANP and has a similar training and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63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Health care is devolved in the UK we have 4 health services but ONE profession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50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3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when one country decides to dumb down don’t be surprised if other countries consider derecognition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71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90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June we The BMA issued proceedings against the medical regulator the GMC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60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health policy manager and journalist should read this</a:t>
            </a:r>
          </a:p>
          <a:p>
            <a:r>
              <a:rPr lang="en-US" dirty="0"/>
              <a:t>The link is in the briefing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0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E655B-AADF-1AB9-AB73-EF8D79A0B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198B74-0C70-9EB7-367F-925CE5632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1F0A77-A2F1-AF00-F356-A732145EE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Morning / Afternoon</a:t>
            </a:r>
          </a:p>
          <a:p>
            <a:endParaRPr lang="en-US" dirty="0"/>
          </a:p>
          <a:p>
            <a:r>
              <a:rPr lang="en-US" dirty="0"/>
              <a:t>Please note the greeting is morning not GOOD morning as that would be an opinion and chargeable!</a:t>
            </a:r>
          </a:p>
          <a:p>
            <a:endParaRPr lang="en-US" dirty="0"/>
          </a:p>
          <a:p>
            <a:r>
              <a:rPr lang="en-US" dirty="0"/>
              <a:t>Thank you for inviting me to address you.. For the third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0FA65-73F0-C301-4597-C8FA36191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49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Royal Colleges are changing direction</a:t>
            </a:r>
          </a:p>
          <a:p>
            <a:r>
              <a:rPr lang="en-US" dirty="0"/>
              <a:t>Bloodbath at RCPL President had to resign</a:t>
            </a:r>
          </a:p>
          <a:p>
            <a:r>
              <a:rPr lang="en-US" dirty="0"/>
              <a:t>RCGP changed </a:t>
            </a:r>
            <a:r>
              <a:rPr lang="en-US" dirty="0" err="1"/>
              <a:t>directio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88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“duty clinician”  sessions are cancelled with immediate effect and we will have to review your job description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64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your briefing paper is an internationalized version of this publication</a:t>
            </a:r>
          </a:p>
          <a:p>
            <a:endParaRPr lang="en-US" dirty="0"/>
          </a:p>
          <a:p>
            <a:r>
              <a:rPr lang="en-US" dirty="0"/>
              <a:t>The examples will surprise you that we have even had to issue such guidance such is the insidious and inappropriate expansion of scope of practice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9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we lose our primacy we will NEVER regain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96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46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335213" y="522288"/>
            <a:ext cx="4643437" cy="26114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9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u-HU">
                <a:solidFill>
                  <a:prstClr val="black"/>
                </a:solidFill>
                <a:latin typeface="Calibri"/>
              </a:rPr>
              <a:t>Sheffield 20160119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01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FDACB8-EA97-AE4A-844C-7A54241810B5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18/09/2015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a PORTFOLIO GP but still with skin in the game from my old practice</a:t>
            </a:r>
          </a:p>
          <a:p>
            <a:endParaRPr lang="en-US" dirty="0"/>
          </a:p>
          <a:p>
            <a:r>
              <a:rPr lang="en-US" dirty="0"/>
              <a:t>I am unusual in that whilst primarily a generalist I am a specialist. Trained family physicians are recognised as specialists but unusually for </a:t>
            </a:r>
            <a:r>
              <a:rPr lang="en-US"/>
              <a:t>a UK GP </a:t>
            </a:r>
            <a:r>
              <a:rPr lang="en-US" dirty="0"/>
              <a:t>I have an accredited second specialty</a:t>
            </a:r>
          </a:p>
          <a:p>
            <a:endParaRPr lang="en-US" dirty="0"/>
          </a:p>
          <a:p>
            <a:r>
              <a:rPr lang="en-US" dirty="0"/>
              <a:t>In presenting this talk 2 things are vital to </a:t>
            </a:r>
            <a:r>
              <a:rPr lang="en-US" dirty="0" err="1"/>
              <a:t>contextualise</a:t>
            </a:r>
            <a:r>
              <a:rPr lang="en-US" dirty="0"/>
              <a:t> it</a:t>
            </a:r>
          </a:p>
          <a:p>
            <a:endParaRPr lang="en-US" dirty="0"/>
          </a:p>
          <a:p>
            <a:r>
              <a:rPr lang="en-US" dirty="0"/>
              <a:t>Firstly that you read the briefing document sent last </a:t>
            </a:r>
            <a:r>
              <a:rPr lang="en-US" dirty="0" err="1"/>
              <a:t>eeek</a:t>
            </a:r>
            <a:endParaRPr lang="en-US" dirty="0"/>
          </a:p>
          <a:p>
            <a:endParaRPr lang="en-US" dirty="0"/>
          </a:p>
          <a:p>
            <a:r>
              <a:rPr lang="en-US" dirty="0"/>
              <a:t>Secondly remember the </a:t>
            </a:r>
            <a:r>
              <a:rPr lang="en-US" dirty="0" err="1"/>
              <a:t>conributions</a:t>
            </a:r>
            <a:r>
              <a:rPr lang="en-US" dirty="0"/>
              <a:t> of the representative from DG GROW European Commission and from the OECD in Paris.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9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Perusal of any of the serious newspapers reveals that this proposition is a real existential threat to the WHOLE profession internationally</a:t>
            </a:r>
          </a:p>
          <a:p>
            <a:endParaRPr lang="en-US" dirty="0"/>
          </a:p>
          <a:p>
            <a:r>
              <a:rPr lang="en-US" dirty="0"/>
              <a:t>WHY? </a:t>
            </a:r>
          </a:p>
          <a:p>
            <a:r>
              <a:rPr lang="en-US" dirty="0"/>
              <a:t>MEDICNE IS An  INTERNATIONAL PROFESSION , AN INTERNATIONAL COMMODITY AND AN INTERNATIONAL SERVICE</a:t>
            </a:r>
          </a:p>
          <a:p>
            <a:endParaRPr lang="en-US" dirty="0"/>
          </a:p>
          <a:p>
            <a:r>
              <a:rPr lang="en-US" dirty="0"/>
              <a:t>Whether we like it or not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9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70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Whether we like it or not!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10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Why is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96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35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2552-647F-FD4A-9002-3C7780ABBF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1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A4E7-6A6F-934D-ADFE-FB20A98B1602}" type="datetime1">
              <a:rPr lang="en-GB" smtClean="0"/>
              <a:t>20/10/2024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329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8231-8AE9-2041-BC3B-5A31772519C1}" type="datetime1">
              <a:rPr lang="en-GB" smtClean="0"/>
              <a:t>20/10/2024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965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80-2ECE-234A-939F-AA191CE6F335}" type="datetime1">
              <a:rPr lang="en-GB" smtClean="0"/>
              <a:t>20/10/2024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070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8B0DE-1ABA-B446-A1BD-3964709881A3}" type="datetime1">
              <a:rPr lang="en-GB" smtClean="0"/>
              <a:t>20/10/2024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8034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448D-C9D4-1E4A-90C5-2F54A0F100C2}" type="datetime1">
              <a:rPr lang="en-GB" smtClean="0"/>
              <a:t>20/10/2024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880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01CF-642C-9041-A6E6-8620069599E1}" type="datetime1">
              <a:rPr lang="en-GB" smtClean="0"/>
              <a:t>20/10/2024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31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A7A-D6D9-F949-AB47-7D421804DA79}" type="datetime1">
              <a:rPr lang="en-GB" smtClean="0"/>
              <a:t>20/10/2024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48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A439-2BE2-CE45-A673-CC09A7B160D4}" type="datetime1">
              <a:rPr lang="en-GB" smtClean="0"/>
              <a:t>20/10/2024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072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80AF-D4E0-E44B-8C3C-BF900FF9B1D2}" type="datetime1">
              <a:rPr lang="en-GB" smtClean="0"/>
              <a:t>20/10/2024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576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4F1E-7B41-2746-896E-E03170AEFEE4}" type="datetime1">
              <a:rPr lang="en-GB" smtClean="0"/>
              <a:t>20/10/2024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314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26AE-E0E5-BA49-AFA1-58D147577D88}" type="datetime1">
              <a:rPr lang="en-GB" smtClean="0"/>
              <a:t>20/10/2024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172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8A1E7-7EFF-A74B-85C6-FC872186EABB}" type="datetime1">
              <a:rPr lang="en-GB" smtClean="0"/>
              <a:t>20/10/2024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www.uemo.eu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4304A-3FE8-485C-A183-548A6C4D5D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781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peter.holden28@btinternet.com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content-bru2-1.xx.fbcdn.net/v/t31.18172-8/27788792_1636544029760418_3967548654287211878_o.jpg?_nc_cat=109&amp;ccb=1-7&amp;_nc_sid=e3f864&amp;_nc_eui2=AeHS9mSCIO4gUJ_LKKgciYzBUvjqbLz6Yg5S-OpsvPpiDjFEVtvmaJZ_0y-KdUqVPUQgUKIFeVKW47b-R9RTr5qq&amp;_nc_ohc=aGn2IMHphFoAX-W7_hv&amp;_nc_ht=scontent-bru2-1.xx&amp;oh=00_AfC8miyAYp2NIc3ySBIx6HH7sda3mLY17HBWO-9zkBairg&amp;oe=6484B7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"/>
          <p:cNvSpPr txBox="1"/>
          <p:nvPr/>
        </p:nvSpPr>
        <p:spPr>
          <a:xfrm>
            <a:off x="179512" y="437553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Peter JP Holden </a:t>
            </a:r>
            <a:r>
              <a:rPr lang="en-US" sz="1200" dirty="0">
                <a:solidFill>
                  <a:schemeClr val="bg1"/>
                </a:solidFill>
              </a:rPr>
              <a:t>MB ChB FIMCRCSEd FRCGP DRCOG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Vice President, UEMO</a:t>
            </a:r>
          </a:p>
        </p:txBody>
      </p:sp>
      <p:sp>
        <p:nvSpPr>
          <p:cNvPr id="4" name="Rectângulo 3"/>
          <p:cNvSpPr/>
          <p:nvPr/>
        </p:nvSpPr>
        <p:spPr>
          <a:xfrm>
            <a:off x="0" y="343584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Joint session of UEMS and UEMO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Brussels 19 October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5940A-4366-F8F4-46EE-B5236032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99BC1-9BA7-9E87-FA59-E395077E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0756-3C32-2D9C-8FE5-668DB6C5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843558"/>
            <a:ext cx="8219256" cy="504056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So, what is happening?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6CD80-F445-FA59-AF11-E1C3BFEF5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47615"/>
            <a:ext cx="8075240" cy="3419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rgbClr val="FF0000"/>
                </a:solidFill>
              </a:rPr>
              <a:t>T</a:t>
            </a:r>
            <a:r>
              <a:rPr lang="en-GB" sz="1600" b="1" dirty="0">
                <a:solidFill>
                  <a:srgbClr val="FF0000"/>
                </a:solidFill>
                <a:effectLst/>
              </a:rPr>
              <a:t>he governmental temptation is to </a:t>
            </a:r>
            <a:r>
              <a:rPr lang="en-GB" sz="1800" b="1" dirty="0">
                <a:solidFill>
                  <a:srgbClr val="FF0000"/>
                </a:solidFill>
              </a:rPr>
              <a:t>s</a:t>
            </a:r>
            <a:r>
              <a:rPr lang="en-GB" sz="1800" b="1" dirty="0">
                <a:solidFill>
                  <a:srgbClr val="FF0000"/>
                </a:solidFill>
                <a:effectLst/>
              </a:rPr>
              <a:t>horten medical </a:t>
            </a:r>
            <a:r>
              <a:rPr lang="en-GB" sz="1800" b="1" dirty="0">
                <a:solidFill>
                  <a:srgbClr val="FF0000"/>
                </a:solidFill>
              </a:rPr>
              <a:t>training and/or </a:t>
            </a:r>
            <a:r>
              <a:rPr lang="en-GB" sz="1800" b="1" dirty="0">
                <a:solidFill>
                  <a:srgbClr val="FF0000"/>
                </a:solidFill>
                <a:effectLst/>
              </a:rPr>
              <a:t>Physician </a:t>
            </a:r>
            <a:r>
              <a:rPr lang="en-GB" sz="1800" b="1" dirty="0">
                <a:solidFill>
                  <a:srgbClr val="FF0000"/>
                </a:solidFill>
              </a:rPr>
              <a:t>s</a:t>
            </a:r>
            <a:r>
              <a:rPr lang="en-GB" sz="1800" b="1" dirty="0">
                <a:solidFill>
                  <a:srgbClr val="FF0000"/>
                </a:solidFill>
                <a:effectLst/>
              </a:rPr>
              <a:t>ubstitution </a:t>
            </a:r>
            <a:endParaRPr lang="en-US" sz="1800" dirty="0"/>
          </a:p>
          <a:p>
            <a:r>
              <a:rPr lang="en-US" sz="1600" dirty="0"/>
              <a:t>Improve physician supply by</a:t>
            </a:r>
          </a:p>
          <a:p>
            <a:pPr lvl="1"/>
            <a:r>
              <a:rPr lang="en-US" sz="1400" dirty="0"/>
              <a:t>Reducing the length of undergraduate entry training</a:t>
            </a:r>
          </a:p>
          <a:p>
            <a:pPr lvl="1"/>
            <a:r>
              <a:rPr lang="en-US" sz="1400" dirty="0"/>
              <a:t>Alternative routes to a primary registrable physician qualification such as apprenticeship rather than a traditional university based education</a:t>
            </a:r>
          </a:p>
          <a:p>
            <a:pPr lvl="1"/>
            <a:r>
              <a:rPr lang="en-US" sz="1400" dirty="0"/>
              <a:t>Physicians supervising non physicians to do physician tasks</a:t>
            </a:r>
            <a:endParaRPr lang="en-US" sz="2000" dirty="0"/>
          </a:p>
          <a:p>
            <a:r>
              <a:rPr lang="en-US" sz="1600" dirty="0"/>
              <a:t>Task re-assignation to other healthcare professionals</a:t>
            </a:r>
          </a:p>
          <a:p>
            <a:r>
              <a:rPr lang="en-US" sz="1600" dirty="0"/>
              <a:t>Introduction of Physician Associates/Assistants</a:t>
            </a:r>
          </a:p>
          <a:p>
            <a:pPr marL="0" indent="0">
              <a:buNone/>
            </a:pPr>
            <a:r>
              <a:rPr lang="en-US" sz="1600" b="1" dirty="0"/>
              <a:t>LIKELY RESULTS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</a:rPr>
              <a:t>DUMBING DOWN of our learned self-governing profession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</a:rPr>
              <a:t>Where this happens physicians will become qualification prisoners in their own country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</a:rPr>
              <a:t>Loss of free movement of </a:t>
            </a:r>
            <a:r>
              <a:rPr lang="en-US" sz="1600" dirty="0" err="1">
                <a:solidFill>
                  <a:srgbClr val="FF0000"/>
                </a:solidFill>
              </a:rPr>
              <a:t>labour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</a:rPr>
              <a:t>(Why else do EU member nations NOT apply for specialist recognition?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</a:rPr>
              <a:t>– to prevent easy movement of </a:t>
            </a:r>
            <a:r>
              <a:rPr lang="en-US" sz="1600" dirty="0" err="1">
                <a:solidFill>
                  <a:srgbClr val="FF0000"/>
                </a:solidFill>
              </a:rPr>
              <a:t>labour</a:t>
            </a:r>
            <a:r>
              <a:rPr lang="en-US" sz="1600" dirty="0">
                <a:solidFill>
                  <a:srgbClr val="FF0000"/>
                </a:solidFill>
              </a:rPr>
              <a:t> and keep YOU captive!)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2E726-3FFA-B5D0-5894-67B02739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2E9A5-A6A7-A3E9-7B45-C85A51B7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10</a:t>
            </a:fld>
            <a:endParaRPr lang="pt-P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C811C22-5DC6-BADA-58EE-021983AAD1FD}"/>
              </a:ext>
            </a:extLst>
          </p:cNvPr>
          <p:cNvSpPr/>
          <p:nvPr/>
        </p:nvSpPr>
        <p:spPr>
          <a:xfrm>
            <a:off x="0" y="-6105"/>
            <a:ext cx="6804248" cy="664519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0594B28-E136-D5C7-04DE-9EDC1ABF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43" y="1359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842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31AA3-5D40-A2FC-BD02-919152DA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62" y="771550"/>
            <a:ext cx="8229600" cy="664518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Substitution with MAPS </a:t>
            </a:r>
            <a:br>
              <a:rPr lang="en-US" sz="2400" b="1" dirty="0"/>
            </a:br>
            <a:r>
              <a:rPr lang="en-US" sz="2400" b="1" dirty="0"/>
              <a:t>working at the  “Top of their License to </a:t>
            </a:r>
            <a:r>
              <a:rPr lang="en-US" sz="2400" b="1" dirty="0" err="1"/>
              <a:t>practise</a:t>
            </a:r>
            <a:r>
              <a:rPr lang="en-US" sz="2400" b="1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C67F9-8DE4-5A6A-FAD3-5A1DED373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33" y="1525986"/>
            <a:ext cx="8229600" cy="31339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400" dirty="0"/>
              <a:t>Governments are </a:t>
            </a:r>
            <a:r>
              <a:rPr lang="en-US" sz="1400" b="1" u="sng" dirty="0"/>
              <a:t>pushing the boundaries </a:t>
            </a:r>
            <a:r>
              <a:rPr lang="en-US" sz="1400" dirty="0"/>
              <a:t>with non physicians encouraging </a:t>
            </a:r>
            <a:r>
              <a:rPr lang="en-US" sz="1400" b="1" dirty="0">
                <a:solidFill>
                  <a:srgbClr val="FF0000"/>
                </a:solidFill>
              </a:rPr>
              <a:t>Medical Associate Practitioners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THEY ARE TECHNICIANS of limited safe scope of practice and NEED SUPERVISION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They CANNOT safely see undifferentiated patient presentations</a:t>
            </a:r>
          </a:p>
          <a:p>
            <a:r>
              <a:rPr lang="en-US" sz="1400" dirty="0"/>
              <a:t>Top of their license = perilously close to their limits of knowledge skill and attitudes on a regular and routine basis</a:t>
            </a:r>
          </a:p>
          <a:p>
            <a:r>
              <a:rPr lang="en-US" sz="1400" dirty="0"/>
              <a:t>Dunning-Kruger Effect – Confidence &gt;&gt;&gt;&gt; Competence</a:t>
            </a:r>
          </a:p>
          <a:p>
            <a:r>
              <a:rPr lang="en-US" sz="1400" dirty="0"/>
              <a:t>Recruiting persons into 2 year MAP courses after (any) university degree many therefore lack</a:t>
            </a:r>
          </a:p>
          <a:p>
            <a:pPr lvl="1"/>
            <a:r>
              <a:rPr lang="en-US" sz="1200" dirty="0"/>
              <a:t>Basic Maturity</a:t>
            </a:r>
          </a:p>
          <a:p>
            <a:pPr lvl="1"/>
            <a:r>
              <a:rPr lang="en-US" sz="1200" dirty="0"/>
              <a:t>Clinical judgement skills</a:t>
            </a:r>
          </a:p>
          <a:p>
            <a:pPr lvl="1"/>
            <a:r>
              <a:rPr lang="en-US" sz="1200" dirty="0"/>
              <a:t>Clinical acumen</a:t>
            </a:r>
          </a:p>
          <a:p>
            <a:pPr marL="457200" lvl="1" indent="0">
              <a:buNone/>
            </a:pPr>
            <a:r>
              <a:rPr lang="en-US" sz="1200" dirty="0"/>
              <a:t>And don’t know what they don’t know</a:t>
            </a:r>
          </a:p>
          <a:p>
            <a:pPr marL="57150" indent="0">
              <a:buNone/>
            </a:pPr>
            <a:r>
              <a:rPr lang="en-US" sz="1600" dirty="0"/>
              <a:t>NB MAPs are NOT the same as for example Advanced Practitioners which are drawn from the ranks of </a:t>
            </a:r>
            <a:r>
              <a:rPr lang="en-US" sz="1600" u="sng" dirty="0"/>
              <a:t>experienced</a:t>
            </a:r>
            <a:r>
              <a:rPr lang="en-US" sz="1600" dirty="0"/>
              <a:t> registered health care professionals and undertake extra education and training for specific clinical service delivery roles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2DD53-2ECA-8234-2E15-98A7EB51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A9EC7-A1CF-0B1C-53FC-3AD8E825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11</a:t>
            </a:fld>
            <a:endParaRPr lang="pt-PT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1AC0BB-5BC5-A653-54FA-D513B8A7F5CE}"/>
              </a:ext>
            </a:extLst>
          </p:cNvPr>
          <p:cNvSpPr/>
          <p:nvPr/>
        </p:nvSpPr>
        <p:spPr>
          <a:xfrm>
            <a:off x="11380" y="12130"/>
            <a:ext cx="6804248" cy="664519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6D7FCBD-9BEA-8A47-E509-51A3133F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43" y="1359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38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86F44C4-4AF9-4B00-8F0E-47407F185ABA}"/>
              </a:ext>
            </a:extLst>
          </p:cNvPr>
          <p:cNvSpPr/>
          <p:nvPr/>
        </p:nvSpPr>
        <p:spPr>
          <a:xfrm>
            <a:off x="0" y="0"/>
            <a:ext cx="6804248" cy="652309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70" y="1364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6549" y="12463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70C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UEMO</a:t>
            </a:r>
          </a:p>
        </p:txBody>
      </p:sp>
      <p:sp>
        <p:nvSpPr>
          <p:cNvPr id="11" name="Rectângulo 10"/>
          <p:cNvSpPr/>
          <p:nvPr/>
        </p:nvSpPr>
        <p:spPr>
          <a:xfrm>
            <a:off x="366549" y="859787"/>
            <a:ext cx="5141429" cy="42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ea typeface="Gadugi" panose="020B0502040204020203" pitchFamily="34" charset="0"/>
              </a:rPr>
              <a:t>Physician substitution - the UK experience</a:t>
            </a:r>
            <a:endParaRPr lang="pt-PT" sz="1600" b="1" dirty="0">
              <a:solidFill>
                <a:srgbClr val="FF0000"/>
              </a:solidFill>
              <a:ea typeface="Gadugi" panose="020B0502040204020203" pitchFamily="34" charset="0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395536" y="1563638"/>
            <a:ext cx="8453797" cy="3462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ea typeface="Gadugi" panose="020B0502040204020203" pitchFamily="34" charset="0"/>
              </a:rPr>
              <a:t>At least one government (England) is attempting wholesale physician SUBSTITUTION ( 10,000 posts)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ea typeface="Gadugi" panose="020B0502040204020203" pitchFamily="34" charset="0"/>
              </a:rPr>
              <a:t>Other nations outside the UK are watching with great interest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ea typeface="Gadugi" panose="020B0502040204020203" pitchFamily="34" charset="0"/>
              </a:rPr>
              <a:t>BEWARE governments everywhere are dumbing down the profession whether generalist or specialist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ea typeface="Gadugi" panose="020B0502040204020203" pitchFamily="34" charset="0"/>
              </a:rPr>
              <a:t>The results for patient safety and the scale of substitution have led to </a:t>
            </a:r>
          </a:p>
          <a:p>
            <a:pPr marL="742950" lvl="1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ea typeface="Gadugi" panose="020B0502040204020203" pitchFamily="34" charset="0"/>
              </a:rPr>
              <a:t>Patient deaths, and Patient confusion</a:t>
            </a:r>
          </a:p>
          <a:p>
            <a:pPr marL="742950" lvl="1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0000"/>
                </a:solidFill>
                <a:ea typeface="Gadugi" panose="020B0502040204020203" pitchFamily="34" charset="0"/>
              </a:rPr>
              <a:t>the production of urgent guidance to the profession Patient DANGER and Physician Medico-Legal Hazard</a:t>
            </a:r>
          </a:p>
          <a:p>
            <a:pPr marL="742950" lvl="1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ea typeface="Gadugi" panose="020B0502040204020203" pitchFamily="34" charset="0"/>
              </a:rPr>
              <a:t>Credible legal action against the government and the professional regulator</a:t>
            </a:r>
          </a:p>
          <a:p>
            <a:pPr marL="742950" lvl="1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ea typeface="Gadugi" panose="020B0502040204020203" pitchFamily="34" charset="0"/>
              </a:rPr>
              <a:t>Major backtracking by several Royal Colleges including RCGP and RCoA</a:t>
            </a:r>
          </a:p>
          <a:p>
            <a:pPr marL="742950" lvl="1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ea typeface="Gadugi" panose="020B0502040204020203" pitchFamily="34" charset="0"/>
              </a:rPr>
              <a:t>The downfall of the President of the Royal College of Physicians of London</a:t>
            </a:r>
            <a:endParaRPr lang="en-US" sz="1200" dirty="0">
              <a:ea typeface="Gadug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ea typeface="Gadugi" panose="020B0502040204020203" pitchFamily="34" charset="0"/>
              </a:rPr>
              <a:t>SEE YOUR BRIEFING DOCUMENT especially appendix 1</a:t>
            </a:r>
          </a:p>
          <a:p>
            <a:pPr algn="ctr">
              <a:lnSpc>
                <a:spcPct val="150000"/>
              </a:lnSpc>
              <a:buClr>
                <a:srgbClr val="0070C0"/>
              </a:buClr>
            </a:pPr>
            <a:r>
              <a:rPr lang="en-US" sz="1600" b="1" dirty="0">
                <a:solidFill>
                  <a:srgbClr val="FF0000"/>
                </a:solidFill>
                <a:ea typeface="Gadugi" panose="020B0502040204020203" pitchFamily="34" charset="0"/>
              </a:rPr>
              <a:t>DON’T BELIEVE THAT YOUR NATION IS IMMUNE </a:t>
            </a:r>
          </a:p>
          <a:p>
            <a:pPr algn="ctr">
              <a:lnSpc>
                <a:spcPct val="150000"/>
              </a:lnSpc>
              <a:buClr>
                <a:srgbClr val="0070C0"/>
              </a:buClr>
            </a:pPr>
            <a:r>
              <a:rPr lang="en-US" sz="1600" b="1" dirty="0">
                <a:solidFill>
                  <a:srgbClr val="FF0000"/>
                </a:solidFill>
                <a:ea typeface="Gadugi" panose="020B0502040204020203" pitchFamily="34" charset="0"/>
              </a:rPr>
              <a:t>Medicine is an international business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242B5C-55D6-50A8-3B3A-04587143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err="1"/>
              <a:t>www.uemo.eu</a:t>
            </a:r>
            <a:endParaRPr lang="pt-P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D21CF-2B99-67D7-40D5-DD64CF53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86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09593-EC75-5F76-635F-DCF83B18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9582"/>
            <a:ext cx="8229600" cy="720079"/>
          </a:xfrm>
        </p:spPr>
        <p:txBody>
          <a:bodyPr>
            <a:noAutofit/>
          </a:bodyPr>
          <a:lstStyle/>
          <a:p>
            <a:r>
              <a:rPr lang="en-US" sz="3200" b="1" dirty="0"/>
              <a:t>Turning us from professionals to technicians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AF7B1-9974-CB8B-E912-EFF72AF7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1669"/>
            <a:ext cx="8229600" cy="2742953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(Medical) Professional</a:t>
            </a:r>
            <a:r>
              <a:rPr lang="en-GB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</a:p>
          <a:p>
            <a:r>
              <a:rPr lang="en-US" sz="1400" dirty="0"/>
              <a:t>Possess a powerful knowledge and skill base permitting us to </a:t>
            </a:r>
          </a:p>
          <a:p>
            <a:pPr lvl="1"/>
            <a:r>
              <a:rPr lang="en-US" sz="1400" dirty="0"/>
              <a:t>Challenge situations, ask appropriate questions, seek answers, and test our own practice </a:t>
            </a:r>
          </a:p>
          <a:p>
            <a:pPr lvl="1"/>
            <a:r>
              <a:rPr lang="en-US" sz="1400" dirty="0"/>
              <a:t>Make bespoke decisions for individual patients based on our knowledge and skill base </a:t>
            </a:r>
          </a:p>
          <a:p>
            <a:pPr lvl="1"/>
            <a:r>
              <a:rPr lang="en-US" sz="1400" dirty="0"/>
              <a:t>Base our work on a full understanding of how the human body operates </a:t>
            </a:r>
          </a:p>
          <a:p>
            <a:pPr lvl="1"/>
            <a:r>
              <a:rPr lang="en-US" sz="1400" dirty="0"/>
              <a:t>Respond with interventions bourn out of a deep understanding resulting from a </a:t>
            </a:r>
            <a:r>
              <a:rPr lang="en-US" sz="1400" b="1" u="sng" dirty="0"/>
              <a:t>comprehensive and lengthy undergraduate medical education</a:t>
            </a:r>
          </a:p>
          <a:p>
            <a:pPr lvl="1"/>
            <a:r>
              <a:rPr lang="en-US" sz="1400" dirty="0"/>
              <a:t>Continuously update their skills and understanding through initiating and evaluating new research</a:t>
            </a:r>
          </a:p>
          <a:p>
            <a:pPr marL="457200" lvl="1" indent="0">
              <a:buNone/>
            </a:pPr>
            <a:r>
              <a:rPr lang="en-US" sz="1400" dirty="0"/>
              <a:t>And we reflect on the impact of our </a:t>
            </a:r>
            <a:r>
              <a:rPr lang="en-US" sz="1400" dirty="0" err="1"/>
              <a:t>practise</a:t>
            </a:r>
            <a:r>
              <a:rPr lang="en-US" sz="1400" dirty="0"/>
              <a:t> and adapt as new knowledge and procedures emerge</a:t>
            </a:r>
          </a:p>
          <a:p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47983-9604-3BB0-40A1-71CE1773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15FA6-93D3-1A74-5334-3A121DD9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13</a:t>
            </a:fld>
            <a:endParaRPr lang="pt-P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65EA56C-E45F-8C59-4AE0-227E4C51D1C5}"/>
              </a:ext>
            </a:extLst>
          </p:cNvPr>
          <p:cNvSpPr/>
          <p:nvPr/>
        </p:nvSpPr>
        <p:spPr>
          <a:xfrm>
            <a:off x="0" y="0"/>
            <a:ext cx="6804248" cy="652309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143F2CF-1F35-0ACE-12D3-1E445053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70" y="1364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3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EC176-C5D7-8F36-7CFE-19EE8FD12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3D51-20F8-4A7E-2FCA-5049B47B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75606"/>
            <a:ext cx="8147248" cy="720080"/>
          </a:xfrm>
        </p:spPr>
        <p:txBody>
          <a:bodyPr>
            <a:normAutofit/>
          </a:bodyPr>
          <a:lstStyle/>
          <a:p>
            <a:r>
              <a:rPr lang="en-US" sz="2800" b="1" dirty="0"/>
              <a:t>Turning us from professionals to technicians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F601D-4EA0-DAA7-3EAF-22511D86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83" y="2067694"/>
            <a:ext cx="8147248" cy="2592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b="1" dirty="0"/>
              <a:t>Technicians</a:t>
            </a:r>
            <a:r>
              <a:rPr lang="en-US" sz="1400" dirty="0"/>
              <a:t> </a:t>
            </a:r>
          </a:p>
          <a:p>
            <a:r>
              <a:rPr lang="en-US" sz="1400" dirty="0"/>
              <a:t>Following </a:t>
            </a:r>
            <a:r>
              <a:rPr lang="en-US" sz="1400" b="1" u="sng" dirty="0"/>
              <a:t>training </a:t>
            </a:r>
            <a:r>
              <a:rPr lang="en-US" sz="1400" dirty="0"/>
              <a:t>(rather than education)</a:t>
            </a:r>
            <a:endParaRPr lang="en-US" sz="1400" b="1" dirty="0"/>
          </a:p>
          <a:p>
            <a:r>
              <a:rPr lang="en-US" sz="1400" dirty="0"/>
              <a:t>Work from assumptions that tell them what to do </a:t>
            </a:r>
          </a:p>
          <a:p>
            <a:r>
              <a:rPr lang="en-US" sz="1400" dirty="0"/>
              <a:t>Follow a script </a:t>
            </a:r>
          </a:p>
          <a:p>
            <a:r>
              <a:rPr lang="en-US" sz="1400" dirty="0"/>
              <a:t>Identify  problems or a situation and then </a:t>
            </a:r>
          </a:p>
          <a:p>
            <a:pPr lvl="1"/>
            <a:r>
              <a:rPr lang="en-US" sz="1100" dirty="0"/>
              <a:t>Either search for someone who knows what to do or how to proceed</a:t>
            </a:r>
            <a:r>
              <a:rPr lang="en-US" sz="1050" dirty="0"/>
              <a:t>.</a:t>
            </a:r>
          </a:p>
          <a:p>
            <a:pPr lvl="1"/>
            <a:r>
              <a:rPr lang="en-US" sz="1000" dirty="0"/>
              <a:t>Or </a:t>
            </a:r>
            <a:r>
              <a:rPr lang="en-US" sz="1100" dirty="0"/>
              <a:t>follow protocols with accuracy and precision, SOPs or procedures requiring specific steps which rarely vary</a:t>
            </a:r>
          </a:p>
          <a:p>
            <a:r>
              <a:rPr lang="en-US" sz="1400" dirty="0"/>
              <a:t>Rarely  make complex decisions requiring a broad base of knowledge and experience</a:t>
            </a:r>
            <a:r>
              <a:rPr lang="en-US" sz="1200" dirty="0"/>
              <a:t>.</a:t>
            </a:r>
          </a:p>
          <a:p>
            <a:r>
              <a:rPr lang="en-US" sz="1400" dirty="0"/>
              <a:t>Work is practical and proficient without requiring fundamental comprehension and ability to  synthesis from basic knowledge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do as instructed and supervised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043E9-EB63-6FE0-08D0-3F4150F06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06097-CFAE-F83D-2CC6-714F54FC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14</a:t>
            </a:fld>
            <a:endParaRPr lang="pt-P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BEA6241-FCAF-EA08-1653-6CF7C1F34932}"/>
              </a:ext>
            </a:extLst>
          </p:cNvPr>
          <p:cNvSpPr/>
          <p:nvPr/>
        </p:nvSpPr>
        <p:spPr>
          <a:xfrm>
            <a:off x="0" y="0"/>
            <a:ext cx="6804248" cy="652309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96E8DF0-4B9F-386D-5FA1-ADE8F317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70" y="1364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81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478966"/>
            <a:ext cx="5689385" cy="341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7545" y="3791176"/>
            <a:ext cx="4269475" cy="115453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/>
          <p:nvPr/>
        </p:nvSpPr>
        <p:spPr>
          <a:xfrm>
            <a:off x="0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7619" y="0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088" y="855641"/>
            <a:ext cx="7459825" cy="343221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/>
        </p:nvSpPr>
        <p:spPr>
          <a:xfrm>
            <a:off x="510850" y="4401867"/>
            <a:ext cx="7459825" cy="18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PT"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https://www.bma.org.uk/bma-media-centre/bma-responds-to-portuguese-minister-s-comments-about-uk-general-practice-training</a:t>
            </a:r>
            <a:endParaRPr sz="1350"/>
          </a:p>
        </p:txBody>
      </p:sp>
      <p:sp>
        <p:nvSpPr>
          <p:cNvPr id="184" name="Google Shape;184;p12"/>
          <p:cNvSpPr/>
          <p:nvPr/>
        </p:nvSpPr>
        <p:spPr>
          <a:xfrm>
            <a:off x="0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7619" y="0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551C3-F70C-1CCE-D445-A08688E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8337"/>
            <a:ext cx="8229600" cy="959318"/>
          </a:xfrm>
        </p:spPr>
        <p:txBody>
          <a:bodyPr>
            <a:normAutofit/>
          </a:bodyPr>
          <a:lstStyle/>
          <a:p>
            <a:r>
              <a:rPr lang="en-US" sz="3600" b="1" dirty="0"/>
              <a:t>Professional or technician, where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9754C-5FF3-E627-42F8-F515555A4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1671"/>
            <a:ext cx="8229600" cy="2742952"/>
          </a:xfrm>
        </p:spPr>
        <p:txBody>
          <a:bodyPr>
            <a:normAutofit/>
          </a:bodyPr>
          <a:lstStyle/>
          <a:p>
            <a:r>
              <a:rPr lang="en-US" sz="1600" dirty="0"/>
              <a:t>No time for being squeamish for fear we might offend others</a:t>
            </a:r>
          </a:p>
          <a:p>
            <a:r>
              <a:rPr lang="en-US" sz="1600" dirty="0"/>
              <a:t>MUST (politely but forcibly and repeatedly) say it how it is</a:t>
            </a:r>
          </a:p>
          <a:p>
            <a:r>
              <a:rPr lang="en-US" sz="1600" dirty="0"/>
              <a:t>This is about US. </a:t>
            </a:r>
          </a:p>
          <a:p>
            <a:r>
              <a:rPr lang="en-US" sz="1600" dirty="0"/>
              <a:t>This is about OUR survival</a:t>
            </a:r>
          </a:p>
          <a:p>
            <a:r>
              <a:rPr lang="en-US" sz="1600" dirty="0"/>
              <a:t>This is about US as a profession</a:t>
            </a:r>
          </a:p>
          <a:p>
            <a:r>
              <a:rPr lang="en-US" sz="1600" dirty="0"/>
              <a:t>Other valuable team colleague interests come SECOND to OUR OWN as physicians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We are threatened with an existential crisis as a liberal self governing senior profession</a:t>
            </a:r>
          </a:p>
          <a:p>
            <a:r>
              <a:rPr lang="en-US" sz="1600" dirty="0">
                <a:solidFill>
                  <a:srgbClr val="FF0000"/>
                </a:solidFill>
              </a:rPr>
              <a:t>We risk downgrading to medically qualified technicians employed as civil servants with allegiance to the government of the 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A87EA-CC2D-212D-D13C-96A3D871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6AA87-087E-FB0C-69F9-D02C1F1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17</a:t>
            </a:fld>
            <a:endParaRPr lang="pt-PT"/>
          </a:p>
        </p:txBody>
      </p:sp>
      <p:sp>
        <p:nvSpPr>
          <p:cNvPr id="7" name="Google Shape;184;p12">
            <a:extLst>
              <a:ext uri="{FF2B5EF4-FFF2-40B4-BE49-F238E27FC236}">
                <a16:creationId xmlns:a16="http://schemas.microsoft.com/office/drawing/2014/main" id="{1F76F428-CAD3-A2D0-D1FB-7FD8944EEA2F}"/>
              </a:ext>
            </a:extLst>
          </p:cNvPr>
          <p:cNvSpPr/>
          <p:nvPr/>
        </p:nvSpPr>
        <p:spPr>
          <a:xfrm>
            <a:off x="0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5;p12">
            <a:extLst>
              <a:ext uri="{FF2B5EF4-FFF2-40B4-BE49-F238E27FC236}">
                <a16:creationId xmlns:a16="http://schemas.microsoft.com/office/drawing/2014/main" id="{23712C9B-D191-186E-4755-45E522A66D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619" y="1862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013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B7D86-B2F5-DB63-7712-829184A2F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E2F30-8CA7-68B9-B61A-77EFC697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1590"/>
            <a:ext cx="8229600" cy="64807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Taking a stand</a:t>
            </a:r>
          </a:p>
        </p:txBody>
      </p:sp>
      <p:pic>
        <p:nvPicPr>
          <p:cNvPr id="7" name="Content Placeholder 6" descr="A screenshot of a document&#10;&#10;Description automatically generated">
            <a:extLst>
              <a:ext uri="{FF2B5EF4-FFF2-40B4-BE49-F238E27FC236}">
                <a16:creationId xmlns:a16="http://schemas.microsoft.com/office/drawing/2014/main" id="{6C5B60A6-0220-ADC2-A762-384985331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08" y="1995686"/>
            <a:ext cx="5331384" cy="277157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C2A7C-313F-A0C2-4670-75E7BAFD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92EA1-795A-1ABA-6B0E-F81876E0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18</a:t>
            </a:fld>
            <a:endParaRPr lang="pt-PT"/>
          </a:p>
        </p:txBody>
      </p:sp>
      <p:sp>
        <p:nvSpPr>
          <p:cNvPr id="9" name="Google Shape;184;p12">
            <a:extLst>
              <a:ext uri="{FF2B5EF4-FFF2-40B4-BE49-F238E27FC236}">
                <a16:creationId xmlns:a16="http://schemas.microsoft.com/office/drawing/2014/main" id="{D4C84BF6-3D75-4913-69F1-B09FF7F9EA2F}"/>
              </a:ext>
            </a:extLst>
          </p:cNvPr>
          <p:cNvSpPr/>
          <p:nvPr/>
        </p:nvSpPr>
        <p:spPr>
          <a:xfrm>
            <a:off x="0" y="410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85;p12">
            <a:extLst>
              <a:ext uri="{FF2B5EF4-FFF2-40B4-BE49-F238E27FC236}">
                <a16:creationId xmlns:a16="http://schemas.microsoft.com/office/drawing/2014/main" id="{0BA039B7-CDA7-DC47-70F9-774580B2FB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5163" y="5962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899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EA7C-5B89-BEEA-9833-3C72988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504056"/>
          </a:xfrm>
        </p:spPr>
        <p:txBody>
          <a:bodyPr>
            <a:noAutofit/>
          </a:bodyPr>
          <a:lstStyle/>
          <a:p>
            <a:r>
              <a:rPr lang="en-US" sz="2000" b="1" dirty="0"/>
              <a:t>BMJ 04 October 2024 - Medicine is difficult  – There are no shortcuts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8EBC6DDB-DD34-DCBA-5931-F645F307F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9220"/>
            <a:ext cx="4824536" cy="366944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881FA-007D-84AE-CC33-A311ACE4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B63E6-6240-CD96-3492-D6C7F404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19</a:t>
            </a:fld>
            <a:endParaRPr lang="pt-PT"/>
          </a:p>
        </p:txBody>
      </p:sp>
      <p:pic>
        <p:nvPicPr>
          <p:cNvPr id="8" name="Google Shape;185;p12">
            <a:extLst>
              <a:ext uri="{FF2B5EF4-FFF2-40B4-BE49-F238E27FC236}">
                <a16:creationId xmlns:a16="http://schemas.microsoft.com/office/drawing/2014/main" id="{C06CF32B-E83D-3090-5103-53D65523F7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5163" y="1862"/>
            <a:ext cx="3988837" cy="573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4;p12">
            <a:extLst>
              <a:ext uri="{FF2B5EF4-FFF2-40B4-BE49-F238E27FC236}">
                <a16:creationId xmlns:a16="http://schemas.microsoft.com/office/drawing/2014/main" id="{EDC02ED7-8223-F527-2017-41D3D1B14AF8}"/>
              </a:ext>
            </a:extLst>
          </p:cNvPr>
          <p:cNvSpPr/>
          <p:nvPr/>
        </p:nvSpPr>
        <p:spPr>
          <a:xfrm>
            <a:off x="0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20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422B6-3DD7-9B6F-7FAF-D260CCD9B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content-bru2-1.xx.fbcdn.net/v/t31.18172-8/27788792_1636544029760418_3967548654287211878_o.jpg?_nc_cat=109&amp;ccb=1-7&amp;_nc_sid=e3f864&amp;_nc_eui2=AeHS9mSCIO4gUJ_LKKgciYzBUvjqbLz6Yg5S-OpsvPpiDjFEVtvmaJZ_0y-KdUqVPUQgUKIFeVKW47b-R9RTr5qq&amp;_nc_ohc=aGn2IMHphFoAX-W7_hv&amp;_nc_ht=scontent-bru2-1.xx&amp;oh=00_AfC8miyAYp2NIc3ySBIx6HH7sda3mLY17HBWO-9zkBairg&amp;oe=6484B7AD">
            <a:extLst>
              <a:ext uri="{FF2B5EF4-FFF2-40B4-BE49-F238E27FC236}">
                <a16:creationId xmlns:a16="http://schemas.microsoft.com/office/drawing/2014/main" id="{6A97CCDE-B140-D1A2-4EA1-FFBAC1B99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090D76E3-6622-D027-A726-685862298BBF}"/>
              </a:ext>
            </a:extLst>
          </p:cNvPr>
          <p:cNvSpPr txBox="1"/>
          <p:nvPr/>
        </p:nvSpPr>
        <p:spPr>
          <a:xfrm>
            <a:off x="179512" y="437553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Peter JP Holden </a:t>
            </a:r>
            <a:r>
              <a:rPr lang="en-US" sz="1200" dirty="0">
                <a:solidFill>
                  <a:schemeClr val="bg1"/>
                </a:solidFill>
              </a:rPr>
              <a:t>MB ChB FIMCRCSEd FRCGP DRCOG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Vice President, UEMO</a:t>
            </a:r>
          </a:p>
        </p:txBody>
      </p:sp>
      <p:sp>
        <p:nvSpPr>
          <p:cNvPr id="4" name="Rectângulo 3">
            <a:extLst>
              <a:ext uri="{FF2B5EF4-FFF2-40B4-BE49-F238E27FC236}">
                <a16:creationId xmlns:a16="http://schemas.microsoft.com/office/drawing/2014/main" id="{B03296C2-AFF5-E2D8-10B3-C4730CFC8CD2}"/>
              </a:ext>
            </a:extLst>
          </p:cNvPr>
          <p:cNvSpPr/>
          <p:nvPr/>
        </p:nvSpPr>
        <p:spPr>
          <a:xfrm>
            <a:off x="0" y="343584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It is time to re-establish and re-state physician primacy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within the healthcare team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2DE40-17EE-3B57-DA2A-C03D29572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758E0-4CD6-C454-E3A1-494D5362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4854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980F5-9327-6E5B-B1D3-CCDD89536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3558"/>
            <a:ext cx="8229600" cy="562097"/>
          </a:xfrm>
        </p:spPr>
        <p:txBody>
          <a:bodyPr>
            <a:normAutofit/>
          </a:bodyPr>
          <a:lstStyle/>
          <a:p>
            <a:r>
              <a:rPr lang="en-US" sz="2800" dirty="0"/>
              <a:t>Royal College of </a:t>
            </a:r>
            <a:r>
              <a:rPr lang="en-US" sz="2800" dirty="0" err="1"/>
              <a:t>Anaesthetists</a:t>
            </a:r>
            <a:endParaRPr lang="en-US" sz="2800" dirty="0"/>
          </a:p>
        </p:txBody>
      </p:sp>
      <p:pic>
        <p:nvPicPr>
          <p:cNvPr id="7" name="Content Placeholder 6" descr="A close-up of a paper&#10;&#10;Description automatically generated">
            <a:extLst>
              <a:ext uri="{FF2B5EF4-FFF2-40B4-BE49-F238E27FC236}">
                <a16:creationId xmlns:a16="http://schemas.microsoft.com/office/drawing/2014/main" id="{FAA1471C-F0E9-C120-755D-BFA61D907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09242"/>
            <a:ext cx="7414853" cy="342827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75633-F9B2-FC18-921A-080F5A10F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CEB45-F887-D182-4AA8-53811B6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20</a:t>
            </a:fld>
            <a:endParaRPr lang="pt-PT"/>
          </a:p>
        </p:txBody>
      </p:sp>
      <p:sp>
        <p:nvSpPr>
          <p:cNvPr id="9" name="Google Shape;184;p12">
            <a:extLst>
              <a:ext uri="{FF2B5EF4-FFF2-40B4-BE49-F238E27FC236}">
                <a16:creationId xmlns:a16="http://schemas.microsoft.com/office/drawing/2014/main" id="{E52C339D-FD6D-8591-1944-12596DB82232}"/>
              </a:ext>
            </a:extLst>
          </p:cNvPr>
          <p:cNvSpPr/>
          <p:nvPr/>
        </p:nvSpPr>
        <p:spPr>
          <a:xfrm>
            <a:off x="0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4;p12">
            <a:extLst>
              <a:ext uri="{FF2B5EF4-FFF2-40B4-BE49-F238E27FC236}">
                <a16:creationId xmlns:a16="http://schemas.microsoft.com/office/drawing/2014/main" id="{227CB64B-52B4-39AF-DCE3-D1FAA9932F19}"/>
              </a:ext>
            </a:extLst>
          </p:cNvPr>
          <p:cNvSpPr/>
          <p:nvPr/>
        </p:nvSpPr>
        <p:spPr>
          <a:xfrm>
            <a:off x="-6228" y="384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85;p12">
            <a:extLst>
              <a:ext uri="{FF2B5EF4-FFF2-40B4-BE49-F238E27FC236}">
                <a16:creationId xmlns:a16="http://schemas.microsoft.com/office/drawing/2014/main" id="{E1670EB9-8C58-4BFA-CE91-4CDF1C1DE5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5163" y="1862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729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93A5-65D7-E138-F972-0F17D815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1630"/>
            <a:ext cx="8229600" cy="792087"/>
          </a:xfrm>
        </p:spPr>
        <p:txBody>
          <a:bodyPr>
            <a:normAutofit/>
          </a:bodyPr>
          <a:lstStyle/>
          <a:p>
            <a:r>
              <a:rPr lang="en-US" sz="2400" b="1" dirty="0"/>
              <a:t>18 October 2024 United Kingdom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F4FBA-3586-5830-6D1E-0957D464B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499742"/>
            <a:ext cx="8291264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The BMA General Practitioners Committee voted unanimously that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This meeting believes that </a:t>
            </a:r>
            <a:r>
              <a:rPr lang="en-US" sz="1200" dirty="0">
                <a:solidFill>
                  <a:srgbClr val="FF0000"/>
                </a:solidFill>
              </a:rPr>
              <a:t>the role of physician associates </a:t>
            </a:r>
            <a:r>
              <a:rPr lang="en-US" sz="1200" dirty="0"/>
              <a:t>in general practice </a:t>
            </a:r>
            <a:r>
              <a:rPr lang="en-US" sz="1200" dirty="0">
                <a:solidFill>
                  <a:srgbClr val="FF0000"/>
                </a:solidFill>
              </a:rPr>
              <a:t>is fundamentally unsafe and: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there should be no new appointments of physician associates in general practice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the role of physician associates in general practice should be phased out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the role of a physician associate is </a:t>
            </a:r>
            <a:r>
              <a:rPr lang="en-US" sz="1200" dirty="0">
                <a:solidFill>
                  <a:srgbClr val="FF0000"/>
                </a:solidFill>
              </a:rPr>
              <a:t>inadequately trained to manage undifferentiated patients</a:t>
            </a:r>
            <a:r>
              <a:rPr lang="en-US" sz="1200" dirty="0"/>
              <a:t>, and there should be an immediate moratorium on such sessions.</a:t>
            </a:r>
          </a:p>
          <a:p>
            <a:pPr marL="0" indent="0">
              <a:buNone/>
            </a:pPr>
            <a:r>
              <a:rPr lang="en-US" sz="1200" dirty="0"/>
              <a:t>Passed in all parts</a:t>
            </a:r>
          </a:p>
          <a:p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D15A9-A5F1-0060-F316-6F70D071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B429B-A3AF-8F0A-7D75-090A4751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21</a:t>
            </a:fld>
            <a:endParaRPr lang="pt-PT"/>
          </a:p>
        </p:txBody>
      </p:sp>
      <p:sp>
        <p:nvSpPr>
          <p:cNvPr id="7" name="Google Shape;184;p12">
            <a:extLst>
              <a:ext uri="{FF2B5EF4-FFF2-40B4-BE49-F238E27FC236}">
                <a16:creationId xmlns:a16="http://schemas.microsoft.com/office/drawing/2014/main" id="{497DDF4D-29FB-1C77-AD43-11EEF6A9FD69}"/>
              </a:ext>
            </a:extLst>
          </p:cNvPr>
          <p:cNvSpPr/>
          <p:nvPr/>
        </p:nvSpPr>
        <p:spPr>
          <a:xfrm>
            <a:off x="-6228" y="384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12">
            <a:extLst>
              <a:ext uri="{FF2B5EF4-FFF2-40B4-BE49-F238E27FC236}">
                <a16:creationId xmlns:a16="http://schemas.microsoft.com/office/drawing/2014/main" id="{52A2D921-F921-8662-DC9B-41B557627663}"/>
              </a:ext>
            </a:extLst>
          </p:cNvPr>
          <p:cNvSpPr/>
          <p:nvPr/>
        </p:nvSpPr>
        <p:spPr>
          <a:xfrm>
            <a:off x="0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85;p12">
            <a:extLst>
              <a:ext uri="{FF2B5EF4-FFF2-40B4-BE49-F238E27FC236}">
                <a16:creationId xmlns:a16="http://schemas.microsoft.com/office/drawing/2014/main" id="{2ECA18B5-F5AA-95E3-F916-85AFBF0434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5163" y="1862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978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DF1E-5268-088F-A5F4-32EDC50A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1630"/>
            <a:ext cx="8229600" cy="576063"/>
          </a:xfrm>
        </p:spPr>
        <p:txBody>
          <a:bodyPr>
            <a:noAutofit/>
          </a:bodyPr>
          <a:lstStyle/>
          <a:p>
            <a:r>
              <a:rPr lang="en-US" sz="2800" b="1" dirty="0"/>
              <a:t>Emergency Guidance to the profession</a:t>
            </a:r>
          </a:p>
        </p:txBody>
      </p:sp>
      <p:pic>
        <p:nvPicPr>
          <p:cNvPr id="10" name="Content Placeholder 9" descr="A close-up of a medical scope&#10;&#10;Description automatically generated">
            <a:extLst>
              <a:ext uri="{FF2B5EF4-FFF2-40B4-BE49-F238E27FC236}">
                <a16:creationId xmlns:a16="http://schemas.microsoft.com/office/drawing/2014/main" id="{D35F2E73-9ADD-5759-2F50-8C5F453077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9782"/>
            <a:ext cx="4376896" cy="1668442"/>
          </a:xfrm>
        </p:spPr>
      </p:pic>
      <p:pic>
        <p:nvPicPr>
          <p:cNvPr id="8" name="Content Placeholder 7" descr="A blue screen with white text&#10;&#10;Description automatically generated">
            <a:extLst>
              <a:ext uri="{FF2B5EF4-FFF2-40B4-BE49-F238E27FC236}">
                <a16:creationId xmlns:a16="http://schemas.microsoft.com/office/drawing/2014/main" id="{D8B70929-6C4B-42D9-4F28-DAB133185C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91864"/>
            <a:ext cx="1901776" cy="268296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6A502-A56C-340E-8D78-BE1ABDA9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B0A56-5EE7-0157-E245-CEC61DD7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22</a:t>
            </a:fld>
            <a:endParaRPr lang="pt-PT"/>
          </a:p>
        </p:txBody>
      </p:sp>
      <p:sp>
        <p:nvSpPr>
          <p:cNvPr id="12" name="Google Shape;184;p12">
            <a:extLst>
              <a:ext uri="{FF2B5EF4-FFF2-40B4-BE49-F238E27FC236}">
                <a16:creationId xmlns:a16="http://schemas.microsoft.com/office/drawing/2014/main" id="{91FBA118-2A2A-96F0-A74B-21C6E90C9110}"/>
              </a:ext>
            </a:extLst>
          </p:cNvPr>
          <p:cNvSpPr/>
          <p:nvPr/>
        </p:nvSpPr>
        <p:spPr>
          <a:xfrm>
            <a:off x="-343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85;p12">
            <a:extLst>
              <a:ext uri="{FF2B5EF4-FFF2-40B4-BE49-F238E27FC236}">
                <a16:creationId xmlns:a16="http://schemas.microsoft.com/office/drawing/2014/main" id="{631D7E37-D9CD-547E-9FCE-139F93BF8B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7276" y="0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468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499A-40F3-047D-A40E-7A192893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649344"/>
            <a:ext cx="8229600" cy="648071"/>
          </a:xfrm>
        </p:spPr>
        <p:txBody>
          <a:bodyPr>
            <a:noAutofit/>
          </a:bodyPr>
          <a:lstStyle/>
          <a:p>
            <a:r>
              <a:rPr lang="en-US" sz="2400" b="1" dirty="0"/>
              <a:t>Medicine is international – YOUR Country will be NEXT!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7AA00-4124-8478-2AF0-76D9E9CD7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7415"/>
            <a:ext cx="8229600" cy="3469847"/>
          </a:xfrm>
        </p:spPr>
        <p:txBody>
          <a:bodyPr>
            <a:normAutofit/>
          </a:bodyPr>
          <a:lstStyle/>
          <a:p>
            <a:r>
              <a:rPr lang="en-US" sz="1600" dirty="0"/>
              <a:t>Governments and big business will use market forces/physician underemployment to dictate</a:t>
            </a:r>
          </a:p>
          <a:p>
            <a:pPr lvl="1"/>
            <a:r>
              <a:rPr lang="en-US" sz="1200" dirty="0"/>
              <a:t>How and when physicians work</a:t>
            </a:r>
          </a:p>
          <a:p>
            <a:pPr lvl="1"/>
            <a:r>
              <a:rPr lang="en-US" sz="1200" dirty="0"/>
              <a:t>When physicians work</a:t>
            </a:r>
          </a:p>
          <a:p>
            <a:pPr lvl="1"/>
            <a:r>
              <a:rPr lang="en-US" sz="1200" dirty="0"/>
              <a:t>Where we work and the content of our work</a:t>
            </a:r>
          </a:p>
          <a:p>
            <a:pPr lvl="1"/>
            <a:r>
              <a:rPr lang="en-US" sz="1200" dirty="0"/>
              <a:t>That  we supervise Medical Associate Professionals</a:t>
            </a:r>
            <a:r>
              <a:rPr lang="en-US" sz="1100" dirty="0"/>
              <a:t>(Physician Associates, Physician Assistants, Anaesthetic Associate)</a:t>
            </a:r>
          </a:p>
          <a:p>
            <a:r>
              <a:rPr lang="en-US" sz="1800" dirty="0"/>
              <a:t>WE LOSE CONTROL of</a:t>
            </a:r>
          </a:p>
          <a:p>
            <a:pPr lvl="1"/>
            <a:r>
              <a:rPr lang="en-US" sz="1200" dirty="0"/>
              <a:t>Our professionalism and autonomy</a:t>
            </a:r>
          </a:p>
          <a:p>
            <a:pPr lvl="1"/>
            <a:r>
              <a:rPr lang="en-US" sz="1200" dirty="0"/>
              <a:t>Our educational standards, our economic status and our societal standing</a:t>
            </a:r>
          </a:p>
          <a:p>
            <a:r>
              <a:rPr lang="en-US" sz="1600" dirty="0"/>
              <a:t>Patients LOSE </a:t>
            </a:r>
          </a:p>
          <a:p>
            <a:pPr lvl="1"/>
            <a:r>
              <a:rPr lang="en-US" sz="1200" dirty="0"/>
              <a:t>the high quality professional PHYSICIAN LED service they are used to</a:t>
            </a:r>
          </a:p>
          <a:p>
            <a:pPr lvl="1"/>
            <a:r>
              <a:rPr lang="en-US" sz="1200" dirty="0"/>
              <a:t>The safe service arising BECAUSE physicians are operating well inside their  very extensive boundaries of knowledge skills attitudes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4C1C-8EAC-EC33-13D0-94F4234E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FBDBF-334A-DE9F-6CF8-F9204DF1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23</a:t>
            </a:fld>
            <a:endParaRPr lang="pt-PT"/>
          </a:p>
        </p:txBody>
      </p:sp>
      <p:sp>
        <p:nvSpPr>
          <p:cNvPr id="7" name="Google Shape;184;p12">
            <a:extLst>
              <a:ext uri="{FF2B5EF4-FFF2-40B4-BE49-F238E27FC236}">
                <a16:creationId xmlns:a16="http://schemas.microsoft.com/office/drawing/2014/main" id="{918B02F8-74A4-F26F-66C0-5B6346874E87}"/>
              </a:ext>
            </a:extLst>
          </p:cNvPr>
          <p:cNvSpPr/>
          <p:nvPr/>
        </p:nvSpPr>
        <p:spPr>
          <a:xfrm>
            <a:off x="-343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5;p12">
            <a:extLst>
              <a:ext uri="{FF2B5EF4-FFF2-40B4-BE49-F238E27FC236}">
                <a16:creationId xmlns:a16="http://schemas.microsoft.com/office/drawing/2014/main" id="{3D48D33D-904B-0E21-1DE1-AAB97F281A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276" y="0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406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E9DB4-7C8F-4DDD-080F-9E5B8CB8F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1551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945FC-02C0-9B87-EE95-2BB31F28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9663"/>
            <a:ext cx="8229600" cy="108011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In your own long term professional interests, please consider supporting the Joint draft statement from UEMO and UEMS concerning MAPs and the shortening of the undergraduate entry medical degree courses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6DE98-6E2C-82C8-F552-4B9CE24E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619C0-3068-DA17-AEE5-AC01ACE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71140"/>
            <a:ext cx="2133600" cy="273844"/>
          </a:xfrm>
        </p:spPr>
        <p:txBody>
          <a:bodyPr/>
          <a:lstStyle/>
          <a:p>
            <a:fld id="{42A4304A-3FE8-485C-A183-548A6C4D5DB2}" type="slidenum">
              <a:rPr lang="pt-PT" smtClean="0"/>
              <a:t>24</a:t>
            </a:fld>
            <a:endParaRPr lang="pt-PT"/>
          </a:p>
        </p:txBody>
      </p:sp>
      <p:sp>
        <p:nvSpPr>
          <p:cNvPr id="7" name="Google Shape;184;p12">
            <a:extLst>
              <a:ext uri="{FF2B5EF4-FFF2-40B4-BE49-F238E27FC236}">
                <a16:creationId xmlns:a16="http://schemas.microsoft.com/office/drawing/2014/main" id="{D9C7DE95-9B92-2855-BC28-423A528F791C}"/>
              </a:ext>
            </a:extLst>
          </p:cNvPr>
          <p:cNvSpPr/>
          <p:nvPr/>
        </p:nvSpPr>
        <p:spPr>
          <a:xfrm>
            <a:off x="0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5;p12">
            <a:extLst>
              <a:ext uri="{FF2B5EF4-FFF2-40B4-BE49-F238E27FC236}">
                <a16:creationId xmlns:a16="http://schemas.microsoft.com/office/drawing/2014/main" id="{8AE90A8F-0FBD-6431-BF3D-47DEA3A595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5163" y="0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560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61FF-7AB1-D82F-0774-8959AB83D3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Peter Holden contact details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68B3E2-2D6E-F6AA-8B00-EC008B36B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hlinkClick r:id="rId2"/>
              </a:rPr>
              <a:t>peter.holden28@btinternet.com</a:t>
            </a:r>
            <a:endParaRPr lang="en-US" b="1" dirty="0"/>
          </a:p>
          <a:p>
            <a:r>
              <a:rPr lang="en-US" b="1" dirty="0">
                <a:solidFill>
                  <a:schemeClr val="tx1"/>
                </a:solidFill>
              </a:rPr>
              <a:t>+44 7802 305335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3BE6D4-BE9F-8F47-5C9D-27084114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9F316-BFFD-25B3-22EA-6CAB9DD3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25</a:t>
            </a:fld>
            <a:endParaRPr lang="pt-PT"/>
          </a:p>
        </p:txBody>
      </p:sp>
      <p:sp>
        <p:nvSpPr>
          <p:cNvPr id="7" name="Google Shape;184;p12">
            <a:extLst>
              <a:ext uri="{FF2B5EF4-FFF2-40B4-BE49-F238E27FC236}">
                <a16:creationId xmlns:a16="http://schemas.microsoft.com/office/drawing/2014/main" id="{9AAC7F67-6B69-14F4-0182-AA64B6E7E82E}"/>
              </a:ext>
            </a:extLst>
          </p:cNvPr>
          <p:cNvSpPr/>
          <p:nvPr/>
        </p:nvSpPr>
        <p:spPr>
          <a:xfrm>
            <a:off x="0" y="0"/>
            <a:ext cx="5167619" cy="575695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5;p12">
            <a:extLst>
              <a:ext uri="{FF2B5EF4-FFF2-40B4-BE49-F238E27FC236}">
                <a16:creationId xmlns:a16="http://schemas.microsoft.com/office/drawing/2014/main" id="{7B196E60-8AFB-04A1-CEE2-A9993900E5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5163" y="0"/>
            <a:ext cx="3988837" cy="5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909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39468" y="303610"/>
            <a:ext cx="6373415" cy="756047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QUESTIONS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6160" y="1168003"/>
            <a:ext cx="5829300" cy="3024188"/>
          </a:xfrm>
        </p:spPr>
        <p:txBody>
          <a:bodyPr/>
          <a:lstStyle/>
          <a:p>
            <a:pPr eaLnBrk="1" hangingPunct="1"/>
            <a:r>
              <a:rPr lang="en-GB" sz="3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  <a:p>
            <a:pPr eaLnBrk="1" hangingPunct="1">
              <a:lnSpc>
                <a:spcPct val="60000"/>
              </a:lnSpc>
            </a:pPr>
            <a:r>
              <a:rPr lang="en-GB" sz="36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  <a:p>
            <a:pPr eaLnBrk="1" hangingPunct="1">
              <a:lnSpc>
                <a:spcPct val="60000"/>
              </a:lnSpc>
            </a:pPr>
            <a:r>
              <a:rPr lang="en-GB" sz="45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  <a:p>
            <a:pPr eaLnBrk="1" hangingPunct="1">
              <a:lnSpc>
                <a:spcPct val="60000"/>
              </a:lnSpc>
            </a:pPr>
            <a:r>
              <a:rPr lang="en-GB" sz="5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  <a:p>
            <a:pPr eaLnBrk="1" hangingPunct="1">
              <a:lnSpc>
                <a:spcPct val="60000"/>
              </a:lnSpc>
            </a:pPr>
            <a:r>
              <a:rPr lang="en-GB" sz="66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  <a:p>
            <a:pPr eaLnBrk="1" hangingPunct="1">
              <a:lnSpc>
                <a:spcPct val="60000"/>
              </a:lnSpc>
            </a:pPr>
            <a:endParaRPr lang="en-GB" sz="54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Tx/>
              <a:buNone/>
            </a:pPr>
            <a:endParaRPr lang="en-GB" sz="6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9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3643CE-64DE-F94D-8B41-7A683E4CDF10}" type="slidenum">
              <a:rPr lang="en-GB" sz="1050">
                <a:solidFill>
                  <a:prstClr val="black"/>
                </a:solidFill>
                <a:cs typeface="Arial" charset="0"/>
              </a:rPr>
              <a:pPr/>
              <a:t>26</a:t>
            </a:fld>
            <a:endParaRPr lang="en-GB" sz="105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20201211 NPRF    </a:t>
            </a:r>
            <a:endParaRPr lang="en-GB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86F44C4-4AF9-4B00-8F0E-47407F185ABA}"/>
              </a:ext>
            </a:extLst>
          </p:cNvPr>
          <p:cNvSpPr/>
          <p:nvPr/>
        </p:nvSpPr>
        <p:spPr>
          <a:xfrm>
            <a:off x="0" y="0"/>
            <a:ext cx="6804248" cy="652309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B8AD70E5-7C9F-492B-9448-68C2BEC42505}"/>
              </a:ext>
            </a:extLst>
          </p:cNvPr>
          <p:cNvSpPr txBox="1"/>
          <p:nvPr/>
        </p:nvSpPr>
        <p:spPr>
          <a:xfrm>
            <a:off x="1988607" y="658050"/>
            <a:ext cx="5283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400" b="1" dirty="0">
                <a:ea typeface="Gadugi" panose="020B0502040204020203" pitchFamily="34" charset="0"/>
              </a:rPr>
              <a:t>Dr Peter Holden - a portfolio GP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ED03236-1032-4240-8C8E-2F8A94625D01}"/>
              </a:ext>
            </a:extLst>
          </p:cNvPr>
          <p:cNvSpPr txBox="1"/>
          <p:nvPr/>
        </p:nvSpPr>
        <p:spPr>
          <a:xfrm>
            <a:off x="2201844" y="1135657"/>
            <a:ext cx="6168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ea typeface="Gadugi" panose="020B0502040204020203" pitchFamily="34" charset="0"/>
              </a:rPr>
              <a:t>Vice- </a:t>
            </a:r>
            <a:r>
              <a:rPr lang="pt-PT" sz="1200" b="1" dirty="0" err="1">
                <a:ea typeface="Gadugi" panose="020B0502040204020203" pitchFamily="34" charset="0"/>
              </a:rPr>
              <a:t>President</a:t>
            </a:r>
            <a:r>
              <a:rPr lang="pt-PT" sz="1200" b="1" dirty="0">
                <a:ea typeface="Gadugi" panose="020B0502040204020203" pitchFamily="34" charset="0"/>
              </a:rPr>
              <a:t> UEMO, </a:t>
            </a:r>
            <a:r>
              <a:rPr lang="pt-PT" sz="1200" b="1" dirty="0" err="1">
                <a:ea typeface="Gadugi" panose="020B0502040204020203" pitchFamily="34" charset="0"/>
              </a:rPr>
              <a:t>Head</a:t>
            </a:r>
            <a:r>
              <a:rPr lang="pt-PT" sz="1200" b="1" dirty="0">
                <a:ea typeface="Gadugi" panose="020B0502040204020203" pitchFamily="34" charset="0"/>
              </a:rPr>
              <a:t> </a:t>
            </a:r>
            <a:r>
              <a:rPr lang="pt-PT" sz="1200" b="1" dirty="0" err="1">
                <a:ea typeface="Gadugi" panose="020B0502040204020203" pitchFamily="34" charset="0"/>
              </a:rPr>
              <a:t>of</a:t>
            </a:r>
            <a:r>
              <a:rPr lang="pt-PT" sz="1200" b="1" dirty="0">
                <a:ea typeface="Gadugi" panose="020B0502040204020203" pitchFamily="34" charset="0"/>
              </a:rPr>
              <a:t> UK </a:t>
            </a:r>
            <a:r>
              <a:rPr lang="pt-PT" sz="1200" b="1" dirty="0" err="1">
                <a:ea typeface="Gadugi" panose="020B0502040204020203" pitchFamily="34" charset="0"/>
              </a:rPr>
              <a:t>delegation</a:t>
            </a:r>
            <a:endParaRPr lang="pt-PT" sz="1200" b="1" dirty="0">
              <a:ea typeface="Gadugi" panose="020B0502040204020203" pitchFamily="34" charset="0"/>
            </a:endParaRPr>
          </a:p>
          <a:p>
            <a:r>
              <a:rPr lang="pt-PT" sz="1200" b="1" dirty="0" err="1">
                <a:ea typeface="Gadugi" panose="020B0502040204020203" pitchFamily="34" charset="0"/>
              </a:rPr>
              <a:t>Council</a:t>
            </a:r>
            <a:r>
              <a:rPr lang="pt-PT" sz="1200" b="1" dirty="0">
                <a:ea typeface="Gadugi" panose="020B0502040204020203" pitchFamily="34" charset="0"/>
              </a:rPr>
              <a:t> </a:t>
            </a:r>
            <a:r>
              <a:rPr lang="pt-PT" sz="1200" b="1" dirty="0" err="1">
                <a:ea typeface="Gadugi" panose="020B0502040204020203" pitchFamily="34" charset="0"/>
              </a:rPr>
              <a:t>Member</a:t>
            </a:r>
            <a:r>
              <a:rPr lang="pt-PT" sz="1200" b="1" dirty="0">
                <a:ea typeface="Gadugi" panose="020B0502040204020203" pitchFamily="34" charset="0"/>
              </a:rPr>
              <a:t>, </a:t>
            </a:r>
            <a:r>
              <a:rPr lang="pt-PT" sz="1200" dirty="0" err="1">
                <a:ea typeface="Gadugi" panose="020B0502040204020203" pitchFamily="34" charset="0"/>
              </a:rPr>
              <a:t>British</a:t>
            </a:r>
            <a:r>
              <a:rPr lang="pt-PT" sz="1200" dirty="0">
                <a:ea typeface="Gadugi" panose="020B0502040204020203" pitchFamily="34" charset="0"/>
              </a:rPr>
              <a:t> Medical </a:t>
            </a:r>
            <a:r>
              <a:rPr lang="pt-PT" sz="1200" dirty="0" err="1">
                <a:ea typeface="Gadugi" panose="020B0502040204020203" pitchFamily="34" charset="0"/>
              </a:rPr>
              <a:t>Association</a:t>
            </a:r>
            <a:endParaRPr lang="pt-PT" sz="1200" dirty="0">
              <a:ea typeface="Gadugi" panose="020B0502040204020203" pitchFamily="34" charset="0"/>
            </a:endParaRPr>
          </a:p>
          <a:p>
            <a:r>
              <a:rPr lang="pt-PT" sz="1200" b="1" dirty="0">
                <a:ea typeface="Gadugi" panose="020B0502040204020203" pitchFamily="34" charset="0"/>
              </a:rPr>
              <a:t>Family </a:t>
            </a:r>
            <a:r>
              <a:rPr lang="pt-PT" sz="1200" b="1" dirty="0" err="1">
                <a:ea typeface="Gadugi" panose="020B0502040204020203" pitchFamily="34" charset="0"/>
              </a:rPr>
              <a:t>Doctor</a:t>
            </a:r>
            <a:r>
              <a:rPr lang="pt-PT" sz="1200" b="1" dirty="0">
                <a:ea typeface="Gadugi" panose="020B0502040204020203" pitchFamily="34" charset="0"/>
              </a:rPr>
              <a:t> </a:t>
            </a:r>
            <a:r>
              <a:rPr lang="pt-PT" sz="1200" dirty="0">
                <a:ea typeface="Gadugi" panose="020B0502040204020203" pitchFamily="34" charset="0"/>
              </a:rPr>
              <a:t>– </a:t>
            </a:r>
            <a:r>
              <a:rPr lang="pt-PT" sz="1200" dirty="0" err="1">
                <a:ea typeface="Gadugi" panose="020B0502040204020203" pitchFamily="34" charset="0"/>
              </a:rPr>
              <a:t>The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Matlock</a:t>
            </a:r>
            <a:r>
              <a:rPr lang="pt-PT" sz="1200" dirty="0">
                <a:ea typeface="Gadugi" panose="020B0502040204020203" pitchFamily="34" charset="0"/>
              </a:rPr>
              <a:t> &amp; </a:t>
            </a:r>
            <a:r>
              <a:rPr lang="pt-PT" sz="1200" dirty="0" err="1">
                <a:ea typeface="Gadugi" panose="020B0502040204020203" pitchFamily="34" charset="0"/>
              </a:rPr>
              <a:t>Ashover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Practice</a:t>
            </a:r>
            <a:r>
              <a:rPr lang="pt-PT" sz="1200" dirty="0">
                <a:ea typeface="Gadugi" panose="020B0502040204020203" pitchFamily="34" charset="0"/>
              </a:rPr>
              <a:t> 1985-2023, </a:t>
            </a:r>
            <a:r>
              <a:rPr lang="pt-PT" sz="1200" dirty="0" err="1">
                <a:ea typeface="Gadugi" panose="020B0502040204020203" pitchFamily="34" charset="0"/>
              </a:rPr>
              <a:t>Eyam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Surgery</a:t>
            </a:r>
            <a:r>
              <a:rPr lang="pt-PT" sz="1200" dirty="0">
                <a:ea typeface="Gadugi" panose="020B0502040204020203" pitchFamily="34" charset="0"/>
              </a:rPr>
              <a:t> 2023 </a:t>
            </a:r>
            <a:r>
              <a:rPr lang="pt-PT" sz="1200" dirty="0">
                <a:ea typeface="Gadugi" panose="020B0502040204020203" pitchFamily="34" charset="0"/>
                <a:sym typeface="Wingdings" pitchFamily="2" charset="2"/>
              </a:rPr>
              <a:t> date</a:t>
            </a:r>
            <a:endParaRPr lang="pt-PT" sz="1200" dirty="0">
              <a:ea typeface="Gadugi" panose="020B0502040204020203" pitchFamily="34" charset="0"/>
            </a:endParaRPr>
          </a:p>
          <a:p>
            <a:r>
              <a:rPr lang="pt-PT" sz="1200" b="1" dirty="0">
                <a:ea typeface="Gadugi" panose="020B0502040204020203" pitchFamily="34" charset="0"/>
              </a:rPr>
              <a:t>Out </a:t>
            </a:r>
            <a:r>
              <a:rPr lang="pt-PT" sz="1200" b="1" dirty="0" err="1">
                <a:ea typeface="Gadugi" panose="020B0502040204020203" pitchFamily="34" charset="0"/>
              </a:rPr>
              <a:t>of</a:t>
            </a:r>
            <a:r>
              <a:rPr lang="pt-PT" sz="1200" b="1" dirty="0">
                <a:ea typeface="Gadugi" panose="020B0502040204020203" pitchFamily="34" charset="0"/>
              </a:rPr>
              <a:t> </a:t>
            </a:r>
            <a:r>
              <a:rPr lang="pt-PT" sz="1200" b="1" dirty="0" err="1">
                <a:ea typeface="Gadugi" panose="020B0502040204020203" pitchFamily="34" charset="0"/>
              </a:rPr>
              <a:t>Hours</a:t>
            </a:r>
            <a:r>
              <a:rPr lang="pt-PT" sz="1200" b="1" dirty="0">
                <a:ea typeface="Gadugi" panose="020B0502040204020203" pitchFamily="34" charset="0"/>
              </a:rPr>
              <a:t> GP, </a:t>
            </a:r>
            <a:r>
              <a:rPr lang="pt-PT" sz="1200" dirty="0">
                <a:ea typeface="Gadugi" panose="020B0502040204020203" pitchFamily="34" charset="0"/>
              </a:rPr>
              <a:t>DHU CIC  1996</a:t>
            </a:r>
            <a:r>
              <a:rPr lang="pt-PT" sz="1200" dirty="0">
                <a:ea typeface="Gadugi" panose="020B0502040204020203" pitchFamily="34" charset="0"/>
                <a:sym typeface="Wingdings" pitchFamily="2" charset="2"/>
              </a:rPr>
              <a:t> date</a:t>
            </a:r>
            <a:endParaRPr lang="pt-PT" sz="1200" b="1" dirty="0">
              <a:ea typeface="Gadugi" panose="020B0502040204020203" pitchFamily="34" charset="0"/>
            </a:endParaRPr>
          </a:p>
          <a:p>
            <a:r>
              <a:rPr lang="pt-PT" sz="1200" b="1" dirty="0" err="1">
                <a:ea typeface="Gadugi" panose="020B0502040204020203" pitchFamily="34" charset="0"/>
              </a:rPr>
              <a:t>Consultant</a:t>
            </a:r>
            <a:r>
              <a:rPr lang="pt-PT" sz="1200" b="1" dirty="0">
                <a:ea typeface="Gadugi" panose="020B0502040204020203" pitchFamily="34" charset="0"/>
              </a:rPr>
              <a:t> in PreHospital </a:t>
            </a:r>
            <a:r>
              <a:rPr lang="pt-PT" sz="1200" b="1" dirty="0" err="1">
                <a:ea typeface="Gadugi" panose="020B0502040204020203" pitchFamily="34" charset="0"/>
              </a:rPr>
              <a:t>Emergency</a:t>
            </a:r>
            <a:r>
              <a:rPr lang="pt-PT" sz="1200" b="1" dirty="0">
                <a:ea typeface="Gadugi" panose="020B0502040204020203" pitchFamily="34" charset="0"/>
              </a:rPr>
              <a:t> Medicine &amp; </a:t>
            </a:r>
            <a:r>
              <a:rPr lang="pt-PT" sz="1200" b="1" dirty="0" err="1">
                <a:ea typeface="Gadugi" panose="020B0502040204020203" pitchFamily="34" charset="0"/>
              </a:rPr>
              <a:t>Strategic</a:t>
            </a:r>
            <a:r>
              <a:rPr lang="pt-PT" sz="1200" b="1" dirty="0">
                <a:ea typeface="Gadugi" panose="020B0502040204020203" pitchFamily="34" charset="0"/>
              </a:rPr>
              <a:t> Medical </a:t>
            </a:r>
            <a:r>
              <a:rPr lang="pt-PT" sz="1200" b="1" dirty="0" err="1">
                <a:ea typeface="Gadugi" panose="020B0502040204020203" pitchFamily="34" charset="0"/>
              </a:rPr>
              <a:t>Advisor</a:t>
            </a:r>
            <a:r>
              <a:rPr lang="pt-PT" sz="1200" b="1" dirty="0">
                <a:ea typeface="Gadugi" panose="020B0502040204020203" pitchFamily="34" charset="0"/>
              </a:rPr>
              <a:t>, </a:t>
            </a:r>
            <a:r>
              <a:rPr lang="pt-PT" sz="1200" dirty="0" err="1">
                <a:ea typeface="Gadugi" panose="020B0502040204020203" pitchFamily="34" charset="0"/>
              </a:rPr>
              <a:t>East</a:t>
            </a:r>
            <a:r>
              <a:rPr lang="pt-PT" sz="1200" dirty="0">
                <a:ea typeface="Gadugi" panose="020B0502040204020203" pitchFamily="34" charset="0"/>
              </a:rPr>
              <a:t> Midlands </a:t>
            </a:r>
            <a:r>
              <a:rPr lang="pt-PT" sz="1200" dirty="0" err="1">
                <a:ea typeface="Gadugi" panose="020B0502040204020203" pitchFamily="34" charset="0"/>
              </a:rPr>
              <a:t>Ambulance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Service</a:t>
            </a:r>
            <a:r>
              <a:rPr lang="pt-PT" sz="1200" dirty="0">
                <a:ea typeface="Gadugi" panose="020B0502040204020203" pitchFamily="34" charset="0"/>
              </a:rPr>
              <a:t> NHS Trust</a:t>
            </a:r>
          </a:p>
          <a:p>
            <a:r>
              <a:rPr lang="pt-PT" sz="1200" dirty="0" err="1">
                <a:ea typeface="Gadugi" panose="020B0502040204020203" pitchFamily="34" charset="0"/>
              </a:rPr>
              <a:t>Treasurer</a:t>
            </a:r>
            <a:r>
              <a:rPr lang="pt-PT" sz="1200" dirty="0">
                <a:ea typeface="Gadugi" panose="020B0502040204020203" pitchFamily="34" charset="0"/>
              </a:rPr>
              <a:t>, </a:t>
            </a:r>
            <a:r>
              <a:rPr lang="pt-PT" sz="1200" dirty="0" err="1">
                <a:ea typeface="Gadugi" panose="020B0502040204020203" pitchFamily="34" charset="0"/>
              </a:rPr>
              <a:t>The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Faculty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of</a:t>
            </a:r>
            <a:r>
              <a:rPr lang="pt-PT" sz="1200" dirty="0">
                <a:ea typeface="Gadugi" panose="020B0502040204020203" pitchFamily="34" charset="0"/>
              </a:rPr>
              <a:t> PreHospital </a:t>
            </a:r>
            <a:r>
              <a:rPr lang="pt-PT" sz="1200" dirty="0" err="1">
                <a:ea typeface="Gadugi" panose="020B0502040204020203" pitchFamily="34" charset="0"/>
              </a:rPr>
              <a:t>Care</a:t>
            </a:r>
            <a:r>
              <a:rPr lang="pt-PT" sz="1200" dirty="0">
                <a:ea typeface="Gadugi" panose="020B0502040204020203" pitchFamily="34" charset="0"/>
              </a:rPr>
              <a:t>, </a:t>
            </a:r>
            <a:r>
              <a:rPr lang="pt-PT" sz="1200" dirty="0" err="1">
                <a:ea typeface="Gadugi" panose="020B0502040204020203" pitchFamily="34" charset="0"/>
              </a:rPr>
              <a:t>The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Royal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College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of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Surgeons</a:t>
            </a:r>
            <a:r>
              <a:rPr lang="pt-PT" sz="1200" dirty="0">
                <a:ea typeface="Gadugi" panose="020B0502040204020203" pitchFamily="34" charset="0"/>
              </a:rPr>
              <a:t> </a:t>
            </a:r>
            <a:r>
              <a:rPr lang="pt-PT" sz="1200" dirty="0" err="1">
                <a:ea typeface="Gadugi" panose="020B0502040204020203" pitchFamily="34" charset="0"/>
              </a:rPr>
              <a:t>of</a:t>
            </a:r>
            <a:r>
              <a:rPr lang="pt-PT" sz="1200" dirty="0">
                <a:ea typeface="Gadugi" panose="020B0502040204020203" pitchFamily="34" charset="0"/>
              </a:rPr>
              <a:t> Edinburgh</a:t>
            </a:r>
          </a:p>
          <a:p>
            <a:endParaRPr lang="pt-PT" sz="1200" dirty="0">
              <a:ea typeface="Gadugi" panose="020B0502040204020203" pitchFamily="34" charset="0"/>
            </a:endParaRPr>
          </a:p>
          <a:p>
            <a:endParaRPr lang="pt-PT" sz="1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4A9161-C16A-45BC-BEE5-4C3B1101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7615" y="3168668"/>
            <a:ext cx="2215771" cy="16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5E43267E-D2EB-4804-B128-E1777F804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35" y="3168667"/>
            <a:ext cx="2351319" cy="166353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D29E666-396D-4165-8D9C-A5AFBF4B7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r="18941"/>
          <a:stretch/>
        </p:blipFill>
        <p:spPr>
          <a:xfrm>
            <a:off x="467544" y="262973"/>
            <a:ext cx="1253215" cy="14957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607946F-5AD8-47A8-9AEF-AC37DB7F7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7563" y="3153856"/>
            <a:ext cx="1696054" cy="16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0734" y="3153856"/>
            <a:ext cx="1543661" cy="72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CD2386-B5EC-CE75-CAFF-E0BF220639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1382" y="3972676"/>
            <a:ext cx="1696054" cy="90409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544094-A6CA-D80C-6D89-6DF7BCC42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0B76B7A-2D78-0DD3-1559-393C7A7E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670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86F44C4-4AF9-4B00-8F0E-47407F185ABA}"/>
              </a:ext>
            </a:extLst>
          </p:cNvPr>
          <p:cNvSpPr/>
          <p:nvPr/>
        </p:nvSpPr>
        <p:spPr>
          <a:xfrm>
            <a:off x="0" y="-12210"/>
            <a:ext cx="6804248" cy="664519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23" y="1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6549" y="12463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70C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UEMO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C798A-8542-9247-DCE9-7262A5DA2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BC4A8-9EC1-1FB8-EF7A-191FE625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4</a:t>
            </a:fld>
            <a:endParaRPr lang="pt-P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85ADD-87CF-C9EA-51B9-F74E9FF5A388}"/>
              </a:ext>
            </a:extLst>
          </p:cNvPr>
          <p:cNvSpPr txBox="1"/>
          <p:nvPr/>
        </p:nvSpPr>
        <p:spPr>
          <a:xfrm>
            <a:off x="323528" y="2283718"/>
            <a:ext cx="8640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Healthcare provision pressures are tempting governments and healthcare organisations to adopt solutions which reduce physician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Autonomy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Respect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Economic status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Academic status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Team leadership status</a:t>
            </a:r>
          </a:p>
        </p:txBody>
      </p:sp>
      <p:sp>
        <p:nvSpPr>
          <p:cNvPr id="7" name="CaixaDeTexto 1">
            <a:extLst>
              <a:ext uri="{FF2B5EF4-FFF2-40B4-BE49-F238E27FC236}">
                <a16:creationId xmlns:a16="http://schemas.microsoft.com/office/drawing/2014/main" id="{3C042627-DCFD-7091-7EC3-B8DA259E91C4}"/>
              </a:ext>
            </a:extLst>
          </p:cNvPr>
          <p:cNvSpPr txBox="1"/>
          <p:nvPr/>
        </p:nvSpPr>
        <p:spPr>
          <a:xfrm>
            <a:off x="366548" y="12610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70C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UEMO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074FD-731C-CF86-3309-1C6D75C67008}"/>
              </a:ext>
            </a:extLst>
          </p:cNvPr>
          <p:cNvSpPr txBox="1"/>
          <p:nvPr/>
        </p:nvSpPr>
        <p:spPr>
          <a:xfrm>
            <a:off x="0" y="843558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Proposition</a:t>
            </a:r>
          </a:p>
        </p:txBody>
      </p:sp>
    </p:spTree>
    <p:extLst>
      <p:ext uri="{BB962C8B-B14F-4D97-AF65-F5344CB8AC3E}">
        <p14:creationId xmlns:p14="http://schemas.microsoft.com/office/powerpoint/2010/main" val="237138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221F1-A57D-6892-8361-BD9FD2EFC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9589"/>
            <a:ext cx="8229600" cy="58802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Healthcare supply, demand and,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5534D-75C5-0E69-160F-2B8F9BA8C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7614"/>
            <a:ext cx="8229600" cy="3312368"/>
          </a:xfrm>
        </p:spPr>
        <p:txBody>
          <a:bodyPr>
            <a:normAutofit lnSpcReduction="10000"/>
          </a:bodyPr>
          <a:lstStyle/>
          <a:p>
            <a:endParaRPr lang="en-GB" sz="1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1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GB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overnments are feeling the heat from their electorates if healthcare cannot be procured at an </a:t>
            </a:r>
            <a:r>
              <a:rPr lang="en-GB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acceptable price, speed or, patient convenience. </a:t>
            </a:r>
          </a:p>
          <a:p>
            <a:r>
              <a:rPr lang="en-GB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Nations which have a state-based health service, or a state-backed health insurance system are seeking to solve these problems by encouraging healthcare systems to be more efficient through political and financial initiatives.</a:t>
            </a:r>
          </a:p>
          <a:p>
            <a:r>
              <a:rPr lang="en-GB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Governments are politically sensitive to the </a:t>
            </a:r>
            <a:r>
              <a:rPr lang="en-GB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tax burden/healthcare cost dynamic </a:t>
            </a:r>
            <a:r>
              <a:rPr lang="en-GB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and constantly seek efficiencies in care delivery</a:t>
            </a:r>
            <a:endParaRPr lang="en-GB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Efficiency measures </a:t>
            </a:r>
            <a:r>
              <a:rPr lang="en-GB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are limi</a:t>
            </a:r>
            <a:r>
              <a:rPr lang="en-GB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ted because </a:t>
            </a:r>
            <a:r>
              <a:rPr lang="en-GB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healthcare delivery is customised to each individual patient </a:t>
            </a:r>
            <a:r>
              <a:rPr lang="en-GB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and delivered by human beings who also have their own needs, failings and limitations. </a:t>
            </a:r>
          </a:p>
          <a:p>
            <a:r>
              <a:rPr lang="en-GB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Governments and patients want </a:t>
            </a:r>
            <a:r>
              <a:rPr lang="en-GB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bespoke treatment at off the peg prices and is frequently incompatible with efficiencies. </a:t>
            </a:r>
            <a:r>
              <a:rPr lang="en-GB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Patients are not widgets</a:t>
            </a:r>
            <a:endParaRPr lang="en-GB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b="1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Ultimately clinical capacity can only be increased by increasing the number of personnel able to deliver healthcare.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D56BA-5D67-D7BC-B8A0-C294466B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5773A-FFC7-56F0-E5FD-3D6E94C2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5</a:t>
            </a:fld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B0F08-49DD-0C14-E001-D4C389A65617}"/>
              </a:ext>
            </a:extLst>
          </p:cNvPr>
          <p:cNvSpPr/>
          <p:nvPr/>
        </p:nvSpPr>
        <p:spPr>
          <a:xfrm>
            <a:off x="10318" y="0"/>
            <a:ext cx="6946329" cy="652308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8A9EC52-3F6F-DAE5-F2C5-FEF70341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04" y="0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08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7B80E-D3AD-1F98-2CA3-45F3BE03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550"/>
            <a:ext cx="9108504" cy="5429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>Healthcare is a commodity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57482-0158-2CFD-900B-837ABE9C7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3030985"/>
          </a:xfrm>
        </p:spPr>
        <p:txBody>
          <a:bodyPr>
            <a:normAutofit lnSpcReduction="10000"/>
          </a:bodyPr>
          <a:lstStyle/>
          <a:p>
            <a:r>
              <a:rPr lang="en-US" sz="1200" dirty="0"/>
              <a:t>For governments healthcare is </a:t>
            </a:r>
            <a:r>
              <a:rPr lang="en-US" sz="1200" b="1" dirty="0"/>
              <a:t>votes and tax costs</a:t>
            </a:r>
          </a:p>
          <a:p>
            <a:r>
              <a:rPr lang="en-US" sz="1200" dirty="0"/>
              <a:t>For insurers healthcare is </a:t>
            </a:r>
            <a:r>
              <a:rPr lang="en-US" sz="1200" b="1" dirty="0"/>
              <a:t>profit</a:t>
            </a:r>
          </a:p>
          <a:p>
            <a:r>
              <a:rPr lang="en-US" sz="1200" dirty="0"/>
              <a:t>For healthcare corporations, healthcare provision is </a:t>
            </a:r>
            <a:r>
              <a:rPr lang="en-US" sz="1200" b="1" dirty="0"/>
              <a:t>big business</a:t>
            </a:r>
          </a:p>
          <a:p>
            <a:r>
              <a:rPr lang="en-US" sz="1200" dirty="0"/>
              <a:t>For the patient healthcare has become </a:t>
            </a:r>
            <a:r>
              <a:rPr lang="en-US" sz="1200" b="1" dirty="0"/>
              <a:t>a “right”, and a service to which they feel entitled</a:t>
            </a:r>
          </a:p>
          <a:p>
            <a:r>
              <a:rPr lang="en-GB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Unlike any other product in a marketplace the customer/patient does not always</a:t>
            </a:r>
            <a:endParaRPr lang="en-GB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en-GB" sz="11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Know what they need versus what they want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en-GB" sz="11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whether what they need or want is safe or appropriate for them at that time or at anytime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Healthcare provision is labour intensive and </a:t>
            </a:r>
            <a:r>
              <a:rPr lang="en-GB" sz="12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labour costs are the largest single cost factor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</a:t>
            </a:r>
            <a: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g healthcare corporations from the USA are circling to get a slice of the action and </a:t>
            </a:r>
            <a:r>
              <a:rPr lang="en-GB" sz="12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THEY KNOW HOW TO CUT COSTS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What starts in the US usually transitions to Europe often trailed and stage-posted  via the British Isles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Suppression of the primacy of physicians is no exception to this rule</a:t>
            </a:r>
          </a:p>
          <a:p>
            <a:endParaRPr lang="en-GB" sz="1200" kern="100" dirty="0">
              <a:solidFill>
                <a:srgbClr val="FF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CB7A1-ECE3-7F53-2879-BA1E4F80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882BB-D175-9276-9ED2-D08811DB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6</a:t>
            </a:fld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FB5F0-BDEE-9E16-BDC5-0350674E0219}"/>
              </a:ext>
            </a:extLst>
          </p:cNvPr>
          <p:cNvSpPr/>
          <p:nvPr/>
        </p:nvSpPr>
        <p:spPr>
          <a:xfrm>
            <a:off x="0" y="10889"/>
            <a:ext cx="6804248" cy="641420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9F26E9-D6FC-5FA3-4A9F-98DDFC680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23" y="1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57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F8E7-6BE8-B1ED-447B-F8F177D8A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increasing clinical capacity gap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4E0B5-BF25-0944-92AE-0EFA931793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FEDFF-92A3-7157-0119-4249B0FB8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C8228-2F53-9755-A85A-541B7FA4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7</a:t>
            </a:fld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37D65C-505D-37B5-4DA3-519CB9029CB6}"/>
              </a:ext>
            </a:extLst>
          </p:cNvPr>
          <p:cNvSpPr/>
          <p:nvPr/>
        </p:nvSpPr>
        <p:spPr>
          <a:xfrm>
            <a:off x="-13369" y="6920"/>
            <a:ext cx="6804248" cy="641420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7E3335C-F4AF-F0A1-249B-555E8CB69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858" y="6920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88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AA8C-9522-33B2-F48A-192416F7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59582"/>
            <a:ext cx="8219256" cy="50405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Physician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70B2E-70B3-45AB-D493-782742FDE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970913"/>
            <a:ext cx="8147248" cy="2623710"/>
          </a:xfrm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Doctors take 10-15+ years to train to European standards</a:t>
            </a:r>
          </a:p>
          <a:p>
            <a:r>
              <a:rPr lang="en-US" sz="1400" dirty="0"/>
              <a:t>Training is arduous challenging and costly</a:t>
            </a:r>
          </a:p>
          <a:p>
            <a:r>
              <a:rPr lang="en-US" sz="1400" dirty="0"/>
              <a:t>Doctors are not cheap and nor should their personal expectations be low</a:t>
            </a:r>
          </a:p>
          <a:p>
            <a:r>
              <a:rPr lang="en-US" sz="1400" dirty="0"/>
              <a:t>No longer prepared to or able to work crazy hours – and why should they?</a:t>
            </a:r>
          </a:p>
          <a:p>
            <a:r>
              <a:rPr lang="en-US" sz="1400" dirty="0"/>
              <a:t>On call = AT WORK</a:t>
            </a:r>
          </a:p>
          <a:p>
            <a:r>
              <a:rPr lang="en-US" sz="1400" dirty="0"/>
              <a:t>The gender shift</a:t>
            </a:r>
          </a:p>
          <a:p>
            <a:r>
              <a:rPr lang="en-US" sz="1400" dirty="0"/>
              <a:t>Work-life balance</a:t>
            </a:r>
          </a:p>
          <a:p>
            <a:r>
              <a:rPr lang="en-US" sz="1400" dirty="0"/>
              <a:t>Modern medicine requires constant physician inputs not occasional injects</a:t>
            </a:r>
          </a:p>
          <a:p>
            <a:r>
              <a:rPr lang="en-US" sz="1400" dirty="0"/>
              <a:t>Long hours no longer possible on patient safely and physician health grounds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There are NO SHORTCUTS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A1E46-ABC9-42AE-7F27-3AAC1AB8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24D14-497B-0EC8-7454-3402BC70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8</a:t>
            </a:fld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873E8-862C-F132-3894-07960E614DF0}"/>
              </a:ext>
            </a:extLst>
          </p:cNvPr>
          <p:cNvSpPr/>
          <p:nvPr/>
        </p:nvSpPr>
        <p:spPr>
          <a:xfrm>
            <a:off x="-16817" y="-5658"/>
            <a:ext cx="6804248" cy="641420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C95E33E-5CA2-293C-A5FA-C013AEA91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23" y="0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6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7696-CCCF-4DDB-9A7D-0433CA80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72" y="1141765"/>
            <a:ext cx="8219256" cy="216024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>Healthcare demand and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61724-6392-76C1-146B-498098D9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851670"/>
            <a:ext cx="8291264" cy="274295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GB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emand for medical services worldwide is rising rapidly driven by numerous pressures including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patient demand arising from knowledge accessed from the Internet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ageing populations</a:t>
            </a:r>
          </a:p>
          <a:p>
            <a:pPr algn="just">
              <a:lnSpc>
                <a:spcPct val="115000"/>
              </a:lnSpc>
            </a:pPr>
            <a:r>
              <a:rPr lang="en-GB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professional and scientific ability to cope with (and imperfectly treat) multi-morbidity</a:t>
            </a:r>
          </a:p>
          <a:p>
            <a:pPr algn="just">
              <a:lnSpc>
                <a:spcPct val="115000"/>
              </a:lnSpc>
            </a:pPr>
            <a:r>
              <a:rPr lang="en-GB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increasing technological capability within the medical sciences</a:t>
            </a:r>
          </a:p>
          <a:p>
            <a:pPr algn="just">
              <a:lnSpc>
                <a:spcPct val="115000"/>
              </a:lnSpc>
            </a:pPr>
            <a:r>
              <a:rPr lang="en-GB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increasing personal and national wealth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rising (and sometimes unrealistic) expectations of patients, their families and politicians in terms of scope and speed of treatment </a:t>
            </a:r>
          </a:p>
          <a:p>
            <a:pPr marL="0" indent="0">
              <a:buNone/>
            </a:pPr>
            <a:r>
              <a:rPr lang="en-GB" sz="1600" b="1" dirty="0">
                <a:solidFill>
                  <a:srgbClr val="FF0000"/>
                </a:solidFill>
                <a:effectLst/>
                <a:ea typeface="Aptos" panose="020B0004020202020204" pitchFamily="34" charset="0"/>
              </a:rPr>
              <a:t>Shortage of physicians is no longer a third world problem but a first world one too.</a:t>
            </a:r>
          </a:p>
          <a:p>
            <a:pPr marL="0" indent="0">
              <a:buNone/>
            </a:pPr>
            <a:endParaRPr lang="en-GB" sz="1600" b="1" dirty="0">
              <a:solidFill>
                <a:srgbClr val="FF0000"/>
              </a:solidFill>
              <a:effectLst/>
              <a:ea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GB" sz="1600" b="1" dirty="0">
                <a:solidFill>
                  <a:srgbClr val="FF0000"/>
                </a:solidFill>
                <a:effectLst/>
                <a:ea typeface="Aptos" panose="020B0004020202020204" pitchFamily="34" charset="0"/>
              </a:rPr>
              <a:t>Improving Physician supply is a government priority all over the world</a:t>
            </a:r>
          </a:p>
          <a:p>
            <a:pPr marL="0" indent="0">
              <a:buNone/>
            </a:pP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07F7E-A161-16BC-6363-61D39C43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www.uemo.eu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B5F8E-5274-26BB-10FC-67B607E6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304A-3FE8-485C-A183-548A6C4D5DB2}" type="slidenum">
              <a:rPr lang="pt-PT" smtClean="0"/>
              <a:t>9</a:t>
            </a:fld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158DA-270C-17BE-20F4-1A9D5F3985E0}"/>
              </a:ext>
            </a:extLst>
          </p:cNvPr>
          <p:cNvSpPr/>
          <p:nvPr/>
        </p:nvSpPr>
        <p:spPr>
          <a:xfrm>
            <a:off x="0" y="5444"/>
            <a:ext cx="6804248" cy="641420"/>
          </a:xfrm>
          <a:prstGeom prst="rect">
            <a:avLst/>
          </a:prstGeom>
          <a:solidFill>
            <a:srgbClr val="9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795C823-10D1-5328-B054-BB3A040B9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23" y="20303"/>
            <a:ext cx="3229677" cy="6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7374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2" ma:contentTypeDescription="Crée un document." ma:contentTypeScope="" ma:versionID="4966109fe0896e52cf96412e6b71e88b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7f227f0845759f58ca2e23e7beba02e0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e12d60-d5a8-41ec-bed3-3136d3e9e081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B34775-4A81-42CF-A896-CC2460ECC725}"/>
</file>

<file path=customXml/itemProps2.xml><?xml version="1.0" encoding="utf-8"?>
<ds:datastoreItem xmlns:ds="http://schemas.openxmlformats.org/officeDocument/2006/customXml" ds:itemID="{B45F67A2-9C46-4E1E-9C94-C6EC974FA004}"/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2139</Words>
  <Application>Microsoft Macintosh PowerPoint</Application>
  <PresentationFormat>On-screen Show (16:9)</PresentationFormat>
  <Paragraphs>286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Arial</vt:lpstr>
      <vt:lpstr>Calibri</vt:lpstr>
      <vt:lpstr>Gadugi</vt:lpstr>
      <vt:lpstr>Tema do Office</vt:lpstr>
      <vt:lpstr>PowerPoint Presentation</vt:lpstr>
      <vt:lpstr>PowerPoint Presentation</vt:lpstr>
      <vt:lpstr>PowerPoint Presentation</vt:lpstr>
      <vt:lpstr>PowerPoint Presentation</vt:lpstr>
      <vt:lpstr>Healthcare supply, demand and, cost</vt:lpstr>
      <vt:lpstr>Healthcare is a commodity</vt:lpstr>
      <vt:lpstr>The increasing clinical capacity gap</vt:lpstr>
      <vt:lpstr>Physician supply</vt:lpstr>
      <vt:lpstr>Healthcare demand and capacity</vt:lpstr>
      <vt:lpstr>So, what is happening?</vt:lpstr>
      <vt:lpstr>Substitution with MAPS  working at the  “Top of their License to practise”</vt:lpstr>
      <vt:lpstr>PowerPoint Presentation</vt:lpstr>
      <vt:lpstr>Turning us from professionals to technicians 1</vt:lpstr>
      <vt:lpstr>Turning us from professionals to technicians - 2</vt:lpstr>
      <vt:lpstr>PowerPoint Presentation</vt:lpstr>
      <vt:lpstr>PowerPoint Presentation</vt:lpstr>
      <vt:lpstr>Professional or technician, where next?</vt:lpstr>
      <vt:lpstr>Taking a stand</vt:lpstr>
      <vt:lpstr>BMJ 04 October 2024 - Medicine is difficult  – There are no shortcuts</vt:lpstr>
      <vt:lpstr>Royal College of Anaesthetists</vt:lpstr>
      <vt:lpstr>18 October 2024 United Kingdom</vt:lpstr>
      <vt:lpstr>Emergency Guidance to the profession</vt:lpstr>
      <vt:lpstr>Medicine is international – YOUR Country will be NEXT!</vt:lpstr>
      <vt:lpstr>Thank you</vt:lpstr>
      <vt:lpstr>Peter Holden contact details</vt:lpstr>
      <vt:lpstr>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Catarina Matias</dc:creator>
  <cp:keywords/>
  <dc:description/>
  <cp:lastModifiedBy>Peter Holden</cp:lastModifiedBy>
  <cp:revision>62</cp:revision>
  <cp:lastPrinted>2024-10-19T06:42:42Z</cp:lastPrinted>
  <dcterms:created xsi:type="dcterms:W3CDTF">2024-03-08T16:30:40Z</dcterms:created>
  <dcterms:modified xsi:type="dcterms:W3CDTF">2024-10-20T16:23:06Z</dcterms:modified>
  <cp:category/>
</cp:coreProperties>
</file>