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4" r:id="rId4"/>
    <p:sldId id="257" r:id="rId5"/>
    <p:sldId id="258" r:id="rId6"/>
    <p:sldId id="259" r:id="rId7"/>
    <p:sldId id="291" r:id="rId8"/>
    <p:sldId id="262" r:id="rId9"/>
    <p:sldId id="263" r:id="rId10"/>
    <p:sldId id="266" r:id="rId11"/>
    <p:sldId id="267" r:id="rId12"/>
    <p:sldId id="284" r:id="rId13"/>
    <p:sldId id="285" r:id="rId14"/>
    <p:sldId id="286" r:id="rId15"/>
    <p:sldId id="287" r:id="rId16"/>
    <p:sldId id="288" r:id="rId17"/>
    <p:sldId id="290" r:id="rId18"/>
  </p:sldIdLst>
  <p:sldSz cx="12192000" cy="6858000"/>
  <p:notesSz cx="6858000" cy="9144000"/>
  <p:defaultText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8"/>
    <p:restoredTop sz="96197"/>
  </p:normalViewPr>
  <p:slideViewPr>
    <p:cSldViewPr snapToGrid="0">
      <p:cViewPr varScale="1">
        <p:scale>
          <a:sx n="118" d="100"/>
          <a:sy n="118" d="100"/>
        </p:scale>
        <p:origin x="224" y="3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7CF6-D963-98F0-6B8C-1E48A03274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HR"/>
          </a:p>
        </p:txBody>
      </p:sp>
      <p:sp>
        <p:nvSpPr>
          <p:cNvPr id="3" name="Subtitle 2">
            <a:extLst>
              <a:ext uri="{FF2B5EF4-FFF2-40B4-BE49-F238E27FC236}">
                <a16:creationId xmlns:a16="http://schemas.microsoft.com/office/drawing/2014/main" id="{C9E2F8F7-9186-848D-B229-428F70FEC1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HR"/>
          </a:p>
        </p:txBody>
      </p:sp>
      <p:sp>
        <p:nvSpPr>
          <p:cNvPr id="4" name="Date Placeholder 3">
            <a:extLst>
              <a:ext uri="{FF2B5EF4-FFF2-40B4-BE49-F238E27FC236}">
                <a16:creationId xmlns:a16="http://schemas.microsoft.com/office/drawing/2014/main" id="{E71599A9-4657-5023-5722-CFBA1E4A5D1F}"/>
              </a:ext>
            </a:extLst>
          </p:cNvPr>
          <p:cNvSpPr>
            <a:spLocks noGrp="1"/>
          </p:cNvSpPr>
          <p:nvPr>
            <p:ph type="dt" sz="half" idx="10"/>
          </p:nvPr>
        </p:nvSpPr>
        <p:spPr/>
        <p:txBody>
          <a:bodyPr/>
          <a:lstStyle/>
          <a:p>
            <a:fld id="{DB7ACD94-5C3C-5845-9A60-B544BFF12DBB}" type="datetimeFigureOut">
              <a:rPr lang="en-HR" smtClean="0"/>
              <a:t>12.10.2024.</a:t>
            </a:fld>
            <a:endParaRPr lang="en-HR"/>
          </a:p>
        </p:txBody>
      </p:sp>
      <p:sp>
        <p:nvSpPr>
          <p:cNvPr id="5" name="Footer Placeholder 4">
            <a:extLst>
              <a:ext uri="{FF2B5EF4-FFF2-40B4-BE49-F238E27FC236}">
                <a16:creationId xmlns:a16="http://schemas.microsoft.com/office/drawing/2014/main" id="{74F14194-17C9-2558-3F92-C8E438C16868}"/>
              </a:ext>
            </a:extLst>
          </p:cNvPr>
          <p:cNvSpPr>
            <a:spLocks noGrp="1"/>
          </p:cNvSpPr>
          <p:nvPr>
            <p:ph type="ftr" sz="quarter" idx="11"/>
          </p:nvPr>
        </p:nvSpPr>
        <p:spPr/>
        <p:txBody>
          <a:bodyPr/>
          <a:lstStyle/>
          <a:p>
            <a:endParaRPr lang="en-HR"/>
          </a:p>
        </p:txBody>
      </p:sp>
      <p:sp>
        <p:nvSpPr>
          <p:cNvPr id="6" name="Slide Number Placeholder 5">
            <a:extLst>
              <a:ext uri="{FF2B5EF4-FFF2-40B4-BE49-F238E27FC236}">
                <a16:creationId xmlns:a16="http://schemas.microsoft.com/office/drawing/2014/main" id="{54A8396A-19AC-6846-282D-58B9CD04FAD6}"/>
              </a:ext>
            </a:extLst>
          </p:cNvPr>
          <p:cNvSpPr>
            <a:spLocks noGrp="1"/>
          </p:cNvSpPr>
          <p:nvPr>
            <p:ph type="sldNum" sz="quarter" idx="12"/>
          </p:nvPr>
        </p:nvSpPr>
        <p:spPr/>
        <p:txBody>
          <a:bodyPr/>
          <a:lstStyle/>
          <a:p>
            <a:fld id="{CED47F72-4CEB-6445-94FE-50BCD8B31DDD}" type="slidenum">
              <a:rPr lang="en-HR" smtClean="0"/>
              <a:t>‹#›</a:t>
            </a:fld>
            <a:endParaRPr lang="en-HR"/>
          </a:p>
        </p:txBody>
      </p:sp>
    </p:spTree>
    <p:extLst>
      <p:ext uri="{BB962C8B-B14F-4D97-AF65-F5344CB8AC3E}">
        <p14:creationId xmlns:p14="http://schemas.microsoft.com/office/powerpoint/2010/main" val="379914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27FB-4CC0-97C6-B6BB-3ED5FC6E5A3F}"/>
              </a:ext>
            </a:extLst>
          </p:cNvPr>
          <p:cNvSpPr>
            <a:spLocks noGrp="1"/>
          </p:cNvSpPr>
          <p:nvPr>
            <p:ph type="title"/>
          </p:nvPr>
        </p:nvSpPr>
        <p:spPr/>
        <p:txBody>
          <a:bodyPr/>
          <a:lstStyle/>
          <a:p>
            <a:r>
              <a:rPr lang="en-GB"/>
              <a:t>Click to edit Master title style</a:t>
            </a:r>
            <a:endParaRPr lang="en-HR"/>
          </a:p>
        </p:txBody>
      </p:sp>
      <p:sp>
        <p:nvSpPr>
          <p:cNvPr id="3" name="Vertical Text Placeholder 2">
            <a:extLst>
              <a:ext uri="{FF2B5EF4-FFF2-40B4-BE49-F238E27FC236}">
                <a16:creationId xmlns:a16="http://schemas.microsoft.com/office/drawing/2014/main" id="{A07BF5AE-0F63-0962-6AD7-AD16AD5B611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Date Placeholder 3">
            <a:extLst>
              <a:ext uri="{FF2B5EF4-FFF2-40B4-BE49-F238E27FC236}">
                <a16:creationId xmlns:a16="http://schemas.microsoft.com/office/drawing/2014/main" id="{B0F609FB-43D5-FDEC-D45E-D26D18D4EA8E}"/>
              </a:ext>
            </a:extLst>
          </p:cNvPr>
          <p:cNvSpPr>
            <a:spLocks noGrp="1"/>
          </p:cNvSpPr>
          <p:nvPr>
            <p:ph type="dt" sz="half" idx="10"/>
          </p:nvPr>
        </p:nvSpPr>
        <p:spPr/>
        <p:txBody>
          <a:bodyPr/>
          <a:lstStyle/>
          <a:p>
            <a:fld id="{DB7ACD94-5C3C-5845-9A60-B544BFF12DBB}" type="datetimeFigureOut">
              <a:rPr lang="en-HR" smtClean="0"/>
              <a:t>12.10.2024.</a:t>
            </a:fld>
            <a:endParaRPr lang="en-HR"/>
          </a:p>
        </p:txBody>
      </p:sp>
      <p:sp>
        <p:nvSpPr>
          <p:cNvPr id="5" name="Footer Placeholder 4">
            <a:extLst>
              <a:ext uri="{FF2B5EF4-FFF2-40B4-BE49-F238E27FC236}">
                <a16:creationId xmlns:a16="http://schemas.microsoft.com/office/drawing/2014/main" id="{81B561C7-F719-DE91-9D9C-8F1F6608CCA7}"/>
              </a:ext>
            </a:extLst>
          </p:cNvPr>
          <p:cNvSpPr>
            <a:spLocks noGrp="1"/>
          </p:cNvSpPr>
          <p:nvPr>
            <p:ph type="ftr" sz="quarter" idx="11"/>
          </p:nvPr>
        </p:nvSpPr>
        <p:spPr/>
        <p:txBody>
          <a:bodyPr/>
          <a:lstStyle/>
          <a:p>
            <a:endParaRPr lang="en-HR"/>
          </a:p>
        </p:txBody>
      </p:sp>
      <p:sp>
        <p:nvSpPr>
          <p:cNvPr id="6" name="Slide Number Placeholder 5">
            <a:extLst>
              <a:ext uri="{FF2B5EF4-FFF2-40B4-BE49-F238E27FC236}">
                <a16:creationId xmlns:a16="http://schemas.microsoft.com/office/drawing/2014/main" id="{5EA8FA43-02DE-40EF-25B0-F4B526B91AC6}"/>
              </a:ext>
            </a:extLst>
          </p:cNvPr>
          <p:cNvSpPr>
            <a:spLocks noGrp="1"/>
          </p:cNvSpPr>
          <p:nvPr>
            <p:ph type="sldNum" sz="quarter" idx="12"/>
          </p:nvPr>
        </p:nvSpPr>
        <p:spPr/>
        <p:txBody>
          <a:bodyPr/>
          <a:lstStyle/>
          <a:p>
            <a:fld id="{CED47F72-4CEB-6445-94FE-50BCD8B31DDD}" type="slidenum">
              <a:rPr lang="en-HR" smtClean="0"/>
              <a:t>‹#›</a:t>
            </a:fld>
            <a:endParaRPr lang="en-HR"/>
          </a:p>
        </p:txBody>
      </p:sp>
    </p:spTree>
    <p:extLst>
      <p:ext uri="{BB962C8B-B14F-4D97-AF65-F5344CB8AC3E}">
        <p14:creationId xmlns:p14="http://schemas.microsoft.com/office/powerpoint/2010/main" val="199641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2701C1-702A-F47E-3F8D-93BD1178F41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HR"/>
          </a:p>
        </p:txBody>
      </p:sp>
      <p:sp>
        <p:nvSpPr>
          <p:cNvPr id="3" name="Vertical Text Placeholder 2">
            <a:extLst>
              <a:ext uri="{FF2B5EF4-FFF2-40B4-BE49-F238E27FC236}">
                <a16:creationId xmlns:a16="http://schemas.microsoft.com/office/drawing/2014/main" id="{3480C920-06DF-7182-6710-8EF15DCD58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Date Placeholder 3">
            <a:extLst>
              <a:ext uri="{FF2B5EF4-FFF2-40B4-BE49-F238E27FC236}">
                <a16:creationId xmlns:a16="http://schemas.microsoft.com/office/drawing/2014/main" id="{40AA9151-805C-00DA-558F-E9F616E854AE}"/>
              </a:ext>
            </a:extLst>
          </p:cNvPr>
          <p:cNvSpPr>
            <a:spLocks noGrp="1"/>
          </p:cNvSpPr>
          <p:nvPr>
            <p:ph type="dt" sz="half" idx="10"/>
          </p:nvPr>
        </p:nvSpPr>
        <p:spPr/>
        <p:txBody>
          <a:bodyPr/>
          <a:lstStyle/>
          <a:p>
            <a:fld id="{DB7ACD94-5C3C-5845-9A60-B544BFF12DBB}" type="datetimeFigureOut">
              <a:rPr lang="en-HR" smtClean="0"/>
              <a:t>12.10.2024.</a:t>
            </a:fld>
            <a:endParaRPr lang="en-HR"/>
          </a:p>
        </p:txBody>
      </p:sp>
      <p:sp>
        <p:nvSpPr>
          <p:cNvPr id="5" name="Footer Placeholder 4">
            <a:extLst>
              <a:ext uri="{FF2B5EF4-FFF2-40B4-BE49-F238E27FC236}">
                <a16:creationId xmlns:a16="http://schemas.microsoft.com/office/drawing/2014/main" id="{6E6BE97E-FF97-86F2-DB6D-A6A6BDEE4311}"/>
              </a:ext>
            </a:extLst>
          </p:cNvPr>
          <p:cNvSpPr>
            <a:spLocks noGrp="1"/>
          </p:cNvSpPr>
          <p:nvPr>
            <p:ph type="ftr" sz="quarter" idx="11"/>
          </p:nvPr>
        </p:nvSpPr>
        <p:spPr/>
        <p:txBody>
          <a:bodyPr/>
          <a:lstStyle/>
          <a:p>
            <a:endParaRPr lang="en-HR"/>
          </a:p>
        </p:txBody>
      </p:sp>
      <p:sp>
        <p:nvSpPr>
          <p:cNvPr id="6" name="Slide Number Placeholder 5">
            <a:extLst>
              <a:ext uri="{FF2B5EF4-FFF2-40B4-BE49-F238E27FC236}">
                <a16:creationId xmlns:a16="http://schemas.microsoft.com/office/drawing/2014/main" id="{5D3E2588-A6EF-5E95-A79D-F6179EC20719}"/>
              </a:ext>
            </a:extLst>
          </p:cNvPr>
          <p:cNvSpPr>
            <a:spLocks noGrp="1"/>
          </p:cNvSpPr>
          <p:nvPr>
            <p:ph type="sldNum" sz="quarter" idx="12"/>
          </p:nvPr>
        </p:nvSpPr>
        <p:spPr/>
        <p:txBody>
          <a:bodyPr/>
          <a:lstStyle/>
          <a:p>
            <a:fld id="{CED47F72-4CEB-6445-94FE-50BCD8B31DDD}" type="slidenum">
              <a:rPr lang="en-HR" smtClean="0"/>
              <a:t>‹#›</a:t>
            </a:fld>
            <a:endParaRPr lang="en-HR"/>
          </a:p>
        </p:txBody>
      </p:sp>
    </p:spTree>
    <p:extLst>
      <p:ext uri="{BB962C8B-B14F-4D97-AF65-F5344CB8AC3E}">
        <p14:creationId xmlns:p14="http://schemas.microsoft.com/office/powerpoint/2010/main" val="332499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E99F-CE27-49ED-FB02-05169E4F3B74}"/>
              </a:ext>
            </a:extLst>
          </p:cNvPr>
          <p:cNvSpPr>
            <a:spLocks noGrp="1"/>
          </p:cNvSpPr>
          <p:nvPr>
            <p:ph type="title"/>
          </p:nvPr>
        </p:nvSpPr>
        <p:spPr/>
        <p:txBody>
          <a:bodyPr/>
          <a:lstStyle/>
          <a:p>
            <a:r>
              <a:rPr lang="en-GB"/>
              <a:t>Click to edit Master title style</a:t>
            </a:r>
            <a:endParaRPr lang="en-HR"/>
          </a:p>
        </p:txBody>
      </p:sp>
      <p:sp>
        <p:nvSpPr>
          <p:cNvPr id="3" name="Content Placeholder 2">
            <a:extLst>
              <a:ext uri="{FF2B5EF4-FFF2-40B4-BE49-F238E27FC236}">
                <a16:creationId xmlns:a16="http://schemas.microsoft.com/office/drawing/2014/main" id="{9589A77D-0105-89C3-9CE7-A6114B26C30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Date Placeholder 3">
            <a:extLst>
              <a:ext uri="{FF2B5EF4-FFF2-40B4-BE49-F238E27FC236}">
                <a16:creationId xmlns:a16="http://schemas.microsoft.com/office/drawing/2014/main" id="{D41B484F-6E86-6AEE-4E72-17695B2ADB91}"/>
              </a:ext>
            </a:extLst>
          </p:cNvPr>
          <p:cNvSpPr>
            <a:spLocks noGrp="1"/>
          </p:cNvSpPr>
          <p:nvPr>
            <p:ph type="dt" sz="half" idx="10"/>
          </p:nvPr>
        </p:nvSpPr>
        <p:spPr/>
        <p:txBody>
          <a:bodyPr/>
          <a:lstStyle/>
          <a:p>
            <a:fld id="{DB7ACD94-5C3C-5845-9A60-B544BFF12DBB}" type="datetimeFigureOut">
              <a:rPr lang="en-HR" smtClean="0"/>
              <a:t>12.10.2024.</a:t>
            </a:fld>
            <a:endParaRPr lang="en-HR"/>
          </a:p>
        </p:txBody>
      </p:sp>
      <p:sp>
        <p:nvSpPr>
          <p:cNvPr id="5" name="Footer Placeholder 4">
            <a:extLst>
              <a:ext uri="{FF2B5EF4-FFF2-40B4-BE49-F238E27FC236}">
                <a16:creationId xmlns:a16="http://schemas.microsoft.com/office/drawing/2014/main" id="{E4FCCE9E-A447-B916-36B0-1F00192C95C0}"/>
              </a:ext>
            </a:extLst>
          </p:cNvPr>
          <p:cNvSpPr>
            <a:spLocks noGrp="1"/>
          </p:cNvSpPr>
          <p:nvPr>
            <p:ph type="ftr" sz="quarter" idx="11"/>
          </p:nvPr>
        </p:nvSpPr>
        <p:spPr/>
        <p:txBody>
          <a:bodyPr/>
          <a:lstStyle/>
          <a:p>
            <a:endParaRPr lang="en-HR"/>
          </a:p>
        </p:txBody>
      </p:sp>
      <p:sp>
        <p:nvSpPr>
          <p:cNvPr id="6" name="Slide Number Placeholder 5">
            <a:extLst>
              <a:ext uri="{FF2B5EF4-FFF2-40B4-BE49-F238E27FC236}">
                <a16:creationId xmlns:a16="http://schemas.microsoft.com/office/drawing/2014/main" id="{28920D0F-E366-6DC6-41BD-72A351835325}"/>
              </a:ext>
            </a:extLst>
          </p:cNvPr>
          <p:cNvSpPr>
            <a:spLocks noGrp="1"/>
          </p:cNvSpPr>
          <p:nvPr>
            <p:ph type="sldNum" sz="quarter" idx="12"/>
          </p:nvPr>
        </p:nvSpPr>
        <p:spPr/>
        <p:txBody>
          <a:bodyPr/>
          <a:lstStyle/>
          <a:p>
            <a:fld id="{CED47F72-4CEB-6445-94FE-50BCD8B31DDD}" type="slidenum">
              <a:rPr lang="en-HR" smtClean="0"/>
              <a:t>‹#›</a:t>
            </a:fld>
            <a:endParaRPr lang="en-HR"/>
          </a:p>
        </p:txBody>
      </p:sp>
    </p:spTree>
    <p:extLst>
      <p:ext uri="{BB962C8B-B14F-4D97-AF65-F5344CB8AC3E}">
        <p14:creationId xmlns:p14="http://schemas.microsoft.com/office/powerpoint/2010/main" val="404443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2D41-D08C-5571-D9B9-EE6F572AF04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HR"/>
          </a:p>
        </p:txBody>
      </p:sp>
      <p:sp>
        <p:nvSpPr>
          <p:cNvPr id="3" name="Text Placeholder 2">
            <a:extLst>
              <a:ext uri="{FF2B5EF4-FFF2-40B4-BE49-F238E27FC236}">
                <a16:creationId xmlns:a16="http://schemas.microsoft.com/office/drawing/2014/main" id="{6D489787-743F-82E0-5CFF-432666C3B8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A5A1FB2-D15D-482C-FC83-7455BD82245E}"/>
              </a:ext>
            </a:extLst>
          </p:cNvPr>
          <p:cNvSpPr>
            <a:spLocks noGrp="1"/>
          </p:cNvSpPr>
          <p:nvPr>
            <p:ph type="dt" sz="half" idx="10"/>
          </p:nvPr>
        </p:nvSpPr>
        <p:spPr/>
        <p:txBody>
          <a:bodyPr/>
          <a:lstStyle/>
          <a:p>
            <a:fld id="{DB7ACD94-5C3C-5845-9A60-B544BFF12DBB}" type="datetimeFigureOut">
              <a:rPr lang="en-HR" smtClean="0"/>
              <a:t>12.10.2024.</a:t>
            </a:fld>
            <a:endParaRPr lang="en-HR"/>
          </a:p>
        </p:txBody>
      </p:sp>
      <p:sp>
        <p:nvSpPr>
          <p:cNvPr id="5" name="Footer Placeholder 4">
            <a:extLst>
              <a:ext uri="{FF2B5EF4-FFF2-40B4-BE49-F238E27FC236}">
                <a16:creationId xmlns:a16="http://schemas.microsoft.com/office/drawing/2014/main" id="{A3C7E815-2EBB-DD64-7FFF-F7AE9E726AA2}"/>
              </a:ext>
            </a:extLst>
          </p:cNvPr>
          <p:cNvSpPr>
            <a:spLocks noGrp="1"/>
          </p:cNvSpPr>
          <p:nvPr>
            <p:ph type="ftr" sz="quarter" idx="11"/>
          </p:nvPr>
        </p:nvSpPr>
        <p:spPr/>
        <p:txBody>
          <a:bodyPr/>
          <a:lstStyle/>
          <a:p>
            <a:endParaRPr lang="en-HR"/>
          </a:p>
        </p:txBody>
      </p:sp>
      <p:sp>
        <p:nvSpPr>
          <p:cNvPr id="6" name="Slide Number Placeholder 5">
            <a:extLst>
              <a:ext uri="{FF2B5EF4-FFF2-40B4-BE49-F238E27FC236}">
                <a16:creationId xmlns:a16="http://schemas.microsoft.com/office/drawing/2014/main" id="{75B72EDE-0805-311F-C76A-3996B0802E27}"/>
              </a:ext>
            </a:extLst>
          </p:cNvPr>
          <p:cNvSpPr>
            <a:spLocks noGrp="1"/>
          </p:cNvSpPr>
          <p:nvPr>
            <p:ph type="sldNum" sz="quarter" idx="12"/>
          </p:nvPr>
        </p:nvSpPr>
        <p:spPr/>
        <p:txBody>
          <a:bodyPr/>
          <a:lstStyle/>
          <a:p>
            <a:fld id="{CED47F72-4CEB-6445-94FE-50BCD8B31DDD}" type="slidenum">
              <a:rPr lang="en-HR" smtClean="0"/>
              <a:t>‹#›</a:t>
            </a:fld>
            <a:endParaRPr lang="en-HR"/>
          </a:p>
        </p:txBody>
      </p:sp>
    </p:spTree>
    <p:extLst>
      <p:ext uri="{BB962C8B-B14F-4D97-AF65-F5344CB8AC3E}">
        <p14:creationId xmlns:p14="http://schemas.microsoft.com/office/powerpoint/2010/main" val="25920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AC0B-1572-54F5-AEF2-B47FBA6C915F}"/>
              </a:ext>
            </a:extLst>
          </p:cNvPr>
          <p:cNvSpPr>
            <a:spLocks noGrp="1"/>
          </p:cNvSpPr>
          <p:nvPr>
            <p:ph type="title"/>
          </p:nvPr>
        </p:nvSpPr>
        <p:spPr/>
        <p:txBody>
          <a:bodyPr/>
          <a:lstStyle/>
          <a:p>
            <a:r>
              <a:rPr lang="en-GB"/>
              <a:t>Click to edit Master title style</a:t>
            </a:r>
            <a:endParaRPr lang="en-HR"/>
          </a:p>
        </p:txBody>
      </p:sp>
      <p:sp>
        <p:nvSpPr>
          <p:cNvPr id="3" name="Content Placeholder 2">
            <a:extLst>
              <a:ext uri="{FF2B5EF4-FFF2-40B4-BE49-F238E27FC236}">
                <a16:creationId xmlns:a16="http://schemas.microsoft.com/office/drawing/2014/main" id="{35948237-36B2-30EE-9C60-D7D23CA6F2B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Content Placeholder 3">
            <a:extLst>
              <a:ext uri="{FF2B5EF4-FFF2-40B4-BE49-F238E27FC236}">
                <a16:creationId xmlns:a16="http://schemas.microsoft.com/office/drawing/2014/main" id="{ED377362-FC81-7F00-8CF0-05A40944FA1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5" name="Date Placeholder 4">
            <a:extLst>
              <a:ext uri="{FF2B5EF4-FFF2-40B4-BE49-F238E27FC236}">
                <a16:creationId xmlns:a16="http://schemas.microsoft.com/office/drawing/2014/main" id="{FDB5B38B-E717-80AD-6ED8-D554D5A800E5}"/>
              </a:ext>
            </a:extLst>
          </p:cNvPr>
          <p:cNvSpPr>
            <a:spLocks noGrp="1"/>
          </p:cNvSpPr>
          <p:nvPr>
            <p:ph type="dt" sz="half" idx="10"/>
          </p:nvPr>
        </p:nvSpPr>
        <p:spPr/>
        <p:txBody>
          <a:bodyPr/>
          <a:lstStyle/>
          <a:p>
            <a:fld id="{DB7ACD94-5C3C-5845-9A60-B544BFF12DBB}" type="datetimeFigureOut">
              <a:rPr lang="en-HR" smtClean="0"/>
              <a:t>12.10.2024.</a:t>
            </a:fld>
            <a:endParaRPr lang="en-HR"/>
          </a:p>
        </p:txBody>
      </p:sp>
      <p:sp>
        <p:nvSpPr>
          <p:cNvPr id="6" name="Footer Placeholder 5">
            <a:extLst>
              <a:ext uri="{FF2B5EF4-FFF2-40B4-BE49-F238E27FC236}">
                <a16:creationId xmlns:a16="http://schemas.microsoft.com/office/drawing/2014/main" id="{9E13EC49-6E4B-088C-4D88-85DCAECDAA14}"/>
              </a:ext>
            </a:extLst>
          </p:cNvPr>
          <p:cNvSpPr>
            <a:spLocks noGrp="1"/>
          </p:cNvSpPr>
          <p:nvPr>
            <p:ph type="ftr" sz="quarter" idx="11"/>
          </p:nvPr>
        </p:nvSpPr>
        <p:spPr/>
        <p:txBody>
          <a:bodyPr/>
          <a:lstStyle/>
          <a:p>
            <a:endParaRPr lang="en-HR"/>
          </a:p>
        </p:txBody>
      </p:sp>
      <p:sp>
        <p:nvSpPr>
          <p:cNvPr id="7" name="Slide Number Placeholder 6">
            <a:extLst>
              <a:ext uri="{FF2B5EF4-FFF2-40B4-BE49-F238E27FC236}">
                <a16:creationId xmlns:a16="http://schemas.microsoft.com/office/drawing/2014/main" id="{0ECD7693-D39B-9B29-2DEC-B1E63008314D}"/>
              </a:ext>
            </a:extLst>
          </p:cNvPr>
          <p:cNvSpPr>
            <a:spLocks noGrp="1"/>
          </p:cNvSpPr>
          <p:nvPr>
            <p:ph type="sldNum" sz="quarter" idx="12"/>
          </p:nvPr>
        </p:nvSpPr>
        <p:spPr/>
        <p:txBody>
          <a:bodyPr/>
          <a:lstStyle/>
          <a:p>
            <a:fld id="{CED47F72-4CEB-6445-94FE-50BCD8B31DDD}" type="slidenum">
              <a:rPr lang="en-HR" smtClean="0"/>
              <a:t>‹#›</a:t>
            </a:fld>
            <a:endParaRPr lang="en-HR"/>
          </a:p>
        </p:txBody>
      </p:sp>
    </p:spTree>
    <p:extLst>
      <p:ext uri="{BB962C8B-B14F-4D97-AF65-F5344CB8AC3E}">
        <p14:creationId xmlns:p14="http://schemas.microsoft.com/office/powerpoint/2010/main" val="187424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0366-DD9C-E0A9-9514-F885577177EA}"/>
              </a:ext>
            </a:extLst>
          </p:cNvPr>
          <p:cNvSpPr>
            <a:spLocks noGrp="1"/>
          </p:cNvSpPr>
          <p:nvPr>
            <p:ph type="title"/>
          </p:nvPr>
        </p:nvSpPr>
        <p:spPr>
          <a:xfrm>
            <a:off x="839788" y="365125"/>
            <a:ext cx="10515600" cy="1325563"/>
          </a:xfrm>
        </p:spPr>
        <p:txBody>
          <a:bodyPr/>
          <a:lstStyle/>
          <a:p>
            <a:r>
              <a:rPr lang="en-GB"/>
              <a:t>Click to edit Master title style</a:t>
            </a:r>
            <a:endParaRPr lang="en-HR"/>
          </a:p>
        </p:txBody>
      </p:sp>
      <p:sp>
        <p:nvSpPr>
          <p:cNvPr id="3" name="Text Placeholder 2">
            <a:extLst>
              <a:ext uri="{FF2B5EF4-FFF2-40B4-BE49-F238E27FC236}">
                <a16:creationId xmlns:a16="http://schemas.microsoft.com/office/drawing/2014/main" id="{2A911C81-5E71-09C2-62F3-E24DC30C24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4FEEB7-3963-6BA6-BFAE-141BE8055C2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5" name="Text Placeholder 4">
            <a:extLst>
              <a:ext uri="{FF2B5EF4-FFF2-40B4-BE49-F238E27FC236}">
                <a16:creationId xmlns:a16="http://schemas.microsoft.com/office/drawing/2014/main" id="{C32D1B61-FD8F-BE7A-28F3-0CB4BBE6B0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D658BC1-0554-F049-3A7E-D3C58FFE71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7" name="Date Placeholder 6">
            <a:extLst>
              <a:ext uri="{FF2B5EF4-FFF2-40B4-BE49-F238E27FC236}">
                <a16:creationId xmlns:a16="http://schemas.microsoft.com/office/drawing/2014/main" id="{AFA4051F-7CCA-A86F-71AB-C1BFF6F2B109}"/>
              </a:ext>
            </a:extLst>
          </p:cNvPr>
          <p:cNvSpPr>
            <a:spLocks noGrp="1"/>
          </p:cNvSpPr>
          <p:nvPr>
            <p:ph type="dt" sz="half" idx="10"/>
          </p:nvPr>
        </p:nvSpPr>
        <p:spPr/>
        <p:txBody>
          <a:bodyPr/>
          <a:lstStyle/>
          <a:p>
            <a:fld id="{DB7ACD94-5C3C-5845-9A60-B544BFF12DBB}" type="datetimeFigureOut">
              <a:rPr lang="en-HR" smtClean="0"/>
              <a:t>12.10.2024.</a:t>
            </a:fld>
            <a:endParaRPr lang="en-HR"/>
          </a:p>
        </p:txBody>
      </p:sp>
      <p:sp>
        <p:nvSpPr>
          <p:cNvPr id="8" name="Footer Placeholder 7">
            <a:extLst>
              <a:ext uri="{FF2B5EF4-FFF2-40B4-BE49-F238E27FC236}">
                <a16:creationId xmlns:a16="http://schemas.microsoft.com/office/drawing/2014/main" id="{AB0B206A-91E1-8895-4249-C98E11AD8255}"/>
              </a:ext>
            </a:extLst>
          </p:cNvPr>
          <p:cNvSpPr>
            <a:spLocks noGrp="1"/>
          </p:cNvSpPr>
          <p:nvPr>
            <p:ph type="ftr" sz="quarter" idx="11"/>
          </p:nvPr>
        </p:nvSpPr>
        <p:spPr/>
        <p:txBody>
          <a:bodyPr/>
          <a:lstStyle/>
          <a:p>
            <a:endParaRPr lang="en-HR"/>
          </a:p>
        </p:txBody>
      </p:sp>
      <p:sp>
        <p:nvSpPr>
          <p:cNvPr id="9" name="Slide Number Placeholder 8">
            <a:extLst>
              <a:ext uri="{FF2B5EF4-FFF2-40B4-BE49-F238E27FC236}">
                <a16:creationId xmlns:a16="http://schemas.microsoft.com/office/drawing/2014/main" id="{A8DCB828-ABDF-B8FC-9A73-E3AA8817EC41}"/>
              </a:ext>
            </a:extLst>
          </p:cNvPr>
          <p:cNvSpPr>
            <a:spLocks noGrp="1"/>
          </p:cNvSpPr>
          <p:nvPr>
            <p:ph type="sldNum" sz="quarter" idx="12"/>
          </p:nvPr>
        </p:nvSpPr>
        <p:spPr/>
        <p:txBody>
          <a:bodyPr/>
          <a:lstStyle/>
          <a:p>
            <a:fld id="{CED47F72-4CEB-6445-94FE-50BCD8B31DDD}" type="slidenum">
              <a:rPr lang="en-HR" smtClean="0"/>
              <a:t>‹#›</a:t>
            </a:fld>
            <a:endParaRPr lang="en-HR"/>
          </a:p>
        </p:txBody>
      </p:sp>
    </p:spTree>
    <p:extLst>
      <p:ext uri="{BB962C8B-B14F-4D97-AF65-F5344CB8AC3E}">
        <p14:creationId xmlns:p14="http://schemas.microsoft.com/office/powerpoint/2010/main" val="140879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16D1-A516-CCA6-C78C-C8EFD1966F79}"/>
              </a:ext>
            </a:extLst>
          </p:cNvPr>
          <p:cNvSpPr>
            <a:spLocks noGrp="1"/>
          </p:cNvSpPr>
          <p:nvPr>
            <p:ph type="title"/>
          </p:nvPr>
        </p:nvSpPr>
        <p:spPr/>
        <p:txBody>
          <a:bodyPr/>
          <a:lstStyle/>
          <a:p>
            <a:r>
              <a:rPr lang="en-GB"/>
              <a:t>Click to edit Master title style</a:t>
            </a:r>
            <a:endParaRPr lang="en-HR"/>
          </a:p>
        </p:txBody>
      </p:sp>
      <p:sp>
        <p:nvSpPr>
          <p:cNvPr id="3" name="Date Placeholder 2">
            <a:extLst>
              <a:ext uri="{FF2B5EF4-FFF2-40B4-BE49-F238E27FC236}">
                <a16:creationId xmlns:a16="http://schemas.microsoft.com/office/drawing/2014/main" id="{A8B044D3-7360-9E23-A1A3-82B3ABFDAE43}"/>
              </a:ext>
            </a:extLst>
          </p:cNvPr>
          <p:cNvSpPr>
            <a:spLocks noGrp="1"/>
          </p:cNvSpPr>
          <p:nvPr>
            <p:ph type="dt" sz="half" idx="10"/>
          </p:nvPr>
        </p:nvSpPr>
        <p:spPr/>
        <p:txBody>
          <a:bodyPr/>
          <a:lstStyle/>
          <a:p>
            <a:fld id="{DB7ACD94-5C3C-5845-9A60-B544BFF12DBB}" type="datetimeFigureOut">
              <a:rPr lang="en-HR" smtClean="0"/>
              <a:t>12.10.2024.</a:t>
            </a:fld>
            <a:endParaRPr lang="en-HR"/>
          </a:p>
        </p:txBody>
      </p:sp>
      <p:sp>
        <p:nvSpPr>
          <p:cNvPr id="4" name="Footer Placeholder 3">
            <a:extLst>
              <a:ext uri="{FF2B5EF4-FFF2-40B4-BE49-F238E27FC236}">
                <a16:creationId xmlns:a16="http://schemas.microsoft.com/office/drawing/2014/main" id="{C373973F-DD56-407C-E005-D8DAD288DF19}"/>
              </a:ext>
            </a:extLst>
          </p:cNvPr>
          <p:cNvSpPr>
            <a:spLocks noGrp="1"/>
          </p:cNvSpPr>
          <p:nvPr>
            <p:ph type="ftr" sz="quarter" idx="11"/>
          </p:nvPr>
        </p:nvSpPr>
        <p:spPr/>
        <p:txBody>
          <a:bodyPr/>
          <a:lstStyle/>
          <a:p>
            <a:endParaRPr lang="en-HR"/>
          </a:p>
        </p:txBody>
      </p:sp>
      <p:sp>
        <p:nvSpPr>
          <p:cNvPr id="5" name="Slide Number Placeholder 4">
            <a:extLst>
              <a:ext uri="{FF2B5EF4-FFF2-40B4-BE49-F238E27FC236}">
                <a16:creationId xmlns:a16="http://schemas.microsoft.com/office/drawing/2014/main" id="{9000BD1D-DBF2-16FB-719D-9DBC27D27878}"/>
              </a:ext>
            </a:extLst>
          </p:cNvPr>
          <p:cNvSpPr>
            <a:spLocks noGrp="1"/>
          </p:cNvSpPr>
          <p:nvPr>
            <p:ph type="sldNum" sz="quarter" idx="12"/>
          </p:nvPr>
        </p:nvSpPr>
        <p:spPr/>
        <p:txBody>
          <a:bodyPr/>
          <a:lstStyle/>
          <a:p>
            <a:fld id="{CED47F72-4CEB-6445-94FE-50BCD8B31DDD}" type="slidenum">
              <a:rPr lang="en-HR" smtClean="0"/>
              <a:t>‹#›</a:t>
            </a:fld>
            <a:endParaRPr lang="en-HR"/>
          </a:p>
        </p:txBody>
      </p:sp>
    </p:spTree>
    <p:extLst>
      <p:ext uri="{BB962C8B-B14F-4D97-AF65-F5344CB8AC3E}">
        <p14:creationId xmlns:p14="http://schemas.microsoft.com/office/powerpoint/2010/main" val="264710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8E5FEE-0C9C-2BBD-59F9-752EC65CC503}"/>
              </a:ext>
            </a:extLst>
          </p:cNvPr>
          <p:cNvSpPr>
            <a:spLocks noGrp="1"/>
          </p:cNvSpPr>
          <p:nvPr>
            <p:ph type="dt" sz="half" idx="10"/>
          </p:nvPr>
        </p:nvSpPr>
        <p:spPr/>
        <p:txBody>
          <a:bodyPr/>
          <a:lstStyle/>
          <a:p>
            <a:fld id="{DB7ACD94-5C3C-5845-9A60-B544BFF12DBB}" type="datetimeFigureOut">
              <a:rPr lang="en-HR" smtClean="0"/>
              <a:t>12.10.2024.</a:t>
            </a:fld>
            <a:endParaRPr lang="en-HR"/>
          </a:p>
        </p:txBody>
      </p:sp>
      <p:sp>
        <p:nvSpPr>
          <p:cNvPr id="3" name="Footer Placeholder 2">
            <a:extLst>
              <a:ext uri="{FF2B5EF4-FFF2-40B4-BE49-F238E27FC236}">
                <a16:creationId xmlns:a16="http://schemas.microsoft.com/office/drawing/2014/main" id="{CD4C5935-A798-4051-11B1-01A49A20DD0B}"/>
              </a:ext>
            </a:extLst>
          </p:cNvPr>
          <p:cNvSpPr>
            <a:spLocks noGrp="1"/>
          </p:cNvSpPr>
          <p:nvPr>
            <p:ph type="ftr" sz="quarter" idx="11"/>
          </p:nvPr>
        </p:nvSpPr>
        <p:spPr/>
        <p:txBody>
          <a:bodyPr/>
          <a:lstStyle/>
          <a:p>
            <a:endParaRPr lang="en-HR"/>
          </a:p>
        </p:txBody>
      </p:sp>
      <p:sp>
        <p:nvSpPr>
          <p:cNvPr id="4" name="Slide Number Placeholder 3">
            <a:extLst>
              <a:ext uri="{FF2B5EF4-FFF2-40B4-BE49-F238E27FC236}">
                <a16:creationId xmlns:a16="http://schemas.microsoft.com/office/drawing/2014/main" id="{7972EC79-21A2-E964-4F5E-7637A27EFC57}"/>
              </a:ext>
            </a:extLst>
          </p:cNvPr>
          <p:cNvSpPr>
            <a:spLocks noGrp="1"/>
          </p:cNvSpPr>
          <p:nvPr>
            <p:ph type="sldNum" sz="quarter" idx="12"/>
          </p:nvPr>
        </p:nvSpPr>
        <p:spPr/>
        <p:txBody>
          <a:bodyPr/>
          <a:lstStyle/>
          <a:p>
            <a:fld id="{CED47F72-4CEB-6445-94FE-50BCD8B31DDD}" type="slidenum">
              <a:rPr lang="en-HR" smtClean="0"/>
              <a:t>‹#›</a:t>
            </a:fld>
            <a:endParaRPr lang="en-HR"/>
          </a:p>
        </p:txBody>
      </p:sp>
    </p:spTree>
    <p:extLst>
      <p:ext uri="{BB962C8B-B14F-4D97-AF65-F5344CB8AC3E}">
        <p14:creationId xmlns:p14="http://schemas.microsoft.com/office/powerpoint/2010/main" val="24903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DAC5-0743-A5FB-B795-D0FD4E27DC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R"/>
          </a:p>
        </p:txBody>
      </p:sp>
      <p:sp>
        <p:nvSpPr>
          <p:cNvPr id="3" name="Content Placeholder 2">
            <a:extLst>
              <a:ext uri="{FF2B5EF4-FFF2-40B4-BE49-F238E27FC236}">
                <a16:creationId xmlns:a16="http://schemas.microsoft.com/office/drawing/2014/main" id="{8E807622-4F92-FF71-45D1-88833EF21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Text Placeholder 3">
            <a:extLst>
              <a:ext uri="{FF2B5EF4-FFF2-40B4-BE49-F238E27FC236}">
                <a16:creationId xmlns:a16="http://schemas.microsoft.com/office/drawing/2014/main" id="{98F747B8-4A3B-52AC-650B-438E87F1D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93DD09-FF31-A7CF-FB21-53C39E20233E}"/>
              </a:ext>
            </a:extLst>
          </p:cNvPr>
          <p:cNvSpPr>
            <a:spLocks noGrp="1"/>
          </p:cNvSpPr>
          <p:nvPr>
            <p:ph type="dt" sz="half" idx="10"/>
          </p:nvPr>
        </p:nvSpPr>
        <p:spPr/>
        <p:txBody>
          <a:bodyPr/>
          <a:lstStyle/>
          <a:p>
            <a:fld id="{DB7ACD94-5C3C-5845-9A60-B544BFF12DBB}" type="datetimeFigureOut">
              <a:rPr lang="en-HR" smtClean="0"/>
              <a:t>12.10.2024.</a:t>
            </a:fld>
            <a:endParaRPr lang="en-HR"/>
          </a:p>
        </p:txBody>
      </p:sp>
      <p:sp>
        <p:nvSpPr>
          <p:cNvPr id="6" name="Footer Placeholder 5">
            <a:extLst>
              <a:ext uri="{FF2B5EF4-FFF2-40B4-BE49-F238E27FC236}">
                <a16:creationId xmlns:a16="http://schemas.microsoft.com/office/drawing/2014/main" id="{904BCD7F-D23C-A1E7-2BE6-C9E6D03BD423}"/>
              </a:ext>
            </a:extLst>
          </p:cNvPr>
          <p:cNvSpPr>
            <a:spLocks noGrp="1"/>
          </p:cNvSpPr>
          <p:nvPr>
            <p:ph type="ftr" sz="quarter" idx="11"/>
          </p:nvPr>
        </p:nvSpPr>
        <p:spPr/>
        <p:txBody>
          <a:bodyPr/>
          <a:lstStyle/>
          <a:p>
            <a:endParaRPr lang="en-HR"/>
          </a:p>
        </p:txBody>
      </p:sp>
      <p:sp>
        <p:nvSpPr>
          <p:cNvPr id="7" name="Slide Number Placeholder 6">
            <a:extLst>
              <a:ext uri="{FF2B5EF4-FFF2-40B4-BE49-F238E27FC236}">
                <a16:creationId xmlns:a16="http://schemas.microsoft.com/office/drawing/2014/main" id="{8CCD7A03-9135-76EF-D363-1AC7ADD26E1E}"/>
              </a:ext>
            </a:extLst>
          </p:cNvPr>
          <p:cNvSpPr>
            <a:spLocks noGrp="1"/>
          </p:cNvSpPr>
          <p:nvPr>
            <p:ph type="sldNum" sz="quarter" idx="12"/>
          </p:nvPr>
        </p:nvSpPr>
        <p:spPr/>
        <p:txBody>
          <a:bodyPr/>
          <a:lstStyle/>
          <a:p>
            <a:fld id="{CED47F72-4CEB-6445-94FE-50BCD8B31DDD}" type="slidenum">
              <a:rPr lang="en-HR" smtClean="0"/>
              <a:t>‹#›</a:t>
            </a:fld>
            <a:endParaRPr lang="en-HR"/>
          </a:p>
        </p:txBody>
      </p:sp>
    </p:spTree>
    <p:extLst>
      <p:ext uri="{BB962C8B-B14F-4D97-AF65-F5344CB8AC3E}">
        <p14:creationId xmlns:p14="http://schemas.microsoft.com/office/powerpoint/2010/main" val="411833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0C47-4C37-B9FE-63E7-8281AB5AB4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HR"/>
          </a:p>
        </p:txBody>
      </p:sp>
      <p:sp>
        <p:nvSpPr>
          <p:cNvPr id="3" name="Picture Placeholder 2">
            <a:extLst>
              <a:ext uri="{FF2B5EF4-FFF2-40B4-BE49-F238E27FC236}">
                <a16:creationId xmlns:a16="http://schemas.microsoft.com/office/drawing/2014/main" id="{BF357271-D28A-A3F6-6A6C-9E95678756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R"/>
          </a:p>
        </p:txBody>
      </p:sp>
      <p:sp>
        <p:nvSpPr>
          <p:cNvPr id="4" name="Text Placeholder 3">
            <a:extLst>
              <a:ext uri="{FF2B5EF4-FFF2-40B4-BE49-F238E27FC236}">
                <a16:creationId xmlns:a16="http://schemas.microsoft.com/office/drawing/2014/main" id="{3C6D6175-4DDA-3AF7-3648-7CAC46357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A4C32F-AD54-AB11-DAA4-6AB758939106}"/>
              </a:ext>
            </a:extLst>
          </p:cNvPr>
          <p:cNvSpPr>
            <a:spLocks noGrp="1"/>
          </p:cNvSpPr>
          <p:nvPr>
            <p:ph type="dt" sz="half" idx="10"/>
          </p:nvPr>
        </p:nvSpPr>
        <p:spPr/>
        <p:txBody>
          <a:bodyPr/>
          <a:lstStyle/>
          <a:p>
            <a:fld id="{DB7ACD94-5C3C-5845-9A60-B544BFF12DBB}" type="datetimeFigureOut">
              <a:rPr lang="en-HR" smtClean="0"/>
              <a:t>12.10.2024.</a:t>
            </a:fld>
            <a:endParaRPr lang="en-HR"/>
          </a:p>
        </p:txBody>
      </p:sp>
      <p:sp>
        <p:nvSpPr>
          <p:cNvPr id="6" name="Footer Placeholder 5">
            <a:extLst>
              <a:ext uri="{FF2B5EF4-FFF2-40B4-BE49-F238E27FC236}">
                <a16:creationId xmlns:a16="http://schemas.microsoft.com/office/drawing/2014/main" id="{EB5D43FE-90B6-E5C0-B2BB-1AF672E86C78}"/>
              </a:ext>
            </a:extLst>
          </p:cNvPr>
          <p:cNvSpPr>
            <a:spLocks noGrp="1"/>
          </p:cNvSpPr>
          <p:nvPr>
            <p:ph type="ftr" sz="quarter" idx="11"/>
          </p:nvPr>
        </p:nvSpPr>
        <p:spPr/>
        <p:txBody>
          <a:bodyPr/>
          <a:lstStyle/>
          <a:p>
            <a:endParaRPr lang="en-HR"/>
          </a:p>
        </p:txBody>
      </p:sp>
      <p:sp>
        <p:nvSpPr>
          <p:cNvPr id="7" name="Slide Number Placeholder 6">
            <a:extLst>
              <a:ext uri="{FF2B5EF4-FFF2-40B4-BE49-F238E27FC236}">
                <a16:creationId xmlns:a16="http://schemas.microsoft.com/office/drawing/2014/main" id="{3B01D4D7-B761-60F0-8A0B-4381EB603AD0}"/>
              </a:ext>
            </a:extLst>
          </p:cNvPr>
          <p:cNvSpPr>
            <a:spLocks noGrp="1"/>
          </p:cNvSpPr>
          <p:nvPr>
            <p:ph type="sldNum" sz="quarter" idx="12"/>
          </p:nvPr>
        </p:nvSpPr>
        <p:spPr/>
        <p:txBody>
          <a:bodyPr/>
          <a:lstStyle/>
          <a:p>
            <a:fld id="{CED47F72-4CEB-6445-94FE-50BCD8B31DDD}" type="slidenum">
              <a:rPr lang="en-HR" smtClean="0"/>
              <a:t>‹#›</a:t>
            </a:fld>
            <a:endParaRPr lang="en-HR"/>
          </a:p>
        </p:txBody>
      </p:sp>
    </p:spTree>
    <p:extLst>
      <p:ext uri="{BB962C8B-B14F-4D97-AF65-F5344CB8AC3E}">
        <p14:creationId xmlns:p14="http://schemas.microsoft.com/office/powerpoint/2010/main" val="171530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8722A1-3947-1FD6-D682-0779778ED0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HR"/>
          </a:p>
        </p:txBody>
      </p:sp>
      <p:sp>
        <p:nvSpPr>
          <p:cNvPr id="3" name="Text Placeholder 2">
            <a:extLst>
              <a:ext uri="{FF2B5EF4-FFF2-40B4-BE49-F238E27FC236}">
                <a16:creationId xmlns:a16="http://schemas.microsoft.com/office/drawing/2014/main" id="{7EC67FD4-C451-5A26-C6D8-E3257A084F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R"/>
          </a:p>
        </p:txBody>
      </p:sp>
      <p:sp>
        <p:nvSpPr>
          <p:cNvPr id="4" name="Date Placeholder 3">
            <a:extLst>
              <a:ext uri="{FF2B5EF4-FFF2-40B4-BE49-F238E27FC236}">
                <a16:creationId xmlns:a16="http://schemas.microsoft.com/office/drawing/2014/main" id="{41B89D0D-4878-F3E3-E81E-3EB5A8F613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7ACD94-5C3C-5845-9A60-B544BFF12DBB}" type="datetimeFigureOut">
              <a:rPr lang="en-HR" smtClean="0"/>
              <a:t>12.10.2024.</a:t>
            </a:fld>
            <a:endParaRPr lang="en-HR"/>
          </a:p>
        </p:txBody>
      </p:sp>
      <p:sp>
        <p:nvSpPr>
          <p:cNvPr id="5" name="Footer Placeholder 4">
            <a:extLst>
              <a:ext uri="{FF2B5EF4-FFF2-40B4-BE49-F238E27FC236}">
                <a16:creationId xmlns:a16="http://schemas.microsoft.com/office/drawing/2014/main" id="{BBAF2FF4-520A-E654-C4BB-67EAB8BAB6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HR"/>
          </a:p>
        </p:txBody>
      </p:sp>
      <p:sp>
        <p:nvSpPr>
          <p:cNvPr id="6" name="Slide Number Placeholder 5">
            <a:extLst>
              <a:ext uri="{FF2B5EF4-FFF2-40B4-BE49-F238E27FC236}">
                <a16:creationId xmlns:a16="http://schemas.microsoft.com/office/drawing/2014/main" id="{A4E5B10B-4F83-A219-B639-17EDC96066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D47F72-4CEB-6445-94FE-50BCD8B31DDD}" type="slidenum">
              <a:rPr lang="en-HR" smtClean="0"/>
              <a:t>‹#›</a:t>
            </a:fld>
            <a:endParaRPr lang="en-HR"/>
          </a:p>
        </p:txBody>
      </p:sp>
    </p:spTree>
    <p:extLst>
      <p:ext uri="{BB962C8B-B14F-4D97-AF65-F5344CB8AC3E}">
        <p14:creationId xmlns:p14="http://schemas.microsoft.com/office/powerpoint/2010/main" val="4260435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A932-686F-6353-71B1-F4284A9CE9E8}"/>
              </a:ext>
            </a:extLst>
          </p:cNvPr>
          <p:cNvSpPr>
            <a:spLocks noGrp="1"/>
          </p:cNvSpPr>
          <p:nvPr>
            <p:ph type="ctrTitle"/>
          </p:nvPr>
        </p:nvSpPr>
        <p:spPr/>
        <p:txBody>
          <a:bodyPr>
            <a:normAutofit/>
          </a:bodyPr>
          <a:lstStyle/>
          <a:p>
            <a:r>
              <a:rPr lang="en-GB" sz="4000" b="0" i="0" u="none" strike="noStrike" dirty="0">
                <a:solidFill>
                  <a:srgbClr val="000000"/>
                </a:solidFill>
                <a:effectLst/>
                <a:latin typeface="Arial" panose="020B0604020202020204" pitchFamily="34" charset="0"/>
                <a:cs typeface="Arial" panose="020B0604020202020204" pitchFamily="34" charset="0"/>
              </a:rPr>
              <a:t>The need for high standards of </a:t>
            </a:r>
            <a:br>
              <a:rPr lang="en-GB" sz="4000" b="0" i="0" u="none" strike="noStrike" dirty="0">
                <a:solidFill>
                  <a:srgbClr val="000000"/>
                </a:solidFill>
                <a:effectLst/>
                <a:latin typeface="Arial" panose="020B0604020202020204" pitchFamily="34" charset="0"/>
                <a:cs typeface="Arial" panose="020B0604020202020204" pitchFamily="34" charset="0"/>
              </a:rPr>
            </a:br>
            <a:r>
              <a:rPr lang="en-GB" sz="4000" b="0" i="0" u="none" strike="noStrike" dirty="0">
                <a:solidFill>
                  <a:srgbClr val="000000"/>
                </a:solidFill>
                <a:effectLst/>
                <a:latin typeface="Arial" panose="020B0604020202020204" pitchFamily="34" charset="0"/>
                <a:cs typeface="Arial" panose="020B0604020202020204" pitchFamily="34" charset="0"/>
              </a:rPr>
              <a:t>health care education and training</a:t>
            </a:r>
            <a:endParaRPr lang="en-HR"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3A3E262-6FCD-0C40-343C-4CD29369406D}"/>
              </a:ext>
            </a:extLst>
          </p:cNvPr>
          <p:cNvSpPr>
            <a:spLocks noGrp="1"/>
          </p:cNvSpPr>
          <p:nvPr>
            <p:ph type="subTitle" idx="1"/>
          </p:nvPr>
        </p:nvSpPr>
        <p:spPr>
          <a:xfrm>
            <a:off x="1382486" y="4180114"/>
            <a:ext cx="9372600" cy="1469572"/>
          </a:xfrm>
        </p:spPr>
        <p:txBody>
          <a:bodyPr>
            <a:noAutofit/>
          </a:bodyPr>
          <a:lstStyle/>
          <a:p>
            <a:r>
              <a:rPr lang="en-HR" sz="2000" dirty="0">
                <a:latin typeface="Arial" panose="020B0604020202020204" pitchFamily="34" charset="0"/>
                <a:cs typeface="Arial" panose="020B0604020202020204" pitchFamily="34" charset="0"/>
              </a:rPr>
              <a:t>Professor Nada Cikes</a:t>
            </a:r>
          </a:p>
          <a:p>
            <a:r>
              <a:rPr lang="en-HR" sz="2000" dirty="0">
                <a:latin typeface="Arial" panose="020B0604020202020204" pitchFamily="34" charset="0"/>
                <a:cs typeface="Arial" panose="020B0604020202020204" pitchFamily="34" charset="0"/>
              </a:rPr>
              <a:t>Chair, European Training Requirements Review Committee</a:t>
            </a:r>
          </a:p>
          <a:p>
            <a:r>
              <a:rPr lang="en-HR" sz="2000" dirty="0">
                <a:latin typeface="Arial" panose="020B0604020202020204" pitchFamily="34" charset="0"/>
                <a:cs typeface="Arial" panose="020B0604020202020204" pitchFamily="34" charset="0"/>
              </a:rPr>
              <a:t>European Union of Medical Specialists (UEMS)</a:t>
            </a:r>
          </a:p>
          <a:p>
            <a:endParaRPr lang="en-HR" sz="2000" dirty="0">
              <a:latin typeface="Arial" panose="020B0604020202020204" pitchFamily="34" charset="0"/>
              <a:cs typeface="Arial" panose="020B0604020202020204" pitchFamily="34" charset="0"/>
            </a:endParaRPr>
          </a:p>
          <a:p>
            <a:r>
              <a:rPr lang="en-HR" sz="2000" dirty="0">
                <a:latin typeface="Arial" panose="020B0604020202020204" pitchFamily="34" charset="0"/>
                <a:cs typeface="Arial" panose="020B0604020202020204" pitchFamily="34" charset="0"/>
              </a:rPr>
              <a:t>UEMS-UEMO meeting, Brussels 2024</a:t>
            </a:r>
          </a:p>
        </p:txBody>
      </p:sp>
      <p:pic>
        <p:nvPicPr>
          <p:cNvPr id="5" name="Picture 4">
            <a:extLst>
              <a:ext uri="{FF2B5EF4-FFF2-40B4-BE49-F238E27FC236}">
                <a16:creationId xmlns:a16="http://schemas.microsoft.com/office/drawing/2014/main" id="{404BD1A4-6584-F3E4-C454-8289B54ADD6C}"/>
              </a:ext>
            </a:extLst>
          </p:cNvPr>
          <p:cNvPicPr>
            <a:picLocks noChangeAspect="1"/>
          </p:cNvPicPr>
          <p:nvPr/>
        </p:nvPicPr>
        <p:blipFill>
          <a:blip r:embed="rId2"/>
          <a:stretch>
            <a:fillRect/>
          </a:stretch>
        </p:blipFill>
        <p:spPr>
          <a:xfrm>
            <a:off x="431801" y="0"/>
            <a:ext cx="1206499" cy="1295400"/>
          </a:xfrm>
          <a:prstGeom prst="rect">
            <a:avLst/>
          </a:prstGeom>
        </p:spPr>
      </p:pic>
    </p:spTree>
    <p:extLst>
      <p:ext uri="{BB962C8B-B14F-4D97-AF65-F5344CB8AC3E}">
        <p14:creationId xmlns:p14="http://schemas.microsoft.com/office/powerpoint/2010/main" val="297644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CA9E7C-E100-9C56-47C0-4D846C0B2CFC}"/>
              </a:ext>
            </a:extLst>
          </p:cNvPr>
          <p:cNvSpPr>
            <a:spLocks noGrp="1"/>
          </p:cNvSpPr>
          <p:nvPr>
            <p:ph type="ctrTitle"/>
          </p:nvPr>
        </p:nvSpPr>
        <p:spPr>
          <a:xfrm>
            <a:off x="1730829" y="827315"/>
            <a:ext cx="8937170" cy="1284514"/>
          </a:xfrm>
        </p:spPr>
        <p:txBody>
          <a:bodyPr>
            <a:normAutofit/>
          </a:bodyPr>
          <a:lstStyle/>
          <a:p>
            <a:r>
              <a:rPr lang="en-GB" sz="2000" dirty="0">
                <a:effectLst/>
                <a:latin typeface="Arial" panose="020B0604020202020204" pitchFamily="34" charset="0"/>
              </a:rPr>
              <a:t>CHARTER on TRAINING of MEDICAL SPECIALISTS </a:t>
            </a:r>
            <a:br>
              <a:rPr lang="en-GB" sz="2000" dirty="0"/>
            </a:br>
            <a:r>
              <a:rPr lang="en-GB" sz="2000" dirty="0">
                <a:effectLst/>
                <a:latin typeface="Arial" panose="020B0604020202020204" pitchFamily="34" charset="0"/>
              </a:rPr>
              <a:t>in the EUROPEAN COMMUNITY</a:t>
            </a:r>
            <a:br>
              <a:rPr lang="en-GB" sz="2000" dirty="0">
                <a:effectLst/>
                <a:latin typeface="Arial" panose="020B0604020202020204" pitchFamily="34" charset="0"/>
              </a:rPr>
            </a:br>
            <a:r>
              <a:rPr lang="en-GB" sz="2000" dirty="0">
                <a:effectLst/>
                <a:latin typeface="Arial" panose="020B0604020202020204" pitchFamily="34" charset="0"/>
              </a:rPr>
              <a:t>Charter adopted by the Management Council of the UEMS, October 1993 </a:t>
            </a:r>
            <a:br>
              <a:rPr lang="en-GB" sz="2000" dirty="0"/>
            </a:br>
            <a:endParaRPr lang="en-HR" sz="2000" dirty="0"/>
          </a:p>
        </p:txBody>
      </p:sp>
      <p:sp>
        <p:nvSpPr>
          <p:cNvPr id="5" name="Subtitle 4">
            <a:extLst>
              <a:ext uri="{FF2B5EF4-FFF2-40B4-BE49-F238E27FC236}">
                <a16:creationId xmlns:a16="http://schemas.microsoft.com/office/drawing/2014/main" id="{3F7936EA-7744-2041-876F-9D72FA25B618}"/>
              </a:ext>
            </a:extLst>
          </p:cNvPr>
          <p:cNvSpPr>
            <a:spLocks noGrp="1"/>
          </p:cNvSpPr>
          <p:nvPr>
            <p:ph type="subTitle" idx="1"/>
          </p:nvPr>
        </p:nvSpPr>
        <p:spPr>
          <a:xfrm>
            <a:off x="1611085" y="2438401"/>
            <a:ext cx="9307285" cy="3407228"/>
          </a:xfrm>
        </p:spPr>
        <p:txBody>
          <a:bodyPr>
            <a:normAutofit fontScale="77500" lnSpcReduction="20000"/>
          </a:bodyPr>
          <a:lstStyle/>
          <a:p>
            <a:pPr algn="l"/>
            <a:r>
              <a:rPr lang="en-GB" dirty="0">
                <a:effectLst/>
                <a:latin typeface="Helvetica" pitchFamily="2" charset="0"/>
              </a:rPr>
              <a:t>OBJECTIVES </a:t>
            </a:r>
          </a:p>
          <a:p>
            <a:pPr algn="just"/>
            <a:r>
              <a:rPr lang="en-GB" dirty="0">
                <a:effectLst/>
                <a:latin typeface="Helvetica" pitchFamily="2" charset="0"/>
              </a:rPr>
              <a:t>The Charter describes </a:t>
            </a:r>
            <a:r>
              <a:rPr lang="en-GB" b="1" dirty="0">
                <a:effectLst/>
                <a:latin typeface="Helvetica" pitchFamily="2" charset="0"/>
              </a:rPr>
              <a:t>the requirements for adequate training</a:t>
            </a:r>
            <a:r>
              <a:rPr lang="en-GB" dirty="0">
                <a:effectLst/>
                <a:latin typeface="Helvetica" pitchFamily="2" charset="0"/>
              </a:rPr>
              <a:t>, which prepares</a:t>
            </a:r>
          </a:p>
          <a:p>
            <a:pPr algn="just"/>
            <a:r>
              <a:rPr lang="en-GB" dirty="0">
                <a:effectLst/>
                <a:latin typeface="Helvetica" pitchFamily="2" charset="0"/>
              </a:rPr>
              <a:t>specialists for practice of their specialty at an appropriate level in any Member State</a:t>
            </a:r>
          </a:p>
          <a:p>
            <a:pPr algn="just"/>
            <a:r>
              <a:rPr lang="en-GB" dirty="0">
                <a:effectLst/>
                <a:latin typeface="Helvetica" pitchFamily="2" charset="0"/>
              </a:rPr>
              <a:t>of the EC. The definition of the content of this training is necessary to further the</a:t>
            </a:r>
          </a:p>
          <a:p>
            <a:pPr algn="just"/>
            <a:r>
              <a:rPr lang="en-GB" dirty="0">
                <a:effectLst/>
                <a:latin typeface="Helvetica" pitchFamily="2" charset="0"/>
              </a:rPr>
              <a:t>harmonization of training into medical specialties in the EC. This charter divides the</a:t>
            </a:r>
          </a:p>
          <a:p>
            <a:pPr algn="just"/>
            <a:r>
              <a:rPr lang="en-GB" dirty="0">
                <a:effectLst/>
                <a:latin typeface="Helvetica" pitchFamily="2" charset="0"/>
              </a:rPr>
              <a:t>requirements regarding content of training into a </a:t>
            </a:r>
            <a:r>
              <a:rPr lang="en-GB" b="1" dirty="0">
                <a:effectLst/>
                <a:latin typeface="Helvetica" pitchFamily="2" charset="0"/>
              </a:rPr>
              <a:t>general part, defined by the</a:t>
            </a:r>
          </a:p>
          <a:p>
            <a:pPr algn="just"/>
            <a:r>
              <a:rPr lang="en-GB" b="1" dirty="0">
                <a:effectLst/>
                <a:latin typeface="Helvetica" pitchFamily="2" charset="0"/>
              </a:rPr>
              <a:t>European Union of Medical Specialists (UEMS), and a specific part for each</a:t>
            </a:r>
          </a:p>
          <a:p>
            <a:pPr algn="just"/>
            <a:r>
              <a:rPr lang="en-GB" b="1" dirty="0">
                <a:effectLst/>
                <a:latin typeface="Helvetica" pitchFamily="2" charset="0"/>
              </a:rPr>
              <a:t>recognized specialty, defined by the UEMS Specialized Sections.</a:t>
            </a:r>
          </a:p>
          <a:p>
            <a:pPr algn="just"/>
            <a:endParaRPr lang="en-GB" dirty="0">
              <a:effectLst/>
              <a:latin typeface="Helvetica" pitchFamily="2" charset="0"/>
            </a:endParaRPr>
          </a:p>
          <a:p>
            <a:pPr algn="just"/>
            <a:r>
              <a:rPr lang="en-GB" dirty="0">
                <a:effectLst/>
                <a:latin typeface="Helvetica" pitchFamily="2" charset="0"/>
              </a:rPr>
              <a:t>Training requirements for each specialty separately described in Chapter 6</a:t>
            </a:r>
          </a:p>
          <a:p>
            <a:pPr algn="just"/>
            <a:endParaRPr lang="en-GB" dirty="0">
              <a:effectLst/>
              <a:latin typeface="Helvetica" pitchFamily="2" charset="0"/>
            </a:endParaRPr>
          </a:p>
          <a:p>
            <a:pPr algn="just"/>
            <a:endParaRPr lang="en-GB" dirty="0">
              <a:effectLst/>
              <a:latin typeface="Helvetica" pitchFamily="2" charset="0"/>
            </a:endParaRPr>
          </a:p>
          <a:p>
            <a:pPr algn="l"/>
            <a:endParaRPr lang="en-HR" dirty="0"/>
          </a:p>
        </p:txBody>
      </p:sp>
      <p:pic>
        <p:nvPicPr>
          <p:cNvPr id="10" name="Picture 9">
            <a:extLst>
              <a:ext uri="{FF2B5EF4-FFF2-40B4-BE49-F238E27FC236}">
                <a16:creationId xmlns:a16="http://schemas.microsoft.com/office/drawing/2014/main" id="{C8848563-15DC-A369-D561-D7A6C1D2E766}"/>
              </a:ext>
            </a:extLst>
          </p:cNvPr>
          <p:cNvPicPr>
            <a:picLocks noChangeAspect="1"/>
          </p:cNvPicPr>
          <p:nvPr/>
        </p:nvPicPr>
        <p:blipFill>
          <a:blip r:embed="rId2"/>
          <a:stretch>
            <a:fillRect/>
          </a:stretch>
        </p:blipFill>
        <p:spPr>
          <a:xfrm>
            <a:off x="431801" y="0"/>
            <a:ext cx="1206499" cy="1295400"/>
          </a:xfrm>
          <a:prstGeom prst="rect">
            <a:avLst/>
          </a:prstGeom>
        </p:spPr>
      </p:pic>
    </p:spTree>
    <p:extLst>
      <p:ext uri="{BB962C8B-B14F-4D97-AF65-F5344CB8AC3E}">
        <p14:creationId xmlns:p14="http://schemas.microsoft.com/office/powerpoint/2010/main" val="415008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B32F2-5A3D-341F-F54B-1994CBD6E166}"/>
              </a:ext>
            </a:extLst>
          </p:cNvPr>
          <p:cNvPicPr>
            <a:picLocks noChangeAspect="1"/>
          </p:cNvPicPr>
          <p:nvPr/>
        </p:nvPicPr>
        <p:blipFill>
          <a:blip r:embed="rId2"/>
          <a:stretch>
            <a:fillRect/>
          </a:stretch>
        </p:blipFill>
        <p:spPr>
          <a:xfrm>
            <a:off x="1212553" y="783771"/>
            <a:ext cx="9280190" cy="4551033"/>
          </a:xfrm>
          <a:prstGeom prst="rect">
            <a:avLst/>
          </a:prstGeom>
        </p:spPr>
      </p:pic>
    </p:spTree>
    <p:extLst>
      <p:ext uri="{BB962C8B-B14F-4D97-AF65-F5344CB8AC3E}">
        <p14:creationId xmlns:p14="http://schemas.microsoft.com/office/powerpoint/2010/main" val="162276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46D322-4062-E140-B877-3F880C39FBF4}"/>
              </a:ext>
            </a:extLst>
          </p:cNvPr>
          <p:cNvSpPr/>
          <p:nvPr/>
        </p:nvSpPr>
        <p:spPr>
          <a:xfrm>
            <a:off x="1638300" y="848095"/>
            <a:ext cx="10227127" cy="5650177"/>
          </a:xfrm>
          <a:prstGeom prst="rect">
            <a:avLst/>
          </a:prstGeom>
        </p:spPr>
        <p:txBody>
          <a:bodyPr wrap="square">
            <a:spAutoFit/>
          </a:bodyPr>
          <a:lstStyle/>
          <a:p>
            <a:pPr>
              <a:lnSpc>
                <a:spcPct val="115000"/>
              </a:lnSpc>
              <a:spcAft>
                <a:spcPts val="1000"/>
              </a:spcAft>
            </a:pPr>
            <a:r>
              <a:rPr lang="en-GB" sz="2400" b="1" dirty="0">
                <a:latin typeface="Calibri" panose="020F0502020204030204" pitchFamily="34" charset="0"/>
                <a:ea typeface="Calibri" panose="020F0502020204030204" pitchFamily="34" charset="0"/>
                <a:cs typeface="Times New Roman" panose="02020603050405020304" pitchFamily="18" charset="0"/>
              </a:rPr>
              <a:t>I.	</a:t>
            </a:r>
            <a:r>
              <a:rPr lang="en-GB" sz="2400" b="1" u="sng" dirty="0">
                <a:latin typeface="Calibri" panose="020F0502020204030204" pitchFamily="34" charset="0"/>
                <a:ea typeface="Calibri" panose="020F0502020204030204" pitchFamily="34" charset="0"/>
                <a:cs typeface="Times New Roman" panose="02020603050405020304" pitchFamily="18" charset="0"/>
              </a:rPr>
              <a:t>TRAINING REQUIREMENTS FOR TRAINEES</a:t>
            </a:r>
            <a:r>
              <a:rPr lang="en-GB" sz="2400" dirty="0">
                <a:latin typeface="Calibri" panose="020F0502020204030204" pitchFamily="34" charset="0"/>
                <a:ea typeface="Calibri" panose="020F0502020204030204" pitchFamily="34" charset="0"/>
                <a:cs typeface="Times New Roman" panose="02020603050405020304" pitchFamily="18" charset="0"/>
              </a:rPr>
              <a:t> </a:t>
            </a:r>
            <a:endParaRPr lang="en-HR"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b="1" dirty="0">
                <a:latin typeface="Calibri" panose="020F0502020204030204" pitchFamily="34" charset="0"/>
                <a:ea typeface="Calibri" panose="020F0502020204030204" pitchFamily="34" charset="0"/>
                <a:cs typeface="Times New Roman" panose="02020603050405020304" pitchFamily="18" charset="0"/>
              </a:rPr>
              <a:t>1.	</a:t>
            </a:r>
            <a:r>
              <a:rPr lang="en-GB" sz="2000" b="1" u="sng" dirty="0">
                <a:latin typeface="Calibri" panose="020F0502020204030204" pitchFamily="34" charset="0"/>
                <a:ea typeface="Calibri" panose="020F0502020204030204" pitchFamily="34" charset="0"/>
                <a:cs typeface="Times New Roman" panose="02020603050405020304" pitchFamily="18" charset="0"/>
              </a:rPr>
              <a:t>Content of training and learning outcome</a:t>
            </a:r>
            <a:r>
              <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HR" sz="2000"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sz="2000" b="1" dirty="0">
                <a:latin typeface="Calibri" panose="020F0502020204030204" pitchFamily="34" charset="0"/>
                <a:ea typeface="Calibri" panose="020F0502020204030204" pitchFamily="34" charset="0"/>
                <a:cs typeface="Times New Roman" panose="02020603050405020304" pitchFamily="18" charset="0"/>
              </a:rPr>
              <a:t>Competencies required of the trainee </a:t>
            </a:r>
            <a:endParaRPr lang="en-HR" sz="2000" dirty="0">
              <a:latin typeface="Calibri" panose="020F0502020204030204" pitchFamily="34" charset="0"/>
              <a:ea typeface="Calibri" panose="020F0502020204030204" pitchFamily="34" charset="0"/>
              <a:cs typeface="Times New Roman" panose="02020603050405020304" pitchFamily="18" charset="0"/>
            </a:endParaRPr>
          </a:p>
          <a:p>
            <a:pPr marL="471805">
              <a:lnSpc>
                <a:spcPct val="115000"/>
              </a:lnSpc>
              <a:spcAft>
                <a:spcPts val="1000"/>
              </a:spcAft>
            </a:pPr>
            <a:r>
              <a:rPr lang="en-GB" sz="2000" i="1" dirty="0">
                <a:latin typeface="Calibri" panose="020F0502020204030204" pitchFamily="34" charset="0"/>
                <a:ea typeface="Calibri" panose="020F0502020204030204" pitchFamily="34" charset="0"/>
                <a:cs typeface="Times New Roman" panose="02020603050405020304" pitchFamily="18" charset="0"/>
              </a:rPr>
              <a:t>Definition of competency: knowledge, skills and professionalism </a:t>
            </a:r>
            <a:endParaRPr lang="en-HR" sz="2000"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sz="2000" b="1" dirty="0">
                <a:latin typeface="Calibri" panose="020F0502020204030204" pitchFamily="34" charset="0"/>
                <a:ea typeface="Calibri" panose="020F0502020204030204" pitchFamily="34" charset="0"/>
                <a:cs typeface="Times New Roman" panose="02020603050405020304" pitchFamily="18" charset="0"/>
              </a:rPr>
              <a:t>a.</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b="1" dirty="0">
                <a:latin typeface="Calibri" panose="020F0502020204030204" pitchFamily="34" charset="0"/>
                <a:ea typeface="Calibri" panose="020F0502020204030204" pitchFamily="34" charset="0"/>
                <a:cs typeface="Times New Roman" panose="02020603050405020304" pitchFamily="18" charset="0"/>
              </a:rPr>
              <a:t>Theoretical knowledge</a:t>
            </a:r>
            <a:endParaRPr lang="en-HR" sz="2000" dirty="0">
              <a:latin typeface="Calibri" panose="020F0502020204030204" pitchFamily="34" charset="0"/>
              <a:ea typeface="Calibri" panose="020F0502020204030204" pitchFamily="34" charset="0"/>
              <a:cs typeface="Times New Roman" panose="02020603050405020304" pitchFamily="18" charset="0"/>
            </a:endParaRPr>
          </a:p>
          <a:p>
            <a:pPr marL="471805"/>
            <a:r>
              <a:rPr lang="en-GB" sz="2000" i="1" dirty="0">
                <a:latin typeface="Calibri" panose="020F0502020204030204" pitchFamily="34" charset="0"/>
                <a:ea typeface="Calibri" panose="020F0502020204030204" pitchFamily="34" charset="0"/>
                <a:cs typeface="Times New Roman" panose="02020603050405020304" pitchFamily="18" charset="0"/>
              </a:rPr>
              <a:t>Should include the main domains covered by the specialty with a short description of domains that trainee should master in the specialty </a:t>
            </a:r>
            <a:endParaRPr lang="en-HR" sz="2000"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sz="2000" b="1" dirty="0">
                <a:latin typeface="Calibri" panose="020F0502020204030204" pitchFamily="34" charset="0"/>
                <a:ea typeface="Calibri" panose="020F0502020204030204" pitchFamily="34" charset="0"/>
                <a:cs typeface="Times New Roman" panose="02020603050405020304" pitchFamily="18" charset="0"/>
              </a:rPr>
              <a:t>b.	Practical and clinical skills </a:t>
            </a:r>
            <a:endParaRPr lang="en-HR" sz="2000" dirty="0">
              <a:latin typeface="Calibri" panose="020F0502020204030204" pitchFamily="34" charset="0"/>
              <a:ea typeface="Calibri" panose="020F0502020204030204" pitchFamily="34" charset="0"/>
              <a:cs typeface="Times New Roman" panose="02020603050405020304" pitchFamily="18" charset="0"/>
            </a:endParaRPr>
          </a:p>
          <a:p>
            <a:pPr indent="450215"/>
            <a:r>
              <a:rPr lang="en-GB" sz="2000" i="1" dirty="0">
                <a:latin typeface="Calibri" panose="020F0502020204030204" pitchFamily="34" charset="0"/>
                <a:ea typeface="Calibri" panose="020F0502020204030204" pitchFamily="34" charset="0"/>
                <a:cs typeface="Times New Roman" panose="02020603050405020304" pitchFamily="18" charset="0"/>
              </a:rPr>
              <a:t>Key skills to possess in this specialty</a:t>
            </a:r>
            <a:endParaRPr lang="en-HR" sz="2000" dirty="0">
              <a:latin typeface="Calibri" panose="020F0502020204030204" pitchFamily="34" charset="0"/>
              <a:ea typeface="Calibri" panose="020F0502020204030204" pitchFamily="34" charset="0"/>
              <a:cs typeface="Times New Roman" panose="02020603050405020304" pitchFamily="18" charset="0"/>
            </a:endParaRPr>
          </a:p>
          <a:p>
            <a:pPr indent="450215"/>
            <a:r>
              <a:rPr lang="en-GB" sz="2000" i="1" dirty="0">
                <a:latin typeface="Calibri" panose="020F0502020204030204" pitchFamily="34" charset="0"/>
                <a:ea typeface="Calibri" panose="020F0502020204030204" pitchFamily="34" charset="0"/>
                <a:cs typeface="Times New Roman" panose="02020603050405020304" pitchFamily="18" charset="0"/>
              </a:rPr>
              <a:t>Number of procedures required</a:t>
            </a:r>
            <a:endParaRPr lang="en-HR" sz="2000"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sz="2000" b="1" dirty="0">
                <a:latin typeface="Calibri" panose="020F0502020204030204" pitchFamily="34" charset="0"/>
                <a:ea typeface="Calibri" panose="020F0502020204030204" pitchFamily="34" charset="0"/>
                <a:cs typeface="Times New Roman" panose="02020603050405020304" pitchFamily="18" charset="0"/>
              </a:rPr>
              <a:t>c.     Competences</a:t>
            </a:r>
            <a:endParaRPr lang="en-HR" sz="2000" dirty="0">
              <a:latin typeface="Calibri" panose="020F0502020204030204" pitchFamily="34" charset="0"/>
              <a:ea typeface="Calibri" panose="020F0502020204030204" pitchFamily="34" charset="0"/>
              <a:cs typeface="Times New Roman" panose="02020603050405020304" pitchFamily="18" charset="0"/>
            </a:endParaRPr>
          </a:p>
          <a:p>
            <a:pPr indent="450215"/>
            <a:r>
              <a:rPr lang="en-GB" sz="2000" i="1" dirty="0">
                <a:latin typeface="Calibri" panose="020F0502020204030204" pitchFamily="34" charset="0"/>
                <a:ea typeface="Calibri" panose="020F0502020204030204" pitchFamily="34" charset="0"/>
                <a:cs typeface="Times New Roman" panose="02020603050405020304" pitchFamily="18" charset="0"/>
              </a:rPr>
              <a:t>Description of levels of competencies </a:t>
            </a:r>
            <a:endParaRPr lang="en-HR" sz="2000" dirty="0">
              <a:latin typeface="Calibri" panose="020F0502020204030204" pitchFamily="34" charset="0"/>
              <a:ea typeface="Calibri" panose="020F0502020204030204" pitchFamily="34" charset="0"/>
              <a:cs typeface="Times New Roman" panose="02020603050405020304" pitchFamily="18" charset="0"/>
            </a:endParaRPr>
          </a:p>
          <a:p>
            <a:pPr marL="450215"/>
            <a:r>
              <a:rPr lang="en-GB" sz="2000" i="1" dirty="0">
                <a:latin typeface="Calibri" panose="020F0502020204030204" pitchFamily="34" charset="0"/>
                <a:ea typeface="Calibri" panose="020F0502020204030204" pitchFamily="34" charset="0"/>
                <a:cs typeface="Times New Roman" panose="02020603050405020304" pitchFamily="18" charset="0"/>
              </a:rPr>
              <a:t>The European Specialist Curriculum must cover not only knowledge and skills, but also domains of professionalism, as detailed by the UEMS Section. </a:t>
            </a:r>
            <a:endParaRPr lang="en-H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7CD1019-E770-D543-BCFB-007992104F5D}"/>
              </a:ext>
            </a:extLst>
          </p:cNvPr>
          <p:cNvPicPr>
            <a:picLocks noChangeAspect="1"/>
          </p:cNvPicPr>
          <p:nvPr/>
        </p:nvPicPr>
        <p:blipFill>
          <a:blip r:embed="rId2"/>
          <a:stretch>
            <a:fillRect/>
          </a:stretch>
        </p:blipFill>
        <p:spPr>
          <a:xfrm>
            <a:off x="431801" y="0"/>
            <a:ext cx="1206499" cy="1295400"/>
          </a:xfrm>
          <a:prstGeom prst="rect">
            <a:avLst/>
          </a:prstGeom>
        </p:spPr>
      </p:pic>
    </p:spTree>
    <p:extLst>
      <p:ext uri="{BB962C8B-B14F-4D97-AF65-F5344CB8AC3E}">
        <p14:creationId xmlns:p14="http://schemas.microsoft.com/office/powerpoint/2010/main" val="376090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F15D3D-9E68-404E-873A-3364AFDFBC63}"/>
              </a:ext>
            </a:extLst>
          </p:cNvPr>
          <p:cNvSpPr/>
          <p:nvPr/>
        </p:nvSpPr>
        <p:spPr>
          <a:xfrm>
            <a:off x="1787235" y="623455"/>
            <a:ext cx="9545783" cy="5660780"/>
          </a:xfrm>
          <a:prstGeom prst="rect">
            <a:avLst/>
          </a:prstGeom>
        </p:spPr>
        <p:txBody>
          <a:bodyPr wrap="square">
            <a:spAutoFit/>
          </a:bodyPr>
          <a:lstStyle/>
          <a:p>
            <a:pPr indent="450215">
              <a:lnSpc>
                <a:spcPct val="115000"/>
              </a:lnSpc>
              <a:spcAft>
                <a:spcPts val="1000"/>
              </a:spcAft>
            </a:pPr>
            <a:endParaRPr lang="en-H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b="1" dirty="0">
                <a:latin typeface="Calibri" panose="020F0502020204030204" pitchFamily="34" charset="0"/>
                <a:ea typeface="Calibri" panose="020F0502020204030204" pitchFamily="34" charset="0"/>
                <a:cs typeface="Times New Roman" panose="02020603050405020304" pitchFamily="18" charset="0"/>
              </a:rPr>
              <a:t>2.	</a:t>
            </a:r>
            <a:r>
              <a:rPr lang="en-GB" sz="2000" b="1" u="sng" dirty="0">
                <a:latin typeface="Calibri" panose="020F0502020204030204" pitchFamily="34" charset="0"/>
                <a:ea typeface="Calibri" panose="020F0502020204030204" pitchFamily="34" charset="0"/>
                <a:cs typeface="Times New Roman" panose="02020603050405020304" pitchFamily="18" charset="0"/>
              </a:rPr>
              <a:t>Organisation of training</a:t>
            </a:r>
            <a:endParaRPr lang="en-HR"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b="1" dirty="0">
                <a:latin typeface="Calibri" panose="020F0502020204030204" pitchFamily="34" charset="0"/>
                <a:ea typeface="Calibri" panose="020F0502020204030204" pitchFamily="34" charset="0"/>
                <a:cs typeface="Times New Roman" panose="02020603050405020304" pitchFamily="18" charset="0"/>
              </a:rPr>
              <a:t>a.	Schedule of training</a:t>
            </a:r>
            <a:endParaRPr lang="en-HR"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i="1" dirty="0">
                <a:latin typeface="Calibri" panose="020F0502020204030204" pitchFamily="34" charset="0"/>
                <a:ea typeface="Calibri" panose="020F0502020204030204" pitchFamily="34" charset="0"/>
                <a:cs typeface="Times New Roman" panose="02020603050405020304" pitchFamily="18" charset="0"/>
              </a:rPr>
              <a:t>Minimum duration of training</a:t>
            </a:r>
            <a:endParaRPr lang="en-HR"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i="1" dirty="0">
                <a:latin typeface="Calibri" panose="020F0502020204030204" pitchFamily="34" charset="0"/>
                <a:ea typeface="Calibri" panose="020F0502020204030204" pitchFamily="34" charset="0"/>
                <a:cs typeface="Times New Roman" panose="02020603050405020304" pitchFamily="18" charset="0"/>
              </a:rPr>
              <a:t>Include required timing </a:t>
            </a: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HR"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b="1" dirty="0">
                <a:latin typeface="Calibri" panose="020F0502020204030204" pitchFamily="34" charset="0"/>
                <a:ea typeface="Calibri" panose="020F0502020204030204" pitchFamily="34" charset="0"/>
                <a:cs typeface="Times New Roman" panose="02020603050405020304" pitchFamily="18" charset="0"/>
              </a:rPr>
              <a:t>b.     Curriculum of training </a:t>
            </a:r>
            <a:endParaRPr lang="en-HR"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b="1" dirty="0">
                <a:latin typeface="Calibri" panose="020F0502020204030204" pitchFamily="34" charset="0"/>
                <a:ea typeface="Calibri" panose="020F0502020204030204" pitchFamily="34" charset="0"/>
                <a:cs typeface="Times New Roman" panose="02020603050405020304" pitchFamily="18" charset="0"/>
              </a:rPr>
              <a:t>c. 	Assessment and evaluation</a:t>
            </a:r>
            <a:endParaRPr lang="en-HR"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i="1" dirty="0">
                <a:latin typeface="Calibri" panose="020F0502020204030204" pitchFamily="34" charset="0"/>
                <a:ea typeface="Calibri" panose="020F0502020204030204" pitchFamily="34" charset="0"/>
                <a:cs typeface="Times New Roman" panose="02020603050405020304" pitchFamily="18" charset="0"/>
              </a:rPr>
              <a:t>Definition of assessment, description of formative and summative assessments,  </a:t>
            </a:r>
            <a:endParaRPr lang="en-HR" dirty="0">
              <a:latin typeface="Calibri" panose="020F0502020204030204" pitchFamily="34" charset="0"/>
              <a:ea typeface="Calibri" panose="020F0502020204030204" pitchFamily="34" charset="0"/>
              <a:cs typeface="Times New Roman" panose="02020603050405020304" pitchFamily="18" charset="0"/>
            </a:endParaRPr>
          </a:p>
          <a:p>
            <a:pPr marL="450215">
              <a:lnSpc>
                <a:spcPct val="115000"/>
              </a:lnSpc>
              <a:spcAft>
                <a:spcPts val="1000"/>
              </a:spcAft>
            </a:pPr>
            <a:r>
              <a:rPr lang="en-GB" i="1" u="sng" dirty="0">
                <a:latin typeface="Calibri" panose="020F0502020204030204" pitchFamily="34" charset="0"/>
                <a:ea typeface="Calibri" panose="020F0502020204030204" pitchFamily="34" charset="0"/>
                <a:cs typeface="Times New Roman" panose="02020603050405020304" pitchFamily="18" charset="0"/>
              </a:rPr>
              <a:t>Assessment:</a:t>
            </a:r>
            <a:r>
              <a:rPr lang="en-GB" i="1" dirty="0">
                <a:latin typeface="Calibri" panose="020F0502020204030204" pitchFamily="34" charset="0"/>
                <a:ea typeface="Calibri" panose="020F0502020204030204" pitchFamily="34" charset="0"/>
                <a:cs typeface="Times New Roman" panose="02020603050405020304" pitchFamily="18" charset="0"/>
              </a:rPr>
              <a:t> Process by which information is obtained relative to some known objective or goal (a  broad term that includes testing)</a:t>
            </a:r>
            <a:endParaRPr lang="en-HR" dirty="0">
              <a:latin typeface="Calibri" panose="020F0502020204030204" pitchFamily="34" charset="0"/>
              <a:ea typeface="Calibri" panose="020F0502020204030204" pitchFamily="34" charset="0"/>
              <a:cs typeface="Times New Roman" panose="02020603050405020304" pitchFamily="18" charset="0"/>
            </a:endParaRPr>
          </a:p>
          <a:p>
            <a:pPr marL="450215">
              <a:lnSpc>
                <a:spcPct val="115000"/>
              </a:lnSpc>
              <a:spcAft>
                <a:spcPts val="1000"/>
              </a:spcAft>
            </a:pPr>
            <a:r>
              <a:rPr lang="en-GB" i="1" u="sng" dirty="0">
                <a:latin typeface="Calibri" panose="020F0502020204030204" pitchFamily="34" charset="0"/>
                <a:ea typeface="Calibri" panose="020F0502020204030204" pitchFamily="34" charset="0"/>
                <a:cs typeface="Times New Roman" panose="02020603050405020304" pitchFamily="18" charset="0"/>
              </a:rPr>
              <a:t>Evaluation</a:t>
            </a:r>
            <a:r>
              <a:rPr lang="en-GB" i="1" dirty="0">
                <a:latin typeface="Calibri" panose="020F0502020204030204" pitchFamily="34" charset="0"/>
                <a:ea typeface="Calibri" panose="020F0502020204030204" pitchFamily="34" charset="0"/>
                <a:cs typeface="Times New Roman" panose="02020603050405020304" pitchFamily="18" charset="0"/>
              </a:rPr>
              <a:t>: Inherent in the idea of evaluation is "value." Process designed to provide information that will help us make a judgment about a given situation</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en-HR"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b="1" dirty="0">
                <a:latin typeface="Calibri" panose="020F0502020204030204" pitchFamily="34" charset="0"/>
                <a:ea typeface="Calibri" panose="020F0502020204030204" pitchFamily="34" charset="0"/>
                <a:cs typeface="Times New Roman" panose="02020603050405020304" pitchFamily="18" charset="0"/>
              </a:rPr>
              <a:t>d.	  Governance  </a:t>
            </a:r>
            <a:endParaRPr lang="en-H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C8244AA-77E6-D844-A217-4253370B8868}"/>
              </a:ext>
            </a:extLst>
          </p:cNvPr>
          <p:cNvPicPr>
            <a:picLocks noChangeAspect="1"/>
          </p:cNvPicPr>
          <p:nvPr/>
        </p:nvPicPr>
        <p:blipFill>
          <a:blip r:embed="rId2"/>
          <a:stretch>
            <a:fillRect/>
          </a:stretch>
        </p:blipFill>
        <p:spPr>
          <a:xfrm>
            <a:off x="431801" y="0"/>
            <a:ext cx="1206499" cy="1295400"/>
          </a:xfrm>
          <a:prstGeom prst="rect">
            <a:avLst/>
          </a:prstGeom>
        </p:spPr>
      </p:pic>
    </p:spTree>
    <p:extLst>
      <p:ext uri="{BB962C8B-B14F-4D97-AF65-F5344CB8AC3E}">
        <p14:creationId xmlns:p14="http://schemas.microsoft.com/office/powerpoint/2010/main" val="1212732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5E1DF7-C869-C94A-AC5D-27B1DE96C668}"/>
              </a:ext>
            </a:extLst>
          </p:cNvPr>
          <p:cNvSpPr/>
          <p:nvPr/>
        </p:nvSpPr>
        <p:spPr>
          <a:xfrm>
            <a:off x="1787236" y="976746"/>
            <a:ext cx="9060872" cy="5355569"/>
          </a:xfrm>
          <a:prstGeom prst="rect">
            <a:avLst/>
          </a:prstGeom>
        </p:spPr>
        <p:txBody>
          <a:bodyPr wrap="square">
            <a:spAutoFit/>
          </a:bodyPr>
          <a:lstStyle/>
          <a:p>
            <a:pPr>
              <a:lnSpc>
                <a:spcPct val="115000"/>
              </a:lnSpc>
              <a:spcAft>
                <a:spcPts val="1000"/>
              </a:spcAft>
            </a:pPr>
            <a:r>
              <a:rPr lang="en-GB" sz="2400" b="1" dirty="0">
                <a:latin typeface="Calibri" panose="020F0502020204030204" pitchFamily="34" charset="0"/>
                <a:ea typeface="Calibri" panose="020F0502020204030204" pitchFamily="34" charset="0"/>
                <a:cs typeface="Times New Roman" panose="02020603050405020304" pitchFamily="18" charset="0"/>
              </a:rPr>
              <a:t>II.	</a:t>
            </a:r>
            <a:r>
              <a:rPr lang="en-GB" sz="2400" b="1" u="sng" dirty="0">
                <a:latin typeface="Calibri" panose="020F0502020204030204" pitchFamily="34" charset="0"/>
                <a:ea typeface="Calibri" panose="020F0502020204030204" pitchFamily="34" charset="0"/>
                <a:cs typeface="Times New Roman" panose="02020603050405020304" pitchFamily="18" charset="0"/>
              </a:rPr>
              <a:t>TRAINING REQUIREMENTS FOR TRAINERS</a:t>
            </a:r>
            <a:endParaRPr lang="en-HR"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H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b="1" dirty="0">
                <a:latin typeface="Calibri" panose="020F0502020204030204" pitchFamily="34" charset="0"/>
                <a:ea typeface="Calibri" panose="020F0502020204030204" pitchFamily="34" charset="0"/>
                <a:cs typeface="Times New Roman" panose="02020603050405020304" pitchFamily="18" charset="0"/>
              </a:rPr>
              <a:t>1.	</a:t>
            </a:r>
            <a:r>
              <a:rPr lang="en-GB" sz="2000" b="1" u="sng" dirty="0">
                <a:latin typeface="Calibri" panose="020F0502020204030204" pitchFamily="34" charset="0"/>
                <a:ea typeface="Calibri" panose="020F0502020204030204" pitchFamily="34" charset="0"/>
                <a:cs typeface="Times New Roman" panose="02020603050405020304" pitchFamily="18" charset="0"/>
              </a:rPr>
              <a:t>Process for recognition as trainer</a:t>
            </a:r>
            <a:endParaRPr lang="en-H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HR"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b="1" dirty="0">
                <a:latin typeface="Calibri" panose="020F0502020204030204" pitchFamily="34" charset="0"/>
                <a:ea typeface="Calibri" panose="020F0502020204030204" pitchFamily="34" charset="0"/>
                <a:cs typeface="Times New Roman" panose="02020603050405020304" pitchFamily="18" charset="0"/>
              </a:rPr>
              <a:t>a.	Requested qualification and experience </a:t>
            </a:r>
            <a:endParaRPr lang="en-HR"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b="1" dirty="0">
                <a:latin typeface="Calibri" panose="020F0502020204030204" pitchFamily="34" charset="0"/>
                <a:ea typeface="Calibri" panose="020F0502020204030204" pitchFamily="34" charset="0"/>
                <a:cs typeface="Times New Roman" panose="02020603050405020304" pitchFamily="18" charset="0"/>
              </a:rPr>
              <a:t>b.	Core competencies for trainers</a:t>
            </a:r>
            <a:endParaRPr lang="en-HR" dirty="0">
              <a:latin typeface="Calibri" panose="020F0502020204030204" pitchFamily="34" charset="0"/>
              <a:ea typeface="Calibri" panose="020F0502020204030204" pitchFamily="34" charset="0"/>
              <a:cs typeface="Times New Roman" panose="02020603050405020304" pitchFamily="18" charset="0"/>
            </a:endParaRPr>
          </a:p>
          <a:p>
            <a:pPr marL="447675">
              <a:lnSpc>
                <a:spcPct val="115000"/>
              </a:lnSpc>
              <a:spcAft>
                <a:spcPts val="1000"/>
              </a:spcAft>
            </a:pPr>
            <a:r>
              <a:rPr lang="en-GB" i="1" dirty="0">
                <a:latin typeface="Calibri" panose="020F0502020204030204" pitchFamily="34" charset="0"/>
                <a:ea typeface="Calibri" panose="020F0502020204030204" pitchFamily="34" charset="0"/>
                <a:cs typeface="Times New Roman" panose="02020603050405020304" pitchFamily="18" charset="0"/>
              </a:rPr>
              <a:t>Special Qualifications of the trainers when required (if not covered by EU Directive on Professional Qualifications)</a:t>
            </a:r>
            <a:endParaRPr lang="en-H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i="1" dirty="0">
                <a:latin typeface="Calibri" panose="020F0502020204030204" pitchFamily="34" charset="0"/>
                <a:ea typeface="Calibri" panose="020F0502020204030204" pitchFamily="34" charset="0"/>
                <a:cs typeface="Times New Roman" panose="02020603050405020304" pitchFamily="18" charset="0"/>
              </a:rPr>
              <a:t> </a:t>
            </a:r>
            <a:endParaRPr lang="en-H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b="1" dirty="0">
                <a:latin typeface="Calibri" panose="020F0502020204030204" pitchFamily="34" charset="0"/>
                <a:ea typeface="Calibri" panose="020F0502020204030204" pitchFamily="34" charset="0"/>
                <a:cs typeface="Times New Roman" panose="02020603050405020304" pitchFamily="18" charset="0"/>
              </a:rPr>
              <a:t>2.	</a:t>
            </a:r>
            <a:r>
              <a:rPr lang="en-GB" sz="2000" b="1" u="sng" dirty="0">
                <a:latin typeface="Calibri" panose="020F0502020204030204" pitchFamily="34" charset="0"/>
                <a:ea typeface="Calibri" panose="020F0502020204030204" pitchFamily="34" charset="0"/>
                <a:cs typeface="Times New Roman" panose="02020603050405020304" pitchFamily="18" charset="0"/>
              </a:rPr>
              <a:t>Quality management for trainers</a:t>
            </a:r>
            <a:endParaRPr lang="en-HR"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HR"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H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7BA46E6-7AF2-C34C-A324-7B979A1E35C9}"/>
              </a:ext>
            </a:extLst>
          </p:cNvPr>
          <p:cNvPicPr>
            <a:picLocks noChangeAspect="1"/>
          </p:cNvPicPr>
          <p:nvPr/>
        </p:nvPicPr>
        <p:blipFill>
          <a:blip r:embed="rId2"/>
          <a:stretch>
            <a:fillRect/>
          </a:stretch>
        </p:blipFill>
        <p:spPr>
          <a:xfrm>
            <a:off x="431801" y="0"/>
            <a:ext cx="1206499" cy="1295400"/>
          </a:xfrm>
          <a:prstGeom prst="rect">
            <a:avLst/>
          </a:prstGeom>
        </p:spPr>
      </p:pic>
    </p:spTree>
    <p:extLst>
      <p:ext uri="{BB962C8B-B14F-4D97-AF65-F5344CB8AC3E}">
        <p14:creationId xmlns:p14="http://schemas.microsoft.com/office/powerpoint/2010/main" val="288655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9AECC7-F196-3046-826A-B3E50EFC27E3}"/>
              </a:ext>
            </a:extLst>
          </p:cNvPr>
          <p:cNvSpPr/>
          <p:nvPr/>
        </p:nvSpPr>
        <p:spPr>
          <a:xfrm>
            <a:off x="2092036" y="348344"/>
            <a:ext cx="10099964" cy="6370975"/>
          </a:xfrm>
          <a:prstGeom prst="rect">
            <a:avLst/>
          </a:prstGeom>
        </p:spPr>
        <p:txBody>
          <a:bodyPr wrap="square">
            <a:spAutoFit/>
          </a:bodyPr>
          <a:lstStyle/>
          <a:p>
            <a:pPr>
              <a:lnSpc>
                <a:spcPct val="115000"/>
              </a:lnSpc>
              <a:spcAft>
                <a:spcPts val="1000"/>
              </a:spcAft>
            </a:pPr>
            <a:r>
              <a:rPr lang="en-GB" sz="2400" b="1" dirty="0">
                <a:latin typeface="Calibri" panose="020F0502020204030204" pitchFamily="34" charset="0"/>
                <a:ea typeface="Calibri" panose="020F0502020204030204" pitchFamily="34" charset="0"/>
                <a:cs typeface="Times New Roman" panose="02020603050405020304" pitchFamily="18" charset="0"/>
              </a:rPr>
              <a:t>III. 	</a:t>
            </a:r>
            <a:r>
              <a:rPr lang="en-GB" sz="2400" b="1" u="sng" dirty="0">
                <a:latin typeface="Calibri" panose="020F0502020204030204" pitchFamily="34" charset="0"/>
                <a:ea typeface="Calibri" panose="020F0502020204030204" pitchFamily="34" charset="0"/>
                <a:cs typeface="Times New Roman" panose="02020603050405020304" pitchFamily="18" charset="0"/>
              </a:rPr>
              <a:t>TRAINING REQUIREMENTS FOR TRAINING INSTITUTIONS</a:t>
            </a:r>
            <a:endParaRPr lang="en-HR" sz="2400" dirty="0">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15000"/>
              </a:lnSpc>
              <a:spcAft>
                <a:spcPts val="1000"/>
              </a:spcAft>
              <a:buClr>
                <a:srgbClr val="000000"/>
              </a:buClr>
              <a:buSzPts val="1200"/>
              <a:tabLst>
                <a:tab pos="447675" algn="l"/>
              </a:tabLst>
            </a:pPr>
            <a:r>
              <a:rPr lang="en-GB" sz="2000" b="1" kern="0" dirty="0">
                <a:latin typeface="Calibri" panose="020F0502020204030204" pitchFamily="34" charset="0"/>
                <a:ea typeface="Arial Unicode MS" panose="020B0604020202020204" pitchFamily="34" charset="-128"/>
                <a:cs typeface="Times New Roman" panose="02020603050405020304" pitchFamily="18" charset="0"/>
              </a:rPr>
              <a:t>1. 		</a:t>
            </a:r>
            <a:r>
              <a:rPr lang="en-GB" sz="2000" b="1" u="sng" kern="0" dirty="0">
                <a:latin typeface="Calibri" panose="020F0502020204030204" pitchFamily="34" charset="0"/>
                <a:ea typeface="Arial Unicode MS" panose="020B0604020202020204" pitchFamily="34" charset="-128"/>
                <a:cs typeface="Times New Roman" panose="02020603050405020304" pitchFamily="18" charset="0"/>
              </a:rPr>
              <a:t>Process for recognition as training centre</a:t>
            </a:r>
            <a:endParaRPr lang="en-HR" sz="2000"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sz="2000" b="1" dirty="0">
                <a:latin typeface="Calibri" panose="020F0502020204030204" pitchFamily="34" charset="0"/>
                <a:ea typeface="Calibri" panose="020F0502020204030204" pitchFamily="34" charset="0"/>
                <a:cs typeface="Times New Roman" panose="02020603050405020304" pitchFamily="18" charset="0"/>
              </a:rPr>
              <a:t>a.	Requirement on staff and clinical activities</a:t>
            </a:r>
            <a:r>
              <a:rPr lang="en-GB" sz="2000" dirty="0">
                <a:latin typeface="Calibri" panose="020F0502020204030204" pitchFamily="34" charset="0"/>
                <a:ea typeface="Calibri" panose="020F0502020204030204" pitchFamily="34" charset="0"/>
                <a:cs typeface="Times New Roman" panose="02020603050405020304" pitchFamily="18" charset="0"/>
              </a:rPr>
              <a:t> </a:t>
            </a:r>
            <a:endParaRPr lang="en-HR" sz="2000" dirty="0">
              <a:latin typeface="Calibri" panose="020F0502020204030204" pitchFamily="34" charset="0"/>
              <a:ea typeface="Calibri" panose="020F0502020204030204" pitchFamily="34" charset="0"/>
              <a:cs typeface="Times New Roman" panose="02020603050405020304" pitchFamily="18" charset="0"/>
            </a:endParaRPr>
          </a:p>
          <a:p>
            <a:pPr indent="450215"/>
            <a:r>
              <a:rPr lang="en-GB" sz="1600" i="1" dirty="0">
                <a:latin typeface="Calibri" panose="020F0502020204030204" pitchFamily="34" charset="0"/>
                <a:ea typeface="Calibri" panose="020F0502020204030204" pitchFamily="34" charset="0"/>
                <a:cs typeface="Times New Roman" panose="02020603050405020304" pitchFamily="18" charset="0"/>
              </a:rPr>
              <a:t>Minimal number of patients cared for as inpatients and as out patients</a:t>
            </a:r>
            <a:endParaRPr lang="en-HR" sz="1600" dirty="0">
              <a:latin typeface="Calibri" panose="020F0502020204030204" pitchFamily="34" charset="0"/>
              <a:ea typeface="Calibri" panose="020F0502020204030204" pitchFamily="34" charset="0"/>
              <a:cs typeface="Times New Roman" panose="02020603050405020304" pitchFamily="18" charset="0"/>
            </a:endParaRPr>
          </a:p>
          <a:p>
            <a:pPr indent="450215"/>
            <a:r>
              <a:rPr lang="en-GB" sz="1600" i="1" dirty="0">
                <a:latin typeface="Calibri" panose="020F0502020204030204" pitchFamily="34" charset="0"/>
                <a:ea typeface="Calibri" panose="020F0502020204030204" pitchFamily="34" charset="0"/>
                <a:cs typeface="Times New Roman" panose="02020603050405020304" pitchFamily="18" charset="0"/>
              </a:rPr>
              <a:t>Range of clinical specialties</a:t>
            </a:r>
            <a:endParaRPr lang="en-HR" sz="1600" dirty="0">
              <a:latin typeface="Calibri" panose="020F0502020204030204" pitchFamily="34" charset="0"/>
              <a:ea typeface="Calibri" panose="020F0502020204030204" pitchFamily="34" charset="0"/>
              <a:cs typeface="Times New Roman" panose="02020603050405020304" pitchFamily="18" charset="0"/>
            </a:endParaRPr>
          </a:p>
          <a:p>
            <a:pPr marL="471805"/>
            <a:r>
              <a:rPr lang="en-GB" sz="1600" i="1" dirty="0">
                <a:latin typeface="Calibri" panose="020F0502020204030204" pitchFamily="34" charset="0"/>
                <a:ea typeface="Calibri" panose="020F0502020204030204" pitchFamily="34" charset="0"/>
                <a:cs typeface="Times New Roman" panose="02020603050405020304" pitchFamily="18" charset="0"/>
              </a:rPr>
              <a:t>Composition and availability of faculty, training programme defined, guidelines applies Trainee / trainer ratio </a:t>
            </a:r>
          </a:p>
          <a:p>
            <a:pPr marL="471805"/>
            <a:r>
              <a:rPr lang="en-GB" sz="1600" i="1" dirty="0">
                <a:latin typeface="Calibri" panose="020F0502020204030204" pitchFamily="34" charset="0"/>
                <a:ea typeface="Calibri" panose="020F0502020204030204" pitchFamily="34" charset="0"/>
                <a:cs typeface="Times New Roman" panose="02020603050405020304" pitchFamily="18" charset="0"/>
              </a:rPr>
              <a:t>Minimal scientific activity</a:t>
            </a:r>
            <a:endParaRPr lang="en-HR" sz="1600"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sz="2000" b="1" dirty="0">
                <a:latin typeface="Calibri" panose="020F0502020204030204" pitchFamily="34" charset="0"/>
                <a:ea typeface="Calibri" panose="020F0502020204030204" pitchFamily="34" charset="0"/>
                <a:cs typeface="Times New Roman" panose="02020603050405020304" pitchFamily="18" charset="0"/>
              </a:rPr>
              <a:t>b.	Requirement on equipment, accommodation </a:t>
            </a:r>
            <a:endParaRPr lang="en-HR" sz="2000"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15000"/>
              </a:lnSpc>
              <a:spcAft>
                <a:spcPts val="1000"/>
              </a:spcAft>
            </a:pPr>
            <a:r>
              <a:rPr lang="en-GB" sz="1600" i="1" dirty="0">
                <a:latin typeface="Calibri" panose="020F0502020204030204" pitchFamily="34" charset="0"/>
                <a:ea typeface="Calibri" panose="020F0502020204030204" pitchFamily="34" charset="0"/>
                <a:cs typeface="Times New Roman" panose="02020603050405020304" pitchFamily="18" charset="0"/>
              </a:rPr>
              <a:t>Medical-technical equipment, library, opportunities for R&amp;D </a:t>
            </a:r>
            <a:endParaRPr lang="en-H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b="1" dirty="0">
                <a:latin typeface="Calibri" panose="020F0502020204030204" pitchFamily="34" charset="0"/>
                <a:ea typeface="Calibri" panose="020F0502020204030204" pitchFamily="34" charset="0"/>
                <a:cs typeface="Times New Roman" panose="02020603050405020304" pitchFamily="18" charset="0"/>
              </a:rPr>
              <a:t>2.	</a:t>
            </a:r>
            <a:r>
              <a:rPr lang="en-GB" sz="2000" b="1" u="sng" dirty="0">
                <a:latin typeface="Calibri" panose="020F0502020204030204" pitchFamily="34" charset="0"/>
                <a:ea typeface="Calibri" panose="020F0502020204030204" pitchFamily="34" charset="0"/>
                <a:cs typeface="Times New Roman" panose="02020603050405020304" pitchFamily="18" charset="0"/>
              </a:rPr>
              <a:t>Quality Management within Training institutions</a:t>
            </a:r>
            <a:endParaRPr lang="en-HR" sz="2000" dirty="0">
              <a:latin typeface="Calibri" panose="020F0502020204030204" pitchFamily="34" charset="0"/>
              <a:ea typeface="Calibri" panose="020F0502020204030204" pitchFamily="34" charset="0"/>
              <a:cs typeface="Times New Roman" panose="02020603050405020304" pitchFamily="18" charset="0"/>
            </a:endParaRPr>
          </a:p>
          <a:p>
            <a:pPr indent="450215"/>
            <a:r>
              <a:rPr lang="en-GB" sz="1600" i="1" dirty="0">
                <a:latin typeface="Calibri" panose="020F0502020204030204" pitchFamily="34" charset="0"/>
                <a:ea typeface="Calibri" panose="020F0502020204030204" pitchFamily="34" charset="0"/>
                <a:cs typeface="Times New Roman" panose="02020603050405020304" pitchFamily="18" charset="0"/>
              </a:rPr>
              <a:t>Accreditation </a:t>
            </a:r>
            <a:endParaRPr lang="en-HR" sz="1600" dirty="0">
              <a:latin typeface="Calibri" panose="020F0502020204030204" pitchFamily="34" charset="0"/>
              <a:ea typeface="Calibri" panose="020F0502020204030204" pitchFamily="34" charset="0"/>
              <a:cs typeface="Times New Roman" panose="02020603050405020304" pitchFamily="18" charset="0"/>
            </a:endParaRPr>
          </a:p>
          <a:p>
            <a:pPr indent="450215"/>
            <a:r>
              <a:rPr lang="en-GB" sz="1600" i="1" dirty="0">
                <a:latin typeface="Calibri" panose="020F0502020204030204" pitchFamily="34" charset="0"/>
                <a:ea typeface="Calibri" panose="020F0502020204030204" pitchFamily="34" charset="0"/>
                <a:cs typeface="Times New Roman" panose="02020603050405020304" pitchFamily="18" charset="0"/>
              </a:rPr>
              <a:t>Clinical Governance </a:t>
            </a:r>
            <a:endParaRPr lang="en-HR" sz="1600" dirty="0">
              <a:latin typeface="Calibri" panose="020F0502020204030204" pitchFamily="34" charset="0"/>
              <a:ea typeface="Calibri" panose="020F0502020204030204" pitchFamily="34" charset="0"/>
              <a:cs typeface="Times New Roman" panose="02020603050405020304" pitchFamily="18" charset="0"/>
            </a:endParaRPr>
          </a:p>
          <a:p>
            <a:pPr indent="450215"/>
            <a:r>
              <a:rPr lang="en-GB" sz="1600" i="1" dirty="0">
                <a:latin typeface="Calibri" panose="020F0502020204030204" pitchFamily="34" charset="0"/>
                <a:ea typeface="Calibri" panose="020F0502020204030204" pitchFamily="34" charset="0"/>
                <a:cs typeface="Times New Roman" panose="02020603050405020304" pitchFamily="18" charset="0"/>
              </a:rPr>
              <a:t>Manpower planning</a:t>
            </a:r>
            <a:endParaRPr lang="en-HR" sz="1600" dirty="0">
              <a:latin typeface="Calibri" panose="020F0502020204030204" pitchFamily="34" charset="0"/>
              <a:ea typeface="Calibri" panose="020F0502020204030204" pitchFamily="34" charset="0"/>
              <a:cs typeface="Times New Roman" panose="02020603050405020304" pitchFamily="18" charset="0"/>
            </a:endParaRPr>
          </a:p>
          <a:p>
            <a:pPr indent="450215"/>
            <a:r>
              <a:rPr lang="en-GB" sz="1600" i="1" dirty="0">
                <a:latin typeface="Calibri" panose="020F0502020204030204" pitchFamily="34" charset="0"/>
                <a:ea typeface="Calibri" panose="020F0502020204030204" pitchFamily="34" charset="0"/>
                <a:cs typeface="Times New Roman" panose="02020603050405020304" pitchFamily="18" charset="0"/>
              </a:rPr>
              <a:t>Regular report</a:t>
            </a:r>
            <a:endParaRPr lang="en-HR" sz="1600" dirty="0">
              <a:latin typeface="Calibri" panose="020F0502020204030204" pitchFamily="34" charset="0"/>
              <a:ea typeface="Calibri" panose="020F0502020204030204" pitchFamily="34" charset="0"/>
              <a:cs typeface="Times New Roman" panose="02020603050405020304" pitchFamily="18" charset="0"/>
            </a:endParaRPr>
          </a:p>
          <a:p>
            <a:pPr indent="450215"/>
            <a:r>
              <a:rPr lang="en-GB" sz="1600" i="1" dirty="0">
                <a:latin typeface="Calibri" panose="020F0502020204030204" pitchFamily="34" charset="0"/>
                <a:ea typeface="Calibri" panose="020F0502020204030204" pitchFamily="34" charset="0"/>
                <a:cs typeface="Times New Roman" panose="02020603050405020304" pitchFamily="18" charset="0"/>
              </a:rPr>
              <a:t>External auditing</a:t>
            </a:r>
            <a:endParaRPr lang="en-HR" sz="1600" dirty="0">
              <a:latin typeface="Calibri" panose="020F0502020204030204" pitchFamily="34" charset="0"/>
              <a:ea typeface="Calibri" panose="020F0502020204030204" pitchFamily="34" charset="0"/>
              <a:cs typeface="Times New Roman" panose="02020603050405020304" pitchFamily="18" charset="0"/>
            </a:endParaRPr>
          </a:p>
          <a:p>
            <a:pPr indent="450215"/>
            <a:r>
              <a:rPr lang="en-GB" sz="1600" i="1" dirty="0">
                <a:latin typeface="Calibri" panose="020F0502020204030204" pitchFamily="34" charset="0"/>
                <a:ea typeface="Calibri" panose="020F0502020204030204" pitchFamily="34" charset="0"/>
                <a:cs typeface="Times New Roman" panose="02020603050405020304" pitchFamily="18" charset="0"/>
              </a:rPr>
              <a:t>Transparency of training programmes</a:t>
            </a:r>
            <a:endParaRPr lang="en-HR" sz="1600" dirty="0">
              <a:latin typeface="Calibri" panose="020F0502020204030204" pitchFamily="34" charset="0"/>
              <a:ea typeface="Calibri" panose="020F0502020204030204" pitchFamily="34" charset="0"/>
              <a:cs typeface="Times New Roman" panose="02020603050405020304" pitchFamily="18" charset="0"/>
            </a:endParaRPr>
          </a:p>
          <a:p>
            <a:pPr indent="450215"/>
            <a:r>
              <a:rPr lang="en-GB" sz="1600" i="1" dirty="0">
                <a:latin typeface="Calibri" panose="020F0502020204030204" pitchFamily="34" charset="0"/>
                <a:ea typeface="Calibri" panose="020F0502020204030204" pitchFamily="34" charset="0"/>
                <a:cs typeface="Times New Roman" panose="02020603050405020304" pitchFamily="18" charset="0"/>
              </a:rPr>
              <a:t>Structure for coordination of training</a:t>
            </a:r>
            <a:endParaRPr lang="en-HR" sz="1600" dirty="0">
              <a:latin typeface="Calibri" panose="020F0502020204030204" pitchFamily="34" charset="0"/>
              <a:ea typeface="Calibri" panose="020F0502020204030204" pitchFamily="34" charset="0"/>
              <a:cs typeface="Times New Roman" panose="02020603050405020304" pitchFamily="18" charset="0"/>
            </a:endParaRPr>
          </a:p>
          <a:p>
            <a:pPr indent="450215"/>
            <a:r>
              <a:rPr lang="en-GB" sz="1600" i="1" dirty="0">
                <a:latin typeface="Calibri" panose="020F0502020204030204" pitchFamily="34" charset="0"/>
                <a:ea typeface="Calibri" panose="020F0502020204030204" pitchFamily="34" charset="0"/>
                <a:cs typeface="Times New Roman" panose="02020603050405020304" pitchFamily="18" charset="0"/>
              </a:rPr>
              <a:t>Framework of approval – how are they approved </a:t>
            </a:r>
            <a:endParaRPr lang="en-HR" sz="1600" dirty="0">
              <a:latin typeface="Calibri" panose="020F0502020204030204" pitchFamily="34" charset="0"/>
              <a:ea typeface="Calibri" panose="020F0502020204030204" pitchFamily="34" charset="0"/>
              <a:cs typeface="Times New Roman" panose="02020603050405020304" pitchFamily="18" charset="0"/>
            </a:endParaRPr>
          </a:p>
          <a:p>
            <a:r>
              <a:rPr lang="en-GB" sz="1600" dirty="0">
                <a:latin typeface="Calibri" panose="020F0502020204030204" pitchFamily="34" charset="0"/>
                <a:ea typeface="Calibri" panose="020F0502020204030204" pitchFamily="34" charset="0"/>
                <a:cs typeface="Times New Roman" panose="02020603050405020304" pitchFamily="18" charset="0"/>
              </a:rPr>
              <a:t> </a:t>
            </a:r>
            <a:endParaRPr lang="en-HR"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12B6CB0-4BBA-CA4B-B5F6-F9F9DA68BE7B}"/>
              </a:ext>
            </a:extLst>
          </p:cNvPr>
          <p:cNvPicPr>
            <a:picLocks noChangeAspect="1"/>
          </p:cNvPicPr>
          <p:nvPr/>
        </p:nvPicPr>
        <p:blipFill>
          <a:blip r:embed="rId2"/>
          <a:stretch>
            <a:fillRect/>
          </a:stretch>
        </p:blipFill>
        <p:spPr>
          <a:xfrm>
            <a:off x="431801" y="0"/>
            <a:ext cx="1206499" cy="1295400"/>
          </a:xfrm>
          <a:prstGeom prst="rect">
            <a:avLst/>
          </a:prstGeom>
        </p:spPr>
      </p:pic>
    </p:spTree>
    <p:extLst>
      <p:ext uri="{BB962C8B-B14F-4D97-AF65-F5344CB8AC3E}">
        <p14:creationId xmlns:p14="http://schemas.microsoft.com/office/powerpoint/2010/main" val="338035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486525-06C9-D876-1813-73F8A0A12822}"/>
              </a:ext>
            </a:extLst>
          </p:cNvPr>
          <p:cNvSpPr txBox="1"/>
          <p:nvPr/>
        </p:nvSpPr>
        <p:spPr>
          <a:xfrm>
            <a:off x="1150374" y="2090058"/>
            <a:ext cx="10176387" cy="3847207"/>
          </a:xfrm>
          <a:prstGeom prst="rect">
            <a:avLst/>
          </a:prstGeom>
          <a:noFill/>
        </p:spPr>
        <p:txBody>
          <a:bodyPr wrap="square" rtlCol="0">
            <a:spAutoFit/>
          </a:bodyPr>
          <a:lstStyle/>
          <a:p>
            <a:r>
              <a:rPr lang="en-GB" sz="2000" dirty="0">
                <a:effectLst/>
                <a:latin typeface="Arial" panose="020B0604020202020204" pitchFamily="34" charset="0"/>
                <a:cs typeface="Arial" panose="020B0604020202020204" pitchFamily="34" charset="0"/>
              </a:rPr>
              <a:t>Chapter 1.  Requirements</a:t>
            </a:r>
            <a:r>
              <a:rPr lang="en-GB" sz="2000" dirty="0">
                <a:latin typeface="Arial" panose="020B0604020202020204" pitchFamily="34" charset="0"/>
                <a:cs typeface="Arial" panose="020B0604020202020204" pitchFamily="34" charset="0"/>
              </a:rPr>
              <a:t> </a:t>
            </a:r>
            <a:r>
              <a:rPr lang="en-GB" sz="2000" dirty="0">
                <a:effectLst/>
                <a:latin typeface="Arial" panose="020B0604020202020204" pitchFamily="34" charset="0"/>
                <a:cs typeface="Arial" panose="020B0604020202020204" pitchFamily="34" charset="0"/>
              </a:rPr>
              <a:t>for trainees </a:t>
            </a:r>
          </a:p>
          <a:p>
            <a:pPr marL="914400" lvl="1" indent="-457200">
              <a:buFont typeface="+mj-lt"/>
              <a:buAutoNum type="arabicPeriod"/>
            </a:pPr>
            <a:r>
              <a:rPr lang="en-GB" sz="2000" dirty="0">
                <a:effectLst/>
                <a:latin typeface="Arial" panose="020B0604020202020204" pitchFamily="34" charset="0"/>
                <a:cs typeface="Arial" panose="020B0604020202020204" pitchFamily="34" charset="0"/>
              </a:rPr>
              <a:t>What do trainees have to learn/achieve (competence driven?) </a:t>
            </a:r>
          </a:p>
          <a:p>
            <a:pPr marL="914400" lvl="1" indent="-457200">
              <a:buFont typeface="+mj-lt"/>
              <a:buAutoNum type="arabicPeriod"/>
            </a:pPr>
            <a:r>
              <a:rPr lang="en-GB" sz="2000" dirty="0">
                <a:effectLst/>
                <a:latin typeface="Arial" panose="020B0604020202020204" pitchFamily="34" charset="0"/>
                <a:cs typeface="Arial" panose="020B0604020202020204" pitchFamily="34" charset="0"/>
              </a:rPr>
              <a:t>How should trainees achieve this? </a:t>
            </a:r>
          </a:p>
          <a:p>
            <a:pPr marL="914400" lvl="1" indent="-457200">
              <a:buFont typeface="+mj-lt"/>
              <a:buAutoNum type="arabicPeriod"/>
            </a:pPr>
            <a:r>
              <a:rPr lang="en-GB" sz="2000" dirty="0">
                <a:effectLst/>
                <a:latin typeface="Arial" panose="020B0604020202020204" pitchFamily="34" charset="0"/>
                <a:cs typeface="Arial" panose="020B0604020202020204" pitchFamily="34" charset="0"/>
              </a:rPr>
              <a:t>How are the competences assessed? </a:t>
            </a:r>
          </a:p>
          <a:p>
            <a:pPr marL="914400" lvl="1" indent="-457200">
              <a:buFont typeface="+mj-lt"/>
              <a:buAutoNum type="arabicPeriod"/>
            </a:pPr>
            <a:r>
              <a:rPr lang="en-GB" sz="2000" dirty="0">
                <a:effectLst/>
                <a:latin typeface="Arial" panose="020B0604020202020204" pitchFamily="34" charset="0"/>
                <a:cs typeface="Arial" panose="020B0604020202020204" pitchFamily="34" charset="0"/>
              </a:rPr>
              <a:t>How long should training last? </a:t>
            </a:r>
          </a:p>
          <a:p>
            <a:pPr marL="914400" lvl="1" indent="-457200">
              <a:buFont typeface="+mj-lt"/>
              <a:buAutoNum type="arabicPeriod"/>
            </a:pPr>
            <a:r>
              <a:rPr lang="en-GB" sz="2000" dirty="0">
                <a:effectLst/>
                <a:latin typeface="Arial" panose="020B0604020202020204" pitchFamily="34" charset="0"/>
                <a:cs typeface="Arial" panose="020B0604020202020204" pitchFamily="34" charset="0"/>
              </a:rPr>
              <a:t>Where should training be organised? </a:t>
            </a:r>
          </a:p>
          <a:p>
            <a:pPr marL="914400" lvl="1" indent="-457200">
              <a:buFont typeface="+mj-lt"/>
              <a:buAutoNum type="arabicPeriod"/>
            </a:pPr>
            <a:r>
              <a:rPr lang="en-GB" sz="2000" dirty="0">
                <a:effectLst/>
                <a:latin typeface="Arial" panose="020B0604020202020204" pitchFamily="34" charset="0"/>
                <a:cs typeface="Arial" panose="020B0604020202020204" pitchFamily="34" charset="0"/>
              </a:rPr>
              <a:t>How should selection of trainees occur?</a:t>
            </a:r>
          </a:p>
          <a:p>
            <a:endParaRPr lang="en-GB" sz="2000" dirty="0">
              <a:effectLst/>
              <a:latin typeface="Arial" panose="020B0604020202020204" pitchFamily="34" charset="0"/>
              <a:cs typeface="Arial" panose="020B0604020202020204" pitchFamily="34" charset="0"/>
            </a:endParaRPr>
          </a:p>
          <a:p>
            <a:r>
              <a:rPr lang="en-GB" sz="2000" dirty="0">
                <a:effectLst/>
                <a:latin typeface="Arial" panose="020B0604020202020204" pitchFamily="34" charset="0"/>
                <a:cs typeface="Arial" panose="020B0604020202020204" pitchFamily="34" charset="0"/>
              </a:rPr>
              <a:t>Chapter 2. Requirements for trainers  </a:t>
            </a:r>
          </a:p>
          <a:p>
            <a:endParaRPr lang="en-GB" sz="2000" dirty="0">
              <a:effectLst/>
              <a:latin typeface="Arial" panose="020B0604020202020204" pitchFamily="34" charset="0"/>
              <a:cs typeface="Arial" panose="020B0604020202020204" pitchFamily="34" charset="0"/>
            </a:endParaRPr>
          </a:p>
          <a:p>
            <a:r>
              <a:rPr lang="en-GB" sz="2000" dirty="0">
                <a:effectLst/>
                <a:latin typeface="Arial" panose="020B0604020202020204" pitchFamily="34" charset="0"/>
                <a:cs typeface="Arial" panose="020B0604020202020204" pitchFamily="34" charset="0"/>
              </a:rPr>
              <a:t>Chapter 3. Requirements for training institutions </a:t>
            </a:r>
          </a:p>
          <a:p>
            <a:endParaRPr lang="en-GB" sz="2400" dirty="0">
              <a:effectLs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8AA9FF1-3723-4E01-D1C4-A084078E98B2}"/>
              </a:ext>
            </a:extLst>
          </p:cNvPr>
          <p:cNvSpPr>
            <a:spLocks noGrp="1"/>
          </p:cNvSpPr>
          <p:nvPr>
            <p:ph type="title" idx="4294967295"/>
          </p:nvPr>
        </p:nvSpPr>
        <p:spPr>
          <a:xfrm>
            <a:off x="1752600" y="365125"/>
            <a:ext cx="10025743" cy="1325563"/>
          </a:xfrm>
        </p:spPr>
        <p:txBody>
          <a:bodyPr>
            <a:normAutofit/>
          </a:bodyPr>
          <a:lstStyle/>
          <a:p>
            <a:r>
              <a:rPr lang="en-GB" sz="3200" b="1" dirty="0">
                <a:solidFill>
                  <a:srgbClr val="000000"/>
                </a:solidFill>
                <a:effectLst/>
                <a:latin typeface="Calibri" panose="020F0502020204030204" pitchFamily="34" charset="0"/>
              </a:rPr>
              <a:t>European Training Requirements</a:t>
            </a:r>
            <a:r>
              <a:rPr lang="en-GB" sz="3200" b="1" dirty="0">
                <a:solidFill>
                  <a:srgbClr val="000000"/>
                </a:solidFill>
                <a:latin typeface="Calibri" panose="020F0502020204030204" pitchFamily="34" charset="0"/>
              </a:rPr>
              <a:t> </a:t>
            </a:r>
            <a:r>
              <a:rPr lang="en-GB" sz="3200" b="1" dirty="0">
                <a:solidFill>
                  <a:srgbClr val="000000"/>
                </a:solidFill>
                <a:effectLst/>
                <a:latin typeface="Calibri" panose="020F0502020204030204" pitchFamily="34" charset="0"/>
              </a:rPr>
              <a:t>for GP/FM specialist training</a:t>
            </a:r>
            <a:br>
              <a:rPr lang="en-GB" sz="3200" dirty="0">
                <a:solidFill>
                  <a:srgbClr val="000000"/>
                </a:solidFill>
                <a:effectLst/>
                <a:latin typeface="Calibri" panose="020F0502020204030204" pitchFamily="34" charset="0"/>
              </a:rPr>
            </a:br>
            <a:r>
              <a:rPr lang="en-HR" sz="2400" dirty="0">
                <a:latin typeface="Arial" panose="020B0604020202020204" pitchFamily="34" charset="0"/>
                <a:cs typeface="Arial" panose="020B0604020202020204" pitchFamily="34" charset="0"/>
              </a:rPr>
              <a:t>(EURACT and WONCA, 2018)</a:t>
            </a:r>
          </a:p>
        </p:txBody>
      </p:sp>
      <p:sp>
        <p:nvSpPr>
          <p:cNvPr id="7" name="TextBox 6">
            <a:extLst>
              <a:ext uri="{FF2B5EF4-FFF2-40B4-BE49-F238E27FC236}">
                <a16:creationId xmlns:a16="http://schemas.microsoft.com/office/drawing/2014/main" id="{4837A5DF-580B-9BD7-17C5-735A6BFDB4AA}"/>
              </a:ext>
            </a:extLst>
          </p:cNvPr>
          <p:cNvSpPr txBox="1"/>
          <p:nvPr/>
        </p:nvSpPr>
        <p:spPr>
          <a:xfrm>
            <a:off x="6489290" y="6253316"/>
            <a:ext cx="5289052" cy="800219"/>
          </a:xfrm>
          <a:prstGeom prst="rect">
            <a:avLst/>
          </a:prstGeom>
          <a:noFill/>
        </p:spPr>
        <p:txBody>
          <a:bodyPr wrap="square" rtlCol="0">
            <a:spAutoFit/>
          </a:bodyPr>
          <a:lstStyle/>
          <a:p>
            <a:r>
              <a:rPr lang="en-GB" sz="1400" dirty="0" err="1">
                <a:effectLst/>
                <a:latin typeface="Helvetica" pitchFamily="2" charset="0"/>
              </a:rPr>
              <a:t>Michels</a:t>
            </a:r>
            <a:r>
              <a:rPr lang="en-GB" sz="1400" dirty="0">
                <a:effectLst/>
                <a:latin typeface="Helvetica" pitchFamily="2" charset="0"/>
              </a:rPr>
              <a:t> NRM et al. EDUCATION FOR PRIMARY CARE</a:t>
            </a:r>
          </a:p>
          <a:p>
            <a:r>
              <a:rPr lang="en-GB" sz="1400" dirty="0">
                <a:effectLst/>
                <a:latin typeface="Helvetica" pitchFamily="2" charset="0"/>
              </a:rPr>
              <a:t>2018, VOL. 29, NO. 6, 322–326</a:t>
            </a:r>
          </a:p>
          <a:p>
            <a:endParaRPr lang="en-GB" dirty="0">
              <a:effectLst/>
              <a:latin typeface="Helvetica" pitchFamily="2" charset="0"/>
            </a:endParaRPr>
          </a:p>
        </p:txBody>
      </p:sp>
      <p:pic>
        <p:nvPicPr>
          <p:cNvPr id="9" name="Picture 8">
            <a:extLst>
              <a:ext uri="{FF2B5EF4-FFF2-40B4-BE49-F238E27FC236}">
                <a16:creationId xmlns:a16="http://schemas.microsoft.com/office/drawing/2014/main" id="{8295B6CD-A3B3-FC0A-A30C-4C780A3AF8B8}"/>
              </a:ext>
            </a:extLst>
          </p:cNvPr>
          <p:cNvPicPr>
            <a:picLocks noChangeAspect="1"/>
          </p:cNvPicPr>
          <p:nvPr/>
        </p:nvPicPr>
        <p:blipFill>
          <a:blip r:embed="rId2"/>
          <a:stretch>
            <a:fillRect/>
          </a:stretch>
        </p:blipFill>
        <p:spPr>
          <a:xfrm>
            <a:off x="431801" y="0"/>
            <a:ext cx="1206499" cy="1295400"/>
          </a:xfrm>
          <a:prstGeom prst="rect">
            <a:avLst/>
          </a:prstGeom>
        </p:spPr>
      </p:pic>
    </p:spTree>
    <p:extLst>
      <p:ext uri="{BB962C8B-B14F-4D97-AF65-F5344CB8AC3E}">
        <p14:creationId xmlns:p14="http://schemas.microsoft.com/office/powerpoint/2010/main" val="11622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diagram of a tree with green leaves&#10;&#10;Description automatically generated">
            <a:extLst>
              <a:ext uri="{FF2B5EF4-FFF2-40B4-BE49-F238E27FC236}">
                <a16:creationId xmlns:a16="http://schemas.microsoft.com/office/drawing/2014/main" id="{145D1E30-25ED-EDF7-5565-2333D3877EE8}"/>
              </a:ext>
            </a:extLst>
          </p:cNvPr>
          <p:cNvPicPr>
            <a:picLocks noChangeAspect="1"/>
          </p:cNvPicPr>
          <p:nvPr/>
        </p:nvPicPr>
        <p:blipFill>
          <a:blip r:embed="rId2"/>
          <a:stretch>
            <a:fillRect/>
          </a:stretch>
        </p:blipFill>
        <p:spPr>
          <a:xfrm>
            <a:off x="643467" y="661840"/>
            <a:ext cx="10905066" cy="5534318"/>
          </a:xfrm>
          <a:prstGeom prst="rect">
            <a:avLst/>
          </a:prstGeom>
        </p:spPr>
      </p:pic>
      <p:pic>
        <p:nvPicPr>
          <p:cNvPr id="5" name="Picture 4">
            <a:extLst>
              <a:ext uri="{FF2B5EF4-FFF2-40B4-BE49-F238E27FC236}">
                <a16:creationId xmlns:a16="http://schemas.microsoft.com/office/drawing/2014/main" id="{D128E477-D416-38CE-A7A8-DABA0AB803DD}"/>
              </a:ext>
            </a:extLst>
          </p:cNvPr>
          <p:cNvPicPr>
            <a:picLocks noChangeAspect="1"/>
          </p:cNvPicPr>
          <p:nvPr/>
        </p:nvPicPr>
        <p:blipFill>
          <a:blip r:embed="rId3"/>
          <a:stretch>
            <a:fillRect/>
          </a:stretch>
        </p:blipFill>
        <p:spPr>
          <a:xfrm>
            <a:off x="431801" y="0"/>
            <a:ext cx="1206499" cy="1295400"/>
          </a:xfrm>
          <a:prstGeom prst="rect">
            <a:avLst/>
          </a:prstGeom>
        </p:spPr>
      </p:pic>
      <p:sp>
        <p:nvSpPr>
          <p:cNvPr id="6" name="TextBox 5">
            <a:extLst>
              <a:ext uri="{FF2B5EF4-FFF2-40B4-BE49-F238E27FC236}">
                <a16:creationId xmlns:a16="http://schemas.microsoft.com/office/drawing/2014/main" id="{CD58F2CA-7572-9BED-DB13-ED5DAA3D7EF1}"/>
              </a:ext>
            </a:extLst>
          </p:cNvPr>
          <p:cNvSpPr txBox="1"/>
          <p:nvPr/>
        </p:nvSpPr>
        <p:spPr>
          <a:xfrm>
            <a:off x="6977743" y="6196158"/>
            <a:ext cx="5453743" cy="523220"/>
          </a:xfrm>
          <a:prstGeom prst="rect">
            <a:avLst/>
          </a:prstGeom>
          <a:noFill/>
        </p:spPr>
        <p:txBody>
          <a:bodyPr wrap="square" rtlCol="0">
            <a:spAutoFit/>
          </a:bodyPr>
          <a:lstStyle/>
          <a:p>
            <a:r>
              <a:rPr lang="en-GB" sz="1400" dirty="0" err="1">
                <a:effectLst/>
                <a:latin typeface="Helvetica" pitchFamily="2" charset="0"/>
              </a:rPr>
              <a:t>Michels</a:t>
            </a:r>
            <a:r>
              <a:rPr lang="en-GB" sz="1400" dirty="0">
                <a:effectLst/>
                <a:latin typeface="Helvetica" pitchFamily="2" charset="0"/>
              </a:rPr>
              <a:t> NRM et al. EDUCATION FOR PRIMARY CARE</a:t>
            </a:r>
          </a:p>
          <a:p>
            <a:r>
              <a:rPr lang="en-GB" sz="1400" dirty="0">
                <a:effectLst/>
                <a:latin typeface="Helvetica" pitchFamily="2" charset="0"/>
              </a:rPr>
              <a:t>2018, VOL. 29, NO. 6, 322–326</a:t>
            </a:r>
          </a:p>
        </p:txBody>
      </p:sp>
    </p:spTree>
    <p:extLst>
      <p:ext uri="{BB962C8B-B14F-4D97-AF65-F5344CB8AC3E}">
        <p14:creationId xmlns:p14="http://schemas.microsoft.com/office/powerpoint/2010/main" val="99344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39AF-293F-D2B7-7626-FA56EFD72802}"/>
              </a:ext>
            </a:extLst>
          </p:cNvPr>
          <p:cNvSpPr>
            <a:spLocks noGrp="1"/>
          </p:cNvSpPr>
          <p:nvPr>
            <p:ph type="title"/>
          </p:nvPr>
        </p:nvSpPr>
        <p:spPr>
          <a:xfrm>
            <a:off x="1843548" y="365125"/>
            <a:ext cx="9510252" cy="1325563"/>
          </a:xfrm>
        </p:spPr>
        <p:txBody>
          <a:bodyPr>
            <a:noAutofit/>
          </a:bodyPr>
          <a:lstStyle/>
          <a:p>
            <a:r>
              <a:rPr lang="en-GB" sz="2800" b="1" dirty="0">
                <a:effectLst/>
                <a:latin typeface="Source Sans Pro Web"/>
              </a:rPr>
              <a:t>The World Health Organization – long history of the global standardisation of medical education</a:t>
            </a:r>
            <a:br>
              <a:rPr lang="en-GB" sz="2800" b="1" dirty="0">
                <a:effectLst/>
                <a:latin typeface="Source Sans Pro Web"/>
              </a:rPr>
            </a:br>
            <a:endParaRPr lang="en-HR"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619703-BD08-F949-E9CF-4D05DC340F1C}"/>
              </a:ext>
            </a:extLst>
          </p:cNvPr>
          <p:cNvSpPr>
            <a:spLocks noGrp="1"/>
          </p:cNvSpPr>
          <p:nvPr>
            <p:ph idx="1"/>
          </p:nvPr>
        </p:nvSpPr>
        <p:spPr>
          <a:xfrm>
            <a:off x="634181" y="1825624"/>
            <a:ext cx="10719619" cy="4796401"/>
          </a:xfrm>
        </p:spPr>
        <p:txBody>
          <a:bodyPr>
            <a:normAutofit/>
          </a:bodyPr>
          <a:lstStyle/>
          <a:p>
            <a:r>
              <a:rPr lang="en-H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WHO Guid</a:t>
            </a:r>
            <a:r>
              <a:rPr lang="en-GB"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H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lines for Quality Assurance of Basic Medical Education /training in …..region(s)</a:t>
            </a:r>
          </a:p>
          <a:p>
            <a:r>
              <a:rPr lang="en-HR"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Global strategy on human resources for health: workforce 2030. </a:t>
            </a:r>
            <a:br>
              <a:rPr lang="en-HR" sz="2400" dirty="0">
                <a:latin typeface="Arial" panose="020B0604020202020204" pitchFamily="34" charset="0"/>
                <a:ea typeface="Times New Roman" panose="02020603050405020304" pitchFamily="18" charset="0"/>
                <a:cs typeface="Arial" panose="020B0604020202020204" pitchFamily="34" charset="0"/>
              </a:rPr>
            </a:br>
            <a:r>
              <a:rPr lang="hr-HR"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WHO 2016</a:t>
            </a:r>
            <a:endParaRPr lang="en-GB" sz="24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lvl="1"/>
            <a:r>
              <a:rPr lang="en-GB"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a:t>
            </a:r>
            <a:r>
              <a:rPr lang="en-HR"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ctivities in support of implementation</a:t>
            </a:r>
          </a:p>
          <a:p>
            <a:pPr marL="457200" lvl="1" indent="0">
              <a:buNone/>
            </a:pPr>
            <a:r>
              <a:rPr lang="en-GB"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….p</a:t>
            </a:r>
            <a:r>
              <a:rPr lang="en-GB"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rovide technical </a:t>
            </a:r>
            <a:r>
              <a:rPr lang="en-GB"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cooperation on health workforce education, optimizing the scope of practice of different cadres…..</a:t>
            </a:r>
          </a:p>
          <a:p>
            <a:pPr marL="457200" lvl="1" indent="0">
              <a:buNone/>
            </a:pPr>
            <a:r>
              <a:rPr lang="en-GB"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….f</a:t>
            </a:r>
            <a:r>
              <a:rPr lang="en-GB"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acilitate the sharing of best practices on health workforce planning and projections, health system needs, education policies….</a:t>
            </a:r>
            <a:endParaRPr lang="en-HR" sz="2000" dirty="0">
              <a:solidFill>
                <a:srgbClr val="222222"/>
              </a:solidFill>
              <a:latin typeface="Merriweather" pitchFamily="2" charset="77"/>
              <a:ea typeface="Times New Roman" panose="02020603050405020304" pitchFamily="18" charset="0"/>
              <a:cs typeface="Times New Roman" panose="02020603050405020304" pitchFamily="18" charset="0"/>
            </a:endParaRPr>
          </a:p>
          <a:p>
            <a:pPr lvl="1"/>
            <a:r>
              <a:rPr lang="en-HR"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Global milestones (by 2020)</a:t>
            </a:r>
            <a:endParaRPr lang="en-HR"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marL="457200" lvl="1" indent="0">
              <a:buNone/>
            </a:pPr>
            <a:r>
              <a:rPr lang="en-HR"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…..the realisation of accreditation mechanisms for health training institutions </a:t>
            </a:r>
            <a:r>
              <a:rPr lang="en-HR" sz="2000" u="sng"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in all countries </a:t>
            </a:r>
            <a:r>
              <a:rPr lang="en-HR"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t>
            </a:r>
            <a:endParaRPr lang="en-HR" sz="2000" b="1" dirty="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marL="457200" lvl="1" indent="0">
              <a:buNone/>
            </a:pPr>
            <a:endParaRPr lang="en-HR" sz="2000" b="1" dirty="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marL="457200" lvl="1" indent="0">
              <a:buNone/>
            </a:pPr>
            <a:r>
              <a:rPr lang="en-HR" sz="2000" b="1" dirty="0">
                <a:solidFill>
                  <a:srgbClr val="222222"/>
                </a:solidFill>
                <a:latin typeface="Arial" panose="020B0604020202020204" pitchFamily="34" charset="0"/>
                <a:ea typeface="Times New Roman" panose="02020603050405020304" pitchFamily="18" charset="0"/>
                <a:cs typeface="Arial" panose="020B0604020202020204" pitchFamily="34" charset="0"/>
              </a:rPr>
              <a:t>etc</a:t>
            </a:r>
            <a:r>
              <a:rPr lang="en-HR"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a:t>
            </a:r>
            <a:endParaRPr lang="en-HR" sz="20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marL="457200" lvl="1" indent="0">
              <a:buNone/>
            </a:pPr>
            <a:endParaRPr lang="en-HR" sz="2000" dirty="0">
              <a:solidFill>
                <a:srgbClr val="222222"/>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F339A775-D6E9-77FF-704F-07FB0717EE64}"/>
              </a:ext>
            </a:extLst>
          </p:cNvPr>
          <p:cNvPicPr>
            <a:picLocks noChangeAspect="1"/>
          </p:cNvPicPr>
          <p:nvPr/>
        </p:nvPicPr>
        <p:blipFill>
          <a:blip r:embed="rId2"/>
          <a:stretch>
            <a:fillRect/>
          </a:stretch>
        </p:blipFill>
        <p:spPr>
          <a:xfrm>
            <a:off x="431801" y="0"/>
            <a:ext cx="1206499" cy="1295400"/>
          </a:xfrm>
          <a:prstGeom prst="rect">
            <a:avLst/>
          </a:prstGeom>
        </p:spPr>
      </p:pic>
    </p:spTree>
    <p:extLst>
      <p:ext uri="{BB962C8B-B14F-4D97-AF65-F5344CB8AC3E}">
        <p14:creationId xmlns:p14="http://schemas.microsoft.com/office/powerpoint/2010/main" val="90993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BE4551-866E-DA03-E06B-25417E1A3886}"/>
              </a:ext>
            </a:extLst>
          </p:cNvPr>
          <p:cNvPicPr>
            <a:picLocks noChangeAspect="1"/>
          </p:cNvPicPr>
          <p:nvPr/>
        </p:nvPicPr>
        <p:blipFill>
          <a:blip r:embed="rId2"/>
          <a:stretch>
            <a:fillRect/>
          </a:stretch>
        </p:blipFill>
        <p:spPr>
          <a:xfrm>
            <a:off x="664029" y="713014"/>
            <a:ext cx="10884504" cy="5442249"/>
          </a:xfrm>
          <a:prstGeom prst="rect">
            <a:avLst/>
          </a:prstGeom>
        </p:spPr>
      </p:pic>
      <p:sp>
        <p:nvSpPr>
          <p:cNvPr id="7" name="TextBox 6">
            <a:extLst>
              <a:ext uri="{FF2B5EF4-FFF2-40B4-BE49-F238E27FC236}">
                <a16:creationId xmlns:a16="http://schemas.microsoft.com/office/drawing/2014/main" id="{5E0600AA-3B93-124F-0179-55A1F690F0F9}"/>
              </a:ext>
            </a:extLst>
          </p:cNvPr>
          <p:cNvSpPr txBox="1"/>
          <p:nvPr/>
        </p:nvSpPr>
        <p:spPr>
          <a:xfrm>
            <a:off x="914400" y="424543"/>
            <a:ext cx="11398505" cy="400110"/>
          </a:xfrm>
          <a:prstGeom prst="rect">
            <a:avLst/>
          </a:prstGeom>
          <a:noFill/>
        </p:spPr>
        <p:txBody>
          <a:bodyPr wrap="none" rtlCol="0">
            <a:spAutoFit/>
          </a:bodyPr>
          <a:lstStyle/>
          <a:p>
            <a:r>
              <a:rPr lang="en-HR" dirty="0"/>
              <a:t>	</a:t>
            </a:r>
            <a:r>
              <a:rPr lang="en-HR" sz="2000" b="1" dirty="0"/>
              <a:t>WORLD FEDERATION FOR MEDICAL EDUCATION </a:t>
            </a:r>
            <a:r>
              <a:rPr lang="en-HR" dirty="0"/>
              <a:t>Standards in Medical Education, Revision 2023</a:t>
            </a:r>
          </a:p>
        </p:txBody>
      </p:sp>
      <p:pic>
        <p:nvPicPr>
          <p:cNvPr id="9" name="Picture 8">
            <a:extLst>
              <a:ext uri="{FF2B5EF4-FFF2-40B4-BE49-F238E27FC236}">
                <a16:creationId xmlns:a16="http://schemas.microsoft.com/office/drawing/2014/main" id="{FED43378-B098-1FD3-A67B-DA83778FB785}"/>
              </a:ext>
            </a:extLst>
          </p:cNvPr>
          <p:cNvPicPr>
            <a:picLocks noChangeAspect="1"/>
          </p:cNvPicPr>
          <p:nvPr/>
        </p:nvPicPr>
        <p:blipFill>
          <a:blip r:embed="rId3"/>
          <a:stretch>
            <a:fillRect/>
          </a:stretch>
        </p:blipFill>
        <p:spPr>
          <a:xfrm>
            <a:off x="431801" y="0"/>
            <a:ext cx="1206499" cy="1295400"/>
          </a:xfrm>
          <a:prstGeom prst="rect">
            <a:avLst/>
          </a:prstGeom>
        </p:spPr>
      </p:pic>
    </p:spTree>
    <p:extLst>
      <p:ext uri="{BB962C8B-B14F-4D97-AF65-F5344CB8AC3E}">
        <p14:creationId xmlns:p14="http://schemas.microsoft.com/office/powerpoint/2010/main" val="422401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C5888-3353-14A3-5D27-869EFD329CCD}"/>
              </a:ext>
            </a:extLst>
          </p:cNvPr>
          <p:cNvSpPr>
            <a:spLocks noGrp="1"/>
          </p:cNvSpPr>
          <p:nvPr>
            <p:ph type="title"/>
          </p:nvPr>
        </p:nvSpPr>
        <p:spPr>
          <a:xfrm>
            <a:off x="1774370" y="365125"/>
            <a:ext cx="9579429" cy="1325563"/>
          </a:xfrm>
        </p:spPr>
        <p:txBody>
          <a:bodyPr>
            <a:normAutofit fontScale="90000"/>
          </a:bodyPr>
          <a:lstStyle/>
          <a:p>
            <a:br>
              <a:rPr lang="en-HR" sz="3100" b="1" dirty="0">
                <a:solidFill>
                  <a:srgbClr val="333333"/>
                </a:solidFill>
                <a:effectLst/>
                <a:latin typeface="Roboto" panose="02000000000000000000" pitchFamily="2" charset="0"/>
                <a:ea typeface="Aptos" panose="020B0004020202020204" pitchFamily="34" charset="0"/>
                <a:cs typeface="Times New Roman" panose="02020603050405020304" pitchFamily="18" charset="0"/>
              </a:rPr>
            </a:br>
            <a:br>
              <a:rPr lang="en-HR" sz="3100" b="1" dirty="0">
                <a:solidFill>
                  <a:srgbClr val="333333"/>
                </a:solidFill>
                <a:effectLst/>
                <a:latin typeface="Roboto" panose="02000000000000000000" pitchFamily="2" charset="0"/>
                <a:ea typeface="Aptos" panose="020B0004020202020204" pitchFamily="34" charset="0"/>
                <a:cs typeface="Times New Roman" panose="02020603050405020304" pitchFamily="18" charset="0"/>
              </a:rPr>
            </a:br>
            <a:r>
              <a:rPr lang="en-HR" sz="3100" b="1" dirty="0">
                <a:solidFill>
                  <a:srgbClr val="333333"/>
                </a:solidFill>
                <a:effectLst/>
                <a:latin typeface="Roboto" panose="02000000000000000000" pitchFamily="2" charset="0"/>
                <a:ea typeface="Aptos" panose="020B0004020202020204" pitchFamily="34" charset="0"/>
                <a:cs typeface="Times New Roman" panose="02020603050405020304" pitchFamily="18" charset="0"/>
              </a:rPr>
              <a:t>Directive 2005/36/EC of the European Parliament and of the Council of 7 September 2005 on the recognition of professional qualifications (Text with EEA relevance)</a:t>
            </a:r>
            <a:br>
              <a:rPr lang="en-HR" sz="3100" dirty="0">
                <a:effectLst/>
                <a:latin typeface="Aptos" panose="020B0004020202020204" pitchFamily="34" charset="0"/>
                <a:ea typeface="Aptos" panose="020B0004020202020204" pitchFamily="34" charset="0"/>
                <a:cs typeface="Times New Roman" panose="02020603050405020304" pitchFamily="18" charset="0"/>
              </a:rPr>
            </a:br>
            <a:r>
              <a:rPr lang="en-HR" sz="18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br>
              <a:rPr lang="en-HR" sz="1800" dirty="0">
                <a:effectLst/>
                <a:latin typeface="Aptos" panose="020B0004020202020204" pitchFamily="34" charset="0"/>
                <a:ea typeface="Aptos" panose="020B0004020202020204" pitchFamily="34" charset="0"/>
                <a:cs typeface="Times New Roman" panose="02020603050405020304" pitchFamily="18" charset="0"/>
              </a:rPr>
            </a:br>
            <a:endParaRPr lang="en-HR" dirty="0"/>
          </a:p>
        </p:txBody>
      </p:sp>
      <p:sp>
        <p:nvSpPr>
          <p:cNvPr id="3" name="Content Placeholder 2">
            <a:extLst>
              <a:ext uri="{FF2B5EF4-FFF2-40B4-BE49-F238E27FC236}">
                <a16:creationId xmlns:a16="http://schemas.microsoft.com/office/drawing/2014/main" id="{D83AAC06-1122-DC46-AB0E-804290CB8EDD}"/>
              </a:ext>
            </a:extLst>
          </p:cNvPr>
          <p:cNvSpPr>
            <a:spLocks noGrp="1"/>
          </p:cNvSpPr>
          <p:nvPr>
            <p:ph idx="1"/>
          </p:nvPr>
        </p:nvSpPr>
        <p:spPr>
          <a:xfrm>
            <a:off x="870856" y="2209799"/>
            <a:ext cx="10482943" cy="3967163"/>
          </a:xfrm>
        </p:spPr>
        <p:txBody>
          <a:bodyPr>
            <a:normAutofit/>
          </a:bodyPr>
          <a:lstStyle/>
          <a:p>
            <a:endParaRPr lang="en-GB" sz="2400" b="0" i="0" u="none" strike="noStrike" dirty="0">
              <a:solidFill>
                <a:srgbClr val="333333"/>
              </a:solidFill>
              <a:effectLst/>
              <a:latin typeface="Arial" panose="020B0604020202020204" pitchFamily="34" charset="0"/>
              <a:cs typeface="Arial" panose="020B0604020202020204" pitchFamily="34" charset="0"/>
            </a:endParaRPr>
          </a:p>
          <a:p>
            <a:r>
              <a:rPr lang="en-GB" sz="2000" b="0" i="0" u="none" strike="noStrike" dirty="0">
                <a:solidFill>
                  <a:srgbClr val="333333"/>
                </a:solidFill>
                <a:effectLst/>
                <a:latin typeface="Arial" panose="020B0604020202020204" pitchFamily="34" charset="0"/>
                <a:cs typeface="Arial" panose="020B0604020202020204" pitchFamily="34" charset="0"/>
              </a:rPr>
              <a:t>The guarantee conferred by this Directive on persons having acquired their </a:t>
            </a:r>
            <a:r>
              <a:rPr lang="en-GB" sz="2000" b="1" i="0" u="none" strike="noStrike" dirty="0">
                <a:solidFill>
                  <a:srgbClr val="333333"/>
                </a:solidFill>
                <a:effectLst/>
                <a:latin typeface="Arial" panose="020B0604020202020204" pitchFamily="34" charset="0"/>
                <a:cs typeface="Arial" panose="020B0604020202020204" pitchFamily="34" charset="0"/>
              </a:rPr>
              <a:t>professional qualifications in a Member State </a:t>
            </a:r>
            <a:r>
              <a:rPr lang="en-GB" sz="2000" b="0" i="0" u="none" strike="noStrike" dirty="0">
                <a:solidFill>
                  <a:srgbClr val="333333"/>
                </a:solidFill>
                <a:effectLst/>
                <a:latin typeface="Arial" panose="020B0604020202020204" pitchFamily="34" charset="0"/>
                <a:cs typeface="Arial" panose="020B0604020202020204" pitchFamily="34" charset="0"/>
              </a:rPr>
              <a:t>to have access to the same profession and pursue it in another Member State</a:t>
            </a:r>
            <a:r>
              <a:rPr lang="en-GB" sz="2000" b="1" i="0" u="none" strike="noStrike" dirty="0">
                <a:solidFill>
                  <a:srgbClr val="333333"/>
                </a:solidFill>
                <a:effectLst/>
                <a:latin typeface="Arial" panose="020B0604020202020204" pitchFamily="34" charset="0"/>
                <a:cs typeface="Arial" panose="020B0604020202020204" pitchFamily="34" charset="0"/>
              </a:rPr>
              <a:t> with the same rights as nationals </a:t>
            </a:r>
            <a:endParaRPr lang="en-GB" sz="2000" b="1" dirty="0">
              <a:solidFill>
                <a:srgbClr val="333333"/>
              </a:solidFill>
              <a:latin typeface="Arial" panose="020B0604020202020204" pitchFamily="34" charset="0"/>
              <a:cs typeface="Arial" panose="020B0604020202020204" pitchFamily="34" charset="0"/>
            </a:endParaRPr>
          </a:p>
          <a:p>
            <a:r>
              <a:rPr lang="en-GB" sz="2000" b="0" i="0" u="none" strike="noStrike" dirty="0">
                <a:solidFill>
                  <a:srgbClr val="333333"/>
                </a:solidFill>
                <a:effectLst/>
                <a:latin typeface="Arial" panose="020B0604020202020204" pitchFamily="34" charset="0"/>
                <a:cs typeface="Arial" panose="020B0604020202020204" pitchFamily="34" charset="0"/>
              </a:rPr>
              <a:t>Freedom of movement and the mutual recognition of the evidence of formal qualifications of doctors, nurses ……..should be based on the fundamental principle of automatic recognition of the evidence of formal qualifications </a:t>
            </a:r>
            <a:r>
              <a:rPr lang="en-GB" sz="2000" b="1" i="0" u="none" strike="noStrike" dirty="0">
                <a:solidFill>
                  <a:srgbClr val="333333"/>
                </a:solidFill>
                <a:effectLst/>
                <a:latin typeface="Arial" panose="020B0604020202020204" pitchFamily="34" charset="0"/>
                <a:cs typeface="Arial" panose="020B0604020202020204" pitchFamily="34" charset="0"/>
              </a:rPr>
              <a:t>on the basis of coordinated minimum conditions for training. </a:t>
            </a:r>
            <a:endParaRPr lang="en-HR" sz="20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BE3F96F-CE7C-B35A-04AA-27BD995E4830}"/>
              </a:ext>
            </a:extLst>
          </p:cNvPr>
          <p:cNvPicPr>
            <a:picLocks noChangeAspect="1"/>
          </p:cNvPicPr>
          <p:nvPr/>
        </p:nvPicPr>
        <p:blipFill>
          <a:blip r:embed="rId2"/>
          <a:stretch>
            <a:fillRect/>
          </a:stretch>
        </p:blipFill>
        <p:spPr>
          <a:xfrm>
            <a:off x="431801" y="0"/>
            <a:ext cx="1206499" cy="1295400"/>
          </a:xfrm>
          <a:prstGeom prst="rect">
            <a:avLst/>
          </a:prstGeom>
        </p:spPr>
      </p:pic>
    </p:spTree>
    <p:extLst>
      <p:ext uri="{BB962C8B-B14F-4D97-AF65-F5344CB8AC3E}">
        <p14:creationId xmlns:p14="http://schemas.microsoft.com/office/powerpoint/2010/main" val="284352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ABB2-7BCF-EE5B-FF31-0FB752C2E78D}"/>
              </a:ext>
            </a:extLst>
          </p:cNvPr>
          <p:cNvSpPr>
            <a:spLocks noGrp="1"/>
          </p:cNvSpPr>
          <p:nvPr>
            <p:ph type="title"/>
          </p:nvPr>
        </p:nvSpPr>
        <p:spPr>
          <a:xfrm>
            <a:off x="1816098" y="365125"/>
            <a:ext cx="9537701" cy="1325563"/>
          </a:xfrm>
        </p:spPr>
        <p:txBody>
          <a:bodyPr>
            <a:normAutofit/>
          </a:bodyPr>
          <a:lstStyle/>
          <a:p>
            <a:r>
              <a:rPr lang="en-HR" sz="2800" b="1" dirty="0">
                <a:solidFill>
                  <a:srgbClr val="333333"/>
                </a:solidFill>
                <a:effectLst/>
                <a:latin typeface="Roboto" panose="02000000000000000000" pitchFamily="2" charset="0"/>
                <a:ea typeface="Aptos" panose="020B0004020202020204" pitchFamily="34" charset="0"/>
                <a:cs typeface="Times New Roman" panose="02020603050405020304" pitchFamily="18" charset="0"/>
              </a:rPr>
              <a:t>Directive 2005/36/EC </a:t>
            </a:r>
            <a:br>
              <a:rPr lang="en-HR" sz="2800" b="1" dirty="0">
                <a:solidFill>
                  <a:srgbClr val="333333"/>
                </a:solidFill>
                <a:effectLst/>
                <a:latin typeface="Roboto" panose="02000000000000000000" pitchFamily="2" charset="0"/>
                <a:ea typeface="Aptos" panose="020B0004020202020204" pitchFamily="34" charset="0"/>
                <a:cs typeface="Times New Roman" panose="02020603050405020304" pitchFamily="18" charset="0"/>
              </a:rPr>
            </a:br>
            <a:r>
              <a:rPr lang="en-HR" sz="2800" dirty="0"/>
              <a:t>Definitions</a:t>
            </a:r>
          </a:p>
        </p:txBody>
      </p:sp>
      <p:sp>
        <p:nvSpPr>
          <p:cNvPr id="3" name="Content Placeholder 2">
            <a:extLst>
              <a:ext uri="{FF2B5EF4-FFF2-40B4-BE49-F238E27FC236}">
                <a16:creationId xmlns:a16="http://schemas.microsoft.com/office/drawing/2014/main" id="{F6ECB4A2-DD58-76C8-1F8C-6346C6127916}"/>
              </a:ext>
            </a:extLst>
          </p:cNvPr>
          <p:cNvSpPr>
            <a:spLocks noGrp="1"/>
          </p:cNvSpPr>
          <p:nvPr>
            <p:ph idx="1"/>
          </p:nvPr>
        </p:nvSpPr>
        <p:spPr/>
        <p:txBody>
          <a:bodyPr>
            <a:normAutofit/>
          </a:bodyPr>
          <a:lstStyle/>
          <a:p>
            <a:r>
              <a:rPr lang="en-GB" sz="2000" b="0" i="0" u="none" strike="noStrike" dirty="0">
                <a:solidFill>
                  <a:srgbClr val="333333"/>
                </a:solidFill>
                <a:effectLst/>
                <a:latin typeface="Arial" panose="020B0604020202020204" pitchFamily="34" charset="0"/>
                <a:cs typeface="Arial" panose="020B0604020202020204" pitchFamily="34" charset="0"/>
              </a:rPr>
              <a:t>regulated profession’: a professional activity or group of professional activities, access to which, the pursuit of which, or one of the modes of pursuit of which is subject, directly or indirectly, by virtue of legislative, regulatory or administrative provisions to the possession of specific professional qualifications; in particular, the use of a professional title limited by legislative, regulatory or administrative provisions to holders of a given professional qualification shall constitute a mode of pursuit</a:t>
            </a:r>
          </a:p>
          <a:p>
            <a:r>
              <a:rPr lang="en-GB" sz="2000" b="0" i="0" u="none" strike="noStrike" dirty="0">
                <a:solidFill>
                  <a:srgbClr val="333333"/>
                </a:solidFill>
                <a:effectLst/>
                <a:latin typeface="Arial" panose="020B0604020202020204" pitchFamily="34" charset="0"/>
                <a:cs typeface="Arial" panose="020B0604020202020204" pitchFamily="34" charset="0"/>
              </a:rPr>
              <a:t>professional qualifications’: qualifications attested by evidence of formal qualifications, an attestation of competence referred to in Article 11, point (a) (</a:t>
            </a:r>
            <a:r>
              <a:rPr lang="en-GB" sz="2000" b="0" i="0" u="none" strike="noStrike" dirty="0" err="1">
                <a:solidFill>
                  <a:srgbClr val="333333"/>
                </a:solidFill>
                <a:effectLst/>
                <a:latin typeface="Arial" panose="020B0604020202020204" pitchFamily="34" charset="0"/>
                <a:cs typeface="Arial" panose="020B0604020202020204" pitchFamily="34" charset="0"/>
              </a:rPr>
              <a:t>i</a:t>
            </a:r>
            <a:r>
              <a:rPr lang="en-GB" sz="2000" b="0" i="0" u="none" strike="noStrike" dirty="0">
                <a:solidFill>
                  <a:srgbClr val="333333"/>
                </a:solidFill>
                <a:effectLst/>
                <a:latin typeface="Arial" panose="020B0604020202020204" pitchFamily="34" charset="0"/>
                <a:cs typeface="Arial" panose="020B0604020202020204" pitchFamily="34" charset="0"/>
              </a:rPr>
              <a:t>) and/or professional experience;</a:t>
            </a:r>
          </a:p>
          <a:p>
            <a:pPr algn="just"/>
            <a:r>
              <a:rPr lang="en-GB" sz="2000" b="0" i="0" u="none" strike="noStrike" dirty="0">
                <a:solidFill>
                  <a:srgbClr val="333333"/>
                </a:solidFill>
                <a:effectLst/>
                <a:latin typeface="Arial" panose="020B0604020202020204" pitchFamily="34" charset="0"/>
                <a:cs typeface="Arial" panose="020B0604020202020204" pitchFamily="34" charset="0"/>
              </a:rPr>
              <a:t>‘regulated education and training’: any training which is specifically geared to the pursuit of a given profession which comprises a course or courses complemented, where appropriate, by professional training, or probationary or professional practice.</a:t>
            </a:r>
          </a:p>
          <a:p>
            <a:endParaRPr lang="en-HR"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DA63B6C-4AFB-692B-15F1-817DD3C05448}"/>
              </a:ext>
            </a:extLst>
          </p:cNvPr>
          <p:cNvPicPr>
            <a:picLocks noChangeAspect="1"/>
          </p:cNvPicPr>
          <p:nvPr/>
        </p:nvPicPr>
        <p:blipFill>
          <a:blip r:embed="rId2"/>
          <a:stretch>
            <a:fillRect/>
          </a:stretch>
        </p:blipFill>
        <p:spPr>
          <a:xfrm>
            <a:off x="431801" y="0"/>
            <a:ext cx="1206499" cy="1295400"/>
          </a:xfrm>
          <a:prstGeom prst="rect">
            <a:avLst/>
          </a:prstGeom>
        </p:spPr>
      </p:pic>
    </p:spTree>
    <p:extLst>
      <p:ext uri="{BB962C8B-B14F-4D97-AF65-F5344CB8AC3E}">
        <p14:creationId xmlns:p14="http://schemas.microsoft.com/office/powerpoint/2010/main" val="32156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30E67A6-02BF-D55C-B2A0-A56D6059662C}"/>
              </a:ext>
            </a:extLst>
          </p:cNvPr>
          <p:cNvGraphicFramePr>
            <a:graphicFrameLocks noGrp="1"/>
          </p:cNvGraphicFramePr>
          <p:nvPr>
            <p:ph idx="4294967295"/>
            <p:extLst>
              <p:ext uri="{D42A27DB-BD31-4B8C-83A1-F6EECF244321}">
                <p14:modId xmlns:p14="http://schemas.microsoft.com/office/powerpoint/2010/main" val="2186115930"/>
              </p:ext>
            </p:extLst>
          </p:nvPr>
        </p:nvGraphicFramePr>
        <p:xfrm>
          <a:off x="711200" y="3527147"/>
          <a:ext cx="10515600" cy="5486400"/>
        </p:xfrm>
        <a:graphic>
          <a:graphicData uri="http://schemas.openxmlformats.org/drawingml/2006/table">
            <a:tbl>
              <a:tblPr/>
              <a:tblGrid>
                <a:gridCol w="420624">
                  <a:extLst>
                    <a:ext uri="{9D8B030D-6E8A-4147-A177-3AD203B41FA5}">
                      <a16:colId xmlns:a16="http://schemas.microsoft.com/office/drawing/2014/main" val="663638337"/>
                    </a:ext>
                  </a:extLst>
                </a:gridCol>
                <a:gridCol w="10094976">
                  <a:extLst>
                    <a:ext uri="{9D8B030D-6E8A-4147-A177-3AD203B41FA5}">
                      <a16:colId xmlns:a16="http://schemas.microsoft.com/office/drawing/2014/main" val="2985684848"/>
                    </a:ext>
                  </a:extLst>
                </a:gridCol>
              </a:tblGrid>
              <a:tr h="5301519">
                <a:tc>
                  <a:txBody>
                    <a:bodyPr/>
                    <a:lstStyle/>
                    <a:p>
                      <a:pPr algn="just"/>
                      <a:endParaRPr lang="en-GB" dirty="0">
                        <a:effectLst/>
                      </a:endParaRPr>
                    </a:p>
                  </a:txBody>
                  <a:tcPr marL="0" marR="0" marT="0" marB="0">
                    <a:lnL>
                      <a:noFill/>
                    </a:lnL>
                    <a:lnR>
                      <a:noFill/>
                    </a:lnR>
                    <a:lnT>
                      <a:noFill/>
                    </a:lnT>
                    <a:lnB>
                      <a:noFill/>
                    </a:lnB>
                  </a:tcPr>
                </a:tc>
                <a:tc>
                  <a:txBody>
                    <a:bodyPr/>
                    <a:lstStyle/>
                    <a:p>
                      <a:pPr marL="342900" indent="-342900" algn="just">
                        <a:buFont typeface="+mj-lt"/>
                        <a:buAutoNum type="alphaLcParenR"/>
                      </a:pPr>
                      <a:r>
                        <a:rPr lang="en-GB" dirty="0">
                          <a:effectLst/>
                        </a:rPr>
                        <a:t>adequate knowledge of the sciences on which medicine is based and a good understanding of the scientific methods including the principles of measuring biological functions, the evaluation of scientifically established facts and the analysis of data;</a:t>
                      </a:r>
                      <a:r>
                        <a:rPr lang="en-GB" sz="1800" b="0" i="0" u="none" strike="noStrike" kern="1200" dirty="0">
                          <a:solidFill>
                            <a:schemeClr val="tx1"/>
                          </a:solidFill>
                          <a:effectLst/>
                          <a:latin typeface="+mn-lt"/>
                          <a:ea typeface="+mn-ea"/>
                          <a:cs typeface="+mn-cs"/>
                        </a:rPr>
                        <a:t> </a:t>
                      </a:r>
                    </a:p>
                    <a:p>
                      <a:pPr marL="342900" indent="-342900" algn="just">
                        <a:buFont typeface="+mj-lt"/>
                        <a:buAutoNum type="alphaLcParenR"/>
                      </a:pPr>
                      <a:r>
                        <a:rPr lang="en-GB" sz="1800" b="0" i="0" u="none" strike="noStrike" kern="1200" dirty="0">
                          <a:solidFill>
                            <a:schemeClr val="tx1"/>
                          </a:solidFill>
                          <a:effectLst/>
                          <a:latin typeface="+mn-lt"/>
                          <a:ea typeface="+mn-ea"/>
                          <a:cs typeface="+mn-cs"/>
                        </a:rPr>
                        <a:t>sufficient understanding of the structure, functions and behaviour of healthy and sick persons, as well as relations between the state of health and physical and social surroundings of the human being; </a:t>
                      </a:r>
                    </a:p>
                    <a:p>
                      <a:pPr marL="342900" indent="-342900" algn="just">
                        <a:buFont typeface="+mj-lt"/>
                        <a:buAutoNum type="alphaLcParenR"/>
                      </a:pPr>
                      <a:r>
                        <a:rPr lang="en-GB" sz="1800" b="0" i="0" u="none" strike="noStrike" kern="1200" dirty="0">
                          <a:solidFill>
                            <a:schemeClr val="tx1"/>
                          </a:solidFill>
                          <a:effectLst/>
                          <a:latin typeface="+mn-lt"/>
                          <a:ea typeface="+mn-ea"/>
                          <a:cs typeface="+mn-cs"/>
                        </a:rPr>
                        <a:t>adequate knowledge of clinical disciplines and practices, providing him with a coherent picture of mental and physical diseases, of medicine from the points of view of prophylaxis, diagnosis and therapy and of human reproduction; </a:t>
                      </a:r>
                    </a:p>
                    <a:p>
                      <a:pPr marL="342900" indent="-342900" algn="just">
                        <a:buFont typeface="+mj-lt"/>
                        <a:buAutoNum type="alphaLcParenR"/>
                      </a:pPr>
                      <a:r>
                        <a:rPr lang="en-GB" sz="1800" b="0" i="0" u="none" strike="noStrike" kern="1200" dirty="0">
                          <a:solidFill>
                            <a:schemeClr val="tx1"/>
                          </a:solidFill>
                          <a:effectLst/>
                          <a:latin typeface="+mn-lt"/>
                          <a:ea typeface="+mn-ea"/>
                          <a:cs typeface="+mn-cs"/>
                        </a:rPr>
                        <a:t>suitable clinical experience in hospitals under appropriate supervision.</a:t>
                      </a:r>
                      <a:endParaRPr lang="en-GB" dirty="0">
                        <a:effectLst/>
                      </a:endParaRPr>
                    </a:p>
                    <a:p>
                      <a:pPr algn="just"/>
                      <a:endParaRPr lang="en-GB" dirty="0">
                        <a:effectLst/>
                      </a:endParaRPr>
                    </a:p>
                    <a:p>
                      <a:pPr algn="just"/>
                      <a:endParaRPr lang="en-GB" dirty="0">
                        <a:effectLst/>
                      </a:endParaRPr>
                    </a:p>
                    <a:p>
                      <a:pPr algn="just"/>
                      <a:endParaRPr lang="en-GB" dirty="0">
                        <a:effectLst/>
                      </a:endParaRPr>
                    </a:p>
                    <a:p>
                      <a:pPr algn="just"/>
                      <a:endParaRPr lang="en-GB" dirty="0">
                        <a:effectLst/>
                      </a:endParaRPr>
                    </a:p>
                    <a:p>
                      <a:pPr algn="just"/>
                      <a:endParaRPr lang="en-GB" dirty="0">
                        <a:effectLst/>
                      </a:endParaRPr>
                    </a:p>
                    <a:p>
                      <a:pPr algn="just"/>
                      <a:endParaRPr lang="en-GB" dirty="0">
                        <a:effectLst/>
                      </a:endParaRPr>
                    </a:p>
                    <a:p>
                      <a:pPr algn="just"/>
                      <a:endParaRPr lang="en-GB" dirty="0">
                        <a:effectLst/>
                      </a:endParaRPr>
                    </a:p>
                    <a:p>
                      <a:pPr algn="just"/>
                      <a:endParaRPr lang="en-GB" dirty="0">
                        <a:effectLst/>
                      </a:endParaRPr>
                    </a:p>
                    <a:p>
                      <a:pPr algn="just"/>
                      <a:endParaRPr lang="en-GB" dirty="0">
                        <a:effectLst/>
                      </a:endParaRPr>
                    </a:p>
                    <a:p>
                      <a:pPr algn="just"/>
                      <a:endParaRPr lang="en-GB" dirty="0">
                        <a:effectLst/>
                      </a:endParaRPr>
                    </a:p>
                  </a:txBody>
                  <a:tcPr marL="0" marR="0" marT="0" marB="0">
                    <a:lnL>
                      <a:noFill/>
                    </a:lnL>
                    <a:lnR>
                      <a:noFill/>
                    </a:lnR>
                    <a:lnT>
                      <a:noFill/>
                    </a:lnT>
                    <a:lnB>
                      <a:noFill/>
                    </a:lnB>
                  </a:tcPr>
                </a:tc>
                <a:extLst>
                  <a:ext uri="{0D108BD9-81ED-4DB2-BD59-A6C34878D82A}">
                    <a16:rowId xmlns:a16="http://schemas.microsoft.com/office/drawing/2014/main" val="2987427372"/>
                  </a:ext>
                </a:extLst>
              </a:tr>
            </a:tbl>
          </a:graphicData>
        </a:graphic>
      </p:graphicFrame>
      <p:sp>
        <p:nvSpPr>
          <p:cNvPr id="8" name="Rectangle 1">
            <a:extLst>
              <a:ext uri="{FF2B5EF4-FFF2-40B4-BE49-F238E27FC236}">
                <a16:creationId xmlns:a16="http://schemas.microsoft.com/office/drawing/2014/main" id="{79EFCCC0-85DF-5F3A-C168-C5991C251D93}"/>
              </a:ext>
            </a:extLst>
          </p:cNvPr>
          <p:cNvSpPr>
            <a:spLocks noChangeArrowheads="1"/>
          </p:cNvSpPr>
          <p:nvPr/>
        </p:nvSpPr>
        <p:spPr bwMode="auto">
          <a:xfrm>
            <a:off x="711200" y="387827"/>
            <a:ext cx="106553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HR" sz="1800" b="1" dirty="0">
                <a:solidFill>
                  <a:srgbClr val="333333"/>
                </a:solidFill>
                <a:effectLst/>
                <a:latin typeface="Roboto" panose="02000000000000000000" pitchFamily="2" charset="0"/>
                <a:ea typeface="Aptos" panose="020B0004020202020204" pitchFamily="34" charset="0"/>
                <a:cs typeface="Times New Roman" panose="02020603050405020304" pitchFamily="18" charset="0"/>
              </a:rPr>
              <a:t>Directive 2005/36/EC</a:t>
            </a:r>
            <a:endParaRPr lang="en-HR" altLang="en-HR"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HR" altLang="en-HR" sz="1800" b="1" i="0" u="none" strike="noStrike" cap="none" normalizeH="0" baseline="0" dirty="0">
                <a:ln>
                  <a:noFill/>
                </a:ln>
                <a:solidFill>
                  <a:schemeClr val="tx1"/>
                </a:solidFill>
                <a:effectLst/>
                <a:latin typeface="Arial" panose="020B0604020202020204" pitchFamily="34" charset="0"/>
              </a:rPr>
              <a:t>Basic medical training</a:t>
            </a:r>
            <a:endParaRPr kumimoji="0" lang="en-HR" altLang="en-H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HR" altLang="en-HR" sz="1800" b="0" i="0" u="none" strike="noStrike" cap="none" normalizeH="0" baseline="0" dirty="0">
                <a:ln>
                  <a:noFill/>
                </a:ln>
                <a:solidFill>
                  <a:schemeClr val="tx1"/>
                </a:solidFill>
                <a:effectLst/>
                <a:latin typeface="Arial" panose="020B0604020202020204" pitchFamily="34" charset="0"/>
              </a:rPr>
              <a:t>1.   Admission to basic medical training shall be contingent upon possession of a diploma or certificate providing access, for the studies in question, to universities.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HR" altLang="en-HR" sz="1800" b="0" i="0" u="none" strike="noStrike" cap="none" normalizeH="0" baseline="0" dirty="0">
                <a:ln>
                  <a:noFill/>
                </a:ln>
                <a:solidFill>
                  <a:schemeClr val="tx1"/>
                </a:solidFill>
                <a:effectLst/>
                <a:latin typeface="Arial" panose="020B0604020202020204" pitchFamily="34" charset="0"/>
              </a:rPr>
              <a:t>2.   Basic medical training shall comprise a total of at least six years of study or 5 500 hours of theoretical and practical training provided by, or under the supervision of, a university.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HR" altLang="en-HR" sz="1800" b="0" i="0" u="none" strike="noStrike" cap="none" normalizeH="0" baseline="0" dirty="0">
                <a:ln>
                  <a:noFill/>
                </a:ln>
                <a:solidFill>
                  <a:schemeClr val="tx1"/>
                </a:solidFill>
                <a:effectLst/>
                <a:latin typeface="Arial" panose="020B0604020202020204" pitchFamily="34" charset="0"/>
              </a:rPr>
              <a:t>For persons who began their studies before 1 January 1972, the course of training referred to in the first subparagraph may comprise six months of full-time practical training at university level under the supervision of the competent authorities.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HR" altLang="en-HR" sz="1800" b="0" i="0" u="none" strike="noStrike" cap="none" normalizeH="0" baseline="0" dirty="0">
                <a:ln>
                  <a:noFill/>
                </a:ln>
                <a:solidFill>
                  <a:schemeClr val="tx1"/>
                </a:solidFill>
                <a:effectLst/>
                <a:latin typeface="Arial" panose="020B0604020202020204" pitchFamily="34" charset="0"/>
              </a:rPr>
              <a:t>3.   Basic medical training shall provide an assurance that the person in question has acquired the following knowledge and skills:</a:t>
            </a:r>
          </a:p>
        </p:txBody>
      </p:sp>
    </p:spTree>
    <p:extLst>
      <p:ext uri="{BB962C8B-B14F-4D97-AF65-F5344CB8AC3E}">
        <p14:creationId xmlns:p14="http://schemas.microsoft.com/office/powerpoint/2010/main" val="411122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D746-F5FD-3C08-EF61-7A001A4B08B9}"/>
              </a:ext>
            </a:extLst>
          </p:cNvPr>
          <p:cNvSpPr>
            <a:spLocks noGrp="1"/>
          </p:cNvSpPr>
          <p:nvPr>
            <p:ph type="title"/>
          </p:nvPr>
        </p:nvSpPr>
        <p:spPr>
          <a:xfrm>
            <a:off x="1894114" y="365125"/>
            <a:ext cx="9459686" cy="1082675"/>
          </a:xfrm>
        </p:spPr>
        <p:txBody>
          <a:bodyPr>
            <a:normAutofit/>
          </a:bodyPr>
          <a:lstStyle/>
          <a:p>
            <a:r>
              <a:rPr lang="en-HR" sz="2800" b="1" dirty="0">
                <a:solidFill>
                  <a:srgbClr val="333333"/>
                </a:solidFill>
                <a:effectLst/>
                <a:latin typeface="Roboto" panose="02000000000000000000" pitchFamily="2" charset="0"/>
                <a:ea typeface="Aptos" panose="020B0004020202020204" pitchFamily="34" charset="0"/>
                <a:cs typeface="Times New Roman" panose="02020603050405020304" pitchFamily="18" charset="0"/>
              </a:rPr>
              <a:t>Directive 2005/36/EC </a:t>
            </a:r>
            <a:br>
              <a:rPr lang="en-HR" sz="2800" b="1" dirty="0">
                <a:solidFill>
                  <a:srgbClr val="333333"/>
                </a:solidFill>
                <a:effectLst/>
                <a:latin typeface="Roboto" panose="02000000000000000000" pitchFamily="2" charset="0"/>
                <a:ea typeface="Aptos" panose="020B0004020202020204" pitchFamily="34" charset="0"/>
                <a:cs typeface="Times New Roman" panose="02020603050405020304" pitchFamily="18" charset="0"/>
              </a:rPr>
            </a:br>
            <a:r>
              <a:rPr lang="en-HR" sz="2800" dirty="0"/>
              <a:t>Specialist medical training</a:t>
            </a:r>
          </a:p>
        </p:txBody>
      </p:sp>
      <p:pic>
        <p:nvPicPr>
          <p:cNvPr id="4" name="Content Placeholder 3">
            <a:extLst>
              <a:ext uri="{FF2B5EF4-FFF2-40B4-BE49-F238E27FC236}">
                <a16:creationId xmlns:a16="http://schemas.microsoft.com/office/drawing/2014/main" id="{3B26294A-C07A-2BC1-566C-8A70E822FE3B}"/>
              </a:ext>
            </a:extLst>
          </p:cNvPr>
          <p:cNvPicPr>
            <a:picLocks noGrp="1" noChangeAspect="1"/>
          </p:cNvPicPr>
          <p:nvPr>
            <p:ph idx="1"/>
          </p:nvPr>
        </p:nvPicPr>
        <p:blipFill>
          <a:blip r:embed="rId2"/>
          <a:stretch>
            <a:fillRect/>
          </a:stretch>
        </p:blipFill>
        <p:spPr>
          <a:xfrm>
            <a:off x="794657" y="1447800"/>
            <a:ext cx="11310954" cy="5045075"/>
          </a:xfrm>
          <a:prstGeom prst="rect">
            <a:avLst/>
          </a:prstGeom>
        </p:spPr>
      </p:pic>
      <p:pic>
        <p:nvPicPr>
          <p:cNvPr id="6" name="Picture 5">
            <a:extLst>
              <a:ext uri="{FF2B5EF4-FFF2-40B4-BE49-F238E27FC236}">
                <a16:creationId xmlns:a16="http://schemas.microsoft.com/office/drawing/2014/main" id="{61343DA5-D444-704D-F4F2-8A0098049CFF}"/>
              </a:ext>
            </a:extLst>
          </p:cNvPr>
          <p:cNvPicPr>
            <a:picLocks noChangeAspect="1"/>
          </p:cNvPicPr>
          <p:nvPr/>
        </p:nvPicPr>
        <p:blipFill>
          <a:blip r:embed="rId3"/>
          <a:stretch>
            <a:fillRect/>
          </a:stretch>
        </p:blipFill>
        <p:spPr>
          <a:xfrm>
            <a:off x="431801" y="0"/>
            <a:ext cx="1206499" cy="1295400"/>
          </a:xfrm>
          <a:prstGeom prst="rect">
            <a:avLst/>
          </a:prstGeom>
        </p:spPr>
      </p:pic>
    </p:spTree>
    <p:extLst>
      <p:ext uri="{BB962C8B-B14F-4D97-AF65-F5344CB8AC3E}">
        <p14:creationId xmlns:p14="http://schemas.microsoft.com/office/powerpoint/2010/main" val="250540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53A3B23-BCCF-09A0-516D-E2CABEBF2537}"/>
              </a:ext>
            </a:extLst>
          </p:cNvPr>
          <p:cNvGraphicFramePr>
            <a:graphicFrameLocks noGrp="1"/>
          </p:cNvGraphicFramePr>
          <p:nvPr/>
        </p:nvGraphicFramePr>
        <p:xfrm>
          <a:off x="838200" y="3807111"/>
          <a:ext cx="10515600" cy="392938"/>
        </p:xfrm>
        <a:graphic>
          <a:graphicData uri="http://schemas.openxmlformats.org/drawingml/2006/table">
            <a:tbl>
              <a:tblPr firstRow="1" firstCol="1" bandRow="1">
                <a:tableStyleId>{5C22544A-7EE6-4342-B048-85BDC9FD1C3A}</a:tableStyleId>
              </a:tblPr>
              <a:tblGrid>
                <a:gridCol w="1472184">
                  <a:extLst>
                    <a:ext uri="{9D8B030D-6E8A-4147-A177-3AD203B41FA5}">
                      <a16:colId xmlns:a16="http://schemas.microsoft.com/office/drawing/2014/main" val="2324540745"/>
                    </a:ext>
                  </a:extLst>
                </a:gridCol>
                <a:gridCol w="2313432">
                  <a:extLst>
                    <a:ext uri="{9D8B030D-6E8A-4147-A177-3AD203B41FA5}">
                      <a16:colId xmlns:a16="http://schemas.microsoft.com/office/drawing/2014/main" val="2335844761"/>
                    </a:ext>
                  </a:extLst>
                </a:gridCol>
                <a:gridCol w="3049524">
                  <a:extLst>
                    <a:ext uri="{9D8B030D-6E8A-4147-A177-3AD203B41FA5}">
                      <a16:colId xmlns:a16="http://schemas.microsoft.com/office/drawing/2014/main" val="3047385695"/>
                    </a:ext>
                  </a:extLst>
                </a:gridCol>
                <a:gridCol w="2628900">
                  <a:extLst>
                    <a:ext uri="{9D8B030D-6E8A-4147-A177-3AD203B41FA5}">
                      <a16:colId xmlns:a16="http://schemas.microsoft.com/office/drawing/2014/main" val="1627256728"/>
                    </a:ext>
                  </a:extLst>
                </a:gridCol>
                <a:gridCol w="1051560">
                  <a:extLst>
                    <a:ext uri="{9D8B030D-6E8A-4147-A177-3AD203B41FA5}">
                      <a16:colId xmlns:a16="http://schemas.microsoft.com/office/drawing/2014/main" val="1248935841"/>
                    </a:ext>
                  </a:extLst>
                </a:gridCol>
              </a:tblGrid>
              <a:tr h="0">
                <a:tc>
                  <a:txBody>
                    <a:bodyPr/>
                    <a:lstStyle/>
                    <a:p>
                      <a:pPr marR="123825" algn="ctr">
                        <a:lnSpc>
                          <a:spcPts val="1560"/>
                        </a:lnSpc>
                        <a:spcBef>
                          <a:spcPts val="300"/>
                        </a:spcBef>
                        <a:spcAft>
                          <a:spcPts val="300"/>
                        </a:spcAft>
                      </a:pPr>
                      <a:r>
                        <a:rPr lang="en-HR" sz="1100">
                          <a:effectLst/>
                        </a:rPr>
                        <a:t>Country</a:t>
                      </a:r>
                      <a:endParaRPr lang="en-HR" sz="1200">
                        <a:effectLst/>
                        <a:latin typeface="Times New Roman" panose="02020603050405020304" pitchFamily="18" charset="0"/>
                        <a:ea typeface="Times New Roman" panose="02020603050405020304" pitchFamily="18" charset="0"/>
                      </a:endParaRPr>
                    </a:p>
                  </a:txBody>
                  <a:tcPr marL="0" marR="0" marT="0" marB="0"/>
                </a:tc>
                <a:tc>
                  <a:txBody>
                    <a:bodyPr/>
                    <a:lstStyle/>
                    <a:p>
                      <a:pPr marR="123825" algn="ctr">
                        <a:lnSpc>
                          <a:spcPts val="1560"/>
                        </a:lnSpc>
                        <a:spcBef>
                          <a:spcPts val="300"/>
                        </a:spcBef>
                        <a:spcAft>
                          <a:spcPts val="300"/>
                        </a:spcAft>
                      </a:pPr>
                      <a:r>
                        <a:rPr lang="en-HR" sz="1100">
                          <a:effectLst/>
                        </a:rPr>
                        <a:t>Evidence of formal qualifications</a:t>
                      </a:r>
                      <a:endParaRPr lang="en-HR" sz="1200">
                        <a:effectLst/>
                        <a:latin typeface="Times New Roman" panose="02020603050405020304" pitchFamily="18" charset="0"/>
                        <a:ea typeface="Times New Roman" panose="02020603050405020304" pitchFamily="18" charset="0"/>
                      </a:endParaRPr>
                    </a:p>
                  </a:txBody>
                  <a:tcPr marL="0" marR="0" marT="0" marB="0"/>
                </a:tc>
                <a:tc>
                  <a:txBody>
                    <a:bodyPr/>
                    <a:lstStyle/>
                    <a:p>
                      <a:pPr marR="123825" algn="ctr">
                        <a:lnSpc>
                          <a:spcPts val="1560"/>
                        </a:lnSpc>
                        <a:spcBef>
                          <a:spcPts val="300"/>
                        </a:spcBef>
                        <a:spcAft>
                          <a:spcPts val="300"/>
                        </a:spcAft>
                      </a:pPr>
                      <a:r>
                        <a:rPr lang="en-HR" sz="1100">
                          <a:effectLst/>
                        </a:rPr>
                        <a:t>Body awarding the qualifications</a:t>
                      </a:r>
                      <a:endParaRPr lang="en-HR" sz="1200">
                        <a:effectLst/>
                        <a:latin typeface="Times New Roman" panose="02020603050405020304" pitchFamily="18" charset="0"/>
                        <a:ea typeface="Times New Roman" panose="02020603050405020304" pitchFamily="18" charset="0"/>
                      </a:endParaRPr>
                    </a:p>
                  </a:txBody>
                  <a:tcPr marL="0" marR="0" marT="0" marB="0"/>
                </a:tc>
                <a:tc>
                  <a:txBody>
                    <a:bodyPr/>
                    <a:lstStyle/>
                    <a:p>
                      <a:pPr marR="123825" algn="ctr">
                        <a:lnSpc>
                          <a:spcPts val="1560"/>
                        </a:lnSpc>
                        <a:spcBef>
                          <a:spcPts val="300"/>
                        </a:spcBef>
                        <a:spcAft>
                          <a:spcPts val="300"/>
                        </a:spcAft>
                      </a:pPr>
                      <a:r>
                        <a:rPr lang="en-HR" sz="1100">
                          <a:effectLst/>
                        </a:rPr>
                        <a:t>Certificate accompanying the qualifications</a:t>
                      </a:r>
                      <a:endParaRPr lang="en-HR" sz="1200">
                        <a:effectLst/>
                        <a:latin typeface="Times New Roman" panose="02020603050405020304" pitchFamily="18" charset="0"/>
                        <a:ea typeface="Times New Roman" panose="02020603050405020304" pitchFamily="18" charset="0"/>
                      </a:endParaRPr>
                    </a:p>
                  </a:txBody>
                  <a:tcPr marL="0" marR="0" marT="0" marB="0"/>
                </a:tc>
                <a:tc>
                  <a:txBody>
                    <a:bodyPr/>
                    <a:lstStyle/>
                    <a:p>
                      <a:pPr marR="123825" algn="ctr">
                        <a:lnSpc>
                          <a:spcPts val="1560"/>
                        </a:lnSpc>
                        <a:spcBef>
                          <a:spcPts val="300"/>
                        </a:spcBef>
                        <a:spcAft>
                          <a:spcPts val="300"/>
                        </a:spcAft>
                      </a:pPr>
                      <a:r>
                        <a:rPr lang="en-HR" sz="1100" dirty="0">
                          <a:effectLst/>
                        </a:rPr>
                        <a:t>Reference date</a:t>
                      </a:r>
                      <a:endParaRPr lang="en-HR"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183695760"/>
                  </a:ext>
                </a:extLst>
              </a:tr>
            </a:tbl>
          </a:graphicData>
        </a:graphic>
      </p:graphicFrame>
      <p:sp>
        <p:nvSpPr>
          <p:cNvPr id="6" name="Rectangle 1">
            <a:extLst>
              <a:ext uri="{FF2B5EF4-FFF2-40B4-BE49-F238E27FC236}">
                <a16:creationId xmlns:a16="http://schemas.microsoft.com/office/drawing/2014/main" id="{00A57042-4566-49BD-8B69-AB9F87BBD0E7}"/>
              </a:ext>
            </a:extLst>
          </p:cNvPr>
          <p:cNvSpPr>
            <a:spLocks noChangeArrowheads="1"/>
          </p:cNvSpPr>
          <p:nvPr/>
        </p:nvSpPr>
        <p:spPr bwMode="auto">
          <a:xfrm>
            <a:off x="838200" y="1735547"/>
            <a:ext cx="10417629"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HR" altLang="en-HR" sz="20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rPr>
              <a:t>ANNEX V</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HR" altLang="en-HR" sz="20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rPr>
              <a:t>Recognition on the basis of coordination of the minimum training conditions</a:t>
            </a:r>
          </a:p>
          <a:p>
            <a:pPr marL="0" marR="0" lvl="0" indent="0" algn="ctr" defTabSz="914400" rtl="0" eaLnBrk="0" fontAlgn="base" latinLnBrk="0" hangingPunct="0">
              <a:lnSpc>
                <a:spcPct val="100000"/>
              </a:lnSpc>
              <a:spcBef>
                <a:spcPct val="0"/>
              </a:spcBef>
              <a:spcAft>
                <a:spcPct val="0"/>
              </a:spcAft>
              <a:buClrTx/>
              <a:buSzTx/>
              <a:buFontTx/>
              <a:buNone/>
              <a:tabLst/>
            </a:pPr>
            <a:endParaRPr lang="en-HR" altLang="en-HR" sz="1200" b="1" dirty="0">
              <a:solidFill>
                <a:srgbClr val="333333"/>
              </a:solidFill>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HR" altLang="en-HR"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HR" altLang="en-HR"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rPr>
              <a:t>V.1.   DOCTOR OF MEDICINE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HR" altLang="en-H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HR" altLang="en-HR"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rPr>
              <a:t>5.1.1.   Evidence of formal qualifications in basic medical training</a:t>
            </a:r>
          </a:p>
          <a:p>
            <a:pPr marL="0" marR="0" lvl="0" indent="0" algn="l" defTabSz="914400" rtl="0" eaLnBrk="0" fontAlgn="base" latinLnBrk="0" hangingPunct="0">
              <a:lnSpc>
                <a:spcPct val="100000"/>
              </a:lnSpc>
              <a:spcBef>
                <a:spcPct val="0"/>
              </a:spcBef>
              <a:spcAft>
                <a:spcPct val="0"/>
              </a:spcAft>
              <a:buClrTx/>
              <a:buSzTx/>
              <a:buFontTx/>
              <a:buNone/>
              <a:tabLst/>
            </a:pPr>
            <a:endParaRPr lang="en-HR" altLang="en-HR" b="1" dirty="0">
              <a:solidFill>
                <a:srgbClr val="333333"/>
              </a:solidFill>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HR" altLang="en-HR"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HR" altLang="en-H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HR" altLang="en-HR"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CAC25AE9-F9D2-463B-D348-2A5E7AEE6686}"/>
              </a:ext>
            </a:extLst>
          </p:cNvPr>
          <p:cNvSpPr txBox="1"/>
          <p:nvPr/>
        </p:nvSpPr>
        <p:spPr>
          <a:xfrm>
            <a:off x="957943" y="4517571"/>
            <a:ext cx="7707086" cy="369332"/>
          </a:xfrm>
          <a:prstGeom prst="rect">
            <a:avLst/>
          </a:prstGeom>
          <a:noFill/>
        </p:spPr>
        <p:txBody>
          <a:bodyPr wrap="square" rtlCol="0">
            <a:spAutoFit/>
          </a:bodyPr>
          <a:lstStyle/>
          <a:p>
            <a:pPr algn="just"/>
            <a:r>
              <a:rPr lang="en-GB" b="1" i="0" u="none" strike="noStrike" dirty="0">
                <a:solidFill>
                  <a:srgbClr val="333333"/>
                </a:solidFill>
                <a:effectLst/>
                <a:latin typeface="Arial" panose="020B0604020202020204" pitchFamily="34" charset="0"/>
                <a:cs typeface="Arial" panose="020B0604020202020204" pitchFamily="34" charset="0"/>
              </a:rPr>
              <a:t>5.1.2.   Evidence of formal qualifications of specialised doctors</a:t>
            </a:r>
          </a:p>
        </p:txBody>
      </p:sp>
      <p:graphicFrame>
        <p:nvGraphicFramePr>
          <p:cNvPr id="9" name="Table 8">
            <a:extLst>
              <a:ext uri="{FF2B5EF4-FFF2-40B4-BE49-F238E27FC236}">
                <a16:creationId xmlns:a16="http://schemas.microsoft.com/office/drawing/2014/main" id="{F028721F-B62B-F021-2444-647050131EA9}"/>
              </a:ext>
            </a:extLst>
          </p:cNvPr>
          <p:cNvGraphicFramePr>
            <a:graphicFrameLocks noGrp="1"/>
          </p:cNvGraphicFramePr>
          <p:nvPr>
            <p:extLst>
              <p:ext uri="{D42A27DB-BD31-4B8C-83A1-F6EECF244321}">
                <p14:modId xmlns:p14="http://schemas.microsoft.com/office/powerpoint/2010/main" val="539638195"/>
              </p:ext>
            </p:extLst>
          </p:nvPr>
        </p:nvGraphicFramePr>
        <p:xfrm>
          <a:off x="990598" y="5279571"/>
          <a:ext cx="10515600" cy="500742"/>
        </p:xfrm>
        <a:graphic>
          <a:graphicData uri="http://schemas.openxmlformats.org/drawingml/2006/table">
            <a:tbl>
              <a:tblPr firstRow="1" firstCol="1" bandRow="1">
                <a:tableStyleId>{5C22544A-7EE6-4342-B048-85BDC9FD1C3A}</a:tableStyleId>
              </a:tblPr>
              <a:tblGrid>
                <a:gridCol w="1472184">
                  <a:extLst>
                    <a:ext uri="{9D8B030D-6E8A-4147-A177-3AD203B41FA5}">
                      <a16:colId xmlns:a16="http://schemas.microsoft.com/office/drawing/2014/main" val="2324540745"/>
                    </a:ext>
                  </a:extLst>
                </a:gridCol>
                <a:gridCol w="2313432">
                  <a:extLst>
                    <a:ext uri="{9D8B030D-6E8A-4147-A177-3AD203B41FA5}">
                      <a16:colId xmlns:a16="http://schemas.microsoft.com/office/drawing/2014/main" val="2335844761"/>
                    </a:ext>
                  </a:extLst>
                </a:gridCol>
                <a:gridCol w="3049524">
                  <a:extLst>
                    <a:ext uri="{9D8B030D-6E8A-4147-A177-3AD203B41FA5}">
                      <a16:colId xmlns:a16="http://schemas.microsoft.com/office/drawing/2014/main" val="3047385695"/>
                    </a:ext>
                  </a:extLst>
                </a:gridCol>
                <a:gridCol w="2628900">
                  <a:extLst>
                    <a:ext uri="{9D8B030D-6E8A-4147-A177-3AD203B41FA5}">
                      <a16:colId xmlns:a16="http://schemas.microsoft.com/office/drawing/2014/main" val="1627256728"/>
                    </a:ext>
                  </a:extLst>
                </a:gridCol>
                <a:gridCol w="1051560">
                  <a:extLst>
                    <a:ext uri="{9D8B030D-6E8A-4147-A177-3AD203B41FA5}">
                      <a16:colId xmlns:a16="http://schemas.microsoft.com/office/drawing/2014/main" val="1248935841"/>
                    </a:ext>
                  </a:extLst>
                </a:gridCol>
              </a:tblGrid>
              <a:tr h="500742">
                <a:tc>
                  <a:txBody>
                    <a:bodyPr/>
                    <a:lstStyle/>
                    <a:p>
                      <a:pPr marR="123825" algn="ctr">
                        <a:lnSpc>
                          <a:spcPts val="1560"/>
                        </a:lnSpc>
                        <a:spcBef>
                          <a:spcPts val="300"/>
                        </a:spcBef>
                        <a:spcAft>
                          <a:spcPts val="300"/>
                        </a:spcAft>
                      </a:pPr>
                      <a:r>
                        <a:rPr lang="en-HR" sz="1100">
                          <a:effectLst/>
                        </a:rPr>
                        <a:t>Country</a:t>
                      </a:r>
                      <a:endParaRPr lang="en-HR" sz="1200">
                        <a:effectLst/>
                        <a:latin typeface="Times New Roman" panose="02020603050405020304" pitchFamily="18" charset="0"/>
                        <a:ea typeface="Times New Roman" panose="02020603050405020304" pitchFamily="18" charset="0"/>
                      </a:endParaRPr>
                    </a:p>
                  </a:txBody>
                  <a:tcPr marL="0" marR="0" marT="0" marB="0"/>
                </a:tc>
                <a:tc>
                  <a:txBody>
                    <a:bodyPr/>
                    <a:lstStyle/>
                    <a:p>
                      <a:pPr marR="123825" algn="ctr">
                        <a:lnSpc>
                          <a:spcPts val="1560"/>
                        </a:lnSpc>
                        <a:spcBef>
                          <a:spcPts val="300"/>
                        </a:spcBef>
                        <a:spcAft>
                          <a:spcPts val="300"/>
                        </a:spcAft>
                      </a:pPr>
                      <a:r>
                        <a:rPr lang="en-HR" sz="1100" dirty="0">
                          <a:effectLst/>
                        </a:rPr>
                        <a:t>Evidence of formal qualifications</a:t>
                      </a:r>
                      <a:endParaRPr lang="en-HR"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R="123825" algn="ctr">
                        <a:lnSpc>
                          <a:spcPts val="1560"/>
                        </a:lnSpc>
                        <a:spcBef>
                          <a:spcPts val="300"/>
                        </a:spcBef>
                        <a:spcAft>
                          <a:spcPts val="300"/>
                        </a:spcAft>
                      </a:pPr>
                      <a:r>
                        <a:rPr lang="en-HR" sz="1100">
                          <a:effectLst/>
                        </a:rPr>
                        <a:t>Body awarding the qualifications</a:t>
                      </a:r>
                      <a:endParaRPr lang="en-HR" sz="1200">
                        <a:effectLst/>
                        <a:latin typeface="Times New Roman" panose="02020603050405020304" pitchFamily="18" charset="0"/>
                        <a:ea typeface="Times New Roman" panose="02020603050405020304" pitchFamily="18" charset="0"/>
                      </a:endParaRPr>
                    </a:p>
                  </a:txBody>
                  <a:tcPr marL="0" marR="0" marT="0" marB="0"/>
                </a:tc>
                <a:tc>
                  <a:txBody>
                    <a:bodyPr/>
                    <a:lstStyle/>
                    <a:p>
                      <a:pPr marR="123825" algn="ctr">
                        <a:lnSpc>
                          <a:spcPts val="1560"/>
                        </a:lnSpc>
                        <a:spcBef>
                          <a:spcPts val="300"/>
                        </a:spcBef>
                        <a:spcAft>
                          <a:spcPts val="300"/>
                        </a:spcAft>
                      </a:pPr>
                      <a:r>
                        <a:rPr lang="en-HR" sz="1100">
                          <a:effectLst/>
                        </a:rPr>
                        <a:t>Certificate accompanying the qualifications</a:t>
                      </a:r>
                      <a:endParaRPr lang="en-HR" sz="1200">
                        <a:effectLst/>
                        <a:latin typeface="Times New Roman" panose="02020603050405020304" pitchFamily="18" charset="0"/>
                        <a:ea typeface="Times New Roman" panose="02020603050405020304" pitchFamily="18" charset="0"/>
                      </a:endParaRPr>
                    </a:p>
                  </a:txBody>
                  <a:tcPr marL="0" marR="0" marT="0" marB="0"/>
                </a:tc>
                <a:tc>
                  <a:txBody>
                    <a:bodyPr/>
                    <a:lstStyle/>
                    <a:p>
                      <a:pPr marR="123825" algn="ctr">
                        <a:lnSpc>
                          <a:spcPts val="1560"/>
                        </a:lnSpc>
                        <a:spcBef>
                          <a:spcPts val="300"/>
                        </a:spcBef>
                        <a:spcAft>
                          <a:spcPts val="300"/>
                        </a:spcAft>
                      </a:pPr>
                      <a:r>
                        <a:rPr lang="en-HR" sz="1100" dirty="0">
                          <a:effectLst/>
                        </a:rPr>
                        <a:t>Reference date</a:t>
                      </a:r>
                      <a:endParaRPr lang="en-HR"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183695760"/>
                  </a:ext>
                </a:extLst>
              </a:tr>
            </a:tbl>
          </a:graphicData>
        </a:graphic>
      </p:graphicFrame>
      <p:sp>
        <p:nvSpPr>
          <p:cNvPr id="12" name="TextBox 11">
            <a:extLst>
              <a:ext uri="{FF2B5EF4-FFF2-40B4-BE49-F238E27FC236}">
                <a16:creationId xmlns:a16="http://schemas.microsoft.com/office/drawing/2014/main" id="{A06E51A8-D441-9889-24E1-C774482F3442}"/>
              </a:ext>
            </a:extLst>
          </p:cNvPr>
          <p:cNvSpPr txBox="1"/>
          <p:nvPr/>
        </p:nvSpPr>
        <p:spPr>
          <a:xfrm>
            <a:off x="838200" y="1077255"/>
            <a:ext cx="3200400" cy="738664"/>
          </a:xfrm>
          <a:prstGeom prst="rect">
            <a:avLst/>
          </a:prstGeom>
          <a:noFill/>
        </p:spPr>
        <p:txBody>
          <a:bodyPr wrap="square" rtlCol="0">
            <a:spAutoFit/>
          </a:bodyPr>
          <a:lstStyle/>
          <a:p>
            <a:endParaRPr lang="en-HR" sz="1800" b="1" dirty="0">
              <a:solidFill>
                <a:srgbClr val="333333"/>
              </a:solidFill>
              <a:effectLst/>
              <a:latin typeface="Roboto" panose="02000000000000000000" pitchFamily="2" charset="0"/>
              <a:ea typeface="Aptos" panose="020B0004020202020204" pitchFamily="34" charset="0"/>
              <a:cs typeface="Times New Roman" panose="02020603050405020304" pitchFamily="18" charset="0"/>
            </a:endParaRPr>
          </a:p>
          <a:p>
            <a:r>
              <a:rPr lang="en-HR" sz="2400" b="1" dirty="0">
                <a:solidFill>
                  <a:srgbClr val="333333"/>
                </a:solidFill>
                <a:effectLst/>
                <a:latin typeface="Roboto" panose="02000000000000000000" pitchFamily="2" charset="0"/>
                <a:ea typeface="Aptos" panose="020B0004020202020204" pitchFamily="34" charset="0"/>
                <a:cs typeface="Times New Roman" panose="02020603050405020304" pitchFamily="18" charset="0"/>
              </a:rPr>
              <a:t>Directive 2005/36/EC</a:t>
            </a:r>
            <a:endParaRPr lang="en-HR" sz="2400" dirty="0"/>
          </a:p>
        </p:txBody>
      </p:sp>
      <p:pic>
        <p:nvPicPr>
          <p:cNvPr id="14" name="Picture 13">
            <a:extLst>
              <a:ext uri="{FF2B5EF4-FFF2-40B4-BE49-F238E27FC236}">
                <a16:creationId xmlns:a16="http://schemas.microsoft.com/office/drawing/2014/main" id="{978159CF-1057-9DDB-ACE6-9D233DA1D4F6}"/>
              </a:ext>
            </a:extLst>
          </p:cNvPr>
          <p:cNvPicPr>
            <a:picLocks noChangeAspect="1"/>
          </p:cNvPicPr>
          <p:nvPr/>
        </p:nvPicPr>
        <p:blipFill>
          <a:blip r:embed="rId2"/>
          <a:stretch>
            <a:fillRect/>
          </a:stretch>
        </p:blipFill>
        <p:spPr>
          <a:xfrm>
            <a:off x="431801" y="0"/>
            <a:ext cx="1206499" cy="1295400"/>
          </a:xfrm>
          <a:prstGeom prst="rect">
            <a:avLst/>
          </a:prstGeom>
        </p:spPr>
      </p:pic>
    </p:spTree>
    <p:extLst>
      <p:ext uri="{BB962C8B-B14F-4D97-AF65-F5344CB8AC3E}">
        <p14:creationId xmlns:p14="http://schemas.microsoft.com/office/powerpoint/2010/main" val="392914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9DC70-71B4-E4C2-8869-3162D7106B1F}"/>
              </a:ext>
            </a:extLst>
          </p:cNvPr>
          <p:cNvSpPr>
            <a:spLocks noGrp="1"/>
          </p:cNvSpPr>
          <p:nvPr>
            <p:ph type="title"/>
          </p:nvPr>
        </p:nvSpPr>
        <p:spPr>
          <a:xfrm>
            <a:off x="1638300" y="365125"/>
            <a:ext cx="9715499" cy="1325563"/>
          </a:xfrm>
        </p:spPr>
        <p:txBody>
          <a:bodyPr>
            <a:noAutofit/>
          </a:bodyPr>
          <a:lstStyle/>
          <a:p>
            <a:br>
              <a:rPr lang="en-HR" sz="2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br>
            <a:br>
              <a:rPr lang="en-HR" sz="2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br>
            <a:r>
              <a:rPr lang="en-HR" sz="2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Directive 2011/24/EU of the European Parliament and of the Council of 9 March 2011 on the application of patients’ rights in cross-border healthcare</a:t>
            </a:r>
            <a:br>
              <a:rPr lang="en-HR" sz="2800" dirty="0">
                <a:effectLst/>
                <a:latin typeface="Arial" panose="020B0604020202020204" pitchFamily="34" charset="0"/>
                <a:ea typeface="Times New Roman" panose="02020603050405020304" pitchFamily="18" charset="0"/>
                <a:cs typeface="Arial" panose="020B0604020202020204" pitchFamily="34" charset="0"/>
              </a:rPr>
            </a:br>
            <a:endParaRPr lang="en-HR"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32545DE-1A22-02BD-B442-2ADCB05E8CEB}"/>
              </a:ext>
            </a:extLst>
          </p:cNvPr>
          <p:cNvSpPr>
            <a:spLocks noGrp="1"/>
          </p:cNvSpPr>
          <p:nvPr>
            <p:ph idx="1"/>
          </p:nvPr>
        </p:nvSpPr>
        <p:spPr>
          <a:xfrm>
            <a:off x="762000" y="2558143"/>
            <a:ext cx="10591800" cy="3618820"/>
          </a:xfrm>
        </p:spPr>
        <p:txBody>
          <a:bodyPr/>
          <a:lstStyle/>
          <a:p>
            <a:pPr marL="0" indent="0">
              <a:buNone/>
            </a:pPr>
            <a:endParaRPr lang="en-HR" sz="20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buNone/>
            </a:pPr>
            <a:r>
              <a:rPr lang="en-HR"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 Member State of affiliation may need to receive confirmation that the cross-border healthcare will be, or has been, delivered by a </a:t>
            </a:r>
            <a:r>
              <a:rPr lang="en-HR" sz="20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legally practising health professional. </a:t>
            </a:r>
          </a:p>
          <a:p>
            <a:pPr marL="0" indent="0">
              <a:spcBef>
                <a:spcPts val="0"/>
              </a:spcBef>
              <a:buNone/>
            </a:pPr>
            <a:r>
              <a:rPr lang="en-HR"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It is therefore appropriate to ensure that information on the right to practise contained in </a:t>
            </a:r>
          </a:p>
          <a:p>
            <a:pPr marL="0" indent="0">
              <a:spcBef>
                <a:spcPts val="0"/>
              </a:spcBef>
              <a:buNone/>
            </a:pPr>
            <a:r>
              <a:rPr lang="en-HR"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 national or local registers of health professionals, if established in the Member State </a:t>
            </a:r>
          </a:p>
          <a:p>
            <a:pPr marL="0" indent="0">
              <a:spcBef>
                <a:spcPts val="0"/>
              </a:spcBef>
              <a:buNone/>
            </a:pPr>
            <a:r>
              <a:rPr lang="en-HR"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of treatment, are, upon request, made available to the authorities of the Member State of affiliation.</a:t>
            </a:r>
            <a:endParaRPr lang="en-HR"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HR" dirty="0"/>
          </a:p>
        </p:txBody>
      </p:sp>
      <p:pic>
        <p:nvPicPr>
          <p:cNvPr id="5" name="Picture 4">
            <a:extLst>
              <a:ext uri="{FF2B5EF4-FFF2-40B4-BE49-F238E27FC236}">
                <a16:creationId xmlns:a16="http://schemas.microsoft.com/office/drawing/2014/main" id="{4F08DCEC-9D34-9A3B-789C-68EAF854C874}"/>
              </a:ext>
            </a:extLst>
          </p:cNvPr>
          <p:cNvPicPr>
            <a:picLocks noChangeAspect="1"/>
          </p:cNvPicPr>
          <p:nvPr/>
        </p:nvPicPr>
        <p:blipFill>
          <a:blip r:embed="rId2"/>
          <a:stretch>
            <a:fillRect/>
          </a:stretch>
        </p:blipFill>
        <p:spPr>
          <a:xfrm>
            <a:off x="431801" y="0"/>
            <a:ext cx="1206499" cy="1295400"/>
          </a:xfrm>
          <a:prstGeom prst="rect">
            <a:avLst/>
          </a:prstGeom>
        </p:spPr>
      </p:pic>
    </p:spTree>
    <p:extLst>
      <p:ext uri="{BB962C8B-B14F-4D97-AF65-F5344CB8AC3E}">
        <p14:creationId xmlns:p14="http://schemas.microsoft.com/office/powerpoint/2010/main" val="1207544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2" ma:contentTypeDescription="Crée un document." ma:contentTypeScope="" ma:versionID="4966109fe0896e52cf96412e6b71e88b">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7f227f0845759f58ca2e23e7beba02e0"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2051D6-1F97-4C89-AB99-8289D061FB9F}"/>
</file>

<file path=customXml/itemProps2.xml><?xml version="1.0" encoding="utf-8"?>
<ds:datastoreItem xmlns:ds="http://schemas.openxmlformats.org/officeDocument/2006/customXml" ds:itemID="{662B6F64-37C0-4A96-A7F1-19F72C845595}"/>
</file>

<file path=docProps/app.xml><?xml version="1.0" encoding="utf-8"?>
<Properties xmlns="http://schemas.openxmlformats.org/officeDocument/2006/extended-properties" xmlns:vt="http://schemas.openxmlformats.org/officeDocument/2006/docPropsVTypes">
  <TotalTime>9715</TotalTime>
  <Words>1511</Words>
  <Application>Microsoft Macintosh PowerPoint</Application>
  <PresentationFormat>Widescreen</PresentationFormat>
  <Paragraphs>153</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Aptos Display</vt:lpstr>
      <vt:lpstr>Arial</vt:lpstr>
      <vt:lpstr>Calibri</vt:lpstr>
      <vt:lpstr>Helvetica</vt:lpstr>
      <vt:lpstr>Merriweather</vt:lpstr>
      <vt:lpstr>Roboto</vt:lpstr>
      <vt:lpstr>Source Sans Pro Web</vt:lpstr>
      <vt:lpstr>Times New Roman</vt:lpstr>
      <vt:lpstr>Office Theme</vt:lpstr>
      <vt:lpstr>The need for high standards of  health care education and training</vt:lpstr>
      <vt:lpstr>The World Health Organization – long history of the global standardisation of medical education </vt:lpstr>
      <vt:lpstr>PowerPoint Presentation</vt:lpstr>
      <vt:lpstr>  Directive 2005/36/EC of the European Parliament and of the Council of 7 September 2005 on the recognition of professional qualifications (Text with EEA relevance)   </vt:lpstr>
      <vt:lpstr>Directive 2005/36/EC  Definitions</vt:lpstr>
      <vt:lpstr>PowerPoint Presentation</vt:lpstr>
      <vt:lpstr>Directive 2005/36/EC  Specialist medical training</vt:lpstr>
      <vt:lpstr>PowerPoint Presentation</vt:lpstr>
      <vt:lpstr>  Directive 2011/24/EU of the European Parliament and of the Council of 9 March 2011 on the application of patients’ rights in cross-border healthcare </vt:lpstr>
      <vt:lpstr>CHARTER on TRAINING of MEDICAL SPECIALISTS  in the EUROPEAN COMMUNITY Charter adopted by the Management Council of the UEMS, October 1993  </vt:lpstr>
      <vt:lpstr>PowerPoint Presentation</vt:lpstr>
      <vt:lpstr>PowerPoint Presentation</vt:lpstr>
      <vt:lpstr>PowerPoint Presentation</vt:lpstr>
      <vt:lpstr>PowerPoint Presentation</vt:lpstr>
      <vt:lpstr>PowerPoint Presentation</vt:lpstr>
      <vt:lpstr>European Training Requirements for GP/FM specialist training (EURACT and WONCA, 2018)</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 Čikeš</dc:creator>
  <cp:lastModifiedBy>Nada Čikeš</cp:lastModifiedBy>
  <cp:revision>10</cp:revision>
  <dcterms:created xsi:type="dcterms:W3CDTF">2024-10-12T15:43:14Z</dcterms:created>
  <dcterms:modified xsi:type="dcterms:W3CDTF">2024-10-19T09:44:52Z</dcterms:modified>
</cp:coreProperties>
</file>