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diagrams/data1.xml" ContentType="application/vnd.openxmlformats-officedocument.drawingml.diagramData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diagrams/data2.xml" ContentType="application/vnd.openxmlformats-officedocument.drawingml.diagramData+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theme/theme1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BDA25F-3B8F-43F2-AF72-6825B45BB9D6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C81A955-BC40-4BED-BE9B-F6BE4948A4D2}">
      <dgm:prSet/>
      <dgm:spPr/>
      <dgm:t>
        <a:bodyPr/>
        <a:lstStyle/>
        <a:p>
          <a:r>
            <a:rPr lang="en-US" dirty="0"/>
            <a:t>1. </a:t>
          </a:r>
          <a:r>
            <a:rPr lang="en-US" b="1" dirty="0"/>
            <a:t>Inventory</a:t>
          </a:r>
          <a:r>
            <a:rPr lang="en-US" dirty="0"/>
            <a:t> of medical specialties and subspecialties.</a:t>
          </a:r>
        </a:p>
      </dgm:t>
    </dgm:pt>
    <dgm:pt modelId="{64FDA2C3-566F-4F54-9FE8-235B4EEBFFDC}" type="parTrans" cxnId="{91746E9D-C9DE-4FAF-B292-CAA0CC2438B7}">
      <dgm:prSet/>
      <dgm:spPr/>
      <dgm:t>
        <a:bodyPr/>
        <a:lstStyle/>
        <a:p>
          <a:endParaRPr lang="en-US"/>
        </a:p>
      </dgm:t>
    </dgm:pt>
    <dgm:pt modelId="{A3C8986C-CE7A-4491-AFB8-79347A428D63}" type="sibTrans" cxnId="{91746E9D-C9DE-4FAF-B292-CAA0CC2438B7}">
      <dgm:prSet/>
      <dgm:spPr/>
      <dgm:t>
        <a:bodyPr/>
        <a:lstStyle/>
        <a:p>
          <a:endParaRPr lang="en-US"/>
        </a:p>
      </dgm:t>
    </dgm:pt>
    <dgm:pt modelId="{F7D36C75-ADD9-4BF5-AD63-4795B926BBCC}">
      <dgm:prSet/>
      <dgm:spPr/>
      <dgm:t>
        <a:bodyPr/>
        <a:lstStyle/>
        <a:p>
          <a:r>
            <a:rPr lang="en-US" dirty="0"/>
            <a:t>2. Identify differences between specialties across countries.</a:t>
          </a:r>
        </a:p>
      </dgm:t>
    </dgm:pt>
    <dgm:pt modelId="{AE76C495-E37C-40E6-A44F-CB4A257A3B14}" type="parTrans" cxnId="{F2882E2B-0C23-4BAE-AFC7-09DE87075402}">
      <dgm:prSet/>
      <dgm:spPr/>
      <dgm:t>
        <a:bodyPr/>
        <a:lstStyle/>
        <a:p>
          <a:endParaRPr lang="en-US"/>
        </a:p>
      </dgm:t>
    </dgm:pt>
    <dgm:pt modelId="{DEC5FF7F-2861-44EC-BE22-A421AC5C58A2}" type="sibTrans" cxnId="{F2882E2B-0C23-4BAE-AFC7-09DE87075402}">
      <dgm:prSet/>
      <dgm:spPr/>
      <dgm:t>
        <a:bodyPr/>
        <a:lstStyle/>
        <a:p>
          <a:endParaRPr lang="en-US"/>
        </a:p>
      </dgm:t>
    </dgm:pt>
    <dgm:pt modelId="{0D90770C-4309-46AD-9563-8C5FC06AC3A2}">
      <dgm:prSet/>
      <dgm:spPr/>
      <dgm:t>
        <a:bodyPr/>
        <a:lstStyle/>
        <a:p>
          <a:r>
            <a:rPr lang="en-US" dirty="0"/>
            <a:t>3. </a:t>
          </a:r>
          <a:r>
            <a:rPr lang="en-US" b="1" dirty="0"/>
            <a:t>Create </a:t>
          </a:r>
          <a:r>
            <a:rPr lang="en-US" dirty="0"/>
            <a:t>a web-based database accessible to all.</a:t>
          </a:r>
        </a:p>
      </dgm:t>
    </dgm:pt>
    <dgm:pt modelId="{492909C0-B24F-40D5-8E7D-EA6EBDCC651C}" type="parTrans" cxnId="{8D55DE78-5BCD-47A3-B990-C411C6916E82}">
      <dgm:prSet/>
      <dgm:spPr/>
      <dgm:t>
        <a:bodyPr/>
        <a:lstStyle/>
        <a:p>
          <a:endParaRPr lang="en-US"/>
        </a:p>
      </dgm:t>
    </dgm:pt>
    <dgm:pt modelId="{7D655A38-7344-4615-8653-84E09D97A31E}" type="sibTrans" cxnId="{8D55DE78-5BCD-47A3-B990-C411C6916E82}">
      <dgm:prSet/>
      <dgm:spPr/>
      <dgm:t>
        <a:bodyPr/>
        <a:lstStyle/>
        <a:p>
          <a:endParaRPr lang="en-US"/>
        </a:p>
      </dgm:t>
    </dgm:pt>
    <dgm:pt modelId="{AF8EE266-A3EB-664F-8190-FA888C67DF3C}" type="pres">
      <dgm:prSet presAssocID="{17BDA25F-3B8F-43F2-AF72-6825B45BB9D6}" presName="Name0" presStyleCnt="0">
        <dgm:presLayoutVars>
          <dgm:dir/>
          <dgm:resizeHandles val="exact"/>
        </dgm:presLayoutVars>
      </dgm:prSet>
      <dgm:spPr/>
    </dgm:pt>
    <dgm:pt modelId="{8D57F82C-57D7-3F4E-BF17-055F94FF3015}" type="pres">
      <dgm:prSet presAssocID="{BC81A955-BC40-4BED-BE9B-F6BE4948A4D2}" presName="node" presStyleLbl="node1" presStyleIdx="0" presStyleCnt="3">
        <dgm:presLayoutVars>
          <dgm:bulletEnabled val="1"/>
        </dgm:presLayoutVars>
      </dgm:prSet>
      <dgm:spPr/>
    </dgm:pt>
    <dgm:pt modelId="{ACEE0FA4-320C-054A-99D6-ED07E81CBE7F}" type="pres">
      <dgm:prSet presAssocID="{A3C8986C-CE7A-4491-AFB8-79347A428D63}" presName="sibTrans" presStyleLbl="sibTrans1D1" presStyleIdx="0" presStyleCnt="2"/>
      <dgm:spPr/>
    </dgm:pt>
    <dgm:pt modelId="{71E96FE3-4552-394F-BCE9-60A2B2AED3B8}" type="pres">
      <dgm:prSet presAssocID="{A3C8986C-CE7A-4491-AFB8-79347A428D63}" presName="connectorText" presStyleLbl="sibTrans1D1" presStyleIdx="0" presStyleCnt="2"/>
      <dgm:spPr/>
    </dgm:pt>
    <dgm:pt modelId="{EE574A8A-69FB-474F-A9ED-8E87D095F956}" type="pres">
      <dgm:prSet presAssocID="{F7D36C75-ADD9-4BF5-AD63-4795B926BBCC}" presName="node" presStyleLbl="node1" presStyleIdx="1" presStyleCnt="3">
        <dgm:presLayoutVars>
          <dgm:bulletEnabled val="1"/>
        </dgm:presLayoutVars>
      </dgm:prSet>
      <dgm:spPr/>
    </dgm:pt>
    <dgm:pt modelId="{0DE7B244-F3AB-DE41-A0ED-65953F4DD3D4}" type="pres">
      <dgm:prSet presAssocID="{DEC5FF7F-2861-44EC-BE22-A421AC5C58A2}" presName="sibTrans" presStyleLbl="sibTrans1D1" presStyleIdx="1" presStyleCnt="2"/>
      <dgm:spPr/>
    </dgm:pt>
    <dgm:pt modelId="{5D8BC048-97B5-5048-ADBC-E2E3E018F2EB}" type="pres">
      <dgm:prSet presAssocID="{DEC5FF7F-2861-44EC-BE22-A421AC5C58A2}" presName="connectorText" presStyleLbl="sibTrans1D1" presStyleIdx="1" presStyleCnt="2"/>
      <dgm:spPr/>
    </dgm:pt>
    <dgm:pt modelId="{4322DD1B-E9FF-8147-BC3A-C566DD645DDB}" type="pres">
      <dgm:prSet presAssocID="{0D90770C-4309-46AD-9563-8C5FC06AC3A2}" presName="node" presStyleLbl="node1" presStyleIdx="2" presStyleCnt="3">
        <dgm:presLayoutVars>
          <dgm:bulletEnabled val="1"/>
        </dgm:presLayoutVars>
      </dgm:prSet>
      <dgm:spPr/>
    </dgm:pt>
  </dgm:ptLst>
  <dgm:cxnLst>
    <dgm:cxn modelId="{C1028D0F-AAF5-CA41-9DED-65C475544F8D}" type="presOf" srcId="{DEC5FF7F-2861-44EC-BE22-A421AC5C58A2}" destId="{0DE7B244-F3AB-DE41-A0ED-65953F4DD3D4}" srcOrd="0" destOrd="0" presId="urn:microsoft.com/office/officeart/2016/7/layout/RepeatingBendingProcessNew"/>
    <dgm:cxn modelId="{F2882E2B-0C23-4BAE-AFC7-09DE87075402}" srcId="{17BDA25F-3B8F-43F2-AF72-6825B45BB9D6}" destId="{F7D36C75-ADD9-4BF5-AD63-4795B926BBCC}" srcOrd="1" destOrd="0" parTransId="{AE76C495-E37C-40E6-A44F-CB4A257A3B14}" sibTransId="{DEC5FF7F-2861-44EC-BE22-A421AC5C58A2}"/>
    <dgm:cxn modelId="{3F1AB132-6B17-8844-BD37-672CEACBF86F}" type="presOf" srcId="{DEC5FF7F-2861-44EC-BE22-A421AC5C58A2}" destId="{5D8BC048-97B5-5048-ADBC-E2E3E018F2EB}" srcOrd="1" destOrd="0" presId="urn:microsoft.com/office/officeart/2016/7/layout/RepeatingBendingProcessNew"/>
    <dgm:cxn modelId="{22C1773B-87DB-3346-A29C-358EF3797932}" type="presOf" srcId="{17BDA25F-3B8F-43F2-AF72-6825B45BB9D6}" destId="{AF8EE266-A3EB-664F-8190-FA888C67DF3C}" srcOrd="0" destOrd="0" presId="urn:microsoft.com/office/officeart/2016/7/layout/RepeatingBendingProcessNew"/>
    <dgm:cxn modelId="{C097E641-2ABE-E649-9BFE-794A55F53BAF}" type="presOf" srcId="{A3C8986C-CE7A-4491-AFB8-79347A428D63}" destId="{71E96FE3-4552-394F-BCE9-60A2B2AED3B8}" srcOrd="1" destOrd="0" presId="urn:microsoft.com/office/officeart/2016/7/layout/RepeatingBendingProcessNew"/>
    <dgm:cxn modelId="{E6B07264-E8E7-F64A-A294-4E70CE476079}" type="presOf" srcId="{BC81A955-BC40-4BED-BE9B-F6BE4948A4D2}" destId="{8D57F82C-57D7-3F4E-BF17-055F94FF3015}" srcOrd="0" destOrd="0" presId="urn:microsoft.com/office/officeart/2016/7/layout/RepeatingBendingProcessNew"/>
    <dgm:cxn modelId="{02D5096A-CDDE-5B4A-9B8C-C065BE17306A}" type="presOf" srcId="{F7D36C75-ADD9-4BF5-AD63-4795B926BBCC}" destId="{EE574A8A-69FB-474F-A9ED-8E87D095F956}" srcOrd="0" destOrd="0" presId="urn:microsoft.com/office/officeart/2016/7/layout/RepeatingBendingProcessNew"/>
    <dgm:cxn modelId="{3B608D6A-49D2-974F-B6CA-35E8A9651534}" type="presOf" srcId="{0D90770C-4309-46AD-9563-8C5FC06AC3A2}" destId="{4322DD1B-E9FF-8147-BC3A-C566DD645DDB}" srcOrd="0" destOrd="0" presId="urn:microsoft.com/office/officeart/2016/7/layout/RepeatingBendingProcessNew"/>
    <dgm:cxn modelId="{8D55DE78-5BCD-47A3-B990-C411C6916E82}" srcId="{17BDA25F-3B8F-43F2-AF72-6825B45BB9D6}" destId="{0D90770C-4309-46AD-9563-8C5FC06AC3A2}" srcOrd="2" destOrd="0" parTransId="{492909C0-B24F-40D5-8E7D-EA6EBDCC651C}" sibTransId="{7D655A38-7344-4615-8653-84E09D97A31E}"/>
    <dgm:cxn modelId="{BC6D1681-7753-ED4B-81AB-C7E1124136EA}" type="presOf" srcId="{A3C8986C-CE7A-4491-AFB8-79347A428D63}" destId="{ACEE0FA4-320C-054A-99D6-ED07E81CBE7F}" srcOrd="0" destOrd="0" presId="urn:microsoft.com/office/officeart/2016/7/layout/RepeatingBendingProcessNew"/>
    <dgm:cxn modelId="{91746E9D-C9DE-4FAF-B292-CAA0CC2438B7}" srcId="{17BDA25F-3B8F-43F2-AF72-6825B45BB9D6}" destId="{BC81A955-BC40-4BED-BE9B-F6BE4948A4D2}" srcOrd="0" destOrd="0" parTransId="{64FDA2C3-566F-4F54-9FE8-235B4EEBFFDC}" sibTransId="{A3C8986C-CE7A-4491-AFB8-79347A428D63}"/>
    <dgm:cxn modelId="{5A5383AB-28DD-8E4E-8A71-F5F2D9F80FC5}" type="presParOf" srcId="{AF8EE266-A3EB-664F-8190-FA888C67DF3C}" destId="{8D57F82C-57D7-3F4E-BF17-055F94FF3015}" srcOrd="0" destOrd="0" presId="urn:microsoft.com/office/officeart/2016/7/layout/RepeatingBendingProcessNew"/>
    <dgm:cxn modelId="{2F16A08E-0CCB-B84E-9452-11DED0326EBE}" type="presParOf" srcId="{AF8EE266-A3EB-664F-8190-FA888C67DF3C}" destId="{ACEE0FA4-320C-054A-99D6-ED07E81CBE7F}" srcOrd="1" destOrd="0" presId="urn:microsoft.com/office/officeart/2016/7/layout/RepeatingBendingProcessNew"/>
    <dgm:cxn modelId="{3AA96A0E-6959-8045-AF26-B97BD748226A}" type="presParOf" srcId="{ACEE0FA4-320C-054A-99D6-ED07E81CBE7F}" destId="{71E96FE3-4552-394F-BCE9-60A2B2AED3B8}" srcOrd="0" destOrd="0" presId="urn:microsoft.com/office/officeart/2016/7/layout/RepeatingBendingProcessNew"/>
    <dgm:cxn modelId="{01D0A547-A4EA-BA47-B314-3EDBDE2F48BE}" type="presParOf" srcId="{AF8EE266-A3EB-664F-8190-FA888C67DF3C}" destId="{EE574A8A-69FB-474F-A9ED-8E87D095F956}" srcOrd="2" destOrd="0" presId="urn:microsoft.com/office/officeart/2016/7/layout/RepeatingBendingProcessNew"/>
    <dgm:cxn modelId="{DBC55C68-E6CD-1C48-BA00-AABB47D2ED67}" type="presParOf" srcId="{AF8EE266-A3EB-664F-8190-FA888C67DF3C}" destId="{0DE7B244-F3AB-DE41-A0ED-65953F4DD3D4}" srcOrd="3" destOrd="0" presId="urn:microsoft.com/office/officeart/2016/7/layout/RepeatingBendingProcessNew"/>
    <dgm:cxn modelId="{D18CC808-E848-C343-931F-7DD26F56775D}" type="presParOf" srcId="{0DE7B244-F3AB-DE41-A0ED-65953F4DD3D4}" destId="{5D8BC048-97B5-5048-ADBC-E2E3E018F2EB}" srcOrd="0" destOrd="0" presId="urn:microsoft.com/office/officeart/2016/7/layout/RepeatingBendingProcessNew"/>
    <dgm:cxn modelId="{8668CA6D-71E0-0C4D-8839-8C521E38EDA7}" type="presParOf" srcId="{AF8EE266-A3EB-664F-8190-FA888C67DF3C}" destId="{4322DD1B-E9FF-8147-BC3A-C566DD645DDB}" srcOrd="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9AE6CB-7BC6-493A-8B1A-C3F54788B220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D077D8A4-14D2-48BB-BA85-2A6758D601C3}">
      <dgm:prSet/>
      <dgm:spPr/>
      <dgm:t>
        <a:bodyPr/>
        <a:lstStyle/>
        <a:p>
          <a:pPr>
            <a:defRPr cap="all"/>
          </a:pPr>
          <a:r>
            <a:rPr lang="en-US"/>
            <a:t>Support from UEMS office.</a:t>
          </a:r>
        </a:p>
      </dgm:t>
    </dgm:pt>
    <dgm:pt modelId="{65C18D4E-5127-4AA2-85F7-3CFEA40E9980}" type="parTrans" cxnId="{A426F289-F693-40BC-9FA9-DBC29F9CD31F}">
      <dgm:prSet/>
      <dgm:spPr/>
      <dgm:t>
        <a:bodyPr/>
        <a:lstStyle/>
        <a:p>
          <a:endParaRPr lang="en-US"/>
        </a:p>
      </dgm:t>
    </dgm:pt>
    <dgm:pt modelId="{65595ADD-F168-4EE8-B3ED-95D6CAF730A0}" type="sibTrans" cxnId="{A426F289-F693-40BC-9FA9-DBC29F9CD31F}">
      <dgm:prSet/>
      <dgm:spPr/>
      <dgm:t>
        <a:bodyPr/>
        <a:lstStyle/>
        <a:p>
          <a:endParaRPr lang="en-US"/>
        </a:p>
      </dgm:t>
    </dgm:pt>
    <dgm:pt modelId="{115AD966-EE11-4E58-A9E0-9FCA7C4FF116}">
      <dgm:prSet/>
      <dgm:spPr/>
      <dgm:t>
        <a:bodyPr/>
        <a:lstStyle/>
        <a:p>
          <a:pPr>
            <a:defRPr cap="all"/>
          </a:pPr>
          <a:r>
            <a:rPr lang="en-US"/>
            <a:t>Organize video meetings.</a:t>
          </a:r>
        </a:p>
      </dgm:t>
    </dgm:pt>
    <dgm:pt modelId="{E0AE5FAC-DBFA-4512-B7A5-5DA07C439C94}" type="parTrans" cxnId="{65E33844-4D56-4FE6-AEAB-4A563D9A640A}">
      <dgm:prSet/>
      <dgm:spPr/>
      <dgm:t>
        <a:bodyPr/>
        <a:lstStyle/>
        <a:p>
          <a:endParaRPr lang="en-US"/>
        </a:p>
      </dgm:t>
    </dgm:pt>
    <dgm:pt modelId="{D7B91F80-454E-4349-A6D9-CBC2BD775F66}" type="sibTrans" cxnId="{65E33844-4D56-4FE6-AEAB-4A563D9A640A}">
      <dgm:prSet/>
      <dgm:spPr/>
      <dgm:t>
        <a:bodyPr/>
        <a:lstStyle/>
        <a:p>
          <a:endParaRPr lang="en-US"/>
        </a:p>
      </dgm:t>
    </dgm:pt>
    <dgm:pt modelId="{6DA1DD44-86B5-421B-AD03-4244773BD36B}">
      <dgm:prSet/>
      <dgm:spPr/>
      <dgm:t>
        <a:bodyPr/>
        <a:lstStyle/>
        <a:p>
          <a:pPr>
            <a:defRPr cap="all"/>
          </a:pPr>
          <a:r>
            <a:rPr lang="en-US"/>
            <a:t>Data collection and website by January 2026.</a:t>
          </a:r>
        </a:p>
      </dgm:t>
    </dgm:pt>
    <dgm:pt modelId="{85CEECF3-CEE0-4E6A-BEC4-57B20530EDE9}" type="parTrans" cxnId="{831091EE-C089-497F-9C5B-3EF6F38ECF09}">
      <dgm:prSet/>
      <dgm:spPr/>
      <dgm:t>
        <a:bodyPr/>
        <a:lstStyle/>
        <a:p>
          <a:endParaRPr lang="en-US"/>
        </a:p>
      </dgm:t>
    </dgm:pt>
    <dgm:pt modelId="{B3B1F317-7D83-4100-8AFB-8E65A4A5FF44}" type="sibTrans" cxnId="{831091EE-C089-497F-9C5B-3EF6F38ECF09}">
      <dgm:prSet/>
      <dgm:spPr/>
      <dgm:t>
        <a:bodyPr/>
        <a:lstStyle/>
        <a:p>
          <a:endParaRPr lang="en-US"/>
        </a:p>
      </dgm:t>
    </dgm:pt>
    <dgm:pt modelId="{19F65339-D4E2-47DE-85AD-145C8C8A1D94}" type="pres">
      <dgm:prSet presAssocID="{C99AE6CB-7BC6-493A-8B1A-C3F54788B220}" presName="root" presStyleCnt="0">
        <dgm:presLayoutVars>
          <dgm:dir/>
          <dgm:resizeHandles val="exact"/>
        </dgm:presLayoutVars>
      </dgm:prSet>
      <dgm:spPr/>
    </dgm:pt>
    <dgm:pt modelId="{1EE245E8-517D-42DC-8740-07DA2A006979}" type="pres">
      <dgm:prSet presAssocID="{D077D8A4-14D2-48BB-BA85-2A6758D601C3}" presName="compNode" presStyleCnt="0"/>
      <dgm:spPr/>
    </dgm:pt>
    <dgm:pt modelId="{4644FB3F-846C-4543-AA15-C7B7415ECE4B}" type="pres">
      <dgm:prSet presAssocID="{D077D8A4-14D2-48BB-BA85-2A6758D601C3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A2974188-37C0-4D55-BDF3-87E2A939CCC7}" type="pres">
      <dgm:prSet presAssocID="{D077D8A4-14D2-48BB-BA85-2A6758D601C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CBB31B8A-3E96-4572-B75B-458C969E057B}" type="pres">
      <dgm:prSet presAssocID="{D077D8A4-14D2-48BB-BA85-2A6758D601C3}" presName="spaceRect" presStyleCnt="0"/>
      <dgm:spPr/>
    </dgm:pt>
    <dgm:pt modelId="{4C43E636-3422-4536-BB01-4C2CA408EACE}" type="pres">
      <dgm:prSet presAssocID="{D077D8A4-14D2-48BB-BA85-2A6758D601C3}" presName="textRect" presStyleLbl="revTx" presStyleIdx="0" presStyleCnt="3">
        <dgm:presLayoutVars>
          <dgm:chMax val="1"/>
          <dgm:chPref val="1"/>
        </dgm:presLayoutVars>
      </dgm:prSet>
      <dgm:spPr/>
    </dgm:pt>
    <dgm:pt modelId="{FE86EDAC-F1B7-47CB-A30A-DF8D5F035D34}" type="pres">
      <dgm:prSet presAssocID="{65595ADD-F168-4EE8-B3ED-95D6CAF730A0}" presName="sibTrans" presStyleCnt="0"/>
      <dgm:spPr/>
    </dgm:pt>
    <dgm:pt modelId="{AD008678-8742-4530-8FEF-C8D3244B9234}" type="pres">
      <dgm:prSet presAssocID="{115AD966-EE11-4E58-A9E0-9FCA7C4FF116}" presName="compNode" presStyleCnt="0"/>
      <dgm:spPr/>
    </dgm:pt>
    <dgm:pt modelId="{EFC49FD2-8665-4CFC-A0B6-8A929B840B57}" type="pres">
      <dgm:prSet presAssocID="{115AD966-EE11-4E58-A9E0-9FCA7C4FF116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BE38AF79-E678-4EF3-BF02-78A74C8D3B06}" type="pres">
      <dgm:prSet presAssocID="{115AD966-EE11-4E58-A9E0-9FCA7C4FF11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éunion"/>
        </a:ext>
      </dgm:extLst>
    </dgm:pt>
    <dgm:pt modelId="{629C9B59-92E4-48B9-A2A5-3C24A3627211}" type="pres">
      <dgm:prSet presAssocID="{115AD966-EE11-4E58-A9E0-9FCA7C4FF116}" presName="spaceRect" presStyleCnt="0"/>
      <dgm:spPr/>
    </dgm:pt>
    <dgm:pt modelId="{7A402AEA-CC81-46B6-962F-7F5D654ACDB6}" type="pres">
      <dgm:prSet presAssocID="{115AD966-EE11-4E58-A9E0-9FCA7C4FF116}" presName="textRect" presStyleLbl="revTx" presStyleIdx="1" presStyleCnt="3">
        <dgm:presLayoutVars>
          <dgm:chMax val="1"/>
          <dgm:chPref val="1"/>
        </dgm:presLayoutVars>
      </dgm:prSet>
      <dgm:spPr/>
    </dgm:pt>
    <dgm:pt modelId="{9907E467-FB95-44BC-BC68-6A9AC3E86ED7}" type="pres">
      <dgm:prSet presAssocID="{D7B91F80-454E-4349-A6D9-CBC2BD775F66}" presName="sibTrans" presStyleCnt="0"/>
      <dgm:spPr/>
    </dgm:pt>
    <dgm:pt modelId="{2A9842B3-7E31-4D4E-A13E-62D2E727D5BC}" type="pres">
      <dgm:prSet presAssocID="{6DA1DD44-86B5-421B-AD03-4244773BD36B}" presName="compNode" presStyleCnt="0"/>
      <dgm:spPr/>
    </dgm:pt>
    <dgm:pt modelId="{BF1FDDB2-D897-4AED-94E1-6B0F697F1AF4}" type="pres">
      <dgm:prSet presAssocID="{6DA1DD44-86B5-421B-AD03-4244773BD36B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1773FFE8-1330-41E2-AF52-2FB83AF9A815}" type="pres">
      <dgm:prSet presAssocID="{6DA1DD44-86B5-421B-AD03-4244773BD36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de"/>
        </a:ext>
      </dgm:extLst>
    </dgm:pt>
    <dgm:pt modelId="{5273A906-C56D-4460-A516-E2EE94EB2C54}" type="pres">
      <dgm:prSet presAssocID="{6DA1DD44-86B5-421B-AD03-4244773BD36B}" presName="spaceRect" presStyleCnt="0"/>
      <dgm:spPr/>
    </dgm:pt>
    <dgm:pt modelId="{C98169B8-10B2-444B-97E6-D7DF0151DB55}" type="pres">
      <dgm:prSet presAssocID="{6DA1DD44-86B5-421B-AD03-4244773BD36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5E33844-4D56-4FE6-AEAB-4A563D9A640A}" srcId="{C99AE6CB-7BC6-493A-8B1A-C3F54788B220}" destId="{115AD966-EE11-4E58-A9E0-9FCA7C4FF116}" srcOrd="1" destOrd="0" parTransId="{E0AE5FAC-DBFA-4512-B7A5-5DA07C439C94}" sibTransId="{D7B91F80-454E-4349-A6D9-CBC2BD775F66}"/>
    <dgm:cxn modelId="{050F6972-331F-44BF-BF27-3106B83FF1F3}" type="presOf" srcId="{D077D8A4-14D2-48BB-BA85-2A6758D601C3}" destId="{4C43E636-3422-4536-BB01-4C2CA408EACE}" srcOrd="0" destOrd="0" presId="urn:microsoft.com/office/officeart/2018/5/layout/IconLeafLabelList"/>
    <dgm:cxn modelId="{A426F289-F693-40BC-9FA9-DBC29F9CD31F}" srcId="{C99AE6CB-7BC6-493A-8B1A-C3F54788B220}" destId="{D077D8A4-14D2-48BB-BA85-2A6758D601C3}" srcOrd="0" destOrd="0" parTransId="{65C18D4E-5127-4AA2-85F7-3CFEA40E9980}" sibTransId="{65595ADD-F168-4EE8-B3ED-95D6CAF730A0}"/>
    <dgm:cxn modelId="{65ED7FBD-764C-410F-A980-20E5DD3A6AB7}" type="presOf" srcId="{6DA1DD44-86B5-421B-AD03-4244773BD36B}" destId="{C98169B8-10B2-444B-97E6-D7DF0151DB55}" srcOrd="0" destOrd="0" presId="urn:microsoft.com/office/officeart/2018/5/layout/IconLeafLabelList"/>
    <dgm:cxn modelId="{667A14CA-777B-43D1-BA9C-6E845A4F75F0}" type="presOf" srcId="{C99AE6CB-7BC6-493A-8B1A-C3F54788B220}" destId="{19F65339-D4E2-47DE-85AD-145C8C8A1D94}" srcOrd="0" destOrd="0" presId="urn:microsoft.com/office/officeart/2018/5/layout/IconLeafLabelList"/>
    <dgm:cxn modelId="{E4FCE2D1-18B5-407A-88D1-660C0AFE0BFF}" type="presOf" srcId="{115AD966-EE11-4E58-A9E0-9FCA7C4FF116}" destId="{7A402AEA-CC81-46B6-962F-7F5D654ACDB6}" srcOrd="0" destOrd="0" presId="urn:microsoft.com/office/officeart/2018/5/layout/IconLeafLabelList"/>
    <dgm:cxn modelId="{831091EE-C089-497F-9C5B-3EF6F38ECF09}" srcId="{C99AE6CB-7BC6-493A-8B1A-C3F54788B220}" destId="{6DA1DD44-86B5-421B-AD03-4244773BD36B}" srcOrd="2" destOrd="0" parTransId="{85CEECF3-CEE0-4E6A-BEC4-57B20530EDE9}" sibTransId="{B3B1F317-7D83-4100-8AFB-8E65A4A5FF44}"/>
    <dgm:cxn modelId="{0A4D3B95-E865-421B-8B3C-44DFCEAAAFB1}" type="presParOf" srcId="{19F65339-D4E2-47DE-85AD-145C8C8A1D94}" destId="{1EE245E8-517D-42DC-8740-07DA2A006979}" srcOrd="0" destOrd="0" presId="urn:microsoft.com/office/officeart/2018/5/layout/IconLeafLabelList"/>
    <dgm:cxn modelId="{06E4C3FB-BAE3-44ED-B86E-BC81CE988E6E}" type="presParOf" srcId="{1EE245E8-517D-42DC-8740-07DA2A006979}" destId="{4644FB3F-846C-4543-AA15-C7B7415ECE4B}" srcOrd="0" destOrd="0" presId="urn:microsoft.com/office/officeart/2018/5/layout/IconLeafLabelList"/>
    <dgm:cxn modelId="{CA5CB315-2183-4F51-AE01-5F6B4693FDCB}" type="presParOf" srcId="{1EE245E8-517D-42DC-8740-07DA2A006979}" destId="{A2974188-37C0-4D55-BDF3-87E2A939CCC7}" srcOrd="1" destOrd="0" presId="urn:microsoft.com/office/officeart/2018/5/layout/IconLeafLabelList"/>
    <dgm:cxn modelId="{E1A3D0A7-53FD-4FD8-810A-59EEFB9930C9}" type="presParOf" srcId="{1EE245E8-517D-42DC-8740-07DA2A006979}" destId="{CBB31B8A-3E96-4572-B75B-458C969E057B}" srcOrd="2" destOrd="0" presId="urn:microsoft.com/office/officeart/2018/5/layout/IconLeafLabelList"/>
    <dgm:cxn modelId="{E41D99EC-5121-4513-B35A-68543EA77C66}" type="presParOf" srcId="{1EE245E8-517D-42DC-8740-07DA2A006979}" destId="{4C43E636-3422-4536-BB01-4C2CA408EACE}" srcOrd="3" destOrd="0" presId="urn:microsoft.com/office/officeart/2018/5/layout/IconLeafLabelList"/>
    <dgm:cxn modelId="{12BF6501-692D-48EB-920B-4273FA2A730B}" type="presParOf" srcId="{19F65339-D4E2-47DE-85AD-145C8C8A1D94}" destId="{FE86EDAC-F1B7-47CB-A30A-DF8D5F035D34}" srcOrd="1" destOrd="0" presId="urn:microsoft.com/office/officeart/2018/5/layout/IconLeafLabelList"/>
    <dgm:cxn modelId="{1BCCEC28-6D00-4F1D-B665-526620EBFD17}" type="presParOf" srcId="{19F65339-D4E2-47DE-85AD-145C8C8A1D94}" destId="{AD008678-8742-4530-8FEF-C8D3244B9234}" srcOrd="2" destOrd="0" presId="urn:microsoft.com/office/officeart/2018/5/layout/IconLeafLabelList"/>
    <dgm:cxn modelId="{BE77AFC5-D888-4932-B6FA-E13B093CA5E9}" type="presParOf" srcId="{AD008678-8742-4530-8FEF-C8D3244B9234}" destId="{EFC49FD2-8665-4CFC-A0B6-8A929B840B57}" srcOrd="0" destOrd="0" presId="urn:microsoft.com/office/officeart/2018/5/layout/IconLeafLabelList"/>
    <dgm:cxn modelId="{E8EE0406-C88D-410A-85DA-7D4DF2E15E1F}" type="presParOf" srcId="{AD008678-8742-4530-8FEF-C8D3244B9234}" destId="{BE38AF79-E678-4EF3-BF02-78A74C8D3B06}" srcOrd="1" destOrd="0" presId="urn:microsoft.com/office/officeart/2018/5/layout/IconLeafLabelList"/>
    <dgm:cxn modelId="{5D8F0718-9664-4FE8-AA2D-FD11E7A02C86}" type="presParOf" srcId="{AD008678-8742-4530-8FEF-C8D3244B9234}" destId="{629C9B59-92E4-48B9-A2A5-3C24A3627211}" srcOrd="2" destOrd="0" presId="urn:microsoft.com/office/officeart/2018/5/layout/IconLeafLabelList"/>
    <dgm:cxn modelId="{5BCA23ED-8AD4-4E8F-BE1D-A4BA3979FC4A}" type="presParOf" srcId="{AD008678-8742-4530-8FEF-C8D3244B9234}" destId="{7A402AEA-CC81-46B6-962F-7F5D654ACDB6}" srcOrd="3" destOrd="0" presId="urn:microsoft.com/office/officeart/2018/5/layout/IconLeafLabelList"/>
    <dgm:cxn modelId="{DBB8BB81-B0BB-4696-8008-705592C2656E}" type="presParOf" srcId="{19F65339-D4E2-47DE-85AD-145C8C8A1D94}" destId="{9907E467-FB95-44BC-BC68-6A9AC3E86ED7}" srcOrd="3" destOrd="0" presId="urn:microsoft.com/office/officeart/2018/5/layout/IconLeafLabelList"/>
    <dgm:cxn modelId="{99ECBFFA-9CA6-48A9-8965-F821818D3C96}" type="presParOf" srcId="{19F65339-D4E2-47DE-85AD-145C8C8A1D94}" destId="{2A9842B3-7E31-4D4E-A13E-62D2E727D5BC}" srcOrd="4" destOrd="0" presId="urn:microsoft.com/office/officeart/2018/5/layout/IconLeafLabelList"/>
    <dgm:cxn modelId="{4D4DF8CC-C08B-4446-9F99-B8D94DA26108}" type="presParOf" srcId="{2A9842B3-7E31-4D4E-A13E-62D2E727D5BC}" destId="{BF1FDDB2-D897-4AED-94E1-6B0F697F1AF4}" srcOrd="0" destOrd="0" presId="urn:microsoft.com/office/officeart/2018/5/layout/IconLeafLabelList"/>
    <dgm:cxn modelId="{B8613FB6-6BE4-445C-8A81-695306EE606D}" type="presParOf" srcId="{2A9842B3-7E31-4D4E-A13E-62D2E727D5BC}" destId="{1773FFE8-1330-41E2-AF52-2FB83AF9A815}" srcOrd="1" destOrd="0" presId="urn:microsoft.com/office/officeart/2018/5/layout/IconLeafLabelList"/>
    <dgm:cxn modelId="{7859DFD1-D18D-42FF-837E-E3DE22A7E2D4}" type="presParOf" srcId="{2A9842B3-7E31-4D4E-A13E-62D2E727D5BC}" destId="{5273A906-C56D-4460-A516-E2EE94EB2C54}" srcOrd="2" destOrd="0" presId="urn:microsoft.com/office/officeart/2018/5/layout/IconLeafLabelList"/>
    <dgm:cxn modelId="{64B17F24-0C8B-456C-8FB4-22D8AE091C5C}" type="presParOf" srcId="{2A9842B3-7E31-4D4E-A13E-62D2E727D5BC}" destId="{C98169B8-10B2-444B-97E6-D7DF0151DB55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E0FA4-320C-054A-99D6-ED07E81CBE7F}">
      <dsp:nvSpPr>
        <dsp:cNvPr id="0" name=""/>
        <dsp:cNvSpPr/>
      </dsp:nvSpPr>
      <dsp:spPr>
        <a:xfrm>
          <a:off x="4904570" y="869778"/>
          <a:ext cx="6695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9521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21827" y="911998"/>
        <a:ext cx="35006" cy="7001"/>
      </dsp:txXfrm>
    </dsp:sp>
    <dsp:sp modelId="{8D57F82C-57D7-3F4E-BF17-055F94FF3015}">
      <dsp:nvSpPr>
        <dsp:cNvPr id="0" name=""/>
        <dsp:cNvSpPr/>
      </dsp:nvSpPr>
      <dsp:spPr>
        <a:xfrm>
          <a:off x="1862362" y="2296"/>
          <a:ext cx="3044007" cy="18264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159" tIns="156569" rIns="149159" bIns="156569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1. </a:t>
          </a:r>
          <a:r>
            <a:rPr lang="en-US" sz="2600" b="1" kern="1200" dirty="0"/>
            <a:t>Inventory</a:t>
          </a:r>
          <a:r>
            <a:rPr lang="en-US" sz="2600" kern="1200" dirty="0"/>
            <a:t> of medical specialties and subspecialties.</a:t>
          </a:r>
        </a:p>
      </dsp:txBody>
      <dsp:txXfrm>
        <a:off x="1862362" y="2296"/>
        <a:ext cx="3044007" cy="1826404"/>
      </dsp:txXfrm>
    </dsp:sp>
    <dsp:sp modelId="{0DE7B244-F3AB-DE41-A0ED-65953F4DD3D4}">
      <dsp:nvSpPr>
        <dsp:cNvPr id="0" name=""/>
        <dsp:cNvSpPr/>
      </dsp:nvSpPr>
      <dsp:spPr>
        <a:xfrm>
          <a:off x="3384366" y="1826901"/>
          <a:ext cx="3744129" cy="669521"/>
        </a:xfrm>
        <a:custGeom>
          <a:avLst/>
          <a:gdLst/>
          <a:ahLst/>
          <a:cxnLst/>
          <a:rect l="0" t="0" r="0" b="0"/>
          <a:pathLst>
            <a:path>
              <a:moveTo>
                <a:pt x="3744129" y="0"/>
              </a:moveTo>
              <a:lnTo>
                <a:pt x="3744129" y="351860"/>
              </a:lnTo>
              <a:lnTo>
                <a:pt x="0" y="351860"/>
              </a:lnTo>
              <a:lnTo>
                <a:pt x="0" y="669521"/>
              </a:lnTo>
            </a:path>
          </a:pathLst>
        </a:custGeom>
        <a:noFill/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61205" y="2158161"/>
        <a:ext cx="190451" cy="7001"/>
      </dsp:txXfrm>
    </dsp:sp>
    <dsp:sp modelId="{EE574A8A-69FB-474F-A9ED-8E87D095F956}">
      <dsp:nvSpPr>
        <dsp:cNvPr id="0" name=""/>
        <dsp:cNvSpPr/>
      </dsp:nvSpPr>
      <dsp:spPr>
        <a:xfrm>
          <a:off x="5606491" y="2296"/>
          <a:ext cx="3044007" cy="1826404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159" tIns="156569" rIns="149159" bIns="156569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2. Identify differences between specialties across countries.</a:t>
          </a:r>
        </a:p>
      </dsp:txBody>
      <dsp:txXfrm>
        <a:off x="5606491" y="2296"/>
        <a:ext cx="3044007" cy="1826404"/>
      </dsp:txXfrm>
    </dsp:sp>
    <dsp:sp modelId="{4322DD1B-E9FF-8147-BC3A-C566DD645DDB}">
      <dsp:nvSpPr>
        <dsp:cNvPr id="0" name=""/>
        <dsp:cNvSpPr/>
      </dsp:nvSpPr>
      <dsp:spPr>
        <a:xfrm>
          <a:off x="1862362" y="2528822"/>
          <a:ext cx="3044007" cy="1826404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159" tIns="156569" rIns="149159" bIns="156569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3. </a:t>
          </a:r>
          <a:r>
            <a:rPr lang="en-US" sz="2600" b="1" kern="1200" dirty="0"/>
            <a:t>Create </a:t>
          </a:r>
          <a:r>
            <a:rPr lang="en-US" sz="2600" kern="1200" dirty="0"/>
            <a:t>a web-based database accessible to all.</a:t>
          </a:r>
        </a:p>
      </dsp:txBody>
      <dsp:txXfrm>
        <a:off x="1862362" y="2528822"/>
        <a:ext cx="3044007" cy="18264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4FB3F-846C-4543-AA15-C7B7415ECE4B}">
      <dsp:nvSpPr>
        <dsp:cNvPr id="0" name=""/>
        <dsp:cNvSpPr/>
      </dsp:nvSpPr>
      <dsp:spPr>
        <a:xfrm>
          <a:off x="717241" y="453902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974188-37C0-4D55-BDF3-87E2A939CCC7}">
      <dsp:nvSpPr>
        <dsp:cNvPr id="0" name=""/>
        <dsp:cNvSpPr/>
      </dsp:nvSpPr>
      <dsp:spPr>
        <a:xfrm>
          <a:off x="1134053" y="870715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3E636-3422-4536-BB01-4C2CA408EACE}">
      <dsp:nvSpPr>
        <dsp:cNvPr id="0" name=""/>
        <dsp:cNvSpPr/>
      </dsp:nvSpPr>
      <dsp:spPr>
        <a:xfrm>
          <a:off x="92022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Support from UEMS office.</a:t>
          </a:r>
        </a:p>
      </dsp:txBody>
      <dsp:txXfrm>
        <a:off x="92022" y="3018902"/>
        <a:ext cx="3206250" cy="720000"/>
      </dsp:txXfrm>
    </dsp:sp>
    <dsp:sp modelId="{EFC49FD2-8665-4CFC-A0B6-8A929B840B57}">
      <dsp:nvSpPr>
        <dsp:cNvPr id="0" name=""/>
        <dsp:cNvSpPr/>
      </dsp:nvSpPr>
      <dsp:spPr>
        <a:xfrm>
          <a:off x="4484585" y="453902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38AF79-E678-4EF3-BF02-78A74C8D3B06}">
      <dsp:nvSpPr>
        <dsp:cNvPr id="0" name=""/>
        <dsp:cNvSpPr/>
      </dsp:nvSpPr>
      <dsp:spPr>
        <a:xfrm>
          <a:off x="4901397" y="870715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402AEA-CC81-46B6-962F-7F5D654ACDB6}">
      <dsp:nvSpPr>
        <dsp:cNvPr id="0" name=""/>
        <dsp:cNvSpPr/>
      </dsp:nvSpPr>
      <dsp:spPr>
        <a:xfrm>
          <a:off x="3859366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Organize video meetings.</a:t>
          </a:r>
        </a:p>
      </dsp:txBody>
      <dsp:txXfrm>
        <a:off x="3859366" y="3018902"/>
        <a:ext cx="3206250" cy="720000"/>
      </dsp:txXfrm>
    </dsp:sp>
    <dsp:sp modelId="{BF1FDDB2-D897-4AED-94E1-6B0F697F1AF4}">
      <dsp:nvSpPr>
        <dsp:cNvPr id="0" name=""/>
        <dsp:cNvSpPr/>
      </dsp:nvSpPr>
      <dsp:spPr>
        <a:xfrm>
          <a:off x="8251929" y="453902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73FFE8-1330-41E2-AF52-2FB83AF9A815}">
      <dsp:nvSpPr>
        <dsp:cNvPr id="0" name=""/>
        <dsp:cNvSpPr/>
      </dsp:nvSpPr>
      <dsp:spPr>
        <a:xfrm>
          <a:off x="8668741" y="870715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8169B8-10B2-444B-97E6-D7DF0151DB55}">
      <dsp:nvSpPr>
        <dsp:cNvPr id="0" name=""/>
        <dsp:cNvSpPr/>
      </dsp:nvSpPr>
      <dsp:spPr>
        <a:xfrm>
          <a:off x="7626710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Data collection and website by January 2026.</a:t>
          </a:r>
        </a:p>
      </dsp:txBody>
      <dsp:txXfrm>
        <a:off x="7626710" y="3018902"/>
        <a:ext cx="3206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mailto:a.girbes@demedischspecialist.n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520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" y="0"/>
            <a:ext cx="1218852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945" y="4267832"/>
            <a:ext cx="4804745" cy="1297115"/>
          </a:xfrm>
        </p:spPr>
        <p:txBody>
          <a:bodyPr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fr-FR" sz="2800" dirty="0">
                <a:solidFill>
                  <a:schemeClr val="tx2"/>
                </a:solidFill>
              </a:rPr>
              <a:t>Mapping and Matching Of </a:t>
            </a:r>
            <a:r>
              <a:rPr lang="fr-FR" sz="2800" dirty="0" err="1">
                <a:solidFill>
                  <a:schemeClr val="tx2"/>
                </a:solidFill>
              </a:rPr>
              <a:t>Medical</a:t>
            </a:r>
            <a:r>
              <a:rPr lang="fr-FR" sz="2800" dirty="0">
                <a:solidFill>
                  <a:schemeClr val="tx2"/>
                </a:solidFill>
              </a:rPr>
              <a:t> </a:t>
            </a:r>
            <a:r>
              <a:rPr lang="fr-FR" sz="2800" dirty="0" err="1">
                <a:solidFill>
                  <a:schemeClr val="tx2"/>
                </a:solidFill>
              </a:rPr>
              <a:t>Specialties</a:t>
            </a:r>
            <a:r>
              <a:rPr lang="fr-FR" sz="2800" dirty="0">
                <a:solidFill>
                  <a:schemeClr val="tx2"/>
                </a:solidFill>
              </a:rPr>
              <a:t> (</a:t>
            </a:r>
            <a:r>
              <a:rPr lang="fr-FR" sz="2800" dirty="0" err="1">
                <a:solidFill>
                  <a:schemeClr val="tx2"/>
                </a:solidFill>
              </a:rPr>
              <a:t>Ma</a:t>
            </a:r>
            <a:r>
              <a:rPr lang="fr-FR" sz="2800" dirty="0" err="1">
                <a:solidFill>
                  <a:srgbClr val="FF0000"/>
                </a:solidFill>
              </a:rPr>
              <a:t>M</a:t>
            </a:r>
            <a:r>
              <a:rPr lang="fr-FR" sz="2800" dirty="0" err="1">
                <a:solidFill>
                  <a:schemeClr val="tx2"/>
                </a:solidFill>
              </a:rPr>
              <a:t>oMS</a:t>
            </a:r>
            <a:r>
              <a:rPr lang="fr-FR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9249" y="3428999"/>
            <a:ext cx="4804440" cy="838831"/>
          </a:xfrm>
        </p:spPr>
        <p:txBody>
          <a:bodyPr anchor="b">
            <a:normAutofit/>
          </a:bodyPr>
          <a:lstStyle/>
          <a:p>
            <a:pPr algn="l"/>
            <a:r>
              <a:rPr lang="fr-FR" sz="2000">
                <a:solidFill>
                  <a:schemeClr val="tx2"/>
                </a:solidFill>
              </a:rPr>
              <a:t>Presented by: Prof. Dr. Armand Girbes</a:t>
            </a:r>
          </a:p>
          <a:p>
            <a:pPr algn="l"/>
            <a:r>
              <a:rPr lang="fr-FR" sz="2000">
                <a:solidFill>
                  <a:schemeClr val="tx2"/>
                </a:solidFill>
              </a:rPr>
              <a:t>Head Dutch Delegation UEMS &amp; EACCME</a:t>
            </a:r>
          </a:p>
        </p:txBody>
      </p:sp>
      <p:pic>
        <p:nvPicPr>
          <p:cNvPr id="7" name="Graphic 6" descr="Dé">
            <a:extLst>
              <a:ext uri="{FF2B5EF4-FFF2-40B4-BE49-F238E27FC236}">
                <a16:creationId xmlns:a16="http://schemas.microsoft.com/office/drawing/2014/main" id="{72A61C60-6EDE-EC56-6397-DD4EA4DD1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381" y="1815859"/>
            <a:ext cx="4140681" cy="4140681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1" y="-5977"/>
            <a:ext cx="6237049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577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13" y="325369"/>
            <a:ext cx="4367464" cy="1956841"/>
          </a:xfrm>
        </p:spPr>
        <p:txBody>
          <a:bodyPr anchor="b">
            <a:normAutofit/>
          </a:bodyPr>
          <a:lstStyle/>
          <a:p>
            <a:r>
              <a:rPr lang="fr-FR" sz="5300"/>
              <a:t>Contact Information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913" y="2586994"/>
            <a:ext cx="3473815" cy="18288"/>
          </a:xfrm>
          <a:custGeom>
            <a:avLst/>
            <a:gdLst>
              <a:gd name="connsiteX0" fmla="*/ 0 w 3473815"/>
              <a:gd name="connsiteY0" fmla="*/ 0 h 18288"/>
              <a:gd name="connsiteX1" fmla="*/ 694763 w 3473815"/>
              <a:gd name="connsiteY1" fmla="*/ 0 h 18288"/>
              <a:gd name="connsiteX2" fmla="*/ 1354788 w 3473815"/>
              <a:gd name="connsiteY2" fmla="*/ 0 h 18288"/>
              <a:gd name="connsiteX3" fmla="*/ 2014813 w 3473815"/>
              <a:gd name="connsiteY3" fmla="*/ 0 h 18288"/>
              <a:gd name="connsiteX4" fmla="*/ 2779052 w 3473815"/>
              <a:gd name="connsiteY4" fmla="*/ 0 h 18288"/>
              <a:gd name="connsiteX5" fmla="*/ 3473815 w 3473815"/>
              <a:gd name="connsiteY5" fmla="*/ 0 h 18288"/>
              <a:gd name="connsiteX6" fmla="*/ 3473815 w 3473815"/>
              <a:gd name="connsiteY6" fmla="*/ 18288 h 18288"/>
              <a:gd name="connsiteX7" fmla="*/ 2779052 w 3473815"/>
              <a:gd name="connsiteY7" fmla="*/ 18288 h 18288"/>
              <a:gd name="connsiteX8" fmla="*/ 2188503 w 3473815"/>
              <a:gd name="connsiteY8" fmla="*/ 18288 h 18288"/>
              <a:gd name="connsiteX9" fmla="*/ 1528479 w 3473815"/>
              <a:gd name="connsiteY9" fmla="*/ 18288 h 18288"/>
              <a:gd name="connsiteX10" fmla="*/ 868454 w 3473815"/>
              <a:gd name="connsiteY10" fmla="*/ 18288 h 18288"/>
              <a:gd name="connsiteX11" fmla="*/ 0 w 3473815"/>
              <a:gd name="connsiteY11" fmla="*/ 18288 h 18288"/>
              <a:gd name="connsiteX12" fmla="*/ 0 w 3473815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3815" h="18288" fill="none" extrusionOk="0">
                <a:moveTo>
                  <a:pt x="0" y="0"/>
                </a:moveTo>
                <a:cubicBezTo>
                  <a:pt x="182906" y="5222"/>
                  <a:pt x="525212" y="15044"/>
                  <a:pt x="694763" y="0"/>
                </a:cubicBezTo>
                <a:cubicBezTo>
                  <a:pt x="864314" y="-15044"/>
                  <a:pt x="1095979" y="-25460"/>
                  <a:pt x="1354788" y="0"/>
                </a:cubicBezTo>
                <a:cubicBezTo>
                  <a:pt x="1613597" y="25460"/>
                  <a:pt x="1827465" y="3076"/>
                  <a:pt x="2014813" y="0"/>
                </a:cubicBezTo>
                <a:cubicBezTo>
                  <a:pt x="2202162" y="-3076"/>
                  <a:pt x="2561462" y="29782"/>
                  <a:pt x="2779052" y="0"/>
                </a:cubicBezTo>
                <a:cubicBezTo>
                  <a:pt x="2996642" y="-29782"/>
                  <a:pt x="3260877" y="-7505"/>
                  <a:pt x="3473815" y="0"/>
                </a:cubicBezTo>
                <a:cubicBezTo>
                  <a:pt x="3473381" y="7551"/>
                  <a:pt x="3473348" y="9822"/>
                  <a:pt x="3473815" y="18288"/>
                </a:cubicBezTo>
                <a:cubicBezTo>
                  <a:pt x="3221493" y="35914"/>
                  <a:pt x="2987895" y="39816"/>
                  <a:pt x="2779052" y="18288"/>
                </a:cubicBezTo>
                <a:cubicBezTo>
                  <a:pt x="2570209" y="-3240"/>
                  <a:pt x="2343602" y="7168"/>
                  <a:pt x="2188503" y="18288"/>
                </a:cubicBezTo>
                <a:cubicBezTo>
                  <a:pt x="2033404" y="29408"/>
                  <a:pt x="1812100" y="18034"/>
                  <a:pt x="1528479" y="18288"/>
                </a:cubicBezTo>
                <a:cubicBezTo>
                  <a:pt x="1244858" y="18542"/>
                  <a:pt x="1155493" y="-1402"/>
                  <a:pt x="868454" y="18288"/>
                </a:cubicBezTo>
                <a:cubicBezTo>
                  <a:pt x="581415" y="37978"/>
                  <a:pt x="215843" y="-23060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3815" h="18288" stroke="0" extrusionOk="0">
                <a:moveTo>
                  <a:pt x="0" y="0"/>
                </a:moveTo>
                <a:cubicBezTo>
                  <a:pt x="242785" y="-29423"/>
                  <a:pt x="378998" y="-19420"/>
                  <a:pt x="625287" y="0"/>
                </a:cubicBezTo>
                <a:cubicBezTo>
                  <a:pt x="871576" y="19420"/>
                  <a:pt x="1067984" y="20453"/>
                  <a:pt x="1389526" y="0"/>
                </a:cubicBezTo>
                <a:cubicBezTo>
                  <a:pt x="1711068" y="-20453"/>
                  <a:pt x="1750898" y="12571"/>
                  <a:pt x="1980075" y="0"/>
                </a:cubicBezTo>
                <a:cubicBezTo>
                  <a:pt x="2209252" y="-12571"/>
                  <a:pt x="2443074" y="-14077"/>
                  <a:pt x="2570623" y="0"/>
                </a:cubicBezTo>
                <a:cubicBezTo>
                  <a:pt x="2698172" y="14077"/>
                  <a:pt x="3135362" y="-35726"/>
                  <a:pt x="3473815" y="0"/>
                </a:cubicBezTo>
                <a:cubicBezTo>
                  <a:pt x="3473733" y="4406"/>
                  <a:pt x="3473726" y="9982"/>
                  <a:pt x="3473815" y="18288"/>
                </a:cubicBezTo>
                <a:cubicBezTo>
                  <a:pt x="3180355" y="10141"/>
                  <a:pt x="2981436" y="-5889"/>
                  <a:pt x="2813790" y="18288"/>
                </a:cubicBezTo>
                <a:cubicBezTo>
                  <a:pt x="2646145" y="42465"/>
                  <a:pt x="2412345" y="4786"/>
                  <a:pt x="2153765" y="18288"/>
                </a:cubicBezTo>
                <a:cubicBezTo>
                  <a:pt x="1895186" y="31790"/>
                  <a:pt x="1663932" y="40265"/>
                  <a:pt x="1493740" y="18288"/>
                </a:cubicBezTo>
                <a:cubicBezTo>
                  <a:pt x="1323549" y="-3689"/>
                  <a:pt x="925140" y="-7542"/>
                  <a:pt x="729501" y="18288"/>
                </a:cubicBezTo>
                <a:cubicBezTo>
                  <a:pt x="533862" y="44118"/>
                  <a:pt x="281408" y="3492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913" y="2872899"/>
            <a:ext cx="4242484" cy="3320668"/>
          </a:xfrm>
        </p:spPr>
        <p:txBody>
          <a:bodyPr>
            <a:normAutofit/>
          </a:bodyPr>
          <a:lstStyle/>
          <a:p>
            <a:r>
              <a:rPr lang="fr-FR" sz="2200" dirty="0"/>
              <a:t>Prof. Dr. Armand Girbes</a:t>
            </a:r>
          </a:p>
          <a:p>
            <a:r>
              <a:rPr lang="fr-FR" sz="2200" dirty="0"/>
              <a:t>Head of Dutch </a:t>
            </a:r>
            <a:r>
              <a:rPr lang="fr-FR" sz="2200" dirty="0" err="1"/>
              <a:t>Delegation</a:t>
            </a:r>
            <a:r>
              <a:rPr lang="fr-FR" sz="2200" dirty="0"/>
              <a:t> UEMS &amp; EACCME</a:t>
            </a:r>
          </a:p>
          <a:p>
            <a:r>
              <a:rPr lang="fr-FR" sz="2200" dirty="0"/>
              <a:t>Contact: </a:t>
            </a:r>
            <a:r>
              <a:rPr lang="fr-FR" sz="2200" dirty="0">
                <a:hlinkClick r:id="rId2"/>
              </a:rPr>
              <a:t>a.girbes@demedischspecialist.nl</a:t>
            </a:r>
            <a:br>
              <a:rPr lang="fr-FR" sz="2200" dirty="0"/>
            </a:br>
            <a:r>
              <a:rPr lang="fr-FR" sz="2200" dirty="0"/>
              <a:t>Tel. +31.6.52.06.36.59</a:t>
            </a:r>
          </a:p>
        </p:txBody>
      </p:sp>
      <p:pic>
        <p:nvPicPr>
          <p:cNvPr id="5" name="Picture 4" descr="Two telephones communicating">
            <a:extLst>
              <a:ext uri="{FF2B5EF4-FFF2-40B4-BE49-F238E27FC236}">
                <a16:creationId xmlns:a16="http://schemas.microsoft.com/office/drawing/2014/main" id="{5BB9E534-2037-8246-AA78-5A2F0CAC2E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542" r="17251"/>
          <a:stretch/>
        </p:blipFill>
        <p:spPr>
          <a:xfrm>
            <a:off x="5310318" y="10"/>
            <a:ext cx="6876984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4B14C34-BC8D-6CB1-BF7C-2251F98818C3}"/>
              </a:ext>
            </a:extLst>
          </p:cNvPr>
          <p:cNvSpPr txBox="1"/>
          <p:nvPr/>
        </p:nvSpPr>
        <p:spPr>
          <a:xfrm>
            <a:off x="6674069" y="4275438"/>
            <a:ext cx="47312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NL" sz="8000" b="1" dirty="0"/>
              <a:t>Ma</a:t>
            </a:r>
            <a:r>
              <a:rPr lang="fr-NL" sz="8000" b="1" dirty="0">
                <a:solidFill>
                  <a:srgbClr val="FF0000"/>
                </a:solidFill>
              </a:rPr>
              <a:t>M</a:t>
            </a:r>
            <a:r>
              <a:rPr lang="fr-NL" sz="8000" b="1" dirty="0"/>
              <a:t>oMS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7" y="0"/>
            <a:ext cx="1218577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61" y="1119031"/>
            <a:ext cx="4618735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769" y="1396686"/>
            <a:ext cx="3239662" cy="4064628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Background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1458" y="941148"/>
            <a:ext cx="2987121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811" y="4780992"/>
            <a:ext cx="545957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8754" y="1526033"/>
            <a:ext cx="5534955" cy="50639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3000" dirty="0"/>
              <a:t>Free </a:t>
            </a:r>
            <a:r>
              <a:rPr lang="fr-FR" sz="3000" dirty="0" err="1"/>
              <a:t>movement</a:t>
            </a:r>
            <a:r>
              <a:rPr lang="fr-FR" sz="3000" dirty="0"/>
              <a:t> of </a:t>
            </a:r>
            <a:r>
              <a:rPr lang="fr-FR" sz="3000" dirty="0" err="1"/>
              <a:t>medical</a:t>
            </a:r>
            <a:r>
              <a:rPr lang="fr-FR" sz="3000" dirty="0"/>
              <a:t> </a:t>
            </a:r>
            <a:r>
              <a:rPr lang="fr-FR" sz="3000" dirty="0" err="1"/>
              <a:t>professionals</a:t>
            </a:r>
            <a:r>
              <a:rPr lang="fr-FR" sz="3000" dirty="0"/>
              <a:t> </a:t>
            </a:r>
            <a:r>
              <a:rPr lang="fr-FR" sz="3000" dirty="0" err="1"/>
              <a:t>within</a:t>
            </a:r>
            <a:r>
              <a:rPr lang="fr-FR" sz="3000" dirty="0"/>
              <a:t> the EU </a:t>
            </a:r>
            <a:r>
              <a:rPr lang="fr-FR" sz="3000" dirty="0" err="1"/>
              <a:t>is</a:t>
            </a:r>
            <a:r>
              <a:rPr lang="fr-FR" sz="3000" dirty="0"/>
              <a:t> a key goal. </a:t>
            </a:r>
          </a:p>
          <a:p>
            <a:pPr>
              <a:lnSpc>
                <a:spcPct val="90000"/>
              </a:lnSpc>
            </a:pPr>
            <a:r>
              <a:rPr lang="fr-FR" sz="3000" dirty="0" err="1"/>
              <a:t>Current</a:t>
            </a:r>
            <a:r>
              <a:rPr lang="fr-FR" sz="3000" dirty="0"/>
              <a:t> national </a:t>
            </a:r>
            <a:r>
              <a:rPr lang="fr-FR" sz="3000" dirty="0" err="1"/>
              <a:t>differences</a:t>
            </a:r>
            <a:r>
              <a:rPr lang="fr-FR" sz="3000" dirty="0"/>
              <a:t> in </a:t>
            </a:r>
            <a:r>
              <a:rPr lang="fr-FR" sz="3000" dirty="0" err="1"/>
              <a:t>medical</a:t>
            </a:r>
            <a:r>
              <a:rPr lang="fr-FR" sz="3000" dirty="0"/>
              <a:t> </a:t>
            </a:r>
            <a:r>
              <a:rPr lang="fr-FR" sz="3000" dirty="0" err="1"/>
              <a:t>specialty</a:t>
            </a:r>
            <a:r>
              <a:rPr lang="fr-FR" sz="3000" dirty="0"/>
              <a:t> recognition </a:t>
            </a:r>
            <a:r>
              <a:rPr lang="fr-FR" sz="3000" dirty="0" err="1"/>
              <a:t>hinder</a:t>
            </a:r>
            <a:r>
              <a:rPr lang="fr-FR" sz="3000" dirty="0"/>
              <a:t> </a:t>
            </a:r>
            <a:r>
              <a:rPr lang="fr-FR" sz="3000" dirty="0" err="1"/>
              <a:t>this</a:t>
            </a:r>
            <a:r>
              <a:rPr lang="fr-FR" sz="3000" dirty="0"/>
              <a:t>. </a:t>
            </a:r>
            <a:br>
              <a:rPr lang="fr-FR" sz="3000" dirty="0"/>
            </a:br>
            <a:br>
              <a:rPr lang="fr-FR" sz="3000" dirty="0"/>
            </a:br>
            <a:r>
              <a:rPr lang="fr-FR" sz="2400" i="1" dirty="0"/>
              <a:t>Example: </a:t>
            </a:r>
            <a:br>
              <a:rPr lang="fr-FR" sz="2400" i="1" dirty="0"/>
            </a:br>
            <a:r>
              <a:rPr lang="fr-FR" sz="2400" i="1" dirty="0" err="1"/>
              <a:t>Medical</a:t>
            </a:r>
            <a:r>
              <a:rPr lang="fr-FR" sz="2400" i="1" dirty="0"/>
              <a:t> </a:t>
            </a:r>
            <a:r>
              <a:rPr lang="fr-FR" sz="2400" i="1" dirty="0" err="1"/>
              <a:t>oncology</a:t>
            </a:r>
            <a:r>
              <a:rPr lang="fr-FR" sz="2400" i="1" dirty="0"/>
              <a:t> </a:t>
            </a:r>
            <a:r>
              <a:rPr lang="fr-FR" sz="2400" i="1" dirty="0" err="1"/>
              <a:t>is</a:t>
            </a:r>
            <a:r>
              <a:rPr lang="fr-FR" sz="2400" i="1" dirty="0"/>
              <a:t> a </a:t>
            </a:r>
            <a:r>
              <a:rPr lang="fr-FR" sz="2400" i="1" dirty="0" err="1"/>
              <a:t>separate</a:t>
            </a:r>
            <a:r>
              <a:rPr lang="fr-FR" sz="2400" i="1" dirty="0"/>
              <a:t> </a:t>
            </a:r>
            <a:r>
              <a:rPr lang="fr-FR" sz="2400" i="1" dirty="0" err="1"/>
              <a:t>specialty</a:t>
            </a:r>
            <a:r>
              <a:rPr lang="fr-FR" sz="2400" i="1" dirty="0"/>
              <a:t> in </a:t>
            </a:r>
            <a:r>
              <a:rPr lang="fr-FR" sz="2400" i="1" dirty="0" err="1"/>
              <a:t>some</a:t>
            </a:r>
            <a:r>
              <a:rPr lang="fr-FR" sz="2400" i="1" dirty="0"/>
              <a:t> countries, part of </a:t>
            </a:r>
            <a:r>
              <a:rPr lang="fr-FR" sz="2400" i="1" dirty="0" err="1"/>
              <a:t>internal</a:t>
            </a:r>
            <a:r>
              <a:rPr lang="fr-FR" sz="2400" i="1" dirty="0"/>
              <a:t> </a:t>
            </a:r>
            <a:r>
              <a:rPr lang="fr-FR" sz="2400" i="1" dirty="0" err="1"/>
              <a:t>medicine</a:t>
            </a:r>
            <a:r>
              <a:rPr lang="fr-FR" sz="2400" i="1" dirty="0"/>
              <a:t> in </a:t>
            </a:r>
            <a:r>
              <a:rPr lang="fr-FR" sz="2400" i="1" dirty="0" err="1"/>
              <a:t>others</a:t>
            </a:r>
            <a:r>
              <a:rPr lang="fr-FR" sz="2400" i="1" dirty="0"/>
              <a:t>.</a:t>
            </a:r>
            <a:endParaRPr lang="fr-FR" sz="30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52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" y="0"/>
            <a:ext cx="1218852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4" y="0"/>
            <a:ext cx="5645502" cy="6483075"/>
            <a:chOff x="-19221" y="0"/>
            <a:chExt cx="5646974" cy="648307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16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462" y="2053641"/>
            <a:ext cx="3668205" cy="2760098"/>
          </a:xfrm>
        </p:spPr>
        <p:txBody>
          <a:bodyPr>
            <a:normAutofit/>
          </a:bodyPr>
          <a:lstStyle/>
          <a:p>
            <a:r>
              <a:rPr lang="fr-FR" sz="4000" dirty="0" err="1">
                <a:solidFill>
                  <a:schemeClr val="tx2"/>
                </a:solidFill>
              </a:rPr>
              <a:t>Ma</a:t>
            </a:r>
            <a:r>
              <a:rPr lang="fr-FR" sz="4000" dirty="0" err="1">
                <a:solidFill>
                  <a:srgbClr val="FF0000"/>
                </a:solidFill>
              </a:rPr>
              <a:t>M</a:t>
            </a:r>
            <a:r>
              <a:rPr lang="fr-FR" sz="4000" dirty="0" err="1">
                <a:solidFill>
                  <a:schemeClr val="tx2"/>
                </a:solidFill>
              </a:rPr>
              <a:t>oMS</a:t>
            </a:r>
            <a:r>
              <a:rPr lang="fr-FR" sz="4000" dirty="0">
                <a:solidFill>
                  <a:schemeClr val="tx2"/>
                </a:solidFill>
              </a:rPr>
              <a:t> Initiative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8987" y="801866"/>
            <a:ext cx="5304703" cy="5230634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400" dirty="0" err="1">
                <a:solidFill>
                  <a:schemeClr val="tx2"/>
                </a:solidFill>
              </a:rPr>
              <a:t>Ma</a:t>
            </a:r>
            <a:r>
              <a:rPr lang="fr-FR" sz="2400" dirty="0" err="1">
                <a:solidFill>
                  <a:srgbClr val="FF0000"/>
                </a:solidFill>
              </a:rPr>
              <a:t>M</a:t>
            </a:r>
            <a:r>
              <a:rPr lang="fr-FR" sz="2400" dirty="0" err="1">
                <a:solidFill>
                  <a:schemeClr val="tx2"/>
                </a:solidFill>
              </a:rPr>
              <a:t>oMS</a:t>
            </a:r>
            <a:r>
              <a:rPr lang="fr-FR" sz="2400" dirty="0">
                <a:solidFill>
                  <a:schemeClr val="tx2"/>
                </a:solidFill>
              </a:rPr>
              <a:t>: Mapping and </a:t>
            </a:r>
            <a:r>
              <a:rPr lang="fr-FR" sz="2400" dirty="0">
                <a:solidFill>
                  <a:srgbClr val="FF0000"/>
                </a:solidFill>
              </a:rPr>
              <a:t>M</a:t>
            </a:r>
            <a:r>
              <a:rPr lang="fr-FR" sz="2400" dirty="0">
                <a:solidFill>
                  <a:schemeClr val="tx2"/>
                </a:solidFill>
              </a:rPr>
              <a:t>atching of </a:t>
            </a:r>
            <a:r>
              <a:rPr lang="fr-FR" sz="2400" dirty="0" err="1">
                <a:solidFill>
                  <a:schemeClr val="tx2"/>
                </a:solidFill>
              </a:rPr>
              <a:t>Medical</a:t>
            </a:r>
            <a:r>
              <a:rPr lang="fr-FR" sz="2400" dirty="0">
                <a:solidFill>
                  <a:schemeClr val="tx2"/>
                </a:solidFill>
              </a:rPr>
              <a:t> </a:t>
            </a:r>
            <a:r>
              <a:rPr lang="fr-FR" sz="2400" dirty="0" err="1">
                <a:solidFill>
                  <a:schemeClr val="tx2"/>
                </a:solidFill>
              </a:rPr>
              <a:t>Specialties</a:t>
            </a:r>
            <a:r>
              <a:rPr lang="fr-FR" sz="2400" dirty="0">
                <a:solidFill>
                  <a:schemeClr val="tx2"/>
                </a:solidFill>
              </a:rPr>
              <a:t>. A roadmap to </a:t>
            </a:r>
            <a:r>
              <a:rPr lang="fr-FR" sz="2400" dirty="0" err="1">
                <a:solidFill>
                  <a:schemeClr val="tx2"/>
                </a:solidFill>
              </a:rPr>
              <a:t>align</a:t>
            </a:r>
            <a:r>
              <a:rPr lang="fr-FR" sz="2400" dirty="0">
                <a:solidFill>
                  <a:schemeClr val="tx2"/>
                </a:solidFill>
              </a:rPr>
              <a:t> </a:t>
            </a:r>
            <a:r>
              <a:rPr lang="fr-FR" sz="2400" dirty="0" err="1">
                <a:solidFill>
                  <a:schemeClr val="tx2"/>
                </a:solidFill>
              </a:rPr>
              <a:t>medical</a:t>
            </a:r>
            <a:r>
              <a:rPr lang="fr-FR" sz="2400" dirty="0">
                <a:solidFill>
                  <a:schemeClr val="tx2"/>
                </a:solidFill>
              </a:rPr>
              <a:t> </a:t>
            </a:r>
            <a:r>
              <a:rPr lang="fr-FR" sz="2400" dirty="0" err="1">
                <a:solidFill>
                  <a:schemeClr val="tx2"/>
                </a:solidFill>
              </a:rPr>
              <a:t>specialties</a:t>
            </a:r>
            <a:r>
              <a:rPr lang="fr-FR" sz="2400" dirty="0">
                <a:solidFill>
                  <a:schemeClr val="tx2"/>
                </a:solidFill>
              </a:rPr>
              <a:t> </a:t>
            </a:r>
            <a:r>
              <a:rPr lang="fr-FR" sz="2400" dirty="0" err="1">
                <a:solidFill>
                  <a:schemeClr val="tx2"/>
                </a:solidFill>
              </a:rPr>
              <a:t>across</a:t>
            </a:r>
            <a:r>
              <a:rPr lang="fr-FR" sz="2400" dirty="0">
                <a:solidFill>
                  <a:schemeClr val="tx2"/>
                </a:solidFill>
              </a:rPr>
              <a:t> UEMS countries and </a:t>
            </a:r>
            <a:r>
              <a:rPr lang="fr-FR" sz="2400" dirty="0" err="1">
                <a:solidFill>
                  <a:schemeClr val="tx2"/>
                </a:solidFill>
              </a:rPr>
              <a:t>remove</a:t>
            </a:r>
            <a:r>
              <a:rPr lang="fr-FR" sz="2400" dirty="0">
                <a:solidFill>
                  <a:schemeClr val="tx2"/>
                </a:solidFill>
              </a:rPr>
              <a:t> </a:t>
            </a:r>
            <a:r>
              <a:rPr lang="fr-FR" sz="2400" dirty="0" err="1">
                <a:solidFill>
                  <a:schemeClr val="tx2"/>
                </a:solidFill>
              </a:rPr>
              <a:t>barriers</a:t>
            </a:r>
            <a:r>
              <a:rPr lang="fr-FR" sz="2400" dirty="0">
                <a:solidFill>
                  <a:schemeClr val="tx2"/>
                </a:solidFill>
              </a:rPr>
              <a:t> for free </a:t>
            </a:r>
            <a:r>
              <a:rPr lang="fr-FR" sz="2400" dirty="0" err="1">
                <a:solidFill>
                  <a:schemeClr val="tx2"/>
                </a:solidFill>
              </a:rPr>
              <a:t>movement</a:t>
            </a:r>
            <a:r>
              <a:rPr lang="fr-FR" sz="2400" dirty="0">
                <a:solidFill>
                  <a:schemeClr val="tx2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028" y="256032"/>
            <a:ext cx="10503720" cy="1014984"/>
          </a:xfrm>
        </p:spPr>
        <p:txBody>
          <a:bodyPr anchor="b">
            <a:normAutofit/>
          </a:bodyPr>
          <a:lstStyle/>
          <a:p>
            <a:r>
              <a:t>Roadmap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727" y="1634502"/>
            <a:ext cx="1044887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028" y="1538176"/>
            <a:ext cx="1872970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E46E156-7121-C2DB-0516-CB33CB66C3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2492121"/>
              </p:ext>
            </p:extLst>
          </p:nvPr>
        </p:nvGraphicFramePr>
        <p:xfrm>
          <a:off x="837981" y="1926266"/>
          <a:ext cx="10512862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7DEBA14-FDA2-45EF-9928-4F56DAB2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961" y="626994"/>
            <a:ext cx="1216899" cy="863632"/>
          </a:xfrm>
          <a:custGeom>
            <a:avLst/>
            <a:gdLst>
              <a:gd name="connsiteX0" fmla="*/ 0 w 1217216"/>
              <a:gd name="connsiteY0" fmla="*/ 0 h 863632"/>
              <a:gd name="connsiteX1" fmla="*/ 1217216 w 1217216"/>
              <a:gd name="connsiteY1" fmla="*/ 0 h 863632"/>
              <a:gd name="connsiteX2" fmla="*/ 1217216 w 1217216"/>
              <a:gd name="connsiteY2" fmla="*/ 863632 h 863632"/>
              <a:gd name="connsiteX3" fmla="*/ 0 w 1217216"/>
              <a:gd name="connsiteY3" fmla="*/ 863632 h 863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7216" h="863632">
                <a:moveTo>
                  <a:pt x="0" y="0"/>
                </a:moveTo>
                <a:lnTo>
                  <a:pt x="1217216" y="0"/>
                </a:lnTo>
                <a:lnTo>
                  <a:pt x="1217216" y="863632"/>
                </a:lnTo>
                <a:lnTo>
                  <a:pt x="0" y="86363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 4" descr="Une image contenant Police, Graphique, logo, typographie&#10;&#10;Description générée automatiquement">
            <a:extLst>
              <a:ext uri="{FF2B5EF4-FFF2-40B4-BE49-F238E27FC236}">
                <a16:creationId xmlns:a16="http://schemas.microsoft.com/office/drawing/2014/main" id="{F4886E44-CECD-45DC-E9D7-ACE3FE03A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81" y="969074"/>
            <a:ext cx="887778" cy="217505"/>
          </a:xfrm>
          <a:prstGeom prst="rect">
            <a:avLst/>
          </a:prstGeom>
        </p:spPr>
      </p:pic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E1FB3D03-386F-4B20-BFF7-5A6FF3C2D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202" y="629562"/>
            <a:ext cx="680231" cy="849747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581B7DD-04B3-4856-8C61-59D7A3F65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960" y="2837669"/>
            <a:ext cx="2343449" cy="3416073"/>
          </a:xfrm>
          <a:custGeom>
            <a:avLst/>
            <a:gdLst>
              <a:gd name="connsiteX0" fmla="*/ 0 w 2344059"/>
              <a:gd name="connsiteY0" fmla="*/ 0 h 3416073"/>
              <a:gd name="connsiteX1" fmla="*/ 2344059 w 2344059"/>
              <a:gd name="connsiteY1" fmla="*/ 0 h 3416073"/>
              <a:gd name="connsiteX2" fmla="*/ 2344059 w 2344059"/>
              <a:gd name="connsiteY2" fmla="*/ 3416073 h 3416073"/>
              <a:gd name="connsiteX3" fmla="*/ 0 w 2344059"/>
              <a:gd name="connsiteY3" fmla="*/ 3416073 h 3416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4059" h="3416073">
                <a:moveTo>
                  <a:pt x="0" y="0"/>
                </a:moveTo>
                <a:lnTo>
                  <a:pt x="2344059" y="0"/>
                </a:lnTo>
                <a:lnTo>
                  <a:pt x="2344059" y="3416073"/>
                </a:lnTo>
                <a:lnTo>
                  <a:pt x="0" y="34160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1F3C359C-B3DD-4FB2-A6F9-1D519B65B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782042" y="4947591"/>
            <a:ext cx="1495517" cy="1116784"/>
          </a:xfrm>
          <a:prstGeom prst="rtTriangle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EB2088F-2F1B-43DE-957F-CF2F16D53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1042" y="2828369"/>
            <a:ext cx="3470560" cy="2557932"/>
          </a:xfrm>
          <a:custGeom>
            <a:avLst/>
            <a:gdLst>
              <a:gd name="connsiteX0" fmla="*/ 0 w 3471464"/>
              <a:gd name="connsiteY0" fmla="*/ 0 h 2557932"/>
              <a:gd name="connsiteX1" fmla="*/ 3471464 w 3471464"/>
              <a:gd name="connsiteY1" fmla="*/ 0 h 2557932"/>
              <a:gd name="connsiteX2" fmla="*/ 3471464 w 3471464"/>
              <a:gd name="connsiteY2" fmla="*/ 2557932 h 2557932"/>
              <a:gd name="connsiteX3" fmla="*/ 0 w 3471464"/>
              <a:gd name="connsiteY3" fmla="*/ 2557932 h 2557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1464" h="2557932">
                <a:moveTo>
                  <a:pt x="0" y="0"/>
                </a:moveTo>
                <a:lnTo>
                  <a:pt x="3471464" y="0"/>
                </a:lnTo>
                <a:lnTo>
                  <a:pt x="3471464" y="2557932"/>
                </a:lnTo>
                <a:lnTo>
                  <a:pt x="0" y="255793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F417D09-0122-4227-8FDD-2C4C19C68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69067" y="604258"/>
            <a:ext cx="1990076" cy="2254327"/>
          </a:xfrm>
          <a:custGeom>
            <a:avLst/>
            <a:gdLst>
              <a:gd name="connsiteX0" fmla="*/ 0 w 1990594"/>
              <a:gd name="connsiteY0" fmla="*/ 0 h 2254327"/>
              <a:gd name="connsiteX1" fmla="*/ 1990594 w 1990594"/>
              <a:gd name="connsiteY1" fmla="*/ 0 h 2254327"/>
              <a:gd name="connsiteX2" fmla="*/ 1990594 w 1990594"/>
              <a:gd name="connsiteY2" fmla="*/ 2254327 h 2254327"/>
              <a:gd name="connsiteX3" fmla="*/ 0 w 1990594"/>
              <a:gd name="connsiteY3" fmla="*/ 2254327 h 2254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0594" h="2254327">
                <a:moveTo>
                  <a:pt x="0" y="0"/>
                </a:moveTo>
                <a:lnTo>
                  <a:pt x="1990594" y="0"/>
                </a:lnTo>
                <a:lnTo>
                  <a:pt x="1990594" y="2254327"/>
                </a:lnTo>
                <a:lnTo>
                  <a:pt x="0" y="225432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FF35A874-2690-497F-80A0-036750494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8103" y="576989"/>
            <a:ext cx="1091976" cy="2254327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297C449B-67BB-4D99-86C4-E6ECDEA69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13003" y="633344"/>
            <a:ext cx="325515" cy="4066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C9D831B-1474-4A35-98F0-2826A355C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13674" y="992190"/>
            <a:ext cx="1371600" cy="2356163"/>
          </a:xfrm>
          <a:custGeom>
            <a:avLst/>
            <a:gdLst>
              <a:gd name="connsiteX0" fmla="*/ 0 w 1371600"/>
              <a:gd name="connsiteY0" fmla="*/ 0 h 2356777"/>
              <a:gd name="connsiteX1" fmla="*/ 0 w 1371600"/>
              <a:gd name="connsiteY1" fmla="*/ 1216152 h 2356777"/>
              <a:gd name="connsiteX2" fmla="*/ 4495 w 1371600"/>
              <a:gd name="connsiteY2" fmla="*/ 1216152 h 2356777"/>
              <a:gd name="connsiteX3" fmla="*/ 4495 w 1371600"/>
              <a:gd name="connsiteY3" fmla="*/ 2356777 h 2356777"/>
              <a:gd name="connsiteX4" fmla="*/ 1367105 w 1371600"/>
              <a:gd name="connsiteY4" fmla="*/ 2356777 h 2356777"/>
              <a:gd name="connsiteX5" fmla="*/ 1367105 w 1371600"/>
              <a:gd name="connsiteY5" fmla="*/ 1216152 h 2356777"/>
              <a:gd name="connsiteX6" fmla="*/ 1371600 w 1371600"/>
              <a:gd name="connsiteY6" fmla="*/ 1216152 h 2356777"/>
              <a:gd name="connsiteX7" fmla="*/ 1367105 w 1371600"/>
              <a:gd name="connsiteY7" fmla="*/ 1212166 h 2356777"/>
              <a:gd name="connsiteX8" fmla="*/ 1367105 w 1371600"/>
              <a:gd name="connsiteY8" fmla="*/ 1210176 h 2356777"/>
              <a:gd name="connsiteX9" fmla="*/ 1364860 w 1371600"/>
              <a:gd name="connsiteY9" fmla="*/ 1210176 h 235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600" h="2356777">
                <a:moveTo>
                  <a:pt x="0" y="0"/>
                </a:moveTo>
                <a:lnTo>
                  <a:pt x="0" y="1216152"/>
                </a:lnTo>
                <a:lnTo>
                  <a:pt x="4495" y="1216152"/>
                </a:lnTo>
                <a:lnTo>
                  <a:pt x="4495" y="2356777"/>
                </a:lnTo>
                <a:lnTo>
                  <a:pt x="1367105" y="2356777"/>
                </a:lnTo>
                <a:lnTo>
                  <a:pt x="1367105" y="1216152"/>
                </a:lnTo>
                <a:lnTo>
                  <a:pt x="1371600" y="1216152"/>
                </a:lnTo>
                <a:lnTo>
                  <a:pt x="1367105" y="1212166"/>
                </a:lnTo>
                <a:lnTo>
                  <a:pt x="1367105" y="1210176"/>
                </a:lnTo>
                <a:lnTo>
                  <a:pt x="1364860" y="1210176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 10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CEF1C429-4FAA-7991-A11B-49DAC04E9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529" y="1283714"/>
            <a:ext cx="1643730" cy="875286"/>
          </a:xfrm>
          <a:prstGeom prst="rect">
            <a:avLst/>
          </a:prstGeom>
        </p:spPr>
      </p:pic>
      <p:pic>
        <p:nvPicPr>
          <p:cNvPr id="9" name="Image 8" descr="Une image contenant texte, capture d’écran, Police, carte de visite&#10;&#10;Description générée automatiquement">
            <a:extLst>
              <a:ext uri="{FF2B5EF4-FFF2-40B4-BE49-F238E27FC236}">
                <a16:creationId xmlns:a16="http://schemas.microsoft.com/office/drawing/2014/main" id="{70B2FCF8-812B-9D78-BD84-E8314C9D4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81" y="3978630"/>
            <a:ext cx="2036428" cy="1125126"/>
          </a:xfrm>
          <a:prstGeom prst="rect">
            <a:avLst/>
          </a:prstGeom>
        </p:spPr>
      </p:pic>
      <p:sp>
        <p:nvSpPr>
          <p:cNvPr id="36" name="Right Triangle 35">
            <a:extLst>
              <a:ext uri="{FF2B5EF4-FFF2-40B4-BE49-F238E27FC236}">
                <a16:creationId xmlns:a16="http://schemas.microsoft.com/office/drawing/2014/main" id="{946410AA-0894-4BBC-A1E1-6BB8EF472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80683" y="3243450"/>
            <a:ext cx="1881096" cy="1091976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Image 1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1C7F952E-B912-F295-6774-0E8C71581F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3455" y="3325428"/>
            <a:ext cx="3154873" cy="1569549"/>
          </a:xfrm>
          <a:prstGeom prst="rect">
            <a:avLst/>
          </a:prstGeom>
        </p:spPr>
      </p:pic>
      <p:sp>
        <p:nvSpPr>
          <p:cNvPr id="38" name="Right Triangle 37">
            <a:extLst>
              <a:ext uri="{FF2B5EF4-FFF2-40B4-BE49-F238E27FC236}">
                <a16:creationId xmlns:a16="http://schemas.microsoft.com/office/drawing/2014/main" id="{21908082-D0BB-4FF0-A90D-6B6B3DE2A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050" y="2827175"/>
            <a:ext cx="1091976" cy="2560320"/>
          </a:xfrm>
          <a:prstGeom prst="rtTriangle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419A395-0EE8-465E-9AAC-375DF289D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1191" y="631297"/>
            <a:ext cx="3836241" cy="5581640"/>
          </a:xfrm>
          <a:custGeom>
            <a:avLst/>
            <a:gdLst>
              <a:gd name="connsiteX0" fmla="*/ 0 w 3837241"/>
              <a:gd name="connsiteY0" fmla="*/ 0 h 5581640"/>
              <a:gd name="connsiteX1" fmla="*/ 3837241 w 3837241"/>
              <a:gd name="connsiteY1" fmla="*/ 0 h 5581640"/>
              <a:gd name="connsiteX2" fmla="*/ 3837241 w 3837241"/>
              <a:gd name="connsiteY2" fmla="*/ 5581640 h 5581640"/>
              <a:gd name="connsiteX3" fmla="*/ 0 w 3837241"/>
              <a:gd name="connsiteY3" fmla="*/ 5581640 h 558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7241" h="5581640">
                <a:moveTo>
                  <a:pt x="0" y="0"/>
                </a:moveTo>
                <a:lnTo>
                  <a:pt x="3837241" y="0"/>
                </a:lnTo>
                <a:lnTo>
                  <a:pt x="3837241" y="5581640"/>
                </a:lnTo>
                <a:lnTo>
                  <a:pt x="0" y="558164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age 6" descr="Une image contenant texte, capture d’écran, diagramme, Rectangle&#10;&#10;Description générée automatiquement">
            <a:extLst>
              <a:ext uri="{FF2B5EF4-FFF2-40B4-BE49-F238E27FC236}">
                <a16:creationId xmlns:a16="http://schemas.microsoft.com/office/drawing/2014/main" id="{09E1D50E-81DB-F704-2489-66D560C390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6052" y="1961928"/>
            <a:ext cx="3181161" cy="292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5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577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13" y="325369"/>
            <a:ext cx="4367464" cy="1956841"/>
          </a:xfrm>
        </p:spPr>
        <p:txBody>
          <a:bodyPr anchor="b">
            <a:normAutofit/>
          </a:bodyPr>
          <a:lstStyle/>
          <a:p>
            <a:r>
              <a:rPr lang="fr-FR" sz="5300"/>
              <a:t>Desired Endpoint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913" y="2586994"/>
            <a:ext cx="3473815" cy="18288"/>
          </a:xfrm>
          <a:custGeom>
            <a:avLst/>
            <a:gdLst>
              <a:gd name="connsiteX0" fmla="*/ 0 w 3473815"/>
              <a:gd name="connsiteY0" fmla="*/ 0 h 18288"/>
              <a:gd name="connsiteX1" fmla="*/ 694763 w 3473815"/>
              <a:gd name="connsiteY1" fmla="*/ 0 h 18288"/>
              <a:gd name="connsiteX2" fmla="*/ 1354788 w 3473815"/>
              <a:gd name="connsiteY2" fmla="*/ 0 h 18288"/>
              <a:gd name="connsiteX3" fmla="*/ 2014813 w 3473815"/>
              <a:gd name="connsiteY3" fmla="*/ 0 h 18288"/>
              <a:gd name="connsiteX4" fmla="*/ 2779052 w 3473815"/>
              <a:gd name="connsiteY4" fmla="*/ 0 h 18288"/>
              <a:gd name="connsiteX5" fmla="*/ 3473815 w 3473815"/>
              <a:gd name="connsiteY5" fmla="*/ 0 h 18288"/>
              <a:gd name="connsiteX6" fmla="*/ 3473815 w 3473815"/>
              <a:gd name="connsiteY6" fmla="*/ 18288 h 18288"/>
              <a:gd name="connsiteX7" fmla="*/ 2779052 w 3473815"/>
              <a:gd name="connsiteY7" fmla="*/ 18288 h 18288"/>
              <a:gd name="connsiteX8" fmla="*/ 2188503 w 3473815"/>
              <a:gd name="connsiteY8" fmla="*/ 18288 h 18288"/>
              <a:gd name="connsiteX9" fmla="*/ 1528479 w 3473815"/>
              <a:gd name="connsiteY9" fmla="*/ 18288 h 18288"/>
              <a:gd name="connsiteX10" fmla="*/ 868454 w 3473815"/>
              <a:gd name="connsiteY10" fmla="*/ 18288 h 18288"/>
              <a:gd name="connsiteX11" fmla="*/ 0 w 3473815"/>
              <a:gd name="connsiteY11" fmla="*/ 18288 h 18288"/>
              <a:gd name="connsiteX12" fmla="*/ 0 w 3473815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3815" h="18288" fill="none" extrusionOk="0">
                <a:moveTo>
                  <a:pt x="0" y="0"/>
                </a:moveTo>
                <a:cubicBezTo>
                  <a:pt x="182906" y="5222"/>
                  <a:pt x="525212" y="15044"/>
                  <a:pt x="694763" y="0"/>
                </a:cubicBezTo>
                <a:cubicBezTo>
                  <a:pt x="864314" y="-15044"/>
                  <a:pt x="1095979" y="-25460"/>
                  <a:pt x="1354788" y="0"/>
                </a:cubicBezTo>
                <a:cubicBezTo>
                  <a:pt x="1613597" y="25460"/>
                  <a:pt x="1827465" y="3076"/>
                  <a:pt x="2014813" y="0"/>
                </a:cubicBezTo>
                <a:cubicBezTo>
                  <a:pt x="2202162" y="-3076"/>
                  <a:pt x="2561462" y="29782"/>
                  <a:pt x="2779052" y="0"/>
                </a:cubicBezTo>
                <a:cubicBezTo>
                  <a:pt x="2996642" y="-29782"/>
                  <a:pt x="3260877" y="-7505"/>
                  <a:pt x="3473815" y="0"/>
                </a:cubicBezTo>
                <a:cubicBezTo>
                  <a:pt x="3473381" y="7551"/>
                  <a:pt x="3473348" y="9822"/>
                  <a:pt x="3473815" y="18288"/>
                </a:cubicBezTo>
                <a:cubicBezTo>
                  <a:pt x="3221493" y="35914"/>
                  <a:pt x="2987895" y="39816"/>
                  <a:pt x="2779052" y="18288"/>
                </a:cubicBezTo>
                <a:cubicBezTo>
                  <a:pt x="2570209" y="-3240"/>
                  <a:pt x="2343602" y="7168"/>
                  <a:pt x="2188503" y="18288"/>
                </a:cubicBezTo>
                <a:cubicBezTo>
                  <a:pt x="2033404" y="29408"/>
                  <a:pt x="1812100" y="18034"/>
                  <a:pt x="1528479" y="18288"/>
                </a:cubicBezTo>
                <a:cubicBezTo>
                  <a:pt x="1244858" y="18542"/>
                  <a:pt x="1155493" y="-1402"/>
                  <a:pt x="868454" y="18288"/>
                </a:cubicBezTo>
                <a:cubicBezTo>
                  <a:pt x="581415" y="37978"/>
                  <a:pt x="215843" y="-23060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3815" h="18288" stroke="0" extrusionOk="0">
                <a:moveTo>
                  <a:pt x="0" y="0"/>
                </a:moveTo>
                <a:cubicBezTo>
                  <a:pt x="242785" y="-29423"/>
                  <a:pt x="378998" y="-19420"/>
                  <a:pt x="625287" y="0"/>
                </a:cubicBezTo>
                <a:cubicBezTo>
                  <a:pt x="871576" y="19420"/>
                  <a:pt x="1067984" y="20453"/>
                  <a:pt x="1389526" y="0"/>
                </a:cubicBezTo>
                <a:cubicBezTo>
                  <a:pt x="1711068" y="-20453"/>
                  <a:pt x="1750898" y="12571"/>
                  <a:pt x="1980075" y="0"/>
                </a:cubicBezTo>
                <a:cubicBezTo>
                  <a:pt x="2209252" y="-12571"/>
                  <a:pt x="2443074" y="-14077"/>
                  <a:pt x="2570623" y="0"/>
                </a:cubicBezTo>
                <a:cubicBezTo>
                  <a:pt x="2698172" y="14077"/>
                  <a:pt x="3135362" y="-35726"/>
                  <a:pt x="3473815" y="0"/>
                </a:cubicBezTo>
                <a:cubicBezTo>
                  <a:pt x="3473733" y="4406"/>
                  <a:pt x="3473726" y="9982"/>
                  <a:pt x="3473815" y="18288"/>
                </a:cubicBezTo>
                <a:cubicBezTo>
                  <a:pt x="3180355" y="10141"/>
                  <a:pt x="2981436" y="-5889"/>
                  <a:pt x="2813790" y="18288"/>
                </a:cubicBezTo>
                <a:cubicBezTo>
                  <a:pt x="2646145" y="42465"/>
                  <a:pt x="2412345" y="4786"/>
                  <a:pt x="2153765" y="18288"/>
                </a:cubicBezTo>
                <a:cubicBezTo>
                  <a:pt x="1895186" y="31790"/>
                  <a:pt x="1663932" y="40265"/>
                  <a:pt x="1493740" y="18288"/>
                </a:cubicBezTo>
                <a:cubicBezTo>
                  <a:pt x="1323549" y="-3689"/>
                  <a:pt x="925140" y="-7542"/>
                  <a:pt x="729501" y="18288"/>
                </a:cubicBezTo>
                <a:cubicBezTo>
                  <a:pt x="533862" y="44118"/>
                  <a:pt x="281408" y="3492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913" y="2872899"/>
            <a:ext cx="4242484" cy="3966812"/>
          </a:xfrm>
        </p:spPr>
        <p:txBody>
          <a:bodyPr>
            <a:normAutofit/>
          </a:bodyPr>
          <a:lstStyle/>
          <a:p>
            <a:r>
              <a:rPr lang="fr-FR" sz="2200" dirty="0"/>
              <a:t>A web-</a:t>
            </a:r>
            <a:r>
              <a:rPr lang="fr-FR" sz="2200" dirty="0" err="1"/>
              <a:t>based</a:t>
            </a:r>
            <a:r>
              <a:rPr lang="fr-FR" sz="2200" dirty="0"/>
              <a:t> </a:t>
            </a:r>
            <a:r>
              <a:rPr lang="fr-FR" sz="2200" dirty="0" err="1"/>
              <a:t>database</a:t>
            </a:r>
            <a:r>
              <a:rPr lang="fr-FR" sz="2200" dirty="0"/>
              <a:t> </a:t>
            </a:r>
            <a:r>
              <a:rPr lang="fr-FR" sz="2200" dirty="0" err="1"/>
              <a:t>where</a:t>
            </a:r>
            <a:r>
              <a:rPr lang="fr-FR" sz="2200" dirty="0"/>
              <a:t> </a:t>
            </a:r>
            <a:r>
              <a:rPr lang="fr-FR" sz="2200" dirty="0" err="1"/>
              <a:t>specialists</a:t>
            </a:r>
            <a:r>
              <a:rPr lang="fr-FR" sz="2200" dirty="0"/>
              <a:t> can </a:t>
            </a:r>
            <a:r>
              <a:rPr lang="fr-FR" sz="2200" dirty="0" err="1"/>
              <a:t>view</a:t>
            </a:r>
            <a:r>
              <a:rPr lang="fr-FR" sz="2200" dirty="0"/>
              <a:t> </a:t>
            </a:r>
            <a:r>
              <a:rPr lang="fr-FR" sz="2200" dirty="0" err="1"/>
              <a:t>medical</a:t>
            </a:r>
            <a:r>
              <a:rPr lang="fr-FR" sz="2200" dirty="0"/>
              <a:t> </a:t>
            </a:r>
            <a:r>
              <a:rPr lang="fr-FR" sz="2200" dirty="0" err="1"/>
              <a:t>specialty</a:t>
            </a:r>
            <a:r>
              <a:rPr lang="fr-FR" sz="2200" dirty="0"/>
              <a:t> </a:t>
            </a:r>
            <a:r>
              <a:rPr lang="fr-FR" sz="2200" dirty="0" err="1"/>
              <a:t>differences</a:t>
            </a:r>
            <a:r>
              <a:rPr lang="fr-FR" sz="2200" dirty="0"/>
              <a:t> </a:t>
            </a:r>
            <a:r>
              <a:rPr lang="fr-FR" sz="2200" dirty="0" err="1"/>
              <a:t>across</a:t>
            </a:r>
            <a:r>
              <a:rPr lang="fr-FR" sz="2200" dirty="0"/>
              <a:t> countries. </a:t>
            </a:r>
            <a:br>
              <a:rPr lang="fr-FR" sz="2200" dirty="0"/>
            </a:br>
            <a:br>
              <a:rPr lang="fr-FR" sz="2200" dirty="0"/>
            </a:br>
            <a:r>
              <a:rPr lang="fr-FR" sz="2200" dirty="0"/>
              <a:t>Example: A </a:t>
            </a:r>
            <a:r>
              <a:rPr lang="fr-FR" sz="2800" b="1" dirty="0"/>
              <a:t>Dutch</a:t>
            </a:r>
            <a:r>
              <a:rPr lang="fr-FR" sz="2200" dirty="0"/>
              <a:t> </a:t>
            </a:r>
            <a:r>
              <a:rPr lang="fr-FR" sz="2200" dirty="0" err="1"/>
              <a:t>specialist</a:t>
            </a:r>
            <a:r>
              <a:rPr lang="fr-FR" sz="2200" dirty="0"/>
              <a:t> can </a:t>
            </a:r>
            <a:r>
              <a:rPr lang="fr-FR" sz="2200" dirty="0" err="1"/>
              <a:t>easily</a:t>
            </a:r>
            <a:r>
              <a:rPr lang="fr-FR" sz="2200" dirty="0"/>
              <a:t> </a:t>
            </a:r>
            <a:r>
              <a:rPr lang="fr-FR" sz="2200" dirty="0" err="1"/>
              <a:t>find</a:t>
            </a:r>
            <a:r>
              <a:rPr lang="fr-FR" sz="2200" dirty="0"/>
              <a:t> registration </a:t>
            </a:r>
            <a:r>
              <a:rPr lang="fr-FR" sz="2200" dirty="0" err="1"/>
              <a:t>requirements</a:t>
            </a:r>
            <a:r>
              <a:rPr lang="fr-FR" sz="2200" dirty="0"/>
              <a:t> in </a:t>
            </a:r>
            <a:r>
              <a:rPr lang="fr-FR" sz="2200" dirty="0" err="1"/>
              <a:t>other</a:t>
            </a:r>
            <a:r>
              <a:rPr lang="fr-FR" sz="2200" dirty="0"/>
              <a:t> UEMS countries like </a:t>
            </a:r>
            <a:r>
              <a:rPr lang="fr-FR" sz="2800" b="1" dirty="0"/>
              <a:t>France</a:t>
            </a:r>
            <a:r>
              <a:rPr lang="fr-FR" sz="2200" dirty="0"/>
              <a:t>.</a:t>
            </a:r>
          </a:p>
        </p:txBody>
      </p:sp>
      <p:pic>
        <p:nvPicPr>
          <p:cNvPr id="5" name="Image 4" descr="Une image contenant habits, bâtiment, chaussures, personne&#10;&#10;Description générée automatiquement">
            <a:extLst>
              <a:ext uri="{FF2B5EF4-FFF2-40B4-BE49-F238E27FC236}">
                <a16:creationId xmlns:a16="http://schemas.microsoft.com/office/drawing/2014/main" id="{DD885E16-532F-C04A-B380-DC6932835B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3" b="274"/>
          <a:stretch/>
        </p:blipFill>
        <p:spPr>
          <a:xfrm>
            <a:off x="5310318" y="10"/>
            <a:ext cx="6876984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12188824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6740" y="0"/>
            <a:ext cx="4062085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6190" y="-5306190"/>
            <a:ext cx="1576446" cy="12188827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239" y="348865"/>
            <a:ext cx="10041408" cy="877729"/>
          </a:xfrm>
        </p:spPr>
        <p:txBody>
          <a:bodyPr anchor="ctr">
            <a:normAutofit/>
          </a:bodyPr>
          <a:lstStyle/>
          <a:p>
            <a:r>
              <a:rPr lang="fr-FR" sz="4000">
                <a:solidFill>
                  <a:srgbClr val="FFFFFF"/>
                </a:solidFill>
              </a:rPr>
              <a:t>Means and Schedule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1CE7240-83AF-FC9C-8424-602EEF4285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300725"/>
              </p:ext>
            </p:extLst>
          </p:nvPr>
        </p:nvGraphicFramePr>
        <p:xfrm>
          <a:off x="643888" y="2112579"/>
          <a:ext cx="10924983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520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" y="0"/>
            <a:ext cx="1218852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945" y="4267832"/>
            <a:ext cx="4804745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9249" y="3428999"/>
            <a:ext cx="4804440" cy="8388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700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Minimal expenses for website development and meetings. Supported by the Brussels office.</a:t>
            </a:r>
          </a:p>
        </p:txBody>
      </p:sp>
      <p:pic>
        <p:nvPicPr>
          <p:cNvPr id="7" name="Graphic 6" descr="Blogue">
            <a:extLst>
              <a:ext uri="{FF2B5EF4-FFF2-40B4-BE49-F238E27FC236}">
                <a16:creationId xmlns:a16="http://schemas.microsoft.com/office/drawing/2014/main" id="{6D1B8705-387E-D972-7768-1D79786BD7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381" y="1815859"/>
            <a:ext cx="4140681" cy="4140681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1" y="-5977"/>
            <a:ext cx="6237049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577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13" y="325369"/>
            <a:ext cx="4367464" cy="1956841"/>
          </a:xfrm>
        </p:spPr>
        <p:txBody>
          <a:bodyPr anchor="b">
            <a:normAutofit/>
          </a:bodyPr>
          <a:lstStyle/>
          <a:p>
            <a:r>
              <a:rPr lang="fr-FR" sz="5300"/>
              <a:t>Next Steps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913" y="2586994"/>
            <a:ext cx="3473815" cy="18288"/>
          </a:xfrm>
          <a:custGeom>
            <a:avLst/>
            <a:gdLst>
              <a:gd name="connsiteX0" fmla="*/ 0 w 3473815"/>
              <a:gd name="connsiteY0" fmla="*/ 0 h 18288"/>
              <a:gd name="connsiteX1" fmla="*/ 694763 w 3473815"/>
              <a:gd name="connsiteY1" fmla="*/ 0 h 18288"/>
              <a:gd name="connsiteX2" fmla="*/ 1354788 w 3473815"/>
              <a:gd name="connsiteY2" fmla="*/ 0 h 18288"/>
              <a:gd name="connsiteX3" fmla="*/ 2014813 w 3473815"/>
              <a:gd name="connsiteY3" fmla="*/ 0 h 18288"/>
              <a:gd name="connsiteX4" fmla="*/ 2779052 w 3473815"/>
              <a:gd name="connsiteY4" fmla="*/ 0 h 18288"/>
              <a:gd name="connsiteX5" fmla="*/ 3473815 w 3473815"/>
              <a:gd name="connsiteY5" fmla="*/ 0 h 18288"/>
              <a:gd name="connsiteX6" fmla="*/ 3473815 w 3473815"/>
              <a:gd name="connsiteY6" fmla="*/ 18288 h 18288"/>
              <a:gd name="connsiteX7" fmla="*/ 2779052 w 3473815"/>
              <a:gd name="connsiteY7" fmla="*/ 18288 h 18288"/>
              <a:gd name="connsiteX8" fmla="*/ 2188503 w 3473815"/>
              <a:gd name="connsiteY8" fmla="*/ 18288 h 18288"/>
              <a:gd name="connsiteX9" fmla="*/ 1528479 w 3473815"/>
              <a:gd name="connsiteY9" fmla="*/ 18288 h 18288"/>
              <a:gd name="connsiteX10" fmla="*/ 868454 w 3473815"/>
              <a:gd name="connsiteY10" fmla="*/ 18288 h 18288"/>
              <a:gd name="connsiteX11" fmla="*/ 0 w 3473815"/>
              <a:gd name="connsiteY11" fmla="*/ 18288 h 18288"/>
              <a:gd name="connsiteX12" fmla="*/ 0 w 3473815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3815" h="18288" fill="none" extrusionOk="0">
                <a:moveTo>
                  <a:pt x="0" y="0"/>
                </a:moveTo>
                <a:cubicBezTo>
                  <a:pt x="182906" y="5222"/>
                  <a:pt x="525212" y="15044"/>
                  <a:pt x="694763" y="0"/>
                </a:cubicBezTo>
                <a:cubicBezTo>
                  <a:pt x="864314" y="-15044"/>
                  <a:pt x="1095979" y="-25460"/>
                  <a:pt x="1354788" y="0"/>
                </a:cubicBezTo>
                <a:cubicBezTo>
                  <a:pt x="1613597" y="25460"/>
                  <a:pt x="1827465" y="3076"/>
                  <a:pt x="2014813" y="0"/>
                </a:cubicBezTo>
                <a:cubicBezTo>
                  <a:pt x="2202162" y="-3076"/>
                  <a:pt x="2561462" y="29782"/>
                  <a:pt x="2779052" y="0"/>
                </a:cubicBezTo>
                <a:cubicBezTo>
                  <a:pt x="2996642" y="-29782"/>
                  <a:pt x="3260877" y="-7505"/>
                  <a:pt x="3473815" y="0"/>
                </a:cubicBezTo>
                <a:cubicBezTo>
                  <a:pt x="3473381" y="7551"/>
                  <a:pt x="3473348" y="9822"/>
                  <a:pt x="3473815" y="18288"/>
                </a:cubicBezTo>
                <a:cubicBezTo>
                  <a:pt x="3221493" y="35914"/>
                  <a:pt x="2987895" y="39816"/>
                  <a:pt x="2779052" y="18288"/>
                </a:cubicBezTo>
                <a:cubicBezTo>
                  <a:pt x="2570209" y="-3240"/>
                  <a:pt x="2343602" y="7168"/>
                  <a:pt x="2188503" y="18288"/>
                </a:cubicBezTo>
                <a:cubicBezTo>
                  <a:pt x="2033404" y="29408"/>
                  <a:pt x="1812100" y="18034"/>
                  <a:pt x="1528479" y="18288"/>
                </a:cubicBezTo>
                <a:cubicBezTo>
                  <a:pt x="1244858" y="18542"/>
                  <a:pt x="1155493" y="-1402"/>
                  <a:pt x="868454" y="18288"/>
                </a:cubicBezTo>
                <a:cubicBezTo>
                  <a:pt x="581415" y="37978"/>
                  <a:pt x="215843" y="-23060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3815" h="18288" stroke="0" extrusionOk="0">
                <a:moveTo>
                  <a:pt x="0" y="0"/>
                </a:moveTo>
                <a:cubicBezTo>
                  <a:pt x="242785" y="-29423"/>
                  <a:pt x="378998" y="-19420"/>
                  <a:pt x="625287" y="0"/>
                </a:cubicBezTo>
                <a:cubicBezTo>
                  <a:pt x="871576" y="19420"/>
                  <a:pt x="1067984" y="20453"/>
                  <a:pt x="1389526" y="0"/>
                </a:cubicBezTo>
                <a:cubicBezTo>
                  <a:pt x="1711068" y="-20453"/>
                  <a:pt x="1750898" y="12571"/>
                  <a:pt x="1980075" y="0"/>
                </a:cubicBezTo>
                <a:cubicBezTo>
                  <a:pt x="2209252" y="-12571"/>
                  <a:pt x="2443074" y="-14077"/>
                  <a:pt x="2570623" y="0"/>
                </a:cubicBezTo>
                <a:cubicBezTo>
                  <a:pt x="2698172" y="14077"/>
                  <a:pt x="3135362" y="-35726"/>
                  <a:pt x="3473815" y="0"/>
                </a:cubicBezTo>
                <a:cubicBezTo>
                  <a:pt x="3473733" y="4406"/>
                  <a:pt x="3473726" y="9982"/>
                  <a:pt x="3473815" y="18288"/>
                </a:cubicBezTo>
                <a:cubicBezTo>
                  <a:pt x="3180355" y="10141"/>
                  <a:pt x="2981436" y="-5889"/>
                  <a:pt x="2813790" y="18288"/>
                </a:cubicBezTo>
                <a:cubicBezTo>
                  <a:pt x="2646145" y="42465"/>
                  <a:pt x="2412345" y="4786"/>
                  <a:pt x="2153765" y="18288"/>
                </a:cubicBezTo>
                <a:cubicBezTo>
                  <a:pt x="1895186" y="31790"/>
                  <a:pt x="1663932" y="40265"/>
                  <a:pt x="1493740" y="18288"/>
                </a:cubicBezTo>
                <a:cubicBezTo>
                  <a:pt x="1323549" y="-3689"/>
                  <a:pt x="925140" y="-7542"/>
                  <a:pt x="729501" y="18288"/>
                </a:cubicBezTo>
                <a:cubicBezTo>
                  <a:pt x="533862" y="44118"/>
                  <a:pt x="281408" y="3492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913" y="2872899"/>
            <a:ext cx="4242484" cy="3320668"/>
          </a:xfrm>
        </p:spPr>
        <p:txBody>
          <a:bodyPr>
            <a:normAutofit/>
          </a:bodyPr>
          <a:lstStyle/>
          <a:p>
            <a:r>
              <a:rPr lang="fr-FR" sz="2200" dirty="0"/>
              <a:t>Inventory of </a:t>
            </a:r>
            <a:r>
              <a:rPr lang="fr-FR" sz="2200" dirty="0" err="1"/>
              <a:t>specialties</a:t>
            </a:r>
            <a:r>
              <a:rPr lang="fr-FR" sz="2200" dirty="0"/>
              <a:t> and </a:t>
            </a:r>
            <a:r>
              <a:rPr lang="fr-FR" sz="2200" dirty="0" err="1"/>
              <a:t>subspecialties</a:t>
            </a:r>
            <a:r>
              <a:rPr lang="fr-FR" sz="2200" dirty="0"/>
              <a:t>.</a:t>
            </a:r>
            <a:br>
              <a:rPr lang="fr-FR" sz="2200" dirty="0"/>
            </a:br>
            <a:endParaRPr lang="fr-FR" sz="2200" dirty="0"/>
          </a:p>
          <a:p>
            <a:r>
              <a:rPr lang="fr-FR" sz="2200" dirty="0" err="1"/>
              <a:t>Verification</a:t>
            </a:r>
            <a:r>
              <a:rPr lang="fr-FR" sz="2200" dirty="0"/>
              <a:t> meetings and </a:t>
            </a:r>
            <a:r>
              <a:rPr lang="fr-FR" sz="2200" dirty="0" err="1"/>
              <a:t>creation</a:t>
            </a:r>
            <a:r>
              <a:rPr lang="fr-FR" sz="2200" dirty="0"/>
              <a:t> of the </a:t>
            </a:r>
            <a:r>
              <a:rPr lang="fr-FR" sz="2200" dirty="0" err="1"/>
              <a:t>database</a:t>
            </a:r>
            <a:r>
              <a:rPr lang="fr-FR" sz="2200" dirty="0"/>
              <a:t>.</a:t>
            </a:r>
          </a:p>
        </p:txBody>
      </p:sp>
      <p:pic>
        <p:nvPicPr>
          <p:cNvPr id="5" name="Picture 4" descr="A 3D pattern of ring shapes connected by lines">
            <a:extLst>
              <a:ext uri="{FF2B5EF4-FFF2-40B4-BE49-F238E27FC236}">
                <a16:creationId xmlns:a16="http://schemas.microsoft.com/office/drawing/2014/main" id="{B8102E01-8999-2A1F-FCD7-2017A7E348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36" r="38159"/>
          <a:stretch/>
        </p:blipFill>
        <p:spPr>
          <a:xfrm>
            <a:off x="5310318" y="10"/>
            <a:ext cx="6876984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94900BABD61B4BAC2F245EDF4ED39E" ma:contentTypeVersion="12" ma:contentTypeDescription="Crée un document." ma:contentTypeScope="" ma:versionID="4966109fe0896e52cf96412e6b71e88b">
  <xsd:schema xmlns:xsd="http://www.w3.org/2001/XMLSchema" xmlns:xs="http://www.w3.org/2001/XMLSchema" xmlns:p="http://schemas.microsoft.com/office/2006/metadata/properties" xmlns:ns2="83bd27bf-f23a-4764-ba48-893866d47e01" xmlns:ns3="cd7455a3-4a59-4a73-9e70-409757b3c8a1" targetNamespace="http://schemas.microsoft.com/office/2006/metadata/properties" ma:root="true" ma:fieldsID="7f227f0845759f58ca2e23e7beba02e0" ns2:_="" ns3:_="">
    <xsd:import namespace="83bd27bf-f23a-4764-ba48-893866d47e01"/>
    <xsd:import namespace="cd7455a3-4a59-4a73-9e70-409757b3c8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d27bf-f23a-4764-ba48-893866d47e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6de6d2fa-23a7-45f3-a64a-563df53bb5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455a3-4a59-4a73-9e70-409757b3c8a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ae12d60-d5a8-41ec-bed3-3136d3e9e081}" ma:internalName="TaxCatchAll" ma:showField="CatchAllData" ma:web="cd7455a3-4a59-4a73-9e70-409757b3c8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9113CC-C4A8-4DDF-9F1F-3AC2F77E0B0E}"/>
</file>

<file path=customXml/itemProps2.xml><?xml version="1.0" encoding="utf-8"?>
<ds:datastoreItem xmlns:ds="http://schemas.openxmlformats.org/officeDocument/2006/customXml" ds:itemID="{EC7C7BFF-560A-4737-93A5-CDFA0CBFCB7C}"/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242</Words>
  <Application>Microsoft Macintosh PowerPoint</Application>
  <PresentationFormat>Personnalisé</PresentationFormat>
  <Paragraphs>28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Mapping and Matching Of Medical Specialties (MaMoMS)</vt:lpstr>
      <vt:lpstr>Background</vt:lpstr>
      <vt:lpstr>MaMoMS Initiative</vt:lpstr>
      <vt:lpstr>Roadmap</vt:lpstr>
      <vt:lpstr>Présentation PowerPoint</vt:lpstr>
      <vt:lpstr>Desired Endpoint</vt:lpstr>
      <vt:lpstr>Means and Schedule</vt:lpstr>
      <vt:lpstr>Budget</vt:lpstr>
      <vt:lpstr>Next Steps</vt:lpstr>
      <vt:lpstr>Contact Information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Armand Girbes</cp:lastModifiedBy>
  <cp:revision>3</cp:revision>
  <dcterms:created xsi:type="dcterms:W3CDTF">2013-01-27T09:14:16Z</dcterms:created>
  <dcterms:modified xsi:type="dcterms:W3CDTF">2024-10-18T14:07:18Z</dcterms:modified>
  <cp:category/>
</cp:coreProperties>
</file>