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4" r:id="rId4"/>
    <p:sldId id="266" r:id="rId5"/>
    <p:sldId id="262" r:id="rId6"/>
    <p:sldId id="257" r:id="rId7"/>
    <p:sldId id="258" r:id="rId8"/>
    <p:sldId id="259" r:id="rId9"/>
    <p:sldId id="260" r:id="rId10"/>
    <p:sldId id="261" r:id="rId11"/>
    <p:sldId id="265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86013-CC50-4616-AA19-CC58335AAD8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3B3184B-E1FA-45BB-BD4E-67AE42353FE1}">
      <dgm:prSet/>
      <dgm:spPr/>
      <dgm:t>
        <a:bodyPr/>
        <a:lstStyle/>
        <a:p>
          <a:r>
            <a:rPr lang="en-US" dirty="0"/>
            <a:t>Haarlem is just 15 minutes from Amsterdam Schiphol Airport</a:t>
          </a:r>
        </a:p>
      </dgm:t>
    </dgm:pt>
    <dgm:pt modelId="{90401EB6-B4E2-45E6-B443-F6CC726B2E04}" type="parTrans" cxnId="{0E042090-39B4-4DDC-AF15-F973DF4AC5F5}">
      <dgm:prSet/>
      <dgm:spPr/>
      <dgm:t>
        <a:bodyPr/>
        <a:lstStyle/>
        <a:p>
          <a:endParaRPr lang="en-US"/>
        </a:p>
      </dgm:t>
    </dgm:pt>
    <dgm:pt modelId="{ECEEB56E-3ECA-4690-A273-3266349FAC36}" type="sibTrans" cxnId="{0E042090-39B4-4DDC-AF15-F973DF4AC5F5}">
      <dgm:prSet/>
      <dgm:spPr/>
      <dgm:t>
        <a:bodyPr/>
        <a:lstStyle/>
        <a:p>
          <a:endParaRPr lang="en-US"/>
        </a:p>
      </dgm:t>
    </dgm:pt>
    <dgm:pt modelId="{98E8560C-759C-4537-890C-D0A29494B5D0}">
      <dgm:prSet/>
      <dgm:spPr/>
      <dgm:t>
        <a:bodyPr/>
        <a:lstStyle/>
        <a:p>
          <a:r>
            <a:rPr lang="en-US" dirty="0"/>
            <a:t>Direct and frequent railway connections to Amsterdam and other major cities</a:t>
          </a:r>
        </a:p>
      </dgm:t>
    </dgm:pt>
    <dgm:pt modelId="{37570A65-87F6-408A-9115-4447A046F4F4}" type="parTrans" cxnId="{4F9B212C-0502-48EF-B355-E0B633928722}">
      <dgm:prSet/>
      <dgm:spPr/>
      <dgm:t>
        <a:bodyPr/>
        <a:lstStyle/>
        <a:p>
          <a:endParaRPr lang="en-US"/>
        </a:p>
      </dgm:t>
    </dgm:pt>
    <dgm:pt modelId="{890BFD50-1D4E-40CD-AB2F-21DDFF85AF92}" type="sibTrans" cxnId="{4F9B212C-0502-48EF-B355-E0B633928722}">
      <dgm:prSet/>
      <dgm:spPr/>
      <dgm:t>
        <a:bodyPr/>
        <a:lstStyle/>
        <a:p>
          <a:endParaRPr lang="en-US"/>
        </a:p>
      </dgm:t>
    </dgm:pt>
    <dgm:pt modelId="{D4C6E2B6-5567-47E7-954F-B642F25FAE49}">
      <dgm:prSet/>
      <dgm:spPr/>
      <dgm:t>
        <a:bodyPr/>
        <a:lstStyle/>
        <a:p>
          <a:r>
            <a:rPr lang="en-US" dirty="0"/>
            <a:t>Easy access to major highways for international visitors</a:t>
          </a:r>
        </a:p>
      </dgm:t>
    </dgm:pt>
    <dgm:pt modelId="{F06E2ED7-123F-46FA-91A0-7A820302544A}" type="parTrans" cxnId="{4FFB34AA-41B3-4A02-994C-115BA25D339D}">
      <dgm:prSet/>
      <dgm:spPr/>
      <dgm:t>
        <a:bodyPr/>
        <a:lstStyle/>
        <a:p>
          <a:endParaRPr lang="en-US"/>
        </a:p>
      </dgm:t>
    </dgm:pt>
    <dgm:pt modelId="{4512A12D-EB28-4172-B6DF-6633364A0111}" type="sibTrans" cxnId="{4FFB34AA-41B3-4A02-994C-115BA25D339D}">
      <dgm:prSet/>
      <dgm:spPr/>
      <dgm:t>
        <a:bodyPr/>
        <a:lstStyle/>
        <a:p>
          <a:endParaRPr lang="en-US"/>
        </a:p>
      </dgm:t>
    </dgm:pt>
    <dgm:pt modelId="{669F9459-CEDA-466C-A179-466FB66C4A2D}" type="pres">
      <dgm:prSet presAssocID="{56786013-CC50-4616-AA19-CC58335AAD8D}" presName="root" presStyleCnt="0">
        <dgm:presLayoutVars>
          <dgm:dir/>
          <dgm:resizeHandles val="exact"/>
        </dgm:presLayoutVars>
      </dgm:prSet>
      <dgm:spPr/>
    </dgm:pt>
    <dgm:pt modelId="{DE344DE6-050E-4A53-AE32-D3BAFFDCF6C4}" type="pres">
      <dgm:prSet presAssocID="{83B3184B-E1FA-45BB-BD4E-67AE42353FE1}" presName="compNode" presStyleCnt="0"/>
      <dgm:spPr/>
    </dgm:pt>
    <dgm:pt modelId="{62C23075-A40E-41B8-8504-B7728FEFA7FB}" type="pres">
      <dgm:prSet presAssocID="{83B3184B-E1FA-45BB-BD4E-67AE42353F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eroplane"/>
        </a:ext>
      </dgm:extLst>
    </dgm:pt>
    <dgm:pt modelId="{D01B9429-9996-4673-AB25-8456D0EF1AFB}" type="pres">
      <dgm:prSet presAssocID="{83B3184B-E1FA-45BB-BD4E-67AE42353FE1}" presName="spaceRect" presStyleCnt="0"/>
      <dgm:spPr/>
    </dgm:pt>
    <dgm:pt modelId="{E2B08DFC-BF64-4FAF-B608-49D5DF2093FE}" type="pres">
      <dgm:prSet presAssocID="{83B3184B-E1FA-45BB-BD4E-67AE42353FE1}" presName="textRect" presStyleLbl="revTx" presStyleIdx="0" presStyleCnt="3">
        <dgm:presLayoutVars>
          <dgm:chMax val="1"/>
          <dgm:chPref val="1"/>
        </dgm:presLayoutVars>
      </dgm:prSet>
      <dgm:spPr/>
    </dgm:pt>
    <dgm:pt modelId="{75144646-5CC8-42BF-B88A-4C5250795617}" type="pres">
      <dgm:prSet presAssocID="{ECEEB56E-3ECA-4690-A273-3266349FAC36}" presName="sibTrans" presStyleCnt="0"/>
      <dgm:spPr/>
    </dgm:pt>
    <dgm:pt modelId="{B55FAC4C-73FD-45A6-921A-F2C149835A0F}" type="pres">
      <dgm:prSet presAssocID="{98E8560C-759C-4537-890C-D0A29494B5D0}" presName="compNode" presStyleCnt="0"/>
      <dgm:spPr/>
    </dgm:pt>
    <dgm:pt modelId="{41394D07-1FBE-4034-9181-82F707F1BC3D}" type="pres">
      <dgm:prSet presAssocID="{98E8560C-759C-4537-890C-D0A29494B5D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997D26B0-9A9B-47A4-8F46-E88673B68BA1}" type="pres">
      <dgm:prSet presAssocID="{98E8560C-759C-4537-890C-D0A29494B5D0}" presName="spaceRect" presStyleCnt="0"/>
      <dgm:spPr/>
    </dgm:pt>
    <dgm:pt modelId="{E6E810D8-80D7-4DE7-9CB5-3AC8CA7F9A9F}" type="pres">
      <dgm:prSet presAssocID="{98E8560C-759C-4537-890C-D0A29494B5D0}" presName="textRect" presStyleLbl="revTx" presStyleIdx="1" presStyleCnt="3">
        <dgm:presLayoutVars>
          <dgm:chMax val="1"/>
          <dgm:chPref val="1"/>
        </dgm:presLayoutVars>
      </dgm:prSet>
      <dgm:spPr/>
    </dgm:pt>
    <dgm:pt modelId="{1FB352A0-D0CB-43A5-91BF-B9B660AC208E}" type="pres">
      <dgm:prSet presAssocID="{890BFD50-1D4E-40CD-AB2F-21DDFF85AF92}" presName="sibTrans" presStyleCnt="0"/>
      <dgm:spPr/>
    </dgm:pt>
    <dgm:pt modelId="{373AE8C8-2CAD-4A93-AD7B-C512A105803B}" type="pres">
      <dgm:prSet presAssocID="{D4C6E2B6-5567-47E7-954F-B642F25FAE49}" presName="compNode" presStyleCnt="0"/>
      <dgm:spPr/>
    </dgm:pt>
    <dgm:pt modelId="{F630A6FE-3352-478F-8C24-F7F648117401}" type="pres">
      <dgm:prSet presAssocID="{D4C6E2B6-5567-47E7-954F-B642F25FAE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6013749-D415-41E3-B4A2-5E5372AA3269}" type="pres">
      <dgm:prSet presAssocID="{D4C6E2B6-5567-47E7-954F-B642F25FAE49}" presName="spaceRect" presStyleCnt="0"/>
      <dgm:spPr/>
    </dgm:pt>
    <dgm:pt modelId="{A178F97D-6904-4151-A302-412168879A60}" type="pres">
      <dgm:prSet presAssocID="{D4C6E2B6-5567-47E7-954F-B642F25FAE4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538C316-7930-472D-8CAA-659947406B92}" type="presOf" srcId="{98E8560C-759C-4537-890C-D0A29494B5D0}" destId="{E6E810D8-80D7-4DE7-9CB5-3AC8CA7F9A9F}" srcOrd="0" destOrd="0" presId="urn:microsoft.com/office/officeart/2018/2/layout/IconLabelList"/>
    <dgm:cxn modelId="{4F9B212C-0502-48EF-B355-E0B633928722}" srcId="{56786013-CC50-4616-AA19-CC58335AAD8D}" destId="{98E8560C-759C-4537-890C-D0A29494B5D0}" srcOrd="1" destOrd="0" parTransId="{37570A65-87F6-408A-9115-4447A046F4F4}" sibTransId="{890BFD50-1D4E-40CD-AB2F-21DDFF85AF92}"/>
    <dgm:cxn modelId="{7CFF3E60-F3B3-43E4-ACD8-03BDCE4F9742}" type="presOf" srcId="{D4C6E2B6-5567-47E7-954F-B642F25FAE49}" destId="{A178F97D-6904-4151-A302-412168879A60}" srcOrd="0" destOrd="0" presId="urn:microsoft.com/office/officeart/2018/2/layout/IconLabelList"/>
    <dgm:cxn modelId="{0E042090-39B4-4DDC-AF15-F973DF4AC5F5}" srcId="{56786013-CC50-4616-AA19-CC58335AAD8D}" destId="{83B3184B-E1FA-45BB-BD4E-67AE42353FE1}" srcOrd="0" destOrd="0" parTransId="{90401EB6-B4E2-45E6-B443-F6CC726B2E04}" sibTransId="{ECEEB56E-3ECA-4690-A273-3266349FAC36}"/>
    <dgm:cxn modelId="{6CACAB9F-8FC7-4DDB-BCBF-BDD057D5F720}" type="presOf" srcId="{56786013-CC50-4616-AA19-CC58335AAD8D}" destId="{669F9459-CEDA-466C-A179-466FB66C4A2D}" srcOrd="0" destOrd="0" presId="urn:microsoft.com/office/officeart/2018/2/layout/IconLabelList"/>
    <dgm:cxn modelId="{4FFB34AA-41B3-4A02-994C-115BA25D339D}" srcId="{56786013-CC50-4616-AA19-CC58335AAD8D}" destId="{D4C6E2B6-5567-47E7-954F-B642F25FAE49}" srcOrd="2" destOrd="0" parTransId="{F06E2ED7-123F-46FA-91A0-7A820302544A}" sibTransId="{4512A12D-EB28-4172-B6DF-6633364A0111}"/>
    <dgm:cxn modelId="{FCB45ABD-29A3-45BE-A30B-207F1976393A}" type="presOf" srcId="{83B3184B-E1FA-45BB-BD4E-67AE42353FE1}" destId="{E2B08DFC-BF64-4FAF-B608-49D5DF2093FE}" srcOrd="0" destOrd="0" presId="urn:microsoft.com/office/officeart/2018/2/layout/IconLabelList"/>
    <dgm:cxn modelId="{659ED741-F6E3-43AE-83CF-FA1D9C5A6C56}" type="presParOf" srcId="{669F9459-CEDA-466C-A179-466FB66C4A2D}" destId="{DE344DE6-050E-4A53-AE32-D3BAFFDCF6C4}" srcOrd="0" destOrd="0" presId="urn:microsoft.com/office/officeart/2018/2/layout/IconLabelList"/>
    <dgm:cxn modelId="{989AB660-EE23-4895-9D00-89178ACB658F}" type="presParOf" srcId="{DE344DE6-050E-4A53-AE32-D3BAFFDCF6C4}" destId="{62C23075-A40E-41B8-8504-B7728FEFA7FB}" srcOrd="0" destOrd="0" presId="urn:microsoft.com/office/officeart/2018/2/layout/IconLabelList"/>
    <dgm:cxn modelId="{74196274-13D1-4F40-BD08-4EC13EFE8902}" type="presParOf" srcId="{DE344DE6-050E-4A53-AE32-D3BAFFDCF6C4}" destId="{D01B9429-9996-4673-AB25-8456D0EF1AFB}" srcOrd="1" destOrd="0" presId="urn:microsoft.com/office/officeart/2018/2/layout/IconLabelList"/>
    <dgm:cxn modelId="{3FC66822-F500-4CA7-82A2-5E9FE999F67C}" type="presParOf" srcId="{DE344DE6-050E-4A53-AE32-D3BAFFDCF6C4}" destId="{E2B08DFC-BF64-4FAF-B608-49D5DF2093FE}" srcOrd="2" destOrd="0" presId="urn:microsoft.com/office/officeart/2018/2/layout/IconLabelList"/>
    <dgm:cxn modelId="{F2771C2B-0824-4FAC-BCD0-F10C35A0AE28}" type="presParOf" srcId="{669F9459-CEDA-466C-A179-466FB66C4A2D}" destId="{75144646-5CC8-42BF-B88A-4C5250795617}" srcOrd="1" destOrd="0" presId="urn:microsoft.com/office/officeart/2018/2/layout/IconLabelList"/>
    <dgm:cxn modelId="{A6882F17-F250-40C0-A0B7-68F29FBFDB48}" type="presParOf" srcId="{669F9459-CEDA-466C-A179-466FB66C4A2D}" destId="{B55FAC4C-73FD-45A6-921A-F2C149835A0F}" srcOrd="2" destOrd="0" presId="urn:microsoft.com/office/officeart/2018/2/layout/IconLabelList"/>
    <dgm:cxn modelId="{480B57B2-AF6D-4DE7-BB34-6FADB288DA51}" type="presParOf" srcId="{B55FAC4C-73FD-45A6-921A-F2C149835A0F}" destId="{41394D07-1FBE-4034-9181-82F707F1BC3D}" srcOrd="0" destOrd="0" presId="urn:microsoft.com/office/officeart/2018/2/layout/IconLabelList"/>
    <dgm:cxn modelId="{7480321B-49F6-4256-9F3C-649543CDF281}" type="presParOf" srcId="{B55FAC4C-73FD-45A6-921A-F2C149835A0F}" destId="{997D26B0-9A9B-47A4-8F46-E88673B68BA1}" srcOrd="1" destOrd="0" presId="urn:microsoft.com/office/officeart/2018/2/layout/IconLabelList"/>
    <dgm:cxn modelId="{5132D33C-5CFF-4F88-BED4-C34B4CEECE1F}" type="presParOf" srcId="{B55FAC4C-73FD-45A6-921A-F2C149835A0F}" destId="{E6E810D8-80D7-4DE7-9CB5-3AC8CA7F9A9F}" srcOrd="2" destOrd="0" presId="urn:microsoft.com/office/officeart/2018/2/layout/IconLabelList"/>
    <dgm:cxn modelId="{529FCD60-44F9-4B07-B8B0-436EB8D4FC57}" type="presParOf" srcId="{669F9459-CEDA-466C-A179-466FB66C4A2D}" destId="{1FB352A0-D0CB-43A5-91BF-B9B660AC208E}" srcOrd="3" destOrd="0" presId="urn:microsoft.com/office/officeart/2018/2/layout/IconLabelList"/>
    <dgm:cxn modelId="{9749E4BE-57C8-4744-9B92-D9B106DB1EFD}" type="presParOf" srcId="{669F9459-CEDA-466C-A179-466FB66C4A2D}" destId="{373AE8C8-2CAD-4A93-AD7B-C512A105803B}" srcOrd="4" destOrd="0" presId="urn:microsoft.com/office/officeart/2018/2/layout/IconLabelList"/>
    <dgm:cxn modelId="{3E7B0147-B35A-44B5-9A3C-42D2CEEB9B4A}" type="presParOf" srcId="{373AE8C8-2CAD-4A93-AD7B-C512A105803B}" destId="{F630A6FE-3352-478F-8C24-F7F648117401}" srcOrd="0" destOrd="0" presId="urn:microsoft.com/office/officeart/2018/2/layout/IconLabelList"/>
    <dgm:cxn modelId="{62B4D984-5AF4-4410-BD78-B48DE4B8F325}" type="presParOf" srcId="{373AE8C8-2CAD-4A93-AD7B-C512A105803B}" destId="{16013749-D415-41E3-B4A2-5E5372AA3269}" srcOrd="1" destOrd="0" presId="urn:microsoft.com/office/officeart/2018/2/layout/IconLabelList"/>
    <dgm:cxn modelId="{D61A8DA2-C4BE-496B-8E8F-030B658982DC}" type="presParOf" srcId="{373AE8C8-2CAD-4A93-AD7B-C512A105803B}" destId="{A178F97D-6904-4151-A302-412168879A6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23075-A40E-41B8-8504-B7728FEFA7FB}">
      <dsp:nvSpPr>
        <dsp:cNvPr id="0" name=""/>
        <dsp:cNvSpPr/>
      </dsp:nvSpPr>
      <dsp:spPr>
        <a:xfrm>
          <a:off x="738477" y="513562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08DFC-BF64-4FAF-B608-49D5DF2093FE}">
      <dsp:nvSpPr>
        <dsp:cNvPr id="0" name=""/>
        <dsp:cNvSpPr/>
      </dsp:nvSpPr>
      <dsp:spPr>
        <a:xfrm>
          <a:off x="78583" y="1911041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Haarlem is just 15 minutes from Amsterdam Schiphol Airport</a:t>
          </a:r>
        </a:p>
      </dsp:txBody>
      <dsp:txXfrm>
        <a:off x="78583" y="1911041"/>
        <a:ext cx="2399612" cy="720000"/>
      </dsp:txXfrm>
    </dsp:sp>
    <dsp:sp modelId="{41394D07-1FBE-4034-9181-82F707F1BC3D}">
      <dsp:nvSpPr>
        <dsp:cNvPr id="0" name=""/>
        <dsp:cNvSpPr/>
      </dsp:nvSpPr>
      <dsp:spPr>
        <a:xfrm>
          <a:off x="3558022" y="513562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810D8-80D7-4DE7-9CB5-3AC8CA7F9A9F}">
      <dsp:nvSpPr>
        <dsp:cNvPr id="0" name=""/>
        <dsp:cNvSpPr/>
      </dsp:nvSpPr>
      <dsp:spPr>
        <a:xfrm>
          <a:off x="2898129" y="1911041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 and frequent railway connections to Amsterdam and other major cities</a:t>
          </a:r>
        </a:p>
      </dsp:txBody>
      <dsp:txXfrm>
        <a:off x="2898129" y="1911041"/>
        <a:ext cx="2399612" cy="720000"/>
      </dsp:txXfrm>
    </dsp:sp>
    <dsp:sp modelId="{F630A6FE-3352-478F-8C24-F7F648117401}">
      <dsp:nvSpPr>
        <dsp:cNvPr id="0" name=""/>
        <dsp:cNvSpPr/>
      </dsp:nvSpPr>
      <dsp:spPr>
        <a:xfrm>
          <a:off x="6377567" y="513562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8F97D-6904-4151-A302-412168879A60}">
      <dsp:nvSpPr>
        <dsp:cNvPr id="0" name=""/>
        <dsp:cNvSpPr/>
      </dsp:nvSpPr>
      <dsp:spPr>
        <a:xfrm>
          <a:off x="5717674" y="1911041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Easy access to major highways for international visitors</a:t>
          </a:r>
        </a:p>
      </dsp:txBody>
      <dsp:txXfrm>
        <a:off x="5717674" y="1911041"/>
        <a:ext cx="239961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C9A0-C083-BD4B-BD46-2DE5D1E2369C}" type="datetimeFigureOut">
              <a:rPr lang="en-NL" smtClean="0"/>
              <a:t>10/17/24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D38ED-A8CA-CF4A-B168-05BFF6624CB1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2590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D38ED-A8CA-CF4A-B168-05BFF6624CB1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024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N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D38ED-A8CA-CF4A-B168-05BFF6624CB1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31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581" y="691286"/>
            <a:ext cx="3872267" cy="1976995"/>
          </a:xfrm>
        </p:spPr>
        <p:txBody>
          <a:bodyPr anchor="b">
            <a:normAutofit/>
          </a:bodyPr>
          <a:lstStyle/>
          <a:p>
            <a:pPr algn="l"/>
            <a:r>
              <a:rPr lang="en-GB" sz="3600" dirty="0"/>
              <a:t>UEMS 2027 Meeting Bid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016660"/>
            <a:ext cx="9144000" cy="212684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3016665"/>
            <a:ext cx="6115048" cy="2126835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016664"/>
            <a:ext cx="9190104" cy="2126836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581" y="3405947"/>
            <a:ext cx="3497218" cy="1046266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br>
              <a:rPr lang="en-GB" sz="2000" dirty="0">
                <a:solidFill>
                  <a:srgbClr val="FFFFFF"/>
                </a:solidFill>
              </a:rPr>
            </a:br>
            <a:r>
              <a:rPr lang="en-GB" sz="2000" dirty="0">
                <a:solidFill>
                  <a:srgbClr val="FFFFFF"/>
                </a:solidFill>
              </a:rPr>
              <a:t>Prof. </a:t>
            </a:r>
            <a:r>
              <a:rPr lang="en-GB" sz="2000" dirty="0" err="1">
                <a:solidFill>
                  <a:srgbClr val="FFFFFF"/>
                </a:solidFill>
              </a:rPr>
              <a:t>Dr.</a:t>
            </a:r>
            <a:r>
              <a:rPr lang="en-GB" sz="2000" dirty="0">
                <a:solidFill>
                  <a:srgbClr val="FFFFFF"/>
                </a:solidFill>
              </a:rPr>
              <a:t> Armand Girbes</a:t>
            </a:r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3AE93EB9-45B9-8F51-3834-897A0F78F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781" r="21004" b="-1"/>
          <a:stretch/>
        </p:blipFill>
        <p:spPr>
          <a:xfrm>
            <a:off x="4930430" y="982037"/>
            <a:ext cx="3872266" cy="289592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0597"/>
            <a:ext cx="9143998" cy="3429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17144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262647"/>
            <a:ext cx="3485178" cy="1218390"/>
          </a:xfrm>
        </p:spPr>
        <p:txBody>
          <a:bodyPr anchor="ctr">
            <a:normAutofit/>
          </a:bodyPr>
          <a:lstStyle/>
          <a:p>
            <a:r>
              <a:rPr lang="en-GB" sz="3000"/>
              <a:t>Join Us in Haarlem in 2027!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057400"/>
            <a:ext cx="3485179" cy="2709861"/>
          </a:xfrm>
        </p:spPr>
        <p:txBody>
          <a:bodyPr anchor="ctr">
            <a:normAutofit/>
          </a:bodyPr>
          <a:lstStyle/>
          <a:p>
            <a:r>
              <a:rPr lang="en-GB" sz="1500" dirty="0"/>
              <a:t>A unique opportunity to host UEMS in a beautiful Dutch city</a:t>
            </a:r>
          </a:p>
          <a:p>
            <a:r>
              <a:rPr lang="en-GB" sz="1500" dirty="0"/>
              <a:t>Well-connected and equipped for international delegates</a:t>
            </a:r>
          </a:p>
          <a:p>
            <a:r>
              <a:rPr lang="en-GB" sz="1500" dirty="0"/>
              <a:t>Let's make UEMS 2027 a memorable event in Haarlem!</a:t>
            </a:r>
          </a:p>
        </p:txBody>
      </p:sp>
      <p:pic>
        <p:nvPicPr>
          <p:cNvPr id="5" name="Picture 4" descr="Lamp by a canal">
            <a:extLst>
              <a:ext uri="{FF2B5EF4-FFF2-40B4-BE49-F238E27FC236}">
                <a16:creationId xmlns:a16="http://schemas.microsoft.com/office/drawing/2014/main" id="{98C07CBE-EDA1-59AE-A493-A395E97E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93" r="17108"/>
          <a:stretch/>
        </p:blipFill>
        <p:spPr>
          <a:xfrm>
            <a:off x="4572000" y="10"/>
            <a:ext cx="4577118" cy="51434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plein air, vélo, Véhicule terrestre&#10;&#10;Description générée automatiquement">
            <a:extLst>
              <a:ext uri="{FF2B5EF4-FFF2-40B4-BE49-F238E27FC236}">
                <a16:creationId xmlns:a16="http://schemas.microsoft.com/office/drawing/2014/main" id="{F77646A3-2E67-7AC3-AF41-BB8BF7DE5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67" r="-1" b="4199"/>
          <a:stretch/>
        </p:blipFill>
        <p:spPr>
          <a:xfrm>
            <a:off x="2911915" y="0"/>
            <a:ext cx="6232084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3436144" cy="5143500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2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48B385-025F-7DCD-52DA-8C765F76CCF2}"/>
              </a:ext>
            </a:extLst>
          </p:cNvPr>
          <p:cNvSpPr/>
          <p:nvPr/>
        </p:nvSpPr>
        <p:spPr>
          <a:xfrm>
            <a:off x="535832" y="1694586"/>
            <a:ext cx="19335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UEMS</a:t>
            </a:r>
            <a:b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2027</a:t>
            </a:r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72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a church and a pipe organ&#10;&#10;Description automatically generated">
            <a:extLst>
              <a:ext uri="{FF2B5EF4-FFF2-40B4-BE49-F238E27FC236}">
                <a16:creationId xmlns:a16="http://schemas.microsoft.com/office/drawing/2014/main" id="{8E045066-1F4F-B14E-CC67-03607D95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87" r="5" b="1158"/>
          <a:stretch/>
        </p:blipFill>
        <p:spPr>
          <a:xfrm>
            <a:off x="20" y="10"/>
            <a:ext cx="3002259" cy="2541659"/>
          </a:xfrm>
          <a:prstGeom prst="rect">
            <a:avLst/>
          </a:prstGeom>
        </p:spPr>
      </p:pic>
      <p:pic>
        <p:nvPicPr>
          <p:cNvPr id="11" name="Picture 10" descr="A canal with boats parked on it&#10;&#10;Description automatically generated">
            <a:extLst>
              <a:ext uri="{FF2B5EF4-FFF2-40B4-BE49-F238E27FC236}">
                <a16:creationId xmlns:a16="http://schemas.microsoft.com/office/drawing/2014/main" id="{AD34EB15-2220-5901-F1B8-D87B5000DE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57" r="-1" b="17928"/>
          <a:stretch/>
        </p:blipFill>
        <p:spPr>
          <a:xfrm>
            <a:off x="3070859" y="10"/>
            <a:ext cx="3010535" cy="2537450"/>
          </a:xfrm>
          <a:prstGeom prst="rect">
            <a:avLst/>
          </a:prstGeom>
        </p:spPr>
      </p:pic>
      <p:pic>
        <p:nvPicPr>
          <p:cNvPr id="9" name="Picture 8" descr="A person standing on a bridge over water&#10;&#10;Description automatically generated">
            <a:extLst>
              <a:ext uri="{FF2B5EF4-FFF2-40B4-BE49-F238E27FC236}">
                <a16:creationId xmlns:a16="http://schemas.microsoft.com/office/drawing/2014/main" id="{E9E11D61-B1D8-0BC4-FE6E-D8D0ABB7E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61" r="-2" b="-2"/>
          <a:stretch/>
        </p:blipFill>
        <p:spPr>
          <a:xfrm>
            <a:off x="6141720" y="10"/>
            <a:ext cx="3002279" cy="2537450"/>
          </a:xfrm>
          <a:prstGeom prst="rect">
            <a:avLst/>
          </a:prstGeom>
        </p:spPr>
      </p:pic>
      <p:pic>
        <p:nvPicPr>
          <p:cNvPr id="5" name="Picture 4" descr="A windmill on the water&#10;&#10;Description automatically generated">
            <a:extLst>
              <a:ext uri="{FF2B5EF4-FFF2-40B4-BE49-F238E27FC236}">
                <a16:creationId xmlns:a16="http://schemas.microsoft.com/office/drawing/2014/main" id="{4C0CFC13-716A-F083-46BD-58670283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228" r="5" b="10281"/>
          <a:stretch/>
        </p:blipFill>
        <p:spPr>
          <a:xfrm>
            <a:off x="20" y="2601826"/>
            <a:ext cx="3002259" cy="2541670"/>
          </a:xfrm>
          <a:prstGeom prst="rect">
            <a:avLst/>
          </a:prstGeom>
        </p:spPr>
      </p:pic>
      <p:pic>
        <p:nvPicPr>
          <p:cNvPr id="13" name="Picture 12" descr="A group of people in a large building&#10;&#10;Description automatically generated">
            <a:extLst>
              <a:ext uri="{FF2B5EF4-FFF2-40B4-BE49-F238E27FC236}">
                <a16:creationId xmlns:a16="http://schemas.microsoft.com/office/drawing/2014/main" id="{1416CB31-3D0B-8884-9AC0-C891945FB6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218" r="-1" b="15566"/>
          <a:stretch/>
        </p:blipFill>
        <p:spPr>
          <a:xfrm>
            <a:off x="3070859" y="2601826"/>
            <a:ext cx="3010535" cy="2537460"/>
          </a:xfrm>
          <a:prstGeom prst="rect">
            <a:avLst/>
          </a:prstGeom>
        </p:spPr>
      </p:pic>
      <p:pic>
        <p:nvPicPr>
          <p:cNvPr id="7" name="Picture 6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6C8434D3-5D59-B98A-A870-FEE4814B3C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649" b="-3"/>
          <a:stretch/>
        </p:blipFill>
        <p:spPr>
          <a:xfrm>
            <a:off x="6149974" y="2601826"/>
            <a:ext cx="2994026" cy="25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7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VV Haarlem | Visit Haarlem">
            <a:extLst>
              <a:ext uri="{FF2B5EF4-FFF2-40B4-BE49-F238E27FC236}">
                <a16:creationId xmlns:a16="http://schemas.microsoft.com/office/drawing/2014/main" id="{F26C20AE-5047-E765-4F23-5ACBACED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4" y="0"/>
            <a:ext cx="12335934" cy="69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 descr="Une image contenant texte, journal, Publication&#10;&#10;Description générée automatiquement">
            <a:extLst>
              <a:ext uri="{FF2B5EF4-FFF2-40B4-BE49-F238E27FC236}">
                <a16:creationId xmlns:a16="http://schemas.microsoft.com/office/drawing/2014/main" id="{427F58F7-9DA0-54D6-CBD9-F268D4E1D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8509" r="2604" b="2"/>
          <a:stretch/>
        </p:blipFill>
        <p:spPr>
          <a:xfrm>
            <a:off x="20" y="10"/>
            <a:ext cx="4571980" cy="5143490"/>
          </a:xfrm>
          <a:prstGeom prst="rect">
            <a:avLst/>
          </a:prstGeom>
        </p:spPr>
      </p:pic>
      <p:pic>
        <p:nvPicPr>
          <p:cNvPr id="3" name="Image 2" descr="Une image contenant habits, ciel, personne, plein air&#10;&#10;Description générée automatiquement">
            <a:extLst>
              <a:ext uri="{FF2B5EF4-FFF2-40B4-BE49-F238E27FC236}">
                <a16:creationId xmlns:a16="http://schemas.microsoft.com/office/drawing/2014/main" id="{2926B4EB-933D-AC4C-BE4A-D4C135C6F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0720" r="392" b="2"/>
          <a:stretch/>
        </p:blipFill>
        <p:spPr>
          <a:xfrm>
            <a:off x="4572000" y="10"/>
            <a:ext cx="4572000" cy="51434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B0D2DE-B1CC-8383-5917-12D8A057D23E}"/>
              </a:ext>
            </a:extLst>
          </p:cNvPr>
          <p:cNvSpPr txBox="1"/>
          <p:nvPr/>
        </p:nvSpPr>
        <p:spPr>
          <a:xfrm>
            <a:off x="893974" y="2632857"/>
            <a:ext cx="7351391" cy="1960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FFFFFF"/>
                </a:solidFill>
              </a:rPr>
              <a:t>Early indications</a:t>
            </a:r>
          </a:p>
        </p:txBody>
      </p:sp>
    </p:spTree>
    <p:extLst>
      <p:ext uri="{BB962C8B-B14F-4D97-AF65-F5344CB8AC3E}">
        <p14:creationId xmlns:p14="http://schemas.microsoft.com/office/powerpoint/2010/main" val="382189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581" y="691286"/>
            <a:ext cx="3872267" cy="1976995"/>
          </a:xfrm>
        </p:spPr>
        <p:txBody>
          <a:bodyPr anchor="b">
            <a:normAutofit/>
          </a:bodyPr>
          <a:lstStyle/>
          <a:p>
            <a:pPr algn="l"/>
            <a:r>
              <a:rPr lang="en-GB" sz="3600" dirty="0"/>
              <a:t>UEMS 2027 Meeting Bid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016660"/>
            <a:ext cx="9144000" cy="212684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3016665"/>
            <a:ext cx="6115048" cy="2126835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016664"/>
            <a:ext cx="9190104" cy="2126836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581" y="3405947"/>
            <a:ext cx="3497218" cy="1046266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</a:rPr>
              <a:t>Haarlem, The Netherlands</a:t>
            </a:r>
          </a:p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br>
              <a:rPr lang="en-GB" sz="2000" dirty="0">
                <a:solidFill>
                  <a:srgbClr val="FFFFFF"/>
                </a:solidFill>
              </a:rPr>
            </a:br>
            <a:r>
              <a:rPr lang="en-GB" sz="2000" dirty="0">
                <a:solidFill>
                  <a:srgbClr val="FFFFFF"/>
                </a:solidFill>
              </a:rPr>
              <a:t>Prof. </a:t>
            </a:r>
            <a:r>
              <a:rPr lang="en-GB" sz="2000" dirty="0" err="1">
                <a:solidFill>
                  <a:srgbClr val="FFFFFF"/>
                </a:solidFill>
              </a:rPr>
              <a:t>Dr.</a:t>
            </a:r>
            <a:r>
              <a:rPr lang="en-GB" sz="2000" dirty="0">
                <a:solidFill>
                  <a:srgbClr val="FFFFFF"/>
                </a:solidFill>
              </a:rPr>
              <a:t> Armand Girbes</a:t>
            </a:r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3AE93EB9-45B9-8F51-3834-897A0F78F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781" r="21004" b="-1"/>
          <a:stretch/>
        </p:blipFill>
        <p:spPr>
          <a:xfrm>
            <a:off x="4930430" y="982037"/>
            <a:ext cx="3872266" cy="289592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0597"/>
            <a:ext cx="9143998" cy="3429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44026"/>
            <a:ext cx="3276451" cy="146763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500"/>
              <a:t>Why Haarlem for UEMS 2027?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154674"/>
            <a:ext cx="3182691" cy="249050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700" b="1" dirty="0"/>
              <a:t>Historic and charming city near Amsterdam </a:t>
            </a:r>
            <a:br>
              <a:rPr lang="en-GB" sz="1700" b="1" dirty="0"/>
            </a:br>
            <a:r>
              <a:rPr lang="en-GB" sz="1400" dirty="0"/>
              <a:t>(&amp; older than Amsterdam)</a:t>
            </a:r>
          </a:p>
          <a:p>
            <a:pPr>
              <a:lnSpc>
                <a:spcPct val="90000"/>
              </a:lnSpc>
            </a:pPr>
            <a:r>
              <a:rPr lang="en-GB" sz="1700" b="1" dirty="0"/>
              <a:t>Excellent location for an international event</a:t>
            </a:r>
          </a:p>
          <a:p>
            <a:pPr>
              <a:lnSpc>
                <a:spcPct val="90000"/>
              </a:lnSpc>
            </a:pPr>
            <a:r>
              <a:rPr lang="en-GB" sz="1700" b="1" dirty="0"/>
              <a:t>High-quality venues and hotels</a:t>
            </a:r>
          </a:p>
          <a:p>
            <a:pPr>
              <a:lnSpc>
                <a:spcPct val="90000"/>
              </a:lnSpc>
            </a:pPr>
            <a:r>
              <a:rPr lang="en-GB" sz="1700" b="1" dirty="0"/>
              <a:t>Great restaurants</a:t>
            </a:r>
          </a:p>
          <a:p>
            <a:pPr>
              <a:lnSpc>
                <a:spcPct val="90000"/>
              </a:lnSpc>
            </a:pPr>
            <a:endParaRPr lang="en-GB" sz="1700" b="1" dirty="0"/>
          </a:p>
          <a:p>
            <a:pPr>
              <a:lnSpc>
                <a:spcPct val="90000"/>
              </a:lnSpc>
            </a:pPr>
            <a:r>
              <a:rPr lang="en-GB" sz="1700" b="1" dirty="0"/>
              <a:t>Renowned Dutch hospitality</a:t>
            </a:r>
          </a:p>
        </p:txBody>
      </p:sp>
      <p:pic>
        <p:nvPicPr>
          <p:cNvPr id="5" name="Picture 4" descr="Two-story houses">
            <a:extLst>
              <a:ext uri="{FF2B5EF4-FFF2-40B4-BE49-F238E27FC236}">
                <a16:creationId xmlns:a16="http://schemas.microsoft.com/office/drawing/2014/main" id="{9661EA05-D9B0-51D1-4023-557EA006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6" r="18031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</p:spPr>
        <p:txBody>
          <a:bodyPr anchor="ctr">
            <a:normAutofit/>
          </a:bodyPr>
          <a:lstStyle/>
          <a:p>
            <a:r>
              <a:rPr lang="en-GB" sz="3000">
                <a:solidFill>
                  <a:srgbClr val="FFFFFF"/>
                </a:solidFill>
              </a:rPr>
              <a:t>Location and Connectivity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E25885-458C-1F0D-2C05-C35479E61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656691"/>
              </p:ext>
            </p:extLst>
          </p:nvPr>
        </p:nvGraphicFramePr>
        <p:xfrm>
          <a:off x="483042" y="1584434"/>
          <a:ext cx="8195871" cy="3144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417" y="853527"/>
            <a:ext cx="4083287" cy="1051852"/>
          </a:xfrm>
        </p:spPr>
        <p:txBody>
          <a:bodyPr anchor="t">
            <a:normAutofit/>
          </a:bodyPr>
          <a:lstStyle/>
          <a:p>
            <a:r>
              <a:rPr lang="en-GB" sz="2400"/>
              <a:t>Key Venues for UEMS 2027</a:t>
            </a:r>
          </a:p>
        </p:txBody>
      </p:sp>
      <p:pic>
        <p:nvPicPr>
          <p:cNvPr id="5" name="Picture 4" descr="Cinema seats near the stairs">
            <a:extLst>
              <a:ext uri="{FF2B5EF4-FFF2-40B4-BE49-F238E27FC236}">
                <a16:creationId xmlns:a16="http://schemas.microsoft.com/office/drawing/2014/main" id="{5EEE3E0A-3F90-72CD-1370-FC2097B3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93" r="12670"/>
          <a:stretch/>
        </p:blipFill>
        <p:spPr>
          <a:xfrm>
            <a:off x="20" y="10"/>
            <a:ext cx="3863363" cy="51434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653359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417" y="1913382"/>
            <a:ext cx="4083287" cy="2693405"/>
          </a:xfrm>
        </p:spPr>
        <p:txBody>
          <a:bodyPr>
            <a:normAutofit/>
          </a:bodyPr>
          <a:lstStyle/>
          <a:p>
            <a:r>
              <a:rPr lang="en-GB" sz="1500" dirty="0"/>
              <a:t>Ideal for conferences and meetings</a:t>
            </a:r>
          </a:p>
          <a:p>
            <a:pPr lvl="1"/>
            <a:r>
              <a:rPr lang="en-GB" sz="1200" dirty="0"/>
              <a:t>E.g. </a:t>
            </a:r>
            <a:r>
              <a:rPr lang="en-GB" sz="1200" dirty="0" err="1"/>
              <a:t>Philharmonie</a:t>
            </a:r>
            <a:r>
              <a:rPr lang="en-GB" sz="1200" dirty="0"/>
              <a:t> Haarlem</a:t>
            </a:r>
          </a:p>
          <a:p>
            <a:r>
              <a:rPr lang="en-GB" sz="1500" dirty="0"/>
              <a:t>Luxurious accommodations – </a:t>
            </a:r>
            <a:r>
              <a:rPr lang="en-GB" sz="1200" dirty="0"/>
              <a:t>possibilities </a:t>
            </a:r>
            <a:endParaRPr lang="en-GB" sz="1500" dirty="0"/>
          </a:p>
          <a:p>
            <a:pPr lvl="1"/>
            <a:r>
              <a:rPr lang="en-GB" sz="1200" dirty="0" err="1"/>
              <a:t>Amrâth</a:t>
            </a:r>
            <a:r>
              <a:rPr lang="en-GB" sz="1200" dirty="0"/>
              <a:t> Grand Hotel Frans Hals</a:t>
            </a:r>
          </a:p>
          <a:p>
            <a:pPr lvl="1"/>
            <a:r>
              <a:rPr lang="en-GB" sz="1200" dirty="0"/>
              <a:t>Carlton Square Hotel</a:t>
            </a:r>
          </a:p>
          <a:p>
            <a:pPr lvl="1"/>
            <a:r>
              <a:rPr lang="en-GB" sz="1200" dirty="0" err="1"/>
              <a:t>Landgoed</a:t>
            </a:r>
            <a:r>
              <a:rPr lang="en-GB" sz="1200" dirty="0"/>
              <a:t> </a:t>
            </a:r>
            <a:r>
              <a:rPr lang="en-GB" sz="1200" dirty="0" err="1"/>
              <a:t>Duin</a:t>
            </a:r>
            <a:r>
              <a:rPr lang="en-GB" sz="1200" dirty="0"/>
              <a:t> &amp; </a:t>
            </a:r>
            <a:r>
              <a:rPr lang="en-GB" sz="1200" dirty="0" err="1"/>
              <a:t>Kruidberg</a:t>
            </a:r>
            <a:r>
              <a:rPr lang="en-GB" sz="1200" dirty="0"/>
              <a:t> </a:t>
            </a:r>
          </a:p>
          <a:p>
            <a:r>
              <a:rPr lang="en-GB" sz="1500" dirty="0" err="1"/>
              <a:t>Teylers</a:t>
            </a:r>
            <a:r>
              <a:rPr lang="en-GB" sz="1500" dirty="0"/>
              <a:t> Museum and Frans Hals Museum: </a:t>
            </a:r>
            <a:br>
              <a:rPr lang="en-GB" sz="1500" dirty="0"/>
            </a:br>
            <a:r>
              <a:rPr lang="en-GB" sz="1500" dirty="0"/>
              <a:t>an option for unique social events</a:t>
            </a:r>
            <a:br>
              <a:rPr lang="en-GB" sz="1500" dirty="0"/>
            </a:br>
            <a:endParaRPr lang="en-GB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17144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262647"/>
            <a:ext cx="3485178" cy="1218390"/>
          </a:xfrm>
        </p:spPr>
        <p:txBody>
          <a:bodyPr anchor="ctr">
            <a:normAutofit/>
          </a:bodyPr>
          <a:lstStyle/>
          <a:p>
            <a:r>
              <a:rPr lang="en-GB" sz="3000"/>
              <a:t>Experience Dutch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057400"/>
            <a:ext cx="3485179" cy="2709861"/>
          </a:xfrm>
        </p:spPr>
        <p:txBody>
          <a:bodyPr anchor="ctr">
            <a:normAutofit/>
          </a:bodyPr>
          <a:lstStyle/>
          <a:p>
            <a:r>
              <a:rPr lang="en-GB" sz="1500" dirty="0"/>
              <a:t>Explore Haarlem's historic city centre, museums, and canals</a:t>
            </a:r>
          </a:p>
          <a:p>
            <a:r>
              <a:rPr lang="en-GB" sz="1500" dirty="0"/>
              <a:t>Proximity to Amsterdam for additional cultural experiences</a:t>
            </a:r>
          </a:p>
          <a:p>
            <a:r>
              <a:rPr lang="en-GB" sz="1500" dirty="0"/>
              <a:t>Vibrant restaurant scene with international and local cuisine</a:t>
            </a:r>
          </a:p>
        </p:txBody>
      </p:sp>
      <p:pic>
        <p:nvPicPr>
          <p:cNvPr id="5" name="Picture 4" descr="Reflections of buildings">
            <a:extLst>
              <a:ext uri="{FF2B5EF4-FFF2-40B4-BE49-F238E27FC236}">
                <a16:creationId xmlns:a16="http://schemas.microsoft.com/office/drawing/2014/main" id="{BE624FEB-41D8-5095-70DE-B17B41D3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36" r="16864"/>
          <a:stretch/>
        </p:blipFill>
        <p:spPr>
          <a:xfrm>
            <a:off x="4572000" y="10"/>
            <a:ext cx="4577118" cy="51434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2" ma:contentTypeDescription="Crée un document." ma:contentTypeScope="" ma:versionID="4966109fe0896e52cf96412e6b71e88b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7f227f0845759f58ca2e23e7beba02e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CB1A05-CDC6-4820-A34F-415CAA630ED6}"/>
</file>

<file path=customXml/itemProps2.xml><?xml version="1.0" encoding="utf-8"?>
<ds:datastoreItem xmlns:ds="http://schemas.openxmlformats.org/officeDocument/2006/customXml" ds:itemID="{20D2EE9B-5835-4C01-A3A7-700A5244EF72}"/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208</Words>
  <Application>Microsoft Macintosh PowerPoint</Application>
  <PresentationFormat>Affichage à l'écran (16:9)</PresentationFormat>
  <Paragraphs>36</Paragraphs>
  <Slides>11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Aptos</vt:lpstr>
      <vt:lpstr>Arial</vt:lpstr>
      <vt:lpstr>Calibri</vt:lpstr>
      <vt:lpstr>Office Theme</vt:lpstr>
      <vt:lpstr>UEMS 2027 Meeting Bid</vt:lpstr>
      <vt:lpstr>Présentation PowerPoint</vt:lpstr>
      <vt:lpstr>Présentation PowerPoint</vt:lpstr>
      <vt:lpstr>Présentation PowerPoint</vt:lpstr>
      <vt:lpstr>UEMS 2027 Meeting Bid</vt:lpstr>
      <vt:lpstr>Why Haarlem for UEMS 2027?</vt:lpstr>
      <vt:lpstr>Location and Connectivity</vt:lpstr>
      <vt:lpstr>Key Venues for UEMS 2027</vt:lpstr>
      <vt:lpstr>Experience Dutch Culture</vt:lpstr>
      <vt:lpstr>Join Us in Haarlem in 2027!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Armand Girbes</cp:lastModifiedBy>
  <cp:revision>4</cp:revision>
  <dcterms:created xsi:type="dcterms:W3CDTF">2013-01-27T09:14:16Z</dcterms:created>
  <dcterms:modified xsi:type="dcterms:W3CDTF">2024-10-17T17:01:13Z</dcterms:modified>
  <cp:category/>
</cp:coreProperties>
</file>