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147470667" r:id="rId3"/>
    <p:sldId id="2147470668" r:id="rId4"/>
    <p:sldId id="2147470671" r:id="rId5"/>
    <p:sldId id="2147470673" r:id="rId6"/>
    <p:sldId id="2147470672" r:id="rId7"/>
    <p:sldId id="21474706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p:restoredTop sz="93044"/>
  </p:normalViewPr>
  <p:slideViewPr>
    <p:cSldViewPr snapToGrid="0" snapToObjects="1">
      <p:cViewPr varScale="1">
        <p:scale>
          <a:sx n="113" d="100"/>
          <a:sy n="113" d="100"/>
        </p:scale>
        <p:origin x="6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p:cNvSpPr>
            <a:spLocks noGrp="1"/>
          </p:cNvSpPr>
          <p:nvPr>
            <p:ph type="dt" sz="half" idx="10"/>
          </p:nvPr>
        </p:nvSpPr>
        <p:spPr/>
        <p:txBody>
          <a:bodyPr/>
          <a:lstStyle/>
          <a:p>
            <a:fld id="{AE8A1BCE-3A97-F44E-BD1D-2A2C184A8007}" type="datetimeFigureOut">
              <a:rPr lang="fr-FR" smtClean="0"/>
              <a:t>18/10/2024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429786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AE8A1BCE-3A97-F44E-BD1D-2A2C184A8007}" type="datetimeFigureOut">
              <a:rPr lang="fr-FR" smtClean="0"/>
              <a:t>18/10/2024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60035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AE8A1BCE-3A97-F44E-BD1D-2A2C184A8007}" type="datetimeFigureOut">
              <a:rPr lang="fr-FR" smtClean="0"/>
              <a:t>18/10/2024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289639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AE8A1BCE-3A97-F44E-BD1D-2A2C184A8007}" type="datetimeFigureOut">
              <a:rPr lang="fr-FR" smtClean="0"/>
              <a:t>18/10/2024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8552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8A1BCE-3A97-F44E-BD1D-2A2C184A8007}" type="datetimeFigureOut">
              <a:rPr lang="fr-FR" smtClean="0"/>
              <a:t>18/10/2024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795796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p>
            <a:fld id="{AE8A1BCE-3A97-F44E-BD1D-2A2C184A8007}" type="datetimeFigureOut">
              <a:rPr lang="fr-FR" smtClean="0"/>
              <a:t>18/10/2024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424462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p>
            <a:fld id="{AE8A1BCE-3A97-F44E-BD1D-2A2C184A8007}" type="datetimeFigureOut">
              <a:rPr lang="fr-FR" smtClean="0"/>
              <a:t>18/10/2024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2145255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p>
            <a:fld id="{AE8A1BCE-3A97-F44E-BD1D-2A2C184A8007}" type="datetimeFigureOut">
              <a:rPr lang="fr-FR" smtClean="0"/>
              <a:t>18/10/2024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212138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8A1BCE-3A97-F44E-BD1D-2A2C184A8007}" type="datetimeFigureOut">
              <a:rPr lang="fr-FR" smtClean="0"/>
              <a:t>18/10/2024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378095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8A1BCE-3A97-F44E-BD1D-2A2C184A8007}" type="datetimeFigureOut">
              <a:rPr lang="fr-FR" smtClean="0"/>
              <a:t>18/10/2024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042893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8A1BCE-3A97-F44E-BD1D-2A2C184A8007}" type="datetimeFigureOut">
              <a:rPr lang="fr-FR" smtClean="0"/>
              <a:t>18/10/2024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118F63F-E902-124F-A62C-B6B6A0234D10}" type="slidenum">
              <a:rPr lang="fr-FR" smtClean="0"/>
              <a:t>‹#›</a:t>
            </a:fld>
            <a:endParaRPr lang="fr-FR"/>
          </a:p>
        </p:txBody>
      </p:sp>
    </p:spTree>
    <p:extLst>
      <p:ext uri="{BB962C8B-B14F-4D97-AF65-F5344CB8AC3E}">
        <p14:creationId xmlns:p14="http://schemas.microsoft.com/office/powerpoint/2010/main" val="15183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A1BCE-3A97-F44E-BD1D-2A2C184A8007}" type="datetimeFigureOut">
              <a:rPr lang="fr-FR" smtClean="0"/>
              <a:t>18/10/2024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8F63F-E902-124F-A62C-B6B6A0234D10}" type="slidenum">
              <a:rPr lang="fr-FR" smtClean="0"/>
              <a:t>‹#›</a:t>
            </a:fld>
            <a:endParaRPr lang="fr-FR"/>
          </a:p>
        </p:txBody>
      </p:sp>
    </p:spTree>
    <p:extLst>
      <p:ext uri="{BB962C8B-B14F-4D97-AF65-F5344CB8AC3E}">
        <p14:creationId xmlns:p14="http://schemas.microsoft.com/office/powerpoint/2010/main" val="1125383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mailto:sambit.mukhopadhyay@btinkernet.com" TargetMode="External"/><Relationship Id="rId3" Type="http://schemas.openxmlformats.org/officeDocument/2006/relationships/hyperlink" Target="mailto:jl.fauquert@gmail.com" TargetMode="External"/><Relationship Id="rId7" Type="http://schemas.openxmlformats.org/officeDocument/2006/relationships/hyperlink" Target="mailto:Fionnuala.mcauliffe@vcd.ie" TargetMode="External"/><Relationship Id="rId2" Type="http://schemas.openxmlformats.org/officeDocument/2006/relationships/hyperlink" Target="mailto:gperrard@yahoo.com" TargetMode="External"/><Relationship Id="rId1" Type="http://schemas.openxmlformats.org/officeDocument/2006/relationships/slideLayout" Target="../slideLayouts/slideLayout2.xml"/><Relationship Id="rId6" Type="http://schemas.openxmlformats.org/officeDocument/2006/relationships/hyperlink" Target="mailto:bmelegh@gmail.com" TargetMode="External"/><Relationship Id="rId5" Type="http://schemas.openxmlformats.org/officeDocument/2006/relationships/hyperlink" Target="mailto:bernarda.vogrin@hotmail.com" TargetMode="External"/><Relationship Id="rId4" Type="http://schemas.openxmlformats.org/officeDocument/2006/relationships/hyperlink" Target="mailto:mzampolini@gmail.com" TargetMode="External"/><Relationship Id="rId9" Type="http://schemas.openxmlformats.org/officeDocument/2006/relationships/hyperlink" Target="mailto:alexbis@pt.l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a:t>Report WG e-</a:t>
            </a:r>
            <a:r>
              <a:rPr lang="fr-FR" dirty="0" err="1"/>
              <a:t>health</a:t>
            </a:r>
            <a:endParaRPr lang="fr-FR" dirty="0"/>
          </a:p>
        </p:txBody>
      </p:sp>
      <p:sp>
        <p:nvSpPr>
          <p:cNvPr id="3" name="Subtitle 2"/>
          <p:cNvSpPr>
            <a:spLocks noGrp="1"/>
          </p:cNvSpPr>
          <p:nvPr>
            <p:ph type="subTitle" idx="1"/>
          </p:nvPr>
        </p:nvSpPr>
        <p:spPr/>
        <p:txBody>
          <a:bodyPr/>
          <a:lstStyle/>
          <a:p>
            <a:r>
              <a:rPr lang="fr-FR" dirty="0"/>
              <a:t>Alexandre Bisdorff</a:t>
            </a:r>
          </a:p>
          <a:p>
            <a:r>
              <a:rPr lang="fr-FR" dirty="0"/>
              <a:t>UEMS </a:t>
            </a:r>
            <a:r>
              <a:rPr lang="fr-FR" dirty="0" err="1"/>
              <a:t>council</a:t>
            </a:r>
            <a:r>
              <a:rPr lang="fr-FR" dirty="0"/>
              <a:t> Meeting  </a:t>
            </a:r>
            <a:r>
              <a:rPr lang="fr-FR" dirty="0" err="1"/>
              <a:t>October</a:t>
            </a:r>
            <a:r>
              <a:rPr lang="fr-FR" dirty="0"/>
              <a:t> 18th, 2024</a:t>
            </a:r>
          </a:p>
          <a:p>
            <a:r>
              <a:rPr lang="fr-FR" dirty="0"/>
              <a:t>Brussels</a:t>
            </a:r>
          </a:p>
        </p:txBody>
      </p:sp>
    </p:spTree>
    <p:extLst>
      <p:ext uri="{BB962C8B-B14F-4D97-AF65-F5344CB8AC3E}">
        <p14:creationId xmlns:p14="http://schemas.microsoft.com/office/powerpoint/2010/main" val="412694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AA0ED-D9CC-5344-A35C-B55BA4EE6A23}"/>
              </a:ext>
            </a:extLst>
          </p:cNvPr>
          <p:cNvSpPr>
            <a:spLocks noGrp="1"/>
          </p:cNvSpPr>
          <p:nvPr>
            <p:ph type="title"/>
          </p:nvPr>
        </p:nvSpPr>
        <p:spPr/>
        <p:txBody>
          <a:bodyPr/>
          <a:lstStyle/>
          <a:p>
            <a:r>
              <a:rPr lang="fr-FR" dirty="0"/>
              <a:t>Meeting of WG on </a:t>
            </a:r>
            <a:r>
              <a:rPr lang="fr-FR" dirty="0" err="1"/>
              <a:t>october</a:t>
            </a:r>
            <a:r>
              <a:rPr lang="fr-FR" dirty="0"/>
              <a:t> 18th, 2024</a:t>
            </a:r>
          </a:p>
        </p:txBody>
      </p:sp>
      <p:sp>
        <p:nvSpPr>
          <p:cNvPr id="3" name="Content Placeholder 2">
            <a:extLst>
              <a:ext uri="{FF2B5EF4-FFF2-40B4-BE49-F238E27FC236}">
                <a16:creationId xmlns:a16="http://schemas.microsoft.com/office/drawing/2014/main" id="{430B5B02-9AC2-4443-AC91-72FD5ADB8C03}"/>
              </a:ext>
            </a:extLst>
          </p:cNvPr>
          <p:cNvSpPr>
            <a:spLocks noGrp="1"/>
          </p:cNvSpPr>
          <p:nvPr>
            <p:ph idx="1"/>
          </p:nvPr>
        </p:nvSpPr>
        <p:spPr/>
        <p:txBody>
          <a:bodyPr>
            <a:normAutofit fontScale="25000" lnSpcReduction="20000"/>
          </a:bodyPr>
          <a:lstStyle/>
          <a:p>
            <a:pPr marL="0" indent="0">
              <a:lnSpc>
                <a:spcPct val="115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Present</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Gregory </a:t>
            </a:r>
            <a:r>
              <a:rPr lang="en-US" sz="5600" kern="100" dirty="0" err="1">
                <a:effectLst/>
                <a:latin typeface="Aptos" panose="020B0004020202020204" pitchFamily="34" charset="0"/>
                <a:ea typeface="DengXian" panose="02010600030101010101" pitchFamily="2" charset="-122"/>
                <a:cs typeface="Arial" panose="020B0604020202020204" pitchFamily="34" charset="0"/>
              </a:rPr>
              <a:t>Perrard</a:t>
            </a:r>
            <a:r>
              <a:rPr lang="en-US" sz="5600" kern="100" dirty="0">
                <a:effectLst/>
                <a:latin typeface="Aptos" panose="020B0004020202020204" pitchFamily="34" charset="0"/>
                <a:ea typeface="DengXian" panose="02010600030101010101" pitchFamily="2" charset="-122"/>
                <a:cs typeface="Arial" panose="020B0604020202020204" pitchFamily="34" charset="0"/>
              </a:rPr>
              <a:t> 	NMA France, cardiologist		</a:t>
            </a:r>
            <a:r>
              <a:rPr lang="en-US"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2"/>
              </a:rPr>
              <a:t>gperrard@yahoo.com</a:t>
            </a:r>
            <a:endParaRPr lang="en-LU" sz="5600" u="sng" kern="100" dirty="0">
              <a:solidFill>
                <a:srgbClr val="467886"/>
              </a:solidFill>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JL </a:t>
            </a:r>
            <a:r>
              <a:rPr lang="en-US" sz="5600" kern="100" dirty="0" err="1">
                <a:effectLst/>
                <a:latin typeface="Aptos" panose="020B0004020202020204" pitchFamily="34" charset="0"/>
                <a:ea typeface="DengXian" panose="02010600030101010101" pitchFamily="2" charset="-122"/>
                <a:cs typeface="Arial" panose="020B0604020202020204" pitchFamily="34" charset="0"/>
              </a:rPr>
              <a:t>Fauquert</a:t>
            </a:r>
            <a:r>
              <a:rPr lang="en-US" sz="5600" kern="100" dirty="0">
                <a:effectLst/>
                <a:latin typeface="Aptos" panose="020B0004020202020204" pitchFamily="34" charset="0"/>
                <a:ea typeface="DengXian" panose="02010600030101010101" pitchFamily="2" charset="-122"/>
                <a:cs typeface="Arial" panose="020B0604020202020204" pitchFamily="34" charset="0"/>
              </a:rPr>
              <a:t>		section allergology, France		</a:t>
            </a:r>
            <a:r>
              <a:rPr lang="en-US"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3"/>
              </a:rPr>
              <a:t>jl.fauquert@gmail.com</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fr-FR" sz="5600" kern="100" dirty="0">
                <a:effectLst/>
                <a:latin typeface="Aptos" panose="020B0004020202020204" pitchFamily="34" charset="0"/>
                <a:ea typeface="DengXian" panose="02010600030101010101" pitchFamily="2" charset="-122"/>
                <a:cs typeface="Arial" panose="020B0604020202020204" pitchFamily="34" charset="0"/>
              </a:rPr>
              <a:t>Mauro </a:t>
            </a:r>
            <a:r>
              <a:rPr lang="fr-FR" sz="5600" kern="100" dirty="0" err="1">
                <a:effectLst/>
                <a:latin typeface="Aptos" panose="020B0004020202020204" pitchFamily="34" charset="0"/>
                <a:ea typeface="DengXian" panose="02010600030101010101" pitchFamily="2" charset="-122"/>
                <a:cs typeface="Arial" panose="020B0604020202020204" pitchFamily="34" charset="0"/>
              </a:rPr>
              <a:t>Zampolini</a:t>
            </a:r>
            <a:r>
              <a:rPr lang="fr-FR" sz="5600" kern="100" dirty="0">
                <a:effectLst/>
                <a:latin typeface="Aptos" panose="020B0004020202020204" pitchFamily="34" charset="0"/>
                <a:ea typeface="DengXian" panose="02010600030101010101" pitchFamily="2" charset="-122"/>
                <a:cs typeface="Arial" panose="020B0604020202020204" pitchFamily="34" charset="0"/>
              </a:rPr>
              <a:t>	section </a:t>
            </a:r>
            <a:r>
              <a:rPr lang="fr-FR" sz="5600" kern="100" dirty="0" err="1">
                <a:effectLst/>
                <a:latin typeface="Aptos" panose="020B0004020202020204" pitchFamily="34" charset="0"/>
                <a:ea typeface="DengXian" panose="02010600030101010101" pitchFamily="2" charset="-122"/>
                <a:cs typeface="Arial" panose="020B0604020202020204" pitchFamily="34" charset="0"/>
              </a:rPr>
              <a:t>rehabilition</a:t>
            </a:r>
            <a:r>
              <a:rPr lang="fr-FR" sz="5600" kern="100" dirty="0">
                <a:effectLst/>
                <a:latin typeface="Aptos" panose="020B0004020202020204" pitchFamily="34" charset="0"/>
                <a:ea typeface="DengXian" panose="02010600030101010101" pitchFamily="2" charset="-122"/>
                <a:cs typeface="Arial" panose="020B0604020202020204" pitchFamily="34" charset="0"/>
              </a:rPr>
              <a:t>, </a:t>
            </a:r>
            <a:r>
              <a:rPr lang="fr-FR" sz="5600" kern="100" dirty="0" err="1">
                <a:effectLst/>
                <a:latin typeface="Aptos" panose="020B0004020202020204" pitchFamily="34" charset="0"/>
                <a:ea typeface="DengXian" panose="02010600030101010101" pitchFamily="2" charset="-122"/>
                <a:cs typeface="Arial" panose="020B0604020202020204" pitchFamily="34" charset="0"/>
              </a:rPr>
              <a:t>Italy</a:t>
            </a:r>
            <a:r>
              <a:rPr lang="fr-FR" sz="5600" kern="100" dirty="0">
                <a:effectLst/>
                <a:latin typeface="Aptos" panose="020B0004020202020204" pitchFamily="34" charset="0"/>
                <a:ea typeface="DengXian" panose="02010600030101010101" pitchFamily="2" charset="-122"/>
                <a:cs typeface="Arial" panose="020B0604020202020204" pitchFamily="34" charset="0"/>
              </a:rPr>
              <a:t>		</a:t>
            </a:r>
            <a:r>
              <a:rPr lang="fr-FR"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4"/>
              </a:rPr>
              <a:t>mzampolini@gmail.com</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pt-BR" sz="5600" kern="100" dirty="0">
                <a:effectLst/>
                <a:latin typeface="Aptos" panose="020B0004020202020204" pitchFamily="34" charset="0"/>
                <a:ea typeface="DengXian" panose="02010600030101010101" pitchFamily="2" charset="-122"/>
                <a:cs typeface="Arial" panose="020B0604020202020204" pitchFamily="34" charset="0"/>
              </a:rPr>
              <a:t>Bernarda </a:t>
            </a:r>
            <a:r>
              <a:rPr lang="pt-BR" sz="5600" kern="100" dirty="0" err="1">
                <a:effectLst/>
                <a:latin typeface="Aptos" panose="020B0004020202020204" pitchFamily="34" charset="0"/>
                <a:ea typeface="DengXian" panose="02010600030101010101" pitchFamily="2" charset="-122"/>
                <a:cs typeface="Arial" panose="020B0604020202020204" pitchFamily="34" charset="0"/>
              </a:rPr>
              <a:t>Vogrin</a:t>
            </a:r>
            <a:r>
              <a:rPr lang="pt-BR" sz="5600" kern="100" dirty="0">
                <a:effectLst/>
                <a:latin typeface="Aptos" panose="020B0004020202020204" pitchFamily="34" charset="0"/>
                <a:ea typeface="DengXian" panose="02010600030101010101" pitchFamily="2" charset="-122"/>
                <a:cs typeface="Arial" panose="020B0604020202020204" pitchFamily="34" charset="0"/>
              </a:rPr>
              <a:t>	NMA </a:t>
            </a:r>
            <a:r>
              <a:rPr lang="pt-BR" sz="5600" kern="100" dirty="0" err="1">
                <a:effectLst/>
                <a:latin typeface="Aptos" panose="020B0004020202020204" pitchFamily="34" charset="0"/>
                <a:ea typeface="DengXian" panose="02010600030101010101" pitchFamily="2" charset="-122"/>
                <a:cs typeface="Arial" panose="020B0604020202020204" pitchFamily="34" charset="0"/>
              </a:rPr>
              <a:t>Slovenia</a:t>
            </a:r>
            <a:r>
              <a:rPr lang="pt-BR" sz="5600" kern="100" dirty="0">
                <a:effectLst/>
                <a:latin typeface="Aptos" panose="020B0004020202020204" pitchFamily="34" charset="0"/>
                <a:ea typeface="DengXian" panose="02010600030101010101" pitchFamily="2" charset="-122"/>
                <a:cs typeface="Arial" panose="020B0604020202020204" pitchFamily="34" charset="0"/>
              </a:rPr>
              <a:t>			</a:t>
            </a:r>
            <a:r>
              <a:rPr lang="pt-BR"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5"/>
              </a:rPr>
              <a:t>bernarda.vogrin@hotmail.com</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Bela </a:t>
            </a:r>
            <a:r>
              <a:rPr lang="en-US" sz="5600" kern="100" dirty="0" err="1">
                <a:effectLst/>
                <a:latin typeface="Aptos" panose="020B0004020202020204" pitchFamily="34" charset="0"/>
                <a:ea typeface="DengXian" panose="02010600030101010101" pitchFamily="2" charset="-122"/>
                <a:cs typeface="Arial" panose="020B0604020202020204" pitchFamily="34" charset="0"/>
              </a:rPr>
              <a:t>Melegh</a:t>
            </a:r>
            <a:r>
              <a:rPr lang="en-US" sz="5600" kern="100" dirty="0">
                <a:effectLst/>
                <a:latin typeface="Aptos" panose="020B0004020202020204" pitchFamily="34" charset="0"/>
                <a:ea typeface="DengXian" panose="02010600030101010101" pitchFamily="2" charset="-122"/>
                <a:cs typeface="Arial" panose="020B0604020202020204" pitchFamily="34" charset="0"/>
              </a:rPr>
              <a:t>	MJC RUD, Hungary			</a:t>
            </a:r>
            <a:r>
              <a:rPr lang="en-US"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6"/>
              </a:rPr>
              <a:t>bmelegh@gmail.com</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fr-FR" sz="5600" kern="100" dirty="0" err="1">
                <a:effectLst/>
                <a:latin typeface="Aptos" panose="020B0004020202020204" pitchFamily="34" charset="0"/>
                <a:ea typeface="DengXian" panose="02010600030101010101" pitchFamily="2" charset="-122"/>
                <a:cs typeface="Arial" panose="020B0604020202020204" pitchFamily="34" charset="0"/>
              </a:rPr>
              <a:t>Fionnuala</a:t>
            </a:r>
            <a:r>
              <a:rPr lang="fr-FR" sz="5600" kern="100" dirty="0">
                <a:effectLst/>
                <a:latin typeface="Aptos" panose="020B0004020202020204" pitchFamily="34" charset="0"/>
                <a:ea typeface="DengXian" panose="02010600030101010101" pitchFamily="2" charset="-122"/>
                <a:cs typeface="Arial" panose="020B0604020202020204" pitchFamily="34" charset="0"/>
              </a:rPr>
              <a:t> </a:t>
            </a:r>
            <a:r>
              <a:rPr lang="fr-FR" sz="5600" kern="100" dirty="0" err="1">
                <a:effectLst/>
                <a:latin typeface="Aptos" panose="020B0004020202020204" pitchFamily="34" charset="0"/>
                <a:ea typeface="DengXian" panose="02010600030101010101" pitchFamily="2" charset="-122"/>
                <a:cs typeface="Arial" panose="020B0604020202020204" pitchFamily="34" charset="0"/>
              </a:rPr>
              <a:t>McAuliffe</a:t>
            </a:r>
            <a:r>
              <a:rPr lang="fr-FR" sz="5600" kern="100" dirty="0">
                <a:effectLst/>
                <a:latin typeface="Aptos" panose="020B0004020202020204" pitchFamily="34" charset="0"/>
                <a:ea typeface="DengXian" panose="02010600030101010101" pitchFamily="2" charset="-122"/>
                <a:cs typeface="Arial" panose="020B0604020202020204" pitchFamily="34" charset="0"/>
              </a:rPr>
              <a:t>	Ireland				</a:t>
            </a:r>
            <a:r>
              <a:rPr lang="fr-FR"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7"/>
              </a:rPr>
              <a:t>Fionnuala.mcauliffe@vcd.ie</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Sambit Mukhopadhyay sect gyn, UK				</a:t>
            </a:r>
            <a:r>
              <a:rPr lang="en-US"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8"/>
              </a:rPr>
              <a:t>sambit.mukhopadhyay@btinkernet.com</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Alexandre Bisdorff	NMA Lux, chair of WG			</a:t>
            </a:r>
            <a:r>
              <a:rPr lang="en-US" sz="56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9"/>
              </a:rPr>
              <a:t>alexbis@pt.lu</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20000"/>
              </a:lnSpc>
              <a:spcAft>
                <a:spcPts val="800"/>
              </a:spcAft>
              <a:buNone/>
            </a:pPr>
            <a:r>
              <a:rPr lang="en-US" sz="5600" kern="100" dirty="0">
                <a:effectLst/>
                <a:latin typeface="Aptos" panose="020B0004020202020204" pitchFamily="34" charset="0"/>
                <a:ea typeface="DengXian" panose="02010600030101010101" pitchFamily="2" charset="-122"/>
                <a:cs typeface="Arial" panose="020B0604020202020204" pitchFamily="34" charset="0"/>
              </a:rPr>
              <a:t>Temporary presence of UEMS vice president Andreas </a:t>
            </a:r>
            <a:r>
              <a:rPr lang="en-US" sz="5600" kern="100" dirty="0" err="1">
                <a:effectLst/>
                <a:latin typeface="Aptos" panose="020B0004020202020204" pitchFamily="34" charset="0"/>
                <a:ea typeface="DengXian" panose="02010600030101010101" pitchFamily="2" charset="-122"/>
                <a:cs typeface="Arial" panose="020B0604020202020204" pitchFamily="34" charset="0"/>
              </a:rPr>
              <a:t>Papandroudis</a:t>
            </a:r>
            <a:r>
              <a:rPr lang="en-US" sz="5600" kern="100" dirty="0">
                <a:effectLst/>
                <a:latin typeface="Aptos" panose="020B0004020202020204" pitchFamily="34" charset="0"/>
                <a:ea typeface="DengXian" panose="02010600030101010101" pitchFamily="2" charset="-122"/>
                <a:cs typeface="Arial" panose="020B0604020202020204" pitchFamily="34" charset="0"/>
              </a:rPr>
              <a:t>  and UEMS general secretary Joao </a:t>
            </a:r>
            <a:r>
              <a:rPr lang="en-US" sz="5600" kern="100" dirty="0" err="1">
                <a:effectLst/>
                <a:latin typeface="Aptos" panose="020B0004020202020204" pitchFamily="34" charset="0"/>
                <a:ea typeface="DengXian" panose="02010600030101010101" pitchFamily="2" charset="-122"/>
                <a:cs typeface="Arial" panose="020B0604020202020204" pitchFamily="34" charset="0"/>
              </a:rPr>
              <a:t>Grenho</a:t>
            </a:r>
            <a:endParaRPr lang="en-LU" sz="5600" kern="100" dirty="0">
              <a:effectLst/>
              <a:latin typeface="Aptos" panose="020B0004020202020204" pitchFamily="34" charset="0"/>
              <a:ea typeface="DengXian" panose="02010600030101010101" pitchFamily="2" charset="-122"/>
              <a:cs typeface="Arial" panose="020B0604020202020204" pitchFamily="34" charset="0"/>
            </a:endParaRPr>
          </a:p>
          <a:p>
            <a:pPr marL="0" indent="0">
              <a:buNone/>
            </a:pPr>
            <a:endParaRPr lang="en-US" dirty="0"/>
          </a:p>
          <a:p>
            <a:endParaRPr lang="en-US" dirty="0"/>
          </a:p>
          <a:p>
            <a:pPr marL="0" indent="0">
              <a:buNone/>
            </a:pPr>
            <a:endParaRPr lang="fr-FR" dirty="0"/>
          </a:p>
        </p:txBody>
      </p:sp>
    </p:spTree>
    <p:extLst>
      <p:ext uri="{BB962C8B-B14F-4D97-AF65-F5344CB8AC3E}">
        <p14:creationId xmlns:p14="http://schemas.microsoft.com/office/powerpoint/2010/main" val="192547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AA0ED-D9CC-5344-A35C-B55BA4EE6A23}"/>
              </a:ext>
            </a:extLst>
          </p:cNvPr>
          <p:cNvSpPr>
            <a:spLocks noGrp="1"/>
          </p:cNvSpPr>
          <p:nvPr>
            <p:ph type="title"/>
          </p:nvPr>
        </p:nvSpPr>
        <p:spPr>
          <a:xfrm>
            <a:off x="553156" y="365125"/>
            <a:ext cx="10950222" cy="1325563"/>
          </a:xfrm>
        </p:spPr>
        <p:txBody>
          <a:bodyPr>
            <a:normAutofit/>
          </a:bodyPr>
          <a:lstStyle/>
          <a:p>
            <a:pPr algn="ctr"/>
            <a:r>
              <a:rPr lang="en-US" sz="4000" dirty="0">
                <a:effectLst/>
                <a:latin typeface="Aptos" panose="020B0004020202020204" pitchFamily="34" charset="0"/>
                <a:ea typeface="DengXian" panose="02010600030101010101" pitchFamily="2" charset="-122"/>
                <a:cs typeface="Arial" panose="020B0604020202020204" pitchFamily="34" charset="0"/>
              </a:rPr>
              <a:t>Discussion on the European Health Data Space (EHDS)</a:t>
            </a:r>
            <a:endParaRPr lang="fr-FR" sz="4000" dirty="0"/>
          </a:p>
        </p:txBody>
      </p:sp>
      <p:sp>
        <p:nvSpPr>
          <p:cNvPr id="3" name="Content Placeholder 2">
            <a:extLst>
              <a:ext uri="{FF2B5EF4-FFF2-40B4-BE49-F238E27FC236}">
                <a16:creationId xmlns:a16="http://schemas.microsoft.com/office/drawing/2014/main" id="{430B5B02-9AC2-4443-AC91-72FD5ADB8C03}"/>
              </a:ext>
            </a:extLst>
          </p:cNvPr>
          <p:cNvSpPr>
            <a:spLocks noGrp="1"/>
          </p:cNvSpPr>
          <p:nvPr>
            <p:ph idx="1"/>
          </p:nvPr>
        </p:nvSpPr>
        <p:spPr>
          <a:xfrm>
            <a:off x="838200" y="2325497"/>
            <a:ext cx="10515600" cy="3124327"/>
          </a:xfrm>
        </p:spPr>
        <p:txBody>
          <a:bodyPr>
            <a:normAutofit/>
          </a:bodyPr>
          <a:lstStyle/>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Deals with the mobility of patients across Europe and give access to their data but also with the exploitation of health data for health policy, research by public institution but also industry </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Has a governing board, medical profession represented? But should. We felt probably fits better into the realm of another EMO than UEMS</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marL="0" lvl="0" indent="0">
              <a:buNone/>
            </a:pPr>
            <a:endParaRPr lang="en-L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9010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4386"/>
          </a:xfrm>
        </p:spPr>
        <p:txBody>
          <a:bodyPr/>
          <a:lstStyle/>
          <a:p>
            <a:pPr algn="ctr"/>
            <a:r>
              <a:rPr lang="fr-FR" dirty="0"/>
              <a:t>Discussion on </a:t>
            </a:r>
            <a:r>
              <a:rPr lang="fr-FR" dirty="0" err="1"/>
              <a:t>Artificial</a:t>
            </a:r>
            <a:r>
              <a:rPr lang="fr-FR" dirty="0"/>
              <a:t> Intelligence (AI) (1)</a:t>
            </a:r>
          </a:p>
        </p:txBody>
      </p:sp>
      <p:sp>
        <p:nvSpPr>
          <p:cNvPr id="3" name="Content Placeholder 2"/>
          <p:cNvSpPr>
            <a:spLocks noGrp="1"/>
          </p:cNvSpPr>
          <p:nvPr>
            <p:ph idx="1"/>
          </p:nvPr>
        </p:nvSpPr>
        <p:spPr>
          <a:xfrm>
            <a:off x="838200" y="1825625"/>
            <a:ext cx="10515600" cy="4428871"/>
          </a:xfrm>
        </p:spPr>
        <p:txBody>
          <a:bodyPr>
            <a:normAutofit/>
          </a:bodyPr>
          <a:lstStyle/>
          <a:p>
            <a:pPr marL="0" indent="0">
              <a:lnSpc>
                <a:spcPct val="115000"/>
              </a:lnSpc>
              <a:spcAft>
                <a:spcPts val="800"/>
              </a:spcAft>
              <a:buNone/>
            </a:pPr>
            <a:r>
              <a:rPr lang="en-US" sz="2400" kern="100" dirty="0">
                <a:effectLst/>
                <a:latin typeface="Aptos" panose="020B0004020202020204" pitchFamily="34" charset="0"/>
                <a:ea typeface="DengXian" panose="02010600030101010101" pitchFamily="2" charset="-122"/>
                <a:cs typeface="Arial" panose="020B0604020202020204" pitchFamily="34" charset="0"/>
              </a:rPr>
              <a:t>initiative of Dr Bela </a:t>
            </a:r>
            <a:r>
              <a:rPr lang="en-US" sz="2400" kern="100" dirty="0" err="1">
                <a:effectLst/>
                <a:latin typeface="Aptos" panose="020B0004020202020204" pitchFamily="34" charset="0"/>
                <a:ea typeface="DengXian" panose="02010600030101010101" pitchFamily="2" charset="-122"/>
                <a:cs typeface="Arial" panose="020B0604020202020204" pitchFamily="34" charset="0"/>
              </a:rPr>
              <a:t>Melegh</a:t>
            </a:r>
            <a:r>
              <a:rPr lang="en-US" sz="2400" kern="100" dirty="0">
                <a:effectLst/>
                <a:latin typeface="Aptos" panose="020B0004020202020204" pitchFamily="34" charset="0"/>
                <a:ea typeface="DengXian" panose="02010600030101010101" pitchFamily="2" charset="-122"/>
                <a:cs typeface="Arial" panose="020B0604020202020204" pitchFamily="34" charset="0"/>
              </a:rPr>
              <a:t> (genetics, rare diseases)</a:t>
            </a:r>
          </a:p>
          <a:p>
            <a:pPr marL="0" indent="0">
              <a:lnSpc>
                <a:spcPct val="115000"/>
              </a:lnSpc>
              <a:spcAft>
                <a:spcPts val="800"/>
              </a:spcAft>
              <a:buNone/>
            </a:pPr>
            <a:endParaRPr lang="en-US" sz="2400" kern="100" dirty="0">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Totally uncontroversial that AI has already and will enter every aspect of medical practice in all specialties.</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Already a reality that trainees use AI more than Google to look up topics, to write reports, to analyze an article.</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This happens mostly without formal guidance. </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marL="0" indent="0">
              <a:buNone/>
            </a:pPr>
            <a:endParaRPr lang="en-LU" sz="18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60305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76DCB-FACF-D44C-1A53-401FE33FE6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35157-A233-5AA6-226A-3880A543C34E}"/>
              </a:ext>
            </a:extLst>
          </p:cNvPr>
          <p:cNvSpPr>
            <a:spLocks noGrp="1"/>
          </p:cNvSpPr>
          <p:nvPr>
            <p:ph type="title"/>
          </p:nvPr>
        </p:nvSpPr>
        <p:spPr>
          <a:xfrm>
            <a:off x="838200" y="365126"/>
            <a:ext cx="10515600" cy="944386"/>
          </a:xfrm>
        </p:spPr>
        <p:txBody>
          <a:bodyPr/>
          <a:lstStyle/>
          <a:p>
            <a:pPr algn="ctr"/>
            <a:r>
              <a:rPr lang="fr-FR" dirty="0"/>
              <a:t>Discussion on </a:t>
            </a:r>
            <a:r>
              <a:rPr lang="fr-FR" dirty="0" err="1"/>
              <a:t>Artificial</a:t>
            </a:r>
            <a:r>
              <a:rPr lang="fr-FR" dirty="0"/>
              <a:t> Intelligence (AI) (2)</a:t>
            </a:r>
          </a:p>
        </p:txBody>
      </p:sp>
      <p:sp>
        <p:nvSpPr>
          <p:cNvPr id="3" name="Content Placeholder 2">
            <a:extLst>
              <a:ext uri="{FF2B5EF4-FFF2-40B4-BE49-F238E27FC236}">
                <a16:creationId xmlns:a16="http://schemas.microsoft.com/office/drawing/2014/main" id="{414CF046-0ED3-401A-1737-B306EC49E90C}"/>
              </a:ext>
            </a:extLst>
          </p:cNvPr>
          <p:cNvSpPr>
            <a:spLocks noGrp="1"/>
          </p:cNvSpPr>
          <p:nvPr>
            <p:ph idx="1"/>
          </p:nvPr>
        </p:nvSpPr>
        <p:spPr>
          <a:xfrm>
            <a:off x="838200" y="1825625"/>
            <a:ext cx="10515600" cy="4428871"/>
          </a:xfrm>
        </p:spPr>
        <p:txBody>
          <a:bodyPr>
            <a:normAutofit lnSpcReduction="10000"/>
          </a:bodyPr>
          <a:lstStyle/>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Consensus that the proper use of these new tools needs to be learned.</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There is no automatic path to move from this new avenue of information to proper knowledge and further to wisdom.</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The skill to critically appraise AI needs to be acquired like any other skill and requires understanding on how AI works and knowledge about the topic AI is used for and the aspects data protection and privacy.</a:t>
            </a:r>
          </a:p>
          <a:p>
            <a:pPr>
              <a:lnSpc>
                <a:spcPct val="115000"/>
              </a:lnSpc>
              <a:spcAft>
                <a:spcPts val="800"/>
              </a:spcAft>
            </a:pPr>
            <a:r>
              <a:rPr lang="en-US" sz="2400" kern="100" dirty="0">
                <a:effectLst/>
                <a:latin typeface="Aptos" panose="020B0004020202020204" pitchFamily="34" charset="0"/>
                <a:ea typeface="DengXian" panose="02010600030101010101" pitchFamily="2" charset="-122"/>
                <a:cs typeface="Arial" panose="020B0604020202020204" pitchFamily="34" charset="0"/>
              </a:rPr>
              <a:t>Every doctor needs to learn how to use properly AI and it has to become part of the training curriculum of every doctor. There will be generic aspects valid for every specialty and specific aspects for the various specialties.</a:t>
            </a: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5000"/>
              </a:lnSpc>
              <a:spcAft>
                <a:spcPts val="800"/>
              </a:spcAft>
              <a:buNone/>
            </a:pPr>
            <a:endParaRPr lang="en-LU" sz="1800" kern="100" dirty="0">
              <a:effectLst/>
              <a:latin typeface="Aptos" panose="020B0004020202020204" pitchFamily="34" charset="0"/>
              <a:ea typeface="DengXian" panose="02010600030101010101" pitchFamily="2" charset="-122"/>
              <a:cs typeface="Arial" panose="020B0604020202020204" pitchFamily="34" charset="0"/>
            </a:endParaRPr>
          </a:p>
          <a:p>
            <a:pPr marL="0" indent="0">
              <a:buNone/>
            </a:pPr>
            <a:endParaRPr lang="en-LU" sz="18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3683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err="1"/>
              <a:t>Decisions</a:t>
            </a:r>
            <a:r>
              <a:rPr lang="fr-FR" dirty="0"/>
              <a:t> </a:t>
            </a:r>
            <a:r>
              <a:rPr lang="fr-FR" dirty="0" err="1"/>
              <a:t>taken</a:t>
            </a:r>
            <a:endParaRPr lang="fr-FR" dirty="0"/>
          </a:p>
        </p:txBody>
      </p:sp>
      <p:sp>
        <p:nvSpPr>
          <p:cNvPr id="3" name="Content Placeholder 2"/>
          <p:cNvSpPr>
            <a:spLocks noGrp="1"/>
          </p:cNvSpPr>
          <p:nvPr>
            <p:ph idx="1"/>
          </p:nvPr>
        </p:nvSpPr>
        <p:spPr>
          <a:xfrm>
            <a:off x="838200" y="1690687"/>
            <a:ext cx="10515600" cy="4802187"/>
          </a:xfrm>
        </p:spPr>
        <p:txBody>
          <a:bodyPr>
            <a:normAutofit lnSpcReduction="10000"/>
          </a:bodyPr>
          <a:lstStyle/>
          <a:p>
            <a:pPr marL="0" indent="0">
              <a:lnSpc>
                <a:spcPct val="115000"/>
              </a:lnSpc>
              <a:spcAft>
                <a:spcPts val="800"/>
              </a:spcAft>
              <a:buNone/>
            </a:pPr>
            <a:r>
              <a:rPr lang="en-US" sz="2600" kern="100" dirty="0">
                <a:effectLst/>
                <a:latin typeface="Aptos" panose="020B0004020202020204" pitchFamily="34" charset="0"/>
                <a:ea typeface="DengXian" panose="02010600030101010101" pitchFamily="2" charset="-122"/>
                <a:cs typeface="Arial" panose="020B0604020202020204" pitchFamily="34" charset="0"/>
              </a:rPr>
              <a:t>Design a short questionnaire addressed to the sections to get an idea on how far the topic of AI is already discussed.</a:t>
            </a:r>
            <a:endParaRPr lang="en-LU" sz="2600"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5000"/>
              </a:lnSpc>
              <a:spcAft>
                <a:spcPts val="800"/>
              </a:spcAft>
              <a:buNone/>
            </a:pPr>
            <a:r>
              <a:rPr lang="en-US" sz="2600" kern="100" dirty="0">
                <a:effectLst/>
                <a:latin typeface="Aptos" panose="020B0004020202020204" pitchFamily="34" charset="0"/>
                <a:ea typeface="DengXian" panose="02010600030101010101" pitchFamily="2" charset="-122"/>
                <a:cs typeface="Arial" panose="020B0604020202020204" pitchFamily="34" charset="0"/>
              </a:rPr>
              <a:t>In principle many aspects of AI can be treated. </a:t>
            </a:r>
          </a:p>
          <a:p>
            <a:pPr marL="0" indent="0">
              <a:lnSpc>
                <a:spcPct val="115000"/>
              </a:lnSpc>
              <a:spcAft>
                <a:spcPts val="800"/>
              </a:spcAft>
              <a:buNone/>
            </a:pPr>
            <a:r>
              <a:rPr lang="en-US" sz="2600" kern="100" dirty="0">
                <a:effectLst/>
                <a:latin typeface="Aptos" panose="020B0004020202020204" pitchFamily="34" charset="0"/>
                <a:ea typeface="DengXian" panose="02010600030101010101" pitchFamily="2" charset="-122"/>
                <a:cs typeface="Arial" panose="020B0604020202020204" pitchFamily="34" charset="0"/>
              </a:rPr>
              <a:t>Focus on aspects which fall more strictly into the scope of the UEMS. </a:t>
            </a:r>
            <a:endParaRPr lang="en-LU" sz="26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600" kern="100" dirty="0">
                <a:effectLst/>
                <a:latin typeface="Aptos" panose="020B0004020202020204" pitchFamily="34" charset="0"/>
                <a:ea typeface="DengXian" panose="02010600030101010101" pitchFamily="2" charset="-122"/>
                <a:cs typeface="Arial" panose="020B0604020202020204" pitchFamily="34" charset="0"/>
              </a:rPr>
              <a:t>To elaborate principles on how to teach the use of AI.</a:t>
            </a:r>
            <a:endParaRPr lang="en-LU" sz="26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r>
              <a:rPr lang="en-US" sz="2600" kern="100" dirty="0">
                <a:effectLst/>
                <a:latin typeface="Aptos" panose="020B0004020202020204" pitchFamily="34" charset="0"/>
                <a:ea typeface="DengXian" panose="02010600030101010101" pitchFamily="2" charset="-122"/>
                <a:cs typeface="Arial" panose="020B0604020202020204" pitchFamily="34" charset="0"/>
              </a:rPr>
              <a:t>To elaborate principles on how to assess the skills to use AI.</a:t>
            </a:r>
          </a:p>
          <a:p>
            <a:pPr>
              <a:lnSpc>
                <a:spcPct val="115000"/>
              </a:lnSpc>
              <a:spcAft>
                <a:spcPts val="800"/>
              </a:spcAft>
            </a:pPr>
            <a:r>
              <a:rPr lang="en-US" sz="2600" kern="100" dirty="0">
                <a:effectLst/>
                <a:latin typeface="Aptos" panose="020B0004020202020204" pitchFamily="34" charset="0"/>
                <a:ea typeface="DengXian" panose="02010600030101010101" pitchFamily="2" charset="-122"/>
                <a:cs typeface="Arial" panose="020B0604020202020204" pitchFamily="34" charset="0"/>
              </a:rPr>
              <a:t>The skill on how to communicate complex AI generated information to patients</a:t>
            </a:r>
            <a:endParaRPr lang="en-LU" sz="2600" kern="100" dirty="0">
              <a:effectLst/>
              <a:latin typeface="Aptos" panose="020B0004020202020204" pitchFamily="34" charset="0"/>
              <a:ea typeface="DengXian" panose="02010600030101010101" pitchFamily="2" charset="-122"/>
              <a:cs typeface="Arial" panose="020B0604020202020204" pitchFamily="34" charset="0"/>
            </a:endParaRPr>
          </a:p>
          <a:p>
            <a:pPr>
              <a:lnSpc>
                <a:spcPct val="115000"/>
              </a:lnSpc>
              <a:spcAft>
                <a:spcPts val="800"/>
              </a:spcAft>
            </a:pPr>
            <a:endParaRPr lang="en-LU" sz="2400" kern="100" dirty="0">
              <a:effectLst/>
              <a:latin typeface="Aptos" panose="020B0004020202020204" pitchFamily="34" charset="0"/>
              <a:ea typeface="DengXian" panose="02010600030101010101" pitchFamily="2" charset="-122"/>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1247664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How to </a:t>
            </a:r>
            <a:r>
              <a:rPr lang="fr-FR" dirty="0" err="1"/>
              <a:t>implement</a:t>
            </a:r>
            <a:r>
              <a:rPr lang="fr-FR" dirty="0"/>
              <a:t>?</a:t>
            </a:r>
          </a:p>
        </p:txBody>
      </p:sp>
      <p:sp>
        <p:nvSpPr>
          <p:cNvPr id="3" name="Content Placeholder 2"/>
          <p:cNvSpPr>
            <a:spLocks noGrp="1"/>
          </p:cNvSpPr>
          <p:nvPr>
            <p:ph idx="1"/>
          </p:nvPr>
        </p:nvSpPr>
        <p:spPr/>
        <p:txBody>
          <a:bodyPr>
            <a:normAutofit/>
          </a:bodyPr>
          <a:lstStyle/>
          <a:p>
            <a:pPr marL="0" indent="0">
              <a:lnSpc>
                <a:spcPct val="115000"/>
              </a:lnSpc>
              <a:spcAft>
                <a:spcPts val="800"/>
              </a:spcAft>
              <a:buNone/>
            </a:pPr>
            <a:r>
              <a:rPr lang="en-US" kern="100" dirty="0">
                <a:effectLst/>
                <a:latin typeface="Aptos" panose="020B0004020202020204" pitchFamily="34" charset="0"/>
                <a:ea typeface="DengXian" panose="02010600030101010101" pitchFamily="2" charset="-122"/>
                <a:cs typeface="Arial" panose="020B0604020202020204" pitchFamily="34" charset="0"/>
              </a:rPr>
              <a:t>Discussion on how to do this best. Create an MJC or keep it in the WG?</a:t>
            </a:r>
            <a:endParaRPr lang="en-LU"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5000"/>
              </a:lnSpc>
              <a:spcAft>
                <a:spcPts val="800"/>
              </a:spcAft>
              <a:buNone/>
            </a:pPr>
            <a:r>
              <a:rPr lang="en-US" kern="100" dirty="0">
                <a:effectLst/>
                <a:latin typeface="Aptos" panose="020B0004020202020204" pitchFamily="34" charset="0"/>
                <a:ea typeface="DengXian" panose="02010600030101010101" pitchFamily="2" charset="-122"/>
                <a:cs typeface="Arial" panose="020B0604020202020204" pitchFamily="34" charset="0"/>
              </a:rPr>
              <a:t> </a:t>
            </a:r>
            <a:endParaRPr lang="en-LU"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5000"/>
              </a:lnSpc>
              <a:spcAft>
                <a:spcPts val="800"/>
              </a:spcAft>
              <a:buNone/>
            </a:pPr>
            <a:r>
              <a:rPr lang="en-US" kern="100" dirty="0">
                <a:effectLst/>
                <a:latin typeface="Aptos" panose="020B0004020202020204" pitchFamily="34" charset="0"/>
                <a:ea typeface="DengXian" panose="02010600030101010101" pitchFamily="2" charset="-122"/>
                <a:cs typeface="Arial" panose="020B0604020202020204" pitchFamily="34" charset="0"/>
              </a:rPr>
              <a:t>So far not clear what the creation of an MJC would allow to do the WG could not?</a:t>
            </a:r>
            <a:endParaRPr lang="en-LU" kern="100" dirty="0">
              <a:effectLst/>
              <a:latin typeface="Aptos" panose="020B0004020202020204" pitchFamily="34" charset="0"/>
              <a:ea typeface="DengXian" panose="02010600030101010101" pitchFamily="2" charset="-122"/>
              <a:cs typeface="Arial" panose="020B0604020202020204" pitchFamily="34" charset="0"/>
            </a:endParaRPr>
          </a:p>
          <a:p>
            <a:pPr marL="0" indent="0">
              <a:lnSpc>
                <a:spcPct val="115000"/>
              </a:lnSpc>
              <a:spcAft>
                <a:spcPts val="800"/>
              </a:spcAft>
              <a:buNone/>
            </a:pPr>
            <a:r>
              <a:rPr lang="en-US" kern="100" dirty="0">
                <a:effectLst/>
                <a:latin typeface="Aptos" panose="020B0004020202020204" pitchFamily="34" charset="0"/>
                <a:ea typeface="DengXian" panose="02010600030101010101" pitchFamily="2" charset="-122"/>
                <a:cs typeface="Arial" panose="020B0604020202020204" pitchFamily="34" charset="0"/>
              </a:rPr>
              <a:t>At least for now work on this topic to stay in WG e-health</a:t>
            </a:r>
            <a:endParaRPr lang="en-LU" kern="100" dirty="0">
              <a:effectLst/>
              <a:latin typeface="Aptos" panose="020B000402020202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626033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2" ma:contentTypeDescription="Crée un document." ma:contentTypeScope="" ma:versionID="4966109fe0896e52cf96412e6b71e88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7f227f0845759f58ca2e23e7beba02e0"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3D4E0F-ACC5-48FA-BD3E-20607E7F67DC}"/>
</file>

<file path=customXml/itemProps2.xml><?xml version="1.0" encoding="utf-8"?>
<ds:datastoreItem xmlns:ds="http://schemas.openxmlformats.org/officeDocument/2006/customXml" ds:itemID="{3D319C1E-C7FB-4884-9347-2B456D713DC2}"/>
</file>

<file path=docProps/app.xml><?xml version="1.0" encoding="utf-8"?>
<Properties xmlns="http://schemas.openxmlformats.org/officeDocument/2006/extended-properties" xmlns:vt="http://schemas.openxmlformats.org/officeDocument/2006/docPropsVTypes">
  <TotalTime>2826</TotalTime>
  <Words>563</Words>
  <Application>Microsoft Macintosh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Calibri</vt:lpstr>
      <vt:lpstr>Calibri Light</vt:lpstr>
      <vt:lpstr>Office Theme</vt:lpstr>
      <vt:lpstr>Report WG e-health</vt:lpstr>
      <vt:lpstr>Meeting of WG on october 18th, 2024</vt:lpstr>
      <vt:lpstr>Discussion on the European Health Data Space (EHDS)</vt:lpstr>
      <vt:lpstr>Discussion on Artificial Intelligence (AI) (1)</vt:lpstr>
      <vt:lpstr>Discussion on Artificial Intelligence (AI) (2)</vt:lpstr>
      <vt:lpstr>Decisions taken</vt:lpstr>
      <vt:lpstr>How to implement?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WG e-health</dc:title>
  <dc:subject/>
  <dc:creator>Alexandre Bisdorff</dc:creator>
  <cp:keywords/>
  <dc:description/>
  <cp:lastModifiedBy>Alexandre Bisdorff</cp:lastModifiedBy>
  <cp:revision>23</cp:revision>
  <dcterms:created xsi:type="dcterms:W3CDTF">2018-10-20T06:59:41Z</dcterms:created>
  <dcterms:modified xsi:type="dcterms:W3CDTF">2024-10-19T11:21:21Z</dcterms:modified>
  <cp:category/>
</cp:coreProperties>
</file>