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sldIdLst>
    <p:sldId id="256" r:id="rId5"/>
    <p:sldId id="763" r:id="rId6"/>
    <p:sldId id="766" r:id="rId7"/>
    <p:sldId id="762" r:id="rId8"/>
    <p:sldId id="764" r:id="rId9"/>
    <p:sldId id="757" r:id="rId10"/>
    <p:sldId id="761" r:id="rId11"/>
    <p:sldId id="765" r:id="rId12"/>
    <p:sldId id="758" r:id="rId13"/>
    <p:sldId id="760" r:id="rId14"/>
    <p:sldId id="74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9B4854C-34C3-BF9D-D8CE-CCB0F79BB0DD}" name="Anna Gutniak" initials="AG" userId="dc81a3b73959ec87" providerId="Windows Live"/>
  <p188:author id="{1680D4EE-FE9D-A84B-E3CC-4AD212E294BE}" name="agutniak" initials="ag" userId="S::agutniak_gmail.com#ext#@vult.onmicrosoft.com::42e55152-6aaa-46de-8ca8-d8494e0c367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4F3"/>
    <a:srgbClr val="005C2A"/>
    <a:srgbClr val="EDE5E3"/>
    <a:srgbClr val="93245C"/>
    <a:srgbClr val="DFE2A6"/>
    <a:srgbClr val="E0D1CE"/>
    <a:srgbClr val="D0C7B8"/>
    <a:srgbClr val="FFF7E1"/>
    <a:srgbClr val="FFFCF3"/>
    <a:srgbClr val="C6AF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8857" autoAdjust="0"/>
    <p:restoredTop sz="89466" autoAdjust="0"/>
  </p:normalViewPr>
  <p:slideViewPr>
    <p:cSldViewPr snapToGrid="0">
      <p:cViewPr varScale="1">
        <p:scale>
          <a:sx n="67" d="100"/>
          <a:sy n="67" d="100"/>
        </p:scale>
        <p:origin x="254" y="5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2203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Lapas2!$C$4</c:f>
              <c:strCache>
                <c:ptCount val="1"/>
                <c:pt idx="0">
                  <c:v>Medical students</c:v>
                </c:pt>
              </c:strCache>
            </c:strRef>
          </c:tx>
          <c:spPr>
            <a:solidFill>
              <a:srgbClr val="7AAAEA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aramond" panose="02020404030301010803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Lapas2!$B$5:$B$9</c:f>
              <c:strCache>
                <c:ptCount val="5"/>
                <c:pt idx="0">
                  <c:v>Communication skills</c:v>
                </c:pt>
                <c:pt idx="1">
                  <c:v>Ethics</c:v>
                </c:pt>
                <c:pt idx="2">
                  <c:v>Screening of lifestyles</c:v>
                </c:pt>
                <c:pt idx="3">
                  <c:v>Sexual and reproductive health</c:v>
                </c:pt>
                <c:pt idx="4">
                  <c:v>Mental health</c:v>
                </c:pt>
              </c:strCache>
            </c:strRef>
          </c:cat>
          <c:val>
            <c:numRef>
              <c:f>Lapas2!$C$5:$C$9</c:f>
              <c:numCache>
                <c:formatCode>General</c:formatCode>
                <c:ptCount val="5"/>
                <c:pt idx="0">
                  <c:v>20</c:v>
                </c:pt>
                <c:pt idx="1">
                  <c:v>22</c:v>
                </c:pt>
                <c:pt idx="2">
                  <c:v>21</c:v>
                </c:pt>
                <c:pt idx="3">
                  <c:v>26</c:v>
                </c:pt>
                <c:pt idx="4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0C-4502-9E46-77934A3BC05F}"/>
            </c:ext>
          </c:extLst>
        </c:ser>
        <c:ser>
          <c:idx val="1"/>
          <c:order val="1"/>
          <c:tx>
            <c:strRef>
              <c:f>Lapas2!$D$4</c:f>
              <c:strCache>
                <c:ptCount val="1"/>
                <c:pt idx="0">
                  <c:v>Paediatricians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aramond" panose="02020404030301010803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Lapas2!$B$5:$B$9</c:f>
              <c:strCache>
                <c:ptCount val="5"/>
                <c:pt idx="0">
                  <c:v>Communication skills</c:v>
                </c:pt>
                <c:pt idx="1">
                  <c:v>Ethics</c:v>
                </c:pt>
                <c:pt idx="2">
                  <c:v>Screening of lifestyles</c:v>
                </c:pt>
                <c:pt idx="3">
                  <c:v>Sexual and reproductive health</c:v>
                </c:pt>
                <c:pt idx="4">
                  <c:v>Mental health</c:v>
                </c:pt>
              </c:strCache>
            </c:strRef>
          </c:cat>
          <c:val>
            <c:numRef>
              <c:f>Lapas2!$D$5:$D$9</c:f>
              <c:numCache>
                <c:formatCode>General</c:formatCode>
                <c:ptCount val="5"/>
                <c:pt idx="0">
                  <c:v>21</c:v>
                </c:pt>
                <c:pt idx="1">
                  <c:v>29</c:v>
                </c:pt>
                <c:pt idx="2">
                  <c:v>25</c:v>
                </c:pt>
                <c:pt idx="3">
                  <c:v>22</c:v>
                </c:pt>
                <c:pt idx="4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0C-4502-9E46-77934A3BC05F}"/>
            </c:ext>
          </c:extLst>
        </c:ser>
        <c:ser>
          <c:idx val="2"/>
          <c:order val="2"/>
          <c:tx>
            <c:strRef>
              <c:f>Lapas2!$E$4</c:f>
              <c:strCache>
                <c:ptCount val="1"/>
                <c:pt idx="0">
                  <c:v>General practitioners/family physicians</c:v>
                </c:pt>
              </c:strCache>
            </c:strRef>
          </c:tx>
          <c:spPr>
            <a:solidFill>
              <a:srgbClr val="B282C8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aramond" panose="02020404030301010803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Lapas2!$B$5:$B$9</c:f>
              <c:strCache>
                <c:ptCount val="5"/>
                <c:pt idx="0">
                  <c:v>Communication skills</c:v>
                </c:pt>
                <c:pt idx="1">
                  <c:v>Ethics</c:v>
                </c:pt>
                <c:pt idx="2">
                  <c:v>Screening of lifestyles</c:v>
                </c:pt>
                <c:pt idx="3">
                  <c:v>Sexual and reproductive health</c:v>
                </c:pt>
                <c:pt idx="4">
                  <c:v>Mental health</c:v>
                </c:pt>
              </c:strCache>
            </c:strRef>
          </c:cat>
          <c:val>
            <c:numRef>
              <c:f>Lapas2!$E$5:$E$9</c:f>
              <c:numCache>
                <c:formatCode>General</c:formatCode>
                <c:ptCount val="5"/>
                <c:pt idx="0">
                  <c:v>16</c:v>
                </c:pt>
                <c:pt idx="1">
                  <c:v>18</c:v>
                </c:pt>
                <c:pt idx="2">
                  <c:v>16</c:v>
                </c:pt>
                <c:pt idx="3">
                  <c:v>17</c:v>
                </c:pt>
                <c:pt idx="4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E0C-4502-9E46-77934A3BC0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9208431"/>
        <c:axId val="409212751"/>
      </c:barChart>
      <c:catAx>
        <c:axId val="4092084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ea typeface="+mn-ea"/>
                <a:cs typeface="+mn-cs"/>
              </a:defRPr>
            </a:pPr>
            <a:endParaRPr lang="en-US"/>
          </a:p>
        </c:txPr>
        <c:crossAx val="409212751"/>
        <c:crosses val="autoZero"/>
        <c:auto val="1"/>
        <c:lblAlgn val="ctr"/>
        <c:lblOffset val="100"/>
        <c:noMultiLvlLbl val="0"/>
      </c:catAx>
      <c:valAx>
        <c:axId val="4092127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Garamond" panose="02020404030301010803" pitchFamily="18" charset="0"/>
                    <a:ea typeface="+mn-ea"/>
                    <a:cs typeface="+mn-cs"/>
                  </a:defRPr>
                </a:pPr>
                <a:r>
                  <a:rPr lang="en-US" sz="2000" b="0" i="0" u="none" strike="noStrike" kern="1200" baseline="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Garamond" panose="02020404030301010803" pitchFamily="18" charset="0"/>
                  </a:rPr>
                  <a:t>Number of countries </a:t>
                </a:r>
                <a:endParaRPr lang="en-GB" sz="2000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aramond" panose="02020404030301010803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ea typeface="+mn-ea"/>
                <a:cs typeface="+mn-cs"/>
              </a:defRPr>
            </a:pPr>
            <a:endParaRPr lang="en-US"/>
          </a:p>
        </c:txPr>
        <c:crossAx val="40920843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Garamond" panose="02020404030301010803" pitchFamily="18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latin typeface="Garamond" panose="02020404030301010803" pitchFamily="18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2579B6-17BD-48A8-828F-9BD9E7745E53}" type="datetimeFigureOut">
              <a:rPr lang="en-GB" smtClean="0"/>
              <a:t>19/10/2024</a:t>
            </a:fld>
            <a:endParaRPr lang="en-GB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GB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01325E-1E60-44C8-BADB-256D546AEB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1669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01325E-1E60-44C8-BADB-256D546AEB0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73176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01325E-1E60-44C8-BADB-256D546AEB0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58899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01325E-1E60-44C8-BADB-256D546AEB0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0181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01325E-1E60-44C8-BADB-256D546AEB0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53028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01325E-1E60-44C8-BADB-256D546AEB0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58299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01325E-1E60-44C8-BADB-256D546AEB0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17445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01325E-1E60-44C8-BADB-256D546AEB0F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19892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01325E-1E60-44C8-BADB-256D546AEB0F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84736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01325E-1E60-44C8-BADB-256D546AEB0F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83951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01325E-1E60-44C8-BADB-256D546AEB0F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85111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07AFE8D0-1A3A-3824-85A3-A8B22EB591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/>
              <a:t>Spustelėję redaguokite stilių</a:t>
            </a:r>
            <a:endParaRPr lang="en-GB"/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F4392A3C-F0FE-EAAC-E0D4-590D3BA7F9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  <a:endParaRPr lang="en-GB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7F3CFC6F-5143-44E3-2E31-C9432B732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FF6F0-5538-4A8D-87CD-7DBF8BA6F138}" type="datetime1">
              <a:rPr lang="en-GB" smtClean="0"/>
              <a:t>19/10/2024</a:t>
            </a:fld>
            <a:endParaRPr lang="en-GB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70393509-9DD0-1CB2-954E-04F9F0D1D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Adolescent Medicine and Health MJC, UEMS-UEMO Joint Council Meeting 2024</a:t>
            </a:r>
            <a:endParaRPr lang="en-GB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5DCA33E1-2C91-73CC-CD58-35E917FE1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81BC6-27CA-49F6-9AFE-884CF7FBA5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6967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CAF7D1C-1378-4DC2-5CA8-9960445D1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GB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52C842C5-1306-BEE1-AAEE-6FB9AF7401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GB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A4D2E7BF-52C5-036D-EFB8-43B273A7E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B3DBD-D195-4269-87AE-902D1057B99D}" type="datetime1">
              <a:rPr lang="en-GB" smtClean="0"/>
              <a:t>19/10/2024</a:t>
            </a:fld>
            <a:endParaRPr lang="en-GB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84C5501B-0287-B3F0-22A1-196946D49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Adolescent Medicine and Health MJC, UEMS-UEMO Joint Council Meeting 2024</a:t>
            </a:r>
            <a:endParaRPr lang="en-GB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4C21B388-7220-007B-F022-2E8858E26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81BC6-27CA-49F6-9AFE-884CF7FBA5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1274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A02C341-B20B-E838-1503-3A67F65A4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/>
              <a:t>Spustelėję redaguokite stilių</a:t>
            </a:r>
            <a:endParaRPr lang="en-GB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548168EC-DD84-1ABA-6B73-04B2E0661A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4FED60DA-4301-B530-193C-46BE0B2D6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5FF6F-0356-456D-982A-549FAEA74D40}" type="datetime1">
              <a:rPr lang="en-GB" smtClean="0"/>
              <a:t>19/10/2024</a:t>
            </a:fld>
            <a:endParaRPr lang="en-GB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E1D102A5-E2EB-EBFD-9932-A7C27EA71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Adolescent Medicine and Health MJC, UEMS-UEMO Joint Council Meeting 2024</a:t>
            </a:r>
            <a:endParaRPr lang="en-GB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4F1BEA9A-489E-1706-5A75-C9F617FDB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81BC6-27CA-49F6-9AFE-884CF7FBA5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7248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8583849-7DCA-51F1-6672-2C3B5D8E1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GB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80D94FC4-4EB9-3895-EA88-20949C3669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GB"/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2F3A5A8D-E8DF-8437-CA6B-BCDF860F55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GB"/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644F371C-22F9-C563-9C08-112BAFAF0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67933-DEDB-4102-9A37-06B3F72F014D}" type="datetime1">
              <a:rPr lang="en-GB" smtClean="0"/>
              <a:t>19/10/2024</a:t>
            </a:fld>
            <a:endParaRPr lang="en-GB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B67E13EC-1135-A4E0-EC44-72036DF12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Adolescent Medicine and Health MJC, UEMS-UEMO Joint Council Meeting 2024</a:t>
            </a:r>
            <a:endParaRPr lang="en-GB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67FBAECD-EC44-0B93-7107-423397AF6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81BC6-27CA-49F6-9AFE-884CF7FBA5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4170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EDB51CD-6EB0-C3AC-5B44-2690AD5A4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GB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B00E31C4-58BF-1532-01FD-12C04B29E4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241CB117-91D4-26D4-A66A-5F01454479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GB"/>
          </a:p>
        </p:txBody>
      </p:sp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id="{0DEF0845-E324-4F77-3DB0-E7E688DE14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Turinio vietos rezervavimo ženklas 5">
            <a:extLst>
              <a:ext uri="{FF2B5EF4-FFF2-40B4-BE49-F238E27FC236}">
                <a16:creationId xmlns:a16="http://schemas.microsoft.com/office/drawing/2014/main" id="{8183384E-CF7E-E199-1C98-6C5BA6CE67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GB"/>
          </a:p>
        </p:txBody>
      </p:sp>
      <p:sp>
        <p:nvSpPr>
          <p:cNvPr id="7" name="Datos vietos rezervavimo ženklas 6">
            <a:extLst>
              <a:ext uri="{FF2B5EF4-FFF2-40B4-BE49-F238E27FC236}">
                <a16:creationId xmlns:a16="http://schemas.microsoft.com/office/drawing/2014/main" id="{5992C6DB-346B-DBDD-8503-7FB92DEA7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27393-4A8F-49FD-8066-EF4977B8CE2F}" type="datetime1">
              <a:rPr lang="en-GB" smtClean="0"/>
              <a:t>19/10/2024</a:t>
            </a:fld>
            <a:endParaRPr lang="en-GB"/>
          </a:p>
        </p:txBody>
      </p:sp>
      <p:sp>
        <p:nvSpPr>
          <p:cNvPr id="8" name="Poraštės vietos rezervavimo ženklas 7">
            <a:extLst>
              <a:ext uri="{FF2B5EF4-FFF2-40B4-BE49-F238E27FC236}">
                <a16:creationId xmlns:a16="http://schemas.microsoft.com/office/drawing/2014/main" id="{CB685534-6BBD-D3B5-57E7-1A2E1E0ED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Adolescent Medicine and Health MJC, UEMS-UEMO Joint Council Meeting 2024</a:t>
            </a:r>
            <a:endParaRPr lang="en-GB"/>
          </a:p>
        </p:txBody>
      </p:sp>
      <p:sp>
        <p:nvSpPr>
          <p:cNvPr id="9" name="Skaidrės numerio vietos rezervavimo ženklas 8">
            <a:extLst>
              <a:ext uri="{FF2B5EF4-FFF2-40B4-BE49-F238E27FC236}">
                <a16:creationId xmlns:a16="http://schemas.microsoft.com/office/drawing/2014/main" id="{C4C14B52-E8F2-5B0A-1816-B93276E0D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81BC6-27CA-49F6-9AFE-884CF7FBA5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9559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8946A3D2-D2EA-D8C1-186B-053FD632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GB"/>
          </a:p>
        </p:txBody>
      </p:sp>
      <p:sp>
        <p:nvSpPr>
          <p:cNvPr id="3" name="Datos vietos rezervavimo ženklas 2">
            <a:extLst>
              <a:ext uri="{FF2B5EF4-FFF2-40B4-BE49-F238E27FC236}">
                <a16:creationId xmlns:a16="http://schemas.microsoft.com/office/drawing/2014/main" id="{569B04EE-FE34-F57F-6BCC-3BF846F6D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17ABD-6011-4668-98CC-151008396E4C}" type="datetime1">
              <a:rPr lang="en-GB" smtClean="0"/>
              <a:t>19/10/2024</a:t>
            </a:fld>
            <a:endParaRPr lang="en-GB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CC691714-43C9-8B89-9FD6-EE00B192C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Adolescent Medicine and Health MJC, UEMS-UEMO Joint Council Meeting 2024</a:t>
            </a:r>
            <a:endParaRPr lang="en-GB"/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id="{7E685E52-A3C2-EFD3-EA76-DA5D69469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81BC6-27CA-49F6-9AFE-884CF7FBA5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2247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>
            <a:extLst>
              <a:ext uri="{FF2B5EF4-FFF2-40B4-BE49-F238E27FC236}">
                <a16:creationId xmlns:a16="http://schemas.microsoft.com/office/drawing/2014/main" id="{50389B97-1110-27D8-4265-B64E6E13A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BAFC1-CF0B-4DD2-9241-186A50D55E09}" type="datetime1">
              <a:rPr lang="en-GB" smtClean="0"/>
              <a:t>19/10/2024</a:t>
            </a:fld>
            <a:endParaRPr lang="en-GB"/>
          </a:p>
        </p:txBody>
      </p:sp>
      <p:sp>
        <p:nvSpPr>
          <p:cNvPr id="3" name="Poraštės vietos rezervavimo ženklas 2">
            <a:extLst>
              <a:ext uri="{FF2B5EF4-FFF2-40B4-BE49-F238E27FC236}">
                <a16:creationId xmlns:a16="http://schemas.microsoft.com/office/drawing/2014/main" id="{2DFE4152-CD55-3B45-1110-989DBBCBF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Adolescent Medicine and Health MJC, UEMS-UEMO Joint Council Meeting 2024</a:t>
            </a:r>
            <a:endParaRPr lang="en-GB"/>
          </a:p>
        </p:txBody>
      </p:sp>
      <p:sp>
        <p:nvSpPr>
          <p:cNvPr id="4" name="Skaidrės numerio vietos rezervavimo ženklas 3">
            <a:extLst>
              <a:ext uri="{FF2B5EF4-FFF2-40B4-BE49-F238E27FC236}">
                <a16:creationId xmlns:a16="http://schemas.microsoft.com/office/drawing/2014/main" id="{404460FC-2A5A-5423-E540-33E748292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81BC6-27CA-49F6-9AFE-884CF7FBA5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9204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55F379E-A1FE-5DC3-9CEF-619194E25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  <a:endParaRPr lang="en-GB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1108F428-F3C4-B50A-1884-8E9CEF93BC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GB"/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E60DD2E2-9236-7D45-6670-5848FD9663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AED4E51E-DB99-1DCF-DABA-F89EAD788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96072-FFFB-4E0D-9774-208758A5CB52}" type="datetime1">
              <a:rPr lang="en-GB" smtClean="0"/>
              <a:t>19/10/2024</a:t>
            </a:fld>
            <a:endParaRPr lang="en-GB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E7BD6604-4341-E1CC-9DAC-28A2EE7C4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Adolescent Medicine and Health MJC, UEMS-UEMO Joint Council Meeting 2024</a:t>
            </a:r>
            <a:endParaRPr lang="en-GB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6560DA7A-C908-B1C9-804A-6FADA5212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81BC6-27CA-49F6-9AFE-884CF7FBA5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5321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4F91950-2D49-3402-1BD8-B76C70867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  <a:endParaRPr lang="en-GB"/>
          </a:p>
        </p:txBody>
      </p:sp>
      <p:sp>
        <p:nvSpPr>
          <p:cNvPr id="3" name="Paveikslėlio vietos rezervavimo ženklas 2">
            <a:extLst>
              <a:ext uri="{FF2B5EF4-FFF2-40B4-BE49-F238E27FC236}">
                <a16:creationId xmlns:a16="http://schemas.microsoft.com/office/drawing/2014/main" id="{FD92FB21-50F1-131F-C1B0-DD4A2DB452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6508406A-AFB2-2681-201C-2D6708622B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67D612DF-7AB0-3253-88E5-DD8B221B6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52253-A48C-4001-AC94-59051EE4DFF6}" type="datetime1">
              <a:rPr lang="en-GB" smtClean="0"/>
              <a:t>19/10/2024</a:t>
            </a:fld>
            <a:endParaRPr lang="en-GB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E0EA1A75-F113-05E1-0FE7-DB1BCC600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Adolescent Medicine and Health MJC, UEMS-UEMO Joint Council Meeting 2024</a:t>
            </a:r>
            <a:endParaRPr lang="en-GB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CF6B9FE3-402C-4E48-9FF0-992556083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81BC6-27CA-49F6-9AFE-884CF7FBA5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9969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29381BC-8086-F336-4365-D9632EFB3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GB"/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76EF4C91-CCE4-D49F-5E5B-0D328C3052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GB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00C23538-369E-AE46-3BF8-8C12E9F92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8565C-6E51-4BE1-983D-A99AC79AF4E4}" type="datetime1">
              <a:rPr lang="en-GB" smtClean="0"/>
              <a:t>19/10/2024</a:t>
            </a:fld>
            <a:endParaRPr lang="en-GB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121391AE-0FF7-A23B-692D-65D306FAB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Adolescent Medicine and Health MJC, UEMS-UEMO Joint Council Meeting 2024</a:t>
            </a:r>
            <a:endParaRPr lang="en-GB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3BA1B99E-F183-97C8-8015-1FB26C115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81BC6-27CA-49F6-9AFE-884CF7FBA5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7022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>
            <a:extLst>
              <a:ext uri="{FF2B5EF4-FFF2-40B4-BE49-F238E27FC236}">
                <a16:creationId xmlns:a16="http://schemas.microsoft.com/office/drawing/2014/main" id="{324F1DEC-548F-2D79-0788-4349D85B51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/>
              <a:t>Spustelėję redaguokite stilių</a:t>
            </a:r>
            <a:endParaRPr lang="en-GB"/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4D949D63-C3C6-4E45-B282-05DEEDE4A7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GB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9580743A-54FF-DC41-8E41-12D48C552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D565C-46A5-4795-8970-BB19379B59C8}" type="datetime1">
              <a:rPr lang="en-GB" smtClean="0"/>
              <a:t>19/10/2024</a:t>
            </a:fld>
            <a:endParaRPr lang="en-GB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6DD22401-3915-5D97-8AF6-460354C07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Adolescent Medicine and Health MJC, UEMS-UEMO Joint Council Meeting 2024</a:t>
            </a:r>
            <a:endParaRPr lang="en-GB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CC2C6D92-DA83-982F-3B92-FD3E38A86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81BC6-27CA-49F6-9AFE-884CF7FBA5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0616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>
            <a:extLst>
              <a:ext uri="{FF2B5EF4-FFF2-40B4-BE49-F238E27FC236}">
                <a16:creationId xmlns:a16="http://schemas.microsoft.com/office/drawing/2014/main" id="{7EEA4159-1AAE-C029-57D1-1170D24D8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dirty="0"/>
              <a:t>Spustelėję redaguokite stilių</a:t>
            </a:r>
            <a:endParaRPr lang="en-GB" dirty="0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20AEDE57-B0CB-448D-DBCE-F2479AA72E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GB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4B7D2A82-5664-00B9-B45F-487C6A747C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Garamond" panose="02020404030301010803" pitchFamily="18" charset="0"/>
              </a:defRPr>
            </a:lvl1pPr>
          </a:lstStyle>
          <a:p>
            <a:fld id="{A601180A-5BF3-4134-8E95-E08592F439ED}" type="datetime1">
              <a:rPr lang="en-GB" smtClean="0"/>
              <a:t>19/10/2024</a:t>
            </a:fld>
            <a:endParaRPr lang="en-GB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82B61D85-A4D8-BC1C-FE31-44C96B6447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0644" y="6343798"/>
            <a:ext cx="52507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Garamond" panose="02020404030301010803" pitchFamily="18" charset="0"/>
              </a:defRPr>
            </a:lvl1pPr>
          </a:lstStyle>
          <a:p>
            <a:r>
              <a:rPr lang="en-US"/>
              <a:t>Adolescent Medicine and Health MJC, UEMS-UEMO Joint Council Meeting 2024</a:t>
            </a:r>
            <a:endParaRPr lang="en-GB" dirty="0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25A8231F-18E1-718B-EA6C-8121D60480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Garamond" panose="02020404030301010803" pitchFamily="18" charset="0"/>
              </a:defRPr>
            </a:lvl1pPr>
          </a:lstStyle>
          <a:p>
            <a:fld id="{06881BC6-27CA-49F6-9AFE-884CF7FBA58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83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Garamond" panose="020204040303010108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aramond" panose="02020404030301010803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aramond" panose="02020404030301010803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aramond" panose="02020404030301010803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aramond" panose="02020404030301010803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aramond" panose="02020404030301010803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hyperlink" Target="https://www.abp.org/content/entrustable-professional-activities-subspecialties" TargetMode="External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12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hyperlink" Target="https://www.gottransition.org/6ce/?side-by-side" TargetMode="External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53504CE-6F09-0552-8A8E-08B779E492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97544" y="2173394"/>
            <a:ext cx="9545934" cy="1507718"/>
          </a:xfrm>
        </p:spPr>
        <p:txBody>
          <a:bodyPr>
            <a:noAutofit/>
          </a:bodyPr>
          <a:lstStyle/>
          <a:p>
            <a:r>
              <a:rPr lang="en-GB" sz="4400" i="1" dirty="0">
                <a:solidFill>
                  <a:schemeClr val="accent1"/>
                </a:solidFill>
              </a:rPr>
              <a:t>Advancing Adolescent medicine and transition care in Europe: A path forward</a:t>
            </a: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F8AE5303-2901-45BF-4D00-3FC35B8B18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1356" y="4307595"/>
            <a:ext cx="7153924" cy="150771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GB" dirty="0">
                <a:solidFill>
                  <a:srgbClr val="002060"/>
                </a:solidFill>
              </a:rPr>
              <a:t>Assoc. Prof. Lina </a:t>
            </a:r>
            <a:r>
              <a:rPr lang="en-GB" dirty="0" err="1">
                <a:solidFill>
                  <a:srgbClr val="002060"/>
                </a:solidFill>
              </a:rPr>
              <a:t>Zabuliene</a:t>
            </a:r>
            <a:r>
              <a:rPr lang="en-GB" dirty="0">
                <a:solidFill>
                  <a:srgbClr val="002060"/>
                </a:solidFill>
              </a:rPr>
              <a:t>, </a:t>
            </a:r>
            <a:r>
              <a:rPr lang="lt-LT" dirty="0">
                <a:solidFill>
                  <a:srgbClr val="002060"/>
                </a:solidFill>
              </a:rPr>
              <a:t>MJC </a:t>
            </a:r>
            <a:r>
              <a:rPr lang="en-GB" dirty="0">
                <a:solidFill>
                  <a:srgbClr val="002060"/>
                </a:solidFill>
              </a:rPr>
              <a:t>President (Lithuania)</a:t>
            </a:r>
          </a:p>
          <a:p>
            <a:pPr>
              <a:spcBef>
                <a:spcPts val="0"/>
              </a:spcBef>
            </a:pPr>
            <a:r>
              <a:rPr lang="en-GB" dirty="0">
                <a:solidFill>
                  <a:srgbClr val="002060"/>
                </a:solidFill>
              </a:rPr>
              <a:t>Prof. </a:t>
            </a:r>
            <a:r>
              <a:rPr lang="lt-LT" dirty="0">
                <a:solidFill>
                  <a:srgbClr val="002060"/>
                </a:solidFill>
              </a:rPr>
              <a:t>Flora </a:t>
            </a:r>
            <a:r>
              <a:rPr lang="lt-LT" dirty="0" err="1">
                <a:solidFill>
                  <a:srgbClr val="002060"/>
                </a:solidFill>
              </a:rPr>
              <a:t>Bacopoulou</a:t>
            </a:r>
            <a:r>
              <a:rPr lang="lt-LT" dirty="0">
                <a:solidFill>
                  <a:srgbClr val="002060"/>
                </a:solidFill>
              </a:rPr>
              <a:t>, MJC </a:t>
            </a:r>
            <a:r>
              <a:rPr lang="lt-LT" dirty="0" err="1">
                <a:solidFill>
                  <a:srgbClr val="002060"/>
                </a:solidFill>
              </a:rPr>
              <a:t>member</a:t>
            </a:r>
            <a:r>
              <a:rPr lang="en-GB" dirty="0">
                <a:solidFill>
                  <a:srgbClr val="002060"/>
                </a:solidFill>
              </a:rPr>
              <a:t> (</a:t>
            </a:r>
            <a:r>
              <a:rPr lang="lt-LT" dirty="0" err="1">
                <a:solidFill>
                  <a:srgbClr val="002060"/>
                </a:solidFill>
              </a:rPr>
              <a:t>Greece</a:t>
            </a:r>
            <a:r>
              <a:rPr lang="en-GB" dirty="0">
                <a:solidFill>
                  <a:srgbClr val="002060"/>
                </a:solidFill>
              </a:rPr>
              <a:t>)</a:t>
            </a:r>
          </a:p>
          <a:p>
            <a:pPr>
              <a:spcBef>
                <a:spcPts val="0"/>
              </a:spcBef>
            </a:pPr>
            <a:r>
              <a:rPr lang="en-GB" dirty="0" err="1">
                <a:solidFill>
                  <a:srgbClr val="002060"/>
                </a:solidFill>
              </a:rPr>
              <a:t>Dr.</a:t>
            </a:r>
            <a:r>
              <a:rPr lang="en-GB" dirty="0">
                <a:solidFill>
                  <a:srgbClr val="002060"/>
                </a:solidFill>
              </a:rPr>
              <a:t> Anna </a:t>
            </a:r>
            <a:r>
              <a:rPr lang="en-GB" dirty="0" err="1">
                <a:solidFill>
                  <a:srgbClr val="002060"/>
                </a:solidFill>
              </a:rPr>
              <a:t>Gutniak</a:t>
            </a:r>
            <a:r>
              <a:rPr lang="en-GB" dirty="0">
                <a:solidFill>
                  <a:srgbClr val="002060"/>
                </a:solidFill>
              </a:rPr>
              <a:t>, </a:t>
            </a:r>
            <a:r>
              <a:rPr lang="lt-LT" dirty="0">
                <a:solidFill>
                  <a:srgbClr val="002060"/>
                </a:solidFill>
              </a:rPr>
              <a:t>MJC </a:t>
            </a:r>
            <a:r>
              <a:rPr lang="en-GB" dirty="0">
                <a:solidFill>
                  <a:srgbClr val="002060"/>
                </a:solidFill>
              </a:rPr>
              <a:t>Vice-president (</a:t>
            </a:r>
            <a:r>
              <a:rPr lang="en-GB" dirty="0" err="1">
                <a:solidFill>
                  <a:srgbClr val="002060"/>
                </a:solidFill>
              </a:rPr>
              <a:t>Sweeden</a:t>
            </a:r>
            <a:r>
              <a:rPr lang="en-GB" dirty="0">
                <a:solidFill>
                  <a:srgbClr val="002060"/>
                </a:solidFill>
              </a:rPr>
              <a:t>)</a:t>
            </a:r>
          </a:p>
          <a:p>
            <a:pPr>
              <a:spcBef>
                <a:spcPts val="0"/>
              </a:spcBef>
            </a:pPr>
            <a:r>
              <a:rPr lang="en-GB" dirty="0" err="1">
                <a:solidFill>
                  <a:srgbClr val="002060"/>
                </a:solidFill>
              </a:rPr>
              <a:t>Dr.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Bernadra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Vogrin</a:t>
            </a:r>
            <a:r>
              <a:rPr lang="en-GB" dirty="0">
                <a:solidFill>
                  <a:srgbClr val="002060"/>
                </a:solidFill>
              </a:rPr>
              <a:t>, </a:t>
            </a:r>
            <a:r>
              <a:rPr lang="lt-LT" dirty="0">
                <a:solidFill>
                  <a:srgbClr val="002060"/>
                </a:solidFill>
              </a:rPr>
              <a:t>MJC </a:t>
            </a:r>
            <a:r>
              <a:rPr lang="en-GB" dirty="0">
                <a:solidFill>
                  <a:srgbClr val="002060"/>
                </a:solidFill>
              </a:rPr>
              <a:t>Vice-president (Slovenia)</a:t>
            </a:r>
          </a:p>
          <a:p>
            <a:pPr>
              <a:spcBef>
                <a:spcPts val="0"/>
              </a:spcBef>
            </a:pPr>
            <a:r>
              <a:rPr lang="en-GB" dirty="0">
                <a:solidFill>
                  <a:srgbClr val="002060"/>
                </a:solidFill>
              </a:rPr>
              <a:t> </a:t>
            </a:r>
          </a:p>
        </p:txBody>
      </p:sp>
      <p:pic>
        <p:nvPicPr>
          <p:cNvPr id="4" name="Picture 3" descr="A blue circle with yellow stars and a white symbol on it&#10;&#10;Description automatically generated">
            <a:extLst>
              <a:ext uri="{FF2B5EF4-FFF2-40B4-BE49-F238E27FC236}">
                <a16:creationId xmlns:a16="http://schemas.microsoft.com/office/drawing/2014/main" id="{25B66DB1-28DB-CFA0-035F-DC7D03E115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" b="1"/>
          <a:stretch/>
        </p:blipFill>
        <p:spPr>
          <a:xfrm>
            <a:off x="0" y="-32021"/>
            <a:ext cx="2590800" cy="2585765"/>
          </a:xfrm>
          <a:prstGeom prst="rect">
            <a:avLst/>
          </a:prstGeom>
        </p:spPr>
      </p:pic>
      <p:sp>
        <p:nvSpPr>
          <p:cNvPr id="5" name="Tytuł 1">
            <a:extLst>
              <a:ext uri="{FF2B5EF4-FFF2-40B4-BE49-F238E27FC236}">
                <a16:creationId xmlns:a16="http://schemas.microsoft.com/office/drawing/2014/main" id="{A65C9381-F961-D5E9-7034-61B38E81ECFB}"/>
              </a:ext>
            </a:extLst>
          </p:cNvPr>
          <p:cNvSpPr txBox="1">
            <a:spLocks/>
          </p:cNvSpPr>
          <p:nvPr/>
        </p:nvSpPr>
        <p:spPr>
          <a:xfrm>
            <a:off x="2656048" y="626311"/>
            <a:ext cx="9109232" cy="9206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Garamond" panose="02020404030301010803" pitchFamily="18" charset="0"/>
                <a:ea typeface="+mj-ea"/>
                <a:cs typeface="+mj-cs"/>
              </a:defRPr>
            </a:lvl1pPr>
          </a:lstStyle>
          <a:p>
            <a:r>
              <a:rPr lang="en-GB" sz="3600" b="1" dirty="0">
                <a:solidFill>
                  <a:srgbClr val="002060"/>
                </a:solidFill>
              </a:rPr>
              <a:t>Adolescent Medicine and Health Multidisciplinary Joint Committee </a:t>
            </a:r>
            <a:r>
              <a:rPr lang="lt-LT" sz="3600" b="1" dirty="0">
                <a:solidFill>
                  <a:srgbClr val="002060"/>
                </a:solidFill>
              </a:rPr>
              <a:t>(MJC)</a:t>
            </a:r>
            <a:endParaRPr lang="pl-PL" sz="3600" b="1" i="1" dirty="0">
              <a:solidFill>
                <a:srgbClr val="002060"/>
              </a:solidFill>
            </a:endParaRPr>
          </a:p>
        </p:txBody>
      </p:sp>
      <p:sp>
        <p:nvSpPr>
          <p:cNvPr id="6" name="Underrubrik 2">
            <a:extLst>
              <a:ext uri="{FF2B5EF4-FFF2-40B4-BE49-F238E27FC236}">
                <a16:creationId xmlns:a16="http://schemas.microsoft.com/office/drawing/2014/main" id="{1744013F-480E-4503-1E68-850FC02C7914}"/>
              </a:ext>
            </a:extLst>
          </p:cNvPr>
          <p:cNvSpPr txBox="1">
            <a:spLocks/>
          </p:cNvSpPr>
          <p:nvPr/>
        </p:nvSpPr>
        <p:spPr>
          <a:xfrm>
            <a:off x="867857" y="5240274"/>
            <a:ext cx="3155503" cy="129250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lt-LT" b="1" dirty="0">
                <a:solidFill>
                  <a:srgbClr val="002060"/>
                </a:solidFill>
              </a:rPr>
              <a:t>UEMS-UEMO </a:t>
            </a:r>
          </a:p>
          <a:p>
            <a:pPr algn="l">
              <a:spcBef>
                <a:spcPts val="0"/>
              </a:spcBef>
            </a:pPr>
            <a:r>
              <a:rPr lang="lt-LT" b="1" dirty="0" err="1">
                <a:solidFill>
                  <a:srgbClr val="002060"/>
                </a:solidFill>
              </a:rPr>
              <a:t>Joint</a:t>
            </a:r>
            <a:r>
              <a:rPr lang="lt-LT" b="1" dirty="0">
                <a:solidFill>
                  <a:srgbClr val="002060"/>
                </a:solidFill>
              </a:rPr>
              <a:t> </a:t>
            </a:r>
            <a:r>
              <a:rPr lang="lt-LT" b="1" dirty="0" err="1">
                <a:solidFill>
                  <a:srgbClr val="002060"/>
                </a:solidFill>
              </a:rPr>
              <a:t>Council</a:t>
            </a:r>
            <a:r>
              <a:rPr lang="lt-LT" b="1" dirty="0">
                <a:solidFill>
                  <a:srgbClr val="002060"/>
                </a:solidFill>
              </a:rPr>
              <a:t> </a:t>
            </a:r>
            <a:r>
              <a:rPr lang="lt-LT" b="1" dirty="0" err="1">
                <a:solidFill>
                  <a:srgbClr val="002060"/>
                </a:solidFill>
              </a:rPr>
              <a:t>Meeting</a:t>
            </a:r>
            <a:r>
              <a:rPr lang="lt-LT" b="1" dirty="0">
                <a:solidFill>
                  <a:srgbClr val="002060"/>
                </a:solidFill>
              </a:rPr>
              <a:t>, </a:t>
            </a:r>
          </a:p>
          <a:p>
            <a:pPr algn="l">
              <a:spcBef>
                <a:spcPts val="0"/>
              </a:spcBef>
            </a:pPr>
            <a:r>
              <a:rPr lang="sv-SE" b="1" dirty="0">
                <a:solidFill>
                  <a:srgbClr val="002060"/>
                </a:solidFill>
              </a:rPr>
              <a:t>Oct </a:t>
            </a:r>
            <a:r>
              <a:rPr lang="lt-LT" b="1" dirty="0">
                <a:solidFill>
                  <a:srgbClr val="002060"/>
                </a:solidFill>
              </a:rPr>
              <a:t>18-19</a:t>
            </a:r>
            <a:r>
              <a:rPr lang="sv-SE" b="1" dirty="0">
                <a:solidFill>
                  <a:srgbClr val="002060"/>
                </a:solidFill>
              </a:rPr>
              <a:t>, 2024</a:t>
            </a:r>
          </a:p>
        </p:txBody>
      </p:sp>
      <p:sp>
        <p:nvSpPr>
          <p:cNvPr id="7" name="Poraštės vietos rezervavimo ženklas 6">
            <a:extLst>
              <a:ext uri="{FF2B5EF4-FFF2-40B4-BE49-F238E27FC236}">
                <a16:creationId xmlns:a16="http://schemas.microsoft.com/office/drawing/2014/main" id="{7F8D05B6-0EF7-F587-7A56-69D5FE7D5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91857" y="6259233"/>
            <a:ext cx="5357308" cy="365125"/>
          </a:xfrm>
        </p:spPr>
        <p:txBody>
          <a:bodyPr/>
          <a:lstStyle/>
          <a:p>
            <a:r>
              <a:rPr lang="en-US"/>
              <a:t>Adolescent Medicine and Health MJC, UEMS-UEMO Joint Council Meeting 2024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2529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vadinimas 6">
            <a:extLst>
              <a:ext uri="{FF2B5EF4-FFF2-40B4-BE49-F238E27FC236}">
                <a16:creationId xmlns:a16="http://schemas.microsoft.com/office/drawing/2014/main" id="{7B9DC9DB-78F6-2716-363A-AE4B41211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Window of opportunity: 10-24 years of age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04D8D8B1-8A06-A3F1-E8B5-EBCB87083D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269828" cy="41968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i="1" dirty="0"/>
              <a:t>“Investments in adolescent health bring a triple dividend of benefits for adolescents now, for their future adult lives, and for the next generation. Their health and well-being are engines of change in the drive to create healthier, more sustainable societies.”</a:t>
            </a:r>
            <a:endParaRPr lang="lt-LT" sz="2800" i="1" dirty="0"/>
          </a:p>
          <a:p>
            <a:pPr marL="0" indent="0" algn="r">
              <a:buNone/>
            </a:pPr>
            <a:r>
              <a:rPr lang="en-US" sz="2000" i="1" dirty="0">
                <a:latin typeface="Garamond" panose="02020404030301010803" pitchFamily="18" charset="0"/>
              </a:rPr>
              <a:t>World Health Organization (2017</a:t>
            </a:r>
            <a:r>
              <a:rPr lang="lt-LT" sz="2000" i="1" dirty="0">
                <a:latin typeface="Garamond" panose="02020404030301010803" pitchFamily="18" charset="0"/>
              </a:rPr>
              <a:t>)</a:t>
            </a:r>
            <a:endParaRPr lang="en-US" sz="2000" i="1" dirty="0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D9CE63D5-4E24-96E8-3B69-9A54853A0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73114" y="6311900"/>
            <a:ext cx="5431715" cy="365125"/>
          </a:xfrm>
        </p:spPr>
        <p:txBody>
          <a:bodyPr/>
          <a:lstStyle/>
          <a:p>
            <a:r>
              <a:rPr lang="en-US"/>
              <a:t>Adolescent Medicine and Health MJC, UEMS-UEMO Joint Council Meeting 2024</a:t>
            </a:r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27CF87-8E38-C692-4CC7-2F6E2BC592EE}"/>
              </a:ext>
            </a:extLst>
          </p:cNvPr>
          <p:cNvSpPr txBox="1"/>
          <p:nvPr/>
        </p:nvSpPr>
        <p:spPr>
          <a:xfrm>
            <a:off x="5257800" y="5894685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Garamond" panose="02020404030301010803" pitchFamily="18" charset="0"/>
              </a:rPr>
              <a:t>World Health Organization (2017) Global Accelerated Action for the Health of Adolescents (AA-HA!): guidance to support country implementation. World Health Organization, Geneva, p 151</a:t>
            </a:r>
            <a:endParaRPr lang="en-GB" sz="1200" dirty="0">
              <a:latin typeface="Garamond" panose="02020404030301010803" pitchFamily="18" charset="0"/>
            </a:endParaRPr>
          </a:p>
        </p:txBody>
      </p:sp>
      <p:pic>
        <p:nvPicPr>
          <p:cNvPr id="6" name="Slika 3">
            <a:extLst>
              <a:ext uri="{FF2B5EF4-FFF2-40B4-BE49-F238E27FC236}">
                <a16:creationId xmlns:a16="http://schemas.microsoft.com/office/drawing/2014/main" id="{A5192A23-63D2-59DB-0C58-9E406B16D9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5485" y="230188"/>
            <a:ext cx="1176630" cy="1170533"/>
          </a:xfrm>
          <a:prstGeom prst="rect">
            <a:avLst/>
          </a:prstGeom>
        </p:spPr>
      </p:pic>
      <p:pic>
        <p:nvPicPr>
          <p:cNvPr id="9" name="Picture 4" descr="photo[1]">
            <a:extLst>
              <a:ext uri="{FF2B5EF4-FFF2-40B4-BE49-F238E27FC236}">
                <a16:creationId xmlns:a16="http://schemas.microsoft.com/office/drawing/2014/main" id="{312EDF9B-A0FD-77CB-5F24-E4ED63CBDF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769124"/>
            <a:ext cx="6096000" cy="4053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740584D-E3D4-17E2-DA59-E4AF96AB6681}"/>
              </a:ext>
            </a:extLst>
          </p:cNvPr>
          <p:cNvSpPr txBox="1"/>
          <p:nvPr/>
        </p:nvSpPr>
        <p:spPr>
          <a:xfrm>
            <a:off x="9792034" y="5304792"/>
            <a:ext cx="142667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Cyprus</a:t>
            </a:r>
            <a:r>
              <a:rPr lang="lt-LT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, 20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17</a:t>
            </a:r>
            <a:endParaRPr lang="en-GB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9924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ED0281D-09BC-CE58-21A1-A5E586988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12318"/>
          </a:xfrm>
        </p:spPr>
        <p:txBody>
          <a:bodyPr/>
          <a:lstStyle/>
          <a:p>
            <a:r>
              <a:rPr lang="en-US" b="1" dirty="0"/>
              <a:t>Children and young adults' care</a:t>
            </a:r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9A6EE08E-264E-BF70-2B27-AB4E316C2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15322" y="6356350"/>
            <a:ext cx="5238078" cy="365125"/>
          </a:xfrm>
        </p:spPr>
        <p:txBody>
          <a:bodyPr/>
          <a:lstStyle/>
          <a:p>
            <a:r>
              <a:rPr lang="en-US" dirty="0"/>
              <a:t>Adolescent Medicine and Health MJC, UEMS-UEMO Joint Council Meeting 2024</a:t>
            </a:r>
            <a:endParaRPr lang="en-GB" dirty="0"/>
          </a:p>
        </p:txBody>
      </p:sp>
      <p:sp>
        <p:nvSpPr>
          <p:cNvPr id="5" name="Ovalas 4">
            <a:extLst>
              <a:ext uri="{FF2B5EF4-FFF2-40B4-BE49-F238E27FC236}">
                <a16:creationId xmlns:a16="http://schemas.microsoft.com/office/drawing/2014/main" id="{AA97F1E3-1925-4ED7-D865-280A7DE9652A}"/>
              </a:ext>
            </a:extLst>
          </p:cNvPr>
          <p:cNvSpPr/>
          <p:nvPr/>
        </p:nvSpPr>
        <p:spPr>
          <a:xfrm>
            <a:off x="1020063" y="3511823"/>
            <a:ext cx="1575866" cy="76919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D6D1C8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  <a:t>Child</a:t>
            </a:r>
          </a:p>
        </p:txBody>
      </p:sp>
      <p:sp>
        <p:nvSpPr>
          <p:cNvPr id="11" name="Ovalas 10">
            <a:extLst>
              <a:ext uri="{FF2B5EF4-FFF2-40B4-BE49-F238E27FC236}">
                <a16:creationId xmlns:a16="http://schemas.microsoft.com/office/drawing/2014/main" id="{5E52916E-F1AB-BCB6-5364-FA2DEE7398A3}"/>
              </a:ext>
            </a:extLst>
          </p:cNvPr>
          <p:cNvSpPr/>
          <p:nvPr/>
        </p:nvSpPr>
        <p:spPr>
          <a:xfrm>
            <a:off x="1020063" y="4332396"/>
            <a:ext cx="6802606" cy="76919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D6D1C8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  <a:t>Family</a:t>
            </a:r>
          </a:p>
        </p:txBody>
      </p:sp>
      <p:sp>
        <p:nvSpPr>
          <p:cNvPr id="33" name="Ovalas 32">
            <a:extLst>
              <a:ext uri="{FF2B5EF4-FFF2-40B4-BE49-F238E27FC236}">
                <a16:creationId xmlns:a16="http://schemas.microsoft.com/office/drawing/2014/main" id="{041F0B26-2563-A0BD-6B56-2BBFF9AD2FA4}"/>
              </a:ext>
            </a:extLst>
          </p:cNvPr>
          <p:cNvSpPr/>
          <p:nvPr/>
        </p:nvSpPr>
        <p:spPr>
          <a:xfrm>
            <a:off x="4566871" y="3481176"/>
            <a:ext cx="6507250" cy="1551282"/>
          </a:xfrm>
          <a:prstGeom prst="ellipse">
            <a:avLst/>
          </a:prstGeom>
          <a:solidFill>
            <a:srgbClr val="E0D1CE"/>
          </a:solidFill>
          <a:ln>
            <a:solidFill>
              <a:srgbClr val="93245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  <a:t>Adolescent and young adult </a:t>
            </a:r>
          </a:p>
          <a:p>
            <a:pPr algn="ctr"/>
            <a:r>
              <a:rPr lang="en-GB" sz="2000" b="1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  <a:t>(10-24 years)</a:t>
            </a:r>
          </a:p>
        </p:txBody>
      </p:sp>
      <p:sp>
        <p:nvSpPr>
          <p:cNvPr id="37" name="Stačiakampis 36">
            <a:extLst>
              <a:ext uri="{FF2B5EF4-FFF2-40B4-BE49-F238E27FC236}">
                <a16:creationId xmlns:a16="http://schemas.microsoft.com/office/drawing/2014/main" id="{495DD624-3039-DEF9-A7A6-5407D77A9346}"/>
              </a:ext>
            </a:extLst>
          </p:cNvPr>
          <p:cNvSpPr/>
          <p:nvPr/>
        </p:nvSpPr>
        <p:spPr>
          <a:xfrm>
            <a:off x="1020063" y="1371725"/>
            <a:ext cx="4796259" cy="1338901"/>
          </a:xfrm>
          <a:prstGeom prst="rect">
            <a:avLst/>
          </a:prstGeom>
          <a:solidFill>
            <a:srgbClr val="F7F4F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  <a:t>Pediatrician, </a:t>
            </a:r>
            <a:r>
              <a:rPr lang="lt-LT" dirty="0" err="1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  <a:t>Pediatric</a:t>
            </a:r>
            <a:r>
              <a:rPr lang="lt-LT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  <a:t> </a:t>
            </a:r>
            <a:r>
              <a:rPr lang="lt-LT" dirty="0" err="1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  <a:t>specialist</a:t>
            </a:r>
            <a:endParaRPr lang="en-US" dirty="0">
              <a:solidFill>
                <a:schemeClr val="bg2">
                  <a:lumMod val="25000"/>
                </a:schemeClr>
              </a:solidFill>
              <a:latin typeface="Garamond" panose="02020404030301010803" pitchFamily="18" charset="0"/>
            </a:endParaRPr>
          </a:p>
          <a:p>
            <a:pPr algn="ctr"/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  <a:t>Family physician</a:t>
            </a:r>
            <a:r>
              <a:rPr lang="lt-LT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  <a:t>/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  <a:t> General practitioner</a:t>
            </a:r>
          </a:p>
          <a:p>
            <a:pPr algn="ctr"/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  <a:t>Adolescent medicine specialists</a:t>
            </a:r>
          </a:p>
          <a:p>
            <a:pPr algn="ctr"/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  <a:t>School physician, School nurse, Youth physician</a:t>
            </a:r>
          </a:p>
          <a:p>
            <a:pPr algn="ctr"/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  <a:t>Public health specialist</a:t>
            </a:r>
            <a:endParaRPr lang="lt-LT" dirty="0">
              <a:solidFill>
                <a:schemeClr val="bg2">
                  <a:lumMod val="2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39" name="Stačiakampis 38">
            <a:extLst>
              <a:ext uri="{FF2B5EF4-FFF2-40B4-BE49-F238E27FC236}">
                <a16:creationId xmlns:a16="http://schemas.microsoft.com/office/drawing/2014/main" id="{43D57D44-90B0-608F-8692-2A63CF05E5C2}"/>
              </a:ext>
            </a:extLst>
          </p:cNvPr>
          <p:cNvSpPr/>
          <p:nvPr/>
        </p:nvSpPr>
        <p:spPr>
          <a:xfrm>
            <a:off x="1020063" y="2860505"/>
            <a:ext cx="10054058" cy="530807"/>
          </a:xfrm>
          <a:prstGeom prst="rect">
            <a:avLst/>
          </a:prstGeom>
          <a:solidFill>
            <a:srgbClr val="F7F4F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  <a:t>Hospital, Outpatient clinic, School, college, university</a:t>
            </a:r>
            <a:endParaRPr lang="en-GB" b="1" dirty="0">
              <a:solidFill>
                <a:schemeClr val="bg2">
                  <a:lumMod val="2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46" name="Stačiakampis 45">
            <a:extLst>
              <a:ext uri="{FF2B5EF4-FFF2-40B4-BE49-F238E27FC236}">
                <a16:creationId xmlns:a16="http://schemas.microsoft.com/office/drawing/2014/main" id="{7B75914A-6010-1772-67BE-E02D4375F44E}"/>
              </a:ext>
            </a:extLst>
          </p:cNvPr>
          <p:cNvSpPr/>
          <p:nvPr/>
        </p:nvSpPr>
        <p:spPr>
          <a:xfrm>
            <a:off x="838200" y="5223764"/>
            <a:ext cx="10235921" cy="457709"/>
          </a:xfrm>
          <a:prstGeom prst="rect">
            <a:avLst/>
          </a:prstGeom>
          <a:solidFill>
            <a:srgbClr val="EDE5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  <a:t>ECPCP</a:t>
            </a:r>
            <a:r>
              <a:rPr lang="lt-LT" sz="2000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  <a:t>, 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  <a:t>EAP, EUSUHM , </a:t>
            </a:r>
            <a:r>
              <a:rPr lang="en-GB" sz="2000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  <a:t>IAAH, 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  <a:t>UEMO</a:t>
            </a:r>
            <a:r>
              <a:rPr lang="lt-LT" sz="2000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  <a:t>, 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  <a:t> EFIM, Specialists organizations</a:t>
            </a:r>
            <a:endParaRPr lang="en-GB" sz="2000" dirty="0">
              <a:solidFill>
                <a:schemeClr val="bg2">
                  <a:lumMod val="25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50" name="Slika 3">
            <a:extLst>
              <a:ext uri="{FF2B5EF4-FFF2-40B4-BE49-F238E27FC236}">
                <a16:creationId xmlns:a16="http://schemas.microsoft.com/office/drawing/2014/main" id="{906F988A-F80A-4207-D5E7-457CAB7423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0133" y="183530"/>
            <a:ext cx="1176630" cy="1170533"/>
          </a:xfrm>
          <a:prstGeom prst="rect">
            <a:avLst/>
          </a:prstGeom>
        </p:spPr>
      </p:pic>
      <p:sp>
        <p:nvSpPr>
          <p:cNvPr id="66" name="Rodyklė: dešinėn 65">
            <a:extLst>
              <a:ext uri="{FF2B5EF4-FFF2-40B4-BE49-F238E27FC236}">
                <a16:creationId xmlns:a16="http://schemas.microsoft.com/office/drawing/2014/main" id="{3078FB66-3FF1-D506-2C50-DECE0566CB10}"/>
              </a:ext>
            </a:extLst>
          </p:cNvPr>
          <p:cNvSpPr/>
          <p:nvPr/>
        </p:nvSpPr>
        <p:spPr>
          <a:xfrm>
            <a:off x="2845500" y="3645656"/>
            <a:ext cx="1575866" cy="625651"/>
          </a:xfrm>
          <a:prstGeom prst="rightArrow">
            <a:avLst/>
          </a:prstGeom>
          <a:solidFill>
            <a:srgbClr val="E0D1CE"/>
          </a:solidFill>
          <a:ln>
            <a:solidFill>
              <a:srgbClr val="93245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Stačiakampis 24">
            <a:extLst>
              <a:ext uri="{FF2B5EF4-FFF2-40B4-BE49-F238E27FC236}">
                <a16:creationId xmlns:a16="http://schemas.microsoft.com/office/drawing/2014/main" id="{0678604A-2947-C10E-C652-52A4A9EEE612}"/>
              </a:ext>
            </a:extLst>
          </p:cNvPr>
          <p:cNvSpPr/>
          <p:nvPr/>
        </p:nvSpPr>
        <p:spPr>
          <a:xfrm>
            <a:off x="6096000" y="1370749"/>
            <a:ext cx="4978122" cy="1349642"/>
          </a:xfrm>
          <a:prstGeom prst="rect">
            <a:avLst/>
          </a:prstGeom>
          <a:solidFill>
            <a:srgbClr val="F7F4F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  <a:t>Family physician/ General practitioner</a:t>
            </a:r>
          </a:p>
          <a:p>
            <a:pPr algn="ctr"/>
            <a:r>
              <a:rPr lang="en-GB" sz="2000" b="1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  <a:t>Adult Specialists</a:t>
            </a:r>
            <a:endParaRPr lang="en-GB" sz="2000" dirty="0">
              <a:solidFill>
                <a:schemeClr val="bg2">
                  <a:lumMod val="2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6610052-EE5C-6EE7-E234-97BA94AC1E4B}"/>
              </a:ext>
            </a:extLst>
          </p:cNvPr>
          <p:cNvSpPr txBox="1"/>
          <p:nvPr/>
        </p:nvSpPr>
        <p:spPr>
          <a:xfrm>
            <a:off x="838200" y="5894685"/>
            <a:ext cx="110567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Garamond" panose="02020404030301010803" pitchFamily="18" charset="0"/>
              </a:rPr>
              <a:t>ECPCP - </a:t>
            </a:r>
            <a:r>
              <a:rPr lang="en-US" sz="1200" dirty="0" err="1">
                <a:latin typeface="Garamond" panose="02020404030301010803" pitchFamily="18" charset="0"/>
              </a:rPr>
              <a:t>european</a:t>
            </a:r>
            <a:r>
              <a:rPr lang="en-US" sz="1200" dirty="0">
                <a:latin typeface="Garamond" panose="02020404030301010803" pitchFamily="18" charset="0"/>
              </a:rPr>
              <a:t> confederation of primary care </a:t>
            </a:r>
            <a:r>
              <a:rPr lang="en-US" sz="1200" dirty="0" err="1">
                <a:latin typeface="Garamond" panose="02020404030301010803" pitchFamily="18" charset="0"/>
              </a:rPr>
              <a:t>paediatricians</a:t>
            </a:r>
            <a:r>
              <a:rPr lang="en-US" sz="1200" dirty="0">
                <a:latin typeface="Garamond" panose="02020404030301010803" pitchFamily="18" charset="0"/>
              </a:rPr>
              <a:t>;; IAAH – The international association for Adolescent health; EAP The European Academy of </a:t>
            </a:r>
            <a:r>
              <a:rPr lang="en-US" sz="1200" dirty="0" err="1">
                <a:latin typeface="Garamond" panose="02020404030301010803" pitchFamily="18" charset="0"/>
              </a:rPr>
              <a:t>Paediatrics</a:t>
            </a:r>
            <a:r>
              <a:rPr lang="en-US" sz="1200" dirty="0">
                <a:latin typeface="Garamond" panose="02020404030301010803" pitchFamily="18" charset="0"/>
              </a:rPr>
              <a:t> ; EUSUHM the European Union for School and University Health and Medicine; UEMO European Union of General Practitioners; EFIM European Federation of Internal Medicine</a:t>
            </a:r>
          </a:p>
        </p:txBody>
      </p:sp>
    </p:spTree>
    <p:extLst>
      <p:ext uri="{BB962C8B-B14F-4D97-AF65-F5344CB8AC3E}">
        <p14:creationId xmlns:p14="http://schemas.microsoft.com/office/powerpoint/2010/main" val="1861920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avadinimas 8">
            <a:extLst>
              <a:ext uri="{FF2B5EF4-FFF2-40B4-BE49-F238E27FC236}">
                <a16:creationId xmlns:a16="http://schemas.microsoft.com/office/drawing/2014/main" id="{A7065287-0144-985B-FDA2-EF9B9DD42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6703"/>
          </a:xfrm>
        </p:spPr>
        <p:txBody>
          <a:bodyPr/>
          <a:lstStyle/>
          <a:p>
            <a:r>
              <a:rPr lang="en-US" dirty="0"/>
              <a:t>Training in adolescent health and medicine </a:t>
            </a:r>
            <a:endParaRPr lang="en-GB" dirty="0"/>
          </a:p>
        </p:txBody>
      </p:sp>
      <p:sp>
        <p:nvSpPr>
          <p:cNvPr id="10" name="Turinio vietos rezervavimo ženklas 9">
            <a:extLst>
              <a:ext uri="{FF2B5EF4-FFF2-40B4-BE49-F238E27FC236}">
                <a16:creationId xmlns:a16="http://schemas.microsoft.com/office/drawing/2014/main" id="{7B427E15-5D69-DFA4-3D79-3D970B10F9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3901" y="5202851"/>
            <a:ext cx="9934052" cy="628725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Countries providing </a:t>
            </a:r>
            <a:r>
              <a:rPr lang="en-US" sz="2000" b="1" dirty="0">
                <a:solidFill>
                  <a:srgbClr val="005C2A"/>
                </a:solidFill>
              </a:rPr>
              <a:t>stand-alone mandatory </a:t>
            </a:r>
            <a:r>
              <a:rPr lang="en-US" sz="2000" dirty="0"/>
              <a:t>training sessions </a:t>
            </a:r>
            <a:r>
              <a:rPr lang="en-US" sz="2000" b="1" dirty="0">
                <a:solidFill>
                  <a:srgbClr val="005C2A"/>
                </a:solidFill>
              </a:rPr>
              <a:t>(dark  green) </a:t>
            </a:r>
            <a:r>
              <a:rPr lang="en-US" sz="2000" dirty="0"/>
              <a:t>or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solidFill>
                  <a:srgbClr val="00B050"/>
                </a:solidFill>
              </a:rPr>
              <a:t>optional stand-alone </a:t>
            </a:r>
            <a:r>
              <a:rPr lang="en-US" sz="2000" dirty="0"/>
              <a:t>sessions (</a:t>
            </a:r>
            <a:r>
              <a:rPr lang="en-US" sz="2000" b="1" dirty="0">
                <a:solidFill>
                  <a:srgbClr val="00B050"/>
                </a:solidFill>
              </a:rPr>
              <a:t>light green) </a:t>
            </a:r>
            <a:r>
              <a:rPr lang="en-US" sz="2000" dirty="0"/>
              <a:t>to medical students, irrespective of the content</a:t>
            </a:r>
            <a:endParaRPr lang="en-GB" sz="2000" dirty="0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DE06CFDD-5EE0-79FF-6A19-CB3281C06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50942" y="6244971"/>
            <a:ext cx="5367169" cy="365125"/>
          </a:xfrm>
        </p:spPr>
        <p:txBody>
          <a:bodyPr/>
          <a:lstStyle/>
          <a:p>
            <a:r>
              <a:rPr lang="en-US" dirty="0"/>
              <a:t>Adolescent Medicine and Health MJC, UEMS-UEMO Joint Council Meeting 2024</a:t>
            </a:r>
            <a:endParaRPr lang="en-GB" dirty="0"/>
          </a:p>
        </p:txBody>
      </p:sp>
      <p:pic>
        <p:nvPicPr>
          <p:cNvPr id="6" name="Paveikslėlis 5">
            <a:extLst>
              <a:ext uri="{FF2B5EF4-FFF2-40B4-BE49-F238E27FC236}">
                <a16:creationId xmlns:a16="http://schemas.microsoft.com/office/drawing/2014/main" id="{9CED8C7A-7D9F-8D70-D008-28498EA1DD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0161" y="1907903"/>
            <a:ext cx="3028408" cy="3146398"/>
          </a:xfrm>
          <a:prstGeom prst="rect">
            <a:avLst/>
          </a:prstGeom>
        </p:spPr>
      </p:pic>
      <p:pic>
        <p:nvPicPr>
          <p:cNvPr id="8" name="Paveikslėlis 7">
            <a:extLst>
              <a:ext uri="{FF2B5EF4-FFF2-40B4-BE49-F238E27FC236}">
                <a16:creationId xmlns:a16="http://schemas.microsoft.com/office/drawing/2014/main" id="{2058FE34-C7F5-A065-48D5-7D429F2740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4602" y="1833277"/>
            <a:ext cx="3762375" cy="3295650"/>
          </a:xfrm>
          <a:prstGeom prst="rect">
            <a:avLst/>
          </a:prstGeom>
        </p:spPr>
      </p:pic>
      <p:sp>
        <p:nvSpPr>
          <p:cNvPr id="12" name="Turinio vietos rezervavimo ženklas 9">
            <a:extLst>
              <a:ext uri="{FF2B5EF4-FFF2-40B4-BE49-F238E27FC236}">
                <a16:creationId xmlns:a16="http://schemas.microsoft.com/office/drawing/2014/main" id="{A4315D4C-D60F-FC83-E6A3-DAF5432CE5E2}"/>
              </a:ext>
            </a:extLst>
          </p:cNvPr>
          <p:cNvSpPr txBox="1">
            <a:spLocks/>
          </p:cNvSpPr>
          <p:nvPr/>
        </p:nvSpPr>
        <p:spPr>
          <a:xfrm>
            <a:off x="1253901" y="1377789"/>
            <a:ext cx="3981137" cy="5547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for medical students</a:t>
            </a:r>
            <a:endParaRPr lang="en-GB" dirty="0"/>
          </a:p>
        </p:txBody>
      </p:sp>
      <p:sp>
        <p:nvSpPr>
          <p:cNvPr id="13" name="Turinio vietos rezervavimo ženklas 9">
            <a:extLst>
              <a:ext uri="{FF2B5EF4-FFF2-40B4-BE49-F238E27FC236}">
                <a16:creationId xmlns:a16="http://schemas.microsoft.com/office/drawing/2014/main" id="{49B53DD2-B7AF-079A-C624-1AF1BC98C28A}"/>
              </a:ext>
            </a:extLst>
          </p:cNvPr>
          <p:cNvSpPr txBox="1">
            <a:spLocks/>
          </p:cNvSpPr>
          <p:nvPr/>
        </p:nvSpPr>
        <p:spPr>
          <a:xfrm>
            <a:off x="6555915" y="1241596"/>
            <a:ext cx="3810564" cy="5547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for residents</a:t>
            </a:r>
            <a:endParaRPr lang="en-GB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71BC225-2017-33D9-1130-EAC4003E032A}"/>
              </a:ext>
            </a:extLst>
          </p:cNvPr>
          <p:cNvSpPr txBox="1"/>
          <p:nvPr/>
        </p:nvSpPr>
        <p:spPr>
          <a:xfrm>
            <a:off x="4568911" y="5824795"/>
            <a:ext cx="67848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latin typeface="Garamond" panose="02020404030301010803" pitchFamily="18" charset="0"/>
              </a:rPr>
              <a:t>Michaud PA,  et al. An exploratory survey on the state of training in adolescent medicine and health in 36 European countries. </a:t>
            </a:r>
            <a:r>
              <a:rPr lang="en-US" sz="1200" dirty="0" err="1">
                <a:latin typeface="Garamond" panose="02020404030301010803" pitchFamily="18" charset="0"/>
              </a:rPr>
              <a:t>Eur</a:t>
            </a:r>
            <a:r>
              <a:rPr lang="en-US" sz="1200" dirty="0">
                <a:latin typeface="Garamond" panose="02020404030301010803" pitchFamily="18" charset="0"/>
              </a:rPr>
              <a:t> J </a:t>
            </a:r>
            <a:r>
              <a:rPr lang="en-US" sz="1200" dirty="0" err="1">
                <a:latin typeface="Garamond" panose="02020404030301010803" pitchFamily="18" charset="0"/>
              </a:rPr>
              <a:t>Pediatr</a:t>
            </a:r>
            <a:r>
              <a:rPr lang="en-US" sz="1200" dirty="0">
                <a:latin typeface="Garamond" panose="02020404030301010803" pitchFamily="18" charset="0"/>
              </a:rPr>
              <a:t>. 2019;178(10):1559-1565. </a:t>
            </a:r>
            <a:endParaRPr lang="en-GB" sz="1200" dirty="0">
              <a:latin typeface="Garamond" panose="02020404030301010803" pitchFamily="18" charset="0"/>
            </a:endParaRPr>
          </a:p>
        </p:txBody>
      </p:sp>
      <p:pic>
        <p:nvPicPr>
          <p:cNvPr id="2" name="Slika 3">
            <a:extLst>
              <a:ext uri="{FF2B5EF4-FFF2-40B4-BE49-F238E27FC236}">
                <a16:creationId xmlns:a16="http://schemas.microsoft.com/office/drawing/2014/main" id="{2D847268-931B-ECF4-8B21-72143B916B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65485" y="230188"/>
            <a:ext cx="1176630" cy="117053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8560E87-FF7A-9E65-A1C8-53CBC596D27E}"/>
              </a:ext>
            </a:extLst>
          </p:cNvPr>
          <p:cNvSpPr txBox="1"/>
          <p:nvPr/>
        </p:nvSpPr>
        <p:spPr>
          <a:xfrm>
            <a:off x="4361342" y="1884238"/>
            <a:ext cx="23579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2400" dirty="0">
                <a:latin typeface="Garamond" panose="02020404030301010803" pitchFamily="18" charset="0"/>
              </a:rPr>
              <a:t>N </a:t>
            </a:r>
            <a:r>
              <a:rPr lang="en-US" sz="2400" dirty="0">
                <a:latin typeface="Garamond" panose="02020404030301010803" pitchFamily="18" charset="0"/>
              </a:rPr>
              <a:t>= 36 countries</a:t>
            </a:r>
            <a:endParaRPr lang="en-GB" sz="2400" dirty="0">
              <a:latin typeface="Garamond" panose="02020404030301010803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894CEE8-7F86-15DE-5794-94EFF49A7E6F}"/>
              </a:ext>
            </a:extLst>
          </p:cNvPr>
          <p:cNvSpPr txBox="1"/>
          <p:nvPr/>
        </p:nvSpPr>
        <p:spPr>
          <a:xfrm>
            <a:off x="3108219" y="2715765"/>
            <a:ext cx="1290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b="1" dirty="0">
                <a:solidFill>
                  <a:srgbClr val="005C2A"/>
                </a:solidFill>
                <a:latin typeface="Garamond" panose="02020404030301010803" pitchFamily="18" charset="0"/>
              </a:rPr>
              <a:t>7</a:t>
            </a:r>
            <a:r>
              <a:rPr lang="en-GB" b="1" dirty="0">
                <a:solidFill>
                  <a:srgbClr val="005C2A"/>
                </a:solidFill>
                <a:latin typeface="Garamond" panose="02020404030301010803" pitchFamily="18" charset="0"/>
              </a:rPr>
              <a:t> countries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CD4C71-D23F-E13D-416E-20F0AEE72CE1}"/>
              </a:ext>
            </a:extLst>
          </p:cNvPr>
          <p:cNvSpPr txBox="1"/>
          <p:nvPr/>
        </p:nvSpPr>
        <p:spPr>
          <a:xfrm>
            <a:off x="8884716" y="2747788"/>
            <a:ext cx="1371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b="1" dirty="0">
                <a:solidFill>
                  <a:srgbClr val="005C2A"/>
                </a:solidFill>
                <a:latin typeface="Garamond" panose="02020404030301010803" pitchFamily="18" charset="0"/>
              </a:rPr>
              <a:t>15</a:t>
            </a:r>
            <a:r>
              <a:rPr lang="en-GB" b="1" dirty="0">
                <a:solidFill>
                  <a:srgbClr val="005C2A"/>
                </a:solidFill>
                <a:latin typeface="Garamond" panose="02020404030301010803" pitchFamily="18" charset="0"/>
              </a:rPr>
              <a:t> countries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8DE4E3-32CA-08F4-F2B2-467892519D10}"/>
              </a:ext>
            </a:extLst>
          </p:cNvPr>
          <p:cNvSpPr txBox="1"/>
          <p:nvPr/>
        </p:nvSpPr>
        <p:spPr>
          <a:xfrm>
            <a:off x="4568911" y="2537389"/>
            <a:ext cx="209977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5C2A"/>
                </a:solidFill>
                <a:latin typeface="Garamond" panose="02020404030301010803" pitchFamily="18" charset="0"/>
              </a:rPr>
              <a:t>stand-alone</a:t>
            </a:r>
            <a:r>
              <a:rPr lang="en-US" sz="2400" dirty="0">
                <a:latin typeface="Garamond" panose="02020404030301010803" pitchFamily="18" charset="0"/>
              </a:rPr>
              <a:t> teaching was </a:t>
            </a:r>
            <a:r>
              <a:rPr lang="en-US" sz="2400" b="1" dirty="0">
                <a:solidFill>
                  <a:srgbClr val="005C2A"/>
                </a:solidFill>
                <a:latin typeface="Garamond" panose="02020404030301010803" pitchFamily="18" charset="0"/>
              </a:rPr>
              <a:t>available</a:t>
            </a:r>
            <a:r>
              <a:rPr lang="en-US" sz="2400" dirty="0">
                <a:latin typeface="Garamond" panose="02020404030301010803" pitchFamily="18" charset="0"/>
              </a:rPr>
              <a:t> and </a:t>
            </a:r>
            <a:r>
              <a:rPr lang="en-US" sz="2400" b="1" dirty="0">
                <a:solidFill>
                  <a:srgbClr val="005C2A"/>
                </a:solidFill>
                <a:latin typeface="Garamond" panose="02020404030301010803" pitchFamily="18" charset="0"/>
              </a:rPr>
              <a:t>mandatory</a:t>
            </a:r>
            <a:endParaRPr lang="en-GB" sz="2400" b="1" dirty="0">
              <a:solidFill>
                <a:srgbClr val="005C2A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21465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1B76B63-BF67-B335-41D5-4EF100E42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Number of countries providing formal training in different areas within the training curriculum</a:t>
            </a:r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C484BB72-D9A1-30BD-3490-F18A5B66D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5628" y="6299534"/>
            <a:ext cx="5270350" cy="365125"/>
          </a:xfrm>
        </p:spPr>
        <p:txBody>
          <a:bodyPr/>
          <a:lstStyle/>
          <a:p>
            <a:r>
              <a:rPr lang="en-US" dirty="0"/>
              <a:t>Adolescent Medicine and Health MJC, UEMS-UEMO Joint Council Meeting 2024</a:t>
            </a:r>
            <a:endParaRPr lang="en-GB" dirty="0"/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990BAF1D-A9A6-30B4-1DF7-5569B40393F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4203059"/>
              </p:ext>
            </p:extLst>
          </p:nvPr>
        </p:nvGraphicFramePr>
        <p:xfrm>
          <a:off x="943430" y="2032634"/>
          <a:ext cx="10410370" cy="397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03DA55DB-4DA3-B6AE-B1CC-04EECF459D21}"/>
              </a:ext>
            </a:extLst>
          </p:cNvPr>
          <p:cNvSpPr txBox="1"/>
          <p:nvPr/>
        </p:nvSpPr>
        <p:spPr>
          <a:xfrm>
            <a:off x="4868532" y="5889194"/>
            <a:ext cx="67848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latin typeface="Garamond" panose="02020404030301010803" pitchFamily="18" charset="0"/>
              </a:rPr>
              <a:t>Michaud PA,  et al. An exploratory survey on the state of training in adolescent medicine and health in 36 European countries. </a:t>
            </a:r>
            <a:r>
              <a:rPr lang="en-US" sz="1200" dirty="0" err="1">
                <a:latin typeface="Garamond" panose="02020404030301010803" pitchFamily="18" charset="0"/>
              </a:rPr>
              <a:t>Eur</a:t>
            </a:r>
            <a:r>
              <a:rPr lang="en-US" sz="1200" dirty="0">
                <a:latin typeface="Garamond" panose="02020404030301010803" pitchFamily="18" charset="0"/>
              </a:rPr>
              <a:t> J </a:t>
            </a:r>
            <a:r>
              <a:rPr lang="en-US" sz="1200" dirty="0" err="1">
                <a:latin typeface="Garamond" panose="02020404030301010803" pitchFamily="18" charset="0"/>
              </a:rPr>
              <a:t>Pediatr</a:t>
            </a:r>
            <a:r>
              <a:rPr lang="en-US" sz="1200" dirty="0">
                <a:latin typeface="Garamond" panose="02020404030301010803" pitchFamily="18" charset="0"/>
              </a:rPr>
              <a:t>. 2019;178(10):1559-1565. </a:t>
            </a:r>
            <a:endParaRPr lang="en-GB" sz="1200" dirty="0">
              <a:latin typeface="Garamond" panose="02020404030301010803" pitchFamily="18" charset="0"/>
            </a:endParaRPr>
          </a:p>
        </p:txBody>
      </p:sp>
      <p:cxnSp>
        <p:nvCxnSpPr>
          <p:cNvPr id="9" name="Tiesioji jungtis 8">
            <a:extLst>
              <a:ext uri="{FF2B5EF4-FFF2-40B4-BE49-F238E27FC236}">
                <a16:creationId xmlns:a16="http://schemas.microsoft.com/office/drawing/2014/main" id="{FF03A18E-9AA1-31CB-427D-6F5F5D1E6FA4}"/>
              </a:ext>
            </a:extLst>
          </p:cNvPr>
          <p:cNvCxnSpPr/>
          <p:nvPr/>
        </p:nvCxnSpPr>
        <p:spPr>
          <a:xfrm>
            <a:off x="1364016" y="2032634"/>
            <a:ext cx="9860692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Slika 3">
            <a:extLst>
              <a:ext uri="{FF2B5EF4-FFF2-40B4-BE49-F238E27FC236}">
                <a16:creationId xmlns:a16="http://schemas.microsoft.com/office/drawing/2014/main" id="{3BB22C48-8D78-87C0-8BC0-865718A339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42028" y="263820"/>
            <a:ext cx="1176630" cy="117053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D85B01E-3186-D445-9006-AA962955AD2F}"/>
              </a:ext>
            </a:extLst>
          </p:cNvPr>
          <p:cNvSpPr txBox="1"/>
          <p:nvPr/>
        </p:nvSpPr>
        <p:spPr>
          <a:xfrm>
            <a:off x="4899560" y="1630829"/>
            <a:ext cx="23928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2400" b="1" dirty="0">
                <a:solidFill>
                  <a:srgbClr val="00B050"/>
                </a:solidFill>
                <a:latin typeface="Garamond" panose="02020404030301010803" pitchFamily="18" charset="0"/>
              </a:rPr>
              <a:t>N </a:t>
            </a:r>
            <a:r>
              <a:rPr lang="en-US" sz="2400" b="1" dirty="0">
                <a:solidFill>
                  <a:srgbClr val="00B050"/>
                </a:solidFill>
                <a:latin typeface="Garamond" panose="02020404030301010803" pitchFamily="18" charset="0"/>
              </a:rPr>
              <a:t>= 36 countries</a:t>
            </a:r>
            <a:endParaRPr lang="en-GB" sz="2400" b="1" dirty="0">
              <a:solidFill>
                <a:srgbClr val="00B050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0686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37E15BB-1FAF-A9D8-26A6-D1AA7242B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sz="4000" b="1" dirty="0"/>
              <a:t>The MJC: composition and objectives</a:t>
            </a:r>
            <a:endParaRPr lang="en-GB" dirty="0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4CCE683E-BE41-D430-284F-3FF7B5912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55172" y="6310312"/>
            <a:ext cx="5722172" cy="365125"/>
          </a:xfrm>
        </p:spPr>
        <p:txBody>
          <a:bodyPr/>
          <a:lstStyle/>
          <a:p>
            <a:r>
              <a:rPr lang="en-US" dirty="0"/>
              <a:t>Adolescent Medicine and Health MJC, UEMS-UEMO Joint Council Meeting 2024</a:t>
            </a:r>
            <a:endParaRPr lang="en-GB" dirty="0"/>
          </a:p>
        </p:txBody>
      </p:sp>
      <p:pic>
        <p:nvPicPr>
          <p:cNvPr id="5" name="Slika 3">
            <a:extLst>
              <a:ext uri="{FF2B5EF4-FFF2-40B4-BE49-F238E27FC236}">
                <a16:creationId xmlns:a16="http://schemas.microsoft.com/office/drawing/2014/main" id="{0C10685D-AA01-170B-7986-0F0A4D69AE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5485" y="230188"/>
            <a:ext cx="1176630" cy="1170533"/>
          </a:xfrm>
          <a:prstGeom prst="rect">
            <a:avLst/>
          </a:prstGeom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D4AAC813-8D6A-B04C-85CA-3CACBDED62DD}"/>
              </a:ext>
            </a:extLst>
          </p:cNvPr>
          <p:cNvSpPr txBox="1">
            <a:spLocks/>
          </p:cNvSpPr>
          <p:nvPr/>
        </p:nvSpPr>
        <p:spPr>
          <a:xfrm>
            <a:off x="964111" y="1702720"/>
            <a:ext cx="2904504" cy="399469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600" b="1" dirty="0">
                <a:solidFill>
                  <a:schemeClr val="accent1">
                    <a:lumMod val="75000"/>
                  </a:schemeClr>
                </a:solidFill>
              </a:rPr>
              <a:t>MJC Composition:</a:t>
            </a:r>
          </a:p>
          <a:p>
            <a:pPr>
              <a:buClr>
                <a:schemeClr val="accent1">
                  <a:lumMod val="60000"/>
                  <a:lumOff val="40000"/>
                </a:schemeClr>
              </a:buClr>
            </a:pPr>
            <a:r>
              <a:rPr lang="en-IE" dirty="0"/>
              <a:t>An initiative of the European Academy of Paediatrics</a:t>
            </a:r>
            <a:r>
              <a:rPr lang="lt-LT" dirty="0"/>
              <a:t> (EAP)</a:t>
            </a:r>
            <a:endParaRPr lang="en-US" dirty="0"/>
          </a:p>
          <a:p>
            <a:pPr>
              <a:buClr>
                <a:schemeClr val="accent1">
                  <a:lumMod val="60000"/>
                  <a:lumOff val="40000"/>
                </a:schemeClr>
              </a:buClr>
            </a:pPr>
            <a:r>
              <a:rPr lang="en-IE" dirty="0"/>
              <a:t>Established </a:t>
            </a:r>
            <a:r>
              <a:rPr lang="en-IE" b="1" dirty="0">
                <a:solidFill>
                  <a:schemeClr val="accent1">
                    <a:lumMod val="50000"/>
                  </a:schemeClr>
                </a:solidFill>
              </a:rPr>
              <a:t>in 2018 </a:t>
            </a:r>
          </a:p>
          <a:p>
            <a:pPr>
              <a:buClr>
                <a:schemeClr val="accent1">
                  <a:lumMod val="60000"/>
                  <a:lumOff val="40000"/>
                </a:schemeClr>
              </a:buClr>
            </a:pPr>
            <a:r>
              <a:rPr lang="en-IE" b="1" dirty="0">
                <a:solidFill>
                  <a:schemeClr val="accent1">
                    <a:lumMod val="50000"/>
                  </a:schemeClr>
                </a:solidFill>
              </a:rPr>
              <a:t>32</a:t>
            </a:r>
            <a:r>
              <a:rPr lang="en-IE" b="1" dirty="0"/>
              <a:t> </a:t>
            </a:r>
            <a:r>
              <a:rPr lang="en-IE" dirty="0"/>
              <a:t>dedicated members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8477B2CB-1BFC-DEBC-2E0E-DD9DC2D3638F}"/>
              </a:ext>
            </a:extLst>
          </p:cNvPr>
          <p:cNvSpPr txBox="1">
            <a:spLocks/>
          </p:cNvSpPr>
          <p:nvPr/>
        </p:nvSpPr>
        <p:spPr>
          <a:xfrm>
            <a:off x="4220308" y="1774474"/>
            <a:ext cx="7297615" cy="148411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>
                <a:srgbClr val="A5C249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Objective Achieved:</a:t>
            </a:r>
            <a:endParaRPr lang="lt-LT" sz="2400" b="1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A5C249">
                  <a:lumMod val="75000"/>
                </a:srgbClr>
              </a:buClr>
              <a:defRPr/>
            </a:pPr>
            <a:r>
              <a:rPr lang="en-US" sz="2400" dirty="0">
                <a:solidFill>
                  <a:schemeClr val="tx1"/>
                </a:solidFill>
                <a:latin typeface="Garamond" panose="02020404030301010803" pitchFamily="18" charset="0"/>
              </a:rPr>
              <a:t>Developed a concise set of Training objectives for UEMS specialists pertaining to the care of adolescents and young adults that can be integrated across all UEMS residency programs </a:t>
            </a:r>
            <a:r>
              <a:rPr lang="en-US" sz="2400" i="1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(approved by the UEMS Council in 2022).</a:t>
            </a:r>
            <a:endParaRPr lang="lt-LT" sz="2400" i="1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2E4466AC-5464-D00E-7B2B-882E105490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0307" y="3429000"/>
            <a:ext cx="7297615" cy="2268415"/>
          </a:xfrm>
          <a:solidFill>
            <a:srgbClr val="F7F4F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anose="020B0604020202020204" pitchFamily="34" charset="0"/>
              <a:buNone/>
              <a:defRPr/>
            </a:pPr>
            <a:r>
              <a:rPr lang="en-GB" sz="2800" dirty="0">
                <a:solidFill>
                  <a:srgbClr val="002060"/>
                </a:solidFill>
              </a:rPr>
              <a:t>Four main training goals:</a:t>
            </a:r>
          </a:p>
          <a:p>
            <a:pPr marL="514350" indent="-514350">
              <a:spcBef>
                <a:spcPts val="0"/>
              </a:spcBef>
              <a:buClr>
                <a:schemeClr val="accent1">
                  <a:lumMod val="60000"/>
                  <a:lumOff val="40000"/>
                </a:schemeClr>
              </a:buClr>
              <a:buFont typeface="+mj-lt"/>
              <a:buAutoNum type="arabicPeriod"/>
              <a:defRPr/>
            </a:pPr>
            <a:r>
              <a:rPr lang="en-GB" sz="2600" dirty="0"/>
              <a:t>How to conduct effective consultation</a:t>
            </a:r>
          </a:p>
          <a:p>
            <a:pPr marL="514350" indent="-514350">
              <a:spcBef>
                <a:spcPts val="0"/>
              </a:spcBef>
              <a:buClr>
                <a:schemeClr val="accent1">
                  <a:lumMod val="60000"/>
                  <a:lumOff val="40000"/>
                </a:schemeClr>
              </a:buClr>
              <a:buFont typeface="+mj-lt"/>
              <a:buAutoNum type="arabicPeriod"/>
              <a:defRPr/>
            </a:pPr>
            <a:r>
              <a:rPr lang="en-GB" sz="2600" dirty="0"/>
              <a:t>How to assess lifestyle and behaviour</a:t>
            </a:r>
          </a:p>
          <a:p>
            <a:pPr marL="514350" indent="-514350">
              <a:spcBef>
                <a:spcPts val="0"/>
              </a:spcBef>
              <a:buClr>
                <a:schemeClr val="accent1">
                  <a:lumMod val="60000"/>
                  <a:lumOff val="40000"/>
                </a:schemeClr>
              </a:buClr>
              <a:buFont typeface="+mj-lt"/>
              <a:buAutoNum type="arabicPeriod"/>
              <a:defRPr/>
            </a:pPr>
            <a:r>
              <a:rPr lang="en-GB" sz="2600" dirty="0"/>
              <a:t>How to perform a respectful physical examinations </a:t>
            </a:r>
          </a:p>
          <a:p>
            <a:pPr marL="514350" indent="-514350">
              <a:spcBef>
                <a:spcPts val="0"/>
              </a:spcBef>
              <a:buClr>
                <a:schemeClr val="accent1">
                  <a:lumMod val="60000"/>
                  <a:lumOff val="40000"/>
                </a:schemeClr>
              </a:buClr>
              <a:buFont typeface="+mj-lt"/>
              <a:buAutoNum type="arabicPeriod"/>
              <a:defRPr/>
            </a:pPr>
            <a:r>
              <a:rPr lang="en-GB" sz="2600" dirty="0"/>
              <a:t>How to provide comprehensive care to AYAs with chronic conditions (including transitional care)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24456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37E15BB-1FAF-A9D8-26A6-D1AA7242B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sz="4000" b="1" dirty="0"/>
              <a:t>The MJC: objectives</a:t>
            </a:r>
            <a:endParaRPr lang="en-GB" dirty="0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4CCE683E-BE41-D430-284F-3FF7B5912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65176" y="6310312"/>
            <a:ext cx="5496261" cy="365125"/>
          </a:xfrm>
        </p:spPr>
        <p:txBody>
          <a:bodyPr/>
          <a:lstStyle/>
          <a:p>
            <a:r>
              <a:rPr lang="en-US" dirty="0"/>
              <a:t>Adolescent Medicine and Health MJC, UEMS-UEMO Joint Council Meeting 2024</a:t>
            </a:r>
            <a:endParaRPr lang="en-GB" dirty="0"/>
          </a:p>
        </p:txBody>
      </p:sp>
      <p:pic>
        <p:nvPicPr>
          <p:cNvPr id="5" name="Slika 3">
            <a:extLst>
              <a:ext uri="{FF2B5EF4-FFF2-40B4-BE49-F238E27FC236}">
                <a16:creationId xmlns:a16="http://schemas.microsoft.com/office/drawing/2014/main" id="{0C10685D-AA01-170B-7986-0F0A4D69AE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5485" y="230188"/>
            <a:ext cx="1176630" cy="1170533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8477B2CB-1BFC-DEBC-2E0E-DD9DC2D3638F}"/>
              </a:ext>
            </a:extLst>
          </p:cNvPr>
          <p:cNvSpPr txBox="1">
            <a:spLocks/>
          </p:cNvSpPr>
          <p:nvPr/>
        </p:nvSpPr>
        <p:spPr>
          <a:xfrm>
            <a:off x="838200" y="1535658"/>
            <a:ext cx="7477461" cy="2110881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>
                <a:srgbClr val="A5C249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Objective Achieved:</a:t>
            </a:r>
            <a:endParaRPr lang="lt-LT" sz="2400" b="1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rgbClr val="A5C249">
                  <a:lumMod val="75000"/>
                </a:srgbClr>
              </a:buClr>
              <a:defRPr/>
            </a:pPr>
            <a:r>
              <a:rPr lang="lt-LT" i="1" dirty="0" err="1">
                <a:solidFill>
                  <a:schemeClr val="accent1"/>
                </a:solidFill>
                <a:latin typeface="Garamond" panose="02020404030301010803" pitchFamily="18" charset="0"/>
              </a:rPr>
              <a:t>Sports</a:t>
            </a:r>
            <a:r>
              <a:rPr lang="lt-LT" i="1" dirty="0">
                <a:solidFill>
                  <a:schemeClr val="accent1"/>
                </a:solidFill>
                <a:latin typeface="Garamond" panose="02020404030301010803" pitchFamily="18" charset="0"/>
              </a:rPr>
              <a:t> </a:t>
            </a:r>
            <a:r>
              <a:rPr lang="lt-LT" i="1" dirty="0" err="1">
                <a:solidFill>
                  <a:schemeClr val="accent1"/>
                </a:solidFill>
                <a:latin typeface="Garamond" panose="02020404030301010803" pitchFamily="18" charset="0"/>
              </a:rPr>
              <a:t>Medicine</a:t>
            </a:r>
            <a:r>
              <a:rPr lang="lt-LT" i="1" dirty="0">
                <a:solidFill>
                  <a:schemeClr val="accent1"/>
                </a:solidFill>
                <a:latin typeface="Garamond" panose="02020404030301010803" pitchFamily="18" charset="0"/>
              </a:rPr>
              <a:t> ETR </a:t>
            </a:r>
            <a:r>
              <a:rPr lang="lt-LT" i="1" dirty="0" err="1">
                <a:solidFill>
                  <a:schemeClr val="accent1"/>
                </a:solidFill>
                <a:latin typeface="Garamond" panose="02020404030301010803" pitchFamily="18" charset="0"/>
              </a:rPr>
              <a:t>included</a:t>
            </a:r>
            <a:r>
              <a:rPr lang="lt-LT" i="1" dirty="0">
                <a:solidFill>
                  <a:schemeClr val="accent1"/>
                </a:solidFill>
                <a:latin typeface="Garamond" panose="02020404030301010803" pitchFamily="18" charset="0"/>
              </a:rPr>
              <a:t> </a:t>
            </a:r>
            <a:r>
              <a:rPr lang="en-US" i="1" dirty="0">
                <a:solidFill>
                  <a:schemeClr val="accent1"/>
                </a:solidFill>
                <a:latin typeface="Garamond" panose="02020404030301010803" pitchFamily="18" charset="0"/>
              </a:rPr>
              <a:t>topic of </a:t>
            </a:r>
            <a:r>
              <a:rPr lang="lt-LT" i="1" dirty="0">
                <a:solidFill>
                  <a:schemeClr val="accent1"/>
                </a:solidFill>
                <a:latin typeface="Garamond" panose="02020404030301010803" pitchFamily="18" charset="0"/>
              </a:rPr>
              <a:t>P</a:t>
            </a:r>
            <a:r>
              <a:rPr lang="en-US" i="1" dirty="0" err="1">
                <a:solidFill>
                  <a:schemeClr val="accent1"/>
                </a:solidFill>
                <a:latin typeface="Garamond" panose="02020404030301010803" pitchFamily="18" charset="0"/>
              </a:rPr>
              <a:t>hysical</a:t>
            </a:r>
            <a:r>
              <a:rPr lang="en-US" i="1" dirty="0">
                <a:solidFill>
                  <a:schemeClr val="accent1"/>
                </a:solidFill>
                <a:latin typeface="Garamond" panose="02020404030301010803" pitchFamily="18" charset="0"/>
              </a:rPr>
              <a:t> activity in special groups</a:t>
            </a:r>
            <a:r>
              <a:rPr lang="lt-LT" i="1" dirty="0">
                <a:solidFill>
                  <a:schemeClr val="accent1"/>
                </a:solidFill>
                <a:latin typeface="Garamond" panose="02020404030301010803" pitchFamily="18" charset="0"/>
              </a:rPr>
              <a:t>: </a:t>
            </a:r>
            <a:r>
              <a:rPr lang="en-US" i="1" dirty="0">
                <a:solidFill>
                  <a:schemeClr val="accent1"/>
                </a:solidFill>
                <a:latin typeface="Garamond" panose="02020404030301010803" pitchFamily="18" charset="0"/>
              </a:rPr>
              <a:t>children and adolescents</a:t>
            </a:r>
            <a:endParaRPr lang="lt-LT" i="1" dirty="0">
              <a:solidFill>
                <a:schemeClr val="accent1"/>
              </a:solidFill>
              <a:latin typeface="Garamond" panose="02020404030301010803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rgbClr val="A5C249">
                  <a:lumMod val="75000"/>
                </a:srgbClr>
              </a:buClr>
              <a:defRPr/>
            </a:pPr>
            <a:r>
              <a:rPr lang="lt-LT" i="1" dirty="0" err="1">
                <a:solidFill>
                  <a:schemeClr val="accent1"/>
                </a:solidFill>
                <a:latin typeface="Garamond" panose="02020404030301010803" pitchFamily="18" charset="0"/>
              </a:rPr>
              <a:t>Psychiatry</a:t>
            </a:r>
            <a:r>
              <a:rPr lang="lt-LT" i="1" dirty="0">
                <a:solidFill>
                  <a:schemeClr val="accent1"/>
                </a:solidFill>
                <a:latin typeface="Garamond" panose="02020404030301010803" pitchFamily="18" charset="0"/>
              </a:rPr>
              <a:t> ETR </a:t>
            </a:r>
            <a:r>
              <a:rPr lang="lt-LT" i="1" dirty="0" err="1">
                <a:solidFill>
                  <a:schemeClr val="accent1"/>
                </a:solidFill>
                <a:latin typeface="Garamond" panose="02020404030301010803" pitchFamily="18" charset="0"/>
              </a:rPr>
              <a:t>included</a:t>
            </a:r>
            <a:r>
              <a:rPr lang="lt-LT" i="1" dirty="0">
                <a:solidFill>
                  <a:schemeClr val="accent1"/>
                </a:solidFill>
                <a:latin typeface="Garamond" panose="02020404030301010803" pitchFamily="18" charset="0"/>
              </a:rPr>
              <a:t> </a:t>
            </a:r>
            <a:r>
              <a:rPr lang="lt-LT" i="1" dirty="0" err="1">
                <a:solidFill>
                  <a:schemeClr val="accent1"/>
                </a:solidFill>
                <a:latin typeface="Garamond" panose="02020404030301010803" pitchFamily="18" charset="0"/>
              </a:rPr>
              <a:t>training</a:t>
            </a:r>
            <a:r>
              <a:rPr lang="lt-LT" i="1" dirty="0">
                <a:solidFill>
                  <a:schemeClr val="accent1"/>
                </a:solidFill>
                <a:latin typeface="Garamond" panose="02020404030301010803" pitchFamily="18" charset="0"/>
              </a:rPr>
              <a:t> </a:t>
            </a:r>
            <a:r>
              <a:rPr lang="lt-LT" i="1" dirty="0" err="1">
                <a:solidFill>
                  <a:schemeClr val="accent1"/>
                </a:solidFill>
                <a:latin typeface="Garamond" panose="02020404030301010803" pitchFamily="18" charset="0"/>
              </a:rPr>
              <a:t>objectives</a:t>
            </a:r>
            <a:r>
              <a:rPr lang="lt-LT" i="1" dirty="0">
                <a:solidFill>
                  <a:schemeClr val="accent1"/>
                </a:solidFill>
                <a:latin typeface="Garamond" panose="02020404030301010803" pitchFamily="18" charset="0"/>
              </a:rPr>
              <a:t> </a:t>
            </a:r>
            <a:r>
              <a:rPr lang="lt-LT" i="1" dirty="0" err="1">
                <a:solidFill>
                  <a:schemeClr val="accent1"/>
                </a:solidFill>
                <a:latin typeface="Garamond" panose="02020404030301010803" pitchFamily="18" charset="0"/>
              </a:rPr>
              <a:t>as</a:t>
            </a:r>
            <a:r>
              <a:rPr lang="lt-LT" i="1" dirty="0">
                <a:solidFill>
                  <a:schemeClr val="accent1"/>
                </a:solidFill>
                <a:latin typeface="Garamond" panose="02020404030301010803" pitchFamily="18" charset="0"/>
              </a:rPr>
              <a:t> </a:t>
            </a:r>
            <a:r>
              <a:rPr lang="lt-LT" i="1" dirty="0" err="1">
                <a:solidFill>
                  <a:schemeClr val="accent1"/>
                </a:solidFill>
                <a:latin typeface="Garamond" panose="02020404030301010803" pitchFamily="18" charset="0"/>
              </a:rPr>
              <a:t>Appendix</a:t>
            </a:r>
            <a:r>
              <a:rPr lang="lt-LT" i="1" dirty="0">
                <a:solidFill>
                  <a:schemeClr val="accent1"/>
                </a:solidFill>
                <a:latin typeface="Garamond" panose="02020404030301010803" pitchFamily="18" charset="0"/>
              </a:rPr>
              <a:t> 2 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rgbClr val="A5C249">
                  <a:lumMod val="75000"/>
                </a:srgbClr>
              </a:buClr>
              <a:defRPr/>
            </a:pPr>
            <a:r>
              <a:rPr lang="lt-LT" i="1" dirty="0" err="1">
                <a:solidFill>
                  <a:schemeClr val="accent1"/>
                </a:solidFill>
                <a:latin typeface="Garamond" panose="02020404030301010803" pitchFamily="18" charset="0"/>
              </a:rPr>
              <a:t>Emergency</a:t>
            </a:r>
            <a:r>
              <a:rPr lang="lt-LT" i="1" dirty="0">
                <a:solidFill>
                  <a:schemeClr val="accent1"/>
                </a:solidFill>
                <a:latin typeface="Garamond" panose="02020404030301010803" pitchFamily="18" charset="0"/>
              </a:rPr>
              <a:t> </a:t>
            </a:r>
            <a:r>
              <a:rPr lang="lt-LT" i="1" dirty="0" err="1">
                <a:solidFill>
                  <a:schemeClr val="accent1"/>
                </a:solidFill>
                <a:latin typeface="Garamond" panose="02020404030301010803" pitchFamily="18" charset="0"/>
              </a:rPr>
              <a:t>medicine</a:t>
            </a:r>
            <a:r>
              <a:rPr lang="lt-LT" i="1" dirty="0">
                <a:solidFill>
                  <a:schemeClr val="accent1"/>
                </a:solidFill>
                <a:latin typeface="Garamond" panose="02020404030301010803" pitchFamily="18" charset="0"/>
              </a:rPr>
              <a:t> ETR </a:t>
            </a:r>
            <a:r>
              <a:rPr lang="lt-LT" i="1" dirty="0" err="1">
                <a:solidFill>
                  <a:schemeClr val="accent1"/>
                </a:solidFill>
                <a:latin typeface="Garamond" panose="02020404030301010803" pitchFamily="18" charset="0"/>
              </a:rPr>
              <a:t>included</a:t>
            </a:r>
            <a:r>
              <a:rPr lang="lt-LT" i="1" dirty="0">
                <a:solidFill>
                  <a:schemeClr val="accent1"/>
                </a:solidFill>
                <a:latin typeface="Garamond" panose="02020404030301010803" pitchFamily="18" charset="0"/>
              </a:rPr>
              <a:t> </a:t>
            </a:r>
            <a:r>
              <a:rPr lang="lt-LT" i="1" dirty="0" err="1">
                <a:solidFill>
                  <a:schemeClr val="accent1"/>
                </a:solidFill>
                <a:latin typeface="Garamond" panose="02020404030301010803" pitchFamily="18" charset="0"/>
              </a:rPr>
              <a:t>training</a:t>
            </a:r>
            <a:r>
              <a:rPr lang="lt-LT" i="1" dirty="0">
                <a:solidFill>
                  <a:schemeClr val="accent1"/>
                </a:solidFill>
                <a:latin typeface="Garamond" panose="02020404030301010803" pitchFamily="18" charset="0"/>
              </a:rPr>
              <a:t> </a:t>
            </a:r>
            <a:r>
              <a:rPr lang="lt-LT" i="1" dirty="0" err="1">
                <a:solidFill>
                  <a:schemeClr val="accent1"/>
                </a:solidFill>
                <a:latin typeface="Garamond" panose="02020404030301010803" pitchFamily="18" charset="0"/>
              </a:rPr>
              <a:t>objectives</a:t>
            </a:r>
            <a:r>
              <a:rPr lang="lt-LT" i="1" dirty="0">
                <a:solidFill>
                  <a:schemeClr val="accent1"/>
                </a:solidFill>
                <a:latin typeface="Garamond" panose="02020404030301010803" pitchFamily="18" charset="0"/>
              </a:rPr>
              <a:t> </a:t>
            </a:r>
            <a:r>
              <a:rPr lang="lt-LT" i="1" dirty="0" err="1">
                <a:solidFill>
                  <a:schemeClr val="accent1"/>
                </a:solidFill>
                <a:latin typeface="Garamond" panose="02020404030301010803" pitchFamily="18" charset="0"/>
              </a:rPr>
              <a:t>as</a:t>
            </a:r>
            <a:r>
              <a:rPr lang="lt-LT" i="1" dirty="0">
                <a:solidFill>
                  <a:schemeClr val="accent1"/>
                </a:solidFill>
                <a:latin typeface="Garamond" panose="02020404030301010803" pitchFamily="18" charset="0"/>
              </a:rPr>
              <a:t> </a:t>
            </a:r>
            <a:r>
              <a:rPr lang="lt-LT" i="1" dirty="0" err="1">
                <a:solidFill>
                  <a:schemeClr val="accent1"/>
                </a:solidFill>
                <a:latin typeface="Garamond" panose="02020404030301010803" pitchFamily="18" charset="0"/>
              </a:rPr>
              <a:t>Appendix</a:t>
            </a:r>
            <a:r>
              <a:rPr lang="lt-LT" i="1" dirty="0">
                <a:solidFill>
                  <a:schemeClr val="accent1"/>
                </a:solidFill>
                <a:latin typeface="Garamond" panose="02020404030301010803" pitchFamily="18" charset="0"/>
              </a:rPr>
              <a:t> 3  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rgbClr val="A5C249">
                  <a:lumMod val="75000"/>
                </a:srgbClr>
              </a:buClr>
              <a:defRPr/>
            </a:pPr>
            <a:r>
              <a:rPr lang="en-US" i="1" dirty="0">
                <a:solidFill>
                  <a:schemeClr val="accent1"/>
                </a:solidFill>
                <a:latin typeface="Garamond" panose="02020404030301010803" pitchFamily="18" charset="0"/>
              </a:rPr>
              <a:t>Professional Development Module PDM </a:t>
            </a:r>
            <a:r>
              <a:rPr lang="lt-LT" i="1" dirty="0">
                <a:solidFill>
                  <a:schemeClr val="accent1"/>
                </a:solidFill>
                <a:latin typeface="Garamond" panose="02020404030301010803" pitchFamily="18" charset="0"/>
              </a:rPr>
              <a:t> </a:t>
            </a:r>
            <a:r>
              <a:rPr lang="en-US" i="1" dirty="0">
                <a:solidFill>
                  <a:schemeClr val="accent1"/>
                </a:solidFill>
                <a:latin typeface="Garamond" panose="02020404030301010803" pitchFamily="18" charset="0"/>
              </a:rPr>
              <a:t>in Pain Medicine </a:t>
            </a:r>
            <a:r>
              <a:rPr lang="lt-LT" i="1" dirty="0">
                <a:solidFill>
                  <a:schemeClr val="accent1"/>
                </a:solidFill>
                <a:latin typeface="Garamond" panose="02020404030301010803" pitchFamily="18" charset="0"/>
              </a:rPr>
              <a:t> </a:t>
            </a:r>
            <a:r>
              <a:rPr lang="en-US" i="1" dirty="0">
                <a:solidFill>
                  <a:schemeClr val="accent1"/>
                </a:solidFill>
                <a:latin typeface="Garamond" panose="02020404030301010803" pitchFamily="18" charset="0"/>
              </a:rPr>
              <a:t>for </a:t>
            </a:r>
            <a:r>
              <a:rPr lang="en-US" i="1" dirty="0" err="1">
                <a:solidFill>
                  <a:schemeClr val="accent1"/>
                </a:solidFill>
                <a:latin typeface="Garamond" panose="02020404030301010803" pitchFamily="18" charset="0"/>
              </a:rPr>
              <a:t>Anaesthesiologists</a:t>
            </a:r>
            <a:r>
              <a:rPr lang="lt-LT" i="1" dirty="0">
                <a:solidFill>
                  <a:schemeClr val="accent1"/>
                </a:solidFill>
                <a:latin typeface="Garamond" panose="02020404030301010803" pitchFamily="18" charset="0"/>
              </a:rPr>
              <a:t> (</a:t>
            </a:r>
            <a:r>
              <a:rPr lang="lt-LT" i="1" dirty="0" err="1">
                <a:solidFill>
                  <a:schemeClr val="accent1"/>
                </a:solidFill>
                <a:latin typeface="Garamond" panose="02020404030301010803" pitchFamily="18" charset="0"/>
              </a:rPr>
              <a:t>adolescent</a:t>
            </a:r>
            <a:r>
              <a:rPr lang="en-US" i="1" dirty="0">
                <a:solidFill>
                  <a:schemeClr val="accent1"/>
                </a:solidFill>
                <a:latin typeface="Garamond" panose="02020404030301010803" pitchFamily="18" charset="0"/>
              </a:rPr>
              <a:t>s</a:t>
            </a:r>
            <a:r>
              <a:rPr lang="lt-LT" i="1" dirty="0">
                <a:solidFill>
                  <a:schemeClr val="accent1"/>
                </a:solidFill>
                <a:latin typeface="Garamond" panose="02020404030301010803" pitchFamily="18" charset="0"/>
              </a:rPr>
              <a:t> </a:t>
            </a:r>
            <a:r>
              <a:rPr lang="lt-LT" i="1" dirty="0" err="1">
                <a:solidFill>
                  <a:schemeClr val="accent1"/>
                </a:solidFill>
                <a:latin typeface="Garamond" panose="02020404030301010803" pitchFamily="18" charset="0"/>
              </a:rPr>
              <a:t>mentioned</a:t>
            </a:r>
            <a:r>
              <a:rPr lang="lt-LT" i="1" dirty="0">
                <a:solidFill>
                  <a:schemeClr val="accent1"/>
                </a:solidFill>
                <a:latin typeface="Garamond" panose="02020404030301010803" pitchFamily="18" charset="0"/>
              </a:rPr>
              <a:t> 8 </a:t>
            </a:r>
            <a:r>
              <a:rPr lang="lt-LT" i="1" dirty="0" err="1">
                <a:solidFill>
                  <a:schemeClr val="accent1"/>
                </a:solidFill>
                <a:latin typeface="Garamond" panose="02020404030301010803" pitchFamily="18" charset="0"/>
              </a:rPr>
              <a:t>times</a:t>
            </a:r>
            <a:r>
              <a:rPr lang="lt-LT" i="1" dirty="0">
                <a:solidFill>
                  <a:schemeClr val="accent1"/>
                </a:solidFill>
                <a:latin typeface="Garamond" panose="02020404030301010803" pitchFamily="18" charset="0"/>
              </a:rPr>
              <a:t>)</a:t>
            </a:r>
            <a:r>
              <a:rPr lang="en-US" i="1" dirty="0">
                <a:solidFill>
                  <a:schemeClr val="accent1"/>
                </a:solidFill>
                <a:latin typeface="Garamond" panose="02020404030301010803" pitchFamily="18" charset="0"/>
              </a:rPr>
              <a:t> </a:t>
            </a:r>
            <a:endParaRPr lang="lt-LT" i="1" dirty="0">
              <a:solidFill>
                <a:schemeClr val="accent1"/>
              </a:solidFill>
              <a:latin typeface="Garamond" panose="02020404030301010803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rgbClr val="A5C249">
                  <a:lumMod val="75000"/>
                </a:srgbClr>
              </a:buClr>
              <a:defRPr/>
            </a:pPr>
            <a:endParaRPr lang="lt-LT" i="1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A67DD84-E0C1-E14D-BA69-B00FEB91A8AB}"/>
              </a:ext>
            </a:extLst>
          </p:cNvPr>
          <p:cNvSpPr txBox="1"/>
          <p:nvPr/>
        </p:nvSpPr>
        <p:spPr>
          <a:xfrm>
            <a:off x="0" y="5880196"/>
            <a:ext cx="63832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v-SE" dirty="0">
                <a:latin typeface="Garamond" panose="02020404030301010803" pitchFamily="18" charset="0"/>
              </a:rPr>
              <a:t>* </a:t>
            </a:r>
            <a:r>
              <a:rPr lang="sv-SE" dirty="0" err="1">
                <a:latin typeface="Garamond" panose="02020404030301010803" pitchFamily="18" charset="0"/>
              </a:rPr>
              <a:t>European</a:t>
            </a:r>
            <a:r>
              <a:rPr lang="sv-SE" dirty="0">
                <a:latin typeface="Garamond" panose="02020404030301010803" pitchFamily="18" charset="0"/>
              </a:rPr>
              <a:t> </a:t>
            </a:r>
            <a:r>
              <a:rPr lang="sv-SE" dirty="0" err="1">
                <a:latin typeface="Garamond" panose="02020404030301010803" pitchFamily="18" charset="0"/>
              </a:rPr>
              <a:t>Training</a:t>
            </a:r>
            <a:r>
              <a:rPr lang="sv-SE" dirty="0">
                <a:latin typeface="Garamond" panose="02020404030301010803" pitchFamily="18" charset="0"/>
              </a:rPr>
              <a:t> in </a:t>
            </a:r>
            <a:r>
              <a:rPr lang="sv-SE" dirty="0" err="1">
                <a:latin typeface="Garamond" panose="02020404030301010803" pitchFamily="18" charset="0"/>
              </a:rPr>
              <a:t>Effective</a:t>
            </a:r>
            <a:r>
              <a:rPr lang="sv-SE" dirty="0">
                <a:latin typeface="Garamond" panose="02020404030301010803" pitchFamily="18" charset="0"/>
              </a:rPr>
              <a:t> </a:t>
            </a:r>
            <a:r>
              <a:rPr lang="sv-SE" dirty="0" err="1">
                <a:latin typeface="Garamond" panose="02020404030301010803" pitchFamily="18" charset="0"/>
              </a:rPr>
              <a:t>Adolescent</a:t>
            </a:r>
            <a:r>
              <a:rPr lang="sv-SE" dirty="0">
                <a:latin typeface="Garamond" panose="02020404030301010803" pitchFamily="18" charset="0"/>
              </a:rPr>
              <a:t> </a:t>
            </a:r>
            <a:r>
              <a:rPr lang="en-GB" dirty="0">
                <a:latin typeface="Garamond" panose="02020404030301010803" pitchFamily="18" charset="0"/>
              </a:rPr>
              <a:t>Care and Health</a:t>
            </a:r>
            <a:endParaRPr dirty="0">
              <a:latin typeface="Garamond" panose="02020404030301010803" pitchFamily="18" charset="0"/>
            </a:endParaRP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7D4B17EF-CEF9-26A3-E3D1-74C9935B58FE}"/>
              </a:ext>
            </a:extLst>
          </p:cNvPr>
          <p:cNvSpPr txBox="1">
            <a:spLocks/>
          </p:cNvSpPr>
          <p:nvPr/>
        </p:nvSpPr>
        <p:spPr>
          <a:xfrm>
            <a:off x="848854" y="3748027"/>
            <a:ext cx="7477461" cy="2215347"/>
          </a:xfrm>
          <a:prstGeom prst="rect">
            <a:avLst/>
          </a:prstGeom>
          <a:solidFill>
            <a:srgbClr val="F7F4F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>
                <a:srgbClr val="0F6FC6">
                  <a:lumMod val="60000"/>
                  <a:lumOff val="40000"/>
                </a:srgbClr>
              </a:buClr>
              <a:buSz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Garamond" panose="02020404030301010803" pitchFamily="18" charset="0"/>
              </a:rPr>
              <a:t>Further objectives: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F6FC6">
                  <a:lumMod val="60000"/>
                  <a:lumOff val="40000"/>
                </a:srgbClr>
              </a:buClr>
            </a:pPr>
            <a:r>
              <a:rPr lang="en-US" sz="2400" b="1" dirty="0">
                <a:solidFill>
                  <a:prstClr val="black"/>
                </a:solidFill>
                <a:latin typeface="Garamond" panose="02020404030301010803" pitchFamily="18" charset="0"/>
              </a:rPr>
              <a:t>Aim to improve healthcare outcomes </a:t>
            </a:r>
            <a:r>
              <a:rPr lang="en-US" sz="2400" dirty="0">
                <a:solidFill>
                  <a:prstClr val="black"/>
                </a:solidFill>
                <a:latin typeface="Garamond" panose="02020404030301010803" pitchFamily="18" charset="0"/>
              </a:rPr>
              <a:t>for adolescents through enhanced education and training.</a:t>
            </a:r>
            <a:endParaRPr lang="en-IE" sz="2400" dirty="0">
              <a:solidFill>
                <a:prstClr val="black"/>
              </a:solidFill>
              <a:latin typeface="Garamond" panose="02020404030301010803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F6FC6">
                  <a:lumMod val="60000"/>
                  <a:lumOff val="40000"/>
                </a:srgbClr>
              </a:buClr>
            </a:pPr>
            <a:r>
              <a:rPr lang="en-US" sz="2400" dirty="0">
                <a:solidFill>
                  <a:prstClr val="black"/>
                </a:solidFill>
                <a:latin typeface="Garamond" panose="02020404030301010803" pitchFamily="18" charset="0"/>
              </a:rPr>
              <a:t>Continue </a:t>
            </a:r>
            <a:r>
              <a:rPr lang="en-US" sz="2400" b="1" dirty="0">
                <a:solidFill>
                  <a:prstClr val="black"/>
                </a:solidFill>
                <a:latin typeface="Garamond" panose="02020404030301010803" pitchFamily="18" charset="0"/>
              </a:rPr>
              <a:t>development</a:t>
            </a:r>
            <a:r>
              <a:rPr lang="en-US" sz="2400" dirty="0">
                <a:solidFill>
                  <a:prstClr val="black"/>
                </a:solidFill>
                <a:latin typeface="Garamond" panose="02020404030301010803" pitchFamily="18" charset="0"/>
              </a:rPr>
              <a:t> of a comprehensive </a:t>
            </a:r>
            <a:r>
              <a:rPr lang="lt-LT" sz="2400" dirty="0">
                <a:solidFill>
                  <a:prstClr val="black"/>
                </a:solidFill>
                <a:latin typeface="Garamond" panose="02020404030301010803" pitchFamily="18" charset="0"/>
              </a:rPr>
              <a:t>A</a:t>
            </a:r>
            <a:r>
              <a:rPr lang="en-US" sz="2400" dirty="0" err="1">
                <a:solidFill>
                  <a:prstClr val="black"/>
                </a:solidFill>
                <a:latin typeface="Garamond" panose="02020404030301010803" pitchFamily="18" charset="0"/>
              </a:rPr>
              <a:t>dolescent</a:t>
            </a:r>
            <a:r>
              <a:rPr lang="en-US" sz="2400" dirty="0">
                <a:solidFill>
                  <a:prstClr val="black"/>
                </a:solidFill>
                <a:latin typeface="Garamond" panose="02020404030301010803" pitchFamily="18" charset="0"/>
              </a:rPr>
              <a:t> </a:t>
            </a:r>
            <a:r>
              <a:rPr lang="lt-LT" sz="2400" dirty="0" err="1">
                <a:solidFill>
                  <a:prstClr val="black"/>
                </a:solidFill>
                <a:latin typeface="Garamond" panose="02020404030301010803" pitchFamily="18" charset="0"/>
              </a:rPr>
              <a:t>and</a:t>
            </a:r>
            <a:r>
              <a:rPr lang="lt-LT" sz="2400" dirty="0">
                <a:solidFill>
                  <a:prstClr val="black"/>
                </a:solidFill>
                <a:latin typeface="Garamond" panose="02020404030301010803" pitchFamily="18" charset="0"/>
              </a:rPr>
              <a:t> Young </a:t>
            </a:r>
            <a:r>
              <a:rPr lang="lt-LT" sz="2400" dirty="0" err="1">
                <a:solidFill>
                  <a:prstClr val="black"/>
                </a:solidFill>
                <a:latin typeface="Garamond" panose="02020404030301010803" pitchFamily="18" charset="0"/>
              </a:rPr>
              <a:t>Adults</a:t>
            </a:r>
            <a:r>
              <a:rPr lang="lt-LT" sz="2400" dirty="0">
                <a:solidFill>
                  <a:prstClr val="black"/>
                </a:solidFill>
                <a:latin typeface="Garamond" panose="02020404030301010803" pitchFamily="18" charset="0"/>
              </a:rPr>
              <a:t> </a:t>
            </a:r>
            <a:r>
              <a:rPr lang="en-US" sz="2400" dirty="0">
                <a:solidFill>
                  <a:prstClr val="black"/>
                </a:solidFill>
                <a:latin typeface="Garamond" panose="02020404030301010803" pitchFamily="18" charset="0"/>
              </a:rPr>
              <a:t>medicine </a:t>
            </a:r>
            <a:r>
              <a:rPr lang="en-US" sz="2400" b="1" dirty="0">
                <a:solidFill>
                  <a:prstClr val="black"/>
                </a:solidFill>
                <a:latin typeface="Garamond" panose="02020404030301010803" pitchFamily="18" charset="0"/>
              </a:rPr>
              <a:t>curriculum</a:t>
            </a:r>
            <a:r>
              <a:rPr lang="lt-LT" sz="2400" dirty="0">
                <a:solidFill>
                  <a:prstClr val="black"/>
                </a:solidFill>
                <a:latin typeface="Garamond" panose="02020404030301010803" pitchFamily="18" charset="0"/>
              </a:rPr>
              <a:t>/</a:t>
            </a:r>
            <a:r>
              <a:rPr lang="lt-LT" sz="2400" dirty="0" err="1">
                <a:solidFill>
                  <a:prstClr val="black"/>
                </a:solidFill>
                <a:latin typeface="Garamond" panose="02020404030301010803" pitchFamily="18" charset="0"/>
              </a:rPr>
              <a:t>syllabus</a:t>
            </a:r>
            <a:r>
              <a:rPr lang="lt-LT" sz="2400" dirty="0">
                <a:solidFill>
                  <a:prstClr val="black"/>
                </a:solidFill>
                <a:latin typeface="Garamond" panose="02020404030301010803" pitchFamily="18" charset="0"/>
              </a:rPr>
              <a:t>/</a:t>
            </a:r>
            <a:r>
              <a:rPr lang="lt-LT" sz="2400" dirty="0" err="1">
                <a:solidFill>
                  <a:prstClr val="black"/>
                </a:solidFill>
                <a:latin typeface="Garamond" panose="02020404030301010803" pitchFamily="18" charset="0"/>
              </a:rPr>
              <a:t>professional</a:t>
            </a:r>
            <a:r>
              <a:rPr lang="lt-LT" sz="2400" dirty="0">
                <a:solidFill>
                  <a:prstClr val="black"/>
                </a:solidFill>
                <a:latin typeface="Garamond" panose="02020404030301010803" pitchFamily="18" charset="0"/>
              </a:rPr>
              <a:t> </a:t>
            </a:r>
            <a:r>
              <a:rPr lang="lt-LT" sz="2400" dirty="0" err="1">
                <a:solidFill>
                  <a:prstClr val="black"/>
                </a:solidFill>
                <a:latin typeface="Garamond" panose="02020404030301010803" pitchFamily="18" charset="0"/>
              </a:rPr>
              <a:t>development</a:t>
            </a:r>
            <a:r>
              <a:rPr lang="lt-LT" sz="2400" dirty="0">
                <a:solidFill>
                  <a:prstClr val="black"/>
                </a:solidFill>
                <a:latin typeface="Garamond" panose="02020404030301010803" pitchFamily="18" charset="0"/>
              </a:rPr>
              <a:t> module/ </a:t>
            </a:r>
            <a:r>
              <a:rPr lang="lt-LT" sz="2400" dirty="0" err="1">
                <a:solidFill>
                  <a:prstClr val="black"/>
                </a:solidFill>
                <a:latin typeface="Garamond" panose="02020404030301010803" pitchFamily="18" charset="0"/>
              </a:rPr>
              <a:t>minimal</a:t>
            </a:r>
            <a:r>
              <a:rPr lang="lt-LT" sz="2400" dirty="0">
                <a:solidFill>
                  <a:prstClr val="black"/>
                </a:solidFill>
                <a:latin typeface="Garamond" panose="02020404030301010803" pitchFamily="18" charset="0"/>
              </a:rPr>
              <a:t> </a:t>
            </a:r>
            <a:r>
              <a:rPr lang="lt-LT" sz="2400" dirty="0" err="1">
                <a:solidFill>
                  <a:prstClr val="black"/>
                </a:solidFill>
                <a:latin typeface="Garamond" panose="02020404030301010803" pitchFamily="18" charset="0"/>
              </a:rPr>
              <a:t>requirements</a:t>
            </a:r>
            <a:r>
              <a:rPr lang="lt-LT" sz="2400" dirty="0">
                <a:solidFill>
                  <a:prstClr val="black"/>
                </a:solidFill>
                <a:latin typeface="Garamond" panose="02020404030301010803" pitchFamily="18" charset="0"/>
              </a:rPr>
              <a:t>/ </a:t>
            </a:r>
            <a:r>
              <a:rPr lang="lt-LT" sz="2400" dirty="0" err="1">
                <a:solidFill>
                  <a:prstClr val="black"/>
                </a:solidFill>
                <a:latin typeface="Garamond" panose="02020404030301010803" pitchFamily="18" charset="0"/>
              </a:rPr>
              <a:t>continuing</a:t>
            </a:r>
            <a:r>
              <a:rPr lang="lt-LT" sz="2400" dirty="0">
                <a:solidFill>
                  <a:prstClr val="black"/>
                </a:solidFill>
                <a:latin typeface="Garamond" panose="02020404030301010803" pitchFamily="18" charset="0"/>
              </a:rPr>
              <a:t> </a:t>
            </a:r>
            <a:r>
              <a:rPr lang="lt-LT" sz="2400" dirty="0" err="1">
                <a:solidFill>
                  <a:prstClr val="black"/>
                </a:solidFill>
                <a:latin typeface="Garamond" panose="02020404030301010803" pitchFamily="18" charset="0"/>
              </a:rPr>
              <a:t>profession</a:t>
            </a:r>
            <a:r>
              <a:rPr lang="lt-LT" sz="2400" dirty="0">
                <a:solidFill>
                  <a:prstClr val="black"/>
                </a:solidFill>
                <a:latin typeface="Garamond" panose="02020404030301010803" pitchFamily="18" charset="0"/>
              </a:rPr>
              <a:t> </a:t>
            </a:r>
            <a:r>
              <a:rPr lang="lt-LT" sz="2400" dirty="0" err="1">
                <a:solidFill>
                  <a:prstClr val="black"/>
                </a:solidFill>
                <a:latin typeface="Garamond" panose="02020404030301010803" pitchFamily="18" charset="0"/>
              </a:rPr>
              <a:t>deve</a:t>
            </a:r>
            <a:r>
              <a:rPr lang="en-US" sz="2400" dirty="0" err="1">
                <a:solidFill>
                  <a:prstClr val="black"/>
                </a:solidFill>
                <a:latin typeface="Garamond" panose="02020404030301010803" pitchFamily="18" charset="0"/>
              </a:rPr>
              <a:t>lopement</a:t>
            </a:r>
            <a:r>
              <a:rPr lang="en-US" sz="2400" dirty="0">
                <a:solidFill>
                  <a:prstClr val="black"/>
                </a:solidFill>
                <a:latin typeface="Garamond" panose="02020404030301010803" pitchFamily="18" charset="0"/>
              </a:rPr>
              <a:t>/ additional competence</a:t>
            </a:r>
            <a:r>
              <a:rPr lang="lt-LT" sz="2400" dirty="0">
                <a:solidFill>
                  <a:prstClr val="black"/>
                </a:solidFill>
                <a:latin typeface="Garamond" panose="02020404030301010803" pitchFamily="18" charset="0"/>
              </a:rPr>
              <a:t> </a:t>
            </a:r>
            <a:r>
              <a:rPr lang="en-US" sz="2400" i="1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(currently in progress).</a:t>
            </a:r>
            <a:endParaRPr lang="lt-LT" sz="2400" i="1" dirty="0">
              <a:solidFill>
                <a:schemeClr val="accent1">
                  <a:lumMod val="75000"/>
                </a:schemeClr>
              </a:solidFill>
              <a:latin typeface="Garamond" panose="02020404030301010803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F6FC6">
                  <a:lumMod val="60000"/>
                  <a:lumOff val="40000"/>
                </a:srgbClr>
              </a:buClr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</a:rPr>
              <a:t>Provide user-friendly educational resources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</a:rPr>
              <a:t>,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Garamond" panose="02020404030301010803" pitchFamily="18" charset="0"/>
              </a:rPr>
              <a:t>leveraging existing tools such as </a:t>
            </a: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Garamond" panose="02020404030301010803" pitchFamily="18" charset="0"/>
              </a:rPr>
              <a:t>EuTEACH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Garamond" panose="02020404030301010803" pitchFamily="18" charset="0"/>
              </a:rPr>
              <a:t>* materials.</a:t>
            </a:r>
            <a:endParaRPr kumimoji="0" lang="lt-LT" sz="2400" b="0" i="1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Garamond" panose="02020404030301010803" pitchFamily="18" charset="0"/>
            </a:endParaRPr>
          </a:p>
        </p:txBody>
      </p:sp>
      <p:pic>
        <p:nvPicPr>
          <p:cNvPr id="6" name="Turinio vietos rezervavimo ženklas 7">
            <a:extLst>
              <a:ext uri="{FF2B5EF4-FFF2-40B4-BE49-F238E27FC236}">
                <a16:creationId xmlns:a16="http://schemas.microsoft.com/office/drawing/2014/main" id="{06656D71-6ABC-BB49-1CF3-51CAAA4A1F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4656" y="1567773"/>
            <a:ext cx="3304348" cy="43956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C6C4F9D-E70F-B975-5093-17D4EF135370}"/>
              </a:ext>
            </a:extLst>
          </p:cNvPr>
          <p:cNvSpPr txBox="1"/>
          <p:nvPr/>
        </p:nvSpPr>
        <p:spPr>
          <a:xfrm>
            <a:off x="8980140" y="5105561"/>
            <a:ext cx="2273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</a:rPr>
              <a:t>Tbilisi, Georgia</a:t>
            </a:r>
            <a:r>
              <a:rPr lang="lt-LT" b="1" dirty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</a:rPr>
              <a:t>, 2022</a:t>
            </a:r>
            <a:endParaRPr lang="en-GB" b="1" dirty="0">
              <a:solidFill>
                <a:schemeClr val="tx1">
                  <a:lumMod val="65000"/>
                  <a:lumOff val="35000"/>
                </a:schemeClr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9257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aveikslėlis 15">
            <a:extLst>
              <a:ext uri="{FF2B5EF4-FFF2-40B4-BE49-F238E27FC236}">
                <a16:creationId xmlns:a16="http://schemas.microsoft.com/office/drawing/2014/main" id="{C46B128A-3030-2B98-FC48-85AEDFDC81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3854" y="3782293"/>
            <a:ext cx="1252212" cy="1325563"/>
          </a:xfrm>
          <a:prstGeom prst="rect">
            <a:avLst/>
          </a:prstGeom>
        </p:spPr>
      </p:pic>
      <p:sp>
        <p:nvSpPr>
          <p:cNvPr id="2" name="Pavadinimas 1">
            <a:extLst>
              <a:ext uri="{FF2B5EF4-FFF2-40B4-BE49-F238E27FC236}">
                <a16:creationId xmlns:a16="http://schemas.microsoft.com/office/drawing/2014/main" id="{55D20125-7001-E529-362A-A79EAC342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1196" y="365125"/>
            <a:ext cx="5572603" cy="1197825"/>
          </a:xfrm>
        </p:spPr>
        <p:txBody>
          <a:bodyPr>
            <a:normAutofit fontScale="90000"/>
          </a:bodyPr>
          <a:lstStyle/>
          <a:p>
            <a:r>
              <a:rPr lang="en-US" sz="2800" dirty="0"/>
              <a:t>Six Core Elements™ Approach and Timeline for Youth Transitioning from Pediatric to Adult Health Care</a:t>
            </a:r>
            <a:endParaRPr lang="en-GB" sz="2800" dirty="0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22436A00-5821-2A24-13AD-67171D6B9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79202" y="6356726"/>
            <a:ext cx="6105861" cy="365125"/>
          </a:xfrm>
        </p:spPr>
        <p:txBody>
          <a:bodyPr/>
          <a:lstStyle/>
          <a:p>
            <a:r>
              <a:rPr lang="en-US" dirty="0"/>
              <a:t>Adolescent Medicine and Health MJC, UEMS-UEMO Joint Council Meeting 2024</a:t>
            </a:r>
            <a:endParaRPr lang="en-GB" dirty="0"/>
          </a:p>
        </p:txBody>
      </p:sp>
      <p:pic>
        <p:nvPicPr>
          <p:cNvPr id="8" name="Paveikslėlis 7">
            <a:extLst>
              <a:ext uri="{FF2B5EF4-FFF2-40B4-BE49-F238E27FC236}">
                <a16:creationId xmlns:a16="http://schemas.microsoft.com/office/drawing/2014/main" id="{53220918-5CE0-362E-C968-3D15D1535D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5080" y="1488263"/>
            <a:ext cx="3521538" cy="473926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271F67E-176C-5A91-17CE-BDD813E6E41F}"/>
              </a:ext>
            </a:extLst>
          </p:cNvPr>
          <p:cNvSpPr txBox="1"/>
          <p:nvPr/>
        </p:nvSpPr>
        <p:spPr>
          <a:xfrm>
            <a:off x="7645403" y="6166534"/>
            <a:ext cx="422007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Garamond" panose="02020404030301010803" pitchFamily="18" charset="0"/>
                <a:hlinkClick r:id="rId4"/>
              </a:rPr>
              <a:t>Six Core Elements - Side-by-Side Comparison (gottransition.org)</a:t>
            </a:r>
            <a:endParaRPr lang="en-GB" sz="1200" dirty="0">
              <a:latin typeface="Garamond" panose="02020404030301010803" pitchFamily="18" charset="0"/>
            </a:endParaRPr>
          </a:p>
        </p:txBody>
      </p:sp>
      <p:pic>
        <p:nvPicPr>
          <p:cNvPr id="14" name="Paveikslėlis 13">
            <a:extLst>
              <a:ext uri="{FF2B5EF4-FFF2-40B4-BE49-F238E27FC236}">
                <a16:creationId xmlns:a16="http://schemas.microsoft.com/office/drawing/2014/main" id="{289836D2-EA44-1BA1-3EBE-1D5BAA1861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6006" y="2523657"/>
            <a:ext cx="1289458" cy="1325563"/>
          </a:xfrm>
          <a:prstGeom prst="rect">
            <a:avLst/>
          </a:prstGeom>
        </p:spPr>
      </p:pic>
      <p:pic>
        <p:nvPicPr>
          <p:cNvPr id="18" name="Paveikslėlis 17">
            <a:extLst>
              <a:ext uri="{FF2B5EF4-FFF2-40B4-BE49-F238E27FC236}">
                <a16:creationId xmlns:a16="http://schemas.microsoft.com/office/drawing/2014/main" id="{67B3D842-BBFA-6B25-6C9C-952C764ADD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69836" y="4924142"/>
            <a:ext cx="1298838" cy="1325563"/>
          </a:xfrm>
          <a:prstGeom prst="rect">
            <a:avLst/>
          </a:prstGeom>
        </p:spPr>
      </p:pic>
      <p:pic>
        <p:nvPicPr>
          <p:cNvPr id="20" name="Paveikslėlis 19">
            <a:extLst>
              <a:ext uri="{FF2B5EF4-FFF2-40B4-BE49-F238E27FC236}">
                <a16:creationId xmlns:a16="http://schemas.microsoft.com/office/drawing/2014/main" id="{EE4C6DF5-E364-5C4E-593E-7EAF720631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00051" y="2613908"/>
            <a:ext cx="1369185" cy="1374774"/>
          </a:xfrm>
          <a:prstGeom prst="rect">
            <a:avLst/>
          </a:prstGeom>
        </p:spPr>
      </p:pic>
      <p:pic>
        <p:nvPicPr>
          <p:cNvPr id="22" name="Paveikslėlis 21">
            <a:extLst>
              <a:ext uri="{FF2B5EF4-FFF2-40B4-BE49-F238E27FC236}">
                <a16:creationId xmlns:a16="http://schemas.microsoft.com/office/drawing/2014/main" id="{7ECB82E5-26D4-21DF-3BF3-0317486AF4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8958" y="3755757"/>
            <a:ext cx="1252212" cy="1340178"/>
          </a:xfrm>
          <a:prstGeom prst="rect">
            <a:avLst/>
          </a:prstGeom>
        </p:spPr>
      </p:pic>
      <p:pic>
        <p:nvPicPr>
          <p:cNvPr id="24" name="Paveikslėlis 23">
            <a:extLst>
              <a:ext uri="{FF2B5EF4-FFF2-40B4-BE49-F238E27FC236}">
                <a16:creationId xmlns:a16="http://schemas.microsoft.com/office/drawing/2014/main" id="{A9E7E1AA-F65C-BEE6-758B-A41DB4F382D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77040" y="4949389"/>
            <a:ext cx="1256049" cy="1276473"/>
          </a:xfrm>
          <a:prstGeom prst="rect">
            <a:avLst/>
          </a:prstGeom>
        </p:spPr>
      </p:pic>
      <p:pic>
        <p:nvPicPr>
          <p:cNvPr id="28" name="Paveikslėlis 27">
            <a:extLst>
              <a:ext uri="{FF2B5EF4-FFF2-40B4-BE49-F238E27FC236}">
                <a16:creationId xmlns:a16="http://schemas.microsoft.com/office/drawing/2014/main" id="{B9D49E3A-FC3C-B089-983B-BB7D685DC40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81197" y="1529688"/>
            <a:ext cx="2108533" cy="770793"/>
          </a:xfrm>
          <a:prstGeom prst="rect">
            <a:avLst/>
          </a:prstGeom>
        </p:spPr>
      </p:pic>
      <p:pic>
        <p:nvPicPr>
          <p:cNvPr id="32" name="Paveikslėlis 31">
            <a:extLst>
              <a:ext uri="{FF2B5EF4-FFF2-40B4-BE49-F238E27FC236}">
                <a16:creationId xmlns:a16="http://schemas.microsoft.com/office/drawing/2014/main" id="{811B74DC-85A7-AF10-961B-75AC174EE47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2706" y="440603"/>
            <a:ext cx="4912291" cy="5785259"/>
          </a:xfrm>
          <a:prstGeom prst="rect">
            <a:avLst/>
          </a:prstGeom>
        </p:spPr>
      </p:pic>
      <p:pic>
        <p:nvPicPr>
          <p:cNvPr id="3" name="Slika 3">
            <a:extLst>
              <a:ext uri="{FF2B5EF4-FFF2-40B4-BE49-F238E27FC236}">
                <a16:creationId xmlns:a16="http://schemas.microsoft.com/office/drawing/2014/main" id="{7DAA5559-FD6C-8888-0972-C30456D2EC6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868303" y="287504"/>
            <a:ext cx="1176630" cy="11705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DEC5E4C-14B5-B35B-5877-844DE425EAC7}"/>
              </a:ext>
            </a:extLst>
          </p:cNvPr>
          <p:cNvSpPr txBox="1"/>
          <p:nvPr/>
        </p:nvSpPr>
        <p:spPr>
          <a:xfrm>
            <a:off x="554885" y="6094231"/>
            <a:ext cx="45980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 err="1">
                <a:latin typeface="Garamond" panose="02020404030301010803" pitchFamily="18" charset="0"/>
                <a:hlinkClick r:id="rId13"/>
              </a:rPr>
              <a:t>Entrustable</a:t>
            </a:r>
            <a:r>
              <a:rPr lang="en-US" sz="1200" dirty="0">
                <a:latin typeface="Garamond" panose="02020404030301010803" pitchFamily="18" charset="0"/>
                <a:hlinkClick r:id="rId13"/>
              </a:rPr>
              <a:t> Professional Activities for Subspecialties | The American Board of Pediatrics (abp.org)</a:t>
            </a:r>
            <a:endParaRPr lang="en-GB" sz="12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86731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7BA1AE9B-197D-D05A-9BF0-6828B5B51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err="1"/>
              <a:t>Key</a:t>
            </a:r>
            <a:r>
              <a:rPr lang="lt-LT" dirty="0"/>
              <a:t> </a:t>
            </a:r>
            <a:r>
              <a:rPr lang="en-US" dirty="0"/>
              <a:t>stakeholders</a:t>
            </a:r>
            <a:r>
              <a:rPr lang="lt-LT" dirty="0"/>
              <a:t> </a:t>
            </a:r>
            <a:r>
              <a:rPr lang="lt-LT" dirty="0" err="1"/>
              <a:t>of</a:t>
            </a:r>
            <a:r>
              <a:rPr lang="lt-LT" dirty="0"/>
              <a:t> </a:t>
            </a:r>
            <a:r>
              <a:rPr lang="lt-LT" dirty="0" err="1"/>
              <a:t>the</a:t>
            </a:r>
            <a:r>
              <a:rPr lang="lt-LT" dirty="0"/>
              <a:t> curriculum/</a:t>
            </a:r>
            <a:r>
              <a:rPr lang="lt-LT" dirty="0" err="1"/>
              <a:t>content</a:t>
            </a:r>
            <a:r>
              <a:rPr lang="en-US" dirty="0"/>
              <a:t> </a:t>
            </a:r>
            <a:endParaRPr lang="en-GB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8910B3FB-EB0A-5556-4EC0-5D535461A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0468" y="1822448"/>
            <a:ext cx="7518722" cy="435133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Adolescent medicine and health MJC Members </a:t>
            </a:r>
            <a:r>
              <a:rPr lang="en-US" i="1" dirty="0">
                <a:solidFill>
                  <a:schemeClr val="accent1">
                    <a:lumMod val="75000"/>
                  </a:schemeClr>
                </a:solidFill>
              </a:rPr>
              <a:t>Agreement on the content</a:t>
            </a:r>
            <a:endParaRPr lang="lt-LT" i="1" dirty="0"/>
          </a:p>
          <a:p>
            <a:r>
              <a:rPr lang="en-US" dirty="0"/>
              <a:t>European Academy of </a:t>
            </a:r>
            <a:r>
              <a:rPr lang="en-US" dirty="0" err="1"/>
              <a:t>Paediatrics</a:t>
            </a:r>
            <a:r>
              <a:rPr lang="en-US" dirty="0"/>
              <a:t> (EAP) – </a:t>
            </a:r>
            <a:r>
              <a:rPr lang="en-US" i="1" dirty="0">
                <a:solidFill>
                  <a:schemeClr val="accent1">
                    <a:lumMod val="75000"/>
                  </a:schemeClr>
                </a:solidFill>
              </a:rPr>
              <a:t>Agreement to collaborate and introduce module on transition care.</a:t>
            </a:r>
            <a:endParaRPr lang="lt-LT" i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dirty="0"/>
              <a:t>European Union of Schools and Universities in Health and Medicine (EUSUHM) – </a:t>
            </a:r>
            <a:r>
              <a:rPr lang="en-US" i="1" dirty="0">
                <a:solidFill>
                  <a:schemeClr val="accent1">
                    <a:lumMod val="75000"/>
                  </a:schemeClr>
                </a:solidFill>
              </a:rPr>
              <a:t>Agreement to collaborate and integrate part of the module for school physicians.</a:t>
            </a:r>
            <a:endParaRPr lang="lt-LT" i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dirty="0"/>
              <a:t>International Association for Adolescent Health (IAAH)European Train </a:t>
            </a:r>
            <a:r>
              <a:rPr lang="en-US" i="1" dirty="0">
                <a:solidFill>
                  <a:srgbClr val="002060"/>
                </a:solidFill>
              </a:rPr>
              <a:t>Agreement to collaborate  with Educational committee</a:t>
            </a:r>
            <a:endParaRPr lang="lt-LT" i="1" dirty="0">
              <a:solidFill>
                <a:srgbClr val="002060"/>
              </a:solidFill>
            </a:endParaRPr>
          </a:p>
          <a:p>
            <a:r>
              <a:rPr lang="en-US" dirty="0" err="1"/>
              <a:t>ing</a:t>
            </a:r>
            <a:r>
              <a:rPr lang="en-US" dirty="0"/>
              <a:t> in Effective Adolescent Care and Health Team (</a:t>
            </a:r>
            <a:r>
              <a:rPr lang="en-US" dirty="0" err="1"/>
              <a:t>EuTEACH</a:t>
            </a:r>
            <a:r>
              <a:rPr lang="en-US" dirty="0"/>
              <a:t>) – </a:t>
            </a:r>
            <a:r>
              <a:rPr lang="en-US" i="1" dirty="0">
                <a:solidFill>
                  <a:schemeClr val="accent1">
                    <a:lumMod val="75000"/>
                  </a:schemeClr>
                </a:solidFill>
              </a:rPr>
              <a:t>Agreement to collaborate and introduce a module on transition care and explore the development of EPAs.</a:t>
            </a:r>
            <a:endParaRPr lang="lt-LT" i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dirty="0"/>
              <a:t>European Union of General Practitioners (UEMO) </a:t>
            </a:r>
            <a:r>
              <a:rPr lang="en-US" i="1" dirty="0">
                <a:solidFill>
                  <a:srgbClr val="002060"/>
                </a:solidFill>
              </a:rPr>
              <a:t>in progress</a:t>
            </a:r>
            <a:endParaRPr lang="lt-LT" i="1" dirty="0">
              <a:solidFill>
                <a:srgbClr val="002060"/>
              </a:solidFill>
            </a:endParaRPr>
          </a:p>
          <a:p>
            <a:r>
              <a:rPr lang="en-US" dirty="0"/>
              <a:t>European Federation of Internal Medicine</a:t>
            </a:r>
            <a:r>
              <a:rPr lang="lt-LT" dirty="0"/>
              <a:t> </a:t>
            </a:r>
            <a:r>
              <a:rPr lang="en-US" dirty="0"/>
              <a:t>(EFIM) </a:t>
            </a:r>
            <a:r>
              <a:rPr lang="en-US" i="1" dirty="0">
                <a:solidFill>
                  <a:srgbClr val="002060"/>
                </a:solidFill>
              </a:rPr>
              <a:t>in progress</a:t>
            </a:r>
            <a:endParaRPr lang="lt-LT" i="1" dirty="0">
              <a:solidFill>
                <a:srgbClr val="002060"/>
              </a:solidFill>
            </a:endParaRPr>
          </a:p>
          <a:p>
            <a:r>
              <a:rPr lang="en-US" dirty="0"/>
              <a:t>UEMS Specialty Sections, MJCs, Thematic groups </a:t>
            </a:r>
            <a:r>
              <a:rPr lang="en-US" i="1" dirty="0">
                <a:solidFill>
                  <a:srgbClr val="002060"/>
                </a:solidFill>
              </a:rPr>
              <a:t>in progress</a:t>
            </a:r>
            <a:endParaRPr lang="lt-LT" i="1" dirty="0">
              <a:solidFill>
                <a:srgbClr val="002060"/>
              </a:solidFill>
            </a:endParaRPr>
          </a:p>
          <a:p>
            <a:r>
              <a:rPr lang="en-US" dirty="0"/>
              <a:t>Other Key Stakeholders</a:t>
            </a:r>
            <a:endParaRPr lang="en-GB" dirty="0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9F06DEC8-6C78-7185-7302-5C4986C4D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62123" y="6310312"/>
            <a:ext cx="6467754" cy="365125"/>
          </a:xfrm>
        </p:spPr>
        <p:txBody>
          <a:bodyPr/>
          <a:lstStyle/>
          <a:p>
            <a:r>
              <a:rPr lang="en-US" dirty="0"/>
              <a:t>Adolescent Medicine and Health MJC, UEMS-UEMO Joint Council Meeting 2024</a:t>
            </a:r>
            <a:endParaRPr lang="en-GB" dirty="0"/>
          </a:p>
        </p:txBody>
      </p:sp>
      <p:pic>
        <p:nvPicPr>
          <p:cNvPr id="5" name="Slika 3">
            <a:extLst>
              <a:ext uri="{FF2B5EF4-FFF2-40B4-BE49-F238E27FC236}">
                <a16:creationId xmlns:a16="http://schemas.microsoft.com/office/drawing/2014/main" id="{55DFBB6D-0C7F-01DB-C1C6-6E3C38E6D7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6354" y="230188"/>
            <a:ext cx="1176630" cy="1170533"/>
          </a:xfrm>
          <a:prstGeom prst="rect">
            <a:avLst/>
          </a:prstGeom>
        </p:spPr>
      </p:pic>
      <p:pic>
        <p:nvPicPr>
          <p:cNvPr id="6" name="Paveikslėlis 5">
            <a:extLst>
              <a:ext uri="{FF2B5EF4-FFF2-40B4-BE49-F238E27FC236}">
                <a16:creationId xmlns:a16="http://schemas.microsoft.com/office/drawing/2014/main" id="{8A0E16C6-22A1-34F5-F30E-81D672BC49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3006" y="2369146"/>
            <a:ext cx="4348161" cy="326112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4893D00-3055-7827-3E9E-05CBD962B513}"/>
              </a:ext>
            </a:extLst>
          </p:cNvPr>
          <p:cNvSpPr txBox="1"/>
          <p:nvPr/>
        </p:nvSpPr>
        <p:spPr>
          <a:xfrm>
            <a:off x="1931512" y="5711070"/>
            <a:ext cx="203895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Kyiv</a:t>
            </a:r>
            <a:r>
              <a:rPr lang="lt-LT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,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Ukraine, </a:t>
            </a:r>
            <a:r>
              <a:rPr lang="lt-LT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20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17</a:t>
            </a:r>
            <a:endParaRPr lang="en-GB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46668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86080F1-AC07-84BB-C690-84D2253E6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summarize</a:t>
            </a:r>
            <a:endParaRPr lang="en-GB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F2DD6C63-F964-76D1-08E9-D32ADE24B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960172" cy="4091081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lnSpcReduction="10000"/>
          </a:bodyPr>
          <a:lstStyle/>
          <a:p>
            <a:r>
              <a:rPr lang="en-US" b="1" dirty="0"/>
              <a:t>The content </a:t>
            </a:r>
            <a:r>
              <a:rPr lang="en-US" dirty="0"/>
              <a:t>outlining the required competencies for adolescent and young adult care has been developed.</a:t>
            </a:r>
            <a:endParaRPr lang="lt-LT" dirty="0"/>
          </a:p>
          <a:p>
            <a:r>
              <a:rPr lang="en-US" dirty="0" err="1"/>
              <a:t>Paediatricians</a:t>
            </a:r>
            <a:r>
              <a:rPr lang="en-US" dirty="0"/>
              <a:t>, trainers, school specialists, and adolescent physicians, family physicians, internists, specialists, European Junior Doctors have been contacted.</a:t>
            </a:r>
            <a:endParaRPr lang="lt-LT" dirty="0"/>
          </a:p>
          <a:p>
            <a:r>
              <a:rPr lang="en-US" dirty="0"/>
              <a:t>A</a:t>
            </a:r>
            <a:r>
              <a:rPr lang="lt-LT" dirty="0"/>
              <a:t>n </a:t>
            </a:r>
            <a:r>
              <a:rPr lang="lt-LT" dirty="0" err="1"/>
              <a:t>idea</a:t>
            </a:r>
            <a:r>
              <a:rPr lang="lt-LT" dirty="0"/>
              <a:t> </a:t>
            </a:r>
            <a:r>
              <a:rPr lang="lt-LT" dirty="0" err="1"/>
              <a:t>of</a:t>
            </a:r>
            <a:r>
              <a:rPr lang="lt-LT" dirty="0"/>
              <a:t> </a:t>
            </a:r>
            <a:r>
              <a:rPr lang="en-US" dirty="0"/>
              <a:t>module </a:t>
            </a:r>
            <a:r>
              <a:rPr lang="lt-LT" dirty="0" err="1"/>
              <a:t>with</a:t>
            </a:r>
            <a:r>
              <a:rPr lang="lt-LT" dirty="0"/>
              <a:t> </a:t>
            </a:r>
            <a:r>
              <a:rPr lang="lt-LT" dirty="0" err="1"/>
              <a:t>minimal</a:t>
            </a:r>
            <a:r>
              <a:rPr lang="lt-LT" dirty="0"/>
              <a:t> </a:t>
            </a:r>
            <a:r>
              <a:rPr lang="lt-LT" dirty="0" err="1"/>
              <a:t>requirements</a:t>
            </a:r>
            <a:r>
              <a:rPr lang="lt-LT" dirty="0"/>
              <a:t> </a:t>
            </a:r>
            <a:r>
              <a:rPr lang="en-US" dirty="0"/>
              <a:t>(</a:t>
            </a:r>
            <a:r>
              <a:rPr lang="lt-LT" dirty="0" err="1"/>
              <a:t>including</a:t>
            </a:r>
            <a:r>
              <a:rPr lang="lt-LT" dirty="0"/>
              <a:t> </a:t>
            </a:r>
            <a:r>
              <a:rPr lang="en-US" dirty="0"/>
              <a:t>EPAs) for transition care, </a:t>
            </a:r>
            <a:r>
              <a:rPr lang="en-US" b="1" dirty="0"/>
              <a:t>including school physicians</a:t>
            </a:r>
            <a:r>
              <a:rPr lang="en-US" dirty="0"/>
              <a:t>, has been finalized.</a:t>
            </a:r>
            <a:endParaRPr lang="lt-LT" dirty="0"/>
          </a:p>
          <a:p>
            <a:pPr marL="0" indent="0">
              <a:buNone/>
            </a:pPr>
            <a:endParaRPr lang="lt-LT" dirty="0"/>
          </a:p>
          <a:p>
            <a:endParaRPr lang="lt-LT" dirty="0"/>
          </a:p>
          <a:p>
            <a:endParaRPr lang="lt-LT" dirty="0"/>
          </a:p>
          <a:p>
            <a:endParaRPr lang="lt-LT" dirty="0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944B015D-B5BB-3199-1FE0-6EFB47238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74174" y="6127750"/>
            <a:ext cx="5980355" cy="365125"/>
          </a:xfrm>
        </p:spPr>
        <p:txBody>
          <a:bodyPr/>
          <a:lstStyle/>
          <a:p>
            <a:r>
              <a:rPr lang="en-US" dirty="0"/>
              <a:t>Adolescent Medicine and Health MJC, UEMS-UEMO Joint Council Meeting 2024</a:t>
            </a:r>
            <a:endParaRPr lang="en-GB" dirty="0"/>
          </a:p>
        </p:txBody>
      </p:sp>
      <p:sp>
        <p:nvSpPr>
          <p:cNvPr id="5" name="Turinio vietos rezervavimo ženklas 2">
            <a:extLst>
              <a:ext uri="{FF2B5EF4-FFF2-40B4-BE49-F238E27FC236}">
                <a16:creationId xmlns:a16="http://schemas.microsoft.com/office/drawing/2014/main" id="{B1EB0D5F-7DE7-EFA6-8288-4C54BB3FEC6D}"/>
              </a:ext>
            </a:extLst>
          </p:cNvPr>
          <p:cNvSpPr txBox="1">
            <a:spLocks/>
          </p:cNvSpPr>
          <p:nvPr/>
        </p:nvSpPr>
        <p:spPr>
          <a:xfrm>
            <a:off x="6002767" y="1870075"/>
            <a:ext cx="5217459" cy="2121011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We are currently </a:t>
            </a:r>
            <a:r>
              <a:rPr lang="en-US" b="1" dirty="0"/>
              <a:t>identifying trainers and training centers</a:t>
            </a:r>
            <a:r>
              <a:rPr lang="en-US" dirty="0"/>
              <a:t> ready to facilitate the program, with potential centers in Switzerland, </a:t>
            </a:r>
            <a:r>
              <a:rPr lang="lt-LT" dirty="0" err="1"/>
              <a:t>Portugal</a:t>
            </a:r>
            <a:r>
              <a:rPr lang="lt-LT" dirty="0"/>
              <a:t>, </a:t>
            </a:r>
            <a:r>
              <a:rPr lang="en-US" dirty="0"/>
              <a:t>Greece, The Netherlands, </a:t>
            </a:r>
            <a:r>
              <a:rPr lang="lt-LT" dirty="0" err="1"/>
              <a:t>Slovenia</a:t>
            </a:r>
            <a:r>
              <a:rPr lang="lt-LT" dirty="0"/>
              <a:t>, </a:t>
            </a:r>
            <a:r>
              <a:rPr lang="en-US" dirty="0"/>
              <a:t>Sweden, and Finland.</a:t>
            </a:r>
            <a:endParaRPr lang="lt-LT" dirty="0"/>
          </a:p>
          <a:p>
            <a:endParaRPr lang="lt-LT" dirty="0"/>
          </a:p>
          <a:p>
            <a:endParaRPr lang="lt-LT" dirty="0"/>
          </a:p>
          <a:p>
            <a:endParaRPr lang="lt-LT" dirty="0"/>
          </a:p>
        </p:txBody>
      </p:sp>
      <p:pic>
        <p:nvPicPr>
          <p:cNvPr id="6" name="Slika 3">
            <a:extLst>
              <a:ext uri="{FF2B5EF4-FFF2-40B4-BE49-F238E27FC236}">
                <a16:creationId xmlns:a16="http://schemas.microsoft.com/office/drawing/2014/main" id="{E02CA700-74CF-F1C3-3638-E9D5EB4ED2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6354" y="230188"/>
            <a:ext cx="1176630" cy="1170533"/>
          </a:xfrm>
          <a:prstGeom prst="rect">
            <a:avLst/>
          </a:prstGeom>
        </p:spPr>
      </p:pic>
      <p:sp>
        <p:nvSpPr>
          <p:cNvPr id="7" name="Turinio vietos rezervavimo ženklas 2">
            <a:extLst>
              <a:ext uri="{FF2B5EF4-FFF2-40B4-BE49-F238E27FC236}">
                <a16:creationId xmlns:a16="http://schemas.microsoft.com/office/drawing/2014/main" id="{9AA317D4-1346-6694-4DE4-2754855B39F1}"/>
              </a:ext>
            </a:extLst>
          </p:cNvPr>
          <p:cNvSpPr txBox="1">
            <a:spLocks/>
          </p:cNvSpPr>
          <p:nvPr/>
        </p:nvSpPr>
        <p:spPr>
          <a:xfrm>
            <a:off x="6002767" y="4060490"/>
            <a:ext cx="5217459" cy="1856216"/>
          </a:xfrm>
          <a:prstGeom prst="rect">
            <a:avLst/>
          </a:prstGeom>
          <a:solidFill>
            <a:srgbClr val="F7F4F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Additionally, we are working towards reaching an </a:t>
            </a:r>
            <a:r>
              <a:rPr lang="en-US" b="1" dirty="0"/>
              <a:t>agreement with EFIM, UEMO, EJD </a:t>
            </a:r>
            <a:r>
              <a:rPr lang="en-US" dirty="0"/>
              <a:t>and </a:t>
            </a:r>
            <a:r>
              <a:rPr lang="en-US" b="1" dirty="0"/>
              <a:t>relevant specialist sections</a:t>
            </a:r>
            <a:r>
              <a:rPr lang="en-US" dirty="0"/>
              <a:t> on the next steps </a:t>
            </a:r>
            <a:r>
              <a:rPr lang="en-US" b="1" dirty="0"/>
              <a:t>and delegation of active representatives</a:t>
            </a:r>
            <a:endParaRPr lang="lt-LT" dirty="0"/>
          </a:p>
          <a:p>
            <a:endParaRPr lang="lt-LT" dirty="0"/>
          </a:p>
          <a:p>
            <a:endParaRPr lang="lt-LT" dirty="0"/>
          </a:p>
          <a:p>
            <a:endParaRPr lang="lt-LT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2950932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tačiakampis 1">
            <a:extLst>
              <a:ext uri="{FF2B5EF4-FFF2-40B4-BE49-F238E27FC236}">
                <a16:creationId xmlns:a16="http://schemas.microsoft.com/office/drawing/2014/main" id="{B903189C-1997-A5AA-E18E-82680F5C6B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64603" y="1477826"/>
            <a:ext cx="4645025" cy="3416300"/>
          </a:xfrm>
          <a:noFill/>
        </p:spPr>
        <p:txBody>
          <a:bodyPr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altLang="lt-LT" sz="3600" i="1" dirty="0"/>
              <a:t>“To be a young adult today is to experience both excitement and uncertainty, wide-open possibility and confusion, new freedoms and new fears” </a:t>
            </a:r>
            <a:br>
              <a:rPr lang="en-US" altLang="lt-LT" sz="3600" i="1" dirty="0"/>
            </a:br>
            <a:r>
              <a:rPr lang="en-US" altLang="lt-LT" sz="3600" i="1" dirty="0"/>
              <a:t>J.J </a:t>
            </a:r>
            <a:r>
              <a:rPr lang="lt-LT" altLang="lt-LT" sz="3600" i="1" dirty="0" err="1"/>
              <a:t>Arnett</a:t>
            </a:r>
            <a:r>
              <a:rPr lang="en-US" altLang="lt-LT" sz="3600" i="1" dirty="0"/>
              <a:t>, phycologist</a:t>
            </a:r>
            <a:endParaRPr lang="lt-LT" altLang="lt-LT" sz="3600" i="1" dirty="0"/>
          </a:p>
        </p:txBody>
      </p:sp>
      <p:pic>
        <p:nvPicPr>
          <p:cNvPr id="65539" name="Picture 6" descr="IMG_4297a">
            <a:extLst>
              <a:ext uri="{FF2B5EF4-FFF2-40B4-BE49-F238E27FC236}">
                <a16:creationId xmlns:a16="http://schemas.microsoft.com/office/drawing/2014/main" id="{F5EAE595-48E7-A929-9526-90C8C3BD98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525" y="855331"/>
            <a:ext cx="5702729" cy="4978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oraštės vietos rezervavimo ženklas 6">
            <a:extLst>
              <a:ext uri="{FF2B5EF4-FFF2-40B4-BE49-F238E27FC236}">
                <a16:creationId xmlns:a16="http://schemas.microsoft.com/office/drawing/2014/main" id="{990B01E3-3255-C911-249F-3A91ED994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94268" y="6039200"/>
            <a:ext cx="5227320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Adolescent Medicine and Health MJC, UEMS-UEMO Joint Council Meeting 2024</a:t>
            </a:r>
            <a:endParaRPr lang="lt-LT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27BB49-44E7-2D09-3CAD-2F629858CE85}"/>
              </a:ext>
            </a:extLst>
          </p:cNvPr>
          <p:cNvSpPr txBox="1"/>
          <p:nvPr/>
        </p:nvSpPr>
        <p:spPr>
          <a:xfrm>
            <a:off x="8828516" y="5464282"/>
            <a:ext cx="2603500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Kernav</a:t>
            </a:r>
            <a:r>
              <a:rPr lang="lt-LT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ė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, Lithuania</a:t>
            </a:r>
            <a:r>
              <a:rPr lang="lt-LT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, 20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10</a:t>
            </a:r>
            <a:endParaRPr lang="en-GB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C39F24-1715-8961-51D3-8CCF11F37DBC}"/>
              </a:ext>
            </a:extLst>
          </p:cNvPr>
          <p:cNvSpPr txBox="1"/>
          <p:nvPr/>
        </p:nvSpPr>
        <p:spPr>
          <a:xfrm>
            <a:off x="1275136" y="5341583"/>
            <a:ext cx="327839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>
                <a:latin typeface="Garamond" panose="02020404030301010803" pitchFamily="18" charset="0"/>
              </a:rPr>
              <a:t>lina.zabuliene@mf.vu.lt</a:t>
            </a:r>
            <a:endParaRPr lang="lt-LT" sz="2400" dirty="0">
              <a:latin typeface="Garamond" panose="02020404030301010803" pitchFamily="18" charset="0"/>
            </a:endParaRPr>
          </a:p>
        </p:txBody>
      </p:sp>
      <p:pic>
        <p:nvPicPr>
          <p:cNvPr id="2" name="Slika 3">
            <a:extLst>
              <a:ext uri="{FF2B5EF4-FFF2-40B4-BE49-F238E27FC236}">
                <a16:creationId xmlns:a16="http://schemas.microsoft.com/office/drawing/2014/main" id="{8EE52505-9446-AC4F-D910-2F158953B4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934" y="184468"/>
            <a:ext cx="1176630" cy="117053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3bd27bf-f23a-4764-ba48-893866d47e01">
      <Terms xmlns="http://schemas.microsoft.com/office/infopath/2007/PartnerControls"/>
    </lcf76f155ced4ddcb4097134ff3c332f>
    <TaxCatchAll xmlns="cd7455a3-4a59-4a73-9e70-409757b3c8a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94900BABD61B4BAC2F245EDF4ED39E" ma:contentTypeVersion="12" ma:contentTypeDescription="Crée un document." ma:contentTypeScope="" ma:versionID="4966109fe0896e52cf96412e6b71e88b">
  <xsd:schema xmlns:xsd="http://www.w3.org/2001/XMLSchema" xmlns:xs="http://www.w3.org/2001/XMLSchema" xmlns:p="http://schemas.microsoft.com/office/2006/metadata/properties" xmlns:ns2="83bd27bf-f23a-4764-ba48-893866d47e01" xmlns:ns3="cd7455a3-4a59-4a73-9e70-409757b3c8a1" targetNamespace="http://schemas.microsoft.com/office/2006/metadata/properties" ma:root="true" ma:fieldsID="7f227f0845759f58ca2e23e7beba02e0" ns2:_="" ns3:_="">
    <xsd:import namespace="83bd27bf-f23a-4764-ba48-893866d47e01"/>
    <xsd:import namespace="cd7455a3-4a59-4a73-9e70-409757b3c8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bd27bf-f23a-4764-ba48-893866d47e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Balises d’images" ma:readOnly="false" ma:fieldId="{5cf76f15-5ced-4ddc-b409-7134ff3c332f}" ma:taxonomyMulti="true" ma:sspId="6de6d2fa-23a7-45f3-a64a-563df53bb5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7455a3-4a59-4a73-9e70-409757b3c8a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ae12d60-d5a8-41ec-bed3-3136d3e9e081}" ma:internalName="TaxCatchAll" ma:showField="CatchAllData" ma:web="cd7455a3-4a59-4a73-9e70-409757b3c8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37B8441-7484-49C4-B7FD-B8B1E6DB9C22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7D28CE0E-8C6F-4FB6-AB10-09ED97D41D5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9249B2C-D4C7-4CD5-A56F-25B79B7E5494}"/>
</file>

<file path=docProps/app.xml><?xml version="1.0" encoding="utf-8"?>
<Properties xmlns="http://schemas.openxmlformats.org/officeDocument/2006/extended-properties" xmlns:vt="http://schemas.openxmlformats.org/officeDocument/2006/docPropsVTypes">
  <TotalTime>2231</TotalTime>
  <Words>1160</Words>
  <Application>Microsoft Office PowerPoint</Application>
  <PresentationFormat>Plačiaekranė</PresentationFormat>
  <Paragraphs>117</Paragraphs>
  <Slides>11</Slides>
  <Notes>10</Notes>
  <HiddenSlides>0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11</vt:i4>
      </vt:variant>
    </vt:vector>
  </HeadingPairs>
  <TitlesOfParts>
    <vt:vector size="15" baseType="lpstr">
      <vt:lpstr>Arial</vt:lpstr>
      <vt:lpstr>Calibri</vt:lpstr>
      <vt:lpstr>Garamond</vt:lpstr>
      <vt:lpstr>„Office“ tema</vt:lpstr>
      <vt:lpstr>Advancing Adolescent medicine and transition care in Europe: A path forward</vt:lpstr>
      <vt:lpstr>Window of opportunity: 10-24 years of age</vt:lpstr>
      <vt:lpstr>Children and young adults' care</vt:lpstr>
      <vt:lpstr>Training in adolescent health and medicine </vt:lpstr>
      <vt:lpstr>Number of countries providing formal training in different areas within the training curriculum</vt:lpstr>
      <vt:lpstr>The MJC: composition and objectives</vt:lpstr>
      <vt:lpstr>The MJC: objectives</vt:lpstr>
      <vt:lpstr>Six Core Elements™ Approach and Timeline for Youth Transitioning from Pediatric to Adult Health Care</vt:lpstr>
      <vt:lpstr>Key stakeholders of the curriculum/content </vt:lpstr>
      <vt:lpstr>To summarize</vt:lpstr>
      <vt:lpstr>“To be a young adult today is to experience both excitement and uncertainty, wide-open possibility and confusion, new freedoms and new fears”  J.J Arnett, phycologist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 and health care services for young people in Europe – time to make a change?</dc:title>
  <dc:creator>Lina Zabulienė</dc:creator>
  <cp:lastModifiedBy>Lina Zabulienė</cp:lastModifiedBy>
  <cp:revision>204</cp:revision>
  <dcterms:created xsi:type="dcterms:W3CDTF">2024-04-21T17:42:08Z</dcterms:created>
  <dcterms:modified xsi:type="dcterms:W3CDTF">2024-10-19T10:18:20Z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0x0101009E8460ACE0284247844EC354AFB29540</vt:lpwstr>
  </property>
</Properties>
</file>