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618" r:id="rId2"/>
    <p:sldId id="627" r:id="rId3"/>
    <p:sldId id="619" r:id="rId4"/>
    <p:sldId id="626" r:id="rId5"/>
    <p:sldId id="388" r:id="rId6"/>
    <p:sldId id="614" r:id="rId7"/>
    <p:sldId id="615" r:id="rId8"/>
    <p:sldId id="390" r:id="rId9"/>
    <p:sldId id="621" r:id="rId10"/>
    <p:sldId id="622" r:id="rId11"/>
    <p:sldId id="623" r:id="rId12"/>
    <p:sldId id="625" r:id="rId13"/>
    <p:sldId id="393" r:id="rId14"/>
    <p:sldId id="620" r:id="rId15"/>
    <p:sldId id="397" r:id="rId16"/>
    <p:sldId id="628" r:id="rId17"/>
    <p:sldId id="3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C7800-E52C-498F-9324-ACFD85DCD32C}"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4D05B-2C25-4ACB-9114-13E3A84EE099}" type="slidenum">
              <a:rPr lang="en-US" smtClean="0"/>
              <a:t>‹#›</a:t>
            </a:fld>
            <a:endParaRPr lang="en-US"/>
          </a:p>
        </p:txBody>
      </p:sp>
    </p:spTree>
    <p:extLst>
      <p:ext uri="{BB962C8B-B14F-4D97-AF65-F5344CB8AC3E}">
        <p14:creationId xmlns:p14="http://schemas.microsoft.com/office/powerpoint/2010/main" val="311018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27F268-3F92-4BB0-8EB0-DA41556C642E}" type="slidenum">
              <a:rPr lang="lv-LV" smtClean="0"/>
              <a:t>17</a:t>
            </a:fld>
            <a:endParaRPr lang="lv-LV"/>
          </a:p>
        </p:txBody>
      </p:sp>
    </p:spTree>
    <p:extLst>
      <p:ext uri="{BB962C8B-B14F-4D97-AF65-F5344CB8AC3E}">
        <p14:creationId xmlns:p14="http://schemas.microsoft.com/office/powerpoint/2010/main" val="413662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81D3-4DD2-254B-CEFA-EFEC8F70A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79936-3D17-4CFF-992A-C10C11CC8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9DD24F-B51F-3C3C-3372-EA8D612C3F9C}"/>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5" name="Footer Placeholder 4">
            <a:extLst>
              <a:ext uri="{FF2B5EF4-FFF2-40B4-BE49-F238E27FC236}">
                <a16:creationId xmlns:a16="http://schemas.microsoft.com/office/drawing/2014/main" id="{3B3B848A-76F9-65B0-134E-750230697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D7B33-F1F8-9DEE-3DA1-0474B7869369}"/>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357154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DE76-8B8A-9EC4-BB28-BAD35B258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2E43E-C64F-45E8-3ECF-BC878A3C3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85CED-6AD1-16AB-2569-6060E83E8582}"/>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5" name="Footer Placeholder 4">
            <a:extLst>
              <a:ext uri="{FF2B5EF4-FFF2-40B4-BE49-F238E27FC236}">
                <a16:creationId xmlns:a16="http://schemas.microsoft.com/office/drawing/2014/main" id="{46A2610D-74A3-1F54-1FFB-9F48C487D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CAEF7-B875-8C27-027C-A099C8B89F19}"/>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70462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58F4F-CBDA-8D98-57D0-F4D2CA118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1E801D-DE96-4B4A-223E-72BFF57B07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C513-E468-FDD0-F6F7-D552B3F2DF16}"/>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5" name="Footer Placeholder 4">
            <a:extLst>
              <a:ext uri="{FF2B5EF4-FFF2-40B4-BE49-F238E27FC236}">
                <a16:creationId xmlns:a16="http://schemas.microsoft.com/office/drawing/2014/main" id="{E79D81C1-049A-7280-5567-226FF733C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3895F-EAA4-9B01-734F-213D565B38BB}"/>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303396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8CC3-D000-A944-9D7D-1A21DE372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22A5C-9EC8-EA48-C2AA-C2FA3964A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18297-463E-00EF-45EE-46B6F3FA579E}"/>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5" name="Footer Placeholder 4">
            <a:extLst>
              <a:ext uri="{FF2B5EF4-FFF2-40B4-BE49-F238E27FC236}">
                <a16:creationId xmlns:a16="http://schemas.microsoft.com/office/drawing/2014/main" id="{55811796-1EF4-611C-69A8-DE22806EA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E0A65-58A3-70F9-F12E-D4AB735AFB07}"/>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385388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EAE9-A3FD-D619-2C77-982F6B033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72A9FF-7840-C590-F38F-35CE29C1F3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E9B1F8-30CE-0D6C-F645-B9BBDBCCCC76}"/>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5" name="Footer Placeholder 4">
            <a:extLst>
              <a:ext uri="{FF2B5EF4-FFF2-40B4-BE49-F238E27FC236}">
                <a16:creationId xmlns:a16="http://schemas.microsoft.com/office/drawing/2014/main" id="{C02BFDA7-FEE7-4EF5-F17B-89FE748C5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C3D7E-0634-4552-3BEE-7C7CBF28E0BB}"/>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271741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8B61-64C5-8631-A8E2-CCA8A3094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5C711-23A6-F177-2CFA-BB3E2994B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BEE89D-6F07-3435-768C-7E10700D6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18FAE6-65F3-0577-48A8-97D89FAA121C}"/>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6" name="Footer Placeholder 5">
            <a:extLst>
              <a:ext uri="{FF2B5EF4-FFF2-40B4-BE49-F238E27FC236}">
                <a16:creationId xmlns:a16="http://schemas.microsoft.com/office/drawing/2014/main" id="{CB4AAC41-35EC-5388-60C0-E9E635C69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42EA3-43D4-737D-6D4D-0192AF2CDBBD}"/>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48429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693A-8269-99DB-14DC-27F4430170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449B19-D60F-3B5E-2B31-F84B1F77F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489798-1E8D-F14B-8ED7-9199EB415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6B1C9-4ADA-859A-FC29-0319623CE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9E4D5-2AE1-4ACF-B3FB-C9B2C284A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D27713-30CA-076A-3C99-DBB8A0F7AA28}"/>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8" name="Footer Placeholder 7">
            <a:extLst>
              <a:ext uri="{FF2B5EF4-FFF2-40B4-BE49-F238E27FC236}">
                <a16:creationId xmlns:a16="http://schemas.microsoft.com/office/drawing/2014/main" id="{9CAF2D62-94CE-00D3-FA59-848302CFC9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A91CE4-2656-3E15-850A-3284A213BB58}"/>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353447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5A06-D0C9-BA29-1769-E75178D3B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77169-6E85-B55D-48DC-4E7E2E680C55}"/>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4" name="Footer Placeholder 3">
            <a:extLst>
              <a:ext uri="{FF2B5EF4-FFF2-40B4-BE49-F238E27FC236}">
                <a16:creationId xmlns:a16="http://schemas.microsoft.com/office/drawing/2014/main" id="{B18725D9-EC82-9B6E-E77F-02413FB3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5CDC09-839E-03F9-914C-753620E9C349}"/>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253633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2A5A5-2B0E-B778-293A-E5F00B37B3C5}"/>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3" name="Footer Placeholder 2">
            <a:extLst>
              <a:ext uri="{FF2B5EF4-FFF2-40B4-BE49-F238E27FC236}">
                <a16:creationId xmlns:a16="http://schemas.microsoft.com/office/drawing/2014/main" id="{A4988B09-5ED5-26EC-B9BF-9E92447598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71F12B-0CD5-E26F-2946-09897BBC0EDD}"/>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196109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B3A8-BE1E-78C4-90D2-C1C548DE4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9508A-AA86-B7DE-0012-9D78D6BAC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02E12-A277-52E9-A369-B36F938DF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34ACE-2215-4A3D-6BFB-2CFE3C4FE16B}"/>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6" name="Footer Placeholder 5">
            <a:extLst>
              <a:ext uri="{FF2B5EF4-FFF2-40B4-BE49-F238E27FC236}">
                <a16:creationId xmlns:a16="http://schemas.microsoft.com/office/drawing/2014/main" id="{1A393AD3-65FA-1F21-EDBE-9CDB0D640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E03C7-3F99-F5FF-6343-761C05693351}"/>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227678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DFA-1B91-A6C8-6591-F8E233C4A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D28CE6-620C-911B-7A6E-87355B474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9BD15-DAC9-3E31-5272-D20D80FE2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0CB82-4DBF-BA1B-09CF-2A5CBF5F1DF7}"/>
              </a:ext>
            </a:extLst>
          </p:cNvPr>
          <p:cNvSpPr>
            <a:spLocks noGrp="1"/>
          </p:cNvSpPr>
          <p:nvPr>
            <p:ph type="dt" sz="half" idx="10"/>
          </p:nvPr>
        </p:nvSpPr>
        <p:spPr/>
        <p:txBody>
          <a:bodyPr/>
          <a:lstStyle/>
          <a:p>
            <a:fld id="{1DFCFED9-D058-445B-BA6F-30DC498E05A7}" type="datetimeFigureOut">
              <a:rPr lang="en-US" smtClean="0"/>
              <a:t>10/19/2024</a:t>
            </a:fld>
            <a:endParaRPr lang="en-US"/>
          </a:p>
        </p:txBody>
      </p:sp>
      <p:sp>
        <p:nvSpPr>
          <p:cNvPr id="6" name="Footer Placeholder 5">
            <a:extLst>
              <a:ext uri="{FF2B5EF4-FFF2-40B4-BE49-F238E27FC236}">
                <a16:creationId xmlns:a16="http://schemas.microsoft.com/office/drawing/2014/main" id="{8EF5477C-63CD-4134-430E-D512A761B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7EFD4-A8C8-46D0-B90D-C999D95B50B8}"/>
              </a:ext>
            </a:extLst>
          </p:cNvPr>
          <p:cNvSpPr>
            <a:spLocks noGrp="1"/>
          </p:cNvSpPr>
          <p:nvPr>
            <p:ph type="sldNum" sz="quarter" idx="12"/>
          </p:nvPr>
        </p:nvSpPr>
        <p:spPr/>
        <p:txBody>
          <a:bodyPr/>
          <a:lstStyle/>
          <a:p>
            <a:fld id="{36A6C33E-9860-45C5-A223-DABB5C495001}" type="slidenum">
              <a:rPr lang="en-US" smtClean="0"/>
              <a:t>‹#›</a:t>
            </a:fld>
            <a:endParaRPr lang="en-US"/>
          </a:p>
        </p:txBody>
      </p:sp>
    </p:spTree>
    <p:extLst>
      <p:ext uri="{BB962C8B-B14F-4D97-AF65-F5344CB8AC3E}">
        <p14:creationId xmlns:p14="http://schemas.microsoft.com/office/powerpoint/2010/main" val="140391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E23AA-BFC4-6BF7-F673-A31CD00B4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9A902-4972-BA03-3FA0-090E039EA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0D900-36A1-A24F-0D09-5EAB215EB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FCFED9-D058-445B-BA6F-30DC498E05A7}" type="datetimeFigureOut">
              <a:rPr lang="en-US" smtClean="0"/>
              <a:t>10/19/2024</a:t>
            </a:fld>
            <a:endParaRPr lang="en-US"/>
          </a:p>
        </p:txBody>
      </p:sp>
      <p:sp>
        <p:nvSpPr>
          <p:cNvPr id="5" name="Footer Placeholder 4">
            <a:extLst>
              <a:ext uri="{FF2B5EF4-FFF2-40B4-BE49-F238E27FC236}">
                <a16:creationId xmlns:a16="http://schemas.microsoft.com/office/drawing/2014/main" id="{C82B60CD-CC31-2D53-15FB-D68489267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147161-D06F-DBC2-0069-E51CFC50D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A6C33E-9860-45C5-A223-DABB5C495001}" type="slidenum">
              <a:rPr lang="en-US" smtClean="0"/>
              <a:t>‹#›</a:t>
            </a:fld>
            <a:endParaRPr lang="en-US"/>
          </a:p>
        </p:txBody>
      </p:sp>
    </p:spTree>
    <p:extLst>
      <p:ext uri="{BB962C8B-B14F-4D97-AF65-F5344CB8AC3E}">
        <p14:creationId xmlns:p14="http://schemas.microsoft.com/office/powerpoint/2010/main" val="1225393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www.eba-uems.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6BC0-5F9C-596F-843D-2BE27C90DBD3}"/>
              </a:ext>
            </a:extLst>
          </p:cNvPr>
          <p:cNvSpPr>
            <a:spLocks noGrp="1"/>
          </p:cNvSpPr>
          <p:nvPr>
            <p:ph type="title"/>
          </p:nvPr>
        </p:nvSpPr>
        <p:spPr>
          <a:xfrm>
            <a:off x="831850" y="1709739"/>
            <a:ext cx="10515600" cy="200882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Fatigue project</a:t>
            </a:r>
          </a:p>
        </p:txBody>
      </p:sp>
      <p:pic>
        <p:nvPicPr>
          <p:cNvPr id="4" name="Picture 3" descr="Graphical user interface, website">
            <a:extLst>
              <a:ext uri="{FF2B5EF4-FFF2-40B4-BE49-F238E27FC236}">
                <a16:creationId xmlns:a16="http://schemas.microsoft.com/office/drawing/2014/main" id="{1862B70A-D8E8-F07B-F89D-359332B4C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314" y="335869"/>
            <a:ext cx="4792479" cy="1501916"/>
          </a:xfrm>
          <a:prstGeom prst="rect">
            <a:avLst/>
          </a:prstGeom>
          <a:ln>
            <a:noFill/>
          </a:ln>
          <a:effectLst>
            <a:outerShdw blurRad="292100" dist="139700" dir="2700000" algn="tl" rotWithShape="0">
              <a:srgbClr val="333333">
                <a:alpha val="65000"/>
              </a:srgbClr>
            </a:outerShdw>
          </a:effectLst>
        </p:spPr>
      </p:pic>
      <p:sp>
        <p:nvSpPr>
          <p:cNvPr id="5" name="Subtitle 2">
            <a:extLst>
              <a:ext uri="{FF2B5EF4-FFF2-40B4-BE49-F238E27FC236}">
                <a16:creationId xmlns:a16="http://schemas.microsoft.com/office/drawing/2014/main" id="{B65BCCC4-0297-A577-795C-B2FB206B3213}"/>
              </a:ext>
            </a:extLst>
          </p:cNvPr>
          <p:cNvSpPr txBox="1">
            <a:spLocks noGrp="1"/>
          </p:cNvSpPr>
          <p:nvPr>
            <p:ph type="body" idx="1"/>
          </p:nvPr>
        </p:nvSpPr>
        <p:spPr>
          <a:xfrm>
            <a:off x="831850" y="384903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Prof. Oleg Sabelnikovs</a:t>
            </a:r>
          </a:p>
          <a:p>
            <a:pPr marL="0" indent="0">
              <a:buFont typeface="Arial" panose="020B0604020202020204" pitchFamily="34" charset="0"/>
              <a:buNone/>
            </a:pPr>
            <a:r>
              <a:rPr lang="en-US" sz="2400" dirty="0"/>
              <a:t>President of EBA</a:t>
            </a:r>
            <a:endParaRPr lang="lv-LV" sz="2000" dirty="0"/>
          </a:p>
        </p:txBody>
      </p:sp>
      <p:sp>
        <p:nvSpPr>
          <p:cNvPr id="6" name="TextBox 5">
            <a:extLst>
              <a:ext uri="{FF2B5EF4-FFF2-40B4-BE49-F238E27FC236}">
                <a16:creationId xmlns:a16="http://schemas.microsoft.com/office/drawing/2014/main" id="{A038DA79-9E6F-90C3-61AE-2ED7E64EFBCA}"/>
              </a:ext>
            </a:extLst>
          </p:cNvPr>
          <p:cNvSpPr txBox="1"/>
          <p:nvPr/>
        </p:nvSpPr>
        <p:spPr>
          <a:xfrm>
            <a:off x="3020861" y="5729808"/>
            <a:ext cx="6150278" cy="646331"/>
          </a:xfrm>
          <a:prstGeom prst="rect">
            <a:avLst/>
          </a:prstGeom>
          <a:noFill/>
        </p:spPr>
        <p:txBody>
          <a:bodyPr wrap="square">
            <a:spAutoFit/>
          </a:bodyPr>
          <a:lstStyle/>
          <a:p>
            <a:pPr algn="ctr"/>
            <a:r>
              <a:rPr lang="en-US" dirty="0"/>
              <a:t>UEMS AUTUMN COUNCIL MEETING</a:t>
            </a:r>
          </a:p>
          <a:p>
            <a:pPr algn="ctr"/>
            <a:r>
              <a:rPr lang="en-US" dirty="0"/>
              <a:t>2024</a:t>
            </a:r>
          </a:p>
        </p:txBody>
      </p:sp>
    </p:spTree>
    <p:extLst>
      <p:ext uri="{BB962C8B-B14F-4D97-AF65-F5344CB8AC3E}">
        <p14:creationId xmlns:p14="http://schemas.microsoft.com/office/powerpoint/2010/main" val="313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F147-EEEF-6E3C-B782-3EC2DCE46A63}"/>
              </a:ext>
            </a:extLst>
          </p:cNvPr>
          <p:cNvSpPr>
            <a:spLocks noGrp="1"/>
          </p:cNvSpPr>
          <p:nvPr>
            <p:ph type="title"/>
          </p:nvPr>
        </p:nvSpPr>
        <p:spPr/>
        <p:txBody>
          <a:bodyPr/>
          <a:lstStyle/>
          <a:p>
            <a:r>
              <a:rPr lang="en-US" b="1" dirty="0"/>
              <a:t>Educational or scientific events:</a:t>
            </a:r>
          </a:p>
        </p:txBody>
      </p:sp>
      <p:sp>
        <p:nvSpPr>
          <p:cNvPr id="3" name="Content Placeholder 2">
            <a:extLst>
              <a:ext uri="{FF2B5EF4-FFF2-40B4-BE49-F238E27FC236}">
                <a16:creationId xmlns:a16="http://schemas.microsoft.com/office/drawing/2014/main" id="{A109A3A5-3D75-2E63-4D7F-4FEDE13BC25B}"/>
              </a:ext>
            </a:extLst>
          </p:cNvPr>
          <p:cNvSpPr>
            <a:spLocks noGrp="1"/>
          </p:cNvSpPr>
          <p:nvPr>
            <p:ph idx="1"/>
          </p:nvPr>
        </p:nvSpPr>
        <p:spPr>
          <a:xfrm>
            <a:off x="838200" y="1690688"/>
            <a:ext cx="10515600" cy="4486275"/>
          </a:xfrm>
        </p:spPr>
        <p:txBody>
          <a:bodyPr>
            <a:normAutofit lnSpcReduction="10000"/>
          </a:bodyPr>
          <a:lstStyle/>
          <a:p>
            <a:pPr marL="0" indent="0">
              <a:buNone/>
            </a:pPr>
            <a:r>
              <a:rPr lang="en-US" sz="2400" b="1" dirty="0"/>
              <a:t>2022</a:t>
            </a:r>
          </a:p>
          <a:p>
            <a:r>
              <a:rPr lang="en-US" sz="2400" b="1" dirty="0"/>
              <a:t>European events</a:t>
            </a:r>
          </a:p>
          <a:p>
            <a:pPr lvl="1"/>
            <a:r>
              <a:rPr lang="en-US" dirty="0"/>
              <a:t>International Forum on Perioperative Safety and Quality (ISQ) </a:t>
            </a:r>
          </a:p>
          <a:p>
            <a:pPr lvl="1"/>
            <a:r>
              <a:rPr lang="en-US" dirty="0" err="1"/>
              <a:t>Euroanesthesia</a:t>
            </a:r>
            <a:r>
              <a:rPr lang="en-US" dirty="0"/>
              <a:t> 2022 Milan, Italy</a:t>
            </a:r>
          </a:p>
          <a:p>
            <a:pPr lvl="1"/>
            <a:r>
              <a:rPr lang="en-US" dirty="0"/>
              <a:t>European Patient Safety Foundation meeting Stockholm, Sweden</a:t>
            </a:r>
          </a:p>
          <a:p>
            <a:pPr lvl="1"/>
            <a:r>
              <a:rPr lang="en-US" dirty="0"/>
              <a:t>NASC online meeting</a:t>
            </a:r>
          </a:p>
          <a:p>
            <a:r>
              <a:rPr lang="en-US" sz="2400" b="1" dirty="0"/>
              <a:t>Portugal</a:t>
            </a:r>
          </a:p>
          <a:p>
            <a:pPr lvl="1"/>
            <a:r>
              <a:rPr lang="en-US" dirty="0"/>
              <a:t>The National Congress of the Portuguese Society of Anesthesiology </a:t>
            </a:r>
          </a:p>
          <a:p>
            <a:pPr lvl="1"/>
            <a:r>
              <a:rPr lang="en-US" dirty="0"/>
              <a:t>Webinar of the Portuguese Society of </a:t>
            </a:r>
            <a:r>
              <a:rPr lang="en-US" dirty="0" err="1"/>
              <a:t>Anaesthesiology</a:t>
            </a:r>
            <a:r>
              <a:rPr lang="en-US" dirty="0"/>
              <a:t> </a:t>
            </a:r>
          </a:p>
          <a:p>
            <a:r>
              <a:rPr lang="en-US" sz="2400" b="1" dirty="0"/>
              <a:t>Netherland</a:t>
            </a:r>
          </a:p>
          <a:p>
            <a:pPr lvl="1"/>
            <a:r>
              <a:rPr lang="en-US" dirty="0"/>
              <a:t>The Congress of the Dutch Society of </a:t>
            </a:r>
            <a:r>
              <a:rPr lang="en-US" dirty="0" err="1"/>
              <a:t>Anaesthesiology</a:t>
            </a:r>
            <a:endParaRPr lang="en-US" dirty="0"/>
          </a:p>
          <a:p>
            <a:pPr lvl="1"/>
            <a:endParaRPr lang="en-US" sz="1800" dirty="0"/>
          </a:p>
        </p:txBody>
      </p:sp>
    </p:spTree>
    <p:extLst>
      <p:ext uri="{BB962C8B-B14F-4D97-AF65-F5344CB8AC3E}">
        <p14:creationId xmlns:p14="http://schemas.microsoft.com/office/powerpoint/2010/main" val="284433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F147-EEEF-6E3C-B782-3EC2DCE46A63}"/>
              </a:ext>
            </a:extLst>
          </p:cNvPr>
          <p:cNvSpPr>
            <a:spLocks noGrp="1"/>
          </p:cNvSpPr>
          <p:nvPr>
            <p:ph type="title"/>
          </p:nvPr>
        </p:nvSpPr>
        <p:spPr/>
        <p:txBody>
          <a:bodyPr/>
          <a:lstStyle/>
          <a:p>
            <a:r>
              <a:rPr lang="en-US" b="1" dirty="0"/>
              <a:t>Educational or scientific events:</a:t>
            </a:r>
          </a:p>
        </p:txBody>
      </p:sp>
      <p:sp>
        <p:nvSpPr>
          <p:cNvPr id="3" name="Content Placeholder 2">
            <a:extLst>
              <a:ext uri="{FF2B5EF4-FFF2-40B4-BE49-F238E27FC236}">
                <a16:creationId xmlns:a16="http://schemas.microsoft.com/office/drawing/2014/main" id="{A109A3A5-3D75-2E63-4D7F-4FEDE13BC25B}"/>
              </a:ext>
            </a:extLst>
          </p:cNvPr>
          <p:cNvSpPr>
            <a:spLocks noGrp="1"/>
          </p:cNvSpPr>
          <p:nvPr>
            <p:ph idx="1"/>
          </p:nvPr>
        </p:nvSpPr>
        <p:spPr>
          <a:xfrm>
            <a:off x="838200" y="1690688"/>
            <a:ext cx="10515600" cy="4486275"/>
          </a:xfrm>
        </p:spPr>
        <p:txBody>
          <a:bodyPr>
            <a:normAutofit/>
          </a:bodyPr>
          <a:lstStyle/>
          <a:p>
            <a:pPr marL="0" indent="0">
              <a:buNone/>
            </a:pPr>
            <a:r>
              <a:rPr lang="en-US" sz="2400" b="1" dirty="0"/>
              <a:t>2023</a:t>
            </a:r>
          </a:p>
          <a:p>
            <a:r>
              <a:rPr lang="en-US" sz="2400" b="1" dirty="0"/>
              <a:t>European events</a:t>
            </a:r>
          </a:p>
          <a:p>
            <a:pPr lvl="1"/>
            <a:r>
              <a:rPr lang="en-US" sz="2000" dirty="0" err="1"/>
              <a:t>Euroanesthesia</a:t>
            </a:r>
            <a:r>
              <a:rPr lang="en-US" sz="2000" dirty="0"/>
              <a:t> 2023 Glasgow, UK</a:t>
            </a:r>
          </a:p>
          <a:p>
            <a:pPr lvl="1"/>
            <a:r>
              <a:rPr lang="en-US" sz="2000" dirty="0"/>
              <a:t>2023 Patient Safety Conference, European Patient Safety Foundation, Viena, Austria</a:t>
            </a:r>
          </a:p>
          <a:p>
            <a:pPr lvl="1"/>
            <a:r>
              <a:rPr lang="en-US" sz="2000" dirty="0"/>
              <a:t>ESAIC webinar Fatigue a safety concern</a:t>
            </a:r>
          </a:p>
          <a:p>
            <a:r>
              <a:rPr lang="en-US" sz="2400" b="1" dirty="0"/>
              <a:t>United Kingdom</a:t>
            </a:r>
          </a:p>
          <a:p>
            <a:pPr lvl="1"/>
            <a:r>
              <a:rPr lang="en-US" sz="2000" dirty="0"/>
              <a:t>Healthcare fatigue forum – Manchester</a:t>
            </a:r>
          </a:p>
          <a:p>
            <a:pPr lvl="1"/>
            <a:r>
              <a:rPr lang="en-US" sz="2000" dirty="0"/>
              <a:t>Healthcare service Investigation Branch meeting – London</a:t>
            </a:r>
          </a:p>
          <a:p>
            <a:pPr lvl="1"/>
            <a:r>
              <a:rPr lang="en-US" sz="2000" dirty="0"/>
              <a:t>Parliamentary reception London</a:t>
            </a:r>
          </a:p>
          <a:p>
            <a:pPr lvl="1"/>
            <a:endParaRPr lang="en-US" sz="1800" dirty="0"/>
          </a:p>
        </p:txBody>
      </p:sp>
    </p:spTree>
    <p:extLst>
      <p:ext uri="{BB962C8B-B14F-4D97-AF65-F5344CB8AC3E}">
        <p14:creationId xmlns:p14="http://schemas.microsoft.com/office/powerpoint/2010/main" val="37544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F147-EEEF-6E3C-B782-3EC2DCE46A63}"/>
              </a:ext>
            </a:extLst>
          </p:cNvPr>
          <p:cNvSpPr>
            <a:spLocks noGrp="1"/>
          </p:cNvSpPr>
          <p:nvPr>
            <p:ph type="title"/>
          </p:nvPr>
        </p:nvSpPr>
        <p:spPr/>
        <p:txBody>
          <a:bodyPr/>
          <a:lstStyle/>
          <a:p>
            <a:r>
              <a:rPr lang="en-US" b="1" dirty="0"/>
              <a:t>Educational or scientific events:</a:t>
            </a:r>
          </a:p>
        </p:txBody>
      </p:sp>
      <p:sp>
        <p:nvSpPr>
          <p:cNvPr id="3" name="Content Placeholder 2">
            <a:extLst>
              <a:ext uri="{FF2B5EF4-FFF2-40B4-BE49-F238E27FC236}">
                <a16:creationId xmlns:a16="http://schemas.microsoft.com/office/drawing/2014/main" id="{A109A3A5-3D75-2E63-4D7F-4FEDE13BC25B}"/>
              </a:ext>
            </a:extLst>
          </p:cNvPr>
          <p:cNvSpPr>
            <a:spLocks noGrp="1"/>
          </p:cNvSpPr>
          <p:nvPr>
            <p:ph idx="1"/>
          </p:nvPr>
        </p:nvSpPr>
        <p:spPr>
          <a:xfrm>
            <a:off x="838200" y="1690688"/>
            <a:ext cx="10515600" cy="4486275"/>
          </a:xfrm>
        </p:spPr>
        <p:txBody>
          <a:bodyPr>
            <a:normAutofit/>
          </a:bodyPr>
          <a:lstStyle/>
          <a:p>
            <a:pPr marL="0" indent="0">
              <a:buNone/>
            </a:pPr>
            <a:r>
              <a:rPr lang="en-US" sz="3200" b="1" dirty="0"/>
              <a:t>2024</a:t>
            </a:r>
          </a:p>
          <a:p>
            <a:pPr marL="0" indent="0">
              <a:buNone/>
            </a:pPr>
            <a:r>
              <a:rPr lang="en-US" sz="2400" b="1" dirty="0"/>
              <a:t>International events</a:t>
            </a:r>
          </a:p>
          <a:p>
            <a:pPr marL="0" indent="0">
              <a:buNone/>
            </a:pPr>
            <a:r>
              <a:rPr lang="en-US" sz="2400" dirty="0"/>
              <a:t>The 5th Mena Anesthesia and Pain Congress Dubai, Saudi Arabia</a:t>
            </a:r>
          </a:p>
          <a:p>
            <a:pPr marL="0" indent="0">
              <a:buNone/>
            </a:pPr>
            <a:r>
              <a:rPr lang="en-US" sz="2400" b="1" dirty="0"/>
              <a:t>Romania</a:t>
            </a:r>
          </a:p>
          <a:p>
            <a:pPr marL="0" indent="0">
              <a:buNone/>
            </a:pPr>
            <a:r>
              <a:rPr lang="en-US" sz="2400" dirty="0"/>
              <a:t>The 50th Congress of the Romanian Society of Anesthesia and Intensive Care</a:t>
            </a:r>
          </a:p>
          <a:p>
            <a:pPr lvl="1"/>
            <a:endParaRPr lang="en-US" sz="2000" dirty="0"/>
          </a:p>
        </p:txBody>
      </p:sp>
    </p:spTree>
    <p:extLst>
      <p:ext uri="{BB962C8B-B14F-4D97-AF65-F5344CB8AC3E}">
        <p14:creationId xmlns:p14="http://schemas.microsoft.com/office/powerpoint/2010/main" val="92558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265277"/>
            <a:ext cx="12192000" cy="851139"/>
          </a:xfrm>
        </p:spPr>
        <p:txBody>
          <a:bodyPr/>
          <a:lstStyle/>
          <a:p>
            <a:r>
              <a:rPr lang="en-GB" sz="4267" dirty="0">
                <a:latin typeface="Calibri" charset="0"/>
                <a:ea typeface="Calibri" charset="0"/>
                <a:cs typeface="Calibri" charset="0"/>
              </a:rPr>
              <a:t>FATIGUE PROJECT</a:t>
            </a:r>
            <a:endParaRPr lang="fi-FI" sz="4267" dirty="0">
              <a:latin typeface="Calibri" charset="0"/>
              <a:ea typeface="Calibri" charset="0"/>
              <a:cs typeface="Calibri" charset="0"/>
            </a:endParaRPr>
          </a:p>
        </p:txBody>
      </p:sp>
      <p:cxnSp>
        <p:nvCxnSpPr>
          <p:cNvPr id="4" name="Straight Connector 3">
            <a:extLst>
              <a:ext uri="{FF2B5EF4-FFF2-40B4-BE49-F238E27FC236}">
                <a16:creationId xmlns:a16="http://schemas.microsoft.com/office/drawing/2014/main" id="{528CFAA8-D1BD-4268-A5B7-8F9C5502FCA5}"/>
              </a:ext>
            </a:extLst>
          </p:cNvPr>
          <p:cNvCxnSpPr>
            <a:cxnSpLocks/>
          </p:cNvCxnSpPr>
          <p:nvPr/>
        </p:nvCxnSpPr>
        <p:spPr>
          <a:xfrm flipV="1">
            <a:off x="404688" y="1097949"/>
            <a:ext cx="11331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9828D05-4DB1-2A76-4F56-2E5129B1C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162" y="2313584"/>
            <a:ext cx="9431572" cy="4279139"/>
          </a:xfrm>
          <a:prstGeom prst="rect">
            <a:avLst/>
          </a:prstGeom>
        </p:spPr>
      </p:pic>
      <p:sp>
        <p:nvSpPr>
          <p:cNvPr id="8" name="Arrow: Down 7">
            <a:extLst>
              <a:ext uri="{FF2B5EF4-FFF2-40B4-BE49-F238E27FC236}">
                <a16:creationId xmlns:a16="http://schemas.microsoft.com/office/drawing/2014/main" id="{FFA43DDC-ABB0-EA1E-9D9B-4868301922BA}"/>
              </a:ext>
            </a:extLst>
          </p:cNvPr>
          <p:cNvSpPr/>
          <p:nvPr/>
        </p:nvSpPr>
        <p:spPr>
          <a:xfrm rot="18997181">
            <a:off x="4951012" y="2639834"/>
            <a:ext cx="646176" cy="549657"/>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50" name="Picture 2" descr="European Patient Safety Foundation ...">
            <a:extLst>
              <a:ext uri="{FF2B5EF4-FFF2-40B4-BE49-F238E27FC236}">
                <a16:creationId xmlns:a16="http://schemas.microsoft.com/office/drawing/2014/main" id="{DB5D00C1-75DE-8FB2-16A0-C5609AC09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89" y="1190979"/>
            <a:ext cx="2807529" cy="104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B0B-023C-AEB6-17BE-8CD84437B46B}"/>
              </a:ext>
            </a:extLst>
          </p:cNvPr>
          <p:cNvSpPr>
            <a:spLocks noGrp="1"/>
          </p:cNvSpPr>
          <p:nvPr>
            <p:ph type="title"/>
          </p:nvPr>
        </p:nvSpPr>
        <p:spPr/>
        <p:txBody>
          <a:bodyPr/>
          <a:lstStyle/>
          <a:p>
            <a:r>
              <a:rPr lang="en-US" b="1" dirty="0"/>
              <a:t>Collaboration with other organizations:</a:t>
            </a:r>
          </a:p>
        </p:txBody>
      </p:sp>
      <p:sp>
        <p:nvSpPr>
          <p:cNvPr id="3" name="Content Placeholder 2">
            <a:extLst>
              <a:ext uri="{FF2B5EF4-FFF2-40B4-BE49-F238E27FC236}">
                <a16:creationId xmlns:a16="http://schemas.microsoft.com/office/drawing/2014/main" id="{E002F631-01E5-7E9D-E239-D1DDA2F38D88}"/>
              </a:ext>
            </a:extLst>
          </p:cNvPr>
          <p:cNvSpPr>
            <a:spLocks noGrp="1"/>
          </p:cNvSpPr>
          <p:nvPr>
            <p:ph idx="1"/>
          </p:nvPr>
        </p:nvSpPr>
        <p:spPr/>
        <p:txBody>
          <a:bodyPr/>
          <a:lstStyle/>
          <a:p>
            <a:r>
              <a:rPr lang="en-US" dirty="0"/>
              <a:t>ESAIC Trainee Committee</a:t>
            </a:r>
          </a:p>
          <a:p>
            <a:r>
              <a:rPr lang="en-US" dirty="0"/>
              <a:t>ESAIC NASC Committee</a:t>
            </a:r>
          </a:p>
          <a:p>
            <a:r>
              <a:rPr lang="en-US" dirty="0"/>
              <a:t>European Junior Doctors</a:t>
            </a:r>
          </a:p>
          <a:p>
            <a:r>
              <a:rPr lang="en-US" dirty="0"/>
              <a:t>ESAIC Guideline Committee</a:t>
            </a:r>
          </a:p>
          <a:p>
            <a:r>
              <a:rPr lang="en-US" dirty="0"/>
              <a:t>European Patient Safety Foundation</a:t>
            </a:r>
          </a:p>
          <a:p>
            <a:pPr marL="0" indent="0">
              <a:buNone/>
            </a:pPr>
            <a:endParaRPr lang="en-US" dirty="0"/>
          </a:p>
        </p:txBody>
      </p:sp>
    </p:spTree>
    <p:extLst>
      <p:ext uri="{BB962C8B-B14F-4D97-AF65-F5344CB8AC3E}">
        <p14:creationId xmlns:p14="http://schemas.microsoft.com/office/powerpoint/2010/main" val="228604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265277"/>
            <a:ext cx="12192000" cy="851139"/>
          </a:xfrm>
        </p:spPr>
        <p:txBody>
          <a:bodyPr/>
          <a:lstStyle/>
          <a:p>
            <a:r>
              <a:rPr lang="en-GB" sz="4267" dirty="0">
                <a:latin typeface="Calibri" charset="0"/>
                <a:ea typeface="Calibri" charset="0"/>
                <a:cs typeface="Calibri" charset="0"/>
              </a:rPr>
              <a:t>FATIGUE PROJECT</a:t>
            </a:r>
            <a:endParaRPr lang="fi-FI" sz="4267" dirty="0">
              <a:latin typeface="Calibri" charset="0"/>
              <a:ea typeface="Calibri" charset="0"/>
              <a:cs typeface="Calibri" charset="0"/>
            </a:endParaRPr>
          </a:p>
        </p:txBody>
      </p:sp>
      <p:cxnSp>
        <p:nvCxnSpPr>
          <p:cNvPr id="4" name="Straight Connector 3">
            <a:extLst>
              <a:ext uri="{FF2B5EF4-FFF2-40B4-BE49-F238E27FC236}">
                <a16:creationId xmlns:a16="http://schemas.microsoft.com/office/drawing/2014/main" id="{528CFAA8-D1BD-4268-A5B7-8F9C5502FCA5}"/>
              </a:ext>
            </a:extLst>
          </p:cNvPr>
          <p:cNvCxnSpPr>
            <a:cxnSpLocks/>
          </p:cNvCxnSpPr>
          <p:nvPr/>
        </p:nvCxnSpPr>
        <p:spPr>
          <a:xfrm flipV="1">
            <a:off x="404688" y="1097949"/>
            <a:ext cx="11331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CCEA8CB-C7DC-130C-ABFB-145B52D9E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4771" y="1370258"/>
            <a:ext cx="5261739" cy="3113012"/>
          </a:xfrm>
          <a:prstGeom prst="rect">
            <a:avLst/>
          </a:prstGeom>
        </p:spPr>
      </p:pic>
      <p:pic>
        <p:nvPicPr>
          <p:cNvPr id="7" name="Picture 6">
            <a:extLst>
              <a:ext uri="{FF2B5EF4-FFF2-40B4-BE49-F238E27FC236}">
                <a16:creationId xmlns:a16="http://schemas.microsoft.com/office/drawing/2014/main" id="{16CCB437-ECD6-13F4-0F98-6356AC7B9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23" y="2434168"/>
            <a:ext cx="7474227" cy="3912933"/>
          </a:xfrm>
          <a:prstGeom prst="rect">
            <a:avLst/>
          </a:prstGeom>
        </p:spPr>
      </p:pic>
      <p:pic>
        <p:nvPicPr>
          <p:cNvPr id="9" name="Picture 8">
            <a:extLst>
              <a:ext uri="{FF2B5EF4-FFF2-40B4-BE49-F238E27FC236}">
                <a16:creationId xmlns:a16="http://schemas.microsoft.com/office/drawing/2014/main" id="{E55DF0C3-2696-DB34-5B17-01538E4C8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2051" y="3510541"/>
            <a:ext cx="4124458" cy="2987759"/>
          </a:xfrm>
          <a:prstGeom prst="rect">
            <a:avLst/>
          </a:prstGeom>
        </p:spPr>
      </p:pic>
      <p:sp>
        <p:nvSpPr>
          <p:cNvPr id="10" name="CasetăText 4"/>
          <p:cNvSpPr txBox="1"/>
          <p:nvPr/>
        </p:nvSpPr>
        <p:spPr>
          <a:xfrm>
            <a:off x="352519" y="1286659"/>
            <a:ext cx="6469656" cy="584775"/>
          </a:xfrm>
          <a:prstGeom prst="rect">
            <a:avLst/>
          </a:prstGeom>
          <a:noFill/>
        </p:spPr>
        <p:txBody>
          <a:bodyPr wrap="none" rtlCol="0">
            <a:spAutoFit/>
          </a:bodyPr>
          <a:lstStyle/>
          <a:p>
            <a:r>
              <a:rPr lang="en-US" sz="3200" b="1" i="1" dirty="0">
                <a:solidFill>
                  <a:srgbClr val="FF0000"/>
                </a:solidFill>
              </a:rPr>
              <a:t>FRMS – New Castle upon Tyne, UK</a:t>
            </a:r>
            <a:endParaRPr lang="ro-RO" sz="3200" b="1" i="1" dirty="0">
              <a:solidFill>
                <a:srgbClr val="FF0000"/>
              </a:solidFill>
            </a:endParaRPr>
          </a:p>
        </p:txBody>
      </p:sp>
    </p:spTree>
    <p:extLst>
      <p:ext uri="{BB962C8B-B14F-4D97-AF65-F5344CB8AC3E}">
        <p14:creationId xmlns:p14="http://schemas.microsoft.com/office/powerpoint/2010/main" val="56214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3512-5349-D722-8AB5-56736EFAFDC2}"/>
              </a:ext>
            </a:extLst>
          </p:cNvPr>
          <p:cNvSpPr>
            <a:spLocks noGrp="1"/>
          </p:cNvSpPr>
          <p:nvPr>
            <p:ph type="title"/>
          </p:nvPr>
        </p:nvSpPr>
        <p:spPr/>
        <p:txBody>
          <a:bodyPr/>
          <a:lstStyle/>
          <a:p>
            <a:r>
              <a:rPr lang="en-US" b="1" dirty="0"/>
              <a:t>Summary </a:t>
            </a:r>
          </a:p>
        </p:txBody>
      </p:sp>
      <p:sp>
        <p:nvSpPr>
          <p:cNvPr id="3" name="Content Placeholder 2">
            <a:extLst>
              <a:ext uri="{FF2B5EF4-FFF2-40B4-BE49-F238E27FC236}">
                <a16:creationId xmlns:a16="http://schemas.microsoft.com/office/drawing/2014/main" id="{89265B2E-D342-C022-D2E6-E11A3AB88FC7}"/>
              </a:ext>
            </a:extLst>
          </p:cNvPr>
          <p:cNvSpPr>
            <a:spLocks noGrp="1"/>
          </p:cNvSpPr>
          <p:nvPr>
            <p:ph idx="1"/>
          </p:nvPr>
        </p:nvSpPr>
        <p:spPr>
          <a:xfrm>
            <a:off x="838200" y="2001360"/>
            <a:ext cx="10515600" cy="3667443"/>
          </a:xfrm>
        </p:spPr>
        <p:txBody>
          <a:bodyPr/>
          <a:lstStyle/>
          <a:p>
            <a:pPr algn="just"/>
            <a:r>
              <a:rPr lang="en-US" dirty="0"/>
              <a:t>The introduction of fatigue risk management systems will improve working conditions and enhance patient safety.</a:t>
            </a:r>
          </a:p>
          <a:p>
            <a:pPr algn="just"/>
            <a:endParaRPr lang="en-US" dirty="0"/>
          </a:p>
          <a:p>
            <a:pPr algn="just"/>
            <a:r>
              <a:rPr lang="en-US" dirty="0"/>
              <a:t>We would greatly appreciate broader </a:t>
            </a:r>
            <a:r>
              <a:rPr lang="en-US" b="1" dirty="0"/>
              <a:t>collaboration</a:t>
            </a:r>
            <a:r>
              <a:rPr lang="en-US" dirty="0"/>
              <a:t> within the UEMS to enhance the quality of care and promote best practices across Europe</a:t>
            </a:r>
          </a:p>
        </p:txBody>
      </p:sp>
    </p:spTree>
    <p:extLst>
      <p:ext uri="{BB962C8B-B14F-4D97-AF65-F5344CB8AC3E}">
        <p14:creationId xmlns:p14="http://schemas.microsoft.com/office/powerpoint/2010/main" val="196287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1FB04-DA74-4B2C-BD80-03FAAFC8C288}"/>
              </a:ext>
            </a:extLst>
          </p:cNvPr>
          <p:cNvSpPr>
            <a:spLocks noGrp="1"/>
          </p:cNvSpPr>
          <p:nvPr>
            <p:ph type="ctrTitle"/>
          </p:nvPr>
        </p:nvSpPr>
        <p:spPr>
          <a:xfrm>
            <a:off x="1524000" y="2944379"/>
            <a:ext cx="9144000" cy="1217824"/>
          </a:xfrm>
        </p:spPr>
        <p:txBody>
          <a:bodyPr>
            <a:normAutofit/>
          </a:bodyPr>
          <a:lstStyle/>
          <a:p>
            <a:r>
              <a:rPr lang="en-US" b="1" dirty="0">
                <a:latin typeface="+mn-lt"/>
              </a:rPr>
              <a:t>Thanks!</a:t>
            </a:r>
            <a:endParaRPr lang="lv-LV" dirty="0">
              <a:latin typeface="+mn-lt"/>
            </a:endParaRPr>
          </a:p>
        </p:txBody>
      </p:sp>
      <p:pic>
        <p:nvPicPr>
          <p:cNvPr id="7" name="Picture 6">
            <a:extLst>
              <a:ext uri="{FF2B5EF4-FFF2-40B4-BE49-F238E27FC236}">
                <a16:creationId xmlns:a16="http://schemas.microsoft.com/office/drawing/2014/main" id="{11BB19B1-A49D-4E09-9369-D02D6FE9A820}"/>
              </a:ext>
            </a:extLst>
          </p:cNvPr>
          <p:cNvPicPr>
            <a:picLocks noChangeAspect="1"/>
          </p:cNvPicPr>
          <p:nvPr/>
        </p:nvPicPr>
        <p:blipFill>
          <a:blip r:embed="rId3"/>
          <a:stretch>
            <a:fillRect/>
          </a:stretch>
        </p:blipFill>
        <p:spPr>
          <a:xfrm>
            <a:off x="558833" y="398758"/>
            <a:ext cx="5213993" cy="1635762"/>
          </a:xfrm>
          <a:prstGeom prst="rect">
            <a:avLst/>
          </a:prstGeom>
        </p:spPr>
      </p:pic>
      <p:sp>
        <p:nvSpPr>
          <p:cNvPr id="9" name="TextBox 8">
            <a:extLst>
              <a:ext uri="{FF2B5EF4-FFF2-40B4-BE49-F238E27FC236}">
                <a16:creationId xmlns:a16="http://schemas.microsoft.com/office/drawing/2014/main" id="{621829CA-D47B-4EB4-AADF-CE22A4447102}"/>
              </a:ext>
            </a:extLst>
          </p:cNvPr>
          <p:cNvSpPr txBox="1"/>
          <p:nvPr/>
        </p:nvSpPr>
        <p:spPr>
          <a:xfrm>
            <a:off x="673934" y="5072062"/>
            <a:ext cx="6096000" cy="369332"/>
          </a:xfrm>
          <a:prstGeom prst="rect">
            <a:avLst/>
          </a:prstGeom>
          <a:noFill/>
        </p:spPr>
        <p:txBody>
          <a:bodyPr wrap="square">
            <a:spAutoFit/>
          </a:bodyPr>
          <a:lstStyle/>
          <a:p>
            <a:r>
              <a:rPr lang="en-US" dirty="0">
                <a:hlinkClick r:id="rId4"/>
              </a:rPr>
              <a:t>https://www.eba-uems.eu/</a:t>
            </a:r>
            <a:r>
              <a:rPr lang="en-US" dirty="0"/>
              <a:t> </a:t>
            </a:r>
          </a:p>
        </p:txBody>
      </p:sp>
      <p:pic>
        <p:nvPicPr>
          <p:cNvPr id="4" name="Picture 3">
            <a:extLst>
              <a:ext uri="{FF2B5EF4-FFF2-40B4-BE49-F238E27FC236}">
                <a16:creationId xmlns:a16="http://schemas.microsoft.com/office/drawing/2014/main" id="{17041678-1848-0BC0-AA55-A6BBEEDB40E6}"/>
              </a:ext>
            </a:extLst>
          </p:cNvPr>
          <p:cNvPicPr>
            <a:picLocks noChangeAspect="1"/>
          </p:cNvPicPr>
          <p:nvPr/>
        </p:nvPicPr>
        <p:blipFill>
          <a:blip r:embed="rId5"/>
          <a:stretch>
            <a:fillRect/>
          </a:stretch>
        </p:blipFill>
        <p:spPr>
          <a:xfrm>
            <a:off x="8961119" y="398758"/>
            <a:ext cx="2966085" cy="2966085"/>
          </a:xfrm>
          <a:prstGeom prst="rect">
            <a:avLst/>
          </a:prstGeom>
        </p:spPr>
      </p:pic>
    </p:spTree>
    <p:extLst>
      <p:ext uri="{BB962C8B-B14F-4D97-AF65-F5344CB8AC3E}">
        <p14:creationId xmlns:p14="http://schemas.microsoft.com/office/powerpoint/2010/main" val="221339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AD49-3A43-6D68-5975-3A589BB0DCD0}"/>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323EEA98-5A92-2FB4-3237-DCFCAA43B952}"/>
              </a:ext>
            </a:extLst>
          </p:cNvPr>
          <p:cNvSpPr>
            <a:spLocks noGrp="1"/>
          </p:cNvSpPr>
          <p:nvPr>
            <p:ph idx="1"/>
          </p:nvPr>
        </p:nvSpPr>
        <p:spPr>
          <a:xfrm>
            <a:off x="680720" y="3582926"/>
            <a:ext cx="10830560" cy="3082033"/>
          </a:xfrm>
        </p:spPr>
        <p:txBody>
          <a:bodyPr>
            <a:normAutofit/>
          </a:bodyPr>
          <a:lstStyle/>
          <a:p>
            <a:pPr marL="0" indent="0" algn="just">
              <a:lnSpc>
                <a:spcPct val="106000"/>
              </a:lnSpc>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fatigue-related medical error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is a mistake in clinical judgment or performance caused by physical or mental fatigue. It can lead to misdiagnosis, incorrect treatment, or medication errors, often due to long working hours, inadequate rest, or disrupted sleep among healthcare professionals.</a:t>
            </a:r>
          </a:p>
          <a:p>
            <a:pPr marL="0" indent="0" algn="just">
              <a:lnSpc>
                <a:spcPct val="106000"/>
              </a:lnSpc>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On the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19</a:t>
            </a:r>
            <a:r>
              <a:rPr lang="en-US" sz="2400" b="1"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of October 2019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European Board of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Anaesthesiology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approved the FATIGUE PROJECT of the EBA Workforce, Working Conditions, Welfare Standing Committee.</a:t>
            </a:r>
          </a:p>
          <a:p>
            <a:pPr indent="0" algn="just">
              <a:lnSpc>
                <a:spcPct val="106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8557609C-0CF4-9C10-4F28-36C1D443C311}"/>
              </a:ext>
            </a:extLst>
          </p:cNvPr>
          <p:cNvPicPr>
            <a:picLocks noChangeAspect="1"/>
          </p:cNvPicPr>
          <p:nvPr/>
        </p:nvPicPr>
        <p:blipFill>
          <a:blip r:embed="rId2"/>
          <a:stretch>
            <a:fillRect/>
          </a:stretch>
        </p:blipFill>
        <p:spPr>
          <a:xfrm>
            <a:off x="5913120" y="2055813"/>
            <a:ext cx="6029960" cy="127855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C745BA4-278F-6792-67B4-0E2DEF9BEA35}"/>
              </a:ext>
            </a:extLst>
          </p:cNvPr>
          <p:cNvPicPr>
            <a:picLocks noChangeAspect="1"/>
          </p:cNvPicPr>
          <p:nvPr/>
        </p:nvPicPr>
        <p:blipFill>
          <a:blip r:embed="rId3"/>
          <a:stretch>
            <a:fillRect/>
          </a:stretch>
        </p:blipFill>
        <p:spPr>
          <a:xfrm>
            <a:off x="6960382" y="0"/>
            <a:ext cx="5383235" cy="2091109"/>
          </a:xfrm>
          <a:prstGeom prst="rect">
            <a:avLst/>
          </a:prstGeom>
        </p:spPr>
      </p:pic>
    </p:spTree>
    <p:extLst>
      <p:ext uri="{BB962C8B-B14F-4D97-AF65-F5344CB8AC3E}">
        <p14:creationId xmlns:p14="http://schemas.microsoft.com/office/powerpoint/2010/main" val="92439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E4EC26-B327-D786-7BDC-CC2B44D709A5}"/>
              </a:ext>
            </a:extLst>
          </p:cNvPr>
          <p:cNvSpPr>
            <a:spLocks noGrp="1"/>
          </p:cNvSpPr>
          <p:nvPr>
            <p:ph type="title"/>
          </p:nvPr>
        </p:nvSpPr>
        <p:spPr/>
        <p:txBody>
          <a:bodyPr/>
          <a:lstStyle/>
          <a:p>
            <a:r>
              <a:rPr lang="en-US" b="1" dirty="0"/>
              <a:t>Aims of the project:</a:t>
            </a:r>
          </a:p>
        </p:txBody>
      </p:sp>
      <p:sp>
        <p:nvSpPr>
          <p:cNvPr id="5" name="Content Placeholder 4">
            <a:extLst>
              <a:ext uri="{FF2B5EF4-FFF2-40B4-BE49-F238E27FC236}">
                <a16:creationId xmlns:a16="http://schemas.microsoft.com/office/drawing/2014/main" id="{A8B4FE74-32B8-79B5-FCF5-50F2FBCC3E99}"/>
              </a:ext>
            </a:extLst>
          </p:cNvPr>
          <p:cNvSpPr>
            <a:spLocks noGrp="1"/>
          </p:cNvSpPr>
          <p:nvPr>
            <p:ph idx="1"/>
          </p:nvPr>
        </p:nvSpPr>
        <p:spPr/>
        <p:txBody>
          <a:bodyPr>
            <a:normAutofit fontScale="92500" lnSpcReduction="10000"/>
          </a:bodyPr>
          <a:lstStyle/>
          <a:p>
            <a:r>
              <a:rPr lang="en-US" dirty="0"/>
              <a:t>To collect and publish data about the </a:t>
            </a:r>
            <a:r>
              <a:rPr lang="en-US" b="1" dirty="0"/>
              <a:t>work-related fatigue </a:t>
            </a:r>
            <a:r>
              <a:rPr lang="en-US" dirty="0"/>
              <a:t>of European </a:t>
            </a:r>
            <a:r>
              <a:rPr lang="en-US" dirty="0" err="1"/>
              <a:t>anaesthesiologists</a:t>
            </a:r>
            <a:endParaRPr lang="en-US" dirty="0"/>
          </a:p>
          <a:p>
            <a:r>
              <a:rPr lang="en-US" dirty="0"/>
              <a:t>To </a:t>
            </a:r>
            <a:r>
              <a:rPr lang="en-US" b="1" dirty="0"/>
              <a:t>raise awareness </a:t>
            </a:r>
            <a:r>
              <a:rPr lang="en-US" dirty="0"/>
              <a:t>of fatigue-related consequences on patient safety, and on </a:t>
            </a:r>
            <a:r>
              <a:rPr lang="en-US" dirty="0" err="1"/>
              <a:t>anaesthesiologists</a:t>
            </a:r>
            <a:r>
              <a:rPr lang="en-US" dirty="0"/>
              <a:t> wellbeing</a:t>
            </a:r>
          </a:p>
          <a:p>
            <a:r>
              <a:rPr lang="en-US" dirty="0"/>
              <a:t>To promote a </a:t>
            </a:r>
            <a:r>
              <a:rPr lang="en-US" b="1" dirty="0"/>
              <a:t>change of culture </a:t>
            </a:r>
            <a:r>
              <a:rPr lang="en-US" dirty="0"/>
              <a:t>and regulations at all levels – </a:t>
            </a:r>
            <a:r>
              <a:rPr lang="en-US" dirty="0" err="1"/>
              <a:t>anaesthesiologist</a:t>
            </a:r>
            <a:r>
              <a:rPr lang="en-US" dirty="0"/>
              <a:t>, departments, hospital managers, regulatory bodies</a:t>
            </a:r>
          </a:p>
          <a:p>
            <a:r>
              <a:rPr lang="en-US" dirty="0"/>
              <a:t>To promote </a:t>
            </a:r>
            <a:r>
              <a:rPr lang="en-US" b="1" dirty="0"/>
              <a:t>implementation</a:t>
            </a:r>
            <a:r>
              <a:rPr lang="en-US" dirty="0"/>
              <a:t> of a Fatigue Risk Management System within European countries</a:t>
            </a:r>
          </a:p>
          <a:p>
            <a:r>
              <a:rPr lang="en-US" b="1" dirty="0">
                <a:solidFill>
                  <a:srgbClr val="C00000"/>
                </a:solidFill>
              </a:rPr>
              <a:t>To enhance actions of other specialties</a:t>
            </a:r>
          </a:p>
          <a:p>
            <a:r>
              <a:rPr lang="en-US" b="1" dirty="0"/>
              <a:t>To promote a change of regulations in healthcare at the European level</a:t>
            </a:r>
          </a:p>
          <a:p>
            <a:endParaRPr lang="en-US" dirty="0"/>
          </a:p>
        </p:txBody>
      </p:sp>
    </p:spTree>
    <p:extLst>
      <p:ext uri="{BB962C8B-B14F-4D97-AF65-F5344CB8AC3E}">
        <p14:creationId xmlns:p14="http://schemas.microsoft.com/office/powerpoint/2010/main" val="409813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9002-907F-DAB8-E937-34FF38DCD7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B0FC6C-7B83-61F1-F752-1A2B8C6616D9}"/>
              </a:ext>
            </a:extLst>
          </p:cNvPr>
          <p:cNvSpPr>
            <a:spLocks noGrp="1"/>
          </p:cNvSpPr>
          <p:nvPr>
            <p:ph idx="1"/>
          </p:nvPr>
        </p:nvSpPr>
        <p:spPr/>
        <p:txBody>
          <a:bodyPr/>
          <a:lstStyle/>
          <a:p>
            <a:pPr marL="342900" lvl="0" indent="-342900">
              <a:lnSpc>
                <a:spcPct val="106000"/>
              </a:lnSpc>
              <a:buFont typeface="Symbol" panose="05050102010706020507" pitchFamily="18" charset="2"/>
              <a:buChar char=""/>
            </a:pPr>
            <a:r>
              <a:rPr lang="en-US" u="sng" kern="100" dirty="0">
                <a:effectLst/>
                <a:latin typeface="Calibri" panose="020F0502020204030204" pitchFamily="34" charset="0"/>
                <a:ea typeface="Calibri" panose="020F0502020204030204" pitchFamily="34" charset="0"/>
                <a:cs typeface="Times New Roman" panose="02020603050405020304" pitchFamily="18" charset="0"/>
              </a:rPr>
              <a:t>Surveys</a:t>
            </a:r>
            <a:r>
              <a:rPr lang="en-US" kern="100" dirty="0">
                <a:effectLst/>
                <a:latin typeface="Calibri" panose="020F0502020204030204" pitchFamily="34" charset="0"/>
                <a:ea typeface="Calibri" panose="020F0502020204030204" pitchFamily="34" charset="0"/>
                <a:cs typeface="Times New Roman" panose="02020603050405020304" pitchFamily="18" charset="0"/>
              </a:rPr>
              <a:t> (run from September 2021 to March 2022) distributed by National Societies via EBA and NASC and by Trainee network.</a:t>
            </a:r>
          </a:p>
          <a:p>
            <a:pPr marL="914400">
              <a:lnSpc>
                <a:spcPct val="106000"/>
              </a:lnSpc>
            </a:pPr>
            <a:r>
              <a:rPr lang="en-US" kern="0" dirty="0">
                <a:latin typeface="Calibri" panose="020F0502020204030204" pitchFamily="34" charset="0"/>
                <a:ea typeface="Calibri" panose="020F0502020204030204" pitchFamily="34" charset="0"/>
                <a:cs typeface="Times New Roman" panose="02020603050405020304" pitchFamily="18" charset="0"/>
              </a:rPr>
              <a:t>Specialists</a:t>
            </a:r>
            <a:r>
              <a:rPr lang="en-US" kern="0" dirty="0">
                <a:effectLst/>
                <a:latin typeface="Calibri" panose="020F0502020204030204" pitchFamily="34" charset="0"/>
                <a:ea typeface="Calibri" panose="020F0502020204030204" pitchFamily="34" charset="0"/>
                <a:cs typeface="Times New Roman" panose="02020603050405020304" pitchFamily="18" charset="0"/>
              </a:rPr>
              <a:t> in </a:t>
            </a:r>
            <a:r>
              <a:rPr lang="en-US" kern="0" dirty="0" err="1">
                <a:effectLst/>
                <a:latin typeface="Calibri" panose="020F0502020204030204" pitchFamily="34" charset="0"/>
                <a:ea typeface="Calibri" panose="020F0502020204030204" pitchFamily="34" charset="0"/>
                <a:cs typeface="Times New Roman" panose="02020603050405020304" pitchFamily="18" charset="0"/>
              </a:rPr>
              <a:t>Anaesthesiology</a:t>
            </a:r>
            <a:r>
              <a:rPr lang="en-US" kern="0" dirty="0">
                <a:effectLst/>
                <a:latin typeface="Calibri" panose="020F0502020204030204" pitchFamily="34" charset="0"/>
                <a:ea typeface="Calibri" panose="020F0502020204030204" pitchFamily="34" charset="0"/>
                <a:cs typeface="Times New Roman" panose="02020603050405020304" pitchFamily="18" charset="0"/>
              </a:rPr>
              <a:t> – 1577 responders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6000"/>
              </a:lnSpc>
              <a:spcAft>
                <a:spcPts val="800"/>
              </a:spcAft>
            </a:pPr>
            <a:r>
              <a:rPr lang="en-US" kern="0" dirty="0">
                <a:effectLst/>
                <a:latin typeface="Calibri" panose="020F0502020204030204" pitchFamily="34" charset="0"/>
                <a:ea typeface="Calibri" panose="020F0502020204030204" pitchFamily="34" charset="0"/>
                <a:cs typeface="Times New Roman" panose="02020603050405020304" pitchFamily="18" charset="0"/>
              </a:rPr>
              <a:t>Trainees in </a:t>
            </a:r>
            <a:r>
              <a:rPr lang="en-US" kern="0" dirty="0" err="1">
                <a:effectLst/>
                <a:latin typeface="Calibri" panose="020F0502020204030204" pitchFamily="34" charset="0"/>
                <a:ea typeface="Calibri" panose="020F0502020204030204" pitchFamily="34" charset="0"/>
                <a:cs typeface="Times New Roman" panose="02020603050405020304" pitchFamily="18" charset="0"/>
              </a:rPr>
              <a:t>Anaesthesiology</a:t>
            </a:r>
            <a:r>
              <a:rPr lang="en-US" kern="0" dirty="0">
                <a:effectLst/>
                <a:latin typeface="Calibri" panose="020F0502020204030204" pitchFamily="34" charset="0"/>
                <a:ea typeface="Calibri" panose="020F0502020204030204" pitchFamily="34" charset="0"/>
                <a:cs typeface="Times New Roman" panose="02020603050405020304" pitchFamily="18" charset="0"/>
              </a:rPr>
              <a:t> - 1252 responders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960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51652" y="1112815"/>
            <a:ext cx="3750512" cy="579863"/>
          </a:xfrm>
        </p:spPr>
        <p:txBody>
          <a:bodyPr/>
          <a:lstStyle/>
          <a:p>
            <a:pPr marL="1219170" lvl="2" indent="0">
              <a:buNone/>
            </a:pPr>
            <a:r>
              <a:rPr lang="en-US" b="1" dirty="0">
                <a:solidFill>
                  <a:srgbClr val="FF0000"/>
                </a:solidFill>
                <a:latin typeface="Calibri" charset="0"/>
                <a:ea typeface="Calibri" charset="0"/>
                <a:cs typeface="Calibri" charset="0"/>
              </a:rPr>
              <a:t>Publications</a:t>
            </a:r>
          </a:p>
        </p:txBody>
      </p:sp>
      <p:cxnSp>
        <p:nvCxnSpPr>
          <p:cNvPr id="4" name="Straight Connector 3">
            <a:extLst>
              <a:ext uri="{FF2B5EF4-FFF2-40B4-BE49-F238E27FC236}">
                <a16:creationId xmlns:a16="http://schemas.microsoft.com/office/drawing/2014/main" id="{528CFAA8-D1BD-4268-A5B7-8F9C5502FCA5}"/>
              </a:ext>
            </a:extLst>
          </p:cNvPr>
          <p:cNvCxnSpPr>
            <a:cxnSpLocks/>
          </p:cNvCxnSpPr>
          <p:nvPr/>
        </p:nvCxnSpPr>
        <p:spPr>
          <a:xfrm flipV="1">
            <a:off x="404688" y="1097949"/>
            <a:ext cx="11331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tsikko 1">
            <a:extLst>
              <a:ext uri="{FF2B5EF4-FFF2-40B4-BE49-F238E27FC236}">
                <a16:creationId xmlns:a16="http://schemas.microsoft.com/office/drawing/2014/main" id="{FBB0AA63-9127-EFDC-0DD7-1DFE7271A742}"/>
              </a:ext>
            </a:extLst>
          </p:cNvPr>
          <p:cNvSpPr>
            <a:spLocks noGrp="1"/>
          </p:cNvSpPr>
          <p:nvPr>
            <p:ph type="title"/>
          </p:nvPr>
        </p:nvSpPr>
        <p:spPr>
          <a:xfrm>
            <a:off x="404688" y="210740"/>
            <a:ext cx="7949184" cy="851139"/>
          </a:xfrm>
        </p:spPr>
        <p:txBody>
          <a:bodyPr/>
          <a:lstStyle/>
          <a:p>
            <a:pPr algn="l"/>
            <a:r>
              <a:rPr lang="en-US" sz="4267" dirty="0">
                <a:latin typeface="Calibri" charset="0"/>
                <a:ea typeface="Calibri" charset="0"/>
                <a:cs typeface="Calibri" charset="0"/>
              </a:rPr>
              <a:t>FATIGUE PROJECT</a:t>
            </a:r>
            <a:endParaRPr lang="fi-FI" sz="4267" b="1" dirty="0">
              <a:latin typeface="Calibri" charset="0"/>
              <a:ea typeface="Calibri" charset="0"/>
              <a:cs typeface="Calibri" charset="0"/>
            </a:endParaRPr>
          </a:p>
        </p:txBody>
      </p:sp>
      <p:pic>
        <p:nvPicPr>
          <p:cNvPr id="9" name="Picture 8">
            <a:extLst>
              <a:ext uri="{FF2B5EF4-FFF2-40B4-BE49-F238E27FC236}">
                <a16:creationId xmlns:a16="http://schemas.microsoft.com/office/drawing/2014/main" id="{99F0270D-6DA8-04FD-343F-C6566A345535}"/>
              </a:ext>
            </a:extLst>
          </p:cNvPr>
          <p:cNvPicPr>
            <a:picLocks noChangeAspect="1"/>
          </p:cNvPicPr>
          <p:nvPr/>
        </p:nvPicPr>
        <p:blipFill>
          <a:blip r:embed="rId2"/>
          <a:stretch>
            <a:fillRect/>
          </a:stretch>
        </p:blipFill>
        <p:spPr>
          <a:xfrm>
            <a:off x="5636715" y="1387042"/>
            <a:ext cx="6337434" cy="417047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69C56AB-F874-54A3-EAE1-7A9E4BF87F33}"/>
              </a:ext>
            </a:extLst>
          </p:cNvPr>
          <p:cNvSpPr txBox="1"/>
          <p:nvPr/>
        </p:nvSpPr>
        <p:spPr>
          <a:xfrm rot="20463013">
            <a:off x="356376" y="1696343"/>
            <a:ext cx="6096000" cy="461665"/>
          </a:xfrm>
          <a:prstGeom prst="rect">
            <a:avLst/>
          </a:prstGeom>
          <a:noFill/>
        </p:spPr>
        <p:txBody>
          <a:bodyPr wrap="square">
            <a:spAutoFit/>
          </a:bodyPr>
          <a:lstStyle/>
          <a:p>
            <a:r>
              <a:rPr lang="en-US" sz="2400" b="1" dirty="0" err="1"/>
              <a:t>Eur</a:t>
            </a:r>
            <a:r>
              <a:rPr lang="en-US" sz="2400" b="1" dirty="0"/>
              <a:t> J </a:t>
            </a:r>
            <a:r>
              <a:rPr lang="en-US" sz="2400" b="1" dirty="0" err="1"/>
              <a:t>Anaesthesiol</a:t>
            </a:r>
            <a:r>
              <a:rPr lang="en-US" sz="2400" b="1" dirty="0"/>
              <a:t> 2024; 41:24–33</a:t>
            </a:r>
          </a:p>
        </p:txBody>
      </p:sp>
      <p:pic>
        <p:nvPicPr>
          <p:cNvPr id="12" name="Picture 11" descr="A black text on a white background&#10;&#10;Description automatically generated">
            <a:extLst>
              <a:ext uri="{FF2B5EF4-FFF2-40B4-BE49-F238E27FC236}">
                <a16:creationId xmlns:a16="http://schemas.microsoft.com/office/drawing/2014/main" id="{701D664F-13D2-F655-6087-4C6174ABA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58" y="3040808"/>
            <a:ext cx="3257550" cy="609600"/>
          </a:xfrm>
          <a:prstGeom prst="rect">
            <a:avLst/>
          </a:prstGeom>
        </p:spPr>
      </p:pic>
      <p:pic>
        <p:nvPicPr>
          <p:cNvPr id="14" name="Picture 13" descr="A graph showing the price of a stock market&#10;&#10;Description automatically generated">
            <a:extLst>
              <a:ext uri="{FF2B5EF4-FFF2-40B4-BE49-F238E27FC236}">
                <a16:creationId xmlns:a16="http://schemas.microsoft.com/office/drawing/2014/main" id="{796EFAE4-CE82-C2C3-EA26-817980641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43" y="3870033"/>
            <a:ext cx="4072344" cy="2416257"/>
          </a:xfrm>
          <a:prstGeom prst="rect">
            <a:avLst/>
          </a:prstGeom>
        </p:spPr>
      </p:pic>
      <p:pic>
        <p:nvPicPr>
          <p:cNvPr id="6" name="Picture 5">
            <a:extLst>
              <a:ext uri="{FF2B5EF4-FFF2-40B4-BE49-F238E27FC236}">
                <a16:creationId xmlns:a16="http://schemas.microsoft.com/office/drawing/2014/main" id="{B8400271-41BF-0680-AB71-429C565E4FE9}"/>
              </a:ext>
            </a:extLst>
          </p:cNvPr>
          <p:cNvPicPr>
            <a:picLocks noChangeAspect="1"/>
          </p:cNvPicPr>
          <p:nvPr/>
        </p:nvPicPr>
        <p:blipFill>
          <a:blip r:embed="rId5"/>
          <a:stretch>
            <a:fillRect/>
          </a:stretch>
        </p:blipFill>
        <p:spPr>
          <a:xfrm>
            <a:off x="3571365" y="2047985"/>
            <a:ext cx="1985645" cy="1985645"/>
          </a:xfrm>
          <a:prstGeom prst="rect">
            <a:avLst/>
          </a:prstGeom>
        </p:spPr>
      </p:pic>
    </p:spTree>
    <p:extLst>
      <p:ext uri="{BB962C8B-B14F-4D97-AF65-F5344CB8AC3E}">
        <p14:creationId xmlns:p14="http://schemas.microsoft.com/office/powerpoint/2010/main" val="24183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31158" y="1116417"/>
            <a:ext cx="11478884" cy="5037092"/>
          </a:xfrm>
        </p:spPr>
        <p:txBody>
          <a:bodyPr/>
          <a:lstStyle/>
          <a:p>
            <a:pPr marL="1219170" lvl="2" indent="0">
              <a:buNone/>
            </a:pPr>
            <a:r>
              <a:rPr lang="en-US" b="1" dirty="0">
                <a:solidFill>
                  <a:srgbClr val="FF0000"/>
                </a:solidFill>
                <a:latin typeface="Calibri" charset="0"/>
                <a:ea typeface="Calibri" charset="0"/>
                <a:cs typeface="Calibri" charset="0"/>
              </a:rPr>
              <a:t>Publications</a:t>
            </a:r>
          </a:p>
        </p:txBody>
      </p:sp>
      <p:cxnSp>
        <p:nvCxnSpPr>
          <p:cNvPr id="4" name="Straight Connector 3">
            <a:extLst>
              <a:ext uri="{FF2B5EF4-FFF2-40B4-BE49-F238E27FC236}">
                <a16:creationId xmlns:a16="http://schemas.microsoft.com/office/drawing/2014/main" id="{528CFAA8-D1BD-4268-A5B7-8F9C5502FCA5}"/>
              </a:ext>
            </a:extLst>
          </p:cNvPr>
          <p:cNvCxnSpPr>
            <a:cxnSpLocks/>
          </p:cNvCxnSpPr>
          <p:nvPr/>
        </p:nvCxnSpPr>
        <p:spPr>
          <a:xfrm flipV="1">
            <a:off x="404688" y="1097949"/>
            <a:ext cx="11331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close-up of a newspaper&#10;&#10;Description automatically generated">
            <a:extLst>
              <a:ext uri="{FF2B5EF4-FFF2-40B4-BE49-F238E27FC236}">
                <a16:creationId xmlns:a16="http://schemas.microsoft.com/office/drawing/2014/main" id="{9EB56BEE-5AB8-2962-86F5-F363D76A7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680" y="1677219"/>
            <a:ext cx="4385266" cy="4794701"/>
          </a:xfrm>
          <a:prstGeom prst="rect">
            <a:avLst/>
          </a:prstGeom>
          <a:ln>
            <a:noFill/>
          </a:ln>
          <a:effectLst>
            <a:outerShdw blurRad="292100" dist="139700" dir="2700000" algn="tl" rotWithShape="0">
              <a:srgbClr val="333333">
                <a:alpha val="65000"/>
              </a:srgbClr>
            </a:outerShdw>
          </a:effectLst>
        </p:spPr>
      </p:pic>
      <p:sp>
        <p:nvSpPr>
          <p:cNvPr id="8" name="Otsikko 1">
            <a:extLst>
              <a:ext uri="{FF2B5EF4-FFF2-40B4-BE49-F238E27FC236}">
                <a16:creationId xmlns:a16="http://schemas.microsoft.com/office/drawing/2014/main" id="{7B29F1D8-89A6-5C6D-1431-9037BFD4C9B6}"/>
              </a:ext>
            </a:extLst>
          </p:cNvPr>
          <p:cNvSpPr>
            <a:spLocks noGrp="1"/>
          </p:cNvSpPr>
          <p:nvPr>
            <p:ph type="title"/>
          </p:nvPr>
        </p:nvSpPr>
        <p:spPr>
          <a:xfrm>
            <a:off x="404688" y="210740"/>
            <a:ext cx="7949184" cy="851139"/>
          </a:xfrm>
        </p:spPr>
        <p:txBody>
          <a:bodyPr/>
          <a:lstStyle/>
          <a:p>
            <a:pPr algn="l"/>
            <a:r>
              <a:rPr lang="en-US" sz="4267" dirty="0">
                <a:latin typeface="Calibri" charset="0"/>
                <a:ea typeface="Calibri" charset="0"/>
                <a:cs typeface="Calibri" charset="0"/>
              </a:rPr>
              <a:t>FATIGUE PROJECT</a:t>
            </a:r>
            <a:endParaRPr lang="fi-FI" sz="4267" b="1" dirty="0">
              <a:latin typeface="Calibri" charset="0"/>
              <a:ea typeface="Calibri" charset="0"/>
              <a:cs typeface="Calibri" charset="0"/>
            </a:endParaRPr>
          </a:p>
        </p:txBody>
      </p:sp>
      <p:pic>
        <p:nvPicPr>
          <p:cNvPr id="5" name="Picture 4" descr="A graph showing a line of data&#10;&#10;Description automatically generated with medium confidence">
            <a:extLst>
              <a:ext uri="{FF2B5EF4-FFF2-40B4-BE49-F238E27FC236}">
                <a16:creationId xmlns:a16="http://schemas.microsoft.com/office/drawing/2014/main" id="{C6D4D92F-5C34-1FFC-2AB4-17A5FD212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79" y="3634963"/>
            <a:ext cx="4210698" cy="2564892"/>
          </a:xfrm>
          <a:prstGeom prst="rect">
            <a:avLst/>
          </a:prstGeom>
        </p:spPr>
      </p:pic>
      <p:pic>
        <p:nvPicPr>
          <p:cNvPr id="10" name="Picture 9" descr="A close up of a sign&#10;&#10;Description automatically generated">
            <a:extLst>
              <a:ext uri="{FF2B5EF4-FFF2-40B4-BE49-F238E27FC236}">
                <a16:creationId xmlns:a16="http://schemas.microsoft.com/office/drawing/2014/main" id="{8EF7CC3B-11CA-7911-B8F0-97C80EFC3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03" y="2970128"/>
            <a:ext cx="4514850" cy="628650"/>
          </a:xfrm>
          <a:prstGeom prst="rect">
            <a:avLst/>
          </a:prstGeom>
        </p:spPr>
      </p:pic>
      <p:pic>
        <p:nvPicPr>
          <p:cNvPr id="7" name="Picture 6">
            <a:extLst>
              <a:ext uri="{FF2B5EF4-FFF2-40B4-BE49-F238E27FC236}">
                <a16:creationId xmlns:a16="http://schemas.microsoft.com/office/drawing/2014/main" id="{E0971409-9594-98B0-6C41-8763A741004C}"/>
              </a:ext>
            </a:extLst>
          </p:cNvPr>
          <p:cNvPicPr>
            <a:picLocks noChangeAspect="1"/>
          </p:cNvPicPr>
          <p:nvPr/>
        </p:nvPicPr>
        <p:blipFill>
          <a:blip r:embed="rId5"/>
          <a:stretch>
            <a:fillRect/>
          </a:stretch>
        </p:blipFill>
        <p:spPr>
          <a:xfrm>
            <a:off x="4852433" y="3284453"/>
            <a:ext cx="1744748" cy="1744748"/>
          </a:xfrm>
          <a:prstGeom prst="rect">
            <a:avLst/>
          </a:prstGeom>
        </p:spPr>
      </p:pic>
    </p:spTree>
    <p:extLst>
      <p:ext uri="{BB962C8B-B14F-4D97-AF65-F5344CB8AC3E}">
        <p14:creationId xmlns:p14="http://schemas.microsoft.com/office/powerpoint/2010/main" val="19102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31158" y="1116417"/>
            <a:ext cx="11478884" cy="5037092"/>
          </a:xfrm>
        </p:spPr>
        <p:txBody>
          <a:bodyPr/>
          <a:lstStyle/>
          <a:p>
            <a:pPr marL="1219170" lvl="2" indent="0">
              <a:buNone/>
            </a:pPr>
            <a:r>
              <a:rPr lang="en-US" b="1" dirty="0">
                <a:solidFill>
                  <a:srgbClr val="FF0000"/>
                </a:solidFill>
                <a:latin typeface="Calibri" charset="0"/>
                <a:ea typeface="Calibri" charset="0"/>
                <a:cs typeface="Calibri" charset="0"/>
              </a:rPr>
              <a:t>Publications</a:t>
            </a:r>
          </a:p>
        </p:txBody>
      </p:sp>
      <p:cxnSp>
        <p:nvCxnSpPr>
          <p:cNvPr id="4" name="Straight Connector 3">
            <a:extLst>
              <a:ext uri="{FF2B5EF4-FFF2-40B4-BE49-F238E27FC236}">
                <a16:creationId xmlns:a16="http://schemas.microsoft.com/office/drawing/2014/main" id="{528CFAA8-D1BD-4268-A5B7-8F9C5502FCA5}"/>
              </a:ext>
            </a:extLst>
          </p:cNvPr>
          <p:cNvCxnSpPr>
            <a:cxnSpLocks/>
          </p:cNvCxnSpPr>
          <p:nvPr/>
        </p:nvCxnSpPr>
        <p:spPr>
          <a:xfrm flipV="1">
            <a:off x="404688" y="1097949"/>
            <a:ext cx="11331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63EF402-2235-B522-0E97-8A524BD677FB}"/>
              </a:ext>
            </a:extLst>
          </p:cNvPr>
          <p:cNvPicPr>
            <a:picLocks noChangeAspect="1"/>
          </p:cNvPicPr>
          <p:nvPr/>
        </p:nvPicPr>
        <p:blipFill>
          <a:blip r:embed="rId2"/>
          <a:stretch>
            <a:fillRect/>
          </a:stretch>
        </p:blipFill>
        <p:spPr>
          <a:xfrm>
            <a:off x="6633002" y="1315932"/>
            <a:ext cx="5010073" cy="5331329"/>
          </a:xfrm>
          <a:prstGeom prst="rect">
            <a:avLst/>
          </a:prstGeom>
          <a:ln>
            <a:noFill/>
          </a:ln>
          <a:effectLst>
            <a:outerShdw blurRad="292100" dist="139700" dir="2700000" algn="tl" rotWithShape="0">
              <a:srgbClr val="333333">
                <a:alpha val="65000"/>
              </a:srgbClr>
            </a:outerShdw>
          </a:effectLst>
        </p:spPr>
      </p:pic>
      <p:sp>
        <p:nvSpPr>
          <p:cNvPr id="9" name="Otsikko 1">
            <a:extLst>
              <a:ext uri="{FF2B5EF4-FFF2-40B4-BE49-F238E27FC236}">
                <a16:creationId xmlns:a16="http://schemas.microsoft.com/office/drawing/2014/main" id="{3AD968FC-A237-8A42-75AC-DAEA948CA71B}"/>
              </a:ext>
            </a:extLst>
          </p:cNvPr>
          <p:cNvSpPr>
            <a:spLocks noGrp="1"/>
          </p:cNvSpPr>
          <p:nvPr>
            <p:ph type="title"/>
          </p:nvPr>
        </p:nvSpPr>
        <p:spPr>
          <a:xfrm>
            <a:off x="404688" y="210740"/>
            <a:ext cx="7949184" cy="851139"/>
          </a:xfrm>
        </p:spPr>
        <p:txBody>
          <a:bodyPr/>
          <a:lstStyle/>
          <a:p>
            <a:pPr algn="l"/>
            <a:r>
              <a:rPr lang="en-US" sz="4267" dirty="0">
                <a:latin typeface="Calibri" charset="0"/>
                <a:ea typeface="Calibri" charset="0"/>
                <a:cs typeface="Calibri" charset="0"/>
              </a:rPr>
              <a:t>FATIGUE PROJECT</a:t>
            </a:r>
            <a:endParaRPr lang="fi-FI" sz="4267" b="1" dirty="0">
              <a:latin typeface="Calibri" charset="0"/>
              <a:ea typeface="Calibri" charset="0"/>
              <a:cs typeface="Calibri" charset="0"/>
            </a:endParaRPr>
          </a:p>
        </p:txBody>
      </p:sp>
      <p:pic>
        <p:nvPicPr>
          <p:cNvPr id="6" name="Picture 5" descr="A graph showing the fall of the company&#10;&#10;Description automatically generated with medium confidence">
            <a:extLst>
              <a:ext uri="{FF2B5EF4-FFF2-40B4-BE49-F238E27FC236}">
                <a16:creationId xmlns:a16="http://schemas.microsoft.com/office/drawing/2014/main" id="{AC7482F5-6A76-5AF3-A95E-7B61A5766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25" y="3842242"/>
            <a:ext cx="4331322" cy="2558143"/>
          </a:xfrm>
          <a:prstGeom prst="rect">
            <a:avLst/>
          </a:prstGeom>
        </p:spPr>
      </p:pic>
      <p:pic>
        <p:nvPicPr>
          <p:cNvPr id="11" name="Picture 10" descr="A close up of a logo&#10;&#10;Description automatically generated">
            <a:extLst>
              <a:ext uri="{FF2B5EF4-FFF2-40B4-BE49-F238E27FC236}">
                <a16:creationId xmlns:a16="http://schemas.microsoft.com/office/drawing/2014/main" id="{B89264DC-E212-5626-4E64-2271BCF0F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09" y="3035832"/>
            <a:ext cx="4944339" cy="787943"/>
          </a:xfrm>
          <a:prstGeom prst="rect">
            <a:avLst/>
          </a:prstGeom>
        </p:spPr>
      </p:pic>
      <p:pic>
        <p:nvPicPr>
          <p:cNvPr id="5" name="Picture 4">
            <a:extLst>
              <a:ext uri="{FF2B5EF4-FFF2-40B4-BE49-F238E27FC236}">
                <a16:creationId xmlns:a16="http://schemas.microsoft.com/office/drawing/2014/main" id="{64AA4315-5EAF-531F-0497-ADAAB8CAD4D6}"/>
              </a:ext>
            </a:extLst>
          </p:cNvPr>
          <p:cNvPicPr>
            <a:picLocks noChangeAspect="1"/>
          </p:cNvPicPr>
          <p:nvPr/>
        </p:nvPicPr>
        <p:blipFill>
          <a:blip r:embed="rId5"/>
          <a:stretch>
            <a:fillRect/>
          </a:stretch>
        </p:blipFill>
        <p:spPr>
          <a:xfrm>
            <a:off x="4804802" y="2691122"/>
            <a:ext cx="1736725" cy="1736725"/>
          </a:xfrm>
          <a:prstGeom prst="rect">
            <a:avLst/>
          </a:prstGeom>
        </p:spPr>
      </p:pic>
    </p:spTree>
    <p:extLst>
      <p:ext uri="{BB962C8B-B14F-4D97-AF65-F5344CB8AC3E}">
        <p14:creationId xmlns:p14="http://schemas.microsoft.com/office/powerpoint/2010/main" val="209770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20131" y="1170699"/>
            <a:ext cx="4778881" cy="537453"/>
          </a:xfrm>
        </p:spPr>
        <p:txBody>
          <a:bodyPr/>
          <a:lstStyle/>
          <a:p>
            <a:pPr marL="1219170" lvl="2" indent="0">
              <a:buNone/>
            </a:pPr>
            <a:r>
              <a:rPr lang="en-US" b="1" dirty="0">
                <a:solidFill>
                  <a:srgbClr val="FF0000"/>
                </a:solidFill>
                <a:latin typeface="Calibri" charset="0"/>
                <a:ea typeface="Calibri" charset="0"/>
                <a:cs typeface="Calibri" charset="0"/>
              </a:rPr>
              <a:t>Other publications </a:t>
            </a:r>
          </a:p>
        </p:txBody>
      </p:sp>
      <p:cxnSp>
        <p:nvCxnSpPr>
          <p:cNvPr id="4" name="Straight Connector 3">
            <a:extLst>
              <a:ext uri="{FF2B5EF4-FFF2-40B4-BE49-F238E27FC236}">
                <a16:creationId xmlns:a16="http://schemas.microsoft.com/office/drawing/2014/main" id="{528CFAA8-D1BD-4268-A5B7-8F9C5502FCA5}"/>
              </a:ext>
            </a:extLst>
          </p:cNvPr>
          <p:cNvCxnSpPr>
            <a:cxnSpLocks/>
          </p:cNvCxnSpPr>
          <p:nvPr/>
        </p:nvCxnSpPr>
        <p:spPr>
          <a:xfrm flipV="1">
            <a:off x="404688" y="1097949"/>
            <a:ext cx="11331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tsikko 1">
            <a:extLst>
              <a:ext uri="{FF2B5EF4-FFF2-40B4-BE49-F238E27FC236}">
                <a16:creationId xmlns:a16="http://schemas.microsoft.com/office/drawing/2014/main" id="{3AD968FC-A237-8A42-75AC-DAEA948CA71B}"/>
              </a:ext>
            </a:extLst>
          </p:cNvPr>
          <p:cNvSpPr>
            <a:spLocks noGrp="1"/>
          </p:cNvSpPr>
          <p:nvPr>
            <p:ph type="title"/>
          </p:nvPr>
        </p:nvSpPr>
        <p:spPr>
          <a:xfrm>
            <a:off x="404688" y="210740"/>
            <a:ext cx="7949184" cy="851139"/>
          </a:xfrm>
        </p:spPr>
        <p:txBody>
          <a:bodyPr/>
          <a:lstStyle/>
          <a:p>
            <a:pPr algn="l"/>
            <a:r>
              <a:rPr lang="en-US" sz="4267" dirty="0">
                <a:latin typeface="Calibri" charset="0"/>
                <a:ea typeface="Calibri" charset="0"/>
                <a:cs typeface="Calibri" charset="0"/>
              </a:rPr>
              <a:t>FATIGUE PROJECT</a:t>
            </a:r>
            <a:endParaRPr lang="fi-FI" sz="4267" b="1" dirty="0">
              <a:latin typeface="Calibri" charset="0"/>
              <a:ea typeface="Calibri" charset="0"/>
              <a:cs typeface="Calibri" charset="0"/>
            </a:endParaRPr>
          </a:p>
        </p:txBody>
      </p:sp>
      <p:pic>
        <p:nvPicPr>
          <p:cNvPr id="10" name="Picture 9">
            <a:extLst>
              <a:ext uri="{FF2B5EF4-FFF2-40B4-BE49-F238E27FC236}">
                <a16:creationId xmlns:a16="http://schemas.microsoft.com/office/drawing/2014/main" id="{50104382-4B03-A85D-FBCD-ED1601FB178B}"/>
              </a:ext>
            </a:extLst>
          </p:cNvPr>
          <p:cNvPicPr>
            <a:picLocks noChangeAspect="1"/>
          </p:cNvPicPr>
          <p:nvPr/>
        </p:nvPicPr>
        <p:blipFill>
          <a:blip r:embed="rId2"/>
          <a:stretch>
            <a:fillRect/>
          </a:stretch>
        </p:blipFill>
        <p:spPr>
          <a:xfrm>
            <a:off x="4208891" y="1780902"/>
            <a:ext cx="7824083" cy="2949655"/>
          </a:xfrm>
          <a:prstGeom prst="rect">
            <a:avLst/>
          </a:prstGeom>
        </p:spPr>
      </p:pic>
      <p:pic>
        <p:nvPicPr>
          <p:cNvPr id="12" name="Picture 11">
            <a:extLst>
              <a:ext uri="{FF2B5EF4-FFF2-40B4-BE49-F238E27FC236}">
                <a16:creationId xmlns:a16="http://schemas.microsoft.com/office/drawing/2014/main" id="{AEC77ECE-7E66-56C9-7CD7-073DAB379B85}"/>
              </a:ext>
            </a:extLst>
          </p:cNvPr>
          <p:cNvPicPr>
            <a:picLocks noChangeAspect="1"/>
          </p:cNvPicPr>
          <p:nvPr/>
        </p:nvPicPr>
        <p:blipFill>
          <a:blip r:embed="rId3"/>
          <a:stretch>
            <a:fillRect/>
          </a:stretch>
        </p:blipFill>
        <p:spPr>
          <a:xfrm>
            <a:off x="6096000" y="4730556"/>
            <a:ext cx="5061995" cy="1597307"/>
          </a:xfrm>
          <a:prstGeom prst="rect">
            <a:avLst/>
          </a:prstGeom>
        </p:spPr>
      </p:pic>
      <p:pic>
        <p:nvPicPr>
          <p:cNvPr id="14" name="Picture 13">
            <a:extLst>
              <a:ext uri="{FF2B5EF4-FFF2-40B4-BE49-F238E27FC236}">
                <a16:creationId xmlns:a16="http://schemas.microsoft.com/office/drawing/2014/main" id="{C9B69C0E-704E-1FDC-2AEA-3C0BA46779F1}"/>
              </a:ext>
            </a:extLst>
          </p:cNvPr>
          <p:cNvPicPr>
            <a:picLocks noChangeAspect="1"/>
          </p:cNvPicPr>
          <p:nvPr/>
        </p:nvPicPr>
        <p:blipFill>
          <a:blip r:embed="rId4"/>
          <a:stretch>
            <a:fillRect/>
          </a:stretch>
        </p:blipFill>
        <p:spPr>
          <a:xfrm rot="19712535">
            <a:off x="381658" y="1873530"/>
            <a:ext cx="7374788" cy="691385"/>
          </a:xfrm>
          <a:prstGeom prst="rect">
            <a:avLst/>
          </a:prstGeom>
        </p:spPr>
      </p:pic>
      <p:pic>
        <p:nvPicPr>
          <p:cNvPr id="5" name="Picture 4" descr="A close up of a text&#10;&#10;Description automatically generated">
            <a:extLst>
              <a:ext uri="{FF2B5EF4-FFF2-40B4-BE49-F238E27FC236}">
                <a16:creationId xmlns:a16="http://schemas.microsoft.com/office/drawing/2014/main" id="{F27FD746-E6E2-5A67-7075-2E34E9E6D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26" y="5413509"/>
            <a:ext cx="4352208" cy="749547"/>
          </a:xfrm>
          <a:prstGeom prst="rect">
            <a:avLst/>
          </a:prstGeom>
        </p:spPr>
      </p:pic>
    </p:spTree>
    <p:extLst>
      <p:ext uri="{BB962C8B-B14F-4D97-AF65-F5344CB8AC3E}">
        <p14:creationId xmlns:p14="http://schemas.microsoft.com/office/powerpoint/2010/main" val="35083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F147-EEEF-6E3C-B782-3EC2DCE46A63}"/>
              </a:ext>
            </a:extLst>
          </p:cNvPr>
          <p:cNvSpPr>
            <a:spLocks noGrp="1"/>
          </p:cNvSpPr>
          <p:nvPr>
            <p:ph type="title"/>
          </p:nvPr>
        </p:nvSpPr>
        <p:spPr/>
        <p:txBody>
          <a:bodyPr/>
          <a:lstStyle/>
          <a:p>
            <a:r>
              <a:rPr lang="en-US" b="1" dirty="0"/>
              <a:t>Educational or scientific events:</a:t>
            </a:r>
          </a:p>
        </p:txBody>
      </p:sp>
      <p:sp>
        <p:nvSpPr>
          <p:cNvPr id="3" name="Content Placeholder 2">
            <a:extLst>
              <a:ext uri="{FF2B5EF4-FFF2-40B4-BE49-F238E27FC236}">
                <a16:creationId xmlns:a16="http://schemas.microsoft.com/office/drawing/2014/main" id="{A109A3A5-3D75-2E63-4D7F-4FEDE13BC25B}"/>
              </a:ext>
            </a:extLst>
          </p:cNvPr>
          <p:cNvSpPr>
            <a:spLocks noGrp="1"/>
          </p:cNvSpPr>
          <p:nvPr>
            <p:ph idx="1"/>
          </p:nvPr>
        </p:nvSpPr>
        <p:spPr>
          <a:xfrm>
            <a:off x="838200" y="1690688"/>
            <a:ext cx="10515600" cy="4486275"/>
          </a:xfrm>
        </p:spPr>
        <p:txBody>
          <a:bodyPr>
            <a:normAutofit fontScale="85000" lnSpcReduction="20000"/>
          </a:bodyPr>
          <a:lstStyle/>
          <a:p>
            <a:pPr marL="0" indent="0">
              <a:buNone/>
            </a:pPr>
            <a:r>
              <a:rPr lang="en-US" sz="3300" b="1" dirty="0"/>
              <a:t>2021</a:t>
            </a:r>
            <a:r>
              <a:rPr lang="en-US" dirty="0"/>
              <a:t> </a:t>
            </a:r>
          </a:p>
          <a:p>
            <a:r>
              <a:rPr lang="en-US" b="1" dirty="0"/>
              <a:t>European events</a:t>
            </a:r>
          </a:p>
          <a:p>
            <a:pPr lvl="1"/>
            <a:r>
              <a:rPr lang="en-US" dirty="0"/>
              <a:t>The online European &amp; international trainee meeting - ESAIC Trainee Network</a:t>
            </a:r>
          </a:p>
          <a:p>
            <a:r>
              <a:rPr lang="en-US" b="1" dirty="0"/>
              <a:t>Romania</a:t>
            </a:r>
          </a:p>
          <a:p>
            <a:pPr lvl="1"/>
            <a:r>
              <a:rPr lang="en-US" dirty="0"/>
              <a:t>The Congress of the Romanian Society of Anesthesia and Intensive Care</a:t>
            </a:r>
          </a:p>
          <a:p>
            <a:pPr lvl="1"/>
            <a:r>
              <a:rPr lang="en-US" dirty="0"/>
              <a:t>The National conference „Quality management in Healthcare”   </a:t>
            </a:r>
          </a:p>
          <a:p>
            <a:pPr lvl="1"/>
            <a:r>
              <a:rPr lang="en-US" dirty="0"/>
              <a:t>EMSA (European Medical Students Association) conference </a:t>
            </a:r>
          </a:p>
          <a:p>
            <a:pPr lvl="1"/>
            <a:r>
              <a:rPr lang="en-US" dirty="0"/>
              <a:t>SSMI (Society of Medical Students in Iasi) conference </a:t>
            </a:r>
          </a:p>
          <a:p>
            <a:pPr lvl="1"/>
            <a:r>
              <a:rPr lang="en-US" dirty="0"/>
              <a:t>The National Conference on Palliative Care </a:t>
            </a:r>
          </a:p>
          <a:p>
            <a:r>
              <a:rPr lang="en-US" b="1" dirty="0"/>
              <a:t>Portugal</a:t>
            </a:r>
          </a:p>
          <a:p>
            <a:pPr lvl="1"/>
            <a:r>
              <a:rPr lang="en-US" dirty="0"/>
              <a:t>Webinar of the Portuguese Society of </a:t>
            </a:r>
            <a:r>
              <a:rPr lang="en-US" dirty="0" err="1"/>
              <a:t>Anaesthesiology</a:t>
            </a:r>
            <a:r>
              <a:rPr lang="en-US" dirty="0"/>
              <a:t> </a:t>
            </a:r>
          </a:p>
          <a:p>
            <a:r>
              <a:rPr lang="en-US" b="1" dirty="0"/>
              <a:t>Jordan</a:t>
            </a:r>
          </a:p>
          <a:p>
            <a:pPr lvl="1"/>
            <a:r>
              <a:rPr lang="en-US" dirty="0"/>
              <a:t>The 11</a:t>
            </a:r>
            <a:r>
              <a:rPr lang="en-US" baseline="30000" dirty="0"/>
              <a:t>th</a:t>
            </a:r>
            <a:r>
              <a:rPr lang="en-US" dirty="0"/>
              <a:t> Jordanian-Romanian Medical Conference </a:t>
            </a:r>
          </a:p>
        </p:txBody>
      </p:sp>
    </p:spTree>
    <p:extLst>
      <p:ext uri="{BB962C8B-B14F-4D97-AF65-F5344CB8AC3E}">
        <p14:creationId xmlns:p14="http://schemas.microsoft.com/office/powerpoint/2010/main" val="458881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023A3-5035-43DF-933F-95BF0DE87D7C}"/>
</file>

<file path=customXml/itemProps2.xml><?xml version="1.0" encoding="utf-8"?>
<ds:datastoreItem xmlns:ds="http://schemas.openxmlformats.org/officeDocument/2006/customXml" ds:itemID="{3702F0B4-C433-4F88-93F1-0F96EED623FC}"/>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Widescreen</PresentationFormat>
  <Paragraphs>90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Symbol</vt:lpstr>
      <vt:lpstr>Office Theme</vt:lpstr>
      <vt:lpstr>Fatigue project</vt:lpstr>
      <vt:lpstr>Introduction</vt:lpstr>
      <vt:lpstr>Aims of the project:</vt:lpstr>
      <vt:lpstr>PowerPoint Presentation</vt:lpstr>
      <vt:lpstr>FATIGUE PROJECT</vt:lpstr>
      <vt:lpstr>FATIGUE PROJECT</vt:lpstr>
      <vt:lpstr>FATIGUE PROJECT</vt:lpstr>
      <vt:lpstr>FATIGUE PROJECT</vt:lpstr>
      <vt:lpstr>Educational or scientific events:</vt:lpstr>
      <vt:lpstr>Educational or scientific events:</vt:lpstr>
      <vt:lpstr>Educational or scientific events:</vt:lpstr>
      <vt:lpstr>Educational or scientific events:</vt:lpstr>
      <vt:lpstr>FATIGUE PROJECT</vt:lpstr>
      <vt:lpstr>Collaboration with other organizations:</vt:lpstr>
      <vt:lpstr>FATIGUE PROJECT</vt:lpstr>
      <vt:lpstr>Summary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Ioana Grigoras</dc:creator>
  <cp:lastModifiedBy>Olegs Sabelnikovs</cp:lastModifiedBy>
  <cp:revision>28</cp:revision>
  <dcterms:created xsi:type="dcterms:W3CDTF">2024-03-10T16:02:29Z</dcterms:created>
  <dcterms:modified xsi:type="dcterms:W3CDTF">2024-10-19T08:05:13Z</dcterms:modified>
</cp:coreProperties>
</file>