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33"/>
  </p:notesMasterIdLst>
  <p:sldIdLst>
    <p:sldId id="283" r:id="rId2"/>
    <p:sldId id="362" r:id="rId3"/>
    <p:sldId id="256" r:id="rId4"/>
    <p:sldId id="345" r:id="rId5"/>
    <p:sldId id="346" r:id="rId6"/>
    <p:sldId id="257" r:id="rId7"/>
    <p:sldId id="349" r:id="rId8"/>
    <p:sldId id="363" r:id="rId9"/>
    <p:sldId id="350" r:id="rId10"/>
    <p:sldId id="351" r:id="rId11"/>
    <p:sldId id="352" r:id="rId12"/>
    <p:sldId id="353" r:id="rId13"/>
    <p:sldId id="354" r:id="rId14"/>
    <p:sldId id="355" r:id="rId15"/>
    <p:sldId id="357" r:id="rId16"/>
    <p:sldId id="347" r:id="rId17"/>
    <p:sldId id="258" r:id="rId18"/>
    <p:sldId id="259" r:id="rId19"/>
    <p:sldId id="269" r:id="rId20"/>
    <p:sldId id="271" r:id="rId21"/>
    <p:sldId id="273" r:id="rId22"/>
    <p:sldId id="276" r:id="rId23"/>
    <p:sldId id="270" r:id="rId24"/>
    <p:sldId id="277" r:id="rId25"/>
    <p:sldId id="356" r:id="rId26"/>
    <p:sldId id="279" r:id="rId27"/>
    <p:sldId id="343" r:id="rId28"/>
    <p:sldId id="358" r:id="rId29"/>
    <p:sldId id="359" r:id="rId30"/>
    <p:sldId id="361" r:id="rId31"/>
    <p:sldId id="36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2C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7"/>
    <p:restoredTop sz="94729"/>
  </p:normalViewPr>
  <p:slideViewPr>
    <p:cSldViewPr snapToGrid="0">
      <p:cViewPr varScale="1">
        <p:scale>
          <a:sx n="112" d="100"/>
          <a:sy n="112" d="100"/>
        </p:scale>
        <p:origin x="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/main.oecd.org\HomeDir3\Magalhaes_E\Desktop\Other\FEMS\Salarios%20europeus_working%20version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164952222197853E-2"/>
          <c:y val="0.11401425178147269"/>
          <c:w val="0.91740793542868426"/>
          <c:h val="0.65255129332111395"/>
        </c:manualLayout>
      </c:layout>
      <c:lineChart>
        <c:grouping val="standard"/>
        <c:varyColors val="0"/>
        <c:ser>
          <c:idx val="0"/>
          <c:order val="0"/>
          <c:tx>
            <c:strRef>
              <c:f>Training!$B$2</c:f>
              <c:strCache>
                <c:ptCount val="1"/>
                <c:pt idx="0">
                  <c:v>Gross Salary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triangle"/>
            <c:size val="5"/>
            <c:spPr>
              <a:solidFill>
                <a:srgbClr val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Training!$A$3:$A$23</c:f>
              <c:strCache>
                <c:ptCount val="21"/>
                <c:pt idx="0">
                  <c:v>Germany</c:v>
                </c:pt>
                <c:pt idx="1">
                  <c:v>Sweden</c:v>
                </c:pt>
                <c:pt idx="2">
                  <c:v>Finland</c:v>
                </c:pt>
                <c:pt idx="3">
                  <c:v>Austria</c:v>
                </c:pt>
                <c:pt idx="4">
                  <c:v>Netherlands</c:v>
                </c:pt>
                <c:pt idx="5">
                  <c:v>Belgium</c:v>
                </c:pt>
                <c:pt idx="6">
                  <c:v>Croatia</c:v>
                </c:pt>
                <c:pt idx="7">
                  <c:v>France</c:v>
                </c:pt>
                <c:pt idx="8">
                  <c:v>Lithuania</c:v>
                </c:pt>
                <c:pt idx="9">
                  <c:v>Cyprus</c:v>
                </c:pt>
                <c:pt idx="10">
                  <c:v>Italy</c:v>
                </c:pt>
                <c:pt idx="11">
                  <c:v>Slovenia </c:v>
                </c:pt>
                <c:pt idx="12">
                  <c:v>Portugal</c:v>
                </c:pt>
                <c:pt idx="13">
                  <c:v>Czech Republic</c:v>
                </c:pt>
                <c:pt idx="14">
                  <c:v>Romenia</c:v>
                </c:pt>
                <c:pt idx="15">
                  <c:v>Slovakia</c:v>
                </c:pt>
                <c:pt idx="16">
                  <c:v>Spain</c:v>
                </c:pt>
                <c:pt idx="17">
                  <c:v>Greece</c:v>
                </c:pt>
                <c:pt idx="18">
                  <c:v>Poland</c:v>
                </c:pt>
                <c:pt idx="19">
                  <c:v>Bulgaria</c:v>
                </c:pt>
                <c:pt idx="20">
                  <c:v>Albania</c:v>
                </c:pt>
              </c:strCache>
            </c:strRef>
          </c:cat>
          <c:val>
            <c:numRef>
              <c:f>Training!$B$3:$B$23</c:f>
              <c:numCache>
                <c:formatCode>General</c:formatCode>
                <c:ptCount val="21"/>
                <c:pt idx="0">
                  <c:v>5507</c:v>
                </c:pt>
                <c:pt idx="1">
                  <c:v>4589</c:v>
                </c:pt>
                <c:pt idx="2">
                  <c:v>4350</c:v>
                </c:pt>
                <c:pt idx="3">
                  <c:v>4100</c:v>
                </c:pt>
                <c:pt idx="4">
                  <c:v>4000</c:v>
                </c:pt>
                <c:pt idx="5">
                  <c:v>3637</c:v>
                </c:pt>
                <c:pt idx="6">
                  <c:v>2694</c:v>
                </c:pt>
                <c:pt idx="7">
                  <c:v>2510</c:v>
                </c:pt>
                <c:pt idx="8">
                  <c:v>2373</c:v>
                </c:pt>
                <c:pt idx="9">
                  <c:v>2261</c:v>
                </c:pt>
                <c:pt idx="10">
                  <c:v>1938</c:v>
                </c:pt>
                <c:pt idx="11">
                  <c:v>1879</c:v>
                </c:pt>
                <c:pt idx="12">
                  <c:v>1857</c:v>
                </c:pt>
                <c:pt idx="13">
                  <c:v>1855</c:v>
                </c:pt>
                <c:pt idx="14">
                  <c:v>1850</c:v>
                </c:pt>
                <c:pt idx="15">
                  <c:v>1816</c:v>
                </c:pt>
                <c:pt idx="16">
                  <c:v>1718</c:v>
                </c:pt>
                <c:pt idx="17">
                  <c:v>1680</c:v>
                </c:pt>
                <c:pt idx="18">
                  <c:v>1400</c:v>
                </c:pt>
                <c:pt idx="19">
                  <c:v>1400</c:v>
                </c:pt>
                <c:pt idx="20">
                  <c:v>1244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7D-FD42-AD66-64A470EE4986}"/>
            </c:ext>
          </c:extLst>
        </c:ser>
        <c:ser>
          <c:idx val="1"/>
          <c:order val="1"/>
          <c:tx>
            <c:strRef>
              <c:f>Training!$C$2</c:f>
              <c:strCache>
                <c:ptCount val="1"/>
                <c:pt idx="0">
                  <c:v>Net Salary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dash"/>
            <c:size val="6"/>
            <c:spPr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Training!$A$3:$A$23</c:f>
              <c:strCache>
                <c:ptCount val="21"/>
                <c:pt idx="0">
                  <c:v>Germany</c:v>
                </c:pt>
                <c:pt idx="1">
                  <c:v>Sweden</c:v>
                </c:pt>
                <c:pt idx="2">
                  <c:v>Finland</c:v>
                </c:pt>
                <c:pt idx="3">
                  <c:v>Austria</c:v>
                </c:pt>
                <c:pt idx="4">
                  <c:v>Netherlands</c:v>
                </c:pt>
                <c:pt idx="5">
                  <c:v>Belgium</c:v>
                </c:pt>
                <c:pt idx="6">
                  <c:v>Croatia</c:v>
                </c:pt>
                <c:pt idx="7">
                  <c:v>France</c:v>
                </c:pt>
                <c:pt idx="8">
                  <c:v>Lithuania</c:v>
                </c:pt>
                <c:pt idx="9">
                  <c:v>Cyprus</c:v>
                </c:pt>
                <c:pt idx="10">
                  <c:v>Italy</c:v>
                </c:pt>
                <c:pt idx="11">
                  <c:v>Slovenia </c:v>
                </c:pt>
                <c:pt idx="12">
                  <c:v>Portugal</c:v>
                </c:pt>
                <c:pt idx="13">
                  <c:v>Czech Republic</c:v>
                </c:pt>
                <c:pt idx="14">
                  <c:v>Romenia</c:v>
                </c:pt>
                <c:pt idx="15">
                  <c:v>Slovakia</c:v>
                </c:pt>
                <c:pt idx="16">
                  <c:v>Spain</c:v>
                </c:pt>
                <c:pt idx="17">
                  <c:v>Greece</c:v>
                </c:pt>
                <c:pt idx="18">
                  <c:v>Poland</c:v>
                </c:pt>
                <c:pt idx="19">
                  <c:v>Bulgaria</c:v>
                </c:pt>
                <c:pt idx="20">
                  <c:v>Albania</c:v>
                </c:pt>
              </c:strCache>
            </c:strRef>
          </c:cat>
          <c:val>
            <c:numRef>
              <c:f>Training!$C$3:$C$23</c:f>
              <c:numCache>
                <c:formatCode>General</c:formatCode>
                <c:ptCount val="21"/>
                <c:pt idx="0">
                  <c:v>3194</c:v>
                </c:pt>
                <c:pt idx="1">
                  <c:v>3212</c:v>
                </c:pt>
                <c:pt idx="2">
                  <c:v>2870</c:v>
                </c:pt>
                <c:pt idx="3">
                  <c:v>2665</c:v>
                </c:pt>
                <c:pt idx="4">
                  <c:v>2500</c:v>
                </c:pt>
                <c:pt idx="5">
                  <c:v>2000</c:v>
                </c:pt>
                <c:pt idx="6">
                  <c:v>1860</c:v>
                </c:pt>
                <c:pt idx="7">
                  <c:v>2004</c:v>
                </c:pt>
                <c:pt idx="8">
                  <c:v>1454</c:v>
                </c:pt>
                <c:pt idx="9">
                  <c:v>1645</c:v>
                </c:pt>
                <c:pt idx="10">
                  <c:v>1586</c:v>
                </c:pt>
                <c:pt idx="11">
                  <c:v>1230</c:v>
                </c:pt>
                <c:pt idx="12">
                  <c:v>1412</c:v>
                </c:pt>
                <c:pt idx="13">
                  <c:v>1242</c:v>
                </c:pt>
                <c:pt idx="14">
                  <c:v>1500</c:v>
                </c:pt>
                <c:pt idx="15">
                  <c:v>1307</c:v>
                </c:pt>
                <c:pt idx="16">
                  <c:v>1202</c:v>
                </c:pt>
                <c:pt idx="17">
                  <c:v>1250</c:v>
                </c:pt>
                <c:pt idx="18">
                  <c:v>1050</c:v>
                </c:pt>
                <c:pt idx="19">
                  <c:v>1260</c:v>
                </c:pt>
                <c:pt idx="20">
                  <c:v>980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7D-FD42-AD66-64A470EE4986}"/>
            </c:ext>
          </c:extLst>
        </c:ser>
        <c:ser>
          <c:idx val="2"/>
          <c:order val="2"/>
          <c:tx>
            <c:strRef>
              <c:f>Training!$D$2</c:f>
              <c:strCache>
                <c:ptCount val="1"/>
                <c:pt idx="0">
                  <c:v>Salary corrected by PPP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diamond"/>
            <c:size val="7"/>
            <c:spPr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Training!$A$3:$A$23</c:f>
              <c:strCache>
                <c:ptCount val="21"/>
                <c:pt idx="0">
                  <c:v>Germany</c:v>
                </c:pt>
                <c:pt idx="1">
                  <c:v>Sweden</c:v>
                </c:pt>
                <c:pt idx="2">
                  <c:v>Finland</c:v>
                </c:pt>
                <c:pt idx="3">
                  <c:v>Austria</c:v>
                </c:pt>
                <c:pt idx="4">
                  <c:v>Netherlands</c:v>
                </c:pt>
                <c:pt idx="5">
                  <c:v>Belgium</c:v>
                </c:pt>
                <c:pt idx="6">
                  <c:v>Croatia</c:v>
                </c:pt>
                <c:pt idx="7">
                  <c:v>France</c:v>
                </c:pt>
                <c:pt idx="8">
                  <c:v>Lithuania</c:v>
                </c:pt>
                <c:pt idx="9">
                  <c:v>Cyprus</c:v>
                </c:pt>
                <c:pt idx="10">
                  <c:v>Italy</c:v>
                </c:pt>
                <c:pt idx="11">
                  <c:v>Slovenia </c:v>
                </c:pt>
                <c:pt idx="12">
                  <c:v>Portugal</c:v>
                </c:pt>
                <c:pt idx="13">
                  <c:v>Czech Republic</c:v>
                </c:pt>
                <c:pt idx="14">
                  <c:v>Romenia</c:v>
                </c:pt>
                <c:pt idx="15">
                  <c:v>Slovakia</c:v>
                </c:pt>
                <c:pt idx="16">
                  <c:v>Spain</c:v>
                </c:pt>
                <c:pt idx="17">
                  <c:v>Greece</c:v>
                </c:pt>
                <c:pt idx="18">
                  <c:v>Poland</c:v>
                </c:pt>
                <c:pt idx="19">
                  <c:v>Bulgaria</c:v>
                </c:pt>
                <c:pt idx="20">
                  <c:v>Albania</c:v>
                </c:pt>
              </c:strCache>
            </c:strRef>
          </c:cat>
          <c:val>
            <c:numRef>
              <c:f>Training!$D$3:$D$23</c:f>
              <c:numCache>
                <c:formatCode>General</c:formatCode>
                <c:ptCount val="21"/>
                <c:pt idx="0">
                  <c:v>3194</c:v>
                </c:pt>
                <c:pt idx="1">
                  <c:v>3070</c:v>
                </c:pt>
                <c:pt idx="2">
                  <c:v>2558</c:v>
                </c:pt>
                <c:pt idx="3">
                  <c:v>2657</c:v>
                </c:pt>
                <c:pt idx="4">
                  <c:v>2408</c:v>
                </c:pt>
                <c:pt idx="5">
                  <c:v>1999</c:v>
                </c:pt>
                <c:pt idx="6">
                  <c:v>3089</c:v>
                </c:pt>
                <c:pt idx="7">
                  <c:v>2049</c:v>
                </c:pt>
                <c:pt idx="8">
                  <c:v>2163</c:v>
                </c:pt>
                <c:pt idx="9">
                  <c:v>2020</c:v>
                </c:pt>
                <c:pt idx="10">
                  <c:v>1798</c:v>
                </c:pt>
                <c:pt idx="11">
                  <c:v>1612</c:v>
                </c:pt>
                <c:pt idx="12">
                  <c:v>1875</c:v>
                </c:pt>
                <c:pt idx="13">
                  <c:v>1754</c:v>
                </c:pt>
                <c:pt idx="14">
                  <c:v>3191</c:v>
                </c:pt>
                <c:pt idx="15">
                  <c:v>1846</c:v>
                </c:pt>
                <c:pt idx="16">
                  <c:v>1442</c:v>
                </c:pt>
                <c:pt idx="17">
                  <c:v>1705</c:v>
                </c:pt>
                <c:pt idx="18">
                  <c:v>2019</c:v>
                </c:pt>
                <c:pt idx="19">
                  <c:v>2346</c:v>
                </c:pt>
                <c:pt idx="20">
                  <c:v>1831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7D-FD42-AD66-64A470EE4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>
              <a:solidFill>
                <a:srgbClr val="000000"/>
              </a:solidFill>
            </a:ln>
          </c:spPr>
        </c:hiLowLines>
        <c:marker val="1"/>
        <c:smooth val="0"/>
        <c:axId val="95221248"/>
        <c:axId val="95223168"/>
      </c:lineChart>
      <c:catAx>
        <c:axId val="95221248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pt-PT"/>
          </a:p>
        </c:txPr>
        <c:crossAx val="95223168"/>
        <c:crosses val="autoZero"/>
        <c:auto val="1"/>
        <c:lblAlgn val="ctr"/>
        <c:lblOffset val="0"/>
        <c:tickLblSkip val="1"/>
        <c:noMultiLvlLbl val="0"/>
      </c:catAx>
      <c:valAx>
        <c:axId val="95223168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pt-PT"/>
          </a:p>
        </c:txPr>
        <c:crossAx val="95221248"/>
        <c:crosses val="autoZero"/>
        <c:crossBetween val="between"/>
      </c:valAx>
      <c:spPr>
        <a:solidFill>
          <a:srgbClr val="44546A">
            <a:lumMod val="20000"/>
            <a:lumOff val="80000"/>
          </a:srgbClr>
        </a:solidFill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r"/>
      <c:layout>
        <c:manualLayout>
          <c:xMode val="edge"/>
          <c:yMode val="edge"/>
          <c:x val="6.219799823072255E-2"/>
          <c:y val="1.8518518518518517E-2"/>
          <c:w val="0.91876574620373008"/>
          <c:h val="6.9444444444444448E-2"/>
        </c:manualLayout>
      </c:layout>
      <c:overlay val="1"/>
      <c:spPr>
        <a:solidFill>
          <a:sysClr val="window" lastClr="FFFFFF"/>
        </a:solidFill>
        <a:ln w="9525">
          <a:solidFill>
            <a:sysClr val="windowText" lastClr="000000"/>
          </a:solidFill>
          <a:round/>
        </a:ln>
        <a:effectLst/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pt-PT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P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339023156086075E-2"/>
          <c:y val="8.0061585835257895E-2"/>
          <c:w val="0.90931885941441781"/>
          <c:h val="0.69297327441460121"/>
        </c:manualLayout>
      </c:layout>
      <c:lineChart>
        <c:grouping val="standard"/>
        <c:varyColors val="0"/>
        <c:ser>
          <c:idx val="0"/>
          <c:order val="0"/>
          <c:tx>
            <c:strRef>
              <c:f>'0-10'!$B$2</c:f>
              <c:strCache>
                <c:ptCount val="1"/>
                <c:pt idx="0">
                  <c:v>Gross Salary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triangle"/>
            <c:size val="5"/>
            <c:spPr>
              <a:solidFill>
                <a:srgbClr val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'0-10'!$A$3:$A$23</c:f>
              <c:strCache>
                <c:ptCount val="21"/>
                <c:pt idx="0">
                  <c:v>Netherlands</c:v>
                </c:pt>
                <c:pt idx="1">
                  <c:v>Belgium</c:v>
                </c:pt>
                <c:pt idx="2">
                  <c:v>Germany</c:v>
                </c:pt>
                <c:pt idx="3">
                  <c:v>Sweden</c:v>
                </c:pt>
                <c:pt idx="4">
                  <c:v>Austria</c:v>
                </c:pt>
                <c:pt idx="5">
                  <c:v>Finland</c:v>
                </c:pt>
                <c:pt idx="6">
                  <c:v>France</c:v>
                </c:pt>
                <c:pt idx="7">
                  <c:v>Italy</c:v>
                </c:pt>
                <c:pt idx="8">
                  <c:v>Cyprus</c:v>
                </c:pt>
                <c:pt idx="9">
                  <c:v>Lithuania</c:v>
                </c:pt>
                <c:pt idx="10">
                  <c:v>Spain</c:v>
                </c:pt>
                <c:pt idx="11">
                  <c:v>Croatia</c:v>
                </c:pt>
                <c:pt idx="12">
                  <c:v>Slovakia</c:v>
                </c:pt>
                <c:pt idx="13">
                  <c:v>Portugal</c:v>
                </c:pt>
                <c:pt idx="14">
                  <c:v>Bulgaria</c:v>
                </c:pt>
                <c:pt idx="15">
                  <c:v>Slovenia </c:v>
                </c:pt>
                <c:pt idx="16">
                  <c:v>Greece</c:v>
                </c:pt>
                <c:pt idx="17">
                  <c:v>Romenia</c:v>
                </c:pt>
                <c:pt idx="18">
                  <c:v>Czech Republic</c:v>
                </c:pt>
                <c:pt idx="19">
                  <c:v>Poland</c:v>
                </c:pt>
                <c:pt idx="20">
                  <c:v>Albania</c:v>
                </c:pt>
              </c:strCache>
            </c:strRef>
          </c:cat>
          <c:val>
            <c:numRef>
              <c:f>'0-10'!$B$3:$B$23</c:f>
              <c:numCache>
                <c:formatCode>General</c:formatCode>
                <c:ptCount val="21"/>
                <c:pt idx="0">
                  <c:v>10000</c:v>
                </c:pt>
                <c:pt idx="1">
                  <c:v>8450</c:v>
                </c:pt>
                <c:pt idx="2">
                  <c:v>7000</c:v>
                </c:pt>
                <c:pt idx="3">
                  <c:v>6500</c:v>
                </c:pt>
                <c:pt idx="4">
                  <c:v>6150</c:v>
                </c:pt>
                <c:pt idx="5">
                  <c:v>6040</c:v>
                </c:pt>
                <c:pt idx="6">
                  <c:v>5000</c:v>
                </c:pt>
                <c:pt idx="7">
                  <c:v>4570</c:v>
                </c:pt>
                <c:pt idx="8">
                  <c:v>4165</c:v>
                </c:pt>
                <c:pt idx="9">
                  <c:v>4137</c:v>
                </c:pt>
                <c:pt idx="10">
                  <c:v>4105</c:v>
                </c:pt>
                <c:pt idx="11">
                  <c:v>3760</c:v>
                </c:pt>
                <c:pt idx="12">
                  <c:v>3330</c:v>
                </c:pt>
                <c:pt idx="13">
                  <c:v>2511</c:v>
                </c:pt>
                <c:pt idx="14">
                  <c:v>2500</c:v>
                </c:pt>
                <c:pt idx="15">
                  <c:v>2473</c:v>
                </c:pt>
                <c:pt idx="16">
                  <c:v>2150</c:v>
                </c:pt>
                <c:pt idx="17">
                  <c:v>2096</c:v>
                </c:pt>
                <c:pt idx="18">
                  <c:v>2055</c:v>
                </c:pt>
                <c:pt idx="19">
                  <c:v>1610</c:v>
                </c:pt>
                <c:pt idx="20">
                  <c:v>1555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8E-D648-AE09-FA7DCC677AB5}"/>
            </c:ext>
          </c:extLst>
        </c:ser>
        <c:ser>
          <c:idx val="1"/>
          <c:order val="1"/>
          <c:tx>
            <c:strRef>
              <c:f>'0-10'!$C$2</c:f>
              <c:strCache>
                <c:ptCount val="1"/>
                <c:pt idx="0">
                  <c:v>Net Salary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dash"/>
            <c:size val="6"/>
            <c:spPr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'0-10'!$A$3:$A$23</c:f>
              <c:strCache>
                <c:ptCount val="21"/>
                <c:pt idx="0">
                  <c:v>Netherlands</c:v>
                </c:pt>
                <c:pt idx="1">
                  <c:v>Belgium</c:v>
                </c:pt>
                <c:pt idx="2">
                  <c:v>Germany</c:v>
                </c:pt>
                <c:pt idx="3">
                  <c:v>Sweden</c:v>
                </c:pt>
                <c:pt idx="4">
                  <c:v>Austria</c:v>
                </c:pt>
                <c:pt idx="5">
                  <c:v>Finland</c:v>
                </c:pt>
                <c:pt idx="6">
                  <c:v>France</c:v>
                </c:pt>
                <c:pt idx="7">
                  <c:v>Italy</c:v>
                </c:pt>
                <c:pt idx="8">
                  <c:v>Cyprus</c:v>
                </c:pt>
                <c:pt idx="9">
                  <c:v>Lithuania</c:v>
                </c:pt>
                <c:pt idx="10">
                  <c:v>Spain</c:v>
                </c:pt>
                <c:pt idx="11">
                  <c:v>Croatia</c:v>
                </c:pt>
                <c:pt idx="12">
                  <c:v>Slovakia</c:v>
                </c:pt>
                <c:pt idx="13">
                  <c:v>Portugal</c:v>
                </c:pt>
                <c:pt idx="14">
                  <c:v>Bulgaria</c:v>
                </c:pt>
                <c:pt idx="15">
                  <c:v>Slovenia </c:v>
                </c:pt>
                <c:pt idx="16">
                  <c:v>Greece</c:v>
                </c:pt>
                <c:pt idx="17">
                  <c:v>Romenia</c:v>
                </c:pt>
                <c:pt idx="18">
                  <c:v>Czech Republic</c:v>
                </c:pt>
                <c:pt idx="19">
                  <c:v>Poland</c:v>
                </c:pt>
                <c:pt idx="20">
                  <c:v>Albania</c:v>
                </c:pt>
              </c:strCache>
            </c:strRef>
          </c:cat>
          <c:val>
            <c:numRef>
              <c:f>'0-10'!$C$3:$C$23</c:f>
              <c:numCache>
                <c:formatCode>General</c:formatCode>
                <c:ptCount val="21"/>
                <c:pt idx="0">
                  <c:v>5750</c:v>
                </c:pt>
                <c:pt idx="1">
                  <c:v>4225</c:v>
                </c:pt>
                <c:pt idx="2">
                  <c:v>4060</c:v>
                </c:pt>
                <c:pt idx="3">
                  <c:v>4100</c:v>
                </c:pt>
                <c:pt idx="4">
                  <c:v>4305</c:v>
                </c:pt>
                <c:pt idx="5">
                  <c:v>3680</c:v>
                </c:pt>
                <c:pt idx="6">
                  <c:v>4250</c:v>
                </c:pt>
                <c:pt idx="7">
                  <c:v>2970</c:v>
                </c:pt>
                <c:pt idx="8">
                  <c:v>2909</c:v>
                </c:pt>
                <c:pt idx="9">
                  <c:v>2503</c:v>
                </c:pt>
                <c:pt idx="10">
                  <c:v>3037</c:v>
                </c:pt>
                <c:pt idx="11">
                  <c:v>2525</c:v>
                </c:pt>
                <c:pt idx="12">
                  <c:v>2397</c:v>
                </c:pt>
                <c:pt idx="13">
                  <c:v>1757</c:v>
                </c:pt>
                <c:pt idx="14">
                  <c:v>2250</c:v>
                </c:pt>
                <c:pt idx="15">
                  <c:v>1572</c:v>
                </c:pt>
                <c:pt idx="16">
                  <c:v>1750</c:v>
                </c:pt>
                <c:pt idx="17">
                  <c:v>1307</c:v>
                </c:pt>
                <c:pt idx="18">
                  <c:v>1376</c:v>
                </c:pt>
                <c:pt idx="19">
                  <c:v>1110</c:v>
                </c:pt>
                <c:pt idx="20">
                  <c:v>1215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8E-D648-AE09-FA7DCC677AB5}"/>
            </c:ext>
          </c:extLst>
        </c:ser>
        <c:ser>
          <c:idx val="2"/>
          <c:order val="2"/>
          <c:tx>
            <c:strRef>
              <c:f>'0-10'!$D$2</c:f>
              <c:strCache>
                <c:ptCount val="1"/>
                <c:pt idx="0">
                  <c:v>Salary corrected by PPP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diamond"/>
            <c:size val="7"/>
            <c:spPr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'0-10'!$A$3:$A$23</c:f>
              <c:strCache>
                <c:ptCount val="21"/>
                <c:pt idx="0">
                  <c:v>Netherlands</c:v>
                </c:pt>
                <c:pt idx="1">
                  <c:v>Belgium</c:v>
                </c:pt>
                <c:pt idx="2">
                  <c:v>Germany</c:v>
                </c:pt>
                <c:pt idx="3">
                  <c:v>Sweden</c:v>
                </c:pt>
                <c:pt idx="4">
                  <c:v>Austria</c:v>
                </c:pt>
                <c:pt idx="5">
                  <c:v>Finland</c:v>
                </c:pt>
                <c:pt idx="6">
                  <c:v>France</c:v>
                </c:pt>
                <c:pt idx="7">
                  <c:v>Italy</c:v>
                </c:pt>
                <c:pt idx="8">
                  <c:v>Cyprus</c:v>
                </c:pt>
                <c:pt idx="9">
                  <c:v>Lithuania</c:v>
                </c:pt>
                <c:pt idx="10">
                  <c:v>Spain</c:v>
                </c:pt>
                <c:pt idx="11">
                  <c:v>Croatia</c:v>
                </c:pt>
                <c:pt idx="12">
                  <c:v>Slovakia</c:v>
                </c:pt>
                <c:pt idx="13">
                  <c:v>Portugal</c:v>
                </c:pt>
                <c:pt idx="14">
                  <c:v>Bulgaria</c:v>
                </c:pt>
                <c:pt idx="15">
                  <c:v>Slovenia </c:v>
                </c:pt>
                <c:pt idx="16">
                  <c:v>Greece</c:v>
                </c:pt>
                <c:pt idx="17">
                  <c:v>Romenia</c:v>
                </c:pt>
                <c:pt idx="18">
                  <c:v>Czech Republic</c:v>
                </c:pt>
                <c:pt idx="19">
                  <c:v>Poland</c:v>
                </c:pt>
                <c:pt idx="20">
                  <c:v>Albania</c:v>
                </c:pt>
              </c:strCache>
            </c:strRef>
          </c:cat>
          <c:val>
            <c:numRef>
              <c:f>'0-10'!$D$3:$D$23</c:f>
              <c:numCache>
                <c:formatCode>General</c:formatCode>
                <c:ptCount val="21"/>
                <c:pt idx="0">
                  <c:v>5540</c:v>
                </c:pt>
                <c:pt idx="1">
                  <c:v>4224</c:v>
                </c:pt>
                <c:pt idx="2">
                  <c:v>4060</c:v>
                </c:pt>
                <c:pt idx="3">
                  <c:v>3961</c:v>
                </c:pt>
                <c:pt idx="4">
                  <c:v>4292</c:v>
                </c:pt>
                <c:pt idx="5">
                  <c:v>3280</c:v>
                </c:pt>
                <c:pt idx="6">
                  <c:v>4345</c:v>
                </c:pt>
                <c:pt idx="7">
                  <c:v>3465</c:v>
                </c:pt>
                <c:pt idx="8">
                  <c:v>3573</c:v>
                </c:pt>
                <c:pt idx="9">
                  <c:v>3724</c:v>
                </c:pt>
                <c:pt idx="10">
                  <c:v>3645</c:v>
                </c:pt>
                <c:pt idx="11">
                  <c:v>4194</c:v>
                </c:pt>
                <c:pt idx="12">
                  <c:v>3385</c:v>
                </c:pt>
                <c:pt idx="13">
                  <c:v>2333</c:v>
                </c:pt>
                <c:pt idx="14">
                  <c:v>4277</c:v>
                </c:pt>
                <c:pt idx="15">
                  <c:v>2060</c:v>
                </c:pt>
                <c:pt idx="16">
                  <c:v>2387</c:v>
                </c:pt>
                <c:pt idx="17">
                  <c:v>4065</c:v>
                </c:pt>
                <c:pt idx="18">
                  <c:v>1943</c:v>
                </c:pt>
                <c:pt idx="19">
                  <c:v>2134</c:v>
                </c:pt>
                <c:pt idx="20">
                  <c:v>2271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8E-D648-AE09-FA7DCC677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>
              <a:solidFill>
                <a:srgbClr val="000000"/>
              </a:solidFill>
            </a:ln>
          </c:spPr>
        </c:hiLowLines>
        <c:marker val="1"/>
        <c:smooth val="0"/>
        <c:axId val="95221248"/>
        <c:axId val="95223168"/>
      </c:lineChart>
      <c:catAx>
        <c:axId val="95221248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pt-PT"/>
          </a:p>
        </c:txPr>
        <c:crossAx val="95223168"/>
        <c:crosses val="autoZero"/>
        <c:auto val="1"/>
        <c:lblAlgn val="ctr"/>
        <c:lblOffset val="0"/>
        <c:tickLblSkip val="1"/>
        <c:noMultiLvlLbl val="0"/>
      </c:catAx>
      <c:valAx>
        <c:axId val="95223168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pt-PT"/>
          </a:p>
        </c:txPr>
        <c:crossAx val="95221248"/>
        <c:crosses val="autoZero"/>
        <c:crossBetween val="between"/>
      </c:valAx>
      <c:spPr>
        <a:solidFill>
          <a:srgbClr val="D6DCE5"/>
        </a:solidFill>
        <a:ln w="9525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6.9919898994862797E-2"/>
          <c:y val="1.8518518518518517E-2"/>
          <c:w val="0.91423045584845875"/>
          <c:h val="5.0968582737781334E-2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  <a:round/>
        </a:ln>
        <a:effectLst/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pt-PT"/>
        </a:p>
      </c:txPr>
    </c:legend>
    <c:plotVisOnly val="1"/>
    <c:dispBlanksAs val="gap"/>
    <c:showDLblsOverMax val="1"/>
  </c:chart>
  <c:spPr>
    <a:solidFill>
      <a:sysClr val="window" lastClr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P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833444917399579E-2"/>
          <c:y val="8.0055193088865398E-2"/>
          <c:w val="0.92415186264600269"/>
          <c:h val="0.71647506746981249"/>
        </c:manualLayout>
      </c:layout>
      <c:lineChart>
        <c:grouping val="standard"/>
        <c:varyColors val="0"/>
        <c:ser>
          <c:idx val="0"/>
          <c:order val="0"/>
          <c:tx>
            <c:strRef>
              <c:f>'10-25'!$B$2</c:f>
              <c:strCache>
                <c:ptCount val="1"/>
                <c:pt idx="0">
                  <c:v>Gross Salary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triangle"/>
            <c:size val="5"/>
            <c:spPr>
              <a:solidFill>
                <a:srgbClr val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'10-25'!$A$3:$A$23</c:f>
              <c:strCache>
                <c:ptCount val="21"/>
                <c:pt idx="0">
                  <c:v>Netherlands</c:v>
                </c:pt>
                <c:pt idx="1">
                  <c:v>Belgium</c:v>
                </c:pt>
                <c:pt idx="2">
                  <c:v>Austria</c:v>
                </c:pt>
                <c:pt idx="3">
                  <c:v>Germany</c:v>
                </c:pt>
                <c:pt idx="4">
                  <c:v>Sweden</c:v>
                </c:pt>
                <c:pt idx="5">
                  <c:v>Finland</c:v>
                </c:pt>
                <c:pt idx="6">
                  <c:v>France</c:v>
                </c:pt>
                <c:pt idx="7">
                  <c:v>Italy</c:v>
                </c:pt>
                <c:pt idx="8">
                  <c:v>Cyprus</c:v>
                </c:pt>
                <c:pt idx="9">
                  <c:v>Spain</c:v>
                </c:pt>
                <c:pt idx="10">
                  <c:v>Lithuania</c:v>
                </c:pt>
                <c:pt idx="11">
                  <c:v>Croatia</c:v>
                </c:pt>
                <c:pt idx="12">
                  <c:v>Slovenia </c:v>
                </c:pt>
                <c:pt idx="13">
                  <c:v>Slovakia</c:v>
                </c:pt>
                <c:pt idx="14">
                  <c:v>Portugal</c:v>
                </c:pt>
                <c:pt idx="15">
                  <c:v>Bulgaria</c:v>
                </c:pt>
                <c:pt idx="16">
                  <c:v>Greece</c:v>
                </c:pt>
                <c:pt idx="17">
                  <c:v>Czech Republic</c:v>
                </c:pt>
                <c:pt idx="18">
                  <c:v>Romenia</c:v>
                </c:pt>
                <c:pt idx="19">
                  <c:v>Poland</c:v>
                </c:pt>
                <c:pt idx="20">
                  <c:v>Albania</c:v>
                </c:pt>
              </c:strCache>
            </c:strRef>
          </c:cat>
          <c:val>
            <c:numRef>
              <c:f>'10-25'!$B$3:$B$23</c:f>
              <c:numCache>
                <c:formatCode>General</c:formatCode>
                <c:ptCount val="21"/>
                <c:pt idx="0">
                  <c:v>12500</c:v>
                </c:pt>
                <c:pt idx="1">
                  <c:v>11100</c:v>
                </c:pt>
                <c:pt idx="2">
                  <c:v>8200</c:v>
                </c:pt>
                <c:pt idx="3">
                  <c:v>7900</c:v>
                </c:pt>
                <c:pt idx="4">
                  <c:v>7745</c:v>
                </c:pt>
                <c:pt idx="5">
                  <c:v>6520</c:v>
                </c:pt>
                <c:pt idx="6">
                  <c:v>6250</c:v>
                </c:pt>
                <c:pt idx="7">
                  <c:v>5061</c:v>
                </c:pt>
                <c:pt idx="8">
                  <c:v>4900</c:v>
                </c:pt>
                <c:pt idx="9">
                  <c:v>4421</c:v>
                </c:pt>
                <c:pt idx="10">
                  <c:v>4137</c:v>
                </c:pt>
                <c:pt idx="11">
                  <c:v>4111</c:v>
                </c:pt>
                <c:pt idx="12">
                  <c:v>3661</c:v>
                </c:pt>
                <c:pt idx="13">
                  <c:v>3481</c:v>
                </c:pt>
                <c:pt idx="14">
                  <c:v>3114</c:v>
                </c:pt>
                <c:pt idx="15">
                  <c:v>3000</c:v>
                </c:pt>
                <c:pt idx="16">
                  <c:v>2700</c:v>
                </c:pt>
                <c:pt idx="17">
                  <c:v>2566</c:v>
                </c:pt>
                <c:pt idx="18">
                  <c:v>2341</c:v>
                </c:pt>
                <c:pt idx="19">
                  <c:v>1800</c:v>
                </c:pt>
                <c:pt idx="20">
                  <c:v>1593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81-2A4F-AA7D-44307B82BB5D}"/>
            </c:ext>
          </c:extLst>
        </c:ser>
        <c:ser>
          <c:idx val="1"/>
          <c:order val="1"/>
          <c:tx>
            <c:strRef>
              <c:f>'10-25'!$C$2</c:f>
              <c:strCache>
                <c:ptCount val="1"/>
                <c:pt idx="0">
                  <c:v>Net Salary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dash"/>
            <c:size val="6"/>
            <c:spPr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'10-25'!$A$3:$A$23</c:f>
              <c:strCache>
                <c:ptCount val="21"/>
                <c:pt idx="0">
                  <c:v>Netherlands</c:v>
                </c:pt>
                <c:pt idx="1">
                  <c:v>Belgium</c:v>
                </c:pt>
                <c:pt idx="2">
                  <c:v>Austria</c:v>
                </c:pt>
                <c:pt idx="3">
                  <c:v>Germany</c:v>
                </c:pt>
                <c:pt idx="4">
                  <c:v>Sweden</c:v>
                </c:pt>
                <c:pt idx="5">
                  <c:v>Finland</c:v>
                </c:pt>
                <c:pt idx="6">
                  <c:v>France</c:v>
                </c:pt>
                <c:pt idx="7">
                  <c:v>Italy</c:v>
                </c:pt>
                <c:pt idx="8">
                  <c:v>Cyprus</c:v>
                </c:pt>
                <c:pt idx="9">
                  <c:v>Spain</c:v>
                </c:pt>
                <c:pt idx="10">
                  <c:v>Lithuania</c:v>
                </c:pt>
                <c:pt idx="11">
                  <c:v>Croatia</c:v>
                </c:pt>
                <c:pt idx="12">
                  <c:v>Slovenia </c:v>
                </c:pt>
                <c:pt idx="13">
                  <c:v>Slovakia</c:v>
                </c:pt>
                <c:pt idx="14">
                  <c:v>Portugal</c:v>
                </c:pt>
                <c:pt idx="15">
                  <c:v>Bulgaria</c:v>
                </c:pt>
                <c:pt idx="16">
                  <c:v>Greece</c:v>
                </c:pt>
                <c:pt idx="17">
                  <c:v>Czech Republic</c:v>
                </c:pt>
                <c:pt idx="18">
                  <c:v>Romenia</c:v>
                </c:pt>
                <c:pt idx="19">
                  <c:v>Poland</c:v>
                </c:pt>
                <c:pt idx="20">
                  <c:v>Albania</c:v>
                </c:pt>
              </c:strCache>
            </c:strRef>
          </c:cat>
          <c:val>
            <c:numRef>
              <c:f>'10-25'!$C$3:$C$23</c:f>
              <c:numCache>
                <c:formatCode>General</c:formatCode>
                <c:ptCount val="21"/>
                <c:pt idx="0">
                  <c:v>7000</c:v>
                </c:pt>
                <c:pt idx="1">
                  <c:v>5550</c:v>
                </c:pt>
                <c:pt idx="2">
                  <c:v>5740</c:v>
                </c:pt>
                <c:pt idx="3">
                  <c:v>4898</c:v>
                </c:pt>
                <c:pt idx="4">
                  <c:v>4885</c:v>
                </c:pt>
                <c:pt idx="5">
                  <c:v>3910</c:v>
                </c:pt>
                <c:pt idx="6">
                  <c:v>5312</c:v>
                </c:pt>
                <c:pt idx="7">
                  <c:v>3290</c:v>
                </c:pt>
                <c:pt idx="8">
                  <c:v>3283</c:v>
                </c:pt>
                <c:pt idx="9">
                  <c:v>3227</c:v>
                </c:pt>
                <c:pt idx="10">
                  <c:v>2503</c:v>
                </c:pt>
                <c:pt idx="11">
                  <c:v>2744</c:v>
                </c:pt>
                <c:pt idx="12">
                  <c:v>2257</c:v>
                </c:pt>
                <c:pt idx="13">
                  <c:v>2506</c:v>
                </c:pt>
                <c:pt idx="14">
                  <c:v>2179</c:v>
                </c:pt>
                <c:pt idx="15">
                  <c:v>2700</c:v>
                </c:pt>
                <c:pt idx="16">
                  <c:v>2250</c:v>
                </c:pt>
                <c:pt idx="17">
                  <c:v>1719</c:v>
                </c:pt>
                <c:pt idx="18">
                  <c:v>1460</c:v>
                </c:pt>
                <c:pt idx="19">
                  <c:v>1240</c:v>
                </c:pt>
                <c:pt idx="20">
                  <c:v>1244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81-2A4F-AA7D-44307B82BB5D}"/>
            </c:ext>
          </c:extLst>
        </c:ser>
        <c:ser>
          <c:idx val="2"/>
          <c:order val="2"/>
          <c:tx>
            <c:strRef>
              <c:f>'10-25'!$D$2</c:f>
              <c:strCache>
                <c:ptCount val="1"/>
                <c:pt idx="0">
                  <c:v>Salary corrected by PPP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diamond"/>
            <c:size val="7"/>
            <c:spPr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'10-25'!$A$3:$A$23</c:f>
              <c:strCache>
                <c:ptCount val="21"/>
                <c:pt idx="0">
                  <c:v>Netherlands</c:v>
                </c:pt>
                <c:pt idx="1">
                  <c:v>Belgium</c:v>
                </c:pt>
                <c:pt idx="2">
                  <c:v>Austria</c:v>
                </c:pt>
                <c:pt idx="3">
                  <c:v>Germany</c:v>
                </c:pt>
                <c:pt idx="4">
                  <c:v>Sweden</c:v>
                </c:pt>
                <c:pt idx="5">
                  <c:v>Finland</c:v>
                </c:pt>
                <c:pt idx="6">
                  <c:v>France</c:v>
                </c:pt>
                <c:pt idx="7">
                  <c:v>Italy</c:v>
                </c:pt>
                <c:pt idx="8">
                  <c:v>Cyprus</c:v>
                </c:pt>
                <c:pt idx="9">
                  <c:v>Spain</c:v>
                </c:pt>
                <c:pt idx="10">
                  <c:v>Lithuania</c:v>
                </c:pt>
                <c:pt idx="11">
                  <c:v>Croatia</c:v>
                </c:pt>
                <c:pt idx="12">
                  <c:v>Slovenia </c:v>
                </c:pt>
                <c:pt idx="13">
                  <c:v>Slovakia</c:v>
                </c:pt>
                <c:pt idx="14">
                  <c:v>Portugal</c:v>
                </c:pt>
                <c:pt idx="15">
                  <c:v>Bulgaria</c:v>
                </c:pt>
                <c:pt idx="16">
                  <c:v>Greece</c:v>
                </c:pt>
                <c:pt idx="17">
                  <c:v>Czech Republic</c:v>
                </c:pt>
                <c:pt idx="18">
                  <c:v>Romenia</c:v>
                </c:pt>
                <c:pt idx="19">
                  <c:v>Poland</c:v>
                </c:pt>
                <c:pt idx="20">
                  <c:v>Albania</c:v>
                </c:pt>
              </c:strCache>
            </c:strRef>
          </c:cat>
          <c:val>
            <c:numRef>
              <c:f>'10-25'!$D$3:$D$23</c:f>
              <c:numCache>
                <c:formatCode>General</c:formatCode>
                <c:ptCount val="21"/>
                <c:pt idx="0">
                  <c:v>6692</c:v>
                </c:pt>
                <c:pt idx="1">
                  <c:v>5548</c:v>
                </c:pt>
                <c:pt idx="2">
                  <c:v>5722</c:v>
                </c:pt>
                <c:pt idx="3">
                  <c:v>4898</c:v>
                </c:pt>
                <c:pt idx="4">
                  <c:v>4719</c:v>
                </c:pt>
                <c:pt idx="5">
                  <c:v>3484</c:v>
                </c:pt>
                <c:pt idx="6">
                  <c:v>5476</c:v>
                </c:pt>
                <c:pt idx="7">
                  <c:v>3838</c:v>
                </c:pt>
                <c:pt idx="8">
                  <c:v>4033</c:v>
                </c:pt>
                <c:pt idx="9">
                  <c:v>3873</c:v>
                </c:pt>
                <c:pt idx="10">
                  <c:v>3724</c:v>
                </c:pt>
                <c:pt idx="11">
                  <c:v>4566</c:v>
                </c:pt>
                <c:pt idx="12">
                  <c:v>2977</c:v>
                </c:pt>
                <c:pt idx="13">
                  <c:v>3539</c:v>
                </c:pt>
                <c:pt idx="14">
                  <c:v>2893</c:v>
                </c:pt>
                <c:pt idx="15">
                  <c:v>5133</c:v>
                </c:pt>
                <c:pt idx="16">
                  <c:v>3069</c:v>
                </c:pt>
                <c:pt idx="17">
                  <c:v>2427</c:v>
                </c:pt>
                <c:pt idx="18">
                  <c:v>2967</c:v>
                </c:pt>
                <c:pt idx="19">
                  <c:v>2098</c:v>
                </c:pt>
                <c:pt idx="20">
                  <c:v>2523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81-2A4F-AA7D-44307B82B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>
              <a:solidFill>
                <a:srgbClr val="000000"/>
              </a:solidFill>
            </a:ln>
          </c:spPr>
        </c:hiLowLines>
        <c:marker val="1"/>
        <c:smooth val="0"/>
        <c:axId val="95221248"/>
        <c:axId val="95223168"/>
      </c:lineChart>
      <c:catAx>
        <c:axId val="95221248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pt-PT"/>
          </a:p>
        </c:txPr>
        <c:crossAx val="95223168"/>
        <c:crosses val="autoZero"/>
        <c:auto val="1"/>
        <c:lblAlgn val="ctr"/>
        <c:lblOffset val="0"/>
        <c:tickLblSkip val="1"/>
        <c:noMultiLvlLbl val="0"/>
      </c:catAx>
      <c:valAx>
        <c:axId val="95223168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pt-PT"/>
          </a:p>
        </c:txPr>
        <c:crossAx val="95221248"/>
        <c:crosses val="autoZero"/>
        <c:crossBetween val="between"/>
      </c:valAx>
      <c:spPr>
        <a:solidFill>
          <a:srgbClr val="D6DCE5"/>
        </a:solidFill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r"/>
      <c:layout>
        <c:manualLayout>
          <c:xMode val="edge"/>
          <c:yMode val="edge"/>
          <c:x val="7.3766515226205878E-2"/>
          <c:y val="1.8518518518518517E-2"/>
          <c:w val="0.91816299612294661"/>
          <c:h val="5.5641728340103509E-2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  <a:round/>
        </a:ln>
        <a:effectLst/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pt-PT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P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534961484762817E-2"/>
          <c:y val="8.6393068962983863E-2"/>
          <c:w val="0.91499316858153101"/>
          <c:h val="0.70134800397997676"/>
        </c:manualLayout>
      </c:layout>
      <c:lineChart>
        <c:grouping val="standard"/>
        <c:varyColors val="0"/>
        <c:ser>
          <c:idx val="0"/>
          <c:order val="0"/>
          <c:tx>
            <c:strRef>
              <c:f>'+25'!$B$2</c:f>
              <c:strCache>
                <c:ptCount val="1"/>
                <c:pt idx="0">
                  <c:v>Gross Salary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triangle"/>
            <c:size val="5"/>
            <c:spPr>
              <a:solidFill>
                <a:srgbClr val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'+25'!$A$3:$A$23</c:f>
              <c:strCache>
                <c:ptCount val="21"/>
                <c:pt idx="0">
                  <c:v>Netherlands</c:v>
                </c:pt>
                <c:pt idx="1">
                  <c:v>Belgium</c:v>
                </c:pt>
                <c:pt idx="2">
                  <c:v>Austria</c:v>
                </c:pt>
                <c:pt idx="3">
                  <c:v>Germany</c:v>
                </c:pt>
                <c:pt idx="4">
                  <c:v>France</c:v>
                </c:pt>
                <c:pt idx="5">
                  <c:v>Sweden</c:v>
                </c:pt>
                <c:pt idx="6">
                  <c:v>Finland</c:v>
                </c:pt>
                <c:pt idx="7">
                  <c:v>Italy</c:v>
                </c:pt>
                <c:pt idx="8">
                  <c:v>Spain</c:v>
                </c:pt>
                <c:pt idx="9">
                  <c:v>Cyprus</c:v>
                </c:pt>
                <c:pt idx="10">
                  <c:v>Lithuania</c:v>
                </c:pt>
                <c:pt idx="11">
                  <c:v>Croatia</c:v>
                </c:pt>
                <c:pt idx="12">
                  <c:v>Slovenia </c:v>
                </c:pt>
                <c:pt idx="13">
                  <c:v>Slovakia</c:v>
                </c:pt>
                <c:pt idx="14">
                  <c:v>Bulgaria</c:v>
                </c:pt>
                <c:pt idx="15">
                  <c:v>Portugal</c:v>
                </c:pt>
                <c:pt idx="16">
                  <c:v>Greece</c:v>
                </c:pt>
                <c:pt idx="17">
                  <c:v>Czech Republic</c:v>
                </c:pt>
                <c:pt idx="18">
                  <c:v>Romenia</c:v>
                </c:pt>
                <c:pt idx="19">
                  <c:v>Poland</c:v>
                </c:pt>
                <c:pt idx="20">
                  <c:v>Albania</c:v>
                </c:pt>
              </c:strCache>
            </c:strRef>
          </c:cat>
          <c:val>
            <c:numRef>
              <c:f>'+25'!$B$3:$B$23</c:f>
              <c:numCache>
                <c:formatCode>General</c:formatCode>
                <c:ptCount val="21"/>
                <c:pt idx="0">
                  <c:v>12500</c:v>
                </c:pt>
                <c:pt idx="1">
                  <c:v>11100</c:v>
                </c:pt>
                <c:pt idx="2">
                  <c:v>9225</c:v>
                </c:pt>
                <c:pt idx="3">
                  <c:v>9167</c:v>
                </c:pt>
                <c:pt idx="4">
                  <c:v>8917</c:v>
                </c:pt>
                <c:pt idx="5">
                  <c:v>8298</c:v>
                </c:pt>
                <c:pt idx="6">
                  <c:v>6830</c:v>
                </c:pt>
                <c:pt idx="7">
                  <c:v>5313</c:v>
                </c:pt>
                <c:pt idx="8">
                  <c:v>4986</c:v>
                </c:pt>
                <c:pt idx="9">
                  <c:v>4900</c:v>
                </c:pt>
                <c:pt idx="10">
                  <c:v>4137</c:v>
                </c:pt>
                <c:pt idx="11">
                  <c:v>4111</c:v>
                </c:pt>
                <c:pt idx="12">
                  <c:v>3960</c:v>
                </c:pt>
                <c:pt idx="13">
                  <c:v>3935</c:v>
                </c:pt>
                <c:pt idx="14">
                  <c:v>3500</c:v>
                </c:pt>
                <c:pt idx="15">
                  <c:v>3391</c:v>
                </c:pt>
                <c:pt idx="16">
                  <c:v>2700</c:v>
                </c:pt>
                <c:pt idx="17">
                  <c:v>2566</c:v>
                </c:pt>
                <c:pt idx="18">
                  <c:v>2485</c:v>
                </c:pt>
                <c:pt idx="19">
                  <c:v>2000</c:v>
                </c:pt>
                <c:pt idx="20">
                  <c:v>1630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FA-9442-990D-4BAB5647B203}"/>
            </c:ext>
          </c:extLst>
        </c:ser>
        <c:ser>
          <c:idx val="1"/>
          <c:order val="1"/>
          <c:tx>
            <c:strRef>
              <c:f>'+25'!$C$2</c:f>
              <c:strCache>
                <c:ptCount val="1"/>
                <c:pt idx="0">
                  <c:v>Net Salary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dash"/>
            <c:size val="6"/>
            <c:spPr>
              <a:solidFill>
                <a:sysClr val="windowText" lastClr="00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'+25'!$A$3:$A$23</c:f>
              <c:strCache>
                <c:ptCount val="21"/>
                <c:pt idx="0">
                  <c:v>Netherlands</c:v>
                </c:pt>
                <c:pt idx="1">
                  <c:v>Belgium</c:v>
                </c:pt>
                <c:pt idx="2">
                  <c:v>Austria</c:v>
                </c:pt>
                <c:pt idx="3">
                  <c:v>Germany</c:v>
                </c:pt>
                <c:pt idx="4">
                  <c:v>France</c:v>
                </c:pt>
                <c:pt idx="5">
                  <c:v>Sweden</c:v>
                </c:pt>
                <c:pt idx="6">
                  <c:v>Finland</c:v>
                </c:pt>
                <c:pt idx="7">
                  <c:v>Italy</c:v>
                </c:pt>
                <c:pt idx="8">
                  <c:v>Spain</c:v>
                </c:pt>
                <c:pt idx="9">
                  <c:v>Cyprus</c:v>
                </c:pt>
                <c:pt idx="10">
                  <c:v>Lithuania</c:v>
                </c:pt>
                <c:pt idx="11">
                  <c:v>Croatia</c:v>
                </c:pt>
                <c:pt idx="12">
                  <c:v>Slovenia </c:v>
                </c:pt>
                <c:pt idx="13">
                  <c:v>Slovakia</c:v>
                </c:pt>
                <c:pt idx="14">
                  <c:v>Bulgaria</c:v>
                </c:pt>
                <c:pt idx="15">
                  <c:v>Portugal</c:v>
                </c:pt>
                <c:pt idx="16">
                  <c:v>Greece</c:v>
                </c:pt>
                <c:pt idx="17">
                  <c:v>Czech Republic</c:v>
                </c:pt>
                <c:pt idx="18">
                  <c:v>Romenia</c:v>
                </c:pt>
                <c:pt idx="19">
                  <c:v>Poland</c:v>
                </c:pt>
                <c:pt idx="20">
                  <c:v>Albania</c:v>
                </c:pt>
              </c:strCache>
            </c:strRef>
          </c:cat>
          <c:val>
            <c:numRef>
              <c:f>'+25'!$C$3:$C$23</c:f>
              <c:numCache>
                <c:formatCode>General</c:formatCode>
                <c:ptCount val="21"/>
                <c:pt idx="0">
                  <c:v>7000</c:v>
                </c:pt>
                <c:pt idx="1">
                  <c:v>5550</c:v>
                </c:pt>
                <c:pt idx="2">
                  <c:v>6457</c:v>
                </c:pt>
                <c:pt idx="3">
                  <c:v>5683</c:v>
                </c:pt>
                <c:pt idx="4">
                  <c:v>7579</c:v>
                </c:pt>
                <c:pt idx="5">
                  <c:v>5227</c:v>
                </c:pt>
                <c:pt idx="6">
                  <c:v>4065</c:v>
                </c:pt>
                <c:pt idx="7">
                  <c:v>3455</c:v>
                </c:pt>
                <c:pt idx="8">
                  <c:v>3639</c:v>
                </c:pt>
                <c:pt idx="9">
                  <c:v>3283</c:v>
                </c:pt>
                <c:pt idx="10">
                  <c:v>2503</c:v>
                </c:pt>
                <c:pt idx="11">
                  <c:v>2744</c:v>
                </c:pt>
                <c:pt idx="12">
                  <c:v>2429</c:v>
                </c:pt>
                <c:pt idx="13">
                  <c:v>2833</c:v>
                </c:pt>
                <c:pt idx="14">
                  <c:v>3150</c:v>
                </c:pt>
                <c:pt idx="15">
                  <c:v>2373</c:v>
                </c:pt>
                <c:pt idx="16">
                  <c:v>2250</c:v>
                </c:pt>
                <c:pt idx="17">
                  <c:v>1719</c:v>
                </c:pt>
                <c:pt idx="18">
                  <c:v>1550</c:v>
                </c:pt>
                <c:pt idx="19">
                  <c:v>1400</c:v>
                </c:pt>
                <c:pt idx="20">
                  <c:v>1272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FA-9442-990D-4BAB5647B203}"/>
            </c:ext>
          </c:extLst>
        </c:ser>
        <c:ser>
          <c:idx val="2"/>
          <c:order val="2"/>
          <c:tx>
            <c:strRef>
              <c:f>'+25'!$D$2</c:f>
              <c:strCache>
                <c:ptCount val="1"/>
                <c:pt idx="0">
                  <c:v>Salary corrected by PPP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diamond"/>
            <c:size val="7"/>
            <c:spPr>
              <a:solidFill>
                <a:sysClr val="window" lastClr="FFFFFF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'+25'!$A$3:$A$23</c:f>
              <c:strCache>
                <c:ptCount val="21"/>
                <c:pt idx="0">
                  <c:v>Netherlands</c:v>
                </c:pt>
                <c:pt idx="1">
                  <c:v>Belgium</c:v>
                </c:pt>
                <c:pt idx="2">
                  <c:v>Austria</c:v>
                </c:pt>
                <c:pt idx="3">
                  <c:v>Germany</c:v>
                </c:pt>
                <c:pt idx="4">
                  <c:v>France</c:v>
                </c:pt>
                <c:pt idx="5">
                  <c:v>Sweden</c:v>
                </c:pt>
                <c:pt idx="6">
                  <c:v>Finland</c:v>
                </c:pt>
                <c:pt idx="7">
                  <c:v>Italy</c:v>
                </c:pt>
                <c:pt idx="8">
                  <c:v>Spain</c:v>
                </c:pt>
                <c:pt idx="9">
                  <c:v>Cyprus</c:v>
                </c:pt>
                <c:pt idx="10">
                  <c:v>Lithuania</c:v>
                </c:pt>
                <c:pt idx="11">
                  <c:v>Croatia</c:v>
                </c:pt>
                <c:pt idx="12">
                  <c:v>Slovenia </c:v>
                </c:pt>
                <c:pt idx="13">
                  <c:v>Slovakia</c:v>
                </c:pt>
                <c:pt idx="14">
                  <c:v>Bulgaria</c:v>
                </c:pt>
                <c:pt idx="15">
                  <c:v>Portugal</c:v>
                </c:pt>
                <c:pt idx="16">
                  <c:v>Greece</c:v>
                </c:pt>
                <c:pt idx="17">
                  <c:v>Czech Republic</c:v>
                </c:pt>
                <c:pt idx="18">
                  <c:v>Romenia</c:v>
                </c:pt>
                <c:pt idx="19">
                  <c:v>Poland</c:v>
                </c:pt>
                <c:pt idx="20">
                  <c:v>Albania</c:v>
                </c:pt>
              </c:strCache>
            </c:strRef>
          </c:cat>
          <c:val>
            <c:numRef>
              <c:f>'+25'!$D$3:$D$23</c:f>
              <c:numCache>
                <c:formatCode>General</c:formatCode>
                <c:ptCount val="21"/>
                <c:pt idx="0">
                  <c:v>6692</c:v>
                </c:pt>
                <c:pt idx="1">
                  <c:v>5548</c:v>
                </c:pt>
                <c:pt idx="2">
                  <c:v>6437</c:v>
                </c:pt>
                <c:pt idx="3">
                  <c:v>5683</c:v>
                </c:pt>
                <c:pt idx="4">
                  <c:v>7813</c:v>
                </c:pt>
                <c:pt idx="5">
                  <c:v>5050</c:v>
                </c:pt>
                <c:pt idx="6">
                  <c:v>3668</c:v>
                </c:pt>
                <c:pt idx="7">
                  <c:v>4031</c:v>
                </c:pt>
                <c:pt idx="8">
                  <c:v>4368</c:v>
                </c:pt>
                <c:pt idx="9">
                  <c:v>4033</c:v>
                </c:pt>
                <c:pt idx="10">
                  <c:v>3724</c:v>
                </c:pt>
                <c:pt idx="11">
                  <c:v>4566</c:v>
                </c:pt>
                <c:pt idx="12">
                  <c:v>3204</c:v>
                </c:pt>
                <c:pt idx="13">
                  <c:v>4001</c:v>
                </c:pt>
                <c:pt idx="14">
                  <c:v>5988</c:v>
                </c:pt>
                <c:pt idx="15">
                  <c:v>3682</c:v>
                </c:pt>
                <c:pt idx="16">
                  <c:v>3069</c:v>
                </c:pt>
                <c:pt idx="17">
                  <c:v>2427</c:v>
                </c:pt>
                <c:pt idx="18">
                  <c:v>3150</c:v>
                </c:pt>
                <c:pt idx="19">
                  <c:v>2368</c:v>
                </c:pt>
                <c:pt idx="20">
                  <c:v>2263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FA-9442-990D-4BAB5647B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6350">
              <a:solidFill>
                <a:srgbClr val="000000"/>
              </a:solidFill>
            </a:ln>
          </c:spPr>
        </c:hiLowLines>
        <c:marker val="1"/>
        <c:smooth val="0"/>
        <c:axId val="95221248"/>
        <c:axId val="95223168"/>
      </c:lineChart>
      <c:catAx>
        <c:axId val="95221248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pt-PT"/>
          </a:p>
        </c:txPr>
        <c:crossAx val="95223168"/>
        <c:crosses val="autoZero"/>
        <c:auto val="1"/>
        <c:lblAlgn val="ctr"/>
        <c:lblOffset val="0"/>
        <c:tickLblSkip val="1"/>
        <c:noMultiLvlLbl val="0"/>
      </c:catAx>
      <c:valAx>
        <c:axId val="95223168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pt-PT"/>
          </a:p>
        </c:txPr>
        <c:crossAx val="95221248"/>
        <c:crosses val="autoZero"/>
        <c:crossBetween val="between"/>
      </c:valAx>
      <c:spPr>
        <a:solidFill>
          <a:srgbClr val="D6DCE5"/>
        </a:solidFill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r"/>
      <c:layout>
        <c:manualLayout>
          <c:xMode val="edge"/>
          <c:yMode val="edge"/>
          <c:x val="7.5330061362537962E-2"/>
          <c:y val="1.8518518518518517E-2"/>
          <c:w val="0.90899885021573723"/>
          <c:h val="4.9285998699342144E-2"/>
        </c:manualLayout>
      </c:layout>
      <c:overlay val="1"/>
      <c:spPr>
        <a:solidFill>
          <a:sysClr val="window" lastClr="FFFFFF"/>
        </a:solidFill>
        <a:ln w="9525">
          <a:solidFill>
            <a:sysClr val="windowText" lastClr="000000"/>
          </a:solidFill>
          <a:round/>
        </a:ln>
        <a:effectLst/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pt-PT"/>
        </a:p>
      </c:txPr>
    </c:legend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PT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7BF0-952B-174A-B841-7FAB955691A1}" type="datetimeFigureOut">
              <a:rPr lang="pt-PT" smtClean="0"/>
              <a:t>18/10/24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78B48-A097-814D-B918-8004D924DA0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15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EB502-7CC1-4895-BAF5-B9E1E516EA78}" type="slidenum">
              <a:rPr lang="fr-BE" smtClean="0"/>
              <a:pPr/>
              <a:t>27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741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97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680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141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5408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049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559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277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323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9190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558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10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ms.net/images/Fems_documents/Documents/2024/FEMS__Digital_1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ms.net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0FBC-D256-D11B-B32D-03AD4C9B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842" y="1195081"/>
            <a:ext cx="5555624" cy="2232199"/>
          </a:xfrm>
        </p:spPr>
        <p:txBody>
          <a:bodyPr anchor="t">
            <a:normAutofit/>
          </a:bodyPr>
          <a:lstStyle/>
          <a:p>
            <a:pPr algn="l"/>
            <a:r>
              <a:rPr lang="pt-PT" b="1" dirty="0"/>
              <a:t>FEMS REPORT</a:t>
            </a:r>
            <a:br>
              <a:rPr lang="pt-PT" dirty="0"/>
            </a:br>
            <a:br>
              <a:rPr lang="pt-PT" dirty="0"/>
            </a:br>
            <a:endParaRPr lang="pt-PT" sz="31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806C2-B8B6-9A4E-2828-452E66C1B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221" y="2311180"/>
            <a:ext cx="5555624" cy="2063925"/>
          </a:xfrm>
        </p:spPr>
        <p:txBody>
          <a:bodyPr anchor="b">
            <a:normAutofit/>
          </a:bodyPr>
          <a:lstStyle/>
          <a:p>
            <a:pPr algn="l"/>
            <a:endParaRPr lang="pt-PT" dirty="0"/>
          </a:p>
        </p:txBody>
      </p:sp>
      <p:pic>
        <p:nvPicPr>
          <p:cNvPr id="4" name="Picture 3" descr="Fundo de tecnologia de rede">
            <a:extLst>
              <a:ext uri="{FF2B5EF4-FFF2-40B4-BE49-F238E27FC236}">
                <a16:creationId xmlns:a16="http://schemas.microsoft.com/office/drawing/2014/main" id="{609F56D6-087C-0F49-B256-26163065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24" r="7304" b="-1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AB51883B-3A8F-438A-4051-C8E9EB19E596}"/>
              </a:ext>
            </a:extLst>
          </p:cNvPr>
          <p:cNvSpPr txBox="1"/>
          <p:nvPr/>
        </p:nvSpPr>
        <p:spPr>
          <a:xfrm>
            <a:off x="6213366" y="5763310"/>
            <a:ext cx="61779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600" dirty="0">
                <a:solidFill>
                  <a:schemeClr val="bg1"/>
                </a:solidFill>
              </a:rPr>
              <a:t>João de Deus</a:t>
            </a:r>
            <a:br>
              <a:rPr lang="pt-PT" sz="3600" dirty="0">
                <a:solidFill>
                  <a:schemeClr val="bg1"/>
                </a:solidFill>
              </a:rPr>
            </a:br>
            <a:endParaRPr lang="pt-P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0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alysing medical x-ray results">
            <a:extLst>
              <a:ext uri="{FF2B5EF4-FFF2-40B4-BE49-F238E27FC236}">
                <a16:creationId xmlns:a16="http://schemas.microsoft.com/office/drawing/2014/main" id="{F6603346-28CE-C099-DFDC-A032AA9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31" r="11410" b="-2"/>
          <a:stretch/>
        </p:blipFill>
        <p:spPr>
          <a:xfrm>
            <a:off x="0" y="0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17129F-72D1-4446-480F-C1E8E036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377" y="232095"/>
            <a:ext cx="5464968" cy="1559301"/>
          </a:xfrm>
        </p:spPr>
        <p:txBody>
          <a:bodyPr>
            <a:noAutofit/>
          </a:bodyPr>
          <a:lstStyle/>
          <a:p>
            <a:r>
              <a:rPr lang="pt-P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Takeaways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C1EC4D6-B069-C014-F5A4-CCB16832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994" y="2829777"/>
            <a:ext cx="4949982" cy="1989523"/>
          </a:xfrm>
        </p:spPr>
        <p:txBody>
          <a:bodyPr anchor="ctr">
            <a:noAutofit/>
          </a:bodyPr>
          <a:lstStyle/>
          <a:p>
            <a:r>
              <a:rPr lang="pt-PT" sz="2000" b="1" dirty="0" err="1">
                <a:solidFill>
                  <a:srgbClr val="0E12C2"/>
                </a:solidFill>
                <a:latin typeface="Montserrat" pitchFamily="2" charset="77"/>
              </a:rPr>
              <a:t>F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eminization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of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medicine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is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an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undeniable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fact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.</a:t>
            </a:r>
            <a:endParaRPr lang="pt-PT" sz="2000" b="1" dirty="0">
              <a:solidFill>
                <a:srgbClr val="0E12C2"/>
              </a:solidFill>
            </a:endParaRPr>
          </a:p>
          <a:p>
            <a:endParaRPr lang="pt-PT" sz="2000" b="1" dirty="0">
              <a:solidFill>
                <a:srgbClr val="0E12C2"/>
              </a:solidFill>
            </a:endParaRPr>
          </a:p>
          <a:p>
            <a:r>
              <a:rPr lang="pt-PT" sz="2000" b="1" dirty="0" err="1">
                <a:solidFill>
                  <a:srgbClr val="0E12C2"/>
                </a:solidFill>
                <a:latin typeface="Montserrat" pitchFamily="2" charset="77"/>
              </a:rPr>
              <a:t>W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omen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are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underrepresented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in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leadership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and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higher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decision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-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making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positions</a:t>
            </a:r>
            <a:r>
              <a:rPr lang="pt-PT" sz="2000" b="1" dirty="0">
                <a:solidFill>
                  <a:srgbClr val="0E12C2"/>
                </a:solidFill>
                <a:latin typeface="Montserrat" pitchFamily="2" charset="77"/>
              </a:rPr>
              <a:t>.</a:t>
            </a:r>
            <a:endParaRPr lang="pt-PT" sz="2000" b="1" dirty="0">
              <a:solidFill>
                <a:srgbClr val="0E12C2"/>
              </a:solidFill>
            </a:endParaRPr>
          </a:p>
          <a:p>
            <a:endParaRPr lang="pt-PT" sz="2000" b="1" dirty="0">
              <a:solidFill>
                <a:srgbClr val="0E12C2"/>
              </a:solidFill>
            </a:endParaRPr>
          </a:p>
          <a:p>
            <a:r>
              <a:rPr lang="pt-PT" sz="2000" b="1" dirty="0">
                <a:solidFill>
                  <a:srgbClr val="0E12C2"/>
                </a:solidFill>
                <a:latin typeface="Montserrat" pitchFamily="2" charset="77"/>
              </a:rPr>
              <a:t>G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ender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inequality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is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still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present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among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doctors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. </a:t>
            </a:r>
            <a:endParaRPr lang="pt-PT" sz="2000" b="1" dirty="0">
              <a:solidFill>
                <a:srgbClr val="0E12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40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0FBC-D256-D11B-B32D-03AD4C9B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1674"/>
            <a:ext cx="6189156" cy="688967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br>
              <a:rPr lang="pt-PT" sz="3600" b="1" dirty="0">
                <a:effectLst/>
                <a:latin typeface="AkagiPro"/>
              </a:rPr>
            </a:br>
            <a:br>
              <a:rPr lang="pt-PT" sz="3600" b="1" dirty="0">
                <a:effectLst/>
                <a:latin typeface="AkagiPro"/>
              </a:rPr>
            </a:br>
            <a:r>
              <a:rPr lang="pt-PT" sz="3600" b="1" dirty="0" err="1">
                <a:effectLst/>
                <a:latin typeface="AkagiPro"/>
              </a:rPr>
              <a:t>Chapter</a:t>
            </a:r>
            <a:r>
              <a:rPr lang="pt-PT" sz="3600" b="1" dirty="0">
                <a:effectLst/>
                <a:latin typeface="AkagiPro"/>
              </a:rPr>
              <a:t> IV </a:t>
            </a:r>
            <a:br>
              <a:rPr lang="pt-PT" sz="1200" dirty="0">
                <a:effectLst/>
              </a:rPr>
            </a:br>
            <a:r>
              <a:rPr lang="pt-PT" sz="3600" b="0" dirty="0">
                <a:effectLst/>
                <a:latin typeface="Montserrat" pitchFamily="2" charset="77"/>
              </a:rPr>
              <a:t>Medical </a:t>
            </a:r>
            <a:r>
              <a:rPr lang="pt-PT" sz="3600" b="0" dirty="0" err="1">
                <a:effectLst/>
                <a:latin typeface="Montserrat" pitchFamily="2" charset="77"/>
              </a:rPr>
              <a:t>Careers</a:t>
            </a: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dirty="0"/>
            </a:br>
            <a:r>
              <a:rPr lang="pt-PT" sz="2800" b="1" dirty="0" err="1">
                <a:solidFill>
                  <a:srgbClr val="0019E5"/>
                </a:solidFill>
                <a:effectLst/>
                <a:latin typeface="AkagiPro"/>
              </a:rPr>
              <a:t>Hermínia</a:t>
            </a:r>
            <a:r>
              <a:rPr lang="pt-PT" sz="2800" b="1" dirty="0">
                <a:solidFill>
                  <a:srgbClr val="0019E5"/>
                </a:solidFill>
                <a:effectLst/>
                <a:latin typeface="AkagiPro"/>
              </a:rPr>
              <a:t> Teixeira, SIM </a:t>
            </a:r>
            <a:br>
              <a:rPr lang="pt-PT" sz="2800" dirty="0"/>
            </a:br>
            <a:r>
              <a:rPr lang="pt-PT" sz="2800" b="1" dirty="0">
                <a:solidFill>
                  <a:srgbClr val="0019E5"/>
                </a:solidFill>
                <a:effectLst/>
                <a:latin typeface="AkagiPro"/>
              </a:rPr>
              <a:t>Joana </a:t>
            </a:r>
            <a:r>
              <a:rPr lang="pt-PT" sz="2800" b="1" dirty="0" err="1">
                <a:solidFill>
                  <a:srgbClr val="0019E5"/>
                </a:solidFill>
                <a:effectLst/>
                <a:latin typeface="AkagiPro"/>
              </a:rPr>
              <a:t>Sa</a:t>
            </a:r>
            <a:r>
              <a:rPr lang="pt-PT" sz="2800" b="1" dirty="0">
                <a:solidFill>
                  <a:srgbClr val="0019E5"/>
                </a:solidFill>
                <a:effectLst/>
                <a:latin typeface="AkagiPro"/>
              </a:rPr>
              <a:t>́, Noel Carrilho, FNAM </a:t>
            </a:r>
            <a:br>
              <a:rPr lang="pt-PT" sz="2800" dirty="0"/>
            </a:br>
            <a:r>
              <a:rPr lang="pt-PT" sz="2800" b="1" dirty="0">
                <a:solidFill>
                  <a:srgbClr val="0019E5"/>
                </a:solidFill>
                <a:effectLst/>
                <a:latin typeface="AkagiPro"/>
              </a:rPr>
              <a:t>Filipa </a:t>
            </a:r>
            <a:r>
              <a:rPr lang="pt-PT" sz="2800" b="1" dirty="0" err="1">
                <a:solidFill>
                  <a:srgbClr val="0019E5"/>
                </a:solidFill>
                <a:effectLst/>
                <a:latin typeface="AkagiPro"/>
              </a:rPr>
              <a:t>Lança</a:t>
            </a:r>
            <a:r>
              <a:rPr lang="pt-PT" sz="2800" b="1" dirty="0">
                <a:solidFill>
                  <a:srgbClr val="0019E5"/>
                </a:solidFill>
                <a:effectLst/>
                <a:latin typeface="AkagiPro"/>
              </a:rPr>
              <a:t>, Paulo </a:t>
            </a:r>
            <a:r>
              <a:rPr lang="pt-PT" sz="2800" b="1" dirty="0" err="1">
                <a:solidFill>
                  <a:srgbClr val="0019E5"/>
                </a:solidFill>
                <a:effectLst/>
                <a:latin typeface="AkagiPro"/>
              </a:rPr>
              <a:t>Simões</a:t>
            </a:r>
            <a:r>
              <a:rPr lang="pt-PT" sz="2800" b="1" dirty="0">
                <a:solidFill>
                  <a:srgbClr val="0019E5"/>
                </a:solidFill>
                <a:effectLst/>
                <a:latin typeface="AkagiPro"/>
              </a:rPr>
              <a:t>, </a:t>
            </a:r>
            <a:r>
              <a:rPr lang="pt-PT" sz="2800" b="1" dirty="0" err="1">
                <a:solidFill>
                  <a:srgbClr val="0019E5"/>
                </a:solidFill>
                <a:effectLst/>
                <a:latin typeface="AkagiPro"/>
              </a:rPr>
              <a:t>Jose</a:t>
            </a:r>
            <a:r>
              <a:rPr lang="pt-PT" sz="2800" b="1" dirty="0">
                <a:solidFill>
                  <a:srgbClr val="0019E5"/>
                </a:solidFill>
                <a:effectLst/>
                <a:latin typeface="AkagiPro"/>
              </a:rPr>
              <a:t>́ Santos, OM </a:t>
            </a:r>
            <a:br>
              <a:rPr lang="pt-PT" sz="2800" dirty="0"/>
            </a:br>
            <a:r>
              <a:rPr lang="pt-PT" sz="2800" b="0" dirty="0">
                <a:solidFill>
                  <a:srgbClr val="0019E5"/>
                </a:solidFill>
                <a:effectLst/>
                <a:latin typeface="AkagiPro"/>
              </a:rPr>
              <a:t>FEMS PORTUGUESE DELEGATES </a:t>
            </a:r>
            <a:br>
              <a:rPr lang="pt-PT" sz="2800" dirty="0"/>
            </a:br>
            <a:br>
              <a:rPr lang="pt-PT" sz="1000" dirty="0"/>
            </a:br>
            <a:br>
              <a:rPr lang="pt-PT" sz="1050" dirty="0"/>
            </a:br>
            <a:br>
              <a:rPr lang="pt-PT" sz="3600" dirty="0"/>
            </a:br>
            <a:endParaRPr lang="pt-PT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806C2-B8B6-9A4E-2828-452E66C1B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385"/>
            <a:ext cx="5555624" cy="86065"/>
          </a:xfrm>
        </p:spPr>
        <p:txBody>
          <a:bodyPr anchor="b">
            <a:normAutofit fontScale="25000" lnSpcReduction="20000"/>
          </a:bodyPr>
          <a:lstStyle/>
          <a:p>
            <a:pPr algn="l"/>
            <a:endParaRPr lang="pt-PT" dirty="0"/>
          </a:p>
        </p:txBody>
      </p:sp>
      <p:pic>
        <p:nvPicPr>
          <p:cNvPr id="4" name="Picture 3" descr="Fundo de tecnologia de rede">
            <a:extLst>
              <a:ext uri="{FF2B5EF4-FFF2-40B4-BE49-F238E27FC236}">
                <a16:creationId xmlns:a16="http://schemas.microsoft.com/office/drawing/2014/main" id="{609F56D6-087C-0F49-B256-26163065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24" r="7304" b="-1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6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alysing medical x-ray results">
            <a:extLst>
              <a:ext uri="{FF2B5EF4-FFF2-40B4-BE49-F238E27FC236}">
                <a16:creationId xmlns:a16="http://schemas.microsoft.com/office/drawing/2014/main" id="{F6603346-28CE-C099-DFDC-A032AA9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31" r="11410" b="-2"/>
          <a:stretch/>
        </p:blipFill>
        <p:spPr>
          <a:xfrm>
            <a:off x="0" y="0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17129F-72D1-4446-480F-C1E8E036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377" y="232095"/>
            <a:ext cx="5464968" cy="1559301"/>
          </a:xfrm>
        </p:spPr>
        <p:txBody>
          <a:bodyPr>
            <a:noAutofit/>
          </a:bodyPr>
          <a:lstStyle/>
          <a:p>
            <a:r>
              <a:rPr lang="pt-P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Takeaways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C1EC4D6-B069-C014-F5A4-CCB16832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994" y="2829777"/>
            <a:ext cx="4949982" cy="1989523"/>
          </a:xfrm>
        </p:spPr>
        <p:txBody>
          <a:bodyPr anchor="ctr">
            <a:noAutofit/>
          </a:bodyPr>
          <a:lstStyle/>
          <a:p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There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appears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to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exist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a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structured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Medical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Career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throughout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Europe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,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although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there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are some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dissimilarities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regarding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its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organization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,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definition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and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progression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endParaRPr lang="pt-PT" sz="2000" b="1" dirty="0">
              <a:solidFill>
                <a:srgbClr val="0E12C2"/>
              </a:solidFill>
            </a:endParaRPr>
          </a:p>
          <a:p>
            <a:endParaRPr lang="pt-PT" sz="2000" b="1" dirty="0">
              <a:solidFill>
                <a:srgbClr val="0E12C2"/>
              </a:solidFill>
            </a:endParaRPr>
          </a:p>
          <a:p>
            <a:r>
              <a:rPr lang="pt-PT" sz="2000" b="1" dirty="0" err="1">
                <a:solidFill>
                  <a:srgbClr val="0E12C2"/>
                </a:solidFill>
                <a:latin typeface="Montserrat" pitchFamily="2" charset="77"/>
              </a:rPr>
              <a:t>F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ocus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is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needed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to</a:t>
            </a:r>
            <a:r>
              <a:rPr lang="pt-PT" sz="2000" b="1" dirty="0">
                <a:solidFill>
                  <a:srgbClr val="0E12C2"/>
                </a:solidFill>
              </a:rPr>
              <a:t> </a:t>
            </a:r>
            <a:r>
              <a:rPr lang="pt-PT" sz="2000" b="1" dirty="0" err="1">
                <a:solidFill>
                  <a:srgbClr val="0E12C2"/>
                </a:solidFill>
              </a:rPr>
              <a:t>s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tandardize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medical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careers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and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facilitate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medical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mobility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endParaRPr lang="pt-PT" sz="2000" b="1" dirty="0">
              <a:solidFill>
                <a:srgbClr val="0E12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21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0FBC-D256-D11B-B32D-03AD4C9B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1674"/>
            <a:ext cx="6189156" cy="688967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br>
              <a:rPr lang="pt-PT" sz="3600" b="1" dirty="0">
                <a:effectLst/>
                <a:latin typeface="AkagiPro"/>
              </a:rPr>
            </a:br>
            <a:br>
              <a:rPr lang="pt-PT" sz="3600" b="1" dirty="0">
                <a:effectLst/>
                <a:latin typeface="AkagiPro"/>
              </a:rPr>
            </a:br>
            <a:r>
              <a:rPr lang="pt-PT" sz="3600" b="1" dirty="0" err="1">
                <a:effectLst/>
                <a:latin typeface="AkagiPro"/>
              </a:rPr>
              <a:t>Chapter</a:t>
            </a:r>
            <a:r>
              <a:rPr lang="pt-PT" sz="3600" b="1" dirty="0">
                <a:effectLst/>
                <a:latin typeface="AkagiPro"/>
              </a:rPr>
              <a:t> V </a:t>
            </a:r>
            <a:br>
              <a:rPr lang="pt-PT" sz="1200" dirty="0">
                <a:effectLst/>
              </a:rPr>
            </a:br>
            <a:r>
              <a:rPr lang="pt-PT" sz="3600" b="0" dirty="0" err="1">
                <a:effectLst/>
                <a:latin typeface="Montserrat" pitchFamily="2" charset="77"/>
              </a:rPr>
              <a:t>Healthcare</a:t>
            </a:r>
            <a:r>
              <a:rPr lang="pt-PT" sz="3600" b="0" dirty="0">
                <a:effectLst/>
                <a:latin typeface="Montserrat" pitchFamily="2" charset="77"/>
              </a:rPr>
              <a:t> – </a:t>
            </a:r>
            <a:r>
              <a:rPr lang="pt-PT" sz="3600" b="0" dirty="0" err="1">
                <a:effectLst/>
                <a:latin typeface="Montserrat" pitchFamily="2" charset="77"/>
              </a:rPr>
              <a:t>Finances</a:t>
            </a:r>
            <a:r>
              <a:rPr lang="pt-PT" sz="3600" b="0" dirty="0">
                <a:effectLst/>
                <a:latin typeface="Montserrat" pitchFamily="2" charset="77"/>
              </a:rPr>
              <a:t> + </a:t>
            </a:r>
            <a:r>
              <a:rPr lang="pt-PT" sz="3600" b="0" dirty="0" err="1">
                <a:effectLst/>
                <a:latin typeface="Montserrat" pitchFamily="2" charset="77"/>
              </a:rPr>
              <a:t>Annex</a:t>
            </a:r>
            <a:r>
              <a:rPr lang="pt-PT" sz="3600" b="0" dirty="0">
                <a:effectLst/>
                <a:latin typeface="Montserrat" pitchFamily="2" charset="77"/>
              </a:rPr>
              <a:t> II (</a:t>
            </a:r>
            <a:r>
              <a:rPr lang="pt-PT" sz="3600" b="0" dirty="0" err="1">
                <a:effectLst/>
                <a:latin typeface="Montserrat" pitchFamily="2" charset="77"/>
              </a:rPr>
              <a:t>Privatization</a:t>
            </a:r>
            <a:r>
              <a:rPr lang="pt-PT" sz="3600" b="0" dirty="0">
                <a:effectLst/>
                <a:latin typeface="Montserrat" pitchFamily="2" charset="77"/>
              </a:rPr>
              <a:t> </a:t>
            </a:r>
            <a:r>
              <a:rPr lang="pt-PT" sz="3600" b="0" dirty="0" err="1">
                <a:effectLst/>
                <a:latin typeface="Montserrat" pitchFamily="2" charset="77"/>
              </a:rPr>
              <a:t>of</a:t>
            </a:r>
            <a:r>
              <a:rPr lang="pt-PT" sz="3600" b="0" dirty="0">
                <a:effectLst/>
                <a:latin typeface="Montserrat" pitchFamily="2" charset="77"/>
              </a:rPr>
              <a:t> </a:t>
            </a:r>
            <a:r>
              <a:rPr lang="pt-PT" sz="3600" b="0" dirty="0" err="1">
                <a:effectLst/>
                <a:latin typeface="Montserrat" pitchFamily="2" charset="77"/>
              </a:rPr>
              <a:t>Hospitals</a:t>
            </a:r>
            <a:r>
              <a:rPr lang="pt-PT" sz="3600" b="0" dirty="0">
                <a:effectLst/>
                <a:latin typeface="Montserrat" pitchFamily="2" charset="77"/>
              </a:rPr>
              <a:t>)</a:t>
            </a: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dirty="0"/>
            </a:br>
            <a:r>
              <a:rPr lang="pt-PT" sz="3100" b="1" dirty="0" err="1">
                <a:solidFill>
                  <a:srgbClr val="0019E5"/>
                </a:solidFill>
                <a:effectLst/>
                <a:latin typeface="AkagiPro"/>
              </a:rPr>
              <a:t>Christiaan</a:t>
            </a:r>
            <a:r>
              <a:rPr lang="pt-PT" sz="3100" b="1" dirty="0">
                <a:solidFill>
                  <a:srgbClr val="0019E5"/>
                </a:solidFill>
                <a:effectLst/>
                <a:latin typeface="AkagiPro"/>
              </a:rPr>
              <a:t> </a:t>
            </a:r>
            <a:r>
              <a:rPr lang="pt-PT" sz="3100" b="1" dirty="0" err="1">
                <a:solidFill>
                  <a:srgbClr val="0019E5"/>
                </a:solidFill>
                <a:effectLst/>
                <a:latin typeface="AkagiPro"/>
              </a:rPr>
              <a:t>Keijzer</a:t>
            </a:r>
            <a:r>
              <a:rPr lang="pt-PT" sz="3100" b="1" dirty="0">
                <a:solidFill>
                  <a:srgbClr val="0019E5"/>
                </a:solidFill>
                <a:effectLst/>
                <a:latin typeface="AkagiPro"/>
              </a:rPr>
              <a:t> </a:t>
            </a:r>
            <a:br>
              <a:rPr lang="pt-PT" sz="3100" dirty="0"/>
            </a:br>
            <a:r>
              <a:rPr lang="pt-PT" sz="3100" b="0" dirty="0">
                <a:solidFill>
                  <a:srgbClr val="0019E5"/>
                </a:solidFill>
                <a:effectLst/>
                <a:latin typeface="AkagiPro"/>
              </a:rPr>
              <a:t>FEMS 1ST VICE-PRESIDENT, NETHERLANDS </a:t>
            </a:r>
            <a:br>
              <a:rPr lang="pt-PT" sz="800" dirty="0"/>
            </a:br>
            <a:br>
              <a:rPr lang="pt-PT" sz="1000" dirty="0"/>
            </a:br>
            <a:br>
              <a:rPr lang="pt-PT" sz="1050" dirty="0"/>
            </a:br>
            <a:br>
              <a:rPr lang="pt-PT" sz="3600" dirty="0"/>
            </a:br>
            <a:endParaRPr lang="pt-PT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806C2-B8B6-9A4E-2828-452E66C1B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385"/>
            <a:ext cx="5555624" cy="86065"/>
          </a:xfrm>
        </p:spPr>
        <p:txBody>
          <a:bodyPr anchor="b">
            <a:normAutofit fontScale="25000" lnSpcReduction="20000"/>
          </a:bodyPr>
          <a:lstStyle/>
          <a:p>
            <a:pPr algn="l"/>
            <a:endParaRPr lang="pt-PT" dirty="0"/>
          </a:p>
        </p:txBody>
      </p:sp>
      <p:pic>
        <p:nvPicPr>
          <p:cNvPr id="4" name="Picture 3" descr="Fundo de tecnologia de rede">
            <a:extLst>
              <a:ext uri="{FF2B5EF4-FFF2-40B4-BE49-F238E27FC236}">
                <a16:creationId xmlns:a16="http://schemas.microsoft.com/office/drawing/2014/main" id="{609F56D6-087C-0F49-B256-26163065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24" r="7304" b="-1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97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alysing medical x-ray results">
            <a:extLst>
              <a:ext uri="{FF2B5EF4-FFF2-40B4-BE49-F238E27FC236}">
                <a16:creationId xmlns:a16="http://schemas.microsoft.com/office/drawing/2014/main" id="{F6603346-28CE-C099-DFDC-A032AA9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31" r="11410" b="-2"/>
          <a:stretch/>
        </p:blipFill>
        <p:spPr>
          <a:xfrm>
            <a:off x="0" y="0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17129F-72D1-4446-480F-C1E8E036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377" y="232095"/>
            <a:ext cx="5464968" cy="1559301"/>
          </a:xfrm>
        </p:spPr>
        <p:txBody>
          <a:bodyPr>
            <a:noAutofit/>
          </a:bodyPr>
          <a:lstStyle/>
          <a:p>
            <a:r>
              <a:rPr lang="pt-P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Takeaways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C1EC4D6-B069-C014-F5A4-CCB16832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345" y="3429000"/>
            <a:ext cx="4949982" cy="1989523"/>
          </a:xfrm>
        </p:spPr>
        <p:txBody>
          <a:bodyPr anchor="ctr">
            <a:noAutofit/>
          </a:bodyPr>
          <a:lstStyle/>
          <a:p>
            <a:endParaRPr lang="pt-PT" sz="1800" dirty="0">
              <a:effectLst/>
              <a:latin typeface="Montserrat" pitchFamily="2" charset="77"/>
            </a:endParaRPr>
          </a:p>
          <a:p>
            <a:r>
              <a:rPr lang="pt-PT" sz="2400" b="1" dirty="0">
                <a:solidFill>
                  <a:srgbClr val="0E12C2"/>
                </a:solidFill>
                <a:effectLst/>
                <a:latin typeface="AkagiPro"/>
              </a:rPr>
              <a:t>HEALTH EXPENDITURE IN RELATION TO GDP</a:t>
            </a:r>
          </a:p>
          <a:p>
            <a:r>
              <a:rPr lang="pt-PT" sz="2000" b="1" dirty="0" err="1">
                <a:solidFill>
                  <a:srgbClr val="0E12C2"/>
                </a:solidFill>
                <a:latin typeface="Montserrat" pitchFamily="2" charset="77"/>
              </a:rPr>
              <a:t>E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xpenditure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on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average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9,2%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of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GDP (2022)</a:t>
            </a:r>
          </a:p>
          <a:p>
            <a:r>
              <a:rPr lang="pt-PT" sz="1800" b="1" dirty="0">
                <a:solidFill>
                  <a:srgbClr val="0019E5"/>
                </a:solidFill>
                <a:effectLst/>
                <a:latin typeface="AkagiPro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latin typeface="Montserrat" pitchFamily="2" charset="77"/>
              </a:rPr>
              <a:t>H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ighest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spending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country in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Europe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is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Germany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with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12.7%. </a:t>
            </a:r>
            <a:endParaRPr lang="pt-PT" sz="2000" b="1" dirty="0">
              <a:solidFill>
                <a:srgbClr val="0E12C2"/>
              </a:solidFill>
            </a:endParaRPr>
          </a:p>
          <a:p>
            <a:endParaRPr lang="pt-PT" sz="2000" b="1" dirty="0">
              <a:solidFill>
                <a:srgbClr val="0E12C2"/>
              </a:solidFill>
            </a:endParaRPr>
          </a:p>
          <a:p>
            <a:endParaRPr lang="pt-PT" sz="1050" dirty="0"/>
          </a:p>
          <a:p>
            <a:r>
              <a:rPr lang="pt-PT" sz="2400" b="1" dirty="0">
                <a:solidFill>
                  <a:srgbClr val="0E12C2"/>
                </a:solidFill>
                <a:effectLst/>
                <a:latin typeface="AkagiPro"/>
              </a:rPr>
              <a:t>HEALTH EXPENDITURE PER CAPITA </a:t>
            </a:r>
          </a:p>
          <a:p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Highest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spending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countries in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Europe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are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Switzerland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and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20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Germany</a:t>
            </a:r>
            <a:r>
              <a:rPr lang="pt-PT" sz="20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endParaRPr lang="pt-PT" sz="2000" b="1" dirty="0">
              <a:solidFill>
                <a:srgbClr val="0E12C2"/>
              </a:solidFill>
            </a:endParaRPr>
          </a:p>
          <a:p>
            <a:endParaRPr lang="pt-PT" sz="1800" b="1" dirty="0">
              <a:solidFill>
                <a:srgbClr val="0019E5"/>
              </a:solidFill>
              <a:effectLst/>
              <a:latin typeface="AkagiPro"/>
            </a:endParaRPr>
          </a:p>
          <a:p>
            <a:endParaRPr lang="pt-PT" sz="800" dirty="0"/>
          </a:p>
          <a:p>
            <a:endParaRPr lang="pt-PT" sz="1050" dirty="0"/>
          </a:p>
          <a:p>
            <a:endParaRPr lang="pt-PT" sz="1400" dirty="0"/>
          </a:p>
          <a:p>
            <a:endParaRPr lang="pt-PT" sz="2000" b="1" dirty="0">
              <a:solidFill>
                <a:srgbClr val="0E12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08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0FBC-D256-D11B-B32D-03AD4C9B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1674"/>
            <a:ext cx="6189156" cy="688967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br>
              <a:rPr lang="pt-PT" sz="3600" b="1" dirty="0">
                <a:effectLst/>
                <a:latin typeface="AkagiPro"/>
              </a:rPr>
            </a:br>
            <a:br>
              <a:rPr lang="pt-PT" sz="3600" b="1" dirty="0">
                <a:effectLst/>
                <a:latin typeface="AkagiPro"/>
              </a:rPr>
            </a:br>
            <a:br>
              <a:rPr lang="pt-PT" sz="3600" b="1" dirty="0">
                <a:effectLst/>
                <a:latin typeface="AkagiPro"/>
              </a:rPr>
            </a:br>
            <a:r>
              <a:rPr lang="pt-PT" sz="3600" b="1" dirty="0" err="1">
                <a:effectLst/>
                <a:latin typeface="AkagiPro"/>
              </a:rPr>
              <a:t>Chapter</a:t>
            </a:r>
            <a:r>
              <a:rPr lang="pt-PT" sz="3600" b="1" dirty="0">
                <a:effectLst/>
                <a:latin typeface="AkagiPro"/>
              </a:rPr>
              <a:t> VI </a:t>
            </a:r>
            <a:br>
              <a:rPr lang="pt-PT" sz="1200" dirty="0">
                <a:effectLst/>
              </a:rPr>
            </a:br>
            <a:r>
              <a:rPr lang="pt-PT" sz="3600" b="0" dirty="0">
                <a:effectLst/>
                <a:latin typeface="Montserrat" pitchFamily="2" charset="77"/>
              </a:rPr>
              <a:t>Salaries </a:t>
            </a:r>
            <a:r>
              <a:rPr lang="pt-PT" sz="3600" b="0" dirty="0" err="1">
                <a:effectLst/>
                <a:latin typeface="Montserrat" pitchFamily="2" charset="77"/>
              </a:rPr>
              <a:t>and</a:t>
            </a:r>
            <a:r>
              <a:rPr lang="pt-PT" sz="3600" b="0" dirty="0">
                <a:effectLst/>
                <a:latin typeface="Montserrat" pitchFamily="2" charset="77"/>
              </a:rPr>
              <a:t> </a:t>
            </a:r>
            <a:r>
              <a:rPr lang="pt-PT" sz="3600" b="0" dirty="0" err="1">
                <a:effectLst/>
                <a:latin typeface="Montserrat" pitchFamily="2" charset="77"/>
              </a:rPr>
              <a:t>other</a:t>
            </a:r>
            <a:r>
              <a:rPr lang="pt-PT" sz="3600" b="0" dirty="0">
                <a:effectLst/>
                <a:latin typeface="Montserrat" pitchFamily="2" charset="77"/>
              </a:rPr>
              <a:t> </a:t>
            </a:r>
            <a:r>
              <a:rPr lang="pt-PT" sz="3600" b="0" dirty="0" err="1">
                <a:effectLst/>
                <a:latin typeface="Montserrat" pitchFamily="2" charset="77"/>
              </a:rPr>
              <a:t>income</a:t>
            </a: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dirty="0"/>
            </a:br>
            <a:r>
              <a:rPr lang="pt-PT" sz="2800" b="1" dirty="0" err="1">
                <a:solidFill>
                  <a:srgbClr val="0019E5"/>
                </a:solidFill>
                <a:effectLst/>
                <a:latin typeface="AkagiPro"/>
              </a:rPr>
              <a:t>João</a:t>
            </a:r>
            <a:r>
              <a:rPr lang="pt-PT" sz="2800" b="1" dirty="0">
                <a:solidFill>
                  <a:srgbClr val="0019E5"/>
                </a:solidFill>
                <a:effectLst/>
                <a:latin typeface="AkagiPro"/>
              </a:rPr>
              <a:t> de Deus </a:t>
            </a:r>
            <a:br>
              <a:rPr lang="pt-PT" sz="2800" dirty="0"/>
            </a:br>
            <a:r>
              <a:rPr lang="pt-PT" sz="2800" b="0" dirty="0">
                <a:solidFill>
                  <a:srgbClr val="0019E5"/>
                </a:solidFill>
                <a:effectLst/>
                <a:latin typeface="AkagiPro"/>
              </a:rPr>
              <a:t>FEMS PRESIDENT, PORTUGAL </a:t>
            </a:r>
            <a:br>
              <a:rPr lang="pt-PT" sz="2800" dirty="0"/>
            </a:br>
            <a:r>
              <a:rPr lang="pt-PT" sz="2800" b="1" dirty="0">
                <a:solidFill>
                  <a:srgbClr val="0019E5"/>
                </a:solidFill>
                <a:effectLst/>
                <a:latin typeface="AkagiPro"/>
              </a:rPr>
              <a:t>Eduardo </a:t>
            </a:r>
            <a:r>
              <a:rPr lang="pt-PT" sz="2800" b="1" dirty="0" err="1">
                <a:solidFill>
                  <a:srgbClr val="0019E5"/>
                </a:solidFill>
                <a:effectLst/>
                <a:latin typeface="AkagiPro"/>
              </a:rPr>
              <a:t>Magalhães</a:t>
            </a:r>
            <a:r>
              <a:rPr lang="pt-PT" sz="2800" b="1" dirty="0">
                <a:solidFill>
                  <a:srgbClr val="0019E5"/>
                </a:solidFill>
                <a:effectLst/>
                <a:latin typeface="AkagiPro"/>
              </a:rPr>
              <a:t> </a:t>
            </a:r>
            <a:br>
              <a:rPr lang="pt-PT" sz="2800" dirty="0"/>
            </a:br>
            <a:r>
              <a:rPr lang="pt-PT" sz="2800" b="0" dirty="0">
                <a:solidFill>
                  <a:srgbClr val="0019E5"/>
                </a:solidFill>
                <a:effectLst/>
                <a:latin typeface="AkagiPro"/>
              </a:rPr>
              <a:t>ECONOMIST, PORTUGAL </a:t>
            </a:r>
            <a:br>
              <a:rPr lang="pt-PT" sz="2800" dirty="0"/>
            </a:br>
            <a:br>
              <a:rPr lang="pt-PT" sz="800" dirty="0"/>
            </a:br>
            <a:br>
              <a:rPr lang="pt-PT" sz="1000" dirty="0"/>
            </a:br>
            <a:br>
              <a:rPr lang="pt-PT" sz="1050" dirty="0"/>
            </a:br>
            <a:br>
              <a:rPr lang="pt-PT" sz="3600" dirty="0"/>
            </a:br>
            <a:endParaRPr lang="pt-PT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806C2-B8B6-9A4E-2828-452E66C1B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385"/>
            <a:ext cx="5555624" cy="86065"/>
          </a:xfrm>
        </p:spPr>
        <p:txBody>
          <a:bodyPr anchor="b">
            <a:normAutofit fontScale="25000" lnSpcReduction="20000"/>
          </a:bodyPr>
          <a:lstStyle/>
          <a:p>
            <a:pPr algn="l"/>
            <a:endParaRPr lang="pt-PT" dirty="0"/>
          </a:p>
        </p:txBody>
      </p:sp>
      <p:pic>
        <p:nvPicPr>
          <p:cNvPr id="4" name="Picture 3" descr="Fundo de tecnologia de rede">
            <a:extLst>
              <a:ext uri="{FF2B5EF4-FFF2-40B4-BE49-F238E27FC236}">
                <a16:creationId xmlns:a16="http://schemas.microsoft.com/office/drawing/2014/main" id="{609F56D6-087C-0F49-B256-26163065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24" r="7304" b="-1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92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alysing medical x-ray results">
            <a:extLst>
              <a:ext uri="{FF2B5EF4-FFF2-40B4-BE49-F238E27FC236}">
                <a16:creationId xmlns:a16="http://schemas.microsoft.com/office/drawing/2014/main" id="{F6603346-28CE-C099-DFDC-A032AA9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31" r="11410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17129F-72D1-4446-480F-C1E8E036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1345627"/>
            <a:ext cx="5464968" cy="1559301"/>
          </a:xfrm>
        </p:spPr>
        <p:txBody>
          <a:bodyPr>
            <a:noAutofit/>
          </a:bodyPr>
          <a:lstStyle/>
          <a:p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remuneration of doctors plays a crucial role in the appeal of the medical profession, influencing career decisions and migration patterns among physicians</a:t>
            </a:r>
            <a:r>
              <a:rPr lang="pt-PT" sz="2800" dirty="0">
                <a:effectLst/>
              </a:rPr>
              <a:t> </a:t>
            </a:r>
            <a:br>
              <a:rPr lang="pt-PT" sz="2800" dirty="0"/>
            </a:br>
            <a:endParaRPr lang="pt-PT" sz="28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C1EC4D6-B069-C014-F5A4-CCB16832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522850"/>
            <a:ext cx="4949982" cy="1989523"/>
          </a:xfrm>
        </p:spPr>
        <p:txBody>
          <a:bodyPr anchor="ctr">
            <a:noAutofit/>
          </a:bodyPr>
          <a:lstStyle/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analysis focuses on comparing the salaries of doctors across various European countries, providing a comprehensive look at the public sector compensation for doctors with different levels of experience</a:t>
            </a:r>
            <a:r>
              <a:rPr lang="pt-PT" sz="2400" dirty="0">
                <a:effectLst/>
              </a:rPr>
              <a:t> 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01896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7492F6D-8A4F-FCB3-F3DE-BFFA6645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423" y="642634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pt-PT" b="1" dirty="0" err="1"/>
              <a:t>European</a:t>
            </a:r>
            <a:r>
              <a:rPr lang="pt-PT" b="1" dirty="0"/>
              <a:t> </a:t>
            </a:r>
            <a:r>
              <a:rPr lang="pt-PT" b="1" dirty="0" err="1"/>
              <a:t>Doctors</a:t>
            </a:r>
            <a:r>
              <a:rPr lang="pt-PT" b="1" dirty="0"/>
              <a:t> Salaries </a:t>
            </a:r>
            <a:r>
              <a:rPr lang="pt-PT" b="1" dirty="0" err="1"/>
              <a:t>Questionnaire</a:t>
            </a:r>
            <a:endParaRPr lang="pt-PT" b="1" dirty="0">
              <a:solidFill>
                <a:schemeClr val="tx2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CABB4EE-F489-0E03-675E-8162CBD1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801" y="3071253"/>
            <a:ext cx="5709721" cy="2430864"/>
          </a:xfrm>
        </p:spPr>
        <p:txBody>
          <a:bodyPr anchor="t">
            <a:noAutofit/>
          </a:bodyPr>
          <a:lstStyle/>
          <a:p>
            <a:r>
              <a:rPr lang="pt-PT" dirty="0"/>
              <a:t>4 </a:t>
            </a:r>
            <a:r>
              <a:rPr lang="pt-PT" dirty="0" err="1"/>
              <a:t>Categories</a:t>
            </a:r>
            <a:r>
              <a:rPr lang="pt-PT" dirty="0"/>
              <a:t>:</a:t>
            </a:r>
          </a:p>
          <a:p>
            <a:endParaRPr lang="pt-PT" dirty="0"/>
          </a:p>
          <a:p>
            <a:pPr lvl="1"/>
            <a:r>
              <a:rPr lang="pt-PT" sz="2800" dirty="0" err="1"/>
              <a:t>Doctors</a:t>
            </a:r>
            <a:r>
              <a:rPr lang="pt-PT" sz="2800" dirty="0"/>
              <a:t> in training</a:t>
            </a:r>
          </a:p>
          <a:p>
            <a:pPr lvl="1"/>
            <a:r>
              <a:rPr lang="pt-PT" sz="2800" dirty="0" err="1"/>
              <a:t>Specialists</a:t>
            </a:r>
            <a:r>
              <a:rPr lang="pt-PT" sz="2800" dirty="0"/>
              <a:t> – 0-10 </a:t>
            </a:r>
            <a:r>
              <a:rPr lang="pt-PT" sz="2800" dirty="0" err="1"/>
              <a:t>years</a:t>
            </a:r>
            <a:endParaRPr lang="pt-PT" sz="2800" dirty="0"/>
          </a:p>
          <a:p>
            <a:pPr lvl="1"/>
            <a:r>
              <a:rPr lang="pt-PT" sz="2800" dirty="0" err="1"/>
              <a:t>Specialists</a:t>
            </a:r>
            <a:r>
              <a:rPr lang="pt-PT" sz="2800" dirty="0"/>
              <a:t> – 10-25 </a:t>
            </a:r>
            <a:r>
              <a:rPr lang="pt-PT" sz="2800" dirty="0" err="1"/>
              <a:t>years</a:t>
            </a:r>
            <a:endParaRPr lang="pt-PT" sz="2800" dirty="0"/>
          </a:p>
          <a:p>
            <a:pPr lvl="1"/>
            <a:r>
              <a:rPr lang="pt-PT" sz="2800" dirty="0" err="1"/>
              <a:t>Specialists</a:t>
            </a:r>
            <a:r>
              <a:rPr lang="pt-PT" sz="2800" dirty="0"/>
              <a:t> – more </a:t>
            </a:r>
            <a:r>
              <a:rPr lang="pt-PT" sz="2800" dirty="0" err="1"/>
              <a:t>than</a:t>
            </a:r>
            <a:r>
              <a:rPr lang="pt-PT" sz="2800" dirty="0"/>
              <a:t> 25 </a:t>
            </a:r>
            <a:r>
              <a:rPr lang="pt-PT" sz="2800" dirty="0" err="1"/>
              <a:t>years</a:t>
            </a:r>
            <a:endParaRPr lang="pt-PT" sz="2800" dirty="0"/>
          </a:p>
          <a:p>
            <a:pPr lvl="1"/>
            <a:endParaRPr lang="pt-PT" sz="2800" dirty="0"/>
          </a:p>
          <a:p>
            <a:endParaRPr lang="pt-PT" dirty="0"/>
          </a:p>
          <a:p>
            <a:endParaRPr lang="pt-PT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9134FE-0632-2E07-366A-820CB6926520}"/>
              </a:ext>
            </a:extLst>
          </p:cNvPr>
          <p:cNvSpPr txBox="1"/>
          <p:nvPr/>
        </p:nvSpPr>
        <p:spPr>
          <a:xfrm>
            <a:off x="7510170" y="3092508"/>
            <a:ext cx="61157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dirty="0" err="1"/>
              <a:t>Average</a:t>
            </a:r>
            <a:r>
              <a:rPr lang="pt-PT" sz="2800" dirty="0"/>
              <a:t> salaries:</a:t>
            </a:r>
          </a:p>
          <a:p>
            <a:pPr marL="0" indent="0">
              <a:buNone/>
            </a:pPr>
            <a:endParaRPr lang="pt-PT" sz="2800" dirty="0"/>
          </a:p>
          <a:p>
            <a:pPr lvl="1"/>
            <a:r>
              <a:rPr lang="pt-PT" sz="2800" dirty="0"/>
              <a:t>-Gross</a:t>
            </a:r>
          </a:p>
          <a:p>
            <a:pPr lvl="1"/>
            <a:r>
              <a:rPr lang="pt-PT" sz="2800" dirty="0"/>
              <a:t>-Net</a:t>
            </a:r>
          </a:p>
          <a:p>
            <a:pPr lvl="1"/>
            <a:r>
              <a:rPr lang="pt-PT" sz="2800" dirty="0"/>
              <a:t>-</a:t>
            </a:r>
            <a:r>
              <a:rPr lang="pt-PT" sz="2800" dirty="0" err="1"/>
              <a:t>Corrected</a:t>
            </a:r>
            <a:r>
              <a:rPr lang="pt-PT" sz="2800" dirty="0"/>
              <a:t> </a:t>
            </a:r>
            <a:r>
              <a:rPr lang="pt-PT" sz="2800" dirty="0" err="1"/>
              <a:t>by</a:t>
            </a:r>
            <a:r>
              <a:rPr lang="pt-PT" sz="2800" dirty="0"/>
              <a:t> PPP</a:t>
            </a:r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28216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7492F6D-8A4F-FCB3-F3DE-BFFA6645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573" y="22962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pt-PT" sz="6000" b="1" dirty="0"/>
              <a:t>21 </a:t>
            </a:r>
            <a:r>
              <a:rPr lang="pt-PT" sz="6000" b="1" dirty="0" err="1"/>
              <a:t>Answers</a:t>
            </a:r>
            <a:r>
              <a:rPr lang="pt-PT" sz="6000" b="1" dirty="0"/>
              <a:t> </a:t>
            </a:r>
            <a:r>
              <a:rPr lang="pt-PT" sz="6000" b="1" dirty="0" err="1"/>
              <a:t>from</a:t>
            </a:r>
            <a:endParaRPr lang="pt-PT" sz="6000" b="1" dirty="0">
              <a:solidFill>
                <a:schemeClr val="tx2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CABB4EE-F489-0E03-675E-8162CBD1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542" y="1749766"/>
            <a:ext cx="5709721" cy="2430864"/>
          </a:xfrm>
        </p:spPr>
        <p:txBody>
          <a:bodyPr anchor="t">
            <a:noAutofit/>
          </a:bodyPr>
          <a:lstStyle/>
          <a:p>
            <a:r>
              <a:rPr lang="pt-PT" sz="2200" dirty="0" err="1"/>
              <a:t>Albania</a:t>
            </a:r>
            <a:endParaRPr lang="pt-PT" sz="2200" dirty="0"/>
          </a:p>
          <a:p>
            <a:r>
              <a:rPr lang="pt-PT" sz="2200" dirty="0" err="1"/>
              <a:t>Austria</a:t>
            </a:r>
            <a:r>
              <a:rPr lang="pt-PT" sz="2200" dirty="0"/>
              <a:t> </a:t>
            </a:r>
          </a:p>
          <a:p>
            <a:r>
              <a:rPr lang="pt-PT" sz="2200" dirty="0" err="1"/>
              <a:t>Belgium</a:t>
            </a:r>
            <a:endParaRPr lang="pt-PT" sz="2200" dirty="0"/>
          </a:p>
          <a:p>
            <a:r>
              <a:rPr lang="pt-PT" sz="2200" dirty="0" err="1"/>
              <a:t>Bulgaria</a:t>
            </a:r>
            <a:r>
              <a:rPr lang="pt-PT" sz="2200" dirty="0"/>
              <a:t> </a:t>
            </a:r>
          </a:p>
          <a:p>
            <a:r>
              <a:rPr lang="pt-PT" sz="2200" dirty="0" err="1"/>
              <a:t>Croatia</a:t>
            </a:r>
            <a:endParaRPr lang="pt-PT" sz="2200" dirty="0"/>
          </a:p>
          <a:p>
            <a:r>
              <a:rPr lang="pt-PT" sz="2200" dirty="0" err="1"/>
              <a:t>Cyprus</a:t>
            </a:r>
            <a:endParaRPr lang="pt-PT" sz="2200" dirty="0"/>
          </a:p>
          <a:p>
            <a:r>
              <a:rPr lang="pt-PT" sz="2200" dirty="0" err="1"/>
              <a:t>Czech</a:t>
            </a:r>
            <a:r>
              <a:rPr lang="pt-PT" sz="2200" dirty="0"/>
              <a:t> </a:t>
            </a:r>
            <a:r>
              <a:rPr lang="pt-PT" sz="2200" dirty="0" err="1"/>
              <a:t>Republic</a:t>
            </a:r>
            <a:endParaRPr lang="pt-PT" sz="2200" dirty="0"/>
          </a:p>
          <a:p>
            <a:r>
              <a:rPr lang="pt-PT" sz="2200" dirty="0"/>
              <a:t>France</a:t>
            </a:r>
          </a:p>
          <a:p>
            <a:r>
              <a:rPr lang="pt-PT" sz="2200" dirty="0" err="1"/>
              <a:t>Finland</a:t>
            </a:r>
            <a:endParaRPr lang="pt-PT" sz="2200" dirty="0"/>
          </a:p>
          <a:p>
            <a:r>
              <a:rPr lang="pt-PT" sz="2200" dirty="0" err="1"/>
              <a:t>Germany</a:t>
            </a:r>
            <a:endParaRPr lang="pt-PT" sz="2200" dirty="0"/>
          </a:p>
          <a:p>
            <a:r>
              <a:rPr lang="pt-PT" sz="2200" dirty="0" err="1"/>
              <a:t>Greece</a:t>
            </a:r>
            <a:r>
              <a:rPr lang="pt-PT" sz="2200" dirty="0"/>
              <a:t> </a:t>
            </a:r>
          </a:p>
          <a:p>
            <a:endParaRPr lang="pt-PT" sz="2200" dirty="0"/>
          </a:p>
          <a:p>
            <a:endParaRPr lang="pt-PT" sz="2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9134FE-0632-2E07-366A-820CB6926520}"/>
              </a:ext>
            </a:extLst>
          </p:cNvPr>
          <p:cNvSpPr txBox="1"/>
          <p:nvPr/>
        </p:nvSpPr>
        <p:spPr>
          <a:xfrm>
            <a:off x="7685655" y="1616259"/>
            <a:ext cx="6115792" cy="5625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200" dirty="0"/>
              <a:t>• </a:t>
            </a:r>
            <a:r>
              <a:rPr lang="pt-PT" sz="2200" dirty="0" err="1"/>
              <a:t>Italy</a:t>
            </a:r>
            <a:endParaRPr lang="pt-PT" sz="2200" dirty="0"/>
          </a:p>
          <a:p>
            <a:pPr>
              <a:lnSpc>
                <a:spcPct val="150000"/>
              </a:lnSpc>
            </a:pPr>
            <a:r>
              <a:rPr lang="pt-PT" sz="2200" dirty="0"/>
              <a:t>• </a:t>
            </a:r>
            <a:r>
              <a:rPr lang="pt-PT" sz="2200" dirty="0" err="1"/>
              <a:t>Lithuania</a:t>
            </a:r>
            <a:endParaRPr lang="pt-PT" sz="2200" dirty="0"/>
          </a:p>
          <a:p>
            <a:pPr>
              <a:lnSpc>
                <a:spcPct val="150000"/>
              </a:lnSpc>
            </a:pPr>
            <a:r>
              <a:rPr lang="pt-PT" sz="2200" dirty="0"/>
              <a:t>• </a:t>
            </a:r>
            <a:r>
              <a:rPr lang="pt-PT" sz="2200" dirty="0" err="1"/>
              <a:t>Netherlands</a:t>
            </a:r>
            <a:endParaRPr lang="pt-PT" sz="2200" dirty="0"/>
          </a:p>
          <a:p>
            <a:pPr>
              <a:lnSpc>
                <a:spcPct val="150000"/>
              </a:lnSpc>
            </a:pPr>
            <a:r>
              <a:rPr lang="pt-PT" sz="2200" dirty="0"/>
              <a:t>• </a:t>
            </a:r>
            <a:r>
              <a:rPr lang="pt-PT" sz="2200" dirty="0" err="1"/>
              <a:t>Poland</a:t>
            </a:r>
            <a:endParaRPr lang="pt-PT" sz="2200" dirty="0"/>
          </a:p>
          <a:p>
            <a:pPr>
              <a:lnSpc>
                <a:spcPct val="150000"/>
              </a:lnSpc>
            </a:pPr>
            <a:r>
              <a:rPr lang="pt-PT" sz="2200" dirty="0"/>
              <a:t>• Portugal</a:t>
            </a:r>
          </a:p>
          <a:p>
            <a:pPr>
              <a:lnSpc>
                <a:spcPct val="150000"/>
              </a:lnSpc>
            </a:pPr>
            <a:r>
              <a:rPr lang="pt-PT" sz="2200" dirty="0"/>
              <a:t>• Romania </a:t>
            </a:r>
          </a:p>
          <a:p>
            <a:pPr>
              <a:lnSpc>
                <a:spcPct val="150000"/>
              </a:lnSpc>
            </a:pPr>
            <a:r>
              <a:rPr lang="pt-PT" sz="2200" dirty="0"/>
              <a:t>• </a:t>
            </a:r>
            <a:r>
              <a:rPr lang="pt-PT" sz="2200" dirty="0" err="1"/>
              <a:t>Slovakia</a:t>
            </a:r>
            <a:endParaRPr lang="pt-PT" sz="2200" dirty="0"/>
          </a:p>
          <a:p>
            <a:pPr>
              <a:lnSpc>
                <a:spcPct val="150000"/>
              </a:lnSpc>
            </a:pPr>
            <a:r>
              <a:rPr lang="pt-PT" sz="2200" dirty="0"/>
              <a:t>• </a:t>
            </a:r>
            <a:r>
              <a:rPr lang="pt-PT" sz="2200" dirty="0" err="1"/>
              <a:t>Slovenia</a:t>
            </a:r>
            <a:endParaRPr lang="pt-PT" sz="2200" dirty="0"/>
          </a:p>
          <a:p>
            <a:pPr>
              <a:lnSpc>
                <a:spcPct val="150000"/>
              </a:lnSpc>
            </a:pPr>
            <a:r>
              <a:rPr lang="pt-PT" sz="2200" dirty="0"/>
              <a:t>• </a:t>
            </a:r>
            <a:r>
              <a:rPr lang="pt-PT" sz="2200" dirty="0" err="1"/>
              <a:t>Spain</a:t>
            </a:r>
            <a:r>
              <a:rPr lang="pt-PT" sz="2200" dirty="0"/>
              <a:t> </a:t>
            </a:r>
          </a:p>
          <a:p>
            <a:pPr>
              <a:lnSpc>
                <a:spcPct val="150000"/>
              </a:lnSpc>
            </a:pPr>
            <a:r>
              <a:rPr lang="pt-PT" sz="2200" dirty="0"/>
              <a:t>• </a:t>
            </a:r>
            <a:r>
              <a:rPr lang="pt-PT" sz="2200" dirty="0" err="1"/>
              <a:t>Sweden</a:t>
            </a:r>
            <a:r>
              <a:rPr lang="pt-PT" sz="2200" dirty="0"/>
              <a:t> </a:t>
            </a:r>
          </a:p>
          <a:p>
            <a:pPr>
              <a:lnSpc>
                <a:spcPct val="150000"/>
              </a:lnSpc>
            </a:pP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480511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7492F6D-8A4F-FCB3-F3DE-BFFA6645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22962"/>
            <a:ext cx="10030691" cy="1837349"/>
          </a:xfrm>
        </p:spPr>
        <p:txBody>
          <a:bodyPr>
            <a:normAutofit/>
          </a:bodyPr>
          <a:lstStyle/>
          <a:p>
            <a:pPr algn="ctr"/>
            <a:r>
              <a:rPr lang="pt-PT" sz="6000" b="1" dirty="0" err="1"/>
              <a:t>Doctors</a:t>
            </a:r>
            <a:r>
              <a:rPr lang="pt-PT" sz="6000" b="1" dirty="0"/>
              <a:t> in training</a:t>
            </a:r>
            <a:endParaRPr lang="pt-PT" sz="6000" b="1" dirty="0">
              <a:solidFill>
                <a:schemeClr val="tx2"/>
              </a:solidFill>
            </a:endParaRPr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F10A840C-251A-EE05-E8E3-3F0C2C070FCE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5975" y="1749425"/>
            <a:ext cx="5710238" cy="2430463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29BBA851-79CF-5013-E5D5-E33E297D0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551377"/>
              </p:ext>
            </p:extLst>
          </p:nvPr>
        </p:nvGraphicFramePr>
        <p:xfrm>
          <a:off x="0" y="1482436"/>
          <a:ext cx="12191694" cy="537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107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0FBC-D256-D11B-B32D-03AD4C9B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842" y="1195081"/>
            <a:ext cx="5555624" cy="2232199"/>
          </a:xfrm>
        </p:spPr>
        <p:txBody>
          <a:bodyPr anchor="t">
            <a:normAutofit fontScale="90000"/>
          </a:bodyPr>
          <a:lstStyle/>
          <a:p>
            <a:pPr algn="l"/>
            <a:r>
              <a:rPr lang="pt-PT" b="1" dirty="0"/>
              <a:t>FEMS NEW BOARD</a:t>
            </a:r>
            <a:br>
              <a:rPr lang="pt-PT" dirty="0"/>
            </a:br>
            <a:br>
              <a:rPr lang="pt-PT" dirty="0"/>
            </a:br>
            <a:endParaRPr lang="pt-PT" sz="31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806C2-B8B6-9A4E-2828-452E66C1B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392" y="1364729"/>
            <a:ext cx="5555624" cy="2063925"/>
          </a:xfrm>
        </p:spPr>
        <p:txBody>
          <a:bodyPr anchor="b">
            <a:normAutofit/>
          </a:bodyPr>
          <a:lstStyle/>
          <a:p>
            <a:pPr algn="l"/>
            <a:endParaRPr lang="pt-PT" dirty="0"/>
          </a:p>
        </p:txBody>
      </p:sp>
      <p:pic>
        <p:nvPicPr>
          <p:cNvPr id="4" name="Picture 3" descr="Fundo de tecnologia de rede">
            <a:extLst>
              <a:ext uri="{FF2B5EF4-FFF2-40B4-BE49-F238E27FC236}">
                <a16:creationId xmlns:a16="http://schemas.microsoft.com/office/drawing/2014/main" id="{609F56D6-087C-0F49-B256-26163065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24" r="7304" b="-1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34AB3D8-2B85-4F4F-2463-C07B43932654}"/>
              </a:ext>
            </a:extLst>
          </p:cNvPr>
          <p:cNvSpPr txBox="1"/>
          <p:nvPr/>
        </p:nvSpPr>
        <p:spPr>
          <a:xfrm>
            <a:off x="421392" y="3657850"/>
            <a:ext cx="57677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PRESIDENT – </a:t>
            </a:r>
            <a:r>
              <a:rPr lang="pt-PT" sz="2000" b="1" dirty="0">
                <a:solidFill>
                  <a:srgbClr val="0019E5"/>
                </a:solidFill>
                <a:latin typeface="AkagiPro"/>
              </a:rPr>
              <a:t>Alessandra </a:t>
            </a:r>
            <a:r>
              <a:rPr lang="pt-PT" sz="2000" b="1" dirty="0" err="1">
                <a:solidFill>
                  <a:srgbClr val="0019E5"/>
                </a:solidFill>
                <a:latin typeface="AkagiPro"/>
              </a:rPr>
              <a:t>Spedicato</a:t>
            </a:r>
            <a:r>
              <a:rPr lang="pt-PT" sz="2000" b="1" dirty="0">
                <a:solidFill>
                  <a:srgbClr val="0019E5"/>
                </a:solidFill>
                <a:latin typeface="AkagiPro"/>
              </a:rPr>
              <a:t> </a:t>
            </a:r>
            <a:endParaRPr lang="pt-PT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1ST VICE-PRESIDENT – </a:t>
            </a:r>
            <a:r>
              <a:rPr lang="pt-PT" sz="2000" b="1" dirty="0">
                <a:solidFill>
                  <a:srgbClr val="0019E5"/>
                </a:solidFill>
                <a:latin typeface="AkagiPro"/>
              </a:rPr>
              <a:t>Renata </a:t>
            </a:r>
            <a:r>
              <a:rPr lang="pt-PT" sz="2000" b="1" dirty="0" err="1">
                <a:solidFill>
                  <a:srgbClr val="0019E5"/>
                </a:solidFill>
                <a:latin typeface="AkagiPro"/>
              </a:rPr>
              <a:t>Čulinovic</a:t>
            </a:r>
            <a:r>
              <a:rPr lang="pt-PT" sz="2000" b="1" dirty="0">
                <a:solidFill>
                  <a:srgbClr val="0019E5"/>
                </a:solidFill>
                <a:latin typeface="AkagiPro"/>
              </a:rPr>
              <a:t>́-</a:t>
            </a:r>
            <a:r>
              <a:rPr lang="pt-PT" sz="2000" b="1" dirty="0" err="1">
                <a:solidFill>
                  <a:srgbClr val="0019E5"/>
                </a:solidFill>
                <a:latin typeface="AkagiPro"/>
              </a:rPr>
              <a:t>Čaic</a:t>
            </a:r>
            <a:r>
              <a:rPr lang="pt-PT" sz="2000" b="1" dirty="0">
                <a:solidFill>
                  <a:srgbClr val="0019E5"/>
                </a:solidFill>
                <a:latin typeface="AkagiPro"/>
              </a:rPr>
              <a:t>́ </a:t>
            </a:r>
            <a:br>
              <a:rPr lang="pt-PT" sz="2000" dirty="0"/>
            </a:br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2ND VICE-PRESIDENT- </a:t>
            </a:r>
            <a:r>
              <a:rPr lang="pt-PT" sz="2000" b="1" dirty="0">
                <a:solidFill>
                  <a:srgbClr val="0019E5"/>
                </a:solidFill>
                <a:latin typeface="AkagiPro"/>
              </a:rPr>
              <a:t>Alex Ramos</a:t>
            </a:r>
            <a:endParaRPr lang="pt-PT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SECRETARY GENERAL - </a:t>
            </a:r>
            <a:r>
              <a:rPr lang="pt-PT" sz="2000" b="1" dirty="0">
                <a:solidFill>
                  <a:srgbClr val="0019E5"/>
                </a:solidFill>
                <a:latin typeface="AkagiPro"/>
              </a:rPr>
              <a:t>Noel Carrilho</a:t>
            </a:r>
            <a:endParaRPr lang="pt-PT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DEPUTY SECRETARY GENERAL - </a:t>
            </a:r>
            <a:r>
              <a:rPr lang="pt-PT" sz="2000" b="1" dirty="0" err="1">
                <a:solidFill>
                  <a:srgbClr val="0019E5"/>
                </a:solidFill>
                <a:latin typeface="AkagiPro"/>
              </a:rPr>
              <a:t>Damjan</a:t>
            </a:r>
            <a:r>
              <a:rPr lang="pt-PT" sz="2000" b="1" dirty="0">
                <a:solidFill>
                  <a:srgbClr val="0019E5"/>
                </a:solidFill>
                <a:latin typeface="AkagiPro"/>
              </a:rPr>
              <a:t> </a:t>
            </a:r>
            <a:r>
              <a:rPr lang="pt-PT" sz="2000" b="1" dirty="0" err="1">
                <a:solidFill>
                  <a:srgbClr val="0019E5"/>
                </a:solidFill>
                <a:latin typeface="AkagiPro"/>
              </a:rPr>
              <a:t>Polh</a:t>
            </a:r>
            <a:endParaRPr lang="pt-PT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PT" sz="2000" dirty="0">
                <a:solidFill>
                  <a:schemeClr val="accent1">
                    <a:lumMod val="75000"/>
                  </a:schemeClr>
                </a:solidFill>
              </a:rPr>
              <a:t>TRESOURER - </a:t>
            </a:r>
            <a:r>
              <a:rPr lang="pt-PT" sz="2000" b="1" dirty="0" err="1">
                <a:solidFill>
                  <a:srgbClr val="0019E5"/>
                </a:solidFill>
                <a:latin typeface="AkagiPro"/>
              </a:rPr>
              <a:t>Patricio</a:t>
            </a:r>
            <a:r>
              <a:rPr lang="pt-PT" sz="2000" b="1" dirty="0">
                <a:solidFill>
                  <a:srgbClr val="0019E5"/>
                </a:solidFill>
                <a:latin typeface="AkagiPro"/>
              </a:rPr>
              <a:t> Trujillo</a:t>
            </a:r>
            <a:endParaRPr lang="pt-P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7492F6D-8A4F-FCB3-F3DE-BFFA6645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176" y="447717"/>
            <a:ext cx="8348353" cy="1055537"/>
          </a:xfrm>
        </p:spPr>
        <p:txBody>
          <a:bodyPr>
            <a:noAutofit/>
          </a:bodyPr>
          <a:lstStyle/>
          <a:p>
            <a:pPr algn="ctr"/>
            <a:r>
              <a:rPr lang="pt-PT" sz="6000" b="1" dirty="0" err="1">
                <a:solidFill>
                  <a:schemeClr val="tx2"/>
                </a:solidFill>
              </a:rPr>
              <a:t>Specialists</a:t>
            </a:r>
            <a:r>
              <a:rPr lang="pt-PT" sz="6000" b="1" dirty="0">
                <a:solidFill>
                  <a:schemeClr val="tx2"/>
                </a:solidFill>
              </a:rPr>
              <a:t> – 0 -10 </a:t>
            </a:r>
            <a:r>
              <a:rPr lang="pt-PT" sz="6000" b="1" dirty="0" err="1">
                <a:solidFill>
                  <a:schemeClr val="tx2"/>
                </a:solidFill>
              </a:rPr>
              <a:t>years</a:t>
            </a:r>
            <a:endParaRPr lang="pt-PT" sz="6000" b="1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7" name="Chart 16">
            <a:extLst>
              <a:ext uri="{FF2B5EF4-FFF2-40B4-BE49-F238E27FC236}">
                <a16:creationId xmlns:a16="http://schemas.microsoft.com/office/drawing/2014/main" id="{C51ED70C-D930-C813-C067-B2DB92886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9018913"/>
              </p:ext>
            </p:extLst>
          </p:nvPr>
        </p:nvGraphicFramePr>
        <p:xfrm>
          <a:off x="-1" y="1749997"/>
          <a:ext cx="12191695" cy="510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440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7492F6D-8A4F-FCB3-F3DE-BFFA6645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225" y="193694"/>
            <a:ext cx="8835241" cy="1140014"/>
          </a:xfrm>
        </p:spPr>
        <p:txBody>
          <a:bodyPr>
            <a:noAutofit/>
          </a:bodyPr>
          <a:lstStyle/>
          <a:p>
            <a:pPr algn="ctr"/>
            <a:r>
              <a:rPr lang="pt-PT" sz="6000" b="1" dirty="0" err="1">
                <a:solidFill>
                  <a:schemeClr val="tx2"/>
                </a:solidFill>
              </a:rPr>
              <a:t>Specialists</a:t>
            </a:r>
            <a:r>
              <a:rPr lang="pt-PT" sz="6000" b="1" dirty="0">
                <a:solidFill>
                  <a:schemeClr val="tx2"/>
                </a:solidFill>
              </a:rPr>
              <a:t> – 10 - 25 </a:t>
            </a:r>
            <a:r>
              <a:rPr lang="pt-PT" sz="6000" b="1" dirty="0" err="1">
                <a:solidFill>
                  <a:schemeClr val="tx2"/>
                </a:solidFill>
              </a:rPr>
              <a:t>years</a:t>
            </a:r>
            <a:endParaRPr lang="pt-PT" sz="6000" b="1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23" name="Chart 17">
            <a:extLst>
              <a:ext uri="{FF2B5EF4-FFF2-40B4-BE49-F238E27FC236}">
                <a16:creationId xmlns:a16="http://schemas.microsoft.com/office/drawing/2014/main" id="{30670458-2D92-D510-E402-D0D27DB78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335995"/>
              </p:ext>
            </p:extLst>
          </p:nvPr>
        </p:nvGraphicFramePr>
        <p:xfrm>
          <a:off x="0" y="1847269"/>
          <a:ext cx="12191694" cy="501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1069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7492F6D-8A4F-FCB3-F3DE-BFFA6645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225" y="193694"/>
            <a:ext cx="8835241" cy="1140014"/>
          </a:xfrm>
        </p:spPr>
        <p:txBody>
          <a:bodyPr>
            <a:noAutofit/>
          </a:bodyPr>
          <a:lstStyle/>
          <a:p>
            <a:pPr algn="ctr"/>
            <a:r>
              <a:rPr lang="pt-PT" sz="6000" b="1" dirty="0" err="1">
                <a:solidFill>
                  <a:schemeClr val="tx2"/>
                </a:solidFill>
              </a:rPr>
              <a:t>Specialists</a:t>
            </a:r>
            <a:r>
              <a:rPr lang="pt-PT" sz="6000" b="1" dirty="0">
                <a:solidFill>
                  <a:schemeClr val="tx2"/>
                </a:solidFill>
              </a:rPr>
              <a:t> – </a:t>
            </a:r>
            <a:r>
              <a:rPr lang="pt-PT" sz="6000" b="1" dirty="0" err="1">
                <a:solidFill>
                  <a:schemeClr val="tx2"/>
                </a:solidFill>
              </a:rPr>
              <a:t>over</a:t>
            </a:r>
            <a:r>
              <a:rPr lang="pt-PT" sz="6000" b="1" dirty="0">
                <a:solidFill>
                  <a:schemeClr val="tx2"/>
                </a:solidFill>
              </a:rPr>
              <a:t> 25 </a:t>
            </a:r>
            <a:r>
              <a:rPr lang="pt-PT" sz="6000" b="1" dirty="0" err="1">
                <a:solidFill>
                  <a:schemeClr val="tx2"/>
                </a:solidFill>
              </a:rPr>
              <a:t>years</a:t>
            </a:r>
            <a:endParaRPr lang="pt-PT" sz="6000" b="1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9" name="Chart 18">
            <a:extLst>
              <a:ext uri="{FF2B5EF4-FFF2-40B4-BE49-F238E27FC236}">
                <a16:creationId xmlns:a16="http://schemas.microsoft.com/office/drawing/2014/main" id="{C5C1D0BC-E343-36E6-4CB0-5DF32CED99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" y="1847269"/>
          <a:ext cx="12191695" cy="501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8455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7492F6D-8A4F-FCB3-F3DE-BFFA6645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767" y="0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GB" sz="4400" b="1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takeaways</a:t>
            </a:r>
            <a:br>
              <a:rPr lang="pt-PT" sz="4400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b="1" dirty="0">
              <a:solidFill>
                <a:schemeClr val="tx2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CABB4EE-F489-0E03-675E-8162CBD1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97" y="1273369"/>
            <a:ext cx="10692575" cy="2711615"/>
          </a:xfrm>
        </p:spPr>
        <p:txBody>
          <a:bodyPr anchor="t"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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Germany offers the highest gross salary for doctors in training, with strong net and PPP-adjusted salaries, indicating favourable living and working conditions.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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Netherlands offers the highest gross salary for young specialists, with competitive net and PPP-adjusted salaries.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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European countries, particularly the Netherlands, Austria, and Germany, continue to offer the highest salaries for doctors with 10 to 25 years of experience. Belgium also offers a high gross salary, though significant deductions result in lower net salaries.</a:t>
            </a:r>
          </a:p>
          <a:p>
            <a:pPr marL="342900" lvl="0" indent="-342900" algn="just">
              <a:lnSpc>
                <a:spcPct val="107000"/>
              </a:lnSpc>
              <a:buFont typeface="Wingdings" pitchFamily="2" charset="2"/>
              <a:buChar char="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Western European countries like the Netherlands, Austria, Germany, and Belgium offer the highest gross and net salaries for senior doctors.</a:t>
            </a:r>
            <a:endParaRPr lang="pt-P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itchFamily="2" charset="2"/>
              <a:buChar char="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France stands out with the highest net and PPP-adjusted salaries, making it highly attractive despite not having the highest gross salary.</a:t>
            </a:r>
          </a:p>
          <a:p>
            <a:pPr marL="342900" indent="-342900" algn="just">
              <a:lnSpc>
                <a:spcPct val="107000"/>
              </a:lnSpc>
              <a:buFont typeface="Wingdings" pitchFamily="2" charset="2"/>
              <a:buChar char="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 like Bulgaria and Croatia, despite having lower nominal salaries, offer competitive PPP-adjusted salaries due to favourable cost-of-living adjustments.</a:t>
            </a:r>
            <a:endParaRPr lang="pt-P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itchFamily="2" charset="2"/>
              <a:buChar char=""/>
            </a:pPr>
            <a:endParaRPr lang="pt-P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"/>
            </a:pPr>
            <a:endParaRPr lang="pt-P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"/>
            </a:pPr>
            <a:endParaRPr lang="pt-P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"/>
            </a:pPr>
            <a:endParaRPr lang="pt-PT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01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492F6D-8A4F-FCB3-F3DE-BFFA6645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aying public healthcare systems for doctors in Europe (PPP adjusted salaries)</a:t>
            </a:r>
            <a:br>
              <a:rPr lang="pt-PT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5F234A84-0388-902F-5AF3-019D102C0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584" y="166254"/>
            <a:ext cx="7418416" cy="6373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5854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7492F6D-8A4F-FCB3-F3DE-BFFA6645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72" y="425053"/>
            <a:ext cx="5754696" cy="1140014"/>
          </a:xfrm>
        </p:spPr>
        <p:txBody>
          <a:bodyPr>
            <a:noAutofit/>
          </a:bodyPr>
          <a:lstStyle/>
          <a:p>
            <a:pPr algn="ctr"/>
            <a:r>
              <a:rPr lang="en-GB" b="1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takeaways</a:t>
            </a:r>
            <a:br>
              <a:rPr lang="pt-PT" i="1" dirty="0">
                <a:solidFill>
                  <a:srgbClr val="40404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b="1" dirty="0">
              <a:solidFill>
                <a:schemeClr val="tx2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CABB4EE-F489-0E03-675E-8162CBD1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559" y="1235908"/>
            <a:ext cx="10692575" cy="2711615"/>
          </a:xfrm>
        </p:spPr>
        <p:txBody>
          <a:bodyPr anchor="t"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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of living and tax systems significantly influence the effective salary, making PPP-adjusted salary a crucial metric for understanding the real value of income.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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But…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"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Romenia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2000 euros (net)                             =                            </a:t>
            </a:r>
            <a:r>
              <a:rPr lang="pt-P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Germany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4000 euros (net)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Congress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t-P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travel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hotel, </a:t>
            </a:r>
            <a:r>
              <a:rPr lang="pt-P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registration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1000 euros</a:t>
            </a: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 </a:t>
            </a:r>
            <a:r>
              <a:rPr lang="pt-P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income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25% </a:t>
            </a:r>
            <a:r>
              <a:rPr lang="pt-P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P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PT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income</a:t>
            </a: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P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136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7492F6D-8A4F-FCB3-F3DE-BFFA6645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71" y="0"/>
            <a:ext cx="5754696" cy="1140014"/>
          </a:xfrm>
        </p:spPr>
        <p:txBody>
          <a:bodyPr>
            <a:noAutofit/>
          </a:bodyPr>
          <a:lstStyle/>
          <a:p>
            <a:pPr algn="ctr"/>
            <a:r>
              <a:rPr lang="en-GB" sz="3200" b="1" cap="small" spc="25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Implications</a:t>
            </a:r>
            <a:br>
              <a:rPr lang="pt-P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sz="3200" b="1" dirty="0">
              <a:solidFill>
                <a:schemeClr val="tx2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CABB4EE-F489-0E03-675E-8162CBD1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31" y="570007"/>
            <a:ext cx="10692575" cy="5499112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endParaRPr lang="en-GB" sz="3600" b="1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endParaRPr lang="en-GB" sz="3600" b="1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en-GB" sz="36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Stratification of Salaries Across Experience Levels</a:t>
            </a:r>
            <a:endParaRPr lang="pt-PT" sz="3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itchFamily="2" charset="2"/>
              <a:buChar char=""/>
            </a:pP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en-GB" sz="36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Regional Disparities in Compensation</a:t>
            </a:r>
            <a:endParaRPr lang="pt-PT" sz="3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itchFamily="2" charset="2"/>
              <a:buChar char=""/>
            </a:pPr>
            <a:endParaRPr lang="pt-PT" sz="3600" dirty="0">
              <a:effectLst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en-GB" sz="36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Retention Challenges in Eastern Europe</a:t>
            </a:r>
            <a:endParaRPr lang="pt-PT" sz="36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endParaRPr lang="pt-P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84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untries_europe_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" y="0"/>
            <a:ext cx="12166777" cy="7083552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24" name="Straight Connector 23"/>
          <p:cNvCxnSpPr/>
          <p:nvPr/>
        </p:nvCxnSpPr>
        <p:spPr>
          <a:xfrm>
            <a:off x="5566141" y="4919335"/>
            <a:ext cx="15381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104299" y="4436347"/>
            <a:ext cx="0" cy="4829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460419" y="4436346"/>
            <a:ext cx="6438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460419" y="3202040"/>
            <a:ext cx="411368" cy="12343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871787" y="2057176"/>
            <a:ext cx="1573930" cy="1144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04300" y="4919335"/>
            <a:ext cx="661767" cy="10196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766067" y="5473879"/>
            <a:ext cx="2360895" cy="465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671862" y="4919336"/>
            <a:ext cx="894279" cy="6976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097931" y="4794116"/>
            <a:ext cx="1573930" cy="8228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p Arrow 2"/>
          <p:cNvSpPr/>
          <p:nvPr/>
        </p:nvSpPr>
        <p:spPr>
          <a:xfrm flipH="1">
            <a:off x="4850715" y="4436346"/>
            <a:ext cx="482911" cy="1824626"/>
          </a:xfrm>
          <a:prstGeom prst="upArrow">
            <a:avLst/>
          </a:prstGeom>
          <a:solidFill>
            <a:srgbClr val="FF0000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5566140" y="3789040"/>
            <a:ext cx="2343010" cy="79208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5735960" y="5373216"/>
            <a:ext cx="2415018" cy="28803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AEMH Conference Paris 2013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B15D006-4227-663F-39F0-EFFFB1AA388F}"/>
              </a:ext>
            </a:extLst>
          </p:cNvPr>
          <p:cNvSpPr txBox="1"/>
          <p:nvPr/>
        </p:nvSpPr>
        <p:spPr>
          <a:xfrm>
            <a:off x="-1351379" y="27011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315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0FBC-D256-D11B-B32D-03AD4C9B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1674"/>
            <a:ext cx="6189156" cy="688967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br>
              <a:rPr lang="pt-PT" sz="3600" b="1" dirty="0">
                <a:effectLst/>
                <a:latin typeface="AkagiPro"/>
              </a:rPr>
            </a:br>
            <a:br>
              <a:rPr lang="pt-PT" sz="3600" b="1" dirty="0">
                <a:effectLst/>
                <a:latin typeface="AkagiPro"/>
              </a:rPr>
            </a:br>
            <a:br>
              <a:rPr lang="pt-PT" sz="3600" b="1" dirty="0">
                <a:effectLst/>
                <a:latin typeface="AkagiPro"/>
              </a:rPr>
            </a:br>
            <a:r>
              <a:rPr lang="pt-PT" sz="3600" b="1" dirty="0" err="1">
                <a:effectLst/>
                <a:latin typeface="AkagiPro"/>
              </a:rPr>
              <a:t>Chapter</a:t>
            </a:r>
            <a:r>
              <a:rPr lang="pt-PT" sz="3600" b="1" dirty="0">
                <a:effectLst/>
                <a:latin typeface="AkagiPro"/>
              </a:rPr>
              <a:t> VII </a:t>
            </a:r>
            <a:br>
              <a:rPr lang="pt-PT" sz="1200" dirty="0">
                <a:effectLst/>
              </a:rPr>
            </a:br>
            <a:r>
              <a:rPr lang="pt-PT" sz="3600" b="0" dirty="0" err="1">
                <a:effectLst/>
                <a:latin typeface="Montserrat" pitchFamily="2" charset="77"/>
              </a:rPr>
              <a:t>Doctors</a:t>
            </a:r>
            <a:r>
              <a:rPr lang="pt-PT" sz="3600" b="0" dirty="0">
                <a:effectLst/>
                <a:latin typeface="Montserrat" pitchFamily="2" charset="77"/>
              </a:rPr>
              <a:t>' Job </a:t>
            </a:r>
            <a:r>
              <a:rPr lang="pt-PT" sz="3600" b="0" dirty="0" err="1">
                <a:effectLst/>
                <a:latin typeface="Montserrat" pitchFamily="2" charset="77"/>
              </a:rPr>
              <a:t>Satisfaction</a:t>
            </a: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dirty="0"/>
            </a:br>
            <a:r>
              <a:rPr lang="pt-PT" sz="2800" b="1" dirty="0">
                <a:solidFill>
                  <a:srgbClr val="0019E5"/>
                </a:solidFill>
                <a:effectLst/>
                <a:latin typeface="AkagiPro"/>
              </a:rPr>
              <a:t>Alessandra </a:t>
            </a:r>
            <a:r>
              <a:rPr lang="pt-PT" sz="2800" b="1" dirty="0" err="1">
                <a:solidFill>
                  <a:srgbClr val="0019E5"/>
                </a:solidFill>
                <a:effectLst/>
                <a:latin typeface="AkagiPro"/>
              </a:rPr>
              <a:t>Spedicato</a:t>
            </a:r>
            <a:r>
              <a:rPr lang="pt-PT" sz="2800" b="1" dirty="0">
                <a:solidFill>
                  <a:srgbClr val="0019E5"/>
                </a:solidFill>
                <a:effectLst/>
                <a:latin typeface="AkagiPro"/>
              </a:rPr>
              <a:t> </a:t>
            </a:r>
            <a:br>
              <a:rPr lang="pt-PT" sz="2800" dirty="0"/>
            </a:br>
            <a:r>
              <a:rPr lang="pt-PT" sz="2800" b="0" dirty="0">
                <a:solidFill>
                  <a:srgbClr val="0019E5"/>
                </a:solidFill>
                <a:effectLst/>
                <a:latin typeface="AkagiPro"/>
              </a:rPr>
              <a:t>ANAAO ASSOMED – ITALY</a:t>
            </a:r>
            <a:br>
              <a:rPr lang="pt-PT" sz="800" dirty="0"/>
            </a:br>
            <a:br>
              <a:rPr lang="pt-PT" sz="1000" dirty="0"/>
            </a:br>
            <a:br>
              <a:rPr lang="pt-PT" sz="1050" dirty="0"/>
            </a:br>
            <a:br>
              <a:rPr lang="pt-PT" sz="3600" dirty="0"/>
            </a:br>
            <a:endParaRPr lang="pt-PT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806C2-B8B6-9A4E-2828-452E66C1B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385"/>
            <a:ext cx="5555624" cy="86065"/>
          </a:xfrm>
        </p:spPr>
        <p:txBody>
          <a:bodyPr anchor="b">
            <a:normAutofit fontScale="25000" lnSpcReduction="20000"/>
          </a:bodyPr>
          <a:lstStyle/>
          <a:p>
            <a:pPr algn="l"/>
            <a:endParaRPr lang="pt-PT" dirty="0"/>
          </a:p>
        </p:txBody>
      </p:sp>
      <p:pic>
        <p:nvPicPr>
          <p:cNvPr id="4" name="Picture 3" descr="Fundo de tecnologia de rede">
            <a:extLst>
              <a:ext uri="{FF2B5EF4-FFF2-40B4-BE49-F238E27FC236}">
                <a16:creationId xmlns:a16="http://schemas.microsoft.com/office/drawing/2014/main" id="{609F56D6-087C-0F49-B256-26163065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24" r="7304" b="-1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98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alysing medical x-ray results">
            <a:extLst>
              <a:ext uri="{FF2B5EF4-FFF2-40B4-BE49-F238E27FC236}">
                <a16:creationId xmlns:a16="http://schemas.microsoft.com/office/drawing/2014/main" id="{F6603346-28CE-C099-DFDC-A032AA9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31" r="11410" b="-2"/>
          <a:stretch/>
        </p:blipFill>
        <p:spPr>
          <a:xfrm>
            <a:off x="0" y="0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17129F-72D1-4446-480F-C1E8E036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377" y="232095"/>
            <a:ext cx="5464968" cy="1559301"/>
          </a:xfrm>
        </p:spPr>
        <p:txBody>
          <a:bodyPr>
            <a:noAutofit/>
          </a:bodyPr>
          <a:lstStyle/>
          <a:p>
            <a:r>
              <a:rPr lang="pt-P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Takeaways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C1EC4D6-B069-C014-F5A4-CCB16832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345" y="3429000"/>
            <a:ext cx="4949982" cy="1989523"/>
          </a:xfrm>
        </p:spPr>
        <p:txBody>
          <a:bodyPr anchor="ctr">
            <a:noAutofit/>
          </a:bodyPr>
          <a:lstStyle/>
          <a:p>
            <a:endParaRPr lang="pt-PT" sz="1800" dirty="0">
              <a:effectLst/>
              <a:latin typeface="Montserrat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rgbClr val="0019E5"/>
                </a:solidFill>
                <a:effectLst/>
                <a:latin typeface="Montserrat" pitchFamily="2" charset="77"/>
              </a:rPr>
              <a:t>Financial </a:t>
            </a:r>
            <a:r>
              <a:rPr lang="pt-PT" sz="18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satisfaction</a:t>
            </a:r>
            <a:r>
              <a:rPr lang="pt-PT" sz="1800" b="1" dirty="0">
                <a:solidFill>
                  <a:srgbClr val="0019E5"/>
                </a:solidFill>
                <a:effectLst/>
                <a:latin typeface="Montserrat" pitchFamily="2" charset="77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pt-PT" sz="1800" b="1" dirty="0">
              <a:solidFill>
                <a:srgbClr val="0019E5"/>
              </a:solidFill>
              <a:effectLst/>
              <a:latin typeface="Montserrat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PT" sz="1800" b="1" dirty="0">
                <a:solidFill>
                  <a:srgbClr val="0019E5"/>
                </a:solidFill>
                <a:effectLst/>
                <a:latin typeface="Montserrat" pitchFamily="2" charset="77"/>
              </a:rPr>
              <a:t>Professional </a:t>
            </a:r>
            <a:r>
              <a:rPr lang="pt-PT" sz="18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satisfaction</a:t>
            </a:r>
            <a:r>
              <a:rPr lang="pt-PT" sz="18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(i.e.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recognition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within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the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hospital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of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individual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professionalism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,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how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much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the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individual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is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allowed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to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develop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and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recognition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of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the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social role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of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the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profession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). </a:t>
            </a:r>
          </a:p>
          <a:p>
            <a:pPr>
              <a:buFont typeface="Arial" panose="020B0604020202020204" pitchFamily="34" charset="0"/>
              <a:buChar char="•"/>
            </a:pPr>
            <a:endParaRPr lang="pt-PT" sz="1800" b="1" dirty="0">
              <a:solidFill>
                <a:srgbClr val="0019E5"/>
              </a:solidFill>
              <a:effectLst/>
              <a:latin typeface="Montserrat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PT" sz="18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Satisfaction</a:t>
            </a:r>
            <a:r>
              <a:rPr lang="pt-PT" sz="18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with</a:t>
            </a:r>
            <a:r>
              <a:rPr lang="pt-PT" sz="18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well-being</a:t>
            </a:r>
            <a:r>
              <a:rPr lang="pt-PT" sz="1800" b="1" dirty="0">
                <a:solidFill>
                  <a:srgbClr val="0019E5"/>
                </a:solidFill>
                <a:effectLst/>
                <a:latin typeface="Montserrat" pitchFamily="2" charset="77"/>
              </a:rPr>
              <a:t> in </a:t>
            </a:r>
            <a:r>
              <a:rPr lang="pt-PT" sz="18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the</a:t>
            </a:r>
            <a:r>
              <a:rPr lang="pt-PT" sz="18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workplace</a:t>
            </a:r>
            <a:r>
              <a:rPr lang="pt-PT" sz="1800" b="1" dirty="0">
                <a:solidFill>
                  <a:srgbClr val="0019E5"/>
                </a:solidFill>
                <a:effectLst/>
                <a:latin typeface="Montserrat" pitchFamily="2" charset="77"/>
              </a:rPr>
              <a:t> (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i.e.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work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/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life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balance). </a:t>
            </a:r>
          </a:p>
          <a:p>
            <a:pPr>
              <a:buFont typeface="Arial" panose="020B0604020202020204" pitchFamily="34" charset="0"/>
              <a:buChar char="•"/>
            </a:pPr>
            <a:endParaRPr lang="pt-PT" sz="1800" b="1" dirty="0">
              <a:solidFill>
                <a:srgbClr val="0019E5"/>
              </a:solidFill>
              <a:effectLst/>
              <a:latin typeface="Montserrat" pitchFamily="2" charset="7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PT" sz="18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Satisfaction</a:t>
            </a:r>
            <a:r>
              <a:rPr lang="pt-PT" sz="18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with</a:t>
            </a:r>
            <a:r>
              <a:rPr lang="pt-PT" sz="18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access</a:t>
            </a:r>
            <a:r>
              <a:rPr lang="pt-PT" sz="1800" b="1" dirty="0">
                <a:solidFill>
                  <a:srgbClr val="0019E5"/>
                </a:solidFill>
                <a:effectLst/>
                <a:latin typeface="Montserrat" pitchFamily="2" charset="77"/>
              </a:rPr>
              <a:t> to </a:t>
            </a:r>
            <a:r>
              <a:rPr lang="pt-PT" sz="18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career</a:t>
            </a:r>
            <a:r>
              <a:rPr lang="pt-PT" sz="18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opportunities</a:t>
            </a:r>
            <a:r>
              <a:rPr lang="pt-PT" sz="18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(i.e. job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mobility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,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and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therefore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how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easy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it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is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to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change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jobs, to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resign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and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switch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from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being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a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salaried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doctor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to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private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practice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,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or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to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change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800" b="1" i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hospitals</a:t>
            </a:r>
            <a:r>
              <a:rPr lang="pt-PT" sz="1800" b="1" i="1" dirty="0">
                <a:solidFill>
                  <a:srgbClr val="0019E5"/>
                </a:solidFill>
                <a:effectLst/>
                <a:latin typeface="Montserrat" pitchFamily="2" charset="77"/>
              </a:rPr>
              <a:t>). </a:t>
            </a:r>
            <a:endParaRPr lang="pt-PT" sz="1800" b="1" dirty="0">
              <a:solidFill>
                <a:srgbClr val="0019E5"/>
              </a:solidFill>
              <a:effectLst/>
              <a:latin typeface="Montserrat" pitchFamily="2" charset="77"/>
            </a:endParaRPr>
          </a:p>
          <a:p>
            <a:endParaRPr lang="pt-PT" sz="1800" b="1" dirty="0">
              <a:solidFill>
                <a:srgbClr val="0019E5"/>
              </a:solidFill>
              <a:effectLst/>
              <a:latin typeface="AkagiPro"/>
            </a:endParaRPr>
          </a:p>
          <a:p>
            <a:endParaRPr lang="pt-PT" sz="1800" dirty="0"/>
          </a:p>
          <a:p>
            <a:endParaRPr lang="pt-PT" sz="1800" dirty="0"/>
          </a:p>
          <a:p>
            <a:endParaRPr lang="pt-PT" sz="1800" dirty="0"/>
          </a:p>
          <a:p>
            <a:endParaRPr lang="pt-PT" sz="1800" b="1" dirty="0">
              <a:solidFill>
                <a:srgbClr val="0E12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0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0FBC-D256-D11B-B32D-03AD4C9B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1674"/>
            <a:ext cx="6189156" cy="688967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pPr algn="l"/>
            <a:br>
              <a:rPr lang="pt-PT" b="1" dirty="0"/>
            </a:br>
            <a:br>
              <a:rPr lang="pt-PT" b="1" dirty="0"/>
            </a:br>
            <a:br>
              <a:rPr lang="pt-PT" b="1" dirty="0"/>
            </a:br>
            <a:r>
              <a:rPr lang="pt-PT" b="1" dirty="0"/>
              <a:t>FEMS WHITE BOOK</a:t>
            </a:r>
            <a:br>
              <a:rPr lang="pt-PT" dirty="0"/>
            </a:br>
            <a:br>
              <a:rPr lang="pt-PT" dirty="0"/>
            </a:br>
            <a:endParaRPr lang="pt-PT" sz="31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806C2-B8B6-9A4E-2828-452E66C1B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385"/>
            <a:ext cx="5555624" cy="86065"/>
          </a:xfrm>
        </p:spPr>
        <p:txBody>
          <a:bodyPr anchor="b">
            <a:normAutofit fontScale="25000" lnSpcReduction="20000"/>
          </a:bodyPr>
          <a:lstStyle/>
          <a:p>
            <a:pPr algn="l"/>
            <a:endParaRPr lang="pt-PT" dirty="0"/>
          </a:p>
        </p:txBody>
      </p:sp>
      <p:pic>
        <p:nvPicPr>
          <p:cNvPr id="4" name="Picture 3" descr="Fundo de tecnologia de rede">
            <a:extLst>
              <a:ext uri="{FF2B5EF4-FFF2-40B4-BE49-F238E27FC236}">
                <a16:creationId xmlns:a16="http://schemas.microsoft.com/office/drawing/2014/main" id="{609F56D6-087C-0F49-B256-26163065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24" r="7304" b="-1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299BE85-68F5-588F-2F4E-B4BE1C9FF125}"/>
              </a:ext>
            </a:extLst>
          </p:cNvPr>
          <p:cNvSpPr txBox="1"/>
          <p:nvPr/>
        </p:nvSpPr>
        <p:spPr>
          <a:xfrm>
            <a:off x="6373241" y="5848911"/>
            <a:ext cx="6151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João de Deus</a:t>
            </a:r>
            <a:br>
              <a:rPr lang="pt-PT" sz="2400" dirty="0">
                <a:solidFill>
                  <a:schemeClr val="bg1"/>
                </a:solidFill>
              </a:rPr>
            </a:br>
            <a:r>
              <a:rPr lang="pt-PT" sz="2400" dirty="0">
                <a:solidFill>
                  <a:schemeClr val="bg1"/>
                </a:solidFill>
              </a:rPr>
              <a:t>FEMS </a:t>
            </a:r>
            <a:r>
              <a:rPr lang="pt-PT" sz="2400" dirty="0" err="1">
                <a:solidFill>
                  <a:schemeClr val="bg1"/>
                </a:solidFill>
              </a:rPr>
              <a:t>President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37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alysing medical x-ray results">
            <a:extLst>
              <a:ext uri="{FF2B5EF4-FFF2-40B4-BE49-F238E27FC236}">
                <a16:creationId xmlns:a16="http://schemas.microsoft.com/office/drawing/2014/main" id="{F6603346-28CE-C099-DFDC-A032AA9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31" r="11410" b="-2"/>
          <a:stretch/>
        </p:blipFill>
        <p:spPr>
          <a:xfrm>
            <a:off x="0" y="0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17129F-72D1-4446-480F-C1E8E036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377" y="232095"/>
            <a:ext cx="5464968" cy="1559301"/>
          </a:xfrm>
        </p:spPr>
        <p:txBody>
          <a:bodyPr>
            <a:noAutofit/>
          </a:bodyPr>
          <a:lstStyle/>
          <a:p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Download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C1EC4D6-B069-C014-F5A4-CCB16832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345" y="3195186"/>
            <a:ext cx="4949982" cy="1989523"/>
          </a:xfrm>
        </p:spPr>
        <p:txBody>
          <a:bodyPr anchor="ctr">
            <a:noAutofit/>
          </a:bodyPr>
          <a:lstStyle/>
          <a:p>
            <a:r>
              <a:rPr lang="pt-PT" dirty="0">
                <a:hlinkClick r:id="rId3"/>
              </a:rPr>
              <a:t>https://www.fems.net/images/Fems_documents/Documents/2024/FEMS__Digital_1.pdf</a:t>
            </a:r>
            <a:endParaRPr lang="pt-PT" dirty="0"/>
          </a:p>
          <a:p>
            <a:endParaRPr lang="pt-PT" sz="1800" b="1" dirty="0">
              <a:solidFill>
                <a:srgbClr val="0E12C2"/>
              </a:solidFill>
            </a:endParaRPr>
          </a:p>
          <a:p>
            <a:endParaRPr lang="pt-PT" sz="1800" b="1" dirty="0">
              <a:solidFill>
                <a:srgbClr val="0E12C2"/>
              </a:solidFill>
            </a:endParaRPr>
          </a:p>
          <a:p>
            <a:endParaRPr lang="pt-PT" sz="1800" b="1" dirty="0">
              <a:solidFill>
                <a:srgbClr val="0E12C2"/>
              </a:solidFill>
            </a:endParaRPr>
          </a:p>
          <a:p>
            <a:r>
              <a:rPr lang="pt-PT" sz="2400" b="1" dirty="0" err="1">
                <a:solidFill>
                  <a:srgbClr val="0E12C2"/>
                </a:solidFill>
              </a:rPr>
              <a:t>News</a:t>
            </a:r>
            <a:r>
              <a:rPr lang="pt-PT" sz="2400" b="1" dirty="0">
                <a:solidFill>
                  <a:srgbClr val="0E12C2"/>
                </a:solidFill>
              </a:rPr>
              <a:t> </a:t>
            </a:r>
            <a:r>
              <a:rPr lang="pt-PT" sz="2400" b="1" dirty="0" err="1">
                <a:solidFill>
                  <a:srgbClr val="0E12C2"/>
                </a:solidFill>
              </a:rPr>
              <a:t>of</a:t>
            </a:r>
            <a:r>
              <a:rPr lang="pt-PT" sz="2400" b="1" dirty="0">
                <a:solidFill>
                  <a:srgbClr val="0E12C2"/>
                </a:solidFill>
              </a:rPr>
              <a:t> FEMS Website:</a:t>
            </a:r>
          </a:p>
          <a:p>
            <a:pPr marL="0" indent="0">
              <a:buNone/>
            </a:pPr>
            <a:r>
              <a:rPr lang="pt-PT" dirty="0">
                <a:hlinkClick r:id="rId4"/>
              </a:rPr>
              <a:t>www.fems.net</a:t>
            </a:r>
            <a:endParaRPr lang="pt-PT" sz="1800" dirty="0">
              <a:hlinkClick r:id="rId4"/>
            </a:endParaRPr>
          </a:p>
          <a:p>
            <a:pPr marL="0" indent="0">
              <a:buNone/>
            </a:pPr>
            <a:br>
              <a:rPr lang="pt-PT" dirty="0"/>
            </a:br>
            <a:endParaRPr lang="pt-PT" dirty="0"/>
          </a:p>
          <a:p>
            <a:endParaRPr lang="pt-PT" sz="1800" b="1" dirty="0">
              <a:solidFill>
                <a:srgbClr val="0E12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51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0FBC-D256-D11B-B32D-03AD4C9B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221" y="1757427"/>
            <a:ext cx="5555624" cy="2232199"/>
          </a:xfrm>
        </p:spPr>
        <p:txBody>
          <a:bodyPr anchor="t">
            <a:normAutofit/>
          </a:bodyPr>
          <a:lstStyle/>
          <a:p>
            <a:pPr algn="l"/>
            <a:br>
              <a:rPr lang="pt-PT" dirty="0"/>
            </a:br>
            <a:br>
              <a:rPr lang="pt-PT" dirty="0"/>
            </a:br>
            <a:endParaRPr lang="pt-PT" sz="31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806C2-B8B6-9A4E-2828-452E66C1B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5555624" cy="2063925"/>
          </a:xfrm>
        </p:spPr>
        <p:txBody>
          <a:bodyPr anchor="b">
            <a:normAutofit/>
          </a:bodyPr>
          <a:lstStyle/>
          <a:p>
            <a:pPr algn="l"/>
            <a:endParaRPr lang="pt-PT" dirty="0"/>
          </a:p>
        </p:txBody>
      </p:sp>
      <p:pic>
        <p:nvPicPr>
          <p:cNvPr id="4" name="Picture 3" descr="Fundo de tecnologia de rede">
            <a:extLst>
              <a:ext uri="{FF2B5EF4-FFF2-40B4-BE49-F238E27FC236}">
                <a16:creationId xmlns:a16="http://schemas.microsoft.com/office/drawing/2014/main" id="{609F56D6-087C-0F49-B256-26163065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24" r="7304" b="-1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299BE85-68F5-588F-2F4E-B4BE1C9FF125}"/>
              </a:ext>
            </a:extLst>
          </p:cNvPr>
          <p:cNvSpPr txBox="1"/>
          <p:nvPr/>
        </p:nvSpPr>
        <p:spPr>
          <a:xfrm>
            <a:off x="6373241" y="5848911"/>
            <a:ext cx="6151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João de Deus</a:t>
            </a:r>
            <a:br>
              <a:rPr lang="pt-PT" sz="2400" dirty="0">
                <a:solidFill>
                  <a:schemeClr val="bg1"/>
                </a:solidFill>
              </a:rPr>
            </a:b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4AB3D8-2B85-4F4F-2463-C07B43932654}"/>
              </a:ext>
            </a:extLst>
          </p:cNvPr>
          <p:cNvSpPr txBox="1"/>
          <p:nvPr/>
        </p:nvSpPr>
        <p:spPr>
          <a:xfrm>
            <a:off x="1350818" y="5763203"/>
            <a:ext cx="3007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800" dirty="0" err="1">
                <a:solidFill>
                  <a:schemeClr val="accent1">
                    <a:lumMod val="75000"/>
                  </a:schemeClr>
                </a:solidFill>
              </a:rPr>
              <a:t>Thank</a:t>
            </a:r>
            <a:r>
              <a:rPr lang="pt-PT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sz="4800" dirty="0" err="1">
                <a:solidFill>
                  <a:schemeClr val="accent1">
                    <a:lumMod val="75000"/>
                  </a:schemeClr>
                </a:solidFill>
              </a:rPr>
              <a:t>you</a:t>
            </a:r>
            <a:endParaRPr lang="pt-PT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16D8D9C-66F5-246F-B396-7B7375ACABBB}"/>
              </a:ext>
            </a:extLst>
          </p:cNvPr>
          <p:cNvSpPr txBox="1"/>
          <p:nvPr/>
        </p:nvSpPr>
        <p:spPr>
          <a:xfrm>
            <a:off x="-400050" y="23545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90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0FBC-D256-D11B-B32D-03AD4C9B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842" y="314972"/>
            <a:ext cx="5555624" cy="75188"/>
          </a:xfrm>
          <a:solidFill>
            <a:schemeClr val="bg1"/>
          </a:solidFill>
          <a:ln>
            <a:noFill/>
          </a:ln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t-PT" sz="31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806C2-B8B6-9A4E-2828-452E66C1B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14972"/>
            <a:ext cx="6189156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b">
            <a:normAutofit fontScale="92500" lnSpcReduction="20000"/>
          </a:bodyPr>
          <a:lstStyle/>
          <a:p>
            <a:pPr algn="l"/>
            <a:r>
              <a:rPr lang="pt-PT" sz="2400" b="1" dirty="0" err="1">
                <a:effectLst/>
                <a:latin typeface="AkagiPro"/>
              </a:rPr>
              <a:t>Chapter</a:t>
            </a:r>
            <a:r>
              <a:rPr lang="pt-PT" sz="2400" b="1" dirty="0">
                <a:effectLst/>
                <a:latin typeface="AkagiPro"/>
              </a:rPr>
              <a:t> I </a:t>
            </a:r>
            <a:br>
              <a:rPr lang="pt-PT" dirty="0">
                <a:effectLst/>
              </a:rPr>
            </a:br>
            <a:r>
              <a:rPr lang="pt-PT" sz="2400" b="0" dirty="0" err="1">
                <a:effectLst/>
                <a:latin typeface="Montserrat" pitchFamily="2" charset="77"/>
              </a:rPr>
              <a:t>Working</a:t>
            </a:r>
            <a:r>
              <a:rPr lang="pt-PT" sz="2400" b="0" dirty="0">
                <a:effectLst/>
                <a:latin typeface="Montserrat" pitchFamily="2" charset="77"/>
              </a:rPr>
              <a:t> Time + </a:t>
            </a:r>
            <a:r>
              <a:rPr lang="pt-PT" sz="2400" b="0" dirty="0" err="1">
                <a:effectLst/>
                <a:latin typeface="Montserrat" pitchFamily="2" charset="77"/>
              </a:rPr>
              <a:t>Annex</a:t>
            </a:r>
            <a:r>
              <a:rPr lang="pt-PT" sz="2400" b="0" dirty="0">
                <a:effectLst/>
                <a:latin typeface="Montserrat" pitchFamily="2" charset="77"/>
              </a:rPr>
              <a:t> I (</a:t>
            </a:r>
            <a:r>
              <a:rPr lang="pt-PT" sz="2400" b="0" dirty="0" err="1">
                <a:effectLst/>
                <a:latin typeface="Montserrat" pitchFamily="2" charset="77"/>
              </a:rPr>
              <a:t>Part</a:t>
            </a:r>
            <a:r>
              <a:rPr lang="pt-PT" sz="2400" b="0" dirty="0">
                <a:effectLst/>
                <a:latin typeface="Montserrat" pitchFamily="2" charset="77"/>
              </a:rPr>
              <a:t> Time </a:t>
            </a:r>
            <a:r>
              <a:rPr lang="pt-PT" sz="2400" b="0" dirty="0" err="1">
                <a:effectLst/>
                <a:latin typeface="Montserrat" pitchFamily="2" charset="77"/>
              </a:rPr>
              <a:t>Work</a:t>
            </a:r>
            <a:r>
              <a:rPr lang="pt-PT" sz="2400" b="0" dirty="0">
                <a:effectLst/>
                <a:latin typeface="Montserrat" pitchFamily="2" charset="77"/>
              </a:rPr>
              <a:t>) </a:t>
            </a:r>
          </a:p>
          <a:p>
            <a:pPr algn="l"/>
            <a:br>
              <a:rPr lang="pt-PT" dirty="0">
                <a:effectLst/>
              </a:rPr>
            </a:br>
            <a:r>
              <a:rPr lang="pt-PT" sz="2400" b="1" dirty="0" err="1">
                <a:effectLst/>
                <a:latin typeface="AkagiPro"/>
              </a:rPr>
              <a:t>Chapter</a:t>
            </a:r>
            <a:r>
              <a:rPr lang="pt-PT" sz="2400" b="1" dirty="0">
                <a:effectLst/>
                <a:latin typeface="AkagiPro"/>
              </a:rPr>
              <a:t> II </a:t>
            </a:r>
            <a:br>
              <a:rPr lang="pt-PT" dirty="0">
                <a:effectLst/>
              </a:rPr>
            </a:br>
            <a:r>
              <a:rPr lang="pt-PT" sz="2400" b="0" dirty="0">
                <a:effectLst/>
                <a:latin typeface="Montserrat" pitchFamily="2" charset="77"/>
              </a:rPr>
              <a:t>Psycho-Social </a:t>
            </a:r>
            <a:r>
              <a:rPr lang="pt-PT" sz="2400" b="0" dirty="0" err="1">
                <a:effectLst/>
                <a:latin typeface="Montserrat" pitchFamily="2" charset="77"/>
              </a:rPr>
              <a:t>Working</a:t>
            </a:r>
            <a:r>
              <a:rPr lang="pt-PT" sz="2400" b="0" dirty="0">
                <a:effectLst/>
                <a:latin typeface="Montserrat" pitchFamily="2" charset="77"/>
              </a:rPr>
              <a:t> </a:t>
            </a:r>
            <a:r>
              <a:rPr lang="pt-PT" sz="2400" b="0" dirty="0" err="1">
                <a:effectLst/>
                <a:latin typeface="Montserrat" pitchFamily="2" charset="77"/>
              </a:rPr>
              <a:t>Conditions</a:t>
            </a:r>
            <a:r>
              <a:rPr lang="pt-PT" sz="2400" b="0" dirty="0">
                <a:effectLst/>
                <a:latin typeface="Montserrat" pitchFamily="2" charset="77"/>
              </a:rPr>
              <a:t> </a:t>
            </a:r>
          </a:p>
          <a:p>
            <a:pPr algn="l"/>
            <a:br>
              <a:rPr lang="pt-PT" dirty="0">
                <a:effectLst/>
                <a:highlight>
                  <a:srgbClr val="0019E5"/>
                </a:highlight>
              </a:rPr>
            </a:br>
            <a:r>
              <a:rPr lang="pt-PT" sz="2400" b="1" dirty="0" err="1">
                <a:effectLst/>
                <a:latin typeface="AkagiPro"/>
              </a:rPr>
              <a:t>Chapter</a:t>
            </a:r>
            <a:r>
              <a:rPr lang="pt-PT" sz="2400" b="1" dirty="0">
                <a:effectLst/>
                <a:latin typeface="AkagiPro"/>
              </a:rPr>
              <a:t> III </a:t>
            </a:r>
            <a:br>
              <a:rPr lang="pt-PT" dirty="0">
                <a:effectLst/>
              </a:rPr>
            </a:br>
            <a:r>
              <a:rPr lang="pt-PT" sz="2400" b="0" dirty="0" err="1">
                <a:effectLst/>
                <a:latin typeface="Montserrat" pitchFamily="2" charset="77"/>
              </a:rPr>
              <a:t>Demography</a:t>
            </a:r>
            <a:r>
              <a:rPr lang="pt-PT" sz="2400" dirty="0">
                <a:latin typeface="Montserrat" pitchFamily="2" charset="77"/>
              </a:rPr>
              <a:t> </a:t>
            </a:r>
            <a:r>
              <a:rPr lang="pt-PT" sz="2400" b="0" dirty="0">
                <a:effectLst/>
                <a:latin typeface="Montserrat" pitchFamily="2" charset="77"/>
              </a:rPr>
              <a:t>/ Gender </a:t>
            </a:r>
            <a:r>
              <a:rPr lang="pt-PT" sz="2400" b="0" dirty="0" err="1">
                <a:effectLst/>
                <a:latin typeface="Montserrat" pitchFamily="2" charset="77"/>
              </a:rPr>
              <a:t>Imbalance</a:t>
            </a:r>
            <a:r>
              <a:rPr lang="pt-PT" sz="2400" b="0" dirty="0">
                <a:effectLst/>
                <a:latin typeface="Montserrat" pitchFamily="2" charset="77"/>
              </a:rPr>
              <a:t> </a:t>
            </a:r>
            <a:br>
              <a:rPr lang="pt-PT" sz="2400" b="0" dirty="0">
                <a:effectLst/>
                <a:latin typeface="Montserrat" pitchFamily="2" charset="77"/>
              </a:rPr>
            </a:br>
            <a:br>
              <a:rPr lang="pt-PT" dirty="0">
                <a:effectLst/>
                <a:highlight>
                  <a:srgbClr val="0019E5"/>
                </a:highlight>
              </a:rPr>
            </a:br>
            <a:r>
              <a:rPr lang="pt-PT" sz="2400" b="1" dirty="0" err="1">
                <a:effectLst/>
                <a:latin typeface="AkagiPro"/>
              </a:rPr>
              <a:t>Chapter</a:t>
            </a:r>
            <a:r>
              <a:rPr lang="pt-PT" sz="2400" b="1" dirty="0">
                <a:effectLst/>
                <a:latin typeface="AkagiPro"/>
              </a:rPr>
              <a:t> IV </a:t>
            </a:r>
            <a:br>
              <a:rPr lang="pt-PT" dirty="0">
                <a:effectLst/>
              </a:rPr>
            </a:br>
            <a:r>
              <a:rPr lang="pt-PT" sz="2400" b="0" dirty="0">
                <a:effectLst/>
                <a:latin typeface="Montserrat" pitchFamily="2" charset="77"/>
              </a:rPr>
              <a:t>Medical </a:t>
            </a:r>
            <a:r>
              <a:rPr lang="pt-PT" sz="2400" b="0" dirty="0" err="1">
                <a:effectLst/>
                <a:latin typeface="Montserrat" pitchFamily="2" charset="77"/>
              </a:rPr>
              <a:t>Careers</a:t>
            </a:r>
            <a:r>
              <a:rPr lang="pt-PT" sz="2400" b="0" dirty="0">
                <a:effectLst/>
                <a:latin typeface="Montserrat" pitchFamily="2" charset="77"/>
              </a:rPr>
              <a:t> </a:t>
            </a:r>
            <a:br>
              <a:rPr lang="pt-PT" sz="2400" b="0" dirty="0">
                <a:effectLst/>
                <a:latin typeface="Montserrat" pitchFamily="2" charset="77"/>
              </a:rPr>
            </a:br>
            <a:br>
              <a:rPr lang="pt-PT" dirty="0">
                <a:effectLst/>
                <a:highlight>
                  <a:srgbClr val="0019E5"/>
                </a:highlight>
              </a:rPr>
            </a:br>
            <a:r>
              <a:rPr lang="pt-PT" sz="2400" b="1" dirty="0" err="1">
                <a:effectLst/>
                <a:latin typeface="AkagiPro"/>
              </a:rPr>
              <a:t>Chapter</a:t>
            </a:r>
            <a:r>
              <a:rPr lang="pt-PT" sz="2400" b="1" dirty="0">
                <a:effectLst/>
                <a:latin typeface="AkagiPro"/>
              </a:rPr>
              <a:t> V </a:t>
            </a:r>
            <a:br>
              <a:rPr lang="pt-PT" dirty="0">
                <a:effectLst/>
              </a:rPr>
            </a:br>
            <a:r>
              <a:rPr lang="pt-PT" sz="2400" b="0" dirty="0" err="1">
                <a:effectLst/>
                <a:latin typeface="Montserrat" pitchFamily="2" charset="77"/>
              </a:rPr>
              <a:t>Healthcare</a:t>
            </a:r>
            <a:r>
              <a:rPr lang="pt-PT" sz="2400" b="0" dirty="0">
                <a:effectLst/>
                <a:latin typeface="Montserrat" pitchFamily="2" charset="77"/>
              </a:rPr>
              <a:t> – </a:t>
            </a:r>
            <a:r>
              <a:rPr lang="pt-PT" sz="2400" b="0" dirty="0" err="1">
                <a:effectLst/>
                <a:latin typeface="Montserrat" pitchFamily="2" charset="77"/>
              </a:rPr>
              <a:t>Finances</a:t>
            </a:r>
            <a:r>
              <a:rPr lang="pt-PT" sz="2400" b="0" dirty="0">
                <a:effectLst/>
                <a:latin typeface="Montserrat" pitchFamily="2" charset="77"/>
              </a:rPr>
              <a:t> + </a:t>
            </a:r>
            <a:r>
              <a:rPr lang="pt-PT" sz="2400" b="0" dirty="0" err="1">
                <a:effectLst/>
                <a:latin typeface="Montserrat" pitchFamily="2" charset="77"/>
              </a:rPr>
              <a:t>Annex</a:t>
            </a:r>
            <a:r>
              <a:rPr lang="pt-PT" sz="2400" b="0" dirty="0">
                <a:effectLst/>
                <a:latin typeface="Montserrat" pitchFamily="2" charset="77"/>
              </a:rPr>
              <a:t> II (</a:t>
            </a:r>
            <a:r>
              <a:rPr lang="pt-PT" sz="2400" b="0" dirty="0" err="1">
                <a:effectLst/>
                <a:latin typeface="Montserrat" pitchFamily="2" charset="77"/>
              </a:rPr>
              <a:t>Privatization</a:t>
            </a:r>
            <a:r>
              <a:rPr lang="pt-PT" sz="2400" b="0" dirty="0">
                <a:effectLst/>
                <a:latin typeface="Montserrat" pitchFamily="2" charset="77"/>
              </a:rPr>
              <a:t> </a:t>
            </a:r>
            <a:r>
              <a:rPr lang="pt-PT" sz="2400" b="0" dirty="0" err="1">
                <a:effectLst/>
                <a:latin typeface="Montserrat" pitchFamily="2" charset="77"/>
              </a:rPr>
              <a:t>of</a:t>
            </a:r>
            <a:r>
              <a:rPr lang="pt-PT" sz="2400" b="0" dirty="0">
                <a:effectLst/>
                <a:latin typeface="Montserrat" pitchFamily="2" charset="77"/>
              </a:rPr>
              <a:t> </a:t>
            </a:r>
            <a:r>
              <a:rPr lang="pt-PT" sz="2400" b="0" dirty="0" err="1">
                <a:effectLst/>
                <a:latin typeface="Montserrat" pitchFamily="2" charset="77"/>
              </a:rPr>
              <a:t>Hospitals</a:t>
            </a:r>
            <a:r>
              <a:rPr lang="pt-PT" sz="2400" b="0" dirty="0">
                <a:effectLst/>
                <a:latin typeface="Montserrat" pitchFamily="2" charset="77"/>
              </a:rPr>
              <a:t>) </a:t>
            </a:r>
            <a:br>
              <a:rPr lang="pt-PT" sz="2400" b="0" dirty="0">
                <a:effectLst/>
                <a:latin typeface="Montserrat" pitchFamily="2" charset="77"/>
              </a:rPr>
            </a:br>
            <a:br>
              <a:rPr lang="pt-PT" dirty="0">
                <a:effectLst/>
                <a:highlight>
                  <a:srgbClr val="0019E5"/>
                </a:highlight>
              </a:rPr>
            </a:br>
            <a:r>
              <a:rPr lang="pt-PT" sz="2400" b="1" dirty="0" err="1">
                <a:effectLst/>
                <a:latin typeface="AkagiPro"/>
              </a:rPr>
              <a:t>Chapter</a:t>
            </a:r>
            <a:r>
              <a:rPr lang="pt-PT" sz="2400" b="1" dirty="0">
                <a:effectLst/>
                <a:latin typeface="AkagiPro"/>
              </a:rPr>
              <a:t> VI </a:t>
            </a:r>
            <a:br>
              <a:rPr lang="pt-PT" dirty="0">
                <a:effectLst/>
              </a:rPr>
            </a:br>
            <a:r>
              <a:rPr lang="pt-PT" sz="2400" b="0" dirty="0">
                <a:effectLst/>
                <a:latin typeface="Montserrat" pitchFamily="2" charset="77"/>
              </a:rPr>
              <a:t>Salaries </a:t>
            </a:r>
            <a:r>
              <a:rPr lang="pt-PT" sz="2400" b="0" dirty="0" err="1">
                <a:effectLst/>
                <a:latin typeface="Montserrat" pitchFamily="2" charset="77"/>
              </a:rPr>
              <a:t>and</a:t>
            </a:r>
            <a:r>
              <a:rPr lang="pt-PT" sz="2400" b="0" dirty="0">
                <a:effectLst/>
                <a:latin typeface="Montserrat" pitchFamily="2" charset="77"/>
              </a:rPr>
              <a:t> </a:t>
            </a:r>
            <a:r>
              <a:rPr lang="pt-PT" sz="2400" b="0" dirty="0" err="1">
                <a:effectLst/>
                <a:latin typeface="Montserrat" pitchFamily="2" charset="77"/>
              </a:rPr>
              <a:t>other</a:t>
            </a:r>
            <a:r>
              <a:rPr lang="pt-PT" sz="2400" b="0" dirty="0">
                <a:effectLst/>
                <a:latin typeface="Montserrat" pitchFamily="2" charset="77"/>
              </a:rPr>
              <a:t> </a:t>
            </a:r>
            <a:r>
              <a:rPr lang="pt-PT" sz="2400" b="0" dirty="0" err="1">
                <a:effectLst/>
                <a:latin typeface="Montserrat" pitchFamily="2" charset="77"/>
              </a:rPr>
              <a:t>income</a:t>
            </a:r>
            <a:r>
              <a:rPr lang="pt-PT" sz="2400" b="0" dirty="0">
                <a:effectLst/>
                <a:latin typeface="Montserrat" pitchFamily="2" charset="77"/>
              </a:rPr>
              <a:t> </a:t>
            </a:r>
          </a:p>
          <a:p>
            <a:pPr algn="l"/>
            <a:br>
              <a:rPr lang="pt-PT" dirty="0">
                <a:effectLst/>
                <a:highlight>
                  <a:srgbClr val="0019E5"/>
                </a:highlight>
              </a:rPr>
            </a:br>
            <a:r>
              <a:rPr lang="pt-PT" sz="2400" b="1" dirty="0" err="1">
                <a:effectLst/>
                <a:latin typeface="AkagiPro"/>
              </a:rPr>
              <a:t>Chapter</a:t>
            </a:r>
            <a:r>
              <a:rPr lang="pt-PT" sz="2400" b="1" dirty="0">
                <a:effectLst/>
                <a:latin typeface="AkagiPro"/>
              </a:rPr>
              <a:t> VII </a:t>
            </a:r>
            <a:br>
              <a:rPr lang="pt-PT" dirty="0">
                <a:effectLst/>
              </a:rPr>
            </a:br>
            <a:r>
              <a:rPr lang="pt-PT" sz="2400" b="0" dirty="0" err="1">
                <a:effectLst/>
                <a:latin typeface="Montserrat" pitchFamily="2" charset="77"/>
              </a:rPr>
              <a:t>Doctors</a:t>
            </a:r>
            <a:r>
              <a:rPr lang="pt-PT" sz="2400" b="0" dirty="0">
                <a:effectLst/>
                <a:latin typeface="Montserrat" pitchFamily="2" charset="77"/>
              </a:rPr>
              <a:t>' Job </a:t>
            </a:r>
            <a:r>
              <a:rPr lang="pt-PT" sz="2400" b="0" dirty="0" err="1">
                <a:effectLst/>
                <a:latin typeface="Montserrat" pitchFamily="2" charset="77"/>
              </a:rPr>
              <a:t>Satisfaction</a:t>
            </a:r>
            <a:r>
              <a:rPr lang="pt-PT" sz="2400" b="0" dirty="0">
                <a:effectLst/>
                <a:latin typeface="Montserrat" pitchFamily="2" charset="77"/>
              </a:rPr>
              <a:t> </a:t>
            </a:r>
            <a:br>
              <a:rPr lang="pt-PT" dirty="0">
                <a:effectLst/>
                <a:highlight>
                  <a:srgbClr val="0019E5"/>
                </a:highlight>
              </a:rPr>
            </a:br>
            <a:br>
              <a:rPr lang="pt-PT" dirty="0"/>
            </a:br>
            <a:br>
              <a:rPr lang="pt-PT" dirty="0"/>
            </a:br>
            <a:endParaRPr lang="pt-PT" dirty="0"/>
          </a:p>
        </p:txBody>
      </p:sp>
      <p:pic>
        <p:nvPicPr>
          <p:cNvPr id="4" name="Picture 3" descr="Fundo de tecnologia de rede">
            <a:extLst>
              <a:ext uri="{FF2B5EF4-FFF2-40B4-BE49-F238E27FC236}">
                <a16:creationId xmlns:a16="http://schemas.microsoft.com/office/drawing/2014/main" id="{609F56D6-087C-0F49-B256-26163065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24" r="7304" b="-1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299BE85-68F5-588F-2F4E-B4BE1C9FF125}"/>
              </a:ext>
            </a:extLst>
          </p:cNvPr>
          <p:cNvSpPr txBox="1"/>
          <p:nvPr/>
        </p:nvSpPr>
        <p:spPr>
          <a:xfrm>
            <a:off x="6373241" y="5848911"/>
            <a:ext cx="61514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chemeClr val="bg1"/>
                </a:solidFill>
              </a:rPr>
              <a:t>João de Deus</a:t>
            </a:r>
            <a:br>
              <a:rPr lang="pt-PT" sz="2400" dirty="0">
                <a:solidFill>
                  <a:schemeClr val="bg1"/>
                </a:solidFill>
              </a:rPr>
            </a:br>
            <a:r>
              <a:rPr lang="pt-PT" sz="2400" dirty="0">
                <a:solidFill>
                  <a:schemeClr val="bg1"/>
                </a:solidFill>
              </a:rPr>
              <a:t>FEMS </a:t>
            </a:r>
            <a:r>
              <a:rPr lang="pt-PT" sz="2400" dirty="0" err="1">
                <a:solidFill>
                  <a:schemeClr val="bg1"/>
                </a:solidFill>
              </a:rPr>
              <a:t>President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5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0FBC-D256-D11B-B32D-03AD4C9B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1674"/>
            <a:ext cx="6189156" cy="688967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br>
              <a:rPr lang="pt-PT" sz="3600" b="1" dirty="0">
                <a:effectLst/>
                <a:latin typeface="AkagiPro"/>
              </a:rPr>
            </a:br>
            <a:br>
              <a:rPr lang="pt-PT" sz="3600" b="1" dirty="0">
                <a:effectLst/>
                <a:latin typeface="AkagiPro"/>
              </a:rPr>
            </a:br>
            <a:r>
              <a:rPr lang="pt-PT" sz="3600" b="1" dirty="0" err="1">
                <a:effectLst/>
                <a:latin typeface="AkagiPro"/>
              </a:rPr>
              <a:t>Chapter</a:t>
            </a:r>
            <a:r>
              <a:rPr lang="pt-PT" sz="3600" b="1" dirty="0">
                <a:effectLst/>
                <a:latin typeface="AkagiPro"/>
              </a:rPr>
              <a:t> I </a:t>
            </a:r>
            <a:br>
              <a:rPr lang="pt-PT" sz="3600" dirty="0">
                <a:effectLst/>
              </a:rPr>
            </a:br>
            <a:r>
              <a:rPr lang="pt-PT" sz="3600" b="0" dirty="0" err="1">
                <a:effectLst/>
                <a:latin typeface="Montserrat" pitchFamily="2" charset="77"/>
              </a:rPr>
              <a:t>Working</a:t>
            </a:r>
            <a:r>
              <a:rPr lang="pt-PT" sz="3600" b="0" dirty="0">
                <a:effectLst/>
                <a:latin typeface="Montserrat" pitchFamily="2" charset="77"/>
              </a:rPr>
              <a:t> Time + </a:t>
            </a:r>
            <a:r>
              <a:rPr lang="pt-PT" sz="3600" b="0" dirty="0" err="1">
                <a:effectLst/>
                <a:latin typeface="Montserrat" pitchFamily="2" charset="77"/>
              </a:rPr>
              <a:t>Annex</a:t>
            </a:r>
            <a:r>
              <a:rPr lang="pt-PT" sz="3600" b="0" dirty="0">
                <a:effectLst/>
                <a:latin typeface="Montserrat" pitchFamily="2" charset="77"/>
              </a:rPr>
              <a:t> I (</a:t>
            </a:r>
            <a:r>
              <a:rPr lang="pt-PT" sz="3600" b="0" dirty="0" err="1">
                <a:effectLst/>
                <a:latin typeface="Montserrat" pitchFamily="2" charset="77"/>
              </a:rPr>
              <a:t>Part</a:t>
            </a:r>
            <a:r>
              <a:rPr lang="pt-PT" sz="3600" b="0" dirty="0">
                <a:effectLst/>
                <a:latin typeface="Montserrat" pitchFamily="2" charset="77"/>
              </a:rPr>
              <a:t> Time </a:t>
            </a:r>
            <a:r>
              <a:rPr lang="pt-PT" sz="3600" b="0" dirty="0" err="1">
                <a:effectLst/>
                <a:latin typeface="Montserrat" pitchFamily="2" charset="77"/>
              </a:rPr>
              <a:t>Work</a:t>
            </a:r>
            <a:r>
              <a:rPr lang="pt-PT" sz="3600" b="0" dirty="0">
                <a:effectLst/>
                <a:latin typeface="Montserrat" pitchFamily="2" charset="77"/>
              </a:rPr>
              <a:t>) </a:t>
            </a: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dirty="0"/>
            </a:br>
            <a:r>
              <a:rPr lang="pt-PT" sz="3600" b="1" dirty="0">
                <a:solidFill>
                  <a:srgbClr val="0019E5"/>
                </a:solidFill>
                <a:effectLst/>
                <a:latin typeface="AkagiPro"/>
              </a:rPr>
              <a:t>Alessandra </a:t>
            </a:r>
            <a:r>
              <a:rPr lang="pt-PT" sz="3600" b="1" dirty="0" err="1">
                <a:solidFill>
                  <a:srgbClr val="0019E5"/>
                </a:solidFill>
                <a:effectLst/>
                <a:latin typeface="AkagiPro"/>
              </a:rPr>
              <a:t>Spedicato</a:t>
            </a:r>
            <a:r>
              <a:rPr lang="pt-PT" sz="3600" b="1" dirty="0">
                <a:solidFill>
                  <a:srgbClr val="0019E5"/>
                </a:solidFill>
                <a:effectLst/>
                <a:latin typeface="AkagiPro"/>
              </a:rPr>
              <a:t> </a:t>
            </a:r>
            <a:br>
              <a:rPr lang="pt-PT" sz="3600" dirty="0"/>
            </a:br>
            <a:r>
              <a:rPr lang="pt-PT" sz="3600" b="0" dirty="0">
                <a:solidFill>
                  <a:srgbClr val="0019E5"/>
                </a:solidFill>
                <a:effectLst/>
                <a:latin typeface="AkagiPro"/>
              </a:rPr>
              <a:t>ANAAO ASSOMED – ITALY </a:t>
            </a:r>
            <a:br>
              <a:rPr lang="pt-PT" sz="1050" dirty="0"/>
            </a:br>
            <a:br>
              <a:rPr lang="pt-PT" sz="3600" dirty="0"/>
            </a:br>
            <a:endParaRPr lang="pt-PT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806C2-B8B6-9A4E-2828-452E66C1B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385"/>
            <a:ext cx="5555624" cy="86065"/>
          </a:xfrm>
        </p:spPr>
        <p:txBody>
          <a:bodyPr anchor="b">
            <a:normAutofit fontScale="25000" lnSpcReduction="20000"/>
          </a:bodyPr>
          <a:lstStyle/>
          <a:p>
            <a:pPr algn="l"/>
            <a:endParaRPr lang="pt-PT" dirty="0"/>
          </a:p>
        </p:txBody>
      </p:sp>
      <p:pic>
        <p:nvPicPr>
          <p:cNvPr id="4" name="Picture 3" descr="Fundo de tecnologia de rede">
            <a:extLst>
              <a:ext uri="{FF2B5EF4-FFF2-40B4-BE49-F238E27FC236}">
                <a16:creationId xmlns:a16="http://schemas.microsoft.com/office/drawing/2014/main" id="{609F56D6-087C-0F49-B256-26163065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24" r="7304" b="-1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9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alysing medical x-ray results">
            <a:extLst>
              <a:ext uri="{FF2B5EF4-FFF2-40B4-BE49-F238E27FC236}">
                <a16:creationId xmlns:a16="http://schemas.microsoft.com/office/drawing/2014/main" id="{F6603346-28CE-C099-DFDC-A032AA9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31" r="11410" b="-2"/>
          <a:stretch/>
        </p:blipFill>
        <p:spPr>
          <a:xfrm>
            <a:off x="0" y="0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17129F-72D1-4446-480F-C1E8E036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377" y="232095"/>
            <a:ext cx="5464968" cy="1559301"/>
          </a:xfrm>
        </p:spPr>
        <p:txBody>
          <a:bodyPr>
            <a:noAutofit/>
          </a:bodyPr>
          <a:lstStyle/>
          <a:p>
            <a:r>
              <a:rPr lang="pt-P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Takeaways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C1EC4D6-B069-C014-F5A4-CCB16832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994" y="2829777"/>
            <a:ext cx="4949982" cy="1989523"/>
          </a:xfrm>
        </p:spPr>
        <p:txBody>
          <a:bodyPr anchor="ctr">
            <a:noAutofit/>
          </a:bodyPr>
          <a:lstStyle/>
          <a:p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The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preamble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to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the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EWTD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states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that</a:t>
            </a:r>
            <a:endParaRPr lang="pt-PT" sz="1600" b="1" dirty="0">
              <a:solidFill>
                <a:srgbClr val="0E12C2"/>
              </a:solidFill>
              <a:effectLst/>
              <a:latin typeface="Montserrat" pitchFamily="2" charset="77"/>
            </a:endParaRPr>
          </a:p>
          <a:p>
            <a:pPr marL="0" indent="0">
              <a:buNone/>
            </a:pPr>
            <a:r>
              <a:rPr lang="pt-PT" sz="1600" dirty="0">
                <a:solidFill>
                  <a:srgbClr val="0E12C2"/>
                </a:solidFill>
                <a:latin typeface="Montserrat" pitchFamily="2" charset="77"/>
              </a:rPr>
              <a:t> </a:t>
            </a:r>
            <a:r>
              <a:rPr lang="pt-PT" sz="1600" dirty="0">
                <a:solidFill>
                  <a:srgbClr val="0E12C2"/>
                </a:solidFill>
                <a:effectLst/>
                <a:latin typeface="Montserrat" pitchFamily="2" charset="77"/>
              </a:rPr>
              <a:t>“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the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improvement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of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workers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’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safety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and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health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at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work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is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an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objective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that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cannot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depend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on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considerations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of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a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purely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economic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nature</a:t>
            </a:r>
            <a:r>
              <a:rPr lang="pt-PT" sz="1600" dirty="0">
                <a:solidFill>
                  <a:srgbClr val="0E12C2"/>
                </a:solidFill>
                <a:effectLst/>
                <a:latin typeface="Montserrat" pitchFamily="2" charset="77"/>
              </a:rPr>
              <a:t>”. </a:t>
            </a:r>
          </a:p>
          <a:p>
            <a:pPr marL="0" indent="0">
              <a:buNone/>
            </a:pPr>
            <a:endParaRPr lang="pt-PT" sz="1600" dirty="0">
              <a:latin typeface="Montserrat" pitchFamily="2" charset="77"/>
            </a:endParaRPr>
          </a:p>
          <a:p>
            <a:pPr marL="0" indent="0">
              <a:buNone/>
            </a:pPr>
            <a:endParaRPr lang="pt-PT" sz="1600" dirty="0">
              <a:effectLst/>
              <a:latin typeface="Montserrat" pitchFamily="2" charset="77"/>
            </a:endParaRPr>
          </a:p>
          <a:p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The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directive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E12C2"/>
                </a:solidFill>
                <a:effectLst/>
                <a:latin typeface="Montserrat" pitchFamily="2" charset="77"/>
              </a:rPr>
              <a:t>contemplates</a:t>
            </a:r>
            <a:r>
              <a:rPr lang="pt-PT" sz="1600" b="1" dirty="0">
                <a:solidFill>
                  <a:srgbClr val="0E12C2"/>
                </a:solidFill>
                <a:effectLst/>
                <a:latin typeface="Montserrat" pitchFamily="2" charset="77"/>
              </a:rPr>
              <a:t>: </a:t>
            </a:r>
            <a:endParaRPr lang="pt-PT" sz="1600" b="1" dirty="0">
              <a:solidFill>
                <a:srgbClr val="0E12C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A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maximum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average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weekly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working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time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that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does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not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exceed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48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hours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,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including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overtime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Paid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annual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leave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of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at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least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4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weeks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A break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if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the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daily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working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time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exceeds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6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hours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A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minimum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rest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period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of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11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consecutive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hours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in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any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24-hour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period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A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minimum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uninterrupted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rest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period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of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24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hours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plus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the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11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hours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of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daily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rest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mentioned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above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A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maximum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period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of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night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work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not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exceeding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8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hours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on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average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 per 24-hour </a:t>
            </a:r>
            <a:r>
              <a:rPr lang="pt-PT" sz="1600" b="1" dirty="0" err="1">
                <a:solidFill>
                  <a:srgbClr val="0019E5"/>
                </a:solidFill>
                <a:effectLst/>
                <a:latin typeface="Montserrat" pitchFamily="2" charset="77"/>
              </a:rPr>
              <a:t>period</a:t>
            </a:r>
            <a:r>
              <a:rPr lang="pt-PT" sz="1600" b="1" dirty="0">
                <a:solidFill>
                  <a:srgbClr val="0019E5"/>
                </a:solidFill>
                <a:effectLst/>
                <a:latin typeface="Montserrat" pitchFamily="2" charset="77"/>
              </a:rPr>
              <a:t>. </a:t>
            </a:r>
          </a:p>
          <a:p>
            <a:endParaRPr lang="pt-PT" sz="1600" dirty="0">
              <a:effectLst/>
              <a:latin typeface="Montserrat" pitchFamily="2" charset="77"/>
            </a:endParaRPr>
          </a:p>
          <a:p>
            <a:pPr marL="0" indent="0">
              <a:buNone/>
            </a:pP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36820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0FBC-D256-D11B-B32D-03AD4C9B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1674"/>
            <a:ext cx="6189156" cy="688967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br>
              <a:rPr lang="pt-PT" sz="3600" b="1" dirty="0">
                <a:effectLst/>
                <a:latin typeface="AkagiPro"/>
              </a:rPr>
            </a:br>
            <a:br>
              <a:rPr lang="pt-PT" sz="3600" b="1" dirty="0">
                <a:effectLst/>
                <a:latin typeface="AkagiPro"/>
              </a:rPr>
            </a:br>
            <a:r>
              <a:rPr lang="pt-PT" sz="3600" b="1" dirty="0" err="1">
                <a:effectLst/>
                <a:latin typeface="AkagiPro"/>
              </a:rPr>
              <a:t>Chapter</a:t>
            </a:r>
            <a:r>
              <a:rPr lang="pt-PT" sz="3600" b="1" dirty="0">
                <a:effectLst/>
                <a:latin typeface="AkagiPro"/>
              </a:rPr>
              <a:t> II </a:t>
            </a:r>
            <a:br>
              <a:rPr lang="pt-PT" sz="1200" dirty="0">
                <a:effectLst/>
              </a:rPr>
            </a:br>
            <a:r>
              <a:rPr lang="pt-PT" sz="3600" b="0" dirty="0">
                <a:effectLst/>
                <a:latin typeface="Montserrat" pitchFamily="2" charset="77"/>
              </a:rPr>
              <a:t>Psycho-Social </a:t>
            </a:r>
            <a:r>
              <a:rPr lang="pt-PT" sz="3600" b="0" dirty="0" err="1">
                <a:effectLst/>
                <a:latin typeface="Montserrat" pitchFamily="2" charset="77"/>
              </a:rPr>
              <a:t>Working</a:t>
            </a:r>
            <a:r>
              <a:rPr lang="pt-PT" sz="3600" b="0" dirty="0">
                <a:effectLst/>
                <a:latin typeface="Montserrat" pitchFamily="2" charset="77"/>
              </a:rPr>
              <a:t> </a:t>
            </a:r>
            <a:r>
              <a:rPr lang="pt-PT" sz="3600" b="0" dirty="0" err="1">
                <a:effectLst/>
                <a:latin typeface="Montserrat" pitchFamily="2" charset="77"/>
              </a:rPr>
              <a:t>Conditions</a:t>
            </a: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dirty="0"/>
            </a:br>
            <a:r>
              <a:rPr lang="pt-PT" sz="3100" b="1" dirty="0" err="1">
                <a:solidFill>
                  <a:srgbClr val="0019E5"/>
                </a:solidFill>
                <a:effectLst/>
                <a:latin typeface="AkagiPro"/>
              </a:rPr>
              <a:t>Jose</a:t>
            </a:r>
            <a:r>
              <a:rPr lang="pt-PT" sz="3100" b="1" dirty="0">
                <a:solidFill>
                  <a:srgbClr val="0019E5"/>
                </a:solidFill>
                <a:effectLst/>
                <a:latin typeface="AkagiPro"/>
              </a:rPr>
              <a:t>́ Santos </a:t>
            </a:r>
            <a:br>
              <a:rPr lang="pt-PT" sz="3100" dirty="0"/>
            </a:br>
            <a:r>
              <a:rPr lang="pt-PT" sz="3100" b="0" dirty="0">
                <a:solidFill>
                  <a:srgbClr val="0019E5"/>
                </a:solidFill>
                <a:effectLst/>
                <a:latin typeface="AkagiPro"/>
              </a:rPr>
              <a:t>CEOM PRESIDENT, PORTUGAL </a:t>
            </a:r>
            <a:br>
              <a:rPr lang="pt-PT" sz="3100" b="0" dirty="0">
                <a:solidFill>
                  <a:srgbClr val="0019E5"/>
                </a:solidFill>
                <a:effectLst/>
                <a:latin typeface="AkagiPro"/>
              </a:rPr>
            </a:br>
            <a:br>
              <a:rPr lang="pt-PT" sz="3100" dirty="0"/>
            </a:br>
            <a:r>
              <a:rPr lang="pt-PT" sz="3100" b="1" dirty="0">
                <a:solidFill>
                  <a:srgbClr val="0019E5"/>
                </a:solidFill>
                <a:effectLst/>
                <a:latin typeface="AkagiPro"/>
              </a:rPr>
              <a:t>Jean Paul </a:t>
            </a:r>
            <a:r>
              <a:rPr lang="pt-PT" sz="3100" b="1" dirty="0" err="1">
                <a:solidFill>
                  <a:srgbClr val="0019E5"/>
                </a:solidFill>
                <a:effectLst/>
                <a:latin typeface="AkagiPro"/>
              </a:rPr>
              <a:t>Zerbib</a:t>
            </a:r>
            <a:r>
              <a:rPr lang="pt-PT" sz="3100" b="1" dirty="0">
                <a:solidFill>
                  <a:srgbClr val="0019E5"/>
                </a:solidFill>
                <a:effectLst/>
                <a:latin typeface="AkagiPro"/>
              </a:rPr>
              <a:t> </a:t>
            </a:r>
            <a:br>
              <a:rPr lang="pt-PT" sz="3100" dirty="0"/>
            </a:br>
            <a:r>
              <a:rPr lang="pt-PT" sz="3100" b="0" dirty="0">
                <a:solidFill>
                  <a:srgbClr val="0019E5"/>
                </a:solidFill>
                <a:effectLst/>
                <a:latin typeface="AkagiPro"/>
              </a:rPr>
              <a:t>FEMS TREASURER, FRANCE </a:t>
            </a:r>
            <a:br>
              <a:rPr lang="pt-PT" sz="1050" dirty="0"/>
            </a:br>
            <a:br>
              <a:rPr lang="pt-PT" sz="3600" dirty="0"/>
            </a:br>
            <a:endParaRPr lang="pt-PT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806C2-B8B6-9A4E-2828-452E66C1B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385"/>
            <a:ext cx="5555624" cy="86065"/>
          </a:xfrm>
        </p:spPr>
        <p:txBody>
          <a:bodyPr anchor="b">
            <a:normAutofit fontScale="25000" lnSpcReduction="20000"/>
          </a:bodyPr>
          <a:lstStyle/>
          <a:p>
            <a:pPr algn="l"/>
            <a:endParaRPr lang="pt-PT" dirty="0"/>
          </a:p>
        </p:txBody>
      </p:sp>
      <p:pic>
        <p:nvPicPr>
          <p:cNvPr id="4" name="Picture 3" descr="Fundo de tecnologia de rede">
            <a:extLst>
              <a:ext uri="{FF2B5EF4-FFF2-40B4-BE49-F238E27FC236}">
                <a16:creationId xmlns:a16="http://schemas.microsoft.com/office/drawing/2014/main" id="{609F56D6-087C-0F49-B256-26163065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24" r="7304" b="-1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8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alysing medical x-ray results">
            <a:extLst>
              <a:ext uri="{FF2B5EF4-FFF2-40B4-BE49-F238E27FC236}">
                <a16:creationId xmlns:a16="http://schemas.microsoft.com/office/drawing/2014/main" id="{F6603346-28CE-C099-DFDC-A032AA995D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931" r="11410" b="-2"/>
          <a:stretch/>
        </p:blipFill>
        <p:spPr>
          <a:xfrm>
            <a:off x="0" y="0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17129F-72D1-4446-480F-C1E8E036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377" y="232095"/>
            <a:ext cx="5464968" cy="1559301"/>
          </a:xfrm>
        </p:spPr>
        <p:txBody>
          <a:bodyPr>
            <a:noAutofit/>
          </a:bodyPr>
          <a:lstStyle/>
          <a:p>
            <a:r>
              <a:rPr lang="pt-PT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lang="pt-P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Takeaways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C1EC4D6-B069-C014-F5A4-CCB16832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994" y="2829777"/>
            <a:ext cx="4949982" cy="1989523"/>
          </a:xfrm>
        </p:spPr>
        <p:txBody>
          <a:bodyPr anchor="ctr">
            <a:noAutofit/>
          </a:bodyPr>
          <a:lstStyle/>
          <a:p>
            <a:r>
              <a:rPr lang="pt-PT" dirty="0" err="1">
                <a:solidFill>
                  <a:srgbClr val="0E12C2"/>
                </a:solidFill>
              </a:rPr>
              <a:t>The</a:t>
            </a:r>
            <a:r>
              <a:rPr lang="pt-PT" dirty="0">
                <a:solidFill>
                  <a:srgbClr val="0E12C2"/>
                </a:solidFill>
              </a:rPr>
              <a:t> </a:t>
            </a:r>
            <a:r>
              <a:rPr lang="pt-PT" dirty="0" err="1">
                <a:solidFill>
                  <a:srgbClr val="0E12C2"/>
                </a:solidFill>
              </a:rPr>
              <a:t>prevalence</a:t>
            </a:r>
            <a:r>
              <a:rPr lang="pt-PT" dirty="0">
                <a:solidFill>
                  <a:srgbClr val="0E12C2"/>
                </a:solidFill>
              </a:rPr>
              <a:t> </a:t>
            </a:r>
            <a:r>
              <a:rPr lang="pt-PT" dirty="0" err="1">
                <a:solidFill>
                  <a:srgbClr val="0E12C2"/>
                </a:solidFill>
              </a:rPr>
              <a:t>of</a:t>
            </a:r>
            <a:r>
              <a:rPr lang="pt-PT" dirty="0">
                <a:solidFill>
                  <a:srgbClr val="0E12C2"/>
                </a:solidFill>
              </a:rPr>
              <a:t> </a:t>
            </a:r>
            <a:r>
              <a:rPr lang="pt-PT" dirty="0" err="1">
                <a:solidFill>
                  <a:srgbClr val="0E12C2"/>
                </a:solidFill>
              </a:rPr>
              <a:t>burnout</a:t>
            </a:r>
            <a:r>
              <a:rPr lang="pt-PT" dirty="0">
                <a:solidFill>
                  <a:srgbClr val="0E12C2"/>
                </a:solidFill>
              </a:rPr>
              <a:t>:</a:t>
            </a:r>
          </a:p>
          <a:p>
            <a:endParaRPr lang="pt-PT" dirty="0">
              <a:solidFill>
                <a:srgbClr val="0E12C2"/>
              </a:solidFill>
            </a:endParaRPr>
          </a:p>
          <a:p>
            <a:r>
              <a:rPr lang="pt-PT" b="1" dirty="0">
                <a:solidFill>
                  <a:srgbClr val="0E12C2"/>
                </a:solidFill>
              </a:rPr>
              <a:t>8% </a:t>
            </a:r>
            <a:r>
              <a:rPr lang="pt-PT" b="1" dirty="0" err="1">
                <a:solidFill>
                  <a:srgbClr val="0E12C2"/>
                </a:solidFill>
              </a:rPr>
              <a:t>among</a:t>
            </a:r>
            <a:r>
              <a:rPr lang="pt-PT" b="1" dirty="0">
                <a:solidFill>
                  <a:srgbClr val="0E12C2"/>
                </a:solidFill>
              </a:rPr>
              <a:t> </a:t>
            </a:r>
            <a:r>
              <a:rPr lang="pt-PT" b="1" dirty="0" err="1">
                <a:solidFill>
                  <a:srgbClr val="0E12C2"/>
                </a:solidFill>
              </a:rPr>
              <a:t>doctors</a:t>
            </a:r>
            <a:r>
              <a:rPr lang="pt-PT" b="1" dirty="0">
                <a:solidFill>
                  <a:srgbClr val="0E12C2"/>
                </a:solidFill>
              </a:rPr>
              <a:t> </a:t>
            </a:r>
          </a:p>
          <a:p>
            <a:r>
              <a:rPr lang="pt-PT" b="1" dirty="0">
                <a:solidFill>
                  <a:srgbClr val="0E12C2"/>
                </a:solidFill>
              </a:rPr>
              <a:t>50% </a:t>
            </a:r>
            <a:r>
              <a:rPr lang="pt-PT" b="1" dirty="0" err="1">
                <a:solidFill>
                  <a:srgbClr val="0E12C2"/>
                </a:solidFill>
              </a:rPr>
              <a:t>of</a:t>
            </a:r>
            <a:r>
              <a:rPr lang="pt-PT" b="1" dirty="0">
                <a:solidFill>
                  <a:srgbClr val="0E12C2"/>
                </a:solidFill>
              </a:rPr>
              <a:t> </a:t>
            </a:r>
            <a:r>
              <a:rPr lang="pt-PT" b="1" dirty="0" err="1">
                <a:solidFill>
                  <a:srgbClr val="0E12C2"/>
                </a:solidFill>
              </a:rPr>
              <a:t>doctors</a:t>
            </a:r>
            <a:r>
              <a:rPr lang="pt-PT" b="1" dirty="0">
                <a:solidFill>
                  <a:srgbClr val="0E12C2"/>
                </a:solidFill>
              </a:rPr>
              <a:t> </a:t>
            </a:r>
            <a:r>
              <a:rPr lang="pt-PT" b="1" dirty="0" err="1">
                <a:solidFill>
                  <a:srgbClr val="0E12C2"/>
                </a:solidFill>
              </a:rPr>
              <a:t>had</a:t>
            </a:r>
            <a:r>
              <a:rPr lang="pt-PT" b="1" dirty="0">
                <a:solidFill>
                  <a:srgbClr val="0E12C2"/>
                </a:solidFill>
              </a:rPr>
              <a:t> </a:t>
            </a:r>
            <a:r>
              <a:rPr lang="pt-PT" b="1" dirty="0" err="1">
                <a:solidFill>
                  <a:srgbClr val="0E12C2"/>
                </a:solidFill>
              </a:rPr>
              <a:t>already</a:t>
            </a:r>
            <a:r>
              <a:rPr lang="pt-PT" b="1" dirty="0">
                <a:solidFill>
                  <a:srgbClr val="0E12C2"/>
                </a:solidFill>
              </a:rPr>
              <a:t> </a:t>
            </a:r>
            <a:r>
              <a:rPr lang="pt-PT" b="1" dirty="0" err="1">
                <a:solidFill>
                  <a:srgbClr val="0E12C2"/>
                </a:solidFill>
              </a:rPr>
              <a:t>got</a:t>
            </a:r>
            <a:r>
              <a:rPr lang="pt-PT" b="1" dirty="0">
                <a:solidFill>
                  <a:srgbClr val="0E12C2"/>
                </a:solidFill>
              </a:rPr>
              <a:t> </a:t>
            </a:r>
            <a:r>
              <a:rPr lang="pt-PT" b="1" dirty="0" err="1">
                <a:solidFill>
                  <a:srgbClr val="0E12C2"/>
                </a:solidFill>
              </a:rPr>
              <a:t>symptoms</a:t>
            </a:r>
            <a:r>
              <a:rPr lang="pt-PT" b="1" dirty="0">
                <a:solidFill>
                  <a:srgbClr val="0E12C2"/>
                </a:solidFill>
              </a:rPr>
              <a:t> </a:t>
            </a:r>
            <a:r>
              <a:rPr lang="pt-PT" b="1" dirty="0" err="1">
                <a:solidFill>
                  <a:srgbClr val="0E12C2"/>
                </a:solidFill>
              </a:rPr>
              <a:t>of</a:t>
            </a:r>
            <a:r>
              <a:rPr lang="pt-PT" b="1" dirty="0">
                <a:solidFill>
                  <a:srgbClr val="0E12C2"/>
                </a:solidFill>
              </a:rPr>
              <a:t> </a:t>
            </a:r>
            <a:r>
              <a:rPr lang="pt-PT" b="1" dirty="0" err="1">
                <a:solidFill>
                  <a:srgbClr val="0E12C2"/>
                </a:solidFill>
              </a:rPr>
              <a:t>burnout</a:t>
            </a:r>
            <a:r>
              <a:rPr lang="pt-PT" b="1" dirty="0">
                <a:solidFill>
                  <a:srgbClr val="0E12C2"/>
                </a:solidFill>
              </a:rPr>
              <a:t> </a:t>
            </a:r>
            <a:r>
              <a:rPr lang="pt-PT" b="1" dirty="0" err="1">
                <a:solidFill>
                  <a:srgbClr val="0E12C2"/>
                </a:solidFill>
              </a:rPr>
              <a:t>syndrome</a:t>
            </a:r>
            <a:r>
              <a:rPr lang="pt-PT" b="1" dirty="0">
                <a:solidFill>
                  <a:srgbClr val="0E12C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9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0FBC-D256-D11B-B32D-03AD4C9B9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1674"/>
            <a:ext cx="6189156" cy="688967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 fontScale="90000"/>
          </a:bodyPr>
          <a:lstStyle/>
          <a:p>
            <a:br>
              <a:rPr lang="pt-PT" sz="3600" b="1" dirty="0">
                <a:effectLst/>
                <a:latin typeface="AkagiPro"/>
              </a:rPr>
            </a:br>
            <a:br>
              <a:rPr lang="pt-PT" sz="3600" b="1" dirty="0">
                <a:effectLst/>
                <a:latin typeface="AkagiPro"/>
              </a:rPr>
            </a:br>
            <a:r>
              <a:rPr lang="pt-PT" sz="3600" b="1" dirty="0" err="1">
                <a:effectLst/>
                <a:latin typeface="AkagiPro"/>
              </a:rPr>
              <a:t>Chapter</a:t>
            </a:r>
            <a:r>
              <a:rPr lang="pt-PT" sz="3600" b="1" dirty="0">
                <a:effectLst/>
                <a:latin typeface="AkagiPro"/>
              </a:rPr>
              <a:t> III </a:t>
            </a:r>
            <a:br>
              <a:rPr lang="pt-PT" sz="1200" dirty="0">
                <a:effectLst/>
              </a:rPr>
            </a:br>
            <a:r>
              <a:rPr lang="pt-PT" sz="3600" b="0" dirty="0" err="1">
                <a:effectLst/>
                <a:latin typeface="Montserrat" pitchFamily="2" charset="77"/>
              </a:rPr>
              <a:t>Demography</a:t>
            </a:r>
            <a:r>
              <a:rPr lang="pt-PT" sz="3600" dirty="0">
                <a:latin typeface="Montserrat" pitchFamily="2" charset="77"/>
              </a:rPr>
              <a:t> </a:t>
            </a:r>
            <a:r>
              <a:rPr lang="pt-PT" sz="3600" b="0" dirty="0">
                <a:effectLst/>
                <a:latin typeface="Montserrat" pitchFamily="2" charset="77"/>
              </a:rPr>
              <a:t>/ Gender </a:t>
            </a:r>
            <a:r>
              <a:rPr lang="pt-PT" sz="3600" b="0" dirty="0" err="1">
                <a:effectLst/>
                <a:latin typeface="Montserrat" pitchFamily="2" charset="77"/>
              </a:rPr>
              <a:t>Imbalance</a:t>
            </a: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b="0" dirty="0">
                <a:effectLst/>
                <a:latin typeface="Montserrat" pitchFamily="2" charset="77"/>
              </a:rPr>
            </a:br>
            <a:br>
              <a:rPr lang="pt-PT" sz="3600" dirty="0"/>
            </a:br>
            <a:r>
              <a:rPr lang="pt-PT" sz="3200" b="1" dirty="0">
                <a:solidFill>
                  <a:srgbClr val="0019E5"/>
                </a:solidFill>
                <a:effectLst/>
                <a:latin typeface="AkagiPro"/>
              </a:rPr>
              <a:t>Renata </a:t>
            </a:r>
            <a:r>
              <a:rPr lang="pt-PT" sz="3200" b="1" dirty="0" err="1">
                <a:solidFill>
                  <a:srgbClr val="0019E5"/>
                </a:solidFill>
                <a:effectLst/>
                <a:latin typeface="AkagiPro"/>
              </a:rPr>
              <a:t>Čulinovic</a:t>
            </a:r>
            <a:r>
              <a:rPr lang="pt-PT" sz="3200" b="1" dirty="0">
                <a:solidFill>
                  <a:srgbClr val="0019E5"/>
                </a:solidFill>
                <a:effectLst/>
                <a:latin typeface="AkagiPro"/>
              </a:rPr>
              <a:t>́-</a:t>
            </a:r>
            <a:r>
              <a:rPr lang="pt-PT" sz="3200" b="1" dirty="0" err="1">
                <a:solidFill>
                  <a:srgbClr val="0019E5"/>
                </a:solidFill>
                <a:effectLst/>
                <a:latin typeface="AkagiPro"/>
              </a:rPr>
              <a:t>Čaic</a:t>
            </a:r>
            <a:r>
              <a:rPr lang="pt-PT" sz="3200" b="1" dirty="0">
                <a:solidFill>
                  <a:srgbClr val="0019E5"/>
                </a:solidFill>
                <a:effectLst/>
                <a:latin typeface="AkagiPro"/>
              </a:rPr>
              <a:t>́ </a:t>
            </a:r>
            <a:br>
              <a:rPr lang="pt-PT" sz="3200" dirty="0"/>
            </a:br>
            <a:r>
              <a:rPr lang="pt-PT" sz="3200" b="0" dirty="0">
                <a:solidFill>
                  <a:srgbClr val="0019E5"/>
                </a:solidFill>
                <a:effectLst/>
                <a:latin typeface="AkagiPro"/>
              </a:rPr>
              <a:t>HLS, CROATIA </a:t>
            </a:r>
            <a:br>
              <a:rPr lang="pt-PT" sz="3200" b="0" dirty="0">
                <a:solidFill>
                  <a:srgbClr val="0019E5"/>
                </a:solidFill>
                <a:effectLst/>
                <a:latin typeface="AkagiPro"/>
              </a:rPr>
            </a:br>
            <a:br>
              <a:rPr lang="pt-PT" sz="3200" dirty="0"/>
            </a:br>
            <a:r>
              <a:rPr lang="pt-PT" sz="3200" b="1" dirty="0" err="1">
                <a:solidFill>
                  <a:srgbClr val="0019E5"/>
                </a:solidFill>
                <a:effectLst/>
                <a:latin typeface="AkagiPro"/>
              </a:rPr>
              <a:t>Josip</a:t>
            </a:r>
            <a:r>
              <a:rPr lang="pt-PT" sz="3200" b="1" dirty="0">
                <a:solidFill>
                  <a:srgbClr val="0019E5"/>
                </a:solidFill>
                <a:effectLst/>
                <a:latin typeface="AkagiPro"/>
              </a:rPr>
              <a:t> </a:t>
            </a:r>
            <a:r>
              <a:rPr lang="pt-PT" sz="3200" b="1" dirty="0" err="1">
                <a:solidFill>
                  <a:srgbClr val="0019E5"/>
                </a:solidFill>
                <a:effectLst/>
                <a:latin typeface="AkagiPro"/>
              </a:rPr>
              <a:t>Večenaj</a:t>
            </a:r>
            <a:r>
              <a:rPr lang="pt-PT" sz="3200" b="1" dirty="0">
                <a:solidFill>
                  <a:srgbClr val="0019E5"/>
                </a:solidFill>
                <a:effectLst/>
                <a:latin typeface="AkagiPro"/>
              </a:rPr>
              <a:t> </a:t>
            </a:r>
            <a:br>
              <a:rPr lang="pt-PT" sz="3200" dirty="0"/>
            </a:br>
            <a:r>
              <a:rPr lang="pt-PT" sz="3200" b="0" dirty="0">
                <a:solidFill>
                  <a:srgbClr val="0019E5"/>
                </a:solidFill>
                <a:effectLst/>
                <a:latin typeface="AkagiPro"/>
              </a:rPr>
              <a:t>HLS, CROATIA </a:t>
            </a:r>
            <a:br>
              <a:rPr lang="pt-PT" sz="1000" dirty="0"/>
            </a:br>
            <a:br>
              <a:rPr lang="pt-PT" sz="1050" dirty="0"/>
            </a:br>
            <a:br>
              <a:rPr lang="pt-PT" sz="3600" dirty="0"/>
            </a:br>
            <a:endParaRPr lang="pt-PT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5806C2-B8B6-9A4E-2828-452E66C1B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385"/>
            <a:ext cx="5555624" cy="86065"/>
          </a:xfrm>
        </p:spPr>
        <p:txBody>
          <a:bodyPr anchor="b">
            <a:normAutofit fontScale="25000" lnSpcReduction="20000"/>
          </a:bodyPr>
          <a:lstStyle/>
          <a:p>
            <a:pPr algn="l"/>
            <a:endParaRPr lang="pt-PT" dirty="0"/>
          </a:p>
        </p:txBody>
      </p:sp>
      <p:pic>
        <p:nvPicPr>
          <p:cNvPr id="4" name="Picture 3" descr="Fundo de tecnologia de rede">
            <a:extLst>
              <a:ext uri="{FF2B5EF4-FFF2-40B4-BE49-F238E27FC236}">
                <a16:creationId xmlns:a16="http://schemas.microsoft.com/office/drawing/2014/main" id="{609F56D6-087C-0F49-B256-26163065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24" r="7304" b="-1"/>
          <a:stretch/>
        </p:blipFill>
        <p:spPr>
          <a:xfrm>
            <a:off x="6189156" y="-3439"/>
            <a:ext cx="6015813" cy="68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19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 2013 - 2022">
  <a:themeElements>
    <a:clrScheme name="Tema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8A9F5-91F3-4FB7-A74F-14DC81F825E3}"/>
</file>

<file path=customXml/itemProps2.xml><?xml version="1.0" encoding="utf-8"?>
<ds:datastoreItem xmlns:ds="http://schemas.openxmlformats.org/officeDocument/2006/customXml" ds:itemID="{D35EC185-C30F-4292-964A-1675BEA32120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42587</TotalTime>
  <Words>1170</Words>
  <Application>Microsoft Macintosh PowerPoint</Application>
  <PresentationFormat>Ecrã Panorâmico</PresentationFormat>
  <Paragraphs>154</Paragraphs>
  <Slides>31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31</vt:i4>
      </vt:variant>
    </vt:vector>
  </HeadingPairs>
  <TitlesOfParts>
    <vt:vector size="39" baseType="lpstr">
      <vt:lpstr>AkagiPro</vt:lpstr>
      <vt:lpstr>Aptos</vt:lpstr>
      <vt:lpstr>Arial</vt:lpstr>
      <vt:lpstr>Calibri</vt:lpstr>
      <vt:lpstr>Calibri Light</vt:lpstr>
      <vt:lpstr>Montserrat</vt:lpstr>
      <vt:lpstr>Wingdings</vt:lpstr>
      <vt:lpstr>Tema Office 2013 - 2022</vt:lpstr>
      <vt:lpstr>FEMS REPORT  </vt:lpstr>
      <vt:lpstr>FEMS NEW BOARD  </vt:lpstr>
      <vt:lpstr>   FEMS WHITE BOOK  </vt:lpstr>
      <vt:lpstr>Apresentação do PowerPoint</vt:lpstr>
      <vt:lpstr>  Chapter I  Working Time + Annex I (Part Time Work)      Alessandra Spedicato  ANAAO ASSOMED – ITALY   </vt:lpstr>
      <vt:lpstr>Key Takeaways</vt:lpstr>
      <vt:lpstr>  Chapter II  Psycho-Social Working Conditions    José Santos  CEOM PRESIDENT, PORTUGAL   Jean Paul Zerbib  FEMS TREASURER, FRANCE   </vt:lpstr>
      <vt:lpstr>Key Takeaways</vt:lpstr>
      <vt:lpstr>  Chapter III  Demography / Gender Imbalance    Renata Čulinović-Čaić  HLS, CROATIA   Josip Večenaj  HLS, CROATIA    </vt:lpstr>
      <vt:lpstr>Key Takeaways</vt:lpstr>
      <vt:lpstr>  Chapter IV  Medical Careers    Hermínia Teixeira, SIM  Joana Sá, Noel Carrilho, FNAM  Filipa Lança, Paulo Simões, José Santos, OM  FEMS PORTUGUESE DELEGATES     </vt:lpstr>
      <vt:lpstr>Key Takeaways</vt:lpstr>
      <vt:lpstr>  Chapter V  Healthcare – Finances + Annex II (Privatization of Hospitals)    Christiaan Keijzer  FEMS 1ST VICE-PRESIDENT, NETHERLANDS     </vt:lpstr>
      <vt:lpstr>Key Takeaways</vt:lpstr>
      <vt:lpstr>   Chapter VI  Salaries and other income   João de Deus  FEMS PRESIDENT, PORTUGAL  Eduardo Magalhães  ECONOMIST, PORTUGAL      </vt:lpstr>
      <vt:lpstr>The remuneration of doctors plays a crucial role in the appeal of the medical profession, influencing career decisions and migration patterns among physicians  </vt:lpstr>
      <vt:lpstr>European Doctors Salaries Questionnaire</vt:lpstr>
      <vt:lpstr>21 Answers from</vt:lpstr>
      <vt:lpstr>Doctors in training</vt:lpstr>
      <vt:lpstr>Specialists – 0 -10 years</vt:lpstr>
      <vt:lpstr>Specialists – 10 - 25 years</vt:lpstr>
      <vt:lpstr>Specialists – over 25 years</vt:lpstr>
      <vt:lpstr>Key takeaways </vt:lpstr>
      <vt:lpstr>Paying public healthcare systems for doctors in Europe (PPP adjusted salaries) </vt:lpstr>
      <vt:lpstr>Key takeaways </vt:lpstr>
      <vt:lpstr>Policy Implications </vt:lpstr>
      <vt:lpstr>Apresentação do PowerPoint</vt:lpstr>
      <vt:lpstr>   Chapter VII  Doctors' Job Satisfaction   Alessandra Spedicato  ANAAO ASSOMED – ITALY    </vt:lpstr>
      <vt:lpstr>Key Takeaways</vt:lpstr>
      <vt:lpstr>Download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de Deus</dc:creator>
  <cp:lastModifiedBy>João de Deus</cp:lastModifiedBy>
  <cp:revision>26</cp:revision>
  <dcterms:created xsi:type="dcterms:W3CDTF">2024-09-18T08:44:54Z</dcterms:created>
  <dcterms:modified xsi:type="dcterms:W3CDTF">2024-10-18T07:33:15Z</dcterms:modified>
</cp:coreProperties>
</file>