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10323" r:id="rId2"/>
    <p:sldId id="264" r:id="rId3"/>
    <p:sldId id="665" r:id="rId4"/>
    <p:sldId id="2147470306" r:id="rId5"/>
    <p:sldId id="2147470308" r:id="rId6"/>
    <p:sldId id="2147470310" r:id="rId7"/>
    <p:sldId id="305" r:id="rId8"/>
    <p:sldId id="2147470305" r:id="rId9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9"/>
    <p:restoredTop sz="94666"/>
  </p:normalViewPr>
  <p:slideViewPr>
    <p:cSldViewPr snapToGrid="0">
      <p:cViewPr varScale="1">
        <p:scale>
          <a:sx n="74" d="100"/>
          <a:sy n="74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EE799-294B-0E47-890F-793DE6616CAC}" type="datetimeFigureOut">
              <a:rPr lang="sl-SI" smtClean="0"/>
              <a:t>19. 10. 24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2770A-6F8A-8141-8F51-A8FBF584FE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177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8E878A71-07BB-B3E5-73EB-6C8592912D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9F22912-6ABB-2944-979C-DEAFA631477C}" type="slidenum">
              <a:rPr lang="fi-FI" altLang="en-SI" sz="120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3</a:t>
            </a:fld>
            <a:endParaRPr lang="fi-FI" altLang="en-SI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C1B92640-705A-98F3-DE4F-84C6C41A2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1800" y="668338"/>
            <a:ext cx="6075363" cy="3417887"/>
          </a:xfrm>
          <a:solidFill>
            <a:srgbClr val="FFFFFF"/>
          </a:solidFill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54710E47-7ABE-4239-A09B-A1556D932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4238" y="4310063"/>
            <a:ext cx="5089525" cy="416401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 altLang="en-SI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E193E-78D0-2688-4C9E-2993E7BF1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DA584-2D4B-8A51-7164-17BE200D9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225F4-B91B-50EF-5878-1510D9DA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63AAC-F613-7767-C5AB-3DE850B6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6101F-1EC8-D1F8-C718-5CB10301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853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DBFC4-3E48-7EC1-4EF3-62FFF881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2C680-5589-01FD-5C1B-404511258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6041F-48C6-A25C-99BC-8DCE0EA21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3E310-BE99-5A33-7E5C-76DBB2EC9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F15C4-1EF6-DB92-14C7-74322A0D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743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E8901-8E8B-DB00-EE82-8651C7603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68CDC-C324-65E5-B2F8-F2E71ACA6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CBFA3-B981-32B2-01DD-5A1880E5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F3D18-DBA6-EC4F-6D0E-FC103CA0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D57B7-E227-3CBF-A7C6-DFE1B91F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069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419B-F042-0FD8-5722-6855547C9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2F37-093C-2D9C-6FBD-F2826BB30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23602-0F4F-567C-0A39-C6965EC4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8FBA3-01A2-6EA4-E2A5-3442DCC4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7022-8137-97E9-7AB4-3913E011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657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2ED6-F851-D18B-7514-27E9F53A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D302F-3BF6-C0F5-257C-82BE9A046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9841D-F2FA-1DF2-42D2-0C75A07B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69531-F9B5-59D3-8691-B90DAE8D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D7DF4-0ECB-D51A-A7DB-546B6EB1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69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923E3-4D49-3A10-455F-005F3A8D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E7768-D283-3928-B315-6BE9D2474E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027AD-C8F1-CE2C-AA4C-4403514D7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C7FD94-9768-3B08-1126-9D71AA5B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DA58C-5130-4D4C-279A-3375ACEC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5470C-87E7-EAE7-F8B5-88AB2B77A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992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0C21-8ADD-516F-79D6-B5B38FED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99908-272C-14DC-B416-79417ED42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B21FA-1A15-6700-5D23-397D77927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47A91-B096-7503-7997-2EC986CB8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71600-A455-131C-E55A-3E166EBB0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E4DF66-D48B-C674-01B7-232C268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95A09-99D6-F480-20B1-AF138A6C8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46C4B6-DD60-D4FF-B09C-F5A15CF7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902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903B-F70B-8305-36CD-A5F29356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B58E8-10F4-9305-6A13-AD0BF80A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45860-EC6C-18E4-75FF-031D81E66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BD012-6BD6-0667-C9B2-7CBFA53C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792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E8EF31-D733-BEDD-C635-1B0111C5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B6611-C1C8-D4A8-2C4F-5173E3F9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9408C2-7E80-4353-DA9B-408E86E0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620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A4DC-1FCF-47D5-869D-3E1C8A4A1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DEFDD-E763-3EF0-383E-5E3A0F230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474C2-D8C0-DAA0-853F-F4B2D3178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1D56D-AC7B-C963-EE2A-0D7F72EAD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34AAA-5D80-1F86-C8C4-E33CE40B5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8D18D-CCEE-D0DB-4E7C-526A0D6B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982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90DD-C60F-549E-037F-15C70FA9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F7688B-F9A3-0819-F88B-F89555BF77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48576-479A-BD65-EECD-DE9448B88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92D7E-B226-F008-97CA-C19C4824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BE1A8-6EEB-0F7D-AFBB-EB31A6A6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67CF1-80C4-EFC6-C6EB-004CB2055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37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E2978-85E6-540A-2153-55EF55D7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CB70A-02C9-48DF-AA18-52CE3BAC8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97794-B5F7-D748-AA6F-0A2FCAF1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AC2CB4-9D28-AB46-A1A9-F041B6D59278}" type="datetimeFigureOut">
              <a:rPr lang="sl-SI" smtClean="0"/>
              <a:t>18. 10. 24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0A221-0A9D-1008-5981-0396884F0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C1E08-2FE3-566D-7A54-A355D1B34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F1004C-5CF7-5846-B415-BCC9BE2619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815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8509609.Lyndon_Johnson" TargetMode="External"/><Relationship Id="rId2" Type="http://schemas.openxmlformats.org/officeDocument/2006/relationships/hyperlink" Target="http://www.goodreads.com/author/show/1278911.David_Lloyd_Georg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011E3-12F3-846B-0381-030EC8C5B6F9}"/>
              </a:ext>
            </a:extLst>
          </p:cNvPr>
          <p:cNvSpPr txBox="1"/>
          <p:nvPr/>
        </p:nvSpPr>
        <p:spPr>
          <a:xfrm>
            <a:off x="0" y="0"/>
            <a:ext cx="2098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2005...Munich,</a:t>
            </a:r>
          </a:p>
          <a:p>
            <a:r>
              <a:rPr lang="sl-SI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Germany...</a:t>
            </a:r>
          </a:p>
        </p:txBody>
      </p:sp>
      <p:pic>
        <p:nvPicPr>
          <p:cNvPr id="5" name="Picture 4" descr="A blue and black person&#10;&#10;Description automatically generated">
            <a:extLst>
              <a:ext uri="{FF2B5EF4-FFF2-40B4-BE49-F238E27FC236}">
                <a16:creationId xmlns:a16="http://schemas.microsoft.com/office/drawing/2014/main" id="{0CAB9901-095B-2EA9-ED88-EC826B7C1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864" y="1835150"/>
            <a:ext cx="2730500" cy="2730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178B77-EA45-4B64-3DFF-48C3ECD480EC}"/>
              </a:ext>
            </a:extLst>
          </p:cNvPr>
          <p:cNvGrpSpPr/>
          <p:nvPr/>
        </p:nvGrpSpPr>
        <p:grpSpPr>
          <a:xfrm>
            <a:off x="2201636" y="91603"/>
            <a:ext cx="10463994" cy="6674794"/>
            <a:chOff x="1611087" y="0"/>
            <a:chExt cx="11054543" cy="68634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7702A02-E06D-5B42-93ED-CCF84546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1636" y="0"/>
              <a:ext cx="10463994" cy="6863480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DF68BB3B-FFE2-2D81-B5B6-51B86931D7D6}"/>
                </a:ext>
              </a:extLst>
            </p:cNvPr>
            <p:cNvSpPr/>
            <p:nvPr/>
          </p:nvSpPr>
          <p:spPr>
            <a:xfrm>
              <a:off x="1611087" y="3026229"/>
              <a:ext cx="590550" cy="48985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483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1813"/>
            <a:ext cx="11342914" cy="1419823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200" b="1" dirty="0">
                <a:latin typeface="Calibri" panose="020F0502020204030204" pitchFamily="34" charset="0"/>
                <a:cs typeface="Calibri" panose="020F0502020204030204" pitchFamily="34" charset="0"/>
              </a:rPr>
              <a:t>Don't be afraid to take a big step </a:t>
            </a:r>
            <a:r>
              <a:rPr lang="en-US" sz="4200" dirty="0">
                <a:latin typeface="Calibri" panose="020F0502020204030204" pitchFamily="34" charset="0"/>
                <a:cs typeface="Calibri" panose="020F0502020204030204" pitchFamily="34" charset="0"/>
              </a:rPr>
              <a:t>when one is indicated. 	You can't cross a chasm in two small steps.”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―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David Lloyd George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9601C3F-A69E-B5FC-50F5-07812A9778A4}"/>
              </a:ext>
            </a:extLst>
          </p:cNvPr>
          <p:cNvSpPr txBox="1">
            <a:spLocks/>
          </p:cNvSpPr>
          <p:nvPr/>
        </p:nvSpPr>
        <p:spPr>
          <a:xfrm>
            <a:off x="1476966" y="3796364"/>
            <a:ext cx="11342914" cy="2345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“It's not doing what is right that's hard for a President. 		It's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knowing what is right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.”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―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Lyndon Johnson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4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1" name="Picture 71700">
            <a:extLst>
              <a:ext uri="{FF2B5EF4-FFF2-40B4-BE49-F238E27FC236}">
                <a16:creationId xmlns:a16="http://schemas.microsoft.com/office/drawing/2014/main" id="{55E85837-2B70-DF83-574F-317132F76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881084"/>
            <a:ext cx="6490373" cy="522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A34D51B8-DEB6-0497-371E-3C64FAC7F87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447800"/>
            <a:ext cx="7772400" cy="41148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endParaRPr lang="en-US" b="1" dirty="0">
              <a:latin typeface="Calibri" charset="0"/>
              <a:ea typeface="ＭＳ Ｐゴシック" charset="0"/>
              <a:cs typeface="Calibri" charset="0"/>
            </a:endParaRPr>
          </a:p>
          <a:p>
            <a:pPr>
              <a:defRPr/>
            </a:pPr>
            <a:endParaRPr lang="en-US" b="1" dirty="0">
              <a:latin typeface="Calibri" charset="0"/>
              <a:ea typeface="ＭＳ Ｐゴシック" charset="0"/>
              <a:cs typeface="Calibri" charset="0"/>
            </a:endParaRPr>
          </a:p>
        </p:txBody>
      </p:sp>
      <p:grpSp>
        <p:nvGrpSpPr>
          <p:cNvPr id="71682" name="Group 4">
            <a:extLst>
              <a:ext uri="{FF2B5EF4-FFF2-40B4-BE49-F238E27FC236}">
                <a16:creationId xmlns:a16="http://schemas.microsoft.com/office/drawing/2014/main" id="{89BAF37F-3893-1A93-429F-DFAED8863FE3}"/>
              </a:ext>
            </a:extLst>
          </p:cNvPr>
          <p:cNvGrpSpPr>
            <a:grpSpLocks/>
          </p:cNvGrpSpPr>
          <p:nvPr/>
        </p:nvGrpSpPr>
        <p:grpSpPr bwMode="auto">
          <a:xfrm>
            <a:off x="3176588" y="1006475"/>
            <a:ext cx="5205412" cy="4800600"/>
            <a:chOff x="0" y="-29"/>
            <a:chExt cx="3279" cy="3024"/>
          </a:xfrm>
        </p:grpSpPr>
        <p:sp>
          <p:nvSpPr>
            <p:cNvPr id="71696" name="Rectangle 5">
              <a:extLst>
                <a:ext uri="{FF2B5EF4-FFF2-40B4-BE49-F238E27FC236}">
                  <a16:creationId xmlns:a16="http://schemas.microsoft.com/office/drawing/2014/main" id="{9B96F6A2-4C20-A310-3C1A-4258709BF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9"/>
              <a:ext cx="327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nl-NL" altLang="en-SI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1697" name="Group 6">
              <a:extLst>
                <a:ext uri="{FF2B5EF4-FFF2-40B4-BE49-F238E27FC236}">
                  <a16:creationId xmlns:a16="http://schemas.microsoft.com/office/drawing/2014/main" id="{A8DE33C9-DEF7-82EB-A4F1-134FC3BAB7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29"/>
              <a:ext cx="3189" cy="3024"/>
              <a:chOff x="0" y="-29"/>
              <a:chExt cx="3189" cy="3024"/>
            </a:xfrm>
          </p:grpSpPr>
          <p:sp>
            <p:nvSpPr>
              <p:cNvPr id="71698" name="Rectangle 7">
                <a:extLst>
                  <a:ext uri="{FF2B5EF4-FFF2-40B4-BE49-F238E27FC236}">
                    <a16:creationId xmlns:a16="http://schemas.microsoft.com/office/drawing/2014/main" id="{14DF7799-5C22-58AF-95FE-EB6751833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-29"/>
                <a:ext cx="318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nl-NL" altLang="en-SI" b="1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699" name="Rectangle 8">
                <a:extLst>
                  <a:ext uri="{FF2B5EF4-FFF2-40B4-BE49-F238E27FC236}">
                    <a16:creationId xmlns:a16="http://schemas.microsoft.com/office/drawing/2014/main" id="{F29EDAD2-2789-2F5C-E9B2-F9B74E08C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3189" cy="2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SI" sz="9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altLang="en-SI" sz="288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altLang="en-SI" sz="9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  </a:r>
              </a:p>
              <a:p>
                <a:endParaRPr lang="en-US" altLang="en-SI" sz="9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1683" name="Group 19">
            <a:extLst>
              <a:ext uri="{FF2B5EF4-FFF2-40B4-BE49-F238E27FC236}">
                <a16:creationId xmlns:a16="http://schemas.microsoft.com/office/drawing/2014/main" id="{AC1637D2-362D-1848-AB77-F08D89CCACB0}"/>
              </a:ext>
            </a:extLst>
          </p:cNvPr>
          <p:cNvGrpSpPr>
            <a:grpSpLocks/>
          </p:cNvGrpSpPr>
          <p:nvPr/>
        </p:nvGrpSpPr>
        <p:grpSpPr bwMode="auto">
          <a:xfrm>
            <a:off x="100013" y="669925"/>
            <a:ext cx="5867400" cy="5670550"/>
            <a:chOff x="1676400" y="1371600"/>
            <a:chExt cx="5867400" cy="4298950"/>
          </a:xfrm>
        </p:grpSpPr>
        <p:pic>
          <p:nvPicPr>
            <p:cNvPr id="71687" name="Picture 9" descr="Pillars of Performance">
              <a:extLst>
                <a:ext uri="{FF2B5EF4-FFF2-40B4-BE49-F238E27FC236}">
                  <a16:creationId xmlns:a16="http://schemas.microsoft.com/office/drawing/2014/main" id="{56E8BA23-749E-0189-2A82-339694FE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2"/>
            <a:stretch>
              <a:fillRect/>
            </a:stretch>
          </p:blipFill>
          <p:spPr bwMode="auto">
            <a:xfrm>
              <a:off x="1752600" y="1371600"/>
              <a:ext cx="5715000" cy="4298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8" name="Rectangle 11">
              <a:extLst>
                <a:ext uri="{FF2B5EF4-FFF2-40B4-BE49-F238E27FC236}">
                  <a16:creationId xmlns:a16="http://schemas.microsoft.com/office/drawing/2014/main" id="{DD104BC3-EAAA-96D5-1A95-BB2D05A81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588" y="3734097"/>
              <a:ext cx="1447800" cy="761824"/>
            </a:xfrm>
            <a:prstGeom prst="rect">
              <a:avLst/>
            </a:prstGeom>
            <a:solidFill>
              <a:srgbClr val="B0B1B3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SI" sz="200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PGT</a:t>
              </a:r>
            </a:p>
          </p:txBody>
        </p:sp>
        <p:sp>
          <p:nvSpPr>
            <p:cNvPr id="71689" name="Rectangle 12">
              <a:extLst>
                <a:ext uri="{FF2B5EF4-FFF2-40B4-BE49-F238E27FC236}">
                  <a16:creationId xmlns:a16="http://schemas.microsoft.com/office/drawing/2014/main" id="{1722DB66-9A30-7267-0314-B5693266E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3734097"/>
              <a:ext cx="1447800" cy="761824"/>
            </a:xfrm>
            <a:prstGeom prst="rect">
              <a:avLst/>
            </a:prstGeom>
            <a:solidFill>
              <a:srgbClr val="B0B1B3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SI" sz="200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CME/CPD</a:t>
              </a:r>
            </a:p>
          </p:txBody>
        </p:sp>
        <p:sp>
          <p:nvSpPr>
            <p:cNvPr id="71690" name="Rectangle 13">
              <a:extLst>
                <a:ext uri="{FF2B5EF4-FFF2-40B4-BE49-F238E27FC236}">
                  <a16:creationId xmlns:a16="http://schemas.microsoft.com/office/drawing/2014/main" id="{75B6F412-5FD5-36AA-934B-F7A61310E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1188" y="3734097"/>
              <a:ext cx="1447800" cy="761824"/>
            </a:xfrm>
            <a:prstGeom prst="rect">
              <a:avLst/>
            </a:prstGeom>
            <a:solidFill>
              <a:srgbClr val="B0B1B3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SI" sz="2000" b="1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QA</a:t>
              </a:r>
            </a:p>
          </p:txBody>
        </p:sp>
        <p:sp>
          <p:nvSpPr>
            <p:cNvPr id="71691" name="Rectangle 15">
              <a:extLst>
                <a:ext uri="{FF2B5EF4-FFF2-40B4-BE49-F238E27FC236}">
                  <a16:creationId xmlns:a16="http://schemas.microsoft.com/office/drawing/2014/main" id="{549631E1-0CF0-CAC5-C7C7-8F64A1596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5184331"/>
              <a:ext cx="4953000" cy="404381"/>
            </a:xfrm>
            <a:prstGeom prst="rect">
              <a:avLst/>
            </a:prstGeom>
            <a:solidFill>
              <a:srgbClr val="B0B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SI" b="1">
                  <a:solidFill>
                    <a:srgbClr val="262673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constituent bodies, membership</a:t>
              </a:r>
            </a:p>
          </p:txBody>
        </p:sp>
        <p:sp>
          <p:nvSpPr>
            <p:cNvPr id="71692" name="Rectangle 16">
              <a:extLst>
                <a:ext uri="{FF2B5EF4-FFF2-40B4-BE49-F238E27FC236}">
                  <a16:creationId xmlns:a16="http://schemas.microsoft.com/office/drawing/2014/main" id="{3E4CD4CE-39F2-B86E-DCC8-E3D6007C12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10928">
              <a:off x="2468563" y="2212856"/>
              <a:ext cx="2135187" cy="214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nl-NL" altLang="en-SI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93" name="Rectangle 17">
              <a:extLst>
                <a:ext uri="{FF2B5EF4-FFF2-40B4-BE49-F238E27FC236}">
                  <a16:creationId xmlns:a16="http://schemas.microsoft.com/office/drawing/2014/main" id="{5C909659-9E6B-CA74-2735-C47D98FCD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8988" y="2972273"/>
              <a:ext cx="2438400" cy="1516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nl-NL" altLang="en-SI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94" name="Rectangle 18">
              <a:extLst>
                <a:ext uri="{FF2B5EF4-FFF2-40B4-BE49-F238E27FC236}">
                  <a16:creationId xmlns:a16="http://schemas.microsoft.com/office/drawing/2014/main" id="{53D5E016-1286-539D-2B25-056D1886EC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0298">
              <a:off x="4438650" y="2162309"/>
              <a:ext cx="2179638" cy="1528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nl-NL" altLang="en-SI" b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695" name="AutoShape 20">
              <a:extLst>
                <a:ext uri="{FF2B5EF4-FFF2-40B4-BE49-F238E27FC236}">
                  <a16:creationId xmlns:a16="http://schemas.microsoft.com/office/drawing/2014/main" id="{0D8D754F-05AE-702F-B539-23050EFA6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1435387"/>
              <a:ext cx="5867400" cy="1727041"/>
            </a:xfrm>
            <a:prstGeom prst="triangle">
              <a:avLst>
                <a:gd name="adj" fmla="val 49602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SI" b="1">
                  <a:solidFill>
                    <a:srgbClr val="FFFF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coordination</a:t>
              </a:r>
            </a:p>
            <a:p>
              <a:pPr algn="ctr" eaLnBrk="1" hangingPunct="1"/>
              <a:r>
                <a:rPr lang="en-US" altLang="en-SI" b="1">
                  <a:solidFill>
                    <a:srgbClr val="FFFF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support</a:t>
              </a:r>
            </a:p>
            <a:p>
              <a:pPr algn="ctr" eaLnBrk="1" hangingPunct="1"/>
              <a:r>
                <a:rPr lang="en-US" altLang="en-SI" b="1">
                  <a:solidFill>
                    <a:srgbClr val="FFFF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executive</a:t>
              </a:r>
            </a:p>
          </p:txBody>
        </p:sp>
      </p:grpSp>
      <p:sp>
        <p:nvSpPr>
          <p:cNvPr id="71684" name="Rectangle 18">
            <a:extLst>
              <a:ext uri="{FF2B5EF4-FFF2-40B4-BE49-F238E27FC236}">
                <a16:creationId xmlns:a16="http://schemas.microsoft.com/office/drawing/2014/main" id="{D29A229D-305F-BBFD-4534-C536C8CD0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647" y="66814"/>
            <a:ext cx="2716666" cy="1125260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sl-SI" altLang="en-SI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VISION</a:t>
            </a:r>
            <a:br>
              <a:rPr lang="sl-SI" altLang="en-SI" sz="32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sl-SI" altLang="en-SI" sz="1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GB" altLang="en-SI" sz="1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UEMS STRATEGY 2008)</a:t>
            </a:r>
            <a:endParaRPr lang="en-US" altLang="en-SI" sz="14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TextBox 19">
            <a:extLst>
              <a:ext uri="{FF2B5EF4-FFF2-40B4-BE49-F238E27FC236}">
                <a16:creationId xmlns:a16="http://schemas.microsoft.com/office/drawing/2014/main" id="{4CF8E4AF-4122-D556-0693-22210DCE8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6611779"/>
            <a:ext cx="15760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SI" sz="1000" b="1" dirty="0">
                <a:solidFill>
                  <a:srgbClr val="AE4845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Ref.: UEMS Strategy, 2008</a:t>
            </a:r>
          </a:p>
        </p:txBody>
      </p:sp>
      <p:graphicFrame>
        <p:nvGraphicFramePr>
          <p:cNvPr id="71686" name="Object 2">
            <a:extLst>
              <a:ext uri="{FF2B5EF4-FFF2-40B4-BE49-F238E27FC236}">
                <a16:creationId xmlns:a16="http://schemas.microsoft.com/office/drawing/2014/main" id="{18B53A2B-615D-049F-C4EA-6F9B4699F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330001"/>
              </p:ext>
            </p:extLst>
          </p:nvPr>
        </p:nvGraphicFramePr>
        <p:xfrm>
          <a:off x="-90487" y="-98427"/>
          <a:ext cx="14478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6350000" imgH="6350000" progId="">
                  <p:embed/>
                </p:oleObj>
              </mc:Choice>
              <mc:Fallback>
                <p:oleObj name="Photo Editor Photo" r:id="rId5" imgW="6350000" imgH="6350000" progId="">
                  <p:embed/>
                  <p:pic>
                    <p:nvPicPr>
                      <p:cNvPr id="71686" name="Object 2">
                        <a:extLst>
                          <a:ext uri="{FF2B5EF4-FFF2-40B4-BE49-F238E27FC236}">
                            <a16:creationId xmlns:a16="http://schemas.microsoft.com/office/drawing/2014/main" id="{18B53A2B-615D-049F-C4EA-6F9B4699FC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0487" y="-98427"/>
                        <a:ext cx="14478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3">
            <a:extLst>
              <a:ext uri="{FF2B5EF4-FFF2-40B4-BE49-F238E27FC236}">
                <a16:creationId xmlns:a16="http://schemas.microsoft.com/office/drawing/2014/main" id="{368E5C4A-72C0-8809-4BF5-DAF830FBE918}"/>
              </a:ext>
            </a:extLst>
          </p:cNvPr>
          <p:cNvGrpSpPr/>
          <p:nvPr/>
        </p:nvGrpSpPr>
        <p:grpSpPr>
          <a:xfrm>
            <a:off x="3709672" y="223374"/>
            <a:ext cx="9328443" cy="6567812"/>
            <a:chOff x="1774" y="92435"/>
            <a:chExt cx="9328443" cy="656781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BD1FB3B-01E8-175A-EC94-9842788387DA}"/>
                </a:ext>
              </a:extLst>
            </p:cNvPr>
            <p:cNvGrpSpPr/>
            <p:nvPr/>
          </p:nvGrpSpPr>
          <p:grpSpPr>
            <a:xfrm>
              <a:off x="1774" y="92435"/>
              <a:ext cx="9328443" cy="6260088"/>
              <a:chOff x="2152278" y="373395"/>
              <a:chExt cx="9328443" cy="6260088"/>
            </a:xfrm>
          </p:grpSpPr>
          <p:pic>
            <p:nvPicPr>
              <p:cNvPr id="71681" name="Picture 40" descr="\\Penfold\Clients2\CUSTOM_SERVICES\2004 Updates\April\static templates\Medical\PPP_SMEDI_TXT_Patient_Records.jpg">
                <a:extLst>
                  <a:ext uri="{FF2B5EF4-FFF2-40B4-BE49-F238E27FC236}">
                    <a16:creationId xmlns:a16="http://schemas.microsoft.com/office/drawing/2014/main" id="{62C57A81-020B-C083-331A-CB9982072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2278" y="373395"/>
                <a:ext cx="8319820" cy="6260088"/>
              </a:xfrm>
              <a:prstGeom prst="rect">
                <a:avLst/>
              </a:prstGeom>
              <a:solidFill>
                <a:srgbClr val="66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700" name="Title 1">
                <a:extLst>
                  <a:ext uri="{FF2B5EF4-FFF2-40B4-BE49-F238E27FC236}">
                    <a16:creationId xmlns:a16="http://schemas.microsoft.com/office/drawing/2014/main" id="{A8C2B5A6-1A84-61A0-A782-1C6880B6906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36721" y="478713"/>
                <a:ext cx="9144000" cy="895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GB" altLang="en-SI" sz="2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European Assessment &amp; Certification</a:t>
                </a:r>
                <a:br>
                  <a:rPr lang="en-GB" altLang="en-SI" sz="2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GB" altLang="en-SI" sz="28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 medical competence (ECAMSQ™ / CESMA)</a:t>
                </a:r>
                <a:endParaRPr lang="fr-FR" altLang="en-SI" sz="2800" b="1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6" name="Group 21">
              <a:extLst>
                <a:ext uri="{FF2B5EF4-FFF2-40B4-BE49-F238E27FC236}">
                  <a16:creationId xmlns:a16="http://schemas.microsoft.com/office/drawing/2014/main" id="{5F362ADD-C99A-59EE-8593-03E28D6A36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073" y="1572308"/>
              <a:ext cx="7503221" cy="5087939"/>
              <a:chOff x="611188" y="1377950"/>
              <a:chExt cx="8162917" cy="5399088"/>
            </a:xfrm>
          </p:grpSpPr>
          <p:sp>
            <p:nvSpPr>
              <p:cNvPr id="37" name="AutoShape 22">
                <a:extLst>
                  <a:ext uri="{FF2B5EF4-FFF2-40B4-BE49-F238E27FC236}">
                    <a16:creationId xmlns:a16="http://schemas.microsoft.com/office/drawing/2014/main" id="{F7100E50-E057-4B92-21D2-B9E41E353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510844">
                <a:off x="1809113" y="1953171"/>
                <a:ext cx="1008692" cy="142208"/>
              </a:xfrm>
              <a:prstGeom prst="leftArrow">
                <a:avLst>
                  <a:gd name="adj1" fmla="val 50000"/>
                  <a:gd name="adj2" fmla="val 176389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cs typeface="Arial" charset="0"/>
                </a:endParaRPr>
              </a:p>
            </p:txBody>
          </p:sp>
          <p:sp>
            <p:nvSpPr>
              <p:cNvPr id="38" name="AutoShape 23">
                <a:extLst>
                  <a:ext uri="{FF2B5EF4-FFF2-40B4-BE49-F238E27FC236}">
                    <a16:creationId xmlns:a16="http://schemas.microsoft.com/office/drawing/2014/main" id="{B18A1C92-4B42-7765-79F4-134AC1FD5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09695" y="1889582"/>
                <a:ext cx="719026" cy="143158"/>
              </a:xfrm>
              <a:prstGeom prst="leftArrow">
                <a:avLst>
                  <a:gd name="adj1" fmla="val 50000"/>
                  <a:gd name="adj2" fmla="val 125833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cs typeface="Arial" charset="0"/>
                </a:endParaRPr>
              </a:p>
            </p:txBody>
          </p:sp>
          <p:sp>
            <p:nvSpPr>
              <p:cNvPr id="39" name="AutoShape 24">
                <a:extLst>
                  <a:ext uri="{FF2B5EF4-FFF2-40B4-BE49-F238E27FC236}">
                    <a16:creationId xmlns:a16="http://schemas.microsoft.com/office/drawing/2014/main" id="{3D190EC6-481E-3FDF-69E9-287A73C7E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023090">
                <a:off x="5290993" y="1953171"/>
                <a:ext cx="1151851" cy="142208"/>
              </a:xfrm>
              <a:prstGeom prst="leftArrow">
                <a:avLst>
                  <a:gd name="adj1" fmla="val 50000"/>
                  <a:gd name="adj2" fmla="val 201667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cs typeface="Arial" charset="0"/>
                </a:endParaRPr>
              </a:p>
            </p:txBody>
          </p:sp>
          <p:grpSp>
            <p:nvGrpSpPr>
              <p:cNvPr id="40" name="Group 2">
                <a:extLst>
                  <a:ext uri="{FF2B5EF4-FFF2-40B4-BE49-F238E27FC236}">
                    <a16:creationId xmlns:a16="http://schemas.microsoft.com/office/drawing/2014/main" id="{26F620D5-1A15-8FCA-3178-BB1781373D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188" y="2816225"/>
                <a:ext cx="2016125" cy="1620838"/>
                <a:chOff x="431" y="2432"/>
                <a:chExt cx="1270" cy="1089"/>
              </a:xfrm>
            </p:grpSpPr>
            <p:sp>
              <p:nvSpPr>
                <p:cNvPr id="63" name="Rectangle 3">
                  <a:extLst>
                    <a:ext uri="{FF2B5EF4-FFF2-40B4-BE49-F238E27FC236}">
                      <a16:creationId xmlns:a16="http://schemas.microsoft.com/office/drawing/2014/main" id="{2921BA1F-F520-7E3C-700D-56FE1E51A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" y="2432"/>
                  <a:ext cx="1270" cy="499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2000" b="1" dirty="0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Knowledge Assessment</a:t>
                  </a:r>
                </a:p>
              </p:txBody>
            </p:sp>
            <p:sp>
              <p:nvSpPr>
                <p:cNvPr id="71680" name="AutoShape 4">
                  <a:extLst>
                    <a:ext uri="{FF2B5EF4-FFF2-40B4-BE49-F238E27FC236}">
                      <a16:creationId xmlns:a16="http://schemas.microsoft.com/office/drawing/2014/main" id="{785A3005-F721-5A07-27F7-AB0ED8333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770" y="3095"/>
                  <a:ext cx="592" cy="27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368 w 21600"/>
                    <a:gd name="T13" fmla="*/ 5380 h 21600"/>
                    <a:gd name="T14" fmla="*/ 18891 w 21600"/>
                    <a:gd name="T15" fmla="*/ 1622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j-lt"/>
                    <a:cs typeface="Arial" charset="0"/>
                  </a:endParaRPr>
                </a:p>
              </p:txBody>
            </p:sp>
          </p:grpSp>
          <p:grpSp>
            <p:nvGrpSpPr>
              <p:cNvPr id="41" name="Group 5">
                <a:extLst>
                  <a:ext uri="{FF2B5EF4-FFF2-40B4-BE49-F238E27FC236}">
                    <a16:creationId xmlns:a16="http://schemas.microsoft.com/office/drawing/2014/main" id="{4F7C0F06-1EF3-036D-814C-C6DFBFC59B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30550" y="2816225"/>
                <a:ext cx="2016125" cy="1728788"/>
                <a:chOff x="2018" y="2432"/>
                <a:chExt cx="1270" cy="1089"/>
              </a:xfrm>
            </p:grpSpPr>
            <p:sp>
              <p:nvSpPr>
                <p:cNvPr id="61" name="Rectangle 6">
                  <a:extLst>
                    <a:ext uri="{FF2B5EF4-FFF2-40B4-BE49-F238E27FC236}">
                      <a16:creationId xmlns:a16="http://schemas.microsoft.com/office/drawing/2014/main" id="{4ACBB910-1051-5633-B3EB-8085C2554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8" y="2432"/>
                  <a:ext cx="1270" cy="499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2000" b="1" dirty="0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Practical Skills Assessment</a:t>
                  </a:r>
                </a:p>
              </p:txBody>
            </p:sp>
            <p:sp>
              <p:nvSpPr>
                <p:cNvPr id="62" name="AutoShape 7">
                  <a:extLst>
                    <a:ext uri="{FF2B5EF4-FFF2-40B4-BE49-F238E27FC236}">
                      <a16:creationId xmlns:a16="http://schemas.microsoft.com/office/drawing/2014/main" id="{84044E11-45BC-663B-78F5-3B0F19EB9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2312" y="3091"/>
                  <a:ext cx="590" cy="27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368 w 21600"/>
                    <a:gd name="T13" fmla="*/ 5380 h 21600"/>
                    <a:gd name="T14" fmla="*/ 18891 w 21600"/>
                    <a:gd name="T15" fmla="*/ 1622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j-lt"/>
                    <a:cs typeface="Arial" charset="0"/>
                  </a:endParaRPr>
                </a:p>
              </p:txBody>
            </p:sp>
          </p:grpSp>
          <p:grpSp>
            <p:nvGrpSpPr>
              <p:cNvPr id="42" name="Group 8">
                <a:extLst>
                  <a:ext uri="{FF2B5EF4-FFF2-40B4-BE49-F238E27FC236}">
                    <a16:creationId xmlns:a16="http://schemas.microsoft.com/office/drawing/2014/main" id="{34ED1B8A-775C-8099-5489-2C0986681A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67363" y="2816225"/>
                <a:ext cx="2174875" cy="1731963"/>
                <a:chOff x="3598" y="2432"/>
                <a:chExt cx="1370" cy="1091"/>
              </a:xfrm>
            </p:grpSpPr>
            <p:sp>
              <p:nvSpPr>
                <p:cNvPr id="59" name="Rectangle 9">
                  <a:extLst>
                    <a:ext uri="{FF2B5EF4-FFF2-40B4-BE49-F238E27FC236}">
                      <a16:creationId xmlns:a16="http://schemas.microsoft.com/office/drawing/2014/main" id="{108D4D4E-D1EB-AD34-0CF7-5319A373A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8" y="2432"/>
                  <a:ext cx="1370" cy="499"/>
                </a:xfrm>
                <a:prstGeom prst="rect">
                  <a:avLst/>
                </a:prstGeom>
                <a:solidFill>
                  <a:srgbClr val="008000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GB" sz="2000" b="1" dirty="0">
                      <a:solidFill>
                        <a:schemeClr val="bg1"/>
                      </a:solidFill>
                      <a:latin typeface="+mj-lt"/>
                      <a:cs typeface="Arial" charset="0"/>
                    </a:rPr>
                    <a:t>Assessment of Professionalism</a:t>
                  </a:r>
                </a:p>
              </p:txBody>
            </p:sp>
            <p:sp>
              <p:nvSpPr>
                <p:cNvPr id="60" name="AutoShape 10">
                  <a:extLst>
                    <a:ext uri="{FF2B5EF4-FFF2-40B4-BE49-F238E27FC236}">
                      <a16:creationId xmlns:a16="http://schemas.microsoft.com/office/drawing/2014/main" id="{FE1376F5-687B-8CB7-EBEF-EB1FBB64D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035" y="3091"/>
                  <a:ext cx="590" cy="27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368 w 21600"/>
                    <a:gd name="T13" fmla="*/ 5380 h 21600"/>
                    <a:gd name="T14" fmla="*/ 18891 w 21600"/>
                    <a:gd name="T15" fmla="*/ 1622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j-lt"/>
                    <a:cs typeface="Arial" charset="0"/>
                  </a:endParaRPr>
                </a:p>
              </p:txBody>
            </p:sp>
          </p:grpSp>
          <p:sp>
            <p:nvSpPr>
              <p:cNvPr id="43" name="Rectangle 11">
                <a:extLst>
                  <a:ext uri="{FF2B5EF4-FFF2-40B4-BE49-F238E27FC236}">
                    <a16:creationId xmlns:a16="http://schemas.microsoft.com/office/drawing/2014/main" id="{2A4AA828-DE3B-9F8D-1D40-D0966002D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944" y="4437806"/>
                <a:ext cx="2061813" cy="97308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MCQs on accredited:</a:t>
                </a:r>
              </a:p>
              <a:p>
                <a:pPr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-textbook chapters</a:t>
                </a:r>
              </a:p>
              <a:p>
                <a:pPr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-guidelines</a:t>
                </a:r>
              </a:p>
              <a:p>
                <a:pPr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-articles</a:t>
                </a:r>
              </a:p>
              <a:p>
                <a:pPr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-CME products</a:t>
                </a:r>
              </a:p>
            </p:txBody>
          </p:sp>
          <p:sp>
            <p:nvSpPr>
              <p:cNvPr id="44" name="Rectangle 12">
                <a:extLst>
                  <a:ext uri="{FF2B5EF4-FFF2-40B4-BE49-F238E27FC236}">
                    <a16:creationId xmlns:a16="http://schemas.microsoft.com/office/drawing/2014/main" id="{4C19448C-6D9C-DD6F-13A7-A82297089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254" y="4616764"/>
                <a:ext cx="1584618" cy="79252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e-Logbook</a:t>
                </a:r>
              </a:p>
              <a:p>
                <a:pPr algn="ctr">
                  <a:defRPr/>
                </a:pPr>
                <a:r>
                  <a:rPr lang="en-GB" sz="1000" b="1" dirty="0">
                    <a:latin typeface="Calibri" pitchFamily="34" charset="0"/>
                    <a:cs typeface="Arial" charset="0"/>
                  </a:rPr>
                  <a:t>e-</a:t>
                </a:r>
                <a:r>
                  <a:rPr lang="en-GB" sz="1000" b="1" dirty="0">
                    <a:latin typeface="+mj-lt"/>
                    <a:cs typeface="Arial" charset="0"/>
                  </a:rPr>
                  <a:t>Portfolio</a:t>
                </a:r>
              </a:p>
              <a:p>
                <a:pPr algn="ctr">
                  <a:defRPr/>
                </a:pPr>
                <a:r>
                  <a:rPr lang="en-GB" sz="1000" b="1" dirty="0">
                    <a:latin typeface="+mj-lt"/>
                    <a:cs typeface="Arial" charset="0"/>
                  </a:rPr>
                  <a:t>DOPS (direct observation of practical skills)</a:t>
                </a:r>
              </a:p>
            </p:txBody>
          </p:sp>
          <p:sp>
            <p:nvSpPr>
              <p:cNvPr id="45" name="Rectangle 13">
                <a:extLst>
                  <a:ext uri="{FF2B5EF4-FFF2-40B4-BE49-F238E27FC236}">
                    <a16:creationId xmlns:a16="http://schemas.microsoft.com/office/drawing/2014/main" id="{5C4F9200-F095-2491-D911-D1278C515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10275" y="4616450"/>
                <a:ext cx="1584325" cy="79216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n-GB" altLang="en-SI" sz="1000" b="1"/>
                  <a:t>CPD activities</a:t>
                </a:r>
              </a:p>
              <a:p>
                <a:pPr algn="ctr" eaLnBrk="1" hangingPunct="1"/>
                <a:r>
                  <a:rPr lang="en-GB" altLang="en-SI" sz="1000" b="1"/>
                  <a:t>360° Appraisal</a:t>
                </a:r>
              </a:p>
            </p:txBody>
          </p:sp>
          <p:sp>
            <p:nvSpPr>
              <p:cNvPr id="46" name="AutoShape 14">
                <a:extLst>
                  <a:ext uri="{FF2B5EF4-FFF2-40B4-BE49-F238E27FC236}">
                    <a16:creationId xmlns:a16="http://schemas.microsoft.com/office/drawing/2014/main" id="{E97C4FA1-DB34-CD10-C464-66879301EF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031811" y="2274532"/>
                <a:ext cx="361111" cy="6771237"/>
              </a:xfrm>
              <a:prstGeom prst="leftBrace">
                <a:avLst>
                  <a:gd name="adj1" fmla="val 156571"/>
                  <a:gd name="adj2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j-lt"/>
                  <a:cs typeface="Arial" charset="0"/>
                </a:endParaRPr>
              </a:p>
            </p:txBody>
          </p:sp>
          <p:sp>
            <p:nvSpPr>
              <p:cNvPr id="47" name="Oval 15">
                <a:extLst>
                  <a:ext uri="{FF2B5EF4-FFF2-40B4-BE49-F238E27FC236}">
                    <a16:creationId xmlns:a16="http://schemas.microsoft.com/office/drawing/2014/main" id="{C7ADF792-BB0B-8B5E-1012-FA6E060A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1366" y="5914207"/>
                <a:ext cx="3527954" cy="86283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GB" sz="2800" b="1" dirty="0">
                    <a:solidFill>
                      <a:schemeClr val="bg1"/>
                    </a:solidFill>
                    <a:latin typeface="+mj-lt"/>
                    <a:cs typeface="Arial" charset="0"/>
                  </a:rPr>
                  <a:t>Certification</a:t>
                </a:r>
                <a:endParaRPr lang="en-GB" sz="1200" b="1" dirty="0">
                  <a:solidFill>
                    <a:schemeClr val="bg1"/>
                  </a:solidFill>
                  <a:latin typeface="+mj-lt"/>
                  <a:cs typeface="Arial" charset="0"/>
                </a:endParaRPr>
              </a:p>
            </p:txBody>
          </p:sp>
          <p:grpSp>
            <p:nvGrpSpPr>
              <p:cNvPr id="48" name="Group 16">
                <a:extLst>
                  <a:ext uri="{FF2B5EF4-FFF2-40B4-BE49-F238E27FC236}">
                    <a16:creationId xmlns:a16="http://schemas.microsoft.com/office/drawing/2014/main" id="{5E39F78E-9238-54A3-7EFC-80301AF438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31181" y="2455863"/>
                <a:ext cx="542924" cy="3741738"/>
                <a:chOff x="4959" y="1434"/>
                <a:chExt cx="342" cy="2357"/>
              </a:xfrm>
            </p:grpSpPr>
            <p:sp>
              <p:nvSpPr>
                <p:cNvPr id="57" name="AutoShape 17">
                  <a:extLst>
                    <a:ext uri="{FF2B5EF4-FFF2-40B4-BE49-F238E27FC236}">
                      <a16:creationId xmlns:a16="http://schemas.microsoft.com/office/drawing/2014/main" id="{E74CE98E-A9CF-2AAA-3B45-1F3C7AFF4C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03" y="1434"/>
                  <a:ext cx="180" cy="2357"/>
                </a:xfrm>
                <a:prstGeom prst="rightBracket">
                  <a:avLst>
                    <a:gd name="adj" fmla="val 108564"/>
                  </a:avLst>
                </a:prstGeom>
                <a:noFill/>
                <a:ln w="28575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+mj-lt"/>
                    <a:cs typeface="Arial" charset="0"/>
                  </a:endParaRPr>
                </a:p>
              </p:txBody>
            </p:sp>
            <p:sp>
              <p:nvSpPr>
                <p:cNvPr id="58" name="Text Box 18">
                  <a:extLst>
                    <a:ext uri="{FF2B5EF4-FFF2-40B4-BE49-F238E27FC236}">
                      <a16:creationId xmlns:a16="http://schemas.microsoft.com/office/drawing/2014/main" id="{293E22B3-C1E7-FDD1-664B-855F192A51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4087" y="2534"/>
                  <a:ext cx="2086" cy="3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GB" sz="2800" dirty="0">
                      <a:solidFill>
                        <a:srgbClr val="008000"/>
                      </a:solidFill>
                      <a:latin typeface="+mj-lt"/>
                      <a:cs typeface="Arial" charset="0"/>
                    </a:rPr>
                    <a:t>Formative process</a:t>
                  </a:r>
                </a:p>
              </p:txBody>
            </p:sp>
          </p:grpSp>
          <p:cxnSp>
            <p:nvCxnSpPr>
              <p:cNvPr id="49" name="AutoShape 25">
                <a:extLst>
                  <a:ext uri="{FF2B5EF4-FFF2-40B4-BE49-F238E27FC236}">
                    <a16:creationId xmlns:a16="http://schemas.microsoft.com/office/drawing/2014/main" id="{2E44EB88-C978-B00C-40B0-8300A109786D}"/>
                  </a:ext>
                </a:extLst>
              </p:cNvPr>
              <p:cNvCxnSpPr>
                <a:cxnSpLocks noChangeShapeType="1"/>
                <a:stCxn id="43" idx="3"/>
                <a:endCxn id="63" idx="3"/>
              </p:cNvCxnSpPr>
              <p:nvPr/>
            </p:nvCxnSpPr>
            <p:spPr bwMode="auto">
              <a:xfrm flipH="1" flipV="1">
                <a:off x="2627313" y="3187700"/>
                <a:ext cx="115887" cy="1736725"/>
              </a:xfrm>
              <a:prstGeom prst="bentConnector3">
                <a:avLst>
                  <a:gd name="adj1" fmla="val -197259"/>
                </a:avLst>
              </a:prstGeom>
              <a:noFill/>
              <a:ln w="38100">
                <a:solidFill>
                  <a:srgbClr val="008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" name="AutoShape 26">
                <a:extLst>
                  <a:ext uri="{FF2B5EF4-FFF2-40B4-BE49-F238E27FC236}">
                    <a16:creationId xmlns:a16="http://schemas.microsoft.com/office/drawing/2014/main" id="{EF14A0E9-5541-E8B7-C237-88BD3EE46843}"/>
                  </a:ext>
                </a:extLst>
              </p:cNvPr>
              <p:cNvCxnSpPr>
                <a:cxnSpLocks noChangeShapeType="1"/>
                <a:stCxn id="44" idx="3"/>
                <a:endCxn id="61" idx="3"/>
              </p:cNvCxnSpPr>
              <p:nvPr/>
            </p:nvCxnSpPr>
            <p:spPr bwMode="auto">
              <a:xfrm flipV="1">
                <a:off x="4859338" y="3213100"/>
                <a:ext cx="287337" cy="1800225"/>
              </a:xfrm>
              <a:prstGeom prst="bentConnector3">
                <a:avLst>
                  <a:gd name="adj1" fmla="val 179560"/>
                </a:avLst>
              </a:prstGeom>
              <a:noFill/>
              <a:ln w="38100">
                <a:solidFill>
                  <a:srgbClr val="008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" name="AutoShape 27">
                <a:extLst>
                  <a:ext uri="{FF2B5EF4-FFF2-40B4-BE49-F238E27FC236}">
                    <a16:creationId xmlns:a16="http://schemas.microsoft.com/office/drawing/2014/main" id="{B7EB93B2-0AA4-1033-FAD2-FE58AC2B7250}"/>
                  </a:ext>
                </a:extLst>
              </p:cNvPr>
              <p:cNvCxnSpPr>
                <a:cxnSpLocks noChangeShapeType="1"/>
                <a:stCxn id="45" idx="3"/>
                <a:endCxn id="59" idx="3"/>
              </p:cNvCxnSpPr>
              <p:nvPr/>
            </p:nvCxnSpPr>
            <p:spPr bwMode="auto">
              <a:xfrm flipV="1">
                <a:off x="7594600" y="3212306"/>
                <a:ext cx="147639" cy="1800227"/>
              </a:xfrm>
              <a:prstGeom prst="bentConnector3">
                <a:avLst>
                  <a:gd name="adj1" fmla="val 268451"/>
                </a:avLst>
              </a:prstGeom>
              <a:noFill/>
              <a:ln w="38100">
                <a:solidFill>
                  <a:srgbClr val="008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402B100-75A9-056A-ABF7-E4C8573D70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0974" y="1377950"/>
                <a:ext cx="2807225" cy="42981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GB" dirty="0">
                    <a:latin typeface="+mj-lt"/>
                    <a:cs typeface="Arial" charset="0"/>
                  </a:rPr>
                  <a:t>Applicant</a:t>
                </a:r>
                <a:endParaRPr lang="en-GB" sz="1000" dirty="0">
                  <a:latin typeface="+mj-lt"/>
                  <a:cs typeface="Arial" charset="0"/>
                </a:endParaRPr>
              </a:p>
            </p:txBody>
          </p:sp>
          <p:sp>
            <p:nvSpPr>
              <p:cNvPr id="53" name="TextBox 29">
                <a:extLst>
                  <a:ext uri="{FF2B5EF4-FFF2-40B4-BE49-F238E27FC236}">
                    <a16:creationId xmlns:a16="http://schemas.microsoft.com/office/drawing/2014/main" id="{260C832B-7303-7596-9B66-D5FE0832AB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54905" y="6137676"/>
                <a:ext cx="2557944" cy="424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SI" sz="2000" dirty="0">
                    <a:latin typeface="Calibri" panose="020F0502020204030204" pitchFamily="34" charset="0"/>
                  </a:rPr>
                  <a:t>(ECAMSQ® / CESMA)</a:t>
                </a:r>
              </a:p>
            </p:txBody>
          </p:sp>
          <p:sp>
            <p:nvSpPr>
              <p:cNvPr id="54" name="Text Box 19">
                <a:extLst>
                  <a:ext uri="{FF2B5EF4-FFF2-40B4-BE49-F238E27FC236}">
                    <a16:creationId xmlns:a16="http://schemas.microsoft.com/office/drawing/2014/main" id="{4392394F-704D-A92E-3998-CAD2DFF25E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113" y="2186455"/>
                <a:ext cx="936290" cy="712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4000" dirty="0">
                    <a:latin typeface="+mj-lt"/>
                    <a:cs typeface="Arial" charset="0"/>
                  </a:rPr>
                  <a:t>@</a:t>
                </a:r>
              </a:p>
            </p:txBody>
          </p:sp>
          <p:sp>
            <p:nvSpPr>
              <p:cNvPr id="55" name="Text Box 20">
                <a:extLst>
                  <a:ext uri="{FF2B5EF4-FFF2-40B4-BE49-F238E27FC236}">
                    <a16:creationId xmlns:a16="http://schemas.microsoft.com/office/drawing/2014/main" id="{5B4C0BC7-70FA-92ED-1983-7AEEA9082D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5619" y="2186455"/>
                <a:ext cx="936290" cy="712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4000" dirty="0">
                    <a:latin typeface="+mj-lt"/>
                    <a:cs typeface="Arial" charset="0"/>
                  </a:rPr>
                  <a:t>@</a:t>
                </a:r>
              </a:p>
            </p:txBody>
          </p:sp>
          <p:sp>
            <p:nvSpPr>
              <p:cNvPr id="56" name="Text Box 21">
                <a:extLst>
                  <a:ext uri="{FF2B5EF4-FFF2-40B4-BE49-F238E27FC236}">
                    <a16:creationId xmlns:a16="http://schemas.microsoft.com/office/drawing/2014/main" id="{8DD5BFBA-DF82-6300-C6DE-C96D323CC9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99684" y="2186455"/>
                <a:ext cx="936291" cy="712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GB" sz="4000" dirty="0">
                    <a:latin typeface="+mj-lt"/>
                    <a:cs typeface="Arial" charset="0"/>
                  </a:rPr>
                  <a:t>@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791" y="360726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Legal ownership</a:t>
            </a:r>
            <a:br>
              <a:rPr lang="en-US" dirty="0"/>
            </a:br>
            <a:r>
              <a:rPr lang="en-US" sz="2200" dirty="0"/>
              <a:t>Wednesday, June 29, 2011 </a:t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072" y="1392992"/>
            <a:ext cx="5333319" cy="3308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6374" y="4701827"/>
            <a:ext cx="66288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en-US" dirty="0"/>
          </a:p>
          <a:p>
            <a:pPr algn="r"/>
            <a:r>
              <a:rPr lang="en-US" dirty="0"/>
              <a:t> The UEMS President, Dr. Zlatko Fras and </a:t>
            </a:r>
          </a:p>
          <a:p>
            <a:pPr algn="r"/>
            <a:r>
              <a:rPr lang="en-US" dirty="0"/>
              <a:t>the Secretary-General, Dr. Bernard </a:t>
            </a:r>
            <a:r>
              <a:rPr lang="en-US" dirty="0" err="1"/>
              <a:t>Maillet</a:t>
            </a:r>
            <a:r>
              <a:rPr lang="en-US" dirty="0"/>
              <a:t> </a:t>
            </a:r>
          </a:p>
          <a:p>
            <a:pPr algn="r"/>
            <a:endParaRPr lang="en-US" dirty="0"/>
          </a:p>
          <a:p>
            <a:pPr algn="r"/>
            <a:r>
              <a:rPr lang="en-US" b="1" dirty="0"/>
              <a:t>....officially signed on behalf of the UEMS Council (&amp; its Board)</a:t>
            </a:r>
          </a:p>
          <a:p>
            <a:pPr algn="r"/>
            <a:r>
              <a:rPr lang="en-US" dirty="0"/>
              <a:t>the contract that finally made the house located at</a:t>
            </a:r>
          </a:p>
          <a:p>
            <a:pPr algn="r"/>
            <a:r>
              <a:rPr lang="en-US" b="1" dirty="0"/>
              <a:t>24 Rue de l’ Industrie </a:t>
            </a:r>
            <a:r>
              <a:rPr lang="en-US" dirty="0"/>
              <a:t>in Brussels </a:t>
            </a:r>
            <a:r>
              <a:rPr lang="en-US" b="1" dirty="0"/>
              <a:t>the property of the UEMS</a:t>
            </a:r>
            <a:r>
              <a:rPr lang="en-US" dirty="0"/>
              <a:t>... </a:t>
            </a:r>
          </a:p>
          <a:p>
            <a:pPr algn="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565C3-065D-4DFC-E88E-E72DCA5DA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80384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9701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holding ties&#10;&#10;Description automatically generated">
            <a:extLst>
              <a:ext uri="{FF2B5EF4-FFF2-40B4-BE49-F238E27FC236}">
                <a16:creationId xmlns:a16="http://schemas.microsoft.com/office/drawing/2014/main" id="{DF4EB4C1-A753-AF30-6BEE-5D6117DAD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371" y="1451428"/>
            <a:ext cx="7772400" cy="5181600"/>
          </a:xfrm>
          <a:prstGeom prst="rect">
            <a:avLst/>
          </a:prstGeom>
        </p:spPr>
      </p:pic>
      <p:pic>
        <p:nvPicPr>
          <p:cNvPr id="8" name="Picture 7" descr="A gold sign with black text&#10;&#10;Description automatically generated">
            <a:extLst>
              <a:ext uri="{FF2B5EF4-FFF2-40B4-BE49-F238E27FC236}">
                <a16:creationId xmlns:a16="http://schemas.microsoft.com/office/drawing/2014/main" id="{C12BB1CD-25F0-A0F7-7886-D4F3ECE6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43" y="277586"/>
            <a:ext cx="3492500" cy="518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3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975040-E9FA-F9AD-D48D-1A5649673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189"/>
            <a:ext cx="4586514" cy="691425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E7B7F34-9610-378E-8827-854D3F6796E4}"/>
              </a:ext>
            </a:extLst>
          </p:cNvPr>
          <p:cNvGrpSpPr/>
          <p:nvPr/>
        </p:nvGrpSpPr>
        <p:grpSpPr>
          <a:xfrm>
            <a:off x="-1" y="-33190"/>
            <a:ext cx="12192001" cy="4431019"/>
            <a:chOff x="-1" y="-33190"/>
            <a:chExt cx="12192001" cy="44310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D31463-2F75-A54F-F23F-6767713CB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4766" r="-2" b="4022"/>
            <a:stretch/>
          </p:blipFill>
          <p:spPr>
            <a:xfrm>
              <a:off x="-1" y="-33190"/>
              <a:ext cx="8296561" cy="4431019"/>
            </a:xfrm>
            <a:prstGeom prst="rect">
              <a:avLst/>
            </a:prstGeom>
          </p:spPr>
        </p:pic>
        <p:pic>
          <p:nvPicPr>
            <p:cNvPr id="16" name="Picture 15" descr="A person smiling at the camera&#10;&#10;Description automatically generated">
              <a:extLst>
                <a:ext uri="{FF2B5EF4-FFF2-40B4-BE49-F238E27FC236}">
                  <a16:creationId xmlns:a16="http://schemas.microsoft.com/office/drawing/2014/main" id="{AE9EF005-7E6D-8315-8A36-FAC0B36A6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0753" y="333613"/>
              <a:ext cx="2492429" cy="2492429"/>
            </a:xfrm>
            <a:prstGeom prst="rect">
              <a:avLst/>
            </a:prstGeom>
          </p:spPr>
        </p:pic>
        <p:pic>
          <p:nvPicPr>
            <p:cNvPr id="14" name="Picture 13" descr="A person wearing a hat&#10;&#10;Description automatically generated">
              <a:extLst>
                <a:ext uri="{FF2B5EF4-FFF2-40B4-BE49-F238E27FC236}">
                  <a16:creationId xmlns:a16="http://schemas.microsoft.com/office/drawing/2014/main" id="{E4D37460-A474-7CFF-BCD4-7347EB924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9211" y="-13501"/>
              <a:ext cx="2072789" cy="264160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F9640D-9D7B-9D46-7FB5-BD0E4C6CD9EE}"/>
              </a:ext>
            </a:extLst>
          </p:cNvPr>
          <p:cNvGrpSpPr/>
          <p:nvPr/>
        </p:nvGrpSpPr>
        <p:grpSpPr>
          <a:xfrm>
            <a:off x="4514080" y="2826043"/>
            <a:ext cx="6218725" cy="3859041"/>
            <a:chOff x="4514080" y="2826043"/>
            <a:chExt cx="6218725" cy="38590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50048A-9277-7C70-5542-51E9EA90C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2" b="2752"/>
            <a:stretch/>
          </p:blipFill>
          <p:spPr>
            <a:xfrm>
              <a:off x="4514080" y="3911560"/>
              <a:ext cx="2773522" cy="2773524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524E95-598E-93E9-D126-35F23EE6C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9920" r="-2" b="5078"/>
            <a:stretch/>
          </p:blipFill>
          <p:spPr>
            <a:xfrm>
              <a:off x="7360036" y="2826043"/>
              <a:ext cx="3372769" cy="33727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</p:grpSp>
      <p:pic>
        <p:nvPicPr>
          <p:cNvPr id="19" name="VIDEO-2023-08-22-10-32-32.mp4">
            <a:hlinkClick r:id="" action="ppaction://media"/>
            <a:extLst>
              <a:ext uri="{FF2B5EF4-FFF2-40B4-BE49-F238E27FC236}">
                <a16:creationId xmlns:a16="http://schemas.microsoft.com/office/drawing/2014/main" id="{5B044EF5-5E22-7E16-4B72-D6D04415E8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31789" y="-2639"/>
            <a:ext cx="5860211" cy="68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D3B12-FE05-2441-8E45-6CA6A929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454" y="3612536"/>
            <a:ext cx="4049485" cy="68580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rgbClr val="00B050"/>
                </a:solidFill>
                <a:latin typeface="+mn-lt"/>
              </a:rPr>
              <a:t>Empowerment...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B50AA-5461-3544-9BFB-DF1748FF9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082" y="3612536"/>
            <a:ext cx="5094347" cy="3245464"/>
          </a:xfrm>
          <a:prstGeom prst="rect">
            <a:avLst/>
          </a:prstGeom>
        </p:spPr>
      </p:pic>
      <p:pic>
        <p:nvPicPr>
          <p:cNvPr id="9" name="Picture 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00B4D39-DBB6-BCBB-88FB-C01A51FB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" y="0"/>
            <a:ext cx="609566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0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verybody_matters.jpg">
            <a:extLst>
              <a:ext uri="{FF2B5EF4-FFF2-40B4-BE49-F238E27FC236}">
                <a16:creationId xmlns:a16="http://schemas.microsoft.com/office/drawing/2014/main" id="{8A8A2649-4199-264E-8150-BF9351763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08" y="554739"/>
            <a:ext cx="4119363" cy="621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F14A6-FC00-F04C-817F-72FF0462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517" y="230832"/>
            <a:ext cx="8275637" cy="4114800"/>
          </a:xfrm>
        </p:spPr>
        <p:txBody>
          <a:bodyPr>
            <a:noAutofit/>
          </a:bodyPr>
          <a:lstStyle/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"Everyone wants to do better.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Trust them</a:t>
            </a: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Leaders are everywhere.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them</a:t>
            </a: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 achieve good things,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and small, every day.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Celebrate them</a:t>
            </a: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people wish things were different.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to them.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Everybody matters.</a:t>
            </a:r>
          </a:p>
          <a:p>
            <a:pPr marL="50800" indent="0" algn="r">
              <a:lnSpc>
                <a:spcPct val="140000"/>
              </a:lnSpc>
              <a:spcBef>
                <a:spcPts val="600"/>
              </a:spcBef>
              <a:buNone/>
              <a:defRPr/>
            </a:pPr>
            <a:r>
              <a:rPr lang="en-US" sz="24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 them.</a:t>
            </a:r>
            <a:r>
              <a:rPr lang="en-US" sz="24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marL="50800" indent="0" algn="r">
              <a:spcBef>
                <a:spcPts val="600"/>
              </a:spcBef>
              <a:buNone/>
              <a:defRPr/>
            </a:pPr>
            <a:endParaRPr lang="en-US" sz="2400" i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B58440-6C29-B16D-E119-9B19AFDF44D0}"/>
              </a:ext>
            </a:extLst>
          </p:cNvPr>
          <p:cNvSpPr txBox="1"/>
          <p:nvPr/>
        </p:nvSpPr>
        <p:spPr>
          <a:xfrm>
            <a:off x="0" y="0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...suggested reading:</a:t>
            </a:r>
          </a:p>
        </p:txBody>
      </p:sp>
    </p:spTree>
    <p:extLst>
      <p:ext uri="{BB962C8B-B14F-4D97-AF65-F5344CB8AC3E}">
        <p14:creationId xmlns:p14="http://schemas.microsoft.com/office/powerpoint/2010/main" val="21397620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2" ma:contentTypeDescription="Crée un document." ma:contentTypeScope="" ma:versionID="4966109fe0896e52cf96412e6b71e88b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7f227f0845759f58ca2e23e7beba02e0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e12d60-d5a8-41ec-bed3-3136d3e9e081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BF0DA5-D879-46ED-9517-30AE4DE71FC8}"/>
</file>

<file path=customXml/itemProps2.xml><?xml version="1.0" encoding="utf-8"?>
<ds:datastoreItem xmlns:ds="http://schemas.openxmlformats.org/officeDocument/2006/customXml" ds:itemID="{3C1252AC-CAE1-4AD0-9B48-191C8AF72630}"/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270</Words>
  <Application>Microsoft Macintosh PowerPoint</Application>
  <PresentationFormat>Widescreen</PresentationFormat>
  <Paragraphs>60</Paragraphs>
  <Slides>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Photo Editor Photo</vt:lpstr>
      <vt:lpstr>PowerPoint Presentation</vt:lpstr>
      <vt:lpstr>PowerPoint Presentation</vt:lpstr>
      <vt:lpstr>PowerPoint Presentation</vt:lpstr>
      <vt:lpstr>Legal ownership Wednesday, June 29, 2011  </vt:lpstr>
      <vt:lpstr>PowerPoint Presentation</vt:lpstr>
      <vt:lpstr>PowerPoint Presentation</vt:lpstr>
      <vt:lpstr>Empowerment...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Zlatko Fras</dc:creator>
  <cp:lastModifiedBy>Zlatko Fras</cp:lastModifiedBy>
  <cp:revision>27</cp:revision>
  <dcterms:created xsi:type="dcterms:W3CDTF">2024-10-18T21:46:56Z</dcterms:created>
  <dcterms:modified xsi:type="dcterms:W3CDTF">2024-10-19T10:37:55Z</dcterms:modified>
</cp:coreProperties>
</file>