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72" r:id="rId11"/>
    <p:sldId id="273" r:id="rId12"/>
    <p:sldId id="274"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3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5" autoAdjust="0"/>
    <p:restoredTop sz="94660"/>
  </p:normalViewPr>
  <p:slideViewPr>
    <p:cSldViewPr snapToGrid="0">
      <p:cViewPr varScale="1">
        <p:scale>
          <a:sx n="83" d="100"/>
          <a:sy n="83" d="100"/>
        </p:scale>
        <p:origin x="69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38FF-869A-48BE-B1AB-D730829499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78A714D-3088-4B96-8027-C0A520834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496F23D-021D-47D3-B21F-BFAEE285ED1D}"/>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5" name="Footer Placeholder 4">
            <a:extLst>
              <a:ext uri="{FF2B5EF4-FFF2-40B4-BE49-F238E27FC236}">
                <a16:creationId xmlns:a16="http://schemas.microsoft.com/office/drawing/2014/main" id="{F02B5F7C-2743-4A76-BF49-F372FEB84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72A58-68A1-4592-BBBC-8F5C2240D563}"/>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42534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077C-B8D1-4D1C-A421-5F8E4268D10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20EA60-E452-4225-9D2D-C68B087C37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C60D91-06F3-4016-B2CA-9401FAA390E0}"/>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5" name="Footer Placeholder 4">
            <a:extLst>
              <a:ext uri="{FF2B5EF4-FFF2-40B4-BE49-F238E27FC236}">
                <a16:creationId xmlns:a16="http://schemas.microsoft.com/office/drawing/2014/main" id="{DE80A97A-8741-4151-81B3-4D95AB63FD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5ED1A-CBF9-4F9E-93E1-90F87C9A293E}"/>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273877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E47A51-3C82-440A-8666-5E27DA5A3EC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C48415C-F602-43E9-8BF9-5064DF17F57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46BF9D3-FB2E-491F-B1D2-0EB3E422DE7A}"/>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5" name="Footer Placeholder 4">
            <a:extLst>
              <a:ext uri="{FF2B5EF4-FFF2-40B4-BE49-F238E27FC236}">
                <a16:creationId xmlns:a16="http://schemas.microsoft.com/office/drawing/2014/main" id="{5764747A-EA4E-4AA7-94C1-6CD071FBF2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5426B6-08CC-4BDC-B6DC-ED68D7F6AFD7}"/>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256052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DD9F-2B1C-49B2-82F4-55D312CCED0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7C47560-4391-4F48-A3BA-3EFD19EFB45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166AC8F-C7A9-4888-833B-D72AB199BE0A}"/>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5" name="Footer Placeholder 4">
            <a:extLst>
              <a:ext uri="{FF2B5EF4-FFF2-40B4-BE49-F238E27FC236}">
                <a16:creationId xmlns:a16="http://schemas.microsoft.com/office/drawing/2014/main" id="{6177F9A5-E957-461A-980D-B4D19BEC5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26C59-115C-42B6-907D-7A96966557DC}"/>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136441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8776-1B0E-481C-AE39-24F8D2A141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47F89B1-5D52-4E61-AA5D-CAFCEB373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580B02D-E918-4DAF-918D-72D267F1DEFB}"/>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5" name="Footer Placeholder 4">
            <a:extLst>
              <a:ext uri="{FF2B5EF4-FFF2-40B4-BE49-F238E27FC236}">
                <a16:creationId xmlns:a16="http://schemas.microsoft.com/office/drawing/2014/main" id="{BB178FE3-AB0A-4777-81F0-1A143767A9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64000-210F-4967-A3BB-C044C0473A4F}"/>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249726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8E4E-120E-4F3B-B489-9039DEA6681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8AFC4D1-1A5D-48A3-9C95-528FC66636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0B198B-47D9-4CA8-B51A-FEDDAE824F3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129A93-9DBD-4B3C-AAC6-8D635B998009}"/>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6" name="Footer Placeholder 5">
            <a:extLst>
              <a:ext uri="{FF2B5EF4-FFF2-40B4-BE49-F238E27FC236}">
                <a16:creationId xmlns:a16="http://schemas.microsoft.com/office/drawing/2014/main" id="{0FEBE7D4-5930-4790-9F8B-53427F74F4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A38BD3-A162-457A-95BF-DECDB3E4EB73}"/>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9406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8809-2B71-4332-BBC3-41B8EBB0F3C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F984DAF-38C1-41A2-AE0C-B127428F9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EE79AD-6828-4610-856B-32648CC7F45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F12744E-934A-44A3-9F58-853DD8310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3082E50-695B-4F80-96C0-002EF6166A0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8EA5293-4873-4A96-8A5C-1A3F5F38A8E8}"/>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8" name="Footer Placeholder 7">
            <a:extLst>
              <a:ext uri="{FF2B5EF4-FFF2-40B4-BE49-F238E27FC236}">
                <a16:creationId xmlns:a16="http://schemas.microsoft.com/office/drawing/2014/main" id="{CEF3EB2A-319F-4847-9BF4-76D18DACC9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5658F4-B72F-4F39-8549-42DD90C6F4CA}"/>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34444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7B4E-BF26-4CC9-8301-13B2C648280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367F8DD-870E-47FC-9923-5AF18383497F}"/>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4" name="Footer Placeholder 3">
            <a:extLst>
              <a:ext uri="{FF2B5EF4-FFF2-40B4-BE49-F238E27FC236}">
                <a16:creationId xmlns:a16="http://schemas.microsoft.com/office/drawing/2014/main" id="{8E736337-3807-4960-9C2F-4F4AE520F26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D27B0F3-806D-48DF-93F7-E0A8BACB6188}"/>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946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7DAFE8-FBB3-487B-A3B7-4189F5E76076}"/>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3" name="Footer Placeholder 2">
            <a:extLst>
              <a:ext uri="{FF2B5EF4-FFF2-40B4-BE49-F238E27FC236}">
                <a16:creationId xmlns:a16="http://schemas.microsoft.com/office/drawing/2014/main" id="{F7CD74AC-79CD-433B-8368-66B8588244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B3C804-0CDA-44F8-922F-9A3A1E0797BC}"/>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121583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FA00-192E-4278-AF25-8A92393D61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8DB876B-1901-483D-A15A-4D87797EF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8EB6EEC-8087-44E9-B561-75BF4BE7C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335413-01DB-4061-B6B0-070EA11FC846}"/>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6" name="Footer Placeholder 5">
            <a:extLst>
              <a:ext uri="{FF2B5EF4-FFF2-40B4-BE49-F238E27FC236}">
                <a16:creationId xmlns:a16="http://schemas.microsoft.com/office/drawing/2014/main" id="{5C2E98B3-F8CC-4FBB-927D-34435A06C2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39E1B6-6DB5-4B77-B5CC-C55A233D6500}"/>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2648263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51F1-4FB4-40E6-8F54-862C4E8165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4D4251E-B427-4667-9DD0-92F9B93EED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477BA900-724D-4E3F-B2BC-2D28FDD7C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4D9BD0-68B8-4FEC-86D5-CA957C570D1D}"/>
              </a:ext>
            </a:extLst>
          </p:cNvPr>
          <p:cNvSpPr>
            <a:spLocks noGrp="1"/>
          </p:cNvSpPr>
          <p:nvPr>
            <p:ph type="dt" sz="half" idx="10"/>
          </p:nvPr>
        </p:nvSpPr>
        <p:spPr/>
        <p:txBody>
          <a:bodyPr/>
          <a:lstStyle/>
          <a:p>
            <a:fld id="{30CEDB09-8AB8-4AA6-9CFE-83E582C86194}" type="datetimeFigureOut">
              <a:rPr lang="en-GB" smtClean="0"/>
              <a:t>09/10/2024</a:t>
            </a:fld>
            <a:endParaRPr lang="en-GB"/>
          </a:p>
        </p:txBody>
      </p:sp>
      <p:sp>
        <p:nvSpPr>
          <p:cNvPr id="6" name="Footer Placeholder 5">
            <a:extLst>
              <a:ext uri="{FF2B5EF4-FFF2-40B4-BE49-F238E27FC236}">
                <a16:creationId xmlns:a16="http://schemas.microsoft.com/office/drawing/2014/main" id="{6BE5FDE1-B811-425A-801E-85C7CC4159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6D293E-95AF-4319-BF68-686939399A8B}"/>
              </a:ext>
            </a:extLst>
          </p:cNvPr>
          <p:cNvSpPr>
            <a:spLocks noGrp="1"/>
          </p:cNvSpPr>
          <p:nvPr>
            <p:ph type="sldNum" sz="quarter" idx="12"/>
          </p:nvPr>
        </p:nvSpPr>
        <p:spPr/>
        <p:txBody>
          <a:bodyPr/>
          <a:lstStyle/>
          <a:p>
            <a:fld id="{3DB0EFCB-341A-412E-BFC0-DDF997574D94}" type="slidenum">
              <a:rPr lang="en-GB" smtClean="0"/>
              <a:t>‹#›</a:t>
            </a:fld>
            <a:endParaRPr lang="en-GB"/>
          </a:p>
        </p:txBody>
      </p:sp>
    </p:spTree>
    <p:extLst>
      <p:ext uri="{BB962C8B-B14F-4D97-AF65-F5344CB8AC3E}">
        <p14:creationId xmlns:p14="http://schemas.microsoft.com/office/powerpoint/2010/main" val="87341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910AEA-7E98-47F1-AF91-55F63C85A9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7489141-C818-4072-AF96-FE442F6D12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226AB5-B14E-4A71-B27B-5292EE4CD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EDB09-8AB8-4AA6-9CFE-83E582C86194}" type="datetimeFigureOut">
              <a:rPr lang="en-GB" smtClean="0"/>
              <a:t>09/10/2024</a:t>
            </a:fld>
            <a:endParaRPr lang="en-GB"/>
          </a:p>
        </p:txBody>
      </p:sp>
      <p:sp>
        <p:nvSpPr>
          <p:cNvPr id="5" name="Footer Placeholder 4">
            <a:extLst>
              <a:ext uri="{FF2B5EF4-FFF2-40B4-BE49-F238E27FC236}">
                <a16:creationId xmlns:a16="http://schemas.microsoft.com/office/drawing/2014/main" id="{BA88D480-0E5B-4EC7-B8E6-C9040AF611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CD8356-D406-4B7B-910A-180441A76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0EFCB-341A-412E-BFC0-DDF997574D94}" type="slidenum">
              <a:rPr lang="en-GB" smtClean="0"/>
              <a:t>‹#›</a:t>
            </a:fld>
            <a:endParaRPr lang="en-GB"/>
          </a:p>
        </p:txBody>
      </p:sp>
    </p:spTree>
    <p:extLst>
      <p:ext uri="{BB962C8B-B14F-4D97-AF65-F5344CB8AC3E}">
        <p14:creationId xmlns:p14="http://schemas.microsoft.com/office/powerpoint/2010/main" val="331950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1985C6-A571-43A5-A356-9566F112E3D5}"/>
              </a:ext>
            </a:extLst>
          </p:cNvPr>
          <p:cNvSpPr>
            <a:spLocks noGrp="1"/>
          </p:cNvSpPr>
          <p:nvPr>
            <p:ph type="ctrTitle"/>
          </p:nvPr>
        </p:nvSpPr>
        <p:spPr>
          <a:xfrm>
            <a:off x="554182" y="1325562"/>
            <a:ext cx="6059055" cy="1103601"/>
          </a:xfrm>
        </p:spPr>
        <p:txBody>
          <a:bodyPr anchor="t">
            <a:normAutofit/>
          </a:bodyPr>
          <a:lstStyle/>
          <a:p>
            <a:pPr algn="l"/>
            <a:r>
              <a:rPr lang="en-GB" sz="2500" dirty="0">
                <a:solidFill>
                  <a:schemeClr val="bg1"/>
                </a:solidFill>
                <a:latin typeface="Asap" pitchFamily="2" charset="0"/>
              </a:rPr>
              <a:t>UEMS-UEMO Joint Council Meeting</a:t>
            </a:r>
            <a:br>
              <a:rPr lang="en-GB" sz="2500" dirty="0">
                <a:solidFill>
                  <a:schemeClr val="bg1"/>
                </a:solidFill>
                <a:latin typeface="Asap" pitchFamily="2" charset="0"/>
              </a:rPr>
            </a:br>
            <a:r>
              <a:rPr lang="en-GB" sz="2500" dirty="0">
                <a:solidFill>
                  <a:schemeClr val="bg1"/>
                </a:solidFill>
                <a:latin typeface="Asap" pitchFamily="2" charset="0"/>
              </a:rPr>
              <a:t>18-19 October 2024, Brussels</a:t>
            </a:r>
          </a:p>
        </p:txBody>
      </p:sp>
      <p:sp>
        <p:nvSpPr>
          <p:cNvPr id="7" name="Subtitle 6">
            <a:extLst>
              <a:ext uri="{FF2B5EF4-FFF2-40B4-BE49-F238E27FC236}">
                <a16:creationId xmlns:a16="http://schemas.microsoft.com/office/drawing/2014/main" id="{0097A504-CE42-4D44-BD76-894295DB999F}"/>
              </a:ext>
            </a:extLst>
          </p:cNvPr>
          <p:cNvSpPr>
            <a:spLocks noGrp="1"/>
          </p:cNvSpPr>
          <p:nvPr>
            <p:ph type="subTitle" idx="1"/>
          </p:nvPr>
        </p:nvSpPr>
        <p:spPr>
          <a:xfrm>
            <a:off x="554182" y="2601119"/>
            <a:ext cx="7222836" cy="2238736"/>
          </a:xfrm>
        </p:spPr>
        <p:txBody>
          <a:bodyPr>
            <a:normAutofit/>
          </a:bodyPr>
          <a:lstStyle/>
          <a:p>
            <a:pPr algn="l"/>
            <a:r>
              <a:rPr lang="en-GB" sz="5500" dirty="0">
                <a:solidFill>
                  <a:schemeClr val="bg1"/>
                </a:solidFill>
                <a:latin typeface="Alegreya Sans" panose="00000500000000000000" pitchFamily="2" charset="0"/>
              </a:rPr>
              <a:t>UEMS AWARDS 2024</a:t>
            </a:r>
          </a:p>
        </p:txBody>
      </p:sp>
      <p:cxnSp>
        <p:nvCxnSpPr>
          <p:cNvPr id="9" name="Straight Connector 8">
            <a:extLst>
              <a:ext uri="{FF2B5EF4-FFF2-40B4-BE49-F238E27FC236}">
                <a16:creationId xmlns:a16="http://schemas.microsoft.com/office/drawing/2014/main" id="{2B4EAE87-2DCA-4143-B63F-0B4ED8D67F13}"/>
              </a:ext>
            </a:extLst>
          </p:cNvPr>
          <p:cNvCxnSpPr/>
          <p:nvPr/>
        </p:nvCxnSpPr>
        <p:spPr>
          <a:xfrm>
            <a:off x="554182" y="2170545"/>
            <a:ext cx="629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961AC936-D724-4EFA-B5B1-B22149158DA9}"/>
              </a:ext>
            </a:extLst>
          </p:cNvPr>
          <p:cNvSpPr txBox="1">
            <a:spLocks/>
          </p:cNvSpPr>
          <p:nvPr/>
        </p:nvSpPr>
        <p:spPr>
          <a:xfrm>
            <a:off x="452583" y="6248257"/>
            <a:ext cx="5754255" cy="4481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solidFill>
                  <a:srgbClr val="05347E"/>
                </a:solidFill>
                <a:latin typeface="Asap" pitchFamily="2" charset="0"/>
              </a:rPr>
              <a:t>18 – 19 October 2024 • UEMS Awards</a:t>
            </a:r>
          </a:p>
        </p:txBody>
      </p:sp>
    </p:spTree>
    <p:extLst>
      <p:ext uri="{BB962C8B-B14F-4D97-AF65-F5344CB8AC3E}">
        <p14:creationId xmlns:p14="http://schemas.microsoft.com/office/powerpoint/2010/main" val="352540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C72AFB-6782-1C46-FB71-AC41828F17B5}"/>
              </a:ext>
            </a:extLst>
          </p:cNvPr>
          <p:cNvSpPr/>
          <p:nvPr/>
        </p:nvSpPr>
        <p:spPr>
          <a:xfrm>
            <a:off x="1381124" y="2085975"/>
            <a:ext cx="8924925" cy="2585323"/>
          </a:xfrm>
          <a:prstGeom prst="rect">
            <a:avLst/>
          </a:prstGeom>
          <a:noFill/>
        </p:spPr>
        <p:txBody>
          <a:bodyPr wrap="square" lIns="91440" tIns="45720" rIns="91440" bIns="45720">
            <a:spAutoFit/>
          </a:bodyPr>
          <a:lstStyle/>
          <a:p>
            <a:pPr algn="ctr"/>
            <a:r>
              <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Our </a:t>
            </a:r>
            <a:r>
              <a:rPr lang="en-GB"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warm congratulations to all the laureates.</a:t>
            </a:r>
          </a:p>
          <a:p>
            <a:pPr algn="ctr"/>
            <a:r>
              <a:rPr lang="en-GB"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Thank you for your votes.</a:t>
            </a:r>
            <a:endPar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76929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par>
                                <p:cTn id="8" presetID="16" presetClass="entr" presetSubtype="21"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B85C8-219F-4554-A79C-60D18FD344FB}"/>
              </a:ext>
            </a:extLst>
          </p:cNvPr>
          <p:cNvSpPr>
            <a:spLocks noGrp="1"/>
          </p:cNvSpPr>
          <p:nvPr>
            <p:ph type="title"/>
          </p:nvPr>
        </p:nvSpPr>
        <p:spPr>
          <a:xfrm>
            <a:off x="780473" y="1035484"/>
            <a:ext cx="10515600" cy="2102643"/>
          </a:xfrm>
        </p:spPr>
        <p:txBody>
          <a:bodyPr anchor="t"/>
          <a:lstStyle/>
          <a:p>
            <a:pPr algn="ctr"/>
            <a:r>
              <a:rPr lang="en-GB" dirty="0">
                <a:solidFill>
                  <a:schemeClr val="bg1"/>
                </a:solidFill>
                <a:latin typeface="Alegreya Sans" panose="00000500000000000000" pitchFamily="2" charset="0"/>
              </a:rPr>
              <a:t>Laureates</a:t>
            </a:r>
          </a:p>
        </p:txBody>
      </p:sp>
      <p:sp>
        <p:nvSpPr>
          <p:cNvPr id="5" name="Text Placeholder 4">
            <a:extLst>
              <a:ext uri="{FF2B5EF4-FFF2-40B4-BE49-F238E27FC236}">
                <a16:creationId xmlns:a16="http://schemas.microsoft.com/office/drawing/2014/main" id="{AEFF5130-C4D6-468E-BCE3-DFDDE63CB62D}"/>
              </a:ext>
            </a:extLst>
          </p:cNvPr>
          <p:cNvSpPr>
            <a:spLocks noGrp="1"/>
          </p:cNvSpPr>
          <p:nvPr>
            <p:ph type="body" idx="1"/>
          </p:nvPr>
        </p:nvSpPr>
        <p:spPr>
          <a:xfrm>
            <a:off x="716396" y="3209925"/>
            <a:ext cx="10643754" cy="2102644"/>
          </a:xfrm>
        </p:spPr>
        <p:txBody>
          <a:bodyPr>
            <a:normAutofit/>
          </a:bodyPr>
          <a:lstStyle/>
          <a:p>
            <a:pPr algn="ctr"/>
            <a:r>
              <a:rPr lang="en-US" dirty="0">
                <a:solidFill>
                  <a:schemeClr val="bg1"/>
                </a:solidFill>
                <a:latin typeface="Noto Serif" panose="02020600060500020200" pitchFamily="18" charset="0"/>
                <a:ea typeface="Noto Serif" panose="02020600060500020200" pitchFamily="18" charset="0"/>
                <a:cs typeface="Noto Serif" panose="02020600060500020200" pitchFamily="18" charset="0"/>
              </a:rPr>
              <a:t>We sincerely thank the UEMS National Medical Associations and UEMS Bodies for their invaluable recommendations and unwavering support in </a:t>
            </a:r>
            <a:r>
              <a:rPr lang="en-US" dirty="0" err="1">
                <a:solidFill>
                  <a:schemeClr val="bg1"/>
                </a:solidFill>
                <a:latin typeface="Noto Serif" panose="02020600060500020200" pitchFamily="18" charset="0"/>
                <a:ea typeface="Noto Serif" panose="02020600060500020200" pitchFamily="18" charset="0"/>
                <a:cs typeface="Noto Serif" panose="02020600060500020200" pitchFamily="18" charset="0"/>
              </a:rPr>
              <a:t>recognising</a:t>
            </a:r>
            <a:r>
              <a:rPr lang="en-US" dirty="0">
                <a:solidFill>
                  <a:schemeClr val="bg1"/>
                </a:solidFill>
                <a:latin typeface="Noto Serif" panose="02020600060500020200" pitchFamily="18" charset="0"/>
                <a:ea typeface="Noto Serif" panose="02020600060500020200" pitchFamily="18" charset="0"/>
                <a:cs typeface="Noto Serif" panose="02020600060500020200" pitchFamily="18" charset="0"/>
              </a:rPr>
              <a:t> the outstanding laureates of the UEMS Awards 2024.</a:t>
            </a:r>
          </a:p>
          <a:p>
            <a:pPr algn="ctr"/>
            <a:r>
              <a:rPr lang="en-US" dirty="0">
                <a:solidFill>
                  <a:schemeClr val="bg1"/>
                </a:solidFill>
                <a:latin typeface="Noto Serif" panose="02020600060500020200" pitchFamily="18" charset="0"/>
                <a:ea typeface="Noto Serif" panose="02020600060500020200" pitchFamily="18" charset="0"/>
                <a:cs typeface="Noto Serif" panose="02020600060500020200" pitchFamily="18" charset="0"/>
              </a:rPr>
              <a:t> Your collaboration continues to enhance the prestige of these awards and celebrates excellence on the European scene of specialist care.</a:t>
            </a:r>
            <a:endParaRPr lang="en-GB" dirty="0">
              <a:solidFill>
                <a:schemeClr val="bg1"/>
              </a:solidFill>
              <a:latin typeface="Noto Serif" panose="02020600060500020200" pitchFamily="18" charset="0"/>
              <a:ea typeface="Noto Serif" panose="02020600060500020200" pitchFamily="18" charset="0"/>
              <a:cs typeface="Noto Serif" panose="02020600060500020200" pitchFamily="18" charset="0"/>
            </a:endParaRPr>
          </a:p>
        </p:txBody>
      </p:sp>
      <p:sp>
        <p:nvSpPr>
          <p:cNvPr id="6" name="TextBox 5">
            <a:extLst>
              <a:ext uri="{FF2B5EF4-FFF2-40B4-BE49-F238E27FC236}">
                <a16:creationId xmlns:a16="http://schemas.microsoft.com/office/drawing/2014/main" id="{E5550B25-8C1A-4954-AB69-8FCDC15EE6F3}"/>
              </a:ext>
            </a:extLst>
          </p:cNvPr>
          <p:cNvSpPr txBox="1"/>
          <p:nvPr/>
        </p:nvSpPr>
        <p:spPr>
          <a:xfrm>
            <a:off x="716396" y="6188364"/>
            <a:ext cx="3241963" cy="369332"/>
          </a:xfrm>
          <a:prstGeom prst="rect">
            <a:avLst/>
          </a:prstGeom>
          <a:noFill/>
        </p:spPr>
        <p:txBody>
          <a:bodyPr wrap="square" rtlCol="0">
            <a:spAutoFit/>
          </a:bodyPr>
          <a:lstStyle/>
          <a:p>
            <a:r>
              <a:rPr lang="en-GB" dirty="0">
                <a:solidFill>
                  <a:srgbClr val="053470"/>
                </a:solidFill>
                <a:latin typeface="Asap" pitchFamily="2" charset="0"/>
              </a:rPr>
              <a:t>UEMS Awards – 2024 Edition</a:t>
            </a:r>
          </a:p>
        </p:txBody>
      </p:sp>
    </p:spTree>
    <p:extLst>
      <p:ext uri="{BB962C8B-B14F-4D97-AF65-F5344CB8AC3E}">
        <p14:creationId xmlns:p14="http://schemas.microsoft.com/office/powerpoint/2010/main" val="139004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985-9139-4CB5-92C4-ABA1A311732E}"/>
              </a:ext>
            </a:extLst>
          </p:cNvPr>
          <p:cNvSpPr>
            <a:spLocks noGrp="1"/>
          </p:cNvSpPr>
          <p:nvPr>
            <p:ph type="title"/>
          </p:nvPr>
        </p:nvSpPr>
        <p:spPr>
          <a:xfrm>
            <a:off x="838200" y="365125"/>
            <a:ext cx="10515600" cy="2100984"/>
          </a:xfrm>
        </p:spPr>
        <p:txBody>
          <a:bodyPr>
            <a:normAutofit/>
          </a:bodyPr>
          <a:lstStyle/>
          <a:p>
            <a:r>
              <a:rPr lang="en-GB" b="1" dirty="0">
                <a:solidFill>
                  <a:srgbClr val="053470"/>
                </a:solidFill>
                <a:latin typeface="Alegreya Sans" panose="00000500000000000000" pitchFamily="2" charset="0"/>
              </a:rPr>
              <a:t>Dr </a:t>
            </a:r>
            <a:r>
              <a:rPr lang="en-GB" b="1" dirty="0" err="1">
                <a:solidFill>
                  <a:srgbClr val="053470"/>
                </a:solidFill>
                <a:latin typeface="Alegreya Sans" panose="00000500000000000000" pitchFamily="2" charset="0"/>
              </a:rPr>
              <a:t>Arcadi</a:t>
            </a:r>
            <a:r>
              <a:rPr lang="en-GB" b="1" dirty="0">
                <a:solidFill>
                  <a:srgbClr val="053470"/>
                </a:solidFill>
                <a:latin typeface="Alegreya Sans" panose="00000500000000000000" pitchFamily="2" charset="0"/>
              </a:rPr>
              <a:t> GUAL                           </a:t>
            </a:r>
            <a:br>
              <a:rPr lang="en-GB" b="1" dirty="0">
                <a:solidFill>
                  <a:srgbClr val="053470"/>
                </a:solidFill>
                <a:latin typeface="Alegreya Sans" panose="00000500000000000000" pitchFamily="2" charset="0"/>
              </a:rPr>
            </a:br>
            <a:r>
              <a:rPr lang="en-GB" sz="3600" b="1" i="1" dirty="0">
                <a:solidFill>
                  <a:schemeClr val="accent1"/>
                </a:solidFill>
                <a:latin typeface="Alegreya Sans" panose="00000500000000000000" pitchFamily="2" charset="0"/>
              </a:rPr>
              <a:t>UEMS Gold Badge of Honour</a:t>
            </a:r>
            <a:endParaRPr lang="en-GB" b="1" i="1" dirty="0">
              <a:solidFill>
                <a:schemeClr val="accent1"/>
              </a:solidFill>
              <a:latin typeface="Alegreya Sans" panose="00000500000000000000" pitchFamily="2" charset="0"/>
            </a:endParaRPr>
          </a:p>
        </p:txBody>
      </p:sp>
      <p:sp>
        <p:nvSpPr>
          <p:cNvPr id="3" name="Content Placeholder 2">
            <a:extLst>
              <a:ext uri="{FF2B5EF4-FFF2-40B4-BE49-F238E27FC236}">
                <a16:creationId xmlns:a16="http://schemas.microsoft.com/office/drawing/2014/main" id="{09B1E4D6-996C-4C21-BC33-913B5040F32B}"/>
              </a:ext>
            </a:extLst>
          </p:cNvPr>
          <p:cNvSpPr>
            <a:spLocks noGrp="1"/>
          </p:cNvSpPr>
          <p:nvPr>
            <p:ph idx="1"/>
          </p:nvPr>
        </p:nvSpPr>
        <p:spPr>
          <a:xfrm>
            <a:off x="838200" y="2466109"/>
            <a:ext cx="10515600" cy="3648364"/>
          </a:xfrm>
        </p:spPr>
        <p:txBody>
          <a:bodyPr>
            <a:normAutofit fontScale="92500" lnSpcReduction="10000"/>
          </a:bodyPr>
          <a:lstStyle/>
          <a:p>
            <a:pPr algn="just"/>
            <a:endParaRPr lang="en-US" sz="2000" dirty="0">
              <a:latin typeface="Noto Serif" panose="02020600060500020200" pitchFamily="18" charset="0"/>
              <a:ea typeface="Noto Serif" panose="02020600060500020200" pitchFamily="18" charset="0"/>
              <a:cs typeface="Noto Serif" panose="02020600060500020200" pitchFamily="18" charset="0"/>
            </a:endParaRPr>
          </a:p>
          <a:p>
            <a:pPr algn="just"/>
            <a:r>
              <a:rPr lang="en-US" sz="2000" dirty="0">
                <a:ea typeface="Noto Serif" panose="02020600060500020200" pitchFamily="18" charset="0"/>
                <a:cs typeface="Noto Serif" panose="02020600060500020200" pitchFamily="18" charset="0"/>
              </a:rPr>
              <a:t>Director of SEAFORMEC (Sistema </a:t>
            </a:r>
            <a:r>
              <a:rPr lang="en-US" sz="2000" dirty="0" err="1">
                <a:ea typeface="Noto Serif" panose="02020600060500020200" pitchFamily="18" charset="0"/>
                <a:cs typeface="Noto Serif" panose="02020600060500020200" pitchFamily="18" charset="0"/>
              </a:rPr>
              <a:t>Español</a:t>
            </a:r>
            <a:r>
              <a:rPr lang="en-US" sz="2000" dirty="0">
                <a:ea typeface="Noto Serif" panose="02020600060500020200" pitchFamily="18" charset="0"/>
                <a:cs typeface="Noto Serif" panose="02020600060500020200" pitchFamily="18" charset="0"/>
              </a:rPr>
              <a:t> de </a:t>
            </a:r>
            <a:r>
              <a:rPr lang="en-US" sz="2000" dirty="0" err="1">
                <a:ea typeface="Noto Serif" panose="02020600060500020200" pitchFamily="18" charset="0"/>
                <a:cs typeface="Noto Serif" panose="02020600060500020200" pitchFamily="18" charset="0"/>
              </a:rPr>
              <a:t>Acreditación</a:t>
            </a:r>
            <a:r>
              <a:rPr lang="en-US" sz="2000" dirty="0">
                <a:ea typeface="Noto Serif" panose="02020600060500020200" pitchFamily="18" charset="0"/>
                <a:cs typeface="Noto Serif" panose="02020600060500020200" pitchFamily="18" charset="0"/>
              </a:rPr>
              <a:t> de la </a:t>
            </a:r>
            <a:r>
              <a:rPr lang="en-US" sz="2000" dirty="0" err="1">
                <a:ea typeface="Noto Serif" panose="02020600060500020200" pitchFamily="18" charset="0"/>
                <a:cs typeface="Noto Serif" panose="02020600060500020200" pitchFamily="18" charset="0"/>
              </a:rPr>
              <a:t>Formación</a:t>
            </a:r>
            <a:r>
              <a:rPr lang="en-US" sz="2000" dirty="0">
                <a:ea typeface="Noto Serif" panose="02020600060500020200" pitchFamily="18" charset="0"/>
                <a:cs typeface="Noto Serif" panose="02020600060500020200" pitchFamily="18" charset="0"/>
              </a:rPr>
              <a:t> </a:t>
            </a:r>
            <a:r>
              <a:rPr lang="en-US" sz="2000" dirty="0" err="1">
                <a:ea typeface="Noto Serif" panose="02020600060500020200" pitchFamily="18" charset="0"/>
                <a:cs typeface="Noto Serif" panose="02020600060500020200" pitchFamily="18" charset="0"/>
              </a:rPr>
              <a:t>Médica</a:t>
            </a:r>
            <a:r>
              <a:rPr lang="en-US" sz="2000" dirty="0">
                <a:ea typeface="Noto Serif" panose="02020600060500020200" pitchFamily="18" charset="0"/>
                <a:cs typeface="Noto Serif" panose="02020600060500020200" pitchFamily="18" charset="0"/>
              </a:rPr>
              <a:t> </a:t>
            </a:r>
            <a:r>
              <a:rPr lang="en-US" sz="2000" dirty="0" err="1">
                <a:ea typeface="Noto Serif" panose="02020600060500020200" pitchFamily="18" charset="0"/>
                <a:cs typeface="Noto Serif" panose="02020600060500020200" pitchFamily="18" charset="0"/>
              </a:rPr>
              <a:t>Continuada</a:t>
            </a:r>
            <a:r>
              <a:rPr lang="en-US" sz="2000" dirty="0">
                <a:ea typeface="Noto Serif" panose="02020600060500020200" pitchFamily="18" charset="0"/>
                <a:cs typeface="Noto Serif" panose="02020600060500020200" pitchFamily="18" charset="0"/>
              </a:rPr>
              <a:t>), which is the Spanish Accreditation System for Continuing Medical Education and playing a vital role in certifying the ongoing professional development of healthcare professionals, a key partner in the UEMS Accreditation Program. </a:t>
            </a:r>
          </a:p>
          <a:p>
            <a:r>
              <a:rPr lang="en-US" sz="2000" dirty="0">
                <a:ea typeface="Noto Serif" panose="02020600060500020200" pitchFamily="18" charset="0"/>
                <a:cs typeface="Noto Serif" panose="02020600060500020200" pitchFamily="18" charset="0"/>
              </a:rPr>
              <a:t>Under the chairmanship of Dr </a:t>
            </a:r>
            <a:r>
              <a:rPr lang="en-US" sz="2000" dirty="0" err="1">
                <a:ea typeface="Noto Serif" panose="02020600060500020200" pitchFamily="18" charset="0"/>
                <a:cs typeface="Noto Serif" panose="02020600060500020200" pitchFamily="18" charset="0"/>
              </a:rPr>
              <a:t>Arcadi</a:t>
            </a:r>
            <a:r>
              <a:rPr lang="en-US" sz="2000" dirty="0">
                <a:ea typeface="Noto Serif" panose="02020600060500020200" pitchFamily="18" charset="0"/>
                <a:cs typeface="Noto Serif" panose="02020600060500020200" pitchFamily="18" charset="0"/>
              </a:rPr>
              <a:t> </a:t>
            </a:r>
            <a:r>
              <a:rPr lang="en-US" sz="2000" dirty="0" err="1">
                <a:ea typeface="Noto Serif" panose="02020600060500020200" pitchFamily="18" charset="0"/>
                <a:cs typeface="Noto Serif" panose="02020600060500020200" pitchFamily="18" charset="0"/>
              </a:rPr>
              <a:t>Gual</a:t>
            </a:r>
            <a:r>
              <a:rPr lang="en-US" sz="2000" dirty="0">
                <a:ea typeface="Noto Serif" panose="02020600060500020200" pitchFamily="18" charset="0"/>
                <a:cs typeface="Noto Serif" panose="02020600060500020200" pitchFamily="18" charset="0"/>
              </a:rPr>
              <a:t>, SEAFORMEC has been instrumental in the introduction, dissemination, and implementation of the European CME Credits (EMECs) system, both in Spain and throughout the Latin American region represented by CONFEMEL (</a:t>
            </a:r>
            <a:r>
              <a:rPr lang="en-US" sz="2000" dirty="0" err="1">
                <a:ea typeface="Noto Serif" panose="02020600060500020200" pitchFamily="18" charset="0"/>
                <a:cs typeface="Noto Serif" panose="02020600060500020200" pitchFamily="18" charset="0"/>
              </a:rPr>
              <a:t>Confederación</a:t>
            </a:r>
            <a:r>
              <a:rPr lang="en-US" sz="2000" dirty="0">
                <a:ea typeface="Noto Serif" panose="02020600060500020200" pitchFamily="18" charset="0"/>
                <a:cs typeface="Noto Serif" panose="02020600060500020200" pitchFamily="18" charset="0"/>
              </a:rPr>
              <a:t> </a:t>
            </a:r>
            <a:r>
              <a:rPr lang="en-US" sz="2000" dirty="0" err="1">
                <a:ea typeface="Noto Serif" panose="02020600060500020200" pitchFamily="18" charset="0"/>
                <a:cs typeface="Noto Serif" panose="02020600060500020200" pitchFamily="18" charset="0"/>
              </a:rPr>
              <a:t>Médica</a:t>
            </a:r>
            <a:r>
              <a:rPr lang="en-US" sz="2000" dirty="0">
                <a:ea typeface="Noto Serif" panose="02020600060500020200" pitchFamily="18" charset="0"/>
                <a:cs typeface="Noto Serif" panose="02020600060500020200" pitchFamily="18" charset="0"/>
              </a:rPr>
              <a:t> </a:t>
            </a:r>
            <a:r>
              <a:rPr lang="en-US" sz="2000" dirty="0" err="1">
                <a:ea typeface="Noto Serif" panose="02020600060500020200" pitchFamily="18" charset="0"/>
                <a:cs typeface="Noto Serif" panose="02020600060500020200" pitchFamily="18" charset="0"/>
              </a:rPr>
              <a:t>Latinoamericana</a:t>
            </a:r>
            <a:r>
              <a:rPr lang="en-US" sz="2000" dirty="0">
                <a:ea typeface="Noto Serif" panose="02020600060500020200" pitchFamily="18" charset="0"/>
                <a:cs typeface="Noto Serif" panose="02020600060500020200" pitchFamily="18" charset="0"/>
              </a:rPr>
              <a:t> y del Caribe).</a:t>
            </a:r>
          </a:p>
          <a:p>
            <a:pPr algn="just"/>
            <a:r>
              <a:rPr lang="en-US" sz="2000" dirty="0">
                <a:ea typeface="Noto Serif" panose="02020600060500020200" pitchFamily="18" charset="0"/>
                <a:cs typeface="Noto Serif" panose="02020600060500020200" pitchFamily="18" charset="0"/>
              </a:rPr>
              <a:t>Through this partnership, the UEMS EACCME and SEAFORMEC have helped standardize medical education, ensuring that professionals across these regions have access to high-quality, accredited learning opportunities. This effort has enhanced the global recognition of EMECs and fostered a greater integration of European and Latin American medical education standards.</a:t>
            </a:r>
            <a:endParaRPr lang="en-GB" sz="2000" dirty="0">
              <a:ea typeface="Noto Serif" panose="02020600060500020200" pitchFamily="18" charset="0"/>
              <a:cs typeface="Noto Serif" panose="02020600060500020200" pitchFamily="18" charset="0"/>
            </a:endParaRPr>
          </a:p>
        </p:txBody>
      </p:sp>
      <p:sp>
        <p:nvSpPr>
          <p:cNvPr id="6" name="TextBox 5">
            <a:extLst>
              <a:ext uri="{FF2B5EF4-FFF2-40B4-BE49-F238E27FC236}">
                <a16:creationId xmlns:a16="http://schemas.microsoft.com/office/drawing/2014/main" id="{E56DD2AD-2DDD-48EE-8436-F26B7135932A}"/>
              </a:ext>
            </a:extLst>
          </p:cNvPr>
          <p:cNvSpPr txBox="1"/>
          <p:nvPr/>
        </p:nvSpPr>
        <p:spPr>
          <a:xfrm>
            <a:off x="8248073" y="6289964"/>
            <a:ext cx="3241963" cy="307777"/>
          </a:xfrm>
          <a:prstGeom prst="rect">
            <a:avLst/>
          </a:prstGeom>
          <a:noFill/>
        </p:spPr>
        <p:txBody>
          <a:bodyPr wrap="square" rtlCol="0">
            <a:spAutoFit/>
          </a:bodyPr>
          <a:lstStyle/>
          <a:p>
            <a:pPr algn="r"/>
            <a:r>
              <a:rPr lang="en-GB" sz="1400" dirty="0">
                <a:solidFill>
                  <a:srgbClr val="053470"/>
                </a:solidFill>
                <a:latin typeface="Asap" pitchFamily="2" charset="0"/>
              </a:rPr>
              <a:t>UEMS Awards –2024 Edition</a:t>
            </a:r>
          </a:p>
        </p:txBody>
      </p:sp>
      <p:pic>
        <p:nvPicPr>
          <p:cNvPr id="5" name="Picture 4" descr="A person in a suit and tie&#10;&#10;Description automatically generated">
            <a:extLst>
              <a:ext uri="{FF2B5EF4-FFF2-40B4-BE49-F238E27FC236}">
                <a16:creationId xmlns:a16="http://schemas.microsoft.com/office/drawing/2014/main" id="{157DDC82-C21A-CA65-EB9C-4B452BF19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833" y="365125"/>
            <a:ext cx="2905125" cy="2100984"/>
          </a:xfrm>
          <a:prstGeom prst="rect">
            <a:avLst/>
          </a:prstGeom>
        </p:spPr>
      </p:pic>
    </p:spTree>
    <p:extLst>
      <p:ext uri="{BB962C8B-B14F-4D97-AF65-F5344CB8AC3E}">
        <p14:creationId xmlns:p14="http://schemas.microsoft.com/office/powerpoint/2010/main" val="303497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985-9139-4CB5-92C4-ABA1A311732E}"/>
              </a:ext>
            </a:extLst>
          </p:cNvPr>
          <p:cNvSpPr>
            <a:spLocks noGrp="1"/>
          </p:cNvSpPr>
          <p:nvPr>
            <p:ph type="title"/>
          </p:nvPr>
        </p:nvSpPr>
        <p:spPr>
          <a:xfrm>
            <a:off x="838200" y="365125"/>
            <a:ext cx="10515600" cy="2100984"/>
          </a:xfrm>
        </p:spPr>
        <p:txBody>
          <a:bodyPr>
            <a:normAutofit/>
          </a:bodyPr>
          <a:lstStyle/>
          <a:p>
            <a:r>
              <a:rPr lang="en-GB" b="1" dirty="0">
                <a:solidFill>
                  <a:srgbClr val="053470"/>
                </a:solidFill>
                <a:latin typeface="Alegreya Sans" panose="00000500000000000000" pitchFamily="2" charset="0"/>
              </a:rPr>
              <a:t>Dr Martin BALZAN                           </a:t>
            </a:r>
            <a:br>
              <a:rPr lang="en-GB" b="1" dirty="0">
                <a:solidFill>
                  <a:srgbClr val="053470"/>
                </a:solidFill>
                <a:latin typeface="Alegreya Sans" panose="00000500000000000000" pitchFamily="2" charset="0"/>
              </a:rPr>
            </a:br>
            <a:r>
              <a:rPr lang="en-GB" sz="3600" b="1" i="1" dirty="0">
                <a:solidFill>
                  <a:schemeClr val="accent1"/>
                </a:solidFill>
                <a:latin typeface="Alegreya Sans" panose="00000500000000000000" pitchFamily="2" charset="0"/>
              </a:rPr>
              <a:t>UEMS Gold Decoration of Honour</a:t>
            </a:r>
            <a:endParaRPr lang="en-GB" b="1" i="1" dirty="0">
              <a:solidFill>
                <a:schemeClr val="accent1"/>
              </a:solidFill>
              <a:latin typeface="Alegreya Sans" panose="00000500000000000000" pitchFamily="2" charset="0"/>
            </a:endParaRPr>
          </a:p>
        </p:txBody>
      </p:sp>
      <p:pic>
        <p:nvPicPr>
          <p:cNvPr id="7" name="Content Placeholder 6" descr="A person in a suit and tie&#10;&#10;Description automatically generated">
            <a:extLst>
              <a:ext uri="{FF2B5EF4-FFF2-40B4-BE49-F238E27FC236}">
                <a16:creationId xmlns:a16="http://schemas.microsoft.com/office/drawing/2014/main" id="{C5091109-0932-DBC8-9782-7CFE09817A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7406" y="365125"/>
            <a:ext cx="3114675" cy="2100984"/>
          </a:xfrm>
        </p:spPr>
      </p:pic>
      <p:sp>
        <p:nvSpPr>
          <p:cNvPr id="6" name="TextBox 5">
            <a:extLst>
              <a:ext uri="{FF2B5EF4-FFF2-40B4-BE49-F238E27FC236}">
                <a16:creationId xmlns:a16="http://schemas.microsoft.com/office/drawing/2014/main" id="{E56DD2AD-2DDD-48EE-8436-F26B7135932A}"/>
              </a:ext>
            </a:extLst>
          </p:cNvPr>
          <p:cNvSpPr txBox="1"/>
          <p:nvPr/>
        </p:nvSpPr>
        <p:spPr>
          <a:xfrm>
            <a:off x="8248073" y="6289964"/>
            <a:ext cx="3241963" cy="307777"/>
          </a:xfrm>
          <a:prstGeom prst="rect">
            <a:avLst/>
          </a:prstGeom>
          <a:noFill/>
        </p:spPr>
        <p:txBody>
          <a:bodyPr wrap="square" rtlCol="0">
            <a:spAutoFit/>
          </a:bodyPr>
          <a:lstStyle/>
          <a:p>
            <a:pPr algn="r"/>
            <a:r>
              <a:rPr lang="en-GB" sz="1400" dirty="0">
                <a:solidFill>
                  <a:srgbClr val="053470"/>
                </a:solidFill>
                <a:latin typeface="Asap" pitchFamily="2" charset="0"/>
              </a:rPr>
              <a:t>UEMS Awards –2024 Edition</a:t>
            </a:r>
          </a:p>
        </p:txBody>
      </p:sp>
      <p:sp>
        <p:nvSpPr>
          <p:cNvPr id="3" name="TextBox 2">
            <a:extLst>
              <a:ext uri="{FF2B5EF4-FFF2-40B4-BE49-F238E27FC236}">
                <a16:creationId xmlns:a16="http://schemas.microsoft.com/office/drawing/2014/main" id="{DDED96DF-5287-C0CC-9BE8-091D4DDD8DC5}"/>
              </a:ext>
            </a:extLst>
          </p:cNvPr>
          <p:cNvSpPr txBox="1"/>
          <p:nvPr/>
        </p:nvSpPr>
        <p:spPr>
          <a:xfrm>
            <a:off x="646481" y="2466109"/>
            <a:ext cx="10515600" cy="3416320"/>
          </a:xfrm>
          <a:prstGeom prst="rect">
            <a:avLst/>
          </a:prstGeom>
          <a:noFill/>
        </p:spPr>
        <p:txBody>
          <a:bodyPr wrap="square" rtlCol="0">
            <a:spAutoFit/>
          </a:bodyPr>
          <a:lstStyle/>
          <a:p>
            <a:r>
              <a:rPr lang="fr-FR" b="1" dirty="0">
                <a:solidFill>
                  <a:schemeClr val="accent1"/>
                </a:solidFill>
              </a:rPr>
              <a:t>Key positions </a:t>
            </a:r>
            <a:r>
              <a:rPr lang="fr-FR" b="1" dirty="0" err="1">
                <a:solidFill>
                  <a:schemeClr val="accent1"/>
                </a:solidFill>
              </a:rPr>
              <a:t>held</a:t>
            </a:r>
            <a:r>
              <a:rPr lang="fr-FR" b="1" dirty="0">
                <a:solidFill>
                  <a:schemeClr val="accent1"/>
                </a:solidFill>
              </a:rPr>
              <a:t> </a:t>
            </a:r>
            <a:r>
              <a:rPr lang="fr-FR" b="1" dirty="0" err="1">
                <a:solidFill>
                  <a:schemeClr val="accent1"/>
                </a:solidFill>
              </a:rPr>
              <a:t>within</a:t>
            </a:r>
            <a:r>
              <a:rPr lang="fr-FR" b="1" dirty="0">
                <a:solidFill>
                  <a:schemeClr val="accent1"/>
                </a:solidFill>
              </a:rPr>
              <a:t> the UEMS</a:t>
            </a:r>
            <a:r>
              <a:rPr lang="fr-FR" dirty="0"/>
              <a:t>: Past </a:t>
            </a:r>
            <a:r>
              <a:rPr lang="fr-FR" dirty="0" err="1"/>
              <a:t>President</a:t>
            </a:r>
            <a:r>
              <a:rPr lang="fr-FR" dirty="0"/>
              <a:t> of the UEMS Section of </a:t>
            </a:r>
            <a:r>
              <a:rPr lang="fr-FR" dirty="0" err="1"/>
              <a:t>Pneumology</a:t>
            </a:r>
            <a:r>
              <a:rPr lang="fr-FR" dirty="0"/>
              <a:t>, </a:t>
            </a:r>
            <a:r>
              <a:rPr lang="fr-FR" dirty="0" err="1"/>
              <a:t>current</a:t>
            </a:r>
            <a:r>
              <a:rPr lang="fr-FR" dirty="0"/>
              <a:t> Head of </a:t>
            </a:r>
            <a:r>
              <a:rPr lang="fr-FR" dirty="0" err="1"/>
              <a:t>Delegation</a:t>
            </a:r>
            <a:r>
              <a:rPr lang="fr-FR" dirty="0"/>
              <a:t> of the Medical Association of Malta to the UEMS.</a:t>
            </a:r>
          </a:p>
          <a:p>
            <a:r>
              <a:rPr lang="fr-FR" b="1" dirty="0">
                <a:solidFill>
                  <a:schemeClr val="accent1"/>
                </a:solidFill>
              </a:rPr>
              <a:t>Contributions:</a:t>
            </a:r>
            <a:endParaRPr lang="fr-BE" dirty="0"/>
          </a:p>
          <a:p>
            <a:pPr marL="285750" indent="-285750" algn="just">
              <a:buFont typeface="Arial" panose="020B0604020202020204" pitchFamily="34" charset="0"/>
              <a:buChar char="•"/>
            </a:pPr>
            <a:r>
              <a:rPr lang="en-US" dirty="0"/>
              <a:t>Dr Balzan played a pivotal role in reversing the brain drain of Maltese doctors, who historically left the country in large numbers. He was instrumental in establishing legislation for recognizing medical specialists and creating a specialist accreditation committee, which helped retain skilled professionals and strengthened Malta's healthcare system.</a:t>
            </a:r>
          </a:p>
          <a:p>
            <a:pPr marL="285750" indent="-285750" algn="just">
              <a:buFont typeface="Arial" panose="020B0604020202020204" pitchFamily="34" charset="0"/>
              <a:buChar char="•"/>
            </a:pPr>
            <a:r>
              <a:rPr lang="en-US" dirty="0"/>
              <a:t>Dr. </a:t>
            </a:r>
            <a:r>
              <a:rPr lang="en-US" dirty="0" err="1"/>
              <a:t>Balzan’s</a:t>
            </a:r>
            <a:r>
              <a:rPr lang="en-US" dirty="0"/>
              <a:t> contributions span beyond the national level, as he has been instrumental in advancing pulmonology in Europe. He negotiated UEMS approval of the pulmonology curriculum, establishing a European standard for specialist training. He also brokered two key agreements between UEMS and the European Respiratory Society, regulating CME accreditation and formalizing a European exam process, which significantly improved the quality and consistency of pulmonology training across the continent.</a:t>
            </a:r>
            <a:endParaRPr lang="fr-BE" dirty="0"/>
          </a:p>
        </p:txBody>
      </p:sp>
    </p:spTree>
    <p:extLst>
      <p:ext uri="{BB962C8B-B14F-4D97-AF65-F5344CB8AC3E}">
        <p14:creationId xmlns:p14="http://schemas.microsoft.com/office/powerpoint/2010/main" val="316796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985-9139-4CB5-92C4-ABA1A311732E}"/>
              </a:ext>
            </a:extLst>
          </p:cNvPr>
          <p:cNvSpPr>
            <a:spLocks noGrp="1"/>
          </p:cNvSpPr>
          <p:nvPr>
            <p:ph type="title"/>
          </p:nvPr>
        </p:nvSpPr>
        <p:spPr>
          <a:xfrm>
            <a:off x="838200" y="365125"/>
            <a:ext cx="10515600" cy="2100984"/>
          </a:xfrm>
        </p:spPr>
        <p:txBody>
          <a:bodyPr>
            <a:normAutofit/>
          </a:bodyPr>
          <a:lstStyle/>
          <a:p>
            <a:r>
              <a:rPr lang="en-GB" b="1" dirty="0">
                <a:solidFill>
                  <a:srgbClr val="053470"/>
                </a:solidFill>
                <a:latin typeface="Alegreya Sans" panose="00000500000000000000" pitchFamily="2" charset="0"/>
              </a:rPr>
              <a:t>Prof. Daniel CASANOVA</a:t>
            </a:r>
            <a:br>
              <a:rPr lang="en-GB" b="1" dirty="0">
                <a:solidFill>
                  <a:srgbClr val="053470"/>
                </a:solidFill>
                <a:latin typeface="Alegreya Sans" panose="00000500000000000000" pitchFamily="2" charset="0"/>
              </a:rPr>
            </a:br>
            <a:r>
              <a:rPr lang="en-GB" sz="3600" b="1" i="1" dirty="0">
                <a:solidFill>
                  <a:schemeClr val="accent1"/>
                </a:solidFill>
                <a:latin typeface="Alegreya Sans" panose="00000500000000000000" pitchFamily="2" charset="0"/>
              </a:rPr>
              <a:t>UEMS Gold Decoration of Honour</a:t>
            </a:r>
            <a:endParaRPr lang="en-GB" b="1" i="1" dirty="0">
              <a:solidFill>
                <a:schemeClr val="accent1"/>
              </a:solidFill>
              <a:latin typeface="Alegreya Sans" panose="00000500000000000000" pitchFamily="2" charset="0"/>
            </a:endParaRPr>
          </a:p>
        </p:txBody>
      </p:sp>
      <p:pic>
        <p:nvPicPr>
          <p:cNvPr id="7" name="Content Placeholder 6" descr="A person in a suit and tie&#10;&#10;Description automatically generated">
            <a:extLst>
              <a:ext uri="{FF2B5EF4-FFF2-40B4-BE49-F238E27FC236}">
                <a16:creationId xmlns:a16="http://schemas.microsoft.com/office/drawing/2014/main" id="{47EC4162-BE39-B6EF-E38C-0671EEAF86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1837" y="365125"/>
            <a:ext cx="3241963" cy="2100984"/>
          </a:xfrm>
        </p:spPr>
      </p:pic>
      <p:sp>
        <p:nvSpPr>
          <p:cNvPr id="6" name="TextBox 5">
            <a:extLst>
              <a:ext uri="{FF2B5EF4-FFF2-40B4-BE49-F238E27FC236}">
                <a16:creationId xmlns:a16="http://schemas.microsoft.com/office/drawing/2014/main" id="{E56DD2AD-2DDD-48EE-8436-F26B7135932A}"/>
              </a:ext>
            </a:extLst>
          </p:cNvPr>
          <p:cNvSpPr txBox="1"/>
          <p:nvPr/>
        </p:nvSpPr>
        <p:spPr>
          <a:xfrm>
            <a:off x="8248073" y="6289964"/>
            <a:ext cx="3241963" cy="307777"/>
          </a:xfrm>
          <a:prstGeom prst="rect">
            <a:avLst/>
          </a:prstGeom>
          <a:noFill/>
        </p:spPr>
        <p:txBody>
          <a:bodyPr wrap="square" rtlCol="0">
            <a:spAutoFit/>
          </a:bodyPr>
          <a:lstStyle/>
          <a:p>
            <a:pPr algn="r"/>
            <a:r>
              <a:rPr lang="en-GB" sz="1400" dirty="0">
                <a:solidFill>
                  <a:srgbClr val="053470"/>
                </a:solidFill>
                <a:latin typeface="Asap" pitchFamily="2" charset="0"/>
              </a:rPr>
              <a:t>UEMS Awards –2024 Edition</a:t>
            </a:r>
          </a:p>
        </p:txBody>
      </p:sp>
      <p:sp>
        <p:nvSpPr>
          <p:cNvPr id="5" name="TextBox 4">
            <a:extLst>
              <a:ext uri="{FF2B5EF4-FFF2-40B4-BE49-F238E27FC236}">
                <a16:creationId xmlns:a16="http://schemas.microsoft.com/office/drawing/2014/main" id="{54C35E16-5777-CAD1-3812-2FF4B3B54386}"/>
              </a:ext>
            </a:extLst>
          </p:cNvPr>
          <p:cNvSpPr txBox="1"/>
          <p:nvPr/>
        </p:nvSpPr>
        <p:spPr>
          <a:xfrm>
            <a:off x="738908" y="2466109"/>
            <a:ext cx="10614891" cy="4247317"/>
          </a:xfrm>
          <a:prstGeom prst="rect">
            <a:avLst/>
          </a:prstGeom>
          <a:noFill/>
        </p:spPr>
        <p:txBody>
          <a:bodyPr wrap="square" rtlCol="0">
            <a:spAutoFit/>
          </a:bodyPr>
          <a:lstStyle/>
          <a:p>
            <a:r>
              <a:rPr lang="fr-FR" b="1" dirty="0">
                <a:solidFill>
                  <a:schemeClr val="accent1"/>
                </a:solidFill>
              </a:rPr>
              <a:t>Key positions </a:t>
            </a:r>
            <a:r>
              <a:rPr lang="fr-FR" b="1" dirty="0" err="1">
                <a:solidFill>
                  <a:schemeClr val="accent1"/>
                </a:solidFill>
              </a:rPr>
              <a:t>held</a:t>
            </a:r>
            <a:r>
              <a:rPr lang="fr-FR" b="1" dirty="0">
                <a:solidFill>
                  <a:schemeClr val="accent1"/>
                </a:solidFill>
              </a:rPr>
              <a:t> </a:t>
            </a:r>
            <a:r>
              <a:rPr lang="fr-FR" b="1" dirty="0" err="1">
                <a:solidFill>
                  <a:schemeClr val="accent1"/>
                </a:solidFill>
              </a:rPr>
              <a:t>within</a:t>
            </a:r>
            <a:r>
              <a:rPr lang="fr-FR" b="1" dirty="0">
                <a:solidFill>
                  <a:schemeClr val="accent1"/>
                </a:solidFill>
              </a:rPr>
              <a:t> the UEMS</a:t>
            </a:r>
            <a:r>
              <a:rPr lang="fr-FR" dirty="0"/>
              <a:t>: Past </a:t>
            </a:r>
            <a:r>
              <a:rPr lang="fr-FR" dirty="0" err="1"/>
              <a:t>President</a:t>
            </a:r>
            <a:r>
              <a:rPr lang="fr-FR" dirty="0"/>
              <a:t> of the UEMS Transplantation Division; </a:t>
            </a:r>
            <a:r>
              <a:rPr lang="fr-FR" dirty="0" err="1"/>
              <a:t>current</a:t>
            </a:r>
            <a:r>
              <a:rPr lang="fr-FR" dirty="0"/>
              <a:t> </a:t>
            </a:r>
            <a:r>
              <a:rPr lang="fr-FR" dirty="0" err="1"/>
              <a:t>President</a:t>
            </a:r>
            <a:r>
              <a:rPr lang="fr-FR" dirty="0"/>
              <a:t> of the </a:t>
            </a:r>
            <a:r>
              <a:rPr lang="fr-FR" dirty="0" err="1"/>
              <a:t>largest</a:t>
            </a:r>
            <a:r>
              <a:rPr lang="fr-FR" dirty="0"/>
              <a:t> UEMS Section, </a:t>
            </a:r>
            <a:r>
              <a:rPr lang="fr-FR" dirty="0" err="1"/>
              <a:t>Surgery</a:t>
            </a:r>
            <a:r>
              <a:rPr lang="fr-FR" dirty="0"/>
              <a:t>. </a:t>
            </a:r>
          </a:p>
          <a:p>
            <a:r>
              <a:rPr lang="fr-FR" b="1" dirty="0">
                <a:solidFill>
                  <a:schemeClr val="accent1"/>
                </a:solidFill>
              </a:rPr>
              <a:t>Contributions:</a:t>
            </a:r>
          </a:p>
          <a:p>
            <a:pPr marL="285750" indent="-285750" algn="just">
              <a:buFont typeface="Arial" panose="020B0604020202020204" pitchFamily="34" charset="0"/>
              <a:buChar char="•"/>
            </a:pPr>
            <a:r>
              <a:rPr lang="fr-FR" dirty="0"/>
              <a:t>Professor of </a:t>
            </a:r>
            <a:r>
              <a:rPr lang="fr-FR" dirty="0" err="1"/>
              <a:t>Surgery</a:t>
            </a:r>
            <a:r>
              <a:rPr lang="fr-FR" dirty="0"/>
              <a:t>, in Santander, Daniel </a:t>
            </a:r>
            <a:r>
              <a:rPr lang="fr-FR" dirty="0" err="1"/>
              <a:t>Casanova’s</a:t>
            </a:r>
            <a:r>
              <a:rPr lang="fr-FR" dirty="0"/>
              <a:t> </a:t>
            </a:r>
            <a:r>
              <a:rPr lang="en-US" dirty="0"/>
              <a:t>has had an extensive and impactful career, contributing significantly to the advancement of surgical science and education in Europe and beyond. Under his leadership, the Surgery Section's Divisions have achieved an unprecedented success rate in the European Examinations. </a:t>
            </a:r>
          </a:p>
          <a:p>
            <a:pPr marL="285750" indent="-285750" algn="just">
              <a:buFont typeface="Arial" panose="020B0604020202020204" pitchFamily="34" charset="0"/>
              <a:buChar char="•"/>
            </a:pPr>
            <a:r>
              <a:rPr lang="en-US" dirty="0"/>
              <a:t>His pioneering work on the SEVE project, alongside his involvement in the European Examinations in Surgery, has been pivotal in shaping the future of surgical education and setting rigorous standards across Europe. The SEVE project (Surgical Expertise Validity Experience), a collaborative initiative between the AEC and the UEMS Surgery Section, is dedicated to creating a comprehensive model and online platform designed to evaluate and track surgical complications across Europe. This innovative tool aims to improve patient outcomes by enhancing the evaluation of surgical expertise continent-wide. </a:t>
            </a:r>
          </a:p>
          <a:p>
            <a:pPr marL="285750" indent="-285750">
              <a:buFont typeface="Arial" panose="020B0604020202020204" pitchFamily="34" charset="0"/>
              <a:buChar char="•"/>
            </a:pPr>
            <a:r>
              <a:rPr lang="en-US" dirty="0"/>
              <a:t>With numerous peer-reviewed publications, his research has influenced a wide range of surgical disciplines, from innovative techniques to improved patient outcomes. </a:t>
            </a:r>
            <a:endParaRPr lang="fr-BE" dirty="0"/>
          </a:p>
        </p:txBody>
      </p:sp>
    </p:spTree>
    <p:extLst>
      <p:ext uri="{BB962C8B-B14F-4D97-AF65-F5344CB8AC3E}">
        <p14:creationId xmlns:p14="http://schemas.microsoft.com/office/powerpoint/2010/main" val="426378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985-9139-4CB5-92C4-ABA1A311732E}"/>
              </a:ext>
            </a:extLst>
          </p:cNvPr>
          <p:cNvSpPr>
            <a:spLocks noGrp="1"/>
          </p:cNvSpPr>
          <p:nvPr>
            <p:ph type="title"/>
          </p:nvPr>
        </p:nvSpPr>
        <p:spPr>
          <a:xfrm>
            <a:off x="838200" y="365125"/>
            <a:ext cx="10515600" cy="2100984"/>
          </a:xfrm>
        </p:spPr>
        <p:txBody>
          <a:bodyPr>
            <a:normAutofit/>
          </a:bodyPr>
          <a:lstStyle/>
          <a:p>
            <a:r>
              <a:rPr lang="en-GB" b="1" dirty="0">
                <a:solidFill>
                  <a:srgbClr val="053470"/>
                </a:solidFill>
                <a:latin typeface="Alegreya Sans" panose="00000500000000000000" pitchFamily="2" charset="0"/>
              </a:rPr>
              <a:t>Prof. Nada </a:t>
            </a:r>
            <a:r>
              <a:rPr lang="en-GB" b="1" dirty="0" err="1">
                <a:solidFill>
                  <a:srgbClr val="053470"/>
                </a:solidFill>
                <a:latin typeface="Alegreya Sans" panose="00000500000000000000" pitchFamily="2" charset="0"/>
              </a:rPr>
              <a:t>Čikeš</a:t>
            </a:r>
            <a:r>
              <a:rPr lang="en-GB" b="1" dirty="0">
                <a:solidFill>
                  <a:srgbClr val="053470"/>
                </a:solidFill>
                <a:latin typeface="Alegreya Sans" panose="00000500000000000000" pitchFamily="2" charset="0"/>
              </a:rPr>
              <a:t>                           </a:t>
            </a:r>
            <a:br>
              <a:rPr lang="en-GB" b="1" dirty="0">
                <a:solidFill>
                  <a:srgbClr val="053470"/>
                </a:solidFill>
                <a:latin typeface="Alegreya Sans" panose="00000500000000000000" pitchFamily="2" charset="0"/>
              </a:rPr>
            </a:br>
            <a:r>
              <a:rPr lang="en-GB" sz="3600" b="1" i="1" dirty="0">
                <a:solidFill>
                  <a:schemeClr val="accent1"/>
                </a:solidFill>
                <a:latin typeface="Alegreya Sans" panose="00000500000000000000" pitchFamily="2" charset="0"/>
              </a:rPr>
              <a:t>UEMS Gold Decoration of Honour</a:t>
            </a:r>
            <a:endParaRPr lang="en-GB" b="1" i="1" dirty="0">
              <a:solidFill>
                <a:schemeClr val="accent1"/>
              </a:solidFill>
              <a:latin typeface="Alegreya Sans" panose="00000500000000000000" pitchFamily="2" charset="0"/>
            </a:endParaRPr>
          </a:p>
        </p:txBody>
      </p:sp>
      <p:pic>
        <p:nvPicPr>
          <p:cNvPr id="8" name="Content Placeholder 7" descr="A person in a white coat&#10;&#10;Description automatically generated">
            <a:extLst>
              <a:ext uri="{FF2B5EF4-FFF2-40B4-BE49-F238E27FC236}">
                <a16:creationId xmlns:a16="http://schemas.microsoft.com/office/drawing/2014/main" id="{D5567752-1343-D7B8-C3B3-8964C681DA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15926" y="365126"/>
            <a:ext cx="2837873" cy="1870074"/>
          </a:xfrm>
        </p:spPr>
      </p:pic>
      <p:sp>
        <p:nvSpPr>
          <p:cNvPr id="6" name="TextBox 5">
            <a:extLst>
              <a:ext uri="{FF2B5EF4-FFF2-40B4-BE49-F238E27FC236}">
                <a16:creationId xmlns:a16="http://schemas.microsoft.com/office/drawing/2014/main" id="{E56DD2AD-2DDD-48EE-8436-F26B7135932A}"/>
              </a:ext>
            </a:extLst>
          </p:cNvPr>
          <p:cNvSpPr txBox="1"/>
          <p:nvPr/>
        </p:nvSpPr>
        <p:spPr>
          <a:xfrm>
            <a:off x="8248073" y="6289964"/>
            <a:ext cx="3241963" cy="307777"/>
          </a:xfrm>
          <a:prstGeom prst="rect">
            <a:avLst/>
          </a:prstGeom>
          <a:noFill/>
        </p:spPr>
        <p:txBody>
          <a:bodyPr wrap="square" rtlCol="0">
            <a:spAutoFit/>
          </a:bodyPr>
          <a:lstStyle/>
          <a:p>
            <a:pPr algn="r"/>
            <a:r>
              <a:rPr lang="en-GB" sz="1400" dirty="0">
                <a:solidFill>
                  <a:srgbClr val="053470"/>
                </a:solidFill>
                <a:latin typeface="Asap" pitchFamily="2" charset="0"/>
              </a:rPr>
              <a:t>UEMS Awards –2024 Edition</a:t>
            </a:r>
          </a:p>
        </p:txBody>
      </p:sp>
      <p:sp>
        <p:nvSpPr>
          <p:cNvPr id="4" name="Title 1">
            <a:extLst>
              <a:ext uri="{FF2B5EF4-FFF2-40B4-BE49-F238E27FC236}">
                <a16:creationId xmlns:a16="http://schemas.microsoft.com/office/drawing/2014/main" id="{EBEA63C8-BD03-EE0D-2E8E-AEC2EAA8AADF}"/>
              </a:ext>
            </a:extLst>
          </p:cNvPr>
          <p:cNvSpPr txBox="1">
            <a:spLocks/>
          </p:cNvSpPr>
          <p:nvPr/>
        </p:nvSpPr>
        <p:spPr>
          <a:xfrm>
            <a:off x="990600" y="517525"/>
            <a:ext cx="10515600" cy="2100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dirty="0">
                <a:solidFill>
                  <a:srgbClr val="053470"/>
                </a:solidFill>
                <a:latin typeface="Alegreya Sans" panose="00000500000000000000" pitchFamily="2" charset="0"/>
              </a:rPr>
            </a:br>
            <a:endParaRPr lang="en-GB" b="1" i="1" dirty="0">
              <a:solidFill>
                <a:schemeClr val="accent1"/>
              </a:solidFill>
              <a:latin typeface="Alegreya Sans" panose="00000500000000000000" pitchFamily="2" charset="0"/>
            </a:endParaRPr>
          </a:p>
        </p:txBody>
      </p:sp>
      <p:sp>
        <p:nvSpPr>
          <p:cNvPr id="9" name="TextBox 8">
            <a:extLst>
              <a:ext uri="{FF2B5EF4-FFF2-40B4-BE49-F238E27FC236}">
                <a16:creationId xmlns:a16="http://schemas.microsoft.com/office/drawing/2014/main" id="{09701A91-1894-0447-1C96-F8460CFBCD11}"/>
              </a:ext>
            </a:extLst>
          </p:cNvPr>
          <p:cNvSpPr txBox="1"/>
          <p:nvPr/>
        </p:nvSpPr>
        <p:spPr>
          <a:xfrm>
            <a:off x="990600" y="2235200"/>
            <a:ext cx="10656455" cy="4247317"/>
          </a:xfrm>
          <a:prstGeom prst="rect">
            <a:avLst/>
          </a:prstGeom>
          <a:noFill/>
        </p:spPr>
        <p:txBody>
          <a:bodyPr wrap="square" rtlCol="0">
            <a:spAutoFit/>
          </a:bodyPr>
          <a:lstStyle/>
          <a:p>
            <a:r>
              <a:rPr lang="fr-FR" b="1" dirty="0">
                <a:solidFill>
                  <a:schemeClr val="accent1"/>
                </a:solidFill>
              </a:rPr>
              <a:t>Key positions </a:t>
            </a:r>
            <a:r>
              <a:rPr lang="fr-FR" b="1" dirty="0" err="1">
                <a:solidFill>
                  <a:schemeClr val="accent1"/>
                </a:solidFill>
              </a:rPr>
              <a:t>held</a:t>
            </a:r>
            <a:r>
              <a:rPr lang="fr-FR" b="1" dirty="0">
                <a:solidFill>
                  <a:schemeClr val="accent1"/>
                </a:solidFill>
              </a:rPr>
              <a:t> </a:t>
            </a:r>
            <a:r>
              <a:rPr lang="fr-FR" b="1" dirty="0" err="1">
                <a:solidFill>
                  <a:schemeClr val="accent1"/>
                </a:solidFill>
              </a:rPr>
              <a:t>within</a:t>
            </a:r>
            <a:r>
              <a:rPr lang="fr-FR" b="1" dirty="0">
                <a:solidFill>
                  <a:schemeClr val="accent1"/>
                </a:solidFill>
              </a:rPr>
              <a:t> the UEMS</a:t>
            </a:r>
            <a:r>
              <a:rPr lang="fr-FR" dirty="0"/>
              <a:t>: Past </a:t>
            </a:r>
            <a:r>
              <a:rPr lang="fr-FR" dirty="0" err="1"/>
              <a:t>President</a:t>
            </a:r>
            <a:r>
              <a:rPr lang="fr-FR" dirty="0"/>
              <a:t> of the UEMS </a:t>
            </a:r>
            <a:r>
              <a:rPr lang="fr-FR" dirty="0" err="1"/>
              <a:t>Rheumatology</a:t>
            </a:r>
            <a:r>
              <a:rPr lang="fr-FR" dirty="0"/>
              <a:t> Section and European </a:t>
            </a:r>
            <a:r>
              <a:rPr lang="fr-FR" dirty="0" err="1"/>
              <a:t>Board</a:t>
            </a:r>
            <a:r>
              <a:rPr lang="fr-FR" dirty="0"/>
              <a:t>; UEMS Past </a:t>
            </a:r>
            <a:r>
              <a:rPr lang="fr-FR" dirty="0" err="1"/>
              <a:t>Vice-President</a:t>
            </a:r>
            <a:r>
              <a:rPr lang="fr-FR" dirty="0"/>
              <a:t>; UEMS </a:t>
            </a:r>
            <a:r>
              <a:rPr lang="fr-FR" dirty="0" err="1"/>
              <a:t>representative</a:t>
            </a:r>
            <a:r>
              <a:rPr lang="fr-FR" dirty="0"/>
              <a:t> in EULAR; Chair of the UEMS ETR </a:t>
            </a:r>
            <a:r>
              <a:rPr lang="fr-FR" dirty="0" err="1"/>
              <a:t>Review</a:t>
            </a:r>
            <a:r>
              <a:rPr lang="fr-FR" dirty="0"/>
              <a:t> </a:t>
            </a:r>
            <a:r>
              <a:rPr lang="fr-FR" dirty="0" err="1"/>
              <a:t>Committee</a:t>
            </a:r>
            <a:r>
              <a:rPr lang="fr-FR" dirty="0"/>
              <a:t>.</a:t>
            </a:r>
          </a:p>
          <a:p>
            <a:r>
              <a:rPr lang="fr-FR" b="1" dirty="0">
                <a:solidFill>
                  <a:schemeClr val="accent1"/>
                </a:solidFill>
              </a:rPr>
              <a:t>Contributions:</a:t>
            </a:r>
          </a:p>
          <a:p>
            <a:pPr marL="285750" indent="-285750" algn="just">
              <a:buFont typeface="Arial" panose="020B0604020202020204" pitchFamily="34" charset="0"/>
              <a:buChar char="•"/>
            </a:pPr>
            <a:r>
              <a:rPr lang="en-US" dirty="0"/>
              <a:t>Prof. Emerita </a:t>
            </a:r>
            <a:r>
              <a:rPr lang="en-US" dirty="0" err="1"/>
              <a:t>Čikeš</a:t>
            </a:r>
            <a:r>
              <a:rPr lang="en-US" dirty="0"/>
              <a:t>, a distinguished Consultant in Clinical Immunology and Rheumatology in Croatia, has devoted her career to the advancement of medical education, particularly in aligning it with European standards. Her unwavering commitment to the harmonization of medical training across Europe has earned her recognition as a leader in her field.</a:t>
            </a:r>
            <a:endParaRPr lang="fr-FR" dirty="0"/>
          </a:p>
          <a:p>
            <a:pPr marL="285750" indent="-285750" algn="just">
              <a:buFont typeface="Arial" panose="020B0604020202020204" pitchFamily="34" charset="0"/>
              <a:buChar char="•"/>
            </a:pPr>
            <a:r>
              <a:rPr lang="en-US" dirty="0"/>
              <a:t>Within the UEMS, Prof. </a:t>
            </a:r>
            <a:r>
              <a:rPr lang="en-US" dirty="0" err="1"/>
              <a:t>Čikeš</a:t>
            </a:r>
            <a:r>
              <a:rPr lang="en-US" dirty="0"/>
              <a:t> has played a pivotal role in the establishment of one of the organization’s flagship initiatives: the European Training Requirements (ETR). Her contributions have been instrumental in shaping the framework for this project, including the creation of the ETR Timeline, the ETR Guideline, and the ETR Preamble, which serve as foundational elements for harmonized postgraduate medical education across Europe.</a:t>
            </a:r>
          </a:p>
          <a:p>
            <a:pPr marL="285750" indent="-285750" algn="just">
              <a:buFont typeface="Arial" panose="020B0604020202020204" pitchFamily="34" charset="0"/>
              <a:buChar char="•"/>
            </a:pPr>
            <a:r>
              <a:rPr lang="en-US" dirty="0"/>
              <a:t>Her work remains a driving force in shaping the future of medical training in Europe, enhancing both the quality and integration of healthcare systems throughout the continent. She also laid the foundation for the inaugural ETR Conference within UEMS, a significant milestone in advancing postgraduate medical education.</a:t>
            </a:r>
            <a:endParaRPr lang="fr-BE" dirty="0"/>
          </a:p>
        </p:txBody>
      </p:sp>
    </p:spTree>
    <p:extLst>
      <p:ext uri="{BB962C8B-B14F-4D97-AF65-F5344CB8AC3E}">
        <p14:creationId xmlns:p14="http://schemas.microsoft.com/office/powerpoint/2010/main" val="161500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985-9139-4CB5-92C4-ABA1A311732E}"/>
              </a:ext>
            </a:extLst>
          </p:cNvPr>
          <p:cNvSpPr>
            <a:spLocks noGrp="1"/>
          </p:cNvSpPr>
          <p:nvPr>
            <p:ph type="title"/>
          </p:nvPr>
        </p:nvSpPr>
        <p:spPr>
          <a:xfrm>
            <a:off x="498765" y="406400"/>
            <a:ext cx="10855036" cy="1330035"/>
          </a:xfrm>
        </p:spPr>
        <p:txBody>
          <a:bodyPr>
            <a:normAutofit fontScale="90000"/>
          </a:bodyPr>
          <a:lstStyle/>
          <a:p>
            <a:br>
              <a:rPr lang="en-GB" b="1" dirty="0">
                <a:solidFill>
                  <a:srgbClr val="053470"/>
                </a:solidFill>
                <a:latin typeface="Alegreya Sans" panose="00000500000000000000" pitchFamily="2" charset="0"/>
              </a:rPr>
            </a:br>
            <a:r>
              <a:rPr lang="en-GB" b="1" dirty="0">
                <a:solidFill>
                  <a:srgbClr val="053470"/>
                </a:solidFill>
                <a:latin typeface="Alegreya Sans" panose="00000500000000000000" pitchFamily="2" charset="0"/>
              </a:rPr>
              <a:t>    Mr Arthur FELICE                           </a:t>
            </a:r>
            <a:br>
              <a:rPr lang="en-GB" b="1" dirty="0">
                <a:solidFill>
                  <a:srgbClr val="053470"/>
                </a:solidFill>
                <a:latin typeface="Alegreya Sans" panose="00000500000000000000" pitchFamily="2" charset="0"/>
              </a:rPr>
            </a:br>
            <a:r>
              <a:rPr lang="en-GB" b="1" dirty="0">
                <a:solidFill>
                  <a:srgbClr val="053470"/>
                </a:solidFill>
                <a:latin typeface="Alegreya Sans" panose="00000500000000000000" pitchFamily="2" charset="0"/>
              </a:rPr>
              <a:t>    </a:t>
            </a:r>
            <a:r>
              <a:rPr lang="en-GB" sz="3600" b="1" i="1" dirty="0">
                <a:solidFill>
                  <a:schemeClr val="accent1"/>
                </a:solidFill>
                <a:latin typeface="Alegreya Sans" panose="00000500000000000000" pitchFamily="2" charset="0"/>
              </a:rPr>
              <a:t>UEMS Gold Decoration of Honour</a:t>
            </a:r>
            <a:br>
              <a:rPr lang="en-GB" sz="3600" b="1" i="1" dirty="0">
                <a:solidFill>
                  <a:schemeClr val="accent1"/>
                </a:solidFill>
                <a:latin typeface="Alegreya Sans" panose="00000500000000000000" pitchFamily="2" charset="0"/>
              </a:rPr>
            </a:br>
            <a:endParaRPr lang="en-GB" b="1" i="1" dirty="0">
              <a:solidFill>
                <a:schemeClr val="accent1"/>
              </a:solidFill>
              <a:latin typeface="Alegreya Sans" panose="00000500000000000000" pitchFamily="2" charset="0"/>
            </a:endParaRPr>
          </a:p>
        </p:txBody>
      </p:sp>
      <p:sp>
        <p:nvSpPr>
          <p:cNvPr id="6" name="TextBox 5">
            <a:extLst>
              <a:ext uri="{FF2B5EF4-FFF2-40B4-BE49-F238E27FC236}">
                <a16:creationId xmlns:a16="http://schemas.microsoft.com/office/drawing/2014/main" id="{E56DD2AD-2DDD-48EE-8436-F26B7135932A}"/>
              </a:ext>
            </a:extLst>
          </p:cNvPr>
          <p:cNvSpPr txBox="1"/>
          <p:nvPr/>
        </p:nvSpPr>
        <p:spPr>
          <a:xfrm>
            <a:off x="8248073" y="6289964"/>
            <a:ext cx="3241963" cy="307777"/>
          </a:xfrm>
          <a:prstGeom prst="rect">
            <a:avLst/>
          </a:prstGeom>
          <a:noFill/>
        </p:spPr>
        <p:txBody>
          <a:bodyPr wrap="square" rtlCol="0">
            <a:spAutoFit/>
          </a:bodyPr>
          <a:lstStyle/>
          <a:p>
            <a:pPr algn="r"/>
            <a:r>
              <a:rPr lang="en-GB" sz="1400" dirty="0">
                <a:solidFill>
                  <a:srgbClr val="053470"/>
                </a:solidFill>
                <a:latin typeface="Asap" pitchFamily="2" charset="0"/>
              </a:rPr>
              <a:t>UEMS Awards –2024 Edition</a:t>
            </a:r>
          </a:p>
        </p:txBody>
      </p:sp>
      <p:sp>
        <p:nvSpPr>
          <p:cNvPr id="4" name="Title 1">
            <a:extLst>
              <a:ext uri="{FF2B5EF4-FFF2-40B4-BE49-F238E27FC236}">
                <a16:creationId xmlns:a16="http://schemas.microsoft.com/office/drawing/2014/main" id="{EBEA63C8-BD03-EE0D-2E8E-AEC2EAA8AADF}"/>
              </a:ext>
            </a:extLst>
          </p:cNvPr>
          <p:cNvSpPr txBox="1">
            <a:spLocks/>
          </p:cNvSpPr>
          <p:nvPr/>
        </p:nvSpPr>
        <p:spPr>
          <a:xfrm>
            <a:off x="990600" y="517525"/>
            <a:ext cx="10515600" cy="2100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dirty="0">
                <a:solidFill>
                  <a:srgbClr val="053470"/>
                </a:solidFill>
                <a:latin typeface="Alegreya Sans" panose="00000500000000000000" pitchFamily="2" charset="0"/>
              </a:rPr>
            </a:br>
            <a:endParaRPr lang="en-GB" b="1" i="1" dirty="0">
              <a:solidFill>
                <a:schemeClr val="accent1"/>
              </a:solidFill>
              <a:latin typeface="Alegreya Sans" panose="00000500000000000000" pitchFamily="2" charset="0"/>
            </a:endParaRPr>
          </a:p>
        </p:txBody>
      </p:sp>
      <p:sp>
        <p:nvSpPr>
          <p:cNvPr id="9" name="TextBox 8">
            <a:extLst>
              <a:ext uri="{FF2B5EF4-FFF2-40B4-BE49-F238E27FC236}">
                <a16:creationId xmlns:a16="http://schemas.microsoft.com/office/drawing/2014/main" id="{09701A91-1894-0447-1C96-F8460CFBCD11}"/>
              </a:ext>
            </a:extLst>
          </p:cNvPr>
          <p:cNvSpPr txBox="1"/>
          <p:nvPr/>
        </p:nvSpPr>
        <p:spPr>
          <a:xfrm>
            <a:off x="685800" y="1736435"/>
            <a:ext cx="11007435" cy="4985980"/>
          </a:xfrm>
          <a:prstGeom prst="rect">
            <a:avLst/>
          </a:prstGeom>
          <a:noFill/>
        </p:spPr>
        <p:txBody>
          <a:bodyPr wrap="square" rtlCol="0">
            <a:spAutoFit/>
          </a:bodyPr>
          <a:lstStyle/>
          <a:p>
            <a:pPr algn="just"/>
            <a:endParaRPr lang="fr-FR" b="1" dirty="0">
              <a:solidFill>
                <a:schemeClr val="accent1"/>
              </a:solidFill>
            </a:endParaRPr>
          </a:p>
          <a:p>
            <a:pPr algn="just"/>
            <a:r>
              <a:rPr lang="fr-FR" b="1" dirty="0">
                <a:solidFill>
                  <a:schemeClr val="accent1"/>
                </a:solidFill>
              </a:rPr>
              <a:t>Key positions </a:t>
            </a:r>
            <a:r>
              <a:rPr lang="fr-FR" b="1" dirty="0" err="1">
                <a:solidFill>
                  <a:schemeClr val="accent1"/>
                </a:solidFill>
              </a:rPr>
              <a:t>held</a:t>
            </a:r>
            <a:r>
              <a:rPr lang="fr-FR" b="1" dirty="0">
                <a:solidFill>
                  <a:schemeClr val="accent1"/>
                </a:solidFill>
              </a:rPr>
              <a:t> </a:t>
            </a:r>
            <a:r>
              <a:rPr lang="fr-FR" b="1" dirty="0" err="1">
                <a:solidFill>
                  <a:schemeClr val="accent1"/>
                </a:solidFill>
              </a:rPr>
              <a:t>within</a:t>
            </a:r>
            <a:r>
              <a:rPr lang="fr-FR" b="1" dirty="0">
                <a:solidFill>
                  <a:schemeClr val="accent1"/>
                </a:solidFill>
              </a:rPr>
              <a:t> the UEMS</a:t>
            </a:r>
            <a:r>
              <a:rPr lang="fr-FR" dirty="0"/>
              <a:t>: </a:t>
            </a:r>
            <a:r>
              <a:rPr lang="en-US" b="1" dirty="0"/>
              <a:t>President of the European Board of Surgery; former Chairperson of the General Surgery Examination Board; President of the UEMS Division of General Surgery;  </a:t>
            </a:r>
            <a:r>
              <a:rPr lang="fr-FR" b="1" dirty="0" err="1"/>
              <a:t>Member</a:t>
            </a:r>
            <a:r>
              <a:rPr lang="fr-FR" b="1" dirty="0"/>
              <a:t> of the UEMS ETR </a:t>
            </a:r>
            <a:r>
              <a:rPr lang="fr-FR" b="1" dirty="0" err="1"/>
              <a:t>Review</a:t>
            </a:r>
            <a:r>
              <a:rPr lang="fr-FR" b="1" dirty="0"/>
              <a:t> </a:t>
            </a:r>
            <a:r>
              <a:rPr lang="fr-FR" b="1" dirty="0" err="1"/>
              <a:t>Committee</a:t>
            </a:r>
            <a:r>
              <a:rPr lang="fr-FR" b="1" dirty="0"/>
              <a:t>; CESMA EBSQ </a:t>
            </a:r>
            <a:r>
              <a:rPr lang="fr-FR" b="1" dirty="0" err="1"/>
              <a:t>Examinations</a:t>
            </a:r>
            <a:r>
              <a:rPr lang="fr-FR" b="1" dirty="0"/>
              <a:t> </a:t>
            </a:r>
            <a:r>
              <a:rPr lang="fr-FR" b="1" dirty="0" err="1"/>
              <a:t>Appraisal</a:t>
            </a:r>
            <a:r>
              <a:rPr lang="fr-FR" b="1" dirty="0"/>
              <a:t> </a:t>
            </a:r>
            <a:r>
              <a:rPr lang="fr-FR" b="1" dirty="0" err="1"/>
              <a:t>Officer</a:t>
            </a:r>
            <a:r>
              <a:rPr lang="fr-FR" b="1" dirty="0"/>
              <a:t> </a:t>
            </a:r>
            <a:r>
              <a:rPr lang="fr-FR" b="1" dirty="0" err="1"/>
              <a:t>since</a:t>
            </a:r>
            <a:r>
              <a:rPr lang="fr-FR" b="1" dirty="0"/>
              <a:t> 2015.</a:t>
            </a:r>
          </a:p>
          <a:p>
            <a:pPr algn="just"/>
            <a:r>
              <a:rPr lang="fr-FR" b="1" dirty="0">
                <a:solidFill>
                  <a:schemeClr val="accent1"/>
                </a:solidFill>
              </a:rPr>
              <a:t>Contributions: </a:t>
            </a:r>
          </a:p>
          <a:p>
            <a:pPr marL="285750" indent="-285750" algn="just">
              <a:buFont typeface="Arial" panose="020B0604020202020204" pitchFamily="34" charset="0"/>
              <a:buChar char="•"/>
            </a:pPr>
            <a:r>
              <a:rPr lang="fr-FR" sz="1600" dirty="0"/>
              <a:t>Mr Arthur G. Felice (Malta)</a:t>
            </a:r>
            <a:r>
              <a:rPr lang="en-US" sz="1600" dirty="0"/>
              <a:t> has been a dedicated contributor to the UEMS, particularly in the field of surgery. Since 2010, he has served as an Examiner for the UEMS EBSQ General Surgery Examination, and from 2014 to 2018, he chaired the Examination Board. In addition, he is a member of both the Bureau of the UEMS Surgery Section and Board, and the UEMS Division of General Surgery Bureau.</a:t>
            </a:r>
          </a:p>
          <a:p>
            <a:pPr marL="285750" indent="-285750" algn="just">
              <a:buFont typeface="Arial" panose="020B0604020202020204" pitchFamily="34" charset="0"/>
              <a:buChar char="•"/>
            </a:pPr>
            <a:r>
              <a:rPr lang="en-US" sz="1600" dirty="0"/>
              <a:t>Dr Felice has also served as UEMS-CESMA Appraisal Officer for five distinct EBSQ Specialty Exit Examinations, playing a vital role in maintaining high standards for surgical training across Europe.</a:t>
            </a:r>
          </a:p>
          <a:p>
            <a:pPr marL="285750" indent="-285750" algn="just">
              <a:buFont typeface="Arial" panose="020B0604020202020204" pitchFamily="34" charset="0"/>
              <a:buChar char="•"/>
            </a:pPr>
            <a:r>
              <a:rPr lang="en-US" sz="1600" dirty="0"/>
              <a:t>He is the lead author of the European Training Requirements (ETR) for General Surgery, co-authored with Dr Veronique </a:t>
            </a:r>
            <a:r>
              <a:rPr lang="en-US" sz="1600" dirty="0" err="1"/>
              <a:t>Laloé</a:t>
            </a:r>
            <a:r>
              <a:rPr lang="en-US" sz="1600" dirty="0"/>
              <a:t>.</a:t>
            </a:r>
          </a:p>
          <a:p>
            <a:pPr marL="285750" indent="-285750" algn="just">
              <a:buFont typeface="Arial" panose="020B0604020202020204" pitchFamily="34" charset="0"/>
              <a:buChar char="•"/>
            </a:pPr>
            <a:r>
              <a:rPr lang="en-US" sz="1600" dirty="0"/>
              <a:t>Beyond his academic and professional achievements, Dr Felice has been actively engaged in various commissioned projects, addressing critical areas such as postgraduate training, managing waiting lists, forecasting medical student intake, conducting academic audits, implementing the Bologna Process, complying with the European Working Time Directive, and facilitating Memorandums of Understanding (MOUs) for bilateral agreements between countries and universities. His work has been instrumental in shaping the future of surgical education and healthcare policy across Europe.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fr-FR" dirty="0"/>
          </a:p>
        </p:txBody>
      </p:sp>
      <p:pic>
        <p:nvPicPr>
          <p:cNvPr id="3" name="Content Placeholder 6" descr="A person wearing glasses and a suit&#10;&#10;Description automatically generated">
            <a:extLst>
              <a:ext uri="{FF2B5EF4-FFF2-40B4-BE49-F238E27FC236}">
                <a16:creationId xmlns:a16="http://schemas.microsoft.com/office/drawing/2014/main" id="{EDFF6054-F24C-6012-8D53-CE09D6D75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944" y="212758"/>
            <a:ext cx="1736437" cy="1671174"/>
          </a:xfrm>
          <a:prstGeom prst="rect">
            <a:avLst/>
          </a:prstGeom>
        </p:spPr>
      </p:pic>
      <p:sp>
        <p:nvSpPr>
          <p:cNvPr id="7" name="Content Placeholder 6">
            <a:extLst>
              <a:ext uri="{FF2B5EF4-FFF2-40B4-BE49-F238E27FC236}">
                <a16:creationId xmlns:a16="http://schemas.microsoft.com/office/drawing/2014/main" id="{68474570-4AA9-25CC-948E-2F61A117559F}"/>
              </a:ext>
            </a:extLst>
          </p:cNvPr>
          <p:cNvSpPr>
            <a:spLocks noGrp="1"/>
          </p:cNvSpPr>
          <p:nvPr>
            <p:ph idx="1"/>
          </p:nvPr>
        </p:nvSpPr>
        <p:spPr>
          <a:xfrm>
            <a:off x="374073" y="1883932"/>
            <a:ext cx="11393054" cy="4406032"/>
          </a:xfrm>
        </p:spPr>
        <p:txBody>
          <a:bodyPr>
            <a:normAutofit/>
          </a:bodyPr>
          <a:lstStyle/>
          <a:p>
            <a:pPr marL="0" indent="0">
              <a:buNone/>
            </a:pPr>
            <a:r>
              <a:rPr lang="fr-FR" sz="2400" dirty="0"/>
              <a:t>                                                                                                           </a:t>
            </a:r>
            <a:r>
              <a:rPr lang="fr-FR" dirty="0"/>
              <a:t>                                                                       </a:t>
            </a:r>
            <a:endParaRPr lang="fr-BE" dirty="0"/>
          </a:p>
        </p:txBody>
      </p:sp>
    </p:spTree>
    <p:extLst>
      <p:ext uri="{BB962C8B-B14F-4D97-AF65-F5344CB8AC3E}">
        <p14:creationId xmlns:p14="http://schemas.microsoft.com/office/powerpoint/2010/main" val="297947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985-9139-4CB5-92C4-ABA1A311732E}"/>
              </a:ext>
            </a:extLst>
          </p:cNvPr>
          <p:cNvSpPr>
            <a:spLocks noGrp="1"/>
          </p:cNvSpPr>
          <p:nvPr>
            <p:ph type="title"/>
          </p:nvPr>
        </p:nvSpPr>
        <p:spPr>
          <a:xfrm>
            <a:off x="713509" y="358811"/>
            <a:ext cx="10640291" cy="1784026"/>
          </a:xfrm>
        </p:spPr>
        <p:txBody>
          <a:bodyPr>
            <a:normAutofit fontScale="90000"/>
          </a:bodyPr>
          <a:lstStyle/>
          <a:p>
            <a:r>
              <a:rPr lang="en-GB" b="1" dirty="0">
                <a:solidFill>
                  <a:srgbClr val="053470"/>
                </a:solidFill>
                <a:latin typeface="Alegreya Sans" panose="00000500000000000000" pitchFamily="2" charset="0"/>
              </a:rPr>
              <a:t> </a:t>
            </a:r>
            <a:br>
              <a:rPr lang="en-GB" b="1" dirty="0">
                <a:solidFill>
                  <a:srgbClr val="053470"/>
                </a:solidFill>
                <a:latin typeface="Alegreya Sans" panose="00000500000000000000" pitchFamily="2" charset="0"/>
              </a:rPr>
            </a:br>
            <a:r>
              <a:rPr lang="en-GB" b="1" dirty="0">
                <a:solidFill>
                  <a:srgbClr val="053470"/>
                </a:solidFill>
                <a:latin typeface="Alegreya Sans" panose="00000500000000000000" pitchFamily="2" charset="0"/>
              </a:rPr>
              <a:t>Prof. Rijk GANS                          </a:t>
            </a:r>
            <a:br>
              <a:rPr lang="en-GB" b="1" dirty="0">
                <a:solidFill>
                  <a:srgbClr val="053470"/>
                </a:solidFill>
                <a:latin typeface="Alegreya Sans" panose="00000500000000000000" pitchFamily="2" charset="0"/>
              </a:rPr>
            </a:br>
            <a:r>
              <a:rPr lang="en-GB" sz="3600" b="1" i="1" dirty="0">
                <a:solidFill>
                  <a:schemeClr val="accent1"/>
                </a:solidFill>
                <a:latin typeface="Alegreya Sans" panose="00000500000000000000" pitchFamily="2" charset="0"/>
              </a:rPr>
              <a:t>UEMS Gold Badge of Honour                      </a:t>
            </a:r>
            <a:br>
              <a:rPr lang="en-GB" sz="3600" b="1" i="1" dirty="0">
                <a:solidFill>
                  <a:schemeClr val="accent1"/>
                </a:solidFill>
                <a:latin typeface="Alegreya Sans" panose="00000500000000000000" pitchFamily="2" charset="0"/>
              </a:rPr>
            </a:br>
            <a:endParaRPr lang="en-GB" b="1" i="1" dirty="0">
              <a:solidFill>
                <a:schemeClr val="accent1"/>
              </a:solidFill>
              <a:latin typeface="Alegreya Sans" panose="00000500000000000000" pitchFamily="2" charset="0"/>
            </a:endParaRPr>
          </a:p>
        </p:txBody>
      </p:sp>
      <p:sp>
        <p:nvSpPr>
          <p:cNvPr id="6" name="TextBox 5">
            <a:extLst>
              <a:ext uri="{FF2B5EF4-FFF2-40B4-BE49-F238E27FC236}">
                <a16:creationId xmlns:a16="http://schemas.microsoft.com/office/drawing/2014/main" id="{E56DD2AD-2DDD-48EE-8436-F26B7135932A}"/>
              </a:ext>
            </a:extLst>
          </p:cNvPr>
          <p:cNvSpPr txBox="1"/>
          <p:nvPr/>
        </p:nvSpPr>
        <p:spPr>
          <a:xfrm>
            <a:off x="8248073" y="6289964"/>
            <a:ext cx="3241963" cy="307777"/>
          </a:xfrm>
          <a:prstGeom prst="rect">
            <a:avLst/>
          </a:prstGeom>
          <a:noFill/>
        </p:spPr>
        <p:txBody>
          <a:bodyPr wrap="square" rtlCol="0">
            <a:spAutoFit/>
          </a:bodyPr>
          <a:lstStyle/>
          <a:p>
            <a:pPr algn="r"/>
            <a:r>
              <a:rPr lang="en-GB" sz="1400" dirty="0">
                <a:solidFill>
                  <a:srgbClr val="053470"/>
                </a:solidFill>
                <a:latin typeface="Asap" pitchFamily="2" charset="0"/>
              </a:rPr>
              <a:t>UEMS Awards –2024 Edition</a:t>
            </a:r>
          </a:p>
        </p:txBody>
      </p:sp>
      <p:sp>
        <p:nvSpPr>
          <p:cNvPr id="4" name="Title 1">
            <a:extLst>
              <a:ext uri="{FF2B5EF4-FFF2-40B4-BE49-F238E27FC236}">
                <a16:creationId xmlns:a16="http://schemas.microsoft.com/office/drawing/2014/main" id="{EBEA63C8-BD03-EE0D-2E8E-AEC2EAA8AADF}"/>
              </a:ext>
            </a:extLst>
          </p:cNvPr>
          <p:cNvSpPr txBox="1">
            <a:spLocks/>
          </p:cNvSpPr>
          <p:nvPr/>
        </p:nvSpPr>
        <p:spPr>
          <a:xfrm>
            <a:off x="990600" y="517525"/>
            <a:ext cx="10515600" cy="2100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dirty="0">
                <a:solidFill>
                  <a:srgbClr val="053470"/>
                </a:solidFill>
                <a:latin typeface="Alegreya Sans" panose="00000500000000000000" pitchFamily="2" charset="0"/>
              </a:rPr>
            </a:br>
            <a:endParaRPr lang="en-GB" b="1" i="1" dirty="0">
              <a:solidFill>
                <a:schemeClr val="accent1"/>
              </a:solidFill>
              <a:latin typeface="Alegreya Sans" panose="00000500000000000000" pitchFamily="2" charset="0"/>
            </a:endParaRPr>
          </a:p>
        </p:txBody>
      </p:sp>
      <p:sp>
        <p:nvSpPr>
          <p:cNvPr id="9" name="TextBox 8">
            <a:extLst>
              <a:ext uri="{FF2B5EF4-FFF2-40B4-BE49-F238E27FC236}">
                <a16:creationId xmlns:a16="http://schemas.microsoft.com/office/drawing/2014/main" id="{09701A91-1894-0447-1C96-F8460CFBCD11}"/>
              </a:ext>
            </a:extLst>
          </p:cNvPr>
          <p:cNvSpPr txBox="1"/>
          <p:nvPr/>
        </p:nvSpPr>
        <p:spPr>
          <a:xfrm>
            <a:off x="374073" y="1580983"/>
            <a:ext cx="11443853" cy="646331"/>
          </a:xfrm>
          <a:prstGeom prst="rect">
            <a:avLst/>
          </a:prstGeom>
          <a:noFill/>
        </p:spPr>
        <p:txBody>
          <a:bodyPr wrap="square" rtlCol="0">
            <a:sp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fr-FR" dirty="0"/>
          </a:p>
        </p:txBody>
      </p:sp>
      <p:sp>
        <p:nvSpPr>
          <p:cNvPr id="7" name="Content Placeholder 6">
            <a:extLst>
              <a:ext uri="{FF2B5EF4-FFF2-40B4-BE49-F238E27FC236}">
                <a16:creationId xmlns:a16="http://schemas.microsoft.com/office/drawing/2014/main" id="{68474570-4AA9-25CC-948E-2F61A117559F}"/>
              </a:ext>
            </a:extLst>
          </p:cNvPr>
          <p:cNvSpPr>
            <a:spLocks noGrp="1"/>
          </p:cNvSpPr>
          <p:nvPr>
            <p:ph idx="1"/>
          </p:nvPr>
        </p:nvSpPr>
        <p:spPr>
          <a:xfrm>
            <a:off x="374073" y="1883932"/>
            <a:ext cx="11393054" cy="4406032"/>
          </a:xfrm>
        </p:spPr>
        <p:txBody>
          <a:bodyPr>
            <a:normAutofit/>
          </a:bodyPr>
          <a:lstStyle/>
          <a:p>
            <a:pPr marL="0" indent="0">
              <a:buNone/>
            </a:pPr>
            <a:r>
              <a:rPr lang="fr-FR" sz="2400" dirty="0"/>
              <a:t>                                                                                                           </a:t>
            </a:r>
            <a:r>
              <a:rPr lang="fr-FR" dirty="0"/>
              <a:t>                                                                       </a:t>
            </a:r>
            <a:endParaRPr lang="fr-BE" dirty="0"/>
          </a:p>
        </p:txBody>
      </p:sp>
      <p:sp>
        <p:nvSpPr>
          <p:cNvPr id="12" name="TextBox 11">
            <a:extLst>
              <a:ext uri="{FF2B5EF4-FFF2-40B4-BE49-F238E27FC236}">
                <a16:creationId xmlns:a16="http://schemas.microsoft.com/office/drawing/2014/main" id="{C959FA15-D15B-2847-AD9D-ACA8954C183D}"/>
              </a:ext>
            </a:extLst>
          </p:cNvPr>
          <p:cNvSpPr txBox="1"/>
          <p:nvPr/>
        </p:nvSpPr>
        <p:spPr>
          <a:xfrm>
            <a:off x="729673" y="1883932"/>
            <a:ext cx="10760363" cy="4247317"/>
          </a:xfrm>
          <a:prstGeom prst="rect">
            <a:avLst/>
          </a:prstGeom>
          <a:noFill/>
        </p:spPr>
        <p:txBody>
          <a:bodyPr wrap="square" rtlCol="0">
            <a:spAutoFit/>
          </a:bodyPr>
          <a:lstStyle/>
          <a:p>
            <a:pPr algn="just"/>
            <a:endParaRPr lang="fr-FR" b="1" dirty="0">
              <a:solidFill>
                <a:schemeClr val="accent1"/>
              </a:solidFill>
            </a:endParaRPr>
          </a:p>
          <a:p>
            <a:pPr algn="just"/>
            <a:endParaRPr lang="fr-FR" b="1" dirty="0">
              <a:solidFill>
                <a:schemeClr val="accent1"/>
              </a:solidFill>
            </a:endParaRPr>
          </a:p>
          <a:p>
            <a:pPr algn="just"/>
            <a:r>
              <a:rPr lang="fr-FR" b="1" dirty="0">
                <a:solidFill>
                  <a:schemeClr val="accent1"/>
                </a:solidFill>
              </a:rPr>
              <a:t>Key positions </a:t>
            </a:r>
            <a:r>
              <a:rPr lang="fr-FR" b="1" dirty="0" err="1">
                <a:solidFill>
                  <a:schemeClr val="accent1"/>
                </a:solidFill>
              </a:rPr>
              <a:t>held</a:t>
            </a:r>
            <a:r>
              <a:rPr lang="fr-FR" b="1" dirty="0">
                <a:solidFill>
                  <a:schemeClr val="accent1"/>
                </a:solidFill>
              </a:rPr>
              <a:t> </a:t>
            </a:r>
            <a:r>
              <a:rPr lang="fr-FR" b="1" dirty="0" err="1">
                <a:solidFill>
                  <a:schemeClr val="accent1"/>
                </a:solidFill>
              </a:rPr>
              <a:t>within</a:t>
            </a:r>
            <a:r>
              <a:rPr lang="fr-FR" b="1" dirty="0">
                <a:solidFill>
                  <a:schemeClr val="accent1"/>
                </a:solidFill>
              </a:rPr>
              <a:t> the UEMS</a:t>
            </a:r>
            <a:r>
              <a:rPr lang="fr-FR" dirty="0"/>
              <a:t>: </a:t>
            </a:r>
            <a:r>
              <a:rPr lang="fr-FR" dirty="0" err="1"/>
              <a:t>Board</a:t>
            </a:r>
            <a:r>
              <a:rPr lang="fr-FR" dirty="0"/>
              <a:t> </a:t>
            </a:r>
            <a:r>
              <a:rPr lang="fr-FR" dirty="0" err="1"/>
              <a:t>member</a:t>
            </a:r>
            <a:r>
              <a:rPr lang="fr-FR" dirty="0"/>
              <a:t> of the EEC (2017-2021); </a:t>
            </a:r>
            <a:r>
              <a:rPr lang="fr-FR" dirty="0" err="1"/>
              <a:t>President</a:t>
            </a:r>
            <a:r>
              <a:rPr lang="fr-FR" dirty="0"/>
              <a:t> EB </a:t>
            </a:r>
            <a:r>
              <a:rPr lang="fr-FR" dirty="0" err="1"/>
              <a:t>Internal</a:t>
            </a:r>
            <a:r>
              <a:rPr lang="fr-FR" dirty="0"/>
              <a:t> Medicine (2017- </a:t>
            </a:r>
            <a:r>
              <a:rPr lang="fr-FR" dirty="0" err="1"/>
              <a:t>present</a:t>
            </a:r>
            <a:r>
              <a:rPr lang="fr-FR" dirty="0"/>
              <a:t>); </a:t>
            </a:r>
            <a:r>
              <a:rPr lang="fr-FR" dirty="0" err="1"/>
              <a:t>current</a:t>
            </a:r>
            <a:r>
              <a:rPr lang="fr-FR" dirty="0"/>
              <a:t> Chair of the UMES Section of </a:t>
            </a:r>
            <a:r>
              <a:rPr lang="fr-FR" dirty="0" err="1"/>
              <a:t>Internal</a:t>
            </a:r>
            <a:r>
              <a:rPr lang="fr-FR" dirty="0"/>
              <a:t> Medicine; active </a:t>
            </a:r>
            <a:r>
              <a:rPr lang="fr-FR" dirty="0" err="1"/>
              <a:t>member</a:t>
            </a:r>
            <a:r>
              <a:rPr lang="fr-FR" dirty="0"/>
              <a:t> of the CESMA, active </a:t>
            </a:r>
            <a:r>
              <a:rPr lang="fr-FR" dirty="0" err="1"/>
              <a:t>member</a:t>
            </a:r>
            <a:r>
              <a:rPr lang="fr-FR" dirty="0"/>
              <a:t> of the ETR </a:t>
            </a:r>
            <a:r>
              <a:rPr lang="fr-FR" dirty="0" err="1"/>
              <a:t>Review</a:t>
            </a:r>
            <a:r>
              <a:rPr lang="fr-FR" dirty="0"/>
              <a:t> </a:t>
            </a:r>
            <a:r>
              <a:rPr lang="fr-FR" dirty="0" err="1"/>
              <a:t>Committee</a:t>
            </a:r>
            <a:r>
              <a:rPr lang="fr-FR" dirty="0"/>
              <a:t>.</a:t>
            </a:r>
          </a:p>
          <a:p>
            <a:r>
              <a:rPr lang="fr-FR" b="1" dirty="0">
                <a:solidFill>
                  <a:schemeClr val="accent1"/>
                </a:solidFill>
              </a:rPr>
              <a:t>Contributions:</a:t>
            </a:r>
          </a:p>
          <a:p>
            <a:pPr marL="285750" indent="-285750" algn="just">
              <a:buFont typeface="Arial" panose="020B0604020202020204" pitchFamily="34" charset="0"/>
              <a:buChar char="•"/>
            </a:pPr>
            <a:r>
              <a:rPr lang="fr-FR" dirty="0"/>
              <a:t>Professor of </a:t>
            </a:r>
            <a:r>
              <a:rPr lang="fr-FR" dirty="0" err="1"/>
              <a:t>Internal</a:t>
            </a:r>
            <a:r>
              <a:rPr lang="fr-FR" dirty="0"/>
              <a:t> Medicine in The </a:t>
            </a:r>
            <a:r>
              <a:rPr lang="fr-FR" dirty="0" err="1"/>
              <a:t>Netherlands</a:t>
            </a:r>
            <a:r>
              <a:rPr lang="fr-FR" dirty="0"/>
              <a:t>, </a:t>
            </a:r>
            <a:r>
              <a:rPr lang="fr-FR" dirty="0" err="1"/>
              <a:t>Rijk</a:t>
            </a:r>
            <a:r>
              <a:rPr lang="fr-FR" dirty="0"/>
              <a:t> Gans </a:t>
            </a:r>
            <a:r>
              <a:rPr lang="fr-FR" dirty="0" err="1"/>
              <a:t>played</a:t>
            </a:r>
            <a:r>
              <a:rPr lang="fr-FR" dirty="0"/>
              <a:t> a vital </a:t>
            </a:r>
            <a:r>
              <a:rPr lang="fr-FR" dirty="0" err="1"/>
              <a:t>role</a:t>
            </a:r>
            <a:r>
              <a:rPr lang="fr-FR" dirty="0"/>
              <a:t> in </a:t>
            </a:r>
            <a:r>
              <a:rPr lang="fr-FR" dirty="0" err="1"/>
              <a:t>medical</a:t>
            </a:r>
            <a:r>
              <a:rPr lang="fr-FR" dirty="0"/>
              <a:t> </a:t>
            </a:r>
            <a:r>
              <a:rPr lang="fr-FR" dirty="0" err="1"/>
              <a:t>education</a:t>
            </a:r>
            <a:r>
              <a:rPr lang="fr-FR" dirty="0"/>
              <a:t> and </a:t>
            </a:r>
            <a:r>
              <a:rPr lang="fr-FR" dirty="0" err="1"/>
              <a:t>healthcare</a:t>
            </a:r>
            <a:r>
              <a:rPr lang="fr-FR" dirty="0"/>
              <a:t>, </a:t>
            </a:r>
            <a:r>
              <a:rPr lang="fr-FR" dirty="0" err="1"/>
              <a:t>both</a:t>
            </a:r>
            <a:r>
              <a:rPr lang="fr-FR" dirty="0"/>
              <a:t> </a:t>
            </a:r>
            <a:r>
              <a:rPr lang="fr-FR" dirty="0" err="1"/>
              <a:t>nationally</a:t>
            </a:r>
            <a:r>
              <a:rPr lang="fr-FR" dirty="0"/>
              <a:t> and </a:t>
            </a:r>
            <a:r>
              <a:rPr lang="fr-FR" dirty="0" err="1"/>
              <a:t>internationally</a:t>
            </a:r>
            <a:r>
              <a:rPr lang="fr-FR" dirty="0"/>
              <a:t>.</a:t>
            </a:r>
          </a:p>
          <a:p>
            <a:pPr marL="285750" indent="-285750" algn="just">
              <a:buFont typeface="Arial" panose="020B0604020202020204" pitchFamily="34" charset="0"/>
              <a:buChar char="•"/>
            </a:pPr>
            <a:r>
              <a:rPr lang="fr-FR" dirty="0"/>
              <a:t>Has been a </a:t>
            </a:r>
            <a:r>
              <a:rPr lang="fr-FR" dirty="0" err="1"/>
              <a:t>driving</a:t>
            </a:r>
            <a:r>
              <a:rPr lang="fr-FR" dirty="0"/>
              <a:t> force </a:t>
            </a:r>
            <a:r>
              <a:rPr lang="fr-FR" dirty="0" err="1"/>
              <a:t>behind</a:t>
            </a:r>
            <a:r>
              <a:rPr lang="fr-FR" dirty="0"/>
              <a:t> </a:t>
            </a:r>
            <a:r>
              <a:rPr lang="fr-FR" dirty="0" err="1"/>
              <a:t>competence-based</a:t>
            </a:r>
            <a:r>
              <a:rPr lang="fr-FR" dirty="0"/>
              <a:t> </a:t>
            </a:r>
            <a:r>
              <a:rPr lang="fr-FR" dirty="0" err="1"/>
              <a:t>medical</a:t>
            </a:r>
            <a:r>
              <a:rPr lang="fr-FR" dirty="0"/>
              <a:t> </a:t>
            </a:r>
            <a:r>
              <a:rPr lang="fr-FR" dirty="0" err="1"/>
              <a:t>education</a:t>
            </a:r>
            <a:r>
              <a:rPr lang="fr-FR" dirty="0"/>
              <a:t> (CBME) in The </a:t>
            </a:r>
            <a:r>
              <a:rPr lang="fr-FR" dirty="0" err="1"/>
              <a:t>Netherlands</a:t>
            </a:r>
            <a:r>
              <a:rPr lang="fr-FR" dirty="0"/>
              <a:t> and has </a:t>
            </a:r>
            <a:r>
              <a:rPr lang="fr-FR" dirty="0" err="1"/>
              <a:t>had</a:t>
            </a:r>
            <a:r>
              <a:rPr lang="fr-FR" dirty="0"/>
              <a:t> a major influence on PGT in all </a:t>
            </a:r>
            <a:r>
              <a:rPr lang="fr-FR" dirty="0" err="1"/>
              <a:t>medical</a:t>
            </a:r>
            <a:r>
              <a:rPr lang="fr-FR" dirty="0"/>
              <a:t> </a:t>
            </a:r>
            <a:r>
              <a:rPr lang="fr-FR" dirty="0" err="1"/>
              <a:t>specialties</a:t>
            </a:r>
            <a:r>
              <a:rPr lang="fr-FR" dirty="0"/>
              <a:t>.</a:t>
            </a:r>
          </a:p>
          <a:p>
            <a:pPr marL="285750" indent="-285750" algn="just">
              <a:buFont typeface="Arial" panose="020B0604020202020204" pitchFamily="34" charset="0"/>
              <a:buChar char="•"/>
            </a:pPr>
            <a:r>
              <a:rPr lang="fr-FR" dirty="0"/>
              <a:t>Prof. Gans </a:t>
            </a:r>
            <a:r>
              <a:rPr lang="en-US" dirty="0"/>
              <a:t>has made significant contributions to the advancement and revision of the European Training Requirements for the specialty of Internal Medicine. He has also been instrumental in the development of European Examinations for Internal Medicine and the recognition of training institutions. His efforts have greatly facilitated the mobility and mutual recognition of specialists across the European Union, thereby strengthening the integration of Internal Medicine professionals within the EU.</a:t>
            </a:r>
            <a:endParaRPr lang="fr-BE" dirty="0"/>
          </a:p>
        </p:txBody>
      </p:sp>
      <p:pic>
        <p:nvPicPr>
          <p:cNvPr id="13" name="Content Placeholder 6" descr="A person in a suit&#10;&#10;Description automatically generated">
            <a:extLst>
              <a:ext uri="{FF2B5EF4-FFF2-40B4-BE49-F238E27FC236}">
                <a16:creationId xmlns:a16="http://schemas.microsoft.com/office/drawing/2014/main" id="{751DB088-99C2-2274-9638-484A0E5D3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684" y="365126"/>
            <a:ext cx="2810861" cy="1777712"/>
          </a:xfrm>
          <a:prstGeom prst="rect">
            <a:avLst/>
          </a:prstGeom>
        </p:spPr>
      </p:pic>
    </p:spTree>
    <p:extLst>
      <p:ext uri="{BB962C8B-B14F-4D97-AF65-F5344CB8AC3E}">
        <p14:creationId xmlns:p14="http://schemas.microsoft.com/office/powerpoint/2010/main" val="292858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F985-9139-4CB5-92C4-ABA1A311732E}"/>
              </a:ext>
            </a:extLst>
          </p:cNvPr>
          <p:cNvSpPr>
            <a:spLocks noGrp="1"/>
          </p:cNvSpPr>
          <p:nvPr>
            <p:ph type="title"/>
          </p:nvPr>
        </p:nvSpPr>
        <p:spPr>
          <a:xfrm>
            <a:off x="766616" y="260258"/>
            <a:ext cx="10587184" cy="1782388"/>
          </a:xfrm>
        </p:spPr>
        <p:txBody>
          <a:bodyPr>
            <a:normAutofit fontScale="90000"/>
          </a:bodyPr>
          <a:lstStyle/>
          <a:p>
            <a:br>
              <a:rPr lang="en-GB" b="1" dirty="0">
                <a:solidFill>
                  <a:srgbClr val="053470"/>
                </a:solidFill>
                <a:latin typeface="Alegreya Sans" panose="00000500000000000000" pitchFamily="2" charset="0"/>
              </a:rPr>
            </a:br>
            <a:r>
              <a:rPr lang="en-GB" b="1" dirty="0">
                <a:solidFill>
                  <a:srgbClr val="053470"/>
                </a:solidFill>
                <a:latin typeface="Alegreya Sans" panose="00000500000000000000" pitchFamily="2" charset="0"/>
              </a:rPr>
              <a:t>Prof. Zlatko FRAS                           </a:t>
            </a:r>
            <a:br>
              <a:rPr lang="en-GB" b="1" dirty="0">
                <a:solidFill>
                  <a:srgbClr val="053470"/>
                </a:solidFill>
                <a:latin typeface="Alegreya Sans" panose="00000500000000000000" pitchFamily="2" charset="0"/>
              </a:rPr>
            </a:br>
            <a:r>
              <a:rPr lang="en-GB" sz="3600" b="1" i="1" dirty="0">
                <a:solidFill>
                  <a:schemeClr val="accent1"/>
                </a:solidFill>
                <a:latin typeface="Alegreya Sans" panose="00000500000000000000" pitchFamily="2" charset="0"/>
              </a:rPr>
              <a:t>UEMS Honorary Membership</a:t>
            </a:r>
            <a:br>
              <a:rPr lang="en-GB" sz="3600" b="1" i="1" dirty="0">
                <a:solidFill>
                  <a:schemeClr val="accent1"/>
                </a:solidFill>
                <a:latin typeface="Alegreya Sans" panose="00000500000000000000" pitchFamily="2" charset="0"/>
              </a:rPr>
            </a:br>
            <a:endParaRPr lang="en-GB" b="1" i="1" dirty="0">
              <a:solidFill>
                <a:schemeClr val="accent1"/>
              </a:solidFill>
              <a:latin typeface="Alegreya Sans" panose="00000500000000000000" pitchFamily="2" charset="0"/>
            </a:endParaRPr>
          </a:p>
        </p:txBody>
      </p:sp>
      <p:sp>
        <p:nvSpPr>
          <p:cNvPr id="6" name="TextBox 5">
            <a:extLst>
              <a:ext uri="{FF2B5EF4-FFF2-40B4-BE49-F238E27FC236}">
                <a16:creationId xmlns:a16="http://schemas.microsoft.com/office/drawing/2014/main" id="{E56DD2AD-2DDD-48EE-8436-F26B7135932A}"/>
              </a:ext>
            </a:extLst>
          </p:cNvPr>
          <p:cNvSpPr txBox="1"/>
          <p:nvPr/>
        </p:nvSpPr>
        <p:spPr>
          <a:xfrm>
            <a:off x="8248073" y="6289964"/>
            <a:ext cx="3241963" cy="307777"/>
          </a:xfrm>
          <a:prstGeom prst="rect">
            <a:avLst/>
          </a:prstGeom>
          <a:noFill/>
        </p:spPr>
        <p:txBody>
          <a:bodyPr wrap="square" rtlCol="0">
            <a:spAutoFit/>
          </a:bodyPr>
          <a:lstStyle/>
          <a:p>
            <a:pPr algn="r"/>
            <a:r>
              <a:rPr lang="en-GB" sz="1400" dirty="0">
                <a:solidFill>
                  <a:srgbClr val="053470"/>
                </a:solidFill>
                <a:latin typeface="Asap" pitchFamily="2" charset="0"/>
              </a:rPr>
              <a:t>UEMS Awards –2024 Edition</a:t>
            </a:r>
          </a:p>
        </p:txBody>
      </p:sp>
      <p:sp>
        <p:nvSpPr>
          <p:cNvPr id="4" name="Title 1">
            <a:extLst>
              <a:ext uri="{FF2B5EF4-FFF2-40B4-BE49-F238E27FC236}">
                <a16:creationId xmlns:a16="http://schemas.microsoft.com/office/drawing/2014/main" id="{EBEA63C8-BD03-EE0D-2E8E-AEC2EAA8AADF}"/>
              </a:ext>
            </a:extLst>
          </p:cNvPr>
          <p:cNvSpPr txBox="1">
            <a:spLocks/>
          </p:cNvSpPr>
          <p:nvPr/>
        </p:nvSpPr>
        <p:spPr>
          <a:xfrm>
            <a:off x="535709" y="517525"/>
            <a:ext cx="10970491" cy="1872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b="1" dirty="0">
                <a:solidFill>
                  <a:srgbClr val="053470"/>
                </a:solidFill>
                <a:latin typeface="Alegreya Sans" panose="00000500000000000000" pitchFamily="2" charset="0"/>
              </a:rPr>
            </a:br>
            <a:endParaRPr lang="en-GB" b="1" i="1" dirty="0">
              <a:solidFill>
                <a:schemeClr val="accent1"/>
              </a:solidFill>
              <a:latin typeface="Alegreya Sans" panose="00000500000000000000" pitchFamily="2" charset="0"/>
            </a:endParaRPr>
          </a:p>
        </p:txBody>
      </p:sp>
      <p:sp>
        <p:nvSpPr>
          <p:cNvPr id="7" name="Content Placeholder 6">
            <a:extLst>
              <a:ext uri="{FF2B5EF4-FFF2-40B4-BE49-F238E27FC236}">
                <a16:creationId xmlns:a16="http://schemas.microsoft.com/office/drawing/2014/main" id="{68474570-4AA9-25CC-948E-2F61A117559F}"/>
              </a:ext>
            </a:extLst>
          </p:cNvPr>
          <p:cNvSpPr>
            <a:spLocks noGrp="1"/>
          </p:cNvSpPr>
          <p:nvPr>
            <p:ph idx="1"/>
          </p:nvPr>
        </p:nvSpPr>
        <p:spPr>
          <a:xfrm>
            <a:off x="847435" y="1950314"/>
            <a:ext cx="10818092" cy="4339649"/>
          </a:xfrm>
        </p:spPr>
        <p:txBody>
          <a:bodyPr>
            <a:normAutofit/>
          </a:bodyPr>
          <a:lstStyle/>
          <a:p>
            <a:pPr marL="0" indent="0">
              <a:buNone/>
            </a:pPr>
            <a:r>
              <a:rPr lang="fr-FR" sz="2400" dirty="0"/>
              <a:t>                                                                                                           </a:t>
            </a:r>
            <a:r>
              <a:rPr lang="fr-FR" dirty="0"/>
              <a:t>                                                                       </a:t>
            </a:r>
            <a:endParaRPr lang="fr-BE" dirty="0"/>
          </a:p>
        </p:txBody>
      </p:sp>
      <p:pic>
        <p:nvPicPr>
          <p:cNvPr id="5" name="Content Placeholder 6" descr="A person sitting at a table with his hands on his chin&#10;&#10;Description automatically generated">
            <a:extLst>
              <a:ext uri="{FF2B5EF4-FFF2-40B4-BE49-F238E27FC236}">
                <a16:creationId xmlns:a16="http://schemas.microsoft.com/office/drawing/2014/main" id="{B98EAF6A-98A8-AC0C-4026-1A6BF8961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511" y="361915"/>
            <a:ext cx="2669308" cy="1692499"/>
          </a:xfrm>
          <a:prstGeom prst="rect">
            <a:avLst/>
          </a:prstGeom>
        </p:spPr>
      </p:pic>
      <p:sp>
        <p:nvSpPr>
          <p:cNvPr id="11" name="TextBox 10">
            <a:extLst>
              <a:ext uri="{FF2B5EF4-FFF2-40B4-BE49-F238E27FC236}">
                <a16:creationId xmlns:a16="http://schemas.microsoft.com/office/drawing/2014/main" id="{387E9095-DCE8-3B45-5136-50EC1FF01266}"/>
              </a:ext>
            </a:extLst>
          </p:cNvPr>
          <p:cNvSpPr txBox="1"/>
          <p:nvPr/>
        </p:nvSpPr>
        <p:spPr>
          <a:xfrm>
            <a:off x="757382" y="2198256"/>
            <a:ext cx="10587183" cy="4247317"/>
          </a:xfrm>
          <a:prstGeom prst="rect">
            <a:avLst/>
          </a:prstGeom>
          <a:noFill/>
        </p:spPr>
        <p:txBody>
          <a:bodyPr wrap="square" rtlCol="0">
            <a:spAutoFit/>
          </a:bodyPr>
          <a:lstStyle/>
          <a:p>
            <a:pPr algn="just"/>
            <a:r>
              <a:rPr lang="fr-FR" b="1" dirty="0">
                <a:solidFill>
                  <a:schemeClr val="accent1"/>
                </a:solidFill>
              </a:rPr>
              <a:t>Key positions </a:t>
            </a:r>
            <a:r>
              <a:rPr lang="fr-FR" b="1" dirty="0" err="1">
                <a:solidFill>
                  <a:schemeClr val="accent1"/>
                </a:solidFill>
              </a:rPr>
              <a:t>held</a:t>
            </a:r>
            <a:r>
              <a:rPr lang="fr-FR" b="1" dirty="0">
                <a:solidFill>
                  <a:schemeClr val="accent1"/>
                </a:solidFill>
              </a:rPr>
              <a:t> </a:t>
            </a:r>
            <a:r>
              <a:rPr lang="fr-FR" b="1" dirty="0" err="1">
                <a:solidFill>
                  <a:schemeClr val="accent1"/>
                </a:solidFill>
              </a:rPr>
              <a:t>within</a:t>
            </a:r>
            <a:r>
              <a:rPr lang="fr-FR" b="1" dirty="0">
                <a:solidFill>
                  <a:schemeClr val="accent1"/>
                </a:solidFill>
              </a:rPr>
              <a:t> the UEMS</a:t>
            </a:r>
            <a:r>
              <a:rPr lang="fr-FR" dirty="0"/>
              <a:t>: </a:t>
            </a:r>
            <a:r>
              <a:rPr lang="en-US" dirty="0"/>
              <a:t>Zlatko Fras (Slovenia) has been UEMS President 2006-2011 and Chairman of the Postgraduate Training Working Group 2001-2006. He was also UEMS Liaison Officer 2012-2019. He continues as Past President in the UEMS Enlarged Executive Committee. </a:t>
            </a:r>
          </a:p>
          <a:p>
            <a:pPr algn="just"/>
            <a:r>
              <a:rPr lang="en-US" b="1" dirty="0">
                <a:solidFill>
                  <a:schemeClr val="accent1"/>
                </a:solidFill>
              </a:rPr>
              <a:t>Contributions</a:t>
            </a:r>
            <a:r>
              <a:rPr lang="en-US" dirty="0"/>
              <a:t>:</a:t>
            </a:r>
          </a:p>
          <a:p>
            <a:pPr marL="285750" indent="-285750" algn="just">
              <a:buFont typeface="Arial" panose="020B0604020202020204" pitchFamily="34" charset="0"/>
              <a:buChar char="•"/>
            </a:pPr>
            <a:r>
              <a:rPr lang="en-US" dirty="0"/>
              <a:t>During his presidency, the newly established UEMS accreditation </a:t>
            </a:r>
            <a:r>
              <a:rPr lang="en-US" dirty="0" err="1"/>
              <a:t>programme</a:t>
            </a:r>
            <a:r>
              <a:rPr lang="en-US" dirty="0"/>
              <a:t>,  EACCME, experienced steady growth and development. Zlatko Fras has played a pivotal role in shaping the Postgraduate Training (PGT) structures within UEMS, ensuring that these frameworks meet the evolving needs of medical professionals. His efforts have been crucial in assessing and enhancing the quality of postgraduate training, which has had a lasting impact on the education of specialists across Europe.</a:t>
            </a:r>
          </a:p>
          <a:p>
            <a:pPr marL="285750" indent="-285750" algn="just">
              <a:buFont typeface="Arial" panose="020B0604020202020204" pitchFamily="34" charset="0"/>
              <a:buChar char="•"/>
            </a:pPr>
            <a:r>
              <a:rPr lang="en-US" dirty="0"/>
              <a:t>Moreover, Prof. </a:t>
            </a:r>
            <a:r>
              <a:rPr lang="en-US" dirty="0" err="1"/>
              <a:t>Fras’s</a:t>
            </a:r>
            <a:r>
              <a:rPr lang="en-US" dirty="0"/>
              <a:t> extensive professional network has significantly strengthened UEMS's connections with other European Medical Organizations (EMOs), fostering collaboration and knowledge exchange among various stakeholders in the medical field. His ability to build relationships has not only benefited UEMS but has also contributed to a more integrated approach to medical training and professional development in Europe.</a:t>
            </a:r>
          </a:p>
          <a:p>
            <a:endParaRPr lang="fr-BE" dirty="0"/>
          </a:p>
        </p:txBody>
      </p:sp>
    </p:spTree>
    <p:extLst>
      <p:ext uri="{BB962C8B-B14F-4D97-AF65-F5344CB8AC3E}">
        <p14:creationId xmlns:p14="http://schemas.microsoft.com/office/powerpoint/2010/main" val="2059247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074ED47-7EFF-4756-B1B9-1F99CED6ECD5}" vid="{9030B75A-5D58-4E24-8D14-142385E4FEC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2" ma:contentTypeDescription="Crée un document." ma:contentTypeScope="" ma:versionID="4966109fe0896e52cf96412e6b71e88b">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7f227f0845759f58ca2e23e7beba02e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e12d60-d5a8-41ec-bed3-3136d3e9e081}"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A96097-B116-4C61-9940-667DE5521765}"/>
</file>

<file path=customXml/itemProps2.xml><?xml version="1.0" encoding="utf-8"?>
<ds:datastoreItem xmlns:ds="http://schemas.openxmlformats.org/officeDocument/2006/customXml" ds:itemID="{B9C7A40B-9D55-4E38-A13B-A97FE75CF6AC}">
  <ds:schemaRefs>
    <ds:schemaRef ds:uri="http://schemas.microsoft.com/office/2006/metadata/properties"/>
    <ds:schemaRef ds:uri="http://schemas.microsoft.com/office/infopath/2007/PartnerControls"/>
    <ds:schemaRef ds:uri="83bd27bf-f23a-4764-ba48-893866d47e01"/>
    <ds:schemaRef ds:uri="cd7455a3-4a59-4a73-9e70-409757b3c8a1"/>
  </ds:schemaRefs>
</ds:datastoreItem>
</file>

<file path=customXml/itemProps3.xml><?xml version="1.0" encoding="utf-8"?>
<ds:datastoreItem xmlns:ds="http://schemas.openxmlformats.org/officeDocument/2006/customXml" ds:itemID="{FC0BB898-453C-4C6A-BDC7-E1F32CDF9E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UEMS Template 2023</Template>
  <TotalTime>1406</TotalTime>
  <Words>1570</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Alegreya Sans</vt:lpstr>
      <vt:lpstr>Arial</vt:lpstr>
      <vt:lpstr>Asap</vt:lpstr>
      <vt:lpstr>Calibri</vt:lpstr>
      <vt:lpstr>Calibri Light</vt:lpstr>
      <vt:lpstr>Noto Serif</vt:lpstr>
      <vt:lpstr>Office Theme</vt:lpstr>
      <vt:lpstr>UEMS-UEMO Joint Council Meeting 18-19 October 2024, Brussels</vt:lpstr>
      <vt:lpstr>Laureates</vt:lpstr>
      <vt:lpstr>Dr Arcadi GUAL                            UEMS Gold Badge of Honour</vt:lpstr>
      <vt:lpstr>Dr Martin BALZAN                            UEMS Gold Decoration of Honour</vt:lpstr>
      <vt:lpstr>Prof. Daniel CASANOVA UEMS Gold Decoration of Honour</vt:lpstr>
      <vt:lpstr>Prof. Nada Čikeš                            UEMS Gold Decoration of Honour</vt:lpstr>
      <vt:lpstr>     Mr Arthur FELICE                                UEMS Gold Decoration of Honour </vt:lpstr>
      <vt:lpstr>  Prof. Rijk GANS                           UEMS Gold Badge of Honour                       </vt:lpstr>
      <vt:lpstr> Prof. Zlatko FRAS                            UEMS Honorary Membership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Amelia Donighian</dc:creator>
  <cp:lastModifiedBy>Amelia Donighian</cp:lastModifiedBy>
  <cp:revision>2</cp:revision>
  <dcterms:created xsi:type="dcterms:W3CDTF">2024-10-07T13:23:02Z</dcterms:created>
  <dcterms:modified xsi:type="dcterms:W3CDTF">2024-10-09T10:38:39Z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y fmtid="{D5CDD505-2E9C-101B-9397-08002B2CF9AE}" pid="3" name="Order">
    <vt:r8>60600</vt:r8>
  </property>
  <property fmtid="{D5CDD505-2E9C-101B-9397-08002B2CF9AE}" pid="4" name="MediaServiceImageTags">
    <vt:lpwstr/>
  </property>
</Properties>
</file>