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5.xml" ContentType="application/vnd.openxmlformats-officedocument.presentationml.slide+xml"/>
  <Override PartName="/ppt/slides/slide4.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8.xml" ContentType="application/vnd.openxmlformats-officedocument.presentationml.slide+xml"/>
  <Override PartName="/ppt/slides/slide10.xml" ContentType="application/vnd.openxmlformats-officedocument.presentationml.slide+xml"/>
  <Override PartName="/ppt/slides/slide16.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2.xml" ContentType="application/vnd.openxmlformats-officedocument.presentationml.slide+xml"/>
  <Override PartName="/ppt/slides/slide11.xml" ContentType="application/vnd.openxmlformats-officedocument.presentationml.slide+xml"/>
  <Override PartName="/ppt/slides/slide9.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Layouts/slideLayout6.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14.xml" ContentType="application/vnd.openxmlformats-officedocument.presentationml.slideLayout+xml"/>
  <Override PartName="/ppt/slideLayouts/slideLayout1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1.xml" ContentType="application/vnd.openxmlformats-officedocument.theme+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customXml/itemProps1.xml" ContentType="application/vnd.openxmlformats-officedocument.customXmlProperties+xml"/>
  <Override PartName="/customXml/itemProps2.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9" r:id="rId1"/>
  </p:sldMasterIdLst>
  <p:sldIdLst>
    <p:sldId id="256" r:id="rId2"/>
    <p:sldId id="257" r:id="rId3"/>
    <p:sldId id="258" r:id="rId4"/>
    <p:sldId id="262" r:id="rId5"/>
    <p:sldId id="259" r:id="rId6"/>
    <p:sldId id="273" r:id="rId7"/>
    <p:sldId id="274" r:id="rId8"/>
    <p:sldId id="275" r:id="rId9"/>
    <p:sldId id="264" r:id="rId10"/>
    <p:sldId id="265" r:id="rId11"/>
    <p:sldId id="268" r:id="rId12"/>
    <p:sldId id="269" r:id="rId13"/>
    <p:sldId id="277" r:id="rId14"/>
    <p:sldId id="278" r:id="rId15"/>
    <p:sldId id="276" r:id="rId16"/>
    <p:sldId id="270" r:id="rId17"/>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743" autoAdjust="0"/>
  </p:normalViewPr>
  <p:slideViewPr>
    <p:cSldViewPr snapToGrid="0">
      <p:cViewPr varScale="1">
        <p:scale>
          <a:sx n="75" d="100"/>
          <a:sy n="75" d="100"/>
        </p:scale>
        <p:origin x="691" y="4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2.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n-US" smtClean="0"/>
              <a:t>Click to edit Master title style</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3601383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n-US" smtClean="0"/>
              <a:t>Click icon to add picture</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0825358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1802870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n-US" smtClean="0"/>
              <a:t>Click to edit Master title style</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extLst>
      <p:ext uri="{BB962C8B-B14F-4D97-AF65-F5344CB8AC3E}">
        <p14:creationId xmlns:p14="http://schemas.microsoft.com/office/powerpoint/2010/main" val="1239885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n-US" smtClean="0"/>
              <a:t>Click to edit Master title style</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75940787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n-US" smtClean="0"/>
              <a:t>Click to edit Master title style</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7333161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n-US" smtClean="0"/>
              <a:t>Click to edit Master title style</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n-US" smtClean="0"/>
              <a:t>Click icon to add picture</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3" name="Date Placeholder 2"/>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163501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73648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0202749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3683038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n-US" smtClean="0"/>
              <a:t>Click to edit Master title style</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443908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168724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1141410" y="3073397"/>
            <a:ext cx="4878391"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3073397"/>
            <a:ext cx="4875210" cy="2717801"/>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713137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08367816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14259288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n-US" smtClean="0"/>
              <a:t>Click to edit Master title style</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9012601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8A87A34-81AB-432B-8DAE-1953F412C126}" type="datetimeFigureOut">
              <a:rPr lang="en-US" smtClean="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44400149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19">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a14="http://schemas.microsoft.com/office/drawing/2010/main" xmlns="">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a14="http://schemas.microsoft.com/office/drawing/2010/main" xmlns=""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a14="http://schemas.microsoft.com/office/drawing/2010/main" xmlns=""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smtClean="0"/>
              <a:pPr/>
              <a:t>10/18/2024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74203226"/>
      </p:ext>
    </p:extLst>
  </p:cSld>
  <p:clrMap bg1="dk1" tx1="lt1" bg2="dk2" tx2="lt2" accent1="accent1" accent2="accent2" accent3="accent3" accent4="accent4" accent5="accent5" accent6="accent6" hlink="hlink" folHlink="folHlink"/>
  <p:sldLayoutIdLst>
    <p:sldLayoutId id="2147483670" r:id="rId1"/>
    <p:sldLayoutId id="2147483671" r:id="rId2"/>
    <p:sldLayoutId id="2147483672" r:id="rId3"/>
    <p:sldLayoutId id="2147483673" r:id="rId4"/>
    <p:sldLayoutId id="2147483674" r:id="rId5"/>
    <p:sldLayoutId id="2147483675" r:id="rId6"/>
    <p:sldLayoutId id="2147483676" r:id="rId7"/>
    <p:sldLayoutId id="2147483677" r:id="rId8"/>
    <p:sldLayoutId id="2147483678" r:id="rId9"/>
    <p:sldLayoutId id="2147483679" r:id="rId10"/>
    <p:sldLayoutId id="2147483680" r:id="rId11"/>
    <p:sldLayoutId id="2147483681" r:id="rId12"/>
    <p:sldLayoutId id="2147483682" r:id="rId13"/>
    <p:sldLayoutId id="2147483683" r:id="rId14"/>
    <p:sldLayoutId id="2147483684" r:id="rId15"/>
    <p:sldLayoutId id="2147483685" r:id="rId16"/>
    <p:sldLayoutId id="2147483686"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782156" y="603889"/>
            <a:ext cx="9855328" cy="2387600"/>
          </a:xfrm>
        </p:spPr>
        <p:txBody>
          <a:bodyPr>
            <a:normAutofit fontScale="90000"/>
          </a:bodyPr>
          <a:lstStyle/>
          <a:p>
            <a:pPr algn="ctr"/>
            <a:r>
              <a:rPr lang="en-US" b="1" dirty="0" smtClean="0">
                <a:solidFill>
                  <a:srgbClr val="FFFF00"/>
                </a:solidFill>
              </a:rPr>
              <a:t>APPLICATION FOR THE CREATION of A SECTION ON SPORTS MEDICINE</a:t>
            </a:r>
            <a:r>
              <a:rPr lang="en-US" b="1" dirty="0" smtClean="0">
                <a:solidFill>
                  <a:srgbClr val="FFFF00"/>
                </a:solidFill>
                <a:effectLst/>
              </a:rPr>
              <a:t/>
            </a:r>
            <a:br>
              <a:rPr lang="en-US" b="1" dirty="0" smtClean="0">
                <a:solidFill>
                  <a:srgbClr val="FFFF00"/>
                </a:solidFill>
                <a:effectLst/>
              </a:rPr>
            </a:br>
            <a:r>
              <a:rPr lang="en-US" b="1" dirty="0" smtClean="0">
                <a:solidFill>
                  <a:srgbClr val="FFFF00"/>
                </a:solidFill>
                <a:effectLst/>
              </a:rPr>
              <a:t>FOLLOWING THE Recognition of sports medicine as primary specialty in EUROPEAN UNION </a:t>
            </a:r>
            <a:endParaRPr lang="en-US" b="1" dirty="0">
              <a:solidFill>
                <a:srgbClr val="FFFF00"/>
              </a:solidFill>
            </a:endParaRPr>
          </a:p>
        </p:txBody>
      </p:sp>
      <p:sp>
        <p:nvSpPr>
          <p:cNvPr id="3" name="Subtitle 2"/>
          <p:cNvSpPr>
            <a:spLocks noGrp="1"/>
          </p:cNvSpPr>
          <p:nvPr>
            <p:ph type="subTitle" idx="1"/>
          </p:nvPr>
        </p:nvSpPr>
        <p:spPr>
          <a:xfrm>
            <a:off x="1949576" y="3940366"/>
            <a:ext cx="8791575" cy="2561018"/>
          </a:xfrm>
        </p:spPr>
        <p:txBody>
          <a:bodyPr>
            <a:normAutofit fontScale="77500" lnSpcReduction="20000"/>
          </a:bodyPr>
          <a:lstStyle/>
          <a:p>
            <a:pPr algn="ctr"/>
            <a:r>
              <a:rPr lang="en-US" sz="1300" b="1" dirty="0" smtClean="0">
                <a:solidFill>
                  <a:schemeClr val="tx1"/>
                </a:solidFill>
              </a:rPr>
              <a:t>Emer.</a:t>
            </a:r>
            <a:r>
              <a:rPr lang="en-US" b="1" dirty="0" smtClean="0">
                <a:solidFill>
                  <a:schemeClr val="tx1"/>
                </a:solidFill>
              </a:rPr>
              <a:t> Prof. Nicolas </a:t>
            </a:r>
            <a:r>
              <a:rPr lang="en-US" b="1" dirty="0" err="1" smtClean="0">
                <a:solidFill>
                  <a:schemeClr val="tx1"/>
                </a:solidFill>
              </a:rPr>
              <a:t>christodoulou</a:t>
            </a:r>
            <a:r>
              <a:rPr lang="en-US" b="1" dirty="0" smtClean="0">
                <a:solidFill>
                  <a:schemeClr val="tx1"/>
                </a:solidFill>
              </a:rPr>
              <a:t> MD, PHD, life fellow of ebprm</a:t>
            </a:r>
          </a:p>
          <a:p>
            <a:pPr algn="ctr"/>
            <a:endParaRPr lang="en-US" b="1" dirty="0" smtClean="0"/>
          </a:p>
          <a:p>
            <a:pPr algn="ctr">
              <a:lnSpc>
                <a:spcPct val="90000"/>
              </a:lnSpc>
            </a:pPr>
            <a:r>
              <a:rPr lang="en-GB" altLang="en-US" dirty="0" smtClean="0">
                <a:solidFill>
                  <a:srgbClr val="FFFFFF"/>
                </a:solidFill>
              </a:rPr>
              <a:t>President of the UEMS MJC on Sports Medicine</a:t>
            </a:r>
          </a:p>
          <a:p>
            <a:pPr algn="ctr">
              <a:lnSpc>
                <a:spcPct val="90000"/>
              </a:lnSpc>
            </a:pPr>
            <a:r>
              <a:rPr lang="en-GB" altLang="en-US" dirty="0" smtClean="0">
                <a:solidFill>
                  <a:srgbClr val="FFFFFF"/>
                </a:solidFill>
              </a:rPr>
              <a:t>European University Cyprus – Medical School</a:t>
            </a:r>
          </a:p>
          <a:p>
            <a:pPr algn="ctr">
              <a:lnSpc>
                <a:spcPct val="90000"/>
              </a:lnSpc>
            </a:pPr>
            <a:r>
              <a:rPr lang="en-GB" altLang="en-US" dirty="0" smtClean="0">
                <a:solidFill>
                  <a:srgbClr val="FFFFFF"/>
                </a:solidFill>
              </a:rPr>
              <a:t>MOVEMED Limassol PRM Centre</a:t>
            </a:r>
          </a:p>
          <a:p>
            <a:pPr algn="ctr">
              <a:lnSpc>
                <a:spcPct val="90000"/>
              </a:lnSpc>
            </a:pPr>
            <a:r>
              <a:rPr lang="en-GB" altLang="en-US" dirty="0" smtClean="0">
                <a:solidFill>
                  <a:srgbClr val="FFFFFF"/>
                </a:solidFill>
              </a:rPr>
              <a:t>Past president of UEMS section of prm and of esprm</a:t>
            </a:r>
          </a:p>
          <a:p>
            <a:pPr algn="ctr">
              <a:lnSpc>
                <a:spcPct val="90000"/>
              </a:lnSpc>
            </a:pPr>
            <a:endParaRPr lang="en-GB" altLang="en-US" sz="2400" dirty="0" smtClean="0">
              <a:solidFill>
                <a:srgbClr val="FFFFFF"/>
              </a:solidFill>
            </a:endParaRPr>
          </a:p>
          <a:p>
            <a:pPr algn="ctr">
              <a:lnSpc>
                <a:spcPct val="90000"/>
              </a:lnSpc>
            </a:pPr>
            <a:r>
              <a:rPr lang="en-GB" altLang="en-US" sz="2400" dirty="0" smtClean="0">
                <a:solidFill>
                  <a:srgbClr val="FFFFFF"/>
                </a:solidFill>
              </a:rPr>
              <a:t>BRUSSELS,  UEMS MJC MEETING, 18-19 OCT. 2024</a:t>
            </a:r>
            <a:endParaRPr lang="el-GR" altLang="en-US" sz="2400" dirty="0" smtClean="0">
              <a:solidFill>
                <a:srgbClr val="FFFFFF"/>
              </a:solidFill>
            </a:endParaRPr>
          </a:p>
          <a:p>
            <a:pPr algn="ctr"/>
            <a:endParaRPr lang="en-US" b="1" dirty="0"/>
          </a:p>
        </p:txBody>
      </p:sp>
    </p:spTree>
    <p:extLst>
      <p:ext uri="{BB962C8B-B14F-4D97-AF65-F5344CB8AC3E}">
        <p14:creationId xmlns:p14="http://schemas.microsoft.com/office/powerpoint/2010/main" val="276559039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95416" y="-64378"/>
            <a:ext cx="9905998" cy="1478570"/>
          </a:xfrm>
        </p:spPr>
        <p:txBody>
          <a:bodyPr/>
          <a:lstStyle/>
          <a:p>
            <a:pPr algn="ctr"/>
            <a:r>
              <a:rPr lang="en-US" altLang="en-US" dirty="0">
                <a:solidFill>
                  <a:srgbClr val="FFC000"/>
                </a:solidFill>
              </a:rPr>
              <a:t>Recognition of the European Training Requirements (ETR) in UEMS since Oct. 2019</a:t>
            </a:r>
            <a:endParaRPr lang="en-US" dirty="0"/>
          </a:p>
        </p:txBody>
      </p:sp>
      <p:sp>
        <p:nvSpPr>
          <p:cNvPr id="3" name="Rectangle 2"/>
          <p:cNvSpPr/>
          <p:nvPr/>
        </p:nvSpPr>
        <p:spPr>
          <a:xfrm>
            <a:off x="924025" y="2153025"/>
            <a:ext cx="10907449" cy="2462213"/>
          </a:xfrm>
          <a:prstGeom prst="rect">
            <a:avLst/>
          </a:prstGeom>
        </p:spPr>
        <p:txBody>
          <a:bodyPr wrap="square">
            <a:spAutoFit/>
          </a:bodyPr>
          <a:lstStyle/>
          <a:p>
            <a:pPr algn="ctr">
              <a:spcBef>
                <a:spcPct val="0"/>
              </a:spcBef>
              <a:buClrTx/>
              <a:buFontTx/>
              <a:buNone/>
            </a:pPr>
            <a:r>
              <a:rPr lang="fr-BE" altLang="en-US" sz="3200" b="1" dirty="0">
                <a:cs typeface="Calibri" panose="020F0502020204030204" pitchFamily="34" charset="0"/>
              </a:rPr>
              <a:t>UNION EUROPÉENNE DES MÉDECINS SPÉCIALISTES</a:t>
            </a:r>
            <a:endParaRPr lang="en-US" altLang="en-US" sz="800" b="1" dirty="0"/>
          </a:p>
          <a:p>
            <a:pPr algn="ctr">
              <a:spcBef>
                <a:spcPct val="0"/>
              </a:spcBef>
              <a:buClrTx/>
              <a:buFontTx/>
              <a:buNone/>
            </a:pPr>
            <a:r>
              <a:rPr lang="fr-BE" altLang="en-US" sz="3200" b="1" dirty="0">
                <a:cs typeface="Calibri" panose="020F0502020204030204" pitchFamily="34" charset="0"/>
              </a:rPr>
              <a:t>EUROPEAN UNION OF MEDICAL SPECIALISTS </a:t>
            </a:r>
            <a:endParaRPr lang="en-US" altLang="en-US" sz="800" b="1" dirty="0"/>
          </a:p>
          <a:p>
            <a:pPr algn="ctr">
              <a:spcBef>
                <a:spcPct val="0"/>
              </a:spcBef>
              <a:buClrTx/>
              <a:buFontTx/>
              <a:buNone/>
            </a:pPr>
            <a:r>
              <a:rPr lang="fr-BE" altLang="en-US" i="1" dirty="0">
                <a:solidFill>
                  <a:schemeClr val="bg1"/>
                </a:solidFill>
                <a:cs typeface="Calibri" panose="020F0502020204030204" pitchFamily="34" charset="0"/>
              </a:rPr>
              <a:t>Association internationale sans but lucratif 	International non-profit organisation </a:t>
            </a:r>
            <a:endParaRPr lang="en-US" altLang="en-US" sz="800" dirty="0">
              <a:solidFill>
                <a:schemeClr val="bg1"/>
              </a:solidFill>
            </a:endParaRPr>
          </a:p>
          <a:p>
            <a:pPr algn="ctr">
              <a:spcBef>
                <a:spcPct val="0"/>
              </a:spcBef>
              <a:buClrTx/>
              <a:buFontTx/>
              <a:buNone/>
            </a:pPr>
            <a:endParaRPr lang="en-US" altLang="en-US" sz="800" dirty="0">
              <a:solidFill>
                <a:schemeClr val="bg1"/>
              </a:solidFill>
            </a:endParaRPr>
          </a:p>
          <a:p>
            <a:pPr algn="ctr">
              <a:spcBef>
                <a:spcPct val="0"/>
              </a:spcBef>
              <a:buClrTx/>
              <a:buFontTx/>
              <a:buNone/>
            </a:pPr>
            <a:r>
              <a:rPr lang="en-GB" altLang="en-US" sz="3200" b="1" dirty="0">
                <a:solidFill>
                  <a:schemeClr val="bg1"/>
                </a:solidFill>
                <a:latin typeface="Calibri" panose="020F0502020204030204" pitchFamily="34" charset="0"/>
                <a:cs typeface="Calibri" panose="020F0502020204030204" pitchFamily="34" charset="0"/>
              </a:rPr>
              <a:t>Training Requirements for the Specialty of Sports </a:t>
            </a:r>
            <a:r>
              <a:rPr lang="en-GB" altLang="en-US" sz="3200" b="1" dirty="0" smtClean="0">
                <a:solidFill>
                  <a:schemeClr val="bg1"/>
                </a:solidFill>
                <a:latin typeface="Calibri" panose="020F0502020204030204" pitchFamily="34" charset="0"/>
                <a:cs typeface="Calibri" panose="020F0502020204030204" pitchFamily="34" charset="0"/>
              </a:rPr>
              <a:t>Medicine</a:t>
            </a:r>
            <a:r>
              <a:rPr lang="en-US" altLang="en-US" sz="3200" dirty="0" smtClean="0">
                <a:solidFill>
                  <a:schemeClr val="bg1"/>
                </a:solidFill>
              </a:rPr>
              <a:t> </a:t>
            </a:r>
            <a:r>
              <a:rPr lang="en-GB" altLang="en-US" sz="3200" b="1" dirty="0" smtClean="0">
                <a:solidFill>
                  <a:schemeClr val="bg1"/>
                </a:solidFill>
                <a:latin typeface="Calibri" panose="020F0502020204030204" pitchFamily="34" charset="0"/>
                <a:cs typeface="Calibri" panose="020F0502020204030204" pitchFamily="34" charset="0"/>
              </a:rPr>
              <a:t>European </a:t>
            </a:r>
            <a:r>
              <a:rPr lang="en-GB" altLang="en-US" sz="3200" b="1" dirty="0">
                <a:solidFill>
                  <a:schemeClr val="bg1"/>
                </a:solidFill>
                <a:latin typeface="Calibri" panose="020F0502020204030204" pitchFamily="34" charset="0"/>
                <a:cs typeface="Calibri" panose="020F0502020204030204" pitchFamily="34" charset="0"/>
              </a:rPr>
              <a:t>Standards of Postgraduate Medical Specialist Training</a:t>
            </a:r>
            <a:endParaRPr lang="en-US" sz="3200" dirty="0"/>
          </a:p>
        </p:txBody>
      </p:sp>
      <p:pic>
        <p:nvPicPr>
          <p:cNvPr id="4" name="Picture 1" descr="Description: Description: Description: C:\Users\User\AppData\Local\Microsoft\Windows\Temporary Internet Files\Content.Word\uems.gif"/>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84994" y="2250781"/>
            <a:ext cx="1211262" cy="1211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 name="Rectangle 4"/>
          <p:cNvSpPr/>
          <p:nvPr/>
        </p:nvSpPr>
        <p:spPr>
          <a:xfrm>
            <a:off x="4886036" y="5138399"/>
            <a:ext cx="2337691" cy="584775"/>
          </a:xfrm>
          <a:prstGeom prst="rect">
            <a:avLst/>
          </a:prstGeom>
        </p:spPr>
        <p:txBody>
          <a:bodyPr wrap="none">
            <a:spAutoFit/>
          </a:bodyPr>
          <a:lstStyle/>
          <a:p>
            <a:r>
              <a:rPr lang="en-US" altLang="en-US" sz="3200" dirty="0">
                <a:solidFill>
                  <a:srgbClr val="FFFFFF"/>
                </a:solidFill>
              </a:rPr>
              <a:t>www.uems.eu</a:t>
            </a:r>
          </a:p>
        </p:txBody>
      </p:sp>
    </p:spTree>
    <p:extLst>
      <p:ext uri="{BB962C8B-B14F-4D97-AF65-F5344CB8AC3E}">
        <p14:creationId xmlns:p14="http://schemas.microsoft.com/office/powerpoint/2010/main" val="316157708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ella 4"/>
          <p:cNvGraphicFramePr>
            <a:graphicFrameLocks noGrp="1"/>
          </p:cNvGraphicFramePr>
          <p:nvPr>
            <p:extLst>
              <p:ext uri="{D42A27DB-BD31-4B8C-83A1-F6EECF244321}">
                <p14:modId xmlns:p14="http://schemas.microsoft.com/office/powerpoint/2010/main" val="2754554936"/>
              </p:ext>
            </p:extLst>
          </p:nvPr>
        </p:nvGraphicFramePr>
        <p:xfrm>
          <a:off x="1703388" y="399199"/>
          <a:ext cx="3529012" cy="6492490"/>
        </p:xfrm>
        <a:graphic>
          <a:graphicData uri="http://schemas.openxmlformats.org/drawingml/2006/table">
            <a:tbl>
              <a:tblPr firstRow="1" bandRow="1">
                <a:tableStyleId>{5C22544A-7EE6-4342-B048-85BDC9FD1C3A}</a:tableStyleId>
              </a:tblPr>
              <a:tblGrid>
                <a:gridCol w="200798">
                  <a:extLst>
                    <a:ext uri="{9D8B030D-6E8A-4147-A177-3AD203B41FA5}"/>
                  </a:extLst>
                </a:gridCol>
                <a:gridCol w="200798"/>
                <a:gridCol w="3127416">
                  <a:extLst>
                    <a:ext uri="{9D8B030D-6E8A-4147-A177-3AD203B41FA5}"/>
                  </a:extLst>
                </a:gridCol>
              </a:tblGrid>
              <a:tr h="365712">
                <a:tc>
                  <a:txBody>
                    <a:bodyPr/>
                    <a:lstStyle/>
                    <a:p>
                      <a:pPr algn="ctr"/>
                      <a:r>
                        <a:rPr lang="it-IT" sz="1600" b="1" dirty="0" smtClean="0">
                          <a:solidFill>
                            <a:schemeClr val="tx1"/>
                          </a:solidFill>
                        </a:rPr>
                        <a:t>1</a:t>
                      </a:r>
                      <a:endParaRPr lang="it-IT" sz="1600" b="1" dirty="0">
                        <a:solidFill>
                          <a:schemeClr val="tx1"/>
                        </a:solidFill>
                      </a:endParaRPr>
                    </a:p>
                  </a:txBody>
                  <a:tcPr marL="68592" marR="68592" marT="45714" marB="45714">
                    <a:solidFill>
                      <a:schemeClr val="accent3">
                        <a:lumMod val="20000"/>
                        <a:lumOff val="80000"/>
                      </a:schemeClr>
                    </a:solidFill>
                  </a:tcPr>
                </a:tc>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rowSpan="3">
                  <a:txBody>
                    <a:bodyPr/>
                    <a:lstStyle/>
                    <a:p>
                      <a:r>
                        <a:rPr lang="en-US" sz="1200" b="0" dirty="0" smtClean="0">
                          <a:solidFill>
                            <a:schemeClr val="tx1"/>
                          </a:solidFill>
                          <a:latin typeface="+mn-lt"/>
                          <a:cs typeface="Aharoni" panose="02010803020104030203" pitchFamily="2" charset="-79"/>
                        </a:rPr>
                        <a:t>The</a:t>
                      </a:r>
                      <a:r>
                        <a:rPr lang="en-US" sz="1200" b="0" baseline="0" dirty="0" smtClean="0">
                          <a:solidFill>
                            <a:schemeClr val="tx1"/>
                          </a:solidFill>
                          <a:latin typeface="+mn-lt"/>
                          <a:cs typeface="Aharoni" panose="02010803020104030203" pitchFamily="2" charset="-79"/>
                        </a:rPr>
                        <a:t> trainee</a:t>
                      </a:r>
                      <a:r>
                        <a:rPr lang="en-US" sz="1200" b="0" dirty="0" smtClean="0">
                          <a:solidFill>
                            <a:schemeClr val="tx1"/>
                          </a:solidFill>
                          <a:latin typeface="+mn-lt"/>
                          <a:cs typeface="Aharoni" panose="02010803020104030203" pitchFamily="2" charset="-79"/>
                        </a:rPr>
                        <a:t> has adequate </a:t>
                      </a:r>
                      <a:r>
                        <a:rPr lang="en-US" sz="1200" b="0" kern="1200" dirty="0" smtClean="0">
                          <a:solidFill>
                            <a:schemeClr val="tx1"/>
                          </a:solidFill>
                          <a:effectLst/>
                          <a:latin typeface="+mn-lt"/>
                          <a:ea typeface="+mn-ea"/>
                          <a:cs typeface="+mn-cs"/>
                        </a:rPr>
                        <a:t>knowledge of the steps through direct observation,</a:t>
                      </a:r>
                      <a:r>
                        <a:rPr lang="en-US" sz="1200" b="0" kern="1200" baseline="0" dirty="0" smtClean="0">
                          <a:solidFill>
                            <a:schemeClr val="tx1"/>
                          </a:solidFill>
                          <a:effectLst/>
                          <a:latin typeface="+mn-lt"/>
                          <a:ea typeface="+mn-ea"/>
                          <a:cs typeface="Aharoni" panose="02010803020104030203" pitchFamily="2" charset="-79"/>
                        </a:rPr>
                        <a:t> </a:t>
                      </a:r>
                      <a:r>
                        <a:rPr lang="en-US" sz="1200" b="0" kern="1200" dirty="0" smtClean="0">
                          <a:solidFill>
                            <a:schemeClr val="tx1"/>
                          </a:solidFill>
                          <a:effectLst/>
                          <a:latin typeface="+mn-lt"/>
                          <a:ea typeface="+mn-ea"/>
                          <a:cs typeface="+mn-cs"/>
                        </a:rPr>
                        <a:t>demonstrates that he/she can handle instruments relevant to the procedure</a:t>
                      </a:r>
                      <a:r>
                        <a:rPr lang="en-US" sz="1200" b="0" kern="1200" baseline="0" dirty="0" smtClean="0">
                          <a:solidFill>
                            <a:schemeClr val="tx1"/>
                          </a:solidFill>
                          <a:effectLst/>
                          <a:latin typeface="+mn-lt"/>
                          <a:ea typeface="+mn-ea"/>
                          <a:cs typeface="+mn-cs"/>
                        </a:rPr>
                        <a:t> </a:t>
                      </a:r>
                      <a:r>
                        <a:rPr lang="en-US" sz="1200" b="0" kern="1200" dirty="0" smtClean="0">
                          <a:solidFill>
                            <a:schemeClr val="tx1"/>
                          </a:solidFill>
                          <a:effectLst/>
                          <a:latin typeface="+mn-lt"/>
                          <a:ea typeface="+mn-ea"/>
                          <a:cs typeface="+mn-cs"/>
                        </a:rPr>
                        <a:t>appropriately  and safely</a:t>
                      </a:r>
                      <a:r>
                        <a:rPr lang="en-US" sz="1200" b="0" kern="1200" baseline="0" dirty="0" smtClean="0">
                          <a:solidFill>
                            <a:schemeClr val="tx1"/>
                          </a:solidFill>
                          <a:effectLst/>
                          <a:latin typeface="+mn-lt"/>
                          <a:ea typeface="+mn-ea"/>
                          <a:cs typeface="+mn-cs"/>
                        </a:rPr>
                        <a:t> and</a:t>
                      </a:r>
                      <a:r>
                        <a:rPr lang="en-US" sz="1200" b="0" kern="1200" dirty="0" smtClean="0">
                          <a:solidFill>
                            <a:schemeClr val="tx1"/>
                          </a:solidFill>
                          <a:effectLst/>
                          <a:latin typeface="+mn-lt"/>
                          <a:ea typeface="+mn-ea"/>
                          <a:cs typeface="+mn-cs"/>
                        </a:rPr>
                        <a:t> can perform some parts of the thematic</a:t>
                      </a:r>
                      <a:r>
                        <a:rPr lang="en-US" sz="1200" b="0" kern="1200" baseline="0" dirty="0" smtClean="0">
                          <a:solidFill>
                            <a:schemeClr val="tx1"/>
                          </a:solidFill>
                          <a:effectLst/>
                          <a:latin typeface="+mn-lt"/>
                          <a:ea typeface="+mn-ea"/>
                          <a:cs typeface="+mn-cs"/>
                        </a:rPr>
                        <a:t> area</a:t>
                      </a:r>
                      <a:r>
                        <a:rPr lang="en-US" sz="1200" b="0" kern="1200" dirty="0" smtClean="0">
                          <a:solidFill>
                            <a:schemeClr val="tx1"/>
                          </a:solidFill>
                          <a:effectLst/>
                          <a:latin typeface="+mn-lt"/>
                          <a:ea typeface="+mn-ea"/>
                          <a:cs typeface="+mn-cs"/>
                        </a:rPr>
                        <a:t> with reasonable fluency   </a:t>
                      </a:r>
                    </a:p>
                  </a:txBody>
                  <a:tcPr marL="68592" marR="68592" marT="45714" marB="45714">
                    <a:solidFill>
                      <a:schemeClr val="accent3">
                        <a:lumMod val="20000"/>
                        <a:lumOff val="80000"/>
                      </a:schemeClr>
                    </a:solidFill>
                  </a:tcPr>
                </a:tc>
                <a:extLst>
                  <a:ext uri="{0D108BD9-81ED-4DB2-BD59-A6C34878D82A}"/>
                </a:extLst>
              </a:tr>
              <a:tr h="365712">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vMerge="1">
                  <a:txBody>
                    <a:bodyPr/>
                    <a:lstStyle/>
                    <a:p>
                      <a:endParaRPr lang="en-US"/>
                    </a:p>
                  </a:txBody>
                  <a:tcPr/>
                </a:tc>
              </a:tr>
              <a:tr h="640241">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vMerge="1">
                  <a:txBody>
                    <a:bodyPr/>
                    <a:lstStyle/>
                    <a:p>
                      <a:endParaRPr lang="en-US"/>
                    </a:p>
                  </a:txBody>
                  <a:tcPr/>
                </a:tc>
              </a:tr>
              <a:tr h="1371666">
                <a:tc gridSpan="2">
                  <a:txBody>
                    <a:bodyPr/>
                    <a:lstStyle/>
                    <a:p>
                      <a:pPr algn="ctr"/>
                      <a:r>
                        <a:rPr lang="it-IT" sz="1600" b="1" dirty="0" smtClean="0">
                          <a:solidFill>
                            <a:schemeClr val="tx1"/>
                          </a:solidFill>
                        </a:rPr>
                        <a:t>2</a:t>
                      </a:r>
                      <a:endParaRPr lang="it-IT" sz="1600" b="1" dirty="0">
                        <a:solidFill>
                          <a:schemeClr val="tx1"/>
                        </a:solidFill>
                      </a:endParaRPr>
                    </a:p>
                  </a:txBody>
                  <a:tcPr marL="68592" marR="68592" marT="45714" marB="45714">
                    <a:solidFill>
                      <a:schemeClr val="accent2">
                        <a:lumMod val="40000"/>
                        <a:lumOff val="60000"/>
                      </a:schemeClr>
                    </a:solidFill>
                  </a:tcPr>
                </a:tc>
                <a:tc hMerge="1">
                  <a:txBody>
                    <a:bodyPr/>
                    <a:lstStyle/>
                    <a:p>
                      <a:endParaRPr lang="en-US"/>
                    </a:p>
                  </a:txBody>
                  <a:tcPr/>
                </a:tc>
                <a:tc>
                  <a:txBody>
                    <a:bodyPr/>
                    <a:lstStyle/>
                    <a:p>
                      <a:r>
                        <a:rPr lang="en-US" sz="1200" b="0" dirty="0" smtClean="0">
                          <a:solidFill>
                            <a:schemeClr val="tx1"/>
                          </a:solidFill>
                          <a:latin typeface="+mn-lt"/>
                          <a:cs typeface="Aharoni" panose="02010803020104030203" pitchFamily="2" charset="-79"/>
                        </a:rPr>
                        <a:t>The trainee</a:t>
                      </a:r>
                      <a:r>
                        <a:rPr lang="en-US" sz="1200" b="0" kern="1200" baseline="0" dirty="0" smtClean="0">
                          <a:solidFill>
                            <a:schemeClr val="dk1"/>
                          </a:solidFill>
                          <a:effectLst/>
                          <a:latin typeface="+mn-lt"/>
                          <a:ea typeface="+mn-ea"/>
                          <a:cs typeface="+mn-cs"/>
                        </a:rPr>
                        <a:t> </a:t>
                      </a:r>
                      <a:r>
                        <a:rPr lang="en-US" sz="1200" kern="1200" dirty="0" smtClean="0">
                          <a:solidFill>
                            <a:schemeClr val="dk1"/>
                          </a:solidFill>
                          <a:effectLst/>
                          <a:latin typeface="+mn-lt"/>
                          <a:ea typeface="+mn-ea"/>
                          <a:cs typeface="+mn-cs"/>
                        </a:rPr>
                        <a:t>Knows all the steps - and the reasons that lie behind the methodology,</a:t>
                      </a:r>
                      <a:r>
                        <a:rPr lang="en-US" sz="1200" kern="1200" baseline="0" dirty="0" smtClean="0">
                          <a:solidFill>
                            <a:schemeClr val="dk1"/>
                          </a:solidFill>
                          <a:effectLst/>
                          <a:latin typeface="+mn-lt"/>
                          <a:ea typeface="+mn-ea"/>
                          <a:cs typeface="+mn-cs"/>
                        </a:rPr>
                        <a:t> c</a:t>
                      </a:r>
                      <a:r>
                        <a:rPr lang="en-US" sz="1200" kern="1200" dirty="0" smtClean="0">
                          <a:solidFill>
                            <a:schemeClr val="dk1"/>
                          </a:solidFill>
                          <a:effectLst/>
                          <a:latin typeface="+mn-lt"/>
                          <a:ea typeface="+mn-ea"/>
                          <a:cs typeface="+mn-cs"/>
                        </a:rPr>
                        <a:t>an carry out a straightforward procedure fluently from start to finish,</a:t>
                      </a:r>
                      <a:r>
                        <a:rPr lang="en-US" sz="1200" kern="1200" baseline="0" dirty="0" smtClean="0">
                          <a:solidFill>
                            <a:schemeClr val="dk1"/>
                          </a:solidFill>
                          <a:effectLst/>
                          <a:latin typeface="+mn-lt"/>
                          <a:ea typeface="+mn-ea"/>
                          <a:cs typeface="+mn-cs"/>
                        </a:rPr>
                        <a:t> k</a:t>
                      </a:r>
                      <a:r>
                        <a:rPr lang="en-US" sz="1200" kern="1200" dirty="0" smtClean="0">
                          <a:solidFill>
                            <a:schemeClr val="dk1"/>
                          </a:solidFill>
                          <a:effectLst/>
                          <a:latin typeface="+mn-lt"/>
                          <a:ea typeface="+mn-ea"/>
                          <a:cs typeface="+mn-cs"/>
                        </a:rPr>
                        <a:t>nows and demonstrates when to call for assistance/advice from the supervisor (knows personal limitations)</a:t>
                      </a:r>
                      <a:endParaRPr lang="en-US" sz="1200" dirty="0" smtClean="0">
                        <a:solidFill>
                          <a:schemeClr val="tx1"/>
                        </a:solidFill>
                        <a:latin typeface="Aharoni" panose="02010803020104030203" pitchFamily="2" charset="-79"/>
                        <a:cs typeface="Aharoni" panose="02010803020104030203" pitchFamily="2" charset="-79"/>
                      </a:endParaRPr>
                    </a:p>
                  </a:txBody>
                  <a:tcPr marL="68592" marR="68592" marT="45714" marB="45714">
                    <a:solidFill>
                      <a:schemeClr val="accent2">
                        <a:lumMod val="40000"/>
                        <a:lumOff val="60000"/>
                      </a:schemeClr>
                    </a:solidFill>
                  </a:tcPr>
                </a:tc>
                <a:extLst>
                  <a:ext uri="{0D108BD9-81ED-4DB2-BD59-A6C34878D82A}"/>
                </a:extLst>
              </a:tr>
              <a:tr h="1737448">
                <a:tc gridSpan="2">
                  <a:txBody>
                    <a:bodyPr/>
                    <a:lstStyle/>
                    <a:p>
                      <a:pPr algn="ctr"/>
                      <a:r>
                        <a:rPr lang="it-IT" sz="1600" b="1" dirty="0" smtClean="0">
                          <a:solidFill>
                            <a:schemeClr val="tx1"/>
                          </a:solidFill>
                        </a:rPr>
                        <a:t>3</a:t>
                      </a:r>
                    </a:p>
                    <a:p>
                      <a:pPr algn="ctr"/>
                      <a:endParaRPr lang="it-IT" sz="1600" b="1" dirty="0" smtClean="0">
                        <a:solidFill>
                          <a:schemeClr val="tx1"/>
                        </a:solidFill>
                      </a:endParaRPr>
                    </a:p>
                    <a:p>
                      <a:pPr algn="ctr"/>
                      <a:endParaRPr lang="it-IT" sz="1600" b="1" dirty="0">
                        <a:solidFill>
                          <a:schemeClr val="tx1"/>
                        </a:solidFill>
                      </a:endParaRPr>
                    </a:p>
                    <a:p>
                      <a:pPr algn="ctr"/>
                      <a:endParaRPr lang="it-IT" sz="1600" b="1" dirty="0" smtClean="0">
                        <a:solidFill>
                          <a:schemeClr val="tx1"/>
                        </a:solidFill>
                      </a:endParaRPr>
                    </a:p>
                  </a:txBody>
                  <a:tcPr marL="68592" marR="68592" marT="45714" marB="45714">
                    <a:solidFill>
                      <a:srgbClr val="92D050"/>
                    </a:solidFill>
                  </a:tcPr>
                </a:tc>
                <a:tc hMerge="1">
                  <a:txBody>
                    <a:bodyPr/>
                    <a:lstStyle/>
                    <a:p>
                      <a:endParaRPr lang="en-US"/>
                    </a:p>
                  </a:txBody>
                  <a:tcPr/>
                </a:tc>
                <a:tc>
                  <a:txBody>
                    <a:bodyPr/>
                    <a:lstStyle/>
                    <a:p>
                      <a:r>
                        <a:rPr lang="en-US" sz="1200" kern="1200" dirty="0" smtClean="0">
                          <a:solidFill>
                            <a:schemeClr val="dk1"/>
                          </a:solidFill>
                          <a:effectLst/>
                          <a:latin typeface="+mn-lt"/>
                          <a:ea typeface="+mn-ea"/>
                          <a:cs typeface="+mn-cs"/>
                        </a:rPr>
                        <a:t>The trainee</a:t>
                      </a:r>
                      <a:r>
                        <a:rPr lang="en-US" sz="1200" kern="1200" baseline="0" dirty="0" smtClean="0">
                          <a:solidFill>
                            <a:schemeClr val="dk1"/>
                          </a:solidFill>
                          <a:effectLst/>
                          <a:latin typeface="+mn-lt"/>
                          <a:ea typeface="+mn-ea"/>
                          <a:cs typeface="+mn-cs"/>
                        </a:rPr>
                        <a:t> c</a:t>
                      </a:r>
                      <a:r>
                        <a:rPr lang="en-US" sz="1200" kern="1200" dirty="0" smtClean="0">
                          <a:solidFill>
                            <a:schemeClr val="dk1"/>
                          </a:solidFill>
                          <a:effectLst/>
                          <a:latin typeface="+mn-lt"/>
                          <a:ea typeface="+mn-ea"/>
                          <a:cs typeface="+mn-cs"/>
                        </a:rPr>
                        <a:t>an adapt to well-known variations in the procedure encountered, without direct input from the trainer,</a:t>
                      </a:r>
                      <a:r>
                        <a:rPr lang="en-US" sz="1200" kern="1200" baseline="0" dirty="0" smtClean="0">
                          <a:solidFill>
                            <a:schemeClr val="dk1"/>
                          </a:solidFill>
                          <a:effectLst/>
                          <a:latin typeface="+mn-lt"/>
                          <a:ea typeface="+mn-ea"/>
                          <a:cs typeface="+mn-cs"/>
                        </a:rPr>
                        <a:t> r</a:t>
                      </a:r>
                      <a:r>
                        <a:rPr lang="en-US" sz="1200" kern="1200" dirty="0" smtClean="0">
                          <a:solidFill>
                            <a:schemeClr val="dk1"/>
                          </a:solidFill>
                          <a:effectLst/>
                          <a:latin typeface="+mn-lt"/>
                          <a:ea typeface="+mn-ea"/>
                          <a:cs typeface="+mn-cs"/>
                        </a:rPr>
                        <a:t>ecognizes and makes a correct assessment of common problems that are encountered,</a:t>
                      </a:r>
                      <a:r>
                        <a:rPr lang="en-US" sz="1200" kern="1200" baseline="0" dirty="0" smtClean="0">
                          <a:solidFill>
                            <a:schemeClr val="dk1"/>
                          </a:solidFill>
                          <a:effectLst/>
                          <a:latin typeface="+mn-lt"/>
                          <a:ea typeface="+mn-ea"/>
                          <a:cs typeface="+mn-cs"/>
                        </a:rPr>
                        <a:t> is </a:t>
                      </a:r>
                      <a:r>
                        <a:rPr lang="en-US" sz="1200" kern="1200" dirty="0" smtClean="0">
                          <a:solidFill>
                            <a:schemeClr val="dk1"/>
                          </a:solidFill>
                          <a:effectLst/>
                          <a:latin typeface="+mn-lt"/>
                          <a:ea typeface="+mn-ea"/>
                          <a:cs typeface="+mn-cs"/>
                        </a:rPr>
                        <a:t>able to deal with most of the common problems,</a:t>
                      </a:r>
                      <a:r>
                        <a:rPr lang="en-US" sz="1200" kern="1200" baseline="0" dirty="0" smtClean="0">
                          <a:solidFill>
                            <a:schemeClr val="dk1"/>
                          </a:solidFill>
                          <a:effectLst/>
                          <a:latin typeface="+mn-lt"/>
                          <a:ea typeface="+mn-ea"/>
                          <a:cs typeface="+mn-cs"/>
                        </a:rPr>
                        <a:t> k</a:t>
                      </a:r>
                      <a:r>
                        <a:rPr lang="en-US" sz="1200" kern="1200" dirty="0" smtClean="0">
                          <a:solidFill>
                            <a:schemeClr val="dk1"/>
                          </a:solidFill>
                          <a:effectLst/>
                          <a:latin typeface="+mn-lt"/>
                          <a:ea typeface="+mn-ea"/>
                          <a:cs typeface="+mn-cs"/>
                        </a:rPr>
                        <a:t>nows and demonstrates when he/she needs help or advice. </a:t>
                      </a:r>
                    </a:p>
                  </a:txBody>
                  <a:tcPr marL="68592" marR="68592" marT="45714" marB="45714">
                    <a:solidFill>
                      <a:srgbClr val="92D050"/>
                    </a:solidFill>
                  </a:tcPr>
                </a:tc>
                <a:extLst>
                  <a:ext uri="{0D108BD9-81ED-4DB2-BD59-A6C34878D82A}"/>
                </a:extLst>
              </a:tr>
              <a:tr h="1005883">
                <a:tc gridSpan="2">
                  <a:txBody>
                    <a:bodyPr/>
                    <a:lstStyle/>
                    <a:p>
                      <a:pPr algn="ctr"/>
                      <a:r>
                        <a:rPr lang="it-IT" sz="1600" b="1" dirty="0" smtClean="0">
                          <a:solidFill>
                            <a:schemeClr val="tx1"/>
                          </a:solidFill>
                        </a:rPr>
                        <a:t>4</a:t>
                      </a:r>
                      <a:endParaRPr lang="it-IT" sz="1600" b="1" dirty="0">
                        <a:solidFill>
                          <a:schemeClr val="tx1"/>
                        </a:solidFill>
                      </a:endParaRPr>
                    </a:p>
                  </a:txBody>
                  <a:tcPr marL="68592" marR="68592" marT="45714" marB="45714">
                    <a:solidFill>
                      <a:schemeClr val="accent6"/>
                    </a:solidFill>
                  </a:tcPr>
                </a:tc>
                <a:tc hMerge="1">
                  <a:txBody>
                    <a:bodyPr/>
                    <a:lstStyle/>
                    <a:p>
                      <a:endParaRPr lang="en-US"/>
                    </a:p>
                  </a:txBody>
                  <a:tcPr/>
                </a:tc>
                <a:tc>
                  <a:txBody>
                    <a:bodyPr/>
                    <a:lstStyle/>
                    <a:p>
                      <a:r>
                        <a:rPr lang="en-US" sz="1200" kern="1200" dirty="0" smtClean="0">
                          <a:solidFill>
                            <a:schemeClr val="dk1"/>
                          </a:solidFill>
                          <a:effectLst/>
                          <a:latin typeface="+mn-lt"/>
                          <a:ea typeface="+mn-ea"/>
                          <a:cs typeface="+mn-cs"/>
                        </a:rPr>
                        <a:t>The trainee is competent to do without assistance, including complications. The trainee can deal with the majority of problems and complications, but may need occasional help or advice. </a:t>
                      </a:r>
                    </a:p>
                  </a:txBody>
                  <a:tcPr marL="68592" marR="68592" marT="45714" marB="45714">
                    <a:solidFill>
                      <a:schemeClr val="accent6"/>
                    </a:solidFill>
                  </a:tcPr>
                </a:tc>
              </a:tr>
              <a:tr h="954175">
                <a:tc gridSpan="2">
                  <a:txBody>
                    <a:bodyPr/>
                    <a:lstStyle/>
                    <a:p>
                      <a:pPr algn="ctr"/>
                      <a:r>
                        <a:rPr lang="it-IT" sz="1600" b="1" dirty="0" smtClean="0">
                          <a:solidFill>
                            <a:schemeClr val="tx1"/>
                          </a:solidFill>
                        </a:rPr>
                        <a:t>5</a:t>
                      </a:r>
                      <a:endParaRPr lang="it-IT" sz="1600" b="1" dirty="0">
                        <a:solidFill>
                          <a:schemeClr val="tx1"/>
                        </a:solidFill>
                      </a:endParaRPr>
                    </a:p>
                  </a:txBody>
                  <a:tcPr marL="68592" marR="68592" marT="45714" marB="45714">
                    <a:solidFill>
                      <a:schemeClr val="accent5"/>
                    </a:solidFill>
                  </a:tcPr>
                </a:tc>
                <a:tc hMerge="1">
                  <a:txBody>
                    <a:bodyPr/>
                    <a:lstStyle/>
                    <a:p>
                      <a:endParaRPr lang="en-US"/>
                    </a:p>
                  </a:txBody>
                  <a:tcPr/>
                </a:tc>
                <a:tc>
                  <a:txBody>
                    <a:bodyPr/>
                    <a:lstStyle/>
                    <a:p>
                      <a:r>
                        <a:rPr lang="en-US" sz="1200" kern="1200" dirty="0" smtClean="0">
                          <a:solidFill>
                            <a:schemeClr val="dk1"/>
                          </a:solidFill>
                          <a:effectLst/>
                          <a:latin typeface="+mn-lt"/>
                          <a:ea typeface="+mn-ea"/>
                          <a:cs typeface="+mn-cs"/>
                        </a:rPr>
                        <a:t>the trainee</a:t>
                      </a:r>
                      <a:r>
                        <a:rPr lang="en-US" sz="1200" kern="1200" baseline="0" dirty="0" smtClean="0">
                          <a:solidFill>
                            <a:schemeClr val="dk1"/>
                          </a:solidFill>
                          <a:effectLst/>
                          <a:latin typeface="+mn-lt"/>
                          <a:ea typeface="+mn-ea"/>
                          <a:cs typeface="+mn-cs"/>
                        </a:rPr>
                        <a:t> c</a:t>
                      </a:r>
                      <a:r>
                        <a:rPr lang="en-US" sz="1200" kern="1200" dirty="0" smtClean="0">
                          <a:solidFill>
                            <a:schemeClr val="dk1"/>
                          </a:solidFill>
                          <a:effectLst/>
                          <a:latin typeface="+mn-lt"/>
                          <a:ea typeface="+mn-ea"/>
                          <a:cs typeface="+mn-cs"/>
                        </a:rPr>
                        <a:t>an deal with straightforward and difficult cases to a satisfactory level and without the requirement for external input to the level at which one would expect a consultant to function</a:t>
                      </a:r>
                      <a:r>
                        <a:rPr lang="en-US" sz="1200" kern="1200" baseline="0" dirty="0" smtClean="0">
                          <a:solidFill>
                            <a:schemeClr val="dk1"/>
                          </a:solidFill>
                          <a:effectLst/>
                          <a:latin typeface="+mn-lt"/>
                          <a:ea typeface="+mn-ea"/>
                          <a:cs typeface="+mn-cs"/>
                        </a:rPr>
                        <a:t>, i</a:t>
                      </a:r>
                      <a:r>
                        <a:rPr lang="en-US" sz="1200" kern="1200" dirty="0" smtClean="0">
                          <a:solidFill>
                            <a:schemeClr val="dk1"/>
                          </a:solidFill>
                          <a:effectLst/>
                          <a:latin typeface="+mn-lt"/>
                          <a:ea typeface="+mn-ea"/>
                          <a:cs typeface="+mn-cs"/>
                        </a:rPr>
                        <a:t>s capable of instructing and supervising trainees.   </a:t>
                      </a:r>
                      <a:endParaRPr lang="en-US" sz="1200" kern="1200" dirty="0">
                        <a:solidFill>
                          <a:schemeClr val="dk1"/>
                        </a:solidFill>
                        <a:effectLst/>
                        <a:latin typeface="+mn-lt"/>
                        <a:ea typeface="+mn-ea"/>
                        <a:cs typeface="+mn-cs"/>
                      </a:endParaRPr>
                    </a:p>
                  </a:txBody>
                  <a:tcPr marL="68592" marR="68592" marT="45714" marB="45714">
                    <a:solidFill>
                      <a:schemeClr val="accent5"/>
                    </a:solidFill>
                  </a:tcPr>
                </a:tc>
              </a:tr>
            </a:tbl>
          </a:graphicData>
        </a:graphic>
      </p:graphicFrame>
      <p:sp>
        <p:nvSpPr>
          <p:cNvPr id="6" name="Rettangolo 5"/>
          <p:cNvSpPr/>
          <p:nvPr/>
        </p:nvSpPr>
        <p:spPr>
          <a:xfrm>
            <a:off x="1392816" y="-17199"/>
            <a:ext cx="9275184" cy="369332"/>
          </a:xfrm>
          <a:prstGeom prst="rect">
            <a:avLst/>
          </a:prstGeom>
          <a:noFill/>
        </p:spPr>
        <p:txBody>
          <a:bodyPr>
            <a:spAutoFit/>
            <a:scene3d>
              <a:camera prst="orthographicFront"/>
              <a:lightRig rig="soft" dir="tl">
                <a:rot lat="0" lon="0" rev="0"/>
              </a:lightRig>
            </a:scene3d>
            <a:sp3d contourW="25400" prstMaterial="matte">
              <a:bevelT w="25400" h="55880" prst="artDeco"/>
              <a:contourClr>
                <a:schemeClr val="accent2">
                  <a:tint val="20000"/>
                </a:schemeClr>
              </a:contourClr>
            </a:sp3d>
          </a:bodyPr>
          <a:lstStyle/>
          <a:p>
            <a:pPr algn="ctr">
              <a:defRPr/>
            </a:pPr>
            <a:r>
              <a:rPr lang="it-IT" b="1" spc="50" dirty="0">
                <a:ln w="11430"/>
                <a:solidFill>
                  <a:schemeClr val="bg1"/>
                </a:solidFill>
              </a:rPr>
              <a:t>LEVELS OF COMPETENCES TO BE PROGRESSIVELY DEVELOPED and ASCERTAINED</a:t>
            </a:r>
          </a:p>
        </p:txBody>
      </p:sp>
      <p:graphicFrame>
        <p:nvGraphicFramePr>
          <p:cNvPr id="7" name="Tabella 6"/>
          <p:cNvGraphicFramePr>
            <a:graphicFrameLocks noGrp="1"/>
          </p:cNvGraphicFramePr>
          <p:nvPr>
            <p:extLst>
              <p:ext uri="{D42A27DB-BD31-4B8C-83A1-F6EECF244321}">
                <p14:modId xmlns:p14="http://schemas.microsoft.com/office/powerpoint/2010/main" val="1651373379"/>
              </p:ext>
            </p:extLst>
          </p:nvPr>
        </p:nvGraphicFramePr>
        <p:xfrm>
          <a:off x="5638800" y="633164"/>
          <a:ext cx="5459128" cy="6224716"/>
        </p:xfrm>
        <a:graphic>
          <a:graphicData uri="http://schemas.openxmlformats.org/drawingml/2006/table">
            <a:tbl>
              <a:tblPr/>
              <a:tblGrid>
                <a:gridCol w="3473990"/>
                <a:gridCol w="649651"/>
                <a:gridCol w="408400"/>
                <a:gridCol w="410124"/>
                <a:gridCol w="327410"/>
                <a:gridCol w="189553"/>
              </a:tblGrid>
              <a:tr h="365741">
                <a:tc rowSpan="2">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l" defTabSz="914400" rtl="0" eaLnBrk="1" fontAlgn="base" latinLnBrk="0" hangingPunct="1">
                        <a:lnSpc>
                          <a:spcPct val="100000"/>
                        </a:lnSpc>
                        <a:spcBef>
                          <a:spcPts val="150"/>
                        </a:spcBef>
                        <a:spcAft>
                          <a:spcPct val="0"/>
                        </a:spcAft>
                        <a:buClrTx/>
                        <a:buSzTx/>
                        <a:buFontTx/>
                        <a:buNone/>
                        <a:tabLst/>
                      </a:pPr>
                      <a:r>
                        <a:rPr kumimoji="0" lang="en-GB" altLang="en-US" sz="1800" b="1" i="0" u="none" strike="noStrike" cap="none" normalizeH="0" baseline="0" dirty="0" smtClean="0">
                          <a:ln>
                            <a:noFill/>
                          </a:ln>
                          <a:solidFill>
                            <a:srgbClr val="FFFFFF"/>
                          </a:solidFill>
                          <a:effectLst/>
                          <a:latin typeface="Aharoni"/>
                          <a:ea typeface="Calibri" panose="020F0502020204030204" pitchFamily="34" charset="0"/>
                          <a:cs typeface="Aharoni"/>
                        </a:rPr>
                        <a:t>THEMATIC AREA</a:t>
                      </a:r>
                      <a:endParaRPr kumimoji="0" lang="it-IT" altLang="en-US" sz="1800" b="1" i="0" u="none" strike="noStrike" cap="none" normalizeH="0" baseline="0" dirty="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gridSpan="5">
                  <a:txBody>
                    <a:bodyPr/>
                    <a:lstStyle>
                      <a:lvl1pPr marL="90488">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90488" marR="0" lvl="0" indent="0" algn="l" defTabSz="914400" rtl="0" eaLnBrk="1" fontAlgn="base" latinLnBrk="0" hangingPunct="1">
                        <a:lnSpc>
                          <a:spcPct val="100000"/>
                        </a:lnSpc>
                        <a:spcBef>
                          <a:spcPts val="150"/>
                        </a:spcBef>
                        <a:spcAft>
                          <a:spcPct val="0"/>
                        </a:spcAft>
                        <a:buClrTx/>
                        <a:buSzTx/>
                        <a:buFontTx/>
                        <a:buNone/>
                        <a:tabLst/>
                      </a:pPr>
                      <a:r>
                        <a:rPr kumimoji="0" lang="en-GB" altLang="en-US" sz="1200" b="1" i="0" u="none" strike="noStrike" cap="none" normalizeH="0" baseline="0" smtClean="0">
                          <a:ln>
                            <a:noFill/>
                          </a:ln>
                          <a:solidFill>
                            <a:srgbClr val="FFFFFF"/>
                          </a:solidFill>
                          <a:effectLst/>
                          <a:latin typeface="Aharoni"/>
                          <a:ea typeface="Calibri" panose="020F0502020204030204" pitchFamily="34" charset="0"/>
                          <a:cs typeface="Aharoni"/>
                        </a:rPr>
                        <a:t>LEVEL OF ADVANCEMENT</a:t>
                      </a:r>
                      <a:endParaRPr kumimoji="0" lang="it-IT" altLang="en-US" sz="12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68274">
                <a:tc vMerge="1">
                  <a:txBody>
                    <a:bodyPr/>
                    <a:lstStyle/>
                    <a:p>
                      <a:endParaRPr lang="en-US"/>
                    </a:p>
                  </a:txBody>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en-GB" altLang="en-US" sz="1100" b="1" i="0" u="none" strike="noStrike" cap="none" normalizeH="0" baseline="0" smtClean="0">
                          <a:ln>
                            <a:noFill/>
                          </a:ln>
                          <a:solidFill>
                            <a:srgbClr val="FFFFFF"/>
                          </a:solidFill>
                          <a:effectLst/>
                          <a:latin typeface="Aharoni"/>
                          <a:ea typeface="Calibri" panose="020F0502020204030204" pitchFamily="34" charset="0"/>
                          <a:cs typeface="Aharoni"/>
                        </a:rPr>
                        <a:t>1</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en-GB" altLang="en-US" sz="1100" b="1" i="0" u="none" strike="noStrike" cap="none" normalizeH="0" baseline="0" smtClean="0">
                          <a:ln>
                            <a:noFill/>
                          </a:ln>
                          <a:solidFill>
                            <a:srgbClr val="FFFFFF"/>
                          </a:solidFill>
                          <a:effectLst/>
                          <a:latin typeface="Aharoni"/>
                          <a:ea typeface="Calibri" panose="020F0502020204030204" pitchFamily="34" charset="0"/>
                          <a:cs typeface="Aharoni"/>
                        </a:rPr>
                        <a:t>2</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ts val="1250"/>
                        </a:lnSpc>
                        <a:spcBef>
                          <a:spcPct val="0"/>
                        </a:spcBef>
                        <a:spcAft>
                          <a:spcPct val="0"/>
                        </a:spcAft>
                        <a:buClrTx/>
                        <a:buSzTx/>
                        <a:buFontTx/>
                        <a:buNone/>
                        <a:tabLst/>
                      </a:pPr>
                      <a:r>
                        <a:rPr kumimoji="0" lang="it-IT" altLang="en-US" sz="1100" b="1" i="0" u="none" strike="noStrike" cap="none" normalizeH="0" baseline="0" smtClean="0">
                          <a:ln>
                            <a:noFill/>
                          </a:ln>
                          <a:solidFill>
                            <a:srgbClr val="FFFFFF"/>
                          </a:solidFill>
                          <a:effectLst/>
                          <a:latin typeface="Aharoni"/>
                          <a:ea typeface="Calibri" panose="020F0502020204030204" pitchFamily="34" charset="0"/>
                          <a:cs typeface="Aharoni"/>
                        </a:rPr>
                        <a:t>3</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en-US" altLang="en-US" sz="1100" b="1" i="0" u="none" strike="noStrike" cap="none" normalizeH="0" baseline="0" smtClean="0">
                          <a:ln>
                            <a:noFill/>
                          </a:ln>
                          <a:solidFill>
                            <a:srgbClr val="FFFFFF"/>
                          </a:solidFill>
                          <a:effectLst/>
                          <a:latin typeface="Arial" panose="020B0604020202020204" pitchFamily="34" charset="0"/>
                          <a:ea typeface="Aharoni"/>
                          <a:cs typeface="Aharoni"/>
                        </a:rPr>
                        <a:t> </a:t>
                      </a:r>
                      <a:r>
                        <a:rPr kumimoji="0" lang="it-IT" altLang="en-US" sz="1100" b="1" i="0" u="none" strike="noStrike" cap="none" normalizeH="0" baseline="0" smtClean="0">
                          <a:ln>
                            <a:noFill/>
                          </a:ln>
                          <a:solidFill>
                            <a:srgbClr val="FFFFFF"/>
                          </a:solidFill>
                          <a:effectLst/>
                          <a:latin typeface="Arial" panose="020B0604020202020204" pitchFamily="34" charset="0"/>
                          <a:ea typeface="Aharoni"/>
                          <a:cs typeface="Aharoni"/>
                        </a:rPr>
                        <a:t>4</a:t>
                      </a:r>
                      <a:endParaRPr kumimoji="0" lang="it-IT" altLang="en-US" sz="1100" b="1"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0"/>
                        </a:spcBef>
                        <a:spcAft>
                          <a:spcPct val="0"/>
                        </a:spcAft>
                        <a:buClrTx/>
                        <a:buSzTx/>
                        <a:buFontTx/>
                        <a:buNone/>
                        <a:tabLst/>
                      </a:pPr>
                      <a:r>
                        <a:rPr kumimoji="0" lang="it-IT" altLang="en-US" sz="1100" b="1" i="0" u="none" strike="noStrike" cap="none" normalizeH="0" baseline="0" smtClean="0">
                          <a:ln>
                            <a:noFill/>
                          </a:ln>
                          <a:solidFill>
                            <a:srgbClr val="FFFFFF"/>
                          </a:solidFill>
                          <a:effectLst/>
                          <a:latin typeface="Aharoni"/>
                          <a:ea typeface="Calibri" panose="020F0502020204030204" pitchFamily="34" charset="0"/>
                          <a:cs typeface="Aharoni"/>
                        </a:rPr>
                        <a:t>5</a:t>
                      </a: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r>
              <a:tr h="355582">
                <a:tc>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l" defTabSz="914400" rtl="0" eaLnBrk="1" fontAlgn="base" latinLnBrk="0" hangingPunct="1">
                        <a:lnSpc>
                          <a:spcPct val="100000"/>
                        </a:lnSpc>
                        <a:spcBef>
                          <a:spcPts val="638"/>
                        </a:spcBef>
                        <a:spcAft>
                          <a:spcPct val="0"/>
                        </a:spcAft>
                        <a:buClrTx/>
                        <a:buSzTx/>
                        <a:buFontTx/>
                        <a:buNone/>
                        <a:tabLst/>
                      </a:pPr>
                      <a:r>
                        <a:rPr kumimoji="0" lang="en-GB" altLang="en-US" sz="1100" b="0" i="0" u="none" strike="noStrike" cap="none" normalizeH="0" baseline="0" dirty="0" smtClean="0">
                          <a:ln>
                            <a:noFill/>
                          </a:ln>
                          <a:solidFill>
                            <a:schemeClr val="bg1"/>
                          </a:solidFill>
                          <a:effectLst/>
                          <a:latin typeface="Aharoni"/>
                          <a:ea typeface="Calibri" panose="020F0502020204030204" pitchFamily="34" charset="0"/>
                          <a:cs typeface="Aharoni"/>
                        </a:rPr>
                        <a:t>GENERAL COMPETENCIES</a:t>
                      </a:r>
                      <a:endParaRPr kumimoji="0" lang="it-IT" altLang="en-US" sz="1100" b="0" i="0" u="none" strike="noStrike" cap="none" normalizeH="0" baseline="0" dirty="0" smtClean="0">
                        <a:ln>
                          <a:noFill/>
                        </a:ln>
                        <a:solidFill>
                          <a:schemeClr val="bg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gridSpan="5">
                  <a:txBody>
                    <a:bodyPr/>
                    <a:lstStyle>
                      <a:lvl1pPr marL="98425">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98425" marR="0" lvl="0" indent="0" algn="l" defTabSz="914400" rtl="0" eaLnBrk="1" fontAlgn="base" latinLnBrk="0" hangingPunct="1">
                        <a:lnSpc>
                          <a:spcPct val="100000"/>
                        </a:lnSpc>
                        <a:spcBef>
                          <a:spcPts val="638"/>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Date and mentor’s signature</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49232">
                <a:tc>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Knowing and applying the principles of medical ethics and deontology</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502894">
                <a:tc>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Possessing professionalism, humanity and ethics with the obligation to protect the privacy and dignity of the patient</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502894">
                <a:tc>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Arial" panose="020B0604020202020204" pitchFamily="34" charset="0"/>
                          <a:cs typeface="Aharoni"/>
                        </a:rPr>
                        <a:t>Knowing the art of dealing with patients, colleagues and other experts - communication skills</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1173420">
                <a:tc>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rgbClr val="FFFFFF"/>
                          </a:solidFill>
                          <a:effectLst/>
                          <a:latin typeface="Aharoni"/>
                          <a:ea typeface="Calibri" panose="020F0502020204030204" pitchFamily="34" charset="0"/>
                          <a:cs typeface="Aharoni"/>
                        </a:rPr>
                        <a:t>Being able to convey relevant information and explanations in a comprehensible and appropriate manner to the patient (verbally and in writing) and his family and to colleagues and other experts with the goal of joint participation in planning and implementation of health care</a:t>
                      </a:r>
                      <a:endParaRPr kumimoji="0" lang="it-IT" altLang="en-US" sz="1100" b="0" i="0" u="none" strike="noStrike" cap="none" normalizeH="0" baseline="0" dirty="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330183">
                <a:tc>
                  <a:txBody>
                    <a:bodyPr/>
                    <a:lstStyle>
                      <a:lvl1pPr marL="103188">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103188" marR="0" lvl="0" indent="0" algn="l" defTabSz="914400" rtl="0" eaLnBrk="1" fontAlgn="base" latinLnBrk="0" hangingPunct="1">
                        <a:lnSpc>
                          <a:spcPts val="1250"/>
                        </a:lnSpc>
                        <a:spcBef>
                          <a:spcPct val="0"/>
                        </a:spcBef>
                        <a:spcAft>
                          <a:spcPct val="0"/>
                        </a:spcAft>
                        <a:buClrTx/>
                        <a:buSzTx/>
                        <a:buFontTx/>
                        <a:buNone/>
                        <a:tabLst/>
                      </a:pPr>
                      <a:r>
                        <a:rPr kumimoji="0" lang="en-GB" altLang="en-US" sz="1100" b="1" i="0" u="none" strike="noStrike" cap="none" normalizeH="0" baseline="0" dirty="0" smtClean="0">
                          <a:ln>
                            <a:noFill/>
                          </a:ln>
                          <a:solidFill>
                            <a:schemeClr val="bg1"/>
                          </a:solidFill>
                          <a:effectLst/>
                          <a:latin typeface="Aharoni"/>
                          <a:ea typeface="Calibri" panose="020F0502020204030204" pitchFamily="34" charset="0"/>
                          <a:cs typeface="Aharoni"/>
                        </a:rPr>
                        <a:t>BASIC KNOWLEDGE OF THE SPECIALIZATION</a:t>
                      </a:r>
                      <a:endParaRPr kumimoji="0" lang="it-IT" altLang="en-US" sz="1100" b="0" i="0" u="none" strike="noStrike" cap="none" normalizeH="0" baseline="0" dirty="0" smtClean="0">
                        <a:ln>
                          <a:noFill/>
                        </a:ln>
                        <a:solidFill>
                          <a:schemeClr val="bg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gridSpan="5">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Date and mentor’s signature</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35263">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dirty="0" smtClean="0">
                          <a:ln>
                            <a:noFill/>
                          </a:ln>
                          <a:solidFill>
                            <a:srgbClr val="FFFFFF"/>
                          </a:solidFill>
                          <a:effectLst/>
                          <a:latin typeface="Aharoni"/>
                          <a:ea typeface="Calibri" panose="020F0502020204030204" pitchFamily="34" charset="0"/>
                          <a:cs typeface="Aharoni"/>
                        </a:rPr>
                        <a:t>Anatomy and physiology of the musculoskeletal system</a:t>
                      </a:r>
                      <a:endParaRPr kumimoji="0" lang="it-IT" altLang="en-US" sz="1100" b="0" i="0" u="none" strike="noStrike" cap="none" normalizeH="0" baseline="0" dirty="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274306">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Pathophysiology of the musculoskeletal system</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274306">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Effect of illness on exercise capacity</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7AD24E"/>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B3B305"/>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AAC6D8"/>
                    </a:solidFill>
                  </a:tcPr>
                </a:tc>
              </a:tr>
              <a:tr h="274306">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General and Applied Biomechanics</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B88"/>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4306">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Injury prevention and management</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BFB88"/>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395268">
                <a:tc>
                  <a:txBody>
                    <a:bodyPr/>
                    <a:lstStyle>
                      <a:lvl1pPr marL="63500">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63500" marR="0" lvl="0" indent="0" algn="just" defTabSz="914400" rtl="0" eaLnBrk="1" fontAlgn="base" latinLnBrk="0" hangingPunct="1">
                        <a:lnSpc>
                          <a:spcPct val="100000"/>
                        </a:lnSpc>
                        <a:spcBef>
                          <a:spcPct val="0"/>
                        </a:spcBef>
                        <a:spcAft>
                          <a:spcPct val="0"/>
                        </a:spcAft>
                        <a:buClrTx/>
                        <a:buSzTx/>
                        <a:buFontTx/>
                        <a:buNone/>
                        <a:tabLst/>
                      </a:pPr>
                      <a:r>
                        <a:rPr kumimoji="0" lang="en-GB" altLang="en-US" sz="1100" b="1" i="0" u="none" strike="noStrike" cap="none" normalizeH="0" baseline="0" dirty="0" smtClean="0">
                          <a:ln>
                            <a:noFill/>
                          </a:ln>
                          <a:solidFill>
                            <a:schemeClr val="bg1"/>
                          </a:solidFill>
                          <a:effectLst/>
                          <a:latin typeface="Aharoni"/>
                          <a:ea typeface="Calibri" panose="020F0502020204030204" pitchFamily="34" charset="0"/>
                          <a:cs typeface="Aharoni"/>
                        </a:rPr>
                        <a:t>SPECIAL TASKS</a:t>
                      </a:r>
                      <a:endParaRPr kumimoji="0" lang="it-IT" altLang="en-US" sz="1100" b="0" i="0" u="none" strike="noStrike" cap="none" normalizeH="0" baseline="0" dirty="0" smtClean="0">
                        <a:ln>
                          <a:noFill/>
                        </a:ln>
                        <a:solidFill>
                          <a:schemeClr val="bg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FFFF00"/>
                    </a:solidFill>
                  </a:tcPr>
                </a:tc>
                <a:tc gridSpan="5">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Date and mentor’s signature</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74306">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Joint &amp; soft tissue injections</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r h="274306">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rgbClr val="FFFFFF"/>
                          </a:solidFill>
                          <a:effectLst/>
                          <a:latin typeface="Aharoni"/>
                          <a:ea typeface="Calibri" panose="020F0502020204030204" pitchFamily="34" charset="0"/>
                          <a:cs typeface="Aharoni"/>
                        </a:rPr>
                        <a:t>Resuscitation techniques</a:t>
                      </a:r>
                      <a:endParaRPr kumimoji="0" lang="it-IT" altLang="en-US" sz="1100" b="0" i="0" u="none" strike="noStrike" cap="none" normalizeH="0" baseline="0" smtClean="0">
                        <a:ln>
                          <a:noFill/>
                        </a:ln>
                        <a:solidFill>
                          <a:srgbClr val="FFFFFF"/>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no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GB" altLang="en-US" sz="1100" b="0" i="0" u="none" strike="noStrike" cap="none" normalizeH="0" baseline="0" smtClean="0">
                          <a:ln>
                            <a:noFill/>
                          </a:ln>
                          <a:solidFill>
                            <a:schemeClr val="tx1"/>
                          </a:solidFill>
                          <a:effectLst/>
                          <a:latin typeface="Aharoni"/>
                          <a:ea typeface="Calibri" panose="020F0502020204030204" pitchFamily="34" charset="0"/>
                          <a:cs typeface="Aharoni"/>
                        </a:rPr>
                        <a:t> </a:t>
                      </a:r>
                      <a:endParaRPr kumimoji="0" lang="it-IT" altLang="en-US" sz="1100" b="0" i="0" u="none" strike="noStrike" cap="none" normalizeH="0" baseline="0" smtClean="0">
                        <a:ln>
                          <a:noFill/>
                        </a:ln>
                        <a:solidFill>
                          <a:schemeClr val="tx1"/>
                        </a:solidFill>
                        <a:effectLst/>
                        <a:latin typeface="Aharoni"/>
                        <a:ea typeface="Calibri" panose="020F0502020204030204" pitchFamily="34" charset="0"/>
                        <a:cs typeface="Aharoni"/>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rgbClr val="D9D9D9"/>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c>
                  <a:txBody>
                    <a:bodyPr/>
                    <a:lstStyle>
                      <a:lvl1pPr>
                        <a:spcBef>
                          <a:spcPct val="20000"/>
                        </a:spcBef>
                        <a:buClr>
                          <a:schemeClr val="tx1"/>
                        </a:buClr>
                        <a:defRPr sz="2000">
                          <a:solidFill>
                            <a:schemeClr val="tx1"/>
                          </a:solidFill>
                          <a:latin typeface="Arial" panose="020B0604020202020204" pitchFamily="34" charset="0"/>
                          <a:cs typeface="Arial" panose="020B0604020202020204" pitchFamily="34" charset="0"/>
                        </a:defRPr>
                      </a:lvl1pPr>
                      <a:lvl2pPr marL="742950" indent="-285750">
                        <a:spcBef>
                          <a:spcPct val="20000"/>
                        </a:spcBef>
                        <a:buClr>
                          <a:schemeClr val="tx1"/>
                        </a:buClr>
                        <a:defRPr sz="2000">
                          <a:solidFill>
                            <a:schemeClr val="tx1"/>
                          </a:solidFill>
                          <a:latin typeface="Arial" panose="020B0604020202020204" pitchFamily="34" charset="0"/>
                          <a:cs typeface="Arial" panose="020B0604020202020204" pitchFamily="34" charset="0"/>
                        </a:defRPr>
                      </a:lvl2pPr>
                      <a:lvl3pPr marL="11430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lr>
                          <a:schemeClr val="tx1"/>
                        </a:buCl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lr>
                          <a:schemeClr val="tx1"/>
                        </a:buClr>
                        <a:defRPr sz="2000">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cs typeface="Arial" panose="020B0604020202020204" pitchFamily="34" charset="0"/>
                      </a:endParaRPr>
                    </a:p>
                  </a:txBody>
                  <a:tcPr marL="0" marR="0" marT="0" marB="0" horzOverflow="overflow">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lnTlToBr>
                      <a:noFill/>
                    </a:lnTlToBr>
                    <a:lnBlToTr>
                      <a:noFill/>
                    </a:lnBlToTr>
                    <a:solidFill>
                      <a:schemeClr val="bg1"/>
                    </a:solidFill>
                  </a:tcPr>
                </a:tc>
              </a:tr>
            </a:tbl>
          </a:graphicData>
        </a:graphic>
      </p:graphicFrame>
      <p:graphicFrame>
        <p:nvGraphicFramePr>
          <p:cNvPr id="8" name="Tabella 4"/>
          <p:cNvGraphicFramePr>
            <a:graphicFrameLocks noGrp="1"/>
          </p:cNvGraphicFramePr>
          <p:nvPr>
            <p:extLst>
              <p:ext uri="{D42A27DB-BD31-4B8C-83A1-F6EECF244321}">
                <p14:modId xmlns:p14="http://schemas.microsoft.com/office/powerpoint/2010/main" val="2091823947"/>
              </p:ext>
            </p:extLst>
          </p:nvPr>
        </p:nvGraphicFramePr>
        <p:xfrm>
          <a:off x="1703389" y="399199"/>
          <a:ext cx="3529012" cy="6458803"/>
        </p:xfrm>
        <a:graphic>
          <a:graphicData uri="http://schemas.openxmlformats.org/drawingml/2006/table">
            <a:tbl>
              <a:tblPr firstRow="1" bandRow="1">
                <a:tableStyleId>{5C22544A-7EE6-4342-B048-85BDC9FD1C3A}</a:tableStyleId>
              </a:tblPr>
              <a:tblGrid>
                <a:gridCol w="162584">
                  <a:extLst>
                    <a:ext uri="{9D8B030D-6E8A-4147-A177-3AD203B41FA5}"/>
                  </a:extLst>
                </a:gridCol>
                <a:gridCol w="239012"/>
                <a:gridCol w="3127416">
                  <a:extLst>
                    <a:ext uri="{9D8B030D-6E8A-4147-A177-3AD203B41FA5}"/>
                  </a:extLst>
                </a:gridCol>
              </a:tblGrid>
              <a:tr h="353844">
                <a:tc>
                  <a:txBody>
                    <a:bodyPr/>
                    <a:lstStyle/>
                    <a:p>
                      <a:pPr algn="ctr"/>
                      <a:r>
                        <a:rPr lang="it-IT" sz="1600" b="1" dirty="0" smtClean="0">
                          <a:solidFill>
                            <a:schemeClr val="bg1"/>
                          </a:solidFill>
                        </a:rPr>
                        <a:t>1</a:t>
                      </a:r>
                      <a:endParaRPr lang="it-IT" sz="1600" b="1" dirty="0">
                        <a:solidFill>
                          <a:schemeClr val="bg1"/>
                        </a:solidFill>
                      </a:endParaRPr>
                    </a:p>
                  </a:txBody>
                  <a:tcPr marL="68592" marR="68592" marT="45714" marB="45714">
                    <a:solidFill>
                      <a:schemeClr val="accent3">
                        <a:lumMod val="20000"/>
                        <a:lumOff val="80000"/>
                      </a:schemeClr>
                    </a:solidFill>
                  </a:tcPr>
                </a:tc>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rowSpan="3">
                  <a:txBody>
                    <a:bodyPr/>
                    <a:lstStyle/>
                    <a:p>
                      <a:r>
                        <a:rPr lang="en-US" sz="1200" b="0" dirty="0" smtClean="0">
                          <a:solidFill>
                            <a:schemeClr val="bg1"/>
                          </a:solidFill>
                          <a:latin typeface="+mn-lt"/>
                          <a:cs typeface="Aharoni" panose="02010803020104030203" pitchFamily="2" charset="-79"/>
                        </a:rPr>
                        <a:t>The</a:t>
                      </a:r>
                      <a:r>
                        <a:rPr lang="en-US" sz="1200" b="0" baseline="0" dirty="0" smtClean="0">
                          <a:solidFill>
                            <a:schemeClr val="bg1"/>
                          </a:solidFill>
                          <a:latin typeface="+mn-lt"/>
                          <a:cs typeface="Aharoni" panose="02010803020104030203" pitchFamily="2" charset="-79"/>
                        </a:rPr>
                        <a:t> trainee</a:t>
                      </a:r>
                      <a:r>
                        <a:rPr lang="en-US" sz="1200" b="0" dirty="0" smtClean="0">
                          <a:solidFill>
                            <a:schemeClr val="bg1"/>
                          </a:solidFill>
                          <a:latin typeface="+mn-lt"/>
                          <a:cs typeface="Aharoni" panose="02010803020104030203" pitchFamily="2" charset="-79"/>
                        </a:rPr>
                        <a:t> has adequate </a:t>
                      </a:r>
                      <a:r>
                        <a:rPr lang="en-US" sz="1200" b="0" kern="1200" dirty="0" smtClean="0">
                          <a:solidFill>
                            <a:schemeClr val="bg1"/>
                          </a:solidFill>
                          <a:effectLst/>
                          <a:latin typeface="+mn-lt"/>
                          <a:ea typeface="+mn-ea"/>
                          <a:cs typeface="+mn-cs"/>
                        </a:rPr>
                        <a:t>knowledge of the steps through direct observation,</a:t>
                      </a:r>
                      <a:r>
                        <a:rPr lang="en-US" sz="1200" b="0" kern="1200" baseline="0" dirty="0" smtClean="0">
                          <a:solidFill>
                            <a:schemeClr val="bg1"/>
                          </a:solidFill>
                          <a:effectLst/>
                          <a:latin typeface="+mn-lt"/>
                          <a:ea typeface="+mn-ea"/>
                          <a:cs typeface="Aharoni" panose="02010803020104030203" pitchFamily="2" charset="-79"/>
                        </a:rPr>
                        <a:t> </a:t>
                      </a:r>
                      <a:r>
                        <a:rPr lang="en-US" sz="1200" b="0" kern="1200" dirty="0" smtClean="0">
                          <a:solidFill>
                            <a:schemeClr val="bg1"/>
                          </a:solidFill>
                          <a:effectLst/>
                          <a:latin typeface="+mn-lt"/>
                          <a:ea typeface="+mn-ea"/>
                          <a:cs typeface="+mn-cs"/>
                        </a:rPr>
                        <a:t>demonstrates that he/she can handle instruments relevant to the procedure</a:t>
                      </a:r>
                      <a:r>
                        <a:rPr lang="en-US" sz="1200" b="0" kern="1200" baseline="0" dirty="0" smtClean="0">
                          <a:solidFill>
                            <a:schemeClr val="bg1"/>
                          </a:solidFill>
                          <a:effectLst/>
                          <a:latin typeface="+mn-lt"/>
                          <a:ea typeface="+mn-ea"/>
                          <a:cs typeface="+mn-cs"/>
                        </a:rPr>
                        <a:t> </a:t>
                      </a:r>
                      <a:r>
                        <a:rPr lang="en-US" sz="1200" b="0" kern="1200" dirty="0" smtClean="0">
                          <a:solidFill>
                            <a:schemeClr val="bg1"/>
                          </a:solidFill>
                          <a:effectLst/>
                          <a:latin typeface="+mn-lt"/>
                          <a:ea typeface="+mn-ea"/>
                          <a:cs typeface="+mn-cs"/>
                        </a:rPr>
                        <a:t>appropriately  and safely</a:t>
                      </a:r>
                      <a:r>
                        <a:rPr lang="en-US" sz="1200" b="0" kern="1200" baseline="0" dirty="0" smtClean="0">
                          <a:solidFill>
                            <a:schemeClr val="bg1"/>
                          </a:solidFill>
                          <a:effectLst/>
                          <a:latin typeface="+mn-lt"/>
                          <a:ea typeface="+mn-ea"/>
                          <a:cs typeface="+mn-cs"/>
                        </a:rPr>
                        <a:t> and</a:t>
                      </a:r>
                      <a:r>
                        <a:rPr lang="en-US" sz="1200" b="0" kern="1200" dirty="0" smtClean="0">
                          <a:solidFill>
                            <a:schemeClr val="bg1"/>
                          </a:solidFill>
                          <a:effectLst/>
                          <a:latin typeface="+mn-lt"/>
                          <a:ea typeface="+mn-ea"/>
                          <a:cs typeface="+mn-cs"/>
                        </a:rPr>
                        <a:t> can perform some parts of the thematic</a:t>
                      </a:r>
                      <a:r>
                        <a:rPr lang="en-US" sz="1200" b="0" kern="1200" baseline="0" dirty="0" smtClean="0">
                          <a:solidFill>
                            <a:schemeClr val="bg1"/>
                          </a:solidFill>
                          <a:effectLst/>
                          <a:latin typeface="+mn-lt"/>
                          <a:ea typeface="+mn-ea"/>
                          <a:cs typeface="+mn-cs"/>
                        </a:rPr>
                        <a:t> area</a:t>
                      </a:r>
                      <a:r>
                        <a:rPr lang="en-US" sz="1200" b="0" kern="1200" dirty="0" smtClean="0">
                          <a:solidFill>
                            <a:schemeClr val="bg1"/>
                          </a:solidFill>
                          <a:effectLst/>
                          <a:latin typeface="+mn-lt"/>
                          <a:ea typeface="+mn-ea"/>
                          <a:cs typeface="+mn-cs"/>
                        </a:rPr>
                        <a:t> with reasonable fluency   </a:t>
                      </a:r>
                    </a:p>
                  </a:txBody>
                  <a:tcPr marL="68592" marR="68592" marT="45714" marB="45714">
                    <a:solidFill>
                      <a:schemeClr val="accent3">
                        <a:lumMod val="20000"/>
                        <a:lumOff val="80000"/>
                      </a:schemeClr>
                    </a:solidFill>
                  </a:tcPr>
                </a:tc>
                <a:extLst>
                  <a:ext uri="{0D108BD9-81ED-4DB2-BD59-A6C34878D82A}"/>
                </a:extLst>
              </a:tr>
              <a:tr h="353844">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vMerge="1">
                  <a:txBody>
                    <a:bodyPr/>
                    <a:lstStyle/>
                    <a:p>
                      <a:endParaRPr lang="en-US"/>
                    </a:p>
                  </a:txBody>
                  <a:tcPr/>
                </a:tc>
              </a:tr>
              <a:tr h="619464">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a:txBody>
                    <a:bodyPr/>
                    <a:lstStyle/>
                    <a:p>
                      <a:pPr algn="ctr"/>
                      <a:endParaRPr lang="it-IT" sz="1600" b="1" dirty="0">
                        <a:solidFill>
                          <a:schemeClr val="tx1"/>
                        </a:solidFill>
                      </a:endParaRPr>
                    </a:p>
                  </a:txBody>
                  <a:tcPr marL="68592" marR="68592" marT="45714" marB="45714">
                    <a:solidFill>
                      <a:schemeClr val="accent3">
                        <a:lumMod val="20000"/>
                        <a:lumOff val="80000"/>
                      </a:schemeClr>
                    </a:solidFill>
                  </a:tcPr>
                </a:tc>
                <a:tc vMerge="1">
                  <a:txBody>
                    <a:bodyPr/>
                    <a:lstStyle/>
                    <a:p>
                      <a:endParaRPr lang="en-US"/>
                    </a:p>
                  </a:txBody>
                  <a:tcPr/>
                </a:tc>
              </a:tr>
              <a:tr h="1327152">
                <a:tc gridSpan="2">
                  <a:txBody>
                    <a:bodyPr/>
                    <a:lstStyle/>
                    <a:p>
                      <a:pPr algn="ctr"/>
                      <a:r>
                        <a:rPr lang="it-IT" sz="1600" b="1" dirty="0" smtClean="0">
                          <a:solidFill>
                            <a:schemeClr val="bg1"/>
                          </a:solidFill>
                        </a:rPr>
                        <a:t>2</a:t>
                      </a:r>
                      <a:endParaRPr lang="it-IT" sz="1600" b="1" dirty="0">
                        <a:solidFill>
                          <a:schemeClr val="bg1"/>
                        </a:solidFill>
                      </a:endParaRPr>
                    </a:p>
                  </a:txBody>
                  <a:tcPr marL="68592" marR="68592" marT="45714" marB="45714">
                    <a:solidFill>
                      <a:schemeClr val="accent2">
                        <a:lumMod val="40000"/>
                        <a:lumOff val="60000"/>
                      </a:schemeClr>
                    </a:solidFill>
                  </a:tcPr>
                </a:tc>
                <a:tc hMerge="1">
                  <a:txBody>
                    <a:bodyPr/>
                    <a:lstStyle/>
                    <a:p>
                      <a:endParaRPr lang="en-US"/>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smtClean="0">
                          <a:solidFill>
                            <a:schemeClr val="bg1"/>
                          </a:solidFill>
                          <a:latin typeface="+mn-lt"/>
                          <a:cs typeface="Aharoni" panose="02010803020104030203" pitchFamily="2" charset="-79"/>
                        </a:rPr>
                        <a:t>The trainee</a:t>
                      </a:r>
                      <a:r>
                        <a:rPr lang="en-US" sz="1200" b="0" kern="1200" baseline="0" dirty="0" smtClean="0">
                          <a:solidFill>
                            <a:schemeClr val="bg1"/>
                          </a:solidFill>
                          <a:effectLst/>
                          <a:latin typeface="+mn-lt"/>
                          <a:ea typeface="+mn-ea"/>
                          <a:cs typeface="+mn-cs"/>
                        </a:rPr>
                        <a:t> </a:t>
                      </a:r>
                      <a:r>
                        <a:rPr lang="en-US" sz="1200" kern="1200" dirty="0" smtClean="0">
                          <a:solidFill>
                            <a:schemeClr val="dk1"/>
                          </a:solidFill>
                          <a:effectLst/>
                          <a:latin typeface="+mn-lt"/>
                          <a:ea typeface="+mn-ea"/>
                          <a:cs typeface="+mn-cs"/>
                        </a:rPr>
                        <a:t>Knows all the steps - and the reasons that lie behind the methodology,</a:t>
                      </a:r>
                      <a:r>
                        <a:rPr lang="en-US" sz="1200" kern="1200" baseline="0" dirty="0" smtClean="0">
                          <a:solidFill>
                            <a:schemeClr val="dk1"/>
                          </a:solidFill>
                          <a:effectLst/>
                          <a:latin typeface="+mn-lt"/>
                          <a:ea typeface="+mn-ea"/>
                          <a:cs typeface="+mn-cs"/>
                        </a:rPr>
                        <a:t> c</a:t>
                      </a:r>
                      <a:r>
                        <a:rPr lang="en-US" sz="1200" kern="1200" dirty="0" smtClean="0">
                          <a:solidFill>
                            <a:schemeClr val="dk1"/>
                          </a:solidFill>
                          <a:effectLst/>
                          <a:latin typeface="+mn-lt"/>
                          <a:ea typeface="+mn-ea"/>
                          <a:cs typeface="+mn-cs"/>
                        </a:rPr>
                        <a:t>an carry out a straightforward procedure fluently from start to finish,</a:t>
                      </a:r>
                      <a:r>
                        <a:rPr lang="en-US" sz="1200" kern="1200" baseline="0" dirty="0" smtClean="0">
                          <a:solidFill>
                            <a:schemeClr val="dk1"/>
                          </a:solidFill>
                          <a:effectLst/>
                          <a:latin typeface="+mn-lt"/>
                          <a:ea typeface="+mn-ea"/>
                          <a:cs typeface="+mn-cs"/>
                        </a:rPr>
                        <a:t> k</a:t>
                      </a:r>
                      <a:r>
                        <a:rPr lang="en-US" sz="1200" kern="1200" dirty="0" smtClean="0">
                          <a:solidFill>
                            <a:schemeClr val="dk1"/>
                          </a:solidFill>
                          <a:effectLst/>
                          <a:latin typeface="+mn-lt"/>
                          <a:ea typeface="+mn-ea"/>
                          <a:cs typeface="+mn-cs"/>
                        </a:rPr>
                        <a:t>nows and demonstrate</a:t>
                      </a:r>
                      <a:endParaRPr lang="it-IT" sz="1200" b="1" dirty="0" smtClean="0">
                        <a:solidFill>
                          <a:schemeClr val="tx1"/>
                        </a:solidFill>
                      </a:endParaRPr>
                    </a:p>
                    <a:p>
                      <a:r>
                        <a:rPr lang="en-US" sz="1200" kern="1200" dirty="0" smtClean="0">
                          <a:solidFill>
                            <a:schemeClr val="dk1"/>
                          </a:solidFill>
                          <a:effectLst/>
                          <a:latin typeface="+mn-lt"/>
                          <a:ea typeface="+mn-ea"/>
                          <a:cs typeface="+mn-cs"/>
                        </a:rPr>
                        <a:t>s when to call for assistance/advice from the supervisor (knows personal limitations)</a:t>
                      </a:r>
                      <a:endParaRPr lang="en-US" sz="1200" dirty="0" smtClean="0">
                        <a:solidFill>
                          <a:schemeClr val="tx1"/>
                        </a:solidFill>
                        <a:latin typeface="Aharoni" panose="02010803020104030203" pitchFamily="2" charset="-79"/>
                        <a:cs typeface="Aharoni" panose="02010803020104030203" pitchFamily="2" charset="-79"/>
                      </a:endParaRPr>
                    </a:p>
                  </a:txBody>
                  <a:tcPr marL="68592" marR="68592" marT="45714" marB="45714">
                    <a:solidFill>
                      <a:schemeClr val="accent2">
                        <a:lumMod val="40000"/>
                        <a:lumOff val="60000"/>
                      </a:schemeClr>
                    </a:solidFill>
                  </a:tcPr>
                </a:tc>
                <a:extLst>
                  <a:ext uri="{0D108BD9-81ED-4DB2-BD59-A6C34878D82A}"/>
                </a:extLst>
              </a:tr>
              <a:tr h="1681063">
                <a:tc gridSpan="2">
                  <a:txBody>
                    <a:bodyPr/>
                    <a:lstStyle/>
                    <a:p>
                      <a:pPr algn="ctr"/>
                      <a:r>
                        <a:rPr lang="it-IT" sz="1600" b="1" dirty="0" smtClean="0">
                          <a:solidFill>
                            <a:schemeClr val="bg1"/>
                          </a:solidFill>
                        </a:rPr>
                        <a:t>3</a:t>
                      </a:r>
                    </a:p>
                    <a:p>
                      <a:pPr algn="ctr"/>
                      <a:endParaRPr lang="it-IT" sz="1600" b="1" dirty="0" smtClean="0">
                        <a:solidFill>
                          <a:schemeClr val="tx1"/>
                        </a:solidFill>
                      </a:endParaRPr>
                    </a:p>
                    <a:p>
                      <a:pPr algn="ctr"/>
                      <a:endParaRPr lang="it-IT" sz="1600" b="1" dirty="0">
                        <a:solidFill>
                          <a:schemeClr val="tx1"/>
                        </a:solidFill>
                      </a:endParaRPr>
                    </a:p>
                    <a:p>
                      <a:pPr algn="ctr"/>
                      <a:endParaRPr lang="it-IT" sz="1600" b="1" dirty="0" smtClean="0">
                        <a:solidFill>
                          <a:schemeClr val="tx1"/>
                        </a:solidFill>
                      </a:endParaRPr>
                    </a:p>
                  </a:txBody>
                  <a:tcPr marL="68592" marR="68592" marT="45714" marB="45714">
                    <a:solidFill>
                      <a:srgbClr val="92D050"/>
                    </a:solidFill>
                  </a:tcPr>
                </a:tc>
                <a:tc hMerge="1">
                  <a:txBody>
                    <a:bodyPr/>
                    <a:lstStyle/>
                    <a:p>
                      <a:endParaRPr lang="en-US"/>
                    </a:p>
                  </a:txBody>
                  <a:tcPr/>
                </a:tc>
                <a:tc>
                  <a:txBody>
                    <a:bodyPr/>
                    <a:lstStyle/>
                    <a:p>
                      <a:r>
                        <a:rPr lang="en-US" sz="1200" kern="1200" dirty="0" smtClean="0">
                          <a:solidFill>
                            <a:schemeClr val="dk1"/>
                          </a:solidFill>
                          <a:effectLst/>
                          <a:latin typeface="+mn-lt"/>
                          <a:ea typeface="+mn-ea"/>
                          <a:cs typeface="+mn-cs"/>
                        </a:rPr>
                        <a:t>The trainee</a:t>
                      </a:r>
                      <a:r>
                        <a:rPr lang="en-US" sz="1200" kern="1200" baseline="0" dirty="0" smtClean="0">
                          <a:solidFill>
                            <a:schemeClr val="dk1"/>
                          </a:solidFill>
                          <a:effectLst/>
                          <a:latin typeface="+mn-lt"/>
                          <a:ea typeface="+mn-ea"/>
                          <a:cs typeface="+mn-cs"/>
                        </a:rPr>
                        <a:t> c</a:t>
                      </a:r>
                      <a:r>
                        <a:rPr lang="en-US" sz="1200" kern="1200" dirty="0" smtClean="0">
                          <a:solidFill>
                            <a:schemeClr val="dk1"/>
                          </a:solidFill>
                          <a:effectLst/>
                          <a:latin typeface="+mn-lt"/>
                          <a:ea typeface="+mn-ea"/>
                          <a:cs typeface="+mn-cs"/>
                        </a:rPr>
                        <a:t>an adapt to well-known variations in the procedure encountered, without direct input from the trainer,</a:t>
                      </a:r>
                      <a:r>
                        <a:rPr lang="en-US" sz="1200" kern="1200" baseline="0" dirty="0" smtClean="0">
                          <a:solidFill>
                            <a:schemeClr val="dk1"/>
                          </a:solidFill>
                          <a:effectLst/>
                          <a:latin typeface="+mn-lt"/>
                          <a:ea typeface="+mn-ea"/>
                          <a:cs typeface="+mn-cs"/>
                        </a:rPr>
                        <a:t> r</a:t>
                      </a:r>
                      <a:r>
                        <a:rPr lang="en-US" sz="1200" kern="1200" dirty="0" smtClean="0">
                          <a:solidFill>
                            <a:schemeClr val="dk1"/>
                          </a:solidFill>
                          <a:effectLst/>
                          <a:latin typeface="+mn-lt"/>
                          <a:ea typeface="+mn-ea"/>
                          <a:cs typeface="+mn-cs"/>
                        </a:rPr>
                        <a:t>ecognizes and makes a correct assessment of common problems that are encountered,</a:t>
                      </a:r>
                      <a:r>
                        <a:rPr lang="en-US" sz="1200" kern="1200" baseline="0" dirty="0" smtClean="0">
                          <a:solidFill>
                            <a:schemeClr val="dk1"/>
                          </a:solidFill>
                          <a:effectLst/>
                          <a:latin typeface="+mn-lt"/>
                          <a:ea typeface="+mn-ea"/>
                          <a:cs typeface="+mn-cs"/>
                        </a:rPr>
                        <a:t> is </a:t>
                      </a:r>
                      <a:r>
                        <a:rPr lang="en-US" sz="1200" kern="1200" dirty="0" smtClean="0">
                          <a:solidFill>
                            <a:schemeClr val="dk1"/>
                          </a:solidFill>
                          <a:effectLst/>
                          <a:latin typeface="+mn-lt"/>
                          <a:ea typeface="+mn-ea"/>
                          <a:cs typeface="+mn-cs"/>
                        </a:rPr>
                        <a:t>able to deal with most of the common problems,</a:t>
                      </a:r>
                      <a:r>
                        <a:rPr lang="en-US" sz="1200" kern="1200" baseline="0" dirty="0" smtClean="0">
                          <a:solidFill>
                            <a:schemeClr val="dk1"/>
                          </a:solidFill>
                          <a:effectLst/>
                          <a:latin typeface="+mn-lt"/>
                          <a:ea typeface="+mn-ea"/>
                          <a:cs typeface="+mn-cs"/>
                        </a:rPr>
                        <a:t> k</a:t>
                      </a:r>
                      <a:r>
                        <a:rPr lang="en-US" sz="1200" kern="1200" dirty="0" smtClean="0">
                          <a:solidFill>
                            <a:schemeClr val="dk1"/>
                          </a:solidFill>
                          <a:effectLst/>
                          <a:latin typeface="+mn-lt"/>
                          <a:ea typeface="+mn-ea"/>
                          <a:cs typeface="+mn-cs"/>
                        </a:rPr>
                        <a:t>nows and demonstrates when he/she needs help or advice. </a:t>
                      </a:r>
                    </a:p>
                  </a:txBody>
                  <a:tcPr marL="68592" marR="68592" marT="45714" marB="45714">
                    <a:solidFill>
                      <a:srgbClr val="92D050"/>
                    </a:solidFill>
                  </a:tcPr>
                </a:tc>
                <a:extLst>
                  <a:ext uri="{0D108BD9-81ED-4DB2-BD59-A6C34878D82A}"/>
                </a:extLst>
              </a:tr>
              <a:tr h="973240">
                <a:tc gridSpan="2">
                  <a:txBody>
                    <a:bodyPr/>
                    <a:lstStyle/>
                    <a:p>
                      <a:pPr algn="ctr"/>
                      <a:r>
                        <a:rPr lang="it-IT" sz="1600" b="1" dirty="0" smtClean="0">
                          <a:solidFill>
                            <a:schemeClr val="bg1"/>
                          </a:solidFill>
                        </a:rPr>
                        <a:t>4</a:t>
                      </a:r>
                      <a:endParaRPr lang="it-IT" sz="1600" b="1" dirty="0">
                        <a:solidFill>
                          <a:schemeClr val="bg1"/>
                        </a:solidFill>
                      </a:endParaRPr>
                    </a:p>
                  </a:txBody>
                  <a:tcPr marL="68592" marR="68592" marT="45714" marB="45714">
                    <a:solidFill>
                      <a:schemeClr val="accent6"/>
                    </a:solidFill>
                  </a:tcPr>
                </a:tc>
                <a:tc hMerge="1">
                  <a:txBody>
                    <a:bodyPr/>
                    <a:lstStyle/>
                    <a:p>
                      <a:endParaRPr lang="en-US"/>
                    </a:p>
                  </a:txBody>
                  <a:tcPr/>
                </a:tc>
                <a:tc>
                  <a:txBody>
                    <a:bodyPr/>
                    <a:lstStyle/>
                    <a:p>
                      <a:r>
                        <a:rPr lang="en-US" sz="1200" kern="1200" dirty="0" smtClean="0">
                          <a:solidFill>
                            <a:schemeClr val="dk1"/>
                          </a:solidFill>
                          <a:effectLst/>
                          <a:latin typeface="+mn-lt"/>
                          <a:ea typeface="+mn-ea"/>
                          <a:cs typeface="+mn-cs"/>
                        </a:rPr>
                        <a:t>The trainee is competent to do without assistance, including complications. The trainee can deal with the majority of problems and complications, but may need occasional help or advice. </a:t>
                      </a:r>
                    </a:p>
                  </a:txBody>
                  <a:tcPr marL="68592" marR="68592" marT="45714" marB="45714">
                    <a:solidFill>
                      <a:schemeClr val="accent6"/>
                    </a:solidFill>
                  </a:tcPr>
                </a:tc>
              </a:tr>
              <a:tr h="1150196">
                <a:tc gridSpan="2">
                  <a:txBody>
                    <a:bodyPr/>
                    <a:lstStyle/>
                    <a:p>
                      <a:pPr algn="ctr"/>
                      <a:r>
                        <a:rPr lang="it-IT" sz="1600" b="1" dirty="0" smtClean="0">
                          <a:solidFill>
                            <a:schemeClr val="bg1"/>
                          </a:solidFill>
                        </a:rPr>
                        <a:t>5</a:t>
                      </a:r>
                      <a:endParaRPr lang="it-IT" sz="1600" b="1" dirty="0">
                        <a:solidFill>
                          <a:schemeClr val="bg1"/>
                        </a:solidFill>
                      </a:endParaRPr>
                    </a:p>
                  </a:txBody>
                  <a:tcPr marL="68592" marR="68592" marT="45714" marB="45714">
                    <a:solidFill>
                      <a:schemeClr val="accent5"/>
                    </a:solidFill>
                  </a:tcPr>
                </a:tc>
                <a:tc hMerge="1">
                  <a:txBody>
                    <a:bodyPr/>
                    <a:lstStyle/>
                    <a:p>
                      <a:endParaRPr lang="en-US"/>
                    </a:p>
                  </a:txBody>
                  <a:tcPr/>
                </a:tc>
                <a:tc>
                  <a:txBody>
                    <a:bodyPr/>
                    <a:lstStyle/>
                    <a:p>
                      <a:r>
                        <a:rPr lang="en-US" sz="1200" kern="1200" dirty="0" smtClean="0">
                          <a:solidFill>
                            <a:schemeClr val="dk1"/>
                          </a:solidFill>
                          <a:effectLst/>
                          <a:latin typeface="+mn-lt"/>
                          <a:ea typeface="+mn-ea"/>
                          <a:cs typeface="+mn-cs"/>
                        </a:rPr>
                        <a:t>the trainee</a:t>
                      </a:r>
                      <a:r>
                        <a:rPr lang="en-US" sz="1200" kern="1200" baseline="0" dirty="0" smtClean="0">
                          <a:solidFill>
                            <a:schemeClr val="dk1"/>
                          </a:solidFill>
                          <a:effectLst/>
                          <a:latin typeface="+mn-lt"/>
                          <a:ea typeface="+mn-ea"/>
                          <a:cs typeface="+mn-cs"/>
                        </a:rPr>
                        <a:t> c</a:t>
                      </a:r>
                      <a:r>
                        <a:rPr lang="en-US" sz="1200" kern="1200" dirty="0" smtClean="0">
                          <a:solidFill>
                            <a:schemeClr val="dk1"/>
                          </a:solidFill>
                          <a:effectLst/>
                          <a:latin typeface="+mn-lt"/>
                          <a:ea typeface="+mn-ea"/>
                          <a:cs typeface="+mn-cs"/>
                        </a:rPr>
                        <a:t>an deal with straightforward and difficult cases to a satisfactory level and without the requirement for external input to the level at which one would expect a consultant to function</a:t>
                      </a:r>
                      <a:r>
                        <a:rPr lang="en-US" sz="1200" kern="1200" baseline="0" dirty="0" smtClean="0">
                          <a:solidFill>
                            <a:schemeClr val="dk1"/>
                          </a:solidFill>
                          <a:effectLst/>
                          <a:latin typeface="+mn-lt"/>
                          <a:ea typeface="+mn-ea"/>
                          <a:cs typeface="+mn-cs"/>
                        </a:rPr>
                        <a:t>, i</a:t>
                      </a:r>
                      <a:r>
                        <a:rPr lang="en-US" sz="1200" kern="1200" dirty="0" smtClean="0">
                          <a:solidFill>
                            <a:schemeClr val="dk1"/>
                          </a:solidFill>
                          <a:effectLst/>
                          <a:latin typeface="+mn-lt"/>
                          <a:ea typeface="+mn-ea"/>
                          <a:cs typeface="+mn-cs"/>
                        </a:rPr>
                        <a:t>s capable of instructing and supervising trainees.   </a:t>
                      </a:r>
                      <a:endParaRPr lang="en-US" sz="1200" kern="1200" dirty="0">
                        <a:solidFill>
                          <a:schemeClr val="dk1"/>
                        </a:solidFill>
                        <a:effectLst/>
                        <a:latin typeface="+mn-lt"/>
                        <a:ea typeface="+mn-ea"/>
                        <a:cs typeface="+mn-cs"/>
                      </a:endParaRPr>
                    </a:p>
                  </a:txBody>
                  <a:tcPr marL="68592" marR="68592" marT="45714" marB="45714">
                    <a:solidFill>
                      <a:schemeClr val="accent5"/>
                    </a:solidFill>
                  </a:tcPr>
                </a:tc>
              </a:tr>
            </a:tbl>
          </a:graphicData>
        </a:graphic>
      </p:graphicFrame>
    </p:spTree>
    <p:extLst>
      <p:ext uri="{BB962C8B-B14F-4D97-AF65-F5344CB8AC3E}">
        <p14:creationId xmlns:p14="http://schemas.microsoft.com/office/powerpoint/2010/main" val="265352866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3"/>
          <p:cNvSpPr>
            <a:spLocks noGrp="1" noChangeArrowheads="1"/>
          </p:cNvSpPr>
          <p:nvPr>
            <p:ph type="title"/>
          </p:nvPr>
        </p:nvSpPr>
        <p:spPr>
          <a:xfrm>
            <a:off x="1509712" y="0"/>
            <a:ext cx="9020175" cy="1143000"/>
          </a:xfrm>
        </p:spPr>
        <p:txBody>
          <a:bodyPr/>
          <a:lstStyle/>
          <a:p>
            <a:pPr algn="ctr" eaLnBrk="1" hangingPunct="1"/>
            <a:r>
              <a:rPr lang="en-GB" altLang="en-US" b="1" dirty="0">
                <a:solidFill>
                  <a:schemeClr val="bg1"/>
                </a:solidFill>
              </a:rPr>
              <a:t>The </a:t>
            </a:r>
            <a:r>
              <a:rPr lang="en-GB" altLang="en-US" b="1" dirty="0" smtClean="0">
                <a:solidFill>
                  <a:schemeClr val="bg1"/>
                </a:solidFill>
              </a:rPr>
              <a:t>ACTIVITIES </a:t>
            </a:r>
            <a:r>
              <a:rPr lang="en-GB" altLang="en-US" b="1" dirty="0">
                <a:solidFill>
                  <a:schemeClr val="bg1"/>
                </a:solidFill>
              </a:rPr>
              <a:t>of the MJC in Sp. Med.</a:t>
            </a:r>
            <a:endParaRPr lang="el-GR" altLang="en-US" b="1" dirty="0">
              <a:solidFill>
                <a:schemeClr val="bg1"/>
              </a:solidFill>
            </a:endParaRPr>
          </a:p>
        </p:txBody>
      </p:sp>
      <p:sp>
        <p:nvSpPr>
          <p:cNvPr id="22531" name="Rectangle 4"/>
          <p:cNvSpPr>
            <a:spLocks noGrp="1" noChangeArrowheads="1"/>
          </p:cNvSpPr>
          <p:nvPr>
            <p:ph idx="1"/>
          </p:nvPr>
        </p:nvSpPr>
        <p:spPr>
          <a:xfrm>
            <a:off x="1904999" y="921619"/>
            <a:ext cx="8229600" cy="5854566"/>
          </a:xfrm>
        </p:spPr>
        <p:txBody>
          <a:bodyPr>
            <a:noAutofit/>
          </a:bodyPr>
          <a:lstStyle/>
          <a:p>
            <a:pPr eaLnBrk="1" hangingPunct="1">
              <a:lnSpc>
                <a:spcPct val="90000"/>
              </a:lnSpc>
              <a:defRPr/>
            </a:pPr>
            <a:r>
              <a:rPr lang="en-GB" altLang="en-US" b="1" dirty="0" smtClean="0">
                <a:solidFill>
                  <a:srgbClr val="FFFFFF"/>
                </a:solidFill>
              </a:rPr>
              <a:t>Recognition of Sports medicine as a primary specialty in EU</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Accreditation of scientific events through UEMS EACCME</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Certification by Equivalence for Seniors</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Certification of Trainers</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Accreditation of Training Sites (not started yet)</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Certification by Examination (not started yet)</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Professional Practice Affairs</a:t>
            </a:r>
          </a:p>
          <a:p>
            <a:pPr eaLnBrk="1" hangingPunct="1">
              <a:lnSpc>
                <a:spcPct val="90000"/>
              </a:lnSpc>
              <a:defRPr/>
            </a:pPr>
            <a:endParaRPr lang="en-GB" altLang="en-US" b="1" dirty="0" smtClean="0">
              <a:solidFill>
                <a:srgbClr val="FFFFFF"/>
              </a:solidFill>
            </a:endParaRPr>
          </a:p>
          <a:p>
            <a:pPr eaLnBrk="1" hangingPunct="1">
              <a:lnSpc>
                <a:spcPct val="90000"/>
              </a:lnSpc>
              <a:defRPr/>
            </a:pPr>
            <a:r>
              <a:rPr lang="en-GB" altLang="en-US" b="1" dirty="0" smtClean="0">
                <a:solidFill>
                  <a:srgbClr val="FFFFFF"/>
                </a:solidFill>
              </a:rPr>
              <a:t>Clinical Care Affairs</a:t>
            </a:r>
            <a:endParaRPr lang="el-GR" altLang="en-US" b="1" dirty="0" smtClean="0">
              <a:solidFill>
                <a:srgbClr val="FFFFFF"/>
              </a:solidFill>
            </a:endParaRPr>
          </a:p>
        </p:txBody>
      </p:sp>
    </p:spTree>
    <p:extLst>
      <p:ext uri="{BB962C8B-B14F-4D97-AF65-F5344CB8AC3E}">
        <p14:creationId xmlns:p14="http://schemas.microsoft.com/office/powerpoint/2010/main" val="18921453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227474" y="0"/>
            <a:ext cx="9905998" cy="1478570"/>
          </a:xfrm>
        </p:spPr>
        <p:txBody>
          <a:bodyPr/>
          <a:lstStyle/>
          <a:p>
            <a:r>
              <a:rPr lang="en-GB" dirty="0" smtClean="0">
                <a:solidFill>
                  <a:srgbClr val="FFC000"/>
                </a:solidFill>
              </a:rPr>
              <a:t>CRITERIA FOR RECOGNITION OF A NEW SECTION</a:t>
            </a:r>
            <a:endParaRPr lang="en-GB" dirty="0">
              <a:solidFill>
                <a:srgbClr val="FFC000"/>
              </a:solidFill>
            </a:endParaRPr>
          </a:p>
        </p:txBody>
      </p:sp>
      <p:sp>
        <p:nvSpPr>
          <p:cNvPr id="3" name="Content Placeholder 2"/>
          <p:cNvSpPr>
            <a:spLocks noGrp="1"/>
          </p:cNvSpPr>
          <p:nvPr>
            <p:ph idx="1"/>
          </p:nvPr>
        </p:nvSpPr>
        <p:spPr>
          <a:xfrm>
            <a:off x="815789" y="1478569"/>
            <a:ext cx="11187952" cy="5280957"/>
          </a:xfrm>
        </p:spPr>
        <p:txBody>
          <a:bodyPr>
            <a:noAutofit/>
          </a:bodyPr>
          <a:lstStyle/>
          <a:p>
            <a:r>
              <a:rPr lang="en-GB" sz="2800" u="sng" dirty="0" smtClean="0"/>
              <a:t>According to the UEMS </a:t>
            </a:r>
            <a:r>
              <a:rPr lang="en-GB" sz="2800" u="sng" dirty="0" err="1" smtClean="0"/>
              <a:t>RoP</a:t>
            </a:r>
            <a:r>
              <a:rPr lang="en-GB" sz="2800" u="sng" dirty="0" smtClean="0"/>
              <a:t> the </a:t>
            </a:r>
            <a:r>
              <a:rPr lang="en-GB" sz="2800" u="sng" dirty="0"/>
              <a:t>5 criteria to meet are</a:t>
            </a:r>
            <a:r>
              <a:rPr lang="en-GB" sz="2800" dirty="0" smtClean="0"/>
              <a:t>:</a:t>
            </a:r>
            <a:r>
              <a:rPr lang="en-GB" sz="2800" dirty="0"/>
              <a:t> </a:t>
            </a:r>
          </a:p>
          <a:p>
            <a:pPr marL="0" indent="0">
              <a:buNone/>
            </a:pPr>
            <a:r>
              <a:rPr lang="en-GB" sz="2800" dirty="0"/>
              <a:t>- Recognised as an independent specialty in at least 1/3 EU Member </a:t>
            </a:r>
            <a:r>
              <a:rPr lang="en-GB" sz="2800" dirty="0" smtClean="0"/>
              <a:t>States (=&gt;9 States). </a:t>
            </a:r>
            <a:endParaRPr lang="en-GB" sz="2800" dirty="0"/>
          </a:p>
          <a:p>
            <a:pPr marL="0" indent="0">
              <a:buNone/>
            </a:pPr>
            <a:r>
              <a:rPr lang="en-GB" sz="2800" dirty="0"/>
              <a:t>- Registered in the EU Official Journal (Directive 2005/36/EC) </a:t>
            </a:r>
          </a:p>
          <a:p>
            <a:pPr marL="0" indent="0">
              <a:buNone/>
            </a:pPr>
            <a:r>
              <a:rPr lang="en-GB" sz="2800" dirty="0"/>
              <a:t>- Practiced in </a:t>
            </a:r>
            <a:r>
              <a:rPr lang="en-GB" sz="2800" dirty="0" smtClean="0"/>
              <a:t>exclusive practice by trained medical specialists </a:t>
            </a:r>
            <a:endParaRPr lang="en-GB" sz="2800" dirty="0"/>
          </a:p>
          <a:p>
            <a:pPr marL="0" indent="0">
              <a:buNone/>
            </a:pPr>
            <a:r>
              <a:rPr lang="en-GB" sz="2800" dirty="0"/>
              <a:t>- Practiced </a:t>
            </a:r>
            <a:r>
              <a:rPr lang="en-GB" sz="2800" dirty="0" smtClean="0"/>
              <a:t>by a significant number of medical doctors </a:t>
            </a:r>
            <a:endParaRPr lang="en-GB" sz="2800" dirty="0"/>
          </a:p>
          <a:p>
            <a:pPr marL="0" indent="0">
              <a:buNone/>
            </a:pPr>
            <a:r>
              <a:rPr lang="en-GB" sz="2800" dirty="0"/>
              <a:t>- Practiced </a:t>
            </a:r>
            <a:r>
              <a:rPr lang="en-GB" sz="2800" dirty="0" smtClean="0"/>
              <a:t>in recognised </a:t>
            </a:r>
            <a:r>
              <a:rPr lang="en-GB" sz="2800" dirty="0"/>
              <a:t>training institutions </a:t>
            </a:r>
          </a:p>
        </p:txBody>
      </p:sp>
    </p:spTree>
    <p:extLst>
      <p:ext uri="{BB962C8B-B14F-4D97-AF65-F5344CB8AC3E}">
        <p14:creationId xmlns:p14="http://schemas.microsoft.com/office/powerpoint/2010/main" val="2371785033"/>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4294967295"/>
          </p:nvPr>
        </p:nvSpPr>
        <p:spPr>
          <a:xfrm>
            <a:off x="1387475" y="-1"/>
            <a:ext cx="10804525" cy="6768353"/>
          </a:xfrm>
        </p:spPr>
        <p:txBody>
          <a:bodyPr>
            <a:noAutofit/>
          </a:bodyPr>
          <a:lstStyle/>
          <a:p>
            <a:pPr lvl="0"/>
            <a:r>
              <a:rPr lang="en-US" sz="2000" b="1" dirty="0"/>
              <a:t>ITALY:   2000 sports medicine specialists. 28  University centers for Sports Medicine</a:t>
            </a:r>
            <a:endParaRPr lang="en-GB" sz="2000" dirty="0"/>
          </a:p>
          <a:p>
            <a:pPr lvl="0"/>
            <a:r>
              <a:rPr lang="en-US" sz="2000" b="1" dirty="0"/>
              <a:t>ROMANIA</a:t>
            </a:r>
            <a:r>
              <a:rPr lang="en-US" sz="2000" dirty="0"/>
              <a:t>: </a:t>
            </a:r>
            <a:r>
              <a:rPr lang="en-US" sz="2000" b="1" dirty="0" smtClean="0"/>
              <a:t>140</a:t>
            </a:r>
            <a:r>
              <a:rPr lang="en-US" sz="2000" dirty="0" smtClean="0"/>
              <a:t> </a:t>
            </a:r>
            <a:r>
              <a:rPr lang="en-US" sz="2000" b="1" dirty="0"/>
              <a:t>sports medicine </a:t>
            </a:r>
            <a:r>
              <a:rPr lang="en-US" sz="2000" b="1" dirty="0" smtClean="0"/>
              <a:t>specialists</a:t>
            </a:r>
            <a:r>
              <a:rPr lang="en-US" sz="2000" dirty="0" smtClean="0"/>
              <a:t>. </a:t>
            </a:r>
            <a:r>
              <a:rPr lang="en-US" sz="2000" b="1" dirty="0"/>
              <a:t>4 training centers</a:t>
            </a:r>
            <a:r>
              <a:rPr lang="en-US" sz="2000" dirty="0"/>
              <a:t> .</a:t>
            </a:r>
            <a:endParaRPr lang="en-GB" sz="2000" dirty="0"/>
          </a:p>
          <a:p>
            <a:pPr lvl="0"/>
            <a:r>
              <a:rPr lang="en-US" sz="2000" b="1" dirty="0"/>
              <a:t>POLAND:  350 sports medicine specialists. 17 training centers, </a:t>
            </a:r>
            <a:endParaRPr lang="en-GB" sz="2000" dirty="0"/>
          </a:p>
          <a:p>
            <a:pPr lvl="0"/>
            <a:r>
              <a:rPr lang="en-US" sz="2000" b="1" dirty="0"/>
              <a:t>LATVIA: 50 sports medicine specialists. 2 training centers</a:t>
            </a:r>
            <a:endParaRPr lang="en-GB" sz="2000" dirty="0"/>
          </a:p>
          <a:p>
            <a:pPr lvl="0"/>
            <a:r>
              <a:rPr lang="en-US" sz="2000" b="1" dirty="0"/>
              <a:t>MALTA:   8 sports medicine specialists. 1 training center</a:t>
            </a:r>
            <a:endParaRPr lang="en-GB" sz="2000" dirty="0"/>
          </a:p>
          <a:p>
            <a:pPr lvl="0"/>
            <a:r>
              <a:rPr lang="en-US" sz="2000" b="1" dirty="0"/>
              <a:t>THE NETHERLANDS</a:t>
            </a:r>
            <a:r>
              <a:rPr lang="en-US" sz="2000" dirty="0"/>
              <a:t>:  </a:t>
            </a:r>
            <a:r>
              <a:rPr lang="en-US" sz="2000" b="1" dirty="0"/>
              <a:t>185</a:t>
            </a:r>
            <a:r>
              <a:rPr lang="en-US" sz="2000" dirty="0"/>
              <a:t> </a:t>
            </a:r>
            <a:r>
              <a:rPr lang="en-US" sz="2000" b="1" dirty="0"/>
              <a:t>sports medicine </a:t>
            </a:r>
            <a:r>
              <a:rPr lang="en-US" sz="2000" b="1" dirty="0" smtClean="0"/>
              <a:t>specialists.</a:t>
            </a:r>
            <a:r>
              <a:rPr lang="en-US" sz="2000" dirty="0" smtClean="0"/>
              <a:t>, </a:t>
            </a:r>
            <a:r>
              <a:rPr lang="en-US" sz="2000" b="1" dirty="0"/>
              <a:t>49</a:t>
            </a:r>
            <a:r>
              <a:rPr lang="en-US" sz="2000" dirty="0"/>
              <a:t> </a:t>
            </a:r>
            <a:r>
              <a:rPr lang="en-US" sz="2000" b="1" dirty="0"/>
              <a:t>sports medicine </a:t>
            </a:r>
            <a:r>
              <a:rPr lang="en-US" sz="2000" b="1" dirty="0" smtClean="0"/>
              <a:t>locations</a:t>
            </a:r>
            <a:r>
              <a:rPr lang="en-US" sz="2000" dirty="0" smtClean="0"/>
              <a:t>.</a:t>
            </a:r>
            <a:endParaRPr lang="en-GB" sz="2000" dirty="0"/>
          </a:p>
          <a:p>
            <a:pPr lvl="0"/>
            <a:r>
              <a:rPr lang="en-US" sz="2000" b="1" dirty="0"/>
              <a:t>CROATIA: 200 sports medicine </a:t>
            </a:r>
            <a:r>
              <a:rPr lang="en-US" sz="2000" b="1" dirty="0" smtClean="0"/>
              <a:t>specialists</a:t>
            </a:r>
            <a:r>
              <a:rPr lang="en-US" sz="2000" dirty="0" smtClean="0"/>
              <a:t>. </a:t>
            </a:r>
            <a:r>
              <a:rPr lang="en-US" sz="2000" b="1" dirty="0"/>
              <a:t>20 training </a:t>
            </a:r>
            <a:r>
              <a:rPr lang="en-US" sz="2000" b="1" dirty="0" smtClean="0"/>
              <a:t>centers</a:t>
            </a:r>
            <a:r>
              <a:rPr lang="en-US" sz="2000" dirty="0"/>
              <a:t>.</a:t>
            </a:r>
            <a:endParaRPr lang="en-GB" sz="2000" dirty="0"/>
          </a:p>
          <a:p>
            <a:pPr lvl="0"/>
            <a:r>
              <a:rPr lang="en-US" sz="2000" b="1" dirty="0"/>
              <a:t>LITHUANIA: 55 sports medicine </a:t>
            </a:r>
            <a:r>
              <a:rPr lang="en-US" sz="2000" dirty="0" smtClean="0"/>
              <a:t>specialists</a:t>
            </a:r>
            <a:r>
              <a:rPr lang="en-US" sz="2000" b="1" dirty="0" smtClean="0"/>
              <a:t> and </a:t>
            </a:r>
            <a:r>
              <a:rPr lang="en-US" sz="2000" b="1" dirty="0"/>
              <a:t>2 training </a:t>
            </a:r>
            <a:r>
              <a:rPr lang="en-US" sz="2000" b="1" dirty="0" smtClean="0"/>
              <a:t>Centers</a:t>
            </a:r>
            <a:r>
              <a:rPr lang="en-US" sz="2000" b="1" dirty="0"/>
              <a:t>.</a:t>
            </a:r>
            <a:endParaRPr lang="en-GB" sz="2000" dirty="0"/>
          </a:p>
          <a:p>
            <a:pPr lvl="0"/>
            <a:r>
              <a:rPr lang="en-US" sz="2000" b="1" dirty="0"/>
              <a:t>ESTONIA: 40 sports medicine specialists </a:t>
            </a:r>
            <a:r>
              <a:rPr lang="en-US" sz="2000" b="1" dirty="0" smtClean="0"/>
              <a:t>and </a:t>
            </a:r>
            <a:r>
              <a:rPr lang="en-US" sz="2000" b="1" dirty="0"/>
              <a:t>2 main training </a:t>
            </a:r>
            <a:r>
              <a:rPr lang="en-US" sz="2000" b="1" dirty="0" smtClean="0"/>
              <a:t>Centers</a:t>
            </a:r>
            <a:r>
              <a:rPr lang="en-US" sz="2000" b="1" dirty="0"/>
              <a:t>.</a:t>
            </a:r>
            <a:endParaRPr lang="en-GB" sz="2000" dirty="0"/>
          </a:p>
          <a:p>
            <a:pPr lvl="0"/>
            <a:r>
              <a:rPr lang="en-US" sz="2000" b="1" dirty="0"/>
              <a:t>FINLAND: 81 sports medicine specialists, 7 public training </a:t>
            </a:r>
            <a:r>
              <a:rPr lang="en-US" sz="2000" b="1" dirty="0" smtClean="0"/>
              <a:t>Centers </a:t>
            </a:r>
            <a:r>
              <a:rPr lang="en-US" sz="2000" b="1" dirty="0"/>
              <a:t>and 25 </a:t>
            </a:r>
            <a:r>
              <a:rPr lang="en-US" sz="2000" b="1" dirty="0" smtClean="0"/>
              <a:t>private Centers.</a:t>
            </a:r>
            <a:endParaRPr lang="en-GB" sz="2000" dirty="0"/>
          </a:p>
          <a:p>
            <a:pPr lvl="0"/>
            <a:r>
              <a:rPr lang="en-US" sz="2000" b="1" dirty="0"/>
              <a:t>PORTUGAL: 158 sports medicine specialists and 3 training </a:t>
            </a:r>
            <a:r>
              <a:rPr lang="en-US" sz="2000" b="1" dirty="0" smtClean="0"/>
              <a:t>Centers.</a:t>
            </a:r>
            <a:endParaRPr lang="en-GB" sz="2000" dirty="0"/>
          </a:p>
          <a:p>
            <a:pPr lvl="0"/>
            <a:r>
              <a:rPr lang="en-US" sz="2000" b="1" dirty="0"/>
              <a:t>SLOVENIA: 10 sports medicine specialists and 5 sports medicine centers.</a:t>
            </a:r>
            <a:endParaRPr lang="en-GB" sz="2000" dirty="0"/>
          </a:p>
          <a:p>
            <a:pPr lvl="0"/>
            <a:r>
              <a:rPr lang="en-US" sz="2000" b="1" dirty="0"/>
              <a:t>TURKIYE: 221</a:t>
            </a:r>
            <a:r>
              <a:rPr lang="en-US" sz="2000" dirty="0"/>
              <a:t> </a:t>
            </a:r>
            <a:r>
              <a:rPr lang="en-US" sz="2000" b="1" dirty="0"/>
              <a:t>sports medicine specialists and 7 training centers.</a:t>
            </a:r>
            <a:endParaRPr lang="en-GB" sz="2000" dirty="0"/>
          </a:p>
          <a:p>
            <a:pPr lvl="0"/>
            <a:r>
              <a:rPr lang="en-US" sz="2000" b="1" dirty="0"/>
              <a:t>United Kingdom: 202 FSEM Fellows and 6 training centers.</a:t>
            </a:r>
            <a:endParaRPr lang="en-GB" sz="2000" dirty="0"/>
          </a:p>
          <a:p>
            <a:endParaRPr lang="en-GB" sz="2000" dirty="0"/>
          </a:p>
        </p:txBody>
      </p:sp>
    </p:spTree>
    <p:extLst>
      <p:ext uri="{BB962C8B-B14F-4D97-AF65-F5344CB8AC3E}">
        <p14:creationId xmlns:p14="http://schemas.microsoft.com/office/powerpoint/2010/main" val="35338593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065007" y="107576"/>
            <a:ext cx="9982404" cy="462579"/>
          </a:xfrm>
        </p:spPr>
        <p:txBody>
          <a:bodyPr>
            <a:normAutofit fontScale="90000"/>
          </a:bodyPr>
          <a:lstStyle/>
          <a:p>
            <a:pPr algn="ctr"/>
            <a:r>
              <a:rPr lang="en-GB" dirty="0" smtClean="0">
                <a:solidFill>
                  <a:srgbClr val="FFC000"/>
                </a:solidFill>
              </a:rPr>
              <a:t>CONCLUSIONS AND THANKS</a:t>
            </a:r>
            <a:endParaRPr lang="en-GB" dirty="0">
              <a:solidFill>
                <a:srgbClr val="FFC000"/>
              </a:solidFill>
            </a:endParaRPr>
          </a:p>
        </p:txBody>
      </p:sp>
      <p:sp>
        <p:nvSpPr>
          <p:cNvPr id="3" name="Content Placeholder 2"/>
          <p:cNvSpPr>
            <a:spLocks noGrp="1"/>
          </p:cNvSpPr>
          <p:nvPr>
            <p:ph idx="1"/>
          </p:nvPr>
        </p:nvSpPr>
        <p:spPr>
          <a:xfrm>
            <a:off x="1141412" y="570156"/>
            <a:ext cx="9905999" cy="5819886"/>
          </a:xfrm>
        </p:spPr>
        <p:txBody>
          <a:bodyPr>
            <a:noAutofit/>
          </a:bodyPr>
          <a:lstStyle/>
          <a:p>
            <a:pPr marL="0" indent="0">
              <a:buNone/>
            </a:pPr>
            <a:r>
              <a:rPr lang="en-GB" sz="2300" dirty="0"/>
              <a:t> </a:t>
            </a:r>
            <a:r>
              <a:rPr lang="en-GB" sz="2300" dirty="0" smtClean="0"/>
              <a:t>A new established Section on Sports Medicine, will not start from scratch because of the so far activities of the MJC on Sports Medicine, which worked always under the supervision and close cooperation of the EEC of UEMS. </a:t>
            </a:r>
          </a:p>
          <a:p>
            <a:pPr marL="0" indent="0">
              <a:buNone/>
            </a:pPr>
            <a:r>
              <a:rPr lang="en-GB" sz="2300" dirty="0" smtClean="0"/>
              <a:t>Following the creation of a new Section, all the work done in the MJC will smoothly pass to the Section, including </a:t>
            </a:r>
            <a:r>
              <a:rPr lang="en-GB" sz="2300" dirty="0" err="1" smtClean="0"/>
              <a:t>RoP</a:t>
            </a:r>
            <a:r>
              <a:rPr lang="en-GB" sz="2300" dirty="0" smtClean="0"/>
              <a:t> for the several certifications and accreditations, as well as the bank account of the MJC.</a:t>
            </a:r>
          </a:p>
          <a:p>
            <a:pPr marL="0" indent="0">
              <a:buNone/>
            </a:pPr>
            <a:r>
              <a:rPr lang="en-GB" sz="2300" dirty="0" smtClean="0"/>
              <a:t>In such case, the MJC will end its operation. I would like to express my sincere thanks and gratitude to the members of the current UEMS EEC and of the previous EECs the last 18 years for their support and guidance for our mission. Also, our thanks are extended to the UEMS personnel, who always served us with enthusiasm.  </a:t>
            </a:r>
          </a:p>
          <a:p>
            <a:pPr marL="0" indent="0">
              <a:buNone/>
            </a:pPr>
            <a:r>
              <a:rPr lang="en-GB" sz="2300" dirty="0" smtClean="0"/>
              <a:t>The sincere thanks of the MJC to the delegates of the Sections of </a:t>
            </a:r>
            <a:r>
              <a:rPr lang="en-GB" sz="2300" dirty="0" err="1" smtClean="0"/>
              <a:t>Allergology</a:t>
            </a:r>
            <a:r>
              <a:rPr lang="en-GB" sz="2300" dirty="0" smtClean="0"/>
              <a:t>, Orthopaedics and Physical and Rehabilitation Medicine, who worked all these years supporting the MJC to its initiatives as presented before.</a:t>
            </a:r>
            <a:endParaRPr lang="en-GB" sz="2300" dirty="0"/>
          </a:p>
          <a:p>
            <a:pPr marL="0" indent="0">
              <a:buNone/>
            </a:pPr>
            <a:r>
              <a:rPr lang="en-GB" sz="2300" dirty="0" smtClean="0"/>
              <a:t>  </a:t>
            </a:r>
            <a:endParaRPr lang="en-GB" sz="2300" dirty="0"/>
          </a:p>
        </p:txBody>
      </p:sp>
    </p:spTree>
    <p:extLst>
      <p:ext uri="{BB962C8B-B14F-4D97-AF65-F5344CB8AC3E}">
        <p14:creationId xmlns:p14="http://schemas.microsoft.com/office/powerpoint/2010/main" val="61252179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3"/>
          <p:cNvSpPr>
            <a:spLocks noGrp="1" noChangeArrowheads="1"/>
          </p:cNvSpPr>
          <p:nvPr>
            <p:ph type="title"/>
          </p:nvPr>
        </p:nvSpPr>
        <p:spPr>
          <a:xfrm>
            <a:off x="1676400" y="0"/>
            <a:ext cx="7010400" cy="1524000"/>
          </a:xfrm>
        </p:spPr>
        <p:txBody>
          <a:bodyPr/>
          <a:lstStyle/>
          <a:p>
            <a:pPr algn="ctr" eaLnBrk="1" hangingPunct="1"/>
            <a:r>
              <a:rPr lang="en-GB" altLang="en-US" sz="4000" b="1" dirty="0">
                <a:solidFill>
                  <a:srgbClr val="FFFFFF"/>
                </a:solidFill>
              </a:rPr>
              <a:t>Thank you for your Attention</a:t>
            </a:r>
            <a:r>
              <a:rPr lang="en-GB" altLang="en-US" b="1" dirty="0">
                <a:solidFill>
                  <a:srgbClr val="FFFFFF"/>
                </a:solidFill>
              </a:rPr>
              <a:t> </a:t>
            </a:r>
            <a:endParaRPr lang="el-GR" altLang="en-US" b="1" dirty="0">
              <a:solidFill>
                <a:srgbClr val="FFFFFF"/>
              </a:solidFill>
            </a:endParaRPr>
          </a:p>
        </p:txBody>
      </p:sp>
      <p:sp>
        <p:nvSpPr>
          <p:cNvPr id="26627" name="Rectangle 4"/>
          <p:cNvSpPr>
            <a:spLocks noGrp="1" noChangeArrowheads="1"/>
          </p:cNvSpPr>
          <p:nvPr>
            <p:ph idx="1"/>
          </p:nvPr>
        </p:nvSpPr>
        <p:spPr>
          <a:xfrm>
            <a:off x="1524000" y="1219200"/>
            <a:ext cx="9144000" cy="5638800"/>
          </a:xfrm>
        </p:spPr>
        <p:txBody>
          <a:bodyPr/>
          <a:lstStyle/>
          <a:p>
            <a:pPr eaLnBrk="1" hangingPunct="1">
              <a:lnSpc>
                <a:spcPct val="90000"/>
              </a:lnSpc>
            </a:pPr>
            <a:endParaRPr lang="en-GB" altLang="en-US" dirty="0" smtClean="0"/>
          </a:p>
          <a:p>
            <a:pPr eaLnBrk="1" hangingPunct="1">
              <a:lnSpc>
                <a:spcPct val="90000"/>
              </a:lnSpc>
            </a:pPr>
            <a:endParaRPr lang="en-GB" altLang="en-US" dirty="0" smtClean="0"/>
          </a:p>
          <a:p>
            <a:pPr eaLnBrk="1" hangingPunct="1">
              <a:lnSpc>
                <a:spcPct val="90000"/>
              </a:lnSpc>
              <a:buFontTx/>
              <a:buNone/>
            </a:pPr>
            <a:r>
              <a:rPr lang="en-GB" altLang="en-US" dirty="0" smtClean="0"/>
              <a:t>	</a:t>
            </a:r>
            <a:r>
              <a:rPr lang="en-GB" altLang="en-US" sz="2800" dirty="0">
                <a:solidFill>
                  <a:srgbClr val="FFFFFF"/>
                </a:solidFill>
              </a:rPr>
              <a:t>In May 2012 the UEMS MJC on Sports Medicine asked EFSMA to take over and lead this initiative on European level.</a:t>
            </a:r>
          </a:p>
          <a:p>
            <a:pPr eaLnBrk="1" hangingPunct="1">
              <a:lnSpc>
                <a:spcPct val="90000"/>
              </a:lnSpc>
              <a:buFontTx/>
              <a:buNone/>
            </a:pPr>
            <a:endParaRPr lang="en-GB" altLang="en-US" sz="2800" dirty="0">
              <a:solidFill>
                <a:srgbClr val="FFFFFF"/>
              </a:solidFill>
            </a:endParaRPr>
          </a:p>
          <a:p>
            <a:pPr eaLnBrk="1" hangingPunct="1">
              <a:lnSpc>
                <a:spcPct val="90000"/>
              </a:lnSpc>
            </a:pPr>
            <a:r>
              <a:rPr lang="en-GB" altLang="en-US" sz="2800" dirty="0">
                <a:solidFill>
                  <a:srgbClr val="FFFFFF"/>
                </a:solidFill>
              </a:rPr>
              <a:t>The MJC is helping the EFSMA in all stages for a successful implementation of the initiative in all European countries.</a:t>
            </a:r>
          </a:p>
          <a:p>
            <a:pPr eaLnBrk="1" hangingPunct="1">
              <a:lnSpc>
                <a:spcPct val="90000"/>
              </a:lnSpc>
            </a:pPr>
            <a:endParaRPr lang="en-GB" altLang="en-US" sz="2800" dirty="0">
              <a:solidFill>
                <a:srgbClr val="FFFFFF"/>
              </a:solidFill>
            </a:endParaRPr>
          </a:p>
          <a:p>
            <a:pPr eaLnBrk="1" hangingPunct="1">
              <a:lnSpc>
                <a:spcPct val="90000"/>
              </a:lnSpc>
            </a:pPr>
            <a:r>
              <a:rPr lang="en-GB" altLang="en-US" sz="2800" dirty="0">
                <a:solidFill>
                  <a:srgbClr val="FFFFFF"/>
                </a:solidFill>
              </a:rPr>
              <a:t>The aim is to encourage all physicians to prescribe </a:t>
            </a:r>
            <a:r>
              <a:rPr lang="en-GB" altLang="en-US" sz="2800" b="1" i="1" dirty="0">
                <a:solidFill>
                  <a:srgbClr val="FFFFFF"/>
                </a:solidFill>
              </a:rPr>
              <a:t>exercise</a:t>
            </a:r>
            <a:r>
              <a:rPr lang="en-GB" altLang="en-US" sz="2800" dirty="0">
                <a:solidFill>
                  <a:srgbClr val="FFFFFF"/>
                </a:solidFill>
              </a:rPr>
              <a:t> besides any needed medications for avoiding the consequences of lack of Exercise.</a:t>
            </a:r>
            <a:endParaRPr lang="el-GR" altLang="en-US" sz="2800" dirty="0">
              <a:solidFill>
                <a:srgbClr val="FFFFFF"/>
              </a:solidFill>
            </a:endParaRPr>
          </a:p>
        </p:txBody>
      </p:sp>
      <p:pic>
        <p:nvPicPr>
          <p:cNvPr id="26628" name="Picture 9"/>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839200" y="0"/>
            <a:ext cx="18288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Bildobjekt 3"/>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524000" y="1563689"/>
            <a:ext cx="9144000" cy="5394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077764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320511"/>
            <a:ext cx="9905998" cy="1776577"/>
          </a:xfrm>
        </p:spPr>
        <p:txBody>
          <a:bodyPr/>
          <a:lstStyle/>
          <a:p>
            <a:pPr algn="ctr"/>
            <a:r>
              <a:rPr lang="en-GB" altLang="en-US" b="1" dirty="0">
                <a:solidFill>
                  <a:srgbClr val="FFFF00"/>
                </a:solidFill>
              </a:rPr>
              <a:t>Establishment of Sports Medicine </a:t>
            </a:r>
            <a:br>
              <a:rPr lang="en-GB" altLang="en-US" b="1" dirty="0">
                <a:solidFill>
                  <a:srgbClr val="FFFF00"/>
                </a:solidFill>
              </a:rPr>
            </a:br>
            <a:r>
              <a:rPr lang="en-GB" altLang="en-US" b="1" dirty="0">
                <a:solidFill>
                  <a:srgbClr val="FFFF00"/>
                </a:solidFill>
              </a:rPr>
              <a:t>in European Union</a:t>
            </a:r>
            <a:endParaRPr lang="en-US" dirty="0">
              <a:solidFill>
                <a:srgbClr val="FFFF00"/>
              </a:solidFill>
            </a:endParaRPr>
          </a:p>
        </p:txBody>
      </p:sp>
      <p:sp>
        <p:nvSpPr>
          <p:cNvPr id="3" name="Rectangle 2"/>
          <p:cNvSpPr/>
          <p:nvPr/>
        </p:nvSpPr>
        <p:spPr>
          <a:xfrm>
            <a:off x="1694688" y="1974192"/>
            <a:ext cx="9140952" cy="4893647"/>
          </a:xfrm>
          <a:prstGeom prst="rect">
            <a:avLst/>
          </a:prstGeom>
        </p:spPr>
        <p:txBody>
          <a:bodyPr wrap="square">
            <a:spAutoFit/>
          </a:bodyPr>
          <a:lstStyle/>
          <a:p>
            <a:pPr algn="just"/>
            <a:r>
              <a:rPr lang="en-GB" altLang="en-US" sz="2400" dirty="0" smtClean="0">
                <a:solidFill>
                  <a:srgbClr val="FFFFFF"/>
                </a:solidFill>
              </a:rPr>
              <a:t>It started </a:t>
            </a:r>
            <a:r>
              <a:rPr lang="en-GB" altLang="en-US" sz="2400" dirty="0">
                <a:solidFill>
                  <a:srgbClr val="FFFFFF"/>
                </a:solidFill>
              </a:rPr>
              <a:t>with an initiative of the European Federation of Sports Medicine Associations (EFSMA). The </a:t>
            </a:r>
            <a:r>
              <a:rPr lang="en-GB" altLang="en-US" sz="2400" dirty="0" smtClean="0">
                <a:solidFill>
                  <a:srgbClr val="FFFFFF"/>
                </a:solidFill>
              </a:rPr>
              <a:t>Union </a:t>
            </a:r>
            <a:r>
              <a:rPr lang="en-GB" altLang="en-US" sz="2400" dirty="0">
                <a:solidFill>
                  <a:srgbClr val="FFFFFF"/>
                </a:solidFill>
              </a:rPr>
              <a:t>of European Medical Specialists (UEMS) was asked through the Section of Pneumology to create a Multidisciplinary Joint Committee (</a:t>
            </a:r>
            <a:r>
              <a:rPr lang="en-GB" altLang="en-US" sz="2400" b="1" dirty="0">
                <a:solidFill>
                  <a:srgbClr val="FFFFFF"/>
                </a:solidFill>
              </a:rPr>
              <a:t>MJC</a:t>
            </a:r>
            <a:r>
              <a:rPr lang="en-GB" altLang="en-US" sz="2400" dirty="0">
                <a:solidFill>
                  <a:srgbClr val="FFFFFF"/>
                </a:solidFill>
              </a:rPr>
              <a:t>) on Sports Medicine. </a:t>
            </a:r>
          </a:p>
          <a:p>
            <a:pPr algn="just"/>
            <a:endParaRPr lang="en-GB" altLang="en-US" sz="2400" dirty="0">
              <a:solidFill>
                <a:srgbClr val="FFFFFF"/>
              </a:solidFill>
            </a:endParaRPr>
          </a:p>
          <a:p>
            <a:pPr algn="just"/>
            <a:r>
              <a:rPr lang="en-GB" altLang="en-US" sz="2400" dirty="0">
                <a:solidFill>
                  <a:srgbClr val="FFFFFF"/>
                </a:solidFill>
              </a:rPr>
              <a:t>It was created in 2005 and Sections of other specialties having interest in Sports Medicine were invited to support the operation of the MJC by sending delegates.</a:t>
            </a:r>
          </a:p>
          <a:p>
            <a:pPr algn="just"/>
            <a:endParaRPr lang="en-GB" altLang="en-US" sz="2400" dirty="0">
              <a:solidFill>
                <a:srgbClr val="FFFFFF"/>
              </a:solidFill>
            </a:endParaRPr>
          </a:p>
          <a:p>
            <a:pPr algn="just"/>
            <a:r>
              <a:rPr lang="en-GB" altLang="en-US" sz="2400" dirty="0">
                <a:solidFill>
                  <a:srgbClr val="FFFFFF"/>
                </a:solidFill>
              </a:rPr>
              <a:t>In 2006 the first meeting took place in Brussels with </a:t>
            </a:r>
            <a:r>
              <a:rPr lang="en-GB" altLang="en-US" sz="2400" dirty="0" smtClean="0">
                <a:solidFill>
                  <a:srgbClr val="FFFFFF"/>
                </a:solidFill>
              </a:rPr>
              <a:t>4 </a:t>
            </a:r>
            <a:r>
              <a:rPr lang="en-GB" altLang="en-US" sz="2400" dirty="0">
                <a:solidFill>
                  <a:srgbClr val="FFFFFF"/>
                </a:solidFill>
              </a:rPr>
              <a:t>supporting Sections: Pneumology, Allergology, Physical and Rehabilitation </a:t>
            </a:r>
            <a:r>
              <a:rPr lang="en-GB" altLang="en-US" sz="2400" dirty="0" smtClean="0">
                <a:solidFill>
                  <a:srgbClr val="FFFFFF"/>
                </a:solidFill>
              </a:rPr>
              <a:t>Medicine, Orthopaedics </a:t>
            </a:r>
            <a:r>
              <a:rPr lang="en-GB" altLang="en-US" sz="2400" dirty="0">
                <a:solidFill>
                  <a:srgbClr val="FFFFFF"/>
                </a:solidFill>
              </a:rPr>
              <a:t>and representatives from EFSMA.</a:t>
            </a:r>
          </a:p>
          <a:p>
            <a:pPr algn="just"/>
            <a:endParaRPr lang="en-GB" altLang="en-US" sz="2400" b="1" dirty="0">
              <a:solidFill>
                <a:srgbClr val="FFFFFF"/>
              </a:solidFill>
            </a:endParaRPr>
          </a:p>
        </p:txBody>
      </p:sp>
    </p:spTree>
    <p:extLst>
      <p:ext uri="{BB962C8B-B14F-4D97-AF65-F5344CB8AC3E}">
        <p14:creationId xmlns:p14="http://schemas.microsoft.com/office/powerpoint/2010/main" val="231800983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altLang="en-US" b="1" dirty="0">
                <a:solidFill>
                  <a:srgbClr val="FFFF00"/>
                </a:solidFill>
              </a:rPr>
              <a:t>Active Steps</a:t>
            </a:r>
            <a:endParaRPr lang="en-US" dirty="0">
              <a:solidFill>
                <a:srgbClr val="FFFF00"/>
              </a:solidFill>
            </a:endParaRPr>
          </a:p>
        </p:txBody>
      </p:sp>
      <p:sp>
        <p:nvSpPr>
          <p:cNvPr id="3" name="Rectangle 2"/>
          <p:cNvSpPr/>
          <p:nvPr/>
        </p:nvSpPr>
        <p:spPr>
          <a:xfrm>
            <a:off x="1709928" y="2176272"/>
            <a:ext cx="9061704" cy="4081117"/>
          </a:xfrm>
          <a:prstGeom prst="rect">
            <a:avLst/>
          </a:prstGeom>
        </p:spPr>
        <p:txBody>
          <a:bodyPr wrap="square">
            <a:spAutoFit/>
          </a:bodyPr>
          <a:lstStyle/>
          <a:p>
            <a:pPr algn="just">
              <a:lnSpc>
                <a:spcPct val="90000"/>
              </a:lnSpc>
              <a:defRPr/>
            </a:pPr>
            <a:r>
              <a:rPr lang="en-GB" altLang="en-US" sz="3200" dirty="0">
                <a:solidFill>
                  <a:srgbClr val="FFFFFF"/>
                </a:solidFill>
              </a:rPr>
              <a:t>This MJC asked all EU countries, if they had Sports Medicine recognised as a </a:t>
            </a:r>
            <a:r>
              <a:rPr lang="en-GB" altLang="en-US" sz="3200" dirty="0" smtClean="0">
                <a:solidFill>
                  <a:srgbClr val="FFFFFF"/>
                </a:solidFill>
              </a:rPr>
              <a:t>primary </a:t>
            </a:r>
            <a:r>
              <a:rPr lang="en-GB" altLang="en-US" sz="3200" dirty="0">
                <a:solidFill>
                  <a:srgbClr val="FFFFFF"/>
                </a:solidFill>
              </a:rPr>
              <a:t>specialty, to send their proofs, through nominated to the MJC representatives, called national managers.</a:t>
            </a:r>
          </a:p>
          <a:p>
            <a:pPr algn="just">
              <a:lnSpc>
                <a:spcPct val="90000"/>
              </a:lnSpc>
              <a:defRPr/>
            </a:pPr>
            <a:endParaRPr lang="en-GB" altLang="en-US" sz="3200" dirty="0">
              <a:solidFill>
                <a:srgbClr val="FFFFFF"/>
              </a:solidFill>
            </a:endParaRPr>
          </a:p>
          <a:p>
            <a:pPr algn="just">
              <a:lnSpc>
                <a:spcPct val="90000"/>
              </a:lnSpc>
              <a:defRPr/>
            </a:pPr>
            <a:r>
              <a:rPr lang="en-GB" altLang="en-US" sz="3200" dirty="0">
                <a:solidFill>
                  <a:srgbClr val="FFFFFF"/>
                </a:solidFill>
              </a:rPr>
              <a:t>Proofs from 15 EU countries were collected. Then all proofs were submitted in EU Commission, through a country having Sports Medicine as a full specialty (</a:t>
            </a:r>
            <a:r>
              <a:rPr lang="en-GB" altLang="en-US" sz="3200" dirty="0" smtClean="0">
                <a:solidFill>
                  <a:srgbClr val="FFFFFF"/>
                </a:solidFill>
              </a:rPr>
              <a:t>Italy in 2012).</a:t>
            </a:r>
            <a:endParaRPr lang="el-GR" altLang="en-US" sz="3200" dirty="0">
              <a:solidFill>
                <a:srgbClr val="FFFFFF"/>
              </a:solidFill>
            </a:endParaRPr>
          </a:p>
        </p:txBody>
      </p:sp>
    </p:spTree>
    <p:extLst>
      <p:ext uri="{BB962C8B-B14F-4D97-AF65-F5344CB8AC3E}">
        <p14:creationId xmlns:p14="http://schemas.microsoft.com/office/powerpoint/2010/main" val="271311793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1" y="-113002"/>
            <a:ext cx="9905998" cy="1478570"/>
          </a:xfrm>
        </p:spPr>
        <p:txBody>
          <a:bodyPr/>
          <a:lstStyle/>
          <a:p>
            <a:pPr algn="ctr"/>
            <a:r>
              <a:rPr lang="en-US" altLang="en-US" dirty="0" smtClean="0">
                <a:solidFill>
                  <a:srgbClr val="FFFF00"/>
                </a:solidFill>
              </a:rPr>
              <a:t>PROCESS </a:t>
            </a:r>
            <a:r>
              <a:rPr lang="en-US" altLang="en-US" dirty="0">
                <a:solidFill>
                  <a:srgbClr val="FFFF00"/>
                </a:solidFill>
              </a:rPr>
              <a:t>for the recognition</a:t>
            </a:r>
            <a:endParaRPr lang="en-US" dirty="0"/>
          </a:p>
        </p:txBody>
      </p:sp>
      <p:sp>
        <p:nvSpPr>
          <p:cNvPr id="3" name="Rectangle 2"/>
          <p:cNvSpPr/>
          <p:nvPr/>
        </p:nvSpPr>
        <p:spPr>
          <a:xfrm>
            <a:off x="1857676" y="1029903"/>
            <a:ext cx="8624235" cy="6001643"/>
          </a:xfrm>
          <a:prstGeom prst="rect">
            <a:avLst/>
          </a:prstGeom>
        </p:spPr>
        <p:txBody>
          <a:bodyPr wrap="square">
            <a:spAutoFit/>
          </a:bodyPr>
          <a:lstStyle/>
          <a:p>
            <a:pPr algn="just"/>
            <a:r>
              <a:rPr lang="en-US" altLang="en-US" sz="2400" b="1" dirty="0">
                <a:solidFill>
                  <a:srgbClr val="FFFFFF"/>
                </a:solidFill>
              </a:rPr>
              <a:t>The Council of national coordinators for the free movement of professionals, which meets under the umbrella of the E5 Unit of the European Commission, </a:t>
            </a:r>
            <a:r>
              <a:rPr lang="en-US" altLang="en-US" sz="2400" b="1" dirty="0" smtClean="0">
                <a:solidFill>
                  <a:srgbClr val="FFFFFF"/>
                </a:solidFill>
              </a:rPr>
              <a:t>after a long period, of consideration, decided </a:t>
            </a:r>
            <a:r>
              <a:rPr lang="en-US" altLang="en-US" sz="2400" b="1" dirty="0">
                <a:solidFill>
                  <a:srgbClr val="FFFFFF"/>
                </a:solidFill>
              </a:rPr>
              <a:t>to promote the recognition of Sports Medicine as a primary specialty in EU.</a:t>
            </a:r>
          </a:p>
          <a:p>
            <a:pPr algn="just"/>
            <a:endParaRPr lang="en-US" altLang="en-US" sz="2400" b="1" dirty="0">
              <a:solidFill>
                <a:srgbClr val="FFFFFF"/>
              </a:solidFill>
            </a:endParaRPr>
          </a:p>
          <a:p>
            <a:pPr algn="just"/>
            <a:r>
              <a:rPr lang="en-US" altLang="en-US" sz="2400" b="1" dirty="0">
                <a:solidFill>
                  <a:srgbClr val="FFFFFF"/>
                </a:solidFill>
              </a:rPr>
              <a:t>The coordinators of the states having Sports Medicine as a primary one, have been asked to upload to the </a:t>
            </a:r>
            <a:r>
              <a:rPr lang="en-US" altLang="en-US" sz="2400" b="1" dirty="0" smtClean="0">
                <a:solidFill>
                  <a:srgbClr val="FFFFFF"/>
                </a:solidFill>
              </a:rPr>
              <a:t>Internal </a:t>
            </a:r>
            <a:r>
              <a:rPr lang="en-US" altLang="en-US" sz="2400" b="1" dirty="0">
                <a:solidFill>
                  <a:srgbClr val="FFFFFF"/>
                </a:solidFill>
              </a:rPr>
              <a:t>Market Information (IMI) module, notifications concerning the national legitimate documents proving that sports medicine is a </a:t>
            </a:r>
            <a:r>
              <a:rPr lang="en-US" altLang="en-US" sz="2400" b="1" dirty="0" smtClean="0">
                <a:solidFill>
                  <a:srgbClr val="FFFFFF"/>
                </a:solidFill>
              </a:rPr>
              <a:t>primary </a:t>
            </a:r>
            <a:r>
              <a:rPr lang="en-US" altLang="en-US" sz="2400" b="1" dirty="0">
                <a:solidFill>
                  <a:srgbClr val="FFFFFF"/>
                </a:solidFill>
              </a:rPr>
              <a:t>specialty in their country.</a:t>
            </a:r>
          </a:p>
          <a:p>
            <a:pPr algn="just"/>
            <a:endParaRPr lang="en-US" altLang="en-US" sz="2400" b="1" dirty="0">
              <a:solidFill>
                <a:srgbClr val="FFFFFF"/>
              </a:solidFill>
            </a:endParaRPr>
          </a:p>
          <a:p>
            <a:pPr algn="just"/>
            <a:r>
              <a:rPr lang="en-US" altLang="en-US" sz="2400" b="1" dirty="0" smtClean="0">
                <a:solidFill>
                  <a:srgbClr val="FFFFFF"/>
                </a:solidFill>
              </a:rPr>
              <a:t>The regulation provides that as </a:t>
            </a:r>
            <a:r>
              <a:rPr lang="en-US" altLang="en-US" sz="2400" b="1" dirty="0">
                <a:solidFill>
                  <a:srgbClr val="FFFFFF"/>
                </a:solidFill>
              </a:rPr>
              <a:t>soon as 11 states will upload such documents, the European Commission by a delegated Act will recognize Sports Medicine (must be recognized in the 2/5 of the 27 EU States = 11).  </a:t>
            </a:r>
          </a:p>
        </p:txBody>
      </p:sp>
    </p:spTree>
    <p:extLst>
      <p:ext uri="{BB962C8B-B14F-4D97-AF65-F5344CB8AC3E}">
        <p14:creationId xmlns:p14="http://schemas.microsoft.com/office/powerpoint/2010/main" val="42444823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32269" y="97310"/>
            <a:ext cx="10456548" cy="1478570"/>
          </a:xfrm>
        </p:spPr>
        <p:txBody>
          <a:bodyPr>
            <a:normAutofit fontScale="90000"/>
          </a:bodyPr>
          <a:lstStyle/>
          <a:p>
            <a:pPr algn="ctr"/>
            <a:r>
              <a:rPr lang="en-GB" altLang="en-US" b="1" dirty="0">
                <a:solidFill>
                  <a:srgbClr val="FFFF00"/>
                </a:solidFill>
              </a:rPr>
              <a:t>EU States having Sports Medicine as a </a:t>
            </a:r>
            <a:r>
              <a:rPr lang="en-GB" altLang="en-US" b="1" dirty="0" smtClean="0">
                <a:solidFill>
                  <a:srgbClr val="FFFF00"/>
                </a:solidFill>
              </a:rPr>
              <a:t>PRIMARY specialty and uploaded their documents to the IMI</a:t>
            </a:r>
            <a:endParaRPr lang="en-US" dirty="0">
              <a:solidFill>
                <a:srgbClr val="FFFF00"/>
              </a:solidFill>
            </a:endParaRPr>
          </a:p>
        </p:txBody>
      </p:sp>
      <p:sp>
        <p:nvSpPr>
          <p:cNvPr id="3" name="Rectangle 2"/>
          <p:cNvSpPr/>
          <p:nvPr/>
        </p:nvSpPr>
        <p:spPr>
          <a:xfrm>
            <a:off x="3048000" y="1513091"/>
            <a:ext cx="5812536" cy="4745915"/>
          </a:xfrm>
          <a:prstGeom prst="rect">
            <a:avLst/>
          </a:prstGeom>
        </p:spPr>
        <p:txBody>
          <a:bodyPr wrap="square">
            <a:spAutoFit/>
          </a:bodyPr>
          <a:lstStyle/>
          <a:p>
            <a:pPr marL="457200" indent="-457200">
              <a:lnSpc>
                <a:spcPct val="90000"/>
              </a:lnSpc>
            </a:pPr>
            <a:r>
              <a:rPr lang="en-GB" altLang="en-US" dirty="0" smtClean="0">
                <a:solidFill>
                  <a:srgbClr val="FFFFFF"/>
                </a:solidFill>
              </a:rPr>
              <a:t>					</a:t>
            </a:r>
            <a:r>
              <a:rPr lang="en-GB" altLang="en-US" sz="2400" b="1" dirty="0" smtClean="0"/>
              <a:t>1</a:t>
            </a:r>
            <a:r>
              <a:rPr lang="en-GB" altLang="en-US" sz="2400" b="1" dirty="0"/>
              <a:t>.  </a:t>
            </a:r>
            <a:r>
              <a:rPr lang="en-GB" altLang="en-US" sz="2400" b="1" dirty="0" smtClean="0"/>
              <a:t> Italy </a:t>
            </a:r>
            <a:endParaRPr lang="en-GB" altLang="en-US" sz="2400" b="1" dirty="0"/>
          </a:p>
          <a:p>
            <a:pPr marL="457200" indent="-457200">
              <a:lnSpc>
                <a:spcPct val="90000"/>
              </a:lnSpc>
            </a:pPr>
            <a:r>
              <a:rPr lang="en-GB" altLang="en-US" sz="2400" b="1" dirty="0"/>
              <a:t>					2.  </a:t>
            </a:r>
            <a:r>
              <a:rPr lang="en-GB" altLang="en-US" sz="2400" b="1" dirty="0" smtClean="0"/>
              <a:t> Estonia </a:t>
            </a:r>
            <a:endParaRPr lang="en-GB" altLang="en-US" sz="2400" b="1" dirty="0"/>
          </a:p>
          <a:p>
            <a:pPr marL="457200" indent="-457200">
              <a:lnSpc>
                <a:spcPct val="90000"/>
              </a:lnSpc>
            </a:pPr>
            <a:r>
              <a:rPr lang="en-GB" altLang="en-US" sz="2400" b="1" dirty="0"/>
              <a:t>					3.  </a:t>
            </a:r>
            <a:r>
              <a:rPr lang="en-GB" altLang="en-US" sz="2400" b="1" dirty="0" smtClean="0"/>
              <a:t> Finland</a:t>
            </a:r>
            <a:endParaRPr lang="en-GB" altLang="en-US" sz="2400" b="1" dirty="0"/>
          </a:p>
          <a:p>
            <a:pPr marL="457200" indent="-457200">
              <a:lnSpc>
                <a:spcPct val="90000"/>
              </a:lnSpc>
            </a:pPr>
            <a:r>
              <a:rPr lang="en-GB" altLang="en-US" sz="2400" b="1" dirty="0"/>
              <a:t>					</a:t>
            </a:r>
            <a:r>
              <a:rPr lang="en-GB" altLang="en-US" sz="2400" b="1" dirty="0" smtClean="0"/>
              <a:t>4.   Poland</a:t>
            </a:r>
            <a:endParaRPr lang="en-GB" altLang="en-US" sz="2400" b="1" dirty="0"/>
          </a:p>
          <a:p>
            <a:pPr marL="457200" indent="-457200">
              <a:lnSpc>
                <a:spcPct val="90000"/>
              </a:lnSpc>
            </a:pPr>
            <a:r>
              <a:rPr lang="en-GB" altLang="en-US" sz="2400" b="1" dirty="0"/>
              <a:t>					</a:t>
            </a:r>
            <a:r>
              <a:rPr lang="en-GB" altLang="en-US" sz="2400" b="1" dirty="0" smtClean="0"/>
              <a:t>5.   Croatia</a:t>
            </a:r>
            <a:r>
              <a:rPr lang="en-GB" altLang="en-US" sz="2400" b="1" dirty="0"/>
              <a:t>				</a:t>
            </a:r>
          </a:p>
          <a:p>
            <a:pPr marL="457200" indent="-457200">
              <a:lnSpc>
                <a:spcPct val="90000"/>
              </a:lnSpc>
            </a:pPr>
            <a:r>
              <a:rPr lang="en-GB" altLang="en-US" sz="2400" b="1" dirty="0"/>
              <a:t>					</a:t>
            </a:r>
            <a:r>
              <a:rPr lang="en-GB" altLang="en-US" sz="2400" b="1" dirty="0" smtClean="0"/>
              <a:t>6.   Latvia</a:t>
            </a:r>
            <a:endParaRPr lang="en-GB" altLang="en-US" sz="2400" b="1" dirty="0"/>
          </a:p>
          <a:p>
            <a:pPr marL="457200" indent="-457200">
              <a:lnSpc>
                <a:spcPct val="90000"/>
              </a:lnSpc>
            </a:pPr>
            <a:r>
              <a:rPr lang="en-GB" altLang="en-US" sz="2400" b="1" dirty="0"/>
              <a:t>					</a:t>
            </a:r>
            <a:r>
              <a:rPr lang="en-GB" altLang="en-US" sz="2400" b="1" dirty="0" smtClean="0"/>
              <a:t>7.   Bulgaria</a:t>
            </a:r>
            <a:r>
              <a:rPr lang="en-GB" altLang="en-US" sz="2400" b="1" dirty="0"/>
              <a:t>								8</a:t>
            </a:r>
            <a:r>
              <a:rPr lang="en-GB" altLang="en-US" sz="2400" b="1" dirty="0" smtClean="0"/>
              <a:t>.   Romania</a:t>
            </a:r>
            <a:r>
              <a:rPr lang="en-GB" altLang="en-US" sz="2400" b="1" dirty="0"/>
              <a:t>				</a:t>
            </a:r>
            <a:r>
              <a:rPr lang="en-GB" altLang="en-US" sz="2400" b="1" dirty="0" smtClean="0"/>
              <a:t>				</a:t>
            </a:r>
            <a:r>
              <a:rPr lang="en-GB" altLang="en-US" sz="2400" b="1" dirty="0"/>
              <a:t>9</a:t>
            </a:r>
            <a:r>
              <a:rPr lang="en-GB" altLang="en-US" sz="2400" b="1" dirty="0" smtClean="0"/>
              <a:t>. Lithuania</a:t>
            </a:r>
            <a:endParaRPr lang="en-GB" altLang="en-US" sz="2400" b="1" dirty="0"/>
          </a:p>
          <a:p>
            <a:pPr marL="457200" indent="-457200">
              <a:lnSpc>
                <a:spcPct val="90000"/>
              </a:lnSpc>
            </a:pPr>
            <a:r>
              <a:rPr lang="en-GB" altLang="en-US" sz="2400" b="1" dirty="0" smtClean="0"/>
              <a:t>      				10. Malta</a:t>
            </a:r>
            <a:endParaRPr lang="en-GB" altLang="en-US" sz="2400" b="1" dirty="0"/>
          </a:p>
          <a:p>
            <a:pPr marL="457200" indent="-457200">
              <a:lnSpc>
                <a:spcPct val="90000"/>
              </a:lnSpc>
            </a:pPr>
            <a:r>
              <a:rPr lang="en-GB" altLang="en-US" sz="2400" b="1" dirty="0"/>
              <a:t>					</a:t>
            </a:r>
            <a:r>
              <a:rPr lang="en-GB" altLang="en-US" sz="2400" b="1" dirty="0" smtClean="0"/>
              <a:t>11. Portugal</a:t>
            </a:r>
          </a:p>
          <a:p>
            <a:pPr marL="457200" indent="-457200">
              <a:lnSpc>
                <a:spcPct val="90000"/>
              </a:lnSpc>
            </a:pPr>
            <a:endParaRPr lang="en-GB" altLang="en-US" sz="2400" b="1" dirty="0"/>
          </a:p>
          <a:p>
            <a:pPr marL="457200" indent="-457200" algn="ctr">
              <a:lnSpc>
                <a:spcPct val="90000"/>
              </a:lnSpc>
            </a:pPr>
            <a:endParaRPr lang="en-GB" altLang="en-US" sz="2400" b="1" dirty="0"/>
          </a:p>
          <a:p>
            <a:pPr marL="457200" indent="-457200">
              <a:lnSpc>
                <a:spcPct val="90000"/>
              </a:lnSpc>
            </a:pPr>
            <a:r>
              <a:rPr lang="en-GB" altLang="en-US" sz="2400" b="1" dirty="0">
                <a:solidFill>
                  <a:srgbClr val="FFFFFF"/>
                </a:solidFill>
              </a:rPr>
              <a:t>					</a:t>
            </a:r>
            <a:endParaRPr lang="en-GB" altLang="en-US" sz="2400" b="1" dirty="0" smtClean="0">
              <a:solidFill>
                <a:srgbClr val="FFFFFF"/>
              </a:solidFill>
            </a:endParaRPr>
          </a:p>
        </p:txBody>
      </p:sp>
    </p:spTree>
    <p:extLst>
      <p:ext uri="{BB962C8B-B14F-4D97-AF65-F5344CB8AC3E}">
        <p14:creationId xmlns:p14="http://schemas.microsoft.com/office/powerpoint/2010/main" val="1364805845"/>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04088" y="618518"/>
            <a:ext cx="10945368" cy="1478570"/>
          </a:xfrm>
        </p:spPr>
        <p:txBody>
          <a:bodyPr/>
          <a:lstStyle/>
          <a:p>
            <a:pPr algn="ctr"/>
            <a:r>
              <a:rPr lang="en-US" b="1" dirty="0" smtClean="0">
                <a:solidFill>
                  <a:srgbClr val="FFC000"/>
                </a:solidFill>
              </a:rPr>
              <a:t>Delegated Act for the inclusion of Sports Medicine in annex v of the direct. 2005.36.ec</a:t>
            </a:r>
            <a:endParaRPr lang="en-US" b="1" dirty="0">
              <a:solidFill>
                <a:srgbClr val="FFC000"/>
              </a:solidFill>
            </a:endParaRPr>
          </a:p>
        </p:txBody>
      </p:sp>
      <p:sp>
        <p:nvSpPr>
          <p:cNvPr id="3" name="Content Placeholder 2"/>
          <p:cNvSpPr>
            <a:spLocks noGrp="1"/>
          </p:cNvSpPr>
          <p:nvPr>
            <p:ph idx="1"/>
          </p:nvPr>
        </p:nvSpPr>
        <p:spPr/>
        <p:txBody>
          <a:bodyPr/>
          <a:lstStyle/>
          <a:p>
            <a:r>
              <a:rPr lang="en-US" dirty="0" smtClean="0"/>
              <a:t>Finally, we were inform for the last Delegated Act of EC decided </a:t>
            </a:r>
            <a:r>
              <a:rPr lang="en-US" dirty="0"/>
              <a:t>i</a:t>
            </a:r>
            <a:r>
              <a:rPr lang="en-US" dirty="0" smtClean="0"/>
              <a:t>n April 2024 and published on the 31/05/2024, where it is written that Sports Medicine is recognized as a primary specialty and is included in Annex V of the relevant Directive for the free movement of professionals in EU States.</a:t>
            </a:r>
            <a:endParaRPr lang="en-US" dirty="0"/>
          </a:p>
        </p:txBody>
      </p:sp>
    </p:spTree>
    <p:extLst>
      <p:ext uri="{BB962C8B-B14F-4D97-AF65-F5344CB8AC3E}">
        <p14:creationId xmlns:p14="http://schemas.microsoft.com/office/powerpoint/2010/main" val="63008786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1"/>
          <p:cNvPicPr>
            <a:picLocks noChangeAspect="1"/>
          </p:cNvPicPr>
          <p:nvPr/>
        </p:nvPicPr>
        <p:blipFill>
          <a:blip r:embed="rId2"/>
          <a:stretch>
            <a:fillRect/>
          </a:stretch>
        </p:blipFill>
        <p:spPr>
          <a:xfrm>
            <a:off x="1197864" y="0"/>
            <a:ext cx="10186416" cy="1847088"/>
          </a:xfrm>
          <a:prstGeom prst="rect">
            <a:avLst/>
          </a:prstGeom>
        </p:spPr>
      </p:pic>
      <p:pic>
        <p:nvPicPr>
          <p:cNvPr id="3" name="Picture 2"/>
          <p:cNvPicPr>
            <a:picLocks noChangeAspect="1"/>
          </p:cNvPicPr>
          <p:nvPr/>
        </p:nvPicPr>
        <p:blipFill>
          <a:blip r:embed="rId3"/>
          <a:stretch>
            <a:fillRect/>
          </a:stretch>
        </p:blipFill>
        <p:spPr>
          <a:xfrm>
            <a:off x="777240" y="2370166"/>
            <a:ext cx="11321897" cy="3207673"/>
          </a:xfrm>
          <a:prstGeom prst="rect">
            <a:avLst/>
          </a:prstGeom>
        </p:spPr>
      </p:pic>
    </p:spTree>
    <p:extLst>
      <p:ext uri="{BB962C8B-B14F-4D97-AF65-F5344CB8AC3E}">
        <p14:creationId xmlns:p14="http://schemas.microsoft.com/office/powerpoint/2010/main" val="16422686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1413" y="0"/>
            <a:ext cx="9905998" cy="1478570"/>
          </a:xfrm>
        </p:spPr>
        <p:txBody>
          <a:bodyPr/>
          <a:lstStyle/>
          <a:p>
            <a:pPr algn="ctr"/>
            <a:r>
              <a:rPr lang="en-US" dirty="0" smtClean="0">
                <a:solidFill>
                  <a:srgbClr val="FFC000"/>
                </a:solidFill>
              </a:rPr>
              <a:t>The next steps</a:t>
            </a:r>
            <a:endParaRPr lang="en-US" dirty="0">
              <a:solidFill>
                <a:srgbClr val="FFC000"/>
              </a:solidFill>
            </a:endParaRPr>
          </a:p>
        </p:txBody>
      </p:sp>
      <p:sp>
        <p:nvSpPr>
          <p:cNvPr id="3" name="Content Placeholder 2"/>
          <p:cNvSpPr>
            <a:spLocks noGrp="1"/>
          </p:cNvSpPr>
          <p:nvPr>
            <p:ph idx="1"/>
          </p:nvPr>
        </p:nvSpPr>
        <p:spPr>
          <a:xfrm>
            <a:off x="1141414" y="1118795"/>
            <a:ext cx="9905998" cy="5314278"/>
          </a:xfrm>
        </p:spPr>
        <p:txBody>
          <a:bodyPr>
            <a:normAutofit/>
          </a:bodyPr>
          <a:lstStyle/>
          <a:p>
            <a:pPr algn="just"/>
            <a:r>
              <a:rPr lang="en-US" dirty="0" smtClean="0"/>
              <a:t>Following the recognition of Sports Medicine from EC, the UEMS MJC on Sports Medicine made an application to the Ex. Comm. of UEMS for the creation of a UEMS Section on Sports Medicine, accompanied by a letter of the Cyprus Medical Association asking for the creation of a Section on Sports Medicine.</a:t>
            </a:r>
          </a:p>
          <a:p>
            <a:pPr marL="0" indent="0" algn="just">
              <a:buNone/>
            </a:pPr>
            <a:endParaRPr lang="en-US" dirty="0"/>
          </a:p>
          <a:p>
            <a:pPr algn="just"/>
            <a:r>
              <a:rPr lang="en-US" dirty="0" smtClean="0"/>
              <a:t>On Thursday 17, ‘24, the UEMS MJC on Sports Medicine with all the national managers had a meeting for last time, to celebrate the recognition and to organize the transfer of all the MJC activities to the new Section, if it is going to be accepted by the current UEMS Council.</a:t>
            </a:r>
            <a:endParaRPr lang="en-US" dirty="0"/>
          </a:p>
        </p:txBody>
      </p:sp>
    </p:spTree>
    <p:extLst>
      <p:ext uri="{BB962C8B-B14F-4D97-AF65-F5344CB8AC3E}">
        <p14:creationId xmlns:p14="http://schemas.microsoft.com/office/powerpoint/2010/main" val="311324366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1" y="-279133"/>
            <a:ext cx="9905998" cy="1478570"/>
          </a:xfrm>
        </p:spPr>
        <p:txBody>
          <a:bodyPr/>
          <a:lstStyle/>
          <a:p>
            <a:pPr algn="ctr"/>
            <a:r>
              <a:rPr lang="en-GB" b="1" dirty="0" smtClean="0">
                <a:solidFill>
                  <a:srgbClr val="FFFF66"/>
                </a:solidFill>
              </a:rPr>
              <a:t>ACTIVITIES OF THE MJC during the elapsed   18 years of its operation</a:t>
            </a:r>
            <a:endParaRPr lang="en-US" dirty="0"/>
          </a:p>
        </p:txBody>
      </p:sp>
      <p:sp>
        <p:nvSpPr>
          <p:cNvPr id="3" name="Rectangle 2"/>
          <p:cNvSpPr/>
          <p:nvPr/>
        </p:nvSpPr>
        <p:spPr>
          <a:xfrm>
            <a:off x="1558489" y="1199437"/>
            <a:ext cx="9490510" cy="5410712"/>
          </a:xfrm>
          <a:prstGeom prst="rect">
            <a:avLst/>
          </a:prstGeom>
        </p:spPr>
        <p:txBody>
          <a:bodyPr wrap="square">
            <a:spAutoFit/>
          </a:bodyPr>
          <a:lstStyle/>
          <a:p>
            <a:pPr>
              <a:lnSpc>
                <a:spcPct val="90000"/>
              </a:lnSpc>
              <a:defRPr/>
            </a:pPr>
            <a:r>
              <a:rPr lang="en-GB" altLang="en-US" sz="2400" b="1" dirty="0">
                <a:solidFill>
                  <a:srgbClr val="FFFFFF"/>
                </a:solidFill>
              </a:rPr>
              <a:t>UEMS MJC on Sports Medicine </a:t>
            </a:r>
            <a:r>
              <a:rPr lang="en-GB" altLang="en-US" sz="2400" b="1" dirty="0" smtClean="0">
                <a:solidFill>
                  <a:srgbClr val="FFFFFF"/>
                </a:solidFill>
              </a:rPr>
              <a:t>was operating </a:t>
            </a:r>
            <a:r>
              <a:rPr lang="en-GB" altLang="en-US" sz="2400" b="1" dirty="0">
                <a:solidFill>
                  <a:srgbClr val="FFFFFF"/>
                </a:solidFill>
              </a:rPr>
              <a:t>as a Section </a:t>
            </a:r>
            <a:r>
              <a:rPr lang="en-GB" altLang="en-US" sz="2400" b="1" dirty="0" smtClean="0">
                <a:solidFill>
                  <a:srgbClr val="FFFFFF"/>
                </a:solidFill>
              </a:rPr>
              <a:t>under the supervision of the UEMS Ex. Com, according </a:t>
            </a:r>
            <a:r>
              <a:rPr lang="en-GB" altLang="en-US" sz="2400" b="1" dirty="0">
                <a:solidFill>
                  <a:srgbClr val="FFFFFF"/>
                </a:solidFill>
              </a:rPr>
              <a:t>to the UEMS Rules of </a:t>
            </a:r>
            <a:r>
              <a:rPr lang="en-GB" altLang="en-US" sz="2400" b="1" dirty="0" smtClean="0">
                <a:solidFill>
                  <a:srgbClr val="FFFFFF"/>
                </a:solidFill>
              </a:rPr>
              <a:t>Procedures.</a:t>
            </a:r>
            <a:endParaRPr lang="en-GB" altLang="en-US" sz="2400" b="1" dirty="0">
              <a:solidFill>
                <a:srgbClr val="FFFFFF"/>
              </a:solidFill>
            </a:endParaRPr>
          </a:p>
          <a:p>
            <a:pPr>
              <a:lnSpc>
                <a:spcPct val="90000"/>
              </a:lnSpc>
              <a:defRPr/>
            </a:pPr>
            <a:endParaRPr lang="en-GB" altLang="en-US" sz="2400" b="1" dirty="0">
              <a:solidFill>
                <a:srgbClr val="FFFFFF"/>
              </a:solidFill>
            </a:endParaRPr>
          </a:p>
          <a:p>
            <a:pPr>
              <a:lnSpc>
                <a:spcPct val="90000"/>
              </a:lnSpc>
              <a:defRPr/>
            </a:pPr>
            <a:r>
              <a:rPr lang="en-GB" altLang="en-US" sz="2400" b="1" dirty="0">
                <a:solidFill>
                  <a:srgbClr val="FFFFFF"/>
                </a:solidFill>
              </a:rPr>
              <a:t>Invited initially delegates from only the EU countries where Sports Medicine </a:t>
            </a:r>
            <a:r>
              <a:rPr lang="en-GB" altLang="en-US" sz="2400" b="1" dirty="0" smtClean="0">
                <a:solidFill>
                  <a:srgbClr val="FFFFFF"/>
                </a:solidFill>
              </a:rPr>
              <a:t>was </a:t>
            </a:r>
            <a:r>
              <a:rPr lang="en-GB" altLang="en-US" sz="2400" b="1" dirty="0">
                <a:solidFill>
                  <a:srgbClr val="FFFFFF"/>
                </a:solidFill>
              </a:rPr>
              <a:t>a </a:t>
            </a:r>
            <a:r>
              <a:rPr lang="en-GB" altLang="en-US" sz="2400" b="1" dirty="0" smtClean="0">
                <a:solidFill>
                  <a:srgbClr val="FFFFFF"/>
                </a:solidFill>
              </a:rPr>
              <a:t>primary </a:t>
            </a:r>
            <a:r>
              <a:rPr lang="en-GB" altLang="en-US" sz="2400" b="1" dirty="0">
                <a:solidFill>
                  <a:srgbClr val="FFFFFF"/>
                </a:solidFill>
              </a:rPr>
              <a:t>Specialty, to act as National Managers, but the last 5</a:t>
            </a:r>
            <a:r>
              <a:rPr lang="en-GB" altLang="en-US" sz="2400" b="1" dirty="0" smtClean="0">
                <a:solidFill>
                  <a:srgbClr val="FFFFFF"/>
                </a:solidFill>
              </a:rPr>
              <a:t> </a:t>
            </a:r>
            <a:r>
              <a:rPr lang="en-GB" altLang="en-US" sz="2400" b="1" dirty="0">
                <a:solidFill>
                  <a:srgbClr val="FFFFFF"/>
                </a:solidFill>
              </a:rPr>
              <a:t>years the invitation was extended to all EU States.</a:t>
            </a:r>
          </a:p>
          <a:p>
            <a:pPr>
              <a:lnSpc>
                <a:spcPct val="90000"/>
              </a:lnSpc>
              <a:defRPr/>
            </a:pPr>
            <a:endParaRPr lang="en-GB" altLang="en-US" sz="2400" b="1" dirty="0">
              <a:solidFill>
                <a:srgbClr val="FFFFFF"/>
              </a:solidFill>
            </a:endParaRPr>
          </a:p>
          <a:p>
            <a:pPr>
              <a:lnSpc>
                <a:spcPct val="90000"/>
              </a:lnSpc>
              <a:defRPr/>
            </a:pPr>
            <a:r>
              <a:rPr lang="en-GB" altLang="en-US" sz="2400" b="1" dirty="0">
                <a:solidFill>
                  <a:srgbClr val="FFFFFF"/>
                </a:solidFill>
              </a:rPr>
              <a:t>National Managers were asked by the MJC to submit their application for becoming Board Certified by Equivalence and be nominated as Fellows, if they </a:t>
            </a:r>
            <a:r>
              <a:rPr lang="en-GB" altLang="en-US" sz="2400" b="1" dirty="0" smtClean="0">
                <a:solidFill>
                  <a:srgbClr val="FFFFFF"/>
                </a:solidFill>
              </a:rPr>
              <a:t>fulfil </a:t>
            </a:r>
            <a:r>
              <a:rPr lang="en-GB" altLang="en-US" sz="2400" b="1" dirty="0">
                <a:solidFill>
                  <a:srgbClr val="FFFFFF"/>
                </a:solidFill>
              </a:rPr>
              <a:t>the requirements. Also to encourage other colleagues from their countries to do so. </a:t>
            </a:r>
          </a:p>
          <a:p>
            <a:pPr>
              <a:lnSpc>
                <a:spcPct val="90000"/>
              </a:lnSpc>
              <a:defRPr/>
            </a:pPr>
            <a:endParaRPr lang="en-GB" altLang="en-US" sz="2400" b="1" dirty="0">
              <a:solidFill>
                <a:srgbClr val="FFFFFF"/>
              </a:solidFill>
            </a:endParaRPr>
          </a:p>
          <a:p>
            <a:pPr>
              <a:lnSpc>
                <a:spcPct val="90000"/>
              </a:lnSpc>
              <a:defRPr/>
            </a:pPr>
            <a:r>
              <a:rPr lang="en-GB" altLang="en-US" sz="2400" b="1" dirty="0">
                <a:solidFill>
                  <a:srgbClr val="FFFFFF"/>
                </a:solidFill>
              </a:rPr>
              <a:t>Till today </a:t>
            </a:r>
            <a:r>
              <a:rPr lang="en-GB" altLang="en-US" sz="2400" b="1" dirty="0" smtClean="0">
                <a:solidFill>
                  <a:srgbClr val="FFFFFF"/>
                </a:solidFill>
              </a:rPr>
              <a:t>51 </a:t>
            </a:r>
            <a:r>
              <a:rPr lang="en-GB" altLang="en-US" sz="2400" b="1" dirty="0">
                <a:solidFill>
                  <a:srgbClr val="FFFFFF"/>
                </a:solidFill>
              </a:rPr>
              <a:t>individuals from these countries have been recognized as Fellows of the European Board of Sports </a:t>
            </a:r>
            <a:r>
              <a:rPr lang="en-GB" altLang="en-US" sz="2400" b="1" dirty="0" smtClean="0">
                <a:solidFill>
                  <a:srgbClr val="FFFFFF"/>
                </a:solidFill>
              </a:rPr>
              <a:t>Medicine</a:t>
            </a:r>
            <a:r>
              <a:rPr lang="en-GB" altLang="en-US" sz="2400" b="1" dirty="0">
                <a:solidFill>
                  <a:srgbClr val="FFFFFF"/>
                </a:solidFill>
              </a:rPr>
              <a:t> </a:t>
            </a:r>
            <a:r>
              <a:rPr lang="en-GB" altLang="en-US" sz="2400" b="1" dirty="0" smtClean="0">
                <a:solidFill>
                  <a:srgbClr val="FFFFFF"/>
                </a:solidFill>
              </a:rPr>
              <a:t>and 7 have been recognized as Trainers.</a:t>
            </a:r>
            <a:r>
              <a:rPr lang="en-GB" altLang="en-US" sz="2400" b="1" dirty="0" smtClean="0"/>
              <a:t> </a:t>
            </a:r>
            <a:endParaRPr lang="el-GR" altLang="en-US" sz="2400" b="1" dirty="0"/>
          </a:p>
        </p:txBody>
      </p:sp>
    </p:spTree>
    <p:extLst>
      <p:ext uri="{BB962C8B-B14F-4D97-AF65-F5344CB8AC3E}">
        <p14:creationId xmlns:p14="http://schemas.microsoft.com/office/powerpoint/2010/main" val="1375068555"/>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ircuit">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4194900BABD61B4BAC2F245EDF4ED39E" ma:contentTypeVersion="12" ma:contentTypeDescription="Crée un document." ma:contentTypeScope="" ma:versionID="4966109fe0896e52cf96412e6b71e88b">
  <xsd:schema xmlns:xsd="http://www.w3.org/2001/XMLSchema" xmlns:xs="http://www.w3.org/2001/XMLSchema" xmlns:p="http://schemas.microsoft.com/office/2006/metadata/properties" xmlns:ns2="83bd27bf-f23a-4764-ba48-893866d47e01" xmlns:ns3="cd7455a3-4a59-4a73-9e70-409757b3c8a1" targetNamespace="http://schemas.microsoft.com/office/2006/metadata/properties" ma:root="true" ma:fieldsID="7f227f0845759f58ca2e23e7beba02e0" ns2:_="" ns3:_="">
    <xsd:import namespace="83bd27bf-f23a-4764-ba48-893866d47e01"/>
    <xsd:import namespace="cd7455a3-4a59-4a73-9e70-409757b3c8a1"/>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MediaServiceDateTaken" minOccurs="0"/>
                <xsd:element ref="ns2:lcf76f155ced4ddcb4097134ff3c332f" minOccurs="0"/>
                <xsd:element ref="ns3:TaxCatchAll" minOccurs="0"/>
                <xsd:element ref="ns2: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3bd27bf-f23a-4764-ba48-893866d47e01"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MediaServiceDateTaken" ma:index="15" nillable="true" ma:displayName="MediaServiceDateTaken" ma:hidden="true" ma:indexed="true" ma:internalName="MediaServiceDateTaken" ma:readOnly="true">
      <xsd:simpleType>
        <xsd:restriction base="dms:Text"/>
      </xsd:simpleType>
    </xsd:element>
    <xsd:element name="lcf76f155ced4ddcb4097134ff3c332f" ma:index="17" nillable="true" ma:taxonomy="true" ma:internalName="lcf76f155ced4ddcb4097134ff3c332f" ma:taxonomyFieldName="MediaServiceImageTags" ma:displayName="Balises d’images" ma:readOnly="false" ma:fieldId="{5cf76f15-5ced-4ddc-b409-7134ff3c332f}" ma:taxonomyMulti="true" ma:sspId="6de6d2fa-23a7-45f3-a64a-563df53bb5fb" ma:termSetId="09814cd3-568e-fe90-9814-8d621ff8fb84" ma:anchorId="fba54fb3-c3e1-fe81-a776-ca4b69148c4d" ma:open="true" ma:isKeyword="false">
      <xsd:complexType>
        <xsd:sequence>
          <xsd:element ref="pc:Terms" minOccurs="0" maxOccurs="1"/>
        </xsd:sequence>
      </xsd:complexType>
    </xsd:element>
    <xsd:element name="MediaServiceOCR" ma:index="19"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cd7455a3-4a59-4a73-9e70-409757b3c8a1" elementFormDefault="qualified">
    <xsd:import namespace="http://schemas.microsoft.com/office/2006/documentManagement/types"/>
    <xsd:import namespace="http://schemas.microsoft.com/office/infopath/2007/PartnerControls"/>
    <xsd:element name="TaxCatchAll" ma:index="18" nillable="true" ma:displayName="Taxonomy Catch All Column" ma:hidden="true" ma:list="{6ae12d60-d5a8-41ec-bed3-3136d3e9e081}" ma:internalName="TaxCatchAll" ma:showField="CatchAllData" ma:web="cd7455a3-4a59-4a73-9e70-409757b3c8a1">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Type de contenu"/>
        <xsd:element ref="dc:title" minOccurs="0" maxOccurs="1" ma:index="4" ma:displayName="Titr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BBAA954E-A3F8-449B-8230-772A655DE2C7}"/>
</file>

<file path=customXml/itemProps2.xml><?xml version="1.0" encoding="utf-8"?>
<ds:datastoreItem xmlns:ds="http://schemas.openxmlformats.org/officeDocument/2006/customXml" ds:itemID="{06C3C793-0B09-4C20-A10B-976225F98A74}"/>
</file>

<file path=docProps/app.xml><?xml version="1.0" encoding="utf-8"?>
<Properties xmlns="http://schemas.openxmlformats.org/officeDocument/2006/extended-properties" xmlns:vt="http://schemas.openxmlformats.org/officeDocument/2006/docPropsVTypes">
  <Template>TM04033919[[fn=Circuit]]</Template>
  <TotalTime>2950</TotalTime>
  <Words>1767</Words>
  <Application>Microsoft Office PowerPoint</Application>
  <PresentationFormat>Widescreen</PresentationFormat>
  <Paragraphs>187</Paragraphs>
  <Slides>16</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16</vt:i4>
      </vt:variant>
    </vt:vector>
  </HeadingPairs>
  <TitlesOfParts>
    <vt:vector size="22" baseType="lpstr">
      <vt:lpstr>Aharoni</vt:lpstr>
      <vt:lpstr>Arial</vt:lpstr>
      <vt:lpstr>Calibri</vt:lpstr>
      <vt:lpstr>Trebuchet MS</vt:lpstr>
      <vt:lpstr>Tw Cen MT</vt:lpstr>
      <vt:lpstr>Circuit</vt:lpstr>
      <vt:lpstr>APPLICATION FOR THE CREATION of A SECTION ON SPORTS MEDICINE FOLLOWING THE Recognition of sports medicine as primary specialty in EUROPEAN UNION </vt:lpstr>
      <vt:lpstr>Establishment of Sports Medicine  in European Union</vt:lpstr>
      <vt:lpstr>Active Steps</vt:lpstr>
      <vt:lpstr>PROCESS for the recognition</vt:lpstr>
      <vt:lpstr>EU States having Sports Medicine as a PRIMARY specialty and uploaded their documents to the IMI</vt:lpstr>
      <vt:lpstr>Delegated Act for the inclusion of Sports Medicine in annex v of the direct. 2005.36.ec</vt:lpstr>
      <vt:lpstr>PowerPoint Presentation</vt:lpstr>
      <vt:lpstr>The next steps</vt:lpstr>
      <vt:lpstr>ACTIVITIES OF THE MJC during the elapsed   18 years of its operation</vt:lpstr>
      <vt:lpstr>Recognition of the European Training Requirements (ETR) in UEMS since Oct. 2019</vt:lpstr>
      <vt:lpstr>PowerPoint Presentation</vt:lpstr>
      <vt:lpstr>The ACTIVITIES of the MJC in Sp. Med.</vt:lpstr>
      <vt:lpstr>CRITERIA FOR RECOGNITION OF A NEW SECTION</vt:lpstr>
      <vt:lpstr>PowerPoint Presentation</vt:lpstr>
      <vt:lpstr>CONCLUSIONS AND THANKS</vt:lpstr>
      <vt:lpstr>Thank you for your Attention </vt:lpstr>
    </vt:vector>
  </TitlesOfParts>
  <Company>HP</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Recognition of sports medicine as primary specialty  in EUROPEAN UNION</dc:title>
  <dc:creator>Microsoft account</dc:creator>
  <cp:lastModifiedBy>User</cp:lastModifiedBy>
  <cp:revision>37</cp:revision>
  <dcterms:created xsi:type="dcterms:W3CDTF">2023-09-04T11:59:08Z</dcterms:created>
  <dcterms:modified xsi:type="dcterms:W3CDTF">2024-10-17T21:15:22Z</dcterms:modified>
</cp:coreProperties>
</file>