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sldIdLst>
    <p:sldId id="256" r:id="rId2"/>
    <p:sldId id="258" r:id="rId3"/>
    <p:sldId id="260" r:id="rId4"/>
    <p:sldId id="270" r:id="rId5"/>
    <p:sldId id="261" r:id="rId6"/>
    <p:sldId id="274" r:id="rId7"/>
    <p:sldId id="276" r:id="rId8"/>
    <p:sldId id="263" r:id="rId9"/>
    <p:sldId id="277" r:id="rId10"/>
    <p:sldId id="265" r:id="rId11"/>
    <p:sldId id="267" r:id="rId12"/>
    <p:sldId id="268" r:id="rId13"/>
    <p:sldId id="269" r:id="rId14"/>
    <p:sldId id="271" r:id="rId15"/>
    <p:sldId id="272" r:id="rId16"/>
    <p:sldId id="273" r:id="rId17"/>
    <p:sldId id="281" r:id="rId18"/>
    <p:sldId id="280" r:id="rId19"/>
    <p:sldId id="282" r:id="rId20"/>
  </p:sldIdLst>
  <p:sldSz cx="12192000" cy="6858000"/>
  <p:notesSz cx="6858000" cy="9144000"/>
  <p:defaultTextStyle>
    <a:defPPr>
      <a:defRPr lang="en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uti Kaarela" initials="OK" lastIdx="1" clrIdx="0">
    <p:extLst>
      <p:ext uri="{19B8F6BF-5375-455C-9EA6-DF929625EA0E}">
        <p15:presenceInfo xmlns:p15="http://schemas.microsoft.com/office/powerpoint/2012/main" userId="S::okaarela@univ.yo.oulu.fi::f548e020-1ef1-46b4-b442-98a6bcbff5c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A3E61-C0E2-3B13-E12B-8568996843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2574A8-F88C-E2D1-AAB2-DFAFE9A8C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E12CB0-E79F-B9DA-A328-34D2EF9F0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AB035-50F5-A977-5C9B-2BD07FB33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97108C-6367-63FE-B1D1-6E21B4E1E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291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1A470-2CA9-B558-225C-D7BE52F33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0B902-59AB-3E7E-7C0B-32313D0C6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DDCEF-7A39-CF6D-72D4-B2C472F73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C719C5-5873-F97E-59E4-B394512A0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5EA7D-B61B-39D6-E3FB-133285406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345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80ABF-DC35-0D6C-AD71-CC07DF1C2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D0CDB7-52EA-5C7D-CA13-8160BC3A51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7E0585-427E-33FD-A62F-E8B64D221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CE7C8-BB8F-F8EA-18B7-BCE52AA12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4F8DA-A31C-8CFC-C522-B822826C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863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6E91-5B3F-ED06-AFB8-6ECE7CBFC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12B0B-71F0-147A-2CCC-800541B68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AF566B-7AAF-8F09-6EDF-6E9B141865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1969DF-584D-190F-1503-1825E7D96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98F3E7-E8BC-C3E8-2A79-A382ACE39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7DD62D-E72E-37D3-DBB7-F5EC42FE4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20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FBCB5-298A-46A8-3581-49EC2D1F4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08FBA7-C1EA-D162-F83D-C8F130791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AD4025-AD56-A88B-6763-E1081B9897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83BB11-EAA5-C579-D5B6-A08E94E81B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0679BE-5E46-1D24-9E75-4B9F9E9198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DD5362-9A0E-7BBB-F5A6-815045F25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6F5244-D8E6-463F-3BEE-7234F1BC4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63CE96-E44F-3B0B-1CC4-A938BEAF9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549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6E473-31F0-DC22-90B5-62DDD8B7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411805-212D-34F4-3560-622DCE223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DEFEF-D461-5A33-E1E4-4DF56BC6B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E148AD-6789-2AC4-2E26-4F048766C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288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72FFE8-BCCA-B28B-8468-C2190B3D6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19F759-AEB0-8E72-3E5B-4D57041A4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FACD73-7172-12B1-3396-64E87107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511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4C841-013D-D6E5-B493-D3E38AC83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9ECA3-2503-9EDB-9D3D-0F5E755FB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24C2F-DD79-6128-0912-40850D85AF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61FDA-7EFE-AC65-19CE-B0C87F64D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B33463-DC97-0564-E0BB-8461C2A66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3C28D5-506F-297B-5581-F45400795A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216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F9172-4E53-69B7-FEA6-2CA35171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FFC658-1DEA-B978-9747-D5633825B9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6D197-BEBC-67A6-462E-2F119934E0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1A2CF0-656F-E84F-D0F6-8E319DFC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56AE75-F985-F168-34DA-C5BFD553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DB8E7A-6D54-C9B1-A83E-7AAC740E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039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6EE46-B94B-98DA-7361-0DB27137C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EC18D-CB32-217C-4D8B-395369C966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6A46C-CB3F-8901-C33D-AE25EE9B8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2B428-2FD5-FACA-A9E3-B4D7CAFD8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08909-E915-0BCA-5133-91BD7EABF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674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202D77-DF2D-E17D-9693-5E723220B0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9D1928-58B1-7800-F089-86FCE938CE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926E44-DCD4-2415-BF49-4A535A648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1AA3E-B7B7-EBC6-95A4-B5DC6EC18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C2DE9-D8E5-1B60-4E01-F561E789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04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8F0F96-67FF-1E89-DB77-9A14CA694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3399E-379F-BEA8-65AE-07A531BC09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6165EF-9714-71AA-F152-6818BF2AFA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866BB-D857-034E-9E79-4C7290C8BF27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DF438-73E3-02EB-2A91-10EF27B035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5C8EF-A9FD-3FF5-DE26-128147D1A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25C11-ED20-7641-AD87-6199F293FD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5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s://encrypted-tbn0.gstatic.com/images?q=tbn:ANd9GcSy2oE1eWbmckgOa6n-Er2sou-uBSlqvwZNVDFHhDYZYIkUMVHsf3JF3ejC4wsmSC6RaD4&amp;usqp=CAU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ABB826-6734-3B34-872D-064B272595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532130" indent="-457200" algn="ctr"/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European Training</a:t>
            </a:r>
            <a:r>
              <a:rPr lang="en-US" sz="3600" b="1" kern="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Requirements</a:t>
            </a:r>
            <a:r>
              <a:rPr lang="en-US" sz="3600" b="1" kern="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3600" b="1" kern="0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3600" b="1" kern="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pecialty</a:t>
            </a:r>
            <a:r>
              <a:rPr lang="en-US" sz="3600" b="1" kern="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Plastic,</a:t>
            </a:r>
            <a:r>
              <a:rPr lang="en-US" sz="3600" b="1" kern="0" spc="-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Reconstructive,</a:t>
            </a:r>
            <a:r>
              <a:rPr lang="en-US" sz="3600" b="1" kern="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3600" b="1" kern="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Aesthetic</a:t>
            </a:r>
            <a:r>
              <a:rPr lang="en-US" sz="3600" b="1" kern="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600" b="1" kern="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Surgery</a:t>
            </a:r>
            <a:endParaRPr lang="en-CH" sz="3600" b="1" kern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14D657-24DB-5EE3-780F-03A27AF97D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95927" y="4322475"/>
            <a:ext cx="10621817" cy="1655762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GB" dirty="0"/>
              <a:t>Authors: Mr. Tim Goodacre (United Kingdom), </a:t>
            </a:r>
            <a:r>
              <a:rPr lang="en-GB" b="1" dirty="0"/>
              <a:t>Prof. </a:t>
            </a:r>
            <a:r>
              <a:rPr lang="en-GB" b="1" dirty="0" err="1"/>
              <a:t>Outi</a:t>
            </a:r>
            <a:r>
              <a:rPr lang="en-GB" b="1" dirty="0"/>
              <a:t> </a:t>
            </a:r>
            <a:r>
              <a:rPr lang="en-GB" b="1" dirty="0" err="1"/>
              <a:t>Kaarela</a:t>
            </a:r>
            <a:r>
              <a:rPr lang="en-GB" b="1" dirty="0"/>
              <a:t> (Finland)</a:t>
            </a:r>
            <a:r>
              <a:rPr lang="en-GB" dirty="0"/>
              <a:t>, Prof. Cenk </a:t>
            </a:r>
            <a:r>
              <a:rPr lang="en-GB" dirty="0" err="1"/>
              <a:t>Demirdöver</a:t>
            </a:r>
            <a:r>
              <a:rPr lang="en-GB" dirty="0"/>
              <a:t> (Turkey), Dr. Radu Olariu (Switzerland), UEMS Section of Plastic, Reconstructive and Aesthetic Surgery</a:t>
            </a:r>
          </a:p>
          <a:p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>
                <a:solidFill>
                  <a:srgbClr val="7030A0"/>
                </a:solidFill>
              </a:rPr>
              <a:t>&amp; EXCO members of UEMS PRAS Section</a:t>
            </a:r>
          </a:p>
          <a:p>
            <a:r>
              <a:rPr lang="en-GB" dirty="0"/>
              <a:t>(Updating the previous ETR of PRAS 2015)</a:t>
            </a:r>
          </a:p>
        </p:txBody>
      </p:sp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07611" y="60181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6258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593" y="712317"/>
            <a:ext cx="10515600" cy="103187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The specialty of Plastic, Reconstructive and Aesthetic Surgery</a:t>
            </a:r>
            <a:endParaRPr lang="en-CH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33EEE7F-98D0-2687-AA50-9D369AFE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1931358"/>
            <a:ext cx="11908971" cy="4675476"/>
          </a:xfrm>
        </p:spPr>
        <p:txBody>
          <a:bodyPr>
            <a:normAutofit lnSpcReduction="10000"/>
          </a:bodyPr>
          <a:lstStyle/>
          <a:p>
            <a:r>
              <a:rPr lang="en-GB" dirty="0"/>
              <a:t>Restoration of form and function, normalisation of appearance and well-being</a:t>
            </a:r>
          </a:p>
          <a:p>
            <a:endParaRPr lang="en-GB" dirty="0"/>
          </a:p>
          <a:p>
            <a:r>
              <a:rPr lang="en-GB" dirty="0"/>
              <a:t>Acute or non-acute conditions</a:t>
            </a:r>
          </a:p>
          <a:p>
            <a:pPr lvl="1"/>
            <a:r>
              <a:rPr lang="en-GB" dirty="0"/>
              <a:t>Congenital</a:t>
            </a:r>
          </a:p>
          <a:p>
            <a:pPr lvl="1"/>
            <a:r>
              <a:rPr lang="en-GB" dirty="0"/>
              <a:t>Acquired  (like Trauma, Disease, Degeneration, Ageing)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Defined more by techniques harnessed by our specialty not being site specific (no one  organ,  all age groups; from  baby to elderly) </a:t>
            </a:r>
          </a:p>
          <a:p>
            <a:endParaRPr lang="en-GB" dirty="0"/>
          </a:p>
          <a:p>
            <a:r>
              <a:rPr lang="en-GB" dirty="0"/>
              <a:t>Though harmonisation is a goal  -- Exact content of the specialty may vary by country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819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5543"/>
            <a:ext cx="10515600" cy="103187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The specialty of Plastic, Reconstructive and Aesthetic Surgery</a:t>
            </a:r>
            <a:endParaRPr lang="en-CH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33EEE7F-98D0-2687-AA50-9D369AFE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2548577"/>
            <a:ext cx="11772900" cy="4444010"/>
          </a:xfrm>
        </p:spPr>
        <p:txBody>
          <a:bodyPr/>
          <a:lstStyle/>
          <a:p>
            <a:r>
              <a:rPr lang="en-GB" dirty="0"/>
              <a:t>Frequent interaction and collaborative work (MDT-</a:t>
            </a:r>
            <a:r>
              <a:rPr lang="en-GB" dirty="0" err="1"/>
              <a:t>multidiciplinary</a:t>
            </a:r>
            <a:r>
              <a:rPr lang="en-GB" dirty="0"/>
              <a:t> teams!)</a:t>
            </a:r>
          </a:p>
          <a:p>
            <a:pPr lvl="1"/>
            <a:r>
              <a:rPr lang="en-GB" dirty="0"/>
              <a:t>Other surgical and medical disciplines</a:t>
            </a:r>
          </a:p>
          <a:p>
            <a:pPr lvl="1"/>
            <a:r>
              <a:rPr lang="en-GB" dirty="0"/>
              <a:t>Allied health care professionals (therapists, medical engineers, prosthetists, etc.)</a:t>
            </a:r>
          </a:p>
          <a:p>
            <a:endParaRPr lang="en-GB" dirty="0"/>
          </a:p>
          <a:p>
            <a:r>
              <a:rPr lang="en-GB" dirty="0"/>
              <a:t>Syllabus is necessarily lengthy but will still not encompass every possible clinical scenario</a:t>
            </a:r>
          </a:p>
          <a:p>
            <a:endParaRPr lang="en-GB" dirty="0"/>
          </a:p>
          <a:p>
            <a:r>
              <a:rPr lang="en-GB" dirty="0"/>
              <a:t>Basis for the breadth of the specialty across UEMS domains</a:t>
            </a:r>
          </a:p>
        </p:txBody>
      </p:sp>
    </p:spTree>
    <p:extLst>
      <p:ext uri="{BB962C8B-B14F-4D97-AF65-F5344CB8AC3E}">
        <p14:creationId xmlns:p14="http://schemas.microsoft.com/office/powerpoint/2010/main" val="2197650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5543"/>
            <a:ext cx="10515600" cy="1031876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Structure of PRAS ETR</a:t>
            </a:r>
            <a:endParaRPr lang="en-CH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33EEE7F-98D0-2687-AA50-9D369AFE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1559"/>
            <a:ext cx="10515600" cy="3684442"/>
          </a:xfrm>
        </p:spPr>
        <p:txBody>
          <a:bodyPr/>
          <a:lstStyle/>
          <a:p>
            <a:r>
              <a:rPr lang="en-GB" dirty="0"/>
              <a:t>Training requirements for trainees</a:t>
            </a:r>
          </a:p>
          <a:p>
            <a:endParaRPr lang="en-GB" dirty="0"/>
          </a:p>
          <a:p>
            <a:r>
              <a:rPr lang="en-GB" dirty="0"/>
              <a:t>Training requirements for trainers</a:t>
            </a:r>
          </a:p>
          <a:p>
            <a:endParaRPr lang="en-GB" dirty="0"/>
          </a:p>
          <a:p>
            <a:r>
              <a:rPr lang="en-GB" dirty="0"/>
              <a:t>Training requirements for training institutions</a:t>
            </a:r>
          </a:p>
        </p:txBody>
      </p:sp>
    </p:spTree>
    <p:extLst>
      <p:ext uri="{BB962C8B-B14F-4D97-AF65-F5344CB8AC3E}">
        <p14:creationId xmlns:p14="http://schemas.microsoft.com/office/powerpoint/2010/main" val="2791979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3724"/>
            <a:ext cx="10515600" cy="1031876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/>
              <a:t>ETR of PRAS</a:t>
            </a:r>
            <a:br>
              <a:rPr lang="en-GB" sz="3600" dirty="0"/>
            </a:br>
            <a:r>
              <a:rPr lang="en-GB" sz="3600" b="1" dirty="0"/>
              <a:t>Training requirements of trainees</a:t>
            </a:r>
            <a:endParaRPr lang="en-CH" sz="3600" b="1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33EEE7F-98D0-2687-AA50-9D369AFE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2589978"/>
            <a:ext cx="11103357" cy="3684442"/>
          </a:xfrm>
        </p:spPr>
        <p:txBody>
          <a:bodyPr>
            <a:normAutofit/>
          </a:bodyPr>
          <a:lstStyle/>
          <a:p>
            <a:r>
              <a:rPr lang="en-GB" sz="3200" dirty="0"/>
              <a:t>High-level outcomes – </a:t>
            </a:r>
            <a:r>
              <a:rPr lang="en-GB" sz="3200" dirty="0" err="1"/>
              <a:t>Entrustable</a:t>
            </a:r>
            <a:r>
              <a:rPr lang="en-GB" sz="3200" dirty="0"/>
              <a:t> Professional Activities (EPAs)</a:t>
            </a:r>
          </a:p>
          <a:p>
            <a:pPr lvl="1"/>
            <a:endParaRPr lang="en-GB" sz="2800" dirty="0"/>
          </a:p>
          <a:p>
            <a:pPr lvl="1"/>
            <a:r>
              <a:rPr lang="en-GB" sz="2800" dirty="0"/>
              <a:t>Generic EPAs </a:t>
            </a:r>
          </a:p>
          <a:p>
            <a:pPr lvl="1"/>
            <a:r>
              <a:rPr lang="en-GB" sz="2800" dirty="0"/>
              <a:t>Syllabus</a:t>
            </a:r>
          </a:p>
          <a:p>
            <a:pPr lvl="1"/>
            <a:r>
              <a:rPr lang="en-GB" sz="2800" dirty="0"/>
              <a:t>Specialty-specific EPA</a:t>
            </a:r>
          </a:p>
          <a:p>
            <a:pPr lvl="1"/>
            <a:r>
              <a:rPr lang="en-GB" sz="2800" dirty="0"/>
              <a:t>Critical conditions -- mandatory</a:t>
            </a:r>
          </a:p>
          <a:p>
            <a:pPr lvl="1"/>
            <a:r>
              <a:rPr lang="en-GB" sz="2800" dirty="0"/>
              <a:t>Index procedures </a:t>
            </a:r>
          </a:p>
        </p:txBody>
      </p:sp>
    </p:spTree>
    <p:extLst>
      <p:ext uri="{BB962C8B-B14F-4D97-AF65-F5344CB8AC3E}">
        <p14:creationId xmlns:p14="http://schemas.microsoft.com/office/powerpoint/2010/main" val="1659682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8EBA2F-C8E3-B0AB-1641-1000F01D0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52889D7E-4BB9-7BA5-51D4-E348E15CF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E8A4ECD-B74E-91A1-7440-F12705D00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Generic EPAs 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BCB28D-954C-D11E-CBAE-60B9C727F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516380"/>
            <a:ext cx="11498580" cy="4660583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Based on the Generic Professional Capability framework developed by the UK General Medical Council</a:t>
            </a:r>
          </a:p>
          <a:p>
            <a:pPr marL="0" indent="0">
              <a:buNone/>
            </a:pPr>
            <a:endParaRPr lang="en-CH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9E33B04-7D30-4F10-FC6D-C42DCB1543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283931"/>
              </p:ext>
            </p:extLst>
          </p:nvPr>
        </p:nvGraphicFramePr>
        <p:xfrm>
          <a:off x="944880" y="2206797"/>
          <a:ext cx="9669780" cy="375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4494">
                  <a:extLst>
                    <a:ext uri="{9D8B030D-6E8A-4147-A177-3AD203B41FA5}">
                      <a16:colId xmlns:a16="http://schemas.microsoft.com/office/drawing/2014/main" val="3279822389"/>
                    </a:ext>
                  </a:extLst>
                </a:gridCol>
                <a:gridCol w="7535286">
                  <a:extLst>
                    <a:ext uri="{9D8B030D-6E8A-4147-A177-3AD203B41FA5}">
                      <a16:colId xmlns:a16="http://schemas.microsoft.com/office/drawing/2014/main" val="1926941717"/>
                    </a:ext>
                  </a:extLst>
                </a:gridCol>
              </a:tblGrid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061148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1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Professional values and </a:t>
                      </a:r>
                      <a:r>
                        <a:rPr lang="en-US" dirty="0" err="1"/>
                        <a:t>behaviours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853527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2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Professional skills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355991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3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Professional knowledge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03300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4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Capabilities in health promotion and illness prevention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890961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5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Capabilities in leadership and team working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750256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6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Capabilities  in patient safety and quality improvement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023474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7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Capability in safeguarding vulnerable groups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043687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8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Capability in education and training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758748"/>
                  </a:ext>
                </a:extLst>
              </a:tr>
              <a:tr h="375380">
                <a:tc>
                  <a:txBody>
                    <a:bodyPr/>
                    <a:lstStyle/>
                    <a:p>
                      <a:r>
                        <a:rPr lang="en-US" dirty="0"/>
                        <a:t>Domain 9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Capabilities in research and scholarship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61711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4F60370-258D-8EDC-E3FB-42126E72876F}"/>
              </a:ext>
            </a:extLst>
          </p:cNvPr>
          <p:cNvSpPr txBox="1"/>
          <p:nvPr/>
        </p:nvSpPr>
        <p:spPr>
          <a:xfrm>
            <a:off x="1005472" y="6235164"/>
            <a:ext cx="9891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https://www.gmc-uk.org/education/standards-guidance-and-curricula/standards-and-outcomes/generic-professional-capabilities-framework</a:t>
            </a:r>
            <a:r>
              <a:rPr lang="fi-FI" sz="1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</a:t>
            </a:r>
            <a:endParaRPr lang="fi-FI" sz="1200" dirty="0"/>
          </a:p>
        </p:txBody>
      </p:sp>
    </p:spTree>
    <p:extLst>
      <p:ext uri="{BB962C8B-B14F-4D97-AF65-F5344CB8AC3E}">
        <p14:creationId xmlns:p14="http://schemas.microsoft.com/office/powerpoint/2010/main" val="1516090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1CC54-77E5-3B0B-D115-770291419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AA564859-0623-1F0E-4EBE-BDCC25EFB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33C09DD7-7DF8-DF4D-8843-0854567AF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33327"/>
            <a:ext cx="11255425" cy="1031876"/>
          </a:xfrm>
        </p:spPr>
        <p:txBody>
          <a:bodyPr>
            <a:no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Supervision levels are recommended for the assessment of trainee's ability to manage EPAs </a:t>
            </a:r>
            <a:endParaRPr lang="en-CH" sz="24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0B0F8-DA0F-A531-CB06-52019268C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296"/>
            <a:ext cx="11353800" cy="5453419"/>
          </a:xfrm>
        </p:spPr>
        <p:txBody>
          <a:bodyPr>
            <a:normAutofit fontScale="77500" lnSpcReduction="20000"/>
          </a:bodyPr>
          <a:lstStyle/>
          <a:p>
            <a:endParaRPr lang="en-GB" dirty="0"/>
          </a:p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Level I 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 Able to observe only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Level II	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Able and trusted to act with direct supervision 	</a:t>
            </a:r>
          </a:p>
          <a:p>
            <a:pPr marL="0" indent="0">
              <a:buNone/>
            </a:pPr>
            <a:r>
              <a:rPr lang="fi-FI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		a. 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Supervisor present throughout 	</a:t>
            </a:r>
          </a:p>
          <a:p>
            <a:pPr marL="0" indent="0">
              <a:buNone/>
            </a:pPr>
            <a:r>
              <a:rPr lang="fi-FI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		b. </a:t>
            </a:r>
            <a:r>
              <a:rPr lang="fi-FI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Supervisor present for part 	</a:t>
            </a:r>
          </a:p>
          <a:p>
            <a:pPr marL="0" indent="0">
              <a:buNone/>
            </a:pPr>
            <a:endParaRPr lang="fi-FI" sz="2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Level III	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Able and trusted to act with indirect supervision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</a:p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Level IV   	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Able and trusted to act at the level expected of a day-one consultant 	</a:t>
            </a:r>
          </a:p>
          <a:p>
            <a:pPr marL="0" indent="0">
              <a:buNone/>
            </a:pPr>
            <a:endParaRPr lang="en-US" sz="2800" b="1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Level V </a:t>
            </a: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</a:rPr>
              <a:t>	</a:t>
            </a: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Able and trusted to act at a level beyond that expected of a day-one </a:t>
            </a:r>
          </a:p>
          <a:p>
            <a:pPr marL="0" indent="0">
              <a:buNone/>
            </a:pPr>
            <a:r>
              <a:rPr lang="en-US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	consultant, exhibiting good judgement and reflective practice based on 			breadth of experience. 	</a:t>
            </a:r>
          </a:p>
        </p:txBody>
      </p:sp>
    </p:spTree>
    <p:extLst>
      <p:ext uri="{BB962C8B-B14F-4D97-AF65-F5344CB8AC3E}">
        <p14:creationId xmlns:p14="http://schemas.microsoft.com/office/powerpoint/2010/main" val="648730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327"/>
            <a:ext cx="10515600" cy="1031876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PRAS Syllabus</a:t>
            </a: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163FF-79B3-6FBF-97B5-002590C16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1297"/>
            <a:ext cx="10515600" cy="5090194"/>
          </a:xfrm>
        </p:spPr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Knowledge </a:t>
            </a:r>
          </a:p>
          <a:p>
            <a:endParaRPr lang="en-GB" dirty="0"/>
          </a:p>
          <a:p>
            <a:r>
              <a:rPr lang="en-GB" dirty="0"/>
              <a:t>Clinical Skills and Attitudes</a:t>
            </a:r>
          </a:p>
          <a:p>
            <a:endParaRPr lang="en-US" dirty="0"/>
          </a:p>
          <a:p>
            <a:r>
              <a:rPr lang="en-US" dirty="0"/>
              <a:t>Technical Skills and Procedures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THESE ALL ABOVE have</a:t>
            </a:r>
          </a:p>
          <a:p>
            <a:pPr marL="0" indent="0">
              <a:buNone/>
            </a:pPr>
            <a:r>
              <a:rPr lang="en-GB" dirty="0"/>
              <a:t>	</a:t>
            </a:r>
            <a:r>
              <a:rPr lang="en-GB" b="1" dirty="0"/>
              <a:t>Basic -, Intermediate- and  advanced level </a:t>
            </a:r>
            <a:r>
              <a:rPr lang="en-GB" dirty="0"/>
              <a:t>of knowledge and 	same of competency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669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376301-66AE-E173-DC60-0BEDC7AC8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94369627-8127-8855-4BF0-955998EDF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8899EA00-0724-2034-6A01-5ACDA6F4B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327"/>
            <a:ext cx="10515600" cy="1031876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PRAS Syllabus - Domains</a:t>
            </a:r>
            <a:endParaRPr lang="en-CH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01095E9-640D-1720-5FE8-5B2EFDCF3E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854512"/>
              </p:ext>
            </p:extLst>
          </p:nvPr>
        </p:nvGraphicFramePr>
        <p:xfrm>
          <a:off x="858644" y="1825625"/>
          <a:ext cx="10495156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37356">
                  <a:extLst>
                    <a:ext uri="{9D8B030D-6E8A-4147-A177-3AD203B41FA5}">
                      <a16:colId xmlns:a16="http://schemas.microsoft.com/office/drawing/2014/main" val="2689881642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499873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48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Aesthetic surgery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Lower limb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52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Breast surgery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Lymphatics and Lymphoedema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27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Burns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Microsurgery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70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Chest wall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Pelvic floor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674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Cleft lip /palate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Skin and Soft tissue surgery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7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Craniofacial surgery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Sarcoma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96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Craniomaxillofacial and orthognathic surgery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Vascular anomalies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886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Ears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Technology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4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Genitourinary Surgery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Psychological management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615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Hand Surgery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Medicolegal aspects</a:t>
                      </a:r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54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Head and neck Surgery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217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7601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3327"/>
            <a:ext cx="10515600" cy="103187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PRAS Syllabus – Domains</a:t>
            </a:r>
            <a:br>
              <a:rPr lang="en-GB" dirty="0"/>
            </a:br>
            <a:r>
              <a:rPr lang="en-GB" sz="2700" dirty="0"/>
              <a:t>document is long from page 19-150</a:t>
            </a:r>
            <a:endParaRPr lang="en-CH" sz="27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D3B5E1-1813-C78A-2E1F-BCD179DF3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812" y="1239265"/>
            <a:ext cx="3651317" cy="5503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0828A6-126A-25D4-E763-3FABA7592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3517" y="1307444"/>
            <a:ext cx="3738633" cy="549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96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Critical conditions for which correct management is mandatory</a:t>
            </a:r>
            <a:endParaRPr lang="en-CH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BF9690-24C9-99AF-4011-DFBC0BAC0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9004" y="1825624"/>
            <a:ext cx="11003609" cy="4735431"/>
          </a:xfrm>
        </p:spPr>
        <p:txBody>
          <a:bodyPr>
            <a:normAutofit fontScale="92500" lnSpcReduction="20000"/>
          </a:bodyPr>
          <a:lstStyle/>
          <a:p>
            <a:pPr marL="342900" lvl="0" indent="-342900">
              <a:spcBef>
                <a:spcPts val="44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Burns</a:t>
            </a:r>
            <a:r>
              <a:rPr lang="en-GB" sz="2400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assessment</a:t>
            </a:r>
            <a:r>
              <a:rPr lang="en-GB" sz="24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GB" sz="24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emergency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management.</a:t>
            </a:r>
          </a:p>
          <a:p>
            <a:pPr marL="342900" lvl="0" indent="-342900">
              <a:spcBef>
                <a:spcPts val="20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GB" sz="24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20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Necrotising</a:t>
            </a:r>
            <a:r>
              <a:rPr lang="en-GB" sz="2400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fasciitis</a:t>
            </a:r>
            <a:r>
              <a:rPr lang="en-GB" sz="2400" b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GB" sz="2400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other</a:t>
            </a:r>
            <a:r>
              <a:rPr lang="en-GB" sz="2400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severe</a:t>
            </a:r>
            <a:r>
              <a:rPr lang="en-GB" sz="2400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soft</a:t>
            </a:r>
            <a:r>
              <a:rPr lang="en-GB" sz="2400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tissue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infections</a:t>
            </a:r>
            <a:endParaRPr lang="en-CH" sz="24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GB" sz="24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Emergency management of complex trauma to the lower limb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including open fractures and major degloving injuries</a:t>
            </a:r>
            <a:endParaRPr lang="en-GB" sz="2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GB" sz="24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Emergency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management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complex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trauma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to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upper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limb</a:t>
            </a:r>
            <a:r>
              <a:rPr lang="en-GB" sz="2400" b="1" spc="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including replantation and revascularisation</a:t>
            </a:r>
            <a:endParaRPr lang="en-GB" sz="24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GB" sz="24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Compartment</a:t>
            </a:r>
            <a:r>
              <a:rPr lang="en-GB" sz="24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syndrome</a:t>
            </a: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GB" sz="2400" spc="-1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92405" lvl="0" indent="-342900">
              <a:lnSpc>
                <a:spcPct val="115000"/>
              </a:lnSpc>
              <a:spcBef>
                <a:spcPts val="20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24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Emergency</a:t>
            </a:r>
            <a:r>
              <a:rPr lang="en-GB" sz="2400" b="1" spc="-1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management </a:t>
            </a:r>
            <a:r>
              <a:rPr lang="en-GB" sz="2400" b="1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 </a:t>
            </a:r>
            <a:r>
              <a:rPr lang="en-GB" sz="24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post-operative complications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including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microvascular salvage</a:t>
            </a:r>
            <a:endParaRPr lang="en-CH" sz="2400" dirty="0"/>
          </a:p>
        </p:txBody>
      </p:sp>
    </p:spTree>
    <p:extLst>
      <p:ext uri="{BB962C8B-B14F-4D97-AF65-F5344CB8AC3E}">
        <p14:creationId xmlns:p14="http://schemas.microsoft.com/office/powerpoint/2010/main" val="51018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60438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000" b="1" dirty="0"/>
              <a:t>Index procedures</a:t>
            </a:r>
            <a:br>
              <a:rPr lang="en-GB" sz="4000" b="1" dirty="0"/>
            </a:br>
            <a:r>
              <a:rPr lang="en-GB" sz="4000" b="1" dirty="0"/>
              <a:t>Procedure based assessment Level 4</a:t>
            </a:r>
            <a:endParaRPr lang="en-CH" sz="4000" b="1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BF9690-24C9-99AF-4011-DFBC0BAC0E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8593" y="1595586"/>
            <a:ext cx="6073825" cy="4920862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spcBef>
                <a:spcPts val="1205"/>
              </a:spcBef>
              <a:buNone/>
            </a:pPr>
            <a:r>
              <a:rPr lang="en-GB" sz="2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Elective</a:t>
            </a:r>
            <a:r>
              <a:rPr lang="en-GB" sz="2800" b="1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8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procedures:</a:t>
            </a:r>
          </a:p>
          <a:p>
            <a:pPr marL="0" indent="0" algn="l">
              <a:spcBef>
                <a:spcPts val="1205"/>
              </a:spcBef>
              <a:buNone/>
            </a:pPr>
            <a:endParaRPr lang="en-CH" sz="2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Dupuytren's</a:t>
            </a:r>
            <a:r>
              <a:rPr lang="en-GB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contracture</a:t>
            </a:r>
            <a:r>
              <a:rPr lang="en-GB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surgery*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Lymph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node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basin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dissection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76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76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Cleft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surgery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Free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tissue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transfer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Aesthetic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surgery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130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130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Breast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reconstruction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Excision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skin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lesion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flap/graft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reconstruction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spcBef>
                <a:spcPts val="44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C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4585D-C217-ED7C-5A0F-F143D3512E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72011"/>
            <a:ext cx="6019800" cy="4920863"/>
          </a:xfrm>
        </p:spPr>
        <p:txBody>
          <a:bodyPr>
            <a:normAutofit fontScale="92500" lnSpcReduction="20000"/>
          </a:bodyPr>
          <a:lstStyle/>
          <a:p>
            <a:pPr marL="0" indent="0" algn="l">
              <a:spcBef>
                <a:spcPts val="1200"/>
              </a:spcBef>
              <a:buNone/>
            </a:pPr>
            <a:r>
              <a:rPr lang="en-GB" sz="2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Emergency</a:t>
            </a:r>
            <a:r>
              <a:rPr lang="en-GB" sz="2800" b="1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8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procedures:</a:t>
            </a:r>
          </a:p>
          <a:p>
            <a:pPr marL="76200" algn="l">
              <a:spcBef>
                <a:spcPts val="1200"/>
              </a:spcBef>
            </a:pPr>
            <a:endParaRPr lang="en-CH" sz="2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Zone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1-2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flexor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tendon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repair*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16890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16890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fracture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fixation*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76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76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Nerve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repair</a:t>
            </a:r>
            <a:r>
              <a:rPr lang="en-GB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(except</a:t>
            </a:r>
            <a:r>
              <a:rPr lang="en-GB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brachial</a:t>
            </a:r>
            <a:r>
              <a:rPr lang="en-GB" spc="-1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plexus)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Burns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resuscitation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1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Burns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-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early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excisional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or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emergency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operations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(escharotomy</a:t>
            </a:r>
            <a:r>
              <a:rPr lang="en-GB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etc).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130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2130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Microvascular</a:t>
            </a:r>
            <a:r>
              <a:rPr lang="en-GB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anastomoses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endParaRPr lang="en-GB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1">
              <a:spcBef>
                <a:spcPts val="205"/>
              </a:spcBef>
              <a:buSzPts val="1200"/>
              <a:tabLst>
                <a:tab pos="531495" algn="l"/>
              </a:tabLst>
            </a:pP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Lower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limb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trauma</a:t>
            </a:r>
            <a:r>
              <a:rPr lang="en-GB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procedures</a:t>
            </a:r>
            <a:endParaRPr lang="en-CH" sz="2000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462230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Assessment and evaluation</a:t>
            </a:r>
            <a:endParaRPr lang="en-CH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BF9690-24C9-99AF-4011-DFBC0BAC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spcBef>
                <a:spcPts val="445"/>
              </a:spcBef>
              <a:spcAft>
                <a:spcPts val="0"/>
              </a:spcAft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sz="3200" dirty="0"/>
              <a:t>Formative assessments</a:t>
            </a:r>
          </a:p>
          <a:p>
            <a:pPr marL="800100" lvl="1" indent="-342900">
              <a:spcBef>
                <a:spcPts val="44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R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ecommended possible starting point for such implementation of EPA based PRAS training, and subsequent EPA based formative assessments</a:t>
            </a:r>
          </a:p>
          <a:p>
            <a:pPr marL="800100" lvl="1" indent="-342900">
              <a:spcBef>
                <a:spcPts val="44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ea typeface="Arial" panose="020B0604020202020204" pitchFamily="34" charset="0"/>
              </a:rPr>
              <a:t>Variation how EPAs used in our member countries</a:t>
            </a:r>
            <a:endParaRPr lang="en-GB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800100" lvl="1" indent="-342900">
              <a:spcBef>
                <a:spcPts val="44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</a:endParaRPr>
          </a:p>
          <a:p>
            <a:pPr marL="342900" indent="-342900">
              <a:spcBef>
                <a:spcPts val="44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</a:rPr>
              <a:t>Summative assessments</a:t>
            </a:r>
          </a:p>
          <a:p>
            <a:pPr marL="800100" lvl="1" indent="-342900">
              <a:spcBef>
                <a:spcPts val="44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</a:rPr>
              <a:t>National</a:t>
            </a:r>
          </a:p>
          <a:p>
            <a:pPr marL="800100" lvl="1" indent="-342900">
              <a:spcBef>
                <a:spcPts val="445"/>
              </a:spcBef>
              <a:buSzPts val="1200"/>
              <a:buFont typeface="Arial" panose="020B0604020202020204" pitchFamily="34" charset="0"/>
              <a:buChar char="●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</a:rPr>
              <a:t>Supranational (EBOPRAS exam)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1925691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255425" cy="1325563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ETR of PRAS :Training requirements for trainers</a:t>
            </a:r>
            <a:endParaRPr lang="en-CH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BF9690-24C9-99AF-4011-DFBC0BAC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dirty="0"/>
              <a:t>Process for recognition as trainer</a:t>
            </a: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Requested</a:t>
            </a:r>
            <a:r>
              <a:rPr lang="en-GB" sz="24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qualification</a:t>
            </a:r>
            <a:r>
              <a:rPr lang="en-GB" sz="24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GB" sz="24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experience</a:t>
            </a: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Core</a:t>
            </a:r>
            <a:r>
              <a:rPr lang="en-GB" sz="24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competencies</a:t>
            </a:r>
            <a:r>
              <a:rPr lang="en-GB" sz="24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GB" sz="24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trainers</a:t>
            </a: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GB" sz="24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role of</a:t>
            </a:r>
            <a:r>
              <a:rPr lang="en-GB" sz="24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assessors</a:t>
            </a: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GB" sz="24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role</a:t>
            </a:r>
            <a:r>
              <a:rPr lang="en-GB" sz="24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GB" sz="240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Trainee</a:t>
            </a: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spc="-10" dirty="0">
              <a:latin typeface="Arial" panose="020B0604020202020204" pitchFamily="34" charset="0"/>
            </a:endParaRPr>
          </a:p>
          <a:p>
            <a:pPr algn="just">
              <a:buSzPts val="1400"/>
              <a:tabLst>
                <a:tab pos="533400" algn="l"/>
              </a:tabLst>
            </a:pPr>
            <a:r>
              <a:rPr lang="en-GB" sz="2800" kern="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Quality</a:t>
            </a:r>
            <a:r>
              <a:rPr lang="en-GB" sz="2800" kern="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800" kern="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management</a:t>
            </a:r>
            <a:r>
              <a:rPr lang="en-GB" sz="2800" kern="0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800" kern="0" spc="-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GB" sz="2800" kern="0" spc="-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800" kern="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trainers</a:t>
            </a:r>
          </a:p>
          <a:p>
            <a:pPr lvl="1" algn="just">
              <a:buSzPts val="1400"/>
              <a:tabLst>
                <a:tab pos="5334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Quality</a:t>
            </a:r>
            <a:r>
              <a:rPr lang="en-GB" sz="240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Management</a:t>
            </a:r>
            <a:r>
              <a:rPr lang="en-GB" sz="240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GB" sz="24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Curriculum</a:t>
            </a:r>
          </a:p>
          <a:p>
            <a:pPr lvl="1" algn="just">
              <a:buSzPts val="1400"/>
              <a:tabLst>
                <a:tab pos="5334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Curriculum</a:t>
            </a:r>
            <a:r>
              <a:rPr lang="en-GB" sz="2400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development</a:t>
            </a:r>
          </a:p>
          <a:p>
            <a:pPr lvl="1" algn="just">
              <a:buSzPts val="1400"/>
              <a:tabLst>
                <a:tab pos="533400" algn="l"/>
              </a:tabLst>
            </a:pPr>
            <a:r>
              <a:rPr lang="en-GB" sz="2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Trainee</a:t>
            </a:r>
            <a:r>
              <a:rPr lang="en-GB" sz="240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4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perspective</a:t>
            </a:r>
            <a:endParaRPr lang="en-CH" kern="0" spc="-5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993144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Training requirements for training institutions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BF9690-24C9-99AF-4011-DFBC0BAC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r>
              <a:rPr lang="en-GB" sz="2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Process for recognition as training centre</a:t>
            </a:r>
          </a:p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GB" sz="2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§"/>
              <a:tabLst>
                <a:tab pos="435610" algn="l"/>
              </a:tabLst>
            </a:pPr>
            <a:r>
              <a:rPr lang="en-GB" sz="2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 on staff and clinical activities </a:t>
            </a:r>
            <a:endParaRPr lang="en-GB" sz="29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§"/>
              <a:tabLst>
                <a:tab pos="435610" algn="l"/>
              </a:tabLst>
            </a:pPr>
            <a:r>
              <a:rPr lang="en-GB" sz="2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Clinical environment required</a:t>
            </a:r>
            <a:endParaRPr lang="en-GB" sz="29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§"/>
              <a:tabLst>
                <a:tab pos="435610" algn="l"/>
              </a:tabLst>
            </a:pPr>
            <a:r>
              <a:rPr lang="en-GB" sz="2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</a:t>
            </a:r>
            <a:r>
              <a:rPr lang="en-GB" sz="2900" spc="-3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 for</a:t>
            </a:r>
            <a:r>
              <a:rPr lang="en-GB" sz="2900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9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equipment and</a:t>
            </a:r>
            <a:r>
              <a:rPr lang="en-GB" sz="290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GB" sz="290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accommodation</a:t>
            </a:r>
            <a:endParaRPr lang="en-GB" sz="2900" spc="-1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§"/>
              <a:tabLst>
                <a:tab pos="435610" algn="l"/>
              </a:tabLst>
            </a:pP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Quality Management within Training institutions</a:t>
            </a: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§"/>
              <a:tabLst>
                <a:tab pos="435610" algn="l"/>
              </a:tabLst>
            </a:pP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Trainer trainee ratio not less than 1:1</a:t>
            </a: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§"/>
              <a:tabLst>
                <a:tab pos="435610" algn="l"/>
              </a:tabLst>
            </a:pPr>
            <a:r>
              <a:rPr lang="en-GB" sz="2900" dirty="0">
                <a:latin typeface="Arial" panose="020B0604020202020204" pitchFamily="34" charset="0"/>
                <a:cs typeface="Arial" panose="020B0604020202020204" pitchFamily="34" charset="0"/>
              </a:rPr>
              <a:t>There should be no less than 3 specialists in a training </a:t>
            </a:r>
            <a:r>
              <a:rPr lang="en-GB" sz="2900" dirty="0" err="1">
                <a:latin typeface="Arial" panose="020B0604020202020204" pitchFamily="34" charset="0"/>
                <a:cs typeface="Arial" panose="020B0604020202020204" pitchFamily="34" charset="0"/>
              </a:rPr>
              <a:t>center</a:t>
            </a:r>
            <a:endParaRPr lang="en-GB" sz="2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Revalidation of Training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Centres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at national level should take place at 5 yearly</a:t>
            </a:r>
          </a:p>
          <a:p>
            <a:pPr marL="457200" lvl="1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intervals. If a Plastic Reconstructive and Aesthetic Surgery department/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wishes to be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recognised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a training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by UEMS-PRAS Section  Our Accreditation Committee evaluates.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013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7D62D125-F43B-448D-44B5-D3E0CA5F6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1896EDC8-1E02-C8F4-2E15-C5215FBCA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Particularities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BF9690-24C9-99AF-4011-DFBC0BAC0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Required / Recommended / Optional EPAs</a:t>
            </a: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Overlap with other specialties</a:t>
            </a: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The role of the plastic surgeon in multidisciplinary teams</a:t>
            </a:r>
            <a:endParaRPr lang="en-CH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6774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A57855-8173-67DB-A41A-6F70A3428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929BF560-7458-8713-24D1-5388446B8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AC2469-0D85-F59D-7742-BD274A0F5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European Training</a:t>
            </a:r>
            <a:r>
              <a:rPr lang="en-US" sz="3200" kern="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Requirements</a:t>
            </a:r>
            <a:r>
              <a:rPr lang="en-US" sz="3200" kern="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for</a:t>
            </a:r>
            <a:r>
              <a:rPr lang="en-US" sz="3200" kern="0" spc="-4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en-US" sz="3200" kern="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pecialty</a:t>
            </a:r>
            <a:r>
              <a:rPr lang="en-US" sz="3200" kern="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of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Plastic,</a:t>
            </a:r>
            <a:r>
              <a:rPr lang="en-US" sz="3200" kern="0" spc="-4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Reconstructive,</a:t>
            </a:r>
            <a:r>
              <a:rPr lang="en-US" sz="3200" kern="0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en-US" sz="3200" kern="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Aesthetic</a:t>
            </a:r>
            <a:r>
              <a:rPr lang="en-US" sz="3200" kern="0" spc="-2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3200" kern="0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Surgery</a:t>
            </a:r>
            <a:endParaRPr lang="fi-FI" sz="32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17D2AF-3940-C86C-0F9E-646E67A34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2506662"/>
            <a:ext cx="12013580" cy="4351338"/>
          </a:xfrm>
        </p:spPr>
        <p:txBody>
          <a:bodyPr>
            <a:normAutofit/>
          </a:bodyPr>
          <a:lstStyle/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Document is long &amp; quite detailed—covers about  all that plastic surgeons do in Europe, in UEMS member countries</a:t>
            </a: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Natural overlapping with other specialties  due to the nature of our work </a:t>
            </a:r>
          </a:p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	(often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multidiciplinary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co operation)</a:t>
            </a:r>
          </a:p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High aim of UEMS is to harmonize the training but  there are and likely  will be  in future too national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differencies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how health professionals/ surgeons share their workload in Europe</a:t>
            </a:r>
          </a:p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buFont typeface="Wingdings" panose="05000000000000000000" pitchFamily="2" charset="2"/>
              <a:buChar char="q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046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58AA18-8E56-84FD-D16F-B6F603FEB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ome | Op. Dr. Hakan Teymur">
            <a:extLst>
              <a:ext uri="{FF2B5EF4-FFF2-40B4-BE49-F238E27FC236}">
                <a16:creationId xmlns:a16="http://schemas.microsoft.com/office/drawing/2014/main" id="{E639394A-0EC0-1810-9DE4-F3095A719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98375" y="95104"/>
            <a:ext cx="960437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84F39DBA-FB2C-EC86-A627-4577D058A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/>
              <a:t>Hope this update of the ETR of  UEMS </a:t>
            </a:r>
            <a:br>
              <a:rPr lang="en-GB" dirty="0"/>
            </a:br>
            <a:r>
              <a:rPr lang="en-GB" dirty="0"/>
              <a:t>section of PRAS </a:t>
            </a:r>
            <a:r>
              <a:rPr lang="en-GB"/>
              <a:t>can be </a:t>
            </a:r>
            <a:r>
              <a:rPr lang="en-GB" dirty="0"/>
              <a:t>approved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055340-63C4-574E-A554-03AEA50FC3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66585"/>
            <a:ext cx="4369420" cy="2609386"/>
          </a:xfrm>
        </p:spPr>
        <p:txBody>
          <a:bodyPr>
            <a:normAutofit/>
          </a:bodyPr>
          <a:lstStyle/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82BDE3-1D91-B2E8-9AC3-E626C49FF9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742" y="2307076"/>
            <a:ext cx="4599878" cy="437046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Thank you for your attention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Questions?</a:t>
            </a:r>
          </a:p>
          <a:p>
            <a:pPr marL="0" indent="0">
              <a:buNone/>
            </a:pPr>
            <a:r>
              <a:rPr lang="en-US" dirty="0"/>
              <a:t>Comments?</a:t>
            </a:r>
            <a:endParaRPr lang="fi-F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7F4358-C2FB-7D17-1821-3A3160426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078" y="1690688"/>
            <a:ext cx="6854407" cy="51408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79D9F3-0A82-0D90-2424-751578C3D055}"/>
              </a:ext>
            </a:extLst>
          </p:cNvPr>
          <p:cNvSpPr txBox="1"/>
          <p:nvPr/>
        </p:nvSpPr>
        <p:spPr>
          <a:xfrm>
            <a:off x="9034347" y="6308209"/>
            <a:ext cx="3157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Lake </a:t>
            </a:r>
            <a:r>
              <a:rPr lang="en-US" dirty="0" err="1">
                <a:solidFill>
                  <a:schemeClr val="bg2"/>
                </a:solidFill>
              </a:rPr>
              <a:t>Ylikitka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Kuusamo</a:t>
            </a:r>
            <a:r>
              <a:rPr lang="en-US" dirty="0">
                <a:solidFill>
                  <a:schemeClr val="bg2"/>
                </a:solidFill>
              </a:rPr>
              <a:t>, Finland</a:t>
            </a:r>
            <a:endParaRPr lang="fi-FI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634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AF0C09-BA9C-994F-0CB4-9ED090B33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C3D70E6-3B3D-9654-4B93-327095F0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319BE4-1077-6A16-2CFA-6B9E1793E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445"/>
              </a:spcBef>
              <a:buSzPts val="1200"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45"/>
              </a:spcBef>
              <a:buSzPts val="1200"/>
              <a:buNone/>
              <a:tabLst>
                <a:tab pos="435610" algn="l"/>
              </a:tabLst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3EAAFC-069C-205E-7A9C-F2BFC0FA6509}"/>
              </a:ext>
            </a:extLst>
          </p:cNvPr>
          <p:cNvSpPr txBox="1"/>
          <p:nvPr/>
        </p:nvSpPr>
        <p:spPr>
          <a:xfrm>
            <a:off x="356840" y="117693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800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References: </a:t>
            </a:r>
            <a:endParaRPr lang="fi-FI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1. Charter on Training of Medical Specialists in the European Community, Charter adopted by the Management Council of the UEMS, October 1993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2. Fras Z. The current role, continuing challenges, and future strategy of the UEMS. In: Fras Z,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Destrebecq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F, eds. Building on solid foundations to improve specialist healthcare for European citizens. UEMS 50th Anniversary Conference, Brussels, 18th April 2008. Book of papers. Brussels: European Union of Medical Specialists, 2008: 37-40.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3. Harvey L. History of the UEMS. In: Fras Z,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Destrebecq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F, eds. Building on solid foundations to improve specialist healthcare for European citizens. UEMS 50th Anniversary Conference, Brussels, 18th April 2008. Book of papers. Brussels: European Union of Medical Specialists, 2008: 29-32.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4. Twomey C. Postgraduate Training for Medical Specialists – what more can be done for greater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harmonisation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in Europe? In: Fras Z,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Destrebecq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F, eds. Building on solid foundations to improve specialist healthcare for European citizens. UEMS 50th Anniversary Conference, Brussels, 18th April 2008. Book of papers. Brussels: European Union of Medical Specialists, 2008: 19-22.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5. Directive 2005/36/EC of the European Parliament and of the Council of 7 September 2005 on the recognition of professional qualifications.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http://data.europa.eu/eli/dir/2005/36/oj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6. Directive 2013/55/EU, of the European Parliament and of the Council of 20 November 2013 amending Directive 2005/36/EC on the recognition of professional qualifications and Regulation (EU) No 1024/2012 on administrative cooperation through the Internal Market Information System ('the IMI Regulation').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http://data.europa.eu/eli/dir/2013/55/oj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7. Directive 2011/24/EU of the European Parliament and of the Council of 9 March 2011 on the application of patients’ rights in cross-border healthcare.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http://data.europa.eu/eli/dir/2011/24/oj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8. Frank JR, Snell L,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Sherbino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J, editors. </a:t>
            </a:r>
            <a:r>
              <a:rPr lang="en-US" sz="18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</a:rPr>
              <a:t>CanMEDS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 2015 physician competency framework. Ottawa: Royal College of Physicians and Surgeons of Canada; 2015 Copyright© 2015 The Royal College of Physicians and Surgeons of Canada. </a:t>
            </a:r>
            <a:r>
              <a:rPr lang="en-US" sz="1800" b="0" i="0" u="none" strike="noStrike" baseline="0" dirty="0">
                <a:solidFill>
                  <a:srgbClr val="0000FF"/>
                </a:solidFill>
                <a:latin typeface="Arial" panose="020B0604020202020204" pitchFamily="34" charset="0"/>
              </a:rPr>
              <a:t>https://www.royalcollege.ca/rcsite/canmeds/canmeds-framework-e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. Reproduced with permission.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84561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6EE011-2FC0-46E1-90E7-E888ECF89A4F}"/>
</file>

<file path=customXml/itemProps2.xml><?xml version="1.0" encoding="utf-8"?>
<ds:datastoreItem xmlns:ds="http://schemas.openxmlformats.org/officeDocument/2006/customXml" ds:itemID="{F37DB5BE-BB3B-4183-B57E-A8A41EE76BFA}"/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1441</Words>
  <Application>Microsoft Office PowerPoint</Application>
  <PresentationFormat>Widescreen</PresentationFormat>
  <Paragraphs>221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European Training Requirements for the Specialty of Plastic, Reconstructive, and Aesthetic Surgery</vt:lpstr>
      <vt:lpstr>The specialty of Plastic, Reconstructive and Aesthetic Surgery</vt:lpstr>
      <vt:lpstr>The specialty of Plastic, Reconstructive and Aesthetic Surgery</vt:lpstr>
      <vt:lpstr>Structure of PRAS ETR</vt:lpstr>
      <vt:lpstr>ETR of PRAS Training requirements of trainees</vt:lpstr>
      <vt:lpstr>Generic EPAs </vt:lpstr>
      <vt:lpstr>Supervision levels are recommended for the assessment of trainee's ability to manage EPAs </vt:lpstr>
      <vt:lpstr>PRAS Syllabus</vt:lpstr>
      <vt:lpstr>PRAS Syllabus - Domains</vt:lpstr>
      <vt:lpstr>PRAS Syllabus – Domains document is long from page 19-150</vt:lpstr>
      <vt:lpstr>Critical conditions for which correct management is mandatory</vt:lpstr>
      <vt:lpstr>Index procedures Procedure based assessment Level 4</vt:lpstr>
      <vt:lpstr>Assessment and evaluation</vt:lpstr>
      <vt:lpstr>ETR of PRAS :Training requirements for trainers</vt:lpstr>
      <vt:lpstr>Training requirements for training institutions</vt:lpstr>
      <vt:lpstr>Particularities</vt:lpstr>
      <vt:lpstr> European Training Requirements for the Specialty of Plastic, Reconstructive, and Aesthetic Surgery</vt:lpstr>
      <vt:lpstr>Hope this update of the ETR of  UEMS  section of PRAS can be approved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UEMS Secretary Report</dc:title>
  <dc:creator>Radu Olariu</dc:creator>
  <cp:lastModifiedBy>conferenceroom5</cp:lastModifiedBy>
  <cp:revision>18</cp:revision>
  <dcterms:created xsi:type="dcterms:W3CDTF">2023-04-20T10:55:44Z</dcterms:created>
  <dcterms:modified xsi:type="dcterms:W3CDTF">2024-10-19T10:42:48Z</dcterms:modified>
</cp:coreProperties>
</file>