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2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</p:sldMasterIdLst>
  <p:notesMasterIdLst>
    <p:notesMasterId r:id="rId24"/>
  </p:notesMasterIdLst>
  <p:handoutMasterIdLst>
    <p:handoutMasterId r:id="rId25"/>
  </p:handoutMasterIdLst>
  <p:sldIdLst>
    <p:sldId id="1014" r:id="rId2"/>
    <p:sldId id="1051" r:id="rId3"/>
    <p:sldId id="1053" r:id="rId4"/>
    <p:sldId id="1054" r:id="rId5"/>
    <p:sldId id="1052" r:id="rId6"/>
    <p:sldId id="1055" r:id="rId7"/>
    <p:sldId id="1015" r:id="rId8"/>
    <p:sldId id="1022" r:id="rId9"/>
    <p:sldId id="1023" r:id="rId10"/>
    <p:sldId id="1027" r:id="rId11"/>
    <p:sldId id="1028" r:id="rId12"/>
    <p:sldId id="1029" r:id="rId13"/>
    <p:sldId id="1035" r:id="rId14"/>
    <p:sldId id="1038" r:id="rId15"/>
    <p:sldId id="1040" r:id="rId16"/>
    <p:sldId id="1042" r:id="rId17"/>
    <p:sldId id="1043" r:id="rId18"/>
    <p:sldId id="1056" r:id="rId19"/>
    <p:sldId id="1057" r:id="rId20"/>
    <p:sldId id="1044" r:id="rId21"/>
    <p:sldId id="1046" r:id="rId22"/>
    <p:sldId id="1058" r:id="rId23"/>
  </p:sldIdLst>
  <p:sldSz cx="9144000" cy="6858000" type="screen4x3"/>
  <p:notesSz cx="9144000" cy="685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93" autoAdjust="0"/>
    <p:restoredTop sz="94660"/>
  </p:normalViewPr>
  <p:slideViewPr>
    <p:cSldViewPr>
      <p:cViewPr varScale="1">
        <p:scale>
          <a:sx n="105" d="100"/>
          <a:sy n="105" d="100"/>
        </p:scale>
        <p:origin x="1080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7752"/>
    </p:cViewPr>
  </p:sorterViewPr>
  <p:notesViewPr>
    <p:cSldViewPr>
      <p:cViewPr varScale="1">
        <p:scale>
          <a:sx n="81" d="100"/>
          <a:sy n="81" d="100"/>
        </p:scale>
        <p:origin x="1378" y="58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openxmlformats.org/officeDocument/2006/relationships/customXml" Target="../customXml/item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onstantia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nstantia" pitchFamily="18" charset="0"/>
              </a:defRPr>
            </a:lvl1pPr>
          </a:lstStyle>
          <a:p>
            <a:pPr>
              <a:defRPr/>
            </a:pPr>
            <a:fld id="{B4881B52-A814-43C9-AE68-C0736ADBFD32}" type="datetimeFigureOut">
              <a:rPr lang="fr-FR"/>
              <a:pPr>
                <a:defRPr/>
              </a:pPr>
              <a:t>16/10/2024</a:t>
            </a:fld>
            <a:endParaRPr lang="fr-FR"/>
          </a:p>
        </p:txBody>
      </p:sp>
      <p:sp>
        <p:nvSpPr>
          <p:cNvPr id="880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onstantia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80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nstantia" pitchFamily="18" charset="0"/>
              </a:defRPr>
            </a:lvl1pPr>
          </a:lstStyle>
          <a:p>
            <a:pPr>
              <a:defRPr/>
            </a:pPr>
            <a:fld id="{C831DB46-CE85-4EC9-B6B9-4667FAA83A8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52935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B675D84-A996-4B31-A163-E04D4E01F6C4}" type="datetimeFigureOut">
              <a:rPr lang="en-GB"/>
              <a:pPr>
                <a:defRPr/>
              </a:pPr>
              <a:t>16/10/2024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1DDC477-EE2D-44D9-B0AC-6FEBF2F637F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21210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are the topics of my presentation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C86157-4572-D441-A978-40D07D94867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8387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are the topics of my presentation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C86157-4572-D441-A978-40D07D94867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8105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major challenge to </a:t>
            </a:r>
            <a:r>
              <a:rPr lang="en-US" dirty="0" err="1"/>
              <a:t>orthopaedics</a:t>
            </a:r>
            <a:r>
              <a:rPr lang="en-US" dirty="0"/>
              <a:t> is the </a:t>
            </a:r>
            <a:r>
              <a:rPr lang="is-IS" dirty="0"/>
              <a:t>…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C86157-4572-D441-A978-40D07D94867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8829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training requirements reflect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C86157-4572-D441-A978-40D07D94867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7531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Generalisation, modularisation and competence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development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are a dynamic process during a training that will take at least 5 years</a:t>
            </a:r>
            <a:r>
              <a:rPr lang="pt-PT" dirty="0">
                <a:effectLst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C86157-4572-D441-A978-40D07D94867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1772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And this is the final document publish in March 2015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C86157-4572-D441-A978-40D07D94867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0083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modular syllabus is proposed that is adaptable to the differing needs of member nations</a:t>
            </a:r>
            <a:r>
              <a:rPr lang="pt-PT" dirty="0">
                <a:effectLst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C86157-4572-D441-A978-40D07D94867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9002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A7C0AA-D3AD-4059-98A7-98E81E921672}" type="datetimeFigureOut">
              <a:rPr lang="en-US"/>
              <a:pPr>
                <a:defRPr/>
              </a:pPr>
              <a:t>10/16/2024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4A89F2-A2DD-4EEE-80A1-F8387F08692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D62086-01CC-4DA6-A67E-0DC83D9E804E}" type="datetimeFigureOut">
              <a:rPr lang="en-US"/>
              <a:pPr>
                <a:defRPr/>
              </a:pPr>
              <a:t>10/16/2024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465406-36B9-4647-8F5E-0FAC312AD18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3E0725-1615-47E6-8D5D-7209CF27923C}" type="datetimeFigureOut">
              <a:rPr lang="en-US"/>
              <a:pPr>
                <a:defRPr/>
              </a:pPr>
              <a:t>10/16/2024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7748A7-29F6-4C21-BF60-E17278F6D8D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0" y="1935163"/>
            <a:ext cx="4038600" cy="438943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35163"/>
            <a:ext cx="4038600" cy="438943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1CAC8D-02F8-495B-A237-9CF1634A8F11}" type="datetimeFigureOut">
              <a:rPr lang="en-US"/>
              <a:pPr>
                <a:defRPr/>
              </a:pPr>
              <a:t>10/16/2024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15C2CC-042A-42C1-87CC-0E40AB4D048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B398A8-1D26-4BFD-8D3D-F0AB3450B76C}" type="datetimeFigureOut">
              <a:rPr lang="en-US"/>
              <a:pPr>
                <a:defRPr/>
              </a:pPr>
              <a:t>10/16/2024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07A955-4172-494E-875B-DFCC4B0D5CC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242631-E5D9-4570-B5F9-E4E364F34343}" type="datetimeFigureOut">
              <a:rPr lang="en-US"/>
              <a:pPr>
                <a:defRPr/>
              </a:pPr>
              <a:t>10/16/2024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888320-5FCB-4475-812C-5224721E49A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B456D7-D7BC-4F2B-8F00-8CDBED257833}" type="datetimeFigureOut">
              <a:rPr lang="en-US"/>
              <a:pPr>
                <a:defRPr/>
              </a:pPr>
              <a:t>10/16/2024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2C663-264D-4984-99BD-B7552493734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5A8546-CCA8-42DA-919E-EEB0E6193CBD}" type="datetimeFigureOut">
              <a:rPr lang="en-US"/>
              <a:pPr>
                <a:defRPr/>
              </a:pPr>
              <a:t>10/16/2024</a:t>
            </a:fld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441E40-FF19-4DE8-A133-4C24590441D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9DF792-AB73-4738-BC06-3DF3A4937DB9}" type="datetimeFigureOut">
              <a:rPr lang="en-US"/>
              <a:pPr>
                <a:defRPr/>
              </a:pPr>
              <a:t>10/16/2024</a:t>
            </a:fld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27F102-0AF1-403E-BFEE-64CEEAFD5F9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F74E85-9944-48D5-9719-1DE630944BB1}" type="datetimeFigureOut">
              <a:rPr lang="en-US"/>
              <a:pPr>
                <a:defRPr/>
              </a:pPr>
              <a:t>10/16/2024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E93BD5-7010-4623-AAD7-39A482C89AB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EB7023-1373-45BE-9AFC-487DF71C8B60}" type="datetimeFigureOut">
              <a:rPr lang="en-US"/>
              <a:pPr>
                <a:defRPr/>
              </a:pPr>
              <a:t>10/16/2024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A75658-9311-45A3-8C4D-A6AE05691BF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EE6515-B3EC-45D5-99B9-2E507B00E8F2}" type="datetimeFigureOut">
              <a:rPr lang="en-US"/>
              <a:pPr>
                <a:defRPr/>
              </a:pPr>
              <a:t>10/16/2024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24AD6A-151D-499D-9F9C-24EAB1F842A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06596BF-E218-4D0D-B0BB-09A6ECFDFCBC}" type="datetimeFigureOut">
              <a:rPr lang="en-US"/>
              <a:pPr>
                <a:defRPr/>
              </a:pPr>
              <a:t>10/16/2024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22933F4-E99C-4DE4-B0EF-B7F87C72143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675" r:id="rId2"/>
    <p:sldLayoutId id="2147483707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708" r:id="rId9"/>
    <p:sldLayoutId id="2147483681" r:id="rId10"/>
    <p:sldLayoutId id="2147483682" r:id="rId11"/>
    <p:sldLayoutId id="2147483683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researchgate.net/institution/University_of_Tartu?_tp=eyJjb250ZXh0Ijp7ImZpcnN0UGFnZSI6InByb2ZpbGUiLCJwYWdlIjoicHJvZmlsZSJ9fQ" TargetMode="Externa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5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image" Target="../media/image27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12" Type="http://schemas.openxmlformats.org/officeDocument/2006/relationships/image" Target="../media/image2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11" Type="http://schemas.openxmlformats.org/officeDocument/2006/relationships/image" Target="../media/image25.jpeg"/><Relationship Id="rId5" Type="http://schemas.openxmlformats.org/officeDocument/2006/relationships/image" Target="../media/image19.pn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1894" y="685800"/>
            <a:ext cx="770999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dirty="0"/>
              <a:t>Revision Training Requirements in Orthopaedics and Traumatology</a:t>
            </a:r>
          </a:p>
        </p:txBody>
      </p:sp>
      <p:pic>
        <p:nvPicPr>
          <p:cNvPr id="1026" name="Picture 2" descr="Li Felländer-Tsai">
            <a:extLst>
              <a:ext uri="{FF2B5EF4-FFF2-40B4-BE49-F238E27FC236}">
                <a16:creationId xmlns:a16="http://schemas.microsoft.com/office/drawing/2014/main" id="{B7EC56B1-4F2B-16E9-A17A-2F6BA9C917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133600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881C000-2A6B-08C5-7FD9-1DAC52F39FA3}"/>
              </a:ext>
            </a:extLst>
          </p:cNvPr>
          <p:cNvSpPr txBox="1"/>
          <p:nvPr/>
        </p:nvSpPr>
        <p:spPr>
          <a:xfrm>
            <a:off x="1943100" y="2208749"/>
            <a:ext cx="172959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b="0" i="0" dirty="0">
                <a:solidFill>
                  <a:srgbClr val="000000"/>
                </a:solidFill>
                <a:effectLst/>
                <a:latin typeface="DM Sans" panose="020F0502020204030204" pitchFamily="2" charset="0"/>
              </a:rPr>
              <a:t>Li Felländer-Tsai, MD, Dr </a:t>
            </a:r>
            <a:r>
              <a:rPr lang="nl-NL" sz="1600" b="0" i="0" dirty="0" err="1">
                <a:solidFill>
                  <a:srgbClr val="000000"/>
                </a:solidFill>
                <a:effectLst/>
                <a:latin typeface="DM Sans" panose="020F0502020204030204" pitchFamily="2" charset="0"/>
              </a:rPr>
              <a:t>Med</a:t>
            </a:r>
            <a:r>
              <a:rPr lang="nl-NL" sz="1600" b="0" i="0" dirty="0">
                <a:solidFill>
                  <a:srgbClr val="000000"/>
                </a:solidFill>
                <a:effectLst/>
                <a:latin typeface="DM Sans" panose="020F0502020204030204" pitchFamily="2" charset="0"/>
              </a:rPr>
              <a:t> Sc, full professor </a:t>
            </a:r>
          </a:p>
          <a:p>
            <a:r>
              <a:rPr lang="nl-NL" sz="1600" b="0" i="0" dirty="0">
                <a:solidFill>
                  <a:srgbClr val="000000"/>
                </a:solidFill>
                <a:effectLst/>
                <a:latin typeface="DM Sans" panose="020F0502020204030204" pitchFamily="2" charset="0"/>
              </a:rPr>
              <a:t>orthopaedic </a:t>
            </a:r>
            <a:r>
              <a:rPr lang="nl-NL" sz="1600" b="0" i="0" dirty="0" err="1">
                <a:solidFill>
                  <a:srgbClr val="000000"/>
                </a:solidFill>
                <a:effectLst/>
                <a:latin typeface="DM Sans" panose="020F0502020204030204" pitchFamily="2" charset="0"/>
              </a:rPr>
              <a:t>surgery</a:t>
            </a:r>
            <a:r>
              <a:rPr lang="nl-NL" sz="1600" b="0" i="0" dirty="0">
                <a:solidFill>
                  <a:srgbClr val="000000"/>
                </a:solidFill>
                <a:effectLst/>
                <a:latin typeface="DM Sans" panose="020F0502020204030204" pitchFamily="2" charset="0"/>
              </a:rPr>
              <a:t> at </a:t>
            </a:r>
            <a:r>
              <a:rPr lang="nl-NL" sz="1600" b="0" i="0" dirty="0" err="1">
                <a:solidFill>
                  <a:srgbClr val="000000"/>
                </a:solidFill>
                <a:effectLst/>
                <a:latin typeface="DM Sans" panose="020F0502020204030204" pitchFamily="2" charset="0"/>
              </a:rPr>
              <a:t>Karolinska</a:t>
            </a:r>
            <a:r>
              <a:rPr lang="nl-NL" sz="1600" b="0" i="0" dirty="0">
                <a:solidFill>
                  <a:srgbClr val="000000"/>
                </a:solidFill>
                <a:effectLst/>
                <a:latin typeface="DM Sans" panose="020F0502020204030204" pitchFamily="2" charset="0"/>
              </a:rPr>
              <a:t> </a:t>
            </a:r>
            <a:r>
              <a:rPr lang="nl-NL" sz="1600" b="0" i="0" dirty="0" err="1">
                <a:solidFill>
                  <a:srgbClr val="000000"/>
                </a:solidFill>
                <a:effectLst/>
                <a:latin typeface="DM Sans" panose="020F0502020204030204" pitchFamily="2" charset="0"/>
              </a:rPr>
              <a:t>Institute</a:t>
            </a:r>
            <a:r>
              <a:rPr lang="nl-NL" sz="1600" b="0" i="0" dirty="0">
                <a:solidFill>
                  <a:srgbClr val="000000"/>
                </a:solidFill>
                <a:effectLst/>
                <a:latin typeface="DM Sans" panose="020F0502020204030204" pitchFamily="2" charset="0"/>
              </a:rPr>
              <a:t>.</a:t>
            </a:r>
            <a:br>
              <a:rPr lang="nl-NL" sz="1600" dirty="0"/>
            </a:br>
            <a:endParaRPr lang="en-BE" sz="1600" dirty="0"/>
          </a:p>
        </p:txBody>
      </p:sp>
      <p:pic>
        <p:nvPicPr>
          <p:cNvPr id="1028" name="Picture 4" descr="Stefan Nehrer">
            <a:extLst>
              <a:ext uri="{FF2B5EF4-FFF2-40B4-BE49-F238E27FC236}">
                <a16:creationId xmlns:a16="http://schemas.microsoft.com/office/drawing/2014/main" id="{F2317234-E22B-E076-7C2B-F45FAEA18D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r="4286" b="25593"/>
          <a:stretch/>
        </p:blipFill>
        <p:spPr bwMode="auto">
          <a:xfrm>
            <a:off x="7254643" y="2286000"/>
            <a:ext cx="1714500" cy="2090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3B9A5D7-277B-A1CF-F82C-0E1F474C499B}"/>
              </a:ext>
            </a:extLst>
          </p:cNvPr>
          <p:cNvSpPr txBox="1"/>
          <p:nvPr/>
        </p:nvSpPr>
        <p:spPr>
          <a:xfrm>
            <a:off x="1943100" y="3581400"/>
            <a:ext cx="531154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b="0" i="0" dirty="0">
                <a:solidFill>
                  <a:srgbClr val="4A4A4A"/>
                </a:solidFill>
                <a:effectLst/>
                <a:latin typeface="open_sansregular"/>
              </a:rPr>
              <a:t>Univ.-Prof. </a:t>
            </a:r>
            <a:r>
              <a:rPr lang="en-GB" sz="1600" b="0" i="0" dirty="0" err="1">
                <a:solidFill>
                  <a:srgbClr val="4A4A4A"/>
                </a:solidFill>
                <a:effectLst/>
                <a:latin typeface="open_sansregular"/>
              </a:rPr>
              <a:t>Dr.</a:t>
            </a:r>
            <a:r>
              <a:rPr lang="en-GB" sz="1600" b="0" i="0" dirty="0">
                <a:solidFill>
                  <a:srgbClr val="4A4A4A"/>
                </a:solidFill>
                <a:effectLst/>
                <a:latin typeface="open_sansregular"/>
              </a:rPr>
              <a:t> Stefan Nehrer orthopaedic surgeon university hospital in </a:t>
            </a:r>
            <a:r>
              <a:rPr lang="en-GB" sz="1600" b="0" i="0" dirty="0" err="1">
                <a:solidFill>
                  <a:srgbClr val="4A4A4A"/>
                </a:solidFill>
                <a:effectLst/>
                <a:latin typeface="open_sansregular"/>
              </a:rPr>
              <a:t>Krems</a:t>
            </a:r>
            <a:r>
              <a:rPr lang="en-GB" sz="1600" b="0" i="0" dirty="0">
                <a:solidFill>
                  <a:srgbClr val="4A4A4A"/>
                </a:solidFill>
                <a:effectLst/>
                <a:latin typeface="open_sansregular"/>
              </a:rPr>
              <a:t>, Dean of Faculty Health and Medicine.</a:t>
            </a:r>
            <a:endParaRPr lang="en-BE" sz="1600" dirty="0"/>
          </a:p>
        </p:txBody>
      </p:sp>
      <p:pic>
        <p:nvPicPr>
          <p:cNvPr id="1030" name="Picture 6" descr="President tunnustas teenetemärkidega Kliinikumi töötajaid - Tartu ...">
            <a:extLst>
              <a:ext uri="{FF2B5EF4-FFF2-40B4-BE49-F238E27FC236}">
                <a16:creationId xmlns:a16="http://schemas.microsoft.com/office/drawing/2014/main" id="{20F4997A-C935-CA47-D0A7-96CFD7EBD3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66" t="7777" r="39167" b="61736"/>
          <a:stretch/>
        </p:blipFill>
        <p:spPr bwMode="auto">
          <a:xfrm>
            <a:off x="228600" y="4466391"/>
            <a:ext cx="1981200" cy="2090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D3DC7B2-454F-EDD0-F91F-81BFBC7D5B17}"/>
              </a:ext>
            </a:extLst>
          </p:cNvPr>
          <p:cNvSpPr txBox="1"/>
          <p:nvPr/>
        </p:nvSpPr>
        <p:spPr>
          <a:xfrm>
            <a:off x="2209800" y="5511760"/>
            <a:ext cx="96263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ctr"/>
            <a:r>
              <a:rPr lang="en-GB" b="0" i="0" dirty="0">
                <a:solidFill>
                  <a:srgbClr val="111111"/>
                </a:solidFill>
                <a:effectLst/>
                <a:latin typeface="var(--nova-font-family-display)"/>
              </a:rPr>
              <a:t>Aare Martson </a:t>
            </a:r>
            <a:r>
              <a:rPr lang="en-GB" b="0" i="0" dirty="0">
                <a:solidFill>
                  <a:srgbClr val="111111"/>
                </a:solidFill>
                <a:effectLst/>
                <a:latin typeface="var(--nova-font-family-sans-serif)"/>
              </a:rPr>
              <a:t>Professor MD PhD</a:t>
            </a:r>
          </a:p>
          <a:p>
            <a:pPr algn="l"/>
            <a:r>
              <a:rPr lang="en-GB" b="0" i="0" u="none" strike="noStrike" dirty="0">
                <a:effectLst/>
                <a:latin typeface="var(--nova-font-family-sans-serif)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University of Tartu · Department of Traumatology and </a:t>
            </a:r>
            <a:r>
              <a:rPr lang="en-GB" b="0" i="0" u="none" strike="noStrike" dirty="0" err="1">
                <a:effectLst/>
                <a:latin typeface="var(--nova-font-family-sans-serif)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Orthopedics</a:t>
            </a:r>
            <a:endParaRPr lang="en-GB" b="0" i="0" u="none" strike="noStrike" dirty="0">
              <a:solidFill>
                <a:srgbClr val="F49100"/>
              </a:solidFill>
              <a:effectLst/>
              <a:latin typeface="var(--nova-font-family-sans-serif)"/>
              <a:hlinkClick r:id="rId6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030AA4B-A1E3-49C8-5E39-D5EB97100E0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100305"/>
            <a:ext cx="1254443" cy="1245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3637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5800" y="348669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/>
              <a:t>Training Requirements in Orthopaedics &amp; Traumatology 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228600" y="2495528"/>
            <a:ext cx="806301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I. TRAINING REQUIREMENTS FOR TRAINEES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228600" y="3124832"/>
            <a:ext cx="8839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200" b="1" dirty="0"/>
          </a:p>
          <a:p>
            <a:r>
              <a:rPr lang="en-US" sz="3200" b="1" dirty="0"/>
              <a:t>II. TRAINING REQUIREMENTS FOR TRAINERS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228600" y="3792425"/>
            <a:ext cx="806301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200" b="1" dirty="0"/>
          </a:p>
          <a:p>
            <a:endParaRPr lang="en-US" sz="3200" b="1" dirty="0"/>
          </a:p>
          <a:p>
            <a:r>
              <a:rPr lang="en-US" sz="3200" b="1" dirty="0"/>
              <a:t>III. TRAINING REQUIREMENTS FOR 	TRAINING INSTITUTIONS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518403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81000" y="1676400"/>
            <a:ext cx="7754046" cy="55502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>
              <a:buAutoNum type="arabicPeriod"/>
            </a:pPr>
            <a:r>
              <a:rPr lang="en-US" sz="2800" b="1" dirty="0"/>
              <a:t>Content of training and learning outcome</a:t>
            </a:r>
          </a:p>
          <a:p>
            <a:pPr lvl="1"/>
            <a:r>
              <a:rPr lang="en-US" sz="2800" dirty="0"/>
              <a:t>Competencies required of the trainee </a:t>
            </a:r>
          </a:p>
          <a:p>
            <a:pPr lvl="1"/>
            <a:r>
              <a:rPr lang="en-US" sz="2800" dirty="0"/>
              <a:t>a. Theoretical knowledge </a:t>
            </a:r>
          </a:p>
          <a:p>
            <a:pPr lvl="1"/>
            <a:r>
              <a:rPr lang="en-US" sz="2800" dirty="0"/>
              <a:t>b. Practical and clinical skills </a:t>
            </a:r>
          </a:p>
          <a:p>
            <a:pPr lvl="1"/>
            <a:r>
              <a:rPr lang="en-US" sz="2800" dirty="0">
                <a:solidFill>
                  <a:srgbClr val="C00000"/>
                </a:solidFill>
              </a:rPr>
              <a:t>c. Competences   EPA’s</a:t>
            </a:r>
          </a:p>
          <a:p>
            <a:pPr lvl="1"/>
            <a:endParaRPr lang="en-US" sz="2800" baseline="30000" dirty="0"/>
          </a:p>
          <a:p>
            <a:pPr marL="514350" indent="-514350">
              <a:buFontTx/>
              <a:buAutoNum type="arabicPeriod"/>
            </a:pPr>
            <a:r>
              <a:rPr lang="en-US" sz="2800" b="1" dirty="0" err="1"/>
              <a:t>Organisation</a:t>
            </a:r>
            <a:r>
              <a:rPr lang="en-US" sz="2800" b="1" dirty="0"/>
              <a:t> of training </a:t>
            </a:r>
          </a:p>
          <a:p>
            <a:r>
              <a:rPr lang="en-US" sz="2800" dirty="0"/>
              <a:t>	a. Schedule of training </a:t>
            </a:r>
          </a:p>
          <a:p>
            <a:r>
              <a:rPr lang="en-US" sz="2800" dirty="0"/>
              <a:t>	b. Curriculum of training</a:t>
            </a:r>
            <a:br>
              <a:rPr lang="en-US" sz="2800" dirty="0"/>
            </a:br>
            <a:r>
              <a:rPr lang="en-US" sz="2800" dirty="0"/>
              <a:t>	c. Assessment and evaluation </a:t>
            </a:r>
          </a:p>
          <a:p>
            <a:endParaRPr lang="en-US" sz="2800" dirty="0"/>
          </a:p>
          <a:p>
            <a:endParaRPr lang="en-US" sz="2800" dirty="0"/>
          </a:p>
          <a:p>
            <a:pPr marL="514350" indent="-514350">
              <a:buAutoNum type="arabicPeriod"/>
            </a:pP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76200" y="607925"/>
            <a:ext cx="821541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I. TRAINING REQUIREMENTS FOR TRAINEES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448854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:\Governing Bodies\Executive Committee\Committees\Standing Committees\Education Committee\E E P\draft curriculum\Gen considerations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15" y="937846"/>
            <a:ext cx="7756770" cy="476738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950502" y="386466"/>
            <a:ext cx="3588242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/>
              <a:t>Schedule of training </a:t>
            </a:r>
          </a:p>
        </p:txBody>
      </p:sp>
    </p:spTree>
    <p:extLst>
      <p:ext uri="{BB962C8B-B14F-4D97-AF65-F5344CB8AC3E}">
        <p14:creationId xmlns:p14="http://schemas.microsoft.com/office/powerpoint/2010/main" val="33429419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aptura de ecrã 2017-10-19, às 14.41.40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78" t="10740" r="39762" b="6473"/>
          <a:stretch/>
        </p:blipFill>
        <p:spPr>
          <a:xfrm>
            <a:off x="0" y="94015"/>
            <a:ext cx="4709810" cy="6474305"/>
          </a:xfrm>
          <a:prstGeom prst="rect">
            <a:avLst/>
          </a:prstGeom>
        </p:spPr>
      </p:pic>
      <p:pic>
        <p:nvPicPr>
          <p:cNvPr id="2" name="Picture 8">
            <a:extLst>
              <a:ext uri="{FF2B5EF4-FFF2-40B4-BE49-F238E27FC236}">
                <a16:creationId xmlns:a16="http://schemas.microsoft.com/office/drawing/2014/main" id="{B43B7AC4-E6B6-E786-677A-B3ADE843F7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84" r="27318"/>
          <a:stretch>
            <a:fillRect/>
          </a:stretch>
        </p:blipFill>
        <p:spPr bwMode="auto">
          <a:xfrm>
            <a:off x="3456410" y="191847"/>
            <a:ext cx="1534716" cy="177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8A60F2B-0914-8CF7-5D5D-30FE917F60FA}"/>
              </a:ext>
            </a:extLst>
          </p:cNvPr>
          <p:cNvSpPr txBox="1"/>
          <p:nvPr/>
        </p:nvSpPr>
        <p:spPr>
          <a:xfrm>
            <a:off x="5029200" y="191847"/>
            <a:ext cx="38100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b="1" dirty="0"/>
              <a:t>National Associations:</a:t>
            </a:r>
          </a:p>
          <a:p>
            <a:pPr algn="just"/>
            <a:r>
              <a:rPr lang="en-US" sz="1400" dirty="0"/>
              <a:t>Austria, Belgium, Croatia, Cyprus, Denmark, Finland, France, Germany, Greece, Italy, Kosovo, </a:t>
            </a:r>
            <a:r>
              <a:rPr lang="en-US" sz="1400" dirty="0" err="1"/>
              <a:t>Lithuania,Luxembourg</a:t>
            </a:r>
            <a:r>
              <a:rPr lang="en-US" sz="1400" dirty="0"/>
              <a:t>,</a:t>
            </a:r>
          </a:p>
          <a:p>
            <a:pPr algn="just"/>
            <a:r>
              <a:rPr lang="en-US" sz="1400" dirty="0"/>
              <a:t>Malta, Netherlands, Norway, Poland, Portugal, Serbia, Slovenia, Spain, Sweden, Switzerland, Turkey, United Kingdom</a:t>
            </a:r>
          </a:p>
          <a:p>
            <a:endParaRPr lang="en-BE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1E5F29-E455-1E70-82B2-3CAA02C1AF9D}"/>
              </a:ext>
            </a:extLst>
          </p:cNvPr>
          <p:cNvSpPr txBox="1"/>
          <p:nvPr/>
        </p:nvSpPr>
        <p:spPr>
          <a:xfrm>
            <a:off x="4991126" y="1750420"/>
            <a:ext cx="3848074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European Specialty Societies </a:t>
            </a:r>
            <a:endParaRPr lang="en-US" sz="1600" dirty="0"/>
          </a:p>
          <a:p>
            <a:pPr algn="just"/>
            <a:endParaRPr lang="en-US" sz="1600" dirty="0"/>
          </a:p>
          <a:p>
            <a:pPr marL="457200" indent="-457200">
              <a:buFont typeface="Arial"/>
              <a:buChar char="•"/>
            </a:pPr>
            <a:r>
              <a:rPr lang="en-US" sz="1400" dirty="0"/>
              <a:t>European Bone and Joint Infection Society</a:t>
            </a:r>
          </a:p>
          <a:p>
            <a:pPr marL="457200" indent="-457200">
              <a:buFont typeface="Arial"/>
              <a:buChar char="•"/>
            </a:pPr>
            <a:r>
              <a:rPr lang="en-US" sz="1400" dirty="0"/>
              <a:t>European Federation of National</a:t>
            </a:r>
          </a:p>
          <a:p>
            <a:pPr marL="457200" indent="-457200">
              <a:buFont typeface="Arial"/>
              <a:buChar char="•"/>
            </a:pPr>
            <a:r>
              <a:rPr lang="en-US" sz="1400" dirty="0"/>
              <a:t>Associations of Orthopaedic Sports Traumatology</a:t>
            </a:r>
          </a:p>
          <a:p>
            <a:pPr marL="457200" indent="-457200">
              <a:buFont typeface="Arial"/>
              <a:buChar char="•"/>
            </a:pPr>
            <a:r>
              <a:rPr lang="en-US" sz="1400" dirty="0"/>
              <a:t>European Foot and Ankle Society</a:t>
            </a:r>
          </a:p>
          <a:p>
            <a:pPr marL="457200" indent="-457200">
              <a:buFont typeface="Arial"/>
              <a:buChar char="•"/>
            </a:pPr>
            <a:r>
              <a:rPr lang="en-US" sz="1400" dirty="0"/>
              <a:t>European Hip Society</a:t>
            </a:r>
          </a:p>
          <a:p>
            <a:pPr marL="457200" indent="-457200">
              <a:buFont typeface="Arial"/>
              <a:buChar char="•"/>
            </a:pPr>
            <a:r>
              <a:rPr lang="en-US" sz="1400" dirty="0"/>
              <a:t>European Orthopaedic Research Society</a:t>
            </a:r>
          </a:p>
          <a:p>
            <a:pPr marL="457200" indent="-457200">
              <a:buFont typeface="Arial"/>
              <a:buChar char="•"/>
            </a:pPr>
            <a:r>
              <a:rPr lang="en-US" sz="1400" dirty="0"/>
              <a:t>European Paediatric Orthopaedic Society</a:t>
            </a:r>
          </a:p>
          <a:p>
            <a:pPr marL="457200" indent="-457200">
              <a:buFont typeface="Arial"/>
              <a:buChar char="•"/>
            </a:pPr>
            <a:r>
              <a:rPr lang="en-US" sz="1400" dirty="0"/>
              <a:t>European Rheumatism and Arthritis Surgical Society</a:t>
            </a:r>
          </a:p>
          <a:p>
            <a:pPr marL="457200" indent="-457200">
              <a:buFont typeface="Arial"/>
              <a:buChar char="•"/>
            </a:pPr>
            <a:r>
              <a:rPr lang="en-US" sz="1400" dirty="0"/>
              <a:t>European Society of Pelvis and Acetabulum</a:t>
            </a:r>
          </a:p>
          <a:p>
            <a:pPr marL="457200" indent="-457200">
              <a:buFont typeface="Arial"/>
              <a:buChar char="•"/>
            </a:pPr>
            <a:r>
              <a:rPr lang="en-US" sz="1400" dirty="0"/>
              <a:t>European Society of Sports Traumatology, Knee Surgery and Arthroscopy</a:t>
            </a:r>
          </a:p>
          <a:p>
            <a:pPr marL="457200" indent="-457200">
              <a:buFont typeface="Arial"/>
              <a:buChar char="•"/>
            </a:pPr>
            <a:r>
              <a:rPr lang="en-US" sz="1400" dirty="0"/>
              <a:t>European Wrist Arthroscopy Society</a:t>
            </a:r>
          </a:p>
          <a:p>
            <a:pPr marL="457200" indent="-457200">
              <a:buFont typeface="Arial"/>
              <a:buChar char="•"/>
            </a:pPr>
            <a:r>
              <a:rPr lang="en-US" sz="1400" dirty="0"/>
              <a:t>Federation of European Societies for Surgery of the Hand </a:t>
            </a:r>
          </a:p>
          <a:p>
            <a:endParaRPr lang="en-BE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F3419BE-035E-2C5D-067F-7E3AC5155AA1}"/>
              </a:ext>
            </a:extLst>
          </p:cNvPr>
          <p:cNvSpPr txBox="1"/>
          <p:nvPr/>
        </p:nvSpPr>
        <p:spPr>
          <a:xfrm>
            <a:off x="457200" y="6172200"/>
            <a:ext cx="962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FORTE</a:t>
            </a:r>
            <a:endParaRPr lang="en-BE" b="1" dirty="0"/>
          </a:p>
        </p:txBody>
      </p:sp>
    </p:spTree>
    <p:extLst>
      <p:ext uri="{BB962C8B-B14F-4D97-AF65-F5344CB8AC3E}">
        <p14:creationId xmlns:p14="http://schemas.microsoft.com/office/powerpoint/2010/main" val="33934269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0" y="252732"/>
            <a:ext cx="699250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 dirty="0"/>
              <a:t>The Core Curriculum Orthopaedics and Traumatology</a:t>
            </a:r>
            <a:endParaRPr lang="pt-PT" sz="2800" dirty="0"/>
          </a:p>
          <a:p>
            <a:pPr algn="ctr" fontAlgn="base"/>
            <a:r>
              <a:rPr lang="en-GB" sz="2800" dirty="0"/>
              <a:t> </a:t>
            </a:r>
            <a:endParaRPr lang="pt-PT" sz="2800" dirty="0"/>
          </a:p>
        </p:txBody>
      </p:sp>
      <p:sp>
        <p:nvSpPr>
          <p:cNvPr id="5" name="Rectangle 4"/>
          <p:cNvSpPr/>
          <p:nvPr/>
        </p:nvSpPr>
        <p:spPr>
          <a:xfrm>
            <a:off x="76200" y="1143000"/>
            <a:ext cx="4572000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en-US" sz="2400" b="1" dirty="0"/>
              <a:t>Defined in Pathologies</a:t>
            </a:r>
            <a:endParaRPr lang="pt-PT" sz="2400" dirty="0"/>
          </a:p>
          <a:p>
            <a:pPr marL="342900" lvl="0" indent="-342900" fontAlgn="base">
              <a:buFont typeface="Arial"/>
              <a:buChar char="•"/>
            </a:pPr>
            <a:r>
              <a:rPr lang="en-US" sz="2400" dirty="0"/>
              <a:t>inherent</a:t>
            </a:r>
            <a:endParaRPr lang="pt-PT" sz="2400" dirty="0"/>
          </a:p>
          <a:p>
            <a:pPr marL="342900" lvl="0" indent="-342900" fontAlgn="base">
              <a:buFont typeface="Arial"/>
              <a:buChar char="•"/>
            </a:pPr>
            <a:r>
              <a:rPr lang="en-US" sz="2400" dirty="0"/>
              <a:t>growth associated </a:t>
            </a:r>
            <a:endParaRPr lang="pt-PT" sz="2400" dirty="0"/>
          </a:p>
          <a:p>
            <a:pPr marL="342900" lvl="0" indent="-342900" fontAlgn="base">
              <a:buFont typeface="Arial"/>
              <a:buChar char="•"/>
            </a:pPr>
            <a:r>
              <a:rPr lang="en-US" sz="2400" dirty="0"/>
              <a:t>caused by bone metabolism</a:t>
            </a:r>
            <a:endParaRPr lang="pt-PT" sz="2400" dirty="0"/>
          </a:p>
          <a:p>
            <a:pPr marL="342900" lvl="0" indent="-342900" fontAlgn="base">
              <a:buFont typeface="Arial"/>
              <a:buChar char="•"/>
            </a:pPr>
            <a:r>
              <a:rPr lang="en-US" sz="2400" dirty="0"/>
              <a:t>caused by infections </a:t>
            </a:r>
            <a:endParaRPr lang="pt-PT" sz="2400" dirty="0"/>
          </a:p>
          <a:p>
            <a:pPr marL="342900" lvl="0" indent="-342900" fontAlgn="base">
              <a:buFont typeface="Arial"/>
              <a:buChar char="•"/>
            </a:pPr>
            <a:r>
              <a:rPr lang="en-US" sz="2400" dirty="0"/>
              <a:t>caused by nervous system</a:t>
            </a:r>
            <a:endParaRPr lang="pt-PT" sz="2400" dirty="0"/>
          </a:p>
          <a:p>
            <a:pPr marL="342900" lvl="0" indent="-342900" fontAlgn="base">
              <a:buFont typeface="Arial"/>
              <a:buChar char="•"/>
            </a:pPr>
            <a:r>
              <a:rPr lang="en-US" sz="2400" dirty="0"/>
              <a:t>caused by systematic diseases</a:t>
            </a:r>
            <a:endParaRPr lang="pt-PT" sz="2400" dirty="0"/>
          </a:p>
          <a:p>
            <a:pPr marL="342900" lvl="0" indent="-342900" fontAlgn="base">
              <a:buFont typeface="Arial"/>
              <a:buChar char="•"/>
            </a:pPr>
            <a:r>
              <a:rPr lang="en-US" sz="2400" dirty="0"/>
              <a:t>caused by bone and soft tissue tumor</a:t>
            </a:r>
            <a:endParaRPr lang="pt-PT" sz="2400" dirty="0"/>
          </a:p>
          <a:p>
            <a:pPr marL="342900" lvl="0" indent="-342900" fontAlgn="base">
              <a:buFont typeface="Arial"/>
              <a:buChar char="•"/>
            </a:pPr>
            <a:r>
              <a:rPr lang="en-US" sz="2400" dirty="0"/>
              <a:t>rheumatic caused</a:t>
            </a:r>
            <a:endParaRPr lang="pt-PT" sz="2400" dirty="0"/>
          </a:p>
          <a:p>
            <a:pPr marL="342900" lvl="0" indent="-342900" fontAlgn="base">
              <a:buFont typeface="Arial"/>
              <a:buChar char="•"/>
            </a:pPr>
            <a:r>
              <a:rPr lang="en-US" sz="2400" dirty="0"/>
              <a:t>caused by sports </a:t>
            </a:r>
            <a:endParaRPr lang="pt-PT" sz="2400" dirty="0"/>
          </a:p>
          <a:p>
            <a:pPr marL="342900" lvl="0" indent="-342900" fontAlgn="base">
              <a:buFont typeface="Arial"/>
              <a:buChar char="•"/>
            </a:pPr>
            <a:r>
              <a:rPr lang="en-US" sz="2400" dirty="0"/>
              <a:t>caused by injuries</a:t>
            </a:r>
            <a:endParaRPr lang="pt-PT" sz="2400" dirty="0"/>
          </a:p>
          <a:p>
            <a:pPr marL="342900" lvl="0" indent="-342900" fontAlgn="base">
              <a:buFont typeface="Arial"/>
              <a:buChar char="•"/>
            </a:pPr>
            <a:r>
              <a:rPr lang="en-US" sz="2400" dirty="0"/>
              <a:t>cause by medical interventions </a:t>
            </a:r>
            <a:endParaRPr lang="pt-PT" sz="2400" dirty="0"/>
          </a:p>
          <a:p>
            <a:r>
              <a:rPr lang="en-GB" sz="2400" dirty="0"/>
              <a:t> </a:t>
            </a:r>
            <a:endParaRPr lang="pt-PT" sz="2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C6F8482-F0B6-6219-269F-B6074DF70F6C}"/>
              </a:ext>
            </a:extLst>
          </p:cNvPr>
          <p:cNvSpPr/>
          <p:nvPr/>
        </p:nvSpPr>
        <p:spPr>
          <a:xfrm>
            <a:off x="4572000" y="1161288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400" b="1" dirty="0"/>
              <a:t>Defined in Areas</a:t>
            </a:r>
            <a:endParaRPr lang="pt-PT" sz="2400" dirty="0"/>
          </a:p>
          <a:p>
            <a:pPr marL="342900" lvl="0" indent="-342900" fontAlgn="base">
              <a:buFont typeface="Arial"/>
              <a:buChar char="•"/>
            </a:pPr>
            <a:r>
              <a:rPr lang="en-US" sz="2400" dirty="0"/>
              <a:t>shoulder, elbow, upper arm</a:t>
            </a:r>
            <a:endParaRPr lang="pt-PT" sz="2400" dirty="0"/>
          </a:p>
          <a:p>
            <a:pPr marL="342900" lvl="0" indent="-342900" fontAlgn="base">
              <a:buFont typeface="Arial"/>
              <a:buChar char="•"/>
            </a:pPr>
            <a:r>
              <a:rPr lang="en-US" sz="2400" dirty="0"/>
              <a:t>lower arm and hand</a:t>
            </a:r>
            <a:endParaRPr lang="pt-PT" sz="2400" dirty="0"/>
          </a:p>
          <a:p>
            <a:pPr marL="342900" lvl="0" indent="-342900" fontAlgn="base">
              <a:buFont typeface="Arial"/>
              <a:buChar char="•"/>
            </a:pPr>
            <a:r>
              <a:rPr lang="en-US" sz="2400" dirty="0"/>
              <a:t>pelvis, hip and thigh</a:t>
            </a:r>
            <a:endParaRPr lang="pt-PT" sz="2400" dirty="0"/>
          </a:p>
          <a:p>
            <a:pPr marL="342900" lvl="0" indent="-342900" fontAlgn="base">
              <a:buFont typeface="Arial"/>
              <a:buChar char="•"/>
            </a:pPr>
            <a:r>
              <a:rPr lang="en-US" sz="2400" dirty="0"/>
              <a:t>knee</a:t>
            </a:r>
            <a:endParaRPr lang="pt-PT" sz="2400" dirty="0"/>
          </a:p>
          <a:p>
            <a:pPr marL="342900" lvl="0" indent="-342900" fontAlgn="base">
              <a:buFont typeface="Arial"/>
              <a:buChar char="•"/>
            </a:pPr>
            <a:r>
              <a:rPr lang="en-US" sz="2400" dirty="0"/>
              <a:t>lower leg and  foot</a:t>
            </a:r>
            <a:endParaRPr lang="pt-PT" sz="2400" dirty="0"/>
          </a:p>
          <a:p>
            <a:pPr marL="342900" lvl="0" indent="-342900" fontAlgn="base">
              <a:buFont typeface="Arial"/>
              <a:buChar char="•"/>
            </a:pPr>
            <a:r>
              <a:rPr lang="en-US" sz="2400" dirty="0"/>
              <a:t>cranium, body cavity </a:t>
            </a:r>
            <a:endParaRPr lang="pt-PT" sz="2400" dirty="0"/>
          </a:p>
          <a:p>
            <a:pPr marL="342900" lvl="0" indent="-342900" fontAlgn="base">
              <a:buFont typeface="Arial"/>
              <a:buChar char="•"/>
            </a:pPr>
            <a:r>
              <a:rPr lang="en-US" sz="2400" dirty="0"/>
              <a:t>spine</a:t>
            </a:r>
            <a:endParaRPr lang="pt-PT" sz="2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DFDC3F9-5813-2133-2C35-40F79FDD1E32}"/>
              </a:ext>
            </a:extLst>
          </p:cNvPr>
          <p:cNvSpPr/>
          <p:nvPr/>
        </p:nvSpPr>
        <p:spPr>
          <a:xfrm>
            <a:off x="4191000" y="4562814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400" b="1" dirty="0"/>
              <a:t>Defined in Patient Groups</a:t>
            </a:r>
            <a:endParaRPr lang="pt-PT" sz="2400" dirty="0"/>
          </a:p>
          <a:p>
            <a:pPr marL="342900" lvl="0" indent="-342900" fontAlgn="base">
              <a:buFont typeface="Arial"/>
              <a:buChar char="•"/>
            </a:pPr>
            <a:r>
              <a:rPr lang="en-US" sz="2400" dirty="0"/>
              <a:t>neonates</a:t>
            </a:r>
            <a:endParaRPr lang="pt-PT" sz="2400" dirty="0"/>
          </a:p>
          <a:p>
            <a:pPr marL="342900" lvl="0" indent="-342900" fontAlgn="base">
              <a:buFont typeface="Arial"/>
              <a:buChar char="•"/>
            </a:pPr>
            <a:r>
              <a:rPr lang="en-US" sz="2400" dirty="0"/>
              <a:t>children and adolescents </a:t>
            </a:r>
            <a:endParaRPr lang="pt-PT" sz="2400" dirty="0"/>
          </a:p>
          <a:p>
            <a:pPr marL="342900" lvl="0" indent="-342900" fontAlgn="base">
              <a:buFont typeface="Arial"/>
              <a:buChar char="•"/>
            </a:pPr>
            <a:r>
              <a:rPr lang="en-US" sz="2400" dirty="0"/>
              <a:t>adults</a:t>
            </a:r>
            <a:endParaRPr lang="pt-PT" sz="2400" dirty="0"/>
          </a:p>
          <a:p>
            <a:pPr marL="342900" lvl="0" indent="-342900" fontAlgn="base">
              <a:buFont typeface="Arial"/>
              <a:buChar char="•"/>
            </a:pPr>
            <a:r>
              <a:rPr lang="en-US" sz="2400" dirty="0"/>
              <a:t>older person</a:t>
            </a:r>
            <a:endParaRPr lang="pt-PT" sz="2400" dirty="0"/>
          </a:p>
        </p:txBody>
      </p:sp>
    </p:spTree>
    <p:extLst>
      <p:ext uri="{BB962C8B-B14F-4D97-AF65-F5344CB8AC3E}">
        <p14:creationId xmlns:p14="http://schemas.microsoft.com/office/powerpoint/2010/main" val="14615773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4400" y="24705"/>
            <a:ext cx="699250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 dirty="0"/>
              <a:t>The Core Curriculum Orthopaedics and Traumatology</a:t>
            </a:r>
            <a:endParaRPr lang="pt-PT" sz="2800" dirty="0"/>
          </a:p>
          <a:p>
            <a:pPr algn="ctr" fontAlgn="base"/>
            <a:r>
              <a:rPr lang="en-GB" sz="2800" dirty="0"/>
              <a:t> </a:t>
            </a:r>
            <a:endParaRPr lang="pt-PT" sz="2800" dirty="0"/>
          </a:p>
        </p:txBody>
      </p:sp>
      <p:sp>
        <p:nvSpPr>
          <p:cNvPr id="3" name="Rectangle 2"/>
          <p:cNvSpPr/>
          <p:nvPr/>
        </p:nvSpPr>
        <p:spPr>
          <a:xfrm>
            <a:off x="228601" y="1066800"/>
            <a:ext cx="32766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/>
              <a:t>Differentiated in Diagnosis </a:t>
            </a:r>
            <a:endParaRPr lang="pt-PT" sz="2400" dirty="0"/>
          </a:p>
          <a:p>
            <a:pPr marL="342900" lvl="0" indent="-342900" fontAlgn="base">
              <a:buFont typeface="Arial"/>
              <a:buChar char="•"/>
            </a:pPr>
            <a:r>
              <a:rPr lang="en-US" sz="2400" dirty="0"/>
              <a:t>Imaging methods</a:t>
            </a:r>
            <a:endParaRPr lang="pt-PT" sz="2400" dirty="0"/>
          </a:p>
          <a:p>
            <a:pPr marL="342900" lvl="0" indent="-342900" fontAlgn="base">
              <a:buFont typeface="Arial"/>
              <a:buChar char="•"/>
            </a:pPr>
            <a:r>
              <a:rPr lang="en-US" sz="2400" dirty="0"/>
              <a:t>Specialist laboratory medicine</a:t>
            </a:r>
            <a:endParaRPr lang="pt-PT" sz="2400" dirty="0"/>
          </a:p>
          <a:p>
            <a:pPr marL="342900" lvl="0" indent="-342900" fontAlgn="base">
              <a:buFont typeface="Arial"/>
              <a:buChar char="•"/>
            </a:pPr>
            <a:r>
              <a:rPr lang="en-US" sz="2400" dirty="0"/>
              <a:t>Puncture and biopsy</a:t>
            </a:r>
            <a:endParaRPr lang="pt-PT" sz="2400" dirty="0"/>
          </a:p>
          <a:p>
            <a:pPr marL="342900" lvl="0" indent="-342900" fontAlgn="base">
              <a:buFont typeface="Arial"/>
              <a:buChar char="•"/>
            </a:pPr>
            <a:r>
              <a:rPr lang="en-US" sz="2400" dirty="0"/>
              <a:t>Investigation technique</a:t>
            </a:r>
            <a:endParaRPr lang="pt-PT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6210FD2-8E8B-B4CA-3946-8EA0AE015266}"/>
              </a:ext>
            </a:extLst>
          </p:cNvPr>
          <p:cNvSpPr/>
          <p:nvPr/>
        </p:nvSpPr>
        <p:spPr>
          <a:xfrm>
            <a:off x="3429000" y="1752600"/>
            <a:ext cx="563424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/>
              <a:t>Differentiated in Conservative Therapy</a:t>
            </a:r>
            <a:endParaRPr lang="pt-PT" sz="2400" dirty="0"/>
          </a:p>
          <a:p>
            <a:pPr marL="342900" lvl="0" indent="-342900" fontAlgn="base">
              <a:buFont typeface="Arial"/>
              <a:buChar char="•"/>
            </a:pPr>
            <a:r>
              <a:rPr lang="en-US" sz="2400" dirty="0"/>
              <a:t>Physical – medical measures, ergo therapy, manual medicine, complementary therapies </a:t>
            </a:r>
            <a:endParaRPr lang="pt-PT" sz="2400" dirty="0"/>
          </a:p>
          <a:p>
            <a:pPr marL="342900" lvl="0" indent="-342900" fontAlgn="base">
              <a:buFont typeface="Arial"/>
              <a:buChar char="•"/>
            </a:pPr>
            <a:r>
              <a:rPr lang="en-US" sz="2400" dirty="0"/>
              <a:t>Treatment with immobilizing or corrective bandage</a:t>
            </a:r>
            <a:endParaRPr lang="pt-PT" sz="2400" dirty="0"/>
          </a:p>
          <a:p>
            <a:pPr marL="342900" lvl="0" indent="-342900" fontAlgn="base">
              <a:buFont typeface="Arial"/>
              <a:buChar char="•"/>
            </a:pPr>
            <a:r>
              <a:rPr lang="en-US" sz="2400" dirty="0" err="1"/>
              <a:t>Orthoses</a:t>
            </a:r>
            <a:r>
              <a:rPr lang="en-US" sz="2400" dirty="0"/>
              <a:t>, prosthetics,  therapeutic products and medical aid</a:t>
            </a:r>
            <a:endParaRPr lang="pt-PT" sz="2400" dirty="0"/>
          </a:p>
          <a:p>
            <a:pPr marL="342900" lvl="0" indent="-342900" fontAlgn="base">
              <a:buFont typeface="Arial"/>
              <a:buChar char="•"/>
            </a:pPr>
            <a:r>
              <a:rPr lang="en-US" sz="2400" dirty="0"/>
              <a:t>Pain- relief therapy </a:t>
            </a:r>
            <a:endParaRPr lang="pt-PT" sz="2400" dirty="0"/>
          </a:p>
          <a:p>
            <a:pPr marL="342900" lvl="0" indent="-342900" fontAlgn="base">
              <a:buFont typeface="Arial"/>
              <a:buChar char="•"/>
            </a:pPr>
            <a:r>
              <a:rPr lang="en-US" sz="2400" dirty="0"/>
              <a:t>Conservative treatment (inclusive reposition) of  luxation, fractures and </a:t>
            </a:r>
            <a:r>
              <a:rPr lang="en-US" sz="2400" dirty="0" err="1"/>
              <a:t>distorsion</a:t>
            </a:r>
            <a:endParaRPr lang="pt-PT" sz="2400" dirty="0"/>
          </a:p>
        </p:txBody>
      </p:sp>
    </p:spTree>
    <p:extLst>
      <p:ext uri="{BB962C8B-B14F-4D97-AF65-F5344CB8AC3E}">
        <p14:creationId xmlns:p14="http://schemas.microsoft.com/office/powerpoint/2010/main" val="6625663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27741" y="568137"/>
            <a:ext cx="699250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 dirty="0"/>
              <a:t>The Core Curriculum Orthopaedics and Traumatology</a:t>
            </a:r>
            <a:endParaRPr lang="pt-PT" sz="2800" dirty="0"/>
          </a:p>
          <a:p>
            <a:pPr algn="ctr" fontAlgn="base"/>
            <a:r>
              <a:rPr lang="en-GB" sz="2800" dirty="0"/>
              <a:t> </a:t>
            </a:r>
            <a:endParaRPr lang="pt-PT" sz="2800" dirty="0"/>
          </a:p>
        </p:txBody>
      </p:sp>
      <p:sp>
        <p:nvSpPr>
          <p:cNvPr id="3" name="Rectangle 2"/>
          <p:cNvSpPr/>
          <p:nvPr/>
        </p:nvSpPr>
        <p:spPr>
          <a:xfrm>
            <a:off x="2285999" y="1859340"/>
            <a:ext cx="5634243" cy="4154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/>
              <a:t>Differentiated in Operative Therapy </a:t>
            </a:r>
            <a:endParaRPr lang="pt-PT" sz="2400" dirty="0"/>
          </a:p>
          <a:p>
            <a:pPr marL="342900" lvl="0" indent="-342900" fontAlgn="base">
              <a:buFont typeface="Arial"/>
              <a:buChar char="•"/>
            </a:pPr>
            <a:r>
              <a:rPr lang="en-US" sz="2400" dirty="0"/>
              <a:t>Arthroscopy </a:t>
            </a:r>
            <a:endParaRPr lang="pt-PT" sz="2400" dirty="0"/>
          </a:p>
          <a:p>
            <a:pPr marL="342900" lvl="0" indent="-342900" fontAlgn="base">
              <a:buFont typeface="Arial"/>
              <a:buChar char="•"/>
            </a:pPr>
            <a:r>
              <a:rPr lang="en-US" sz="2400" dirty="0" err="1"/>
              <a:t>Reconstructures</a:t>
            </a:r>
            <a:r>
              <a:rPr lang="en-US" sz="2400" dirty="0"/>
              <a:t> procedures </a:t>
            </a:r>
            <a:endParaRPr lang="pt-PT" sz="2400" dirty="0"/>
          </a:p>
          <a:p>
            <a:pPr marL="342900" lvl="0" indent="-342900" fontAlgn="base">
              <a:buFont typeface="Arial"/>
              <a:buChar char="•"/>
            </a:pPr>
            <a:r>
              <a:rPr lang="en-US" sz="2400" dirty="0"/>
              <a:t>Osteotomies</a:t>
            </a:r>
            <a:endParaRPr lang="pt-PT" sz="2400" dirty="0"/>
          </a:p>
          <a:p>
            <a:pPr marL="342900" lvl="0" indent="-342900" fontAlgn="base">
              <a:buFont typeface="Arial"/>
              <a:buChar char="•"/>
            </a:pPr>
            <a:r>
              <a:rPr lang="en-US" sz="2400" dirty="0" err="1"/>
              <a:t>Osteosyntheses</a:t>
            </a:r>
            <a:endParaRPr lang="pt-PT" sz="2400" dirty="0"/>
          </a:p>
          <a:p>
            <a:pPr marL="342900" lvl="0" indent="-342900" fontAlgn="base">
              <a:buFont typeface="Arial"/>
              <a:buChar char="•"/>
            </a:pPr>
            <a:r>
              <a:rPr lang="en-US" sz="2400" dirty="0"/>
              <a:t>Resections</a:t>
            </a:r>
            <a:endParaRPr lang="pt-PT" sz="2400" dirty="0"/>
          </a:p>
          <a:p>
            <a:pPr marL="342900" lvl="0" indent="-342900" fontAlgn="base">
              <a:buFont typeface="Arial"/>
              <a:buChar char="•"/>
            </a:pPr>
            <a:r>
              <a:rPr lang="en-US" sz="2400" dirty="0" err="1"/>
              <a:t>Endoprosthetics</a:t>
            </a:r>
            <a:r>
              <a:rPr lang="en-US" sz="2400" dirty="0"/>
              <a:t> </a:t>
            </a:r>
            <a:endParaRPr lang="pt-PT" sz="2400" dirty="0"/>
          </a:p>
          <a:p>
            <a:pPr marL="342900" lvl="0" indent="-342900" fontAlgn="base">
              <a:buFont typeface="Arial"/>
              <a:buChar char="•"/>
            </a:pPr>
            <a:r>
              <a:rPr lang="en-US" sz="2400" dirty="0"/>
              <a:t>Intervention in nerves, vessel and connective tissue (</a:t>
            </a:r>
            <a:r>
              <a:rPr lang="en-GB" sz="2400" dirty="0"/>
              <a:t>tendon-, muscle- and ligament repair/reconstruction) </a:t>
            </a:r>
            <a:endParaRPr lang="pt-PT" sz="2400" dirty="0"/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Amputation</a:t>
            </a:r>
            <a:r>
              <a:rPr lang="pt-PT" sz="2400" dirty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355167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3074"/>
            <a:ext cx="8458200" cy="1297126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C6A6935-FB29-31D4-582C-876EB1A0D9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76200"/>
            <a:ext cx="9144000" cy="260068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1C800DC-A64C-C9AB-9E07-D151DF361133}"/>
              </a:ext>
            </a:extLst>
          </p:cNvPr>
          <p:cNvSpPr txBox="1"/>
          <p:nvPr/>
        </p:nvSpPr>
        <p:spPr>
          <a:xfrm>
            <a:off x="304800" y="4800600"/>
            <a:ext cx="24878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  <a:p>
            <a:r>
              <a:rPr lang="en-GB" dirty="0"/>
              <a:t>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 </a:t>
            </a:r>
            <a:endParaRPr lang="en-BE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B8F48A-63C2-BD1E-C31F-9644E28ACCCF}"/>
              </a:ext>
            </a:extLst>
          </p:cNvPr>
          <p:cNvSpPr txBox="1"/>
          <p:nvPr/>
        </p:nvSpPr>
        <p:spPr>
          <a:xfrm>
            <a:off x="0" y="2676888"/>
            <a:ext cx="9144000" cy="42011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32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At first a </a:t>
            </a:r>
            <a:r>
              <a:rPr lang="en-US" sz="1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general view of the wide spectrum of the specialty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followed by a </a:t>
            </a:r>
            <a:r>
              <a:rPr lang="en-US" sz="1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modular process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of developing knowledge and skills in more specific areas. </a:t>
            </a:r>
          </a:p>
          <a:p>
            <a:pPr algn="just">
              <a:spcBef>
                <a:spcPts val="320"/>
              </a:spcBef>
              <a:spcAft>
                <a:spcPts val="0"/>
              </a:spcAft>
            </a:pPr>
            <a:r>
              <a:rPr lang="en-US" sz="1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Non-operative treatment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including assessment of rehabilitation needs as well as </a:t>
            </a:r>
            <a:r>
              <a:rPr lang="en-US" sz="1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prevention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are also mandatory to underpin the development of </a:t>
            </a:r>
            <a:r>
              <a:rPr lang="en-US" sz="1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comprehensive surgical skills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and excellence. This also includes the </a:t>
            </a:r>
            <a:r>
              <a:rPr lang="en-US" sz="1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safeguarding of children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with awareness of abuse/maltreatment/neglect of minors and initiating investigations when determined needed to prevent further harm. </a:t>
            </a:r>
            <a:endParaRPr lang="en-BE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spcBef>
                <a:spcPts val="32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en-BE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spcBef>
                <a:spcPts val="32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At the end of training the trainee should </a:t>
            </a:r>
            <a:r>
              <a:rPr lang="en-US" sz="1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have acquired a level 4 in all non-operative issues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and a be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entrustable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in the operative procedures .The training must cover the full range of the specialty and end with the license to practice orthopaedic and traumatology surgery </a:t>
            </a:r>
            <a:r>
              <a:rPr lang="en-US" sz="1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but not all at level 4.</a:t>
            </a:r>
            <a:endParaRPr lang="en-BE" sz="1800" dirty="0"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spcBef>
                <a:spcPts val="32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en-BE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spcBef>
                <a:spcPts val="32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</a:t>
            </a:r>
            <a:r>
              <a:rPr lang="en-US" sz="1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trainer will have to recognize that the trainee has become </a:t>
            </a:r>
            <a:r>
              <a:rPr lang="en-US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entrustable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en-BE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spcBef>
                <a:spcPts val="32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en-BE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56034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0E61709-CA9D-8CDE-0B45-64D5871DA610}"/>
              </a:ext>
            </a:extLst>
          </p:cNvPr>
          <p:cNvSpPr txBox="1"/>
          <p:nvPr/>
        </p:nvSpPr>
        <p:spPr>
          <a:xfrm>
            <a:off x="76200" y="1066800"/>
            <a:ext cx="8610600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320"/>
              </a:spcBef>
              <a:spcAft>
                <a:spcPts val="0"/>
              </a:spcAft>
            </a:pPr>
            <a:r>
              <a:rPr lang="en-US" sz="1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Regarding traumatology the trainee must be </a:t>
            </a:r>
            <a:r>
              <a:rPr lang="en-US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entrustable</a:t>
            </a:r>
            <a:r>
              <a:rPr lang="en-US" sz="1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 with basic lower limb and upper limb fracture and other trauma care (level 4).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</a:p>
          <a:p>
            <a:pPr algn="just">
              <a:spcBef>
                <a:spcPts val="320"/>
              </a:spcBef>
              <a:spcAft>
                <a:spcPts val="0"/>
              </a:spcAft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spcBef>
                <a:spcPts val="320"/>
              </a:spcBef>
              <a:spcAft>
                <a:spcPts val="0"/>
              </a:spcAft>
            </a:pPr>
            <a:r>
              <a:rPr lang="en-US" sz="1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Pelvis, spine, specialized pediatric orthopaedic surgery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and orthopaedic </a:t>
            </a:r>
            <a:r>
              <a:rPr lang="en-US" sz="1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oncology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are the next level up and will require extra training as </a:t>
            </a:r>
            <a:r>
              <a:rPr lang="en-US" sz="1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“fellowships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” or other means and thus a </a:t>
            </a:r>
            <a:r>
              <a:rPr lang="en-US" sz="1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level 2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is sufficient.</a:t>
            </a:r>
            <a:endParaRPr lang="en-BE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spcBef>
                <a:spcPts val="32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en-BE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spcBef>
                <a:spcPts val="320"/>
              </a:spcBef>
              <a:spcAft>
                <a:spcPts val="0"/>
              </a:spcAft>
            </a:pPr>
            <a:endParaRPr lang="en-BE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4" name="Picture 18" descr="Scoliosis... the sideways spinal curve that could be causing your ...">
            <a:extLst>
              <a:ext uri="{FF2B5EF4-FFF2-40B4-BE49-F238E27FC236}">
                <a16:creationId xmlns:a16="http://schemas.microsoft.com/office/drawing/2014/main" id="{6273B477-4C16-4157-3300-9C2B143B1E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819400"/>
            <a:ext cx="36576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screen with cartoon characters on it&#10;&#10;Description automatically generated">
            <a:extLst>
              <a:ext uri="{FF2B5EF4-FFF2-40B4-BE49-F238E27FC236}">
                <a16:creationId xmlns:a16="http://schemas.microsoft.com/office/drawing/2014/main" id="{4F0925BB-CCF2-F147-BA76-C018E0D4AA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0" t="25556" r="30000" b="21110"/>
          <a:stretch/>
        </p:blipFill>
        <p:spPr>
          <a:xfrm>
            <a:off x="156972" y="3395434"/>
            <a:ext cx="4224528" cy="3072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6660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D5DBCF-C22D-F366-B532-85A7570F1E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8C6A648-8957-A9C1-25C8-79F32ACB26C9}"/>
              </a:ext>
            </a:extLst>
          </p:cNvPr>
          <p:cNvSpPr txBox="1"/>
          <p:nvPr/>
        </p:nvSpPr>
        <p:spPr>
          <a:xfrm>
            <a:off x="304800" y="152400"/>
            <a:ext cx="8610600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320"/>
              </a:spcBef>
              <a:spcAft>
                <a:spcPts val="0"/>
              </a:spcAft>
            </a:pPr>
            <a:r>
              <a:rPr lang="en-US" sz="1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Regarding traumatology the trainee must be </a:t>
            </a:r>
            <a:r>
              <a:rPr lang="en-US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entrustable</a:t>
            </a:r>
            <a:r>
              <a:rPr lang="en-US" sz="1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 with basic lower limb and upper limb fracture and other trauma care (level 4).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</a:p>
          <a:p>
            <a:pPr algn="just">
              <a:spcBef>
                <a:spcPts val="320"/>
              </a:spcBef>
              <a:spcAft>
                <a:spcPts val="0"/>
              </a:spcAft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spcBef>
                <a:spcPts val="320"/>
              </a:spcBef>
              <a:spcAft>
                <a:spcPts val="0"/>
              </a:spcAft>
            </a:pPr>
            <a:r>
              <a:rPr lang="en-US" sz="1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Pelvis, spine, specialized pediatric orthopaedic surgery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and orthopaedic </a:t>
            </a:r>
            <a:r>
              <a:rPr lang="en-US" sz="1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oncology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are the next level up and will require extra training as </a:t>
            </a:r>
            <a:r>
              <a:rPr lang="en-US" sz="1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“fellowships”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or other means and thus a </a:t>
            </a:r>
            <a:r>
              <a:rPr lang="en-US" sz="1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level 2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is sufficient.</a:t>
            </a:r>
            <a:endParaRPr lang="en-BE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spcBef>
                <a:spcPts val="32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en-BE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spcBef>
                <a:spcPts val="320"/>
              </a:spcBef>
              <a:spcAft>
                <a:spcPts val="0"/>
              </a:spcAft>
            </a:pPr>
            <a:endParaRPr lang="en-BE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4" name="Picture 18" descr="Scoliosis... the sideways spinal curve that could be causing your ...">
            <a:extLst>
              <a:ext uri="{FF2B5EF4-FFF2-40B4-BE49-F238E27FC236}">
                <a16:creationId xmlns:a16="http://schemas.microsoft.com/office/drawing/2014/main" id="{6EFF0C8A-DD5C-9B9C-C3A5-52A93BFB51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65" r="-4167"/>
          <a:stretch/>
        </p:blipFill>
        <p:spPr bwMode="auto">
          <a:xfrm>
            <a:off x="5791200" y="2414588"/>
            <a:ext cx="3118104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E2C4C0A4-6D4D-7A91-83B1-13FFCBF465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696" y="3581400"/>
            <a:ext cx="4008120" cy="3006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38197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1894" y="685800"/>
            <a:ext cx="770999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dirty="0"/>
              <a:t>Revision Training Requirements in Orthopaedics and Traumatology</a:t>
            </a:r>
          </a:p>
        </p:txBody>
      </p:sp>
      <p:pic>
        <p:nvPicPr>
          <p:cNvPr id="2050" name="Picture 2" descr="Prof. Dr. Karsten Dreinhöfer">
            <a:extLst>
              <a:ext uri="{FF2B5EF4-FFF2-40B4-BE49-F238E27FC236}">
                <a16:creationId xmlns:a16="http://schemas.microsoft.com/office/drawing/2014/main" id="{19F4CE96-5558-2EE4-1BA1-6136CC06D8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63018"/>
            <a:ext cx="1975104" cy="1975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8E404B6-6E63-A130-3473-05468E19069E}"/>
              </a:ext>
            </a:extLst>
          </p:cNvPr>
          <p:cNvSpPr txBox="1"/>
          <p:nvPr/>
        </p:nvSpPr>
        <p:spPr>
          <a:xfrm>
            <a:off x="2281084" y="2124048"/>
            <a:ext cx="64819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b="0" i="0" dirty="0">
                <a:solidFill>
                  <a:srgbClr val="38393A"/>
                </a:solidFill>
                <a:effectLst/>
                <a:latin typeface="CodecSZ"/>
              </a:rPr>
              <a:t>Prof. Dreinhöfer </a:t>
            </a:r>
            <a:r>
              <a:rPr lang="nl-NL" b="0" i="0" dirty="0" err="1">
                <a:solidFill>
                  <a:srgbClr val="38393A"/>
                </a:solidFill>
                <a:effectLst/>
                <a:latin typeface="CodecSZ"/>
              </a:rPr>
              <a:t>orthopedics</a:t>
            </a:r>
            <a:r>
              <a:rPr lang="nl-NL" b="0" i="0" dirty="0">
                <a:solidFill>
                  <a:srgbClr val="38393A"/>
                </a:solidFill>
                <a:effectLst/>
                <a:latin typeface="CodecSZ"/>
              </a:rPr>
              <a:t> and trauma </a:t>
            </a:r>
            <a:r>
              <a:rPr lang="nl-NL" b="0" i="0" dirty="0" err="1">
                <a:solidFill>
                  <a:srgbClr val="38393A"/>
                </a:solidFill>
                <a:effectLst/>
                <a:latin typeface="CodecSZ"/>
              </a:rPr>
              <a:t>surgery</a:t>
            </a:r>
            <a:r>
              <a:rPr lang="nl-NL" b="0" i="0" dirty="0">
                <a:solidFill>
                  <a:srgbClr val="38393A"/>
                </a:solidFill>
                <a:effectLst/>
                <a:latin typeface="CodecSZ"/>
              </a:rPr>
              <a:t> Charité </a:t>
            </a:r>
            <a:r>
              <a:rPr lang="nl-NL" b="0" i="0" dirty="0" err="1">
                <a:solidFill>
                  <a:srgbClr val="38393A"/>
                </a:solidFill>
                <a:effectLst/>
                <a:latin typeface="CodecSZ"/>
              </a:rPr>
              <a:t>Universitätsmedizin</a:t>
            </a:r>
            <a:r>
              <a:rPr lang="nl-NL" b="0" i="0" dirty="0">
                <a:solidFill>
                  <a:srgbClr val="38393A"/>
                </a:solidFill>
                <a:effectLst/>
                <a:latin typeface="CodecSZ"/>
              </a:rPr>
              <a:t> Berlin.</a:t>
            </a:r>
            <a:endParaRPr lang="en-BE" dirty="0"/>
          </a:p>
        </p:txBody>
      </p:sp>
      <p:pic>
        <p:nvPicPr>
          <p:cNvPr id="2054" name="Picture 6" descr="Stamatios A. Papadakis, MD, MSc, PhD">
            <a:extLst>
              <a:ext uri="{FF2B5EF4-FFF2-40B4-BE49-F238E27FC236}">
                <a16:creationId xmlns:a16="http://schemas.microsoft.com/office/drawing/2014/main" id="{1136E2F4-AF3D-1CD6-AD50-5B953387D7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399" y="2971800"/>
            <a:ext cx="1520190" cy="1706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83921F2-6A79-735A-C29D-E09A297F4C72}"/>
              </a:ext>
            </a:extLst>
          </p:cNvPr>
          <p:cNvSpPr txBox="1"/>
          <p:nvPr/>
        </p:nvSpPr>
        <p:spPr>
          <a:xfrm>
            <a:off x="2904982" y="3581400"/>
            <a:ext cx="458183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Stamatios A. Papadakis, MD, MSc, PhD</a:t>
            </a:r>
          </a:p>
          <a:p>
            <a:pPr algn="l"/>
            <a:r>
              <a:rPr lang="en-GB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Orthopaedic Surgeon Head of the B' Dept of Orthopaedics KAT General Hospital of Attica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3D848BA-390A-08B3-1461-C8BC41CDCCFA}"/>
              </a:ext>
            </a:extLst>
          </p:cNvPr>
          <p:cNvSpPr txBox="1"/>
          <p:nvPr/>
        </p:nvSpPr>
        <p:spPr>
          <a:xfrm>
            <a:off x="1066800" y="6096000"/>
            <a:ext cx="3454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Presented by Dr Nanni Allington</a:t>
            </a:r>
            <a:endParaRPr lang="en-BE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E2F103F-FDD7-A592-EFB2-B33AECC8B11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7146" y="154533"/>
            <a:ext cx="1254443" cy="1245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059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Syllabus</a:t>
            </a:r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066800"/>
            <a:ext cx="8010769" cy="5294923"/>
          </a:xfrm>
          <a:prstGeom prst="rect">
            <a:avLst/>
          </a:prstGeom>
        </p:spPr>
      </p:pic>
      <p:sp>
        <p:nvSpPr>
          <p:cNvPr id="3" name="Arrow: Left 2">
            <a:extLst>
              <a:ext uri="{FF2B5EF4-FFF2-40B4-BE49-F238E27FC236}">
                <a16:creationId xmlns:a16="http://schemas.microsoft.com/office/drawing/2014/main" id="{7B0B2DFD-B640-DBC2-620A-CB49A281DF62}"/>
              </a:ext>
            </a:extLst>
          </p:cNvPr>
          <p:cNvSpPr/>
          <p:nvPr/>
        </p:nvSpPr>
        <p:spPr>
          <a:xfrm>
            <a:off x="6400800" y="5668518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1668926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/>
          <a:srcRect l="12716" r="12833"/>
          <a:stretch>
            <a:fillRect/>
          </a:stretch>
        </p:blipFill>
        <p:spPr bwMode="auto">
          <a:xfrm>
            <a:off x="547077" y="547077"/>
            <a:ext cx="7952154" cy="5881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D4C4B32-B8BF-CFCA-B6D1-EE911673870F}"/>
              </a:ext>
            </a:extLst>
          </p:cNvPr>
          <p:cNvCxnSpPr/>
          <p:nvPr/>
        </p:nvCxnSpPr>
        <p:spPr>
          <a:xfrm flipV="1">
            <a:off x="1828800" y="3429000"/>
            <a:ext cx="5410200" cy="5334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63035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Orthopedic &amp; Medical Jokes | Spine &amp; Orthopedic Center">
            <a:extLst>
              <a:ext uri="{FF2B5EF4-FFF2-40B4-BE49-F238E27FC236}">
                <a16:creationId xmlns:a16="http://schemas.microsoft.com/office/drawing/2014/main" id="{39B25051-A1F8-E7ED-6ED5-2F308A8A7D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14400"/>
            <a:ext cx="7620000" cy="477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40546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IL in medieval Europe &quot;barber-butchers&quot; were barbers that practiced ...">
            <a:extLst>
              <a:ext uri="{FF2B5EF4-FFF2-40B4-BE49-F238E27FC236}">
                <a16:creationId xmlns:a16="http://schemas.microsoft.com/office/drawing/2014/main" id="{83FFC451-C5C1-07B7-90C0-E16861043B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" y="36037"/>
            <a:ext cx="2286000" cy="2183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 6">
            <a:extLst>
              <a:ext uri="{FF2B5EF4-FFF2-40B4-BE49-F238E27FC236}">
                <a16:creationId xmlns:a16="http://schemas.microsoft.com/office/drawing/2014/main" id="{77AC1B3A-AA65-FBEE-319B-E21F69DE5C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36037"/>
            <a:ext cx="1512167" cy="1836686"/>
          </a:xfrm>
          <a:prstGeom prst="rect">
            <a:avLst/>
          </a:prstGeom>
        </p:spPr>
      </p:pic>
      <p:pic>
        <p:nvPicPr>
          <p:cNvPr id="3" name="Image 5">
            <a:extLst>
              <a:ext uri="{FF2B5EF4-FFF2-40B4-BE49-F238E27FC236}">
                <a16:creationId xmlns:a16="http://schemas.microsoft.com/office/drawing/2014/main" id="{092036AB-C89F-7B85-110D-B35744BAEAF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6280" y="1066800"/>
            <a:ext cx="1310664" cy="224344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D5CC77C-1363-1A20-858B-A61CF5A988BE}"/>
              </a:ext>
            </a:extLst>
          </p:cNvPr>
          <p:cNvSpPr txBox="1"/>
          <p:nvPr/>
        </p:nvSpPr>
        <p:spPr>
          <a:xfrm>
            <a:off x="2353056" y="2188522"/>
            <a:ext cx="541322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</a:rPr>
              <a:t>1741 </a:t>
            </a:r>
            <a:r>
              <a:rPr lang="en-GB" sz="1800" dirty="0">
                <a:solidFill>
                  <a:srgbClr val="FF0000"/>
                </a:solidFill>
              </a:rPr>
              <a:t>Nicolas ANDRY de BOISREGARD</a:t>
            </a:r>
          </a:p>
          <a:p>
            <a:r>
              <a:rPr lang="en-GB" dirty="0" err="1">
                <a:solidFill>
                  <a:srgbClr val="C00000"/>
                </a:solidFill>
              </a:rPr>
              <a:t>Orthopédie</a:t>
            </a:r>
            <a:r>
              <a:rPr lang="en-GB" dirty="0">
                <a:solidFill>
                  <a:srgbClr val="C00000"/>
                </a:solidFill>
              </a:rPr>
              <a:t> </a:t>
            </a:r>
            <a:r>
              <a:rPr lang="en-US" sz="1800" dirty="0">
                <a:solidFill>
                  <a:srgbClr val="C00000"/>
                </a:solidFill>
              </a:rPr>
              <a:t>Greek "ortho" straight and "</a:t>
            </a:r>
            <a:r>
              <a:rPr lang="en-US" sz="1800" dirty="0" err="1">
                <a:solidFill>
                  <a:srgbClr val="C00000"/>
                </a:solidFill>
              </a:rPr>
              <a:t>paido</a:t>
            </a:r>
            <a:r>
              <a:rPr lang="en-US" sz="1800" dirty="0">
                <a:solidFill>
                  <a:srgbClr val="C00000"/>
                </a:solidFill>
              </a:rPr>
              <a:t>" child</a:t>
            </a:r>
            <a:r>
              <a:rPr lang="en-GB" dirty="0">
                <a:solidFill>
                  <a:srgbClr val="C00000"/>
                </a:solidFill>
              </a:rPr>
              <a:t> </a:t>
            </a:r>
            <a:r>
              <a:rPr lang="en-GB" sz="1800" dirty="0">
                <a:solidFill>
                  <a:srgbClr val="C00000"/>
                </a:solidFill>
              </a:rPr>
              <a:t> </a:t>
            </a:r>
            <a:r>
              <a:rPr lang="en-US" sz="1800" dirty="0">
                <a:solidFill>
                  <a:srgbClr val="C00000"/>
                </a:solidFill>
              </a:rPr>
              <a:t>“</a:t>
            </a:r>
            <a:r>
              <a:rPr lang="en-US" sz="1800" i="1" dirty="0">
                <a:solidFill>
                  <a:srgbClr val="C00000"/>
                </a:solidFill>
              </a:rPr>
              <a:t>Orthopedics or the art of prevention and correction </a:t>
            </a:r>
          </a:p>
          <a:p>
            <a:r>
              <a:rPr lang="en-US" sz="1800" i="1" dirty="0">
                <a:solidFill>
                  <a:srgbClr val="C00000"/>
                </a:solidFill>
              </a:rPr>
              <a:t>of body deformities in children </a:t>
            </a:r>
            <a:r>
              <a:rPr lang="en-US" sz="1800" dirty="0">
                <a:solidFill>
                  <a:srgbClr val="C00000"/>
                </a:solidFill>
              </a:rPr>
              <a:t>”</a:t>
            </a:r>
            <a:endParaRPr lang="en-BE" dirty="0"/>
          </a:p>
        </p:txBody>
      </p:sp>
      <p:pic>
        <p:nvPicPr>
          <p:cNvPr id="1028" name="Picture 4" descr="Accueil | SOFCOT">
            <a:extLst>
              <a:ext uri="{FF2B5EF4-FFF2-40B4-BE49-F238E27FC236}">
                <a16:creationId xmlns:a16="http://schemas.microsoft.com/office/drawing/2014/main" id="{109CF1EC-D4A4-021B-0C6A-CE2367A6EE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r="18334" b="3187"/>
          <a:stretch/>
        </p:blipFill>
        <p:spPr bwMode="auto">
          <a:xfrm>
            <a:off x="33528" y="3849041"/>
            <a:ext cx="2819400" cy="2609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1AE1CBF-E7A6-7527-2554-8E6C9F956646}"/>
              </a:ext>
            </a:extLst>
          </p:cNvPr>
          <p:cNvSpPr txBox="1"/>
          <p:nvPr/>
        </p:nvSpPr>
        <p:spPr>
          <a:xfrm>
            <a:off x="228600" y="3581400"/>
            <a:ext cx="2005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2018 …100 years</a:t>
            </a:r>
            <a:endParaRPr lang="en-BE" dirty="0"/>
          </a:p>
        </p:txBody>
      </p:sp>
      <p:pic>
        <p:nvPicPr>
          <p:cNvPr id="8" name="Picture 7" descr="A diagram of surgery and surgery&#10;&#10;Description automatically generated with medium confidence">
            <a:extLst>
              <a:ext uri="{FF2B5EF4-FFF2-40B4-BE49-F238E27FC236}">
                <a16:creationId xmlns:a16="http://schemas.microsoft.com/office/drawing/2014/main" id="{D7DC04BC-F589-B419-5781-25C29CE6FAB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3334628"/>
            <a:ext cx="4857750" cy="333184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9465907-DD14-F5FC-D09B-D1DD1A4EA61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2501" y="5576093"/>
            <a:ext cx="1254443" cy="1245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7873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Résultat d’images pour apprenti chirurgie histoire">
            <a:extLst>
              <a:ext uri="{FF2B5EF4-FFF2-40B4-BE49-F238E27FC236}">
                <a16:creationId xmlns:a16="http://schemas.microsoft.com/office/drawing/2014/main" id="{CFB30020-7971-2EA7-DEB1-F11AEE1A09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848201"/>
            <a:ext cx="2895600" cy="173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istoire | Musée du compagnonnage">
            <a:extLst>
              <a:ext uri="{FF2B5EF4-FFF2-40B4-BE49-F238E27FC236}">
                <a16:creationId xmlns:a16="http://schemas.microsoft.com/office/drawing/2014/main" id="{23FBF535-3544-6714-BBC8-755DC0C8D0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1866900" cy="1410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hirurgie orthopédique et traumatologique">
            <a:extLst>
              <a:ext uri="{FF2B5EF4-FFF2-40B4-BE49-F238E27FC236}">
                <a16:creationId xmlns:a16="http://schemas.microsoft.com/office/drawing/2014/main" id="{D7E9D9F3-099E-C2C6-273E-7383698884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371600"/>
            <a:ext cx="1850746" cy="1443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2D9F311-621D-C3E6-33DB-F77BB7F187FB}"/>
              </a:ext>
            </a:extLst>
          </p:cNvPr>
          <p:cNvSpPr txBox="1"/>
          <p:nvPr/>
        </p:nvSpPr>
        <p:spPr>
          <a:xfrm>
            <a:off x="201168" y="3076441"/>
            <a:ext cx="840486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From apprentice/master or companionship type learning ….subjective , empirical</a:t>
            </a:r>
          </a:p>
          <a:p>
            <a:endParaRPr lang="en-GB" dirty="0"/>
          </a:p>
          <a:p>
            <a:r>
              <a:rPr lang="en-GB" dirty="0"/>
              <a:t>To structured , objective learning …..Competence based medical education</a:t>
            </a:r>
          </a:p>
          <a:p>
            <a:r>
              <a:rPr lang="en-GB" dirty="0"/>
              <a:t>CBME …</a:t>
            </a:r>
            <a:r>
              <a:rPr lang="en-GB" dirty="0" err="1"/>
              <a:t>CanMEDS</a:t>
            </a:r>
            <a:r>
              <a:rPr lang="en-GB" dirty="0"/>
              <a:t> core competencies….EPA’s…ETR</a:t>
            </a:r>
            <a:endParaRPr lang="en-B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8C5851C-33D6-E137-611D-26015139F96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4863465"/>
            <a:ext cx="1254443" cy="1245870"/>
          </a:xfrm>
          <a:prstGeom prst="rect">
            <a:avLst/>
          </a:prstGeom>
        </p:spPr>
      </p:pic>
      <p:pic>
        <p:nvPicPr>
          <p:cNvPr id="2060" name="Picture 12" descr="2: CanMEDS roles framework for physician competencies (Frank et al ...">
            <a:extLst>
              <a:ext uri="{FF2B5EF4-FFF2-40B4-BE49-F238E27FC236}">
                <a16:creationId xmlns:a16="http://schemas.microsoft.com/office/drawing/2014/main" id="{FB03564A-C7A2-744D-D846-9B4A536311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619625"/>
            <a:ext cx="2093065" cy="173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36995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E7F480E-D869-C8A4-BD81-BBDF9CC9B5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7146" y="154533"/>
            <a:ext cx="1254443" cy="1245870"/>
          </a:xfrm>
          <a:prstGeom prst="rect">
            <a:avLst/>
          </a:prstGeom>
        </p:spPr>
      </p:pic>
      <p:pic>
        <p:nvPicPr>
          <p:cNvPr id="3074" name="Picture 2" descr="Orthopaedic Surgery | Surgery">
            <a:extLst>
              <a:ext uri="{FF2B5EF4-FFF2-40B4-BE49-F238E27FC236}">
                <a16:creationId xmlns:a16="http://schemas.microsoft.com/office/drawing/2014/main" id="{58F7EF6A-EEEC-F9ED-3FC9-BB237AE29B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7026" y="5029200"/>
            <a:ext cx="1920240" cy="128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>
            <a:extLst>
              <a:ext uri="{FF2B5EF4-FFF2-40B4-BE49-F238E27FC236}">
                <a16:creationId xmlns:a16="http://schemas.microsoft.com/office/drawing/2014/main" id="{C0EA1328-D10B-3E5D-01F8-E5C792E71E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27571" y="750429"/>
            <a:ext cx="2057400" cy="1417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>
            <a:extLst>
              <a:ext uri="{FF2B5EF4-FFF2-40B4-BE49-F238E27FC236}">
                <a16:creationId xmlns:a16="http://schemas.microsoft.com/office/drawing/2014/main" id="{B33E5D84-F265-43BB-9499-C38F983410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4881" y="2319301"/>
            <a:ext cx="1586708" cy="2219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75B7A97-D708-E4DD-D99A-28DBD7FA52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140208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growthpl1">
            <a:extLst>
              <a:ext uri="{FF2B5EF4-FFF2-40B4-BE49-F238E27FC236}">
                <a16:creationId xmlns:a16="http://schemas.microsoft.com/office/drawing/2014/main" id="{79F581AD-F32A-00E0-0630-40CDBDB1F4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905" y="1522911"/>
            <a:ext cx="840832" cy="1393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2D27D4A7-A719-20E2-2E59-5A137494F0A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23" r="11011"/>
          <a:stretch>
            <a:fillRect/>
          </a:stretch>
        </p:blipFill>
        <p:spPr bwMode="auto">
          <a:xfrm>
            <a:off x="1524000" y="1576950"/>
            <a:ext cx="2036138" cy="1285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E6C6A9A9-ADE3-CA76-A8E5-0E9656B2A3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8100" y="4538699"/>
            <a:ext cx="1988820" cy="1988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AC8EC153-F710-579C-3FBA-10916ED11E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11" y="3333692"/>
            <a:ext cx="2857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utoShape 12">
            <a:extLst>
              <a:ext uri="{FF2B5EF4-FFF2-40B4-BE49-F238E27FC236}">
                <a16:creationId xmlns:a16="http://schemas.microsoft.com/office/drawing/2014/main" id="{F8B27211-7598-2669-E0F9-40B523773EB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BE"/>
          </a:p>
        </p:txBody>
      </p:sp>
      <p:pic>
        <p:nvPicPr>
          <p:cNvPr id="1038" name="Picture 14" descr="Football | Nelson Oliveira ankle injury to be assessed - Swansea City ...">
            <a:extLst>
              <a:ext uri="{FF2B5EF4-FFF2-40B4-BE49-F238E27FC236}">
                <a16:creationId xmlns:a16="http://schemas.microsoft.com/office/drawing/2014/main" id="{03C18B4C-1026-97A3-7C1F-CF338D395E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556" y="4941324"/>
            <a:ext cx="2743200" cy="154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Une prothèse innovante rétablit les sensations de patients amputés ...">
            <a:extLst>
              <a:ext uri="{FF2B5EF4-FFF2-40B4-BE49-F238E27FC236}">
                <a16:creationId xmlns:a16="http://schemas.microsoft.com/office/drawing/2014/main" id="{3388A540-C736-17E8-AAEC-0D15C83B52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510" y="395748"/>
            <a:ext cx="2008823" cy="2008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Scoliosis... the sideways spinal curve that could be causing your ...">
            <a:extLst>
              <a:ext uri="{FF2B5EF4-FFF2-40B4-BE49-F238E27FC236}">
                <a16:creationId xmlns:a16="http://schemas.microsoft.com/office/drawing/2014/main" id="{97518831-6E19-2DF3-BD22-6F0CB67928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557235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98903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1F3EFA-F2FB-7C23-C94F-29B83F686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Huge spectrum …Overlapping</a:t>
            </a:r>
            <a:endParaRPr lang="en-B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EBA504-5F11-8EFE-DDDD-3351E51DC71E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GB" dirty="0"/>
              <a:t>MJC Spine</a:t>
            </a:r>
          </a:p>
          <a:p>
            <a:r>
              <a:rPr lang="en-GB" dirty="0"/>
              <a:t>MJC hand surgery</a:t>
            </a:r>
          </a:p>
          <a:p>
            <a:r>
              <a:rPr lang="en-GB" dirty="0"/>
              <a:t>MJC adolescent medicine</a:t>
            </a:r>
          </a:p>
          <a:p>
            <a:r>
              <a:rPr lang="en-GB" dirty="0"/>
              <a:t>MJC Pain</a:t>
            </a:r>
          </a:p>
          <a:p>
            <a:r>
              <a:rPr lang="en-GB" dirty="0"/>
              <a:t>MJC Infection control</a:t>
            </a:r>
          </a:p>
          <a:p>
            <a:r>
              <a:rPr lang="en-GB" dirty="0"/>
              <a:t>MJC Oncology</a:t>
            </a:r>
          </a:p>
          <a:p>
            <a:r>
              <a:rPr lang="en-GB" dirty="0"/>
              <a:t>MJC Balneology</a:t>
            </a:r>
          </a:p>
          <a:p>
            <a:r>
              <a:rPr lang="en-GB" dirty="0"/>
              <a:t>MJC Rare diseases</a:t>
            </a:r>
          </a:p>
          <a:p>
            <a:endParaRPr lang="en-GB" dirty="0"/>
          </a:p>
          <a:p>
            <a:endParaRPr lang="en-B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D6ABA2-E244-6DEF-C345-72BDB1728CA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/>
              <a:t>MJC Clinical skill </a:t>
            </a:r>
            <a:r>
              <a:rPr lang="en-GB" dirty="0" err="1"/>
              <a:t>centers</a:t>
            </a:r>
            <a:endParaRPr lang="en-GB" dirty="0"/>
          </a:p>
          <a:p>
            <a:r>
              <a:rPr lang="en-GB" dirty="0"/>
              <a:t>MJC Sports Medicine</a:t>
            </a:r>
          </a:p>
          <a:p>
            <a:r>
              <a:rPr lang="en-GB" dirty="0"/>
              <a:t>EPOS</a:t>
            </a:r>
          </a:p>
          <a:p>
            <a:r>
              <a:rPr lang="en-GB" dirty="0"/>
              <a:t>EFORT..</a:t>
            </a:r>
          </a:p>
          <a:p>
            <a:endParaRPr lang="en-GB" dirty="0"/>
          </a:p>
          <a:p>
            <a:r>
              <a:rPr lang="en-GB" dirty="0"/>
              <a:t>…..</a:t>
            </a:r>
          </a:p>
          <a:p>
            <a:endParaRPr lang="en-GB" dirty="0"/>
          </a:p>
          <a:p>
            <a:endParaRPr lang="en-B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82F321-CAC7-96E7-E1C6-6777E91DA3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4648200"/>
            <a:ext cx="1254443" cy="1245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73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296" y="-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Major challenge in </a:t>
            </a:r>
            <a:r>
              <a:rPr lang="en-US" dirty="0" err="1"/>
              <a:t>Orthopaedics</a:t>
            </a:r>
            <a:endParaRPr lang="en-US" dirty="0"/>
          </a:p>
        </p:txBody>
      </p:sp>
      <p:pic>
        <p:nvPicPr>
          <p:cNvPr id="4" name="Picture 3" descr="enf.colo femur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02208"/>
            <a:ext cx="2882438" cy="2161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4F582F5-91D2-748A-9426-D51460CDECEE}"/>
              </a:ext>
            </a:extLst>
          </p:cNvPr>
          <p:cNvPicPr/>
          <p:nvPr/>
        </p:nvPicPr>
        <p:blipFill>
          <a:blip r:embed="rId4"/>
          <a:srcRect b="8132"/>
          <a:stretch>
            <a:fillRect/>
          </a:stretch>
        </p:blipFill>
        <p:spPr bwMode="auto">
          <a:xfrm>
            <a:off x="3391364" y="950813"/>
            <a:ext cx="5435600" cy="4225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33393B6-E819-EAA3-77BD-99D7243633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9" name="AutoShape 16">
            <a:extLst>
              <a:ext uri="{FF2B5EF4-FFF2-40B4-BE49-F238E27FC236}">
                <a16:creationId xmlns:a16="http://schemas.microsoft.com/office/drawing/2014/main" id="{16D923D1-1DE3-B1F6-B1D7-C0E16FF120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782" y="3398203"/>
            <a:ext cx="4311642" cy="3029754"/>
          </a:xfrm>
          <a:prstGeom prst="wedgeRoundRectCallout">
            <a:avLst>
              <a:gd name="adj1" fmla="val 29036"/>
              <a:gd name="adj2" fmla="val 71374"/>
              <a:gd name="adj3" fmla="val 16667"/>
            </a:avLst>
          </a:prstGeom>
          <a:solidFill>
            <a:srgbClr val="AEDF2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457200" lvl="0" indent="-457200">
              <a:buFont typeface="Arial"/>
              <a:buChar char="•"/>
            </a:pPr>
            <a:r>
              <a:rPr lang="en-US" sz="1800" dirty="0"/>
              <a:t>40% of people over the age of 70 years suffer from </a:t>
            </a:r>
            <a:r>
              <a:rPr lang="en-US" sz="1800" b="1" dirty="0"/>
              <a:t>osteoarthritis (OA) of the knee.</a:t>
            </a:r>
          </a:p>
          <a:p>
            <a:pPr marL="457200" indent="-457200">
              <a:buFont typeface="Arial"/>
              <a:buChar char="•"/>
            </a:pPr>
            <a:r>
              <a:rPr lang="en-US" sz="1800" dirty="0"/>
              <a:t>80% of people with OA have some </a:t>
            </a:r>
            <a:r>
              <a:rPr lang="en-US" sz="1800" b="1" dirty="0"/>
              <a:t>limitation of movement</a:t>
            </a:r>
            <a:r>
              <a:rPr lang="en-US" sz="1800" dirty="0"/>
              <a:t>, and 25% cannot perform routine daily activities.</a:t>
            </a:r>
          </a:p>
          <a:p>
            <a:pPr marL="457200" indent="-457200">
              <a:buFont typeface="Arial"/>
              <a:buChar char="•"/>
            </a:pPr>
            <a:r>
              <a:rPr lang="en-US" sz="1800" b="1" dirty="0"/>
              <a:t>fragility fractures</a:t>
            </a:r>
            <a:endParaRPr lang="pt-PT" sz="1800" dirty="0"/>
          </a:p>
          <a:p>
            <a:pPr marL="457200" lvl="0" indent="-457200">
              <a:buFont typeface="Arial"/>
              <a:buChar char="•"/>
            </a:pPr>
            <a:endParaRPr lang="pt-PT" sz="1800" b="1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CF98D1B-03FA-066E-98B7-3DA08FFA388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53043" t="18911" r="7004" b="27819"/>
          <a:stretch/>
        </p:blipFill>
        <p:spPr>
          <a:xfrm>
            <a:off x="4419600" y="4382430"/>
            <a:ext cx="2057400" cy="2286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1DEE450-F429-180A-66BD-388D5161E95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9557" y="5612130"/>
            <a:ext cx="1254443" cy="1245870"/>
          </a:xfrm>
          <a:prstGeom prst="rect">
            <a:avLst/>
          </a:prstGeom>
        </p:spPr>
      </p:pic>
      <p:pic>
        <p:nvPicPr>
          <p:cNvPr id="12" name="Picture 5" descr="rx#trocanterica">
            <a:extLst>
              <a:ext uri="{FF2B5EF4-FFF2-40B4-BE49-F238E27FC236}">
                <a16:creationId xmlns:a16="http://schemas.microsoft.com/office/drawing/2014/main" id="{E59EEA01-B3D4-8909-2CFE-4389578D1D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4448" y="3135116"/>
            <a:ext cx="2444104" cy="24946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45515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8599" y="2563317"/>
            <a:ext cx="6049747" cy="3805141"/>
          </a:xfrm>
          <a:prstGeom prst="rect">
            <a:avLst/>
          </a:prstGeom>
        </p:spPr>
      </p:pic>
      <p:sp>
        <p:nvSpPr>
          <p:cNvPr id="6" name="AutoShape 16"/>
          <p:cNvSpPr>
            <a:spLocks noChangeArrowheads="1"/>
          </p:cNvSpPr>
          <p:nvPr/>
        </p:nvSpPr>
        <p:spPr bwMode="auto">
          <a:xfrm>
            <a:off x="151211" y="168114"/>
            <a:ext cx="5916858" cy="3029754"/>
          </a:xfrm>
          <a:prstGeom prst="wedgeRoundRectCallout">
            <a:avLst>
              <a:gd name="adj1" fmla="val -17013"/>
              <a:gd name="adj2" fmla="val 73120"/>
              <a:gd name="adj3" fmla="val 16667"/>
            </a:avLst>
          </a:prstGeom>
          <a:solidFill>
            <a:srgbClr val="AEDF2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83114" y="584097"/>
            <a:ext cx="534383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b="1" dirty="0"/>
              <a:t>Road traffic injury </a:t>
            </a:r>
            <a:r>
              <a:rPr lang="en-US" sz="2800" dirty="0"/>
              <a:t>is the leading cause of death for people between the ages of 15 and 29, with huge variation in incidence between EU countries.</a:t>
            </a:r>
            <a:endParaRPr lang="pt-PT" sz="2800" dirty="0"/>
          </a:p>
        </p:txBody>
      </p:sp>
    </p:spTree>
    <p:extLst>
      <p:ext uri="{BB962C8B-B14F-4D97-AF65-F5344CB8AC3E}">
        <p14:creationId xmlns:p14="http://schemas.microsoft.com/office/powerpoint/2010/main" val="37500502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717" y="2933512"/>
            <a:ext cx="5483752" cy="3649188"/>
          </a:xfrm>
          <a:prstGeom prst="rect">
            <a:avLst/>
          </a:prstGeom>
        </p:spPr>
      </p:pic>
      <p:sp>
        <p:nvSpPr>
          <p:cNvPr id="7" name="AutoShape 16"/>
          <p:cNvSpPr>
            <a:spLocks noChangeArrowheads="1"/>
          </p:cNvSpPr>
          <p:nvPr/>
        </p:nvSpPr>
        <p:spPr bwMode="auto">
          <a:xfrm>
            <a:off x="115931" y="150010"/>
            <a:ext cx="6093256" cy="3029754"/>
          </a:xfrm>
          <a:prstGeom prst="wedgeRoundRectCallout">
            <a:avLst>
              <a:gd name="adj1" fmla="val -20699"/>
              <a:gd name="adj2" fmla="val 73703"/>
              <a:gd name="adj3" fmla="val 16667"/>
            </a:avLst>
          </a:prstGeom>
          <a:solidFill>
            <a:srgbClr val="AEDF2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04386" y="255856"/>
            <a:ext cx="570480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In a review of </a:t>
            </a:r>
            <a:r>
              <a:rPr lang="en-US" sz="2800" b="1" dirty="0"/>
              <a:t>27 trauma studies</a:t>
            </a:r>
            <a:r>
              <a:rPr lang="en-US" sz="2800" dirty="0"/>
              <a:t>, the median cost per patient for acute trauma treatment was </a:t>
            </a:r>
            <a:r>
              <a:rPr lang="en-US" sz="2800" b="1" dirty="0"/>
              <a:t>USD $22 448 </a:t>
            </a:r>
            <a:r>
              <a:rPr lang="en-US" sz="2800" dirty="0"/>
              <a:t>(IQR: $11 819 to $33 701). The acute treatment cost of trauma was </a:t>
            </a:r>
            <a:r>
              <a:rPr lang="en-US" sz="2800" b="1" dirty="0"/>
              <a:t>higher than for any other disease group</a:t>
            </a:r>
          </a:p>
        </p:txBody>
      </p:sp>
    </p:spTree>
    <p:extLst>
      <p:ext uri="{BB962C8B-B14F-4D97-AF65-F5344CB8AC3E}">
        <p14:creationId xmlns:p14="http://schemas.microsoft.com/office/powerpoint/2010/main" val="24297271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194900BABD61B4BAC2F245EDF4ED39E" ma:contentTypeVersion="12" ma:contentTypeDescription="Crée un document." ma:contentTypeScope="" ma:versionID="4966109fe0896e52cf96412e6b71e88b">
  <xsd:schema xmlns:xsd="http://www.w3.org/2001/XMLSchema" xmlns:xs="http://www.w3.org/2001/XMLSchema" xmlns:p="http://schemas.microsoft.com/office/2006/metadata/properties" xmlns:ns2="83bd27bf-f23a-4764-ba48-893866d47e01" xmlns:ns3="cd7455a3-4a59-4a73-9e70-409757b3c8a1" targetNamespace="http://schemas.microsoft.com/office/2006/metadata/properties" ma:root="true" ma:fieldsID="7f227f0845759f58ca2e23e7beba02e0" ns2:_="" ns3:_="">
    <xsd:import namespace="83bd27bf-f23a-4764-ba48-893866d47e01"/>
    <xsd:import namespace="cd7455a3-4a59-4a73-9e70-409757b3c8a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bd27bf-f23a-4764-ba48-893866d47e0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Balises d’images" ma:readOnly="false" ma:fieldId="{5cf76f15-5ced-4ddc-b409-7134ff3c332f}" ma:taxonomyMulti="true" ma:sspId="6de6d2fa-23a7-45f3-a64a-563df53bb5f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7455a3-4a59-4a73-9e70-409757b3c8a1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6ae12d60-d5a8-41ec-bed3-3136d3e9e081}" ma:internalName="TaxCatchAll" ma:showField="CatchAllData" ma:web="cd7455a3-4a59-4a73-9e70-409757b3c8a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D67EB8C-4D4D-4A24-8E9E-165758197897}"/>
</file>

<file path=customXml/itemProps2.xml><?xml version="1.0" encoding="utf-8"?>
<ds:datastoreItem xmlns:ds="http://schemas.openxmlformats.org/officeDocument/2006/customXml" ds:itemID="{0DA1F140-E51E-42B8-B20C-58E1698221D8}"/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0</TotalTime>
  <Words>1082</Words>
  <Application>Microsoft Office PowerPoint</Application>
  <PresentationFormat>On-screen Show (4:3)</PresentationFormat>
  <Paragraphs>165</Paragraphs>
  <Slides>22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Arial</vt:lpstr>
      <vt:lpstr>Calibri</vt:lpstr>
      <vt:lpstr>CodecSZ</vt:lpstr>
      <vt:lpstr>Constantia</vt:lpstr>
      <vt:lpstr>DM Sans</vt:lpstr>
      <vt:lpstr>open_sansregular</vt:lpstr>
      <vt:lpstr>var(--nova-font-family-display)</vt:lpstr>
      <vt:lpstr>var(--nova-font-family-sans-serif)</vt:lpstr>
      <vt:lpstr>Wingdings 2</vt:lpstr>
      <vt:lpstr>Flow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Huge spectrum …Overlapping</vt:lpstr>
      <vt:lpstr>Major challenge in Orthopaedics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Syllabus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Réunion d’information du 10 septembre 2014</dc:title>
  <dc:creator>Delsanne Sebastien</dc:creator>
  <cp:lastModifiedBy>Nanni Allington</cp:lastModifiedBy>
  <cp:revision>49</cp:revision>
  <dcterms:created xsi:type="dcterms:W3CDTF">2015-03-13T17:53:38Z</dcterms:created>
  <dcterms:modified xsi:type="dcterms:W3CDTF">2024-10-16T18:55:35Z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2014-09-12T00:00:00Z</vt:filetime>
  </property>
  <property fmtid="{D5CDD505-2E9C-101B-9397-08002B2CF9AE}" pid="3" name="LastSaved">
    <vt:filetime>2015-03-13T00:00:00Z</vt:filetime>
  </property>
</Properties>
</file>