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3"/>
  </p:notesMasterIdLst>
  <p:sldIdLst>
    <p:sldId id="257" r:id="rId2"/>
    <p:sldId id="383" r:id="rId3"/>
    <p:sldId id="270" r:id="rId4"/>
    <p:sldId id="380" r:id="rId5"/>
    <p:sldId id="382" r:id="rId6"/>
    <p:sldId id="395" r:id="rId7"/>
    <p:sldId id="340" r:id="rId8"/>
    <p:sldId id="347" r:id="rId9"/>
    <p:sldId id="379" r:id="rId10"/>
    <p:sldId id="396" r:id="rId11"/>
    <p:sldId id="377" r:id="rId12"/>
    <p:sldId id="385" r:id="rId13"/>
    <p:sldId id="378" r:id="rId14"/>
    <p:sldId id="393" r:id="rId15"/>
    <p:sldId id="370" r:id="rId16"/>
    <p:sldId id="371" r:id="rId17"/>
    <p:sldId id="372" r:id="rId18"/>
    <p:sldId id="373" r:id="rId19"/>
    <p:sldId id="374" r:id="rId20"/>
    <p:sldId id="394" r:id="rId21"/>
    <p:sldId id="375" r:id="rId22"/>
    <p:sldId id="387" r:id="rId23"/>
    <p:sldId id="392" r:id="rId24"/>
    <p:sldId id="386" r:id="rId25"/>
    <p:sldId id="388" r:id="rId26"/>
    <p:sldId id="389" r:id="rId27"/>
    <p:sldId id="391" r:id="rId28"/>
    <p:sldId id="390" r:id="rId29"/>
    <p:sldId id="368" r:id="rId30"/>
    <p:sldId id="337" r:id="rId31"/>
    <p:sldId id="33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88604" autoAdjust="0"/>
  </p:normalViewPr>
  <p:slideViewPr>
    <p:cSldViewPr snapToGrid="0">
      <p:cViewPr varScale="1">
        <p:scale>
          <a:sx n="56" d="100"/>
          <a:sy n="56" d="100"/>
        </p:scale>
        <p:origin x="11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FE830D-01F5-4BA4-B1EF-4D9C33862687}" type="datetimeFigureOut">
              <a:rPr lang="en-US" smtClean="0"/>
              <a:t>10/19/2024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FE2F36-C4A1-4722-B743-8AD853A60294}" type="slidenum">
              <a:rPr lang="en-US" smtClean="0"/>
              <a:t>‹#›</a:t>
            </a:fld>
            <a:endParaRPr lang="en-US"/>
          </a:p>
        </p:txBody>
      </p:sp>
    </p:spTree>
    <p:extLst>
      <p:ext uri="{BB962C8B-B14F-4D97-AF65-F5344CB8AC3E}">
        <p14:creationId xmlns:p14="http://schemas.microsoft.com/office/powerpoint/2010/main" val="3720320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12:05 - 13:25 </a:t>
            </a:r>
          </a:p>
        </p:txBody>
      </p:sp>
      <p:sp>
        <p:nvSpPr>
          <p:cNvPr id="4" name="Slide Number Placeholder 3"/>
          <p:cNvSpPr>
            <a:spLocks noGrp="1"/>
          </p:cNvSpPr>
          <p:nvPr>
            <p:ph type="sldNum" sz="quarter" idx="5"/>
          </p:nvPr>
        </p:nvSpPr>
        <p:spPr/>
        <p:txBody>
          <a:bodyPr/>
          <a:lstStyle/>
          <a:p>
            <a:fld id="{F7FE2F36-C4A1-4722-B743-8AD853A60294}" type="slidenum">
              <a:rPr lang="en-US" smtClean="0"/>
              <a:t>1</a:t>
            </a:fld>
            <a:endParaRPr lang="en-US"/>
          </a:p>
        </p:txBody>
      </p:sp>
    </p:spTree>
    <p:extLst>
      <p:ext uri="{BB962C8B-B14F-4D97-AF65-F5344CB8AC3E}">
        <p14:creationId xmlns:p14="http://schemas.microsoft.com/office/powerpoint/2010/main" val="4097750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FE2F36-C4A1-4722-B743-8AD853A60294}" type="slidenum">
              <a:rPr lang="en-US" smtClean="0"/>
              <a:t>13</a:t>
            </a:fld>
            <a:endParaRPr lang="en-US"/>
          </a:p>
        </p:txBody>
      </p:sp>
    </p:spTree>
    <p:extLst>
      <p:ext uri="{BB962C8B-B14F-4D97-AF65-F5344CB8AC3E}">
        <p14:creationId xmlns:p14="http://schemas.microsoft.com/office/powerpoint/2010/main" val="3626120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FE2F36-C4A1-4722-B743-8AD853A60294}" type="slidenum">
              <a:rPr lang="en-US" smtClean="0"/>
              <a:t>14</a:t>
            </a:fld>
            <a:endParaRPr lang="en-US"/>
          </a:p>
        </p:txBody>
      </p:sp>
    </p:spTree>
    <p:extLst>
      <p:ext uri="{BB962C8B-B14F-4D97-AF65-F5344CB8AC3E}">
        <p14:creationId xmlns:p14="http://schemas.microsoft.com/office/powerpoint/2010/main" val="2694678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FE2F36-C4A1-4722-B743-8AD853A60294}" type="slidenum">
              <a:rPr lang="en-US" smtClean="0"/>
              <a:t>15</a:t>
            </a:fld>
            <a:endParaRPr lang="en-US"/>
          </a:p>
        </p:txBody>
      </p:sp>
    </p:spTree>
    <p:extLst>
      <p:ext uri="{BB962C8B-B14F-4D97-AF65-F5344CB8AC3E}">
        <p14:creationId xmlns:p14="http://schemas.microsoft.com/office/powerpoint/2010/main" val="209240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FE2F36-C4A1-4722-B743-8AD853A60294}" type="slidenum">
              <a:rPr lang="en-US" smtClean="0"/>
              <a:t>19</a:t>
            </a:fld>
            <a:endParaRPr lang="en-US"/>
          </a:p>
        </p:txBody>
      </p:sp>
    </p:spTree>
    <p:extLst>
      <p:ext uri="{BB962C8B-B14F-4D97-AF65-F5344CB8AC3E}">
        <p14:creationId xmlns:p14="http://schemas.microsoft.com/office/powerpoint/2010/main" val="11834348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structure of domains</a:t>
            </a:r>
          </a:p>
        </p:txBody>
      </p:sp>
      <p:sp>
        <p:nvSpPr>
          <p:cNvPr id="4" name="Slide Number Placeholder 3"/>
          <p:cNvSpPr>
            <a:spLocks noGrp="1"/>
          </p:cNvSpPr>
          <p:nvPr>
            <p:ph type="sldNum" sz="quarter" idx="5"/>
          </p:nvPr>
        </p:nvSpPr>
        <p:spPr/>
        <p:txBody>
          <a:bodyPr/>
          <a:lstStyle/>
          <a:p>
            <a:fld id="{F7FE2F36-C4A1-4722-B743-8AD853A60294}" type="slidenum">
              <a:rPr lang="en-US" smtClean="0"/>
              <a:t>21</a:t>
            </a:fld>
            <a:endParaRPr lang="en-US"/>
          </a:p>
        </p:txBody>
      </p:sp>
    </p:spTree>
    <p:extLst>
      <p:ext uri="{BB962C8B-B14F-4D97-AF65-F5344CB8AC3E}">
        <p14:creationId xmlns:p14="http://schemas.microsoft.com/office/powerpoint/2010/main" val="32054018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FE2F36-C4A1-4722-B743-8AD853A60294}" type="slidenum">
              <a:rPr lang="en-US" smtClean="0"/>
              <a:t>30</a:t>
            </a:fld>
            <a:endParaRPr lang="en-US"/>
          </a:p>
        </p:txBody>
      </p:sp>
    </p:spTree>
    <p:extLst>
      <p:ext uri="{BB962C8B-B14F-4D97-AF65-F5344CB8AC3E}">
        <p14:creationId xmlns:p14="http://schemas.microsoft.com/office/powerpoint/2010/main" val="31510481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27F268-3F92-4BB0-8EB0-DA41556C642E}" type="slidenum">
              <a:rPr lang="lv-LV" smtClean="0"/>
              <a:t>31</a:t>
            </a:fld>
            <a:endParaRPr lang="lv-LV"/>
          </a:p>
        </p:txBody>
      </p:sp>
    </p:spTree>
    <p:extLst>
      <p:ext uri="{BB962C8B-B14F-4D97-AF65-F5344CB8AC3E}">
        <p14:creationId xmlns:p14="http://schemas.microsoft.com/office/powerpoint/2010/main" val="4136620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Professional Development Module is a way to implement more structure in CPD.</a:t>
            </a:r>
          </a:p>
        </p:txBody>
      </p:sp>
      <p:sp>
        <p:nvSpPr>
          <p:cNvPr id="4" name="Slide Number Placeholder 3"/>
          <p:cNvSpPr>
            <a:spLocks noGrp="1"/>
          </p:cNvSpPr>
          <p:nvPr>
            <p:ph type="sldNum" sz="quarter" idx="5"/>
          </p:nvPr>
        </p:nvSpPr>
        <p:spPr/>
        <p:txBody>
          <a:bodyPr/>
          <a:lstStyle/>
          <a:p>
            <a:fld id="{BD1D2B4E-BFEB-4711-9D2C-77D89262B7B8}" type="slidenum">
              <a:rPr lang="en-US" smtClean="0"/>
              <a:t>3</a:t>
            </a:fld>
            <a:endParaRPr lang="en-US"/>
          </a:p>
        </p:txBody>
      </p:sp>
    </p:spTree>
    <p:extLst>
      <p:ext uri="{BB962C8B-B14F-4D97-AF65-F5344CB8AC3E}">
        <p14:creationId xmlns:p14="http://schemas.microsoft.com/office/powerpoint/2010/main" val="3468777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1D2B4E-BFEB-4711-9D2C-77D89262B7B8}" type="slidenum">
              <a:rPr lang="en-US" smtClean="0"/>
              <a:t>4</a:t>
            </a:fld>
            <a:endParaRPr lang="en-US"/>
          </a:p>
        </p:txBody>
      </p:sp>
    </p:spTree>
    <p:extLst>
      <p:ext uri="{BB962C8B-B14F-4D97-AF65-F5344CB8AC3E}">
        <p14:creationId xmlns:p14="http://schemas.microsoft.com/office/powerpoint/2010/main" val="2146133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1D2B4E-BFEB-4711-9D2C-77D89262B7B8}" type="slidenum">
              <a:rPr lang="en-US" smtClean="0"/>
              <a:t>5</a:t>
            </a:fld>
            <a:endParaRPr lang="en-US"/>
          </a:p>
        </p:txBody>
      </p:sp>
    </p:spTree>
    <p:extLst>
      <p:ext uri="{BB962C8B-B14F-4D97-AF65-F5344CB8AC3E}">
        <p14:creationId xmlns:p14="http://schemas.microsoft.com/office/powerpoint/2010/main" val="2842869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noProof="0" dirty="0"/>
          </a:p>
        </p:txBody>
      </p:sp>
      <p:sp>
        <p:nvSpPr>
          <p:cNvPr id="4" name="Slide Number Placeholder 3"/>
          <p:cNvSpPr>
            <a:spLocks noGrp="1"/>
          </p:cNvSpPr>
          <p:nvPr>
            <p:ph type="sldNum" sz="quarter" idx="10"/>
          </p:nvPr>
        </p:nvSpPr>
        <p:spPr/>
        <p:txBody>
          <a:bodyPr/>
          <a:lstStyle/>
          <a:p>
            <a:fld id="{2527F268-3F92-4BB0-8EB0-DA41556C642E}" type="slidenum">
              <a:rPr lang="lv-LV" smtClean="0"/>
              <a:t>7</a:t>
            </a:fld>
            <a:endParaRPr lang="lv-LV"/>
          </a:p>
        </p:txBody>
      </p:sp>
    </p:spTree>
    <p:extLst>
      <p:ext uri="{BB962C8B-B14F-4D97-AF65-F5344CB8AC3E}">
        <p14:creationId xmlns:p14="http://schemas.microsoft.com/office/powerpoint/2010/main" val="3395925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27F268-3F92-4BB0-8EB0-DA41556C642E}" type="slidenum">
              <a:rPr lang="lv-LV" smtClean="0"/>
              <a:t>8</a:t>
            </a:fld>
            <a:endParaRPr lang="lv-LV"/>
          </a:p>
        </p:txBody>
      </p:sp>
    </p:spTree>
    <p:extLst>
      <p:ext uri="{BB962C8B-B14F-4D97-AF65-F5344CB8AC3E}">
        <p14:creationId xmlns:p14="http://schemas.microsoft.com/office/powerpoint/2010/main" val="820412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27F268-3F92-4BB0-8EB0-DA41556C642E}" type="slidenum">
              <a:rPr lang="lv-LV" smtClean="0"/>
              <a:t>9</a:t>
            </a:fld>
            <a:endParaRPr lang="lv-LV"/>
          </a:p>
        </p:txBody>
      </p:sp>
    </p:spTree>
    <p:extLst>
      <p:ext uri="{BB962C8B-B14F-4D97-AF65-F5344CB8AC3E}">
        <p14:creationId xmlns:p14="http://schemas.microsoft.com/office/powerpoint/2010/main" val="500908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27F268-3F92-4BB0-8EB0-DA41556C642E}" type="slidenum">
              <a:rPr lang="lv-LV" smtClean="0"/>
              <a:t>10</a:t>
            </a:fld>
            <a:endParaRPr lang="lv-LV"/>
          </a:p>
        </p:txBody>
      </p:sp>
    </p:spTree>
    <p:extLst>
      <p:ext uri="{BB962C8B-B14F-4D97-AF65-F5344CB8AC3E}">
        <p14:creationId xmlns:p14="http://schemas.microsoft.com/office/powerpoint/2010/main" val="16825010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27F268-3F92-4BB0-8EB0-DA41556C642E}" type="slidenum">
              <a:rPr lang="lv-LV" smtClean="0"/>
              <a:t>11</a:t>
            </a:fld>
            <a:endParaRPr lang="lv-LV"/>
          </a:p>
        </p:txBody>
      </p:sp>
    </p:spTree>
    <p:extLst>
      <p:ext uri="{BB962C8B-B14F-4D97-AF65-F5344CB8AC3E}">
        <p14:creationId xmlns:p14="http://schemas.microsoft.com/office/powerpoint/2010/main" val="1727942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4EB5F-F662-C02E-CEC1-0989C863BE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DD35BE-607A-9E34-D8F4-9965993C9A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C30D6D-731B-7E06-6A8A-C8155E318E39}"/>
              </a:ext>
            </a:extLst>
          </p:cNvPr>
          <p:cNvSpPr>
            <a:spLocks noGrp="1"/>
          </p:cNvSpPr>
          <p:nvPr>
            <p:ph type="dt" sz="half" idx="10"/>
          </p:nvPr>
        </p:nvSpPr>
        <p:spPr/>
        <p:txBody>
          <a:bodyPr/>
          <a:lstStyle/>
          <a:p>
            <a:fld id="{5224AF48-2ED7-45D2-ABD3-FF4421663D95}" type="datetime5">
              <a:rPr lang="en-US" smtClean="0"/>
              <a:t>19-Oct-24</a:t>
            </a:fld>
            <a:endParaRPr lang="en-US"/>
          </a:p>
        </p:txBody>
      </p:sp>
      <p:sp>
        <p:nvSpPr>
          <p:cNvPr id="5" name="Footer Placeholder 4">
            <a:extLst>
              <a:ext uri="{FF2B5EF4-FFF2-40B4-BE49-F238E27FC236}">
                <a16:creationId xmlns:a16="http://schemas.microsoft.com/office/drawing/2014/main" id="{E5DB7055-AE8C-B214-7166-7A1D0FB30D19}"/>
              </a:ext>
            </a:extLst>
          </p:cNvPr>
          <p:cNvSpPr>
            <a:spLocks noGrp="1"/>
          </p:cNvSpPr>
          <p:nvPr>
            <p:ph type="ftr" sz="quarter" idx="11"/>
          </p:nvPr>
        </p:nvSpPr>
        <p:spPr/>
        <p:txBody>
          <a:bodyPr/>
          <a:lstStyle/>
          <a:p>
            <a:r>
              <a:rPr lang="en-US"/>
              <a:t>Timișoara, Romania</a:t>
            </a:r>
          </a:p>
        </p:txBody>
      </p:sp>
      <p:sp>
        <p:nvSpPr>
          <p:cNvPr id="6" name="Slide Number Placeholder 5">
            <a:extLst>
              <a:ext uri="{FF2B5EF4-FFF2-40B4-BE49-F238E27FC236}">
                <a16:creationId xmlns:a16="http://schemas.microsoft.com/office/drawing/2014/main" id="{49700D10-708B-2DAB-9FC7-A02E5E59BF7F}"/>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2176219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D4043-27D7-F7A3-E72A-797D896C16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2D1F00-AD85-0639-0584-B466DEB5D9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541ACF-9D08-81BD-6147-2A709BB4335E}"/>
              </a:ext>
            </a:extLst>
          </p:cNvPr>
          <p:cNvSpPr>
            <a:spLocks noGrp="1"/>
          </p:cNvSpPr>
          <p:nvPr>
            <p:ph type="dt" sz="half" idx="10"/>
          </p:nvPr>
        </p:nvSpPr>
        <p:spPr/>
        <p:txBody>
          <a:bodyPr/>
          <a:lstStyle/>
          <a:p>
            <a:fld id="{22F96437-CF48-401E-A537-ECAE50FAB369}" type="datetime5">
              <a:rPr lang="en-US" smtClean="0"/>
              <a:t>19-Oct-24</a:t>
            </a:fld>
            <a:endParaRPr lang="en-US"/>
          </a:p>
        </p:txBody>
      </p:sp>
      <p:sp>
        <p:nvSpPr>
          <p:cNvPr id="5" name="Footer Placeholder 4">
            <a:extLst>
              <a:ext uri="{FF2B5EF4-FFF2-40B4-BE49-F238E27FC236}">
                <a16:creationId xmlns:a16="http://schemas.microsoft.com/office/drawing/2014/main" id="{AC6256D5-2340-2038-E767-32FD9A00F652}"/>
              </a:ext>
            </a:extLst>
          </p:cNvPr>
          <p:cNvSpPr>
            <a:spLocks noGrp="1"/>
          </p:cNvSpPr>
          <p:nvPr>
            <p:ph type="ftr" sz="quarter" idx="11"/>
          </p:nvPr>
        </p:nvSpPr>
        <p:spPr/>
        <p:txBody>
          <a:bodyPr/>
          <a:lstStyle/>
          <a:p>
            <a:r>
              <a:rPr lang="en-US"/>
              <a:t>Timișoara, Romania</a:t>
            </a:r>
          </a:p>
        </p:txBody>
      </p:sp>
      <p:sp>
        <p:nvSpPr>
          <p:cNvPr id="6" name="Slide Number Placeholder 5">
            <a:extLst>
              <a:ext uri="{FF2B5EF4-FFF2-40B4-BE49-F238E27FC236}">
                <a16:creationId xmlns:a16="http://schemas.microsoft.com/office/drawing/2014/main" id="{CA632FFB-5AD0-CC22-28D3-E33C3CF7FEFB}"/>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587180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CBD44B-50A4-AE3F-B125-85F7F069A8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0A994F-ECDA-4DAB-48AF-69065DCE99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7A4B18-AA58-E163-0526-14C5EAE807D4}"/>
              </a:ext>
            </a:extLst>
          </p:cNvPr>
          <p:cNvSpPr>
            <a:spLocks noGrp="1"/>
          </p:cNvSpPr>
          <p:nvPr>
            <p:ph type="dt" sz="half" idx="10"/>
          </p:nvPr>
        </p:nvSpPr>
        <p:spPr/>
        <p:txBody>
          <a:bodyPr/>
          <a:lstStyle/>
          <a:p>
            <a:fld id="{F93A4F9F-8FF5-484F-AE90-85FA7EA29ACF}" type="datetime5">
              <a:rPr lang="en-US" smtClean="0"/>
              <a:t>19-Oct-24</a:t>
            </a:fld>
            <a:endParaRPr lang="en-US"/>
          </a:p>
        </p:txBody>
      </p:sp>
      <p:sp>
        <p:nvSpPr>
          <p:cNvPr id="5" name="Footer Placeholder 4">
            <a:extLst>
              <a:ext uri="{FF2B5EF4-FFF2-40B4-BE49-F238E27FC236}">
                <a16:creationId xmlns:a16="http://schemas.microsoft.com/office/drawing/2014/main" id="{80390C69-CE41-6BB6-8677-459ABCE344D2}"/>
              </a:ext>
            </a:extLst>
          </p:cNvPr>
          <p:cNvSpPr>
            <a:spLocks noGrp="1"/>
          </p:cNvSpPr>
          <p:nvPr>
            <p:ph type="ftr" sz="quarter" idx="11"/>
          </p:nvPr>
        </p:nvSpPr>
        <p:spPr/>
        <p:txBody>
          <a:bodyPr/>
          <a:lstStyle/>
          <a:p>
            <a:r>
              <a:rPr lang="en-US"/>
              <a:t>Timișoara, Romania</a:t>
            </a:r>
          </a:p>
        </p:txBody>
      </p:sp>
      <p:sp>
        <p:nvSpPr>
          <p:cNvPr id="6" name="Slide Number Placeholder 5">
            <a:extLst>
              <a:ext uri="{FF2B5EF4-FFF2-40B4-BE49-F238E27FC236}">
                <a16:creationId xmlns:a16="http://schemas.microsoft.com/office/drawing/2014/main" id="{7D7701F6-F026-3D50-E4D3-598F75127D02}"/>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2542940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19D8-3B77-4566-6850-AE938D0A02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A0A688-1D05-C740-8D3C-8A8541CF20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FC18DD-099E-EC28-6CAF-3A1E0DC285A1}"/>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Footer Placeholder 4">
            <a:extLst>
              <a:ext uri="{FF2B5EF4-FFF2-40B4-BE49-F238E27FC236}">
                <a16:creationId xmlns:a16="http://schemas.microsoft.com/office/drawing/2014/main" id="{8FB27023-0D5F-E273-5549-3E528C9A6111}"/>
              </a:ext>
            </a:extLst>
          </p:cNvPr>
          <p:cNvSpPr>
            <a:spLocks noGrp="1"/>
          </p:cNvSpPr>
          <p:nvPr>
            <p:ph type="ftr" sz="quarter" idx="11"/>
          </p:nvPr>
        </p:nvSpPr>
        <p:spPr/>
        <p:txBody>
          <a:bodyPr/>
          <a:lstStyle/>
          <a:p>
            <a:r>
              <a:rPr lang="en-US"/>
              <a:t>Timișoara, Romania</a:t>
            </a:r>
          </a:p>
        </p:txBody>
      </p:sp>
      <p:sp>
        <p:nvSpPr>
          <p:cNvPr id="6" name="Slide Number Placeholder 5">
            <a:extLst>
              <a:ext uri="{FF2B5EF4-FFF2-40B4-BE49-F238E27FC236}">
                <a16:creationId xmlns:a16="http://schemas.microsoft.com/office/drawing/2014/main" id="{234EEFB9-8A40-06C0-D531-C31062A2D408}"/>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108853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71DB6-9022-1F34-65B5-A7FAB87902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41196A-0F4E-4BBE-73DE-8F9967896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B99819-34BD-65E3-84D5-FACB207C5362}"/>
              </a:ext>
            </a:extLst>
          </p:cNvPr>
          <p:cNvSpPr>
            <a:spLocks noGrp="1"/>
          </p:cNvSpPr>
          <p:nvPr>
            <p:ph type="dt" sz="half" idx="10"/>
          </p:nvPr>
        </p:nvSpPr>
        <p:spPr/>
        <p:txBody>
          <a:bodyPr/>
          <a:lstStyle/>
          <a:p>
            <a:fld id="{50E2FC88-6116-4A69-A81E-7CFF5846DA60}" type="datetime5">
              <a:rPr lang="en-US" smtClean="0"/>
              <a:t>19-Oct-24</a:t>
            </a:fld>
            <a:endParaRPr lang="en-US"/>
          </a:p>
        </p:txBody>
      </p:sp>
      <p:sp>
        <p:nvSpPr>
          <p:cNvPr id="5" name="Footer Placeholder 4">
            <a:extLst>
              <a:ext uri="{FF2B5EF4-FFF2-40B4-BE49-F238E27FC236}">
                <a16:creationId xmlns:a16="http://schemas.microsoft.com/office/drawing/2014/main" id="{2D31F374-1AF1-1842-FCEB-3CA99B6C1DE2}"/>
              </a:ext>
            </a:extLst>
          </p:cNvPr>
          <p:cNvSpPr>
            <a:spLocks noGrp="1"/>
          </p:cNvSpPr>
          <p:nvPr>
            <p:ph type="ftr" sz="quarter" idx="11"/>
          </p:nvPr>
        </p:nvSpPr>
        <p:spPr/>
        <p:txBody>
          <a:bodyPr/>
          <a:lstStyle/>
          <a:p>
            <a:r>
              <a:rPr lang="en-US"/>
              <a:t>Timișoara, Romania</a:t>
            </a:r>
          </a:p>
        </p:txBody>
      </p:sp>
      <p:sp>
        <p:nvSpPr>
          <p:cNvPr id="6" name="Slide Number Placeholder 5">
            <a:extLst>
              <a:ext uri="{FF2B5EF4-FFF2-40B4-BE49-F238E27FC236}">
                <a16:creationId xmlns:a16="http://schemas.microsoft.com/office/drawing/2014/main" id="{1DB37B38-4FDB-9350-ABEA-280A31B0148D}"/>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42400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54112-67D1-2F31-A1FF-486E5E70F8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F1A4D8-5FD2-2EAD-8DAD-6DD765FA83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031CEA-4B39-B35F-972D-FF0D2C7EAA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32F6F3-C5A2-5FC1-6F8B-E185A52C415D}"/>
              </a:ext>
            </a:extLst>
          </p:cNvPr>
          <p:cNvSpPr>
            <a:spLocks noGrp="1"/>
          </p:cNvSpPr>
          <p:nvPr>
            <p:ph type="dt" sz="half" idx="10"/>
          </p:nvPr>
        </p:nvSpPr>
        <p:spPr/>
        <p:txBody>
          <a:bodyPr/>
          <a:lstStyle/>
          <a:p>
            <a:fld id="{FC420A55-F43D-4244-B4BF-E58B12DA647D}" type="datetime5">
              <a:rPr lang="en-US" smtClean="0"/>
              <a:t>19-Oct-24</a:t>
            </a:fld>
            <a:endParaRPr lang="en-US"/>
          </a:p>
        </p:txBody>
      </p:sp>
      <p:sp>
        <p:nvSpPr>
          <p:cNvPr id="6" name="Footer Placeholder 5">
            <a:extLst>
              <a:ext uri="{FF2B5EF4-FFF2-40B4-BE49-F238E27FC236}">
                <a16:creationId xmlns:a16="http://schemas.microsoft.com/office/drawing/2014/main" id="{476535C5-4569-66E4-44CF-63596328B7EC}"/>
              </a:ext>
            </a:extLst>
          </p:cNvPr>
          <p:cNvSpPr>
            <a:spLocks noGrp="1"/>
          </p:cNvSpPr>
          <p:nvPr>
            <p:ph type="ftr" sz="quarter" idx="11"/>
          </p:nvPr>
        </p:nvSpPr>
        <p:spPr/>
        <p:txBody>
          <a:bodyPr/>
          <a:lstStyle/>
          <a:p>
            <a:r>
              <a:rPr lang="en-US"/>
              <a:t>Timișoara, Romania</a:t>
            </a:r>
          </a:p>
        </p:txBody>
      </p:sp>
      <p:sp>
        <p:nvSpPr>
          <p:cNvPr id="7" name="Slide Number Placeholder 6">
            <a:extLst>
              <a:ext uri="{FF2B5EF4-FFF2-40B4-BE49-F238E27FC236}">
                <a16:creationId xmlns:a16="http://schemas.microsoft.com/office/drawing/2014/main" id="{5EF10B5C-B47D-21E9-1B55-E698218DA47A}"/>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562910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C25DA-9117-7975-8BA4-B95B63E323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21F9BE-0CB7-3A4D-22B5-BD55C0FD5E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29EE6D-34FC-2F25-0BC7-B416B38528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0F4A07-6AED-B2F2-960C-845B63516D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700A2C-F337-80C0-0DFA-9024C6A120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EBFF4F-B581-BC42-1D0B-5BEB39204163}"/>
              </a:ext>
            </a:extLst>
          </p:cNvPr>
          <p:cNvSpPr>
            <a:spLocks noGrp="1"/>
          </p:cNvSpPr>
          <p:nvPr>
            <p:ph type="dt" sz="half" idx="10"/>
          </p:nvPr>
        </p:nvSpPr>
        <p:spPr/>
        <p:txBody>
          <a:bodyPr/>
          <a:lstStyle/>
          <a:p>
            <a:fld id="{8A99FB11-3397-41FD-A6E1-69A735A38BAE}" type="datetime5">
              <a:rPr lang="en-US" smtClean="0"/>
              <a:t>19-Oct-24</a:t>
            </a:fld>
            <a:endParaRPr lang="en-US"/>
          </a:p>
        </p:txBody>
      </p:sp>
      <p:sp>
        <p:nvSpPr>
          <p:cNvPr id="8" name="Footer Placeholder 7">
            <a:extLst>
              <a:ext uri="{FF2B5EF4-FFF2-40B4-BE49-F238E27FC236}">
                <a16:creationId xmlns:a16="http://schemas.microsoft.com/office/drawing/2014/main" id="{8A45E046-EA82-EE77-9957-830C66C9AC6E}"/>
              </a:ext>
            </a:extLst>
          </p:cNvPr>
          <p:cNvSpPr>
            <a:spLocks noGrp="1"/>
          </p:cNvSpPr>
          <p:nvPr>
            <p:ph type="ftr" sz="quarter" idx="11"/>
          </p:nvPr>
        </p:nvSpPr>
        <p:spPr/>
        <p:txBody>
          <a:bodyPr/>
          <a:lstStyle/>
          <a:p>
            <a:r>
              <a:rPr lang="en-US"/>
              <a:t>Timișoara, Romania</a:t>
            </a:r>
          </a:p>
        </p:txBody>
      </p:sp>
      <p:sp>
        <p:nvSpPr>
          <p:cNvPr id="9" name="Slide Number Placeholder 8">
            <a:extLst>
              <a:ext uri="{FF2B5EF4-FFF2-40B4-BE49-F238E27FC236}">
                <a16:creationId xmlns:a16="http://schemas.microsoft.com/office/drawing/2014/main" id="{5BDFB390-90C6-6710-25DE-8911FD3A4596}"/>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28230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3CC15-3B73-56E8-7336-45F70641D1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108A0C-FDBA-B86B-F3BC-BFEB0C4AD1BC}"/>
              </a:ext>
            </a:extLst>
          </p:cNvPr>
          <p:cNvSpPr>
            <a:spLocks noGrp="1"/>
          </p:cNvSpPr>
          <p:nvPr>
            <p:ph type="dt" sz="half" idx="10"/>
          </p:nvPr>
        </p:nvSpPr>
        <p:spPr/>
        <p:txBody>
          <a:bodyPr/>
          <a:lstStyle/>
          <a:p>
            <a:fld id="{11B4F8ED-9597-45FF-806A-215F694C3FD0}" type="datetime5">
              <a:rPr lang="en-US" smtClean="0"/>
              <a:t>19-Oct-24</a:t>
            </a:fld>
            <a:endParaRPr lang="en-US"/>
          </a:p>
        </p:txBody>
      </p:sp>
      <p:sp>
        <p:nvSpPr>
          <p:cNvPr id="4" name="Footer Placeholder 3">
            <a:extLst>
              <a:ext uri="{FF2B5EF4-FFF2-40B4-BE49-F238E27FC236}">
                <a16:creationId xmlns:a16="http://schemas.microsoft.com/office/drawing/2014/main" id="{68C76179-857F-C3AA-F51D-EE67A6B310C6}"/>
              </a:ext>
            </a:extLst>
          </p:cNvPr>
          <p:cNvSpPr>
            <a:spLocks noGrp="1"/>
          </p:cNvSpPr>
          <p:nvPr>
            <p:ph type="ftr" sz="quarter" idx="11"/>
          </p:nvPr>
        </p:nvSpPr>
        <p:spPr/>
        <p:txBody>
          <a:bodyPr/>
          <a:lstStyle/>
          <a:p>
            <a:r>
              <a:rPr lang="en-US"/>
              <a:t>Timișoara, Romania</a:t>
            </a:r>
          </a:p>
        </p:txBody>
      </p:sp>
      <p:sp>
        <p:nvSpPr>
          <p:cNvPr id="5" name="Slide Number Placeholder 4">
            <a:extLst>
              <a:ext uri="{FF2B5EF4-FFF2-40B4-BE49-F238E27FC236}">
                <a16:creationId xmlns:a16="http://schemas.microsoft.com/office/drawing/2014/main" id="{34748C64-25CA-DD2C-092F-A8DB533DBB6A}"/>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2335125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B5878A-A4ED-30AF-32C3-AC757E3B29A6}"/>
              </a:ext>
            </a:extLst>
          </p:cNvPr>
          <p:cNvSpPr>
            <a:spLocks noGrp="1"/>
          </p:cNvSpPr>
          <p:nvPr>
            <p:ph type="dt" sz="half" idx="10"/>
          </p:nvPr>
        </p:nvSpPr>
        <p:spPr/>
        <p:txBody>
          <a:bodyPr/>
          <a:lstStyle/>
          <a:p>
            <a:fld id="{6B5B495F-3F3D-4FF6-9306-6C9D5820ED5D}" type="datetime5">
              <a:rPr lang="en-US" smtClean="0"/>
              <a:t>19-Oct-24</a:t>
            </a:fld>
            <a:endParaRPr lang="en-US"/>
          </a:p>
        </p:txBody>
      </p:sp>
      <p:sp>
        <p:nvSpPr>
          <p:cNvPr id="3" name="Footer Placeholder 2">
            <a:extLst>
              <a:ext uri="{FF2B5EF4-FFF2-40B4-BE49-F238E27FC236}">
                <a16:creationId xmlns:a16="http://schemas.microsoft.com/office/drawing/2014/main" id="{7584F853-E690-CB43-4211-2824242CBFCA}"/>
              </a:ext>
            </a:extLst>
          </p:cNvPr>
          <p:cNvSpPr>
            <a:spLocks noGrp="1"/>
          </p:cNvSpPr>
          <p:nvPr>
            <p:ph type="ftr" sz="quarter" idx="11"/>
          </p:nvPr>
        </p:nvSpPr>
        <p:spPr/>
        <p:txBody>
          <a:bodyPr/>
          <a:lstStyle/>
          <a:p>
            <a:r>
              <a:rPr lang="en-US"/>
              <a:t>Timișoara, Romania</a:t>
            </a:r>
          </a:p>
        </p:txBody>
      </p:sp>
      <p:sp>
        <p:nvSpPr>
          <p:cNvPr id="4" name="Slide Number Placeholder 3">
            <a:extLst>
              <a:ext uri="{FF2B5EF4-FFF2-40B4-BE49-F238E27FC236}">
                <a16:creationId xmlns:a16="http://schemas.microsoft.com/office/drawing/2014/main" id="{2186C667-0D11-AE04-120B-FA722560C28A}"/>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809519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565B-1BE6-3D72-57D1-D2ED5506E2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3CDF6A-D894-2123-760E-5FE54DA0A4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B810B9-D1B1-8122-377D-38A2D4912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E16CCA-F4E7-7F2A-A906-959EA5F75839}"/>
              </a:ext>
            </a:extLst>
          </p:cNvPr>
          <p:cNvSpPr>
            <a:spLocks noGrp="1"/>
          </p:cNvSpPr>
          <p:nvPr>
            <p:ph type="dt" sz="half" idx="10"/>
          </p:nvPr>
        </p:nvSpPr>
        <p:spPr/>
        <p:txBody>
          <a:bodyPr/>
          <a:lstStyle/>
          <a:p>
            <a:fld id="{88F4375E-892A-4346-8695-0EA7F0FE0621}" type="datetime5">
              <a:rPr lang="en-US" smtClean="0"/>
              <a:t>19-Oct-24</a:t>
            </a:fld>
            <a:endParaRPr lang="en-US"/>
          </a:p>
        </p:txBody>
      </p:sp>
      <p:sp>
        <p:nvSpPr>
          <p:cNvPr id="6" name="Footer Placeholder 5">
            <a:extLst>
              <a:ext uri="{FF2B5EF4-FFF2-40B4-BE49-F238E27FC236}">
                <a16:creationId xmlns:a16="http://schemas.microsoft.com/office/drawing/2014/main" id="{3CB0416A-1824-3411-A275-8BE95B60454A}"/>
              </a:ext>
            </a:extLst>
          </p:cNvPr>
          <p:cNvSpPr>
            <a:spLocks noGrp="1"/>
          </p:cNvSpPr>
          <p:nvPr>
            <p:ph type="ftr" sz="quarter" idx="11"/>
          </p:nvPr>
        </p:nvSpPr>
        <p:spPr/>
        <p:txBody>
          <a:bodyPr/>
          <a:lstStyle/>
          <a:p>
            <a:r>
              <a:rPr lang="en-US"/>
              <a:t>Timișoara, Romania</a:t>
            </a:r>
          </a:p>
        </p:txBody>
      </p:sp>
      <p:sp>
        <p:nvSpPr>
          <p:cNvPr id="7" name="Slide Number Placeholder 6">
            <a:extLst>
              <a:ext uri="{FF2B5EF4-FFF2-40B4-BE49-F238E27FC236}">
                <a16:creationId xmlns:a16="http://schemas.microsoft.com/office/drawing/2014/main" id="{EB7A1ACF-5561-B256-7AE8-64C2DE0A5EAB}"/>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343912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92714-4A17-1406-47BF-AAF420502F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FB47F7-A610-4B87-7F43-91D8A75F16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8BC0B84-09B5-2813-CA1C-FAB1A42E14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981DCC-D6BC-8004-2FC9-521136F559C3}"/>
              </a:ext>
            </a:extLst>
          </p:cNvPr>
          <p:cNvSpPr>
            <a:spLocks noGrp="1"/>
          </p:cNvSpPr>
          <p:nvPr>
            <p:ph type="dt" sz="half" idx="10"/>
          </p:nvPr>
        </p:nvSpPr>
        <p:spPr/>
        <p:txBody>
          <a:bodyPr/>
          <a:lstStyle/>
          <a:p>
            <a:fld id="{52012A6E-22F9-414B-A7C7-7CB2B61F9ECA}" type="datetime5">
              <a:rPr lang="en-US" smtClean="0"/>
              <a:t>19-Oct-24</a:t>
            </a:fld>
            <a:endParaRPr lang="en-US"/>
          </a:p>
        </p:txBody>
      </p:sp>
      <p:sp>
        <p:nvSpPr>
          <p:cNvPr id="6" name="Footer Placeholder 5">
            <a:extLst>
              <a:ext uri="{FF2B5EF4-FFF2-40B4-BE49-F238E27FC236}">
                <a16:creationId xmlns:a16="http://schemas.microsoft.com/office/drawing/2014/main" id="{81A26B6A-166D-D200-05F7-95F604CAF1DB}"/>
              </a:ext>
            </a:extLst>
          </p:cNvPr>
          <p:cNvSpPr>
            <a:spLocks noGrp="1"/>
          </p:cNvSpPr>
          <p:nvPr>
            <p:ph type="ftr" sz="quarter" idx="11"/>
          </p:nvPr>
        </p:nvSpPr>
        <p:spPr/>
        <p:txBody>
          <a:bodyPr/>
          <a:lstStyle/>
          <a:p>
            <a:r>
              <a:rPr lang="en-US"/>
              <a:t>Timișoara, Romania</a:t>
            </a:r>
          </a:p>
        </p:txBody>
      </p:sp>
      <p:sp>
        <p:nvSpPr>
          <p:cNvPr id="7" name="Slide Number Placeholder 6">
            <a:extLst>
              <a:ext uri="{FF2B5EF4-FFF2-40B4-BE49-F238E27FC236}">
                <a16:creationId xmlns:a16="http://schemas.microsoft.com/office/drawing/2014/main" id="{35632EC6-BBA1-CD9E-2404-30AC543C427C}"/>
              </a:ext>
            </a:extLst>
          </p:cNvPr>
          <p:cNvSpPr>
            <a:spLocks noGrp="1"/>
          </p:cNvSpPr>
          <p:nvPr>
            <p:ph type="sldNum" sz="quarter" idx="12"/>
          </p:nvPr>
        </p:nvSpPr>
        <p:spPr/>
        <p:txBody>
          <a:bodyPr/>
          <a:lstStyle/>
          <a:p>
            <a:fld id="{9683A5A9-56A0-4F9D-B963-5141FF50F368}" type="slidenum">
              <a:rPr lang="en-US" smtClean="0"/>
              <a:t>‹#›</a:t>
            </a:fld>
            <a:endParaRPr lang="en-US"/>
          </a:p>
        </p:txBody>
      </p:sp>
    </p:spTree>
    <p:extLst>
      <p:ext uri="{BB962C8B-B14F-4D97-AF65-F5344CB8AC3E}">
        <p14:creationId xmlns:p14="http://schemas.microsoft.com/office/powerpoint/2010/main" val="111689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2D7808-C4FA-78BA-3917-FFC05198EE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531DB1-F31B-B1D1-0E65-76F4239B04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7D2B4E-7371-7E4F-7E14-54F727D1E8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DD8AE-2902-4E56-B52D-FE3D646099D5}" type="datetime5">
              <a:rPr lang="en-US" smtClean="0"/>
              <a:t>19-Oct-24</a:t>
            </a:fld>
            <a:endParaRPr lang="en-US"/>
          </a:p>
        </p:txBody>
      </p:sp>
      <p:sp>
        <p:nvSpPr>
          <p:cNvPr id="5" name="Footer Placeholder 4">
            <a:extLst>
              <a:ext uri="{FF2B5EF4-FFF2-40B4-BE49-F238E27FC236}">
                <a16:creationId xmlns:a16="http://schemas.microsoft.com/office/drawing/2014/main" id="{7B0B0E08-68F9-1B09-527B-76E09B3E98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Timișoara, Romania</a:t>
            </a:r>
          </a:p>
        </p:txBody>
      </p:sp>
      <p:sp>
        <p:nvSpPr>
          <p:cNvPr id="6" name="Slide Number Placeholder 5">
            <a:extLst>
              <a:ext uri="{FF2B5EF4-FFF2-40B4-BE49-F238E27FC236}">
                <a16:creationId xmlns:a16="http://schemas.microsoft.com/office/drawing/2014/main" id="{E9B498E4-C445-CA52-C017-7E97B291E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3A5A9-56A0-4F9D-B963-5141FF50F368}" type="slidenum">
              <a:rPr lang="en-US" smtClean="0"/>
              <a:t>‹#›</a:t>
            </a:fld>
            <a:endParaRPr lang="en-US"/>
          </a:p>
        </p:txBody>
      </p:sp>
    </p:spTree>
    <p:extLst>
      <p:ext uri="{BB962C8B-B14F-4D97-AF65-F5344CB8AC3E}">
        <p14:creationId xmlns:p14="http://schemas.microsoft.com/office/powerpoint/2010/main" val="184292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hyperlink" Target="https://www.eba-uems.e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hyperlink" Target="https://www.uems.eu/__data/assets/pdf_file/0004/44428/UEMS-2013.18-European-Training-Requirements-Anaesthesiology.pdf" TargetMode="External"/><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uems.eu/__data/assets/pdf_file/0003/64398/UEMS-2018.17-European-Training-Requirements-in-Anaesthesiology.pdf" TargetMode="External"/><Relationship Id="rId5" Type="http://schemas.openxmlformats.org/officeDocument/2006/relationships/image" Target="../media/image5.emf"/><Relationship Id="rId4" Type="http://schemas.openxmlformats.org/officeDocument/2006/relationships/image" Target="../media/image4.png"/><Relationship Id="rId9" Type="http://schemas.openxmlformats.org/officeDocument/2006/relationships/hyperlink" Target="https://www.uems.eu/__data/assets/pdf_file/0004/156199/UEMS-2022.12-European-Training-Requirements-in-Anaesthesiology.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raphical user interface, website">
            <a:extLst>
              <a:ext uri="{FF2B5EF4-FFF2-40B4-BE49-F238E27FC236}">
                <a16:creationId xmlns:a16="http://schemas.microsoft.com/office/drawing/2014/main" id="{8DF6BDC5-894A-CE53-7328-5E277B57E9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0154" y="203789"/>
            <a:ext cx="4792479" cy="1501916"/>
          </a:xfrm>
          <a:prstGeom prst="rect">
            <a:avLst/>
          </a:prstGeom>
          <a:ln>
            <a:noFill/>
          </a:ln>
          <a:effectLst>
            <a:outerShdw blurRad="292100" dist="139700" dir="2700000" algn="tl" rotWithShape="0">
              <a:srgbClr val="333333">
                <a:alpha val="65000"/>
              </a:srgbClr>
            </a:outerShdw>
          </a:effectLst>
        </p:spPr>
      </p:pic>
      <p:sp>
        <p:nvSpPr>
          <p:cNvPr id="4" name="TextBox 3">
            <a:extLst>
              <a:ext uri="{FF2B5EF4-FFF2-40B4-BE49-F238E27FC236}">
                <a16:creationId xmlns:a16="http://schemas.microsoft.com/office/drawing/2014/main" id="{34A49821-3880-E861-8099-BCE0FF697592}"/>
              </a:ext>
            </a:extLst>
          </p:cNvPr>
          <p:cNvSpPr txBox="1"/>
          <p:nvPr/>
        </p:nvSpPr>
        <p:spPr>
          <a:xfrm>
            <a:off x="1224280" y="2573810"/>
            <a:ext cx="9743440" cy="1569660"/>
          </a:xfrm>
          <a:prstGeom prst="rect">
            <a:avLst/>
          </a:prstGeom>
          <a:noFill/>
        </p:spPr>
        <p:txBody>
          <a:bodyPr wrap="square">
            <a:spAutoFit/>
          </a:bodyPr>
          <a:lstStyle/>
          <a:p>
            <a:pPr algn="ctr"/>
            <a:r>
              <a:rPr lang="en-US" sz="4800" b="1" dirty="0"/>
              <a:t>PDM for Pain Medicine for </a:t>
            </a:r>
            <a:r>
              <a:rPr lang="en-US" sz="4800" b="1" u="sng" dirty="0" err="1"/>
              <a:t>Anaesthesiologists</a:t>
            </a:r>
            <a:endParaRPr lang="en-US" sz="4800" b="1" u="sng" dirty="0"/>
          </a:p>
        </p:txBody>
      </p:sp>
      <p:sp>
        <p:nvSpPr>
          <p:cNvPr id="5" name="Subtitle 2">
            <a:extLst>
              <a:ext uri="{FF2B5EF4-FFF2-40B4-BE49-F238E27FC236}">
                <a16:creationId xmlns:a16="http://schemas.microsoft.com/office/drawing/2014/main" id="{47B97D54-9B83-A4A4-E84A-A2E3F1441B9B}"/>
              </a:ext>
            </a:extLst>
          </p:cNvPr>
          <p:cNvSpPr txBox="1">
            <a:spLocks/>
          </p:cNvSpPr>
          <p:nvPr/>
        </p:nvSpPr>
        <p:spPr>
          <a:xfrm>
            <a:off x="1434307" y="4629339"/>
            <a:ext cx="7896251" cy="827182"/>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Prof. Oleg Sabelnikovs</a:t>
            </a:r>
          </a:p>
          <a:p>
            <a:pPr marL="0" indent="0">
              <a:buFont typeface="Arial" panose="020B0604020202020204" pitchFamily="34" charset="0"/>
              <a:buNone/>
            </a:pPr>
            <a:r>
              <a:rPr lang="en-US" dirty="0"/>
              <a:t>President of EBA</a:t>
            </a:r>
            <a:endParaRPr lang="lv-LV" dirty="0"/>
          </a:p>
        </p:txBody>
      </p:sp>
      <p:sp>
        <p:nvSpPr>
          <p:cNvPr id="10" name="TextBox 9">
            <a:extLst>
              <a:ext uri="{FF2B5EF4-FFF2-40B4-BE49-F238E27FC236}">
                <a16:creationId xmlns:a16="http://schemas.microsoft.com/office/drawing/2014/main" id="{5DCF4AB6-2C35-8885-25BA-147B218B4AAB}"/>
              </a:ext>
            </a:extLst>
          </p:cNvPr>
          <p:cNvSpPr txBox="1"/>
          <p:nvPr/>
        </p:nvSpPr>
        <p:spPr>
          <a:xfrm>
            <a:off x="3020861" y="5729808"/>
            <a:ext cx="6150278" cy="646331"/>
          </a:xfrm>
          <a:prstGeom prst="rect">
            <a:avLst/>
          </a:prstGeom>
          <a:noFill/>
        </p:spPr>
        <p:txBody>
          <a:bodyPr wrap="square">
            <a:spAutoFit/>
          </a:bodyPr>
          <a:lstStyle/>
          <a:p>
            <a:pPr algn="ctr"/>
            <a:r>
              <a:rPr lang="en-US" dirty="0"/>
              <a:t>UEMS AUTUMN COUNCIL MEETING</a:t>
            </a:r>
          </a:p>
          <a:p>
            <a:pPr algn="ctr"/>
            <a:r>
              <a:rPr lang="en-US" dirty="0"/>
              <a:t>19 OCT 2024</a:t>
            </a:r>
          </a:p>
        </p:txBody>
      </p:sp>
    </p:spTree>
    <p:extLst>
      <p:ext uri="{BB962C8B-B14F-4D97-AF65-F5344CB8AC3E}">
        <p14:creationId xmlns:p14="http://schemas.microsoft.com/office/powerpoint/2010/main" val="265643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E7D92D-8C7A-48BD-A746-3D07A72E5860}"/>
              </a:ext>
            </a:extLst>
          </p:cNvPr>
          <p:cNvSpPr>
            <a:spLocks noGrp="1"/>
          </p:cNvSpPr>
          <p:nvPr>
            <p:ph idx="1"/>
          </p:nvPr>
        </p:nvSpPr>
        <p:spPr>
          <a:xfrm>
            <a:off x="651934" y="1690688"/>
            <a:ext cx="5568757" cy="3294048"/>
          </a:xfrm>
        </p:spPr>
        <p:txBody>
          <a:bodyPr>
            <a:normAutofit/>
          </a:bodyPr>
          <a:lstStyle/>
          <a:p>
            <a:pPr algn="just"/>
            <a:r>
              <a:rPr lang="en-GB" b="1" dirty="0"/>
              <a:t>General core</a:t>
            </a:r>
            <a:r>
              <a:rPr lang="en-GB" dirty="0"/>
              <a:t> competencies should be achievable by </a:t>
            </a:r>
            <a:r>
              <a:rPr lang="en-GB" u="sng" dirty="0"/>
              <a:t>most national</a:t>
            </a:r>
            <a:r>
              <a:rPr lang="en-GB" dirty="0"/>
              <a:t> training programmes</a:t>
            </a:r>
          </a:p>
          <a:p>
            <a:pPr algn="just"/>
            <a:endParaRPr lang="en-GB" dirty="0"/>
          </a:p>
          <a:p>
            <a:pPr algn="just"/>
            <a:r>
              <a:rPr lang="en-GB" b="1" dirty="0"/>
              <a:t>Specific core competencies</a:t>
            </a:r>
            <a:r>
              <a:rPr lang="en-GB" dirty="0"/>
              <a:t> - basic competence levels proposed </a:t>
            </a:r>
            <a:endParaRPr lang="lv-LV" i="1" dirty="0"/>
          </a:p>
        </p:txBody>
      </p:sp>
      <p:sp>
        <p:nvSpPr>
          <p:cNvPr id="4" name="Rectangle 3">
            <a:extLst>
              <a:ext uri="{FF2B5EF4-FFF2-40B4-BE49-F238E27FC236}">
                <a16:creationId xmlns:a16="http://schemas.microsoft.com/office/drawing/2014/main" id="{B6731C6A-E48B-42D4-8151-BFCFB9C39FC7}"/>
              </a:ext>
            </a:extLst>
          </p:cNvPr>
          <p:cNvSpPr/>
          <p:nvPr/>
        </p:nvSpPr>
        <p:spPr>
          <a:xfrm>
            <a:off x="775086" y="4895632"/>
            <a:ext cx="6088701" cy="1354217"/>
          </a:xfrm>
          <a:prstGeom prst="rect">
            <a:avLst/>
          </a:prstGeom>
          <a:solidFill>
            <a:schemeClr val="bg1">
              <a:lumMod val="95000"/>
            </a:schemeClr>
          </a:solidFill>
        </p:spPr>
        <p:txBody>
          <a:bodyPr wrap="square">
            <a:spAutoFit/>
          </a:bodyPr>
          <a:lstStyle/>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Levels of competencies</a:t>
            </a: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A</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observer level (has knowledge of, describes)</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B</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direct supervision </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C</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distant supervision</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D</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independently</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6162187E-A045-4551-BE67-C118CB2F5B2B}"/>
              </a:ext>
            </a:extLst>
          </p:cNvPr>
          <p:cNvPicPr>
            <a:picLocks noChangeAspect="1"/>
          </p:cNvPicPr>
          <p:nvPr/>
        </p:nvPicPr>
        <p:blipFill>
          <a:blip r:embed="rId3"/>
          <a:stretch>
            <a:fillRect/>
          </a:stretch>
        </p:blipFill>
        <p:spPr>
          <a:xfrm>
            <a:off x="6986939" y="1306023"/>
            <a:ext cx="4981155" cy="4575332"/>
          </a:xfrm>
          <a:prstGeom prst="rect">
            <a:avLst/>
          </a:prstGeom>
          <a:ln>
            <a:noFill/>
          </a:ln>
          <a:effectLst>
            <a:outerShdw blurRad="292100" dist="139700" dir="2700000" algn="tl" rotWithShape="0">
              <a:srgbClr val="333333">
                <a:alpha val="65000"/>
              </a:srgbClr>
            </a:outerShdw>
          </a:effectLst>
        </p:spPr>
      </p:pic>
      <p:sp>
        <p:nvSpPr>
          <p:cNvPr id="5" name="Date Placeholder 4">
            <a:extLst>
              <a:ext uri="{FF2B5EF4-FFF2-40B4-BE49-F238E27FC236}">
                <a16:creationId xmlns:a16="http://schemas.microsoft.com/office/drawing/2014/main" id="{EBCC0122-D521-4296-710E-47D7391B157B}"/>
              </a:ext>
            </a:extLst>
          </p:cNvPr>
          <p:cNvSpPr>
            <a:spLocks noGrp="1"/>
          </p:cNvSpPr>
          <p:nvPr>
            <p:ph type="dt" sz="half" idx="10"/>
          </p:nvPr>
        </p:nvSpPr>
        <p:spPr/>
        <p:txBody>
          <a:bodyPr/>
          <a:lstStyle/>
          <a:p>
            <a:fld id="{F29E9A27-5B27-449F-AA3C-359A96F8CC08}" type="datetime5">
              <a:rPr lang="en-US" smtClean="0"/>
              <a:t>19-Oct-24</a:t>
            </a:fld>
            <a:endParaRPr lang="en-US"/>
          </a:p>
        </p:txBody>
      </p:sp>
      <p:sp>
        <p:nvSpPr>
          <p:cNvPr id="6" name="Slide Number Placeholder 5">
            <a:extLst>
              <a:ext uri="{FF2B5EF4-FFF2-40B4-BE49-F238E27FC236}">
                <a16:creationId xmlns:a16="http://schemas.microsoft.com/office/drawing/2014/main" id="{85F6EBF3-4BDA-FB53-22B1-37C191B1147A}"/>
              </a:ext>
            </a:extLst>
          </p:cNvPr>
          <p:cNvSpPr>
            <a:spLocks noGrp="1"/>
          </p:cNvSpPr>
          <p:nvPr>
            <p:ph type="sldNum" sz="quarter" idx="12"/>
          </p:nvPr>
        </p:nvSpPr>
        <p:spPr/>
        <p:txBody>
          <a:bodyPr/>
          <a:lstStyle/>
          <a:p>
            <a:fld id="{9683A5A9-56A0-4F9D-B963-5141FF50F368}" type="slidenum">
              <a:rPr lang="en-US" smtClean="0"/>
              <a:t>10</a:t>
            </a:fld>
            <a:endParaRPr lang="en-US"/>
          </a:p>
        </p:txBody>
      </p:sp>
      <p:sp>
        <p:nvSpPr>
          <p:cNvPr id="7" name="Rectangle: Rounded Corners 6">
            <a:extLst>
              <a:ext uri="{FF2B5EF4-FFF2-40B4-BE49-F238E27FC236}">
                <a16:creationId xmlns:a16="http://schemas.microsoft.com/office/drawing/2014/main" id="{DD519DF1-DC65-1F9B-3BD7-ABB60ECA3B42}"/>
              </a:ext>
            </a:extLst>
          </p:cNvPr>
          <p:cNvSpPr/>
          <p:nvPr/>
        </p:nvSpPr>
        <p:spPr>
          <a:xfrm>
            <a:off x="7264400" y="2773680"/>
            <a:ext cx="326136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DE3172F6-82BA-0153-3711-CC0E5C20AFB7}"/>
              </a:ext>
            </a:extLst>
          </p:cNvPr>
          <p:cNvSpPr/>
          <p:nvPr/>
        </p:nvSpPr>
        <p:spPr>
          <a:xfrm>
            <a:off x="7264400" y="5572740"/>
            <a:ext cx="334264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EF95B43-F270-88F8-83AB-21B46D5BBCFB}"/>
              </a:ext>
            </a:extLst>
          </p:cNvPr>
          <p:cNvSpPr/>
          <p:nvPr/>
        </p:nvSpPr>
        <p:spPr>
          <a:xfrm rot="10800000">
            <a:off x="10739982" y="2641600"/>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B7561D5B-1F03-EEA6-9CEF-77BEC2C5C3E8}"/>
              </a:ext>
            </a:extLst>
          </p:cNvPr>
          <p:cNvSpPr/>
          <p:nvPr/>
        </p:nvSpPr>
        <p:spPr>
          <a:xfrm rot="10800000">
            <a:off x="10739982" y="5393674"/>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B7916122-333D-502A-327C-7A8B06356581}"/>
              </a:ext>
            </a:extLst>
          </p:cNvPr>
          <p:cNvSpPr/>
          <p:nvPr/>
        </p:nvSpPr>
        <p:spPr>
          <a:xfrm>
            <a:off x="7264400" y="1962872"/>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2B5E6F8D-1533-6848-3AD7-9F76678C014E}"/>
              </a:ext>
            </a:extLst>
          </p:cNvPr>
          <p:cNvSpPr/>
          <p:nvPr/>
        </p:nvSpPr>
        <p:spPr>
          <a:xfrm>
            <a:off x="7264400" y="2175267"/>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6568C131-4519-2ECD-268A-1949C1A2E6F9}"/>
              </a:ext>
            </a:extLst>
          </p:cNvPr>
          <p:cNvSpPr/>
          <p:nvPr/>
        </p:nvSpPr>
        <p:spPr>
          <a:xfrm>
            <a:off x="7264400" y="2529839"/>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9E79D08D-6D22-6E3B-A08E-4FEF1913D387}"/>
              </a:ext>
            </a:extLst>
          </p:cNvPr>
          <p:cNvSpPr/>
          <p:nvPr/>
        </p:nvSpPr>
        <p:spPr>
          <a:xfrm>
            <a:off x="7305040" y="2943226"/>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AF26E4BF-BDE0-1A92-EB4A-1FBE42C22AB0}"/>
              </a:ext>
            </a:extLst>
          </p:cNvPr>
          <p:cNvSpPr/>
          <p:nvPr/>
        </p:nvSpPr>
        <p:spPr>
          <a:xfrm>
            <a:off x="7305040" y="3166746"/>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4DF36207-C4D7-F1C0-8934-134340E0ADDC}"/>
              </a:ext>
            </a:extLst>
          </p:cNvPr>
          <p:cNvSpPr/>
          <p:nvPr/>
        </p:nvSpPr>
        <p:spPr>
          <a:xfrm>
            <a:off x="7244080" y="5349219"/>
            <a:ext cx="3372750" cy="202757"/>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90073AB6-DB93-AB9D-5448-A46F337D2AD4}"/>
              </a:ext>
            </a:extLst>
          </p:cNvPr>
          <p:cNvPicPr>
            <a:picLocks noChangeAspect="1"/>
          </p:cNvPicPr>
          <p:nvPr/>
        </p:nvPicPr>
        <p:blipFill>
          <a:blip r:embed="rId4"/>
          <a:stretch>
            <a:fillRect/>
          </a:stretch>
        </p:blipFill>
        <p:spPr>
          <a:xfrm>
            <a:off x="367685" y="57731"/>
            <a:ext cx="11223709" cy="1365622"/>
          </a:xfrm>
          <a:prstGeom prst="rect">
            <a:avLst/>
          </a:prstGeom>
        </p:spPr>
      </p:pic>
      <p:sp>
        <p:nvSpPr>
          <p:cNvPr id="18" name="TextBox 17">
            <a:extLst>
              <a:ext uri="{FF2B5EF4-FFF2-40B4-BE49-F238E27FC236}">
                <a16:creationId xmlns:a16="http://schemas.microsoft.com/office/drawing/2014/main" id="{811F87E1-69F3-8E36-694B-0A7939F57009}"/>
              </a:ext>
            </a:extLst>
          </p:cNvPr>
          <p:cNvSpPr txBox="1"/>
          <p:nvPr/>
        </p:nvSpPr>
        <p:spPr>
          <a:xfrm>
            <a:off x="1307023" y="3003030"/>
            <a:ext cx="10073640" cy="1077218"/>
          </a:xfrm>
          <a:prstGeom prst="rect">
            <a:avLst/>
          </a:prstGeom>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en-US" sz="3200" b="1" dirty="0"/>
              <a:t>Many competencies related to Pain Medicine are developed during residency training</a:t>
            </a:r>
          </a:p>
        </p:txBody>
      </p:sp>
    </p:spTree>
    <p:extLst>
      <p:ext uri="{BB962C8B-B14F-4D97-AF65-F5344CB8AC3E}">
        <p14:creationId xmlns:p14="http://schemas.microsoft.com/office/powerpoint/2010/main" val="227499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E8E77-E5A4-44A4-A773-BFE5121E258E}"/>
              </a:ext>
            </a:extLst>
          </p:cNvPr>
          <p:cNvSpPr>
            <a:spLocks noGrp="1"/>
          </p:cNvSpPr>
          <p:nvPr>
            <p:ph type="title"/>
          </p:nvPr>
        </p:nvSpPr>
        <p:spPr>
          <a:xfrm>
            <a:off x="651934" y="365125"/>
            <a:ext cx="10515600" cy="951057"/>
          </a:xfrm>
        </p:spPr>
        <p:txBody>
          <a:bodyPr/>
          <a:lstStyle/>
          <a:p>
            <a:r>
              <a:rPr lang="en-US" b="1" dirty="0">
                <a:latin typeface="+mn-lt"/>
              </a:rPr>
              <a:t>Competencies required of the trainee</a:t>
            </a:r>
            <a:endParaRPr lang="lv-LV" b="1" dirty="0">
              <a:latin typeface="+mn-lt"/>
            </a:endParaRPr>
          </a:p>
        </p:txBody>
      </p:sp>
      <p:sp>
        <p:nvSpPr>
          <p:cNvPr id="3" name="Content Placeholder 2">
            <a:extLst>
              <a:ext uri="{FF2B5EF4-FFF2-40B4-BE49-F238E27FC236}">
                <a16:creationId xmlns:a16="http://schemas.microsoft.com/office/drawing/2014/main" id="{55E7D92D-8C7A-48BD-A746-3D07A72E5860}"/>
              </a:ext>
            </a:extLst>
          </p:cNvPr>
          <p:cNvSpPr>
            <a:spLocks noGrp="1"/>
          </p:cNvSpPr>
          <p:nvPr>
            <p:ph idx="1"/>
          </p:nvPr>
        </p:nvSpPr>
        <p:spPr>
          <a:xfrm>
            <a:off x="651934" y="1690688"/>
            <a:ext cx="5568757" cy="3294048"/>
          </a:xfrm>
        </p:spPr>
        <p:txBody>
          <a:bodyPr>
            <a:normAutofit/>
          </a:bodyPr>
          <a:lstStyle/>
          <a:p>
            <a:pPr algn="just"/>
            <a:r>
              <a:rPr lang="en-GB" b="1" dirty="0"/>
              <a:t>General core</a:t>
            </a:r>
            <a:r>
              <a:rPr lang="en-GB" dirty="0"/>
              <a:t> competencies should be achievable by </a:t>
            </a:r>
            <a:r>
              <a:rPr lang="en-GB" u="sng" dirty="0"/>
              <a:t>most national</a:t>
            </a:r>
            <a:r>
              <a:rPr lang="en-GB" dirty="0"/>
              <a:t> training programmes</a:t>
            </a:r>
          </a:p>
          <a:p>
            <a:pPr algn="just"/>
            <a:endParaRPr lang="en-GB" dirty="0"/>
          </a:p>
          <a:p>
            <a:pPr algn="just"/>
            <a:r>
              <a:rPr lang="en-GB" b="1" dirty="0"/>
              <a:t>Specific core competencies</a:t>
            </a:r>
            <a:r>
              <a:rPr lang="en-GB" dirty="0"/>
              <a:t> - basic competence levels proposed </a:t>
            </a:r>
            <a:endParaRPr lang="lv-LV" i="1" dirty="0"/>
          </a:p>
        </p:txBody>
      </p:sp>
      <p:sp>
        <p:nvSpPr>
          <p:cNvPr id="4" name="Rectangle 3">
            <a:extLst>
              <a:ext uri="{FF2B5EF4-FFF2-40B4-BE49-F238E27FC236}">
                <a16:creationId xmlns:a16="http://schemas.microsoft.com/office/drawing/2014/main" id="{B6731C6A-E48B-42D4-8151-BFCFB9C39FC7}"/>
              </a:ext>
            </a:extLst>
          </p:cNvPr>
          <p:cNvSpPr/>
          <p:nvPr/>
        </p:nvSpPr>
        <p:spPr>
          <a:xfrm>
            <a:off x="775086" y="4895632"/>
            <a:ext cx="6088701" cy="1354217"/>
          </a:xfrm>
          <a:prstGeom prst="rect">
            <a:avLst/>
          </a:prstGeom>
          <a:solidFill>
            <a:schemeClr val="bg1">
              <a:lumMod val="95000"/>
            </a:schemeClr>
          </a:solidFill>
        </p:spPr>
        <p:txBody>
          <a:bodyPr wrap="square">
            <a:spAutoFit/>
          </a:bodyPr>
          <a:lstStyle/>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Levels of competencies</a:t>
            </a: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A</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observer level (has knowledge of, describes)</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B</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direct supervision </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C</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distant supervision</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D</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independently</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6162187E-A045-4551-BE67-C118CB2F5B2B}"/>
              </a:ext>
            </a:extLst>
          </p:cNvPr>
          <p:cNvPicPr>
            <a:picLocks noChangeAspect="1"/>
          </p:cNvPicPr>
          <p:nvPr/>
        </p:nvPicPr>
        <p:blipFill>
          <a:blip r:embed="rId3"/>
          <a:stretch>
            <a:fillRect/>
          </a:stretch>
        </p:blipFill>
        <p:spPr>
          <a:xfrm>
            <a:off x="6986939" y="1316182"/>
            <a:ext cx="4981155" cy="4575332"/>
          </a:xfrm>
          <a:prstGeom prst="rect">
            <a:avLst/>
          </a:prstGeom>
          <a:ln>
            <a:noFill/>
          </a:ln>
          <a:effectLst>
            <a:outerShdw blurRad="292100" dist="139700" dir="2700000" algn="tl" rotWithShape="0">
              <a:srgbClr val="333333">
                <a:alpha val="65000"/>
              </a:srgbClr>
            </a:outerShdw>
          </a:effectLst>
        </p:spPr>
      </p:pic>
      <p:sp>
        <p:nvSpPr>
          <p:cNvPr id="5" name="Date Placeholder 4">
            <a:extLst>
              <a:ext uri="{FF2B5EF4-FFF2-40B4-BE49-F238E27FC236}">
                <a16:creationId xmlns:a16="http://schemas.microsoft.com/office/drawing/2014/main" id="{EBCC0122-D521-4296-710E-47D7391B157B}"/>
              </a:ext>
            </a:extLst>
          </p:cNvPr>
          <p:cNvSpPr>
            <a:spLocks noGrp="1"/>
          </p:cNvSpPr>
          <p:nvPr>
            <p:ph type="dt" sz="half" idx="10"/>
          </p:nvPr>
        </p:nvSpPr>
        <p:spPr/>
        <p:txBody>
          <a:bodyPr/>
          <a:lstStyle/>
          <a:p>
            <a:fld id="{F29E9A27-5B27-449F-AA3C-359A96F8CC08}" type="datetime5">
              <a:rPr lang="en-US" smtClean="0"/>
              <a:t>19-Oct-24</a:t>
            </a:fld>
            <a:endParaRPr lang="en-US"/>
          </a:p>
        </p:txBody>
      </p:sp>
      <p:sp>
        <p:nvSpPr>
          <p:cNvPr id="6" name="Slide Number Placeholder 5">
            <a:extLst>
              <a:ext uri="{FF2B5EF4-FFF2-40B4-BE49-F238E27FC236}">
                <a16:creationId xmlns:a16="http://schemas.microsoft.com/office/drawing/2014/main" id="{85F6EBF3-4BDA-FB53-22B1-37C191B1147A}"/>
              </a:ext>
            </a:extLst>
          </p:cNvPr>
          <p:cNvSpPr>
            <a:spLocks noGrp="1"/>
          </p:cNvSpPr>
          <p:nvPr>
            <p:ph type="sldNum" sz="quarter" idx="12"/>
          </p:nvPr>
        </p:nvSpPr>
        <p:spPr/>
        <p:txBody>
          <a:bodyPr/>
          <a:lstStyle/>
          <a:p>
            <a:fld id="{9683A5A9-56A0-4F9D-B963-5141FF50F368}" type="slidenum">
              <a:rPr lang="en-US" smtClean="0"/>
              <a:t>11</a:t>
            </a:fld>
            <a:endParaRPr lang="en-US"/>
          </a:p>
        </p:txBody>
      </p:sp>
      <p:sp>
        <p:nvSpPr>
          <p:cNvPr id="7" name="Rectangle: Rounded Corners 6">
            <a:extLst>
              <a:ext uri="{FF2B5EF4-FFF2-40B4-BE49-F238E27FC236}">
                <a16:creationId xmlns:a16="http://schemas.microsoft.com/office/drawing/2014/main" id="{DD519DF1-DC65-1F9B-3BD7-ABB60ECA3B42}"/>
              </a:ext>
            </a:extLst>
          </p:cNvPr>
          <p:cNvSpPr/>
          <p:nvPr/>
        </p:nvSpPr>
        <p:spPr>
          <a:xfrm>
            <a:off x="7264400" y="2773680"/>
            <a:ext cx="326136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DE3172F6-82BA-0153-3711-CC0E5C20AFB7}"/>
              </a:ext>
            </a:extLst>
          </p:cNvPr>
          <p:cNvSpPr/>
          <p:nvPr/>
        </p:nvSpPr>
        <p:spPr>
          <a:xfrm>
            <a:off x="7264400" y="5572740"/>
            <a:ext cx="334264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EF95B43-F270-88F8-83AB-21B46D5BBCFB}"/>
              </a:ext>
            </a:extLst>
          </p:cNvPr>
          <p:cNvSpPr/>
          <p:nvPr/>
        </p:nvSpPr>
        <p:spPr>
          <a:xfrm rot="10800000">
            <a:off x="10739982" y="2641600"/>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B7561D5B-1F03-EEA6-9CEF-77BEC2C5C3E8}"/>
              </a:ext>
            </a:extLst>
          </p:cNvPr>
          <p:cNvSpPr/>
          <p:nvPr/>
        </p:nvSpPr>
        <p:spPr>
          <a:xfrm rot="10800000">
            <a:off x="10739982" y="5393674"/>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D637B31A-D58D-3B13-5A27-4F74BE52BA53}"/>
              </a:ext>
            </a:extLst>
          </p:cNvPr>
          <p:cNvSpPr txBox="1"/>
          <p:nvPr/>
        </p:nvSpPr>
        <p:spPr>
          <a:xfrm>
            <a:off x="1251766" y="2128307"/>
            <a:ext cx="9960656" cy="20621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gn="ctr"/>
            <a:r>
              <a:rPr lang="en-US" sz="4800" b="1" dirty="0"/>
              <a:t>Not all learning objectives listed in the ETR reach level D </a:t>
            </a:r>
          </a:p>
          <a:p>
            <a:pPr algn="ctr"/>
            <a:r>
              <a:rPr lang="en-US" sz="3200" dirty="0"/>
              <a:t>(</a:t>
            </a:r>
            <a:r>
              <a:rPr lang="en-US" sz="3200" i="1" dirty="0"/>
              <a:t>perform and manage independently</a:t>
            </a:r>
            <a:r>
              <a:rPr lang="en-US" sz="3200" dirty="0"/>
              <a:t>)</a:t>
            </a:r>
            <a:endParaRPr lang="en-US" sz="4800" dirty="0"/>
          </a:p>
        </p:txBody>
      </p:sp>
    </p:spTree>
    <p:extLst>
      <p:ext uri="{BB962C8B-B14F-4D97-AF65-F5344CB8AC3E}">
        <p14:creationId xmlns:p14="http://schemas.microsoft.com/office/powerpoint/2010/main" val="4101772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4F151-BC27-4291-B5DB-ADBE6BB60E92}"/>
              </a:ext>
            </a:extLst>
          </p:cNvPr>
          <p:cNvSpPr>
            <a:spLocks noGrp="1"/>
          </p:cNvSpPr>
          <p:nvPr>
            <p:ph type="title"/>
          </p:nvPr>
        </p:nvSpPr>
        <p:spPr/>
        <p:txBody>
          <a:bodyPr/>
          <a:lstStyle/>
          <a:p>
            <a:r>
              <a:rPr lang="en-US" sz="6000" b="1" dirty="0">
                <a:latin typeface="+mn-lt"/>
              </a:rPr>
              <a:t>PDM for Pain Medicine for </a:t>
            </a:r>
            <a:r>
              <a:rPr lang="en-US" sz="6000" b="1" u="sng" dirty="0" err="1">
                <a:latin typeface="+mn-lt"/>
              </a:rPr>
              <a:t>Anaesthesiologists</a:t>
            </a:r>
            <a:endParaRPr lang="en-US" u="sng" dirty="0">
              <a:latin typeface="+mn-lt"/>
            </a:endParaRPr>
          </a:p>
        </p:txBody>
      </p:sp>
      <p:sp>
        <p:nvSpPr>
          <p:cNvPr id="3" name="Text Placeholder 2">
            <a:extLst>
              <a:ext uri="{FF2B5EF4-FFF2-40B4-BE49-F238E27FC236}">
                <a16:creationId xmlns:a16="http://schemas.microsoft.com/office/drawing/2014/main" id="{DC22C3B8-5A12-6FB5-94AA-E72B61A0FCC1}"/>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A5CF3980-658F-5C89-7728-02C8981ADFCD}"/>
              </a:ext>
            </a:extLst>
          </p:cNvPr>
          <p:cNvSpPr>
            <a:spLocks noGrp="1"/>
          </p:cNvSpPr>
          <p:nvPr>
            <p:ph type="dt" sz="half" idx="10"/>
          </p:nvPr>
        </p:nvSpPr>
        <p:spPr/>
        <p:txBody>
          <a:bodyPr/>
          <a:lstStyle/>
          <a:p>
            <a:fld id="{50E2FC88-6116-4A69-A81E-7CFF5846DA60}" type="datetime5">
              <a:rPr lang="en-US" smtClean="0"/>
              <a:t>19-Oct-24</a:t>
            </a:fld>
            <a:endParaRPr lang="en-US"/>
          </a:p>
        </p:txBody>
      </p:sp>
      <p:sp>
        <p:nvSpPr>
          <p:cNvPr id="5" name="Slide Number Placeholder 4">
            <a:extLst>
              <a:ext uri="{FF2B5EF4-FFF2-40B4-BE49-F238E27FC236}">
                <a16:creationId xmlns:a16="http://schemas.microsoft.com/office/drawing/2014/main" id="{B7C677F7-16CB-570E-2304-7D626B10D247}"/>
              </a:ext>
            </a:extLst>
          </p:cNvPr>
          <p:cNvSpPr>
            <a:spLocks noGrp="1"/>
          </p:cNvSpPr>
          <p:nvPr>
            <p:ph type="sldNum" sz="quarter" idx="12"/>
          </p:nvPr>
        </p:nvSpPr>
        <p:spPr/>
        <p:txBody>
          <a:bodyPr/>
          <a:lstStyle/>
          <a:p>
            <a:fld id="{9683A5A9-56A0-4F9D-B963-5141FF50F368}" type="slidenum">
              <a:rPr lang="en-US" smtClean="0"/>
              <a:t>12</a:t>
            </a:fld>
            <a:endParaRPr lang="en-US"/>
          </a:p>
        </p:txBody>
      </p:sp>
      <p:pic>
        <p:nvPicPr>
          <p:cNvPr id="6" name="Picture 5">
            <a:extLst>
              <a:ext uri="{FF2B5EF4-FFF2-40B4-BE49-F238E27FC236}">
                <a16:creationId xmlns:a16="http://schemas.microsoft.com/office/drawing/2014/main" id="{BE4AD727-2273-2F2D-AAF4-410B0C0249CC}"/>
              </a:ext>
            </a:extLst>
          </p:cNvPr>
          <p:cNvPicPr>
            <a:picLocks noChangeAspect="1"/>
          </p:cNvPicPr>
          <p:nvPr/>
        </p:nvPicPr>
        <p:blipFill>
          <a:blip r:embed="rId2"/>
          <a:stretch>
            <a:fillRect/>
          </a:stretch>
        </p:blipFill>
        <p:spPr>
          <a:xfrm>
            <a:off x="4990010" y="392906"/>
            <a:ext cx="6370140" cy="2192484"/>
          </a:xfrm>
          <a:prstGeom prst="rect">
            <a:avLst/>
          </a:prstGeom>
        </p:spPr>
      </p:pic>
      <p:sp>
        <p:nvSpPr>
          <p:cNvPr id="7" name="Oval 6">
            <a:extLst>
              <a:ext uri="{FF2B5EF4-FFF2-40B4-BE49-F238E27FC236}">
                <a16:creationId xmlns:a16="http://schemas.microsoft.com/office/drawing/2014/main" id="{C5798CF5-942D-74BF-10BD-0A981FB66E37}"/>
              </a:ext>
            </a:extLst>
          </p:cNvPr>
          <p:cNvSpPr/>
          <p:nvPr/>
        </p:nvSpPr>
        <p:spPr>
          <a:xfrm>
            <a:off x="9258261" y="417983"/>
            <a:ext cx="2343150" cy="2286000"/>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9868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3938A8C-371D-0DFE-1E0A-C533E51481FF}"/>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D7AAB05E-E71D-7177-D3EF-6CF8C97AAF10}"/>
              </a:ext>
            </a:extLst>
          </p:cNvPr>
          <p:cNvSpPr>
            <a:spLocks noGrp="1"/>
          </p:cNvSpPr>
          <p:nvPr>
            <p:ph type="sldNum" sz="quarter" idx="12"/>
          </p:nvPr>
        </p:nvSpPr>
        <p:spPr/>
        <p:txBody>
          <a:bodyPr/>
          <a:lstStyle/>
          <a:p>
            <a:fld id="{9683A5A9-56A0-4F9D-B963-5141FF50F368}" type="slidenum">
              <a:rPr lang="en-US" smtClean="0"/>
              <a:t>13</a:t>
            </a:fld>
            <a:endParaRPr lang="en-US"/>
          </a:p>
        </p:txBody>
      </p:sp>
      <p:sp>
        <p:nvSpPr>
          <p:cNvPr id="13" name="TextBox 12">
            <a:extLst>
              <a:ext uri="{FF2B5EF4-FFF2-40B4-BE49-F238E27FC236}">
                <a16:creationId xmlns:a16="http://schemas.microsoft.com/office/drawing/2014/main" id="{F83A2BDB-5B75-A1F2-6FEC-3525EB5172E4}"/>
              </a:ext>
            </a:extLst>
          </p:cNvPr>
          <p:cNvSpPr txBox="1"/>
          <p:nvPr/>
        </p:nvSpPr>
        <p:spPr>
          <a:xfrm>
            <a:off x="970766" y="4944928"/>
            <a:ext cx="10891381" cy="1200329"/>
          </a:xfrm>
          <a:prstGeom prst="rect">
            <a:avLst/>
          </a:prstGeom>
          <a:noFill/>
        </p:spPr>
        <p:txBody>
          <a:bodyPr wrap="square">
            <a:spAutoFit/>
          </a:bodyPr>
          <a:lstStyle/>
          <a:p>
            <a:pPr algn="just"/>
            <a:r>
              <a:rPr lang="en-US" sz="2400" dirty="0"/>
              <a:t>The European Professional Development Modules (PDMs) for </a:t>
            </a:r>
            <a:r>
              <a:rPr lang="en-US" sz="2400" b="1" dirty="0" err="1"/>
              <a:t>anaesthesiologists</a:t>
            </a:r>
            <a:r>
              <a:rPr lang="en-US" sz="2400" b="1" dirty="0"/>
              <a:t> </a:t>
            </a:r>
            <a:r>
              <a:rPr lang="en-US" sz="2400" dirty="0" err="1"/>
              <a:t>summarise</a:t>
            </a:r>
            <a:r>
              <a:rPr lang="en-US" sz="2400" dirty="0"/>
              <a:t> learning objectives to enrich and increase competencies raising clinical experts and professional leaders to a </a:t>
            </a:r>
            <a:r>
              <a:rPr lang="en-US" sz="2400" b="1" dirty="0"/>
              <a:t>higher level of qualification</a:t>
            </a:r>
            <a:r>
              <a:rPr lang="en-US" sz="2400" dirty="0"/>
              <a:t>.</a:t>
            </a:r>
          </a:p>
        </p:txBody>
      </p:sp>
      <p:pic>
        <p:nvPicPr>
          <p:cNvPr id="3" name="Picture 2">
            <a:extLst>
              <a:ext uri="{FF2B5EF4-FFF2-40B4-BE49-F238E27FC236}">
                <a16:creationId xmlns:a16="http://schemas.microsoft.com/office/drawing/2014/main" id="{C9F38740-D14A-EE60-D352-112D6D921CB8}"/>
              </a:ext>
            </a:extLst>
          </p:cNvPr>
          <p:cNvPicPr>
            <a:picLocks noChangeAspect="1"/>
          </p:cNvPicPr>
          <p:nvPr/>
        </p:nvPicPr>
        <p:blipFill>
          <a:blip r:embed="rId3"/>
          <a:stretch>
            <a:fillRect/>
          </a:stretch>
        </p:blipFill>
        <p:spPr>
          <a:xfrm>
            <a:off x="3178147" y="569882"/>
            <a:ext cx="6476618" cy="393920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27655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9FC876-A7D3-421E-D777-9C4387171241}"/>
              </a:ext>
            </a:extLst>
          </p:cNvPr>
          <p:cNvSpPr>
            <a:spLocks noGrp="1"/>
          </p:cNvSpPr>
          <p:nvPr>
            <p:ph idx="1"/>
          </p:nvPr>
        </p:nvSpPr>
        <p:spPr>
          <a:xfrm>
            <a:off x="838200" y="3883067"/>
            <a:ext cx="10515600" cy="2293895"/>
          </a:xfrm>
        </p:spPr>
        <p:txBody>
          <a:bodyPr/>
          <a:lstStyle/>
          <a:p>
            <a:pPr algn="just"/>
            <a:r>
              <a:rPr lang="en-GB" b="1" kern="100" dirty="0">
                <a:effectLst/>
                <a:ea typeface="Calibri" panose="020F0502020204030204" pitchFamily="34" charset="0"/>
                <a:cs typeface="Times New Roman" panose="02020603050405020304" pitchFamily="18" charset="0"/>
              </a:rPr>
              <a:t>Part 1:</a:t>
            </a:r>
            <a:r>
              <a:rPr lang="en-GB" kern="100" dirty="0">
                <a:effectLst/>
                <a:ea typeface="Calibri" panose="020F0502020204030204" pitchFamily="34" charset="0"/>
                <a:cs typeface="Times New Roman" panose="02020603050405020304" pitchFamily="18" charset="0"/>
              </a:rPr>
              <a:t> </a:t>
            </a:r>
            <a:r>
              <a:rPr lang="en-GB" b="1" kern="100" dirty="0">
                <a:effectLst/>
                <a:ea typeface="Calibri" panose="020F0502020204030204" pitchFamily="34" charset="0"/>
                <a:cs typeface="Times New Roman" panose="02020603050405020304" pitchFamily="18" charset="0"/>
              </a:rPr>
              <a:t>General Information </a:t>
            </a:r>
            <a:r>
              <a:rPr lang="en-GB" kern="100" dirty="0">
                <a:effectLst/>
                <a:ea typeface="Calibri" panose="020F0502020204030204" pitchFamily="34" charset="0"/>
                <a:cs typeface="Times New Roman" panose="02020603050405020304" pitchFamily="18" charset="0"/>
              </a:rPr>
              <a:t>about the European Professional Development Module (PDM) in Pain Medicine for Anaesthesiologists</a:t>
            </a:r>
            <a:endParaRPr lang="en-US" dirty="0">
              <a:effectLst/>
              <a:ea typeface="Calibri" panose="020F0502020204030204" pitchFamily="34" charset="0"/>
              <a:cs typeface="Times New Roman" panose="02020603050405020304" pitchFamily="18" charset="0"/>
            </a:endParaRPr>
          </a:p>
          <a:p>
            <a:pPr algn="just"/>
            <a:r>
              <a:rPr lang="en-US" b="1" dirty="0"/>
              <a:t>Part 2:</a:t>
            </a:r>
            <a:r>
              <a:rPr lang="en-US" dirty="0"/>
              <a:t> </a:t>
            </a:r>
            <a:r>
              <a:rPr lang="en-US" b="1" dirty="0"/>
              <a:t>Domains and Competencies</a:t>
            </a:r>
            <a:r>
              <a:rPr lang="en-US" dirty="0"/>
              <a:t> in the PDM Pain Medicine for </a:t>
            </a:r>
            <a:r>
              <a:rPr lang="en-US" dirty="0" err="1"/>
              <a:t>Anaesthesiologists</a:t>
            </a:r>
            <a:endParaRPr lang="en-US" dirty="0"/>
          </a:p>
          <a:p>
            <a:pPr algn="just"/>
            <a:r>
              <a:rPr lang="en-GB" b="1" kern="100" dirty="0">
                <a:effectLst/>
                <a:ea typeface="Calibri" panose="020F0502020204030204" pitchFamily="34" charset="0"/>
                <a:cs typeface="Times New Roman" panose="02020603050405020304" pitchFamily="18" charset="0"/>
              </a:rPr>
              <a:t>Appendix I: </a:t>
            </a:r>
            <a:r>
              <a:rPr lang="en-GB" kern="100" dirty="0" err="1">
                <a:effectLst/>
                <a:ea typeface="Calibri" panose="020F0502020204030204" pitchFamily="34" charset="0"/>
                <a:cs typeface="Times New Roman" panose="02020603050405020304" pitchFamily="18" charset="0"/>
              </a:rPr>
              <a:t>Entrustable</a:t>
            </a:r>
            <a:r>
              <a:rPr lang="en-GB" kern="100" dirty="0">
                <a:effectLst/>
                <a:ea typeface="Calibri" panose="020F0502020204030204" pitchFamily="34" charset="0"/>
                <a:cs typeface="Times New Roman" panose="02020603050405020304" pitchFamily="18" charset="0"/>
              </a:rPr>
              <a:t> Professional Activities (EPAs)</a:t>
            </a:r>
            <a:endParaRPr lang="en-US" dirty="0">
              <a:effectLst/>
              <a:ea typeface="Calibri" panose="020F0502020204030204" pitchFamily="34" charset="0"/>
              <a:cs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0CAEF7E9-4B29-2B09-3E6E-CB7A22908BB8}"/>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55A2806E-9E43-6D61-7B1D-5F8953B74447}"/>
              </a:ext>
            </a:extLst>
          </p:cNvPr>
          <p:cNvSpPr>
            <a:spLocks noGrp="1"/>
          </p:cNvSpPr>
          <p:nvPr>
            <p:ph type="sldNum" sz="quarter" idx="12"/>
          </p:nvPr>
        </p:nvSpPr>
        <p:spPr/>
        <p:txBody>
          <a:bodyPr/>
          <a:lstStyle/>
          <a:p>
            <a:fld id="{9683A5A9-56A0-4F9D-B963-5141FF50F368}" type="slidenum">
              <a:rPr lang="en-US" smtClean="0"/>
              <a:t>14</a:t>
            </a:fld>
            <a:endParaRPr lang="en-US"/>
          </a:p>
        </p:txBody>
      </p:sp>
      <p:pic>
        <p:nvPicPr>
          <p:cNvPr id="6" name="Picture 5">
            <a:extLst>
              <a:ext uri="{FF2B5EF4-FFF2-40B4-BE49-F238E27FC236}">
                <a16:creationId xmlns:a16="http://schemas.microsoft.com/office/drawing/2014/main" id="{D7BD1D8E-9AA4-7ED8-ECE9-0C2B32C33255}"/>
              </a:ext>
            </a:extLst>
          </p:cNvPr>
          <p:cNvPicPr>
            <a:picLocks noChangeAspect="1"/>
          </p:cNvPicPr>
          <p:nvPr/>
        </p:nvPicPr>
        <p:blipFill>
          <a:blip r:embed="rId3"/>
          <a:stretch>
            <a:fillRect/>
          </a:stretch>
        </p:blipFill>
        <p:spPr>
          <a:xfrm>
            <a:off x="5945358" y="365125"/>
            <a:ext cx="5408442" cy="328951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34540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FC0D-0D42-73B3-DC34-54E76142667D}"/>
              </a:ext>
            </a:extLst>
          </p:cNvPr>
          <p:cNvSpPr>
            <a:spLocks noGrp="1"/>
          </p:cNvSpPr>
          <p:nvPr>
            <p:ph type="title"/>
          </p:nvPr>
        </p:nvSpPr>
        <p:spPr/>
        <p:txBody>
          <a:bodyPr>
            <a:normAutofit fontScale="90000"/>
          </a:bodyPr>
          <a:lstStyle/>
          <a:p>
            <a:pPr algn="just"/>
            <a:r>
              <a:rPr lang="en-US" sz="3600" b="1" dirty="0">
                <a:latin typeface="+mn-lt"/>
              </a:rPr>
              <a:t>Part 1: </a:t>
            </a:r>
            <a:r>
              <a:rPr lang="en-US" sz="3600" b="1" u="sng" dirty="0">
                <a:latin typeface="+mn-lt"/>
              </a:rPr>
              <a:t>General Information</a:t>
            </a:r>
            <a:r>
              <a:rPr lang="en-US" sz="3600" b="1" dirty="0">
                <a:latin typeface="+mn-lt"/>
              </a:rPr>
              <a:t> about the European Professional Development Module (PDM) in Pain Medicine for </a:t>
            </a:r>
            <a:r>
              <a:rPr lang="en-US" sz="3600" b="1" dirty="0" err="1">
                <a:latin typeface="+mn-lt"/>
              </a:rPr>
              <a:t>Anaesthesiologists</a:t>
            </a:r>
            <a:endParaRPr lang="en-US" b="1" dirty="0">
              <a:latin typeface="+mn-lt"/>
            </a:endParaRPr>
          </a:p>
        </p:txBody>
      </p:sp>
      <p:sp>
        <p:nvSpPr>
          <p:cNvPr id="3" name="Content Placeholder 2">
            <a:extLst>
              <a:ext uri="{FF2B5EF4-FFF2-40B4-BE49-F238E27FC236}">
                <a16:creationId xmlns:a16="http://schemas.microsoft.com/office/drawing/2014/main" id="{7438D74E-6D85-C288-40BF-ADFEB4B2CDE2}"/>
              </a:ext>
            </a:extLst>
          </p:cNvPr>
          <p:cNvSpPr>
            <a:spLocks noGrp="1"/>
          </p:cNvSpPr>
          <p:nvPr>
            <p:ph idx="1"/>
          </p:nvPr>
        </p:nvSpPr>
        <p:spPr>
          <a:xfrm>
            <a:off x="838200" y="2004163"/>
            <a:ext cx="10515600" cy="4172799"/>
          </a:xfrm>
        </p:spPr>
        <p:txBody>
          <a:bodyPr>
            <a:normAutofit/>
          </a:bodyPr>
          <a:lstStyle/>
          <a:p>
            <a:r>
              <a:rPr lang="en-US" sz="2400" dirty="0"/>
              <a:t>The Way to Excellence: From ETR for Trainees to the PDM for Specialists</a:t>
            </a:r>
          </a:p>
          <a:p>
            <a:r>
              <a:rPr lang="en-US" sz="2400" b="1" dirty="0"/>
              <a:t>Scope</a:t>
            </a:r>
            <a:r>
              <a:rPr lang="en-US" sz="2400" dirty="0"/>
              <a:t> of the PDM in Pain Medicine for </a:t>
            </a:r>
            <a:r>
              <a:rPr lang="en-US" sz="2400" dirty="0" err="1"/>
              <a:t>Anaesthesiologists</a:t>
            </a:r>
            <a:endParaRPr lang="en-US" sz="2400" dirty="0"/>
          </a:p>
          <a:p>
            <a:r>
              <a:rPr lang="en-US" sz="2400" dirty="0"/>
              <a:t>PDM Pain Medicine </a:t>
            </a:r>
            <a:r>
              <a:rPr lang="en-US" sz="2400" b="1" dirty="0"/>
              <a:t>Development</a:t>
            </a:r>
          </a:p>
          <a:p>
            <a:r>
              <a:rPr lang="en-US" sz="2400" b="1" dirty="0"/>
              <a:t>Duration and Type of Training </a:t>
            </a:r>
            <a:r>
              <a:rPr lang="en-US" sz="2400" dirty="0"/>
              <a:t>in PDM in Pain Medicine</a:t>
            </a:r>
          </a:p>
          <a:p>
            <a:r>
              <a:rPr lang="en-US" sz="2400" b="1" dirty="0"/>
              <a:t>Candidates </a:t>
            </a:r>
            <a:r>
              <a:rPr lang="en-US" sz="2400" dirty="0"/>
              <a:t>for PDM in Pain Medicine</a:t>
            </a:r>
          </a:p>
          <a:p>
            <a:r>
              <a:rPr lang="en-US" sz="2400" b="1" dirty="0"/>
              <a:t>Trainers</a:t>
            </a:r>
            <a:r>
              <a:rPr lang="en-US" sz="2400" dirty="0"/>
              <a:t> for PDM in Pain Medicine</a:t>
            </a:r>
          </a:p>
          <a:p>
            <a:r>
              <a:rPr lang="en-US" sz="2400" b="1" dirty="0"/>
              <a:t>Training Institutions</a:t>
            </a:r>
          </a:p>
          <a:p>
            <a:r>
              <a:rPr lang="en-US" sz="2400" b="1" dirty="0"/>
              <a:t>Assessment</a:t>
            </a:r>
            <a:r>
              <a:rPr lang="en-US" sz="2400" dirty="0"/>
              <a:t> of Competences in PDM in Pain Medicine</a:t>
            </a:r>
          </a:p>
          <a:p>
            <a:r>
              <a:rPr lang="en-US" sz="2400" b="1" dirty="0"/>
              <a:t>Completion</a:t>
            </a:r>
            <a:r>
              <a:rPr lang="en-US" sz="2400" dirty="0"/>
              <a:t> of the PDM in Pain Medicine</a:t>
            </a:r>
          </a:p>
        </p:txBody>
      </p:sp>
      <p:sp>
        <p:nvSpPr>
          <p:cNvPr id="4" name="Date Placeholder 3">
            <a:extLst>
              <a:ext uri="{FF2B5EF4-FFF2-40B4-BE49-F238E27FC236}">
                <a16:creationId xmlns:a16="http://schemas.microsoft.com/office/drawing/2014/main" id="{5DCC1FBD-5633-1875-94AC-68A1627FA7CF}"/>
              </a:ext>
            </a:extLst>
          </p:cNvPr>
          <p:cNvSpPr>
            <a:spLocks noGrp="1"/>
          </p:cNvSpPr>
          <p:nvPr>
            <p:ph type="dt" sz="half" idx="10"/>
          </p:nvPr>
        </p:nvSpPr>
        <p:spPr/>
        <p:txBody>
          <a:bodyPr/>
          <a:lstStyle/>
          <a:p>
            <a:fld id="{99A273AE-348D-487C-BDF7-6B327E21A5DE}" type="datetime5">
              <a:rPr lang="en-US" smtClean="0"/>
              <a:t>19-Oct-24</a:t>
            </a:fld>
            <a:endParaRPr lang="en-US" dirty="0"/>
          </a:p>
        </p:txBody>
      </p:sp>
      <p:sp>
        <p:nvSpPr>
          <p:cNvPr id="5" name="Slide Number Placeholder 4">
            <a:extLst>
              <a:ext uri="{FF2B5EF4-FFF2-40B4-BE49-F238E27FC236}">
                <a16:creationId xmlns:a16="http://schemas.microsoft.com/office/drawing/2014/main" id="{BB90F818-D173-97AB-F538-16CADDAC5419}"/>
              </a:ext>
            </a:extLst>
          </p:cNvPr>
          <p:cNvSpPr>
            <a:spLocks noGrp="1"/>
          </p:cNvSpPr>
          <p:nvPr>
            <p:ph type="sldNum" sz="quarter" idx="12"/>
          </p:nvPr>
        </p:nvSpPr>
        <p:spPr/>
        <p:txBody>
          <a:bodyPr/>
          <a:lstStyle/>
          <a:p>
            <a:fld id="{9683A5A9-56A0-4F9D-B963-5141FF50F368}" type="slidenum">
              <a:rPr lang="en-US" smtClean="0"/>
              <a:t>15</a:t>
            </a:fld>
            <a:endParaRPr lang="en-US" dirty="0"/>
          </a:p>
        </p:txBody>
      </p:sp>
    </p:spTree>
    <p:extLst>
      <p:ext uri="{BB962C8B-B14F-4D97-AF65-F5344CB8AC3E}">
        <p14:creationId xmlns:p14="http://schemas.microsoft.com/office/powerpoint/2010/main" val="670616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FC0D-0D42-73B3-DC34-54E76142667D}"/>
              </a:ext>
            </a:extLst>
          </p:cNvPr>
          <p:cNvSpPr>
            <a:spLocks noGrp="1"/>
          </p:cNvSpPr>
          <p:nvPr>
            <p:ph type="title"/>
          </p:nvPr>
        </p:nvSpPr>
        <p:spPr/>
        <p:txBody>
          <a:bodyPr>
            <a:normAutofit/>
          </a:bodyPr>
          <a:lstStyle/>
          <a:p>
            <a:r>
              <a:rPr lang="en-US" sz="3200" b="1" dirty="0">
                <a:latin typeface="+mn-lt"/>
              </a:rPr>
              <a:t>Part 2. </a:t>
            </a:r>
            <a:r>
              <a:rPr lang="en-US" sz="3200" b="1" u="sng" dirty="0">
                <a:latin typeface="+mn-lt"/>
              </a:rPr>
              <a:t>Domains and competencies</a:t>
            </a:r>
            <a:r>
              <a:rPr lang="en-US" sz="3200" b="1" dirty="0">
                <a:latin typeface="+mn-lt"/>
              </a:rPr>
              <a:t> in the PDM Pain Medicine for </a:t>
            </a:r>
            <a:r>
              <a:rPr lang="en-US" sz="3200" b="1" dirty="0" err="1">
                <a:latin typeface="+mn-lt"/>
              </a:rPr>
              <a:t>anaesthesiologists</a:t>
            </a:r>
            <a:endParaRPr lang="en-US" sz="3200" b="1" dirty="0">
              <a:latin typeface="+mn-lt"/>
            </a:endParaRPr>
          </a:p>
        </p:txBody>
      </p:sp>
      <p:sp>
        <p:nvSpPr>
          <p:cNvPr id="3" name="Content Placeholder 2">
            <a:extLst>
              <a:ext uri="{FF2B5EF4-FFF2-40B4-BE49-F238E27FC236}">
                <a16:creationId xmlns:a16="http://schemas.microsoft.com/office/drawing/2014/main" id="{7438D74E-6D85-C288-40BF-ADFEB4B2CDE2}"/>
              </a:ext>
            </a:extLst>
          </p:cNvPr>
          <p:cNvSpPr>
            <a:spLocks noGrp="1"/>
          </p:cNvSpPr>
          <p:nvPr>
            <p:ph idx="1"/>
          </p:nvPr>
        </p:nvSpPr>
        <p:spPr>
          <a:xfrm>
            <a:off x="838200" y="2004163"/>
            <a:ext cx="5474918" cy="4172799"/>
          </a:xfrm>
        </p:spPr>
        <p:txBody>
          <a:bodyPr/>
          <a:lstStyle/>
          <a:p>
            <a:r>
              <a:rPr lang="en-US" dirty="0"/>
              <a:t>Descriptions of </a:t>
            </a:r>
            <a:r>
              <a:rPr lang="en-US" b="1" dirty="0"/>
              <a:t>domains</a:t>
            </a:r>
          </a:p>
          <a:p>
            <a:r>
              <a:rPr lang="en-US" dirty="0"/>
              <a:t>Learning objectives of PDM</a:t>
            </a:r>
          </a:p>
          <a:p>
            <a:r>
              <a:rPr lang="en-US" dirty="0"/>
              <a:t>Content related to pain medicine from ETR in </a:t>
            </a:r>
            <a:r>
              <a:rPr lang="en-US" dirty="0" err="1"/>
              <a:t>anaesthesiology</a:t>
            </a:r>
            <a:endParaRPr lang="en-US" dirty="0"/>
          </a:p>
        </p:txBody>
      </p:sp>
      <p:sp>
        <p:nvSpPr>
          <p:cNvPr id="4" name="Date Placeholder 3">
            <a:extLst>
              <a:ext uri="{FF2B5EF4-FFF2-40B4-BE49-F238E27FC236}">
                <a16:creationId xmlns:a16="http://schemas.microsoft.com/office/drawing/2014/main" id="{5DCC1FBD-5633-1875-94AC-68A1627FA7CF}"/>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BB90F818-D173-97AB-F538-16CADDAC5419}"/>
              </a:ext>
            </a:extLst>
          </p:cNvPr>
          <p:cNvSpPr>
            <a:spLocks noGrp="1"/>
          </p:cNvSpPr>
          <p:nvPr>
            <p:ph type="sldNum" sz="quarter" idx="12"/>
          </p:nvPr>
        </p:nvSpPr>
        <p:spPr/>
        <p:txBody>
          <a:bodyPr/>
          <a:lstStyle/>
          <a:p>
            <a:fld id="{9683A5A9-56A0-4F9D-B963-5141FF50F368}" type="slidenum">
              <a:rPr lang="en-US" smtClean="0"/>
              <a:t>16</a:t>
            </a:fld>
            <a:endParaRPr lang="en-US"/>
          </a:p>
        </p:txBody>
      </p:sp>
      <p:sp>
        <p:nvSpPr>
          <p:cNvPr id="8" name="Arrow: Right 7">
            <a:extLst>
              <a:ext uri="{FF2B5EF4-FFF2-40B4-BE49-F238E27FC236}">
                <a16:creationId xmlns:a16="http://schemas.microsoft.com/office/drawing/2014/main" id="{F57E0562-14C0-A283-1F6F-E74D00924768}"/>
              </a:ext>
            </a:extLst>
          </p:cNvPr>
          <p:cNvSpPr/>
          <p:nvPr/>
        </p:nvSpPr>
        <p:spPr>
          <a:xfrm>
            <a:off x="5170649" y="2116897"/>
            <a:ext cx="1496585" cy="2129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4E19F897-6C34-016D-E568-CF9C3322CF0B}"/>
              </a:ext>
            </a:extLst>
          </p:cNvPr>
          <p:cNvPicPr>
            <a:picLocks noChangeAspect="1"/>
          </p:cNvPicPr>
          <p:nvPr/>
        </p:nvPicPr>
        <p:blipFill>
          <a:blip r:embed="rId2"/>
          <a:stretch>
            <a:fillRect/>
          </a:stretch>
        </p:blipFill>
        <p:spPr>
          <a:xfrm>
            <a:off x="6848838" y="1272551"/>
            <a:ext cx="4904411" cy="490441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06948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4D89A-6C15-EFD4-7462-F92AF0FE9595}"/>
              </a:ext>
            </a:extLst>
          </p:cNvPr>
          <p:cNvSpPr>
            <a:spLocks noGrp="1"/>
          </p:cNvSpPr>
          <p:nvPr>
            <p:ph type="title"/>
          </p:nvPr>
        </p:nvSpPr>
        <p:spPr/>
        <p:txBody>
          <a:bodyPr>
            <a:normAutofit/>
          </a:bodyPr>
          <a:lstStyle/>
          <a:p>
            <a:r>
              <a:rPr lang="en-US" sz="4000" b="1" dirty="0">
                <a:latin typeface="+mn-lt"/>
              </a:rPr>
              <a:t>1. Domains of </a:t>
            </a:r>
            <a:r>
              <a:rPr lang="en-US" sz="4000" b="1" dirty="0">
                <a:solidFill>
                  <a:srgbClr val="C00000"/>
                </a:solidFill>
                <a:latin typeface="+mn-lt"/>
              </a:rPr>
              <a:t>specific pain states</a:t>
            </a:r>
          </a:p>
        </p:txBody>
      </p:sp>
      <p:sp>
        <p:nvSpPr>
          <p:cNvPr id="3" name="Content Placeholder 2">
            <a:extLst>
              <a:ext uri="{FF2B5EF4-FFF2-40B4-BE49-F238E27FC236}">
                <a16:creationId xmlns:a16="http://schemas.microsoft.com/office/drawing/2014/main" id="{660FA1DE-F5B8-C57C-E201-BD33B6EBEDE0}"/>
              </a:ext>
            </a:extLst>
          </p:cNvPr>
          <p:cNvSpPr>
            <a:spLocks noGrp="1"/>
          </p:cNvSpPr>
          <p:nvPr>
            <p:ph idx="1"/>
          </p:nvPr>
        </p:nvSpPr>
        <p:spPr/>
        <p:txBody>
          <a:bodyPr>
            <a:normAutofit/>
          </a:bodyPr>
          <a:lstStyle/>
          <a:p>
            <a:pPr marL="0" indent="0">
              <a:buNone/>
            </a:pPr>
            <a:r>
              <a:rPr lang="en-US" dirty="0"/>
              <a:t>1.1 Acute Pain</a:t>
            </a:r>
          </a:p>
          <a:p>
            <a:pPr marL="0" indent="0">
              <a:buNone/>
            </a:pPr>
            <a:r>
              <a:rPr lang="en-US" dirty="0"/>
              <a:t>1.2 Chronic Pain</a:t>
            </a:r>
          </a:p>
          <a:p>
            <a:pPr marL="0" indent="0">
              <a:buNone/>
            </a:pPr>
            <a:r>
              <a:rPr lang="en-US" dirty="0"/>
              <a:t>1.3 Neuropathic Pain</a:t>
            </a:r>
          </a:p>
          <a:p>
            <a:pPr marL="0" indent="0">
              <a:buNone/>
            </a:pPr>
            <a:r>
              <a:rPr lang="en-US" dirty="0">
                <a:highlight>
                  <a:srgbClr val="FFFF00"/>
                </a:highlight>
              </a:rPr>
              <a:t>1.4 </a:t>
            </a:r>
            <a:r>
              <a:rPr lang="en-US" b="1" dirty="0">
                <a:solidFill>
                  <a:srgbClr val="C00000"/>
                </a:solidFill>
                <a:highlight>
                  <a:srgbClr val="FFFF00"/>
                </a:highlight>
              </a:rPr>
              <a:t>Multidisciplinary Pain Teams</a:t>
            </a:r>
          </a:p>
          <a:p>
            <a:endParaRPr lang="en-US" dirty="0"/>
          </a:p>
        </p:txBody>
      </p:sp>
      <p:sp>
        <p:nvSpPr>
          <p:cNvPr id="4" name="Date Placeholder 3">
            <a:extLst>
              <a:ext uri="{FF2B5EF4-FFF2-40B4-BE49-F238E27FC236}">
                <a16:creationId xmlns:a16="http://schemas.microsoft.com/office/drawing/2014/main" id="{71301AF9-EDD5-80F4-6EF8-F91AE4A001B5}"/>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3F725EAA-7906-52F5-1528-91315E926CB7}"/>
              </a:ext>
            </a:extLst>
          </p:cNvPr>
          <p:cNvSpPr>
            <a:spLocks noGrp="1"/>
          </p:cNvSpPr>
          <p:nvPr>
            <p:ph type="sldNum" sz="quarter" idx="12"/>
          </p:nvPr>
        </p:nvSpPr>
        <p:spPr/>
        <p:txBody>
          <a:bodyPr/>
          <a:lstStyle/>
          <a:p>
            <a:fld id="{9683A5A9-56A0-4F9D-B963-5141FF50F368}" type="slidenum">
              <a:rPr lang="en-US" smtClean="0"/>
              <a:t>17</a:t>
            </a:fld>
            <a:endParaRPr lang="en-US"/>
          </a:p>
        </p:txBody>
      </p:sp>
    </p:spTree>
    <p:extLst>
      <p:ext uri="{BB962C8B-B14F-4D97-AF65-F5344CB8AC3E}">
        <p14:creationId xmlns:p14="http://schemas.microsoft.com/office/powerpoint/2010/main" val="1571294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4D89A-6C15-EFD4-7462-F92AF0FE9595}"/>
              </a:ext>
            </a:extLst>
          </p:cNvPr>
          <p:cNvSpPr>
            <a:spLocks noGrp="1"/>
          </p:cNvSpPr>
          <p:nvPr>
            <p:ph type="title"/>
          </p:nvPr>
        </p:nvSpPr>
        <p:spPr/>
        <p:txBody>
          <a:bodyPr>
            <a:normAutofit/>
          </a:bodyPr>
          <a:lstStyle/>
          <a:p>
            <a:r>
              <a:rPr lang="en-US" sz="4000" b="1" dirty="0">
                <a:latin typeface="+mn-lt"/>
              </a:rPr>
              <a:t>2. Domains of </a:t>
            </a:r>
            <a:r>
              <a:rPr lang="en-US" sz="4000" b="1" dirty="0">
                <a:solidFill>
                  <a:srgbClr val="C00000"/>
                </a:solidFill>
                <a:latin typeface="+mn-lt"/>
              </a:rPr>
              <a:t>specific patient groups</a:t>
            </a:r>
          </a:p>
        </p:txBody>
      </p:sp>
      <p:sp>
        <p:nvSpPr>
          <p:cNvPr id="3" name="Content Placeholder 2">
            <a:extLst>
              <a:ext uri="{FF2B5EF4-FFF2-40B4-BE49-F238E27FC236}">
                <a16:creationId xmlns:a16="http://schemas.microsoft.com/office/drawing/2014/main" id="{660FA1DE-F5B8-C57C-E201-BD33B6EBEDE0}"/>
              </a:ext>
            </a:extLst>
          </p:cNvPr>
          <p:cNvSpPr>
            <a:spLocks noGrp="1"/>
          </p:cNvSpPr>
          <p:nvPr>
            <p:ph idx="1"/>
          </p:nvPr>
        </p:nvSpPr>
        <p:spPr/>
        <p:txBody>
          <a:bodyPr>
            <a:normAutofit/>
          </a:bodyPr>
          <a:lstStyle/>
          <a:p>
            <a:pPr marL="0" indent="0">
              <a:buNone/>
            </a:pPr>
            <a:r>
              <a:rPr lang="en-US" dirty="0"/>
              <a:t>2.1 Pain Medicine In Elderly</a:t>
            </a:r>
          </a:p>
          <a:p>
            <a:pPr marL="0" indent="0">
              <a:buNone/>
            </a:pPr>
            <a:r>
              <a:rPr lang="en-US" dirty="0"/>
              <a:t>2.2 Pain Medicine In Cancer Patients, Palliative And End Of Life Care</a:t>
            </a:r>
          </a:p>
          <a:p>
            <a:pPr marL="0" indent="0">
              <a:buNone/>
            </a:pPr>
            <a:r>
              <a:rPr lang="en-US" dirty="0"/>
              <a:t>2.3 Pain Medicine In Infants, Children And Adolescence</a:t>
            </a:r>
          </a:p>
          <a:p>
            <a:pPr marL="0" indent="0">
              <a:buNone/>
            </a:pPr>
            <a:r>
              <a:rPr lang="en-US" dirty="0"/>
              <a:t>2.4 Pain Medicine In Intensive Care Medicine</a:t>
            </a:r>
          </a:p>
          <a:p>
            <a:endParaRPr lang="en-US" dirty="0"/>
          </a:p>
        </p:txBody>
      </p:sp>
      <p:sp>
        <p:nvSpPr>
          <p:cNvPr id="4" name="Date Placeholder 3">
            <a:extLst>
              <a:ext uri="{FF2B5EF4-FFF2-40B4-BE49-F238E27FC236}">
                <a16:creationId xmlns:a16="http://schemas.microsoft.com/office/drawing/2014/main" id="{71301AF9-EDD5-80F4-6EF8-F91AE4A001B5}"/>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3F725EAA-7906-52F5-1528-91315E926CB7}"/>
              </a:ext>
            </a:extLst>
          </p:cNvPr>
          <p:cNvSpPr>
            <a:spLocks noGrp="1"/>
          </p:cNvSpPr>
          <p:nvPr>
            <p:ph type="sldNum" sz="quarter" idx="12"/>
          </p:nvPr>
        </p:nvSpPr>
        <p:spPr/>
        <p:txBody>
          <a:bodyPr/>
          <a:lstStyle/>
          <a:p>
            <a:fld id="{9683A5A9-56A0-4F9D-B963-5141FF50F368}" type="slidenum">
              <a:rPr lang="en-US" smtClean="0"/>
              <a:t>18</a:t>
            </a:fld>
            <a:endParaRPr lang="en-US"/>
          </a:p>
        </p:txBody>
      </p:sp>
    </p:spTree>
    <p:extLst>
      <p:ext uri="{BB962C8B-B14F-4D97-AF65-F5344CB8AC3E}">
        <p14:creationId xmlns:p14="http://schemas.microsoft.com/office/powerpoint/2010/main" val="531480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4D89A-6C15-EFD4-7462-F92AF0FE9595}"/>
              </a:ext>
            </a:extLst>
          </p:cNvPr>
          <p:cNvSpPr>
            <a:spLocks noGrp="1"/>
          </p:cNvSpPr>
          <p:nvPr>
            <p:ph type="title"/>
          </p:nvPr>
        </p:nvSpPr>
        <p:spPr>
          <a:xfrm>
            <a:off x="838200" y="320675"/>
            <a:ext cx="10515600" cy="1325563"/>
          </a:xfrm>
        </p:spPr>
        <p:txBody>
          <a:bodyPr>
            <a:normAutofit/>
          </a:bodyPr>
          <a:lstStyle/>
          <a:p>
            <a:r>
              <a:rPr lang="en-US" sz="4000" b="1" dirty="0">
                <a:latin typeface="+mn-lt"/>
              </a:rPr>
              <a:t>3. Domains of </a:t>
            </a:r>
            <a:r>
              <a:rPr lang="en-US" sz="4000" b="1" dirty="0">
                <a:solidFill>
                  <a:srgbClr val="C00000"/>
                </a:solidFill>
                <a:latin typeface="+mn-lt"/>
              </a:rPr>
              <a:t>general core competencies</a:t>
            </a:r>
            <a:r>
              <a:rPr lang="en-US" sz="4000" b="1" dirty="0">
                <a:latin typeface="+mn-lt"/>
              </a:rPr>
              <a:t> in pain medicine</a:t>
            </a:r>
          </a:p>
        </p:txBody>
      </p:sp>
      <p:sp>
        <p:nvSpPr>
          <p:cNvPr id="3" name="Content Placeholder 2">
            <a:extLst>
              <a:ext uri="{FF2B5EF4-FFF2-40B4-BE49-F238E27FC236}">
                <a16:creationId xmlns:a16="http://schemas.microsoft.com/office/drawing/2014/main" id="{660FA1DE-F5B8-C57C-E201-BD33B6EBEDE0}"/>
              </a:ext>
            </a:extLst>
          </p:cNvPr>
          <p:cNvSpPr>
            <a:spLocks noGrp="1"/>
          </p:cNvSpPr>
          <p:nvPr>
            <p:ph idx="1"/>
          </p:nvPr>
        </p:nvSpPr>
        <p:spPr/>
        <p:txBody>
          <a:bodyPr>
            <a:normAutofit fontScale="92500" lnSpcReduction="20000"/>
          </a:bodyPr>
          <a:lstStyle/>
          <a:p>
            <a:pPr marL="0" indent="0">
              <a:buNone/>
            </a:pPr>
            <a:r>
              <a:rPr lang="en-US" dirty="0">
                <a:highlight>
                  <a:srgbClr val="FFFF00"/>
                </a:highlight>
              </a:rPr>
              <a:t>3.1 Communication in Pain Medicine</a:t>
            </a:r>
          </a:p>
          <a:p>
            <a:pPr marL="0" indent="0">
              <a:buNone/>
            </a:pPr>
            <a:r>
              <a:rPr lang="en-US" dirty="0">
                <a:highlight>
                  <a:srgbClr val="FFFF00"/>
                </a:highlight>
              </a:rPr>
              <a:t>3.2 </a:t>
            </a:r>
            <a:r>
              <a:rPr lang="en-US" dirty="0" err="1">
                <a:highlight>
                  <a:srgbClr val="FFFF00"/>
                </a:highlight>
              </a:rPr>
              <a:t>Behavioural</a:t>
            </a:r>
            <a:r>
              <a:rPr lang="en-US" dirty="0">
                <a:highlight>
                  <a:srgbClr val="FFFF00"/>
                </a:highlight>
              </a:rPr>
              <a:t> and Psychological Aspects of Pain Medicine</a:t>
            </a:r>
          </a:p>
          <a:p>
            <a:pPr marL="0" indent="0">
              <a:buNone/>
            </a:pPr>
            <a:r>
              <a:rPr lang="en-US" dirty="0"/>
              <a:t>3.3 Pain Research and Evidence-Based Practice</a:t>
            </a:r>
          </a:p>
          <a:p>
            <a:pPr marL="0" indent="0">
              <a:buNone/>
            </a:pPr>
            <a:r>
              <a:rPr lang="en-US" dirty="0"/>
              <a:t>3.4 Ethics and Health Economics in Pain Medicine</a:t>
            </a:r>
          </a:p>
          <a:p>
            <a:pPr marL="0" indent="0">
              <a:buNone/>
            </a:pPr>
            <a:r>
              <a:rPr lang="en-US" dirty="0"/>
              <a:t>3.5 Gender Medicine</a:t>
            </a:r>
          </a:p>
          <a:p>
            <a:pPr marL="0" indent="0">
              <a:buNone/>
            </a:pPr>
            <a:r>
              <a:rPr lang="en-US" dirty="0"/>
              <a:t>3.6 Sustainability And Health Care Economics</a:t>
            </a:r>
          </a:p>
          <a:p>
            <a:pPr marL="0" indent="0">
              <a:buNone/>
            </a:pPr>
            <a:r>
              <a:rPr lang="en-US" dirty="0"/>
              <a:t>3.7 Resilience In Pain Medicine</a:t>
            </a:r>
          </a:p>
          <a:p>
            <a:pPr marL="0" indent="0">
              <a:buNone/>
            </a:pPr>
            <a:r>
              <a:rPr lang="en-US" dirty="0"/>
              <a:t>3.8 Manual Medicine And Osteopathy</a:t>
            </a:r>
          </a:p>
          <a:p>
            <a:pPr marL="0" indent="0">
              <a:buNone/>
            </a:pPr>
            <a:r>
              <a:rPr lang="en-US" dirty="0"/>
              <a:t>3.9 Acupuncture</a:t>
            </a:r>
          </a:p>
          <a:p>
            <a:pPr marL="0" indent="0">
              <a:buNone/>
            </a:pPr>
            <a:r>
              <a:rPr lang="en-US" dirty="0"/>
              <a:t>3.10 </a:t>
            </a:r>
            <a:r>
              <a:rPr lang="en-US" dirty="0">
                <a:highlight>
                  <a:srgbClr val="FFFF00"/>
                </a:highlight>
              </a:rPr>
              <a:t>Non-evidence-based Interventions</a:t>
            </a:r>
          </a:p>
        </p:txBody>
      </p:sp>
      <p:sp>
        <p:nvSpPr>
          <p:cNvPr id="4" name="Date Placeholder 3">
            <a:extLst>
              <a:ext uri="{FF2B5EF4-FFF2-40B4-BE49-F238E27FC236}">
                <a16:creationId xmlns:a16="http://schemas.microsoft.com/office/drawing/2014/main" id="{71301AF9-EDD5-80F4-6EF8-F91AE4A001B5}"/>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3F725EAA-7906-52F5-1528-91315E926CB7}"/>
              </a:ext>
            </a:extLst>
          </p:cNvPr>
          <p:cNvSpPr>
            <a:spLocks noGrp="1"/>
          </p:cNvSpPr>
          <p:nvPr>
            <p:ph type="sldNum" sz="quarter" idx="12"/>
          </p:nvPr>
        </p:nvSpPr>
        <p:spPr/>
        <p:txBody>
          <a:bodyPr/>
          <a:lstStyle/>
          <a:p>
            <a:fld id="{9683A5A9-56A0-4F9D-B963-5141FF50F368}" type="slidenum">
              <a:rPr lang="en-US" smtClean="0"/>
              <a:t>19</a:t>
            </a:fld>
            <a:endParaRPr lang="en-US"/>
          </a:p>
        </p:txBody>
      </p:sp>
    </p:spTree>
    <p:extLst>
      <p:ext uri="{BB962C8B-B14F-4D97-AF65-F5344CB8AC3E}">
        <p14:creationId xmlns:p14="http://schemas.microsoft.com/office/powerpoint/2010/main" val="160857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7AE67-C28E-1BEE-C1EF-1297BD0A69CC}"/>
              </a:ext>
            </a:extLst>
          </p:cNvPr>
          <p:cNvSpPr>
            <a:spLocks noGrp="1"/>
          </p:cNvSpPr>
          <p:nvPr>
            <p:ph type="title"/>
          </p:nvPr>
        </p:nvSpPr>
        <p:spPr/>
        <p:txBody>
          <a:bodyPr/>
          <a:lstStyle/>
          <a:p>
            <a:r>
              <a:rPr lang="en-US" b="1" dirty="0">
                <a:latin typeface="+mn-lt"/>
              </a:rPr>
              <a:t>The concept of a professional development module </a:t>
            </a:r>
            <a:br>
              <a:rPr lang="en-US" dirty="0"/>
            </a:br>
            <a:r>
              <a:rPr lang="en-US" sz="4000" b="1" dirty="0"/>
              <a:t>in anesthesiology</a:t>
            </a:r>
            <a:endParaRPr lang="en-US" b="1" dirty="0"/>
          </a:p>
        </p:txBody>
      </p:sp>
      <p:sp>
        <p:nvSpPr>
          <p:cNvPr id="3" name="Text Placeholder 2">
            <a:extLst>
              <a:ext uri="{FF2B5EF4-FFF2-40B4-BE49-F238E27FC236}">
                <a16:creationId xmlns:a16="http://schemas.microsoft.com/office/drawing/2014/main" id="{1C093D42-B31C-855F-57BD-BB36803E31EA}"/>
              </a:ext>
            </a:extLst>
          </p:cNvPr>
          <p:cNvSpPr>
            <a:spLocks noGrp="1"/>
          </p:cNvSpPr>
          <p:nvPr>
            <p:ph type="body" idx="1"/>
          </p:nvPr>
        </p:nvSpPr>
        <p:spPr>
          <a:xfrm>
            <a:off x="831850" y="5600700"/>
            <a:ext cx="10515600" cy="488950"/>
          </a:xfrm>
        </p:spPr>
        <p:txBody>
          <a:bodyPr/>
          <a:lstStyle/>
          <a:p>
            <a:r>
              <a:rPr lang="en-US" dirty="0"/>
              <a:t>Presented on UEMS Spring Meeting 2024</a:t>
            </a:r>
          </a:p>
        </p:txBody>
      </p:sp>
      <p:sp>
        <p:nvSpPr>
          <p:cNvPr id="4" name="Date Placeholder 3">
            <a:extLst>
              <a:ext uri="{FF2B5EF4-FFF2-40B4-BE49-F238E27FC236}">
                <a16:creationId xmlns:a16="http://schemas.microsoft.com/office/drawing/2014/main" id="{455B0882-2707-6DB2-46F4-D108C1C655DD}"/>
              </a:ext>
            </a:extLst>
          </p:cNvPr>
          <p:cNvSpPr>
            <a:spLocks noGrp="1"/>
          </p:cNvSpPr>
          <p:nvPr>
            <p:ph type="dt" sz="half" idx="10"/>
          </p:nvPr>
        </p:nvSpPr>
        <p:spPr/>
        <p:txBody>
          <a:bodyPr/>
          <a:lstStyle/>
          <a:p>
            <a:fld id="{50E2FC88-6116-4A69-A81E-7CFF5846DA60}" type="datetime5">
              <a:rPr lang="en-US" smtClean="0"/>
              <a:t>19-Oct-24</a:t>
            </a:fld>
            <a:endParaRPr lang="en-US"/>
          </a:p>
        </p:txBody>
      </p:sp>
      <p:sp>
        <p:nvSpPr>
          <p:cNvPr id="5" name="Slide Number Placeholder 4">
            <a:extLst>
              <a:ext uri="{FF2B5EF4-FFF2-40B4-BE49-F238E27FC236}">
                <a16:creationId xmlns:a16="http://schemas.microsoft.com/office/drawing/2014/main" id="{9991BF59-B2BC-D5B7-5106-FFC7CCE25F9A}"/>
              </a:ext>
            </a:extLst>
          </p:cNvPr>
          <p:cNvSpPr>
            <a:spLocks noGrp="1"/>
          </p:cNvSpPr>
          <p:nvPr>
            <p:ph type="sldNum" sz="quarter" idx="12"/>
          </p:nvPr>
        </p:nvSpPr>
        <p:spPr/>
        <p:txBody>
          <a:bodyPr/>
          <a:lstStyle/>
          <a:p>
            <a:fld id="{9683A5A9-56A0-4F9D-B963-5141FF50F368}" type="slidenum">
              <a:rPr lang="en-US" smtClean="0"/>
              <a:t>2</a:t>
            </a:fld>
            <a:endParaRPr lang="en-US"/>
          </a:p>
        </p:txBody>
      </p:sp>
    </p:spTree>
    <p:extLst>
      <p:ext uri="{BB962C8B-B14F-4D97-AF65-F5344CB8AC3E}">
        <p14:creationId xmlns:p14="http://schemas.microsoft.com/office/powerpoint/2010/main" val="3484207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A3C8A-135A-6AD7-8957-3C841F425BBC}"/>
              </a:ext>
            </a:extLst>
          </p:cNvPr>
          <p:cNvSpPr>
            <a:spLocks noGrp="1"/>
          </p:cNvSpPr>
          <p:nvPr>
            <p:ph type="title"/>
          </p:nvPr>
        </p:nvSpPr>
        <p:spPr/>
        <p:txBody>
          <a:bodyPr/>
          <a:lstStyle/>
          <a:p>
            <a:r>
              <a:rPr lang="en-US" b="1" dirty="0">
                <a:latin typeface="+mn-lt"/>
              </a:rPr>
              <a:t>3.10 Non-evidence-based Interventions</a:t>
            </a:r>
          </a:p>
        </p:txBody>
      </p:sp>
      <p:sp>
        <p:nvSpPr>
          <p:cNvPr id="3" name="Content Placeholder 2">
            <a:extLst>
              <a:ext uri="{FF2B5EF4-FFF2-40B4-BE49-F238E27FC236}">
                <a16:creationId xmlns:a16="http://schemas.microsoft.com/office/drawing/2014/main" id="{6ECA386D-D93A-1FDE-5DF6-95BB56BA5F2D}"/>
              </a:ext>
            </a:extLst>
          </p:cNvPr>
          <p:cNvSpPr>
            <a:spLocks noGrp="1"/>
          </p:cNvSpPr>
          <p:nvPr>
            <p:ph idx="1"/>
          </p:nvPr>
        </p:nvSpPr>
        <p:spPr>
          <a:xfrm>
            <a:off x="838200" y="1690688"/>
            <a:ext cx="10515600" cy="4351338"/>
          </a:xfrm>
        </p:spPr>
        <p:txBody>
          <a:bodyPr/>
          <a:lstStyle/>
          <a:p>
            <a:pPr marL="0" indent="0">
              <a:buNone/>
            </a:pPr>
            <a:r>
              <a:rPr lang="en-US" b="1" dirty="0"/>
              <a:t>Knowledge</a:t>
            </a:r>
          </a:p>
          <a:p>
            <a:pPr algn="just"/>
            <a:r>
              <a:rPr lang="en-US" dirty="0"/>
              <a:t>Understand the range of non-evidence-based interventions that </a:t>
            </a:r>
            <a:r>
              <a:rPr lang="en-US" b="1" dirty="0"/>
              <a:t>patients may seek</a:t>
            </a:r>
            <a:r>
              <a:rPr lang="en-US" dirty="0"/>
              <a:t>, such as magnetic field therapy, herbal medicine, and other alternative practices</a:t>
            </a:r>
          </a:p>
          <a:p>
            <a:pPr algn="just"/>
            <a:r>
              <a:rPr lang="en-US" dirty="0"/>
              <a:t>Recognize the importance of cultural, social, and personal beliefs in shaping patient preferences for non-evidence-based interventions</a:t>
            </a:r>
          </a:p>
          <a:p>
            <a:pPr algn="just"/>
            <a:r>
              <a:rPr lang="en-US" b="1" dirty="0"/>
              <a:t>Awareness of the risks</a:t>
            </a:r>
            <a:r>
              <a:rPr lang="en-US" dirty="0"/>
              <a:t> associated with non-evidence-based interventions, including the potential for harm or interference with standard treatments</a:t>
            </a:r>
          </a:p>
          <a:p>
            <a:endParaRPr lang="en-US" dirty="0"/>
          </a:p>
        </p:txBody>
      </p:sp>
      <p:sp>
        <p:nvSpPr>
          <p:cNvPr id="4" name="Date Placeholder 3">
            <a:extLst>
              <a:ext uri="{FF2B5EF4-FFF2-40B4-BE49-F238E27FC236}">
                <a16:creationId xmlns:a16="http://schemas.microsoft.com/office/drawing/2014/main" id="{F761EA4C-3100-8737-4D4B-04F9ACF34001}"/>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CFCE4740-CB58-E5E2-574E-79656D582A1A}"/>
              </a:ext>
            </a:extLst>
          </p:cNvPr>
          <p:cNvSpPr>
            <a:spLocks noGrp="1"/>
          </p:cNvSpPr>
          <p:nvPr>
            <p:ph type="sldNum" sz="quarter" idx="12"/>
          </p:nvPr>
        </p:nvSpPr>
        <p:spPr/>
        <p:txBody>
          <a:bodyPr/>
          <a:lstStyle/>
          <a:p>
            <a:fld id="{9683A5A9-56A0-4F9D-B963-5141FF50F368}" type="slidenum">
              <a:rPr lang="en-US" smtClean="0"/>
              <a:t>20</a:t>
            </a:fld>
            <a:endParaRPr lang="en-US"/>
          </a:p>
        </p:txBody>
      </p:sp>
    </p:spTree>
    <p:extLst>
      <p:ext uri="{BB962C8B-B14F-4D97-AF65-F5344CB8AC3E}">
        <p14:creationId xmlns:p14="http://schemas.microsoft.com/office/powerpoint/2010/main" val="2106893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B6331A-098C-07D1-ED87-C79157B43617}"/>
              </a:ext>
            </a:extLst>
          </p:cNvPr>
          <p:cNvSpPr>
            <a:spLocks noGrp="1"/>
          </p:cNvSpPr>
          <p:nvPr>
            <p:ph type="dt" sz="half" idx="10"/>
          </p:nvPr>
        </p:nvSpPr>
        <p:spPr/>
        <p:txBody>
          <a:bodyPr/>
          <a:lstStyle/>
          <a:p>
            <a:fld id="{6B5B495F-3F3D-4FF6-9306-6C9D5820ED5D}" type="datetime5">
              <a:rPr lang="en-US" smtClean="0"/>
              <a:t>19-Oct-24</a:t>
            </a:fld>
            <a:endParaRPr lang="en-US"/>
          </a:p>
        </p:txBody>
      </p:sp>
      <p:sp>
        <p:nvSpPr>
          <p:cNvPr id="3" name="Slide Number Placeholder 2">
            <a:extLst>
              <a:ext uri="{FF2B5EF4-FFF2-40B4-BE49-F238E27FC236}">
                <a16:creationId xmlns:a16="http://schemas.microsoft.com/office/drawing/2014/main" id="{8E43CB84-7C5E-FE87-9031-C2BA2036454D}"/>
              </a:ext>
            </a:extLst>
          </p:cNvPr>
          <p:cNvSpPr>
            <a:spLocks noGrp="1"/>
          </p:cNvSpPr>
          <p:nvPr>
            <p:ph type="sldNum" sz="quarter" idx="12"/>
          </p:nvPr>
        </p:nvSpPr>
        <p:spPr/>
        <p:txBody>
          <a:bodyPr/>
          <a:lstStyle/>
          <a:p>
            <a:fld id="{9683A5A9-56A0-4F9D-B963-5141FF50F368}" type="slidenum">
              <a:rPr lang="en-US" smtClean="0"/>
              <a:t>21</a:t>
            </a:fld>
            <a:endParaRPr lang="en-US"/>
          </a:p>
        </p:txBody>
      </p:sp>
      <p:sp>
        <p:nvSpPr>
          <p:cNvPr id="9" name="TextBox 8">
            <a:extLst>
              <a:ext uri="{FF2B5EF4-FFF2-40B4-BE49-F238E27FC236}">
                <a16:creationId xmlns:a16="http://schemas.microsoft.com/office/drawing/2014/main" id="{B3209477-C1EF-B2FF-2172-89E1EBEE5D2D}"/>
              </a:ext>
            </a:extLst>
          </p:cNvPr>
          <p:cNvSpPr txBox="1"/>
          <p:nvPr/>
        </p:nvSpPr>
        <p:spPr>
          <a:xfrm>
            <a:off x="1895061" y="293152"/>
            <a:ext cx="7398445" cy="606319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sz="1600" b="1" dirty="0"/>
              <a:t>1.1 Acute pain</a:t>
            </a:r>
          </a:p>
          <a:p>
            <a:pPr algn="just"/>
            <a:r>
              <a:rPr lang="en-US" sz="1200" b="1" dirty="0"/>
              <a:t>a. Knowledge</a:t>
            </a:r>
          </a:p>
          <a:p>
            <a:pPr lvl="1" algn="just"/>
            <a:r>
              <a:rPr lang="en-US" sz="1200" dirty="0"/>
              <a:t>-     Epidemiology, origin, assessment and treatment of various acute pain states including but not </a:t>
            </a:r>
          </a:p>
          <a:p>
            <a:pPr lvl="1" algn="just"/>
            <a:r>
              <a:rPr lang="en-US" sz="1200" dirty="0"/>
              <a:t>limited to:</a:t>
            </a:r>
          </a:p>
          <a:p>
            <a:pPr lvl="2" algn="just"/>
            <a:r>
              <a:rPr lang="en-US" sz="1200" dirty="0"/>
              <a:t>•     perioperative/procedural pain</a:t>
            </a:r>
          </a:p>
          <a:p>
            <a:pPr lvl="2" algn="just"/>
            <a:r>
              <a:rPr lang="en-US" sz="1200" dirty="0"/>
              <a:t>•     pain of spinal, musculoskeletal and joint origin</a:t>
            </a:r>
          </a:p>
          <a:p>
            <a:pPr lvl="2" algn="just"/>
            <a:r>
              <a:rPr lang="en-US" sz="1200" dirty="0"/>
              <a:t>•     head and </a:t>
            </a:r>
            <a:r>
              <a:rPr lang="en-US" sz="1200" dirty="0" err="1"/>
              <a:t>oro</a:t>
            </a:r>
            <a:r>
              <a:rPr lang="en-US" sz="1200" dirty="0"/>
              <a:t>-facial pain states</a:t>
            </a:r>
          </a:p>
          <a:p>
            <a:pPr lvl="2" algn="just"/>
            <a:r>
              <a:rPr lang="en-US" sz="1200" dirty="0"/>
              <a:t>•     visceral pain</a:t>
            </a:r>
          </a:p>
          <a:p>
            <a:pPr lvl="2" algn="just"/>
            <a:r>
              <a:rPr lang="en-US" sz="1200" dirty="0"/>
              <a:t>•     pain related to trauma</a:t>
            </a:r>
          </a:p>
          <a:p>
            <a:pPr lvl="2" algn="just"/>
            <a:r>
              <a:rPr lang="en-US" sz="1200" dirty="0"/>
              <a:t>•     inflammatory pain</a:t>
            </a:r>
          </a:p>
          <a:p>
            <a:pPr lvl="1" algn="just"/>
            <a:r>
              <a:rPr lang="en-US" sz="1200" dirty="0"/>
              <a:t>-     Evidence  for  interventions  (pharmacological  and  non-pharmacological)  that  can  reduce  </a:t>
            </a:r>
          </a:p>
          <a:p>
            <a:pPr lvl="1" algn="just"/>
            <a:r>
              <a:rPr lang="en-US" sz="1200" dirty="0"/>
              <a:t>the incidence of progression from acute to chronic pain</a:t>
            </a:r>
          </a:p>
          <a:p>
            <a:pPr lvl="1" algn="just"/>
            <a:r>
              <a:rPr lang="en-US" sz="1200" dirty="0"/>
              <a:t>-     Concept and importance of red and yellow flags in assessing the acute pain patient</a:t>
            </a:r>
          </a:p>
          <a:p>
            <a:pPr lvl="1" algn="just"/>
            <a:r>
              <a:rPr lang="en-US" sz="1200" dirty="0"/>
              <a:t>-     Role of </a:t>
            </a:r>
            <a:r>
              <a:rPr lang="en-US" sz="1200" dirty="0" err="1"/>
              <a:t>anaesthesiologists</a:t>
            </a:r>
            <a:r>
              <a:rPr lang="en-US" sz="1200" dirty="0"/>
              <a:t> in setting up and running hospital acute pain services</a:t>
            </a:r>
          </a:p>
          <a:p>
            <a:pPr algn="just"/>
            <a:r>
              <a:rPr lang="en-US" sz="1200" b="1" dirty="0"/>
              <a:t>b. Clinical skills</a:t>
            </a:r>
          </a:p>
          <a:p>
            <a:pPr lvl="1" algn="just"/>
            <a:r>
              <a:rPr lang="en-US" sz="1200" dirty="0"/>
              <a:t>-     Perform a thorough clinical assessment according to the bio-psycho-social model of pain E</a:t>
            </a:r>
          </a:p>
          <a:p>
            <a:pPr lvl="1" algn="just"/>
            <a:r>
              <a:rPr lang="en-US" sz="1200" dirty="0"/>
              <a:t>-     Be able to </a:t>
            </a:r>
            <a:r>
              <a:rPr lang="en-US" sz="1200" dirty="0" err="1"/>
              <a:t>recognise</a:t>
            </a:r>
            <a:r>
              <a:rPr lang="en-US" sz="1200" dirty="0"/>
              <a:t> and manage red flags in the acute pain patient from history and physical </a:t>
            </a:r>
          </a:p>
          <a:p>
            <a:pPr lvl="1" algn="just"/>
            <a:r>
              <a:rPr lang="en-US" sz="1200" dirty="0"/>
              <a:t>examination (e.g. possible fracture, </a:t>
            </a:r>
            <a:r>
              <a:rPr lang="en-US" sz="1200" dirty="0" err="1"/>
              <a:t>tumour</a:t>
            </a:r>
            <a:r>
              <a:rPr lang="en-US" sz="1200" dirty="0"/>
              <a:t>, headache, infection or serious neurologic deficit) and </a:t>
            </a:r>
          </a:p>
          <a:p>
            <a:pPr lvl="1" algn="just"/>
            <a:r>
              <a:rPr lang="en-US" sz="1200" dirty="0"/>
              <a:t>initiate further investigation or specialist referral as needed E</a:t>
            </a:r>
          </a:p>
          <a:p>
            <a:pPr lvl="1" algn="just"/>
            <a:r>
              <a:rPr lang="en-US" sz="1200" dirty="0"/>
              <a:t>-     Be able to </a:t>
            </a:r>
            <a:r>
              <a:rPr lang="en-US" sz="1200" dirty="0" err="1"/>
              <a:t>recognise</a:t>
            </a:r>
            <a:r>
              <a:rPr lang="en-US" sz="1200" dirty="0"/>
              <a:t> and manage yellow flags during the evaluation of the acute pain patient </a:t>
            </a:r>
          </a:p>
          <a:p>
            <a:pPr lvl="1" algn="just"/>
            <a:r>
              <a:rPr lang="en-US" sz="1200" dirty="0"/>
              <a:t>and to  address  the  underlying  psychosocial  factors  (e.g.  attitudes,  </a:t>
            </a:r>
            <a:r>
              <a:rPr lang="en-US" sz="1200" dirty="0" err="1"/>
              <a:t>behaviours</a:t>
            </a:r>
            <a:r>
              <a:rPr lang="en-US" sz="1200" dirty="0"/>
              <a:t>,  social  </a:t>
            </a:r>
          </a:p>
          <a:p>
            <a:pPr lvl="1" algn="just"/>
            <a:r>
              <a:rPr lang="en-US" sz="1200" dirty="0"/>
              <a:t>and  work environment) as part of a multimodal/multidisciplinary treatment plan E</a:t>
            </a:r>
          </a:p>
          <a:p>
            <a:pPr lvl="1" algn="just"/>
            <a:r>
              <a:rPr lang="en-US" sz="1200" dirty="0"/>
              <a:t>-     Explain  and  discuss  risks/benefits  of the  treatment and  obtain verbal  and  where  </a:t>
            </a:r>
          </a:p>
          <a:p>
            <a:pPr lvl="1" algn="just"/>
            <a:r>
              <a:rPr lang="en-US" sz="1200" dirty="0"/>
              <a:t>appropriate written consent E</a:t>
            </a:r>
          </a:p>
          <a:p>
            <a:pPr lvl="1" algn="just"/>
            <a:r>
              <a:rPr lang="en-US" sz="1200" dirty="0"/>
              <a:t>-     Prevention, early recognition and management of pain treatment related side-effects E</a:t>
            </a:r>
          </a:p>
          <a:p>
            <a:pPr lvl="1" algn="just"/>
            <a:r>
              <a:rPr lang="en-US" sz="1200" dirty="0"/>
              <a:t>-     Documentation of treatment(s), outcomes and possible adverse events </a:t>
            </a:r>
            <a:r>
              <a:rPr lang="en-US" sz="1200" b="1" dirty="0"/>
              <a:t>E</a:t>
            </a:r>
          </a:p>
          <a:p>
            <a:pPr lvl="1" algn="just"/>
            <a:r>
              <a:rPr lang="en-US" sz="1200" dirty="0"/>
              <a:t>-     Define and implement institutional standard operating procedures for the in-hospital acute </a:t>
            </a:r>
          </a:p>
          <a:p>
            <a:pPr lvl="1" algn="just"/>
            <a:r>
              <a:rPr lang="en-US" sz="1200" dirty="0"/>
              <a:t>pain service E</a:t>
            </a:r>
          </a:p>
          <a:p>
            <a:pPr lvl="1" algn="just"/>
            <a:r>
              <a:rPr lang="en-US" sz="1200" dirty="0"/>
              <a:t>-     Define and implement patient information material for post-discharge analgesia </a:t>
            </a:r>
            <a:r>
              <a:rPr lang="en-US" sz="1200" b="1" dirty="0"/>
              <a:t>E</a:t>
            </a:r>
          </a:p>
          <a:p>
            <a:pPr algn="just"/>
            <a:r>
              <a:rPr lang="en-US" sz="1200" b="1" dirty="0"/>
              <a:t>c. Specific attitudes</a:t>
            </a:r>
          </a:p>
          <a:p>
            <a:pPr lvl="1" algn="just"/>
            <a:r>
              <a:rPr lang="en-US" sz="1200" dirty="0"/>
              <a:t>-     </a:t>
            </a:r>
            <a:r>
              <a:rPr lang="en-US" sz="1200" dirty="0" err="1"/>
              <a:t>Recognise</a:t>
            </a:r>
            <a:r>
              <a:rPr lang="en-US" sz="1200" dirty="0"/>
              <a:t>  the  principle  of  minimum  intervention  –  using  the  simplest  and  safest  </a:t>
            </a:r>
          </a:p>
          <a:p>
            <a:pPr lvl="1" algn="just"/>
            <a:r>
              <a:rPr lang="en-US" sz="1200" dirty="0"/>
              <a:t>treatment option(s) likely to be effective</a:t>
            </a:r>
            <a:endParaRPr lang="en-US" sz="1050" dirty="0"/>
          </a:p>
        </p:txBody>
      </p:sp>
    </p:spTree>
    <p:extLst>
      <p:ext uri="{BB962C8B-B14F-4D97-AF65-F5344CB8AC3E}">
        <p14:creationId xmlns:p14="http://schemas.microsoft.com/office/powerpoint/2010/main" val="412282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3E19-B56D-DB51-9CCC-86E7E13BFCEA}"/>
              </a:ext>
            </a:extLst>
          </p:cNvPr>
          <p:cNvSpPr>
            <a:spLocks noGrp="1"/>
          </p:cNvSpPr>
          <p:nvPr>
            <p:ph type="title"/>
          </p:nvPr>
        </p:nvSpPr>
        <p:spPr/>
        <p:txBody>
          <a:bodyPr>
            <a:normAutofit/>
          </a:bodyPr>
          <a:lstStyle/>
          <a:p>
            <a:r>
              <a:rPr lang="en-US" sz="4000" b="1" dirty="0">
                <a:latin typeface="+mn-lt"/>
              </a:rPr>
              <a:t>4. Teaching, Education and Organization of Training in Pain Medicine </a:t>
            </a:r>
          </a:p>
        </p:txBody>
      </p:sp>
      <p:sp>
        <p:nvSpPr>
          <p:cNvPr id="3" name="Content Placeholder 2">
            <a:extLst>
              <a:ext uri="{FF2B5EF4-FFF2-40B4-BE49-F238E27FC236}">
                <a16:creationId xmlns:a16="http://schemas.microsoft.com/office/drawing/2014/main" id="{9468AF5F-AB5E-E9B1-8806-E2102F6BC60D}"/>
              </a:ext>
            </a:extLst>
          </p:cNvPr>
          <p:cNvSpPr>
            <a:spLocks noGrp="1"/>
          </p:cNvSpPr>
          <p:nvPr>
            <p:ph idx="1"/>
          </p:nvPr>
        </p:nvSpPr>
        <p:spPr/>
        <p:txBody>
          <a:bodyPr/>
          <a:lstStyle/>
          <a:p>
            <a:r>
              <a:rPr lang="en-US" dirty="0">
                <a:highlight>
                  <a:srgbClr val="FFFF00"/>
                </a:highlight>
              </a:rPr>
              <a:t>4.1 Teaching and Education in Pain Medicine</a:t>
            </a:r>
          </a:p>
          <a:p>
            <a:r>
              <a:rPr lang="en-US" dirty="0">
                <a:highlight>
                  <a:srgbClr val="FFFF00"/>
                </a:highlight>
              </a:rPr>
              <a:t>4.2 Organization of Training</a:t>
            </a:r>
          </a:p>
        </p:txBody>
      </p:sp>
      <p:sp>
        <p:nvSpPr>
          <p:cNvPr id="4" name="Date Placeholder 3">
            <a:extLst>
              <a:ext uri="{FF2B5EF4-FFF2-40B4-BE49-F238E27FC236}">
                <a16:creationId xmlns:a16="http://schemas.microsoft.com/office/drawing/2014/main" id="{0054C428-9689-010A-C6CD-279764026265}"/>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9E7D091B-D7A2-9F44-0327-AB5EDB716427}"/>
              </a:ext>
            </a:extLst>
          </p:cNvPr>
          <p:cNvSpPr>
            <a:spLocks noGrp="1"/>
          </p:cNvSpPr>
          <p:nvPr>
            <p:ph type="sldNum" sz="quarter" idx="12"/>
          </p:nvPr>
        </p:nvSpPr>
        <p:spPr/>
        <p:txBody>
          <a:bodyPr/>
          <a:lstStyle/>
          <a:p>
            <a:fld id="{9683A5A9-56A0-4F9D-B963-5141FF50F368}" type="slidenum">
              <a:rPr lang="en-US" smtClean="0"/>
              <a:t>22</a:t>
            </a:fld>
            <a:endParaRPr lang="en-US"/>
          </a:p>
        </p:txBody>
      </p:sp>
    </p:spTree>
    <p:extLst>
      <p:ext uri="{BB962C8B-B14F-4D97-AF65-F5344CB8AC3E}">
        <p14:creationId xmlns:p14="http://schemas.microsoft.com/office/powerpoint/2010/main" val="1844684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66FE4-7E00-1B19-1850-49617122D8B5}"/>
              </a:ext>
            </a:extLst>
          </p:cNvPr>
          <p:cNvSpPr>
            <a:spLocks noGrp="1"/>
          </p:cNvSpPr>
          <p:nvPr>
            <p:ph type="title"/>
          </p:nvPr>
        </p:nvSpPr>
        <p:spPr>
          <a:xfrm>
            <a:off x="838200" y="136806"/>
            <a:ext cx="10515600" cy="1325563"/>
          </a:xfrm>
        </p:spPr>
        <p:txBody>
          <a:bodyPr/>
          <a:lstStyle/>
          <a:p>
            <a:r>
              <a:rPr lang="en-US" b="1" dirty="0">
                <a:latin typeface="+mn-lt"/>
              </a:rPr>
              <a:t>4.2 Organization of Training</a:t>
            </a:r>
          </a:p>
        </p:txBody>
      </p:sp>
      <p:sp>
        <p:nvSpPr>
          <p:cNvPr id="3" name="Content Placeholder 2">
            <a:extLst>
              <a:ext uri="{FF2B5EF4-FFF2-40B4-BE49-F238E27FC236}">
                <a16:creationId xmlns:a16="http://schemas.microsoft.com/office/drawing/2014/main" id="{2FA37C9E-D068-3402-E160-0D2C3F249B21}"/>
              </a:ext>
            </a:extLst>
          </p:cNvPr>
          <p:cNvSpPr>
            <a:spLocks noGrp="1"/>
          </p:cNvSpPr>
          <p:nvPr>
            <p:ph idx="1"/>
          </p:nvPr>
        </p:nvSpPr>
        <p:spPr>
          <a:xfrm>
            <a:off x="812104" y="1274478"/>
            <a:ext cx="10515600" cy="6303767"/>
          </a:xfrm>
        </p:spPr>
        <p:txBody>
          <a:bodyPr>
            <a:normAutofit/>
          </a:bodyPr>
          <a:lstStyle/>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Mentoring and Teaching by Specialists</a:t>
            </a: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Participation in Interdisciplinary Teams</a:t>
            </a:r>
            <a:endParaRPr lang="en-US" sz="2000" dirty="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Simulation-Based Training</a:t>
            </a: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Participation in Balint Groups</a:t>
            </a: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Research Activities</a:t>
            </a:r>
            <a:endParaRPr lang="en-US" sz="2000" dirty="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Coursework and Workshops</a:t>
            </a:r>
            <a:endParaRPr lang="en-US" sz="2000" dirty="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2000" dirty="0">
                <a:ea typeface="Times New Roman" panose="02020603050405020304" pitchFamily="18" charset="0"/>
                <a:cs typeface="Times New Roman" panose="02020603050405020304" pitchFamily="18" charset="0"/>
              </a:rPr>
              <a:t>E-learning and Distance Education </a:t>
            </a:r>
          </a:p>
          <a:p>
            <a:pPr marL="342900" lvl="0" indent="-342900">
              <a:lnSpc>
                <a:spcPct val="107000"/>
              </a:lnSpc>
              <a:spcAft>
                <a:spcPts val="800"/>
              </a:spcAft>
              <a:buFont typeface="+mj-lt"/>
              <a:buAutoNum type="arabicPeriod"/>
              <a:tabLst>
                <a:tab pos="457200" algn="l"/>
              </a:tabLst>
            </a:pPr>
            <a:r>
              <a:rPr lang="en-GB" sz="2000" dirty="0">
                <a:ea typeface="Times New Roman" panose="02020603050405020304" pitchFamily="18" charset="0"/>
                <a:cs typeface="Times New Roman" panose="02020603050405020304" pitchFamily="18" charset="0"/>
              </a:rPr>
              <a:t>Feedback and Reflection</a:t>
            </a:r>
          </a:p>
          <a:p>
            <a:pPr marL="342900" lvl="0" indent="-342900">
              <a:lnSpc>
                <a:spcPct val="107000"/>
              </a:lnSpc>
              <a:spcAft>
                <a:spcPts val="800"/>
              </a:spcAft>
              <a:buFont typeface="+mj-lt"/>
              <a:buAutoNum type="arabicPeriod"/>
              <a:tabLst>
                <a:tab pos="457200" algn="l"/>
              </a:tabLst>
            </a:pPr>
            <a:r>
              <a:rPr lang="en-GB" sz="2000" dirty="0">
                <a:ea typeface="Times New Roman" panose="02020603050405020304" pitchFamily="18" charset="0"/>
                <a:cs typeface="Times New Roman" panose="02020603050405020304" pitchFamily="18" charset="0"/>
              </a:rPr>
              <a:t>Curriculum Development</a:t>
            </a:r>
            <a:endParaRPr lang="en-US" sz="1100" dirty="0"/>
          </a:p>
        </p:txBody>
      </p:sp>
      <p:sp>
        <p:nvSpPr>
          <p:cNvPr id="4" name="Date Placeholder 3">
            <a:extLst>
              <a:ext uri="{FF2B5EF4-FFF2-40B4-BE49-F238E27FC236}">
                <a16:creationId xmlns:a16="http://schemas.microsoft.com/office/drawing/2014/main" id="{24773677-0DCB-95A6-899C-4CCAC28B87E7}"/>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9293BC9C-2952-A0CB-7702-06AD0D054C39}"/>
              </a:ext>
            </a:extLst>
          </p:cNvPr>
          <p:cNvSpPr>
            <a:spLocks noGrp="1"/>
          </p:cNvSpPr>
          <p:nvPr>
            <p:ph type="sldNum" sz="quarter" idx="12"/>
          </p:nvPr>
        </p:nvSpPr>
        <p:spPr/>
        <p:txBody>
          <a:bodyPr/>
          <a:lstStyle/>
          <a:p>
            <a:fld id="{9683A5A9-56A0-4F9D-B963-5141FF50F368}" type="slidenum">
              <a:rPr lang="en-US" smtClean="0"/>
              <a:t>23</a:t>
            </a:fld>
            <a:endParaRPr lang="en-US"/>
          </a:p>
        </p:txBody>
      </p:sp>
    </p:spTree>
    <p:extLst>
      <p:ext uri="{BB962C8B-B14F-4D97-AF65-F5344CB8AC3E}">
        <p14:creationId xmlns:p14="http://schemas.microsoft.com/office/powerpoint/2010/main" val="3765929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2F56E-BDAA-73B0-7611-D982DA519386}"/>
              </a:ext>
            </a:extLst>
          </p:cNvPr>
          <p:cNvSpPr>
            <a:spLocks noGrp="1"/>
          </p:cNvSpPr>
          <p:nvPr>
            <p:ph type="title"/>
          </p:nvPr>
        </p:nvSpPr>
        <p:spPr/>
        <p:txBody>
          <a:bodyPr>
            <a:normAutofit/>
          </a:bodyPr>
          <a:lstStyle/>
          <a:p>
            <a:r>
              <a:rPr lang="fr-FR" sz="4000" b="1" dirty="0">
                <a:latin typeface="+mn-lt"/>
              </a:rPr>
              <a:t>Appendix I. 	</a:t>
            </a:r>
            <a:r>
              <a:rPr lang="fr-FR" sz="4000" b="1" dirty="0" err="1">
                <a:latin typeface="+mn-lt"/>
              </a:rPr>
              <a:t>Entrustable</a:t>
            </a:r>
            <a:r>
              <a:rPr lang="fr-FR" sz="4000" b="1" dirty="0">
                <a:latin typeface="+mn-lt"/>
              </a:rPr>
              <a:t> Professional </a:t>
            </a:r>
            <a:r>
              <a:rPr lang="fr-FR" sz="4000" b="1" dirty="0" err="1">
                <a:latin typeface="+mn-lt"/>
              </a:rPr>
              <a:t>Activities</a:t>
            </a:r>
            <a:r>
              <a:rPr lang="fr-FR" sz="4000" b="1" dirty="0">
                <a:latin typeface="+mn-lt"/>
              </a:rPr>
              <a:t> (</a:t>
            </a:r>
            <a:r>
              <a:rPr lang="fr-FR" sz="4000" b="1" dirty="0" err="1">
                <a:latin typeface="+mn-lt"/>
              </a:rPr>
              <a:t>EPAs</a:t>
            </a:r>
            <a:r>
              <a:rPr lang="fr-FR" sz="4000" b="1" dirty="0">
                <a:latin typeface="+mn-lt"/>
              </a:rPr>
              <a:t>) </a:t>
            </a:r>
            <a:endParaRPr lang="en-US" sz="4000" b="1" dirty="0">
              <a:latin typeface="+mn-lt"/>
            </a:endParaRPr>
          </a:p>
        </p:txBody>
      </p:sp>
      <p:sp>
        <p:nvSpPr>
          <p:cNvPr id="3" name="Content Placeholder 2">
            <a:extLst>
              <a:ext uri="{FF2B5EF4-FFF2-40B4-BE49-F238E27FC236}">
                <a16:creationId xmlns:a16="http://schemas.microsoft.com/office/drawing/2014/main" id="{D9DE00BB-5626-15AB-BCBF-7098272D67CA}"/>
              </a:ext>
            </a:extLst>
          </p:cNvPr>
          <p:cNvSpPr>
            <a:spLocks noGrp="1"/>
          </p:cNvSpPr>
          <p:nvPr>
            <p:ph idx="1"/>
          </p:nvPr>
        </p:nvSpPr>
        <p:spPr/>
        <p:txBody>
          <a:bodyPr/>
          <a:lstStyle/>
          <a:p>
            <a:r>
              <a:rPr lang="en-US" dirty="0"/>
              <a:t>Definition and Implementation of EPAs in the Training of Medical Specialists</a:t>
            </a:r>
          </a:p>
          <a:p>
            <a:r>
              <a:rPr lang="en-US" dirty="0"/>
              <a:t>Proposed </a:t>
            </a:r>
            <a:r>
              <a:rPr lang="en-US" dirty="0" err="1"/>
              <a:t>Entrustable</a:t>
            </a:r>
            <a:r>
              <a:rPr lang="en-US" dirty="0"/>
              <a:t> Professional Activities (EPAs) for </a:t>
            </a:r>
            <a:r>
              <a:rPr lang="en-US" dirty="0" err="1"/>
              <a:t>Anaesthesiologists</a:t>
            </a:r>
            <a:r>
              <a:rPr lang="en-US" dirty="0"/>
              <a:t> Training in Pain Medicine</a:t>
            </a:r>
          </a:p>
          <a:p>
            <a:pPr lvl="1"/>
            <a:r>
              <a:rPr lang="en-GB" kern="100" dirty="0">
                <a:effectLst/>
                <a:latin typeface="Calibri" panose="020F0502020204030204" pitchFamily="34" charset="0"/>
                <a:ea typeface="Calibri" panose="020F0502020204030204" pitchFamily="34" charset="0"/>
                <a:cs typeface="Times New Roman" panose="02020603050405020304" pitchFamily="18" charset="0"/>
              </a:rPr>
              <a:t>EPA 1: Comprehensive Pain Assessment</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EPA 2: Developing and Executing a Pain Management Plan</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EPA 3: Performance of Interventional Pain Procedures</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EPA 4: Management of Acute Pain in Hospitalized Patients</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EPA 5: Coordination of Multidisciplinary Pain Management</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EPA 6: Evaluation and Management of Neuropathic Pain</a:t>
            </a:r>
          </a:p>
          <a:p>
            <a:pPr lvl="1"/>
            <a:endParaRPr lang="en-US" dirty="0"/>
          </a:p>
        </p:txBody>
      </p:sp>
      <p:sp>
        <p:nvSpPr>
          <p:cNvPr id="4" name="Date Placeholder 3">
            <a:extLst>
              <a:ext uri="{FF2B5EF4-FFF2-40B4-BE49-F238E27FC236}">
                <a16:creationId xmlns:a16="http://schemas.microsoft.com/office/drawing/2014/main" id="{08371D36-AB95-AF0E-EAFC-1F715E08568E}"/>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F7A54F18-C60E-156A-98B7-73790B0FAB55}"/>
              </a:ext>
            </a:extLst>
          </p:cNvPr>
          <p:cNvSpPr>
            <a:spLocks noGrp="1"/>
          </p:cNvSpPr>
          <p:nvPr>
            <p:ph type="sldNum" sz="quarter" idx="12"/>
          </p:nvPr>
        </p:nvSpPr>
        <p:spPr/>
        <p:txBody>
          <a:bodyPr/>
          <a:lstStyle/>
          <a:p>
            <a:fld id="{9683A5A9-56A0-4F9D-B963-5141FF50F368}" type="slidenum">
              <a:rPr lang="en-US" smtClean="0"/>
              <a:t>24</a:t>
            </a:fld>
            <a:endParaRPr lang="en-US"/>
          </a:p>
        </p:txBody>
      </p:sp>
    </p:spTree>
    <p:extLst>
      <p:ext uri="{BB962C8B-B14F-4D97-AF65-F5344CB8AC3E}">
        <p14:creationId xmlns:p14="http://schemas.microsoft.com/office/powerpoint/2010/main" val="2634712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7393-42EF-C934-46A0-37A24D80720F}"/>
              </a:ext>
            </a:extLst>
          </p:cNvPr>
          <p:cNvSpPr>
            <a:spLocks noGrp="1"/>
          </p:cNvSpPr>
          <p:nvPr>
            <p:ph type="title"/>
          </p:nvPr>
        </p:nvSpPr>
        <p:spPr>
          <a:xfrm>
            <a:off x="838200" y="-123390"/>
            <a:ext cx="10515600" cy="1325563"/>
          </a:xfrm>
        </p:spPr>
        <p:txBody>
          <a:bodyPr>
            <a:normAutofit/>
          </a:bodyPr>
          <a:lstStyle/>
          <a:p>
            <a:r>
              <a:rPr lang="en-GB" b="1" kern="100" dirty="0">
                <a:solidFill>
                  <a:srgbClr val="365F91"/>
                </a:solidFill>
                <a:latin typeface="Calibri" panose="020F0502020204030204" pitchFamily="34" charset="0"/>
                <a:ea typeface="Calibri" panose="020F0502020204030204" pitchFamily="34" charset="0"/>
                <a:cs typeface="Times New Roman" panose="02020603050405020304" pitchFamily="18" charset="0"/>
              </a:rPr>
              <a:t>EPA 1: Comprehensive Pain Assessment</a:t>
            </a:r>
            <a:endParaRPr lang="en-US" dirty="0"/>
          </a:p>
        </p:txBody>
      </p:sp>
      <p:sp>
        <p:nvSpPr>
          <p:cNvPr id="3" name="Content Placeholder 2">
            <a:extLst>
              <a:ext uri="{FF2B5EF4-FFF2-40B4-BE49-F238E27FC236}">
                <a16:creationId xmlns:a16="http://schemas.microsoft.com/office/drawing/2014/main" id="{9E003FD8-4238-B041-7473-E58BBAEE78B5}"/>
              </a:ext>
            </a:extLst>
          </p:cNvPr>
          <p:cNvSpPr>
            <a:spLocks noGrp="1"/>
          </p:cNvSpPr>
          <p:nvPr>
            <p:ph idx="1"/>
          </p:nvPr>
        </p:nvSpPr>
        <p:spPr>
          <a:xfrm>
            <a:off x="434235" y="986380"/>
            <a:ext cx="11323529" cy="5489575"/>
          </a:xfrm>
        </p:spPr>
        <p:txBody>
          <a:bodyPr>
            <a:noAutofit/>
          </a:bodyPr>
          <a:lstStyle/>
          <a:p>
            <a:pPr marL="0" indent="0">
              <a:lnSpc>
                <a:spcPct val="107000"/>
              </a:lnSpc>
              <a:spcAft>
                <a:spcPts val="800"/>
              </a:spcAft>
              <a:buNone/>
            </a:pPr>
            <a:r>
              <a:rPr lang="en-GB" sz="1800" b="1" kern="100" dirty="0">
                <a:effectLst/>
                <a:ea typeface="Calibri" panose="020F0502020204030204" pitchFamily="34" charset="0"/>
                <a:cs typeface="Times New Roman" panose="02020603050405020304" pitchFamily="18" charset="0"/>
              </a:rPr>
              <a:t>Description:</a:t>
            </a:r>
            <a:endParaRPr lang="en-US" sz="18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GB" sz="1800" kern="100" dirty="0">
                <a:effectLst/>
                <a:ea typeface="Calibri" panose="020F0502020204030204" pitchFamily="34" charset="0"/>
                <a:cs typeface="Times New Roman" panose="02020603050405020304" pitchFamily="18" charset="0"/>
              </a:rPr>
              <a:t>This EPA involves the ability to perform a comprehensive assessment of patients presenting with both acute and chronic pain. This includes taking a detailed history, conducting a physical examination, and utilizing appropriate diagnostic tests to formulate a diagnosis. The focus is on accurately identifying the underlying aetiology and contributing factors of pain, whether it is acute or chronic.</a:t>
            </a:r>
            <a:endParaRPr lang="en-US" sz="1800" dirty="0">
              <a:effectLst/>
              <a:ea typeface="Calibri" panose="020F0502020204030204" pitchFamily="34" charset="0"/>
              <a:cs typeface="Times New Roman" panose="02020603050405020304" pitchFamily="18" charset="0"/>
            </a:endParaRPr>
          </a:p>
          <a:p>
            <a:pPr marL="0" indent="0">
              <a:buNone/>
            </a:pPr>
            <a:r>
              <a:rPr lang="en-US" sz="1800" b="1" dirty="0"/>
              <a:t>Domains of Competence:</a:t>
            </a:r>
          </a:p>
          <a:p>
            <a:r>
              <a:rPr lang="en-US" sz="1600" b="1" dirty="0"/>
              <a:t>Medical Knowledge</a:t>
            </a:r>
            <a:r>
              <a:rPr lang="en-US" sz="1600" dirty="0"/>
              <a:t>: Demonstrates comprehensive knowledge of pain mechanisms, acute and chronic pain syndromes, and differential diagnoses.</a:t>
            </a:r>
          </a:p>
          <a:p>
            <a:r>
              <a:rPr lang="en-US" sz="1600" b="1" dirty="0"/>
              <a:t>Patient Care: </a:t>
            </a:r>
            <a:r>
              <a:rPr lang="en-US" sz="1600" dirty="0"/>
              <a:t>Provides high-quality, patient-</a:t>
            </a:r>
            <a:r>
              <a:rPr lang="en-US" sz="1600" dirty="0" err="1"/>
              <a:t>centred</a:t>
            </a:r>
            <a:r>
              <a:rPr lang="en-US" sz="1600" dirty="0"/>
              <a:t> care by conducting thorough pain assessments and accurately interpreting clinical findings.</a:t>
            </a:r>
          </a:p>
          <a:p>
            <a:r>
              <a:rPr lang="en-US" sz="1600" b="1" dirty="0"/>
              <a:t>Interpersonal and Communication Skills</a:t>
            </a:r>
            <a:r>
              <a:rPr lang="en-US" sz="1600" dirty="0"/>
              <a:t>: Communicates effectively with patients and families to gather comprehensive pain histories and explain assessment processes.</a:t>
            </a:r>
          </a:p>
          <a:p>
            <a:r>
              <a:rPr lang="en-US" sz="1600" b="1" dirty="0"/>
              <a:t>Professionalism:</a:t>
            </a:r>
            <a:r>
              <a:rPr lang="en-US" sz="1600" dirty="0"/>
              <a:t> Maintains professionalism in all interactions, showing empathy, respect, and ensuring patient confidentiality.</a:t>
            </a:r>
          </a:p>
          <a:p>
            <a:r>
              <a:rPr lang="en-US" sz="1600" b="1" dirty="0"/>
              <a:t>Systems-Based Practice: </a:t>
            </a:r>
            <a:r>
              <a:rPr lang="en-US" sz="1600" dirty="0"/>
              <a:t>Utilizes healthcare resources efficiently, ensuring appropriate use of diagnostic tests and referral to other healthcare professionals as needed.</a:t>
            </a:r>
          </a:p>
          <a:p>
            <a:r>
              <a:rPr lang="en-US" sz="1600" b="1" dirty="0"/>
              <a:t>Practice-Based Learning and Improvement:</a:t>
            </a:r>
            <a:r>
              <a:rPr lang="en-US" sz="1600" dirty="0"/>
              <a:t> Engages in continuous learning and improvement by reflecting on assessment practices and outcomes.</a:t>
            </a:r>
          </a:p>
        </p:txBody>
      </p:sp>
      <p:sp>
        <p:nvSpPr>
          <p:cNvPr id="4" name="Date Placeholder 3">
            <a:extLst>
              <a:ext uri="{FF2B5EF4-FFF2-40B4-BE49-F238E27FC236}">
                <a16:creationId xmlns:a16="http://schemas.microsoft.com/office/drawing/2014/main" id="{13B219E1-A5CB-F104-953C-0A2CF2ADD40E}"/>
              </a:ext>
            </a:extLst>
          </p:cNvPr>
          <p:cNvSpPr>
            <a:spLocks noGrp="1"/>
          </p:cNvSpPr>
          <p:nvPr>
            <p:ph type="dt" sz="half" idx="10"/>
          </p:nvPr>
        </p:nvSpPr>
        <p:spPr/>
        <p:txBody>
          <a:bodyPr/>
          <a:lstStyle/>
          <a:p>
            <a:fld id="{99A273AE-348D-487C-BDF7-6B327E21A5DE}" type="datetime5">
              <a:rPr lang="en-US" smtClean="0"/>
              <a:t>19-Oct-24</a:t>
            </a:fld>
            <a:endParaRPr lang="en-US" dirty="0"/>
          </a:p>
        </p:txBody>
      </p:sp>
      <p:sp>
        <p:nvSpPr>
          <p:cNvPr id="5" name="Slide Number Placeholder 4">
            <a:extLst>
              <a:ext uri="{FF2B5EF4-FFF2-40B4-BE49-F238E27FC236}">
                <a16:creationId xmlns:a16="http://schemas.microsoft.com/office/drawing/2014/main" id="{7546BC1D-A1AE-CA69-9E44-8DAC7FFBA7D6}"/>
              </a:ext>
            </a:extLst>
          </p:cNvPr>
          <p:cNvSpPr>
            <a:spLocks noGrp="1"/>
          </p:cNvSpPr>
          <p:nvPr>
            <p:ph type="sldNum" sz="quarter" idx="12"/>
          </p:nvPr>
        </p:nvSpPr>
        <p:spPr/>
        <p:txBody>
          <a:bodyPr/>
          <a:lstStyle/>
          <a:p>
            <a:fld id="{9683A5A9-56A0-4F9D-B963-5141FF50F368}" type="slidenum">
              <a:rPr lang="en-US" smtClean="0"/>
              <a:t>25</a:t>
            </a:fld>
            <a:endParaRPr lang="en-US"/>
          </a:p>
        </p:txBody>
      </p:sp>
    </p:spTree>
    <p:extLst>
      <p:ext uri="{BB962C8B-B14F-4D97-AF65-F5344CB8AC3E}">
        <p14:creationId xmlns:p14="http://schemas.microsoft.com/office/powerpoint/2010/main" val="177106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7393-42EF-C934-46A0-37A24D80720F}"/>
              </a:ext>
            </a:extLst>
          </p:cNvPr>
          <p:cNvSpPr>
            <a:spLocks noGrp="1"/>
          </p:cNvSpPr>
          <p:nvPr>
            <p:ph type="title"/>
          </p:nvPr>
        </p:nvSpPr>
        <p:spPr>
          <a:xfrm>
            <a:off x="838200" y="365125"/>
            <a:ext cx="10515600" cy="624431"/>
          </a:xfrm>
        </p:spPr>
        <p:txBody>
          <a:bodyPr>
            <a:normAutofit fontScale="90000"/>
          </a:bodyPr>
          <a:lstStyle/>
          <a:p>
            <a:r>
              <a:rPr lang="en-GB" b="1" kern="100" dirty="0">
                <a:solidFill>
                  <a:srgbClr val="365F91"/>
                </a:solidFill>
                <a:latin typeface="Calibri" panose="020F0502020204030204" pitchFamily="34" charset="0"/>
                <a:ea typeface="Calibri" panose="020F0502020204030204" pitchFamily="34" charset="0"/>
                <a:cs typeface="Times New Roman" panose="02020603050405020304" pitchFamily="18" charset="0"/>
              </a:rPr>
              <a:t>EPA 1: Comprehensive Pain Assessment</a:t>
            </a:r>
            <a:endParaRPr lang="en-US" dirty="0"/>
          </a:p>
        </p:txBody>
      </p:sp>
      <p:sp>
        <p:nvSpPr>
          <p:cNvPr id="3" name="Content Placeholder 2">
            <a:extLst>
              <a:ext uri="{FF2B5EF4-FFF2-40B4-BE49-F238E27FC236}">
                <a16:creationId xmlns:a16="http://schemas.microsoft.com/office/drawing/2014/main" id="{9E003FD8-4238-B041-7473-E58BBAEE78B5}"/>
              </a:ext>
            </a:extLst>
          </p:cNvPr>
          <p:cNvSpPr>
            <a:spLocks noGrp="1"/>
          </p:cNvSpPr>
          <p:nvPr>
            <p:ph idx="1"/>
          </p:nvPr>
        </p:nvSpPr>
        <p:spPr>
          <a:xfrm>
            <a:off x="687888" y="989556"/>
            <a:ext cx="10515600" cy="5271631"/>
          </a:xfrm>
        </p:spPr>
        <p:txBody>
          <a:bodyPr>
            <a:noAutofit/>
          </a:bodyPr>
          <a:lstStyle/>
          <a:p>
            <a:pPr marL="0" indent="0">
              <a:lnSpc>
                <a:spcPct val="107000"/>
              </a:lnSpc>
              <a:spcAft>
                <a:spcPts val="800"/>
              </a:spcAft>
              <a:buNone/>
            </a:pPr>
            <a:r>
              <a:rPr lang="en-US" sz="2400" b="1" kern="100" dirty="0">
                <a:effectLst/>
                <a:ea typeface="Calibri" panose="020F0502020204030204" pitchFamily="34" charset="0"/>
                <a:cs typeface="Times New Roman" panose="02020603050405020304" pitchFamily="18" charset="0"/>
              </a:rPr>
              <a:t>Specific Tasks:</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Conduct a detailed patient history focused on pain characteristics, onset, duration, intensity, and impact on daily activities for both acute and chronic pain.</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Perform a thorough physical examination tailored to the patient’s pain presentation, considering both acute and chronic pain contexts.</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Utilize validated assessment tools/questionnaires and appropriate diagnostic tests (e.g., imaging, laboratory tests) and interpret the results to identify the underlying </a:t>
            </a:r>
            <a:r>
              <a:rPr lang="en-US" sz="1800" kern="100" dirty="0" err="1">
                <a:effectLst/>
                <a:ea typeface="Calibri" panose="020F0502020204030204" pitchFamily="34" charset="0"/>
                <a:cs typeface="Times New Roman" panose="02020603050405020304" pitchFamily="18" charset="0"/>
              </a:rPr>
              <a:t>aetiology</a:t>
            </a:r>
            <a:r>
              <a:rPr lang="en-US" sz="1800" kern="100" dirty="0">
                <a:effectLst/>
                <a:ea typeface="Calibri" panose="020F0502020204030204" pitchFamily="34" charset="0"/>
                <a:cs typeface="Times New Roman" panose="02020603050405020304" pitchFamily="18" charset="0"/>
              </a:rPr>
              <a:t> of both acute and chronic pain.</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Assess psychological, social, and functional aspects of pain to gain a holistic understanding of the patient’s condition.</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Differentiate between acute and chronic pain syndromes, understanding their unique characteristics and implications for management.</a:t>
            </a:r>
          </a:p>
          <a:p>
            <a:pPr marL="342900" indent="-342900" algn="just">
              <a:lnSpc>
                <a:spcPct val="100000"/>
              </a:lnSpc>
              <a:spcAft>
                <a:spcPts val="800"/>
              </a:spcAft>
              <a:buFont typeface="+mj-lt"/>
              <a:buAutoNum type="arabicPeriod"/>
            </a:pPr>
            <a:r>
              <a:rPr lang="en-US" sz="1800" kern="100" dirty="0">
                <a:effectLst/>
                <a:ea typeface="Calibri" panose="020F0502020204030204" pitchFamily="34" charset="0"/>
                <a:cs typeface="Times New Roman" panose="02020603050405020304" pitchFamily="18" charset="0"/>
              </a:rPr>
              <a:t>Document clinical findings accurately and comprehensively.</a:t>
            </a:r>
            <a:endParaRPr lang="en-US" sz="1400" kern="100"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3B219E1-A5CB-F104-953C-0A2CF2ADD40E}"/>
              </a:ext>
            </a:extLst>
          </p:cNvPr>
          <p:cNvSpPr>
            <a:spLocks noGrp="1"/>
          </p:cNvSpPr>
          <p:nvPr>
            <p:ph type="dt" sz="half" idx="10"/>
          </p:nvPr>
        </p:nvSpPr>
        <p:spPr/>
        <p:txBody>
          <a:bodyPr/>
          <a:lstStyle/>
          <a:p>
            <a:fld id="{99A273AE-348D-487C-BDF7-6B327E21A5DE}" type="datetime5">
              <a:rPr lang="en-US" smtClean="0"/>
              <a:t>19-Oct-24</a:t>
            </a:fld>
            <a:endParaRPr lang="en-US" dirty="0"/>
          </a:p>
        </p:txBody>
      </p:sp>
      <p:sp>
        <p:nvSpPr>
          <p:cNvPr id="5" name="Slide Number Placeholder 4">
            <a:extLst>
              <a:ext uri="{FF2B5EF4-FFF2-40B4-BE49-F238E27FC236}">
                <a16:creationId xmlns:a16="http://schemas.microsoft.com/office/drawing/2014/main" id="{7546BC1D-A1AE-CA69-9E44-8DAC7FFBA7D6}"/>
              </a:ext>
            </a:extLst>
          </p:cNvPr>
          <p:cNvSpPr>
            <a:spLocks noGrp="1"/>
          </p:cNvSpPr>
          <p:nvPr>
            <p:ph type="sldNum" sz="quarter" idx="12"/>
          </p:nvPr>
        </p:nvSpPr>
        <p:spPr/>
        <p:txBody>
          <a:bodyPr/>
          <a:lstStyle/>
          <a:p>
            <a:fld id="{9683A5A9-56A0-4F9D-B963-5141FF50F368}" type="slidenum">
              <a:rPr lang="en-US" smtClean="0"/>
              <a:t>26</a:t>
            </a:fld>
            <a:endParaRPr lang="en-US"/>
          </a:p>
        </p:txBody>
      </p:sp>
    </p:spTree>
    <p:extLst>
      <p:ext uri="{BB962C8B-B14F-4D97-AF65-F5344CB8AC3E}">
        <p14:creationId xmlns:p14="http://schemas.microsoft.com/office/powerpoint/2010/main" val="1648733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7393-42EF-C934-46A0-37A24D80720F}"/>
              </a:ext>
            </a:extLst>
          </p:cNvPr>
          <p:cNvSpPr>
            <a:spLocks noGrp="1"/>
          </p:cNvSpPr>
          <p:nvPr>
            <p:ph type="title"/>
          </p:nvPr>
        </p:nvSpPr>
        <p:spPr/>
        <p:txBody>
          <a:bodyPr>
            <a:normAutofit/>
          </a:bodyPr>
          <a:lstStyle/>
          <a:p>
            <a:r>
              <a:rPr lang="en-GB" b="1" kern="100" dirty="0">
                <a:solidFill>
                  <a:srgbClr val="365F91"/>
                </a:solidFill>
                <a:latin typeface="Calibri" panose="020F0502020204030204" pitchFamily="34" charset="0"/>
                <a:ea typeface="Calibri" panose="020F0502020204030204" pitchFamily="34" charset="0"/>
                <a:cs typeface="Times New Roman" panose="02020603050405020304" pitchFamily="18" charset="0"/>
              </a:rPr>
              <a:t>EPA 1: Comprehensive Pain Assessment</a:t>
            </a:r>
            <a:endParaRPr lang="en-US" dirty="0"/>
          </a:p>
        </p:txBody>
      </p:sp>
      <p:sp>
        <p:nvSpPr>
          <p:cNvPr id="3" name="Content Placeholder 2">
            <a:extLst>
              <a:ext uri="{FF2B5EF4-FFF2-40B4-BE49-F238E27FC236}">
                <a16:creationId xmlns:a16="http://schemas.microsoft.com/office/drawing/2014/main" id="{9E003FD8-4238-B041-7473-E58BBAEE78B5}"/>
              </a:ext>
            </a:extLst>
          </p:cNvPr>
          <p:cNvSpPr>
            <a:spLocks noGrp="1"/>
          </p:cNvSpPr>
          <p:nvPr>
            <p:ph idx="1"/>
          </p:nvPr>
        </p:nvSpPr>
        <p:spPr>
          <a:xfrm>
            <a:off x="838200" y="1690688"/>
            <a:ext cx="10515600" cy="4351338"/>
          </a:xfrm>
        </p:spPr>
        <p:txBody>
          <a:bodyPr>
            <a:noAutofit/>
          </a:bodyPr>
          <a:lstStyle/>
          <a:p>
            <a:pPr marL="0" indent="0" algn="just">
              <a:lnSpc>
                <a:spcPct val="107000"/>
              </a:lnSpc>
              <a:spcAft>
                <a:spcPts val="800"/>
              </a:spcAft>
              <a:buNone/>
            </a:pPr>
            <a:r>
              <a:rPr lang="en-US" sz="2400" b="1" kern="100" dirty="0">
                <a:effectLst/>
                <a:ea typeface="Calibri" panose="020F0502020204030204" pitchFamily="34" charset="0"/>
                <a:cs typeface="Times New Roman" panose="02020603050405020304" pitchFamily="18" charset="0"/>
              </a:rPr>
              <a:t>Milestones:</a:t>
            </a:r>
          </a:p>
          <a:p>
            <a:pPr marL="457200" indent="-457200" algn="just">
              <a:lnSpc>
                <a:spcPct val="107000"/>
              </a:lnSpc>
              <a:spcAft>
                <a:spcPts val="800"/>
              </a:spcAft>
              <a:buFont typeface="+mj-lt"/>
              <a:buAutoNum type="arabicPeriod"/>
            </a:pPr>
            <a:r>
              <a:rPr lang="en-US" sz="2000" b="1" kern="100" dirty="0">
                <a:effectLst/>
                <a:ea typeface="Calibri" panose="020F0502020204030204" pitchFamily="34" charset="0"/>
                <a:cs typeface="Times New Roman" panose="02020603050405020304" pitchFamily="18" charset="0"/>
              </a:rPr>
              <a:t>Novice: </a:t>
            </a:r>
            <a:r>
              <a:rPr lang="en-US" sz="2000" kern="100" dirty="0">
                <a:effectLst/>
                <a:ea typeface="Calibri" panose="020F0502020204030204" pitchFamily="34" charset="0"/>
                <a:cs typeface="Times New Roman" panose="02020603050405020304" pitchFamily="18" charset="0"/>
              </a:rPr>
              <a:t>Observes and assists in pain assessments under close supervision.</a:t>
            </a:r>
          </a:p>
          <a:p>
            <a:pPr marL="457200" indent="-457200" algn="just">
              <a:lnSpc>
                <a:spcPct val="107000"/>
              </a:lnSpc>
              <a:spcAft>
                <a:spcPts val="800"/>
              </a:spcAft>
              <a:buFont typeface="+mj-lt"/>
              <a:buAutoNum type="arabicPeriod"/>
            </a:pPr>
            <a:r>
              <a:rPr lang="en-US" sz="2000" b="1" kern="100" dirty="0">
                <a:effectLst/>
                <a:ea typeface="Calibri" panose="020F0502020204030204" pitchFamily="34" charset="0"/>
                <a:cs typeface="Times New Roman" panose="02020603050405020304" pitchFamily="18" charset="0"/>
              </a:rPr>
              <a:t>Advanced Beginner: </a:t>
            </a:r>
            <a:r>
              <a:rPr lang="en-US" sz="2000" kern="100" dirty="0">
                <a:effectLst/>
                <a:ea typeface="Calibri" panose="020F0502020204030204" pitchFamily="34" charset="0"/>
                <a:cs typeface="Times New Roman" panose="02020603050405020304" pitchFamily="18" charset="0"/>
              </a:rPr>
              <a:t>Conducts pain assessments with supervision, requiring guidance in interpreting complex cases.</a:t>
            </a:r>
          </a:p>
          <a:p>
            <a:pPr marL="457200" indent="-457200" algn="just">
              <a:lnSpc>
                <a:spcPct val="107000"/>
              </a:lnSpc>
              <a:spcAft>
                <a:spcPts val="800"/>
              </a:spcAft>
              <a:buFont typeface="+mj-lt"/>
              <a:buAutoNum type="arabicPeriod"/>
            </a:pPr>
            <a:r>
              <a:rPr lang="en-US" sz="2000" b="1" kern="100" dirty="0">
                <a:effectLst/>
                <a:ea typeface="Calibri" panose="020F0502020204030204" pitchFamily="34" charset="0"/>
                <a:cs typeface="Times New Roman" panose="02020603050405020304" pitchFamily="18" charset="0"/>
              </a:rPr>
              <a:t>Competent:</a:t>
            </a:r>
            <a:r>
              <a:rPr lang="en-US" sz="2000" kern="100" dirty="0">
                <a:effectLst/>
                <a:ea typeface="Calibri" panose="020F0502020204030204" pitchFamily="34" charset="0"/>
                <a:cs typeface="Times New Roman" panose="02020603050405020304" pitchFamily="18" charset="0"/>
              </a:rPr>
              <a:t> Independently performs comprehensive pain assessments, with occasional consultation for complex cases.</a:t>
            </a:r>
          </a:p>
          <a:p>
            <a:pPr marL="457200" indent="-457200" algn="just">
              <a:lnSpc>
                <a:spcPct val="107000"/>
              </a:lnSpc>
              <a:spcAft>
                <a:spcPts val="800"/>
              </a:spcAft>
              <a:buFont typeface="+mj-lt"/>
              <a:buAutoNum type="arabicPeriod"/>
            </a:pPr>
            <a:r>
              <a:rPr lang="en-US" sz="2000" b="1" kern="100" dirty="0">
                <a:effectLst/>
                <a:ea typeface="Calibri" panose="020F0502020204030204" pitchFamily="34" charset="0"/>
                <a:cs typeface="Times New Roman" panose="02020603050405020304" pitchFamily="18" charset="0"/>
              </a:rPr>
              <a:t>Proficient: </a:t>
            </a:r>
            <a:r>
              <a:rPr lang="en-US" sz="2000" kern="100" dirty="0">
                <a:effectLst/>
                <a:ea typeface="Calibri" panose="020F0502020204030204" pitchFamily="34" charset="0"/>
                <a:cs typeface="Times New Roman" panose="02020603050405020304" pitchFamily="18" charset="0"/>
              </a:rPr>
              <a:t>Consistently conducts thorough and accurate pain assessments independently.</a:t>
            </a:r>
          </a:p>
          <a:p>
            <a:pPr marL="457200" indent="-457200" algn="just">
              <a:lnSpc>
                <a:spcPct val="107000"/>
              </a:lnSpc>
              <a:spcAft>
                <a:spcPts val="800"/>
              </a:spcAft>
              <a:buFont typeface="+mj-lt"/>
              <a:buAutoNum type="arabicPeriod"/>
            </a:pPr>
            <a:r>
              <a:rPr lang="en-US" sz="2000" b="1" kern="100" dirty="0">
                <a:effectLst/>
                <a:ea typeface="Calibri" panose="020F0502020204030204" pitchFamily="34" charset="0"/>
                <a:cs typeface="Times New Roman" panose="02020603050405020304" pitchFamily="18" charset="0"/>
              </a:rPr>
              <a:t>Expert: </a:t>
            </a:r>
            <a:r>
              <a:rPr lang="en-US" sz="2000" kern="100" dirty="0">
                <a:effectLst/>
                <a:ea typeface="Calibri" panose="020F0502020204030204" pitchFamily="34" charset="0"/>
                <a:cs typeface="Times New Roman" panose="02020603050405020304" pitchFamily="18" charset="0"/>
              </a:rPr>
              <a:t>Leads pain assessment practices, mentors junior trainees, and contributes to developing assessment protocols.</a:t>
            </a:r>
          </a:p>
          <a:p>
            <a:pPr>
              <a:lnSpc>
                <a:spcPct val="107000"/>
              </a:lnSpc>
              <a:spcAft>
                <a:spcPts val="800"/>
              </a:spcAft>
            </a:pPr>
            <a:endParaRPr lang="en-US" sz="1400" b="1" kern="100"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3B219E1-A5CB-F104-953C-0A2CF2ADD40E}"/>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7546BC1D-A1AE-CA69-9E44-8DAC7FFBA7D6}"/>
              </a:ext>
            </a:extLst>
          </p:cNvPr>
          <p:cNvSpPr>
            <a:spLocks noGrp="1"/>
          </p:cNvSpPr>
          <p:nvPr>
            <p:ph type="sldNum" sz="quarter" idx="12"/>
          </p:nvPr>
        </p:nvSpPr>
        <p:spPr/>
        <p:txBody>
          <a:bodyPr/>
          <a:lstStyle/>
          <a:p>
            <a:fld id="{9683A5A9-56A0-4F9D-B963-5141FF50F368}" type="slidenum">
              <a:rPr lang="en-US" smtClean="0"/>
              <a:t>27</a:t>
            </a:fld>
            <a:endParaRPr lang="en-US"/>
          </a:p>
        </p:txBody>
      </p:sp>
    </p:spTree>
    <p:extLst>
      <p:ext uri="{BB962C8B-B14F-4D97-AF65-F5344CB8AC3E}">
        <p14:creationId xmlns:p14="http://schemas.microsoft.com/office/powerpoint/2010/main" val="29749292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A7393-42EF-C934-46A0-37A24D80720F}"/>
              </a:ext>
            </a:extLst>
          </p:cNvPr>
          <p:cNvSpPr>
            <a:spLocks noGrp="1"/>
          </p:cNvSpPr>
          <p:nvPr>
            <p:ph type="title"/>
          </p:nvPr>
        </p:nvSpPr>
        <p:spPr/>
        <p:txBody>
          <a:bodyPr>
            <a:normAutofit/>
          </a:bodyPr>
          <a:lstStyle/>
          <a:p>
            <a:r>
              <a:rPr lang="en-GB" b="1" kern="100" dirty="0">
                <a:solidFill>
                  <a:srgbClr val="365F91"/>
                </a:solidFill>
                <a:latin typeface="Calibri" panose="020F0502020204030204" pitchFamily="34" charset="0"/>
                <a:ea typeface="Calibri" panose="020F0502020204030204" pitchFamily="34" charset="0"/>
                <a:cs typeface="Times New Roman" panose="02020603050405020304" pitchFamily="18" charset="0"/>
              </a:rPr>
              <a:t>EPA 1: Comprehensive Pain Assessment</a:t>
            </a:r>
            <a:endParaRPr lang="en-US" dirty="0"/>
          </a:p>
        </p:txBody>
      </p:sp>
      <p:sp>
        <p:nvSpPr>
          <p:cNvPr id="3" name="Content Placeholder 2">
            <a:extLst>
              <a:ext uri="{FF2B5EF4-FFF2-40B4-BE49-F238E27FC236}">
                <a16:creationId xmlns:a16="http://schemas.microsoft.com/office/drawing/2014/main" id="{9E003FD8-4238-B041-7473-E58BBAEE78B5}"/>
              </a:ext>
            </a:extLst>
          </p:cNvPr>
          <p:cNvSpPr>
            <a:spLocks noGrp="1"/>
          </p:cNvSpPr>
          <p:nvPr>
            <p:ph idx="1"/>
          </p:nvPr>
        </p:nvSpPr>
        <p:spPr>
          <a:xfrm>
            <a:off x="838200" y="1690688"/>
            <a:ext cx="10515600" cy="4351338"/>
          </a:xfrm>
        </p:spPr>
        <p:txBody>
          <a:bodyPr>
            <a:noAutofit/>
          </a:bodyPr>
          <a:lstStyle/>
          <a:p>
            <a:pPr marL="0" indent="0" algn="just">
              <a:lnSpc>
                <a:spcPct val="107000"/>
              </a:lnSpc>
              <a:spcAft>
                <a:spcPts val="800"/>
              </a:spcAft>
              <a:buNone/>
            </a:pPr>
            <a:r>
              <a:rPr lang="en-US" sz="2400" b="1" kern="100" dirty="0">
                <a:effectLst/>
                <a:ea typeface="Calibri" panose="020F0502020204030204" pitchFamily="34" charset="0"/>
                <a:cs typeface="Times New Roman" panose="02020603050405020304" pitchFamily="18" charset="0"/>
              </a:rPr>
              <a:t>Assessment Methods:</a:t>
            </a:r>
          </a:p>
          <a:p>
            <a:pPr marL="0" indent="0" algn="just">
              <a:lnSpc>
                <a:spcPct val="107000"/>
              </a:lnSpc>
              <a:spcAft>
                <a:spcPts val="800"/>
              </a:spcAft>
              <a:buNone/>
            </a:pPr>
            <a:r>
              <a:rPr lang="en-US" sz="1800" kern="100" dirty="0">
                <a:effectLst/>
                <a:ea typeface="Calibri" panose="020F0502020204030204" pitchFamily="34" charset="0"/>
                <a:cs typeface="Times New Roman" panose="02020603050405020304" pitchFamily="18" charset="0"/>
              </a:rPr>
              <a:t>•	</a:t>
            </a:r>
            <a:r>
              <a:rPr lang="en-US" sz="2000" kern="100" dirty="0">
                <a:effectLst/>
                <a:ea typeface="Calibri" panose="020F0502020204030204" pitchFamily="34" charset="0"/>
                <a:cs typeface="Times New Roman" panose="02020603050405020304" pitchFamily="18" charset="0"/>
              </a:rPr>
              <a:t>Direct Observation: Supervisors observe pain assessments and history-taking.</a:t>
            </a:r>
          </a:p>
          <a:p>
            <a:pPr marL="0" indent="0" algn="just">
              <a:lnSpc>
                <a:spcPct val="107000"/>
              </a:lnSpc>
              <a:spcAft>
                <a:spcPts val="800"/>
              </a:spcAft>
              <a:buNone/>
            </a:pPr>
            <a:r>
              <a:rPr lang="en-US" sz="2000" kern="100" dirty="0">
                <a:effectLst/>
                <a:ea typeface="Calibri" panose="020F0502020204030204" pitchFamily="34" charset="0"/>
                <a:cs typeface="Times New Roman" panose="02020603050405020304" pitchFamily="18" charset="0"/>
              </a:rPr>
              <a:t>•	Case Discussions: Presentation and discussion of complex pain assessment cases.</a:t>
            </a:r>
          </a:p>
          <a:p>
            <a:pPr marL="0" indent="0" algn="just">
              <a:lnSpc>
                <a:spcPct val="107000"/>
              </a:lnSpc>
              <a:spcAft>
                <a:spcPts val="800"/>
              </a:spcAft>
              <a:buNone/>
            </a:pPr>
            <a:r>
              <a:rPr lang="en-US" sz="2000" kern="100" dirty="0">
                <a:effectLst/>
                <a:ea typeface="Calibri" panose="020F0502020204030204" pitchFamily="34" charset="0"/>
                <a:cs typeface="Times New Roman" panose="02020603050405020304" pitchFamily="18" charset="0"/>
              </a:rPr>
              <a:t>•	Multi-Source Feedback: Input from patients, peers, and other healthcare team members.</a:t>
            </a:r>
          </a:p>
          <a:p>
            <a:pPr marL="0" indent="0" algn="just">
              <a:lnSpc>
                <a:spcPct val="107000"/>
              </a:lnSpc>
              <a:spcAft>
                <a:spcPts val="800"/>
              </a:spcAft>
              <a:buNone/>
            </a:pPr>
            <a:r>
              <a:rPr lang="en-US" sz="2000" kern="100" dirty="0">
                <a:effectLst/>
                <a:ea typeface="Calibri" panose="020F0502020204030204" pitchFamily="34" charset="0"/>
                <a:cs typeface="Times New Roman" panose="02020603050405020304" pitchFamily="18" charset="0"/>
              </a:rPr>
              <a:t>•	Portfolio: Documentation of clinical experiences and reflective practice.</a:t>
            </a:r>
          </a:p>
          <a:p>
            <a:pPr marL="0" indent="0" algn="just">
              <a:lnSpc>
                <a:spcPct val="107000"/>
              </a:lnSpc>
              <a:spcAft>
                <a:spcPts val="800"/>
              </a:spcAft>
              <a:buNone/>
            </a:pPr>
            <a:r>
              <a:rPr lang="en-US" sz="2400" b="1" kern="100" dirty="0">
                <a:effectLst/>
                <a:ea typeface="Calibri" panose="020F0502020204030204" pitchFamily="34" charset="0"/>
                <a:cs typeface="Times New Roman" panose="02020603050405020304" pitchFamily="18" charset="0"/>
              </a:rPr>
              <a:t>Expected Outcome:</a:t>
            </a:r>
          </a:p>
          <a:p>
            <a:pPr marL="0" indent="0" algn="just">
              <a:lnSpc>
                <a:spcPct val="107000"/>
              </a:lnSpc>
              <a:spcAft>
                <a:spcPts val="800"/>
              </a:spcAft>
              <a:buNone/>
            </a:pPr>
            <a:r>
              <a:rPr lang="en-US" sz="2000" kern="100" dirty="0">
                <a:effectLst/>
                <a:ea typeface="Calibri" panose="020F0502020204030204" pitchFamily="34" charset="0"/>
                <a:cs typeface="Times New Roman" panose="02020603050405020304" pitchFamily="18" charset="0"/>
              </a:rPr>
              <a:t>By the end of their training, </a:t>
            </a:r>
            <a:r>
              <a:rPr lang="en-US" sz="2000" kern="100" dirty="0" err="1">
                <a:effectLst/>
                <a:ea typeface="Calibri" panose="020F0502020204030204" pitchFamily="34" charset="0"/>
                <a:cs typeface="Times New Roman" panose="02020603050405020304" pitchFamily="18" charset="0"/>
              </a:rPr>
              <a:t>anaesthesiologists</a:t>
            </a:r>
            <a:r>
              <a:rPr lang="en-US" sz="2000" kern="100" dirty="0">
                <a:effectLst/>
                <a:ea typeface="Calibri" panose="020F0502020204030204" pitchFamily="34" charset="0"/>
                <a:cs typeface="Times New Roman" panose="02020603050405020304" pitchFamily="18" charset="0"/>
              </a:rPr>
              <a:t> specializing in Pain Medicine will be able to independently and comprehensively assess patients with both acute and chronic pain, accurately identifying underlying causes and contributing factors to inform effective management plans.</a:t>
            </a:r>
          </a:p>
          <a:p>
            <a:pPr>
              <a:lnSpc>
                <a:spcPct val="107000"/>
              </a:lnSpc>
              <a:spcAft>
                <a:spcPts val="800"/>
              </a:spcAft>
            </a:pPr>
            <a:endParaRPr lang="en-US" sz="1400" b="1" kern="100"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3B219E1-A5CB-F104-953C-0A2CF2ADD40E}"/>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7546BC1D-A1AE-CA69-9E44-8DAC7FFBA7D6}"/>
              </a:ext>
            </a:extLst>
          </p:cNvPr>
          <p:cNvSpPr>
            <a:spLocks noGrp="1"/>
          </p:cNvSpPr>
          <p:nvPr>
            <p:ph type="sldNum" sz="quarter" idx="12"/>
          </p:nvPr>
        </p:nvSpPr>
        <p:spPr/>
        <p:txBody>
          <a:bodyPr/>
          <a:lstStyle/>
          <a:p>
            <a:fld id="{9683A5A9-56A0-4F9D-B963-5141FF50F368}" type="slidenum">
              <a:rPr lang="en-US" smtClean="0"/>
              <a:t>28</a:t>
            </a:fld>
            <a:endParaRPr lang="en-US"/>
          </a:p>
        </p:txBody>
      </p:sp>
    </p:spTree>
    <p:extLst>
      <p:ext uri="{BB962C8B-B14F-4D97-AF65-F5344CB8AC3E}">
        <p14:creationId xmlns:p14="http://schemas.microsoft.com/office/powerpoint/2010/main" val="23238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C67A2-C2EA-9A6A-5775-AFB184CEBE83}"/>
              </a:ext>
            </a:extLst>
          </p:cNvPr>
          <p:cNvSpPr>
            <a:spLocks noGrp="1"/>
          </p:cNvSpPr>
          <p:nvPr>
            <p:ph type="title"/>
          </p:nvPr>
        </p:nvSpPr>
        <p:spPr/>
        <p:txBody>
          <a:bodyPr/>
          <a:lstStyle/>
          <a:p>
            <a:r>
              <a:rPr lang="en-US" b="1" dirty="0">
                <a:latin typeface="+mn-lt"/>
              </a:rPr>
              <a:t>Candidates for PDM in Pain Medicine</a:t>
            </a:r>
          </a:p>
        </p:txBody>
      </p:sp>
      <p:sp>
        <p:nvSpPr>
          <p:cNvPr id="3" name="Content Placeholder 2">
            <a:extLst>
              <a:ext uri="{FF2B5EF4-FFF2-40B4-BE49-F238E27FC236}">
                <a16:creationId xmlns:a16="http://schemas.microsoft.com/office/drawing/2014/main" id="{CAAC1D95-E971-53CC-C131-0F24346AB82D}"/>
              </a:ext>
            </a:extLst>
          </p:cNvPr>
          <p:cNvSpPr>
            <a:spLocks noGrp="1"/>
          </p:cNvSpPr>
          <p:nvPr>
            <p:ph idx="1"/>
          </p:nvPr>
        </p:nvSpPr>
        <p:spPr>
          <a:xfrm>
            <a:off x="838200" y="2229633"/>
            <a:ext cx="10515600" cy="3947330"/>
          </a:xfrm>
        </p:spPr>
        <p:txBody>
          <a:bodyPr/>
          <a:lstStyle/>
          <a:p>
            <a:pPr marL="0" indent="0" algn="just">
              <a:buNone/>
            </a:pPr>
            <a:r>
              <a:rPr lang="en-US" dirty="0"/>
              <a:t>The PDM in Pain Medicine has been developed for </a:t>
            </a:r>
            <a:r>
              <a:rPr lang="en-US" b="1" dirty="0" err="1"/>
              <a:t>anaesthesiologists</a:t>
            </a:r>
            <a:r>
              <a:rPr lang="en-US" b="1" dirty="0"/>
              <a:t> </a:t>
            </a:r>
            <a:r>
              <a:rPr lang="en-US" dirty="0"/>
              <a:t>who have successfully completed a specialist training </a:t>
            </a:r>
            <a:r>
              <a:rPr lang="en-US" dirty="0" err="1"/>
              <a:t>programme</a:t>
            </a:r>
            <a:r>
              <a:rPr lang="en-US" dirty="0"/>
              <a:t> consistent with the EBA UEMS ETR in </a:t>
            </a:r>
            <a:r>
              <a:rPr lang="en-US" dirty="0" err="1"/>
              <a:t>anaesthesiology</a:t>
            </a:r>
            <a:r>
              <a:rPr lang="en-US" dirty="0"/>
              <a:t> and wish to attain a </a:t>
            </a:r>
            <a:r>
              <a:rPr lang="en-US" u="sng" dirty="0"/>
              <a:t>higher level of competency in the domain of pain medicine</a:t>
            </a:r>
            <a:r>
              <a:rPr lang="en-US" dirty="0"/>
              <a:t>.</a:t>
            </a:r>
          </a:p>
        </p:txBody>
      </p:sp>
      <p:sp>
        <p:nvSpPr>
          <p:cNvPr id="4" name="Date Placeholder 3">
            <a:extLst>
              <a:ext uri="{FF2B5EF4-FFF2-40B4-BE49-F238E27FC236}">
                <a16:creationId xmlns:a16="http://schemas.microsoft.com/office/drawing/2014/main" id="{A2AB977D-D270-A069-008B-F8617F02B004}"/>
              </a:ext>
            </a:extLst>
          </p:cNvPr>
          <p:cNvSpPr>
            <a:spLocks noGrp="1"/>
          </p:cNvSpPr>
          <p:nvPr>
            <p:ph type="dt" sz="half" idx="10"/>
          </p:nvPr>
        </p:nvSpPr>
        <p:spPr/>
        <p:txBody>
          <a:bodyPr/>
          <a:lstStyle/>
          <a:p>
            <a:fld id="{99A273AE-348D-487C-BDF7-6B327E21A5DE}" type="datetime5">
              <a:rPr lang="en-US" smtClean="0"/>
              <a:t>19-Oct-24</a:t>
            </a:fld>
            <a:endParaRPr lang="en-US"/>
          </a:p>
        </p:txBody>
      </p:sp>
      <p:sp>
        <p:nvSpPr>
          <p:cNvPr id="5" name="Slide Number Placeholder 4">
            <a:extLst>
              <a:ext uri="{FF2B5EF4-FFF2-40B4-BE49-F238E27FC236}">
                <a16:creationId xmlns:a16="http://schemas.microsoft.com/office/drawing/2014/main" id="{6FAAC8E9-F14D-06FD-D485-CFBB9FE5E5FD}"/>
              </a:ext>
            </a:extLst>
          </p:cNvPr>
          <p:cNvSpPr>
            <a:spLocks noGrp="1"/>
          </p:cNvSpPr>
          <p:nvPr>
            <p:ph type="sldNum" sz="quarter" idx="12"/>
          </p:nvPr>
        </p:nvSpPr>
        <p:spPr/>
        <p:txBody>
          <a:bodyPr/>
          <a:lstStyle/>
          <a:p>
            <a:fld id="{9683A5A9-56A0-4F9D-B963-5141FF50F368}" type="slidenum">
              <a:rPr lang="en-US" smtClean="0"/>
              <a:t>29</a:t>
            </a:fld>
            <a:endParaRPr lang="en-US"/>
          </a:p>
        </p:txBody>
      </p:sp>
    </p:spTree>
    <p:extLst>
      <p:ext uri="{BB962C8B-B14F-4D97-AF65-F5344CB8AC3E}">
        <p14:creationId xmlns:p14="http://schemas.microsoft.com/office/powerpoint/2010/main" val="356539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75CE3D6-F1F2-BE87-F181-2483899A0342}"/>
              </a:ext>
            </a:extLst>
          </p:cNvPr>
          <p:cNvGrpSpPr/>
          <p:nvPr/>
        </p:nvGrpSpPr>
        <p:grpSpPr>
          <a:xfrm>
            <a:off x="657203" y="2438117"/>
            <a:ext cx="11049376" cy="1384995"/>
            <a:chOff x="1917700" y="2388676"/>
            <a:chExt cx="9283187" cy="1384995"/>
          </a:xfrm>
        </p:grpSpPr>
        <p:sp>
          <p:nvSpPr>
            <p:cNvPr id="4" name="TextBox 3">
              <a:extLst>
                <a:ext uri="{FF2B5EF4-FFF2-40B4-BE49-F238E27FC236}">
                  <a16:creationId xmlns:a16="http://schemas.microsoft.com/office/drawing/2014/main" id="{32468158-779B-1F59-2D08-2C47CFEE3EE5}"/>
                </a:ext>
              </a:extLst>
            </p:cNvPr>
            <p:cNvSpPr txBox="1"/>
            <p:nvPr/>
          </p:nvSpPr>
          <p:spPr>
            <a:xfrm>
              <a:off x="8609460" y="2388676"/>
              <a:ext cx="2591427" cy="1384995"/>
            </a:xfrm>
            <a:prstGeom prst="rect">
              <a:avLst/>
            </a:prstGeom>
            <a:solidFill>
              <a:schemeClr val="accent1">
                <a:lumMod val="20000"/>
                <a:lumOff val="80000"/>
              </a:schemeClr>
            </a:solidFill>
            <a:ln>
              <a:solidFill>
                <a:schemeClr val="accent5">
                  <a:lumMod val="75000"/>
                </a:schemeClr>
              </a:solidFill>
            </a:ln>
          </p:spPr>
          <p:txBody>
            <a:bodyPr wrap="square" rtlCol="0">
              <a:spAutoFit/>
            </a:bodyPr>
            <a:lstStyle/>
            <a:p>
              <a:pPr algn="ctr"/>
              <a:r>
                <a:rPr lang="en-US" sz="2800" dirty="0"/>
                <a:t>Continuing professional development (CPD)</a:t>
              </a:r>
            </a:p>
          </p:txBody>
        </p:sp>
        <p:sp>
          <p:nvSpPr>
            <p:cNvPr id="5" name="Arrow: Right 4">
              <a:extLst>
                <a:ext uri="{FF2B5EF4-FFF2-40B4-BE49-F238E27FC236}">
                  <a16:creationId xmlns:a16="http://schemas.microsoft.com/office/drawing/2014/main" id="{CCCF70E4-512F-8A95-1A29-A1CCA3E002FC}"/>
                </a:ext>
              </a:extLst>
            </p:cNvPr>
            <p:cNvSpPr/>
            <p:nvPr/>
          </p:nvSpPr>
          <p:spPr>
            <a:xfrm>
              <a:off x="7827196"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7623DE3-E74E-9AE2-216A-5C16087A11DE}"/>
                </a:ext>
              </a:extLst>
            </p:cNvPr>
            <p:cNvSpPr txBox="1"/>
            <p:nvPr/>
          </p:nvSpPr>
          <p:spPr>
            <a:xfrm>
              <a:off x="5402495" y="2602152"/>
              <a:ext cx="2157573" cy="954107"/>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800" dirty="0"/>
                <a:t>Residency training (PGT)</a:t>
              </a:r>
            </a:p>
          </p:txBody>
        </p:sp>
        <p:sp>
          <p:nvSpPr>
            <p:cNvPr id="7" name="TextBox 6">
              <a:extLst>
                <a:ext uri="{FF2B5EF4-FFF2-40B4-BE49-F238E27FC236}">
                  <a16:creationId xmlns:a16="http://schemas.microsoft.com/office/drawing/2014/main" id="{5BAE84C8-D549-2E56-8DA3-2791CA825BAC}"/>
                </a:ext>
              </a:extLst>
            </p:cNvPr>
            <p:cNvSpPr txBox="1"/>
            <p:nvPr/>
          </p:nvSpPr>
          <p:spPr>
            <a:xfrm>
              <a:off x="1917700" y="2602152"/>
              <a:ext cx="2447106" cy="954107"/>
            </a:xfrm>
            <a:prstGeom prst="rect">
              <a:avLst/>
            </a:prstGeom>
            <a:solidFill>
              <a:schemeClr val="bg2">
                <a:lumMod val="90000"/>
              </a:schemeClr>
            </a:solidFill>
            <a:ln>
              <a:solidFill>
                <a:schemeClr val="tx1"/>
              </a:solidFill>
            </a:ln>
          </p:spPr>
          <p:txBody>
            <a:bodyPr wrap="square" rtlCol="0">
              <a:spAutoFit/>
            </a:bodyPr>
            <a:lstStyle/>
            <a:p>
              <a:pPr algn="ctr"/>
              <a:r>
                <a:rPr lang="en-US" sz="2800" dirty="0">
                  <a:solidFill>
                    <a:schemeClr val="tx1">
                      <a:lumMod val="50000"/>
                      <a:lumOff val="50000"/>
                    </a:schemeClr>
                  </a:solidFill>
                </a:rPr>
                <a:t>Undergraduate training</a:t>
              </a:r>
            </a:p>
          </p:txBody>
        </p:sp>
        <p:sp>
          <p:nvSpPr>
            <p:cNvPr id="8" name="Arrow: Right 7">
              <a:extLst>
                <a:ext uri="{FF2B5EF4-FFF2-40B4-BE49-F238E27FC236}">
                  <a16:creationId xmlns:a16="http://schemas.microsoft.com/office/drawing/2014/main" id="{3D9C1B8F-13D3-1349-4F99-163E06FB6F9D}"/>
                </a:ext>
              </a:extLst>
            </p:cNvPr>
            <p:cNvSpPr/>
            <p:nvPr/>
          </p:nvSpPr>
          <p:spPr>
            <a:xfrm>
              <a:off x="4631934"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Arrow: Right 8">
            <a:extLst>
              <a:ext uri="{FF2B5EF4-FFF2-40B4-BE49-F238E27FC236}">
                <a16:creationId xmlns:a16="http://schemas.microsoft.com/office/drawing/2014/main" id="{9516C224-2C50-2D7D-AFFE-5DC13A02617F}"/>
              </a:ext>
            </a:extLst>
          </p:cNvPr>
          <p:cNvSpPr/>
          <p:nvPr/>
        </p:nvSpPr>
        <p:spPr>
          <a:xfrm>
            <a:off x="680909" y="4039268"/>
            <a:ext cx="10988034" cy="3924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871B1C73-D7E9-A09E-5A61-1C499C864D37}"/>
              </a:ext>
            </a:extLst>
          </p:cNvPr>
          <p:cNvSpPr txBox="1">
            <a:spLocks/>
          </p:cNvSpPr>
          <p:nvPr/>
        </p:nvSpPr>
        <p:spPr>
          <a:xfrm>
            <a:off x="858000" y="547986"/>
            <a:ext cx="10515600" cy="9541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Training and CPD in Anaesthesiology</a:t>
            </a:r>
          </a:p>
        </p:txBody>
      </p:sp>
      <p:sp>
        <p:nvSpPr>
          <p:cNvPr id="2" name="Date Placeholder 1">
            <a:extLst>
              <a:ext uri="{FF2B5EF4-FFF2-40B4-BE49-F238E27FC236}">
                <a16:creationId xmlns:a16="http://schemas.microsoft.com/office/drawing/2014/main" id="{A9E9E98A-00C6-B3B1-A8BC-2EB6BAFA78F6}"/>
              </a:ext>
            </a:extLst>
          </p:cNvPr>
          <p:cNvSpPr>
            <a:spLocks noGrp="1"/>
          </p:cNvSpPr>
          <p:nvPr>
            <p:ph type="dt" sz="half" idx="10"/>
          </p:nvPr>
        </p:nvSpPr>
        <p:spPr/>
        <p:txBody>
          <a:bodyPr/>
          <a:lstStyle/>
          <a:p>
            <a:fld id="{EACF4FF7-4A49-4AE3-A26D-25F8B498ADEC}" type="datetime3">
              <a:rPr lang="en-US" smtClean="0"/>
              <a:t>19 October 2024</a:t>
            </a:fld>
            <a:endParaRPr lang="en-US"/>
          </a:p>
        </p:txBody>
      </p:sp>
      <p:sp>
        <p:nvSpPr>
          <p:cNvPr id="11" name="Slide Number Placeholder 10">
            <a:extLst>
              <a:ext uri="{FF2B5EF4-FFF2-40B4-BE49-F238E27FC236}">
                <a16:creationId xmlns:a16="http://schemas.microsoft.com/office/drawing/2014/main" id="{3ABB49CA-7C7E-AA72-E787-4384AF261B30}"/>
              </a:ext>
            </a:extLst>
          </p:cNvPr>
          <p:cNvSpPr>
            <a:spLocks noGrp="1"/>
          </p:cNvSpPr>
          <p:nvPr>
            <p:ph type="sldNum" sz="quarter" idx="12"/>
          </p:nvPr>
        </p:nvSpPr>
        <p:spPr/>
        <p:txBody>
          <a:bodyPr/>
          <a:lstStyle/>
          <a:p>
            <a:fld id="{F76261EA-3838-47D5-9FB7-FF0D48B6FABD}" type="slidenum">
              <a:rPr lang="en-US" smtClean="0"/>
              <a:t>3</a:t>
            </a:fld>
            <a:endParaRPr lang="en-US"/>
          </a:p>
        </p:txBody>
      </p:sp>
      <p:sp>
        <p:nvSpPr>
          <p:cNvPr id="13" name="TextBox 12">
            <a:extLst>
              <a:ext uri="{FF2B5EF4-FFF2-40B4-BE49-F238E27FC236}">
                <a16:creationId xmlns:a16="http://schemas.microsoft.com/office/drawing/2014/main" id="{AE8C1E2F-0EDC-833F-ABAE-4590EB368FFC}"/>
              </a:ext>
            </a:extLst>
          </p:cNvPr>
          <p:cNvSpPr txBox="1"/>
          <p:nvPr/>
        </p:nvSpPr>
        <p:spPr>
          <a:xfrm>
            <a:off x="625688" y="4755199"/>
            <a:ext cx="10980224" cy="954107"/>
          </a:xfrm>
          <a:prstGeom prst="rect">
            <a:avLst/>
          </a:prstGeom>
          <a:noFill/>
        </p:spPr>
        <p:txBody>
          <a:bodyPr wrap="square">
            <a:spAutoFit/>
          </a:bodyPr>
          <a:lstStyle/>
          <a:p>
            <a:pPr algn="ctr"/>
            <a:r>
              <a:rPr lang="en-US" sz="2800" dirty="0"/>
              <a:t>There is a </a:t>
            </a:r>
            <a:r>
              <a:rPr lang="en-US" sz="2800" b="1" dirty="0"/>
              <a:t>continuum</a:t>
            </a:r>
            <a:r>
              <a:rPr lang="en-US" sz="2800" dirty="0"/>
              <a:t> from undergraduate medical education through postgraduate training (PGT) to continuing professional development (CPD).</a:t>
            </a:r>
          </a:p>
        </p:txBody>
      </p:sp>
    </p:spTree>
    <p:extLst>
      <p:ext uri="{BB962C8B-B14F-4D97-AF65-F5344CB8AC3E}">
        <p14:creationId xmlns:p14="http://schemas.microsoft.com/office/powerpoint/2010/main" val="805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0D3AE-2398-21A2-4579-86207A523617}"/>
              </a:ext>
            </a:extLst>
          </p:cNvPr>
          <p:cNvSpPr>
            <a:spLocks noGrp="1"/>
          </p:cNvSpPr>
          <p:nvPr>
            <p:ph type="title"/>
          </p:nvPr>
        </p:nvSpPr>
        <p:spPr/>
        <p:txBody>
          <a:bodyPr/>
          <a:lstStyle/>
          <a:p>
            <a:r>
              <a:rPr lang="lv-LV" b="1" dirty="0" err="1">
                <a:latin typeface="+mn-lt"/>
              </a:rPr>
              <a:t>Summary</a:t>
            </a:r>
            <a:endParaRPr lang="en-US" b="1" dirty="0">
              <a:latin typeface="+mn-lt"/>
            </a:endParaRPr>
          </a:p>
        </p:txBody>
      </p:sp>
      <p:sp>
        <p:nvSpPr>
          <p:cNvPr id="3" name="Content Placeholder 2">
            <a:extLst>
              <a:ext uri="{FF2B5EF4-FFF2-40B4-BE49-F238E27FC236}">
                <a16:creationId xmlns:a16="http://schemas.microsoft.com/office/drawing/2014/main" id="{6E253022-6470-0A51-0D3A-E66F6C764607}"/>
              </a:ext>
            </a:extLst>
          </p:cNvPr>
          <p:cNvSpPr>
            <a:spLocks noGrp="1"/>
          </p:cNvSpPr>
          <p:nvPr>
            <p:ph idx="1"/>
          </p:nvPr>
        </p:nvSpPr>
        <p:spPr>
          <a:xfrm>
            <a:off x="838200" y="1537526"/>
            <a:ext cx="7115827" cy="4351338"/>
          </a:xfrm>
        </p:spPr>
        <p:txBody>
          <a:bodyPr>
            <a:normAutofit fontScale="92500"/>
          </a:bodyPr>
          <a:lstStyle/>
          <a:p>
            <a:pPr algn="just">
              <a:lnSpc>
                <a:spcPct val="150000"/>
              </a:lnSpc>
            </a:pPr>
            <a:r>
              <a:rPr lang="en-US" sz="2400" dirty="0"/>
              <a:t>The aim of the PDM in pain medicine for </a:t>
            </a:r>
            <a:r>
              <a:rPr lang="en-US" sz="2400" dirty="0" err="1"/>
              <a:t>anaesthesiologists</a:t>
            </a:r>
            <a:r>
              <a:rPr lang="en-US" sz="2400" dirty="0"/>
              <a:t> is to provide a </a:t>
            </a:r>
            <a:r>
              <a:rPr lang="en-US" sz="2400" b="1" dirty="0"/>
              <a:t>framework</a:t>
            </a:r>
            <a:r>
              <a:rPr lang="en-US" sz="2400" dirty="0"/>
              <a:t> </a:t>
            </a:r>
            <a:r>
              <a:rPr lang="en-US" sz="2400" b="1" dirty="0"/>
              <a:t>for </a:t>
            </a:r>
            <a:r>
              <a:rPr lang="en-US" sz="2400" b="1" dirty="0" err="1"/>
              <a:t>harmonising</a:t>
            </a:r>
            <a:r>
              <a:rPr lang="en-US" sz="2400" b="1" dirty="0"/>
              <a:t> the practice and teaching </a:t>
            </a:r>
            <a:r>
              <a:rPr lang="en-US" sz="2400" dirty="0"/>
              <a:t>of advanced pain medicine across Europe by expert specialist clinicians.</a:t>
            </a:r>
          </a:p>
          <a:p>
            <a:pPr algn="just">
              <a:lnSpc>
                <a:spcPct val="150000"/>
              </a:lnSpc>
            </a:pPr>
            <a:r>
              <a:rPr lang="en-US" sz="2400" dirty="0"/>
              <a:t>The PDM in Pain Medicine for </a:t>
            </a:r>
            <a:r>
              <a:rPr lang="en-US" sz="2400" dirty="0" err="1"/>
              <a:t>anaesthesiologists</a:t>
            </a:r>
            <a:r>
              <a:rPr lang="en-US" sz="2400" dirty="0"/>
              <a:t> could serve as </a:t>
            </a:r>
            <a:r>
              <a:rPr lang="en-US" sz="2400" b="1" dirty="0"/>
              <a:t>a model for advanced training </a:t>
            </a:r>
            <a:r>
              <a:rPr lang="en-US" sz="2400" dirty="0"/>
              <a:t>in other medical disciplines involved in pain medicine (e.g. radiology, surgery, neurology etc.).</a:t>
            </a:r>
          </a:p>
        </p:txBody>
      </p:sp>
      <p:sp>
        <p:nvSpPr>
          <p:cNvPr id="4" name="Date Placeholder 3">
            <a:extLst>
              <a:ext uri="{FF2B5EF4-FFF2-40B4-BE49-F238E27FC236}">
                <a16:creationId xmlns:a16="http://schemas.microsoft.com/office/drawing/2014/main" id="{34FDC8F3-3E16-805B-4B86-711F8246F753}"/>
              </a:ext>
            </a:extLst>
          </p:cNvPr>
          <p:cNvSpPr>
            <a:spLocks noGrp="1"/>
          </p:cNvSpPr>
          <p:nvPr>
            <p:ph type="dt" sz="half" idx="10"/>
          </p:nvPr>
        </p:nvSpPr>
        <p:spPr/>
        <p:txBody>
          <a:bodyPr/>
          <a:lstStyle/>
          <a:p>
            <a:fld id="{3EE8D217-3393-4851-89F8-1059D3E71FE9}" type="datetime5">
              <a:rPr lang="en-US" smtClean="0"/>
              <a:t>19-Oct-24</a:t>
            </a:fld>
            <a:endParaRPr lang="en-US"/>
          </a:p>
        </p:txBody>
      </p:sp>
      <p:sp>
        <p:nvSpPr>
          <p:cNvPr id="5" name="Slide Number Placeholder 4">
            <a:extLst>
              <a:ext uri="{FF2B5EF4-FFF2-40B4-BE49-F238E27FC236}">
                <a16:creationId xmlns:a16="http://schemas.microsoft.com/office/drawing/2014/main" id="{0F920943-27EC-D0E8-DF66-A0DF062B6F1E}"/>
              </a:ext>
            </a:extLst>
          </p:cNvPr>
          <p:cNvSpPr>
            <a:spLocks noGrp="1"/>
          </p:cNvSpPr>
          <p:nvPr>
            <p:ph type="sldNum" sz="quarter" idx="12"/>
          </p:nvPr>
        </p:nvSpPr>
        <p:spPr/>
        <p:txBody>
          <a:bodyPr/>
          <a:lstStyle/>
          <a:p>
            <a:fld id="{9683A5A9-56A0-4F9D-B963-5141FF50F368}" type="slidenum">
              <a:rPr lang="en-US" smtClean="0"/>
              <a:t>30</a:t>
            </a:fld>
            <a:endParaRPr lang="en-US"/>
          </a:p>
        </p:txBody>
      </p:sp>
      <p:pic>
        <p:nvPicPr>
          <p:cNvPr id="6" name="Picture 5">
            <a:extLst>
              <a:ext uri="{FF2B5EF4-FFF2-40B4-BE49-F238E27FC236}">
                <a16:creationId xmlns:a16="http://schemas.microsoft.com/office/drawing/2014/main" id="{6916B44B-B142-FBF1-6480-AA24CC24D094}"/>
              </a:ext>
            </a:extLst>
          </p:cNvPr>
          <p:cNvPicPr>
            <a:picLocks noChangeAspect="1"/>
          </p:cNvPicPr>
          <p:nvPr/>
        </p:nvPicPr>
        <p:blipFill>
          <a:blip r:embed="rId3"/>
          <a:stretch>
            <a:fillRect/>
          </a:stretch>
        </p:blipFill>
        <p:spPr>
          <a:xfrm>
            <a:off x="8392438" y="1301210"/>
            <a:ext cx="3600189" cy="4823969"/>
          </a:xfrm>
          <a:prstGeom prst="rect">
            <a:avLst/>
          </a:prstGeom>
        </p:spPr>
      </p:pic>
    </p:spTree>
    <p:extLst>
      <p:ext uri="{BB962C8B-B14F-4D97-AF65-F5344CB8AC3E}">
        <p14:creationId xmlns:p14="http://schemas.microsoft.com/office/powerpoint/2010/main" val="1172056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91FB04-DA74-4B2C-BD80-03FAAFC8C288}"/>
              </a:ext>
            </a:extLst>
          </p:cNvPr>
          <p:cNvSpPr>
            <a:spLocks noGrp="1"/>
          </p:cNvSpPr>
          <p:nvPr>
            <p:ph type="ctrTitle"/>
          </p:nvPr>
        </p:nvSpPr>
        <p:spPr>
          <a:xfrm>
            <a:off x="1524000" y="2334779"/>
            <a:ext cx="9144000" cy="1217824"/>
          </a:xfrm>
        </p:spPr>
        <p:txBody>
          <a:bodyPr>
            <a:normAutofit/>
          </a:bodyPr>
          <a:lstStyle/>
          <a:p>
            <a:r>
              <a:rPr lang="en-US" b="1" dirty="0">
                <a:latin typeface="+mn-lt"/>
              </a:rPr>
              <a:t>Thanks !</a:t>
            </a:r>
            <a:endParaRPr lang="lv-LV" dirty="0">
              <a:latin typeface="+mn-lt"/>
            </a:endParaRPr>
          </a:p>
        </p:txBody>
      </p:sp>
      <p:pic>
        <p:nvPicPr>
          <p:cNvPr id="7" name="Picture 6">
            <a:extLst>
              <a:ext uri="{FF2B5EF4-FFF2-40B4-BE49-F238E27FC236}">
                <a16:creationId xmlns:a16="http://schemas.microsoft.com/office/drawing/2014/main" id="{11BB19B1-A49D-4E09-9369-D02D6FE9A820}"/>
              </a:ext>
            </a:extLst>
          </p:cNvPr>
          <p:cNvPicPr>
            <a:picLocks noChangeAspect="1"/>
          </p:cNvPicPr>
          <p:nvPr/>
        </p:nvPicPr>
        <p:blipFill>
          <a:blip r:embed="rId3"/>
          <a:stretch>
            <a:fillRect/>
          </a:stretch>
        </p:blipFill>
        <p:spPr>
          <a:xfrm>
            <a:off x="558833" y="398758"/>
            <a:ext cx="5213993" cy="1635762"/>
          </a:xfrm>
          <a:prstGeom prst="rect">
            <a:avLst/>
          </a:prstGeom>
        </p:spPr>
      </p:pic>
      <p:sp>
        <p:nvSpPr>
          <p:cNvPr id="8" name="TextBox 7">
            <a:extLst>
              <a:ext uri="{FF2B5EF4-FFF2-40B4-BE49-F238E27FC236}">
                <a16:creationId xmlns:a16="http://schemas.microsoft.com/office/drawing/2014/main" id="{BE38B062-045A-4924-BC4B-36C5EE4316F4}"/>
              </a:ext>
            </a:extLst>
          </p:cNvPr>
          <p:cNvSpPr txBox="1"/>
          <p:nvPr/>
        </p:nvSpPr>
        <p:spPr>
          <a:xfrm>
            <a:off x="3318526" y="3673359"/>
            <a:ext cx="6097978" cy="523220"/>
          </a:xfrm>
          <a:prstGeom prst="rect">
            <a:avLst/>
          </a:prstGeom>
          <a:noFill/>
        </p:spPr>
        <p:txBody>
          <a:bodyPr wrap="square">
            <a:spAutoFit/>
          </a:bodyPr>
          <a:lstStyle/>
          <a:p>
            <a:pPr algn="just"/>
            <a:r>
              <a:rPr lang="en-US" sz="2800" u="sng" dirty="0"/>
              <a:t>Special thanks</a:t>
            </a:r>
            <a:r>
              <a:rPr lang="en-US" sz="2800" dirty="0"/>
              <a:t> – to all EBA members!!!</a:t>
            </a:r>
          </a:p>
        </p:txBody>
      </p:sp>
      <p:sp>
        <p:nvSpPr>
          <p:cNvPr id="9" name="TextBox 8">
            <a:extLst>
              <a:ext uri="{FF2B5EF4-FFF2-40B4-BE49-F238E27FC236}">
                <a16:creationId xmlns:a16="http://schemas.microsoft.com/office/drawing/2014/main" id="{621829CA-D47B-4EB4-AADF-CE22A4447102}"/>
              </a:ext>
            </a:extLst>
          </p:cNvPr>
          <p:cNvSpPr txBox="1"/>
          <p:nvPr/>
        </p:nvSpPr>
        <p:spPr>
          <a:xfrm>
            <a:off x="684094" y="5918214"/>
            <a:ext cx="6096000" cy="369332"/>
          </a:xfrm>
          <a:prstGeom prst="rect">
            <a:avLst/>
          </a:prstGeom>
          <a:noFill/>
        </p:spPr>
        <p:txBody>
          <a:bodyPr wrap="square">
            <a:spAutoFit/>
          </a:bodyPr>
          <a:lstStyle/>
          <a:p>
            <a:r>
              <a:rPr lang="en-US" dirty="0">
                <a:hlinkClick r:id="rId4"/>
              </a:rPr>
              <a:t>https://www.eba-uems.eu/</a:t>
            </a:r>
            <a:r>
              <a:rPr lang="en-US" dirty="0"/>
              <a:t> </a:t>
            </a:r>
          </a:p>
        </p:txBody>
      </p:sp>
      <p:pic>
        <p:nvPicPr>
          <p:cNvPr id="5" name="Picture 4">
            <a:extLst>
              <a:ext uri="{FF2B5EF4-FFF2-40B4-BE49-F238E27FC236}">
                <a16:creationId xmlns:a16="http://schemas.microsoft.com/office/drawing/2014/main" id="{EB8F21B9-C7A7-F0F5-B882-491F24C4C132}"/>
              </a:ext>
            </a:extLst>
          </p:cNvPr>
          <p:cNvPicPr>
            <a:picLocks noChangeAspect="1"/>
          </p:cNvPicPr>
          <p:nvPr/>
        </p:nvPicPr>
        <p:blipFill>
          <a:blip r:embed="rId5"/>
          <a:stretch>
            <a:fillRect/>
          </a:stretch>
        </p:blipFill>
        <p:spPr>
          <a:xfrm>
            <a:off x="2062489" y="4317335"/>
            <a:ext cx="8421275" cy="1314633"/>
          </a:xfrm>
          <a:prstGeom prst="rect">
            <a:avLst/>
          </a:prstGeom>
        </p:spPr>
      </p:pic>
    </p:spTree>
    <p:extLst>
      <p:ext uri="{BB962C8B-B14F-4D97-AF65-F5344CB8AC3E}">
        <p14:creationId xmlns:p14="http://schemas.microsoft.com/office/powerpoint/2010/main" val="2213391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75CE3D6-F1F2-BE87-F181-2483899A0342}"/>
              </a:ext>
            </a:extLst>
          </p:cNvPr>
          <p:cNvGrpSpPr/>
          <p:nvPr/>
        </p:nvGrpSpPr>
        <p:grpSpPr>
          <a:xfrm>
            <a:off x="657203" y="2438117"/>
            <a:ext cx="11049376" cy="1384995"/>
            <a:chOff x="1917700" y="2388676"/>
            <a:chExt cx="9283187" cy="1384995"/>
          </a:xfrm>
        </p:grpSpPr>
        <p:sp>
          <p:nvSpPr>
            <p:cNvPr id="4" name="TextBox 3">
              <a:extLst>
                <a:ext uri="{FF2B5EF4-FFF2-40B4-BE49-F238E27FC236}">
                  <a16:creationId xmlns:a16="http://schemas.microsoft.com/office/drawing/2014/main" id="{32468158-779B-1F59-2D08-2C47CFEE3EE5}"/>
                </a:ext>
              </a:extLst>
            </p:cNvPr>
            <p:cNvSpPr txBox="1"/>
            <p:nvPr/>
          </p:nvSpPr>
          <p:spPr>
            <a:xfrm>
              <a:off x="8609460" y="2388676"/>
              <a:ext cx="2591427" cy="1384995"/>
            </a:xfrm>
            <a:prstGeom prst="rect">
              <a:avLst/>
            </a:prstGeom>
            <a:solidFill>
              <a:schemeClr val="accent1">
                <a:lumMod val="20000"/>
                <a:lumOff val="80000"/>
              </a:schemeClr>
            </a:solidFill>
            <a:ln>
              <a:solidFill>
                <a:schemeClr val="accent5">
                  <a:lumMod val="75000"/>
                </a:schemeClr>
              </a:solidFill>
            </a:ln>
          </p:spPr>
          <p:txBody>
            <a:bodyPr wrap="square" rtlCol="0">
              <a:spAutoFit/>
            </a:bodyPr>
            <a:lstStyle/>
            <a:p>
              <a:pPr algn="ctr"/>
              <a:r>
                <a:rPr lang="en-US" sz="2800" dirty="0"/>
                <a:t>Continuing professional development (CPD)</a:t>
              </a:r>
            </a:p>
          </p:txBody>
        </p:sp>
        <p:sp>
          <p:nvSpPr>
            <p:cNvPr id="5" name="Arrow: Right 4">
              <a:extLst>
                <a:ext uri="{FF2B5EF4-FFF2-40B4-BE49-F238E27FC236}">
                  <a16:creationId xmlns:a16="http://schemas.microsoft.com/office/drawing/2014/main" id="{CCCF70E4-512F-8A95-1A29-A1CCA3E002FC}"/>
                </a:ext>
              </a:extLst>
            </p:cNvPr>
            <p:cNvSpPr/>
            <p:nvPr/>
          </p:nvSpPr>
          <p:spPr>
            <a:xfrm>
              <a:off x="7827196"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7623DE3-E74E-9AE2-216A-5C16087A11DE}"/>
                </a:ext>
              </a:extLst>
            </p:cNvPr>
            <p:cNvSpPr txBox="1"/>
            <p:nvPr/>
          </p:nvSpPr>
          <p:spPr>
            <a:xfrm>
              <a:off x="5402495" y="2602152"/>
              <a:ext cx="2157573" cy="954107"/>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800" dirty="0"/>
                <a:t>Residency training (PGT)</a:t>
              </a:r>
            </a:p>
          </p:txBody>
        </p:sp>
        <p:sp>
          <p:nvSpPr>
            <p:cNvPr id="7" name="TextBox 6">
              <a:extLst>
                <a:ext uri="{FF2B5EF4-FFF2-40B4-BE49-F238E27FC236}">
                  <a16:creationId xmlns:a16="http://schemas.microsoft.com/office/drawing/2014/main" id="{5BAE84C8-D549-2E56-8DA3-2791CA825BAC}"/>
                </a:ext>
              </a:extLst>
            </p:cNvPr>
            <p:cNvSpPr txBox="1"/>
            <p:nvPr/>
          </p:nvSpPr>
          <p:spPr>
            <a:xfrm>
              <a:off x="1917700" y="2602152"/>
              <a:ext cx="2447106" cy="954107"/>
            </a:xfrm>
            <a:prstGeom prst="rect">
              <a:avLst/>
            </a:prstGeom>
            <a:solidFill>
              <a:schemeClr val="bg2">
                <a:lumMod val="90000"/>
              </a:schemeClr>
            </a:solidFill>
            <a:ln>
              <a:solidFill>
                <a:schemeClr val="tx1"/>
              </a:solidFill>
            </a:ln>
          </p:spPr>
          <p:txBody>
            <a:bodyPr wrap="square" rtlCol="0">
              <a:spAutoFit/>
            </a:bodyPr>
            <a:lstStyle/>
            <a:p>
              <a:pPr algn="ctr"/>
              <a:r>
                <a:rPr lang="en-US" sz="2800" dirty="0">
                  <a:solidFill>
                    <a:schemeClr val="tx1">
                      <a:lumMod val="50000"/>
                      <a:lumOff val="50000"/>
                    </a:schemeClr>
                  </a:solidFill>
                </a:rPr>
                <a:t>Undergraduate training</a:t>
              </a:r>
            </a:p>
          </p:txBody>
        </p:sp>
        <p:sp>
          <p:nvSpPr>
            <p:cNvPr id="8" name="Arrow: Right 7">
              <a:extLst>
                <a:ext uri="{FF2B5EF4-FFF2-40B4-BE49-F238E27FC236}">
                  <a16:creationId xmlns:a16="http://schemas.microsoft.com/office/drawing/2014/main" id="{3D9C1B8F-13D3-1349-4F99-163E06FB6F9D}"/>
                </a:ext>
              </a:extLst>
            </p:cNvPr>
            <p:cNvSpPr/>
            <p:nvPr/>
          </p:nvSpPr>
          <p:spPr>
            <a:xfrm>
              <a:off x="4631934"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Arrow: Right 8">
            <a:extLst>
              <a:ext uri="{FF2B5EF4-FFF2-40B4-BE49-F238E27FC236}">
                <a16:creationId xmlns:a16="http://schemas.microsoft.com/office/drawing/2014/main" id="{9516C224-2C50-2D7D-AFFE-5DC13A02617F}"/>
              </a:ext>
            </a:extLst>
          </p:cNvPr>
          <p:cNvSpPr/>
          <p:nvPr/>
        </p:nvSpPr>
        <p:spPr>
          <a:xfrm>
            <a:off x="680909" y="4039268"/>
            <a:ext cx="10988034" cy="3924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871B1C73-D7E9-A09E-5A61-1C499C864D37}"/>
              </a:ext>
            </a:extLst>
          </p:cNvPr>
          <p:cNvSpPr txBox="1">
            <a:spLocks/>
          </p:cNvSpPr>
          <p:nvPr/>
        </p:nvSpPr>
        <p:spPr>
          <a:xfrm>
            <a:off x="858000" y="547986"/>
            <a:ext cx="10515600" cy="9541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Training and CPD in Anaesthesiology</a:t>
            </a:r>
          </a:p>
        </p:txBody>
      </p:sp>
      <p:sp>
        <p:nvSpPr>
          <p:cNvPr id="2" name="Date Placeholder 1">
            <a:extLst>
              <a:ext uri="{FF2B5EF4-FFF2-40B4-BE49-F238E27FC236}">
                <a16:creationId xmlns:a16="http://schemas.microsoft.com/office/drawing/2014/main" id="{A9E9E98A-00C6-B3B1-A8BC-2EB6BAFA78F6}"/>
              </a:ext>
            </a:extLst>
          </p:cNvPr>
          <p:cNvSpPr>
            <a:spLocks noGrp="1"/>
          </p:cNvSpPr>
          <p:nvPr>
            <p:ph type="dt" sz="half" idx="10"/>
          </p:nvPr>
        </p:nvSpPr>
        <p:spPr/>
        <p:txBody>
          <a:bodyPr/>
          <a:lstStyle/>
          <a:p>
            <a:fld id="{EACF4FF7-4A49-4AE3-A26D-25F8B498ADEC}" type="datetime3">
              <a:rPr lang="en-US" smtClean="0"/>
              <a:t>19 October 2024</a:t>
            </a:fld>
            <a:endParaRPr lang="en-US"/>
          </a:p>
        </p:txBody>
      </p:sp>
      <p:sp>
        <p:nvSpPr>
          <p:cNvPr id="11" name="Slide Number Placeholder 10">
            <a:extLst>
              <a:ext uri="{FF2B5EF4-FFF2-40B4-BE49-F238E27FC236}">
                <a16:creationId xmlns:a16="http://schemas.microsoft.com/office/drawing/2014/main" id="{3ABB49CA-7C7E-AA72-E787-4384AF261B30}"/>
              </a:ext>
            </a:extLst>
          </p:cNvPr>
          <p:cNvSpPr>
            <a:spLocks noGrp="1"/>
          </p:cNvSpPr>
          <p:nvPr>
            <p:ph type="sldNum" sz="quarter" idx="12"/>
          </p:nvPr>
        </p:nvSpPr>
        <p:spPr/>
        <p:txBody>
          <a:bodyPr/>
          <a:lstStyle/>
          <a:p>
            <a:fld id="{F76261EA-3838-47D5-9FB7-FF0D48B6FABD}" type="slidenum">
              <a:rPr lang="en-US" smtClean="0"/>
              <a:t>4</a:t>
            </a:fld>
            <a:endParaRPr lang="en-US"/>
          </a:p>
        </p:txBody>
      </p:sp>
      <p:sp>
        <p:nvSpPr>
          <p:cNvPr id="13" name="TextBox 12">
            <a:extLst>
              <a:ext uri="{FF2B5EF4-FFF2-40B4-BE49-F238E27FC236}">
                <a16:creationId xmlns:a16="http://schemas.microsoft.com/office/drawing/2014/main" id="{AE8C1E2F-0EDC-833F-ABAE-4590EB368FFC}"/>
              </a:ext>
            </a:extLst>
          </p:cNvPr>
          <p:cNvSpPr txBox="1"/>
          <p:nvPr/>
        </p:nvSpPr>
        <p:spPr>
          <a:xfrm>
            <a:off x="625688" y="4755199"/>
            <a:ext cx="10980224" cy="954107"/>
          </a:xfrm>
          <a:prstGeom prst="rect">
            <a:avLst/>
          </a:prstGeom>
          <a:noFill/>
        </p:spPr>
        <p:txBody>
          <a:bodyPr wrap="square">
            <a:spAutoFit/>
          </a:bodyPr>
          <a:lstStyle/>
          <a:p>
            <a:pPr algn="ctr"/>
            <a:r>
              <a:rPr lang="en-US" sz="2800" dirty="0"/>
              <a:t>There is a </a:t>
            </a:r>
            <a:r>
              <a:rPr lang="en-US" sz="2800" b="1" dirty="0"/>
              <a:t>continuum</a:t>
            </a:r>
            <a:r>
              <a:rPr lang="en-US" sz="2800" dirty="0"/>
              <a:t> from undergraduate medical education through postgraduate training (PGT) to continuing professional development (CPD).</a:t>
            </a:r>
          </a:p>
        </p:txBody>
      </p:sp>
      <p:sp>
        <p:nvSpPr>
          <p:cNvPr id="12" name="TextBox 11">
            <a:extLst>
              <a:ext uri="{FF2B5EF4-FFF2-40B4-BE49-F238E27FC236}">
                <a16:creationId xmlns:a16="http://schemas.microsoft.com/office/drawing/2014/main" id="{E602BC42-2532-6D9B-B26F-2CDF379C4983}"/>
              </a:ext>
            </a:extLst>
          </p:cNvPr>
          <p:cNvSpPr txBox="1"/>
          <p:nvPr/>
        </p:nvSpPr>
        <p:spPr>
          <a:xfrm>
            <a:off x="4953208" y="1524308"/>
            <a:ext cx="2271657" cy="707886"/>
          </a:xfrm>
          <a:prstGeom prst="rect">
            <a:avLst/>
          </a:prstGeom>
          <a:solidFill>
            <a:schemeClr val="accent2">
              <a:lumMod val="40000"/>
              <a:lumOff val="60000"/>
            </a:schemeClr>
          </a:solidFill>
          <a:ln>
            <a:solidFill>
              <a:schemeClr val="accent2">
                <a:lumMod val="75000"/>
              </a:schemeClr>
            </a:solidFill>
          </a:ln>
        </p:spPr>
        <p:txBody>
          <a:bodyPr wrap="square" rtlCol="0">
            <a:spAutoFit/>
          </a:bodyPr>
          <a:lstStyle/>
          <a:p>
            <a:pPr algn="ctr"/>
            <a:r>
              <a:rPr lang="en-US" sz="4000" b="1" dirty="0"/>
              <a:t>ETR</a:t>
            </a:r>
          </a:p>
        </p:txBody>
      </p:sp>
      <p:pic>
        <p:nvPicPr>
          <p:cNvPr id="15" name="Picture 14">
            <a:extLst>
              <a:ext uri="{FF2B5EF4-FFF2-40B4-BE49-F238E27FC236}">
                <a16:creationId xmlns:a16="http://schemas.microsoft.com/office/drawing/2014/main" id="{E9255E33-49ED-2647-4B01-3D65E1C95BE1}"/>
              </a:ext>
            </a:extLst>
          </p:cNvPr>
          <p:cNvPicPr>
            <a:picLocks noChangeAspect="1"/>
          </p:cNvPicPr>
          <p:nvPr/>
        </p:nvPicPr>
        <p:blipFill>
          <a:blip r:embed="rId3"/>
          <a:stretch>
            <a:fillRect/>
          </a:stretch>
        </p:blipFill>
        <p:spPr>
          <a:xfrm>
            <a:off x="9021248" y="1365128"/>
            <a:ext cx="2286198" cy="1072989"/>
          </a:xfrm>
          <a:prstGeom prst="rect">
            <a:avLst/>
          </a:prstGeom>
        </p:spPr>
      </p:pic>
    </p:spTree>
    <p:extLst>
      <p:ext uri="{BB962C8B-B14F-4D97-AF65-F5344CB8AC3E}">
        <p14:creationId xmlns:p14="http://schemas.microsoft.com/office/powerpoint/2010/main" val="674486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75CE3D6-F1F2-BE87-F181-2483899A0342}"/>
              </a:ext>
            </a:extLst>
          </p:cNvPr>
          <p:cNvGrpSpPr/>
          <p:nvPr/>
        </p:nvGrpSpPr>
        <p:grpSpPr>
          <a:xfrm>
            <a:off x="657203" y="2438117"/>
            <a:ext cx="11049376" cy="1384995"/>
            <a:chOff x="1917700" y="2388676"/>
            <a:chExt cx="9283187" cy="1384995"/>
          </a:xfrm>
        </p:grpSpPr>
        <p:sp>
          <p:nvSpPr>
            <p:cNvPr id="4" name="TextBox 3">
              <a:extLst>
                <a:ext uri="{FF2B5EF4-FFF2-40B4-BE49-F238E27FC236}">
                  <a16:creationId xmlns:a16="http://schemas.microsoft.com/office/drawing/2014/main" id="{32468158-779B-1F59-2D08-2C47CFEE3EE5}"/>
                </a:ext>
              </a:extLst>
            </p:cNvPr>
            <p:cNvSpPr txBox="1"/>
            <p:nvPr/>
          </p:nvSpPr>
          <p:spPr>
            <a:xfrm>
              <a:off x="8609460" y="2388676"/>
              <a:ext cx="2591427" cy="1384995"/>
            </a:xfrm>
            <a:prstGeom prst="rect">
              <a:avLst/>
            </a:prstGeom>
            <a:solidFill>
              <a:schemeClr val="accent1">
                <a:lumMod val="20000"/>
                <a:lumOff val="80000"/>
              </a:schemeClr>
            </a:solidFill>
            <a:ln>
              <a:solidFill>
                <a:schemeClr val="accent5">
                  <a:lumMod val="75000"/>
                </a:schemeClr>
              </a:solidFill>
            </a:ln>
          </p:spPr>
          <p:txBody>
            <a:bodyPr wrap="square" rtlCol="0">
              <a:spAutoFit/>
            </a:bodyPr>
            <a:lstStyle/>
            <a:p>
              <a:pPr algn="ctr"/>
              <a:r>
                <a:rPr lang="en-US" sz="2800" dirty="0"/>
                <a:t>Continuing professional development (CPD)</a:t>
              </a:r>
            </a:p>
          </p:txBody>
        </p:sp>
        <p:sp>
          <p:nvSpPr>
            <p:cNvPr id="5" name="Arrow: Right 4">
              <a:extLst>
                <a:ext uri="{FF2B5EF4-FFF2-40B4-BE49-F238E27FC236}">
                  <a16:creationId xmlns:a16="http://schemas.microsoft.com/office/drawing/2014/main" id="{CCCF70E4-512F-8A95-1A29-A1CCA3E002FC}"/>
                </a:ext>
              </a:extLst>
            </p:cNvPr>
            <p:cNvSpPr/>
            <p:nvPr/>
          </p:nvSpPr>
          <p:spPr>
            <a:xfrm>
              <a:off x="7827196"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7623DE3-E74E-9AE2-216A-5C16087A11DE}"/>
                </a:ext>
              </a:extLst>
            </p:cNvPr>
            <p:cNvSpPr txBox="1"/>
            <p:nvPr/>
          </p:nvSpPr>
          <p:spPr>
            <a:xfrm>
              <a:off x="5402495" y="2602152"/>
              <a:ext cx="2157573" cy="954107"/>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800" dirty="0"/>
                <a:t>Residency training (PGT)</a:t>
              </a:r>
            </a:p>
          </p:txBody>
        </p:sp>
        <p:sp>
          <p:nvSpPr>
            <p:cNvPr id="7" name="TextBox 6">
              <a:extLst>
                <a:ext uri="{FF2B5EF4-FFF2-40B4-BE49-F238E27FC236}">
                  <a16:creationId xmlns:a16="http://schemas.microsoft.com/office/drawing/2014/main" id="{5BAE84C8-D549-2E56-8DA3-2791CA825BAC}"/>
                </a:ext>
              </a:extLst>
            </p:cNvPr>
            <p:cNvSpPr txBox="1"/>
            <p:nvPr/>
          </p:nvSpPr>
          <p:spPr>
            <a:xfrm>
              <a:off x="1917700" y="2602152"/>
              <a:ext cx="2447106" cy="954107"/>
            </a:xfrm>
            <a:prstGeom prst="rect">
              <a:avLst/>
            </a:prstGeom>
            <a:solidFill>
              <a:schemeClr val="bg2">
                <a:lumMod val="90000"/>
              </a:schemeClr>
            </a:solidFill>
            <a:ln>
              <a:solidFill>
                <a:schemeClr val="tx1"/>
              </a:solidFill>
            </a:ln>
          </p:spPr>
          <p:txBody>
            <a:bodyPr wrap="square" rtlCol="0">
              <a:spAutoFit/>
            </a:bodyPr>
            <a:lstStyle/>
            <a:p>
              <a:pPr algn="ctr"/>
              <a:r>
                <a:rPr lang="en-US" sz="2800" dirty="0">
                  <a:solidFill>
                    <a:schemeClr val="tx1">
                      <a:lumMod val="50000"/>
                      <a:lumOff val="50000"/>
                    </a:schemeClr>
                  </a:solidFill>
                </a:rPr>
                <a:t>Undergraduate training</a:t>
              </a:r>
            </a:p>
          </p:txBody>
        </p:sp>
        <p:sp>
          <p:nvSpPr>
            <p:cNvPr id="8" name="Arrow: Right 7">
              <a:extLst>
                <a:ext uri="{FF2B5EF4-FFF2-40B4-BE49-F238E27FC236}">
                  <a16:creationId xmlns:a16="http://schemas.microsoft.com/office/drawing/2014/main" id="{3D9C1B8F-13D3-1349-4F99-163E06FB6F9D}"/>
                </a:ext>
              </a:extLst>
            </p:cNvPr>
            <p:cNvSpPr/>
            <p:nvPr/>
          </p:nvSpPr>
          <p:spPr>
            <a:xfrm>
              <a:off x="4631934" y="2853174"/>
              <a:ext cx="503433" cy="452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Arrow: Right 8">
            <a:extLst>
              <a:ext uri="{FF2B5EF4-FFF2-40B4-BE49-F238E27FC236}">
                <a16:creationId xmlns:a16="http://schemas.microsoft.com/office/drawing/2014/main" id="{9516C224-2C50-2D7D-AFFE-5DC13A02617F}"/>
              </a:ext>
            </a:extLst>
          </p:cNvPr>
          <p:cNvSpPr/>
          <p:nvPr/>
        </p:nvSpPr>
        <p:spPr>
          <a:xfrm>
            <a:off x="680909" y="4039268"/>
            <a:ext cx="10988034" cy="3924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a:extLst>
              <a:ext uri="{FF2B5EF4-FFF2-40B4-BE49-F238E27FC236}">
                <a16:creationId xmlns:a16="http://schemas.microsoft.com/office/drawing/2014/main" id="{871B1C73-D7E9-A09E-5A61-1C499C864D37}"/>
              </a:ext>
            </a:extLst>
          </p:cNvPr>
          <p:cNvSpPr txBox="1">
            <a:spLocks/>
          </p:cNvSpPr>
          <p:nvPr/>
        </p:nvSpPr>
        <p:spPr>
          <a:xfrm>
            <a:off x="858000" y="547986"/>
            <a:ext cx="10515600" cy="9541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latin typeface="+mn-lt"/>
              </a:rPr>
              <a:t>Training and CPD in Anaesthesiology</a:t>
            </a:r>
          </a:p>
        </p:txBody>
      </p:sp>
      <p:sp>
        <p:nvSpPr>
          <p:cNvPr id="2" name="Date Placeholder 1">
            <a:extLst>
              <a:ext uri="{FF2B5EF4-FFF2-40B4-BE49-F238E27FC236}">
                <a16:creationId xmlns:a16="http://schemas.microsoft.com/office/drawing/2014/main" id="{A9E9E98A-00C6-B3B1-A8BC-2EB6BAFA78F6}"/>
              </a:ext>
            </a:extLst>
          </p:cNvPr>
          <p:cNvSpPr>
            <a:spLocks noGrp="1"/>
          </p:cNvSpPr>
          <p:nvPr>
            <p:ph type="dt" sz="half" idx="10"/>
          </p:nvPr>
        </p:nvSpPr>
        <p:spPr/>
        <p:txBody>
          <a:bodyPr/>
          <a:lstStyle/>
          <a:p>
            <a:fld id="{EACF4FF7-4A49-4AE3-A26D-25F8B498ADEC}" type="datetime3">
              <a:rPr lang="en-US" smtClean="0"/>
              <a:t>19 October 2024</a:t>
            </a:fld>
            <a:endParaRPr lang="en-US"/>
          </a:p>
        </p:txBody>
      </p:sp>
      <p:sp>
        <p:nvSpPr>
          <p:cNvPr id="11" name="Slide Number Placeholder 10">
            <a:extLst>
              <a:ext uri="{FF2B5EF4-FFF2-40B4-BE49-F238E27FC236}">
                <a16:creationId xmlns:a16="http://schemas.microsoft.com/office/drawing/2014/main" id="{3ABB49CA-7C7E-AA72-E787-4384AF261B30}"/>
              </a:ext>
            </a:extLst>
          </p:cNvPr>
          <p:cNvSpPr>
            <a:spLocks noGrp="1"/>
          </p:cNvSpPr>
          <p:nvPr>
            <p:ph type="sldNum" sz="quarter" idx="12"/>
          </p:nvPr>
        </p:nvSpPr>
        <p:spPr/>
        <p:txBody>
          <a:bodyPr/>
          <a:lstStyle/>
          <a:p>
            <a:fld id="{F76261EA-3838-47D5-9FB7-FF0D48B6FABD}" type="slidenum">
              <a:rPr lang="en-US" smtClean="0"/>
              <a:t>5</a:t>
            </a:fld>
            <a:endParaRPr lang="en-US"/>
          </a:p>
        </p:txBody>
      </p:sp>
      <p:sp>
        <p:nvSpPr>
          <p:cNvPr id="13" name="TextBox 12">
            <a:extLst>
              <a:ext uri="{FF2B5EF4-FFF2-40B4-BE49-F238E27FC236}">
                <a16:creationId xmlns:a16="http://schemas.microsoft.com/office/drawing/2014/main" id="{AE8C1E2F-0EDC-833F-ABAE-4590EB368FFC}"/>
              </a:ext>
            </a:extLst>
          </p:cNvPr>
          <p:cNvSpPr txBox="1"/>
          <p:nvPr/>
        </p:nvSpPr>
        <p:spPr>
          <a:xfrm>
            <a:off x="625688" y="4755199"/>
            <a:ext cx="10980224" cy="954107"/>
          </a:xfrm>
          <a:prstGeom prst="rect">
            <a:avLst/>
          </a:prstGeom>
          <a:noFill/>
        </p:spPr>
        <p:txBody>
          <a:bodyPr wrap="square">
            <a:spAutoFit/>
          </a:bodyPr>
          <a:lstStyle/>
          <a:p>
            <a:pPr algn="ctr"/>
            <a:r>
              <a:rPr lang="en-US" sz="2800" dirty="0"/>
              <a:t>There is a </a:t>
            </a:r>
            <a:r>
              <a:rPr lang="en-US" sz="2800" b="1" dirty="0"/>
              <a:t>continuum</a:t>
            </a:r>
            <a:r>
              <a:rPr lang="en-US" sz="2800" dirty="0"/>
              <a:t> from undergraduate medical education through postgraduate training (PGT) to continuing professional development (CPD).</a:t>
            </a:r>
          </a:p>
        </p:txBody>
      </p:sp>
      <p:sp>
        <p:nvSpPr>
          <p:cNvPr id="12" name="TextBox 11">
            <a:extLst>
              <a:ext uri="{FF2B5EF4-FFF2-40B4-BE49-F238E27FC236}">
                <a16:creationId xmlns:a16="http://schemas.microsoft.com/office/drawing/2014/main" id="{E602BC42-2532-6D9B-B26F-2CDF379C4983}"/>
              </a:ext>
            </a:extLst>
          </p:cNvPr>
          <p:cNvSpPr txBox="1"/>
          <p:nvPr/>
        </p:nvSpPr>
        <p:spPr>
          <a:xfrm>
            <a:off x="4953208" y="1524308"/>
            <a:ext cx="2271657" cy="707886"/>
          </a:xfrm>
          <a:prstGeom prst="rect">
            <a:avLst/>
          </a:prstGeom>
          <a:solidFill>
            <a:schemeClr val="accent2">
              <a:lumMod val="40000"/>
              <a:lumOff val="60000"/>
            </a:schemeClr>
          </a:solidFill>
          <a:ln>
            <a:solidFill>
              <a:schemeClr val="accent2">
                <a:lumMod val="75000"/>
              </a:schemeClr>
            </a:solidFill>
          </a:ln>
        </p:spPr>
        <p:txBody>
          <a:bodyPr wrap="square" rtlCol="0">
            <a:spAutoFit/>
          </a:bodyPr>
          <a:lstStyle/>
          <a:p>
            <a:pPr algn="ctr"/>
            <a:r>
              <a:rPr lang="en-US" sz="4000" b="1" dirty="0"/>
              <a:t>ETR</a:t>
            </a:r>
          </a:p>
        </p:txBody>
      </p:sp>
      <p:pic>
        <p:nvPicPr>
          <p:cNvPr id="15" name="Picture 14">
            <a:extLst>
              <a:ext uri="{FF2B5EF4-FFF2-40B4-BE49-F238E27FC236}">
                <a16:creationId xmlns:a16="http://schemas.microsoft.com/office/drawing/2014/main" id="{E9255E33-49ED-2647-4B01-3D65E1C95BE1}"/>
              </a:ext>
            </a:extLst>
          </p:cNvPr>
          <p:cNvPicPr>
            <a:picLocks noChangeAspect="1"/>
          </p:cNvPicPr>
          <p:nvPr/>
        </p:nvPicPr>
        <p:blipFill>
          <a:blip r:embed="rId3"/>
          <a:stretch>
            <a:fillRect/>
          </a:stretch>
        </p:blipFill>
        <p:spPr>
          <a:xfrm>
            <a:off x="10206215" y="1303995"/>
            <a:ext cx="1508282" cy="707887"/>
          </a:xfrm>
          <a:prstGeom prst="rect">
            <a:avLst/>
          </a:prstGeom>
        </p:spPr>
      </p:pic>
      <p:pic>
        <p:nvPicPr>
          <p:cNvPr id="14" name="Picture 13">
            <a:extLst>
              <a:ext uri="{FF2B5EF4-FFF2-40B4-BE49-F238E27FC236}">
                <a16:creationId xmlns:a16="http://schemas.microsoft.com/office/drawing/2014/main" id="{452EA1F1-E081-6E13-FECC-C13545D39AB9}"/>
              </a:ext>
            </a:extLst>
          </p:cNvPr>
          <p:cNvPicPr>
            <a:picLocks noChangeAspect="1"/>
          </p:cNvPicPr>
          <p:nvPr/>
        </p:nvPicPr>
        <p:blipFill>
          <a:blip r:embed="rId3"/>
          <a:stretch>
            <a:fillRect/>
          </a:stretch>
        </p:blipFill>
        <p:spPr>
          <a:xfrm>
            <a:off x="8625437" y="1309913"/>
            <a:ext cx="1508282" cy="707887"/>
          </a:xfrm>
          <a:prstGeom prst="rect">
            <a:avLst/>
          </a:prstGeom>
        </p:spPr>
      </p:pic>
      <p:pic>
        <p:nvPicPr>
          <p:cNvPr id="16" name="Picture 15">
            <a:extLst>
              <a:ext uri="{FF2B5EF4-FFF2-40B4-BE49-F238E27FC236}">
                <a16:creationId xmlns:a16="http://schemas.microsoft.com/office/drawing/2014/main" id="{44C3EBF2-6FEA-C869-6401-E47B48BB90B5}"/>
              </a:ext>
            </a:extLst>
          </p:cNvPr>
          <p:cNvPicPr>
            <a:picLocks noChangeAspect="1"/>
          </p:cNvPicPr>
          <p:nvPr/>
        </p:nvPicPr>
        <p:blipFill>
          <a:blip r:embed="rId3"/>
          <a:stretch>
            <a:fillRect/>
          </a:stretch>
        </p:blipFill>
        <p:spPr>
          <a:xfrm>
            <a:off x="8614198" y="1848487"/>
            <a:ext cx="1508282" cy="707887"/>
          </a:xfrm>
          <a:prstGeom prst="rect">
            <a:avLst/>
          </a:prstGeom>
        </p:spPr>
      </p:pic>
      <p:pic>
        <p:nvPicPr>
          <p:cNvPr id="17" name="Picture 16">
            <a:extLst>
              <a:ext uri="{FF2B5EF4-FFF2-40B4-BE49-F238E27FC236}">
                <a16:creationId xmlns:a16="http://schemas.microsoft.com/office/drawing/2014/main" id="{ECA785F2-9DEB-53A9-BF08-63212D0843C7}"/>
              </a:ext>
            </a:extLst>
          </p:cNvPr>
          <p:cNvPicPr>
            <a:picLocks noChangeAspect="1"/>
          </p:cNvPicPr>
          <p:nvPr/>
        </p:nvPicPr>
        <p:blipFill>
          <a:blip r:embed="rId3"/>
          <a:stretch>
            <a:fillRect/>
          </a:stretch>
        </p:blipFill>
        <p:spPr>
          <a:xfrm>
            <a:off x="10206215" y="1825618"/>
            <a:ext cx="1508282" cy="707887"/>
          </a:xfrm>
          <a:prstGeom prst="rect">
            <a:avLst/>
          </a:prstGeom>
        </p:spPr>
      </p:pic>
    </p:spTree>
    <p:extLst>
      <p:ext uri="{BB962C8B-B14F-4D97-AF65-F5344CB8AC3E}">
        <p14:creationId xmlns:p14="http://schemas.microsoft.com/office/powerpoint/2010/main" val="2550801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CF94C-8B4A-E990-6B05-DFA933D4EECC}"/>
              </a:ext>
            </a:extLst>
          </p:cNvPr>
          <p:cNvSpPr>
            <a:spLocks noGrp="1"/>
          </p:cNvSpPr>
          <p:nvPr>
            <p:ph type="title"/>
          </p:nvPr>
        </p:nvSpPr>
        <p:spPr/>
        <p:txBody>
          <a:bodyPr/>
          <a:lstStyle/>
          <a:p>
            <a:r>
              <a:rPr lang="en-US" b="1" dirty="0"/>
              <a:t>Pain Medicine in ETR</a:t>
            </a:r>
          </a:p>
        </p:txBody>
      </p:sp>
      <p:sp>
        <p:nvSpPr>
          <p:cNvPr id="3" name="Text Placeholder 2">
            <a:extLst>
              <a:ext uri="{FF2B5EF4-FFF2-40B4-BE49-F238E27FC236}">
                <a16:creationId xmlns:a16="http://schemas.microsoft.com/office/drawing/2014/main" id="{F22CEF9F-DB73-F3B8-90BE-F0BB4C240F3B}"/>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954AB148-C51C-163B-61B9-8AD078D04DF5}"/>
              </a:ext>
            </a:extLst>
          </p:cNvPr>
          <p:cNvSpPr>
            <a:spLocks noGrp="1"/>
          </p:cNvSpPr>
          <p:nvPr>
            <p:ph type="dt" sz="half" idx="10"/>
          </p:nvPr>
        </p:nvSpPr>
        <p:spPr/>
        <p:txBody>
          <a:bodyPr/>
          <a:lstStyle/>
          <a:p>
            <a:fld id="{50E2FC88-6116-4A69-A81E-7CFF5846DA60}" type="datetime5">
              <a:rPr lang="en-US" smtClean="0"/>
              <a:t>19-Oct-24</a:t>
            </a:fld>
            <a:endParaRPr lang="en-US"/>
          </a:p>
        </p:txBody>
      </p:sp>
      <p:sp>
        <p:nvSpPr>
          <p:cNvPr id="5" name="Slide Number Placeholder 4">
            <a:extLst>
              <a:ext uri="{FF2B5EF4-FFF2-40B4-BE49-F238E27FC236}">
                <a16:creationId xmlns:a16="http://schemas.microsoft.com/office/drawing/2014/main" id="{191E082E-7869-BE58-7FCC-008BFEC6A3DE}"/>
              </a:ext>
            </a:extLst>
          </p:cNvPr>
          <p:cNvSpPr>
            <a:spLocks noGrp="1"/>
          </p:cNvSpPr>
          <p:nvPr>
            <p:ph type="sldNum" sz="quarter" idx="12"/>
          </p:nvPr>
        </p:nvSpPr>
        <p:spPr/>
        <p:txBody>
          <a:bodyPr/>
          <a:lstStyle/>
          <a:p>
            <a:fld id="{9683A5A9-56A0-4F9D-B963-5141FF50F368}" type="slidenum">
              <a:rPr lang="en-US" smtClean="0"/>
              <a:t>6</a:t>
            </a:fld>
            <a:endParaRPr lang="en-US"/>
          </a:p>
        </p:txBody>
      </p:sp>
      <p:pic>
        <p:nvPicPr>
          <p:cNvPr id="7" name="Picture 6">
            <a:extLst>
              <a:ext uri="{FF2B5EF4-FFF2-40B4-BE49-F238E27FC236}">
                <a16:creationId xmlns:a16="http://schemas.microsoft.com/office/drawing/2014/main" id="{84C8DB53-B7D7-7F74-C91E-49D7423946ED}"/>
              </a:ext>
            </a:extLst>
          </p:cNvPr>
          <p:cNvPicPr>
            <a:picLocks noChangeAspect="1"/>
          </p:cNvPicPr>
          <p:nvPr/>
        </p:nvPicPr>
        <p:blipFill>
          <a:blip r:embed="rId2"/>
          <a:stretch>
            <a:fillRect/>
          </a:stretch>
        </p:blipFill>
        <p:spPr>
          <a:xfrm>
            <a:off x="4452839" y="510222"/>
            <a:ext cx="6370140" cy="2192484"/>
          </a:xfrm>
          <a:prstGeom prst="rect">
            <a:avLst/>
          </a:prstGeom>
        </p:spPr>
      </p:pic>
      <p:sp>
        <p:nvSpPr>
          <p:cNvPr id="8" name="Oval 7">
            <a:extLst>
              <a:ext uri="{FF2B5EF4-FFF2-40B4-BE49-F238E27FC236}">
                <a16:creationId xmlns:a16="http://schemas.microsoft.com/office/drawing/2014/main" id="{704EFBB9-EB51-9E77-DE6A-C74005F6096D}"/>
              </a:ext>
            </a:extLst>
          </p:cNvPr>
          <p:cNvSpPr/>
          <p:nvPr/>
        </p:nvSpPr>
        <p:spPr>
          <a:xfrm>
            <a:off x="6686550" y="537210"/>
            <a:ext cx="2343150" cy="2286000"/>
          </a:xfrm>
          <a:prstGeom prst="ellipse">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5586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8110EF-5329-4982-99E5-42C822B6DC6D}"/>
              </a:ext>
            </a:extLst>
          </p:cNvPr>
          <p:cNvSpPr>
            <a:spLocks noGrp="1"/>
          </p:cNvSpPr>
          <p:nvPr>
            <p:ph idx="1"/>
          </p:nvPr>
        </p:nvSpPr>
        <p:spPr>
          <a:xfrm>
            <a:off x="239879" y="6319414"/>
            <a:ext cx="2876052" cy="382833"/>
          </a:xfrm>
        </p:spPr>
        <p:txBody>
          <a:bodyPr>
            <a:normAutofit lnSpcReduction="10000"/>
          </a:bodyPr>
          <a:lstStyle/>
          <a:p>
            <a:pPr marL="0" indent="0" algn="ctr">
              <a:buNone/>
            </a:pPr>
            <a:r>
              <a:rPr lang="en-US" sz="2200" b="1" dirty="0"/>
              <a:t>UEMS 2013/18</a:t>
            </a:r>
          </a:p>
          <a:p>
            <a:endParaRPr lang="lv-LV" dirty="0"/>
          </a:p>
        </p:txBody>
      </p:sp>
      <p:sp>
        <p:nvSpPr>
          <p:cNvPr id="6" name="Rectangle 5">
            <a:extLst>
              <a:ext uri="{FF2B5EF4-FFF2-40B4-BE49-F238E27FC236}">
                <a16:creationId xmlns:a16="http://schemas.microsoft.com/office/drawing/2014/main" id="{25C3451E-5AE3-4B88-A55C-2D1F9AAABB94}"/>
              </a:ext>
            </a:extLst>
          </p:cNvPr>
          <p:cNvSpPr/>
          <p:nvPr/>
        </p:nvSpPr>
        <p:spPr>
          <a:xfrm>
            <a:off x="700001" y="6022468"/>
            <a:ext cx="2415930" cy="276999"/>
          </a:xfrm>
          <a:prstGeom prst="rect">
            <a:avLst/>
          </a:prstGeom>
        </p:spPr>
        <p:txBody>
          <a:bodyPr wrap="square">
            <a:spAutoFit/>
          </a:bodyPr>
          <a:lstStyle/>
          <a:p>
            <a:r>
              <a:rPr lang="lv-LV" sz="600" dirty="0">
                <a:hlinkClick r:id="rId3"/>
              </a:rPr>
              <a:t>https://www.uems.eu/__data/assets/pdf_file/0004/44428/UEMS-2013.18-European-Training-Requirements-Anaesthesiology.pdf</a:t>
            </a:r>
            <a:endParaRPr lang="en-US" sz="600" dirty="0"/>
          </a:p>
        </p:txBody>
      </p:sp>
      <p:grpSp>
        <p:nvGrpSpPr>
          <p:cNvPr id="8" name="Group 7">
            <a:extLst>
              <a:ext uri="{FF2B5EF4-FFF2-40B4-BE49-F238E27FC236}">
                <a16:creationId xmlns:a16="http://schemas.microsoft.com/office/drawing/2014/main" id="{8141187B-1114-4EFE-8631-2FD567C2037C}"/>
              </a:ext>
            </a:extLst>
          </p:cNvPr>
          <p:cNvGrpSpPr/>
          <p:nvPr/>
        </p:nvGrpSpPr>
        <p:grpSpPr>
          <a:xfrm>
            <a:off x="445359" y="1968069"/>
            <a:ext cx="2852690" cy="3796331"/>
            <a:chOff x="473802" y="1707086"/>
            <a:chExt cx="2852690" cy="3796331"/>
          </a:xfrm>
        </p:grpSpPr>
        <p:pic>
          <p:nvPicPr>
            <p:cNvPr id="5" name="Picture 4">
              <a:extLst>
                <a:ext uri="{FF2B5EF4-FFF2-40B4-BE49-F238E27FC236}">
                  <a16:creationId xmlns:a16="http://schemas.microsoft.com/office/drawing/2014/main" id="{99E4F643-838B-46E8-9B54-74A2765EB8F4}"/>
                </a:ext>
              </a:extLst>
            </p:cNvPr>
            <p:cNvPicPr>
              <a:picLocks noChangeAspect="1"/>
            </p:cNvPicPr>
            <p:nvPr/>
          </p:nvPicPr>
          <p:blipFill>
            <a:blip r:embed="rId4"/>
            <a:stretch>
              <a:fillRect/>
            </a:stretch>
          </p:blipFill>
          <p:spPr>
            <a:xfrm>
              <a:off x="910562" y="2135225"/>
              <a:ext cx="2415930" cy="3368192"/>
            </a:xfrm>
            <a:prstGeom prst="rect">
              <a:avLst/>
            </a:prstGeom>
            <a:ln>
              <a:noFill/>
            </a:ln>
            <a:effectLst>
              <a:outerShdw blurRad="292100" dist="139700" dir="2700000" algn="tl" rotWithShape="0">
                <a:srgbClr val="333333">
                  <a:alpha val="65000"/>
                </a:srgbClr>
              </a:outerShdw>
            </a:effectLst>
          </p:spPr>
        </p:pic>
        <p:pic>
          <p:nvPicPr>
            <p:cNvPr id="12" name="Picture 11">
              <a:extLst>
                <a:ext uri="{FF2B5EF4-FFF2-40B4-BE49-F238E27FC236}">
                  <a16:creationId xmlns:a16="http://schemas.microsoft.com/office/drawing/2014/main" id="{2B4AA63D-3F9D-4E6F-A9D8-4573C4AF0366}"/>
                </a:ext>
              </a:extLst>
            </p:cNvPr>
            <p:cNvPicPr>
              <a:picLocks noChangeAspect="1"/>
            </p:cNvPicPr>
            <p:nvPr/>
          </p:nvPicPr>
          <p:blipFill>
            <a:blip r:embed="rId5"/>
            <a:stretch>
              <a:fillRect/>
            </a:stretch>
          </p:blipFill>
          <p:spPr>
            <a:xfrm>
              <a:off x="473802" y="1707086"/>
              <a:ext cx="2351062" cy="3336312"/>
            </a:xfrm>
            <a:prstGeom prst="rect">
              <a:avLst/>
            </a:prstGeom>
            <a:ln>
              <a:noFill/>
            </a:ln>
            <a:effectLst>
              <a:outerShdw blurRad="292100" dist="139700" dir="2700000" algn="tl" rotWithShape="0">
                <a:srgbClr val="333333">
                  <a:alpha val="65000"/>
                </a:srgbClr>
              </a:outerShdw>
            </a:effectLst>
          </p:spPr>
        </p:pic>
      </p:grpSp>
      <p:sp>
        <p:nvSpPr>
          <p:cNvPr id="13" name="Content Placeholder 2">
            <a:extLst>
              <a:ext uri="{FF2B5EF4-FFF2-40B4-BE49-F238E27FC236}">
                <a16:creationId xmlns:a16="http://schemas.microsoft.com/office/drawing/2014/main" id="{1DE66A3B-3DF2-4A29-AE48-8B22070375DA}"/>
              </a:ext>
            </a:extLst>
          </p:cNvPr>
          <p:cNvSpPr txBox="1">
            <a:spLocks/>
          </p:cNvSpPr>
          <p:nvPr/>
        </p:nvSpPr>
        <p:spPr>
          <a:xfrm>
            <a:off x="5026862" y="6299467"/>
            <a:ext cx="2210889" cy="38283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200" b="1" dirty="0"/>
              <a:t>UEMS 2018/17</a:t>
            </a:r>
          </a:p>
          <a:p>
            <a:pPr marL="0" indent="0">
              <a:buNone/>
            </a:pPr>
            <a:endParaRPr lang="lv-LV" dirty="0"/>
          </a:p>
        </p:txBody>
      </p:sp>
      <p:sp>
        <p:nvSpPr>
          <p:cNvPr id="4" name="Arrow: Right 3">
            <a:extLst>
              <a:ext uri="{FF2B5EF4-FFF2-40B4-BE49-F238E27FC236}">
                <a16:creationId xmlns:a16="http://schemas.microsoft.com/office/drawing/2014/main" id="{AC585E40-6203-494E-A0FC-CFA171ACDF76}"/>
              </a:ext>
            </a:extLst>
          </p:cNvPr>
          <p:cNvSpPr/>
          <p:nvPr/>
        </p:nvSpPr>
        <p:spPr>
          <a:xfrm>
            <a:off x="3654999" y="3730735"/>
            <a:ext cx="1022046" cy="6991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EA7B0150-0374-4554-91A6-9D5CCF0C65A7}"/>
              </a:ext>
            </a:extLst>
          </p:cNvPr>
          <p:cNvSpPr txBox="1"/>
          <p:nvPr/>
        </p:nvSpPr>
        <p:spPr>
          <a:xfrm>
            <a:off x="5026862" y="5837802"/>
            <a:ext cx="2622659" cy="461665"/>
          </a:xfrm>
          <a:prstGeom prst="rect">
            <a:avLst/>
          </a:prstGeom>
          <a:noFill/>
        </p:spPr>
        <p:txBody>
          <a:bodyPr wrap="square">
            <a:spAutoFit/>
          </a:bodyPr>
          <a:lstStyle/>
          <a:p>
            <a:r>
              <a:rPr lang="en-US" sz="800" dirty="0">
                <a:hlinkClick r:id="rId6"/>
              </a:rPr>
              <a:t>https://www.uems.eu/__data/assets/pdf_file/0003/64398/UEMS-2018.17-European-Training-Requirements-in-Anaesthesiology.pdf</a:t>
            </a:r>
            <a:r>
              <a:rPr lang="en-US" sz="800" dirty="0"/>
              <a:t> </a:t>
            </a:r>
          </a:p>
        </p:txBody>
      </p:sp>
      <p:pic>
        <p:nvPicPr>
          <p:cNvPr id="16" name="Picture 15">
            <a:extLst>
              <a:ext uri="{FF2B5EF4-FFF2-40B4-BE49-F238E27FC236}">
                <a16:creationId xmlns:a16="http://schemas.microsoft.com/office/drawing/2014/main" id="{84FEB9C9-D1C0-405E-AEAC-2A272E2BE8CB}"/>
              </a:ext>
            </a:extLst>
          </p:cNvPr>
          <p:cNvPicPr>
            <a:picLocks noChangeAspect="1"/>
          </p:cNvPicPr>
          <p:nvPr/>
        </p:nvPicPr>
        <p:blipFill>
          <a:blip r:embed="rId7"/>
          <a:stretch>
            <a:fillRect/>
          </a:stretch>
        </p:blipFill>
        <p:spPr>
          <a:xfrm>
            <a:off x="5074047" y="2238778"/>
            <a:ext cx="2371208" cy="3368192"/>
          </a:xfrm>
          <a:prstGeom prst="rect">
            <a:avLst/>
          </a:prstGeom>
          <a:ln>
            <a:noFill/>
          </a:ln>
          <a:effectLst>
            <a:outerShdw blurRad="292100" dist="139700" dir="2700000" algn="tl" rotWithShape="0">
              <a:srgbClr val="333333">
                <a:alpha val="65000"/>
              </a:srgbClr>
            </a:outerShdw>
          </a:effectLst>
        </p:spPr>
      </p:pic>
      <p:sp>
        <p:nvSpPr>
          <p:cNvPr id="14" name="Arrow: Right 13">
            <a:extLst>
              <a:ext uri="{FF2B5EF4-FFF2-40B4-BE49-F238E27FC236}">
                <a16:creationId xmlns:a16="http://schemas.microsoft.com/office/drawing/2014/main" id="{EFF216E1-61FA-4F27-AD72-64DDEBC314D5}"/>
              </a:ext>
            </a:extLst>
          </p:cNvPr>
          <p:cNvSpPr/>
          <p:nvPr/>
        </p:nvSpPr>
        <p:spPr>
          <a:xfrm>
            <a:off x="7731946" y="3730735"/>
            <a:ext cx="1051847" cy="6991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27C7AD82-38AE-4221-83A9-BCC8E97CDFCA}"/>
              </a:ext>
            </a:extLst>
          </p:cNvPr>
          <p:cNvPicPr>
            <a:picLocks noChangeAspect="1"/>
          </p:cNvPicPr>
          <p:nvPr/>
        </p:nvPicPr>
        <p:blipFill>
          <a:blip r:embed="rId8"/>
          <a:stretch>
            <a:fillRect/>
          </a:stretch>
        </p:blipFill>
        <p:spPr>
          <a:xfrm>
            <a:off x="9070484" y="1968069"/>
            <a:ext cx="2676158" cy="3767908"/>
          </a:xfrm>
          <a:prstGeom prst="rect">
            <a:avLst/>
          </a:prstGeom>
          <a:ln>
            <a:noFill/>
          </a:ln>
          <a:effectLst>
            <a:outerShdw blurRad="292100" dist="139700" dir="2700000" algn="tl" rotWithShape="0">
              <a:srgbClr val="333333">
                <a:alpha val="65000"/>
              </a:srgbClr>
            </a:outerShdw>
          </a:effectLst>
        </p:spPr>
      </p:pic>
      <p:sp>
        <p:nvSpPr>
          <p:cNvPr id="18" name="Content Placeholder 2">
            <a:extLst>
              <a:ext uri="{FF2B5EF4-FFF2-40B4-BE49-F238E27FC236}">
                <a16:creationId xmlns:a16="http://schemas.microsoft.com/office/drawing/2014/main" id="{3738EA9A-339A-48B2-A062-E393851EDA9B}"/>
              </a:ext>
            </a:extLst>
          </p:cNvPr>
          <p:cNvSpPr txBox="1">
            <a:spLocks/>
          </p:cNvSpPr>
          <p:nvPr/>
        </p:nvSpPr>
        <p:spPr>
          <a:xfrm>
            <a:off x="9232613" y="6271477"/>
            <a:ext cx="2351899" cy="382833"/>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lv-LV" b="1" dirty="0">
                <a:solidFill>
                  <a:srgbClr val="C00000"/>
                </a:solidFill>
              </a:rPr>
              <a:t>UEMS </a:t>
            </a:r>
            <a:r>
              <a:rPr lang="en-US" b="1" dirty="0">
                <a:solidFill>
                  <a:srgbClr val="C00000"/>
                </a:solidFill>
              </a:rPr>
              <a:t>2022</a:t>
            </a:r>
            <a:r>
              <a:rPr lang="lv-LV" b="1" dirty="0">
                <a:solidFill>
                  <a:srgbClr val="C00000"/>
                </a:solidFill>
              </a:rPr>
              <a:t>/12</a:t>
            </a:r>
            <a:endParaRPr lang="en-US" b="1" dirty="0">
              <a:solidFill>
                <a:srgbClr val="C00000"/>
              </a:solidFill>
            </a:endParaRPr>
          </a:p>
          <a:p>
            <a:pPr marL="0" indent="0">
              <a:buNone/>
            </a:pPr>
            <a:endParaRPr lang="lv-LV" dirty="0"/>
          </a:p>
        </p:txBody>
      </p:sp>
      <p:sp>
        <p:nvSpPr>
          <p:cNvPr id="9" name="TextBox 8">
            <a:extLst>
              <a:ext uri="{FF2B5EF4-FFF2-40B4-BE49-F238E27FC236}">
                <a16:creationId xmlns:a16="http://schemas.microsoft.com/office/drawing/2014/main" id="{EE30BEA1-43F9-4560-8649-B461FEBDD895}"/>
              </a:ext>
            </a:extLst>
          </p:cNvPr>
          <p:cNvSpPr txBox="1"/>
          <p:nvPr/>
        </p:nvSpPr>
        <p:spPr>
          <a:xfrm>
            <a:off x="3675025" y="3080719"/>
            <a:ext cx="1022046" cy="369332"/>
          </a:xfrm>
          <a:prstGeom prst="rect">
            <a:avLst/>
          </a:prstGeom>
          <a:noFill/>
        </p:spPr>
        <p:txBody>
          <a:bodyPr wrap="square" rtlCol="0">
            <a:spAutoFit/>
          </a:bodyPr>
          <a:lstStyle/>
          <a:p>
            <a:r>
              <a:rPr lang="en-US" b="1" dirty="0"/>
              <a:t>5 years</a:t>
            </a:r>
          </a:p>
        </p:txBody>
      </p:sp>
      <p:sp>
        <p:nvSpPr>
          <p:cNvPr id="19" name="TextBox 18">
            <a:extLst>
              <a:ext uri="{FF2B5EF4-FFF2-40B4-BE49-F238E27FC236}">
                <a16:creationId xmlns:a16="http://schemas.microsoft.com/office/drawing/2014/main" id="{C67B2B86-839B-44A1-915B-E54C16A69364}"/>
              </a:ext>
            </a:extLst>
          </p:cNvPr>
          <p:cNvSpPr txBox="1"/>
          <p:nvPr/>
        </p:nvSpPr>
        <p:spPr>
          <a:xfrm>
            <a:off x="7761747" y="3080719"/>
            <a:ext cx="1022046" cy="369332"/>
          </a:xfrm>
          <a:prstGeom prst="rect">
            <a:avLst/>
          </a:prstGeom>
          <a:noFill/>
        </p:spPr>
        <p:txBody>
          <a:bodyPr wrap="square" rtlCol="0">
            <a:spAutoFit/>
          </a:bodyPr>
          <a:lstStyle/>
          <a:p>
            <a:r>
              <a:rPr lang="en-US" b="1" dirty="0"/>
              <a:t>4 years</a:t>
            </a:r>
          </a:p>
        </p:txBody>
      </p:sp>
      <p:sp>
        <p:nvSpPr>
          <p:cNvPr id="10" name="TextBox 9">
            <a:extLst>
              <a:ext uri="{FF2B5EF4-FFF2-40B4-BE49-F238E27FC236}">
                <a16:creationId xmlns:a16="http://schemas.microsoft.com/office/drawing/2014/main" id="{032253E0-E2BB-F6FA-03B7-3159A5B2C920}"/>
              </a:ext>
            </a:extLst>
          </p:cNvPr>
          <p:cNvSpPr txBox="1"/>
          <p:nvPr/>
        </p:nvSpPr>
        <p:spPr>
          <a:xfrm>
            <a:off x="9070484" y="5788194"/>
            <a:ext cx="2824106" cy="461665"/>
          </a:xfrm>
          <a:prstGeom prst="rect">
            <a:avLst/>
          </a:prstGeom>
          <a:noFill/>
        </p:spPr>
        <p:txBody>
          <a:bodyPr wrap="square">
            <a:spAutoFit/>
          </a:bodyPr>
          <a:lstStyle/>
          <a:p>
            <a:r>
              <a:rPr lang="en-US" sz="800" dirty="0">
                <a:hlinkClick r:id="rId9"/>
              </a:rPr>
              <a:t>https://www.uems.eu/__data/assets/pdf_file/0004/156199/UEMS-2022.12-European-Training-Requirements-in-Anaesthesiology.pdf</a:t>
            </a:r>
            <a:r>
              <a:rPr lang="lv-LV" sz="800" dirty="0"/>
              <a:t> </a:t>
            </a:r>
            <a:endParaRPr lang="en-US" sz="800" dirty="0"/>
          </a:p>
        </p:txBody>
      </p:sp>
      <p:sp>
        <p:nvSpPr>
          <p:cNvPr id="7" name="Date Placeholder 6">
            <a:extLst>
              <a:ext uri="{FF2B5EF4-FFF2-40B4-BE49-F238E27FC236}">
                <a16:creationId xmlns:a16="http://schemas.microsoft.com/office/drawing/2014/main" id="{8F50B327-224F-B6E6-5FE2-AC3502BDF354}"/>
              </a:ext>
            </a:extLst>
          </p:cNvPr>
          <p:cNvSpPr>
            <a:spLocks noGrp="1"/>
          </p:cNvSpPr>
          <p:nvPr>
            <p:ph type="dt" sz="half" idx="10"/>
          </p:nvPr>
        </p:nvSpPr>
        <p:spPr/>
        <p:txBody>
          <a:bodyPr/>
          <a:lstStyle/>
          <a:p>
            <a:fld id="{A4CD4B9B-C5FD-4589-8795-1E32911C02F3}" type="datetime5">
              <a:rPr lang="en-US" smtClean="0"/>
              <a:t>19-Oct-24</a:t>
            </a:fld>
            <a:endParaRPr lang="en-US"/>
          </a:p>
        </p:txBody>
      </p:sp>
      <p:sp>
        <p:nvSpPr>
          <p:cNvPr id="11" name="Slide Number Placeholder 10">
            <a:extLst>
              <a:ext uri="{FF2B5EF4-FFF2-40B4-BE49-F238E27FC236}">
                <a16:creationId xmlns:a16="http://schemas.microsoft.com/office/drawing/2014/main" id="{048F888B-AC8B-D21B-C604-AEAF7FACCD0F}"/>
              </a:ext>
            </a:extLst>
          </p:cNvPr>
          <p:cNvSpPr>
            <a:spLocks noGrp="1"/>
          </p:cNvSpPr>
          <p:nvPr>
            <p:ph type="sldNum" sz="quarter" idx="12"/>
          </p:nvPr>
        </p:nvSpPr>
        <p:spPr/>
        <p:txBody>
          <a:bodyPr/>
          <a:lstStyle/>
          <a:p>
            <a:fld id="{9683A5A9-56A0-4F9D-B963-5141FF50F368}" type="slidenum">
              <a:rPr lang="en-US" smtClean="0"/>
              <a:t>7</a:t>
            </a:fld>
            <a:endParaRPr lang="en-US"/>
          </a:p>
        </p:txBody>
      </p:sp>
      <p:sp>
        <p:nvSpPr>
          <p:cNvPr id="20" name="Title 1">
            <a:extLst>
              <a:ext uri="{FF2B5EF4-FFF2-40B4-BE49-F238E27FC236}">
                <a16:creationId xmlns:a16="http://schemas.microsoft.com/office/drawing/2014/main" id="{F3AD856C-09AE-4160-2E5A-DCBA803182FC}"/>
              </a:ext>
            </a:extLst>
          </p:cNvPr>
          <p:cNvSpPr txBox="1">
            <a:spLocks/>
          </p:cNvSpPr>
          <p:nvPr/>
        </p:nvSpPr>
        <p:spPr>
          <a:xfrm>
            <a:off x="445359" y="217205"/>
            <a:ext cx="1097573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European Training Requirements </a:t>
            </a:r>
            <a:br>
              <a:rPr lang="en-US" b="1" dirty="0">
                <a:latin typeface="+mn-lt"/>
              </a:rPr>
            </a:br>
            <a:r>
              <a:rPr lang="en-US" sz="2400" b="1" dirty="0">
                <a:latin typeface="+mn-lt"/>
              </a:rPr>
              <a:t>for the Specialty of </a:t>
            </a:r>
            <a:r>
              <a:rPr lang="en-US" sz="2400" b="1" dirty="0" err="1">
                <a:latin typeface="+mn-lt"/>
              </a:rPr>
              <a:t>Anaesthesiology</a:t>
            </a:r>
            <a:endParaRPr lang="en-US" b="1" dirty="0">
              <a:latin typeface="+mn-lt"/>
            </a:endParaRPr>
          </a:p>
        </p:txBody>
      </p:sp>
    </p:spTree>
    <p:extLst>
      <p:ext uri="{BB962C8B-B14F-4D97-AF65-F5344CB8AC3E}">
        <p14:creationId xmlns:p14="http://schemas.microsoft.com/office/powerpoint/2010/main" val="2961437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E7D92D-8C7A-48BD-A746-3D07A72E5860}"/>
              </a:ext>
            </a:extLst>
          </p:cNvPr>
          <p:cNvSpPr>
            <a:spLocks noGrp="1"/>
          </p:cNvSpPr>
          <p:nvPr>
            <p:ph idx="1"/>
          </p:nvPr>
        </p:nvSpPr>
        <p:spPr>
          <a:xfrm>
            <a:off x="651934" y="1690688"/>
            <a:ext cx="5568757" cy="3294048"/>
          </a:xfrm>
        </p:spPr>
        <p:txBody>
          <a:bodyPr>
            <a:normAutofit/>
          </a:bodyPr>
          <a:lstStyle/>
          <a:p>
            <a:pPr algn="just"/>
            <a:r>
              <a:rPr lang="en-GB" b="1" dirty="0"/>
              <a:t>General core</a:t>
            </a:r>
            <a:r>
              <a:rPr lang="en-GB" dirty="0"/>
              <a:t> competencies should be achievable by </a:t>
            </a:r>
            <a:r>
              <a:rPr lang="en-GB" u="sng" dirty="0"/>
              <a:t>most national</a:t>
            </a:r>
            <a:r>
              <a:rPr lang="en-GB" dirty="0"/>
              <a:t> training programmes</a:t>
            </a:r>
          </a:p>
          <a:p>
            <a:pPr algn="just"/>
            <a:endParaRPr lang="en-GB" dirty="0"/>
          </a:p>
          <a:p>
            <a:pPr algn="just"/>
            <a:r>
              <a:rPr lang="en-GB" b="1" dirty="0"/>
              <a:t>Specific core competencies</a:t>
            </a:r>
            <a:r>
              <a:rPr lang="en-GB" dirty="0"/>
              <a:t> - basic competence levels proposed </a:t>
            </a:r>
            <a:endParaRPr lang="lv-LV" i="1" dirty="0"/>
          </a:p>
        </p:txBody>
      </p:sp>
      <p:sp>
        <p:nvSpPr>
          <p:cNvPr id="4" name="Rectangle 3">
            <a:extLst>
              <a:ext uri="{FF2B5EF4-FFF2-40B4-BE49-F238E27FC236}">
                <a16:creationId xmlns:a16="http://schemas.microsoft.com/office/drawing/2014/main" id="{B6731C6A-E48B-42D4-8151-BFCFB9C39FC7}"/>
              </a:ext>
            </a:extLst>
          </p:cNvPr>
          <p:cNvSpPr/>
          <p:nvPr/>
        </p:nvSpPr>
        <p:spPr>
          <a:xfrm>
            <a:off x="775086" y="4895632"/>
            <a:ext cx="6088701" cy="1354217"/>
          </a:xfrm>
          <a:prstGeom prst="rect">
            <a:avLst/>
          </a:prstGeom>
          <a:solidFill>
            <a:schemeClr val="bg1">
              <a:lumMod val="95000"/>
            </a:schemeClr>
          </a:solidFill>
        </p:spPr>
        <p:txBody>
          <a:bodyPr wrap="square">
            <a:spAutoFit/>
          </a:bodyPr>
          <a:lstStyle/>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Levels of competencies</a:t>
            </a: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A</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observer level (has knowledge of, describes)</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B</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direct supervision </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C</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distant supervision</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D</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independently</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6162187E-A045-4551-BE67-C118CB2F5B2B}"/>
              </a:ext>
            </a:extLst>
          </p:cNvPr>
          <p:cNvPicPr>
            <a:picLocks noChangeAspect="1"/>
          </p:cNvPicPr>
          <p:nvPr/>
        </p:nvPicPr>
        <p:blipFill>
          <a:blip r:embed="rId3"/>
          <a:stretch>
            <a:fillRect/>
          </a:stretch>
        </p:blipFill>
        <p:spPr>
          <a:xfrm>
            <a:off x="6986939" y="1316182"/>
            <a:ext cx="4981155" cy="4575332"/>
          </a:xfrm>
          <a:prstGeom prst="rect">
            <a:avLst/>
          </a:prstGeom>
          <a:ln>
            <a:noFill/>
          </a:ln>
          <a:effectLst>
            <a:outerShdw blurRad="292100" dist="139700" dir="2700000" algn="tl" rotWithShape="0">
              <a:srgbClr val="333333">
                <a:alpha val="65000"/>
              </a:srgbClr>
            </a:outerShdw>
          </a:effectLst>
        </p:spPr>
      </p:pic>
      <p:sp>
        <p:nvSpPr>
          <p:cNvPr id="5" name="Date Placeholder 4">
            <a:extLst>
              <a:ext uri="{FF2B5EF4-FFF2-40B4-BE49-F238E27FC236}">
                <a16:creationId xmlns:a16="http://schemas.microsoft.com/office/drawing/2014/main" id="{EBCC0122-D521-4296-710E-47D7391B157B}"/>
              </a:ext>
            </a:extLst>
          </p:cNvPr>
          <p:cNvSpPr>
            <a:spLocks noGrp="1"/>
          </p:cNvSpPr>
          <p:nvPr>
            <p:ph type="dt" sz="half" idx="10"/>
          </p:nvPr>
        </p:nvSpPr>
        <p:spPr/>
        <p:txBody>
          <a:bodyPr/>
          <a:lstStyle/>
          <a:p>
            <a:fld id="{F29E9A27-5B27-449F-AA3C-359A96F8CC08}" type="datetime5">
              <a:rPr lang="en-US" smtClean="0"/>
              <a:t>19-Oct-24</a:t>
            </a:fld>
            <a:endParaRPr lang="en-US"/>
          </a:p>
        </p:txBody>
      </p:sp>
      <p:sp>
        <p:nvSpPr>
          <p:cNvPr id="6" name="Slide Number Placeholder 5">
            <a:extLst>
              <a:ext uri="{FF2B5EF4-FFF2-40B4-BE49-F238E27FC236}">
                <a16:creationId xmlns:a16="http://schemas.microsoft.com/office/drawing/2014/main" id="{85F6EBF3-4BDA-FB53-22B1-37C191B1147A}"/>
              </a:ext>
            </a:extLst>
          </p:cNvPr>
          <p:cNvSpPr>
            <a:spLocks noGrp="1"/>
          </p:cNvSpPr>
          <p:nvPr>
            <p:ph type="sldNum" sz="quarter" idx="12"/>
          </p:nvPr>
        </p:nvSpPr>
        <p:spPr/>
        <p:txBody>
          <a:bodyPr/>
          <a:lstStyle/>
          <a:p>
            <a:fld id="{9683A5A9-56A0-4F9D-B963-5141FF50F368}" type="slidenum">
              <a:rPr lang="en-US" smtClean="0"/>
              <a:t>8</a:t>
            </a:fld>
            <a:endParaRPr lang="en-US"/>
          </a:p>
        </p:txBody>
      </p:sp>
      <p:sp>
        <p:nvSpPr>
          <p:cNvPr id="7" name="Rectangle: Rounded Corners 6">
            <a:extLst>
              <a:ext uri="{FF2B5EF4-FFF2-40B4-BE49-F238E27FC236}">
                <a16:creationId xmlns:a16="http://schemas.microsoft.com/office/drawing/2014/main" id="{DD519DF1-DC65-1F9B-3BD7-ABB60ECA3B42}"/>
              </a:ext>
            </a:extLst>
          </p:cNvPr>
          <p:cNvSpPr/>
          <p:nvPr/>
        </p:nvSpPr>
        <p:spPr>
          <a:xfrm>
            <a:off x="7264400" y="2773680"/>
            <a:ext cx="326136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DE3172F6-82BA-0153-3711-CC0E5C20AFB7}"/>
              </a:ext>
            </a:extLst>
          </p:cNvPr>
          <p:cNvSpPr/>
          <p:nvPr/>
        </p:nvSpPr>
        <p:spPr>
          <a:xfrm>
            <a:off x="7264400" y="5572740"/>
            <a:ext cx="334264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EF95B43-F270-88F8-83AB-21B46D5BBCFB}"/>
              </a:ext>
            </a:extLst>
          </p:cNvPr>
          <p:cNvSpPr/>
          <p:nvPr/>
        </p:nvSpPr>
        <p:spPr>
          <a:xfrm rot="10800000">
            <a:off x="10739982" y="2641600"/>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B7561D5B-1F03-EEA6-9CEF-77BEC2C5C3E8}"/>
              </a:ext>
            </a:extLst>
          </p:cNvPr>
          <p:cNvSpPr/>
          <p:nvPr/>
        </p:nvSpPr>
        <p:spPr>
          <a:xfrm rot="10800000">
            <a:off x="10739982" y="5393674"/>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1D8CDBDA-6FA3-35E4-4EB8-DF393EC75BA7}"/>
              </a:ext>
            </a:extLst>
          </p:cNvPr>
          <p:cNvSpPr txBox="1">
            <a:spLocks/>
          </p:cNvSpPr>
          <p:nvPr/>
        </p:nvSpPr>
        <p:spPr>
          <a:xfrm>
            <a:off x="651934" y="66059"/>
            <a:ext cx="1097573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rPr>
              <a:t>European Training Requirements </a:t>
            </a:r>
            <a:br>
              <a:rPr lang="en-US" b="1" dirty="0">
                <a:latin typeface="+mn-lt"/>
              </a:rPr>
            </a:br>
            <a:r>
              <a:rPr lang="en-US" sz="2400" b="1" dirty="0">
                <a:latin typeface="+mn-lt"/>
              </a:rPr>
              <a:t>for the Specialty of </a:t>
            </a:r>
            <a:r>
              <a:rPr lang="en-US" sz="2400" b="1" dirty="0" err="1">
                <a:latin typeface="+mn-lt"/>
              </a:rPr>
              <a:t>Anaesthesiology</a:t>
            </a:r>
            <a:endParaRPr lang="en-US" b="1" dirty="0">
              <a:latin typeface="+mn-lt"/>
            </a:endParaRPr>
          </a:p>
        </p:txBody>
      </p:sp>
    </p:spTree>
    <p:extLst>
      <p:ext uri="{BB962C8B-B14F-4D97-AF65-F5344CB8AC3E}">
        <p14:creationId xmlns:p14="http://schemas.microsoft.com/office/powerpoint/2010/main" val="290186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E7D92D-8C7A-48BD-A746-3D07A72E5860}"/>
              </a:ext>
            </a:extLst>
          </p:cNvPr>
          <p:cNvSpPr>
            <a:spLocks noGrp="1"/>
          </p:cNvSpPr>
          <p:nvPr>
            <p:ph idx="1"/>
          </p:nvPr>
        </p:nvSpPr>
        <p:spPr>
          <a:xfrm>
            <a:off x="651934" y="1690688"/>
            <a:ext cx="5568757" cy="3294048"/>
          </a:xfrm>
        </p:spPr>
        <p:txBody>
          <a:bodyPr>
            <a:normAutofit/>
          </a:bodyPr>
          <a:lstStyle/>
          <a:p>
            <a:pPr algn="just"/>
            <a:r>
              <a:rPr lang="en-GB" b="1" dirty="0"/>
              <a:t>General core</a:t>
            </a:r>
            <a:r>
              <a:rPr lang="en-GB" dirty="0"/>
              <a:t> competencies should be achievable by </a:t>
            </a:r>
            <a:r>
              <a:rPr lang="en-GB" u="sng" dirty="0"/>
              <a:t>most national</a:t>
            </a:r>
            <a:r>
              <a:rPr lang="en-GB" dirty="0"/>
              <a:t> training programmes</a:t>
            </a:r>
          </a:p>
          <a:p>
            <a:pPr algn="just"/>
            <a:endParaRPr lang="en-GB" dirty="0"/>
          </a:p>
          <a:p>
            <a:pPr algn="just"/>
            <a:r>
              <a:rPr lang="en-GB" b="1" dirty="0"/>
              <a:t>Specific core competencies</a:t>
            </a:r>
            <a:r>
              <a:rPr lang="en-GB" dirty="0"/>
              <a:t> - basic competence levels proposed </a:t>
            </a:r>
            <a:endParaRPr lang="lv-LV" i="1" dirty="0"/>
          </a:p>
        </p:txBody>
      </p:sp>
      <p:sp>
        <p:nvSpPr>
          <p:cNvPr id="4" name="Rectangle 3">
            <a:extLst>
              <a:ext uri="{FF2B5EF4-FFF2-40B4-BE49-F238E27FC236}">
                <a16:creationId xmlns:a16="http://schemas.microsoft.com/office/drawing/2014/main" id="{B6731C6A-E48B-42D4-8151-BFCFB9C39FC7}"/>
              </a:ext>
            </a:extLst>
          </p:cNvPr>
          <p:cNvSpPr/>
          <p:nvPr/>
        </p:nvSpPr>
        <p:spPr>
          <a:xfrm>
            <a:off x="775086" y="4895632"/>
            <a:ext cx="6088701" cy="1354217"/>
          </a:xfrm>
          <a:prstGeom prst="rect">
            <a:avLst/>
          </a:prstGeom>
          <a:solidFill>
            <a:schemeClr val="bg1">
              <a:lumMod val="95000"/>
            </a:schemeClr>
          </a:solidFill>
        </p:spPr>
        <p:txBody>
          <a:bodyPr wrap="square">
            <a:spAutoFit/>
          </a:bodyPr>
          <a:lstStyle/>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Levels of competencies</a:t>
            </a: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A</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observer level (has knowledge of, describes)</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B</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direct supervision </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C</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under distant supervision</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R="8255" lvl="0" algn="just" fontAlgn="base">
              <a:spcAft>
                <a:spcPts val="25"/>
              </a:spcAft>
              <a:buClr>
                <a:srgbClr val="000000"/>
              </a:buClr>
              <a:buSzPts val="1100"/>
            </a:pPr>
            <a:r>
              <a:rPr lang="en-GB" sz="1600" b="1"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D</a:t>
            </a:r>
            <a:r>
              <a:rPr lang="en-GB"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 performs, manages, demonstrates independently</a:t>
            </a:r>
            <a:endParaRPr lang="en-US" sz="1600" dirty="0">
              <a:solidFill>
                <a:srgbClr val="00000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6162187E-A045-4551-BE67-C118CB2F5B2B}"/>
              </a:ext>
            </a:extLst>
          </p:cNvPr>
          <p:cNvPicPr>
            <a:picLocks noChangeAspect="1"/>
          </p:cNvPicPr>
          <p:nvPr/>
        </p:nvPicPr>
        <p:blipFill>
          <a:blip r:embed="rId3"/>
          <a:stretch>
            <a:fillRect/>
          </a:stretch>
        </p:blipFill>
        <p:spPr>
          <a:xfrm>
            <a:off x="6986939" y="1306023"/>
            <a:ext cx="4981155" cy="4575332"/>
          </a:xfrm>
          <a:prstGeom prst="rect">
            <a:avLst/>
          </a:prstGeom>
          <a:ln>
            <a:noFill/>
          </a:ln>
          <a:effectLst>
            <a:outerShdw blurRad="292100" dist="139700" dir="2700000" algn="tl" rotWithShape="0">
              <a:srgbClr val="333333">
                <a:alpha val="65000"/>
              </a:srgbClr>
            </a:outerShdw>
          </a:effectLst>
        </p:spPr>
      </p:pic>
      <p:sp>
        <p:nvSpPr>
          <p:cNvPr id="5" name="Date Placeholder 4">
            <a:extLst>
              <a:ext uri="{FF2B5EF4-FFF2-40B4-BE49-F238E27FC236}">
                <a16:creationId xmlns:a16="http://schemas.microsoft.com/office/drawing/2014/main" id="{EBCC0122-D521-4296-710E-47D7391B157B}"/>
              </a:ext>
            </a:extLst>
          </p:cNvPr>
          <p:cNvSpPr>
            <a:spLocks noGrp="1"/>
          </p:cNvSpPr>
          <p:nvPr>
            <p:ph type="dt" sz="half" idx="10"/>
          </p:nvPr>
        </p:nvSpPr>
        <p:spPr/>
        <p:txBody>
          <a:bodyPr/>
          <a:lstStyle/>
          <a:p>
            <a:fld id="{F29E9A27-5B27-449F-AA3C-359A96F8CC08}" type="datetime5">
              <a:rPr lang="en-US" smtClean="0"/>
              <a:t>19-Oct-24</a:t>
            </a:fld>
            <a:endParaRPr lang="en-US"/>
          </a:p>
        </p:txBody>
      </p:sp>
      <p:sp>
        <p:nvSpPr>
          <p:cNvPr id="6" name="Slide Number Placeholder 5">
            <a:extLst>
              <a:ext uri="{FF2B5EF4-FFF2-40B4-BE49-F238E27FC236}">
                <a16:creationId xmlns:a16="http://schemas.microsoft.com/office/drawing/2014/main" id="{85F6EBF3-4BDA-FB53-22B1-37C191B1147A}"/>
              </a:ext>
            </a:extLst>
          </p:cNvPr>
          <p:cNvSpPr>
            <a:spLocks noGrp="1"/>
          </p:cNvSpPr>
          <p:nvPr>
            <p:ph type="sldNum" sz="quarter" idx="12"/>
          </p:nvPr>
        </p:nvSpPr>
        <p:spPr/>
        <p:txBody>
          <a:bodyPr/>
          <a:lstStyle/>
          <a:p>
            <a:fld id="{9683A5A9-56A0-4F9D-B963-5141FF50F368}" type="slidenum">
              <a:rPr lang="en-US" smtClean="0"/>
              <a:t>9</a:t>
            </a:fld>
            <a:endParaRPr lang="en-US"/>
          </a:p>
        </p:txBody>
      </p:sp>
      <p:sp>
        <p:nvSpPr>
          <p:cNvPr id="7" name="Rectangle: Rounded Corners 6">
            <a:extLst>
              <a:ext uri="{FF2B5EF4-FFF2-40B4-BE49-F238E27FC236}">
                <a16:creationId xmlns:a16="http://schemas.microsoft.com/office/drawing/2014/main" id="{DD519DF1-DC65-1F9B-3BD7-ABB60ECA3B42}"/>
              </a:ext>
            </a:extLst>
          </p:cNvPr>
          <p:cNvSpPr/>
          <p:nvPr/>
        </p:nvSpPr>
        <p:spPr>
          <a:xfrm>
            <a:off x="7264400" y="2773680"/>
            <a:ext cx="326136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DE3172F6-82BA-0153-3711-CC0E5C20AFB7}"/>
              </a:ext>
            </a:extLst>
          </p:cNvPr>
          <p:cNvSpPr/>
          <p:nvPr/>
        </p:nvSpPr>
        <p:spPr>
          <a:xfrm>
            <a:off x="7264400" y="5572740"/>
            <a:ext cx="3342640" cy="223520"/>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EF95B43-F270-88F8-83AB-21B46D5BBCFB}"/>
              </a:ext>
            </a:extLst>
          </p:cNvPr>
          <p:cNvSpPr/>
          <p:nvPr/>
        </p:nvSpPr>
        <p:spPr>
          <a:xfrm rot="10800000">
            <a:off x="10739982" y="2641600"/>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B7561D5B-1F03-EEA6-9CEF-77BEC2C5C3E8}"/>
              </a:ext>
            </a:extLst>
          </p:cNvPr>
          <p:cNvSpPr/>
          <p:nvPr/>
        </p:nvSpPr>
        <p:spPr>
          <a:xfrm rot="10800000">
            <a:off x="10739982" y="5393674"/>
            <a:ext cx="472440" cy="4876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B7916122-333D-502A-327C-7A8B06356581}"/>
              </a:ext>
            </a:extLst>
          </p:cNvPr>
          <p:cNvSpPr/>
          <p:nvPr/>
        </p:nvSpPr>
        <p:spPr>
          <a:xfrm>
            <a:off x="7264400" y="1962872"/>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2B5E6F8D-1533-6848-3AD7-9F76678C014E}"/>
              </a:ext>
            </a:extLst>
          </p:cNvPr>
          <p:cNvSpPr/>
          <p:nvPr/>
        </p:nvSpPr>
        <p:spPr>
          <a:xfrm>
            <a:off x="7264400" y="2175267"/>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6568C131-4519-2ECD-268A-1949C1A2E6F9}"/>
              </a:ext>
            </a:extLst>
          </p:cNvPr>
          <p:cNvSpPr/>
          <p:nvPr/>
        </p:nvSpPr>
        <p:spPr>
          <a:xfrm>
            <a:off x="7264400" y="2529839"/>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9E79D08D-6D22-6E3B-A08E-4FEF1913D387}"/>
              </a:ext>
            </a:extLst>
          </p:cNvPr>
          <p:cNvSpPr/>
          <p:nvPr/>
        </p:nvSpPr>
        <p:spPr>
          <a:xfrm>
            <a:off x="7305040" y="2943226"/>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AF26E4BF-BDE0-1A92-EB4A-1FBE42C22AB0}"/>
              </a:ext>
            </a:extLst>
          </p:cNvPr>
          <p:cNvSpPr/>
          <p:nvPr/>
        </p:nvSpPr>
        <p:spPr>
          <a:xfrm>
            <a:off x="7305040" y="3166746"/>
            <a:ext cx="3261360" cy="223520"/>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4DF36207-C4D7-F1C0-8934-134340E0ADDC}"/>
              </a:ext>
            </a:extLst>
          </p:cNvPr>
          <p:cNvSpPr/>
          <p:nvPr/>
        </p:nvSpPr>
        <p:spPr>
          <a:xfrm>
            <a:off x="7244080" y="5349219"/>
            <a:ext cx="3372750" cy="202757"/>
          </a:xfrm>
          <a:prstGeom prst="round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90073AB6-DB93-AB9D-5448-A46F337D2AD4}"/>
              </a:ext>
            </a:extLst>
          </p:cNvPr>
          <p:cNvPicPr>
            <a:picLocks noChangeAspect="1"/>
          </p:cNvPicPr>
          <p:nvPr/>
        </p:nvPicPr>
        <p:blipFill>
          <a:blip r:embed="rId4"/>
          <a:stretch>
            <a:fillRect/>
          </a:stretch>
        </p:blipFill>
        <p:spPr>
          <a:xfrm>
            <a:off x="367685" y="57731"/>
            <a:ext cx="11223709" cy="1365622"/>
          </a:xfrm>
          <a:prstGeom prst="rect">
            <a:avLst/>
          </a:prstGeom>
        </p:spPr>
      </p:pic>
    </p:spTree>
    <p:extLst>
      <p:ext uri="{BB962C8B-B14F-4D97-AF65-F5344CB8AC3E}">
        <p14:creationId xmlns:p14="http://schemas.microsoft.com/office/powerpoint/2010/main" val="348307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2" ma:contentTypeDescription="Crée un document." ma:contentTypeScope="" ma:versionID="4966109fe0896e52cf96412e6b71e88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7f227f0845759f58ca2e23e7beba02e0"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347FD5-CBC6-41B5-A2F7-60043073817A}"/>
</file>

<file path=customXml/itemProps2.xml><?xml version="1.0" encoding="utf-8"?>
<ds:datastoreItem xmlns:ds="http://schemas.openxmlformats.org/officeDocument/2006/customXml" ds:itemID="{2B5C7D2A-EC93-479B-B8A6-9EFB64F9E859}"/>
</file>

<file path=docProps/app.xml><?xml version="1.0" encoding="utf-8"?>
<Properties xmlns="http://schemas.openxmlformats.org/officeDocument/2006/extended-properties" xmlns:vt="http://schemas.openxmlformats.org/officeDocument/2006/docPropsVTypes">
  <TotalTime>0</TotalTime>
  <Words>2112</Words>
  <Application>Microsoft Office PowerPoint</Application>
  <PresentationFormat>Widescreen</PresentationFormat>
  <Paragraphs>293</Paragraphs>
  <Slides>31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Times New Roman</vt:lpstr>
      <vt:lpstr>Office Theme</vt:lpstr>
      <vt:lpstr>PowerPoint Presentation</vt:lpstr>
      <vt:lpstr>The concept of a professional development module  in anesthesiology</vt:lpstr>
      <vt:lpstr>PowerPoint Presentation</vt:lpstr>
      <vt:lpstr>PowerPoint Presentation</vt:lpstr>
      <vt:lpstr>PowerPoint Presentation</vt:lpstr>
      <vt:lpstr>Pain Medicine in ETR</vt:lpstr>
      <vt:lpstr>PowerPoint Presentation</vt:lpstr>
      <vt:lpstr>PowerPoint Presentation</vt:lpstr>
      <vt:lpstr>PowerPoint Presentation</vt:lpstr>
      <vt:lpstr>PowerPoint Presentation</vt:lpstr>
      <vt:lpstr>Competencies required of the trainee</vt:lpstr>
      <vt:lpstr>PDM for Pain Medicine for Anaesthesiologists</vt:lpstr>
      <vt:lpstr>PowerPoint Presentation</vt:lpstr>
      <vt:lpstr>PowerPoint Presentation</vt:lpstr>
      <vt:lpstr>Part 1: General Information about the European Professional Development Module (PDM) in Pain Medicine for Anaesthesiologists</vt:lpstr>
      <vt:lpstr>Part 2. Domains and competencies in the PDM Pain Medicine for anaesthesiologists</vt:lpstr>
      <vt:lpstr>1. Domains of specific pain states</vt:lpstr>
      <vt:lpstr>2. Domains of specific patient groups</vt:lpstr>
      <vt:lpstr>3. Domains of general core competencies in pain medicine</vt:lpstr>
      <vt:lpstr>3.10 Non-evidence-based Interventions</vt:lpstr>
      <vt:lpstr>PowerPoint Presentation</vt:lpstr>
      <vt:lpstr>4. Teaching, Education and Organization of Training in Pain Medicine </vt:lpstr>
      <vt:lpstr>4.2 Organization of Training</vt:lpstr>
      <vt:lpstr>Appendix I.  Entrustable Professional Activities (EPAs) </vt:lpstr>
      <vt:lpstr>EPA 1: Comprehensive Pain Assessment</vt:lpstr>
      <vt:lpstr>EPA 1: Comprehensive Pain Assessment</vt:lpstr>
      <vt:lpstr>EPA 1: Comprehensive Pain Assessment</vt:lpstr>
      <vt:lpstr>EPA 1: Comprehensive Pain Assessment</vt:lpstr>
      <vt:lpstr>Candidates for PDM in Pain Medicine</vt:lpstr>
      <vt:lpstr>Summary</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Olegs Sabelnikovs</dc:creator>
  <cp:lastModifiedBy>Olegs Sabelnikovs</cp:lastModifiedBy>
  <cp:revision>96</cp:revision>
  <dcterms:created xsi:type="dcterms:W3CDTF">2022-09-29T12:50:49Z</dcterms:created>
  <dcterms:modified xsi:type="dcterms:W3CDTF">2024-10-19T08:15:03Z</dcterms:modified>
</cp:coreProperties>
</file>