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78" r:id="rId3"/>
    <p:sldId id="306" r:id="rId4"/>
    <p:sldId id="257" r:id="rId5"/>
    <p:sldId id="264" r:id="rId6"/>
    <p:sldId id="263" r:id="rId7"/>
    <p:sldId id="305" r:id="rId8"/>
    <p:sldId id="259" r:id="rId9"/>
    <p:sldId id="279" r:id="rId10"/>
    <p:sldId id="280" r:id="rId11"/>
    <p:sldId id="265" r:id="rId12"/>
  </p:sldIdLst>
  <p:sldSz cx="12192000" cy="6858000"/>
  <p:notesSz cx="6858000" cy="9144000"/>
  <p:defaultTextStyle>
    <a:defPPr>
      <a:defRPr lang="en-H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4175"/>
    <p:restoredTop sz="96197"/>
  </p:normalViewPr>
  <p:slideViewPr>
    <p:cSldViewPr snapToGrid="0">
      <p:cViewPr>
        <p:scale>
          <a:sx n="104" d="100"/>
          <a:sy n="104" d="100"/>
        </p:scale>
        <p:origin x="288" y="4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6" d="100"/>
        <a:sy n="10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021277-5215-DFE7-EA39-3495C75A19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H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267458D-8A64-C57F-F630-A0BFB58D2E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3AC1D7-BF6C-79F0-FD90-4A4487170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6BA6D-68E7-F64B-B9C2-C5D50570663D}" type="datetimeFigureOut">
              <a:rPr lang="en-HR" smtClean="0"/>
              <a:t>16.10.2024.</a:t>
            </a:fld>
            <a:endParaRPr lang="en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75C594-0AEE-6AD0-8351-7B61101679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2621A1-6EF9-DAC5-2517-E7A0FCE7B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EC553-4C24-2743-83DC-9FA5C17D5C7E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2097928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33DFDB-76FA-2B82-AC94-74258F3CF1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H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E29E97-01A9-2F47-D27C-F44572EE43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D50AAC-E00D-C74C-1819-DF73B09CEC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6BA6D-68E7-F64B-B9C2-C5D50570663D}" type="datetimeFigureOut">
              <a:rPr lang="en-HR" smtClean="0"/>
              <a:t>16.10.2024.</a:t>
            </a:fld>
            <a:endParaRPr lang="en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BBB52F-D300-AA3E-1F59-DEA69D45B8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E4AC3B-2B5F-F5B0-5FD2-5B3E933E3B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EC553-4C24-2743-83DC-9FA5C17D5C7E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39687646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34C9B1C-08B4-202C-793D-007E190055A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H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EE47F6-DAA6-E46E-4085-7ED8B3F099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CBCA8B-5A0D-6EE7-2E05-2131ED9122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6BA6D-68E7-F64B-B9C2-C5D50570663D}" type="datetimeFigureOut">
              <a:rPr lang="en-HR" smtClean="0"/>
              <a:t>16.10.2024.</a:t>
            </a:fld>
            <a:endParaRPr lang="en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8AC6E8-B12A-E341-DC4F-7649F13592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321A46-7602-CD3E-FD93-3C73530C33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EC553-4C24-2743-83DC-9FA5C17D5C7E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2298326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77616E-CFB9-6291-CABB-749FBBD492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9F6E90-B34A-74D8-42D6-720E2F6D10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683F7C-CC8D-038A-F25E-E5F3552FFE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6BA6D-68E7-F64B-B9C2-C5D50570663D}" type="datetimeFigureOut">
              <a:rPr lang="en-HR" smtClean="0"/>
              <a:t>16.10.2024.</a:t>
            </a:fld>
            <a:endParaRPr lang="en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59BA09-DC1B-C65D-4F15-3987246030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C6B15E-495B-C78C-7E6E-D81C2B6FAA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EC553-4C24-2743-83DC-9FA5C17D5C7E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44431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26FE86-D401-A820-0723-2BDBB06285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ED39A0-CB2C-8E67-BA3B-9316A7BF89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227C57-7AA8-BBCC-5E2C-1F4D4E15D2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6BA6D-68E7-F64B-B9C2-C5D50570663D}" type="datetimeFigureOut">
              <a:rPr lang="en-HR" smtClean="0"/>
              <a:t>16.10.2024.</a:t>
            </a:fld>
            <a:endParaRPr lang="en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99C036-A45C-5AAC-4187-5C93A2853B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A55B22-C6D2-AD49-6D6E-65DB0699F2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EC553-4C24-2743-83DC-9FA5C17D5C7E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2473382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058C45-4622-62C5-7988-9EBA4D0AF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37ABBD-DC12-41E3-4693-303586E3B1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H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D5D13F-A013-1726-34E2-5937F354E0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H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4E99DF-A842-6A31-B329-1A773AA6D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6BA6D-68E7-F64B-B9C2-C5D50570663D}" type="datetimeFigureOut">
              <a:rPr lang="en-HR" smtClean="0"/>
              <a:t>16.10.2024.</a:t>
            </a:fld>
            <a:endParaRPr lang="en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73CFD9-881F-1585-7422-054B64CC64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98CCDF-E316-C99F-BFAD-FB55CD83C1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EC553-4C24-2743-83DC-9FA5C17D5C7E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28647177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01FBDA-3BE9-5634-8C7E-D0412EB0B2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A9BD33-D328-B259-AB41-0A046A531B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83C400-3AC9-004E-B807-654D1C9399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H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C4ED5FD-2B1E-5398-9F6E-9A1DCADECF5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A6E3F91-5C0A-5A5C-EC4F-11E34B6489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H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3C221D3-F41D-93E1-14B0-CA244F7C82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6BA6D-68E7-F64B-B9C2-C5D50570663D}" type="datetimeFigureOut">
              <a:rPr lang="en-HR" smtClean="0"/>
              <a:t>16.10.2024.</a:t>
            </a:fld>
            <a:endParaRPr lang="en-H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8314DE7-2DF2-CBCA-B7D6-9C9414CD62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FC68E16-1D1F-9005-C70D-F933FBEA5E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EC553-4C24-2743-83DC-9FA5C17D5C7E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18054836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6F747B-0853-63B1-9715-E0BEF5D49B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H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A0EA25-5041-B3E8-95FF-906D6E61B9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6BA6D-68E7-F64B-B9C2-C5D50570663D}" type="datetimeFigureOut">
              <a:rPr lang="en-HR" smtClean="0"/>
              <a:t>16.10.2024.</a:t>
            </a:fld>
            <a:endParaRPr lang="en-H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7E0BC2-E5DC-6F18-E186-F0CCE4C9A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7FE3D6C-D82D-3D68-B599-7CB7AA75CA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EC553-4C24-2743-83DC-9FA5C17D5C7E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3277591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6D2F7D0-B982-45ED-E2C4-0699009501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6BA6D-68E7-F64B-B9C2-C5D50570663D}" type="datetimeFigureOut">
              <a:rPr lang="en-HR" smtClean="0"/>
              <a:t>16.10.2024.</a:t>
            </a:fld>
            <a:endParaRPr lang="en-H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169082B-E7D7-BF44-5DF4-C4F01EE6BF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18EA7C-44DD-05A5-F1FA-1DD852289E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EC553-4C24-2743-83DC-9FA5C17D5C7E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2207793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E328EA-7C30-1176-28A0-AD05A9506C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757646-E360-D356-CB37-43EB1C8CA7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DF57D4-4D26-5E3F-430B-1584AF2D08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C06FBD-1662-B953-B90F-C7B611C70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6BA6D-68E7-F64B-B9C2-C5D50570663D}" type="datetimeFigureOut">
              <a:rPr lang="en-HR" smtClean="0"/>
              <a:t>16.10.2024.</a:t>
            </a:fld>
            <a:endParaRPr lang="en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9CB090-9B9A-8428-5371-4869E7CB77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524DE7-D278-7132-33E9-2C1474BD21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EC553-4C24-2743-83DC-9FA5C17D5C7E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2794166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1CEC30-15DA-D3B4-19E0-3ECC213897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H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247C4E4-7D83-3545-EC24-E33FE4893C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7688EC-68C0-F51F-D80A-F9B95BFF77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2FC37E-C001-E55C-A3B6-710D6DB5FB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6BA6D-68E7-F64B-B9C2-C5D50570663D}" type="datetimeFigureOut">
              <a:rPr lang="en-HR" smtClean="0"/>
              <a:t>16.10.2024.</a:t>
            </a:fld>
            <a:endParaRPr lang="en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91F7F2-C0B5-0D7D-BC11-CDAF24755A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544809-9FAA-6F91-3049-F3DEFAFFCE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EC553-4C24-2743-83DC-9FA5C17D5C7E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1696130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91DCB5B-55E4-AC17-014C-F81C56D7C4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81FF38-3779-B6FA-319D-65B1EC938E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FEF0D6-4680-C22C-84F1-DBE02FC55D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0D6BA6D-68E7-F64B-B9C2-C5D50570663D}" type="datetimeFigureOut">
              <a:rPr lang="en-HR" smtClean="0"/>
              <a:t>16.10.2024.</a:t>
            </a:fld>
            <a:endParaRPr lang="en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57133A-294D-AB96-63D3-90C661FC463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EA2AE6-6A25-2C3C-B0CA-C68D95EE04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53EC553-4C24-2743-83DC-9FA5C17D5C7E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10544980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H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tif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51B275-C36D-3593-1471-0DC29DCEC6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571704" cy="2387600"/>
          </a:xfrm>
        </p:spPr>
        <p:txBody>
          <a:bodyPr>
            <a:normAutofit fontScale="90000"/>
          </a:bodyPr>
          <a:lstStyle/>
          <a:p>
            <a:r>
              <a:rPr lang="en-GB" sz="4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Introduction of the submitted ETRs and feedback of the ETR Review Committee</a:t>
            </a:r>
            <a:br>
              <a:rPr lang="en-GB" sz="4400" dirty="0">
                <a:effectLst/>
                <a:latin typeface="Calibri" panose="020F0502020204030204" pitchFamily="34" charset="0"/>
              </a:rPr>
            </a:br>
            <a:endParaRPr lang="en-HR" sz="44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FF86DF-17D9-0233-0F4C-F17156A342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51704" y="4079875"/>
            <a:ext cx="9144000" cy="1655762"/>
          </a:xfrm>
        </p:spPr>
        <p:txBody>
          <a:bodyPr>
            <a:noAutofit/>
          </a:bodyPr>
          <a:lstStyle/>
          <a:p>
            <a:r>
              <a:rPr lang="en-HR" dirty="0">
                <a:latin typeface="Arial" panose="020B0604020202020204" pitchFamily="34" charset="0"/>
                <a:cs typeface="Arial" panose="020B0604020202020204" pitchFamily="34" charset="0"/>
              </a:rPr>
              <a:t>Nada Cikes</a:t>
            </a:r>
          </a:p>
          <a:p>
            <a:r>
              <a:rPr lang="en-HR" dirty="0">
                <a:latin typeface="Arial" panose="020B0604020202020204" pitchFamily="34" charset="0"/>
                <a:cs typeface="Arial" panose="020B0604020202020204" pitchFamily="34" charset="0"/>
              </a:rPr>
              <a:t>Chair, European Training Requirements Review Committee</a:t>
            </a:r>
          </a:p>
          <a:p>
            <a:endParaRPr lang="en-H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HR" dirty="0">
                <a:latin typeface="Arial" panose="020B0604020202020204" pitchFamily="34" charset="0"/>
                <a:cs typeface="Arial" panose="020B0604020202020204" pitchFamily="34" charset="0"/>
              </a:rPr>
              <a:t>Advisory Board meeting and UEMS Council meeting </a:t>
            </a:r>
          </a:p>
          <a:p>
            <a:r>
              <a:rPr lang="en-HR" dirty="0">
                <a:latin typeface="Arial" panose="020B0604020202020204" pitchFamily="34" charset="0"/>
                <a:cs typeface="Arial" panose="020B0604020202020204" pitchFamily="34" charset="0"/>
              </a:rPr>
              <a:t>Brussels, October 2024</a:t>
            </a:r>
          </a:p>
        </p:txBody>
      </p:sp>
    </p:spTree>
    <p:extLst>
      <p:ext uri="{BB962C8B-B14F-4D97-AF65-F5344CB8AC3E}">
        <p14:creationId xmlns:p14="http://schemas.microsoft.com/office/powerpoint/2010/main" val="33631039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58645" y="1592825"/>
            <a:ext cx="10187150" cy="3797321"/>
          </a:xfrm>
        </p:spPr>
        <p:txBody>
          <a:bodyPr>
            <a:normAutofit fontScale="90000"/>
          </a:bodyPr>
          <a:lstStyle/>
          <a:p>
            <a:br>
              <a:rPr lang="fi-FI" b="1" dirty="0"/>
            </a:br>
            <a:r>
              <a:rPr lang="fi-FI" sz="2700" b="1" dirty="0" err="1">
                <a:latin typeface="Arial" panose="020B0604020202020204" pitchFamily="34" charset="0"/>
                <a:cs typeface="Arial" panose="020B0604020202020204" pitchFamily="34" charset="0"/>
              </a:rPr>
              <a:t>Are</a:t>
            </a:r>
            <a:r>
              <a:rPr lang="fi-FI" sz="27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i-FI" sz="2700" b="1" dirty="0" err="1">
                <a:latin typeface="Arial" panose="020B0604020202020204" pitchFamily="34" charset="0"/>
                <a:cs typeface="Arial" panose="020B0604020202020204" pitchFamily="34" charset="0"/>
              </a:rPr>
              <a:t>all</a:t>
            </a:r>
            <a:r>
              <a:rPr lang="fi-FI" sz="27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i-FI" sz="2700" b="1" dirty="0" err="1">
                <a:latin typeface="Arial" panose="020B0604020202020204" pitchFamily="34" charset="0"/>
                <a:cs typeface="Arial" panose="020B0604020202020204" pitchFamily="34" charset="0"/>
              </a:rPr>
              <a:t>stakeholders</a:t>
            </a:r>
            <a:r>
              <a:rPr lang="fi-FI" sz="27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i-FI" sz="2700" b="1" dirty="0" err="1">
                <a:latin typeface="Arial" panose="020B0604020202020204" pitchFamily="34" charset="0"/>
                <a:cs typeface="Arial" panose="020B0604020202020204" pitchFamily="34" charset="0"/>
              </a:rPr>
              <a:t>aware</a:t>
            </a:r>
            <a:r>
              <a:rPr lang="fi-FI" sz="2700" b="1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fi-FI" sz="2700" b="1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fi-FI" sz="27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i-FI" sz="2700" b="1" dirty="0" err="1">
                <a:latin typeface="Arial" panose="020B0604020202020204" pitchFamily="34" charset="0"/>
                <a:cs typeface="Arial" panose="020B0604020202020204" pitchFamily="34" charset="0"/>
              </a:rPr>
              <a:t>intended</a:t>
            </a:r>
            <a:r>
              <a:rPr lang="fi-FI" sz="27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i-FI" sz="2700" b="1" dirty="0" err="1">
                <a:latin typeface="Arial" panose="020B0604020202020204" pitchFamily="34" charset="0"/>
                <a:cs typeface="Arial" panose="020B0604020202020204" pitchFamily="34" charset="0"/>
              </a:rPr>
              <a:t>learning</a:t>
            </a:r>
            <a:r>
              <a:rPr lang="fi-FI" sz="27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i-FI" sz="2700" b="1" dirty="0" err="1">
                <a:latin typeface="Arial" panose="020B0604020202020204" pitchFamily="34" charset="0"/>
                <a:cs typeface="Arial" panose="020B0604020202020204" pitchFamily="34" charset="0"/>
              </a:rPr>
              <a:t>goals</a:t>
            </a:r>
            <a:r>
              <a:rPr lang="fi-FI" sz="2700" b="1" dirty="0">
                <a:latin typeface="Arial" panose="020B0604020202020204" pitchFamily="34" charset="0"/>
                <a:cs typeface="Arial" panose="020B0604020202020204" pitchFamily="34" charset="0"/>
              </a:rPr>
              <a:t> ? </a:t>
            </a:r>
            <a:br>
              <a:rPr lang="fi-FI" sz="27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i-FI" sz="2700" b="1" dirty="0" err="1">
                <a:latin typeface="Arial" panose="020B0604020202020204" pitchFamily="34" charset="0"/>
                <a:cs typeface="Arial" panose="020B0604020202020204" pitchFamily="34" charset="0"/>
              </a:rPr>
              <a:t>Are</a:t>
            </a:r>
            <a:r>
              <a:rPr lang="fi-FI" sz="27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i-FI" sz="2700" b="1" dirty="0" err="1">
                <a:latin typeface="Arial" panose="020B0604020202020204" pitchFamily="34" charset="0"/>
                <a:cs typeface="Arial" panose="020B0604020202020204" pitchFamily="34" charset="0"/>
              </a:rPr>
              <a:t>all</a:t>
            </a:r>
            <a:r>
              <a:rPr lang="fi-FI" sz="27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i-FI" sz="2700" b="1" dirty="0" err="1">
                <a:latin typeface="Arial" panose="020B0604020202020204" pitchFamily="34" charset="0"/>
                <a:cs typeface="Arial" panose="020B0604020202020204" pitchFamily="34" charset="0"/>
              </a:rPr>
              <a:t>aware</a:t>
            </a:r>
            <a:r>
              <a:rPr lang="fi-FI" sz="2700" b="1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fi-FI" sz="2700" b="1" dirty="0" err="1">
                <a:latin typeface="Arial" panose="020B0604020202020204" pitchFamily="34" charset="0"/>
                <a:cs typeface="Arial" panose="020B0604020202020204" pitchFamily="34" charset="0"/>
              </a:rPr>
              <a:t>terms</a:t>
            </a:r>
            <a:r>
              <a:rPr lang="fi-FI" sz="2700" b="1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fi-FI" sz="2700" b="1" dirty="0" err="1">
                <a:latin typeface="Arial" panose="020B0604020202020204" pitchFamily="34" charset="0"/>
                <a:cs typeface="Arial" panose="020B0604020202020204" pitchFamily="34" charset="0"/>
              </a:rPr>
              <a:t>definitions</a:t>
            </a:r>
            <a:r>
              <a:rPr lang="fi-FI" sz="2700" b="1" dirty="0">
                <a:latin typeface="Arial" panose="020B0604020202020204" pitchFamily="34" charset="0"/>
                <a:cs typeface="Arial" panose="020B0604020202020204" pitchFamily="34" charset="0"/>
              </a:rPr>
              <a:t> ?</a:t>
            </a:r>
            <a:br>
              <a:rPr lang="fi-FI" sz="27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fi-FI" sz="31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i-FI" sz="2200" dirty="0">
                <a:latin typeface="Arial" panose="020B0604020202020204" pitchFamily="34" charset="0"/>
                <a:cs typeface="Arial" panose="020B0604020202020204" pitchFamily="34" charset="0"/>
              </a:rPr>
              <a:t>Language </a:t>
            </a:r>
            <a:r>
              <a:rPr lang="fi-FI" sz="2200" dirty="0" err="1">
                <a:latin typeface="Arial" panose="020B0604020202020204" pitchFamily="34" charset="0"/>
                <a:cs typeface="Arial" panose="020B0604020202020204" pitchFamily="34" charset="0"/>
              </a:rPr>
              <a:t>problems</a:t>
            </a:r>
            <a:br>
              <a:rPr lang="fi-FI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i-FI" sz="2200" b="0" dirty="0">
                <a:latin typeface="Arial" panose="020B0604020202020204" pitchFamily="34" charset="0"/>
                <a:cs typeface="Arial" panose="020B0604020202020204" pitchFamily="34" charset="0"/>
              </a:rPr>
              <a:t>	- English vs. </a:t>
            </a:r>
            <a:r>
              <a:rPr lang="fi-FI" sz="2200" b="0" dirty="0" err="1">
                <a:latin typeface="Arial" panose="020B0604020202020204" pitchFamily="34" charset="0"/>
                <a:cs typeface="Arial" panose="020B0604020202020204" pitchFamily="34" charset="0"/>
              </a:rPr>
              <a:t>native</a:t>
            </a:r>
            <a:r>
              <a:rPr lang="fi-FI" sz="22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i-FI" sz="2200" b="0" dirty="0" err="1">
                <a:latin typeface="Arial" panose="020B0604020202020204" pitchFamily="34" charset="0"/>
                <a:cs typeface="Arial" panose="020B0604020202020204" pitchFamily="34" charset="0"/>
              </a:rPr>
              <a:t>language</a:t>
            </a:r>
            <a:br>
              <a:rPr lang="fi-FI" sz="2200" b="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i-FI" sz="2200" b="0" dirty="0">
                <a:latin typeface="Arial" panose="020B0604020202020204" pitchFamily="34" charset="0"/>
                <a:cs typeface="Arial" panose="020B0604020202020204" pitchFamily="34" charset="0"/>
              </a:rPr>
              <a:t>	- ”</a:t>
            </a:r>
            <a:r>
              <a:rPr lang="fi-FI" sz="2200" b="0" dirty="0" err="1">
                <a:latin typeface="Arial" panose="020B0604020202020204" pitchFamily="34" charset="0"/>
                <a:cs typeface="Arial" panose="020B0604020202020204" pitchFamily="34" charset="0"/>
              </a:rPr>
              <a:t>cut</a:t>
            </a:r>
            <a:r>
              <a:rPr lang="fi-FI" sz="22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i-FI" sz="2200" b="0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fi-FI" sz="22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i-FI" sz="2200" b="0" dirty="0" err="1">
                <a:latin typeface="Arial" panose="020B0604020202020204" pitchFamily="34" charset="0"/>
                <a:cs typeface="Arial" panose="020B0604020202020204" pitchFamily="34" charset="0"/>
              </a:rPr>
              <a:t>edu-speak</a:t>
            </a:r>
            <a:r>
              <a:rPr lang="fi-FI" sz="2200" b="0" dirty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br>
              <a:rPr lang="fi-FI" sz="2200" b="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i-FI" sz="2200" dirty="0" err="1">
                <a:latin typeface="Arial" panose="020B0604020202020204" pitchFamily="34" charset="0"/>
                <a:cs typeface="Arial" panose="020B0604020202020204" pitchFamily="34" charset="0"/>
              </a:rPr>
              <a:t>Misunderstandigs</a:t>
            </a:r>
            <a:br>
              <a:rPr lang="fi-FI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i-FI" sz="2200" b="0" dirty="0">
                <a:latin typeface="Arial" panose="020B0604020202020204" pitchFamily="34" charset="0"/>
                <a:cs typeface="Arial" panose="020B0604020202020204" pitchFamily="34" charset="0"/>
              </a:rPr>
              <a:t>	- </a:t>
            </a:r>
            <a:r>
              <a:rPr lang="fi-FI" sz="2200" b="0" dirty="0" err="1">
                <a:latin typeface="Arial" panose="020B0604020202020204" pitchFamily="34" charset="0"/>
                <a:cs typeface="Arial" panose="020B0604020202020204" pitchFamily="34" charset="0"/>
              </a:rPr>
              <a:t>if</a:t>
            </a:r>
            <a:r>
              <a:rPr lang="fi-FI" sz="22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i-FI" sz="2200" b="0" dirty="0" err="1">
                <a:latin typeface="Arial" panose="020B0604020202020204" pitchFamily="34" charset="0"/>
                <a:cs typeface="Arial" panose="020B0604020202020204" pitchFamily="34" charset="0"/>
              </a:rPr>
              <a:t>people</a:t>
            </a:r>
            <a:r>
              <a:rPr lang="fi-FI" sz="22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i-FI" sz="2200" b="0" dirty="0" err="1">
                <a:latin typeface="Arial" panose="020B0604020202020204" pitchFamily="34" charset="0"/>
                <a:cs typeface="Arial" panose="020B0604020202020204" pitchFamily="34" charset="0"/>
              </a:rPr>
              <a:t>don’t</a:t>
            </a:r>
            <a:r>
              <a:rPr lang="fi-FI" sz="22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i-FI" sz="2200" b="0" dirty="0" err="1">
                <a:latin typeface="Arial" panose="020B0604020202020204" pitchFamily="34" charset="0"/>
                <a:cs typeface="Arial" panose="020B0604020202020204" pitchFamily="34" charset="0"/>
              </a:rPr>
              <a:t>grasp</a:t>
            </a:r>
            <a:r>
              <a:rPr lang="fi-FI" sz="22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i-FI" sz="2200" b="0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fi-FI" sz="2200" b="0" dirty="0">
                <a:latin typeface="Arial" panose="020B0604020202020204" pitchFamily="34" charset="0"/>
                <a:cs typeface="Arial" panose="020B0604020202020204" pitchFamily="34" charset="0"/>
              </a:rPr>
              <a:t> idea, </a:t>
            </a:r>
            <a:r>
              <a:rPr lang="fi-FI" sz="2200" b="0" dirty="0" err="1">
                <a:latin typeface="Arial" panose="020B0604020202020204" pitchFamily="34" charset="0"/>
                <a:cs typeface="Arial" panose="020B0604020202020204" pitchFamily="34" charset="0"/>
              </a:rPr>
              <a:t>they</a:t>
            </a:r>
            <a:r>
              <a:rPr lang="fi-FI" sz="22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i-FI" sz="2200" b="0" dirty="0" err="1">
                <a:latin typeface="Arial" panose="020B0604020202020204" pitchFamily="34" charset="0"/>
                <a:cs typeface="Arial" panose="020B0604020202020204" pitchFamily="34" charset="0"/>
              </a:rPr>
              <a:t>will</a:t>
            </a:r>
            <a:r>
              <a:rPr lang="fi-FI" sz="22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i-FI" sz="2200" b="0" dirty="0" err="1">
                <a:latin typeface="Arial" panose="020B0604020202020204" pitchFamily="34" charset="0"/>
                <a:cs typeface="Arial" panose="020B0604020202020204" pitchFamily="34" charset="0"/>
              </a:rPr>
              <a:t>take</a:t>
            </a:r>
            <a:r>
              <a:rPr lang="fi-FI" sz="22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i-FI" sz="2200" b="0" dirty="0" err="1">
                <a:latin typeface="Arial" panose="020B0604020202020204" pitchFamily="34" charset="0"/>
                <a:cs typeface="Arial" panose="020B0604020202020204" pitchFamily="34" charset="0"/>
              </a:rPr>
              <a:t>their</a:t>
            </a:r>
            <a:r>
              <a:rPr lang="fi-FI" sz="22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i-FI" sz="2200" b="0" dirty="0" err="1">
                <a:latin typeface="Arial" panose="020B0604020202020204" pitchFamily="34" charset="0"/>
                <a:cs typeface="Arial" panose="020B0604020202020204" pitchFamily="34" charset="0"/>
              </a:rPr>
              <a:t>pick</a:t>
            </a:r>
            <a:r>
              <a:rPr lang="fi-FI" sz="2200" b="0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fi-FI" sz="2200" b="0" dirty="0" err="1">
                <a:latin typeface="Arial" panose="020B0604020202020204" pitchFamily="34" charset="0"/>
                <a:cs typeface="Arial" panose="020B0604020202020204" pitchFamily="34" charset="0"/>
              </a:rPr>
              <a:t>what</a:t>
            </a:r>
            <a:r>
              <a:rPr lang="fi-FI" sz="22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i-FI" sz="2200" b="0" dirty="0" err="1">
                <a:latin typeface="Arial" panose="020B0604020202020204" pitchFamily="34" charset="0"/>
                <a:cs typeface="Arial" panose="020B0604020202020204" pitchFamily="34" charset="0"/>
              </a:rPr>
              <a:t>they</a:t>
            </a:r>
            <a:r>
              <a:rPr lang="fi-FI" sz="22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i-FI" sz="2200" b="0" dirty="0" err="1">
                <a:latin typeface="Arial" panose="020B0604020202020204" pitchFamily="34" charset="0"/>
                <a:cs typeface="Arial" panose="020B0604020202020204" pitchFamily="34" charset="0"/>
              </a:rPr>
              <a:t>understand</a:t>
            </a:r>
            <a:br>
              <a:rPr lang="fi-FI" sz="2200" b="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i-FI" sz="2200" dirty="0" err="1">
                <a:latin typeface="Arial" panose="020B0604020202020204" pitchFamily="34" charset="0"/>
                <a:cs typeface="Arial" panose="020B0604020202020204" pitchFamily="34" charset="0"/>
              </a:rPr>
              <a:t>CanMEDs</a:t>
            </a:r>
            <a:r>
              <a:rPr lang="fi-FI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fi-FI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i-FI" sz="22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fi-FI" sz="2200" b="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fi-FI" sz="2200" b="0" dirty="0" err="1">
                <a:latin typeface="Arial" panose="020B0604020202020204" pitchFamily="34" charset="0"/>
                <a:cs typeface="Arial" panose="020B0604020202020204" pitchFamily="34" charset="0"/>
              </a:rPr>
              <a:t>competence</a:t>
            </a:r>
            <a:r>
              <a:rPr lang="fi-FI" sz="2200" b="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i-FI" sz="2200" b="0" dirty="0" err="1">
                <a:latin typeface="Arial" panose="020B0604020202020204" pitchFamily="34" charset="0"/>
                <a:cs typeface="Arial" panose="020B0604020202020204" pitchFamily="34" charset="0"/>
              </a:rPr>
              <a:t>competency</a:t>
            </a:r>
            <a:br>
              <a:rPr lang="fi-FI" sz="2200" b="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i-FI" sz="2200" dirty="0" err="1">
                <a:latin typeface="Arial" panose="020B0604020202020204" pitchFamily="34" charset="0"/>
                <a:cs typeface="Arial" panose="020B0604020202020204" pitchFamily="34" charset="0"/>
              </a:rPr>
              <a:t>Incentives</a:t>
            </a:r>
            <a:br>
              <a:rPr lang="fi-FI" sz="2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fi-FI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Ellipsi 6">
            <a:extLst>
              <a:ext uri="{FF2B5EF4-FFF2-40B4-BE49-F238E27FC236}">
                <a16:creationId xmlns:a16="http://schemas.microsoft.com/office/drawing/2014/main" id="{61CEF7E9-3427-4B30-B113-67F8E28037CE}"/>
              </a:ext>
            </a:extLst>
          </p:cNvPr>
          <p:cNvSpPr/>
          <p:nvPr/>
        </p:nvSpPr>
        <p:spPr>
          <a:xfrm>
            <a:off x="9560768" y="98597"/>
            <a:ext cx="2631232" cy="1875453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err="1">
                <a:solidFill>
                  <a:schemeClr val="tx1"/>
                </a:solidFill>
              </a:rPr>
              <a:t>Outcomes</a:t>
            </a:r>
            <a:r>
              <a:rPr lang="fi-FI" dirty="0">
                <a:solidFill>
                  <a:schemeClr val="tx1"/>
                </a:solidFill>
              </a:rPr>
              <a:t> </a:t>
            </a:r>
            <a:r>
              <a:rPr lang="fi-FI" dirty="0" err="1">
                <a:solidFill>
                  <a:schemeClr val="tx1"/>
                </a:solidFill>
              </a:rPr>
              <a:t>framework</a:t>
            </a:r>
            <a:endParaRPr lang="fi-FI" dirty="0">
              <a:solidFill>
                <a:schemeClr val="tx1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AA8D64E-5241-D6BF-084B-4495AAC72C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1801" y="0"/>
            <a:ext cx="1206499" cy="12954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648553A-BACA-B136-6BD8-9A30285E21E3}"/>
              </a:ext>
            </a:extLst>
          </p:cNvPr>
          <p:cNvSpPr txBox="1"/>
          <p:nvPr/>
        </p:nvSpPr>
        <p:spPr>
          <a:xfrm>
            <a:off x="2780271" y="527776"/>
            <a:ext cx="707786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fi-FI" sz="3200" b="1" dirty="0">
                <a:latin typeface="Arial" panose="020B0604020202020204" pitchFamily="34" charset="0"/>
                <a:cs typeface="Arial" panose="020B0604020202020204" pitchFamily="34" charset="0"/>
              </a:rPr>
              <a:t>CBE </a:t>
            </a:r>
            <a:r>
              <a:rPr lang="fi-FI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implementation</a:t>
            </a:r>
            <a:r>
              <a:rPr lang="fi-FI" sz="3200" b="1" dirty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br>
              <a:rPr lang="fi-FI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i-FI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postgraduate</a:t>
            </a:r>
            <a:r>
              <a:rPr lang="fi-FI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i-FI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medical</a:t>
            </a:r>
            <a:r>
              <a:rPr lang="fi-FI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i-FI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education</a:t>
            </a:r>
            <a:endParaRPr lang="fi-FI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9241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00">
        <p:fade/>
      </p:transition>
    </mc:Choice>
    <mc:Fallback xmlns="">
      <p:transition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C602EC-2DDC-6842-9464-F0E4639F94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8300" y="365125"/>
            <a:ext cx="9715500" cy="1325563"/>
          </a:xfrm>
        </p:spPr>
        <p:txBody>
          <a:bodyPr>
            <a:normAutofit/>
          </a:bodyPr>
          <a:lstStyle/>
          <a:p>
            <a:r>
              <a:rPr lang="en-HR" sz="3600" dirty="0">
                <a:latin typeface="Arial" panose="020B0604020202020204" pitchFamily="34" charset="0"/>
                <a:cs typeface="Arial" panose="020B0604020202020204" pitchFamily="34" charset="0"/>
              </a:rPr>
              <a:t>Future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AA07E2-76B5-A646-995E-0950F3CDE6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873045"/>
            <a:ext cx="10439400" cy="4303918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To better present the ETR RC and its role</a:t>
            </a:r>
          </a:p>
          <a:p>
            <a:pPr lvl="0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To revise the</a:t>
            </a:r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 ETR RC Terms of Reference</a:t>
            </a:r>
          </a:p>
          <a:p>
            <a:pPr lvl="0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To strengthen the plans of </a:t>
            </a:r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ETR RC working groups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lvl="0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To support the </a:t>
            </a:r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collaboration of UEMS Sections with European  </a:t>
            </a:r>
          </a:p>
          <a:p>
            <a:pPr marL="0" lvl="0" indent="0">
              <a:buNone/>
            </a:pPr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   scientific societies (ESS) and national societies</a:t>
            </a:r>
          </a:p>
          <a:p>
            <a:pPr lvl="0"/>
            <a:r>
              <a:rPr lang="en-HR" dirty="0">
                <a:latin typeface="Arial" panose="020B0604020202020204" pitchFamily="34" charset="0"/>
                <a:cs typeface="Arial" panose="020B0604020202020204" pitchFamily="34" charset="0"/>
              </a:rPr>
              <a:t>To revise or propose new ETRs  </a:t>
            </a:r>
          </a:p>
          <a:p>
            <a:pPr lvl="0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To invite </a:t>
            </a:r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NMAs to influence the implementation of ETRs</a:t>
            </a:r>
          </a:p>
          <a:p>
            <a:pPr lvl="1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to establish the Committee of all delegates - national representatives to </a:t>
            </a:r>
          </a:p>
          <a:p>
            <a:pPr marL="457200" lvl="1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	UEMS S&amp;Bs and MJCs to be strong connections to the stakeholders involved </a:t>
            </a:r>
          </a:p>
          <a:p>
            <a:pPr marL="457200" lvl="1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	in the process of implementing the ETRs in their country </a:t>
            </a:r>
          </a:p>
          <a:p>
            <a:pPr lvl="1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to reassure they have two national representatives to all UEMS sections, one of them </a:t>
            </a:r>
          </a:p>
          <a:p>
            <a:pPr marL="457200" lvl="1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	with academic engagement</a:t>
            </a:r>
          </a:p>
          <a:p>
            <a:pPr lvl="1"/>
            <a:endParaRPr lang="en-HR" dirty="0"/>
          </a:p>
          <a:p>
            <a:pPr lvl="0"/>
            <a:endParaRPr lang="en-HR" dirty="0"/>
          </a:p>
          <a:p>
            <a:pPr marL="0" indent="0">
              <a:buNone/>
            </a:pPr>
            <a:endParaRPr lang="en-HR" dirty="0"/>
          </a:p>
          <a:p>
            <a:endParaRPr lang="en-HR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DEFB2C2-C6D6-1B47-94A5-D3BD9440F3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1801" y="0"/>
            <a:ext cx="1206499" cy="1295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34276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F658CD-A417-EE49-97C4-B7010E0165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99646"/>
          </a:xfrm>
        </p:spPr>
        <p:txBody>
          <a:bodyPr>
            <a:normAutofit/>
          </a:bodyPr>
          <a:lstStyle/>
          <a:p>
            <a:r>
              <a:rPr lang="en-HR" sz="3200" dirty="0"/>
              <a:t>	</a:t>
            </a:r>
            <a:r>
              <a:rPr lang="en-HR" sz="3200" dirty="0">
                <a:latin typeface="Arial" panose="020B0604020202020204" pitchFamily="34" charset="0"/>
                <a:cs typeface="Arial" panose="020B0604020202020204" pitchFamily="34" charset="0"/>
              </a:rPr>
              <a:t> ETR review and appraisal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8479D1-8288-8646-B53B-0303136F6A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4514" y="1428693"/>
            <a:ext cx="9633131" cy="1608421"/>
          </a:xfrm>
          <a:ln w="38100"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HR" sz="2400" dirty="0">
                <a:latin typeface="Arial" panose="020B0604020202020204" pitchFamily="34" charset="0"/>
                <a:cs typeface="Arial" panose="020B0604020202020204" pitchFamily="34" charset="0"/>
              </a:rPr>
              <a:t>Terms of Reference (ToR) for ETR Review Committee (ETR RC)</a:t>
            </a:r>
          </a:p>
          <a:p>
            <a:pPr>
              <a:spcBef>
                <a:spcPts val="400"/>
              </a:spcBef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New ETR proposal to be submitted 3 months before the UEMS Council</a:t>
            </a:r>
          </a:p>
          <a:p>
            <a:pPr>
              <a:spcBef>
                <a:spcPts val="400"/>
              </a:spcBef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The draft ETRs is published on the Google Drive, </a:t>
            </a:r>
          </a:p>
          <a:p>
            <a:pPr>
              <a:spcBef>
                <a:spcPts val="400"/>
              </a:spcBef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All UEMS Bodies and NMAs are invited to participate in consultation </a:t>
            </a:r>
            <a:endParaRPr lang="en-H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buNone/>
            </a:pPr>
            <a:endParaRPr lang="en-H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buNone/>
            </a:pP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buNone/>
            </a:pP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HR" sz="24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E732292-BF93-FE48-939E-1AB6DD5BBF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1802" y="0"/>
            <a:ext cx="1135742" cy="1164772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EFD7A97-0C0D-0541-9D55-123AA5CCCFA3}"/>
              </a:ext>
            </a:extLst>
          </p:cNvPr>
          <p:cNvSpPr txBox="1"/>
          <p:nvPr/>
        </p:nvSpPr>
        <p:spPr>
          <a:xfrm>
            <a:off x="751840" y="3186143"/>
            <a:ext cx="6672217" cy="2277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HR" sz="2400" dirty="0">
                <a:latin typeface="Arial" panose="020B0604020202020204" pitchFamily="34" charset="0"/>
                <a:cs typeface="Arial" panose="020B0604020202020204" pitchFamily="34" charset="0"/>
              </a:rPr>
              <a:t>ETR Review Committee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leads the review process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facilitates dialogue in areas of conflicting approaches and interests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ensures that the UEMS procedure for ETR development is followed</a:t>
            </a:r>
          </a:p>
          <a:p>
            <a:endParaRPr lang="en-HR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483744F-4CEC-1642-B91C-C4AF65F7EF5D}"/>
              </a:ext>
            </a:extLst>
          </p:cNvPr>
          <p:cNvSpPr txBox="1"/>
          <p:nvPr/>
        </p:nvSpPr>
        <p:spPr>
          <a:xfrm>
            <a:off x="2474260" y="5234108"/>
            <a:ext cx="1518539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HR" sz="2400" dirty="0">
                <a:latin typeface="Arial" panose="020B0604020202020204" pitchFamily="34" charset="0"/>
                <a:cs typeface="Arial" panose="020B0604020202020204" pitchFamily="34" charset="0"/>
              </a:rPr>
              <a:t>Advisory Board meeting (Specialty Sections &amp; Boards, MJCs)</a:t>
            </a:r>
          </a:p>
          <a:p>
            <a:pPr lvl="1"/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ETR presentation and discussion - not resolved in the review process</a:t>
            </a:r>
            <a:endParaRPr lang="en-H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HR" sz="2400" dirty="0">
                <a:latin typeface="Arial" panose="020B0604020202020204" pitchFamily="34" charset="0"/>
                <a:cs typeface="Arial" panose="020B0604020202020204" pitchFamily="34" charset="0"/>
              </a:rPr>
              <a:t>UEMS Council meeting (National Medical Associations)</a:t>
            </a:r>
          </a:p>
          <a:p>
            <a:pPr lvl="1"/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ETR presentation and discussion - issues brought forward by the NMA’s </a:t>
            </a:r>
          </a:p>
          <a:p>
            <a:endParaRPr lang="en-HR" dirty="0"/>
          </a:p>
        </p:txBody>
      </p:sp>
    </p:spTree>
    <p:extLst>
      <p:ext uri="{BB962C8B-B14F-4D97-AF65-F5344CB8AC3E}">
        <p14:creationId xmlns:p14="http://schemas.microsoft.com/office/powerpoint/2010/main" val="21286767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D5E505-5163-CC48-9D90-A7285A07A7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1144" y="365125"/>
            <a:ext cx="9462655" cy="1325563"/>
          </a:xfrm>
        </p:spPr>
        <p:txBody>
          <a:bodyPr>
            <a:normAutofit/>
          </a:bodyPr>
          <a:lstStyle/>
          <a:p>
            <a:r>
              <a:rPr lang="en-HR" sz="3600" dirty="0">
                <a:latin typeface="Arial" panose="020B0604020202020204" pitchFamily="34" charset="0"/>
                <a:cs typeface="Arial" panose="020B0604020202020204" pitchFamily="34" charset="0"/>
              </a:rPr>
              <a:t>Challenges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48DAE3-636A-5541-BCCD-C555CF0200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87379" y="2306857"/>
            <a:ext cx="4188135" cy="156731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H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H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H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H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H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H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H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H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H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H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H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HR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HR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HR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HR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/>
          </a:p>
          <a:p>
            <a:endParaRPr lang="en-H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D4AD412-3586-CB46-9412-7DC85AA6C3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1801" y="0"/>
            <a:ext cx="1206499" cy="12954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AF7B9242-6E21-1244-9861-C90A1521F3DD}"/>
              </a:ext>
            </a:extLst>
          </p:cNvPr>
          <p:cNvSpPr txBox="1"/>
          <p:nvPr/>
        </p:nvSpPr>
        <p:spPr>
          <a:xfrm>
            <a:off x="431801" y="1660526"/>
            <a:ext cx="807489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HR" sz="2000" b="1" dirty="0">
                <a:latin typeface="Arial" panose="020B0604020202020204" pitchFamily="34" charset="0"/>
                <a:cs typeface="Arial" panose="020B0604020202020204" pitchFamily="34" charset="0"/>
              </a:rPr>
              <a:t>Implementation of Competency Based Medical Education</a:t>
            </a:r>
          </a:p>
          <a:p>
            <a:endParaRPr lang="en-HR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4CC4EDA-981B-3641-BF97-8230B693DCFE}"/>
              </a:ext>
            </a:extLst>
          </p:cNvPr>
          <p:cNvSpPr txBox="1"/>
          <p:nvPr/>
        </p:nvSpPr>
        <p:spPr>
          <a:xfrm>
            <a:off x="4253502" y="5930943"/>
            <a:ext cx="549442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r>
              <a:rPr lang="en-US" sz="1200" baseline="30000" dirty="0"/>
              <a:t>2</a:t>
            </a:r>
            <a:r>
              <a:rPr lang="en-US" sz="1200" dirty="0"/>
              <a:t>http//</a:t>
            </a:r>
            <a:r>
              <a:rPr lang="en-US" sz="1200" dirty="0" err="1"/>
              <a:t>canmeds.royalcollege.ca</a:t>
            </a:r>
            <a:r>
              <a:rPr lang="en-US" sz="1200" dirty="0"/>
              <a:t>/</a:t>
            </a:r>
            <a:endParaRPr lang="en-HR" sz="12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0CFDD03-EA49-027C-23D1-B9B5DC3EA77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7619" b="35291"/>
          <a:stretch/>
        </p:blipFill>
        <p:spPr>
          <a:xfrm>
            <a:off x="601579" y="2210606"/>
            <a:ext cx="5494422" cy="1966011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0126095D-611C-A07F-633E-442F3443995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73188" y="2055814"/>
            <a:ext cx="2442411" cy="2256489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B9BEB9AA-D076-3AE8-7BD4-520DC9111439}"/>
              </a:ext>
            </a:extLst>
          </p:cNvPr>
          <p:cNvSpPr txBox="1"/>
          <p:nvPr/>
        </p:nvSpPr>
        <p:spPr>
          <a:xfrm>
            <a:off x="6464966" y="4668253"/>
            <a:ext cx="5494423" cy="92333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HR" dirty="0"/>
              <a:t>Methods of assessments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HR" dirty="0">
                <a:solidFill>
                  <a:schemeClr val="accent3">
                    <a:lumMod val="75000"/>
                  </a:schemeClr>
                </a:solidFill>
              </a:rPr>
              <a:t>EPA – Entrustable Professional Activities</a:t>
            </a:r>
          </a:p>
          <a:p>
            <a:r>
              <a:rPr lang="en-HR" dirty="0"/>
              <a:t>	(or Entrustable</a:t>
            </a:r>
            <a:r>
              <a:rPr lang="en-HR" b="1" dirty="0"/>
              <a:t> Performance Assessment</a:t>
            </a:r>
            <a:r>
              <a:rPr lang="en-HR" dirty="0"/>
              <a:t>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12F74A0-C14F-225B-782C-F137205763C7}"/>
              </a:ext>
            </a:extLst>
          </p:cNvPr>
          <p:cNvSpPr txBox="1"/>
          <p:nvPr/>
        </p:nvSpPr>
        <p:spPr>
          <a:xfrm>
            <a:off x="938462" y="4312302"/>
            <a:ext cx="488044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GB" sz="1200" dirty="0"/>
              <a:t>“….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GB" sz="1800" b="1" dirty="0">
                <a:latin typeface="Arial" panose="020B0604020202020204" pitchFamily="34" charset="0"/>
                <a:cs typeface="Arial" panose="020B0604020202020204" pitchFamily="34" charset="0"/>
              </a:rPr>
              <a:t>As a new paradigm, CBME will result in a dramatic shift in the way physicians are trained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				</a:t>
            </a:r>
          </a:p>
          <a:p>
            <a:pPr marL="0" indent="0">
              <a:buNone/>
            </a:pP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We must ensure……… that medical education and postgraduate training systems continue to meet the needs of our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Patients…</a:t>
            </a:r>
            <a:r>
              <a:rPr lang="en-GB" sz="1800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HR" baseline="30000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FD20FAF-2499-F37A-2F2C-70621443A9A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5267" t="87029"/>
          <a:stretch/>
        </p:blipFill>
        <p:spPr>
          <a:xfrm>
            <a:off x="842211" y="6080788"/>
            <a:ext cx="3501189" cy="4120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98033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39A280-9EE4-48D1-CB07-53E5FB0FE9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HR" dirty="0"/>
              <a:t>       </a:t>
            </a:r>
            <a:r>
              <a:rPr lang="en-HR" sz="3200" dirty="0"/>
              <a:t>New or revised ETR documents  </a:t>
            </a:r>
            <a:br>
              <a:rPr lang="en-HR" sz="3200" dirty="0"/>
            </a:br>
            <a:r>
              <a:rPr lang="en-HR" sz="3200" dirty="0"/>
              <a:t>         </a:t>
            </a:r>
            <a:r>
              <a:rPr lang="en-HR" sz="2800" dirty="0"/>
              <a:t>UEMS Council meeting, October 2024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81D670-DE51-3BD4-9B97-497DBCD1B0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l">
              <a:buNone/>
            </a:pPr>
            <a:r>
              <a:rPr lang="en-GB" sz="1800" dirty="0">
                <a:solidFill>
                  <a:srgbClr val="212121"/>
                </a:solidFill>
                <a:latin typeface="Calibri" panose="020F0502020204030204" pitchFamily="34" charset="0"/>
              </a:rPr>
              <a:t>By </a:t>
            </a:r>
            <a:r>
              <a:rPr lang="en-GB" sz="1800" b="0" i="0" u="none" strike="noStrike" dirty="0">
                <a:solidFill>
                  <a:srgbClr val="212121"/>
                </a:solidFill>
                <a:effectLst/>
                <a:latin typeface="Calibri" panose="020F0502020204030204" pitchFamily="34" charset="0"/>
              </a:rPr>
              <a:t>16</a:t>
            </a:r>
            <a:r>
              <a:rPr lang="en-GB" sz="1800" b="0" i="0" u="none" strike="noStrike" baseline="30000" dirty="0">
                <a:solidFill>
                  <a:srgbClr val="212121"/>
                </a:solidFill>
                <a:effectLst/>
                <a:latin typeface="Calibri" panose="020F0502020204030204" pitchFamily="34" charset="0"/>
              </a:rPr>
              <a:t>th</a:t>
            </a:r>
            <a:r>
              <a:rPr lang="en-GB" sz="1800" b="0" i="0" u="none" strike="noStrike" dirty="0">
                <a:solidFill>
                  <a:srgbClr val="212121"/>
                </a:solidFill>
                <a:effectLst/>
                <a:latin typeface="Calibri" panose="020F0502020204030204" pitchFamily="34" charset="0"/>
              </a:rPr>
              <a:t> of July 2024 proposed were ETRs:</a:t>
            </a:r>
            <a:endParaRPr lang="en-GB" b="0" i="0" u="none" strike="noStrike" dirty="0">
              <a:solidFill>
                <a:srgbClr val="212121"/>
              </a:solidFill>
              <a:effectLst/>
              <a:latin typeface="wf_segoe-ui_normal"/>
            </a:endParaRPr>
          </a:p>
          <a:p>
            <a:r>
              <a:rPr lang="en-GB" sz="2000" b="1" i="0" u="none" strike="noStrike" dirty="0">
                <a:solidFill>
                  <a:srgbClr val="212121"/>
                </a:solidFill>
                <a:effectLst/>
                <a:latin typeface="Calibri" panose="020F0502020204030204" pitchFamily="34" charset="0"/>
              </a:rPr>
              <a:t>ETR for the Specialty in Ophthalmology </a:t>
            </a:r>
          </a:p>
          <a:p>
            <a:r>
              <a:rPr lang="en-GB" sz="2000" b="1" i="0" u="none" strike="noStrike" dirty="0">
                <a:solidFill>
                  <a:srgbClr val="212121"/>
                </a:solidFill>
                <a:effectLst/>
                <a:latin typeface="Calibri" panose="020F0502020204030204" pitchFamily="34" charset="0"/>
              </a:rPr>
              <a:t>European Professional Development Modules PDM in Pain Medicine for Anaesthesiologists </a:t>
            </a:r>
          </a:p>
          <a:p>
            <a:r>
              <a:rPr lang="en-GB" sz="2000" b="1" i="0" u="none" strike="noStrike" dirty="0">
                <a:solidFill>
                  <a:srgbClr val="212121"/>
                </a:solidFill>
                <a:effectLst/>
                <a:latin typeface="Calibri" panose="020F0502020204030204" pitchFamily="34" charset="0"/>
              </a:rPr>
              <a:t>ETR for the Specialty of Plastic, Reconstructive and Aesthetic Surgery </a:t>
            </a:r>
          </a:p>
          <a:p>
            <a:r>
              <a:rPr lang="en-GB" sz="2000" b="1" i="0" u="none" strike="noStrike" dirty="0">
                <a:solidFill>
                  <a:srgbClr val="212121"/>
                </a:solidFill>
                <a:effectLst/>
                <a:latin typeface="Calibri" panose="020F0502020204030204" pitchFamily="34" charset="0"/>
              </a:rPr>
              <a:t>ETR for Competencies in Rare Neurological Diseases  </a:t>
            </a:r>
            <a:endParaRPr lang="en-GB" sz="2000" b="1" dirty="0">
              <a:solidFill>
                <a:srgbClr val="212121"/>
              </a:solidFill>
              <a:latin typeface="wf_segoe-ui_normal"/>
            </a:endParaRPr>
          </a:p>
          <a:p>
            <a:pPr marL="0" indent="0">
              <a:buNone/>
            </a:pPr>
            <a:r>
              <a:rPr lang="en-GB" sz="2000" b="0" i="0" u="none" strike="noStrike" dirty="0">
                <a:solidFill>
                  <a:srgbClr val="212121"/>
                </a:solidFill>
                <a:effectLst/>
                <a:latin typeface="Calibri" panose="020F0502020204030204" pitchFamily="34" charset="0"/>
              </a:rPr>
              <a:t>Re</a:t>
            </a:r>
            <a:r>
              <a:rPr lang="en-GB" sz="1800" b="0" i="0" u="none" strike="noStrike" dirty="0">
                <a:solidFill>
                  <a:srgbClr val="212121"/>
                </a:solidFill>
                <a:effectLst/>
                <a:latin typeface="Calibri" panose="020F0502020204030204" pitchFamily="34" charset="0"/>
              </a:rPr>
              <a:t>view  process ended 17</a:t>
            </a:r>
            <a:r>
              <a:rPr lang="en-GB" sz="1800" b="0" i="0" u="none" strike="noStrike" baseline="30000" dirty="0">
                <a:solidFill>
                  <a:srgbClr val="212121"/>
                </a:solidFill>
                <a:effectLst/>
                <a:latin typeface="Calibri" panose="020F0502020204030204" pitchFamily="34" charset="0"/>
              </a:rPr>
              <a:t>th</a:t>
            </a:r>
            <a:r>
              <a:rPr lang="en-GB" sz="1800" b="0" i="0" u="none" strike="noStrike" dirty="0">
                <a:solidFill>
                  <a:srgbClr val="212121"/>
                </a:solidFill>
                <a:effectLst/>
                <a:latin typeface="Calibri" panose="020F0502020204030204" pitchFamily="34" charset="0"/>
              </a:rPr>
              <a:t> of August followed by authors’ responses and corrections of the proposed texts</a:t>
            </a:r>
          </a:p>
          <a:p>
            <a:pPr marL="0" indent="0">
              <a:buNone/>
            </a:pPr>
            <a:endParaRPr lang="en-GB" sz="1800" b="0" i="0" u="none" strike="noStrike" dirty="0">
              <a:solidFill>
                <a:srgbClr val="212121"/>
              </a:solidFill>
              <a:effectLst/>
              <a:latin typeface="Calibri" panose="020F0502020204030204" pitchFamily="34" charset="0"/>
            </a:endParaRPr>
          </a:p>
          <a:p>
            <a:r>
              <a:rPr lang="en-GB" sz="2000" b="1" dirty="0">
                <a:solidFill>
                  <a:srgbClr val="212121"/>
                </a:solidFill>
                <a:latin typeface="Calibri" panose="020F0502020204030204" pitchFamily="34" charset="0"/>
              </a:rPr>
              <a:t>ETR for the Specialty in Orthopaedics and Traumatology </a:t>
            </a:r>
          </a:p>
          <a:p>
            <a:pPr marL="0" indent="0">
              <a:buNone/>
            </a:pPr>
            <a:r>
              <a:rPr lang="en-GB" sz="1800" dirty="0">
                <a:solidFill>
                  <a:srgbClr val="212121"/>
                </a:solidFill>
                <a:latin typeface="Calibri" panose="020F0502020204030204" pitchFamily="34" charset="0"/>
              </a:rPr>
              <a:t>was proposed for the last UEMS Council meeting and participated in the last review process. Corrections were prepared for this AB and Council meeting </a:t>
            </a:r>
            <a:br>
              <a:rPr lang="en-GB" dirty="0"/>
            </a:br>
            <a:endParaRPr lang="en-HR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DA68E3D-9D0A-744E-E893-6A7989C2DA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1801" y="0"/>
            <a:ext cx="1206499" cy="1295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26013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16A7B1-6CE7-E149-BA42-ADA2EE6252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8300" y="925286"/>
            <a:ext cx="9715500" cy="765402"/>
          </a:xfrm>
        </p:spPr>
        <p:txBody>
          <a:bodyPr>
            <a:normAutofit/>
          </a:bodyPr>
          <a:lstStyle/>
          <a:p>
            <a:r>
              <a:rPr lang="en-HR" sz="3600" dirty="0">
                <a:latin typeface="+mn-lt"/>
              </a:rPr>
              <a:t>Members of the ETR Review Committee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908EE3-EC8B-1140-982D-BED460D216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0856" y="1825625"/>
            <a:ext cx="10482943" cy="4607832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en-GB" dirty="0"/>
          </a:p>
          <a:p>
            <a:r>
              <a:rPr lang="en-GB" dirty="0"/>
              <a:t>Professor Nada Čikeš, Rheumatology, Croatia, Chair</a:t>
            </a:r>
          </a:p>
          <a:p>
            <a:r>
              <a:rPr lang="en-GB" dirty="0"/>
              <a:t>Professor Arthur Felice, General Surgery, Malta, Vice Chair</a:t>
            </a:r>
          </a:p>
          <a:p>
            <a:r>
              <a:rPr lang="en-GB" dirty="0"/>
              <a:t>Professor Ute Moog, Genetics, Germany</a:t>
            </a:r>
          </a:p>
          <a:p>
            <a:r>
              <a:rPr lang="en-GB" dirty="0"/>
              <a:t>Professor </a:t>
            </a:r>
            <a:r>
              <a:rPr lang="en-GB" dirty="0" err="1"/>
              <a:t>Reinold</a:t>
            </a:r>
            <a:r>
              <a:rPr lang="en-GB" dirty="0"/>
              <a:t> </a:t>
            </a:r>
            <a:r>
              <a:rPr lang="en-GB" dirty="0" err="1"/>
              <a:t>Gans</a:t>
            </a:r>
            <a:r>
              <a:rPr lang="en-GB" dirty="0"/>
              <a:t>, Internal Medicine, The Netherlands</a:t>
            </a:r>
          </a:p>
          <a:p>
            <a:r>
              <a:rPr lang="en-GB" dirty="0"/>
              <a:t>Professor Monika Brodmann </a:t>
            </a:r>
            <a:r>
              <a:rPr lang="en-GB" dirty="0" err="1"/>
              <a:t>Maeder</a:t>
            </a:r>
            <a:r>
              <a:rPr lang="en-GB" dirty="0"/>
              <a:t>, ISWF, Switzerland </a:t>
            </a:r>
          </a:p>
          <a:p>
            <a:r>
              <a:rPr lang="en-GB" dirty="0" err="1"/>
              <a:t>Dr.</a:t>
            </a:r>
            <a:r>
              <a:rPr lang="en-GB" dirty="0"/>
              <a:t> Marc </a:t>
            </a:r>
            <a:r>
              <a:rPr lang="en-GB" dirty="0" err="1"/>
              <a:t>Hermans</a:t>
            </a:r>
            <a:r>
              <a:rPr lang="en-GB" dirty="0"/>
              <a:t>, Psychiatry, Belgium</a:t>
            </a:r>
          </a:p>
          <a:p>
            <a:r>
              <a:rPr lang="en-GB" dirty="0"/>
              <a:t>Professor Leila Niemi-</a:t>
            </a:r>
            <a:r>
              <a:rPr lang="en-GB" dirty="0" err="1"/>
              <a:t>Murola</a:t>
            </a:r>
            <a:r>
              <a:rPr lang="en-GB" dirty="0"/>
              <a:t>, Anaesthesiology, Finland</a:t>
            </a:r>
          </a:p>
          <a:p>
            <a:r>
              <a:rPr lang="en-GB" dirty="0"/>
              <a:t>Professor Paolo Ricci, Radiology, Italy</a:t>
            </a:r>
          </a:p>
          <a:p>
            <a:r>
              <a:rPr lang="en-GB" dirty="0"/>
              <a:t>Professor Felix Tanner, Cardiology, Switzerland</a:t>
            </a:r>
          </a:p>
          <a:p>
            <a:r>
              <a:rPr lang="en-GB" dirty="0" err="1"/>
              <a:t>Dr.</a:t>
            </a:r>
            <a:r>
              <a:rPr lang="en-GB" dirty="0"/>
              <a:t> Andrew Brittlebank, Psychiatry, UK</a:t>
            </a:r>
          </a:p>
          <a:p>
            <a:r>
              <a:rPr lang="en-GB" dirty="0"/>
              <a:t>Professor Pedro Lara, Radiation Oncology, Spain</a:t>
            </a:r>
          </a:p>
          <a:p>
            <a:pPr marL="0" indent="0">
              <a:buNone/>
            </a:pPr>
            <a:r>
              <a:rPr lang="en-GB" dirty="0"/>
              <a:t> </a:t>
            </a:r>
          </a:p>
          <a:p>
            <a:endParaRPr lang="en-HR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7C9B219-3CCB-8E43-A94B-7907D6AF63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1801" y="0"/>
            <a:ext cx="1206499" cy="1295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58175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58D063-3842-5344-BE97-FC590418A4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02228" y="365125"/>
            <a:ext cx="9851571" cy="1325563"/>
          </a:xfrm>
        </p:spPr>
        <p:txBody>
          <a:bodyPr>
            <a:normAutofit/>
          </a:bodyPr>
          <a:lstStyle/>
          <a:p>
            <a:r>
              <a:rPr lang="en-HR" sz="3600" dirty="0">
                <a:latin typeface="Arial" panose="020B0604020202020204" pitchFamily="34" charset="0"/>
                <a:cs typeface="Arial" panose="020B0604020202020204" pitchFamily="34" charset="0"/>
              </a:rPr>
              <a:t>   Roles/responsibilities of ETR RC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B6E98C-951A-9342-A3F8-E9C5AF81BF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2258" y="1491343"/>
            <a:ext cx="10711542" cy="5001532"/>
          </a:xfrm>
        </p:spPr>
        <p:txBody>
          <a:bodyPr>
            <a:normAutofit/>
          </a:bodyPr>
          <a:lstStyle/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Revise – modernise the ETR Template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Create Guidelines for writing new ETRs</a:t>
            </a:r>
          </a:p>
          <a:p>
            <a:pPr lvl="1"/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in accordance with CBME  </a:t>
            </a:r>
          </a:p>
          <a:p>
            <a:pPr lvl="1"/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Based on principles of transforming education to strengthen health system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en-HR" sz="2000" dirty="0">
                <a:latin typeface="Arial" panose="020B0604020202020204" pitchFamily="34" charset="0"/>
                <a:cs typeface="Arial" panose="020B0604020202020204" pitchFamily="34" charset="0"/>
              </a:rPr>
              <a:t>evise the ToR for ETR RC -&gt;  roles/responsibilities of the ETR RC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HR" sz="2000" dirty="0">
                <a:latin typeface="Arial" panose="020B0604020202020204" pitchFamily="34" charset="0"/>
                <a:cs typeface="Arial" panose="020B0604020202020204" pitchFamily="34" charset="0"/>
              </a:rPr>
              <a:t>o invite sections and Boards to write/revise ETRs   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HR" sz="2000" dirty="0">
                <a:latin typeface="Arial" panose="020B0604020202020204" pitchFamily="34" charset="0"/>
                <a:cs typeface="Arial" panose="020B0604020202020204" pitchFamily="34" charset="0"/>
              </a:rPr>
              <a:t>repare the 2nd UEMS-ETR conferences</a:t>
            </a:r>
          </a:p>
          <a:p>
            <a:pPr lvl="1"/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HR" sz="2000" dirty="0">
                <a:latin typeface="Arial" panose="020B0604020202020204" pitchFamily="34" charset="0"/>
                <a:cs typeface="Arial" panose="020B0604020202020204" pitchFamily="34" charset="0"/>
              </a:rPr>
              <a:t>o define format (as compared to CME-CPD conference)</a:t>
            </a:r>
          </a:p>
          <a:p>
            <a:pPr lvl="1"/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HR" sz="2000" dirty="0">
                <a:latin typeface="Arial" panose="020B0604020202020204" pitchFamily="34" charset="0"/>
                <a:cs typeface="Arial" panose="020B0604020202020204" pitchFamily="34" charset="0"/>
              </a:rPr>
              <a:t>o select main topics for plenaries</a:t>
            </a:r>
          </a:p>
          <a:p>
            <a:pPr lvl="1"/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HR" sz="2000" dirty="0">
                <a:latin typeface="Arial" panose="020B0604020202020204" pitchFamily="34" charset="0"/>
                <a:cs typeface="Arial" panose="020B0604020202020204" pitchFamily="34" charset="0"/>
              </a:rPr>
              <a:t>o select topics for discussions/panels</a:t>
            </a:r>
          </a:p>
          <a:p>
            <a:pPr lvl="1"/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HR" sz="2000" dirty="0">
                <a:latin typeface="Arial" panose="020B0604020202020204" pitchFamily="34" charset="0"/>
                <a:cs typeface="Arial" panose="020B0604020202020204" pitchFamily="34" charset="0"/>
              </a:rPr>
              <a:t>o engage NMAs</a:t>
            </a:r>
          </a:p>
          <a:p>
            <a:pPr lvl="1"/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HR" sz="2000" dirty="0">
                <a:latin typeface="Arial" panose="020B0604020202020204" pitchFamily="34" charset="0"/>
                <a:cs typeface="Arial" panose="020B0604020202020204" pitchFamily="34" charset="0"/>
              </a:rPr>
              <a:t>o invite and include participants from EU institutions </a:t>
            </a:r>
          </a:p>
          <a:p>
            <a:pPr lvl="1"/>
            <a:endParaRPr lang="en-H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17158EE-526A-D646-892B-5B2D966640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1801" y="0"/>
            <a:ext cx="1206499" cy="1295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1270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BC5D6B-45B3-BBA3-C770-5AD61D7884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7510" y="365125"/>
            <a:ext cx="9156290" cy="1325563"/>
          </a:xfrm>
        </p:spPr>
        <p:txBody>
          <a:bodyPr/>
          <a:lstStyle/>
          <a:p>
            <a:r>
              <a:rPr lang="en-HR" dirty="0">
                <a:latin typeface="Arial" panose="020B0604020202020204" pitchFamily="34" charset="0"/>
                <a:cs typeface="Arial" panose="020B0604020202020204" pitchFamily="34" charset="0"/>
              </a:rPr>
              <a:t>ETR RC Working groups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0D5D01-C9DF-396A-BBF7-99F287D9B6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US" sz="24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Review of ETR template and Timeline</a:t>
            </a:r>
            <a:endParaRPr lang="en-GB" sz="2400" b="1" i="0" dirty="0">
              <a:solidFill>
                <a:srgbClr val="666666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GB" sz="2400" b="1" i="0" dirty="0">
                <a:solidFill>
                  <a:srgbClr val="66666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Ute Moog, MD, PhD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2400" b="1" dirty="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UEMS Section of Medical Genetics</a:t>
            </a:r>
          </a:p>
          <a:p>
            <a:pPr marL="0" indent="0">
              <a:spcBef>
                <a:spcPts val="0"/>
              </a:spcBef>
              <a:buNone/>
            </a:pPr>
            <a:endParaRPr lang="en-GB" sz="2400" b="1" dirty="0">
              <a:solidFill>
                <a:srgbClr val="6666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fi-FI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Competence</a:t>
            </a:r>
            <a:r>
              <a:rPr lang="fi-FI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i-FI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Based</a:t>
            </a:r>
            <a:r>
              <a:rPr lang="fi-FI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i-FI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Education</a:t>
            </a:r>
            <a:r>
              <a:rPr lang="fi-FI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i-FI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implementation</a:t>
            </a:r>
            <a:r>
              <a:rPr lang="fi-FI" sz="2400" b="1" dirty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br>
              <a:rPr lang="fi-FI" sz="2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i-FI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postgraduate</a:t>
            </a:r>
            <a:r>
              <a:rPr lang="fi-FI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i-FI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medical</a:t>
            </a:r>
            <a:r>
              <a:rPr lang="fi-FI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i-FI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education</a:t>
            </a:r>
            <a:endParaRPr lang="fi-FI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fi-FI" sz="2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Leila Niemi-</a:t>
            </a:r>
            <a:r>
              <a:rPr lang="fi-FI" sz="2400" b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Murola</a:t>
            </a:r>
            <a:r>
              <a:rPr lang="fi-FI" sz="2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MD, </a:t>
            </a:r>
            <a:r>
              <a:rPr lang="fi-FI" sz="2400" b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PhD</a:t>
            </a:r>
            <a:r>
              <a:rPr lang="fi-FI" sz="2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MME</a:t>
            </a:r>
          </a:p>
          <a:p>
            <a:pPr marL="0" indent="0">
              <a:spcBef>
                <a:spcPts val="0"/>
              </a:spcBef>
              <a:buNone/>
            </a:pPr>
            <a:r>
              <a:rPr lang="fi-FI" sz="2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UEMS </a:t>
            </a:r>
            <a:r>
              <a:rPr lang="fi-FI" sz="2400" b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Section</a:t>
            </a:r>
            <a:r>
              <a:rPr lang="fi-FI" sz="2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fi-FI" sz="2400" b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Anaesthesiology</a:t>
            </a:r>
            <a:endParaRPr lang="fi-FI" sz="2400" b="1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fi-FI" sz="2400" b="1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fi-FI" sz="2400" b="1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fi-FI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Working</a:t>
            </a:r>
            <a:r>
              <a:rPr lang="fi-FI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i-FI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groups</a:t>
            </a:r>
            <a:r>
              <a:rPr lang="fi-FI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i-FI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need</a:t>
            </a:r>
            <a:r>
              <a:rPr lang="fi-FI" sz="2400" b="1" dirty="0">
                <a:latin typeface="Arial" panose="020B0604020202020204" pitchFamily="34" charset="0"/>
                <a:cs typeface="Arial" panose="020B0604020202020204" pitchFamily="34" charset="0"/>
              </a:rPr>
              <a:t> to </a:t>
            </a:r>
            <a:r>
              <a:rPr lang="fi-FI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collaborate</a:t>
            </a:r>
            <a:r>
              <a:rPr lang="fi-FI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i-FI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closely</a:t>
            </a:r>
            <a:r>
              <a:rPr lang="fi-FI" sz="2400" b="1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fi-FI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interactively</a:t>
            </a:r>
            <a:r>
              <a:rPr lang="fi-FI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i-FI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developing</a:t>
            </a:r>
            <a:r>
              <a:rPr lang="fi-FI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i-FI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fi-FI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i-FI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fi-FI" sz="24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 marL="0" indent="0">
              <a:spcAft>
                <a:spcPts val="1200"/>
              </a:spcAft>
              <a:buNone/>
            </a:pPr>
            <a:endParaRPr lang="en-GB" sz="2800" b="1" dirty="0">
              <a:solidFill>
                <a:srgbClr val="666666"/>
              </a:solidFill>
              <a:latin typeface="Open Sans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4E4E506-8E59-0636-FD22-57D10E2CF3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1801" y="0"/>
            <a:ext cx="1206499" cy="1295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58888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3" descr="Description: Description: Description: C:\Users\User\AppData\Local\Microsoft\Windows\Temporary Internet Files\Content.Word\uems.gif">
            <a:extLst>
              <a:ext uri="{FF2B5EF4-FFF2-40B4-BE49-F238E27FC236}">
                <a16:creationId xmlns:a16="http://schemas.microsoft.com/office/drawing/2014/main" id="{06B51A3F-C086-4020-9BA9-CBE004F23B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75" y="403225"/>
            <a:ext cx="1334136" cy="1334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68D35952-598A-49D8-9540-C7CEB4566CCC}"/>
              </a:ext>
            </a:extLst>
          </p:cNvPr>
          <p:cNvSpPr/>
          <p:nvPr/>
        </p:nvSpPr>
        <p:spPr>
          <a:xfrm>
            <a:off x="843886" y="2181449"/>
            <a:ext cx="10887740" cy="59323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0" dirty="0">
                <a:effectLst/>
                <a:latin typeface="Open Sans"/>
              </a:rPr>
              <a:t>How to proceed </a:t>
            </a:r>
            <a:endParaRPr lang="en-GB" sz="2400" b="1" i="0" dirty="0">
              <a:effectLst/>
              <a:latin typeface="Open Sans"/>
            </a:endParaRPr>
          </a:p>
          <a:p>
            <a:endParaRPr lang="en-GB" sz="2400" b="1" dirty="0">
              <a:latin typeface="Open Sans"/>
            </a:endParaRPr>
          </a:p>
          <a:p>
            <a:pPr marL="536575">
              <a:spcAft>
                <a:spcPts val="300"/>
              </a:spcAft>
            </a:pPr>
            <a:r>
              <a:rPr lang="en-GB" sz="2400" b="1" i="0" dirty="0">
                <a:solidFill>
                  <a:srgbClr val="FF0000"/>
                </a:solidFill>
                <a:effectLst/>
                <a:latin typeface="Open Sans"/>
              </a:rPr>
              <a:t>How can we better support UEMS bodies writing/revising ETRs?</a:t>
            </a:r>
          </a:p>
          <a:p>
            <a:pPr marL="536575">
              <a:spcAft>
                <a:spcPts val="300"/>
              </a:spcAft>
            </a:pPr>
            <a:r>
              <a:rPr lang="en-GB" sz="2400" b="1" dirty="0">
                <a:solidFill>
                  <a:srgbClr val="FF0000"/>
                </a:solidFill>
                <a:latin typeface="Open Sans"/>
              </a:rPr>
              <a:t>What have you been missing when writing/revising your ETR</a:t>
            </a:r>
            <a:endParaRPr lang="en-GB" sz="2400" b="1" dirty="0">
              <a:latin typeface="Open Sans"/>
            </a:endParaRPr>
          </a:p>
          <a:p>
            <a:endParaRPr lang="en-GB" sz="2400" b="1" dirty="0">
              <a:latin typeface="Open Sans"/>
            </a:endParaRPr>
          </a:p>
          <a:p>
            <a:r>
              <a:rPr lang="en-GB" sz="2400" b="1" dirty="0">
                <a:latin typeface="Open Sans"/>
              </a:rPr>
              <a:t>What do we have?</a:t>
            </a:r>
          </a:p>
          <a:p>
            <a:r>
              <a:rPr lang="en-GB" sz="2400" b="1" dirty="0">
                <a:latin typeface="Open Sans"/>
              </a:rPr>
              <a:t>	UEMS documents</a:t>
            </a:r>
          </a:p>
          <a:p>
            <a:endParaRPr lang="en-GB" sz="2400" b="1" dirty="0">
              <a:latin typeface="Open Sans"/>
            </a:endParaRPr>
          </a:p>
          <a:p>
            <a:r>
              <a:rPr lang="en-GB" sz="2400" b="1" dirty="0">
                <a:latin typeface="Open Sans"/>
              </a:rPr>
              <a:t>What is missing or should be amended? </a:t>
            </a:r>
          </a:p>
          <a:p>
            <a:endParaRPr lang="en-GB" sz="2400" b="1" dirty="0">
              <a:latin typeface="Open Sans"/>
            </a:endParaRPr>
          </a:p>
          <a:p>
            <a:r>
              <a:rPr lang="en-GB" sz="2400" b="1" dirty="0">
                <a:latin typeface="Open Sans"/>
              </a:rPr>
              <a:t>Timeline WG Review of ETR template and Timeline</a:t>
            </a:r>
          </a:p>
          <a:p>
            <a:endParaRPr lang="en-GB" sz="2400" b="1" dirty="0">
              <a:latin typeface="Open Sans"/>
            </a:endParaRPr>
          </a:p>
          <a:p>
            <a:endParaRPr lang="en-GB" sz="2400" b="1" dirty="0">
              <a:latin typeface="Open Sans"/>
            </a:endParaRPr>
          </a:p>
          <a:p>
            <a:endParaRPr lang="en-GB" sz="2000" b="1" i="0" dirty="0">
              <a:solidFill>
                <a:srgbClr val="666666"/>
              </a:solidFill>
              <a:effectLst/>
              <a:latin typeface="Open Sans"/>
            </a:endParaRPr>
          </a:p>
          <a:p>
            <a:pPr marL="1074738" indent="-538163">
              <a:spcAft>
                <a:spcPts val="300"/>
              </a:spcAft>
              <a:buFont typeface="Arial" panose="020B0604020202020204" pitchFamily="34" charset="0"/>
              <a:buChar char="•"/>
            </a:pPr>
            <a:endParaRPr lang="en-GB" sz="2000" b="1" i="0" dirty="0">
              <a:solidFill>
                <a:srgbClr val="666666"/>
              </a:solidFill>
              <a:effectLst/>
              <a:latin typeface="Open Sans"/>
            </a:endParaRPr>
          </a:p>
          <a:p>
            <a:endParaRPr lang="en-GB" sz="2000" b="1" i="0" dirty="0">
              <a:solidFill>
                <a:srgbClr val="FF4400"/>
              </a:solidFill>
              <a:effectLst/>
              <a:latin typeface="Open San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0B5D8DC-0BB9-6F6E-BC21-D2B90D7A296E}"/>
              </a:ext>
            </a:extLst>
          </p:cNvPr>
          <p:cNvSpPr txBox="1"/>
          <p:nvPr/>
        </p:nvSpPr>
        <p:spPr>
          <a:xfrm>
            <a:off x="3368842" y="1130968"/>
            <a:ext cx="705007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HR" sz="3200" b="1" dirty="0"/>
              <a:t>Review of ETR Template and Timeline</a:t>
            </a:r>
          </a:p>
        </p:txBody>
      </p:sp>
    </p:spTree>
    <p:extLst>
      <p:ext uri="{BB962C8B-B14F-4D97-AF65-F5344CB8AC3E}">
        <p14:creationId xmlns:p14="http://schemas.microsoft.com/office/powerpoint/2010/main" val="13298889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>
            <a:extLst>
              <a:ext uri="{FF2B5EF4-FFF2-40B4-BE49-F238E27FC236}">
                <a16:creationId xmlns:a16="http://schemas.microsoft.com/office/drawing/2014/main" id="{156A17BE-58FC-41F4-9489-88C48A981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9144" y="365125"/>
            <a:ext cx="9404656" cy="1556103"/>
          </a:xfrm>
        </p:spPr>
        <p:txBody>
          <a:bodyPr>
            <a:noAutofit/>
          </a:bodyPr>
          <a:lstStyle/>
          <a:p>
            <a:r>
              <a:rPr lang="fi-FI" sz="3200" b="1" dirty="0">
                <a:latin typeface="Arial" panose="020B0604020202020204" pitchFamily="34" charset="0"/>
                <a:cs typeface="Arial" panose="020B0604020202020204" pitchFamily="34" charset="0"/>
              </a:rPr>
              <a:t>CBE </a:t>
            </a:r>
            <a:r>
              <a:rPr lang="fi-FI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implementation</a:t>
            </a:r>
            <a:r>
              <a:rPr lang="fi-FI" sz="3200" b="1" dirty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br>
              <a:rPr lang="fi-FI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i-FI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postgraduate</a:t>
            </a:r>
            <a:r>
              <a:rPr lang="fi-FI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i-FI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medical</a:t>
            </a:r>
            <a:r>
              <a:rPr lang="fi-FI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i-FI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education</a:t>
            </a:r>
            <a:br>
              <a:rPr lang="fi-FI" sz="3200" b="1" dirty="0"/>
            </a:br>
            <a:br>
              <a:rPr lang="fi-FI" sz="3200" b="1" dirty="0"/>
            </a:br>
            <a:r>
              <a:rPr lang="fi-FI" sz="3200" b="1" dirty="0" err="1"/>
              <a:t>The</a:t>
            </a:r>
            <a:r>
              <a:rPr lang="fi-FI" sz="3200" b="1" dirty="0"/>
              <a:t> </a:t>
            </a:r>
            <a:r>
              <a:rPr lang="fi-FI" sz="3200" b="1" dirty="0" err="1"/>
              <a:t>five</a:t>
            </a:r>
            <a:r>
              <a:rPr lang="fi-FI" sz="3200" b="1" dirty="0"/>
              <a:t> </a:t>
            </a:r>
            <a:r>
              <a:rPr lang="fi-FI" sz="3200" b="1" dirty="0" err="1"/>
              <a:t>core</a:t>
            </a:r>
            <a:r>
              <a:rPr lang="fi-FI" sz="3200" b="1" dirty="0"/>
              <a:t> </a:t>
            </a:r>
            <a:r>
              <a:rPr lang="fi-FI" sz="3200" b="1" dirty="0" err="1"/>
              <a:t>components</a:t>
            </a:r>
            <a:r>
              <a:rPr lang="fi-FI" sz="3200" b="1" dirty="0"/>
              <a:t> of CBME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4683A9F-8C1C-4DF3-B938-FC2894D9869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847528" y="6237312"/>
            <a:ext cx="1871984" cy="288032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62CF03B-209F-4FA3-95E9-D769A35B50A1}" type="datetimeFigureOut">
              <a:rPr lang="fi-FI" smtClean="0"/>
              <a:pPr/>
              <a:t>18.10.2024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9ABBF95-A75E-4186-AEDA-BBB0FEF592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791743" y="6237312"/>
            <a:ext cx="5399881" cy="288032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09787C8-0006-44F7-833C-3ED41FC65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00150" y="6237312"/>
            <a:ext cx="575370" cy="288032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90FFAFB-AC6E-4AB6-B5D1-63717C63FE29}" type="slidenum">
              <a:rPr lang="fi-FI" smtClean="0"/>
              <a:pPr/>
              <a:t>9</a:t>
            </a:fld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8" name="Ellipsi 7">
            <a:extLst>
              <a:ext uri="{FF2B5EF4-FFF2-40B4-BE49-F238E27FC236}">
                <a16:creationId xmlns:a16="http://schemas.microsoft.com/office/drawing/2014/main" id="{5EEF6243-BB09-4DAB-B1E4-B65D73E0D700}"/>
              </a:ext>
            </a:extLst>
          </p:cNvPr>
          <p:cNvSpPr/>
          <p:nvPr/>
        </p:nvSpPr>
        <p:spPr>
          <a:xfrm>
            <a:off x="1090853" y="2258082"/>
            <a:ext cx="2631232" cy="1875453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3" name="Kuva 12">
            <a:extLst>
              <a:ext uri="{FF2B5EF4-FFF2-40B4-BE49-F238E27FC236}">
                <a16:creationId xmlns:a16="http://schemas.microsoft.com/office/drawing/2014/main" id="{715D5176-ABB3-4693-98F2-84B7EA1D20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59651" y="2908073"/>
            <a:ext cx="2664183" cy="1914310"/>
          </a:xfrm>
          <a:prstGeom prst="rect">
            <a:avLst/>
          </a:prstGeom>
        </p:spPr>
      </p:pic>
      <p:pic>
        <p:nvPicPr>
          <p:cNvPr id="14" name="Kuva 13">
            <a:extLst>
              <a:ext uri="{FF2B5EF4-FFF2-40B4-BE49-F238E27FC236}">
                <a16:creationId xmlns:a16="http://schemas.microsoft.com/office/drawing/2014/main" id="{0293A1DB-2577-4157-A932-24D097F738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5406" y="3621934"/>
            <a:ext cx="2664183" cy="1914310"/>
          </a:xfrm>
          <a:prstGeom prst="rect">
            <a:avLst/>
          </a:prstGeom>
        </p:spPr>
      </p:pic>
      <p:sp>
        <p:nvSpPr>
          <p:cNvPr id="17" name="Tekstiruutu 16">
            <a:extLst>
              <a:ext uri="{FF2B5EF4-FFF2-40B4-BE49-F238E27FC236}">
                <a16:creationId xmlns:a16="http://schemas.microsoft.com/office/drawing/2014/main" id="{87F5B6D0-CBDB-4097-B53F-F356BFA69FA6}"/>
              </a:ext>
            </a:extLst>
          </p:cNvPr>
          <p:cNvSpPr txBox="1"/>
          <p:nvPr/>
        </p:nvSpPr>
        <p:spPr>
          <a:xfrm>
            <a:off x="1313609" y="2748289"/>
            <a:ext cx="14147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dirty="0" err="1"/>
              <a:t>Outcomes</a:t>
            </a:r>
            <a:r>
              <a:rPr lang="fi-FI" sz="1600" dirty="0"/>
              <a:t> </a:t>
            </a:r>
            <a:r>
              <a:rPr lang="fi-FI" sz="1600" dirty="0" err="1"/>
              <a:t>framework</a:t>
            </a:r>
            <a:endParaRPr lang="fi-FI" sz="1600" dirty="0"/>
          </a:p>
        </p:txBody>
      </p:sp>
      <p:sp>
        <p:nvSpPr>
          <p:cNvPr id="18" name="Tekstiruutu 17">
            <a:extLst>
              <a:ext uri="{FF2B5EF4-FFF2-40B4-BE49-F238E27FC236}">
                <a16:creationId xmlns:a16="http://schemas.microsoft.com/office/drawing/2014/main" id="{AD732BBE-900C-423A-99DD-27AA7CDA511A}"/>
              </a:ext>
            </a:extLst>
          </p:cNvPr>
          <p:cNvSpPr txBox="1"/>
          <p:nvPr/>
        </p:nvSpPr>
        <p:spPr>
          <a:xfrm>
            <a:off x="2656789" y="3333064"/>
            <a:ext cx="169045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dirty="0"/>
              <a:t>Progressive </a:t>
            </a:r>
            <a:r>
              <a:rPr lang="fi-FI" sz="1600" dirty="0" err="1"/>
              <a:t>sequencing</a:t>
            </a:r>
            <a:r>
              <a:rPr lang="fi-FI" sz="1600" dirty="0"/>
              <a:t> of </a:t>
            </a:r>
            <a:r>
              <a:rPr lang="fi-FI" sz="1600" dirty="0" err="1"/>
              <a:t>competencies</a:t>
            </a:r>
            <a:endParaRPr lang="fi-FI" sz="1600" dirty="0"/>
          </a:p>
        </p:txBody>
      </p:sp>
      <p:sp>
        <p:nvSpPr>
          <p:cNvPr id="19" name="Tekstiruutu 18">
            <a:extLst>
              <a:ext uri="{FF2B5EF4-FFF2-40B4-BE49-F238E27FC236}">
                <a16:creationId xmlns:a16="http://schemas.microsoft.com/office/drawing/2014/main" id="{D0676164-1220-4945-9994-D95327596299}"/>
              </a:ext>
            </a:extLst>
          </p:cNvPr>
          <p:cNvSpPr txBox="1"/>
          <p:nvPr/>
        </p:nvSpPr>
        <p:spPr>
          <a:xfrm>
            <a:off x="4251822" y="4252202"/>
            <a:ext cx="223986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dirty="0"/>
              <a:t>Learning </a:t>
            </a:r>
            <a:r>
              <a:rPr lang="fi-FI" sz="1600" dirty="0" err="1"/>
              <a:t>experiences</a:t>
            </a:r>
            <a:r>
              <a:rPr lang="fi-FI" sz="1600" dirty="0"/>
              <a:t> </a:t>
            </a:r>
            <a:r>
              <a:rPr lang="fi-FI" sz="1600" dirty="0" err="1"/>
              <a:t>tailored</a:t>
            </a:r>
            <a:r>
              <a:rPr lang="fi-FI" sz="1600" dirty="0"/>
              <a:t> to </a:t>
            </a:r>
            <a:r>
              <a:rPr lang="fi-FI" sz="1600" dirty="0" err="1"/>
              <a:t>competencies</a:t>
            </a:r>
            <a:endParaRPr lang="fi-FI" sz="1600" dirty="0"/>
          </a:p>
        </p:txBody>
      </p:sp>
      <p:pic>
        <p:nvPicPr>
          <p:cNvPr id="23" name="Kuva 22">
            <a:extLst>
              <a:ext uri="{FF2B5EF4-FFF2-40B4-BE49-F238E27FC236}">
                <a16:creationId xmlns:a16="http://schemas.microsoft.com/office/drawing/2014/main" id="{56372FD5-F150-4ABA-A793-E40D5CCC10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70549" y="2920866"/>
            <a:ext cx="2664183" cy="1914310"/>
          </a:xfrm>
          <a:prstGeom prst="rect">
            <a:avLst/>
          </a:prstGeom>
        </p:spPr>
      </p:pic>
      <p:sp>
        <p:nvSpPr>
          <p:cNvPr id="25" name="Tekstiruutu 24">
            <a:extLst>
              <a:ext uri="{FF2B5EF4-FFF2-40B4-BE49-F238E27FC236}">
                <a16:creationId xmlns:a16="http://schemas.microsoft.com/office/drawing/2014/main" id="{31AF1AC8-FF78-40AB-A356-C41A71A119AB}"/>
              </a:ext>
            </a:extLst>
          </p:cNvPr>
          <p:cNvSpPr txBox="1"/>
          <p:nvPr/>
        </p:nvSpPr>
        <p:spPr>
          <a:xfrm>
            <a:off x="6173298" y="3539070"/>
            <a:ext cx="23546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dirty="0" err="1"/>
              <a:t>Teaching</a:t>
            </a:r>
            <a:r>
              <a:rPr lang="fi-FI" sz="1600" dirty="0"/>
              <a:t> </a:t>
            </a:r>
            <a:r>
              <a:rPr lang="fi-FI" sz="1600" dirty="0" err="1"/>
              <a:t>tailored</a:t>
            </a:r>
            <a:r>
              <a:rPr lang="fi-FI" sz="1600" dirty="0"/>
              <a:t> to </a:t>
            </a:r>
            <a:r>
              <a:rPr lang="fi-FI" sz="1600" dirty="0" err="1"/>
              <a:t>competencies</a:t>
            </a:r>
            <a:r>
              <a:rPr lang="fi-FI" sz="1600" dirty="0"/>
              <a:t> </a:t>
            </a:r>
          </a:p>
        </p:txBody>
      </p:sp>
      <p:pic>
        <p:nvPicPr>
          <p:cNvPr id="26" name="Kuva 25">
            <a:extLst>
              <a:ext uri="{FF2B5EF4-FFF2-40B4-BE49-F238E27FC236}">
                <a16:creationId xmlns:a16="http://schemas.microsoft.com/office/drawing/2014/main" id="{D7675F14-8CA8-4D35-862D-1D69FE08B8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77952" y="2238654"/>
            <a:ext cx="2664183" cy="1914310"/>
          </a:xfrm>
          <a:prstGeom prst="rect">
            <a:avLst/>
          </a:prstGeom>
        </p:spPr>
      </p:pic>
      <p:sp>
        <p:nvSpPr>
          <p:cNvPr id="27" name="Tekstiruutu 26">
            <a:extLst>
              <a:ext uri="{FF2B5EF4-FFF2-40B4-BE49-F238E27FC236}">
                <a16:creationId xmlns:a16="http://schemas.microsoft.com/office/drawing/2014/main" id="{474FAC03-7867-4C5B-BCD3-480C15EAE991}"/>
              </a:ext>
            </a:extLst>
          </p:cNvPr>
          <p:cNvSpPr txBox="1"/>
          <p:nvPr/>
        </p:nvSpPr>
        <p:spPr>
          <a:xfrm>
            <a:off x="8569374" y="2872643"/>
            <a:ext cx="17826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dirty="0" err="1"/>
              <a:t>Programmatic</a:t>
            </a:r>
            <a:r>
              <a:rPr lang="fi-FI" sz="1600" dirty="0"/>
              <a:t> </a:t>
            </a:r>
            <a:r>
              <a:rPr lang="fi-FI" sz="1600" dirty="0" err="1"/>
              <a:t>assessment</a:t>
            </a:r>
            <a:endParaRPr lang="fi-FI" sz="1600" dirty="0"/>
          </a:p>
        </p:txBody>
      </p:sp>
      <p:sp>
        <p:nvSpPr>
          <p:cNvPr id="2" name="Tekstiruutu 1">
            <a:extLst>
              <a:ext uri="{FF2B5EF4-FFF2-40B4-BE49-F238E27FC236}">
                <a16:creationId xmlns:a16="http://schemas.microsoft.com/office/drawing/2014/main" id="{A1514560-9819-46A1-A620-89FE17930CC4}"/>
              </a:ext>
            </a:extLst>
          </p:cNvPr>
          <p:cNvSpPr txBox="1"/>
          <p:nvPr/>
        </p:nvSpPr>
        <p:spPr>
          <a:xfrm>
            <a:off x="8385243" y="6156012"/>
            <a:ext cx="37048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v</a:t>
            </a:r>
            <a:r>
              <a:rPr lang="fi-FI"/>
              <a:t>an </a:t>
            </a:r>
            <a:r>
              <a:rPr lang="fi-FI" dirty="0"/>
              <a:t>Melle et </a:t>
            </a:r>
            <a:r>
              <a:rPr lang="fi-FI" dirty="0" err="1"/>
              <a:t>al</a:t>
            </a:r>
            <a:r>
              <a:rPr lang="fi-FI" dirty="0"/>
              <a:t> </a:t>
            </a:r>
            <a:r>
              <a:rPr lang="fi-FI" dirty="0" err="1"/>
              <a:t>Acad</a:t>
            </a:r>
            <a:r>
              <a:rPr lang="fi-FI" dirty="0"/>
              <a:t> Med 2019</a:t>
            </a:r>
          </a:p>
        </p:txBody>
      </p:sp>
      <p:sp>
        <p:nvSpPr>
          <p:cNvPr id="10" name="Tekstiruutu 9">
            <a:extLst>
              <a:ext uri="{FF2B5EF4-FFF2-40B4-BE49-F238E27FC236}">
                <a16:creationId xmlns:a16="http://schemas.microsoft.com/office/drawing/2014/main" id="{8AA4099D-BECD-7B01-F6CD-4DB2FED2449E}"/>
              </a:ext>
            </a:extLst>
          </p:cNvPr>
          <p:cNvSpPr txBox="1"/>
          <p:nvPr/>
        </p:nvSpPr>
        <p:spPr>
          <a:xfrm>
            <a:off x="3930956" y="2616774"/>
            <a:ext cx="10578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dirty="0"/>
              <a:t>EPA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93C573E2-D5DD-5C8E-D33F-884A7B182C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1801" y="0"/>
            <a:ext cx="1206499" cy="1295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2847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194900BABD61B4BAC2F245EDF4ED39E" ma:contentTypeVersion="12" ma:contentTypeDescription="Crée un document." ma:contentTypeScope="" ma:versionID="4966109fe0896e52cf96412e6b71e88b">
  <xsd:schema xmlns:xsd="http://www.w3.org/2001/XMLSchema" xmlns:xs="http://www.w3.org/2001/XMLSchema" xmlns:p="http://schemas.microsoft.com/office/2006/metadata/properties" xmlns:ns2="83bd27bf-f23a-4764-ba48-893866d47e01" xmlns:ns3="cd7455a3-4a59-4a73-9e70-409757b3c8a1" targetNamespace="http://schemas.microsoft.com/office/2006/metadata/properties" ma:root="true" ma:fieldsID="7f227f0845759f58ca2e23e7beba02e0" ns2:_="" ns3:_="">
    <xsd:import namespace="83bd27bf-f23a-4764-ba48-893866d47e01"/>
    <xsd:import namespace="cd7455a3-4a59-4a73-9e70-409757b3c8a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bd27bf-f23a-4764-ba48-893866d47e0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Balises d’images" ma:readOnly="false" ma:fieldId="{5cf76f15-5ced-4ddc-b409-7134ff3c332f}" ma:taxonomyMulti="true" ma:sspId="6de6d2fa-23a7-45f3-a64a-563df53bb5f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7455a3-4a59-4a73-9e70-409757b3c8a1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6ae12d60-d5a8-41ec-bed3-3136d3e9e081}" ma:internalName="TaxCatchAll" ma:showField="CatchAllData" ma:web="cd7455a3-4a59-4a73-9e70-409757b3c8a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4584897-0FA3-4057-A5B1-6E162A900AB9}"/>
</file>

<file path=customXml/itemProps2.xml><?xml version="1.0" encoding="utf-8"?>
<ds:datastoreItem xmlns:ds="http://schemas.openxmlformats.org/officeDocument/2006/customXml" ds:itemID="{CDEAFFA7-485C-419A-8200-6757378A11B8}"/>
</file>

<file path=docProps/app.xml><?xml version="1.0" encoding="utf-8"?>
<Properties xmlns="http://schemas.openxmlformats.org/officeDocument/2006/extended-properties" xmlns:vt="http://schemas.openxmlformats.org/officeDocument/2006/docPropsVTypes">
  <TotalTime>2563</TotalTime>
  <Words>885</Words>
  <Application>Microsoft Macintosh PowerPoint</Application>
  <PresentationFormat>Widescreen</PresentationFormat>
  <Paragraphs>137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Aptos</vt:lpstr>
      <vt:lpstr>Aptos Display</vt:lpstr>
      <vt:lpstr>Arial</vt:lpstr>
      <vt:lpstr>Calibri</vt:lpstr>
      <vt:lpstr>Open Sans</vt:lpstr>
      <vt:lpstr>wf_segoe-ui_normal</vt:lpstr>
      <vt:lpstr>Office Theme</vt:lpstr>
      <vt:lpstr>Introduction of the submitted ETRs and feedback of the ETR Review Committee </vt:lpstr>
      <vt:lpstr>  ETR review and appraisal process</vt:lpstr>
      <vt:lpstr>Challenges</vt:lpstr>
      <vt:lpstr>       New or revised ETR documents            UEMS Council meeting, October 2024</vt:lpstr>
      <vt:lpstr>Members of the ETR Review Committee</vt:lpstr>
      <vt:lpstr>   Roles/responsibilities of ETR RC</vt:lpstr>
      <vt:lpstr>ETR RC Working groups</vt:lpstr>
      <vt:lpstr>PowerPoint Presentation</vt:lpstr>
      <vt:lpstr>CBE implementation in  postgraduate medical education  The five core components of CBME</vt:lpstr>
      <vt:lpstr> Are all stakeholders aware of the intended learning goals ?  Are all aware of terms and definitions ?  Language problems  - English vs. native language  - ”cut the edu-speak” Misunderstandigs  - if people don’t grasp the idea, they will take their pick of what they understand CanMEDs   - competence, competency Incentives </vt:lpstr>
      <vt:lpstr>Future steps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ETR</dc:title>
  <dc:creator>Nada Čikeš</dc:creator>
  <cp:lastModifiedBy>Nada Čikeš</cp:lastModifiedBy>
  <cp:revision>6</cp:revision>
  <dcterms:created xsi:type="dcterms:W3CDTF">2024-10-16T17:28:17Z</dcterms:created>
  <dcterms:modified xsi:type="dcterms:W3CDTF">2024-10-18T12:11:51Z</dcterms:modified>
</cp:coreProperties>
</file>