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63" r:id="rId4"/>
    <p:sldId id="299" r:id="rId5"/>
    <p:sldId id="265" r:id="rId6"/>
    <p:sldId id="269" r:id="rId7"/>
    <p:sldId id="270" r:id="rId8"/>
    <p:sldId id="271" r:id="rId9"/>
    <p:sldId id="272" r:id="rId10"/>
    <p:sldId id="273" r:id="rId11"/>
    <p:sldId id="274" r:id="rId12"/>
    <p:sldId id="275" r:id="rId13"/>
    <p:sldId id="276" r:id="rId14"/>
    <p:sldId id="277" r:id="rId15"/>
    <p:sldId id="279" r:id="rId16"/>
    <p:sldId id="280" r:id="rId17"/>
    <p:sldId id="281" r:id="rId18"/>
    <p:sldId id="282" r:id="rId19"/>
    <p:sldId id="285" r:id="rId20"/>
    <p:sldId id="283" r:id="rId21"/>
    <p:sldId id="284" r:id="rId22"/>
    <p:sldId id="286" r:id="rId23"/>
    <p:sldId id="287" r:id="rId24"/>
    <p:sldId id="289" r:id="rId25"/>
    <p:sldId id="300" r:id="rId26"/>
    <p:sldId id="288" r:id="rId27"/>
    <p:sldId id="290" r:id="rId28"/>
    <p:sldId id="291" r:id="rId29"/>
    <p:sldId id="292" r:id="rId30"/>
    <p:sldId id="293" r:id="rId31"/>
    <p:sldId id="294" r:id="rId32"/>
    <p:sldId id="296" r:id="rId33"/>
    <p:sldId id="295" r:id="rId34"/>
    <p:sldId id="297" r:id="rId35"/>
    <p:sldId id="298" r:id="rId3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5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0" d="100"/>
          <a:sy n="60" d="100"/>
        </p:scale>
        <p:origin x="557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customXml" Target="../customXml/item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B3C0B7-57DC-4546-934E-CAAC0CE3A1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CA94FF5-DA98-4E97-93B5-8A125D6D2A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604BE-B1A8-4B0D-ABE9-EDC1759135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87322-84AE-48A5-B695-2AFB9337F00A}" type="datetimeFigureOut">
              <a:rPr lang="en-GB" smtClean="0"/>
              <a:t>19/10/2024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3E59C0-2798-4462-97D8-FE39319EF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E078B4-A24F-42B6-9400-AD1C0E59F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7E5C8-3C6D-4266-945F-50018B82A10B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240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E0A49A-A541-489F-943C-F992B80792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23BD46-9F78-4F04-B546-A5BC27A95F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9F8B48-B85F-4720-BEA7-3A7FE2502B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87322-84AE-48A5-B695-2AFB9337F00A}" type="datetimeFigureOut">
              <a:rPr lang="en-GB" smtClean="0"/>
              <a:t>19/10/2024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4EC270-2D3A-4B51-8436-7D217FF112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77E07F-A719-47D6-B1A4-ED96DEE0D1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7E5C8-3C6D-4266-945F-50018B82A10B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49644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B6FF24-4EEA-4CE1-BA9E-90ADA57347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2CFC92-21C0-47B6-ACBC-6C4B2C1E38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7E2029-E2B5-455F-BCCD-83162ACF47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87322-84AE-48A5-B695-2AFB9337F00A}" type="datetimeFigureOut">
              <a:rPr lang="en-GB" smtClean="0"/>
              <a:t>19/10/2024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163B80-2756-4DAF-8960-0D14C09C78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DF0875-F1AC-4469-8F30-5F028D5256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7E5C8-3C6D-4266-945F-50018B82A10B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45852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85111E-642E-499B-85C0-297D18909E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CE0C20-00BB-40E9-8F5E-B48FF394D1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8C2768-291E-4D38-AD7A-984163EF4B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7FBF75-CC33-4EAF-9188-8797561A5B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87322-84AE-48A5-B695-2AFB9337F00A}" type="datetimeFigureOut">
              <a:rPr lang="en-GB" smtClean="0"/>
              <a:t>19/10/2024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3D90D0-C5BE-4C8E-B726-0B23567FFE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7D8AF5-3F9D-479E-8336-04466B639D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7E5C8-3C6D-4266-945F-50018B82A10B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4478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56144B-C7AE-4369-A4C6-4585687259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F0FDB4-74A8-46F2-BF75-936702E9E8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68827B-2855-4F57-8E59-9EDD0A459A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23B7E22-023F-431A-AD33-6E32176E45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7DCE64-0C98-4013-B91D-F1CC72A674D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6014846-3554-4093-A075-B9FA8322C3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87322-84AE-48A5-B695-2AFB9337F00A}" type="datetimeFigureOut">
              <a:rPr lang="en-GB" smtClean="0"/>
              <a:t>19/10/2024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DB0E070-4FEB-47D7-AF02-32C0AE155F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3E6E613-C18A-484F-99B9-63A5E08716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7E5C8-3C6D-4266-945F-50018B82A10B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42249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0105D1-3D7C-427E-9270-730B1DB529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8B5FB1-4BE9-4405-AECF-8C2765F9AF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87322-84AE-48A5-B695-2AFB9337F00A}" type="datetimeFigureOut">
              <a:rPr lang="en-GB" smtClean="0"/>
              <a:t>19/10/2024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56439A7-AC59-4F43-BC67-F74E14359A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7D2B55-E56E-4C9B-B044-0E6C3CF27F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7E5C8-3C6D-4266-945F-50018B82A10B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65797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1B0DA07-1FCA-4EDA-8C73-E9CB9C759B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87322-84AE-48A5-B695-2AFB9337F00A}" type="datetimeFigureOut">
              <a:rPr lang="en-GB" smtClean="0"/>
              <a:t>19/10/2024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B9D41C0-3154-423C-86A6-EA8507CB6E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A4470E-F5AD-4554-9D41-2AED818DA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7E5C8-3C6D-4266-945F-50018B82A10B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05818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88EE5D-23E6-4252-817A-B8174BEF87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09070B-2F9D-4157-AB93-DF74B38CF7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EC9063-D54F-4755-98E3-6EC85B16D1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0D1EA6-40AF-4143-A53F-F21ABF4E71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87322-84AE-48A5-B695-2AFB9337F00A}" type="datetimeFigureOut">
              <a:rPr lang="en-GB" smtClean="0"/>
              <a:t>19/10/2024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AA81EF-CD6F-415E-B77C-A09C802FF9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47B1C7-BD74-446C-8ACF-91374CD261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7E5C8-3C6D-4266-945F-50018B82A10B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72852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D61202-EE64-4420-9117-4B508B1FDC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80E6A57-B242-4160-AAB5-CC1D2D98B71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E9CCC0-CF5F-4063-A2E8-9A5BADF1DB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69BE18-D3E4-4F04-9906-BA2EDBE32B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87322-84AE-48A5-B695-2AFB9337F00A}" type="datetimeFigureOut">
              <a:rPr lang="en-GB" smtClean="0"/>
              <a:t>19/10/2024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F98B3A-E304-465B-9A5B-B14A63DFA4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840E9A-E4F2-4DE8-A7D4-2259BD127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7E5C8-3C6D-4266-945F-50018B82A10B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26831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0D9CB9-1380-48FA-9B12-C1A7D06BDA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B7DC0EC-581F-4E5A-9D1B-1D8D3DBB0D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075BAB-3BD1-45DA-BC72-D7E11EE650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87322-84AE-48A5-B695-2AFB9337F00A}" type="datetimeFigureOut">
              <a:rPr lang="en-GB" smtClean="0"/>
              <a:t>19/10/2024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BDB206-0E22-4510-B810-A0A3F91B51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B7481A-2F1E-4779-9A10-1C2A81593C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7E5C8-3C6D-4266-945F-50018B82A10B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35735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C7D328F-3B40-4C72-8EE9-3ABECC52FE8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5BD12B3-C6F3-4258-8B16-714B2CBF20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107BE6-E8DE-4753-B3BA-930CF5C1EC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87322-84AE-48A5-B695-2AFB9337F00A}" type="datetimeFigureOut">
              <a:rPr lang="en-GB" smtClean="0"/>
              <a:t>19/10/2024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500337-758A-4D36-83A0-1019E4CAE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608FD1-9816-42FE-850C-65DB3EE30E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7E5C8-3C6D-4266-945F-50018B82A10B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93638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7253763-E843-41A6-B425-B822F681BD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157B2C-66DD-4C71-8E1D-AEDDC1B46F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7469C3-F3BE-4BE3-9A67-CDAE469128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D87322-84AE-48A5-B695-2AFB9337F00A}" type="datetimeFigureOut">
              <a:rPr lang="en-GB" smtClean="0"/>
              <a:t>19/10/2024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4D7A6A-0AF6-414E-9E47-7F2416F9DC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B4255C-18EA-43B6-8E8C-EEE0448439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F7E5C8-3C6D-4266-945F-50018B82A10B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4899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svg"/><Relationship Id="rId4" Type="http://schemas.openxmlformats.org/officeDocument/2006/relationships/image" Target="../media/image19.png"/><Relationship Id="rId9" Type="http://schemas.openxmlformats.org/officeDocument/2006/relationships/image" Target="../media/image24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bit.ly/MHSurveyEU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422F69-17DD-4465-8B31-8F3CFB0C99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28569" y="1477816"/>
            <a:ext cx="9144000" cy="2387600"/>
          </a:xfrm>
        </p:spPr>
        <p:txBody>
          <a:bodyPr anchor="b"/>
          <a:lstStyle/>
          <a:p>
            <a:pPr algn="l"/>
            <a:r>
              <a:rPr lang="en-GB" dirty="0">
                <a:solidFill>
                  <a:schemeClr val="bg1"/>
                </a:solidFill>
                <a:latin typeface="Asap" pitchFamily="2" charset="0"/>
              </a:rPr>
              <a:t>Report of the</a:t>
            </a:r>
            <a:br>
              <a:rPr lang="en-GB" dirty="0">
                <a:solidFill>
                  <a:schemeClr val="bg1"/>
                </a:solidFill>
                <a:latin typeface="Asap" pitchFamily="2" charset="0"/>
              </a:rPr>
            </a:br>
            <a:r>
              <a:rPr lang="en-GB" dirty="0">
                <a:solidFill>
                  <a:schemeClr val="bg1"/>
                </a:solidFill>
                <a:latin typeface="Asap" pitchFamily="2" charset="0"/>
              </a:rPr>
              <a:t>Officer for EU &amp; Int’l Affairs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66D7176-5180-4426-9954-BA1D1B325C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28569" y="4211042"/>
            <a:ext cx="9144000" cy="1655762"/>
          </a:xfrm>
        </p:spPr>
        <p:txBody>
          <a:bodyPr/>
          <a:lstStyle/>
          <a:p>
            <a:pPr algn="l"/>
            <a:r>
              <a:rPr lang="en-GB" dirty="0">
                <a:solidFill>
                  <a:schemeClr val="bg1"/>
                </a:solidFill>
                <a:latin typeface="Asap" pitchFamily="2" charset="0"/>
              </a:rPr>
              <a:t>UEMS Council meeting 18 – 19 October 2024</a:t>
            </a:r>
          </a:p>
        </p:txBody>
      </p:sp>
    </p:spTree>
    <p:extLst>
      <p:ext uri="{BB962C8B-B14F-4D97-AF65-F5344CB8AC3E}">
        <p14:creationId xmlns:p14="http://schemas.microsoft.com/office/powerpoint/2010/main" val="35230073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FCA7FE8-724F-417E-806E-047A479FDA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0310" y="129151"/>
            <a:ext cx="9613490" cy="1055837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bg1"/>
                </a:solidFill>
                <a:latin typeface="Asap" pitchFamily="2" charset="0"/>
              </a:rPr>
              <a:t>Report of the Officer for EU &amp; Int’l Affairs</a:t>
            </a:r>
            <a:endParaRPr lang="en-GB" dirty="0">
              <a:solidFill>
                <a:schemeClr val="bg1"/>
              </a:solidFill>
              <a:latin typeface="Alegreya Sans" panose="00000500000000000000" pitchFamily="2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3276EF7-C6D3-4179-8891-190AE7C396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40310" y="1825625"/>
            <a:ext cx="9613490" cy="5816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200" dirty="0">
                <a:solidFill>
                  <a:schemeClr val="bg1"/>
                </a:solidFill>
                <a:ea typeface="Noto Serif" panose="02020600060500020200" pitchFamily="18" charset="0"/>
                <a:cs typeface="Noto Serif" panose="02020600060500020200" pitchFamily="18" charset="0"/>
              </a:rPr>
              <a:t>   The Office now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19CA4AA5-EADB-1C15-8315-953CF6AF1E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1091" y="2670044"/>
            <a:ext cx="3086099" cy="3086099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C973F06E-8FCB-56C7-8B44-90FB1585DF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9440" y="2670044"/>
            <a:ext cx="3086098" cy="3086098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B5FF9A66-0D41-A2A8-DBB4-55AEF5202D7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2570" y="2670044"/>
            <a:ext cx="3086098" cy="3086098"/>
          </a:xfrm>
          <a:prstGeom prst="rect">
            <a:avLst/>
          </a:prstGeom>
        </p:spPr>
      </p:pic>
      <p:sp>
        <p:nvSpPr>
          <p:cNvPr id="10" name="Tekstvak 9">
            <a:extLst>
              <a:ext uri="{FF2B5EF4-FFF2-40B4-BE49-F238E27FC236}">
                <a16:creationId xmlns:a16="http://schemas.microsoft.com/office/drawing/2014/main" id="{C36B8575-E098-C9D2-96D6-DD4C302E1A0F}"/>
              </a:ext>
            </a:extLst>
          </p:cNvPr>
          <p:cNvSpPr txBox="1"/>
          <p:nvPr/>
        </p:nvSpPr>
        <p:spPr>
          <a:xfrm>
            <a:off x="2034309" y="6057338"/>
            <a:ext cx="94888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dirty="0" err="1">
                <a:solidFill>
                  <a:schemeClr val="bg1"/>
                </a:solidFill>
              </a:rPr>
              <a:t>Mrs.Isabelle</a:t>
            </a:r>
            <a:r>
              <a:rPr lang="nl-BE" sz="2400" dirty="0">
                <a:solidFill>
                  <a:schemeClr val="bg1"/>
                </a:solidFill>
              </a:rPr>
              <a:t> DUMAINE           Dr. Marc HERMANS                   the TASK FORCE</a:t>
            </a:r>
          </a:p>
        </p:txBody>
      </p:sp>
    </p:spTree>
    <p:extLst>
      <p:ext uri="{BB962C8B-B14F-4D97-AF65-F5344CB8AC3E}">
        <p14:creationId xmlns:p14="http://schemas.microsoft.com/office/powerpoint/2010/main" val="24526365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FCA7FE8-724F-417E-806E-047A479FDA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0310" y="129151"/>
            <a:ext cx="9613490" cy="1055837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bg1"/>
                </a:solidFill>
                <a:latin typeface="Asap" pitchFamily="2" charset="0"/>
              </a:rPr>
              <a:t>Report of the Officer for EU &amp; Int’l Affairs</a:t>
            </a:r>
            <a:endParaRPr lang="en-GB" dirty="0">
              <a:solidFill>
                <a:schemeClr val="bg1"/>
              </a:solidFill>
              <a:latin typeface="Alegreya Sans" panose="00000500000000000000" pitchFamily="2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3276EF7-C6D3-4179-8891-190AE7C396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40310" y="1825625"/>
            <a:ext cx="9613490" cy="5816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200" dirty="0">
                <a:solidFill>
                  <a:schemeClr val="bg1"/>
                </a:solidFill>
                <a:ea typeface="Noto Serif" panose="02020600060500020200" pitchFamily="18" charset="0"/>
                <a:cs typeface="Noto Serif" panose="02020600060500020200" pitchFamily="18" charset="0"/>
              </a:rPr>
              <a:t>   Mrs. DUMAINES’ activities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C36B8575-E098-C9D2-96D6-DD4C302E1A0F}"/>
              </a:ext>
            </a:extLst>
          </p:cNvPr>
          <p:cNvSpPr txBox="1"/>
          <p:nvPr/>
        </p:nvSpPr>
        <p:spPr>
          <a:xfrm>
            <a:off x="2035535" y="5416547"/>
            <a:ext cx="80463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dirty="0">
                <a:solidFill>
                  <a:schemeClr val="bg1"/>
                </a:solidFill>
              </a:rPr>
              <a:t>	a major </a:t>
            </a:r>
            <a:r>
              <a:rPr lang="nl-BE" sz="2400" dirty="0" err="1">
                <a:solidFill>
                  <a:schemeClr val="bg1"/>
                </a:solidFill>
              </a:rPr>
              <a:t>milestone</a:t>
            </a:r>
            <a:r>
              <a:rPr lang="nl-BE" sz="2400" dirty="0">
                <a:solidFill>
                  <a:schemeClr val="bg1"/>
                </a:solidFill>
              </a:rPr>
              <a:t>: the </a:t>
            </a:r>
            <a:r>
              <a:rPr lang="nl-BE" sz="2400" dirty="0" err="1">
                <a:solidFill>
                  <a:schemeClr val="bg1"/>
                </a:solidFill>
              </a:rPr>
              <a:t>launch</a:t>
            </a:r>
            <a:r>
              <a:rPr lang="nl-BE" sz="2400" dirty="0">
                <a:solidFill>
                  <a:schemeClr val="bg1"/>
                </a:solidFill>
              </a:rPr>
              <a:t> of the new UEMS website</a:t>
            </a:r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2F6E9972-5092-6CE5-EEF2-B87EBF920D03}"/>
              </a:ext>
            </a:extLst>
          </p:cNvPr>
          <p:cNvSpPr txBox="1"/>
          <p:nvPr/>
        </p:nvSpPr>
        <p:spPr>
          <a:xfrm>
            <a:off x="2120577" y="6103058"/>
            <a:ext cx="3978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dirty="0">
                <a:solidFill>
                  <a:srgbClr val="0065B0"/>
                </a:solidFill>
              </a:rPr>
              <a:t>…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E12B4DB0-1A36-A843-2A39-A76738DD63E1}"/>
              </a:ext>
            </a:extLst>
          </p:cNvPr>
          <p:cNvSpPr txBox="1"/>
          <p:nvPr/>
        </p:nvSpPr>
        <p:spPr>
          <a:xfrm>
            <a:off x="2049719" y="4730036"/>
            <a:ext cx="68541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dirty="0">
                <a:solidFill>
                  <a:schemeClr val="bg1"/>
                </a:solidFill>
              </a:rPr>
              <a:t>	</a:t>
            </a:r>
            <a:r>
              <a:rPr lang="nl-BE" sz="2400" dirty="0" err="1">
                <a:solidFill>
                  <a:schemeClr val="bg1"/>
                </a:solidFill>
              </a:rPr>
              <a:t>presented</a:t>
            </a:r>
            <a:r>
              <a:rPr lang="nl-BE" sz="2400" dirty="0">
                <a:solidFill>
                  <a:schemeClr val="bg1"/>
                </a:solidFill>
              </a:rPr>
              <a:t> the </a:t>
            </a:r>
            <a:r>
              <a:rPr lang="nl-BE" sz="2400" dirty="0" err="1">
                <a:solidFill>
                  <a:schemeClr val="bg1"/>
                </a:solidFill>
              </a:rPr>
              <a:t>strategy</a:t>
            </a:r>
            <a:r>
              <a:rPr lang="nl-BE" sz="2400" dirty="0">
                <a:solidFill>
                  <a:schemeClr val="bg1"/>
                </a:solidFill>
              </a:rPr>
              <a:t> </a:t>
            </a:r>
            <a:r>
              <a:rPr lang="nl-BE" sz="2400" dirty="0" err="1">
                <a:solidFill>
                  <a:schemeClr val="bg1"/>
                </a:solidFill>
              </a:rPr>
              <a:t>to</a:t>
            </a:r>
            <a:r>
              <a:rPr lang="nl-BE" sz="2400" dirty="0">
                <a:solidFill>
                  <a:schemeClr val="bg1"/>
                </a:solidFill>
              </a:rPr>
              <a:t> the EEC in </a:t>
            </a:r>
            <a:r>
              <a:rPr lang="nl-BE" sz="2400" dirty="0" err="1">
                <a:solidFill>
                  <a:schemeClr val="bg1"/>
                </a:solidFill>
              </a:rPr>
              <a:t>February</a:t>
            </a:r>
            <a:endParaRPr lang="nl-BE" sz="2400" dirty="0">
              <a:solidFill>
                <a:schemeClr val="bg1"/>
              </a:solidFill>
            </a:endParaRP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2291FA49-27D9-844F-7B5A-01BF5B01C53A}"/>
              </a:ext>
            </a:extLst>
          </p:cNvPr>
          <p:cNvSpPr txBox="1"/>
          <p:nvPr/>
        </p:nvSpPr>
        <p:spPr>
          <a:xfrm>
            <a:off x="2035536" y="4043525"/>
            <a:ext cx="64427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dirty="0">
                <a:solidFill>
                  <a:schemeClr val="bg1"/>
                </a:solidFill>
              </a:rPr>
              <a:t>	</a:t>
            </a:r>
            <a:r>
              <a:rPr lang="nl-BE" sz="2400" dirty="0" err="1">
                <a:solidFill>
                  <a:schemeClr val="bg1"/>
                </a:solidFill>
              </a:rPr>
              <a:t>focusing</a:t>
            </a:r>
            <a:r>
              <a:rPr lang="nl-BE" sz="2400" dirty="0">
                <a:solidFill>
                  <a:schemeClr val="bg1"/>
                </a:solidFill>
              </a:rPr>
              <a:t> on UEMS </a:t>
            </a:r>
            <a:r>
              <a:rPr lang="nl-BE" sz="2400" dirty="0" err="1">
                <a:solidFill>
                  <a:schemeClr val="bg1"/>
                </a:solidFill>
              </a:rPr>
              <a:t>communication</a:t>
            </a:r>
            <a:r>
              <a:rPr lang="nl-BE" sz="2400" dirty="0">
                <a:solidFill>
                  <a:schemeClr val="bg1"/>
                </a:solidFill>
              </a:rPr>
              <a:t> </a:t>
            </a:r>
            <a:r>
              <a:rPr lang="nl-BE" sz="2400" dirty="0" err="1">
                <a:solidFill>
                  <a:schemeClr val="bg1"/>
                </a:solidFill>
              </a:rPr>
              <a:t>strategy</a:t>
            </a:r>
            <a:endParaRPr lang="nl-BE" sz="2400" dirty="0">
              <a:solidFill>
                <a:schemeClr val="bg1"/>
              </a:solidFill>
            </a:endParaRP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9152CD92-53FB-8757-C0D6-81D9CC4B1191}"/>
              </a:ext>
            </a:extLst>
          </p:cNvPr>
          <p:cNvSpPr txBox="1"/>
          <p:nvPr/>
        </p:nvSpPr>
        <p:spPr>
          <a:xfrm>
            <a:off x="1997911" y="3357014"/>
            <a:ext cx="78028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dirty="0">
                <a:solidFill>
                  <a:schemeClr val="bg1"/>
                </a:solidFill>
              </a:rPr>
              <a:t>	</a:t>
            </a:r>
            <a:r>
              <a:rPr lang="nl-BE" sz="2400" dirty="0" err="1">
                <a:solidFill>
                  <a:schemeClr val="bg1"/>
                </a:solidFill>
              </a:rPr>
              <a:t>regular</a:t>
            </a:r>
            <a:r>
              <a:rPr lang="nl-BE" sz="2400" dirty="0">
                <a:solidFill>
                  <a:schemeClr val="bg1"/>
                </a:solidFill>
              </a:rPr>
              <a:t> meetings </a:t>
            </a:r>
            <a:r>
              <a:rPr lang="nl-BE" sz="2400" dirty="0" err="1">
                <a:solidFill>
                  <a:schemeClr val="bg1"/>
                </a:solidFill>
              </a:rPr>
              <a:t>with</a:t>
            </a:r>
            <a:r>
              <a:rPr lang="nl-BE" sz="2400" dirty="0">
                <a:solidFill>
                  <a:schemeClr val="bg1"/>
                </a:solidFill>
              </a:rPr>
              <a:t> the </a:t>
            </a:r>
            <a:r>
              <a:rPr lang="nl-BE" sz="2400" dirty="0" err="1">
                <a:solidFill>
                  <a:schemeClr val="bg1"/>
                </a:solidFill>
              </a:rPr>
              <a:t>Officer</a:t>
            </a:r>
            <a:r>
              <a:rPr lang="nl-BE" sz="2400" dirty="0">
                <a:solidFill>
                  <a:schemeClr val="bg1"/>
                </a:solidFill>
              </a:rPr>
              <a:t> for EU &amp; </a:t>
            </a:r>
            <a:r>
              <a:rPr lang="nl-BE" sz="2400" dirty="0" err="1">
                <a:solidFill>
                  <a:schemeClr val="bg1"/>
                </a:solidFill>
              </a:rPr>
              <a:t>Int’l</a:t>
            </a:r>
            <a:r>
              <a:rPr lang="nl-BE" sz="2400" dirty="0">
                <a:solidFill>
                  <a:schemeClr val="bg1"/>
                </a:solidFill>
              </a:rPr>
              <a:t> </a:t>
            </a:r>
            <a:r>
              <a:rPr lang="nl-BE" sz="2400" dirty="0" err="1">
                <a:solidFill>
                  <a:schemeClr val="bg1"/>
                </a:solidFill>
              </a:rPr>
              <a:t>Affairs</a:t>
            </a:r>
            <a:endParaRPr lang="nl-BE" sz="2400" dirty="0">
              <a:solidFill>
                <a:schemeClr val="bg1"/>
              </a:solidFill>
            </a:endParaRP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594A50C0-4837-9C05-7EFD-DD73C30336C0}"/>
              </a:ext>
            </a:extLst>
          </p:cNvPr>
          <p:cNvSpPr txBox="1"/>
          <p:nvPr/>
        </p:nvSpPr>
        <p:spPr>
          <a:xfrm>
            <a:off x="1997911" y="2670503"/>
            <a:ext cx="42427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1"/>
            <a:r>
              <a:rPr lang="nl-BE" sz="2400" dirty="0" err="1">
                <a:solidFill>
                  <a:schemeClr val="bg1"/>
                </a:solidFill>
              </a:rPr>
              <a:t>Started</a:t>
            </a:r>
            <a:r>
              <a:rPr lang="nl-BE" sz="2400" dirty="0">
                <a:solidFill>
                  <a:schemeClr val="bg1"/>
                </a:solidFill>
              </a:rPr>
              <a:t> in 2024 on EU issues </a:t>
            </a:r>
          </a:p>
        </p:txBody>
      </p:sp>
    </p:spTree>
    <p:extLst>
      <p:ext uri="{BB962C8B-B14F-4D97-AF65-F5344CB8AC3E}">
        <p14:creationId xmlns:p14="http://schemas.microsoft.com/office/powerpoint/2010/main" val="37694110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FCA7FE8-724F-417E-806E-047A479FDA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0310" y="129151"/>
            <a:ext cx="9613490" cy="1055837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bg1"/>
                </a:solidFill>
                <a:latin typeface="Asap" pitchFamily="2" charset="0"/>
              </a:rPr>
              <a:t>Report of the Officer for EU &amp; Int’l Affairs</a:t>
            </a:r>
            <a:endParaRPr lang="en-GB" dirty="0">
              <a:solidFill>
                <a:schemeClr val="bg1"/>
              </a:solidFill>
              <a:latin typeface="Alegreya Sans" panose="00000500000000000000" pitchFamily="2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3276EF7-C6D3-4179-8891-190AE7C396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40310" y="1825625"/>
            <a:ext cx="9613490" cy="5816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200" dirty="0">
                <a:solidFill>
                  <a:schemeClr val="bg1"/>
                </a:solidFill>
                <a:ea typeface="Noto Serif" panose="02020600060500020200" pitchFamily="18" charset="0"/>
                <a:cs typeface="Noto Serif" panose="02020600060500020200" pitchFamily="18" charset="0"/>
              </a:rPr>
              <a:t>   Mrs. DUMAINES’ activities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C36B8575-E098-C9D2-96D6-DD4C302E1A0F}"/>
              </a:ext>
            </a:extLst>
          </p:cNvPr>
          <p:cNvSpPr txBox="1"/>
          <p:nvPr/>
        </p:nvSpPr>
        <p:spPr>
          <a:xfrm>
            <a:off x="2035535" y="5416547"/>
            <a:ext cx="11079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dirty="0">
                <a:solidFill>
                  <a:schemeClr val="bg1"/>
                </a:solidFill>
              </a:rPr>
              <a:t>	</a:t>
            </a:r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2F6E9972-5092-6CE5-EEF2-B87EBF920D03}"/>
              </a:ext>
            </a:extLst>
          </p:cNvPr>
          <p:cNvSpPr txBox="1"/>
          <p:nvPr/>
        </p:nvSpPr>
        <p:spPr>
          <a:xfrm>
            <a:off x="2120577" y="6103058"/>
            <a:ext cx="3978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dirty="0">
                <a:solidFill>
                  <a:srgbClr val="0065B0"/>
                </a:solidFill>
              </a:rPr>
              <a:t>…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E12B4DB0-1A36-A843-2A39-A76738DD63E1}"/>
              </a:ext>
            </a:extLst>
          </p:cNvPr>
          <p:cNvSpPr txBox="1"/>
          <p:nvPr/>
        </p:nvSpPr>
        <p:spPr>
          <a:xfrm>
            <a:off x="2049719" y="4730036"/>
            <a:ext cx="22445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dirty="0">
                <a:solidFill>
                  <a:schemeClr val="bg1"/>
                </a:solidFill>
              </a:rPr>
              <a:t>		…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2291FA49-27D9-844F-7B5A-01BF5B01C53A}"/>
              </a:ext>
            </a:extLst>
          </p:cNvPr>
          <p:cNvSpPr txBox="1"/>
          <p:nvPr/>
        </p:nvSpPr>
        <p:spPr>
          <a:xfrm>
            <a:off x="2035536" y="4043525"/>
            <a:ext cx="22445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dirty="0">
                <a:solidFill>
                  <a:schemeClr val="bg1"/>
                </a:solidFill>
              </a:rPr>
              <a:t>		…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9152CD92-53FB-8757-C0D6-81D9CC4B1191}"/>
              </a:ext>
            </a:extLst>
          </p:cNvPr>
          <p:cNvSpPr txBox="1"/>
          <p:nvPr/>
        </p:nvSpPr>
        <p:spPr>
          <a:xfrm>
            <a:off x="1997911" y="3357014"/>
            <a:ext cx="22445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dirty="0">
                <a:solidFill>
                  <a:schemeClr val="bg1"/>
                </a:solidFill>
              </a:rPr>
              <a:t>		…</a:t>
            </a: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594A50C0-4837-9C05-7EFD-DD73C30336C0}"/>
              </a:ext>
            </a:extLst>
          </p:cNvPr>
          <p:cNvSpPr txBox="1"/>
          <p:nvPr/>
        </p:nvSpPr>
        <p:spPr>
          <a:xfrm>
            <a:off x="1997911" y="2670503"/>
            <a:ext cx="78315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1"/>
            <a:r>
              <a:rPr lang="nl-BE" sz="2400" dirty="0">
                <a:solidFill>
                  <a:schemeClr val="bg1"/>
                </a:solidFill>
              </a:rPr>
              <a:t>A major </a:t>
            </a:r>
            <a:r>
              <a:rPr lang="nl-BE" sz="2400" dirty="0" err="1">
                <a:solidFill>
                  <a:schemeClr val="bg1"/>
                </a:solidFill>
              </a:rPr>
              <a:t>milestone</a:t>
            </a:r>
            <a:r>
              <a:rPr lang="nl-BE" sz="2400" dirty="0">
                <a:solidFill>
                  <a:schemeClr val="bg1"/>
                </a:solidFill>
              </a:rPr>
              <a:t>: the </a:t>
            </a:r>
            <a:r>
              <a:rPr lang="nl-BE" sz="2400" dirty="0" err="1">
                <a:solidFill>
                  <a:schemeClr val="bg1"/>
                </a:solidFill>
              </a:rPr>
              <a:t>launch</a:t>
            </a:r>
            <a:r>
              <a:rPr lang="nl-BE" sz="2400" dirty="0">
                <a:solidFill>
                  <a:schemeClr val="bg1"/>
                </a:solidFill>
              </a:rPr>
              <a:t> of the new UEMS website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411FC0E2-DA3D-EFDC-A245-408A60BAC4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4992" y="3269262"/>
            <a:ext cx="6109023" cy="3557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6120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FCA7FE8-724F-417E-806E-047A479FDA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0310" y="129151"/>
            <a:ext cx="9613490" cy="1055837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bg1"/>
                </a:solidFill>
                <a:latin typeface="Asap" pitchFamily="2" charset="0"/>
              </a:rPr>
              <a:t>Report of the Officer for EU &amp; Int’l Affairs</a:t>
            </a:r>
            <a:endParaRPr lang="en-GB" dirty="0">
              <a:solidFill>
                <a:schemeClr val="bg1"/>
              </a:solidFill>
              <a:latin typeface="Alegreya Sans" panose="00000500000000000000" pitchFamily="2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3276EF7-C6D3-4179-8891-190AE7C396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40310" y="1825625"/>
            <a:ext cx="9613490" cy="5816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200" dirty="0">
                <a:solidFill>
                  <a:schemeClr val="bg1"/>
                </a:solidFill>
                <a:ea typeface="Noto Serif" panose="02020600060500020200" pitchFamily="18" charset="0"/>
                <a:cs typeface="Noto Serif" panose="02020600060500020200" pitchFamily="18" charset="0"/>
              </a:rPr>
              <a:t> Mrs. DUMAINES’ activities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C36B8575-E098-C9D2-96D6-DD4C302E1A0F}"/>
              </a:ext>
            </a:extLst>
          </p:cNvPr>
          <p:cNvSpPr txBox="1"/>
          <p:nvPr/>
        </p:nvSpPr>
        <p:spPr>
          <a:xfrm>
            <a:off x="2035535" y="5416547"/>
            <a:ext cx="97688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b="0" i="0" u="none" strike="noStrike" baseline="0" dirty="0">
                <a:solidFill>
                  <a:schemeClr val="bg1"/>
                </a:solidFill>
              </a:rPr>
              <a:t>	</a:t>
            </a:r>
            <a:r>
              <a:rPr lang="en-US" sz="2400" b="0" i="0" u="none" strike="noStrike" baseline="0" dirty="0">
                <a:solidFill>
                  <a:schemeClr val="bg1"/>
                </a:solidFill>
              </a:rPr>
              <a:t>improve digital health uptake in Indonesia and the wider Asian region</a:t>
            </a:r>
            <a:endParaRPr lang="nl-BE" sz="2400" dirty="0">
              <a:solidFill>
                <a:schemeClr val="bg1"/>
              </a:solidFill>
            </a:endParaRPr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2F6E9972-5092-6CE5-EEF2-B87EBF920D03}"/>
              </a:ext>
            </a:extLst>
          </p:cNvPr>
          <p:cNvSpPr txBox="1"/>
          <p:nvPr/>
        </p:nvSpPr>
        <p:spPr>
          <a:xfrm>
            <a:off x="2120577" y="6103058"/>
            <a:ext cx="41099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dirty="0">
                <a:solidFill>
                  <a:schemeClr val="bg1"/>
                </a:solidFill>
                <a:latin typeface="MyriadPro-Regular"/>
              </a:rPr>
              <a:t>	</a:t>
            </a:r>
            <a:r>
              <a:rPr lang="nl-BE" sz="2400" b="0" i="0" u="none" strike="noStrike" baseline="0" dirty="0">
                <a:solidFill>
                  <a:schemeClr val="bg1"/>
                </a:solidFill>
                <a:latin typeface="MyriadPro-Regular"/>
              </a:rPr>
              <a:t>digital soft skills training</a:t>
            </a:r>
            <a:endParaRPr lang="nl-BE" sz="2400" dirty="0">
              <a:solidFill>
                <a:schemeClr val="bg1"/>
              </a:solidFill>
            </a:endParaRP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E12B4DB0-1A36-A843-2A39-A76738DD63E1}"/>
              </a:ext>
            </a:extLst>
          </p:cNvPr>
          <p:cNvSpPr txBox="1"/>
          <p:nvPr/>
        </p:nvSpPr>
        <p:spPr>
          <a:xfrm>
            <a:off x="2049719" y="4730036"/>
            <a:ext cx="30033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dirty="0">
                <a:solidFill>
                  <a:schemeClr val="bg1"/>
                </a:solidFill>
              </a:rPr>
              <a:t>DISCERN-DSS </a:t>
            </a:r>
            <a:r>
              <a:rPr lang="nl-BE" dirty="0">
                <a:solidFill>
                  <a:schemeClr val="bg1"/>
                </a:solidFill>
              </a:rPr>
              <a:t>(</a:t>
            </a:r>
            <a:r>
              <a:rPr lang="nl-BE" dirty="0" err="1">
                <a:solidFill>
                  <a:schemeClr val="bg1"/>
                </a:solidFill>
              </a:rPr>
              <a:t>submitted</a:t>
            </a:r>
            <a:r>
              <a:rPr lang="nl-BE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2291FA49-27D9-844F-7B5A-01BF5B01C53A}"/>
              </a:ext>
            </a:extLst>
          </p:cNvPr>
          <p:cNvSpPr txBox="1"/>
          <p:nvPr/>
        </p:nvSpPr>
        <p:spPr>
          <a:xfrm>
            <a:off x="2035536" y="4043525"/>
            <a:ext cx="76984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dirty="0">
                <a:solidFill>
                  <a:schemeClr val="bg1"/>
                </a:solidFill>
              </a:rPr>
              <a:t>	</a:t>
            </a:r>
            <a:r>
              <a:rPr lang="nl-BE" sz="2400" dirty="0" err="1">
                <a:solidFill>
                  <a:schemeClr val="bg1"/>
                </a:solidFill>
              </a:rPr>
              <a:t>addressing</a:t>
            </a:r>
            <a:r>
              <a:rPr lang="nl-BE" sz="2400" dirty="0">
                <a:solidFill>
                  <a:schemeClr val="bg1"/>
                </a:solidFill>
              </a:rPr>
              <a:t> </a:t>
            </a:r>
            <a:r>
              <a:rPr lang="nl-BE" sz="2400" dirty="0" err="1">
                <a:solidFill>
                  <a:schemeClr val="bg1"/>
                </a:solidFill>
              </a:rPr>
              <a:t>mental</a:t>
            </a:r>
            <a:r>
              <a:rPr lang="nl-BE" sz="2400" dirty="0">
                <a:solidFill>
                  <a:schemeClr val="bg1"/>
                </a:solidFill>
              </a:rPr>
              <a:t> health of health care professionals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9152CD92-53FB-8757-C0D6-81D9CC4B1191}"/>
              </a:ext>
            </a:extLst>
          </p:cNvPr>
          <p:cNvSpPr txBox="1"/>
          <p:nvPr/>
        </p:nvSpPr>
        <p:spPr>
          <a:xfrm>
            <a:off x="1997911" y="3357014"/>
            <a:ext cx="17828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dirty="0">
                <a:solidFill>
                  <a:schemeClr val="bg1"/>
                </a:solidFill>
              </a:rPr>
              <a:t>KEEPCARING</a:t>
            </a: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594A50C0-4837-9C05-7EFD-DD73C30336C0}"/>
              </a:ext>
            </a:extLst>
          </p:cNvPr>
          <p:cNvSpPr txBox="1"/>
          <p:nvPr/>
        </p:nvSpPr>
        <p:spPr>
          <a:xfrm>
            <a:off x="1997911" y="2670503"/>
            <a:ext cx="52348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dirty="0">
                <a:solidFill>
                  <a:schemeClr val="bg1"/>
                </a:solidFill>
              </a:rPr>
              <a:t>UEMS </a:t>
            </a:r>
            <a:r>
              <a:rPr lang="nl-BE" sz="2400" dirty="0" err="1">
                <a:solidFill>
                  <a:schemeClr val="bg1"/>
                </a:solidFill>
              </a:rPr>
              <a:t>involved</a:t>
            </a:r>
            <a:r>
              <a:rPr lang="nl-BE" sz="2400" dirty="0">
                <a:solidFill>
                  <a:schemeClr val="bg1"/>
                </a:solidFill>
              </a:rPr>
              <a:t> in 2 EU </a:t>
            </a:r>
            <a:r>
              <a:rPr lang="nl-BE" sz="2400" dirty="0" err="1">
                <a:solidFill>
                  <a:schemeClr val="bg1"/>
                </a:solidFill>
              </a:rPr>
              <a:t>funded</a:t>
            </a:r>
            <a:r>
              <a:rPr lang="nl-BE" sz="2400" dirty="0">
                <a:solidFill>
                  <a:schemeClr val="bg1"/>
                </a:solidFill>
              </a:rPr>
              <a:t> </a:t>
            </a:r>
            <a:r>
              <a:rPr lang="nl-BE" sz="2400" dirty="0" err="1">
                <a:solidFill>
                  <a:schemeClr val="bg1"/>
                </a:solidFill>
              </a:rPr>
              <a:t>initiatives</a:t>
            </a:r>
            <a:endParaRPr lang="nl-BE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9787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FCA7FE8-724F-417E-806E-047A479FDA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0310" y="129151"/>
            <a:ext cx="9613490" cy="1055837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bg1"/>
                </a:solidFill>
                <a:latin typeface="Asap" pitchFamily="2" charset="0"/>
              </a:rPr>
              <a:t>Report of the Officer for EU &amp; Int’l Affairs</a:t>
            </a:r>
            <a:endParaRPr lang="en-GB" dirty="0">
              <a:solidFill>
                <a:schemeClr val="bg1"/>
              </a:solidFill>
              <a:latin typeface="Alegreya Sans" panose="00000500000000000000" pitchFamily="2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3276EF7-C6D3-4179-8891-190AE7C396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40310" y="1825625"/>
            <a:ext cx="9613490" cy="5816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200" dirty="0">
                <a:solidFill>
                  <a:schemeClr val="bg1"/>
                </a:solidFill>
                <a:ea typeface="Noto Serif" panose="02020600060500020200" pitchFamily="18" charset="0"/>
                <a:cs typeface="Noto Serif" panose="02020600060500020200" pitchFamily="18" charset="0"/>
              </a:rPr>
              <a:t> Mrs. DUMAINES’ activities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C36B8575-E098-C9D2-96D6-DD4C302E1A0F}"/>
              </a:ext>
            </a:extLst>
          </p:cNvPr>
          <p:cNvSpPr txBox="1"/>
          <p:nvPr/>
        </p:nvSpPr>
        <p:spPr>
          <a:xfrm>
            <a:off x="2035535" y="5416547"/>
            <a:ext cx="92785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dirty="0">
                <a:solidFill>
                  <a:schemeClr val="bg1"/>
                </a:solidFill>
              </a:rPr>
              <a:t>		</a:t>
            </a:r>
            <a:r>
              <a:rPr lang="nl-BE" sz="2400" dirty="0" err="1">
                <a:solidFill>
                  <a:schemeClr val="bg1"/>
                </a:solidFill>
              </a:rPr>
              <a:t>to</a:t>
            </a:r>
            <a:r>
              <a:rPr lang="nl-BE" sz="2400" dirty="0">
                <a:solidFill>
                  <a:schemeClr val="bg1"/>
                </a:solidFill>
              </a:rPr>
              <a:t> </a:t>
            </a:r>
            <a:r>
              <a:rPr lang="nl-BE" sz="2400" dirty="0" err="1">
                <a:solidFill>
                  <a:schemeClr val="bg1"/>
                </a:solidFill>
              </a:rPr>
              <a:t>ask</a:t>
            </a:r>
            <a:r>
              <a:rPr lang="nl-BE" sz="2400" dirty="0">
                <a:solidFill>
                  <a:schemeClr val="bg1"/>
                </a:solidFill>
              </a:rPr>
              <a:t> for a change in the </a:t>
            </a:r>
            <a:r>
              <a:rPr lang="nl-BE" sz="2400" dirty="0" err="1">
                <a:solidFill>
                  <a:schemeClr val="bg1"/>
                </a:solidFill>
              </a:rPr>
              <a:t>title</a:t>
            </a:r>
            <a:r>
              <a:rPr lang="nl-BE" sz="2400" dirty="0">
                <a:solidFill>
                  <a:schemeClr val="bg1"/>
                </a:solidFill>
              </a:rPr>
              <a:t> from </a:t>
            </a:r>
            <a:r>
              <a:rPr lang="nl-BE" sz="2400" i="1" dirty="0" err="1">
                <a:solidFill>
                  <a:schemeClr val="bg1"/>
                </a:solidFill>
              </a:rPr>
              <a:t>Physiotherapy</a:t>
            </a:r>
            <a:r>
              <a:rPr lang="nl-BE" sz="2400" dirty="0">
                <a:solidFill>
                  <a:schemeClr val="bg1"/>
                </a:solidFill>
              </a:rPr>
              <a:t> =&gt; </a:t>
            </a:r>
            <a:r>
              <a:rPr lang="nl-BE" sz="2400" i="1" dirty="0">
                <a:solidFill>
                  <a:schemeClr val="bg1"/>
                </a:solidFill>
              </a:rPr>
              <a:t>PRM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E12B4DB0-1A36-A843-2A39-A76738DD63E1}"/>
              </a:ext>
            </a:extLst>
          </p:cNvPr>
          <p:cNvSpPr txBox="1"/>
          <p:nvPr/>
        </p:nvSpPr>
        <p:spPr>
          <a:xfrm>
            <a:off x="2049719" y="4730036"/>
            <a:ext cx="85551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dirty="0">
                <a:solidFill>
                  <a:schemeClr val="bg1"/>
                </a:solidFill>
              </a:rPr>
              <a:t>	the Section of </a:t>
            </a:r>
            <a:r>
              <a:rPr lang="nl-BE" sz="2400" dirty="0" err="1">
                <a:solidFill>
                  <a:schemeClr val="bg1"/>
                </a:solidFill>
              </a:rPr>
              <a:t>Physical</a:t>
            </a:r>
            <a:r>
              <a:rPr lang="nl-BE" sz="2400" dirty="0">
                <a:solidFill>
                  <a:schemeClr val="bg1"/>
                </a:solidFill>
              </a:rPr>
              <a:t> &amp; </a:t>
            </a:r>
            <a:r>
              <a:rPr lang="nl-BE" sz="2400" dirty="0" err="1">
                <a:solidFill>
                  <a:schemeClr val="bg1"/>
                </a:solidFill>
              </a:rPr>
              <a:t>Rehabilitation</a:t>
            </a:r>
            <a:r>
              <a:rPr lang="nl-BE" sz="2400" dirty="0">
                <a:solidFill>
                  <a:schemeClr val="bg1"/>
                </a:solidFill>
              </a:rPr>
              <a:t> Medicine </a:t>
            </a:r>
            <a:r>
              <a:rPr lang="nl-BE" sz="2400" dirty="0" err="1">
                <a:solidFill>
                  <a:schemeClr val="bg1"/>
                </a:solidFill>
              </a:rPr>
              <a:t>requested</a:t>
            </a:r>
            <a:endParaRPr lang="nl-BE" sz="2400" dirty="0">
              <a:solidFill>
                <a:schemeClr val="bg1"/>
              </a:solidFill>
            </a:endParaRP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2291FA49-27D9-844F-7B5A-01BF5B01C53A}"/>
              </a:ext>
            </a:extLst>
          </p:cNvPr>
          <p:cNvSpPr txBox="1"/>
          <p:nvPr/>
        </p:nvSpPr>
        <p:spPr>
          <a:xfrm>
            <a:off x="2035536" y="4043525"/>
            <a:ext cx="32114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dirty="0" err="1">
                <a:solidFill>
                  <a:schemeClr val="bg1"/>
                </a:solidFill>
              </a:rPr>
              <a:t>After</a:t>
            </a:r>
            <a:r>
              <a:rPr lang="nl-BE" sz="2400" dirty="0">
                <a:solidFill>
                  <a:schemeClr val="bg1"/>
                </a:solidFill>
              </a:rPr>
              <a:t> a </a:t>
            </a:r>
            <a:r>
              <a:rPr lang="nl-BE" sz="2400" dirty="0" err="1">
                <a:solidFill>
                  <a:schemeClr val="bg1"/>
                </a:solidFill>
              </a:rPr>
              <a:t>request</a:t>
            </a:r>
            <a:r>
              <a:rPr lang="nl-BE" sz="2400" dirty="0">
                <a:solidFill>
                  <a:schemeClr val="bg1"/>
                </a:solidFill>
              </a:rPr>
              <a:t> for input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9152CD92-53FB-8757-C0D6-81D9CC4B1191}"/>
              </a:ext>
            </a:extLst>
          </p:cNvPr>
          <p:cNvSpPr txBox="1"/>
          <p:nvPr/>
        </p:nvSpPr>
        <p:spPr>
          <a:xfrm>
            <a:off x="1997911" y="3357014"/>
            <a:ext cx="85593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dirty="0">
                <a:solidFill>
                  <a:schemeClr val="bg1"/>
                </a:solidFill>
              </a:rPr>
              <a:t>	of the </a:t>
            </a:r>
            <a:r>
              <a:rPr lang="nl-BE" sz="2400" dirty="0" err="1">
                <a:solidFill>
                  <a:schemeClr val="bg1"/>
                </a:solidFill>
              </a:rPr>
              <a:t>Direcive</a:t>
            </a:r>
            <a:r>
              <a:rPr lang="nl-BE" sz="2400" dirty="0">
                <a:solidFill>
                  <a:schemeClr val="bg1"/>
                </a:solidFill>
              </a:rPr>
              <a:t> on </a:t>
            </a:r>
            <a:r>
              <a:rPr lang="nl-BE" sz="2400" dirty="0" err="1">
                <a:solidFill>
                  <a:schemeClr val="bg1"/>
                </a:solidFill>
              </a:rPr>
              <a:t>Recognition</a:t>
            </a:r>
            <a:r>
              <a:rPr lang="nl-BE" sz="2400" dirty="0">
                <a:solidFill>
                  <a:schemeClr val="bg1"/>
                </a:solidFill>
              </a:rPr>
              <a:t> of Professional </a:t>
            </a:r>
            <a:r>
              <a:rPr lang="nl-BE" sz="2400" dirty="0" err="1">
                <a:solidFill>
                  <a:schemeClr val="bg1"/>
                </a:solidFill>
              </a:rPr>
              <a:t>Qualifications</a:t>
            </a:r>
            <a:endParaRPr lang="nl-BE" sz="2400" dirty="0">
              <a:solidFill>
                <a:schemeClr val="bg1"/>
              </a:solidFill>
            </a:endParaRP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594A50C0-4837-9C05-7EFD-DD73C30336C0}"/>
              </a:ext>
            </a:extLst>
          </p:cNvPr>
          <p:cNvSpPr txBox="1"/>
          <p:nvPr/>
        </p:nvSpPr>
        <p:spPr>
          <a:xfrm>
            <a:off x="1997911" y="2670503"/>
            <a:ext cx="102343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dirty="0">
                <a:solidFill>
                  <a:schemeClr val="bg1"/>
                </a:solidFill>
              </a:rPr>
              <a:t>September 2024: European </a:t>
            </a:r>
            <a:r>
              <a:rPr lang="nl-BE" sz="2400" dirty="0" err="1">
                <a:solidFill>
                  <a:schemeClr val="bg1"/>
                </a:solidFill>
              </a:rPr>
              <a:t>Commission’s</a:t>
            </a:r>
            <a:r>
              <a:rPr lang="nl-BE" sz="2400" dirty="0">
                <a:solidFill>
                  <a:schemeClr val="bg1"/>
                </a:solidFill>
              </a:rPr>
              <a:t> </a:t>
            </a:r>
            <a:r>
              <a:rPr lang="nl-BE" sz="2400" dirty="0" err="1">
                <a:solidFill>
                  <a:schemeClr val="bg1"/>
                </a:solidFill>
              </a:rPr>
              <a:t>mandatory</a:t>
            </a:r>
            <a:r>
              <a:rPr lang="nl-BE" sz="2400" dirty="0">
                <a:solidFill>
                  <a:schemeClr val="bg1"/>
                </a:solidFill>
              </a:rPr>
              <a:t> survey on </a:t>
            </a:r>
            <a:r>
              <a:rPr lang="nl-BE" sz="2400" dirty="0" err="1">
                <a:solidFill>
                  <a:schemeClr val="bg1"/>
                </a:solidFill>
              </a:rPr>
              <a:t>implementation</a:t>
            </a:r>
            <a:r>
              <a:rPr lang="nl-BE" sz="2400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76158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6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FCA7FE8-724F-417E-806E-047A479FDA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0310" y="129151"/>
            <a:ext cx="9613490" cy="1055837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bg1"/>
                </a:solidFill>
                <a:latin typeface="Asap" pitchFamily="2" charset="0"/>
              </a:rPr>
              <a:t>Report of the Officer for EU &amp; Int’l Affairs</a:t>
            </a:r>
            <a:endParaRPr lang="en-GB" dirty="0">
              <a:solidFill>
                <a:schemeClr val="bg1"/>
              </a:solidFill>
              <a:latin typeface="Alegreya Sans" panose="00000500000000000000" pitchFamily="2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3276EF7-C6D3-4179-8891-190AE7C396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40310" y="1825625"/>
            <a:ext cx="9613490" cy="5816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200" dirty="0">
                <a:solidFill>
                  <a:schemeClr val="bg1"/>
                </a:solidFill>
                <a:ea typeface="Noto Serif" panose="02020600060500020200" pitchFamily="18" charset="0"/>
                <a:cs typeface="Noto Serif" panose="02020600060500020200" pitchFamily="18" charset="0"/>
              </a:rPr>
              <a:t> Mrs. DUMAINES’ activities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C36B8575-E098-C9D2-96D6-DD4C302E1A0F}"/>
              </a:ext>
            </a:extLst>
          </p:cNvPr>
          <p:cNvSpPr txBox="1"/>
          <p:nvPr/>
        </p:nvSpPr>
        <p:spPr>
          <a:xfrm>
            <a:off x="2035535" y="5416547"/>
            <a:ext cx="82730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dirty="0">
                <a:solidFill>
                  <a:schemeClr val="bg1"/>
                </a:solidFill>
              </a:rPr>
              <a:t>	</a:t>
            </a:r>
            <a:r>
              <a:rPr lang="nl-BE" sz="2400" dirty="0" err="1">
                <a:solidFill>
                  <a:schemeClr val="bg1"/>
                </a:solidFill>
              </a:rPr>
              <a:t>organised</a:t>
            </a:r>
            <a:r>
              <a:rPr lang="nl-BE" sz="2400" dirty="0">
                <a:solidFill>
                  <a:schemeClr val="bg1"/>
                </a:solidFill>
              </a:rPr>
              <a:t> </a:t>
            </a:r>
            <a:r>
              <a:rPr lang="nl-BE" sz="2400" dirty="0" err="1">
                <a:solidFill>
                  <a:schemeClr val="bg1"/>
                </a:solidFill>
              </a:rPr>
              <a:t>by</a:t>
            </a:r>
            <a:r>
              <a:rPr lang="nl-BE" sz="2400" dirty="0">
                <a:solidFill>
                  <a:schemeClr val="bg1"/>
                </a:solidFill>
              </a:rPr>
              <a:t> European </a:t>
            </a:r>
            <a:r>
              <a:rPr lang="nl-BE" sz="2400" dirty="0" err="1">
                <a:solidFill>
                  <a:schemeClr val="bg1"/>
                </a:solidFill>
              </a:rPr>
              <a:t>organisations</a:t>
            </a:r>
            <a:r>
              <a:rPr lang="nl-BE" sz="2400" dirty="0">
                <a:solidFill>
                  <a:schemeClr val="bg1"/>
                </a:solidFill>
              </a:rPr>
              <a:t>, the EU </a:t>
            </a:r>
            <a:r>
              <a:rPr lang="nl-BE" sz="2400" dirty="0" err="1">
                <a:solidFill>
                  <a:schemeClr val="bg1"/>
                </a:solidFill>
              </a:rPr>
              <a:t>Commission</a:t>
            </a:r>
            <a:r>
              <a:rPr lang="nl-BE" sz="2400" dirty="0">
                <a:solidFill>
                  <a:schemeClr val="bg1"/>
                </a:solidFill>
              </a:rPr>
              <a:t> </a:t>
            </a:r>
            <a:endParaRPr lang="nl-BE" sz="2400" i="1" dirty="0">
              <a:solidFill>
                <a:schemeClr val="bg1"/>
              </a:solidFill>
            </a:endParaRP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E12B4DB0-1A36-A843-2A39-A76738DD63E1}"/>
              </a:ext>
            </a:extLst>
          </p:cNvPr>
          <p:cNvSpPr txBox="1"/>
          <p:nvPr/>
        </p:nvSpPr>
        <p:spPr>
          <a:xfrm>
            <a:off x="2049719" y="4730036"/>
            <a:ext cx="89048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dirty="0" err="1">
                <a:solidFill>
                  <a:schemeClr val="bg1"/>
                </a:solidFill>
              </a:rPr>
              <a:t>Throughout</a:t>
            </a:r>
            <a:r>
              <a:rPr lang="nl-BE" sz="2400" dirty="0">
                <a:solidFill>
                  <a:schemeClr val="bg1"/>
                </a:solidFill>
              </a:rPr>
              <a:t> the </a:t>
            </a:r>
            <a:r>
              <a:rPr lang="nl-BE" sz="2400" dirty="0" err="1">
                <a:solidFill>
                  <a:schemeClr val="bg1"/>
                </a:solidFill>
              </a:rPr>
              <a:t>year</a:t>
            </a:r>
            <a:r>
              <a:rPr lang="nl-BE" sz="2400" dirty="0">
                <a:solidFill>
                  <a:schemeClr val="bg1"/>
                </a:solidFill>
              </a:rPr>
              <a:t> </a:t>
            </a:r>
            <a:r>
              <a:rPr lang="nl-BE" sz="2400" dirty="0" err="1">
                <a:solidFill>
                  <a:schemeClr val="bg1"/>
                </a:solidFill>
              </a:rPr>
              <a:t>attending</a:t>
            </a:r>
            <a:r>
              <a:rPr lang="nl-BE" sz="2400" dirty="0">
                <a:solidFill>
                  <a:schemeClr val="bg1"/>
                </a:solidFill>
              </a:rPr>
              <a:t> meetings, </a:t>
            </a:r>
            <a:r>
              <a:rPr lang="nl-BE" sz="2400" dirty="0" err="1">
                <a:solidFill>
                  <a:schemeClr val="bg1"/>
                </a:solidFill>
              </a:rPr>
              <a:t>webinars</a:t>
            </a:r>
            <a:r>
              <a:rPr lang="nl-BE" sz="2400" dirty="0">
                <a:solidFill>
                  <a:schemeClr val="bg1"/>
                </a:solidFill>
              </a:rPr>
              <a:t>, short conferences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2291FA49-27D9-844F-7B5A-01BF5B01C53A}"/>
              </a:ext>
            </a:extLst>
          </p:cNvPr>
          <p:cNvSpPr txBox="1"/>
          <p:nvPr/>
        </p:nvSpPr>
        <p:spPr>
          <a:xfrm>
            <a:off x="2035536" y="4043525"/>
            <a:ext cx="82093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dirty="0">
                <a:solidFill>
                  <a:schemeClr val="bg1"/>
                </a:solidFill>
              </a:rPr>
              <a:t>	</a:t>
            </a:r>
            <a:r>
              <a:rPr lang="nl-BE" sz="2400" dirty="0" err="1">
                <a:solidFill>
                  <a:schemeClr val="bg1"/>
                </a:solidFill>
              </a:rPr>
              <a:t>gets</a:t>
            </a:r>
            <a:r>
              <a:rPr lang="nl-BE" sz="2400" dirty="0">
                <a:solidFill>
                  <a:schemeClr val="bg1"/>
                </a:solidFill>
              </a:rPr>
              <a:t> </a:t>
            </a:r>
            <a:r>
              <a:rPr lang="nl-BE" sz="2400" dirty="0" err="1">
                <a:solidFill>
                  <a:schemeClr val="bg1"/>
                </a:solidFill>
              </a:rPr>
              <a:t>very</a:t>
            </a:r>
            <a:r>
              <a:rPr lang="nl-BE" sz="2400" dirty="0">
                <a:solidFill>
                  <a:schemeClr val="bg1"/>
                </a:solidFill>
              </a:rPr>
              <a:t> </a:t>
            </a:r>
            <a:r>
              <a:rPr lang="nl-BE" sz="2400" dirty="0" err="1">
                <a:solidFill>
                  <a:schemeClr val="bg1"/>
                </a:solidFill>
              </a:rPr>
              <a:t>positive</a:t>
            </a:r>
            <a:r>
              <a:rPr lang="nl-BE" sz="2400" dirty="0">
                <a:solidFill>
                  <a:schemeClr val="bg1"/>
                </a:solidFill>
              </a:rPr>
              <a:t> </a:t>
            </a:r>
            <a:r>
              <a:rPr lang="nl-BE" sz="2400" dirty="0" err="1">
                <a:solidFill>
                  <a:schemeClr val="bg1"/>
                </a:solidFill>
              </a:rPr>
              <a:t>comments</a:t>
            </a:r>
            <a:r>
              <a:rPr lang="nl-BE" sz="2400" dirty="0">
                <a:solidFill>
                  <a:schemeClr val="bg1"/>
                </a:solidFill>
              </a:rPr>
              <a:t> from different UEMS </a:t>
            </a:r>
            <a:r>
              <a:rPr lang="nl-BE" sz="2400" dirty="0" err="1">
                <a:solidFill>
                  <a:schemeClr val="bg1"/>
                </a:solidFill>
              </a:rPr>
              <a:t>bodies</a:t>
            </a:r>
            <a:endParaRPr lang="nl-BE" sz="2400" dirty="0">
              <a:solidFill>
                <a:schemeClr val="bg1"/>
              </a:solidFill>
            </a:endParaRP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9152CD92-53FB-8757-C0D6-81D9CC4B1191}"/>
              </a:ext>
            </a:extLst>
          </p:cNvPr>
          <p:cNvSpPr txBox="1"/>
          <p:nvPr/>
        </p:nvSpPr>
        <p:spPr>
          <a:xfrm>
            <a:off x="1997911" y="3357014"/>
            <a:ext cx="37356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dirty="0">
                <a:solidFill>
                  <a:schemeClr val="bg1"/>
                </a:solidFill>
              </a:rPr>
              <a:t>	sent </a:t>
            </a:r>
            <a:r>
              <a:rPr lang="nl-BE" sz="2400" dirty="0" err="1">
                <a:solidFill>
                  <a:schemeClr val="bg1"/>
                </a:solidFill>
              </a:rPr>
              <a:t>around</a:t>
            </a:r>
            <a:r>
              <a:rPr lang="nl-BE" sz="2400" dirty="0">
                <a:solidFill>
                  <a:schemeClr val="bg1"/>
                </a:solidFill>
              </a:rPr>
              <a:t> </a:t>
            </a:r>
            <a:r>
              <a:rPr lang="nl-BE" sz="2400" dirty="0" err="1">
                <a:solidFill>
                  <a:schemeClr val="bg1"/>
                </a:solidFill>
              </a:rPr>
              <a:t>by</a:t>
            </a:r>
            <a:r>
              <a:rPr lang="nl-BE" sz="2400" dirty="0">
                <a:solidFill>
                  <a:schemeClr val="bg1"/>
                </a:solidFill>
              </a:rPr>
              <a:t> email</a:t>
            </a: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594A50C0-4837-9C05-7EFD-DD73C30336C0}"/>
              </a:ext>
            </a:extLst>
          </p:cNvPr>
          <p:cNvSpPr txBox="1"/>
          <p:nvPr/>
        </p:nvSpPr>
        <p:spPr>
          <a:xfrm>
            <a:off x="1997911" y="2670503"/>
            <a:ext cx="53979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dirty="0" err="1">
                <a:solidFill>
                  <a:schemeClr val="bg1"/>
                </a:solidFill>
              </a:rPr>
              <a:t>Produces</a:t>
            </a:r>
            <a:r>
              <a:rPr lang="nl-BE" sz="2400" dirty="0">
                <a:solidFill>
                  <a:schemeClr val="bg1"/>
                </a:solidFill>
              </a:rPr>
              <a:t> a </a:t>
            </a:r>
            <a:r>
              <a:rPr lang="nl-BE" sz="2400" dirty="0" err="1">
                <a:solidFill>
                  <a:schemeClr val="bg1"/>
                </a:solidFill>
              </a:rPr>
              <a:t>monthly</a:t>
            </a:r>
            <a:r>
              <a:rPr lang="nl-BE" sz="2400" dirty="0">
                <a:solidFill>
                  <a:schemeClr val="bg1"/>
                </a:solidFill>
              </a:rPr>
              <a:t> update on EU </a:t>
            </a:r>
            <a:r>
              <a:rPr lang="nl-BE" sz="2400" dirty="0" err="1">
                <a:solidFill>
                  <a:schemeClr val="bg1"/>
                </a:solidFill>
              </a:rPr>
              <a:t>affairs</a:t>
            </a:r>
            <a:endParaRPr lang="nl-BE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1744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FCA7FE8-724F-417E-806E-047A479FDA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0310" y="129151"/>
            <a:ext cx="9613490" cy="1055837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bg1"/>
                </a:solidFill>
                <a:latin typeface="Asap" pitchFamily="2" charset="0"/>
              </a:rPr>
              <a:t>Report of the Officer for EU &amp; Int’l Affairs</a:t>
            </a:r>
            <a:endParaRPr lang="en-GB" dirty="0">
              <a:solidFill>
                <a:schemeClr val="bg1"/>
              </a:solidFill>
              <a:latin typeface="Alegreya Sans" panose="00000500000000000000" pitchFamily="2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3276EF7-C6D3-4179-8891-190AE7C396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40310" y="1825625"/>
            <a:ext cx="9613490" cy="5816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200" dirty="0">
                <a:solidFill>
                  <a:schemeClr val="bg1"/>
                </a:solidFill>
                <a:ea typeface="Noto Serif" panose="02020600060500020200" pitchFamily="18" charset="0"/>
                <a:cs typeface="Noto Serif" panose="02020600060500020200" pitchFamily="18" charset="0"/>
              </a:rPr>
              <a:t> The activities of the Officer for EU &amp; Int’l Affairs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C36B8575-E098-C9D2-96D6-DD4C302E1A0F}"/>
              </a:ext>
            </a:extLst>
          </p:cNvPr>
          <p:cNvSpPr txBox="1"/>
          <p:nvPr/>
        </p:nvSpPr>
        <p:spPr>
          <a:xfrm>
            <a:off x="2035535" y="5416547"/>
            <a:ext cx="77517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dirty="0">
                <a:solidFill>
                  <a:schemeClr val="bg1"/>
                </a:solidFill>
              </a:rPr>
              <a:t>	</a:t>
            </a:r>
            <a:r>
              <a:rPr lang="nl-BE" sz="2400" dirty="0" err="1">
                <a:solidFill>
                  <a:schemeClr val="bg1"/>
                </a:solidFill>
              </a:rPr>
              <a:t>an</a:t>
            </a:r>
            <a:r>
              <a:rPr lang="nl-BE" sz="2400" dirty="0">
                <a:solidFill>
                  <a:schemeClr val="bg1"/>
                </a:solidFill>
              </a:rPr>
              <a:t> </a:t>
            </a:r>
            <a:r>
              <a:rPr lang="nl-BE" sz="2400" dirty="0" err="1">
                <a:solidFill>
                  <a:schemeClr val="bg1"/>
                </a:solidFill>
              </a:rPr>
              <a:t>example</a:t>
            </a:r>
            <a:r>
              <a:rPr lang="nl-BE" sz="2400" dirty="0">
                <a:solidFill>
                  <a:schemeClr val="bg1"/>
                </a:solidFill>
              </a:rPr>
              <a:t>: the </a:t>
            </a:r>
            <a:r>
              <a:rPr lang="nl-BE" sz="2400" dirty="0" err="1">
                <a:solidFill>
                  <a:schemeClr val="bg1"/>
                </a:solidFill>
              </a:rPr>
              <a:t>Autumn</a:t>
            </a:r>
            <a:r>
              <a:rPr lang="nl-BE" sz="2400" dirty="0">
                <a:solidFill>
                  <a:schemeClr val="bg1"/>
                </a:solidFill>
              </a:rPr>
              <a:t> meeting of the PRM Section </a:t>
            </a:r>
            <a:endParaRPr lang="nl-BE" sz="2400" i="1" dirty="0">
              <a:solidFill>
                <a:schemeClr val="bg1"/>
              </a:solidFill>
            </a:endParaRP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E12B4DB0-1A36-A843-2A39-A76738DD63E1}"/>
              </a:ext>
            </a:extLst>
          </p:cNvPr>
          <p:cNvSpPr txBox="1"/>
          <p:nvPr/>
        </p:nvSpPr>
        <p:spPr>
          <a:xfrm>
            <a:off x="2049719" y="4730036"/>
            <a:ext cx="57075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dirty="0" err="1">
                <a:solidFill>
                  <a:schemeClr val="bg1"/>
                </a:solidFill>
              </a:rPr>
              <a:t>Attending</a:t>
            </a:r>
            <a:r>
              <a:rPr lang="nl-BE" sz="2400" dirty="0">
                <a:solidFill>
                  <a:schemeClr val="bg1"/>
                </a:solidFill>
              </a:rPr>
              <a:t> more live meetings in the </a:t>
            </a:r>
            <a:r>
              <a:rPr lang="nl-BE" sz="2400" dirty="0" err="1">
                <a:solidFill>
                  <a:schemeClr val="bg1"/>
                </a:solidFill>
              </a:rPr>
              <a:t>future</a:t>
            </a:r>
            <a:r>
              <a:rPr lang="nl-BE" sz="2400" dirty="0">
                <a:solidFill>
                  <a:schemeClr val="bg1"/>
                </a:solidFill>
              </a:rPr>
              <a:t> ?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2291FA49-27D9-844F-7B5A-01BF5B01C53A}"/>
              </a:ext>
            </a:extLst>
          </p:cNvPr>
          <p:cNvSpPr txBox="1"/>
          <p:nvPr/>
        </p:nvSpPr>
        <p:spPr>
          <a:xfrm>
            <a:off x="2035536" y="4043525"/>
            <a:ext cx="4908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dirty="0">
                <a:solidFill>
                  <a:schemeClr val="bg1"/>
                </a:solidFill>
              </a:rPr>
              <a:t>		</a:t>
            </a:r>
            <a:r>
              <a:rPr lang="nl-BE" sz="2400" dirty="0" err="1">
                <a:solidFill>
                  <a:schemeClr val="bg1"/>
                </a:solidFill>
              </a:rPr>
              <a:t>during</a:t>
            </a:r>
            <a:r>
              <a:rPr lang="nl-BE" sz="2400" dirty="0">
                <a:solidFill>
                  <a:schemeClr val="bg1"/>
                </a:solidFill>
              </a:rPr>
              <a:t> online meetings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9152CD92-53FB-8757-C0D6-81D9CC4B1191}"/>
              </a:ext>
            </a:extLst>
          </p:cNvPr>
          <p:cNvSpPr txBox="1"/>
          <p:nvPr/>
        </p:nvSpPr>
        <p:spPr>
          <a:xfrm>
            <a:off x="1997911" y="3357014"/>
            <a:ext cx="5536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dirty="0">
                <a:solidFill>
                  <a:schemeClr val="bg1"/>
                </a:solidFill>
              </a:rPr>
              <a:t>	</a:t>
            </a:r>
            <a:r>
              <a:rPr lang="nl-BE" sz="2400" dirty="0" err="1">
                <a:solidFill>
                  <a:schemeClr val="bg1"/>
                </a:solidFill>
              </a:rPr>
              <a:t>mostly</a:t>
            </a:r>
            <a:r>
              <a:rPr lang="nl-BE" sz="2400" dirty="0">
                <a:solidFill>
                  <a:schemeClr val="bg1"/>
                </a:solidFill>
              </a:rPr>
              <a:t> </a:t>
            </a:r>
            <a:r>
              <a:rPr lang="nl-BE" sz="2400" dirty="0" err="1">
                <a:solidFill>
                  <a:schemeClr val="bg1"/>
                </a:solidFill>
              </a:rPr>
              <a:t>focusing</a:t>
            </a:r>
            <a:r>
              <a:rPr lang="nl-BE" sz="2400" dirty="0">
                <a:solidFill>
                  <a:schemeClr val="bg1"/>
                </a:solidFill>
              </a:rPr>
              <a:t> on </a:t>
            </a:r>
            <a:r>
              <a:rPr lang="nl-BE" sz="2400" dirty="0" err="1">
                <a:solidFill>
                  <a:schemeClr val="bg1"/>
                </a:solidFill>
              </a:rPr>
              <a:t>particular</a:t>
            </a:r>
            <a:r>
              <a:rPr lang="nl-BE" sz="2400" dirty="0">
                <a:solidFill>
                  <a:schemeClr val="bg1"/>
                </a:solidFill>
              </a:rPr>
              <a:t> issues</a:t>
            </a: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594A50C0-4837-9C05-7EFD-DD73C30336C0}"/>
              </a:ext>
            </a:extLst>
          </p:cNvPr>
          <p:cNvSpPr txBox="1"/>
          <p:nvPr/>
        </p:nvSpPr>
        <p:spPr>
          <a:xfrm>
            <a:off x="1997911" y="2670503"/>
            <a:ext cx="36967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dirty="0">
                <a:solidFill>
                  <a:schemeClr val="bg1"/>
                </a:solidFill>
              </a:rPr>
              <a:t>Meetings </a:t>
            </a:r>
            <a:r>
              <a:rPr lang="nl-BE" sz="2400" dirty="0" err="1">
                <a:solidFill>
                  <a:schemeClr val="bg1"/>
                </a:solidFill>
              </a:rPr>
              <a:t>with</a:t>
            </a:r>
            <a:r>
              <a:rPr lang="nl-BE" sz="2400" dirty="0">
                <a:solidFill>
                  <a:schemeClr val="bg1"/>
                </a:solidFill>
              </a:rPr>
              <a:t> UEMS </a:t>
            </a:r>
            <a:r>
              <a:rPr lang="nl-BE" sz="2400" dirty="0" err="1">
                <a:solidFill>
                  <a:schemeClr val="bg1"/>
                </a:solidFill>
              </a:rPr>
              <a:t>bodies</a:t>
            </a:r>
            <a:endParaRPr lang="nl-BE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536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FCA7FE8-724F-417E-806E-047A479FDA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0310" y="129151"/>
            <a:ext cx="9613490" cy="1055837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bg1"/>
                </a:solidFill>
                <a:latin typeface="Asap" pitchFamily="2" charset="0"/>
              </a:rPr>
              <a:t>Report of the Officer for EU &amp; Int’l Affairs</a:t>
            </a:r>
            <a:endParaRPr lang="en-GB" dirty="0">
              <a:solidFill>
                <a:schemeClr val="bg1"/>
              </a:solidFill>
              <a:latin typeface="Alegreya Sans" panose="00000500000000000000" pitchFamily="2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3276EF7-C6D3-4179-8891-190AE7C396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40310" y="1825625"/>
            <a:ext cx="9613490" cy="5816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200" dirty="0">
                <a:solidFill>
                  <a:schemeClr val="bg1"/>
                </a:solidFill>
                <a:ea typeface="Noto Serif" panose="02020600060500020200" pitchFamily="18" charset="0"/>
                <a:cs typeface="Noto Serif" panose="02020600060500020200" pitchFamily="18" charset="0"/>
              </a:rPr>
              <a:t> The activities of the Officer for EU &amp; Int’l Affairs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C36B8575-E098-C9D2-96D6-DD4C302E1A0F}"/>
              </a:ext>
            </a:extLst>
          </p:cNvPr>
          <p:cNvSpPr txBox="1"/>
          <p:nvPr/>
        </p:nvSpPr>
        <p:spPr>
          <a:xfrm>
            <a:off x="2035535" y="5416547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dirty="0">
                <a:solidFill>
                  <a:schemeClr val="bg1"/>
                </a:solidFill>
              </a:rPr>
              <a:t>	**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E12B4DB0-1A36-A843-2A39-A76738DD63E1}"/>
              </a:ext>
            </a:extLst>
          </p:cNvPr>
          <p:cNvSpPr txBox="1"/>
          <p:nvPr/>
        </p:nvSpPr>
        <p:spPr>
          <a:xfrm>
            <a:off x="2049719" y="4730036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dirty="0">
                <a:solidFill>
                  <a:schemeClr val="bg1"/>
                </a:solidFill>
              </a:rPr>
              <a:t>	**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2291FA49-27D9-844F-7B5A-01BF5B01C53A}"/>
              </a:ext>
            </a:extLst>
          </p:cNvPr>
          <p:cNvSpPr txBox="1"/>
          <p:nvPr/>
        </p:nvSpPr>
        <p:spPr>
          <a:xfrm>
            <a:off x="2035536" y="4043525"/>
            <a:ext cx="85509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dirty="0">
                <a:solidFill>
                  <a:schemeClr val="bg1"/>
                </a:solidFill>
              </a:rPr>
              <a:t>				</a:t>
            </a:r>
            <a:r>
              <a:rPr lang="nl-BE" sz="2400" dirty="0" err="1">
                <a:solidFill>
                  <a:schemeClr val="bg1"/>
                </a:solidFill>
              </a:rPr>
              <a:t>together</a:t>
            </a:r>
            <a:r>
              <a:rPr lang="nl-BE" sz="2400" dirty="0">
                <a:solidFill>
                  <a:schemeClr val="bg1"/>
                </a:solidFill>
              </a:rPr>
              <a:t> </a:t>
            </a:r>
            <a:r>
              <a:rPr lang="nl-BE" sz="2400" dirty="0" err="1">
                <a:solidFill>
                  <a:schemeClr val="bg1"/>
                </a:solidFill>
              </a:rPr>
              <a:t>with</a:t>
            </a:r>
            <a:r>
              <a:rPr lang="nl-BE" sz="2400" dirty="0">
                <a:solidFill>
                  <a:schemeClr val="bg1"/>
                </a:solidFill>
              </a:rPr>
              <a:t> the </a:t>
            </a:r>
            <a:r>
              <a:rPr lang="nl-BE" sz="2400" dirty="0" err="1">
                <a:solidFill>
                  <a:schemeClr val="bg1"/>
                </a:solidFill>
              </a:rPr>
              <a:t>Section’s</a:t>
            </a:r>
            <a:r>
              <a:rPr lang="nl-BE" sz="2400" dirty="0">
                <a:solidFill>
                  <a:schemeClr val="bg1"/>
                </a:solidFill>
              </a:rPr>
              <a:t> </a:t>
            </a:r>
            <a:r>
              <a:rPr lang="nl-BE" sz="2400" dirty="0" err="1">
                <a:solidFill>
                  <a:schemeClr val="bg1"/>
                </a:solidFill>
              </a:rPr>
              <a:t>colleagues</a:t>
            </a:r>
            <a:endParaRPr lang="nl-BE" sz="2400" dirty="0">
              <a:solidFill>
                <a:schemeClr val="bg1"/>
              </a:solidFill>
            </a:endParaRP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9152CD92-53FB-8757-C0D6-81D9CC4B1191}"/>
              </a:ext>
            </a:extLst>
          </p:cNvPr>
          <p:cNvSpPr txBox="1"/>
          <p:nvPr/>
        </p:nvSpPr>
        <p:spPr>
          <a:xfrm>
            <a:off x="1997911" y="3357014"/>
            <a:ext cx="90574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dirty="0">
                <a:solidFill>
                  <a:schemeClr val="bg1"/>
                </a:solidFill>
              </a:rPr>
              <a:t> 	</a:t>
            </a:r>
            <a:r>
              <a:rPr lang="nl-BE" sz="2400" dirty="0" err="1">
                <a:solidFill>
                  <a:schemeClr val="bg1"/>
                </a:solidFill>
              </a:rPr>
              <a:t>to</a:t>
            </a:r>
            <a:r>
              <a:rPr lang="nl-BE" sz="2400" dirty="0">
                <a:solidFill>
                  <a:schemeClr val="bg1"/>
                </a:solidFill>
              </a:rPr>
              <a:t> meet </a:t>
            </a:r>
            <a:r>
              <a:rPr lang="nl-BE" sz="2400" dirty="0" err="1">
                <a:solidFill>
                  <a:schemeClr val="bg1"/>
                </a:solidFill>
              </a:rPr>
              <a:t>delegates</a:t>
            </a:r>
            <a:r>
              <a:rPr lang="nl-BE" sz="2400" dirty="0">
                <a:solidFill>
                  <a:schemeClr val="bg1"/>
                </a:solidFill>
              </a:rPr>
              <a:t> from professional and </a:t>
            </a:r>
            <a:r>
              <a:rPr lang="nl-BE" sz="2400" dirty="0" err="1">
                <a:solidFill>
                  <a:schemeClr val="bg1"/>
                </a:solidFill>
              </a:rPr>
              <a:t>scientific</a:t>
            </a:r>
            <a:r>
              <a:rPr lang="nl-BE" sz="2400" dirty="0">
                <a:solidFill>
                  <a:schemeClr val="bg1"/>
                </a:solidFill>
              </a:rPr>
              <a:t> </a:t>
            </a:r>
            <a:r>
              <a:rPr lang="nl-BE" sz="2400" dirty="0" err="1">
                <a:solidFill>
                  <a:schemeClr val="bg1"/>
                </a:solidFill>
              </a:rPr>
              <a:t>associations</a:t>
            </a:r>
            <a:r>
              <a:rPr lang="nl-BE" sz="2400" dirty="0">
                <a:solidFill>
                  <a:schemeClr val="bg1"/>
                </a:solidFill>
              </a:rPr>
              <a:t>, </a:t>
            </a: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594A50C0-4837-9C05-7EFD-DD73C30336C0}"/>
              </a:ext>
            </a:extLst>
          </p:cNvPr>
          <p:cNvSpPr txBox="1"/>
          <p:nvPr/>
        </p:nvSpPr>
        <p:spPr>
          <a:xfrm>
            <a:off x="1997911" y="2670503"/>
            <a:ext cx="80422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dirty="0">
                <a:solidFill>
                  <a:schemeClr val="bg1"/>
                </a:solidFill>
              </a:rPr>
              <a:t>The </a:t>
            </a:r>
            <a:r>
              <a:rPr lang="nl-BE" sz="2400" dirty="0" err="1">
                <a:solidFill>
                  <a:schemeClr val="bg1"/>
                </a:solidFill>
              </a:rPr>
              <a:t>Autumn</a:t>
            </a:r>
            <a:r>
              <a:rPr lang="nl-BE" sz="2400" dirty="0">
                <a:solidFill>
                  <a:schemeClr val="bg1"/>
                </a:solidFill>
              </a:rPr>
              <a:t> meeting of the PRM Section </a:t>
            </a:r>
            <a:r>
              <a:rPr lang="nl-BE" sz="2400" dirty="0" err="1">
                <a:solidFill>
                  <a:schemeClr val="bg1"/>
                </a:solidFill>
              </a:rPr>
              <a:t>offered</a:t>
            </a:r>
            <a:r>
              <a:rPr lang="nl-BE" sz="2400" dirty="0">
                <a:solidFill>
                  <a:schemeClr val="bg1"/>
                </a:solidFill>
              </a:rPr>
              <a:t> </a:t>
            </a:r>
            <a:r>
              <a:rPr lang="nl-BE" sz="2400" dirty="0" err="1">
                <a:solidFill>
                  <a:schemeClr val="bg1"/>
                </a:solidFill>
              </a:rPr>
              <a:t>opportunities</a:t>
            </a:r>
            <a:endParaRPr lang="nl-BE" sz="2400" dirty="0">
              <a:solidFill>
                <a:schemeClr val="bg1"/>
              </a:solidFill>
            </a:endParaRPr>
          </a:p>
        </p:txBody>
      </p:sp>
      <p:pic>
        <p:nvPicPr>
          <p:cNvPr id="33" name="Afbeelding 32">
            <a:extLst>
              <a:ext uri="{FF2B5EF4-FFF2-40B4-BE49-F238E27FC236}">
                <a16:creationId xmlns:a16="http://schemas.microsoft.com/office/drawing/2014/main" id="{66180C0F-2E80-80C3-283F-5468F349FE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4131" y="4217041"/>
            <a:ext cx="3071681" cy="2303761"/>
          </a:xfrm>
          <a:prstGeom prst="rect">
            <a:avLst/>
          </a:prstGeom>
        </p:spPr>
      </p:pic>
      <p:pic>
        <p:nvPicPr>
          <p:cNvPr id="39" name="Afbeelding 38">
            <a:extLst>
              <a:ext uri="{FF2B5EF4-FFF2-40B4-BE49-F238E27FC236}">
                <a16:creationId xmlns:a16="http://schemas.microsoft.com/office/drawing/2014/main" id="{B4F91040-0EEB-4B4E-4F9E-29705B31BF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3641" y="4650690"/>
            <a:ext cx="3806719" cy="1993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4741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FCA7FE8-724F-417E-806E-047A479FDA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0310" y="129151"/>
            <a:ext cx="9613490" cy="1055837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bg1"/>
                </a:solidFill>
                <a:latin typeface="Asap" pitchFamily="2" charset="0"/>
              </a:rPr>
              <a:t>Report of the Officer for EU &amp; Int’l Affairs</a:t>
            </a:r>
            <a:endParaRPr lang="en-GB" dirty="0">
              <a:solidFill>
                <a:schemeClr val="bg1"/>
              </a:solidFill>
              <a:latin typeface="Alegreya Sans" panose="00000500000000000000" pitchFamily="2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3276EF7-C6D3-4179-8891-190AE7C396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40310" y="1825625"/>
            <a:ext cx="9613490" cy="5816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200" dirty="0">
                <a:solidFill>
                  <a:schemeClr val="bg1"/>
                </a:solidFill>
                <a:ea typeface="Noto Serif" panose="02020600060500020200" pitchFamily="18" charset="0"/>
                <a:cs typeface="Noto Serif" panose="02020600060500020200" pitchFamily="18" charset="0"/>
              </a:rPr>
              <a:t> The activities of the Officer for EU &amp; Int’l Affairs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C36B8575-E098-C9D2-96D6-DD4C302E1A0F}"/>
              </a:ext>
            </a:extLst>
          </p:cNvPr>
          <p:cNvSpPr txBox="1"/>
          <p:nvPr/>
        </p:nvSpPr>
        <p:spPr>
          <a:xfrm>
            <a:off x="2035535" y="5416547"/>
            <a:ext cx="5982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dirty="0">
                <a:solidFill>
                  <a:schemeClr val="bg1"/>
                </a:solidFill>
              </a:rPr>
              <a:t>			in a </a:t>
            </a:r>
            <a:r>
              <a:rPr lang="nl-BE" sz="2400" dirty="0" err="1">
                <a:solidFill>
                  <a:schemeClr val="bg1"/>
                </a:solidFill>
              </a:rPr>
              <a:t>very</a:t>
            </a:r>
            <a:r>
              <a:rPr lang="nl-BE" sz="2400" dirty="0">
                <a:solidFill>
                  <a:schemeClr val="bg1"/>
                </a:solidFill>
              </a:rPr>
              <a:t> </a:t>
            </a:r>
            <a:r>
              <a:rPr lang="nl-BE" sz="2400" dirty="0" err="1">
                <a:solidFill>
                  <a:schemeClr val="bg1"/>
                </a:solidFill>
              </a:rPr>
              <a:t>impressive</a:t>
            </a:r>
            <a:r>
              <a:rPr lang="nl-BE" sz="2400" dirty="0">
                <a:solidFill>
                  <a:schemeClr val="bg1"/>
                </a:solidFill>
              </a:rPr>
              <a:t> way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E12B4DB0-1A36-A843-2A39-A76738DD63E1}"/>
              </a:ext>
            </a:extLst>
          </p:cNvPr>
          <p:cNvSpPr txBox="1"/>
          <p:nvPr/>
        </p:nvSpPr>
        <p:spPr>
          <a:xfrm>
            <a:off x="2049719" y="4730036"/>
            <a:ext cx="53276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dirty="0">
                <a:solidFill>
                  <a:schemeClr val="bg1"/>
                </a:solidFill>
              </a:rPr>
              <a:t>			</a:t>
            </a:r>
            <a:r>
              <a:rPr lang="nl-BE" sz="2400" dirty="0" err="1">
                <a:solidFill>
                  <a:schemeClr val="bg1"/>
                </a:solidFill>
              </a:rPr>
              <a:t>finds</a:t>
            </a:r>
            <a:r>
              <a:rPr lang="nl-BE" sz="2400" dirty="0">
                <a:solidFill>
                  <a:schemeClr val="bg1"/>
                </a:solidFill>
              </a:rPr>
              <a:t> </a:t>
            </a:r>
            <a:r>
              <a:rPr lang="nl-BE" sz="2400" dirty="0" err="1">
                <a:solidFill>
                  <a:schemeClr val="bg1"/>
                </a:solidFill>
              </a:rPr>
              <a:t>cut-off</a:t>
            </a:r>
            <a:r>
              <a:rPr lang="nl-BE" sz="2400" dirty="0">
                <a:solidFill>
                  <a:schemeClr val="bg1"/>
                </a:solidFill>
              </a:rPr>
              <a:t> </a:t>
            </a:r>
            <a:r>
              <a:rPr lang="nl-BE" sz="2400" dirty="0" err="1">
                <a:solidFill>
                  <a:schemeClr val="bg1"/>
                </a:solidFill>
              </a:rPr>
              <a:t>values</a:t>
            </a:r>
            <a:endParaRPr lang="nl-BE" sz="2400" dirty="0">
              <a:solidFill>
                <a:schemeClr val="bg1"/>
              </a:solidFill>
            </a:endParaRP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2291FA49-27D9-844F-7B5A-01BF5B01C53A}"/>
              </a:ext>
            </a:extLst>
          </p:cNvPr>
          <p:cNvSpPr txBox="1"/>
          <p:nvPr/>
        </p:nvSpPr>
        <p:spPr>
          <a:xfrm>
            <a:off x="2035536" y="4043525"/>
            <a:ext cx="67682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dirty="0">
                <a:solidFill>
                  <a:schemeClr val="bg1"/>
                </a:solidFill>
              </a:rPr>
              <a:t>			</a:t>
            </a:r>
            <a:r>
              <a:rPr lang="nl-BE" sz="2400" dirty="0" err="1">
                <a:solidFill>
                  <a:schemeClr val="bg1"/>
                </a:solidFill>
              </a:rPr>
              <a:t>evaluates</a:t>
            </a:r>
            <a:r>
              <a:rPr lang="nl-BE" sz="2400" dirty="0">
                <a:solidFill>
                  <a:schemeClr val="bg1"/>
                </a:solidFill>
              </a:rPr>
              <a:t> </a:t>
            </a:r>
            <a:r>
              <a:rPr lang="nl-BE" sz="2400" dirty="0" err="1">
                <a:solidFill>
                  <a:schemeClr val="bg1"/>
                </a:solidFill>
              </a:rPr>
              <a:t>it’s</a:t>
            </a:r>
            <a:r>
              <a:rPr lang="nl-BE" sz="2400" dirty="0">
                <a:solidFill>
                  <a:schemeClr val="bg1"/>
                </a:solidFill>
              </a:rPr>
              <a:t> </a:t>
            </a:r>
            <a:r>
              <a:rPr lang="nl-BE" sz="2400" dirty="0" err="1">
                <a:solidFill>
                  <a:schemeClr val="bg1"/>
                </a:solidFill>
              </a:rPr>
              <a:t>exam’s</a:t>
            </a:r>
            <a:r>
              <a:rPr lang="nl-BE" sz="2400" dirty="0">
                <a:solidFill>
                  <a:schemeClr val="bg1"/>
                </a:solidFill>
              </a:rPr>
              <a:t> </a:t>
            </a:r>
            <a:r>
              <a:rPr lang="nl-BE" sz="2400" dirty="0" err="1">
                <a:solidFill>
                  <a:schemeClr val="bg1"/>
                </a:solidFill>
              </a:rPr>
              <a:t>questions</a:t>
            </a:r>
            <a:endParaRPr lang="nl-BE" sz="2400" dirty="0">
              <a:solidFill>
                <a:schemeClr val="bg1"/>
              </a:solidFill>
            </a:endParaRP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9152CD92-53FB-8757-C0D6-81D9CC4B1191}"/>
              </a:ext>
            </a:extLst>
          </p:cNvPr>
          <p:cNvSpPr txBox="1"/>
          <p:nvPr/>
        </p:nvSpPr>
        <p:spPr>
          <a:xfrm>
            <a:off x="1997911" y="3357014"/>
            <a:ext cx="76240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dirty="0">
                <a:solidFill>
                  <a:schemeClr val="bg1"/>
                </a:solidFill>
              </a:rPr>
              <a:t>        </a:t>
            </a:r>
            <a:r>
              <a:rPr lang="nl-BE" sz="2400" dirty="0" err="1">
                <a:solidFill>
                  <a:schemeClr val="bg1"/>
                </a:solidFill>
              </a:rPr>
              <a:t>to</a:t>
            </a:r>
            <a:r>
              <a:rPr lang="nl-BE" sz="2400" dirty="0">
                <a:solidFill>
                  <a:schemeClr val="bg1"/>
                </a:solidFill>
              </a:rPr>
              <a:t> </a:t>
            </a:r>
            <a:r>
              <a:rPr lang="nl-BE" sz="2400" dirty="0" err="1">
                <a:solidFill>
                  <a:schemeClr val="bg1"/>
                </a:solidFill>
              </a:rPr>
              <a:t>learn</a:t>
            </a:r>
            <a:r>
              <a:rPr lang="nl-BE" sz="2400" dirty="0">
                <a:solidFill>
                  <a:schemeClr val="bg1"/>
                </a:solidFill>
              </a:rPr>
              <a:t> </a:t>
            </a:r>
            <a:r>
              <a:rPr lang="nl-BE" sz="2400" dirty="0" err="1">
                <a:solidFill>
                  <a:schemeClr val="bg1"/>
                </a:solidFill>
              </a:rPr>
              <a:t>how</a:t>
            </a:r>
            <a:r>
              <a:rPr lang="nl-BE" sz="2400" dirty="0">
                <a:solidFill>
                  <a:schemeClr val="bg1"/>
                </a:solidFill>
              </a:rPr>
              <a:t> the Section </a:t>
            </a:r>
            <a:r>
              <a:rPr lang="nl-BE" sz="2400" dirty="0" err="1">
                <a:solidFill>
                  <a:schemeClr val="bg1"/>
                </a:solidFill>
              </a:rPr>
              <a:t>organises</a:t>
            </a:r>
            <a:r>
              <a:rPr lang="nl-BE" sz="2400" dirty="0">
                <a:solidFill>
                  <a:schemeClr val="bg1"/>
                </a:solidFill>
              </a:rPr>
              <a:t> </a:t>
            </a:r>
            <a:r>
              <a:rPr lang="nl-BE" sz="2400" dirty="0" err="1">
                <a:solidFill>
                  <a:schemeClr val="bg1"/>
                </a:solidFill>
              </a:rPr>
              <a:t>it’s</a:t>
            </a:r>
            <a:r>
              <a:rPr lang="nl-BE" sz="2400" dirty="0">
                <a:solidFill>
                  <a:schemeClr val="bg1"/>
                </a:solidFill>
              </a:rPr>
              <a:t> EU </a:t>
            </a:r>
            <a:r>
              <a:rPr lang="nl-BE" sz="2400" dirty="0" err="1">
                <a:solidFill>
                  <a:schemeClr val="bg1"/>
                </a:solidFill>
              </a:rPr>
              <a:t>examinations</a:t>
            </a:r>
            <a:endParaRPr lang="nl-BE" sz="2400" dirty="0">
              <a:solidFill>
                <a:schemeClr val="bg1"/>
              </a:solidFill>
            </a:endParaRP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594A50C0-4837-9C05-7EFD-DD73C30336C0}"/>
              </a:ext>
            </a:extLst>
          </p:cNvPr>
          <p:cNvSpPr txBox="1"/>
          <p:nvPr/>
        </p:nvSpPr>
        <p:spPr>
          <a:xfrm>
            <a:off x="1997911" y="2670503"/>
            <a:ext cx="80422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dirty="0">
                <a:solidFill>
                  <a:schemeClr val="bg1"/>
                </a:solidFill>
              </a:rPr>
              <a:t>The </a:t>
            </a:r>
            <a:r>
              <a:rPr lang="nl-BE" sz="2400" dirty="0" err="1">
                <a:solidFill>
                  <a:schemeClr val="bg1"/>
                </a:solidFill>
              </a:rPr>
              <a:t>Autumn</a:t>
            </a:r>
            <a:r>
              <a:rPr lang="nl-BE" sz="2400" dirty="0">
                <a:solidFill>
                  <a:schemeClr val="bg1"/>
                </a:solidFill>
              </a:rPr>
              <a:t> meeting of the PRM Section </a:t>
            </a:r>
            <a:r>
              <a:rPr lang="nl-BE" sz="2400" dirty="0" err="1">
                <a:solidFill>
                  <a:schemeClr val="bg1"/>
                </a:solidFill>
              </a:rPr>
              <a:t>offered</a:t>
            </a:r>
            <a:r>
              <a:rPr lang="nl-BE" sz="2400" dirty="0">
                <a:solidFill>
                  <a:schemeClr val="bg1"/>
                </a:solidFill>
              </a:rPr>
              <a:t> </a:t>
            </a:r>
            <a:r>
              <a:rPr lang="nl-BE" sz="2400" dirty="0" err="1">
                <a:solidFill>
                  <a:schemeClr val="bg1"/>
                </a:solidFill>
              </a:rPr>
              <a:t>opportunities</a:t>
            </a:r>
            <a:endParaRPr lang="nl-BE" sz="2400" dirty="0">
              <a:solidFill>
                <a:schemeClr val="bg1"/>
              </a:solidFill>
            </a:endParaRP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31ED06BD-178F-F8E3-C012-2C55BCFF61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-5400000">
            <a:off x="1629045" y="4290840"/>
            <a:ext cx="3060121" cy="2038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435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6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FCA7FE8-724F-417E-806E-047A479FDA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0310" y="129151"/>
            <a:ext cx="9613490" cy="1055837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bg1"/>
                </a:solidFill>
                <a:latin typeface="Asap" pitchFamily="2" charset="0"/>
              </a:rPr>
              <a:t>Report of the Officer for EU &amp; Int’l Affairs</a:t>
            </a:r>
            <a:endParaRPr lang="en-GB" dirty="0">
              <a:solidFill>
                <a:schemeClr val="bg1"/>
              </a:solidFill>
              <a:latin typeface="Alegreya Sans" panose="00000500000000000000" pitchFamily="2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3276EF7-C6D3-4179-8891-190AE7C396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40310" y="1825625"/>
            <a:ext cx="9613490" cy="5816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200" dirty="0">
                <a:solidFill>
                  <a:schemeClr val="bg1"/>
                </a:solidFill>
                <a:ea typeface="Noto Serif" panose="02020600060500020200" pitchFamily="18" charset="0"/>
                <a:cs typeface="Noto Serif" panose="02020600060500020200" pitchFamily="18" charset="0"/>
              </a:rPr>
              <a:t> The activities of the Officer for EU &amp; Int’l Affairs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C36B8575-E098-C9D2-96D6-DD4C302E1A0F}"/>
              </a:ext>
            </a:extLst>
          </p:cNvPr>
          <p:cNvSpPr txBox="1"/>
          <p:nvPr/>
        </p:nvSpPr>
        <p:spPr>
          <a:xfrm>
            <a:off x="2035535" y="5416547"/>
            <a:ext cx="40318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dirty="0">
                <a:solidFill>
                  <a:schemeClr val="bg1"/>
                </a:solidFill>
              </a:rPr>
              <a:t>				*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E12B4DB0-1A36-A843-2A39-A76738DD63E1}"/>
              </a:ext>
            </a:extLst>
          </p:cNvPr>
          <p:cNvSpPr txBox="1"/>
          <p:nvPr/>
        </p:nvSpPr>
        <p:spPr>
          <a:xfrm>
            <a:off x="2049719" y="4730036"/>
            <a:ext cx="41857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dirty="0">
                <a:solidFill>
                  <a:schemeClr val="bg1"/>
                </a:solidFill>
              </a:rPr>
              <a:t>				**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2291FA49-27D9-844F-7B5A-01BF5B01C53A}"/>
              </a:ext>
            </a:extLst>
          </p:cNvPr>
          <p:cNvSpPr txBox="1"/>
          <p:nvPr/>
        </p:nvSpPr>
        <p:spPr>
          <a:xfrm>
            <a:off x="2035536" y="4043525"/>
            <a:ext cx="41857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dirty="0">
                <a:solidFill>
                  <a:schemeClr val="bg1"/>
                </a:solidFill>
              </a:rPr>
              <a:t>				**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9152CD92-53FB-8757-C0D6-81D9CC4B1191}"/>
              </a:ext>
            </a:extLst>
          </p:cNvPr>
          <p:cNvSpPr txBox="1"/>
          <p:nvPr/>
        </p:nvSpPr>
        <p:spPr>
          <a:xfrm>
            <a:off x="1997911" y="3357014"/>
            <a:ext cx="74288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dirty="0">
                <a:solidFill>
                  <a:schemeClr val="bg1"/>
                </a:solidFill>
              </a:rPr>
              <a:t>        </a:t>
            </a:r>
            <a:r>
              <a:rPr lang="nl-BE" sz="2400" dirty="0" err="1">
                <a:solidFill>
                  <a:schemeClr val="bg1"/>
                </a:solidFill>
              </a:rPr>
              <a:t>to</a:t>
            </a:r>
            <a:r>
              <a:rPr lang="nl-BE" sz="2400" dirty="0">
                <a:solidFill>
                  <a:schemeClr val="bg1"/>
                </a:solidFill>
              </a:rPr>
              <a:t> </a:t>
            </a:r>
            <a:r>
              <a:rPr lang="nl-BE" sz="2400" dirty="0" err="1">
                <a:solidFill>
                  <a:schemeClr val="bg1"/>
                </a:solidFill>
              </a:rPr>
              <a:t>experience</a:t>
            </a:r>
            <a:r>
              <a:rPr lang="nl-BE" sz="2400" dirty="0">
                <a:solidFill>
                  <a:schemeClr val="bg1"/>
                </a:solidFill>
              </a:rPr>
              <a:t> </a:t>
            </a:r>
            <a:r>
              <a:rPr lang="nl-BE" sz="2400" dirty="0" err="1">
                <a:solidFill>
                  <a:schemeClr val="bg1"/>
                </a:solidFill>
              </a:rPr>
              <a:t>how</a:t>
            </a:r>
            <a:r>
              <a:rPr lang="nl-BE" sz="2400" dirty="0">
                <a:solidFill>
                  <a:schemeClr val="bg1"/>
                </a:solidFill>
              </a:rPr>
              <a:t> the Section </a:t>
            </a:r>
            <a:r>
              <a:rPr lang="nl-BE" sz="2400" dirty="0" err="1">
                <a:solidFill>
                  <a:schemeClr val="bg1"/>
                </a:solidFill>
              </a:rPr>
              <a:t>organises</a:t>
            </a:r>
            <a:r>
              <a:rPr lang="nl-BE" sz="2400" dirty="0">
                <a:solidFill>
                  <a:schemeClr val="bg1"/>
                </a:solidFill>
              </a:rPr>
              <a:t> </a:t>
            </a:r>
            <a:r>
              <a:rPr lang="nl-BE" sz="2400" dirty="0" err="1">
                <a:solidFill>
                  <a:schemeClr val="bg1"/>
                </a:solidFill>
              </a:rPr>
              <a:t>it’s</a:t>
            </a:r>
            <a:r>
              <a:rPr lang="nl-BE" sz="2400" dirty="0">
                <a:solidFill>
                  <a:schemeClr val="bg1"/>
                </a:solidFill>
              </a:rPr>
              <a:t> meetings</a:t>
            </a: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594A50C0-4837-9C05-7EFD-DD73C30336C0}"/>
              </a:ext>
            </a:extLst>
          </p:cNvPr>
          <p:cNvSpPr txBox="1"/>
          <p:nvPr/>
        </p:nvSpPr>
        <p:spPr>
          <a:xfrm>
            <a:off x="1997911" y="2670503"/>
            <a:ext cx="80422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dirty="0">
                <a:solidFill>
                  <a:schemeClr val="bg1"/>
                </a:solidFill>
              </a:rPr>
              <a:t>The </a:t>
            </a:r>
            <a:r>
              <a:rPr lang="nl-BE" sz="2400" dirty="0" err="1">
                <a:solidFill>
                  <a:schemeClr val="bg1"/>
                </a:solidFill>
              </a:rPr>
              <a:t>Autumn</a:t>
            </a:r>
            <a:r>
              <a:rPr lang="nl-BE" sz="2400" dirty="0">
                <a:solidFill>
                  <a:schemeClr val="bg1"/>
                </a:solidFill>
              </a:rPr>
              <a:t> meeting of the PRM Section </a:t>
            </a:r>
            <a:r>
              <a:rPr lang="nl-BE" sz="2400" dirty="0" err="1">
                <a:solidFill>
                  <a:schemeClr val="bg1"/>
                </a:solidFill>
              </a:rPr>
              <a:t>offered</a:t>
            </a:r>
            <a:r>
              <a:rPr lang="nl-BE" sz="2400" dirty="0">
                <a:solidFill>
                  <a:schemeClr val="bg1"/>
                </a:solidFill>
              </a:rPr>
              <a:t> </a:t>
            </a:r>
            <a:r>
              <a:rPr lang="nl-BE" sz="2400" dirty="0" err="1">
                <a:solidFill>
                  <a:schemeClr val="bg1"/>
                </a:solidFill>
              </a:rPr>
              <a:t>opportunities</a:t>
            </a:r>
            <a:endParaRPr lang="nl-BE" sz="2400" dirty="0">
              <a:solidFill>
                <a:schemeClr val="bg1"/>
              </a:solidFill>
            </a:endParaRP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31E162A7-29B8-7296-3F4E-BA94401C84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0869" y="3840011"/>
            <a:ext cx="2218997" cy="2958662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66DD0E0D-6E27-22EB-4BEA-5FE887EA46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1336" y="3840010"/>
            <a:ext cx="4429917" cy="2951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8895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FCA7FE8-724F-417E-806E-047A479FDA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0310" y="129151"/>
            <a:ext cx="9613490" cy="1055837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bg1"/>
                </a:solidFill>
                <a:latin typeface="Asap" pitchFamily="2" charset="0"/>
              </a:rPr>
              <a:t>Report of the Officer for EU &amp; Int’l Affairs</a:t>
            </a:r>
            <a:endParaRPr lang="en-GB" dirty="0">
              <a:solidFill>
                <a:schemeClr val="bg1"/>
              </a:solidFill>
              <a:latin typeface="Alegreya Sans" panose="00000500000000000000" pitchFamily="2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3276EF7-C6D3-4179-8891-190AE7C396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40310" y="1825625"/>
            <a:ext cx="9613490" cy="5816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200" dirty="0">
                <a:solidFill>
                  <a:schemeClr val="bg1"/>
                </a:solidFill>
                <a:ea typeface="Noto Serif" panose="02020600060500020200" pitchFamily="18" charset="0"/>
                <a:cs typeface="Noto Serif" panose="02020600060500020200" pitchFamily="18" charset="0"/>
              </a:rPr>
              <a:t> The activities of the Officer for EU &amp; Int’l Affairs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E12B4DB0-1A36-A843-2A39-A76738DD63E1}"/>
              </a:ext>
            </a:extLst>
          </p:cNvPr>
          <p:cNvSpPr txBox="1"/>
          <p:nvPr/>
        </p:nvSpPr>
        <p:spPr>
          <a:xfrm>
            <a:off x="2049719" y="4730036"/>
            <a:ext cx="69557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dirty="0">
                <a:solidFill>
                  <a:schemeClr val="bg1"/>
                </a:solidFill>
              </a:rPr>
              <a:t>        </a:t>
            </a:r>
            <a:r>
              <a:rPr lang="nl-BE" sz="2400" dirty="0" err="1">
                <a:solidFill>
                  <a:schemeClr val="bg1"/>
                </a:solidFill>
              </a:rPr>
              <a:t>clarify</a:t>
            </a:r>
            <a:r>
              <a:rPr lang="nl-BE" sz="2400" dirty="0">
                <a:solidFill>
                  <a:schemeClr val="bg1"/>
                </a:solidFill>
              </a:rPr>
              <a:t> </a:t>
            </a:r>
            <a:r>
              <a:rPr lang="nl-BE" sz="2400" dirty="0" err="1">
                <a:solidFill>
                  <a:schemeClr val="bg1"/>
                </a:solidFill>
              </a:rPr>
              <a:t>decision</a:t>
            </a:r>
            <a:r>
              <a:rPr lang="nl-BE" sz="2400" dirty="0">
                <a:solidFill>
                  <a:schemeClr val="bg1"/>
                </a:solidFill>
              </a:rPr>
              <a:t> </a:t>
            </a:r>
            <a:r>
              <a:rPr lang="nl-BE" sz="2400" dirty="0" err="1">
                <a:solidFill>
                  <a:schemeClr val="bg1"/>
                </a:solidFill>
              </a:rPr>
              <a:t>processes</a:t>
            </a:r>
            <a:r>
              <a:rPr lang="nl-BE" sz="2400" dirty="0">
                <a:solidFill>
                  <a:schemeClr val="bg1"/>
                </a:solidFill>
              </a:rPr>
              <a:t>			**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2291FA49-27D9-844F-7B5A-01BF5B01C53A}"/>
              </a:ext>
            </a:extLst>
          </p:cNvPr>
          <p:cNvSpPr txBox="1"/>
          <p:nvPr/>
        </p:nvSpPr>
        <p:spPr>
          <a:xfrm>
            <a:off x="2035536" y="4043525"/>
            <a:ext cx="11079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dirty="0">
                <a:solidFill>
                  <a:schemeClr val="bg1"/>
                </a:solidFill>
              </a:rPr>
              <a:t>	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9152CD92-53FB-8757-C0D6-81D9CC4B1191}"/>
              </a:ext>
            </a:extLst>
          </p:cNvPr>
          <p:cNvSpPr txBox="1"/>
          <p:nvPr/>
        </p:nvSpPr>
        <p:spPr>
          <a:xfrm>
            <a:off x="1997911" y="3357014"/>
            <a:ext cx="54448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dirty="0">
                <a:solidFill>
                  <a:schemeClr val="bg1"/>
                </a:solidFill>
              </a:rPr>
              <a:t>        </a:t>
            </a:r>
            <a:r>
              <a:rPr lang="nl-BE" sz="2400" dirty="0" err="1">
                <a:solidFill>
                  <a:schemeClr val="bg1"/>
                </a:solidFill>
              </a:rPr>
              <a:t>to</a:t>
            </a:r>
            <a:r>
              <a:rPr lang="nl-BE" sz="2400" dirty="0">
                <a:solidFill>
                  <a:schemeClr val="bg1"/>
                </a:solidFill>
              </a:rPr>
              <a:t> </a:t>
            </a:r>
            <a:r>
              <a:rPr lang="nl-BE" sz="2400" dirty="0" err="1">
                <a:solidFill>
                  <a:schemeClr val="bg1"/>
                </a:solidFill>
              </a:rPr>
              <a:t>explain</a:t>
            </a:r>
            <a:r>
              <a:rPr lang="nl-BE" sz="2400" dirty="0">
                <a:solidFill>
                  <a:schemeClr val="bg1"/>
                </a:solidFill>
              </a:rPr>
              <a:t> the rationale </a:t>
            </a:r>
            <a:r>
              <a:rPr lang="nl-BE" sz="2400" dirty="0" err="1">
                <a:solidFill>
                  <a:schemeClr val="bg1"/>
                </a:solidFill>
              </a:rPr>
              <a:t>behind</a:t>
            </a:r>
            <a:r>
              <a:rPr lang="nl-BE" sz="2400" dirty="0">
                <a:solidFill>
                  <a:schemeClr val="bg1"/>
                </a:solidFill>
              </a:rPr>
              <a:t> policy </a:t>
            </a: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594A50C0-4837-9C05-7EFD-DD73C30336C0}"/>
              </a:ext>
            </a:extLst>
          </p:cNvPr>
          <p:cNvSpPr txBox="1"/>
          <p:nvPr/>
        </p:nvSpPr>
        <p:spPr>
          <a:xfrm>
            <a:off x="1997911" y="2670503"/>
            <a:ext cx="80422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dirty="0">
                <a:solidFill>
                  <a:schemeClr val="bg1"/>
                </a:solidFill>
              </a:rPr>
              <a:t>The </a:t>
            </a:r>
            <a:r>
              <a:rPr lang="nl-BE" sz="2400" dirty="0" err="1">
                <a:solidFill>
                  <a:schemeClr val="bg1"/>
                </a:solidFill>
              </a:rPr>
              <a:t>Autumn</a:t>
            </a:r>
            <a:r>
              <a:rPr lang="nl-BE" sz="2400" dirty="0">
                <a:solidFill>
                  <a:schemeClr val="bg1"/>
                </a:solidFill>
              </a:rPr>
              <a:t> meeting of the PRM Section </a:t>
            </a:r>
            <a:r>
              <a:rPr lang="nl-BE" sz="2400" dirty="0" err="1">
                <a:solidFill>
                  <a:schemeClr val="bg1"/>
                </a:solidFill>
              </a:rPr>
              <a:t>offered</a:t>
            </a:r>
            <a:r>
              <a:rPr lang="nl-BE" sz="2400" dirty="0">
                <a:solidFill>
                  <a:schemeClr val="bg1"/>
                </a:solidFill>
              </a:rPr>
              <a:t> </a:t>
            </a:r>
            <a:r>
              <a:rPr lang="nl-BE" sz="2400" dirty="0" err="1">
                <a:solidFill>
                  <a:schemeClr val="bg1"/>
                </a:solidFill>
              </a:rPr>
              <a:t>opportunities</a:t>
            </a:r>
            <a:endParaRPr lang="nl-BE" sz="2400" dirty="0">
              <a:solidFill>
                <a:schemeClr val="bg1"/>
              </a:solidFill>
            </a:endParaRPr>
          </a:p>
        </p:txBody>
      </p:sp>
      <p:pic>
        <p:nvPicPr>
          <p:cNvPr id="16" name="Afbeelding 15">
            <a:extLst>
              <a:ext uri="{FF2B5EF4-FFF2-40B4-BE49-F238E27FC236}">
                <a16:creationId xmlns:a16="http://schemas.microsoft.com/office/drawing/2014/main" id="{8C7A64FC-73F4-8247-58B4-3572C055CB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5008" y="3132168"/>
            <a:ext cx="2849711" cy="3536748"/>
          </a:xfrm>
          <a:prstGeom prst="rect">
            <a:avLst/>
          </a:prstGeom>
        </p:spPr>
      </p:pic>
      <p:pic>
        <p:nvPicPr>
          <p:cNvPr id="18" name="Afbeelding 17">
            <a:extLst>
              <a:ext uri="{FF2B5EF4-FFF2-40B4-BE49-F238E27FC236}">
                <a16:creationId xmlns:a16="http://schemas.microsoft.com/office/drawing/2014/main" id="{90090723-0C9C-CDAF-40B9-E8107B05F6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2342" y="3884957"/>
            <a:ext cx="2094488" cy="2843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8224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FCA7FE8-724F-417E-806E-047A479FDA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0310" y="129151"/>
            <a:ext cx="9613490" cy="1055837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bg1"/>
                </a:solidFill>
                <a:latin typeface="Asap" pitchFamily="2" charset="0"/>
              </a:rPr>
              <a:t>Report of the Officer for EU &amp; Int’l Affairs</a:t>
            </a:r>
            <a:endParaRPr lang="en-GB" dirty="0">
              <a:solidFill>
                <a:schemeClr val="bg1"/>
              </a:solidFill>
              <a:latin typeface="Alegreya Sans" panose="00000500000000000000" pitchFamily="2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3276EF7-C6D3-4179-8891-190AE7C396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40310" y="1825625"/>
            <a:ext cx="9613490" cy="5816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200" dirty="0">
                <a:solidFill>
                  <a:schemeClr val="bg1"/>
                </a:solidFill>
                <a:ea typeface="Noto Serif" panose="02020600060500020200" pitchFamily="18" charset="0"/>
                <a:cs typeface="Noto Serif" panose="02020600060500020200" pitchFamily="18" charset="0"/>
              </a:rPr>
              <a:t> The activities of the Officer for EU &amp; Int’l Affairs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C36B8575-E098-C9D2-96D6-DD4C302E1A0F}"/>
              </a:ext>
            </a:extLst>
          </p:cNvPr>
          <p:cNvSpPr txBox="1"/>
          <p:nvPr/>
        </p:nvSpPr>
        <p:spPr>
          <a:xfrm>
            <a:off x="2035535" y="5416547"/>
            <a:ext cx="70972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dirty="0">
                <a:solidFill>
                  <a:schemeClr val="bg1"/>
                </a:solidFill>
              </a:rPr>
              <a:t>				 or </a:t>
            </a:r>
            <a:r>
              <a:rPr lang="nl-BE" sz="2400" dirty="0" err="1">
                <a:solidFill>
                  <a:schemeClr val="bg1"/>
                </a:solidFill>
              </a:rPr>
              <a:t>sharing</a:t>
            </a:r>
            <a:r>
              <a:rPr lang="nl-BE" sz="2400" dirty="0">
                <a:solidFill>
                  <a:schemeClr val="bg1"/>
                </a:solidFill>
              </a:rPr>
              <a:t> </a:t>
            </a:r>
            <a:r>
              <a:rPr lang="nl-BE" sz="2400" dirty="0" err="1">
                <a:solidFill>
                  <a:schemeClr val="bg1"/>
                </a:solidFill>
              </a:rPr>
              <a:t>one’s</a:t>
            </a:r>
            <a:r>
              <a:rPr lang="nl-BE" sz="2400" dirty="0">
                <a:solidFill>
                  <a:schemeClr val="bg1"/>
                </a:solidFill>
              </a:rPr>
              <a:t> opinion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E12B4DB0-1A36-A843-2A39-A76738DD63E1}"/>
              </a:ext>
            </a:extLst>
          </p:cNvPr>
          <p:cNvSpPr txBox="1"/>
          <p:nvPr/>
        </p:nvSpPr>
        <p:spPr>
          <a:xfrm>
            <a:off x="2049719" y="4730036"/>
            <a:ext cx="3978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dirty="0">
                <a:solidFill>
                  <a:schemeClr val="accent1">
                    <a:lumMod val="75000"/>
                  </a:schemeClr>
                </a:solidFill>
              </a:rPr>
              <a:t>…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2291FA49-27D9-844F-7B5A-01BF5B01C53A}"/>
              </a:ext>
            </a:extLst>
          </p:cNvPr>
          <p:cNvSpPr txBox="1"/>
          <p:nvPr/>
        </p:nvSpPr>
        <p:spPr>
          <a:xfrm>
            <a:off x="2035536" y="4043525"/>
            <a:ext cx="65748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dirty="0">
                <a:solidFill>
                  <a:schemeClr val="bg1"/>
                </a:solidFill>
              </a:rPr>
              <a:t>				</a:t>
            </a:r>
            <a:r>
              <a:rPr lang="nl-BE" sz="2400" dirty="0" err="1">
                <a:solidFill>
                  <a:schemeClr val="bg1"/>
                </a:solidFill>
              </a:rPr>
              <a:t>reflect</a:t>
            </a:r>
            <a:r>
              <a:rPr lang="nl-BE" sz="2400" dirty="0">
                <a:solidFill>
                  <a:schemeClr val="bg1"/>
                </a:solidFill>
              </a:rPr>
              <a:t> on </a:t>
            </a:r>
            <a:r>
              <a:rPr lang="nl-BE" sz="2400" dirty="0" err="1">
                <a:solidFill>
                  <a:schemeClr val="bg1"/>
                </a:solidFill>
              </a:rPr>
              <a:t>their</a:t>
            </a:r>
            <a:r>
              <a:rPr lang="nl-BE" sz="2400" dirty="0">
                <a:solidFill>
                  <a:schemeClr val="bg1"/>
                </a:solidFill>
              </a:rPr>
              <a:t> </a:t>
            </a:r>
            <a:r>
              <a:rPr lang="nl-BE" sz="2400" dirty="0" err="1">
                <a:solidFill>
                  <a:schemeClr val="bg1"/>
                </a:solidFill>
              </a:rPr>
              <a:t>words</a:t>
            </a:r>
            <a:endParaRPr lang="nl-BE" sz="2400" dirty="0">
              <a:solidFill>
                <a:schemeClr val="bg1"/>
              </a:solidFill>
            </a:endParaRP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9152CD92-53FB-8757-C0D6-81D9CC4B1191}"/>
              </a:ext>
            </a:extLst>
          </p:cNvPr>
          <p:cNvSpPr txBox="1"/>
          <p:nvPr/>
        </p:nvSpPr>
        <p:spPr>
          <a:xfrm>
            <a:off x="1997911" y="3357014"/>
            <a:ext cx="47265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dirty="0">
                <a:solidFill>
                  <a:schemeClr val="bg1"/>
                </a:solidFill>
              </a:rPr>
              <a:t>        </a:t>
            </a:r>
            <a:r>
              <a:rPr lang="nl-BE" sz="2400" dirty="0" err="1">
                <a:solidFill>
                  <a:schemeClr val="bg1"/>
                </a:solidFill>
              </a:rPr>
              <a:t>to</a:t>
            </a:r>
            <a:r>
              <a:rPr lang="nl-BE" sz="2400" dirty="0">
                <a:solidFill>
                  <a:schemeClr val="bg1"/>
                </a:solidFill>
              </a:rPr>
              <a:t> listen </a:t>
            </a:r>
            <a:r>
              <a:rPr lang="nl-BE" sz="2400" dirty="0" err="1">
                <a:solidFill>
                  <a:schemeClr val="bg1"/>
                </a:solidFill>
              </a:rPr>
              <a:t>experienced</a:t>
            </a:r>
            <a:r>
              <a:rPr lang="nl-BE" sz="2400" dirty="0">
                <a:solidFill>
                  <a:schemeClr val="bg1"/>
                </a:solidFill>
              </a:rPr>
              <a:t> </a:t>
            </a:r>
            <a:r>
              <a:rPr lang="nl-BE" sz="2400" dirty="0" err="1">
                <a:solidFill>
                  <a:schemeClr val="bg1"/>
                </a:solidFill>
              </a:rPr>
              <a:t>colleagues</a:t>
            </a:r>
            <a:endParaRPr lang="nl-BE" sz="2400" dirty="0">
              <a:solidFill>
                <a:schemeClr val="bg1"/>
              </a:solidFill>
            </a:endParaRP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594A50C0-4837-9C05-7EFD-DD73C30336C0}"/>
              </a:ext>
            </a:extLst>
          </p:cNvPr>
          <p:cNvSpPr txBox="1"/>
          <p:nvPr/>
        </p:nvSpPr>
        <p:spPr>
          <a:xfrm>
            <a:off x="1997911" y="2670503"/>
            <a:ext cx="80422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dirty="0">
                <a:solidFill>
                  <a:schemeClr val="bg1"/>
                </a:solidFill>
              </a:rPr>
              <a:t>The </a:t>
            </a:r>
            <a:r>
              <a:rPr lang="nl-BE" sz="2400" dirty="0" err="1">
                <a:solidFill>
                  <a:schemeClr val="bg1"/>
                </a:solidFill>
              </a:rPr>
              <a:t>Autumn</a:t>
            </a:r>
            <a:r>
              <a:rPr lang="nl-BE" sz="2400" dirty="0">
                <a:solidFill>
                  <a:schemeClr val="bg1"/>
                </a:solidFill>
              </a:rPr>
              <a:t> meeting of the PRM Section </a:t>
            </a:r>
            <a:r>
              <a:rPr lang="nl-BE" sz="2400" dirty="0" err="1">
                <a:solidFill>
                  <a:schemeClr val="bg1"/>
                </a:solidFill>
              </a:rPr>
              <a:t>offered</a:t>
            </a:r>
            <a:r>
              <a:rPr lang="nl-BE" sz="2400" dirty="0">
                <a:solidFill>
                  <a:schemeClr val="bg1"/>
                </a:solidFill>
              </a:rPr>
              <a:t> </a:t>
            </a:r>
            <a:r>
              <a:rPr lang="nl-BE" sz="2400" dirty="0" err="1">
                <a:solidFill>
                  <a:schemeClr val="bg1"/>
                </a:solidFill>
              </a:rPr>
              <a:t>opportunities</a:t>
            </a:r>
            <a:endParaRPr lang="nl-BE" sz="2400" dirty="0">
              <a:solidFill>
                <a:schemeClr val="bg1"/>
              </a:solidFill>
            </a:endParaRP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79E298BC-30CB-66BF-1FA5-B4B998DCFE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9719" y="3888689"/>
            <a:ext cx="3551636" cy="2663727"/>
          </a:xfrm>
          <a:prstGeom prst="rect">
            <a:avLst/>
          </a:prstGeom>
        </p:spPr>
      </p:pic>
      <p:pic>
        <p:nvPicPr>
          <p:cNvPr id="14" name="Afbeelding 13">
            <a:extLst>
              <a:ext uri="{FF2B5EF4-FFF2-40B4-BE49-F238E27FC236}">
                <a16:creationId xmlns:a16="http://schemas.microsoft.com/office/drawing/2014/main" id="{F76F5C41-6CAB-3A32-BC41-24D8EA7AED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2799" y="3837299"/>
            <a:ext cx="2633716" cy="2766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768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1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FCA7FE8-724F-417E-806E-047A479FDA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0310" y="129151"/>
            <a:ext cx="9613490" cy="1055837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bg1"/>
                </a:solidFill>
                <a:latin typeface="Asap" pitchFamily="2" charset="0"/>
              </a:rPr>
              <a:t>Report of the Officer for EU &amp; Int’l Affairs</a:t>
            </a:r>
            <a:endParaRPr lang="en-GB" dirty="0">
              <a:solidFill>
                <a:schemeClr val="bg1"/>
              </a:solidFill>
              <a:latin typeface="Alegreya Sans" panose="00000500000000000000" pitchFamily="2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3276EF7-C6D3-4179-8891-190AE7C396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40310" y="1825625"/>
            <a:ext cx="9613490" cy="5816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200" dirty="0">
                <a:solidFill>
                  <a:schemeClr val="bg1"/>
                </a:solidFill>
                <a:ea typeface="Noto Serif" panose="02020600060500020200" pitchFamily="18" charset="0"/>
                <a:cs typeface="Noto Serif" panose="02020600060500020200" pitchFamily="18" charset="0"/>
              </a:rPr>
              <a:t> The activities of the Officer for EU &amp; Int’l Affairs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C36B8575-E098-C9D2-96D6-DD4C302E1A0F}"/>
              </a:ext>
            </a:extLst>
          </p:cNvPr>
          <p:cNvSpPr txBox="1"/>
          <p:nvPr/>
        </p:nvSpPr>
        <p:spPr>
          <a:xfrm>
            <a:off x="2035535" y="5416547"/>
            <a:ext cx="32624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dirty="0">
                <a:solidFill>
                  <a:schemeClr val="bg1"/>
                </a:solidFill>
              </a:rPr>
              <a:t>			**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E12B4DB0-1A36-A843-2A39-A76738DD63E1}"/>
              </a:ext>
            </a:extLst>
          </p:cNvPr>
          <p:cNvSpPr txBox="1"/>
          <p:nvPr/>
        </p:nvSpPr>
        <p:spPr>
          <a:xfrm>
            <a:off x="2049719" y="4730036"/>
            <a:ext cx="66219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dirty="0">
                <a:solidFill>
                  <a:schemeClr val="bg1"/>
                </a:solidFill>
              </a:rPr>
              <a:t>				 of a </a:t>
            </a:r>
            <a:r>
              <a:rPr lang="nl-BE" sz="2400" dirty="0" err="1">
                <a:solidFill>
                  <a:schemeClr val="bg1"/>
                </a:solidFill>
              </a:rPr>
              <a:t>Section’s</a:t>
            </a:r>
            <a:r>
              <a:rPr lang="nl-BE" sz="2400" dirty="0">
                <a:solidFill>
                  <a:schemeClr val="bg1"/>
                </a:solidFill>
              </a:rPr>
              <a:t> Bureau 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2291FA49-27D9-844F-7B5A-01BF5B01C53A}"/>
              </a:ext>
            </a:extLst>
          </p:cNvPr>
          <p:cNvSpPr txBox="1"/>
          <p:nvPr/>
        </p:nvSpPr>
        <p:spPr>
          <a:xfrm>
            <a:off x="2035536" y="4043525"/>
            <a:ext cx="32624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dirty="0">
                <a:solidFill>
                  <a:schemeClr val="bg1"/>
                </a:solidFill>
              </a:rPr>
              <a:t>			**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9152CD92-53FB-8757-C0D6-81D9CC4B1191}"/>
              </a:ext>
            </a:extLst>
          </p:cNvPr>
          <p:cNvSpPr txBox="1"/>
          <p:nvPr/>
        </p:nvSpPr>
        <p:spPr>
          <a:xfrm>
            <a:off x="1997911" y="3357014"/>
            <a:ext cx="60036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dirty="0">
                <a:solidFill>
                  <a:schemeClr val="bg1"/>
                </a:solidFill>
              </a:rPr>
              <a:t>        </a:t>
            </a:r>
            <a:r>
              <a:rPr lang="nl-BE" sz="2400" dirty="0" err="1">
                <a:solidFill>
                  <a:schemeClr val="bg1"/>
                </a:solidFill>
              </a:rPr>
              <a:t>to</a:t>
            </a:r>
            <a:r>
              <a:rPr lang="nl-BE" sz="2400" dirty="0">
                <a:solidFill>
                  <a:schemeClr val="bg1"/>
                </a:solidFill>
              </a:rPr>
              <a:t> </a:t>
            </a:r>
            <a:r>
              <a:rPr lang="nl-BE" sz="2400" dirty="0" err="1">
                <a:solidFill>
                  <a:schemeClr val="bg1"/>
                </a:solidFill>
              </a:rPr>
              <a:t>carefully</a:t>
            </a:r>
            <a:r>
              <a:rPr lang="nl-BE" sz="2400" dirty="0">
                <a:solidFill>
                  <a:schemeClr val="bg1"/>
                </a:solidFill>
              </a:rPr>
              <a:t> listen </a:t>
            </a:r>
            <a:r>
              <a:rPr lang="nl-BE" sz="2400" dirty="0" err="1">
                <a:solidFill>
                  <a:schemeClr val="bg1"/>
                </a:solidFill>
              </a:rPr>
              <a:t>to</a:t>
            </a:r>
            <a:r>
              <a:rPr lang="nl-BE" sz="2400" dirty="0">
                <a:solidFill>
                  <a:schemeClr val="bg1"/>
                </a:solidFill>
              </a:rPr>
              <a:t> </a:t>
            </a:r>
            <a:r>
              <a:rPr lang="nl-BE" sz="2400" dirty="0" err="1">
                <a:solidFill>
                  <a:schemeClr val="bg1"/>
                </a:solidFill>
              </a:rPr>
              <a:t>newly</a:t>
            </a:r>
            <a:r>
              <a:rPr lang="nl-BE" sz="2400" dirty="0">
                <a:solidFill>
                  <a:schemeClr val="bg1"/>
                </a:solidFill>
              </a:rPr>
              <a:t> </a:t>
            </a:r>
            <a:r>
              <a:rPr lang="nl-BE" sz="2400" dirty="0" err="1">
                <a:solidFill>
                  <a:schemeClr val="bg1"/>
                </a:solidFill>
              </a:rPr>
              <a:t>elected</a:t>
            </a:r>
            <a:r>
              <a:rPr lang="nl-BE" sz="2400" dirty="0">
                <a:solidFill>
                  <a:schemeClr val="bg1"/>
                </a:solidFill>
              </a:rPr>
              <a:t> </a:t>
            </a:r>
            <a:r>
              <a:rPr lang="nl-BE" sz="2400" dirty="0" err="1">
                <a:solidFill>
                  <a:schemeClr val="bg1"/>
                </a:solidFill>
              </a:rPr>
              <a:t>officers</a:t>
            </a:r>
            <a:endParaRPr lang="nl-BE" sz="2400" dirty="0">
              <a:solidFill>
                <a:schemeClr val="bg1"/>
              </a:solidFill>
            </a:endParaRP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594A50C0-4837-9C05-7EFD-DD73C30336C0}"/>
              </a:ext>
            </a:extLst>
          </p:cNvPr>
          <p:cNvSpPr txBox="1"/>
          <p:nvPr/>
        </p:nvSpPr>
        <p:spPr>
          <a:xfrm>
            <a:off x="1997911" y="2670503"/>
            <a:ext cx="80422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dirty="0">
                <a:solidFill>
                  <a:schemeClr val="bg1"/>
                </a:solidFill>
              </a:rPr>
              <a:t>The </a:t>
            </a:r>
            <a:r>
              <a:rPr lang="nl-BE" sz="2400" dirty="0" err="1">
                <a:solidFill>
                  <a:schemeClr val="bg1"/>
                </a:solidFill>
              </a:rPr>
              <a:t>Autumn</a:t>
            </a:r>
            <a:r>
              <a:rPr lang="nl-BE" sz="2400" dirty="0">
                <a:solidFill>
                  <a:schemeClr val="bg1"/>
                </a:solidFill>
              </a:rPr>
              <a:t> meeting of the PRM Section </a:t>
            </a:r>
            <a:r>
              <a:rPr lang="nl-BE" sz="2400" dirty="0" err="1">
                <a:solidFill>
                  <a:schemeClr val="bg1"/>
                </a:solidFill>
              </a:rPr>
              <a:t>offered</a:t>
            </a:r>
            <a:r>
              <a:rPr lang="nl-BE" sz="2400" dirty="0">
                <a:solidFill>
                  <a:schemeClr val="bg1"/>
                </a:solidFill>
              </a:rPr>
              <a:t> </a:t>
            </a:r>
            <a:r>
              <a:rPr lang="nl-BE" sz="2400" dirty="0" err="1">
                <a:solidFill>
                  <a:schemeClr val="bg1"/>
                </a:solidFill>
              </a:rPr>
              <a:t>opportunities</a:t>
            </a:r>
            <a:endParaRPr lang="nl-BE" sz="2400" dirty="0">
              <a:solidFill>
                <a:schemeClr val="bg1"/>
              </a:solidFill>
            </a:endParaRP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882BB599-51CA-E43D-7EA9-B616053742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1352" y="3860272"/>
            <a:ext cx="3719041" cy="2789281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37032603-BA43-1030-C74D-A9F4E4248F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-5400000">
            <a:off x="8306967" y="3761698"/>
            <a:ext cx="3466292" cy="2309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1897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FCA7FE8-724F-417E-806E-047A479FDA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0310" y="129151"/>
            <a:ext cx="9613490" cy="1055837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bg1"/>
                </a:solidFill>
                <a:latin typeface="Asap" pitchFamily="2" charset="0"/>
              </a:rPr>
              <a:t>Report of the Officer for EU &amp; Int’l Affairs</a:t>
            </a:r>
            <a:endParaRPr lang="en-GB" dirty="0">
              <a:solidFill>
                <a:schemeClr val="bg1"/>
              </a:solidFill>
              <a:latin typeface="Alegreya Sans" panose="00000500000000000000" pitchFamily="2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3276EF7-C6D3-4179-8891-190AE7C396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40310" y="1825625"/>
            <a:ext cx="9613490" cy="5816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200" dirty="0">
                <a:solidFill>
                  <a:schemeClr val="bg1"/>
                </a:solidFill>
                <a:ea typeface="Noto Serif" panose="02020600060500020200" pitchFamily="18" charset="0"/>
                <a:cs typeface="Noto Serif" panose="02020600060500020200" pitchFamily="18" charset="0"/>
              </a:rPr>
              <a:t> The activities of the Officer for EU &amp; Int’l Affairs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C36B8575-E098-C9D2-96D6-DD4C302E1A0F}"/>
              </a:ext>
            </a:extLst>
          </p:cNvPr>
          <p:cNvSpPr txBox="1"/>
          <p:nvPr/>
        </p:nvSpPr>
        <p:spPr>
          <a:xfrm>
            <a:off x="2035535" y="5416547"/>
            <a:ext cx="32624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dirty="0">
                <a:solidFill>
                  <a:schemeClr val="bg1"/>
                </a:solidFill>
              </a:rPr>
              <a:t>			**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E12B4DB0-1A36-A843-2A39-A76738DD63E1}"/>
              </a:ext>
            </a:extLst>
          </p:cNvPr>
          <p:cNvSpPr txBox="1"/>
          <p:nvPr/>
        </p:nvSpPr>
        <p:spPr>
          <a:xfrm>
            <a:off x="2049719" y="4730036"/>
            <a:ext cx="38779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dirty="0">
                <a:solidFill>
                  <a:schemeClr val="bg1"/>
                </a:solidFill>
              </a:rPr>
              <a:t>				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2291FA49-27D9-844F-7B5A-01BF5B01C53A}"/>
              </a:ext>
            </a:extLst>
          </p:cNvPr>
          <p:cNvSpPr txBox="1"/>
          <p:nvPr/>
        </p:nvSpPr>
        <p:spPr>
          <a:xfrm>
            <a:off x="2035536" y="4043525"/>
            <a:ext cx="32624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dirty="0">
                <a:solidFill>
                  <a:schemeClr val="bg1"/>
                </a:solidFill>
              </a:rPr>
              <a:t>			**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9152CD92-53FB-8757-C0D6-81D9CC4B1191}"/>
              </a:ext>
            </a:extLst>
          </p:cNvPr>
          <p:cNvSpPr txBox="1"/>
          <p:nvPr/>
        </p:nvSpPr>
        <p:spPr>
          <a:xfrm>
            <a:off x="1997911" y="3357014"/>
            <a:ext cx="10438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dirty="0">
                <a:solidFill>
                  <a:schemeClr val="bg1"/>
                </a:solidFill>
              </a:rPr>
              <a:t>        **</a:t>
            </a: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594A50C0-4837-9C05-7EFD-DD73C30336C0}"/>
              </a:ext>
            </a:extLst>
          </p:cNvPr>
          <p:cNvSpPr txBox="1"/>
          <p:nvPr/>
        </p:nvSpPr>
        <p:spPr>
          <a:xfrm>
            <a:off x="1997911" y="2670503"/>
            <a:ext cx="80250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b="1" dirty="0" err="1">
                <a:solidFill>
                  <a:schemeClr val="bg1"/>
                </a:solidFill>
              </a:rPr>
              <a:t>Regular</a:t>
            </a:r>
            <a:r>
              <a:rPr lang="nl-BE" sz="2400" b="1" dirty="0">
                <a:solidFill>
                  <a:schemeClr val="bg1"/>
                </a:solidFill>
              </a:rPr>
              <a:t> meetings </a:t>
            </a:r>
            <a:r>
              <a:rPr lang="nl-BE" sz="2400" b="1" dirty="0" err="1">
                <a:solidFill>
                  <a:schemeClr val="bg1"/>
                </a:solidFill>
              </a:rPr>
              <a:t>with</a:t>
            </a:r>
            <a:r>
              <a:rPr lang="nl-BE" sz="2400" b="1" dirty="0">
                <a:solidFill>
                  <a:schemeClr val="bg1"/>
                </a:solidFill>
              </a:rPr>
              <a:t> </a:t>
            </a:r>
            <a:r>
              <a:rPr lang="nl-BE" sz="2400" b="1" dirty="0" err="1">
                <a:solidFill>
                  <a:schemeClr val="bg1"/>
                </a:solidFill>
              </a:rPr>
              <a:t>other</a:t>
            </a:r>
            <a:r>
              <a:rPr lang="nl-BE" sz="2400" b="1" dirty="0">
                <a:solidFill>
                  <a:schemeClr val="bg1"/>
                </a:solidFill>
              </a:rPr>
              <a:t> European Medical </a:t>
            </a:r>
            <a:r>
              <a:rPr lang="nl-BE" sz="2400" b="1" dirty="0" err="1">
                <a:solidFill>
                  <a:schemeClr val="bg1"/>
                </a:solidFill>
              </a:rPr>
              <a:t>Organisations</a:t>
            </a:r>
            <a:endParaRPr lang="nl-BE" sz="2400" b="1" dirty="0">
              <a:solidFill>
                <a:schemeClr val="bg1"/>
              </a:solidFill>
            </a:endParaRPr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4B0E8C56-C0EE-682A-899B-5321511C8C88}"/>
              </a:ext>
            </a:extLst>
          </p:cNvPr>
          <p:cNvSpPr txBox="1"/>
          <p:nvPr/>
        </p:nvSpPr>
        <p:spPr>
          <a:xfrm>
            <a:off x="2159721" y="3312529"/>
            <a:ext cx="9298186" cy="34163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nl-BE" dirty="0">
              <a:solidFill>
                <a:schemeClr val="bg1"/>
              </a:solidFill>
            </a:endParaRPr>
          </a:p>
          <a:p>
            <a:endParaRPr lang="nl-BE" dirty="0">
              <a:solidFill>
                <a:schemeClr val="bg1"/>
              </a:solidFill>
            </a:endParaRPr>
          </a:p>
          <a:p>
            <a:endParaRPr lang="nl-BE" dirty="0">
              <a:solidFill>
                <a:schemeClr val="bg1"/>
              </a:solidFill>
            </a:endParaRPr>
          </a:p>
          <a:p>
            <a:endParaRPr lang="nl-BE" dirty="0">
              <a:solidFill>
                <a:schemeClr val="bg1"/>
              </a:solidFill>
            </a:endParaRPr>
          </a:p>
          <a:p>
            <a:endParaRPr lang="nl-BE" dirty="0">
              <a:solidFill>
                <a:schemeClr val="bg1"/>
              </a:solidFill>
            </a:endParaRPr>
          </a:p>
          <a:p>
            <a:endParaRPr lang="nl-BE" dirty="0">
              <a:solidFill>
                <a:schemeClr val="bg1"/>
              </a:solidFill>
            </a:endParaRPr>
          </a:p>
          <a:p>
            <a:endParaRPr lang="nl-BE" dirty="0">
              <a:solidFill>
                <a:schemeClr val="bg1"/>
              </a:solidFill>
            </a:endParaRPr>
          </a:p>
          <a:p>
            <a:endParaRPr lang="nl-BE" dirty="0">
              <a:solidFill>
                <a:schemeClr val="bg1"/>
              </a:solidFill>
            </a:endParaRPr>
          </a:p>
          <a:p>
            <a:endParaRPr lang="nl-BE" dirty="0">
              <a:solidFill>
                <a:schemeClr val="bg1"/>
              </a:solidFill>
            </a:endParaRPr>
          </a:p>
          <a:p>
            <a:endParaRPr lang="nl-BE" dirty="0">
              <a:solidFill>
                <a:schemeClr val="bg1"/>
              </a:solidFill>
            </a:endParaRPr>
          </a:p>
          <a:p>
            <a:endParaRPr lang="nl-BE" dirty="0">
              <a:solidFill>
                <a:schemeClr val="bg1"/>
              </a:solidFill>
            </a:endParaRPr>
          </a:p>
          <a:p>
            <a:endParaRPr lang="nl-BE" dirty="0">
              <a:solidFill>
                <a:schemeClr val="bg1"/>
              </a:solidFill>
            </a:endParaRPr>
          </a:p>
        </p:txBody>
      </p:sp>
      <p:pic>
        <p:nvPicPr>
          <p:cNvPr id="17" name="Afbeelding 16">
            <a:extLst>
              <a:ext uri="{FF2B5EF4-FFF2-40B4-BE49-F238E27FC236}">
                <a16:creationId xmlns:a16="http://schemas.microsoft.com/office/drawing/2014/main" id="{99B7B996-152F-040A-1D3A-202B9AE09D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6077" y="3689172"/>
            <a:ext cx="1792683" cy="798781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1F5B64EC-3701-B5C2-45A9-7653182E3C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14656" y="3724628"/>
            <a:ext cx="1181156" cy="1878232"/>
          </a:xfrm>
          <a:prstGeom prst="rect">
            <a:avLst/>
          </a:prstGeom>
        </p:spPr>
      </p:pic>
      <p:pic>
        <p:nvPicPr>
          <p:cNvPr id="22" name="Afbeelding 21">
            <a:extLst>
              <a:ext uri="{FF2B5EF4-FFF2-40B4-BE49-F238E27FC236}">
                <a16:creationId xmlns:a16="http://schemas.microsoft.com/office/drawing/2014/main" id="{3677A6F7-4476-85AA-1D68-68509E1BF50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9887" y="5668063"/>
            <a:ext cx="1331562" cy="902754"/>
          </a:xfrm>
          <a:prstGeom prst="rect">
            <a:avLst/>
          </a:prstGeom>
        </p:spPr>
      </p:pic>
      <p:pic>
        <p:nvPicPr>
          <p:cNvPr id="24" name="Afbeelding 23">
            <a:extLst>
              <a:ext uri="{FF2B5EF4-FFF2-40B4-BE49-F238E27FC236}">
                <a16:creationId xmlns:a16="http://schemas.microsoft.com/office/drawing/2014/main" id="{7163E251-2AE7-F46B-F16F-7A50151E0F9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5565" y="3617483"/>
            <a:ext cx="2922052" cy="1026667"/>
          </a:xfrm>
          <a:prstGeom prst="rect">
            <a:avLst/>
          </a:prstGeom>
        </p:spPr>
      </p:pic>
      <p:pic>
        <p:nvPicPr>
          <p:cNvPr id="26" name="Afbeelding 25">
            <a:extLst>
              <a:ext uri="{FF2B5EF4-FFF2-40B4-BE49-F238E27FC236}">
                <a16:creationId xmlns:a16="http://schemas.microsoft.com/office/drawing/2014/main" id="{4E0A5A6D-2542-1CD2-394E-B6504EFEAAA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4318" y="4663744"/>
            <a:ext cx="3594919" cy="711362"/>
          </a:xfrm>
          <a:prstGeom prst="rect">
            <a:avLst/>
          </a:prstGeom>
        </p:spPr>
      </p:pic>
      <p:pic>
        <p:nvPicPr>
          <p:cNvPr id="30" name="Afbeelding 29">
            <a:extLst>
              <a:ext uri="{FF2B5EF4-FFF2-40B4-BE49-F238E27FC236}">
                <a16:creationId xmlns:a16="http://schemas.microsoft.com/office/drawing/2014/main" id="{4CF97B52-97B7-E946-ED9F-CC2FC829D04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8765" y="5050728"/>
            <a:ext cx="1601980" cy="1530554"/>
          </a:xfrm>
          <a:prstGeom prst="rect">
            <a:avLst/>
          </a:prstGeom>
        </p:spPr>
      </p:pic>
      <p:sp>
        <p:nvSpPr>
          <p:cNvPr id="31" name="Tekstvak 30">
            <a:extLst>
              <a:ext uri="{FF2B5EF4-FFF2-40B4-BE49-F238E27FC236}">
                <a16:creationId xmlns:a16="http://schemas.microsoft.com/office/drawing/2014/main" id="{60AD81F2-D759-E228-A27E-F0D089FF2387}"/>
              </a:ext>
            </a:extLst>
          </p:cNvPr>
          <p:cNvSpPr txBox="1"/>
          <p:nvPr/>
        </p:nvSpPr>
        <p:spPr>
          <a:xfrm>
            <a:off x="6451615" y="5830293"/>
            <a:ext cx="766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dirty="0"/>
              <a:t>CEOM</a:t>
            </a:r>
          </a:p>
        </p:txBody>
      </p:sp>
    </p:spTree>
    <p:extLst>
      <p:ext uri="{BB962C8B-B14F-4D97-AF65-F5344CB8AC3E}">
        <p14:creationId xmlns:p14="http://schemas.microsoft.com/office/powerpoint/2010/main" val="34239329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FCA7FE8-724F-417E-806E-047A479FDA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0310" y="129151"/>
            <a:ext cx="9613490" cy="1055837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bg1"/>
                </a:solidFill>
                <a:latin typeface="Asap" pitchFamily="2" charset="0"/>
              </a:rPr>
              <a:t>Report of the Officer for EU &amp; Int’l Affairs</a:t>
            </a:r>
            <a:endParaRPr lang="en-GB" dirty="0">
              <a:solidFill>
                <a:schemeClr val="bg1"/>
              </a:solidFill>
              <a:latin typeface="Alegreya Sans" panose="00000500000000000000" pitchFamily="2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3276EF7-C6D3-4179-8891-190AE7C396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40310" y="1825625"/>
            <a:ext cx="9613490" cy="5816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200" dirty="0">
                <a:solidFill>
                  <a:schemeClr val="bg1"/>
                </a:solidFill>
                <a:ea typeface="Noto Serif" panose="02020600060500020200" pitchFamily="18" charset="0"/>
                <a:cs typeface="Noto Serif" panose="02020600060500020200" pitchFamily="18" charset="0"/>
              </a:rPr>
              <a:t> The activities of the Officer for EU &amp; Int’l Affairs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C36B8575-E098-C9D2-96D6-DD4C302E1A0F}"/>
              </a:ext>
            </a:extLst>
          </p:cNvPr>
          <p:cNvSpPr txBox="1"/>
          <p:nvPr/>
        </p:nvSpPr>
        <p:spPr>
          <a:xfrm>
            <a:off x="2035535" y="5416547"/>
            <a:ext cx="39698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dirty="0">
                <a:solidFill>
                  <a:schemeClr val="bg1"/>
                </a:solidFill>
              </a:rPr>
              <a:t>	</a:t>
            </a:r>
            <a:r>
              <a:rPr lang="nl-BE" sz="2400" dirty="0" err="1">
                <a:solidFill>
                  <a:schemeClr val="bg1"/>
                </a:solidFill>
              </a:rPr>
              <a:t>early</a:t>
            </a:r>
            <a:r>
              <a:rPr lang="nl-BE" sz="2400" dirty="0">
                <a:solidFill>
                  <a:schemeClr val="bg1"/>
                </a:solidFill>
              </a:rPr>
              <a:t> </a:t>
            </a:r>
            <a:r>
              <a:rPr lang="nl-BE" sz="2400" dirty="0" err="1">
                <a:solidFill>
                  <a:schemeClr val="bg1"/>
                </a:solidFill>
              </a:rPr>
              <a:t>career</a:t>
            </a:r>
            <a:r>
              <a:rPr lang="nl-BE" sz="2400" dirty="0">
                <a:solidFill>
                  <a:schemeClr val="bg1"/>
                </a:solidFill>
              </a:rPr>
              <a:t> </a:t>
            </a:r>
            <a:r>
              <a:rPr lang="nl-BE" sz="2400" dirty="0" err="1">
                <a:solidFill>
                  <a:schemeClr val="bg1"/>
                </a:solidFill>
              </a:rPr>
              <a:t>colleagues</a:t>
            </a:r>
            <a:endParaRPr lang="nl-BE" sz="2400" dirty="0">
              <a:solidFill>
                <a:schemeClr val="bg1"/>
              </a:solidFill>
            </a:endParaRP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E12B4DB0-1A36-A843-2A39-A76738DD63E1}"/>
              </a:ext>
            </a:extLst>
          </p:cNvPr>
          <p:cNvSpPr txBox="1"/>
          <p:nvPr/>
        </p:nvSpPr>
        <p:spPr>
          <a:xfrm>
            <a:off x="2049719" y="4730036"/>
            <a:ext cx="66479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dirty="0">
                <a:solidFill>
                  <a:schemeClr val="bg1"/>
                </a:solidFill>
              </a:rPr>
              <a:t>	end of </a:t>
            </a:r>
            <a:r>
              <a:rPr lang="nl-BE" sz="2400" dirty="0" err="1">
                <a:solidFill>
                  <a:schemeClr val="bg1"/>
                </a:solidFill>
              </a:rPr>
              <a:t>career</a:t>
            </a:r>
            <a:r>
              <a:rPr lang="nl-BE" sz="2400" dirty="0">
                <a:solidFill>
                  <a:schemeClr val="bg1"/>
                </a:solidFill>
              </a:rPr>
              <a:t> </a:t>
            </a:r>
            <a:r>
              <a:rPr lang="nl-BE" sz="2400" dirty="0" err="1">
                <a:solidFill>
                  <a:schemeClr val="bg1"/>
                </a:solidFill>
              </a:rPr>
              <a:t>applicants</a:t>
            </a:r>
            <a:r>
              <a:rPr lang="nl-BE" sz="2400" dirty="0">
                <a:solidFill>
                  <a:schemeClr val="bg1"/>
                </a:solidFill>
              </a:rPr>
              <a:t>			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2291FA49-27D9-844F-7B5A-01BF5B01C53A}"/>
              </a:ext>
            </a:extLst>
          </p:cNvPr>
          <p:cNvSpPr txBox="1"/>
          <p:nvPr/>
        </p:nvSpPr>
        <p:spPr>
          <a:xfrm>
            <a:off x="2035536" y="4043525"/>
            <a:ext cx="54754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dirty="0">
                <a:solidFill>
                  <a:schemeClr val="bg1"/>
                </a:solidFill>
              </a:rPr>
              <a:t>	jury members from different </a:t>
            </a:r>
            <a:r>
              <a:rPr lang="nl-BE" sz="2400" dirty="0" err="1">
                <a:solidFill>
                  <a:schemeClr val="bg1"/>
                </a:solidFill>
              </a:rPr>
              <a:t>EMOs</a:t>
            </a:r>
            <a:endParaRPr lang="nl-BE" sz="2400" dirty="0">
              <a:solidFill>
                <a:schemeClr val="bg1"/>
              </a:solidFill>
            </a:endParaRP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9152CD92-53FB-8757-C0D6-81D9CC4B1191}"/>
              </a:ext>
            </a:extLst>
          </p:cNvPr>
          <p:cNvSpPr txBox="1"/>
          <p:nvPr/>
        </p:nvSpPr>
        <p:spPr>
          <a:xfrm>
            <a:off x="1997911" y="3357014"/>
            <a:ext cx="48641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dirty="0">
                <a:solidFill>
                  <a:schemeClr val="bg1"/>
                </a:solidFill>
              </a:rPr>
              <a:t>      	</a:t>
            </a:r>
            <a:r>
              <a:rPr lang="nl-BE" sz="2400" dirty="0" err="1">
                <a:solidFill>
                  <a:schemeClr val="bg1"/>
                </a:solidFill>
              </a:rPr>
              <a:t>initiated</a:t>
            </a:r>
            <a:r>
              <a:rPr lang="nl-BE" sz="2400" dirty="0">
                <a:solidFill>
                  <a:schemeClr val="bg1"/>
                </a:solidFill>
              </a:rPr>
              <a:t> </a:t>
            </a:r>
            <a:r>
              <a:rPr lang="nl-BE" sz="2400" dirty="0" err="1">
                <a:solidFill>
                  <a:schemeClr val="bg1"/>
                </a:solidFill>
              </a:rPr>
              <a:t>by</a:t>
            </a:r>
            <a:r>
              <a:rPr lang="nl-BE" sz="2400" dirty="0">
                <a:solidFill>
                  <a:schemeClr val="bg1"/>
                </a:solidFill>
              </a:rPr>
              <a:t> AEMH and UEMS </a:t>
            </a: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594A50C0-4837-9C05-7EFD-DD73C30336C0}"/>
              </a:ext>
            </a:extLst>
          </p:cNvPr>
          <p:cNvSpPr txBox="1"/>
          <p:nvPr/>
        </p:nvSpPr>
        <p:spPr>
          <a:xfrm>
            <a:off x="1997911" y="2670503"/>
            <a:ext cx="65214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b="1" dirty="0">
                <a:solidFill>
                  <a:schemeClr val="bg1"/>
                </a:solidFill>
              </a:rPr>
              <a:t>European Academy for </a:t>
            </a:r>
            <a:r>
              <a:rPr lang="nl-BE" sz="2400" b="1" dirty="0" err="1">
                <a:solidFill>
                  <a:schemeClr val="bg1"/>
                </a:solidFill>
              </a:rPr>
              <a:t>Clinical</a:t>
            </a:r>
            <a:r>
              <a:rPr lang="nl-BE" sz="2400" b="1" dirty="0">
                <a:solidFill>
                  <a:schemeClr val="bg1"/>
                </a:solidFill>
              </a:rPr>
              <a:t> </a:t>
            </a:r>
            <a:r>
              <a:rPr lang="nl-BE" sz="2400" b="1" dirty="0" err="1">
                <a:solidFill>
                  <a:schemeClr val="bg1"/>
                </a:solidFill>
              </a:rPr>
              <a:t>Leadership</a:t>
            </a:r>
            <a:r>
              <a:rPr lang="nl-BE" sz="2400" b="1" dirty="0">
                <a:solidFill>
                  <a:schemeClr val="bg1"/>
                </a:solidFill>
              </a:rPr>
              <a:t>  -  EACL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F8A18297-F9F0-FFFA-613A-DD6002672A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8675" y="4730036"/>
            <a:ext cx="5475474" cy="1334475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4120459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FCA7FE8-724F-417E-806E-047A479FDA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0310" y="129151"/>
            <a:ext cx="9613490" cy="1055837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bg1"/>
                </a:solidFill>
                <a:latin typeface="Asap" pitchFamily="2" charset="0"/>
              </a:rPr>
              <a:t>Report of the Officer for EU &amp; Int’l Affairs</a:t>
            </a:r>
            <a:endParaRPr lang="en-GB" dirty="0">
              <a:solidFill>
                <a:schemeClr val="bg1"/>
              </a:solidFill>
              <a:latin typeface="Alegreya Sans" panose="00000500000000000000" pitchFamily="2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3276EF7-C6D3-4179-8891-190AE7C396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40310" y="1825625"/>
            <a:ext cx="9613490" cy="5816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200" dirty="0">
                <a:solidFill>
                  <a:schemeClr val="bg1"/>
                </a:solidFill>
                <a:ea typeface="Noto Serif" panose="02020600060500020200" pitchFamily="18" charset="0"/>
                <a:cs typeface="Noto Serif" panose="02020600060500020200" pitchFamily="18" charset="0"/>
              </a:rPr>
              <a:t> The activities of the Officer for EU &amp; Int’l Affairs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C36B8575-E098-C9D2-96D6-DD4C302E1A0F}"/>
              </a:ext>
            </a:extLst>
          </p:cNvPr>
          <p:cNvSpPr txBox="1"/>
          <p:nvPr/>
        </p:nvSpPr>
        <p:spPr>
          <a:xfrm>
            <a:off x="2035535" y="5416547"/>
            <a:ext cx="38920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dirty="0">
                <a:solidFill>
                  <a:schemeClr val="bg1"/>
                </a:solidFill>
              </a:rPr>
              <a:t>	3. </a:t>
            </a:r>
            <a:r>
              <a:rPr lang="nl-BE" sz="2400" dirty="0" err="1">
                <a:solidFill>
                  <a:schemeClr val="bg1"/>
                </a:solidFill>
              </a:rPr>
              <a:t>obtaining</a:t>
            </a:r>
            <a:r>
              <a:rPr lang="nl-BE" sz="2400" dirty="0">
                <a:solidFill>
                  <a:schemeClr val="bg1"/>
                </a:solidFill>
              </a:rPr>
              <a:t> a diploma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E12B4DB0-1A36-A843-2A39-A76738DD63E1}"/>
              </a:ext>
            </a:extLst>
          </p:cNvPr>
          <p:cNvSpPr txBox="1"/>
          <p:nvPr/>
        </p:nvSpPr>
        <p:spPr>
          <a:xfrm>
            <a:off x="2049719" y="4730036"/>
            <a:ext cx="48013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dirty="0">
                <a:solidFill>
                  <a:schemeClr val="bg1"/>
                </a:solidFill>
              </a:rPr>
              <a:t>	2. presenting a project 	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2291FA49-27D9-844F-7B5A-01BF5B01C53A}"/>
              </a:ext>
            </a:extLst>
          </p:cNvPr>
          <p:cNvSpPr txBox="1"/>
          <p:nvPr/>
        </p:nvSpPr>
        <p:spPr>
          <a:xfrm>
            <a:off x="2035536" y="4043525"/>
            <a:ext cx="41366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dirty="0">
                <a:solidFill>
                  <a:schemeClr val="bg1"/>
                </a:solidFill>
              </a:rPr>
              <a:t>	1. </a:t>
            </a:r>
            <a:r>
              <a:rPr lang="nl-BE" sz="2400" dirty="0" err="1">
                <a:solidFill>
                  <a:schemeClr val="bg1"/>
                </a:solidFill>
              </a:rPr>
              <a:t>composing</a:t>
            </a:r>
            <a:r>
              <a:rPr lang="nl-BE" sz="2400" dirty="0">
                <a:solidFill>
                  <a:schemeClr val="bg1"/>
                </a:solidFill>
              </a:rPr>
              <a:t> a portfolio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9152CD92-53FB-8757-C0D6-81D9CC4B1191}"/>
              </a:ext>
            </a:extLst>
          </p:cNvPr>
          <p:cNvSpPr txBox="1"/>
          <p:nvPr/>
        </p:nvSpPr>
        <p:spPr>
          <a:xfrm>
            <a:off x="1997911" y="3357014"/>
            <a:ext cx="84313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dirty="0">
                <a:solidFill>
                  <a:schemeClr val="bg1"/>
                </a:solidFill>
              </a:rPr>
              <a:t>      	</a:t>
            </a:r>
            <a:r>
              <a:rPr lang="nl-BE" sz="2400" dirty="0" err="1">
                <a:solidFill>
                  <a:schemeClr val="bg1"/>
                </a:solidFill>
              </a:rPr>
              <a:t>leadership</a:t>
            </a:r>
            <a:r>
              <a:rPr lang="nl-BE" sz="2400" dirty="0">
                <a:solidFill>
                  <a:schemeClr val="bg1"/>
                </a:solidFill>
              </a:rPr>
              <a:t> </a:t>
            </a:r>
            <a:r>
              <a:rPr lang="nl-BE" sz="2400" dirty="0" err="1">
                <a:solidFill>
                  <a:schemeClr val="bg1"/>
                </a:solidFill>
              </a:rPr>
              <a:t>qualities</a:t>
            </a:r>
            <a:r>
              <a:rPr lang="nl-BE" sz="2400" dirty="0">
                <a:solidFill>
                  <a:schemeClr val="bg1"/>
                </a:solidFill>
              </a:rPr>
              <a:t> are different from managerial </a:t>
            </a:r>
            <a:r>
              <a:rPr lang="nl-BE" sz="2400" dirty="0" err="1">
                <a:solidFill>
                  <a:schemeClr val="bg1"/>
                </a:solidFill>
              </a:rPr>
              <a:t>qualities</a:t>
            </a:r>
            <a:endParaRPr lang="nl-BE" sz="2400" dirty="0">
              <a:solidFill>
                <a:schemeClr val="bg1"/>
              </a:solidFill>
            </a:endParaRP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594A50C0-4837-9C05-7EFD-DD73C30336C0}"/>
              </a:ext>
            </a:extLst>
          </p:cNvPr>
          <p:cNvSpPr txBox="1"/>
          <p:nvPr/>
        </p:nvSpPr>
        <p:spPr>
          <a:xfrm>
            <a:off x="1997911" y="2670503"/>
            <a:ext cx="65214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b="1" dirty="0">
                <a:solidFill>
                  <a:schemeClr val="bg1"/>
                </a:solidFill>
              </a:rPr>
              <a:t>European Academy for </a:t>
            </a:r>
            <a:r>
              <a:rPr lang="nl-BE" sz="2400" b="1" dirty="0" err="1">
                <a:solidFill>
                  <a:schemeClr val="bg1"/>
                </a:solidFill>
              </a:rPr>
              <a:t>Clinical</a:t>
            </a:r>
            <a:r>
              <a:rPr lang="nl-BE" sz="2400" b="1" dirty="0">
                <a:solidFill>
                  <a:schemeClr val="bg1"/>
                </a:solidFill>
              </a:rPr>
              <a:t> </a:t>
            </a:r>
            <a:r>
              <a:rPr lang="nl-BE" sz="2400" b="1" dirty="0" err="1">
                <a:solidFill>
                  <a:schemeClr val="bg1"/>
                </a:solidFill>
              </a:rPr>
              <a:t>Leadership</a:t>
            </a:r>
            <a:r>
              <a:rPr lang="nl-BE" sz="2400" b="1" dirty="0">
                <a:solidFill>
                  <a:schemeClr val="bg1"/>
                </a:solidFill>
              </a:rPr>
              <a:t>  -  EACL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F8A18297-F9F0-FFFA-613A-DD6002672A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8675" y="4730036"/>
            <a:ext cx="5475474" cy="1334475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805479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6" grpId="0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FCA7FE8-724F-417E-806E-047A479FDA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0310" y="129151"/>
            <a:ext cx="9613490" cy="1055837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bg1"/>
                </a:solidFill>
                <a:latin typeface="Asap" pitchFamily="2" charset="0"/>
              </a:rPr>
              <a:t>Report of the Officer for EU &amp; Int’l Affairs</a:t>
            </a:r>
            <a:endParaRPr lang="en-GB" dirty="0">
              <a:solidFill>
                <a:schemeClr val="bg1"/>
              </a:solidFill>
              <a:latin typeface="Alegreya Sans" panose="00000500000000000000" pitchFamily="2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3276EF7-C6D3-4179-8891-190AE7C396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40310" y="1825625"/>
            <a:ext cx="9613490" cy="5816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200" dirty="0">
                <a:solidFill>
                  <a:schemeClr val="bg1"/>
                </a:solidFill>
                <a:ea typeface="Noto Serif" panose="02020600060500020200" pitchFamily="18" charset="0"/>
                <a:cs typeface="Noto Serif" panose="02020600060500020200" pitchFamily="18" charset="0"/>
              </a:rPr>
              <a:t> The activities of the Officer for EU &amp; Int’l Affairs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C36B8575-E098-C9D2-96D6-DD4C302E1A0F}"/>
              </a:ext>
            </a:extLst>
          </p:cNvPr>
          <p:cNvSpPr txBox="1"/>
          <p:nvPr/>
        </p:nvSpPr>
        <p:spPr>
          <a:xfrm>
            <a:off x="2035535" y="5416547"/>
            <a:ext cx="76061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dirty="0">
                <a:solidFill>
                  <a:schemeClr val="bg1"/>
                </a:solidFill>
              </a:rPr>
              <a:t>		AHEAD, OASES, ROUTE HWF, TASHI, METEOR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E12B4DB0-1A36-A843-2A39-A76738DD63E1}"/>
              </a:ext>
            </a:extLst>
          </p:cNvPr>
          <p:cNvSpPr txBox="1"/>
          <p:nvPr/>
        </p:nvSpPr>
        <p:spPr>
          <a:xfrm>
            <a:off x="2049719" y="4730036"/>
            <a:ext cx="59454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dirty="0">
                <a:solidFill>
                  <a:schemeClr val="bg1"/>
                </a:solidFill>
              </a:rPr>
              <a:t>	</a:t>
            </a:r>
            <a:r>
              <a:rPr lang="nl-BE" sz="2400" dirty="0" err="1">
                <a:solidFill>
                  <a:schemeClr val="bg1"/>
                </a:solidFill>
              </a:rPr>
              <a:t>highlighted</a:t>
            </a:r>
            <a:r>
              <a:rPr lang="nl-BE" sz="2400" dirty="0">
                <a:solidFill>
                  <a:schemeClr val="bg1"/>
                </a:solidFill>
              </a:rPr>
              <a:t> different research </a:t>
            </a:r>
            <a:r>
              <a:rPr lang="nl-BE" sz="2400" dirty="0" err="1">
                <a:solidFill>
                  <a:schemeClr val="bg1"/>
                </a:solidFill>
              </a:rPr>
              <a:t>projects</a:t>
            </a:r>
            <a:r>
              <a:rPr lang="nl-BE" sz="24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2291FA49-27D9-844F-7B5A-01BF5B01C53A}"/>
              </a:ext>
            </a:extLst>
          </p:cNvPr>
          <p:cNvSpPr txBox="1"/>
          <p:nvPr/>
        </p:nvSpPr>
        <p:spPr>
          <a:xfrm>
            <a:off x="2035536" y="4043525"/>
            <a:ext cx="58993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dirty="0">
                <a:solidFill>
                  <a:schemeClr val="bg1"/>
                </a:solidFill>
              </a:rPr>
              <a:t>      the </a:t>
            </a:r>
            <a:r>
              <a:rPr lang="nl-BE" sz="2400" dirty="0" err="1">
                <a:solidFill>
                  <a:schemeClr val="bg1"/>
                </a:solidFill>
              </a:rPr>
              <a:t>one</a:t>
            </a:r>
            <a:r>
              <a:rPr lang="nl-BE" sz="2400" dirty="0">
                <a:solidFill>
                  <a:schemeClr val="bg1"/>
                </a:solidFill>
              </a:rPr>
              <a:t> on </a:t>
            </a:r>
            <a:r>
              <a:rPr lang="nl-BE" sz="2400" i="1" dirty="0">
                <a:solidFill>
                  <a:schemeClr val="bg1"/>
                </a:solidFill>
              </a:rPr>
              <a:t>Health Care </a:t>
            </a:r>
            <a:r>
              <a:rPr lang="nl-BE" sz="2400" i="1" dirty="0" err="1">
                <a:solidFill>
                  <a:schemeClr val="bg1"/>
                </a:solidFill>
              </a:rPr>
              <a:t>Workers</a:t>
            </a:r>
            <a:r>
              <a:rPr lang="nl-BE" sz="2400" i="1" dirty="0">
                <a:solidFill>
                  <a:schemeClr val="bg1"/>
                </a:solidFill>
              </a:rPr>
              <a:t> </a:t>
            </a:r>
            <a:r>
              <a:rPr lang="nl-BE" sz="2400" i="1" dirty="0" err="1">
                <a:solidFill>
                  <a:schemeClr val="bg1"/>
                </a:solidFill>
              </a:rPr>
              <a:t>Shortages</a:t>
            </a:r>
            <a:endParaRPr lang="nl-BE" sz="2400" i="1" dirty="0">
              <a:solidFill>
                <a:schemeClr val="bg1"/>
              </a:solidFill>
            </a:endParaRP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9152CD92-53FB-8757-C0D6-81D9CC4B1191}"/>
              </a:ext>
            </a:extLst>
          </p:cNvPr>
          <p:cNvSpPr txBox="1"/>
          <p:nvPr/>
        </p:nvSpPr>
        <p:spPr>
          <a:xfrm>
            <a:off x="1997911" y="3357014"/>
            <a:ext cx="47658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dirty="0">
                <a:solidFill>
                  <a:schemeClr val="bg1"/>
                </a:solidFill>
              </a:rPr>
              <a:t>      </a:t>
            </a:r>
            <a:r>
              <a:rPr lang="nl-BE" sz="2400" dirty="0" err="1">
                <a:solidFill>
                  <a:schemeClr val="bg1"/>
                </a:solidFill>
              </a:rPr>
              <a:t>attending</a:t>
            </a:r>
            <a:r>
              <a:rPr lang="nl-BE" sz="2400" dirty="0">
                <a:solidFill>
                  <a:schemeClr val="bg1"/>
                </a:solidFill>
              </a:rPr>
              <a:t> </a:t>
            </a:r>
            <a:r>
              <a:rPr lang="nl-BE" sz="2400" dirty="0" err="1">
                <a:solidFill>
                  <a:schemeClr val="bg1"/>
                </a:solidFill>
              </a:rPr>
              <a:t>its</a:t>
            </a:r>
            <a:r>
              <a:rPr lang="nl-BE" sz="2400" dirty="0">
                <a:solidFill>
                  <a:schemeClr val="bg1"/>
                </a:solidFill>
              </a:rPr>
              <a:t> </a:t>
            </a:r>
            <a:r>
              <a:rPr lang="nl-BE" sz="2400" dirty="0" err="1">
                <a:solidFill>
                  <a:schemeClr val="bg1"/>
                </a:solidFill>
              </a:rPr>
              <a:t>interesting</a:t>
            </a:r>
            <a:r>
              <a:rPr lang="nl-BE" sz="2400" dirty="0">
                <a:solidFill>
                  <a:schemeClr val="bg1"/>
                </a:solidFill>
              </a:rPr>
              <a:t> </a:t>
            </a:r>
            <a:r>
              <a:rPr lang="nl-BE" sz="2400" dirty="0" err="1">
                <a:solidFill>
                  <a:schemeClr val="bg1"/>
                </a:solidFill>
              </a:rPr>
              <a:t>webinars</a:t>
            </a:r>
            <a:endParaRPr lang="nl-BE" sz="2400" dirty="0">
              <a:solidFill>
                <a:schemeClr val="bg1"/>
              </a:solidFill>
            </a:endParaRP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594A50C0-4837-9C05-7EFD-DD73C30336C0}"/>
              </a:ext>
            </a:extLst>
          </p:cNvPr>
          <p:cNvSpPr txBox="1"/>
          <p:nvPr/>
        </p:nvSpPr>
        <p:spPr>
          <a:xfrm>
            <a:off x="1997911" y="2670503"/>
            <a:ext cx="70587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b="1" dirty="0">
                <a:solidFill>
                  <a:schemeClr val="bg1"/>
                </a:solidFill>
              </a:rPr>
              <a:t>European </a:t>
            </a:r>
            <a:r>
              <a:rPr lang="nl-BE" sz="2400" b="1" dirty="0" err="1">
                <a:solidFill>
                  <a:schemeClr val="bg1"/>
                </a:solidFill>
              </a:rPr>
              <a:t>Observatory</a:t>
            </a:r>
            <a:r>
              <a:rPr lang="nl-BE" sz="2400" b="1" dirty="0">
                <a:solidFill>
                  <a:schemeClr val="bg1"/>
                </a:solidFill>
              </a:rPr>
              <a:t> on Health Systems and </a:t>
            </a:r>
            <a:r>
              <a:rPr lang="nl-BE" sz="2400" b="1" dirty="0" err="1">
                <a:solidFill>
                  <a:schemeClr val="bg1"/>
                </a:solidFill>
              </a:rPr>
              <a:t>Policies</a:t>
            </a:r>
            <a:endParaRPr lang="nl-BE" sz="2400" b="1" dirty="0">
              <a:solidFill>
                <a:schemeClr val="bg1"/>
              </a:solidFill>
            </a:endParaRP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4D865C72-B025-F840-9F75-68465288F6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0457" y="3318655"/>
            <a:ext cx="4058556" cy="1228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987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6" grpId="0"/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FCA7FE8-724F-417E-806E-047A479FDA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0310" y="129151"/>
            <a:ext cx="9613490" cy="1055837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bg1"/>
                </a:solidFill>
                <a:latin typeface="Asap" pitchFamily="2" charset="0"/>
              </a:rPr>
              <a:t>Report of the Officer for EU &amp; Int’l Affairs</a:t>
            </a:r>
            <a:endParaRPr lang="en-GB" dirty="0">
              <a:solidFill>
                <a:schemeClr val="bg1"/>
              </a:solidFill>
              <a:latin typeface="Alegreya Sans" panose="00000500000000000000" pitchFamily="2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3276EF7-C6D3-4179-8891-190AE7C396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40310" y="1825625"/>
            <a:ext cx="9613490" cy="5816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200" dirty="0">
                <a:solidFill>
                  <a:schemeClr val="bg1"/>
                </a:solidFill>
                <a:ea typeface="Noto Serif" panose="02020600060500020200" pitchFamily="18" charset="0"/>
                <a:cs typeface="Noto Serif" panose="02020600060500020200" pitchFamily="18" charset="0"/>
              </a:rPr>
              <a:t> The activities of the Officer for EU &amp; Int’l Affairs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C36B8575-E098-C9D2-96D6-DD4C302E1A0F}"/>
              </a:ext>
            </a:extLst>
          </p:cNvPr>
          <p:cNvSpPr txBox="1"/>
          <p:nvPr/>
        </p:nvSpPr>
        <p:spPr>
          <a:xfrm>
            <a:off x="2035535" y="5416547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dirty="0">
                <a:solidFill>
                  <a:schemeClr val="bg1"/>
                </a:solidFill>
              </a:rPr>
              <a:t>	**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E12B4DB0-1A36-A843-2A39-A76738DD63E1}"/>
              </a:ext>
            </a:extLst>
          </p:cNvPr>
          <p:cNvSpPr txBox="1"/>
          <p:nvPr/>
        </p:nvSpPr>
        <p:spPr>
          <a:xfrm>
            <a:off x="2049719" y="4730036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dirty="0">
                <a:solidFill>
                  <a:schemeClr val="bg1"/>
                </a:solidFill>
              </a:rPr>
              <a:t>	**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2291FA49-27D9-844F-7B5A-01BF5B01C53A}"/>
              </a:ext>
            </a:extLst>
          </p:cNvPr>
          <p:cNvSpPr txBox="1"/>
          <p:nvPr/>
        </p:nvSpPr>
        <p:spPr>
          <a:xfrm>
            <a:off x="2035536" y="4043525"/>
            <a:ext cx="73084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dirty="0">
                <a:solidFill>
                  <a:schemeClr val="bg1"/>
                </a:solidFill>
              </a:rPr>
              <a:t> 	UEMS </a:t>
            </a:r>
            <a:r>
              <a:rPr lang="nl-BE" sz="2400" dirty="0" err="1">
                <a:solidFill>
                  <a:schemeClr val="bg1"/>
                </a:solidFill>
              </a:rPr>
              <a:t>can</a:t>
            </a:r>
            <a:r>
              <a:rPr lang="nl-BE" sz="2400" dirty="0">
                <a:solidFill>
                  <a:schemeClr val="bg1"/>
                </a:solidFill>
              </a:rPr>
              <a:t> </a:t>
            </a:r>
            <a:r>
              <a:rPr lang="nl-BE" sz="2400" dirty="0" err="1">
                <a:solidFill>
                  <a:schemeClr val="bg1"/>
                </a:solidFill>
              </a:rPr>
              <a:t>rely</a:t>
            </a:r>
            <a:r>
              <a:rPr lang="nl-BE" sz="2400" dirty="0">
                <a:solidFill>
                  <a:schemeClr val="bg1"/>
                </a:solidFill>
              </a:rPr>
              <a:t> on </a:t>
            </a:r>
            <a:r>
              <a:rPr lang="nl-BE" sz="2400" dirty="0" err="1">
                <a:solidFill>
                  <a:schemeClr val="bg1"/>
                </a:solidFill>
              </a:rPr>
              <a:t>their</a:t>
            </a:r>
            <a:r>
              <a:rPr lang="nl-BE" sz="2400" dirty="0">
                <a:solidFill>
                  <a:schemeClr val="bg1"/>
                </a:solidFill>
              </a:rPr>
              <a:t> input </a:t>
            </a:r>
            <a:r>
              <a:rPr lang="nl-BE" sz="2400" dirty="0" err="1">
                <a:solidFill>
                  <a:schemeClr val="bg1"/>
                </a:solidFill>
              </a:rPr>
              <a:t>whenever</a:t>
            </a:r>
            <a:r>
              <a:rPr lang="nl-BE" sz="2400" dirty="0">
                <a:solidFill>
                  <a:schemeClr val="bg1"/>
                </a:solidFill>
              </a:rPr>
              <a:t> </a:t>
            </a:r>
            <a:r>
              <a:rPr lang="nl-BE" sz="2400" dirty="0" err="1">
                <a:solidFill>
                  <a:schemeClr val="bg1"/>
                </a:solidFill>
              </a:rPr>
              <a:t>necessary</a:t>
            </a:r>
            <a:endParaRPr lang="nl-BE" sz="2400" dirty="0">
              <a:solidFill>
                <a:schemeClr val="bg1"/>
              </a:solidFill>
            </a:endParaRP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9152CD92-53FB-8757-C0D6-81D9CC4B1191}"/>
              </a:ext>
            </a:extLst>
          </p:cNvPr>
          <p:cNvSpPr txBox="1"/>
          <p:nvPr/>
        </p:nvSpPr>
        <p:spPr>
          <a:xfrm>
            <a:off x="1997911" y="3357014"/>
            <a:ext cx="87324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dirty="0">
                <a:solidFill>
                  <a:schemeClr val="bg1"/>
                </a:solidFill>
              </a:rPr>
              <a:t>      	a </a:t>
            </a:r>
            <a:r>
              <a:rPr lang="nl-BE" sz="2400" dirty="0" err="1">
                <a:solidFill>
                  <a:schemeClr val="bg1"/>
                </a:solidFill>
              </a:rPr>
              <a:t>visit</a:t>
            </a:r>
            <a:r>
              <a:rPr lang="nl-BE" sz="2400" dirty="0">
                <a:solidFill>
                  <a:schemeClr val="bg1"/>
                </a:solidFill>
              </a:rPr>
              <a:t> </a:t>
            </a:r>
            <a:r>
              <a:rPr lang="nl-BE" sz="2400" dirty="0" err="1">
                <a:solidFill>
                  <a:schemeClr val="bg1"/>
                </a:solidFill>
              </a:rPr>
              <a:t>to</a:t>
            </a:r>
            <a:r>
              <a:rPr lang="nl-BE" sz="2400" dirty="0">
                <a:solidFill>
                  <a:schemeClr val="bg1"/>
                </a:solidFill>
              </a:rPr>
              <a:t> the research team lead </a:t>
            </a:r>
            <a:r>
              <a:rPr lang="nl-BE" sz="2400" dirty="0" err="1">
                <a:solidFill>
                  <a:schemeClr val="bg1"/>
                </a:solidFill>
              </a:rPr>
              <a:t>by</a:t>
            </a:r>
            <a:r>
              <a:rPr lang="nl-BE" sz="2400" dirty="0">
                <a:solidFill>
                  <a:schemeClr val="bg1"/>
                </a:solidFill>
              </a:rPr>
              <a:t> Prof. </a:t>
            </a:r>
            <a:r>
              <a:rPr lang="nl-BE" sz="2400" dirty="0" err="1">
                <a:solidFill>
                  <a:schemeClr val="bg1"/>
                </a:solidFill>
              </a:rPr>
              <a:t>Goderis</a:t>
            </a:r>
            <a:r>
              <a:rPr lang="nl-BE" sz="2400" dirty="0">
                <a:solidFill>
                  <a:schemeClr val="bg1"/>
                </a:solidFill>
              </a:rPr>
              <a:t> (</a:t>
            </a:r>
            <a:r>
              <a:rPr lang="nl-BE" sz="2400" dirty="0" err="1">
                <a:solidFill>
                  <a:schemeClr val="bg1"/>
                </a:solidFill>
              </a:rPr>
              <a:t>KULeuven</a:t>
            </a:r>
            <a:r>
              <a:rPr lang="nl-BE" sz="2400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594A50C0-4837-9C05-7EFD-DD73C30336C0}"/>
              </a:ext>
            </a:extLst>
          </p:cNvPr>
          <p:cNvSpPr txBox="1"/>
          <p:nvPr/>
        </p:nvSpPr>
        <p:spPr>
          <a:xfrm>
            <a:off x="1997911" y="2670503"/>
            <a:ext cx="70587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b="1" dirty="0">
                <a:solidFill>
                  <a:schemeClr val="bg1"/>
                </a:solidFill>
              </a:rPr>
              <a:t>European </a:t>
            </a:r>
            <a:r>
              <a:rPr lang="nl-BE" sz="2400" b="1" dirty="0" err="1">
                <a:solidFill>
                  <a:schemeClr val="bg1"/>
                </a:solidFill>
              </a:rPr>
              <a:t>Observatory</a:t>
            </a:r>
            <a:r>
              <a:rPr lang="nl-BE" sz="2400" b="1" dirty="0">
                <a:solidFill>
                  <a:schemeClr val="bg1"/>
                </a:solidFill>
              </a:rPr>
              <a:t> on Health Systems and </a:t>
            </a:r>
            <a:r>
              <a:rPr lang="nl-BE" sz="2400" b="1" dirty="0" err="1">
                <a:solidFill>
                  <a:schemeClr val="bg1"/>
                </a:solidFill>
              </a:rPr>
              <a:t>Policies</a:t>
            </a:r>
            <a:endParaRPr lang="nl-BE" sz="2400" b="1" dirty="0">
              <a:solidFill>
                <a:schemeClr val="bg1"/>
              </a:solidFill>
            </a:endParaRP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FEA4C9EA-1B9F-1D3B-0767-F0E58D61EA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8491" y="4630042"/>
            <a:ext cx="2335029" cy="2034673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14B3C59E-BC4A-3AC4-AADD-BCBD0D8054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9645" y="4634232"/>
            <a:ext cx="1816355" cy="1635580"/>
          </a:xfrm>
          <a:prstGeom prst="rect">
            <a:avLst/>
          </a:prstGeom>
        </p:spPr>
      </p:pic>
      <p:pic>
        <p:nvPicPr>
          <p:cNvPr id="14" name="Afbeelding 13">
            <a:extLst>
              <a:ext uri="{FF2B5EF4-FFF2-40B4-BE49-F238E27FC236}">
                <a16:creationId xmlns:a16="http://schemas.microsoft.com/office/drawing/2014/main" id="{27270452-E81A-1EE8-466E-5A5A68A4DF9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2125" y="4630042"/>
            <a:ext cx="1629103" cy="1657031"/>
          </a:xfrm>
          <a:prstGeom prst="rect">
            <a:avLst/>
          </a:prstGeom>
        </p:spPr>
      </p:pic>
      <p:pic>
        <p:nvPicPr>
          <p:cNvPr id="16" name="Afbeelding 15">
            <a:extLst>
              <a:ext uri="{FF2B5EF4-FFF2-40B4-BE49-F238E27FC236}">
                <a16:creationId xmlns:a16="http://schemas.microsoft.com/office/drawing/2014/main" id="{6BAA5C33-0449-D7C8-6550-5A3808965FC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6443" y="4630042"/>
            <a:ext cx="1956856" cy="1667381"/>
          </a:xfrm>
          <a:prstGeom prst="rect">
            <a:avLst/>
          </a:prstGeom>
        </p:spPr>
      </p:pic>
      <p:pic>
        <p:nvPicPr>
          <p:cNvPr id="18" name="Afbeelding 17">
            <a:extLst>
              <a:ext uri="{FF2B5EF4-FFF2-40B4-BE49-F238E27FC236}">
                <a16:creationId xmlns:a16="http://schemas.microsoft.com/office/drawing/2014/main" id="{0AF5DBEA-6F6F-8A52-49AA-DC94DBCCD74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8514" y="4630042"/>
            <a:ext cx="1725624" cy="1670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446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FCA7FE8-724F-417E-806E-047A479FDA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0310" y="129151"/>
            <a:ext cx="9613490" cy="1055837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bg1"/>
                </a:solidFill>
                <a:latin typeface="Asap" pitchFamily="2" charset="0"/>
              </a:rPr>
              <a:t>Report of the Officer for EU &amp; Int’l Affairs</a:t>
            </a:r>
            <a:endParaRPr lang="en-GB" dirty="0">
              <a:solidFill>
                <a:schemeClr val="bg1"/>
              </a:solidFill>
              <a:latin typeface="Alegreya Sans" panose="00000500000000000000" pitchFamily="2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3276EF7-C6D3-4179-8891-190AE7C396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40310" y="1825625"/>
            <a:ext cx="9613490" cy="5816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200" dirty="0">
                <a:solidFill>
                  <a:schemeClr val="bg1"/>
                </a:solidFill>
                <a:ea typeface="Noto Serif" panose="02020600060500020200" pitchFamily="18" charset="0"/>
                <a:cs typeface="Noto Serif" panose="02020600060500020200" pitchFamily="18" charset="0"/>
              </a:rPr>
              <a:t> The activities of the Officer for EU &amp; Int’l Affairs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C36B8575-E098-C9D2-96D6-DD4C302E1A0F}"/>
              </a:ext>
            </a:extLst>
          </p:cNvPr>
          <p:cNvSpPr txBox="1"/>
          <p:nvPr/>
        </p:nvSpPr>
        <p:spPr>
          <a:xfrm>
            <a:off x="2035535" y="5416547"/>
            <a:ext cx="962641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dirty="0">
                <a:solidFill>
                  <a:schemeClr val="bg1"/>
                </a:solidFill>
              </a:rPr>
              <a:t>	</a:t>
            </a:r>
            <a:r>
              <a:rPr lang="nl-BE" sz="2400" dirty="0" err="1">
                <a:solidFill>
                  <a:schemeClr val="bg1"/>
                </a:solidFill>
              </a:rPr>
              <a:t>frustration</a:t>
            </a:r>
            <a:r>
              <a:rPr lang="nl-BE" sz="2400" dirty="0">
                <a:solidFill>
                  <a:schemeClr val="bg1"/>
                </a:solidFill>
              </a:rPr>
              <a:t> </a:t>
            </a:r>
            <a:r>
              <a:rPr lang="nl-BE" sz="2400" dirty="0" err="1">
                <a:solidFill>
                  <a:schemeClr val="bg1"/>
                </a:solidFill>
              </a:rPr>
              <a:t>pushed</a:t>
            </a:r>
            <a:r>
              <a:rPr lang="nl-BE" sz="2400" dirty="0">
                <a:solidFill>
                  <a:schemeClr val="bg1"/>
                </a:solidFill>
              </a:rPr>
              <a:t> Dr. Martin Balzan and me </a:t>
            </a:r>
            <a:r>
              <a:rPr lang="nl-BE" sz="2400" dirty="0" err="1">
                <a:solidFill>
                  <a:schemeClr val="bg1"/>
                </a:solidFill>
              </a:rPr>
              <a:t>to</a:t>
            </a:r>
            <a:r>
              <a:rPr lang="nl-BE" sz="2400" dirty="0">
                <a:solidFill>
                  <a:schemeClr val="bg1"/>
                </a:solidFill>
              </a:rPr>
              <a:t> </a:t>
            </a:r>
            <a:r>
              <a:rPr lang="nl-BE" sz="2400" dirty="0" err="1">
                <a:solidFill>
                  <a:schemeClr val="bg1"/>
                </a:solidFill>
              </a:rPr>
              <a:t>initiate</a:t>
            </a:r>
            <a:r>
              <a:rPr lang="nl-BE" sz="2400" dirty="0">
                <a:solidFill>
                  <a:schemeClr val="bg1"/>
                </a:solidFill>
              </a:rPr>
              <a:t> a document </a:t>
            </a:r>
          </a:p>
          <a:p>
            <a:r>
              <a:rPr lang="nl-BE" sz="2400" dirty="0">
                <a:solidFill>
                  <a:schemeClr val="bg1"/>
                </a:solidFill>
              </a:rPr>
              <a:t>			on Health Care </a:t>
            </a:r>
            <a:r>
              <a:rPr lang="nl-BE" sz="2400" dirty="0" err="1">
                <a:solidFill>
                  <a:schemeClr val="bg1"/>
                </a:solidFill>
              </a:rPr>
              <a:t>Workforce</a:t>
            </a:r>
            <a:r>
              <a:rPr lang="nl-BE" sz="2400" dirty="0">
                <a:solidFill>
                  <a:schemeClr val="bg1"/>
                </a:solidFill>
              </a:rPr>
              <a:t> </a:t>
            </a:r>
            <a:r>
              <a:rPr lang="nl-BE" sz="2400" dirty="0" err="1">
                <a:solidFill>
                  <a:schemeClr val="bg1"/>
                </a:solidFill>
              </a:rPr>
              <a:t>shortage</a:t>
            </a:r>
            <a:endParaRPr lang="nl-BE" sz="2400" dirty="0">
              <a:solidFill>
                <a:schemeClr val="bg1"/>
              </a:solidFill>
            </a:endParaRP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E12B4DB0-1A36-A843-2A39-A76738DD63E1}"/>
              </a:ext>
            </a:extLst>
          </p:cNvPr>
          <p:cNvSpPr txBox="1"/>
          <p:nvPr/>
        </p:nvSpPr>
        <p:spPr>
          <a:xfrm>
            <a:off x="2049719" y="4730036"/>
            <a:ext cx="80711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dirty="0">
                <a:solidFill>
                  <a:schemeClr val="bg1"/>
                </a:solidFill>
              </a:rPr>
              <a:t>	</a:t>
            </a:r>
            <a:r>
              <a:rPr lang="nl-BE" sz="2400" dirty="0" err="1">
                <a:solidFill>
                  <a:schemeClr val="bg1"/>
                </a:solidFill>
              </a:rPr>
              <a:t>limited</a:t>
            </a:r>
            <a:r>
              <a:rPr lang="nl-BE" sz="2400" dirty="0">
                <a:solidFill>
                  <a:schemeClr val="bg1"/>
                </a:solidFill>
              </a:rPr>
              <a:t> time </a:t>
            </a:r>
            <a:r>
              <a:rPr lang="nl-BE" sz="2400" dirty="0" err="1">
                <a:solidFill>
                  <a:schemeClr val="bg1"/>
                </a:solidFill>
              </a:rPr>
              <a:t>slots</a:t>
            </a:r>
            <a:r>
              <a:rPr lang="nl-BE" sz="2400" dirty="0">
                <a:solidFill>
                  <a:schemeClr val="bg1"/>
                </a:solidFill>
              </a:rPr>
              <a:t> for </a:t>
            </a:r>
            <a:r>
              <a:rPr lang="nl-BE" sz="2400" dirty="0" err="1">
                <a:solidFill>
                  <a:schemeClr val="bg1"/>
                </a:solidFill>
              </a:rPr>
              <a:t>patients</a:t>
            </a:r>
            <a:r>
              <a:rPr lang="nl-BE" sz="2400" dirty="0">
                <a:solidFill>
                  <a:schemeClr val="bg1"/>
                </a:solidFill>
              </a:rPr>
              <a:t> and </a:t>
            </a:r>
            <a:r>
              <a:rPr lang="nl-BE" sz="2400" dirty="0" err="1">
                <a:solidFill>
                  <a:schemeClr val="bg1"/>
                </a:solidFill>
              </a:rPr>
              <a:t>medical</a:t>
            </a:r>
            <a:r>
              <a:rPr lang="nl-BE" sz="2400" dirty="0">
                <a:solidFill>
                  <a:schemeClr val="bg1"/>
                </a:solidFill>
              </a:rPr>
              <a:t> professionals</a:t>
            </a:r>
            <a:endParaRPr lang="nl-BE" sz="4000" dirty="0">
              <a:solidFill>
                <a:schemeClr val="bg1"/>
              </a:solidFill>
            </a:endParaRP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2291FA49-27D9-844F-7B5A-01BF5B01C53A}"/>
              </a:ext>
            </a:extLst>
          </p:cNvPr>
          <p:cNvSpPr txBox="1"/>
          <p:nvPr/>
        </p:nvSpPr>
        <p:spPr>
          <a:xfrm>
            <a:off x="2035536" y="4043525"/>
            <a:ext cx="89587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dirty="0">
                <a:solidFill>
                  <a:schemeClr val="bg1"/>
                </a:solidFill>
              </a:rPr>
              <a:t> 	panels of </a:t>
            </a:r>
            <a:r>
              <a:rPr lang="nl-BE" sz="2400" dirty="0" err="1">
                <a:solidFill>
                  <a:schemeClr val="bg1"/>
                </a:solidFill>
              </a:rPr>
              <a:t>politicians</a:t>
            </a:r>
            <a:r>
              <a:rPr lang="nl-BE" sz="2400" dirty="0">
                <a:solidFill>
                  <a:schemeClr val="bg1"/>
                </a:solidFill>
              </a:rPr>
              <a:t>, policy makers and stakeholders of </a:t>
            </a:r>
            <a:r>
              <a:rPr lang="nl-BE" sz="2400" dirty="0" err="1">
                <a:solidFill>
                  <a:schemeClr val="bg1"/>
                </a:solidFill>
              </a:rPr>
              <a:t>all</a:t>
            </a:r>
            <a:r>
              <a:rPr lang="nl-BE" sz="2400" dirty="0">
                <a:solidFill>
                  <a:schemeClr val="bg1"/>
                </a:solidFill>
              </a:rPr>
              <a:t> kinds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9152CD92-53FB-8757-C0D6-81D9CC4B1191}"/>
              </a:ext>
            </a:extLst>
          </p:cNvPr>
          <p:cNvSpPr txBox="1"/>
          <p:nvPr/>
        </p:nvSpPr>
        <p:spPr>
          <a:xfrm>
            <a:off x="1997911" y="3357014"/>
            <a:ext cx="89375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dirty="0">
                <a:solidFill>
                  <a:schemeClr val="bg1"/>
                </a:solidFill>
              </a:rPr>
              <a:t>      	conference in Brussels, </a:t>
            </a:r>
            <a:r>
              <a:rPr lang="nl-BE" sz="2400" dirty="0" err="1">
                <a:solidFill>
                  <a:schemeClr val="bg1"/>
                </a:solidFill>
              </a:rPr>
              <a:t>organised</a:t>
            </a:r>
            <a:r>
              <a:rPr lang="nl-BE" sz="2400" dirty="0">
                <a:solidFill>
                  <a:schemeClr val="bg1"/>
                </a:solidFill>
              </a:rPr>
              <a:t> </a:t>
            </a:r>
            <a:r>
              <a:rPr lang="nl-BE" sz="2400" dirty="0" err="1">
                <a:solidFill>
                  <a:schemeClr val="bg1"/>
                </a:solidFill>
              </a:rPr>
              <a:t>by</a:t>
            </a:r>
            <a:r>
              <a:rPr lang="nl-BE" sz="2400" dirty="0">
                <a:solidFill>
                  <a:schemeClr val="bg1"/>
                </a:solidFill>
              </a:rPr>
              <a:t> the </a:t>
            </a:r>
            <a:r>
              <a:rPr lang="nl-BE" sz="2400" dirty="0" err="1">
                <a:solidFill>
                  <a:schemeClr val="bg1"/>
                </a:solidFill>
              </a:rPr>
              <a:t>Belgian</a:t>
            </a:r>
            <a:r>
              <a:rPr lang="nl-BE" sz="2400" dirty="0">
                <a:solidFill>
                  <a:schemeClr val="bg1"/>
                </a:solidFill>
              </a:rPr>
              <a:t> EU </a:t>
            </a:r>
            <a:r>
              <a:rPr lang="nl-BE" sz="2400" dirty="0" err="1">
                <a:solidFill>
                  <a:schemeClr val="bg1"/>
                </a:solidFill>
              </a:rPr>
              <a:t>Presidency</a:t>
            </a:r>
            <a:endParaRPr lang="nl-BE" sz="2400" dirty="0">
              <a:solidFill>
                <a:schemeClr val="bg1"/>
              </a:solidFill>
            </a:endParaRP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594A50C0-4837-9C05-7EFD-DD73C30336C0}"/>
              </a:ext>
            </a:extLst>
          </p:cNvPr>
          <p:cNvSpPr txBox="1"/>
          <p:nvPr/>
        </p:nvSpPr>
        <p:spPr>
          <a:xfrm>
            <a:off x="1997911" y="2670503"/>
            <a:ext cx="78479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High-Level Conference on the Future of the EU Health Union</a:t>
            </a:r>
            <a:endParaRPr lang="nl-BE" sz="24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361A53ED-2925-E083-F1AA-364C7933A51E}"/>
              </a:ext>
            </a:extLst>
          </p:cNvPr>
          <p:cNvSpPr txBox="1"/>
          <p:nvPr/>
        </p:nvSpPr>
        <p:spPr>
          <a:xfrm>
            <a:off x="10101603" y="4505190"/>
            <a:ext cx="83388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6000" dirty="0">
                <a:solidFill>
                  <a:schemeClr val="bg1"/>
                </a:solidFill>
                <a:sym typeface="Wingdings" panose="05000000000000000000" pitchFamily="2" charset="2"/>
              </a:rPr>
              <a:t></a:t>
            </a:r>
            <a:endParaRPr lang="nl-BE" sz="6000" dirty="0"/>
          </a:p>
        </p:txBody>
      </p:sp>
    </p:spTree>
    <p:extLst>
      <p:ext uri="{BB962C8B-B14F-4D97-AF65-F5344CB8AC3E}">
        <p14:creationId xmlns:p14="http://schemas.microsoft.com/office/powerpoint/2010/main" val="2247794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6" grpId="0"/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FCA7FE8-724F-417E-806E-047A479FDA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0310" y="129151"/>
            <a:ext cx="9613490" cy="1055837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bg1"/>
                </a:solidFill>
                <a:latin typeface="Asap" pitchFamily="2" charset="0"/>
              </a:rPr>
              <a:t>Report of the Officer for EU &amp; Int’l Affairs</a:t>
            </a:r>
            <a:endParaRPr lang="en-GB" dirty="0">
              <a:solidFill>
                <a:schemeClr val="bg1"/>
              </a:solidFill>
              <a:latin typeface="Alegreya Sans" panose="00000500000000000000" pitchFamily="2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3276EF7-C6D3-4179-8891-190AE7C396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40310" y="1825625"/>
            <a:ext cx="9613490" cy="5816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200" dirty="0">
                <a:solidFill>
                  <a:schemeClr val="bg1"/>
                </a:solidFill>
                <a:ea typeface="Noto Serif" panose="02020600060500020200" pitchFamily="18" charset="0"/>
                <a:cs typeface="Noto Serif" panose="02020600060500020200" pitchFamily="18" charset="0"/>
              </a:rPr>
              <a:t> The activities of the Officer for EU &amp; Int’l Affairs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C36B8575-E098-C9D2-96D6-DD4C302E1A0F}"/>
              </a:ext>
            </a:extLst>
          </p:cNvPr>
          <p:cNvSpPr txBox="1"/>
          <p:nvPr/>
        </p:nvSpPr>
        <p:spPr>
          <a:xfrm>
            <a:off x="2035535" y="5416547"/>
            <a:ext cx="94163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dirty="0">
                <a:solidFill>
                  <a:schemeClr val="bg1"/>
                </a:solidFill>
              </a:rPr>
              <a:t>	</a:t>
            </a:r>
            <a:r>
              <a:rPr lang="nl-BE" sz="2400" dirty="0" err="1">
                <a:solidFill>
                  <a:schemeClr val="bg1"/>
                </a:solidFill>
              </a:rPr>
              <a:t>actually</a:t>
            </a:r>
            <a:r>
              <a:rPr lang="nl-BE" sz="2400" dirty="0">
                <a:solidFill>
                  <a:schemeClr val="bg1"/>
                </a:solidFill>
              </a:rPr>
              <a:t> in the </a:t>
            </a:r>
            <a:r>
              <a:rPr lang="nl-BE" sz="2400" dirty="0" err="1">
                <a:solidFill>
                  <a:schemeClr val="bg1"/>
                </a:solidFill>
              </a:rPr>
              <a:t>process</a:t>
            </a:r>
            <a:r>
              <a:rPr lang="nl-BE" sz="2400" dirty="0">
                <a:solidFill>
                  <a:schemeClr val="bg1"/>
                </a:solidFill>
              </a:rPr>
              <a:t> of </a:t>
            </a:r>
            <a:r>
              <a:rPr lang="nl-BE" sz="2400" dirty="0" err="1">
                <a:solidFill>
                  <a:schemeClr val="bg1"/>
                </a:solidFill>
              </a:rPr>
              <a:t>approval</a:t>
            </a:r>
            <a:r>
              <a:rPr lang="nl-BE" sz="2400" dirty="0">
                <a:solidFill>
                  <a:schemeClr val="bg1"/>
                </a:solidFill>
              </a:rPr>
              <a:t> </a:t>
            </a:r>
            <a:r>
              <a:rPr lang="nl-BE" sz="2400" dirty="0" err="1">
                <a:solidFill>
                  <a:schemeClr val="bg1"/>
                </a:solidFill>
              </a:rPr>
              <a:t>by</a:t>
            </a:r>
            <a:r>
              <a:rPr lang="nl-BE" sz="2400" dirty="0">
                <a:solidFill>
                  <a:schemeClr val="bg1"/>
                </a:solidFill>
              </a:rPr>
              <a:t> </a:t>
            </a:r>
            <a:r>
              <a:rPr lang="nl-BE" sz="2400" dirty="0" err="1">
                <a:solidFill>
                  <a:schemeClr val="bg1"/>
                </a:solidFill>
              </a:rPr>
              <a:t>EMOs</a:t>
            </a:r>
            <a:r>
              <a:rPr lang="nl-BE" sz="2400" dirty="0">
                <a:solidFill>
                  <a:schemeClr val="bg1"/>
                </a:solidFill>
              </a:rPr>
              <a:t>’ executive </a:t>
            </a:r>
            <a:r>
              <a:rPr lang="nl-BE" sz="2400" dirty="0" err="1">
                <a:solidFill>
                  <a:schemeClr val="bg1"/>
                </a:solidFill>
              </a:rPr>
              <a:t>committees</a:t>
            </a:r>
            <a:endParaRPr lang="nl-BE" sz="2400" dirty="0">
              <a:solidFill>
                <a:schemeClr val="bg1"/>
              </a:solidFill>
            </a:endParaRP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E12B4DB0-1A36-A843-2A39-A76738DD63E1}"/>
              </a:ext>
            </a:extLst>
          </p:cNvPr>
          <p:cNvSpPr txBox="1"/>
          <p:nvPr/>
        </p:nvSpPr>
        <p:spPr>
          <a:xfrm>
            <a:off x="2049719" y="4730036"/>
            <a:ext cx="78413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dirty="0">
                <a:solidFill>
                  <a:schemeClr val="bg1"/>
                </a:solidFill>
              </a:rPr>
              <a:t>	a </a:t>
            </a:r>
            <a:r>
              <a:rPr lang="nl-BE" sz="2400" dirty="0" err="1">
                <a:solidFill>
                  <a:schemeClr val="bg1"/>
                </a:solidFill>
              </a:rPr>
              <a:t>reiterative</a:t>
            </a:r>
            <a:r>
              <a:rPr lang="nl-BE" sz="2400" dirty="0">
                <a:solidFill>
                  <a:schemeClr val="bg1"/>
                </a:solidFill>
              </a:rPr>
              <a:t> </a:t>
            </a:r>
            <a:r>
              <a:rPr lang="nl-BE" sz="2400" dirty="0" err="1">
                <a:solidFill>
                  <a:schemeClr val="bg1"/>
                </a:solidFill>
              </a:rPr>
              <a:t>process</a:t>
            </a:r>
            <a:r>
              <a:rPr lang="nl-BE" sz="2400" dirty="0">
                <a:solidFill>
                  <a:schemeClr val="bg1"/>
                </a:solidFill>
              </a:rPr>
              <a:t> </a:t>
            </a:r>
            <a:r>
              <a:rPr lang="nl-BE" sz="2400" dirty="0" err="1">
                <a:solidFill>
                  <a:schemeClr val="bg1"/>
                </a:solidFill>
              </a:rPr>
              <a:t>developing</a:t>
            </a:r>
            <a:r>
              <a:rPr lang="nl-BE" sz="2400" dirty="0">
                <a:solidFill>
                  <a:schemeClr val="bg1"/>
                </a:solidFill>
              </a:rPr>
              <a:t> and </a:t>
            </a:r>
            <a:r>
              <a:rPr lang="nl-BE" sz="2400" dirty="0" err="1">
                <a:solidFill>
                  <a:schemeClr val="bg1"/>
                </a:solidFill>
              </a:rPr>
              <a:t>finalising</a:t>
            </a:r>
            <a:r>
              <a:rPr lang="nl-BE" sz="2400" dirty="0">
                <a:solidFill>
                  <a:schemeClr val="bg1"/>
                </a:solidFill>
              </a:rPr>
              <a:t> the </a:t>
            </a:r>
            <a:r>
              <a:rPr lang="nl-BE" sz="2400" dirty="0" err="1">
                <a:solidFill>
                  <a:schemeClr val="bg1"/>
                </a:solidFill>
              </a:rPr>
              <a:t>text</a:t>
            </a:r>
            <a:endParaRPr lang="nl-BE" sz="2400" dirty="0">
              <a:solidFill>
                <a:schemeClr val="bg1"/>
              </a:solidFill>
            </a:endParaRP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2291FA49-27D9-844F-7B5A-01BF5B01C53A}"/>
              </a:ext>
            </a:extLst>
          </p:cNvPr>
          <p:cNvSpPr txBox="1"/>
          <p:nvPr/>
        </p:nvSpPr>
        <p:spPr>
          <a:xfrm>
            <a:off x="2035536" y="4043525"/>
            <a:ext cx="83996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dirty="0">
                <a:solidFill>
                  <a:schemeClr val="bg1"/>
                </a:solidFill>
              </a:rPr>
              <a:t> 	</a:t>
            </a:r>
            <a:r>
              <a:rPr lang="nl-BE" sz="2400" dirty="0" err="1">
                <a:solidFill>
                  <a:schemeClr val="bg1"/>
                </a:solidFill>
              </a:rPr>
              <a:t>using</a:t>
            </a:r>
            <a:r>
              <a:rPr lang="nl-BE" sz="2400" dirty="0">
                <a:solidFill>
                  <a:schemeClr val="bg1"/>
                </a:solidFill>
              </a:rPr>
              <a:t> </a:t>
            </a:r>
            <a:r>
              <a:rPr lang="nl-BE" sz="2400" dirty="0" err="1">
                <a:solidFill>
                  <a:schemeClr val="bg1"/>
                </a:solidFill>
              </a:rPr>
              <a:t>texts</a:t>
            </a:r>
            <a:r>
              <a:rPr lang="nl-BE" sz="2400" dirty="0">
                <a:solidFill>
                  <a:schemeClr val="bg1"/>
                </a:solidFill>
              </a:rPr>
              <a:t> </a:t>
            </a:r>
            <a:r>
              <a:rPr lang="nl-BE" sz="2400" dirty="0" err="1">
                <a:solidFill>
                  <a:schemeClr val="bg1"/>
                </a:solidFill>
              </a:rPr>
              <a:t>produced</a:t>
            </a:r>
            <a:r>
              <a:rPr lang="nl-BE" sz="2400" dirty="0">
                <a:solidFill>
                  <a:schemeClr val="bg1"/>
                </a:solidFill>
              </a:rPr>
              <a:t> </a:t>
            </a:r>
            <a:r>
              <a:rPr lang="nl-BE" sz="2400" dirty="0" err="1">
                <a:solidFill>
                  <a:schemeClr val="bg1"/>
                </a:solidFill>
              </a:rPr>
              <a:t>by</a:t>
            </a:r>
            <a:r>
              <a:rPr lang="nl-BE" sz="2400" dirty="0">
                <a:solidFill>
                  <a:schemeClr val="bg1"/>
                </a:solidFill>
              </a:rPr>
              <a:t> the METEOR project as </a:t>
            </a:r>
            <a:r>
              <a:rPr lang="nl-BE" sz="2400" dirty="0" err="1">
                <a:solidFill>
                  <a:schemeClr val="bg1"/>
                </a:solidFill>
              </a:rPr>
              <a:t>inspiration</a:t>
            </a:r>
            <a:endParaRPr lang="nl-BE" sz="2400" dirty="0">
              <a:solidFill>
                <a:schemeClr val="bg1"/>
              </a:solidFill>
            </a:endParaRP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9152CD92-53FB-8757-C0D6-81D9CC4B1191}"/>
              </a:ext>
            </a:extLst>
          </p:cNvPr>
          <p:cNvSpPr txBox="1"/>
          <p:nvPr/>
        </p:nvSpPr>
        <p:spPr>
          <a:xfrm>
            <a:off x="1997911" y="3357014"/>
            <a:ext cx="79937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dirty="0">
                <a:solidFill>
                  <a:schemeClr val="bg1"/>
                </a:solidFill>
              </a:rPr>
              <a:t>      	are </a:t>
            </a:r>
            <a:r>
              <a:rPr lang="nl-BE" sz="2400" dirty="0" err="1">
                <a:solidFill>
                  <a:schemeClr val="bg1"/>
                </a:solidFill>
              </a:rPr>
              <a:t>numbers</a:t>
            </a:r>
            <a:r>
              <a:rPr lang="nl-BE" sz="2400" dirty="0">
                <a:solidFill>
                  <a:schemeClr val="bg1"/>
                </a:solidFill>
              </a:rPr>
              <a:t> for </a:t>
            </a:r>
            <a:r>
              <a:rPr lang="nl-BE" sz="2400" dirty="0" err="1">
                <a:solidFill>
                  <a:schemeClr val="bg1"/>
                </a:solidFill>
              </a:rPr>
              <a:t>necessary</a:t>
            </a:r>
            <a:r>
              <a:rPr lang="nl-BE" sz="2400" dirty="0">
                <a:solidFill>
                  <a:schemeClr val="bg1"/>
                </a:solidFill>
              </a:rPr>
              <a:t> HC </a:t>
            </a:r>
            <a:r>
              <a:rPr lang="nl-BE" sz="2400" dirty="0" err="1">
                <a:solidFill>
                  <a:schemeClr val="bg1"/>
                </a:solidFill>
              </a:rPr>
              <a:t>Workers</a:t>
            </a:r>
            <a:r>
              <a:rPr lang="nl-BE" sz="2400" dirty="0">
                <a:solidFill>
                  <a:schemeClr val="bg1"/>
                </a:solidFill>
              </a:rPr>
              <a:t> </a:t>
            </a:r>
            <a:r>
              <a:rPr lang="nl-BE" sz="2400" dirty="0" err="1">
                <a:solidFill>
                  <a:schemeClr val="bg1"/>
                </a:solidFill>
              </a:rPr>
              <a:t>available</a:t>
            </a:r>
            <a:r>
              <a:rPr lang="nl-BE" sz="2400" dirty="0">
                <a:solidFill>
                  <a:schemeClr val="bg1"/>
                </a:solidFill>
              </a:rPr>
              <a:t> =&gt; NO </a:t>
            </a: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594A50C0-4837-9C05-7EFD-DD73C30336C0}"/>
              </a:ext>
            </a:extLst>
          </p:cNvPr>
          <p:cNvSpPr txBox="1"/>
          <p:nvPr/>
        </p:nvSpPr>
        <p:spPr>
          <a:xfrm>
            <a:off x="1997911" y="2670503"/>
            <a:ext cx="93221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Health Care Workforce Shortages – development of an EMOs’ statement</a:t>
            </a:r>
            <a:endParaRPr lang="nl-BE" sz="24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8757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6" grpId="0"/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FCA7FE8-724F-417E-806E-047A479FDA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0310" y="129151"/>
            <a:ext cx="9613490" cy="1055837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bg1"/>
                </a:solidFill>
                <a:latin typeface="Asap" pitchFamily="2" charset="0"/>
              </a:rPr>
              <a:t>Report of the Officer for EU &amp; Int’l Affairs</a:t>
            </a:r>
            <a:endParaRPr lang="en-GB" dirty="0">
              <a:solidFill>
                <a:schemeClr val="bg1"/>
              </a:solidFill>
              <a:latin typeface="Alegreya Sans" panose="00000500000000000000" pitchFamily="2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3276EF7-C6D3-4179-8891-190AE7C396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40310" y="1825625"/>
            <a:ext cx="9613490" cy="5816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200" dirty="0">
                <a:solidFill>
                  <a:schemeClr val="bg1"/>
                </a:solidFill>
                <a:ea typeface="Noto Serif" panose="02020600060500020200" pitchFamily="18" charset="0"/>
                <a:cs typeface="Noto Serif" panose="02020600060500020200" pitchFamily="18" charset="0"/>
              </a:rPr>
              <a:t> The activities of the Officer for EU &amp; Int’l Affairs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C36B8575-E098-C9D2-96D6-DD4C302E1A0F}"/>
              </a:ext>
            </a:extLst>
          </p:cNvPr>
          <p:cNvSpPr txBox="1"/>
          <p:nvPr/>
        </p:nvSpPr>
        <p:spPr>
          <a:xfrm>
            <a:off x="2035535" y="5416547"/>
            <a:ext cx="103412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dirty="0">
                <a:solidFill>
                  <a:schemeClr val="bg1"/>
                </a:solidFill>
              </a:rPr>
              <a:t>	the link </a:t>
            </a:r>
            <a:r>
              <a:rPr lang="nl-BE" sz="2400" dirty="0" err="1">
                <a:solidFill>
                  <a:schemeClr val="bg1"/>
                </a:solidFill>
              </a:rPr>
              <a:t>to</a:t>
            </a:r>
            <a:r>
              <a:rPr lang="nl-BE" sz="2400" dirty="0">
                <a:solidFill>
                  <a:schemeClr val="bg1"/>
                </a:solidFill>
              </a:rPr>
              <a:t> the online survey will </a:t>
            </a:r>
            <a:r>
              <a:rPr lang="nl-BE" sz="2400" dirty="0" err="1">
                <a:solidFill>
                  <a:schemeClr val="bg1"/>
                </a:solidFill>
              </a:rPr>
              <a:t>be</a:t>
            </a:r>
            <a:r>
              <a:rPr lang="nl-BE" sz="2400" dirty="0">
                <a:solidFill>
                  <a:schemeClr val="bg1"/>
                </a:solidFill>
              </a:rPr>
              <a:t> sent </a:t>
            </a:r>
            <a:r>
              <a:rPr lang="nl-BE" sz="2400" dirty="0" err="1">
                <a:solidFill>
                  <a:schemeClr val="bg1"/>
                </a:solidFill>
              </a:rPr>
              <a:t>around</a:t>
            </a:r>
            <a:r>
              <a:rPr lang="nl-BE" sz="2400" dirty="0">
                <a:solidFill>
                  <a:schemeClr val="bg1"/>
                </a:solidFill>
              </a:rPr>
              <a:t> </a:t>
            </a:r>
            <a:r>
              <a:rPr lang="nl-BE" sz="2400" dirty="0" err="1">
                <a:solidFill>
                  <a:schemeClr val="bg1"/>
                </a:solidFill>
              </a:rPr>
              <a:t>to</a:t>
            </a:r>
            <a:r>
              <a:rPr lang="nl-BE" sz="2400" dirty="0">
                <a:solidFill>
                  <a:schemeClr val="bg1"/>
                </a:solidFill>
              </a:rPr>
              <a:t> UEMS Members	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E12B4DB0-1A36-A843-2A39-A76738DD63E1}"/>
              </a:ext>
            </a:extLst>
          </p:cNvPr>
          <p:cNvSpPr txBox="1"/>
          <p:nvPr/>
        </p:nvSpPr>
        <p:spPr>
          <a:xfrm>
            <a:off x="2049719" y="4730036"/>
            <a:ext cx="87679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dirty="0">
                <a:solidFill>
                  <a:schemeClr val="bg1"/>
                </a:solidFill>
              </a:rPr>
              <a:t>		</a:t>
            </a:r>
            <a:r>
              <a:rPr lang="nl-BE" sz="2400" dirty="0" err="1">
                <a:solidFill>
                  <a:schemeClr val="bg1"/>
                </a:solidFill>
              </a:rPr>
              <a:t>an</a:t>
            </a:r>
            <a:r>
              <a:rPr lang="nl-BE" sz="2400" dirty="0">
                <a:solidFill>
                  <a:schemeClr val="bg1"/>
                </a:solidFill>
              </a:rPr>
              <a:t> EU </a:t>
            </a:r>
            <a:r>
              <a:rPr lang="nl-BE" sz="2400" dirty="0" err="1">
                <a:solidFill>
                  <a:schemeClr val="bg1"/>
                </a:solidFill>
              </a:rPr>
              <a:t>funded</a:t>
            </a:r>
            <a:r>
              <a:rPr lang="nl-BE" sz="2400" dirty="0">
                <a:solidFill>
                  <a:schemeClr val="bg1"/>
                </a:solidFill>
              </a:rPr>
              <a:t> project on health of doctors and nurses 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2291FA49-27D9-844F-7B5A-01BF5B01C53A}"/>
              </a:ext>
            </a:extLst>
          </p:cNvPr>
          <p:cNvSpPr txBox="1"/>
          <p:nvPr/>
        </p:nvSpPr>
        <p:spPr>
          <a:xfrm>
            <a:off x="2035536" y="4043525"/>
            <a:ext cx="99929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dirty="0">
                <a:solidFill>
                  <a:schemeClr val="bg1"/>
                </a:solidFill>
              </a:rPr>
              <a:t> 	</a:t>
            </a:r>
            <a:r>
              <a:rPr lang="nl-BE" sz="2400" dirty="0" err="1">
                <a:solidFill>
                  <a:schemeClr val="bg1"/>
                </a:solidFill>
              </a:rPr>
              <a:t>involved</a:t>
            </a:r>
            <a:r>
              <a:rPr lang="nl-BE" sz="2400" dirty="0">
                <a:solidFill>
                  <a:schemeClr val="bg1"/>
                </a:solidFill>
              </a:rPr>
              <a:t> in </a:t>
            </a:r>
            <a:r>
              <a:rPr lang="nl-BE" sz="2400" dirty="0" err="1">
                <a:solidFill>
                  <a:schemeClr val="bg1"/>
                </a:solidFill>
              </a:rPr>
              <a:t>developing</a:t>
            </a:r>
            <a:r>
              <a:rPr lang="nl-BE" sz="2400" dirty="0">
                <a:solidFill>
                  <a:schemeClr val="bg1"/>
                </a:solidFill>
              </a:rPr>
              <a:t> a WHO Europe survey on </a:t>
            </a:r>
            <a:r>
              <a:rPr lang="nl-BE" sz="2400" dirty="0" err="1">
                <a:solidFill>
                  <a:schemeClr val="bg1"/>
                </a:solidFill>
              </a:rPr>
              <a:t>individual</a:t>
            </a:r>
            <a:r>
              <a:rPr lang="nl-BE" sz="2400" dirty="0">
                <a:solidFill>
                  <a:schemeClr val="bg1"/>
                </a:solidFill>
              </a:rPr>
              <a:t> HC </a:t>
            </a:r>
            <a:r>
              <a:rPr lang="nl-BE" sz="2400" dirty="0" err="1">
                <a:solidFill>
                  <a:schemeClr val="bg1"/>
                </a:solidFill>
              </a:rPr>
              <a:t>workers</a:t>
            </a:r>
            <a:r>
              <a:rPr lang="nl-BE" sz="2400" dirty="0">
                <a:solidFill>
                  <a:schemeClr val="bg1"/>
                </a:solidFill>
              </a:rPr>
              <a:t>,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9152CD92-53FB-8757-C0D6-81D9CC4B1191}"/>
              </a:ext>
            </a:extLst>
          </p:cNvPr>
          <p:cNvSpPr txBox="1"/>
          <p:nvPr/>
        </p:nvSpPr>
        <p:spPr>
          <a:xfrm>
            <a:off x="1997911" y="3357014"/>
            <a:ext cx="88583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dirty="0">
                <a:solidFill>
                  <a:schemeClr val="bg1"/>
                </a:solidFill>
              </a:rPr>
              <a:t>      	Dr. Tomas </a:t>
            </a:r>
            <a:r>
              <a:rPr lang="nl-BE" sz="2400" dirty="0" err="1">
                <a:solidFill>
                  <a:schemeClr val="bg1"/>
                </a:solidFill>
              </a:rPr>
              <a:t>Zapata</a:t>
            </a:r>
            <a:r>
              <a:rPr lang="nl-BE" sz="2400" dirty="0">
                <a:solidFill>
                  <a:schemeClr val="bg1"/>
                </a:solidFill>
              </a:rPr>
              <a:t> (WHO Europe) </a:t>
            </a:r>
            <a:r>
              <a:rPr lang="nl-BE" sz="2400" dirty="0" err="1">
                <a:solidFill>
                  <a:schemeClr val="bg1"/>
                </a:solidFill>
              </a:rPr>
              <a:t>asked</a:t>
            </a:r>
            <a:r>
              <a:rPr lang="nl-BE" sz="2400" dirty="0">
                <a:solidFill>
                  <a:schemeClr val="bg1"/>
                </a:solidFill>
              </a:rPr>
              <a:t> UEMS for </a:t>
            </a:r>
            <a:r>
              <a:rPr lang="nl-BE" sz="2400" dirty="0" err="1">
                <a:solidFill>
                  <a:schemeClr val="bg1"/>
                </a:solidFill>
              </a:rPr>
              <a:t>collaboration</a:t>
            </a:r>
            <a:endParaRPr lang="nl-BE" sz="2400" dirty="0">
              <a:solidFill>
                <a:schemeClr val="bg1"/>
              </a:solidFill>
            </a:endParaRP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594A50C0-4837-9C05-7EFD-DD73C30336C0}"/>
              </a:ext>
            </a:extLst>
          </p:cNvPr>
          <p:cNvSpPr txBox="1"/>
          <p:nvPr/>
        </p:nvSpPr>
        <p:spPr>
          <a:xfrm>
            <a:off x="1997911" y="2670503"/>
            <a:ext cx="67185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b="1" dirty="0" err="1">
                <a:solidFill>
                  <a:schemeClr val="bg1"/>
                </a:solidFill>
              </a:rPr>
              <a:t>Developing</a:t>
            </a:r>
            <a:r>
              <a:rPr lang="nl-BE" sz="2400" b="1" dirty="0">
                <a:solidFill>
                  <a:schemeClr val="bg1"/>
                </a:solidFill>
              </a:rPr>
              <a:t> a WHO Europe survey </a:t>
            </a:r>
            <a:r>
              <a:rPr lang="nl-BE" sz="2400" b="1" dirty="0" err="1">
                <a:solidFill>
                  <a:schemeClr val="bg1"/>
                </a:solidFill>
              </a:rPr>
              <a:t>with</a:t>
            </a:r>
            <a:r>
              <a:rPr lang="nl-BE" sz="2400" b="1" dirty="0">
                <a:solidFill>
                  <a:schemeClr val="bg1"/>
                </a:solidFill>
              </a:rPr>
              <a:t> </a:t>
            </a:r>
            <a:r>
              <a:rPr lang="nl-BE" sz="2400" b="1" dirty="0" err="1">
                <a:solidFill>
                  <a:schemeClr val="bg1"/>
                </a:solidFill>
              </a:rPr>
              <a:t>other</a:t>
            </a:r>
            <a:r>
              <a:rPr lang="nl-BE" sz="2400" b="1" dirty="0">
                <a:solidFill>
                  <a:schemeClr val="bg1"/>
                </a:solidFill>
              </a:rPr>
              <a:t> </a:t>
            </a:r>
            <a:r>
              <a:rPr lang="nl-BE" sz="2400" b="1" dirty="0" err="1">
                <a:solidFill>
                  <a:schemeClr val="bg1"/>
                </a:solidFill>
              </a:rPr>
              <a:t>EMOs</a:t>
            </a:r>
            <a:endParaRPr lang="nl-BE" sz="24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7867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6" grpId="0"/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FCA7FE8-724F-417E-806E-047A479FDA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0310" y="129151"/>
            <a:ext cx="9613490" cy="1055837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bg1"/>
                </a:solidFill>
                <a:latin typeface="Asap" pitchFamily="2" charset="0"/>
              </a:rPr>
              <a:t>Report of the Officer for EU &amp; Int’l Affairs</a:t>
            </a:r>
            <a:endParaRPr lang="en-GB" dirty="0">
              <a:solidFill>
                <a:schemeClr val="bg1"/>
              </a:solidFill>
              <a:latin typeface="Alegreya Sans" panose="00000500000000000000" pitchFamily="2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3276EF7-C6D3-4179-8891-190AE7C396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40310" y="1825625"/>
            <a:ext cx="9613490" cy="5816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200" dirty="0">
                <a:solidFill>
                  <a:schemeClr val="bg1"/>
                </a:solidFill>
                <a:ea typeface="Noto Serif" panose="02020600060500020200" pitchFamily="18" charset="0"/>
                <a:cs typeface="Noto Serif" panose="02020600060500020200" pitchFamily="18" charset="0"/>
              </a:rPr>
              <a:t> The activities of the Officer for EU &amp; Int’l Affairs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C36B8575-E098-C9D2-96D6-DD4C302E1A0F}"/>
              </a:ext>
            </a:extLst>
          </p:cNvPr>
          <p:cNvSpPr txBox="1"/>
          <p:nvPr/>
        </p:nvSpPr>
        <p:spPr>
          <a:xfrm>
            <a:off x="2035535" y="5416547"/>
            <a:ext cx="75713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dirty="0">
                <a:solidFill>
                  <a:schemeClr val="bg1"/>
                </a:solidFill>
              </a:rPr>
              <a:t>		DG GROW as </a:t>
            </a:r>
            <a:r>
              <a:rPr lang="nl-BE" sz="2400" dirty="0" err="1">
                <a:solidFill>
                  <a:schemeClr val="bg1"/>
                </a:solidFill>
              </a:rPr>
              <a:t>main</a:t>
            </a:r>
            <a:r>
              <a:rPr lang="nl-BE" sz="2400" dirty="0">
                <a:solidFill>
                  <a:schemeClr val="bg1"/>
                </a:solidFill>
              </a:rPr>
              <a:t> </a:t>
            </a:r>
            <a:r>
              <a:rPr lang="nl-BE" sz="2400" dirty="0" err="1">
                <a:solidFill>
                  <a:schemeClr val="bg1"/>
                </a:solidFill>
              </a:rPr>
              <a:t>obstacle</a:t>
            </a:r>
            <a:r>
              <a:rPr lang="nl-BE" sz="2400" dirty="0">
                <a:solidFill>
                  <a:schemeClr val="bg1"/>
                </a:solidFill>
              </a:rPr>
              <a:t> for change ?!	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E12B4DB0-1A36-A843-2A39-A76738DD63E1}"/>
              </a:ext>
            </a:extLst>
          </p:cNvPr>
          <p:cNvSpPr txBox="1"/>
          <p:nvPr/>
        </p:nvSpPr>
        <p:spPr>
          <a:xfrm>
            <a:off x="2049719" y="4730036"/>
            <a:ext cx="99034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dirty="0">
                <a:solidFill>
                  <a:schemeClr val="bg1"/>
                </a:solidFill>
              </a:rPr>
              <a:t>	Dr. Mathias </a:t>
            </a:r>
            <a:r>
              <a:rPr lang="nl-BE" sz="2400" dirty="0" err="1">
                <a:solidFill>
                  <a:schemeClr val="bg1"/>
                </a:solidFill>
              </a:rPr>
              <a:t>Wismar</a:t>
            </a:r>
            <a:r>
              <a:rPr lang="nl-BE" sz="2400" dirty="0">
                <a:solidFill>
                  <a:schemeClr val="bg1"/>
                </a:solidFill>
              </a:rPr>
              <a:t> (European </a:t>
            </a:r>
            <a:r>
              <a:rPr lang="nl-BE" sz="2400" dirty="0" err="1">
                <a:solidFill>
                  <a:schemeClr val="bg1"/>
                </a:solidFill>
              </a:rPr>
              <a:t>Observatory</a:t>
            </a:r>
            <a:r>
              <a:rPr lang="nl-BE" sz="2400" dirty="0">
                <a:solidFill>
                  <a:schemeClr val="bg1"/>
                </a:solidFill>
              </a:rPr>
              <a:t> for HC Systems &amp; </a:t>
            </a:r>
            <a:r>
              <a:rPr lang="nl-BE" sz="2400" dirty="0" err="1">
                <a:solidFill>
                  <a:schemeClr val="bg1"/>
                </a:solidFill>
              </a:rPr>
              <a:t>Policies</a:t>
            </a:r>
            <a:r>
              <a:rPr lang="nl-BE" sz="2400" dirty="0">
                <a:solidFill>
                  <a:schemeClr val="bg1"/>
                </a:solidFill>
              </a:rPr>
              <a:t>) 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2291FA49-27D9-844F-7B5A-01BF5B01C53A}"/>
              </a:ext>
            </a:extLst>
          </p:cNvPr>
          <p:cNvSpPr txBox="1"/>
          <p:nvPr/>
        </p:nvSpPr>
        <p:spPr>
          <a:xfrm>
            <a:off x="2035536" y="4043525"/>
            <a:ext cx="97034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dirty="0">
                <a:solidFill>
                  <a:schemeClr val="bg1"/>
                </a:solidFill>
              </a:rPr>
              <a:t> 	</a:t>
            </a:r>
            <a:r>
              <a:rPr lang="en-GB" sz="24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 shortages of medicines, medical devices and </a:t>
            </a:r>
            <a:r>
              <a:rPr lang="en-GB" sz="2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health care</a:t>
            </a:r>
            <a:r>
              <a:rPr lang="en-GB" sz="24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workers </a:t>
            </a:r>
            <a:endParaRPr lang="nl-BE" sz="2400" dirty="0">
              <a:solidFill>
                <a:schemeClr val="bg1"/>
              </a:solidFill>
            </a:endParaRP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9152CD92-53FB-8757-C0D6-81D9CC4B1191}"/>
              </a:ext>
            </a:extLst>
          </p:cNvPr>
          <p:cNvSpPr txBox="1"/>
          <p:nvPr/>
        </p:nvSpPr>
        <p:spPr>
          <a:xfrm>
            <a:off x="1997911" y="3357014"/>
            <a:ext cx="99061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dirty="0">
                <a:solidFill>
                  <a:schemeClr val="bg1"/>
                </a:solidFill>
              </a:rPr>
              <a:t>      </a:t>
            </a:r>
            <a:r>
              <a:rPr lang="en-GB" sz="24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organised by CPME &amp; Royal Dutch Society of Pharmacists (branch of PGEU)</a:t>
            </a:r>
            <a:endParaRPr lang="nl-BE" sz="2400" dirty="0">
              <a:solidFill>
                <a:schemeClr val="bg1"/>
              </a:solidFill>
            </a:endParaRP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594A50C0-4837-9C05-7EFD-DD73C30336C0}"/>
              </a:ext>
            </a:extLst>
          </p:cNvPr>
          <p:cNvSpPr txBox="1"/>
          <p:nvPr/>
        </p:nvSpPr>
        <p:spPr>
          <a:xfrm>
            <a:off x="1997911" y="2670503"/>
            <a:ext cx="35323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Symposium in Amsterdam</a:t>
            </a:r>
            <a:endParaRPr lang="nl-BE" sz="24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2487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FCA7FE8-724F-417E-806E-047A479FDA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0310" y="129151"/>
            <a:ext cx="9613490" cy="1055837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bg1"/>
                </a:solidFill>
                <a:latin typeface="Asap" pitchFamily="2" charset="0"/>
              </a:rPr>
              <a:t>Report of the Officer for EU &amp; Int’l Affairs</a:t>
            </a:r>
            <a:endParaRPr lang="en-GB" dirty="0">
              <a:solidFill>
                <a:schemeClr val="bg1"/>
              </a:solidFill>
              <a:latin typeface="Alegreya Sans" panose="00000500000000000000" pitchFamily="2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3276EF7-C6D3-4179-8891-190AE7C396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40310" y="1825625"/>
            <a:ext cx="9613490" cy="5816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200" dirty="0">
                <a:solidFill>
                  <a:schemeClr val="bg1"/>
                </a:solidFill>
                <a:ea typeface="Noto Serif" panose="02020600060500020200" pitchFamily="18" charset="0"/>
                <a:cs typeface="Noto Serif" panose="02020600060500020200" pitchFamily="18" charset="0"/>
              </a:rPr>
              <a:t> The activities of the Officer for EU &amp; Int’l Affairs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C36B8575-E098-C9D2-96D6-DD4C302E1A0F}"/>
              </a:ext>
            </a:extLst>
          </p:cNvPr>
          <p:cNvSpPr txBox="1"/>
          <p:nvPr/>
        </p:nvSpPr>
        <p:spPr>
          <a:xfrm>
            <a:off x="2035535" y="5416547"/>
            <a:ext cx="62847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dirty="0">
                <a:solidFill>
                  <a:schemeClr val="bg1"/>
                </a:solidFill>
              </a:rPr>
              <a:t>	           at </a:t>
            </a:r>
            <a:r>
              <a:rPr lang="nl-BE" sz="2400" dirty="0" err="1">
                <a:solidFill>
                  <a:schemeClr val="bg1"/>
                </a:solidFill>
              </a:rPr>
              <a:t>their</a:t>
            </a:r>
            <a:r>
              <a:rPr lang="nl-BE" sz="2400" dirty="0">
                <a:solidFill>
                  <a:schemeClr val="bg1"/>
                </a:solidFill>
              </a:rPr>
              <a:t> meeting, </a:t>
            </a:r>
            <a:r>
              <a:rPr lang="nl-BE" sz="2400" dirty="0" err="1">
                <a:solidFill>
                  <a:schemeClr val="bg1"/>
                </a:solidFill>
              </a:rPr>
              <a:t>further</a:t>
            </a:r>
            <a:r>
              <a:rPr lang="nl-BE" sz="2400" dirty="0">
                <a:solidFill>
                  <a:schemeClr val="bg1"/>
                </a:solidFill>
              </a:rPr>
              <a:t> </a:t>
            </a:r>
            <a:r>
              <a:rPr lang="nl-BE" sz="2400" dirty="0" err="1">
                <a:solidFill>
                  <a:schemeClr val="bg1"/>
                </a:solidFill>
              </a:rPr>
              <a:t>exploring</a:t>
            </a:r>
            <a:endParaRPr lang="nl-BE" sz="2400" dirty="0">
              <a:solidFill>
                <a:schemeClr val="bg1"/>
              </a:solidFill>
            </a:endParaRP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E12B4DB0-1A36-A843-2A39-A76738DD63E1}"/>
              </a:ext>
            </a:extLst>
          </p:cNvPr>
          <p:cNvSpPr txBox="1"/>
          <p:nvPr/>
        </p:nvSpPr>
        <p:spPr>
          <a:xfrm>
            <a:off x="2049719" y="4730036"/>
            <a:ext cx="59671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dirty="0">
                <a:solidFill>
                  <a:schemeClr val="bg1"/>
                </a:solidFill>
              </a:rPr>
              <a:t>	on 16th of </a:t>
            </a:r>
            <a:r>
              <a:rPr lang="nl-BE" sz="2400" dirty="0" err="1">
                <a:solidFill>
                  <a:schemeClr val="bg1"/>
                </a:solidFill>
              </a:rPr>
              <a:t>October</a:t>
            </a:r>
            <a:r>
              <a:rPr lang="nl-BE" sz="2400" dirty="0">
                <a:solidFill>
                  <a:schemeClr val="bg1"/>
                </a:solidFill>
              </a:rPr>
              <a:t> </a:t>
            </a:r>
            <a:r>
              <a:rPr lang="nl-BE" sz="2400" dirty="0" err="1">
                <a:solidFill>
                  <a:schemeClr val="bg1"/>
                </a:solidFill>
              </a:rPr>
              <a:t>representing</a:t>
            </a:r>
            <a:r>
              <a:rPr lang="nl-BE" sz="2400" dirty="0">
                <a:solidFill>
                  <a:schemeClr val="bg1"/>
                </a:solidFill>
              </a:rPr>
              <a:t> UEMS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2291FA49-27D9-844F-7B5A-01BF5B01C53A}"/>
              </a:ext>
            </a:extLst>
          </p:cNvPr>
          <p:cNvSpPr txBox="1"/>
          <p:nvPr/>
        </p:nvSpPr>
        <p:spPr>
          <a:xfrm>
            <a:off x="2035536" y="4043525"/>
            <a:ext cx="99655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dirty="0">
                <a:solidFill>
                  <a:schemeClr val="bg1"/>
                </a:solidFill>
              </a:rPr>
              <a:t> 	</a:t>
            </a:r>
            <a:r>
              <a:rPr lang="en-GB" sz="24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follow-up meeting together with Mrs. Dumaine at the EPF’s </a:t>
            </a:r>
            <a:r>
              <a:rPr lang="en-GB" sz="240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secretriat</a:t>
            </a:r>
            <a:endParaRPr lang="nl-BE" sz="2400" dirty="0">
              <a:solidFill>
                <a:schemeClr val="bg1"/>
              </a:solidFill>
            </a:endParaRP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9152CD92-53FB-8757-C0D6-81D9CC4B1191}"/>
              </a:ext>
            </a:extLst>
          </p:cNvPr>
          <p:cNvSpPr txBox="1"/>
          <p:nvPr/>
        </p:nvSpPr>
        <p:spPr>
          <a:xfrm>
            <a:off x="1997911" y="3357014"/>
            <a:ext cx="102469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dirty="0">
                <a:solidFill>
                  <a:schemeClr val="bg1"/>
                </a:solidFill>
              </a:rPr>
              <a:t>    	first contact </a:t>
            </a:r>
            <a:r>
              <a:rPr lang="nl-BE" sz="2400" dirty="0" err="1">
                <a:solidFill>
                  <a:schemeClr val="bg1"/>
                </a:solidFill>
              </a:rPr>
              <a:t>with</a:t>
            </a:r>
            <a:r>
              <a:rPr lang="nl-BE" sz="2400" dirty="0">
                <a:solidFill>
                  <a:schemeClr val="bg1"/>
                </a:solidFill>
              </a:rPr>
              <a:t> Mrs. Anca TOMA </a:t>
            </a:r>
            <a:r>
              <a:rPr lang="nl-BE" sz="2400" dirty="0" err="1">
                <a:solidFill>
                  <a:schemeClr val="bg1"/>
                </a:solidFill>
              </a:rPr>
              <a:t>during</a:t>
            </a:r>
            <a:r>
              <a:rPr lang="nl-BE" sz="2400" dirty="0">
                <a:solidFill>
                  <a:schemeClr val="bg1"/>
                </a:solidFill>
              </a:rPr>
              <a:t> the s</a:t>
            </a:r>
            <a:r>
              <a:rPr lang="en-GB" sz="2400" dirty="0" err="1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ymposium</a:t>
            </a:r>
            <a:r>
              <a:rPr lang="en-GB" sz="24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 Amsterdam</a:t>
            </a:r>
            <a:endParaRPr lang="nl-BE" sz="24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594A50C0-4837-9C05-7EFD-DD73C30336C0}"/>
              </a:ext>
            </a:extLst>
          </p:cNvPr>
          <p:cNvSpPr txBox="1"/>
          <p:nvPr/>
        </p:nvSpPr>
        <p:spPr>
          <a:xfrm>
            <a:off x="1997911" y="2670503"/>
            <a:ext cx="67907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European Patients’ Forum 16</a:t>
            </a:r>
            <a:r>
              <a:rPr lang="en-GB" sz="2400" b="1" baseline="30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</a:t>
            </a:r>
            <a:r>
              <a:rPr lang="en-GB" sz="24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of October 2024 </a:t>
            </a:r>
            <a:endParaRPr lang="nl-BE" sz="24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94FBE15F-9120-3BF0-A72F-783D96AB51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4957" y="4960868"/>
            <a:ext cx="3345926" cy="1663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411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FCA7FE8-724F-417E-806E-047A479FDA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0310" y="129151"/>
            <a:ext cx="9613490" cy="1055837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bg1"/>
                </a:solidFill>
                <a:latin typeface="Asap" pitchFamily="2" charset="0"/>
              </a:rPr>
              <a:t>Report of the Officer for EU &amp; Int’l Affairs</a:t>
            </a:r>
            <a:endParaRPr lang="en-GB" dirty="0">
              <a:solidFill>
                <a:schemeClr val="bg1"/>
              </a:solidFill>
              <a:latin typeface="Alegreya Sans" panose="00000500000000000000" pitchFamily="2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3276EF7-C6D3-4179-8891-190AE7C396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40310" y="1825625"/>
            <a:ext cx="9613490" cy="5816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200" dirty="0">
                <a:solidFill>
                  <a:schemeClr val="bg1"/>
                </a:solidFill>
                <a:ea typeface="Noto Serif" panose="02020600060500020200" pitchFamily="18" charset="0"/>
                <a:cs typeface="Noto Serif" panose="02020600060500020200" pitchFamily="18" charset="0"/>
              </a:rPr>
              <a:t> The activities of the Officer for EU &amp; Int’l Affairs</a:t>
            </a: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594A50C0-4837-9C05-7EFD-DD73C30336C0}"/>
              </a:ext>
            </a:extLst>
          </p:cNvPr>
          <p:cNvSpPr txBox="1"/>
          <p:nvPr/>
        </p:nvSpPr>
        <p:spPr>
          <a:xfrm>
            <a:off x="1997911" y="2670503"/>
            <a:ext cx="41712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European Patients’ Forum  </a:t>
            </a:r>
            <a:endParaRPr lang="nl-BE" sz="24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94FBE15F-9120-3BF0-A72F-783D96AB51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4957" y="4960868"/>
            <a:ext cx="3345926" cy="1663821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92EB6892-9648-B7E9-1A33-9F38D23815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659" y="3395373"/>
            <a:ext cx="3877733" cy="2908300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524E34F3-0138-D5BF-EBFF-45BFDEFB015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6226" y="3429000"/>
            <a:ext cx="3832897" cy="2874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97004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FCA7FE8-724F-417E-806E-047A479FDA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0310" y="129151"/>
            <a:ext cx="9613490" cy="1055837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bg1"/>
                </a:solidFill>
                <a:latin typeface="Asap" pitchFamily="2" charset="0"/>
              </a:rPr>
              <a:t>Report of the Officer for EU &amp; Int’l Affairs</a:t>
            </a:r>
            <a:endParaRPr lang="en-GB" dirty="0">
              <a:solidFill>
                <a:schemeClr val="bg1"/>
              </a:solidFill>
              <a:latin typeface="Alegreya Sans" panose="00000500000000000000" pitchFamily="2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3276EF7-C6D3-4179-8891-190AE7C396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40310" y="1825625"/>
            <a:ext cx="9613490" cy="5816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200" dirty="0">
                <a:solidFill>
                  <a:schemeClr val="bg1"/>
                </a:solidFill>
                <a:ea typeface="Noto Serif" panose="02020600060500020200" pitchFamily="18" charset="0"/>
                <a:cs typeface="Noto Serif" panose="02020600060500020200" pitchFamily="18" charset="0"/>
              </a:rPr>
              <a:t> The activities of the Officer for EU &amp; Int’l Affairs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C36B8575-E098-C9D2-96D6-DD4C302E1A0F}"/>
              </a:ext>
            </a:extLst>
          </p:cNvPr>
          <p:cNvSpPr txBox="1"/>
          <p:nvPr/>
        </p:nvSpPr>
        <p:spPr>
          <a:xfrm>
            <a:off x="2035535" y="5416547"/>
            <a:ext cx="13388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dirty="0">
                <a:solidFill>
                  <a:schemeClr val="bg1"/>
                </a:solidFill>
              </a:rPr>
              <a:t>	</a:t>
            </a:r>
            <a:r>
              <a:rPr lang="nl-BE" sz="2400" dirty="0">
                <a:solidFill>
                  <a:schemeClr val="accent1">
                    <a:lumMod val="75000"/>
                  </a:schemeClr>
                </a:solidFill>
              </a:rPr>
              <a:t>…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E12B4DB0-1A36-A843-2A39-A76738DD63E1}"/>
              </a:ext>
            </a:extLst>
          </p:cNvPr>
          <p:cNvSpPr txBox="1"/>
          <p:nvPr/>
        </p:nvSpPr>
        <p:spPr>
          <a:xfrm>
            <a:off x="2049719" y="4730036"/>
            <a:ext cx="13388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dirty="0">
                <a:solidFill>
                  <a:schemeClr val="accent1">
                    <a:lumMod val="75000"/>
                  </a:schemeClr>
                </a:solidFill>
              </a:rPr>
              <a:t>	…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2291FA49-27D9-844F-7B5A-01BF5B01C53A}"/>
              </a:ext>
            </a:extLst>
          </p:cNvPr>
          <p:cNvSpPr txBox="1"/>
          <p:nvPr/>
        </p:nvSpPr>
        <p:spPr>
          <a:xfrm>
            <a:off x="2035536" y="4043525"/>
            <a:ext cx="1044285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nl-BE" sz="2400" dirty="0">
                <a:solidFill>
                  <a:schemeClr val="bg1"/>
                </a:solidFill>
              </a:rPr>
              <a:t>interest for criteria </a:t>
            </a:r>
            <a:r>
              <a:rPr lang="nl-BE" sz="2400" dirty="0" err="1">
                <a:solidFill>
                  <a:schemeClr val="bg1"/>
                </a:solidFill>
              </a:rPr>
              <a:t>concerning</a:t>
            </a:r>
            <a:r>
              <a:rPr lang="nl-BE" sz="2400" dirty="0">
                <a:solidFill>
                  <a:schemeClr val="bg1"/>
                </a:solidFill>
              </a:rPr>
              <a:t> </a:t>
            </a:r>
            <a:r>
              <a:rPr lang="nl-BE" sz="2400" dirty="0" err="1">
                <a:solidFill>
                  <a:schemeClr val="bg1"/>
                </a:solidFill>
              </a:rPr>
              <a:t>ETRs</a:t>
            </a:r>
            <a:r>
              <a:rPr lang="nl-BE" sz="2400" dirty="0">
                <a:solidFill>
                  <a:schemeClr val="bg1"/>
                </a:solidFill>
              </a:rPr>
              <a:t>, </a:t>
            </a:r>
            <a:r>
              <a:rPr lang="nl-BE" sz="2400" dirty="0" err="1">
                <a:solidFill>
                  <a:schemeClr val="bg1"/>
                </a:solidFill>
              </a:rPr>
              <a:t>accreditation</a:t>
            </a:r>
            <a:r>
              <a:rPr lang="nl-BE" sz="2400" dirty="0">
                <a:solidFill>
                  <a:schemeClr val="bg1"/>
                </a:solidFill>
              </a:rPr>
              <a:t> of CME&amp;CPD </a:t>
            </a:r>
            <a:r>
              <a:rPr lang="nl-BE" sz="2400" dirty="0" err="1">
                <a:solidFill>
                  <a:schemeClr val="bg1"/>
                </a:solidFill>
              </a:rPr>
              <a:t>initiatives</a:t>
            </a:r>
            <a:r>
              <a:rPr lang="nl-BE" sz="2400" dirty="0">
                <a:solidFill>
                  <a:schemeClr val="bg1"/>
                </a:solidFill>
              </a:rPr>
              <a:t> </a:t>
            </a:r>
            <a:endParaRPr lang="nl-BE" sz="24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nl-BE" sz="2400" dirty="0">
              <a:solidFill>
                <a:schemeClr val="bg1"/>
              </a:solidFill>
            </a:endParaRP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9152CD92-53FB-8757-C0D6-81D9CC4B1191}"/>
              </a:ext>
            </a:extLst>
          </p:cNvPr>
          <p:cNvSpPr txBox="1"/>
          <p:nvPr/>
        </p:nvSpPr>
        <p:spPr>
          <a:xfrm>
            <a:off x="1997911" y="3357014"/>
            <a:ext cx="981089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dirty="0">
                <a:solidFill>
                  <a:schemeClr val="bg1"/>
                </a:solidFill>
              </a:rPr>
              <a:t>    	opening </a:t>
            </a:r>
            <a:r>
              <a:rPr lang="nl-BE" sz="2400" dirty="0" err="1">
                <a:solidFill>
                  <a:schemeClr val="bg1"/>
                </a:solidFill>
              </a:rPr>
              <a:t>plenary</a:t>
            </a:r>
            <a:r>
              <a:rPr lang="nl-BE" sz="2400" dirty="0">
                <a:solidFill>
                  <a:schemeClr val="bg1"/>
                </a:solidFill>
              </a:rPr>
              <a:t>: “</a:t>
            </a:r>
            <a:r>
              <a:rPr lang="en-US" sz="2400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UEMS aiming at Competency Based Education”</a:t>
            </a:r>
            <a:endParaRPr lang="nl-BE" sz="24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nl-BE" sz="24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594A50C0-4837-9C05-7EFD-DD73C30336C0}"/>
              </a:ext>
            </a:extLst>
          </p:cNvPr>
          <p:cNvSpPr txBox="1"/>
          <p:nvPr/>
        </p:nvSpPr>
        <p:spPr>
          <a:xfrm>
            <a:off x="1997911" y="2670503"/>
            <a:ext cx="96894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en-US" sz="2400" b="1" baseline="30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</a:t>
            </a:r>
            <a:r>
              <a:rPr lang="en-US" sz="24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World Summit in Competency-Based Education in HC Professions - Basel</a:t>
            </a:r>
            <a:endParaRPr lang="nl-BE" sz="24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6BCF59DD-A272-E4AD-C434-1D627BCE63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4243" y="4566491"/>
            <a:ext cx="5539492" cy="209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04506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FCA7FE8-724F-417E-806E-047A479FDA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0310" y="129151"/>
            <a:ext cx="9613490" cy="1055837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bg1"/>
                </a:solidFill>
                <a:latin typeface="Asap" pitchFamily="2" charset="0"/>
              </a:rPr>
              <a:t>Report of the Officer for EU &amp; Int’l Affairs</a:t>
            </a:r>
            <a:endParaRPr lang="en-GB" dirty="0">
              <a:solidFill>
                <a:schemeClr val="bg1"/>
              </a:solidFill>
              <a:latin typeface="Alegreya Sans" panose="00000500000000000000" pitchFamily="2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3276EF7-C6D3-4179-8891-190AE7C396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40310" y="1825625"/>
            <a:ext cx="9613490" cy="5816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200" dirty="0">
                <a:solidFill>
                  <a:schemeClr val="bg1"/>
                </a:solidFill>
                <a:ea typeface="Noto Serif" panose="02020600060500020200" pitchFamily="18" charset="0"/>
                <a:cs typeface="Noto Serif" panose="02020600060500020200" pitchFamily="18" charset="0"/>
              </a:rPr>
              <a:t> The activities of the Officer for EU &amp; Int’l Affairs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C36B8575-E098-C9D2-96D6-DD4C302E1A0F}"/>
              </a:ext>
            </a:extLst>
          </p:cNvPr>
          <p:cNvSpPr txBox="1"/>
          <p:nvPr/>
        </p:nvSpPr>
        <p:spPr>
          <a:xfrm>
            <a:off x="2035535" y="5416547"/>
            <a:ext cx="74933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dirty="0">
                <a:solidFill>
                  <a:schemeClr val="bg1"/>
                </a:solidFill>
              </a:rPr>
              <a:t>	</a:t>
            </a:r>
            <a:r>
              <a:rPr lang="nl-BE" sz="2400" dirty="0" err="1">
                <a:solidFill>
                  <a:schemeClr val="bg1"/>
                </a:solidFill>
              </a:rPr>
              <a:t>very</a:t>
            </a:r>
            <a:r>
              <a:rPr lang="nl-BE" sz="2400" dirty="0">
                <a:solidFill>
                  <a:schemeClr val="bg1"/>
                </a:solidFill>
              </a:rPr>
              <a:t> relevant for the </a:t>
            </a:r>
            <a:r>
              <a:rPr lang="nl-BE" sz="2400" dirty="0" err="1">
                <a:solidFill>
                  <a:schemeClr val="bg1"/>
                </a:solidFill>
              </a:rPr>
              <a:t>further</a:t>
            </a:r>
            <a:r>
              <a:rPr lang="nl-BE" sz="2400" dirty="0">
                <a:solidFill>
                  <a:schemeClr val="bg1"/>
                </a:solidFill>
              </a:rPr>
              <a:t> development of </a:t>
            </a:r>
            <a:r>
              <a:rPr lang="nl-BE" sz="2400" dirty="0" err="1">
                <a:solidFill>
                  <a:schemeClr val="bg1"/>
                </a:solidFill>
              </a:rPr>
              <a:t>ETRs</a:t>
            </a:r>
            <a:r>
              <a:rPr lang="nl-BE" sz="2400" dirty="0">
                <a:solidFill>
                  <a:schemeClr val="bg1"/>
                </a:solidFill>
              </a:rPr>
              <a:t> !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E12B4DB0-1A36-A843-2A39-A76738DD63E1}"/>
              </a:ext>
            </a:extLst>
          </p:cNvPr>
          <p:cNvSpPr txBox="1"/>
          <p:nvPr/>
        </p:nvSpPr>
        <p:spPr>
          <a:xfrm>
            <a:off x="2049719" y="4730036"/>
            <a:ext cx="92640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dirty="0">
                <a:solidFill>
                  <a:schemeClr val="bg1"/>
                </a:solidFill>
              </a:rPr>
              <a:t>	</a:t>
            </a:r>
            <a:r>
              <a:rPr lang="nl-BE" sz="2400" dirty="0" err="1">
                <a:solidFill>
                  <a:schemeClr val="bg1"/>
                </a:solidFill>
              </a:rPr>
              <a:t>main</a:t>
            </a:r>
            <a:r>
              <a:rPr lang="nl-BE" sz="2400" dirty="0">
                <a:solidFill>
                  <a:schemeClr val="bg1"/>
                </a:solidFill>
              </a:rPr>
              <a:t> focus of the event: </a:t>
            </a:r>
            <a:r>
              <a:rPr lang="nl-BE" sz="2400" i="1" dirty="0">
                <a:solidFill>
                  <a:schemeClr val="bg1"/>
                </a:solidFill>
              </a:rPr>
              <a:t>Entrustable Professional </a:t>
            </a:r>
            <a:r>
              <a:rPr lang="nl-BE" sz="2400" i="1" dirty="0" err="1">
                <a:solidFill>
                  <a:schemeClr val="bg1"/>
                </a:solidFill>
              </a:rPr>
              <a:t>Activities</a:t>
            </a:r>
            <a:r>
              <a:rPr lang="nl-BE" sz="2400" dirty="0">
                <a:solidFill>
                  <a:schemeClr val="bg1"/>
                </a:solidFill>
              </a:rPr>
              <a:t> (</a:t>
            </a:r>
            <a:r>
              <a:rPr lang="nl-BE" sz="2400" dirty="0" err="1">
                <a:solidFill>
                  <a:schemeClr val="bg1"/>
                </a:solidFill>
              </a:rPr>
              <a:t>EPAs</a:t>
            </a:r>
            <a:r>
              <a:rPr lang="nl-BE" sz="2400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2291FA49-27D9-844F-7B5A-01BF5B01C53A}"/>
              </a:ext>
            </a:extLst>
          </p:cNvPr>
          <p:cNvSpPr txBox="1"/>
          <p:nvPr/>
        </p:nvSpPr>
        <p:spPr>
          <a:xfrm>
            <a:off x="2035536" y="4043525"/>
            <a:ext cx="67589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dirty="0">
                <a:solidFill>
                  <a:schemeClr val="bg1"/>
                </a:solidFill>
              </a:rPr>
              <a:t> 	Prof. Leila </a:t>
            </a:r>
            <a:r>
              <a:rPr lang="nl-BE" sz="2400" dirty="0" err="1">
                <a:solidFill>
                  <a:schemeClr val="bg1"/>
                </a:solidFill>
              </a:rPr>
              <a:t>Niema</a:t>
            </a:r>
            <a:r>
              <a:rPr lang="nl-BE" sz="2400" dirty="0">
                <a:solidFill>
                  <a:schemeClr val="bg1"/>
                </a:solidFill>
              </a:rPr>
              <a:t> </a:t>
            </a:r>
            <a:r>
              <a:rPr lang="nl-BE" sz="2400" dirty="0" err="1">
                <a:solidFill>
                  <a:schemeClr val="bg1"/>
                </a:solidFill>
              </a:rPr>
              <a:t>Murola</a:t>
            </a:r>
            <a:r>
              <a:rPr lang="nl-BE" sz="2400" dirty="0">
                <a:solidFill>
                  <a:schemeClr val="bg1"/>
                </a:solidFill>
              </a:rPr>
              <a:t> (FIN) </a:t>
            </a:r>
            <a:r>
              <a:rPr lang="nl-BE" sz="2400" dirty="0" err="1">
                <a:solidFill>
                  <a:schemeClr val="bg1"/>
                </a:solidFill>
              </a:rPr>
              <a:t>introduced</a:t>
            </a:r>
            <a:r>
              <a:rPr lang="nl-BE" sz="2400" dirty="0">
                <a:solidFill>
                  <a:schemeClr val="bg1"/>
                </a:solidFill>
              </a:rPr>
              <a:t> me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9152CD92-53FB-8757-C0D6-81D9CC4B1191}"/>
              </a:ext>
            </a:extLst>
          </p:cNvPr>
          <p:cNvSpPr txBox="1"/>
          <p:nvPr/>
        </p:nvSpPr>
        <p:spPr>
          <a:xfrm>
            <a:off x="1997911" y="3357014"/>
            <a:ext cx="97148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dirty="0">
                <a:solidFill>
                  <a:schemeClr val="bg1"/>
                </a:solidFill>
              </a:rPr>
              <a:t>    	Prof. Monika Brodmann Maeder (CH) </a:t>
            </a:r>
            <a:r>
              <a:rPr lang="nl-BE" sz="2400" dirty="0" err="1">
                <a:solidFill>
                  <a:schemeClr val="bg1"/>
                </a:solidFill>
              </a:rPr>
              <a:t>organising</a:t>
            </a:r>
            <a:r>
              <a:rPr lang="nl-BE" sz="2400" dirty="0">
                <a:solidFill>
                  <a:schemeClr val="bg1"/>
                </a:solidFill>
              </a:rPr>
              <a:t> </a:t>
            </a:r>
            <a:r>
              <a:rPr lang="nl-BE" sz="2400" dirty="0" err="1">
                <a:solidFill>
                  <a:schemeClr val="bg1"/>
                </a:solidFill>
              </a:rPr>
              <a:t>committee</a:t>
            </a:r>
            <a:r>
              <a:rPr lang="nl-BE" sz="2400" dirty="0">
                <a:solidFill>
                  <a:schemeClr val="bg1"/>
                </a:solidFill>
              </a:rPr>
              <a:t> member </a:t>
            </a:r>
            <a:endParaRPr lang="nl-BE" sz="24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594A50C0-4837-9C05-7EFD-DD73C30336C0}"/>
              </a:ext>
            </a:extLst>
          </p:cNvPr>
          <p:cNvSpPr txBox="1"/>
          <p:nvPr/>
        </p:nvSpPr>
        <p:spPr>
          <a:xfrm>
            <a:off x="1997911" y="2670503"/>
            <a:ext cx="96894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</a:t>
            </a:r>
            <a:r>
              <a:rPr lang="en-US" sz="2400" b="1" baseline="300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</a:t>
            </a:r>
            <a:r>
              <a:rPr lang="en-US" sz="24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World Summit in Competency-Based Education in HC Professions - Basel</a:t>
            </a:r>
            <a:endParaRPr lang="nl-BE" sz="24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49147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FCA7FE8-724F-417E-806E-047A479FDA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0310" y="129151"/>
            <a:ext cx="9613490" cy="1055837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bg1"/>
                </a:solidFill>
                <a:latin typeface="Asap" pitchFamily="2" charset="0"/>
              </a:rPr>
              <a:t>Report of the Officer for EU &amp; Int’l Affairs</a:t>
            </a:r>
            <a:endParaRPr lang="en-GB" dirty="0">
              <a:solidFill>
                <a:schemeClr val="bg1"/>
              </a:solidFill>
              <a:latin typeface="Alegreya Sans" panose="00000500000000000000" pitchFamily="2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3276EF7-C6D3-4179-8891-190AE7C396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40310" y="1825625"/>
            <a:ext cx="9613490" cy="5816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200" dirty="0">
                <a:solidFill>
                  <a:schemeClr val="bg1"/>
                </a:solidFill>
                <a:ea typeface="Noto Serif" panose="02020600060500020200" pitchFamily="18" charset="0"/>
                <a:cs typeface="Noto Serif" panose="02020600060500020200" pitchFamily="18" charset="0"/>
              </a:rPr>
              <a:t> The activities of the Officer for EU &amp; Int’l Affairs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C36B8575-E098-C9D2-96D6-DD4C302E1A0F}"/>
              </a:ext>
            </a:extLst>
          </p:cNvPr>
          <p:cNvSpPr txBox="1"/>
          <p:nvPr/>
        </p:nvSpPr>
        <p:spPr>
          <a:xfrm>
            <a:off x="2035535" y="5416547"/>
            <a:ext cx="52813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dirty="0">
                <a:solidFill>
                  <a:schemeClr val="bg1"/>
                </a:solidFill>
              </a:rPr>
              <a:t>	</a:t>
            </a:r>
            <a:r>
              <a:rPr lang="nl-BE" sz="2400" dirty="0" err="1">
                <a:solidFill>
                  <a:schemeClr val="bg1"/>
                </a:solidFill>
              </a:rPr>
              <a:t>scientific</a:t>
            </a:r>
            <a:r>
              <a:rPr lang="nl-BE" sz="2400" dirty="0">
                <a:solidFill>
                  <a:schemeClr val="bg1"/>
                </a:solidFill>
              </a:rPr>
              <a:t> &amp; </a:t>
            </a:r>
            <a:r>
              <a:rPr lang="nl-BE" sz="2400" dirty="0" err="1">
                <a:solidFill>
                  <a:schemeClr val="bg1"/>
                </a:solidFill>
              </a:rPr>
              <a:t>experiential</a:t>
            </a:r>
            <a:r>
              <a:rPr lang="nl-BE" sz="2400" dirty="0">
                <a:solidFill>
                  <a:schemeClr val="bg1"/>
                </a:solidFill>
              </a:rPr>
              <a:t> </a:t>
            </a:r>
            <a:r>
              <a:rPr lang="nl-BE" sz="2400" dirty="0" err="1">
                <a:solidFill>
                  <a:schemeClr val="bg1"/>
                </a:solidFill>
              </a:rPr>
              <a:t>aspects</a:t>
            </a:r>
            <a:r>
              <a:rPr lang="nl-BE" sz="24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E12B4DB0-1A36-A843-2A39-A76738DD63E1}"/>
              </a:ext>
            </a:extLst>
          </p:cNvPr>
          <p:cNvSpPr txBox="1"/>
          <p:nvPr/>
        </p:nvSpPr>
        <p:spPr>
          <a:xfrm>
            <a:off x="2049719" y="4730036"/>
            <a:ext cx="57714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dirty="0">
                <a:solidFill>
                  <a:schemeClr val="bg1"/>
                </a:solidFill>
              </a:rPr>
              <a:t>	</a:t>
            </a:r>
            <a:r>
              <a:rPr lang="nl-BE" sz="2400" dirty="0" err="1">
                <a:solidFill>
                  <a:schemeClr val="bg1"/>
                </a:solidFill>
              </a:rPr>
              <a:t>compass</a:t>
            </a:r>
            <a:r>
              <a:rPr lang="nl-BE" sz="2400" dirty="0">
                <a:solidFill>
                  <a:schemeClr val="bg1"/>
                </a:solidFill>
              </a:rPr>
              <a:t> </a:t>
            </a:r>
            <a:r>
              <a:rPr lang="nl-BE" sz="2400" dirty="0" err="1">
                <a:solidFill>
                  <a:schemeClr val="bg1"/>
                </a:solidFill>
              </a:rPr>
              <a:t>to</a:t>
            </a:r>
            <a:r>
              <a:rPr lang="nl-BE" sz="2400" dirty="0">
                <a:solidFill>
                  <a:schemeClr val="bg1"/>
                </a:solidFill>
              </a:rPr>
              <a:t> new </a:t>
            </a:r>
            <a:r>
              <a:rPr lang="nl-BE" sz="2400" dirty="0" err="1">
                <a:solidFill>
                  <a:schemeClr val="bg1"/>
                </a:solidFill>
              </a:rPr>
              <a:t>aspects</a:t>
            </a:r>
            <a:r>
              <a:rPr lang="nl-BE" sz="2400" dirty="0">
                <a:solidFill>
                  <a:schemeClr val="bg1"/>
                </a:solidFill>
              </a:rPr>
              <a:t> of </a:t>
            </a:r>
            <a:r>
              <a:rPr lang="nl-BE" sz="2400" dirty="0" err="1">
                <a:solidFill>
                  <a:schemeClr val="bg1"/>
                </a:solidFill>
              </a:rPr>
              <a:t>education</a:t>
            </a:r>
            <a:endParaRPr lang="nl-BE" sz="2400" dirty="0">
              <a:solidFill>
                <a:schemeClr val="bg1"/>
              </a:solidFill>
            </a:endParaRP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2291FA49-27D9-844F-7B5A-01BF5B01C53A}"/>
              </a:ext>
            </a:extLst>
          </p:cNvPr>
          <p:cNvSpPr txBox="1"/>
          <p:nvPr/>
        </p:nvSpPr>
        <p:spPr>
          <a:xfrm>
            <a:off x="2035536" y="4043525"/>
            <a:ext cx="102408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dirty="0">
                <a:solidFill>
                  <a:schemeClr val="bg1"/>
                </a:solidFill>
              </a:rPr>
              <a:t> 	has </a:t>
            </a:r>
            <a:r>
              <a:rPr lang="nl-BE" sz="2400" dirty="0" err="1">
                <a:solidFill>
                  <a:schemeClr val="bg1"/>
                </a:solidFill>
              </a:rPr>
              <a:t>an</a:t>
            </a:r>
            <a:r>
              <a:rPr lang="nl-BE" sz="2400" dirty="0">
                <a:solidFill>
                  <a:schemeClr val="bg1"/>
                </a:solidFill>
              </a:rPr>
              <a:t> </a:t>
            </a:r>
            <a:r>
              <a:rPr lang="nl-BE" sz="2400" dirty="0" err="1">
                <a:solidFill>
                  <a:schemeClr val="bg1"/>
                </a:solidFill>
              </a:rPr>
              <a:t>impressive</a:t>
            </a:r>
            <a:r>
              <a:rPr lang="nl-BE" sz="2400" dirty="0">
                <a:solidFill>
                  <a:schemeClr val="bg1"/>
                </a:solidFill>
              </a:rPr>
              <a:t> </a:t>
            </a:r>
            <a:r>
              <a:rPr lang="nl-BE" sz="2400" dirty="0" err="1">
                <a:solidFill>
                  <a:schemeClr val="bg1"/>
                </a:solidFill>
              </a:rPr>
              <a:t>global</a:t>
            </a:r>
            <a:r>
              <a:rPr lang="nl-BE" sz="2400" dirty="0">
                <a:solidFill>
                  <a:schemeClr val="bg1"/>
                </a:solidFill>
              </a:rPr>
              <a:t> impact </a:t>
            </a:r>
            <a:r>
              <a:rPr lang="nl-BE" sz="2400" dirty="0" err="1">
                <a:solidFill>
                  <a:schemeClr val="bg1"/>
                </a:solidFill>
              </a:rPr>
              <a:t>due</a:t>
            </a:r>
            <a:r>
              <a:rPr lang="nl-BE" sz="2400" dirty="0">
                <a:solidFill>
                  <a:schemeClr val="bg1"/>
                </a:solidFill>
              </a:rPr>
              <a:t> </a:t>
            </a:r>
            <a:r>
              <a:rPr lang="nl-BE" sz="2400" dirty="0" err="1">
                <a:solidFill>
                  <a:schemeClr val="bg1"/>
                </a:solidFill>
              </a:rPr>
              <a:t>to</a:t>
            </a:r>
            <a:r>
              <a:rPr lang="nl-BE" sz="2400" dirty="0">
                <a:solidFill>
                  <a:schemeClr val="bg1"/>
                </a:solidFill>
              </a:rPr>
              <a:t> </a:t>
            </a:r>
            <a:r>
              <a:rPr lang="nl-BE" sz="2400" dirty="0" err="1">
                <a:solidFill>
                  <a:schemeClr val="bg1"/>
                </a:solidFill>
              </a:rPr>
              <a:t>an</a:t>
            </a:r>
            <a:r>
              <a:rPr lang="nl-BE" sz="2400" dirty="0">
                <a:solidFill>
                  <a:schemeClr val="bg1"/>
                </a:solidFill>
              </a:rPr>
              <a:t> </a:t>
            </a:r>
            <a:r>
              <a:rPr lang="nl-BE" sz="2400" dirty="0" err="1">
                <a:solidFill>
                  <a:schemeClr val="bg1"/>
                </a:solidFill>
              </a:rPr>
              <a:t>equally</a:t>
            </a:r>
            <a:r>
              <a:rPr lang="nl-BE" sz="2400" dirty="0">
                <a:solidFill>
                  <a:schemeClr val="bg1"/>
                </a:solidFill>
              </a:rPr>
              <a:t> </a:t>
            </a:r>
            <a:r>
              <a:rPr lang="nl-BE" sz="2400" dirty="0" err="1">
                <a:solidFill>
                  <a:schemeClr val="bg1"/>
                </a:solidFill>
              </a:rPr>
              <a:t>impressive</a:t>
            </a:r>
            <a:r>
              <a:rPr lang="nl-BE" sz="2400" dirty="0">
                <a:solidFill>
                  <a:schemeClr val="bg1"/>
                </a:solidFill>
              </a:rPr>
              <a:t> </a:t>
            </a:r>
            <a:r>
              <a:rPr lang="nl-BE" sz="2400" dirty="0" err="1">
                <a:solidFill>
                  <a:schemeClr val="bg1"/>
                </a:solidFill>
              </a:rPr>
              <a:t>programme</a:t>
            </a:r>
            <a:endParaRPr lang="nl-BE" sz="2400" dirty="0">
              <a:solidFill>
                <a:schemeClr val="bg1"/>
              </a:solidFill>
            </a:endParaRP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9152CD92-53FB-8757-C0D6-81D9CC4B1191}"/>
              </a:ext>
            </a:extLst>
          </p:cNvPr>
          <p:cNvSpPr txBox="1"/>
          <p:nvPr/>
        </p:nvSpPr>
        <p:spPr>
          <a:xfrm>
            <a:off x="1997911" y="3357014"/>
            <a:ext cx="94919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dirty="0">
                <a:solidFill>
                  <a:schemeClr val="bg1"/>
                </a:solidFill>
              </a:rPr>
              <a:t>    	</a:t>
            </a:r>
            <a:r>
              <a:rPr lang="nl-BE" sz="2400" dirty="0" err="1">
                <a:solidFill>
                  <a:schemeClr val="bg1"/>
                </a:solidFill>
              </a:rPr>
              <a:t>annual</a:t>
            </a:r>
            <a:r>
              <a:rPr lang="nl-BE" sz="2400" dirty="0">
                <a:solidFill>
                  <a:schemeClr val="bg1"/>
                </a:solidFill>
              </a:rPr>
              <a:t> </a:t>
            </a:r>
            <a:r>
              <a:rPr lang="nl-BE" sz="2400" dirty="0" err="1">
                <a:solidFill>
                  <a:schemeClr val="bg1"/>
                </a:solidFill>
              </a:rPr>
              <a:t>congress</a:t>
            </a:r>
            <a:r>
              <a:rPr lang="nl-BE" sz="2400" dirty="0">
                <a:solidFill>
                  <a:schemeClr val="bg1"/>
                </a:solidFill>
              </a:rPr>
              <a:t> of the Association for Medical Education in Europe</a:t>
            </a:r>
            <a:endParaRPr lang="nl-BE" sz="24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594A50C0-4837-9C05-7EFD-DD73C30336C0}"/>
              </a:ext>
            </a:extLst>
          </p:cNvPr>
          <p:cNvSpPr txBox="1"/>
          <p:nvPr/>
        </p:nvSpPr>
        <p:spPr>
          <a:xfrm>
            <a:off x="1997911" y="2670503"/>
            <a:ext cx="60582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AMEE Basel 2024 – Connect, Grow and Inspire</a:t>
            </a:r>
            <a:endParaRPr lang="nl-BE" sz="24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51E73634-E7DD-8A9F-3029-7BFE3CCC5D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3056" y="4579323"/>
            <a:ext cx="3769937" cy="2149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31079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FCA7FE8-724F-417E-806E-047A479FDA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0310" y="129151"/>
            <a:ext cx="9613490" cy="1055837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bg1"/>
                </a:solidFill>
                <a:latin typeface="Asap" pitchFamily="2" charset="0"/>
              </a:rPr>
              <a:t>Report of the Officer for EU &amp; Int’l Affairs</a:t>
            </a:r>
            <a:endParaRPr lang="en-GB" dirty="0">
              <a:solidFill>
                <a:schemeClr val="bg1"/>
              </a:solidFill>
              <a:latin typeface="Alegreya Sans" panose="00000500000000000000" pitchFamily="2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3276EF7-C6D3-4179-8891-190AE7C396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40310" y="1825625"/>
            <a:ext cx="9613490" cy="5816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200" dirty="0">
                <a:solidFill>
                  <a:schemeClr val="bg1"/>
                </a:solidFill>
                <a:ea typeface="Noto Serif" panose="02020600060500020200" pitchFamily="18" charset="0"/>
                <a:cs typeface="Noto Serif" panose="02020600060500020200" pitchFamily="18" charset="0"/>
              </a:rPr>
              <a:t> The activities of the Officer for EU &amp; Int’l Affairs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C36B8575-E098-C9D2-96D6-DD4C302E1A0F}"/>
              </a:ext>
            </a:extLst>
          </p:cNvPr>
          <p:cNvSpPr txBox="1"/>
          <p:nvPr/>
        </p:nvSpPr>
        <p:spPr>
          <a:xfrm>
            <a:off x="2035535" y="5416547"/>
            <a:ext cx="58777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dirty="0">
                <a:solidFill>
                  <a:schemeClr val="bg1"/>
                </a:solidFill>
              </a:rPr>
              <a:t>	</a:t>
            </a:r>
            <a:r>
              <a:rPr lang="nl-BE" sz="2400" dirty="0" err="1">
                <a:solidFill>
                  <a:schemeClr val="bg1"/>
                </a:solidFill>
              </a:rPr>
              <a:t>aspects</a:t>
            </a:r>
            <a:r>
              <a:rPr lang="nl-BE" sz="2400" dirty="0">
                <a:solidFill>
                  <a:schemeClr val="bg1"/>
                </a:solidFill>
              </a:rPr>
              <a:t> of AI in training (e.g. </a:t>
            </a:r>
            <a:r>
              <a:rPr lang="nl-BE" sz="2400" dirty="0" err="1">
                <a:solidFill>
                  <a:schemeClr val="bg1"/>
                </a:solidFill>
              </a:rPr>
              <a:t>ChatGPT</a:t>
            </a:r>
            <a:r>
              <a:rPr lang="nl-BE" sz="2400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E12B4DB0-1A36-A843-2A39-A76738DD63E1}"/>
              </a:ext>
            </a:extLst>
          </p:cNvPr>
          <p:cNvSpPr txBox="1"/>
          <p:nvPr/>
        </p:nvSpPr>
        <p:spPr>
          <a:xfrm>
            <a:off x="2049719" y="4730036"/>
            <a:ext cx="54354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dirty="0">
                <a:solidFill>
                  <a:schemeClr val="bg1"/>
                </a:solidFill>
              </a:rPr>
              <a:t>	</a:t>
            </a:r>
            <a:r>
              <a:rPr lang="nl-BE" sz="2400" dirty="0" err="1">
                <a:solidFill>
                  <a:schemeClr val="bg1"/>
                </a:solidFill>
              </a:rPr>
              <a:t>offering</a:t>
            </a:r>
            <a:r>
              <a:rPr lang="nl-BE" sz="2400" dirty="0">
                <a:solidFill>
                  <a:schemeClr val="bg1"/>
                </a:solidFill>
              </a:rPr>
              <a:t> training in </a:t>
            </a:r>
            <a:r>
              <a:rPr lang="nl-BE" sz="2400" dirty="0" err="1">
                <a:solidFill>
                  <a:schemeClr val="bg1"/>
                </a:solidFill>
              </a:rPr>
              <a:t>L&amp;MICountries</a:t>
            </a:r>
            <a:endParaRPr lang="nl-BE" sz="2400" dirty="0">
              <a:solidFill>
                <a:schemeClr val="bg1"/>
              </a:solidFill>
            </a:endParaRP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2291FA49-27D9-844F-7B5A-01BF5B01C53A}"/>
              </a:ext>
            </a:extLst>
          </p:cNvPr>
          <p:cNvSpPr txBox="1"/>
          <p:nvPr/>
        </p:nvSpPr>
        <p:spPr>
          <a:xfrm>
            <a:off x="2035536" y="4043525"/>
            <a:ext cx="65673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dirty="0">
                <a:solidFill>
                  <a:schemeClr val="bg1"/>
                </a:solidFill>
              </a:rPr>
              <a:t> 	</a:t>
            </a:r>
            <a:r>
              <a:rPr lang="nl-BE" sz="2400" dirty="0" err="1">
                <a:solidFill>
                  <a:schemeClr val="bg1"/>
                </a:solidFill>
              </a:rPr>
              <a:t>how</a:t>
            </a:r>
            <a:r>
              <a:rPr lang="nl-BE" sz="2400" dirty="0">
                <a:solidFill>
                  <a:schemeClr val="bg1"/>
                </a:solidFill>
              </a:rPr>
              <a:t> </a:t>
            </a:r>
            <a:r>
              <a:rPr lang="nl-BE" sz="2400" dirty="0" err="1">
                <a:solidFill>
                  <a:schemeClr val="bg1"/>
                </a:solidFill>
              </a:rPr>
              <a:t>to</a:t>
            </a:r>
            <a:r>
              <a:rPr lang="nl-BE" sz="2400" dirty="0">
                <a:solidFill>
                  <a:schemeClr val="bg1"/>
                </a:solidFill>
              </a:rPr>
              <a:t> </a:t>
            </a:r>
            <a:r>
              <a:rPr lang="nl-BE" sz="2400" dirty="0" err="1">
                <a:solidFill>
                  <a:schemeClr val="bg1"/>
                </a:solidFill>
              </a:rPr>
              <a:t>use</a:t>
            </a:r>
            <a:r>
              <a:rPr lang="nl-BE" sz="2400" dirty="0">
                <a:solidFill>
                  <a:schemeClr val="bg1"/>
                </a:solidFill>
              </a:rPr>
              <a:t> the input from </a:t>
            </a:r>
            <a:r>
              <a:rPr lang="nl-BE" sz="2400" dirty="0" err="1">
                <a:solidFill>
                  <a:schemeClr val="bg1"/>
                </a:solidFill>
              </a:rPr>
              <a:t>medical</a:t>
            </a:r>
            <a:r>
              <a:rPr lang="nl-BE" sz="2400" dirty="0">
                <a:solidFill>
                  <a:schemeClr val="bg1"/>
                </a:solidFill>
              </a:rPr>
              <a:t> </a:t>
            </a:r>
            <a:r>
              <a:rPr lang="nl-BE" sz="2400" dirty="0" err="1">
                <a:solidFill>
                  <a:schemeClr val="bg1"/>
                </a:solidFill>
              </a:rPr>
              <a:t>students</a:t>
            </a:r>
            <a:endParaRPr lang="nl-BE" sz="2400" dirty="0">
              <a:solidFill>
                <a:schemeClr val="bg1"/>
              </a:solidFill>
            </a:endParaRP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9152CD92-53FB-8757-C0D6-81D9CC4B1191}"/>
              </a:ext>
            </a:extLst>
          </p:cNvPr>
          <p:cNvSpPr txBox="1"/>
          <p:nvPr/>
        </p:nvSpPr>
        <p:spPr>
          <a:xfrm>
            <a:off x="1997911" y="3357014"/>
            <a:ext cx="82171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dirty="0">
                <a:solidFill>
                  <a:schemeClr val="bg1"/>
                </a:solidFill>
              </a:rPr>
              <a:t>    	</a:t>
            </a:r>
            <a:r>
              <a:rPr lang="nl-BE" sz="2400" dirty="0" err="1">
                <a:solidFill>
                  <a:schemeClr val="bg1"/>
                </a:solidFill>
              </a:rPr>
              <a:t>remediation</a:t>
            </a:r>
            <a:r>
              <a:rPr lang="nl-BE" sz="2400" dirty="0">
                <a:solidFill>
                  <a:schemeClr val="bg1"/>
                </a:solidFill>
              </a:rPr>
              <a:t> </a:t>
            </a:r>
            <a:r>
              <a:rPr lang="nl-BE" sz="2400" dirty="0" err="1">
                <a:solidFill>
                  <a:schemeClr val="bg1"/>
                </a:solidFill>
              </a:rPr>
              <a:t>interventions</a:t>
            </a:r>
            <a:r>
              <a:rPr lang="nl-BE" sz="2400" dirty="0">
                <a:solidFill>
                  <a:schemeClr val="bg1"/>
                </a:solidFill>
              </a:rPr>
              <a:t> for </a:t>
            </a:r>
            <a:r>
              <a:rPr lang="nl-BE" sz="2400" dirty="0" err="1">
                <a:solidFill>
                  <a:schemeClr val="bg1"/>
                </a:solidFill>
              </a:rPr>
              <a:t>poorly</a:t>
            </a:r>
            <a:r>
              <a:rPr lang="nl-BE" sz="2400" dirty="0">
                <a:solidFill>
                  <a:schemeClr val="bg1"/>
                </a:solidFill>
              </a:rPr>
              <a:t> </a:t>
            </a:r>
            <a:r>
              <a:rPr lang="nl-BE" sz="2400" dirty="0" err="1">
                <a:solidFill>
                  <a:schemeClr val="bg1"/>
                </a:solidFill>
              </a:rPr>
              <a:t>performing</a:t>
            </a:r>
            <a:r>
              <a:rPr lang="nl-BE" sz="2400" dirty="0">
                <a:solidFill>
                  <a:schemeClr val="bg1"/>
                </a:solidFill>
              </a:rPr>
              <a:t> trainees</a:t>
            </a:r>
            <a:endParaRPr lang="nl-BE" sz="24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594A50C0-4837-9C05-7EFD-DD73C30336C0}"/>
              </a:ext>
            </a:extLst>
          </p:cNvPr>
          <p:cNvSpPr txBox="1"/>
          <p:nvPr/>
        </p:nvSpPr>
        <p:spPr>
          <a:xfrm>
            <a:off x="1997911" y="2670503"/>
            <a:ext cx="60582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AMEE Basel 2024 – Connect, Grow and Inspire</a:t>
            </a:r>
            <a:endParaRPr lang="nl-BE" sz="24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51E73634-E7DD-8A9F-3029-7BFE3CCC5D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3056" y="4579323"/>
            <a:ext cx="3769937" cy="2149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82301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FCA7FE8-724F-417E-806E-047A479FDA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0310" y="129151"/>
            <a:ext cx="9613490" cy="1055837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bg1"/>
                </a:solidFill>
                <a:latin typeface="Asap" pitchFamily="2" charset="0"/>
              </a:rPr>
              <a:t>Report of the Officer for EU &amp; Int’l Affairs</a:t>
            </a:r>
            <a:endParaRPr lang="en-GB" dirty="0">
              <a:solidFill>
                <a:schemeClr val="bg1"/>
              </a:solidFill>
              <a:latin typeface="Alegreya Sans" panose="00000500000000000000" pitchFamily="2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3276EF7-C6D3-4179-8891-190AE7C396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40310" y="1825625"/>
            <a:ext cx="9613490" cy="5816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200" dirty="0">
                <a:solidFill>
                  <a:schemeClr val="bg1"/>
                </a:solidFill>
                <a:ea typeface="Noto Serif" panose="02020600060500020200" pitchFamily="18" charset="0"/>
                <a:cs typeface="Noto Serif" panose="02020600060500020200" pitchFamily="18" charset="0"/>
              </a:rPr>
              <a:t> The activities of the Officer for EU &amp; Int’l Affairs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C36B8575-E098-C9D2-96D6-DD4C302E1A0F}"/>
              </a:ext>
            </a:extLst>
          </p:cNvPr>
          <p:cNvSpPr txBox="1"/>
          <p:nvPr/>
        </p:nvSpPr>
        <p:spPr>
          <a:xfrm>
            <a:off x="2035535" y="5416547"/>
            <a:ext cx="82320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dirty="0">
                <a:solidFill>
                  <a:schemeClr val="bg1"/>
                </a:solidFill>
              </a:rPr>
              <a:t>		</a:t>
            </a:r>
            <a:r>
              <a:rPr lang="nl-BE" sz="2400" dirty="0" err="1">
                <a:solidFill>
                  <a:schemeClr val="bg1"/>
                </a:solidFill>
              </a:rPr>
              <a:t>funding</a:t>
            </a:r>
            <a:r>
              <a:rPr lang="nl-BE" sz="2400" dirty="0">
                <a:solidFill>
                  <a:schemeClr val="bg1"/>
                </a:solidFill>
              </a:rPr>
              <a:t> </a:t>
            </a:r>
            <a:r>
              <a:rPr lang="nl-BE" sz="2400" dirty="0" err="1">
                <a:solidFill>
                  <a:schemeClr val="bg1"/>
                </a:solidFill>
              </a:rPr>
              <a:t>organisation</a:t>
            </a:r>
            <a:r>
              <a:rPr lang="nl-BE" sz="2400" dirty="0">
                <a:solidFill>
                  <a:schemeClr val="bg1"/>
                </a:solidFill>
              </a:rPr>
              <a:t> for research and </a:t>
            </a:r>
            <a:r>
              <a:rPr lang="nl-BE" sz="2400" dirty="0" err="1">
                <a:solidFill>
                  <a:schemeClr val="bg1"/>
                </a:solidFill>
              </a:rPr>
              <a:t>innovation</a:t>
            </a:r>
            <a:endParaRPr lang="nl-BE" sz="2400" dirty="0">
              <a:solidFill>
                <a:schemeClr val="bg1"/>
              </a:solidFill>
            </a:endParaRP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E12B4DB0-1A36-A843-2A39-A76738DD63E1}"/>
              </a:ext>
            </a:extLst>
          </p:cNvPr>
          <p:cNvSpPr txBox="1"/>
          <p:nvPr/>
        </p:nvSpPr>
        <p:spPr>
          <a:xfrm>
            <a:off x="2049719" y="4730036"/>
            <a:ext cx="81405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dirty="0">
                <a:solidFill>
                  <a:schemeClr val="bg1"/>
                </a:solidFill>
              </a:rPr>
              <a:t>	COST - European Cooperation in </a:t>
            </a:r>
            <a:r>
              <a:rPr lang="nl-BE" sz="2400" dirty="0" err="1">
                <a:solidFill>
                  <a:schemeClr val="bg1"/>
                </a:solidFill>
              </a:rPr>
              <a:t>Science</a:t>
            </a:r>
            <a:r>
              <a:rPr lang="nl-BE" sz="2400" dirty="0">
                <a:solidFill>
                  <a:schemeClr val="bg1"/>
                </a:solidFill>
              </a:rPr>
              <a:t> and Technology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2291FA49-27D9-844F-7B5A-01BF5B01C53A}"/>
              </a:ext>
            </a:extLst>
          </p:cNvPr>
          <p:cNvSpPr txBox="1"/>
          <p:nvPr/>
        </p:nvSpPr>
        <p:spPr>
          <a:xfrm>
            <a:off x="2035536" y="4043525"/>
            <a:ext cx="100982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dirty="0">
                <a:solidFill>
                  <a:schemeClr val="bg1"/>
                </a:solidFill>
              </a:rPr>
              <a:t> </a:t>
            </a:r>
            <a:r>
              <a:rPr lang="en-US" sz="24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“</a:t>
            </a:r>
            <a:r>
              <a:rPr lang="en-US" sz="2400" b="1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Promote mental health and wellbeing among healthcare workers in Europe</a:t>
            </a:r>
            <a:r>
              <a:rPr lang="en-US" sz="24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”</a:t>
            </a:r>
            <a:endParaRPr lang="nl-BE" sz="24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9152CD92-53FB-8757-C0D6-81D9CC4B1191}"/>
              </a:ext>
            </a:extLst>
          </p:cNvPr>
          <p:cNvSpPr txBox="1"/>
          <p:nvPr/>
        </p:nvSpPr>
        <p:spPr>
          <a:xfrm>
            <a:off x="1997911" y="3357014"/>
            <a:ext cx="80972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dirty="0">
                <a:solidFill>
                  <a:schemeClr val="bg1"/>
                </a:solidFill>
              </a:rPr>
              <a:t>    	UEMS was </a:t>
            </a:r>
            <a:r>
              <a:rPr lang="nl-BE" sz="2400" dirty="0" err="1">
                <a:solidFill>
                  <a:schemeClr val="bg1"/>
                </a:solidFill>
              </a:rPr>
              <a:t>invited</a:t>
            </a:r>
            <a:r>
              <a:rPr lang="nl-BE" sz="2400" dirty="0">
                <a:solidFill>
                  <a:schemeClr val="bg1"/>
                </a:solidFill>
              </a:rPr>
              <a:t> </a:t>
            </a:r>
            <a:r>
              <a:rPr lang="nl-BE" sz="2400" dirty="0" err="1">
                <a:solidFill>
                  <a:schemeClr val="bg1"/>
                </a:solidFill>
              </a:rPr>
              <a:t>to</a:t>
            </a:r>
            <a:r>
              <a:rPr lang="nl-BE" sz="2400" dirty="0">
                <a:solidFill>
                  <a:schemeClr val="bg1"/>
                </a:solidFill>
              </a:rPr>
              <a:t> </a:t>
            </a:r>
            <a:r>
              <a:rPr lang="nl-BE" sz="2400" dirty="0" err="1">
                <a:solidFill>
                  <a:schemeClr val="bg1"/>
                </a:solidFill>
              </a:rPr>
              <a:t>become</a:t>
            </a:r>
            <a:r>
              <a:rPr lang="nl-BE" sz="2400" dirty="0">
                <a:solidFill>
                  <a:schemeClr val="bg1"/>
                </a:solidFill>
              </a:rPr>
              <a:t> a member in a new project</a:t>
            </a:r>
            <a:endParaRPr lang="nl-BE" sz="24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594A50C0-4837-9C05-7EFD-DD73C30336C0}"/>
              </a:ext>
            </a:extLst>
          </p:cNvPr>
          <p:cNvSpPr txBox="1"/>
          <p:nvPr/>
        </p:nvSpPr>
        <p:spPr>
          <a:xfrm>
            <a:off x="1997911" y="2670503"/>
            <a:ext cx="26313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Care2Care - project</a:t>
            </a:r>
            <a:endParaRPr lang="nl-BE" sz="24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5559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FCA7FE8-724F-417E-806E-047A479FDA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0310" y="129151"/>
            <a:ext cx="9613490" cy="1055837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bg1"/>
                </a:solidFill>
                <a:latin typeface="Asap" pitchFamily="2" charset="0"/>
              </a:rPr>
              <a:t>Report of the Officer for EU &amp; Int’l Affairs</a:t>
            </a:r>
            <a:endParaRPr lang="en-GB" dirty="0">
              <a:solidFill>
                <a:schemeClr val="bg1"/>
              </a:solidFill>
              <a:latin typeface="Alegreya Sans" panose="00000500000000000000" pitchFamily="2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3276EF7-C6D3-4179-8891-190AE7C396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40310" y="1825625"/>
            <a:ext cx="9613490" cy="5816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200" dirty="0">
                <a:solidFill>
                  <a:schemeClr val="bg1"/>
                </a:solidFill>
                <a:ea typeface="Noto Serif" panose="02020600060500020200" pitchFamily="18" charset="0"/>
                <a:cs typeface="Noto Serif" panose="02020600060500020200" pitchFamily="18" charset="0"/>
              </a:rPr>
              <a:t> The activities of the Officer for EU &amp; Int’l Affairs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C36B8575-E098-C9D2-96D6-DD4C302E1A0F}"/>
              </a:ext>
            </a:extLst>
          </p:cNvPr>
          <p:cNvSpPr txBox="1"/>
          <p:nvPr/>
        </p:nvSpPr>
        <p:spPr>
          <a:xfrm>
            <a:off x="2049719" y="5407216"/>
            <a:ext cx="67625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dirty="0">
                <a:solidFill>
                  <a:schemeClr val="accent1">
                    <a:lumMod val="75000"/>
                  </a:schemeClr>
                </a:solidFill>
              </a:rPr>
              <a:t>…</a:t>
            </a:r>
            <a:r>
              <a:rPr lang="nl-BE" sz="2400" dirty="0">
                <a:solidFill>
                  <a:schemeClr val="bg1"/>
                </a:solidFill>
              </a:rPr>
              <a:t> 			   </a:t>
            </a:r>
            <a:r>
              <a:rPr lang="nl-BE" sz="2400" dirty="0" err="1">
                <a:solidFill>
                  <a:schemeClr val="bg1"/>
                </a:solidFill>
              </a:rPr>
              <a:t>many</a:t>
            </a:r>
            <a:r>
              <a:rPr lang="nl-BE" sz="2400" dirty="0">
                <a:solidFill>
                  <a:schemeClr val="bg1"/>
                </a:solidFill>
              </a:rPr>
              <a:t> </a:t>
            </a:r>
            <a:r>
              <a:rPr lang="nl-BE" sz="2400" dirty="0" err="1">
                <a:solidFill>
                  <a:schemeClr val="bg1"/>
                </a:solidFill>
              </a:rPr>
              <a:t>thanks</a:t>
            </a:r>
            <a:r>
              <a:rPr lang="nl-BE" sz="2400" dirty="0">
                <a:solidFill>
                  <a:schemeClr val="bg1"/>
                </a:solidFill>
              </a:rPr>
              <a:t> </a:t>
            </a:r>
            <a:r>
              <a:rPr lang="nl-BE" sz="2400" dirty="0" err="1">
                <a:solidFill>
                  <a:schemeClr val="bg1"/>
                </a:solidFill>
              </a:rPr>
              <a:t>to</a:t>
            </a:r>
            <a:r>
              <a:rPr lang="nl-BE" sz="2400" dirty="0">
                <a:solidFill>
                  <a:schemeClr val="bg1"/>
                </a:solidFill>
              </a:rPr>
              <a:t> </a:t>
            </a:r>
            <a:r>
              <a:rPr lang="nl-BE" sz="2400" dirty="0" err="1">
                <a:solidFill>
                  <a:schemeClr val="bg1"/>
                </a:solidFill>
              </a:rPr>
              <a:t>its</a:t>
            </a:r>
            <a:r>
              <a:rPr lang="nl-BE" sz="2400" dirty="0">
                <a:solidFill>
                  <a:schemeClr val="bg1"/>
                </a:solidFill>
              </a:rPr>
              <a:t> members </a:t>
            </a:r>
            <a:endParaRPr lang="nl-BE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E12B4DB0-1A36-A843-2A39-A76738DD63E1}"/>
              </a:ext>
            </a:extLst>
          </p:cNvPr>
          <p:cNvSpPr txBox="1"/>
          <p:nvPr/>
        </p:nvSpPr>
        <p:spPr>
          <a:xfrm>
            <a:off x="2076412" y="4730036"/>
            <a:ext cx="3978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dirty="0">
                <a:solidFill>
                  <a:schemeClr val="accent1">
                    <a:lumMod val="75000"/>
                  </a:schemeClr>
                </a:solidFill>
              </a:rPr>
              <a:t>…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2291FA49-27D9-844F-7B5A-01BF5B01C53A}"/>
              </a:ext>
            </a:extLst>
          </p:cNvPr>
          <p:cNvSpPr txBox="1"/>
          <p:nvPr/>
        </p:nvSpPr>
        <p:spPr>
          <a:xfrm>
            <a:off x="2035536" y="4043525"/>
            <a:ext cx="58499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</a:rPr>
              <a:t>…	</a:t>
            </a:r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kick-off meeting on 16</a:t>
            </a:r>
            <a:r>
              <a:rPr lang="en-US" sz="2400" baseline="30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</a:t>
            </a:r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of September</a:t>
            </a:r>
            <a:endParaRPr lang="nl-BE" sz="2400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9152CD92-53FB-8757-C0D6-81D9CC4B1191}"/>
              </a:ext>
            </a:extLst>
          </p:cNvPr>
          <p:cNvSpPr txBox="1"/>
          <p:nvPr/>
        </p:nvSpPr>
        <p:spPr>
          <a:xfrm>
            <a:off x="1997911" y="3357014"/>
            <a:ext cx="69978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dirty="0">
                <a:solidFill>
                  <a:schemeClr val="bg1"/>
                </a:solidFill>
              </a:rPr>
              <a:t>    	</a:t>
            </a:r>
            <a:r>
              <a:rPr lang="nl-BE" sz="2400" dirty="0" err="1">
                <a:solidFill>
                  <a:schemeClr val="bg1"/>
                </a:solidFill>
              </a:rPr>
              <a:t>announced</a:t>
            </a:r>
            <a:r>
              <a:rPr lang="nl-BE" sz="2400" dirty="0">
                <a:solidFill>
                  <a:schemeClr val="bg1"/>
                </a:solidFill>
              </a:rPr>
              <a:t> </a:t>
            </a:r>
            <a:r>
              <a:rPr lang="nl-BE" sz="2400" dirty="0" err="1">
                <a:solidFill>
                  <a:schemeClr val="bg1"/>
                </a:solidFill>
              </a:rPr>
              <a:t>during</a:t>
            </a:r>
            <a:r>
              <a:rPr lang="nl-BE" sz="2400" dirty="0">
                <a:solidFill>
                  <a:schemeClr val="bg1"/>
                </a:solidFill>
              </a:rPr>
              <a:t> the </a:t>
            </a:r>
            <a:r>
              <a:rPr lang="nl-BE" sz="2400" dirty="0" err="1">
                <a:solidFill>
                  <a:schemeClr val="bg1"/>
                </a:solidFill>
              </a:rPr>
              <a:t>Council’s</a:t>
            </a:r>
            <a:r>
              <a:rPr lang="nl-BE" sz="2400" dirty="0">
                <a:solidFill>
                  <a:schemeClr val="bg1"/>
                </a:solidFill>
              </a:rPr>
              <a:t> Spring meeting</a:t>
            </a:r>
            <a:endParaRPr lang="nl-BE" sz="24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594A50C0-4837-9C05-7EFD-DD73C30336C0}"/>
              </a:ext>
            </a:extLst>
          </p:cNvPr>
          <p:cNvSpPr txBox="1"/>
          <p:nvPr/>
        </p:nvSpPr>
        <p:spPr>
          <a:xfrm>
            <a:off x="1997911" y="2670503"/>
            <a:ext cx="49590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UEMS Task Force for EU &amp; Int’l Affairs</a:t>
            </a:r>
            <a:endParaRPr lang="nl-BE" sz="24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3" name="Tabel 2">
            <a:extLst>
              <a:ext uri="{FF2B5EF4-FFF2-40B4-BE49-F238E27FC236}">
                <a16:creationId xmlns:a16="http://schemas.microsoft.com/office/drawing/2014/main" id="{041E9038-8E2C-5085-FD7F-83A36BF42C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5669553"/>
              </p:ext>
            </p:extLst>
          </p:nvPr>
        </p:nvGraphicFramePr>
        <p:xfrm>
          <a:off x="8995724" y="3711329"/>
          <a:ext cx="3128690" cy="301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28690">
                  <a:extLst>
                    <a:ext uri="{9D8B030D-6E8A-4147-A177-3AD203B41FA5}">
                      <a16:colId xmlns:a16="http://schemas.microsoft.com/office/drawing/2014/main" val="10074054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l-BE" sz="2400" b="0" dirty="0">
                          <a:latin typeface="+mn-lt"/>
                        </a:rPr>
                        <a:t>Prof. Akyol Umut</a:t>
                      </a:r>
                    </a:p>
                    <a:p>
                      <a:r>
                        <a:rPr lang="nl-BE" sz="2400" b="0" dirty="0">
                          <a:latin typeface="+mn-lt"/>
                        </a:rPr>
                        <a:t>Dr. Brittlebank Andy</a:t>
                      </a:r>
                    </a:p>
                    <a:p>
                      <a:r>
                        <a:rPr lang="nl-BE" sz="2400" b="0" dirty="0">
                          <a:latin typeface="+mn-lt"/>
                        </a:rPr>
                        <a:t>Prof. Cikes Nada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2400" b="0" dirty="0"/>
                        <a:t>Prof. </a:t>
                      </a:r>
                      <a:r>
                        <a:rPr lang="nl-BE" sz="2400" b="0" dirty="0" err="1"/>
                        <a:t>Halilah</a:t>
                      </a:r>
                      <a:r>
                        <a:rPr lang="nl-BE" sz="2400" b="0" dirty="0"/>
                        <a:t> </a:t>
                      </a:r>
                      <a:r>
                        <a:rPr lang="nl-BE" sz="2400" b="0" dirty="0" err="1"/>
                        <a:t>Hannuh</a:t>
                      </a:r>
                      <a:endParaRPr lang="nl-BE" sz="2400" b="0" dirty="0"/>
                    </a:p>
                    <a:p>
                      <a:r>
                        <a:rPr lang="nl-BE" sz="2400" b="0" dirty="0"/>
                        <a:t>Prof. Krajewski Romuald</a:t>
                      </a:r>
                    </a:p>
                    <a:p>
                      <a:r>
                        <a:rPr lang="nl-BE" sz="2400" b="0" dirty="0"/>
                        <a:t>Dr. Patil </a:t>
                      </a:r>
                      <a:r>
                        <a:rPr lang="nl-BE" sz="2400" b="0" dirty="0" err="1"/>
                        <a:t>Naishad</a:t>
                      </a:r>
                      <a:endParaRPr lang="nl-BE" sz="2400" b="0" dirty="0"/>
                    </a:p>
                    <a:p>
                      <a:r>
                        <a:rPr lang="nl-BE" sz="2400" b="0" dirty="0"/>
                        <a:t>Mrs. Dumaine Isabelle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31354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9066859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FCA7FE8-724F-417E-806E-047A479FDA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0310" y="129151"/>
            <a:ext cx="9613490" cy="1055837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bg1"/>
                </a:solidFill>
                <a:latin typeface="Asap" pitchFamily="2" charset="0"/>
              </a:rPr>
              <a:t>Report of the Officer for EU &amp; Int’l Affairs</a:t>
            </a:r>
            <a:endParaRPr lang="en-GB" dirty="0">
              <a:solidFill>
                <a:schemeClr val="bg1"/>
              </a:solidFill>
              <a:latin typeface="Alegreya Sans" panose="00000500000000000000" pitchFamily="2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3276EF7-C6D3-4179-8891-190AE7C396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40310" y="1825625"/>
            <a:ext cx="9613490" cy="5816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200" dirty="0">
                <a:solidFill>
                  <a:schemeClr val="bg1"/>
                </a:solidFill>
                <a:ea typeface="Noto Serif" panose="02020600060500020200" pitchFamily="18" charset="0"/>
                <a:cs typeface="Noto Serif" panose="02020600060500020200" pitchFamily="18" charset="0"/>
              </a:rPr>
              <a:t> The activities of the Officer for EU &amp; Int’l Affairs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C36B8575-E098-C9D2-96D6-DD4C302E1A0F}"/>
              </a:ext>
            </a:extLst>
          </p:cNvPr>
          <p:cNvSpPr txBox="1"/>
          <p:nvPr/>
        </p:nvSpPr>
        <p:spPr>
          <a:xfrm>
            <a:off x="2049719" y="5407216"/>
            <a:ext cx="97959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dirty="0">
                <a:solidFill>
                  <a:schemeClr val="accent1">
                    <a:lumMod val="75000"/>
                  </a:schemeClr>
                </a:solidFill>
              </a:rPr>
              <a:t>…	</a:t>
            </a:r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establish </a:t>
            </a:r>
            <a:r>
              <a:rPr lang="nl-BE" sz="2400" dirty="0" err="1">
                <a:solidFill>
                  <a:schemeClr val="bg1"/>
                </a:solidFill>
              </a:rPr>
              <a:t>working</a:t>
            </a:r>
            <a:r>
              <a:rPr lang="nl-BE" sz="2400" dirty="0">
                <a:solidFill>
                  <a:schemeClr val="bg1"/>
                </a:solidFill>
              </a:rPr>
              <a:t> </a:t>
            </a:r>
            <a:r>
              <a:rPr lang="nl-BE" sz="2400" dirty="0" err="1">
                <a:solidFill>
                  <a:schemeClr val="bg1"/>
                </a:solidFill>
              </a:rPr>
              <a:t>contacts</a:t>
            </a:r>
            <a:r>
              <a:rPr lang="nl-BE" sz="2400" dirty="0">
                <a:solidFill>
                  <a:schemeClr val="bg1"/>
                </a:solidFill>
              </a:rPr>
              <a:t> </a:t>
            </a:r>
            <a:r>
              <a:rPr lang="nl-BE" sz="2400" dirty="0" err="1">
                <a:solidFill>
                  <a:schemeClr val="bg1"/>
                </a:solidFill>
              </a:rPr>
              <a:t>with</a:t>
            </a:r>
            <a:r>
              <a:rPr lang="nl-BE" sz="2400" dirty="0">
                <a:solidFill>
                  <a:schemeClr val="bg1"/>
                </a:solidFill>
              </a:rPr>
              <a:t> EU </a:t>
            </a:r>
            <a:r>
              <a:rPr lang="nl-BE" sz="2400" dirty="0" err="1">
                <a:solidFill>
                  <a:schemeClr val="bg1"/>
                </a:solidFill>
              </a:rPr>
              <a:t>institutions</a:t>
            </a:r>
            <a:r>
              <a:rPr lang="nl-BE" sz="2400" dirty="0">
                <a:solidFill>
                  <a:schemeClr val="bg1"/>
                </a:solidFill>
              </a:rPr>
              <a:t> (DG GROW?) and </a:t>
            </a:r>
            <a:r>
              <a:rPr lang="nl-BE" sz="2400" dirty="0" err="1">
                <a:solidFill>
                  <a:schemeClr val="bg1"/>
                </a:solidFill>
              </a:rPr>
              <a:t>MEPs</a:t>
            </a:r>
            <a:endParaRPr lang="nl-BE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E12B4DB0-1A36-A843-2A39-A76738DD63E1}"/>
              </a:ext>
            </a:extLst>
          </p:cNvPr>
          <p:cNvSpPr txBox="1"/>
          <p:nvPr/>
        </p:nvSpPr>
        <p:spPr>
          <a:xfrm>
            <a:off x="2076412" y="4730036"/>
            <a:ext cx="95154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dirty="0">
                <a:solidFill>
                  <a:schemeClr val="accent1">
                    <a:lumMod val="75000"/>
                  </a:schemeClr>
                </a:solidFill>
              </a:rPr>
              <a:t>…</a:t>
            </a:r>
            <a:r>
              <a:rPr lang="nl-BE" sz="2400" dirty="0">
                <a:solidFill>
                  <a:schemeClr val="bg1"/>
                </a:solidFill>
              </a:rPr>
              <a:t>	</a:t>
            </a:r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			     =&gt; will promote development of EU exams</a:t>
            </a:r>
            <a:endParaRPr lang="nl-BE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2291FA49-27D9-844F-7B5A-01BF5B01C53A}"/>
              </a:ext>
            </a:extLst>
          </p:cNvPr>
          <p:cNvSpPr txBox="1"/>
          <p:nvPr/>
        </p:nvSpPr>
        <p:spPr>
          <a:xfrm>
            <a:off x="2035536" y="4043525"/>
            <a:ext cx="88797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</a:rPr>
              <a:t>…	</a:t>
            </a:r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more widely known ETRs =&gt; will increase their implementation</a:t>
            </a:r>
            <a:endParaRPr lang="nl-BE" sz="2400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9152CD92-53FB-8757-C0D6-81D9CC4B1191}"/>
              </a:ext>
            </a:extLst>
          </p:cNvPr>
          <p:cNvSpPr txBox="1"/>
          <p:nvPr/>
        </p:nvSpPr>
        <p:spPr>
          <a:xfrm>
            <a:off x="1997911" y="3357014"/>
            <a:ext cx="73816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dirty="0">
                <a:solidFill>
                  <a:schemeClr val="bg1"/>
                </a:solidFill>
              </a:rPr>
              <a:t>    	</a:t>
            </a:r>
            <a:r>
              <a:rPr lang="nl-BE" sz="2400" dirty="0" err="1">
                <a:solidFill>
                  <a:schemeClr val="bg1"/>
                </a:solidFill>
              </a:rPr>
              <a:t>develop</a:t>
            </a:r>
            <a:r>
              <a:rPr lang="nl-BE" sz="2400" dirty="0">
                <a:solidFill>
                  <a:schemeClr val="bg1"/>
                </a:solidFill>
              </a:rPr>
              <a:t> </a:t>
            </a:r>
            <a:r>
              <a:rPr lang="nl-BE" sz="2400" dirty="0" err="1">
                <a:solidFill>
                  <a:schemeClr val="bg1"/>
                </a:solidFill>
              </a:rPr>
              <a:t>strategies</a:t>
            </a:r>
            <a:r>
              <a:rPr lang="nl-BE" sz="2400" dirty="0">
                <a:solidFill>
                  <a:schemeClr val="bg1"/>
                </a:solidFill>
              </a:rPr>
              <a:t> </a:t>
            </a:r>
            <a:r>
              <a:rPr lang="nl-BE" sz="2400" dirty="0" err="1">
                <a:solidFill>
                  <a:schemeClr val="bg1"/>
                </a:solidFill>
              </a:rPr>
              <a:t>to</a:t>
            </a:r>
            <a:r>
              <a:rPr lang="nl-BE" sz="2400" dirty="0">
                <a:solidFill>
                  <a:schemeClr val="bg1"/>
                </a:solidFill>
              </a:rPr>
              <a:t> </a:t>
            </a:r>
            <a:r>
              <a:rPr lang="nl-BE" sz="2400" dirty="0" err="1">
                <a:solidFill>
                  <a:schemeClr val="bg1"/>
                </a:solidFill>
              </a:rPr>
              <a:t>increase</a:t>
            </a:r>
            <a:r>
              <a:rPr lang="nl-BE" sz="2400" dirty="0">
                <a:solidFill>
                  <a:schemeClr val="bg1"/>
                </a:solidFill>
              </a:rPr>
              <a:t> UEMS’ “</a:t>
            </a:r>
            <a:r>
              <a:rPr lang="nl-BE" sz="2400" i="1" dirty="0">
                <a:solidFill>
                  <a:schemeClr val="bg1"/>
                </a:solidFill>
              </a:rPr>
              <a:t>soft power</a:t>
            </a:r>
            <a:r>
              <a:rPr lang="nl-BE" sz="2400" dirty="0">
                <a:solidFill>
                  <a:schemeClr val="bg1"/>
                </a:solidFill>
              </a:rPr>
              <a:t>”</a:t>
            </a:r>
            <a:endParaRPr lang="nl-BE" sz="24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594A50C0-4837-9C05-7EFD-DD73C30336C0}"/>
              </a:ext>
            </a:extLst>
          </p:cNvPr>
          <p:cNvSpPr txBox="1"/>
          <p:nvPr/>
        </p:nvSpPr>
        <p:spPr>
          <a:xfrm>
            <a:off x="1997911" y="2670503"/>
            <a:ext cx="49590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UEMS Task Force for EU &amp; Int’l Affairs</a:t>
            </a:r>
            <a:endParaRPr lang="nl-BE" sz="24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6668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6" grpId="0"/>
      <p:bldP spid="8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FCA7FE8-724F-417E-806E-047A479FDA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0310" y="129151"/>
            <a:ext cx="9613490" cy="1055837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bg1"/>
                </a:solidFill>
                <a:latin typeface="Asap" pitchFamily="2" charset="0"/>
              </a:rPr>
              <a:t>Report of the Officer for EU &amp; Int’l Affairs</a:t>
            </a:r>
            <a:endParaRPr lang="en-GB" dirty="0">
              <a:solidFill>
                <a:schemeClr val="bg1"/>
              </a:solidFill>
              <a:latin typeface="Alegreya Sans" panose="00000500000000000000" pitchFamily="2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3276EF7-C6D3-4179-8891-190AE7C396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40310" y="1825625"/>
            <a:ext cx="9613490" cy="5816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200" dirty="0">
                <a:solidFill>
                  <a:schemeClr val="bg1"/>
                </a:solidFill>
                <a:ea typeface="Noto Serif" panose="02020600060500020200" pitchFamily="18" charset="0"/>
                <a:cs typeface="Noto Serif" panose="02020600060500020200" pitchFamily="18" charset="0"/>
              </a:rPr>
              <a:t> The activities of the Officer for EU &amp; Int’l Affairs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C36B8575-E098-C9D2-96D6-DD4C302E1A0F}"/>
              </a:ext>
            </a:extLst>
          </p:cNvPr>
          <p:cNvSpPr txBox="1"/>
          <p:nvPr/>
        </p:nvSpPr>
        <p:spPr>
          <a:xfrm>
            <a:off x="2049719" y="5407216"/>
            <a:ext cx="93270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dirty="0">
                <a:solidFill>
                  <a:schemeClr val="accent1">
                    <a:lumMod val="75000"/>
                  </a:schemeClr>
                </a:solidFill>
              </a:rPr>
              <a:t>…		</a:t>
            </a:r>
            <a:r>
              <a:rPr lang="nl-BE" sz="2400" dirty="0">
                <a:solidFill>
                  <a:schemeClr val="bg1"/>
                </a:solidFill>
              </a:rPr>
              <a:t> look for common </a:t>
            </a:r>
            <a:r>
              <a:rPr lang="nl-BE" sz="2400" dirty="0" err="1">
                <a:solidFill>
                  <a:schemeClr val="bg1"/>
                </a:solidFill>
              </a:rPr>
              <a:t>interests</a:t>
            </a:r>
            <a:r>
              <a:rPr lang="nl-BE" sz="2400" dirty="0">
                <a:solidFill>
                  <a:schemeClr val="bg1"/>
                </a:solidFill>
              </a:rPr>
              <a:t> shared </a:t>
            </a:r>
            <a:r>
              <a:rPr lang="nl-BE" sz="2400" dirty="0" err="1">
                <a:solidFill>
                  <a:schemeClr val="bg1"/>
                </a:solidFill>
              </a:rPr>
              <a:t>with</a:t>
            </a:r>
            <a:r>
              <a:rPr lang="nl-BE" sz="2400" dirty="0">
                <a:solidFill>
                  <a:schemeClr val="bg1"/>
                </a:solidFill>
              </a:rPr>
              <a:t> </a:t>
            </a:r>
            <a:r>
              <a:rPr lang="nl-BE" sz="2400" dirty="0" err="1">
                <a:solidFill>
                  <a:schemeClr val="bg1"/>
                </a:solidFill>
              </a:rPr>
              <a:t>other</a:t>
            </a:r>
            <a:r>
              <a:rPr lang="nl-BE" sz="2400" dirty="0">
                <a:solidFill>
                  <a:schemeClr val="bg1"/>
                </a:solidFill>
              </a:rPr>
              <a:t> stakeholders</a:t>
            </a:r>
            <a:endParaRPr lang="nl-BE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E12B4DB0-1A36-A843-2A39-A76738DD63E1}"/>
              </a:ext>
            </a:extLst>
          </p:cNvPr>
          <p:cNvSpPr txBox="1"/>
          <p:nvPr/>
        </p:nvSpPr>
        <p:spPr>
          <a:xfrm>
            <a:off x="2076412" y="4730036"/>
            <a:ext cx="9509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dirty="0">
                <a:solidFill>
                  <a:schemeClr val="accent1">
                    <a:lumMod val="75000"/>
                  </a:schemeClr>
                </a:solidFill>
              </a:rPr>
              <a:t>…</a:t>
            </a:r>
            <a:r>
              <a:rPr lang="nl-BE" sz="2400" dirty="0">
                <a:solidFill>
                  <a:schemeClr val="bg1"/>
                </a:solidFill>
              </a:rPr>
              <a:t>		</a:t>
            </a:r>
            <a:r>
              <a:rPr lang="en-US" sz="24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educational institutions </a:t>
            </a:r>
            <a:r>
              <a:rPr lang="nl-BE" sz="2400" dirty="0">
                <a:solidFill>
                  <a:schemeClr val="bg1"/>
                </a:solidFill>
              </a:rPr>
              <a:t>and </a:t>
            </a:r>
            <a:r>
              <a:rPr lang="nl-BE" sz="2400" dirty="0" err="1">
                <a:solidFill>
                  <a:schemeClr val="bg1"/>
                </a:solidFill>
              </a:rPr>
              <a:t>their</a:t>
            </a:r>
            <a:r>
              <a:rPr lang="nl-BE" sz="2400" dirty="0">
                <a:solidFill>
                  <a:schemeClr val="bg1"/>
                </a:solidFill>
              </a:rPr>
              <a:t> </a:t>
            </a:r>
            <a:r>
              <a:rPr lang="nl-BE" sz="2400" dirty="0" err="1">
                <a:solidFill>
                  <a:schemeClr val="bg1"/>
                </a:solidFill>
              </a:rPr>
              <a:t>networks</a:t>
            </a:r>
            <a:r>
              <a:rPr lang="nl-BE" sz="2400" dirty="0">
                <a:solidFill>
                  <a:schemeClr val="bg1"/>
                </a:solidFill>
              </a:rPr>
              <a:t> (Royal Colleges)</a:t>
            </a:r>
            <a:endParaRPr lang="nl-BE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2291FA49-27D9-844F-7B5A-01BF5B01C53A}"/>
              </a:ext>
            </a:extLst>
          </p:cNvPr>
          <p:cNvSpPr txBox="1"/>
          <p:nvPr/>
        </p:nvSpPr>
        <p:spPr>
          <a:xfrm>
            <a:off x="2035536" y="4043525"/>
            <a:ext cx="67764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</a:rPr>
              <a:t>…	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  <a:latin typeface="Calibri Light" panose="020F0302020204030204" pitchFamily="34" charset="0"/>
                <a:ea typeface="Times New Roman" panose="02020603050405020304" pitchFamily="18" charset="0"/>
              </a:rPr>
              <a:t>	</a:t>
            </a:r>
            <a:r>
              <a:rPr lang="en-US" sz="24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WHO Europe and national politicians, </a:t>
            </a:r>
            <a:endParaRPr lang="nl-BE" sz="2400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9152CD92-53FB-8757-C0D6-81D9CC4B1191}"/>
              </a:ext>
            </a:extLst>
          </p:cNvPr>
          <p:cNvSpPr txBox="1"/>
          <p:nvPr/>
        </p:nvSpPr>
        <p:spPr>
          <a:xfrm>
            <a:off x="1997911" y="3357014"/>
            <a:ext cx="71853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dirty="0">
                <a:solidFill>
                  <a:schemeClr val="bg1"/>
                </a:solidFill>
              </a:rPr>
              <a:t>    	</a:t>
            </a:r>
            <a:r>
              <a:rPr lang="nl-BE" sz="2400" dirty="0" err="1">
                <a:solidFill>
                  <a:schemeClr val="bg1"/>
                </a:solidFill>
              </a:rPr>
              <a:t>expand</a:t>
            </a:r>
            <a:r>
              <a:rPr lang="nl-BE" sz="2400" dirty="0">
                <a:solidFill>
                  <a:schemeClr val="bg1"/>
                </a:solidFill>
              </a:rPr>
              <a:t> </a:t>
            </a:r>
            <a:r>
              <a:rPr lang="nl-BE" sz="2400" dirty="0" err="1">
                <a:solidFill>
                  <a:schemeClr val="bg1"/>
                </a:solidFill>
              </a:rPr>
              <a:t>existing</a:t>
            </a:r>
            <a:r>
              <a:rPr lang="nl-BE" sz="2400" dirty="0">
                <a:solidFill>
                  <a:schemeClr val="bg1"/>
                </a:solidFill>
              </a:rPr>
              <a:t> </a:t>
            </a:r>
            <a:r>
              <a:rPr lang="nl-BE" sz="2400" dirty="0" err="1">
                <a:solidFill>
                  <a:schemeClr val="bg1"/>
                </a:solidFill>
              </a:rPr>
              <a:t>contacts</a:t>
            </a:r>
            <a:r>
              <a:rPr lang="nl-BE" sz="2400" dirty="0">
                <a:solidFill>
                  <a:schemeClr val="bg1"/>
                </a:solidFill>
              </a:rPr>
              <a:t> </a:t>
            </a:r>
            <a:r>
              <a:rPr lang="nl-BE" sz="2400" dirty="0" err="1">
                <a:solidFill>
                  <a:schemeClr val="bg1"/>
                </a:solidFill>
              </a:rPr>
              <a:t>with</a:t>
            </a:r>
            <a:r>
              <a:rPr lang="nl-BE" sz="2400" dirty="0">
                <a:solidFill>
                  <a:schemeClr val="bg1"/>
                </a:solidFill>
              </a:rPr>
              <a:t> </a:t>
            </a:r>
            <a:r>
              <a:rPr lang="nl-BE" sz="2400" dirty="0" err="1">
                <a:solidFill>
                  <a:schemeClr val="bg1"/>
                </a:solidFill>
              </a:rPr>
              <a:t>other</a:t>
            </a:r>
            <a:r>
              <a:rPr lang="nl-BE" sz="2400" dirty="0">
                <a:solidFill>
                  <a:schemeClr val="bg1"/>
                </a:solidFill>
              </a:rPr>
              <a:t> stakeholders</a:t>
            </a:r>
            <a:endParaRPr lang="nl-BE" sz="24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594A50C0-4837-9C05-7EFD-DD73C30336C0}"/>
              </a:ext>
            </a:extLst>
          </p:cNvPr>
          <p:cNvSpPr txBox="1"/>
          <p:nvPr/>
        </p:nvSpPr>
        <p:spPr>
          <a:xfrm>
            <a:off x="1997911" y="2670503"/>
            <a:ext cx="49590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UEMS Task Force for EU &amp; Int’l Affairs</a:t>
            </a:r>
            <a:endParaRPr lang="nl-BE" sz="24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610461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FCA7FE8-724F-417E-806E-047A479FDA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0310" y="129151"/>
            <a:ext cx="9613490" cy="1055837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bg1"/>
                </a:solidFill>
                <a:latin typeface="Asap" pitchFamily="2" charset="0"/>
              </a:rPr>
              <a:t>Report of the Officer for EU &amp; Int’l Affairs</a:t>
            </a:r>
            <a:endParaRPr lang="en-GB" dirty="0">
              <a:solidFill>
                <a:schemeClr val="bg1"/>
              </a:solidFill>
              <a:latin typeface="Alegreya Sans" panose="00000500000000000000" pitchFamily="2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3276EF7-C6D3-4179-8891-190AE7C396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40310" y="1825625"/>
            <a:ext cx="9613490" cy="5816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200" dirty="0">
                <a:solidFill>
                  <a:schemeClr val="bg1"/>
                </a:solidFill>
                <a:ea typeface="Noto Serif" panose="02020600060500020200" pitchFamily="18" charset="0"/>
                <a:cs typeface="Noto Serif" panose="02020600060500020200" pitchFamily="18" charset="0"/>
              </a:rPr>
              <a:t> The activities of the Officer for EU &amp; Int’l Affairs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E12B4DB0-1A36-A843-2A39-A76738DD63E1}"/>
              </a:ext>
            </a:extLst>
          </p:cNvPr>
          <p:cNvSpPr txBox="1"/>
          <p:nvPr/>
        </p:nvSpPr>
        <p:spPr>
          <a:xfrm>
            <a:off x="2076412" y="4730036"/>
            <a:ext cx="94577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dirty="0">
                <a:solidFill>
                  <a:schemeClr val="accent1">
                    <a:lumMod val="75000"/>
                  </a:schemeClr>
                </a:solidFill>
              </a:rPr>
              <a:t>…</a:t>
            </a:r>
            <a:r>
              <a:rPr lang="nl-BE" sz="2400" dirty="0">
                <a:solidFill>
                  <a:schemeClr val="bg1"/>
                </a:solidFill>
              </a:rPr>
              <a:t>	</a:t>
            </a:r>
            <a:r>
              <a:rPr lang="nl-BE" sz="2400" dirty="0" err="1">
                <a:solidFill>
                  <a:schemeClr val="bg1"/>
                </a:solidFill>
              </a:rPr>
              <a:t>how</a:t>
            </a:r>
            <a:r>
              <a:rPr lang="nl-BE" sz="2400" dirty="0">
                <a:solidFill>
                  <a:schemeClr val="bg1"/>
                </a:solidFill>
              </a:rPr>
              <a:t> do </a:t>
            </a:r>
            <a:r>
              <a:rPr lang="nl-BE" sz="2400" dirty="0" err="1">
                <a:solidFill>
                  <a:schemeClr val="bg1"/>
                </a:solidFill>
              </a:rPr>
              <a:t>you</a:t>
            </a:r>
            <a:r>
              <a:rPr lang="nl-BE" sz="2400" dirty="0">
                <a:solidFill>
                  <a:schemeClr val="bg1"/>
                </a:solidFill>
              </a:rPr>
              <a:t> look </a:t>
            </a:r>
            <a:r>
              <a:rPr lang="nl-BE" sz="2400" dirty="0" err="1">
                <a:solidFill>
                  <a:schemeClr val="bg1"/>
                </a:solidFill>
              </a:rPr>
              <a:t>to</a:t>
            </a:r>
            <a:r>
              <a:rPr lang="nl-BE" sz="2400" dirty="0">
                <a:solidFill>
                  <a:schemeClr val="bg1"/>
                </a:solidFill>
              </a:rPr>
              <a:t> the </a:t>
            </a:r>
            <a:r>
              <a:rPr lang="nl-BE" sz="2400" dirty="0" err="1">
                <a:solidFill>
                  <a:schemeClr val="bg1"/>
                </a:solidFill>
              </a:rPr>
              <a:t>future</a:t>
            </a:r>
            <a:r>
              <a:rPr lang="nl-BE" sz="2400" dirty="0">
                <a:solidFill>
                  <a:schemeClr val="bg1"/>
                </a:solidFill>
              </a:rPr>
              <a:t> ?  </a:t>
            </a:r>
            <a:r>
              <a:rPr lang="nl-BE" sz="2000" dirty="0">
                <a:solidFill>
                  <a:schemeClr val="bg1"/>
                </a:solidFill>
              </a:rPr>
              <a:t>(</a:t>
            </a:r>
            <a:r>
              <a:rPr lang="nl-BE" sz="2000" dirty="0" err="1">
                <a:solidFill>
                  <a:schemeClr val="bg1"/>
                </a:solidFill>
              </a:rPr>
              <a:t>pandemic</a:t>
            </a:r>
            <a:r>
              <a:rPr lang="nl-BE" sz="2000" dirty="0">
                <a:solidFill>
                  <a:schemeClr val="bg1"/>
                </a:solidFill>
              </a:rPr>
              <a:t>, </a:t>
            </a:r>
            <a:r>
              <a:rPr lang="nl-BE" sz="2000" dirty="0" err="1">
                <a:solidFill>
                  <a:schemeClr val="bg1"/>
                </a:solidFill>
              </a:rPr>
              <a:t>conflicts</a:t>
            </a:r>
            <a:r>
              <a:rPr lang="nl-BE" sz="2000" dirty="0">
                <a:solidFill>
                  <a:schemeClr val="bg1"/>
                </a:solidFill>
              </a:rPr>
              <a:t>, </a:t>
            </a:r>
            <a:r>
              <a:rPr lang="nl-BE" sz="2000" dirty="0" err="1">
                <a:solidFill>
                  <a:schemeClr val="bg1"/>
                </a:solidFill>
              </a:rPr>
              <a:t>climate</a:t>
            </a:r>
            <a:r>
              <a:rPr lang="nl-BE" sz="2000" dirty="0">
                <a:solidFill>
                  <a:schemeClr val="bg1"/>
                </a:solidFill>
              </a:rPr>
              <a:t> changes, …)</a:t>
            </a:r>
            <a:endParaRPr lang="nl-BE" sz="20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2291FA49-27D9-844F-7B5A-01BF5B01C53A}"/>
              </a:ext>
            </a:extLst>
          </p:cNvPr>
          <p:cNvSpPr txBox="1"/>
          <p:nvPr/>
        </p:nvSpPr>
        <p:spPr>
          <a:xfrm>
            <a:off x="2035536" y="4043525"/>
            <a:ext cx="64785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  <a:effectLst/>
                <a:ea typeface="Times New Roman" panose="02020603050405020304" pitchFamily="18" charset="0"/>
              </a:rPr>
              <a:t>…	</a:t>
            </a:r>
            <a:r>
              <a:rPr lang="en-US" sz="2400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what would you add to these suggestions ?</a:t>
            </a:r>
            <a:endParaRPr lang="nl-BE" sz="2400" dirty="0">
              <a:solidFill>
                <a:schemeClr val="bg1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9152CD92-53FB-8757-C0D6-81D9CC4B1191}"/>
              </a:ext>
            </a:extLst>
          </p:cNvPr>
          <p:cNvSpPr txBox="1"/>
          <p:nvPr/>
        </p:nvSpPr>
        <p:spPr>
          <a:xfrm>
            <a:off x="1997911" y="3357014"/>
            <a:ext cx="88861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dirty="0">
                <a:solidFill>
                  <a:schemeClr val="bg1"/>
                </a:solidFill>
              </a:rPr>
              <a:t>    	</a:t>
            </a:r>
            <a:r>
              <a:rPr lang="nl-BE" sz="2400" dirty="0" err="1">
                <a:solidFill>
                  <a:schemeClr val="bg1"/>
                </a:solidFill>
              </a:rPr>
              <a:t>what</a:t>
            </a:r>
            <a:r>
              <a:rPr lang="nl-BE" sz="2400" dirty="0">
                <a:solidFill>
                  <a:schemeClr val="bg1"/>
                </a:solidFill>
              </a:rPr>
              <a:t> are </a:t>
            </a:r>
            <a:r>
              <a:rPr lang="nl-BE" sz="2400" dirty="0" err="1">
                <a:solidFill>
                  <a:schemeClr val="bg1"/>
                </a:solidFill>
              </a:rPr>
              <a:t>our</a:t>
            </a:r>
            <a:r>
              <a:rPr lang="nl-BE" sz="2400" dirty="0">
                <a:solidFill>
                  <a:schemeClr val="bg1"/>
                </a:solidFill>
              </a:rPr>
              <a:t> Members’ &amp; </a:t>
            </a:r>
            <a:r>
              <a:rPr lang="nl-BE" sz="2400" dirty="0" err="1">
                <a:solidFill>
                  <a:schemeClr val="bg1"/>
                </a:solidFill>
              </a:rPr>
              <a:t>Sections</a:t>
            </a:r>
            <a:r>
              <a:rPr lang="nl-BE" sz="2400" dirty="0">
                <a:solidFill>
                  <a:schemeClr val="bg1"/>
                </a:solidFill>
              </a:rPr>
              <a:t>’ </a:t>
            </a:r>
            <a:r>
              <a:rPr lang="en-US" sz="24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expectations from UEMS ?</a:t>
            </a:r>
            <a:endParaRPr lang="nl-BE" sz="24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594A50C0-4837-9C05-7EFD-DD73C30336C0}"/>
              </a:ext>
            </a:extLst>
          </p:cNvPr>
          <p:cNvSpPr txBox="1"/>
          <p:nvPr/>
        </p:nvSpPr>
        <p:spPr>
          <a:xfrm>
            <a:off x="1997911" y="2670503"/>
            <a:ext cx="38990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My plan for the time coming:</a:t>
            </a:r>
            <a:endParaRPr lang="nl-BE" sz="24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318302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FCA7FE8-724F-417E-806E-047A479FDA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0310" y="129151"/>
            <a:ext cx="9613490" cy="1055837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bg1"/>
                </a:solidFill>
                <a:latin typeface="Asap" pitchFamily="2" charset="0"/>
              </a:rPr>
              <a:t>Report of the Officer for EU &amp; Int’l Affairs</a:t>
            </a:r>
            <a:endParaRPr lang="en-GB" dirty="0">
              <a:solidFill>
                <a:schemeClr val="bg1"/>
              </a:solidFill>
              <a:latin typeface="Alegreya Sans" panose="00000500000000000000" pitchFamily="2" charset="0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3276EF7-C6D3-4179-8891-190AE7C396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40310" y="1825625"/>
            <a:ext cx="9613490" cy="5816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200" dirty="0">
                <a:solidFill>
                  <a:schemeClr val="bg1"/>
                </a:solidFill>
                <a:ea typeface="Noto Serif" panose="02020600060500020200" pitchFamily="18" charset="0"/>
                <a:cs typeface="Noto Serif" panose="02020600060500020200" pitchFamily="18" charset="0"/>
              </a:rPr>
              <a:t> The activities of the Officer for EU &amp; Int’l Affairs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E12B4DB0-1A36-A843-2A39-A76738DD63E1}"/>
              </a:ext>
            </a:extLst>
          </p:cNvPr>
          <p:cNvSpPr txBox="1"/>
          <p:nvPr/>
        </p:nvSpPr>
        <p:spPr>
          <a:xfrm>
            <a:off x="2076412" y="4730036"/>
            <a:ext cx="3978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dirty="0">
                <a:solidFill>
                  <a:schemeClr val="accent1">
                    <a:lumMod val="75000"/>
                  </a:schemeClr>
                </a:solidFill>
              </a:rPr>
              <a:t>…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2291FA49-27D9-844F-7B5A-01BF5B01C53A}"/>
              </a:ext>
            </a:extLst>
          </p:cNvPr>
          <p:cNvSpPr txBox="1"/>
          <p:nvPr/>
        </p:nvSpPr>
        <p:spPr>
          <a:xfrm>
            <a:off x="2035536" y="4043525"/>
            <a:ext cx="4619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</a:rPr>
              <a:t>…</a:t>
            </a:r>
            <a:endParaRPr lang="nl-BE" sz="2400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9152CD92-53FB-8757-C0D6-81D9CC4B1191}"/>
              </a:ext>
            </a:extLst>
          </p:cNvPr>
          <p:cNvSpPr txBox="1"/>
          <p:nvPr/>
        </p:nvSpPr>
        <p:spPr>
          <a:xfrm>
            <a:off x="2076412" y="5613250"/>
            <a:ext cx="730148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2400" dirty="0">
                <a:solidFill>
                  <a:schemeClr val="bg1"/>
                </a:solidFill>
              </a:rPr>
              <a:t>    		</a:t>
            </a:r>
            <a:r>
              <a:rPr lang="nl-BE" sz="4000" dirty="0" err="1">
                <a:solidFill>
                  <a:schemeClr val="bg1"/>
                </a:solidFill>
              </a:rPr>
              <a:t>Thanks</a:t>
            </a:r>
            <a:r>
              <a:rPr lang="nl-BE" sz="4000" dirty="0">
                <a:solidFill>
                  <a:schemeClr val="bg1"/>
                </a:solidFill>
              </a:rPr>
              <a:t> for </a:t>
            </a:r>
            <a:r>
              <a:rPr lang="nl-BE" sz="4000" dirty="0" err="1">
                <a:solidFill>
                  <a:schemeClr val="bg1"/>
                </a:solidFill>
              </a:rPr>
              <a:t>your</a:t>
            </a:r>
            <a:r>
              <a:rPr lang="nl-BE" sz="4000" dirty="0">
                <a:solidFill>
                  <a:schemeClr val="bg1"/>
                </a:solidFill>
              </a:rPr>
              <a:t> attention</a:t>
            </a:r>
            <a:endParaRPr lang="nl-BE" sz="4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594A50C0-4837-9C05-7EFD-DD73C30336C0}"/>
              </a:ext>
            </a:extLst>
          </p:cNvPr>
          <p:cNvSpPr txBox="1"/>
          <p:nvPr/>
        </p:nvSpPr>
        <p:spPr>
          <a:xfrm>
            <a:off x="1997911" y="2670503"/>
            <a:ext cx="4042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65B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</a:t>
            </a:r>
            <a:endParaRPr lang="nl-BE" sz="2400" b="1" dirty="0">
              <a:solidFill>
                <a:srgbClr val="0065B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9157BB47-03BB-B904-2524-BCED46DFDB65}"/>
              </a:ext>
            </a:extLst>
          </p:cNvPr>
          <p:cNvSpPr txBox="1"/>
          <p:nvPr/>
        </p:nvSpPr>
        <p:spPr>
          <a:xfrm>
            <a:off x="4248060" y="4727130"/>
            <a:ext cx="45979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600" dirty="0">
                <a:solidFill>
                  <a:schemeClr val="bg1">
                    <a:lumMod val="95000"/>
                  </a:schemeClr>
                </a:solidFill>
              </a:rPr>
              <a:t>marc.uems@telenet.be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7B6923F0-3E1B-1876-52F3-8FC892C66BBC}"/>
              </a:ext>
            </a:extLst>
          </p:cNvPr>
          <p:cNvSpPr txBox="1"/>
          <p:nvPr/>
        </p:nvSpPr>
        <p:spPr>
          <a:xfrm>
            <a:off x="4882944" y="4105078"/>
            <a:ext cx="60984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BE" sz="3600" dirty="0">
                <a:solidFill>
                  <a:schemeClr val="bg1"/>
                </a:solidFill>
              </a:rPr>
              <a:t>isabelle@uems.eu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9E8228D0-75FA-53DD-A6AB-5DC3CA2ED36E}"/>
              </a:ext>
            </a:extLst>
          </p:cNvPr>
          <p:cNvSpPr txBox="1"/>
          <p:nvPr/>
        </p:nvSpPr>
        <p:spPr>
          <a:xfrm>
            <a:off x="3392129" y="3002756"/>
            <a:ext cx="60984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dirty="0">
                <a:solidFill>
                  <a:srgbClr val="0563C1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bit.ly/</a:t>
            </a:r>
            <a:r>
              <a:rPr lang="en-US" sz="36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bit.ly/</a:t>
            </a:r>
            <a:r>
              <a:rPr lang="en-US" sz="3600" dirty="0" err="1">
                <a:solidFill>
                  <a:schemeClr val="bg1"/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MHsurveyEU</a:t>
            </a:r>
            <a:endParaRPr lang="nl-BE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0619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" grpId="0"/>
      <p:bldP spid="7" grpId="0"/>
    </p:bldLst>
  </p:timing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4D23BC0F-A90C-4158-8791-D8B4D68AEDFA}" vid="{AEB15E46-8A5B-4F2C-A2D8-BC1292FA5A03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194900BABD61B4BAC2F245EDF4ED39E" ma:contentTypeVersion="12" ma:contentTypeDescription="Crée un document." ma:contentTypeScope="" ma:versionID="4966109fe0896e52cf96412e6b71e88b">
  <xsd:schema xmlns:xsd="http://www.w3.org/2001/XMLSchema" xmlns:xs="http://www.w3.org/2001/XMLSchema" xmlns:p="http://schemas.microsoft.com/office/2006/metadata/properties" xmlns:ns2="83bd27bf-f23a-4764-ba48-893866d47e01" xmlns:ns3="cd7455a3-4a59-4a73-9e70-409757b3c8a1" targetNamespace="http://schemas.microsoft.com/office/2006/metadata/properties" ma:root="true" ma:fieldsID="7f227f0845759f58ca2e23e7beba02e0" ns2:_="" ns3:_="">
    <xsd:import namespace="83bd27bf-f23a-4764-ba48-893866d47e01"/>
    <xsd:import namespace="cd7455a3-4a59-4a73-9e70-409757b3c8a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3bd27bf-f23a-4764-ba48-893866d47e0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Balises d’images" ma:readOnly="false" ma:fieldId="{5cf76f15-5ced-4ddc-b409-7134ff3c332f}" ma:taxonomyMulti="true" ma:sspId="6de6d2fa-23a7-45f3-a64a-563df53bb5f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7455a3-4a59-4a73-9e70-409757b3c8a1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6ae12d60-d5a8-41ec-bed3-3136d3e9e081}" ma:internalName="TaxCatchAll" ma:showField="CatchAllData" ma:web="cd7455a3-4a59-4a73-9e70-409757b3c8a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061A884-CEA4-427B-8CE5-27DA48357293}"/>
</file>

<file path=customXml/itemProps2.xml><?xml version="1.0" encoding="utf-8"?>
<ds:datastoreItem xmlns:ds="http://schemas.openxmlformats.org/officeDocument/2006/customXml" ds:itemID="{3F3CDEED-323F-48D6-8A42-2834BC20C063}"/>
</file>

<file path=docProps/app.xml><?xml version="1.0" encoding="utf-8"?>
<Properties xmlns="http://schemas.openxmlformats.org/officeDocument/2006/extended-properties" xmlns:vt="http://schemas.openxmlformats.org/officeDocument/2006/docPropsVTypes">
  <Template>UEMS Prez template 2024</Template>
  <TotalTime>1237</TotalTime>
  <Words>2056</Words>
  <Application>Microsoft Office PowerPoint</Application>
  <PresentationFormat>Breedbeeld</PresentationFormat>
  <Paragraphs>255</Paragraphs>
  <Slides>35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10</vt:i4>
      </vt:variant>
      <vt:variant>
        <vt:lpstr>Thema</vt:lpstr>
      </vt:variant>
      <vt:variant>
        <vt:i4>1</vt:i4>
      </vt:variant>
      <vt:variant>
        <vt:lpstr>Diatitels</vt:lpstr>
      </vt:variant>
      <vt:variant>
        <vt:i4>35</vt:i4>
      </vt:variant>
    </vt:vector>
  </HeadingPairs>
  <TitlesOfParts>
    <vt:vector size="46" baseType="lpstr">
      <vt:lpstr>Alegreya Sans</vt:lpstr>
      <vt:lpstr>Aptos</vt:lpstr>
      <vt:lpstr>Arial</vt:lpstr>
      <vt:lpstr>Asap</vt:lpstr>
      <vt:lpstr>Calibri</vt:lpstr>
      <vt:lpstr>Calibri Light</vt:lpstr>
      <vt:lpstr>MyriadPro-Regular</vt:lpstr>
      <vt:lpstr>Noto Serif</vt:lpstr>
      <vt:lpstr>Times New Roman</vt:lpstr>
      <vt:lpstr>Wingdings</vt:lpstr>
      <vt:lpstr>Kantoorthema</vt:lpstr>
      <vt:lpstr>Report of the Officer for EU &amp; Int’l Affairs</vt:lpstr>
      <vt:lpstr>Report of the Officer for EU &amp; Int’l Affairs</vt:lpstr>
      <vt:lpstr>Report of the Officer for EU &amp; Int’l Affairs</vt:lpstr>
      <vt:lpstr>Report of the Officer for EU &amp; Int’l Affairs</vt:lpstr>
      <vt:lpstr>Report of the Officer for EU &amp; Int’l Affairs</vt:lpstr>
      <vt:lpstr>Report of the Officer for EU &amp; Int’l Affairs</vt:lpstr>
      <vt:lpstr>Report of the Officer for EU &amp; Int’l Affairs</vt:lpstr>
      <vt:lpstr>Report of the Officer for EU &amp; Int’l Affairs</vt:lpstr>
      <vt:lpstr>Report of the Officer for EU &amp; Int’l Affairs</vt:lpstr>
      <vt:lpstr>Report of the Officer for EU &amp; Int’l Affairs</vt:lpstr>
      <vt:lpstr>Report of the Officer for EU &amp; Int’l Affairs</vt:lpstr>
      <vt:lpstr>Report of the Officer for EU &amp; Int’l Affairs</vt:lpstr>
      <vt:lpstr>Report of the Officer for EU &amp; Int’l Affairs</vt:lpstr>
      <vt:lpstr>Report of the Officer for EU &amp; Int’l Affairs</vt:lpstr>
      <vt:lpstr>Report of the Officer for EU &amp; Int’l Affairs</vt:lpstr>
      <vt:lpstr>Report of the Officer for EU &amp; Int’l Affairs</vt:lpstr>
      <vt:lpstr>Report of the Officer for EU &amp; Int’l Affairs</vt:lpstr>
      <vt:lpstr>Report of the Officer for EU &amp; Int’l Affairs</vt:lpstr>
      <vt:lpstr>Report of the Officer for EU &amp; Int’l Affairs</vt:lpstr>
      <vt:lpstr>Report of the Officer for EU &amp; Int’l Affairs</vt:lpstr>
      <vt:lpstr>Report of the Officer for EU &amp; Int’l Affairs</vt:lpstr>
      <vt:lpstr>Report of the Officer for EU &amp; Int’l Affairs</vt:lpstr>
      <vt:lpstr>Report of the Officer for EU &amp; Int’l Affairs</vt:lpstr>
      <vt:lpstr>Report of the Officer for EU &amp; Int’l Affairs</vt:lpstr>
      <vt:lpstr>Report of the Officer for EU &amp; Int’l Affairs</vt:lpstr>
      <vt:lpstr>Report of the Officer for EU &amp; Int’l Affairs</vt:lpstr>
      <vt:lpstr>Report of the Officer for EU &amp; Int’l Affairs</vt:lpstr>
      <vt:lpstr>Report of the Officer for EU &amp; Int’l Affairs</vt:lpstr>
      <vt:lpstr>Report of the Officer for EU &amp; Int’l Affairs</vt:lpstr>
      <vt:lpstr>Report of the Officer for EU &amp; Int’l Affairs</vt:lpstr>
      <vt:lpstr>Report of the Officer for EU &amp; Int’l Affairs</vt:lpstr>
      <vt:lpstr>Report of the Officer for EU &amp; Int’l Affairs</vt:lpstr>
      <vt:lpstr>Report of the Officer for EU &amp; Int’l Affairs</vt:lpstr>
      <vt:lpstr>Report of the Officer for EU &amp; Int’l Affairs</vt:lpstr>
      <vt:lpstr>Report of the Officer for EU &amp; Int’l Affairs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Marc Hermans</dc:creator>
  <cp:lastModifiedBy>Marc Hermans</cp:lastModifiedBy>
  <cp:revision>12</cp:revision>
  <dcterms:created xsi:type="dcterms:W3CDTF">2024-10-14T07:01:43Z</dcterms:created>
  <dcterms:modified xsi:type="dcterms:W3CDTF">2024-10-19T06:58:08Z</dcterms:modified>
</cp:coreProperties>
</file>