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99" r:id="rId5"/>
    <p:sldId id="265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9" r:id="rId16"/>
    <p:sldId id="280" r:id="rId17"/>
    <p:sldId id="281" r:id="rId18"/>
    <p:sldId id="282" r:id="rId19"/>
    <p:sldId id="285" r:id="rId20"/>
    <p:sldId id="283" r:id="rId21"/>
    <p:sldId id="284" r:id="rId22"/>
    <p:sldId id="286" r:id="rId23"/>
    <p:sldId id="287" r:id="rId24"/>
    <p:sldId id="289" r:id="rId25"/>
    <p:sldId id="300" r:id="rId26"/>
    <p:sldId id="288" r:id="rId27"/>
    <p:sldId id="290" r:id="rId28"/>
    <p:sldId id="291" r:id="rId29"/>
    <p:sldId id="292" r:id="rId30"/>
    <p:sldId id="293" r:id="rId31"/>
    <p:sldId id="294" r:id="rId32"/>
    <p:sldId id="296" r:id="rId33"/>
    <p:sldId id="295" r:id="rId34"/>
    <p:sldId id="297" r:id="rId35"/>
    <p:sldId id="298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55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3C0B7-57DC-4546-934E-CAAC0CE3A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A94FF5-DA98-4E97-93B5-8A125D6D2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604BE-B1A8-4B0D-ABE9-EDC175913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E59C0-2798-4462-97D8-FE39319E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078B4-A24F-42B6-9400-AD1C0E59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D9CB9-1380-48FA-9B12-C1A7D06B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DC0EC-581F-4E5A-9D1B-1D8D3DBB0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75BAB-3BD1-45DA-BC72-D7E11EE65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DB206-0E22-4510-B810-A0A3F91B5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7481A-2F1E-4779-9A10-1C2A8159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57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7D328F-3B40-4C72-8EE9-3ABECC52FE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D12B3-C6F3-4258-8B16-714B2CBF2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07BE6-E8DE-4753-B3BA-930CF5C1E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00337-758A-4D36-83A0-1019E4CA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08FD1-9816-42FE-850C-65DB3EE3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36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A49A-A541-489F-943C-F992B8079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3BD46-9F78-4F04-B546-A5BC27A95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F8B48-B85F-4720-BEA7-3A7FE2502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EC270-2D3A-4B51-8436-7D217FF11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7E07F-A719-47D6-B1A4-ED96DEE0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96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FF24-4EEA-4CE1-BA9E-90ADA573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CFC92-21C0-47B6-ACBC-6C4B2C1E3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E2029-E2B5-455F-BCCD-83162ACF4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63B80-2756-4DAF-8960-0D14C09C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F0875-F1AC-4469-8F30-5F028D52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58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111E-642E-499B-85C0-297D18909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E0C20-00BB-40E9-8F5E-B48FF394D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C2768-291E-4D38-AD7A-984163EF4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FBF75-CC33-4EAF-9188-8797561A5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D90D0-C5BE-4C8E-B726-0B23567F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D8AF5-3F9D-479E-8336-04466B63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4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6144B-C7AE-4369-A4C6-45856872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0FDB4-74A8-46F2-BF75-936702E9E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8827B-2855-4F57-8E59-9EDD0A459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B7E22-023F-431A-AD33-6E32176E45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7DCE64-0C98-4013-B91D-F1CC72A67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014846-3554-4093-A075-B9FA8322C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B0E070-4FEB-47D7-AF02-32C0AE15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E6E613-C18A-484F-99B9-63A5E087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22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105D1-3D7C-427E-9270-730B1DB52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B5FB1-4BE9-4405-AECF-8C2765F9A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6439A7-AC59-4F43-BC67-F74E14359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7D2B55-E56E-4C9B-B044-0E6C3CF2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57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B0DA07-1FCA-4EDA-8C73-E9CB9C75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9D41C0-3154-423C-86A6-EA8507CB6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4470E-F5AD-4554-9D41-2AED818DA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58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EE5D-23E6-4252-817A-B8174BEF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9070B-2F9D-4157-AB93-DF74B38CF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C9063-D54F-4755-98E3-6EC85B16D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D1EA6-40AF-4143-A53F-F21ABF4E7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A81EF-CD6F-415E-B77C-A09C802FF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7B1C7-BD74-446C-8ACF-91374CD26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28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61202-EE64-4420-9117-4B508B1FD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0E6A57-B242-4160-AAB5-CC1D2D98B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9CCC0-CF5F-4063-A2E8-9A5BADF1D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9BE18-D3E4-4F04-9906-BA2EDBE32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98B3A-E304-465B-9A5B-B14A63DF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40E9A-E4F2-4DE8-A7D4-2259BD12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8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253763-E843-41A6-B425-B822F681B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57B2C-66DD-4C71-8E1D-AEDDC1B46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469C3-F3BE-4BE3-9A67-CDAE46912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87322-84AE-48A5-B695-2AFB9337F00A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D7A6A-0AF6-414E-9E47-7F2416F9D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4255C-18EA-43B6-8E8C-EEE044843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7E5C8-3C6D-4266-945F-50018B82A10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89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MHSurveyE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2F69-17DD-4465-8B31-8F3CFB0C9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8569" y="1477816"/>
            <a:ext cx="9144000" cy="2387600"/>
          </a:xfrm>
        </p:spPr>
        <p:txBody>
          <a:bodyPr anchor="b"/>
          <a:lstStyle/>
          <a:p>
            <a:pPr algn="l"/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</a:t>
            </a:r>
            <a:br>
              <a:rPr lang="en-GB" dirty="0">
                <a:solidFill>
                  <a:schemeClr val="bg1"/>
                </a:solidFill>
                <a:latin typeface="Asap" pitchFamily="2" charset="0"/>
              </a:rPr>
            </a:br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Officer for EU &amp; Int’l Affairs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6D7176-5180-4426-9954-BA1D1B325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8569" y="4211042"/>
            <a:ext cx="9144000" cy="1655762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UEMS Council meeting 18 – 19 October 2024</a:t>
            </a:r>
          </a:p>
        </p:txBody>
      </p:sp>
    </p:spTree>
    <p:extLst>
      <p:ext uri="{BB962C8B-B14F-4D97-AF65-F5344CB8AC3E}">
        <p14:creationId xmlns:p14="http://schemas.microsoft.com/office/powerpoint/2010/main" val="3523007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055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 Officer for EU &amp; Int’l Affairs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76EF7-C6D3-4179-8891-190AE7C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0" y="1825625"/>
            <a:ext cx="9613490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The activities of the Officer for EU &amp; Int’l Affairs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36B8575-E098-C9D2-96D6-DD4C302E1A0F}"/>
              </a:ext>
            </a:extLst>
          </p:cNvPr>
          <p:cNvSpPr txBox="1"/>
          <p:nvPr/>
        </p:nvSpPr>
        <p:spPr>
          <a:xfrm>
            <a:off x="2035535" y="5416547"/>
            <a:ext cx="598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		in a </a:t>
            </a:r>
            <a:r>
              <a:rPr lang="nl-BE" sz="2400" dirty="0" err="1">
                <a:solidFill>
                  <a:schemeClr val="bg1"/>
                </a:solidFill>
              </a:rPr>
              <a:t>very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impressive</a:t>
            </a:r>
            <a:r>
              <a:rPr lang="nl-BE" sz="2400" dirty="0">
                <a:solidFill>
                  <a:schemeClr val="bg1"/>
                </a:solidFill>
              </a:rPr>
              <a:t> way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2B4DB0-1A36-A843-2A39-A76738DD63E1}"/>
              </a:ext>
            </a:extLst>
          </p:cNvPr>
          <p:cNvSpPr txBox="1"/>
          <p:nvPr/>
        </p:nvSpPr>
        <p:spPr>
          <a:xfrm>
            <a:off x="2049719" y="4730036"/>
            <a:ext cx="5327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		</a:t>
            </a:r>
            <a:r>
              <a:rPr lang="nl-BE" sz="2400" dirty="0" err="1">
                <a:solidFill>
                  <a:schemeClr val="bg1"/>
                </a:solidFill>
              </a:rPr>
              <a:t>finds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cut-off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values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1FA49-27D9-844F-7B5A-01BF5B01C53A}"/>
              </a:ext>
            </a:extLst>
          </p:cNvPr>
          <p:cNvSpPr txBox="1"/>
          <p:nvPr/>
        </p:nvSpPr>
        <p:spPr>
          <a:xfrm>
            <a:off x="2035536" y="4043525"/>
            <a:ext cx="6768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		</a:t>
            </a:r>
            <a:r>
              <a:rPr lang="nl-BE" sz="2400" dirty="0" err="1">
                <a:solidFill>
                  <a:schemeClr val="bg1"/>
                </a:solidFill>
              </a:rPr>
              <a:t>evaluates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it’s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exam’s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questions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152CD92-53FB-8757-C0D6-81D9CC4B1191}"/>
              </a:ext>
            </a:extLst>
          </p:cNvPr>
          <p:cNvSpPr txBox="1"/>
          <p:nvPr/>
        </p:nvSpPr>
        <p:spPr>
          <a:xfrm>
            <a:off x="1997911" y="3357014"/>
            <a:ext cx="7624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       </a:t>
            </a:r>
            <a:r>
              <a:rPr lang="nl-BE" sz="2400" dirty="0" err="1">
                <a:solidFill>
                  <a:schemeClr val="bg1"/>
                </a:solidFill>
              </a:rPr>
              <a:t>to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learn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how</a:t>
            </a:r>
            <a:r>
              <a:rPr lang="nl-BE" sz="2400" dirty="0">
                <a:solidFill>
                  <a:schemeClr val="bg1"/>
                </a:solidFill>
              </a:rPr>
              <a:t> the Section </a:t>
            </a:r>
            <a:r>
              <a:rPr lang="nl-BE" sz="2400" dirty="0" err="1">
                <a:solidFill>
                  <a:schemeClr val="bg1"/>
                </a:solidFill>
              </a:rPr>
              <a:t>organises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it’s</a:t>
            </a:r>
            <a:r>
              <a:rPr lang="nl-BE" sz="2400" dirty="0">
                <a:solidFill>
                  <a:schemeClr val="bg1"/>
                </a:solidFill>
              </a:rPr>
              <a:t> EU </a:t>
            </a:r>
            <a:r>
              <a:rPr lang="nl-BE" sz="2400" dirty="0" err="1">
                <a:solidFill>
                  <a:schemeClr val="bg1"/>
                </a:solidFill>
              </a:rPr>
              <a:t>examinations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4A50C0-4837-9C05-7EFD-DD73C30336C0}"/>
              </a:ext>
            </a:extLst>
          </p:cNvPr>
          <p:cNvSpPr txBox="1"/>
          <p:nvPr/>
        </p:nvSpPr>
        <p:spPr>
          <a:xfrm>
            <a:off x="1997911" y="2670503"/>
            <a:ext cx="8042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The </a:t>
            </a:r>
            <a:r>
              <a:rPr lang="nl-BE" sz="2400" dirty="0" err="1">
                <a:solidFill>
                  <a:schemeClr val="bg1"/>
                </a:solidFill>
              </a:rPr>
              <a:t>Autumn</a:t>
            </a:r>
            <a:r>
              <a:rPr lang="nl-BE" sz="2400" dirty="0">
                <a:solidFill>
                  <a:schemeClr val="bg1"/>
                </a:solidFill>
              </a:rPr>
              <a:t> meeting of the PRM Section </a:t>
            </a:r>
            <a:r>
              <a:rPr lang="nl-BE" sz="2400" dirty="0" err="1">
                <a:solidFill>
                  <a:schemeClr val="bg1"/>
                </a:solidFill>
              </a:rPr>
              <a:t>offered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opportunities</a:t>
            </a:r>
            <a:endParaRPr lang="nl-BE" sz="2400" dirty="0">
              <a:solidFill>
                <a:schemeClr val="bg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ED06BD-178F-F8E3-C012-2C55BCFF6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629045" y="4290840"/>
            <a:ext cx="3060121" cy="203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3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055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 Officer for EU &amp; Int’l Affairs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76EF7-C6D3-4179-8891-190AE7C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0" y="1825625"/>
            <a:ext cx="9613490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The activities of the Officer for EU &amp; Int’l Affairs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36B8575-E098-C9D2-96D6-DD4C302E1A0F}"/>
              </a:ext>
            </a:extLst>
          </p:cNvPr>
          <p:cNvSpPr txBox="1"/>
          <p:nvPr/>
        </p:nvSpPr>
        <p:spPr>
          <a:xfrm>
            <a:off x="2035535" y="5416547"/>
            <a:ext cx="403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			*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2B4DB0-1A36-A843-2A39-A76738DD63E1}"/>
              </a:ext>
            </a:extLst>
          </p:cNvPr>
          <p:cNvSpPr txBox="1"/>
          <p:nvPr/>
        </p:nvSpPr>
        <p:spPr>
          <a:xfrm>
            <a:off x="2049719" y="4730036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			**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1FA49-27D9-844F-7B5A-01BF5B01C53A}"/>
              </a:ext>
            </a:extLst>
          </p:cNvPr>
          <p:cNvSpPr txBox="1"/>
          <p:nvPr/>
        </p:nvSpPr>
        <p:spPr>
          <a:xfrm>
            <a:off x="2035536" y="4043525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			**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152CD92-53FB-8757-C0D6-81D9CC4B1191}"/>
              </a:ext>
            </a:extLst>
          </p:cNvPr>
          <p:cNvSpPr txBox="1"/>
          <p:nvPr/>
        </p:nvSpPr>
        <p:spPr>
          <a:xfrm>
            <a:off x="1997911" y="3357014"/>
            <a:ext cx="7428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       </a:t>
            </a:r>
            <a:r>
              <a:rPr lang="nl-BE" sz="2400" dirty="0" err="1">
                <a:solidFill>
                  <a:schemeClr val="bg1"/>
                </a:solidFill>
              </a:rPr>
              <a:t>to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experience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how</a:t>
            </a:r>
            <a:r>
              <a:rPr lang="nl-BE" sz="2400" dirty="0">
                <a:solidFill>
                  <a:schemeClr val="bg1"/>
                </a:solidFill>
              </a:rPr>
              <a:t> the Section </a:t>
            </a:r>
            <a:r>
              <a:rPr lang="nl-BE" sz="2400" dirty="0" err="1">
                <a:solidFill>
                  <a:schemeClr val="bg1"/>
                </a:solidFill>
              </a:rPr>
              <a:t>organises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it’s</a:t>
            </a:r>
            <a:r>
              <a:rPr lang="nl-BE" sz="2400" dirty="0">
                <a:solidFill>
                  <a:schemeClr val="bg1"/>
                </a:solidFill>
              </a:rPr>
              <a:t> meetings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4A50C0-4837-9C05-7EFD-DD73C30336C0}"/>
              </a:ext>
            </a:extLst>
          </p:cNvPr>
          <p:cNvSpPr txBox="1"/>
          <p:nvPr/>
        </p:nvSpPr>
        <p:spPr>
          <a:xfrm>
            <a:off x="1997911" y="2670503"/>
            <a:ext cx="8042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The </a:t>
            </a:r>
            <a:r>
              <a:rPr lang="nl-BE" sz="2400" dirty="0" err="1">
                <a:solidFill>
                  <a:schemeClr val="bg1"/>
                </a:solidFill>
              </a:rPr>
              <a:t>Autumn</a:t>
            </a:r>
            <a:r>
              <a:rPr lang="nl-BE" sz="2400" dirty="0">
                <a:solidFill>
                  <a:schemeClr val="bg1"/>
                </a:solidFill>
              </a:rPr>
              <a:t> meeting of the PRM Section </a:t>
            </a:r>
            <a:r>
              <a:rPr lang="nl-BE" sz="2400" dirty="0" err="1">
                <a:solidFill>
                  <a:schemeClr val="bg1"/>
                </a:solidFill>
              </a:rPr>
              <a:t>offered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opportunities</a:t>
            </a:r>
            <a:endParaRPr lang="nl-BE" sz="2400" dirty="0">
              <a:solidFill>
                <a:schemeClr val="bg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1E162A7-29B8-7296-3F4E-BA94401C8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869" y="3840011"/>
            <a:ext cx="2218997" cy="295866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6DD0E0D-6E27-22EB-4BEA-5FE887EA4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6" y="3840010"/>
            <a:ext cx="4429917" cy="295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89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055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 Officer for EU &amp; Int’l Affairs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76EF7-C6D3-4179-8891-190AE7C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0" y="1825625"/>
            <a:ext cx="9613490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The activities of the Officer for EU &amp; Int’l Affairs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2B4DB0-1A36-A843-2A39-A76738DD63E1}"/>
              </a:ext>
            </a:extLst>
          </p:cNvPr>
          <p:cNvSpPr txBox="1"/>
          <p:nvPr/>
        </p:nvSpPr>
        <p:spPr>
          <a:xfrm>
            <a:off x="2049719" y="4730036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       </a:t>
            </a:r>
            <a:r>
              <a:rPr lang="nl-BE" sz="2400" dirty="0" err="1">
                <a:solidFill>
                  <a:schemeClr val="bg1"/>
                </a:solidFill>
              </a:rPr>
              <a:t>clarify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decision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processes</a:t>
            </a:r>
            <a:r>
              <a:rPr lang="nl-BE" sz="2400" dirty="0">
                <a:solidFill>
                  <a:schemeClr val="bg1"/>
                </a:solidFill>
              </a:rPr>
              <a:t>			**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1FA49-27D9-844F-7B5A-01BF5B01C53A}"/>
              </a:ext>
            </a:extLst>
          </p:cNvPr>
          <p:cNvSpPr txBox="1"/>
          <p:nvPr/>
        </p:nvSpPr>
        <p:spPr>
          <a:xfrm>
            <a:off x="2035536" y="404352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152CD92-53FB-8757-C0D6-81D9CC4B1191}"/>
              </a:ext>
            </a:extLst>
          </p:cNvPr>
          <p:cNvSpPr txBox="1"/>
          <p:nvPr/>
        </p:nvSpPr>
        <p:spPr>
          <a:xfrm>
            <a:off x="1997911" y="3357014"/>
            <a:ext cx="5444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       </a:t>
            </a:r>
            <a:r>
              <a:rPr lang="nl-BE" sz="2400" dirty="0" err="1">
                <a:solidFill>
                  <a:schemeClr val="bg1"/>
                </a:solidFill>
              </a:rPr>
              <a:t>to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explain</a:t>
            </a:r>
            <a:r>
              <a:rPr lang="nl-BE" sz="2400" dirty="0">
                <a:solidFill>
                  <a:schemeClr val="bg1"/>
                </a:solidFill>
              </a:rPr>
              <a:t> the rationale </a:t>
            </a:r>
            <a:r>
              <a:rPr lang="nl-BE" sz="2400" dirty="0" err="1">
                <a:solidFill>
                  <a:schemeClr val="bg1"/>
                </a:solidFill>
              </a:rPr>
              <a:t>behind</a:t>
            </a:r>
            <a:r>
              <a:rPr lang="nl-BE" sz="2400" dirty="0">
                <a:solidFill>
                  <a:schemeClr val="bg1"/>
                </a:solidFill>
              </a:rPr>
              <a:t> policy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4A50C0-4837-9C05-7EFD-DD73C30336C0}"/>
              </a:ext>
            </a:extLst>
          </p:cNvPr>
          <p:cNvSpPr txBox="1"/>
          <p:nvPr/>
        </p:nvSpPr>
        <p:spPr>
          <a:xfrm>
            <a:off x="1997911" y="2670503"/>
            <a:ext cx="8042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The </a:t>
            </a:r>
            <a:r>
              <a:rPr lang="nl-BE" sz="2400" dirty="0" err="1">
                <a:solidFill>
                  <a:schemeClr val="bg1"/>
                </a:solidFill>
              </a:rPr>
              <a:t>Autumn</a:t>
            </a:r>
            <a:r>
              <a:rPr lang="nl-BE" sz="2400" dirty="0">
                <a:solidFill>
                  <a:schemeClr val="bg1"/>
                </a:solidFill>
              </a:rPr>
              <a:t> meeting of the PRM Section </a:t>
            </a:r>
            <a:r>
              <a:rPr lang="nl-BE" sz="2400" dirty="0" err="1">
                <a:solidFill>
                  <a:schemeClr val="bg1"/>
                </a:solidFill>
              </a:rPr>
              <a:t>offered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opportunities</a:t>
            </a:r>
            <a:endParaRPr lang="nl-BE" sz="2400" dirty="0">
              <a:solidFill>
                <a:schemeClr val="bg1"/>
              </a:solidFill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8C7A64FC-73F4-8247-58B4-3572C055C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008" y="3132168"/>
            <a:ext cx="2849711" cy="3536748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90090723-0C9C-CDAF-40B9-E8107B05F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42" y="3884957"/>
            <a:ext cx="2094488" cy="284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2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055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 Officer for EU &amp; Int’l Affairs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76EF7-C6D3-4179-8891-190AE7C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0" y="1825625"/>
            <a:ext cx="9613490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The activities of the Officer for EU &amp; Int’l Affairs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36B8575-E098-C9D2-96D6-DD4C302E1A0F}"/>
              </a:ext>
            </a:extLst>
          </p:cNvPr>
          <p:cNvSpPr txBox="1"/>
          <p:nvPr/>
        </p:nvSpPr>
        <p:spPr>
          <a:xfrm>
            <a:off x="2035535" y="5416547"/>
            <a:ext cx="7097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			 or </a:t>
            </a:r>
            <a:r>
              <a:rPr lang="nl-BE" sz="2400" dirty="0" err="1">
                <a:solidFill>
                  <a:schemeClr val="bg1"/>
                </a:solidFill>
              </a:rPr>
              <a:t>sharing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one’s</a:t>
            </a:r>
            <a:r>
              <a:rPr lang="nl-BE" sz="2400" dirty="0">
                <a:solidFill>
                  <a:schemeClr val="bg1"/>
                </a:solidFill>
              </a:rPr>
              <a:t> opinion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2B4DB0-1A36-A843-2A39-A76738DD63E1}"/>
              </a:ext>
            </a:extLst>
          </p:cNvPr>
          <p:cNvSpPr txBox="1"/>
          <p:nvPr/>
        </p:nvSpPr>
        <p:spPr>
          <a:xfrm>
            <a:off x="2049719" y="4730036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1FA49-27D9-844F-7B5A-01BF5B01C53A}"/>
              </a:ext>
            </a:extLst>
          </p:cNvPr>
          <p:cNvSpPr txBox="1"/>
          <p:nvPr/>
        </p:nvSpPr>
        <p:spPr>
          <a:xfrm>
            <a:off x="2035536" y="4043525"/>
            <a:ext cx="6574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			</a:t>
            </a:r>
            <a:r>
              <a:rPr lang="nl-BE" sz="2400" dirty="0" err="1">
                <a:solidFill>
                  <a:schemeClr val="bg1"/>
                </a:solidFill>
              </a:rPr>
              <a:t>reflect</a:t>
            </a:r>
            <a:r>
              <a:rPr lang="nl-BE" sz="2400" dirty="0">
                <a:solidFill>
                  <a:schemeClr val="bg1"/>
                </a:solidFill>
              </a:rPr>
              <a:t> on </a:t>
            </a:r>
            <a:r>
              <a:rPr lang="nl-BE" sz="2400" dirty="0" err="1">
                <a:solidFill>
                  <a:schemeClr val="bg1"/>
                </a:solidFill>
              </a:rPr>
              <a:t>their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words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152CD92-53FB-8757-C0D6-81D9CC4B1191}"/>
              </a:ext>
            </a:extLst>
          </p:cNvPr>
          <p:cNvSpPr txBox="1"/>
          <p:nvPr/>
        </p:nvSpPr>
        <p:spPr>
          <a:xfrm>
            <a:off x="1997911" y="3357014"/>
            <a:ext cx="4726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       </a:t>
            </a:r>
            <a:r>
              <a:rPr lang="nl-BE" sz="2400" dirty="0" err="1">
                <a:solidFill>
                  <a:schemeClr val="bg1"/>
                </a:solidFill>
              </a:rPr>
              <a:t>to</a:t>
            </a:r>
            <a:r>
              <a:rPr lang="nl-BE" sz="2400" dirty="0">
                <a:solidFill>
                  <a:schemeClr val="bg1"/>
                </a:solidFill>
              </a:rPr>
              <a:t> listen </a:t>
            </a:r>
            <a:r>
              <a:rPr lang="nl-BE" sz="2400" dirty="0" err="1">
                <a:solidFill>
                  <a:schemeClr val="bg1"/>
                </a:solidFill>
              </a:rPr>
              <a:t>experienced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colleagues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4A50C0-4837-9C05-7EFD-DD73C30336C0}"/>
              </a:ext>
            </a:extLst>
          </p:cNvPr>
          <p:cNvSpPr txBox="1"/>
          <p:nvPr/>
        </p:nvSpPr>
        <p:spPr>
          <a:xfrm>
            <a:off x="1997911" y="2670503"/>
            <a:ext cx="8042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The </a:t>
            </a:r>
            <a:r>
              <a:rPr lang="nl-BE" sz="2400" dirty="0" err="1">
                <a:solidFill>
                  <a:schemeClr val="bg1"/>
                </a:solidFill>
              </a:rPr>
              <a:t>Autumn</a:t>
            </a:r>
            <a:r>
              <a:rPr lang="nl-BE" sz="2400" dirty="0">
                <a:solidFill>
                  <a:schemeClr val="bg1"/>
                </a:solidFill>
              </a:rPr>
              <a:t> meeting of the PRM Section </a:t>
            </a:r>
            <a:r>
              <a:rPr lang="nl-BE" sz="2400" dirty="0" err="1">
                <a:solidFill>
                  <a:schemeClr val="bg1"/>
                </a:solidFill>
              </a:rPr>
              <a:t>offered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opportunities</a:t>
            </a:r>
            <a:endParaRPr lang="nl-BE" sz="2400" dirty="0">
              <a:solidFill>
                <a:schemeClr val="bg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9E298BC-30CB-66BF-1FA5-B4B998DCF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719" y="3888689"/>
            <a:ext cx="3551636" cy="266372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F76F5C41-6CAB-3A32-BC41-24D8EA7AE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799" y="3837299"/>
            <a:ext cx="2633716" cy="27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6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055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 Officer for EU &amp; Int’l Affairs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76EF7-C6D3-4179-8891-190AE7C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0" y="1825625"/>
            <a:ext cx="9613490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The activities of the Officer for EU &amp; Int’l Affairs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36B8575-E098-C9D2-96D6-DD4C302E1A0F}"/>
              </a:ext>
            </a:extLst>
          </p:cNvPr>
          <p:cNvSpPr txBox="1"/>
          <p:nvPr/>
        </p:nvSpPr>
        <p:spPr>
          <a:xfrm>
            <a:off x="2035535" y="5416547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		**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2B4DB0-1A36-A843-2A39-A76738DD63E1}"/>
              </a:ext>
            </a:extLst>
          </p:cNvPr>
          <p:cNvSpPr txBox="1"/>
          <p:nvPr/>
        </p:nvSpPr>
        <p:spPr>
          <a:xfrm>
            <a:off x="2049719" y="4730036"/>
            <a:ext cx="6621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			 of a </a:t>
            </a:r>
            <a:r>
              <a:rPr lang="nl-BE" sz="2400" dirty="0" err="1">
                <a:solidFill>
                  <a:schemeClr val="bg1"/>
                </a:solidFill>
              </a:rPr>
              <a:t>Section’s</a:t>
            </a:r>
            <a:r>
              <a:rPr lang="nl-BE" sz="2400" dirty="0">
                <a:solidFill>
                  <a:schemeClr val="bg1"/>
                </a:solidFill>
              </a:rPr>
              <a:t> Bureau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1FA49-27D9-844F-7B5A-01BF5B01C53A}"/>
              </a:ext>
            </a:extLst>
          </p:cNvPr>
          <p:cNvSpPr txBox="1"/>
          <p:nvPr/>
        </p:nvSpPr>
        <p:spPr>
          <a:xfrm>
            <a:off x="2035536" y="404352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		**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152CD92-53FB-8757-C0D6-81D9CC4B1191}"/>
              </a:ext>
            </a:extLst>
          </p:cNvPr>
          <p:cNvSpPr txBox="1"/>
          <p:nvPr/>
        </p:nvSpPr>
        <p:spPr>
          <a:xfrm>
            <a:off x="1997911" y="3357014"/>
            <a:ext cx="6003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       </a:t>
            </a:r>
            <a:r>
              <a:rPr lang="nl-BE" sz="2400" dirty="0" err="1">
                <a:solidFill>
                  <a:schemeClr val="bg1"/>
                </a:solidFill>
              </a:rPr>
              <a:t>to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carefully</a:t>
            </a:r>
            <a:r>
              <a:rPr lang="nl-BE" sz="2400" dirty="0">
                <a:solidFill>
                  <a:schemeClr val="bg1"/>
                </a:solidFill>
              </a:rPr>
              <a:t> listen </a:t>
            </a:r>
            <a:r>
              <a:rPr lang="nl-BE" sz="2400" dirty="0" err="1">
                <a:solidFill>
                  <a:schemeClr val="bg1"/>
                </a:solidFill>
              </a:rPr>
              <a:t>to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newly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elected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officers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4A50C0-4837-9C05-7EFD-DD73C30336C0}"/>
              </a:ext>
            </a:extLst>
          </p:cNvPr>
          <p:cNvSpPr txBox="1"/>
          <p:nvPr/>
        </p:nvSpPr>
        <p:spPr>
          <a:xfrm>
            <a:off x="1997911" y="2670503"/>
            <a:ext cx="8042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The </a:t>
            </a:r>
            <a:r>
              <a:rPr lang="nl-BE" sz="2400" dirty="0" err="1">
                <a:solidFill>
                  <a:schemeClr val="bg1"/>
                </a:solidFill>
              </a:rPr>
              <a:t>Autumn</a:t>
            </a:r>
            <a:r>
              <a:rPr lang="nl-BE" sz="2400" dirty="0">
                <a:solidFill>
                  <a:schemeClr val="bg1"/>
                </a:solidFill>
              </a:rPr>
              <a:t> meeting of the PRM Section </a:t>
            </a:r>
            <a:r>
              <a:rPr lang="nl-BE" sz="2400" dirty="0" err="1">
                <a:solidFill>
                  <a:schemeClr val="bg1"/>
                </a:solidFill>
              </a:rPr>
              <a:t>offered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opportunities</a:t>
            </a:r>
            <a:endParaRPr lang="nl-BE" sz="2400" dirty="0">
              <a:solidFill>
                <a:schemeClr val="bg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82BB599-51CA-E43D-7EA9-B61605374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52" y="3860272"/>
            <a:ext cx="3719041" cy="278928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7032603-BA43-1030-C74D-A9F4E4248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8306967" y="3761698"/>
            <a:ext cx="3466292" cy="230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9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055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 Officer for EU &amp; Int’l Affairs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76EF7-C6D3-4179-8891-190AE7C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0" y="1825625"/>
            <a:ext cx="9613490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The activities of the Officer for EU &amp; Int’l Affairs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36B8575-E098-C9D2-96D6-DD4C302E1A0F}"/>
              </a:ext>
            </a:extLst>
          </p:cNvPr>
          <p:cNvSpPr txBox="1"/>
          <p:nvPr/>
        </p:nvSpPr>
        <p:spPr>
          <a:xfrm>
            <a:off x="2035535" y="5416547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		**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2B4DB0-1A36-A843-2A39-A76738DD63E1}"/>
              </a:ext>
            </a:extLst>
          </p:cNvPr>
          <p:cNvSpPr txBox="1"/>
          <p:nvPr/>
        </p:nvSpPr>
        <p:spPr>
          <a:xfrm>
            <a:off x="2049719" y="4730036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			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1FA49-27D9-844F-7B5A-01BF5B01C53A}"/>
              </a:ext>
            </a:extLst>
          </p:cNvPr>
          <p:cNvSpPr txBox="1"/>
          <p:nvPr/>
        </p:nvSpPr>
        <p:spPr>
          <a:xfrm>
            <a:off x="2035536" y="404352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		**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152CD92-53FB-8757-C0D6-81D9CC4B1191}"/>
              </a:ext>
            </a:extLst>
          </p:cNvPr>
          <p:cNvSpPr txBox="1"/>
          <p:nvPr/>
        </p:nvSpPr>
        <p:spPr>
          <a:xfrm>
            <a:off x="1997911" y="3357014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       **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4A50C0-4837-9C05-7EFD-DD73C30336C0}"/>
              </a:ext>
            </a:extLst>
          </p:cNvPr>
          <p:cNvSpPr txBox="1"/>
          <p:nvPr/>
        </p:nvSpPr>
        <p:spPr>
          <a:xfrm>
            <a:off x="1997911" y="2670503"/>
            <a:ext cx="8025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>
                <a:solidFill>
                  <a:schemeClr val="bg1"/>
                </a:solidFill>
              </a:rPr>
              <a:t>Regular</a:t>
            </a:r>
            <a:r>
              <a:rPr lang="nl-BE" sz="2400" b="1" dirty="0">
                <a:solidFill>
                  <a:schemeClr val="bg1"/>
                </a:solidFill>
              </a:rPr>
              <a:t> meetings </a:t>
            </a:r>
            <a:r>
              <a:rPr lang="nl-BE" sz="2400" b="1" dirty="0" err="1">
                <a:solidFill>
                  <a:schemeClr val="bg1"/>
                </a:solidFill>
              </a:rPr>
              <a:t>with</a:t>
            </a:r>
            <a:r>
              <a:rPr lang="nl-BE" sz="2400" b="1" dirty="0">
                <a:solidFill>
                  <a:schemeClr val="bg1"/>
                </a:solidFill>
              </a:rPr>
              <a:t> </a:t>
            </a:r>
            <a:r>
              <a:rPr lang="nl-BE" sz="2400" b="1" dirty="0" err="1">
                <a:solidFill>
                  <a:schemeClr val="bg1"/>
                </a:solidFill>
              </a:rPr>
              <a:t>other</a:t>
            </a:r>
            <a:r>
              <a:rPr lang="nl-BE" sz="2400" b="1" dirty="0">
                <a:solidFill>
                  <a:schemeClr val="bg1"/>
                </a:solidFill>
              </a:rPr>
              <a:t> European Medical </a:t>
            </a:r>
            <a:r>
              <a:rPr lang="nl-BE" sz="2400" b="1" dirty="0" err="1">
                <a:solidFill>
                  <a:schemeClr val="bg1"/>
                </a:solidFill>
              </a:rPr>
              <a:t>Organisations</a:t>
            </a:r>
            <a:endParaRPr lang="nl-BE" sz="2400" b="1" dirty="0">
              <a:solidFill>
                <a:schemeClr val="bg1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B0E8C56-C0EE-682A-899B-5321511C8C88}"/>
              </a:ext>
            </a:extLst>
          </p:cNvPr>
          <p:cNvSpPr txBox="1"/>
          <p:nvPr/>
        </p:nvSpPr>
        <p:spPr>
          <a:xfrm>
            <a:off x="2159721" y="3312529"/>
            <a:ext cx="9298186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 dirty="0">
              <a:solidFill>
                <a:schemeClr val="bg1"/>
              </a:solidFill>
            </a:endParaRPr>
          </a:p>
          <a:p>
            <a:endParaRPr lang="nl-BE" dirty="0">
              <a:solidFill>
                <a:schemeClr val="bg1"/>
              </a:solidFill>
            </a:endParaRPr>
          </a:p>
          <a:p>
            <a:endParaRPr lang="nl-BE" dirty="0">
              <a:solidFill>
                <a:schemeClr val="bg1"/>
              </a:solidFill>
            </a:endParaRPr>
          </a:p>
          <a:p>
            <a:endParaRPr lang="nl-BE" dirty="0">
              <a:solidFill>
                <a:schemeClr val="bg1"/>
              </a:solidFill>
            </a:endParaRPr>
          </a:p>
          <a:p>
            <a:endParaRPr lang="nl-BE" dirty="0">
              <a:solidFill>
                <a:schemeClr val="bg1"/>
              </a:solidFill>
            </a:endParaRPr>
          </a:p>
          <a:p>
            <a:endParaRPr lang="nl-BE" dirty="0">
              <a:solidFill>
                <a:schemeClr val="bg1"/>
              </a:solidFill>
            </a:endParaRPr>
          </a:p>
          <a:p>
            <a:endParaRPr lang="nl-BE" dirty="0">
              <a:solidFill>
                <a:schemeClr val="bg1"/>
              </a:solidFill>
            </a:endParaRPr>
          </a:p>
          <a:p>
            <a:endParaRPr lang="nl-BE" dirty="0">
              <a:solidFill>
                <a:schemeClr val="bg1"/>
              </a:solidFill>
            </a:endParaRPr>
          </a:p>
          <a:p>
            <a:endParaRPr lang="nl-BE" dirty="0">
              <a:solidFill>
                <a:schemeClr val="bg1"/>
              </a:solidFill>
            </a:endParaRPr>
          </a:p>
          <a:p>
            <a:endParaRPr lang="nl-BE" dirty="0">
              <a:solidFill>
                <a:schemeClr val="bg1"/>
              </a:solidFill>
            </a:endParaRPr>
          </a:p>
          <a:p>
            <a:endParaRPr lang="nl-BE" dirty="0">
              <a:solidFill>
                <a:schemeClr val="bg1"/>
              </a:solidFill>
            </a:endParaRPr>
          </a:p>
          <a:p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99B7B996-152F-040A-1D3A-202B9AE09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077" y="3689172"/>
            <a:ext cx="1792683" cy="79878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1F5B64EC-3701-B5C2-45A9-7653182E3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4656" y="3724628"/>
            <a:ext cx="1181156" cy="1878232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3677A6F7-4476-85AA-1D68-68509E1BF5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87" y="5668063"/>
            <a:ext cx="1331562" cy="90275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7163E251-2AE7-F46B-F16F-7A50151E0F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65" y="3617483"/>
            <a:ext cx="2922052" cy="1026667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4E0A5A6D-2542-1CD2-394E-B6504EFEAA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318" y="4663744"/>
            <a:ext cx="3594919" cy="711362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CF97B52-97B7-E946-ED9F-CC2FC829D0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765" y="5050728"/>
            <a:ext cx="1601980" cy="1530554"/>
          </a:xfrm>
          <a:prstGeom prst="rect">
            <a:avLst/>
          </a:prstGeom>
        </p:spPr>
      </p:pic>
      <p:sp>
        <p:nvSpPr>
          <p:cNvPr id="31" name="Tekstvak 30">
            <a:extLst>
              <a:ext uri="{FF2B5EF4-FFF2-40B4-BE49-F238E27FC236}">
                <a16:creationId xmlns:a16="http://schemas.microsoft.com/office/drawing/2014/main" id="{60AD81F2-D759-E228-A27E-F0D089FF2387}"/>
              </a:ext>
            </a:extLst>
          </p:cNvPr>
          <p:cNvSpPr txBox="1"/>
          <p:nvPr/>
        </p:nvSpPr>
        <p:spPr>
          <a:xfrm>
            <a:off x="6451615" y="5830293"/>
            <a:ext cx="76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CEOM</a:t>
            </a:r>
          </a:p>
        </p:txBody>
      </p:sp>
    </p:spTree>
    <p:extLst>
      <p:ext uri="{BB962C8B-B14F-4D97-AF65-F5344CB8AC3E}">
        <p14:creationId xmlns:p14="http://schemas.microsoft.com/office/powerpoint/2010/main" val="3423932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055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 Officer for EU &amp; Int’l Affairs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76EF7-C6D3-4179-8891-190AE7C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0" y="1825625"/>
            <a:ext cx="9613490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The activities of the Officer for EU &amp; Int’l Affairs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36B8575-E098-C9D2-96D6-DD4C302E1A0F}"/>
              </a:ext>
            </a:extLst>
          </p:cNvPr>
          <p:cNvSpPr txBox="1"/>
          <p:nvPr/>
        </p:nvSpPr>
        <p:spPr>
          <a:xfrm>
            <a:off x="2035535" y="5416547"/>
            <a:ext cx="396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</a:t>
            </a:r>
            <a:r>
              <a:rPr lang="nl-BE" sz="2400" dirty="0" err="1">
                <a:solidFill>
                  <a:schemeClr val="bg1"/>
                </a:solidFill>
              </a:rPr>
              <a:t>early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career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colleagues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2B4DB0-1A36-A843-2A39-A76738DD63E1}"/>
              </a:ext>
            </a:extLst>
          </p:cNvPr>
          <p:cNvSpPr txBox="1"/>
          <p:nvPr/>
        </p:nvSpPr>
        <p:spPr>
          <a:xfrm>
            <a:off x="2049719" y="4730036"/>
            <a:ext cx="664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end of </a:t>
            </a:r>
            <a:r>
              <a:rPr lang="nl-BE" sz="2400" dirty="0" err="1">
                <a:solidFill>
                  <a:schemeClr val="bg1"/>
                </a:solidFill>
              </a:rPr>
              <a:t>career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applicants</a:t>
            </a:r>
            <a:r>
              <a:rPr lang="nl-BE" sz="2400" dirty="0">
                <a:solidFill>
                  <a:schemeClr val="bg1"/>
                </a:solidFill>
              </a:rPr>
              <a:t>			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1FA49-27D9-844F-7B5A-01BF5B01C53A}"/>
              </a:ext>
            </a:extLst>
          </p:cNvPr>
          <p:cNvSpPr txBox="1"/>
          <p:nvPr/>
        </p:nvSpPr>
        <p:spPr>
          <a:xfrm>
            <a:off x="2035536" y="4043525"/>
            <a:ext cx="5475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jury members from different </a:t>
            </a:r>
            <a:r>
              <a:rPr lang="nl-BE" sz="2400" dirty="0" err="1">
                <a:solidFill>
                  <a:schemeClr val="bg1"/>
                </a:solidFill>
              </a:rPr>
              <a:t>EMOs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152CD92-53FB-8757-C0D6-81D9CC4B1191}"/>
              </a:ext>
            </a:extLst>
          </p:cNvPr>
          <p:cNvSpPr txBox="1"/>
          <p:nvPr/>
        </p:nvSpPr>
        <p:spPr>
          <a:xfrm>
            <a:off x="1997911" y="3357014"/>
            <a:ext cx="4864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     	</a:t>
            </a:r>
            <a:r>
              <a:rPr lang="nl-BE" sz="2400" dirty="0" err="1">
                <a:solidFill>
                  <a:schemeClr val="bg1"/>
                </a:solidFill>
              </a:rPr>
              <a:t>initiated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by</a:t>
            </a:r>
            <a:r>
              <a:rPr lang="nl-BE" sz="2400" dirty="0">
                <a:solidFill>
                  <a:schemeClr val="bg1"/>
                </a:solidFill>
              </a:rPr>
              <a:t> AEMH and UEMS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4A50C0-4837-9C05-7EFD-DD73C30336C0}"/>
              </a:ext>
            </a:extLst>
          </p:cNvPr>
          <p:cNvSpPr txBox="1"/>
          <p:nvPr/>
        </p:nvSpPr>
        <p:spPr>
          <a:xfrm>
            <a:off x="1997911" y="2670503"/>
            <a:ext cx="652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chemeClr val="bg1"/>
                </a:solidFill>
              </a:rPr>
              <a:t>European Academy for </a:t>
            </a:r>
            <a:r>
              <a:rPr lang="nl-BE" sz="2400" b="1" dirty="0" err="1">
                <a:solidFill>
                  <a:schemeClr val="bg1"/>
                </a:solidFill>
              </a:rPr>
              <a:t>Clinical</a:t>
            </a:r>
            <a:r>
              <a:rPr lang="nl-BE" sz="2400" b="1" dirty="0">
                <a:solidFill>
                  <a:schemeClr val="bg1"/>
                </a:solidFill>
              </a:rPr>
              <a:t> </a:t>
            </a:r>
            <a:r>
              <a:rPr lang="nl-BE" sz="2400" b="1" dirty="0" err="1">
                <a:solidFill>
                  <a:schemeClr val="bg1"/>
                </a:solidFill>
              </a:rPr>
              <a:t>Leadership</a:t>
            </a:r>
            <a:r>
              <a:rPr lang="nl-BE" sz="2400" b="1" dirty="0">
                <a:solidFill>
                  <a:schemeClr val="bg1"/>
                </a:solidFill>
              </a:rPr>
              <a:t>  -  EACL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8A18297-F9F0-FFFA-613A-DD6002672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75" y="4730036"/>
            <a:ext cx="5475474" cy="133447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2045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055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 Officer for EU &amp; Int’l Affairs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76EF7-C6D3-4179-8891-190AE7C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0" y="1825625"/>
            <a:ext cx="9613490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The activities of the Officer for EU &amp; Int’l Affairs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36B8575-E098-C9D2-96D6-DD4C302E1A0F}"/>
              </a:ext>
            </a:extLst>
          </p:cNvPr>
          <p:cNvSpPr txBox="1"/>
          <p:nvPr/>
        </p:nvSpPr>
        <p:spPr>
          <a:xfrm>
            <a:off x="2035535" y="5416547"/>
            <a:ext cx="3892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3. </a:t>
            </a:r>
            <a:r>
              <a:rPr lang="nl-BE" sz="2400" dirty="0" err="1">
                <a:solidFill>
                  <a:schemeClr val="bg1"/>
                </a:solidFill>
              </a:rPr>
              <a:t>obtaining</a:t>
            </a:r>
            <a:r>
              <a:rPr lang="nl-BE" sz="2400" dirty="0">
                <a:solidFill>
                  <a:schemeClr val="bg1"/>
                </a:solidFill>
              </a:rPr>
              <a:t> a diploma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2B4DB0-1A36-A843-2A39-A76738DD63E1}"/>
              </a:ext>
            </a:extLst>
          </p:cNvPr>
          <p:cNvSpPr txBox="1"/>
          <p:nvPr/>
        </p:nvSpPr>
        <p:spPr>
          <a:xfrm>
            <a:off x="2049719" y="4730036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2. presenting a project 	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1FA49-27D9-844F-7B5A-01BF5B01C53A}"/>
              </a:ext>
            </a:extLst>
          </p:cNvPr>
          <p:cNvSpPr txBox="1"/>
          <p:nvPr/>
        </p:nvSpPr>
        <p:spPr>
          <a:xfrm>
            <a:off x="2035536" y="4043525"/>
            <a:ext cx="4136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1. </a:t>
            </a:r>
            <a:r>
              <a:rPr lang="nl-BE" sz="2400" dirty="0" err="1">
                <a:solidFill>
                  <a:schemeClr val="bg1"/>
                </a:solidFill>
              </a:rPr>
              <a:t>composing</a:t>
            </a:r>
            <a:r>
              <a:rPr lang="nl-BE" sz="2400" dirty="0">
                <a:solidFill>
                  <a:schemeClr val="bg1"/>
                </a:solidFill>
              </a:rPr>
              <a:t> a portfolio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152CD92-53FB-8757-C0D6-81D9CC4B1191}"/>
              </a:ext>
            </a:extLst>
          </p:cNvPr>
          <p:cNvSpPr txBox="1"/>
          <p:nvPr/>
        </p:nvSpPr>
        <p:spPr>
          <a:xfrm>
            <a:off x="1997911" y="3357014"/>
            <a:ext cx="8431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     	</a:t>
            </a:r>
            <a:r>
              <a:rPr lang="nl-BE" sz="2400" dirty="0" err="1">
                <a:solidFill>
                  <a:schemeClr val="bg1"/>
                </a:solidFill>
              </a:rPr>
              <a:t>leadership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qualities</a:t>
            </a:r>
            <a:r>
              <a:rPr lang="nl-BE" sz="2400" dirty="0">
                <a:solidFill>
                  <a:schemeClr val="bg1"/>
                </a:solidFill>
              </a:rPr>
              <a:t> are different from managerial </a:t>
            </a:r>
            <a:r>
              <a:rPr lang="nl-BE" sz="2400" dirty="0" err="1">
                <a:solidFill>
                  <a:schemeClr val="bg1"/>
                </a:solidFill>
              </a:rPr>
              <a:t>qualities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4A50C0-4837-9C05-7EFD-DD73C30336C0}"/>
              </a:ext>
            </a:extLst>
          </p:cNvPr>
          <p:cNvSpPr txBox="1"/>
          <p:nvPr/>
        </p:nvSpPr>
        <p:spPr>
          <a:xfrm>
            <a:off x="1997911" y="2670503"/>
            <a:ext cx="652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chemeClr val="bg1"/>
                </a:solidFill>
              </a:rPr>
              <a:t>European Academy for </a:t>
            </a:r>
            <a:r>
              <a:rPr lang="nl-BE" sz="2400" b="1" dirty="0" err="1">
                <a:solidFill>
                  <a:schemeClr val="bg1"/>
                </a:solidFill>
              </a:rPr>
              <a:t>Clinical</a:t>
            </a:r>
            <a:r>
              <a:rPr lang="nl-BE" sz="2400" b="1" dirty="0">
                <a:solidFill>
                  <a:schemeClr val="bg1"/>
                </a:solidFill>
              </a:rPr>
              <a:t> </a:t>
            </a:r>
            <a:r>
              <a:rPr lang="nl-BE" sz="2400" b="1" dirty="0" err="1">
                <a:solidFill>
                  <a:schemeClr val="bg1"/>
                </a:solidFill>
              </a:rPr>
              <a:t>Leadership</a:t>
            </a:r>
            <a:r>
              <a:rPr lang="nl-BE" sz="2400" b="1" dirty="0">
                <a:solidFill>
                  <a:schemeClr val="bg1"/>
                </a:solidFill>
              </a:rPr>
              <a:t>  -  EACL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8A18297-F9F0-FFFA-613A-DD6002672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75" y="4730036"/>
            <a:ext cx="5475474" cy="133447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0547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055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 Officer for EU &amp; Int’l Affairs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76EF7-C6D3-4179-8891-190AE7C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0" y="1825625"/>
            <a:ext cx="9613490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The activities of the Officer for EU &amp; Int’l Affairs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36B8575-E098-C9D2-96D6-DD4C302E1A0F}"/>
              </a:ext>
            </a:extLst>
          </p:cNvPr>
          <p:cNvSpPr txBox="1"/>
          <p:nvPr/>
        </p:nvSpPr>
        <p:spPr>
          <a:xfrm>
            <a:off x="2035535" y="5416547"/>
            <a:ext cx="7606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	AHEAD, OASES, ROUTE HWF, TASHI, METEOR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2B4DB0-1A36-A843-2A39-A76738DD63E1}"/>
              </a:ext>
            </a:extLst>
          </p:cNvPr>
          <p:cNvSpPr txBox="1"/>
          <p:nvPr/>
        </p:nvSpPr>
        <p:spPr>
          <a:xfrm>
            <a:off x="2049719" y="4730036"/>
            <a:ext cx="5945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</a:t>
            </a:r>
            <a:r>
              <a:rPr lang="nl-BE" sz="2400" dirty="0" err="1">
                <a:solidFill>
                  <a:schemeClr val="bg1"/>
                </a:solidFill>
              </a:rPr>
              <a:t>highlighted</a:t>
            </a:r>
            <a:r>
              <a:rPr lang="nl-BE" sz="2400" dirty="0">
                <a:solidFill>
                  <a:schemeClr val="bg1"/>
                </a:solidFill>
              </a:rPr>
              <a:t> different research </a:t>
            </a:r>
            <a:r>
              <a:rPr lang="nl-BE" sz="2400" dirty="0" err="1">
                <a:solidFill>
                  <a:schemeClr val="bg1"/>
                </a:solidFill>
              </a:rPr>
              <a:t>projects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1FA49-27D9-844F-7B5A-01BF5B01C53A}"/>
              </a:ext>
            </a:extLst>
          </p:cNvPr>
          <p:cNvSpPr txBox="1"/>
          <p:nvPr/>
        </p:nvSpPr>
        <p:spPr>
          <a:xfrm>
            <a:off x="2035536" y="4043525"/>
            <a:ext cx="5899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     the </a:t>
            </a:r>
            <a:r>
              <a:rPr lang="nl-BE" sz="2400" dirty="0" err="1">
                <a:solidFill>
                  <a:schemeClr val="bg1"/>
                </a:solidFill>
              </a:rPr>
              <a:t>one</a:t>
            </a:r>
            <a:r>
              <a:rPr lang="nl-BE" sz="2400" dirty="0">
                <a:solidFill>
                  <a:schemeClr val="bg1"/>
                </a:solidFill>
              </a:rPr>
              <a:t> on </a:t>
            </a:r>
            <a:r>
              <a:rPr lang="nl-BE" sz="2400" i="1" dirty="0">
                <a:solidFill>
                  <a:schemeClr val="bg1"/>
                </a:solidFill>
              </a:rPr>
              <a:t>Health Care </a:t>
            </a:r>
            <a:r>
              <a:rPr lang="nl-BE" sz="2400" i="1" dirty="0" err="1">
                <a:solidFill>
                  <a:schemeClr val="bg1"/>
                </a:solidFill>
              </a:rPr>
              <a:t>Workers</a:t>
            </a:r>
            <a:r>
              <a:rPr lang="nl-BE" sz="2400" i="1" dirty="0">
                <a:solidFill>
                  <a:schemeClr val="bg1"/>
                </a:solidFill>
              </a:rPr>
              <a:t> </a:t>
            </a:r>
            <a:r>
              <a:rPr lang="nl-BE" sz="2400" i="1" dirty="0" err="1">
                <a:solidFill>
                  <a:schemeClr val="bg1"/>
                </a:solidFill>
              </a:rPr>
              <a:t>Shortages</a:t>
            </a:r>
            <a:endParaRPr lang="nl-BE" sz="2400" i="1" dirty="0">
              <a:solidFill>
                <a:schemeClr val="bg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152CD92-53FB-8757-C0D6-81D9CC4B1191}"/>
              </a:ext>
            </a:extLst>
          </p:cNvPr>
          <p:cNvSpPr txBox="1"/>
          <p:nvPr/>
        </p:nvSpPr>
        <p:spPr>
          <a:xfrm>
            <a:off x="1997911" y="3357014"/>
            <a:ext cx="4765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     </a:t>
            </a:r>
            <a:r>
              <a:rPr lang="nl-BE" sz="2400" dirty="0" err="1">
                <a:solidFill>
                  <a:schemeClr val="bg1"/>
                </a:solidFill>
              </a:rPr>
              <a:t>attending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its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interesting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webinars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4A50C0-4837-9C05-7EFD-DD73C30336C0}"/>
              </a:ext>
            </a:extLst>
          </p:cNvPr>
          <p:cNvSpPr txBox="1"/>
          <p:nvPr/>
        </p:nvSpPr>
        <p:spPr>
          <a:xfrm>
            <a:off x="1997911" y="2670503"/>
            <a:ext cx="705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chemeClr val="bg1"/>
                </a:solidFill>
              </a:rPr>
              <a:t>European </a:t>
            </a:r>
            <a:r>
              <a:rPr lang="nl-BE" sz="2400" b="1" dirty="0" err="1">
                <a:solidFill>
                  <a:schemeClr val="bg1"/>
                </a:solidFill>
              </a:rPr>
              <a:t>Observatory</a:t>
            </a:r>
            <a:r>
              <a:rPr lang="nl-BE" sz="2400" b="1" dirty="0">
                <a:solidFill>
                  <a:schemeClr val="bg1"/>
                </a:solidFill>
              </a:rPr>
              <a:t> on Health Systems and </a:t>
            </a:r>
            <a:r>
              <a:rPr lang="nl-BE" sz="2400" b="1" dirty="0" err="1">
                <a:solidFill>
                  <a:schemeClr val="bg1"/>
                </a:solidFill>
              </a:rPr>
              <a:t>Policies</a:t>
            </a:r>
            <a:endParaRPr lang="nl-BE" sz="2400" b="1" dirty="0">
              <a:solidFill>
                <a:schemeClr val="bg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D865C72-B025-F840-9F75-68465288F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57" y="3318655"/>
            <a:ext cx="4058556" cy="122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8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055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 Officer for EU &amp; Int’l Affairs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76EF7-C6D3-4179-8891-190AE7C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0" y="1825625"/>
            <a:ext cx="9613490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The activities of the Officer for EU &amp; Int’l Affairs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36B8575-E098-C9D2-96D6-DD4C302E1A0F}"/>
              </a:ext>
            </a:extLst>
          </p:cNvPr>
          <p:cNvSpPr txBox="1"/>
          <p:nvPr/>
        </p:nvSpPr>
        <p:spPr>
          <a:xfrm>
            <a:off x="2035535" y="541654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**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2B4DB0-1A36-A843-2A39-A76738DD63E1}"/>
              </a:ext>
            </a:extLst>
          </p:cNvPr>
          <p:cNvSpPr txBox="1"/>
          <p:nvPr/>
        </p:nvSpPr>
        <p:spPr>
          <a:xfrm>
            <a:off x="2049719" y="473003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**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1FA49-27D9-844F-7B5A-01BF5B01C53A}"/>
              </a:ext>
            </a:extLst>
          </p:cNvPr>
          <p:cNvSpPr txBox="1"/>
          <p:nvPr/>
        </p:nvSpPr>
        <p:spPr>
          <a:xfrm>
            <a:off x="2035536" y="4043525"/>
            <a:ext cx="7308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	UEMS </a:t>
            </a:r>
            <a:r>
              <a:rPr lang="nl-BE" sz="2400" dirty="0" err="1">
                <a:solidFill>
                  <a:schemeClr val="bg1"/>
                </a:solidFill>
              </a:rPr>
              <a:t>can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rely</a:t>
            </a:r>
            <a:r>
              <a:rPr lang="nl-BE" sz="2400" dirty="0">
                <a:solidFill>
                  <a:schemeClr val="bg1"/>
                </a:solidFill>
              </a:rPr>
              <a:t> on </a:t>
            </a:r>
            <a:r>
              <a:rPr lang="nl-BE" sz="2400" dirty="0" err="1">
                <a:solidFill>
                  <a:schemeClr val="bg1"/>
                </a:solidFill>
              </a:rPr>
              <a:t>their</a:t>
            </a:r>
            <a:r>
              <a:rPr lang="nl-BE" sz="2400" dirty="0">
                <a:solidFill>
                  <a:schemeClr val="bg1"/>
                </a:solidFill>
              </a:rPr>
              <a:t> input </a:t>
            </a:r>
            <a:r>
              <a:rPr lang="nl-BE" sz="2400" dirty="0" err="1">
                <a:solidFill>
                  <a:schemeClr val="bg1"/>
                </a:solidFill>
              </a:rPr>
              <a:t>whenever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necessary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152CD92-53FB-8757-C0D6-81D9CC4B1191}"/>
              </a:ext>
            </a:extLst>
          </p:cNvPr>
          <p:cNvSpPr txBox="1"/>
          <p:nvPr/>
        </p:nvSpPr>
        <p:spPr>
          <a:xfrm>
            <a:off x="1997911" y="3357014"/>
            <a:ext cx="8732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     	a </a:t>
            </a:r>
            <a:r>
              <a:rPr lang="nl-BE" sz="2400" dirty="0" err="1">
                <a:solidFill>
                  <a:schemeClr val="bg1"/>
                </a:solidFill>
              </a:rPr>
              <a:t>visit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to</a:t>
            </a:r>
            <a:r>
              <a:rPr lang="nl-BE" sz="2400" dirty="0">
                <a:solidFill>
                  <a:schemeClr val="bg1"/>
                </a:solidFill>
              </a:rPr>
              <a:t> the research team lead </a:t>
            </a:r>
            <a:r>
              <a:rPr lang="nl-BE" sz="2400" dirty="0" err="1">
                <a:solidFill>
                  <a:schemeClr val="bg1"/>
                </a:solidFill>
              </a:rPr>
              <a:t>by</a:t>
            </a:r>
            <a:r>
              <a:rPr lang="nl-BE" sz="2400" dirty="0">
                <a:solidFill>
                  <a:schemeClr val="bg1"/>
                </a:solidFill>
              </a:rPr>
              <a:t> Prof. </a:t>
            </a:r>
            <a:r>
              <a:rPr lang="nl-BE" sz="2400" dirty="0" err="1">
                <a:solidFill>
                  <a:schemeClr val="bg1"/>
                </a:solidFill>
              </a:rPr>
              <a:t>Goderis</a:t>
            </a:r>
            <a:r>
              <a:rPr lang="nl-BE" sz="2400" dirty="0">
                <a:solidFill>
                  <a:schemeClr val="bg1"/>
                </a:solidFill>
              </a:rPr>
              <a:t> (</a:t>
            </a:r>
            <a:r>
              <a:rPr lang="nl-BE" sz="2400" dirty="0" err="1">
                <a:solidFill>
                  <a:schemeClr val="bg1"/>
                </a:solidFill>
              </a:rPr>
              <a:t>KULeuven</a:t>
            </a:r>
            <a:r>
              <a:rPr lang="nl-BE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4A50C0-4837-9C05-7EFD-DD73C30336C0}"/>
              </a:ext>
            </a:extLst>
          </p:cNvPr>
          <p:cNvSpPr txBox="1"/>
          <p:nvPr/>
        </p:nvSpPr>
        <p:spPr>
          <a:xfrm>
            <a:off x="1997911" y="2670503"/>
            <a:ext cx="705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chemeClr val="bg1"/>
                </a:solidFill>
              </a:rPr>
              <a:t>European </a:t>
            </a:r>
            <a:r>
              <a:rPr lang="nl-BE" sz="2400" b="1" dirty="0" err="1">
                <a:solidFill>
                  <a:schemeClr val="bg1"/>
                </a:solidFill>
              </a:rPr>
              <a:t>Observatory</a:t>
            </a:r>
            <a:r>
              <a:rPr lang="nl-BE" sz="2400" b="1" dirty="0">
                <a:solidFill>
                  <a:schemeClr val="bg1"/>
                </a:solidFill>
              </a:rPr>
              <a:t> on Health Systems and </a:t>
            </a:r>
            <a:r>
              <a:rPr lang="nl-BE" sz="2400" b="1" dirty="0" err="1">
                <a:solidFill>
                  <a:schemeClr val="bg1"/>
                </a:solidFill>
              </a:rPr>
              <a:t>Policies</a:t>
            </a:r>
            <a:endParaRPr lang="nl-BE" sz="2400" b="1" dirty="0">
              <a:solidFill>
                <a:schemeClr val="bg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EA4C9EA-1B9F-1D3B-0767-F0E58D61E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91" y="4630042"/>
            <a:ext cx="2335029" cy="203467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4B3C59E-BC4A-3AC4-AADD-BCBD0D805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45" y="4634232"/>
            <a:ext cx="1816355" cy="163558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7270452-E81A-1EE8-466E-5A5A68A4DF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125" y="4630042"/>
            <a:ext cx="1629103" cy="1657031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BAA5C33-0449-D7C8-6550-5A3808965F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443" y="4630042"/>
            <a:ext cx="1956856" cy="1667381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0AF5DBEA-6F6F-8A52-49AA-DC94DBCCD7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514" y="4630042"/>
            <a:ext cx="1725624" cy="167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4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055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 Officer for EU &amp; Int’l Affairs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76EF7-C6D3-4179-8891-190AE7C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0" y="1825625"/>
            <a:ext cx="9613490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  The Office now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9CA4AA5-EADB-1C15-8315-953CF6AF1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091" y="2670044"/>
            <a:ext cx="3086099" cy="308609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973F06E-8FCB-56C7-8B44-90FB1585DF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440" y="2670044"/>
            <a:ext cx="3086098" cy="308609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5FF9A66-0D41-A2A8-DBB4-55AEF5202D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570" y="2670044"/>
            <a:ext cx="3086098" cy="308609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36B8575-E098-C9D2-96D6-DD4C302E1A0F}"/>
              </a:ext>
            </a:extLst>
          </p:cNvPr>
          <p:cNvSpPr txBox="1"/>
          <p:nvPr/>
        </p:nvSpPr>
        <p:spPr>
          <a:xfrm>
            <a:off x="2034309" y="6057338"/>
            <a:ext cx="9488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err="1">
                <a:solidFill>
                  <a:schemeClr val="bg1"/>
                </a:solidFill>
              </a:rPr>
              <a:t>Mrs.Isabelle</a:t>
            </a:r>
            <a:r>
              <a:rPr lang="nl-BE" sz="2400" dirty="0">
                <a:solidFill>
                  <a:schemeClr val="bg1"/>
                </a:solidFill>
              </a:rPr>
              <a:t> DUMAINE           Dr. Marc HERMANS                   the TASK FORCE</a:t>
            </a:r>
          </a:p>
        </p:txBody>
      </p:sp>
    </p:spTree>
    <p:extLst>
      <p:ext uri="{BB962C8B-B14F-4D97-AF65-F5344CB8AC3E}">
        <p14:creationId xmlns:p14="http://schemas.microsoft.com/office/powerpoint/2010/main" val="2452636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055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 Officer for EU &amp; Int’l Affairs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76EF7-C6D3-4179-8891-190AE7C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0" y="1825625"/>
            <a:ext cx="9613490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The activities of the Officer for EU &amp; Int’l Affairs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36B8575-E098-C9D2-96D6-DD4C302E1A0F}"/>
              </a:ext>
            </a:extLst>
          </p:cNvPr>
          <p:cNvSpPr txBox="1"/>
          <p:nvPr/>
        </p:nvSpPr>
        <p:spPr>
          <a:xfrm>
            <a:off x="2035535" y="5416547"/>
            <a:ext cx="9626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</a:t>
            </a:r>
            <a:r>
              <a:rPr lang="nl-BE" sz="2400" dirty="0" err="1">
                <a:solidFill>
                  <a:schemeClr val="bg1"/>
                </a:solidFill>
              </a:rPr>
              <a:t>frustration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pushed</a:t>
            </a:r>
            <a:r>
              <a:rPr lang="nl-BE" sz="2400" dirty="0">
                <a:solidFill>
                  <a:schemeClr val="bg1"/>
                </a:solidFill>
              </a:rPr>
              <a:t> Dr. Martin Balzan and me </a:t>
            </a:r>
            <a:r>
              <a:rPr lang="nl-BE" sz="2400" dirty="0" err="1">
                <a:solidFill>
                  <a:schemeClr val="bg1"/>
                </a:solidFill>
              </a:rPr>
              <a:t>to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initiate</a:t>
            </a:r>
            <a:r>
              <a:rPr lang="nl-BE" sz="2400" dirty="0">
                <a:solidFill>
                  <a:schemeClr val="bg1"/>
                </a:solidFill>
              </a:rPr>
              <a:t> a document </a:t>
            </a:r>
          </a:p>
          <a:p>
            <a:r>
              <a:rPr lang="nl-BE" sz="2400" dirty="0">
                <a:solidFill>
                  <a:schemeClr val="bg1"/>
                </a:solidFill>
              </a:rPr>
              <a:t>			on Health Care </a:t>
            </a:r>
            <a:r>
              <a:rPr lang="nl-BE" sz="2400" dirty="0" err="1">
                <a:solidFill>
                  <a:schemeClr val="bg1"/>
                </a:solidFill>
              </a:rPr>
              <a:t>Workforce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shortage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2B4DB0-1A36-A843-2A39-A76738DD63E1}"/>
              </a:ext>
            </a:extLst>
          </p:cNvPr>
          <p:cNvSpPr txBox="1"/>
          <p:nvPr/>
        </p:nvSpPr>
        <p:spPr>
          <a:xfrm>
            <a:off x="2049719" y="4730036"/>
            <a:ext cx="807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</a:t>
            </a:r>
            <a:r>
              <a:rPr lang="nl-BE" sz="2400" dirty="0" err="1">
                <a:solidFill>
                  <a:schemeClr val="bg1"/>
                </a:solidFill>
              </a:rPr>
              <a:t>limited</a:t>
            </a:r>
            <a:r>
              <a:rPr lang="nl-BE" sz="2400" dirty="0">
                <a:solidFill>
                  <a:schemeClr val="bg1"/>
                </a:solidFill>
              </a:rPr>
              <a:t> time </a:t>
            </a:r>
            <a:r>
              <a:rPr lang="nl-BE" sz="2400" dirty="0" err="1">
                <a:solidFill>
                  <a:schemeClr val="bg1"/>
                </a:solidFill>
              </a:rPr>
              <a:t>slots</a:t>
            </a:r>
            <a:r>
              <a:rPr lang="nl-BE" sz="2400" dirty="0">
                <a:solidFill>
                  <a:schemeClr val="bg1"/>
                </a:solidFill>
              </a:rPr>
              <a:t> for </a:t>
            </a:r>
            <a:r>
              <a:rPr lang="nl-BE" sz="2400" dirty="0" err="1">
                <a:solidFill>
                  <a:schemeClr val="bg1"/>
                </a:solidFill>
              </a:rPr>
              <a:t>patients</a:t>
            </a:r>
            <a:r>
              <a:rPr lang="nl-BE" sz="2400" dirty="0">
                <a:solidFill>
                  <a:schemeClr val="bg1"/>
                </a:solidFill>
              </a:rPr>
              <a:t> and </a:t>
            </a:r>
            <a:r>
              <a:rPr lang="nl-BE" sz="2400" dirty="0" err="1">
                <a:solidFill>
                  <a:schemeClr val="bg1"/>
                </a:solidFill>
              </a:rPr>
              <a:t>medical</a:t>
            </a:r>
            <a:r>
              <a:rPr lang="nl-BE" sz="2400" dirty="0">
                <a:solidFill>
                  <a:schemeClr val="bg1"/>
                </a:solidFill>
              </a:rPr>
              <a:t> professionals</a:t>
            </a:r>
            <a:endParaRPr lang="nl-BE" sz="4000" dirty="0">
              <a:solidFill>
                <a:schemeClr val="bg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1FA49-27D9-844F-7B5A-01BF5B01C53A}"/>
              </a:ext>
            </a:extLst>
          </p:cNvPr>
          <p:cNvSpPr txBox="1"/>
          <p:nvPr/>
        </p:nvSpPr>
        <p:spPr>
          <a:xfrm>
            <a:off x="2035536" y="4043525"/>
            <a:ext cx="8958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	panels of </a:t>
            </a:r>
            <a:r>
              <a:rPr lang="nl-BE" sz="2400" dirty="0" err="1">
                <a:solidFill>
                  <a:schemeClr val="bg1"/>
                </a:solidFill>
              </a:rPr>
              <a:t>politicians</a:t>
            </a:r>
            <a:r>
              <a:rPr lang="nl-BE" sz="2400" dirty="0">
                <a:solidFill>
                  <a:schemeClr val="bg1"/>
                </a:solidFill>
              </a:rPr>
              <a:t>, policy makers and stakeholders of </a:t>
            </a:r>
            <a:r>
              <a:rPr lang="nl-BE" sz="2400" dirty="0" err="1">
                <a:solidFill>
                  <a:schemeClr val="bg1"/>
                </a:solidFill>
              </a:rPr>
              <a:t>all</a:t>
            </a:r>
            <a:r>
              <a:rPr lang="nl-BE" sz="2400" dirty="0">
                <a:solidFill>
                  <a:schemeClr val="bg1"/>
                </a:solidFill>
              </a:rPr>
              <a:t> kinds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152CD92-53FB-8757-C0D6-81D9CC4B1191}"/>
              </a:ext>
            </a:extLst>
          </p:cNvPr>
          <p:cNvSpPr txBox="1"/>
          <p:nvPr/>
        </p:nvSpPr>
        <p:spPr>
          <a:xfrm>
            <a:off x="1997911" y="3357014"/>
            <a:ext cx="8937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     	conference in Brussels, </a:t>
            </a:r>
            <a:r>
              <a:rPr lang="nl-BE" sz="2400" dirty="0" err="1">
                <a:solidFill>
                  <a:schemeClr val="bg1"/>
                </a:solidFill>
              </a:rPr>
              <a:t>organised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by</a:t>
            </a:r>
            <a:r>
              <a:rPr lang="nl-BE" sz="2400" dirty="0">
                <a:solidFill>
                  <a:schemeClr val="bg1"/>
                </a:solidFill>
              </a:rPr>
              <a:t> the </a:t>
            </a:r>
            <a:r>
              <a:rPr lang="nl-BE" sz="2400" dirty="0" err="1">
                <a:solidFill>
                  <a:schemeClr val="bg1"/>
                </a:solidFill>
              </a:rPr>
              <a:t>Belgian</a:t>
            </a:r>
            <a:r>
              <a:rPr lang="nl-BE" sz="2400" dirty="0">
                <a:solidFill>
                  <a:schemeClr val="bg1"/>
                </a:solidFill>
              </a:rPr>
              <a:t> EU </a:t>
            </a:r>
            <a:r>
              <a:rPr lang="nl-BE" sz="2400" dirty="0" err="1">
                <a:solidFill>
                  <a:schemeClr val="bg1"/>
                </a:solidFill>
              </a:rPr>
              <a:t>Presidency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4A50C0-4837-9C05-7EFD-DD73C30336C0}"/>
              </a:ext>
            </a:extLst>
          </p:cNvPr>
          <p:cNvSpPr txBox="1"/>
          <p:nvPr/>
        </p:nvSpPr>
        <p:spPr>
          <a:xfrm>
            <a:off x="1997911" y="2670503"/>
            <a:ext cx="7847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High-Level Conference on the Future of the EU Health Union</a:t>
            </a:r>
            <a:endParaRPr lang="nl-BE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61A53ED-2925-E083-F1AA-364C7933A51E}"/>
              </a:ext>
            </a:extLst>
          </p:cNvPr>
          <p:cNvSpPr txBox="1"/>
          <p:nvPr/>
        </p:nvSpPr>
        <p:spPr>
          <a:xfrm>
            <a:off x="10101603" y="4505190"/>
            <a:ext cx="8338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0" dirty="0">
                <a:solidFill>
                  <a:schemeClr val="bg1"/>
                </a:solidFill>
                <a:sym typeface="Wingdings" panose="05000000000000000000" pitchFamily="2" charset="2"/>
              </a:rPr>
              <a:t></a:t>
            </a:r>
            <a:endParaRPr lang="nl-BE" sz="6000" dirty="0"/>
          </a:p>
        </p:txBody>
      </p:sp>
    </p:spTree>
    <p:extLst>
      <p:ext uri="{BB962C8B-B14F-4D97-AF65-F5344CB8AC3E}">
        <p14:creationId xmlns:p14="http://schemas.microsoft.com/office/powerpoint/2010/main" val="224779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055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 Officer for EU &amp; Int’l Affairs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76EF7-C6D3-4179-8891-190AE7C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0" y="1825625"/>
            <a:ext cx="9613490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The activities of the Officer for EU &amp; Int’l Affairs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36B8575-E098-C9D2-96D6-DD4C302E1A0F}"/>
              </a:ext>
            </a:extLst>
          </p:cNvPr>
          <p:cNvSpPr txBox="1"/>
          <p:nvPr/>
        </p:nvSpPr>
        <p:spPr>
          <a:xfrm>
            <a:off x="2035535" y="5416547"/>
            <a:ext cx="941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</a:t>
            </a:r>
            <a:r>
              <a:rPr lang="nl-BE" sz="2400" dirty="0" err="1">
                <a:solidFill>
                  <a:schemeClr val="bg1"/>
                </a:solidFill>
              </a:rPr>
              <a:t>actually</a:t>
            </a:r>
            <a:r>
              <a:rPr lang="nl-BE" sz="2400" dirty="0">
                <a:solidFill>
                  <a:schemeClr val="bg1"/>
                </a:solidFill>
              </a:rPr>
              <a:t> in the </a:t>
            </a:r>
            <a:r>
              <a:rPr lang="nl-BE" sz="2400" dirty="0" err="1">
                <a:solidFill>
                  <a:schemeClr val="bg1"/>
                </a:solidFill>
              </a:rPr>
              <a:t>process</a:t>
            </a:r>
            <a:r>
              <a:rPr lang="nl-BE" sz="2400" dirty="0">
                <a:solidFill>
                  <a:schemeClr val="bg1"/>
                </a:solidFill>
              </a:rPr>
              <a:t> of </a:t>
            </a:r>
            <a:r>
              <a:rPr lang="nl-BE" sz="2400" dirty="0" err="1">
                <a:solidFill>
                  <a:schemeClr val="bg1"/>
                </a:solidFill>
              </a:rPr>
              <a:t>approval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by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EMOs</a:t>
            </a:r>
            <a:r>
              <a:rPr lang="nl-BE" sz="2400" dirty="0">
                <a:solidFill>
                  <a:schemeClr val="bg1"/>
                </a:solidFill>
              </a:rPr>
              <a:t>’ executive </a:t>
            </a:r>
            <a:r>
              <a:rPr lang="nl-BE" sz="2400" dirty="0" err="1">
                <a:solidFill>
                  <a:schemeClr val="bg1"/>
                </a:solidFill>
              </a:rPr>
              <a:t>committees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2B4DB0-1A36-A843-2A39-A76738DD63E1}"/>
              </a:ext>
            </a:extLst>
          </p:cNvPr>
          <p:cNvSpPr txBox="1"/>
          <p:nvPr/>
        </p:nvSpPr>
        <p:spPr>
          <a:xfrm>
            <a:off x="2049719" y="4730036"/>
            <a:ext cx="7841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a </a:t>
            </a:r>
            <a:r>
              <a:rPr lang="nl-BE" sz="2400" dirty="0" err="1">
                <a:solidFill>
                  <a:schemeClr val="bg1"/>
                </a:solidFill>
              </a:rPr>
              <a:t>reiterative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process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developing</a:t>
            </a:r>
            <a:r>
              <a:rPr lang="nl-BE" sz="2400" dirty="0">
                <a:solidFill>
                  <a:schemeClr val="bg1"/>
                </a:solidFill>
              </a:rPr>
              <a:t> and </a:t>
            </a:r>
            <a:r>
              <a:rPr lang="nl-BE" sz="2400" dirty="0" err="1">
                <a:solidFill>
                  <a:schemeClr val="bg1"/>
                </a:solidFill>
              </a:rPr>
              <a:t>finalising</a:t>
            </a:r>
            <a:r>
              <a:rPr lang="nl-BE" sz="2400" dirty="0">
                <a:solidFill>
                  <a:schemeClr val="bg1"/>
                </a:solidFill>
              </a:rPr>
              <a:t> the </a:t>
            </a:r>
            <a:r>
              <a:rPr lang="nl-BE" sz="2400" dirty="0" err="1">
                <a:solidFill>
                  <a:schemeClr val="bg1"/>
                </a:solidFill>
              </a:rPr>
              <a:t>text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1FA49-27D9-844F-7B5A-01BF5B01C53A}"/>
              </a:ext>
            </a:extLst>
          </p:cNvPr>
          <p:cNvSpPr txBox="1"/>
          <p:nvPr/>
        </p:nvSpPr>
        <p:spPr>
          <a:xfrm>
            <a:off x="2035536" y="4043525"/>
            <a:ext cx="8399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	</a:t>
            </a:r>
            <a:r>
              <a:rPr lang="nl-BE" sz="2400" dirty="0" err="1">
                <a:solidFill>
                  <a:schemeClr val="bg1"/>
                </a:solidFill>
              </a:rPr>
              <a:t>using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texts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produced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by</a:t>
            </a:r>
            <a:r>
              <a:rPr lang="nl-BE" sz="2400" dirty="0">
                <a:solidFill>
                  <a:schemeClr val="bg1"/>
                </a:solidFill>
              </a:rPr>
              <a:t> the METEOR project as </a:t>
            </a:r>
            <a:r>
              <a:rPr lang="nl-BE" sz="2400" dirty="0" err="1">
                <a:solidFill>
                  <a:schemeClr val="bg1"/>
                </a:solidFill>
              </a:rPr>
              <a:t>inspiration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152CD92-53FB-8757-C0D6-81D9CC4B1191}"/>
              </a:ext>
            </a:extLst>
          </p:cNvPr>
          <p:cNvSpPr txBox="1"/>
          <p:nvPr/>
        </p:nvSpPr>
        <p:spPr>
          <a:xfrm>
            <a:off x="1997911" y="3357014"/>
            <a:ext cx="7993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     	are </a:t>
            </a:r>
            <a:r>
              <a:rPr lang="nl-BE" sz="2400" dirty="0" err="1">
                <a:solidFill>
                  <a:schemeClr val="bg1"/>
                </a:solidFill>
              </a:rPr>
              <a:t>numbers</a:t>
            </a:r>
            <a:r>
              <a:rPr lang="nl-BE" sz="2400" dirty="0">
                <a:solidFill>
                  <a:schemeClr val="bg1"/>
                </a:solidFill>
              </a:rPr>
              <a:t> for </a:t>
            </a:r>
            <a:r>
              <a:rPr lang="nl-BE" sz="2400" dirty="0" err="1">
                <a:solidFill>
                  <a:schemeClr val="bg1"/>
                </a:solidFill>
              </a:rPr>
              <a:t>necessary</a:t>
            </a:r>
            <a:r>
              <a:rPr lang="nl-BE" sz="2400" dirty="0">
                <a:solidFill>
                  <a:schemeClr val="bg1"/>
                </a:solidFill>
              </a:rPr>
              <a:t> HC </a:t>
            </a:r>
            <a:r>
              <a:rPr lang="nl-BE" sz="2400" dirty="0" err="1">
                <a:solidFill>
                  <a:schemeClr val="bg1"/>
                </a:solidFill>
              </a:rPr>
              <a:t>Workers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available</a:t>
            </a:r>
            <a:r>
              <a:rPr lang="nl-BE" sz="2400" dirty="0">
                <a:solidFill>
                  <a:schemeClr val="bg1"/>
                </a:solidFill>
              </a:rPr>
              <a:t> =&gt; NO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4A50C0-4837-9C05-7EFD-DD73C30336C0}"/>
              </a:ext>
            </a:extLst>
          </p:cNvPr>
          <p:cNvSpPr txBox="1"/>
          <p:nvPr/>
        </p:nvSpPr>
        <p:spPr>
          <a:xfrm>
            <a:off x="1997911" y="2670503"/>
            <a:ext cx="9322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 Care Workforce Shortages – development of an EMOs’ statement</a:t>
            </a:r>
            <a:endParaRPr lang="nl-BE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5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055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 Officer for EU &amp; Int’l Affairs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76EF7-C6D3-4179-8891-190AE7C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0" y="1825625"/>
            <a:ext cx="9613490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The activities of the Officer for EU &amp; Int’l Affairs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36B8575-E098-C9D2-96D6-DD4C302E1A0F}"/>
              </a:ext>
            </a:extLst>
          </p:cNvPr>
          <p:cNvSpPr txBox="1"/>
          <p:nvPr/>
        </p:nvSpPr>
        <p:spPr>
          <a:xfrm>
            <a:off x="2035535" y="5416547"/>
            <a:ext cx="10341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the link </a:t>
            </a:r>
            <a:r>
              <a:rPr lang="nl-BE" sz="2400" dirty="0" err="1">
                <a:solidFill>
                  <a:schemeClr val="bg1"/>
                </a:solidFill>
              </a:rPr>
              <a:t>to</a:t>
            </a:r>
            <a:r>
              <a:rPr lang="nl-BE" sz="2400" dirty="0">
                <a:solidFill>
                  <a:schemeClr val="bg1"/>
                </a:solidFill>
              </a:rPr>
              <a:t> the online survey will </a:t>
            </a:r>
            <a:r>
              <a:rPr lang="nl-BE" sz="2400" dirty="0" err="1">
                <a:solidFill>
                  <a:schemeClr val="bg1"/>
                </a:solidFill>
              </a:rPr>
              <a:t>be</a:t>
            </a:r>
            <a:r>
              <a:rPr lang="nl-BE" sz="2400" dirty="0">
                <a:solidFill>
                  <a:schemeClr val="bg1"/>
                </a:solidFill>
              </a:rPr>
              <a:t> sent </a:t>
            </a:r>
            <a:r>
              <a:rPr lang="nl-BE" sz="2400" dirty="0" err="1">
                <a:solidFill>
                  <a:schemeClr val="bg1"/>
                </a:solidFill>
              </a:rPr>
              <a:t>around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to</a:t>
            </a:r>
            <a:r>
              <a:rPr lang="nl-BE" sz="2400" dirty="0">
                <a:solidFill>
                  <a:schemeClr val="bg1"/>
                </a:solidFill>
              </a:rPr>
              <a:t> UEMS Members	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2B4DB0-1A36-A843-2A39-A76738DD63E1}"/>
              </a:ext>
            </a:extLst>
          </p:cNvPr>
          <p:cNvSpPr txBox="1"/>
          <p:nvPr/>
        </p:nvSpPr>
        <p:spPr>
          <a:xfrm>
            <a:off x="2049719" y="4730036"/>
            <a:ext cx="8767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	</a:t>
            </a:r>
            <a:r>
              <a:rPr lang="nl-BE" sz="2400" dirty="0" err="1">
                <a:solidFill>
                  <a:schemeClr val="bg1"/>
                </a:solidFill>
              </a:rPr>
              <a:t>an</a:t>
            </a:r>
            <a:r>
              <a:rPr lang="nl-BE" sz="2400" dirty="0">
                <a:solidFill>
                  <a:schemeClr val="bg1"/>
                </a:solidFill>
              </a:rPr>
              <a:t> EU </a:t>
            </a:r>
            <a:r>
              <a:rPr lang="nl-BE" sz="2400" dirty="0" err="1">
                <a:solidFill>
                  <a:schemeClr val="bg1"/>
                </a:solidFill>
              </a:rPr>
              <a:t>funded</a:t>
            </a:r>
            <a:r>
              <a:rPr lang="nl-BE" sz="2400" dirty="0">
                <a:solidFill>
                  <a:schemeClr val="bg1"/>
                </a:solidFill>
              </a:rPr>
              <a:t> project on health of doctors and nurses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1FA49-27D9-844F-7B5A-01BF5B01C53A}"/>
              </a:ext>
            </a:extLst>
          </p:cNvPr>
          <p:cNvSpPr txBox="1"/>
          <p:nvPr/>
        </p:nvSpPr>
        <p:spPr>
          <a:xfrm>
            <a:off x="2035536" y="4043525"/>
            <a:ext cx="9992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	</a:t>
            </a:r>
            <a:r>
              <a:rPr lang="nl-BE" sz="2400" dirty="0" err="1">
                <a:solidFill>
                  <a:schemeClr val="bg1"/>
                </a:solidFill>
              </a:rPr>
              <a:t>involved</a:t>
            </a:r>
            <a:r>
              <a:rPr lang="nl-BE" sz="2400" dirty="0">
                <a:solidFill>
                  <a:schemeClr val="bg1"/>
                </a:solidFill>
              </a:rPr>
              <a:t> in </a:t>
            </a:r>
            <a:r>
              <a:rPr lang="nl-BE" sz="2400" dirty="0" err="1">
                <a:solidFill>
                  <a:schemeClr val="bg1"/>
                </a:solidFill>
              </a:rPr>
              <a:t>developing</a:t>
            </a:r>
            <a:r>
              <a:rPr lang="nl-BE" sz="2400" dirty="0">
                <a:solidFill>
                  <a:schemeClr val="bg1"/>
                </a:solidFill>
              </a:rPr>
              <a:t> a WHO Europe survey on </a:t>
            </a:r>
            <a:r>
              <a:rPr lang="nl-BE" sz="2400" dirty="0" err="1">
                <a:solidFill>
                  <a:schemeClr val="bg1"/>
                </a:solidFill>
              </a:rPr>
              <a:t>individual</a:t>
            </a:r>
            <a:r>
              <a:rPr lang="nl-BE" sz="2400" dirty="0">
                <a:solidFill>
                  <a:schemeClr val="bg1"/>
                </a:solidFill>
              </a:rPr>
              <a:t> HC </a:t>
            </a:r>
            <a:r>
              <a:rPr lang="nl-BE" sz="2400" dirty="0" err="1">
                <a:solidFill>
                  <a:schemeClr val="bg1"/>
                </a:solidFill>
              </a:rPr>
              <a:t>workers</a:t>
            </a:r>
            <a:r>
              <a:rPr lang="nl-BE" sz="2400" dirty="0">
                <a:solidFill>
                  <a:schemeClr val="bg1"/>
                </a:solidFill>
              </a:rPr>
              <a:t>,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152CD92-53FB-8757-C0D6-81D9CC4B1191}"/>
              </a:ext>
            </a:extLst>
          </p:cNvPr>
          <p:cNvSpPr txBox="1"/>
          <p:nvPr/>
        </p:nvSpPr>
        <p:spPr>
          <a:xfrm>
            <a:off x="1997911" y="3357014"/>
            <a:ext cx="885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     	Dr. Tomas </a:t>
            </a:r>
            <a:r>
              <a:rPr lang="nl-BE" sz="2400" dirty="0" err="1">
                <a:solidFill>
                  <a:schemeClr val="bg1"/>
                </a:solidFill>
              </a:rPr>
              <a:t>Zapata</a:t>
            </a:r>
            <a:r>
              <a:rPr lang="nl-BE" sz="2400" dirty="0">
                <a:solidFill>
                  <a:schemeClr val="bg1"/>
                </a:solidFill>
              </a:rPr>
              <a:t> (WHO Europe) </a:t>
            </a:r>
            <a:r>
              <a:rPr lang="nl-BE" sz="2400" dirty="0" err="1">
                <a:solidFill>
                  <a:schemeClr val="bg1"/>
                </a:solidFill>
              </a:rPr>
              <a:t>asked</a:t>
            </a:r>
            <a:r>
              <a:rPr lang="nl-BE" sz="2400" dirty="0">
                <a:solidFill>
                  <a:schemeClr val="bg1"/>
                </a:solidFill>
              </a:rPr>
              <a:t> UEMS for </a:t>
            </a:r>
            <a:r>
              <a:rPr lang="nl-BE" sz="2400" dirty="0" err="1">
                <a:solidFill>
                  <a:schemeClr val="bg1"/>
                </a:solidFill>
              </a:rPr>
              <a:t>collaboration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4A50C0-4837-9C05-7EFD-DD73C30336C0}"/>
              </a:ext>
            </a:extLst>
          </p:cNvPr>
          <p:cNvSpPr txBox="1"/>
          <p:nvPr/>
        </p:nvSpPr>
        <p:spPr>
          <a:xfrm>
            <a:off x="1997911" y="2670503"/>
            <a:ext cx="6718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>
                <a:solidFill>
                  <a:schemeClr val="bg1"/>
                </a:solidFill>
              </a:rPr>
              <a:t>Developing</a:t>
            </a:r>
            <a:r>
              <a:rPr lang="nl-BE" sz="2400" b="1" dirty="0">
                <a:solidFill>
                  <a:schemeClr val="bg1"/>
                </a:solidFill>
              </a:rPr>
              <a:t> a WHO Europe survey </a:t>
            </a:r>
            <a:r>
              <a:rPr lang="nl-BE" sz="2400" b="1" dirty="0" err="1">
                <a:solidFill>
                  <a:schemeClr val="bg1"/>
                </a:solidFill>
              </a:rPr>
              <a:t>with</a:t>
            </a:r>
            <a:r>
              <a:rPr lang="nl-BE" sz="2400" b="1" dirty="0">
                <a:solidFill>
                  <a:schemeClr val="bg1"/>
                </a:solidFill>
              </a:rPr>
              <a:t> </a:t>
            </a:r>
            <a:r>
              <a:rPr lang="nl-BE" sz="2400" b="1" dirty="0" err="1">
                <a:solidFill>
                  <a:schemeClr val="bg1"/>
                </a:solidFill>
              </a:rPr>
              <a:t>other</a:t>
            </a:r>
            <a:r>
              <a:rPr lang="nl-BE" sz="2400" b="1" dirty="0">
                <a:solidFill>
                  <a:schemeClr val="bg1"/>
                </a:solidFill>
              </a:rPr>
              <a:t> </a:t>
            </a:r>
            <a:r>
              <a:rPr lang="nl-BE" sz="2400" b="1" dirty="0" err="1">
                <a:solidFill>
                  <a:schemeClr val="bg1"/>
                </a:solidFill>
              </a:rPr>
              <a:t>EMOs</a:t>
            </a:r>
            <a:endParaRPr lang="nl-BE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86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055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 Officer for EU &amp; Int’l Affairs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76EF7-C6D3-4179-8891-190AE7C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0" y="1825625"/>
            <a:ext cx="9613490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The activities of the Officer for EU &amp; Int’l Affairs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36B8575-E098-C9D2-96D6-DD4C302E1A0F}"/>
              </a:ext>
            </a:extLst>
          </p:cNvPr>
          <p:cNvSpPr txBox="1"/>
          <p:nvPr/>
        </p:nvSpPr>
        <p:spPr>
          <a:xfrm>
            <a:off x="2035535" y="5416547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	DG GROW as </a:t>
            </a:r>
            <a:r>
              <a:rPr lang="nl-BE" sz="2400" dirty="0" err="1">
                <a:solidFill>
                  <a:schemeClr val="bg1"/>
                </a:solidFill>
              </a:rPr>
              <a:t>main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obstacle</a:t>
            </a:r>
            <a:r>
              <a:rPr lang="nl-BE" sz="2400" dirty="0">
                <a:solidFill>
                  <a:schemeClr val="bg1"/>
                </a:solidFill>
              </a:rPr>
              <a:t> for change ?!	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2B4DB0-1A36-A843-2A39-A76738DD63E1}"/>
              </a:ext>
            </a:extLst>
          </p:cNvPr>
          <p:cNvSpPr txBox="1"/>
          <p:nvPr/>
        </p:nvSpPr>
        <p:spPr>
          <a:xfrm>
            <a:off x="2049719" y="4730036"/>
            <a:ext cx="9903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Dr. Mathias </a:t>
            </a:r>
            <a:r>
              <a:rPr lang="nl-BE" sz="2400" dirty="0" err="1">
                <a:solidFill>
                  <a:schemeClr val="bg1"/>
                </a:solidFill>
              </a:rPr>
              <a:t>Wismar</a:t>
            </a:r>
            <a:r>
              <a:rPr lang="nl-BE" sz="2400" dirty="0">
                <a:solidFill>
                  <a:schemeClr val="bg1"/>
                </a:solidFill>
              </a:rPr>
              <a:t> (European </a:t>
            </a:r>
            <a:r>
              <a:rPr lang="nl-BE" sz="2400" dirty="0" err="1">
                <a:solidFill>
                  <a:schemeClr val="bg1"/>
                </a:solidFill>
              </a:rPr>
              <a:t>Observatory</a:t>
            </a:r>
            <a:r>
              <a:rPr lang="nl-BE" sz="2400" dirty="0">
                <a:solidFill>
                  <a:schemeClr val="bg1"/>
                </a:solidFill>
              </a:rPr>
              <a:t> for HC Systems &amp; </a:t>
            </a:r>
            <a:r>
              <a:rPr lang="nl-BE" sz="2400" dirty="0" err="1">
                <a:solidFill>
                  <a:schemeClr val="bg1"/>
                </a:solidFill>
              </a:rPr>
              <a:t>Policies</a:t>
            </a:r>
            <a:r>
              <a:rPr lang="nl-BE" sz="2400" dirty="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1FA49-27D9-844F-7B5A-01BF5B01C53A}"/>
              </a:ext>
            </a:extLst>
          </p:cNvPr>
          <p:cNvSpPr txBox="1"/>
          <p:nvPr/>
        </p:nvSpPr>
        <p:spPr>
          <a:xfrm>
            <a:off x="2035536" y="4043525"/>
            <a:ext cx="9703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	</a:t>
            </a: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shortages of medicines, medical devices and 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 care</a:t>
            </a: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workers 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152CD92-53FB-8757-C0D6-81D9CC4B1191}"/>
              </a:ext>
            </a:extLst>
          </p:cNvPr>
          <p:cNvSpPr txBox="1"/>
          <p:nvPr/>
        </p:nvSpPr>
        <p:spPr>
          <a:xfrm>
            <a:off x="1997911" y="3357014"/>
            <a:ext cx="9906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     </a:t>
            </a: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organised by CPME &amp; Royal Dutch Society of Pharmacists (branch of PGEU)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4A50C0-4837-9C05-7EFD-DD73C30336C0}"/>
              </a:ext>
            </a:extLst>
          </p:cNvPr>
          <p:cNvSpPr txBox="1"/>
          <p:nvPr/>
        </p:nvSpPr>
        <p:spPr>
          <a:xfrm>
            <a:off x="1997911" y="2670503"/>
            <a:ext cx="3532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Symposium in Amsterdam</a:t>
            </a:r>
            <a:endParaRPr lang="nl-BE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8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055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 Officer for EU &amp; Int’l Affairs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76EF7-C6D3-4179-8891-190AE7C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0" y="1825625"/>
            <a:ext cx="9613490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The activities of the Officer for EU &amp; Int’l Affairs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36B8575-E098-C9D2-96D6-DD4C302E1A0F}"/>
              </a:ext>
            </a:extLst>
          </p:cNvPr>
          <p:cNvSpPr txBox="1"/>
          <p:nvPr/>
        </p:nvSpPr>
        <p:spPr>
          <a:xfrm>
            <a:off x="2035535" y="5416547"/>
            <a:ext cx="628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           at </a:t>
            </a:r>
            <a:r>
              <a:rPr lang="nl-BE" sz="2400" dirty="0" err="1">
                <a:solidFill>
                  <a:schemeClr val="bg1"/>
                </a:solidFill>
              </a:rPr>
              <a:t>their</a:t>
            </a:r>
            <a:r>
              <a:rPr lang="nl-BE" sz="2400" dirty="0">
                <a:solidFill>
                  <a:schemeClr val="bg1"/>
                </a:solidFill>
              </a:rPr>
              <a:t> meeting, </a:t>
            </a:r>
            <a:r>
              <a:rPr lang="nl-BE" sz="2400" dirty="0" err="1">
                <a:solidFill>
                  <a:schemeClr val="bg1"/>
                </a:solidFill>
              </a:rPr>
              <a:t>further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exploring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2B4DB0-1A36-A843-2A39-A76738DD63E1}"/>
              </a:ext>
            </a:extLst>
          </p:cNvPr>
          <p:cNvSpPr txBox="1"/>
          <p:nvPr/>
        </p:nvSpPr>
        <p:spPr>
          <a:xfrm>
            <a:off x="2049719" y="4730036"/>
            <a:ext cx="5967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on 16th of </a:t>
            </a:r>
            <a:r>
              <a:rPr lang="nl-BE" sz="2400" dirty="0" err="1">
                <a:solidFill>
                  <a:schemeClr val="bg1"/>
                </a:solidFill>
              </a:rPr>
              <a:t>October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representing</a:t>
            </a:r>
            <a:r>
              <a:rPr lang="nl-BE" sz="2400" dirty="0">
                <a:solidFill>
                  <a:schemeClr val="bg1"/>
                </a:solidFill>
              </a:rPr>
              <a:t> UEMS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1FA49-27D9-844F-7B5A-01BF5B01C53A}"/>
              </a:ext>
            </a:extLst>
          </p:cNvPr>
          <p:cNvSpPr txBox="1"/>
          <p:nvPr/>
        </p:nvSpPr>
        <p:spPr>
          <a:xfrm>
            <a:off x="2035536" y="4043525"/>
            <a:ext cx="9965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	</a:t>
            </a: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follow-up meeting together with Mrs. Dumaine at the EPF’s </a:t>
            </a:r>
            <a:r>
              <a:rPr lang="en-GB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secretriat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152CD92-53FB-8757-C0D6-81D9CC4B1191}"/>
              </a:ext>
            </a:extLst>
          </p:cNvPr>
          <p:cNvSpPr txBox="1"/>
          <p:nvPr/>
        </p:nvSpPr>
        <p:spPr>
          <a:xfrm>
            <a:off x="1997911" y="3357014"/>
            <a:ext cx="10246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   	first contact </a:t>
            </a:r>
            <a:r>
              <a:rPr lang="nl-BE" sz="2400" dirty="0" err="1">
                <a:solidFill>
                  <a:schemeClr val="bg1"/>
                </a:solidFill>
              </a:rPr>
              <a:t>with</a:t>
            </a:r>
            <a:r>
              <a:rPr lang="nl-BE" sz="2400" dirty="0">
                <a:solidFill>
                  <a:schemeClr val="bg1"/>
                </a:solidFill>
              </a:rPr>
              <a:t> Mrs. Anca TOMA </a:t>
            </a:r>
            <a:r>
              <a:rPr lang="nl-BE" sz="2400" dirty="0" err="1">
                <a:solidFill>
                  <a:schemeClr val="bg1"/>
                </a:solidFill>
              </a:rPr>
              <a:t>during</a:t>
            </a:r>
            <a:r>
              <a:rPr lang="nl-BE" sz="2400" dirty="0">
                <a:solidFill>
                  <a:schemeClr val="bg1"/>
                </a:solidFill>
              </a:rPr>
              <a:t> the s</a:t>
            </a:r>
            <a:r>
              <a:rPr lang="en-GB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ymposium</a:t>
            </a: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Amsterdam</a:t>
            </a:r>
            <a:endParaRPr lang="nl-BE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4A50C0-4837-9C05-7EFD-DD73C30336C0}"/>
              </a:ext>
            </a:extLst>
          </p:cNvPr>
          <p:cNvSpPr txBox="1"/>
          <p:nvPr/>
        </p:nvSpPr>
        <p:spPr>
          <a:xfrm>
            <a:off x="1997911" y="2670503"/>
            <a:ext cx="679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European Patients’ Forum 16</a:t>
            </a:r>
            <a:r>
              <a:rPr lang="en-GB" sz="24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October 2024 </a:t>
            </a:r>
            <a:endParaRPr lang="nl-BE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4FBE15F-9120-3BF0-A72F-783D96AB5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957" y="4960868"/>
            <a:ext cx="3345926" cy="166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1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055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 Officer for EU &amp; Int’l Affairs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76EF7-C6D3-4179-8891-190AE7C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0" y="1825625"/>
            <a:ext cx="9613490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The activities of the Officer for EU &amp; Int’l Affairs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4A50C0-4837-9C05-7EFD-DD73C30336C0}"/>
              </a:ext>
            </a:extLst>
          </p:cNvPr>
          <p:cNvSpPr txBox="1"/>
          <p:nvPr/>
        </p:nvSpPr>
        <p:spPr>
          <a:xfrm>
            <a:off x="1997911" y="2670503"/>
            <a:ext cx="4171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European Patients’ Forum  </a:t>
            </a:r>
            <a:endParaRPr lang="nl-BE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4FBE15F-9120-3BF0-A72F-783D96AB5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957" y="4960868"/>
            <a:ext cx="3345926" cy="166382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2EB6892-9648-B7E9-1A33-9F38D23815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9" y="3395373"/>
            <a:ext cx="3877733" cy="29083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24E34F3-0138-D5BF-EBFF-45BFDEFB01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226" y="3429000"/>
            <a:ext cx="3832897" cy="287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00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055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 Officer for EU &amp; Int’l Affairs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76EF7-C6D3-4179-8891-190AE7C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0" y="1825625"/>
            <a:ext cx="9613490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The activities of the Officer for EU &amp; Int’l Affairs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36B8575-E098-C9D2-96D6-DD4C302E1A0F}"/>
              </a:ext>
            </a:extLst>
          </p:cNvPr>
          <p:cNvSpPr txBox="1"/>
          <p:nvPr/>
        </p:nvSpPr>
        <p:spPr>
          <a:xfrm>
            <a:off x="2035535" y="5416547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</a:t>
            </a:r>
            <a:r>
              <a:rPr lang="nl-BE" sz="2400" dirty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2B4DB0-1A36-A843-2A39-A76738DD63E1}"/>
              </a:ext>
            </a:extLst>
          </p:cNvPr>
          <p:cNvSpPr txBox="1"/>
          <p:nvPr/>
        </p:nvSpPr>
        <p:spPr>
          <a:xfrm>
            <a:off x="2049719" y="4730036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accent1">
                    <a:lumMod val="75000"/>
                  </a:schemeClr>
                </a:solidFill>
              </a:rPr>
              <a:t>	…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1FA49-27D9-844F-7B5A-01BF5B01C53A}"/>
              </a:ext>
            </a:extLst>
          </p:cNvPr>
          <p:cNvSpPr txBox="1"/>
          <p:nvPr/>
        </p:nvSpPr>
        <p:spPr>
          <a:xfrm>
            <a:off x="2035536" y="4043525"/>
            <a:ext cx="10442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BE" sz="2400" dirty="0">
                <a:solidFill>
                  <a:schemeClr val="bg1"/>
                </a:solidFill>
              </a:rPr>
              <a:t>interest for criteria </a:t>
            </a:r>
            <a:r>
              <a:rPr lang="nl-BE" sz="2400" dirty="0" err="1">
                <a:solidFill>
                  <a:schemeClr val="bg1"/>
                </a:solidFill>
              </a:rPr>
              <a:t>concerning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ETRs</a:t>
            </a:r>
            <a:r>
              <a:rPr lang="nl-BE" sz="2400" dirty="0">
                <a:solidFill>
                  <a:schemeClr val="bg1"/>
                </a:solidFill>
              </a:rPr>
              <a:t>, </a:t>
            </a:r>
            <a:r>
              <a:rPr lang="nl-BE" sz="2400" dirty="0" err="1">
                <a:solidFill>
                  <a:schemeClr val="bg1"/>
                </a:solidFill>
              </a:rPr>
              <a:t>accreditation</a:t>
            </a:r>
            <a:r>
              <a:rPr lang="nl-BE" sz="2400" dirty="0">
                <a:solidFill>
                  <a:schemeClr val="bg1"/>
                </a:solidFill>
              </a:rPr>
              <a:t> of CME&amp;CPD </a:t>
            </a:r>
            <a:r>
              <a:rPr lang="nl-BE" sz="2400" dirty="0" err="1">
                <a:solidFill>
                  <a:schemeClr val="bg1"/>
                </a:solidFill>
              </a:rPr>
              <a:t>initiatives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endParaRPr lang="nl-BE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152CD92-53FB-8757-C0D6-81D9CC4B1191}"/>
              </a:ext>
            </a:extLst>
          </p:cNvPr>
          <p:cNvSpPr txBox="1"/>
          <p:nvPr/>
        </p:nvSpPr>
        <p:spPr>
          <a:xfrm>
            <a:off x="1997911" y="3357014"/>
            <a:ext cx="9810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   	opening </a:t>
            </a:r>
            <a:r>
              <a:rPr lang="nl-BE" sz="2400" dirty="0" err="1">
                <a:solidFill>
                  <a:schemeClr val="bg1"/>
                </a:solidFill>
              </a:rPr>
              <a:t>plenary</a:t>
            </a:r>
            <a:r>
              <a:rPr lang="nl-BE" sz="2400" dirty="0">
                <a:solidFill>
                  <a:schemeClr val="bg1"/>
                </a:solidFill>
              </a:rPr>
              <a:t>: “</a:t>
            </a:r>
            <a:r>
              <a:rPr lang="en-US" sz="2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UEMS aiming at Competency Based Education”</a:t>
            </a:r>
            <a:endParaRPr lang="nl-BE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4A50C0-4837-9C05-7EFD-DD73C30336C0}"/>
              </a:ext>
            </a:extLst>
          </p:cNvPr>
          <p:cNvSpPr txBox="1"/>
          <p:nvPr/>
        </p:nvSpPr>
        <p:spPr>
          <a:xfrm>
            <a:off x="1997911" y="2670503"/>
            <a:ext cx="9689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4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World Summit in Competency-Based Education in HC Professions - Basel</a:t>
            </a:r>
            <a:endParaRPr lang="nl-BE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BCF59DD-A272-E4AD-C434-1D627BCE6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43" y="4566491"/>
            <a:ext cx="5539492" cy="20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45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055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 Officer for EU &amp; Int’l Affairs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76EF7-C6D3-4179-8891-190AE7C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0" y="1825625"/>
            <a:ext cx="9613490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The activities of the Officer for EU &amp; Int’l Affairs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36B8575-E098-C9D2-96D6-DD4C302E1A0F}"/>
              </a:ext>
            </a:extLst>
          </p:cNvPr>
          <p:cNvSpPr txBox="1"/>
          <p:nvPr/>
        </p:nvSpPr>
        <p:spPr>
          <a:xfrm>
            <a:off x="2035535" y="5416547"/>
            <a:ext cx="7493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</a:t>
            </a:r>
            <a:r>
              <a:rPr lang="nl-BE" sz="2400" dirty="0" err="1">
                <a:solidFill>
                  <a:schemeClr val="bg1"/>
                </a:solidFill>
              </a:rPr>
              <a:t>very</a:t>
            </a:r>
            <a:r>
              <a:rPr lang="nl-BE" sz="2400" dirty="0">
                <a:solidFill>
                  <a:schemeClr val="bg1"/>
                </a:solidFill>
              </a:rPr>
              <a:t> relevant for the </a:t>
            </a:r>
            <a:r>
              <a:rPr lang="nl-BE" sz="2400" dirty="0" err="1">
                <a:solidFill>
                  <a:schemeClr val="bg1"/>
                </a:solidFill>
              </a:rPr>
              <a:t>further</a:t>
            </a:r>
            <a:r>
              <a:rPr lang="nl-BE" sz="2400" dirty="0">
                <a:solidFill>
                  <a:schemeClr val="bg1"/>
                </a:solidFill>
              </a:rPr>
              <a:t> development of </a:t>
            </a:r>
            <a:r>
              <a:rPr lang="nl-BE" sz="2400" dirty="0" err="1">
                <a:solidFill>
                  <a:schemeClr val="bg1"/>
                </a:solidFill>
              </a:rPr>
              <a:t>ETRs</a:t>
            </a:r>
            <a:r>
              <a:rPr lang="nl-BE" sz="2400" dirty="0">
                <a:solidFill>
                  <a:schemeClr val="bg1"/>
                </a:solidFill>
              </a:rPr>
              <a:t> !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2B4DB0-1A36-A843-2A39-A76738DD63E1}"/>
              </a:ext>
            </a:extLst>
          </p:cNvPr>
          <p:cNvSpPr txBox="1"/>
          <p:nvPr/>
        </p:nvSpPr>
        <p:spPr>
          <a:xfrm>
            <a:off x="2049719" y="4730036"/>
            <a:ext cx="926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</a:t>
            </a:r>
            <a:r>
              <a:rPr lang="nl-BE" sz="2400" dirty="0" err="1">
                <a:solidFill>
                  <a:schemeClr val="bg1"/>
                </a:solidFill>
              </a:rPr>
              <a:t>main</a:t>
            </a:r>
            <a:r>
              <a:rPr lang="nl-BE" sz="2400" dirty="0">
                <a:solidFill>
                  <a:schemeClr val="bg1"/>
                </a:solidFill>
              </a:rPr>
              <a:t> focus of the event: </a:t>
            </a:r>
            <a:r>
              <a:rPr lang="nl-BE" sz="2400" i="1" dirty="0">
                <a:solidFill>
                  <a:schemeClr val="bg1"/>
                </a:solidFill>
              </a:rPr>
              <a:t>Entrustable Professional </a:t>
            </a:r>
            <a:r>
              <a:rPr lang="nl-BE" sz="2400" i="1" dirty="0" err="1">
                <a:solidFill>
                  <a:schemeClr val="bg1"/>
                </a:solidFill>
              </a:rPr>
              <a:t>Activities</a:t>
            </a:r>
            <a:r>
              <a:rPr lang="nl-BE" sz="2400" dirty="0">
                <a:solidFill>
                  <a:schemeClr val="bg1"/>
                </a:solidFill>
              </a:rPr>
              <a:t> (</a:t>
            </a:r>
            <a:r>
              <a:rPr lang="nl-BE" sz="2400" dirty="0" err="1">
                <a:solidFill>
                  <a:schemeClr val="bg1"/>
                </a:solidFill>
              </a:rPr>
              <a:t>EPAs</a:t>
            </a:r>
            <a:r>
              <a:rPr lang="nl-BE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1FA49-27D9-844F-7B5A-01BF5B01C53A}"/>
              </a:ext>
            </a:extLst>
          </p:cNvPr>
          <p:cNvSpPr txBox="1"/>
          <p:nvPr/>
        </p:nvSpPr>
        <p:spPr>
          <a:xfrm>
            <a:off x="2035536" y="4043525"/>
            <a:ext cx="6758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	Prof. Leila </a:t>
            </a:r>
            <a:r>
              <a:rPr lang="nl-BE" sz="2400" dirty="0" err="1">
                <a:solidFill>
                  <a:schemeClr val="bg1"/>
                </a:solidFill>
              </a:rPr>
              <a:t>Niema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Murola</a:t>
            </a:r>
            <a:r>
              <a:rPr lang="nl-BE" sz="2400" dirty="0">
                <a:solidFill>
                  <a:schemeClr val="bg1"/>
                </a:solidFill>
              </a:rPr>
              <a:t> (FIN) </a:t>
            </a:r>
            <a:r>
              <a:rPr lang="nl-BE" sz="2400" dirty="0" err="1">
                <a:solidFill>
                  <a:schemeClr val="bg1"/>
                </a:solidFill>
              </a:rPr>
              <a:t>introduced</a:t>
            </a:r>
            <a:r>
              <a:rPr lang="nl-BE" sz="2400" dirty="0">
                <a:solidFill>
                  <a:schemeClr val="bg1"/>
                </a:solidFill>
              </a:rPr>
              <a:t> me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152CD92-53FB-8757-C0D6-81D9CC4B1191}"/>
              </a:ext>
            </a:extLst>
          </p:cNvPr>
          <p:cNvSpPr txBox="1"/>
          <p:nvPr/>
        </p:nvSpPr>
        <p:spPr>
          <a:xfrm>
            <a:off x="1997911" y="3357014"/>
            <a:ext cx="9714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   	Prof. Monika Brodmann Maeder (CH) </a:t>
            </a:r>
            <a:r>
              <a:rPr lang="nl-BE" sz="2400" dirty="0" err="1">
                <a:solidFill>
                  <a:schemeClr val="bg1"/>
                </a:solidFill>
              </a:rPr>
              <a:t>organising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committee</a:t>
            </a:r>
            <a:r>
              <a:rPr lang="nl-BE" sz="2400" dirty="0">
                <a:solidFill>
                  <a:schemeClr val="bg1"/>
                </a:solidFill>
              </a:rPr>
              <a:t> member </a:t>
            </a:r>
            <a:endParaRPr lang="nl-BE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4A50C0-4837-9C05-7EFD-DD73C30336C0}"/>
              </a:ext>
            </a:extLst>
          </p:cNvPr>
          <p:cNvSpPr txBox="1"/>
          <p:nvPr/>
        </p:nvSpPr>
        <p:spPr>
          <a:xfrm>
            <a:off x="1997911" y="2670503"/>
            <a:ext cx="9689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4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World Summit in Competency-Based Education in HC Professions - Basel</a:t>
            </a:r>
            <a:endParaRPr lang="nl-BE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14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055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 Officer for EU &amp; Int’l Affairs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76EF7-C6D3-4179-8891-190AE7C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0" y="1825625"/>
            <a:ext cx="9613490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The activities of the Officer for EU &amp; Int’l Affairs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36B8575-E098-C9D2-96D6-DD4C302E1A0F}"/>
              </a:ext>
            </a:extLst>
          </p:cNvPr>
          <p:cNvSpPr txBox="1"/>
          <p:nvPr/>
        </p:nvSpPr>
        <p:spPr>
          <a:xfrm>
            <a:off x="2035535" y="5416547"/>
            <a:ext cx="5281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</a:t>
            </a:r>
            <a:r>
              <a:rPr lang="nl-BE" sz="2400" dirty="0" err="1">
                <a:solidFill>
                  <a:schemeClr val="bg1"/>
                </a:solidFill>
              </a:rPr>
              <a:t>scientific</a:t>
            </a:r>
            <a:r>
              <a:rPr lang="nl-BE" sz="2400" dirty="0">
                <a:solidFill>
                  <a:schemeClr val="bg1"/>
                </a:solidFill>
              </a:rPr>
              <a:t> &amp; </a:t>
            </a:r>
            <a:r>
              <a:rPr lang="nl-BE" sz="2400" dirty="0" err="1">
                <a:solidFill>
                  <a:schemeClr val="bg1"/>
                </a:solidFill>
              </a:rPr>
              <a:t>experiential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aspects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2B4DB0-1A36-A843-2A39-A76738DD63E1}"/>
              </a:ext>
            </a:extLst>
          </p:cNvPr>
          <p:cNvSpPr txBox="1"/>
          <p:nvPr/>
        </p:nvSpPr>
        <p:spPr>
          <a:xfrm>
            <a:off x="2049719" y="4730036"/>
            <a:ext cx="5771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</a:t>
            </a:r>
            <a:r>
              <a:rPr lang="nl-BE" sz="2400" dirty="0" err="1">
                <a:solidFill>
                  <a:schemeClr val="bg1"/>
                </a:solidFill>
              </a:rPr>
              <a:t>compass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to</a:t>
            </a:r>
            <a:r>
              <a:rPr lang="nl-BE" sz="2400" dirty="0">
                <a:solidFill>
                  <a:schemeClr val="bg1"/>
                </a:solidFill>
              </a:rPr>
              <a:t> new </a:t>
            </a:r>
            <a:r>
              <a:rPr lang="nl-BE" sz="2400" dirty="0" err="1">
                <a:solidFill>
                  <a:schemeClr val="bg1"/>
                </a:solidFill>
              </a:rPr>
              <a:t>aspects</a:t>
            </a:r>
            <a:r>
              <a:rPr lang="nl-BE" sz="2400" dirty="0">
                <a:solidFill>
                  <a:schemeClr val="bg1"/>
                </a:solidFill>
              </a:rPr>
              <a:t> of </a:t>
            </a:r>
            <a:r>
              <a:rPr lang="nl-BE" sz="2400" dirty="0" err="1">
                <a:solidFill>
                  <a:schemeClr val="bg1"/>
                </a:solidFill>
              </a:rPr>
              <a:t>education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1FA49-27D9-844F-7B5A-01BF5B01C53A}"/>
              </a:ext>
            </a:extLst>
          </p:cNvPr>
          <p:cNvSpPr txBox="1"/>
          <p:nvPr/>
        </p:nvSpPr>
        <p:spPr>
          <a:xfrm>
            <a:off x="2035536" y="4043525"/>
            <a:ext cx="10240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	has </a:t>
            </a:r>
            <a:r>
              <a:rPr lang="nl-BE" sz="2400" dirty="0" err="1">
                <a:solidFill>
                  <a:schemeClr val="bg1"/>
                </a:solidFill>
              </a:rPr>
              <a:t>an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impressive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global</a:t>
            </a:r>
            <a:r>
              <a:rPr lang="nl-BE" sz="2400" dirty="0">
                <a:solidFill>
                  <a:schemeClr val="bg1"/>
                </a:solidFill>
              </a:rPr>
              <a:t> impact </a:t>
            </a:r>
            <a:r>
              <a:rPr lang="nl-BE" sz="2400" dirty="0" err="1">
                <a:solidFill>
                  <a:schemeClr val="bg1"/>
                </a:solidFill>
              </a:rPr>
              <a:t>due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to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an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equally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impressive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programme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152CD92-53FB-8757-C0D6-81D9CC4B1191}"/>
              </a:ext>
            </a:extLst>
          </p:cNvPr>
          <p:cNvSpPr txBox="1"/>
          <p:nvPr/>
        </p:nvSpPr>
        <p:spPr>
          <a:xfrm>
            <a:off x="1997911" y="3357014"/>
            <a:ext cx="9491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   	</a:t>
            </a:r>
            <a:r>
              <a:rPr lang="nl-BE" sz="2400" dirty="0" err="1">
                <a:solidFill>
                  <a:schemeClr val="bg1"/>
                </a:solidFill>
              </a:rPr>
              <a:t>annual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congress</a:t>
            </a:r>
            <a:r>
              <a:rPr lang="nl-BE" sz="2400" dirty="0">
                <a:solidFill>
                  <a:schemeClr val="bg1"/>
                </a:solidFill>
              </a:rPr>
              <a:t> of the Association for Medical Education in Europe</a:t>
            </a:r>
            <a:endParaRPr lang="nl-BE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4A50C0-4837-9C05-7EFD-DD73C30336C0}"/>
              </a:ext>
            </a:extLst>
          </p:cNvPr>
          <p:cNvSpPr txBox="1"/>
          <p:nvPr/>
        </p:nvSpPr>
        <p:spPr>
          <a:xfrm>
            <a:off x="1997911" y="2670503"/>
            <a:ext cx="6058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AMEE Basel 2024 – Connect, Grow and Inspire</a:t>
            </a:r>
            <a:endParaRPr lang="nl-BE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1E73634-E7DD-8A9F-3029-7BFE3CCC5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056" y="4579323"/>
            <a:ext cx="3769937" cy="214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10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055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 Officer for EU &amp; Int’l Affairs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76EF7-C6D3-4179-8891-190AE7C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0" y="1825625"/>
            <a:ext cx="9613490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The activities of the Officer for EU &amp; Int’l Affairs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36B8575-E098-C9D2-96D6-DD4C302E1A0F}"/>
              </a:ext>
            </a:extLst>
          </p:cNvPr>
          <p:cNvSpPr txBox="1"/>
          <p:nvPr/>
        </p:nvSpPr>
        <p:spPr>
          <a:xfrm>
            <a:off x="2035535" y="5416547"/>
            <a:ext cx="5877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</a:t>
            </a:r>
            <a:r>
              <a:rPr lang="nl-BE" sz="2400" dirty="0" err="1">
                <a:solidFill>
                  <a:schemeClr val="bg1"/>
                </a:solidFill>
              </a:rPr>
              <a:t>aspects</a:t>
            </a:r>
            <a:r>
              <a:rPr lang="nl-BE" sz="2400" dirty="0">
                <a:solidFill>
                  <a:schemeClr val="bg1"/>
                </a:solidFill>
              </a:rPr>
              <a:t> of AI in training (e.g. </a:t>
            </a:r>
            <a:r>
              <a:rPr lang="nl-BE" sz="2400" dirty="0" err="1">
                <a:solidFill>
                  <a:schemeClr val="bg1"/>
                </a:solidFill>
              </a:rPr>
              <a:t>ChatGPT</a:t>
            </a:r>
            <a:r>
              <a:rPr lang="nl-BE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2B4DB0-1A36-A843-2A39-A76738DD63E1}"/>
              </a:ext>
            </a:extLst>
          </p:cNvPr>
          <p:cNvSpPr txBox="1"/>
          <p:nvPr/>
        </p:nvSpPr>
        <p:spPr>
          <a:xfrm>
            <a:off x="2049719" y="4730036"/>
            <a:ext cx="5435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</a:t>
            </a:r>
            <a:r>
              <a:rPr lang="nl-BE" sz="2400" dirty="0" err="1">
                <a:solidFill>
                  <a:schemeClr val="bg1"/>
                </a:solidFill>
              </a:rPr>
              <a:t>offering</a:t>
            </a:r>
            <a:r>
              <a:rPr lang="nl-BE" sz="2400" dirty="0">
                <a:solidFill>
                  <a:schemeClr val="bg1"/>
                </a:solidFill>
              </a:rPr>
              <a:t> training in </a:t>
            </a:r>
            <a:r>
              <a:rPr lang="nl-BE" sz="2400" dirty="0" err="1">
                <a:solidFill>
                  <a:schemeClr val="bg1"/>
                </a:solidFill>
              </a:rPr>
              <a:t>L&amp;MICountries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1FA49-27D9-844F-7B5A-01BF5B01C53A}"/>
              </a:ext>
            </a:extLst>
          </p:cNvPr>
          <p:cNvSpPr txBox="1"/>
          <p:nvPr/>
        </p:nvSpPr>
        <p:spPr>
          <a:xfrm>
            <a:off x="2035536" y="4043525"/>
            <a:ext cx="6567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	</a:t>
            </a:r>
            <a:r>
              <a:rPr lang="nl-BE" sz="2400" dirty="0" err="1">
                <a:solidFill>
                  <a:schemeClr val="bg1"/>
                </a:solidFill>
              </a:rPr>
              <a:t>how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to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use</a:t>
            </a:r>
            <a:r>
              <a:rPr lang="nl-BE" sz="2400" dirty="0">
                <a:solidFill>
                  <a:schemeClr val="bg1"/>
                </a:solidFill>
              </a:rPr>
              <a:t> the input from </a:t>
            </a:r>
            <a:r>
              <a:rPr lang="nl-BE" sz="2400" dirty="0" err="1">
                <a:solidFill>
                  <a:schemeClr val="bg1"/>
                </a:solidFill>
              </a:rPr>
              <a:t>medical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students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152CD92-53FB-8757-C0D6-81D9CC4B1191}"/>
              </a:ext>
            </a:extLst>
          </p:cNvPr>
          <p:cNvSpPr txBox="1"/>
          <p:nvPr/>
        </p:nvSpPr>
        <p:spPr>
          <a:xfrm>
            <a:off x="1997911" y="3357014"/>
            <a:ext cx="821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   	</a:t>
            </a:r>
            <a:r>
              <a:rPr lang="nl-BE" sz="2400" dirty="0" err="1">
                <a:solidFill>
                  <a:schemeClr val="bg1"/>
                </a:solidFill>
              </a:rPr>
              <a:t>remediation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interventions</a:t>
            </a:r>
            <a:r>
              <a:rPr lang="nl-BE" sz="2400" dirty="0">
                <a:solidFill>
                  <a:schemeClr val="bg1"/>
                </a:solidFill>
              </a:rPr>
              <a:t> for </a:t>
            </a:r>
            <a:r>
              <a:rPr lang="nl-BE" sz="2400" dirty="0" err="1">
                <a:solidFill>
                  <a:schemeClr val="bg1"/>
                </a:solidFill>
              </a:rPr>
              <a:t>poorly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performing</a:t>
            </a:r>
            <a:r>
              <a:rPr lang="nl-BE" sz="2400" dirty="0">
                <a:solidFill>
                  <a:schemeClr val="bg1"/>
                </a:solidFill>
              </a:rPr>
              <a:t> trainees</a:t>
            </a:r>
            <a:endParaRPr lang="nl-BE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4A50C0-4837-9C05-7EFD-DD73C30336C0}"/>
              </a:ext>
            </a:extLst>
          </p:cNvPr>
          <p:cNvSpPr txBox="1"/>
          <p:nvPr/>
        </p:nvSpPr>
        <p:spPr>
          <a:xfrm>
            <a:off x="1997911" y="2670503"/>
            <a:ext cx="6058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AMEE Basel 2024 – Connect, Grow and Inspire</a:t>
            </a:r>
            <a:endParaRPr lang="nl-BE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1E73634-E7DD-8A9F-3029-7BFE3CCC5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056" y="4579323"/>
            <a:ext cx="3769937" cy="214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23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055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 Officer for EU &amp; Int’l Affairs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76EF7-C6D3-4179-8891-190AE7C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0" y="1825625"/>
            <a:ext cx="9613490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  Mrs. DUMAINES’ activities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36B8575-E098-C9D2-96D6-DD4C302E1A0F}"/>
              </a:ext>
            </a:extLst>
          </p:cNvPr>
          <p:cNvSpPr txBox="1"/>
          <p:nvPr/>
        </p:nvSpPr>
        <p:spPr>
          <a:xfrm>
            <a:off x="2035535" y="5416547"/>
            <a:ext cx="8046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a major </a:t>
            </a:r>
            <a:r>
              <a:rPr lang="nl-BE" sz="2400" dirty="0" err="1">
                <a:solidFill>
                  <a:schemeClr val="bg1"/>
                </a:solidFill>
              </a:rPr>
              <a:t>milestone</a:t>
            </a:r>
            <a:r>
              <a:rPr lang="nl-BE" sz="2400" dirty="0">
                <a:solidFill>
                  <a:schemeClr val="bg1"/>
                </a:solidFill>
              </a:rPr>
              <a:t>: the </a:t>
            </a:r>
            <a:r>
              <a:rPr lang="nl-BE" sz="2400" dirty="0" err="1">
                <a:solidFill>
                  <a:schemeClr val="bg1"/>
                </a:solidFill>
              </a:rPr>
              <a:t>launch</a:t>
            </a:r>
            <a:r>
              <a:rPr lang="nl-BE" sz="2400" dirty="0">
                <a:solidFill>
                  <a:schemeClr val="bg1"/>
                </a:solidFill>
              </a:rPr>
              <a:t> of the new UEMS website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F6E9972-5092-6CE5-EEF2-B87EBF920D03}"/>
              </a:ext>
            </a:extLst>
          </p:cNvPr>
          <p:cNvSpPr txBox="1"/>
          <p:nvPr/>
        </p:nvSpPr>
        <p:spPr>
          <a:xfrm>
            <a:off x="2120577" y="6103058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rgbClr val="0065B0"/>
                </a:solidFill>
              </a:rPr>
              <a:t>…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2B4DB0-1A36-A843-2A39-A76738DD63E1}"/>
              </a:ext>
            </a:extLst>
          </p:cNvPr>
          <p:cNvSpPr txBox="1"/>
          <p:nvPr/>
        </p:nvSpPr>
        <p:spPr>
          <a:xfrm>
            <a:off x="2049719" y="4730036"/>
            <a:ext cx="6854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</a:t>
            </a:r>
            <a:r>
              <a:rPr lang="nl-BE" sz="2400" dirty="0" err="1">
                <a:solidFill>
                  <a:schemeClr val="bg1"/>
                </a:solidFill>
              </a:rPr>
              <a:t>presented</a:t>
            </a:r>
            <a:r>
              <a:rPr lang="nl-BE" sz="2400" dirty="0">
                <a:solidFill>
                  <a:schemeClr val="bg1"/>
                </a:solidFill>
              </a:rPr>
              <a:t> the </a:t>
            </a:r>
            <a:r>
              <a:rPr lang="nl-BE" sz="2400" dirty="0" err="1">
                <a:solidFill>
                  <a:schemeClr val="bg1"/>
                </a:solidFill>
              </a:rPr>
              <a:t>strategy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to</a:t>
            </a:r>
            <a:r>
              <a:rPr lang="nl-BE" sz="2400" dirty="0">
                <a:solidFill>
                  <a:schemeClr val="bg1"/>
                </a:solidFill>
              </a:rPr>
              <a:t> the EEC in </a:t>
            </a:r>
            <a:r>
              <a:rPr lang="nl-BE" sz="2400" dirty="0" err="1">
                <a:solidFill>
                  <a:schemeClr val="bg1"/>
                </a:solidFill>
              </a:rPr>
              <a:t>February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1FA49-27D9-844F-7B5A-01BF5B01C53A}"/>
              </a:ext>
            </a:extLst>
          </p:cNvPr>
          <p:cNvSpPr txBox="1"/>
          <p:nvPr/>
        </p:nvSpPr>
        <p:spPr>
          <a:xfrm>
            <a:off x="2035536" y="4043525"/>
            <a:ext cx="6442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</a:t>
            </a:r>
            <a:r>
              <a:rPr lang="nl-BE" sz="2400" dirty="0" err="1">
                <a:solidFill>
                  <a:schemeClr val="bg1"/>
                </a:solidFill>
              </a:rPr>
              <a:t>focusing</a:t>
            </a:r>
            <a:r>
              <a:rPr lang="nl-BE" sz="2400" dirty="0">
                <a:solidFill>
                  <a:schemeClr val="bg1"/>
                </a:solidFill>
              </a:rPr>
              <a:t> on UEMS </a:t>
            </a:r>
            <a:r>
              <a:rPr lang="nl-BE" sz="2400" dirty="0" err="1">
                <a:solidFill>
                  <a:schemeClr val="bg1"/>
                </a:solidFill>
              </a:rPr>
              <a:t>communication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strategy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152CD92-53FB-8757-C0D6-81D9CC4B1191}"/>
              </a:ext>
            </a:extLst>
          </p:cNvPr>
          <p:cNvSpPr txBox="1"/>
          <p:nvPr/>
        </p:nvSpPr>
        <p:spPr>
          <a:xfrm>
            <a:off x="1997911" y="3357014"/>
            <a:ext cx="7802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</a:t>
            </a:r>
            <a:r>
              <a:rPr lang="nl-BE" sz="2400" dirty="0" err="1">
                <a:solidFill>
                  <a:schemeClr val="bg1"/>
                </a:solidFill>
              </a:rPr>
              <a:t>regular</a:t>
            </a:r>
            <a:r>
              <a:rPr lang="nl-BE" sz="2400" dirty="0">
                <a:solidFill>
                  <a:schemeClr val="bg1"/>
                </a:solidFill>
              </a:rPr>
              <a:t> meetings </a:t>
            </a:r>
            <a:r>
              <a:rPr lang="nl-BE" sz="2400" dirty="0" err="1">
                <a:solidFill>
                  <a:schemeClr val="bg1"/>
                </a:solidFill>
              </a:rPr>
              <a:t>with</a:t>
            </a:r>
            <a:r>
              <a:rPr lang="nl-BE" sz="2400" dirty="0">
                <a:solidFill>
                  <a:schemeClr val="bg1"/>
                </a:solidFill>
              </a:rPr>
              <a:t> the </a:t>
            </a:r>
            <a:r>
              <a:rPr lang="nl-BE" sz="2400" dirty="0" err="1">
                <a:solidFill>
                  <a:schemeClr val="bg1"/>
                </a:solidFill>
              </a:rPr>
              <a:t>Officer</a:t>
            </a:r>
            <a:r>
              <a:rPr lang="nl-BE" sz="2400" dirty="0">
                <a:solidFill>
                  <a:schemeClr val="bg1"/>
                </a:solidFill>
              </a:rPr>
              <a:t> for EU &amp; </a:t>
            </a:r>
            <a:r>
              <a:rPr lang="nl-BE" sz="2400" dirty="0" err="1">
                <a:solidFill>
                  <a:schemeClr val="bg1"/>
                </a:solidFill>
              </a:rPr>
              <a:t>Int’l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Affairs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4A50C0-4837-9C05-7EFD-DD73C30336C0}"/>
              </a:ext>
            </a:extLst>
          </p:cNvPr>
          <p:cNvSpPr txBox="1"/>
          <p:nvPr/>
        </p:nvSpPr>
        <p:spPr>
          <a:xfrm>
            <a:off x="1997911" y="2670503"/>
            <a:ext cx="424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nl-BE" sz="2400" dirty="0" err="1">
                <a:solidFill>
                  <a:schemeClr val="bg1"/>
                </a:solidFill>
              </a:rPr>
              <a:t>Started</a:t>
            </a:r>
            <a:r>
              <a:rPr lang="nl-BE" sz="2400" dirty="0">
                <a:solidFill>
                  <a:schemeClr val="bg1"/>
                </a:solidFill>
              </a:rPr>
              <a:t> in 2024 on EU issues </a:t>
            </a:r>
          </a:p>
        </p:txBody>
      </p:sp>
    </p:spTree>
    <p:extLst>
      <p:ext uri="{BB962C8B-B14F-4D97-AF65-F5344CB8AC3E}">
        <p14:creationId xmlns:p14="http://schemas.microsoft.com/office/powerpoint/2010/main" val="3769411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055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 Officer for EU &amp; Int’l Affairs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76EF7-C6D3-4179-8891-190AE7C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0" y="1825625"/>
            <a:ext cx="9613490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The activities of the Officer for EU &amp; Int’l Affairs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36B8575-E098-C9D2-96D6-DD4C302E1A0F}"/>
              </a:ext>
            </a:extLst>
          </p:cNvPr>
          <p:cNvSpPr txBox="1"/>
          <p:nvPr/>
        </p:nvSpPr>
        <p:spPr>
          <a:xfrm>
            <a:off x="2035535" y="5416547"/>
            <a:ext cx="8232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	</a:t>
            </a:r>
            <a:r>
              <a:rPr lang="nl-BE" sz="2400" dirty="0" err="1">
                <a:solidFill>
                  <a:schemeClr val="bg1"/>
                </a:solidFill>
              </a:rPr>
              <a:t>funding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organisation</a:t>
            </a:r>
            <a:r>
              <a:rPr lang="nl-BE" sz="2400" dirty="0">
                <a:solidFill>
                  <a:schemeClr val="bg1"/>
                </a:solidFill>
              </a:rPr>
              <a:t> for research and </a:t>
            </a:r>
            <a:r>
              <a:rPr lang="nl-BE" sz="2400" dirty="0" err="1">
                <a:solidFill>
                  <a:schemeClr val="bg1"/>
                </a:solidFill>
              </a:rPr>
              <a:t>innovation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2B4DB0-1A36-A843-2A39-A76738DD63E1}"/>
              </a:ext>
            </a:extLst>
          </p:cNvPr>
          <p:cNvSpPr txBox="1"/>
          <p:nvPr/>
        </p:nvSpPr>
        <p:spPr>
          <a:xfrm>
            <a:off x="2049719" y="4730036"/>
            <a:ext cx="8140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COST - European Cooperation in </a:t>
            </a:r>
            <a:r>
              <a:rPr lang="nl-BE" sz="2400" dirty="0" err="1">
                <a:solidFill>
                  <a:schemeClr val="bg1"/>
                </a:solidFill>
              </a:rPr>
              <a:t>Science</a:t>
            </a:r>
            <a:r>
              <a:rPr lang="nl-BE" sz="2400" dirty="0">
                <a:solidFill>
                  <a:schemeClr val="bg1"/>
                </a:solidFill>
              </a:rPr>
              <a:t> and Technology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1FA49-27D9-844F-7B5A-01BF5B01C53A}"/>
              </a:ext>
            </a:extLst>
          </p:cNvPr>
          <p:cNvSpPr txBox="1"/>
          <p:nvPr/>
        </p:nvSpPr>
        <p:spPr>
          <a:xfrm>
            <a:off x="2035536" y="4043525"/>
            <a:ext cx="100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Promote mental health and wellbeing among healthcare workers in Europe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nl-BE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152CD92-53FB-8757-C0D6-81D9CC4B1191}"/>
              </a:ext>
            </a:extLst>
          </p:cNvPr>
          <p:cNvSpPr txBox="1"/>
          <p:nvPr/>
        </p:nvSpPr>
        <p:spPr>
          <a:xfrm>
            <a:off x="1997911" y="3357014"/>
            <a:ext cx="8097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   	UEMS was </a:t>
            </a:r>
            <a:r>
              <a:rPr lang="nl-BE" sz="2400" dirty="0" err="1">
                <a:solidFill>
                  <a:schemeClr val="bg1"/>
                </a:solidFill>
              </a:rPr>
              <a:t>invited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to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become</a:t>
            </a:r>
            <a:r>
              <a:rPr lang="nl-BE" sz="2400" dirty="0">
                <a:solidFill>
                  <a:schemeClr val="bg1"/>
                </a:solidFill>
              </a:rPr>
              <a:t> a member in a new project</a:t>
            </a:r>
            <a:endParaRPr lang="nl-BE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4A50C0-4837-9C05-7EFD-DD73C30336C0}"/>
              </a:ext>
            </a:extLst>
          </p:cNvPr>
          <p:cNvSpPr txBox="1"/>
          <p:nvPr/>
        </p:nvSpPr>
        <p:spPr>
          <a:xfrm>
            <a:off x="1997911" y="2670503"/>
            <a:ext cx="263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Care2Care - project</a:t>
            </a:r>
            <a:endParaRPr lang="nl-BE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55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055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 Officer for EU &amp; Int’l Affairs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76EF7-C6D3-4179-8891-190AE7C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0" y="1825625"/>
            <a:ext cx="9613490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The activities of the Officer for EU &amp; Int’l Affairs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36B8575-E098-C9D2-96D6-DD4C302E1A0F}"/>
              </a:ext>
            </a:extLst>
          </p:cNvPr>
          <p:cNvSpPr txBox="1"/>
          <p:nvPr/>
        </p:nvSpPr>
        <p:spPr>
          <a:xfrm>
            <a:off x="2049719" y="5407216"/>
            <a:ext cx="6762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nl-BE" sz="2400" dirty="0">
                <a:solidFill>
                  <a:schemeClr val="bg1"/>
                </a:solidFill>
              </a:rPr>
              <a:t> 			   </a:t>
            </a:r>
            <a:r>
              <a:rPr lang="nl-BE" sz="2400" dirty="0" err="1">
                <a:solidFill>
                  <a:schemeClr val="bg1"/>
                </a:solidFill>
              </a:rPr>
              <a:t>many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thanks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to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its</a:t>
            </a:r>
            <a:r>
              <a:rPr lang="nl-BE" sz="2400" dirty="0">
                <a:solidFill>
                  <a:schemeClr val="bg1"/>
                </a:solidFill>
              </a:rPr>
              <a:t> members </a:t>
            </a:r>
            <a:endParaRPr lang="nl-BE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2B4DB0-1A36-A843-2A39-A76738DD63E1}"/>
              </a:ext>
            </a:extLst>
          </p:cNvPr>
          <p:cNvSpPr txBox="1"/>
          <p:nvPr/>
        </p:nvSpPr>
        <p:spPr>
          <a:xfrm>
            <a:off x="2076412" y="4730036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1FA49-27D9-844F-7B5A-01BF5B01C53A}"/>
              </a:ext>
            </a:extLst>
          </p:cNvPr>
          <p:cNvSpPr txBox="1"/>
          <p:nvPr/>
        </p:nvSpPr>
        <p:spPr>
          <a:xfrm>
            <a:off x="2035536" y="4043525"/>
            <a:ext cx="5849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…	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kick-off meeting on 16</a:t>
            </a:r>
            <a:r>
              <a:rPr lang="en-US" sz="24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September</a:t>
            </a:r>
            <a:endParaRPr lang="nl-BE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152CD92-53FB-8757-C0D6-81D9CC4B1191}"/>
              </a:ext>
            </a:extLst>
          </p:cNvPr>
          <p:cNvSpPr txBox="1"/>
          <p:nvPr/>
        </p:nvSpPr>
        <p:spPr>
          <a:xfrm>
            <a:off x="1997911" y="3357014"/>
            <a:ext cx="6997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   	</a:t>
            </a:r>
            <a:r>
              <a:rPr lang="nl-BE" sz="2400" dirty="0" err="1">
                <a:solidFill>
                  <a:schemeClr val="bg1"/>
                </a:solidFill>
              </a:rPr>
              <a:t>announced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during</a:t>
            </a:r>
            <a:r>
              <a:rPr lang="nl-BE" sz="2400" dirty="0">
                <a:solidFill>
                  <a:schemeClr val="bg1"/>
                </a:solidFill>
              </a:rPr>
              <a:t> the </a:t>
            </a:r>
            <a:r>
              <a:rPr lang="nl-BE" sz="2400" dirty="0" err="1">
                <a:solidFill>
                  <a:schemeClr val="bg1"/>
                </a:solidFill>
              </a:rPr>
              <a:t>Council’s</a:t>
            </a:r>
            <a:r>
              <a:rPr lang="nl-BE" sz="2400" dirty="0">
                <a:solidFill>
                  <a:schemeClr val="bg1"/>
                </a:solidFill>
              </a:rPr>
              <a:t> Spring meeting</a:t>
            </a:r>
            <a:endParaRPr lang="nl-BE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4A50C0-4837-9C05-7EFD-DD73C30336C0}"/>
              </a:ext>
            </a:extLst>
          </p:cNvPr>
          <p:cNvSpPr txBox="1"/>
          <p:nvPr/>
        </p:nvSpPr>
        <p:spPr>
          <a:xfrm>
            <a:off x="1997911" y="2670503"/>
            <a:ext cx="4959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UEMS Task Force for EU &amp; Int’l Affairs</a:t>
            </a:r>
            <a:endParaRPr lang="nl-BE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041E9038-8E2C-5085-FD7F-83A36BF42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669553"/>
              </p:ext>
            </p:extLst>
          </p:nvPr>
        </p:nvGraphicFramePr>
        <p:xfrm>
          <a:off x="8995724" y="3711329"/>
          <a:ext cx="312869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8690">
                  <a:extLst>
                    <a:ext uri="{9D8B030D-6E8A-4147-A177-3AD203B41FA5}">
                      <a16:colId xmlns:a16="http://schemas.microsoft.com/office/drawing/2014/main" val="10074054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2400" b="0" dirty="0">
                          <a:latin typeface="+mn-lt"/>
                        </a:rPr>
                        <a:t>Prof. Akyol Umut</a:t>
                      </a:r>
                    </a:p>
                    <a:p>
                      <a:r>
                        <a:rPr lang="nl-BE" sz="2400" b="0" dirty="0">
                          <a:latin typeface="+mn-lt"/>
                        </a:rPr>
                        <a:t>Dr. Brittlebank Andy</a:t>
                      </a:r>
                    </a:p>
                    <a:p>
                      <a:r>
                        <a:rPr lang="nl-BE" sz="2400" b="0" dirty="0">
                          <a:latin typeface="+mn-lt"/>
                        </a:rPr>
                        <a:t>Prof. Cikes Nada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400" b="0" dirty="0"/>
                        <a:t>Prof. </a:t>
                      </a:r>
                      <a:r>
                        <a:rPr lang="nl-BE" sz="2400" b="0" dirty="0" err="1"/>
                        <a:t>Halilah</a:t>
                      </a:r>
                      <a:r>
                        <a:rPr lang="nl-BE" sz="2400" b="0" dirty="0"/>
                        <a:t> </a:t>
                      </a:r>
                      <a:r>
                        <a:rPr lang="nl-BE" sz="2400" b="0" dirty="0" err="1"/>
                        <a:t>Hannuh</a:t>
                      </a:r>
                      <a:endParaRPr lang="nl-BE" sz="2400" b="0" dirty="0"/>
                    </a:p>
                    <a:p>
                      <a:r>
                        <a:rPr lang="nl-BE" sz="2400" b="0" dirty="0"/>
                        <a:t>Prof. Krajewski Romuald</a:t>
                      </a:r>
                    </a:p>
                    <a:p>
                      <a:r>
                        <a:rPr lang="nl-BE" sz="2400" b="0" dirty="0"/>
                        <a:t>Dr. Patil </a:t>
                      </a:r>
                      <a:r>
                        <a:rPr lang="nl-BE" sz="2400" b="0" dirty="0" err="1"/>
                        <a:t>Naishad</a:t>
                      </a:r>
                      <a:endParaRPr lang="nl-BE" sz="2400" b="0" dirty="0"/>
                    </a:p>
                    <a:p>
                      <a:r>
                        <a:rPr lang="nl-BE" sz="2400" b="0" dirty="0"/>
                        <a:t>Mrs. Dumaine Isabelle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135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668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055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 Officer for EU &amp; Int’l Affairs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76EF7-C6D3-4179-8891-190AE7C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0" y="1825625"/>
            <a:ext cx="9613490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The activities of the Officer for EU &amp; Int’l Affairs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36B8575-E098-C9D2-96D6-DD4C302E1A0F}"/>
              </a:ext>
            </a:extLst>
          </p:cNvPr>
          <p:cNvSpPr txBox="1"/>
          <p:nvPr/>
        </p:nvSpPr>
        <p:spPr>
          <a:xfrm>
            <a:off x="2049719" y="5407216"/>
            <a:ext cx="9795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accent1">
                    <a:lumMod val="75000"/>
                  </a:schemeClr>
                </a:solidFill>
              </a:rPr>
              <a:t>…	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establish </a:t>
            </a:r>
            <a:r>
              <a:rPr lang="nl-BE" sz="2400" dirty="0" err="1">
                <a:solidFill>
                  <a:schemeClr val="bg1"/>
                </a:solidFill>
              </a:rPr>
              <a:t>working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contacts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with</a:t>
            </a:r>
            <a:r>
              <a:rPr lang="nl-BE" sz="2400" dirty="0">
                <a:solidFill>
                  <a:schemeClr val="bg1"/>
                </a:solidFill>
              </a:rPr>
              <a:t> EU </a:t>
            </a:r>
            <a:r>
              <a:rPr lang="nl-BE" sz="2400" dirty="0" err="1">
                <a:solidFill>
                  <a:schemeClr val="bg1"/>
                </a:solidFill>
              </a:rPr>
              <a:t>institutions</a:t>
            </a:r>
            <a:r>
              <a:rPr lang="nl-BE" sz="2400" dirty="0">
                <a:solidFill>
                  <a:schemeClr val="bg1"/>
                </a:solidFill>
              </a:rPr>
              <a:t> (DG GROW?) and </a:t>
            </a:r>
            <a:r>
              <a:rPr lang="nl-BE" sz="2400" dirty="0" err="1">
                <a:solidFill>
                  <a:schemeClr val="bg1"/>
                </a:solidFill>
              </a:rPr>
              <a:t>MEPs</a:t>
            </a:r>
            <a:endParaRPr lang="nl-BE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2B4DB0-1A36-A843-2A39-A76738DD63E1}"/>
              </a:ext>
            </a:extLst>
          </p:cNvPr>
          <p:cNvSpPr txBox="1"/>
          <p:nvPr/>
        </p:nvSpPr>
        <p:spPr>
          <a:xfrm>
            <a:off x="2076412" y="4730036"/>
            <a:ext cx="9515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nl-BE" sz="2400" dirty="0">
                <a:solidFill>
                  <a:schemeClr val="bg1"/>
                </a:solidFill>
              </a:rPr>
              <a:t>	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		     =&gt; will promote development of EU exams</a:t>
            </a:r>
            <a:endParaRPr lang="nl-BE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1FA49-27D9-844F-7B5A-01BF5B01C53A}"/>
              </a:ext>
            </a:extLst>
          </p:cNvPr>
          <p:cNvSpPr txBox="1"/>
          <p:nvPr/>
        </p:nvSpPr>
        <p:spPr>
          <a:xfrm>
            <a:off x="2035536" y="4043525"/>
            <a:ext cx="8879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…	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widely known ETRs =&gt; will increase their implementation</a:t>
            </a:r>
            <a:endParaRPr lang="nl-BE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152CD92-53FB-8757-C0D6-81D9CC4B1191}"/>
              </a:ext>
            </a:extLst>
          </p:cNvPr>
          <p:cNvSpPr txBox="1"/>
          <p:nvPr/>
        </p:nvSpPr>
        <p:spPr>
          <a:xfrm>
            <a:off x="1997911" y="3357014"/>
            <a:ext cx="7381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   	</a:t>
            </a:r>
            <a:r>
              <a:rPr lang="nl-BE" sz="2400" dirty="0" err="1">
                <a:solidFill>
                  <a:schemeClr val="bg1"/>
                </a:solidFill>
              </a:rPr>
              <a:t>develop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strategies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to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increase</a:t>
            </a:r>
            <a:r>
              <a:rPr lang="nl-BE" sz="2400" dirty="0">
                <a:solidFill>
                  <a:schemeClr val="bg1"/>
                </a:solidFill>
              </a:rPr>
              <a:t> UEMS’ “</a:t>
            </a:r>
            <a:r>
              <a:rPr lang="nl-BE" sz="2400" i="1" dirty="0">
                <a:solidFill>
                  <a:schemeClr val="bg1"/>
                </a:solidFill>
              </a:rPr>
              <a:t>soft power</a:t>
            </a:r>
            <a:r>
              <a:rPr lang="nl-BE" sz="2400" dirty="0">
                <a:solidFill>
                  <a:schemeClr val="bg1"/>
                </a:solidFill>
              </a:rPr>
              <a:t>”</a:t>
            </a:r>
            <a:endParaRPr lang="nl-BE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4A50C0-4837-9C05-7EFD-DD73C30336C0}"/>
              </a:ext>
            </a:extLst>
          </p:cNvPr>
          <p:cNvSpPr txBox="1"/>
          <p:nvPr/>
        </p:nvSpPr>
        <p:spPr>
          <a:xfrm>
            <a:off x="1997911" y="2670503"/>
            <a:ext cx="4959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UEMS Task Force for EU &amp; Int’l Affairs</a:t>
            </a:r>
            <a:endParaRPr lang="nl-BE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6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055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 Officer for EU &amp; Int’l Affairs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76EF7-C6D3-4179-8891-190AE7C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0" y="1825625"/>
            <a:ext cx="9613490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The activities of the Officer for EU &amp; Int’l Affairs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36B8575-E098-C9D2-96D6-DD4C302E1A0F}"/>
              </a:ext>
            </a:extLst>
          </p:cNvPr>
          <p:cNvSpPr txBox="1"/>
          <p:nvPr/>
        </p:nvSpPr>
        <p:spPr>
          <a:xfrm>
            <a:off x="2049719" y="5407216"/>
            <a:ext cx="9327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accent1">
                    <a:lumMod val="75000"/>
                  </a:schemeClr>
                </a:solidFill>
              </a:rPr>
              <a:t>…		</a:t>
            </a:r>
            <a:r>
              <a:rPr lang="nl-BE" sz="2400" dirty="0">
                <a:solidFill>
                  <a:schemeClr val="bg1"/>
                </a:solidFill>
              </a:rPr>
              <a:t> look for common </a:t>
            </a:r>
            <a:r>
              <a:rPr lang="nl-BE" sz="2400" dirty="0" err="1">
                <a:solidFill>
                  <a:schemeClr val="bg1"/>
                </a:solidFill>
              </a:rPr>
              <a:t>interests</a:t>
            </a:r>
            <a:r>
              <a:rPr lang="nl-BE" sz="2400" dirty="0">
                <a:solidFill>
                  <a:schemeClr val="bg1"/>
                </a:solidFill>
              </a:rPr>
              <a:t> shared </a:t>
            </a:r>
            <a:r>
              <a:rPr lang="nl-BE" sz="2400" dirty="0" err="1">
                <a:solidFill>
                  <a:schemeClr val="bg1"/>
                </a:solidFill>
              </a:rPr>
              <a:t>with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other</a:t>
            </a:r>
            <a:r>
              <a:rPr lang="nl-BE" sz="2400" dirty="0">
                <a:solidFill>
                  <a:schemeClr val="bg1"/>
                </a:solidFill>
              </a:rPr>
              <a:t> stakeholders</a:t>
            </a:r>
            <a:endParaRPr lang="nl-BE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2B4DB0-1A36-A843-2A39-A76738DD63E1}"/>
              </a:ext>
            </a:extLst>
          </p:cNvPr>
          <p:cNvSpPr txBox="1"/>
          <p:nvPr/>
        </p:nvSpPr>
        <p:spPr>
          <a:xfrm>
            <a:off x="2076412" y="4730036"/>
            <a:ext cx="9509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nl-BE" sz="2400" dirty="0">
                <a:solidFill>
                  <a:schemeClr val="bg1"/>
                </a:solidFill>
              </a:rPr>
              <a:t>		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educational institutions </a:t>
            </a:r>
            <a:r>
              <a:rPr lang="nl-BE" sz="2400" dirty="0">
                <a:solidFill>
                  <a:schemeClr val="bg1"/>
                </a:solidFill>
              </a:rPr>
              <a:t>and </a:t>
            </a:r>
            <a:r>
              <a:rPr lang="nl-BE" sz="2400" dirty="0" err="1">
                <a:solidFill>
                  <a:schemeClr val="bg1"/>
                </a:solidFill>
              </a:rPr>
              <a:t>their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networks</a:t>
            </a:r>
            <a:r>
              <a:rPr lang="nl-BE" sz="2400" dirty="0">
                <a:solidFill>
                  <a:schemeClr val="bg1"/>
                </a:solidFill>
              </a:rPr>
              <a:t> (Royal Colleges)</a:t>
            </a:r>
            <a:endParaRPr lang="nl-BE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1FA49-27D9-844F-7B5A-01BF5B01C53A}"/>
              </a:ext>
            </a:extLst>
          </p:cNvPr>
          <p:cNvSpPr txBox="1"/>
          <p:nvPr/>
        </p:nvSpPr>
        <p:spPr>
          <a:xfrm>
            <a:off x="2035536" y="4043525"/>
            <a:ext cx="6776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…	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Europe and national politicians, </a:t>
            </a:r>
            <a:endParaRPr lang="nl-BE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152CD92-53FB-8757-C0D6-81D9CC4B1191}"/>
              </a:ext>
            </a:extLst>
          </p:cNvPr>
          <p:cNvSpPr txBox="1"/>
          <p:nvPr/>
        </p:nvSpPr>
        <p:spPr>
          <a:xfrm>
            <a:off x="1997911" y="3357014"/>
            <a:ext cx="7185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   	</a:t>
            </a:r>
            <a:r>
              <a:rPr lang="nl-BE" sz="2400" dirty="0" err="1">
                <a:solidFill>
                  <a:schemeClr val="bg1"/>
                </a:solidFill>
              </a:rPr>
              <a:t>expand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existing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contacts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with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other</a:t>
            </a:r>
            <a:r>
              <a:rPr lang="nl-BE" sz="2400" dirty="0">
                <a:solidFill>
                  <a:schemeClr val="bg1"/>
                </a:solidFill>
              </a:rPr>
              <a:t> stakeholders</a:t>
            </a:r>
            <a:endParaRPr lang="nl-BE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4A50C0-4837-9C05-7EFD-DD73C30336C0}"/>
              </a:ext>
            </a:extLst>
          </p:cNvPr>
          <p:cNvSpPr txBox="1"/>
          <p:nvPr/>
        </p:nvSpPr>
        <p:spPr>
          <a:xfrm>
            <a:off x="1997911" y="2670503"/>
            <a:ext cx="4959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UEMS Task Force for EU &amp; Int’l Affairs</a:t>
            </a:r>
            <a:endParaRPr lang="nl-BE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04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055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 Officer for EU &amp; Int’l Affairs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76EF7-C6D3-4179-8891-190AE7C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0" y="1825625"/>
            <a:ext cx="9613490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The activities of the Officer for EU &amp; Int’l Affairs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2B4DB0-1A36-A843-2A39-A76738DD63E1}"/>
              </a:ext>
            </a:extLst>
          </p:cNvPr>
          <p:cNvSpPr txBox="1"/>
          <p:nvPr/>
        </p:nvSpPr>
        <p:spPr>
          <a:xfrm>
            <a:off x="2076412" y="4730036"/>
            <a:ext cx="9457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nl-BE" sz="2400" dirty="0">
                <a:solidFill>
                  <a:schemeClr val="bg1"/>
                </a:solidFill>
              </a:rPr>
              <a:t>	</a:t>
            </a:r>
            <a:r>
              <a:rPr lang="nl-BE" sz="2400" dirty="0" err="1">
                <a:solidFill>
                  <a:schemeClr val="bg1"/>
                </a:solidFill>
              </a:rPr>
              <a:t>how</a:t>
            </a:r>
            <a:r>
              <a:rPr lang="nl-BE" sz="2400" dirty="0">
                <a:solidFill>
                  <a:schemeClr val="bg1"/>
                </a:solidFill>
              </a:rPr>
              <a:t> do </a:t>
            </a:r>
            <a:r>
              <a:rPr lang="nl-BE" sz="2400" dirty="0" err="1">
                <a:solidFill>
                  <a:schemeClr val="bg1"/>
                </a:solidFill>
              </a:rPr>
              <a:t>you</a:t>
            </a:r>
            <a:r>
              <a:rPr lang="nl-BE" sz="2400" dirty="0">
                <a:solidFill>
                  <a:schemeClr val="bg1"/>
                </a:solidFill>
              </a:rPr>
              <a:t> look </a:t>
            </a:r>
            <a:r>
              <a:rPr lang="nl-BE" sz="2400" dirty="0" err="1">
                <a:solidFill>
                  <a:schemeClr val="bg1"/>
                </a:solidFill>
              </a:rPr>
              <a:t>to</a:t>
            </a:r>
            <a:r>
              <a:rPr lang="nl-BE" sz="2400" dirty="0">
                <a:solidFill>
                  <a:schemeClr val="bg1"/>
                </a:solidFill>
              </a:rPr>
              <a:t> the </a:t>
            </a:r>
            <a:r>
              <a:rPr lang="nl-BE" sz="2400" dirty="0" err="1">
                <a:solidFill>
                  <a:schemeClr val="bg1"/>
                </a:solidFill>
              </a:rPr>
              <a:t>future</a:t>
            </a:r>
            <a:r>
              <a:rPr lang="nl-BE" sz="2400" dirty="0">
                <a:solidFill>
                  <a:schemeClr val="bg1"/>
                </a:solidFill>
              </a:rPr>
              <a:t> ?  </a:t>
            </a:r>
            <a:r>
              <a:rPr lang="nl-BE" sz="2000" dirty="0">
                <a:solidFill>
                  <a:schemeClr val="bg1"/>
                </a:solidFill>
              </a:rPr>
              <a:t>(</a:t>
            </a:r>
            <a:r>
              <a:rPr lang="nl-BE" sz="2000" dirty="0" err="1">
                <a:solidFill>
                  <a:schemeClr val="bg1"/>
                </a:solidFill>
              </a:rPr>
              <a:t>pandemic</a:t>
            </a:r>
            <a:r>
              <a:rPr lang="nl-BE" sz="2000" dirty="0">
                <a:solidFill>
                  <a:schemeClr val="bg1"/>
                </a:solidFill>
              </a:rPr>
              <a:t>, </a:t>
            </a:r>
            <a:r>
              <a:rPr lang="nl-BE" sz="2000" dirty="0" err="1">
                <a:solidFill>
                  <a:schemeClr val="bg1"/>
                </a:solidFill>
              </a:rPr>
              <a:t>conflicts</a:t>
            </a:r>
            <a:r>
              <a:rPr lang="nl-BE" sz="2000" dirty="0">
                <a:solidFill>
                  <a:schemeClr val="bg1"/>
                </a:solidFill>
              </a:rPr>
              <a:t>, </a:t>
            </a:r>
            <a:r>
              <a:rPr lang="nl-BE" sz="2000" dirty="0" err="1">
                <a:solidFill>
                  <a:schemeClr val="bg1"/>
                </a:solidFill>
              </a:rPr>
              <a:t>climate</a:t>
            </a:r>
            <a:r>
              <a:rPr lang="nl-BE" sz="2000" dirty="0">
                <a:solidFill>
                  <a:schemeClr val="bg1"/>
                </a:solidFill>
              </a:rPr>
              <a:t> changes, …)</a:t>
            </a:r>
            <a:endParaRPr lang="nl-B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1FA49-27D9-844F-7B5A-01BF5B01C53A}"/>
              </a:ext>
            </a:extLst>
          </p:cNvPr>
          <p:cNvSpPr txBox="1"/>
          <p:nvPr/>
        </p:nvSpPr>
        <p:spPr>
          <a:xfrm>
            <a:off x="2035536" y="4043525"/>
            <a:ext cx="6478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…	</a:t>
            </a:r>
            <a:r>
              <a:rPr lang="en-US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what would you add to these suggestions ?</a:t>
            </a:r>
            <a:endParaRPr lang="nl-BE" sz="24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152CD92-53FB-8757-C0D6-81D9CC4B1191}"/>
              </a:ext>
            </a:extLst>
          </p:cNvPr>
          <p:cNvSpPr txBox="1"/>
          <p:nvPr/>
        </p:nvSpPr>
        <p:spPr>
          <a:xfrm>
            <a:off x="1997911" y="3357014"/>
            <a:ext cx="8886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   	</a:t>
            </a:r>
            <a:r>
              <a:rPr lang="nl-BE" sz="2400" dirty="0" err="1">
                <a:solidFill>
                  <a:schemeClr val="bg1"/>
                </a:solidFill>
              </a:rPr>
              <a:t>what</a:t>
            </a:r>
            <a:r>
              <a:rPr lang="nl-BE" sz="2400" dirty="0">
                <a:solidFill>
                  <a:schemeClr val="bg1"/>
                </a:solidFill>
              </a:rPr>
              <a:t> are </a:t>
            </a:r>
            <a:r>
              <a:rPr lang="nl-BE" sz="2400" dirty="0" err="1">
                <a:solidFill>
                  <a:schemeClr val="bg1"/>
                </a:solidFill>
              </a:rPr>
              <a:t>our</a:t>
            </a:r>
            <a:r>
              <a:rPr lang="nl-BE" sz="2400" dirty="0">
                <a:solidFill>
                  <a:schemeClr val="bg1"/>
                </a:solidFill>
              </a:rPr>
              <a:t> Members’ &amp; </a:t>
            </a:r>
            <a:r>
              <a:rPr lang="nl-BE" sz="2400" dirty="0" err="1">
                <a:solidFill>
                  <a:schemeClr val="bg1"/>
                </a:solidFill>
              </a:rPr>
              <a:t>Sections</a:t>
            </a:r>
            <a:r>
              <a:rPr lang="nl-BE" sz="2400" dirty="0">
                <a:solidFill>
                  <a:schemeClr val="bg1"/>
                </a:solidFill>
              </a:rPr>
              <a:t>’ 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expectations from UEMS ?</a:t>
            </a:r>
            <a:endParaRPr lang="nl-BE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4A50C0-4837-9C05-7EFD-DD73C30336C0}"/>
              </a:ext>
            </a:extLst>
          </p:cNvPr>
          <p:cNvSpPr txBox="1"/>
          <p:nvPr/>
        </p:nvSpPr>
        <p:spPr>
          <a:xfrm>
            <a:off x="1997911" y="2670503"/>
            <a:ext cx="3899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 plan for the time coming:</a:t>
            </a:r>
            <a:endParaRPr lang="nl-BE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183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055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 Officer for EU &amp; Int’l Affairs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76EF7-C6D3-4179-8891-190AE7C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0" y="1825625"/>
            <a:ext cx="9613490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The activities of the Officer for EU &amp; Int’l Affairs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2B4DB0-1A36-A843-2A39-A76738DD63E1}"/>
              </a:ext>
            </a:extLst>
          </p:cNvPr>
          <p:cNvSpPr txBox="1"/>
          <p:nvPr/>
        </p:nvSpPr>
        <p:spPr>
          <a:xfrm>
            <a:off x="2076412" y="4730036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1FA49-27D9-844F-7B5A-01BF5B01C53A}"/>
              </a:ext>
            </a:extLst>
          </p:cNvPr>
          <p:cNvSpPr txBox="1"/>
          <p:nvPr/>
        </p:nvSpPr>
        <p:spPr>
          <a:xfrm>
            <a:off x="2035536" y="4043525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…</a:t>
            </a:r>
            <a:endParaRPr lang="nl-BE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152CD92-53FB-8757-C0D6-81D9CC4B1191}"/>
              </a:ext>
            </a:extLst>
          </p:cNvPr>
          <p:cNvSpPr txBox="1"/>
          <p:nvPr/>
        </p:nvSpPr>
        <p:spPr>
          <a:xfrm>
            <a:off x="2076412" y="5613250"/>
            <a:ext cx="7301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   		</a:t>
            </a:r>
            <a:r>
              <a:rPr lang="nl-BE" sz="4000" dirty="0" err="1">
                <a:solidFill>
                  <a:schemeClr val="bg1"/>
                </a:solidFill>
              </a:rPr>
              <a:t>Thanks</a:t>
            </a:r>
            <a:r>
              <a:rPr lang="nl-BE" sz="4000" dirty="0">
                <a:solidFill>
                  <a:schemeClr val="bg1"/>
                </a:solidFill>
              </a:rPr>
              <a:t> for </a:t>
            </a:r>
            <a:r>
              <a:rPr lang="nl-BE" sz="4000" dirty="0" err="1">
                <a:solidFill>
                  <a:schemeClr val="bg1"/>
                </a:solidFill>
              </a:rPr>
              <a:t>your</a:t>
            </a:r>
            <a:r>
              <a:rPr lang="nl-BE" sz="4000" dirty="0">
                <a:solidFill>
                  <a:schemeClr val="bg1"/>
                </a:solidFill>
              </a:rPr>
              <a:t> attention</a:t>
            </a:r>
            <a:endParaRPr lang="nl-BE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4A50C0-4837-9C05-7EFD-DD73C30336C0}"/>
              </a:ext>
            </a:extLst>
          </p:cNvPr>
          <p:cNvSpPr txBox="1"/>
          <p:nvPr/>
        </p:nvSpPr>
        <p:spPr>
          <a:xfrm>
            <a:off x="1997911" y="2670503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65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nl-BE" sz="2400" b="1" dirty="0">
              <a:solidFill>
                <a:srgbClr val="0065B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157BB47-03BB-B904-2524-BCED46DFDB65}"/>
              </a:ext>
            </a:extLst>
          </p:cNvPr>
          <p:cNvSpPr txBox="1"/>
          <p:nvPr/>
        </p:nvSpPr>
        <p:spPr>
          <a:xfrm>
            <a:off x="4248060" y="4727130"/>
            <a:ext cx="4597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>
                <a:solidFill>
                  <a:schemeClr val="bg1">
                    <a:lumMod val="95000"/>
                  </a:schemeClr>
                </a:solidFill>
              </a:rPr>
              <a:t>marc.uems@telenet.be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B6923F0-3E1B-1876-52F3-8FC892C66BBC}"/>
              </a:ext>
            </a:extLst>
          </p:cNvPr>
          <p:cNvSpPr txBox="1"/>
          <p:nvPr/>
        </p:nvSpPr>
        <p:spPr>
          <a:xfrm>
            <a:off x="4882944" y="4105078"/>
            <a:ext cx="6098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3600" dirty="0">
                <a:solidFill>
                  <a:schemeClr val="bg1"/>
                </a:solidFill>
              </a:rPr>
              <a:t>isabelle@uems.eu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E8228D0-75FA-53DD-A6AB-5DC3CA2ED36E}"/>
              </a:ext>
            </a:extLst>
          </p:cNvPr>
          <p:cNvSpPr txBox="1"/>
          <p:nvPr/>
        </p:nvSpPr>
        <p:spPr>
          <a:xfrm>
            <a:off x="3392129" y="3002756"/>
            <a:ext cx="6098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563C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</a:t>
            </a:r>
            <a:r>
              <a:rPr lang="en-US" sz="3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bit.ly/</a:t>
            </a:r>
            <a:r>
              <a:rPr lang="en-US" sz="3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MHsurveyEU</a:t>
            </a:r>
            <a:endParaRPr lang="nl-B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1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055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 Officer for EU &amp; Int’l Affairs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76EF7-C6D3-4179-8891-190AE7C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0" y="1825625"/>
            <a:ext cx="9613490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  Mrs. DUMAINES’ activities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36B8575-E098-C9D2-96D6-DD4C302E1A0F}"/>
              </a:ext>
            </a:extLst>
          </p:cNvPr>
          <p:cNvSpPr txBox="1"/>
          <p:nvPr/>
        </p:nvSpPr>
        <p:spPr>
          <a:xfrm>
            <a:off x="2035535" y="541654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F6E9972-5092-6CE5-EEF2-B87EBF920D03}"/>
              </a:ext>
            </a:extLst>
          </p:cNvPr>
          <p:cNvSpPr txBox="1"/>
          <p:nvPr/>
        </p:nvSpPr>
        <p:spPr>
          <a:xfrm>
            <a:off x="2120577" y="6103058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rgbClr val="0065B0"/>
                </a:solidFill>
              </a:rPr>
              <a:t>…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2B4DB0-1A36-A843-2A39-A76738DD63E1}"/>
              </a:ext>
            </a:extLst>
          </p:cNvPr>
          <p:cNvSpPr txBox="1"/>
          <p:nvPr/>
        </p:nvSpPr>
        <p:spPr>
          <a:xfrm>
            <a:off x="2049719" y="4730036"/>
            <a:ext cx="2244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	…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1FA49-27D9-844F-7B5A-01BF5B01C53A}"/>
              </a:ext>
            </a:extLst>
          </p:cNvPr>
          <p:cNvSpPr txBox="1"/>
          <p:nvPr/>
        </p:nvSpPr>
        <p:spPr>
          <a:xfrm>
            <a:off x="2035536" y="4043525"/>
            <a:ext cx="2244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	…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152CD92-53FB-8757-C0D6-81D9CC4B1191}"/>
              </a:ext>
            </a:extLst>
          </p:cNvPr>
          <p:cNvSpPr txBox="1"/>
          <p:nvPr/>
        </p:nvSpPr>
        <p:spPr>
          <a:xfrm>
            <a:off x="1997911" y="3357014"/>
            <a:ext cx="2244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	…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4A50C0-4837-9C05-7EFD-DD73C30336C0}"/>
              </a:ext>
            </a:extLst>
          </p:cNvPr>
          <p:cNvSpPr txBox="1"/>
          <p:nvPr/>
        </p:nvSpPr>
        <p:spPr>
          <a:xfrm>
            <a:off x="1997911" y="2670503"/>
            <a:ext cx="7831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nl-BE" sz="2400" dirty="0">
                <a:solidFill>
                  <a:schemeClr val="bg1"/>
                </a:solidFill>
              </a:rPr>
              <a:t>A major </a:t>
            </a:r>
            <a:r>
              <a:rPr lang="nl-BE" sz="2400" dirty="0" err="1">
                <a:solidFill>
                  <a:schemeClr val="bg1"/>
                </a:solidFill>
              </a:rPr>
              <a:t>milestone</a:t>
            </a:r>
            <a:r>
              <a:rPr lang="nl-BE" sz="2400" dirty="0">
                <a:solidFill>
                  <a:schemeClr val="bg1"/>
                </a:solidFill>
              </a:rPr>
              <a:t>: the </a:t>
            </a:r>
            <a:r>
              <a:rPr lang="nl-BE" sz="2400" dirty="0" err="1">
                <a:solidFill>
                  <a:schemeClr val="bg1"/>
                </a:solidFill>
              </a:rPr>
              <a:t>launch</a:t>
            </a:r>
            <a:r>
              <a:rPr lang="nl-BE" sz="2400" dirty="0">
                <a:solidFill>
                  <a:schemeClr val="bg1"/>
                </a:solidFill>
              </a:rPr>
              <a:t> of the new UEMS website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11FC0E2-DA3D-EFDC-A245-408A60BAC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992" y="3269262"/>
            <a:ext cx="6109023" cy="35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12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055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 Officer for EU &amp; Int’l Affairs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76EF7-C6D3-4179-8891-190AE7C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0" y="1825625"/>
            <a:ext cx="9613490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Mrs. DUMAINES’ activities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36B8575-E098-C9D2-96D6-DD4C302E1A0F}"/>
              </a:ext>
            </a:extLst>
          </p:cNvPr>
          <p:cNvSpPr txBox="1"/>
          <p:nvPr/>
        </p:nvSpPr>
        <p:spPr>
          <a:xfrm>
            <a:off x="2035535" y="5416547"/>
            <a:ext cx="9768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0" i="0" u="none" strike="noStrike" baseline="0" dirty="0">
                <a:solidFill>
                  <a:schemeClr val="bg1"/>
                </a:solidFill>
              </a:rPr>
              <a:t>	</a:t>
            </a:r>
            <a:r>
              <a:rPr lang="en-US" sz="2400" b="0" i="0" u="none" strike="noStrike" baseline="0" dirty="0">
                <a:solidFill>
                  <a:schemeClr val="bg1"/>
                </a:solidFill>
              </a:rPr>
              <a:t>improve digital health uptake in Indonesia and the wider Asian region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F6E9972-5092-6CE5-EEF2-B87EBF920D03}"/>
              </a:ext>
            </a:extLst>
          </p:cNvPr>
          <p:cNvSpPr txBox="1"/>
          <p:nvPr/>
        </p:nvSpPr>
        <p:spPr>
          <a:xfrm>
            <a:off x="2120577" y="6103058"/>
            <a:ext cx="4109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  <a:latin typeface="MyriadPro-Regular"/>
              </a:rPr>
              <a:t>	</a:t>
            </a:r>
            <a:r>
              <a:rPr lang="nl-BE" sz="2400" b="0" i="0" u="none" strike="noStrike" baseline="0" dirty="0">
                <a:solidFill>
                  <a:schemeClr val="bg1"/>
                </a:solidFill>
                <a:latin typeface="MyriadPro-Regular"/>
              </a:rPr>
              <a:t>digital soft skills training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2B4DB0-1A36-A843-2A39-A76738DD63E1}"/>
              </a:ext>
            </a:extLst>
          </p:cNvPr>
          <p:cNvSpPr txBox="1"/>
          <p:nvPr/>
        </p:nvSpPr>
        <p:spPr>
          <a:xfrm>
            <a:off x="2049719" y="4730036"/>
            <a:ext cx="3003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DISCERN-DSS </a:t>
            </a:r>
            <a:r>
              <a:rPr lang="nl-BE" dirty="0">
                <a:solidFill>
                  <a:schemeClr val="bg1"/>
                </a:solidFill>
              </a:rPr>
              <a:t>(</a:t>
            </a:r>
            <a:r>
              <a:rPr lang="nl-BE" dirty="0" err="1">
                <a:solidFill>
                  <a:schemeClr val="bg1"/>
                </a:solidFill>
              </a:rPr>
              <a:t>submitted</a:t>
            </a:r>
            <a:r>
              <a:rPr lang="nl-BE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1FA49-27D9-844F-7B5A-01BF5B01C53A}"/>
              </a:ext>
            </a:extLst>
          </p:cNvPr>
          <p:cNvSpPr txBox="1"/>
          <p:nvPr/>
        </p:nvSpPr>
        <p:spPr>
          <a:xfrm>
            <a:off x="2035536" y="4043525"/>
            <a:ext cx="7698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</a:t>
            </a:r>
            <a:r>
              <a:rPr lang="nl-BE" sz="2400" dirty="0" err="1">
                <a:solidFill>
                  <a:schemeClr val="bg1"/>
                </a:solidFill>
              </a:rPr>
              <a:t>addressing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mental</a:t>
            </a:r>
            <a:r>
              <a:rPr lang="nl-BE" sz="2400" dirty="0">
                <a:solidFill>
                  <a:schemeClr val="bg1"/>
                </a:solidFill>
              </a:rPr>
              <a:t> health of health care professionals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152CD92-53FB-8757-C0D6-81D9CC4B1191}"/>
              </a:ext>
            </a:extLst>
          </p:cNvPr>
          <p:cNvSpPr txBox="1"/>
          <p:nvPr/>
        </p:nvSpPr>
        <p:spPr>
          <a:xfrm>
            <a:off x="1997911" y="3357014"/>
            <a:ext cx="1782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KEEPCARING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4A50C0-4837-9C05-7EFD-DD73C30336C0}"/>
              </a:ext>
            </a:extLst>
          </p:cNvPr>
          <p:cNvSpPr txBox="1"/>
          <p:nvPr/>
        </p:nvSpPr>
        <p:spPr>
          <a:xfrm>
            <a:off x="1997911" y="2670503"/>
            <a:ext cx="5234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UEMS </a:t>
            </a:r>
            <a:r>
              <a:rPr lang="nl-BE" sz="2400" dirty="0" err="1">
                <a:solidFill>
                  <a:schemeClr val="bg1"/>
                </a:solidFill>
              </a:rPr>
              <a:t>involved</a:t>
            </a:r>
            <a:r>
              <a:rPr lang="nl-BE" sz="2400" dirty="0">
                <a:solidFill>
                  <a:schemeClr val="bg1"/>
                </a:solidFill>
              </a:rPr>
              <a:t> in 2 EU </a:t>
            </a:r>
            <a:r>
              <a:rPr lang="nl-BE" sz="2400" dirty="0" err="1">
                <a:solidFill>
                  <a:schemeClr val="bg1"/>
                </a:solidFill>
              </a:rPr>
              <a:t>funded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initiatives</a:t>
            </a:r>
            <a:endParaRPr lang="nl-B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8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055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 Officer for EU &amp; Int’l Affairs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76EF7-C6D3-4179-8891-190AE7C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0" y="1825625"/>
            <a:ext cx="9613490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Mrs. DUMAINES’ activities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36B8575-E098-C9D2-96D6-DD4C302E1A0F}"/>
              </a:ext>
            </a:extLst>
          </p:cNvPr>
          <p:cNvSpPr txBox="1"/>
          <p:nvPr/>
        </p:nvSpPr>
        <p:spPr>
          <a:xfrm>
            <a:off x="2035535" y="5416547"/>
            <a:ext cx="9278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	</a:t>
            </a:r>
            <a:r>
              <a:rPr lang="nl-BE" sz="2400" dirty="0" err="1">
                <a:solidFill>
                  <a:schemeClr val="bg1"/>
                </a:solidFill>
              </a:rPr>
              <a:t>to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ask</a:t>
            </a:r>
            <a:r>
              <a:rPr lang="nl-BE" sz="2400" dirty="0">
                <a:solidFill>
                  <a:schemeClr val="bg1"/>
                </a:solidFill>
              </a:rPr>
              <a:t> for a change in the </a:t>
            </a:r>
            <a:r>
              <a:rPr lang="nl-BE" sz="2400" dirty="0" err="1">
                <a:solidFill>
                  <a:schemeClr val="bg1"/>
                </a:solidFill>
              </a:rPr>
              <a:t>title</a:t>
            </a:r>
            <a:r>
              <a:rPr lang="nl-BE" sz="2400" dirty="0">
                <a:solidFill>
                  <a:schemeClr val="bg1"/>
                </a:solidFill>
              </a:rPr>
              <a:t> from </a:t>
            </a:r>
            <a:r>
              <a:rPr lang="nl-BE" sz="2400" i="1" dirty="0" err="1">
                <a:solidFill>
                  <a:schemeClr val="bg1"/>
                </a:solidFill>
              </a:rPr>
              <a:t>Physiotherapy</a:t>
            </a:r>
            <a:r>
              <a:rPr lang="nl-BE" sz="2400" dirty="0">
                <a:solidFill>
                  <a:schemeClr val="bg1"/>
                </a:solidFill>
              </a:rPr>
              <a:t> =&gt; </a:t>
            </a:r>
            <a:r>
              <a:rPr lang="nl-BE" sz="2400" i="1" dirty="0">
                <a:solidFill>
                  <a:schemeClr val="bg1"/>
                </a:solidFill>
              </a:rPr>
              <a:t>PRM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2B4DB0-1A36-A843-2A39-A76738DD63E1}"/>
              </a:ext>
            </a:extLst>
          </p:cNvPr>
          <p:cNvSpPr txBox="1"/>
          <p:nvPr/>
        </p:nvSpPr>
        <p:spPr>
          <a:xfrm>
            <a:off x="2049719" y="4730036"/>
            <a:ext cx="8555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the Section of </a:t>
            </a:r>
            <a:r>
              <a:rPr lang="nl-BE" sz="2400" dirty="0" err="1">
                <a:solidFill>
                  <a:schemeClr val="bg1"/>
                </a:solidFill>
              </a:rPr>
              <a:t>Physical</a:t>
            </a:r>
            <a:r>
              <a:rPr lang="nl-BE" sz="2400" dirty="0">
                <a:solidFill>
                  <a:schemeClr val="bg1"/>
                </a:solidFill>
              </a:rPr>
              <a:t> &amp; </a:t>
            </a:r>
            <a:r>
              <a:rPr lang="nl-BE" sz="2400" dirty="0" err="1">
                <a:solidFill>
                  <a:schemeClr val="bg1"/>
                </a:solidFill>
              </a:rPr>
              <a:t>Rehabilitation</a:t>
            </a:r>
            <a:r>
              <a:rPr lang="nl-BE" sz="2400" dirty="0">
                <a:solidFill>
                  <a:schemeClr val="bg1"/>
                </a:solidFill>
              </a:rPr>
              <a:t> Medicine </a:t>
            </a:r>
            <a:r>
              <a:rPr lang="nl-BE" sz="2400" dirty="0" err="1">
                <a:solidFill>
                  <a:schemeClr val="bg1"/>
                </a:solidFill>
              </a:rPr>
              <a:t>requested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1FA49-27D9-844F-7B5A-01BF5B01C53A}"/>
              </a:ext>
            </a:extLst>
          </p:cNvPr>
          <p:cNvSpPr txBox="1"/>
          <p:nvPr/>
        </p:nvSpPr>
        <p:spPr>
          <a:xfrm>
            <a:off x="2035536" y="4043525"/>
            <a:ext cx="3211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err="1">
                <a:solidFill>
                  <a:schemeClr val="bg1"/>
                </a:solidFill>
              </a:rPr>
              <a:t>After</a:t>
            </a:r>
            <a:r>
              <a:rPr lang="nl-BE" sz="2400" dirty="0">
                <a:solidFill>
                  <a:schemeClr val="bg1"/>
                </a:solidFill>
              </a:rPr>
              <a:t> a </a:t>
            </a:r>
            <a:r>
              <a:rPr lang="nl-BE" sz="2400" dirty="0" err="1">
                <a:solidFill>
                  <a:schemeClr val="bg1"/>
                </a:solidFill>
              </a:rPr>
              <a:t>request</a:t>
            </a:r>
            <a:r>
              <a:rPr lang="nl-BE" sz="2400" dirty="0">
                <a:solidFill>
                  <a:schemeClr val="bg1"/>
                </a:solidFill>
              </a:rPr>
              <a:t> for input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152CD92-53FB-8757-C0D6-81D9CC4B1191}"/>
              </a:ext>
            </a:extLst>
          </p:cNvPr>
          <p:cNvSpPr txBox="1"/>
          <p:nvPr/>
        </p:nvSpPr>
        <p:spPr>
          <a:xfrm>
            <a:off x="1997911" y="3357014"/>
            <a:ext cx="8559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of the </a:t>
            </a:r>
            <a:r>
              <a:rPr lang="nl-BE" sz="2400" dirty="0" err="1">
                <a:solidFill>
                  <a:schemeClr val="bg1"/>
                </a:solidFill>
              </a:rPr>
              <a:t>Direcive</a:t>
            </a:r>
            <a:r>
              <a:rPr lang="nl-BE" sz="2400" dirty="0">
                <a:solidFill>
                  <a:schemeClr val="bg1"/>
                </a:solidFill>
              </a:rPr>
              <a:t> on </a:t>
            </a:r>
            <a:r>
              <a:rPr lang="nl-BE" sz="2400" dirty="0" err="1">
                <a:solidFill>
                  <a:schemeClr val="bg1"/>
                </a:solidFill>
              </a:rPr>
              <a:t>Recognition</a:t>
            </a:r>
            <a:r>
              <a:rPr lang="nl-BE" sz="2400" dirty="0">
                <a:solidFill>
                  <a:schemeClr val="bg1"/>
                </a:solidFill>
              </a:rPr>
              <a:t> of Professional </a:t>
            </a:r>
            <a:r>
              <a:rPr lang="nl-BE" sz="2400" dirty="0" err="1">
                <a:solidFill>
                  <a:schemeClr val="bg1"/>
                </a:solidFill>
              </a:rPr>
              <a:t>Qualifications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4A50C0-4837-9C05-7EFD-DD73C30336C0}"/>
              </a:ext>
            </a:extLst>
          </p:cNvPr>
          <p:cNvSpPr txBox="1"/>
          <p:nvPr/>
        </p:nvSpPr>
        <p:spPr>
          <a:xfrm>
            <a:off x="1997911" y="2670503"/>
            <a:ext cx="10234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September 2024: European </a:t>
            </a:r>
            <a:r>
              <a:rPr lang="nl-BE" sz="2400" dirty="0" err="1">
                <a:solidFill>
                  <a:schemeClr val="bg1"/>
                </a:solidFill>
              </a:rPr>
              <a:t>Commission’s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mandatory</a:t>
            </a:r>
            <a:r>
              <a:rPr lang="nl-BE" sz="2400" dirty="0">
                <a:solidFill>
                  <a:schemeClr val="bg1"/>
                </a:solidFill>
              </a:rPr>
              <a:t> survey on </a:t>
            </a:r>
            <a:r>
              <a:rPr lang="nl-BE" sz="2400" dirty="0" err="1">
                <a:solidFill>
                  <a:schemeClr val="bg1"/>
                </a:solidFill>
              </a:rPr>
              <a:t>implementation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615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055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 Officer for EU &amp; Int’l Affairs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76EF7-C6D3-4179-8891-190AE7C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0" y="1825625"/>
            <a:ext cx="9613490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Mrs. DUMAINES’ activities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36B8575-E098-C9D2-96D6-DD4C302E1A0F}"/>
              </a:ext>
            </a:extLst>
          </p:cNvPr>
          <p:cNvSpPr txBox="1"/>
          <p:nvPr/>
        </p:nvSpPr>
        <p:spPr>
          <a:xfrm>
            <a:off x="2035535" y="5416547"/>
            <a:ext cx="8273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</a:t>
            </a:r>
            <a:r>
              <a:rPr lang="nl-BE" sz="2400" dirty="0" err="1">
                <a:solidFill>
                  <a:schemeClr val="bg1"/>
                </a:solidFill>
              </a:rPr>
              <a:t>organised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by</a:t>
            </a:r>
            <a:r>
              <a:rPr lang="nl-BE" sz="2400" dirty="0">
                <a:solidFill>
                  <a:schemeClr val="bg1"/>
                </a:solidFill>
              </a:rPr>
              <a:t> European </a:t>
            </a:r>
            <a:r>
              <a:rPr lang="nl-BE" sz="2400" dirty="0" err="1">
                <a:solidFill>
                  <a:schemeClr val="bg1"/>
                </a:solidFill>
              </a:rPr>
              <a:t>organisations</a:t>
            </a:r>
            <a:r>
              <a:rPr lang="nl-BE" sz="2400" dirty="0">
                <a:solidFill>
                  <a:schemeClr val="bg1"/>
                </a:solidFill>
              </a:rPr>
              <a:t>, the EU </a:t>
            </a:r>
            <a:r>
              <a:rPr lang="nl-BE" sz="2400" dirty="0" err="1">
                <a:solidFill>
                  <a:schemeClr val="bg1"/>
                </a:solidFill>
              </a:rPr>
              <a:t>Commission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endParaRPr lang="nl-BE" sz="2400" i="1" dirty="0">
              <a:solidFill>
                <a:schemeClr val="bg1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2B4DB0-1A36-A843-2A39-A76738DD63E1}"/>
              </a:ext>
            </a:extLst>
          </p:cNvPr>
          <p:cNvSpPr txBox="1"/>
          <p:nvPr/>
        </p:nvSpPr>
        <p:spPr>
          <a:xfrm>
            <a:off x="2049719" y="4730036"/>
            <a:ext cx="8904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err="1">
                <a:solidFill>
                  <a:schemeClr val="bg1"/>
                </a:solidFill>
              </a:rPr>
              <a:t>Throughout</a:t>
            </a:r>
            <a:r>
              <a:rPr lang="nl-BE" sz="2400" dirty="0">
                <a:solidFill>
                  <a:schemeClr val="bg1"/>
                </a:solidFill>
              </a:rPr>
              <a:t> the </a:t>
            </a:r>
            <a:r>
              <a:rPr lang="nl-BE" sz="2400" dirty="0" err="1">
                <a:solidFill>
                  <a:schemeClr val="bg1"/>
                </a:solidFill>
              </a:rPr>
              <a:t>year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attending</a:t>
            </a:r>
            <a:r>
              <a:rPr lang="nl-BE" sz="2400" dirty="0">
                <a:solidFill>
                  <a:schemeClr val="bg1"/>
                </a:solidFill>
              </a:rPr>
              <a:t> meetings, </a:t>
            </a:r>
            <a:r>
              <a:rPr lang="nl-BE" sz="2400" dirty="0" err="1">
                <a:solidFill>
                  <a:schemeClr val="bg1"/>
                </a:solidFill>
              </a:rPr>
              <a:t>webinars</a:t>
            </a:r>
            <a:r>
              <a:rPr lang="nl-BE" sz="2400" dirty="0">
                <a:solidFill>
                  <a:schemeClr val="bg1"/>
                </a:solidFill>
              </a:rPr>
              <a:t>, short conferences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1FA49-27D9-844F-7B5A-01BF5B01C53A}"/>
              </a:ext>
            </a:extLst>
          </p:cNvPr>
          <p:cNvSpPr txBox="1"/>
          <p:nvPr/>
        </p:nvSpPr>
        <p:spPr>
          <a:xfrm>
            <a:off x="2035536" y="4043525"/>
            <a:ext cx="8209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</a:t>
            </a:r>
            <a:r>
              <a:rPr lang="nl-BE" sz="2400" dirty="0" err="1">
                <a:solidFill>
                  <a:schemeClr val="bg1"/>
                </a:solidFill>
              </a:rPr>
              <a:t>gets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very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positive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comments</a:t>
            </a:r>
            <a:r>
              <a:rPr lang="nl-BE" sz="2400" dirty="0">
                <a:solidFill>
                  <a:schemeClr val="bg1"/>
                </a:solidFill>
              </a:rPr>
              <a:t> from different UEMS </a:t>
            </a:r>
            <a:r>
              <a:rPr lang="nl-BE" sz="2400" dirty="0" err="1">
                <a:solidFill>
                  <a:schemeClr val="bg1"/>
                </a:solidFill>
              </a:rPr>
              <a:t>bodies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152CD92-53FB-8757-C0D6-81D9CC4B1191}"/>
              </a:ext>
            </a:extLst>
          </p:cNvPr>
          <p:cNvSpPr txBox="1"/>
          <p:nvPr/>
        </p:nvSpPr>
        <p:spPr>
          <a:xfrm>
            <a:off x="1997911" y="3357014"/>
            <a:ext cx="3735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sent </a:t>
            </a:r>
            <a:r>
              <a:rPr lang="nl-BE" sz="2400" dirty="0" err="1">
                <a:solidFill>
                  <a:schemeClr val="bg1"/>
                </a:solidFill>
              </a:rPr>
              <a:t>around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by</a:t>
            </a:r>
            <a:r>
              <a:rPr lang="nl-BE" sz="2400" dirty="0">
                <a:solidFill>
                  <a:schemeClr val="bg1"/>
                </a:solidFill>
              </a:rPr>
              <a:t> email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4A50C0-4837-9C05-7EFD-DD73C30336C0}"/>
              </a:ext>
            </a:extLst>
          </p:cNvPr>
          <p:cNvSpPr txBox="1"/>
          <p:nvPr/>
        </p:nvSpPr>
        <p:spPr>
          <a:xfrm>
            <a:off x="1997911" y="2670503"/>
            <a:ext cx="539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err="1">
                <a:solidFill>
                  <a:schemeClr val="bg1"/>
                </a:solidFill>
              </a:rPr>
              <a:t>Produces</a:t>
            </a:r>
            <a:r>
              <a:rPr lang="nl-BE" sz="2400" dirty="0">
                <a:solidFill>
                  <a:schemeClr val="bg1"/>
                </a:solidFill>
              </a:rPr>
              <a:t> a </a:t>
            </a:r>
            <a:r>
              <a:rPr lang="nl-BE" sz="2400" dirty="0" err="1">
                <a:solidFill>
                  <a:schemeClr val="bg1"/>
                </a:solidFill>
              </a:rPr>
              <a:t>monthly</a:t>
            </a:r>
            <a:r>
              <a:rPr lang="nl-BE" sz="2400" dirty="0">
                <a:solidFill>
                  <a:schemeClr val="bg1"/>
                </a:solidFill>
              </a:rPr>
              <a:t> update on EU </a:t>
            </a:r>
            <a:r>
              <a:rPr lang="nl-BE" sz="2400" dirty="0" err="1">
                <a:solidFill>
                  <a:schemeClr val="bg1"/>
                </a:solidFill>
              </a:rPr>
              <a:t>affairs</a:t>
            </a:r>
            <a:endParaRPr lang="nl-B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74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055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 Officer for EU &amp; Int’l Affairs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76EF7-C6D3-4179-8891-190AE7C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0" y="1825625"/>
            <a:ext cx="9613490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The activities of the Officer for EU &amp; Int’l Affairs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36B8575-E098-C9D2-96D6-DD4C302E1A0F}"/>
              </a:ext>
            </a:extLst>
          </p:cNvPr>
          <p:cNvSpPr txBox="1"/>
          <p:nvPr/>
        </p:nvSpPr>
        <p:spPr>
          <a:xfrm>
            <a:off x="2035535" y="5416547"/>
            <a:ext cx="7751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</a:t>
            </a:r>
            <a:r>
              <a:rPr lang="nl-BE" sz="2400" dirty="0" err="1">
                <a:solidFill>
                  <a:schemeClr val="bg1"/>
                </a:solidFill>
              </a:rPr>
              <a:t>an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example</a:t>
            </a:r>
            <a:r>
              <a:rPr lang="nl-BE" sz="2400" dirty="0">
                <a:solidFill>
                  <a:schemeClr val="bg1"/>
                </a:solidFill>
              </a:rPr>
              <a:t>: the </a:t>
            </a:r>
            <a:r>
              <a:rPr lang="nl-BE" sz="2400" dirty="0" err="1">
                <a:solidFill>
                  <a:schemeClr val="bg1"/>
                </a:solidFill>
              </a:rPr>
              <a:t>Autumn</a:t>
            </a:r>
            <a:r>
              <a:rPr lang="nl-BE" sz="2400" dirty="0">
                <a:solidFill>
                  <a:schemeClr val="bg1"/>
                </a:solidFill>
              </a:rPr>
              <a:t> meeting of the PRM Section </a:t>
            </a:r>
            <a:endParaRPr lang="nl-BE" sz="2400" i="1" dirty="0">
              <a:solidFill>
                <a:schemeClr val="bg1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2B4DB0-1A36-A843-2A39-A76738DD63E1}"/>
              </a:ext>
            </a:extLst>
          </p:cNvPr>
          <p:cNvSpPr txBox="1"/>
          <p:nvPr/>
        </p:nvSpPr>
        <p:spPr>
          <a:xfrm>
            <a:off x="2049719" y="4730036"/>
            <a:ext cx="5707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err="1">
                <a:solidFill>
                  <a:schemeClr val="bg1"/>
                </a:solidFill>
              </a:rPr>
              <a:t>Attending</a:t>
            </a:r>
            <a:r>
              <a:rPr lang="nl-BE" sz="2400" dirty="0">
                <a:solidFill>
                  <a:schemeClr val="bg1"/>
                </a:solidFill>
              </a:rPr>
              <a:t> more live meetings in the </a:t>
            </a:r>
            <a:r>
              <a:rPr lang="nl-BE" sz="2400" dirty="0" err="1">
                <a:solidFill>
                  <a:schemeClr val="bg1"/>
                </a:solidFill>
              </a:rPr>
              <a:t>future</a:t>
            </a:r>
            <a:r>
              <a:rPr lang="nl-BE" sz="2400" dirty="0">
                <a:solidFill>
                  <a:schemeClr val="bg1"/>
                </a:solidFill>
              </a:rPr>
              <a:t> 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1FA49-27D9-844F-7B5A-01BF5B01C53A}"/>
              </a:ext>
            </a:extLst>
          </p:cNvPr>
          <p:cNvSpPr txBox="1"/>
          <p:nvPr/>
        </p:nvSpPr>
        <p:spPr>
          <a:xfrm>
            <a:off x="2035536" y="4043525"/>
            <a:ext cx="4908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	</a:t>
            </a:r>
            <a:r>
              <a:rPr lang="nl-BE" sz="2400" dirty="0" err="1">
                <a:solidFill>
                  <a:schemeClr val="bg1"/>
                </a:solidFill>
              </a:rPr>
              <a:t>during</a:t>
            </a:r>
            <a:r>
              <a:rPr lang="nl-BE" sz="2400" dirty="0">
                <a:solidFill>
                  <a:schemeClr val="bg1"/>
                </a:solidFill>
              </a:rPr>
              <a:t> online meetings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152CD92-53FB-8757-C0D6-81D9CC4B1191}"/>
              </a:ext>
            </a:extLst>
          </p:cNvPr>
          <p:cNvSpPr txBox="1"/>
          <p:nvPr/>
        </p:nvSpPr>
        <p:spPr>
          <a:xfrm>
            <a:off x="1997911" y="3357014"/>
            <a:ext cx="5536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</a:t>
            </a:r>
            <a:r>
              <a:rPr lang="nl-BE" sz="2400" dirty="0" err="1">
                <a:solidFill>
                  <a:schemeClr val="bg1"/>
                </a:solidFill>
              </a:rPr>
              <a:t>mostly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focusing</a:t>
            </a:r>
            <a:r>
              <a:rPr lang="nl-BE" sz="2400" dirty="0">
                <a:solidFill>
                  <a:schemeClr val="bg1"/>
                </a:solidFill>
              </a:rPr>
              <a:t> on </a:t>
            </a:r>
            <a:r>
              <a:rPr lang="nl-BE" sz="2400" dirty="0" err="1">
                <a:solidFill>
                  <a:schemeClr val="bg1"/>
                </a:solidFill>
              </a:rPr>
              <a:t>particular</a:t>
            </a:r>
            <a:r>
              <a:rPr lang="nl-BE" sz="2400" dirty="0">
                <a:solidFill>
                  <a:schemeClr val="bg1"/>
                </a:solidFill>
              </a:rPr>
              <a:t> issues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4A50C0-4837-9C05-7EFD-DD73C30336C0}"/>
              </a:ext>
            </a:extLst>
          </p:cNvPr>
          <p:cNvSpPr txBox="1"/>
          <p:nvPr/>
        </p:nvSpPr>
        <p:spPr>
          <a:xfrm>
            <a:off x="1997911" y="2670503"/>
            <a:ext cx="369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Meetings </a:t>
            </a:r>
            <a:r>
              <a:rPr lang="nl-BE" sz="2400" dirty="0" err="1">
                <a:solidFill>
                  <a:schemeClr val="bg1"/>
                </a:solidFill>
              </a:rPr>
              <a:t>with</a:t>
            </a:r>
            <a:r>
              <a:rPr lang="nl-BE" sz="2400" dirty="0">
                <a:solidFill>
                  <a:schemeClr val="bg1"/>
                </a:solidFill>
              </a:rPr>
              <a:t> UEMS </a:t>
            </a:r>
            <a:r>
              <a:rPr lang="nl-BE" sz="2400" dirty="0" err="1">
                <a:solidFill>
                  <a:schemeClr val="bg1"/>
                </a:solidFill>
              </a:rPr>
              <a:t>bodies</a:t>
            </a:r>
            <a:endParaRPr lang="nl-B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0558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Report of the Officer for EU &amp; Int’l Affairs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76EF7-C6D3-4179-8891-190AE7C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0" y="1825625"/>
            <a:ext cx="9613490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The activities of the Officer for EU &amp; Int’l Affairs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36B8575-E098-C9D2-96D6-DD4C302E1A0F}"/>
              </a:ext>
            </a:extLst>
          </p:cNvPr>
          <p:cNvSpPr txBox="1"/>
          <p:nvPr/>
        </p:nvSpPr>
        <p:spPr>
          <a:xfrm>
            <a:off x="2035535" y="541654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**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2B4DB0-1A36-A843-2A39-A76738DD63E1}"/>
              </a:ext>
            </a:extLst>
          </p:cNvPr>
          <p:cNvSpPr txBox="1"/>
          <p:nvPr/>
        </p:nvSpPr>
        <p:spPr>
          <a:xfrm>
            <a:off x="2049719" y="473003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**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1FA49-27D9-844F-7B5A-01BF5B01C53A}"/>
              </a:ext>
            </a:extLst>
          </p:cNvPr>
          <p:cNvSpPr txBox="1"/>
          <p:nvPr/>
        </p:nvSpPr>
        <p:spPr>
          <a:xfrm>
            <a:off x="2035536" y="4043525"/>
            <a:ext cx="8550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				</a:t>
            </a:r>
            <a:r>
              <a:rPr lang="nl-BE" sz="2400" dirty="0" err="1">
                <a:solidFill>
                  <a:schemeClr val="bg1"/>
                </a:solidFill>
              </a:rPr>
              <a:t>together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with</a:t>
            </a:r>
            <a:r>
              <a:rPr lang="nl-BE" sz="2400" dirty="0">
                <a:solidFill>
                  <a:schemeClr val="bg1"/>
                </a:solidFill>
              </a:rPr>
              <a:t> the </a:t>
            </a:r>
            <a:r>
              <a:rPr lang="nl-BE" sz="2400" dirty="0" err="1">
                <a:solidFill>
                  <a:schemeClr val="bg1"/>
                </a:solidFill>
              </a:rPr>
              <a:t>Section’s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colleagues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152CD92-53FB-8757-C0D6-81D9CC4B1191}"/>
              </a:ext>
            </a:extLst>
          </p:cNvPr>
          <p:cNvSpPr txBox="1"/>
          <p:nvPr/>
        </p:nvSpPr>
        <p:spPr>
          <a:xfrm>
            <a:off x="1997911" y="3357014"/>
            <a:ext cx="9057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 	</a:t>
            </a:r>
            <a:r>
              <a:rPr lang="nl-BE" sz="2400" dirty="0" err="1">
                <a:solidFill>
                  <a:schemeClr val="bg1"/>
                </a:solidFill>
              </a:rPr>
              <a:t>to</a:t>
            </a:r>
            <a:r>
              <a:rPr lang="nl-BE" sz="2400" dirty="0">
                <a:solidFill>
                  <a:schemeClr val="bg1"/>
                </a:solidFill>
              </a:rPr>
              <a:t> meet </a:t>
            </a:r>
            <a:r>
              <a:rPr lang="nl-BE" sz="2400" dirty="0" err="1">
                <a:solidFill>
                  <a:schemeClr val="bg1"/>
                </a:solidFill>
              </a:rPr>
              <a:t>delegates</a:t>
            </a:r>
            <a:r>
              <a:rPr lang="nl-BE" sz="2400" dirty="0">
                <a:solidFill>
                  <a:schemeClr val="bg1"/>
                </a:solidFill>
              </a:rPr>
              <a:t> from professional and </a:t>
            </a:r>
            <a:r>
              <a:rPr lang="nl-BE" sz="2400" dirty="0" err="1">
                <a:solidFill>
                  <a:schemeClr val="bg1"/>
                </a:solidFill>
              </a:rPr>
              <a:t>scientific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associations</a:t>
            </a:r>
            <a:r>
              <a:rPr lang="nl-BE" sz="2400" dirty="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4A50C0-4837-9C05-7EFD-DD73C30336C0}"/>
              </a:ext>
            </a:extLst>
          </p:cNvPr>
          <p:cNvSpPr txBox="1"/>
          <p:nvPr/>
        </p:nvSpPr>
        <p:spPr>
          <a:xfrm>
            <a:off x="1997911" y="2670503"/>
            <a:ext cx="8042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The </a:t>
            </a:r>
            <a:r>
              <a:rPr lang="nl-BE" sz="2400" dirty="0" err="1">
                <a:solidFill>
                  <a:schemeClr val="bg1"/>
                </a:solidFill>
              </a:rPr>
              <a:t>Autumn</a:t>
            </a:r>
            <a:r>
              <a:rPr lang="nl-BE" sz="2400" dirty="0">
                <a:solidFill>
                  <a:schemeClr val="bg1"/>
                </a:solidFill>
              </a:rPr>
              <a:t> meeting of the PRM Section </a:t>
            </a:r>
            <a:r>
              <a:rPr lang="nl-BE" sz="2400" dirty="0" err="1">
                <a:solidFill>
                  <a:schemeClr val="bg1"/>
                </a:solidFill>
              </a:rPr>
              <a:t>offered</a:t>
            </a:r>
            <a:r>
              <a:rPr lang="nl-BE" sz="2400" dirty="0">
                <a:solidFill>
                  <a:schemeClr val="bg1"/>
                </a:solidFill>
              </a:rPr>
              <a:t> </a:t>
            </a:r>
            <a:r>
              <a:rPr lang="nl-BE" sz="2400" dirty="0" err="1">
                <a:solidFill>
                  <a:schemeClr val="bg1"/>
                </a:solidFill>
              </a:rPr>
              <a:t>opportunities</a:t>
            </a:r>
            <a:endParaRPr lang="nl-BE" sz="2400" dirty="0">
              <a:solidFill>
                <a:schemeClr val="bg1"/>
              </a:solidFill>
            </a:endParaRPr>
          </a:p>
        </p:txBody>
      </p:sp>
      <p:pic>
        <p:nvPicPr>
          <p:cNvPr id="33" name="Afbeelding 32">
            <a:extLst>
              <a:ext uri="{FF2B5EF4-FFF2-40B4-BE49-F238E27FC236}">
                <a16:creationId xmlns:a16="http://schemas.microsoft.com/office/drawing/2014/main" id="{66180C0F-2E80-80C3-283F-5468F349F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31" y="4217041"/>
            <a:ext cx="3071681" cy="230376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B4F91040-0EEB-4B4E-4F9E-29705B31B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641" y="4650690"/>
            <a:ext cx="3806719" cy="199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4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D23BC0F-A90C-4158-8791-D8B4D68AEDFA}" vid="{AEB15E46-8A5B-4F2C-A2D8-BC1292FA5A0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2" ma:contentTypeDescription="Crée un document." ma:contentTypeScope="" ma:versionID="4966109fe0896e52cf96412e6b71e88b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7f227f0845759f58ca2e23e7beba02e0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61A884-CEA4-427B-8CE5-27DA48357293}"/>
</file>

<file path=customXml/itemProps2.xml><?xml version="1.0" encoding="utf-8"?>
<ds:datastoreItem xmlns:ds="http://schemas.openxmlformats.org/officeDocument/2006/customXml" ds:itemID="{3F3CDEED-323F-48D6-8A42-2834BC20C063}"/>
</file>

<file path=docProps/app.xml><?xml version="1.0" encoding="utf-8"?>
<Properties xmlns="http://schemas.openxmlformats.org/officeDocument/2006/extended-properties" xmlns:vt="http://schemas.openxmlformats.org/officeDocument/2006/docPropsVTypes">
  <Template>UEMS Prez template 2024</Template>
  <TotalTime>1237</TotalTime>
  <Words>2056</Words>
  <Application>Microsoft Office PowerPoint</Application>
  <PresentationFormat>Breedbeeld</PresentationFormat>
  <Paragraphs>255</Paragraphs>
  <Slides>35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6" baseType="lpstr">
      <vt:lpstr>Alegreya Sans</vt:lpstr>
      <vt:lpstr>Aptos</vt:lpstr>
      <vt:lpstr>Arial</vt:lpstr>
      <vt:lpstr>Asap</vt:lpstr>
      <vt:lpstr>Calibri</vt:lpstr>
      <vt:lpstr>Calibri Light</vt:lpstr>
      <vt:lpstr>MyriadPro-Regular</vt:lpstr>
      <vt:lpstr>Noto Serif</vt:lpstr>
      <vt:lpstr>Times New Roman</vt:lpstr>
      <vt:lpstr>Wingdings</vt:lpstr>
      <vt:lpstr>Kantoorthema</vt:lpstr>
      <vt:lpstr>Report of the Officer for EU &amp; Int’l Affairs</vt:lpstr>
      <vt:lpstr>Report of the Officer for EU &amp; Int’l Affairs</vt:lpstr>
      <vt:lpstr>Report of the Officer for EU &amp; Int’l Affairs</vt:lpstr>
      <vt:lpstr>Report of the Officer for EU &amp; Int’l Affairs</vt:lpstr>
      <vt:lpstr>Report of the Officer for EU &amp; Int’l Affairs</vt:lpstr>
      <vt:lpstr>Report of the Officer for EU &amp; Int’l Affairs</vt:lpstr>
      <vt:lpstr>Report of the Officer for EU &amp; Int’l Affairs</vt:lpstr>
      <vt:lpstr>Report of the Officer for EU &amp; Int’l Affairs</vt:lpstr>
      <vt:lpstr>Report of the Officer for EU &amp; Int’l Affairs</vt:lpstr>
      <vt:lpstr>Report of the Officer for EU &amp; Int’l Affairs</vt:lpstr>
      <vt:lpstr>Report of the Officer for EU &amp; Int’l Affairs</vt:lpstr>
      <vt:lpstr>Report of the Officer for EU &amp; Int’l Affairs</vt:lpstr>
      <vt:lpstr>Report of the Officer for EU &amp; Int’l Affairs</vt:lpstr>
      <vt:lpstr>Report of the Officer for EU &amp; Int’l Affairs</vt:lpstr>
      <vt:lpstr>Report of the Officer for EU &amp; Int’l Affairs</vt:lpstr>
      <vt:lpstr>Report of the Officer for EU &amp; Int’l Affairs</vt:lpstr>
      <vt:lpstr>Report of the Officer for EU &amp; Int’l Affairs</vt:lpstr>
      <vt:lpstr>Report of the Officer for EU &amp; Int’l Affairs</vt:lpstr>
      <vt:lpstr>Report of the Officer for EU &amp; Int’l Affairs</vt:lpstr>
      <vt:lpstr>Report of the Officer for EU &amp; Int’l Affairs</vt:lpstr>
      <vt:lpstr>Report of the Officer for EU &amp; Int’l Affairs</vt:lpstr>
      <vt:lpstr>Report of the Officer for EU &amp; Int’l Affairs</vt:lpstr>
      <vt:lpstr>Report of the Officer for EU &amp; Int’l Affairs</vt:lpstr>
      <vt:lpstr>Report of the Officer for EU &amp; Int’l Affairs</vt:lpstr>
      <vt:lpstr>Report of the Officer for EU &amp; Int’l Affairs</vt:lpstr>
      <vt:lpstr>Report of the Officer for EU &amp; Int’l Affairs</vt:lpstr>
      <vt:lpstr>Report of the Officer for EU &amp; Int’l Affairs</vt:lpstr>
      <vt:lpstr>Report of the Officer for EU &amp; Int’l Affairs</vt:lpstr>
      <vt:lpstr>Report of the Officer for EU &amp; Int’l Affairs</vt:lpstr>
      <vt:lpstr>Report of the Officer for EU &amp; Int’l Affairs</vt:lpstr>
      <vt:lpstr>Report of the Officer for EU &amp; Int’l Affairs</vt:lpstr>
      <vt:lpstr>Report of the Officer for EU &amp; Int’l Affairs</vt:lpstr>
      <vt:lpstr>Report of the Officer for EU &amp; Int’l Affairs</vt:lpstr>
      <vt:lpstr>Report of the Officer for EU &amp; Int’l Affairs</vt:lpstr>
      <vt:lpstr>Report of the Officer for EU &amp; Int’l Affairs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 Hermans</dc:creator>
  <cp:lastModifiedBy>Marc Hermans</cp:lastModifiedBy>
  <cp:revision>12</cp:revision>
  <dcterms:created xsi:type="dcterms:W3CDTF">2024-10-14T07:01:43Z</dcterms:created>
  <dcterms:modified xsi:type="dcterms:W3CDTF">2024-10-19T06:58:08Z</dcterms:modified>
</cp:coreProperties>
</file>