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98" r:id="rId3"/>
    <p:sldId id="299" r:id="rId4"/>
    <p:sldId id="320" r:id="rId5"/>
    <p:sldId id="338" r:id="rId6"/>
    <p:sldId id="337" r:id="rId7"/>
    <p:sldId id="305" r:id="rId8"/>
    <p:sldId id="334" r:id="rId9"/>
    <p:sldId id="335" r:id="rId10"/>
    <p:sldId id="330" r:id="rId11"/>
    <p:sldId id="329" r:id="rId12"/>
    <p:sldId id="323" r:id="rId13"/>
    <p:sldId id="324" r:id="rId14"/>
    <p:sldId id="328" r:id="rId15"/>
    <p:sldId id="327" r:id="rId16"/>
    <p:sldId id="326" r:id="rId17"/>
    <p:sldId id="303" r:id="rId18"/>
    <p:sldId id="321" r:id="rId19"/>
    <p:sldId id="342" r:id="rId20"/>
    <p:sldId id="34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–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Sartori" userId="f45e43ed-fa94-49e0-8e3c-4db7a30cf9e7" providerId="ADAL" clId="{09973ED4-33C8-462C-BE19-8296C0F80D20}"/>
    <pc:docChg chg="delSld">
      <pc:chgData name="Marco Sartori" userId="f45e43ed-fa94-49e0-8e3c-4db7a30cf9e7" providerId="ADAL" clId="{09973ED4-33C8-462C-BE19-8296C0F80D20}" dt="2024-10-18T10:04:54.157" v="2" actId="47"/>
      <pc:docMkLst>
        <pc:docMk/>
      </pc:docMkLst>
      <pc:sldChg chg="del">
        <pc:chgData name="Marco Sartori" userId="f45e43ed-fa94-49e0-8e3c-4db7a30cf9e7" providerId="ADAL" clId="{09973ED4-33C8-462C-BE19-8296C0F80D20}" dt="2024-10-18T10:04:50.330" v="0" actId="47"/>
        <pc:sldMkLst>
          <pc:docMk/>
          <pc:sldMk cId="1341701660" sldId="344"/>
        </pc:sldMkLst>
      </pc:sldChg>
      <pc:sldChg chg="del">
        <pc:chgData name="Marco Sartori" userId="f45e43ed-fa94-49e0-8e3c-4db7a30cf9e7" providerId="ADAL" clId="{09973ED4-33C8-462C-BE19-8296C0F80D20}" dt="2024-10-18T10:04:52.872" v="1" actId="47"/>
        <pc:sldMkLst>
          <pc:docMk/>
          <pc:sldMk cId="976310073" sldId="345"/>
        </pc:sldMkLst>
      </pc:sldChg>
      <pc:sldChg chg="del">
        <pc:chgData name="Marco Sartori" userId="f45e43ed-fa94-49e0-8e3c-4db7a30cf9e7" providerId="ADAL" clId="{09973ED4-33C8-462C-BE19-8296C0F80D20}" dt="2024-10-18T10:04:54.157" v="2" actId="47"/>
        <pc:sldMkLst>
          <pc:docMk/>
          <pc:sldMk cId="2447169297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3D4EE-A64F-431B-9EE8-FD9F018827F4}" type="datetimeFigureOut">
              <a:rPr lang="en-GB" smtClean="0"/>
              <a:t>18/10/2024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8918C-DBDD-43A3-A5A2-65888718C4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1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38FF-869A-48BE-B1AB-D73082949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A714D-3088-4B96-8027-C0A5208345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6F23D-021D-47D3-B21F-BFAEE285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CCEB-A115-40C6-BC89-35B7EBA88DC2}" type="datetime1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B5F7C-2743-4A76-BF49-F372FEB8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2A58-68A1-4592-BBBC-8F5C2240D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077C-B8D1-4D1C-A421-5F8E4268D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0EA60-E452-4225-9D2D-C68B087C3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60D91-06F3-4016-B2CA-9401FAA3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29FA-E6BE-4707-930E-DA1CDFBF9876}" type="datetime1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0A97A-8741-4151-81B3-4D95AB63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5ED1A-CBF9-4F9E-93E1-90F87C9A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7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47A51-3C82-440A-8666-5E27DA5A3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8415C-F602-43E9-8BF9-5064DF17F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BF9D3-FB2E-491F-B1D2-0EB3E422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75FCD-D317-4004-9D32-271A77F9B3A2}" type="datetime1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747A-EA4E-4AA7-94C1-6CD071FBF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426B6-08CC-4BDC-B6DC-ED68D7F6A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2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EDD9F-2B1C-49B2-82F4-55D312CC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7560-4391-4F48-A3BA-3EFD19EFB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6AC8F-C7A9-4888-833B-D72AB199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9BAB-0E86-43FA-A61C-C881B00DCAC7}" type="datetime1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7F9A5-E957-461A-980D-B4D19BEC5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26C59-115C-42B6-907D-7A969665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1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8776-1B0E-481C-AE39-24F8D2A14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F89B1-5D52-4E61-AA5D-CAFCEB373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0B02D-E918-4DAF-918D-72D267F1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3E7A-694E-4BC3-9B15-0653F3C4D238}" type="datetime1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78FE3-AB0A-4777-81F0-1A143767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4000-210F-4967-A3BB-C044C047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26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8E4E-120E-4F3B-B489-9039DEA6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C4D1-1A5D-48A3-9C95-528FC6663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B198B-47D9-4CA8-B51A-FEDDAE824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29A93-9DBD-4B3C-AAC6-8D635B99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EB5CB-4C92-488A-AE46-0FFFDDB5044B}" type="datetime1">
              <a:rPr lang="en-GB" smtClean="0"/>
              <a:t>18/10/2024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BE7D4-5930-4790-9F8B-53427F7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38BD3-A162-457A-95BF-DECDB3E4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8809-2B71-4332-BBC3-41B8EBB0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4DAF-38C1-41A2-AE0C-B127428F9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E79AD-6828-4610-856B-32648CC7F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2744E-934A-44A3-9F58-853DD8310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082E50-695B-4F80-96C0-002EF6166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EA5293-4873-4A96-8A5C-1A3F5F38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EA2D-987F-4497-A80B-DB050C6683BB}" type="datetime1">
              <a:rPr lang="en-GB" smtClean="0"/>
              <a:t>18/10/2024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F3EB2A-319F-4847-9BF4-76D18DAC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658F4-B72F-4F39-8549-42DD90C6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7B4E-BF26-4CC9-8301-13B2C6482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67F8DD-870E-47FC-9923-5AF183834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7125B-DFC0-4104-A612-D82575918934}" type="datetime1">
              <a:rPr lang="en-GB" smtClean="0"/>
              <a:t>18/10/2024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36337-3807-4960-9C2F-4F4AE520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7B0F3-806D-48DF-93F7-E0A8BACB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7DAFE8-FBB3-487B-A3B7-4189F5E76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3B16F-4C14-4ABD-A6AD-85594168F40C}" type="datetime1">
              <a:rPr lang="en-GB" smtClean="0"/>
              <a:t>18/10/2024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D74AC-79CD-433B-8368-66B85882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3C804-0CDA-44F8-922F-9A3A1E07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3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FA00-192E-4278-AF25-8A92393D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B876B-1901-483D-A15A-4D87797E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B6EEC-8087-44E9-B561-75BF4BE7C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335413-01DB-4061-B6B0-070EA11F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A4051-9A9B-4580-A5D4-293027B8DDBB}" type="datetime1">
              <a:rPr lang="en-GB" smtClean="0"/>
              <a:t>18/10/2024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E98B3-F8CC-4FBB-927D-34435A06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9E1B6-6DB5-4B77-B5CC-C55A233D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26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951F1-4FB4-40E6-8F54-862C4E816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4251E-B427-4667-9DD0-92F9B93EE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7BA900-724D-4E3F-B2BC-2D28FDD7C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D9BD0-68B8-4FEC-86D5-CA957C57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4A91-D941-4423-BDC2-078B4D58EBD9}" type="datetime1">
              <a:rPr lang="en-GB" smtClean="0"/>
              <a:t>18/10/2024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5FDE1-B811-425A-801E-85C7CC41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D293E-95AF-4319-BF68-68693939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1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10AEA-7E98-47F1-AF91-55F63C85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89141-C818-4072-AF96-FE442F6D1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26AB5-B14E-4A71-B27B-5292EE4CD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B6038-C139-41E0-99E4-12E32936251F}" type="datetime1">
              <a:rPr lang="en-GB" smtClean="0"/>
              <a:t>18/10/2024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8D480-0E5B-4EC7-B8E6-C9040AF61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D8356-D406-4B7B-910A-180441A76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0EFCB-341A-412E-BFC0-DDF997574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0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0097A504-CE42-4D44-BD76-894295DB9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359" y="1594440"/>
            <a:ext cx="7248511" cy="2885282"/>
          </a:xfrm>
        </p:spPr>
        <p:txBody>
          <a:bodyPr>
            <a:normAutofit fontScale="92500" lnSpcReduction="20000"/>
          </a:bodyPr>
          <a:lstStyle/>
          <a:p>
            <a:pPr algn="l"/>
            <a:endParaRPr lang="en-GB" sz="55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r>
              <a:rPr lang="en-GB" sz="5500" dirty="0">
                <a:solidFill>
                  <a:schemeClr val="bg1"/>
                </a:solidFill>
                <a:latin typeface="Alegreya Sans" panose="00000500000000000000" pitchFamily="2" charset="0"/>
              </a:rPr>
              <a:t>Presentation </a:t>
            </a:r>
          </a:p>
          <a:p>
            <a:endParaRPr lang="en-GB" sz="5500" dirty="0">
              <a:solidFill>
                <a:schemeClr val="bg1"/>
              </a:solidFill>
              <a:latin typeface="Alegreya Sans" panose="00000500000000000000" pitchFamily="2" charset="0"/>
            </a:endParaRPr>
          </a:p>
          <a:p>
            <a:r>
              <a:rPr lang="en-GB" sz="5500" dirty="0">
                <a:solidFill>
                  <a:schemeClr val="bg1"/>
                </a:solidFill>
                <a:latin typeface="Alegreya Sans" panose="00000500000000000000" pitchFamily="2" charset="0"/>
              </a:rPr>
              <a:t>Financial Report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61AC936-D724-4EFA-B5B1-B22149158DA9}"/>
              </a:ext>
            </a:extLst>
          </p:cNvPr>
          <p:cNvSpPr txBox="1">
            <a:spLocks/>
          </p:cNvSpPr>
          <p:nvPr/>
        </p:nvSpPr>
        <p:spPr>
          <a:xfrm>
            <a:off x="452583" y="6248257"/>
            <a:ext cx="5754255" cy="448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solidFill>
                  <a:srgbClr val="05347E"/>
                </a:solidFill>
                <a:latin typeface="Asap" pitchFamily="2" charset="0"/>
              </a:rPr>
              <a:t>UEMS Council • </a:t>
            </a:r>
            <a:r>
              <a:rPr lang="en-US" sz="2000" dirty="0">
                <a:solidFill>
                  <a:srgbClr val="05347E"/>
                </a:solidFill>
                <a:latin typeface="Asap" pitchFamily="2" charset="0"/>
              </a:rPr>
              <a:t>Brussels </a:t>
            </a:r>
            <a:r>
              <a:rPr lang="en-GB" sz="2000" dirty="0">
                <a:solidFill>
                  <a:srgbClr val="05347E"/>
                </a:solidFill>
                <a:latin typeface="Asap" pitchFamily="2" charset="0"/>
              </a:rPr>
              <a:t>• 10.2024</a:t>
            </a:r>
          </a:p>
        </p:txBody>
      </p:sp>
    </p:spTree>
    <p:extLst>
      <p:ext uri="{BB962C8B-B14F-4D97-AF65-F5344CB8AC3E}">
        <p14:creationId xmlns:p14="http://schemas.microsoft.com/office/powerpoint/2010/main" val="3525408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2AB8-37D1-4898-BFD3-35F1D986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205D102-CDCE-3E9A-4588-196F4A21F89C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66" y="210112"/>
            <a:ext cx="8755200" cy="63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B85C8-219F-4554-A79C-60D18FD3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7"/>
            <a:ext cx="10854014" cy="3038431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Budget 2025</a:t>
            </a: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r>
              <a:rPr lang="en-GB" sz="4400" dirty="0">
                <a:solidFill>
                  <a:schemeClr val="bg1"/>
                </a:solidFill>
                <a:latin typeface="Alegreya Sans" panose="00000500000000000000" pitchFamily="2" charset="0"/>
              </a:rPr>
              <a:t>Proposal</a:t>
            </a: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5246A6-0DB4-45E0-8765-4B048E8C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9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2AB8-37D1-4898-BFD3-35F1D986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12</a:t>
            </a:fld>
            <a:endParaRPr lang="en-GB"/>
          </a:p>
        </p:txBody>
      </p:sp>
      <p:pic>
        <p:nvPicPr>
          <p:cNvPr id="3" name="Picture 2" descr="A close-up of a report&#10;&#10;Description automatically generated">
            <a:extLst>
              <a:ext uri="{FF2B5EF4-FFF2-40B4-BE49-F238E27FC236}">
                <a16:creationId xmlns:a16="http://schemas.microsoft.com/office/drawing/2014/main" id="{41CC40AA-D64D-04FB-A58C-5C7A8F8CD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75" y="218008"/>
            <a:ext cx="8754225" cy="63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2AB8-37D1-4898-BFD3-35F1D986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 descr="A screenshot of a document&#10;&#10;Description automatically generated">
            <a:extLst>
              <a:ext uri="{FF2B5EF4-FFF2-40B4-BE49-F238E27FC236}">
                <a16:creationId xmlns:a16="http://schemas.microsoft.com/office/drawing/2014/main" id="{E31F4193-DE65-BA92-1F92-69360229687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03" y="282102"/>
            <a:ext cx="8755200" cy="63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54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2AB8-37D1-4898-BFD3-35F1D986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14</a:t>
            </a:fld>
            <a:endParaRPr lang="en-GB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0BE48E0-E5D7-287C-B9FC-B47318459F9A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69" y="264600"/>
            <a:ext cx="8755200" cy="63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6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2AB8-37D1-4898-BFD3-35F1D986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89CF2F17-3172-890F-A109-886EE1944F9E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9" y="264600"/>
            <a:ext cx="8755200" cy="63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2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2AB8-37D1-4898-BFD3-35F1D986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16</a:t>
            </a:fld>
            <a:endParaRPr lang="en-GB"/>
          </a:p>
        </p:txBody>
      </p:sp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88BDE52F-71F0-3B51-25B7-655C523C2E39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85" y="136525"/>
            <a:ext cx="8755200" cy="63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8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B85C8-219F-4554-A79C-60D18FD3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7"/>
            <a:ext cx="10854014" cy="3038431"/>
          </a:xfrm>
        </p:spPr>
        <p:txBody>
          <a:bodyPr anchor="t">
            <a:normAutofit/>
          </a:bodyPr>
          <a:lstStyle/>
          <a:p>
            <a:pPr algn="ctr"/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Loan</a:t>
            </a: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5246A6-0DB4-45E0-8765-4B048E8C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53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2AB8-37D1-4898-BFD3-35F1D986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>
                <a:latin typeface="Aptos" panose="020B0004020202020204" pitchFamily="34" charset="0"/>
              </a:rPr>
              <a:t>18</a:t>
            </a:fld>
            <a:endParaRPr lang="en-GB">
              <a:latin typeface="Aptos" panose="020B00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22721D-57FD-491A-B7EE-56ACB58E0887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58127042"/>
              </p:ext>
            </p:extLst>
          </p:nvPr>
        </p:nvGraphicFramePr>
        <p:xfrm>
          <a:off x="1652954" y="136525"/>
          <a:ext cx="8697276" cy="6405366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174319">
                  <a:extLst>
                    <a:ext uri="{9D8B030D-6E8A-4147-A177-3AD203B41FA5}">
                      <a16:colId xmlns:a16="http://schemas.microsoft.com/office/drawing/2014/main" val="1275243130"/>
                    </a:ext>
                  </a:extLst>
                </a:gridCol>
                <a:gridCol w="2174319">
                  <a:extLst>
                    <a:ext uri="{9D8B030D-6E8A-4147-A177-3AD203B41FA5}">
                      <a16:colId xmlns:a16="http://schemas.microsoft.com/office/drawing/2014/main" val="3370292711"/>
                    </a:ext>
                  </a:extLst>
                </a:gridCol>
                <a:gridCol w="2174319">
                  <a:extLst>
                    <a:ext uri="{9D8B030D-6E8A-4147-A177-3AD203B41FA5}">
                      <a16:colId xmlns:a16="http://schemas.microsoft.com/office/drawing/2014/main" val="4121678548"/>
                    </a:ext>
                  </a:extLst>
                </a:gridCol>
                <a:gridCol w="2174319">
                  <a:extLst>
                    <a:ext uri="{9D8B030D-6E8A-4147-A177-3AD203B41FA5}">
                      <a16:colId xmlns:a16="http://schemas.microsoft.com/office/drawing/2014/main" val="1915947827"/>
                    </a:ext>
                  </a:extLst>
                </a:gridCol>
              </a:tblGrid>
              <a:tr h="353579">
                <a:tc gridSpan="4"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Loan 245-6444693-09 - Interest 4.924%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72955"/>
                  </a:ext>
                </a:extLst>
              </a:tr>
              <a:tr h="353579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30/09/2011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Annual Repayment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297244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                          34,102.42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 37,231.42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                       71,333.84 </a:t>
                      </a:r>
                      <a:endParaRPr lang="fr-B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4485393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2012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-                           70,796.07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 71,871.61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7626954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2013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-                           74,397.22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 68,270.46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096255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2014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-                           78,181.52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 64,486.16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292327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2015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-                           82,158.34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 60,509.34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9979553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2016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                          86,337.43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56,330.25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1524448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2017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                          90,729.09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51,938.59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096684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2018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-                           95,344.16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 47,323.52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4666952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2019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-                         100,193.96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42,473.72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2369761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2020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                        105,290.46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 37,377.22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9521850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                        110,646.21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 32,021.47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7685347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-                         116,274.37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 26,393.31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003440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                         122,188.82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20,478.86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0515649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r-BE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-                         128,404.12 </a:t>
                      </a:r>
                      <a:endParaRPr lang="fr-BE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                      14,263.56 </a:t>
                      </a:r>
                      <a:endParaRPr lang="fr-BE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BE" sz="1600" b="1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4137464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2025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-                         134,935.56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7,732.12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142,667.68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6787167"/>
                  </a:ext>
                </a:extLst>
              </a:tr>
              <a:tr h="311377"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2026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-                           70,020.25 </a:t>
                      </a:r>
                      <a:endParaRPr lang="fr-B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 1,313.59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   71,333.84 </a:t>
                      </a:r>
                      <a:endParaRPr lang="fr-B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972423"/>
                  </a:ext>
                </a:extLst>
              </a:tr>
              <a:tr h="345907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780295"/>
                  </a:ext>
                </a:extLst>
              </a:tr>
              <a:tr h="345907"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- 1,500,000.00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/>
                        <a:t>640,015.20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416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71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B85C8-219F-4554-A79C-60D18FD3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7"/>
            <a:ext cx="10854014" cy="3038431"/>
          </a:xfrm>
        </p:spPr>
        <p:txBody>
          <a:bodyPr anchor="t">
            <a:normAutofit/>
          </a:bodyPr>
          <a:lstStyle/>
          <a:p>
            <a:pPr algn="ctr"/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Common Investment</a:t>
            </a: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5246A6-0DB4-45E0-8765-4B048E8C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72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B85C8-219F-4554-A79C-60D18FD3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7"/>
            <a:ext cx="10854014" cy="3038431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Profit &amp; Loss Account</a:t>
            </a: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r>
              <a:rPr lang="en-GB" sz="4400" dirty="0">
                <a:solidFill>
                  <a:schemeClr val="bg1"/>
                </a:solidFill>
                <a:latin typeface="Alegreya Sans" panose="00000500000000000000" pitchFamily="2" charset="0"/>
              </a:rPr>
              <a:t>2023</a:t>
            </a: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5246A6-0DB4-45E0-8765-4B048E8C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41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2AB8-37D1-4898-BFD3-35F1D986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20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4FD3F-5829-14B9-2F86-E21F3073CC3A}"/>
              </a:ext>
            </a:extLst>
          </p:cNvPr>
          <p:cNvSpPr txBox="1"/>
          <p:nvPr/>
        </p:nvSpPr>
        <p:spPr>
          <a:xfrm>
            <a:off x="1360714" y="395063"/>
            <a:ext cx="94705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legreya Sans" panose="00000500000000000000"/>
              </a:rPr>
              <a:t>First period: 16.02.2024 – 16.05.2024</a:t>
            </a:r>
          </a:p>
          <a:p>
            <a:endParaRPr lang="en-US" dirty="0">
              <a:latin typeface="Alegreya Sans" panose="0000050000000000000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egreya Sans" panose="00000500000000000000"/>
              </a:rPr>
              <a:t>Invested amount: 	€ 1,927,078.99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egreya Sans" panose="00000500000000000000"/>
              </a:rPr>
              <a:t>Net interest: 	€      11,708.19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egreya Sans" panose="00000500000000000000"/>
              </a:rPr>
              <a:t>Total amount: 	€ 1,938,787.18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legreya Sans" panose="00000500000000000000"/>
            </a:endParaRPr>
          </a:p>
          <a:p>
            <a:r>
              <a:rPr lang="en-US" b="1" dirty="0">
                <a:latin typeface="Alegreya Sans" panose="00000500000000000000"/>
              </a:rPr>
              <a:t>Second period: 21.05.2024 – 21.08.2024</a:t>
            </a:r>
          </a:p>
          <a:p>
            <a:endParaRPr lang="en-US" dirty="0">
              <a:latin typeface="Alegreya Sans" panose="0000050000000000000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egreya Sans" panose="00000500000000000000"/>
              </a:rPr>
              <a:t>Invested amount: 	€ 1,838,787.18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egreya Sans" panose="00000500000000000000"/>
              </a:rPr>
              <a:t>Net interest: 	€      11,452.47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egreya Sans" panose="00000500000000000000"/>
              </a:rPr>
              <a:t>Total amount: 	€ 1,850,239.65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Alegreya Sans" panose="00000500000000000000"/>
            </a:endParaRPr>
          </a:p>
          <a:p>
            <a:r>
              <a:rPr lang="en-US" b="1" dirty="0">
                <a:latin typeface="Alegreya Sans" panose="00000500000000000000"/>
              </a:rPr>
              <a:t>Third period: 28.08.2024 – 28.11.2024</a:t>
            </a:r>
          </a:p>
          <a:p>
            <a:endParaRPr lang="en-US" dirty="0">
              <a:latin typeface="Alegreya Sans" panose="0000050000000000000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egreya Sans" panose="00000500000000000000"/>
              </a:rPr>
              <a:t>Invested amount: 	€ 1,850,239.65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egreya Sans" panose="00000500000000000000"/>
              </a:rPr>
              <a:t>Net interest: 	€      10,511.80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legreya Sans" panose="00000500000000000000"/>
              </a:rPr>
              <a:t>Total amount: 	€ 1,860,751.45</a:t>
            </a:r>
          </a:p>
          <a:p>
            <a:endParaRPr lang="en-US" dirty="0">
              <a:latin typeface="Alegreya Sans" panose="00000500000000000000"/>
            </a:endParaRPr>
          </a:p>
          <a:p>
            <a:r>
              <a:rPr lang="en-US" dirty="0">
                <a:latin typeface="Alegreya Sans" panose="00000500000000000000"/>
              </a:rPr>
              <a:t>Total Net Interest: 		€      33,672.46</a:t>
            </a:r>
          </a:p>
          <a:p>
            <a:endParaRPr lang="en-BE" dirty="0">
              <a:latin typeface="Alegreya Sans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21073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2AB8-37D1-4898-BFD3-35F1D986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 descr="A screenshot of a report&#10;&#10;Description automatically generated">
            <a:extLst>
              <a:ext uri="{FF2B5EF4-FFF2-40B4-BE49-F238E27FC236}">
                <a16:creationId xmlns:a16="http://schemas.microsoft.com/office/drawing/2014/main" id="{F1A996F3-5016-A103-7952-6F34329B6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97" y="643648"/>
            <a:ext cx="7453006" cy="55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1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B85C8-219F-4554-A79C-60D18FD3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7"/>
            <a:ext cx="10854014" cy="3038431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Balance Sheet</a:t>
            </a: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r>
              <a:rPr lang="en-GB" sz="4400" dirty="0">
                <a:solidFill>
                  <a:schemeClr val="bg1"/>
                </a:solidFill>
                <a:latin typeface="Alegreya Sans" panose="00000500000000000000" pitchFamily="2" charset="0"/>
              </a:rPr>
              <a:t>2023</a:t>
            </a: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5246A6-0DB4-45E0-8765-4B048E8C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12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2AB8-37D1-4898-BFD3-35F1D986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5</a:t>
            </a:fld>
            <a:endParaRPr lang="en-GB"/>
          </a:p>
        </p:txBody>
      </p:sp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FBC2DBD2-C1BC-B079-2B53-8BC83A363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62" y="160660"/>
            <a:ext cx="4163438" cy="6536680"/>
          </a:xfrm>
          <a:prstGeom prst="rect">
            <a:avLst/>
          </a:prstGeom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4EF8B06-09BD-1553-C9AC-2DB3C3A113B3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52" y="183875"/>
            <a:ext cx="4165200" cy="65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6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2AB8-37D1-4898-BFD3-35F1D986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6</a:t>
            </a:fld>
            <a:endParaRPr lang="en-GB"/>
          </a:p>
        </p:txBody>
      </p:sp>
      <p:pic>
        <p:nvPicPr>
          <p:cNvPr id="3" name="Picture 2" descr="A list of medical records&#10;&#10;Description automatically generated">
            <a:extLst>
              <a:ext uri="{FF2B5EF4-FFF2-40B4-BE49-F238E27FC236}">
                <a16:creationId xmlns:a16="http://schemas.microsoft.com/office/drawing/2014/main" id="{AA1B30CF-DE9C-3518-29FE-69DF21287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79" y="466534"/>
            <a:ext cx="4374969" cy="6177457"/>
          </a:xfrm>
          <a:prstGeom prst="rect">
            <a:avLst/>
          </a:prstGeom>
        </p:spPr>
      </p:pic>
      <p:pic>
        <p:nvPicPr>
          <p:cNvPr id="8" name="Picture 7" descr="A screenshot of a document&#10;&#10;Description automatically generated">
            <a:extLst>
              <a:ext uri="{FF2B5EF4-FFF2-40B4-BE49-F238E27FC236}">
                <a16:creationId xmlns:a16="http://schemas.microsoft.com/office/drawing/2014/main" id="{71BE18EF-FF56-E074-432B-3F8F37D99E2E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54" y="106391"/>
            <a:ext cx="4165200" cy="65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12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B85C8-219F-4554-A79C-60D18FD3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7"/>
            <a:ext cx="10854014" cy="3038431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Profit &amp; Loss</a:t>
            </a: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r>
              <a:rPr lang="en-GB" sz="4400" dirty="0">
                <a:solidFill>
                  <a:schemeClr val="bg1"/>
                </a:solidFill>
                <a:latin typeface="Alegreya Sans" panose="00000500000000000000" pitchFamily="2" charset="0"/>
              </a:rPr>
              <a:t>1</a:t>
            </a:r>
            <a:r>
              <a:rPr lang="en-GB" sz="4400" baseline="30000" dirty="0">
                <a:solidFill>
                  <a:schemeClr val="bg1"/>
                </a:solidFill>
                <a:latin typeface="Alegreya Sans" panose="00000500000000000000" pitchFamily="2" charset="0"/>
              </a:rPr>
              <a:t>st</a:t>
            </a:r>
            <a:r>
              <a:rPr lang="en-GB" sz="4400" dirty="0">
                <a:solidFill>
                  <a:schemeClr val="bg1"/>
                </a:solidFill>
                <a:latin typeface="Alegreya Sans" panose="00000500000000000000" pitchFamily="2" charset="0"/>
              </a:rPr>
              <a:t> Semester 2024</a:t>
            </a: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5246A6-0DB4-45E0-8765-4B048E8C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1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2AB8-37D1-4898-BFD3-35F1D986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 descr="A screenshot of a document&#10;&#10;Description automatically generated">
            <a:extLst>
              <a:ext uri="{FF2B5EF4-FFF2-40B4-BE49-F238E27FC236}">
                <a16:creationId xmlns:a16="http://schemas.microsoft.com/office/drawing/2014/main" id="{070E38E5-43AB-AFCB-BA09-57DF92A8D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7" y="91500"/>
            <a:ext cx="4290432" cy="6629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ED91D3-488C-69AB-DE0B-7E0759D53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710" y="136525"/>
            <a:ext cx="3901778" cy="5959356"/>
          </a:xfrm>
          <a:prstGeom prst="rect">
            <a:avLst/>
          </a:prstGeom>
        </p:spPr>
      </p:pic>
      <p:pic>
        <p:nvPicPr>
          <p:cNvPr id="10" name="Picture 9" descr="A blue and white rectangular sign&#10;&#10;Description automatically generated">
            <a:extLst>
              <a:ext uri="{FF2B5EF4-FFF2-40B4-BE49-F238E27FC236}">
                <a16:creationId xmlns:a16="http://schemas.microsoft.com/office/drawing/2014/main" id="{6970AF7B-3CF0-A005-0356-CD2468EB9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659" y="6199295"/>
            <a:ext cx="3939881" cy="5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B85C8-219F-4554-A79C-60D18FD3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7"/>
            <a:ext cx="10854014" cy="3038431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  <a:t>Profit &amp; Loss</a:t>
            </a: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r>
              <a:rPr lang="en-GB" sz="4400" dirty="0">
                <a:solidFill>
                  <a:schemeClr val="bg1"/>
                </a:solidFill>
                <a:latin typeface="Alegreya Sans" panose="00000500000000000000" pitchFamily="2" charset="0"/>
              </a:rPr>
              <a:t>01.01.2024 – 30.09.2024</a:t>
            </a:r>
            <a:br>
              <a:rPr lang="en-GB" dirty="0">
                <a:solidFill>
                  <a:schemeClr val="bg1"/>
                </a:solidFill>
                <a:latin typeface="Alegreya Sans" panose="00000500000000000000" pitchFamily="2" charset="0"/>
              </a:rPr>
            </a:br>
            <a:endParaRPr lang="en-GB" dirty="0">
              <a:solidFill>
                <a:schemeClr val="bg1"/>
              </a:solidFill>
              <a:latin typeface="Alegreya Sa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5246A6-0DB4-45E0-8765-4B048E8C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0EFCB-341A-412E-BFC0-DDF997574D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362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074ED47-7EFF-4756-B1B9-1F99CED6ECD5}" vid="{9030B75A-5D58-4E24-8D14-142385E4FE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89A02B-ED09-4F19-A489-E0EA56569EE6}"/>
</file>

<file path=customXml/itemProps2.xml><?xml version="1.0" encoding="utf-8"?>
<ds:datastoreItem xmlns:ds="http://schemas.openxmlformats.org/officeDocument/2006/customXml" ds:itemID="{1C6280BA-298C-462E-81BC-9FD45C7A3F76}"/>
</file>

<file path=docProps/app.xml><?xml version="1.0" encoding="utf-8"?>
<Properties xmlns="http://schemas.openxmlformats.org/officeDocument/2006/extended-properties" xmlns:vt="http://schemas.openxmlformats.org/officeDocument/2006/docPropsVTypes">
  <Template>UEMS Template 2023</Template>
  <TotalTime>1721</TotalTime>
  <Words>286</Words>
  <Application>Microsoft Office PowerPoint</Application>
  <PresentationFormat>Widescreen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Alegreya Sans</vt:lpstr>
      <vt:lpstr>Aptos</vt:lpstr>
      <vt:lpstr>Arial</vt:lpstr>
      <vt:lpstr>Asap</vt:lpstr>
      <vt:lpstr>Calibri</vt:lpstr>
      <vt:lpstr>Calibri Light</vt:lpstr>
      <vt:lpstr>Office Theme</vt:lpstr>
      <vt:lpstr>PowerPoint Presentation</vt:lpstr>
      <vt:lpstr> Profit &amp; Loss Account  2023 </vt:lpstr>
      <vt:lpstr>PowerPoint Presentation</vt:lpstr>
      <vt:lpstr> Balance Sheet  2023 </vt:lpstr>
      <vt:lpstr>PowerPoint Presentation</vt:lpstr>
      <vt:lpstr>PowerPoint Presentation</vt:lpstr>
      <vt:lpstr> Profit &amp; Loss  1st Semester 2024 </vt:lpstr>
      <vt:lpstr>PowerPoint Presentation</vt:lpstr>
      <vt:lpstr> Profit &amp; Loss  01.01.2024 – 30.09.2024 </vt:lpstr>
      <vt:lpstr>PowerPoint Presentation</vt:lpstr>
      <vt:lpstr> Budget 2025  Proposal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Loan </vt:lpstr>
      <vt:lpstr>PowerPoint Presentation</vt:lpstr>
      <vt:lpstr> Common Investment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title (if any)</dc:title>
  <dc:creator>Marco SARTORI</dc:creator>
  <cp:lastModifiedBy>Marco Sartori</cp:lastModifiedBy>
  <cp:revision>117</cp:revision>
  <dcterms:created xsi:type="dcterms:W3CDTF">2023-02-28T12:21:40Z</dcterms:created>
  <dcterms:modified xsi:type="dcterms:W3CDTF">2024-10-18T10:04:58Z</dcterms:modified>
</cp:coreProperties>
</file>