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62" r:id="rId1"/>
  </p:sldMasterIdLst>
  <p:notesMasterIdLst>
    <p:notesMasterId r:id="rId16"/>
  </p:notesMasterIdLst>
  <p:sldIdLst>
    <p:sldId id="256" r:id="rId2"/>
    <p:sldId id="345" r:id="rId3"/>
    <p:sldId id="261" r:id="rId4"/>
    <p:sldId id="346" r:id="rId5"/>
    <p:sldId id="258" r:id="rId6"/>
    <p:sldId id="348" r:id="rId7"/>
    <p:sldId id="349" r:id="rId8"/>
    <p:sldId id="350" r:id="rId9"/>
    <p:sldId id="351" r:id="rId10"/>
    <p:sldId id="347" r:id="rId11"/>
    <p:sldId id="352" r:id="rId12"/>
    <p:sldId id="339" r:id="rId13"/>
    <p:sldId id="281" r:id="rId14"/>
    <p:sldId id="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35" autoAdjust="0"/>
  </p:normalViewPr>
  <p:slideViewPr>
    <p:cSldViewPr snapToGrid="0">
      <p:cViewPr varScale="1">
        <p:scale>
          <a:sx n="69" d="100"/>
          <a:sy n="69" d="100"/>
        </p:scale>
        <p:origin x="564" y="48"/>
      </p:cViewPr>
      <p:guideLst/>
    </p:cSldViewPr>
  </p:slideViewPr>
  <p:outlineViewPr>
    <p:cViewPr>
      <p:scale>
        <a:sx n="33" d="100"/>
        <a:sy n="33" d="100"/>
      </p:scale>
      <p:origin x="0" y="-89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hur Felice" userId="5c6ddc5033d1b8c9" providerId="LiveId" clId="{D920DB3A-F0A9-4D88-92DA-BC38F0B0D465}"/>
    <pc:docChg chg="modSld">
      <pc:chgData name="Arthur Felice" userId="5c6ddc5033d1b8c9" providerId="LiveId" clId="{D920DB3A-F0A9-4D88-92DA-BC38F0B0D465}" dt="2024-10-08T09:18:00.274" v="0" actId="1076"/>
      <pc:docMkLst>
        <pc:docMk/>
      </pc:docMkLst>
      <pc:sldChg chg="modSp mod">
        <pc:chgData name="Arthur Felice" userId="5c6ddc5033d1b8c9" providerId="LiveId" clId="{D920DB3A-F0A9-4D88-92DA-BC38F0B0D465}" dt="2024-10-08T09:18:00.274" v="0" actId="1076"/>
        <pc:sldMkLst>
          <pc:docMk/>
          <pc:sldMk cId="498606036" sldId="256"/>
        </pc:sldMkLst>
        <pc:spChg chg="mod">
          <ac:chgData name="Arthur Felice" userId="5c6ddc5033d1b8c9" providerId="LiveId" clId="{D920DB3A-F0A9-4D88-92DA-BC38F0B0D465}" dt="2024-10-08T09:18:00.274" v="0" actId="1076"/>
          <ac:spMkLst>
            <pc:docMk/>
            <pc:sldMk cId="498606036" sldId="256"/>
            <ac:spMk id="2" creationId="{0215F8C1-B2E9-40DE-C446-11660D456D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A88CE-5767-493D-A5D0-8A2D748ED37E}" type="datetimeFigureOut">
              <a:rPr lang="en-GB" smtClean="0"/>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A9E0D-75E8-4CAB-84AD-E6C12054C87E}" type="slidenum">
              <a:rPr lang="en-GB" smtClean="0"/>
              <a:t>‹#›</a:t>
            </a:fld>
            <a:endParaRPr lang="en-GB"/>
          </a:p>
        </p:txBody>
      </p:sp>
    </p:spTree>
    <p:extLst>
      <p:ext uri="{BB962C8B-B14F-4D97-AF65-F5344CB8AC3E}">
        <p14:creationId xmlns:p14="http://schemas.microsoft.com/office/powerpoint/2010/main" val="253954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10/8/2024</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37332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10/8/2024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23242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10/8/2024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75300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10/8/2024</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26242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10/8/2024</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26059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10/8/2024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94364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10/8/2024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96371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10/8/2024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1736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10/8/2024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65045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10/8/2024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32317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10/8/2024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6659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10/8/2024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38275458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britannica.com/science/diagnosis" TargetMode="External"/><Relationship Id="rId13" Type="http://schemas.openxmlformats.org/officeDocument/2006/relationships/hyperlink" Target="https://www.bma.org.uk/media/tkcosjt1/maps-scope-of-practice2024-web.pdf?_gl=1*ba5glo*_up*MQ..*_ga*MTgzNTc5Mjk5Ny4xNzE0MjI3OTUy*_ga_F8G3Q36DDR*MTcxNDIyNzk1MS4xLjAuMTcxNDIyNzk1MS4wLjAuMA" TargetMode="External"/><Relationship Id="rId3" Type="http://schemas.openxmlformats.org/officeDocument/2006/relationships/hyperlink" Target="https://eur-lex.europa.eu/legal-content/EN/AUTO/?uri=celex:12016E288" TargetMode="External"/><Relationship Id="rId7" Type="http://schemas.openxmlformats.org/officeDocument/2006/relationships/hyperlink" Target="https://www.britannica.com/science/disease" TargetMode="External"/><Relationship Id="rId12" Type="http://schemas.openxmlformats.org/officeDocument/2006/relationships/hyperlink" Target="https://www.bma.org.uk/media/1937/bma-plg-doctors-titles-explained-2017.pdf" TargetMode="External"/><Relationship Id="rId2" Type="http://schemas.openxmlformats.org/officeDocument/2006/relationships/hyperlink" Target="https://www.ema.europa.eu/en/glossary/advanced-therapy-medicinal-product" TargetMode="External"/><Relationship Id="rId1" Type="http://schemas.openxmlformats.org/officeDocument/2006/relationships/slideLayout" Target="../slideLayouts/slideLayout2.xml"/><Relationship Id="rId6" Type="http://schemas.openxmlformats.org/officeDocument/2006/relationships/hyperlink" Target="https://www.britannica.com/technology/nanotechnology" TargetMode="External"/><Relationship Id="rId11" Type="http://schemas.openxmlformats.org/officeDocument/2006/relationships/hyperlink" Target="https://mettl.com/glossary/p/psychometric-analysis/" TargetMode="External"/><Relationship Id="rId5" Type="http://schemas.openxmlformats.org/officeDocument/2006/relationships/hyperlink" Target="https://www.britannica.com/science/medicine" TargetMode="External"/><Relationship Id="rId10" Type="http://schemas.openxmlformats.org/officeDocument/2006/relationships/hyperlink" Target="https://dictionary.cambridge.org/dictionary/learner-english/rule" TargetMode="External"/><Relationship Id="rId4" Type="http://schemas.openxmlformats.org/officeDocument/2006/relationships/hyperlink" Target="https://en.wikipedia.org/wiki/Technical_standard" TargetMode="External"/><Relationship Id="rId9" Type="http://schemas.openxmlformats.org/officeDocument/2006/relationships/hyperlink" Target="https://www.britannica.com/science/therapeutics" TargetMode="External"/></Relationships>
</file>

<file path=ppt/slides/_rels/slide11.xml.rels><?xml version="1.0" encoding="UTF-8" standalone="yes"?>
<Relationships xmlns="http://schemas.openxmlformats.org/package/2006/relationships"><Relationship Id="rId26" Type="http://schemas.openxmlformats.org/officeDocument/2006/relationships/hyperlink" Target="https://d.docs.live.net/5c6ddc5033d1b8c9/Desktop/_anchor_12','_com_12" TargetMode="External"/><Relationship Id="rId117" Type="http://schemas.openxmlformats.org/officeDocument/2006/relationships/hyperlink" Target="https://d.docs.live.net/5c6ddc5033d1b8c9/Desktop/_anchor_53','_com_53" TargetMode="External"/><Relationship Id="rId21" Type="http://schemas.openxmlformats.org/officeDocument/2006/relationships/hyperlink" Target="#_msocom_10"/><Relationship Id="rId42" Type="http://schemas.openxmlformats.org/officeDocument/2006/relationships/hyperlink" Target="https://d.docs.live.net/5c6ddc5033d1b8c9/Desktop/_anchor_20','_com_20" TargetMode="External"/><Relationship Id="rId47" Type="http://schemas.openxmlformats.org/officeDocument/2006/relationships/hyperlink" Target="#_msocom_23"/><Relationship Id="rId63" Type="http://schemas.openxmlformats.org/officeDocument/2006/relationships/hyperlink" Target="https://d.docs.live.net/5c6ddc5033d1b8c9/Desktop/_anchor_30','_com_30" TargetMode="External"/><Relationship Id="rId68" Type="http://schemas.openxmlformats.org/officeDocument/2006/relationships/hyperlink" Target="#_msocom_33"/><Relationship Id="rId84" Type="http://schemas.openxmlformats.org/officeDocument/2006/relationships/hyperlink" Target="https://d.docs.live.net/5c6ddc5033d1b8c9/Desktop/_anchor_40','_com_40" TargetMode="External"/><Relationship Id="rId89" Type="http://schemas.openxmlformats.org/officeDocument/2006/relationships/hyperlink" Target="#_msocom_43"/><Relationship Id="rId112" Type="http://schemas.openxmlformats.org/officeDocument/2006/relationships/hyperlink" Target="https://dictionary.cambridge.org/dictionary/learner-english/rule" TargetMode="External"/><Relationship Id="rId16" Type="http://schemas.openxmlformats.org/officeDocument/2006/relationships/hyperlink" Target="https://d.docs.live.net/5c6ddc5033d1b8c9/Desktop/_anchor_7','_com_7" TargetMode="External"/><Relationship Id="rId107" Type="http://schemas.openxmlformats.org/officeDocument/2006/relationships/hyperlink" Target="https://d.docs.live.net/5c6ddc5033d1b8c9/Desktop/_anchor_49','_com_49" TargetMode="External"/><Relationship Id="rId11" Type="http://schemas.openxmlformats.org/officeDocument/2006/relationships/hyperlink" Target="#_msocom_5"/><Relationship Id="rId24" Type="http://schemas.openxmlformats.org/officeDocument/2006/relationships/hyperlink" Target="https://d.docs.live.net/5c6ddc5033d1b8c9/Desktop/_anchor_11','_com_11" TargetMode="External"/><Relationship Id="rId32" Type="http://schemas.openxmlformats.org/officeDocument/2006/relationships/hyperlink" Target="https://d.docs.live.net/5c6ddc5033d1b8c9/Desktop/_anchor_15','_com_15" TargetMode="External"/><Relationship Id="rId37" Type="http://schemas.openxmlformats.org/officeDocument/2006/relationships/hyperlink" Target="#_msocom_18"/><Relationship Id="rId40" Type="http://schemas.openxmlformats.org/officeDocument/2006/relationships/hyperlink" Target="https://d.docs.live.net/5c6ddc5033d1b8c9/Desktop/_anchor_19','_com_19" TargetMode="External"/><Relationship Id="rId45" Type="http://schemas.openxmlformats.org/officeDocument/2006/relationships/hyperlink" Target="#_msocom_22"/><Relationship Id="rId53" Type="http://schemas.openxmlformats.org/officeDocument/2006/relationships/hyperlink" Target="#_msocom_26"/><Relationship Id="rId58" Type="http://schemas.openxmlformats.org/officeDocument/2006/relationships/hyperlink" Target="https://d.docs.live.net/5c6ddc5033d1b8c9/Desktop/_anchor_28','_com_28" TargetMode="External"/><Relationship Id="rId66" Type="http://schemas.openxmlformats.org/officeDocument/2006/relationships/hyperlink" Target="#_msocom_32"/><Relationship Id="rId74" Type="http://schemas.openxmlformats.org/officeDocument/2006/relationships/hyperlink" Target="#_msocom_36"/><Relationship Id="rId79" Type="http://schemas.openxmlformats.org/officeDocument/2006/relationships/hyperlink" Target="#_msocom_38"/><Relationship Id="rId87" Type="http://schemas.openxmlformats.org/officeDocument/2006/relationships/hyperlink" Target="#_msocom_42"/><Relationship Id="rId102" Type="http://schemas.openxmlformats.org/officeDocument/2006/relationships/hyperlink" Target="#_msocom_47"/><Relationship Id="rId110" Type="http://schemas.openxmlformats.org/officeDocument/2006/relationships/hyperlink" Target="#_msocom_51"/><Relationship Id="rId115" Type="http://schemas.openxmlformats.org/officeDocument/2006/relationships/hyperlink" Target="https://d.docs.live.net/5c6ddc5033d1b8c9/Desktop/_anchor_52','_com_52" TargetMode="External"/><Relationship Id="rId5" Type="http://schemas.openxmlformats.org/officeDocument/2006/relationships/hyperlink" Target="#_msocom_2"/><Relationship Id="rId61" Type="http://schemas.openxmlformats.org/officeDocument/2006/relationships/hyperlink" Target="https://eur-lex.europa.eu/legal-content/EN/AUTO/?uri=celex:12016E288" TargetMode="External"/><Relationship Id="rId82" Type="http://schemas.openxmlformats.org/officeDocument/2006/relationships/hyperlink" Target="https://d.docs.live.net/5c6ddc5033d1b8c9/Desktop/_anchor_39','_com_39" TargetMode="External"/><Relationship Id="rId90" Type="http://schemas.openxmlformats.org/officeDocument/2006/relationships/hyperlink" Target="https://d.docs.live.net/5c6ddc5033d1b8c9/Desktop/_anchor_43','_com_43" TargetMode="External"/><Relationship Id="rId95" Type="http://schemas.openxmlformats.org/officeDocument/2006/relationships/hyperlink" Target="#_msocom_45"/><Relationship Id="rId19" Type="http://schemas.openxmlformats.org/officeDocument/2006/relationships/hyperlink" Target="#_msocom_9"/><Relationship Id="rId14" Type="http://schemas.openxmlformats.org/officeDocument/2006/relationships/hyperlink" Target="https://d.docs.live.net/5c6ddc5033d1b8c9/Desktop/_anchor_6','_com_6" TargetMode="External"/><Relationship Id="rId22" Type="http://schemas.openxmlformats.org/officeDocument/2006/relationships/hyperlink" Target="https://d.docs.live.net/5c6ddc5033d1b8c9/Desktop/_anchor_10','_com_10" TargetMode="External"/><Relationship Id="rId27" Type="http://schemas.openxmlformats.org/officeDocument/2006/relationships/hyperlink" Target="#_msocom_13"/><Relationship Id="rId30" Type="http://schemas.openxmlformats.org/officeDocument/2006/relationships/hyperlink" Target="https://d.docs.live.net/5c6ddc5033d1b8c9/Desktop/_anchor_14','_com_14" TargetMode="External"/><Relationship Id="rId35" Type="http://schemas.openxmlformats.org/officeDocument/2006/relationships/hyperlink" Target="#_msocom_17"/><Relationship Id="rId43" Type="http://schemas.openxmlformats.org/officeDocument/2006/relationships/hyperlink" Target="#_msocom_21"/><Relationship Id="rId48" Type="http://schemas.openxmlformats.org/officeDocument/2006/relationships/hyperlink" Target="https://d.docs.live.net/5c6ddc5033d1b8c9/Desktop/_anchor_23','_com_23" TargetMode="External"/><Relationship Id="rId56" Type="http://schemas.openxmlformats.org/officeDocument/2006/relationships/hyperlink" Target="https://d.docs.live.net/5c6ddc5033d1b8c9/Desktop/_anchor_27','_com_27" TargetMode="External"/><Relationship Id="rId64" Type="http://schemas.openxmlformats.org/officeDocument/2006/relationships/hyperlink" Target="#_msocom_31"/><Relationship Id="rId69" Type="http://schemas.openxmlformats.org/officeDocument/2006/relationships/hyperlink" Target="https://d.docs.live.net/5c6ddc5033d1b8c9/Desktop/_anchor_33','_com_33" TargetMode="External"/><Relationship Id="rId77" Type="http://schemas.openxmlformats.org/officeDocument/2006/relationships/hyperlink" Target="https://d.docs.live.net/5c6ddc5033d1b8c9/Desktop/_anchor_37','_com_37" TargetMode="External"/><Relationship Id="rId100" Type="http://schemas.openxmlformats.org/officeDocument/2006/relationships/hyperlink" Target="#_msocom_46"/><Relationship Id="rId105" Type="http://schemas.openxmlformats.org/officeDocument/2006/relationships/hyperlink" Target="https://d.docs.live.net/5c6ddc5033d1b8c9/Desktop/_anchor_48','_com_48" TargetMode="External"/><Relationship Id="rId113" Type="http://schemas.openxmlformats.org/officeDocument/2006/relationships/hyperlink" Target="https://mettl.com/glossary/p/psychometric-analysis/" TargetMode="External"/><Relationship Id="rId118" Type="http://schemas.openxmlformats.org/officeDocument/2006/relationships/hyperlink" Target="https://www.bma.org.uk/media/1937/bma-plg-doctors-titles-explained-2017.pdf" TargetMode="External"/><Relationship Id="rId8" Type="http://schemas.openxmlformats.org/officeDocument/2006/relationships/hyperlink" Target="https://d.docs.live.net/5c6ddc5033d1b8c9/Desktop/_anchor_3','_com_3" TargetMode="External"/><Relationship Id="rId51" Type="http://schemas.openxmlformats.org/officeDocument/2006/relationships/hyperlink" Target="#_msocom_25"/><Relationship Id="rId72" Type="http://schemas.openxmlformats.org/officeDocument/2006/relationships/hyperlink" Target="#_msocom_35"/><Relationship Id="rId80" Type="http://schemas.openxmlformats.org/officeDocument/2006/relationships/hyperlink" Target="https://d.docs.live.net/5c6ddc5033d1b8c9/Desktop/_anchor_38','_com_38" TargetMode="External"/><Relationship Id="rId85" Type="http://schemas.openxmlformats.org/officeDocument/2006/relationships/hyperlink" Target="#_msocom_41"/><Relationship Id="rId93" Type="http://schemas.openxmlformats.org/officeDocument/2006/relationships/hyperlink" Target="#_msocom_44"/><Relationship Id="rId98" Type="http://schemas.openxmlformats.org/officeDocument/2006/relationships/hyperlink" Target="https://www.britannica.com/science/diagnosis" TargetMode="External"/><Relationship Id="rId3" Type="http://schemas.openxmlformats.org/officeDocument/2006/relationships/hyperlink" Target="#_msocom_1"/><Relationship Id="rId12" Type="http://schemas.openxmlformats.org/officeDocument/2006/relationships/hyperlink" Target="https://d.docs.live.net/5c6ddc5033d1b8c9/Desktop/_anchor_5','_com_5" TargetMode="External"/><Relationship Id="rId17" Type="http://schemas.openxmlformats.org/officeDocument/2006/relationships/hyperlink" Target="#_msocom_8"/><Relationship Id="rId25" Type="http://schemas.openxmlformats.org/officeDocument/2006/relationships/hyperlink" Target="#_msocom_12"/><Relationship Id="rId33" Type="http://schemas.openxmlformats.org/officeDocument/2006/relationships/hyperlink" Target="#_msocom_16"/><Relationship Id="rId38" Type="http://schemas.openxmlformats.org/officeDocument/2006/relationships/hyperlink" Target="https://d.docs.live.net/5c6ddc5033d1b8c9/Desktop/_anchor_18','_com_18" TargetMode="External"/><Relationship Id="rId46" Type="http://schemas.openxmlformats.org/officeDocument/2006/relationships/hyperlink" Target="https://d.docs.live.net/5c6ddc5033d1b8c9/Desktop/_anchor_22','_com_22" TargetMode="External"/><Relationship Id="rId59" Type="http://schemas.openxmlformats.org/officeDocument/2006/relationships/hyperlink" Target="#_msocom_29"/><Relationship Id="rId67" Type="http://schemas.openxmlformats.org/officeDocument/2006/relationships/hyperlink" Target="https://d.docs.live.net/5c6ddc5033d1b8c9/Desktop/_anchor_32','_com_32" TargetMode="External"/><Relationship Id="rId103" Type="http://schemas.openxmlformats.org/officeDocument/2006/relationships/hyperlink" Target="https://d.docs.live.net/5c6ddc5033d1b8c9/Desktop/_anchor_47','_com_47" TargetMode="External"/><Relationship Id="rId108" Type="http://schemas.openxmlformats.org/officeDocument/2006/relationships/hyperlink" Target="#_msocom_50"/><Relationship Id="rId116" Type="http://schemas.openxmlformats.org/officeDocument/2006/relationships/hyperlink" Target="#_msocom_53"/><Relationship Id="rId20" Type="http://schemas.openxmlformats.org/officeDocument/2006/relationships/hyperlink" Target="https://d.docs.live.net/5c6ddc5033d1b8c9/Desktop/_anchor_9','_com_9" TargetMode="External"/><Relationship Id="rId41" Type="http://schemas.openxmlformats.org/officeDocument/2006/relationships/hyperlink" Target="#_msocom_20"/><Relationship Id="rId54" Type="http://schemas.openxmlformats.org/officeDocument/2006/relationships/hyperlink" Target="https://d.docs.live.net/5c6ddc5033d1b8c9/Desktop/_anchor_26','_com_26" TargetMode="External"/><Relationship Id="rId62" Type="http://schemas.openxmlformats.org/officeDocument/2006/relationships/hyperlink" Target="#_msocom_30"/><Relationship Id="rId70" Type="http://schemas.openxmlformats.org/officeDocument/2006/relationships/hyperlink" Target="#_msocom_34"/><Relationship Id="rId75" Type="http://schemas.openxmlformats.org/officeDocument/2006/relationships/hyperlink" Target="https://d.docs.live.net/5c6ddc5033d1b8c9/Desktop/_anchor_36','_com_36" TargetMode="External"/><Relationship Id="rId83" Type="http://schemas.openxmlformats.org/officeDocument/2006/relationships/hyperlink" Target="#_msocom_40"/><Relationship Id="rId88" Type="http://schemas.openxmlformats.org/officeDocument/2006/relationships/hyperlink" Target="https://d.docs.live.net/5c6ddc5033d1b8c9/Desktop/_anchor_42','_com_42" TargetMode="External"/><Relationship Id="rId91" Type="http://schemas.openxmlformats.org/officeDocument/2006/relationships/hyperlink" Target="https://www.britannica.com/science/medicine" TargetMode="External"/><Relationship Id="rId96" Type="http://schemas.openxmlformats.org/officeDocument/2006/relationships/hyperlink" Target="https://d.docs.live.net/5c6ddc5033d1b8c9/Desktop/_anchor_45','_com_45" TargetMode="External"/><Relationship Id="rId111" Type="http://schemas.openxmlformats.org/officeDocument/2006/relationships/hyperlink" Target="https://d.docs.live.net/5c6ddc5033d1b8c9/Desktop/_anchor_51','_com_51" TargetMode="External"/><Relationship Id="rId1" Type="http://schemas.openxmlformats.org/officeDocument/2006/relationships/slideLayout" Target="../slideLayouts/slideLayout2.xml"/><Relationship Id="rId6" Type="http://schemas.openxmlformats.org/officeDocument/2006/relationships/hyperlink" Target="https://d.docs.live.net/5c6ddc5033d1b8c9/Desktop/_anchor_2','_com_2" TargetMode="External"/><Relationship Id="rId15" Type="http://schemas.openxmlformats.org/officeDocument/2006/relationships/hyperlink" Target="#_msocom_7"/><Relationship Id="rId23" Type="http://schemas.openxmlformats.org/officeDocument/2006/relationships/hyperlink" Target="#_msocom_11"/><Relationship Id="rId28" Type="http://schemas.openxmlformats.org/officeDocument/2006/relationships/hyperlink" Target="https://d.docs.live.net/5c6ddc5033d1b8c9/Desktop/_anchor_13','_com_13" TargetMode="External"/><Relationship Id="rId36" Type="http://schemas.openxmlformats.org/officeDocument/2006/relationships/hyperlink" Target="https://d.docs.live.net/5c6ddc5033d1b8c9/Desktop/_anchor_17','_com_17" TargetMode="External"/><Relationship Id="rId49" Type="http://schemas.openxmlformats.org/officeDocument/2006/relationships/hyperlink" Target="#_msocom_24"/><Relationship Id="rId57" Type="http://schemas.openxmlformats.org/officeDocument/2006/relationships/hyperlink" Target="#_msocom_28"/><Relationship Id="rId106" Type="http://schemas.openxmlformats.org/officeDocument/2006/relationships/hyperlink" Target="#_msocom_49"/><Relationship Id="rId114" Type="http://schemas.openxmlformats.org/officeDocument/2006/relationships/hyperlink" Target="#_msocom_52"/><Relationship Id="rId119" Type="http://schemas.openxmlformats.org/officeDocument/2006/relationships/hyperlink" Target="https://www.bma.org.uk/media/tkcosjt1/maps-scope-of-practice2024-web.pdf?_gl=1*ba5glo*_up*MQ..*_ga*MTgzNTc5Mjk5Ny4xNzE0MjI3OTUy*_ga_F8G3Q36DDR*MTcxNDIyNzk1MS4xLjAuMTcxNDIyNzk1MS4wLjAuMA" TargetMode="External"/><Relationship Id="rId10" Type="http://schemas.openxmlformats.org/officeDocument/2006/relationships/hyperlink" Target="https://d.docs.live.net/5c6ddc5033d1b8c9/Desktop/_anchor_4','_com_4" TargetMode="External"/><Relationship Id="rId31" Type="http://schemas.openxmlformats.org/officeDocument/2006/relationships/hyperlink" Target="#_msocom_15"/><Relationship Id="rId44" Type="http://schemas.openxmlformats.org/officeDocument/2006/relationships/hyperlink" Target="https://d.docs.live.net/5c6ddc5033d1b8c9/Desktop/_anchor_21','_com_21" TargetMode="External"/><Relationship Id="rId52" Type="http://schemas.openxmlformats.org/officeDocument/2006/relationships/hyperlink" Target="https://d.docs.live.net/5c6ddc5033d1b8c9/Desktop/_anchor_25','_com_25" TargetMode="External"/><Relationship Id="rId60" Type="http://schemas.openxmlformats.org/officeDocument/2006/relationships/hyperlink" Target="https://d.docs.live.net/5c6ddc5033d1b8c9/Desktop/_anchor_29','_com_29" TargetMode="External"/><Relationship Id="rId65" Type="http://schemas.openxmlformats.org/officeDocument/2006/relationships/hyperlink" Target="https://d.docs.live.net/5c6ddc5033d1b8c9/Desktop/_anchor_31','_com_31" TargetMode="External"/><Relationship Id="rId73" Type="http://schemas.openxmlformats.org/officeDocument/2006/relationships/hyperlink" Target="https://d.docs.live.net/5c6ddc5033d1b8c9/Desktop/_anchor_35','_com_35" TargetMode="External"/><Relationship Id="rId78" Type="http://schemas.openxmlformats.org/officeDocument/2006/relationships/hyperlink" Target="https://en.wikipedia.org/wiki/Technical_standard" TargetMode="External"/><Relationship Id="rId81" Type="http://schemas.openxmlformats.org/officeDocument/2006/relationships/hyperlink" Target="#_msocom_39"/><Relationship Id="rId86" Type="http://schemas.openxmlformats.org/officeDocument/2006/relationships/hyperlink" Target="https://d.docs.live.net/5c6ddc5033d1b8c9/Desktop/_anchor_41','_com_41" TargetMode="External"/><Relationship Id="rId94" Type="http://schemas.openxmlformats.org/officeDocument/2006/relationships/hyperlink" Target="https://d.docs.live.net/5c6ddc5033d1b8c9/Desktop/_anchor_44','_com_44" TargetMode="External"/><Relationship Id="rId99" Type="http://schemas.openxmlformats.org/officeDocument/2006/relationships/hyperlink" Target="https://www.britannica.com/science/therapeutics" TargetMode="External"/><Relationship Id="rId101" Type="http://schemas.openxmlformats.org/officeDocument/2006/relationships/hyperlink" Target="https://d.docs.live.net/5c6ddc5033d1b8c9/Desktop/_anchor_46','_com_46" TargetMode="External"/><Relationship Id="rId4" Type="http://schemas.openxmlformats.org/officeDocument/2006/relationships/hyperlink" Target="https://d.docs.live.net/5c6ddc5033d1b8c9/Desktop/_anchor_1','_com_1" TargetMode="External"/><Relationship Id="rId9" Type="http://schemas.openxmlformats.org/officeDocument/2006/relationships/hyperlink" Target="#_msocom_4"/><Relationship Id="rId13" Type="http://schemas.openxmlformats.org/officeDocument/2006/relationships/hyperlink" Target="#_msocom_6"/><Relationship Id="rId18" Type="http://schemas.openxmlformats.org/officeDocument/2006/relationships/hyperlink" Target="https://d.docs.live.net/5c6ddc5033d1b8c9/Desktop/_anchor_8','_com_8" TargetMode="External"/><Relationship Id="rId39" Type="http://schemas.openxmlformats.org/officeDocument/2006/relationships/hyperlink" Target="#_msocom_19"/><Relationship Id="rId109" Type="http://schemas.openxmlformats.org/officeDocument/2006/relationships/hyperlink" Target="https://d.docs.live.net/5c6ddc5033d1b8c9/Desktop/_anchor_50','_com_50" TargetMode="External"/><Relationship Id="rId34" Type="http://schemas.openxmlformats.org/officeDocument/2006/relationships/hyperlink" Target="https://d.docs.live.net/5c6ddc5033d1b8c9/Desktop/_anchor_16','_com_16" TargetMode="External"/><Relationship Id="rId50" Type="http://schemas.openxmlformats.org/officeDocument/2006/relationships/hyperlink" Target="https://d.docs.live.net/5c6ddc5033d1b8c9/Desktop/_anchor_24','_com_24" TargetMode="External"/><Relationship Id="rId55" Type="http://schemas.openxmlformats.org/officeDocument/2006/relationships/hyperlink" Target="#_msocom_27"/><Relationship Id="rId76" Type="http://schemas.openxmlformats.org/officeDocument/2006/relationships/hyperlink" Target="#_msocom_37"/><Relationship Id="rId97" Type="http://schemas.openxmlformats.org/officeDocument/2006/relationships/hyperlink" Target="https://www.britannica.com/science/disease" TargetMode="External"/><Relationship Id="rId104" Type="http://schemas.openxmlformats.org/officeDocument/2006/relationships/hyperlink" Target="#_msocom_48"/><Relationship Id="rId7" Type="http://schemas.openxmlformats.org/officeDocument/2006/relationships/hyperlink" Target="#_msocom_3"/><Relationship Id="rId71" Type="http://schemas.openxmlformats.org/officeDocument/2006/relationships/hyperlink" Target="https://d.docs.live.net/5c6ddc5033d1b8c9/Desktop/_anchor_34','_com_34" TargetMode="External"/><Relationship Id="rId92" Type="http://schemas.openxmlformats.org/officeDocument/2006/relationships/hyperlink" Target="https://www.britannica.com/technology/nanotechnology" TargetMode="External"/><Relationship Id="rId2" Type="http://schemas.openxmlformats.org/officeDocument/2006/relationships/hyperlink" Target="https://www.ema.europa.eu/en/glossary/advanced-therapy-medicinal-product" TargetMode="External"/><Relationship Id="rId29" Type="http://schemas.openxmlformats.org/officeDocument/2006/relationships/hyperlink" Target="#_msocom_14"/></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0215F8C1-B2E9-40DE-C446-11660D456DFE}"/>
              </a:ext>
            </a:extLst>
          </p:cNvPr>
          <p:cNvSpPr>
            <a:spLocks noGrp="1"/>
          </p:cNvSpPr>
          <p:nvPr>
            <p:ph type="ctrTitle"/>
          </p:nvPr>
        </p:nvSpPr>
        <p:spPr>
          <a:xfrm>
            <a:off x="836715" y="731356"/>
            <a:ext cx="10672990" cy="2181663"/>
          </a:xfrm>
        </p:spPr>
        <p:txBody>
          <a:bodyPr>
            <a:normAutofit fontScale="90000"/>
          </a:bodyPr>
          <a:lstStyle/>
          <a:p>
            <a:r>
              <a:rPr lang="en-GB" dirty="0"/>
              <a:t>Glossary and List of Acronyms: </a:t>
            </a:r>
            <a:br>
              <a:rPr lang="en-GB" dirty="0"/>
            </a:br>
            <a:r>
              <a:rPr lang="en-GB" dirty="0"/>
              <a:t>One aspect of Standardisation of Terminology</a:t>
            </a:r>
            <a:br>
              <a:rPr lang="en-GB" dirty="0"/>
            </a:br>
            <a:r>
              <a:rPr lang="en-GB" dirty="0"/>
              <a:t> </a:t>
            </a:r>
          </a:p>
        </p:txBody>
      </p:sp>
      <p:sp>
        <p:nvSpPr>
          <p:cNvPr id="3" name="Subtitle 2">
            <a:extLst>
              <a:ext uri="{FF2B5EF4-FFF2-40B4-BE49-F238E27FC236}">
                <a16:creationId xmlns:a16="http://schemas.microsoft.com/office/drawing/2014/main" id="{6B9D6262-EAC7-6C00-53AD-594BAECD8483}"/>
              </a:ext>
            </a:extLst>
          </p:cNvPr>
          <p:cNvSpPr>
            <a:spLocks noGrp="1"/>
          </p:cNvSpPr>
          <p:nvPr>
            <p:ph type="subTitle" idx="1"/>
          </p:nvPr>
        </p:nvSpPr>
        <p:spPr>
          <a:xfrm>
            <a:off x="98394" y="3509963"/>
            <a:ext cx="6324005" cy="2722836"/>
          </a:xfrm>
        </p:spPr>
        <p:txBody>
          <a:bodyPr>
            <a:normAutofit/>
          </a:bodyPr>
          <a:lstStyle/>
          <a:p>
            <a:pPr algn="ctr"/>
            <a:r>
              <a:rPr lang="en-GB" sz="2000" dirty="0"/>
              <a:t>Arthur Felice, MD, MSc, FEBS, FRCS Ed.</a:t>
            </a:r>
          </a:p>
          <a:p>
            <a:pPr algn="ctr"/>
            <a:r>
              <a:rPr lang="en-GB" sz="2000" dirty="0"/>
              <a:t>     President of the European Board of Surgery</a:t>
            </a:r>
          </a:p>
          <a:p>
            <a:pPr algn="ctr"/>
            <a:r>
              <a:rPr lang="en-GB" sz="2000" dirty="0"/>
              <a:t>     Vice - President UEMS Division of General Surgery</a:t>
            </a:r>
          </a:p>
          <a:p>
            <a:pPr algn="ctr"/>
            <a:r>
              <a:rPr lang="en-GB" sz="2000" dirty="0"/>
              <a:t>   University of Malta</a:t>
            </a:r>
          </a:p>
          <a:p>
            <a:endParaRPr lang="en-GB" dirty="0"/>
          </a:p>
        </p:txBody>
      </p:sp>
      <p:sp>
        <p:nvSpPr>
          <p:cNvPr id="35" name="Freeform: Shape 34">
            <a:extLst>
              <a:ext uri="{FF2B5EF4-FFF2-40B4-BE49-F238E27FC236}">
                <a16:creationId xmlns:a16="http://schemas.microsoft.com/office/drawing/2014/main" id="{8972B65B-8AFA-4B5C-BFC6-E443F3777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1">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aphic 78">
            <a:extLst>
              <a:ext uri="{FF2B5EF4-FFF2-40B4-BE49-F238E27FC236}">
                <a16:creationId xmlns:a16="http://schemas.microsoft.com/office/drawing/2014/main" id="{8B32F32D-2578-47BA-A8C8-B9CC3F8A09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8" name="Graphic 78">
              <a:extLst>
                <a:ext uri="{FF2B5EF4-FFF2-40B4-BE49-F238E27FC236}">
                  <a16:creationId xmlns:a16="http://schemas.microsoft.com/office/drawing/2014/main" id="{FE39C5A6-D000-4F68-8942-DD0D6D6F8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9" name="Graphic 78">
              <a:extLst>
                <a:ext uri="{FF2B5EF4-FFF2-40B4-BE49-F238E27FC236}">
                  <a16:creationId xmlns:a16="http://schemas.microsoft.com/office/drawing/2014/main" id="{E89890B6-1232-480B-A1E4-4EE4897F64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0" name="Graphic 78">
                <a:extLst>
                  <a:ext uri="{FF2B5EF4-FFF2-40B4-BE49-F238E27FC236}">
                    <a16:creationId xmlns:a16="http://schemas.microsoft.com/office/drawing/2014/main" id="{AA2A92B4-DD5E-4659-876C-CEF27D8A3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CB3716F9-57FA-4E55-B926-D141DFDE7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2" name="Graphic 78">
                <a:extLst>
                  <a:ext uri="{FF2B5EF4-FFF2-40B4-BE49-F238E27FC236}">
                    <a16:creationId xmlns:a16="http://schemas.microsoft.com/office/drawing/2014/main" id="{6E65CA48-F624-4AAA-B08C-4D030E798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3" name="Graphic 78">
                <a:extLst>
                  <a:ext uri="{FF2B5EF4-FFF2-40B4-BE49-F238E27FC236}">
                    <a16:creationId xmlns:a16="http://schemas.microsoft.com/office/drawing/2014/main" id="{5AB96607-3A57-4F71-87E5-C0D546FEB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4" name="Picture 3">
            <a:extLst>
              <a:ext uri="{FF2B5EF4-FFF2-40B4-BE49-F238E27FC236}">
                <a16:creationId xmlns:a16="http://schemas.microsoft.com/office/drawing/2014/main" id="{E3F21EAF-F98F-F457-7705-E362C54518F6}"/>
              </a:ext>
            </a:extLst>
          </p:cNvPr>
          <p:cNvPicPr>
            <a:picLocks noChangeAspect="1"/>
          </p:cNvPicPr>
          <p:nvPr/>
        </p:nvPicPr>
        <p:blipFill rotWithShape="1">
          <a:blip r:embed="rId2"/>
          <a:srcRect l="19973"/>
          <a:stretch/>
        </p:blipFill>
        <p:spPr>
          <a:xfrm>
            <a:off x="7790138" y="2944398"/>
            <a:ext cx="3861917" cy="3665408"/>
          </a:xfrm>
          <a:prstGeom prst="rect">
            <a:avLst/>
          </a:prstGeom>
        </p:spPr>
      </p:pic>
      <p:sp>
        <p:nvSpPr>
          <p:cNvPr id="45" name="Freeform: Shape 44">
            <a:extLst>
              <a:ext uri="{FF2B5EF4-FFF2-40B4-BE49-F238E27FC236}">
                <a16:creationId xmlns:a16="http://schemas.microsoft.com/office/drawing/2014/main" id="{286E5E1D-FD49-448F-83C8-E06466BE5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042" y="5608708"/>
            <a:ext cx="4292956" cy="1249292"/>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7" name="Group 46">
            <a:extLst>
              <a:ext uri="{FF2B5EF4-FFF2-40B4-BE49-F238E27FC236}">
                <a16:creationId xmlns:a16="http://schemas.microsoft.com/office/drawing/2014/main" id="{D82E7BA0-A7BA-4C61-9D6F-5345A54056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447993" y="5742897"/>
            <a:ext cx="886141" cy="802496"/>
            <a:chOff x="10948005" y="3272152"/>
            <a:chExt cx="868640" cy="786648"/>
          </a:xfrm>
          <a:solidFill>
            <a:schemeClr val="accent6"/>
          </a:solidFill>
        </p:grpSpPr>
        <p:sp>
          <p:nvSpPr>
            <p:cNvPr id="48" name="Freeform: Shape 47">
              <a:extLst>
                <a:ext uri="{FF2B5EF4-FFF2-40B4-BE49-F238E27FC236}">
                  <a16:creationId xmlns:a16="http://schemas.microsoft.com/office/drawing/2014/main" id="{B5369E81-3115-4284-995E-F753EB421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Freeform: Shape 48">
              <a:extLst>
                <a:ext uri="{FF2B5EF4-FFF2-40B4-BE49-F238E27FC236}">
                  <a16:creationId xmlns:a16="http://schemas.microsoft.com/office/drawing/2014/main" id="{44729589-1C6A-4995-83DB-3C8AC2B8D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Freeform: Shape 49">
              <a:extLst>
                <a:ext uri="{FF2B5EF4-FFF2-40B4-BE49-F238E27FC236}">
                  <a16:creationId xmlns:a16="http://schemas.microsoft.com/office/drawing/2014/main" id="{7A966D0D-0B99-4534-8150-ECA25F804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 name="Graphic 12">
              <a:extLst>
                <a:ext uri="{FF2B5EF4-FFF2-40B4-BE49-F238E27FC236}">
                  <a16:creationId xmlns:a16="http://schemas.microsoft.com/office/drawing/2014/main" id="{7DC8EDF8-9492-4A6B-8050-A6B44F11B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2" name="Graphic 15">
              <a:extLst>
                <a:ext uri="{FF2B5EF4-FFF2-40B4-BE49-F238E27FC236}">
                  <a16:creationId xmlns:a16="http://schemas.microsoft.com/office/drawing/2014/main" id="{13B4EDF3-5414-4F6E-8824-4FDC7BFD5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3" name="Graphic 15">
              <a:extLst>
                <a:ext uri="{FF2B5EF4-FFF2-40B4-BE49-F238E27FC236}">
                  <a16:creationId xmlns:a16="http://schemas.microsoft.com/office/drawing/2014/main" id="{6CE204CE-5738-4712-8E02-CF746C010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2369023-4235-4E1E-A424-EA0EA83DE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9860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D4285540-F1DD-65A3-B6A6-068D68A4CE86}"/>
              </a:ext>
            </a:extLst>
          </p:cNvPr>
          <p:cNvSpPr>
            <a:spLocks noGrp="1"/>
          </p:cNvSpPr>
          <p:nvPr>
            <p:ph type="title"/>
          </p:nvPr>
        </p:nvSpPr>
        <p:spPr>
          <a:xfrm>
            <a:off x="525717" y="787068"/>
            <a:ext cx="4663649" cy="1455091"/>
          </a:xfrm>
        </p:spPr>
        <p:txBody>
          <a:bodyPr vert="horz" lIns="91440" tIns="45720" rIns="91440" bIns="45720" rtlCol="0" anchor="b">
            <a:normAutofit/>
          </a:bodyPr>
          <a:lstStyle/>
          <a:p>
            <a:r>
              <a:rPr lang="en-US" sz="3300" dirty="0"/>
              <a:t>1st draft of Glossary and Acronyms</a:t>
            </a:r>
          </a:p>
        </p:txBody>
      </p:sp>
      <p:sp>
        <p:nvSpPr>
          <p:cNvPr id="10" name="Freeform: Shape 9">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3"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8"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5"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3"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5"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4"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7" name="Rectangle 2">
            <a:extLst>
              <a:ext uri="{FF2B5EF4-FFF2-40B4-BE49-F238E27FC236}">
                <a16:creationId xmlns:a16="http://schemas.microsoft.com/office/drawing/2014/main" id="{1AFB105E-045E-AA4F-548E-8DE3C80D891B}"/>
              </a:ext>
            </a:extLst>
          </p:cNvPr>
          <p:cNvSpPr>
            <a:spLocks noChangeArrowheads="1"/>
          </p:cNvSpPr>
          <p:nvPr/>
        </p:nvSpPr>
        <p:spPr bwMode="auto">
          <a:xfrm>
            <a:off x="-5064603" y="-122639"/>
            <a:ext cx="7844068" cy="327450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eaLnBrk="1" fontAlgn="base" hangingPunct="1">
              <a:spcBef>
                <a:spcPct val="0"/>
              </a:spcBef>
              <a:spcAft>
                <a:spcPts val="600"/>
              </a:spcAft>
              <a:buClrTx/>
              <a:buSzTx/>
              <a:buFont typeface="Arial" panose="020B0604020202020204" pitchFamily="34" charset="0"/>
              <a:buNone/>
              <a:tabLst>
                <a:tab pos="457200" algn="l"/>
              </a:tabLst>
            </a:pPr>
            <a:r>
              <a:rPr kumimoji="0" lang="en-US" altLang="en-US" sz="500" b="0" i="0" u="none" strike="noStrike" cap="none" normalizeH="0" baseline="0" dirty="0">
                <a:ln>
                  <a:noFill/>
                </a:ln>
                <a:effectLst/>
                <a:latin typeface="+mn-lt"/>
              </a:rPr>
              <a:t>The</a:t>
            </a:r>
          </a:p>
        </p:txBody>
      </p:sp>
      <p:sp>
        <p:nvSpPr>
          <p:cNvPr id="35" name="Freeform: Shape 34">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6" name="Group 35">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37" name="Freeform: Shape 36">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8" name="Freeform: Shape 37">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9" name="Freeform: Shape 38">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0"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1"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2"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6" name="Content Placeholder 5">
            <a:extLst>
              <a:ext uri="{FF2B5EF4-FFF2-40B4-BE49-F238E27FC236}">
                <a16:creationId xmlns:a16="http://schemas.microsoft.com/office/drawing/2014/main" id="{52687B7D-64BE-9BA9-F077-24172E504B6F}"/>
              </a:ext>
            </a:extLst>
          </p:cNvPr>
          <p:cNvGraphicFramePr>
            <a:graphicFrameLocks noGrp="1"/>
          </p:cNvGraphicFramePr>
          <p:nvPr>
            <p:ph idx="1"/>
            <p:extLst>
              <p:ext uri="{D42A27DB-BD31-4B8C-83A1-F6EECF244321}">
                <p14:modId xmlns:p14="http://schemas.microsoft.com/office/powerpoint/2010/main" val="974736655"/>
              </p:ext>
            </p:extLst>
          </p:nvPr>
        </p:nvGraphicFramePr>
        <p:xfrm>
          <a:off x="8155235" y="2843348"/>
          <a:ext cx="1257300" cy="1080347"/>
        </p:xfrm>
        <a:graphic>
          <a:graphicData uri="http://schemas.openxmlformats.org/drawingml/2006/table">
            <a:tbl>
              <a:tblPr firstRow="1" firstCol="1" bandRow="1">
                <a:tableStyleId>{5C22544A-7EE6-4342-B048-85BDC9FD1C3A}</a:tableStyleId>
              </a:tblPr>
              <a:tblGrid>
                <a:gridCol w="1257300">
                  <a:extLst>
                    <a:ext uri="{9D8B030D-6E8A-4147-A177-3AD203B41FA5}">
                      <a16:colId xmlns:a16="http://schemas.microsoft.com/office/drawing/2014/main" val="2355824818"/>
                    </a:ext>
                  </a:extLst>
                </a:gridCol>
              </a:tblGrid>
              <a:tr h="670560">
                <a:tc>
                  <a:txBody>
                    <a:bodyPr/>
                    <a:lstStyle/>
                    <a:p>
                      <a:endParaRPr lang="en-GB" sz="3300"/>
                    </a:p>
                  </a:txBody>
                  <a:tcPr marL="0" marR="0" marT="0" marB="0"/>
                </a:tc>
                <a:extLst>
                  <a:ext uri="{0D108BD9-81ED-4DB2-BD59-A6C34878D82A}">
                    <a16:rowId xmlns:a16="http://schemas.microsoft.com/office/drawing/2014/main" val="2078960501"/>
                  </a:ext>
                </a:extLst>
              </a:tr>
              <a:tr h="409787">
                <a:tc>
                  <a:txBody>
                    <a:bodyPr/>
                    <a:lstStyle/>
                    <a:p>
                      <a:pPr>
                        <a:lnSpc>
                          <a:spcPct val="107000"/>
                        </a:lnSpc>
                      </a:pPr>
                      <a:endParaRPr lang="en-GB" sz="2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67061566"/>
                  </a:ext>
                </a:extLst>
              </a:tr>
            </a:tbl>
          </a:graphicData>
        </a:graphic>
      </p:graphicFrame>
      <p:graphicFrame>
        <p:nvGraphicFramePr>
          <p:cNvPr id="21" name="Table 20">
            <a:extLst>
              <a:ext uri="{FF2B5EF4-FFF2-40B4-BE49-F238E27FC236}">
                <a16:creationId xmlns:a16="http://schemas.microsoft.com/office/drawing/2014/main" id="{40098C6A-B8E7-37BC-57A0-AD0E48FFE0A5}"/>
              </a:ext>
            </a:extLst>
          </p:cNvPr>
          <p:cNvGraphicFramePr>
            <a:graphicFrameLocks noGrp="1"/>
          </p:cNvGraphicFramePr>
          <p:nvPr>
            <p:extLst>
              <p:ext uri="{D42A27DB-BD31-4B8C-83A1-F6EECF244321}">
                <p14:modId xmlns:p14="http://schemas.microsoft.com/office/powerpoint/2010/main" val="3210602988"/>
              </p:ext>
            </p:extLst>
          </p:nvPr>
        </p:nvGraphicFramePr>
        <p:xfrm>
          <a:off x="525463" y="4473734"/>
          <a:ext cx="2050994" cy="445770"/>
        </p:xfrm>
        <a:graphic>
          <a:graphicData uri="http://schemas.openxmlformats.org/drawingml/2006/table">
            <a:tbl>
              <a:tblPr firstRow="1" firstCol="1" bandRow="1"/>
              <a:tblGrid>
                <a:gridCol w="2050994">
                  <a:extLst>
                    <a:ext uri="{9D8B030D-6E8A-4147-A177-3AD203B41FA5}">
                      <a16:colId xmlns:a16="http://schemas.microsoft.com/office/drawing/2014/main" val="559054444"/>
                    </a:ext>
                  </a:extLst>
                </a:gridCol>
              </a:tblGrid>
              <a:tr h="28135">
                <a:tc>
                  <a:txBody>
                    <a:bodyPr/>
                    <a:lstStyle/>
                    <a:p>
                      <a:endParaRPr lang="en-GB"/>
                    </a:p>
                  </a:txBody>
                  <a:tcPr marL="0" marR="0" marT="0" marB="0">
                    <a:lnL>
                      <a:noFill/>
                    </a:lnL>
                    <a:lnR>
                      <a:noFill/>
                    </a:lnR>
                    <a:lnT>
                      <a:noFill/>
                    </a:lnT>
                    <a:lnB>
                      <a:noFill/>
                    </a:lnB>
                    <a:noFill/>
                  </a:tcPr>
                </a:tc>
                <a:extLst>
                  <a:ext uri="{0D108BD9-81ED-4DB2-BD59-A6C34878D82A}">
                    <a16:rowId xmlns:a16="http://schemas.microsoft.com/office/drawing/2014/main" val="1513066501"/>
                  </a:ext>
                </a:extLst>
              </a:tr>
              <a:tr h="0">
                <a:tc>
                  <a:txBody>
                    <a:bodyPr/>
                    <a:lstStyle/>
                    <a:p>
                      <a:pPr>
                        <a:lnSpc>
                          <a:spcPct val="107000"/>
                        </a:lnSpc>
                      </a:pPr>
                      <a:endParaRPr lang="en-GB" sz="1100" dirty="0">
                        <a:effectLst/>
                        <a:latin typeface="Calibri" panose="020F0502020204030204" pitchFamily="34" charset="0"/>
                        <a:cs typeface="Times New Roman" panose="020206030504050203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2030197161"/>
                  </a:ext>
                </a:extLst>
              </a:tr>
            </a:tbl>
          </a:graphicData>
        </a:graphic>
      </p:graphicFrame>
      <p:sp>
        <p:nvSpPr>
          <p:cNvPr id="3" name="TextBox 2">
            <a:extLst>
              <a:ext uri="{FF2B5EF4-FFF2-40B4-BE49-F238E27FC236}">
                <a16:creationId xmlns:a16="http://schemas.microsoft.com/office/drawing/2014/main" id="{841336C8-767E-1E00-6DEF-AEB93FAD048A}"/>
              </a:ext>
            </a:extLst>
          </p:cNvPr>
          <p:cNvSpPr txBox="1"/>
          <p:nvPr/>
        </p:nvSpPr>
        <p:spPr>
          <a:xfrm>
            <a:off x="542334" y="7091657"/>
            <a:ext cx="10837126" cy="59617924"/>
          </a:xfrm>
          <a:prstGeom prst="rect">
            <a:avLst/>
          </a:prstGeom>
          <a:solidFill>
            <a:schemeClr val="bg1">
              <a:lumMod val="85000"/>
              <a:alpha val="70000"/>
            </a:schemeClr>
          </a:solidFill>
        </p:spPr>
        <p:txBody>
          <a:bodyPr wrap="square" rtlCol="0">
            <a:spAutoFit/>
          </a:bodyPr>
          <a:lstStyle/>
          <a:p>
            <a:pPr lvl="0" eaLnBrk="0" fontAlgn="base" hangingPunct="0">
              <a:lnSpc>
                <a:spcPct val="150000"/>
              </a:lnSpc>
              <a:spcBef>
                <a:spcPct val="0"/>
              </a:spcBef>
              <a:spcAft>
                <a:spcPct val="0"/>
              </a:spcAft>
              <a:tabLst>
                <a:tab pos="457200" algn="l"/>
              </a:tabLst>
            </a:pPr>
            <a:r>
              <a:rPr lang="en-GB" altLang="en-US" sz="1200" b="1" u="sng" dirty="0">
                <a:latin typeface="Calibri" panose="020F0502020204030204" pitchFamily="34" charset="0"/>
                <a:ea typeface="Times New Roman" panose="02020603050405020304" pitchFamily="18" charset="0"/>
                <a:cs typeface="Calibri" panose="020F0502020204030204" pitchFamily="34" charset="0"/>
              </a:rPr>
              <a:t>Glossary and Acronyms  to serve as basis for </a:t>
            </a:r>
            <a:r>
              <a:rPr lang="en-US" altLang="en-US" sz="1200" b="1" u="sng" dirty="0">
                <a:latin typeface="Calibri" panose="020F0502020204030204" pitchFamily="34" charset="0"/>
                <a:ea typeface="Times New Roman" panose="02020603050405020304" pitchFamily="18" charset="0"/>
                <a:cs typeface="Calibri" panose="020F0502020204030204" pitchFamily="34" charset="0"/>
              </a:rPr>
              <a:t>WGPGT – Arthur Felice 27/06/2024</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endParaRPr lang="en-GB" altLang="en-US" sz="12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eaLnBrk="0" fontAlgn="base" hangingPunct="0">
              <a:lnSpc>
                <a:spcPct val="150000"/>
              </a:lnSpc>
              <a:spcBef>
                <a:spcPct val="0"/>
              </a:spcBef>
              <a:spcAft>
                <a:spcPct val="0"/>
              </a:spcAft>
              <a:tabLst>
                <a:tab pos="457200" algn="l"/>
              </a:tabLst>
            </a:pPr>
            <a:r>
              <a:rPr lang="en-GB" altLang="en-US" sz="1200" b="1" u="sng" dirty="0">
                <a:solidFill>
                  <a:srgbClr val="FF0000"/>
                </a:solidFill>
                <a:latin typeface="Calibri" panose="020F0502020204030204" pitchFamily="34" charset="0"/>
                <a:ea typeface="Calibri" panose="020F0502020204030204" pitchFamily="34" charset="0"/>
                <a:cs typeface="Calibri" panose="020F0502020204030204" pitchFamily="34" charset="0"/>
              </a:rPr>
              <a:t>Introduction</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Calibri" panose="020F0502020204030204" pitchFamily="34" charset="0"/>
                <a:cs typeface="Calibri" panose="020F0502020204030204" pitchFamily="34" charset="0"/>
              </a:rPr>
              <a:t>The rapidly expanding volume of evidence and information overload necessitates clarity and a standard use of terms to express a concept. Definitions are essential to avoid equivocation and assure effective discussion.</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Calibri" panose="020F0502020204030204" pitchFamily="34" charset="0"/>
                <a:cs typeface="Calibri" panose="020F0502020204030204" pitchFamily="34" charset="0"/>
              </a:rPr>
              <a:t>Words (terms) are based on </a:t>
            </a:r>
            <a:r>
              <a:rPr lang="en-GB" altLang="en-US" sz="1200" i="1" dirty="0">
                <a:latin typeface="Calibri" panose="020F0502020204030204" pitchFamily="34" charset="0"/>
                <a:ea typeface="Calibri" panose="020F0502020204030204" pitchFamily="34" charset="0"/>
                <a:cs typeface="Calibri" panose="020F0502020204030204" pitchFamily="34" charset="0"/>
              </a:rPr>
              <a:t>Convention </a:t>
            </a:r>
            <a:r>
              <a:rPr lang="en-GB" altLang="en-US" sz="1200" dirty="0">
                <a:latin typeface="Calibri" panose="020F0502020204030204" pitchFamily="34" charset="0"/>
                <a:ea typeface="Calibri" panose="020F0502020204030204" pitchFamily="34" charset="0"/>
                <a:cs typeface="Calibri" panose="020F0502020204030204" pitchFamily="34" charset="0"/>
              </a:rPr>
              <a:t>not a logical conclusion. One can look at this from two perspectives:</a:t>
            </a:r>
            <a:endParaRPr lang="en-GB" altLang="en-US" sz="1200" dirty="0">
              <a:ea typeface="Times New Roman" panose="02020603050405020304" pitchFamily="18" charset="0"/>
            </a:endParaRPr>
          </a:p>
          <a:p>
            <a:pPr lvl="2" eaLnBrk="0" fontAlgn="base" hangingPunct="0">
              <a:lnSpc>
                <a:spcPct val="150000"/>
              </a:lnSpc>
              <a:spcBef>
                <a:spcPct val="0"/>
              </a:spcBef>
              <a:spcAft>
                <a:spcPct val="0"/>
              </a:spcAft>
              <a:buFontTx/>
              <a:buChar char="•"/>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Names Model</a:t>
            </a:r>
            <a:r>
              <a:rPr lang="en-GB" altLang="en-US" sz="1200" dirty="0">
                <a:latin typeface="Calibri" panose="020F0502020204030204" pitchFamily="34" charset="0"/>
                <a:ea typeface="Calibri" panose="020F0502020204030204" pitchFamily="34" charset="0"/>
                <a:cs typeface="Calibri" panose="020F0502020204030204" pitchFamily="34" charset="0"/>
              </a:rPr>
              <a:t>: Words are seen as names (labels) that refer to things. </a:t>
            </a:r>
            <a:endParaRPr lang="en-GB" altLang="en-US" sz="1200" dirty="0">
              <a:ea typeface="Times New Roman" panose="02020603050405020304" pitchFamily="18" charset="0"/>
            </a:endParaRPr>
          </a:p>
          <a:p>
            <a:pPr lvl="2" eaLnBrk="0" fontAlgn="base" hangingPunct="0">
              <a:lnSpc>
                <a:spcPct val="150000"/>
              </a:lnSpc>
              <a:spcBef>
                <a:spcPct val="0"/>
              </a:spcBef>
              <a:spcAft>
                <a:spcPct val="0"/>
              </a:spcAft>
              <a:buFontTx/>
              <a:buChar char="•"/>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Tools Model</a:t>
            </a:r>
            <a:r>
              <a:rPr lang="en-GB" altLang="en-US" sz="1200" dirty="0">
                <a:latin typeface="Calibri" panose="020F0502020204030204" pitchFamily="34" charset="0"/>
                <a:ea typeface="Calibri" panose="020F0502020204030204" pitchFamily="34" charset="0"/>
                <a:cs typeface="Calibri" panose="020F0502020204030204" pitchFamily="34" charset="0"/>
              </a:rPr>
              <a:t>: Words are considered as tools we use as a practical instrument for communication and expression.</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Calibri" panose="020F0502020204030204" pitchFamily="34" charset="0"/>
                <a:cs typeface="Calibri" panose="020F0502020204030204" pitchFamily="34" charset="0"/>
              </a:rPr>
              <a:t>Whichever of these two perspectives one uses, there are practical and important consequences following appropriate or inappropriate use of terms.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Calibri" panose="020F0502020204030204" pitchFamily="34" charset="0"/>
                <a:cs typeface="Calibri" panose="020F0502020204030204" pitchFamily="34" charset="0"/>
              </a:rPr>
              <a:t>There is a dynamic interplay between words, concepts and context. Terms should not be considered in isolation but through this dynamic interplay with wider contexts. Thus, the Glossary and list of Acronyms should be seen in the wider perspective of standardisation of terminology. This does not mean that the content of this document is written in stone. It would surely benefit from continuous review to cater for our evolving world. However, the purpose of standardisation is to assure stability and understanding, and therefore re-editing and re-publishing should be done </a:t>
            </a:r>
            <a:r>
              <a:rPr lang="en-GB" altLang="en-US" sz="1200" i="1" dirty="0">
                <a:latin typeface="Calibri" panose="020F0502020204030204" pitchFamily="34" charset="0"/>
                <a:ea typeface="Calibri" panose="020F0502020204030204" pitchFamily="34" charset="0"/>
                <a:cs typeface="Calibri" panose="020F0502020204030204" pitchFamily="34" charset="0"/>
              </a:rPr>
              <a:t>periodically</a:t>
            </a:r>
            <a:r>
              <a:rPr lang="en-GB" altLang="en-US" sz="1200" dirty="0">
                <a:latin typeface="Calibri" panose="020F0502020204030204" pitchFamily="34" charset="0"/>
                <a:ea typeface="Calibri" panose="020F0502020204030204" pitchFamily="34" charset="0"/>
                <a:cs typeface="Calibri" panose="020F0502020204030204" pitchFamily="34" charset="0"/>
              </a:rPr>
              <a:t>, for example, every three years, by a panel of experts well versed in the language, basing on the outcomes of the continuous review. A continuous state of flux would go contrary to the purpose of this project.</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Calibri" panose="020F0502020204030204" pitchFamily="34" charset="0"/>
                <a:cs typeface="Calibri" panose="020F0502020204030204" pitchFamily="34" charset="0"/>
              </a:rPr>
              <a:t>Different content and emphasis of training programmes and legislation in different countries render standardisation of terminology difficult. However, the need for this is made evident by the consequences of its absence. Considering that terms are conventions, one may, rarely, need to come down in favour of an option rather than another, sometimes the decision coming in an up-down direction.</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Calibri" panose="020F0502020204030204" pitchFamily="34" charset="0"/>
                <a:cs typeface="Calibri" panose="020F0502020204030204" pitchFamily="34" charset="0"/>
              </a:rPr>
              <a:t>To resolve our problems with Terminology, the Glossary and List of Acronyms constitutes only an initial but essential step</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endParaRPr lang="en-GB" altLang="en-US" sz="12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eaLnBrk="0" fontAlgn="base" hangingPunct="0">
              <a:lnSpc>
                <a:spcPct val="150000"/>
              </a:lnSpc>
              <a:spcBef>
                <a:spcPct val="0"/>
              </a:spcBef>
              <a:spcAft>
                <a:spcPct val="0"/>
              </a:spcAft>
              <a:tabLst>
                <a:tab pos="457200" algn="l"/>
              </a:tabLst>
            </a:pPr>
            <a:r>
              <a:rPr lang="en-GB" altLang="en-US" sz="1200" b="1" u="sng" dirty="0">
                <a:solidFill>
                  <a:srgbClr val="FF0000"/>
                </a:solidFill>
                <a:latin typeface="Calibri" panose="020F0502020204030204" pitchFamily="34" charset="0"/>
                <a:ea typeface="Calibri" panose="020F0502020204030204" pitchFamily="34" charset="0"/>
                <a:cs typeface="Calibri" panose="020F0502020204030204" pitchFamily="34" charset="0"/>
              </a:rPr>
              <a:t>Glossary of Terms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Accelerated assessment. </a:t>
            </a:r>
            <a:r>
              <a:rPr lang="en-GB" altLang="en-US" sz="1200" dirty="0">
                <a:latin typeface="Calibri" panose="020F0502020204030204" pitchFamily="34" charset="0"/>
                <a:ea typeface="Calibri" panose="020F0502020204030204" pitchFamily="34" charset="0"/>
                <a:cs typeface="Calibri" panose="020F0502020204030204" pitchFamily="34" charset="0"/>
              </a:rPr>
              <a:t>Rapid assessment of medicines in the centralised procedure that are of major interest for public health, especially ones that are therapeutic innovations. Accelerated assessment usually takes 150 evaluation days, rather than 210.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Accreditation. </a:t>
            </a:r>
            <a:r>
              <a:rPr lang="en-GB" altLang="en-US" sz="1200" dirty="0">
                <a:latin typeface="Calibri" panose="020F0502020204030204" pitchFamily="34" charset="0"/>
                <a:ea typeface="Calibri" panose="020F0502020204030204" pitchFamily="34" charset="0"/>
                <a:cs typeface="Calibri" panose="020F0502020204030204" pitchFamily="34" charset="0"/>
              </a:rPr>
              <a:t>The official review process</a:t>
            </a:r>
            <a:r>
              <a:rPr lang="en-GB" altLang="en-US" sz="1200" b="1" dirty="0">
                <a:latin typeface="Calibri" panose="020F0502020204030204" pitchFamily="34" charset="0"/>
                <a:ea typeface="Calibri" panose="020F0502020204030204" pitchFamily="34" charset="0"/>
                <a:cs typeface="Calibri" panose="020F0502020204030204" pitchFamily="34" charset="0"/>
              </a:rPr>
              <a:t> </a:t>
            </a:r>
            <a:r>
              <a:rPr lang="en-GB" altLang="en-US" sz="1200" dirty="0">
                <a:latin typeface="Calibri" panose="020F0502020204030204" pitchFamily="34" charset="0"/>
                <a:ea typeface="Calibri" panose="020F0502020204030204" pitchFamily="34" charset="0"/>
                <a:cs typeface="Calibri" panose="020F0502020204030204" pitchFamily="34" charset="0"/>
              </a:rPr>
              <a:t>that allows healthcare organisations to demonstrate their ability to meet regulatory standards.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Active substance</a:t>
            </a:r>
            <a:r>
              <a:rPr lang="en-GB" altLang="en-US" sz="1200" dirty="0">
                <a:latin typeface="Calibri" panose="020F0502020204030204" pitchFamily="34" charset="0"/>
                <a:ea typeface="Times New Roman" panose="02020603050405020304" pitchFamily="18" charset="0"/>
                <a:cs typeface="Calibri" panose="020F0502020204030204" pitchFamily="34" charset="0"/>
              </a:rPr>
              <a:t>. The substance responsible for the activity of a medicine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Adjuvant.</a:t>
            </a:r>
            <a:r>
              <a:rPr lang="en-GB" altLang="en-US" sz="1200" dirty="0">
                <a:latin typeface="Calibri" panose="020F0502020204030204" pitchFamily="34" charset="0"/>
                <a:ea typeface="Times New Roman" panose="02020603050405020304" pitchFamily="18" charset="0"/>
                <a:cs typeface="Calibri" panose="020F0502020204030204" pitchFamily="34" charset="0"/>
              </a:rPr>
              <a:t> An ingredient in a medicine or therapy that increases or modifies the activity of the other ingredients.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hlinkClick r:id="rId2"/>
              </a:rPr>
              <a:t>Advanced therapy medicinal product. </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2"/>
              </a:rPr>
              <a:t>A medicine for human use that is based on genes, cells or tissue engineering (abbreviated as ATMP)</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Times New Roman" panose="02020603050405020304" pitchFamily="18" charset="0"/>
                <a:cs typeface="Calibri" panose="020F0502020204030204" pitchFamily="34" charset="0"/>
              </a:rPr>
              <a:t> </a:t>
            </a:r>
            <a:r>
              <a:rPr lang="en-GB" altLang="en-US" sz="1200" b="1" dirty="0">
                <a:latin typeface="Calibri" panose="020F0502020204030204" pitchFamily="34" charset="0"/>
                <a:ea typeface="Times New Roman" panose="02020603050405020304" pitchFamily="18" charset="0"/>
                <a:cs typeface="Calibri" panose="020F0502020204030204" pitchFamily="34" charset="0"/>
              </a:rPr>
              <a:t>Adverse drug reaction. A noxious and unintended response to a medicine.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Adverse event.</a:t>
            </a:r>
            <a:r>
              <a:rPr lang="en-GB" altLang="en-US" sz="1200" dirty="0">
                <a:latin typeface="Calibri" panose="020F0502020204030204" pitchFamily="34" charset="0"/>
                <a:ea typeface="Times New Roman" panose="02020603050405020304" pitchFamily="18" charset="0"/>
                <a:cs typeface="Calibri" panose="020F0502020204030204" pitchFamily="34" charset="0"/>
              </a:rPr>
              <a:t> An untoward medical occurrence after exposure to a therapy or procedure, which is not necessarily caused by that medicine.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Ancillary human blood derivative.</a:t>
            </a:r>
            <a:r>
              <a:rPr lang="en-GB" altLang="en-US" sz="1200" dirty="0">
                <a:latin typeface="Calibri" panose="020F0502020204030204" pitchFamily="34" charset="0"/>
                <a:ea typeface="Times New Roman" panose="02020603050405020304" pitchFamily="18" charset="0"/>
                <a:cs typeface="Calibri" panose="020F0502020204030204" pitchFamily="34" charset="0"/>
              </a:rPr>
              <a:t> A medicine derived from human blood or plasma that is incorporated within a medical device, where the main mode of action is due to the device.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Appraisal</a:t>
            </a:r>
            <a:r>
              <a:rPr lang="en-GB" altLang="en-US" sz="1200" dirty="0">
                <a:latin typeface="Calibri" panose="020F0502020204030204" pitchFamily="34" charset="0"/>
                <a:ea typeface="Calibri" panose="020F0502020204030204" pitchFamily="34" charset="0"/>
                <a:cs typeface="Calibri" panose="020F0502020204030204" pitchFamily="34" charset="0"/>
              </a:rPr>
              <a:t>. A process in which “the supervising consultant or the educational supervisor provides thorough constructive and regular dialogue, feedback on performance and assistance in career progression”.  It may mean the assessment of a system.</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Assessment.</a:t>
            </a:r>
            <a:r>
              <a:rPr lang="en-GB" altLang="en-US" sz="1200" dirty="0">
                <a:latin typeface="Calibri" panose="020F0502020204030204" pitchFamily="34" charset="0"/>
                <a:ea typeface="Calibri" panose="020F0502020204030204" pitchFamily="34" charset="0"/>
                <a:cs typeface="Calibri" panose="020F0502020204030204" pitchFamily="34" charset="0"/>
              </a:rPr>
              <a:t> The activity of measuring the mastery of curriculum content, using pre-defined criteria, and passing a judgment by assigning a value (i.e. a grade or numerical value) to such mastery. </a:t>
            </a:r>
            <a:r>
              <a:rPr lang="en-GB" altLang="en-US" sz="1200" dirty="0">
                <a:latin typeface="Calibri" panose="020F0502020204030204" pitchFamily="34" charset="0"/>
                <a:ea typeface="Times New Roman" panose="02020603050405020304" pitchFamily="18" charset="0"/>
                <a:cs typeface="Calibri" panose="020F0502020204030204" pitchFamily="34" charset="0"/>
              </a:rPr>
              <a:t>It</a:t>
            </a:r>
            <a:r>
              <a:rPr lang="en-GB" altLang="en-US" sz="1200" b="1" dirty="0">
                <a:latin typeface="Calibri" panose="020F0502020204030204" pitchFamily="34" charset="0"/>
                <a:ea typeface="Times New Roman" panose="02020603050405020304" pitchFamily="18" charset="0"/>
                <a:cs typeface="Calibri" panose="020F0502020204030204" pitchFamily="34" charset="0"/>
              </a:rPr>
              <a:t> </a:t>
            </a:r>
            <a:r>
              <a:rPr lang="en-GB" altLang="en-US" sz="1200" dirty="0">
                <a:latin typeface="Calibri" panose="020F0502020204030204" pitchFamily="34" charset="0"/>
                <a:ea typeface="Times New Roman" panose="02020603050405020304" pitchFamily="18" charset="0"/>
                <a:cs typeface="Calibri" panose="020F0502020204030204" pitchFamily="34" charset="0"/>
              </a:rPr>
              <a:t>is an ongoing, systematic approach intended to increase quality.</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Assessment blueprinting</a:t>
            </a:r>
            <a:r>
              <a:rPr lang="en-GB" altLang="en-US" sz="1200" dirty="0">
                <a:latin typeface="Calibri" panose="020F0502020204030204" pitchFamily="34" charset="0"/>
                <a:ea typeface="Calibri" panose="020F0502020204030204" pitchFamily="34" charset="0"/>
                <a:cs typeface="Calibri" panose="020F0502020204030204" pitchFamily="34" charset="0"/>
              </a:rPr>
              <a:t>. A procedure to ensure that the curriculum has been sampled appropriately.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ATC code</a:t>
            </a:r>
            <a:r>
              <a:rPr lang="en-GB" altLang="en-US" sz="1200" dirty="0">
                <a:latin typeface="Calibri" panose="020F0502020204030204" pitchFamily="34" charset="0"/>
                <a:ea typeface="Calibri" panose="020F0502020204030204" pitchFamily="34" charset="0"/>
                <a:cs typeface="Calibri" panose="020F0502020204030204" pitchFamily="34" charset="0"/>
              </a:rPr>
              <a:t>. The Anatomical Therapeutic Chemical code: a unique code assigned to a medicine according to the organ or system it works on and how it works. The classification system is maintained by the World Health Organization (WHO).</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Attitudes. </a:t>
            </a:r>
            <a:r>
              <a:rPr lang="en-GB" altLang="en-US" sz="1200" dirty="0">
                <a:latin typeface="Calibri" panose="020F0502020204030204" pitchFamily="34" charset="0"/>
                <a:ea typeface="Calibri" panose="020F0502020204030204" pitchFamily="34" charset="0"/>
                <a:cs typeface="Calibri" panose="020F0502020204030204" pitchFamily="34" charset="0"/>
              </a:rPr>
              <a:t>Synonymous with </a:t>
            </a:r>
            <a:r>
              <a:rPr lang="en-GB" altLang="en-US" sz="1200" b="1" dirty="0">
                <a:latin typeface="Calibri" panose="020F0502020204030204" pitchFamily="34" charset="0"/>
                <a:ea typeface="Calibri" panose="020F0502020204030204" pitchFamily="34" charset="0"/>
                <a:cs typeface="Calibri" panose="020F0502020204030204" pitchFamily="34" charset="0"/>
              </a:rPr>
              <a:t>Professionalism</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err="1">
                <a:latin typeface="Calibri" panose="020F0502020204030204" pitchFamily="34" charset="0"/>
                <a:ea typeface="Calibri" panose="020F0502020204030204" pitchFamily="34" charset="0"/>
                <a:cs typeface="Calibri" panose="020F0502020204030204" pitchFamily="34" charset="0"/>
              </a:rPr>
              <a:t>Authentification</a:t>
            </a:r>
            <a:r>
              <a:rPr lang="en-GB" altLang="en-US" sz="1200" b="1" dirty="0">
                <a:latin typeface="Calibri" panose="020F0502020204030204" pitchFamily="34" charset="0"/>
                <a:ea typeface="Calibri" panose="020F0502020204030204" pitchFamily="34" charset="0"/>
                <a:cs typeface="Calibri" panose="020F0502020204030204" pitchFamily="34" charset="0"/>
              </a:rPr>
              <a:t>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is the process of verifying the identity of a user or system</a:t>
            </a:r>
            <a:r>
              <a:rPr lang="en-GB" altLang="en-US" sz="1200" b="1" dirty="0">
                <a:latin typeface="Calibri" panose="020F0502020204030204" pitchFamily="34" charset="0"/>
                <a:ea typeface="Calibri" panose="020F0502020204030204" pitchFamily="34" charset="0"/>
                <a:cs typeface="Calibri" panose="020F0502020204030204" pitchFamily="34" charset="0"/>
              </a:rPr>
              <a:t>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Authentication </a:t>
            </a:r>
            <a:r>
              <a:rPr lang="en-GB" altLang="en-US" sz="1200" dirty="0">
                <a:solidFill>
                  <a:srgbClr val="1E1E1E"/>
                </a:solidFill>
                <a:latin typeface="Calibri" panose="020F0502020204030204" pitchFamily="34" charset="0"/>
                <a:ea typeface="Times New Roman" panose="02020603050405020304" pitchFamily="18" charset="0"/>
                <a:cs typeface="Calibri" panose="020F0502020204030204" pitchFamily="34" charset="0"/>
              </a:rPr>
              <a:t>refers to the process of verifying the identity or validity of something, whether it’s a person, a device, or a piece of information</a:t>
            </a:r>
            <a:r>
              <a:rPr lang="en-GB" altLang="en-US" sz="1500" dirty="0">
                <a:solidFill>
                  <a:srgbClr val="1E1E1E"/>
                </a:solidFill>
                <a:latin typeface="System" charset="0"/>
                <a:ea typeface="Times New Roman" panose="02020603050405020304" pitchFamily="18" charset="0"/>
                <a:cs typeface="Times New Roman" panose="02020603050405020304" pitchFamily="18" charset="0"/>
              </a:rPr>
              <a:t>.</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Blueprint </a:t>
            </a:r>
            <a:r>
              <a:rPr lang="en-GB" altLang="en-US" sz="1200" dirty="0">
                <a:latin typeface="Calibri" panose="020F0502020204030204" pitchFamily="34" charset="0"/>
                <a:ea typeface="Calibri" panose="020F0502020204030204" pitchFamily="34" charset="0"/>
                <a:cs typeface="Calibri" panose="020F0502020204030204" pitchFamily="34" charset="0"/>
              </a:rPr>
              <a:t>is a content outline that describes the subset of practice knowledge and skills required, and the eventual content sub-domains with the relative percentage content of these, that is testable. It provides a concise summary of the test content that could be included on the assessment. It enables one to verify that the exam is assessing particular topics with reasonable emphasis, expressed in terms of percentages, in the context of the objectives of the UEMS EBSQ General Surgery Examination</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err="1">
                <a:latin typeface="Calibri" panose="020F0502020204030204" pitchFamily="34" charset="0"/>
                <a:ea typeface="Calibri" panose="020F0502020204030204" pitchFamily="34" charset="0"/>
                <a:cs typeface="Calibri" panose="020F0502020204030204" pitchFamily="34" charset="0"/>
              </a:rPr>
              <a:t>CanMeds</a:t>
            </a:r>
            <a:r>
              <a:rPr lang="en-GB" altLang="en-US" sz="1200" dirty="0">
                <a:latin typeface="Calibri" panose="020F0502020204030204" pitchFamily="34" charset="0"/>
                <a:ea typeface="Calibri" panose="020F0502020204030204" pitchFamily="34" charset="0"/>
                <a:cs typeface="Calibri" panose="020F0502020204030204" pitchFamily="34" charset="0"/>
              </a:rPr>
              <a:t> framework describes 7 roles which are quite generic: Medical Expert, Communicator, Collaborator, Manager, Health Advocate, Scholar and Professional.</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Case-based discussion (CBD)</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is an evaluation of the trainee’s performance during the clinical case and is usually </a:t>
            </a:r>
            <a:r>
              <a:rPr lang="en-GB" altLang="en-US"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baed</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on a review of patient case notes.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Certificate.</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The </a:t>
            </a: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paper document</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handed to the candidate </a:t>
            </a:r>
            <a:r>
              <a:rPr lang="en-GB" altLang="en-US" sz="1200" dirty="0">
                <a:latin typeface="Calibri" panose="020F0502020204030204" pitchFamily="34" charset="0"/>
                <a:ea typeface="Times New Roman" panose="02020603050405020304" pitchFamily="18" charset="0"/>
                <a:cs typeface="Calibri" panose="020F0502020204030204" pitchFamily="34" charset="0"/>
              </a:rPr>
              <a:t>having successfully completed the corresponding Training Programme and having passed the related EBSQ Exit Examination in the Specialty/Hyper-specialty, meeting the required standards.</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Clinical evaluation exercise</a:t>
            </a:r>
            <a:r>
              <a:rPr lang="en-GB" altLang="en-US" sz="1200" dirty="0">
                <a:latin typeface="Calibri" panose="020F0502020204030204" pitchFamily="34" charset="0"/>
                <a:ea typeface="Calibri" panose="020F0502020204030204" pitchFamily="34" charset="0"/>
                <a:cs typeface="Calibri" panose="020F0502020204030204" pitchFamily="34" charset="0"/>
              </a:rPr>
              <a:t> </a:t>
            </a:r>
            <a:r>
              <a:rPr lang="en-GB" altLang="en-US" sz="1200" b="1" dirty="0">
                <a:latin typeface="Calibri" panose="020F0502020204030204" pitchFamily="34" charset="0"/>
                <a:ea typeface="Calibri" panose="020F0502020204030204" pitchFamily="34" charset="0"/>
                <a:cs typeface="Calibri" panose="020F0502020204030204" pitchFamily="34" charset="0"/>
              </a:rPr>
              <a:t>CEX or Mini-CEX </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A mini-CEX encounter consists of a single faculty member observing a candidate while that resident conducts a focused history and physical examination in any of several settings.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Clinical rotations.</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Training periods</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in which</a:t>
            </a:r>
            <a:r>
              <a:rPr lang="en-GB" alt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medical Specialist Trainees practice in a specialty or hyper-specialty under the supervision of established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specialist</a:t>
            </a:r>
            <a:r>
              <a:rPr lang="en-GB" alt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physicians, training in a single medical specialty for specified periods before rotating to other clinical specialties.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Clinical trial.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study performed to investigate the safety or efficacy of a therapy, procedure or investigation.</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Competence. </a:t>
            </a:r>
            <a:r>
              <a:rPr lang="en-GB" altLang="en-US" sz="1200" b="1" dirty="0">
                <a:latin typeface="Calibri" panose="020F0502020204030204" pitchFamily="34" charset="0"/>
                <a:ea typeface="Times New Roman" panose="02020603050405020304" pitchFamily="18" charset="0"/>
                <a:cs typeface="Calibri" panose="020F0502020204030204" pitchFamily="34" charset="0"/>
              </a:rPr>
              <a:t>The combination of training, skills, experience, knowledge, and professionalism that a person has and the basic ability to apply them to perform relevant tasks safely. </a:t>
            </a:r>
            <a:r>
              <a:rPr lang="en-GB" altLang="en-US" sz="1200" dirty="0">
                <a:latin typeface="Calibri" panose="020F0502020204030204" pitchFamily="34" charset="0"/>
                <a:ea typeface="Times New Roman" panose="02020603050405020304" pitchFamily="18" charset="0"/>
                <a:cs typeface="Calibri" panose="020F0502020204030204" pitchFamily="34" charset="0"/>
              </a:rPr>
              <a:t>It involves the successful achievement of one or more </a:t>
            </a:r>
            <a:r>
              <a:rPr lang="en-GB" altLang="en-US" sz="1200" i="1" dirty="0">
                <a:latin typeface="Calibri" panose="020F0502020204030204" pitchFamily="34" charset="0"/>
                <a:ea typeface="Times New Roman" panose="02020603050405020304" pitchFamily="18" charset="0"/>
                <a:cs typeface="Calibri" panose="020F0502020204030204" pitchFamily="34" charset="0"/>
              </a:rPr>
              <a:t>competencies.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Competency.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 knowledge and skills are accurately applied clinically, and consistent behaviours and judgments are displayed in practice when performing a task. One reaches the required level of </a:t>
            </a:r>
            <a:r>
              <a:rPr lang="en-GB" altLang="en-US" sz="12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competence</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through achieving one or more competencies.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Consultants</a:t>
            </a:r>
            <a:r>
              <a:rPr lang="en-GB" altLang="en-US" sz="1200" dirty="0">
                <a:latin typeface="Calibri" panose="020F0502020204030204" pitchFamily="34" charset="0"/>
                <a:ea typeface="Times New Roman" panose="02020603050405020304" pitchFamily="18" charset="0"/>
                <a:cs typeface="Calibri" panose="020F0502020204030204" pitchFamily="34" charset="0"/>
              </a:rPr>
              <a:t> are senior doctors who have completed full medical training in a specialised area of medicine and are listed on the Specialist Register. They have clinical responsibilities and administrative responsibilities. This is a term mainly used in health systems which are built on the British model.</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Curriculum </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is prescriptive or specific and refers to the entire content taught in the training programme. At the same time, it possesses details about the objectives, academic content and the </a:t>
            </a:r>
            <a:r>
              <a:rPr lang="en-GB" altLang="en-US" sz="1200" b="1" i="1" dirty="0">
                <a:solidFill>
                  <a:srgbClr val="000000"/>
                </a:solidFill>
                <a:latin typeface="Calibri" panose="020F0502020204030204" pitchFamily="34" charset="0"/>
                <a:ea typeface="Calibri" panose="020F0502020204030204" pitchFamily="34" charset="0"/>
                <a:cs typeface="Calibri" panose="020F0502020204030204" pitchFamily="34" charset="0"/>
              </a:rPr>
              <a:t>methodologies</a:t>
            </a: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altLang="en-US" sz="1200" b="1" i="1" dirty="0">
                <a:solidFill>
                  <a:srgbClr val="000000"/>
                </a:solidFill>
                <a:latin typeface="Calibri" panose="020F0502020204030204" pitchFamily="34" charset="0"/>
                <a:ea typeface="Calibri" panose="020F0502020204030204" pitchFamily="34" charset="0"/>
                <a:cs typeface="Calibri" panose="020F0502020204030204" pitchFamily="34" charset="0"/>
              </a:rPr>
              <a:t>to be adopted</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during training in order to achieve the aims.</a:t>
            </a:r>
            <a:endParaRPr lang="en-GB" altLang="en-US" sz="16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100" b="1" dirty="0">
                <a:latin typeface="Calibri" panose="020F0502020204030204" pitchFamily="34" charset="0"/>
                <a:ea typeface="Times New Roman" panose="02020603050405020304" pitchFamily="18" charset="0"/>
                <a:cs typeface="Calibri" panose="020F0502020204030204" pitchFamily="34" charset="0"/>
              </a:rPr>
              <a:t>Declaration of interests. </a:t>
            </a:r>
            <a:r>
              <a:rPr lang="en-GB" altLang="en-US" sz="1100" dirty="0">
                <a:latin typeface="Calibri" panose="020F0502020204030204" pitchFamily="34" charset="0"/>
                <a:ea typeface="Times New Roman" panose="02020603050405020304" pitchFamily="18" charset="0"/>
                <a:cs typeface="Calibri" panose="020F0502020204030204" pitchFamily="34" charset="0"/>
              </a:rPr>
              <a:t>The provision of information on all potential conflicts of interests by an individual, including recent work activities, investments and family connections.</a:t>
            </a:r>
            <a:r>
              <a:rPr lang="en-GB" altLang="en-US" sz="1100" dirty="0">
                <a:latin typeface="Calibri Light" panose="020F0302020204030204" pitchFamily="34" charset="0"/>
                <a:ea typeface="Times New Roman" panose="02020603050405020304" pitchFamily="18" charset="0"/>
                <a:cs typeface="Calibri" panose="020F0502020204030204" pitchFamily="34" charset="0"/>
              </a:rPr>
              <a:t> </a:t>
            </a:r>
            <a:endParaRPr lang="en-GB" altLang="en-US" sz="16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Definition</a:t>
            </a:r>
            <a:r>
              <a:rPr lang="en-GB" altLang="en-US" sz="1200" dirty="0">
                <a:latin typeface="Calibri" panose="020F0502020204030204" pitchFamily="34" charset="0"/>
                <a:ea typeface="Calibri" panose="020F0502020204030204" pitchFamily="34" charset="0"/>
                <a:cs typeface="Calibri" panose="020F0502020204030204" pitchFamily="34" charset="0"/>
              </a:rPr>
              <a:t> is what one means by the term.</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Descriptor.</a:t>
            </a:r>
            <a:r>
              <a:rPr lang="en-GB" altLang="en-US" sz="1200" dirty="0">
                <a:latin typeface="Calibri" panose="020F0502020204030204" pitchFamily="34" charset="0"/>
                <a:ea typeface="Calibri" panose="020F0502020204030204" pitchFamily="34" charset="0"/>
                <a:cs typeface="Calibri" panose="020F0502020204030204" pitchFamily="34" charset="0"/>
              </a:rPr>
              <a:t> A brief, accurate, specific and focused description of the level of candidate ability denoted by a point on a rating scale.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Diploma</a:t>
            </a:r>
            <a:r>
              <a:rPr lang="en-GB" altLang="en-US" sz="1200" dirty="0">
                <a:latin typeface="Calibri" panose="020F0502020204030204" pitchFamily="34" charset="0"/>
                <a:ea typeface="Calibri" panose="020F0502020204030204" pitchFamily="34" charset="0"/>
                <a:cs typeface="Calibri" panose="020F0502020204030204" pitchFamily="34" charset="0"/>
              </a:rPr>
              <a:t> (and Membership) is a term reserved for instances where one intends to confer a lower-level Qualification than a Fellowship.</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Effectiveness.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degree to which something is successful in producing a desired result.</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Efficiency. </a:t>
            </a:r>
            <a:r>
              <a:rPr lang="en-GB" altLang="en-US" sz="1200" dirty="0">
                <a:latin typeface="Calibri" panose="020F0502020204030204" pitchFamily="34" charset="0"/>
                <a:ea typeface="Calibri" panose="020F0502020204030204" pitchFamily="34" charset="0"/>
                <a:cs typeface="Calibri" panose="020F0502020204030204" pitchFamily="34" charset="0"/>
              </a:rPr>
              <a:t>The degree of accomplishing a task with the least waste of resources.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err="1">
                <a:latin typeface="Calibri" panose="020F0502020204030204" pitchFamily="34" charset="0"/>
                <a:ea typeface="Calibri" panose="020F0502020204030204" pitchFamily="34" charset="0"/>
                <a:cs typeface="Calibri" panose="020F0502020204030204" pitchFamily="34" charset="0"/>
              </a:rPr>
              <a:t>Entrustable</a:t>
            </a:r>
            <a:r>
              <a:rPr lang="en-GB" altLang="en-US" sz="1200" b="1" dirty="0">
                <a:latin typeface="Calibri" panose="020F0502020204030204" pitchFamily="34" charset="0"/>
                <a:ea typeface="Calibri" panose="020F0502020204030204" pitchFamily="34" charset="0"/>
                <a:cs typeface="Calibri" panose="020F0502020204030204" pitchFamily="34" charset="0"/>
              </a:rPr>
              <a:t> Professional Activity (EPA)</a:t>
            </a:r>
            <a:r>
              <a:rPr lang="en-GB" altLang="en-US" sz="1200" dirty="0">
                <a:latin typeface="Calibri" panose="020F0502020204030204" pitchFamily="34" charset="0"/>
                <a:ea typeface="Calibri" panose="020F0502020204030204" pitchFamily="34" charset="0"/>
                <a:cs typeface="Calibri" panose="020F0502020204030204" pitchFamily="34" charset="0"/>
              </a:rPr>
              <a:t> is a ‘unit indicating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critical part of professional work that can be identified as a unit to be entrusted to a trainee once sufficient competence has been reached’. An EPA goes a level higher than the traditional 4</a:t>
            </a:r>
            <a:r>
              <a:rPr lang="en-GB" altLang="en-US" sz="12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level of competence which is the ‘independence competency’. The key factor is Entrustment. The trainee is not only capable of tackling the particular procedures or units independently, but he can be trusted</a:t>
            </a:r>
            <a:r>
              <a:rPr lang="en-GB" altLang="en-US" sz="12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to do this by his tutors. </a:t>
            </a:r>
            <a:r>
              <a:rPr lang="en-GB" altLang="en-US" sz="1200" dirty="0">
                <a:latin typeface="Calibri" panose="020F0502020204030204" pitchFamily="34" charset="0"/>
                <a:ea typeface="Times New Roman" panose="02020603050405020304" pitchFamily="18" charset="0"/>
                <a:cs typeface="Calibri" panose="020F0502020204030204" pitchFamily="34" charset="0"/>
              </a:rPr>
              <a:t>Thus EPAs constitute both an expression </a:t>
            </a:r>
            <a:r>
              <a:rPr lang="en-GB" altLang="en-US" sz="1200" b="1" dirty="0">
                <a:latin typeface="Calibri" panose="020F0502020204030204" pitchFamily="34" charset="0"/>
                <a:ea typeface="Times New Roman" panose="02020603050405020304" pitchFamily="18" charset="0"/>
                <a:cs typeface="Calibri" panose="020F0502020204030204" pitchFamily="34" charset="0"/>
              </a:rPr>
              <a:t>competency</a:t>
            </a:r>
            <a:r>
              <a:rPr lang="en-GB" altLang="en-US" sz="1200" dirty="0">
                <a:latin typeface="Calibri" panose="020F0502020204030204" pitchFamily="34" charset="0"/>
                <a:ea typeface="Times New Roman" panose="02020603050405020304" pitchFamily="18" charset="0"/>
                <a:cs typeface="Calibri" panose="020F0502020204030204" pitchFamily="34" charset="0"/>
              </a:rPr>
              <a:t> (abilities possessed by trainees/applicants) and are also </a:t>
            </a:r>
            <a:r>
              <a:rPr lang="en-GB" altLang="en-US" sz="1200" b="1" dirty="0">
                <a:latin typeface="Calibri" panose="020F0502020204030204" pitchFamily="34" charset="0"/>
                <a:ea typeface="Times New Roman" panose="02020603050405020304" pitchFamily="18" charset="0"/>
                <a:cs typeface="Calibri" panose="020F0502020204030204" pitchFamily="34" charset="0"/>
              </a:rPr>
              <a:t>units of professional work.</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1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E-Portfolio. </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An evolving electronic/online resource that acts to record, store and archive the artefacts of learning and reflection for an individual learner.</a:t>
            </a:r>
            <a:r>
              <a:rPr lang="en-GB" altLang="en-US" sz="11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 facilitates the holistic integration of individual assessment items into the learning outcomes, learning objectives, and applicant/candidate attributes associated with any overarching program.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1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EU Directive. </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directive is a legal act adopted by the EU institutions addressed to the EU Member States and, as laid down in Article </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rPr>
              <a:t>288</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the Treaty on the Functioning of the European Union, is binding as to the result to be achieved. A directive is part of the EU’s secondary law, the body of law that derives from the principles and objectives set out in the EU treaties (primary law).</a:t>
            </a:r>
            <a:r>
              <a:rPr lang="en-GB" altLang="en-US" sz="11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European Training Requirements (ETRs)</a:t>
            </a:r>
            <a:r>
              <a:rPr lang="en-GB" altLang="en-US" sz="1200" dirty="0">
                <a:latin typeface="Calibri" panose="020F0502020204030204" pitchFamily="34" charset="0"/>
                <a:ea typeface="Calibri" panose="020F0502020204030204" pitchFamily="34" charset="0"/>
                <a:cs typeface="Calibri" panose="020F0502020204030204" pitchFamily="34" charset="0"/>
              </a:rPr>
              <a:t> provide specialty-based recommendations involving the expected competencies that a specialist trainee, a specialist and specialist training institutions are expected to possess through formalised training and organisation. They underline the need for common language-bridging and criteria for medical training and work through wide participation in standard setting.</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Evaluation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compares a candidate’s achievement with other students or with a set of standards. Also:</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Calibri" panose="020F0502020204030204" pitchFamily="34" charset="0"/>
                <a:cs typeface="Calibri" panose="020F0502020204030204" pitchFamily="34" charset="0"/>
              </a:rPr>
              <a:t>The process of assessing an educational system (e.g. curriculum evaluation), of which assessment is only one constituent. It </a:t>
            </a:r>
            <a:r>
              <a:rPr lang="en-GB" altLang="en-US" sz="1200" dirty="0">
                <a:latin typeface="Calibri" panose="020F0502020204030204" pitchFamily="34" charset="0"/>
                <a:ea typeface="Times New Roman" panose="02020603050405020304" pitchFamily="18" charset="0"/>
                <a:cs typeface="Calibri" panose="020F0502020204030204" pitchFamily="34" charset="0"/>
              </a:rPr>
              <a:t>occurs at one moment in time and is intended to </a:t>
            </a:r>
            <a:r>
              <a:rPr lang="en-GB" altLang="en-US" sz="1200" i="1" dirty="0">
                <a:latin typeface="Calibri" panose="020F0502020204030204" pitchFamily="34" charset="0"/>
                <a:ea typeface="Times New Roman" panose="02020603050405020304" pitchFamily="18" charset="0"/>
                <a:cs typeface="Calibri" panose="020F0502020204030204" pitchFamily="34" charset="0"/>
              </a:rPr>
              <a:t>judge </a:t>
            </a:r>
            <a:r>
              <a:rPr lang="en-GB" altLang="en-US" sz="1200" dirty="0">
                <a:latin typeface="Calibri" panose="020F0502020204030204" pitchFamily="34" charset="0"/>
                <a:ea typeface="Times New Roman" panose="02020603050405020304" pitchFamily="18" charset="0"/>
                <a:cs typeface="Calibri" panose="020F0502020204030204" pitchFamily="34" charset="0"/>
              </a:rPr>
              <a:t>quality.</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Extended Matching Questions (EMQs)</a:t>
            </a:r>
            <a:r>
              <a:rPr lang="en-GB" altLang="en-US" sz="1200" dirty="0">
                <a:latin typeface="Calibri" panose="020F0502020204030204" pitchFamily="34" charset="0"/>
                <a:ea typeface="Times New Roman" panose="02020603050405020304" pitchFamily="18" charset="0"/>
                <a:cs typeface="Calibri" panose="020F0502020204030204" pitchFamily="34" charset="0"/>
              </a:rPr>
              <a:t>. Consist of lettered options followed by a list of numbered problems/questions. For each numbered problem/question select the one lettered option that most closely answers the question. You can use the lettered options once, more than once, or not at all.</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Fellow. </a:t>
            </a:r>
            <a:r>
              <a:rPr lang="en-GB" altLang="en-US" sz="1200" dirty="0">
                <a:latin typeface="Calibri" panose="020F0502020204030204" pitchFamily="34" charset="0"/>
                <a:ea typeface="Times New Roman" panose="02020603050405020304" pitchFamily="18" charset="0"/>
                <a:cs typeface="Calibri" panose="020F0502020204030204" pitchFamily="34" charset="0"/>
              </a:rPr>
              <a:t>A specialist forming part of an elite group of colleagues, working together as peers in the pursuit of excellence in knowledge, skills and professionalism.</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Fellowship </a:t>
            </a:r>
            <a:r>
              <a:rPr lang="en-GB" altLang="en-US" sz="1200" dirty="0">
                <a:latin typeface="Calibri" panose="020F0502020204030204" pitchFamily="34" charset="0"/>
                <a:ea typeface="Times New Roman" panose="02020603050405020304" pitchFamily="18" charset="0"/>
                <a:cs typeface="Calibri" panose="020F0502020204030204" pitchFamily="34" charset="0"/>
              </a:rPr>
              <a:t>is the qualification that the UEMS Board of the Specialty confers on a medical trainee having successfully completed the corresponding Training Programme and having passed the related EBSQ Exit Examination in the Specialty/Hyper-specialty, meeting the required standards.</a:t>
            </a:r>
            <a:r>
              <a:rPr lang="en-GB" altLang="en-US" sz="1200" b="1" dirty="0">
                <a:latin typeface="Calibri" panose="020F0502020204030204" pitchFamily="34" charset="0"/>
                <a:ea typeface="Times New Roman" panose="02020603050405020304" pitchFamily="18" charset="0"/>
                <a:cs typeface="Calibri" panose="020F0502020204030204" pitchFamily="34" charset="0"/>
              </a:rPr>
              <a:t> </a:t>
            </a:r>
            <a:r>
              <a:rPr lang="en-GB" altLang="en-US" sz="1200" dirty="0">
                <a:latin typeface="Calibri" panose="020F0502020204030204" pitchFamily="34" charset="0"/>
                <a:ea typeface="Times New Roman" panose="02020603050405020304" pitchFamily="18" charset="0"/>
                <a:cs typeface="Calibri" panose="020F0502020204030204" pitchFamily="34" charset="0"/>
              </a:rPr>
              <a:t>The successful candidate becomes a Fellow of the European Board of Specialty in the Specialty/Hyper-specialty ((FEBS in Specialty).</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Formative assessment.</a:t>
            </a:r>
            <a:r>
              <a:rPr lang="en-GB" altLang="en-US" sz="1200" dirty="0">
                <a:latin typeface="Calibri" panose="020F0502020204030204" pitchFamily="34" charset="0"/>
                <a:ea typeface="Calibri" panose="020F0502020204030204" pitchFamily="34" charset="0"/>
                <a:cs typeface="Calibri" panose="020F0502020204030204" pitchFamily="34" charset="0"/>
              </a:rPr>
              <a:t> Assessment that is carried out mainly to give feedback to the trainee to improve him/herself or to others (e.g. teachers, accrediting bodies, examiners, educational institutions).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Grading of competence.</a:t>
            </a:r>
            <a:r>
              <a:rPr lang="en-GB" altLang="en-US" sz="1200" dirty="0">
                <a:latin typeface="Calibri" panose="020F0502020204030204" pitchFamily="34" charset="0"/>
                <a:ea typeface="Calibri" panose="020F0502020204030204" pitchFamily="34" charset="0"/>
                <a:cs typeface="Calibri" panose="020F0502020204030204" pitchFamily="34" charset="0"/>
              </a:rPr>
              <a:t> A scale used to measure trainee ability. In the best designed rating scales, the points on the rating scale are ‘anchored’ with descriptors, describing the trainee characteristics that are indicated by each point.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Guidelines.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document providing guidance on the scientific or regulatory aspects of practice. Although guidelines are not legally binding, one need to provide justification for any deviations.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1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Harmonization</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is the process of minimizing redundant or conflicting </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tooltip="Technical standard"/>
              </a:rPr>
              <a:t>standards</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which may have evolved independently, to find commonalities, identify critical requirements that need to be retained, and provide a common framework for standard setting. The effect of the composite performance should be superior to the individual components or the sum of these.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Hyper-specialist. </a:t>
            </a:r>
            <a:r>
              <a:rPr lang="en-GB" altLang="en-US" sz="1200" dirty="0">
                <a:latin typeface="Calibri" panose="020F0502020204030204" pitchFamily="34" charset="0"/>
                <a:ea typeface="Calibri" panose="020F0502020204030204" pitchFamily="34" charset="0"/>
                <a:cs typeface="Calibri" panose="020F0502020204030204" pitchFamily="34" charset="0"/>
              </a:rPr>
              <a:t>A</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doctor who has undergone special in-depth training and possesses extensive knowledge in a very specific area of medicine.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Licence.</a:t>
            </a:r>
            <a:r>
              <a:rPr lang="en-GB" altLang="en-US" sz="1200" dirty="0">
                <a:latin typeface="Calibri" panose="020F0502020204030204" pitchFamily="34" charset="0"/>
                <a:ea typeface="Times New Roman" panose="02020603050405020304" pitchFamily="18" charset="0"/>
                <a:cs typeface="Calibri" panose="020F0502020204030204" pitchFamily="34" charset="0"/>
              </a:rPr>
              <a:t> Process of authorisation to undertake professional practice granted by a regulatory authority.</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Logbook.</a:t>
            </a:r>
            <a:r>
              <a:rPr lang="en-GB" altLang="en-US" sz="1200" dirty="0">
                <a:latin typeface="Calibri" panose="020F0502020204030204" pitchFamily="34" charset="0"/>
                <a:ea typeface="Times New Roman" panose="02020603050405020304" pitchFamily="18" charset="0"/>
                <a:cs typeface="Calibri" panose="020F0502020204030204" pitchFamily="34" charset="0"/>
              </a:rPr>
              <a:t> A record of activity typically used as part of the documentation of training for the purpose of fulfilling training requirements.</a:t>
            </a:r>
            <a:endParaRPr lang="en-GB" altLang="en-US" sz="16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1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Medical Specialist Accreditation. </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No person shall practice or hold out himself to be a specialist doctor unless his/her name is entered in the respective specialist register kept for registration of specialist doctors by the country</a:t>
            </a:r>
            <a:r>
              <a:rPr lang="en-GB" altLang="en-US" sz="1100" dirty="0">
                <a:solidFill>
                  <a:srgbClr val="000000"/>
                </a:solidFill>
                <a:latin typeface="Calibri Light" panose="020F0302020204030204" pitchFamily="34" charset="0"/>
                <a:ea typeface="Times New Roman" panose="02020603050405020304" pitchFamily="18" charset="0"/>
                <a:cs typeface="Calibri" panose="020F0502020204030204" pitchFamily="34" charset="0"/>
              </a:rPr>
              <a:t>’</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 Medical Council or equivalent (e.g., the GMC in UK). Registration as a specialist by the Medical Council is subject to a positive evaluation and recommendation by the Medical Specialist Accreditation Committee or an equivalent.</a:t>
            </a:r>
            <a:endParaRPr lang="en-GB" altLang="en-US" sz="16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Metric. </a:t>
            </a:r>
            <a:r>
              <a:rPr lang="en-GB" altLang="en-US" sz="1200" dirty="0">
                <a:latin typeface="Calibri" panose="020F0502020204030204" pitchFamily="34" charset="0"/>
                <a:ea typeface="Times New Roman" panose="02020603050405020304" pitchFamily="18" charset="0"/>
                <a:cs typeface="Calibri" panose="020F0502020204030204" pitchFamily="34" charset="0"/>
              </a:rPr>
              <a:t>Measurement of what is valued in human performance, with each aspect of performance constituting a metric.</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Mini peer assessment tool [mini-PAT])</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uses multi-source feedback from a variety of healthcare professionals to assess the trainees’ professional and behavioural skills, such as communication skills, team-work, judgment, compassion, and probity. It </a:t>
            </a:r>
            <a:r>
              <a:rPr lang="en-GB" altLang="en-US" sz="1200" dirty="0">
                <a:latin typeface="Calibri" panose="020F0502020204030204" pitchFamily="34" charset="0"/>
                <a:ea typeface="Calibri" panose="020F0502020204030204" pitchFamily="34" charset="0"/>
                <a:cs typeface="Calibri" panose="020F0502020204030204" pitchFamily="34" charset="0"/>
              </a:rPr>
              <a:t>comprises a self-assessment by the trainee and the collated ratings from a range of the trainee’s co-workers. It may be included in multi-source feedback or MSF.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Multiple choice questions (MCQs).</a:t>
            </a:r>
            <a:r>
              <a:rPr lang="en-GB" altLang="en-US" sz="1200" dirty="0">
                <a:latin typeface="Calibri" panose="020F0502020204030204" pitchFamily="34" charset="0"/>
                <a:ea typeface="Calibri" panose="020F0502020204030204" pitchFamily="34" charset="0"/>
                <a:cs typeface="Calibri" panose="020F0502020204030204" pitchFamily="34" charset="0"/>
              </a:rPr>
              <a:t> A generic term used for a group of written assessments, where the candidate selects a response from a pre-prepared set of options. There are several subtypes of Multiple-choice questions (MCQ), the most commonly used being </a:t>
            </a:r>
            <a:r>
              <a:rPr lang="en-GB" altLang="en-US" sz="1200" dirty="0">
                <a:latin typeface="Calibri" panose="020F0502020204030204" pitchFamily="34" charset="0"/>
                <a:ea typeface="Times New Roman" panose="02020603050405020304" pitchFamily="18" charset="0"/>
                <a:cs typeface="Calibri" panose="020F0502020204030204" pitchFamily="34" charset="0"/>
              </a:rPr>
              <a:t>Type A MCQs (also called “single-best answer” MCQs)</a:t>
            </a:r>
            <a:r>
              <a:rPr lang="en-GB" altLang="en-US" sz="1200" dirty="0">
                <a:latin typeface="Calibri" panose="020F0502020204030204" pitchFamily="34" charset="0"/>
                <a:ea typeface="Calibri" panose="020F0502020204030204" pitchFamily="34" charset="0"/>
                <a:cs typeface="Calibri" panose="020F0502020204030204" pitchFamily="34" charset="0"/>
              </a:rPr>
              <a:t>, and Extended Matching Questions (EMQs)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Multi-source Feedback (MSF) Appraisal.</a:t>
            </a:r>
            <a:r>
              <a:rPr lang="en-GB" altLang="en-US" sz="1200" dirty="0">
                <a:latin typeface="Calibri" panose="020F0502020204030204" pitchFamily="34" charset="0"/>
                <a:ea typeface="Times New Roman" panose="02020603050405020304" pitchFamily="18" charset="0"/>
                <a:cs typeface="Calibri" panose="020F0502020204030204" pitchFamily="34" charset="0"/>
              </a:rPr>
              <a:t> A measurement tool completed by multiple individuals (superiors, peers, subordinates, patients, families) in a person’s sphere of influence to gather information about the person’s performance involving teamwork, interpersonal and communication skills, management skills, decision making and professional behaviour. The results are collated by the appraiser to inform the person being evaluated regarding his strengths and weaknesses.</a:t>
            </a:r>
            <a:endParaRPr lang="en-GB" altLang="en-US" sz="16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100" b="1" dirty="0">
                <a:latin typeface="Calibri" panose="020F0502020204030204" pitchFamily="34" charset="0"/>
                <a:ea typeface="Times New Roman" panose="02020603050405020304" pitchFamily="18" charset="0"/>
                <a:cs typeface="Calibri" panose="020F0502020204030204" pitchFamily="34" charset="0"/>
              </a:rPr>
              <a:t>Mutual recognition agreement. </a:t>
            </a:r>
            <a:r>
              <a:rPr lang="en-GB" altLang="en-US" sz="1100" dirty="0">
                <a:latin typeface="Calibri" panose="020F0502020204030204" pitchFamily="34" charset="0"/>
                <a:ea typeface="Times New Roman" panose="02020603050405020304" pitchFamily="18" charset="0"/>
                <a:cs typeface="Calibri" panose="020F0502020204030204" pitchFamily="34" charset="0"/>
              </a:rPr>
              <a:t>An agreement between two regulatory agencies to recognise each other's regulatory assessments, inspections or reviews.</a:t>
            </a:r>
            <a:endParaRPr lang="en-GB" altLang="en-US" sz="16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Nanomedicine</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branch of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5"/>
              </a:rPr>
              <a:t>medicine</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that seeks to apply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6"/>
              </a:rPr>
              <a:t>nanotechnology</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that is, the manipulation and manufacture of materials and devices that are roughly 1 to 100 nanometres (nm; 1 nm = 0.0000001 cm) in size—to the prevention of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7"/>
              </a:rPr>
              <a:t>disease</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 to imaging,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8"/>
              </a:rPr>
              <a:t>diagnosis</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monitoring,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9"/>
              </a:rPr>
              <a:t>treatment</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repair, and regeneration of biological systems.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National Competent Authority (NCA).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public authority or body officially recognised by national law, which is empowered by national law to supervise institutions or functions as part of the supervisory system in operation in the Member State concerned.</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Non-discrimination.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aim of non-discrimination law is to allow all individuals an equal and fair chance to access opportunities available in a society. This means that individuals or groups of individuals which are in comparable situations should not be treated less favourably simply because of a particular characteristic such as their sex, racial or ethnic origin, religion or belief, disability, age or sexual orientation.</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Objective structured clinical examination (OSCE).</a:t>
            </a:r>
            <a:r>
              <a:rPr lang="en-GB" altLang="en-US" sz="1200" dirty="0">
                <a:latin typeface="Calibri" panose="020F0502020204030204" pitchFamily="34" charset="0"/>
                <a:ea typeface="Calibri" panose="020F0502020204030204" pitchFamily="34" charset="0"/>
                <a:cs typeface="Calibri" panose="020F0502020204030204" pitchFamily="34" charset="0"/>
              </a:rPr>
              <a:t> An assessment framework that can be used to assess trainee competence in clinical skills, in a ‘snap shot’ simulated situation of patient management problems. It may take several forms: Written or computer-based assessment that attempts to assess the problem-solving skills of the trainee, or Face-to face clinical problem is followed by a set of questions focusing on the key features of that clinical case; i.e. the key feature approach.</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Objective Structured Assessment of Technical Skill (OSATS). </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An assessment</a:t>
            </a: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developed for the appraisal of technical skill in surgical trainees. The OSATS platform consists of surgical trainees rotating among skill stations while being evaluated by tutor surgeons using checklists and global rating scales.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Performance assessment.</a:t>
            </a:r>
            <a:r>
              <a:rPr lang="en-GB" altLang="en-US" sz="1200" dirty="0">
                <a:latin typeface="Calibri" panose="020F0502020204030204" pitchFamily="34" charset="0"/>
                <a:ea typeface="Calibri" panose="020F0502020204030204" pitchFamily="34" charset="0"/>
                <a:cs typeface="Calibri" panose="020F0502020204030204" pitchFamily="34" charset="0"/>
              </a:rPr>
              <a:t> An assessment conducted under normal, real-life conditions in which the trainee works; e.g., work-based assessment.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Portfolio.</a:t>
            </a:r>
            <a:r>
              <a:rPr lang="en-GB" altLang="en-US" sz="1200" dirty="0">
                <a:latin typeface="Calibri" panose="020F0502020204030204" pitchFamily="34" charset="0"/>
                <a:ea typeface="Calibri" panose="020F0502020204030204" pitchFamily="34" charset="0"/>
                <a:cs typeface="Calibri" panose="020F0502020204030204" pitchFamily="34" charset="0"/>
              </a:rPr>
              <a:t> A collection of trainee work, which provides evidence of the achievement of knowledge, skills, attitudes and professional growth through a process of self-reflection over a period of time. It may be electronic or paper based.</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Portfolio assessment.</a:t>
            </a:r>
            <a:r>
              <a:rPr lang="en-GB" altLang="en-US" sz="1200" dirty="0">
                <a:latin typeface="Calibri" panose="020F0502020204030204" pitchFamily="34" charset="0"/>
                <a:ea typeface="Calibri" panose="020F0502020204030204" pitchFamily="34" charset="0"/>
                <a:cs typeface="Calibri" panose="020F0502020204030204" pitchFamily="34" charset="0"/>
              </a:rPr>
              <a:t> An assessment framework that includes various assessment tools to measure the trainee achievement of identified learning outcomes.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Postgraduate medical training period.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Period in years counted from the date of conferment of the primary degree to the closing date of application for the Examination, if there is a continuum, or in total if there were gaps.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Procedure-based assessments [PBA). </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Records of direct observation of more complex procedures performed in the operating theatre, which are more appropriate for senior trainees.</a:t>
            </a:r>
            <a:r>
              <a:rPr lang="en-GB" altLang="en-US" sz="1200" dirty="0">
                <a:latin typeface="Calibri" panose="020F0502020204030204" pitchFamily="34" charset="0"/>
                <a:ea typeface="Calibri" panose="020F0502020204030204" pitchFamily="34" charset="0"/>
                <a:cs typeface="Calibri" panose="020F0502020204030204" pitchFamily="34" charset="0"/>
              </a:rPr>
              <a:t>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Professionalism.</a:t>
            </a:r>
            <a:r>
              <a:rPr lang="en-GB" altLang="en-US" sz="1200" dirty="0">
                <a:latin typeface="Calibri" panose="020F0502020204030204" pitchFamily="34" charset="0"/>
                <a:ea typeface="Calibri" panose="020F0502020204030204" pitchFamily="34" charset="0"/>
                <a:cs typeface="Calibri" panose="020F0502020204030204" pitchFamily="34" charset="0"/>
              </a:rPr>
              <a:t> A set of key values or a code of conduct espoused, either explicitly or implicitly, by a professional body to guide the behaviour of its members.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Protocol. </a:t>
            </a:r>
            <a:r>
              <a:rPr lang="en-GB" altLang="en-US" sz="1200" dirty="0">
                <a:latin typeface="Calibri" panose="020F0502020204030204" pitchFamily="34" charset="0"/>
                <a:ea typeface="Times New Roman" panose="02020603050405020304" pitchFamily="18" charset="0"/>
                <a:cs typeface="Calibri" panose="020F0502020204030204" pitchFamily="34" charset="0"/>
              </a:rPr>
              <a:t>the </a:t>
            </a:r>
            <a:r>
              <a:rPr lang="en-GB" altLang="en-US" sz="1200" dirty="0">
                <a:latin typeface="Calibri" panose="020F0502020204030204" pitchFamily="34" charset="0"/>
                <a:ea typeface="Times New Roman" panose="02020603050405020304" pitchFamily="18" charset="0"/>
                <a:cs typeface="Calibri" panose="020F0502020204030204" pitchFamily="34" charset="0"/>
                <a:hlinkClick r:id="rId10" tooltip="rules"/>
              </a:rPr>
              <a:t>rules</a:t>
            </a:r>
            <a:r>
              <a:rPr lang="en-GB" altLang="en-US" sz="1200" dirty="0">
                <a:latin typeface="Calibri" panose="020F0502020204030204" pitchFamily="34" charset="0"/>
                <a:ea typeface="Times New Roman" panose="02020603050405020304" pitchFamily="18" charset="0"/>
                <a:cs typeface="Calibri" panose="020F0502020204030204" pitchFamily="34" charset="0"/>
              </a:rPr>
              <a:t> about what you must do when confronting particular issues. It is more legally binding than a guideline.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Psychometric analysis.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11"/>
              </a:rPr>
              <a:t>In the context of medical exams, it involves evaluating the quantitative (statistical) properties of the assessment to ensure that test scores are as reliable and valid as possible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Quality assurance.</a:t>
            </a:r>
            <a:r>
              <a:rPr lang="en-GB" altLang="en-US" sz="1200" dirty="0">
                <a:latin typeface="Calibri" panose="020F0502020204030204" pitchFamily="34" charset="0"/>
                <a:ea typeface="Calibri" panose="020F0502020204030204" pitchFamily="34" charset="0"/>
                <a:cs typeface="Calibri" panose="020F0502020204030204" pitchFamily="34" charset="0"/>
              </a:rPr>
              <a:t> A system of procedures, checks or audits that evaluates and monitors the work and the products of an institute, and proposes corrective measures, if necessary, to ensure that the outcomes are met as anticipated.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Recertification. </a:t>
            </a:r>
            <a:r>
              <a:rPr lang="en-GB" altLang="en-US" sz="1200" dirty="0">
                <a:latin typeface="Calibri" panose="020F0502020204030204" pitchFamily="34" charset="0"/>
                <a:ea typeface="Times New Roman" panose="02020603050405020304" pitchFamily="18" charset="0"/>
                <a:cs typeface="Calibri" panose="020F0502020204030204" pitchFamily="34" charset="0"/>
              </a:rPr>
              <a:t>A process whereby individuals are reappraised to renew their certificate. This is evidence that the holder of the certificate has kept up with current trends in knowledge and technology.</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Record of in-training assessment (RITA).</a:t>
            </a:r>
            <a:r>
              <a:rPr lang="en-GB" altLang="en-US" sz="1200" dirty="0">
                <a:latin typeface="Calibri" panose="020F0502020204030204" pitchFamily="34" charset="0"/>
                <a:ea typeface="Calibri" panose="020F0502020204030204" pitchFamily="34" charset="0"/>
                <a:cs typeface="Calibri" panose="020F0502020204030204" pitchFamily="34" charset="0"/>
              </a:rPr>
              <a:t> A method of postgraduate, workplace assessment for specialist trainees.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Reliability.</a:t>
            </a:r>
            <a:r>
              <a:rPr lang="en-GB" altLang="en-US" sz="1200" dirty="0">
                <a:latin typeface="Calibri" panose="020F0502020204030204" pitchFamily="34" charset="0"/>
                <a:ea typeface="Calibri" panose="020F0502020204030204" pitchFamily="34" charset="0"/>
                <a:cs typeface="Calibri" panose="020F0502020204030204" pitchFamily="34" charset="0"/>
              </a:rPr>
              <a:t> The precision with which a part or whole of the assessment result can be reproduced, usually expressed as a reliability coefficient (r), which should be a value between 1 and 0.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Seven-hundred-and-twenty-degree assessment.  </a:t>
            </a:r>
            <a:r>
              <a:rPr lang="en-GB" altLang="en-US" sz="1200" dirty="0">
                <a:latin typeface="Calibri" panose="020F0502020204030204" pitchFamily="34" charset="0"/>
                <a:ea typeface="Times New Roman" panose="02020603050405020304" pitchFamily="18" charset="0"/>
                <a:cs typeface="Calibri" panose="020F0502020204030204" pitchFamily="34" charset="0"/>
              </a:rPr>
              <a:t>The assessment includes feedback </a:t>
            </a:r>
            <a:r>
              <a:rPr lang="en-GB" altLang="en-US" sz="1200" i="1" dirty="0">
                <a:latin typeface="Calibri" panose="020F0502020204030204" pitchFamily="34" charset="0"/>
                <a:ea typeface="Times New Roman" panose="02020603050405020304" pitchFamily="18" charset="0"/>
                <a:cs typeface="Calibri" panose="020F0502020204030204" pitchFamily="34" charset="0"/>
              </a:rPr>
              <a:t>to candidates </a:t>
            </a:r>
            <a:r>
              <a:rPr lang="en-GB" altLang="en-US" sz="1200" dirty="0">
                <a:latin typeface="Calibri" panose="020F0502020204030204" pitchFamily="34" charset="0"/>
                <a:ea typeface="Times New Roman" panose="02020603050405020304" pitchFamily="18" charset="0"/>
                <a:cs typeface="Calibri" panose="020F0502020204030204" pitchFamily="34" charset="0"/>
              </a:rPr>
              <a:t>(in addition to feedback from candidates)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Simulated patients.</a:t>
            </a:r>
            <a:r>
              <a:rPr lang="en-GB" altLang="en-US" sz="1200" dirty="0">
                <a:latin typeface="Calibri" panose="020F0502020204030204" pitchFamily="34" charset="0"/>
                <a:ea typeface="Calibri" panose="020F0502020204030204" pitchFamily="34" charset="0"/>
                <a:cs typeface="Calibri" panose="020F0502020204030204" pitchFamily="34" charset="0"/>
              </a:rPr>
              <a:t> Actors or member of the lay public, who are trained to reproduce clinical histories and certain physical signs during assessments such as the OSCE.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Single best answer (SBA) MCQs.</a:t>
            </a:r>
            <a:r>
              <a:rPr lang="en-GB" altLang="en-US" sz="1200" dirty="0">
                <a:latin typeface="Calibri" panose="020F0502020204030204" pitchFamily="34" charset="0"/>
                <a:ea typeface="Calibri" panose="020F0502020204030204" pitchFamily="34" charset="0"/>
                <a:cs typeface="Calibri" panose="020F0502020204030204" pitchFamily="34" charset="0"/>
              </a:rPr>
              <a:t> The term used in UEMS EBSQ exams for MCQs where only one answer out of five options, is correct.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Skill</a:t>
            </a:r>
            <a:r>
              <a:rPr lang="en-GB" altLang="en-US" sz="1200" dirty="0">
                <a:latin typeface="Calibri" panose="020F0502020204030204" pitchFamily="34" charset="0"/>
                <a:ea typeface="Calibri" panose="020F0502020204030204" pitchFamily="34" charset="0"/>
                <a:cs typeface="Calibri" panose="020F0502020204030204" pitchFamily="34" charset="0"/>
              </a:rPr>
              <a:t>. An organised, psycho-motor technical or non-technical activity that can be learnt and developed by practice, transferring knowledge into performance.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Specialist. </a:t>
            </a:r>
            <a:r>
              <a:rPr lang="en-GB" altLang="en-US" sz="1200" dirty="0">
                <a:latin typeface="Calibri" panose="020F0502020204030204" pitchFamily="34" charset="0"/>
                <a:ea typeface="Times New Roman" panose="02020603050405020304" pitchFamily="18" charset="0"/>
                <a:cs typeface="Calibri" panose="020F0502020204030204" pitchFamily="34" charset="0"/>
              </a:rPr>
              <a:t>No person shall practice or hold out himself to be a specialist doctor unless his/her name is entered in the respective specialist register kept for registration of specialist doctors by the country’s Medical Council or equivalent (e.g., the GMC in UK).</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Specialist Trainee. </a:t>
            </a:r>
            <a:r>
              <a:rPr lang="en-GB" altLang="en-US" sz="1200" dirty="0">
                <a:latin typeface="Calibri" panose="020F0502020204030204" pitchFamily="34" charset="0"/>
                <a:ea typeface="Times New Roman" panose="02020603050405020304" pitchFamily="18" charset="0"/>
                <a:cs typeface="Calibri" panose="020F0502020204030204" pitchFamily="34" charset="0"/>
              </a:rPr>
              <a:t>A doctor who is being made proficient in a medical discipline, through appropriate instruction and practice, involving transfer of knowledge, technical and non technical skills and professionalism.</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Standardisation. </a:t>
            </a:r>
            <a:r>
              <a:rPr lang="en-GB" altLang="en-US" sz="1200" dirty="0">
                <a:latin typeface="Calibri" panose="020F0502020204030204" pitchFamily="34" charset="0"/>
                <a:ea typeface="Times New Roman" panose="02020603050405020304" pitchFamily="18" charset="0"/>
                <a:cs typeface="Calibri" panose="020F0502020204030204" pitchFamily="34" charset="0"/>
              </a:rPr>
              <a:t>The objective is to</a:t>
            </a:r>
            <a:r>
              <a:rPr lang="en-GB" altLang="en-US" sz="1200" b="1" dirty="0">
                <a:latin typeface="Calibri" panose="020F0502020204030204" pitchFamily="34" charset="0"/>
                <a:ea typeface="Times New Roman" panose="02020603050405020304" pitchFamily="18" charset="0"/>
                <a:cs typeface="Calibri" panose="020F0502020204030204" pitchFamily="34" charset="0"/>
              </a:rPr>
              <a:t>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ensure that services and products and are </a:t>
            </a:r>
            <a:r>
              <a:rPr lang="en-GB" alt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nteroperable with one another, are safe to use and will not harm people’s health or the environment.</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Standard setting.</a:t>
            </a:r>
            <a:r>
              <a:rPr lang="en-GB" altLang="en-US" sz="1200" dirty="0">
                <a:latin typeface="Calibri" panose="020F0502020204030204" pitchFamily="34" charset="0"/>
                <a:ea typeface="Calibri" panose="020F0502020204030204" pitchFamily="34" charset="0"/>
                <a:cs typeface="Calibri" panose="020F0502020204030204" pitchFamily="34" charset="0"/>
              </a:rPr>
              <a:t> The process of establishing a cut point for passing or failing candidates at a summative assessment, i.e., how much is good enough. Since it involves human judgement, it is subject to error.</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Standardised patients.</a:t>
            </a:r>
            <a:r>
              <a:rPr lang="en-GB" altLang="en-US" sz="1200" dirty="0">
                <a:latin typeface="Calibri" panose="020F0502020204030204" pitchFamily="34" charset="0"/>
                <a:ea typeface="Calibri" panose="020F0502020204030204" pitchFamily="34" charset="0"/>
                <a:cs typeface="Calibri" panose="020F0502020204030204" pitchFamily="34" charset="0"/>
              </a:rPr>
              <a:t> Real patients who have been trained to reliably reproduce clinical histories and physical signs.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Summative assessment.</a:t>
            </a:r>
            <a:r>
              <a:rPr lang="en-GB" altLang="en-US" sz="1200" dirty="0">
                <a:latin typeface="Calibri" panose="020F0502020204030204" pitchFamily="34" charset="0"/>
                <a:ea typeface="Times New Roman" panose="02020603050405020304" pitchFamily="18" charset="0"/>
                <a:cs typeface="Calibri" panose="020F0502020204030204" pitchFamily="34" charset="0"/>
              </a:rPr>
              <a:t> Assessment with the primary purpose of establishing whether performance measured at a single defined point in time meets established performance standards, permanently recorded in the form of a grade or score.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Surgical direct observation of procedural skills</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[S-DOPS]. A record of direct observation of a practical skill performed by the trainee which is usually aimed at junior trainees.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Syllabus</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is descriptive and therefore, explicitly describes which areas will be covered in a subject.</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Terminology</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is what do we call the concept.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Times New Roman" panose="02020603050405020304" pitchFamily="18" charset="0"/>
                <a:cs typeface="Calibri" panose="020F0502020204030204" pitchFamily="34" charset="0"/>
              </a:rPr>
              <a:t>Training Centre.</a:t>
            </a:r>
            <a:r>
              <a:rPr lang="en-GB" altLang="en-US" sz="1200" dirty="0">
                <a:latin typeface="Calibri" panose="020F0502020204030204" pitchFamily="34" charset="0"/>
                <a:ea typeface="Times New Roman" panose="02020603050405020304" pitchFamily="18" charset="0"/>
                <a:cs typeface="Calibri" panose="020F0502020204030204" pitchFamily="34" charset="0"/>
              </a:rPr>
              <a:t> An institution recognised by a national training authority as adequate to provide training, alone or in combination with other institutions participating in the Training Programme. It should possess the necessary facilities to ensure that trainees can fulfil all aspects of the Curriculum.</a:t>
            </a:r>
            <a:endParaRPr lang="en-GB" altLang="en-US" sz="13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100"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Training Coordinator. </a:t>
            </a:r>
            <a:r>
              <a:rPr lang="en-GB" altLang="en-US" sz="11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Specialist</a:t>
            </a:r>
            <a:r>
              <a:rPr lang="en-GB" altLang="en-US" sz="1100"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responsible for managing, designing, developing, coordinating and conducting training programs in the particular specialty, within a recognised Training Programme.</a:t>
            </a:r>
            <a:endParaRPr lang="en-GB" altLang="en-US" sz="13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Three hundred and sixty-degree (360%) assessment.</a:t>
            </a:r>
            <a:r>
              <a:rPr lang="en-GB" altLang="en-US" sz="1200" dirty="0">
                <a:latin typeface="Calibri" panose="020F0502020204030204" pitchFamily="34" charset="0"/>
                <a:ea typeface="Calibri" panose="020F0502020204030204" pitchFamily="34" charset="0"/>
                <a:cs typeface="Calibri" panose="020F0502020204030204" pitchFamily="34" charset="0"/>
              </a:rPr>
              <a:t> A method of performance assessment, which incorporates the input from a number of stakeholders, e.g. senior doctors, peers, patients, junior doctors, co-workers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Validation.</a:t>
            </a:r>
            <a:r>
              <a:rPr lang="en-GB" altLang="en-US" sz="1200" dirty="0">
                <a:latin typeface="Calibri" panose="020F0502020204030204" pitchFamily="34" charset="0"/>
                <a:ea typeface="Calibri" panose="020F0502020204030204" pitchFamily="34" charset="0"/>
                <a:cs typeface="Calibri" panose="020F0502020204030204" pitchFamily="34" charset="0"/>
              </a:rPr>
              <a:t> A process that a test/examination or a questionnaire is put through (i.e., piloted), before it is actually used, to ensure that it is fit-for-purpose.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a:latin typeface="Calibri" panose="020F0502020204030204" pitchFamily="34" charset="0"/>
                <a:ea typeface="Calibri" panose="020F0502020204030204" pitchFamily="34" charset="0"/>
                <a:cs typeface="Calibri" panose="020F0502020204030204" pitchFamily="34" charset="0"/>
              </a:rPr>
              <a:t>Validity.</a:t>
            </a:r>
            <a:r>
              <a:rPr lang="en-GB" altLang="en-US" sz="1200" dirty="0">
                <a:latin typeface="Calibri" panose="020F0502020204030204" pitchFamily="34" charset="0"/>
                <a:ea typeface="Calibri" panose="020F0502020204030204" pitchFamily="34" charset="0"/>
                <a:cs typeface="Calibri" panose="020F0502020204030204" pitchFamily="34" charset="0"/>
              </a:rPr>
              <a:t> The degree to which an assessment tests what it purports to assess.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endParaRPr lang="en-GB" altLang="en-US" sz="1200" b="1" u="sng"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lnSpc>
                <a:spcPct val="150000"/>
              </a:lnSpc>
              <a:spcBef>
                <a:spcPct val="0"/>
              </a:spcBef>
              <a:spcAft>
                <a:spcPct val="0"/>
              </a:spcAft>
              <a:tabLst>
                <a:tab pos="457200" algn="l"/>
              </a:tabLst>
            </a:pPr>
            <a:r>
              <a:rPr lang="en-GB" altLang="en-US" sz="1200" b="1" u="sng" dirty="0">
                <a:solidFill>
                  <a:srgbClr val="FF0000"/>
                </a:solidFill>
                <a:latin typeface="Calibri" panose="020F0502020204030204" pitchFamily="34" charset="0"/>
                <a:ea typeface="Times New Roman" panose="02020603050405020304" pitchFamily="18" charset="0"/>
                <a:cs typeface="Calibri" panose="020F0502020204030204" pitchFamily="34" charset="0"/>
              </a:rPr>
              <a:t>List of Acronyms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ACF – Academic Clinical Fellow</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CCST (CCT): Certificate of completion of specialist training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CESMA: Council of European Specialist Medical Assessments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CBD: Case-based discussion.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CEX: Clinical evaluation exercise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 – clinical lecturer</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CRF – clinical research fellow</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CSL – senior clinical lecturer</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CST: Certificate of specialist training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EACCME: European Accreditation Council for CME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EBSQ: European Board Specialist Qualification</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ECAMSQ: European Council for Accreditation of Medical Specialist Qualifications</a:t>
            </a: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EPA: </a:t>
            </a:r>
            <a:r>
              <a:rPr lang="en-GB" altLang="en-US"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Entrustable</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Professional Activity (unit)</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ETRs: European Training Requirements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FEBS General Surgery: Fellow of the European Board of Surgery in General Surgery</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GMC: General Medical Council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MAS: Minimal Access Surgery. Considered to be a more appropriate term than Minimally </a:t>
            </a:r>
            <a:r>
              <a:rPr lang="en-GB" alt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Invasive</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Surgery (MIS)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MCQ: Multiple choice question</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Mini-CEX: Mini-clinical evaluation exercise.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Mini-PAT: Mini peer assessment tool.</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MIS: </a:t>
            </a:r>
            <a:r>
              <a:rPr lang="en-GB" altLang="en-US" sz="1200" dirty="0">
                <a:latin typeface="Calibri" panose="020F0502020204030204" pitchFamily="34" charset="0"/>
                <a:ea typeface="Calibri" panose="020F0502020204030204" pitchFamily="34" charset="0"/>
                <a:cs typeface="Calibri" panose="020F0502020204030204" pitchFamily="34" charset="0"/>
              </a:rPr>
              <a:t>Minimally Invasive Surgery</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MSF: Multi-source feedback (peer assessment or 360° assessment)</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NASCE:</a:t>
            </a: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Network of Accredited Clinical Skills Centres in Europe</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NCA: National Competent Authority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OSATS: Objective Structured Assessment of Technical Skill</a:t>
            </a:r>
            <a:r>
              <a:rPr lang="en-GB"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altLang="en-US" sz="1200" dirty="0">
                <a:latin typeface="Calibri" panose="020F0502020204030204" pitchFamily="34" charset="0"/>
                <a:ea typeface="Calibri" panose="020F0502020204030204" pitchFamily="34" charset="0"/>
                <a:cs typeface="Calibri" panose="020F0502020204030204" pitchFamily="34" charset="0"/>
              </a:rPr>
              <a:t>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OSCE: Objective structured clinical examination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PACES: Practical assessment of clinical examination skills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PBA:</a:t>
            </a:r>
            <a:r>
              <a:rPr lang="en-GB" altLang="en-US" sz="1200" dirty="0">
                <a:latin typeface="Calibri" panose="020F0502020204030204" pitchFamily="34" charset="0"/>
                <a:ea typeface="Calibri" panose="020F0502020204030204" pitchFamily="34" charset="0"/>
                <a:cs typeface="Calibri" panose="020F0502020204030204" pitchFamily="34" charset="0"/>
              </a:rPr>
              <a:t>  </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Procedure-based assessments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Times New Roman" panose="02020603050405020304" pitchFamily="18" charset="0"/>
                <a:cs typeface="Calibri" panose="020F0502020204030204" pitchFamily="34" charset="0"/>
              </a:rPr>
              <a:t>Prof. – professor</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RITA: Record of in-training assessment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SAC: Specialist Accreditation Committee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SBA: Single best answer type MCQ</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S-DOPS: Surgical direct observation of procedural skills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Type </a:t>
            </a:r>
            <a:r>
              <a:rPr lang="en-GB" altLang="en-US"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A+ve</a:t>
            </a:r>
            <a:r>
              <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MCQ: An Single Best Answer MCQ where the question is set in a positive manner</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Calibri" panose="020F0502020204030204" pitchFamily="34" charset="0"/>
                <a:cs typeface="Calibri" panose="020F0502020204030204" pitchFamily="34" charset="0"/>
              </a:rPr>
              <a:t>UEMS: Union of European Medical Specialists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u="sng" dirty="0">
                <a:latin typeface="Calibri" panose="020F0502020204030204" pitchFamily="34" charset="0"/>
                <a:ea typeface="Times New Roman" panose="02020603050405020304" pitchFamily="18" charset="0"/>
                <a:cs typeface="Calibri" panose="020F0502020204030204" pitchFamily="34" charset="0"/>
              </a:rPr>
              <a:t>Communication from John Firth</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Times New Roman" panose="02020603050405020304" pitchFamily="18" charset="0"/>
                <a:cs typeface="Calibri" panose="020F0502020204030204" pitchFamily="34" charset="0"/>
                <a:hlinkClick r:id="rId12"/>
              </a:rPr>
              <a:t>bma-plg-doctors-titles-explained-2017.pdf</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u="sng" dirty="0">
                <a:latin typeface="Calibri" panose="020F0502020204030204" pitchFamily="34" charset="0"/>
                <a:ea typeface="Times New Roman" panose="02020603050405020304" pitchFamily="18" charset="0"/>
                <a:cs typeface="Calibri" panose="020F0502020204030204" pitchFamily="34" charset="0"/>
              </a:rPr>
              <a:t>Communication (indirect) from Peter Holden </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dirty="0">
                <a:latin typeface="Calibri" panose="020F0502020204030204" pitchFamily="34" charset="0"/>
                <a:ea typeface="Times New Roman" panose="02020603050405020304" pitchFamily="18" charset="0"/>
                <a:cs typeface="Calibri" panose="020F0502020204030204" pitchFamily="34" charset="0"/>
                <a:hlinkClick r:id="rId13"/>
              </a:rPr>
              <a:t>https://www.bma.org.uk/media/tkcosjt1/maps-scope-of-practice2024-web.pdf?_gl=1*ba5glo*_up*MQ..*_ga*MTgzNTc5Mjk5Ny4xNzE0MjI3OTUy*_ga_F8G3Q36DDR*MTcxNDIyNzk1MS4xLjAuMTcxNDIyNzk1MS4wLjAuMA</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u="sng" dirty="0">
                <a:latin typeface="Calibri" panose="020F0502020204030204" pitchFamily="34" charset="0"/>
                <a:ea typeface="Times New Roman" panose="02020603050405020304" pitchFamily="18" charset="0"/>
                <a:cs typeface="Calibri" panose="020F0502020204030204" pitchFamily="34" charset="0"/>
              </a:rPr>
              <a:t>Glossary of regulatory terms</a:t>
            </a:r>
            <a:endParaRPr lang="en-GB" altLang="en-US" sz="1200" dirty="0">
              <a:ea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100" b="1" dirty="0" bmk="_Hlk166931885">
                <a:solidFill>
                  <a:srgbClr val="000000"/>
                </a:solidFill>
                <a:latin typeface="Calibri" panose="020F0502020204030204" pitchFamily="34" charset="0"/>
                <a:ea typeface="Times New Roman" panose="02020603050405020304" pitchFamily="18" charset="0"/>
                <a:cs typeface="Calibri" panose="020F0502020204030204" pitchFamily="34" charset="0"/>
              </a:rPr>
              <a:t>Glossary of summaries</a:t>
            </a:r>
            <a:endParaRPr lang="en-GB" altLang="en-US" sz="1600" dirty="0" bmk="_Hlk166931885">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tabLst>
                <a:tab pos="457200" algn="l"/>
              </a:tabLst>
            </a:pPr>
            <a:r>
              <a:rPr lang="en-GB" altLang="en-US" sz="1200" b="1" dirty="0" bmk="_Hlk166931885">
                <a:latin typeface="Calibri" panose="020F0502020204030204" pitchFamily="34" charset="0"/>
                <a:ea typeface="Times New Roman" panose="02020603050405020304" pitchFamily="18" charset="0"/>
                <a:cs typeface="Calibri" panose="020F0502020204030204" pitchFamily="34" charset="0"/>
              </a:rPr>
              <a:t>https://eur-lex.europa.eu/summary/glossary.html</a:t>
            </a:r>
            <a:endParaRPr lang="en-MT" dirty="0"/>
          </a:p>
        </p:txBody>
      </p:sp>
    </p:spTree>
    <p:extLst>
      <p:ext uri="{BB962C8B-B14F-4D97-AF65-F5344CB8AC3E}">
        <p14:creationId xmlns:p14="http://schemas.microsoft.com/office/powerpoint/2010/main" val="330645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10000" decel="10000" fill="hold" grpId="0" nodeType="clickEffect">
                                  <p:stCondLst>
                                    <p:cond delay="0"/>
                                  </p:stCondLst>
                                  <p:childTnLst>
                                    <p:animMotion origin="layout" path="M 0.02058 4.44444E-6 L -0.01041 -9.81968 " pathEditMode="relative" rAng="0" ptsTypes="AA">
                                      <p:cBhvr>
                                        <p:cTn id="6" dur="40000" fill="hold"/>
                                        <p:tgtEl>
                                          <p:spTgt spid="3"/>
                                        </p:tgtEl>
                                        <p:attrNameLst>
                                          <p:attrName>ppt_x</p:attrName>
                                          <p:attrName>ppt_y</p:attrName>
                                        </p:attrNameLst>
                                      </p:cBhvr>
                                      <p:rCtr x="-1549" y="-490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50ED-E1EC-D349-45F0-D52BDFE41A16}"/>
              </a:ext>
            </a:extLst>
          </p:cNvPr>
          <p:cNvSpPr>
            <a:spLocks noGrp="1"/>
          </p:cNvSpPr>
          <p:nvPr>
            <p:ph type="title"/>
          </p:nvPr>
        </p:nvSpPr>
        <p:spPr/>
        <p:txBody>
          <a:bodyPr/>
          <a:lstStyle/>
          <a:p>
            <a:r>
              <a:rPr lang="en-US" dirty="0"/>
              <a:t>2nd</a:t>
            </a:r>
            <a:r>
              <a:rPr lang="en-US" sz="3600" dirty="0"/>
              <a:t> draft of Glossary and Acronyms</a:t>
            </a:r>
            <a:endParaRPr lang="en-GB" dirty="0"/>
          </a:p>
        </p:txBody>
      </p:sp>
      <p:sp>
        <p:nvSpPr>
          <p:cNvPr id="13" name="Rectangle 4">
            <a:extLst>
              <a:ext uri="{FF2B5EF4-FFF2-40B4-BE49-F238E27FC236}">
                <a16:creationId xmlns:a16="http://schemas.microsoft.com/office/drawing/2014/main" id="{B87791DB-1E7D-D746-BB09-F6A1C8C1DDF1}"/>
              </a:ext>
            </a:extLst>
          </p:cNvPr>
          <p:cNvSpPr>
            <a:spLocks noChangeArrowheads="1"/>
          </p:cNvSpPr>
          <p:nvPr/>
        </p:nvSpPr>
        <p:spPr bwMode="auto">
          <a:xfrm>
            <a:off x="765369" y="8518358"/>
            <a:ext cx="10496189" cy="70199200"/>
          </a:xfrm>
          <a:prstGeom prst="rect">
            <a:avLst/>
          </a:prstGeom>
          <a:noFill/>
          <a:ln>
            <a:noFill/>
          </a:ln>
          <a:effectLst/>
        </p:spPr>
        <p:txBody>
          <a:bodyPr vert="horz" wrap="square" lIns="91440" tIns="152352" rIns="91440" bIns="19044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sng"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Glossary and Acronyms  to serve as basis for </a:t>
            </a:r>
            <a:r>
              <a:rPr kumimoji="0" lang="en-US" altLang="en-US" sz="1200" b="1" i="0" u="sng"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WGPGT – Arthur Felice 20/10/2021</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endPar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GB" altLang="en-US" sz="1200" b="1" u="sng" dirty="0">
                <a:solidFill>
                  <a:srgbClr val="FF0000"/>
                </a:solidFill>
                <a:latin typeface="Calibri" panose="020F0502020204030204" pitchFamily="34" charset="0"/>
                <a:cs typeface="Calibri" panose="020F0502020204030204" pitchFamily="34" charset="0"/>
              </a:rPr>
              <a:t>Introduction</a:t>
            </a: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rapidly expanding volume of evidence and information overload necessitates clarity and a standard use of terms to express a concept. Definitions are essential to avoid equivocation and assure effective discussion.</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Words (terms) are based on </a:t>
            </a:r>
            <a:r>
              <a:rPr kumimoji="0" lang="en-GB" altLang="en-US" sz="1200" b="0" i="1"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Convention </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not a logical conclusion. One can look at this from two perspectives:</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914400" marR="0" lvl="2" indent="0" algn="l" defTabSz="914400" rtl="0" eaLnBrk="0" fontAlgn="base" latinLnBrk="0" hangingPunct="0">
              <a:lnSpc>
                <a:spcPct val="150000"/>
              </a:lnSpc>
              <a:spcBef>
                <a:spcPct val="0"/>
              </a:spcBef>
              <a:spcAft>
                <a:spcPct val="0"/>
              </a:spcAft>
              <a:buClrTx/>
              <a:buSzTx/>
              <a:buFontTx/>
              <a:buChar char="•"/>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Names Model</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Words are seen as names (labels) that refer to things.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914400" marR="0" lvl="2" indent="0" algn="l" defTabSz="914400" rtl="0" eaLnBrk="0" fontAlgn="base" latinLnBrk="0" hangingPunct="0">
              <a:lnSpc>
                <a:spcPct val="150000"/>
              </a:lnSpc>
              <a:spcBef>
                <a:spcPct val="0"/>
              </a:spcBef>
              <a:spcAft>
                <a:spcPct val="0"/>
              </a:spcAft>
              <a:buClrTx/>
              <a:buSzTx/>
              <a:buFontTx/>
              <a:buChar char="•"/>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Tools Model</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Words are considered as tools we use as a practical instrument for communication and expression.</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Whichever of these two perspectives one uses, there are practical and important consequences following appropriate or inappropriate use of terms.</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There is a dynamic interplay between words, concepts and context. Terms should not be considered in isolation but through this dynamic interplay with wider contexts. Thus, the Glossary and list of Acronyms should be seen in the wider perspective of standardisation of terminology. This does not mean that the content of this document is written in stone. It would surely benefit from continuous review to cater for our evolving world. However, the purpose of standardisation is to assure stability and understanding, and therefore re-editing and re-publishing should be done </a:t>
            </a:r>
            <a:r>
              <a:rPr kumimoji="0" lang="en-GB" altLang="en-US" sz="1200" b="0" i="1"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periodically</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for example, every three years, by a panel of experts well versed in the language, basing on the outcomes of the continuous review. A continuous state of flux would go contrary to the purpose of this project.</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Different content and emphasis of training programmes and legislation in different countries render standardisation of terminology difficult. However, the need for this is made evident by the consequences of its absence. Considering that terms are conventions, one may, rarely, need to come down in favour of an option rather than another, sometimes the decision coming in an up-down direction.</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 resolve our problems with Terminology, the Glossary and List of Acronyms constitutes only an initial but essential step.</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endParaRPr kumimoji="0" lang="en-GB" altLang="en-US" sz="1200" b="1" i="0" u="sng" strike="noStrike" cap="none" normalizeH="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sng" strike="noStrike" cap="none" normalizeH="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Glossary of Terms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Accelerated assessment. </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Rapid assessment of medicines in the centralised procedure that are of major interest for public health, especially ones that are therapeutic innovations. Accelerated assessment usually takes 150 evaluation days, rather than 210.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Accreditation. </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official review process</a:t>
            </a:r>
            <a:r>
              <a:rPr kumimoji="0" lang="en-GB" altLang="en-US" sz="1200" b="1"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that allows healthcare organisations to demonstrate their ability to meet regulatory standards.</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Active substance</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substance responsible for the activity of a medicine</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Adjuvant.</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 ingredient in a medicine or therapy that increases or modifies the activity of the other ingredients.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Advanced therapy medicinal product. </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A medicine for human use that is based on genes, cells or tissue engineering (abbreviated as ATMP)</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Adverse drug reaction. </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noxious and unintended response to a medicine.</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Adverse event.</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 untoward medical occurrence after exposure to a therapy or procedure, which is not necessarily caused by that medicine.</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Ancillary human blood derivative.</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medicine derived from human blood or plasma that is incorporated within a medical device, where the main mode of action is due to the device.</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Appraisal</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process in which “the supervising consultant or the educational supervisor provides thorough constructive and regular dialogue, feedback on performance and assistance in career progression”.  It may mean the assessment of a system.</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activity of</a:t>
            </a:r>
            <a:r>
              <a:rPr kumimoji="0" lang="en-GB" altLang="en-US" sz="1200" b="0" i="0" u="none" strike="noStrike" cap="none" normalizeH="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sng" strike="noStrike" cap="none" normalizeH="0" dirty="0">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measuring </a:t>
            </a:r>
            <a:r>
              <a:rPr kumimoji="0" lang="en-GB" altLang="en-US" sz="800" b="0" i="0" u="sng" strike="noStrike" cap="none" normalizeH="0" dirty="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hlinkClick r:id="rId3"/>
                <a:hlinkMouseOver r:id="rId4"/>
              </a:rPr>
              <a:t>[</a:t>
            </a:r>
            <a:r>
              <a:rPr kumimoji="0" lang="en-GB" altLang="en-US" sz="800" b="0" i="0" u="sng" strike="noStrike" cap="none" normalizeH="0" dirty="0" bmk="">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hlinkClick r:id="rId3"/>
                <a:hlinkMouseOver r:id="rId4"/>
              </a:rPr>
              <a:t>MH1]</a:t>
            </a:r>
            <a:r>
              <a:rPr kumimoji="0" lang="en-GB" altLang="en-US" sz="8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5"/>
                <a:hlinkMouseOver r:id="rId6"/>
              </a:rPr>
              <a:t>[AF2]</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7"/>
                <a:hlinkMouseOver r:id="rId8"/>
              </a:rPr>
              <a:t>[AF3]</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mastery of curriculum content, using pre-defined criteria, and passing a judgment by assigning a value (i.e. a grade or numerical value) to such mastery.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It</a:t>
            </a: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 an </a:t>
            </a:r>
            <a:r>
              <a:rPr kumimoji="0" lang="en-GB" altLang="en-US" sz="12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rPr>
              <a:t>ongoing,</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9"/>
                <a:hlinkMouseOver r:id="rId10"/>
              </a:rPr>
              <a:t>[MH4]</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1"/>
                <a:hlinkMouseOver r:id="rId12"/>
              </a:rPr>
              <a:t>[AF5]</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systematic approach intended to increase quality.</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 blueprinting</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procedure to ensure that the curriculum has been sampled appropriately.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Assessment of Simulated Clinical Encounter (ASCE).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The candidate rotates around a number of contexts where standardised situations are enacted by role players while an examiner assesses the clinical competencies. This assessment is called </a:t>
            </a:r>
            <a:r>
              <a:rPr kumimoji="0" lang="en-GB" altLang="en-US" sz="1200" b="0" i="1"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Objective Structured Clinical Examination</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(OSCE) when this performance is compared with well-established criteria.</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ATC code</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Anatomical Therapeutic Chemical code: a unique code assigned to a medicine according to the organ or system it works on and how it works. The classification system is maintained by the World Health Organization (WHO).</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Attitudes. </a:t>
            </a:r>
            <a:r>
              <a:rPr kumimoji="0" lang="en-GB" altLang="en-US" sz="1200" b="0"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Synonymous with </a:t>
            </a:r>
            <a:r>
              <a:rPr kumimoji="0" lang="en-GB" altLang="en-US" sz="1200" b="1"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Professionalism</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3"/>
                <a:hlinkMouseOver r:id="rId14"/>
              </a:rPr>
              <a:t>[MH6]</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5"/>
                <a:hlinkMouseOver r:id="rId16"/>
              </a:rPr>
              <a:t>[AF7]</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Authentification </a:t>
            </a:r>
            <a:r>
              <a:rPr kumimoji="0" lang="en-GB" altLang="en-US" sz="1200" b="0" i="0" u="sng"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 process of verifying the identity of a user or system</a:t>
            </a: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7"/>
                <a:hlinkMouseOver r:id="rId18"/>
              </a:rPr>
              <a:t>[MH8]</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9"/>
                <a:hlinkMouseOver r:id="rId20"/>
              </a:rPr>
              <a:t>[AF9]</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1"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It is a term sometimes used in UEMS communication and documentation but is really of French derivation.</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Authentication </a:t>
            </a:r>
            <a:r>
              <a:rPr kumimoji="0" lang="en-GB" altLang="en-US" sz="1200" b="0" i="0" u="none" strike="noStrike" cap="none" normalizeH="0" dirty="0" bmk="">
                <a:ln>
                  <a:noFill/>
                </a:ln>
                <a:solidFill>
                  <a:srgbClr val="1E1E1E"/>
                </a:solidFill>
                <a:effectLst/>
                <a:latin typeface="Calibri" panose="020F0502020204030204" pitchFamily="34" charset="0"/>
                <a:ea typeface="Times New Roman" panose="02020603050405020304" pitchFamily="18" charset="0"/>
                <a:cs typeface="Calibri" panose="020F0502020204030204" pitchFamily="34" charset="0"/>
              </a:rPr>
              <a:t>refers to the process of verifying the identity or validity of something, whether it’s a person, a device, or a piece of information</a:t>
            </a:r>
            <a:r>
              <a:rPr kumimoji="0" lang="en-GB" altLang="en-US" sz="1500" b="0" i="0" u="none" strike="noStrike" cap="none" normalizeH="0" dirty="0" bmk="">
                <a:ln>
                  <a:noFill/>
                </a:ln>
                <a:solidFill>
                  <a:srgbClr val="1E1E1E"/>
                </a:solidFill>
                <a:effectLst/>
                <a:latin typeface="System" charset="0"/>
                <a:ea typeface="Times New Roman" panose="02020603050405020304" pitchFamily="18" charset="0"/>
                <a:cs typeface="Times New Roman" panose="02020603050405020304" pitchFamily="18" charset="0"/>
              </a:rPr>
              <a:t>.</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Blueprint </a:t>
            </a:r>
            <a:r>
              <a:rPr kumimoji="0" lang="en-GB" altLang="en-US" sz="1200" b="0"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is a content outline that describes the subset of practice knowledge and skills required, and the eventual content sub-domains with the relative percentage content of these, that is testable. It provides a concise summary of the test content that could be included on the assessment. It enables one to verify that the exam is assessing particular topics with reasonable emphasis, expressed in terms of percentages, in the context of the objectives of the UEMS EBSQ General Surgery Examination</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21"/>
                <a:hlinkMouseOver r:id="rId22"/>
              </a:rPr>
              <a:t>[MH10]</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23"/>
                <a:hlinkMouseOver r:id="rId24"/>
              </a:rPr>
              <a:t>[AF11]</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CanMeds framework describes 7 roles which are quite generic: Medical Expert, Communicator, Collaborator, Manager, Health Advocate, Scholar and Professional.</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Case-based discussion (CBD)</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is an evaluation of the trainee’s performance during the clinical case and is usually based on a review of patient case notes.</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Certificate.</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The </a:t>
            </a:r>
            <a:r>
              <a:rPr kumimoji="0" lang="en-GB" altLang="en-US" sz="1200" b="1"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paper </a:t>
            </a: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document</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on paper or electronically available, </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handed to the candidate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having successfully completed the corresponding Training Programme and having passed the related EBSQ Exit Examination in the Specialty/Hyper-specialty, meeting the required standards.</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Clinical evaluation exercise</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CEX or Mini-CEX </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 mini-CEX encounter consists of a single faculty member observing a candidate while that </a:t>
            </a:r>
            <a:r>
              <a:rPr kumimoji="0" lang="en-GB" altLang="en-US" sz="1200" b="0"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resident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25"/>
                <a:hlinkMouseOver r:id="rId26"/>
              </a:rPr>
              <a:t>[MH12]</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27"/>
                <a:hlinkMouseOver r:id="rId28"/>
              </a:rPr>
              <a:t>[AF13]</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conducts a focused history and physical examination in any of several settings.</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Clinical Examination (CE).</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 candidate examines a non-standardised patient during a fixed time (e.g. one hour) and subsequently presents his findings to the examiner who assesses the clinical competencies of the candidate.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Clinical rotations.</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periods</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which</a:t>
            </a:r>
            <a:r>
              <a:rPr kumimoji="0" lang="en-GB" altLang="en-US" sz="12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medical Specialist Trainees practice in a specialty or </a:t>
            </a:r>
            <a:r>
              <a:rPr kumimoji="0" lang="en-GB" altLang="en-US" sz="1200" b="1"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rPr>
              <a:t>hyper-specialty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29"/>
                <a:hlinkMouseOver r:id="rId30"/>
              </a:rPr>
              <a:t>[MH14]</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31"/>
                <a:hlinkMouseOver r:id="rId32"/>
              </a:rPr>
              <a:t>[AF15]</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 the supervision of established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specialist</a:t>
            </a:r>
            <a:r>
              <a:rPr kumimoji="0" lang="en-GB" altLang="en-US" sz="12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physicians, training in a single medical specialty for specified periods before rotating to other clinical specialties.</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Clinical trial.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study performed to investigate the safety or efficacy of a therapy, procedure or investigation.</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Competence.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Disposing</a:t>
            </a:r>
            <a:r>
              <a:rPr kumimoji="0" lang="en-GB" altLang="en-US" sz="8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Times New Roman" panose="02020603050405020304" pitchFamily="18" charset="0"/>
                <a:hlinkClick r:id="rId33"/>
                <a:hlinkMouseOver r:id="rId34"/>
              </a:rPr>
              <a:t>[MH16]</a:t>
            </a:r>
            <a:r>
              <a:rPr kumimoji="0" lang="en-GB" altLang="en-US" sz="8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35"/>
                <a:hlinkMouseOver r:id="rId36"/>
              </a:rPr>
              <a:t>[AF17]</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of the legal authorisation </a:t>
            </a:r>
            <a:r>
              <a:rPr kumimoji="0" lang="en-GB" altLang="en-US" sz="1200" b="1"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to perform relevant tasks safely by combining </a:t>
            </a:r>
            <a:r>
              <a:rPr kumimoji="0" lang="en-GB" altLang="en-US" sz="1200" b="1"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combination of </a:t>
            </a: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training, skills, experience, knowledge, and professionalism that a person has and the basic ability to apply them</a:t>
            </a:r>
            <a:r>
              <a:rPr kumimoji="0" lang="en-GB" altLang="en-US" sz="1200" b="1"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to perform relevant tasks safely</a:t>
            </a: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It involves the successful achievement of one or more </a:t>
            </a:r>
            <a:r>
              <a:rPr kumimoji="0" lang="en-GB" altLang="en-US" sz="1200" b="0" i="1"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competencies.</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Competency.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knowledge and skills are accurately applied clinically, and consistent behaviours and judgments are displayed in practice when performing a task. One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reaches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only apply for the legal recognition of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required level of </a:t>
            </a:r>
            <a:r>
              <a:rPr kumimoji="0" lang="en-GB" altLang="en-US" sz="1200" b="0" i="1"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competence</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through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proving to have </a:t>
            </a:r>
            <a:r>
              <a:rPr kumimoji="0" lang="en-GB" altLang="en-US" sz="1200" b="0" i="0" u="none" strike="noStrike" cap="none" normalizeH="0" dirty="0" err="1"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a:t>
            </a:r>
            <a:r>
              <a:rPr kumimoji="0" lang="en-GB" altLang="en-US" sz="12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ed</a:t>
            </a:r>
            <a:r>
              <a:rPr kumimoji="0" lang="en-GB" altLang="en-US" sz="1200" b="0"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ing</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one or more competencies.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Consultants</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are senior doctors who have completed full medical training in a specialised area of medicine and are listed on the Specialist Register. They have clinical responsibilities and administrative responsibilities. </a:t>
            </a:r>
            <a:r>
              <a:rPr kumimoji="0" lang="en-GB" altLang="en-US" sz="12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rPr>
              <a:t>This is a term mainly used in health systems which are built on the British model</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37"/>
                <a:hlinkMouseOver r:id="rId38"/>
              </a:rPr>
              <a:t>[MH18]</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39"/>
                <a:hlinkMouseOver r:id="rId40"/>
              </a:rPr>
              <a:t>[AF19]</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Curriculum </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is prescriptive or specific and refers to the entire content taught in the training programme. At the same time, it </a:t>
            </a:r>
            <a:r>
              <a:rPr kumimoji="0" lang="en-GB" altLang="en-US" sz="1200" b="0"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possesses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41"/>
                <a:hlinkMouseOver r:id="rId42"/>
              </a:rPr>
              <a:t>[MH20]</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43"/>
                <a:hlinkMouseOver r:id="rId44"/>
              </a:rPr>
              <a:t>[AF21]</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details about the objectives, academic content and the </a:t>
            </a:r>
            <a:r>
              <a:rPr kumimoji="0" lang="en-GB" altLang="en-US" sz="1200" b="1" i="1"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methodologies</a:t>
            </a: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1" i="1"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to be adopted</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during training in order to achieve the aims.</a:t>
            </a:r>
            <a:endParaRPr kumimoji="0" lang="en-GB" altLang="en-US" sz="1600" b="0" i="0" u="none" strike="noStrike" cap="none" normalizeH="0" dirty="0" bmk="">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1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Declaration of interests. </a:t>
            </a:r>
            <a:r>
              <a:rPr kumimoji="0" lang="en-GB" altLang="en-US" sz="11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provision of information on all potential conflicts of interests by an individual, including recent work activities, investments and family connections.</a:t>
            </a:r>
            <a:r>
              <a:rPr kumimoji="0" lang="en-GB" altLang="en-US" sz="1100" b="0" i="0" u="none" strike="noStrike" cap="none" normalizeH="0" dirty="0" bmk="">
                <a:ln>
                  <a:noFill/>
                </a:ln>
                <a:solidFill>
                  <a:schemeClr val="tx1"/>
                </a:solidFill>
                <a:effectLst/>
                <a:latin typeface="Calibri Light" panose="020F0302020204030204" pitchFamily="34" charset="0"/>
                <a:ea typeface="Times New Roman" panose="02020603050405020304" pitchFamily="18" charset="0"/>
                <a:cs typeface="Calibri" panose="020F0502020204030204" pitchFamily="34" charset="0"/>
              </a:rPr>
              <a:t> </a:t>
            </a:r>
            <a:endParaRPr kumimoji="0" lang="en-GB" altLang="en-US" sz="1600" b="0" i="0" u="none" strike="noStrike" cap="none" normalizeH="0" dirty="0" bmk="">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Definition</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is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 description of the meaning </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what one means </a:t>
            </a:r>
            <a:r>
              <a:rPr kumimoji="0" lang="en-GB" altLang="en-US" sz="1200" b="0" i="0" u="none" strike="noStrike" cap="none" normalizeH="0" dirty="0" err="1"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by</a:t>
            </a:r>
            <a:r>
              <a:rPr kumimoji="0" lang="en-GB" altLang="en-US" sz="1200" b="0" i="0" u="sng" strike="noStrike" cap="none" normalizeH="0" dirty="0" err="1"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of</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term.</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Descriptor.</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brief, accurate, specific and focused description of the level of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candidate</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ability denoted by a point on a rating scale.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Diploma</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(and Membership)</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t>
            </a:r>
            <a:r>
              <a:rPr kumimoji="0" lang="en-GB" altLang="en-US" sz="1200" b="0"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This </a:t>
            </a:r>
            <a:r>
              <a:rPr kumimoji="0" lang="en-GB" altLang="en-US" sz="1200" b="0"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is a term reserved for instances where one intends to confer a lower-level Qualification than a Fellowship</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45"/>
                <a:hlinkMouseOver r:id="rId46"/>
              </a:rPr>
              <a:t>[MH22]</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47"/>
                <a:hlinkMouseOver r:id="rId48"/>
              </a:rPr>
              <a:t>[AF23]</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DOP: Directly Observed Practice. The examiner assesses the performance of a trainee while observing their execution of a number of given tasks of a possibly very broad nature. The mini-CEX, CEX or OSATS are more elaborated examples.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Effectiveness.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degree to which something is successful in producing a desired result.</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Efficiency.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degree of accomplishing a task with the least waste of resources.</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Entrustable Professional Activity (EPA)</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is a </a:t>
            </a:r>
            <a:r>
              <a:rPr kumimoji="0" lang="en-GB" altLang="en-US" sz="1200" b="0"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49"/>
                <a:hlinkMouseOver r:id="rId50"/>
              </a:rPr>
              <a:t>[MH24]</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51"/>
                <a:hlinkMouseOver r:id="rId52"/>
              </a:rPr>
              <a:t>[AF25]</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unit indicating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critical part of professional work that can be identified as a unit to be entrusted to a trainee once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a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sufficient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level of </a:t>
            </a:r>
            <a:r>
              <a:rPr kumimoji="0" lang="en-GB" altLang="en-US" sz="1200" b="0" i="0" u="none" strike="noStrike" cap="none" normalizeH="0" dirty="0" err="1"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competenc</a:t>
            </a:r>
            <a:r>
              <a:rPr kumimoji="0" lang="en-GB" altLang="en-US" sz="12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y</a:t>
            </a:r>
            <a:r>
              <a:rPr kumimoji="0" lang="en-GB" altLang="en-US" sz="1200" b="0"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has been reached’. An EPA goes a level higher than the traditional </a:t>
            </a:r>
            <a:r>
              <a:rPr kumimoji="0" lang="en-GB" altLang="en-US" sz="12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rPr>
              <a:t>4th level</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53"/>
                <a:hlinkMouseOver r:id="rId54"/>
              </a:rPr>
              <a:t>[MH26]</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55"/>
                <a:hlinkMouseOver r:id="rId56"/>
              </a:rPr>
              <a:t>[AF27]</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a:t>
            </a:r>
            <a:r>
              <a:rPr kumimoji="0" lang="en-GB" altLang="en-US" sz="1200" b="0" i="0" u="none" strike="noStrike" cap="none" normalizeH="0" dirty="0" err="1"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competenc</a:t>
            </a:r>
            <a:r>
              <a:rPr kumimoji="0" lang="en-GB" altLang="en-US" sz="12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y</a:t>
            </a:r>
            <a:r>
              <a:rPr kumimoji="0" lang="en-GB" altLang="en-US" sz="1200" b="0"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1"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doing</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after</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1"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knowing about</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1"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knowing how to</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and </a:t>
            </a:r>
            <a:r>
              <a:rPr kumimoji="0" lang="en-GB" altLang="en-US" sz="1200" b="0" i="1"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showing how to</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is the ‘</a:t>
            </a:r>
            <a:r>
              <a:rPr kumimoji="0" lang="en-GB" altLang="en-US" sz="1200" b="0" i="0" u="none" strike="noStrike" cap="none" normalizeH="0" dirty="0" err="1"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independen</a:t>
            </a:r>
            <a:r>
              <a:rPr kumimoji="0" lang="en-GB" altLang="en-US" sz="12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a:t>
            </a:r>
            <a:r>
              <a:rPr kumimoji="0" lang="en-GB" altLang="en-US" sz="1200" b="0"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ce</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competency’</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key factor is </a:t>
            </a:r>
            <a:r>
              <a:rPr kumimoji="0" lang="en-GB" altLang="en-US" sz="12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rPr>
              <a:t>Entrustment</a:t>
            </a:r>
            <a:r>
              <a:rPr kumimoji="0" lang="en-GB" altLang="en-US" sz="800" b="0" i="0" u="sng" strike="noStrike" cap="none" normalizeH="0" dirty="0" bmk="">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hlinkClick r:id="rId57"/>
                <a:hlinkMouseOver r:id="rId58"/>
              </a:rPr>
              <a:t>[MH28]</a:t>
            </a:r>
            <a:r>
              <a:rPr kumimoji="0" lang="en-GB" altLang="en-US" sz="8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59"/>
                <a:hlinkMouseOver r:id="rId60"/>
              </a:rPr>
              <a:t>[AF29]</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trainers’ trust that a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trainee is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not only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capable of tackling the particular procedures or units independently</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is the key factor.</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but he can be trusted</a:t>
            </a:r>
            <a:r>
              <a:rPr kumimoji="0" lang="en-GB" altLang="en-US" sz="1200" b="1" i="1"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to do this by his tutors</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Thus EPAs constitute both an expression </a:t>
            </a:r>
            <a:r>
              <a:rPr kumimoji="0" lang="en-GB" altLang="en-US" sz="1200" b="1"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competency</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(abilities possessed by trainees/applicants) and are also </a:t>
            </a:r>
            <a:r>
              <a:rPr kumimoji="0" lang="en-GB" altLang="en-US" sz="1200" b="1"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units of professional work</a:t>
            </a: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1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E-Portfolio. </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evolving electronic/online resource that acts to record, store and archive the artefacts of learning and reflection for an individual learner. It facilitates the holistic integration of individual assessment items into the learning outcomes, learning objectives, and applicant/candidate attributes associated with any overarching program.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1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EU Directive. </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directive is a legal act adopted by the EU institutions addressed to the EU Member States and, as laid down in Article </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1"/>
              </a:rPr>
              <a:t>288</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Treaty on the Functioning of the European Union, is binding as to the result to be achieved. A directive is part of the EU’s secondary law, the body of law that derives from the principles and objectives set out in the EU treaties (primary law).</a:t>
            </a:r>
            <a:r>
              <a:rPr kumimoji="0" lang="en-GB" altLang="en-US" sz="11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European Training Requirements (ETRs)</a:t>
            </a:r>
            <a:r>
              <a:rPr kumimoji="0" lang="en-GB" altLang="en-US" sz="1200" b="1"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UEMS documents</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err="1"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provid</a:t>
            </a:r>
            <a:r>
              <a:rPr kumimoji="0" lang="en-GB" altLang="en-US" sz="1200" b="0" i="0" u="sng" strike="noStrike" cap="none" normalizeH="0" dirty="0" err="1"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ing</a:t>
            </a:r>
            <a:r>
              <a:rPr kumimoji="0" lang="en-GB" altLang="en-US" sz="1200" b="0" i="0" u="none" strike="noStrike" cap="none" normalizeH="0" dirty="0" err="1"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e</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specialty-based recommendations involving the expected competencies that a specialist trainee, a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senior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specialist and specialist training institutions are expected to possess through formalised training and organisation. They underline the need for common language-bridging and criteria for medical training and work through wide participation in standard setting.</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Evaluation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is the process</a:t>
            </a:r>
            <a:r>
              <a:rPr kumimoji="0" lang="en-GB" altLang="en-US" sz="1200" b="1"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of judging the quality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compares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of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 candidate’s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the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of a candidate or an institution’s educational system by comparing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other students or with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set of standards</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Also:</a:t>
            </a:r>
            <a:r>
              <a:rPr kumimoji="0" lang="en-GB" altLang="en-US" sz="12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occurring</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 certain moment in time.</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The process of assessing an educational system (e.g. curriculum evaluation), of which assessment is only one constituent. It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occurs at one moment in time and is intended to </a:t>
            </a:r>
            <a:r>
              <a:rPr kumimoji="0" lang="en-GB" altLang="en-US" sz="1200" b="0" i="1"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judge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quality.</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Extended Matching Questions (EMQs)</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A specific type of multiple choice questions (see below) </a:t>
            </a:r>
            <a:r>
              <a:rPr kumimoji="0" lang="en-GB" altLang="en-US" sz="1200" b="0"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t>
            </a:r>
            <a:r>
              <a:rPr kumimoji="0" lang="en-GB" altLang="en-US" sz="12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c</a:t>
            </a:r>
            <a:r>
              <a:rPr kumimoji="0" lang="en-GB" altLang="en-US" sz="1200" b="0" i="0" u="none" strike="noStrike" cap="none" normalizeH="0" dirty="0" err="1"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onsist</a:t>
            </a:r>
            <a:r>
              <a:rPr kumimoji="0" lang="en-GB" altLang="en-US" sz="12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ing</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of lettered options followed by a list of numbered problems/questions. For each numbered problem/question select the one lettered option that most closely answers the question. You can use the lettered options once, more than once, or not at all.</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rPr>
              <a:t>Fellow.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specialist forming part of an elite group of colleagues, working together as peers in the pursuit of excellence in knowledge, skills and professionalism.</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62"/>
                <a:hlinkMouseOver r:id="rId63"/>
              </a:rPr>
              <a:t>[MH30]</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64"/>
                <a:hlinkMouseOver r:id="rId65"/>
              </a:rPr>
              <a:t>[AF31]</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Fellowship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 the qualification that the UEMS Board of the Specialty confers on a medical trainee having successfully completed the corresponding Training Programme and having passed the related </a:t>
            </a:r>
            <a:r>
              <a:rPr kumimoji="0" lang="en-GB" altLang="en-US" sz="12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rPr>
              <a:t>EBSQ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66"/>
                <a:hlinkMouseOver r:id="rId67"/>
              </a:rPr>
              <a:t>[MH32]</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68"/>
                <a:hlinkMouseOver r:id="rId69"/>
              </a:rPr>
              <a:t>[AF33]</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European Board Specialist Qualification.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Exit Examination in the Specialty/</a:t>
            </a:r>
            <a:r>
              <a:rPr kumimoji="0" lang="en-GB" altLang="en-US" sz="1200" b="0"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Hyper</a:t>
            </a:r>
            <a:r>
              <a:rPr kumimoji="0" lang="en-GB" altLang="en-US" sz="12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Super</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-specialty, meeting the required standards.</a:t>
            </a: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successful candidate becomes a </a:t>
            </a:r>
            <a:r>
              <a:rPr kumimoji="0" lang="en-GB" altLang="en-US" sz="12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rPr>
              <a:t>Fellow of the European Board of Specialty in the Specialty/Hyper-specialty ((FEBS in Specialty)</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70"/>
                <a:hlinkMouseOver r:id="rId71"/>
              </a:rPr>
              <a:t>[MH34]</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72"/>
                <a:hlinkMouseOver r:id="rId73"/>
              </a:rPr>
              <a:t>[AF35]</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Formative assessment.</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Assessment that is carried out mainly to give feedback to the trainee to improve him/herself or to others (e.g. teachers, accrediting bodies, examiners, educational institutions).</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Grading of </a:t>
            </a:r>
            <a:r>
              <a:rPr kumimoji="0" lang="en-GB" altLang="en-US" sz="1200" b="1" i="0" u="none" strike="noStrike" cap="none" normalizeH="0" dirty="0" err="1"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competenc</a:t>
            </a:r>
            <a:r>
              <a:rPr kumimoji="0" lang="en-GB" altLang="en-US" sz="1200" b="1" i="0" u="sng" strike="noStrike" cap="none" normalizeH="0" dirty="0" err="1"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y</a:t>
            </a:r>
            <a:r>
              <a:rPr kumimoji="0" lang="en-GB" altLang="en-US" sz="1200" b="1" i="0" u="none" strike="noStrike" cap="none" normalizeH="0" dirty="0" err="1"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e</a:t>
            </a: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process </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scale used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measure trainee</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ability</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using a scale</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In the best designed rating scales, the points on the rating scale are ‘anchored’ with descriptors, describing the trainee characteristics that are indicated by each point.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Guidelines.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document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providing guidance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prescribing generally accepted rules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the scientific or regulatory aspects of practice. Although guidelines are not legally binding, one need to provide justification for any deviations.</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 less strict form of prescribing rules may be laid down in documents providing guidance</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100" b="1" i="0" u="none" strike="noStrike" cap="none" normalizeH="0" dirty="0" err="1"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Harmoni</a:t>
            </a:r>
            <a:r>
              <a:rPr kumimoji="0" lang="en-GB" altLang="en-US" sz="1100" b="1"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z</a:t>
            </a:r>
            <a:r>
              <a:rPr kumimoji="0" lang="en-GB" altLang="en-US" sz="1100" b="1"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a:t>
            </a:r>
            <a:r>
              <a:rPr kumimoji="0" lang="en-GB" altLang="en-US" sz="1100" b="1" i="0" u="none" strike="noStrike" cap="none" normalizeH="0" dirty="0" err="1"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ation</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the process </a:t>
            </a:r>
            <a:r>
              <a:rPr kumimoji="0" lang="en-GB" altLang="en-US" sz="11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of </a:t>
            </a:r>
            <a:r>
              <a:rPr kumimoji="0" lang="en-GB" altLang="en-US" sz="11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to </a:t>
            </a:r>
            <a:r>
              <a:rPr kumimoji="0" lang="en-GB" altLang="en-US" sz="800" b="0" i="0" u="sng" strike="noStrike" cap="none" normalizeH="0" dirty="0" bmk="">
                <a:ln>
                  <a:noFill/>
                </a:ln>
                <a:solidFill>
                  <a:srgbClr val="008080"/>
                </a:solidFill>
                <a:effectLst/>
                <a:ea typeface="Calibri" panose="020F0502020204030204" pitchFamily="34" charset="0"/>
                <a:cs typeface="Times New Roman" panose="02020603050405020304" pitchFamily="18" charset="0"/>
                <a:hlinkClick r:id="rId74"/>
                <a:hlinkMouseOver r:id="rId75"/>
              </a:rPr>
              <a:t>[MH36]</a:t>
            </a:r>
            <a:r>
              <a:rPr kumimoji="0" lang="en-GB" altLang="en-US" sz="800" b="0" i="0" u="sng" strike="noStrike" cap="none" normalizeH="0" dirty="0" bmk="">
                <a:ln>
                  <a:noFill/>
                </a:ln>
                <a:solidFill>
                  <a:srgbClr val="008080"/>
                </a:solidFill>
                <a:effectLst/>
                <a:ea typeface="Calibri" panose="020F0502020204030204" pitchFamily="34" charset="0"/>
                <a:cs typeface="Times New Roman" panose="02020603050405020304" pitchFamily="18" charset="0"/>
              </a:rPr>
              <a:t> </a:t>
            </a:r>
            <a:r>
              <a:rPr kumimoji="0" lang="en-GB" altLang="en-US" sz="800" b="0" i="0" u="sng" strike="noStrike" cap="none" normalizeH="0" dirty="0" bmk="">
                <a:ln>
                  <a:noFill/>
                </a:ln>
                <a:solidFill>
                  <a:srgbClr val="954F72"/>
                </a:solidFill>
                <a:effectLst/>
                <a:ea typeface="Calibri" panose="020F0502020204030204" pitchFamily="34" charset="0"/>
                <a:cs typeface="Times New Roman" panose="02020603050405020304" pitchFamily="18" charset="0"/>
                <a:hlinkClick r:id="rId76"/>
                <a:hlinkMouseOver r:id="rId77"/>
              </a:rPr>
              <a:t>[AF37]</a:t>
            </a:r>
            <a:r>
              <a:rPr kumimoji="0" lang="en-GB" altLang="en-US" sz="800" b="0" i="0" u="none" strike="noStrike" cap="none" normalizeH="0" dirty="0" bmk="">
                <a:ln>
                  <a:noFill/>
                </a:ln>
                <a:solidFill>
                  <a:srgbClr val="000000"/>
                </a:solidFill>
                <a:effectLst/>
                <a:ea typeface="Calibri" panose="020F0502020204030204" pitchFamily="34" charset="0"/>
                <a:cs typeface="Times New Roman" panose="02020603050405020304" pitchFamily="18" charset="0"/>
              </a:rPr>
              <a:t> </a:t>
            </a:r>
            <a:r>
              <a:rPr kumimoji="0" lang="en-GB" altLang="en-US" sz="1100" b="0" i="0" u="none" strike="noStrike" cap="none" normalizeH="0" dirty="0" err="1"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minimi</a:t>
            </a:r>
            <a:r>
              <a:rPr kumimoji="0" lang="en-GB" altLang="en-US" sz="11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a:t>
            </a:r>
            <a:r>
              <a:rPr kumimoji="0" lang="en-GB" altLang="en-US" sz="1100" b="0"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z</a:t>
            </a:r>
            <a:r>
              <a:rPr kumimoji="0" lang="en-GB" altLang="en-US" sz="1100" b="0" i="0" u="none" strike="noStrike" cap="none" normalizeH="0" dirty="0" err="1"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ing</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redundant or </a:t>
            </a:r>
            <a:r>
              <a:rPr kumimoji="0" lang="en-GB" altLang="en-US" sz="11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possibly </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conflicting </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8" tooltip="Technical standard"/>
              </a:rPr>
              <a:t>standards</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which may have evolved independently, to find commonalities, </a:t>
            </a:r>
            <a:r>
              <a:rPr kumimoji="0" lang="en-GB" altLang="en-US" sz="11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to </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 critical requirements that need to be retained, and </a:t>
            </a:r>
            <a:r>
              <a:rPr kumimoji="0" lang="en-GB" altLang="en-US" sz="11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to </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a common framework for standard setting. The effect of the composite performance should be superior to the individual components or the sum of these.</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sng"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Hyper</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79"/>
                <a:hlinkMouseOver r:id="rId80"/>
              </a:rPr>
              <a:t>[MH38]</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81"/>
                <a:hlinkMouseOver r:id="rId82"/>
              </a:rPr>
              <a:t>[AF39]</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1"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kumimoji="0" lang="en-GB" altLang="en-US" sz="1200" b="1"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Super</a:t>
            </a: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specialist.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doctor who has undergone special in-depth training and possesses extensive knowledge in a very specific area of medicine.</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Licence.</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Process of authorisation to undertake professional practice granted by a regulatory authority.</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Logbook.</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record of activity typically used as part of the documentation of training for the purpose of fulfilling training requirements.</a:t>
            </a:r>
            <a:endParaRPr kumimoji="0" lang="en-GB" altLang="en-US" sz="1600" b="0" i="0" u="none" strike="noStrike" cap="none" normalizeH="0" dirty="0" bmk="">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1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Medical Specialist Accreditation. </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person shall practice or hold out himself to be a specialist doctor unless </a:t>
            </a:r>
            <a:r>
              <a:rPr kumimoji="0" lang="en-GB" altLang="en-US" sz="11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his/</a:t>
            </a:r>
            <a:r>
              <a:rPr kumimoji="0" lang="en-GB" altLang="en-US" sz="1100" b="0"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her</a:t>
            </a:r>
            <a:r>
              <a:rPr kumimoji="0" lang="en-GB" altLang="en-US" sz="11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their</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name is entered in the respective specialist register kept for registration of specialist doctors</a:t>
            </a:r>
            <a:r>
              <a:rPr kumimoji="0" lang="en-GB" altLang="en-US" sz="11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1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by the </a:t>
            </a:r>
            <a:r>
              <a:rPr kumimoji="0" lang="en-GB" altLang="en-US" sz="11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rPr>
              <a:t>country</a:t>
            </a:r>
            <a:r>
              <a:rPr kumimoji="0" lang="en-GB" altLang="en-US" sz="1100" b="0" i="0" u="sng" strike="noStrike" cap="none" normalizeH="0" dirty="0" bmk="">
                <a:ln>
                  <a:noFill/>
                </a:ln>
                <a:solidFill>
                  <a:srgbClr val="954F72"/>
                </a:solidFill>
                <a:effectLst/>
                <a:latin typeface="Calibri Light" panose="020F0302020204030204" pitchFamily="34" charset="0"/>
                <a:ea typeface="Times New Roman" panose="02020603050405020304" pitchFamily="18" charset="0"/>
                <a:cs typeface="Calibri" panose="020F0502020204030204" pitchFamily="34" charset="0"/>
              </a:rPr>
              <a:t>’</a:t>
            </a:r>
            <a:r>
              <a:rPr kumimoji="0" lang="en-GB" altLang="en-US" sz="11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rPr>
              <a:t>s </a:t>
            </a:r>
            <a:r>
              <a:rPr kumimoji="0" lang="en-GB" altLang="en-US" sz="800" b="0" i="0" u="sng" strike="noStrike" cap="none" normalizeH="0" dirty="0" bmk="">
                <a:ln>
                  <a:noFill/>
                </a:ln>
                <a:solidFill>
                  <a:srgbClr val="954F72"/>
                </a:solidFill>
                <a:effectLst/>
                <a:latin typeface="Calibri Light" panose="020F0302020204030204" pitchFamily="34" charset="0"/>
                <a:ea typeface="Calibri" panose="020F0502020204030204" pitchFamily="34" charset="0"/>
                <a:cs typeface="Times New Roman" panose="02020603050405020304" pitchFamily="18" charset="0"/>
                <a:hlinkClick r:id="rId83"/>
                <a:hlinkMouseOver r:id="rId84"/>
              </a:rPr>
              <a:t>[MH40]</a:t>
            </a:r>
            <a:r>
              <a:rPr kumimoji="0" lang="en-GB" altLang="en-US" sz="800" b="0" i="0" u="none" strike="noStrike" cap="none" normalizeH="0" dirty="0" bmk="">
                <a:ln>
                  <a:noFill/>
                </a:ln>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Light" panose="020F0302020204030204" pitchFamily="34" charset="0"/>
                <a:ea typeface="Calibri" panose="020F0502020204030204" pitchFamily="34" charset="0"/>
                <a:cs typeface="Times New Roman" panose="02020603050405020304" pitchFamily="18" charset="0"/>
                <a:hlinkClick r:id="rId85"/>
                <a:hlinkMouseOver r:id="rId86"/>
              </a:rPr>
              <a:t>[AF41]</a:t>
            </a:r>
            <a:r>
              <a:rPr kumimoji="0" lang="en-GB" altLang="en-US" sz="800" b="0" i="0" u="none" strike="noStrike" cap="none" normalizeH="0" dirty="0" bmk="">
                <a:ln>
                  <a:noFill/>
                </a:ln>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kumimoji="0" lang="en-GB" altLang="en-US" sz="11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Medical Council or equivalent (e.g., the GMC in UK). </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Registration as a specialist </a:t>
            </a:r>
            <a:r>
              <a:rPr kumimoji="0" lang="en-GB" altLang="en-US" sz="11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by the Medical Council </a:t>
            </a:r>
            <a:r>
              <a:rPr kumimoji="0" lang="en-GB" altLang="en-US" sz="11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subject to a positive evaluation </a:t>
            </a:r>
            <a:r>
              <a:rPr kumimoji="0" lang="en-GB" altLang="en-US" sz="11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by the competent authority in a particular country. Only after being accredited as a specialist one can apply for a licence to practice. </a:t>
            </a:r>
            <a:r>
              <a:rPr kumimoji="0" lang="en-GB" altLang="en-US" sz="11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and recommendation by the Medical Specialist Accreditation Committee or an equivalent.</a:t>
            </a:r>
            <a:endParaRPr kumimoji="0" lang="en-GB" altLang="en-US" sz="1600" b="0" i="0" u="none" strike="noStrike" cap="none" normalizeH="0" dirty="0" bmk="">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Metric.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Measurement of what is valued in human performance, with each aspect of performance constituting a metric.</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Milestones.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Stages in the development of specific competencies</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Mini </a:t>
            </a:r>
            <a:r>
              <a:rPr kumimoji="0" lang="en-GB" altLang="en-US" sz="1200" b="1" i="0" u="sng" strike="noStrike" cap="none" normalizeH="0" dirty="0" err="1"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P</a:t>
            </a:r>
            <a:r>
              <a:rPr kumimoji="0" lang="en-GB" altLang="en-US" sz="1200" b="1" i="0" u="none" strike="noStrike" cap="none" normalizeH="0" dirty="0" err="1"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p</a:t>
            </a:r>
            <a:r>
              <a:rPr kumimoji="0" lang="en-GB" altLang="en-US" sz="1200" b="1" i="0" u="none" strike="noStrike" cap="none" normalizeH="0" dirty="0" err="1"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eer</a:t>
            </a: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1" i="0" u="none" strike="noStrike" cap="none" normalizeH="0" dirty="0" err="1"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1" i="0" u="sng" strike="noStrike" cap="none" normalizeH="0" dirty="0" err="1"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1" i="0" u="none" strike="noStrike" cap="none" normalizeH="0" dirty="0" err="1"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ssessment</a:t>
            </a: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1" i="0" u="none" strike="noStrike" cap="none" normalizeH="0" dirty="0" err="1"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t</a:t>
            </a:r>
            <a:r>
              <a:rPr kumimoji="0" lang="en-GB" altLang="en-US" sz="1200" b="1" i="0" u="sng" strike="noStrike" cap="none" normalizeH="0" dirty="0" err="1"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T</a:t>
            </a:r>
            <a:r>
              <a:rPr kumimoji="0" lang="en-GB" altLang="en-US" sz="1200" b="1" i="0" u="none" strike="noStrike" cap="none" normalizeH="0" dirty="0" err="1"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ool</a:t>
            </a: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[mini-PAT]</a:t>
            </a:r>
            <a:r>
              <a:rPr kumimoji="0" lang="en-GB" altLang="en-US" sz="1200" b="1"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kumimoji="0" lang="en-GB" altLang="en-US" sz="1200" b="1"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An assessment tool that</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uses multi-source feedback from a variety of healthcare professionals to assess the trainees’ professional and behavioural skills, such as communication skills, team-work, judgment, compassion, and probity. It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comprises a self-assessment by the trainee and the collated ratings from a range of the trainee’s co-workers. It may be included in multi-source feedback </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or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MSF</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Multiple choice questions (MCQs).</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generic term used for a group of written assessments, where the candidate selects a response from a pre-prepared set of options. There are several subtypes of Multiple-choice questions (</a:t>
            </a:r>
            <a:r>
              <a:rPr kumimoji="0" lang="en-GB" altLang="en-US" sz="1200" b="0"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MCQ</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8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Times New Roman" panose="02020603050405020304" pitchFamily="18" charset="0"/>
                <a:hlinkClick r:id="rId87"/>
                <a:hlinkMouseOver r:id="rId88"/>
              </a:rPr>
              <a:t>[MH42]</a:t>
            </a:r>
            <a:r>
              <a:rPr kumimoji="0" lang="en-GB" altLang="en-US" sz="8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89"/>
                <a:hlinkMouseOver r:id="rId90"/>
              </a:rPr>
              <a:t>[AF43]</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most commonly used being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Type A MCQs (also called “single-best answer” MCQs)</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and Extended Matching Questions (EMQs)</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Multi-source Feedback (MSF) Appraisal.</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measurement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assessment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tool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completed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contributed to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by multiple individuals (superiors, peers, subordinates, patients, families) in a person’s sphere of influence to gather information about the person’s performance involving teamwork, interpersonal and communication skills, management skills, decision making and professional behaviour. The results are collated by the appraiser to inform the person being evaluated regarding his strengths and weaknesses.</a:t>
            </a:r>
            <a:endParaRPr kumimoji="0" lang="en-GB" altLang="en-US" sz="1600" b="0" i="0" u="none" strike="noStrike" cap="none" normalizeH="0" dirty="0" bmk="">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1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Mutual recognition agreement. </a:t>
            </a:r>
            <a:r>
              <a:rPr kumimoji="0" lang="en-GB" altLang="en-US" sz="11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 agreement between two regulatory agencies to recognise each other's regulatory assessments, inspections or reviews.</a:t>
            </a:r>
            <a:endParaRPr kumimoji="0" lang="en-GB" altLang="en-US" sz="1600" b="0" i="0" u="none" strike="noStrike" cap="none" normalizeH="0" dirty="0" bmk="">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Nanomedicine</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branch of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1"/>
              </a:rPr>
              <a:t>medicine</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seeks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aims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apply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2"/>
              </a:rPr>
              <a:t>nanotechnology</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is, the manipulation and manufacture of materials and devices that are roughly 1 to 100 nanometres (nm; 1 nm =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10-6 cm</a:t>
            </a:r>
            <a:r>
              <a:rPr kumimoji="0" lang="en-GB" altLang="en-US" sz="1200" b="0" i="0" u="sng"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0.0000001 cm</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93"/>
                <a:hlinkMouseOver r:id="rId94"/>
              </a:rPr>
              <a:t>[MH44]</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95"/>
                <a:hlinkMouseOver r:id="rId96"/>
              </a:rPr>
              <a:t>[AF45]</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size</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in medicine.</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—to the prevention of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7"/>
              </a:rPr>
              <a:t>disease</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and to imaging,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8"/>
              </a:rPr>
              <a:t>diagnosis</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monitoring,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9"/>
              </a:rPr>
              <a:t>treatment</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repair, and regeneration of biological systems.</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 Competent Authority (NCA).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public authority or body officially recognised by national law, which is empowered by national law to supervise institutions or functions as part of the supervisory system in operation in the Member State concerned.</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Non-discrimination.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moral principle underlying the societal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aim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of non-</a:t>
            </a:r>
            <a:r>
              <a:rPr kumimoji="0" lang="en-GB" altLang="en-US" sz="12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rPr>
              <a:t>discrimination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00"/>
                <a:hlinkMouseOver r:id="rId101"/>
              </a:rPr>
              <a:t>[MH46]</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02"/>
                <a:hlinkMouseOver r:id="rId103"/>
              </a:rPr>
              <a:t>[AF47]</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law is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allow all individuals an equal and fair chance to access opportunities available in a society. This means that individuals or groups of individuals which are in comparable situations should not be treated less favourably simply because of a particular characteristic such as their sex, racial or ethnic origin, religion or belief, disability, age or sexual orientation.</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Objective </a:t>
            </a:r>
            <a:r>
              <a:rPr kumimoji="0" lang="en-GB" altLang="en-US" sz="1200" b="1" i="0" u="none" strike="noStrike" cap="none" normalizeH="0" dirty="0" err="1"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1" i="0" u="sng" strike="noStrike" cap="none" normalizeH="0" dirty="0" err="1"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1" i="0" u="none" strike="noStrike" cap="none" normalizeH="0" dirty="0" err="1"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tructured</a:t>
            </a: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1" i="0" u="none" strike="noStrike" cap="none" normalizeH="0" dirty="0" err="1"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a:t>
            </a:r>
            <a:r>
              <a:rPr kumimoji="0" lang="en-GB" altLang="en-US" sz="1200" b="1" i="0" u="sng" strike="noStrike" cap="none" normalizeH="0" dirty="0" err="1"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C</a:t>
            </a:r>
            <a:r>
              <a:rPr kumimoji="0" lang="en-GB" altLang="en-US" sz="1200" b="1" i="0" u="none" strike="noStrike" cap="none" normalizeH="0" dirty="0" err="1"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linical</a:t>
            </a: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1" i="0" u="none" strike="noStrike" cap="none" normalizeH="0" dirty="0" err="1"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e</a:t>
            </a:r>
            <a:r>
              <a:rPr kumimoji="0" lang="en-GB" altLang="en-US" sz="1200" b="1" i="0" u="sng" strike="noStrike" cap="none" normalizeH="0" dirty="0" err="1"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E</a:t>
            </a:r>
            <a:r>
              <a:rPr kumimoji="0" lang="en-GB" altLang="en-US" sz="1200" b="1" i="0" u="none" strike="noStrike" cap="none" normalizeH="0" dirty="0" err="1"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xamination</a:t>
            </a: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(OSCE).</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An assessment framework that can be used to assess trainee competence in clinical skills, in a ‘snap shot’ simulated situation of patient management problems</a:t>
            </a:r>
            <a:r>
              <a:rPr kumimoji="0" lang="en-GB" altLang="en-US" sz="1200" b="0"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 It may take several forms: Written or computer-based assessment that attempts to assess the problem-solving skills of the trainee, or Face-to face clinical problem is followed by a set of questions focusing on the key features of that clinical case; i.e. the key feature approach.</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04"/>
                <a:hlinkMouseOver r:id="rId105"/>
              </a:rPr>
              <a:t>[MH48]</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06"/>
                <a:hlinkMouseOver r:id="rId107"/>
              </a:rPr>
              <a:t>[AF49]</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Objective Structured Assessment of Technical Skill (OSATS). </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An assessment</a:t>
            </a: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developed for the appraisal of technical skill in surgical trainees. The OSATS platform consists of surgical trainees rotating among skill stations while being evaluated by tutor surgeons using checklists and global rating scales.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Oral examination.</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During an in person encounter of examinee and examiner, an assessment takes place of mainly the knowledge about clinical reasoning, decision-making skills and professionalism.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Performance assessment.</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An assessment conducted under normal, real-life conditions in which the trainee works; e.g., work-based assessment.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Portfolio.</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collection of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trainee</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work, which provides evidence of the achievement of knowledge, skills, attitudes and professional growth through a process of self-reflection over a period of time. It may be electronic or paper based.</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Portfolio assessment.</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An assessment framework that includes various assessment tools to measure the trainee achievement of identified learning outcomes.</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Postgraduate medical training period.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Period in years counted from the date of conferment of the primary degree to the closing date of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the accreditation process as a </a:t>
            </a:r>
            <a:r>
              <a:rPr kumimoji="0" lang="en-GB" altLang="en-US" sz="12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specialist.</a:t>
            </a:r>
            <a:r>
              <a:rPr kumimoji="0" lang="en-GB" altLang="en-US" sz="1200" b="0"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application</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for the Examination,</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there is a continuum, or in total if there were gaps.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Procedure-based assessments [PBA). </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Records of direct observation of more complex procedures performed in</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 the </a:t>
            </a:r>
            <a:r>
              <a:rPr kumimoji="0" lang="en-GB" altLang="en-US" sz="1200" b="0" i="0" u="sng" strike="noStrike" cap="none" normalizeH="0" dirty="0" bmk="">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rPr>
              <a:t>operating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08"/>
                <a:hlinkMouseOver r:id="rId109"/>
              </a:rPr>
              <a:t>[MH50]</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10"/>
                <a:hlinkMouseOver r:id="rId111"/>
              </a:rPr>
              <a:t>[AF51]</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theatre</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daily clinical practice</a:t>
            </a:r>
            <a:r>
              <a:rPr kumimoji="0" lang="en-GB" altLang="en-US" sz="12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which are more appropriate for senior trainees.</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Professionalism.</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set of key values or a code of conduct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an individual should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espouse</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d</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either explicitly or implicitly,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as requested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by </a:t>
            </a:r>
            <a:r>
              <a:rPr kumimoji="0" lang="en-GB" altLang="en-US" sz="1200" b="0" i="0" u="none" strike="noStrike" cap="none" normalizeH="0" dirty="0" err="1"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0" i="0" u="sng" strike="noStrike" cap="none" normalizeH="0" dirty="0" err="1"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their</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professional body to </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guide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concerning appropriate </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the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behaviour of its members.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Protocol.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112" tooltip="rules"/>
              </a:rPr>
              <a:t>rules</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about what</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you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one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must do when confronting particular issues. It is more legally binding than a guideline.</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Psychometric analysis.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13"/>
              </a:rPr>
              <a:t>In the context of medical exams, it involves evaluating the quantitative (statistical) properties of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hlinkClick r:id="rId113"/>
              </a:rPr>
              <a:t>the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hlinkClick r:id="rId113"/>
              </a:rPr>
              <a:t>a psychological </a:t>
            </a:r>
            <a:r>
              <a:rPr kumimoji="0" lang="en-GB" altLang="en-US" sz="1200" b="0" i="0" u="none" strike="noStrike" cap="none" normalizeH="0" dirty="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13"/>
              </a:rPr>
              <a:t>assessment to ensure that test scores are as reliable and valid as possible</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Quality assurance.</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system of procedures, checks or audits that evaluates and monitors the work and the products of an institute, and</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if necessary,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proposes corrective measures</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 if necessary,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ensure that the outcomes are met as anticipated.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Recertification.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process whereby individuals are reappraised to renew their certificate. This is evidence that the holder of the certificate has kept up with current trends in knowledge</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skills and attitudes as well as</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and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technology.</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Record of in-training assessment (RITA).</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method of postgraduate, workplace assessment for specialist trainees.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Reliability.</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precision with which a part or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the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whole of the assessment result can be reproduced, usually expressed as a reliability coefficient (r)</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r </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 which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should be a value between 1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(100% reliable)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and 0</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(0% reliable)</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Seven-hundred-and-twenty-degree assessment.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assessment includes feedback </a:t>
            </a:r>
            <a:r>
              <a:rPr kumimoji="0" lang="en-GB" altLang="en-US" sz="1200" b="0" i="1"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candidates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addition to feedback from candidates)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Simulated patients.</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Actors or member</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of the lay public, who are trained to reproduce clinical histories and certain physical signs during assessments such as the OSCE.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Single best answer (SBA) MCQs.</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term used in </a:t>
            </a:r>
            <a:r>
              <a:rPr kumimoji="0" lang="en-GB" altLang="en-US" sz="1200" b="0" i="0" u="none" strike="noStrike" cap="none" normalizeH="0" dirty="0" bmk="">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UEMS EBSQ exams for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MCQs </a:t>
            </a:r>
            <a:r>
              <a:rPr kumimoji="0" lang="en-GB" altLang="en-US" sz="1200" b="0"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based examinations </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where only one answer out of five options, is correct.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Skill</a:t>
            </a:r>
            <a:r>
              <a:rPr kumimoji="0" lang="en-GB" altLang="en-US" sz="1200" b="0"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An organised, psycho-motor technical or non-technical activity that can be learnt and developed by practice, transferring knowledge into performance.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Specialist</a:t>
            </a:r>
            <a:r>
              <a:rPr kumimoji="0" lang="en-GB" altLang="en-US" sz="1200" b="1"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(Medical</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8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1" i="0" u="sng" strike="noStrike" cap="none" normalizeH="0" dirty="0" bmk="">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1" i="0" u="none" strike="noStrike" cap="none" normalizeH="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 person shall practice or hold out himself to be a specialist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A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doctor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who fulfilled the necessary requirements to be recognised in a specific (medical) specialty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unless his/her name is entered in the respective specialist register kept for registration </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and is declared competent to practice in a particular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of </a:t>
            </a:r>
            <a:r>
              <a:rPr kumimoji="0" lang="en-GB" altLang="en-US" sz="1200" b="0" i="0" u="none" strike="noStrike" cap="none" normalizeH="0" dirty="0" err="1"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special</a:t>
            </a:r>
            <a:r>
              <a:rPr kumimoji="0" lang="en-GB" altLang="en-US" sz="1200" b="0" i="0" u="sng" strike="noStrike" cap="none" normalizeH="0" dirty="0" err="1"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ty</a:t>
            </a:r>
            <a:r>
              <a:rPr kumimoji="0" lang="en-GB" altLang="en-US" sz="1200" b="0" i="0" u="none" strike="noStrike" cap="none" normalizeH="0" dirty="0" err="1"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ist</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doctors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by the country’s </a:t>
            </a:r>
            <a:r>
              <a:rPr kumimoji="0" lang="en-GB" altLang="en-US" sz="1200" b="0" i="0" u="none"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Medical Council or equivalent (e.g., the GMC in UK)</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regulating bodies</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0" i="0" u="sng" strike="noStrike" cap="none" normalizeH="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1200" b="0" i="0" u="none" strike="noStrike" cap="none" normalizeH="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Specialist Trainee. </a:t>
            </a:r>
            <a:r>
              <a:rPr kumimoji="0" lang="en-GB" altLang="en-US" sz="12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doctor who is </a:t>
            </a:r>
            <a:r>
              <a:rPr kumimoji="0" lang="en-GB" altLang="en-US" sz="1200" b="0" i="0" u="sng" strike="noStrike" cap="none" normalizeH="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being made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14"/>
                <a:hlinkMouseOver r:id="rId115"/>
              </a:rPr>
              <a:t>[MH52]</a:t>
            </a:r>
            <a:r>
              <a:rPr kumimoji="0" lang="en-GB" altLang="en-US" sz="800" b="0" i="0" u="none" strike="noStrike" cap="none" normalizeH="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800" b="0" i="0" u="sng" strike="noStrike" cap="none" normalizeH="0" dirty="0" bmk="">
                <a:ln>
                  <a:noFill/>
                </a:ln>
                <a:solidFill>
                  <a:srgbClr val="954F72"/>
                </a:solidFill>
                <a:effectLst/>
                <a:latin typeface="Calibri" panose="020F0502020204030204" pitchFamily="34" charset="0"/>
                <a:ea typeface="Times New Roman" panose="02020603050405020304" pitchFamily="18" charset="0"/>
                <a:cs typeface="Times New Roman" panose="02020603050405020304" pitchFamily="18" charset="0"/>
                <a:hlinkClick r:id="rId116"/>
                <a:hlinkMouseOver r:id="rId117"/>
              </a:rPr>
              <a:t>[AF53]</a:t>
            </a:r>
            <a:r>
              <a:rPr kumimoji="0" lang="en-GB" altLang="en-US" sz="8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proficient </a:t>
            </a:r>
            <a:r>
              <a:rPr kumimoji="0" lang="en-GB" altLang="en-US" sz="1200" b="0" i="0" u="sng" strike="noStrike" cap="none" normalizeH="0" dirty="0">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gaining proficiency </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a medical discipline, through appropriate instruction and practice, involving transfer of knowledge, technical and </a:t>
            </a:r>
            <a:r>
              <a:rPr kumimoji="0" lang="en-GB" altLang="en-US" sz="1200" b="0" i="0" u="none" strike="noStrike" cap="none" normalizeH="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non </a:t>
            </a:r>
            <a:r>
              <a:rPr kumimoji="0" lang="en-GB" altLang="en-US" sz="1200" b="0" i="0" u="none" strike="noStrike" cap="none" normalizeH="0" dirty="0" err="1">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technical</a:t>
            </a:r>
            <a:r>
              <a:rPr kumimoji="0" lang="en-GB" altLang="en-US" sz="1200" b="0" i="0" u="sng" strike="noStrike" cap="none" normalizeH="0" dirty="0" err="1">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non</a:t>
            </a:r>
            <a:r>
              <a:rPr kumimoji="0" lang="en-GB" altLang="en-US" sz="1200" b="0" i="0" u="sng" strike="noStrike" cap="none" normalizeH="0" dirty="0">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-technical</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skills and professionalism.</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Standardisation. </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a:t>
            </a:r>
            <a:r>
              <a:rPr kumimoji="0" lang="en-GB" altLang="en-US" sz="1200" b="0" i="0" u="none" strike="noStrike" cap="none" normalizeH="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objective </a:t>
            </a:r>
            <a:r>
              <a:rPr kumimoji="0" lang="en-GB" altLang="en-US" sz="1200" b="0" i="0" u="none" strike="noStrike" cap="none" normalizeH="0" dirty="0" err="1">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is</a:t>
            </a:r>
            <a:r>
              <a:rPr kumimoji="0" lang="en-GB" altLang="en-US" sz="1200" b="0" i="0" u="sng" strike="noStrike" cap="none" normalizeH="0" dirty="0" err="1">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process</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a:t>
            </a: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that services and products and are </a:t>
            </a:r>
            <a:r>
              <a:rPr kumimoji="0" lang="en-GB" altLang="en-US" sz="1200" b="1"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kumimoji="0" lang="en-GB" altLang="en-US" sz="1200" b="0"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nteroperable with one another, are safe to use and will not harm people’s health or the environment.</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Standard setting.</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process of establishing a cut point for passing or failing candidates at a summative assessment, i.e., how much is good enough. </a:t>
            </a:r>
            <a:r>
              <a:rPr kumimoji="0" lang="en-GB" altLang="en-US" sz="1200" b="0" i="0" u="none" strike="noStrike" cap="none" normalizeH="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Since it involves human judgement, it is subject to error.</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Standardised patients.</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Real </a:t>
            </a:r>
            <a:r>
              <a:rPr kumimoji="0" lang="en-GB" altLang="en-US" sz="1200" b="0" i="0" u="none" strike="noStrike" cap="none" normalizeH="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patients </a:t>
            </a:r>
            <a:r>
              <a:rPr kumimoji="0" lang="en-GB" altLang="en-US" sz="1200" b="0" i="0" u="sng" strike="noStrike" cap="none" normalizeH="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persons </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who have been trained to reliably reproduce clinical histories and physical signs.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Summative assessment.</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Assessment with the primary purpose of establishing whether performance measured at a single defined point in time meets established performance standards, permanently recorded in the form of a grade or score.</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Surgical direct observation of procedural skills</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[S-DOPS]. A record of direct observation of a practical skill performed by the trainee which is usually aimed at junior trainees.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Syllabus</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is</a:t>
            </a:r>
            <a:r>
              <a:rPr kumimoji="0" lang="en-GB" altLang="en-US" sz="1200" b="0" i="0" u="none" strike="noStrike" cap="none" normalizeH="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 descriptive and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therefore,</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0" i="0" u="sng" strike="noStrike" cap="none" normalizeH="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document</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explicitly </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describ</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ing</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es</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which areas will be covered in a subject.</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Terminology</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is </a:t>
            </a:r>
            <a:r>
              <a:rPr kumimoji="0" lang="en-GB" altLang="en-US" sz="1200" b="0" i="0" u="sng" strike="noStrike" cap="none" normalizeH="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the whole of words and expressions conceptually belonging to a particular field of </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interest</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what</a:t>
            </a:r>
            <a:r>
              <a:rPr kumimoji="0" lang="en-GB" altLang="en-US" sz="1200" b="0" i="0" u="none" strike="noStrike" cap="none" normalizeH="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 do we call the concept</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Training Centre.</a:t>
            </a: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 institution recognised by a national training authority as adequate to provide training, alone or in combination with other institutions participating in the Training Programme. It should possess the necessary facilities to ensure that trainees can fulfil all aspects of the Curriculum.</a:t>
            </a:r>
            <a:endParaRPr kumimoji="0" lang="en-GB" altLang="en-US" sz="1300" b="0" i="0" u="none" strike="noStrike" cap="none" normalizeH="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100" b="1" i="0" u="none" strike="noStrike" cap="none" normalizeH="0" dirty="0">
                <a:ln>
                  <a:noFill/>
                </a:ln>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Training Coordinator. </a:t>
            </a:r>
            <a:r>
              <a:rPr kumimoji="0" lang="en-GB" altLang="en-US" sz="1100" b="0" i="0" u="none" strike="noStrike" cap="none" normalizeH="0" dirty="0">
                <a:ln>
                  <a:noFill/>
                </a:ln>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Specialist</a:t>
            </a:r>
            <a:r>
              <a:rPr kumimoji="0" lang="en-GB" altLang="en-US" sz="1100" b="1" i="0" u="none" strike="noStrike" cap="none" normalizeH="0" dirty="0">
                <a:ln>
                  <a:noFill/>
                </a:ln>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kumimoji="0" lang="en-GB" altLang="en-US" sz="1100" b="0"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responsible for managing, designing, developing, coordinating and conducting training programs in the particular specialty, within a recognised Training Programme.</a:t>
            </a:r>
            <a:endParaRPr kumimoji="0" lang="en-GB" altLang="en-US" sz="1300" b="0" i="0" u="none" strike="noStrike" cap="none" normalizeH="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Three hundred and sixty-degree (360</a:t>
            </a:r>
            <a:r>
              <a:rPr kumimoji="0" lang="en-GB" altLang="en-US" sz="1200" b="1" i="0" u="none" strike="noStrike" cap="none" normalizeH="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1" i="0" u="sng" strike="noStrike" cap="none" normalizeH="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1"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method of performance assessment, which incorporates the input from a number of stakeholders, e.g. senior doctors, peers, patients, junior doctors, co-workers</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Validation.</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process that a test/examination or a questionnaire is put through (i.e., piloted), before it is actually used, to ensure that it is fit-for-purpose.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Validity.</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degree </a:t>
            </a:r>
            <a:r>
              <a:rPr kumimoji="0" lang="en-GB" altLang="en-US" sz="1200" b="0" i="0" u="sng" strike="noStrike" cap="none" normalizeH="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of certainty </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which an assessment tests what it purports to assess.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US" altLang="en-US" sz="1200" b="0" i="0" u="sng" strike="noStrike" cap="none" normalizeH="0" dirty="0">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Written Examination (WE). This is a procedure for an assessment of a trainee’s knowledge whereby the examinee writes down their answer. Well known formats are Short Answer Papers, Essays and Multiple Choice Questionnaires.</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endParaRPr kumimoji="0" lang="en-GB" altLang="en-US" sz="1200" b="1" i="0" u="sng" strike="noStrike" cap="none" normalizeH="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sng" strike="noStrike" cap="none" normalizeH="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List of Acronyms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ACF – Academic Clinical Fellow</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sng" strike="noStrike" cap="none" normalizeH="0" dirty="0">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ASCE: Assessment of Simulated Clinical Encounter</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CCST (CCT): Certificate of completion of specialist training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CESMA: Council of European Specialist Medical Assessments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CBD: Case-based discussion.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sng" strike="noStrike" cap="none" normalizeH="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CE: Clinical Examination</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CEX: Clinical evaluation exercise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 – clinical lecturer</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CRF – clinical research fellow</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CSL – senior clinical lecturer</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CST: Certificate of specialist training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sng" strike="noStrike" cap="none" normalizeH="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DOP: Directly Observed Practice</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EACCME: European Accreditation Council for CME</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EBSQ: European Board Specialist Qualification</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ECAMSQ: European Council for Accreditation of Medical Specialist Qualifications</a:t>
            </a:r>
            <a:r>
              <a:rPr kumimoji="0" lang="en-GB"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EPA: Entrustable Professional Activity (unit)</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ETRs: European Training Requirements</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FEBS General Surgery: Fellow of the European Board of Surgery in General Surgery</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GMC: General Medical Council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MAS: Minimal Access Surgery. Considered to be a more appropriate term than Minimally </a:t>
            </a:r>
            <a:r>
              <a:rPr kumimoji="0" lang="en-GB" altLang="en-US" sz="1200" b="0" i="1"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Invasive</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Surgery (MIS)</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fr-BE"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MCQ: Multiple </a:t>
            </a:r>
            <a:r>
              <a:rPr kumimoji="0" lang="fr-BE"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a:t>
            </a:r>
            <a:r>
              <a:rPr kumimoji="0" lang="fr-BE"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C</a:t>
            </a:r>
            <a:r>
              <a:rPr kumimoji="0" lang="fr-BE"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hoice</a:t>
            </a:r>
            <a:r>
              <a:rPr kumimoji="0" lang="fr-BE"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fr-BE"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q</a:t>
            </a:r>
            <a:r>
              <a:rPr kumimoji="0" lang="fr-BE"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Q</a:t>
            </a:r>
            <a:r>
              <a:rPr kumimoji="0" lang="fr-BE"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uestion</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fr-BE"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Mini-CEX: Mini-</a:t>
            </a:r>
            <a:r>
              <a:rPr kumimoji="0" lang="fr-BE"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a:t>
            </a:r>
            <a:r>
              <a:rPr kumimoji="0" lang="fr-BE"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C</a:t>
            </a:r>
            <a:r>
              <a:rPr kumimoji="0" lang="fr-BE"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linical</a:t>
            </a:r>
            <a:r>
              <a:rPr kumimoji="0" lang="fr-BE"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fr-BE"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e</a:t>
            </a:r>
            <a:r>
              <a:rPr kumimoji="0" lang="fr-BE"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E</a:t>
            </a:r>
            <a:r>
              <a:rPr kumimoji="0" lang="fr-BE"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valuation</a:t>
            </a:r>
            <a:r>
              <a:rPr kumimoji="0" lang="fr-BE"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fr-BE"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e</a:t>
            </a:r>
            <a:r>
              <a:rPr kumimoji="0" lang="fr-BE"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E</a:t>
            </a:r>
            <a:r>
              <a:rPr kumimoji="0" lang="fr-BE"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xercise</a:t>
            </a:r>
            <a:r>
              <a:rPr kumimoji="0" lang="fr-BE"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fr-BE"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Mini-PAT: Mini </a:t>
            </a:r>
            <a:r>
              <a:rPr kumimoji="0" lang="fr-BE"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p</a:t>
            </a:r>
            <a:r>
              <a:rPr kumimoji="0" lang="fr-BE"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P</a:t>
            </a:r>
            <a:r>
              <a:rPr kumimoji="0" lang="fr-BE"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eer</a:t>
            </a:r>
            <a:r>
              <a:rPr kumimoji="0" lang="fr-BE"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fr-BE"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kumimoji="0" lang="fr-BE"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a:t>
            </a:r>
            <a:r>
              <a:rPr kumimoji="0" lang="fr-BE"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ssessment</a:t>
            </a:r>
            <a:r>
              <a:rPr kumimoji="0" lang="fr-BE"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fr-BE"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t</a:t>
            </a:r>
            <a:r>
              <a:rPr kumimoji="0" lang="fr-BE"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T</a:t>
            </a:r>
            <a:r>
              <a:rPr kumimoji="0" lang="fr-BE"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ool</a:t>
            </a:r>
            <a:r>
              <a:rPr kumimoji="0" lang="fr-BE"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MIS: </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Minimally Invasive Surgery</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MSF: Multi-</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ource</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f</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F</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eedback</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(peer assessment or 360</a:t>
            </a:r>
            <a:r>
              <a:rPr kumimoji="0" lang="en-GB" altLang="en-US" sz="1200" b="0" i="0" u="sng" strike="noStrike" cap="none" normalizeH="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NASCE:</a:t>
            </a:r>
            <a:r>
              <a:rPr kumimoji="0" lang="en-GB"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Network of Accredited Clinical Skills Centres in Europe</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NCA: National Competent Authority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sng" strike="noStrike" cap="none" normalizeH="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OE: Oral Examination</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OSATS: Objective Structured Assessment of Technical Skill</a:t>
            </a:r>
            <a:r>
              <a:rPr kumimoji="0" lang="en-GB"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OSCE: Objective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tructured</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C</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linical</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e</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E</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xamination</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PACES: Practical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ssessment</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of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C</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linical</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e</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E</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xamination</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kills</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PBA:</a:t>
            </a:r>
            <a:r>
              <a:rPr kumimoji="0" lang="en-GB"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Procedure-</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b</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B</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ased</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ssessments</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Prof. – professor</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RITA: Record of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i</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I</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t</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T</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raining</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ssessment</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SAC: Specialist Accreditation Committee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SBA: Single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b</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B</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est</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A</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nswer</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type MCQ</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S-DOPS: Surgical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d</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D</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irect</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o</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O</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bservation</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of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p</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P</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rocedural</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dirty="0" err="1">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sng" strike="noStrike" cap="none" normalizeH="0" dirty="0" err="1">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a:t>
            </a:r>
            <a:r>
              <a:rPr kumimoji="0" lang="en-GB" altLang="en-US" sz="1200" b="0"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kills</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Type A+ve MCQ: A</a:t>
            </a:r>
            <a:r>
              <a:rPr kumimoji="0" lang="en-GB" altLang="en-US" sz="1200" b="0" i="0" u="none" strike="noStrike" cap="none" normalizeH="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n</a:t>
            </a:r>
            <a:r>
              <a:rPr kumimoji="0" lang="en-GB" altLang="en-US" sz="1200" b="0" i="0" u="none"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Single Best Answer MCQ where the question is set in a positive manner</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US"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UEMS: Union </a:t>
            </a:r>
            <a:r>
              <a:rPr kumimoji="0" lang="en-US" altLang="en-US" sz="1200" b="0" i="0" u="none" strike="noStrike" cap="none" normalizeH="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of European Medical Specialists</a:t>
            </a:r>
            <a:r>
              <a:rPr kumimoji="0" lang="en-US" altLang="en-US" sz="1200" b="0" i="0" u="sng" strike="noStrike" cap="none" normalizeH="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 Européenne de Médecins Spécialistes (European Union of Medical Specialists)</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US" altLang="en-US" sz="1200" b="0" i="0" u="sng" strike="noStrike" cap="none" normalizeH="0" dirty="0">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WE : Written Examination</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sng"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Communication from John Firth</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118"/>
              </a:rPr>
              <a:t>bma-plg-doctors-titles-explained-2017.pdf</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sng"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Communication (indirect) from Peter Holden </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119"/>
              </a:rPr>
              <a:t>https://www.bma.org.uk/media/tkcosjt1/maps-scope-of-practice2024-web.pdf?_gl=1*ba5glo*_up*MQ..*_ga*MTgzNTc5Mjk5Ny4xNzE0MjI3OTUy*_ga_F8G3Q36DDR*MTcxNDIyNzk1MS4xLjAuMTcxNDIyNzk1MS4wLjAuMA</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sng"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Glossary of regulatory terms</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100" b="1" i="0" u="none" strike="noStrike" cap="none" normalizeH="0" dirty="0" bmk="_Hlk166931885">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Glossary of summaries</a:t>
            </a:r>
            <a:endParaRPr kumimoji="0" lang="en-GB" altLang="en-US" sz="1600" b="0" i="0" u="none" strike="noStrike" cap="none" normalizeH="0" dirty="0" bmk="_Hlk166931885">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GB" altLang="en-US" sz="1200" b="1" i="0" u="none" strike="noStrike" cap="none" normalizeH="0" dirty="0" bmk="_Hlk166931885">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https://eur-lex.europa.eu/summary/glossary.html</a:t>
            </a:r>
            <a:endParaRPr kumimoji="0" lang="en-GB" altLang="en-US" sz="1200" b="0" i="0" u="none" strike="noStrike" cap="none" normalizeH="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endParaRPr kumimoji="0" lang="en-GB" altLang="en-US" sz="1800" b="0" i="0" u="none" strike="noStrike" cap="none" normalizeH="0" dirty="0">
              <a:ln>
                <a:noFill/>
              </a:ln>
              <a:solidFill>
                <a:schemeClr val="tx1"/>
              </a:solidFill>
              <a:effectLst/>
            </a:endParaRPr>
          </a:p>
        </p:txBody>
      </p:sp>
    </p:spTree>
    <p:extLst>
      <p:ext uri="{BB962C8B-B14F-4D97-AF65-F5344CB8AC3E}">
        <p14:creationId xmlns:p14="http://schemas.microsoft.com/office/powerpoint/2010/main" val="414966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10000" decel="10000" fill="hold" grpId="0" nodeType="clickEffect">
                                  <p:stCondLst>
                                    <p:cond delay="0"/>
                                  </p:stCondLst>
                                  <p:childTnLst>
                                    <p:animMotion origin="layout" path="M 8.33333E-7 -0.31806 L 8.33333E-7 -11.77616 " pathEditMode="relative" rAng="0" ptsTypes="AA">
                                      <p:cBhvr>
                                        <p:cTn id="6" dur="60000" fill="hold"/>
                                        <p:tgtEl>
                                          <p:spTgt spid="13"/>
                                        </p:tgtEl>
                                        <p:attrNameLst>
                                          <p:attrName>ppt_x</p:attrName>
                                          <p:attrName>ppt_y</p:attrName>
                                        </p:attrNameLst>
                                      </p:cBhvr>
                                      <p:rCtr x="0" y="-57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0506-696B-1465-0E99-427FD6F5DFD7}"/>
              </a:ext>
            </a:extLst>
          </p:cNvPr>
          <p:cNvSpPr>
            <a:spLocks noGrp="1"/>
          </p:cNvSpPr>
          <p:nvPr>
            <p:ph type="title"/>
          </p:nvPr>
        </p:nvSpPr>
        <p:spPr>
          <a:xfrm>
            <a:off x="525717" y="125507"/>
            <a:ext cx="10077557" cy="890494"/>
          </a:xfrm>
        </p:spPr>
        <p:txBody>
          <a:bodyPr/>
          <a:lstStyle/>
          <a:p>
            <a:r>
              <a:rPr lang="en-GB" dirty="0"/>
              <a:t>Conclusions:</a:t>
            </a:r>
          </a:p>
        </p:txBody>
      </p:sp>
      <p:sp>
        <p:nvSpPr>
          <p:cNvPr id="3" name="Content Placeholder 2">
            <a:extLst>
              <a:ext uri="{FF2B5EF4-FFF2-40B4-BE49-F238E27FC236}">
                <a16:creationId xmlns:a16="http://schemas.microsoft.com/office/drawing/2014/main" id="{5E9D8228-D477-A0C3-77BF-3D483DFE97AA}"/>
              </a:ext>
            </a:extLst>
          </p:cNvPr>
          <p:cNvSpPr>
            <a:spLocks noGrp="1"/>
          </p:cNvSpPr>
          <p:nvPr>
            <p:ph idx="1"/>
          </p:nvPr>
        </p:nvSpPr>
        <p:spPr>
          <a:xfrm>
            <a:off x="525716" y="1698170"/>
            <a:ext cx="10077557" cy="4362995"/>
          </a:xfrm>
        </p:spPr>
        <p:txBody>
          <a:bodyPr/>
          <a:lstStyle/>
          <a:p>
            <a:endParaRPr lang="en-GB" dirty="0"/>
          </a:p>
          <a:p>
            <a:pPr marL="342900" indent="-342900">
              <a:buFont typeface="Wingdings" panose="05000000000000000000" pitchFamily="2" charset="2"/>
              <a:buChar char="Ø"/>
            </a:pPr>
            <a:endParaRPr lang="en-GB" b="1" dirty="0">
              <a:solidFill>
                <a:srgbClr val="FF0000"/>
              </a:solidFill>
              <a:latin typeface="Century Gothic" panose="020B0502020202020204" pitchFamily="34" charset="0"/>
              <a:cs typeface="Times New Roman" panose="02020603050405020304" pitchFamily="18" charset="0"/>
            </a:endParaRPr>
          </a:p>
          <a:p>
            <a:pPr marL="342900" indent="-342900">
              <a:buFont typeface="Wingdings" panose="05000000000000000000" pitchFamily="2" charset="2"/>
              <a:buChar char="Ø"/>
            </a:pPr>
            <a:r>
              <a:rPr lang="en-GB" b="1" dirty="0">
                <a:solidFill>
                  <a:srgbClr val="FF0000"/>
                </a:solidFill>
                <a:latin typeface="Century Gothic" panose="020B0502020202020204" pitchFamily="34" charset="0"/>
                <a:cs typeface="Times New Roman" panose="02020603050405020304" pitchFamily="18" charset="0"/>
              </a:rPr>
              <a:t>Reviews of these documents should be continuous process,</a:t>
            </a:r>
          </a:p>
          <a:p>
            <a:pPr marL="342900" indent="-342900">
              <a:buFont typeface="Wingdings" panose="05000000000000000000" pitchFamily="2" charset="2"/>
              <a:buChar char="Ø"/>
            </a:pPr>
            <a:endParaRPr lang="en-GB" b="1" dirty="0">
              <a:solidFill>
                <a:srgbClr val="FF0000"/>
              </a:solidFill>
              <a:latin typeface="Century Gothic" panose="020B0502020202020204" pitchFamily="34" charset="0"/>
              <a:cs typeface="Times New Roman" panose="02020603050405020304" pitchFamily="18" charset="0"/>
            </a:endParaRPr>
          </a:p>
          <a:p>
            <a:endParaRPr lang="en-GB" b="1" dirty="0">
              <a:solidFill>
                <a:srgbClr val="FF0000"/>
              </a:solidFill>
              <a:latin typeface="Century Gothic" panose="020B0502020202020204" pitchFamily="34" charset="0"/>
              <a:cs typeface="Times New Roman" panose="02020603050405020304" pitchFamily="18" charset="0"/>
            </a:endParaRPr>
          </a:p>
          <a:p>
            <a:pPr marL="342900" indent="-342900">
              <a:buFont typeface="Wingdings" panose="05000000000000000000" pitchFamily="2" charset="2"/>
              <a:buChar char="Ø"/>
            </a:pPr>
            <a:r>
              <a:rPr lang="en-GB" b="1" dirty="0">
                <a:solidFill>
                  <a:srgbClr val="FF0000"/>
                </a:solidFill>
                <a:latin typeface="Century Gothic" panose="020B0502020202020204" pitchFamily="34" charset="0"/>
                <a:cs typeface="Times New Roman" panose="02020603050405020304" pitchFamily="18" charset="0"/>
              </a:rPr>
              <a:t>Re-editing will be periodic: every 2 to 3 years</a:t>
            </a:r>
            <a:endParaRPr lang="en-GB" b="1" dirty="0">
              <a:solidFill>
                <a:srgbClr val="FF0000"/>
              </a:solidFill>
            </a:endParaRPr>
          </a:p>
          <a:p>
            <a:pPr marL="342900" indent="-342900">
              <a:buFont typeface="Wingdings" panose="05000000000000000000" pitchFamily="2" charset="2"/>
              <a:buChar char="Ø"/>
            </a:pPr>
            <a:endParaRPr lang="en-GB" b="1" dirty="0">
              <a:solidFill>
                <a:srgbClr val="FF0000"/>
              </a:solidFill>
            </a:endParaRPr>
          </a:p>
          <a:p>
            <a:pPr marL="342900" indent="-342900">
              <a:buFont typeface="Wingdings" panose="05000000000000000000" pitchFamily="2" charset="2"/>
              <a:buChar char="Ø"/>
            </a:pPr>
            <a:endParaRPr lang="en-GB" b="1" dirty="0">
              <a:solidFill>
                <a:srgbClr val="FF0000"/>
              </a:solidFill>
            </a:endParaRPr>
          </a:p>
          <a:p>
            <a:pPr marL="342900" indent="-342900">
              <a:buFont typeface="Wingdings" panose="05000000000000000000" pitchFamily="2" charset="2"/>
              <a:buChar char="Ø"/>
            </a:pPr>
            <a:r>
              <a:rPr lang="en-GB" b="1" dirty="0">
                <a:solidFill>
                  <a:srgbClr val="FF0000"/>
                </a:solidFill>
              </a:rPr>
              <a:t>To resolve our problems with Terminology, we need to go beyond a Glossary.</a:t>
            </a:r>
          </a:p>
        </p:txBody>
      </p:sp>
    </p:spTree>
    <p:extLst>
      <p:ext uri="{BB962C8B-B14F-4D97-AF65-F5344CB8AC3E}">
        <p14:creationId xmlns:p14="http://schemas.microsoft.com/office/powerpoint/2010/main" val="19743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667000" y="857250"/>
            <a:ext cx="6858000" cy="1167594"/>
          </a:xfrm>
        </p:spPr>
        <p:txBody>
          <a:bodyPr>
            <a:normAutofit/>
          </a:bodyPr>
          <a:lstStyle/>
          <a:p>
            <a:pPr>
              <a:defRPr/>
            </a:pPr>
            <a:r>
              <a:rPr lang="en-US" sz="3300" dirty="0"/>
              <a:t>Any Questions? </a:t>
            </a:r>
          </a:p>
        </p:txBody>
      </p:sp>
      <p:pic>
        <p:nvPicPr>
          <p:cNvPr id="47108" name="Content Placeholder 3" descr="http://hypics.com/wp-content/uploads/2011/09/optical-illusion-www.hypics.com_.jpg"/>
          <p:cNvPicPr>
            <a:picLocks noGrp="1" noChangeAspect="1" noChangeArrowheads="1"/>
          </p:cNvPicPr>
          <p:nvPr>
            <p:ph idx="1"/>
          </p:nvPr>
        </p:nvPicPr>
        <p:blipFill>
          <a:blip r:embed="rId2"/>
          <a:stretch>
            <a:fillRect/>
          </a:stretch>
        </p:blipFill>
        <p:spPr>
          <a:xfrm>
            <a:off x="3753016" y="2396728"/>
            <a:ext cx="3907303" cy="3146822"/>
          </a:xfrm>
        </p:spPr>
      </p:pic>
      <p:sp>
        <p:nvSpPr>
          <p:cNvPr id="33796" name="Slide Number Placeholder 3"/>
          <p:cNvSpPr>
            <a:spLocks noGrp="1"/>
          </p:cNvSpPr>
          <p:nvPr>
            <p:ph type="sldNum" sz="quarter" idx="12"/>
          </p:nvPr>
        </p:nvSpPr>
        <p:spPr/>
        <p:txBody>
          <a:bodyPr/>
          <a:lstStyle/>
          <a:p>
            <a:pPr>
              <a:defRPr/>
            </a:pPr>
            <a:fld id="{3140B544-AB86-4F02-A21C-9F135FD62449}" type="slidenum">
              <a:rPr lang="en-GB"/>
              <a:pPr>
                <a:defRPr/>
              </a:pPr>
              <a:t>13</a:t>
            </a:fld>
            <a:endParaRPr lang="en-GB"/>
          </a:p>
        </p:txBody>
      </p:sp>
    </p:spTree>
    <p:extLst>
      <p:ext uri="{BB962C8B-B14F-4D97-AF65-F5344CB8AC3E}">
        <p14:creationId xmlns:p14="http://schemas.microsoft.com/office/powerpoint/2010/main" val="27384810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6E8C-BB0F-40A0-841A-35726C29EC54}"/>
              </a:ext>
            </a:extLst>
          </p:cNvPr>
          <p:cNvSpPr>
            <a:spLocks noGrp="1"/>
          </p:cNvSpPr>
          <p:nvPr>
            <p:ph type="title"/>
          </p:nvPr>
        </p:nvSpPr>
        <p:spPr>
          <a:xfrm>
            <a:off x="2568310" y="2204864"/>
            <a:ext cx="7055380" cy="720080"/>
          </a:xfrm>
        </p:spPr>
        <p:txBody>
          <a:bodyPr/>
          <a:lstStyle/>
          <a:p>
            <a:pPr algn="ctr"/>
            <a:r>
              <a:rPr lang="en-GB" dirty="0"/>
              <a:t>Thank you!</a:t>
            </a:r>
          </a:p>
        </p:txBody>
      </p:sp>
      <p:pic>
        <p:nvPicPr>
          <p:cNvPr id="1026" name="Picture 2" descr="European Union of Medical Specialists | UIA Yearbook Profile | Union of  International Associations">
            <a:extLst>
              <a:ext uri="{FF2B5EF4-FFF2-40B4-BE49-F238E27FC236}">
                <a16:creationId xmlns:a16="http://schemas.microsoft.com/office/drawing/2014/main" id="{C9D604C0-2EF1-4B9A-82EA-5F64D795AA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0022" y="3284985"/>
            <a:ext cx="1691956" cy="170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9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4E46-2C4A-8FAB-F2ED-DF0FC630D9C3}"/>
              </a:ext>
            </a:extLst>
          </p:cNvPr>
          <p:cNvSpPr>
            <a:spLocks noGrp="1"/>
          </p:cNvSpPr>
          <p:nvPr>
            <p:ph type="title"/>
          </p:nvPr>
        </p:nvSpPr>
        <p:spPr>
          <a:xfrm>
            <a:off x="313509" y="787068"/>
            <a:ext cx="11460480" cy="1325563"/>
          </a:xfrm>
        </p:spPr>
        <p:txBody>
          <a:bodyPr/>
          <a:lstStyle/>
          <a:p>
            <a:r>
              <a:rPr lang="en-GB" dirty="0"/>
              <a:t>The necessity for a Glossary and list of  Acronyms</a:t>
            </a:r>
          </a:p>
        </p:txBody>
      </p:sp>
      <p:sp>
        <p:nvSpPr>
          <p:cNvPr id="3" name="Content Placeholder 2">
            <a:extLst>
              <a:ext uri="{FF2B5EF4-FFF2-40B4-BE49-F238E27FC236}">
                <a16:creationId xmlns:a16="http://schemas.microsoft.com/office/drawing/2014/main" id="{E9DF8362-4899-D042-69F8-C217356F1486}"/>
              </a:ext>
            </a:extLst>
          </p:cNvPr>
          <p:cNvSpPr>
            <a:spLocks noGrp="1"/>
          </p:cNvSpPr>
          <p:nvPr>
            <p:ph idx="1"/>
          </p:nvPr>
        </p:nvSpPr>
        <p:spPr/>
        <p:txBody>
          <a:bodyPr/>
          <a:lstStyle/>
          <a:p>
            <a:pPr marL="342900" indent="-342900">
              <a:buFont typeface="Wingdings" panose="05000000000000000000" pitchFamily="2" charset="2"/>
              <a:buChar char="Ø"/>
            </a:pPr>
            <a:r>
              <a:rPr lang="en-GB" dirty="0"/>
              <a:t>The rapidly expanding volume of evidence and information overload necessitates clarity and a standard use of terms to express the same concept.</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This standardisation may be subject to periodic review but not to a continuous state of flux, which would go contrary to the purpose.</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A Glossary of terms and a list of Acronyms is only an initial but important step in standardisation of terminology.</a:t>
            </a:r>
          </a:p>
          <a:p>
            <a:endParaRPr lang="en-GB" dirty="0"/>
          </a:p>
          <a:p>
            <a:endParaRPr lang="en-GB" dirty="0"/>
          </a:p>
        </p:txBody>
      </p:sp>
    </p:spTree>
    <p:extLst>
      <p:ext uri="{BB962C8B-B14F-4D97-AF65-F5344CB8AC3E}">
        <p14:creationId xmlns:p14="http://schemas.microsoft.com/office/powerpoint/2010/main" val="75165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00200"/>
            <a:ext cx="11506200" cy="1661167"/>
          </a:xfrm>
        </p:spPr>
        <p:txBody>
          <a:bodyPr/>
          <a:lstStyle/>
          <a:p>
            <a:r>
              <a:rPr lang="en-GB" dirty="0"/>
              <a:t>Definitions are essential for effective  discussion</a:t>
            </a:r>
          </a:p>
        </p:txBody>
      </p:sp>
      <p:sp>
        <p:nvSpPr>
          <p:cNvPr id="3" name="Content Placeholder 2"/>
          <p:cNvSpPr>
            <a:spLocks noGrp="1"/>
          </p:cNvSpPr>
          <p:nvPr>
            <p:ph idx="1"/>
          </p:nvPr>
        </p:nvSpPr>
        <p:spPr>
          <a:xfrm>
            <a:off x="1981200" y="6080445"/>
            <a:ext cx="8229600" cy="45719"/>
          </a:xfrm>
        </p:spPr>
        <p:txBody>
          <a:bodyPr>
            <a:normAutofit fontScale="25000" lnSpcReduction="20000"/>
          </a:bodyPr>
          <a:lstStyle/>
          <a:p>
            <a:endParaRPr lang="en-GB" dirty="0"/>
          </a:p>
          <a:p>
            <a:endParaRPr lang="en-GB" dirty="0"/>
          </a:p>
          <a:p>
            <a:endParaRPr lang="en-GB" dirty="0"/>
          </a:p>
          <a:p>
            <a:endParaRPr lang="en-GB" dirty="0"/>
          </a:p>
          <a:p>
            <a:pPr marL="137160"/>
            <a:endParaRPr lang="en-GB" dirty="0"/>
          </a:p>
        </p:txBody>
      </p:sp>
    </p:spTree>
    <p:extLst>
      <p:ext uri="{BB962C8B-B14F-4D97-AF65-F5344CB8AC3E}">
        <p14:creationId xmlns:p14="http://schemas.microsoft.com/office/powerpoint/2010/main" val="82287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7F97-ED14-0726-FD79-E84CA5699213}"/>
              </a:ext>
            </a:extLst>
          </p:cNvPr>
          <p:cNvSpPr>
            <a:spLocks noGrp="1"/>
          </p:cNvSpPr>
          <p:nvPr>
            <p:ph type="title"/>
          </p:nvPr>
        </p:nvSpPr>
        <p:spPr/>
        <p:txBody>
          <a:bodyPr/>
          <a:lstStyle/>
          <a:p>
            <a:r>
              <a:rPr lang="en-GB" dirty="0"/>
              <a:t>Why is the Glossary not the endpoint</a:t>
            </a:r>
          </a:p>
        </p:txBody>
      </p:sp>
      <p:sp>
        <p:nvSpPr>
          <p:cNvPr id="3" name="Content Placeholder 2">
            <a:extLst>
              <a:ext uri="{FF2B5EF4-FFF2-40B4-BE49-F238E27FC236}">
                <a16:creationId xmlns:a16="http://schemas.microsoft.com/office/drawing/2014/main" id="{37B1E45E-41E3-1774-2D77-DA1640D804FF}"/>
              </a:ext>
            </a:extLst>
          </p:cNvPr>
          <p:cNvSpPr>
            <a:spLocks noGrp="1"/>
          </p:cNvSpPr>
          <p:nvPr>
            <p:ph idx="1"/>
          </p:nvPr>
        </p:nvSpPr>
        <p:spPr/>
        <p:txBody>
          <a:bodyPr/>
          <a:lstStyle/>
          <a:p>
            <a:endParaRPr lang="en-GB" dirty="0"/>
          </a:p>
          <a:p>
            <a:pPr marL="342900" indent="-342900">
              <a:buFont typeface="Wingdings" panose="05000000000000000000" pitchFamily="2" charset="2"/>
              <a:buChar char="Ø"/>
            </a:pPr>
            <a:r>
              <a:rPr lang="en-GB" dirty="0"/>
              <a:t>There is a dynamic interplay between words, concepts and context. </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Terms should not be considered in isolation</a:t>
            </a:r>
          </a:p>
        </p:txBody>
      </p:sp>
    </p:spTree>
    <p:extLst>
      <p:ext uri="{BB962C8B-B14F-4D97-AF65-F5344CB8AC3E}">
        <p14:creationId xmlns:p14="http://schemas.microsoft.com/office/powerpoint/2010/main" val="387809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13DC-2672-4DCB-A4F1-FCBB695A790E}"/>
              </a:ext>
            </a:extLst>
          </p:cNvPr>
          <p:cNvSpPr>
            <a:spLocks noGrp="1"/>
          </p:cNvSpPr>
          <p:nvPr>
            <p:ph type="title"/>
          </p:nvPr>
        </p:nvSpPr>
        <p:spPr>
          <a:xfrm>
            <a:off x="508784" y="363735"/>
            <a:ext cx="10077557" cy="592999"/>
          </a:xfrm>
        </p:spPr>
        <p:txBody>
          <a:bodyPr>
            <a:normAutofit fontScale="90000"/>
          </a:bodyPr>
          <a:lstStyle/>
          <a:p>
            <a:r>
              <a:rPr lang="en-GB" dirty="0"/>
              <a:t>Language and terminology</a:t>
            </a:r>
          </a:p>
        </p:txBody>
      </p:sp>
      <p:sp>
        <p:nvSpPr>
          <p:cNvPr id="3" name="Content Placeholder 2">
            <a:extLst>
              <a:ext uri="{FF2B5EF4-FFF2-40B4-BE49-F238E27FC236}">
                <a16:creationId xmlns:a16="http://schemas.microsoft.com/office/drawing/2014/main" id="{08C0114A-DE99-4344-B4B1-6A90A6369FF1}"/>
              </a:ext>
            </a:extLst>
          </p:cNvPr>
          <p:cNvSpPr>
            <a:spLocks noGrp="1"/>
          </p:cNvSpPr>
          <p:nvPr>
            <p:ph idx="1"/>
          </p:nvPr>
        </p:nvSpPr>
        <p:spPr>
          <a:xfrm>
            <a:off x="508783" y="1278467"/>
            <a:ext cx="11141349" cy="5486400"/>
          </a:xfrm>
        </p:spPr>
        <p:txBody>
          <a:bodyPr>
            <a:normAutofit lnSpcReduction="10000"/>
          </a:bodyPr>
          <a:lstStyle/>
          <a:p>
            <a:endParaRPr lang="en-GB" dirty="0"/>
          </a:p>
          <a:p>
            <a:pPr marL="342900" indent="-342900">
              <a:buFont typeface="Wingdings" panose="05000000000000000000" pitchFamily="2" charset="2"/>
              <a:buChar char="Ø"/>
            </a:pPr>
            <a:r>
              <a:rPr lang="en-GB" dirty="0">
                <a:latin typeface="Arial" panose="020B0604020202020204" pitchFamily="34" charset="0"/>
                <a:cs typeface="Arial" panose="020B0604020202020204" pitchFamily="34" charset="0"/>
              </a:rPr>
              <a:t>Words (terms) are based on </a:t>
            </a:r>
            <a:r>
              <a:rPr lang="en-GB" i="1" dirty="0">
                <a:latin typeface="Arial" panose="020B0604020202020204" pitchFamily="34" charset="0"/>
                <a:cs typeface="Arial" panose="020B0604020202020204" pitchFamily="34" charset="0"/>
              </a:rPr>
              <a:t>Convention not a logical conclusion.</a:t>
            </a:r>
          </a:p>
          <a:p>
            <a:pPr marL="342900" indent="-342900" algn="l">
              <a:buFont typeface="Wingdings" panose="05000000000000000000" pitchFamily="2" charset="2"/>
              <a:buChar char="Ø"/>
            </a:pPr>
            <a:endParaRPr lang="en-GB" b="0" i="0" dirty="0">
              <a:solidFill>
                <a:srgbClr val="111111"/>
              </a:solidFill>
              <a:effectLst/>
              <a:highlight>
                <a:srgbClr val="F9F9F9"/>
              </a:highligh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b="0" i="0" dirty="0">
                <a:solidFill>
                  <a:srgbClr val="111111"/>
                </a:solidFill>
                <a:effectLst/>
                <a:highlight>
                  <a:srgbClr val="F9F9F9"/>
                </a:highlight>
                <a:latin typeface="Arial" panose="020B0604020202020204" pitchFamily="34" charset="0"/>
                <a:cs typeface="Arial" panose="020B0604020202020204" pitchFamily="34" charset="0"/>
              </a:rPr>
              <a:t>One can  look at this from two perspectives:</a:t>
            </a:r>
          </a:p>
          <a:p>
            <a:pPr marL="1257300" lvl="2" indent="-342900" algn="l">
              <a:buFont typeface="Wingdings" panose="05000000000000000000" pitchFamily="2" charset="2"/>
              <a:buChar char="Ø"/>
            </a:pPr>
            <a:r>
              <a:rPr lang="en-GB" b="1" i="0" dirty="0">
                <a:solidFill>
                  <a:srgbClr val="111111"/>
                </a:solidFill>
                <a:effectLst/>
                <a:highlight>
                  <a:srgbClr val="F9F9F9"/>
                </a:highlight>
                <a:latin typeface="Arial" panose="020B0604020202020204" pitchFamily="34" charset="0"/>
                <a:cs typeface="Arial" panose="020B0604020202020204" pitchFamily="34" charset="0"/>
              </a:rPr>
              <a:t>Names Model</a:t>
            </a:r>
            <a:r>
              <a:rPr lang="en-GB" b="0" i="0" dirty="0">
                <a:solidFill>
                  <a:srgbClr val="111111"/>
                </a:solidFill>
                <a:effectLst/>
                <a:highlight>
                  <a:srgbClr val="F9F9F9"/>
                </a:highlight>
                <a:latin typeface="Arial" panose="020B0604020202020204" pitchFamily="34" charset="0"/>
                <a:cs typeface="Arial" panose="020B0604020202020204" pitchFamily="34" charset="0"/>
              </a:rPr>
              <a:t>: Words are seen as names (labels) that refer to things. </a:t>
            </a:r>
          </a:p>
          <a:p>
            <a:pPr marL="1257300" lvl="2" indent="-342900" algn="l">
              <a:buFont typeface="Wingdings" panose="05000000000000000000" pitchFamily="2" charset="2"/>
              <a:buChar char="Ø"/>
            </a:pPr>
            <a:r>
              <a:rPr lang="en-GB" b="1" i="0" dirty="0">
                <a:solidFill>
                  <a:srgbClr val="111111"/>
                </a:solidFill>
                <a:effectLst/>
                <a:highlight>
                  <a:srgbClr val="F9F9F9"/>
                </a:highlight>
                <a:latin typeface="Arial" panose="020B0604020202020204" pitchFamily="34" charset="0"/>
                <a:cs typeface="Arial" panose="020B0604020202020204" pitchFamily="34" charset="0"/>
              </a:rPr>
              <a:t>Tools Model</a:t>
            </a:r>
            <a:r>
              <a:rPr lang="en-GB" b="0" i="0" dirty="0">
                <a:solidFill>
                  <a:srgbClr val="111111"/>
                </a:solidFill>
                <a:effectLst/>
                <a:highlight>
                  <a:srgbClr val="F9F9F9"/>
                </a:highlight>
                <a:latin typeface="Arial" panose="020B0604020202020204" pitchFamily="34" charset="0"/>
                <a:cs typeface="Arial" panose="020B0604020202020204" pitchFamily="34" charset="0"/>
              </a:rPr>
              <a:t>: Words are considered as tools we use as </a:t>
            </a:r>
            <a:r>
              <a:rPr lang="en-GB" dirty="0">
                <a:solidFill>
                  <a:srgbClr val="111111"/>
                </a:solidFill>
                <a:highlight>
                  <a:srgbClr val="F9F9F9"/>
                </a:highlight>
                <a:latin typeface="Arial" panose="020B0604020202020204" pitchFamily="34" charset="0"/>
                <a:cs typeface="Arial" panose="020B0604020202020204" pitchFamily="34" charset="0"/>
              </a:rPr>
              <a:t>a practical instrument for communication and expression</a:t>
            </a:r>
            <a:r>
              <a:rPr lang="en-GB" b="0" i="0" dirty="0">
                <a:solidFill>
                  <a:srgbClr val="111111"/>
                </a:solidFill>
                <a:effectLst/>
                <a:highlight>
                  <a:srgbClr val="F9F9F9"/>
                </a:highlight>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r>
              <a:rPr lang="en-GB" dirty="0">
                <a:latin typeface="Arial" panose="020B0604020202020204" pitchFamily="34" charset="0"/>
                <a:cs typeface="Arial" panose="020B0604020202020204" pitchFamily="34" charset="0"/>
              </a:rPr>
              <a:t>Whichever of these two perspectives one uses, there are practical and important consequences </a:t>
            </a:r>
            <a:r>
              <a:rPr lang="en-GB" sz="1800" kern="100" dirty="0">
                <a:effectLst/>
                <a:latin typeface="Arial" panose="020B0604020202020204" pitchFamily="34" charset="0"/>
                <a:ea typeface="Aptos" panose="020B0004020202020204" pitchFamily="34" charset="0"/>
                <a:cs typeface="Arial" panose="020B0604020202020204" pitchFamily="34" charset="0"/>
              </a:rPr>
              <a:t>following appropriate or inappropriate use of terms.</a:t>
            </a:r>
            <a:endParaRPr lang="en-GB"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dirty="0">
                <a:latin typeface="Arial" panose="020B0604020202020204" pitchFamily="34" charset="0"/>
                <a:cs typeface="Arial" panose="020B0604020202020204" pitchFamily="34" charset="0"/>
              </a:rPr>
              <a:t>Definition of terms avoids equivocation.</a:t>
            </a:r>
          </a:p>
          <a:p>
            <a:pPr marL="342900" indent="-342900">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dirty="0">
                <a:latin typeface="Arial" panose="020B0604020202020204" pitchFamily="34" charset="0"/>
                <a:cs typeface="Arial" panose="020B0604020202020204" pitchFamily="34" charset="0"/>
              </a:rPr>
              <a:t>The relationship between terms and concepts should not be subject to a continuous state of flux</a:t>
            </a:r>
          </a:p>
        </p:txBody>
      </p:sp>
    </p:spTree>
    <p:extLst>
      <p:ext uri="{BB962C8B-B14F-4D97-AF65-F5344CB8AC3E}">
        <p14:creationId xmlns:p14="http://schemas.microsoft.com/office/powerpoint/2010/main" val="277501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66BC-1FC5-7453-9F1A-ED3DC5A75506}"/>
              </a:ext>
            </a:extLst>
          </p:cNvPr>
          <p:cNvSpPr>
            <a:spLocks noGrp="1"/>
          </p:cNvSpPr>
          <p:nvPr>
            <p:ph type="title"/>
          </p:nvPr>
        </p:nvSpPr>
        <p:spPr/>
        <p:txBody>
          <a:bodyPr/>
          <a:lstStyle/>
          <a:p>
            <a:r>
              <a:rPr lang="en-GB" dirty="0"/>
              <a:t>Subcommittee Members for </a:t>
            </a:r>
            <a:br>
              <a:rPr lang="en-GB" dirty="0"/>
            </a:br>
            <a:r>
              <a:rPr lang="en-GB" dirty="0"/>
              <a:t>Glossary and List of Acronyms</a:t>
            </a:r>
          </a:p>
        </p:txBody>
      </p:sp>
      <p:sp>
        <p:nvSpPr>
          <p:cNvPr id="3" name="Content Placeholder 2">
            <a:extLst>
              <a:ext uri="{FF2B5EF4-FFF2-40B4-BE49-F238E27FC236}">
                <a16:creationId xmlns:a16="http://schemas.microsoft.com/office/drawing/2014/main" id="{280D8DA8-1345-EC5A-4C44-DB1893DF6F29}"/>
              </a:ext>
            </a:extLst>
          </p:cNvPr>
          <p:cNvSpPr>
            <a:spLocks noGrp="1"/>
          </p:cNvSpPr>
          <p:nvPr>
            <p:ph idx="1"/>
          </p:nvPr>
        </p:nvSpPr>
        <p:spPr/>
        <p:txBody>
          <a:bodyPr/>
          <a:lstStyle/>
          <a:p>
            <a:endParaRPr lang="en-GB" dirty="0"/>
          </a:p>
          <a:p>
            <a:r>
              <a:rPr lang="en-GB" dirty="0"/>
              <a:t>Arthur Felice</a:t>
            </a:r>
          </a:p>
          <a:p>
            <a:endParaRPr lang="en-GB" dirty="0"/>
          </a:p>
          <a:p>
            <a:r>
              <a:rPr lang="en-GB" dirty="0"/>
              <a:t>Marc Hermans </a:t>
            </a:r>
          </a:p>
          <a:p>
            <a:endParaRPr lang="en-GB" dirty="0"/>
          </a:p>
          <a:p>
            <a:r>
              <a:rPr lang="en-GB" dirty="0"/>
              <a:t>John Firth</a:t>
            </a:r>
          </a:p>
        </p:txBody>
      </p:sp>
    </p:spTree>
    <p:extLst>
      <p:ext uri="{BB962C8B-B14F-4D97-AF65-F5344CB8AC3E}">
        <p14:creationId xmlns:p14="http://schemas.microsoft.com/office/powerpoint/2010/main" val="254825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0F460-71A6-954F-EECA-B99751F498BF}"/>
              </a:ext>
            </a:extLst>
          </p:cNvPr>
          <p:cNvSpPr>
            <a:spLocks noGrp="1"/>
          </p:cNvSpPr>
          <p:nvPr>
            <p:ph type="title"/>
          </p:nvPr>
        </p:nvSpPr>
        <p:spPr>
          <a:xfrm>
            <a:off x="525717" y="522514"/>
            <a:ext cx="10077557" cy="731521"/>
          </a:xfrm>
        </p:spPr>
        <p:txBody>
          <a:bodyPr>
            <a:normAutofit/>
          </a:bodyPr>
          <a:lstStyle/>
          <a:p>
            <a:r>
              <a:rPr lang="en-GB" dirty="0"/>
              <a:t>Modus operandi of  this Subcommittee</a:t>
            </a:r>
          </a:p>
        </p:txBody>
      </p:sp>
      <p:sp>
        <p:nvSpPr>
          <p:cNvPr id="3" name="Content Placeholder 2">
            <a:extLst>
              <a:ext uri="{FF2B5EF4-FFF2-40B4-BE49-F238E27FC236}">
                <a16:creationId xmlns:a16="http://schemas.microsoft.com/office/drawing/2014/main" id="{D4C4DB60-49FD-8B18-4FE6-D6C6B966B846}"/>
              </a:ext>
            </a:extLst>
          </p:cNvPr>
          <p:cNvSpPr>
            <a:spLocks noGrp="1"/>
          </p:cNvSpPr>
          <p:nvPr>
            <p:ph idx="1"/>
          </p:nvPr>
        </p:nvSpPr>
        <p:spPr>
          <a:xfrm>
            <a:off x="525717" y="1402081"/>
            <a:ext cx="10077557" cy="5390606"/>
          </a:xfrm>
        </p:spPr>
        <p:txBody>
          <a:bodyPr/>
          <a:lstStyle/>
          <a:p>
            <a:pPr marL="342900" indent="-342900">
              <a:buFont typeface="Wingdings" panose="05000000000000000000" pitchFamily="2" charset="2"/>
              <a:buChar char="Ø"/>
            </a:pPr>
            <a:r>
              <a:rPr lang="en-GB" dirty="0"/>
              <a:t>F</a:t>
            </a:r>
            <a:r>
              <a:rPr lang="en-GB" sz="2000" dirty="0"/>
              <a:t>lat collective-member driven paradigm (not pyramidal) </a:t>
            </a:r>
            <a:endParaRPr lang="en-GB" dirty="0"/>
          </a:p>
          <a:p>
            <a:endParaRPr lang="en-GB" dirty="0">
              <a:latin typeface="Century Gothic" panose="020B0502020202020204" pitchFamily="34" charset="0"/>
              <a:cs typeface="Times New Roman" panose="02020603050405020304" pitchFamily="18" charset="0"/>
            </a:endParaRPr>
          </a:p>
          <a:p>
            <a:pPr>
              <a:buFont typeface="Wingdings" panose="05000000000000000000" pitchFamily="2" charset="2"/>
              <a:buChar char="Ø"/>
            </a:pPr>
            <a:r>
              <a:rPr lang="en-GB" dirty="0">
                <a:latin typeface="Century Gothic" panose="020B0502020202020204" pitchFamily="34" charset="0"/>
                <a:cs typeface="Times New Roman" panose="02020603050405020304" pitchFamily="18" charset="0"/>
              </a:rPr>
              <a:t>First version of Glossary and List of Acronyms completed by me, submitted to the subcommittee, and is being reviewed. 2</a:t>
            </a:r>
            <a:r>
              <a:rPr lang="en-GB" baseline="30000" dirty="0">
                <a:latin typeface="Century Gothic" panose="020B0502020202020204" pitchFamily="34" charset="0"/>
                <a:cs typeface="Times New Roman" panose="02020603050405020304" pitchFamily="18" charset="0"/>
              </a:rPr>
              <a:t>nd</a:t>
            </a:r>
            <a:r>
              <a:rPr lang="en-GB" dirty="0">
                <a:latin typeface="Century Gothic" panose="020B0502020202020204" pitchFamily="34" charset="0"/>
                <a:cs typeface="Times New Roman" panose="02020603050405020304" pitchFamily="18" charset="0"/>
              </a:rPr>
              <a:t> draft in progress </a:t>
            </a:r>
          </a:p>
          <a:p>
            <a:pPr>
              <a:buFont typeface="Wingdings" panose="05000000000000000000" pitchFamily="2" charset="2"/>
              <a:buChar char="Ø"/>
            </a:pPr>
            <a:endParaRPr lang="en-GB" dirty="0">
              <a:latin typeface="Century Gothic" panose="020B0502020202020204" pitchFamily="34" charset="0"/>
              <a:cs typeface="Times New Roman" panose="02020603050405020304" pitchFamily="18" charset="0"/>
            </a:endParaRPr>
          </a:p>
          <a:p>
            <a:pPr>
              <a:buFont typeface="Wingdings" panose="05000000000000000000" pitchFamily="2" charset="2"/>
              <a:buChar char="Ø"/>
            </a:pPr>
            <a:r>
              <a:rPr lang="en-GB" dirty="0">
                <a:latin typeface="Century Gothic" panose="020B0502020202020204" pitchFamily="34" charset="0"/>
                <a:cs typeface="Times New Roman" panose="02020603050405020304" pitchFamily="18" charset="0"/>
              </a:rPr>
              <a:t>Networking</a:t>
            </a:r>
          </a:p>
          <a:p>
            <a:pPr>
              <a:buFont typeface="Wingdings" panose="05000000000000000000" pitchFamily="2" charset="2"/>
              <a:buChar char="Ø"/>
            </a:pPr>
            <a:endParaRPr lang="en-GB" dirty="0">
              <a:latin typeface="Century Gothic" panose="020B0502020202020204" pitchFamily="34" charset="0"/>
              <a:cs typeface="Times New Roman" panose="02020603050405020304" pitchFamily="18" charset="0"/>
            </a:endParaRPr>
          </a:p>
          <a:p>
            <a:pPr>
              <a:buFont typeface="Wingdings" panose="05000000000000000000" pitchFamily="2" charset="2"/>
              <a:buChar char="Ø"/>
            </a:pPr>
            <a:r>
              <a:rPr lang="en-GB" dirty="0">
                <a:latin typeface="Century Gothic" panose="020B0502020202020204" pitchFamily="34" charset="0"/>
                <a:cs typeface="Times New Roman" panose="02020603050405020304" pitchFamily="18" charset="0"/>
              </a:rPr>
              <a:t>Only two of three members actively involved so far</a:t>
            </a:r>
          </a:p>
          <a:p>
            <a:pPr>
              <a:buFont typeface="Wingdings" panose="05000000000000000000" pitchFamily="2" charset="2"/>
              <a:buChar char="Ø"/>
            </a:pPr>
            <a:endParaRPr lang="en-GB" dirty="0">
              <a:latin typeface="Century Gothic" panose="020B0502020202020204" pitchFamily="34" charset="0"/>
              <a:cs typeface="Times New Roman" panose="02020603050405020304" pitchFamily="18" charset="0"/>
            </a:endParaRPr>
          </a:p>
          <a:p>
            <a:pPr>
              <a:buFont typeface="Wingdings" panose="05000000000000000000" pitchFamily="2" charset="2"/>
              <a:buChar char="Ø"/>
            </a:pPr>
            <a:r>
              <a:rPr lang="en-GB" dirty="0">
                <a:latin typeface="Century Gothic" panose="020B0502020202020204" pitchFamily="34" charset="0"/>
                <a:cs typeface="Times New Roman" panose="02020603050405020304" pitchFamily="18" charset="0"/>
              </a:rPr>
              <a:t>Reviews are a continuous process, but re-editing will be periodic (Standardisation of terminology)</a:t>
            </a:r>
            <a:endParaRPr lang="en-GB" dirty="0"/>
          </a:p>
          <a:p>
            <a:endParaRPr lang="en-GB" dirty="0"/>
          </a:p>
        </p:txBody>
      </p:sp>
    </p:spTree>
    <p:extLst>
      <p:ext uri="{BB962C8B-B14F-4D97-AF65-F5344CB8AC3E}">
        <p14:creationId xmlns:p14="http://schemas.microsoft.com/office/powerpoint/2010/main" val="42359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1307-0E9B-4D09-BE9F-190F097B5058}"/>
              </a:ext>
            </a:extLst>
          </p:cNvPr>
          <p:cNvSpPr>
            <a:spLocks noGrp="1"/>
          </p:cNvSpPr>
          <p:nvPr>
            <p:ph type="title"/>
          </p:nvPr>
        </p:nvSpPr>
        <p:spPr/>
        <p:txBody>
          <a:bodyPr/>
          <a:lstStyle/>
          <a:p>
            <a:r>
              <a:rPr lang="en-GB" dirty="0"/>
              <a:t>Statistics of 1</a:t>
            </a:r>
            <a:r>
              <a:rPr lang="en-GB" baseline="30000" dirty="0"/>
              <a:t>st</a:t>
            </a:r>
            <a:r>
              <a:rPr lang="en-GB" dirty="0"/>
              <a:t> draft</a:t>
            </a:r>
          </a:p>
        </p:txBody>
      </p:sp>
      <p:sp>
        <p:nvSpPr>
          <p:cNvPr id="3" name="Content Placeholder 2">
            <a:extLst>
              <a:ext uri="{FF2B5EF4-FFF2-40B4-BE49-F238E27FC236}">
                <a16:creationId xmlns:a16="http://schemas.microsoft.com/office/drawing/2014/main" id="{9E4393F1-3C4E-CD5A-78B0-CDB50DC0A190}"/>
              </a:ext>
            </a:extLst>
          </p:cNvPr>
          <p:cNvSpPr>
            <a:spLocks noGrp="1"/>
          </p:cNvSpPr>
          <p:nvPr>
            <p:ph idx="1"/>
          </p:nvPr>
        </p:nvSpPr>
        <p:spPr>
          <a:xfrm>
            <a:off x="525717" y="2521885"/>
            <a:ext cx="10077557" cy="4079212"/>
          </a:xfrm>
        </p:spPr>
        <p:txBody>
          <a:bodyPr/>
          <a:lstStyle/>
          <a:p>
            <a:endParaRPr lang="en-GB" dirty="0"/>
          </a:p>
          <a:p>
            <a:pPr marL="342900" indent="-342900">
              <a:buFont typeface="Wingdings" panose="05000000000000000000" pitchFamily="2" charset="2"/>
              <a:buChar char="Ø"/>
            </a:pPr>
            <a:r>
              <a:rPr lang="en-GB" b="1" dirty="0"/>
              <a:t>Glossary of Terms……..86 Items </a:t>
            </a:r>
          </a:p>
          <a:p>
            <a:pPr marL="342900" indent="-342900">
              <a:buFont typeface="Wingdings" panose="05000000000000000000" pitchFamily="2" charset="2"/>
              <a:buChar char="Ø"/>
            </a:pPr>
            <a:endParaRPr lang="en-GB" b="1" dirty="0"/>
          </a:p>
          <a:p>
            <a:pPr marL="342900" indent="-342900">
              <a:buFont typeface="Wingdings" panose="05000000000000000000" pitchFamily="2" charset="2"/>
              <a:buChar char="Ø"/>
            </a:pPr>
            <a:endParaRPr lang="en-GB" b="1" dirty="0"/>
          </a:p>
          <a:p>
            <a:pPr marL="342900" indent="-342900">
              <a:buFont typeface="Wingdings" panose="05000000000000000000" pitchFamily="2" charset="2"/>
              <a:buChar char="Ø"/>
            </a:pPr>
            <a:r>
              <a:rPr lang="en-GB" b="1" dirty="0"/>
              <a:t>List of Acronyms……….34 Items</a:t>
            </a:r>
          </a:p>
          <a:p>
            <a:pPr marL="342900" indent="-342900">
              <a:buFont typeface="Wingdings" panose="05000000000000000000" pitchFamily="2" charset="2"/>
              <a:buChar char="Ø"/>
            </a:pPr>
            <a:endParaRPr lang="en-GB" b="1" dirty="0"/>
          </a:p>
          <a:p>
            <a:pPr marL="342900" indent="-342900">
              <a:buFont typeface="Wingdings" panose="05000000000000000000" pitchFamily="2" charset="2"/>
              <a:buChar char="Ø"/>
            </a:pPr>
            <a:endParaRPr lang="en-GB" b="1" dirty="0"/>
          </a:p>
          <a:p>
            <a:pPr marL="342900" indent="-342900">
              <a:buFont typeface="Wingdings" panose="05000000000000000000" pitchFamily="2" charset="2"/>
              <a:buChar char="Ø"/>
            </a:pPr>
            <a:r>
              <a:rPr lang="en-GB" b="1" dirty="0"/>
              <a:t>Total………………………120 Items</a:t>
            </a:r>
          </a:p>
        </p:txBody>
      </p:sp>
    </p:spTree>
    <p:extLst>
      <p:ext uri="{BB962C8B-B14F-4D97-AF65-F5344CB8AC3E}">
        <p14:creationId xmlns:p14="http://schemas.microsoft.com/office/powerpoint/2010/main" val="313286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03D7-DA05-28CA-075E-91615005F999}"/>
              </a:ext>
            </a:extLst>
          </p:cNvPr>
          <p:cNvSpPr>
            <a:spLocks noGrp="1"/>
          </p:cNvSpPr>
          <p:nvPr>
            <p:ph type="title"/>
          </p:nvPr>
        </p:nvSpPr>
        <p:spPr/>
        <p:txBody>
          <a:bodyPr/>
          <a:lstStyle/>
          <a:p>
            <a:r>
              <a:rPr lang="en-GB" dirty="0"/>
              <a:t>To follow: Quick scroll of 1</a:t>
            </a:r>
            <a:r>
              <a:rPr lang="en-GB" baseline="30000" dirty="0"/>
              <a:t>st</a:t>
            </a:r>
            <a:r>
              <a:rPr lang="en-GB" dirty="0"/>
              <a:t> and 2</a:t>
            </a:r>
            <a:r>
              <a:rPr lang="en-GB" baseline="30000" dirty="0"/>
              <a:t>nd</a:t>
            </a:r>
            <a:r>
              <a:rPr lang="en-GB" dirty="0"/>
              <a:t> Drafts</a:t>
            </a:r>
          </a:p>
        </p:txBody>
      </p:sp>
      <p:sp>
        <p:nvSpPr>
          <p:cNvPr id="3" name="Content Placeholder 2">
            <a:extLst>
              <a:ext uri="{FF2B5EF4-FFF2-40B4-BE49-F238E27FC236}">
                <a16:creationId xmlns:a16="http://schemas.microsoft.com/office/drawing/2014/main" id="{58D41B1B-9CBD-B6FC-AD26-2B4B4937373E}"/>
              </a:ext>
            </a:extLst>
          </p:cNvPr>
          <p:cNvSpPr>
            <a:spLocks noGrp="1"/>
          </p:cNvSpPr>
          <p:nvPr>
            <p:ph idx="1"/>
          </p:nvPr>
        </p:nvSpPr>
        <p:spPr/>
        <p:txBody>
          <a:bodyPr/>
          <a:lstStyle/>
          <a:p>
            <a:endParaRPr lang="en-GB" dirty="0"/>
          </a:p>
          <a:p>
            <a:endParaRPr lang="en-GB" b="1" dirty="0"/>
          </a:p>
          <a:p>
            <a:endParaRPr lang="en-GB" b="1" dirty="0"/>
          </a:p>
          <a:p>
            <a:r>
              <a:rPr lang="en-GB" b="1" dirty="0"/>
              <a:t>For you to get an idea of work in progress</a:t>
            </a:r>
          </a:p>
        </p:txBody>
      </p:sp>
    </p:spTree>
    <p:extLst>
      <p:ext uri="{BB962C8B-B14F-4D97-AF65-F5344CB8AC3E}">
        <p14:creationId xmlns:p14="http://schemas.microsoft.com/office/powerpoint/2010/main" val="3317764475"/>
      </p:ext>
    </p:extLst>
  </p:cSld>
  <p:clrMapOvr>
    <a:masterClrMapping/>
  </p:clrMapOvr>
</p:sld>
</file>

<file path=ppt/theme/theme1.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2" ma:contentTypeDescription="Crée un document." ma:contentTypeScope="" ma:versionID="4966109fe0896e52cf96412e6b71e88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7f227f0845759f58ca2e23e7beba02e0"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E4948A-8B6B-41A6-ABAA-4E4880FCF774}"/>
</file>

<file path=customXml/itemProps2.xml><?xml version="1.0" encoding="utf-8"?>
<ds:datastoreItem xmlns:ds="http://schemas.openxmlformats.org/officeDocument/2006/customXml" ds:itemID="{14286666-261B-4001-8A88-95D91A148908}"/>
</file>

<file path=docProps/app.xml><?xml version="1.0" encoding="utf-8"?>
<Properties xmlns="http://schemas.openxmlformats.org/officeDocument/2006/extended-properties" xmlns:vt="http://schemas.openxmlformats.org/officeDocument/2006/docPropsVTypes">
  <TotalTime>786</TotalTime>
  <Words>8964</Words>
  <Application>Microsoft Office PowerPoint</Application>
  <PresentationFormat>Widescreen</PresentationFormat>
  <Paragraphs>383</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Aptos</vt:lpstr>
      <vt:lpstr>Arial</vt:lpstr>
      <vt:lpstr>Avenir Next LT Pro</vt:lpstr>
      <vt:lpstr>Avenir Next LT Pro Light</vt:lpstr>
      <vt:lpstr>Calibri</vt:lpstr>
      <vt:lpstr>Calibri Light</vt:lpstr>
      <vt:lpstr>Century Gothic</vt:lpstr>
      <vt:lpstr>Georgia Pro Semibold</vt:lpstr>
      <vt:lpstr>System</vt:lpstr>
      <vt:lpstr>Times New Roman</vt:lpstr>
      <vt:lpstr>Wingdings</vt:lpstr>
      <vt:lpstr>RocaVTI</vt:lpstr>
      <vt:lpstr>Glossary and List of Acronyms:  One aspect of Standardisation of Terminology  </vt:lpstr>
      <vt:lpstr>The necessity for a Glossary and list of  Acronyms</vt:lpstr>
      <vt:lpstr>Definitions are essential for effective  discussion</vt:lpstr>
      <vt:lpstr>Why is the Glossary not the endpoint</vt:lpstr>
      <vt:lpstr>Language and terminology</vt:lpstr>
      <vt:lpstr>Subcommittee Members for  Glossary and List of Acronyms</vt:lpstr>
      <vt:lpstr>Modus operandi of  this Subcommittee</vt:lpstr>
      <vt:lpstr>Statistics of 1st draft</vt:lpstr>
      <vt:lpstr>To follow: Quick scroll of 1st and 2nd Drafts</vt:lpstr>
      <vt:lpstr>1st draft of Glossary and Acronyms</vt:lpstr>
      <vt:lpstr>2nd draft of Glossary and Acronyms</vt:lpstr>
      <vt:lpstr>Conclusions:</vt:lpstr>
      <vt:lpstr>Any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Standardisation of Terminology - Beyond a Glossary</dc:title>
  <dc:creator>Arthur Felice</dc:creator>
  <cp:lastModifiedBy>Arthur Felice</cp:lastModifiedBy>
  <cp:revision>17</cp:revision>
  <dcterms:created xsi:type="dcterms:W3CDTF">2024-03-29T19:03:26Z</dcterms:created>
  <dcterms:modified xsi:type="dcterms:W3CDTF">2024-10-08T09:18:02Z</dcterms:modified>
</cp:coreProperties>
</file>