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6" r:id="rId9"/>
    <p:sldId id="267" r:id="rId10"/>
    <p:sldId id="265" r:id="rId11"/>
    <p:sldId id="268" r:id="rId12"/>
    <p:sldId id="270" r:id="rId13"/>
    <p:sldId id="271" r:id="rId14"/>
    <p:sldId id="272" r:id="rId15"/>
    <p:sldId id="273" r:id="rId1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107" d="100"/>
          <a:sy n="107" d="100"/>
        </p:scale>
        <p:origin x="73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E9323B-C3D9-F287-0C2E-1B6408079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DED1E73-B499-1EDF-B31B-C9DDB3179E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62AEE72-CA5B-44D7-CFBC-CE30C2F5A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9151-DB29-844B-8BE3-21ECC7F535F2}" type="datetimeFigureOut">
              <a:rPr lang="fi-FI" smtClean="0"/>
              <a:t>4.10.2024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7DCFB41-705F-266C-9120-EEE1357D6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258CC56-C5C3-AD1A-5AB7-DBD07808B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964-EA36-D243-81E2-4181603C675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3848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BCEEB8-5552-AC44-B352-938B88B9F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BBA1F94-6116-B228-1F90-36D19B03A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ED82CF1-4BAB-FA92-2114-10DB9FDA9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9151-DB29-844B-8BE3-21ECC7F535F2}" type="datetimeFigureOut">
              <a:rPr lang="fi-FI" smtClean="0"/>
              <a:t>4.10.2024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EC88232-B567-65F1-DE8E-45FD38EC0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FF7A9D4-6CE1-D4BC-873F-EABA9E607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964-EA36-D243-81E2-4181603C675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2445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CE81CCA-5DC3-5C13-660A-4C22064FD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D84EC17-BE70-2759-F632-732E44B5D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69B0605-3FEF-A87E-FD8E-A23061DF6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9151-DB29-844B-8BE3-21ECC7F535F2}" type="datetimeFigureOut">
              <a:rPr lang="fi-FI" smtClean="0"/>
              <a:t>4.10.2024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B443121-912C-A8ED-D642-3B584A4F7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A6079BC-7DA8-7A38-BE51-3AED6B971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964-EA36-D243-81E2-4181603C675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4027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4FA1C0-F392-28E3-C957-5B09CC5F5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054E85B-C929-2D5B-96F4-F9D856A2D9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775556E-DEA1-5586-F999-17649B8A9D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D2B2AD5-25B8-9C98-5EB4-B141D1151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9151-DB29-844B-8BE3-21ECC7F535F2}" type="datetimeFigureOut">
              <a:rPr lang="fi-FI" smtClean="0"/>
              <a:t>4.10.2024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0E67D36-403B-6F28-9746-4195CC329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E877BFA-CACA-4DCC-EC38-C1EF1BBE1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964-EA36-D243-81E2-4181603C675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1526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972CC16-E53C-68C9-3288-7206573E9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847742C-73D2-9652-AB6C-BD7609281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672AC58-455E-1C7B-080D-39A620AB98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4337506-6430-C14E-F1F9-68EE493A21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C84AFBB-6559-9073-3FA4-CDA0F374CD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39E7272-6731-5050-2D2A-F5CBE2749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9151-DB29-844B-8BE3-21ECC7F535F2}" type="datetimeFigureOut">
              <a:rPr lang="fi-FI" smtClean="0"/>
              <a:t>4.10.2024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84B58738-B61C-49DB-0FD5-8AAC0F0E5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9D5C86D8-967B-3983-CA0F-F0865922E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964-EA36-D243-81E2-4181603C675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0915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3DACE6-4770-7B97-84B5-30160C452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05FB275-49F6-86C3-3ED6-488974240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9151-DB29-844B-8BE3-21ECC7F535F2}" type="datetimeFigureOut">
              <a:rPr lang="fi-FI" smtClean="0"/>
              <a:t>4.10.2024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226B698-4517-623B-2D3A-AF6F5515C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975ECFD-419C-388B-56AA-E194A3B83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964-EA36-D243-81E2-4181603C675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31669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5F8189F-0DFF-98E2-A033-0191B67AF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9151-DB29-844B-8BE3-21ECC7F535F2}" type="datetimeFigureOut">
              <a:rPr lang="fi-FI" smtClean="0"/>
              <a:t>4.10.2024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29DD03B-5858-C2EB-B23D-2C8851A1D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2055B39-7892-C87F-D043-3ED1FC9E3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964-EA36-D243-81E2-4181603C675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8384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BC63A8-3D3D-55C6-A7A6-5A9FAF3E6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D77B30-BD58-E4A5-EA1A-4BCF70BC6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7149464-6571-F77F-2868-48CDEACD0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4CC7A22-39C9-F999-AE50-C296F7493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9151-DB29-844B-8BE3-21ECC7F535F2}" type="datetimeFigureOut">
              <a:rPr lang="fi-FI" smtClean="0"/>
              <a:t>4.10.2024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01A53B0-8D1C-21F9-E2E9-F63D97D4C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9A8AC6B-40FB-20CA-E43E-A6DB28412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964-EA36-D243-81E2-4181603C675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6969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7775D31-ED24-7F35-D255-F200DF08C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9B75B21F-5532-8D40-5164-4F2F1B4079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BB7098F-89DF-D722-030C-5B84AE0BF5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8844A6D-652D-39B4-2DC8-1C4EF20A2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9151-DB29-844B-8BE3-21ECC7F535F2}" type="datetimeFigureOut">
              <a:rPr lang="fi-FI" smtClean="0"/>
              <a:t>4.10.2024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B3E73AB-A134-28E2-97E1-5FCF43290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308033C-50E6-5761-F790-496BA80B0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964-EA36-D243-81E2-4181603C675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7609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4734808-70B3-994A-3759-985842E3D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2884F187-A79B-F35E-4CDC-60EEBF89D0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20946BD-18B1-8A42-94A3-9620CA75C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9151-DB29-844B-8BE3-21ECC7F535F2}" type="datetimeFigureOut">
              <a:rPr lang="fi-FI" smtClean="0"/>
              <a:t>4.10.2024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25B08E6-B8A5-B470-9435-6DB902BE6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C62F450-91DE-EB0F-69D8-47C73E76C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964-EA36-D243-81E2-4181603C675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9436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B2663F8F-96E1-78B6-D91C-2B98DFD383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2F5479FB-4D7A-50EF-E085-729D47B4EF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2DC678C-EE31-8E0F-FD23-1E5131D11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9151-DB29-844B-8BE3-21ECC7F535F2}" type="datetimeFigureOut">
              <a:rPr lang="fi-FI" smtClean="0"/>
              <a:t>4.10.2024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7540BD8-4749-6450-6171-6712CF8A2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7AF2652-CEDE-51DF-3770-8A420079E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8B964-EA36-D243-81E2-4181603C675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0309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6DD8E67-7902-9563-7602-C50319774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FCC6C81-1DEE-DE03-CED4-1D402150A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6134E07-6E7F-6AE9-3EE0-FD8D6576F4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ED9151-DB29-844B-8BE3-21ECC7F535F2}" type="datetimeFigureOut">
              <a:rPr lang="fi-FI" smtClean="0"/>
              <a:t>4.10.2024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3E1A637-BBFC-7ED0-34F6-834258EEC2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037AC58-1136-6566-6587-8960726665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58B964-EA36-D243-81E2-4181603C675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26880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accme.uems.eu/" TargetMode="External"/><Relationship Id="rId2" Type="http://schemas.openxmlformats.org/officeDocument/2006/relationships/hyperlink" Target="http://www.uems.e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965975-43C3-8527-85C9-2D630CC48B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7733" y="490537"/>
            <a:ext cx="5291663" cy="1628775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en-US" sz="4000" b="1" dirty="0"/>
              <a:t>An Overview of CME/CPD Systems in Europe</a:t>
            </a:r>
          </a:p>
        </p:txBody>
      </p:sp>
      <p:pic>
        <p:nvPicPr>
          <p:cNvPr id="5" name="Kuva 4" descr="Kuva, joka sisältää kohteen vaate, puku, mies, henkilö&#10;&#10;Kuvaus luotu automaattisesti">
            <a:extLst>
              <a:ext uri="{FF2B5EF4-FFF2-40B4-BE49-F238E27FC236}">
                <a16:creationId xmlns:a16="http://schemas.microsoft.com/office/drawing/2014/main" id="{1AD2540F-AAEB-2DA3-034E-18616014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45"/>
          <a:stretch/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Alaotsikko 2">
            <a:extLst>
              <a:ext uri="{FF2B5EF4-FFF2-40B4-BE49-F238E27FC236}">
                <a16:creationId xmlns:a16="http://schemas.microsoft.com/office/drawing/2014/main" id="{2EC37124-4742-B726-A24F-BBFD52BC7C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7734" y="2614612"/>
            <a:ext cx="5291663" cy="375284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3200" b="1" dirty="0"/>
              <a:t>AMEE 2024, Basel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b="1" dirty="0"/>
              <a:t>Lawrence Sherman</a:t>
            </a:r>
            <a:r>
              <a:rPr lang="en-US" dirty="0"/>
              <a:t>, President, </a:t>
            </a:r>
            <a:r>
              <a:rPr lang="en-US" dirty="0" err="1"/>
              <a:t>Meducate</a:t>
            </a:r>
            <a:r>
              <a:rPr lang="en-US" dirty="0"/>
              <a:t> Global, LLC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In collaboration with Dr. </a:t>
            </a:r>
            <a:r>
              <a:rPr lang="en-US" b="1" dirty="0" err="1"/>
              <a:t>Hannu</a:t>
            </a:r>
            <a:r>
              <a:rPr lang="en-US" b="1" dirty="0"/>
              <a:t> </a:t>
            </a:r>
            <a:r>
              <a:rPr lang="en-US" b="1" dirty="0" err="1"/>
              <a:t>Halila</a:t>
            </a:r>
            <a:r>
              <a:rPr lang="en-US" dirty="0"/>
              <a:t>, Finland</a:t>
            </a:r>
          </a:p>
          <a:p>
            <a:pPr algn="l"/>
            <a:r>
              <a:rPr lang="en-US" dirty="0"/>
              <a:t>Past President of UEMS, European Union of Medical Specialist</a:t>
            </a:r>
          </a:p>
        </p:txBody>
      </p:sp>
    </p:spTree>
    <p:extLst>
      <p:ext uri="{BB962C8B-B14F-4D97-AF65-F5344CB8AC3E}">
        <p14:creationId xmlns:p14="http://schemas.microsoft.com/office/powerpoint/2010/main" val="3583579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29CF7F-90F2-89E8-C38D-AF35130BF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/>
              <a:t>Purpose</a:t>
            </a:r>
            <a:r>
              <a:rPr lang="fi-FI" b="1" dirty="0"/>
              <a:t> of </a:t>
            </a:r>
            <a:r>
              <a:rPr lang="fi-FI" b="1" dirty="0" err="1"/>
              <a:t>the</a:t>
            </a:r>
            <a:r>
              <a:rPr lang="fi-FI" b="1" dirty="0"/>
              <a:t> </a:t>
            </a:r>
            <a:r>
              <a:rPr lang="fi-FI" b="1" dirty="0" err="1"/>
              <a:t>study</a:t>
            </a:r>
            <a:endParaRPr lang="fi-FI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8E722F0-A8AA-422E-7ACA-73146D559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Describe</a:t>
            </a:r>
            <a:r>
              <a:rPr lang="fi-FI" dirty="0"/>
              <a:t> </a:t>
            </a:r>
            <a:r>
              <a:rPr lang="fi-FI" dirty="0" err="1"/>
              <a:t>requirements</a:t>
            </a:r>
            <a:r>
              <a:rPr lang="fi-FI" dirty="0"/>
              <a:t> for </a:t>
            </a:r>
            <a:r>
              <a:rPr lang="fi-FI" dirty="0" err="1"/>
              <a:t>physicians</a:t>
            </a:r>
            <a:r>
              <a:rPr lang="fi-FI" dirty="0"/>
              <a:t> to </a:t>
            </a:r>
            <a:r>
              <a:rPr lang="fi-FI" dirty="0" err="1"/>
              <a:t>engage</a:t>
            </a:r>
            <a:r>
              <a:rPr lang="fi-FI" dirty="0"/>
              <a:t> in CME/CPD in Europe</a:t>
            </a:r>
          </a:p>
          <a:p>
            <a:r>
              <a:rPr lang="fi-FI" dirty="0" err="1"/>
              <a:t>Explore</a:t>
            </a:r>
            <a:r>
              <a:rPr lang="fi-FI" dirty="0"/>
              <a:t> </a:t>
            </a:r>
            <a:r>
              <a:rPr lang="fi-FI" dirty="0" err="1"/>
              <a:t>perceptions</a:t>
            </a:r>
            <a:r>
              <a:rPr lang="fi-FI" dirty="0"/>
              <a:t> of country </a:t>
            </a:r>
            <a:r>
              <a:rPr lang="fi-FI" dirty="0" err="1"/>
              <a:t>experts</a:t>
            </a:r>
            <a:r>
              <a:rPr lang="fi-FI" dirty="0"/>
              <a:t> of </a:t>
            </a:r>
            <a:r>
              <a:rPr lang="fi-FI" dirty="0" err="1"/>
              <a:t>their</a:t>
            </a:r>
            <a:r>
              <a:rPr lang="fi-FI" dirty="0"/>
              <a:t> CME/CPD </a:t>
            </a:r>
            <a:r>
              <a:rPr lang="fi-FI" dirty="0" err="1"/>
              <a:t>systems</a:t>
            </a:r>
            <a:endParaRPr lang="fi-FI" dirty="0"/>
          </a:p>
          <a:p>
            <a:r>
              <a:rPr lang="fi-FI" dirty="0" err="1"/>
              <a:t>Descrive</a:t>
            </a:r>
            <a:r>
              <a:rPr lang="fi-FI" dirty="0"/>
              <a:t> </a:t>
            </a:r>
            <a:r>
              <a:rPr lang="fi-FI" dirty="0" err="1"/>
              <a:t>perceptions</a:t>
            </a:r>
            <a:r>
              <a:rPr lang="fi-FI" dirty="0"/>
              <a:t> </a:t>
            </a:r>
            <a:r>
              <a:rPr lang="fi-FI" dirty="0" err="1"/>
              <a:t>about</a:t>
            </a:r>
            <a:r>
              <a:rPr lang="fi-FI" dirty="0"/>
              <a:t> </a:t>
            </a:r>
            <a:r>
              <a:rPr lang="fi-FI" dirty="0" err="1"/>
              <a:t>interprofessional</a:t>
            </a:r>
            <a:r>
              <a:rPr lang="fi-FI" dirty="0"/>
              <a:t>  CE and </a:t>
            </a:r>
            <a:r>
              <a:rPr lang="fi-FI" dirty="0" err="1"/>
              <a:t>independent</a:t>
            </a:r>
            <a:r>
              <a:rPr lang="fi-FI" dirty="0"/>
              <a:t> CME/CPD</a:t>
            </a:r>
          </a:p>
          <a:p>
            <a:r>
              <a:rPr lang="fi-FI" dirty="0" err="1"/>
              <a:t>Provide</a:t>
            </a:r>
            <a:r>
              <a:rPr lang="fi-FI" dirty="0"/>
              <a:t> </a:t>
            </a:r>
            <a:r>
              <a:rPr lang="fi-FI" dirty="0" err="1"/>
              <a:t>recommendations</a:t>
            </a:r>
            <a:r>
              <a:rPr lang="fi-FI" dirty="0"/>
              <a:t> to </a:t>
            </a:r>
            <a:r>
              <a:rPr lang="fi-FI" dirty="0" err="1"/>
              <a:t>improve</a:t>
            </a:r>
            <a:r>
              <a:rPr lang="fi-FI" dirty="0"/>
              <a:t> </a:t>
            </a:r>
            <a:r>
              <a:rPr lang="fi-FI" dirty="0" err="1"/>
              <a:t>quality</a:t>
            </a:r>
            <a:r>
              <a:rPr lang="fi-FI" dirty="0"/>
              <a:t> and </a:t>
            </a:r>
            <a:r>
              <a:rPr lang="fi-FI" dirty="0" err="1"/>
              <a:t>effectiveness</a:t>
            </a:r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3777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3BC8355-3713-9176-BE64-3D176BAAA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/>
              <a:t>Methods</a:t>
            </a:r>
            <a:endParaRPr lang="fi-FI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E5DED5D-A12C-918A-B4F9-3DA7078990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A </a:t>
            </a:r>
            <a:r>
              <a:rPr lang="fi-FI" dirty="0" err="1"/>
              <a:t>mixed-methods</a:t>
            </a:r>
            <a:r>
              <a:rPr lang="fi-FI" dirty="0"/>
              <a:t> </a:t>
            </a:r>
            <a:r>
              <a:rPr lang="fi-FI" dirty="0" err="1"/>
              <a:t>approach</a:t>
            </a:r>
            <a:r>
              <a:rPr lang="fi-FI" dirty="0"/>
              <a:t>:</a:t>
            </a:r>
          </a:p>
          <a:p>
            <a:pPr lvl="1"/>
            <a:r>
              <a:rPr lang="fi-FI" dirty="0"/>
              <a:t>1:1 </a:t>
            </a:r>
            <a:r>
              <a:rPr lang="fi-FI" dirty="0" err="1"/>
              <a:t>interviews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in-country </a:t>
            </a:r>
            <a:r>
              <a:rPr lang="fi-FI" dirty="0" err="1"/>
              <a:t>subject</a:t>
            </a:r>
            <a:r>
              <a:rPr lang="fi-FI" dirty="0"/>
              <a:t> </a:t>
            </a:r>
            <a:r>
              <a:rPr lang="fi-FI" dirty="0" err="1"/>
              <a:t>matter</a:t>
            </a:r>
            <a:r>
              <a:rPr lang="fi-FI" dirty="0"/>
              <a:t> </a:t>
            </a:r>
            <a:r>
              <a:rPr lang="fi-FI" dirty="0" err="1"/>
              <a:t>experts</a:t>
            </a:r>
            <a:r>
              <a:rPr lang="fi-FI" dirty="0"/>
              <a:t> (15 </a:t>
            </a:r>
            <a:r>
              <a:rPr lang="fi-FI" dirty="0" err="1"/>
              <a:t>countries</a:t>
            </a:r>
            <a:r>
              <a:rPr lang="fi-FI" dirty="0"/>
              <a:t>)</a:t>
            </a:r>
          </a:p>
          <a:p>
            <a:pPr lvl="1"/>
            <a:r>
              <a:rPr lang="fi-FI" dirty="0"/>
              <a:t>Electronic </a:t>
            </a:r>
            <a:r>
              <a:rPr lang="fi-FI" dirty="0" err="1"/>
              <a:t>survey</a:t>
            </a:r>
            <a:r>
              <a:rPr lang="fi-FI" dirty="0"/>
              <a:t> </a:t>
            </a:r>
            <a:r>
              <a:rPr lang="fi-FI" dirty="0" err="1"/>
              <a:t>capturing</a:t>
            </a:r>
            <a:r>
              <a:rPr lang="fi-FI" dirty="0"/>
              <a:t> </a:t>
            </a:r>
            <a:r>
              <a:rPr lang="fi-FI" dirty="0" err="1"/>
              <a:t>qualitative</a:t>
            </a:r>
            <a:r>
              <a:rPr lang="fi-FI" dirty="0"/>
              <a:t> and </a:t>
            </a:r>
            <a:r>
              <a:rPr lang="fi-FI" dirty="0" err="1"/>
              <a:t>quatitative</a:t>
            </a:r>
            <a:r>
              <a:rPr lang="fi-FI" dirty="0"/>
              <a:t> data </a:t>
            </a:r>
            <a:r>
              <a:rPr lang="fi-FI" dirty="0" err="1"/>
              <a:t>from</a:t>
            </a:r>
            <a:r>
              <a:rPr lang="fi-FI" dirty="0"/>
              <a:t> </a:t>
            </a:r>
            <a:r>
              <a:rPr lang="fi-FI" dirty="0" err="1"/>
              <a:t>practising</a:t>
            </a:r>
            <a:r>
              <a:rPr lang="fi-FI" dirty="0"/>
              <a:t> in-country </a:t>
            </a:r>
            <a:r>
              <a:rPr lang="fi-FI" dirty="0" err="1"/>
              <a:t>physicians</a:t>
            </a:r>
            <a:r>
              <a:rPr lang="fi-FI" dirty="0"/>
              <a:t> (270 </a:t>
            </a:r>
            <a:r>
              <a:rPr lang="fi-FI" dirty="0" err="1"/>
              <a:t>respondents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27 </a:t>
            </a:r>
            <a:r>
              <a:rPr lang="fi-FI" dirty="0" err="1"/>
              <a:t>countries</a:t>
            </a:r>
            <a:r>
              <a:rPr lang="fi-FI" dirty="0"/>
              <a:t>)</a:t>
            </a:r>
          </a:p>
          <a:p>
            <a:pPr marL="457200" lvl="1" indent="0">
              <a:buNone/>
            </a:pPr>
            <a:endParaRPr lang="fi-FI" dirty="0"/>
          </a:p>
          <a:p>
            <a:pPr marL="457200" lvl="1" indent="0">
              <a:buNone/>
            </a:pPr>
            <a:r>
              <a:rPr lang="fi-FI" dirty="0"/>
              <a:t>One in a </a:t>
            </a:r>
            <a:r>
              <a:rPr lang="fi-FI" dirty="0" err="1"/>
              <a:t>series</a:t>
            </a:r>
            <a:r>
              <a:rPr lang="fi-FI" dirty="0"/>
              <a:t> of </a:t>
            </a:r>
            <a:r>
              <a:rPr lang="fi-FI" dirty="0" err="1"/>
              <a:t>four</a:t>
            </a:r>
            <a:r>
              <a:rPr lang="fi-FI" dirty="0"/>
              <a:t> </a:t>
            </a:r>
            <a:r>
              <a:rPr lang="fi-FI" dirty="0" err="1"/>
              <a:t>assessments</a:t>
            </a:r>
            <a:r>
              <a:rPr lang="fi-FI" dirty="0"/>
              <a:t> </a:t>
            </a:r>
            <a:r>
              <a:rPr lang="fi-FI" dirty="0" err="1"/>
              <a:t>about</a:t>
            </a:r>
            <a:r>
              <a:rPr lang="fi-FI" dirty="0"/>
              <a:t> CME/CPD </a:t>
            </a:r>
            <a:r>
              <a:rPr lang="fi-FI" dirty="0" err="1"/>
              <a:t>systems</a:t>
            </a:r>
            <a:r>
              <a:rPr lang="fi-FI" dirty="0"/>
              <a:t> in </a:t>
            </a:r>
            <a:r>
              <a:rPr lang="fi-FI" dirty="0" err="1"/>
              <a:t>different</a:t>
            </a:r>
            <a:r>
              <a:rPr lang="fi-FI" dirty="0"/>
              <a:t> </a:t>
            </a:r>
            <a:r>
              <a:rPr lang="fi-FI" dirty="0" err="1"/>
              <a:t>regions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world</a:t>
            </a:r>
            <a:r>
              <a:rPr lang="fi-FI" dirty="0"/>
              <a:t> and </a:t>
            </a:r>
            <a:r>
              <a:rPr lang="fi-FI" dirty="0" err="1"/>
              <a:t>complementing</a:t>
            </a:r>
            <a:r>
              <a:rPr lang="fi-FI" dirty="0"/>
              <a:t> </a:t>
            </a:r>
            <a:r>
              <a:rPr lang="fi-FI" dirty="0" err="1"/>
              <a:t>two</a:t>
            </a:r>
            <a:r>
              <a:rPr lang="fi-FI" dirty="0"/>
              <a:t> </a:t>
            </a:r>
            <a:r>
              <a:rPr lang="fi-FI" dirty="0" err="1"/>
              <a:t>previously</a:t>
            </a:r>
            <a:r>
              <a:rPr lang="fi-FI" dirty="0"/>
              <a:t> </a:t>
            </a:r>
            <a:r>
              <a:rPr lang="fi-FI" dirty="0" err="1"/>
              <a:t>published</a:t>
            </a:r>
            <a:r>
              <a:rPr lang="fi-FI" dirty="0"/>
              <a:t> </a:t>
            </a:r>
            <a:r>
              <a:rPr lang="fi-FI" dirty="0" err="1"/>
              <a:t>studies</a:t>
            </a:r>
            <a:r>
              <a:rPr lang="fi-FI" dirty="0"/>
              <a:t> in </a:t>
            </a:r>
            <a:r>
              <a:rPr lang="fi-FI" dirty="0" err="1"/>
              <a:t>the</a:t>
            </a:r>
            <a:r>
              <a:rPr lang="fi-FI" dirty="0"/>
              <a:t> Asia-Pacific </a:t>
            </a:r>
            <a:r>
              <a:rPr lang="fi-FI" dirty="0" err="1"/>
              <a:t>region</a:t>
            </a:r>
            <a:endParaRPr lang="fi-FI" dirty="0"/>
          </a:p>
          <a:p>
            <a:pPr lvl="1"/>
            <a:endParaRPr lang="fi-FI" dirty="0"/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10368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ADBCB8-710E-B223-7027-5B24974A8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/>
              <a:t>Countries</a:t>
            </a:r>
            <a:r>
              <a:rPr lang="fi-FI" b="1" dirty="0"/>
              <a:t> in </a:t>
            </a:r>
            <a:r>
              <a:rPr lang="fi-FI" b="1" dirty="0" err="1"/>
              <a:t>the</a:t>
            </a:r>
            <a:r>
              <a:rPr lang="fi-FI" b="1" dirty="0"/>
              <a:t> </a:t>
            </a:r>
            <a:r>
              <a:rPr lang="fi-FI" b="1" dirty="0" err="1"/>
              <a:t>study</a:t>
            </a:r>
            <a:endParaRPr lang="fi-FI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658F342-85B2-9331-AE30-96C98ADD5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Population</a:t>
            </a:r>
            <a:r>
              <a:rPr lang="fi-FI" dirty="0"/>
              <a:t> </a:t>
            </a:r>
            <a:r>
              <a:rPr lang="fi-FI" dirty="0" err="1"/>
              <a:t>range</a:t>
            </a:r>
            <a:r>
              <a:rPr lang="fi-FI" dirty="0"/>
              <a:t>:  3,9 </a:t>
            </a:r>
            <a:r>
              <a:rPr lang="fi-FI" dirty="0" err="1"/>
              <a:t>million</a:t>
            </a:r>
            <a:r>
              <a:rPr lang="fi-FI" dirty="0"/>
              <a:t> (</a:t>
            </a:r>
            <a:r>
              <a:rPr lang="fi-FI" dirty="0" err="1"/>
              <a:t>Croatia</a:t>
            </a:r>
            <a:r>
              <a:rPr lang="fi-FI" dirty="0"/>
              <a:t>) – 84,8 </a:t>
            </a:r>
            <a:r>
              <a:rPr lang="fi-FI" dirty="0" err="1"/>
              <a:t>million</a:t>
            </a:r>
            <a:r>
              <a:rPr lang="fi-FI" dirty="0"/>
              <a:t> (</a:t>
            </a:r>
            <a:r>
              <a:rPr lang="fi-FI" dirty="0" err="1"/>
              <a:t>Turkey</a:t>
            </a:r>
            <a:r>
              <a:rPr lang="fi-FI" dirty="0"/>
              <a:t>)</a:t>
            </a:r>
          </a:p>
          <a:p>
            <a:r>
              <a:rPr lang="fi-FI" dirty="0" err="1"/>
              <a:t>Physicians</a:t>
            </a:r>
            <a:r>
              <a:rPr lang="fi-FI" dirty="0"/>
              <a:t> per 1000 </a:t>
            </a:r>
            <a:r>
              <a:rPr lang="fi-FI" dirty="0" err="1"/>
              <a:t>people</a:t>
            </a:r>
            <a:r>
              <a:rPr lang="fi-FI" dirty="0"/>
              <a:t>, </a:t>
            </a:r>
            <a:r>
              <a:rPr lang="fi-FI" dirty="0" err="1"/>
              <a:t>range</a:t>
            </a:r>
            <a:r>
              <a:rPr lang="fi-FI" dirty="0"/>
              <a:t>:   1,8 (</a:t>
            </a:r>
            <a:r>
              <a:rPr lang="fi-FI" dirty="0" err="1"/>
              <a:t>Turkey</a:t>
            </a:r>
            <a:r>
              <a:rPr lang="fi-FI" dirty="0"/>
              <a:t>)– 8,0 (</a:t>
            </a:r>
            <a:r>
              <a:rPr lang="fi-FI" dirty="0" err="1"/>
              <a:t>Italy</a:t>
            </a:r>
            <a:r>
              <a:rPr lang="fi-FI" dirty="0"/>
              <a:t>)</a:t>
            </a: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40595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657DEA-A7E5-B305-F1D3-650E518F9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CME/CPD </a:t>
            </a:r>
            <a:r>
              <a:rPr lang="fi-FI" b="1" dirty="0" err="1"/>
              <a:t>Requirements</a:t>
            </a:r>
            <a:r>
              <a:rPr lang="fi-FI" b="1" dirty="0"/>
              <a:t> for </a:t>
            </a:r>
            <a:r>
              <a:rPr lang="fi-FI" b="1" dirty="0" err="1"/>
              <a:t>Physicians</a:t>
            </a:r>
            <a:endParaRPr lang="fi-FI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19FAFA0-4076-5F08-501B-ACB9A119D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Requirement</a:t>
            </a:r>
            <a:r>
              <a:rPr lang="fi-FI" dirty="0"/>
              <a:t> to </a:t>
            </a:r>
            <a:r>
              <a:rPr lang="fi-FI" dirty="0" err="1"/>
              <a:t>participate</a:t>
            </a:r>
            <a:r>
              <a:rPr lang="fi-FI" dirty="0"/>
              <a:t> in CME/CPD as a </a:t>
            </a:r>
            <a:r>
              <a:rPr lang="fi-FI" dirty="0" err="1"/>
              <a:t>condition</a:t>
            </a:r>
            <a:r>
              <a:rPr lang="fi-FI" dirty="0"/>
              <a:t> of </a:t>
            </a:r>
            <a:r>
              <a:rPr lang="fi-FI" dirty="0" err="1"/>
              <a:t>licensure</a:t>
            </a:r>
            <a:r>
              <a:rPr lang="fi-FI" dirty="0"/>
              <a:t>: 7 </a:t>
            </a:r>
            <a:r>
              <a:rPr lang="fi-FI" dirty="0" err="1"/>
              <a:t>countries</a:t>
            </a:r>
            <a:endParaRPr lang="fi-FI" dirty="0"/>
          </a:p>
          <a:p>
            <a:r>
              <a:rPr lang="fi-FI" dirty="0"/>
              <a:t>1 country </a:t>
            </a:r>
            <a:r>
              <a:rPr lang="fi-FI" dirty="0" err="1"/>
              <a:t>requires</a:t>
            </a:r>
            <a:r>
              <a:rPr lang="fi-FI" dirty="0"/>
              <a:t> </a:t>
            </a:r>
            <a:r>
              <a:rPr lang="fi-FI" dirty="0" err="1"/>
              <a:t>specialist</a:t>
            </a:r>
            <a:r>
              <a:rPr lang="fi-FI" dirty="0"/>
              <a:t> </a:t>
            </a:r>
            <a:r>
              <a:rPr lang="fi-FI" dirty="0" err="1"/>
              <a:t>physicians</a:t>
            </a:r>
            <a:r>
              <a:rPr lang="fi-FI" dirty="0"/>
              <a:t> to </a:t>
            </a:r>
            <a:r>
              <a:rPr lang="fi-FI" dirty="0" err="1"/>
              <a:t>participate</a:t>
            </a:r>
            <a:endParaRPr lang="fi-FI" dirty="0"/>
          </a:p>
          <a:p>
            <a:r>
              <a:rPr lang="fi-FI" dirty="0" err="1"/>
              <a:t>Participation</a:t>
            </a:r>
            <a:r>
              <a:rPr lang="fi-FI" dirty="0"/>
              <a:t> in CME/CPD </a:t>
            </a:r>
            <a:r>
              <a:rPr lang="fi-FI" dirty="0" err="1"/>
              <a:t>encouraged</a:t>
            </a:r>
            <a:r>
              <a:rPr lang="fi-FI" dirty="0"/>
              <a:t> and </a:t>
            </a:r>
            <a:r>
              <a:rPr lang="fi-FI" dirty="0" err="1"/>
              <a:t>often</a:t>
            </a:r>
            <a:r>
              <a:rPr lang="fi-FI" dirty="0"/>
              <a:t> </a:t>
            </a:r>
            <a:r>
              <a:rPr lang="fi-FI" dirty="0" err="1"/>
              <a:t>supported</a:t>
            </a:r>
            <a:r>
              <a:rPr lang="fi-FI" dirty="0"/>
              <a:t> </a:t>
            </a:r>
            <a:r>
              <a:rPr lang="fi-FI" dirty="0" err="1"/>
              <a:t>but</a:t>
            </a:r>
            <a:r>
              <a:rPr lang="fi-FI" dirty="0"/>
              <a:t>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mandatory</a:t>
            </a:r>
            <a:r>
              <a:rPr lang="fi-FI" dirty="0"/>
              <a:t> : 7 </a:t>
            </a:r>
            <a:r>
              <a:rPr lang="fi-FI" dirty="0" err="1"/>
              <a:t>countries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37693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A839A2-F442-3F12-C6E7-608D76EA0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890510-3F59-C23D-74D9-F376214069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b="1" dirty="0"/>
              <a:t>Credit </a:t>
            </a:r>
            <a:r>
              <a:rPr lang="fi-FI" b="1" dirty="0" err="1"/>
              <a:t>points</a:t>
            </a:r>
            <a:r>
              <a:rPr lang="fi-FI" b="1" dirty="0"/>
              <a:t> </a:t>
            </a:r>
            <a:r>
              <a:rPr lang="fi-FI" b="1" dirty="0" err="1"/>
              <a:t>from</a:t>
            </a:r>
            <a:r>
              <a:rPr lang="fi-FI" b="1" dirty="0"/>
              <a:t> CME/CPD</a:t>
            </a:r>
          </a:p>
          <a:p>
            <a:endParaRPr lang="fi-FI" dirty="0"/>
          </a:p>
          <a:p>
            <a:pPr lvl="1"/>
            <a:r>
              <a:rPr lang="fi-FI" dirty="0" err="1"/>
              <a:t>Amount</a:t>
            </a:r>
            <a:r>
              <a:rPr lang="fi-FI" dirty="0"/>
              <a:t> of </a:t>
            </a:r>
            <a:r>
              <a:rPr lang="fi-FI" dirty="0" err="1"/>
              <a:t>credits</a:t>
            </a:r>
            <a:r>
              <a:rPr lang="fi-FI" dirty="0"/>
              <a:t> </a:t>
            </a:r>
            <a:r>
              <a:rPr lang="fi-FI" dirty="0" err="1"/>
              <a:t>awarded</a:t>
            </a:r>
            <a:r>
              <a:rPr lang="fi-FI" dirty="0"/>
              <a:t> </a:t>
            </a:r>
            <a:r>
              <a:rPr lang="fi-FI" dirty="0" err="1"/>
              <a:t>may</a:t>
            </a:r>
            <a:r>
              <a:rPr lang="fi-FI" dirty="0"/>
              <a:t> </a:t>
            </a:r>
            <a:r>
              <a:rPr lang="fi-FI" dirty="0" err="1"/>
              <a:t>vary</a:t>
            </a:r>
            <a:r>
              <a:rPr lang="fi-FI" dirty="0"/>
              <a:t> </a:t>
            </a:r>
            <a:r>
              <a:rPr lang="fi-FI" dirty="0" err="1"/>
              <a:t>depending</a:t>
            </a:r>
            <a:r>
              <a:rPr lang="fi-FI" dirty="0"/>
              <a:t> on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perceived</a:t>
            </a:r>
            <a:r>
              <a:rPr lang="fi-FI" dirty="0"/>
              <a:t> </a:t>
            </a:r>
            <a:r>
              <a:rPr lang="fi-FI" dirty="0" err="1"/>
              <a:t>impact</a:t>
            </a:r>
            <a:r>
              <a:rPr lang="fi-FI" dirty="0"/>
              <a:t>/</a:t>
            </a:r>
            <a:r>
              <a:rPr lang="fi-FI" dirty="0" err="1"/>
              <a:t>value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activity</a:t>
            </a:r>
            <a:endParaRPr lang="fi-FI" dirty="0"/>
          </a:p>
          <a:p>
            <a:pPr lvl="1"/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E737C2A-28B3-2ED8-6E1B-E378632F37C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b="1" dirty="0" err="1"/>
              <a:t>Regulatory</a:t>
            </a:r>
            <a:r>
              <a:rPr lang="fi-FI" b="1" dirty="0"/>
              <a:t> </a:t>
            </a:r>
            <a:r>
              <a:rPr lang="fi-FI" b="1" dirty="0" err="1"/>
              <a:t>body</a:t>
            </a:r>
            <a:r>
              <a:rPr lang="fi-FI" b="1" dirty="0"/>
              <a:t> for CME/CPD</a:t>
            </a:r>
          </a:p>
          <a:p>
            <a:endParaRPr lang="fi-FI" dirty="0"/>
          </a:p>
          <a:p>
            <a:pPr lvl="1"/>
            <a:r>
              <a:rPr lang="fi-FI" dirty="0" err="1"/>
              <a:t>Usually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same</a:t>
            </a:r>
            <a:r>
              <a:rPr lang="fi-FI" dirty="0"/>
              <a:t> as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regulatory</a:t>
            </a:r>
            <a:r>
              <a:rPr lang="fi-FI" dirty="0"/>
              <a:t> </a:t>
            </a:r>
            <a:r>
              <a:rPr lang="fi-FI" dirty="0" err="1"/>
              <a:t>responsible</a:t>
            </a:r>
            <a:r>
              <a:rPr lang="fi-FI" dirty="0"/>
              <a:t> for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practice</a:t>
            </a:r>
            <a:r>
              <a:rPr lang="fi-FI" dirty="0"/>
              <a:t> of </a:t>
            </a:r>
            <a:r>
              <a:rPr lang="fi-FI" dirty="0" err="1"/>
              <a:t>medicine</a:t>
            </a:r>
            <a:r>
              <a:rPr lang="fi-FI" dirty="0"/>
              <a:t>, </a:t>
            </a:r>
            <a:r>
              <a:rPr lang="fi-FI" dirty="0" err="1"/>
              <a:t>may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delegated</a:t>
            </a:r>
            <a:r>
              <a:rPr lang="fi-FI" dirty="0"/>
              <a:t> to a </a:t>
            </a:r>
            <a:r>
              <a:rPr lang="fi-FI" dirty="0" err="1"/>
              <a:t>more</a:t>
            </a:r>
            <a:r>
              <a:rPr lang="fi-FI" dirty="0"/>
              <a:t> </a:t>
            </a:r>
            <a:r>
              <a:rPr lang="fi-FI" dirty="0" err="1"/>
              <a:t>specialized</a:t>
            </a:r>
            <a:r>
              <a:rPr lang="fi-FI" dirty="0"/>
              <a:t> </a:t>
            </a:r>
            <a:r>
              <a:rPr lang="fi-FI" dirty="0" err="1"/>
              <a:t>branch</a:t>
            </a:r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2409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D94E7F-D57D-99E2-4817-59B971D6D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CME/CPD </a:t>
            </a:r>
            <a:r>
              <a:rPr lang="fi-FI" b="1" dirty="0" err="1"/>
              <a:t>Accreditation</a:t>
            </a:r>
            <a:r>
              <a:rPr lang="fi-FI" b="1" dirty="0"/>
              <a:t> Systems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E5B245B-9F54-3BEC-02FD-9CFAEDEAA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b="1" dirty="0"/>
              <a:t>EACCME</a:t>
            </a:r>
            <a:r>
              <a:rPr lang="fi-FI" dirty="0"/>
              <a:t>, European </a:t>
            </a:r>
            <a:r>
              <a:rPr lang="fi-FI" dirty="0" err="1"/>
              <a:t>Accreditation</a:t>
            </a:r>
            <a:r>
              <a:rPr lang="fi-FI" dirty="0"/>
              <a:t> </a:t>
            </a:r>
            <a:r>
              <a:rPr lang="fi-FI" dirty="0" err="1"/>
              <a:t>Council</a:t>
            </a:r>
            <a:r>
              <a:rPr lang="fi-FI" dirty="0"/>
              <a:t> for </a:t>
            </a:r>
            <a:r>
              <a:rPr lang="fi-FI" dirty="0" err="1"/>
              <a:t>Continuing</a:t>
            </a:r>
            <a:r>
              <a:rPr lang="fi-FI" dirty="0"/>
              <a:t> </a:t>
            </a:r>
            <a:r>
              <a:rPr lang="fi-FI" dirty="0" err="1"/>
              <a:t>Medical</a:t>
            </a:r>
            <a:r>
              <a:rPr lang="fi-FI" dirty="0"/>
              <a:t> </a:t>
            </a:r>
            <a:r>
              <a:rPr lang="fi-FI" dirty="0" err="1"/>
              <a:t>Education</a:t>
            </a:r>
            <a:r>
              <a:rPr lang="fi-FI" dirty="0"/>
              <a:t>, </a:t>
            </a:r>
            <a:r>
              <a:rPr lang="fi-FI" dirty="0" err="1"/>
              <a:t>by</a:t>
            </a:r>
            <a:r>
              <a:rPr lang="fi-FI" dirty="0"/>
              <a:t> UEMS (European Union of </a:t>
            </a:r>
            <a:r>
              <a:rPr lang="fi-FI" dirty="0" err="1"/>
              <a:t>Medical</a:t>
            </a:r>
            <a:r>
              <a:rPr lang="fi-FI" dirty="0"/>
              <a:t> </a:t>
            </a:r>
            <a:r>
              <a:rPr lang="fi-FI" dirty="0" err="1"/>
              <a:t>Specialists</a:t>
            </a:r>
            <a:r>
              <a:rPr lang="fi-FI" dirty="0"/>
              <a:t>)</a:t>
            </a:r>
          </a:p>
          <a:p>
            <a:pPr lvl="1"/>
            <a:r>
              <a:rPr lang="fi-FI" dirty="0"/>
              <a:t>By </a:t>
            </a:r>
            <a:r>
              <a:rPr lang="fi-FI" dirty="0" err="1"/>
              <a:t>far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largest</a:t>
            </a:r>
            <a:r>
              <a:rPr lang="fi-FI" dirty="0"/>
              <a:t>, </a:t>
            </a:r>
            <a:r>
              <a:rPr lang="fi-FI" dirty="0" err="1"/>
              <a:t>founded</a:t>
            </a:r>
            <a:r>
              <a:rPr lang="fi-FI" dirty="0"/>
              <a:t> in 2000, </a:t>
            </a:r>
            <a:r>
              <a:rPr lang="fi-FI" dirty="0" err="1"/>
              <a:t>Accrediting</a:t>
            </a:r>
            <a:r>
              <a:rPr lang="fi-FI" dirty="0"/>
              <a:t> </a:t>
            </a:r>
            <a:r>
              <a:rPr lang="fi-FI" dirty="0" err="1"/>
              <a:t>over</a:t>
            </a:r>
            <a:r>
              <a:rPr lang="fi-FI" dirty="0"/>
              <a:t> 2000 </a:t>
            </a:r>
            <a:r>
              <a:rPr lang="fi-FI" dirty="0" err="1"/>
              <a:t>events</a:t>
            </a:r>
            <a:r>
              <a:rPr lang="fi-FI" dirty="0"/>
              <a:t> </a:t>
            </a:r>
            <a:r>
              <a:rPr lang="fi-FI" dirty="0" err="1"/>
              <a:t>yearly</a:t>
            </a:r>
            <a:endParaRPr lang="fi-FI" dirty="0"/>
          </a:p>
          <a:p>
            <a:pPr lvl="1"/>
            <a:r>
              <a:rPr lang="fi-FI" dirty="0"/>
              <a:t>Mutual </a:t>
            </a:r>
            <a:r>
              <a:rPr lang="fi-FI" dirty="0" err="1"/>
              <a:t>recognition</a:t>
            </a:r>
            <a:r>
              <a:rPr lang="fi-FI" dirty="0"/>
              <a:t> of </a:t>
            </a:r>
            <a:r>
              <a:rPr lang="fi-FI" dirty="0" err="1"/>
              <a:t>credits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USA and Canada</a:t>
            </a:r>
          </a:p>
          <a:p>
            <a:pPr lvl="1"/>
            <a:r>
              <a:rPr lang="fi-FI" dirty="0">
                <a:hlinkClick r:id="rId2"/>
              </a:rPr>
              <a:t>www.uems.eu</a:t>
            </a:r>
            <a:r>
              <a:rPr lang="fi-FI" dirty="0"/>
              <a:t>	    </a:t>
            </a:r>
            <a:r>
              <a:rPr lang="fi-FI" dirty="0">
                <a:hlinkClick r:id="rId3"/>
              </a:rPr>
              <a:t>www.eaccme.uems.eu</a:t>
            </a:r>
            <a:r>
              <a:rPr lang="fi-FI" dirty="0"/>
              <a:t> </a:t>
            </a:r>
          </a:p>
          <a:p>
            <a:endParaRPr lang="fi-FI" dirty="0"/>
          </a:p>
          <a:p>
            <a:r>
              <a:rPr lang="fi-FI" sz="2400" dirty="0"/>
              <a:t>EBAC, European Board for </a:t>
            </a:r>
            <a:r>
              <a:rPr lang="fi-FI" sz="2400" dirty="0" err="1"/>
              <a:t>Accreditation</a:t>
            </a:r>
            <a:r>
              <a:rPr lang="fi-FI" sz="2400" dirty="0"/>
              <a:t> of </a:t>
            </a:r>
            <a:r>
              <a:rPr lang="fi-FI" sz="2400" dirty="0" err="1"/>
              <a:t>Continuing</a:t>
            </a:r>
            <a:r>
              <a:rPr lang="fi-FI" sz="2400" dirty="0"/>
              <a:t> </a:t>
            </a:r>
            <a:r>
              <a:rPr lang="fi-FI" sz="2400" dirty="0" err="1"/>
              <a:t>Education</a:t>
            </a:r>
            <a:r>
              <a:rPr lang="fi-FI" sz="2400" dirty="0"/>
              <a:t> for Health </a:t>
            </a:r>
            <a:r>
              <a:rPr lang="fi-FI" sz="2400" dirty="0" err="1"/>
              <a:t>Professionals</a:t>
            </a:r>
            <a:endParaRPr lang="fi-FI" sz="2400" dirty="0"/>
          </a:p>
          <a:p>
            <a:r>
              <a:rPr lang="fi-FI" sz="2400" dirty="0"/>
              <a:t>Royal College of </a:t>
            </a:r>
            <a:r>
              <a:rPr lang="fi-FI" sz="2400" dirty="0" err="1"/>
              <a:t>Physicians</a:t>
            </a:r>
            <a:r>
              <a:rPr lang="fi-FI" sz="2400" dirty="0"/>
              <a:t> in </a:t>
            </a:r>
            <a:r>
              <a:rPr lang="fi-FI" sz="2400" dirty="0" err="1"/>
              <a:t>the</a:t>
            </a:r>
            <a:r>
              <a:rPr lang="fi-FI" sz="2400" dirty="0"/>
              <a:t> United </a:t>
            </a:r>
            <a:r>
              <a:rPr lang="fi-FI" sz="2400" dirty="0" err="1"/>
              <a:t>Kingdom</a:t>
            </a:r>
            <a:r>
              <a:rPr lang="fi-FI" sz="2400" dirty="0"/>
              <a:t> </a:t>
            </a:r>
          </a:p>
          <a:p>
            <a:r>
              <a:rPr lang="fi-FI" sz="2400" dirty="0"/>
              <a:t>UK CPD </a:t>
            </a:r>
            <a:r>
              <a:rPr lang="fi-FI" sz="2400" dirty="0" err="1"/>
              <a:t>Certification</a:t>
            </a:r>
            <a:r>
              <a:rPr lang="fi-FI" sz="2400" dirty="0"/>
              <a:t> Services</a:t>
            </a:r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CDBFBA9B-4A24-51DB-F165-55C84A26DA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257598"/>
              </p:ext>
            </p:extLst>
          </p:nvPr>
        </p:nvGraphicFramePr>
        <p:xfrm>
          <a:off x="8554559" y="3088205"/>
          <a:ext cx="100012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uva" r:id="rId4" imgW="1003300" imgH="1003300" progId="Word.Picture.8">
                  <p:embed/>
                </p:oleObj>
              </mc:Choice>
              <mc:Fallback>
                <p:oleObj name="Kuva" r:id="rId4" imgW="1003300" imgH="1003300" progId="Word.Picture.8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73EB031D-517A-81D2-E6D4-A5B9FEA307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4559" y="3088205"/>
                        <a:ext cx="1000125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6475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C1E26E-8E69-C181-743D-CE61C06B2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b="1" dirty="0" err="1"/>
              <a:t>Results</a:t>
            </a:r>
            <a:r>
              <a:rPr lang="fi-FI" sz="3200" b="1" dirty="0"/>
              <a:t> </a:t>
            </a:r>
            <a:r>
              <a:rPr lang="fi-FI" sz="3200" b="1" dirty="0" err="1"/>
              <a:t>from</a:t>
            </a:r>
            <a:r>
              <a:rPr lang="fi-FI" sz="3200" b="1" dirty="0"/>
              <a:t> </a:t>
            </a:r>
            <a:r>
              <a:rPr lang="fi-FI" sz="3200" b="1" dirty="0" err="1"/>
              <a:t>the</a:t>
            </a:r>
            <a:r>
              <a:rPr lang="fi-FI" sz="3200" b="1" dirty="0"/>
              <a:t> </a:t>
            </a:r>
            <a:r>
              <a:rPr lang="fi-FI" sz="3200" b="1" dirty="0" err="1"/>
              <a:t>Quantitative</a:t>
            </a:r>
            <a:r>
              <a:rPr lang="fi-FI" sz="3200" b="1" dirty="0"/>
              <a:t> </a:t>
            </a:r>
            <a:r>
              <a:rPr lang="fi-FI" sz="3200" b="1" dirty="0" err="1"/>
              <a:t>Survey</a:t>
            </a:r>
            <a:endParaRPr lang="fi-FI" sz="32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4CB9831-21F4-0F4B-5B2D-F1198E87E17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b="1" dirty="0" err="1"/>
              <a:t>Aware</a:t>
            </a:r>
            <a:r>
              <a:rPr lang="fi-FI" b="1" dirty="0"/>
              <a:t> of </a:t>
            </a:r>
            <a:r>
              <a:rPr lang="fi-FI" b="1" dirty="0" err="1"/>
              <a:t>the</a:t>
            </a:r>
            <a:r>
              <a:rPr lang="fi-FI" b="1" dirty="0"/>
              <a:t> country CME/CPD </a:t>
            </a:r>
            <a:r>
              <a:rPr lang="fi-FI" b="1" dirty="0" err="1"/>
              <a:t>system</a:t>
            </a:r>
            <a:endParaRPr lang="fi-FI" b="1" dirty="0"/>
          </a:p>
          <a:p>
            <a:endParaRPr lang="fi-FI" b="1" dirty="0"/>
          </a:p>
          <a:p>
            <a:pPr lvl="1"/>
            <a:r>
              <a:rPr lang="fi-FI" dirty="0" err="1"/>
              <a:t>Yes</a:t>
            </a:r>
            <a:r>
              <a:rPr lang="fi-FI" dirty="0"/>
              <a:t> 80 %</a:t>
            </a:r>
          </a:p>
          <a:p>
            <a:pPr lvl="1"/>
            <a:endParaRPr lang="fi-FI" dirty="0"/>
          </a:p>
          <a:p>
            <a:pPr lvl="1"/>
            <a:r>
              <a:rPr lang="fi-FI" dirty="0"/>
              <a:t>No </a:t>
            </a:r>
            <a:r>
              <a:rPr lang="fi-FI" dirty="0" err="1"/>
              <a:t>formal</a:t>
            </a:r>
            <a:r>
              <a:rPr lang="fi-FI" dirty="0"/>
              <a:t> </a:t>
            </a:r>
            <a:r>
              <a:rPr lang="fi-FI" dirty="0" err="1"/>
              <a:t>system</a:t>
            </a:r>
            <a:r>
              <a:rPr lang="fi-FI" dirty="0"/>
              <a:t> in my country 7%</a:t>
            </a:r>
          </a:p>
          <a:p>
            <a:pPr marL="914400" lvl="2" indent="0">
              <a:buNone/>
            </a:pP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1F14393-3D9D-105D-5F81-E5DE77C5BF9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b="1" dirty="0" err="1"/>
              <a:t>Number</a:t>
            </a:r>
            <a:r>
              <a:rPr lang="fi-FI" b="1" dirty="0"/>
              <a:t> of </a:t>
            </a:r>
            <a:r>
              <a:rPr lang="fi-FI" b="1" dirty="0" err="1"/>
              <a:t>hours</a:t>
            </a:r>
            <a:r>
              <a:rPr lang="fi-FI" b="1" dirty="0"/>
              <a:t> </a:t>
            </a:r>
            <a:r>
              <a:rPr lang="fi-FI" b="1" dirty="0" err="1"/>
              <a:t>you</a:t>
            </a:r>
            <a:r>
              <a:rPr lang="fi-FI" b="1" dirty="0"/>
              <a:t> </a:t>
            </a:r>
            <a:r>
              <a:rPr lang="fi-FI" b="1" dirty="0" err="1"/>
              <a:t>participated</a:t>
            </a:r>
            <a:r>
              <a:rPr lang="fi-FI" b="1" dirty="0"/>
              <a:t> in </a:t>
            </a:r>
            <a:r>
              <a:rPr lang="fi-FI" b="1" dirty="0" err="1"/>
              <a:t>the</a:t>
            </a:r>
            <a:r>
              <a:rPr lang="fi-FI" b="1" dirty="0"/>
              <a:t> </a:t>
            </a:r>
            <a:r>
              <a:rPr lang="fi-FI" b="1" dirty="0" err="1"/>
              <a:t>past</a:t>
            </a:r>
            <a:r>
              <a:rPr lang="fi-FI" b="1" dirty="0"/>
              <a:t> 12 </a:t>
            </a:r>
            <a:r>
              <a:rPr lang="fi-FI" b="1" dirty="0" err="1"/>
              <a:t>monts</a:t>
            </a:r>
            <a:endParaRPr lang="fi-FI" b="1" dirty="0"/>
          </a:p>
          <a:p>
            <a:pPr marL="0" indent="0">
              <a:buNone/>
            </a:pPr>
            <a:r>
              <a:rPr lang="fi-FI" dirty="0"/>
              <a:t>	0: 		9 %</a:t>
            </a:r>
          </a:p>
          <a:p>
            <a:pPr marL="0" indent="0">
              <a:buNone/>
            </a:pPr>
            <a:r>
              <a:rPr lang="fi-FI" dirty="0"/>
              <a:t>	1-20 : 	34 %</a:t>
            </a:r>
          </a:p>
          <a:p>
            <a:pPr marL="0" indent="0">
              <a:buNone/>
            </a:pPr>
            <a:r>
              <a:rPr lang="fi-FI" dirty="0"/>
              <a:t>	21-40: 	20 %</a:t>
            </a:r>
          </a:p>
          <a:p>
            <a:pPr marL="0" indent="0">
              <a:buNone/>
            </a:pPr>
            <a:r>
              <a:rPr lang="fi-FI" dirty="0"/>
              <a:t>	41-50: 	17 %</a:t>
            </a:r>
          </a:p>
          <a:p>
            <a:pPr marL="0" indent="0">
              <a:buNone/>
            </a:pPr>
            <a:r>
              <a:rPr lang="fi-FI" dirty="0"/>
              <a:t>	51-     : 	20 %</a:t>
            </a:r>
          </a:p>
          <a:p>
            <a:pPr marL="0" indent="0">
              <a:buNone/>
            </a:pPr>
            <a:r>
              <a:rPr lang="fi-FI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61134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BC4ED9F-E952-2346-3BB4-B62F540FB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D00957-0CED-407A-A0CE-5765E6B2BA6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b="1" dirty="0" err="1"/>
              <a:t>Participation</a:t>
            </a:r>
            <a:r>
              <a:rPr lang="fi-FI" b="1" dirty="0"/>
              <a:t> in CME/CPD </a:t>
            </a:r>
            <a:r>
              <a:rPr lang="fi-FI" b="1" dirty="0" err="1"/>
              <a:t>should</a:t>
            </a:r>
            <a:r>
              <a:rPr lang="fi-FI" b="1" dirty="0"/>
              <a:t> </a:t>
            </a:r>
            <a:r>
              <a:rPr lang="fi-FI" b="1" dirty="0" err="1"/>
              <a:t>be</a:t>
            </a:r>
            <a:r>
              <a:rPr lang="fi-FI" b="1" dirty="0"/>
              <a:t> </a:t>
            </a:r>
            <a:r>
              <a:rPr lang="fi-FI" b="1" dirty="0" err="1"/>
              <a:t>compulsory</a:t>
            </a:r>
            <a:r>
              <a:rPr lang="fi-FI" b="1" dirty="0"/>
              <a:t>?</a:t>
            </a:r>
          </a:p>
          <a:p>
            <a:endParaRPr lang="fi-FI" dirty="0"/>
          </a:p>
          <a:p>
            <a:pPr lvl="1"/>
            <a:r>
              <a:rPr lang="fi-FI" dirty="0" err="1"/>
              <a:t>Strongly</a:t>
            </a:r>
            <a:r>
              <a:rPr lang="fi-FI" dirty="0"/>
              <a:t> </a:t>
            </a:r>
            <a:r>
              <a:rPr lang="fi-FI" dirty="0" err="1"/>
              <a:t>agree</a:t>
            </a:r>
            <a:r>
              <a:rPr lang="fi-FI" dirty="0"/>
              <a:t>		39 %</a:t>
            </a:r>
          </a:p>
          <a:p>
            <a:pPr lvl="1"/>
            <a:r>
              <a:rPr lang="fi-FI" dirty="0" err="1"/>
              <a:t>Agree</a:t>
            </a:r>
            <a:r>
              <a:rPr lang="fi-FI" dirty="0"/>
              <a:t>			48 %</a:t>
            </a:r>
          </a:p>
          <a:p>
            <a:pPr lvl="1"/>
            <a:r>
              <a:rPr lang="fi-FI" dirty="0" err="1"/>
              <a:t>Disagree</a:t>
            </a:r>
            <a:r>
              <a:rPr lang="fi-FI" dirty="0"/>
              <a:t>		12 %</a:t>
            </a:r>
          </a:p>
          <a:p>
            <a:pPr lvl="1"/>
            <a:r>
              <a:rPr lang="fi-FI" dirty="0" err="1"/>
              <a:t>Strongly</a:t>
            </a:r>
            <a:r>
              <a:rPr lang="fi-FI" dirty="0"/>
              <a:t> </a:t>
            </a:r>
            <a:r>
              <a:rPr lang="fi-FI" dirty="0" err="1"/>
              <a:t>disagree</a:t>
            </a:r>
            <a:r>
              <a:rPr lang="fi-FI" dirty="0"/>
              <a:t>	1 %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0C23629-3A9E-C313-A102-76314A10327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b="1" dirty="0" err="1"/>
              <a:t>Interprofessional</a:t>
            </a:r>
            <a:r>
              <a:rPr lang="fi-FI" b="1" dirty="0"/>
              <a:t> CE is </a:t>
            </a:r>
            <a:r>
              <a:rPr lang="fi-FI" b="1" dirty="0" err="1"/>
              <a:t>needed</a:t>
            </a:r>
            <a:endParaRPr lang="fi-FI" b="1" dirty="0"/>
          </a:p>
          <a:p>
            <a:endParaRPr lang="fi-FI" dirty="0"/>
          </a:p>
          <a:p>
            <a:pPr lvl="1"/>
            <a:r>
              <a:rPr lang="fi-FI" dirty="0" err="1"/>
              <a:t>Yes</a:t>
            </a:r>
            <a:r>
              <a:rPr lang="fi-FI" dirty="0"/>
              <a:t> 		72 %</a:t>
            </a:r>
          </a:p>
          <a:p>
            <a:pPr lvl="1"/>
            <a:r>
              <a:rPr lang="fi-FI" dirty="0"/>
              <a:t>No 		5 %</a:t>
            </a:r>
          </a:p>
          <a:p>
            <a:pPr lvl="1"/>
            <a:r>
              <a:rPr lang="fi-FI" dirty="0" err="1"/>
              <a:t>Not</a:t>
            </a:r>
            <a:r>
              <a:rPr lang="fi-FI" dirty="0"/>
              <a:t> sure 	12 %</a:t>
            </a:r>
          </a:p>
          <a:p>
            <a:pPr lvl="1"/>
            <a:endParaRPr lang="fi-FI" dirty="0"/>
          </a:p>
          <a:p>
            <a:pPr lvl="1"/>
            <a:r>
              <a:rPr lang="fi-FI" dirty="0"/>
              <a:t>(</a:t>
            </a:r>
            <a:r>
              <a:rPr lang="fi-FI" dirty="0" err="1"/>
              <a:t>Missing</a:t>
            </a:r>
            <a:r>
              <a:rPr lang="fi-FI" dirty="0"/>
              <a:t>		11%)</a:t>
            </a:r>
          </a:p>
        </p:txBody>
      </p:sp>
    </p:spTree>
    <p:extLst>
      <p:ext uri="{BB962C8B-B14F-4D97-AF65-F5344CB8AC3E}">
        <p14:creationId xmlns:p14="http://schemas.microsoft.com/office/powerpoint/2010/main" val="1898995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CB6E3A8-56BE-ED4D-D1A8-F83C943E2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b="1" dirty="0" err="1"/>
              <a:t>What</a:t>
            </a:r>
            <a:r>
              <a:rPr lang="fi-FI" sz="3600" b="1" dirty="0"/>
              <a:t> </a:t>
            </a:r>
            <a:r>
              <a:rPr lang="fi-FI" sz="3600" b="1" dirty="0" err="1"/>
              <a:t>are</a:t>
            </a:r>
            <a:r>
              <a:rPr lang="fi-FI" sz="3600" b="1" dirty="0"/>
              <a:t> </a:t>
            </a:r>
            <a:r>
              <a:rPr lang="fi-FI" sz="3600" b="1" dirty="0" err="1"/>
              <a:t>your</a:t>
            </a:r>
            <a:r>
              <a:rPr lang="fi-FI" sz="3600" b="1" dirty="0"/>
              <a:t> </a:t>
            </a:r>
            <a:r>
              <a:rPr lang="fi-FI" sz="3600" b="1" dirty="0" err="1"/>
              <a:t>barriers</a:t>
            </a:r>
            <a:r>
              <a:rPr lang="fi-FI" sz="3600" b="1" dirty="0"/>
              <a:t> to </a:t>
            </a:r>
            <a:r>
              <a:rPr lang="fi-FI" sz="3600" b="1" dirty="0" err="1"/>
              <a:t>participating</a:t>
            </a:r>
            <a:r>
              <a:rPr lang="fi-FI" sz="3600" b="1" dirty="0"/>
              <a:t> in CME/CPD?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479442-BBED-DE0D-FA1F-09F2DFC5E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covered</a:t>
            </a:r>
            <a:r>
              <a:rPr lang="fi-FI" dirty="0"/>
              <a:t> in my </a:t>
            </a:r>
            <a:r>
              <a:rPr lang="fi-FI" dirty="0" err="1"/>
              <a:t>budget</a:t>
            </a:r>
            <a:r>
              <a:rPr lang="fi-FI" dirty="0"/>
              <a:t>				31 %</a:t>
            </a:r>
          </a:p>
          <a:p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offered</a:t>
            </a:r>
            <a:r>
              <a:rPr lang="fi-FI" dirty="0"/>
              <a:t> at </a:t>
            </a:r>
            <a:r>
              <a:rPr lang="fi-FI" dirty="0" err="1"/>
              <a:t>convenient</a:t>
            </a:r>
            <a:r>
              <a:rPr lang="fi-FI" dirty="0"/>
              <a:t> </a:t>
            </a:r>
            <a:r>
              <a:rPr lang="fi-FI" dirty="0" err="1"/>
              <a:t>times</a:t>
            </a:r>
            <a:r>
              <a:rPr lang="fi-FI" dirty="0"/>
              <a:t>			20 %</a:t>
            </a:r>
          </a:p>
          <a:p>
            <a:r>
              <a:rPr lang="fi-FI" dirty="0" err="1"/>
              <a:t>Topics</a:t>
            </a:r>
            <a:r>
              <a:rPr lang="fi-FI" dirty="0"/>
              <a:t>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relevant</a:t>
            </a:r>
            <a:r>
              <a:rPr lang="fi-FI" dirty="0"/>
              <a:t>/</a:t>
            </a:r>
            <a:r>
              <a:rPr lang="fi-FI" dirty="0" err="1"/>
              <a:t>clinically</a:t>
            </a:r>
            <a:r>
              <a:rPr lang="fi-FI" dirty="0"/>
              <a:t> </a:t>
            </a:r>
            <a:r>
              <a:rPr lang="fi-FI" dirty="0" err="1"/>
              <a:t>important</a:t>
            </a:r>
            <a:r>
              <a:rPr lang="fi-FI" dirty="0"/>
              <a:t>		14 %</a:t>
            </a:r>
          </a:p>
          <a:p>
            <a:r>
              <a:rPr lang="fi-FI" dirty="0" err="1"/>
              <a:t>Quality</a:t>
            </a:r>
            <a:r>
              <a:rPr lang="fi-FI" dirty="0"/>
              <a:t>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high</a:t>
            </a:r>
            <a:r>
              <a:rPr lang="fi-FI" dirty="0"/>
              <a:t> </a:t>
            </a:r>
            <a:r>
              <a:rPr lang="fi-FI" dirty="0" err="1"/>
              <a:t>enough</a:t>
            </a:r>
            <a:r>
              <a:rPr lang="fi-FI" dirty="0"/>
              <a:t>				15 %</a:t>
            </a:r>
          </a:p>
          <a:p>
            <a:r>
              <a:rPr lang="fi-FI" dirty="0"/>
              <a:t>Learning </a:t>
            </a:r>
            <a:r>
              <a:rPr lang="fi-FI" dirty="0" err="1"/>
              <a:t>objectives</a:t>
            </a:r>
            <a:r>
              <a:rPr lang="fi-FI" dirty="0"/>
              <a:t>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clear</a:t>
            </a:r>
            <a:r>
              <a:rPr lang="fi-FI" dirty="0"/>
              <a:t>			14 %</a:t>
            </a:r>
          </a:p>
          <a:p>
            <a:r>
              <a:rPr lang="fi-FI" dirty="0" err="1"/>
              <a:t>Formats</a:t>
            </a:r>
            <a:r>
              <a:rPr lang="fi-FI" dirty="0"/>
              <a:t>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flexible</a:t>
            </a:r>
            <a:r>
              <a:rPr lang="fi-FI" dirty="0"/>
              <a:t> </a:t>
            </a:r>
            <a:r>
              <a:rPr lang="fi-FI" dirty="0" err="1"/>
              <a:t>enough</a:t>
            </a:r>
            <a:r>
              <a:rPr lang="fi-FI" dirty="0"/>
              <a:t>				13 %</a:t>
            </a:r>
          </a:p>
          <a:p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enough</a:t>
            </a:r>
            <a:r>
              <a:rPr lang="fi-FI" dirty="0"/>
              <a:t> </a:t>
            </a:r>
            <a:r>
              <a:rPr lang="fi-FI" dirty="0" err="1"/>
              <a:t>skill</a:t>
            </a:r>
            <a:r>
              <a:rPr lang="fi-FI" dirty="0"/>
              <a:t> </a:t>
            </a:r>
            <a:r>
              <a:rPr lang="fi-FI" dirty="0" err="1"/>
              <a:t>bilding</a:t>
            </a:r>
            <a:r>
              <a:rPr lang="fi-FI" dirty="0"/>
              <a:t> </a:t>
            </a:r>
            <a:r>
              <a:rPr lang="fi-FI" dirty="0" err="1"/>
              <a:t>exercise</a:t>
            </a:r>
            <a:r>
              <a:rPr lang="fi-FI" dirty="0"/>
              <a:t>			13 %</a:t>
            </a:r>
          </a:p>
          <a:p>
            <a:r>
              <a:rPr lang="fi-FI" dirty="0"/>
              <a:t>I </a:t>
            </a:r>
            <a:r>
              <a:rPr lang="fi-FI" dirty="0" err="1"/>
              <a:t>do</a:t>
            </a:r>
            <a:r>
              <a:rPr lang="fi-FI" dirty="0"/>
              <a:t>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any</a:t>
            </a:r>
            <a:r>
              <a:rPr lang="fi-FI" dirty="0"/>
              <a:t> </a:t>
            </a:r>
            <a:r>
              <a:rPr lang="fi-FI" dirty="0" err="1"/>
              <a:t>barriers</a:t>
            </a:r>
            <a:r>
              <a:rPr lang="fi-FI" dirty="0"/>
              <a:t>				20 %</a:t>
            </a:r>
          </a:p>
        </p:txBody>
      </p:sp>
    </p:spTree>
    <p:extLst>
      <p:ext uri="{BB962C8B-B14F-4D97-AF65-F5344CB8AC3E}">
        <p14:creationId xmlns:p14="http://schemas.microsoft.com/office/powerpoint/2010/main" val="322714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24F6FA8-6D9A-D525-23E5-3B6BDEB1C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400" b="1" dirty="0" err="1"/>
              <a:t>Results</a:t>
            </a:r>
            <a:r>
              <a:rPr lang="fi-FI" sz="4400" b="1" dirty="0"/>
              <a:t> </a:t>
            </a:r>
            <a:r>
              <a:rPr lang="fi-FI" sz="4400" b="1" dirty="0" err="1"/>
              <a:t>from</a:t>
            </a:r>
            <a:r>
              <a:rPr lang="fi-FI" sz="4400" b="1" dirty="0"/>
              <a:t> </a:t>
            </a:r>
            <a:r>
              <a:rPr lang="fi-FI" sz="4400" b="1" dirty="0" err="1"/>
              <a:t>the</a:t>
            </a:r>
            <a:r>
              <a:rPr lang="fi-FI" sz="4400" b="1" dirty="0"/>
              <a:t> </a:t>
            </a:r>
            <a:r>
              <a:rPr lang="fi-FI" sz="4400" b="1" dirty="0" err="1"/>
              <a:t>Quantitative</a:t>
            </a:r>
            <a:r>
              <a:rPr lang="fi-FI" sz="4400" b="1" dirty="0"/>
              <a:t> </a:t>
            </a:r>
            <a:r>
              <a:rPr lang="fi-FI" sz="4400" b="1" dirty="0" err="1"/>
              <a:t>Survey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1FE0F93-9FC1-16A9-72CB-1BAF3080A71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b="1" dirty="0"/>
              <a:t>CME/CPD </a:t>
            </a:r>
            <a:r>
              <a:rPr lang="fi-FI" b="1" dirty="0" err="1"/>
              <a:t>free</a:t>
            </a:r>
            <a:r>
              <a:rPr lang="fi-FI" b="1" dirty="0"/>
              <a:t> </a:t>
            </a:r>
            <a:r>
              <a:rPr lang="fi-FI" b="1" dirty="0" err="1"/>
              <a:t>from</a:t>
            </a:r>
            <a:r>
              <a:rPr lang="fi-FI" b="1" dirty="0"/>
              <a:t> </a:t>
            </a:r>
            <a:r>
              <a:rPr lang="fi-FI" b="1" dirty="0" err="1"/>
              <a:t>control</a:t>
            </a:r>
            <a:r>
              <a:rPr lang="fi-FI" b="1" dirty="0"/>
              <a:t> </a:t>
            </a:r>
            <a:r>
              <a:rPr lang="fi-FI" b="1" dirty="0" err="1"/>
              <a:t>by</a:t>
            </a:r>
            <a:r>
              <a:rPr lang="fi-FI" b="1" dirty="0"/>
              <a:t> </a:t>
            </a:r>
            <a:r>
              <a:rPr lang="fi-FI" b="1" dirty="0" err="1"/>
              <a:t>pharmaceutical</a:t>
            </a:r>
            <a:r>
              <a:rPr lang="fi-FI" b="1" dirty="0"/>
              <a:t> </a:t>
            </a:r>
            <a:r>
              <a:rPr lang="fi-FI" b="1" dirty="0" err="1"/>
              <a:t>or</a:t>
            </a:r>
            <a:r>
              <a:rPr lang="fi-FI" b="1" dirty="0"/>
              <a:t> </a:t>
            </a:r>
            <a:r>
              <a:rPr lang="fi-FI" b="1" dirty="0" err="1"/>
              <a:t>other</a:t>
            </a:r>
            <a:r>
              <a:rPr lang="fi-FI" b="1" dirty="0"/>
              <a:t> </a:t>
            </a:r>
            <a:r>
              <a:rPr lang="fi-FI" b="1" dirty="0" err="1"/>
              <a:t>commercial</a:t>
            </a:r>
            <a:r>
              <a:rPr lang="fi-FI" b="1" dirty="0"/>
              <a:t> </a:t>
            </a:r>
            <a:r>
              <a:rPr lang="fi-FI" b="1" dirty="0" err="1"/>
              <a:t>interests</a:t>
            </a:r>
            <a:endParaRPr lang="fi-FI" b="1" dirty="0"/>
          </a:p>
          <a:p>
            <a:endParaRPr lang="fi-FI" dirty="0"/>
          </a:p>
          <a:p>
            <a:pPr lvl="1"/>
            <a:r>
              <a:rPr lang="fi-FI" dirty="0" err="1"/>
              <a:t>Strongly</a:t>
            </a:r>
            <a:r>
              <a:rPr lang="fi-FI" dirty="0"/>
              <a:t> </a:t>
            </a:r>
            <a:r>
              <a:rPr lang="fi-FI" dirty="0" err="1"/>
              <a:t>agree</a:t>
            </a:r>
            <a:r>
              <a:rPr lang="fi-FI" dirty="0"/>
              <a:t>		14%</a:t>
            </a:r>
          </a:p>
          <a:p>
            <a:pPr lvl="1"/>
            <a:r>
              <a:rPr lang="fi-FI" dirty="0" err="1"/>
              <a:t>Agree</a:t>
            </a:r>
            <a:r>
              <a:rPr lang="fi-FI" dirty="0"/>
              <a:t>			36%</a:t>
            </a:r>
          </a:p>
          <a:p>
            <a:pPr lvl="1"/>
            <a:r>
              <a:rPr lang="fi-FI" dirty="0" err="1"/>
              <a:t>Disagree</a:t>
            </a:r>
            <a:r>
              <a:rPr lang="fi-FI" dirty="0"/>
              <a:t>		29%</a:t>
            </a:r>
          </a:p>
          <a:p>
            <a:pPr lvl="1"/>
            <a:r>
              <a:rPr lang="fi-FI" dirty="0" err="1"/>
              <a:t>Strongly</a:t>
            </a:r>
            <a:r>
              <a:rPr lang="fi-FI" dirty="0"/>
              <a:t> </a:t>
            </a:r>
            <a:r>
              <a:rPr lang="fi-FI" dirty="0" err="1"/>
              <a:t>disagree</a:t>
            </a:r>
            <a:r>
              <a:rPr lang="fi-FI" dirty="0"/>
              <a:t>	6 %</a:t>
            </a:r>
          </a:p>
          <a:p>
            <a:pPr lvl="1"/>
            <a:r>
              <a:rPr lang="fi-FI" dirty="0"/>
              <a:t>(</a:t>
            </a:r>
            <a:r>
              <a:rPr lang="fi-FI" dirty="0" err="1"/>
              <a:t>Missing</a:t>
            </a:r>
            <a:r>
              <a:rPr lang="fi-FI" dirty="0"/>
              <a:t>		15 %)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4CF527C-C03F-3444-97A2-802593A8E6D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b="1" dirty="0"/>
              <a:t>CME/CPD </a:t>
            </a:r>
            <a:r>
              <a:rPr lang="fi-FI" b="1" dirty="0" err="1"/>
              <a:t>funded</a:t>
            </a:r>
            <a:r>
              <a:rPr lang="fi-FI" b="1" dirty="0"/>
              <a:t> </a:t>
            </a:r>
            <a:r>
              <a:rPr lang="fi-FI" b="1" dirty="0" err="1"/>
              <a:t>by</a:t>
            </a:r>
            <a:r>
              <a:rPr lang="fi-FI" b="1" dirty="0"/>
              <a:t> </a:t>
            </a:r>
            <a:r>
              <a:rPr lang="fi-FI" b="1" dirty="0" err="1"/>
              <a:t>pharma</a:t>
            </a:r>
            <a:r>
              <a:rPr lang="fi-FI" b="1" dirty="0"/>
              <a:t> </a:t>
            </a:r>
            <a:r>
              <a:rPr lang="fi-FI" b="1" dirty="0" err="1"/>
              <a:t>or</a:t>
            </a:r>
            <a:r>
              <a:rPr lang="fi-FI" b="1" dirty="0"/>
              <a:t> </a:t>
            </a:r>
            <a:r>
              <a:rPr lang="fi-FI" b="1" dirty="0" err="1"/>
              <a:t>other</a:t>
            </a:r>
            <a:r>
              <a:rPr lang="fi-FI" b="1" dirty="0"/>
              <a:t> </a:t>
            </a:r>
            <a:r>
              <a:rPr lang="fi-FI" b="1" dirty="0" err="1"/>
              <a:t>commercial</a:t>
            </a:r>
            <a:r>
              <a:rPr lang="fi-FI" b="1" dirty="0"/>
              <a:t> </a:t>
            </a:r>
            <a:r>
              <a:rPr lang="fi-FI" b="1" dirty="0" err="1"/>
              <a:t>interest</a:t>
            </a:r>
            <a:r>
              <a:rPr lang="fi-FI" b="1" dirty="0"/>
              <a:t> </a:t>
            </a:r>
            <a:r>
              <a:rPr lang="fi-FI" b="1" dirty="0" err="1"/>
              <a:t>organizations</a:t>
            </a:r>
            <a:r>
              <a:rPr lang="fi-FI" b="1" dirty="0"/>
              <a:t> </a:t>
            </a:r>
            <a:r>
              <a:rPr lang="fi-FI" b="1" dirty="0" err="1"/>
              <a:t>can</a:t>
            </a:r>
            <a:r>
              <a:rPr lang="fi-FI" b="1" dirty="0"/>
              <a:t> </a:t>
            </a:r>
            <a:r>
              <a:rPr lang="fi-FI" b="1" dirty="0" err="1"/>
              <a:t>be</a:t>
            </a:r>
            <a:r>
              <a:rPr lang="fi-FI" b="1" dirty="0"/>
              <a:t> </a:t>
            </a:r>
            <a:r>
              <a:rPr lang="fi-FI" b="1" dirty="0" err="1"/>
              <a:t>free</a:t>
            </a:r>
            <a:r>
              <a:rPr lang="fi-FI" b="1" dirty="0"/>
              <a:t> </a:t>
            </a:r>
            <a:r>
              <a:rPr lang="fi-FI" b="1" dirty="0" err="1"/>
              <a:t>from</a:t>
            </a:r>
            <a:r>
              <a:rPr lang="fi-FI" b="1" dirty="0"/>
              <a:t> </a:t>
            </a:r>
            <a:r>
              <a:rPr lang="fi-FI" b="1" dirty="0" err="1"/>
              <a:t>bias</a:t>
            </a:r>
            <a:endParaRPr lang="fi-FI" b="1" dirty="0"/>
          </a:p>
          <a:p>
            <a:endParaRPr lang="fi-FI" b="1" dirty="0"/>
          </a:p>
          <a:p>
            <a:pPr lvl="1"/>
            <a:r>
              <a:rPr lang="fi-FI" dirty="0" err="1"/>
              <a:t>Strongly</a:t>
            </a:r>
            <a:r>
              <a:rPr lang="fi-FI" dirty="0"/>
              <a:t> </a:t>
            </a:r>
            <a:r>
              <a:rPr lang="fi-FI" dirty="0" err="1"/>
              <a:t>agree</a:t>
            </a:r>
            <a:r>
              <a:rPr lang="fi-FI" dirty="0"/>
              <a:t>		6 %</a:t>
            </a:r>
          </a:p>
          <a:p>
            <a:pPr lvl="1"/>
            <a:r>
              <a:rPr lang="fi-FI" dirty="0" err="1"/>
              <a:t>Agree</a:t>
            </a:r>
            <a:r>
              <a:rPr lang="fi-FI" dirty="0"/>
              <a:t>			35%</a:t>
            </a:r>
          </a:p>
          <a:p>
            <a:pPr lvl="1"/>
            <a:r>
              <a:rPr lang="fi-FI" dirty="0" err="1"/>
              <a:t>Disagree</a:t>
            </a:r>
            <a:r>
              <a:rPr lang="fi-FI" dirty="0"/>
              <a:t>		31 %</a:t>
            </a:r>
          </a:p>
          <a:p>
            <a:pPr lvl="1"/>
            <a:r>
              <a:rPr lang="fi-FI" dirty="0" err="1"/>
              <a:t>Strongly</a:t>
            </a:r>
            <a:r>
              <a:rPr lang="fi-FI" dirty="0"/>
              <a:t> </a:t>
            </a:r>
            <a:r>
              <a:rPr lang="fi-FI" dirty="0" err="1"/>
              <a:t>disagree</a:t>
            </a:r>
            <a:r>
              <a:rPr lang="fi-FI" dirty="0"/>
              <a:t>	11%</a:t>
            </a:r>
          </a:p>
          <a:p>
            <a:pPr lvl="1"/>
            <a:r>
              <a:rPr lang="fi-FI" dirty="0"/>
              <a:t>(</a:t>
            </a:r>
            <a:r>
              <a:rPr lang="fi-FI" dirty="0" err="1"/>
              <a:t>Missing</a:t>
            </a:r>
            <a:r>
              <a:rPr lang="fi-FI" dirty="0"/>
              <a:t>			17 %)</a:t>
            </a:r>
          </a:p>
        </p:txBody>
      </p:sp>
    </p:spTree>
    <p:extLst>
      <p:ext uri="{BB962C8B-B14F-4D97-AF65-F5344CB8AC3E}">
        <p14:creationId xmlns:p14="http://schemas.microsoft.com/office/powerpoint/2010/main" val="302065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31AD66-40DB-C2AB-098C-FD8B6BB7F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Key </a:t>
            </a:r>
            <a:r>
              <a:rPr lang="fi-FI" b="1" dirty="0" err="1"/>
              <a:t>findings</a:t>
            </a:r>
            <a:r>
              <a:rPr lang="fi-FI" b="1" dirty="0"/>
              <a:t> </a:t>
            </a:r>
            <a:r>
              <a:rPr lang="fi-FI" b="1" dirty="0" err="1"/>
              <a:t>from</a:t>
            </a:r>
            <a:r>
              <a:rPr lang="fi-FI" b="1" dirty="0"/>
              <a:t> 1:1 </a:t>
            </a:r>
            <a:r>
              <a:rPr lang="fi-FI" b="1" dirty="0" err="1"/>
              <a:t>interviews</a:t>
            </a:r>
            <a:endParaRPr lang="fi-FI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102ADB-4E1C-AD4A-AEF6-0EB23F86A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There</a:t>
            </a:r>
            <a:r>
              <a:rPr lang="fi-FI" dirty="0"/>
              <a:t> is </a:t>
            </a:r>
            <a:r>
              <a:rPr lang="fi-FI" dirty="0" err="1"/>
              <a:t>value</a:t>
            </a:r>
            <a:r>
              <a:rPr lang="fi-FI" dirty="0"/>
              <a:t> in </a:t>
            </a:r>
            <a:r>
              <a:rPr lang="fi-FI" b="1" dirty="0" err="1"/>
              <a:t>implementing</a:t>
            </a:r>
            <a:r>
              <a:rPr lang="fi-FI" b="1" dirty="0"/>
              <a:t> </a:t>
            </a:r>
            <a:r>
              <a:rPr lang="fi-FI" b="1" dirty="0" err="1"/>
              <a:t>mandatory</a:t>
            </a:r>
            <a:r>
              <a:rPr lang="fi-FI" b="1" dirty="0"/>
              <a:t> </a:t>
            </a:r>
            <a:r>
              <a:rPr lang="fi-FI" b="1" dirty="0" err="1"/>
              <a:t>system</a:t>
            </a:r>
            <a:r>
              <a:rPr lang="fi-FI" b="1" dirty="0"/>
              <a:t> </a:t>
            </a:r>
            <a:r>
              <a:rPr lang="fi-FI" dirty="0"/>
              <a:t>to </a:t>
            </a:r>
            <a:r>
              <a:rPr lang="fi-FI" dirty="0" err="1"/>
              <a:t>all</a:t>
            </a:r>
            <a:r>
              <a:rPr lang="fi-FI" dirty="0"/>
              <a:t> </a:t>
            </a:r>
            <a:r>
              <a:rPr lang="fi-FI" dirty="0" err="1"/>
              <a:t>physicians</a:t>
            </a:r>
            <a:r>
              <a:rPr lang="fi-FI" dirty="0"/>
              <a:t>, </a:t>
            </a:r>
            <a:r>
              <a:rPr lang="fi-FI" dirty="0" err="1"/>
              <a:t>though</a:t>
            </a:r>
            <a:r>
              <a:rPr lang="fi-FI" dirty="0"/>
              <a:t> data </a:t>
            </a:r>
            <a:r>
              <a:rPr lang="fi-FI" dirty="0" err="1"/>
              <a:t>shows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most</a:t>
            </a:r>
            <a:r>
              <a:rPr lang="fi-FI" dirty="0"/>
              <a:t> </a:t>
            </a:r>
            <a:r>
              <a:rPr lang="fi-FI" dirty="0" err="1"/>
              <a:t>do</a:t>
            </a:r>
            <a:r>
              <a:rPr lang="fi-FI" dirty="0"/>
              <a:t> </a:t>
            </a:r>
            <a:r>
              <a:rPr lang="fi-FI" dirty="0" err="1"/>
              <a:t>participate</a:t>
            </a:r>
            <a:r>
              <a:rPr lang="fi-FI" dirty="0"/>
              <a:t> </a:t>
            </a:r>
            <a:r>
              <a:rPr lang="fi-FI" dirty="0" err="1"/>
              <a:t>regardless</a:t>
            </a:r>
            <a:endParaRPr lang="fi-FI" dirty="0"/>
          </a:p>
          <a:p>
            <a:r>
              <a:rPr lang="fi-FI" dirty="0"/>
              <a:t>In </a:t>
            </a:r>
            <a:r>
              <a:rPr lang="fi-FI" dirty="0" err="1"/>
              <a:t>countries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mandatory</a:t>
            </a:r>
            <a:r>
              <a:rPr lang="fi-FI" dirty="0"/>
              <a:t> </a:t>
            </a:r>
            <a:r>
              <a:rPr lang="fi-FI" dirty="0" err="1"/>
              <a:t>systems</a:t>
            </a:r>
            <a:r>
              <a:rPr lang="fi-FI" dirty="0"/>
              <a:t>, </a:t>
            </a:r>
            <a:r>
              <a:rPr lang="fi-FI" b="1" dirty="0" err="1"/>
              <a:t>sanctions</a:t>
            </a:r>
            <a:r>
              <a:rPr lang="fi-FI" b="1" dirty="0"/>
              <a:t> for </a:t>
            </a:r>
            <a:r>
              <a:rPr lang="fi-FI" b="1" dirty="0" err="1"/>
              <a:t>failure</a:t>
            </a:r>
            <a:r>
              <a:rPr lang="fi-FI" b="1" dirty="0"/>
              <a:t> to </a:t>
            </a:r>
            <a:r>
              <a:rPr lang="fi-FI" b="1" dirty="0" err="1"/>
              <a:t>participate</a:t>
            </a:r>
            <a:r>
              <a:rPr lang="fi-FI" b="1" dirty="0"/>
              <a:t> </a:t>
            </a:r>
            <a:r>
              <a:rPr lang="fi-FI" b="1" dirty="0" err="1"/>
              <a:t>were</a:t>
            </a:r>
            <a:r>
              <a:rPr lang="fi-FI" b="1" dirty="0"/>
              <a:t> </a:t>
            </a:r>
            <a:r>
              <a:rPr lang="fi-FI" b="1" dirty="0" err="1"/>
              <a:t>few</a:t>
            </a:r>
            <a:endParaRPr lang="fi-FI" b="1" dirty="0"/>
          </a:p>
          <a:p>
            <a:endParaRPr lang="fi-FI" dirty="0"/>
          </a:p>
          <a:p>
            <a:r>
              <a:rPr lang="fi-FI" b="1" dirty="0" err="1"/>
              <a:t>Interprofessional</a:t>
            </a:r>
            <a:r>
              <a:rPr lang="fi-FI" b="1" dirty="0"/>
              <a:t> CE </a:t>
            </a:r>
            <a:r>
              <a:rPr lang="fi-FI" dirty="0" err="1"/>
              <a:t>endorsed</a:t>
            </a:r>
            <a:r>
              <a:rPr lang="fi-FI" dirty="0"/>
              <a:t> and </a:t>
            </a:r>
            <a:r>
              <a:rPr lang="fi-FI" dirty="0" err="1"/>
              <a:t>philosophically</a:t>
            </a:r>
            <a:r>
              <a:rPr lang="fi-FI" dirty="0"/>
              <a:t> </a:t>
            </a:r>
            <a:r>
              <a:rPr lang="fi-FI" dirty="0" err="1"/>
              <a:t>supported</a:t>
            </a:r>
            <a:r>
              <a:rPr lang="fi-FI" dirty="0"/>
              <a:t>, </a:t>
            </a:r>
            <a:r>
              <a:rPr lang="fi-FI" dirty="0" err="1"/>
              <a:t>wide</a:t>
            </a:r>
            <a:r>
              <a:rPr lang="fi-FI" dirty="0"/>
              <a:t> </a:t>
            </a:r>
            <a:r>
              <a:rPr lang="fi-FI" dirty="0" err="1"/>
              <a:t>variation</a:t>
            </a:r>
            <a:r>
              <a:rPr lang="fi-FI" dirty="0"/>
              <a:t> in </a:t>
            </a:r>
            <a:r>
              <a:rPr lang="fi-FI" dirty="0" err="1"/>
              <a:t>whether</a:t>
            </a:r>
            <a:r>
              <a:rPr lang="fi-FI" dirty="0"/>
              <a:t> it is </a:t>
            </a:r>
            <a:r>
              <a:rPr lang="fi-FI" dirty="0" err="1"/>
              <a:t>actually</a:t>
            </a:r>
            <a:r>
              <a:rPr lang="fi-FI" dirty="0"/>
              <a:t> </a:t>
            </a:r>
            <a:r>
              <a:rPr lang="fi-FI" dirty="0" err="1"/>
              <a:t>available</a:t>
            </a:r>
            <a:r>
              <a:rPr lang="fi-FI" dirty="0"/>
              <a:t> for </a:t>
            </a:r>
            <a:r>
              <a:rPr lang="fi-FI" dirty="0" err="1"/>
              <a:t>physician</a:t>
            </a:r>
            <a:r>
              <a:rPr lang="fi-FI" dirty="0"/>
              <a:t> </a:t>
            </a:r>
            <a:r>
              <a:rPr lang="fi-FI" dirty="0" err="1"/>
              <a:t>learners</a:t>
            </a:r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36701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4B71AA-6D16-D236-027E-70E914B00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Key </a:t>
            </a:r>
            <a:r>
              <a:rPr lang="fi-FI" b="1" dirty="0" err="1"/>
              <a:t>findings</a:t>
            </a:r>
            <a:r>
              <a:rPr lang="fi-FI" b="1" dirty="0"/>
              <a:t> </a:t>
            </a:r>
            <a:r>
              <a:rPr lang="fi-FI" b="1" dirty="0" err="1"/>
              <a:t>from</a:t>
            </a:r>
            <a:r>
              <a:rPr lang="fi-FI" b="1" dirty="0"/>
              <a:t> 1:1 </a:t>
            </a:r>
            <a:r>
              <a:rPr lang="fi-FI" b="1" dirty="0" err="1"/>
              <a:t>interviews</a:t>
            </a:r>
            <a:r>
              <a:rPr lang="fi-FI" b="1" dirty="0"/>
              <a:t> (</a:t>
            </a:r>
            <a:r>
              <a:rPr lang="fi-FI" b="1" dirty="0" err="1"/>
              <a:t>continued</a:t>
            </a:r>
            <a:r>
              <a:rPr lang="fi-FI" b="1" dirty="0"/>
              <a:t>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D7715BA-034D-8982-190D-5C63EF9EF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CME/CPD </a:t>
            </a:r>
            <a:r>
              <a:rPr lang="fi-FI" b="1" dirty="0" err="1"/>
              <a:t>systems</a:t>
            </a:r>
            <a:r>
              <a:rPr lang="fi-FI" b="1" dirty="0"/>
              <a:t> </a:t>
            </a:r>
            <a:r>
              <a:rPr lang="fi-FI" b="1" dirty="0" err="1"/>
              <a:t>are</a:t>
            </a:r>
            <a:r>
              <a:rPr lang="fi-FI" b="1" dirty="0"/>
              <a:t> </a:t>
            </a:r>
            <a:r>
              <a:rPr lang="fi-FI" b="1" dirty="0" err="1"/>
              <a:t>quite</a:t>
            </a:r>
            <a:r>
              <a:rPr lang="fi-FI" b="1" dirty="0"/>
              <a:t> </a:t>
            </a:r>
            <a:r>
              <a:rPr lang="fi-FI" b="1" dirty="0" err="1"/>
              <a:t>mature</a:t>
            </a:r>
            <a:r>
              <a:rPr lang="fi-FI" b="1" dirty="0"/>
              <a:t> </a:t>
            </a:r>
            <a:r>
              <a:rPr lang="fi-FI" dirty="0" err="1"/>
              <a:t>compared</a:t>
            </a:r>
            <a:r>
              <a:rPr lang="fi-FI" dirty="0"/>
              <a:t> to </a:t>
            </a:r>
            <a:r>
              <a:rPr lang="fi-FI" dirty="0" err="1"/>
              <a:t>other</a:t>
            </a:r>
            <a:r>
              <a:rPr lang="fi-FI" dirty="0"/>
              <a:t> </a:t>
            </a:r>
            <a:r>
              <a:rPr lang="fi-FI" dirty="0" err="1"/>
              <a:t>areas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world</a:t>
            </a:r>
            <a:endParaRPr lang="fi-FI" dirty="0"/>
          </a:p>
          <a:p>
            <a:endParaRPr lang="fi-FI" dirty="0"/>
          </a:p>
          <a:p>
            <a:r>
              <a:rPr lang="fi-FI" dirty="0"/>
              <a:t>CME/CPD </a:t>
            </a:r>
            <a:r>
              <a:rPr lang="fi-FI" dirty="0" err="1"/>
              <a:t>systems</a:t>
            </a:r>
            <a:r>
              <a:rPr lang="fi-FI" dirty="0"/>
              <a:t> </a:t>
            </a:r>
            <a:r>
              <a:rPr lang="fi-FI" dirty="0" err="1"/>
              <a:t>are</a:t>
            </a:r>
            <a:r>
              <a:rPr lang="fi-FI" dirty="0"/>
              <a:t> </a:t>
            </a:r>
            <a:r>
              <a:rPr lang="fi-FI" b="1" dirty="0" err="1"/>
              <a:t>professionally</a:t>
            </a:r>
            <a:r>
              <a:rPr lang="fi-FI" b="1" dirty="0"/>
              <a:t> </a:t>
            </a:r>
            <a:r>
              <a:rPr lang="fi-FI" b="1" dirty="0" err="1"/>
              <a:t>self-regulated</a:t>
            </a:r>
            <a:endParaRPr lang="fi-FI" b="1" dirty="0"/>
          </a:p>
          <a:p>
            <a:endParaRPr lang="fi-FI" b="1" dirty="0"/>
          </a:p>
          <a:p>
            <a:r>
              <a:rPr lang="fi-FI" dirty="0" err="1"/>
              <a:t>Almost</a:t>
            </a:r>
            <a:r>
              <a:rPr lang="fi-FI" dirty="0"/>
              <a:t> </a:t>
            </a:r>
            <a:r>
              <a:rPr lang="fi-FI" dirty="0" err="1"/>
              <a:t>all</a:t>
            </a:r>
            <a:r>
              <a:rPr lang="fi-FI" dirty="0"/>
              <a:t> </a:t>
            </a:r>
            <a:r>
              <a:rPr lang="fi-FI" dirty="0" err="1"/>
              <a:t>countries</a:t>
            </a:r>
            <a:r>
              <a:rPr lang="fi-FI" dirty="0"/>
              <a:t>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implemened</a:t>
            </a:r>
            <a:r>
              <a:rPr lang="fi-FI" dirty="0"/>
              <a:t> </a:t>
            </a:r>
            <a:r>
              <a:rPr lang="fi-FI" dirty="0" err="1"/>
              <a:t>policies</a:t>
            </a:r>
            <a:r>
              <a:rPr lang="fi-FI" dirty="0"/>
              <a:t> </a:t>
            </a:r>
            <a:r>
              <a:rPr lang="fi-FI" dirty="0" err="1"/>
              <a:t>or</a:t>
            </a:r>
            <a:r>
              <a:rPr lang="fi-FI" dirty="0"/>
              <a:t> </a:t>
            </a:r>
            <a:r>
              <a:rPr lang="fi-FI" dirty="0" err="1"/>
              <a:t>laws</a:t>
            </a:r>
            <a:r>
              <a:rPr lang="fi-FI" dirty="0"/>
              <a:t> to </a:t>
            </a:r>
            <a:r>
              <a:rPr lang="fi-FI" b="1" dirty="0" err="1"/>
              <a:t>limit</a:t>
            </a:r>
            <a:r>
              <a:rPr lang="fi-FI" b="1" dirty="0"/>
              <a:t> </a:t>
            </a:r>
            <a:r>
              <a:rPr lang="fi-FI" b="1" dirty="0" err="1"/>
              <a:t>the</a:t>
            </a:r>
            <a:r>
              <a:rPr lang="fi-FI" b="1" dirty="0"/>
              <a:t> </a:t>
            </a:r>
            <a:r>
              <a:rPr lang="fi-FI" b="1" dirty="0" err="1"/>
              <a:t>influence</a:t>
            </a:r>
            <a:r>
              <a:rPr lang="fi-FI" b="1" dirty="0"/>
              <a:t> of </a:t>
            </a:r>
            <a:r>
              <a:rPr lang="fi-FI" b="1" dirty="0" err="1"/>
              <a:t>commercial</a:t>
            </a:r>
            <a:r>
              <a:rPr lang="fi-FI" b="1" dirty="0"/>
              <a:t> </a:t>
            </a:r>
            <a:r>
              <a:rPr lang="fi-FI" b="1" dirty="0" err="1"/>
              <a:t>interest</a:t>
            </a:r>
            <a:r>
              <a:rPr lang="fi-FI" dirty="0"/>
              <a:t> </a:t>
            </a:r>
            <a:r>
              <a:rPr lang="fi-FI" dirty="0" err="1"/>
              <a:t>organizations</a:t>
            </a:r>
            <a:r>
              <a:rPr lang="fi-FI" dirty="0"/>
              <a:t> (</a:t>
            </a:r>
            <a:r>
              <a:rPr lang="fi-FI" dirty="0" err="1"/>
              <a:t>pharma</a:t>
            </a:r>
            <a:r>
              <a:rPr lang="fi-FI" dirty="0"/>
              <a:t> </a:t>
            </a:r>
            <a:r>
              <a:rPr lang="fi-FI" dirty="0" err="1"/>
              <a:t>or</a:t>
            </a:r>
            <a:r>
              <a:rPr lang="fi-FI" dirty="0"/>
              <a:t> </a:t>
            </a:r>
            <a:r>
              <a:rPr lang="fi-FI" dirty="0" err="1"/>
              <a:t>devise</a:t>
            </a:r>
            <a:r>
              <a:rPr lang="fi-FI" dirty="0"/>
              <a:t>) </a:t>
            </a:r>
            <a:r>
              <a:rPr lang="fi-FI" dirty="0" err="1"/>
              <a:t>over</a:t>
            </a:r>
            <a:r>
              <a:rPr lang="fi-FI" dirty="0"/>
              <a:t> CME/CPD </a:t>
            </a:r>
            <a:r>
              <a:rPr lang="fi-FI" dirty="0" err="1"/>
              <a:t>content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61895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8FE3B3-82F9-6A06-6FB3-FDAE23F40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Key </a:t>
            </a:r>
            <a:r>
              <a:rPr lang="fi-FI" b="1" dirty="0" err="1"/>
              <a:t>findings</a:t>
            </a:r>
            <a:r>
              <a:rPr lang="fi-FI" b="1" dirty="0"/>
              <a:t> </a:t>
            </a:r>
            <a:r>
              <a:rPr lang="fi-FI" b="1" dirty="0" err="1"/>
              <a:t>from</a:t>
            </a:r>
            <a:r>
              <a:rPr lang="fi-FI" b="1" dirty="0"/>
              <a:t> 1:1 </a:t>
            </a:r>
            <a:r>
              <a:rPr lang="fi-FI" b="1" dirty="0" err="1"/>
              <a:t>interviews</a:t>
            </a:r>
            <a:r>
              <a:rPr lang="fi-FI" b="1" dirty="0"/>
              <a:t> (</a:t>
            </a:r>
            <a:r>
              <a:rPr lang="fi-FI" b="1" dirty="0" err="1"/>
              <a:t>continued</a:t>
            </a:r>
            <a:r>
              <a:rPr lang="fi-FI" b="1" dirty="0"/>
              <a:t>)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D3E955A-97F0-A1EA-0182-5B4D0DDE5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CME/CPD is </a:t>
            </a:r>
            <a:r>
              <a:rPr lang="fi-FI" dirty="0" err="1"/>
              <a:t>readily</a:t>
            </a:r>
            <a:r>
              <a:rPr lang="fi-FI" dirty="0"/>
              <a:t> </a:t>
            </a:r>
            <a:r>
              <a:rPr lang="fi-FI" dirty="0" err="1"/>
              <a:t>available</a:t>
            </a:r>
            <a:r>
              <a:rPr lang="fi-FI" dirty="0"/>
              <a:t> in a </a:t>
            </a:r>
            <a:r>
              <a:rPr lang="fi-FI" dirty="0" err="1"/>
              <a:t>variety</a:t>
            </a:r>
            <a:r>
              <a:rPr lang="fi-FI" dirty="0"/>
              <a:t> of </a:t>
            </a:r>
            <a:r>
              <a:rPr lang="fi-FI" b="1" dirty="0" err="1"/>
              <a:t>different</a:t>
            </a:r>
            <a:r>
              <a:rPr lang="fi-FI" b="1" dirty="0"/>
              <a:t> </a:t>
            </a:r>
            <a:r>
              <a:rPr lang="fi-FI" b="1" dirty="0" err="1"/>
              <a:t>formats</a:t>
            </a:r>
            <a:endParaRPr lang="fi-FI" b="1" dirty="0"/>
          </a:p>
          <a:p>
            <a:r>
              <a:rPr lang="fi-FI" dirty="0" err="1"/>
              <a:t>Participation</a:t>
            </a:r>
            <a:r>
              <a:rPr lang="fi-FI" dirty="0"/>
              <a:t> is </a:t>
            </a:r>
            <a:r>
              <a:rPr lang="fi-FI" dirty="0" err="1"/>
              <a:t>hampered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b="1" dirty="0" err="1"/>
              <a:t>costs</a:t>
            </a:r>
            <a:r>
              <a:rPr lang="fi-FI" b="1" dirty="0"/>
              <a:t> and </a:t>
            </a:r>
            <a:r>
              <a:rPr lang="fi-FI" b="1" dirty="0" err="1"/>
              <a:t>time</a:t>
            </a:r>
            <a:r>
              <a:rPr lang="fi-FI" b="1" dirty="0"/>
              <a:t> </a:t>
            </a:r>
            <a:r>
              <a:rPr lang="fi-FI" b="1" dirty="0" err="1"/>
              <a:t>constraints</a:t>
            </a:r>
            <a:endParaRPr lang="fi-FI" b="1" dirty="0"/>
          </a:p>
          <a:p>
            <a:endParaRPr lang="fi-FI" dirty="0"/>
          </a:p>
          <a:p>
            <a:r>
              <a:rPr lang="fi-FI" b="1" dirty="0" err="1"/>
              <a:t>Opportunities</a:t>
            </a:r>
            <a:r>
              <a:rPr lang="fi-FI" b="1" dirty="0"/>
              <a:t> for </a:t>
            </a:r>
            <a:r>
              <a:rPr lang="fi-FI" b="1" dirty="0" err="1"/>
              <a:t>improvement</a:t>
            </a:r>
            <a:r>
              <a:rPr lang="fi-FI" dirty="0"/>
              <a:t>:</a:t>
            </a:r>
          </a:p>
          <a:p>
            <a:endParaRPr lang="fi-FI" dirty="0"/>
          </a:p>
          <a:p>
            <a:pPr lvl="1"/>
            <a:r>
              <a:rPr lang="fi-FI" sz="2800" dirty="0" err="1"/>
              <a:t>Increasing</a:t>
            </a:r>
            <a:r>
              <a:rPr lang="fi-FI" sz="2800" dirty="0"/>
              <a:t> </a:t>
            </a:r>
            <a:r>
              <a:rPr lang="fi-FI" sz="2800" b="1" dirty="0" err="1"/>
              <a:t>innovation</a:t>
            </a:r>
            <a:endParaRPr lang="fi-FI" sz="2800" b="1" dirty="0"/>
          </a:p>
          <a:p>
            <a:pPr lvl="1"/>
            <a:r>
              <a:rPr lang="fi-FI" sz="2800" dirty="0" err="1"/>
              <a:t>Improving</a:t>
            </a:r>
            <a:r>
              <a:rPr lang="fi-FI" sz="2800" dirty="0"/>
              <a:t> </a:t>
            </a:r>
            <a:r>
              <a:rPr lang="fi-FI" sz="2800" b="1" dirty="0" err="1"/>
              <a:t>transparency</a:t>
            </a:r>
            <a:endParaRPr lang="fi-FI" sz="2800" b="1" dirty="0"/>
          </a:p>
          <a:p>
            <a:pPr lvl="1"/>
            <a:r>
              <a:rPr lang="fi-FI" sz="2800" dirty="0" err="1"/>
              <a:t>Decreasing</a:t>
            </a:r>
            <a:r>
              <a:rPr lang="fi-FI" sz="2800" dirty="0"/>
              <a:t> </a:t>
            </a:r>
            <a:r>
              <a:rPr lang="fi-FI" sz="2800" b="1" dirty="0" err="1"/>
              <a:t>admimistrative</a:t>
            </a:r>
            <a:r>
              <a:rPr lang="fi-FI" sz="2800" b="1" dirty="0"/>
              <a:t> </a:t>
            </a:r>
            <a:r>
              <a:rPr lang="fi-FI" sz="2800" b="1" dirty="0" err="1"/>
              <a:t>burdens</a:t>
            </a:r>
            <a:endParaRPr lang="fi-FI" sz="2800" b="1" dirty="0"/>
          </a:p>
          <a:p>
            <a:pPr lvl="1"/>
            <a:r>
              <a:rPr lang="fi-FI" sz="2800" dirty="0"/>
              <a:t>More </a:t>
            </a:r>
            <a:r>
              <a:rPr lang="fi-FI" sz="2800" b="1" dirty="0" err="1"/>
              <a:t>interprofessional</a:t>
            </a:r>
            <a:r>
              <a:rPr lang="fi-FI" sz="2800" dirty="0"/>
              <a:t> </a:t>
            </a:r>
            <a:r>
              <a:rPr lang="fi-FI" sz="2800" dirty="0" err="1"/>
              <a:t>continuing</a:t>
            </a:r>
            <a:r>
              <a:rPr lang="fi-FI" sz="2800" dirty="0"/>
              <a:t> </a:t>
            </a:r>
            <a:r>
              <a:rPr lang="fi-FI" sz="2800" dirty="0" err="1"/>
              <a:t>education</a:t>
            </a:r>
            <a:endParaRPr lang="fi-FI" sz="2800" dirty="0"/>
          </a:p>
        </p:txBody>
      </p:sp>
    </p:spTree>
    <p:extLst>
      <p:ext uri="{BB962C8B-B14F-4D97-AF65-F5344CB8AC3E}">
        <p14:creationId xmlns:p14="http://schemas.microsoft.com/office/powerpoint/2010/main" val="2527886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D16D30A-1382-6C35-3726-CE8319D54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C5B1109-C85A-AD05-71EC-91C38ADFDB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4400" dirty="0" err="1"/>
              <a:t>Thank</a:t>
            </a:r>
            <a:r>
              <a:rPr lang="fi-FI" sz="4400" dirty="0"/>
              <a:t> </a:t>
            </a:r>
            <a:r>
              <a:rPr lang="fi-FI" sz="4400" dirty="0" err="1"/>
              <a:t>you</a:t>
            </a:r>
            <a:r>
              <a:rPr lang="fi-FI" sz="4400" dirty="0"/>
              <a:t>!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r>
              <a:rPr lang="fi-FI" sz="4400" dirty="0"/>
              <a:t>Kiitos!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16B224A-33C0-B854-387D-07AB4A86C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3450" y="3154363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004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2" ma:contentTypeDescription="Crée un document." ma:contentTypeScope="" ma:versionID="4966109fe0896e52cf96412e6b71e88b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7f227f0845759f58ca2e23e7beba02e0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E8F58B-3C32-422C-BC11-C049FD536460}"/>
</file>

<file path=customXml/itemProps2.xml><?xml version="1.0" encoding="utf-8"?>
<ds:datastoreItem xmlns:ds="http://schemas.openxmlformats.org/officeDocument/2006/customXml" ds:itemID="{09AF3AD7-ABDB-47F5-9CD5-700A1C28007A}"/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820</Words>
  <Application>Microsoft Macintosh PowerPoint</Application>
  <PresentationFormat>Laajakuva</PresentationFormat>
  <Paragraphs>117</Paragraphs>
  <Slides>15</Slides>
  <Notes>0</Notes>
  <HiddenSlides>0</HiddenSlides>
  <MMClips>0</MMClips>
  <ScaleCrop>false</ScaleCrop>
  <HeadingPairs>
    <vt:vector size="8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Office-teema</vt:lpstr>
      <vt:lpstr>Kuva</vt:lpstr>
      <vt:lpstr>An Overview of CME/CPD Systems in Europe</vt:lpstr>
      <vt:lpstr>Purpose of the study</vt:lpstr>
      <vt:lpstr>Methods</vt:lpstr>
      <vt:lpstr>Countries in the study</vt:lpstr>
      <vt:lpstr>CME/CPD Requirements for Physicians</vt:lpstr>
      <vt:lpstr>PowerPoint-esitys</vt:lpstr>
      <vt:lpstr>CME/CPD Accreditation Systems </vt:lpstr>
      <vt:lpstr>Results from the Quantitative Survey</vt:lpstr>
      <vt:lpstr>PowerPoint-esitys</vt:lpstr>
      <vt:lpstr>What are your barriers to participating in CME/CPD?</vt:lpstr>
      <vt:lpstr>Results from the Quantitative Survey</vt:lpstr>
      <vt:lpstr>Key findings from 1:1 interviews</vt:lpstr>
      <vt:lpstr>Key findings from 1:1 interviews (continued)</vt:lpstr>
      <vt:lpstr>Key findings from 1:1 interviews (continued)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Hannu Halila</dc:creator>
  <cp:lastModifiedBy>Hannu Halila</cp:lastModifiedBy>
  <cp:revision>19</cp:revision>
  <dcterms:created xsi:type="dcterms:W3CDTF">2024-08-22T14:15:05Z</dcterms:created>
  <dcterms:modified xsi:type="dcterms:W3CDTF">2024-10-04T17:01:17Z</dcterms:modified>
</cp:coreProperties>
</file>