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5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9323B-C3D9-F287-0C2E-1B640807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D1E73-B499-1EDF-B31B-C9DDB317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2AEE72-CA5B-44D7-CFBC-CE30C2F5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FB41-705F-266C-9120-EEE1357D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8CC56-C5C3-AD1A-5AB7-DBD07808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84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34808-70B3-994A-3759-985842E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84F187-A79B-F35E-4CDC-60EEBF89D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46BD-18B1-8A42-94A3-9620CA75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5B08E6-B8A5-B470-9435-6DB902BE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62F450-91DE-EB0F-69D8-47C73E76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4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63F8F-96E1-78B6-D91C-2B98DFD38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F5479FB-4D7A-50EF-E085-729D47B4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DC678C-EE31-8E0F-FD23-1E5131D1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540BD8-4749-6450-6171-6712CF8A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AF2652-CEDE-51DF-3770-8A420079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30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CEEB8-5552-AC44-B352-938B88B9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A1F94-6116-B228-1F90-36D19B03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D82CF1-4BAB-FA92-2114-10DB9FDA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C88232-B567-65F1-DE8E-45FD38EC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7A9D4-6CE1-D4BC-873F-EABA9E60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4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81CCA-5DC3-5C13-660A-4C22064F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84EC17-BE70-2759-F632-732E44B5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9B0605-3FEF-A87E-FD8E-A23061DF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443121-912C-A8ED-D642-3B584A4F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6079BC-7DA8-7A38-BE51-3AED6B97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0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FA1C0-F392-28E3-C957-5B09CC5F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54E85B-C929-2D5B-96F4-F9D856A2D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75556E-DEA1-5586-F999-17649B8A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2B2AD5-25B8-9C98-5EB4-B141D115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E67D36-403B-6F28-9746-4195CC32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877BFA-CACA-4DCC-EC38-C1EF1BBE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52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72CC16-E53C-68C9-3288-7206573E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47742C-73D2-9652-AB6C-BD760928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72AC58-455E-1C7B-080D-39A620AB9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337506-6430-C14E-F1F9-68EE493A2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84AFBB-6559-9073-3FA4-CDA0F374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39E7272-6731-5050-2D2A-F5CBE274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4B58738-B61C-49DB-0FD5-8AAC0F0E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D5C86D8-967B-3983-CA0F-F0865922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91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3DACE6-4770-7B97-84B5-30160C45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5FB275-49F6-86C3-3ED6-48897424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26B698-4517-623B-2D3A-AF6F5515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75ECFD-419C-388B-56AA-E194A3B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6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F8189F-0DFF-98E2-A033-0191B67A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29DD03B-5858-C2EB-B23D-2C8851A1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055B39-7892-C87F-D043-3ED1FC9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38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C63A8-3D3D-55C6-A7A6-5A9FAF3E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D77B30-BD58-E4A5-EA1A-4BCF70BC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149464-6571-F77F-2868-48CDEACD0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CC7A22-39C9-F999-AE50-C296F749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1A53B0-8D1C-21F9-E2E9-F63D97D4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A8AC6B-40FB-20CA-E43E-A6DB2841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9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75D31-ED24-7F35-D255-F200DF08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75B21F-5532-8D40-5164-4F2F1B407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B7098F-89DF-D722-030C-5B84AE0BF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844A6D-652D-39B4-2DC8-1C4EF20A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3E73AB-A134-28E2-97E1-5FCF4329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08033C-50E6-5761-F790-496BA80B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60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DD8E67-7902-9563-7602-C5031977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CC6C81-1DEE-DE03-CED4-1D402150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134E07-6E7F-6AE9-3EE0-FD8D6576F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D9151-DB29-844B-8BE3-21ECC7F535F2}" type="datetimeFigureOut">
              <a:rPr lang="fi-FI" smtClean="0"/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E1A637-BBFC-7ED0-34F6-834258EEC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37AC58-1136-6566-6587-896072666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8B964-EA36-D243-81E2-4181603C6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88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ccme.uems.eu/" TargetMode="External"/><Relationship Id="rId2" Type="http://schemas.openxmlformats.org/officeDocument/2006/relationships/hyperlink" Target="http://www.uems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65975-43C3-8527-85C9-2D630CC48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b="1" dirty="0"/>
              <a:t>An Overview of CME/CPD Systems in Europe</a:t>
            </a:r>
          </a:p>
        </p:txBody>
      </p:sp>
      <p:pic>
        <p:nvPicPr>
          <p:cNvPr id="5" name="Kuva 4" descr="Kuva, joka sisältää kohteen vaate, puku, mies, henkilö&#10;&#10;Kuvaus luotu automaattisesti">
            <a:extLst>
              <a:ext uri="{FF2B5EF4-FFF2-40B4-BE49-F238E27FC236}">
                <a16:creationId xmlns:a16="http://schemas.microsoft.com/office/drawing/2014/main" id="{1AD2540F-AAEB-2DA3-034E-18616014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4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2EC37124-4742-B726-A24F-BBFD52BC7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AMEE 2024, Basel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Lawrence Sherman</a:t>
            </a:r>
            <a:r>
              <a:rPr lang="en-US" dirty="0"/>
              <a:t>, President, </a:t>
            </a:r>
            <a:r>
              <a:rPr lang="en-US" dirty="0" err="1"/>
              <a:t>Meducate</a:t>
            </a:r>
            <a:r>
              <a:rPr lang="en-US" dirty="0"/>
              <a:t> Global, LLC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In collaboration with Dr. </a:t>
            </a:r>
            <a:r>
              <a:rPr lang="en-US" b="1" dirty="0" err="1"/>
              <a:t>Hannu</a:t>
            </a:r>
            <a:r>
              <a:rPr lang="en-US" b="1" dirty="0"/>
              <a:t> </a:t>
            </a:r>
            <a:r>
              <a:rPr lang="en-US" b="1" dirty="0" err="1"/>
              <a:t>Halila</a:t>
            </a:r>
            <a:r>
              <a:rPr lang="en-US" dirty="0"/>
              <a:t>, Finland</a:t>
            </a:r>
          </a:p>
          <a:p>
            <a:pPr algn="l"/>
            <a:r>
              <a:rPr lang="en-US" dirty="0"/>
              <a:t>Past President of UEMS, European Union of Medical Specialist</a:t>
            </a:r>
          </a:p>
        </p:txBody>
      </p:sp>
    </p:spTree>
    <p:extLst>
      <p:ext uri="{BB962C8B-B14F-4D97-AF65-F5344CB8AC3E}">
        <p14:creationId xmlns:p14="http://schemas.microsoft.com/office/powerpoint/2010/main" val="358357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B6E3A8-56BE-ED4D-D1A8-F83C943E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err="1"/>
              <a:t>What</a:t>
            </a:r>
            <a:r>
              <a:rPr lang="fi-FI" sz="3600" b="1" dirty="0"/>
              <a:t> </a:t>
            </a:r>
            <a:r>
              <a:rPr lang="fi-FI" sz="3600" b="1" dirty="0" err="1"/>
              <a:t>are</a:t>
            </a:r>
            <a:r>
              <a:rPr lang="fi-FI" sz="3600" b="1" dirty="0"/>
              <a:t> </a:t>
            </a:r>
            <a:r>
              <a:rPr lang="fi-FI" sz="3600" b="1" dirty="0" err="1"/>
              <a:t>your</a:t>
            </a:r>
            <a:r>
              <a:rPr lang="fi-FI" sz="3600" b="1" dirty="0"/>
              <a:t> </a:t>
            </a:r>
            <a:r>
              <a:rPr lang="fi-FI" sz="3600" b="1" dirty="0" err="1"/>
              <a:t>barriers</a:t>
            </a:r>
            <a:r>
              <a:rPr lang="fi-FI" sz="3600" b="1" dirty="0"/>
              <a:t> to </a:t>
            </a:r>
            <a:r>
              <a:rPr lang="fi-FI" sz="3600" b="1" dirty="0" err="1"/>
              <a:t>participating</a:t>
            </a:r>
            <a:r>
              <a:rPr lang="fi-FI" sz="3600" b="1" dirty="0"/>
              <a:t> in CME/CPD?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479442-BBED-DE0D-FA1F-09F2DFC5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covered</a:t>
            </a:r>
            <a:r>
              <a:rPr lang="fi-FI" dirty="0"/>
              <a:t> in my </a:t>
            </a:r>
            <a:r>
              <a:rPr lang="fi-FI" dirty="0" err="1"/>
              <a:t>budget</a:t>
            </a:r>
            <a:r>
              <a:rPr lang="fi-FI" dirty="0"/>
              <a:t>				31 %</a:t>
            </a:r>
          </a:p>
          <a:p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offered</a:t>
            </a:r>
            <a:r>
              <a:rPr lang="fi-FI" dirty="0"/>
              <a:t> at </a:t>
            </a:r>
            <a:r>
              <a:rPr lang="fi-FI" dirty="0" err="1"/>
              <a:t>convenient</a:t>
            </a:r>
            <a:r>
              <a:rPr lang="fi-FI" dirty="0"/>
              <a:t> </a:t>
            </a:r>
            <a:r>
              <a:rPr lang="fi-FI" dirty="0" err="1"/>
              <a:t>times</a:t>
            </a:r>
            <a:r>
              <a:rPr lang="fi-FI" dirty="0"/>
              <a:t>			20 %</a:t>
            </a:r>
          </a:p>
          <a:p>
            <a:r>
              <a:rPr lang="fi-FI" dirty="0" err="1"/>
              <a:t>Topics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relevant</a:t>
            </a:r>
            <a:r>
              <a:rPr lang="fi-FI" dirty="0"/>
              <a:t>/</a:t>
            </a:r>
            <a:r>
              <a:rPr lang="fi-FI" dirty="0" err="1"/>
              <a:t>clinically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		14 %</a:t>
            </a:r>
          </a:p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				15 %</a:t>
            </a:r>
          </a:p>
          <a:p>
            <a:r>
              <a:rPr lang="fi-FI" dirty="0"/>
              <a:t>Learning </a:t>
            </a:r>
            <a:r>
              <a:rPr lang="fi-FI" dirty="0" err="1"/>
              <a:t>objectives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			14 %</a:t>
            </a:r>
          </a:p>
          <a:p>
            <a:r>
              <a:rPr lang="fi-FI" dirty="0" err="1"/>
              <a:t>Formats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flexible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				13 %</a:t>
            </a:r>
          </a:p>
          <a:p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 </a:t>
            </a:r>
            <a:r>
              <a:rPr lang="fi-FI" dirty="0" err="1"/>
              <a:t>skill</a:t>
            </a:r>
            <a:r>
              <a:rPr lang="fi-FI" dirty="0"/>
              <a:t> </a:t>
            </a:r>
            <a:r>
              <a:rPr lang="fi-FI" dirty="0" err="1"/>
              <a:t>bilding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			13 %</a:t>
            </a:r>
          </a:p>
          <a:p>
            <a:r>
              <a:rPr lang="fi-FI" dirty="0"/>
              <a:t>I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barriers</a:t>
            </a:r>
            <a:r>
              <a:rPr lang="fi-FI" dirty="0"/>
              <a:t>				20 %</a:t>
            </a:r>
          </a:p>
        </p:txBody>
      </p:sp>
    </p:spTree>
    <p:extLst>
      <p:ext uri="{BB962C8B-B14F-4D97-AF65-F5344CB8AC3E}">
        <p14:creationId xmlns:p14="http://schemas.microsoft.com/office/powerpoint/2010/main" val="32271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4F6FA8-6D9A-D525-23E5-3B6BDEB1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 err="1"/>
              <a:t>Results</a:t>
            </a:r>
            <a:r>
              <a:rPr lang="fi-FI" sz="4400" b="1" dirty="0"/>
              <a:t> </a:t>
            </a:r>
            <a:r>
              <a:rPr lang="fi-FI" sz="4400" b="1" dirty="0" err="1"/>
              <a:t>from</a:t>
            </a:r>
            <a:r>
              <a:rPr lang="fi-FI" sz="4400" b="1" dirty="0"/>
              <a:t> </a:t>
            </a:r>
            <a:r>
              <a:rPr lang="fi-FI" sz="4400" b="1" dirty="0" err="1"/>
              <a:t>the</a:t>
            </a:r>
            <a:r>
              <a:rPr lang="fi-FI" sz="4400" b="1" dirty="0"/>
              <a:t> </a:t>
            </a:r>
            <a:r>
              <a:rPr lang="fi-FI" sz="4400" b="1" dirty="0" err="1"/>
              <a:t>Quantitative</a:t>
            </a:r>
            <a:r>
              <a:rPr lang="fi-FI" sz="4400" b="1" dirty="0"/>
              <a:t> </a:t>
            </a:r>
            <a:r>
              <a:rPr lang="fi-FI" sz="4400" b="1" dirty="0" err="1"/>
              <a:t>Survey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FE0F93-9FC1-16A9-72CB-1BAF3080A7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CME/CPD </a:t>
            </a:r>
            <a:r>
              <a:rPr lang="fi-FI" b="1" dirty="0" err="1"/>
              <a:t>free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control</a:t>
            </a:r>
            <a:r>
              <a:rPr lang="fi-FI" b="1" dirty="0"/>
              <a:t> </a:t>
            </a:r>
            <a:r>
              <a:rPr lang="fi-FI" b="1" dirty="0" err="1"/>
              <a:t>by</a:t>
            </a:r>
            <a:r>
              <a:rPr lang="fi-FI" b="1" dirty="0"/>
              <a:t> </a:t>
            </a:r>
            <a:r>
              <a:rPr lang="fi-FI" b="1" dirty="0" err="1"/>
              <a:t>pharmaceutical</a:t>
            </a:r>
            <a:r>
              <a:rPr lang="fi-FI" b="1" dirty="0"/>
              <a:t> </a:t>
            </a:r>
            <a:r>
              <a:rPr lang="fi-FI" b="1" dirty="0" err="1"/>
              <a:t>or</a:t>
            </a:r>
            <a:r>
              <a:rPr lang="fi-FI" b="1" dirty="0"/>
              <a:t> </a:t>
            </a:r>
            <a:r>
              <a:rPr lang="fi-FI" b="1" dirty="0" err="1"/>
              <a:t>other</a:t>
            </a:r>
            <a:r>
              <a:rPr lang="fi-FI" b="1" dirty="0"/>
              <a:t> </a:t>
            </a:r>
            <a:r>
              <a:rPr lang="fi-FI" b="1" dirty="0" err="1"/>
              <a:t>commercial</a:t>
            </a:r>
            <a:r>
              <a:rPr lang="fi-FI" b="1" dirty="0"/>
              <a:t> </a:t>
            </a:r>
            <a:r>
              <a:rPr lang="fi-FI" b="1" dirty="0" err="1"/>
              <a:t>interests</a:t>
            </a:r>
            <a:endParaRPr lang="fi-FI" b="1" dirty="0"/>
          </a:p>
          <a:p>
            <a:endParaRPr lang="fi-FI" dirty="0"/>
          </a:p>
          <a:p>
            <a:pPr lvl="1"/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agree</a:t>
            </a:r>
            <a:r>
              <a:rPr lang="fi-FI" dirty="0"/>
              <a:t>		14%</a:t>
            </a:r>
          </a:p>
          <a:p>
            <a:pPr lvl="1"/>
            <a:r>
              <a:rPr lang="fi-FI" dirty="0" err="1"/>
              <a:t>Agree</a:t>
            </a:r>
            <a:r>
              <a:rPr lang="fi-FI" dirty="0"/>
              <a:t>			36%</a:t>
            </a:r>
          </a:p>
          <a:p>
            <a:pPr lvl="1"/>
            <a:r>
              <a:rPr lang="fi-FI" dirty="0" err="1"/>
              <a:t>Disagree</a:t>
            </a:r>
            <a:r>
              <a:rPr lang="fi-FI" dirty="0"/>
              <a:t>		29%</a:t>
            </a:r>
          </a:p>
          <a:p>
            <a:pPr lvl="1"/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	6 %</a:t>
            </a:r>
          </a:p>
          <a:p>
            <a:pPr lvl="1"/>
            <a:r>
              <a:rPr lang="fi-FI" dirty="0"/>
              <a:t>(</a:t>
            </a:r>
            <a:r>
              <a:rPr lang="fi-FI" dirty="0" err="1"/>
              <a:t>Missing</a:t>
            </a:r>
            <a:r>
              <a:rPr lang="fi-FI" dirty="0"/>
              <a:t>		15 %)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CF527C-C03F-3444-97A2-802593A8E6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/>
              <a:t>CME/CPD </a:t>
            </a:r>
            <a:r>
              <a:rPr lang="fi-FI" b="1" dirty="0" err="1"/>
              <a:t>funded</a:t>
            </a:r>
            <a:r>
              <a:rPr lang="fi-FI" b="1" dirty="0"/>
              <a:t> </a:t>
            </a:r>
            <a:r>
              <a:rPr lang="fi-FI" b="1" dirty="0" err="1"/>
              <a:t>by</a:t>
            </a:r>
            <a:r>
              <a:rPr lang="fi-FI" b="1" dirty="0"/>
              <a:t> </a:t>
            </a:r>
            <a:r>
              <a:rPr lang="fi-FI" b="1" dirty="0" err="1"/>
              <a:t>pharma</a:t>
            </a:r>
            <a:r>
              <a:rPr lang="fi-FI" b="1" dirty="0"/>
              <a:t> </a:t>
            </a:r>
            <a:r>
              <a:rPr lang="fi-FI" b="1" dirty="0" err="1"/>
              <a:t>or</a:t>
            </a:r>
            <a:r>
              <a:rPr lang="fi-FI" b="1" dirty="0"/>
              <a:t> </a:t>
            </a:r>
            <a:r>
              <a:rPr lang="fi-FI" b="1" dirty="0" err="1"/>
              <a:t>other</a:t>
            </a:r>
            <a:r>
              <a:rPr lang="fi-FI" b="1" dirty="0"/>
              <a:t> </a:t>
            </a:r>
            <a:r>
              <a:rPr lang="fi-FI" b="1" dirty="0" err="1"/>
              <a:t>commercial</a:t>
            </a:r>
            <a:r>
              <a:rPr lang="fi-FI" b="1" dirty="0"/>
              <a:t> </a:t>
            </a:r>
            <a:r>
              <a:rPr lang="fi-FI" b="1" dirty="0" err="1"/>
              <a:t>interest</a:t>
            </a:r>
            <a:r>
              <a:rPr lang="fi-FI" b="1" dirty="0"/>
              <a:t> </a:t>
            </a:r>
            <a:r>
              <a:rPr lang="fi-FI" b="1" dirty="0" err="1"/>
              <a:t>organizations</a:t>
            </a:r>
            <a:r>
              <a:rPr lang="fi-FI" b="1" dirty="0"/>
              <a:t> </a:t>
            </a:r>
            <a:r>
              <a:rPr lang="fi-FI" b="1" dirty="0" err="1"/>
              <a:t>can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free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bias</a:t>
            </a:r>
            <a:endParaRPr lang="fi-FI" b="1" dirty="0"/>
          </a:p>
          <a:p>
            <a:endParaRPr lang="fi-FI" b="1" dirty="0"/>
          </a:p>
          <a:p>
            <a:pPr lvl="1"/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agree</a:t>
            </a:r>
            <a:r>
              <a:rPr lang="fi-FI" dirty="0"/>
              <a:t>		6 %</a:t>
            </a:r>
          </a:p>
          <a:p>
            <a:pPr lvl="1"/>
            <a:r>
              <a:rPr lang="fi-FI" dirty="0" err="1"/>
              <a:t>Agree</a:t>
            </a:r>
            <a:r>
              <a:rPr lang="fi-FI" dirty="0"/>
              <a:t>			35%</a:t>
            </a:r>
          </a:p>
          <a:p>
            <a:pPr lvl="1"/>
            <a:r>
              <a:rPr lang="fi-FI" dirty="0" err="1"/>
              <a:t>Disagree</a:t>
            </a:r>
            <a:r>
              <a:rPr lang="fi-FI" dirty="0"/>
              <a:t>		31 %</a:t>
            </a:r>
          </a:p>
          <a:p>
            <a:pPr lvl="1"/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	11%</a:t>
            </a:r>
          </a:p>
          <a:p>
            <a:pPr lvl="1"/>
            <a:r>
              <a:rPr lang="fi-FI" dirty="0"/>
              <a:t>(</a:t>
            </a:r>
            <a:r>
              <a:rPr lang="fi-FI" dirty="0" err="1"/>
              <a:t>Missing</a:t>
            </a:r>
            <a:r>
              <a:rPr lang="fi-FI" dirty="0"/>
              <a:t>			17 %)</a:t>
            </a:r>
          </a:p>
        </p:txBody>
      </p:sp>
    </p:spTree>
    <p:extLst>
      <p:ext uri="{BB962C8B-B14F-4D97-AF65-F5344CB8AC3E}">
        <p14:creationId xmlns:p14="http://schemas.microsoft.com/office/powerpoint/2010/main" val="30206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31AD66-40DB-C2AB-098C-FD8B6BB7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Key </a:t>
            </a:r>
            <a:r>
              <a:rPr lang="fi-FI" b="1" dirty="0" err="1"/>
              <a:t>findings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1:1 </a:t>
            </a:r>
            <a:r>
              <a:rPr lang="fi-FI" b="1" dirty="0" err="1"/>
              <a:t>interviews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102ADB-4E1C-AD4A-AEF6-0EB23F86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There</a:t>
            </a:r>
            <a:r>
              <a:rPr lang="fi-FI" dirty="0"/>
              <a:t> is </a:t>
            </a:r>
            <a:r>
              <a:rPr lang="fi-FI" dirty="0" err="1"/>
              <a:t>value</a:t>
            </a:r>
            <a:r>
              <a:rPr lang="fi-FI" dirty="0"/>
              <a:t> in </a:t>
            </a:r>
            <a:r>
              <a:rPr lang="fi-FI" b="1" dirty="0" err="1"/>
              <a:t>implementing</a:t>
            </a:r>
            <a:r>
              <a:rPr lang="fi-FI" b="1" dirty="0"/>
              <a:t> </a:t>
            </a:r>
            <a:r>
              <a:rPr lang="fi-FI" b="1" dirty="0" err="1"/>
              <a:t>mandatory</a:t>
            </a:r>
            <a:r>
              <a:rPr lang="fi-FI" b="1" dirty="0"/>
              <a:t> </a:t>
            </a:r>
            <a:r>
              <a:rPr lang="fi-FI" b="1" dirty="0" err="1"/>
              <a:t>system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physicians</a:t>
            </a:r>
            <a:r>
              <a:rPr lang="fi-FI" dirty="0"/>
              <a:t>, </a:t>
            </a:r>
            <a:r>
              <a:rPr lang="fi-FI" dirty="0" err="1"/>
              <a:t>though</a:t>
            </a:r>
            <a:r>
              <a:rPr lang="fi-FI" dirty="0"/>
              <a:t> data </a:t>
            </a:r>
            <a:r>
              <a:rPr lang="fi-FI" dirty="0" err="1"/>
              <a:t>shows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participate</a:t>
            </a:r>
            <a:r>
              <a:rPr lang="fi-FI" dirty="0"/>
              <a:t> </a:t>
            </a:r>
            <a:r>
              <a:rPr lang="fi-FI" dirty="0" err="1"/>
              <a:t>regardless</a:t>
            </a:r>
            <a:endParaRPr lang="fi-FI" dirty="0"/>
          </a:p>
          <a:p>
            <a:r>
              <a:rPr lang="fi-FI" dirty="0"/>
              <a:t>In </a:t>
            </a:r>
            <a:r>
              <a:rPr lang="fi-FI" dirty="0" err="1"/>
              <a:t>countries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mandatory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, </a:t>
            </a:r>
            <a:r>
              <a:rPr lang="fi-FI" b="1" dirty="0" err="1"/>
              <a:t>sanctions</a:t>
            </a:r>
            <a:r>
              <a:rPr lang="fi-FI" b="1" dirty="0"/>
              <a:t> for </a:t>
            </a:r>
            <a:r>
              <a:rPr lang="fi-FI" b="1" dirty="0" err="1"/>
              <a:t>failure</a:t>
            </a:r>
            <a:r>
              <a:rPr lang="fi-FI" b="1" dirty="0"/>
              <a:t> to </a:t>
            </a:r>
            <a:r>
              <a:rPr lang="fi-FI" b="1" dirty="0" err="1"/>
              <a:t>participate</a:t>
            </a:r>
            <a:r>
              <a:rPr lang="fi-FI" b="1" dirty="0"/>
              <a:t>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few</a:t>
            </a:r>
            <a:endParaRPr lang="fi-FI" b="1" dirty="0"/>
          </a:p>
          <a:p>
            <a:endParaRPr lang="fi-FI" dirty="0"/>
          </a:p>
          <a:p>
            <a:r>
              <a:rPr lang="fi-FI" b="1" dirty="0" err="1"/>
              <a:t>Interprofessional</a:t>
            </a:r>
            <a:r>
              <a:rPr lang="fi-FI" b="1" dirty="0"/>
              <a:t> CE </a:t>
            </a:r>
            <a:r>
              <a:rPr lang="fi-FI" dirty="0" err="1"/>
              <a:t>endorsed</a:t>
            </a:r>
            <a:r>
              <a:rPr lang="fi-FI" dirty="0"/>
              <a:t> and </a:t>
            </a:r>
            <a:r>
              <a:rPr lang="fi-FI" dirty="0" err="1"/>
              <a:t>philosophically</a:t>
            </a:r>
            <a:r>
              <a:rPr lang="fi-FI" dirty="0"/>
              <a:t> </a:t>
            </a:r>
            <a:r>
              <a:rPr lang="fi-FI" dirty="0" err="1"/>
              <a:t>supported</a:t>
            </a:r>
            <a:r>
              <a:rPr lang="fi-FI" dirty="0"/>
              <a:t>, </a:t>
            </a:r>
            <a:r>
              <a:rPr lang="fi-FI" dirty="0" err="1"/>
              <a:t>wide</a:t>
            </a:r>
            <a:r>
              <a:rPr lang="fi-FI" dirty="0"/>
              <a:t> </a:t>
            </a:r>
            <a:r>
              <a:rPr lang="fi-FI" dirty="0" err="1"/>
              <a:t>variation</a:t>
            </a:r>
            <a:r>
              <a:rPr lang="fi-FI" dirty="0"/>
              <a:t> in </a:t>
            </a:r>
            <a:r>
              <a:rPr lang="fi-FI" dirty="0" err="1"/>
              <a:t>whether</a:t>
            </a:r>
            <a:r>
              <a:rPr lang="fi-FI" dirty="0"/>
              <a:t> it is </a:t>
            </a:r>
            <a:r>
              <a:rPr lang="fi-FI" dirty="0" err="1"/>
              <a:t>actually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for </a:t>
            </a:r>
            <a:r>
              <a:rPr lang="fi-FI" dirty="0" err="1"/>
              <a:t>physician</a:t>
            </a:r>
            <a:r>
              <a:rPr lang="fi-FI" dirty="0"/>
              <a:t> </a:t>
            </a:r>
            <a:r>
              <a:rPr lang="fi-FI" dirty="0" err="1"/>
              <a:t>learners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70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B71AA-6D16-D236-027E-70E914B0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Key </a:t>
            </a:r>
            <a:r>
              <a:rPr lang="fi-FI" b="1" dirty="0" err="1"/>
              <a:t>findings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1:1 </a:t>
            </a:r>
            <a:r>
              <a:rPr lang="fi-FI" b="1" dirty="0" err="1"/>
              <a:t>interviews</a:t>
            </a:r>
            <a:r>
              <a:rPr lang="fi-FI" b="1" dirty="0"/>
              <a:t> (</a:t>
            </a:r>
            <a:r>
              <a:rPr lang="fi-FI" b="1" dirty="0" err="1"/>
              <a:t>continued</a:t>
            </a:r>
            <a:r>
              <a:rPr lang="fi-FI" b="1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7715BA-034D-8982-190D-5C63EF9E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CME/CPD </a:t>
            </a:r>
            <a:r>
              <a:rPr lang="fi-FI" b="1" dirty="0" err="1"/>
              <a:t>systems</a:t>
            </a:r>
            <a:r>
              <a:rPr lang="fi-FI" b="1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quite</a:t>
            </a:r>
            <a:r>
              <a:rPr lang="fi-FI" b="1" dirty="0"/>
              <a:t> </a:t>
            </a:r>
            <a:r>
              <a:rPr lang="fi-FI" b="1" dirty="0" err="1"/>
              <a:t>mature</a:t>
            </a:r>
            <a:r>
              <a:rPr lang="fi-FI" b="1" dirty="0"/>
              <a:t> </a:t>
            </a:r>
            <a:r>
              <a:rPr lang="fi-FI" dirty="0" err="1"/>
              <a:t>compared</a:t>
            </a:r>
            <a:r>
              <a:rPr lang="fi-FI" dirty="0"/>
              <a:t> to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areas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  <a:p>
            <a:endParaRPr lang="fi-FI" dirty="0"/>
          </a:p>
          <a:p>
            <a:r>
              <a:rPr lang="fi-FI" dirty="0"/>
              <a:t>CME/CPD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b="1" dirty="0" err="1"/>
              <a:t>professionally</a:t>
            </a:r>
            <a:r>
              <a:rPr lang="fi-FI" b="1" dirty="0"/>
              <a:t> </a:t>
            </a:r>
            <a:r>
              <a:rPr lang="fi-FI" b="1" dirty="0" err="1"/>
              <a:t>self-regulated</a:t>
            </a:r>
            <a:endParaRPr lang="fi-FI" b="1" dirty="0"/>
          </a:p>
          <a:p>
            <a:endParaRPr lang="fi-FI" b="1" dirty="0"/>
          </a:p>
          <a:p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implemened</a:t>
            </a:r>
            <a:r>
              <a:rPr lang="fi-FI" dirty="0"/>
              <a:t> </a:t>
            </a:r>
            <a:r>
              <a:rPr lang="fi-FI" dirty="0" err="1"/>
              <a:t>policies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laws</a:t>
            </a:r>
            <a:r>
              <a:rPr lang="fi-FI" dirty="0"/>
              <a:t> to </a:t>
            </a:r>
            <a:r>
              <a:rPr lang="fi-FI" b="1" dirty="0" err="1"/>
              <a:t>limit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influence</a:t>
            </a:r>
            <a:r>
              <a:rPr lang="fi-FI" b="1" dirty="0"/>
              <a:t> of </a:t>
            </a:r>
            <a:r>
              <a:rPr lang="fi-FI" b="1" dirty="0" err="1"/>
              <a:t>commercial</a:t>
            </a:r>
            <a:r>
              <a:rPr lang="fi-FI" b="1" dirty="0"/>
              <a:t> </a:t>
            </a:r>
            <a:r>
              <a:rPr lang="fi-FI" b="1" dirty="0" err="1"/>
              <a:t>interest</a:t>
            </a:r>
            <a:r>
              <a:rPr lang="fi-FI" dirty="0"/>
              <a:t> </a:t>
            </a:r>
            <a:r>
              <a:rPr lang="fi-FI" dirty="0" err="1"/>
              <a:t>organizations</a:t>
            </a:r>
            <a:r>
              <a:rPr lang="fi-FI" dirty="0"/>
              <a:t> (</a:t>
            </a:r>
            <a:r>
              <a:rPr lang="fi-FI" dirty="0" err="1"/>
              <a:t>pharma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devise</a:t>
            </a:r>
            <a:r>
              <a:rPr lang="fi-FI" dirty="0"/>
              <a:t>) </a:t>
            </a:r>
            <a:r>
              <a:rPr lang="fi-FI" dirty="0" err="1"/>
              <a:t>over</a:t>
            </a:r>
            <a:r>
              <a:rPr lang="fi-FI" dirty="0"/>
              <a:t> CME/CPD </a:t>
            </a:r>
            <a:r>
              <a:rPr lang="fi-FI" dirty="0" err="1"/>
              <a:t>content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89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FE3B3-82F9-6A06-6FB3-FDAE23F4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Key </a:t>
            </a:r>
            <a:r>
              <a:rPr lang="fi-FI" b="1" dirty="0" err="1"/>
              <a:t>findings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1:1 </a:t>
            </a:r>
            <a:r>
              <a:rPr lang="fi-FI" b="1" dirty="0" err="1"/>
              <a:t>interviews</a:t>
            </a:r>
            <a:r>
              <a:rPr lang="fi-FI" b="1" dirty="0"/>
              <a:t> (</a:t>
            </a:r>
            <a:r>
              <a:rPr lang="fi-FI" b="1" dirty="0" err="1"/>
              <a:t>continued</a:t>
            </a:r>
            <a:r>
              <a:rPr lang="fi-FI" b="1" dirty="0"/>
              <a:t>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3E955A-97F0-A1EA-0182-5B4D0DDE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CME/CPD is </a:t>
            </a:r>
            <a:r>
              <a:rPr lang="fi-FI" dirty="0" err="1"/>
              <a:t>readily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in a </a:t>
            </a:r>
            <a:r>
              <a:rPr lang="fi-FI" dirty="0" err="1"/>
              <a:t>variety</a:t>
            </a:r>
            <a:r>
              <a:rPr lang="fi-FI" dirty="0"/>
              <a:t> of </a:t>
            </a:r>
            <a:r>
              <a:rPr lang="fi-FI" b="1" dirty="0" err="1"/>
              <a:t>different</a:t>
            </a:r>
            <a:r>
              <a:rPr lang="fi-FI" b="1" dirty="0"/>
              <a:t> </a:t>
            </a:r>
            <a:r>
              <a:rPr lang="fi-FI" b="1" dirty="0" err="1"/>
              <a:t>formats</a:t>
            </a:r>
            <a:endParaRPr lang="fi-FI" b="1" dirty="0"/>
          </a:p>
          <a:p>
            <a:r>
              <a:rPr lang="fi-FI" dirty="0" err="1"/>
              <a:t>Participation</a:t>
            </a:r>
            <a:r>
              <a:rPr lang="fi-FI" dirty="0"/>
              <a:t> is </a:t>
            </a:r>
            <a:r>
              <a:rPr lang="fi-FI" dirty="0" err="1"/>
              <a:t>hampered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b="1" dirty="0" err="1"/>
              <a:t>costs</a:t>
            </a:r>
            <a:r>
              <a:rPr lang="fi-FI" b="1" dirty="0"/>
              <a:t> and </a:t>
            </a:r>
            <a:r>
              <a:rPr lang="fi-FI" b="1" dirty="0" err="1"/>
              <a:t>time</a:t>
            </a:r>
            <a:r>
              <a:rPr lang="fi-FI" b="1" dirty="0"/>
              <a:t> </a:t>
            </a:r>
            <a:r>
              <a:rPr lang="fi-FI" b="1" dirty="0" err="1"/>
              <a:t>constraints</a:t>
            </a:r>
            <a:endParaRPr lang="fi-FI" b="1" dirty="0"/>
          </a:p>
          <a:p>
            <a:endParaRPr lang="fi-FI" dirty="0"/>
          </a:p>
          <a:p>
            <a:r>
              <a:rPr lang="fi-FI" b="1" dirty="0" err="1"/>
              <a:t>Opportunities</a:t>
            </a:r>
            <a:r>
              <a:rPr lang="fi-FI" b="1" dirty="0"/>
              <a:t> for </a:t>
            </a:r>
            <a:r>
              <a:rPr lang="fi-FI" b="1" dirty="0" err="1"/>
              <a:t>improvement</a:t>
            </a:r>
            <a:r>
              <a:rPr lang="fi-FI" dirty="0"/>
              <a:t>:</a:t>
            </a:r>
          </a:p>
          <a:p>
            <a:endParaRPr lang="fi-FI" dirty="0"/>
          </a:p>
          <a:p>
            <a:pPr lvl="1"/>
            <a:r>
              <a:rPr lang="fi-FI" sz="2800" dirty="0" err="1"/>
              <a:t>Increasing</a:t>
            </a:r>
            <a:r>
              <a:rPr lang="fi-FI" sz="2800" dirty="0"/>
              <a:t> </a:t>
            </a:r>
            <a:r>
              <a:rPr lang="fi-FI" sz="2800" b="1" dirty="0" err="1"/>
              <a:t>innovation</a:t>
            </a:r>
            <a:endParaRPr lang="fi-FI" sz="2800" b="1" dirty="0"/>
          </a:p>
          <a:p>
            <a:pPr lvl="1"/>
            <a:r>
              <a:rPr lang="fi-FI" sz="2800" dirty="0" err="1"/>
              <a:t>Improving</a:t>
            </a:r>
            <a:r>
              <a:rPr lang="fi-FI" sz="2800" dirty="0"/>
              <a:t> </a:t>
            </a:r>
            <a:r>
              <a:rPr lang="fi-FI" sz="2800" b="1" dirty="0" err="1"/>
              <a:t>transparency</a:t>
            </a:r>
            <a:endParaRPr lang="fi-FI" sz="2800" b="1" dirty="0"/>
          </a:p>
          <a:p>
            <a:pPr lvl="1"/>
            <a:r>
              <a:rPr lang="fi-FI" sz="2800" dirty="0" err="1"/>
              <a:t>Decreasing</a:t>
            </a:r>
            <a:r>
              <a:rPr lang="fi-FI" sz="2800" dirty="0"/>
              <a:t> </a:t>
            </a:r>
            <a:r>
              <a:rPr lang="fi-FI" sz="2800" b="1" dirty="0" err="1"/>
              <a:t>admimistrative</a:t>
            </a:r>
            <a:r>
              <a:rPr lang="fi-FI" sz="2800" b="1" dirty="0"/>
              <a:t> </a:t>
            </a:r>
            <a:r>
              <a:rPr lang="fi-FI" sz="2800" b="1" dirty="0" err="1"/>
              <a:t>burdens</a:t>
            </a:r>
            <a:endParaRPr lang="fi-FI" sz="2800" b="1" dirty="0"/>
          </a:p>
          <a:p>
            <a:pPr lvl="1"/>
            <a:r>
              <a:rPr lang="fi-FI" sz="2800" dirty="0"/>
              <a:t>More </a:t>
            </a:r>
            <a:r>
              <a:rPr lang="fi-FI" sz="2800" b="1" dirty="0" err="1"/>
              <a:t>interprofessional</a:t>
            </a:r>
            <a:r>
              <a:rPr lang="fi-FI" sz="2800" dirty="0"/>
              <a:t> </a:t>
            </a:r>
            <a:r>
              <a:rPr lang="fi-FI" sz="2800" dirty="0" err="1"/>
              <a:t>continuing</a:t>
            </a:r>
            <a:r>
              <a:rPr lang="fi-FI" sz="2800" dirty="0"/>
              <a:t> </a:t>
            </a:r>
            <a:r>
              <a:rPr lang="fi-FI" sz="2800" dirty="0" err="1"/>
              <a:t>education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2788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16D30A-1382-6C35-3726-CE8319D5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5B1109-C85A-AD05-71EC-91C38ADF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400" dirty="0" err="1"/>
              <a:t>Thank</a:t>
            </a:r>
            <a:r>
              <a:rPr lang="fi-FI" sz="4400" dirty="0"/>
              <a:t> </a:t>
            </a:r>
            <a:r>
              <a:rPr lang="fi-FI" sz="4400" dirty="0" err="1"/>
              <a:t>you</a:t>
            </a:r>
            <a:r>
              <a:rPr lang="fi-FI" sz="4400" dirty="0"/>
              <a:t>!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4400" dirty="0"/>
              <a:t>Kiitos!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16B224A-33C0-B854-387D-07AB4A86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0" y="315436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F7F-90F2-89E8-C38D-AF35130B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Purpose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study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E722F0-A8AA-422E-7ACA-73146D55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Describe</a:t>
            </a:r>
            <a:r>
              <a:rPr lang="fi-FI" dirty="0"/>
              <a:t> </a:t>
            </a:r>
            <a:r>
              <a:rPr lang="fi-FI" dirty="0" err="1"/>
              <a:t>requirements</a:t>
            </a:r>
            <a:r>
              <a:rPr lang="fi-FI" dirty="0"/>
              <a:t> for </a:t>
            </a:r>
            <a:r>
              <a:rPr lang="fi-FI" dirty="0" err="1"/>
              <a:t>physicians</a:t>
            </a:r>
            <a:r>
              <a:rPr lang="fi-FI" dirty="0"/>
              <a:t> to </a:t>
            </a:r>
            <a:r>
              <a:rPr lang="fi-FI" dirty="0" err="1"/>
              <a:t>engage</a:t>
            </a:r>
            <a:r>
              <a:rPr lang="fi-FI" dirty="0"/>
              <a:t> in CME/CPD in Europe</a:t>
            </a:r>
          </a:p>
          <a:p>
            <a:r>
              <a:rPr lang="fi-FI" dirty="0" err="1"/>
              <a:t>Explore</a:t>
            </a:r>
            <a:r>
              <a:rPr lang="fi-FI" dirty="0"/>
              <a:t> </a:t>
            </a:r>
            <a:r>
              <a:rPr lang="fi-FI" dirty="0" err="1"/>
              <a:t>perceptions</a:t>
            </a:r>
            <a:r>
              <a:rPr lang="fi-FI" dirty="0"/>
              <a:t> of country </a:t>
            </a:r>
            <a:r>
              <a:rPr lang="fi-FI" dirty="0" err="1"/>
              <a:t>experts</a:t>
            </a:r>
            <a:r>
              <a:rPr lang="fi-FI" dirty="0"/>
              <a:t> of </a:t>
            </a:r>
            <a:r>
              <a:rPr lang="fi-FI" dirty="0" err="1"/>
              <a:t>their</a:t>
            </a:r>
            <a:r>
              <a:rPr lang="fi-FI" dirty="0"/>
              <a:t> CME/CPD </a:t>
            </a:r>
            <a:r>
              <a:rPr lang="fi-FI" dirty="0" err="1"/>
              <a:t>systems</a:t>
            </a:r>
            <a:endParaRPr lang="fi-FI" dirty="0"/>
          </a:p>
          <a:p>
            <a:r>
              <a:rPr lang="fi-FI" dirty="0" err="1"/>
              <a:t>Descrive</a:t>
            </a:r>
            <a:r>
              <a:rPr lang="fi-FI" dirty="0"/>
              <a:t> </a:t>
            </a:r>
            <a:r>
              <a:rPr lang="fi-FI" dirty="0" err="1"/>
              <a:t>perceptions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interprofessional</a:t>
            </a:r>
            <a:r>
              <a:rPr lang="fi-FI" dirty="0"/>
              <a:t>  CE and </a:t>
            </a:r>
            <a:r>
              <a:rPr lang="fi-FI" dirty="0" err="1"/>
              <a:t>independent</a:t>
            </a:r>
            <a:r>
              <a:rPr lang="fi-FI" dirty="0"/>
              <a:t> CME/CPD</a:t>
            </a:r>
          </a:p>
          <a:p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/>
              <a:t>recommendations</a:t>
            </a:r>
            <a:r>
              <a:rPr lang="fi-FI" dirty="0"/>
              <a:t> to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quality</a:t>
            </a:r>
            <a:r>
              <a:rPr lang="fi-FI" dirty="0"/>
              <a:t> and </a:t>
            </a:r>
            <a:r>
              <a:rPr lang="fi-FI" dirty="0" err="1"/>
              <a:t>effectiveness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77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C8355-3713-9176-BE64-3D176BAA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Methods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5DED5D-A12C-918A-B4F9-3DA70789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mixed-methods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1:1 </a:t>
            </a:r>
            <a:r>
              <a:rPr lang="fi-FI" dirty="0" err="1"/>
              <a:t>interviews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in-country </a:t>
            </a:r>
            <a:r>
              <a:rPr lang="fi-FI" dirty="0" err="1"/>
              <a:t>subject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 </a:t>
            </a:r>
            <a:r>
              <a:rPr lang="fi-FI" dirty="0" err="1"/>
              <a:t>experts</a:t>
            </a:r>
            <a:r>
              <a:rPr lang="fi-FI" dirty="0"/>
              <a:t> (15 </a:t>
            </a:r>
            <a:r>
              <a:rPr lang="fi-FI" dirty="0" err="1"/>
              <a:t>countries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Electronic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capturing</a:t>
            </a:r>
            <a:r>
              <a:rPr lang="fi-FI" dirty="0"/>
              <a:t> </a:t>
            </a:r>
            <a:r>
              <a:rPr lang="fi-FI" dirty="0" err="1"/>
              <a:t>qualitative</a:t>
            </a:r>
            <a:r>
              <a:rPr lang="fi-FI" dirty="0"/>
              <a:t> and </a:t>
            </a:r>
            <a:r>
              <a:rPr lang="fi-FI" dirty="0" err="1"/>
              <a:t>quatitative</a:t>
            </a:r>
            <a:r>
              <a:rPr lang="fi-FI" dirty="0"/>
              <a:t> data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practising</a:t>
            </a:r>
            <a:r>
              <a:rPr lang="fi-FI" dirty="0"/>
              <a:t> in-country </a:t>
            </a:r>
            <a:r>
              <a:rPr lang="fi-FI" dirty="0" err="1"/>
              <a:t>physicians</a:t>
            </a:r>
            <a:r>
              <a:rPr lang="fi-FI" dirty="0"/>
              <a:t> (270 </a:t>
            </a:r>
            <a:r>
              <a:rPr lang="fi-FI" dirty="0" err="1"/>
              <a:t>respondents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27 </a:t>
            </a:r>
            <a:r>
              <a:rPr lang="fi-FI" dirty="0" err="1"/>
              <a:t>countries</a:t>
            </a:r>
            <a:r>
              <a:rPr lang="fi-FI" dirty="0"/>
              <a:t>)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One in a </a:t>
            </a:r>
            <a:r>
              <a:rPr lang="fi-FI" dirty="0" err="1"/>
              <a:t>series</a:t>
            </a:r>
            <a:r>
              <a:rPr lang="fi-FI" dirty="0"/>
              <a:t> of </a:t>
            </a:r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assessments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CME/CPD </a:t>
            </a:r>
            <a:r>
              <a:rPr lang="fi-FI" dirty="0" err="1"/>
              <a:t>systems</a:t>
            </a:r>
            <a:r>
              <a:rPr lang="fi-FI" dirty="0"/>
              <a:t> in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regions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complementing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previously</a:t>
            </a:r>
            <a:r>
              <a:rPr lang="fi-FI" dirty="0"/>
              <a:t> </a:t>
            </a:r>
            <a:r>
              <a:rPr lang="fi-FI" dirty="0" err="1"/>
              <a:t>published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Asia-Pacific </a:t>
            </a:r>
            <a:r>
              <a:rPr lang="fi-FI" dirty="0" err="1"/>
              <a:t>region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3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ADBCB8-710E-B223-7027-5B24974A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Countries</a:t>
            </a:r>
            <a:r>
              <a:rPr lang="fi-FI" b="1" dirty="0"/>
              <a:t> 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study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8F342-85B2-9331-AE30-96C98ADD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range</a:t>
            </a:r>
            <a:r>
              <a:rPr lang="fi-FI" dirty="0"/>
              <a:t>:  3,9 </a:t>
            </a:r>
            <a:r>
              <a:rPr lang="fi-FI" dirty="0" err="1"/>
              <a:t>million</a:t>
            </a:r>
            <a:r>
              <a:rPr lang="fi-FI" dirty="0"/>
              <a:t> (</a:t>
            </a:r>
            <a:r>
              <a:rPr lang="fi-FI" dirty="0" err="1"/>
              <a:t>Croatia</a:t>
            </a:r>
            <a:r>
              <a:rPr lang="fi-FI" dirty="0"/>
              <a:t>) – 84,8 </a:t>
            </a:r>
            <a:r>
              <a:rPr lang="fi-FI" dirty="0" err="1"/>
              <a:t>million</a:t>
            </a:r>
            <a:r>
              <a:rPr lang="fi-FI" dirty="0"/>
              <a:t> (</a:t>
            </a:r>
            <a:r>
              <a:rPr lang="fi-FI" dirty="0" err="1"/>
              <a:t>Turkey</a:t>
            </a:r>
            <a:r>
              <a:rPr lang="fi-FI" dirty="0"/>
              <a:t>)</a:t>
            </a:r>
          </a:p>
          <a:p>
            <a:r>
              <a:rPr lang="fi-FI" dirty="0" err="1"/>
              <a:t>Physicians</a:t>
            </a:r>
            <a:r>
              <a:rPr lang="fi-FI" dirty="0"/>
              <a:t> per 1000 </a:t>
            </a:r>
            <a:r>
              <a:rPr lang="fi-FI" dirty="0" err="1"/>
              <a:t>people</a:t>
            </a:r>
            <a:r>
              <a:rPr lang="fi-FI" dirty="0"/>
              <a:t>, </a:t>
            </a:r>
            <a:r>
              <a:rPr lang="fi-FI" dirty="0" err="1"/>
              <a:t>range</a:t>
            </a:r>
            <a:r>
              <a:rPr lang="fi-FI" dirty="0"/>
              <a:t>:   1,8 (</a:t>
            </a:r>
            <a:r>
              <a:rPr lang="fi-FI" dirty="0" err="1"/>
              <a:t>Turkey</a:t>
            </a:r>
            <a:r>
              <a:rPr lang="fi-FI" dirty="0"/>
              <a:t>)– 8,0 (</a:t>
            </a:r>
            <a:r>
              <a:rPr lang="fi-FI" dirty="0" err="1"/>
              <a:t>Italy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059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657DEA-A7E5-B305-F1D3-650E518F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CME/CPD </a:t>
            </a:r>
            <a:r>
              <a:rPr lang="fi-FI" b="1" dirty="0" err="1"/>
              <a:t>Requirements</a:t>
            </a:r>
            <a:r>
              <a:rPr lang="fi-FI" b="1" dirty="0"/>
              <a:t> for </a:t>
            </a:r>
            <a:r>
              <a:rPr lang="fi-FI" b="1" dirty="0" err="1"/>
              <a:t>Physicians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9FAFA0-4076-5F08-501B-ACB9A119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Requirement</a:t>
            </a:r>
            <a:r>
              <a:rPr lang="fi-FI" dirty="0"/>
              <a:t> to </a:t>
            </a:r>
            <a:r>
              <a:rPr lang="fi-FI" dirty="0" err="1"/>
              <a:t>participate</a:t>
            </a:r>
            <a:r>
              <a:rPr lang="fi-FI" dirty="0"/>
              <a:t> in CME/CPD as a </a:t>
            </a:r>
            <a:r>
              <a:rPr lang="fi-FI" dirty="0" err="1"/>
              <a:t>condition</a:t>
            </a:r>
            <a:r>
              <a:rPr lang="fi-FI" dirty="0"/>
              <a:t> of </a:t>
            </a:r>
            <a:r>
              <a:rPr lang="fi-FI" dirty="0" err="1"/>
              <a:t>licensure</a:t>
            </a:r>
            <a:r>
              <a:rPr lang="fi-FI" dirty="0"/>
              <a:t>: 7 </a:t>
            </a:r>
            <a:r>
              <a:rPr lang="fi-FI" dirty="0" err="1"/>
              <a:t>countries</a:t>
            </a:r>
            <a:endParaRPr lang="fi-FI" dirty="0"/>
          </a:p>
          <a:p>
            <a:r>
              <a:rPr lang="fi-FI" dirty="0"/>
              <a:t>1 country </a:t>
            </a:r>
            <a:r>
              <a:rPr lang="fi-FI" dirty="0" err="1"/>
              <a:t>requires</a:t>
            </a:r>
            <a:r>
              <a:rPr lang="fi-FI" dirty="0"/>
              <a:t> </a:t>
            </a:r>
            <a:r>
              <a:rPr lang="fi-FI" dirty="0" err="1"/>
              <a:t>specialist</a:t>
            </a:r>
            <a:r>
              <a:rPr lang="fi-FI" dirty="0"/>
              <a:t> </a:t>
            </a:r>
            <a:r>
              <a:rPr lang="fi-FI" dirty="0" err="1"/>
              <a:t>physicians</a:t>
            </a:r>
            <a:r>
              <a:rPr lang="fi-FI" dirty="0"/>
              <a:t> to </a:t>
            </a:r>
            <a:r>
              <a:rPr lang="fi-FI" dirty="0" err="1"/>
              <a:t>participate</a:t>
            </a:r>
            <a:endParaRPr lang="fi-FI" dirty="0"/>
          </a:p>
          <a:p>
            <a:r>
              <a:rPr lang="fi-FI" dirty="0" err="1"/>
              <a:t>Participation</a:t>
            </a:r>
            <a:r>
              <a:rPr lang="fi-FI" dirty="0"/>
              <a:t> in CME/CPD </a:t>
            </a:r>
            <a:r>
              <a:rPr lang="fi-FI" dirty="0" err="1"/>
              <a:t>encouraged</a:t>
            </a:r>
            <a:r>
              <a:rPr lang="fi-FI" dirty="0"/>
              <a:t> and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mandatory</a:t>
            </a:r>
            <a:r>
              <a:rPr lang="fi-FI" dirty="0"/>
              <a:t> : 7 </a:t>
            </a:r>
            <a:r>
              <a:rPr lang="fi-FI" dirty="0" err="1"/>
              <a:t>countries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A839A2-F442-3F12-C6E7-608D76EA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890510-3F59-C23D-74D9-F376214069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Credit </a:t>
            </a:r>
            <a:r>
              <a:rPr lang="fi-FI" b="1" dirty="0" err="1"/>
              <a:t>points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CME/CPD</a:t>
            </a:r>
          </a:p>
          <a:p>
            <a:endParaRPr lang="fi-FI" dirty="0"/>
          </a:p>
          <a:p>
            <a:pPr lvl="1"/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credits</a:t>
            </a:r>
            <a:r>
              <a:rPr lang="fi-FI" dirty="0"/>
              <a:t> </a:t>
            </a:r>
            <a:r>
              <a:rPr lang="fi-FI" dirty="0" err="1"/>
              <a:t>awarded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vary</a:t>
            </a:r>
            <a:r>
              <a:rPr lang="fi-FI" dirty="0"/>
              <a:t> </a:t>
            </a:r>
            <a:r>
              <a:rPr lang="fi-FI" dirty="0" err="1"/>
              <a:t>depending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perceived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/>
              <a:t>/</a:t>
            </a:r>
            <a:r>
              <a:rPr lang="fi-FI" dirty="0" err="1"/>
              <a:t>value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activity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E737C2A-28B3-2ED8-6E1B-E378632F3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/>
              <a:t>Regulatory</a:t>
            </a:r>
            <a:r>
              <a:rPr lang="fi-FI" b="1" dirty="0"/>
              <a:t> </a:t>
            </a:r>
            <a:r>
              <a:rPr lang="fi-FI" b="1" dirty="0" err="1"/>
              <a:t>body</a:t>
            </a:r>
            <a:r>
              <a:rPr lang="fi-FI" b="1" dirty="0"/>
              <a:t> for CME/CPD</a:t>
            </a:r>
          </a:p>
          <a:p>
            <a:endParaRPr lang="fi-FI" dirty="0"/>
          </a:p>
          <a:p>
            <a:pPr lvl="1"/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regulatory</a:t>
            </a:r>
            <a:r>
              <a:rPr lang="fi-FI" dirty="0"/>
              <a:t> </a:t>
            </a:r>
            <a:r>
              <a:rPr lang="fi-FI" dirty="0" err="1"/>
              <a:t>responsible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 of </a:t>
            </a:r>
            <a:r>
              <a:rPr lang="fi-FI" dirty="0" err="1"/>
              <a:t>medicine</a:t>
            </a:r>
            <a:r>
              <a:rPr lang="fi-FI" dirty="0"/>
              <a:t>,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delegated</a:t>
            </a:r>
            <a:r>
              <a:rPr lang="fi-FI" dirty="0"/>
              <a:t> to a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specialized</a:t>
            </a:r>
            <a:r>
              <a:rPr lang="fi-FI" dirty="0"/>
              <a:t> </a:t>
            </a:r>
            <a:r>
              <a:rPr lang="fi-FI" dirty="0" err="1"/>
              <a:t>branch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40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94E7F-D57D-99E2-4817-59B971D6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CME/CPD </a:t>
            </a:r>
            <a:r>
              <a:rPr lang="fi-FI" b="1" dirty="0" err="1"/>
              <a:t>Accreditation</a:t>
            </a:r>
            <a:r>
              <a:rPr lang="fi-FI" b="1" dirty="0"/>
              <a:t> Systems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B245B-9F54-3BEC-02FD-9CFAEDEA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EACCME</a:t>
            </a:r>
            <a:r>
              <a:rPr lang="fi-FI" dirty="0"/>
              <a:t>, European </a:t>
            </a:r>
            <a:r>
              <a:rPr lang="fi-FI" dirty="0" err="1"/>
              <a:t>Accreditation</a:t>
            </a:r>
            <a:r>
              <a:rPr lang="fi-FI" dirty="0"/>
              <a:t> </a:t>
            </a:r>
            <a:r>
              <a:rPr lang="fi-FI" dirty="0" err="1"/>
              <a:t>Council</a:t>
            </a:r>
            <a:r>
              <a:rPr lang="fi-FI" dirty="0"/>
              <a:t> for </a:t>
            </a:r>
            <a:r>
              <a:rPr lang="fi-FI" dirty="0" err="1"/>
              <a:t>Continuing</a:t>
            </a:r>
            <a:r>
              <a:rPr lang="fi-FI" dirty="0"/>
              <a:t> </a:t>
            </a:r>
            <a:r>
              <a:rPr lang="fi-FI" dirty="0" err="1"/>
              <a:t>Medical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, </a:t>
            </a:r>
            <a:r>
              <a:rPr lang="fi-FI" dirty="0" err="1"/>
              <a:t>by</a:t>
            </a:r>
            <a:r>
              <a:rPr lang="fi-FI" dirty="0"/>
              <a:t> UEMS (European Union of </a:t>
            </a:r>
            <a:r>
              <a:rPr lang="fi-FI" dirty="0" err="1"/>
              <a:t>Medical</a:t>
            </a:r>
            <a:r>
              <a:rPr lang="fi-FI" dirty="0"/>
              <a:t> </a:t>
            </a:r>
            <a:r>
              <a:rPr lang="fi-FI" dirty="0" err="1"/>
              <a:t>Specialists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By </a:t>
            </a:r>
            <a:r>
              <a:rPr lang="fi-FI" dirty="0" err="1"/>
              <a:t>far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, </a:t>
            </a:r>
            <a:r>
              <a:rPr lang="fi-FI" dirty="0" err="1"/>
              <a:t>founded</a:t>
            </a:r>
            <a:r>
              <a:rPr lang="fi-FI" dirty="0"/>
              <a:t> in 2000, </a:t>
            </a:r>
            <a:r>
              <a:rPr lang="fi-FI" dirty="0" err="1"/>
              <a:t>Accrediting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2000 </a:t>
            </a:r>
            <a:r>
              <a:rPr lang="fi-FI" dirty="0" err="1"/>
              <a:t>events</a:t>
            </a:r>
            <a:r>
              <a:rPr lang="fi-FI" dirty="0"/>
              <a:t> </a:t>
            </a:r>
            <a:r>
              <a:rPr lang="fi-FI" dirty="0" err="1"/>
              <a:t>yearly</a:t>
            </a:r>
            <a:endParaRPr lang="fi-FI" dirty="0"/>
          </a:p>
          <a:p>
            <a:pPr lvl="1"/>
            <a:r>
              <a:rPr lang="fi-FI" dirty="0"/>
              <a:t>Mutual </a:t>
            </a:r>
            <a:r>
              <a:rPr lang="fi-FI" dirty="0" err="1"/>
              <a:t>recognition</a:t>
            </a:r>
            <a:r>
              <a:rPr lang="fi-FI" dirty="0"/>
              <a:t> of </a:t>
            </a:r>
            <a:r>
              <a:rPr lang="fi-FI" dirty="0" err="1"/>
              <a:t>credits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USA and Canada</a:t>
            </a:r>
          </a:p>
          <a:p>
            <a:pPr lvl="1"/>
            <a:r>
              <a:rPr lang="fi-FI" dirty="0">
                <a:hlinkClick r:id="rId2"/>
              </a:rPr>
              <a:t>www.uems.eu</a:t>
            </a:r>
            <a:r>
              <a:rPr lang="fi-FI" dirty="0"/>
              <a:t>	    </a:t>
            </a:r>
            <a:r>
              <a:rPr lang="fi-FI" dirty="0">
                <a:hlinkClick r:id="rId3"/>
              </a:rPr>
              <a:t>www.eaccme.uems.eu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sz="2400" dirty="0"/>
              <a:t>EBAC, European Board for </a:t>
            </a:r>
            <a:r>
              <a:rPr lang="fi-FI" sz="2400" dirty="0" err="1"/>
              <a:t>Accreditation</a:t>
            </a:r>
            <a:r>
              <a:rPr lang="fi-FI" sz="2400" dirty="0"/>
              <a:t> of </a:t>
            </a:r>
            <a:r>
              <a:rPr lang="fi-FI" sz="2400" dirty="0" err="1"/>
              <a:t>Continuing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r>
              <a:rPr lang="fi-FI" sz="2400" dirty="0"/>
              <a:t> for Health </a:t>
            </a:r>
            <a:r>
              <a:rPr lang="fi-FI" sz="2400" dirty="0" err="1"/>
              <a:t>Professionals</a:t>
            </a:r>
            <a:endParaRPr lang="fi-FI" sz="2400" dirty="0"/>
          </a:p>
          <a:p>
            <a:r>
              <a:rPr lang="fi-FI" sz="2400" dirty="0"/>
              <a:t>Royal College of </a:t>
            </a:r>
            <a:r>
              <a:rPr lang="fi-FI" sz="2400" dirty="0" err="1"/>
              <a:t>Physicians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United </a:t>
            </a:r>
            <a:r>
              <a:rPr lang="fi-FI" sz="2400" dirty="0" err="1"/>
              <a:t>Kingdom</a:t>
            </a:r>
            <a:r>
              <a:rPr lang="fi-FI" sz="2400" dirty="0"/>
              <a:t> </a:t>
            </a:r>
          </a:p>
          <a:p>
            <a:r>
              <a:rPr lang="fi-FI" sz="2400" dirty="0"/>
              <a:t>UK CPD </a:t>
            </a:r>
            <a:r>
              <a:rPr lang="fi-FI" sz="2400" dirty="0" err="1"/>
              <a:t>Certification</a:t>
            </a:r>
            <a:r>
              <a:rPr lang="fi-FI" sz="2400" dirty="0"/>
              <a:t> Services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CDBFBA9B-4A24-51DB-F165-55C84A26D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7598"/>
              </p:ext>
            </p:extLst>
          </p:nvPr>
        </p:nvGraphicFramePr>
        <p:xfrm>
          <a:off x="8554559" y="308820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4" imgW="1003300" imgH="1003300" progId="Word.Picture.8">
                  <p:embed/>
                </p:oleObj>
              </mc:Choice>
              <mc:Fallback>
                <p:oleObj name="Kuva" r:id="rId4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3EB031D-517A-81D2-E6D4-A5B9FEA30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59" y="308820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47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1E26E-8E69-C181-743D-CE61C06B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Results</a:t>
            </a:r>
            <a:r>
              <a:rPr lang="fi-FI" sz="3200" b="1" dirty="0"/>
              <a:t> </a:t>
            </a:r>
            <a:r>
              <a:rPr lang="fi-FI" sz="3200" b="1" dirty="0" err="1"/>
              <a:t>from</a:t>
            </a:r>
            <a:r>
              <a:rPr lang="fi-FI" sz="3200" b="1" dirty="0"/>
              <a:t> </a:t>
            </a:r>
            <a:r>
              <a:rPr lang="fi-FI" sz="3200" b="1" dirty="0" err="1"/>
              <a:t>the</a:t>
            </a:r>
            <a:r>
              <a:rPr lang="fi-FI" sz="3200" b="1" dirty="0"/>
              <a:t> </a:t>
            </a:r>
            <a:r>
              <a:rPr lang="fi-FI" sz="3200" b="1" dirty="0" err="1"/>
              <a:t>Quantitative</a:t>
            </a:r>
            <a:r>
              <a:rPr lang="fi-FI" sz="3200" b="1" dirty="0"/>
              <a:t> </a:t>
            </a:r>
            <a:r>
              <a:rPr lang="fi-FI" sz="3200" b="1" dirty="0" err="1"/>
              <a:t>Survey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CB9831-21F4-0F4B-5B2D-F1198E87E1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err="1"/>
              <a:t>Aware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country CME/CPD </a:t>
            </a:r>
            <a:r>
              <a:rPr lang="fi-FI" b="1" dirty="0" err="1"/>
              <a:t>system</a:t>
            </a:r>
            <a:endParaRPr lang="fi-FI" b="1" dirty="0"/>
          </a:p>
          <a:p>
            <a:endParaRPr lang="fi-FI" b="1" dirty="0"/>
          </a:p>
          <a:p>
            <a:pPr lvl="1"/>
            <a:r>
              <a:rPr lang="fi-FI" dirty="0" err="1"/>
              <a:t>Yes</a:t>
            </a:r>
            <a:r>
              <a:rPr lang="fi-FI" dirty="0"/>
              <a:t> 80 %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No </a:t>
            </a:r>
            <a:r>
              <a:rPr lang="fi-FI" dirty="0" err="1"/>
              <a:t>formal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in my country 7%</a:t>
            </a:r>
          </a:p>
          <a:p>
            <a:pPr marL="914400" lvl="2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F14393-3D9D-105D-5F81-E5DE77C5BF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/>
              <a:t>Number</a:t>
            </a:r>
            <a:r>
              <a:rPr lang="fi-FI" b="1" dirty="0"/>
              <a:t> of </a:t>
            </a:r>
            <a:r>
              <a:rPr lang="fi-FI" b="1" dirty="0" err="1"/>
              <a:t>hours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participated</a:t>
            </a:r>
            <a:r>
              <a:rPr lang="fi-FI" b="1" dirty="0"/>
              <a:t> 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past</a:t>
            </a:r>
            <a:r>
              <a:rPr lang="fi-FI" b="1" dirty="0"/>
              <a:t> 12 </a:t>
            </a:r>
            <a:r>
              <a:rPr lang="fi-FI" b="1" dirty="0" err="1"/>
              <a:t>monts</a:t>
            </a:r>
            <a:endParaRPr lang="fi-FI" b="1" dirty="0"/>
          </a:p>
          <a:p>
            <a:pPr marL="0" indent="0">
              <a:buNone/>
            </a:pPr>
            <a:r>
              <a:rPr lang="fi-FI" dirty="0"/>
              <a:t>	0: 		9 %</a:t>
            </a:r>
          </a:p>
          <a:p>
            <a:pPr marL="0" indent="0">
              <a:buNone/>
            </a:pPr>
            <a:r>
              <a:rPr lang="fi-FI" dirty="0"/>
              <a:t>	1-20 : 	34 %</a:t>
            </a:r>
          </a:p>
          <a:p>
            <a:pPr marL="0" indent="0">
              <a:buNone/>
            </a:pPr>
            <a:r>
              <a:rPr lang="fi-FI" dirty="0"/>
              <a:t>	21-40: 	20 %</a:t>
            </a:r>
          </a:p>
          <a:p>
            <a:pPr marL="0" indent="0">
              <a:buNone/>
            </a:pPr>
            <a:r>
              <a:rPr lang="fi-FI" dirty="0"/>
              <a:t>	41-50: 	17 %</a:t>
            </a:r>
          </a:p>
          <a:p>
            <a:pPr marL="0" indent="0">
              <a:buNone/>
            </a:pPr>
            <a:r>
              <a:rPr lang="fi-FI" dirty="0"/>
              <a:t>	51-     : 	20 %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13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C4ED9F-E952-2346-3BB4-B62F540F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D00957-0CED-407A-A0CE-5765E6B2BA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err="1"/>
              <a:t>Participation</a:t>
            </a:r>
            <a:r>
              <a:rPr lang="fi-FI" b="1" dirty="0"/>
              <a:t> in CME/CPD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compulsory</a:t>
            </a:r>
            <a:r>
              <a:rPr lang="fi-FI" b="1" dirty="0"/>
              <a:t>?</a:t>
            </a:r>
          </a:p>
          <a:p>
            <a:endParaRPr lang="fi-FI" dirty="0"/>
          </a:p>
          <a:p>
            <a:pPr lvl="1"/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agree</a:t>
            </a:r>
            <a:r>
              <a:rPr lang="fi-FI" dirty="0"/>
              <a:t>		39 %</a:t>
            </a:r>
          </a:p>
          <a:p>
            <a:pPr lvl="1"/>
            <a:r>
              <a:rPr lang="fi-FI" dirty="0" err="1"/>
              <a:t>Agree</a:t>
            </a:r>
            <a:r>
              <a:rPr lang="fi-FI" dirty="0"/>
              <a:t>			48 %</a:t>
            </a:r>
          </a:p>
          <a:p>
            <a:pPr lvl="1"/>
            <a:r>
              <a:rPr lang="fi-FI" dirty="0" err="1"/>
              <a:t>Disagree</a:t>
            </a:r>
            <a:r>
              <a:rPr lang="fi-FI" dirty="0"/>
              <a:t>		12 %</a:t>
            </a:r>
          </a:p>
          <a:p>
            <a:pPr lvl="1"/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	1 %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C23629-3A9E-C313-A102-76314A1032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/>
              <a:t>Interprofessional</a:t>
            </a:r>
            <a:r>
              <a:rPr lang="fi-FI" b="1" dirty="0"/>
              <a:t> CE is </a:t>
            </a:r>
            <a:r>
              <a:rPr lang="fi-FI" b="1" dirty="0" err="1"/>
              <a:t>needed</a:t>
            </a:r>
            <a:endParaRPr lang="fi-FI" b="1" dirty="0"/>
          </a:p>
          <a:p>
            <a:endParaRPr lang="fi-FI" dirty="0"/>
          </a:p>
          <a:p>
            <a:pPr lvl="1"/>
            <a:r>
              <a:rPr lang="fi-FI" dirty="0" err="1"/>
              <a:t>Yes</a:t>
            </a:r>
            <a:r>
              <a:rPr lang="fi-FI" dirty="0"/>
              <a:t> 		72 %</a:t>
            </a:r>
          </a:p>
          <a:p>
            <a:pPr lvl="1"/>
            <a:r>
              <a:rPr lang="fi-FI" dirty="0"/>
              <a:t>No 		5 %</a:t>
            </a:r>
          </a:p>
          <a:p>
            <a:pPr lvl="1"/>
            <a:r>
              <a:rPr lang="fi-FI" dirty="0" err="1"/>
              <a:t>Not</a:t>
            </a:r>
            <a:r>
              <a:rPr lang="fi-FI" dirty="0"/>
              <a:t> sure 	12 %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(</a:t>
            </a:r>
            <a:r>
              <a:rPr lang="fi-FI" dirty="0" err="1"/>
              <a:t>Missing</a:t>
            </a:r>
            <a:r>
              <a:rPr lang="fi-FI" dirty="0"/>
              <a:t>		11%)</a:t>
            </a:r>
          </a:p>
        </p:txBody>
      </p:sp>
    </p:spTree>
    <p:extLst>
      <p:ext uri="{BB962C8B-B14F-4D97-AF65-F5344CB8AC3E}">
        <p14:creationId xmlns:p14="http://schemas.microsoft.com/office/powerpoint/2010/main" val="189899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8F58B-3C32-422C-BC11-C049FD536460}"/>
</file>

<file path=customXml/itemProps2.xml><?xml version="1.0" encoding="utf-8"?>
<ds:datastoreItem xmlns:ds="http://schemas.openxmlformats.org/officeDocument/2006/customXml" ds:itemID="{09AF3AD7-ABDB-47F5-9CD5-700A1C28007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820</Words>
  <Application>Microsoft Macintosh PowerPoint</Application>
  <PresentationFormat>Laajakuva</PresentationFormat>
  <Paragraphs>117</Paragraphs>
  <Slides>15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Office-teema</vt:lpstr>
      <vt:lpstr>Kuva</vt:lpstr>
      <vt:lpstr>An Overview of CME/CPD Systems in Europe</vt:lpstr>
      <vt:lpstr>Purpose of the study</vt:lpstr>
      <vt:lpstr>Methods</vt:lpstr>
      <vt:lpstr>Countries in the study</vt:lpstr>
      <vt:lpstr>CME/CPD Requirements for Physicians</vt:lpstr>
      <vt:lpstr>PowerPoint-esitys</vt:lpstr>
      <vt:lpstr>CME/CPD Accreditation Systems </vt:lpstr>
      <vt:lpstr>Results from the Quantitative Survey</vt:lpstr>
      <vt:lpstr>PowerPoint-esitys</vt:lpstr>
      <vt:lpstr>What are your barriers to participating in CME/CPD?</vt:lpstr>
      <vt:lpstr>Results from the Quantitative Survey</vt:lpstr>
      <vt:lpstr>Key findings from 1:1 interviews</vt:lpstr>
      <vt:lpstr>Key findings from 1:1 interviews (continued)</vt:lpstr>
      <vt:lpstr>Key findings from 1:1 interviews (continued)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Hannu Halila</dc:creator>
  <cp:lastModifiedBy>Hannu Halila</cp:lastModifiedBy>
  <cp:revision>19</cp:revision>
  <dcterms:created xsi:type="dcterms:W3CDTF">2024-08-22T14:15:05Z</dcterms:created>
  <dcterms:modified xsi:type="dcterms:W3CDTF">2024-10-04T17:01:17Z</dcterms:modified>
</cp:coreProperties>
</file>