
<file path=[Content_Types].xml><?xml version="1.0" encoding="utf-8"?>
<Types xmlns="http://schemas.openxmlformats.org/package/2006/content-types">
  <Default Extension="bin" ContentType="application/vnd.openxmlformats-officedocument.oleObject"/>
  <Default Extension="emf" ContentType="image/x-emf"/>
  <Default Extension="jfif" ContentType="image/jpe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diagrams/data2.xml" ContentType="application/vnd.openxmlformats-officedocument.drawingml.diagramData+xml"/>
  <Override PartName="/ppt/presentation.xml" ContentType="application/vnd.openxmlformats-officedocument.presentationml.presentation.main+xml"/>
  <Override PartName="/ppt/diagrams/data1.xml" ContentType="application/vnd.openxmlformats-officedocument.drawingml.diagramData+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layout2.xml" ContentType="application/vnd.openxmlformats-officedocument.drawingml.diagramLayout+xml"/>
  <Override PartName="/ppt/diagrams/drawing2.xml" ContentType="application/vnd.ms-office.drawingml.diagramDrawing+xml"/>
  <Override PartName="/ppt/diagrams/colors2.xml" ContentType="application/vnd.openxmlformats-officedocument.drawingml.diagramColors+xml"/>
  <Override PartName="/ppt/diagrams/quickStyle2.xml" ContentType="application/vnd.openxmlformats-officedocument.drawingml.diagramStyl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883" r:id="rId7"/>
    <p:sldId id="885" r:id="rId8"/>
    <p:sldId id="892" r:id="rId9"/>
    <p:sldId id="888" r:id="rId10"/>
    <p:sldId id="890" r:id="rId11"/>
    <p:sldId id="891" r:id="rId12"/>
    <p:sldId id="889" r:id="rId1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8"/>
  </p:normalViewPr>
  <p:slideViewPr>
    <p:cSldViewPr snapToGrid="0">
      <p:cViewPr varScale="1">
        <p:scale>
          <a:sx n="107" d="100"/>
          <a:sy n="107" d="100"/>
        </p:scale>
        <p:origin x="736" y="160"/>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CBD69E-F25D-403E-BE34-01F1CCEF0AA8}" type="doc">
      <dgm:prSet loTypeId="urn:microsoft.com/office/officeart/2005/8/layout/vList2" loCatId="list" qsTypeId="urn:microsoft.com/office/officeart/2005/8/quickstyle/simple5" qsCatId="simple" csTypeId="urn:microsoft.com/office/officeart/2005/8/colors/accent2_2" csCatId="accent2" phldr="1"/>
      <dgm:spPr/>
      <dgm:t>
        <a:bodyPr/>
        <a:lstStyle/>
        <a:p>
          <a:endParaRPr lang="en-US"/>
        </a:p>
      </dgm:t>
    </dgm:pt>
    <dgm:pt modelId="{551B8BC0-E42B-42E2-ACE5-AF3ADCBCD3AE}">
      <dgm:prSet/>
      <dgm:spPr/>
      <dgm:t>
        <a:bodyPr/>
        <a:lstStyle/>
        <a:p>
          <a:r>
            <a:rPr lang="de-CH" b="1" dirty="0">
              <a:solidFill>
                <a:schemeClr val="tx1"/>
              </a:solidFill>
            </a:rPr>
            <a:t>Knowledge</a:t>
          </a:r>
          <a:r>
            <a:rPr lang="de-CH" dirty="0"/>
            <a:t> </a:t>
          </a:r>
        </a:p>
      </dgm:t>
    </dgm:pt>
    <dgm:pt modelId="{384F524F-C1C4-4AB2-9E2D-F2653046A8E0}" type="parTrans" cxnId="{FDE869AB-A457-4557-A722-4E243755786B}">
      <dgm:prSet/>
      <dgm:spPr/>
      <dgm:t>
        <a:bodyPr/>
        <a:lstStyle/>
        <a:p>
          <a:endParaRPr lang="en-US"/>
        </a:p>
      </dgm:t>
    </dgm:pt>
    <dgm:pt modelId="{D0C1C7C9-A820-4852-986D-6551E7C80295}" type="sibTrans" cxnId="{FDE869AB-A457-4557-A722-4E243755786B}">
      <dgm:prSet/>
      <dgm:spPr/>
      <dgm:t>
        <a:bodyPr/>
        <a:lstStyle/>
        <a:p>
          <a:endParaRPr lang="en-US"/>
        </a:p>
      </dgm:t>
    </dgm:pt>
    <dgm:pt modelId="{4D350386-1109-4C2F-B664-C695EAAF353C}">
      <dgm:prSet/>
      <dgm:spPr/>
      <dgm:t>
        <a:bodyPr/>
        <a:lstStyle/>
        <a:p>
          <a:r>
            <a:rPr lang="de-CH" b="1" dirty="0">
              <a:solidFill>
                <a:schemeClr val="tx1"/>
              </a:solidFill>
            </a:rPr>
            <a:t>Skills</a:t>
          </a:r>
          <a:r>
            <a:rPr lang="de-CH" dirty="0"/>
            <a:t> 	</a:t>
          </a:r>
        </a:p>
      </dgm:t>
    </dgm:pt>
    <dgm:pt modelId="{40AA3299-BA30-41F2-98B5-ED9DA5C6053F}" type="parTrans" cxnId="{38F4CC35-2C82-46B7-85E3-EC122A0E330B}">
      <dgm:prSet/>
      <dgm:spPr/>
      <dgm:t>
        <a:bodyPr/>
        <a:lstStyle/>
        <a:p>
          <a:endParaRPr lang="en-US"/>
        </a:p>
      </dgm:t>
    </dgm:pt>
    <dgm:pt modelId="{2FEE19D3-357D-4A23-AC91-51A5968EEE1B}" type="sibTrans" cxnId="{38F4CC35-2C82-46B7-85E3-EC122A0E330B}">
      <dgm:prSet/>
      <dgm:spPr/>
      <dgm:t>
        <a:bodyPr/>
        <a:lstStyle/>
        <a:p>
          <a:endParaRPr lang="en-US"/>
        </a:p>
      </dgm:t>
    </dgm:pt>
    <dgm:pt modelId="{40C96398-7FA7-4079-B89A-D2990D827792}">
      <dgm:prSet/>
      <dgm:spPr/>
      <dgm:t>
        <a:bodyPr/>
        <a:lstStyle/>
        <a:p>
          <a:r>
            <a:rPr lang="de-CH" b="1" dirty="0">
              <a:solidFill>
                <a:schemeClr val="tx1"/>
              </a:solidFill>
            </a:rPr>
            <a:t>Attitude</a:t>
          </a:r>
        </a:p>
      </dgm:t>
    </dgm:pt>
    <dgm:pt modelId="{214E57A7-A243-4534-81BA-834784532BA7}" type="parTrans" cxnId="{4B00E31A-C1BB-4BF5-9F57-A600DFAEFD0F}">
      <dgm:prSet/>
      <dgm:spPr/>
      <dgm:t>
        <a:bodyPr/>
        <a:lstStyle/>
        <a:p>
          <a:endParaRPr lang="en-US"/>
        </a:p>
      </dgm:t>
    </dgm:pt>
    <dgm:pt modelId="{B3B36C6B-C443-499A-9E04-6CD46A7D0DCC}" type="sibTrans" cxnId="{4B00E31A-C1BB-4BF5-9F57-A600DFAEFD0F}">
      <dgm:prSet/>
      <dgm:spPr/>
      <dgm:t>
        <a:bodyPr/>
        <a:lstStyle/>
        <a:p>
          <a:endParaRPr lang="en-US"/>
        </a:p>
      </dgm:t>
    </dgm:pt>
    <dgm:pt modelId="{B46F21C4-7DA3-43C1-BCB2-98632DC3B580}" type="pres">
      <dgm:prSet presAssocID="{94CBD69E-F25D-403E-BE34-01F1CCEF0AA8}" presName="linear" presStyleCnt="0">
        <dgm:presLayoutVars>
          <dgm:animLvl val="lvl"/>
          <dgm:resizeHandles val="exact"/>
        </dgm:presLayoutVars>
      </dgm:prSet>
      <dgm:spPr/>
    </dgm:pt>
    <dgm:pt modelId="{C22C7552-8A1B-4755-B25E-B12C30299952}" type="pres">
      <dgm:prSet presAssocID="{551B8BC0-E42B-42E2-ACE5-AF3ADCBCD3AE}" presName="parentText" presStyleLbl="node1" presStyleIdx="0" presStyleCnt="3">
        <dgm:presLayoutVars>
          <dgm:chMax val="0"/>
          <dgm:bulletEnabled val="1"/>
        </dgm:presLayoutVars>
      </dgm:prSet>
      <dgm:spPr/>
    </dgm:pt>
    <dgm:pt modelId="{75875975-B7A4-4058-990B-8F496814BFAD}" type="pres">
      <dgm:prSet presAssocID="{D0C1C7C9-A820-4852-986D-6551E7C80295}" presName="spacer" presStyleCnt="0"/>
      <dgm:spPr/>
    </dgm:pt>
    <dgm:pt modelId="{FEF23424-03F7-4920-A56B-E2CB8E4BE083}" type="pres">
      <dgm:prSet presAssocID="{4D350386-1109-4C2F-B664-C695EAAF353C}" presName="parentText" presStyleLbl="node1" presStyleIdx="1" presStyleCnt="3">
        <dgm:presLayoutVars>
          <dgm:chMax val="0"/>
          <dgm:bulletEnabled val="1"/>
        </dgm:presLayoutVars>
      </dgm:prSet>
      <dgm:spPr/>
    </dgm:pt>
    <dgm:pt modelId="{EBF6EEB7-AEBE-4982-B112-BFC2C22F3C5A}" type="pres">
      <dgm:prSet presAssocID="{2FEE19D3-357D-4A23-AC91-51A5968EEE1B}" presName="spacer" presStyleCnt="0"/>
      <dgm:spPr/>
    </dgm:pt>
    <dgm:pt modelId="{4CEFFAFC-C4B8-48A8-8FCE-3658B7F3BC48}" type="pres">
      <dgm:prSet presAssocID="{40C96398-7FA7-4079-B89A-D2990D827792}" presName="parentText" presStyleLbl="node1" presStyleIdx="2" presStyleCnt="3">
        <dgm:presLayoutVars>
          <dgm:chMax val="0"/>
          <dgm:bulletEnabled val="1"/>
        </dgm:presLayoutVars>
      </dgm:prSet>
      <dgm:spPr/>
    </dgm:pt>
  </dgm:ptLst>
  <dgm:cxnLst>
    <dgm:cxn modelId="{4B00E31A-C1BB-4BF5-9F57-A600DFAEFD0F}" srcId="{94CBD69E-F25D-403E-BE34-01F1CCEF0AA8}" destId="{40C96398-7FA7-4079-B89A-D2990D827792}" srcOrd="2" destOrd="0" parTransId="{214E57A7-A243-4534-81BA-834784532BA7}" sibTransId="{B3B36C6B-C443-499A-9E04-6CD46A7D0DCC}"/>
    <dgm:cxn modelId="{5DDA5A1D-12BA-4F1E-B51A-01C60790433B}" type="presOf" srcId="{551B8BC0-E42B-42E2-ACE5-AF3ADCBCD3AE}" destId="{C22C7552-8A1B-4755-B25E-B12C30299952}" srcOrd="0" destOrd="0" presId="urn:microsoft.com/office/officeart/2005/8/layout/vList2"/>
    <dgm:cxn modelId="{38F4CC35-2C82-46B7-85E3-EC122A0E330B}" srcId="{94CBD69E-F25D-403E-BE34-01F1CCEF0AA8}" destId="{4D350386-1109-4C2F-B664-C695EAAF353C}" srcOrd="1" destOrd="0" parTransId="{40AA3299-BA30-41F2-98B5-ED9DA5C6053F}" sibTransId="{2FEE19D3-357D-4A23-AC91-51A5968EEE1B}"/>
    <dgm:cxn modelId="{FDC77481-81CF-4042-825A-72FA0355967D}" type="presOf" srcId="{94CBD69E-F25D-403E-BE34-01F1CCEF0AA8}" destId="{B46F21C4-7DA3-43C1-BCB2-98632DC3B580}" srcOrd="0" destOrd="0" presId="urn:microsoft.com/office/officeart/2005/8/layout/vList2"/>
    <dgm:cxn modelId="{FDE869AB-A457-4557-A722-4E243755786B}" srcId="{94CBD69E-F25D-403E-BE34-01F1CCEF0AA8}" destId="{551B8BC0-E42B-42E2-ACE5-AF3ADCBCD3AE}" srcOrd="0" destOrd="0" parTransId="{384F524F-C1C4-4AB2-9E2D-F2653046A8E0}" sibTransId="{D0C1C7C9-A820-4852-986D-6551E7C80295}"/>
    <dgm:cxn modelId="{B34967E0-F11A-4085-ABD9-5090941E373D}" type="presOf" srcId="{4D350386-1109-4C2F-B664-C695EAAF353C}" destId="{FEF23424-03F7-4920-A56B-E2CB8E4BE083}" srcOrd="0" destOrd="0" presId="urn:microsoft.com/office/officeart/2005/8/layout/vList2"/>
    <dgm:cxn modelId="{34A24FF6-8B82-4C65-8DDA-C7984917F94B}" type="presOf" srcId="{40C96398-7FA7-4079-B89A-D2990D827792}" destId="{4CEFFAFC-C4B8-48A8-8FCE-3658B7F3BC48}" srcOrd="0" destOrd="0" presId="urn:microsoft.com/office/officeart/2005/8/layout/vList2"/>
    <dgm:cxn modelId="{1F3235DA-F566-41B5-9C78-EAC90FFD6F9F}" type="presParOf" srcId="{B46F21C4-7DA3-43C1-BCB2-98632DC3B580}" destId="{C22C7552-8A1B-4755-B25E-B12C30299952}" srcOrd="0" destOrd="0" presId="urn:microsoft.com/office/officeart/2005/8/layout/vList2"/>
    <dgm:cxn modelId="{9DE89628-9014-4300-89A2-99EB257E3C6E}" type="presParOf" srcId="{B46F21C4-7DA3-43C1-BCB2-98632DC3B580}" destId="{75875975-B7A4-4058-990B-8F496814BFAD}" srcOrd="1" destOrd="0" presId="urn:microsoft.com/office/officeart/2005/8/layout/vList2"/>
    <dgm:cxn modelId="{D6B4536A-3980-417E-9880-82D2FF9E0C9E}" type="presParOf" srcId="{B46F21C4-7DA3-43C1-BCB2-98632DC3B580}" destId="{FEF23424-03F7-4920-A56B-E2CB8E4BE083}" srcOrd="2" destOrd="0" presId="urn:microsoft.com/office/officeart/2005/8/layout/vList2"/>
    <dgm:cxn modelId="{EBD34B5B-2E97-4073-86C3-BE175B35C00F}" type="presParOf" srcId="{B46F21C4-7DA3-43C1-BCB2-98632DC3B580}" destId="{EBF6EEB7-AEBE-4982-B112-BFC2C22F3C5A}" srcOrd="3" destOrd="0" presId="urn:microsoft.com/office/officeart/2005/8/layout/vList2"/>
    <dgm:cxn modelId="{0B618698-E9E1-4C98-A70E-4C4B6B6A01EA}" type="presParOf" srcId="{B46F21C4-7DA3-43C1-BCB2-98632DC3B580}" destId="{4CEFFAFC-C4B8-48A8-8FCE-3658B7F3BC4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C8031B6-D19A-4094-B60B-AADF5CAC070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6BD1C021-D56F-4053-9599-1D88C165097C}">
      <dgm:prSet/>
      <dgm:spPr/>
      <dgm:t>
        <a:bodyPr/>
        <a:lstStyle/>
        <a:p>
          <a:r>
            <a:rPr lang="de-CH"/>
            <a:t>CBME established in under- and postgraduate medical education</a:t>
          </a:r>
          <a:endParaRPr lang="en-US"/>
        </a:p>
      </dgm:t>
    </dgm:pt>
    <dgm:pt modelId="{93463A42-EAAA-4F79-91C4-8B995502DE18}" type="parTrans" cxnId="{93916AA3-726F-48B2-BC0F-562DB95E8E43}">
      <dgm:prSet/>
      <dgm:spPr/>
      <dgm:t>
        <a:bodyPr/>
        <a:lstStyle/>
        <a:p>
          <a:endParaRPr lang="en-US"/>
        </a:p>
      </dgm:t>
    </dgm:pt>
    <dgm:pt modelId="{36A15975-21F4-491A-85BA-F3B6A69DBF0C}" type="sibTrans" cxnId="{93916AA3-726F-48B2-BC0F-562DB95E8E43}">
      <dgm:prSet/>
      <dgm:spPr/>
      <dgm:t>
        <a:bodyPr/>
        <a:lstStyle/>
        <a:p>
          <a:endParaRPr lang="en-US"/>
        </a:p>
      </dgm:t>
    </dgm:pt>
    <dgm:pt modelId="{7EA6C2BF-9E39-4441-9AFF-84E3D12B2E99}">
      <dgm:prSet/>
      <dgm:spPr/>
      <dgm:t>
        <a:bodyPr/>
        <a:lstStyle/>
        <a:p>
          <a:r>
            <a:rPr lang="de-CH"/>
            <a:t>CanMEDS and EPAs can be applied to CPD</a:t>
          </a:r>
          <a:endParaRPr lang="en-US"/>
        </a:p>
      </dgm:t>
    </dgm:pt>
    <dgm:pt modelId="{EB06ABA3-FC2C-4FF6-8751-3C1204FED9B9}" type="parTrans" cxnId="{55B89801-DA44-4984-ACC1-233DCB7AF1CF}">
      <dgm:prSet/>
      <dgm:spPr/>
      <dgm:t>
        <a:bodyPr/>
        <a:lstStyle/>
        <a:p>
          <a:endParaRPr lang="en-US"/>
        </a:p>
      </dgm:t>
    </dgm:pt>
    <dgm:pt modelId="{B12B6005-67BE-474A-B748-8F154D0A367E}" type="sibTrans" cxnId="{55B89801-DA44-4984-ACC1-233DCB7AF1CF}">
      <dgm:prSet/>
      <dgm:spPr/>
      <dgm:t>
        <a:bodyPr/>
        <a:lstStyle/>
        <a:p>
          <a:endParaRPr lang="en-US"/>
        </a:p>
      </dgm:t>
    </dgm:pt>
    <dgm:pt modelId="{77D22D1C-5EAD-4535-B16B-6F632D7D2DF2}">
      <dgm:prSet/>
      <dgm:spPr/>
      <dgm:t>
        <a:bodyPr/>
        <a:lstStyle/>
        <a:p>
          <a:r>
            <a:rPr lang="de-CH"/>
            <a:t>Control the physician, not the documents</a:t>
          </a:r>
          <a:endParaRPr lang="en-US"/>
        </a:p>
      </dgm:t>
    </dgm:pt>
    <dgm:pt modelId="{24290F97-40EF-48E9-8AB8-4FCB3AABEA5D}" type="parTrans" cxnId="{DF8591B9-D27D-420B-AA26-46EBE9F35193}">
      <dgm:prSet/>
      <dgm:spPr/>
      <dgm:t>
        <a:bodyPr/>
        <a:lstStyle/>
        <a:p>
          <a:endParaRPr lang="en-US"/>
        </a:p>
      </dgm:t>
    </dgm:pt>
    <dgm:pt modelId="{864A0705-F5DD-486F-AD87-8EA6CD7653D4}" type="sibTrans" cxnId="{DF8591B9-D27D-420B-AA26-46EBE9F35193}">
      <dgm:prSet/>
      <dgm:spPr/>
      <dgm:t>
        <a:bodyPr/>
        <a:lstStyle/>
        <a:p>
          <a:endParaRPr lang="en-US"/>
        </a:p>
      </dgm:t>
    </dgm:pt>
    <dgm:pt modelId="{5003062F-41C5-44DD-AA9C-51BAB489BFCC}">
      <dgm:prSet/>
      <dgm:spPr/>
      <dgm:t>
        <a:bodyPr/>
        <a:lstStyle/>
        <a:p>
          <a:r>
            <a:rPr lang="de-CH"/>
            <a:t>Culture of life-long learning </a:t>
          </a:r>
          <a:endParaRPr lang="en-US"/>
        </a:p>
      </dgm:t>
    </dgm:pt>
    <dgm:pt modelId="{5B4FE38F-B9D4-40C5-A4CC-47A0A7C1E9ED}" type="parTrans" cxnId="{4463C21E-75A5-4268-9FED-AB9334A08EA3}">
      <dgm:prSet/>
      <dgm:spPr/>
      <dgm:t>
        <a:bodyPr/>
        <a:lstStyle/>
        <a:p>
          <a:endParaRPr lang="en-US"/>
        </a:p>
      </dgm:t>
    </dgm:pt>
    <dgm:pt modelId="{1F5C4EC9-816F-4CEA-8541-D22190E6EE49}" type="sibTrans" cxnId="{4463C21E-75A5-4268-9FED-AB9334A08EA3}">
      <dgm:prSet/>
      <dgm:spPr/>
      <dgm:t>
        <a:bodyPr/>
        <a:lstStyle/>
        <a:p>
          <a:endParaRPr lang="en-US"/>
        </a:p>
      </dgm:t>
    </dgm:pt>
    <dgm:pt modelId="{2A16A6D2-E11D-4F0E-9F5B-E4A5194AD964}">
      <dgm:prSet/>
      <dgm:spPr/>
      <dgm:t>
        <a:bodyPr/>
        <a:lstStyle/>
        <a:p>
          <a:r>
            <a:rPr lang="de-CH"/>
            <a:t>Peer support and feedback as powerful instruments</a:t>
          </a:r>
          <a:endParaRPr lang="en-US"/>
        </a:p>
      </dgm:t>
    </dgm:pt>
    <dgm:pt modelId="{8AF01B23-8F7E-41BA-8C1C-E76CC0F8660F}" type="parTrans" cxnId="{8E6FF86E-652B-497A-A279-5ABDD6954A0F}">
      <dgm:prSet/>
      <dgm:spPr/>
      <dgm:t>
        <a:bodyPr/>
        <a:lstStyle/>
        <a:p>
          <a:endParaRPr lang="en-US"/>
        </a:p>
      </dgm:t>
    </dgm:pt>
    <dgm:pt modelId="{7895AB15-5CAD-4E96-AF47-D55E339AC527}" type="sibTrans" cxnId="{8E6FF86E-652B-497A-A279-5ABDD6954A0F}">
      <dgm:prSet/>
      <dgm:spPr/>
      <dgm:t>
        <a:bodyPr/>
        <a:lstStyle/>
        <a:p>
          <a:endParaRPr lang="en-US"/>
        </a:p>
      </dgm:t>
    </dgm:pt>
    <dgm:pt modelId="{27B0AB93-3EBE-4E4A-B583-80F9F547EF9B}" type="pres">
      <dgm:prSet presAssocID="{3C8031B6-D19A-4094-B60B-AADF5CAC0701}" presName="linear" presStyleCnt="0">
        <dgm:presLayoutVars>
          <dgm:animLvl val="lvl"/>
          <dgm:resizeHandles val="exact"/>
        </dgm:presLayoutVars>
      </dgm:prSet>
      <dgm:spPr/>
    </dgm:pt>
    <dgm:pt modelId="{3B3FD044-E1E0-DB40-A6E7-7D77D7CDE58C}" type="pres">
      <dgm:prSet presAssocID="{6BD1C021-D56F-4053-9599-1D88C165097C}" presName="parentText" presStyleLbl="node1" presStyleIdx="0" presStyleCnt="5">
        <dgm:presLayoutVars>
          <dgm:chMax val="0"/>
          <dgm:bulletEnabled val="1"/>
        </dgm:presLayoutVars>
      </dgm:prSet>
      <dgm:spPr/>
    </dgm:pt>
    <dgm:pt modelId="{DF9EC85B-ECD9-914C-8455-2F8CCD1EA659}" type="pres">
      <dgm:prSet presAssocID="{36A15975-21F4-491A-85BA-F3B6A69DBF0C}" presName="spacer" presStyleCnt="0"/>
      <dgm:spPr/>
    </dgm:pt>
    <dgm:pt modelId="{EB873346-3553-B240-B814-5A37C6D67AAD}" type="pres">
      <dgm:prSet presAssocID="{7EA6C2BF-9E39-4441-9AFF-84E3D12B2E99}" presName="parentText" presStyleLbl="node1" presStyleIdx="1" presStyleCnt="5">
        <dgm:presLayoutVars>
          <dgm:chMax val="0"/>
          <dgm:bulletEnabled val="1"/>
        </dgm:presLayoutVars>
      </dgm:prSet>
      <dgm:spPr/>
    </dgm:pt>
    <dgm:pt modelId="{748A8D21-7E63-454D-93F6-711DFC53C344}" type="pres">
      <dgm:prSet presAssocID="{B12B6005-67BE-474A-B748-8F154D0A367E}" presName="spacer" presStyleCnt="0"/>
      <dgm:spPr/>
    </dgm:pt>
    <dgm:pt modelId="{18BD080C-1B56-9848-84CD-AB14C427E901}" type="pres">
      <dgm:prSet presAssocID="{77D22D1C-5EAD-4535-B16B-6F632D7D2DF2}" presName="parentText" presStyleLbl="node1" presStyleIdx="2" presStyleCnt="5">
        <dgm:presLayoutVars>
          <dgm:chMax val="0"/>
          <dgm:bulletEnabled val="1"/>
        </dgm:presLayoutVars>
      </dgm:prSet>
      <dgm:spPr/>
    </dgm:pt>
    <dgm:pt modelId="{EB8E990B-FF3E-EF44-A16F-2BF85FD886CC}" type="pres">
      <dgm:prSet presAssocID="{864A0705-F5DD-486F-AD87-8EA6CD7653D4}" presName="spacer" presStyleCnt="0"/>
      <dgm:spPr/>
    </dgm:pt>
    <dgm:pt modelId="{117FCA41-F1EC-0F4A-A01B-2F47AA9B4F81}" type="pres">
      <dgm:prSet presAssocID="{5003062F-41C5-44DD-AA9C-51BAB489BFCC}" presName="parentText" presStyleLbl="node1" presStyleIdx="3" presStyleCnt="5">
        <dgm:presLayoutVars>
          <dgm:chMax val="0"/>
          <dgm:bulletEnabled val="1"/>
        </dgm:presLayoutVars>
      </dgm:prSet>
      <dgm:spPr/>
    </dgm:pt>
    <dgm:pt modelId="{44CA9BDC-31BF-7547-AE5C-CBFB517D79AD}" type="pres">
      <dgm:prSet presAssocID="{1F5C4EC9-816F-4CEA-8541-D22190E6EE49}" presName="spacer" presStyleCnt="0"/>
      <dgm:spPr/>
    </dgm:pt>
    <dgm:pt modelId="{253CF378-F21A-604F-B291-F591A82455B9}" type="pres">
      <dgm:prSet presAssocID="{2A16A6D2-E11D-4F0E-9F5B-E4A5194AD964}" presName="parentText" presStyleLbl="node1" presStyleIdx="4" presStyleCnt="5">
        <dgm:presLayoutVars>
          <dgm:chMax val="0"/>
          <dgm:bulletEnabled val="1"/>
        </dgm:presLayoutVars>
      </dgm:prSet>
      <dgm:spPr/>
    </dgm:pt>
  </dgm:ptLst>
  <dgm:cxnLst>
    <dgm:cxn modelId="{55B89801-DA44-4984-ACC1-233DCB7AF1CF}" srcId="{3C8031B6-D19A-4094-B60B-AADF5CAC0701}" destId="{7EA6C2BF-9E39-4441-9AFF-84E3D12B2E99}" srcOrd="1" destOrd="0" parTransId="{EB06ABA3-FC2C-4FF6-8751-3C1204FED9B9}" sibTransId="{B12B6005-67BE-474A-B748-8F154D0A367E}"/>
    <dgm:cxn modelId="{C9879504-BF3F-C641-9D30-B8CDC0118DD8}" type="presOf" srcId="{2A16A6D2-E11D-4F0E-9F5B-E4A5194AD964}" destId="{253CF378-F21A-604F-B291-F591A82455B9}" srcOrd="0" destOrd="0" presId="urn:microsoft.com/office/officeart/2005/8/layout/vList2"/>
    <dgm:cxn modelId="{4463C21E-75A5-4268-9FED-AB9334A08EA3}" srcId="{3C8031B6-D19A-4094-B60B-AADF5CAC0701}" destId="{5003062F-41C5-44DD-AA9C-51BAB489BFCC}" srcOrd="3" destOrd="0" parTransId="{5B4FE38F-B9D4-40C5-A4CC-47A0A7C1E9ED}" sibTransId="{1F5C4EC9-816F-4CEA-8541-D22190E6EE49}"/>
    <dgm:cxn modelId="{0CAA0B1F-ADD7-A448-9FDE-B251ADF6ED6B}" type="presOf" srcId="{7EA6C2BF-9E39-4441-9AFF-84E3D12B2E99}" destId="{EB873346-3553-B240-B814-5A37C6D67AAD}" srcOrd="0" destOrd="0" presId="urn:microsoft.com/office/officeart/2005/8/layout/vList2"/>
    <dgm:cxn modelId="{7FFC724C-CCC2-894A-BD0B-6FC0A1AC53C8}" type="presOf" srcId="{3C8031B6-D19A-4094-B60B-AADF5CAC0701}" destId="{27B0AB93-3EBE-4E4A-B583-80F9F547EF9B}" srcOrd="0" destOrd="0" presId="urn:microsoft.com/office/officeart/2005/8/layout/vList2"/>
    <dgm:cxn modelId="{5588C952-CF33-A648-A192-0E2A1D8D3CD8}" type="presOf" srcId="{6BD1C021-D56F-4053-9599-1D88C165097C}" destId="{3B3FD044-E1E0-DB40-A6E7-7D77D7CDE58C}" srcOrd="0" destOrd="0" presId="urn:microsoft.com/office/officeart/2005/8/layout/vList2"/>
    <dgm:cxn modelId="{8E6FF86E-652B-497A-A279-5ABDD6954A0F}" srcId="{3C8031B6-D19A-4094-B60B-AADF5CAC0701}" destId="{2A16A6D2-E11D-4F0E-9F5B-E4A5194AD964}" srcOrd="4" destOrd="0" parTransId="{8AF01B23-8F7E-41BA-8C1C-E76CC0F8660F}" sibTransId="{7895AB15-5CAD-4E96-AF47-D55E339AC527}"/>
    <dgm:cxn modelId="{D984C494-50B4-8246-B26F-FE5630E51999}" type="presOf" srcId="{5003062F-41C5-44DD-AA9C-51BAB489BFCC}" destId="{117FCA41-F1EC-0F4A-A01B-2F47AA9B4F81}" srcOrd="0" destOrd="0" presId="urn:microsoft.com/office/officeart/2005/8/layout/vList2"/>
    <dgm:cxn modelId="{93916AA3-726F-48B2-BC0F-562DB95E8E43}" srcId="{3C8031B6-D19A-4094-B60B-AADF5CAC0701}" destId="{6BD1C021-D56F-4053-9599-1D88C165097C}" srcOrd="0" destOrd="0" parTransId="{93463A42-EAAA-4F79-91C4-8B995502DE18}" sibTransId="{36A15975-21F4-491A-85BA-F3B6A69DBF0C}"/>
    <dgm:cxn modelId="{DF8591B9-D27D-420B-AA26-46EBE9F35193}" srcId="{3C8031B6-D19A-4094-B60B-AADF5CAC0701}" destId="{77D22D1C-5EAD-4535-B16B-6F632D7D2DF2}" srcOrd="2" destOrd="0" parTransId="{24290F97-40EF-48E9-8AB8-4FCB3AABEA5D}" sibTransId="{864A0705-F5DD-486F-AD87-8EA6CD7653D4}"/>
    <dgm:cxn modelId="{76BF56DA-DE08-7F4D-BDA5-215E953BB63B}" type="presOf" srcId="{77D22D1C-5EAD-4535-B16B-6F632D7D2DF2}" destId="{18BD080C-1B56-9848-84CD-AB14C427E901}" srcOrd="0" destOrd="0" presId="urn:microsoft.com/office/officeart/2005/8/layout/vList2"/>
    <dgm:cxn modelId="{D57FC0A7-D366-C149-B724-D925CCC637FF}" type="presParOf" srcId="{27B0AB93-3EBE-4E4A-B583-80F9F547EF9B}" destId="{3B3FD044-E1E0-DB40-A6E7-7D77D7CDE58C}" srcOrd="0" destOrd="0" presId="urn:microsoft.com/office/officeart/2005/8/layout/vList2"/>
    <dgm:cxn modelId="{EDC98A4E-30B6-D641-84E9-00BD2FD4CAB2}" type="presParOf" srcId="{27B0AB93-3EBE-4E4A-B583-80F9F547EF9B}" destId="{DF9EC85B-ECD9-914C-8455-2F8CCD1EA659}" srcOrd="1" destOrd="0" presId="urn:microsoft.com/office/officeart/2005/8/layout/vList2"/>
    <dgm:cxn modelId="{C3ED3198-7996-0049-93BF-5A0A143F4264}" type="presParOf" srcId="{27B0AB93-3EBE-4E4A-B583-80F9F547EF9B}" destId="{EB873346-3553-B240-B814-5A37C6D67AAD}" srcOrd="2" destOrd="0" presId="urn:microsoft.com/office/officeart/2005/8/layout/vList2"/>
    <dgm:cxn modelId="{B250FB02-7B2C-3244-A030-24BD6C2D73A2}" type="presParOf" srcId="{27B0AB93-3EBE-4E4A-B583-80F9F547EF9B}" destId="{748A8D21-7E63-454D-93F6-711DFC53C344}" srcOrd="3" destOrd="0" presId="urn:microsoft.com/office/officeart/2005/8/layout/vList2"/>
    <dgm:cxn modelId="{BA93E03A-8EF6-9E43-BC2B-FE60C83AE19B}" type="presParOf" srcId="{27B0AB93-3EBE-4E4A-B583-80F9F547EF9B}" destId="{18BD080C-1B56-9848-84CD-AB14C427E901}" srcOrd="4" destOrd="0" presId="urn:microsoft.com/office/officeart/2005/8/layout/vList2"/>
    <dgm:cxn modelId="{7BA1EC66-BF30-7D47-AB35-D96E728E6DA6}" type="presParOf" srcId="{27B0AB93-3EBE-4E4A-B583-80F9F547EF9B}" destId="{EB8E990B-FF3E-EF44-A16F-2BF85FD886CC}" srcOrd="5" destOrd="0" presId="urn:microsoft.com/office/officeart/2005/8/layout/vList2"/>
    <dgm:cxn modelId="{C307F5FE-10E5-B944-92EA-9859223DC40A}" type="presParOf" srcId="{27B0AB93-3EBE-4E4A-B583-80F9F547EF9B}" destId="{117FCA41-F1EC-0F4A-A01B-2F47AA9B4F81}" srcOrd="6" destOrd="0" presId="urn:microsoft.com/office/officeart/2005/8/layout/vList2"/>
    <dgm:cxn modelId="{528C5983-0397-4942-B5A9-2D9BF3178CD3}" type="presParOf" srcId="{27B0AB93-3EBE-4E4A-B583-80F9F547EF9B}" destId="{44CA9BDC-31BF-7547-AE5C-CBFB517D79AD}" srcOrd="7" destOrd="0" presId="urn:microsoft.com/office/officeart/2005/8/layout/vList2"/>
    <dgm:cxn modelId="{A5E0615A-DE63-FA46-9F80-2E5B73087BE8}" type="presParOf" srcId="{27B0AB93-3EBE-4E4A-B583-80F9F547EF9B}" destId="{253CF378-F21A-604F-B291-F591A82455B9}"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2C7552-8A1B-4755-B25E-B12C30299952}">
      <dsp:nvSpPr>
        <dsp:cNvPr id="0" name=""/>
        <dsp:cNvSpPr/>
      </dsp:nvSpPr>
      <dsp:spPr>
        <a:xfrm>
          <a:off x="0" y="34841"/>
          <a:ext cx="5280000" cy="144963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24790" tIns="224790" rIns="224790" bIns="224790" numCol="1" spcCol="1270" anchor="ctr" anchorCtr="0">
          <a:noAutofit/>
        </a:bodyPr>
        <a:lstStyle/>
        <a:p>
          <a:pPr marL="0" lvl="0" indent="0" algn="l" defTabSz="2622550">
            <a:lnSpc>
              <a:spcPct val="90000"/>
            </a:lnSpc>
            <a:spcBef>
              <a:spcPct val="0"/>
            </a:spcBef>
            <a:spcAft>
              <a:spcPct val="35000"/>
            </a:spcAft>
            <a:buNone/>
          </a:pPr>
          <a:r>
            <a:rPr lang="de-CH" sz="5900" b="1" kern="1200" dirty="0">
              <a:solidFill>
                <a:schemeClr val="tx1"/>
              </a:solidFill>
            </a:rPr>
            <a:t>Knowledge</a:t>
          </a:r>
          <a:r>
            <a:rPr lang="de-CH" sz="5900" kern="1200" dirty="0"/>
            <a:t> </a:t>
          </a:r>
        </a:p>
      </dsp:txBody>
      <dsp:txXfrm>
        <a:off x="70765" y="105606"/>
        <a:ext cx="5138470" cy="1308100"/>
      </dsp:txXfrm>
    </dsp:sp>
    <dsp:sp modelId="{FEF23424-03F7-4920-A56B-E2CB8E4BE083}">
      <dsp:nvSpPr>
        <dsp:cNvPr id="0" name=""/>
        <dsp:cNvSpPr/>
      </dsp:nvSpPr>
      <dsp:spPr>
        <a:xfrm>
          <a:off x="0" y="1654391"/>
          <a:ext cx="5280000" cy="144963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24790" tIns="224790" rIns="224790" bIns="224790" numCol="1" spcCol="1270" anchor="ctr" anchorCtr="0">
          <a:noAutofit/>
        </a:bodyPr>
        <a:lstStyle/>
        <a:p>
          <a:pPr marL="0" lvl="0" indent="0" algn="l" defTabSz="2622550">
            <a:lnSpc>
              <a:spcPct val="90000"/>
            </a:lnSpc>
            <a:spcBef>
              <a:spcPct val="0"/>
            </a:spcBef>
            <a:spcAft>
              <a:spcPct val="35000"/>
            </a:spcAft>
            <a:buNone/>
          </a:pPr>
          <a:r>
            <a:rPr lang="de-CH" sz="5900" b="1" kern="1200" dirty="0">
              <a:solidFill>
                <a:schemeClr val="tx1"/>
              </a:solidFill>
            </a:rPr>
            <a:t>Skills</a:t>
          </a:r>
          <a:r>
            <a:rPr lang="de-CH" sz="5900" kern="1200" dirty="0"/>
            <a:t> 	</a:t>
          </a:r>
        </a:p>
      </dsp:txBody>
      <dsp:txXfrm>
        <a:off x="70765" y="1725156"/>
        <a:ext cx="5138470" cy="1308100"/>
      </dsp:txXfrm>
    </dsp:sp>
    <dsp:sp modelId="{4CEFFAFC-C4B8-48A8-8FCE-3658B7F3BC48}">
      <dsp:nvSpPr>
        <dsp:cNvPr id="0" name=""/>
        <dsp:cNvSpPr/>
      </dsp:nvSpPr>
      <dsp:spPr>
        <a:xfrm>
          <a:off x="0" y="3273941"/>
          <a:ext cx="5280000" cy="144963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24790" tIns="224790" rIns="224790" bIns="224790" numCol="1" spcCol="1270" anchor="ctr" anchorCtr="0">
          <a:noAutofit/>
        </a:bodyPr>
        <a:lstStyle/>
        <a:p>
          <a:pPr marL="0" lvl="0" indent="0" algn="l" defTabSz="2622550">
            <a:lnSpc>
              <a:spcPct val="90000"/>
            </a:lnSpc>
            <a:spcBef>
              <a:spcPct val="0"/>
            </a:spcBef>
            <a:spcAft>
              <a:spcPct val="35000"/>
            </a:spcAft>
            <a:buNone/>
          </a:pPr>
          <a:r>
            <a:rPr lang="de-CH" sz="5900" b="1" kern="1200" dirty="0">
              <a:solidFill>
                <a:schemeClr val="tx1"/>
              </a:solidFill>
            </a:rPr>
            <a:t>Attitude</a:t>
          </a:r>
        </a:p>
      </dsp:txBody>
      <dsp:txXfrm>
        <a:off x="70765" y="3344706"/>
        <a:ext cx="5138470" cy="13081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3FD044-E1E0-DB40-A6E7-7D77D7CDE58C}">
      <dsp:nvSpPr>
        <dsp:cNvPr id="0" name=""/>
        <dsp:cNvSpPr/>
      </dsp:nvSpPr>
      <dsp:spPr>
        <a:xfrm>
          <a:off x="0" y="45318"/>
          <a:ext cx="4896544" cy="8751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de-CH" sz="2200" kern="1200"/>
            <a:t>CBME established in under- and postgraduate medical education</a:t>
          </a:r>
          <a:endParaRPr lang="en-US" sz="2200" kern="1200"/>
        </a:p>
      </dsp:txBody>
      <dsp:txXfrm>
        <a:off x="42722" y="88040"/>
        <a:ext cx="4811100" cy="789716"/>
      </dsp:txXfrm>
    </dsp:sp>
    <dsp:sp modelId="{EB873346-3553-B240-B814-5A37C6D67AAD}">
      <dsp:nvSpPr>
        <dsp:cNvPr id="0" name=""/>
        <dsp:cNvSpPr/>
      </dsp:nvSpPr>
      <dsp:spPr>
        <a:xfrm>
          <a:off x="0" y="983838"/>
          <a:ext cx="4896544" cy="8751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de-CH" sz="2200" kern="1200"/>
            <a:t>CanMEDS and EPAs can be applied to CPD</a:t>
          </a:r>
          <a:endParaRPr lang="en-US" sz="2200" kern="1200"/>
        </a:p>
      </dsp:txBody>
      <dsp:txXfrm>
        <a:off x="42722" y="1026560"/>
        <a:ext cx="4811100" cy="789716"/>
      </dsp:txXfrm>
    </dsp:sp>
    <dsp:sp modelId="{18BD080C-1B56-9848-84CD-AB14C427E901}">
      <dsp:nvSpPr>
        <dsp:cNvPr id="0" name=""/>
        <dsp:cNvSpPr/>
      </dsp:nvSpPr>
      <dsp:spPr>
        <a:xfrm>
          <a:off x="0" y="1922359"/>
          <a:ext cx="4896544" cy="8751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de-CH" sz="2200" kern="1200"/>
            <a:t>Control the physician, not the documents</a:t>
          </a:r>
          <a:endParaRPr lang="en-US" sz="2200" kern="1200"/>
        </a:p>
      </dsp:txBody>
      <dsp:txXfrm>
        <a:off x="42722" y="1965081"/>
        <a:ext cx="4811100" cy="789716"/>
      </dsp:txXfrm>
    </dsp:sp>
    <dsp:sp modelId="{117FCA41-F1EC-0F4A-A01B-2F47AA9B4F81}">
      <dsp:nvSpPr>
        <dsp:cNvPr id="0" name=""/>
        <dsp:cNvSpPr/>
      </dsp:nvSpPr>
      <dsp:spPr>
        <a:xfrm>
          <a:off x="0" y="2860879"/>
          <a:ext cx="4896544" cy="8751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de-CH" sz="2200" kern="1200"/>
            <a:t>Culture of life-long learning </a:t>
          </a:r>
          <a:endParaRPr lang="en-US" sz="2200" kern="1200"/>
        </a:p>
      </dsp:txBody>
      <dsp:txXfrm>
        <a:off x="42722" y="2903601"/>
        <a:ext cx="4811100" cy="789716"/>
      </dsp:txXfrm>
    </dsp:sp>
    <dsp:sp modelId="{253CF378-F21A-604F-B291-F591A82455B9}">
      <dsp:nvSpPr>
        <dsp:cNvPr id="0" name=""/>
        <dsp:cNvSpPr/>
      </dsp:nvSpPr>
      <dsp:spPr>
        <a:xfrm>
          <a:off x="0" y="3799399"/>
          <a:ext cx="4896544" cy="8751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de-CH" sz="2200" kern="1200"/>
            <a:t>Peer support and feedback as powerful instruments</a:t>
          </a:r>
          <a:endParaRPr lang="en-US" sz="2200" kern="1200"/>
        </a:p>
      </dsp:txBody>
      <dsp:txXfrm>
        <a:off x="42722" y="3842121"/>
        <a:ext cx="4811100" cy="78971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35B2B6-88A3-9F47-9DEA-B6D64F5DBA70}" type="datetimeFigureOut">
              <a:rPr lang="fi-FI" smtClean="0"/>
              <a:t>27.4.2024</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4B5342-7306-2546-8BD1-D637631D0A80}" type="slidenum">
              <a:rPr lang="fi-FI" smtClean="0"/>
              <a:t>‹#›</a:t>
            </a:fld>
            <a:endParaRPr lang="fi-FI"/>
          </a:p>
        </p:txBody>
      </p:sp>
    </p:spTree>
    <p:extLst>
      <p:ext uri="{BB962C8B-B14F-4D97-AF65-F5344CB8AC3E}">
        <p14:creationId xmlns:p14="http://schemas.microsoft.com/office/powerpoint/2010/main" val="3155552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err="1"/>
              <a:t>Because</a:t>
            </a:r>
            <a:r>
              <a:rPr lang="de-CH" dirty="0"/>
              <a:t> </a:t>
            </a:r>
            <a:r>
              <a:rPr lang="de-CH" dirty="0" err="1"/>
              <a:t>it</a:t>
            </a:r>
            <a:r>
              <a:rPr lang="de-CH" dirty="0"/>
              <a:t> </a:t>
            </a:r>
            <a:r>
              <a:rPr lang="de-CH" dirty="0" err="1"/>
              <a:t>is</a:t>
            </a:r>
            <a:r>
              <a:rPr lang="de-CH" dirty="0"/>
              <a:t> </a:t>
            </a:r>
            <a:r>
              <a:rPr lang="de-CH" dirty="0" err="1"/>
              <a:t>there</a:t>
            </a:r>
            <a:endParaRPr lang="de-CH" dirty="0"/>
          </a:p>
          <a:p>
            <a:r>
              <a:rPr lang="de-CH" dirty="0" err="1"/>
              <a:t>According</a:t>
            </a:r>
            <a:r>
              <a:rPr lang="de-CH" dirty="0"/>
              <a:t> to George </a:t>
            </a:r>
            <a:r>
              <a:rPr lang="en-US" b="0" i="0" dirty="0" err="1">
                <a:solidFill>
                  <a:srgbClr val="111111"/>
                </a:solidFill>
                <a:effectLst/>
                <a:latin typeface="Roboto" panose="02000000000000000000" pitchFamily="2" charset="0"/>
              </a:rPr>
              <a:t>Mallory,most</a:t>
            </a:r>
            <a:r>
              <a:rPr lang="en-US" b="0" i="0" dirty="0">
                <a:solidFill>
                  <a:srgbClr val="111111"/>
                </a:solidFill>
                <a:effectLst/>
                <a:latin typeface="Roboto" panose="02000000000000000000" pitchFamily="2" charset="0"/>
              </a:rPr>
              <a:t> famous for his response to the question, “why do you want to climb </a:t>
            </a:r>
            <a:r>
              <a:rPr lang="en-US" b="1" i="0" dirty="0">
                <a:solidFill>
                  <a:srgbClr val="111111"/>
                </a:solidFill>
                <a:effectLst/>
                <a:latin typeface="Roboto" panose="02000000000000000000" pitchFamily="2" charset="0"/>
              </a:rPr>
              <a:t>Mount Everest</a:t>
            </a:r>
            <a:r>
              <a:rPr lang="en-US" b="0" i="0" dirty="0">
                <a:solidFill>
                  <a:srgbClr val="111111"/>
                </a:solidFill>
                <a:effectLst/>
                <a:latin typeface="Roboto" panose="02000000000000000000" pitchFamily="2" charset="0"/>
              </a:rPr>
              <a:t>?”, to which he answered, “because it’s there”. Those 3 words sum up the mentality of mountaineers at that time: every mountain was there to be scaled, no matter the physical toll.</a:t>
            </a:r>
            <a:endParaRPr lang="de-CH" dirty="0"/>
          </a:p>
        </p:txBody>
      </p:sp>
      <p:sp>
        <p:nvSpPr>
          <p:cNvPr id="4" name="Foliennummernplatzhalter 3"/>
          <p:cNvSpPr>
            <a:spLocks noGrp="1"/>
          </p:cNvSpPr>
          <p:nvPr>
            <p:ph type="sldNum" sz="quarter" idx="5"/>
          </p:nvPr>
        </p:nvSpPr>
        <p:spPr/>
        <p:txBody>
          <a:bodyPr/>
          <a:lstStyle/>
          <a:p>
            <a:fld id="{2F8DE770-9DDD-4AEB-9528-1FE56DAFEA71}" type="slidenum">
              <a:rPr lang="de-CH" smtClean="0"/>
              <a:t>7</a:t>
            </a:fld>
            <a:endParaRPr lang="de-CH"/>
          </a:p>
        </p:txBody>
      </p:sp>
    </p:spTree>
    <p:extLst>
      <p:ext uri="{BB962C8B-B14F-4D97-AF65-F5344CB8AC3E}">
        <p14:creationId xmlns:p14="http://schemas.microsoft.com/office/powerpoint/2010/main" val="35895790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4DE1699-1C82-77DA-D31E-B689C877309C}"/>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C4F8098C-EA36-082E-2AE8-A9940B49F8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AD9D7ACF-57AD-933E-D000-08F49B3B3B45}"/>
              </a:ext>
            </a:extLst>
          </p:cNvPr>
          <p:cNvSpPr>
            <a:spLocks noGrp="1"/>
          </p:cNvSpPr>
          <p:nvPr>
            <p:ph type="dt" sz="half" idx="10"/>
          </p:nvPr>
        </p:nvSpPr>
        <p:spPr/>
        <p:txBody>
          <a:bodyPr/>
          <a:lstStyle/>
          <a:p>
            <a:fld id="{B6C1A21A-570A-EA43-9521-503E69979CEF}" type="datetimeFigureOut">
              <a:rPr lang="fi-FI" smtClean="0"/>
              <a:t>27.4.2024</a:t>
            </a:fld>
            <a:endParaRPr lang="fi-FI"/>
          </a:p>
        </p:txBody>
      </p:sp>
      <p:sp>
        <p:nvSpPr>
          <p:cNvPr id="5" name="Alatunnisteen paikkamerkki 4">
            <a:extLst>
              <a:ext uri="{FF2B5EF4-FFF2-40B4-BE49-F238E27FC236}">
                <a16:creationId xmlns:a16="http://schemas.microsoft.com/office/drawing/2014/main" id="{9E2E1D18-25EC-41BB-C81A-0B60CF1E236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66748FB7-03AC-3BF1-557F-98C1EFCC514E}"/>
              </a:ext>
            </a:extLst>
          </p:cNvPr>
          <p:cNvSpPr>
            <a:spLocks noGrp="1"/>
          </p:cNvSpPr>
          <p:nvPr>
            <p:ph type="sldNum" sz="quarter" idx="12"/>
          </p:nvPr>
        </p:nvSpPr>
        <p:spPr/>
        <p:txBody>
          <a:bodyPr/>
          <a:lstStyle/>
          <a:p>
            <a:fld id="{968A1931-D667-0D47-A35F-D25F7D5340B2}" type="slidenum">
              <a:rPr lang="fi-FI" smtClean="0"/>
              <a:t>‹#›</a:t>
            </a:fld>
            <a:endParaRPr lang="fi-FI"/>
          </a:p>
        </p:txBody>
      </p:sp>
    </p:spTree>
    <p:extLst>
      <p:ext uri="{BB962C8B-B14F-4D97-AF65-F5344CB8AC3E}">
        <p14:creationId xmlns:p14="http://schemas.microsoft.com/office/powerpoint/2010/main" val="809715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5797EF1-40AA-B334-EA2F-F35AB7BEEF34}"/>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C15E93C4-7C44-F80A-79E5-F06FDED38BC9}"/>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E53449B9-54A0-5B33-32C9-A6D23C5C06B2}"/>
              </a:ext>
            </a:extLst>
          </p:cNvPr>
          <p:cNvSpPr>
            <a:spLocks noGrp="1"/>
          </p:cNvSpPr>
          <p:nvPr>
            <p:ph type="dt" sz="half" idx="10"/>
          </p:nvPr>
        </p:nvSpPr>
        <p:spPr/>
        <p:txBody>
          <a:bodyPr/>
          <a:lstStyle/>
          <a:p>
            <a:fld id="{B6C1A21A-570A-EA43-9521-503E69979CEF}" type="datetimeFigureOut">
              <a:rPr lang="fi-FI" smtClean="0"/>
              <a:t>27.4.2024</a:t>
            </a:fld>
            <a:endParaRPr lang="fi-FI"/>
          </a:p>
        </p:txBody>
      </p:sp>
      <p:sp>
        <p:nvSpPr>
          <p:cNvPr id="5" name="Alatunnisteen paikkamerkki 4">
            <a:extLst>
              <a:ext uri="{FF2B5EF4-FFF2-40B4-BE49-F238E27FC236}">
                <a16:creationId xmlns:a16="http://schemas.microsoft.com/office/drawing/2014/main" id="{E5CF8B17-7298-C457-3C23-9027410ACDAD}"/>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F0D3392-1FEB-ADC9-3855-CB2A1B6F1E1C}"/>
              </a:ext>
            </a:extLst>
          </p:cNvPr>
          <p:cNvSpPr>
            <a:spLocks noGrp="1"/>
          </p:cNvSpPr>
          <p:nvPr>
            <p:ph type="sldNum" sz="quarter" idx="12"/>
          </p:nvPr>
        </p:nvSpPr>
        <p:spPr/>
        <p:txBody>
          <a:bodyPr/>
          <a:lstStyle/>
          <a:p>
            <a:fld id="{968A1931-D667-0D47-A35F-D25F7D5340B2}" type="slidenum">
              <a:rPr lang="fi-FI" smtClean="0"/>
              <a:t>‹#›</a:t>
            </a:fld>
            <a:endParaRPr lang="fi-FI"/>
          </a:p>
        </p:txBody>
      </p:sp>
    </p:spTree>
    <p:extLst>
      <p:ext uri="{BB962C8B-B14F-4D97-AF65-F5344CB8AC3E}">
        <p14:creationId xmlns:p14="http://schemas.microsoft.com/office/powerpoint/2010/main" val="492151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D04CFFD9-37A8-A5B5-1247-404B3954227B}"/>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D0C37ABB-F601-3147-E96A-DEB0391E7468}"/>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DE31DDDF-2517-8578-9E72-49172F90EB47}"/>
              </a:ext>
            </a:extLst>
          </p:cNvPr>
          <p:cNvSpPr>
            <a:spLocks noGrp="1"/>
          </p:cNvSpPr>
          <p:nvPr>
            <p:ph type="dt" sz="half" idx="10"/>
          </p:nvPr>
        </p:nvSpPr>
        <p:spPr/>
        <p:txBody>
          <a:bodyPr/>
          <a:lstStyle/>
          <a:p>
            <a:fld id="{B6C1A21A-570A-EA43-9521-503E69979CEF}" type="datetimeFigureOut">
              <a:rPr lang="fi-FI" smtClean="0"/>
              <a:t>27.4.2024</a:t>
            </a:fld>
            <a:endParaRPr lang="fi-FI"/>
          </a:p>
        </p:txBody>
      </p:sp>
      <p:sp>
        <p:nvSpPr>
          <p:cNvPr id="5" name="Alatunnisteen paikkamerkki 4">
            <a:extLst>
              <a:ext uri="{FF2B5EF4-FFF2-40B4-BE49-F238E27FC236}">
                <a16:creationId xmlns:a16="http://schemas.microsoft.com/office/drawing/2014/main" id="{B55367E4-5253-E7D5-A11E-4E95A2D15D2A}"/>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9D07CBC4-AACA-AD13-5EFB-203B04CD89EB}"/>
              </a:ext>
            </a:extLst>
          </p:cNvPr>
          <p:cNvSpPr>
            <a:spLocks noGrp="1"/>
          </p:cNvSpPr>
          <p:nvPr>
            <p:ph type="sldNum" sz="quarter" idx="12"/>
          </p:nvPr>
        </p:nvSpPr>
        <p:spPr/>
        <p:txBody>
          <a:bodyPr/>
          <a:lstStyle/>
          <a:p>
            <a:fld id="{968A1931-D667-0D47-A35F-D25F7D5340B2}" type="slidenum">
              <a:rPr lang="fi-FI" smtClean="0"/>
              <a:t>‹#›</a:t>
            </a:fld>
            <a:endParaRPr lang="fi-FI"/>
          </a:p>
        </p:txBody>
      </p:sp>
    </p:spTree>
    <p:extLst>
      <p:ext uri="{BB962C8B-B14F-4D97-AF65-F5344CB8AC3E}">
        <p14:creationId xmlns:p14="http://schemas.microsoft.com/office/powerpoint/2010/main" val="38571402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elfolie FMH">
    <p:spTree>
      <p:nvGrpSpPr>
        <p:cNvPr id="1" name=""/>
        <p:cNvGrpSpPr/>
        <p:nvPr/>
      </p:nvGrpSpPr>
      <p:grpSpPr>
        <a:xfrm>
          <a:off x="0" y="0"/>
          <a:ext cx="0" cy="0"/>
          <a:chOff x="0" y="0"/>
          <a:chExt cx="0" cy="0"/>
        </a:xfrm>
      </p:grpSpPr>
      <p:sp>
        <p:nvSpPr>
          <p:cNvPr id="6" name="Rechteck 5"/>
          <p:cNvSpPr/>
          <p:nvPr userDrawn="1"/>
        </p:nvSpPr>
        <p:spPr>
          <a:xfrm>
            <a:off x="1" y="1174648"/>
            <a:ext cx="12192000" cy="5278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sz="1800"/>
          </a:p>
        </p:txBody>
      </p:sp>
      <p:sp>
        <p:nvSpPr>
          <p:cNvPr id="8" name="Rectangle 3"/>
          <p:cNvSpPr>
            <a:spLocks noGrp="1" noChangeArrowheads="1"/>
          </p:cNvSpPr>
          <p:nvPr>
            <p:ph type="subTitle" idx="1"/>
          </p:nvPr>
        </p:nvSpPr>
        <p:spPr>
          <a:xfrm>
            <a:off x="494321" y="3819228"/>
            <a:ext cx="11434155" cy="1249363"/>
          </a:xfrm>
        </p:spPr>
        <p:txBody>
          <a:bodyPr rIns="91440" bIns="45720"/>
          <a:lstStyle>
            <a:lvl1pPr marL="0" indent="0">
              <a:lnSpc>
                <a:spcPts val="3600"/>
              </a:lnSpc>
              <a:buFontTx/>
              <a:buNone/>
              <a:defRPr sz="2800" b="1">
                <a:solidFill>
                  <a:schemeClr val="bg1"/>
                </a:solidFill>
              </a:defRPr>
            </a:lvl1pPr>
          </a:lstStyle>
          <a:p>
            <a:pPr lvl="0"/>
            <a:r>
              <a:rPr lang="de-DE" noProof="0"/>
              <a:t>Master-Untertitelformat bearbeiten</a:t>
            </a:r>
            <a:endParaRPr lang="de-CH" noProof="0" dirty="0"/>
          </a:p>
        </p:txBody>
      </p:sp>
      <p:sp>
        <p:nvSpPr>
          <p:cNvPr id="11" name="Rectangle 18"/>
          <p:cNvSpPr>
            <a:spLocks noGrp="1" noChangeArrowheads="1"/>
          </p:cNvSpPr>
          <p:nvPr>
            <p:ph type="ctrTitle" sz="quarter"/>
          </p:nvPr>
        </p:nvSpPr>
        <p:spPr>
          <a:xfrm>
            <a:off x="494321" y="1988841"/>
            <a:ext cx="11434155" cy="1589087"/>
          </a:xfrm>
        </p:spPr>
        <p:txBody>
          <a:bodyPr rIns="0" bIns="0"/>
          <a:lstStyle>
            <a:lvl1pPr>
              <a:lnSpc>
                <a:spcPts val="6000"/>
              </a:lnSpc>
              <a:defRPr sz="4800">
                <a:solidFill>
                  <a:schemeClr val="bg1"/>
                </a:solidFill>
              </a:defRPr>
            </a:lvl1pPr>
          </a:lstStyle>
          <a:p>
            <a:pPr lvl="0"/>
            <a:r>
              <a:rPr lang="de-DE" noProof="0"/>
              <a:t>Mastertitelformat bearbeiten</a:t>
            </a:r>
            <a:endParaRPr lang="de-CH" noProof="0" dirty="0"/>
          </a:p>
        </p:txBody>
      </p:sp>
      <p:sp>
        <p:nvSpPr>
          <p:cNvPr id="9" name="Rectangle 5"/>
          <p:cNvSpPr>
            <a:spLocks noGrp="1" noChangeArrowheads="1"/>
          </p:cNvSpPr>
          <p:nvPr>
            <p:ph type="ftr" sz="quarter" idx="3"/>
          </p:nvPr>
        </p:nvSpPr>
        <p:spPr>
          <a:xfrm>
            <a:off x="527382" y="6569574"/>
            <a:ext cx="10294997" cy="295200"/>
          </a:xfrm>
        </p:spPr>
        <p:txBody>
          <a:bodyPr/>
          <a:lstStyle>
            <a:lvl1pPr>
              <a:defRPr>
                <a:solidFill>
                  <a:schemeClr val="tx2"/>
                </a:solidFill>
              </a:defRPr>
            </a:lvl1pPr>
          </a:lstStyle>
          <a:p>
            <a:r>
              <a:rPr lang="de-CH"/>
              <a:t>SIME | UEMS Council  | CBME &amp; CME/CPD | Monika Brodmann Maeder | 26.04.2024</a:t>
            </a:r>
            <a:endParaRPr lang="de-CH" dirty="0"/>
          </a:p>
        </p:txBody>
      </p:sp>
      <p:pic>
        <p:nvPicPr>
          <p:cNvPr id="10" name="Grafik 9">
            <a:extLst>
              <a:ext uri="{FF2B5EF4-FFF2-40B4-BE49-F238E27FC236}">
                <a16:creationId xmlns:a16="http://schemas.microsoft.com/office/drawing/2014/main" id="{1A71CFC6-807C-47A9-AE0E-05CC9DAF596E}"/>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06202" y="260350"/>
            <a:ext cx="1558214" cy="648000"/>
          </a:xfrm>
          <a:prstGeom prst="rect">
            <a:avLst/>
          </a:prstGeom>
        </p:spPr>
      </p:pic>
    </p:spTree>
    <p:extLst>
      <p:ext uri="{BB962C8B-B14F-4D97-AF65-F5344CB8AC3E}">
        <p14:creationId xmlns:p14="http://schemas.microsoft.com/office/powerpoint/2010/main" val="2651444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58AD4F3-E092-625A-6204-4A88289BC836}"/>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54607B39-2385-4336-6C4F-336C38CCE24C}"/>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B978FF7D-4774-4391-21CA-8A82E089E693}"/>
              </a:ext>
            </a:extLst>
          </p:cNvPr>
          <p:cNvSpPr>
            <a:spLocks noGrp="1"/>
          </p:cNvSpPr>
          <p:nvPr>
            <p:ph type="dt" sz="half" idx="10"/>
          </p:nvPr>
        </p:nvSpPr>
        <p:spPr/>
        <p:txBody>
          <a:bodyPr/>
          <a:lstStyle/>
          <a:p>
            <a:fld id="{B6C1A21A-570A-EA43-9521-503E69979CEF}" type="datetimeFigureOut">
              <a:rPr lang="fi-FI" smtClean="0"/>
              <a:t>27.4.2024</a:t>
            </a:fld>
            <a:endParaRPr lang="fi-FI"/>
          </a:p>
        </p:txBody>
      </p:sp>
      <p:sp>
        <p:nvSpPr>
          <p:cNvPr id="5" name="Alatunnisteen paikkamerkki 4">
            <a:extLst>
              <a:ext uri="{FF2B5EF4-FFF2-40B4-BE49-F238E27FC236}">
                <a16:creationId xmlns:a16="http://schemas.microsoft.com/office/drawing/2014/main" id="{47FA2AFB-12A8-822A-1A48-B2CBB7E9671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A885FD2-D9BA-F9CE-9800-8E579092E833}"/>
              </a:ext>
            </a:extLst>
          </p:cNvPr>
          <p:cNvSpPr>
            <a:spLocks noGrp="1"/>
          </p:cNvSpPr>
          <p:nvPr>
            <p:ph type="sldNum" sz="quarter" idx="12"/>
          </p:nvPr>
        </p:nvSpPr>
        <p:spPr/>
        <p:txBody>
          <a:bodyPr/>
          <a:lstStyle/>
          <a:p>
            <a:fld id="{968A1931-D667-0D47-A35F-D25F7D5340B2}" type="slidenum">
              <a:rPr lang="fi-FI" smtClean="0"/>
              <a:t>‹#›</a:t>
            </a:fld>
            <a:endParaRPr lang="fi-FI"/>
          </a:p>
        </p:txBody>
      </p:sp>
    </p:spTree>
    <p:extLst>
      <p:ext uri="{BB962C8B-B14F-4D97-AF65-F5344CB8AC3E}">
        <p14:creationId xmlns:p14="http://schemas.microsoft.com/office/powerpoint/2010/main" val="3851294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9AE6BFB-E172-FB92-8B9C-33E0526ECB5D}"/>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77EBA5D0-9F90-95CB-F839-6383F0BA745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81832317-6577-FF65-BEFF-92F1B9B77FB7}"/>
              </a:ext>
            </a:extLst>
          </p:cNvPr>
          <p:cNvSpPr>
            <a:spLocks noGrp="1"/>
          </p:cNvSpPr>
          <p:nvPr>
            <p:ph type="dt" sz="half" idx="10"/>
          </p:nvPr>
        </p:nvSpPr>
        <p:spPr/>
        <p:txBody>
          <a:bodyPr/>
          <a:lstStyle/>
          <a:p>
            <a:fld id="{B6C1A21A-570A-EA43-9521-503E69979CEF}" type="datetimeFigureOut">
              <a:rPr lang="fi-FI" smtClean="0"/>
              <a:t>27.4.2024</a:t>
            </a:fld>
            <a:endParaRPr lang="fi-FI"/>
          </a:p>
        </p:txBody>
      </p:sp>
      <p:sp>
        <p:nvSpPr>
          <p:cNvPr id="5" name="Alatunnisteen paikkamerkki 4">
            <a:extLst>
              <a:ext uri="{FF2B5EF4-FFF2-40B4-BE49-F238E27FC236}">
                <a16:creationId xmlns:a16="http://schemas.microsoft.com/office/drawing/2014/main" id="{482B2B5D-A8A2-CF8B-C0DA-CCB3D77E90A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9DFCA3EB-9108-3193-8EB0-0D8B694E1ED8}"/>
              </a:ext>
            </a:extLst>
          </p:cNvPr>
          <p:cNvSpPr>
            <a:spLocks noGrp="1"/>
          </p:cNvSpPr>
          <p:nvPr>
            <p:ph type="sldNum" sz="quarter" idx="12"/>
          </p:nvPr>
        </p:nvSpPr>
        <p:spPr/>
        <p:txBody>
          <a:bodyPr/>
          <a:lstStyle/>
          <a:p>
            <a:fld id="{968A1931-D667-0D47-A35F-D25F7D5340B2}" type="slidenum">
              <a:rPr lang="fi-FI" smtClean="0"/>
              <a:t>‹#›</a:t>
            </a:fld>
            <a:endParaRPr lang="fi-FI"/>
          </a:p>
        </p:txBody>
      </p:sp>
    </p:spTree>
    <p:extLst>
      <p:ext uri="{BB962C8B-B14F-4D97-AF65-F5344CB8AC3E}">
        <p14:creationId xmlns:p14="http://schemas.microsoft.com/office/powerpoint/2010/main" val="439710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F2C28EF-D64C-4370-C3AE-05BE2A5CF3A5}"/>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332AF151-81EC-82F6-E494-15C5AB3E8975}"/>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09F0FCEF-8BAE-21FB-BC74-11BB97D29A92}"/>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2E427118-F790-0E25-84E9-0B644233D155}"/>
              </a:ext>
            </a:extLst>
          </p:cNvPr>
          <p:cNvSpPr>
            <a:spLocks noGrp="1"/>
          </p:cNvSpPr>
          <p:nvPr>
            <p:ph type="dt" sz="half" idx="10"/>
          </p:nvPr>
        </p:nvSpPr>
        <p:spPr/>
        <p:txBody>
          <a:bodyPr/>
          <a:lstStyle/>
          <a:p>
            <a:fld id="{B6C1A21A-570A-EA43-9521-503E69979CEF}" type="datetimeFigureOut">
              <a:rPr lang="fi-FI" smtClean="0"/>
              <a:t>27.4.2024</a:t>
            </a:fld>
            <a:endParaRPr lang="fi-FI"/>
          </a:p>
        </p:txBody>
      </p:sp>
      <p:sp>
        <p:nvSpPr>
          <p:cNvPr id="6" name="Alatunnisteen paikkamerkki 5">
            <a:extLst>
              <a:ext uri="{FF2B5EF4-FFF2-40B4-BE49-F238E27FC236}">
                <a16:creationId xmlns:a16="http://schemas.microsoft.com/office/drawing/2014/main" id="{341C88A0-2666-EFFD-82AF-8454955ADBC0}"/>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B85C6579-FA4E-D757-E729-76B82CE57AF2}"/>
              </a:ext>
            </a:extLst>
          </p:cNvPr>
          <p:cNvSpPr>
            <a:spLocks noGrp="1"/>
          </p:cNvSpPr>
          <p:nvPr>
            <p:ph type="sldNum" sz="quarter" idx="12"/>
          </p:nvPr>
        </p:nvSpPr>
        <p:spPr/>
        <p:txBody>
          <a:bodyPr/>
          <a:lstStyle/>
          <a:p>
            <a:fld id="{968A1931-D667-0D47-A35F-D25F7D5340B2}" type="slidenum">
              <a:rPr lang="fi-FI" smtClean="0"/>
              <a:t>‹#›</a:t>
            </a:fld>
            <a:endParaRPr lang="fi-FI"/>
          </a:p>
        </p:txBody>
      </p:sp>
    </p:spTree>
    <p:extLst>
      <p:ext uri="{BB962C8B-B14F-4D97-AF65-F5344CB8AC3E}">
        <p14:creationId xmlns:p14="http://schemas.microsoft.com/office/powerpoint/2010/main" val="1605028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B8BE455-3A77-81BC-CECA-9A916114FE3E}"/>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E6CEE892-8BD6-07E5-65F0-C57E8B0E8E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F13CC005-314C-E5E9-FA55-4A497F7C3E55}"/>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67C2C91D-E3D3-CB5D-FEE4-AB96673385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20F076B4-2D54-C173-E3EA-EB87F6237572}"/>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6601B6FE-5750-78F6-A7C4-1A7EBECAD41E}"/>
              </a:ext>
            </a:extLst>
          </p:cNvPr>
          <p:cNvSpPr>
            <a:spLocks noGrp="1"/>
          </p:cNvSpPr>
          <p:nvPr>
            <p:ph type="dt" sz="half" idx="10"/>
          </p:nvPr>
        </p:nvSpPr>
        <p:spPr/>
        <p:txBody>
          <a:bodyPr/>
          <a:lstStyle/>
          <a:p>
            <a:fld id="{B6C1A21A-570A-EA43-9521-503E69979CEF}" type="datetimeFigureOut">
              <a:rPr lang="fi-FI" smtClean="0"/>
              <a:t>27.4.2024</a:t>
            </a:fld>
            <a:endParaRPr lang="fi-FI"/>
          </a:p>
        </p:txBody>
      </p:sp>
      <p:sp>
        <p:nvSpPr>
          <p:cNvPr id="8" name="Alatunnisteen paikkamerkki 7">
            <a:extLst>
              <a:ext uri="{FF2B5EF4-FFF2-40B4-BE49-F238E27FC236}">
                <a16:creationId xmlns:a16="http://schemas.microsoft.com/office/drawing/2014/main" id="{B918A887-BCDB-9897-3994-BAFC016E3ADD}"/>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7069C466-0FF3-BD4B-A73F-C7DD62B7E3D8}"/>
              </a:ext>
            </a:extLst>
          </p:cNvPr>
          <p:cNvSpPr>
            <a:spLocks noGrp="1"/>
          </p:cNvSpPr>
          <p:nvPr>
            <p:ph type="sldNum" sz="quarter" idx="12"/>
          </p:nvPr>
        </p:nvSpPr>
        <p:spPr/>
        <p:txBody>
          <a:bodyPr/>
          <a:lstStyle/>
          <a:p>
            <a:fld id="{968A1931-D667-0D47-A35F-D25F7D5340B2}" type="slidenum">
              <a:rPr lang="fi-FI" smtClean="0"/>
              <a:t>‹#›</a:t>
            </a:fld>
            <a:endParaRPr lang="fi-FI"/>
          </a:p>
        </p:txBody>
      </p:sp>
    </p:spTree>
    <p:extLst>
      <p:ext uri="{BB962C8B-B14F-4D97-AF65-F5344CB8AC3E}">
        <p14:creationId xmlns:p14="http://schemas.microsoft.com/office/powerpoint/2010/main" val="2552589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C084434-FB77-6986-C0D1-25CF78CE160F}"/>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9B263CEB-1192-917B-B79E-44F9011AEB40}"/>
              </a:ext>
            </a:extLst>
          </p:cNvPr>
          <p:cNvSpPr>
            <a:spLocks noGrp="1"/>
          </p:cNvSpPr>
          <p:nvPr>
            <p:ph type="dt" sz="half" idx="10"/>
          </p:nvPr>
        </p:nvSpPr>
        <p:spPr/>
        <p:txBody>
          <a:bodyPr/>
          <a:lstStyle/>
          <a:p>
            <a:fld id="{B6C1A21A-570A-EA43-9521-503E69979CEF}" type="datetimeFigureOut">
              <a:rPr lang="fi-FI" smtClean="0"/>
              <a:t>27.4.2024</a:t>
            </a:fld>
            <a:endParaRPr lang="fi-FI"/>
          </a:p>
        </p:txBody>
      </p:sp>
      <p:sp>
        <p:nvSpPr>
          <p:cNvPr id="4" name="Alatunnisteen paikkamerkki 3">
            <a:extLst>
              <a:ext uri="{FF2B5EF4-FFF2-40B4-BE49-F238E27FC236}">
                <a16:creationId xmlns:a16="http://schemas.microsoft.com/office/drawing/2014/main" id="{48E7C8E3-13B2-7FF4-C714-527F3A0B07E0}"/>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943B28A9-D23B-48C5-04AE-8E6151AB58E8}"/>
              </a:ext>
            </a:extLst>
          </p:cNvPr>
          <p:cNvSpPr>
            <a:spLocks noGrp="1"/>
          </p:cNvSpPr>
          <p:nvPr>
            <p:ph type="sldNum" sz="quarter" idx="12"/>
          </p:nvPr>
        </p:nvSpPr>
        <p:spPr/>
        <p:txBody>
          <a:bodyPr/>
          <a:lstStyle/>
          <a:p>
            <a:fld id="{968A1931-D667-0D47-A35F-D25F7D5340B2}" type="slidenum">
              <a:rPr lang="fi-FI" smtClean="0"/>
              <a:t>‹#›</a:t>
            </a:fld>
            <a:endParaRPr lang="fi-FI"/>
          </a:p>
        </p:txBody>
      </p:sp>
    </p:spTree>
    <p:extLst>
      <p:ext uri="{BB962C8B-B14F-4D97-AF65-F5344CB8AC3E}">
        <p14:creationId xmlns:p14="http://schemas.microsoft.com/office/powerpoint/2010/main" val="3031108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EE63A2FC-1C12-D3B7-5929-EBBC17FC7D91}"/>
              </a:ext>
            </a:extLst>
          </p:cNvPr>
          <p:cNvSpPr>
            <a:spLocks noGrp="1"/>
          </p:cNvSpPr>
          <p:nvPr>
            <p:ph type="dt" sz="half" idx="10"/>
          </p:nvPr>
        </p:nvSpPr>
        <p:spPr/>
        <p:txBody>
          <a:bodyPr/>
          <a:lstStyle/>
          <a:p>
            <a:fld id="{B6C1A21A-570A-EA43-9521-503E69979CEF}" type="datetimeFigureOut">
              <a:rPr lang="fi-FI" smtClean="0"/>
              <a:t>27.4.2024</a:t>
            </a:fld>
            <a:endParaRPr lang="fi-FI"/>
          </a:p>
        </p:txBody>
      </p:sp>
      <p:sp>
        <p:nvSpPr>
          <p:cNvPr id="3" name="Alatunnisteen paikkamerkki 2">
            <a:extLst>
              <a:ext uri="{FF2B5EF4-FFF2-40B4-BE49-F238E27FC236}">
                <a16:creationId xmlns:a16="http://schemas.microsoft.com/office/drawing/2014/main" id="{5596FBC7-8734-BED3-169C-0047CED810AF}"/>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4515990F-B5D4-3AB2-2A02-89E5387B4AF1}"/>
              </a:ext>
            </a:extLst>
          </p:cNvPr>
          <p:cNvSpPr>
            <a:spLocks noGrp="1"/>
          </p:cNvSpPr>
          <p:nvPr>
            <p:ph type="sldNum" sz="quarter" idx="12"/>
          </p:nvPr>
        </p:nvSpPr>
        <p:spPr/>
        <p:txBody>
          <a:bodyPr/>
          <a:lstStyle/>
          <a:p>
            <a:fld id="{968A1931-D667-0D47-A35F-D25F7D5340B2}" type="slidenum">
              <a:rPr lang="fi-FI" smtClean="0"/>
              <a:t>‹#›</a:t>
            </a:fld>
            <a:endParaRPr lang="fi-FI"/>
          </a:p>
        </p:txBody>
      </p:sp>
    </p:spTree>
    <p:extLst>
      <p:ext uri="{BB962C8B-B14F-4D97-AF65-F5344CB8AC3E}">
        <p14:creationId xmlns:p14="http://schemas.microsoft.com/office/powerpoint/2010/main" val="718861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30C107D-7797-D2C4-6F7C-3FEBF48D945A}"/>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183C246F-6701-4856-549F-5F728010E3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FBE64DC6-173E-1760-B0D0-C81904AB10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7E5AD1C6-6F1B-DA55-FD0D-B60DEC151B3A}"/>
              </a:ext>
            </a:extLst>
          </p:cNvPr>
          <p:cNvSpPr>
            <a:spLocks noGrp="1"/>
          </p:cNvSpPr>
          <p:nvPr>
            <p:ph type="dt" sz="half" idx="10"/>
          </p:nvPr>
        </p:nvSpPr>
        <p:spPr/>
        <p:txBody>
          <a:bodyPr/>
          <a:lstStyle/>
          <a:p>
            <a:fld id="{B6C1A21A-570A-EA43-9521-503E69979CEF}" type="datetimeFigureOut">
              <a:rPr lang="fi-FI" smtClean="0"/>
              <a:t>27.4.2024</a:t>
            </a:fld>
            <a:endParaRPr lang="fi-FI"/>
          </a:p>
        </p:txBody>
      </p:sp>
      <p:sp>
        <p:nvSpPr>
          <p:cNvPr id="6" name="Alatunnisteen paikkamerkki 5">
            <a:extLst>
              <a:ext uri="{FF2B5EF4-FFF2-40B4-BE49-F238E27FC236}">
                <a16:creationId xmlns:a16="http://schemas.microsoft.com/office/drawing/2014/main" id="{2D4B20CC-E472-29F8-F5F6-13C313AB8388}"/>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2271BF1A-8ED4-6F0E-8557-889B41442E25}"/>
              </a:ext>
            </a:extLst>
          </p:cNvPr>
          <p:cNvSpPr>
            <a:spLocks noGrp="1"/>
          </p:cNvSpPr>
          <p:nvPr>
            <p:ph type="sldNum" sz="quarter" idx="12"/>
          </p:nvPr>
        </p:nvSpPr>
        <p:spPr/>
        <p:txBody>
          <a:bodyPr/>
          <a:lstStyle/>
          <a:p>
            <a:fld id="{968A1931-D667-0D47-A35F-D25F7D5340B2}" type="slidenum">
              <a:rPr lang="fi-FI" smtClean="0"/>
              <a:t>‹#›</a:t>
            </a:fld>
            <a:endParaRPr lang="fi-FI"/>
          </a:p>
        </p:txBody>
      </p:sp>
    </p:spTree>
    <p:extLst>
      <p:ext uri="{BB962C8B-B14F-4D97-AF65-F5344CB8AC3E}">
        <p14:creationId xmlns:p14="http://schemas.microsoft.com/office/powerpoint/2010/main" val="4199413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B49ED61-2134-AAE2-C59E-7C40EBD7F837}"/>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801397A1-C8A4-DCBA-3BD5-1C96CC0905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33071ED2-74C6-C736-4E43-09B8459374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3D00D632-910A-ED67-DCA5-CA8A75FC86CB}"/>
              </a:ext>
            </a:extLst>
          </p:cNvPr>
          <p:cNvSpPr>
            <a:spLocks noGrp="1"/>
          </p:cNvSpPr>
          <p:nvPr>
            <p:ph type="dt" sz="half" idx="10"/>
          </p:nvPr>
        </p:nvSpPr>
        <p:spPr/>
        <p:txBody>
          <a:bodyPr/>
          <a:lstStyle/>
          <a:p>
            <a:fld id="{B6C1A21A-570A-EA43-9521-503E69979CEF}" type="datetimeFigureOut">
              <a:rPr lang="fi-FI" smtClean="0"/>
              <a:t>27.4.2024</a:t>
            </a:fld>
            <a:endParaRPr lang="fi-FI"/>
          </a:p>
        </p:txBody>
      </p:sp>
      <p:sp>
        <p:nvSpPr>
          <p:cNvPr id="6" name="Alatunnisteen paikkamerkki 5">
            <a:extLst>
              <a:ext uri="{FF2B5EF4-FFF2-40B4-BE49-F238E27FC236}">
                <a16:creationId xmlns:a16="http://schemas.microsoft.com/office/drawing/2014/main" id="{F768996C-A5A0-D5F3-B02E-A501A7AC5C10}"/>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E5282DEA-6D6A-07A8-CFDB-79D34E373A01}"/>
              </a:ext>
            </a:extLst>
          </p:cNvPr>
          <p:cNvSpPr>
            <a:spLocks noGrp="1"/>
          </p:cNvSpPr>
          <p:nvPr>
            <p:ph type="sldNum" sz="quarter" idx="12"/>
          </p:nvPr>
        </p:nvSpPr>
        <p:spPr/>
        <p:txBody>
          <a:bodyPr/>
          <a:lstStyle/>
          <a:p>
            <a:fld id="{968A1931-D667-0D47-A35F-D25F7D5340B2}" type="slidenum">
              <a:rPr lang="fi-FI" smtClean="0"/>
              <a:t>‹#›</a:t>
            </a:fld>
            <a:endParaRPr lang="fi-FI"/>
          </a:p>
        </p:txBody>
      </p:sp>
    </p:spTree>
    <p:extLst>
      <p:ext uri="{BB962C8B-B14F-4D97-AF65-F5344CB8AC3E}">
        <p14:creationId xmlns:p14="http://schemas.microsoft.com/office/powerpoint/2010/main" val="1570381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28157764-031C-00E8-166C-7E32F61EE1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0D3C81E6-80FC-DD50-0D09-8C00CA97F7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784446DA-EA98-5A08-DCD9-39772D9439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6C1A21A-570A-EA43-9521-503E69979CEF}" type="datetimeFigureOut">
              <a:rPr lang="fi-FI" smtClean="0"/>
              <a:t>27.4.2024</a:t>
            </a:fld>
            <a:endParaRPr lang="fi-FI"/>
          </a:p>
        </p:txBody>
      </p:sp>
      <p:sp>
        <p:nvSpPr>
          <p:cNvPr id="5" name="Alatunnisteen paikkamerkki 4">
            <a:extLst>
              <a:ext uri="{FF2B5EF4-FFF2-40B4-BE49-F238E27FC236}">
                <a16:creationId xmlns:a16="http://schemas.microsoft.com/office/drawing/2014/main" id="{15E51B59-DBEA-8FE8-6FB9-AEE2448355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i-FI"/>
          </a:p>
        </p:txBody>
      </p:sp>
      <p:sp>
        <p:nvSpPr>
          <p:cNvPr id="6" name="Dian numeron paikkamerkki 5">
            <a:extLst>
              <a:ext uri="{FF2B5EF4-FFF2-40B4-BE49-F238E27FC236}">
                <a16:creationId xmlns:a16="http://schemas.microsoft.com/office/drawing/2014/main" id="{C213836E-49E2-CBFC-69B8-887E3F2FD7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68A1931-D667-0D47-A35F-D25F7D5340B2}" type="slidenum">
              <a:rPr lang="fi-FI" smtClean="0"/>
              <a:t>‹#›</a:t>
            </a:fld>
            <a:endParaRPr lang="fi-FI"/>
          </a:p>
        </p:txBody>
      </p:sp>
    </p:spTree>
    <p:extLst>
      <p:ext uri="{BB962C8B-B14F-4D97-AF65-F5344CB8AC3E}">
        <p14:creationId xmlns:p14="http://schemas.microsoft.com/office/powerpoint/2010/main" val="224465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oleObject" Target="../embeddings/oleObject1.bin"/><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oleObject" Target="../embeddings/oleObject1.bin"/><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diagramLayout" Target="../diagrams/layout1.xml"/><Relationship Id="rId7" Type="http://schemas.openxmlformats.org/officeDocument/2006/relationships/image" Target="../media/image6.jfif"/><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8.jpeg"/></Relationships>
</file>

<file path=ppt/slides/_rels/slide7.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48924A2-5CB4-DA4E-18AE-0EA9B7874F74}"/>
              </a:ext>
            </a:extLst>
          </p:cNvPr>
          <p:cNvSpPr>
            <a:spLocks noGrp="1"/>
          </p:cNvSpPr>
          <p:nvPr>
            <p:ph type="ctrTitle"/>
          </p:nvPr>
        </p:nvSpPr>
        <p:spPr>
          <a:xfrm>
            <a:off x="2325270" y="1202625"/>
            <a:ext cx="9144000" cy="2387600"/>
          </a:xfrm>
        </p:spPr>
        <p:txBody>
          <a:bodyPr>
            <a:normAutofit/>
          </a:bodyPr>
          <a:lstStyle/>
          <a:p>
            <a:pPr algn="r"/>
            <a:r>
              <a:rPr lang="fi-FI" sz="4400" dirty="0"/>
              <a:t>UEMS </a:t>
            </a:r>
            <a:br>
              <a:rPr lang="fi-FI" sz="4400" dirty="0"/>
            </a:br>
            <a:r>
              <a:rPr lang="fi-FI" sz="4400" dirty="0" err="1"/>
              <a:t>Working</a:t>
            </a:r>
            <a:r>
              <a:rPr lang="fi-FI" sz="4400" dirty="0"/>
              <a:t> Group of CME/CPD</a:t>
            </a:r>
            <a:br>
              <a:rPr lang="fi-FI" sz="4400" dirty="0"/>
            </a:br>
            <a:r>
              <a:rPr lang="fi-FI" sz="3100" dirty="0" err="1"/>
              <a:t>April</a:t>
            </a:r>
            <a:r>
              <a:rPr lang="fi-FI" sz="3100" dirty="0"/>
              <a:t> 26, 2024</a:t>
            </a:r>
            <a:br>
              <a:rPr lang="fi-FI" sz="3100" dirty="0"/>
            </a:br>
            <a:r>
              <a:rPr lang="fi-FI" sz="3100" dirty="0" err="1"/>
              <a:t>Brussels</a:t>
            </a:r>
            <a:endParaRPr lang="fi-FI" sz="3100" dirty="0"/>
          </a:p>
        </p:txBody>
      </p:sp>
      <p:sp>
        <p:nvSpPr>
          <p:cNvPr id="3" name="Alaotsikko 2">
            <a:extLst>
              <a:ext uri="{FF2B5EF4-FFF2-40B4-BE49-F238E27FC236}">
                <a16:creationId xmlns:a16="http://schemas.microsoft.com/office/drawing/2014/main" id="{8D5FD3A7-4F3B-FBA8-DC07-B4C677317940}"/>
              </a:ext>
            </a:extLst>
          </p:cNvPr>
          <p:cNvSpPr>
            <a:spLocks noGrp="1"/>
          </p:cNvSpPr>
          <p:nvPr>
            <p:ph type="subTitle" idx="1"/>
          </p:nvPr>
        </p:nvSpPr>
        <p:spPr>
          <a:xfrm>
            <a:off x="2246730" y="4226811"/>
            <a:ext cx="9945270" cy="2387600"/>
          </a:xfrm>
        </p:spPr>
        <p:txBody>
          <a:bodyPr>
            <a:noAutofit/>
          </a:bodyPr>
          <a:lstStyle/>
          <a:p>
            <a:r>
              <a:rPr lang="fi-FI" sz="2800" dirty="0" err="1"/>
              <a:t>Dr</a:t>
            </a:r>
            <a:r>
              <a:rPr lang="fi-FI" sz="2800" dirty="0"/>
              <a:t>. Hannu Halila</a:t>
            </a:r>
          </a:p>
          <a:p>
            <a:r>
              <a:rPr lang="fi-FI" sz="2800" dirty="0" err="1"/>
              <a:t>Chairman</a:t>
            </a:r>
            <a:r>
              <a:rPr lang="fi-FI" sz="2800" dirty="0"/>
              <a:t> of </a:t>
            </a:r>
            <a:r>
              <a:rPr lang="fi-FI" sz="2800" dirty="0" err="1"/>
              <a:t>the</a:t>
            </a:r>
            <a:r>
              <a:rPr lang="fi-FI" sz="2800" dirty="0"/>
              <a:t> WG</a:t>
            </a:r>
          </a:p>
          <a:p>
            <a:r>
              <a:rPr lang="fi-FI" sz="2800" dirty="0"/>
              <a:t>UEMS </a:t>
            </a:r>
            <a:r>
              <a:rPr lang="fi-FI" sz="2800" dirty="0" err="1"/>
              <a:t>Past</a:t>
            </a:r>
            <a:r>
              <a:rPr lang="fi-FI" sz="2800" dirty="0"/>
              <a:t> </a:t>
            </a:r>
            <a:r>
              <a:rPr lang="fi-FI" sz="2800" dirty="0" err="1"/>
              <a:t>President</a:t>
            </a:r>
            <a:r>
              <a:rPr lang="fi-FI" sz="2800" dirty="0"/>
              <a:t>, </a:t>
            </a:r>
            <a:r>
              <a:rPr lang="fi-FI" sz="2800" dirty="0" err="1"/>
              <a:t>Honorary</a:t>
            </a:r>
            <a:r>
              <a:rPr lang="fi-FI" sz="2800" dirty="0"/>
              <a:t> </a:t>
            </a:r>
            <a:r>
              <a:rPr lang="fi-FI" sz="2800" dirty="0" err="1"/>
              <a:t>Member</a:t>
            </a:r>
            <a:endParaRPr lang="fi-FI" sz="2800" dirty="0"/>
          </a:p>
          <a:p>
            <a:r>
              <a:rPr lang="fi-FI" sz="2800" dirty="0" err="1"/>
              <a:t>Gynecology</a:t>
            </a:r>
            <a:r>
              <a:rPr lang="fi-FI" sz="2800" dirty="0"/>
              <a:t>, Finland</a:t>
            </a:r>
          </a:p>
        </p:txBody>
      </p:sp>
      <p:graphicFrame>
        <p:nvGraphicFramePr>
          <p:cNvPr id="4" name="Objekti 3">
            <a:extLst>
              <a:ext uri="{FF2B5EF4-FFF2-40B4-BE49-F238E27FC236}">
                <a16:creationId xmlns:a16="http://schemas.microsoft.com/office/drawing/2014/main" id="{73EB031D-517A-81D2-E6D4-A5B9FEA30728}"/>
              </a:ext>
            </a:extLst>
          </p:cNvPr>
          <p:cNvGraphicFramePr>
            <a:graphicFrameLocks noChangeAspect="1"/>
          </p:cNvGraphicFramePr>
          <p:nvPr>
            <p:extLst>
              <p:ext uri="{D42A27DB-BD31-4B8C-83A1-F6EECF244321}">
                <p14:modId xmlns:p14="http://schemas.microsoft.com/office/powerpoint/2010/main" val="912806221"/>
              </p:ext>
            </p:extLst>
          </p:nvPr>
        </p:nvGraphicFramePr>
        <p:xfrm>
          <a:off x="10929624" y="202500"/>
          <a:ext cx="1000125" cy="1000125"/>
        </p:xfrm>
        <a:graphic>
          <a:graphicData uri="http://schemas.openxmlformats.org/presentationml/2006/ole">
            <mc:AlternateContent xmlns:mc="http://schemas.openxmlformats.org/markup-compatibility/2006">
              <mc:Choice xmlns:v="urn:schemas-microsoft-com:vml" Requires="v">
                <p:oleObj name="Kuva" r:id="rId2" imgW="1003300" imgH="1003300" progId="Word.Picture.8">
                  <p:embed/>
                </p:oleObj>
              </mc:Choice>
              <mc:Fallback>
                <p:oleObj name="Kuva" r:id="rId2" imgW="1003300" imgH="1003300" progId="Word.Picture.8">
                  <p:embed/>
                  <p:pic>
                    <p:nvPicPr>
                      <p:cNvPr id="32" name="Objekti 31">
                        <a:extLst>
                          <a:ext uri="{FF2B5EF4-FFF2-40B4-BE49-F238E27FC236}">
                            <a16:creationId xmlns:a16="http://schemas.microsoft.com/office/drawing/2014/main" id="{144A88C6-89BC-4A48-B692-E0D3952BC7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9624" y="202500"/>
                        <a:ext cx="1000125" cy="1000125"/>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pic>
        <p:nvPicPr>
          <p:cNvPr id="6" name="Kuva 5" descr="Kuva, joka sisältää kohteen sisä-, kannettava tietokone, Toimistorakennus, työpöytä&#10;&#10;Kuvaus luotu automaattisesti">
            <a:extLst>
              <a:ext uri="{FF2B5EF4-FFF2-40B4-BE49-F238E27FC236}">
                <a16:creationId xmlns:a16="http://schemas.microsoft.com/office/drawing/2014/main" id="{0D623A18-AF37-84E6-024E-8112986F3452}"/>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62251" y="449729"/>
            <a:ext cx="4611718" cy="3458789"/>
          </a:xfrm>
          <a:prstGeom prst="rect">
            <a:avLst/>
          </a:prstGeom>
        </p:spPr>
      </p:pic>
    </p:spTree>
    <p:extLst>
      <p:ext uri="{BB962C8B-B14F-4D97-AF65-F5344CB8AC3E}">
        <p14:creationId xmlns:p14="http://schemas.microsoft.com/office/powerpoint/2010/main" val="2488160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36AD924-F12B-7971-5D93-E43C9290169F}"/>
              </a:ext>
            </a:extLst>
          </p:cNvPr>
          <p:cNvSpPr>
            <a:spLocks noGrp="1"/>
          </p:cNvSpPr>
          <p:nvPr>
            <p:ph type="title"/>
          </p:nvPr>
        </p:nvSpPr>
        <p:spPr/>
        <p:txBody>
          <a:bodyPr>
            <a:normAutofit/>
          </a:bodyPr>
          <a:lstStyle/>
          <a:p>
            <a:r>
              <a:rPr lang="fi-FI" sz="3600" b="1" dirty="0"/>
              <a:t>UEMS CME/CPD </a:t>
            </a:r>
            <a:r>
              <a:rPr lang="fi-FI" sz="3600" b="1" dirty="0" err="1"/>
              <a:t>Working</a:t>
            </a:r>
            <a:r>
              <a:rPr lang="fi-FI" sz="3600" b="1" dirty="0"/>
              <a:t> Group, </a:t>
            </a:r>
            <a:r>
              <a:rPr lang="fi-FI" sz="3600" b="1" dirty="0" err="1"/>
              <a:t>April</a:t>
            </a:r>
            <a:r>
              <a:rPr lang="fi-FI" sz="3600" b="1" dirty="0"/>
              <a:t> 2024</a:t>
            </a:r>
          </a:p>
        </p:txBody>
      </p:sp>
      <p:sp>
        <p:nvSpPr>
          <p:cNvPr id="3" name="Sisällön paikkamerkki 2">
            <a:extLst>
              <a:ext uri="{FF2B5EF4-FFF2-40B4-BE49-F238E27FC236}">
                <a16:creationId xmlns:a16="http://schemas.microsoft.com/office/drawing/2014/main" id="{21C556E7-D1ED-CE65-2273-C2746F1AF226}"/>
              </a:ext>
            </a:extLst>
          </p:cNvPr>
          <p:cNvSpPr>
            <a:spLocks noGrp="1"/>
          </p:cNvSpPr>
          <p:nvPr>
            <p:ph idx="1"/>
          </p:nvPr>
        </p:nvSpPr>
        <p:spPr/>
        <p:txBody>
          <a:bodyPr>
            <a:normAutofit fontScale="92500" lnSpcReduction="10000"/>
          </a:bodyPr>
          <a:lstStyle/>
          <a:p>
            <a:r>
              <a:rPr lang="fi-FI" dirty="0"/>
              <a:t>New </a:t>
            </a:r>
            <a:r>
              <a:rPr lang="fi-FI" dirty="0" err="1"/>
              <a:t>developments</a:t>
            </a:r>
            <a:r>
              <a:rPr lang="fi-FI" dirty="0"/>
              <a:t> in </a:t>
            </a:r>
            <a:r>
              <a:rPr lang="fi-FI" dirty="0" err="1"/>
              <a:t>the</a:t>
            </a:r>
            <a:r>
              <a:rPr lang="fi-FI" dirty="0"/>
              <a:t> CME/CPD </a:t>
            </a:r>
            <a:r>
              <a:rPr lang="fi-FI" dirty="0" err="1"/>
              <a:t>situation</a:t>
            </a:r>
            <a:r>
              <a:rPr lang="fi-FI" dirty="0"/>
              <a:t> in </a:t>
            </a:r>
            <a:r>
              <a:rPr lang="fi-FI" dirty="0" err="1"/>
              <a:t>the</a:t>
            </a:r>
            <a:r>
              <a:rPr lang="fi-FI" dirty="0"/>
              <a:t> UEMS </a:t>
            </a:r>
            <a:r>
              <a:rPr lang="fi-FI" dirty="0" err="1"/>
              <a:t>member</a:t>
            </a:r>
            <a:r>
              <a:rPr lang="fi-FI" dirty="0"/>
              <a:t> </a:t>
            </a:r>
            <a:r>
              <a:rPr lang="fi-FI" dirty="0" err="1"/>
              <a:t>countries</a:t>
            </a:r>
            <a:endParaRPr lang="fi-FI" dirty="0"/>
          </a:p>
          <a:p>
            <a:endParaRPr lang="fi-FI" dirty="0"/>
          </a:p>
          <a:p>
            <a:r>
              <a:rPr lang="fi-FI" dirty="0"/>
              <a:t>For </a:t>
            </a:r>
            <a:r>
              <a:rPr lang="fi-FI" dirty="0" err="1"/>
              <a:t>information</a:t>
            </a:r>
            <a:r>
              <a:rPr lang="fi-FI" dirty="0"/>
              <a:t>: AMEE (Association for </a:t>
            </a:r>
            <a:r>
              <a:rPr lang="fi-FI" dirty="0" err="1"/>
              <a:t>Medical</a:t>
            </a:r>
            <a:r>
              <a:rPr lang="fi-FI" dirty="0"/>
              <a:t> </a:t>
            </a:r>
            <a:r>
              <a:rPr lang="fi-FI" dirty="0" err="1"/>
              <a:t>Education</a:t>
            </a:r>
            <a:r>
              <a:rPr lang="fi-FI" dirty="0"/>
              <a:t> in Europe) </a:t>
            </a:r>
            <a:r>
              <a:rPr lang="fi-FI" dirty="0" err="1"/>
              <a:t>Survey</a:t>
            </a:r>
            <a:r>
              <a:rPr lang="fi-FI" dirty="0"/>
              <a:t> of </a:t>
            </a:r>
            <a:r>
              <a:rPr lang="fi-FI" dirty="0" err="1"/>
              <a:t>the</a:t>
            </a:r>
            <a:r>
              <a:rPr lang="fi-FI" dirty="0"/>
              <a:t> CME/CPD </a:t>
            </a:r>
            <a:r>
              <a:rPr lang="fi-FI" dirty="0" err="1"/>
              <a:t>systems</a:t>
            </a:r>
            <a:r>
              <a:rPr lang="fi-FI" dirty="0"/>
              <a:t> </a:t>
            </a:r>
            <a:r>
              <a:rPr lang="fi-FI" dirty="0" err="1"/>
              <a:t>globally</a:t>
            </a:r>
            <a:r>
              <a:rPr lang="fi-FI" dirty="0"/>
              <a:t>, European </a:t>
            </a:r>
            <a:r>
              <a:rPr lang="fi-FI" dirty="0" err="1"/>
              <a:t>results</a:t>
            </a:r>
            <a:r>
              <a:rPr lang="fi-FI" dirty="0"/>
              <a:t> </a:t>
            </a:r>
            <a:r>
              <a:rPr lang="fi-FI" dirty="0" err="1"/>
              <a:t>were</a:t>
            </a:r>
            <a:r>
              <a:rPr lang="fi-FI" dirty="0"/>
              <a:t> </a:t>
            </a:r>
            <a:r>
              <a:rPr lang="fi-FI" dirty="0" err="1"/>
              <a:t>presented</a:t>
            </a:r>
            <a:r>
              <a:rPr lang="fi-FI" dirty="0"/>
              <a:t> at </a:t>
            </a:r>
            <a:r>
              <a:rPr lang="fi-FI" dirty="0" err="1"/>
              <a:t>the</a:t>
            </a:r>
            <a:r>
              <a:rPr lang="fi-FI" dirty="0"/>
              <a:t> UEMS CME-CPD Conference in </a:t>
            </a:r>
            <a:r>
              <a:rPr lang="fi-FI" dirty="0" err="1"/>
              <a:t>March</a:t>
            </a:r>
            <a:r>
              <a:rPr lang="fi-FI" dirty="0"/>
              <a:t>, </a:t>
            </a:r>
            <a:r>
              <a:rPr lang="fi-FI" dirty="0" err="1"/>
              <a:t>will</a:t>
            </a:r>
            <a:r>
              <a:rPr lang="fi-FI" dirty="0"/>
              <a:t> </a:t>
            </a:r>
            <a:r>
              <a:rPr lang="fi-FI" dirty="0" err="1"/>
              <a:t>be</a:t>
            </a:r>
            <a:r>
              <a:rPr lang="fi-FI" dirty="0"/>
              <a:t> </a:t>
            </a:r>
            <a:r>
              <a:rPr lang="fi-FI" dirty="0" err="1"/>
              <a:t>published</a:t>
            </a:r>
            <a:r>
              <a:rPr lang="fi-FI" dirty="0"/>
              <a:t> in </a:t>
            </a:r>
            <a:r>
              <a:rPr lang="fi-FI" b="1" i="1" dirty="0" err="1"/>
              <a:t>Medical</a:t>
            </a:r>
            <a:r>
              <a:rPr lang="fi-FI" b="1" i="1" dirty="0"/>
              <a:t> </a:t>
            </a:r>
            <a:r>
              <a:rPr lang="fi-FI" b="1" i="1" dirty="0" err="1"/>
              <a:t>Teacher</a:t>
            </a:r>
            <a:r>
              <a:rPr lang="fi-FI" b="1" i="1" dirty="0"/>
              <a:t> </a:t>
            </a:r>
            <a:r>
              <a:rPr lang="fi-FI" dirty="0"/>
              <a:t>(open </a:t>
            </a:r>
            <a:r>
              <a:rPr lang="fi-FI" dirty="0" err="1"/>
              <a:t>access</a:t>
            </a:r>
            <a:r>
              <a:rPr lang="fi-FI" dirty="0"/>
              <a:t>)</a:t>
            </a:r>
          </a:p>
          <a:p>
            <a:endParaRPr lang="fi-FI" dirty="0"/>
          </a:p>
          <a:p>
            <a:r>
              <a:rPr lang="fi-FI" dirty="0"/>
              <a:t>For </a:t>
            </a:r>
            <a:r>
              <a:rPr lang="fi-FI" dirty="0" err="1"/>
              <a:t>information</a:t>
            </a:r>
            <a:r>
              <a:rPr lang="fi-FI" dirty="0"/>
              <a:t>: Report </a:t>
            </a:r>
            <a:r>
              <a:rPr lang="fi-FI" dirty="0" err="1"/>
              <a:t>from</a:t>
            </a:r>
            <a:r>
              <a:rPr lang="fi-FI" dirty="0"/>
              <a:t> UEMS of </a:t>
            </a:r>
            <a:r>
              <a:rPr lang="fi-FI" dirty="0" err="1"/>
              <a:t>analyzing</a:t>
            </a:r>
            <a:r>
              <a:rPr lang="fi-FI" dirty="0"/>
              <a:t> </a:t>
            </a:r>
            <a:r>
              <a:rPr lang="fi-FI" dirty="0" err="1"/>
              <a:t>over</a:t>
            </a:r>
            <a:r>
              <a:rPr lang="fi-FI" dirty="0"/>
              <a:t> 6000 CME </a:t>
            </a:r>
            <a:r>
              <a:rPr lang="fi-FI" dirty="0" err="1"/>
              <a:t>events</a:t>
            </a:r>
            <a:r>
              <a:rPr lang="fi-FI" dirty="0"/>
              <a:t> </a:t>
            </a:r>
            <a:r>
              <a:rPr lang="fi-FI" dirty="0" err="1"/>
              <a:t>by</a:t>
            </a:r>
            <a:r>
              <a:rPr lang="fi-FI" dirty="0"/>
              <a:t> EACCME </a:t>
            </a:r>
            <a:r>
              <a:rPr lang="fi-FI" dirty="0" err="1"/>
              <a:t>published</a:t>
            </a:r>
            <a:r>
              <a:rPr lang="fi-FI" dirty="0"/>
              <a:t> in </a:t>
            </a:r>
            <a:r>
              <a:rPr lang="fi-FI" b="1" i="1" dirty="0"/>
              <a:t>Ann </a:t>
            </a:r>
            <a:r>
              <a:rPr lang="fi-FI" b="1" i="1" dirty="0" err="1"/>
              <a:t>Med</a:t>
            </a:r>
            <a:r>
              <a:rPr lang="fi-FI" b="1" i="1" dirty="0"/>
              <a:t> </a:t>
            </a:r>
            <a:r>
              <a:rPr lang="fi-FI" b="1" i="1" dirty="0" err="1"/>
              <a:t>Surg</a:t>
            </a:r>
            <a:r>
              <a:rPr lang="fi-FI" b="1" i="1" dirty="0"/>
              <a:t> </a:t>
            </a:r>
          </a:p>
          <a:p>
            <a:pPr marL="0" indent="0">
              <a:buNone/>
            </a:pPr>
            <a:r>
              <a:rPr lang="fi-FI" sz="2600" dirty="0">
                <a:effectLst/>
                <a:latin typeface="Calibri" panose="020F0502020204030204" pitchFamily="34" charset="0"/>
                <a:ea typeface="Calibri" panose="020F0502020204030204" pitchFamily="34" charset="0"/>
                <a:cs typeface="Times New Roman" panose="02020603050405020304" pitchFamily="18" charset="0"/>
              </a:rPr>
              <a:t>	</a:t>
            </a:r>
            <a:endParaRPr lang="fi-FI" sz="2600" i="1" dirty="0"/>
          </a:p>
        </p:txBody>
      </p:sp>
    </p:spTree>
    <p:extLst>
      <p:ext uri="{BB962C8B-B14F-4D97-AF65-F5344CB8AC3E}">
        <p14:creationId xmlns:p14="http://schemas.microsoft.com/office/powerpoint/2010/main" val="39713201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8BED896-4889-490C-E82D-3CCE9BB389B6}"/>
              </a:ext>
            </a:extLst>
          </p:cNvPr>
          <p:cNvSpPr>
            <a:spLocks noGrp="1"/>
          </p:cNvSpPr>
          <p:nvPr>
            <p:ph type="title"/>
          </p:nvPr>
        </p:nvSpPr>
        <p:spPr/>
        <p:txBody>
          <a:bodyPr/>
          <a:lstStyle/>
          <a:p>
            <a:r>
              <a:rPr lang="fi-FI" b="1" dirty="0" err="1"/>
              <a:t>Further</a:t>
            </a:r>
            <a:r>
              <a:rPr lang="fi-FI" b="1" dirty="0"/>
              <a:t> </a:t>
            </a:r>
            <a:r>
              <a:rPr lang="fi-FI" b="1" dirty="0" err="1"/>
              <a:t>work</a:t>
            </a:r>
            <a:r>
              <a:rPr lang="fi-FI" b="1" dirty="0"/>
              <a:t> of </a:t>
            </a:r>
            <a:r>
              <a:rPr lang="fi-FI" b="1" dirty="0" err="1"/>
              <a:t>the</a:t>
            </a:r>
            <a:r>
              <a:rPr lang="fi-FI" b="1" dirty="0"/>
              <a:t> </a:t>
            </a:r>
            <a:r>
              <a:rPr lang="fi-FI" b="1" dirty="0" err="1"/>
              <a:t>Working</a:t>
            </a:r>
            <a:r>
              <a:rPr lang="fi-FI" b="1" dirty="0"/>
              <a:t> Group</a:t>
            </a:r>
          </a:p>
        </p:txBody>
      </p:sp>
      <p:sp>
        <p:nvSpPr>
          <p:cNvPr id="3" name="Sisällön paikkamerkki 2">
            <a:extLst>
              <a:ext uri="{FF2B5EF4-FFF2-40B4-BE49-F238E27FC236}">
                <a16:creationId xmlns:a16="http://schemas.microsoft.com/office/drawing/2014/main" id="{452AF081-AAD5-4045-97B2-727615404A4C}"/>
              </a:ext>
            </a:extLst>
          </p:cNvPr>
          <p:cNvSpPr>
            <a:spLocks noGrp="1"/>
          </p:cNvSpPr>
          <p:nvPr>
            <p:ph idx="1"/>
          </p:nvPr>
        </p:nvSpPr>
        <p:spPr/>
        <p:txBody>
          <a:bodyPr>
            <a:normAutofit/>
          </a:bodyPr>
          <a:lstStyle/>
          <a:p>
            <a:r>
              <a:rPr lang="fi-FI" dirty="0" err="1"/>
              <a:t>Smaller</a:t>
            </a:r>
            <a:r>
              <a:rPr lang="fi-FI" dirty="0"/>
              <a:t> </a:t>
            </a:r>
            <a:r>
              <a:rPr lang="fi-FI" dirty="0" err="1"/>
              <a:t>Task</a:t>
            </a:r>
            <a:r>
              <a:rPr lang="fi-FI" dirty="0"/>
              <a:t> </a:t>
            </a:r>
            <a:r>
              <a:rPr lang="fi-FI" dirty="0" err="1"/>
              <a:t>forces</a:t>
            </a:r>
            <a:r>
              <a:rPr lang="fi-FI" dirty="0"/>
              <a:t> to </a:t>
            </a:r>
            <a:r>
              <a:rPr lang="fi-FI" dirty="0" err="1"/>
              <a:t>pursue</a:t>
            </a:r>
            <a:r>
              <a:rPr lang="fi-FI" dirty="0"/>
              <a:t> </a:t>
            </a:r>
            <a:r>
              <a:rPr lang="fi-FI" dirty="0" err="1"/>
              <a:t>the</a:t>
            </a:r>
            <a:r>
              <a:rPr lang="fi-FI" dirty="0"/>
              <a:t> </a:t>
            </a:r>
            <a:r>
              <a:rPr lang="fi-FI" dirty="0" err="1"/>
              <a:t>two</a:t>
            </a:r>
            <a:r>
              <a:rPr lang="fi-FI" dirty="0"/>
              <a:t> </a:t>
            </a:r>
            <a:r>
              <a:rPr lang="fi-FI" dirty="0" err="1"/>
              <a:t>projects</a:t>
            </a:r>
            <a:endParaRPr lang="fi-FI" dirty="0"/>
          </a:p>
          <a:p>
            <a:pPr lvl="1"/>
            <a:r>
              <a:rPr lang="fi-FI" sz="2800" dirty="0"/>
              <a:t>UEMS </a:t>
            </a:r>
            <a:r>
              <a:rPr lang="fi-FI" sz="2800" dirty="0" err="1"/>
              <a:t>Statement</a:t>
            </a:r>
            <a:r>
              <a:rPr lang="fi-FI" sz="2800" dirty="0"/>
              <a:t> on </a:t>
            </a:r>
            <a:r>
              <a:rPr lang="fi-FI" sz="2800" dirty="0" err="1"/>
              <a:t>Competence</a:t>
            </a:r>
            <a:r>
              <a:rPr lang="fi-FI" sz="2800" dirty="0"/>
              <a:t> </a:t>
            </a:r>
            <a:r>
              <a:rPr lang="fi-FI" sz="2800" dirty="0" err="1"/>
              <a:t>Based</a:t>
            </a:r>
            <a:r>
              <a:rPr lang="fi-FI" sz="2800" dirty="0"/>
              <a:t> CPD </a:t>
            </a:r>
          </a:p>
          <a:p>
            <a:pPr lvl="1"/>
            <a:r>
              <a:rPr lang="fi-FI" sz="2800" dirty="0"/>
              <a:t>Revision of </a:t>
            </a:r>
            <a:r>
              <a:rPr lang="fi-FI" sz="2800" dirty="0" err="1"/>
              <a:t>the</a:t>
            </a:r>
            <a:r>
              <a:rPr lang="fi-FI" sz="2800" dirty="0"/>
              <a:t> UEMS CPD </a:t>
            </a:r>
            <a:r>
              <a:rPr lang="fi-FI" sz="2800" dirty="0" err="1"/>
              <a:t>Policy</a:t>
            </a:r>
            <a:endParaRPr lang="fi-FI" sz="2800" dirty="0"/>
          </a:p>
          <a:p>
            <a:pPr lvl="1"/>
            <a:endParaRPr lang="fi-FI" sz="2800" dirty="0"/>
          </a:p>
          <a:p>
            <a:pPr lvl="1"/>
            <a:endParaRPr lang="fi-FI" sz="2800" dirty="0"/>
          </a:p>
          <a:p>
            <a:pPr lvl="1"/>
            <a:r>
              <a:rPr lang="fi-FI" sz="2800" dirty="0"/>
              <a:t>Next </a:t>
            </a:r>
            <a:r>
              <a:rPr lang="fi-FI" sz="2800" dirty="0" err="1"/>
              <a:t>meeting</a:t>
            </a:r>
            <a:r>
              <a:rPr lang="fi-FI" sz="2800" dirty="0"/>
              <a:t> of </a:t>
            </a:r>
            <a:r>
              <a:rPr lang="fi-FI" sz="2800" dirty="0" err="1"/>
              <a:t>the</a:t>
            </a:r>
            <a:r>
              <a:rPr lang="fi-FI" sz="2800" dirty="0"/>
              <a:t> </a:t>
            </a:r>
            <a:r>
              <a:rPr lang="fi-FI" sz="2800" dirty="0" err="1"/>
              <a:t>entire</a:t>
            </a:r>
            <a:r>
              <a:rPr lang="fi-FI" sz="2800" dirty="0"/>
              <a:t> </a:t>
            </a:r>
            <a:r>
              <a:rPr lang="fi-FI" sz="2800" dirty="0" err="1"/>
              <a:t>Working</a:t>
            </a:r>
            <a:r>
              <a:rPr lang="fi-FI" sz="2800" dirty="0"/>
              <a:t> </a:t>
            </a:r>
          </a:p>
          <a:p>
            <a:pPr marL="457200" lvl="1" indent="0">
              <a:buNone/>
            </a:pPr>
            <a:r>
              <a:rPr lang="fi-FI" sz="2800" dirty="0"/>
              <a:t>Group, October 18, 2024, </a:t>
            </a:r>
            <a:r>
              <a:rPr lang="fi-FI" sz="2800" dirty="0" err="1"/>
              <a:t>Brussels</a:t>
            </a:r>
            <a:endParaRPr lang="fi-FI" sz="2800" dirty="0"/>
          </a:p>
        </p:txBody>
      </p:sp>
      <p:graphicFrame>
        <p:nvGraphicFramePr>
          <p:cNvPr id="4" name="Objekti 3">
            <a:extLst>
              <a:ext uri="{FF2B5EF4-FFF2-40B4-BE49-F238E27FC236}">
                <a16:creationId xmlns:a16="http://schemas.microsoft.com/office/drawing/2014/main" id="{210A575D-0A40-04AB-7182-D3DF6C9B8883}"/>
              </a:ext>
            </a:extLst>
          </p:cNvPr>
          <p:cNvGraphicFramePr>
            <a:graphicFrameLocks noChangeAspect="1"/>
          </p:cNvGraphicFramePr>
          <p:nvPr>
            <p:extLst>
              <p:ext uri="{D42A27DB-BD31-4B8C-83A1-F6EECF244321}">
                <p14:modId xmlns:p14="http://schemas.microsoft.com/office/powerpoint/2010/main" val="3827677015"/>
              </p:ext>
            </p:extLst>
          </p:nvPr>
        </p:nvGraphicFramePr>
        <p:xfrm>
          <a:off x="10525863" y="286141"/>
          <a:ext cx="1000125" cy="1000125"/>
        </p:xfrm>
        <a:graphic>
          <a:graphicData uri="http://schemas.openxmlformats.org/presentationml/2006/ole">
            <mc:AlternateContent xmlns:mc="http://schemas.openxmlformats.org/markup-compatibility/2006">
              <mc:Choice xmlns:v="urn:schemas-microsoft-com:vml" Requires="v">
                <p:oleObj name="Kuva" r:id="rId2" imgW="1003300" imgH="1003300" progId="Word.Picture.8">
                  <p:embed/>
                </p:oleObj>
              </mc:Choice>
              <mc:Fallback>
                <p:oleObj name="Kuva" r:id="rId2" imgW="1003300" imgH="1003300" progId="Word.Picture.8">
                  <p:embed/>
                  <p:pic>
                    <p:nvPicPr>
                      <p:cNvPr id="4" name="Objekti 3">
                        <a:extLst>
                          <a:ext uri="{FF2B5EF4-FFF2-40B4-BE49-F238E27FC236}">
                            <a16:creationId xmlns:a16="http://schemas.microsoft.com/office/drawing/2014/main" id="{13EAEC93-13DE-28CC-2D60-6E8533275C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25863" y="286141"/>
                        <a:ext cx="1000125" cy="1000125"/>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pic>
        <p:nvPicPr>
          <p:cNvPr id="8" name="Kuva 7" descr="Kuva, joka sisältää kohteen rakennus, piha-, huonekasvi, kukkaruukku&#10;&#10;Kuvaus luotu automaattisesti">
            <a:extLst>
              <a:ext uri="{FF2B5EF4-FFF2-40B4-BE49-F238E27FC236}">
                <a16:creationId xmlns:a16="http://schemas.microsoft.com/office/drawing/2014/main" id="{ED82FC34-CC76-D14C-4E94-4BB97977FC92}"/>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632865" y="3386262"/>
            <a:ext cx="3720935" cy="2790701"/>
          </a:xfrm>
          <a:prstGeom prst="rect">
            <a:avLst/>
          </a:prstGeom>
        </p:spPr>
      </p:pic>
    </p:spTree>
    <p:extLst>
      <p:ext uri="{BB962C8B-B14F-4D97-AF65-F5344CB8AC3E}">
        <p14:creationId xmlns:p14="http://schemas.microsoft.com/office/powerpoint/2010/main" val="1179552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9">
            <a:extLst>
              <a:ext uri="{FF2B5EF4-FFF2-40B4-BE49-F238E27FC236}">
                <a16:creationId xmlns:a16="http://schemas.microsoft.com/office/drawing/2014/main" id="{0FE2D22C-409B-48AF-B24F-7988A8F7F8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1">
            <a:extLst>
              <a:ext uri="{FF2B5EF4-FFF2-40B4-BE49-F238E27FC236}">
                <a16:creationId xmlns:a16="http://schemas.microsoft.com/office/drawing/2014/main" id="{90464369-70FA-42AF-948F-80664CA7BF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146816"/>
          </a:xfrm>
          <a:prstGeom prst="rect">
            <a:avLst/>
          </a:prstGeom>
          <a:solidFill>
            <a:schemeClr val="bg1">
              <a:lumMod val="85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AF590041-823A-22E4-655D-40C630705D3C}"/>
              </a:ext>
            </a:extLst>
          </p:cNvPr>
          <p:cNvSpPr>
            <a:spLocks noGrp="1"/>
          </p:cNvSpPr>
          <p:nvPr>
            <p:ph type="title"/>
          </p:nvPr>
        </p:nvSpPr>
        <p:spPr>
          <a:xfrm>
            <a:off x="5764783" y="349664"/>
            <a:ext cx="5845571" cy="1638377"/>
          </a:xfrm>
        </p:spPr>
        <p:txBody>
          <a:bodyPr anchor="b">
            <a:normAutofit/>
          </a:bodyPr>
          <a:lstStyle/>
          <a:p>
            <a:endParaRPr lang="fi-FI" sz="4800"/>
          </a:p>
        </p:txBody>
      </p:sp>
      <p:sp>
        <p:nvSpPr>
          <p:cNvPr id="14" name="Rectangle 13">
            <a:extLst>
              <a:ext uri="{FF2B5EF4-FFF2-40B4-BE49-F238E27FC236}">
                <a16:creationId xmlns:a16="http://schemas.microsoft.com/office/drawing/2014/main" id="{A648176E-454C-437C-B0FC-9B82FCF32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6441" y="6131892"/>
            <a:ext cx="524256"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998176" y="277912"/>
            <a:ext cx="524256" cy="1186339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C552A98-EF7D-4D42-AB69-066B786AB5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9185" y="399675"/>
            <a:ext cx="4647368" cy="5809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Kuva 4" descr="Kuva, joka sisältää kohteen piha-, henkilö, talvi, Ihmisen kasvot&#10;&#10;Kuvaus luotu automaattisesti">
            <a:extLst>
              <a:ext uri="{FF2B5EF4-FFF2-40B4-BE49-F238E27FC236}">
                <a16:creationId xmlns:a16="http://schemas.microsoft.com/office/drawing/2014/main" id="{13E5B571-BBC4-EEC2-DBD0-39FD8E1E800B}"/>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r="-3" b="-3"/>
          <a:stretch/>
        </p:blipFill>
        <p:spPr>
          <a:xfrm>
            <a:off x="535110" y="627954"/>
            <a:ext cx="4235516" cy="5353373"/>
          </a:xfrm>
          <a:prstGeom prst="rect">
            <a:avLst/>
          </a:prstGeom>
        </p:spPr>
      </p:pic>
      <p:sp>
        <p:nvSpPr>
          <p:cNvPr id="3" name="Sisällön paikkamerkki 2">
            <a:extLst>
              <a:ext uri="{FF2B5EF4-FFF2-40B4-BE49-F238E27FC236}">
                <a16:creationId xmlns:a16="http://schemas.microsoft.com/office/drawing/2014/main" id="{26D5FAF2-AB08-C913-3B3A-0E15E66CB698}"/>
              </a:ext>
            </a:extLst>
          </p:cNvPr>
          <p:cNvSpPr>
            <a:spLocks noGrp="1"/>
          </p:cNvSpPr>
          <p:nvPr>
            <p:ph idx="1"/>
          </p:nvPr>
        </p:nvSpPr>
        <p:spPr>
          <a:xfrm>
            <a:off x="5766262" y="2620641"/>
            <a:ext cx="5837750" cy="3023702"/>
          </a:xfrm>
        </p:spPr>
        <p:txBody>
          <a:bodyPr anchor="ctr">
            <a:normAutofit/>
          </a:bodyPr>
          <a:lstStyle/>
          <a:p>
            <a:r>
              <a:rPr lang="fi-FI" sz="3600" dirty="0" err="1"/>
              <a:t>Thank</a:t>
            </a:r>
            <a:r>
              <a:rPr lang="fi-FI" sz="3600" dirty="0"/>
              <a:t> </a:t>
            </a:r>
            <a:r>
              <a:rPr lang="fi-FI" sz="3600" dirty="0" err="1"/>
              <a:t>you</a:t>
            </a:r>
            <a:r>
              <a:rPr lang="fi-FI" sz="3600" dirty="0"/>
              <a:t>!</a:t>
            </a:r>
          </a:p>
          <a:p>
            <a:r>
              <a:rPr lang="fi-FI" sz="3600" dirty="0"/>
              <a:t>Kiitos!</a:t>
            </a:r>
          </a:p>
          <a:p>
            <a:endParaRPr lang="fi-FI" sz="3600" dirty="0"/>
          </a:p>
          <a:p>
            <a:endParaRPr lang="fi-FI" sz="3600" dirty="0"/>
          </a:p>
          <a:p>
            <a:r>
              <a:rPr lang="fi-FI" sz="2400" dirty="0"/>
              <a:t>Helsinki, Finland, </a:t>
            </a:r>
            <a:r>
              <a:rPr lang="fi-FI" sz="2400" dirty="0" err="1"/>
              <a:t>April</a:t>
            </a:r>
            <a:r>
              <a:rPr lang="fi-FI" sz="2400" dirty="0"/>
              <a:t> 23 </a:t>
            </a:r>
          </a:p>
          <a:p>
            <a:endParaRPr lang="fi-FI" sz="2000" dirty="0"/>
          </a:p>
          <a:p>
            <a:endParaRPr lang="fi-FI" sz="2000" dirty="0"/>
          </a:p>
        </p:txBody>
      </p:sp>
    </p:spTree>
    <p:extLst>
      <p:ext uri="{BB962C8B-B14F-4D97-AF65-F5344CB8AC3E}">
        <p14:creationId xmlns:p14="http://schemas.microsoft.com/office/powerpoint/2010/main" val="2630890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58541DF-3244-67C0-04EB-668C7E9A2FE0}"/>
              </a:ext>
            </a:extLst>
          </p:cNvPr>
          <p:cNvSpPr>
            <a:spLocks noGrp="1"/>
          </p:cNvSpPr>
          <p:nvPr>
            <p:ph type="title"/>
          </p:nvPr>
        </p:nvSpPr>
        <p:spPr/>
        <p:txBody>
          <a:bodyPr/>
          <a:lstStyle/>
          <a:p>
            <a:r>
              <a:rPr lang="fi-FI" b="1" dirty="0"/>
              <a:t>UEMS CME/CPD </a:t>
            </a:r>
            <a:r>
              <a:rPr lang="fi-FI" b="1" dirty="0" err="1"/>
              <a:t>Working</a:t>
            </a:r>
            <a:r>
              <a:rPr lang="fi-FI" b="1" dirty="0"/>
              <a:t> Group</a:t>
            </a:r>
            <a:br>
              <a:rPr lang="fi-FI" dirty="0"/>
            </a:br>
            <a:endParaRPr lang="fi-FI" dirty="0"/>
          </a:p>
        </p:txBody>
      </p:sp>
      <p:sp>
        <p:nvSpPr>
          <p:cNvPr id="3" name="Sisällön paikkamerkki 2">
            <a:extLst>
              <a:ext uri="{FF2B5EF4-FFF2-40B4-BE49-F238E27FC236}">
                <a16:creationId xmlns:a16="http://schemas.microsoft.com/office/drawing/2014/main" id="{FE442E4C-397E-D14B-43AD-777940F01EC5}"/>
              </a:ext>
            </a:extLst>
          </p:cNvPr>
          <p:cNvSpPr>
            <a:spLocks noGrp="1"/>
          </p:cNvSpPr>
          <p:nvPr>
            <p:ph idx="1"/>
          </p:nvPr>
        </p:nvSpPr>
        <p:spPr/>
        <p:txBody>
          <a:bodyPr/>
          <a:lstStyle/>
          <a:p>
            <a:pPr marL="0" indent="0">
              <a:buNone/>
            </a:pPr>
            <a:r>
              <a:rPr lang="fi-FI" b="1" dirty="0"/>
              <a:t>Feedback </a:t>
            </a:r>
            <a:r>
              <a:rPr lang="fi-FI" b="1" dirty="0" err="1"/>
              <a:t>from</a:t>
            </a:r>
            <a:r>
              <a:rPr lang="fi-FI" b="1" dirty="0"/>
              <a:t> </a:t>
            </a:r>
            <a:r>
              <a:rPr lang="fi-FI" b="1" dirty="0" err="1"/>
              <a:t>the</a:t>
            </a:r>
            <a:r>
              <a:rPr lang="fi-FI" b="1" dirty="0"/>
              <a:t> 6 </a:t>
            </a:r>
            <a:r>
              <a:rPr lang="fi-FI" b="1" dirty="0" err="1"/>
              <a:t>th</a:t>
            </a:r>
            <a:r>
              <a:rPr lang="fi-FI" b="1" dirty="0"/>
              <a:t> UEMS Conference on CME/CPD, </a:t>
            </a:r>
            <a:r>
              <a:rPr lang="fi-FI" b="1" dirty="0" err="1"/>
              <a:t>March</a:t>
            </a:r>
            <a:r>
              <a:rPr lang="fi-FI" b="1" dirty="0"/>
              <a:t> 2024, </a:t>
            </a:r>
            <a:r>
              <a:rPr lang="fi-FI" b="1" dirty="0" err="1"/>
              <a:t>Brussels</a:t>
            </a:r>
            <a:endParaRPr lang="fi-FI" b="1" dirty="0"/>
          </a:p>
          <a:p>
            <a:pPr marL="0" indent="0">
              <a:buNone/>
            </a:pPr>
            <a:endParaRPr lang="fi-FI" dirty="0"/>
          </a:p>
          <a:p>
            <a:pPr marL="0" indent="0">
              <a:buNone/>
            </a:pPr>
            <a:r>
              <a:rPr lang="fi-FI" dirty="0" err="1"/>
              <a:t>The</a:t>
            </a:r>
            <a:r>
              <a:rPr lang="fi-FI" dirty="0"/>
              <a:t> </a:t>
            </a:r>
            <a:r>
              <a:rPr lang="fi-FI" dirty="0" err="1"/>
              <a:t>agreement</a:t>
            </a:r>
            <a:r>
              <a:rPr lang="fi-FI" dirty="0"/>
              <a:t> </a:t>
            </a:r>
            <a:r>
              <a:rPr lang="fi-FI" dirty="0" err="1"/>
              <a:t>with</a:t>
            </a:r>
            <a:r>
              <a:rPr lang="fi-FI" dirty="0"/>
              <a:t> UEMO </a:t>
            </a:r>
            <a:r>
              <a:rPr lang="fi-FI" dirty="0" err="1"/>
              <a:t>about</a:t>
            </a:r>
            <a:r>
              <a:rPr lang="fi-FI" dirty="0"/>
              <a:t> </a:t>
            </a:r>
            <a:r>
              <a:rPr lang="fi-FI" dirty="0" err="1"/>
              <a:t>accreditation</a:t>
            </a:r>
            <a:r>
              <a:rPr lang="fi-FI" dirty="0"/>
              <a:t> of </a:t>
            </a:r>
            <a:r>
              <a:rPr lang="fi-FI" dirty="0" err="1"/>
              <a:t>educational</a:t>
            </a:r>
            <a:r>
              <a:rPr lang="fi-FI" dirty="0"/>
              <a:t> </a:t>
            </a:r>
            <a:r>
              <a:rPr lang="fi-FI" dirty="0" err="1"/>
              <a:t>activities</a:t>
            </a:r>
            <a:r>
              <a:rPr lang="fi-FI" dirty="0"/>
              <a:t> for General </a:t>
            </a:r>
            <a:r>
              <a:rPr lang="fi-FI" dirty="0" err="1"/>
              <a:t>Practitioners</a:t>
            </a:r>
            <a:r>
              <a:rPr lang="fi-FI" dirty="0"/>
              <a:t>/</a:t>
            </a:r>
            <a:r>
              <a:rPr lang="fi-FI" dirty="0" err="1"/>
              <a:t>Family</a:t>
            </a:r>
            <a:r>
              <a:rPr lang="fi-FI" dirty="0"/>
              <a:t> </a:t>
            </a:r>
            <a:r>
              <a:rPr lang="fi-FI" dirty="0" err="1"/>
              <a:t>doctors</a:t>
            </a:r>
            <a:r>
              <a:rPr lang="fi-FI" dirty="0"/>
              <a:t>!</a:t>
            </a:r>
          </a:p>
          <a:p>
            <a:pPr marL="0" indent="0">
              <a:buNone/>
            </a:pPr>
            <a:endParaRPr lang="fi-FI" dirty="0"/>
          </a:p>
          <a:p>
            <a:pPr marL="0" indent="0">
              <a:buNone/>
            </a:pPr>
            <a:r>
              <a:rPr lang="fi-FI" dirty="0" err="1"/>
              <a:t>Became</a:t>
            </a:r>
            <a:r>
              <a:rPr lang="fi-FI" dirty="0"/>
              <a:t> </a:t>
            </a:r>
            <a:r>
              <a:rPr lang="fi-FI" dirty="0" err="1"/>
              <a:t>operational</a:t>
            </a:r>
            <a:r>
              <a:rPr lang="fi-FI" dirty="0"/>
              <a:t> </a:t>
            </a:r>
            <a:r>
              <a:rPr lang="fi-FI" dirty="0" err="1"/>
              <a:t>April</a:t>
            </a:r>
            <a:r>
              <a:rPr lang="fi-FI" dirty="0"/>
              <a:t> 1, 2024 ; </a:t>
            </a:r>
            <a:r>
              <a:rPr lang="fi-FI" dirty="0" err="1"/>
              <a:t>now</a:t>
            </a:r>
            <a:r>
              <a:rPr lang="fi-FI" dirty="0"/>
              <a:t> </a:t>
            </a:r>
            <a:r>
              <a:rPr lang="fi-FI" dirty="0" err="1"/>
              <a:t>already</a:t>
            </a:r>
            <a:r>
              <a:rPr lang="fi-FI" dirty="0"/>
              <a:t> 5 </a:t>
            </a:r>
            <a:r>
              <a:rPr lang="fi-FI" dirty="0" err="1"/>
              <a:t>applications</a:t>
            </a:r>
            <a:r>
              <a:rPr lang="fi-FI" dirty="0"/>
              <a:t> to EACCME, UEMO </a:t>
            </a:r>
            <a:r>
              <a:rPr lang="fi-FI" dirty="0" err="1"/>
              <a:t>will</a:t>
            </a:r>
            <a:r>
              <a:rPr lang="fi-FI" dirty="0"/>
              <a:t> </a:t>
            </a:r>
            <a:r>
              <a:rPr lang="fi-FI" dirty="0" err="1"/>
              <a:t>evaluate</a:t>
            </a:r>
            <a:r>
              <a:rPr lang="fi-FI" dirty="0"/>
              <a:t> </a:t>
            </a:r>
            <a:r>
              <a:rPr lang="fi-FI" dirty="0" err="1"/>
              <a:t>their</a:t>
            </a:r>
            <a:r>
              <a:rPr lang="fi-FI" dirty="0"/>
              <a:t> </a:t>
            </a:r>
            <a:r>
              <a:rPr lang="fi-FI" dirty="0" err="1"/>
              <a:t>content</a:t>
            </a:r>
            <a:endParaRPr lang="fi-FI" dirty="0"/>
          </a:p>
          <a:p>
            <a:pPr marL="0" indent="0">
              <a:buNone/>
            </a:pPr>
            <a:r>
              <a:rPr lang="fi-FI" dirty="0"/>
              <a:t>	</a:t>
            </a:r>
          </a:p>
        </p:txBody>
      </p:sp>
      <p:graphicFrame>
        <p:nvGraphicFramePr>
          <p:cNvPr id="4" name="Objekti 3">
            <a:extLst>
              <a:ext uri="{FF2B5EF4-FFF2-40B4-BE49-F238E27FC236}">
                <a16:creationId xmlns:a16="http://schemas.microsoft.com/office/drawing/2014/main" id="{13EAEC93-13DE-28CC-2D60-6E8533275C5A}"/>
              </a:ext>
            </a:extLst>
          </p:cNvPr>
          <p:cNvGraphicFramePr>
            <a:graphicFrameLocks noChangeAspect="1"/>
          </p:cNvGraphicFramePr>
          <p:nvPr>
            <p:extLst>
              <p:ext uri="{D42A27DB-BD31-4B8C-83A1-F6EECF244321}">
                <p14:modId xmlns:p14="http://schemas.microsoft.com/office/powerpoint/2010/main" val="2066856335"/>
              </p:ext>
            </p:extLst>
          </p:nvPr>
        </p:nvGraphicFramePr>
        <p:xfrm>
          <a:off x="10525863" y="286141"/>
          <a:ext cx="1000125" cy="1000125"/>
        </p:xfrm>
        <a:graphic>
          <a:graphicData uri="http://schemas.openxmlformats.org/presentationml/2006/ole">
            <mc:AlternateContent xmlns:mc="http://schemas.openxmlformats.org/markup-compatibility/2006">
              <mc:Choice xmlns:v="urn:schemas-microsoft-com:vml" Requires="v">
                <p:oleObj name="Kuva" r:id="rId2" imgW="1003300" imgH="1003300" progId="Word.Picture.8">
                  <p:embed/>
                </p:oleObj>
              </mc:Choice>
              <mc:Fallback>
                <p:oleObj name="Kuva" r:id="rId2" imgW="1003300" imgH="1003300" progId="Word.Picture.8">
                  <p:embed/>
                  <p:pic>
                    <p:nvPicPr>
                      <p:cNvPr id="4" name="Objekti 3">
                        <a:extLst>
                          <a:ext uri="{FF2B5EF4-FFF2-40B4-BE49-F238E27FC236}">
                            <a16:creationId xmlns:a16="http://schemas.microsoft.com/office/drawing/2014/main" id="{73EB031D-517A-81D2-E6D4-A5B9FEA307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25863" y="286141"/>
                        <a:ext cx="1000125" cy="1000125"/>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726869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Sisällön paikkamerkki 4" descr="Kuva, joka sisältää kohteen Konventio, vaate, Ihmisen kasvot, esittäminen&#10;&#10;Kuvaus luotu automaattisesti">
            <a:extLst>
              <a:ext uri="{FF2B5EF4-FFF2-40B4-BE49-F238E27FC236}">
                <a16:creationId xmlns:a16="http://schemas.microsoft.com/office/drawing/2014/main" id="{E5DA0D0A-2285-3502-6DCF-A426487624F4}"/>
              </a:ext>
            </a:extLst>
          </p:cNvPr>
          <p:cNvPicPr>
            <a:picLocks noGrp="1" noChangeAspect="1"/>
          </p:cNvPicPr>
          <p:nvPr>
            <p:ph idx="1"/>
          </p:nvPr>
        </p:nvPicPr>
        <p:blipFill rotWithShape="1">
          <a:blip r:embed="rId2" cstate="email">
            <a:extLst>
              <a:ext uri="{28A0092B-C50C-407E-A947-70E740481C1C}">
                <a14:useLocalDpi xmlns:a14="http://schemas.microsoft.com/office/drawing/2010/main"/>
              </a:ext>
            </a:extLst>
          </a:blip>
          <a:srcRect r="-2" b="-3"/>
          <a:stretch/>
        </p:blipFill>
        <p:spPr>
          <a:xfrm>
            <a:off x="-6588" y="10"/>
            <a:ext cx="12198588" cy="6857990"/>
          </a:xfrm>
          <a:prstGeom prst="rect">
            <a:avLst/>
          </a:prstGeom>
        </p:spPr>
      </p:pic>
    </p:spTree>
    <p:extLst>
      <p:ext uri="{BB962C8B-B14F-4D97-AF65-F5344CB8AC3E}">
        <p14:creationId xmlns:p14="http://schemas.microsoft.com/office/powerpoint/2010/main" val="1428711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uva 3">
            <a:extLst>
              <a:ext uri="{FF2B5EF4-FFF2-40B4-BE49-F238E27FC236}">
                <a16:creationId xmlns:a16="http://schemas.microsoft.com/office/drawing/2014/main" id="{754745C5-B768-B38E-61DA-91A9743C8BDE}"/>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 y="10"/>
            <a:ext cx="9669642" cy="6857990"/>
          </a:xfrm>
          <a:prstGeom prst="rect">
            <a:avLst/>
          </a:prstGeom>
        </p:spPr>
      </p:pic>
      <p:sp>
        <p:nvSpPr>
          <p:cNvPr id="17" name="Rectangle 16">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Otsikko 1">
            <a:extLst>
              <a:ext uri="{FF2B5EF4-FFF2-40B4-BE49-F238E27FC236}">
                <a16:creationId xmlns:a16="http://schemas.microsoft.com/office/drawing/2014/main" id="{2D1C7DF1-109D-A20D-80C5-4DCD0319436B}"/>
              </a:ext>
            </a:extLst>
          </p:cNvPr>
          <p:cNvSpPr>
            <a:spLocks noGrp="1"/>
          </p:cNvSpPr>
          <p:nvPr>
            <p:ph type="title"/>
          </p:nvPr>
        </p:nvSpPr>
        <p:spPr>
          <a:xfrm>
            <a:off x="7531610" y="365125"/>
            <a:ext cx="3822189" cy="1899912"/>
          </a:xfrm>
        </p:spPr>
        <p:txBody>
          <a:bodyPr>
            <a:normAutofit/>
          </a:bodyPr>
          <a:lstStyle/>
          <a:p>
            <a:r>
              <a:rPr lang="fi-FI" sz="3100"/>
              <a:t>CBME, Competence Based Medical Education and CME/CPD</a:t>
            </a:r>
          </a:p>
        </p:txBody>
      </p:sp>
      <p:sp>
        <p:nvSpPr>
          <p:cNvPr id="3" name="Sisällön paikkamerkki 2">
            <a:extLst>
              <a:ext uri="{FF2B5EF4-FFF2-40B4-BE49-F238E27FC236}">
                <a16:creationId xmlns:a16="http://schemas.microsoft.com/office/drawing/2014/main" id="{1FDE5312-06B3-AE4B-EBB8-57391F07FBCC}"/>
              </a:ext>
            </a:extLst>
          </p:cNvPr>
          <p:cNvSpPr>
            <a:spLocks noGrp="1"/>
          </p:cNvSpPr>
          <p:nvPr>
            <p:ph idx="1"/>
          </p:nvPr>
        </p:nvSpPr>
        <p:spPr>
          <a:xfrm>
            <a:off x="7531610" y="2434201"/>
            <a:ext cx="3822189" cy="3742762"/>
          </a:xfrm>
        </p:spPr>
        <p:txBody>
          <a:bodyPr>
            <a:normAutofit/>
          </a:bodyPr>
          <a:lstStyle/>
          <a:p>
            <a:r>
              <a:rPr lang="fi-FI" sz="2000" dirty="0" err="1"/>
              <a:t>Excellent</a:t>
            </a:r>
            <a:r>
              <a:rPr lang="fi-FI" sz="2000" dirty="0"/>
              <a:t> </a:t>
            </a:r>
            <a:r>
              <a:rPr lang="fi-FI" sz="2000" dirty="0" err="1"/>
              <a:t>presentation</a:t>
            </a:r>
            <a:r>
              <a:rPr lang="fi-FI" sz="2000" dirty="0"/>
              <a:t> </a:t>
            </a:r>
            <a:r>
              <a:rPr lang="fi-FI" sz="2000" dirty="0" err="1"/>
              <a:t>by</a:t>
            </a:r>
            <a:r>
              <a:rPr lang="fi-FI" sz="2000" dirty="0"/>
              <a:t> </a:t>
            </a:r>
            <a:r>
              <a:rPr lang="fi-FI" sz="2000" dirty="0" err="1"/>
              <a:t>Dr</a:t>
            </a:r>
            <a:r>
              <a:rPr lang="fi-FI" sz="2000" dirty="0"/>
              <a:t>. Monika </a:t>
            </a:r>
            <a:r>
              <a:rPr lang="fi-FI" sz="2000" dirty="0" err="1"/>
              <a:t>Brodmann-Mäder</a:t>
            </a:r>
            <a:endParaRPr lang="fi-FI" sz="2000" dirty="0"/>
          </a:p>
          <a:p>
            <a:endParaRPr lang="fi-FI" sz="2000" dirty="0"/>
          </a:p>
          <a:p>
            <a:r>
              <a:rPr lang="fi-FI" sz="2000" dirty="0"/>
              <a:t>CBCPD </a:t>
            </a:r>
          </a:p>
          <a:p>
            <a:pPr marL="457200" lvl="1" indent="0">
              <a:buNone/>
            </a:pPr>
            <a:r>
              <a:rPr lang="fi-FI" sz="2000" b="1" dirty="0" err="1"/>
              <a:t>C</a:t>
            </a:r>
            <a:r>
              <a:rPr lang="fi-FI" sz="2000" dirty="0" err="1"/>
              <a:t>ompetence</a:t>
            </a:r>
            <a:r>
              <a:rPr lang="fi-FI" sz="2000" dirty="0"/>
              <a:t> </a:t>
            </a:r>
            <a:endParaRPr lang="fi-FI" sz="2000" b="1" dirty="0"/>
          </a:p>
          <a:p>
            <a:pPr marL="457200" lvl="1" indent="0">
              <a:buNone/>
            </a:pPr>
            <a:r>
              <a:rPr lang="fi-FI" sz="2000" b="1" dirty="0" err="1"/>
              <a:t>B</a:t>
            </a:r>
            <a:r>
              <a:rPr lang="fi-FI" sz="2000" dirty="0" err="1"/>
              <a:t>ased</a:t>
            </a:r>
            <a:r>
              <a:rPr lang="fi-FI" sz="2000" dirty="0"/>
              <a:t> </a:t>
            </a:r>
          </a:p>
          <a:p>
            <a:pPr marL="457200" lvl="1" indent="0">
              <a:buNone/>
            </a:pPr>
            <a:r>
              <a:rPr lang="fi-FI" sz="2000" b="1" dirty="0" err="1"/>
              <a:t>C</a:t>
            </a:r>
            <a:r>
              <a:rPr lang="fi-FI" sz="2000" dirty="0" err="1"/>
              <a:t>ontinuos</a:t>
            </a:r>
            <a:r>
              <a:rPr lang="fi-FI" sz="2000" dirty="0"/>
              <a:t> </a:t>
            </a:r>
          </a:p>
          <a:p>
            <a:pPr marL="457200" lvl="1" indent="0">
              <a:buNone/>
            </a:pPr>
            <a:r>
              <a:rPr lang="fi-FI" sz="2000" b="1" dirty="0"/>
              <a:t>P</a:t>
            </a:r>
            <a:r>
              <a:rPr lang="fi-FI" sz="2000" dirty="0"/>
              <a:t>rofessional </a:t>
            </a:r>
            <a:r>
              <a:rPr lang="fi-FI" sz="2000" b="1" dirty="0" err="1"/>
              <a:t>D</a:t>
            </a:r>
            <a:r>
              <a:rPr lang="fi-FI" sz="2000" dirty="0" err="1"/>
              <a:t>evelopment</a:t>
            </a:r>
            <a:endParaRPr lang="fi-FI" sz="2000" dirty="0"/>
          </a:p>
        </p:txBody>
      </p:sp>
    </p:spTree>
    <p:extLst>
      <p:ext uri="{BB962C8B-B14F-4D97-AF65-F5344CB8AC3E}">
        <p14:creationId xmlns:p14="http://schemas.microsoft.com/office/powerpoint/2010/main" val="3835835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tertitel 5">
            <a:extLst>
              <a:ext uri="{FF2B5EF4-FFF2-40B4-BE49-F238E27FC236}">
                <a16:creationId xmlns:a16="http://schemas.microsoft.com/office/drawing/2014/main" id="{5ABD7211-9B3A-4D6F-913F-654CBC131C5D}"/>
              </a:ext>
            </a:extLst>
          </p:cNvPr>
          <p:cNvSpPr>
            <a:spLocks noGrp="1"/>
          </p:cNvSpPr>
          <p:nvPr>
            <p:ph type="subTitle" idx="1"/>
          </p:nvPr>
        </p:nvSpPr>
        <p:spPr/>
        <p:txBody>
          <a:bodyPr/>
          <a:lstStyle/>
          <a:p>
            <a:pPr algn="ctr"/>
            <a:r>
              <a:rPr lang="de-CH" dirty="0"/>
              <a:t>Monika Brodmann Maeder, PD, MD, MME</a:t>
            </a:r>
          </a:p>
          <a:p>
            <a:pPr algn="ctr"/>
            <a:r>
              <a:rPr lang="de-CH" dirty="0"/>
              <a:t>President Swiss Institute </a:t>
            </a:r>
            <a:r>
              <a:rPr lang="de-CH" dirty="0" err="1"/>
              <a:t>of</a:t>
            </a:r>
            <a:r>
              <a:rPr lang="de-CH" dirty="0"/>
              <a:t> Medical Education SIME</a:t>
            </a:r>
          </a:p>
        </p:txBody>
      </p:sp>
      <p:sp>
        <p:nvSpPr>
          <p:cNvPr id="5" name="Titel 4">
            <a:extLst>
              <a:ext uri="{FF2B5EF4-FFF2-40B4-BE49-F238E27FC236}">
                <a16:creationId xmlns:a16="http://schemas.microsoft.com/office/drawing/2014/main" id="{FD67BD82-F0B9-46F3-8336-916A5B3E596E}"/>
              </a:ext>
            </a:extLst>
          </p:cNvPr>
          <p:cNvSpPr>
            <a:spLocks noGrp="1"/>
          </p:cNvSpPr>
          <p:nvPr>
            <p:ph type="ctrTitle" sz="quarter"/>
          </p:nvPr>
        </p:nvSpPr>
        <p:spPr/>
        <p:txBody>
          <a:bodyPr/>
          <a:lstStyle/>
          <a:p>
            <a:pPr algn="ctr"/>
            <a:r>
              <a:rPr lang="en-US" dirty="0"/>
              <a:t>CBME + CME / CPD</a:t>
            </a:r>
            <a:endParaRPr lang="de-CH" dirty="0"/>
          </a:p>
        </p:txBody>
      </p:sp>
      <p:sp>
        <p:nvSpPr>
          <p:cNvPr id="4" name="Fußzeilenplatzhalter 3"/>
          <p:cNvSpPr>
            <a:spLocks noGrp="1"/>
          </p:cNvSpPr>
          <p:nvPr>
            <p:ph type="ftr" sz="quarter" idx="3"/>
          </p:nvPr>
        </p:nvSpPr>
        <p:spPr/>
        <p:txBody>
          <a:bodyPr/>
          <a:lstStyle/>
          <a:p>
            <a:r>
              <a:rPr lang="de-CH"/>
              <a:t>SIME | UEMS Council  | CBME &amp; CME/CPD | Monika Brodmann Maeder | 26.04.2024</a:t>
            </a:r>
            <a:endParaRPr lang="de-CH" dirty="0"/>
          </a:p>
        </p:txBody>
      </p:sp>
    </p:spTree>
    <p:extLst>
      <p:ext uri="{BB962C8B-B14F-4D97-AF65-F5344CB8AC3E}">
        <p14:creationId xmlns:p14="http://schemas.microsoft.com/office/powerpoint/2010/main" val="1199879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el 14">
            <a:extLst>
              <a:ext uri="{FF2B5EF4-FFF2-40B4-BE49-F238E27FC236}">
                <a16:creationId xmlns:a16="http://schemas.microsoft.com/office/drawing/2014/main" id="{7B675D5B-EF1F-43E9-BFF2-D459568E7D35}"/>
              </a:ext>
            </a:extLst>
          </p:cNvPr>
          <p:cNvSpPr>
            <a:spLocks noGrp="1"/>
          </p:cNvSpPr>
          <p:nvPr>
            <p:ph type="title"/>
          </p:nvPr>
        </p:nvSpPr>
        <p:spPr>
          <a:xfrm>
            <a:off x="504859" y="990212"/>
            <a:ext cx="11447959" cy="557954"/>
          </a:xfrm>
        </p:spPr>
        <p:txBody>
          <a:bodyPr anchor="t">
            <a:normAutofit fontScale="90000"/>
          </a:bodyPr>
          <a:lstStyle/>
          <a:p>
            <a:r>
              <a:rPr lang="de-CH" dirty="0"/>
              <a:t>Definition </a:t>
            </a:r>
            <a:r>
              <a:rPr lang="de-CH" dirty="0" err="1"/>
              <a:t>of</a:t>
            </a:r>
            <a:r>
              <a:rPr lang="de-CH" dirty="0"/>
              <a:t> Competence</a:t>
            </a:r>
          </a:p>
        </p:txBody>
      </p:sp>
      <p:sp>
        <p:nvSpPr>
          <p:cNvPr id="5" name="Fußzeilenplatzhalter 4">
            <a:extLst>
              <a:ext uri="{FF2B5EF4-FFF2-40B4-BE49-F238E27FC236}">
                <a16:creationId xmlns:a16="http://schemas.microsoft.com/office/drawing/2014/main" id="{011AC808-F582-4A05-AC7F-E4C22392E7DD}"/>
              </a:ext>
            </a:extLst>
          </p:cNvPr>
          <p:cNvSpPr>
            <a:spLocks noGrp="1"/>
          </p:cNvSpPr>
          <p:nvPr>
            <p:ph type="ftr" sz="quarter" idx="4294967295"/>
          </p:nvPr>
        </p:nvSpPr>
        <p:spPr>
          <a:xfrm>
            <a:off x="527382" y="6569574"/>
            <a:ext cx="10294997" cy="295200"/>
          </a:xfrm>
        </p:spPr>
        <p:txBody>
          <a:bodyPr anchor="ctr">
            <a:normAutofit/>
          </a:bodyPr>
          <a:lstStyle/>
          <a:p>
            <a:pPr>
              <a:spcAft>
                <a:spcPts val="600"/>
              </a:spcAft>
            </a:pPr>
            <a:r>
              <a:rPr lang="de-DE"/>
              <a:t>SIME | UEMS Council  | CBME &amp; CME/CPD | Monika Brodmann Maeder | 26.04.2024</a:t>
            </a:r>
            <a:endParaRPr lang="de-CH"/>
          </a:p>
        </p:txBody>
      </p:sp>
      <p:graphicFrame>
        <p:nvGraphicFramePr>
          <p:cNvPr id="24" name="Inhaltsplatzhalter 6">
            <a:extLst>
              <a:ext uri="{FF2B5EF4-FFF2-40B4-BE49-F238E27FC236}">
                <a16:creationId xmlns:a16="http://schemas.microsoft.com/office/drawing/2014/main" id="{080BC1DA-3A91-AE77-0A03-607F720A3062}"/>
              </a:ext>
            </a:extLst>
          </p:cNvPr>
          <p:cNvGraphicFramePr>
            <a:graphicFrameLocks noGrp="1"/>
          </p:cNvGraphicFramePr>
          <p:nvPr>
            <p:ph sz="half" idx="2"/>
          </p:nvPr>
        </p:nvGraphicFramePr>
        <p:xfrm>
          <a:off x="6657717" y="1642388"/>
          <a:ext cx="5280000" cy="47584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hteck 6">
            <a:extLst>
              <a:ext uri="{FF2B5EF4-FFF2-40B4-BE49-F238E27FC236}">
                <a16:creationId xmlns:a16="http://schemas.microsoft.com/office/drawing/2014/main" id="{28D301AA-4293-437B-6D3F-BB3926C142F0}"/>
              </a:ext>
            </a:extLst>
          </p:cNvPr>
          <p:cNvSpPr/>
          <p:nvPr/>
        </p:nvSpPr>
        <p:spPr>
          <a:xfrm rot="19764891">
            <a:off x="3432445" y="2776981"/>
            <a:ext cx="8940269" cy="1107996"/>
          </a:xfrm>
          <a:prstGeom prst="rect">
            <a:avLst/>
          </a:prstGeom>
          <a:noFill/>
        </p:spPr>
        <p:txBody>
          <a:bodyPr wrap="none" lIns="91440" tIns="45720" rIns="91440" bIns="45720">
            <a:spAutoFit/>
          </a:bodyPr>
          <a:lstStyle/>
          <a:p>
            <a:pPr algn="ctr"/>
            <a:r>
              <a:rPr lang="de-DE" sz="6600" b="1" cap="none" spc="0" dirty="0">
                <a:ln w="12700" cmpd="sng">
                  <a:solidFill>
                    <a:schemeClr val="accent4"/>
                  </a:solidFill>
                  <a:prstDash val="solid"/>
                </a:ln>
                <a:solidFill>
                  <a:sysClr val="windowText" lastClr="000000"/>
                </a:solidFill>
                <a:effectLst/>
              </a:rPr>
              <a:t>Outcome, not </a:t>
            </a:r>
            <a:r>
              <a:rPr lang="de-DE" sz="6600" b="1" cap="none" spc="0" dirty="0" err="1">
                <a:ln w="12700" cmpd="sng">
                  <a:solidFill>
                    <a:schemeClr val="accent4"/>
                  </a:solidFill>
                  <a:prstDash val="solid"/>
                </a:ln>
                <a:solidFill>
                  <a:sysClr val="windowText" lastClr="000000"/>
                </a:solidFill>
                <a:effectLst/>
              </a:rPr>
              <a:t>content</a:t>
            </a:r>
            <a:endParaRPr lang="de-DE" sz="6600" b="1" cap="none" spc="0" dirty="0">
              <a:ln w="12700" cmpd="sng">
                <a:solidFill>
                  <a:schemeClr val="accent4"/>
                </a:solidFill>
                <a:prstDash val="solid"/>
              </a:ln>
              <a:solidFill>
                <a:sysClr val="windowText" lastClr="000000"/>
              </a:solidFill>
              <a:effectLst/>
            </a:endParaRPr>
          </a:p>
        </p:txBody>
      </p:sp>
      <p:pic>
        <p:nvPicPr>
          <p:cNvPr id="8" name="Inhaltsplatzhalter 7" descr="Ein Bild, das Hand, Finger, Daumen, Zeichensprache enthält.&#10;&#10;Automatisch generierte Beschreibung">
            <a:extLst>
              <a:ext uri="{FF2B5EF4-FFF2-40B4-BE49-F238E27FC236}">
                <a16:creationId xmlns:a16="http://schemas.microsoft.com/office/drawing/2014/main" id="{3C0887EE-4FB5-4AD8-720B-245FFC8E715B}"/>
              </a:ext>
            </a:extLst>
          </p:cNvPr>
          <p:cNvPicPr>
            <a:picLocks noGrp="1" noChangeAspect="1"/>
          </p:cNvPicPr>
          <p:nvPr>
            <p:ph sz="half" idx="1"/>
          </p:nvPr>
        </p:nvPicPr>
        <p:blipFill>
          <a:blip r:embed="rId7" cstate="email">
            <a:extLst>
              <a:ext uri="{28A0092B-C50C-407E-A947-70E740481C1C}">
                <a14:useLocalDpi xmlns:a14="http://schemas.microsoft.com/office/drawing/2010/main"/>
              </a:ext>
            </a:extLst>
          </a:blip>
          <a:stretch>
            <a:fillRect/>
          </a:stretch>
        </p:blipFill>
        <p:spPr>
          <a:xfrm>
            <a:off x="1961220" y="3398212"/>
            <a:ext cx="2639023" cy="1357453"/>
          </a:xfrm>
        </p:spPr>
      </p:pic>
      <p:pic>
        <p:nvPicPr>
          <p:cNvPr id="1026" name="Picture 2" descr="Kopf Idee Symbol Vektor Logo Design Vektor Abbildung - Illustration von  schwarzes, gang: 222121646">
            <a:extLst>
              <a:ext uri="{FF2B5EF4-FFF2-40B4-BE49-F238E27FC236}">
                <a16:creationId xmlns:a16="http://schemas.microsoft.com/office/drawing/2014/main" id="{D0662784-5A81-C631-6B59-6202022E40F5}"/>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a:stretch/>
        </p:blipFill>
        <p:spPr bwMode="auto">
          <a:xfrm>
            <a:off x="2500311" y="1533137"/>
            <a:ext cx="1438275" cy="179784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andgezeichnetes doodle süßes herz vektor-valentinstag-clipart-gliederung |  Premium-Vektor">
            <a:extLst>
              <a:ext uri="{FF2B5EF4-FFF2-40B4-BE49-F238E27FC236}">
                <a16:creationId xmlns:a16="http://schemas.microsoft.com/office/drawing/2014/main" id="{A926F226-C7AA-73F3-AC27-83029020935E}"/>
              </a:ext>
            </a:extLst>
          </p:cNvPr>
          <p:cNvPicPr>
            <a:picLocks noChangeAspect="1" noChangeArrowheads="1"/>
          </p:cNvPicPr>
          <p:nvPr/>
        </p:nvPicPr>
        <p:blipFill rotWithShape="1">
          <a:blip r:embed="rId9" cstate="email">
            <a:extLst>
              <a:ext uri="{28A0092B-C50C-407E-A947-70E740481C1C}">
                <a14:useLocalDpi xmlns:a14="http://schemas.microsoft.com/office/drawing/2010/main"/>
              </a:ext>
            </a:extLst>
          </a:blip>
          <a:srcRect/>
          <a:stretch/>
        </p:blipFill>
        <p:spPr bwMode="auto">
          <a:xfrm>
            <a:off x="2439027" y="4770027"/>
            <a:ext cx="1560842" cy="1833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557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2DE0A01-8892-462D-9F6E-825A26042604}"/>
              </a:ext>
            </a:extLst>
          </p:cNvPr>
          <p:cNvSpPr>
            <a:spLocks noGrp="1"/>
          </p:cNvSpPr>
          <p:nvPr>
            <p:ph type="title"/>
          </p:nvPr>
        </p:nvSpPr>
        <p:spPr/>
        <p:txBody>
          <a:bodyPr/>
          <a:lstStyle/>
          <a:p>
            <a:r>
              <a:rPr lang="de-CH"/>
              <a:t>CBCPD: Take Home Message</a:t>
            </a:r>
            <a:endParaRPr lang="de-CH" dirty="0"/>
          </a:p>
        </p:txBody>
      </p:sp>
      <p:graphicFrame>
        <p:nvGraphicFramePr>
          <p:cNvPr id="12" name="Inhaltsplatzhalter 8">
            <a:extLst>
              <a:ext uri="{FF2B5EF4-FFF2-40B4-BE49-F238E27FC236}">
                <a16:creationId xmlns:a16="http://schemas.microsoft.com/office/drawing/2014/main" id="{ACFE7EEC-A085-F0B2-25A8-483B159B5094}"/>
              </a:ext>
            </a:extLst>
          </p:cNvPr>
          <p:cNvGraphicFramePr>
            <a:graphicFrameLocks noGrp="1"/>
          </p:cNvGraphicFramePr>
          <p:nvPr>
            <p:ph sz="half" idx="2"/>
          </p:nvPr>
        </p:nvGraphicFramePr>
        <p:xfrm>
          <a:off x="5879976" y="1513760"/>
          <a:ext cx="4896544" cy="47198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Fußzeilenplatzhalter 5">
            <a:extLst>
              <a:ext uri="{FF2B5EF4-FFF2-40B4-BE49-F238E27FC236}">
                <a16:creationId xmlns:a16="http://schemas.microsoft.com/office/drawing/2014/main" id="{8A55189E-3DEE-4A0C-B7B0-65B1DA1371D3}"/>
              </a:ext>
            </a:extLst>
          </p:cNvPr>
          <p:cNvSpPr>
            <a:spLocks noGrp="1"/>
          </p:cNvSpPr>
          <p:nvPr>
            <p:ph type="ftr" sz="quarter" idx="3"/>
          </p:nvPr>
        </p:nvSpPr>
        <p:spPr>
          <a:xfrm>
            <a:off x="527382" y="6569574"/>
            <a:ext cx="10294997" cy="295200"/>
          </a:xfrm>
          <a:prstGeom prst="rect">
            <a:avLst/>
          </a:prstGeom>
        </p:spPr>
        <p:txBody>
          <a:bodyPr vert="horz" lIns="0" tIns="0" rIns="0" bIns="0" rtlCol="0" anchor="ctr" anchorCtr="0"/>
          <a:lstStyle>
            <a:defPPr>
              <a:defRPr lang="de-DE"/>
            </a:defPPr>
            <a:lvl1pPr marL="0" algn="l" defTabSz="914400" rtl="0" eaLnBrk="1" latinLnBrk="0" hangingPunct="1">
              <a:defRPr sz="11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CH"/>
              <a:t>SIME | UEMS Council  | CBME &amp; CME/CPD | Monika Brodmann Maeder | 26.04.2024</a:t>
            </a:r>
            <a:endParaRPr lang="de-CH" dirty="0"/>
          </a:p>
        </p:txBody>
      </p:sp>
      <p:sp>
        <p:nvSpPr>
          <p:cNvPr id="8" name="Textfeld 7">
            <a:extLst>
              <a:ext uri="{FF2B5EF4-FFF2-40B4-BE49-F238E27FC236}">
                <a16:creationId xmlns:a16="http://schemas.microsoft.com/office/drawing/2014/main" id="{3427517F-76A6-49DC-A2D3-45F90944B173}"/>
              </a:ext>
            </a:extLst>
          </p:cNvPr>
          <p:cNvSpPr txBox="1"/>
          <p:nvPr/>
        </p:nvSpPr>
        <p:spPr>
          <a:xfrm>
            <a:off x="2423590" y="6110527"/>
            <a:ext cx="1446230" cy="246221"/>
          </a:xfrm>
          <a:prstGeom prst="rect">
            <a:avLst/>
          </a:prstGeom>
          <a:noFill/>
        </p:spPr>
        <p:txBody>
          <a:bodyPr wrap="none" rtlCol="0">
            <a:spAutoFit/>
          </a:bodyPr>
          <a:lstStyle/>
          <a:p>
            <a:pPr algn="ctr"/>
            <a:r>
              <a:rPr lang="de-CH" sz="1000">
                <a:solidFill>
                  <a:schemeClr val="tx2"/>
                </a:solidFill>
              </a:rPr>
              <a:t>K2 (Pakistan); 8611 m</a:t>
            </a:r>
            <a:endParaRPr lang="de-CH" sz="1000" dirty="0">
              <a:solidFill>
                <a:schemeClr val="tx2"/>
              </a:solidFill>
            </a:endParaRPr>
          </a:p>
        </p:txBody>
      </p:sp>
      <p:pic>
        <p:nvPicPr>
          <p:cNvPr id="10" name="Picture 2">
            <a:extLst>
              <a:ext uri="{FF2B5EF4-FFF2-40B4-BE49-F238E27FC236}">
                <a16:creationId xmlns:a16="http://schemas.microsoft.com/office/drawing/2014/main" id="{F348BB97-4E5A-3926-9088-A6B6BC4D4933}"/>
              </a:ext>
            </a:extLst>
          </p:cNvPr>
          <p:cNvPicPr>
            <a:picLocks noGrp="1" noChangeAspect="1" noChangeArrowheads="1"/>
          </p:cNvPicPr>
          <p:nvPr>
            <p:ph sz="half" idx="1"/>
          </p:nvPr>
        </p:nvPicPr>
        <p:blipFill>
          <a:blip r:embed="rId8" cstate="email">
            <a:extLst>
              <a:ext uri="{28A0092B-C50C-407E-A947-70E740481C1C}">
                <a14:useLocalDpi xmlns:a14="http://schemas.microsoft.com/office/drawing/2010/main"/>
              </a:ext>
            </a:extLst>
          </a:blip>
          <a:stretch>
            <a:fillRect/>
          </a:stretch>
        </p:blipFill>
        <p:spPr bwMode="auto">
          <a:xfrm>
            <a:off x="1382465" y="1643063"/>
            <a:ext cx="3569195" cy="475773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42274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Sisällön paikkamerkki 4" descr="Kuva, joka sisältää kohteen teksti, sanomalehti, Fontti&#10;&#10;Kuvaus luotu automaattisesti">
            <a:extLst>
              <a:ext uri="{FF2B5EF4-FFF2-40B4-BE49-F238E27FC236}">
                <a16:creationId xmlns:a16="http://schemas.microsoft.com/office/drawing/2014/main" id="{8F555CC4-9672-A14C-2A63-99C5AD1D327D}"/>
              </a:ext>
            </a:extLst>
          </p:cNvPr>
          <p:cNvPicPr>
            <a:picLocks noGrp="1" noChangeAspect="1"/>
          </p:cNvPicPr>
          <p:nvPr>
            <p:ph idx="1"/>
          </p:nvPr>
        </p:nvPicPr>
        <p:blipFill rotWithShape="1">
          <a:blip r:embed="rId2" cstate="email">
            <a:extLst>
              <a:ext uri="{28A0092B-C50C-407E-A947-70E740481C1C}">
                <a14:useLocalDpi xmlns:a14="http://schemas.microsoft.com/office/drawing/2010/main"/>
              </a:ext>
            </a:extLst>
          </a:blip>
          <a:srcRect r="-2"/>
          <a:stretch/>
        </p:blipFill>
        <p:spPr>
          <a:xfrm>
            <a:off x="-6588" y="10"/>
            <a:ext cx="12198588" cy="6857990"/>
          </a:xfrm>
          <a:prstGeom prst="rect">
            <a:avLst/>
          </a:prstGeom>
        </p:spPr>
      </p:pic>
    </p:spTree>
    <p:extLst>
      <p:ext uri="{BB962C8B-B14F-4D97-AF65-F5344CB8AC3E}">
        <p14:creationId xmlns:p14="http://schemas.microsoft.com/office/powerpoint/2010/main" val="1524519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E4650AA-5137-FC5B-C28E-712A38D68290}"/>
              </a:ext>
            </a:extLst>
          </p:cNvPr>
          <p:cNvSpPr>
            <a:spLocks noGrp="1"/>
          </p:cNvSpPr>
          <p:nvPr>
            <p:ph type="title"/>
          </p:nvPr>
        </p:nvSpPr>
        <p:spPr/>
        <p:txBody>
          <a:bodyPr/>
          <a:lstStyle/>
          <a:p>
            <a:r>
              <a:rPr lang="fi-FI" b="1" dirty="0"/>
              <a:t>Revision of </a:t>
            </a:r>
            <a:r>
              <a:rPr lang="fi-FI" b="1" dirty="0" err="1"/>
              <a:t>the</a:t>
            </a:r>
            <a:r>
              <a:rPr lang="fi-FI" b="1" dirty="0"/>
              <a:t> UEMS CPD </a:t>
            </a:r>
            <a:r>
              <a:rPr lang="fi-FI" b="1" dirty="0" err="1"/>
              <a:t>Policy</a:t>
            </a:r>
            <a:r>
              <a:rPr lang="fi-FI" b="1" dirty="0"/>
              <a:t>, </a:t>
            </a:r>
            <a:r>
              <a:rPr lang="fi-FI" b="1" dirty="0" err="1"/>
              <a:t>The</a:t>
            </a:r>
            <a:r>
              <a:rPr lang="fi-FI" b="1" dirty="0"/>
              <a:t> Basel </a:t>
            </a:r>
            <a:r>
              <a:rPr lang="fi-FI" b="1" dirty="0" err="1"/>
              <a:t>Declaration</a:t>
            </a:r>
            <a:r>
              <a:rPr lang="fi-FI" b="1" dirty="0"/>
              <a:t> (2001)</a:t>
            </a:r>
          </a:p>
        </p:txBody>
      </p:sp>
      <p:sp>
        <p:nvSpPr>
          <p:cNvPr id="3" name="Sisällön paikkamerkki 2">
            <a:extLst>
              <a:ext uri="{FF2B5EF4-FFF2-40B4-BE49-F238E27FC236}">
                <a16:creationId xmlns:a16="http://schemas.microsoft.com/office/drawing/2014/main" id="{122C2BE6-6D22-CBA9-5452-C0CB1A154F77}"/>
              </a:ext>
            </a:extLst>
          </p:cNvPr>
          <p:cNvSpPr>
            <a:spLocks noGrp="1"/>
          </p:cNvSpPr>
          <p:nvPr>
            <p:ph idx="1"/>
          </p:nvPr>
        </p:nvSpPr>
        <p:spPr/>
        <p:txBody>
          <a:bodyPr/>
          <a:lstStyle/>
          <a:p>
            <a:r>
              <a:rPr lang="fi-FI" dirty="0" err="1"/>
              <a:t>Drafting</a:t>
            </a:r>
            <a:r>
              <a:rPr lang="fi-FI" dirty="0"/>
              <a:t> of a </a:t>
            </a:r>
            <a:r>
              <a:rPr lang="fi-FI" dirty="0" err="1"/>
              <a:t>more</a:t>
            </a:r>
            <a:r>
              <a:rPr lang="fi-FI" dirty="0"/>
              <a:t> </a:t>
            </a:r>
            <a:r>
              <a:rPr lang="fi-FI" dirty="0" err="1"/>
              <a:t>concise</a:t>
            </a:r>
            <a:r>
              <a:rPr lang="fi-FI" dirty="0"/>
              <a:t> </a:t>
            </a:r>
            <a:r>
              <a:rPr lang="fi-FI" dirty="0" err="1"/>
              <a:t>policy</a:t>
            </a:r>
            <a:r>
              <a:rPr lang="fi-FI" dirty="0"/>
              <a:t> </a:t>
            </a:r>
            <a:r>
              <a:rPr lang="fi-FI" dirty="0" err="1"/>
              <a:t>statement</a:t>
            </a:r>
            <a:r>
              <a:rPr lang="fi-FI" dirty="0"/>
              <a:t>, </a:t>
            </a:r>
            <a:r>
              <a:rPr lang="fi-FI" dirty="0" err="1"/>
              <a:t>taking</a:t>
            </a:r>
            <a:r>
              <a:rPr lang="fi-FI" dirty="0"/>
              <a:t> into </a:t>
            </a:r>
            <a:r>
              <a:rPr lang="fi-FI" dirty="0" err="1"/>
              <a:t>consideration</a:t>
            </a:r>
            <a:r>
              <a:rPr lang="fi-FI" dirty="0"/>
              <a:t> </a:t>
            </a:r>
            <a:r>
              <a:rPr lang="fi-FI" dirty="0" err="1"/>
              <a:t>new</a:t>
            </a:r>
            <a:r>
              <a:rPr lang="fi-FI" dirty="0"/>
              <a:t> </a:t>
            </a:r>
            <a:r>
              <a:rPr lang="fi-FI" dirty="0" err="1"/>
              <a:t>methods</a:t>
            </a:r>
            <a:r>
              <a:rPr lang="fi-FI" dirty="0"/>
              <a:t> on CPD, </a:t>
            </a:r>
            <a:r>
              <a:rPr lang="fi-FI" dirty="0" err="1"/>
              <a:t>new</a:t>
            </a:r>
            <a:r>
              <a:rPr lang="fi-FI" dirty="0"/>
              <a:t> </a:t>
            </a:r>
            <a:r>
              <a:rPr lang="fi-FI" dirty="0" err="1"/>
              <a:t>terminology</a:t>
            </a:r>
            <a:r>
              <a:rPr lang="fi-FI" dirty="0"/>
              <a:t>, </a:t>
            </a:r>
            <a:r>
              <a:rPr lang="fi-FI" dirty="0" err="1"/>
              <a:t>concept</a:t>
            </a:r>
            <a:r>
              <a:rPr lang="fi-FI" dirty="0"/>
              <a:t> of </a:t>
            </a:r>
            <a:r>
              <a:rPr lang="fi-FI" dirty="0" err="1"/>
              <a:t>Competence</a:t>
            </a:r>
            <a:r>
              <a:rPr lang="fi-FI" dirty="0"/>
              <a:t> </a:t>
            </a:r>
            <a:r>
              <a:rPr lang="fi-FI" dirty="0" err="1"/>
              <a:t>Based</a:t>
            </a:r>
            <a:endParaRPr lang="fi-FI" dirty="0"/>
          </a:p>
          <a:p>
            <a:endParaRPr lang="fi-FI" dirty="0"/>
          </a:p>
          <a:p>
            <a:r>
              <a:rPr lang="en-US" sz="2400" i="1" dirty="0">
                <a:effectLst/>
                <a:latin typeface="Arial" panose="020B0604020202020204" pitchFamily="34" charset="0"/>
                <a:ea typeface="Times New Roman" panose="02020603050405020304" pitchFamily="18" charset="0"/>
              </a:rPr>
              <a:t>Re: Paragraph 7. The UEMS believes strongly that CPD is part of the ethical responsibility of every doctor and recommends that all doctors should be able to verify their involvement in CPD activities. </a:t>
            </a:r>
            <a:r>
              <a:rPr lang="en-US" sz="2400" b="1" i="1" dirty="0">
                <a:effectLst/>
                <a:latin typeface="Arial" panose="020B0604020202020204" pitchFamily="34" charset="0"/>
                <a:ea typeface="Times New Roman" panose="02020603050405020304" pitchFamily="18" charset="0"/>
              </a:rPr>
              <a:t>While there is considerable debate over whether CPD should be mandatory or voluntary, there is no European-level consensus on this. </a:t>
            </a:r>
            <a:endParaRPr lang="fi-FI" sz="2400" b="1" dirty="0">
              <a:effectLst/>
              <a:latin typeface="Times New Roman" panose="02020603050405020304" pitchFamily="18" charset="0"/>
              <a:ea typeface="Times New Roman" panose="02020603050405020304" pitchFamily="18" charset="0"/>
            </a:endParaRPr>
          </a:p>
          <a:p>
            <a:endParaRPr lang="fi-FI" dirty="0"/>
          </a:p>
        </p:txBody>
      </p:sp>
      <p:graphicFrame>
        <p:nvGraphicFramePr>
          <p:cNvPr id="4" name="Objekti 3">
            <a:extLst>
              <a:ext uri="{FF2B5EF4-FFF2-40B4-BE49-F238E27FC236}">
                <a16:creationId xmlns:a16="http://schemas.microsoft.com/office/drawing/2014/main" id="{FC19258F-7B05-F6AA-5B86-C36828360754}"/>
              </a:ext>
            </a:extLst>
          </p:cNvPr>
          <p:cNvGraphicFramePr>
            <a:graphicFrameLocks noChangeAspect="1"/>
          </p:cNvGraphicFramePr>
          <p:nvPr>
            <p:extLst>
              <p:ext uri="{D42A27DB-BD31-4B8C-83A1-F6EECF244321}">
                <p14:modId xmlns:p14="http://schemas.microsoft.com/office/powerpoint/2010/main" val="2042838763"/>
              </p:ext>
            </p:extLst>
          </p:nvPr>
        </p:nvGraphicFramePr>
        <p:xfrm>
          <a:off x="10353675" y="1027906"/>
          <a:ext cx="1000125" cy="1000125"/>
        </p:xfrm>
        <a:graphic>
          <a:graphicData uri="http://schemas.openxmlformats.org/presentationml/2006/ole">
            <mc:AlternateContent xmlns:mc="http://schemas.openxmlformats.org/markup-compatibility/2006">
              <mc:Choice xmlns:v="urn:schemas-microsoft-com:vml" Requires="v">
                <p:oleObj name="Kuva" r:id="rId2" imgW="1003300" imgH="1003300" progId="Word.Picture.8">
                  <p:embed/>
                </p:oleObj>
              </mc:Choice>
              <mc:Fallback>
                <p:oleObj name="Kuva" r:id="rId2" imgW="1003300" imgH="1003300" progId="Word.Picture.8">
                  <p:embed/>
                  <p:pic>
                    <p:nvPicPr>
                      <p:cNvPr id="4" name="Objekti 3">
                        <a:extLst>
                          <a:ext uri="{FF2B5EF4-FFF2-40B4-BE49-F238E27FC236}">
                            <a16:creationId xmlns:a16="http://schemas.microsoft.com/office/drawing/2014/main" id="{13EAEC93-13DE-28CC-2D60-6E8533275C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53675" y="1027906"/>
                        <a:ext cx="1000125" cy="1000125"/>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54624558"/>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94900BABD61B4BAC2F245EDF4ED39E" ma:contentTypeVersion="12" ma:contentTypeDescription="Crée un document." ma:contentTypeScope="" ma:versionID="4966109fe0896e52cf96412e6b71e88b">
  <xsd:schema xmlns:xsd="http://www.w3.org/2001/XMLSchema" xmlns:xs="http://www.w3.org/2001/XMLSchema" xmlns:p="http://schemas.microsoft.com/office/2006/metadata/properties" xmlns:ns2="83bd27bf-f23a-4764-ba48-893866d47e01" xmlns:ns3="cd7455a3-4a59-4a73-9e70-409757b3c8a1" targetNamespace="http://schemas.microsoft.com/office/2006/metadata/properties" ma:root="true" ma:fieldsID="7f227f0845759f58ca2e23e7beba02e0" ns2:_="" ns3:_="">
    <xsd:import namespace="83bd27bf-f23a-4764-ba48-893866d47e01"/>
    <xsd:import namespace="cd7455a3-4a59-4a73-9e70-409757b3c8a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d27bf-f23a-4764-ba48-893866d47e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Balises d’images" ma:readOnly="false" ma:fieldId="{5cf76f15-5ced-4ddc-b409-7134ff3c332f}" ma:taxonomyMulti="true" ma:sspId="6de6d2fa-23a7-45f3-a64a-563df53bb5f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d7455a3-4a59-4a73-9e70-409757b3c8a1"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ae12d60-d5a8-41ec-bed3-3136d3e9e081}" ma:internalName="TaxCatchAll" ma:showField="CatchAllData" ma:web="cd7455a3-4a59-4a73-9e70-409757b3c8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A6765B7-B03A-4206-BB59-3C92C419AD67}"/>
</file>

<file path=customXml/itemProps2.xml><?xml version="1.0" encoding="utf-8"?>
<ds:datastoreItem xmlns:ds="http://schemas.openxmlformats.org/officeDocument/2006/customXml" ds:itemID="{D4DF4AD9-6E7C-43CB-820B-465B27280082}"/>
</file>

<file path=docProps/app.xml><?xml version="1.0" encoding="utf-8"?>
<Properties xmlns="http://schemas.openxmlformats.org/officeDocument/2006/extended-properties" xmlns:vt="http://schemas.openxmlformats.org/officeDocument/2006/docPropsVTypes">
  <TotalTime>122</TotalTime>
  <Words>535</Words>
  <Application>Microsoft Macintosh PowerPoint</Application>
  <PresentationFormat>Laajakuva</PresentationFormat>
  <Paragraphs>65</Paragraphs>
  <Slides>12</Slides>
  <Notes>1</Notes>
  <HiddenSlides>0</HiddenSlides>
  <MMClips>0</MMClips>
  <ScaleCrop>false</ScaleCrop>
  <HeadingPairs>
    <vt:vector size="8" baseType="variant">
      <vt:variant>
        <vt:lpstr>Käytetyt fontit</vt:lpstr>
      </vt:variant>
      <vt:variant>
        <vt:i4>6</vt:i4>
      </vt:variant>
      <vt:variant>
        <vt:lpstr>Teema</vt:lpstr>
      </vt:variant>
      <vt:variant>
        <vt:i4>1</vt:i4>
      </vt:variant>
      <vt:variant>
        <vt:lpstr>Upotetut OLE-palvelimet</vt:lpstr>
      </vt:variant>
      <vt:variant>
        <vt:i4>1</vt:i4>
      </vt:variant>
      <vt:variant>
        <vt:lpstr>Dian otsikot</vt:lpstr>
      </vt:variant>
      <vt:variant>
        <vt:i4>12</vt:i4>
      </vt:variant>
    </vt:vector>
  </HeadingPairs>
  <TitlesOfParts>
    <vt:vector size="20" baseType="lpstr">
      <vt:lpstr>Aptos</vt:lpstr>
      <vt:lpstr>Aptos Display</vt:lpstr>
      <vt:lpstr>Arial</vt:lpstr>
      <vt:lpstr>Calibri</vt:lpstr>
      <vt:lpstr>Roboto</vt:lpstr>
      <vt:lpstr>Times New Roman</vt:lpstr>
      <vt:lpstr>Office-teema</vt:lpstr>
      <vt:lpstr>Kuva</vt:lpstr>
      <vt:lpstr>UEMS  Working Group of CME/CPD April 26, 2024 Brussels</vt:lpstr>
      <vt:lpstr>UEMS CME/CPD Working Group </vt:lpstr>
      <vt:lpstr>PowerPoint-esitys</vt:lpstr>
      <vt:lpstr>CBME, Competence Based Medical Education and CME/CPD</vt:lpstr>
      <vt:lpstr>CBME + CME / CPD</vt:lpstr>
      <vt:lpstr>Definition of Competence</vt:lpstr>
      <vt:lpstr>CBCPD: Take Home Message</vt:lpstr>
      <vt:lpstr>PowerPoint-esitys</vt:lpstr>
      <vt:lpstr>Revision of the UEMS CPD Policy, The Basel Declaration (2001)</vt:lpstr>
      <vt:lpstr>UEMS CME/CPD Working Group, April 2024</vt:lpstr>
      <vt:lpstr>Further work of the Working Group</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UEMS  Working Group of CME/CPD April 26, 2024 Brussels</dc:title>
  <dc:creator>Hannu Halila</dc:creator>
  <cp:lastModifiedBy>Hannu Halila</cp:lastModifiedBy>
  <cp:revision>18</cp:revision>
  <dcterms:created xsi:type="dcterms:W3CDTF">2024-04-26T12:03:47Z</dcterms:created>
  <dcterms:modified xsi:type="dcterms:W3CDTF">2024-04-27T09:21:57Z</dcterms:modified>
</cp:coreProperties>
</file>