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F9FAC98-61DC-B5A5-3DF1-433FFE733486}">
          <p14:sldIdLst>
            <p14:sldId id="256"/>
          </p14:sldIdLst>
        </p14:section>
        <p14:section name="Progress" id="{28B0A3AE-C83B-6B6A-3F98-516B5EBEC74B}">
          <p14:sldIdLst>
            <p14:sldId id="257"/>
          </p14:sldIdLst>
        </p14:section>
        <p14:section name="Voice from Ukraine" id="{F0D3FA19-465E-83FA-59E0-29C42758E451}">
          <p14:sldIdLst>
            <p14:sldId id="258"/>
          </p14:sldIdLst>
        </p14:section>
        <p14:section name="Requests to Council" id="{E5A8823D-1A00-C48A-DA4D-14F088759939}">
          <p14:sldIdLst>
            <p14:sldId id="259"/>
          </p14:sldIdLst>
        </p14:section>
        <p14:section name="Next steps" id="{00F059E9-9382-F23B-EAA2-5E6847EFEFF8}">
          <p14:sldIdLst>
            <p14:sldId id="260"/>
          </p14:sldIdLst>
        </p14:section>
        <p14:section name="Close" id="{CC91F8DC-C987-979F-9BB3-A835306A649D}">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6F252F-374C-8441-BE9F-AFEC462DE644}" v="2" dt="2026-10-17T06:59:11.1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621"/>
  </p:normalViewPr>
  <p:slideViewPr>
    <p:cSldViewPr snapToGrid="0" snapToObjects="1">
      <p:cViewPr varScale="1">
        <p:scale>
          <a:sx n="120" d="100"/>
          <a:sy n="120" d="100"/>
        </p:scale>
        <p:origin x="15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a Dias" userId="3a4d748980852517" providerId="LiveId" clId="{165B1CB8-BD6D-58DA-913B-F0080589BF8E}"/>
    <pc:docChg chg="modSld">
      <pc:chgData name="Marisa Dias" userId="3a4d748980852517" providerId="LiveId" clId="{165B1CB8-BD6D-58DA-913B-F0080589BF8E}" dt="2026-10-17T08:57:40.023" v="113" actId="20577"/>
      <pc:docMkLst>
        <pc:docMk/>
      </pc:docMkLst>
      <pc:sldChg chg="modSp mod modNotesTx">
        <pc:chgData name="Marisa Dias" userId="3a4d748980852517" providerId="LiveId" clId="{165B1CB8-BD6D-58DA-913B-F0080589BF8E}" dt="2026-10-17T08:57:40.023" v="113" actId="20577"/>
        <pc:sldMkLst>
          <pc:docMk/>
          <pc:sldMk cId="0" sldId="256"/>
        </pc:sldMkLst>
        <pc:spChg chg="mod">
          <ac:chgData name="Marisa Dias" userId="3a4d748980852517" providerId="LiveId" clId="{165B1CB8-BD6D-58DA-913B-F0080589BF8E}" dt="2026-10-16T16:43:43.869" v="38" actId="20577"/>
          <ac:spMkLst>
            <pc:docMk/>
            <pc:sldMk cId="0" sldId="256"/>
            <ac:spMk id="3" creationId="{00000000-0000-0000-0000-000000000000}"/>
          </ac:spMkLst>
        </pc:spChg>
      </pc:sldChg>
      <pc:sldChg chg="modSp mod modNotesTx">
        <pc:chgData name="Marisa Dias" userId="3a4d748980852517" providerId="LiveId" clId="{165B1CB8-BD6D-58DA-913B-F0080589BF8E}" dt="2026-10-17T07:01:27.702" v="98" actId="113"/>
        <pc:sldMkLst>
          <pc:docMk/>
          <pc:sldMk cId="0" sldId="258"/>
        </pc:sldMkLst>
        <pc:spChg chg="mod">
          <ac:chgData name="Marisa Dias" userId="3a4d748980852517" providerId="LiveId" clId="{165B1CB8-BD6D-58DA-913B-F0080589BF8E}" dt="2026-10-17T06:58:58.216" v="71" actId="20577"/>
          <ac:spMkLst>
            <pc:docMk/>
            <pc:sldMk cId="0" sldId="258"/>
            <ac:spMk id="3" creationId="{00000000-0000-0000-0000-000000000000}"/>
          </ac:spMkLst>
        </pc:spChg>
        <pc:spChg chg="mod">
          <ac:chgData name="Marisa Dias" userId="3a4d748980852517" providerId="LiveId" clId="{165B1CB8-BD6D-58DA-913B-F0080589BF8E}" dt="2026-10-17T07:00:22.589" v="97" actId="20577"/>
          <ac:spMkLst>
            <pc:docMk/>
            <pc:sldMk cId="0" sldId="258"/>
            <ac:spMk id="9" creationId="{00000000-0000-0000-0000-000000000000}"/>
          </ac:spMkLst>
        </pc:spChg>
      </pc:sldChg>
      <pc:sldChg chg="modNotesTx">
        <pc:chgData name="Marisa Dias" userId="3a4d748980852517" providerId="LiveId" clId="{165B1CB8-BD6D-58DA-913B-F0080589BF8E}" dt="2026-10-17T07:03:40.137" v="103" actId="113"/>
        <pc:sldMkLst>
          <pc:docMk/>
          <pc:sldMk cId="0" sldId="259"/>
        </pc:sldMkLst>
      </pc:sldChg>
      <pc:sldChg chg="modNotesTx">
        <pc:chgData name="Marisa Dias" userId="3a4d748980852517" providerId="LiveId" clId="{165B1CB8-BD6D-58DA-913B-F0080589BF8E}" dt="2026-10-17T07:04:51.072" v="104" actId="113"/>
        <pc:sldMkLst>
          <pc:docMk/>
          <pc:sldMk cId="0"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724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Good afternoon, colleagues. I am presenting the report of the UEMS Working Group for Ukraine. I do so on behalf of Dr Clive Kilgallen, our Chair, who could not be with us, and Dr Marc Hermans, who chaired yesterday's meeting here in Brussels. The meeting brought together Section presidents, Heads of Delegation, AEMH and, importantly, a colleague from Ukraine. I will cover three things: what the group has done since the spring, what we heard directly from Ukrainian colleagues, and four concrete requests to the Sections and to UEMS.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First, progress since the Spring Council. The group has engaged with the Lancet Commission on the Future of Healthcare in Ukraine. We met Dr Adrianna Murphy from the London School of Hygiene and Tropical Medicine, and Dr Kilgallen will arrange further meetings over the coming months. Separately, on mental health in Ukraine, a paper has now been published in The Lancet Psychiatry, and a third paper is being prepared.
Second, the questionnaire on antimicrobial stewardship is now finalised. The UEMS Secretariat has written to the Ukrainian Ministry of Health asking for consent to send it to Ukrainian colleagues.
Third, we want to engage the Ukrainian specialists who already sit within our Sections. We have draft ideas for a questionnaire, and we are contacting the Ukrainian Medical Association and the Ukrainian Federation of Professional Medical Associations.
Finally, to make communication easier, we are exploring a WhatsApp group.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15 seconds]
Yesterday we heard from Professor Maryna Dolzhenko, </a:t>
            </a:r>
            <a:r>
              <a:rPr lang="en-US" dirty="0" err="1"/>
              <a:t>afrom</a:t>
            </a:r>
            <a:r>
              <a:rPr lang="en-US" dirty="0"/>
              <a:t> </a:t>
            </a:r>
            <a:r>
              <a:rPr lang="en-US" dirty="0" err="1"/>
              <a:t>Shupyk</a:t>
            </a:r>
            <a:r>
              <a:rPr lang="en-US" dirty="0"/>
              <a:t> National Healthcare University of Ukraine, Kyiv. She described the very difficult situation facing doctors in Ukraine, and she was clear about what Ukrainian colleagues are asking for.
They want strong connections with colleagues across the specialties. They want access to the same medical knowledge as their European colleagues. They want the opportunity to sit the same examinations. And they want invitations to train in European organisations and to attend courses. Some funding can be found, though English may be a barrier for some.
The challenges are stark. Antimicrobial resistance. Hospitals destroyed, so that care is delivered through mobile units. Rising surgical oncology and cardiovascular disease. And the mental health of healthcare professionals themselves.
</a:t>
            </a:r>
            <a:r>
              <a:rPr lang="en-US" b="1" dirty="0"/>
              <a:t>One more point came through clearly in the discussion: UEMS is not widely known among doctors in Ukraine. We can change that.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45 seconds - the key slide]
So this is the heart of the report. We have four requests.
First, include. </a:t>
            </a:r>
            <a:r>
              <a:rPr lang="en-US" b="1" dirty="0"/>
              <a:t>Please invite </a:t>
            </a:r>
            <a:r>
              <a:rPr lang="en-US" dirty="0"/>
              <a:t>Ukrainian colleagues to sit on, and comment on, the work of your Section. Many Sections already have Ukrainian members; we would like them to be active participants, not observers.
Second, train. </a:t>
            </a:r>
            <a:r>
              <a:rPr lang="en-US" b="1" dirty="0"/>
              <a:t>Please consider offering places </a:t>
            </a:r>
            <a:r>
              <a:rPr lang="en-US" dirty="0"/>
              <a:t>at your conferences, and short-term training placements of a few weeks or months, for Ukrainian doctors.
</a:t>
            </a:r>
            <a:r>
              <a:rPr lang="en-US" b="1" dirty="0"/>
              <a:t>Third, fund</a:t>
            </a:r>
            <a:r>
              <a:rPr lang="en-US" dirty="0"/>
              <a:t>. We ask UEMS to consider grants to support training, attendance at meetings and European examinations. Without this, many colleagues simply cannot take part.
Fourth, share. We propose a repository of free training on the UEMS website, or on a linked site. It can be sent to all medical organisations in Ukraine</a:t>
            </a:r>
            <a:r>
              <a:rPr lang="en-US" b="1" dirty="0"/>
              <a:t>. It costs little, it benefits Ukrainian doctors directly, and it will raise the visibility of UEMS in Ukraine.</a:t>
            </a:r>
            <a:r>
              <a:rPr lang="en-US" dirty="0"/>
              <a:t>
</a:t>
            </a:r>
            <a:r>
              <a:rPr lang="en-US" b="1" dirty="0"/>
              <a:t>And in addition, please encourage Ukrainian specialists to speak at your local and national meetings, in person or remotely.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For its part, the Working Group will take four things forward.
On mental health, Dr Hermans and I will explore training in depression, anxiety and trauma for healthcare professionals, which was identified as a clear need.
On language, the UEMS office will follow up a Belgian offer of medical English training.
We will draft a position statement with recommendations, including a call on the Ministry of Health to protect the lives of doctors. The Lancet Commission's work can be a vehicle for these recommendations.
And Dr Hermans will develop, from Dr Kilgallen's draft, a questionnaire </a:t>
            </a:r>
            <a:r>
              <a:rPr lang="en-US" b="1" dirty="0"/>
              <a:t>to map how Ukrainian specialists engage with UEMS Sections</a:t>
            </a:r>
            <a:r>
              <a:rPr lang="en-US" dirty="0"/>
              <a:t>, to be shared with the group for comment. The antimicrobial stewardship questionnaire continues under Dr Kilgallen.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20 seconds]
Thank you. If your Section is willing to include, host or train Ukrainian colleagues, please contact the UEMS office at coordination@uems.eu and we will connect you. I am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371600"/>
            <a:ext cx="8046720" cy="1280160"/>
          </a:xfrm>
          <a:prstGeom prst="rect">
            <a:avLst/>
          </a:prstGeom>
          <a:noFill/>
          <a:ln/>
        </p:spPr>
        <p:txBody>
          <a:bodyPr wrap="square" rtlCol="0"/>
          <a:lstStyle>
            <a:lvl1pPr marL="0" indent="0">
              <a:buNone/>
              <a:defRPr lang="en-US" sz="3800" b="1" dirty="0">
                <a:solidFill>
                  <a:schemeClr val="bg1"/>
                </a:solidFill>
                <a:latin typeface="Cambria" pitchFamily="34" charset="0"/>
                <a:ea typeface="Cambria" pitchFamily="34" charset="-122"/>
                <a:cs typeface="Cambria" pitchFamily="34" charset="-120"/>
              </a:defRPr>
            </a:lvl1pPr>
          </a:lstStyle>
          <a:p>
            <a:pPr marL="0" indent="0">
              <a:buNone/>
            </a:pPr>
            <a:endParaRPr lang="en-US" sz="3800" dirty="0"/>
          </a:p>
        </p:txBody>
      </p:sp>
      <p:sp>
        <p:nvSpPr>
          <p:cNvPr id="3" name="Text 0"/>
          <p:cNvSpPr>
            <a:spLocks noGrp="1"/>
          </p:cNvSpPr>
          <p:nvPr>
            <p:ph type="body" idx="101" hasCustomPrompt="1"/>
          </p:nvPr>
        </p:nvSpPr>
        <p:spPr>
          <a:xfrm>
            <a:off x="548640" y="2788920"/>
            <a:ext cx="8046720" cy="1463040"/>
          </a:xfrm>
          <a:prstGeom prst="rect">
            <a:avLst/>
          </a:prstGeom>
          <a:noFill/>
          <a:ln/>
        </p:spPr>
        <p:txBody>
          <a:bodyPr wrap="square" rtlCol="0"/>
          <a:lstStyle>
            <a:lvl1pPr marL="0" indent="0">
              <a:buNone/>
              <a:defRPr lang="en-US" sz="1600" dirty="0">
                <a:solidFill>
                  <a:schemeClr val="accent4"/>
                </a:solidFill>
                <a:latin typeface="Calibri" pitchFamily="34" charset="0"/>
                <a:ea typeface="Calibri" pitchFamily="34" charset="-122"/>
                <a:cs typeface="Calibri" pitchFamily="34" charset="-120"/>
              </a:defRPr>
            </a:lvl1pPr>
          </a:lstStyle>
          <a:p>
            <a:pPr marL="0" indent="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chemeClr val="bg1"/>
        </a:solidFill>
        <a:effectLst/>
      </p:bgPr>
    </p:bg>
    <p:spTree>
      <p:nvGrpSpPr>
        <p:cNvPr id="1" name=""/>
        <p:cNvGrpSpPr/>
        <p:nvPr/>
      </p:nvGrpSpPr>
      <p:grpSpPr>
        <a:xfrm>
          <a:off x="0" y="0"/>
          <a:ext cx="0" cy="0"/>
          <a:chOff x="0" y="0"/>
          <a:chExt cx="0" cy="0"/>
        </a:xfrm>
      </p:grpSpPr>
      <p:pic>
        <p:nvPicPr>
          <p:cNvPr id="2" name="Image 0" descr="UEMS – European Union of Medical Specialists logo"/>
          <p:cNvPicPr>
            <a:picLocks noChangeAspect="1"/>
          </p:cNvPicPr>
          <p:nvPr/>
        </p:nvPicPr>
        <p:blipFill>
          <a:blip r:embed="rId2"/>
          <a:stretch>
            <a:fillRect/>
          </a:stretch>
        </p:blipFill>
        <p:spPr>
          <a:xfrm>
            <a:off x="457200" y="365760"/>
            <a:ext cx="5669280" cy="1021385"/>
          </a:xfrm>
          <a:prstGeom prst="rect">
            <a:avLst/>
          </a:prstGeom>
        </p:spPr>
      </p:pic>
      <p:sp>
        <p:nvSpPr>
          <p:cNvPr id="3" name="Text 0"/>
          <p:cNvSpPr>
            <a:spLocks noGrp="1"/>
          </p:cNvSpPr>
          <p:nvPr>
            <p:ph type="title" idx="101" hasCustomPrompt="1"/>
          </p:nvPr>
        </p:nvSpPr>
        <p:spPr>
          <a:xfrm>
            <a:off x="548640" y="2057400"/>
            <a:ext cx="8046720" cy="822960"/>
          </a:xfrm>
          <a:prstGeom prst="rect">
            <a:avLst/>
          </a:prstGeom>
          <a:noFill/>
          <a:ln/>
        </p:spPr>
        <p:txBody>
          <a:bodyPr wrap="square" rtlCol="0"/>
          <a:lstStyle>
            <a:lvl1pPr marL="0" indent="0" algn="l">
              <a:buNone/>
              <a:defRPr lang="en-US" sz="36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600" dirty="0"/>
          </a:p>
        </p:txBody>
      </p:sp>
      <p:sp>
        <p:nvSpPr>
          <p:cNvPr id="4" name="Text 0"/>
          <p:cNvSpPr>
            <a:spLocks noGrp="1"/>
          </p:cNvSpPr>
          <p:nvPr>
            <p:ph type="body" idx="102" hasCustomPrompt="1"/>
          </p:nvPr>
        </p:nvSpPr>
        <p:spPr>
          <a:xfrm>
            <a:off x="548640" y="3017520"/>
            <a:ext cx="8046720" cy="1371600"/>
          </a:xfrm>
          <a:prstGeom prst="rect">
            <a:avLst/>
          </a:prstGeom>
          <a:noFill/>
          <a:ln/>
        </p:spPr>
        <p:txBody>
          <a:bodyPr wrap="square" rtlCol="0"/>
          <a:lstStyle>
            <a:lvl1pPr marL="0" indent="0">
              <a:buNone/>
              <a:defRPr lang="en-US" sz="1600" dirty="0">
                <a:solidFill>
                  <a:schemeClr val="tx1"/>
                </a:solidFill>
                <a:latin typeface="Calibri" pitchFamily="34" charset="0"/>
                <a:ea typeface="Calibri" pitchFamily="34" charset="-122"/>
                <a:cs typeface="Calibri" pitchFamily="34" charset="-120"/>
              </a:defRPr>
            </a:lvl1pPr>
          </a:lstStyle>
          <a:p>
            <a:pPr marL="0" indent="0">
              <a:buNone/>
            </a:pPr>
            <a:endParaRPr lang="en-US" sz="1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lstStyle>
            <a:lvl1pPr marL="0" indent="0">
              <a:buNone/>
              <a:defRPr lang="en-US" sz="3000" b="1" dirty="0">
                <a:solidFill>
                  <a:schemeClr val="tx2"/>
                </a:solidFill>
                <a:latin typeface="Cambria" pitchFamily="34" charset="0"/>
                <a:ea typeface="Cambria" pitchFamily="34" charset="-122"/>
                <a:cs typeface="Cambria" pitchFamily="34" charset="-120"/>
              </a:defRPr>
            </a:lvl1pPr>
          </a:lstStyle>
          <a:p>
            <a:pPr marL="0" indent="0">
              <a:buNone/>
            </a:pPr>
            <a:endParaRPr lang="en-US" sz="3000" dirty="0"/>
          </a:p>
        </p:txBody>
      </p:sp>
      <p:pic>
        <p:nvPicPr>
          <p:cNvPr id="3" name="Image 0" descr="UEMS logo"/>
          <p:cNvPicPr>
            <a:picLocks noChangeAspect="1"/>
          </p:cNvPicPr>
          <p:nvPr/>
        </p:nvPicPr>
        <p:blipFill>
          <a:blip r:embed="rId2"/>
          <a:stretch>
            <a:fillRect/>
          </a:stretch>
        </p:blipFill>
        <p:spPr>
          <a:xfrm>
            <a:off x="457200" y="4709160"/>
            <a:ext cx="292608" cy="292608"/>
          </a:xfrm>
          <a:prstGeom prst="rect">
            <a:avLst/>
          </a:prstGeom>
        </p:spPr>
      </p:pic>
      <p:sp>
        <p:nvSpPr>
          <p:cNvPr id="4" name="Text 0"/>
          <p:cNvSpPr/>
          <p:nvPr/>
        </p:nvSpPr>
        <p:spPr>
          <a:xfrm>
            <a:off x="841248" y="4754880"/>
            <a:ext cx="5486400" cy="274320"/>
          </a:xfrm>
          <a:prstGeom prst="rect">
            <a:avLst/>
          </a:prstGeom>
          <a:noFill/>
          <a:ln/>
        </p:spPr>
        <p:txBody>
          <a:bodyPr wrap="square" rtlCol="0" anchor="ctr"/>
          <a:lstStyle/>
          <a:p>
            <a:pPr marL="0" indent="0">
              <a:buNone/>
            </a:pPr>
            <a:r>
              <a:rPr lang="en-US" sz="1000" dirty="0">
                <a:solidFill>
                  <a:schemeClr val="accent5"/>
                </a:solidFill>
                <a:latin typeface="Calibri" pitchFamily="34" charset="0"/>
                <a:ea typeface="Calibri" pitchFamily="34" charset="-122"/>
                <a:cs typeface="Calibri" pitchFamily="34" charset="-120"/>
              </a:rPr>
              <a:t>UEMS Autumn Council · Brussels · 17 October 2026</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hyperlink" Target="https://www.thelancet.com/article/S2215-0366(26)00053-2/abstract"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548640" y="2057400"/>
            <a:ext cx="8046720" cy="822960"/>
          </a:xfrm>
          <a:prstGeom prst="rect">
            <a:avLst/>
          </a:prstGeom>
          <a:noFill/>
          <a:ln/>
        </p:spPr>
        <p:txBody>
          <a:bodyPr wrap="square" rtlCol="0" anchor="b"/>
          <a:lstStyle/>
          <a:p>
            <a:pPr marL="0" indent="0" algn="l">
              <a:buNone/>
            </a:pPr>
            <a:r>
              <a:rPr lang="en-US" sz="3600" b="1" dirty="0">
                <a:solidFill>
                  <a:schemeClr val="tx2"/>
                </a:solidFill>
                <a:latin typeface="Cambria" pitchFamily="34" charset="0"/>
                <a:ea typeface="Cambria" pitchFamily="34" charset="-122"/>
                <a:cs typeface="Cambria" pitchFamily="34" charset="-120"/>
              </a:rPr>
              <a:t>UEMS Working Group for Ukraine</a:t>
            </a:r>
            <a:endParaRPr lang="en-US" sz="3600" dirty="0"/>
          </a:p>
        </p:txBody>
      </p:sp>
      <p:sp>
        <p:nvSpPr>
          <p:cNvPr id="3" name="Text 0"/>
          <p:cNvSpPr>
            <a:spLocks noGrp="1"/>
          </p:cNvSpPr>
          <p:nvPr>
            <p:ph type="body" idx="102" hasCustomPrompt="1"/>
          </p:nvPr>
        </p:nvSpPr>
        <p:spPr>
          <a:xfrm>
            <a:off x="548640" y="3017520"/>
            <a:ext cx="8046720" cy="1371600"/>
          </a:xfrm>
          <a:prstGeom prst="rect">
            <a:avLst/>
          </a:prstGeom>
          <a:noFill/>
          <a:ln/>
        </p:spPr>
        <p:txBody>
          <a:bodyPr wrap="square" rtlCol="0" anchor="t"/>
          <a:lstStyle/>
          <a:p>
            <a:pPr marL="0" indent="0">
              <a:buNone/>
            </a:pPr>
            <a:r>
              <a:rPr lang="en-US" sz="1600" dirty="0">
                <a:solidFill>
                  <a:schemeClr val="tx1"/>
                </a:solidFill>
                <a:latin typeface="Calibri" pitchFamily="34" charset="0"/>
                <a:ea typeface="Calibri" pitchFamily="34" charset="-122"/>
                <a:cs typeface="Calibri" pitchFamily="34" charset="-120"/>
              </a:rPr>
              <a:t>Report to Council · Agenda item 9.3.4</a:t>
            </a:r>
            <a:endParaRPr lang="en-US" sz="1600" dirty="0"/>
          </a:p>
          <a:p>
            <a:pPr marL="0" indent="0">
              <a:buNone/>
            </a:pPr>
            <a:r>
              <a:rPr lang="en-US" sz="1600" dirty="0">
                <a:solidFill>
                  <a:schemeClr val="tx1"/>
                </a:solidFill>
                <a:latin typeface="Calibri" pitchFamily="34" charset="0"/>
                <a:ea typeface="Calibri" pitchFamily="34" charset="-122"/>
                <a:cs typeface="Calibri" pitchFamily="34" charset="-120"/>
              </a:rPr>
              <a:t>Dr Marisa Casanova Dias</a:t>
            </a:r>
            <a:r>
              <a:rPr lang="en-US" dirty="0"/>
              <a:t> </a:t>
            </a:r>
            <a:r>
              <a:rPr lang="en-US" dirty="0" err="1"/>
              <a:t>FRCPsych</a:t>
            </a:r>
            <a:r>
              <a:rPr lang="en-US" dirty="0"/>
              <a:t> MSc PhD</a:t>
            </a:r>
            <a:r>
              <a:rPr lang="en-US" sz="1600" dirty="0">
                <a:solidFill>
                  <a:schemeClr val="tx1"/>
                </a:solidFill>
                <a:latin typeface="Calibri" pitchFamily="34" charset="0"/>
                <a:ea typeface="Calibri" pitchFamily="34" charset="-122"/>
                <a:cs typeface="Calibri" pitchFamily="34" charset="-120"/>
              </a:rPr>
              <a:t>; President, UEMS Section of Psychiatry</a:t>
            </a:r>
            <a:endParaRPr lang="en-US" sz="1600" dirty="0"/>
          </a:p>
          <a:p>
            <a:pPr marL="0" indent="0">
              <a:buNone/>
            </a:pPr>
            <a:r>
              <a:rPr lang="en-US" sz="1600" i="1" dirty="0">
                <a:solidFill>
                  <a:schemeClr val="tx1"/>
                </a:solidFill>
                <a:latin typeface="Calibri" pitchFamily="34" charset="0"/>
                <a:ea typeface="Calibri" pitchFamily="34" charset="-122"/>
                <a:cs typeface="Calibri" pitchFamily="34" charset="-120"/>
              </a:rPr>
              <a:t>On behalf of Dr Clive Kilgallen (Chair) and Dr Marc Hermans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Progress since the Spring Council</a:t>
            </a:r>
            <a:endParaRPr lang="en-US" sz="3000" dirty="0"/>
          </a:p>
        </p:txBody>
      </p:sp>
      <p:sp>
        <p:nvSpPr>
          <p:cNvPr id="3" name="Card Lancet healthcare"/>
          <p:cNvSpPr/>
          <p:nvPr/>
        </p:nvSpPr>
        <p:spPr>
          <a:xfrm>
            <a:off x="457200" y="1143000"/>
            <a:ext cx="4023360" cy="1417320"/>
          </a:xfrm>
          <a:prstGeom prst="roundRect">
            <a:avLst>
              <a:gd name="adj" fmla="val 5161"/>
            </a:avLst>
          </a:prstGeom>
          <a:solidFill>
            <a:schemeClr val="bg2"/>
          </a:solidFill>
          <a:ln/>
        </p:spPr>
        <p:txBody>
          <a:bodyPr/>
          <a:lstStyle/>
          <a:p>
            <a:endParaRPr lang="en-US"/>
          </a:p>
        </p:txBody>
      </p:sp>
      <p:sp>
        <p:nvSpPr>
          <p:cNvPr id="4" name="Icon circle Lancet healthcare"/>
          <p:cNvSpPr/>
          <p:nvPr/>
        </p:nvSpPr>
        <p:spPr>
          <a:xfrm>
            <a:off x="640080" y="1325880"/>
            <a:ext cx="457200" cy="457200"/>
          </a:xfrm>
          <a:prstGeom prst="ellipse">
            <a:avLst/>
          </a:prstGeom>
          <a:solidFill>
            <a:schemeClr val="accent1"/>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754380" y="1440180"/>
            <a:ext cx="228600" cy="228600"/>
          </a:xfrm>
          <a:prstGeom prst="rect">
            <a:avLst/>
          </a:prstGeom>
        </p:spPr>
      </p:pic>
      <p:sp>
        <p:nvSpPr>
          <p:cNvPr id="6" name="Text 3"/>
          <p:cNvSpPr txBox="1"/>
          <p:nvPr/>
        </p:nvSpPr>
        <p:spPr>
          <a:xfrm>
            <a:off x="1234440" y="1234440"/>
            <a:ext cx="3108960" cy="603504"/>
          </a:xfrm>
          <a:prstGeom prst="rect">
            <a:avLst/>
          </a:prstGeom>
          <a:noFill/>
          <a:ln/>
        </p:spPr>
        <p:txBody>
          <a:bodyPr wrap="square" lIns="0" tIns="0" rIns="0" bIns="0" rtlCol="0" anchor="ctr"/>
          <a:lstStyle/>
          <a:p>
            <a:pPr marL="0" indent="0">
              <a:buNone/>
            </a:pPr>
            <a:r>
              <a:rPr lang="en-US" sz="1400" b="1" dirty="0">
                <a:solidFill>
                  <a:schemeClr val="tx2"/>
                </a:solidFill>
              </a:rPr>
              <a:t>Lancet Commission on the Future of Healthcare in Ukraine</a:t>
            </a:r>
            <a:endParaRPr lang="en-US" sz="1400" dirty="0"/>
          </a:p>
        </p:txBody>
      </p:sp>
      <p:sp>
        <p:nvSpPr>
          <p:cNvPr id="7" name="Text 4"/>
          <p:cNvSpPr txBox="1"/>
          <p:nvPr/>
        </p:nvSpPr>
        <p:spPr>
          <a:xfrm>
            <a:off x="640080" y="1920240"/>
            <a:ext cx="3657600" cy="548640"/>
          </a:xfrm>
          <a:prstGeom prst="rect">
            <a:avLst/>
          </a:prstGeom>
          <a:noFill/>
          <a:ln/>
        </p:spPr>
        <p:txBody>
          <a:bodyPr wrap="square" lIns="0" tIns="0" rIns="0" bIns="0" rtlCol="0" anchor="t"/>
          <a:lstStyle/>
          <a:p>
            <a:pPr marL="0" indent="0">
              <a:buNone/>
            </a:pPr>
            <a:r>
              <a:rPr lang="en-US" sz="1300" dirty="0">
                <a:solidFill>
                  <a:schemeClr val="tx1"/>
                </a:solidFill>
              </a:rPr>
              <a:t>Met Dr Adrianna Murphy (LSHTM); further meetings planned over the coming months</a:t>
            </a:r>
            <a:endParaRPr lang="en-US" sz="1300" dirty="0"/>
          </a:p>
        </p:txBody>
      </p:sp>
      <p:sp>
        <p:nvSpPr>
          <p:cNvPr id="8" name="Card mental health papers"/>
          <p:cNvSpPr/>
          <p:nvPr/>
        </p:nvSpPr>
        <p:spPr>
          <a:xfrm>
            <a:off x="4663440" y="1143000"/>
            <a:ext cx="4023360" cy="1417320"/>
          </a:xfrm>
          <a:prstGeom prst="roundRect">
            <a:avLst>
              <a:gd name="adj" fmla="val 5161"/>
            </a:avLst>
          </a:prstGeom>
          <a:solidFill>
            <a:schemeClr val="bg2"/>
          </a:solidFill>
          <a:ln/>
        </p:spPr>
        <p:txBody>
          <a:bodyPr/>
          <a:lstStyle/>
          <a:p>
            <a:endParaRPr lang="en-US"/>
          </a:p>
        </p:txBody>
      </p:sp>
      <p:sp>
        <p:nvSpPr>
          <p:cNvPr id="9" name="Icon circle mental health"/>
          <p:cNvSpPr/>
          <p:nvPr/>
        </p:nvSpPr>
        <p:spPr>
          <a:xfrm>
            <a:off x="4846320" y="1325880"/>
            <a:ext cx="457200" cy="457200"/>
          </a:xfrm>
          <a:prstGeom prst="ellipse">
            <a:avLst/>
          </a:prstGeom>
          <a:solidFill>
            <a:schemeClr val="accent1"/>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4960620" y="1440180"/>
            <a:ext cx="228600" cy="228600"/>
          </a:xfrm>
          <a:prstGeom prst="rect">
            <a:avLst/>
          </a:prstGeom>
        </p:spPr>
      </p:pic>
      <p:sp>
        <p:nvSpPr>
          <p:cNvPr id="11" name="Text 7"/>
          <p:cNvSpPr txBox="1"/>
          <p:nvPr/>
        </p:nvSpPr>
        <p:spPr>
          <a:xfrm>
            <a:off x="5440680" y="1234440"/>
            <a:ext cx="3108960" cy="603504"/>
          </a:xfrm>
          <a:prstGeom prst="rect">
            <a:avLst/>
          </a:prstGeom>
          <a:noFill/>
          <a:ln/>
        </p:spPr>
        <p:txBody>
          <a:bodyPr wrap="square" lIns="0" tIns="0" rIns="0" bIns="0" rtlCol="0" anchor="ctr"/>
          <a:lstStyle/>
          <a:p>
            <a:pPr marL="0" indent="0">
              <a:buNone/>
            </a:pPr>
            <a:r>
              <a:rPr lang="en-US" sz="1400" b="1" dirty="0">
                <a:solidFill>
                  <a:schemeClr val="tx2"/>
                </a:solidFill>
              </a:rPr>
              <a:t>Mental health in Ukraine</a:t>
            </a:r>
            <a:endParaRPr lang="en-US" sz="1400" dirty="0"/>
          </a:p>
        </p:txBody>
      </p:sp>
      <p:sp>
        <p:nvSpPr>
          <p:cNvPr id="12" name="Text 8"/>
          <p:cNvSpPr txBox="1"/>
          <p:nvPr/>
        </p:nvSpPr>
        <p:spPr>
          <a:xfrm>
            <a:off x="4846320" y="1920240"/>
            <a:ext cx="3657600" cy="548640"/>
          </a:xfrm>
          <a:prstGeom prst="rect">
            <a:avLst/>
          </a:prstGeom>
          <a:noFill/>
          <a:ln/>
        </p:spPr>
        <p:txBody>
          <a:bodyPr wrap="square" lIns="0" tIns="0" rIns="0" bIns="0" rtlCol="0" anchor="t"/>
          <a:lstStyle/>
          <a:p>
            <a:pPr marL="0" indent="0">
              <a:buNone/>
            </a:pPr>
            <a:r>
              <a:rPr lang="en-US" sz="1300" b="1" dirty="0">
                <a:solidFill>
                  <a:schemeClr val="tx1"/>
                </a:solidFill>
              </a:rPr>
              <a:t>Published: </a:t>
            </a:r>
            <a:r>
              <a:rPr lang="en-US" sz="1300" u="sng" dirty="0">
                <a:solidFill>
                  <a:schemeClr val="tx1"/>
                </a:solidFill>
                <a:hlinkClick r:id="rId5" tooltip="Read the abstract">
                  <a:extLst>
                    <a:ext uri="{A12FA001-AC4F-418D-AE19-62706E023703}">
                      <ahyp:hlinkClr xmlns:ahyp="http://schemas.microsoft.com/office/drawing/2018/hyperlinkcolor" val="tx"/>
                    </a:ext>
                  </a:extLst>
                </a:hlinkClick>
              </a:rPr>
              <a:t>paper in The Lancet Psychiatry (2026)</a:t>
            </a:r>
            <a:endParaRPr lang="en-US" sz="1300" dirty="0"/>
          </a:p>
          <a:p>
            <a:pPr marL="0" indent="0">
              <a:buNone/>
            </a:pPr>
            <a:r>
              <a:rPr lang="en-US" sz="1300" b="1" dirty="0">
                <a:solidFill>
                  <a:schemeClr val="tx1"/>
                </a:solidFill>
              </a:rPr>
              <a:t>In preparation: </a:t>
            </a:r>
            <a:r>
              <a:rPr lang="en-US" sz="1300" dirty="0">
                <a:solidFill>
                  <a:schemeClr val="tx1"/>
                </a:solidFill>
              </a:rPr>
              <a:t>a third paper</a:t>
            </a:r>
            <a:endParaRPr lang="en-US" sz="1300" dirty="0"/>
          </a:p>
        </p:txBody>
      </p:sp>
      <p:sp>
        <p:nvSpPr>
          <p:cNvPr id="13" name="Card 1"/>
          <p:cNvSpPr/>
          <p:nvPr/>
        </p:nvSpPr>
        <p:spPr>
          <a:xfrm>
            <a:off x="457200" y="2743200"/>
            <a:ext cx="2615184" cy="1828800"/>
          </a:xfrm>
          <a:prstGeom prst="roundRect">
            <a:avLst>
              <a:gd name="adj" fmla="val 4000"/>
            </a:avLst>
          </a:prstGeom>
          <a:solidFill>
            <a:schemeClr val="bg2"/>
          </a:solidFill>
          <a:ln/>
        </p:spPr>
        <p:txBody>
          <a:bodyPr/>
          <a:lstStyle/>
          <a:p>
            <a:endParaRPr lang="en-US"/>
          </a:p>
        </p:txBody>
      </p:sp>
      <p:sp>
        <p:nvSpPr>
          <p:cNvPr id="14" name="Icon circle 1"/>
          <p:cNvSpPr/>
          <p:nvPr/>
        </p:nvSpPr>
        <p:spPr>
          <a:xfrm>
            <a:off x="640080" y="2926080"/>
            <a:ext cx="457200" cy="457200"/>
          </a:xfrm>
          <a:prstGeom prst="ellipse">
            <a:avLst/>
          </a:prstGeom>
          <a:solidFill>
            <a:schemeClr val="accent1"/>
          </a:solidFill>
          <a:ln/>
        </p:spPr>
        <p:txBody>
          <a:bodyPr/>
          <a:lstStyle/>
          <a:p>
            <a:endParaRPr lang="en-US"/>
          </a:p>
        </p:txBody>
      </p:sp>
      <p:pic>
        <p:nvPicPr>
          <p:cNvPr id="15" name="Image 2" descr="preencoded.png"/>
          <p:cNvPicPr>
            <a:picLocks noChangeAspect="1"/>
          </p:cNvPicPr>
          <p:nvPr/>
        </p:nvPicPr>
        <p:blipFill>
          <a:blip r:embed="rId6"/>
          <a:stretch>
            <a:fillRect/>
          </a:stretch>
        </p:blipFill>
        <p:spPr>
          <a:xfrm>
            <a:off x="754380" y="3040380"/>
            <a:ext cx="228600" cy="228600"/>
          </a:xfrm>
          <a:prstGeom prst="rect">
            <a:avLst/>
          </a:prstGeom>
        </p:spPr>
      </p:pic>
      <p:sp>
        <p:nvSpPr>
          <p:cNvPr id="16" name="Text 11"/>
          <p:cNvSpPr txBox="1"/>
          <p:nvPr/>
        </p:nvSpPr>
        <p:spPr>
          <a:xfrm>
            <a:off x="1234440" y="2852928"/>
            <a:ext cx="1700784" cy="603504"/>
          </a:xfrm>
          <a:prstGeom prst="rect">
            <a:avLst/>
          </a:prstGeom>
          <a:noFill/>
          <a:ln/>
        </p:spPr>
        <p:txBody>
          <a:bodyPr wrap="square" lIns="0" tIns="0" rIns="0" bIns="0" rtlCol="0" anchor="ctr"/>
          <a:lstStyle/>
          <a:p>
            <a:pPr marL="0" indent="0">
              <a:buNone/>
            </a:pPr>
            <a:r>
              <a:rPr lang="en-US" sz="1300" b="1" dirty="0">
                <a:solidFill>
                  <a:schemeClr val="tx2"/>
                </a:solidFill>
              </a:rPr>
              <a:t>Antimicrobial stewardship questionnaire finalised</a:t>
            </a:r>
            <a:endParaRPr lang="en-US" sz="1300" dirty="0"/>
          </a:p>
        </p:txBody>
      </p:sp>
      <p:sp>
        <p:nvSpPr>
          <p:cNvPr id="17" name="Text 12"/>
          <p:cNvSpPr txBox="1"/>
          <p:nvPr/>
        </p:nvSpPr>
        <p:spPr>
          <a:xfrm>
            <a:off x="640080" y="3547872"/>
            <a:ext cx="2249424" cy="960120"/>
          </a:xfrm>
          <a:prstGeom prst="rect">
            <a:avLst/>
          </a:prstGeom>
          <a:noFill/>
          <a:ln/>
        </p:spPr>
        <p:txBody>
          <a:bodyPr wrap="square" lIns="0" tIns="0" rIns="0" bIns="0" rtlCol="0" anchor="t"/>
          <a:lstStyle/>
          <a:p>
            <a:pPr marL="0" indent="0">
              <a:buNone/>
            </a:pPr>
            <a:r>
              <a:rPr lang="en-US" sz="1200" dirty="0">
                <a:solidFill>
                  <a:schemeClr val="tx1"/>
                </a:solidFill>
              </a:rPr>
              <a:t>UEMS has asked the Ukrainian Ministry of Health for consent to circulate it</a:t>
            </a:r>
            <a:endParaRPr lang="en-US" sz="1200" dirty="0"/>
          </a:p>
        </p:txBody>
      </p:sp>
      <p:sp>
        <p:nvSpPr>
          <p:cNvPr id="18" name="Card 2"/>
          <p:cNvSpPr/>
          <p:nvPr/>
        </p:nvSpPr>
        <p:spPr>
          <a:xfrm>
            <a:off x="3264408" y="2743200"/>
            <a:ext cx="2615184" cy="1828800"/>
          </a:xfrm>
          <a:prstGeom prst="roundRect">
            <a:avLst>
              <a:gd name="adj" fmla="val 4000"/>
            </a:avLst>
          </a:prstGeom>
          <a:solidFill>
            <a:schemeClr val="bg2"/>
          </a:solidFill>
          <a:ln/>
        </p:spPr>
        <p:txBody>
          <a:bodyPr/>
          <a:lstStyle/>
          <a:p>
            <a:endParaRPr lang="en-US"/>
          </a:p>
        </p:txBody>
      </p:sp>
      <p:sp>
        <p:nvSpPr>
          <p:cNvPr id="19" name="Icon circle 2"/>
          <p:cNvSpPr/>
          <p:nvPr/>
        </p:nvSpPr>
        <p:spPr>
          <a:xfrm>
            <a:off x="3447288" y="2926080"/>
            <a:ext cx="457200" cy="457200"/>
          </a:xfrm>
          <a:prstGeom prst="ellipse">
            <a:avLst/>
          </a:prstGeom>
          <a:solidFill>
            <a:schemeClr val="accent1"/>
          </a:solidFill>
          <a:ln/>
        </p:spPr>
        <p:txBody>
          <a:bodyPr/>
          <a:lstStyle/>
          <a:p>
            <a:endParaRPr lang="en-US"/>
          </a:p>
        </p:txBody>
      </p:sp>
      <p:pic>
        <p:nvPicPr>
          <p:cNvPr id="20" name="Image 3" descr="preencoded.png"/>
          <p:cNvPicPr>
            <a:picLocks noChangeAspect="1"/>
          </p:cNvPicPr>
          <p:nvPr/>
        </p:nvPicPr>
        <p:blipFill>
          <a:blip r:embed="rId7"/>
          <a:stretch>
            <a:fillRect/>
          </a:stretch>
        </p:blipFill>
        <p:spPr>
          <a:xfrm>
            <a:off x="3561588" y="3040380"/>
            <a:ext cx="228600" cy="228600"/>
          </a:xfrm>
          <a:prstGeom prst="rect">
            <a:avLst/>
          </a:prstGeom>
        </p:spPr>
      </p:pic>
      <p:sp>
        <p:nvSpPr>
          <p:cNvPr id="21" name="Text 15"/>
          <p:cNvSpPr txBox="1"/>
          <p:nvPr/>
        </p:nvSpPr>
        <p:spPr>
          <a:xfrm>
            <a:off x="4041648" y="2852928"/>
            <a:ext cx="1700784" cy="603504"/>
          </a:xfrm>
          <a:prstGeom prst="rect">
            <a:avLst/>
          </a:prstGeom>
          <a:noFill/>
          <a:ln/>
        </p:spPr>
        <p:txBody>
          <a:bodyPr wrap="square" lIns="0" tIns="0" rIns="0" bIns="0" rtlCol="0" anchor="ctr"/>
          <a:lstStyle/>
          <a:p>
            <a:pPr marL="0" indent="0">
              <a:buNone/>
            </a:pPr>
            <a:r>
              <a:rPr lang="en-US" sz="1300" b="1" dirty="0">
                <a:solidFill>
                  <a:schemeClr val="tx2"/>
                </a:solidFill>
              </a:rPr>
              <a:t>Engaging Ukrainian specialists in the Sections</a:t>
            </a:r>
            <a:endParaRPr lang="en-US" sz="1300" dirty="0"/>
          </a:p>
        </p:txBody>
      </p:sp>
      <p:sp>
        <p:nvSpPr>
          <p:cNvPr id="22" name="Text 16"/>
          <p:cNvSpPr txBox="1"/>
          <p:nvPr/>
        </p:nvSpPr>
        <p:spPr>
          <a:xfrm>
            <a:off x="3447288" y="3547872"/>
            <a:ext cx="2249424" cy="960120"/>
          </a:xfrm>
          <a:prstGeom prst="rect">
            <a:avLst/>
          </a:prstGeom>
          <a:noFill/>
          <a:ln/>
        </p:spPr>
        <p:txBody>
          <a:bodyPr wrap="square" lIns="0" tIns="0" rIns="0" bIns="0" rtlCol="0" anchor="t"/>
          <a:lstStyle/>
          <a:p>
            <a:pPr marL="0" indent="0">
              <a:buNone/>
            </a:pPr>
            <a:r>
              <a:rPr lang="en-US" sz="1200" dirty="0">
                <a:solidFill>
                  <a:schemeClr val="tx1"/>
                </a:solidFill>
              </a:rPr>
              <a:t>Draft questionnaire; contacting the Ukrainian Medical Association and the Federation of Professional Medical Associations</a:t>
            </a:r>
            <a:endParaRPr lang="en-US" sz="1200" dirty="0"/>
          </a:p>
        </p:txBody>
      </p:sp>
      <p:sp>
        <p:nvSpPr>
          <p:cNvPr id="23" name="Card 3"/>
          <p:cNvSpPr/>
          <p:nvPr/>
        </p:nvSpPr>
        <p:spPr>
          <a:xfrm>
            <a:off x="6071616" y="2743200"/>
            <a:ext cx="2615184" cy="1828800"/>
          </a:xfrm>
          <a:prstGeom prst="roundRect">
            <a:avLst>
              <a:gd name="adj" fmla="val 4000"/>
            </a:avLst>
          </a:prstGeom>
          <a:solidFill>
            <a:schemeClr val="bg2"/>
          </a:solidFill>
          <a:ln/>
        </p:spPr>
        <p:txBody>
          <a:bodyPr/>
          <a:lstStyle/>
          <a:p>
            <a:endParaRPr lang="en-US"/>
          </a:p>
        </p:txBody>
      </p:sp>
      <p:sp>
        <p:nvSpPr>
          <p:cNvPr id="24" name="Icon circle 3"/>
          <p:cNvSpPr/>
          <p:nvPr/>
        </p:nvSpPr>
        <p:spPr>
          <a:xfrm>
            <a:off x="6254496" y="2926080"/>
            <a:ext cx="457200" cy="457200"/>
          </a:xfrm>
          <a:prstGeom prst="ellipse">
            <a:avLst/>
          </a:prstGeom>
          <a:solidFill>
            <a:schemeClr val="accent1"/>
          </a:solidFill>
          <a:ln/>
        </p:spPr>
        <p:txBody>
          <a:bodyPr/>
          <a:lstStyle/>
          <a:p>
            <a:endParaRPr lang="en-US"/>
          </a:p>
        </p:txBody>
      </p:sp>
      <p:pic>
        <p:nvPicPr>
          <p:cNvPr id="25" name="Image 4" descr="preencoded.png"/>
          <p:cNvPicPr>
            <a:picLocks noChangeAspect="1"/>
          </p:cNvPicPr>
          <p:nvPr/>
        </p:nvPicPr>
        <p:blipFill>
          <a:blip r:embed="rId8"/>
          <a:stretch>
            <a:fillRect/>
          </a:stretch>
        </p:blipFill>
        <p:spPr>
          <a:xfrm>
            <a:off x="6368796" y="3040380"/>
            <a:ext cx="228600" cy="228600"/>
          </a:xfrm>
          <a:prstGeom prst="rect">
            <a:avLst/>
          </a:prstGeom>
        </p:spPr>
      </p:pic>
      <p:sp>
        <p:nvSpPr>
          <p:cNvPr id="26" name="Text 19"/>
          <p:cNvSpPr txBox="1"/>
          <p:nvPr/>
        </p:nvSpPr>
        <p:spPr>
          <a:xfrm>
            <a:off x="6848856" y="2852928"/>
            <a:ext cx="1700784" cy="603504"/>
          </a:xfrm>
          <a:prstGeom prst="rect">
            <a:avLst/>
          </a:prstGeom>
          <a:noFill/>
          <a:ln/>
        </p:spPr>
        <p:txBody>
          <a:bodyPr wrap="square" lIns="0" tIns="0" rIns="0" bIns="0" rtlCol="0" anchor="ctr"/>
          <a:lstStyle/>
          <a:p>
            <a:pPr marL="0" indent="0">
              <a:buNone/>
            </a:pPr>
            <a:r>
              <a:rPr lang="en-US" sz="1300" b="1" dirty="0">
                <a:solidFill>
                  <a:schemeClr val="tx2"/>
                </a:solidFill>
              </a:rPr>
              <a:t>Better communication</a:t>
            </a:r>
            <a:endParaRPr lang="en-US" sz="1300" dirty="0"/>
          </a:p>
        </p:txBody>
      </p:sp>
      <p:sp>
        <p:nvSpPr>
          <p:cNvPr id="27" name="Text 20"/>
          <p:cNvSpPr txBox="1"/>
          <p:nvPr/>
        </p:nvSpPr>
        <p:spPr>
          <a:xfrm>
            <a:off x="6254496" y="3547872"/>
            <a:ext cx="2249424" cy="960120"/>
          </a:xfrm>
          <a:prstGeom prst="rect">
            <a:avLst/>
          </a:prstGeom>
          <a:noFill/>
          <a:ln/>
        </p:spPr>
        <p:txBody>
          <a:bodyPr wrap="square" lIns="0" tIns="0" rIns="0" bIns="0" rtlCol="0" anchor="t"/>
          <a:lstStyle/>
          <a:p>
            <a:pPr marL="0" indent="0">
              <a:buNone/>
            </a:pPr>
            <a:r>
              <a:rPr lang="en-US" sz="1200" dirty="0">
                <a:solidFill>
                  <a:schemeClr val="tx1"/>
                </a:solidFill>
              </a:rPr>
              <a:t>Exploring a WhatsApp group to keep Ukrainian colleagues connected with the WG</a:t>
            </a:r>
            <a:endParaRPr lang="en-US" sz="1200" dirty="0"/>
          </a:p>
        </p:txBody>
      </p:sp>
      <p:sp>
        <p:nvSpPr>
          <p:cNvPr id="28"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What Ukrainian colleagues told us</a:t>
            </a:r>
            <a:endParaRPr lang="en-US" sz="3000" dirty="0"/>
          </a:p>
        </p:txBody>
      </p:sp>
      <p:sp>
        <p:nvSpPr>
          <p:cNvPr id="3" name="Text 1"/>
          <p:cNvSpPr txBox="1"/>
          <p:nvPr/>
        </p:nvSpPr>
        <p:spPr>
          <a:xfrm>
            <a:off x="457200" y="914400"/>
            <a:ext cx="8229600" cy="320040"/>
          </a:xfrm>
          <a:prstGeom prst="rect">
            <a:avLst/>
          </a:prstGeom>
          <a:noFill/>
          <a:ln/>
        </p:spPr>
        <p:txBody>
          <a:bodyPr wrap="square" lIns="0" tIns="0" rIns="0" bIns="0" rtlCol="0" anchor="ctr"/>
          <a:lstStyle/>
          <a:p>
            <a:r>
              <a:rPr lang="en-US" sz="1300" i="1" dirty="0">
                <a:solidFill>
                  <a:schemeClr val="accent5"/>
                </a:solidFill>
              </a:rPr>
              <a:t>Prof Maryna Dolzhenko, from </a:t>
            </a:r>
            <a:r>
              <a:rPr lang="en-US" sz="1300" i="1" dirty="0" err="1">
                <a:solidFill>
                  <a:schemeClr val="accent5"/>
                </a:solidFill>
              </a:rPr>
              <a:t>Shupyk</a:t>
            </a:r>
            <a:r>
              <a:rPr lang="en-US" sz="1300" i="1" dirty="0">
                <a:solidFill>
                  <a:schemeClr val="accent5"/>
                </a:solidFill>
              </a:rPr>
              <a:t> National Healthcare University of Ukraine, Kyiv</a:t>
            </a:r>
            <a:endParaRPr lang="en-US" sz="1300" dirty="0"/>
          </a:p>
        </p:txBody>
      </p:sp>
      <p:sp>
        <p:nvSpPr>
          <p:cNvPr id="4" name="Wants panel"/>
          <p:cNvSpPr/>
          <p:nvPr/>
        </p:nvSpPr>
        <p:spPr>
          <a:xfrm>
            <a:off x="457200" y="1371600"/>
            <a:ext cx="4023360" cy="3200400"/>
          </a:xfrm>
          <a:prstGeom prst="roundRect">
            <a:avLst>
              <a:gd name="adj" fmla="val 2286"/>
            </a:avLst>
          </a:prstGeom>
          <a:solidFill>
            <a:schemeClr val="tx2"/>
          </a:solidFill>
          <a:ln/>
        </p:spPr>
        <p:txBody>
          <a:bodyPr/>
          <a:lstStyle/>
          <a:p>
            <a:endParaRPr lang="en-US"/>
          </a:p>
        </p:txBody>
      </p:sp>
      <p:sp>
        <p:nvSpPr>
          <p:cNvPr id="5" name="Text 3"/>
          <p:cNvSpPr txBox="1"/>
          <p:nvPr/>
        </p:nvSpPr>
        <p:spPr>
          <a:xfrm>
            <a:off x="685800" y="1508760"/>
            <a:ext cx="3657600" cy="411480"/>
          </a:xfrm>
          <a:prstGeom prst="rect">
            <a:avLst/>
          </a:prstGeom>
          <a:noFill/>
          <a:ln/>
        </p:spPr>
        <p:txBody>
          <a:bodyPr wrap="square" lIns="0" tIns="0" rIns="0" bIns="0" rtlCol="0" anchor="ctr"/>
          <a:lstStyle/>
          <a:p>
            <a:pPr marL="0" indent="0">
              <a:buNone/>
            </a:pPr>
            <a:r>
              <a:rPr lang="en-US" sz="1800" b="1" dirty="0">
                <a:solidFill>
                  <a:schemeClr val="accent2"/>
                </a:solidFill>
                <a:latin typeface="Cambria" pitchFamily="34" charset="0"/>
                <a:ea typeface="Cambria" pitchFamily="34" charset="-122"/>
                <a:cs typeface="Cambria" pitchFamily="34" charset="-120"/>
              </a:rPr>
              <a:t>What they want</a:t>
            </a:r>
            <a:endParaRPr lang="en-US" sz="1800" dirty="0"/>
          </a:p>
        </p:txBody>
      </p:sp>
      <p:sp>
        <p:nvSpPr>
          <p:cNvPr id="6" name="Text 4"/>
          <p:cNvSpPr txBox="1"/>
          <p:nvPr/>
        </p:nvSpPr>
        <p:spPr>
          <a:xfrm>
            <a:off x="685800" y="1965960"/>
            <a:ext cx="3657600" cy="2468880"/>
          </a:xfrm>
          <a:prstGeom prst="rect">
            <a:avLst/>
          </a:prstGeom>
          <a:noFill/>
          <a:ln/>
        </p:spPr>
        <p:txBody>
          <a:bodyPr wrap="square" rtlCol="0" anchor="t"/>
          <a:lstStyle/>
          <a:p>
            <a:pPr marL="342900" indent="-342900">
              <a:spcAft>
                <a:spcPts val="800"/>
              </a:spcAft>
              <a:buSzPct val="100000"/>
              <a:buFont typeface="+mj-lt"/>
              <a:buAutoNum type="arabicPeriod"/>
            </a:pPr>
            <a:r>
              <a:rPr lang="en-US" sz="1500" dirty="0">
                <a:solidFill>
                  <a:schemeClr val="bg1"/>
                </a:solidFill>
              </a:rPr>
              <a:t>Strong links with colleagues across specialties</a:t>
            </a:r>
            <a:endParaRPr lang="en-US" sz="1500" dirty="0"/>
          </a:p>
          <a:p>
            <a:pPr marL="342900" indent="-342900">
              <a:spcAft>
                <a:spcPts val="800"/>
              </a:spcAft>
              <a:buSzPct val="100000"/>
              <a:buFont typeface="+mj-lt"/>
              <a:buAutoNum type="arabicPeriod"/>
            </a:pPr>
            <a:r>
              <a:rPr lang="en-US" sz="1500" dirty="0">
                <a:solidFill>
                  <a:schemeClr val="bg1"/>
                </a:solidFill>
              </a:rPr>
              <a:t>Access to the same medical knowledge</a:t>
            </a:r>
            <a:endParaRPr lang="en-US" sz="1500" dirty="0"/>
          </a:p>
          <a:p>
            <a:pPr marL="342900" indent="-342900">
              <a:spcAft>
                <a:spcPts val="800"/>
              </a:spcAft>
              <a:buSzPct val="100000"/>
              <a:buFont typeface="+mj-lt"/>
              <a:buAutoNum type="arabicPeriod"/>
            </a:pPr>
            <a:r>
              <a:rPr lang="en-US" sz="1500" dirty="0">
                <a:solidFill>
                  <a:schemeClr val="bg1"/>
                </a:solidFill>
              </a:rPr>
              <a:t>The chance to sit the same examinations</a:t>
            </a:r>
            <a:endParaRPr lang="en-US" sz="1500" dirty="0"/>
          </a:p>
          <a:p>
            <a:pPr marL="342900" indent="-342900">
              <a:spcAft>
                <a:spcPts val="800"/>
              </a:spcAft>
              <a:buSzPct val="100000"/>
              <a:buFont typeface="+mj-lt"/>
              <a:buAutoNum type="arabicPeriod"/>
            </a:pPr>
            <a:r>
              <a:rPr lang="en-US" sz="1500" dirty="0">
                <a:solidFill>
                  <a:schemeClr val="bg1"/>
                </a:solidFill>
              </a:rPr>
              <a:t>Invitations to train and attend courses in Europe</a:t>
            </a:r>
            <a:endParaRPr lang="en-US" sz="1500" dirty="0"/>
          </a:p>
        </p:txBody>
      </p:sp>
      <p:sp>
        <p:nvSpPr>
          <p:cNvPr id="7" name="Challenges panel"/>
          <p:cNvSpPr/>
          <p:nvPr/>
        </p:nvSpPr>
        <p:spPr>
          <a:xfrm>
            <a:off x="4663440" y="1371600"/>
            <a:ext cx="4023360" cy="3200400"/>
          </a:xfrm>
          <a:prstGeom prst="roundRect">
            <a:avLst>
              <a:gd name="adj" fmla="val 2286"/>
            </a:avLst>
          </a:prstGeom>
          <a:solidFill>
            <a:schemeClr val="bg2"/>
          </a:solidFill>
          <a:ln/>
        </p:spPr>
        <p:txBody>
          <a:bodyPr/>
          <a:lstStyle/>
          <a:p>
            <a:endParaRPr lang="en-US"/>
          </a:p>
        </p:txBody>
      </p:sp>
      <p:sp>
        <p:nvSpPr>
          <p:cNvPr id="8" name="Text 6"/>
          <p:cNvSpPr txBox="1"/>
          <p:nvPr/>
        </p:nvSpPr>
        <p:spPr>
          <a:xfrm>
            <a:off x="4892040" y="1508760"/>
            <a:ext cx="3657600" cy="41148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The challenges they face</a:t>
            </a:r>
            <a:endParaRPr lang="en-US" sz="1800" dirty="0"/>
          </a:p>
        </p:txBody>
      </p:sp>
      <p:sp>
        <p:nvSpPr>
          <p:cNvPr id="9" name="Text 7"/>
          <p:cNvSpPr txBox="1"/>
          <p:nvPr/>
        </p:nvSpPr>
        <p:spPr>
          <a:xfrm>
            <a:off x="4892040" y="1965960"/>
            <a:ext cx="3657600" cy="2468880"/>
          </a:xfrm>
          <a:prstGeom prst="rect">
            <a:avLst/>
          </a:prstGeom>
          <a:noFill/>
          <a:ln/>
        </p:spPr>
        <p:txBody>
          <a:bodyPr wrap="square" rtlCol="0" anchor="t"/>
          <a:lstStyle/>
          <a:p>
            <a:pPr marL="342900" indent="-342900">
              <a:spcAft>
                <a:spcPts val="800"/>
              </a:spcAft>
              <a:buSzPct val="100000"/>
              <a:buChar char="•"/>
            </a:pPr>
            <a:r>
              <a:rPr lang="en-US" sz="1500" dirty="0">
                <a:solidFill>
                  <a:schemeClr val="tx1"/>
                </a:solidFill>
              </a:rPr>
              <a:t>Antimicrobial resistance</a:t>
            </a:r>
            <a:endParaRPr lang="en-US" sz="1500" dirty="0"/>
          </a:p>
          <a:p>
            <a:pPr marL="342900" indent="-342900">
              <a:spcAft>
                <a:spcPts val="800"/>
              </a:spcAft>
              <a:buSzPct val="100000"/>
              <a:buChar char="•"/>
            </a:pPr>
            <a:r>
              <a:rPr lang="en-US" sz="1500" dirty="0">
                <a:solidFill>
                  <a:schemeClr val="tx1"/>
                </a:solidFill>
              </a:rPr>
              <a:t>Some hospitals destroyed: care delivered through mobile units</a:t>
            </a:r>
            <a:endParaRPr lang="en-US" sz="1500" dirty="0"/>
          </a:p>
          <a:p>
            <a:pPr marL="342900" indent="-342900">
              <a:spcAft>
                <a:spcPts val="800"/>
              </a:spcAft>
              <a:buSzPct val="100000"/>
              <a:buChar char="•"/>
            </a:pPr>
            <a:r>
              <a:rPr lang="en-US" sz="1500" dirty="0">
                <a:solidFill>
                  <a:schemeClr val="tx1"/>
                </a:solidFill>
              </a:rPr>
              <a:t>Rising surgical oncology and cardiovascular disease</a:t>
            </a:r>
            <a:endParaRPr lang="en-US" sz="1500" dirty="0"/>
          </a:p>
          <a:p>
            <a:pPr marL="342900" indent="-342900">
              <a:spcAft>
                <a:spcPts val="800"/>
              </a:spcAft>
              <a:buSzPct val="100000"/>
              <a:buChar char="•"/>
            </a:pPr>
            <a:r>
              <a:rPr lang="en-US" sz="1500" dirty="0">
                <a:solidFill>
                  <a:schemeClr val="tx1"/>
                </a:solidFill>
              </a:rPr>
              <a:t>The mental health of healthcare professionals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Our requests to the Sections and to UEMS</a:t>
            </a:r>
            <a:endParaRPr lang="en-US" sz="3000" dirty="0"/>
          </a:p>
        </p:txBody>
      </p:sp>
      <p:sp>
        <p:nvSpPr>
          <p:cNvPr id="3" name="Ask card 1"/>
          <p:cNvSpPr/>
          <p:nvPr/>
        </p:nvSpPr>
        <p:spPr>
          <a:xfrm>
            <a:off x="457200" y="1188720"/>
            <a:ext cx="1920240" cy="2743200"/>
          </a:xfrm>
          <a:prstGeom prst="roundRect">
            <a:avLst>
              <a:gd name="adj" fmla="val 3810"/>
            </a:avLst>
          </a:prstGeom>
          <a:solidFill>
            <a:schemeClr val="bg2"/>
          </a:solidFill>
          <a:ln/>
        </p:spPr>
        <p:txBody>
          <a:bodyPr/>
          <a:lstStyle/>
          <a:p>
            <a:endParaRPr lang="en-US"/>
          </a:p>
        </p:txBody>
      </p:sp>
      <p:sp>
        <p:nvSpPr>
          <p:cNvPr id="4" name="Ask icon circle 1"/>
          <p:cNvSpPr/>
          <p:nvPr/>
        </p:nvSpPr>
        <p:spPr>
          <a:xfrm>
            <a:off x="1097280" y="1371600"/>
            <a:ext cx="640080" cy="640080"/>
          </a:xfrm>
          <a:prstGeom prst="ellipse">
            <a:avLst/>
          </a:prstGeom>
          <a:solidFill>
            <a:schemeClr val="accent2"/>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1257300" y="1531620"/>
            <a:ext cx="320040" cy="320040"/>
          </a:xfrm>
          <a:prstGeom prst="rect">
            <a:avLst/>
          </a:prstGeom>
        </p:spPr>
      </p:pic>
      <p:sp>
        <p:nvSpPr>
          <p:cNvPr id="6" name="Text 3"/>
          <p:cNvSpPr txBox="1"/>
          <p:nvPr/>
        </p:nvSpPr>
        <p:spPr>
          <a:xfrm>
            <a:off x="594360" y="2148840"/>
            <a:ext cx="1645920" cy="411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Include</a:t>
            </a:r>
            <a:endParaRPr lang="en-US" sz="2000" dirty="0"/>
          </a:p>
        </p:txBody>
      </p:sp>
      <p:sp>
        <p:nvSpPr>
          <p:cNvPr id="7" name="Text 4"/>
          <p:cNvSpPr txBox="1"/>
          <p:nvPr/>
        </p:nvSpPr>
        <p:spPr>
          <a:xfrm>
            <a:off x="594360" y="2606040"/>
            <a:ext cx="1645920" cy="1234440"/>
          </a:xfrm>
          <a:prstGeom prst="rect">
            <a:avLst/>
          </a:prstGeom>
          <a:noFill/>
          <a:ln/>
        </p:spPr>
        <p:txBody>
          <a:bodyPr wrap="square" lIns="0" tIns="0" rIns="0" bIns="0" rtlCol="0" anchor="t"/>
          <a:lstStyle/>
          <a:p>
            <a:pPr marL="0" indent="0" algn="l">
              <a:buNone/>
            </a:pPr>
            <a:r>
              <a:rPr lang="en-US" sz="1300" dirty="0">
                <a:solidFill>
                  <a:schemeClr val="tx1"/>
                </a:solidFill>
              </a:rPr>
              <a:t>Invite Ukrainian colleagues to sit on and comment on the work of your Section</a:t>
            </a:r>
            <a:endParaRPr lang="en-US" sz="1300" dirty="0"/>
          </a:p>
        </p:txBody>
      </p:sp>
      <p:sp>
        <p:nvSpPr>
          <p:cNvPr id="8" name="Ask card 2"/>
          <p:cNvSpPr/>
          <p:nvPr/>
        </p:nvSpPr>
        <p:spPr>
          <a:xfrm>
            <a:off x="2560320" y="1188720"/>
            <a:ext cx="1920240" cy="2743200"/>
          </a:xfrm>
          <a:prstGeom prst="roundRect">
            <a:avLst>
              <a:gd name="adj" fmla="val 3810"/>
            </a:avLst>
          </a:prstGeom>
          <a:solidFill>
            <a:schemeClr val="bg2"/>
          </a:solidFill>
          <a:ln/>
        </p:spPr>
        <p:txBody>
          <a:bodyPr/>
          <a:lstStyle/>
          <a:p>
            <a:endParaRPr lang="en-US"/>
          </a:p>
        </p:txBody>
      </p:sp>
      <p:sp>
        <p:nvSpPr>
          <p:cNvPr id="9" name="Ask icon circle 2"/>
          <p:cNvSpPr/>
          <p:nvPr/>
        </p:nvSpPr>
        <p:spPr>
          <a:xfrm>
            <a:off x="3200400" y="1371600"/>
            <a:ext cx="640080" cy="640080"/>
          </a:xfrm>
          <a:prstGeom prst="ellipse">
            <a:avLst/>
          </a:prstGeom>
          <a:solidFill>
            <a:schemeClr val="accent2"/>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3360420" y="1531620"/>
            <a:ext cx="320040" cy="320040"/>
          </a:xfrm>
          <a:prstGeom prst="rect">
            <a:avLst/>
          </a:prstGeom>
        </p:spPr>
      </p:pic>
      <p:sp>
        <p:nvSpPr>
          <p:cNvPr id="11" name="Text 7"/>
          <p:cNvSpPr txBox="1"/>
          <p:nvPr/>
        </p:nvSpPr>
        <p:spPr>
          <a:xfrm>
            <a:off x="2697480" y="2148840"/>
            <a:ext cx="1645920" cy="411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Train</a:t>
            </a:r>
            <a:endParaRPr lang="en-US" sz="2000" dirty="0"/>
          </a:p>
        </p:txBody>
      </p:sp>
      <p:sp>
        <p:nvSpPr>
          <p:cNvPr id="12" name="Text 8"/>
          <p:cNvSpPr txBox="1"/>
          <p:nvPr/>
        </p:nvSpPr>
        <p:spPr>
          <a:xfrm>
            <a:off x="2697480" y="2606040"/>
            <a:ext cx="1645920" cy="1234440"/>
          </a:xfrm>
          <a:prstGeom prst="rect">
            <a:avLst/>
          </a:prstGeom>
          <a:noFill/>
          <a:ln/>
        </p:spPr>
        <p:txBody>
          <a:bodyPr wrap="square" lIns="0" tIns="0" rIns="0" bIns="0" rtlCol="0" anchor="t"/>
          <a:lstStyle/>
          <a:p>
            <a:pPr marL="0" indent="0" algn="l">
              <a:buNone/>
            </a:pPr>
            <a:r>
              <a:rPr lang="en-US" sz="1300" dirty="0">
                <a:solidFill>
                  <a:schemeClr val="tx1"/>
                </a:solidFill>
              </a:rPr>
              <a:t>Offer conference places and short-term training (weeks to months)</a:t>
            </a:r>
            <a:endParaRPr lang="en-US" sz="1300" dirty="0"/>
          </a:p>
        </p:txBody>
      </p:sp>
      <p:sp>
        <p:nvSpPr>
          <p:cNvPr id="13" name="Ask card 3"/>
          <p:cNvSpPr/>
          <p:nvPr/>
        </p:nvSpPr>
        <p:spPr>
          <a:xfrm>
            <a:off x="4663440" y="1188720"/>
            <a:ext cx="1920240" cy="2743200"/>
          </a:xfrm>
          <a:prstGeom prst="roundRect">
            <a:avLst>
              <a:gd name="adj" fmla="val 3810"/>
            </a:avLst>
          </a:prstGeom>
          <a:solidFill>
            <a:schemeClr val="bg2"/>
          </a:solidFill>
          <a:ln/>
        </p:spPr>
        <p:txBody>
          <a:bodyPr/>
          <a:lstStyle/>
          <a:p>
            <a:endParaRPr lang="en-US"/>
          </a:p>
        </p:txBody>
      </p:sp>
      <p:sp>
        <p:nvSpPr>
          <p:cNvPr id="14" name="Ask icon circle 3"/>
          <p:cNvSpPr/>
          <p:nvPr/>
        </p:nvSpPr>
        <p:spPr>
          <a:xfrm>
            <a:off x="5303520" y="1371600"/>
            <a:ext cx="640080" cy="640080"/>
          </a:xfrm>
          <a:prstGeom prst="ellipse">
            <a:avLst/>
          </a:prstGeom>
          <a:solidFill>
            <a:schemeClr val="accent2"/>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5463540" y="1531620"/>
            <a:ext cx="320040" cy="320040"/>
          </a:xfrm>
          <a:prstGeom prst="rect">
            <a:avLst/>
          </a:prstGeom>
        </p:spPr>
      </p:pic>
      <p:sp>
        <p:nvSpPr>
          <p:cNvPr id="16" name="Text 11"/>
          <p:cNvSpPr txBox="1"/>
          <p:nvPr/>
        </p:nvSpPr>
        <p:spPr>
          <a:xfrm>
            <a:off x="4800600" y="2148840"/>
            <a:ext cx="1645920" cy="411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Fund</a:t>
            </a:r>
            <a:endParaRPr lang="en-US" sz="2000" dirty="0"/>
          </a:p>
        </p:txBody>
      </p:sp>
      <p:sp>
        <p:nvSpPr>
          <p:cNvPr id="17" name="Text 12"/>
          <p:cNvSpPr txBox="1"/>
          <p:nvPr/>
        </p:nvSpPr>
        <p:spPr>
          <a:xfrm>
            <a:off x="4800600" y="2606040"/>
            <a:ext cx="1645920" cy="1234440"/>
          </a:xfrm>
          <a:prstGeom prst="rect">
            <a:avLst/>
          </a:prstGeom>
          <a:noFill/>
          <a:ln/>
        </p:spPr>
        <p:txBody>
          <a:bodyPr wrap="square" lIns="0" tIns="0" rIns="0" bIns="0" rtlCol="0" anchor="t"/>
          <a:lstStyle/>
          <a:p>
            <a:pPr marL="0" indent="0" algn="l">
              <a:buNone/>
            </a:pPr>
            <a:r>
              <a:rPr lang="en-US" sz="1300" dirty="0">
                <a:solidFill>
                  <a:schemeClr val="tx1"/>
                </a:solidFill>
              </a:rPr>
              <a:t>UEMS grants to support training, attendance and examinations</a:t>
            </a:r>
            <a:endParaRPr lang="en-US" sz="1300" dirty="0"/>
          </a:p>
        </p:txBody>
      </p:sp>
      <p:sp>
        <p:nvSpPr>
          <p:cNvPr id="18" name="Ask card 4"/>
          <p:cNvSpPr/>
          <p:nvPr/>
        </p:nvSpPr>
        <p:spPr>
          <a:xfrm>
            <a:off x="6766560" y="1188720"/>
            <a:ext cx="1920240" cy="2743200"/>
          </a:xfrm>
          <a:prstGeom prst="roundRect">
            <a:avLst>
              <a:gd name="adj" fmla="val 3810"/>
            </a:avLst>
          </a:prstGeom>
          <a:solidFill>
            <a:schemeClr val="bg2"/>
          </a:solidFill>
          <a:ln/>
        </p:spPr>
        <p:txBody>
          <a:bodyPr/>
          <a:lstStyle/>
          <a:p>
            <a:endParaRPr lang="en-US"/>
          </a:p>
        </p:txBody>
      </p:sp>
      <p:sp>
        <p:nvSpPr>
          <p:cNvPr id="19" name="Ask icon circle 4"/>
          <p:cNvSpPr/>
          <p:nvPr/>
        </p:nvSpPr>
        <p:spPr>
          <a:xfrm>
            <a:off x="7406640" y="1371600"/>
            <a:ext cx="640080" cy="640080"/>
          </a:xfrm>
          <a:prstGeom prst="ellipse">
            <a:avLst/>
          </a:prstGeom>
          <a:solidFill>
            <a:schemeClr val="accent2"/>
          </a:solidFill>
          <a:ln/>
        </p:spPr>
        <p:txBody>
          <a:bodyPr/>
          <a:lstStyle/>
          <a:p>
            <a:endParaRPr lang="en-US"/>
          </a:p>
        </p:txBody>
      </p:sp>
      <p:pic>
        <p:nvPicPr>
          <p:cNvPr id="20" name="Image 3" descr="preencoded.png"/>
          <p:cNvPicPr>
            <a:picLocks noChangeAspect="1"/>
          </p:cNvPicPr>
          <p:nvPr/>
        </p:nvPicPr>
        <p:blipFill>
          <a:blip r:embed="rId6"/>
          <a:stretch>
            <a:fillRect/>
          </a:stretch>
        </p:blipFill>
        <p:spPr>
          <a:xfrm>
            <a:off x="7566660" y="1531620"/>
            <a:ext cx="320040" cy="320040"/>
          </a:xfrm>
          <a:prstGeom prst="rect">
            <a:avLst/>
          </a:prstGeom>
        </p:spPr>
      </p:pic>
      <p:sp>
        <p:nvSpPr>
          <p:cNvPr id="21" name="Text 15"/>
          <p:cNvSpPr txBox="1"/>
          <p:nvPr/>
        </p:nvSpPr>
        <p:spPr>
          <a:xfrm>
            <a:off x="6903720" y="2148840"/>
            <a:ext cx="1645920" cy="411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Share</a:t>
            </a:r>
            <a:endParaRPr lang="en-US" sz="2000" dirty="0"/>
          </a:p>
        </p:txBody>
      </p:sp>
      <p:sp>
        <p:nvSpPr>
          <p:cNvPr id="22" name="Text 16"/>
          <p:cNvSpPr txBox="1"/>
          <p:nvPr/>
        </p:nvSpPr>
        <p:spPr>
          <a:xfrm>
            <a:off x="6903720" y="2606040"/>
            <a:ext cx="1645920" cy="1234440"/>
          </a:xfrm>
          <a:prstGeom prst="rect">
            <a:avLst/>
          </a:prstGeom>
          <a:noFill/>
          <a:ln/>
        </p:spPr>
        <p:txBody>
          <a:bodyPr wrap="square" lIns="0" tIns="0" rIns="0" bIns="0" rtlCol="0" anchor="t"/>
          <a:lstStyle/>
          <a:p>
            <a:pPr marL="0" indent="0" algn="l">
              <a:buNone/>
            </a:pPr>
            <a:r>
              <a:rPr lang="en-US" sz="1300" dirty="0">
                <a:solidFill>
                  <a:schemeClr val="tx1"/>
                </a:solidFill>
              </a:rPr>
              <a:t>A repository of free training on the UEMS website, shared with all medical organisations in Ukraine</a:t>
            </a:r>
            <a:endParaRPr lang="en-US" sz="1300" dirty="0"/>
          </a:p>
        </p:txBody>
      </p:sp>
      <p:pic>
        <p:nvPicPr>
          <p:cNvPr id="23" name="Image 4" descr="preencoded.png"/>
          <p:cNvPicPr>
            <a:picLocks noChangeAspect="1"/>
          </p:cNvPicPr>
          <p:nvPr/>
        </p:nvPicPr>
        <p:blipFill>
          <a:blip r:embed="rId7"/>
          <a:stretch>
            <a:fillRect/>
          </a:stretch>
        </p:blipFill>
        <p:spPr>
          <a:xfrm>
            <a:off x="502920" y="4114800"/>
            <a:ext cx="274320" cy="274320"/>
          </a:xfrm>
          <a:prstGeom prst="rect">
            <a:avLst/>
          </a:prstGeom>
        </p:spPr>
      </p:pic>
      <p:sp>
        <p:nvSpPr>
          <p:cNvPr id="24" name="Text 17"/>
          <p:cNvSpPr txBox="1"/>
          <p:nvPr/>
        </p:nvSpPr>
        <p:spPr>
          <a:xfrm>
            <a:off x="868680" y="4069080"/>
            <a:ext cx="7772400" cy="365760"/>
          </a:xfrm>
          <a:prstGeom prst="rect">
            <a:avLst/>
          </a:prstGeom>
          <a:noFill/>
          <a:ln/>
        </p:spPr>
        <p:txBody>
          <a:bodyPr wrap="square" lIns="0" tIns="0" rIns="0" bIns="0" rtlCol="0" anchor="ctr"/>
          <a:lstStyle/>
          <a:p>
            <a:pPr marL="0" indent="0">
              <a:buNone/>
            </a:pPr>
            <a:r>
              <a:rPr lang="en-US" sz="1400" i="1" dirty="0">
                <a:solidFill>
                  <a:schemeClr val="tx2"/>
                </a:solidFill>
              </a:rPr>
              <a:t>And: encourage Ukrainian specialists to speak, in person or remotely, at local and national meetings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Next steps for the Working Group</a:t>
            </a:r>
            <a:endParaRPr lang="en-US" sz="3000" dirty="0"/>
          </a:p>
        </p:txBody>
      </p:sp>
      <p:sp>
        <p:nvSpPr>
          <p:cNvPr id="3" name="Step icon circle 1"/>
          <p:cNvSpPr/>
          <p:nvPr/>
        </p:nvSpPr>
        <p:spPr>
          <a:xfrm>
            <a:off x="548640" y="1234440"/>
            <a:ext cx="548640" cy="548640"/>
          </a:xfrm>
          <a:prstGeom prst="ellipse">
            <a:avLst/>
          </a:prstGeom>
          <a:solidFill>
            <a:schemeClr val="accent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685800" y="1371600"/>
            <a:ext cx="274320" cy="274320"/>
          </a:xfrm>
          <a:prstGeom prst="rect">
            <a:avLst/>
          </a:prstGeom>
        </p:spPr>
      </p:pic>
      <p:sp>
        <p:nvSpPr>
          <p:cNvPr id="5" name="Text 2"/>
          <p:cNvSpPr txBox="1"/>
          <p:nvPr/>
        </p:nvSpPr>
        <p:spPr>
          <a:xfrm>
            <a:off x="1325880" y="1143000"/>
            <a:ext cx="2743200" cy="731520"/>
          </a:xfrm>
          <a:prstGeom prst="rect">
            <a:avLst/>
          </a:prstGeom>
          <a:noFill/>
          <a:ln/>
        </p:spPr>
        <p:txBody>
          <a:bodyPr wrap="square" lIns="0" tIns="0" rIns="0" bIns="0" rtlCol="0" anchor="ctr"/>
          <a:lstStyle/>
          <a:p>
            <a:pPr marL="0" indent="0">
              <a:buNone/>
            </a:pPr>
            <a:r>
              <a:rPr lang="en-US" sz="1600" b="1" dirty="0">
                <a:solidFill>
                  <a:schemeClr val="tx2"/>
                </a:solidFill>
              </a:rPr>
              <a:t>Mental health of professionals</a:t>
            </a:r>
            <a:endParaRPr lang="en-US" sz="1600" dirty="0"/>
          </a:p>
        </p:txBody>
      </p:sp>
      <p:sp>
        <p:nvSpPr>
          <p:cNvPr id="6" name="Text 3"/>
          <p:cNvSpPr txBox="1"/>
          <p:nvPr/>
        </p:nvSpPr>
        <p:spPr>
          <a:xfrm>
            <a:off x="4114800" y="1143000"/>
            <a:ext cx="4572000" cy="731520"/>
          </a:xfrm>
          <a:prstGeom prst="rect">
            <a:avLst/>
          </a:prstGeom>
          <a:noFill/>
          <a:ln/>
        </p:spPr>
        <p:txBody>
          <a:bodyPr wrap="square" lIns="0" tIns="0" rIns="0" bIns="0" rtlCol="0" anchor="ctr"/>
          <a:lstStyle/>
          <a:p>
            <a:pPr marL="0" indent="0">
              <a:buNone/>
            </a:pPr>
            <a:r>
              <a:rPr lang="en-US" sz="1400" dirty="0">
                <a:solidFill>
                  <a:schemeClr val="tx1"/>
                </a:solidFill>
              </a:rPr>
              <a:t>Explore training in depression, anxiety and trauma for healthcare professionals</a:t>
            </a:r>
            <a:endParaRPr lang="en-US" sz="1400" dirty="0"/>
          </a:p>
        </p:txBody>
      </p:sp>
      <p:sp>
        <p:nvSpPr>
          <p:cNvPr id="7" name="Step icon circle 2"/>
          <p:cNvSpPr/>
          <p:nvPr/>
        </p:nvSpPr>
        <p:spPr>
          <a:xfrm>
            <a:off x="548640" y="2103120"/>
            <a:ext cx="548640" cy="548640"/>
          </a:xfrm>
          <a:prstGeom prst="ellipse">
            <a:avLst/>
          </a:prstGeom>
          <a:solidFill>
            <a:schemeClr val="accent1"/>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685800" y="2240280"/>
            <a:ext cx="274320" cy="274320"/>
          </a:xfrm>
          <a:prstGeom prst="rect">
            <a:avLst/>
          </a:prstGeom>
        </p:spPr>
      </p:pic>
      <p:sp>
        <p:nvSpPr>
          <p:cNvPr id="9" name="Text 5"/>
          <p:cNvSpPr txBox="1"/>
          <p:nvPr/>
        </p:nvSpPr>
        <p:spPr>
          <a:xfrm>
            <a:off x="1325880" y="2011680"/>
            <a:ext cx="2743200" cy="731520"/>
          </a:xfrm>
          <a:prstGeom prst="rect">
            <a:avLst/>
          </a:prstGeom>
          <a:noFill/>
          <a:ln/>
        </p:spPr>
        <p:txBody>
          <a:bodyPr wrap="square" lIns="0" tIns="0" rIns="0" bIns="0" rtlCol="0" anchor="ctr"/>
          <a:lstStyle/>
          <a:p>
            <a:pPr marL="0" indent="0">
              <a:buNone/>
            </a:pPr>
            <a:r>
              <a:rPr lang="en-US" sz="1600" b="1" dirty="0">
                <a:solidFill>
                  <a:schemeClr val="tx2"/>
                </a:solidFill>
              </a:rPr>
              <a:t>Medical English</a:t>
            </a:r>
            <a:endParaRPr lang="en-US" sz="1600" dirty="0"/>
          </a:p>
        </p:txBody>
      </p:sp>
      <p:sp>
        <p:nvSpPr>
          <p:cNvPr id="10" name="Text 6"/>
          <p:cNvSpPr txBox="1"/>
          <p:nvPr/>
        </p:nvSpPr>
        <p:spPr>
          <a:xfrm>
            <a:off x="4114800" y="2011680"/>
            <a:ext cx="4572000" cy="731520"/>
          </a:xfrm>
          <a:prstGeom prst="rect">
            <a:avLst/>
          </a:prstGeom>
          <a:noFill/>
          <a:ln/>
        </p:spPr>
        <p:txBody>
          <a:bodyPr wrap="square" lIns="0" tIns="0" rIns="0" bIns="0" rtlCol="0" anchor="ctr"/>
          <a:lstStyle/>
          <a:p>
            <a:pPr marL="0" indent="0">
              <a:buNone/>
            </a:pPr>
            <a:r>
              <a:rPr lang="en-US" sz="1400" dirty="0">
                <a:solidFill>
                  <a:schemeClr val="tx1"/>
                </a:solidFill>
              </a:rPr>
              <a:t>Follow up a Belgian offer of medical English training</a:t>
            </a:r>
            <a:endParaRPr lang="en-US" sz="1400" dirty="0"/>
          </a:p>
        </p:txBody>
      </p:sp>
      <p:sp>
        <p:nvSpPr>
          <p:cNvPr id="11" name="Step icon circle 3"/>
          <p:cNvSpPr/>
          <p:nvPr/>
        </p:nvSpPr>
        <p:spPr>
          <a:xfrm>
            <a:off x="548640" y="2971800"/>
            <a:ext cx="548640" cy="548640"/>
          </a:xfrm>
          <a:prstGeom prst="ellipse">
            <a:avLst/>
          </a:prstGeom>
          <a:solidFill>
            <a:schemeClr val="accent1"/>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685800" y="3108960"/>
            <a:ext cx="274320" cy="274320"/>
          </a:xfrm>
          <a:prstGeom prst="rect">
            <a:avLst/>
          </a:prstGeom>
        </p:spPr>
      </p:pic>
      <p:sp>
        <p:nvSpPr>
          <p:cNvPr id="13" name="Text 8"/>
          <p:cNvSpPr txBox="1"/>
          <p:nvPr/>
        </p:nvSpPr>
        <p:spPr>
          <a:xfrm>
            <a:off x="1325880" y="2880360"/>
            <a:ext cx="2743200" cy="731520"/>
          </a:xfrm>
          <a:prstGeom prst="rect">
            <a:avLst/>
          </a:prstGeom>
          <a:noFill/>
          <a:ln/>
        </p:spPr>
        <p:txBody>
          <a:bodyPr wrap="square" lIns="0" tIns="0" rIns="0" bIns="0" rtlCol="0" anchor="ctr"/>
          <a:lstStyle/>
          <a:p>
            <a:pPr marL="0" indent="0">
              <a:buNone/>
            </a:pPr>
            <a:r>
              <a:rPr lang="en-US" sz="1600" b="1" dirty="0">
                <a:solidFill>
                  <a:schemeClr val="tx2"/>
                </a:solidFill>
              </a:rPr>
              <a:t>Position statement</a:t>
            </a:r>
            <a:endParaRPr lang="en-US" sz="1600" dirty="0"/>
          </a:p>
        </p:txBody>
      </p:sp>
      <p:sp>
        <p:nvSpPr>
          <p:cNvPr id="14" name="Text 9"/>
          <p:cNvSpPr txBox="1"/>
          <p:nvPr/>
        </p:nvSpPr>
        <p:spPr>
          <a:xfrm>
            <a:off x="4114800" y="2880360"/>
            <a:ext cx="4572000" cy="731520"/>
          </a:xfrm>
          <a:prstGeom prst="rect">
            <a:avLst/>
          </a:prstGeom>
          <a:noFill/>
          <a:ln/>
        </p:spPr>
        <p:txBody>
          <a:bodyPr wrap="square" lIns="0" tIns="0" rIns="0" bIns="0" rtlCol="0" anchor="ctr"/>
          <a:lstStyle/>
          <a:p>
            <a:pPr marL="0" indent="0">
              <a:buNone/>
            </a:pPr>
            <a:r>
              <a:rPr lang="en-US" sz="1400" dirty="0">
                <a:solidFill>
                  <a:schemeClr val="tx1"/>
                </a:solidFill>
              </a:rPr>
              <a:t>Recommendations, including a call to protect doctors’ lives, building on the Lancet Commission’s work</a:t>
            </a:r>
            <a:endParaRPr lang="en-US" sz="1400" dirty="0"/>
          </a:p>
        </p:txBody>
      </p:sp>
      <p:sp>
        <p:nvSpPr>
          <p:cNvPr id="15" name="Step icon circle 4"/>
          <p:cNvSpPr/>
          <p:nvPr/>
        </p:nvSpPr>
        <p:spPr>
          <a:xfrm>
            <a:off x="548640" y="3840480"/>
            <a:ext cx="548640" cy="548640"/>
          </a:xfrm>
          <a:prstGeom prst="ellipse">
            <a:avLst/>
          </a:prstGeom>
          <a:solidFill>
            <a:schemeClr val="accent1"/>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685800" y="3977640"/>
            <a:ext cx="274320" cy="274320"/>
          </a:xfrm>
          <a:prstGeom prst="rect">
            <a:avLst/>
          </a:prstGeom>
        </p:spPr>
      </p:pic>
      <p:sp>
        <p:nvSpPr>
          <p:cNvPr id="17" name="Text 11"/>
          <p:cNvSpPr txBox="1"/>
          <p:nvPr/>
        </p:nvSpPr>
        <p:spPr>
          <a:xfrm>
            <a:off x="1325880" y="3749040"/>
            <a:ext cx="2743200" cy="731520"/>
          </a:xfrm>
          <a:prstGeom prst="rect">
            <a:avLst/>
          </a:prstGeom>
          <a:noFill/>
          <a:ln/>
        </p:spPr>
        <p:txBody>
          <a:bodyPr wrap="square" lIns="0" tIns="0" rIns="0" bIns="0" rtlCol="0" anchor="ctr"/>
          <a:lstStyle/>
          <a:p>
            <a:pPr marL="0" indent="0">
              <a:buNone/>
            </a:pPr>
            <a:r>
              <a:rPr lang="en-US" sz="1600" b="1" dirty="0">
                <a:solidFill>
                  <a:schemeClr val="tx2"/>
                </a:solidFill>
              </a:rPr>
              <a:t>Questionnaire to Sections</a:t>
            </a:r>
            <a:endParaRPr lang="en-US" sz="1600" dirty="0"/>
          </a:p>
        </p:txBody>
      </p:sp>
      <p:sp>
        <p:nvSpPr>
          <p:cNvPr id="18" name="Text 12"/>
          <p:cNvSpPr txBox="1"/>
          <p:nvPr/>
        </p:nvSpPr>
        <p:spPr>
          <a:xfrm>
            <a:off x="4114800" y="3749040"/>
            <a:ext cx="4572000" cy="731520"/>
          </a:xfrm>
          <a:prstGeom prst="rect">
            <a:avLst/>
          </a:prstGeom>
          <a:noFill/>
          <a:ln/>
        </p:spPr>
        <p:txBody>
          <a:bodyPr wrap="square" lIns="0" tIns="0" rIns="0" bIns="0" rtlCol="0" anchor="ctr"/>
          <a:lstStyle/>
          <a:p>
            <a:pPr marL="0" indent="0">
              <a:buNone/>
            </a:pPr>
            <a:r>
              <a:rPr lang="en-US" sz="1400" dirty="0">
                <a:solidFill>
                  <a:schemeClr val="tx1"/>
                </a:solidFill>
              </a:rPr>
              <a:t>To map how Ukrainian specialists engage with UEMS Sections; to be shared with the WG for comment</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Flag blue"/>
          <p:cNvSpPr/>
          <p:nvPr/>
        </p:nvSpPr>
        <p:spPr>
          <a:xfrm>
            <a:off x="548640" y="685800"/>
            <a:ext cx="502920" cy="182880"/>
          </a:xfrm>
          <a:prstGeom prst="rect">
            <a:avLst/>
          </a:prstGeom>
          <a:solidFill>
            <a:schemeClr val="accent1"/>
          </a:solidFill>
          <a:ln/>
        </p:spPr>
        <p:txBody>
          <a:bodyPr/>
          <a:lstStyle/>
          <a:p>
            <a:endParaRPr lang="en-US"/>
          </a:p>
        </p:txBody>
      </p:sp>
      <p:sp>
        <p:nvSpPr>
          <p:cNvPr id="3" name="Flag yellow"/>
          <p:cNvSpPr/>
          <p:nvPr/>
        </p:nvSpPr>
        <p:spPr>
          <a:xfrm>
            <a:off x="548640" y="868680"/>
            <a:ext cx="502920" cy="182880"/>
          </a:xfrm>
          <a:prstGeom prst="rect">
            <a:avLst/>
          </a:prstGeom>
          <a:solidFill>
            <a:schemeClr val="accent2"/>
          </a:solidFill>
          <a:ln/>
        </p:spPr>
        <p:txBody>
          <a:bodyPr/>
          <a:lstStyle/>
          <a:p>
            <a:endParaRPr lang="en-US"/>
          </a:p>
        </p:txBody>
      </p:sp>
      <p:pic>
        <p:nvPicPr>
          <p:cNvPr id="4" name="Image 0" descr="UEMS logo"/>
          <p:cNvPicPr>
            <a:picLocks noChangeAspect="1"/>
          </p:cNvPicPr>
          <p:nvPr/>
        </p:nvPicPr>
        <p:blipFill>
          <a:blip r:embed="rId3"/>
          <a:stretch>
            <a:fillRect/>
          </a:stretch>
        </p:blipFill>
        <p:spPr>
          <a:xfrm>
            <a:off x="7680960" y="457200"/>
            <a:ext cx="1005840" cy="1005840"/>
          </a:xfrm>
          <a:prstGeom prst="rect">
            <a:avLst/>
          </a:prstGeom>
        </p:spPr>
      </p:pic>
      <p:sp>
        <p:nvSpPr>
          <p:cNvPr id="5" name="Text 0"/>
          <p:cNvSpPr>
            <a:spLocks noGrp="1"/>
          </p:cNvSpPr>
          <p:nvPr>
            <p:ph type="title" idx="100" hasCustomPrompt="1"/>
          </p:nvPr>
        </p:nvSpPr>
        <p:spPr>
          <a:xfrm>
            <a:off x="548640" y="1371600"/>
            <a:ext cx="8046720" cy="1280160"/>
          </a:xfrm>
          <a:prstGeom prst="rect">
            <a:avLst/>
          </a:prstGeom>
          <a:noFill/>
          <a:ln/>
        </p:spPr>
        <p:txBody>
          <a:bodyPr wrap="square" rtlCol="0" anchor="b"/>
          <a:lstStyle/>
          <a:p>
            <a:pPr marL="0" indent="0">
              <a:buNone/>
            </a:pPr>
            <a:r>
              <a:rPr lang="en-US" sz="3800" b="1" dirty="0">
                <a:solidFill>
                  <a:schemeClr val="bg1"/>
                </a:solidFill>
                <a:latin typeface="Cambria" pitchFamily="34" charset="0"/>
                <a:ea typeface="Cambria" pitchFamily="34" charset="-122"/>
                <a:cs typeface="Cambria" pitchFamily="34" charset="-120"/>
              </a:rPr>
              <a:t>Thank you</a:t>
            </a:r>
            <a:endParaRPr lang="en-US" sz="3800" dirty="0"/>
          </a:p>
        </p:txBody>
      </p:sp>
      <p:sp>
        <p:nvSpPr>
          <p:cNvPr id="6" name="Text 0"/>
          <p:cNvSpPr>
            <a:spLocks noGrp="1"/>
          </p:cNvSpPr>
          <p:nvPr>
            <p:ph type="body" idx="101" hasCustomPrompt="1"/>
          </p:nvPr>
        </p:nvSpPr>
        <p:spPr>
          <a:xfrm>
            <a:off x="548640" y="2788920"/>
            <a:ext cx="8046720" cy="1463040"/>
          </a:xfrm>
          <a:prstGeom prst="rect">
            <a:avLst/>
          </a:prstGeom>
          <a:noFill/>
          <a:ln/>
        </p:spPr>
        <p:txBody>
          <a:bodyPr wrap="square" rtlCol="0" anchor="t"/>
          <a:lstStyle/>
          <a:p>
            <a:pPr marL="0" indent="0">
              <a:buNone/>
            </a:pPr>
            <a:r>
              <a:rPr lang="en-US" sz="1600" dirty="0">
                <a:solidFill>
                  <a:schemeClr val="accent4"/>
                </a:solidFill>
                <a:latin typeface="Calibri" pitchFamily="34" charset="0"/>
                <a:ea typeface="Calibri" pitchFamily="34" charset="-122"/>
                <a:cs typeface="Calibri" pitchFamily="34" charset="-120"/>
              </a:rPr>
              <a:t>Sections willing to host, include or train Ukrainian colleagues:</a:t>
            </a:r>
            <a:endParaRPr lang="en-US" sz="1600" dirty="0"/>
          </a:p>
          <a:p>
            <a:pPr marL="0" indent="0">
              <a:buNone/>
            </a:pPr>
            <a:r>
              <a:rPr lang="en-US" sz="1600" b="1" dirty="0">
                <a:solidFill>
                  <a:schemeClr val="accent2"/>
                </a:solidFill>
                <a:latin typeface="Calibri" pitchFamily="34" charset="0"/>
                <a:ea typeface="Calibri" pitchFamily="34" charset="-122"/>
                <a:cs typeface="Calibri" pitchFamily="34" charset="-120"/>
              </a:rPr>
              <a:t>please contact the UEMS office at coordination@uems.eu</a:t>
            </a:r>
            <a:endParaRPr lang="en-US" sz="1600" dirty="0"/>
          </a:p>
        </p:txBody>
      </p:sp>
    </p:spTree>
  </p:cSld>
  <p:clrMapOvr>
    <a:masterClrMapping/>
  </p:clrMapOvr>
</p:sld>
</file>

<file path=ppt/theme/theme1.xml><?xml version="1.0" encoding="utf-8"?>
<a:theme xmlns:a="http://schemas.openxmlformats.org/drawingml/2006/main" name="UEMS Ukraine">
  <a:themeElements>
    <a:clrScheme name="UEMS Ukraine">
      <a:dk1>
        <a:srgbClr val="1B2430"/>
      </a:dk1>
      <a:lt1>
        <a:srgbClr val="FFFFFF"/>
      </a:lt1>
      <a:dk2>
        <a:srgbClr val="0B2A5B"/>
      </a:dk2>
      <a:lt2>
        <a:srgbClr val="EEF3FA"/>
      </a:lt2>
      <a:accent1>
        <a:srgbClr val="0057B7"/>
      </a:accent1>
      <a:accent2>
        <a:srgbClr val="FFD500"/>
      </a:accent2>
      <a:accent3>
        <a:srgbClr val="4A6B8A"/>
      </a:accent3>
      <a:accent4>
        <a:srgbClr val="C9D8EE"/>
      </a:accent4>
      <a:accent5>
        <a:srgbClr val="6B7785"/>
      </a:accent5>
      <a:accent6>
        <a:srgbClr val="9C7A00"/>
      </a:accent6>
      <a:hlink>
        <a:srgbClr val="0057B7"/>
      </a:hlink>
      <a:folHlink>
        <a:srgbClr val="4A6B8A"/>
      </a:folHlink>
    </a:clrScheme>
    <a:fontScheme name="UEMS Ukrain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1D70990C-7AA4-4DD3-BCAC-EADEE845D5A1}"/>
</file>

<file path=customXml/itemProps2.xml><?xml version="1.0" encoding="utf-8"?>
<ds:datastoreItem xmlns:ds="http://schemas.openxmlformats.org/officeDocument/2006/customXml" ds:itemID="{3D263C3B-4C7C-4D11-939A-713478F6B3A8}"/>
</file>

<file path=customXml/itemProps3.xml><?xml version="1.0" encoding="utf-8"?>
<ds:datastoreItem xmlns:ds="http://schemas.openxmlformats.org/officeDocument/2006/customXml" ds:itemID="{48081252-CDC8-4E38-8B13-8C935ADF4C4D}"/>
</file>

<file path=docProps/app.xml><?xml version="1.0" encoding="utf-8"?>
<Properties xmlns="http://schemas.openxmlformats.org/officeDocument/2006/extended-properties" xmlns:vt="http://schemas.openxmlformats.org/officeDocument/2006/docPropsVTypes">
  <TotalTime>974</TotalTime>
  <Words>1261</Words>
  <Application>Microsoft Macintosh PowerPoint</Application>
  <PresentationFormat>On-screen Show (16:9)</PresentationFormat>
  <Paragraphs>66</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Cambria</vt:lpstr>
      <vt:lpstr>UEMS Ukraine</vt:lpstr>
      <vt:lpstr>UEMS Working Group for Ukraine</vt:lpstr>
      <vt:lpstr>Progress since the Spring Council</vt:lpstr>
      <vt:lpstr>What Ukrainian colleagues told us</vt:lpstr>
      <vt:lpstr>Our requests to the Sections and to UEMS</vt:lpstr>
      <vt:lpstr>Next steps for the Working Group</vt:lpstr>
      <vt:lpstr>Thank you</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UEMS Working Group for Ukraine – Report to Council</dc:title>
  <dc:subject>PptxGenJS Presentation</dc:subject>
  <dc:creator>Dr Marisa Casanova Dias</dc:creator>
  <cp:lastModifiedBy>Marisa Dias</cp:lastModifiedBy>
  <cp:revision>1</cp:revision>
  <dcterms:created xsi:type="dcterms:W3CDTF">2026-10-16T16:41:11Z</dcterms:created>
  <dcterms:modified xsi:type="dcterms:W3CDTF">2026-10-17T08:57:47Z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