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Plus Jakarta Sans"/>
      <p:bold r:id="rId15"/>
    </p:embeddedFont>
    <p:embeddedFont>
      <p:font typeface="Space Grotesk"/>
      <p:bold r:id="rId1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446" y="5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244"/>
        </a:solidFill>
        <a:effectLst/>
      </p:bgPr>
    </p:bg>
    <p:spTree>
      <p:nvGrpSpPr>
        <p:cNvPr id="1" name=""/>
        <p:cNvGrpSpPr/>
        <p:nvPr/>
      </p:nvGrpSpPr>
      <p:grpSpPr>
        <a:xfrm>
          <a:off x="0" y="0"/>
          <a:ext cx="0" cy="0"/>
          <a:chOff x="0" y="0"/>
          <a:chExt cx="0" cy="0"/>
        </a:xfrm>
      </p:grpSpPr>
      <p:sp>
        <p:nvSpPr>
          <p:cNvPr id="2" name="Rectangle 1"/>
          <p:cNvSpPr/>
          <p:nvPr/>
        </p:nvSpPr>
        <p:spPr>
          <a:xfrm>
            <a:off x="609600" y="5781675"/>
            <a:ext cx="10972800" cy="5048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9172575" y="571500"/>
            <a:ext cx="2409825" cy="333375"/>
          </a:xfrm>
          <a:prstGeom prst="roundRect">
            <a:avLst>
              <a:gd name="adj" fmla="val 50000"/>
            </a:avLst>
          </a:prstGeom>
          <a:solidFill>
            <a:srgbClr val="092B64"/>
          </a:solidFill>
          <a:ln w="9525">
            <a:solidFill>
              <a:srgbClr val="1E40A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5781675"/>
            <a:ext cx="10972800"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609600" y="571500"/>
            <a:ext cx="838200" cy="685800"/>
          </a:xfrm>
          <a:prstGeom prst="rect">
            <a:avLst/>
          </a:prstGeom>
        </p:spPr>
      </p:pic>
      <p:pic>
        <p:nvPicPr>
          <p:cNvPr id="6" name="Picture 5" descr="image.png"/>
          <p:cNvPicPr>
            <a:picLocks noChangeAspect="1"/>
          </p:cNvPicPr>
          <p:nvPr/>
        </p:nvPicPr>
        <p:blipFill>
          <a:blip r:embed="rId3"/>
          <a:stretch>
            <a:fillRect/>
          </a:stretch>
        </p:blipFill>
        <p:spPr>
          <a:xfrm>
            <a:off x="800100" y="685800"/>
            <a:ext cx="457200" cy="457200"/>
          </a:xfrm>
          <a:prstGeom prst="rect">
            <a:avLst/>
          </a:prstGeom>
        </p:spPr>
      </p:pic>
      <p:sp>
        <p:nvSpPr>
          <p:cNvPr id="7" name="TextBox 6"/>
          <p:cNvSpPr txBox="1"/>
          <p:nvPr/>
        </p:nvSpPr>
        <p:spPr>
          <a:xfrm>
            <a:off x="9324975" y="647700"/>
            <a:ext cx="2200275" cy="180975"/>
          </a:xfrm>
          <a:prstGeom prst="rect">
            <a:avLst/>
          </a:prstGeom>
          <a:noFill/>
        </p:spPr>
        <p:txBody>
          <a:bodyPr wrap="square" lIns="0" tIns="0" rIns="0" bIns="0" anchor="t">
            <a:spAutoFit/>
          </a:bodyPr>
          <a:lstStyle/>
          <a:p>
            <a:pPr algn="l"/>
            <a:r>
              <a:rPr sz="975" b="0" i="0" u="none">
                <a:solidFill>
                  <a:srgbClr val="93C5FD"/>
                </a:solidFill>
                <a:latin typeface="Space Grotesk"/>
              </a:rPr>
              <a:t>UEMS Advisory Board Presentation</a:t>
            </a:r>
          </a:p>
        </p:txBody>
      </p:sp>
      <p:sp>
        <p:nvSpPr>
          <p:cNvPr id="8" name="TextBox 7"/>
          <p:cNvSpPr txBox="1"/>
          <p:nvPr/>
        </p:nvSpPr>
        <p:spPr>
          <a:xfrm>
            <a:off x="609600" y="2710904"/>
            <a:ext cx="11430000" cy="171450"/>
          </a:xfrm>
          <a:prstGeom prst="rect">
            <a:avLst/>
          </a:prstGeom>
          <a:noFill/>
        </p:spPr>
        <p:txBody>
          <a:bodyPr wrap="none" lIns="0" tIns="0" rIns="0" bIns="0" anchor="t">
            <a:spAutoFit/>
          </a:bodyPr>
          <a:lstStyle/>
          <a:p>
            <a:pPr algn="l"/>
            <a:r>
              <a:rPr sz="1050" b="1" i="0" u="none">
                <a:solidFill>
                  <a:srgbClr val="38BDF8"/>
                </a:solidFill>
                <a:latin typeface="Space Grotesk"/>
              </a:rPr>
              <a:t>OFFICIAL DRAFT MINUTES PRESENTATION</a:t>
            </a:r>
          </a:p>
        </p:txBody>
      </p:sp>
      <p:sp>
        <p:nvSpPr>
          <p:cNvPr id="9" name="TextBox 8"/>
          <p:cNvSpPr txBox="1"/>
          <p:nvPr/>
        </p:nvSpPr>
        <p:spPr>
          <a:xfrm>
            <a:off x="609600" y="3015704"/>
            <a:ext cx="9701212" cy="959941"/>
          </a:xfrm>
          <a:prstGeom prst="rect">
            <a:avLst/>
          </a:prstGeom>
          <a:noFill/>
        </p:spPr>
        <p:txBody>
          <a:bodyPr wrap="square" lIns="0" tIns="0" rIns="0" bIns="0" anchor="t">
            <a:spAutoFit/>
          </a:bodyPr>
          <a:lstStyle/>
          <a:p>
            <a:pPr algn="l">
              <a:lnSpc>
                <a:spcPts val="3779"/>
              </a:lnSpc>
            </a:pPr>
            <a:r>
              <a:rPr sz="3150" b="1" i="0" u="none">
                <a:solidFill>
                  <a:srgbClr val="FFFFFF"/>
                </a:solidFill>
                <a:latin typeface="Plus Jakarta Sans"/>
              </a:rPr>
              <a:t>DRAFT MINUTES UEMS WORKING GROUP FOR ARTIFICIAL INTELLIGENCE</a:t>
            </a:r>
          </a:p>
        </p:txBody>
      </p:sp>
      <p:sp>
        <p:nvSpPr>
          <p:cNvPr id="10" name="TextBox 9"/>
          <p:cNvSpPr txBox="1"/>
          <p:nvPr/>
        </p:nvSpPr>
        <p:spPr>
          <a:xfrm>
            <a:off x="609600" y="4166145"/>
            <a:ext cx="9525000" cy="257175"/>
          </a:xfrm>
          <a:prstGeom prst="rect">
            <a:avLst/>
          </a:prstGeom>
          <a:noFill/>
        </p:spPr>
        <p:txBody>
          <a:bodyPr wrap="none" lIns="0" tIns="0" rIns="0" bIns="0" anchor="t">
            <a:spAutoFit/>
          </a:bodyPr>
          <a:lstStyle/>
          <a:p>
            <a:pPr algn="l">
              <a:lnSpc>
                <a:spcPts val="2025"/>
              </a:lnSpc>
            </a:pPr>
            <a:r>
              <a:rPr sz="1350" b="0" i="0" u="none">
                <a:solidFill>
                  <a:srgbClr val="CBD5E1"/>
                </a:solidFill>
                <a:latin typeface="Plus Jakarta Sans"/>
              </a:rPr>
              <a:t>Position Paper Roadmap &amp; Minutes of the Working Group Meeting</a:t>
            </a:r>
          </a:p>
        </p:txBody>
      </p:sp>
      <p:sp>
        <p:nvSpPr>
          <p:cNvPr id="11" name="TextBox 10"/>
          <p:cNvSpPr txBox="1"/>
          <p:nvPr/>
        </p:nvSpPr>
        <p:spPr>
          <a:xfrm>
            <a:off x="609600" y="5981700"/>
            <a:ext cx="1440656" cy="123825"/>
          </a:xfrm>
          <a:prstGeom prst="rect">
            <a:avLst/>
          </a:prstGeom>
          <a:noFill/>
        </p:spPr>
        <p:txBody>
          <a:bodyPr wrap="none" lIns="0" tIns="0" rIns="0" bIns="0" anchor="t">
            <a:spAutoFit/>
          </a:bodyPr>
          <a:lstStyle/>
          <a:p>
            <a:pPr algn="l"/>
            <a:r>
              <a:rPr sz="825" b="1" i="0" u="none">
                <a:solidFill>
                  <a:srgbClr val="94A3B8"/>
                </a:solidFill>
                <a:latin typeface="Plus Jakarta Sans"/>
              </a:rPr>
              <a:t>DATE</a:t>
            </a:r>
          </a:p>
        </p:txBody>
      </p:sp>
      <p:sp>
        <p:nvSpPr>
          <p:cNvPr id="12" name="TextBox 11"/>
          <p:cNvSpPr txBox="1"/>
          <p:nvPr/>
        </p:nvSpPr>
        <p:spPr>
          <a:xfrm>
            <a:off x="609600" y="6105525"/>
            <a:ext cx="1440656" cy="180975"/>
          </a:xfrm>
          <a:prstGeom prst="rect">
            <a:avLst/>
          </a:prstGeom>
          <a:noFill/>
        </p:spPr>
        <p:txBody>
          <a:bodyPr wrap="none" lIns="0" tIns="0" rIns="0" bIns="0" anchor="t">
            <a:spAutoFit/>
          </a:bodyPr>
          <a:lstStyle/>
          <a:p>
            <a:pPr algn="l"/>
            <a:r>
              <a:rPr sz="1125" b="1" i="0" u="none">
                <a:solidFill>
                  <a:srgbClr val="F8FAFC"/>
                </a:solidFill>
                <a:latin typeface="Plus Jakarta Sans"/>
              </a:rPr>
              <a:t>16 October 2026</a:t>
            </a:r>
          </a:p>
        </p:txBody>
      </p:sp>
      <p:sp>
        <p:nvSpPr>
          <p:cNvPr id="13" name="TextBox 12"/>
          <p:cNvSpPr txBox="1"/>
          <p:nvPr/>
        </p:nvSpPr>
        <p:spPr>
          <a:xfrm>
            <a:off x="2143125" y="5981700"/>
            <a:ext cx="6191250" cy="123825"/>
          </a:xfrm>
          <a:prstGeom prst="rect">
            <a:avLst/>
          </a:prstGeom>
          <a:noFill/>
        </p:spPr>
        <p:txBody>
          <a:bodyPr wrap="none" lIns="0" tIns="0" rIns="0" bIns="0" anchor="t">
            <a:spAutoFit/>
          </a:bodyPr>
          <a:lstStyle/>
          <a:p>
            <a:pPr algn="l"/>
            <a:r>
              <a:rPr sz="825" b="1" i="0" u="none">
                <a:solidFill>
                  <a:srgbClr val="94A3B8"/>
                </a:solidFill>
                <a:latin typeface="Plus Jakarta Sans"/>
              </a:rPr>
              <a:t>LOCATION</a:t>
            </a:r>
          </a:p>
        </p:txBody>
      </p:sp>
      <p:sp>
        <p:nvSpPr>
          <p:cNvPr id="14" name="TextBox 13"/>
          <p:cNvSpPr txBox="1"/>
          <p:nvPr/>
        </p:nvSpPr>
        <p:spPr>
          <a:xfrm>
            <a:off x="2143125" y="6105525"/>
            <a:ext cx="6191250" cy="180975"/>
          </a:xfrm>
          <a:prstGeom prst="rect">
            <a:avLst/>
          </a:prstGeom>
          <a:noFill/>
        </p:spPr>
        <p:txBody>
          <a:bodyPr wrap="none" lIns="0" tIns="0" rIns="0" bIns="0" anchor="t">
            <a:spAutoFit/>
          </a:bodyPr>
          <a:lstStyle/>
          <a:p>
            <a:pPr algn="l"/>
            <a:r>
              <a:rPr sz="1125" b="1" i="0" u="none">
                <a:solidFill>
                  <a:srgbClr val="F8FAFC"/>
                </a:solidFill>
                <a:latin typeface="Plus Jakarta Sans"/>
              </a:rPr>
              <a:t>Maison des Associations Internationales, Brussels; Meeting room Rome</a:t>
            </a:r>
          </a:p>
        </p:txBody>
      </p:sp>
      <p:sp>
        <p:nvSpPr>
          <p:cNvPr id="15" name="TextBox 14"/>
          <p:cNvSpPr txBox="1"/>
          <p:nvPr/>
        </p:nvSpPr>
        <p:spPr>
          <a:xfrm>
            <a:off x="7477125" y="5981700"/>
            <a:ext cx="4274343" cy="123825"/>
          </a:xfrm>
          <a:prstGeom prst="rect">
            <a:avLst/>
          </a:prstGeom>
          <a:noFill/>
        </p:spPr>
        <p:txBody>
          <a:bodyPr wrap="none" lIns="0" tIns="0" rIns="0" bIns="0" anchor="t">
            <a:spAutoFit/>
          </a:bodyPr>
          <a:lstStyle/>
          <a:p>
            <a:pPr algn="l"/>
            <a:r>
              <a:rPr sz="825" b="1" i="0" u="none">
                <a:solidFill>
                  <a:srgbClr val="94A3B8"/>
                </a:solidFill>
                <a:latin typeface="Plus Jakarta Sans"/>
              </a:rPr>
              <a:t>CHAIR &amp; UEMS OFFICE</a:t>
            </a:r>
          </a:p>
        </p:txBody>
      </p:sp>
      <p:sp>
        <p:nvSpPr>
          <p:cNvPr id="16" name="TextBox 15"/>
          <p:cNvSpPr txBox="1"/>
          <p:nvPr/>
        </p:nvSpPr>
        <p:spPr>
          <a:xfrm>
            <a:off x="7477125" y="6105525"/>
            <a:ext cx="4274343" cy="180975"/>
          </a:xfrm>
          <a:prstGeom prst="rect">
            <a:avLst/>
          </a:prstGeom>
          <a:noFill/>
        </p:spPr>
        <p:txBody>
          <a:bodyPr wrap="none" lIns="0" tIns="0" rIns="0" bIns="0" anchor="t">
            <a:spAutoFit/>
          </a:bodyPr>
          <a:lstStyle/>
          <a:p>
            <a:pPr algn="l"/>
            <a:r>
              <a:rPr sz="1125" b="1" i="0" u="none">
                <a:solidFill>
                  <a:srgbClr val="F8FAFC"/>
                </a:solidFill>
                <a:latin typeface="Plus Jakarta Sans"/>
              </a:rPr>
              <a:t>Dr. Łukasz Jasek, Poland | Hanne De Boe, Belgium</a:t>
            </a:r>
          </a:p>
        </p:txBody>
      </p:sp>
      <p:pic>
        <p:nvPicPr>
          <p:cNvPr id="17" name="Obraz 16" descr="UEMS Congress 2026 – Aplikacje w Google Play">
            <a:extLst>
              <a:ext uri="{FF2B5EF4-FFF2-40B4-BE49-F238E27FC236}">
                <a16:creationId xmlns:a16="http://schemas.microsoft.com/office/drawing/2014/main" id="{AC6D974C-F77C-FE4A-5DA3-9EFABDB0765E}"/>
              </a:ext>
            </a:extLst>
          </p:cNvPr>
          <p:cNvPicPr>
            <a:picLocks noChangeAspect="1"/>
          </p:cNvPicPr>
          <p:nvPr/>
        </p:nvPicPr>
        <p:blipFill>
          <a:blip r:embed="rId4"/>
          <a:stretch>
            <a:fillRect/>
          </a:stretch>
        </p:blipFill>
        <p:spPr>
          <a:xfrm>
            <a:off x="477344" y="429172"/>
            <a:ext cx="970456" cy="9704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2674590"/>
            <a:ext cx="3530649" cy="2175420"/>
          </a:xfrm>
          <a:prstGeom prst="roundRect">
            <a:avLst>
              <a:gd name="adj" fmla="val 612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330749" y="2996058"/>
            <a:ext cx="3530649" cy="1532483"/>
          </a:xfrm>
          <a:prstGeom prst="roundRect">
            <a:avLst>
              <a:gd name="adj" fmla="val 870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051899" y="2567433"/>
            <a:ext cx="3530649" cy="2389733"/>
          </a:xfrm>
          <a:prstGeom prst="roundRect">
            <a:avLst>
              <a:gd name="adj" fmla="val 558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11125200" y="342900"/>
            <a:ext cx="457200" cy="457200"/>
          </a:xfrm>
          <a:prstGeom prst="rect">
            <a:avLst/>
          </a:prstGeom>
        </p:spPr>
      </p:pic>
      <p:sp>
        <p:nvSpPr>
          <p:cNvPr id="9" name="TextBox 8"/>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0" name="TextBox 9"/>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1" name="TextBox 10"/>
          <p:cNvSpPr txBox="1"/>
          <p:nvPr/>
        </p:nvSpPr>
        <p:spPr>
          <a:xfrm>
            <a:off x="609600" y="342900"/>
            <a:ext cx="7024687" cy="161925"/>
          </a:xfrm>
          <a:prstGeom prst="rect">
            <a:avLst/>
          </a:prstGeom>
          <a:noFill/>
        </p:spPr>
        <p:txBody>
          <a:bodyPr wrap="none" lIns="0" tIns="0" rIns="0" bIns="0" anchor="ctr">
            <a:spAutoFit/>
          </a:bodyPr>
          <a:lstStyle/>
          <a:p>
            <a:pPr algn="l"/>
            <a:r>
              <a:rPr sz="975" b="1" i="0" u="none">
                <a:solidFill>
                  <a:srgbClr val="003366"/>
                </a:solidFill>
                <a:latin typeface="Space Grotesk"/>
              </a:rPr>
              <a:t>MEETING OPENING</a:t>
            </a:r>
          </a:p>
        </p:txBody>
      </p:sp>
      <p:sp>
        <p:nvSpPr>
          <p:cNvPr id="12" name="TextBox 11"/>
          <p:cNvSpPr txBox="1"/>
          <p:nvPr/>
        </p:nvSpPr>
        <p:spPr>
          <a:xfrm>
            <a:off x="609600" y="561975"/>
            <a:ext cx="7375921"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UEMS Position Paper Strategy &amp; Objectives</a:t>
            </a:r>
          </a:p>
        </p:txBody>
      </p:sp>
      <p:sp>
        <p:nvSpPr>
          <p:cNvPr id="13" name="TextBox 12"/>
          <p:cNvSpPr txBox="1"/>
          <p:nvPr/>
        </p:nvSpPr>
        <p:spPr>
          <a:xfrm>
            <a:off x="847725" y="2950815"/>
            <a:ext cx="4008899"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Initial Agreement</a:t>
            </a:r>
          </a:p>
        </p:txBody>
      </p:sp>
      <p:sp>
        <p:nvSpPr>
          <p:cNvPr id="14" name="TextBox 13"/>
          <p:cNvSpPr txBox="1"/>
          <p:nvPr/>
        </p:nvSpPr>
        <p:spPr>
          <a:xfrm>
            <a:off x="847725" y="3287910"/>
            <a:ext cx="3149649" cy="128587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meeting was opened with the discussion on the need for drafting a UEMS Position Paper on Artificial Intelligence in Medicine. The working group agreed to commence with the process following this meeting.</a:t>
            </a:r>
          </a:p>
        </p:txBody>
      </p:sp>
      <p:sp>
        <p:nvSpPr>
          <p:cNvPr id="15" name="TextBox 14"/>
          <p:cNvSpPr txBox="1"/>
          <p:nvPr/>
        </p:nvSpPr>
        <p:spPr>
          <a:xfrm>
            <a:off x="4568874" y="3272283"/>
            <a:ext cx="4008899"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Core Aim &amp; Basis</a:t>
            </a:r>
          </a:p>
        </p:txBody>
      </p:sp>
      <p:sp>
        <p:nvSpPr>
          <p:cNvPr id="16" name="TextBox 15"/>
          <p:cNvSpPr txBox="1"/>
          <p:nvPr/>
        </p:nvSpPr>
        <p:spPr>
          <a:xfrm>
            <a:off x="4568874" y="3609379"/>
            <a:ext cx="3149649" cy="642937"/>
          </a:xfrm>
          <a:prstGeom prst="rect">
            <a:avLst/>
          </a:prstGeom>
          <a:noFill/>
        </p:spPr>
        <p:txBody>
          <a:bodyPr wrap="square" lIns="0" tIns="0" rIns="0" bIns="0" anchor="t">
            <a:spAutoFit/>
          </a:bodyPr>
          <a:lstStyle/>
          <a:p>
            <a:pPr algn="l">
              <a:lnSpc>
                <a:spcPts val="1687"/>
              </a:lnSpc>
            </a:pPr>
            <a:r>
              <a:rPr sz="1125" b="0" i="0" u="none" dirty="0">
                <a:solidFill>
                  <a:srgbClr val="334155"/>
                </a:solidFill>
                <a:latin typeface="Plus Jakarta Sans"/>
              </a:rPr>
              <a:t>The paper should set out UEMS’s position and provide a basis for future guidance on AI in medical education and practice.</a:t>
            </a:r>
          </a:p>
        </p:txBody>
      </p:sp>
      <p:sp>
        <p:nvSpPr>
          <p:cNvPr id="17" name="TextBox 16"/>
          <p:cNvSpPr txBox="1"/>
          <p:nvPr/>
        </p:nvSpPr>
        <p:spPr>
          <a:xfrm>
            <a:off x="8290024" y="2843658"/>
            <a:ext cx="3901975"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Timeline &amp; Process</a:t>
            </a:r>
          </a:p>
        </p:txBody>
      </p:sp>
      <p:sp>
        <p:nvSpPr>
          <p:cNvPr id="18" name="TextBox 17"/>
          <p:cNvSpPr txBox="1"/>
          <p:nvPr/>
        </p:nvSpPr>
        <p:spPr>
          <a:xfrm>
            <a:off x="8290024" y="3180754"/>
            <a:ext cx="3149649" cy="1500187"/>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aim is to have a draft ready for the UEMS spring council meeting in April. The paper should establish UEMS’s position and provide a basis for future guidance. A broader framework for Sections and Boards, and the possible use of a Delphi process, could be considered at a later stage.</a:t>
            </a:r>
          </a:p>
        </p:txBody>
      </p:sp>
      <p:pic>
        <p:nvPicPr>
          <p:cNvPr id="19" name="Obraz 18" descr="UEMS Congress 2026 – Aplikacje w Google Play">
            <a:extLst>
              <a:ext uri="{FF2B5EF4-FFF2-40B4-BE49-F238E27FC236}">
                <a16:creationId xmlns:a16="http://schemas.microsoft.com/office/drawing/2014/main" id="{906F283D-B7F9-D9C6-EAA4-988655E9817A}"/>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2128837"/>
            <a:ext cx="10972800" cy="3267075"/>
          </a:xfrm>
          <a:prstGeom prst="roundRect">
            <a:avLst>
              <a:gd name="adj" fmla="val 40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11125200" y="342900"/>
            <a:ext cx="457200" cy="457200"/>
          </a:xfrm>
          <a:prstGeom prst="rect">
            <a:avLst/>
          </a:prstGeom>
        </p:spPr>
      </p:pic>
      <p:pic>
        <p:nvPicPr>
          <p:cNvPr id="7" name="Picture 6" descr="image.png"/>
          <p:cNvPicPr>
            <a:picLocks noChangeAspect="1"/>
          </p:cNvPicPr>
          <p:nvPr/>
        </p:nvPicPr>
        <p:blipFill>
          <a:blip r:embed="rId3"/>
          <a:stretch>
            <a:fillRect/>
          </a:stretch>
        </p:blipFill>
        <p:spPr>
          <a:xfrm>
            <a:off x="923925" y="3509962"/>
            <a:ext cx="95250" cy="152400"/>
          </a:xfrm>
          <a:prstGeom prst="rect">
            <a:avLst/>
          </a:prstGeom>
        </p:spPr>
      </p:pic>
      <p:pic>
        <p:nvPicPr>
          <p:cNvPr id="8" name="Picture 7" descr="image.png"/>
          <p:cNvPicPr>
            <a:picLocks noChangeAspect="1"/>
          </p:cNvPicPr>
          <p:nvPr/>
        </p:nvPicPr>
        <p:blipFill>
          <a:blip r:embed="rId3"/>
          <a:stretch>
            <a:fillRect/>
          </a:stretch>
        </p:blipFill>
        <p:spPr>
          <a:xfrm>
            <a:off x="923925" y="3852862"/>
            <a:ext cx="95250" cy="152400"/>
          </a:xfrm>
          <a:prstGeom prst="rect">
            <a:avLst/>
          </a:prstGeom>
        </p:spPr>
      </p:pic>
      <p:pic>
        <p:nvPicPr>
          <p:cNvPr id="9" name="Picture 8" descr="image.png"/>
          <p:cNvPicPr>
            <a:picLocks noChangeAspect="1"/>
          </p:cNvPicPr>
          <p:nvPr/>
        </p:nvPicPr>
        <p:blipFill>
          <a:blip r:embed="rId3"/>
          <a:stretch>
            <a:fillRect/>
          </a:stretch>
        </p:blipFill>
        <p:spPr>
          <a:xfrm>
            <a:off x="923925" y="4195762"/>
            <a:ext cx="95250" cy="152400"/>
          </a:xfrm>
          <a:prstGeom prst="rect">
            <a:avLst/>
          </a:prstGeom>
        </p:spPr>
      </p:pic>
      <p:pic>
        <p:nvPicPr>
          <p:cNvPr id="10" name="Picture 9" descr="image.png"/>
          <p:cNvPicPr>
            <a:picLocks noChangeAspect="1"/>
          </p:cNvPicPr>
          <p:nvPr/>
        </p:nvPicPr>
        <p:blipFill>
          <a:blip r:embed="rId3"/>
          <a:stretch>
            <a:fillRect/>
          </a:stretch>
        </p:blipFill>
        <p:spPr>
          <a:xfrm>
            <a:off x="923925" y="4538662"/>
            <a:ext cx="95250" cy="152400"/>
          </a:xfrm>
          <a:prstGeom prst="rect">
            <a:avLst/>
          </a:prstGeom>
        </p:spPr>
      </p:pic>
      <p:pic>
        <p:nvPicPr>
          <p:cNvPr id="11" name="Picture 10" descr="image.png"/>
          <p:cNvPicPr>
            <a:picLocks noChangeAspect="1"/>
          </p:cNvPicPr>
          <p:nvPr/>
        </p:nvPicPr>
        <p:blipFill>
          <a:blip r:embed="rId3"/>
          <a:stretch>
            <a:fillRect/>
          </a:stretch>
        </p:blipFill>
        <p:spPr>
          <a:xfrm>
            <a:off x="923925" y="4881562"/>
            <a:ext cx="95250" cy="152400"/>
          </a:xfrm>
          <a:prstGeom prst="rect">
            <a:avLst/>
          </a:prstGeom>
        </p:spPr>
      </p:pic>
      <p:sp>
        <p:nvSpPr>
          <p:cNvPr id="12" name="TextBox 11"/>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3" name="TextBox 12"/>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4" name="TextBox 13"/>
          <p:cNvSpPr txBox="1"/>
          <p:nvPr/>
        </p:nvSpPr>
        <p:spPr>
          <a:xfrm>
            <a:off x="609600" y="342900"/>
            <a:ext cx="4393406"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5" name="TextBox 14"/>
          <p:cNvSpPr txBox="1"/>
          <p:nvPr/>
        </p:nvSpPr>
        <p:spPr>
          <a:xfrm>
            <a:off x="609600" y="561975"/>
            <a:ext cx="4613076"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1. AI education and training</a:t>
            </a:r>
          </a:p>
        </p:txBody>
      </p:sp>
      <p:sp>
        <p:nvSpPr>
          <p:cNvPr id="16" name="TextBox 15"/>
          <p:cNvSpPr txBox="1"/>
          <p:nvPr/>
        </p:nvSpPr>
        <p:spPr>
          <a:xfrm>
            <a:off x="923925" y="2443162"/>
            <a:ext cx="10439400" cy="457200"/>
          </a:xfrm>
          <a:prstGeom prst="rect">
            <a:avLst/>
          </a:prstGeom>
          <a:noFill/>
        </p:spPr>
        <p:txBody>
          <a:bodyPr wrap="square" lIns="0" tIns="0" rIns="0" bIns="0" anchor="t">
            <a:spAutoFit/>
          </a:bodyPr>
          <a:lstStyle/>
          <a:p>
            <a:pPr algn="l">
              <a:lnSpc>
                <a:spcPts val="1800"/>
              </a:lnSpc>
            </a:pPr>
            <a:r>
              <a:rPr sz="1200" b="1" i="0" u="none">
                <a:solidFill>
                  <a:srgbClr val="003366"/>
                </a:solidFill>
                <a:latin typeface="Plus Jakarta Sans"/>
              </a:rPr>
              <a:t>The group discussed integrating AI education into medical training and making it relevant to doctors at every career stage. It was agreed that doctors need a level of AI literacy, while the depth and focus of training will vary by role and specialty.</a:t>
            </a:r>
          </a:p>
        </p:txBody>
      </p:sp>
      <p:sp>
        <p:nvSpPr>
          <p:cNvPr id="17" name="TextBox 16"/>
          <p:cNvSpPr txBox="1"/>
          <p:nvPr/>
        </p:nvSpPr>
        <p:spPr>
          <a:xfrm>
            <a:off x="923925" y="3090862"/>
            <a:ext cx="11268075" cy="200025"/>
          </a:xfrm>
          <a:prstGeom prst="rect">
            <a:avLst/>
          </a:prstGeom>
          <a:noFill/>
        </p:spPr>
        <p:txBody>
          <a:bodyPr wrap="none" lIns="0" tIns="0" rIns="0" bIns="0" anchor="t">
            <a:spAutoFit/>
          </a:bodyPr>
          <a:lstStyle/>
          <a:p>
            <a:pPr algn="l"/>
            <a:r>
              <a:rPr sz="1200" b="1" i="0" u="none">
                <a:solidFill>
                  <a:srgbClr val="0F172A"/>
                </a:solidFill>
                <a:latin typeface="Plus Jakarta Sans"/>
              </a:rPr>
              <a:t>Training should address:</a:t>
            </a:r>
          </a:p>
        </p:txBody>
      </p:sp>
      <p:sp>
        <p:nvSpPr>
          <p:cNvPr id="18" name="TextBox 17"/>
          <p:cNvSpPr txBox="1"/>
          <p:nvPr/>
        </p:nvSpPr>
        <p:spPr>
          <a:xfrm>
            <a:off x="1133475" y="3481387"/>
            <a:ext cx="1105852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General AI knowledge, including different types of AI and the EU AI Act.</a:t>
            </a:r>
          </a:p>
        </p:txBody>
      </p:sp>
      <p:sp>
        <p:nvSpPr>
          <p:cNvPr id="19" name="TextBox 18"/>
          <p:cNvSpPr txBox="1"/>
          <p:nvPr/>
        </p:nvSpPr>
        <p:spPr>
          <a:xfrm>
            <a:off x="1133475" y="3824287"/>
            <a:ext cx="1105852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Safe use of AI and protection of patient data.</a:t>
            </a:r>
          </a:p>
        </p:txBody>
      </p:sp>
      <p:sp>
        <p:nvSpPr>
          <p:cNvPr id="20" name="TextBox 19"/>
          <p:cNvSpPr txBox="1"/>
          <p:nvPr/>
        </p:nvSpPr>
        <p:spPr>
          <a:xfrm>
            <a:off x="1133475" y="4167187"/>
            <a:ext cx="1105852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Critical appraisal of AI outputs and the importance of critical thinking.</a:t>
            </a:r>
          </a:p>
        </p:txBody>
      </p:sp>
      <p:sp>
        <p:nvSpPr>
          <p:cNvPr id="21" name="TextBox 20"/>
          <p:cNvSpPr txBox="1"/>
          <p:nvPr/>
        </p:nvSpPr>
        <p:spPr>
          <a:xfrm>
            <a:off x="1133475" y="4510087"/>
            <a:ext cx="1105852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The potential for AI to be biased, including how systems are trained and supervised.</a:t>
            </a:r>
          </a:p>
        </p:txBody>
      </p:sp>
      <p:sp>
        <p:nvSpPr>
          <p:cNvPr id="22" name="TextBox 21"/>
          <p:cNvSpPr txBox="1"/>
          <p:nvPr/>
        </p:nvSpPr>
        <p:spPr>
          <a:xfrm>
            <a:off x="1133475" y="4852987"/>
            <a:ext cx="1105852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How to use AI responsibly in learning and clinical practice.</a:t>
            </a:r>
          </a:p>
        </p:txBody>
      </p:sp>
      <p:pic>
        <p:nvPicPr>
          <p:cNvPr id="23" name="Obraz 22" descr="UEMS Congress 2026 – Aplikacje w Google Play">
            <a:extLst>
              <a:ext uri="{FF2B5EF4-FFF2-40B4-BE49-F238E27FC236}">
                <a16:creationId xmlns:a16="http://schemas.microsoft.com/office/drawing/2014/main" id="{F47BEED7-08C3-B72F-63F7-867884F86AEF}"/>
              </a:ext>
            </a:extLst>
          </p:cNvPr>
          <p:cNvPicPr>
            <a:picLocks noChangeAspect="1"/>
          </p:cNvPicPr>
          <p:nvPr/>
        </p:nvPicPr>
        <p:blipFill>
          <a:blip r:embed="rId4"/>
          <a:stretch>
            <a:fillRect/>
          </a:stretch>
        </p:blipFill>
        <p:spPr>
          <a:xfrm>
            <a:off x="10868572" y="5454157"/>
            <a:ext cx="970456" cy="9704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2562671"/>
            <a:ext cx="10972800" cy="676275"/>
          </a:xfrm>
          <a:prstGeom prst="roundRect">
            <a:avLst>
              <a:gd name="adj" fmla="val 16901"/>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9600" y="3643758"/>
            <a:ext cx="5391150" cy="1103858"/>
          </a:xfrm>
          <a:prstGeom prst="roundRect">
            <a:avLst>
              <a:gd name="adj" fmla="val 12080"/>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191250" y="3429446"/>
            <a:ext cx="5391150" cy="1532483"/>
          </a:xfrm>
          <a:prstGeom prst="roundRect">
            <a:avLst>
              <a:gd name="adj" fmla="val 870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11125200" y="342900"/>
            <a:ext cx="457200" cy="457200"/>
          </a:xfrm>
          <a:prstGeom prst="rect">
            <a:avLst/>
          </a:prstGeom>
        </p:spPr>
      </p:pic>
      <p:sp>
        <p:nvSpPr>
          <p:cNvPr id="9" name="TextBox 8"/>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0" name="TextBox 9"/>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1" name="TextBox 10"/>
          <p:cNvSpPr txBox="1"/>
          <p:nvPr/>
        </p:nvSpPr>
        <p:spPr>
          <a:xfrm>
            <a:off x="609600" y="342900"/>
            <a:ext cx="9286875"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2" name="TextBox 11"/>
          <p:cNvSpPr txBox="1"/>
          <p:nvPr/>
        </p:nvSpPr>
        <p:spPr>
          <a:xfrm>
            <a:off x="609600" y="561975"/>
            <a:ext cx="9751218"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2. Integration into European Training Requirements (ETRs)</a:t>
            </a:r>
          </a:p>
        </p:txBody>
      </p:sp>
      <p:sp>
        <p:nvSpPr>
          <p:cNvPr id="13" name="TextBox 12"/>
          <p:cNvSpPr txBox="1"/>
          <p:nvPr/>
        </p:nvSpPr>
        <p:spPr>
          <a:xfrm>
            <a:off x="914400" y="2791271"/>
            <a:ext cx="11277600" cy="219075"/>
          </a:xfrm>
          <a:prstGeom prst="rect">
            <a:avLst/>
          </a:prstGeom>
          <a:noFill/>
        </p:spPr>
        <p:txBody>
          <a:bodyPr wrap="none" lIns="0" tIns="0" rIns="0" bIns="0" anchor="t">
            <a:spAutoFit/>
          </a:bodyPr>
          <a:lstStyle/>
          <a:p>
            <a:pPr algn="l"/>
            <a:r>
              <a:rPr sz="1350" b="1" i="0" u="none">
                <a:solidFill>
                  <a:srgbClr val="FFFFFF"/>
                </a:solidFill>
                <a:latin typeface="Plus Jakarta Sans"/>
              </a:rPr>
              <a:t>AI competencies should be included in all the European Training Requirements (ETRs).</a:t>
            </a:r>
          </a:p>
        </p:txBody>
      </p:sp>
      <p:sp>
        <p:nvSpPr>
          <p:cNvPr id="14" name="TextBox 13"/>
          <p:cNvSpPr txBox="1"/>
          <p:nvPr/>
        </p:nvSpPr>
        <p:spPr>
          <a:xfrm>
            <a:off x="847725" y="3919983"/>
            <a:ext cx="6450806"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General Competencies</a:t>
            </a:r>
          </a:p>
        </p:txBody>
      </p:sp>
      <p:sp>
        <p:nvSpPr>
          <p:cNvPr id="15" name="TextBox 14"/>
          <p:cNvSpPr txBox="1"/>
          <p:nvPr/>
        </p:nvSpPr>
        <p:spPr>
          <a:xfrm>
            <a:off x="847725" y="4257079"/>
            <a:ext cx="6143625" cy="214312"/>
          </a:xfrm>
          <a:prstGeom prst="rect">
            <a:avLst/>
          </a:prstGeom>
          <a:noFill/>
        </p:spPr>
        <p:txBody>
          <a:bodyPr wrap="none" lIns="0" tIns="0" rIns="0" bIns="0" anchor="t">
            <a:spAutoFit/>
          </a:bodyPr>
          <a:lstStyle/>
          <a:p>
            <a:pPr algn="l">
              <a:lnSpc>
                <a:spcPts val="1687"/>
              </a:lnSpc>
            </a:pPr>
            <a:r>
              <a:rPr sz="1125" b="0" i="0" u="none">
                <a:solidFill>
                  <a:srgbClr val="334155"/>
                </a:solidFill>
                <a:latin typeface="Plus Jakarta Sans"/>
              </a:rPr>
              <a:t>General competencies for all specialties.</a:t>
            </a:r>
          </a:p>
        </p:txBody>
      </p:sp>
      <p:sp>
        <p:nvSpPr>
          <p:cNvPr id="16" name="TextBox 15"/>
          <p:cNvSpPr txBox="1"/>
          <p:nvPr/>
        </p:nvSpPr>
        <p:spPr>
          <a:xfrm>
            <a:off x="6429375" y="3705671"/>
            <a:ext cx="5762625"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Specialty-Specific Competencies</a:t>
            </a:r>
          </a:p>
        </p:txBody>
      </p:sp>
      <p:sp>
        <p:nvSpPr>
          <p:cNvPr id="17" name="TextBox 16"/>
          <p:cNvSpPr txBox="1"/>
          <p:nvPr/>
        </p:nvSpPr>
        <p:spPr>
          <a:xfrm>
            <a:off x="6429375" y="4042767"/>
            <a:ext cx="5010150"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Specialty-specific competencies developed by the relevant Sections and Boards, with support from the Working Group. Training should reflect the differences in AI use between the specialties.</a:t>
            </a:r>
          </a:p>
        </p:txBody>
      </p:sp>
      <p:pic>
        <p:nvPicPr>
          <p:cNvPr id="18" name="Obraz 17" descr="UEMS Congress 2026 – Aplikacje w Google Play">
            <a:extLst>
              <a:ext uri="{FF2B5EF4-FFF2-40B4-BE49-F238E27FC236}">
                <a16:creationId xmlns:a16="http://schemas.microsoft.com/office/drawing/2014/main" id="{4E4F46CC-A994-85DF-5182-F2848D02297E}"/>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2716559"/>
            <a:ext cx="10972800" cy="2091630"/>
          </a:xfrm>
          <a:prstGeom prst="roundRect">
            <a:avLst>
              <a:gd name="adj" fmla="val 728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62025" y="3846165"/>
            <a:ext cx="10267950" cy="609600"/>
          </a:xfrm>
          <a:prstGeom prst="roundRect">
            <a:avLst>
              <a:gd name="adj" fmla="val 1875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62025" y="3846165"/>
            <a:ext cx="38100" cy="609600"/>
          </a:xfrm>
          <a:prstGeom prst="rect">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11125200" y="342900"/>
            <a:ext cx="457200" cy="457200"/>
          </a:xfrm>
          <a:prstGeom prst="rect">
            <a:avLst/>
          </a:prstGeom>
        </p:spPr>
      </p:pic>
      <p:pic>
        <p:nvPicPr>
          <p:cNvPr id="9" name="Picture 8" descr="image.png"/>
          <p:cNvPicPr>
            <a:picLocks noChangeAspect="1"/>
          </p:cNvPicPr>
          <p:nvPr/>
        </p:nvPicPr>
        <p:blipFill>
          <a:blip r:embed="rId3"/>
          <a:stretch>
            <a:fillRect/>
          </a:stretch>
        </p:blipFill>
        <p:spPr>
          <a:xfrm>
            <a:off x="1228725" y="4036665"/>
            <a:ext cx="228600" cy="228600"/>
          </a:xfrm>
          <a:prstGeom prst="rect">
            <a:avLst/>
          </a:prstGeom>
        </p:spPr>
      </p:pic>
      <p:sp>
        <p:nvSpPr>
          <p:cNvPr id="10" name="TextBox 9"/>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1" name="TextBox 10"/>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2" name="TextBox 11"/>
          <p:cNvSpPr txBox="1"/>
          <p:nvPr/>
        </p:nvSpPr>
        <p:spPr>
          <a:xfrm>
            <a:off x="609600" y="342900"/>
            <a:ext cx="4583906" cy="161925"/>
          </a:xfrm>
          <a:prstGeom prst="rect">
            <a:avLst/>
          </a:prstGeom>
          <a:noFill/>
        </p:spPr>
        <p:txBody>
          <a:bodyPr wrap="none" lIns="0" tIns="0" rIns="0" bIns="0" anchor="ctr">
            <a:spAutoFit/>
          </a:bodyPr>
          <a:lstStyle/>
          <a:p>
            <a:pPr algn="l"/>
            <a:r>
              <a:rPr sz="975" b="1" i="0" u="none">
                <a:solidFill>
                  <a:srgbClr val="003366"/>
                </a:solidFill>
                <a:latin typeface="Space Grotesk"/>
              </a:rPr>
              <a:t>ETR CONTEXT</a:t>
            </a:r>
          </a:p>
        </p:txBody>
      </p:sp>
      <p:sp>
        <p:nvSpPr>
          <p:cNvPr id="13" name="TextBox 12"/>
          <p:cNvSpPr txBox="1"/>
          <p:nvPr/>
        </p:nvSpPr>
        <p:spPr>
          <a:xfrm>
            <a:off x="609600" y="561975"/>
            <a:ext cx="4813101"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AI’s Role in Medical Learning</a:t>
            </a:r>
          </a:p>
        </p:txBody>
      </p:sp>
      <p:sp>
        <p:nvSpPr>
          <p:cNvPr id="14" name="TextBox 13"/>
          <p:cNvSpPr txBox="1"/>
          <p:nvPr/>
        </p:nvSpPr>
        <p:spPr>
          <a:xfrm>
            <a:off x="962025" y="3068984"/>
            <a:ext cx="10363200" cy="548580"/>
          </a:xfrm>
          <a:prstGeom prst="rect">
            <a:avLst/>
          </a:prstGeom>
          <a:noFill/>
        </p:spPr>
        <p:txBody>
          <a:bodyPr wrap="square" lIns="0" tIns="0" rIns="0" bIns="0" anchor="t">
            <a:spAutoFit/>
          </a:bodyPr>
          <a:lstStyle/>
          <a:p>
            <a:pPr algn="l">
              <a:lnSpc>
                <a:spcPts val="2160"/>
              </a:lnSpc>
            </a:pPr>
            <a:r>
              <a:rPr sz="1350" b="0" i="0" u="none">
                <a:solidFill>
                  <a:srgbClr val="0F172A"/>
                </a:solidFill>
                <a:latin typeface="Plus Jakarta Sans"/>
              </a:rPr>
              <a:t>The group also discussed AI’s role in learning. The general view of the group is that AI tools are already widely used by students and trainees, making critical thinking and the ability to assess AI-generated information essential parts of education.</a:t>
            </a:r>
          </a:p>
        </p:txBody>
      </p:sp>
      <p:sp>
        <p:nvSpPr>
          <p:cNvPr id="15" name="TextBox 14"/>
          <p:cNvSpPr txBox="1"/>
          <p:nvPr/>
        </p:nvSpPr>
        <p:spPr>
          <a:xfrm>
            <a:off x="1609725" y="4050952"/>
            <a:ext cx="6155531" cy="200025"/>
          </a:xfrm>
          <a:prstGeom prst="rect">
            <a:avLst/>
          </a:prstGeom>
          <a:noFill/>
        </p:spPr>
        <p:txBody>
          <a:bodyPr wrap="none" lIns="0" tIns="0" rIns="0" bIns="0" anchor="t">
            <a:spAutoFit/>
          </a:bodyPr>
          <a:lstStyle/>
          <a:p>
            <a:pPr algn="l"/>
            <a:r>
              <a:rPr sz="1200" b="1" i="0" u="none">
                <a:solidFill>
                  <a:srgbClr val="334155"/>
                </a:solidFill>
                <a:latin typeface="Plus Jakarta Sans"/>
              </a:rPr>
              <a:t>The discussion included tools such as AMBOSS and OpenEvidence.</a:t>
            </a:r>
          </a:p>
        </p:txBody>
      </p:sp>
      <p:pic>
        <p:nvPicPr>
          <p:cNvPr id="16" name="Obraz 15" descr="UEMS Congress 2026 – Aplikacje w Google Play">
            <a:extLst>
              <a:ext uri="{FF2B5EF4-FFF2-40B4-BE49-F238E27FC236}">
                <a16:creationId xmlns:a16="http://schemas.microsoft.com/office/drawing/2014/main" id="{4ECC7A91-4119-98D9-2E71-5EACDE602F36}"/>
              </a:ext>
            </a:extLst>
          </p:cNvPr>
          <p:cNvPicPr>
            <a:picLocks noChangeAspect="1"/>
          </p:cNvPicPr>
          <p:nvPr/>
        </p:nvPicPr>
        <p:blipFill>
          <a:blip r:embed="rId4"/>
          <a:stretch>
            <a:fillRect/>
          </a:stretch>
        </p:blipFill>
        <p:spPr>
          <a:xfrm>
            <a:off x="10868572" y="5454157"/>
            <a:ext cx="970456" cy="97045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2781746"/>
            <a:ext cx="5391150" cy="1961108"/>
          </a:xfrm>
          <a:prstGeom prst="roundRect">
            <a:avLst>
              <a:gd name="adj" fmla="val 679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191250" y="2362646"/>
            <a:ext cx="5391150" cy="2799308"/>
          </a:xfrm>
          <a:prstGeom prst="roundRect">
            <a:avLst>
              <a:gd name="adj" fmla="val 476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11125200" y="342900"/>
            <a:ext cx="457200" cy="457200"/>
          </a:xfrm>
          <a:prstGeom prst="rect">
            <a:avLst/>
          </a:prstGeom>
        </p:spPr>
      </p:pic>
      <p:pic>
        <p:nvPicPr>
          <p:cNvPr id="8" name="Picture 7" descr="image.png"/>
          <p:cNvPicPr>
            <a:picLocks noChangeAspect="1"/>
          </p:cNvPicPr>
          <p:nvPr/>
        </p:nvPicPr>
        <p:blipFill>
          <a:blip r:embed="rId3"/>
          <a:stretch>
            <a:fillRect/>
          </a:stretch>
        </p:blipFill>
        <p:spPr>
          <a:xfrm>
            <a:off x="6429375" y="3409354"/>
            <a:ext cx="95250" cy="152400"/>
          </a:xfrm>
          <a:prstGeom prst="rect">
            <a:avLst/>
          </a:prstGeom>
        </p:spPr>
      </p:pic>
      <p:pic>
        <p:nvPicPr>
          <p:cNvPr id="9" name="Picture 8" descr="image.png"/>
          <p:cNvPicPr>
            <a:picLocks noChangeAspect="1"/>
          </p:cNvPicPr>
          <p:nvPr/>
        </p:nvPicPr>
        <p:blipFill>
          <a:blip r:embed="rId3"/>
          <a:stretch>
            <a:fillRect/>
          </a:stretch>
        </p:blipFill>
        <p:spPr>
          <a:xfrm>
            <a:off x="6429375" y="3752254"/>
            <a:ext cx="95250" cy="152400"/>
          </a:xfrm>
          <a:prstGeom prst="rect">
            <a:avLst/>
          </a:prstGeom>
        </p:spPr>
      </p:pic>
      <p:pic>
        <p:nvPicPr>
          <p:cNvPr id="10" name="Picture 9" descr="image.png"/>
          <p:cNvPicPr>
            <a:picLocks noChangeAspect="1"/>
          </p:cNvPicPr>
          <p:nvPr/>
        </p:nvPicPr>
        <p:blipFill>
          <a:blip r:embed="rId3"/>
          <a:stretch>
            <a:fillRect/>
          </a:stretch>
        </p:blipFill>
        <p:spPr>
          <a:xfrm>
            <a:off x="6429375" y="4095154"/>
            <a:ext cx="95250" cy="152400"/>
          </a:xfrm>
          <a:prstGeom prst="rect">
            <a:avLst/>
          </a:prstGeom>
        </p:spPr>
      </p:pic>
      <p:sp>
        <p:nvSpPr>
          <p:cNvPr id="11" name="TextBox 10"/>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2" name="TextBox 11"/>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3" name="TextBox 12"/>
          <p:cNvSpPr txBox="1"/>
          <p:nvPr/>
        </p:nvSpPr>
        <p:spPr>
          <a:xfrm>
            <a:off x="609600" y="342900"/>
            <a:ext cx="6619875"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4" name="TextBox 13"/>
          <p:cNvSpPr txBox="1"/>
          <p:nvPr/>
        </p:nvSpPr>
        <p:spPr>
          <a:xfrm>
            <a:off x="609600" y="561975"/>
            <a:ext cx="6950868"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3. AI and the doctor–patient relationship</a:t>
            </a:r>
          </a:p>
        </p:txBody>
      </p:sp>
      <p:sp>
        <p:nvSpPr>
          <p:cNvPr id="15" name="TextBox 14"/>
          <p:cNvSpPr txBox="1"/>
          <p:nvPr/>
        </p:nvSpPr>
        <p:spPr>
          <a:xfrm>
            <a:off x="847725" y="3057971"/>
            <a:ext cx="6450806"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Impact on Consultations</a:t>
            </a:r>
          </a:p>
        </p:txBody>
      </p:sp>
      <p:sp>
        <p:nvSpPr>
          <p:cNvPr id="16" name="TextBox 15"/>
          <p:cNvSpPr txBox="1"/>
          <p:nvPr/>
        </p:nvSpPr>
        <p:spPr>
          <a:xfrm>
            <a:off x="847725" y="3395067"/>
            <a:ext cx="5010150" cy="1071562"/>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Attendees discussed how AI is changing how patients prepare for consultations and interact with doctors. Patients can come with AI-generated information that might not be correct, which can increase anxiety and add to doctors’ workload. It can also harm the trust in healthcare providers.</a:t>
            </a:r>
          </a:p>
        </p:txBody>
      </p:sp>
      <p:sp>
        <p:nvSpPr>
          <p:cNvPr id="17" name="TextBox 16"/>
          <p:cNvSpPr txBox="1"/>
          <p:nvPr/>
        </p:nvSpPr>
        <p:spPr>
          <a:xfrm>
            <a:off x="6429375" y="2638871"/>
            <a:ext cx="5762625"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Required Training for Doctors</a:t>
            </a:r>
          </a:p>
        </p:txBody>
      </p:sp>
      <p:sp>
        <p:nvSpPr>
          <p:cNvPr id="18" name="TextBox 17"/>
          <p:cNvSpPr txBox="1"/>
          <p:nvPr/>
        </p:nvSpPr>
        <p:spPr>
          <a:xfrm>
            <a:off x="6429375" y="2975967"/>
            <a:ext cx="5762625" cy="214312"/>
          </a:xfrm>
          <a:prstGeom prst="rect">
            <a:avLst/>
          </a:prstGeom>
          <a:noFill/>
        </p:spPr>
        <p:txBody>
          <a:bodyPr wrap="none" lIns="0" tIns="0" rIns="0" bIns="0" anchor="t">
            <a:spAutoFit/>
          </a:bodyPr>
          <a:lstStyle/>
          <a:p>
            <a:pPr algn="l">
              <a:lnSpc>
                <a:spcPts val="1687"/>
              </a:lnSpc>
            </a:pPr>
            <a:r>
              <a:rPr sz="1125" b="0" i="0" u="none">
                <a:solidFill>
                  <a:srgbClr val="334155"/>
                </a:solidFill>
                <a:latin typeface="Plus Jakarta Sans"/>
              </a:rPr>
              <a:t>Doctors may need training in how to:</a:t>
            </a:r>
          </a:p>
        </p:txBody>
      </p:sp>
      <p:sp>
        <p:nvSpPr>
          <p:cNvPr id="19" name="TextBox 18"/>
          <p:cNvSpPr txBox="1"/>
          <p:nvPr/>
        </p:nvSpPr>
        <p:spPr>
          <a:xfrm>
            <a:off x="6429375" y="4485679"/>
            <a:ext cx="5010150" cy="400050"/>
          </a:xfrm>
          <a:prstGeom prst="rect">
            <a:avLst/>
          </a:prstGeom>
          <a:noFill/>
        </p:spPr>
        <p:txBody>
          <a:bodyPr wrap="square" lIns="0" tIns="0" rIns="0" bIns="0" anchor="t">
            <a:spAutoFit/>
          </a:bodyPr>
          <a:lstStyle/>
          <a:p>
            <a:pPr algn="l">
              <a:lnSpc>
                <a:spcPts val="1575"/>
              </a:lnSpc>
            </a:pPr>
            <a:r>
              <a:rPr sz="1050" b="0" i="0" u="none">
                <a:solidFill>
                  <a:srgbClr val="64748B"/>
                </a:solidFill>
                <a:latin typeface="Plus Jakarta Sans"/>
              </a:rPr>
              <a:t>This could be included in communication and other core professional skills training.</a:t>
            </a:r>
          </a:p>
        </p:txBody>
      </p:sp>
      <p:sp>
        <p:nvSpPr>
          <p:cNvPr id="20" name="TextBox 19"/>
          <p:cNvSpPr txBox="1"/>
          <p:nvPr/>
        </p:nvSpPr>
        <p:spPr>
          <a:xfrm>
            <a:off x="6638925" y="3380779"/>
            <a:ext cx="555307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Respond to patients who use AI.</a:t>
            </a:r>
          </a:p>
        </p:txBody>
      </p:sp>
      <p:sp>
        <p:nvSpPr>
          <p:cNvPr id="21" name="TextBox 20"/>
          <p:cNvSpPr txBox="1"/>
          <p:nvPr/>
        </p:nvSpPr>
        <p:spPr>
          <a:xfrm>
            <a:off x="6638925" y="3723679"/>
            <a:ext cx="555307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Explain its limitations.</a:t>
            </a:r>
          </a:p>
        </p:txBody>
      </p:sp>
      <p:sp>
        <p:nvSpPr>
          <p:cNvPr id="22" name="TextBox 21"/>
          <p:cNvSpPr txBox="1"/>
          <p:nvPr/>
        </p:nvSpPr>
        <p:spPr>
          <a:xfrm>
            <a:off x="6638925" y="4066579"/>
            <a:ext cx="5553075"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Maintain trust and communicate effectively.</a:t>
            </a:r>
          </a:p>
        </p:txBody>
      </p:sp>
      <p:pic>
        <p:nvPicPr>
          <p:cNvPr id="23" name="Obraz 22" descr="UEMS Congress 2026 – Aplikacje w Google Play">
            <a:extLst>
              <a:ext uri="{FF2B5EF4-FFF2-40B4-BE49-F238E27FC236}">
                <a16:creationId xmlns:a16="http://schemas.microsoft.com/office/drawing/2014/main" id="{F4FEAAB8-B1CF-7700-F49D-13EC6E807A21}"/>
              </a:ext>
            </a:extLst>
          </p:cNvPr>
          <p:cNvPicPr>
            <a:picLocks noChangeAspect="1"/>
          </p:cNvPicPr>
          <p:nvPr/>
        </p:nvPicPr>
        <p:blipFill>
          <a:blip r:embed="rId4"/>
          <a:stretch>
            <a:fillRect/>
          </a:stretch>
        </p:blipFill>
        <p:spPr>
          <a:xfrm>
            <a:off x="10868572" y="5454157"/>
            <a:ext cx="970456" cy="9704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09600" y="3905250"/>
            <a:ext cx="2600325" cy="981075"/>
          </a:xfrm>
          <a:prstGeom prst="roundRect">
            <a:avLst>
              <a:gd name="adj" fmla="val 1359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3400425" y="3905250"/>
            <a:ext cx="2600325" cy="981075"/>
          </a:xfrm>
          <a:prstGeom prst="roundRect">
            <a:avLst>
              <a:gd name="adj" fmla="val 13592"/>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6191250" y="3798093"/>
            <a:ext cx="2600325" cy="1195387"/>
          </a:xfrm>
          <a:prstGeom prst="roundRect">
            <a:avLst>
              <a:gd name="adj" fmla="val 11155"/>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8982075" y="3690937"/>
            <a:ext cx="2600325" cy="1409700"/>
          </a:xfrm>
          <a:prstGeom prst="roundRect">
            <a:avLst>
              <a:gd name="adj" fmla="val 9459"/>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Picture 8" descr="image.png"/>
          <p:cNvPicPr>
            <a:picLocks noChangeAspect="1"/>
          </p:cNvPicPr>
          <p:nvPr/>
        </p:nvPicPr>
        <p:blipFill>
          <a:blip r:embed="rId2"/>
          <a:stretch>
            <a:fillRect/>
          </a:stretch>
        </p:blipFill>
        <p:spPr>
          <a:xfrm>
            <a:off x="11125200" y="342900"/>
            <a:ext cx="457200" cy="457200"/>
          </a:xfrm>
          <a:prstGeom prst="rect">
            <a:avLst/>
          </a:prstGeom>
        </p:spPr>
      </p:pic>
      <p:sp>
        <p:nvSpPr>
          <p:cNvPr id="10" name="TextBox 9"/>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1" name="TextBox 10"/>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2" name="TextBox 11"/>
          <p:cNvSpPr txBox="1"/>
          <p:nvPr/>
        </p:nvSpPr>
        <p:spPr>
          <a:xfrm>
            <a:off x="609600" y="342900"/>
            <a:ext cx="8453437"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3" name="TextBox 12"/>
          <p:cNvSpPr txBox="1"/>
          <p:nvPr/>
        </p:nvSpPr>
        <p:spPr>
          <a:xfrm>
            <a:off x="609600" y="561975"/>
            <a:ext cx="8876109"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4. Clinical use, ethics and professional responsibility</a:t>
            </a:r>
          </a:p>
        </p:txBody>
      </p:sp>
      <p:sp>
        <p:nvSpPr>
          <p:cNvPr id="14" name="TextBox 13"/>
          <p:cNvSpPr txBox="1"/>
          <p:nvPr/>
        </p:nvSpPr>
        <p:spPr>
          <a:xfrm>
            <a:off x="609600" y="2424112"/>
            <a:ext cx="11068050" cy="685800"/>
          </a:xfrm>
          <a:prstGeom prst="rect">
            <a:avLst/>
          </a:prstGeom>
          <a:noFill/>
        </p:spPr>
        <p:txBody>
          <a:bodyPr wrap="square" lIns="0" tIns="0" rIns="0" bIns="0" anchor="t">
            <a:spAutoFit/>
          </a:bodyPr>
          <a:lstStyle/>
          <a:p>
            <a:pPr algn="l">
              <a:lnSpc>
                <a:spcPts val="1800"/>
              </a:lnSpc>
            </a:pPr>
            <a:r>
              <a:rPr sz="1200" b="0" i="0" u="none">
                <a:solidFill>
                  <a:srgbClr val="334155"/>
                </a:solidFill>
                <a:latin typeface="Plus Jakarta Sans"/>
              </a:rPr>
              <a:t>The discussion followed on how AI can support clinical work, including diagnosis, but its role and limits need to be clear. The discussion highlighted concerns about AI making or influencing decisions, such as determining a patient’s care pathway, and about systems reaching conclusions without sufficient context.</a:t>
            </a:r>
          </a:p>
        </p:txBody>
      </p:sp>
      <p:sp>
        <p:nvSpPr>
          <p:cNvPr id="15" name="TextBox 14"/>
          <p:cNvSpPr txBox="1"/>
          <p:nvPr/>
        </p:nvSpPr>
        <p:spPr>
          <a:xfrm>
            <a:off x="609600" y="3300412"/>
            <a:ext cx="11582400" cy="200025"/>
          </a:xfrm>
          <a:prstGeom prst="rect">
            <a:avLst/>
          </a:prstGeom>
          <a:noFill/>
        </p:spPr>
        <p:txBody>
          <a:bodyPr wrap="none" lIns="0" tIns="0" rIns="0" bIns="0" anchor="t">
            <a:spAutoFit/>
          </a:bodyPr>
          <a:lstStyle/>
          <a:p>
            <a:pPr algn="l"/>
            <a:r>
              <a:rPr sz="1200" b="1" i="0" u="none">
                <a:solidFill>
                  <a:srgbClr val="0F172A"/>
                </a:solidFill>
                <a:latin typeface="Plus Jakarta Sans"/>
              </a:rPr>
              <a:t>The position paper should address:</a:t>
            </a:r>
          </a:p>
        </p:txBody>
      </p:sp>
      <p:sp>
        <p:nvSpPr>
          <p:cNvPr id="16" name="TextBox 15"/>
          <p:cNvSpPr txBox="1"/>
          <p:nvPr/>
        </p:nvSpPr>
        <p:spPr>
          <a:xfrm>
            <a:off x="847725" y="4181475"/>
            <a:ext cx="2219325"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ethical use of AI in medicine.</a:t>
            </a:r>
          </a:p>
        </p:txBody>
      </p:sp>
      <p:sp>
        <p:nvSpPr>
          <p:cNvPr id="17" name="TextBox 16"/>
          <p:cNvSpPr txBox="1"/>
          <p:nvPr/>
        </p:nvSpPr>
        <p:spPr>
          <a:xfrm>
            <a:off x="3638550" y="4181475"/>
            <a:ext cx="2219325"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role of AI as support for clinical decision-making.</a:t>
            </a:r>
          </a:p>
        </p:txBody>
      </p:sp>
      <p:sp>
        <p:nvSpPr>
          <p:cNvPr id="18" name="TextBox 17"/>
          <p:cNvSpPr txBox="1"/>
          <p:nvPr/>
        </p:nvSpPr>
        <p:spPr>
          <a:xfrm>
            <a:off x="6429375" y="4074318"/>
            <a:ext cx="2219325"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doctor’s role and responsibility when AI informs care.</a:t>
            </a:r>
          </a:p>
        </p:txBody>
      </p:sp>
      <p:sp>
        <p:nvSpPr>
          <p:cNvPr id="19" name="TextBox 18"/>
          <p:cNvSpPr txBox="1"/>
          <p:nvPr/>
        </p:nvSpPr>
        <p:spPr>
          <a:xfrm>
            <a:off x="9220200" y="3967162"/>
            <a:ext cx="2219325" cy="857250"/>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need to understand legal responsibility when an AI-supported decision leads to harm.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025080"/>
            <a:ext cx="10972800" cy="1474440"/>
          </a:xfrm>
          <a:prstGeom prst="roundRect">
            <a:avLst>
              <a:gd name="adj" fmla="val 5168"/>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09600" y="4489995"/>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09600" y="302508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09600" y="3025080"/>
            <a:ext cx="57150" cy="1474440"/>
          </a:xfrm>
          <a:prstGeom prst="rect">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1572875" y="3025080"/>
            <a:ext cx="9525" cy="147444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image.png"/>
          <p:cNvPicPr>
            <a:picLocks noChangeAspect="1"/>
          </p:cNvPicPr>
          <p:nvPr/>
        </p:nvPicPr>
        <p:blipFill>
          <a:blip r:embed="rId2"/>
          <a:stretch>
            <a:fillRect/>
          </a:stretch>
        </p:blipFill>
        <p:spPr>
          <a:xfrm>
            <a:off x="11125200" y="342900"/>
            <a:ext cx="457200" cy="457200"/>
          </a:xfrm>
          <a:prstGeom prst="rect">
            <a:avLst/>
          </a:prstGeom>
        </p:spPr>
      </p:pic>
      <p:sp>
        <p:nvSpPr>
          <p:cNvPr id="11" name="TextBox 10"/>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2" name="TextBox 11"/>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3" name="TextBox 12"/>
          <p:cNvSpPr txBox="1"/>
          <p:nvPr/>
        </p:nvSpPr>
        <p:spPr>
          <a:xfrm>
            <a:off x="609600" y="342900"/>
            <a:ext cx="6417468" cy="161925"/>
          </a:xfrm>
          <a:prstGeom prst="rect">
            <a:avLst/>
          </a:prstGeom>
          <a:noFill/>
        </p:spPr>
        <p:txBody>
          <a:bodyPr wrap="none" lIns="0" tIns="0" rIns="0" bIns="0" anchor="ctr">
            <a:spAutoFit/>
          </a:bodyPr>
          <a:lstStyle/>
          <a:p>
            <a:pPr algn="l"/>
            <a:r>
              <a:rPr sz="975" b="1" i="0" u="none">
                <a:solidFill>
                  <a:srgbClr val="003366"/>
                </a:solidFill>
                <a:latin typeface="Space Grotesk"/>
              </a:rPr>
              <a:t>LEGAL FRAMEWORK</a:t>
            </a:r>
          </a:p>
        </p:txBody>
      </p:sp>
      <p:sp>
        <p:nvSpPr>
          <p:cNvPr id="14" name="TextBox 13"/>
          <p:cNvSpPr txBox="1"/>
          <p:nvPr/>
        </p:nvSpPr>
        <p:spPr>
          <a:xfrm>
            <a:off x="609600" y="561975"/>
            <a:ext cx="6738342"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Legal Expertise &amp; Advisory Involvement</a:t>
            </a:r>
          </a:p>
        </p:txBody>
      </p:sp>
      <p:sp>
        <p:nvSpPr>
          <p:cNvPr id="15" name="TextBox 14"/>
          <p:cNvSpPr txBox="1"/>
          <p:nvPr/>
        </p:nvSpPr>
        <p:spPr>
          <a:xfrm>
            <a:off x="1047750" y="3415605"/>
            <a:ext cx="11144250" cy="266700"/>
          </a:xfrm>
          <a:prstGeom prst="rect">
            <a:avLst/>
          </a:prstGeom>
          <a:noFill/>
        </p:spPr>
        <p:txBody>
          <a:bodyPr wrap="none" lIns="0" tIns="0" rIns="0" bIns="0" anchor="t">
            <a:spAutoFit/>
          </a:bodyPr>
          <a:lstStyle/>
          <a:p>
            <a:pPr algn="l"/>
            <a:r>
              <a:rPr sz="1650" b="1" i="0" u="none" dirty="0">
                <a:solidFill>
                  <a:srgbClr val="003366"/>
                </a:solidFill>
                <a:latin typeface="Plus Jakarta Sans"/>
              </a:rPr>
              <a:t>Legal expertise should be involved in developing the paper.</a:t>
            </a:r>
          </a:p>
        </p:txBody>
      </p:sp>
      <p:pic>
        <p:nvPicPr>
          <p:cNvPr id="17" name="Obraz 16" descr="UEMS Congress 2026 – Aplikacje w Google Play">
            <a:extLst>
              <a:ext uri="{FF2B5EF4-FFF2-40B4-BE49-F238E27FC236}">
                <a16:creationId xmlns:a16="http://schemas.microsoft.com/office/drawing/2014/main" id="{7FBC61B5-4EFA-06F2-F306-40D441236224}"/>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09600" y="3622327"/>
            <a:ext cx="3530649" cy="1318170"/>
          </a:xfrm>
          <a:prstGeom prst="roundRect">
            <a:avLst>
              <a:gd name="adj" fmla="val 1011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330749" y="3622327"/>
            <a:ext cx="3530649" cy="1318170"/>
          </a:xfrm>
          <a:prstGeom prst="roundRect">
            <a:avLst>
              <a:gd name="adj" fmla="val 1011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051899" y="3515171"/>
            <a:ext cx="3530649" cy="1532483"/>
          </a:xfrm>
          <a:prstGeom prst="roundRect">
            <a:avLst>
              <a:gd name="adj" fmla="val 870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11125200" y="342900"/>
            <a:ext cx="457200" cy="457200"/>
          </a:xfrm>
          <a:prstGeom prst="rect">
            <a:avLst/>
          </a:prstGeom>
        </p:spPr>
      </p:pic>
      <p:sp>
        <p:nvSpPr>
          <p:cNvPr id="9" name="TextBox 8"/>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0" name="TextBox 9"/>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1" name="TextBox 10"/>
          <p:cNvSpPr txBox="1"/>
          <p:nvPr/>
        </p:nvSpPr>
        <p:spPr>
          <a:xfrm>
            <a:off x="609600" y="342900"/>
            <a:ext cx="7310437"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2" name="TextBox 11"/>
          <p:cNvSpPr txBox="1"/>
          <p:nvPr/>
        </p:nvSpPr>
        <p:spPr>
          <a:xfrm>
            <a:off x="609600" y="561975"/>
            <a:ext cx="4968027" cy="321178"/>
          </a:xfrm>
          <a:prstGeom prst="rect">
            <a:avLst/>
          </a:prstGeom>
          <a:noFill/>
        </p:spPr>
        <p:txBody>
          <a:bodyPr wrap="none" lIns="0" tIns="0" rIns="0" bIns="0" anchor="t">
            <a:spAutoFit/>
          </a:bodyPr>
          <a:lstStyle/>
          <a:p>
            <a:pPr algn="l">
              <a:lnSpc>
                <a:spcPts val="2625"/>
              </a:lnSpc>
            </a:pPr>
            <a:r>
              <a:rPr lang="pl-PL" sz="2100" b="1" dirty="0">
                <a:solidFill>
                  <a:srgbClr val="0F172A"/>
                </a:solidFill>
                <a:latin typeface="Plus Jakarta Sans"/>
              </a:rPr>
              <a:t>5</a:t>
            </a:r>
            <a:r>
              <a:rPr sz="2100" b="1" i="0" u="none" dirty="0">
                <a:solidFill>
                  <a:srgbClr val="0F172A"/>
                </a:solidFill>
                <a:latin typeface="Plus Jakarta Sans"/>
              </a:rPr>
              <a:t>. Patient data, consent and legal safeguards</a:t>
            </a:r>
          </a:p>
        </p:txBody>
      </p:sp>
      <p:sp>
        <p:nvSpPr>
          <p:cNvPr id="13" name="TextBox 12"/>
          <p:cNvSpPr txBox="1"/>
          <p:nvPr/>
        </p:nvSpPr>
        <p:spPr>
          <a:xfrm>
            <a:off x="609600" y="2476946"/>
            <a:ext cx="11068050" cy="675441"/>
          </a:xfrm>
          <a:prstGeom prst="rect">
            <a:avLst/>
          </a:prstGeom>
          <a:noFill/>
        </p:spPr>
        <p:txBody>
          <a:bodyPr wrap="square" lIns="0" tIns="0" rIns="0" bIns="0" anchor="t">
            <a:spAutoFit/>
          </a:bodyPr>
          <a:lstStyle/>
          <a:p>
            <a:pPr algn="l">
              <a:lnSpc>
                <a:spcPts val="1800"/>
              </a:lnSpc>
            </a:pPr>
            <a:r>
              <a:rPr sz="1200" b="0" i="0" u="none" dirty="0">
                <a:solidFill>
                  <a:srgbClr val="334155"/>
                </a:solidFill>
                <a:latin typeface="Plus Jakarta Sans"/>
              </a:rPr>
              <a:t>The group discussed questions about data ownership, including the roles of patients, doctors, hospitals and technology companies. </a:t>
            </a:r>
            <a:endParaRPr lang="pl-PL" sz="1200" b="0" i="0" u="none" dirty="0">
              <a:solidFill>
                <a:srgbClr val="334155"/>
              </a:solidFill>
              <a:latin typeface="Plus Jakarta Sans"/>
            </a:endParaRPr>
          </a:p>
          <a:p>
            <a:pPr algn="l">
              <a:lnSpc>
                <a:spcPts val="1800"/>
              </a:lnSpc>
            </a:pPr>
            <a:r>
              <a:rPr sz="1200" b="0" i="0" u="none" dirty="0">
                <a:solidFill>
                  <a:srgbClr val="334155"/>
                </a:solidFill>
                <a:latin typeface="Plus Jakarta Sans"/>
              </a:rPr>
              <a:t>Data may be held by an external company, while responsibility for its use or protection may be unclear.</a:t>
            </a:r>
            <a:endParaRPr lang="pl-PL" sz="1200" b="0" i="0" u="none" dirty="0">
              <a:solidFill>
                <a:srgbClr val="334155"/>
              </a:solidFill>
              <a:latin typeface="Plus Jakarta Sans"/>
            </a:endParaRPr>
          </a:p>
          <a:p>
            <a:pPr algn="l">
              <a:lnSpc>
                <a:spcPts val="1800"/>
              </a:lnSpc>
            </a:pPr>
            <a:r>
              <a:rPr lang="pl-PL" sz="1200" dirty="0">
                <a:solidFill>
                  <a:srgbClr val="334155"/>
                </a:solidFill>
                <a:latin typeface="Plus Jakarta Sans"/>
              </a:rPr>
              <a:t>The </a:t>
            </a:r>
            <a:r>
              <a:rPr lang="pl-PL" sz="1200" dirty="0" err="1">
                <a:solidFill>
                  <a:srgbClr val="334155"/>
                </a:solidFill>
                <a:latin typeface="Plus Jakarta Sans"/>
              </a:rPr>
              <a:t>question</a:t>
            </a:r>
            <a:r>
              <a:rPr lang="pl-PL" sz="1200" dirty="0">
                <a:solidFill>
                  <a:srgbClr val="334155"/>
                </a:solidFill>
                <a:latin typeface="Plus Jakarta Sans"/>
              </a:rPr>
              <a:t> </a:t>
            </a:r>
            <a:r>
              <a:rPr lang="pl-PL" sz="1200" dirty="0" err="1">
                <a:solidFill>
                  <a:srgbClr val="334155"/>
                </a:solidFill>
                <a:latin typeface="Plus Jakarta Sans"/>
              </a:rPr>
              <a:t>arises</a:t>
            </a:r>
            <a:r>
              <a:rPr lang="pl-PL" sz="1200" dirty="0">
                <a:solidFill>
                  <a:srgbClr val="334155"/>
                </a:solidFill>
                <a:latin typeface="Plus Jakarta Sans"/>
              </a:rPr>
              <a:t>… </a:t>
            </a:r>
            <a:r>
              <a:rPr lang="pl-PL" sz="1200" dirty="0" err="1">
                <a:solidFill>
                  <a:srgbClr val="334155"/>
                </a:solidFill>
                <a:latin typeface="Plus Jakarta Sans"/>
              </a:rPr>
              <a:t>who</a:t>
            </a:r>
            <a:r>
              <a:rPr lang="pl-PL" sz="1200" dirty="0">
                <a:solidFill>
                  <a:srgbClr val="334155"/>
                </a:solidFill>
                <a:latin typeface="Plus Jakarta Sans"/>
              </a:rPr>
              <a:t> </a:t>
            </a:r>
            <a:r>
              <a:rPr lang="pl-PL" sz="1200" dirty="0" err="1">
                <a:solidFill>
                  <a:srgbClr val="334155"/>
                </a:solidFill>
                <a:latin typeface="Plus Jakarta Sans"/>
              </a:rPr>
              <a:t>is</a:t>
            </a:r>
            <a:r>
              <a:rPr lang="pl-PL" sz="1200" dirty="0">
                <a:solidFill>
                  <a:srgbClr val="334155"/>
                </a:solidFill>
                <a:latin typeface="Plus Jakarta Sans"/>
              </a:rPr>
              <a:t> the „</a:t>
            </a:r>
            <a:r>
              <a:rPr lang="pl-PL" sz="1200" dirty="0" err="1">
                <a:solidFill>
                  <a:srgbClr val="334155"/>
                </a:solidFill>
                <a:latin typeface="Plus Jakarta Sans"/>
              </a:rPr>
              <a:t>owner</a:t>
            </a:r>
            <a:r>
              <a:rPr lang="pl-PL" sz="1200" dirty="0">
                <a:solidFill>
                  <a:srgbClr val="334155"/>
                </a:solidFill>
                <a:latin typeface="Plus Jakarta Sans"/>
              </a:rPr>
              <a:t>” of the data </a:t>
            </a:r>
            <a:r>
              <a:rPr lang="pl-PL" sz="1200" dirty="0" err="1">
                <a:solidFill>
                  <a:srgbClr val="334155"/>
                </a:solidFill>
                <a:latin typeface="Plus Jakarta Sans"/>
              </a:rPr>
              <a:t>once</a:t>
            </a:r>
            <a:r>
              <a:rPr lang="pl-PL" sz="1200" dirty="0">
                <a:solidFill>
                  <a:srgbClr val="334155"/>
                </a:solidFill>
                <a:latin typeface="Plus Jakarta Sans"/>
              </a:rPr>
              <a:t> </a:t>
            </a:r>
            <a:r>
              <a:rPr lang="pl-PL" sz="1200" dirty="0" err="1">
                <a:solidFill>
                  <a:srgbClr val="334155"/>
                </a:solidFill>
                <a:latin typeface="Plus Jakarta Sans"/>
              </a:rPr>
              <a:t>introduced</a:t>
            </a:r>
            <a:r>
              <a:rPr lang="pl-PL" sz="1200" dirty="0">
                <a:solidFill>
                  <a:srgbClr val="334155"/>
                </a:solidFill>
                <a:latin typeface="Plus Jakarta Sans"/>
              </a:rPr>
              <a:t> in the system?</a:t>
            </a:r>
            <a:endParaRPr sz="1200" b="0" i="0" u="none" dirty="0">
              <a:solidFill>
                <a:srgbClr val="334155"/>
              </a:solidFill>
              <a:latin typeface="Plus Jakarta Sans"/>
            </a:endParaRPr>
          </a:p>
        </p:txBody>
      </p:sp>
      <p:sp>
        <p:nvSpPr>
          <p:cNvPr id="14" name="TextBox 13"/>
          <p:cNvSpPr txBox="1"/>
          <p:nvPr/>
        </p:nvSpPr>
        <p:spPr>
          <a:xfrm>
            <a:off x="609600" y="3250712"/>
            <a:ext cx="11582400" cy="200025"/>
          </a:xfrm>
          <a:prstGeom prst="rect">
            <a:avLst/>
          </a:prstGeom>
          <a:noFill/>
        </p:spPr>
        <p:txBody>
          <a:bodyPr wrap="none" lIns="0" tIns="0" rIns="0" bIns="0" anchor="t">
            <a:spAutoFit/>
          </a:bodyPr>
          <a:lstStyle/>
          <a:p>
            <a:pPr algn="l"/>
            <a:r>
              <a:rPr sz="1200" b="1" i="0" u="none" dirty="0">
                <a:solidFill>
                  <a:srgbClr val="0F172A"/>
                </a:solidFill>
                <a:latin typeface="Plus Jakarta Sans"/>
              </a:rPr>
              <a:t>The position paper should consider:</a:t>
            </a:r>
          </a:p>
        </p:txBody>
      </p:sp>
      <p:sp>
        <p:nvSpPr>
          <p:cNvPr id="15" name="TextBox 14"/>
          <p:cNvSpPr txBox="1"/>
          <p:nvPr/>
        </p:nvSpPr>
        <p:spPr>
          <a:xfrm>
            <a:off x="847725" y="3898552"/>
            <a:ext cx="4008899"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GDPR Requirements</a:t>
            </a:r>
          </a:p>
        </p:txBody>
      </p:sp>
      <p:sp>
        <p:nvSpPr>
          <p:cNvPr id="16" name="TextBox 15"/>
          <p:cNvSpPr txBox="1"/>
          <p:nvPr/>
        </p:nvSpPr>
        <p:spPr>
          <a:xfrm>
            <a:off x="847725" y="4235648"/>
            <a:ext cx="3149649"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Patient data protection, including GDPR requirements.</a:t>
            </a:r>
          </a:p>
        </p:txBody>
      </p:sp>
      <p:sp>
        <p:nvSpPr>
          <p:cNvPr id="17" name="TextBox 16"/>
          <p:cNvSpPr txBox="1"/>
          <p:nvPr/>
        </p:nvSpPr>
        <p:spPr>
          <a:xfrm>
            <a:off x="4568874" y="3898552"/>
            <a:ext cx="4008899"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Informed Consent</a:t>
            </a:r>
          </a:p>
        </p:txBody>
      </p:sp>
      <p:sp>
        <p:nvSpPr>
          <p:cNvPr id="18" name="TextBox 17"/>
          <p:cNvSpPr txBox="1"/>
          <p:nvPr/>
        </p:nvSpPr>
        <p:spPr>
          <a:xfrm>
            <a:off x="4568874" y="4235648"/>
            <a:ext cx="3149649"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Informed consent and how patients are told about AI use in their care.</a:t>
            </a:r>
          </a:p>
        </p:txBody>
      </p:sp>
      <p:sp>
        <p:nvSpPr>
          <p:cNvPr id="19" name="TextBox 18"/>
          <p:cNvSpPr txBox="1"/>
          <p:nvPr/>
        </p:nvSpPr>
        <p:spPr>
          <a:xfrm>
            <a:off x="8290024" y="3791396"/>
            <a:ext cx="3901975"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Responsibility Allocation</a:t>
            </a:r>
          </a:p>
        </p:txBody>
      </p:sp>
      <p:sp>
        <p:nvSpPr>
          <p:cNvPr id="20" name="TextBox 19"/>
          <p:cNvSpPr txBox="1"/>
          <p:nvPr/>
        </p:nvSpPr>
        <p:spPr>
          <a:xfrm>
            <a:off x="8290024" y="4128492"/>
            <a:ext cx="3149649"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Responsibility for data processing and storage across clinicians, healthcare institutions and providers.</a:t>
            </a:r>
          </a:p>
        </p:txBody>
      </p:sp>
      <p:pic>
        <p:nvPicPr>
          <p:cNvPr id="21" name="Obraz 20" descr="UEMS Congress 2026 – Aplikacje w Google Play">
            <a:extLst>
              <a:ext uri="{FF2B5EF4-FFF2-40B4-BE49-F238E27FC236}">
                <a16:creationId xmlns:a16="http://schemas.microsoft.com/office/drawing/2014/main" id="{8F6FFCFD-3300-057E-2363-C887D25DA301}"/>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3103215"/>
            <a:ext cx="5391150" cy="1318170"/>
          </a:xfrm>
          <a:prstGeom prst="roundRect">
            <a:avLst>
              <a:gd name="adj" fmla="val 10116"/>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191250" y="2996058"/>
            <a:ext cx="5391150" cy="1532483"/>
          </a:xfrm>
          <a:prstGeom prst="roundRect">
            <a:avLst>
              <a:gd name="adj" fmla="val 870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2"/>
          <a:stretch>
            <a:fillRect/>
          </a:stretch>
        </p:blipFill>
        <p:spPr>
          <a:xfrm>
            <a:off x="11125200" y="342900"/>
            <a:ext cx="457200" cy="457200"/>
          </a:xfrm>
          <a:prstGeom prst="rect">
            <a:avLst/>
          </a:prstGeom>
        </p:spPr>
      </p:pic>
      <p:sp>
        <p:nvSpPr>
          <p:cNvPr id="8" name="TextBox 7"/>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9" name="TextBox 8"/>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0" name="TextBox 9"/>
          <p:cNvSpPr txBox="1"/>
          <p:nvPr/>
        </p:nvSpPr>
        <p:spPr>
          <a:xfrm>
            <a:off x="609600" y="342900"/>
            <a:ext cx="6524625" cy="161925"/>
          </a:xfrm>
          <a:prstGeom prst="rect">
            <a:avLst/>
          </a:prstGeom>
          <a:noFill/>
        </p:spPr>
        <p:txBody>
          <a:bodyPr wrap="none" lIns="0" tIns="0" rIns="0" bIns="0" anchor="ctr">
            <a:spAutoFit/>
          </a:bodyPr>
          <a:lstStyle/>
          <a:p>
            <a:pPr algn="l"/>
            <a:r>
              <a:rPr sz="975" b="1" i="0" u="none">
                <a:solidFill>
                  <a:srgbClr val="003366"/>
                </a:solidFill>
                <a:latin typeface="Space Grotesk"/>
              </a:rPr>
              <a:t>POSITION PAPER SCOPE</a:t>
            </a:r>
          </a:p>
        </p:txBody>
      </p:sp>
      <p:sp>
        <p:nvSpPr>
          <p:cNvPr id="11" name="TextBox 10"/>
          <p:cNvSpPr txBox="1"/>
          <p:nvPr/>
        </p:nvSpPr>
        <p:spPr>
          <a:xfrm>
            <a:off x="609600" y="561975"/>
            <a:ext cx="4522713" cy="321178"/>
          </a:xfrm>
          <a:prstGeom prst="rect">
            <a:avLst/>
          </a:prstGeom>
          <a:noFill/>
        </p:spPr>
        <p:txBody>
          <a:bodyPr wrap="none" lIns="0" tIns="0" rIns="0" bIns="0" anchor="t">
            <a:spAutoFit/>
          </a:bodyPr>
          <a:lstStyle/>
          <a:p>
            <a:pPr algn="l">
              <a:lnSpc>
                <a:spcPts val="2625"/>
              </a:lnSpc>
            </a:pPr>
            <a:r>
              <a:rPr lang="pl-PL" sz="2100" b="1" dirty="0">
                <a:solidFill>
                  <a:srgbClr val="0F172A"/>
                </a:solidFill>
                <a:latin typeface="Plus Jakarta Sans"/>
              </a:rPr>
              <a:t>6</a:t>
            </a:r>
            <a:r>
              <a:rPr sz="2100" b="1" i="0" u="none" dirty="0">
                <a:solidFill>
                  <a:srgbClr val="0F172A"/>
                </a:solidFill>
                <a:latin typeface="Plus Jakarta Sans"/>
              </a:rPr>
              <a:t>. Evaluation and certification of AI tools</a:t>
            </a:r>
          </a:p>
        </p:txBody>
      </p:sp>
      <p:sp>
        <p:nvSpPr>
          <p:cNvPr id="12" name="TextBox 11"/>
          <p:cNvSpPr txBox="1"/>
          <p:nvPr/>
        </p:nvSpPr>
        <p:spPr>
          <a:xfrm>
            <a:off x="847725" y="3379440"/>
            <a:ext cx="6450806"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European Assessment Body</a:t>
            </a:r>
          </a:p>
        </p:txBody>
      </p:sp>
      <p:sp>
        <p:nvSpPr>
          <p:cNvPr id="13" name="TextBox 12"/>
          <p:cNvSpPr txBox="1"/>
          <p:nvPr/>
        </p:nvSpPr>
        <p:spPr>
          <a:xfrm>
            <a:off x="847725" y="3716535"/>
            <a:ext cx="5010150" cy="428625"/>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group discussed whether a European body should assess or certify AI systems used in healthcare.</a:t>
            </a:r>
          </a:p>
        </p:txBody>
      </p:sp>
      <p:sp>
        <p:nvSpPr>
          <p:cNvPr id="14" name="TextBox 13"/>
          <p:cNvSpPr txBox="1"/>
          <p:nvPr/>
        </p:nvSpPr>
        <p:spPr>
          <a:xfrm>
            <a:off x="6429375" y="3272283"/>
            <a:ext cx="5762625" cy="222795"/>
          </a:xfrm>
          <a:prstGeom prst="rect">
            <a:avLst/>
          </a:prstGeom>
          <a:noFill/>
        </p:spPr>
        <p:txBody>
          <a:bodyPr wrap="none" lIns="0" tIns="0" rIns="0" bIns="0" anchor="t">
            <a:spAutoFit/>
          </a:bodyPr>
          <a:lstStyle/>
          <a:p>
            <a:pPr algn="l">
              <a:lnSpc>
                <a:spcPts val="1754"/>
              </a:lnSpc>
            </a:pPr>
            <a:r>
              <a:rPr sz="1350" b="1" i="0" u="none">
                <a:solidFill>
                  <a:srgbClr val="0F172A"/>
                </a:solidFill>
                <a:latin typeface="Plus Jakarta Sans"/>
              </a:rPr>
              <a:t>Regulatory Alignment</a:t>
            </a:r>
          </a:p>
        </p:txBody>
      </p:sp>
      <p:sp>
        <p:nvSpPr>
          <p:cNvPr id="15" name="TextBox 14"/>
          <p:cNvSpPr txBox="1"/>
          <p:nvPr/>
        </p:nvSpPr>
        <p:spPr>
          <a:xfrm>
            <a:off x="6429375" y="3609379"/>
            <a:ext cx="5010150" cy="642937"/>
          </a:xfrm>
          <a:prstGeom prst="rect">
            <a:avLst/>
          </a:prstGeom>
          <a:noFill/>
        </p:spPr>
        <p:txBody>
          <a:bodyPr wrap="square" lIns="0" tIns="0" rIns="0" bIns="0" anchor="t">
            <a:spAutoFit/>
          </a:bodyPr>
          <a:lstStyle/>
          <a:p>
            <a:pPr algn="l">
              <a:lnSpc>
                <a:spcPts val="1687"/>
              </a:lnSpc>
            </a:pPr>
            <a:r>
              <a:rPr sz="1125" b="0" i="0" u="none">
                <a:solidFill>
                  <a:srgbClr val="334155"/>
                </a:solidFill>
                <a:latin typeface="Plus Jakarta Sans"/>
              </a:rPr>
              <a:t>The position paper could raise this for further consideration, including how certification might relate to existing European legislation and regulatory processes.</a:t>
            </a:r>
          </a:p>
        </p:txBody>
      </p:sp>
      <p:pic>
        <p:nvPicPr>
          <p:cNvPr id="16" name="Obraz 15" descr="UEMS Congress 2026 – Aplikacje w Google Play">
            <a:extLst>
              <a:ext uri="{FF2B5EF4-FFF2-40B4-BE49-F238E27FC236}">
                <a16:creationId xmlns:a16="http://schemas.microsoft.com/office/drawing/2014/main" id="{0D5D5B8E-41FC-E09D-0EC0-63DD202FD3D5}"/>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3905250"/>
            <a:ext cx="10972800" cy="685800"/>
          </a:xfrm>
          <a:prstGeom prst="roundRect">
            <a:avLst>
              <a:gd name="adj" fmla="val 16666"/>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11125200" y="342900"/>
            <a:ext cx="457200" cy="457200"/>
          </a:xfrm>
          <a:prstGeom prst="rect">
            <a:avLst/>
          </a:prstGeom>
        </p:spPr>
      </p:pic>
      <p:sp>
        <p:nvSpPr>
          <p:cNvPr id="7" name="TextBox 6"/>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8" name="TextBox 7"/>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9" name="TextBox 8"/>
          <p:cNvSpPr txBox="1"/>
          <p:nvPr/>
        </p:nvSpPr>
        <p:spPr>
          <a:xfrm>
            <a:off x="609600" y="342900"/>
            <a:ext cx="4905375" cy="161925"/>
          </a:xfrm>
          <a:prstGeom prst="rect">
            <a:avLst/>
          </a:prstGeom>
          <a:noFill/>
        </p:spPr>
        <p:txBody>
          <a:bodyPr wrap="none" lIns="0" tIns="0" rIns="0" bIns="0" anchor="ctr">
            <a:spAutoFit/>
          </a:bodyPr>
          <a:lstStyle/>
          <a:p>
            <a:pPr algn="l"/>
            <a:r>
              <a:rPr sz="975" b="1" i="0" u="none">
                <a:solidFill>
                  <a:srgbClr val="003366"/>
                </a:solidFill>
                <a:latin typeface="Space Grotesk"/>
              </a:rPr>
              <a:t>DRAFTING METHODOLOGY</a:t>
            </a:r>
          </a:p>
        </p:txBody>
      </p:sp>
      <p:sp>
        <p:nvSpPr>
          <p:cNvPr id="10" name="TextBox 9"/>
          <p:cNvSpPr txBox="1"/>
          <p:nvPr/>
        </p:nvSpPr>
        <p:spPr>
          <a:xfrm>
            <a:off x="609600" y="561975"/>
            <a:ext cx="5150643"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Developing the position paper</a:t>
            </a:r>
          </a:p>
        </p:txBody>
      </p:sp>
      <p:sp>
        <p:nvSpPr>
          <p:cNvPr id="11" name="TextBox 10"/>
          <p:cNvSpPr txBox="1"/>
          <p:nvPr/>
        </p:nvSpPr>
        <p:spPr>
          <a:xfrm>
            <a:off x="609600" y="2933700"/>
            <a:ext cx="11068050" cy="685800"/>
          </a:xfrm>
          <a:prstGeom prst="rect">
            <a:avLst/>
          </a:prstGeom>
          <a:noFill/>
        </p:spPr>
        <p:txBody>
          <a:bodyPr wrap="square" lIns="0" tIns="0" rIns="0" bIns="0" anchor="t">
            <a:spAutoFit/>
          </a:bodyPr>
          <a:lstStyle/>
          <a:p>
            <a:pPr algn="l">
              <a:lnSpc>
                <a:spcPts val="1800"/>
              </a:lnSpc>
            </a:pPr>
            <a:r>
              <a:rPr sz="1200" b="0" i="0" u="none">
                <a:solidFill>
                  <a:srgbClr val="334155"/>
                </a:solidFill>
                <a:latin typeface="Plus Jakarta Sans"/>
              </a:rPr>
              <a:t>The group discussed using AI tools to support preparation of the position paper, for example by providing them with UEMS information and asking them to produce draft material for review. Different platforms, such as ChatGPT, Claude and Gemini, could be compared. Any AI-generated material would need to be checked and commented on by the Working Group.</a:t>
            </a:r>
          </a:p>
        </p:txBody>
      </p:sp>
      <p:sp>
        <p:nvSpPr>
          <p:cNvPr id="12" name="TextBox 11"/>
          <p:cNvSpPr txBox="1"/>
          <p:nvPr/>
        </p:nvSpPr>
        <p:spPr>
          <a:xfrm>
            <a:off x="914400" y="4133850"/>
            <a:ext cx="11277600" cy="228600"/>
          </a:xfrm>
          <a:prstGeom prst="rect">
            <a:avLst/>
          </a:prstGeom>
          <a:noFill/>
        </p:spPr>
        <p:txBody>
          <a:bodyPr wrap="none" lIns="0" tIns="0" rIns="0" bIns="0" anchor="t">
            <a:spAutoFit/>
          </a:bodyPr>
          <a:lstStyle/>
          <a:p>
            <a:pPr algn="l">
              <a:lnSpc>
                <a:spcPts val="1800"/>
              </a:lnSpc>
            </a:pPr>
            <a:r>
              <a:rPr sz="1200" b="1" i="0" u="none">
                <a:solidFill>
                  <a:srgbClr val="FFFFFF"/>
                </a:solidFill>
                <a:latin typeface="Plus Jakarta Sans"/>
              </a:rPr>
              <a:t>A written statement was suggested as a way to make the group’s position more concrete and guide development of the paper.</a:t>
            </a:r>
          </a:p>
        </p:txBody>
      </p:sp>
      <p:pic>
        <p:nvPicPr>
          <p:cNvPr id="13" name="Obraz 12" descr="UEMS Congress 2026 – Aplikacje w Google Play">
            <a:extLst>
              <a:ext uri="{FF2B5EF4-FFF2-40B4-BE49-F238E27FC236}">
                <a16:creationId xmlns:a16="http://schemas.microsoft.com/office/drawing/2014/main" id="{C91828FF-03BD-2B23-9E47-52E6721B08AA}"/>
              </a:ext>
            </a:extLst>
          </p:cNvPr>
          <p:cNvPicPr>
            <a:picLocks noChangeAspect="1"/>
          </p:cNvPicPr>
          <p:nvPr/>
        </p:nvPicPr>
        <p:blipFill>
          <a:blip r:embed="rId3"/>
          <a:stretch>
            <a:fillRect/>
          </a:stretch>
        </p:blipFill>
        <p:spPr>
          <a:xfrm>
            <a:off x="10868572" y="5454157"/>
            <a:ext cx="970456" cy="97045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609600" y="6477000"/>
            <a:ext cx="10972800" cy="228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6477000"/>
            <a:ext cx="10972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504825"/>
            <a:ext cx="76200" cy="76200"/>
          </a:xfrm>
          <a:prstGeom prst="roundRect">
            <a:avLst>
              <a:gd name="adj" fmla="val 50000"/>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11125200" y="342900"/>
            <a:ext cx="457200" cy="457200"/>
          </a:xfrm>
          <a:prstGeom prst="rect">
            <a:avLst/>
          </a:prstGeom>
        </p:spPr>
      </p:pic>
      <p:pic>
        <p:nvPicPr>
          <p:cNvPr id="7" name="Picture 6" descr="image.png"/>
          <p:cNvPicPr>
            <a:picLocks noChangeAspect="1"/>
          </p:cNvPicPr>
          <p:nvPr/>
        </p:nvPicPr>
        <p:blipFill>
          <a:blip r:embed="rId3"/>
          <a:stretch>
            <a:fillRect/>
          </a:stretch>
        </p:blipFill>
        <p:spPr>
          <a:xfrm>
            <a:off x="609600" y="2738437"/>
            <a:ext cx="133350" cy="152400"/>
          </a:xfrm>
          <a:prstGeom prst="rect">
            <a:avLst/>
          </a:prstGeom>
        </p:spPr>
      </p:pic>
      <p:pic>
        <p:nvPicPr>
          <p:cNvPr id="8" name="Picture 7" descr="image.png"/>
          <p:cNvPicPr>
            <a:picLocks noChangeAspect="1"/>
          </p:cNvPicPr>
          <p:nvPr/>
        </p:nvPicPr>
        <p:blipFill>
          <a:blip r:embed="rId4"/>
          <a:stretch>
            <a:fillRect/>
          </a:stretch>
        </p:blipFill>
        <p:spPr>
          <a:xfrm>
            <a:off x="609600" y="4257675"/>
            <a:ext cx="133350" cy="152400"/>
          </a:xfrm>
          <a:prstGeom prst="rect">
            <a:avLst/>
          </a:prstGeom>
        </p:spPr>
      </p:pic>
      <p:pic>
        <p:nvPicPr>
          <p:cNvPr id="9" name="Picture 8" descr="image.png"/>
          <p:cNvPicPr>
            <a:picLocks noChangeAspect="1"/>
          </p:cNvPicPr>
          <p:nvPr/>
        </p:nvPicPr>
        <p:blipFill>
          <a:blip r:embed="rId4"/>
          <a:stretch>
            <a:fillRect/>
          </a:stretch>
        </p:blipFill>
        <p:spPr>
          <a:xfrm>
            <a:off x="609600" y="4638675"/>
            <a:ext cx="133350" cy="152400"/>
          </a:xfrm>
          <a:prstGeom prst="rect">
            <a:avLst/>
          </a:prstGeom>
        </p:spPr>
      </p:pic>
      <p:pic>
        <p:nvPicPr>
          <p:cNvPr id="10" name="Picture 9" descr="image.png"/>
          <p:cNvPicPr>
            <a:picLocks noChangeAspect="1"/>
          </p:cNvPicPr>
          <p:nvPr/>
        </p:nvPicPr>
        <p:blipFill>
          <a:blip r:embed="rId4"/>
          <a:stretch>
            <a:fillRect/>
          </a:stretch>
        </p:blipFill>
        <p:spPr>
          <a:xfrm>
            <a:off x="609600" y="5019675"/>
            <a:ext cx="133350" cy="152400"/>
          </a:xfrm>
          <a:prstGeom prst="rect">
            <a:avLst/>
          </a:prstGeom>
        </p:spPr>
      </p:pic>
      <p:sp>
        <p:nvSpPr>
          <p:cNvPr id="11" name="TextBox 10"/>
          <p:cNvSpPr txBox="1"/>
          <p:nvPr/>
        </p:nvSpPr>
        <p:spPr>
          <a:xfrm>
            <a:off x="609600" y="6581775"/>
            <a:ext cx="3393281" cy="123825"/>
          </a:xfrm>
          <a:prstGeom prst="rect">
            <a:avLst/>
          </a:prstGeom>
          <a:noFill/>
        </p:spPr>
        <p:txBody>
          <a:bodyPr wrap="none" lIns="0" tIns="0" rIns="0" bIns="0" anchor="t">
            <a:spAutoFit/>
          </a:bodyPr>
          <a:lstStyle/>
          <a:p>
            <a:pPr algn="l"/>
            <a:r>
              <a:rPr sz="825" b="0" i="0" u="none">
                <a:solidFill>
                  <a:srgbClr val="64748B"/>
                </a:solidFill>
                <a:latin typeface="Plus Jakarta Sans"/>
              </a:rPr>
              <a:t>EUROPEAN UNION OF MEDICAL SPECIALISTS — AISBL</a:t>
            </a:r>
          </a:p>
        </p:txBody>
      </p:sp>
      <p:sp>
        <p:nvSpPr>
          <p:cNvPr id="12" name="TextBox 11"/>
          <p:cNvSpPr txBox="1"/>
          <p:nvPr/>
        </p:nvSpPr>
        <p:spPr>
          <a:xfrm>
            <a:off x="10086975" y="6581775"/>
            <a:ext cx="1869281" cy="123825"/>
          </a:xfrm>
          <a:prstGeom prst="rect">
            <a:avLst/>
          </a:prstGeom>
          <a:noFill/>
        </p:spPr>
        <p:txBody>
          <a:bodyPr wrap="none" lIns="0" tIns="0" rIns="0" bIns="0" anchor="t">
            <a:spAutoFit/>
          </a:bodyPr>
          <a:lstStyle/>
          <a:p>
            <a:pPr algn="l"/>
            <a:r>
              <a:rPr sz="825" b="0" i="0" u="none">
                <a:solidFill>
                  <a:srgbClr val="64748B"/>
                </a:solidFill>
                <a:latin typeface="Plus Jakarta Sans"/>
              </a:rPr>
              <a:t>www.uems.eu | info@uems.eu</a:t>
            </a:r>
          </a:p>
        </p:txBody>
      </p:sp>
      <p:sp>
        <p:nvSpPr>
          <p:cNvPr id="13" name="TextBox 12"/>
          <p:cNvSpPr txBox="1"/>
          <p:nvPr/>
        </p:nvSpPr>
        <p:spPr>
          <a:xfrm>
            <a:off x="609600" y="342900"/>
            <a:ext cx="3000375" cy="161925"/>
          </a:xfrm>
          <a:prstGeom prst="rect">
            <a:avLst/>
          </a:prstGeom>
          <a:noFill/>
        </p:spPr>
        <p:txBody>
          <a:bodyPr wrap="none" lIns="0" tIns="0" rIns="0" bIns="0" anchor="ctr">
            <a:spAutoFit/>
          </a:bodyPr>
          <a:lstStyle/>
          <a:p>
            <a:pPr algn="l"/>
            <a:r>
              <a:rPr sz="975" b="1" i="0" u="none">
                <a:solidFill>
                  <a:srgbClr val="003366"/>
                </a:solidFill>
                <a:latin typeface="Space Grotesk"/>
              </a:rPr>
              <a:t>NEXT STEPS</a:t>
            </a:r>
          </a:p>
        </p:txBody>
      </p:sp>
      <p:sp>
        <p:nvSpPr>
          <p:cNvPr id="14" name="TextBox 13"/>
          <p:cNvSpPr txBox="1"/>
          <p:nvPr/>
        </p:nvSpPr>
        <p:spPr>
          <a:xfrm>
            <a:off x="609600" y="561975"/>
            <a:ext cx="3150393" cy="333375"/>
          </a:xfrm>
          <a:prstGeom prst="rect">
            <a:avLst/>
          </a:prstGeom>
          <a:noFill/>
        </p:spPr>
        <p:txBody>
          <a:bodyPr wrap="none" lIns="0" tIns="0" rIns="0" bIns="0" anchor="t">
            <a:spAutoFit/>
          </a:bodyPr>
          <a:lstStyle/>
          <a:p>
            <a:pPr algn="l">
              <a:lnSpc>
                <a:spcPts val="2625"/>
              </a:lnSpc>
            </a:pPr>
            <a:r>
              <a:rPr sz="2100" b="1" i="0" u="none">
                <a:solidFill>
                  <a:srgbClr val="0F172A"/>
                </a:solidFill>
                <a:latin typeface="Plus Jakarta Sans"/>
              </a:rPr>
              <a:t>Follow-up actions</a:t>
            </a:r>
          </a:p>
        </p:txBody>
      </p:sp>
      <p:sp>
        <p:nvSpPr>
          <p:cNvPr id="16" name="TextBox 15"/>
          <p:cNvSpPr txBox="1"/>
          <p:nvPr/>
        </p:nvSpPr>
        <p:spPr>
          <a:xfrm>
            <a:off x="857250" y="4229100"/>
            <a:ext cx="11334750"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Involve legal expertise in considering data protection, consent and responsibility (Dr. Thomas Holzgruber, UEMS legal adviser).</a:t>
            </a:r>
          </a:p>
        </p:txBody>
      </p:sp>
      <p:sp>
        <p:nvSpPr>
          <p:cNvPr id="17" name="TextBox 16"/>
          <p:cNvSpPr txBox="1"/>
          <p:nvPr/>
        </p:nvSpPr>
        <p:spPr>
          <a:xfrm>
            <a:off x="857250" y="4610100"/>
            <a:ext cx="11334750"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Explore the idea of AI leads or expertise within countries and specialties at a later stage.</a:t>
            </a:r>
          </a:p>
        </p:txBody>
      </p:sp>
      <p:sp>
        <p:nvSpPr>
          <p:cNvPr id="18" name="TextBox 17"/>
          <p:cNvSpPr txBox="1"/>
          <p:nvPr/>
        </p:nvSpPr>
        <p:spPr>
          <a:xfrm>
            <a:off x="857250" y="4991100"/>
            <a:ext cx="11334750" cy="228600"/>
          </a:xfrm>
          <a:prstGeom prst="rect">
            <a:avLst/>
          </a:prstGeom>
          <a:noFill/>
        </p:spPr>
        <p:txBody>
          <a:bodyPr wrap="none" lIns="0" tIns="0" rIns="0" bIns="0" anchor="t">
            <a:spAutoFit/>
          </a:bodyPr>
          <a:lstStyle/>
          <a:p>
            <a:pPr algn="l">
              <a:lnSpc>
                <a:spcPts val="1800"/>
              </a:lnSpc>
            </a:pPr>
            <a:r>
              <a:rPr sz="1200" b="0" i="0" u="none">
                <a:solidFill>
                  <a:srgbClr val="1E293B"/>
                </a:solidFill>
                <a:latin typeface="Plus Jakarta Sans"/>
              </a:rPr>
              <a:t>Develop the general position first; specialty-specific input and a possible Delphi process can follow.</a:t>
            </a:r>
          </a:p>
        </p:txBody>
      </p:sp>
      <p:sp>
        <p:nvSpPr>
          <p:cNvPr id="19" name="TextBox 18"/>
          <p:cNvSpPr txBox="1"/>
          <p:nvPr/>
        </p:nvSpPr>
        <p:spPr>
          <a:xfrm>
            <a:off x="857250" y="2686050"/>
            <a:ext cx="3012281" cy="228600"/>
          </a:xfrm>
          <a:prstGeom prst="rect">
            <a:avLst/>
          </a:prstGeom>
          <a:noFill/>
        </p:spPr>
        <p:txBody>
          <a:bodyPr wrap="none" lIns="0" tIns="0" rIns="0" bIns="0" anchor="t">
            <a:spAutoFit/>
          </a:bodyPr>
          <a:lstStyle/>
          <a:p>
            <a:pPr algn="l">
              <a:lnSpc>
                <a:spcPts val="1800"/>
              </a:lnSpc>
            </a:pPr>
            <a:r>
              <a:rPr sz="1200" b="1" i="0" u="none">
                <a:solidFill>
                  <a:srgbClr val="1E293B"/>
                </a:solidFill>
                <a:latin typeface="Plus Jakarta Sans"/>
              </a:rPr>
              <a:t>Approach for the Position paper:</a:t>
            </a:r>
          </a:p>
        </p:txBody>
      </p:sp>
      <p:sp>
        <p:nvSpPr>
          <p:cNvPr id="20" name="TextBox 19"/>
          <p:cNvSpPr txBox="1"/>
          <p:nvPr/>
        </p:nvSpPr>
        <p:spPr>
          <a:xfrm>
            <a:off x="866775" y="2990850"/>
            <a:ext cx="85725" cy="228600"/>
          </a:xfrm>
          <a:prstGeom prst="rect">
            <a:avLst/>
          </a:prstGeom>
          <a:noFill/>
        </p:spPr>
        <p:txBody>
          <a:bodyPr wrap="none" lIns="0" tIns="0" rIns="0" bIns="0" anchor="t">
            <a:spAutoFit/>
          </a:bodyPr>
          <a:lstStyle/>
          <a:p>
            <a:pPr algn="l"/>
            <a:r>
              <a:rPr sz="1200" b="0" i="0" u="none">
                <a:solidFill>
                  <a:srgbClr val="1E293B"/>
                </a:solidFill>
                <a:latin typeface="Plus Jakarta Sans"/>
              </a:rPr>
              <a:t>•</a:t>
            </a:r>
          </a:p>
        </p:txBody>
      </p:sp>
      <p:sp>
        <p:nvSpPr>
          <p:cNvPr id="21" name="TextBox 20"/>
          <p:cNvSpPr txBox="1"/>
          <p:nvPr/>
        </p:nvSpPr>
        <p:spPr>
          <a:xfrm>
            <a:off x="952500" y="2990850"/>
            <a:ext cx="8512968" cy="228600"/>
          </a:xfrm>
          <a:prstGeom prst="rect">
            <a:avLst/>
          </a:prstGeom>
          <a:noFill/>
        </p:spPr>
        <p:txBody>
          <a:bodyPr wrap="none" lIns="85725" tIns="0" rIns="0" bIns="0" anchor="t">
            <a:spAutoFit/>
          </a:bodyPr>
          <a:lstStyle/>
          <a:p>
            <a:pPr algn="l">
              <a:lnSpc>
                <a:spcPts val="1800"/>
              </a:lnSpc>
            </a:pPr>
            <a:r>
              <a:rPr sz="1200" b="0" i="0" u="none">
                <a:solidFill>
                  <a:srgbClr val="1E293B"/>
                </a:solidFill>
                <a:latin typeface="Plus Jakarta Sans"/>
              </a:rPr>
              <a:t>Train AI model on information about the UEMS</a:t>
            </a:r>
          </a:p>
        </p:txBody>
      </p:sp>
      <p:sp>
        <p:nvSpPr>
          <p:cNvPr id="22" name="TextBox 21"/>
          <p:cNvSpPr txBox="1"/>
          <p:nvPr/>
        </p:nvSpPr>
        <p:spPr>
          <a:xfrm>
            <a:off x="866775" y="3276600"/>
            <a:ext cx="85725" cy="228600"/>
          </a:xfrm>
          <a:prstGeom prst="rect">
            <a:avLst/>
          </a:prstGeom>
          <a:noFill/>
        </p:spPr>
        <p:txBody>
          <a:bodyPr wrap="none" lIns="0" tIns="0" rIns="0" bIns="0" anchor="t">
            <a:spAutoFit/>
          </a:bodyPr>
          <a:lstStyle/>
          <a:p>
            <a:pPr algn="l"/>
            <a:r>
              <a:rPr sz="1200" b="0" i="0" u="none">
                <a:solidFill>
                  <a:srgbClr val="1E293B"/>
                </a:solidFill>
                <a:latin typeface="Plus Jakarta Sans"/>
              </a:rPr>
              <a:t>•</a:t>
            </a:r>
          </a:p>
        </p:txBody>
      </p:sp>
      <p:sp>
        <p:nvSpPr>
          <p:cNvPr id="23" name="TextBox 22"/>
          <p:cNvSpPr txBox="1"/>
          <p:nvPr/>
        </p:nvSpPr>
        <p:spPr>
          <a:xfrm>
            <a:off x="952500" y="3276600"/>
            <a:ext cx="8512968" cy="228600"/>
          </a:xfrm>
          <a:prstGeom prst="rect">
            <a:avLst/>
          </a:prstGeom>
          <a:noFill/>
        </p:spPr>
        <p:txBody>
          <a:bodyPr wrap="none" lIns="85725" tIns="0" rIns="0" bIns="0" anchor="t">
            <a:spAutoFit/>
          </a:bodyPr>
          <a:lstStyle/>
          <a:p>
            <a:pPr algn="l">
              <a:lnSpc>
                <a:spcPts val="1800"/>
              </a:lnSpc>
            </a:pPr>
            <a:r>
              <a:rPr sz="1200" b="0" i="0" u="none">
                <a:solidFill>
                  <a:srgbClr val="1E293B"/>
                </a:solidFill>
                <a:latin typeface="Plus Jakarta Sans"/>
              </a:rPr>
              <a:t>Use AI to generate a first draft of the UEMS Position Paper into a shared document</a:t>
            </a:r>
          </a:p>
        </p:txBody>
      </p:sp>
      <p:sp>
        <p:nvSpPr>
          <p:cNvPr id="24" name="TextBox 23"/>
          <p:cNvSpPr txBox="1"/>
          <p:nvPr/>
        </p:nvSpPr>
        <p:spPr>
          <a:xfrm>
            <a:off x="866775" y="3562350"/>
            <a:ext cx="85725" cy="228600"/>
          </a:xfrm>
          <a:prstGeom prst="rect">
            <a:avLst/>
          </a:prstGeom>
          <a:noFill/>
        </p:spPr>
        <p:txBody>
          <a:bodyPr wrap="none" lIns="0" tIns="0" rIns="0" bIns="0" anchor="t">
            <a:spAutoFit/>
          </a:bodyPr>
          <a:lstStyle/>
          <a:p>
            <a:pPr algn="l"/>
            <a:r>
              <a:rPr sz="1200" b="0" i="0" u="none">
                <a:solidFill>
                  <a:srgbClr val="1E293B"/>
                </a:solidFill>
                <a:latin typeface="Plus Jakarta Sans"/>
              </a:rPr>
              <a:t>•</a:t>
            </a:r>
          </a:p>
        </p:txBody>
      </p:sp>
      <p:sp>
        <p:nvSpPr>
          <p:cNvPr id="25" name="TextBox 24"/>
          <p:cNvSpPr txBox="1"/>
          <p:nvPr/>
        </p:nvSpPr>
        <p:spPr>
          <a:xfrm>
            <a:off x="952500" y="3562350"/>
            <a:ext cx="8512968" cy="228600"/>
          </a:xfrm>
          <a:prstGeom prst="rect">
            <a:avLst/>
          </a:prstGeom>
          <a:noFill/>
        </p:spPr>
        <p:txBody>
          <a:bodyPr wrap="none" lIns="85725" tIns="0" rIns="0" bIns="0" anchor="t">
            <a:spAutoFit/>
          </a:bodyPr>
          <a:lstStyle/>
          <a:p>
            <a:pPr algn="l">
              <a:lnSpc>
                <a:spcPts val="1800"/>
              </a:lnSpc>
            </a:pPr>
            <a:r>
              <a:rPr sz="1200" b="0" i="0" u="none">
                <a:solidFill>
                  <a:srgbClr val="1E293B"/>
                </a:solidFill>
                <a:latin typeface="Plus Jakarta Sans"/>
              </a:rPr>
              <a:t>Members of the working group can add comments and suggestions into the shared document.</a:t>
            </a:r>
          </a:p>
        </p:txBody>
      </p:sp>
      <p:sp>
        <p:nvSpPr>
          <p:cNvPr id="26" name="TextBox 25"/>
          <p:cNvSpPr txBox="1"/>
          <p:nvPr/>
        </p:nvSpPr>
        <p:spPr>
          <a:xfrm>
            <a:off x="866775" y="3848100"/>
            <a:ext cx="85725" cy="228600"/>
          </a:xfrm>
          <a:prstGeom prst="rect">
            <a:avLst/>
          </a:prstGeom>
          <a:noFill/>
        </p:spPr>
        <p:txBody>
          <a:bodyPr wrap="none" lIns="0" tIns="0" rIns="0" bIns="0" anchor="t">
            <a:spAutoFit/>
          </a:bodyPr>
          <a:lstStyle/>
          <a:p>
            <a:pPr algn="l"/>
            <a:r>
              <a:rPr sz="1200" b="0" i="0" u="none">
                <a:solidFill>
                  <a:srgbClr val="1E293B"/>
                </a:solidFill>
                <a:latin typeface="Plus Jakarta Sans"/>
              </a:rPr>
              <a:t>•</a:t>
            </a:r>
          </a:p>
        </p:txBody>
      </p:sp>
      <p:sp>
        <p:nvSpPr>
          <p:cNvPr id="27" name="TextBox 26"/>
          <p:cNvSpPr txBox="1"/>
          <p:nvPr/>
        </p:nvSpPr>
        <p:spPr>
          <a:xfrm>
            <a:off x="952500" y="3848100"/>
            <a:ext cx="8512968" cy="228600"/>
          </a:xfrm>
          <a:prstGeom prst="rect">
            <a:avLst/>
          </a:prstGeom>
          <a:noFill/>
        </p:spPr>
        <p:txBody>
          <a:bodyPr wrap="none" lIns="85725" tIns="0" rIns="0" bIns="0" anchor="t">
            <a:spAutoFit/>
          </a:bodyPr>
          <a:lstStyle/>
          <a:p>
            <a:pPr algn="l">
              <a:lnSpc>
                <a:spcPts val="1800"/>
              </a:lnSpc>
            </a:pPr>
            <a:r>
              <a:rPr sz="1200" b="0" i="0" u="none">
                <a:solidFill>
                  <a:srgbClr val="1E293B"/>
                </a:solidFill>
                <a:latin typeface="Plus Jakarta Sans"/>
              </a:rPr>
              <a:t>Timeline: aim is to present the Position paper at the spring meeting.</a:t>
            </a:r>
          </a:p>
        </p:txBody>
      </p:sp>
      <p:pic>
        <p:nvPicPr>
          <p:cNvPr id="29" name="Obraz 28" descr="UEMS Congress 2026 – Aplikacje w Google Play">
            <a:extLst>
              <a:ext uri="{FF2B5EF4-FFF2-40B4-BE49-F238E27FC236}">
                <a16:creationId xmlns:a16="http://schemas.microsoft.com/office/drawing/2014/main" id="{F3DE4D8D-EE97-CE91-A594-DF4673AE8F7A}"/>
              </a:ext>
            </a:extLst>
          </p:cNvPr>
          <p:cNvPicPr>
            <a:picLocks noChangeAspect="1"/>
          </p:cNvPicPr>
          <p:nvPr/>
        </p:nvPicPr>
        <p:blipFill>
          <a:blip r:embed="rId5"/>
          <a:stretch>
            <a:fillRect/>
          </a:stretch>
        </p:blipFill>
        <p:spPr>
          <a:xfrm>
            <a:off x="10868572" y="5454157"/>
            <a:ext cx="970456" cy="97045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descr="UEMS Congress 2026 – Aplikacje w Google Play">
            <a:extLst>
              <a:ext uri="{FF2B5EF4-FFF2-40B4-BE49-F238E27FC236}">
                <a16:creationId xmlns:a16="http://schemas.microsoft.com/office/drawing/2014/main" id="{E1E3DE4A-C8E4-5299-B545-0B71BFC261CA}"/>
              </a:ext>
            </a:extLst>
          </p:cNvPr>
          <p:cNvPicPr>
            <a:picLocks noChangeAspect="1"/>
          </p:cNvPicPr>
          <p:nvPr/>
        </p:nvPicPr>
        <p:blipFill>
          <a:blip r:embed="rId2"/>
          <a:stretch>
            <a:fillRect/>
          </a:stretch>
        </p:blipFill>
        <p:spPr>
          <a:xfrm>
            <a:off x="10868572" y="5454157"/>
            <a:ext cx="970456" cy="970456"/>
          </a:xfrm>
          <a:prstGeom prst="rect">
            <a:avLst/>
          </a:prstGeom>
        </p:spPr>
      </p:pic>
      <p:sp>
        <p:nvSpPr>
          <p:cNvPr id="3" name="pole tekstowe 2">
            <a:extLst>
              <a:ext uri="{FF2B5EF4-FFF2-40B4-BE49-F238E27FC236}">
                <a16:creationId xmlns:a16="http://schemas.microsoft.com/office/drawing/2014/main" id="{368F9E0F-F5B9-F27B-27AA-0C9A1C615D91}"/>
              </a:ext>
            </a:extLst>
          </p:cNvPr>
          <p:cNvSpPr txBox="1"/>
          <p:nvPr/>
        </p:nvSpPr>
        <p:spPr>
          <a:xfrm>
            <a:off x="2949934" y="2623930"/>
            <a:ext cx="6868186" cy="830997"/>
          </a:xfrm>
          <a:prstGeom prst="rect">
            <a:avLst/>
          </a:prstGeom>
          <a:noFill/>
        </p:spPr>
        <p:txBody>
          <a:bodyPr wrap="square" rtlCol="0">
            <a:spAutoFit/>
          </a:bodyPr>
          <a:lstStyle/>
          <a:p>
            <a:pPr algn="ctr"/>
            <a:r>
              <a:rPr lang="pl-PL" sz="4800" dirty="0" err="1"/>
              <a:t>Thank</a:t>
            </a:r>
            <a:r>
              <a:rPr lang="pl-PL" sz="4800" dirty="0"/>
              <a:t> </a:t>
            </a:r>
            <a:r>
              <a:rPr lang="pl-PL" sz="4800" dirty="0" err="1"/>
              <a:t>You</a:t>
            </a:r>
            <a:endParaRPr lang="pl-PL" sz="4800" dirty="0"/>
          </a:p>
        </p:txBody>
      </p:sp>
    </p:spTree>
    <p:extLst>
      <p:ext uri="{BB962C8B-B14F-4D97-AF65-F5344CB8AC3E}">
        <p14:creationId xmlns:p14="http://schemas.microsoft.com/office/powerpoint/2010/main" val="2326374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D6A35AD3-84FE-410C-BAC5-16A878DE378A}"/>
</file>

<file path=customXml/itemProps2.xml><?xml version="1.0" encoding="utf-8"?>
<ds:datastoreItem xmlns:ds="http://schemas.openxmlformats.org/officeDocument/2006/customXml" ds:itemID="{C7A72F31-A564-48F8-B9EA-28812808C7CD}"/>
</file>

<file path=customXml/itemProps3.xml><?xml version="1.0" encoding="utf-8"?>
<ds:datastoreItem xmlns:ds="http://schemas.openxmlformats.org/officeDocument/2006/customXml" ds:itemID="{B6BE8E0C-1E54-4C72-81C1-3B013BBE76A3}"/>
</file>

<file path=docProps/app.xml><?xml version="1.0" encoding="utf-8"?>
<Properties xmlns="http://schemas.openxmlformats.org/officeDocument/2006/extended-properties" xmlns:vt="http://schemas.openxmlformats.org/officeDocument/2006/docPropsVTypes">
  <TotalTime>61</TotalTime>
  <Words>1259</Words>
  <Application>Microsoft Office PowerPoint</Application>
  <PresentationFormat>Panoramiczny</PresentationFormat>
  <Paragraphs>118</Paragraphs>
  <Slides>13</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13</vt:i4>
      </vt:variant>
    </vt:vector>
  </HeadingPairs>
  <TitlesOfParts>
    <vt:vector size="18" baseType="lpstr">
      <vt:lpstr>Arial</vt:lpstr>
      <vt:lpstr>Space Grotesk</vt:lpstr>
      <vt:lpstr>Plus Jakarta Sans</vt:lpstr>
      <vt:lpstr>Calibri</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Łukasz Jasek</dc:creator>
  <cp:keywords/>
  <dc:description>generated using python-pptx</dc:description>
  <cp:lastModifiedBy>dr n. med. Łukasz Jasek</cp:lastModifiedBy>
  <cp:revision>3</cp:revision>
  <dcterms:created xsi:type="dcterms:W3CDTF">2013-01-27T09:14:16Z</dcterms:created>
  <dcterms:modified xsi:type="dcterms:W3CDTF">2026-10-17T07:59:26Z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