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</p:sldIdLst>
  <p:sldSz type="screen16x9" cy="6858000" cx="12192000"/>
  <p:notesSz cx="6858000" cy="12192000"/>
  <p:defaultTextStyle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2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ustomXml" Target="../customXml/item1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8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Opening: thank the UEMS President and Council; introduce the delegation of the Ministry of Health of Uzbekistan.</a:t>
            </a:r>
          </a:p>
        </p:txBody>
      </p:sp>
      <p:sp>
        <p:nvSpPr>
          <p:cNvPr id="104858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Workforce from the Ministry of Health staffing report as of 1 January 2026. Two routes to specialisation today: 2-year clinical “ordinatura” (residency) or 3-year master's degree; both give the same clinical qualification. About 30% of practising doctors completed clinical “ordinatura”, 7% a master's degree.</a:t>
            </a:r>
          </a:p>
        </p:txBody>
      </p:sp>
      <p:sp>
        <p:nvSpPr>
          <p:cNvPr id="104865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Three linked reforms: residency in place of clinical “ordinatura”; national registration of medical workers, comparable to licensure in Europe; about 160 professional qualification standards, one per specialty.</a:t>
            </a:r>
          </a:p>
        </p:txBody>
      </p:sp>
      <p:sp>
        <p:nvSpPr>
          <p:cNvPr id="104867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Six requests, each matched to a UEMS body. Proposed next steps: name liaisons, share drafts, pilot OSCE and simulation standard, joint train-the-trainer workshop in Tashkent.</a:t>
            </a:r>
          </a:p>
        </p:txBody>
      </p:sp>
      <p:sp>
        <p:nvSpPr>
          <p:cNvPr id="104872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Title">
    <p:bg>
      <p:bgPr>
        <a:solidFill>
          <a:schemeClr val="tx2"/>
        </a:solidFill>
        <a:effectLst/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356616"/>
          </a:xfrm>
          <a:prstGeom prst="rect"/>
        </p:spPr>
      </p:pic>
      <p:pic>
        <p:nvPicPr>
          <p:cNvPr id="2097153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6501384"/>
            <a:ext cx="12191695" cy="356616"/>
          </a:xfrm>
          <a:prstGeom prst="rect"/>
        </p:spPr>
      </p:pic>
      <p:sp>
        <p:nvSpPr>
          <p:cNvPr id="1048577" name="Text 0"/>
          <p:cNvSpPr>
            <a:spLocks noGrp="1"/>
          </p:cNvSpPr>
          <p:nvPr>
            <p:ph type="body" idx="102" hasCustomPrompt="1"/>
          </p:nvPr>
        </p:nvSpPr>
        <p:spPr>
          <a:xfrm>
            <a:off x="914400" y="2103120"/>
            <a:ext cx="10362895" cy="365760"/>
          </a:xfrm>
          <a:prstGeom prst="rect"/>
          <a:noFill/>
        </p:spPr>
        <p:txBody>
          <a:bodyPr rtlCol="0" wrap="square"/>
          <a:lstStyle>
            <a:lvl1pPr algn="ctr" indent="0" marL="0">
              <a:buNone/>
              <a:defRPr b="1" dirty="0" sz="1600" kern="0" lang="en-US" spc="300">
                <a:solidFill>
                  <a:schemeClr val="accent3"/>
                </a:solidFill>
              </a:defRPr>
            </a:lvl1pPr>
          </a:lstStyle>
          <a:p>
            <a:pPr algn="ctr" indent="0" marL="0">
              <a:buNone/>
            </a:pPr>
            <a:endParaRPr dirty="0" sz="1600" lang="en-US"/>
          </a:p>
        </p:txBody>
      </p:sp>
      <p:sp>
        <p:nvSpPr>
          <p:cNvPr id="1048578" name="Text 0"/>
          <p:cNvSpPr>
            <a:spLocks noGrp="1"/>
          </p:cNvSpPr>
          <p:nvPr>
            <p:ph type="title" idx="103" hasCustomPrompt="1"/>
          </p:nvPr>
        </p:nvSpPr>
        <p:spPr>
          <a:xfrm>
            <a:off x="914400" y="2560320"/>
            <a:ext cx="10362895" cy="2148840"/>
          </a:xfrm>
          <a:prstGeom prst="rect"/>
          <a:noFill/>
        </p:spPr>
        <p:txBody>
          <a:bodyPr rtlCol="0" wrap="square"/>
          <a:lstStyle>
            <a:lvl1pPr algn="ctr" indent="0" marL="0">
              <a:buNone/>
              <a:defRPr b="1" dirty="0" sz="4400" lang="en-US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ctr" indent="0" marL="0">
              <a:buNone/>
            </a:pPr>
            <a:endParaRPr dirty="0" sz="4400" lang="en-US"/>
          </a:p>
        </p:txBody>
      </p:sp>
      <p:sp>
        <p:nvSpPr>
          <p:cNvPr id="1048579" name="Text 0"/>
          <p:cNvSpPr>
            <a:spLocks noGrp="1"/>
          </p:cNvSpPr>
          <p:nvPr>
            <p:ph type="body" idx="104" hasCustomPrompt="1"/>
          </p:nvPr>
        </p:nvSpPr>
        <p:spPr>
          <a:xfrm>
            <a:off x="914400" y="4983480"/>
            <a:ext cx="10362895" cy="868680"/>
          </a:xfrm>
          <a:prstGeom prst="rect"/>
          <a:noFill/>
        </p:spPr>
        <p:txBody>
          <a:bodyPr rtlCol="0" wrap="square"/>
          <a:lstStyle>
            <a:lvl1pPr algn="ctr" indent="0" marL="0">
              <a:buNone/>
              <a:defRPr dirty="0" sz="2000" lang="en-US">
                <a:solidFill>
                  <a:schemeClr val="accent6"/>
                </a:solidFill>
              </a:defRPr>
            </a:lvl1pPr>
          </a:lstStyle>
          <a:p>
            <a:pPr algn="ctr" indent="0" marL="0">
              <a:buNone/>
            </a:pPr>
            <a:endParaRPr dirty="0" sz="200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6601968"/>
            <a:ext cx="12191695" cy="256032"/>
          </a:xfrm>
          <a:prstGeom prst="rect"/>
        </p:spPr>
      </p:pic>
      <p:sp>
        <p:nvSpPr>
          <p:cNvPr id="1048587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47472"/>
            <a:ext cx="7315200" cy="274320"/>
          </a:xfrm>
          <a:prstGeom prst="rect"/>
          <a:noFill/>
        </p:spPr>
        <p:txBody>
          <a:bodyPr rtlCol="0" wrap="square"/>
          <a:lstStyle>
            <a:lvl1pPr indent="0" marL="0">
              <a:buNone/>
              <a:defRPr b="1" dirty="0" sz="1200" kern="0" lang="en-US" spc="30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dirty="0" sz="1200" lang="en-US"/>
          </a:p>
        </p:txBody>
      </p:sp>
      <p:pic>
        <p:nvPicPr>
          <p:cNvPr id="2097156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48640" y="356616"/>
            <a:ext cx="219456" cy="219456"/>
          </a:xfrm>
          <a:prstGeom prst="rect"/>
        </p:spPr>
      </p:pic>
      <p:pic>
        <p:nvPicPr>
          <p:cNvPr id="2097157" name="Image 2" descr="Ministry of Health logo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911535" y="274320"/>
            <a:ext cx="731520" cy="731520"/>
          </a:xfrm>
          <a:prstGeom prst="rect"/>
        </p:spPr>
      </p:pic>
      <p:sp>
        <p:nvSpPr>
          <p:cNvPr id="1048588" name="Text 0"/>
          <p:cNvSpPr>
            <a:spLocks noGrp="1"/>
          </p:cNvSpPr>
          <p:nvPr>
            <p:ph type="title" idx="104" hasCustomPrompt="1"/>
          </p:nvPr>
        </p:nvSpPr>
        <p:spPr>
          <a:xfrm>
            <a:off x="548640" y="658368"/>
            <a:ext cx="10180015" cy="640080"/>
          </a:xfrm>
          <a:prstGeom prst="rect"/>
          <a:noFill/>
        </p:spPr>
        <p:txBody>
          <a:bodyPr rtlCol="0" wrap="square"/>
          <a:lstStyle>
            <a:lvl1pPr algn="l" indent="0" marL="0">
              <a:buNone/>
              <a:defRPr b="1" dirty="0" sz="3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dirty="0" sz="3400" lang="en-US"/>
          </a:p>
        </p:txBody>
      </p:sp>
      <p:sp>
        <p:nvSpPr>
          <p:cNvPr id="1048589" name="Text 0"/>
          <p:cNvSpPr/>
          <p:nvPr/>
        </p:nvSpPr>
        <p:spPr>
          <a:xfrm>
            <a:off x="548640" y="6291072"/>
            <a:ext cx="8229600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000" lang="en-US">
                <a:solidFill>
                  <a:schemeClr val="accent5"/>
                </a:solidFill>
              </a:rPr>
              <a:t>Ministry of Health of the Republic of Uzbekistan  ·  UEMS Autumn Council Meeting 2026</a:t>
            </a:r>
            <a:endParaRPr dirty="0" sz="1000" lang="en-US"/>
          </a:p>
        </p:txBody>
      </p:sp>
      <p:sp>
        <p:nvSpPr>
          <p:cNvPr id="104859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91072"/>
            <a:ext cx="548640" cy="237744"/>
          </a:xfrm>
          <a:prstGeom prst="rect"/>
        </p:spPr>
        <p:txBody>
          <a:bodyPr bIns="0" lIns="0" rIns="0" t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91072"/>
            <a:ext cx="548640" cy="237744"/>
          </a:xfrm>
          <a:prstGeom prst="rect"/>
        </p:spPr>
        <p:txBody>
          <a:bodyPr bIns="0" lIns="0" rIns="0" t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Text 0"/>
          <p:cNvSpPr>
            <a:spLocks noGrp="1"/>
          </p:cNvSpPr>
          <p:nvPr>
            <p:ph type="body" idx="102" hasCustomPrompt="1"/>
          </p:nvPr>
        </p:nvSpPr>
        <p:spPr>
          <a:xfrm>
            <a:off x="914400" y="4983480"/>
            <a:ext cx="10362895" cy="411480"/>
          </a:xfrm>
          <a:prstGeom prst="rect"/>
          <a:noFill/>
        </p:spPr>
        <p:txBody>
          <a:bodyPr anchor="t" bIns="0" lIns="0" rIns="0" rtlCol="0" tIns="0" wrap="square"/>
          <a:p>
            <a:pPr algn="ctr" indent="0" marL="0">
              <a:buNone/>
            </a:pPr>
            <a:r>
              <a:rPr b="1" dirty="0" sz="1800" kern="0" lang="en-US" spc="300">
                <a:solidFill>
                  <a:schemeClr val="accent3"/>
                </a:solidFill>
              </a:rPr>
              <a:t>UEMS AUTUMN COUNCIL MEETING  ·  OCTOBER 2026</a:t>
            </a:r>
            <a:endParaRPr dirty="0" sz="1600" lang="en-US"/>
          </a:p>
        </p:txBody>
      </p:sp>
      <p:sp>
        <p:nvSpPr>
          <p:cNvPr id="1048581" name="Text 0"/>
          <p:cNvSpPr>
            <a:spLocks noGrp="1"/>
          </p:cNvSpPr>
          <p:nvPr>
            <p:ph type="title" idx="103" hasCustomPrompt="1"/>
          </p:nvPr>
        </p:nvSpPr>
        <p:spPr>
          <a:xfrm>
            <a:off x="914400" y="2788920"/>
            <a:ext cx="10362895" cy="19659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4400" lang="en-US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Reforming Medical Education in Uzbekistan: Progress and Partnership</a:t>
            </a:r>
            <a:endParaRPr dirty="0" sz="4400" lang="en-US"/>
          </a:p>
        </p:txBody>
      </p:sp>
      <p:sp>
        <p:nvSpPr>
          <p:cNvPr id="1048582" name="Text 0"/>
          <p:cNvSpPr>
            <a:spLocks noGrp="1"/>
          </p:cNvSpPr>
          <p:nvPr>
            <p:ph type="body" idx="104" hasCustomPrompt="1"/>
          </p:nvPr>
        </p:nvSpPr>
        <p:spPr>
          <a:xfrm>
            <a:off x="914400" y="1938528"/>
            <a:ext cx="10362895" cy="731520"/>
          </a:xfrm>
          <a:prstGeom prst="rect"/>
          <a:noFill/>
        </p:spPr>
        <p:txBody>
          <a:bodyPr anchor="t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Ministry of Health of the Republic of Uzbekistan</a:t>
            </a:r>
            <a:endParaRPr dirty="0" sz="2000" lang="en-US"/>
          </a:p>
          <a:p>
            <a:pPr algn="ctr" indent="0" marL="0">
              <a:buNone/>
            </a:pPr>
            <a:r>
              <a:rPr dirty="0" sz="2000" lang="en-US">
                <a:solidFill>
                  <a:schemeClr val="accent6"/>
                </a:solidFill>
              </a:rPr>
              <a:t>Department of Medical Education and Science</a:t>
            </a:r>
            <a:endParaRPr dirty="0" sz="2000" lang="en-US"/>
          </a:p>
        </p:txBody>
      </p:sp>
      <p:sp>
        <p:nvSpPr>
          <p:cNvPr id="1048583" name="logo halo"/>
          <p:cNvSpPr/>
          <p:nvPr/>
        </p:nvSpPr>
        <p:spPr>
          <a:xfrm>
            <a:off x="5446624" y="603504"/>
            <a:ext cx="1298448" cy="1298448"/>
          </a:xfrm>
          <a:prstGeom prst="ellipse"/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2097154" name="MoH logo" descr="Ministry of Health of the Republic of Uzbekistan logo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01488" y="658368"/>
            <a:ext cx="1188720" cy="118872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47472"/>
            <a:ext cx="7315200" cy="27432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00" kern="0" lang="en-US" spc="300">
                <a:solidFill>
                  <a:schemeClr val="accent2"/>
                </a:solidFill>
              </a:rPr>
              <a:t>01  ·  WHERE WE ARE TODAY</a:t>
            </a:r>
            <a:endParaRPr dirty="0" sz="1200" lang="en-US"/>
          </a:p>
        </p:txBody>
      </p:sp>
      <p:sp>
        <p:nvSpPr>
          <p:cNvPr id="1048592" name="Text 0"/>
          <p:cNvSpPr>
            <a:spLocks noGrp="1"/>
          </p:cNvSpPr>
          <p:nvPr>
            <p:ph type="title" idx="104" hasCustomPrompt="1"/>
          </p:nvPr>
        </p:nvSpPr>
        <p:spPr>
          <a:xfrm>
            <a:off x="548640" y="658368"/>
            <a:ext cx="10180015" cy="640080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buNone/>
            </a:pPr>
            <a:r>
              <a:rPr b="1" dirty="0" sz="3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medical education and workforce today</a:t>
            </a:r>
            <a:endParaRPr dirty="0" sz="3400" lang="en-US"/>
          </a:p>
        </p:txBody>
      </p:sp>
      <p:sp>
        <p:nvSpPr>
          <p:cNvPr id="1048593" name="workforce heading"/>
          <p:cNvSpPr txBox="1"/>
          <p:nvPr/>
        </p:nvSpPr>
        <p:spPr>
          <a:xfrm>
            <a:off x="548640" y="1481328"/>
            <a:ext cx="5486400" cy="32004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Health workforce at a glance</a:t>
            </a:r>
            <a:endParaRPr dirty="0" sz="1600" lang="en-US"/>
          </a:p>
        </p:txBody>
      </p:sp>
      <p:sp>
        <p:nvSpPr>
          <p:cNvPr id="1048594" name="stat tile 1"/>
          <p:cNvSpPr/>
          <p:nvPr/>
        </p:nvSpPr>
        <p:spPr>
          <a:xfrm>
            <a:off x="548640" y="187452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595" name="stat 1 circle"/>
          <p:cNvSpPr/>
          <p:nvPr/>
        </p:nvSpPr>
        <p:spPr>
          <a:xfrm>
            <a:off x="713232" y="2039112"/>
            <a:ext cx="384048" cy="384048"/>
          </a:xfrm>
          <a:prstGeom prst="ellipse"/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97158" name="stat 1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09244" y="2135124"/>
            <a:ext cx="192024" cy="192024"/>
          </a:xfrm>
          <a:prstGeom prst="rect"/>
        </p:spPr>
      </p:pic>
      <p:sp>
        <p:nvSpPr>
          <p:cNvPr id="1048596" name="stat 1 number"/>
          <p:cNvSpPr txBox="1"/>
          <p:nvPr/>
        </p:nvSpPr>
        <p:spPr>
          <a:xfrm>
            <a:off x="713232" y="247802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567,</a:t>
            </a:r>
            <a:r>
              <a:rPr b="1" dirty="0" sz="2400" lang="ru-RU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000+</a:t>
            </a:r>
            <a:endParaRPr dirty="0" sz="2400" lang="en-US"/>
          </a:p>
        </p:txBody>
      </p:sp>
      <p:sp>
        <p:nvSpPr>
          <p:cNvPr id="1048597" name="stat 1 label"/>
          <p:cNvSpPr txBox="1"/>
          <p:nvPr/>
        </p:nvSpPr>
        <p:spPr>
          <a:xfrm>
            <a:off x="713232" y="288036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health workers in total</a:t>
            </a:r>
            <a:endParaRPr dirty="0" sz="1100" lang="en-US"/>
          </a:p>
        </p:txBody>
      </p:sp>
      <p:sp>
        <p:nvSpPr>
          <p:cNvPr id="1048598" name="stat tile 2"/>
          <p:cNvSpPr/>
          <p:nvPr/>
        </p:nvSpPr>
        <p:spPr>
          <a:xfrm>
            <a:off x="2438400" y="187452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599" name="stat 2 circle"/>
          <p:cNvSpPr/>
          <p:nvPr/>
        </p:nvSpPr>
        <p:spPr>
          <a:xfrm>
            <a:off x="2602992" y="2039112"/>
            <a:ext cx="384048" cy="384048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59" name="stat 2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699004" y="2135124"/>
            <a:ext cx="192024" cy="192024"/>
          </a:xfrm>
          <a:prstGeom prst="rect"/>
        </p:spPr>
      </p:pic>
      <p:sp>
        <p:nvSpPr>
          <p:cNvPr id="1048600" name="stat 2 number"/>
          <p:cNvSpPr txBox="1"/>
          <p:nvPr/>
        </p:nvSpPr>
        <p:spPr>
          <a:xfrm>
            <a:off x="2602992" y="247802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85,</a:t>
            </a:r>
            <a:r>
              <a:rPr b="1" dirty="0" sz="2400" lang="ru-RU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000+</a:t>
            </a:r>
            <a:endParaRPr dirty="0" sz="2400" lang="en-US"/>
          </a:p>
        </p:txBody>
      </p:sp>
      <p:sp>
        <p:nvSpPr>
          <p:cNvPr id="1048601" name="stat 2 label"/>
          <p:cNvSpPr txBox="1"/>
          <p:nvPr/>
        </p:nvSpPr>
        <p:spPr>
          <a:xfrm>
            <a:off x="2602992" y="288036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doctors in practice</a:t>
            </a:r>
            <a:endParaRPr dirty="0" sz="1100" lang="en-US"/>
          </a:p>
        </p:txBody>
      </p:sp>
      <p:sp>
        <p:nvSpPr>
          <p:cNvPr id="1048602" name="stat tile 3"/>
          <p:cNvSpPr/>
          <p:nvPr/>
        </p:nvSpPr>
        <p:spPr>
          <a:xfrm>
            <a:off x="4328160" y="187452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03" name="stat 3 circle"/>
          <p:cNvSpPr/>
          <p:nvPr/>
        </p:nvSpPr>
        <p:spPr>
          <a:xfrm>
            <a:off x="4492752" y="2039112"/>
            <a:ext cx="384048" cy="384048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0" name="stat 3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588764" y="2135124"/>
            <a:ext cx="192024" cy="192024"/>
          </a:xfrm>
          <a:prstGeom prst="rect"/>
        </p:spPr>
      </p:pic>
      <p:sp>
        <p:nvSpPr>
          <p:cNvPr id="1048604" name="stat 3 number"/>
          <p:cNvSpPr txBox="1"/>
          <p:nvPr/>
        </p:nvSpPr>
        <p:spPr>
          <a:xfrm>
            <a:off x="4492752" y="247802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10,</a:t>
            </a:r>
            <a:r>
              <a:rPr b="1" dirty="0" sz="2400" lang="ru-RU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000+</a:t>
            </a:r>
            <a:endParaRPr dirty="0" sz="2400" lang="en-US"/>
          </a:p>
        </p:txBody>
      </p:sp>
      <p:sp>
        <p:nvSpPr>
          <p:cNvPr id="1048605" name="stat 3 label"/>
          <p:cNvSpPr txBox="1"/>
          <p:nvPr/>
        </p:nvSpPr>
        <p:spPr>
          <a:xfrm>
            <a:off x="4492752" y="288036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family doctors in primary care</a:t>
            </a:r>
            <a:endParaRPr dirty="0" sz="1100" lang="en-US"/>
          </a:p>
        </p:txBody>
      </p:sp>
      <p:sp>
        <p:nvSpPr>
          <p:cNvPr id="1048606" name="stat tile 4"/>
          <p:cNvSpPr/>
          <p:nvPr/>
        </p:nvSpPr>
        <p:spPr>
          <a:xfrm>
            <a:off x="548640" y="342900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07" name="stat 4 circle"/>
          <p:cNvSpPr/>
          <p:nvPr/>
        </p:nvSpPr>
        <p:spPr>
          <a:xfrm>
            <a:off x="713232" y="3593592"/>
            <a:ext cx="384048" cy="384048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1" name="stat 4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09244" y="3689604"/>
            <a:ext cx="192024" cy="192024"/>
          </a:xfrm>
          <a:prstGeom prst="rect"/>
        </p:spPr>
      </p:pic>
      <p:sp>
        <p:nvSpPr>
          <p:cNvPr id="1048608" name="stat 4 number"/>
          <p:cNvSpPr txBox="1"/>
          <p:nvPr/>
        </p:nvSpPr>
        <p:spPr>
          <a:xfrm>
            <a:off x="713232" y="403250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360,</a:t>
            </a:r>
            <a:r>
              <a:rPr b="1" dirty="0" sz="2400" lang="ru-RU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000+</a:t>
            </a:r>
            <a:endParaRPr dirty="0" sz="2400" lang="en-US"/>
          </a:p>
        </p:txBody>
      </p:sp>
      <p:sp>
        <p:nvSpPr>
          <p:cNvPr id="1048609" name="stat 4 label"/>
          <p:cNvSpPr txBox="1"/>
          <p:nvPr/>
        </p:nvSpPr>
        <p:spPr>
          <a:xfrm>
            <a:off x="713232" y="443484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nurses and mid-level professionals</a:t>
            </a:r>
            <a:endParaRPr dirty="0" sz="1100" lang="en-US"/>
          </a:p>
        </p:txBody>
      </p:sp>
      <p:sp>
        <p:nvSpPr>
          <p:cNvPr id="1048610" name="stat tile 5"/>
          <p:cNvSpPr/>
          <p:nvPr/>
        </p:nvSpPr>
        <p:spPr>
          <a:xfrm>
            <a:off x="2438400" y="342900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11" name="stat 5 circle"/>
          <p:cNvSpPr/>
          <p:nvPr/>
        </p:nvSpPr>
        <p:spPr>
          <a:xfrm>
            <a:off x="2602992" y="3593592"/>
            <a:ext cx="384048" cy="384048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2" name="stat 5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2699004" y="3689604"/>
            <a:ext cx="192024" cy="192024"/>
          </a:xfrm>
          <a:prstGeom prst="rect"/>
        </p:spPr>
      </p:pic>
      <p:sp>
        <p:nvSpPr>
          <p:cNvPr id="1048612" name="stat 5 number"/>
          <p:cNvSpPr txBox="1"/>
          <p:nvPr/>
        </p:nvSpPr>
        <p:spPr>
          <a:xfrm>
            <a:off x="2602992" y="403250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10,000</a:t>
            </a:r>
            <a:r>
              <a:rPr b="1" sz="2400" lang="ru-RU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dirty="0" sz="2400" lang="en-US"/>
          </a:p>
        </p:txBody>
      </p:sp>
      <p:sp>
        <p:nvSpPr>
          <p:cNvPr id="1048613" name="stat 5 label"/>
          <p:cNvSpPr txBox="1"/>
          <p:nvPr/>
        </p:nvSpPr>
        <p:spPr>
          <a:xfrm>
            <a:off x="2602992" y="443484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teaching staff at medical universities</a:t>
            </a:r>
            <a:endParaRPr dirty="0" sz="1100" lang="en-US"/>
          </a:p>
        </p:txBody>
      </p:sp>
      <p:sp>
        <p:nvSpPr>
          <p:cNvPr id="1048614" name="stat tile 6"/>
          <p:cNvSpPr/>
          <p:nvPr/>
        </p:nvSpPr>
        <p:spPr>
          <a:xfrm>
            <a:off x="4328160" y="3429000"/>
            <a:ext cx="17068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15" name="stat 6 circle"/>
          <p:cNvSpPr/>
          <p:nvPr/>
        </p:nvSpPr>
        <p:spPr>
          <a:xfrm>
            <a:off x="4492752" y="3593592"/>
            <a:ext cx="384048" cy="384048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3" name="stat 6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4588764" y="3689604"/>
            <a:ext cx="192024" cy="192024"/>
          </a:xfrm>
          <a:prstGeom prst="rect"/>
        </p:spPr>
      </p:pic>
      <p:sp>
        <p:nvSpPr>
          <p:cNvPr id="1048616" name="stat 6 number"/>
          <p:cNvSpPr txBox="1"/>
          <p:nvPr/>
        </p:nvSpPr>
        <p:spPr>
          <a:xfrm>
            <a:off x="4492752" y="4032504"/>
            <a:ext cx="1432560" cy="4114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dirty="0" sz="2400" lang="en-US"/>
          </a:p>
        </p:txBody>
      </p:sp>
      <p:sp>
        <p:nvSpPr>
          <p:cNvPr id="1048617" name="stat 6 label"/>
          <p:cNvSpPr txBox="1"/>
          <p:nvPr/>
        </p:nvSpPr>
        <p:spPr>
          <a:xfrm>
            <a:off x="4492752" y="4434840"/>
            <a:ext cx="1432560" cy="329184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state medical universities</a:t>
            </a:r>
            <a:endParaRPr dirty="0" sz="1100" lang="en-US"/>
          </a:p>
        </p:txBody>
      </p:sp>
      <p:sp>
        <p:nvSpPr>
          <p:cNvPr id="1048618" name="qual heading"/>
          <p:cNvSpPr txBox="1"/>
          <p:nvPr/>
        </p:nvSpPr>
        <p:spPr>
          <a:xfrm>
            <a:off x="548640" y="4983480"/>
            <a:ext cx="5486400" cy="27432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300" lang="en-US">
                <a:solidFill>
                  <a:schemeClr val="tx2"/>
                </a:solidFill>
              </a:rPr>
              <a:t>Highest qualification of practising doctors</a:t>
            </a:r>
            <a:endParaRPr dirty="0" sz="1300" lang="en-US"/>
          </a:p>
        </p:txBody>
      </p:sp>
      <p:sp>
        <p:nvSpPr>
          <p:cNvPr id="1048619" name="qual seg 1"/>
          <p:cNvSpPr/>
          <p:nvPr/>
        </p:nvSpPr>
        <p:spPr>
          <a:xfrm>
            <a:off x="548640" y="5312664"/>
            <a:ext cx="3330296" cy="384048"/>
          </a:xfrm>
          <a:prstGeom prst="rect"/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48620" name="qual seg 1 pct"/>
          <p:cNvSpPr txBox="1"/>
          <p:nvPr/>
        </p:nvSpPr>
        <p:spPr>
          <a:xfrm>
            <a:off x="621792" y="5312664"/>
            <a:ext cx="3238856" cy="384048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00" lang="en-US">
                <a:solidFill>
                  <a:schemeClr val="tx2"/>
                </a:solidFill>
              </a:rPr>
              <a:t>61%</a:t>
            </a:r>
            <a:endParaRPr dirty="0" sz="1200" lang="en-US"/>
          </a:p>
        </p:txBody>
      </p:sp>
      <p:sp>
        <p:nvSpPr>
          <p:cNvPr id="1048621" name="qual seg 2"/>
          <p:cNvSpPr/>
          <p:nvPr/>
        </p:nvSpPr>
        <p:spPr>
          <a:xfrm>
            <a:off x="3878936" y="5312664"/>
            <a:ext cx="1660396" cy="384048"/>
          </a:xfrm>
          <a:prstGeom prst="rect"/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48622" name="qual seg 2 pct"/>
          <p:cNvSpPr txBox="1"/>
          <p:nvPr/>
        </p:nvSpPr>
        <p:spPr>
          <a:xfrm>
            <a:off x="3952088" y="5312664"/>
            <a:ext cx="1568956" cy="384048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00" lang="en-US">
                <a:solidFill>
                  <a:schemeClr val="bg1"/>
                </a:solidFill>
              </a:rPr>
              <a:t>30%</a:t>
            </a:r>
            <a:endParaRPr dirty="0" sz="1200" lang="en-US"/>
          </a:p>
        </p:txBody>
      </p:sp>
      <p:sp>
        <p:nvSpPr>
          <p:cNvPr id="1048623" name="qual seg 3"/>
          <p:cNvSpPr/>
          <p:nvPr/>
        </p:nvSpPr>
        <p:spPr>
          <a:xfrm>
            <a:off x="5539332" y="5312664"/>
            <a:ext cx="398536" cy="384048"/>
          </a:xfrm>
          <a:prstGeom prst="rect"/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48624" name="qual seg 4"/>
          <p:cNvSpPr/>
          <p:nvPr/>
        </p:nvSpPr>
        <p:spPr>
          <a:xfrm>
            <a:off x="5937868" y="5312664"/>
            <a:ext cx="97172" cy="384048"/>
          </a:xfrm>
          <a:prstGeom prst="rect"/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48625" name="qual legend"/>
          <p:cNvSpPr txBox="1"/>
          <p:nvPr/>
        </p:nvSpPr>
        <p:spPr>
          <a:xfrm>
            <a:off x="548640" y="5769864"/>
            <a:ext cx="5486400" cy="256032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accent5"/>
                </a:solidFill>
              </a:rPr>
              <a:t>Basic degree 48,358  ·  </a:t>
            </a:r>
            <a:r>
              <a:rPr b="1" dirty="0" sz="1100" lang="en-US">
                <a:solidFill>
                  <a:schemeClr val="accent2"/>
                </a:solidFill>
              </a:rPr>
              <a:t>Clinical “ordinatura” 24,110  ·  </a:t>
            </a:r>
            <a:r>
              <a:rPr b="1" dirty="0" sz="1100" lang="en-US">
                <a:solidFill>
                  <a:schemeClr val="tx2"/>
                </a:solidFill>
              </a:rPr>
              <a:t>Master's 5,787  ·  </a:t>
            </a:r>
            <a:r>
              <a:rPr dirty="0" sz="1100" lang="en-US">
                <a:solidFill>
                  <a:schemeClr val="accent5"/>
                </a:solidFill>
              </a:rPr>
              <a:t>PhD / DSc 1,411</a:t>
            </a:r>
            <a:endParaRPr dirty="0" sz="1100" lang="en-US"/>
          </a:p>
        </p:txBody>
      </p:sp>
      <p:sp>
        <p:nvSpPr>
          <p:cNvPr id="1048626" name="pathway heading"/>
          <p:cNvSpPr txBox="1"/>
          <p:nvPr/>
        </p:nvSpPr>
        <p:spPr>
          <a:xfrm>
            <a:off x="6400800" y="1481328"/>
            <a:ext cx="5242255" cy="32004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Current training pathway</a:t>
            </a:r>
            <a:endParaRPr dirty="0" sz="1600" lang="en-US"/>
          </a:p>
        </p:txBody>
      </p:sp>
      <p:sp>
        <p:nvSpPr>
          <p:cNvPr id="1048627" name="box bachelor"/>
          <p:cNvSpPr/>
          <p:nvPr/>
        </p:nvSpPr>
        <p:spPr>
          <a:xfrm>
            <a:off x="6400800" y="1874520"/>
            <a:ext cx="5242255" cy="621792"/>
          </a:xfrm>
          <a:prstGeom prst="roundRect">
            <a:avLst>
              <a:gd name="adj" fmla="val 1176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28" name="box bachelor text"/>
          <p:cNvSpPr txBox="1"/>
          <p:nvPr/>
        </p:nvSpPr>
        <p:spPr>
          <a:xfrm>
            <a:off x="6492240" y="1874520"/>
            <a:ext cx="5059375" cy="621792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Bachelor of Medicine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6 years · undergraduate</a:t>
            </a:r>
            <a:endParaRPr dirty="0" sz="1500" lang="en-US"/>
          </a:p>
        </p:txBody>
      </p:sp>
      <p:sp>
        <p:nvSpPr>
          <p:cNvPr id="1048629" name="box ordinatura"/>
          <p:cNvSpPr/>
          <p:nvPr/>
        </p:nvSpPr>
        <p:spPr>
          <a:xfrm>
            <a:off x="6400800" y="2862072"/>
            <a:ext cx="2506828" cy="822960"/>
          </a:xfrm>
          <a:prstGeom prst="roundRect">
            <a:avLst>
              <a:gd name="adj" fmla="val 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30" name="box ordinatura text"/>
          <p:cNvSpPr txBox="1"/>
          <p:nvPr/>
        </p:nvSpPr>
        <p:spPr>
          <a:xfrm>
            <a:off x="6492240" y="2862072"/>
            <a:ext cx="2323948" cy="8229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Clinical “ordinatura”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2 years · residency</a:t>
            </a:r>
            <a:endParaRPr dirty="0" sz="1500" lang="en-US"/>
          </a:p>
        </p:txBody>
      </p:sp>
      <p:sp>
        <p:nvSpPr>
          <p:cNvPr id="1048631" name="box masters"/>
          <p:cNvSpPr/>
          <p:nvPr/>
        </p:nvSpPr>
        <p:spPr>
          <a:xfrm>
            <a:off x="9136228" y="2862072"/>
            <a:ext cx="2506828" cy="822960"/>
          </a:xfrm>
          <a:prstGeom prst="roundRect">
            <a:avLst>
              <a:gd name="adj" fmla="val 88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32" name="box masters text"/>
          <p:cNvSpPr txBox="1"/>
          <p:nvPr/>
        </p:nvSpPr>
        <p:spPr>
          <a:xfrm>
            <a:off x="9227668" y="2862072"/>
            <a:ext cx="2323948" cy="8229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Master's degree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3 years · residency + 1 academic year</a:t>
            </a:r>
            <a:endParaRPr dirty="0" sz="1500" lang="en-US"/>
          </a:p>
        </p:txBody>
      </p:sp>
      <p:sp>
        <p:nvSpPr>
          <p:cNvPr id="1048633" name="box specialist"/>
          <p:cNvSpPr/>
          <p:nvPr/>
        </p:nvSpPr>
        <p:spPr>
          <a:xfrm>
            <a:off x="6400800" y="3959352"/>
            <a:ext cx="2506828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34" name="box specialist text"/>
          <p:cNvSpPr txBox="1"/>
          <p:nvPr/>
        </p:nvSpPr>
        <p:spPr>
          <a:xfrm>
            <a:off x="6492240" y="3959352"/>
            <a:ext cx="2323948" cy="64008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tx2"/>
                </a:solidFill>
              </a:rPr>
              <a:t>Specialist doctor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tx2"/>
                </a:solidFill>
              </a:rPr>
              <a:t>clinical practice</a:t>
            </a:r>
            <a:endParaRPr dirty="0" sz="1500" lang="en-US"/>
          </a:p>
        </p:txBody>
      </p:sp>
      <p:sp>
        <p:nvSpPr>
          <p:cNvPr id="1048635" name="box phd"/>
          <p:cNvSpPr/>
          <p:nvPr/>
        </p:nvSpPr>
        <p:spPr>
          <a:xfrm>
            <a:off x="9136228" y="3959352"/>
            <a:ext cx="1116254" cy="64008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36" name="box phd text"/>
          <p:cNvSpPr txBox="1"/>
          <p:nvPr/>
        </p:nvSpPr>
        <p:spPr>
          <a:xfrm>
            <a:off x="9227668" y="3959352"/>
            <a:ext cx="933374" cy="64008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PhD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3 years</a:t>
            </a:r>
            <a:endParaRPr dirty="0" sz="1500" lang="en-US"/>
          </a:p>
        </p:txBody>
      </p:sp>
      <p:sp>
        <p:nvSpPr>
          <p:cNvPr id="1048637" name="box dsc"/>
          <p:cNvSpPr/>
          <p:nvPr/>
        </p:nvSpPr>
        <p:spPr>
          <a:xfrm>
            <a:off x="10526801" y="3959352"/>
            <a:ext cx="1116254" cy="640080"/>
          </a:xfrm>
          <a:prstGeom prst="roundRect">
            <a:avLst>
              <a:gd name="adj" fmla="val 11429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38" name="box dsc text"/>
          <p:cNvSpPr txBox="1"/>
          <p:nvPr/>
        </p:nvSpPr>
        <p:spPr>
          <a:xfrm>
            <a:off x="10618241" y="3959352"/>
            <a:ext cx="933374" cy="64008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lang="en-US">
                <a:solidFill>
                  <a:schemeClr val="tx2"/>
                </a:solidFill>
              </a:rPr>
              <a:t>DSc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tx2"/>
                </a:solidFill>
              </a:rPr>
              <a:t>3 years</a:t>
            </a:r>
            <a:endParaRPr dirty="0" sz="1500" lang="en-US"/>
          </a:p>
        </p:txBody>
      </p:sp>
      <p:sp>
        <p:nvSpPr>
          <p:cNvPr id="1048639" name="arrow a0"/>
          <p:cNvSpPr/>
          <p:nvPr/>
        </p:nvSpPr>
        <p:spPr>
          <a:xfrm>
            <a:off x="7654214" y="2496312"/>
            <a:ext cx="914" cy="365760"/>
          </a:xfrm>
          <a:prstGeom prst="line"/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48640" name="arrow a1"/>
          <p:cNvSpPr/>
          <p:nvPr/>
        </p:nvSpPr>
        <p:spPr>
          <a:xfrm>
            <a:off x="10389641" y="2496312"/>
            <a:ext cx="914" cy="365760"/>
          </a:xfrm>
          <a:prstGeom prst="line"/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48641" name="arrow b0"/>
          <p:cNvSpPr/>
          <p:nvPr/>
        </p:nvSpPr>
        <p:spPr>
          <a:xfrm>
            <a:off x="7654214" y="3685032"/>
            <a:ext cx="914" cy="274320"/>
          </a:xfrm>
          <a:prstGeom prst="line"/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48642" name="arrow b1"/>
          <p:cNvSpPr/>
          <p:nvPr/>
        </p:nvSpPr>
        <p:spPr>
          <a:xfrm>
            <a:off x="9694355" y="3685032"/>
            <a:ext cx="914" cy="274320"/>
          </a:xfrm>
          <a:prstGeom prst="line"/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48643" name="arrow phd-dsc"/>
          <p:cNvSpPr/>
          <p:nvPr/>
        </p:nvSpPr>
        <p:spPr>
          <a:xfrm>
            <a:off x="10252481" y="4279392"/>
            <a:ext cx="274320" cy="914"/>
          </a:xfrm>
          <a:prstGeom prst="line"/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48644" name="arrow masters-specialist"/>
          <p:cNvSpPr/>
          <p:nvPr/>
        </p:nvSpPr>
        <p:spPr>
          <a:xfrm flipH="1">
            <a:off x="8724748" y="3685032"/>
            <a:ext cx="411480" cy="274320"/>
          </a:xfrm>
          <a:prstGeom prst="line"/>
          <a:noFill/>
          <a:ln w="15875">
            <a:solidFill>
              <a:schemeClr val="accent5"/>
            </a:solidFill>
            <a:prstDash val="dash"/>
            <a:tailEnd type="triangle"/>
          </a:ln>
        </p:spPr>
      </p:sp>
      <p:sp>
        <p:nvSpPr>
          <p:cNvPr id="1048645" name="arrow ordinatura-phd"/>
          <p:cNvSpPr/>
          <p:nvPr/>
        </p:nvSpPr>
        <p:spPr>
          <a:xfrm>
            <a:off x="8724748" y="3685032"/>
            <a:ext cx="411480" cy="274320"/>
          </a:xfrm>
          <a:prstGeom prst="line"/>
          <a:noFill/>
          <a:ln w="15875">
            <a:solidFill>
              <a:schemeClr val="accent5"/>
            </a:solidFill>
            <a:prstDash val="dash"/>
            <a:tailEnd type="triangle"/>
          </a:ln>
        </p:spPr>
      </p:sp>
      <p:sp>
        <p:nvSpPr>
          <p:cNvPr id="1048646" name="why panel"/>
          <p:cNvSpPr/>
          <p:nvPr/>
        </p:nvSpPr>
        <p:spPr>
          <a:xfrm>
            <a:off x="6400799" y="4846319"/>
            <a:ext cx="5242255" cy="1366009"/>
          </a:xfrm>
          <a:prstGeom prst="roundRect">
            <a:avLst>
              <a:gd name="adj" fmla="val 6154"/>
            </a:avLst>
          </a:prstGeom>
          <a:solidFill>
            <a:srgbClr val="FBF6E9"/>
          </a:solidFill>
          <a:ln w="12700">
            <a:solidFill>
              <a:srgbClr val="EFE3BF"/>
            </a:solidFill>
            <a:prstDash val="solid"/>
          </a:ln>
        </p:spPr>
      </p:sp>
      <p:sp>
        <p:nvSpPr>
          <p:cNvPr id="1048647" name="why heading"/>
          <p:cNvSpPr txBox="1"/>
          <p:nvPr/>
        </p:nvSpPr>
        <p:spPr>
          <a:xfrm>
            <a:off x="6583680" y="4956048"/>
            <a:ext cx="4876495" cy="22860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100" kern="0" lang="en-US" spc="200">
                <a:solidFill>
                  <a:srgbClr val="8A6D12"/>
                </a:solidFill>
              </a:rPr>
              <a:t>WHY WE ARE REFORMING</a:t>
            </a:r>
            <a:endParaRPr dirty="0" sz="1100" lang="en-US"/>
          </a:p>
        </p:txBody>
      </p:sp>
      <p:sp>
        <p:nvSpPr>
          <p:cNvPr id="1048648" name="why col 0"/>
          <p:cNvSpPr txBox="1"/>
          <p:nvPr/>
        </p:nvSpPr>
        <p:spPr>
          <a:xfrm>
            <a:off x="6583680" y="5257800"/>
            <a:ext cx="2346808" cy="685800"/>
          </a:xfrm>
          <a:prstGeom prst="rect"/>
          <a:noFill/>
        </p:spPr>
        <p:txBody>
          <a:bodyPr anchor="t" bIns="0" lIns="0" rIns="0" rtlCol="0" tIns="0" wrap="square"/>
          <a:p>
            <a:pPr indent="-152400" marL="152400">
              <a:spcAft>
                <a:spcPts val="600"/>
              </a:spcAft>
              <a:buSzPct val="100000"/>
              <a:buChar char="•"/>
            </a:pPr>
            <a:r>
              <a:rPr dirty="0" sz="1400" lang="en-US">
                <a:solidFill>
                  <a:schemeClr val="tx1"/>
                </a:solidFill>
              </a:rPr>
              <a:t>Same length for all specialties</a:t>
            </a:r>
            <a:endParaRPr dirty="0" sz="1400" lang="en-US"/>
          </a:p>
          <a:p>
            <a:pPr indent="-152400" marL="152400">
              <a:spcAft>
                <a:spcPts val="600"/>
              </a:spcAft>
              <a:buSzPct val="100000"/>
              <a:buChar char="•"/>
            </a:pPr>
            <a:r>
              <a:rPr dirty="0" sz="1400" lang="en-US">
                <a:solidFill>
                  <a:schemeClr val="tx1"/>
                </a:solidFill>
              </a:rPr>
              <a:t>Programmes vary by university</a:t>
            </a:r>
            <a:endParaRPr dirty="0" sz="1400" lang="en-US"/>
          </a:p>
        </p:txBody>
      </p:sp>
      <p:sp>
        <p:nvSpPr>
          <p:cNvPr id="1048649" name="why col 1"/>
          <p:cNvSpPr txBox="1"/>
          <p:nvPr/>
        </p:nvSpPr>
        <p:spPr>
          <a:xfrm>
            <a:off x="9113368" y="5257800"/>
            <a:ext cx="2346808" cy="685800"/>
          </a:xfrm>
          <a:prstGeom prst="rect"/>
          <a:noFill/>
        </p:spPr>
        <p:txBody>
          <a:bodyPr anchor="t" bIns="0" lIns="0" rIns="0" rtlCol="0" tIns="0" wrap="square"/>
          <a:p>
            <a:pPr indent="-152400" marL="152400">
              <a:spcAft>
                <a:spcPts val="600"/>
              </a:spcAft>
              <a:buSzPct val="100000"/>
              <a:buChar char="•"/>
            </a:pPr>
            <a:r>
              <a:rPr dirty="0" sz="1400" lang="en-US">
                <a:solidFill>
                  <a:schemeClr val="tx1"/>
                </a:solidFill>
              </a:rPr>
              <a:t>No national licensing exam</a:t>
            </a:r>
            <a:endParaRPr dirty="0" sz="1400" lang="en-US"/>
          </a:p>
          <a:p>
            <a:pPr indent="-152400" marL="152400">
              <a:spcAft>
                <a:spcPts val="600"/>
              </a:spcAft>
              <a:buSzPct val="100000"/>
              <a:buChar char="•"/>
            </a:pPr>
            <a:r>
              <a:rPr dirty="0" sz="1400" lang="en-US">
                <a:solidFill>
                  <a:schemeClr val="tx1"/>
                </a:solidFill>
              </a:rPr>
              <a:t>Simulation not standardised</a:t>
            </a:r>
            <a:endParaRPr dirty="0" sz="1400" lang="en-US"/>
          </a:p>
        </p:txBody>
      </p:sp>
      <p:sp>
        <p:nvSpPr>
          <p:cNvPr id="1048650" name="source note"/>
          <p:cNvSpPr txBox="1"/>
          <p:nvPr/>
        </p:nvSpPr>
        <p:spPr>
          <a:xfrm>
            <a:off x="621791" y="6231636"/>
            <a:ext cx="11094415" cy="18288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900" i="1" lang="en-US">
                <a:solidFill>
                  <a:schemeClr val="accent5"/>
                </a:solidFill>
              </a:rPr>
              <a:t>Source: Ministry of Health workforce data as of 1 January 2026. PhD / DSc includes 228 doctoral students in training. Teaching staff figure is approximate.</a:t>
            </a:r>
            <a:endParaRPr dirty="0" sz="900" lang="en-US"/>
          </a:p>
        </p:txBody>
      </p:sp>
      <p:sp>
        <p:nvSpPr>
          <p:cNvPr id="104865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91072"/>
            <a:ext cx="548640" cy="237744"/>
          </a:xfrm>
          <a:prstGeom prst="rect"/>
        </p:spPr>
        <p:txBody>
          <a:bodyPr bIns="0" lIns="0" rIns="0" t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47472"/>
            <a:ext cx="7315200" cy="27432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00" kern="0" lang="en-US" spc="300">
                <a:solidFill>
                  <a:schemeClr val="accent2"/>
                </a:solidFill>
              </a:rPr>
              <a:t>02  ·  REFORMS UNDERWAY</a:t>
            </a:r>
            <a:endParaRPr dirty="0" sz="1200" lang="en-US"/>
          </a:p>
        </p:txBody>
      </p:sp>
      <p:sp>
        <p:nvSpPr>
          <p:cNvPr id="1048656" name="Text 0"/>
          <p:cNvSpPr>
            <a:spLocks noGrp="1"/>
          </p:cNvSpPr>
          <p:nvPr>
            <p:ph type="title" idx="104" hasCustomPrompt="1"/>
          </p:nvPr>
        </p:nvSpPr>
        <p:spPr>
          <a:xfrm>
            <a:off x="548640" y="658368"/>
            <a:ext cx="10180015" cy="640080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buNone/>
            </a:pPr>
            <a:r>
              <a:rPr b="1" dirty="0" sz="3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linked reforms reshaping specialist training</a:t>
            </a:r>
            <a:endParaRPr dirty="0" sz="3400" lang="en-US"/>
          </a:p>
        </p:txBody>
      </p:sp>
      <p:sp>
        <p:nvSpPr>
          <p:cNvPr id="1048657" name="reform card 1"/>
          <p:cNvSpPr/>
          <p:nvPr/>
        </p:nvSpPr>
        <p:spPr>
          <a:xfrm>
            <a:off x="548640" y="1481328"/>
            <a:ext cx="3515258" cy="4315968"/>
          </a:xfrm>
          <a:prstGeom prst="roundRect">
            <a:avLst>
              <a:gd name="adj" fmla="val 2601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58" name="reform 1 circle"/>
          <p:cNvSpPr/>
          <p:nvPr/>
        </p:nvSpPr>
        <p:spPr>
          <a:xfrm>
            <a:off x="804672" y="1709928"/>
            <a:ext cx="621792" cy="621792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64" name="reform 1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60120" y="1865376"/>
            <a:ext cx="310896" cy="310896"/>
          </a:xfrm>
          <a:prstGeom prst="rect"/>
        </p:spPr>
      </p:pic>
      <p:sp>
        <p:nvSpPr>
          <p:cNvPr id="1048659" name="reform 1 number"/>
          <p:cNvSpPr txBox="1"/>
          <p:nvPr/>
        </p:nvSpPr>
        <p:spPr>
          <a:xfrm>
            <a:off x="3149498" y="1709928"/>
            <a:ext cx="658368" cy="548640"/>
          </a:xfrm>
          <a:prstGeom prst="rect"/>
          <a:noFill/>
        </p:spPr>
        <p:txBody>
          <a:bodyPr anchor="t" bIns="0" lIns="0" rIns="0" rtlCol="0" tIns="0" wrap="square"/>
          <a:p>
            <a:pPr algn="r" indent="0" marL="0">
              <a:buNone/>
            </a:pPr>
            <a:r>
              <a:rPr b="1" dirty="0" sz="3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dirty="0" sz="3000" lang="en-US"/>
          </a:p>
        </p:txBody>
      </p:sp>
      <p:sp>
        <p:nvSpPr>
          <p:cNvPr id="1048660" name="reform 1 heading"/>
          <p:cNvSpPr txBox="1"/>
          <p:nvPr/>
        </p:nvSpPr>
        <p:spPr>
          <a:xfrm>
            <a:off x="804672" y="2459736"/>
            <a:ext cx="3003194" cy="64008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800" lang="en-US">
                <a:solidFill>
                  <a:schemeClr val="tx2"/>
                </a:solidFill>
              </a:rPr>
              <a:t>Residency replaces clinical “ordinatura”</a:t>
            </a:r>
            <a:endParaRPr dirty="0" sz="1800" lang="en-US"/>
          </a:p>
        </p:txBody>
      </p:sp>
      <p:sp>
        <p:nvSpPr>
          <p:cNvPr id="1048661" name="reform 1 bullets"/>
          <p:cNvSpPr txBox="1"/>
          <p:nvPr/>
        </p:nvSpPr>
        <p:spPr>
          <a:xfrm>
            <a:off x="804672" y="3172968"/>
            <a:ext cx="3058058" cy="1600200"/>
          </a:xfrm>
          <a:prstGeom prst="rect"/>
          <a:noFill/>
        </p:spPr>
        <p:txBody>
          <a:bodyPr anchor="t" bIns="0" lIns="0" rIns="0" rtlCol="0" tIns="0" wrap="square"/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Structured, competency-based training with supervised progression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Core tracks: internal medicine, surgery, family medicine, paediatrics, dentistry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Duration set per specialty; fellowships for subspecialties</a:t>
            </a:r>
            <a:endParaRPr dirty="0" sz="1300" lang="en-US"/>
          </a:p>
        </p:txBody>
      </p:sp>
      <p:sp>
        <p:nvSpPr>
          <p:cNvPr id="1048662" name="reform card 2"/>
          <p:cNvSpPr/>
          <p:nvPr/>
        </p:nvSpPr>
        <p:spPr>
          <a:xfrm>
            <a:off x="4338218" y="1481328"/>
            <a:ext cx="3515258" cy="4315968"/>
          </a:xfrm>
          <a:prstGeom prst="roundRect">
            <a:avLst>
              <a:gd name="adj" fmla="val 2601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63" name="reform 2 circle"/>
          <p:cNvSpPr/>
          <p:nvPr/>
        </p:nvSpPr>
        <p:spPr>
          <a:xfrm>
            <a:off x="4594250" y="1709928"/>
            <a:ext cx="621792" cy="621792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65" name="reform 2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749698" y="1865376"/>
            <a:ext cx="310896" cy="310896"/>
          </a:xfrm>
          <a:prstGeom prst="rect"/>
        </p:spPr>
      </p:pic>
      <p:sp>
        <p:nvSpPr>
          <p:cNvPr id="1048664" name="reform 2 number"/>
          <p:cNvSpPr txBox="1"/>
          <p:nvPr/>
        </p:nvSpPr>
        <p:spPr>
          <a:xfrm>
            <a:off x="6939077" y="1709928"/>
            <a:ext cx="658368" cy="548640"/>
          </a:xfrm>
          <a:prstGeom prst="rect"/>
          <a:noFill/>
        </p:spPr>
        <p:txBody>
          <a:bodyPr anchor="t" bIns="0" lIns="0" rIns="0" rtlCol="0" tIns="0" wrap="square"/>
          <a:p>
            <a:pPr algn="r" indent="0" marL="0">
              <a:buNone/>
            </a:pPr>
            <a:r>
              <a:rPr b="1" dirty="0" sz="3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dirty="0" sz="3000" lang="en-US"/>
          </a:p>
        </p:txBody>
      </p:sp>
      <p:sp>
        <p:nvSpPr>
          <p:cNvPr id="1048665" name="reform 2 heading"/>
          <p:cNvSpPr txBox="1"/>
          <p:nvPr/>
        </p:nvSpPr>
        <p:spPr>
          <a:xfrm>
            <a:off x="4594250" y="2459736"/>
            <a:ext cx="3003194" cy="64008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800" lang="en-US">
                <a:solidFill>
                  <a:schemeClr val="tx2"/>
                </a:solidFill>
              </a:rPr>
              <a:t>National registration of medical workers</a:t>
            </a:r>
            <a:endParaRPr dirty="0" sz="1800" lang="en-US"/>
          </a:p>
        </p:txBody>
      </p:sp>
      <p:sp>
        <p:nvSpPr>
          <p:cNvPr id="1048666" name="reform 2 bullets"/>
          <p:cNvSpPr txBox="1"/>
          <p:nvPr/>
        </p:nvSpPr>
        <p:spPr>
          <a:xfrm>
            <a:off x="4594250" y="3172968"/>
            <a:ext cx="3058058" cy="1600200"/>
          </a:xfrm>
          <a:prstGeom prst="rect"/>
          <a:noFill/>
        </p:spPr>
        <p:txBody>
          <a:bodyPr anchor="t" bIns="0" lIns="0" rIns="0" rtlCol="0" tIns="0" wrap="square"/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Single national register of practising health professionals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Entry conditional on a professional, specialty-specific exam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Registration confirms the right to practise: a licence to practise</a:t>
            </a:r>
            <a:endParaRPr dirty="0" sz="1300" lang="en-US"/>
          </a:p>
        </p:txBody>
      </p:sp>
      <p:sp>
        <p:nvSpPr>
          <p:cNvPr id="1048667" name="reform card 3"/>
          <p:cNvSpPr/>
          <p:nvPr/>
        </p:nvSpPr>
        <p:spPr>
          <a:xfrm>
            <a:off x="8127797" y="1481328"/>
            <a:ext cx="3515258" cy="4315968"/>
          </a:xfrm>
          <a:prstGeom prst="roundRect">
            <a:avLst>
              <a:gd name="adj" fmla="val 2601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  <a:effectLst>
            <a:outerShdw algn="bl" blurRad="101600" dir="5400000" dist="25400" rotWithShape="0">
              <a:srgbClr val="12305C">
                <a:alpha val="12000"/>
              </a:srgbClr>
            </a:outerShdw>
          </a:effectLst>
        </p:spPr>
      </p:sp>
      <p:sp>
        <p:nvSpPr>
          <p:cNvPr id="1048668" name="reform 3 circle"/>
          <p:cNvSpPr/>
          <p:nvPr/>
        </p:nvSpPr>
        <p:spPr>
          <a:xfrm>
            <a:off x="8383829" y="1709928"/>
            <a:ext cx="621792" cy="621792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66" name="reform 3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539277" y="1865376"/>
            <a:ext cx="310896" cy="310896"/>
          </a:xfrm>
          <a:prstGeom prst="rect"/>
        </p:spPr>
      </p:pic>
      <p:sp>
        <p:nvSpPr>
          <p:cNvPr id="1048669" name="reform 3 number"/>
          <p:cNvSpPr txBox="1"/>
          <p:nvPr/>
        </p:nvSpPr>
        <p:spPr>
          <a:xfrm>
            <a:off x="10728655" y="1709928"/>
            <a:ext cx="658368" cy="548640"/>
          </a:xfrm>
          <a:prstGeom prst="rect"/>
          <a:noFill/>
        </p:spPr>
        <p:txBody>
          <a:bodyPr anchor="t" bIns="0" lIns="0" rIns="0" rtlCol="0" tIns="0" wrap="square"/>
          <a:p>
            <a:pPr algn="r" indent="0" marL="0">
              <a:buNone/>
            </a:pPr>
            <a:r>
              <a:rPr b="1" dirty="0" sz="3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dirty="0" sz="3000" lang="en-US"/>
          </a:p>
        </p:txBody>
      </p:sp>
      <p:sp>
        <p:nvSpPr>
          <p:cNvPr id="1048670" name="reform 3 heading"/>
          <p:cNvSpPr txBox="1"/>
          <p:nvPr/>
        </p:nvSpPr>
        <p:spPr>
          <a:xfrm>
            <a:off x="8383829" y="2459736"/>
            <a:ext cx="3003194" cy="64008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800" lang="en-US">
                <a:solidFill>
                  <a:schemeClr val="tx2"/>
                </a:solidFill>
              </a:rPr>
              <a:t>Professional qualification standards</a:t>
            </a:r>
            <a:endParaRPr dirty="0" sz="1800" lang="en-US"/>
          </a:p>
        </p:txBody>
      </p:sp>
      <p:sp>
        <p:nvSpPr>
          <p:cNvPr id="1048671" name="reform 3 bullets"/>
          <p:cNvSpPr txBox="1"/>
          <p:nvPr/>
        </p:nvSpPr>
        <p:spPr>
          <a:xfrm>
            <a:off x="8383829" y="3172968"/>
            <a:ext cx="3058058" cy="1600200"/>
          </a:xfrm>
          <a:prstGeom prst="rect"/>
          <a:noFill/>
        </p:spPr>
        <p:txBody>
          <a:bodyPr anchor="t" bIns="0" lIns="0" rIns="0" rtlCol="0" tIns="0" wrap="square"/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About 160 standards, one for each specialty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Define the knowledge, skills and competencies of a specialist</a:t>
            </a:r>
            <a:endParaRPr dirty="0" sz="1300" lang="en-US"/>
          </a:p>
          <a:p>
            <a:pPr indent="-177800" marL="177800">
              <a:spcAft>
                <a:spcPts val="600"/>
              </a:spcAft>
              <a:buSzPct val="100000"/>
              <a:buChar char="•"/>
            </a:pPr>
            <a:r>
              <a:rPr dirty="0" sz="1300" lang="en-US">
                <a:solidFill>
                  <a:schemeClr val="tx1"/>
                </a:solidFill>
              </a:rPr>
              <a:t>Basis for residency curricula and exam blueprints</a:t>
            </a:r>
            <a:endParaRPr dirty="0" sz="1300" lang="en-US"/>
          </a:p>
        </p:txBody>
      </p:sp>
      <p:sp>
        <p:nvSpPr>
          <p:cNvPr id="1048672" name="reform 3 ref panel"/>
          <p:cNvSpPr/>
          <p:nvPr/>
        </p:nvSpPr>
        <p:spPr>
          <a:xfrm>
            <a:off x="8292389" y="4864608"/>
            <a:ext cx="3186074" cy="777240"/>
          </a:xfrm>
          <a:prstGeom prst="roundRect">
            <a:avLst>
              <a:gd name="adj" fmla="val 823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73" name="reform 3 ref text"/>
          <p:cNvSpPr txBox="1"/>
          <p:nvPr/>
        </p:nvSpPr>
        <p:spPr>
          <a:xfrm>
            <a:off x="8420405" y="4901184"/>
            <a:ext cx="2930042" cy="704088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000" kern="0" lang="en-US" spc="100">
                <a:solidFill>
                  <a:schemeClr val="accent2"/>
                </a:solidFill>
              </a:rPr>
              <a:t>COMPARABLE TO</a:t>
            </a:r>
            <a:endParaRPr dirty="0" sz="1000" lang="en-US"/>
          </a:p>
          <a:p>
            <a:pPr indent="0" marL="0">
              <a:buNone/>
            </a:pPr>
            <a:r>
              <a:rPr dirty="0" sz="1200" lang="en-US">
                <a:solidFill>
                  <a:schemeClr val="tx2"/>
                </a:solidFill>
              </a:rPr>
              <a:t>UEMS ETRs and national specialty curricula</a:t>
            </a:r>
            <a:endParaRPr dirty="0" sz="1000" lang="en-US"/>
          </a:p>
        </p:txBody>
      </p:sp>
      <p:sp>
        <p:nvSpPr>
          <p:cNvPr id="1048674" name="reform chain"/>
          <p:cNvSpPr txBox="1"/>
          <p:nvPr/>
        </p:nvSpPr>
        <p:spPr>
          <a:xfrm>
            <a:off x="548640" y="5888736"/>
            <a:ext cx="11094415" cy="32004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500" i="1" lang="en-US">
                <a:solidFill>
                  <a:schemeClr val="tx2"/>
                </a:solidFill>
              </a:rPr>
              <a:t>Standards </a:t>
            </a:r>
            <a:r>
              <a:rPr dirty="0" sz="1500" i="1" lang="en-US">
                <a:solidFill>
                  <a:schemeClr val="tx1"/>
                </a:solidFill>
              </a:rPr>
              <a:t>define the competencies   →   </a:t>
            </a:r>
            <a:r>
              <a:rPr b="1" dirty="0" sz="1500" i="1" lang="en-US">
                <a:solidFill>
                  <a:schemeClr val="tx2"/>
                </a:solidFill>
              </a:rPr>
              <a:t>Residency </a:t>
            </a:r>
            <a:r>
              <a:rPr dirty="0" sz="1500" i="1" lang="en-US">
                <a:solidFill>
                  <a:schemeClr val="tx1"/>
                </a:solidFill>
              </a:rPr>
              <a:t>builds them   →   </a:t>
            </a:r>
            <a:r>
              <a:rPr b="1" dirty="0" sz="1500" i="1" lang="en-US">
                <a:solidFill>
                  <a:schemeClr val="tx2"/>
                </a:solidFill>
              </a:rPr>
              <a:t>Registration </a:t>
            </a:r>
            <a:r>
              <a:rPr dirty="0" sz="1500" i="1" lang="en-US">
                <a:solidFill>
                  <a:schemeClr val="tx1"/>
                </a:solidFill>
              </a:rPr>
              <a:t>verifies them</a:t>
            </a:r>
            <a:endParaRPr dirty="0" sz="1500" lang="en-US"/>
          </a:p>
        </p:txBody>
      </p:sp>
      <p:sp>
        <p:nvSpPr>
          <p:cNvPr id="104867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91072"/>
            <a:ext cx="548640" cy="237744"/>
          </a:xfrm>
          <a:prstGeom prst="rect"/>
        </p:spPr>
        <p:txBody>
          <a:bodyPr bIns="0" lIns="0" rIns="0" t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ext 0"/>
          <p:cNvSpPr>
            <a:spLocks noGrp="1"/>
          </p:cNvSpPr>
          <p:nvPr>
            <p:ph type="body" idx="101" hasCustomPrompt="1"/>
          </p:nvPr>
        </p:nvSpPr>
        <p:spPr>
          <a:xfrm>
            <a:off x="841248" y="347472"/>
            <a:ext cx="7315200" cy="27432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00" kern="0" lang="en-US" spc="300">
                <a:solidFill>
                  <a:schemeClr val="accent2"/>
                </a:solidFill>
              </a:rPr>
              <a:t>03  ·  AREAS OF COLLABORATION</a:t>
            </a:r>
            <a:endParaRPr dirty="0" sz="1200" lang="en-US"/>
          </a:p>
        </p:txBody>
      </p:sp>
      <p:sp>
        <p:nvSpPr>
          <p:cNvPr id="1048680" name="Text 0"/>
          <p:cNvSpPr>
            <a:spLocks noGrp="1"/>
          </p:cNvSpPr>
          <p:nvPr>
            <p:ph type="title" idx="104" hasCustomPrompt="1"/>
          </p:nvPr>
        </p:nvSpPr>
        <p:spPr>
          <a:xfrm>
            <a:off x="548640" y="658368"/>
            <a:ext cx="10180015" cy="640080"/>
          </a:xfrm>
          <a:prstGeom prst="rect"/>
          <a:noFill/>
        </p:spPr>
        <p:txBody>
          <a:bodyPr anchor="t" bIns="0" lIns="0" rIns="0" rtlCol="0" tIns="0" wrap="square"/>
          <a:p>
            <a:pPr algn="l" indent="0" marL="0">
              <a:buNone/>
            </a:pPr>
            <a:r>
              <a:rPr b="1" dirty="0" sz="3400" lang="en-US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UEMS expertise can make the difference</a:t>
            </a:r>
            <a:endParaRPr dirty="0" sz="3400" lang="en-US"/>
          </a:p>
        </p:txBody>
      </p:sp>
      <p:sp>
        <p:nvSpPr>
          <p:cNvPr id="1048681" name="collab card 1"/>
          <p:cNvSpPr/>
          <p:nvPr/>
        </p:nvSpPr>
        <p:spPr>
          <a:xfrm>
            <a:off x="548640" y="1481328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82" name="collab 1 circle"/>
          <p:cNvSpPr/>
          <p:nvPr/>
        </p:nvSpPr>
        <p:spPr>
          <a:xfrm>
            <a:off x="749808" y="1664208"/>
            <a:ext cx="512064" cy="512064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7" name="collab 1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77824" y="1792224"/>
            <a:ext cx="256032" cy="256032"/>
          </a:xfrm>
          <a:prstGeom prst="rect"/>
        </p:spPr>
      </p:pic>
      <p:sp>
        <p:nvSpPr>
          <p:cNvPr id="1048683" name="collab 1 heading"/>
          <p:cNvSpPr txBox="1"/>
          <p:nvPr/>
        </p:nvSpPr>
        <p:spPr>
          <a:xfrm>
            <a:off x="1389888" y="1627632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Review of qualification standards</a:t>
            </a:r>
            <a:endParaRPr dirty="0" sz="1600" lang="en-US"/>
          </a:p>
        </p:txBody>
      </p:sp>
      <p:sp>
        <p:nvSpPr>
          <p:cNvPr id="1048684" name="collab 1 body"/>
          <p:cNvSpPr txBox="1"/>
          <p:nvPr/>
        </p:nvSpPr>
        <p:spPr>
          <a:xfrm>
            <a:off x="749808" y="2304288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Expert proofreading of ~160 qualification standards by matching Specialist Sections.</a:t>
            </a:r>
            <a:endParaRPr dirty="0" sz="1300" lang="en-US"/>
          </a:p>
        </p:txBody>
      </p:sp>
      <p:sp>
        <p:nvSpPr>
          <p:cNvPr id="1048685" name="collab 1 tag"/>
          <p:cNvSpPr txBox="1"/>
          <p:nvPr/>
        </p:nvSpPr>
        <p:spPr>
          <a:xfrm>
            <a:off x="749808" y="2944368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UEMS Specialist Sections · ETRs</a:t>
            </a:r>
            <a:endParaRPr dirty="0" sz="1100" lang="en-US"/>
          </a:p>
        </p:txBody>
      </p:sp>
      <p:sp>
        <p:nvSpPr>
          <p:cNvPr id="1048686" name="collab card 2"/>
          <p:cNvSpPr/>
          <p:nvPr/>
        </p:nvSpPr>
        <p:spPr>
          <a:xfrm>
            <a:off x="4338218" y="1481328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87" name="collab 2 circle"/>
          <p:cNvSpPr/>
          <p:nvPr/>
        </p:nvSpPr>
        <p:spPr>
          <a:xfrm>
            <a:off x="4539386" y="1664208"/>
            <a:ext cx="512064" cy="512064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8" name="collab 2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667402" y="1792224"/>
            <a:ext cx="256032" cy="256032"/>
          </a:xfrm>
          <a:prstGeom prst="rect"/>
        </p:spPr>
      </p:pic>
      <p:sp>
        <p:nvSpPr>
          <p:cNvPr id="1048688" name="collab 2 heading"/>
          <p:cNvSpPr txBox="1"/>
          <p:nvPr/>
        </p:nvSpPr>
        <p:spPr>
          <a:xfrm>
            <a:off x="5179466" y="1627632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Specialty-specific OSCE</a:t>
            </a:r>
            <a:endParaRPr dirty="0" sz="1600" lang="en-US"/>
          </a:p>
        </p:txBody>
      </p:sp>
      <p:sp>
        <p:nvSpPr>
          <p:cNvPr id="1048689" name="collab 2 body"/>
          <p:cNvSpPr txBox="1"/>
          <p:nvPr/>
        </p:nvSpPr>
        <p:spPr>
          <a:xfrm>
            <a:off x="4539386" y="2304288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Blueprints, stations and standard-setting for a registration exam beyond a written test.</a:t>
            </a:r>
            <a:endParaRPr dirty="0" sz="1300" lang="en-US"/>
          </a:p>
        </p:txBody>
      </p:sp>
      <p:sp>
        <p:nvSpPr>
          <p:cNvPr id="1048690" name="collab 2 tag"/>
          <p:cNvSpPr txBox="1"/>
          <p:nvPr/>
        </p:nvSpPr>
        <p:spPr>
          <a:xfrm>
            <a:off x="4539386" y="2944368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CESMA · European Board exams</a:t>
            </a:r>
            <a:endParaRPr dirty="0" sz="1100" lang="en-US"/>
          </a:p>
        </p:txBody>
      </p:sp>
      <p:sp>
        <p:nvSpPr>
          <p:cNvPr id="1048691" name="collab card 3"/>
          <p:cNvSpPr/>
          <p:nvPr/>
        </p:nvSpPr>
        <p:spPr>
          <a:xfrm>
            <a:off x="8127797" y="1481328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92" name="collab 3 circle"/>
          <p:cNvSpPr/>
          <p:nvPr/>
        </p:nvSpPr>
        <p:spPr>
          <a:xfrm>
            <a:off x="8328965" y="1664208"/>
            <a:ext cx="512064" cy="512064"/>
          </a:xfrm>
          <a:prstGeom prst="ellipse"/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97169" name="collab 3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456981" y="1792224"/>
            <a:ext cx="256032" cy="256032"/>
          </a:xfrm>
          <a:prstGeom prst="rect"/>
        </p:spPr>
      </p:pic>
      <p:sp>
        <p:nvSpPr>
          <p:cNvPr id="1048693" name="collab 3 heading"/>
          <p:cNvSpPr txBox="1"/>
          <p:nvPr/>
        </p:nvSpPr>
        <p:spPr>
          <a:xfrm>
            <a:off x="8969045" y="1627632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Standardised simulation centres</a:t>
            </a:r>
            <a:endParaRPr dirty="0" sz="1600" lang="en-US"/>
          </a:p>
        </p:txBody>
      </p:sp>
      <p:sp>
        <p:nvSpPr>
          <p:cNvPr id="1048694" name="collab 3 body"/>
          <p:cNvSpPr txBox="1"/>
          <p:nvPr/>
        </p:nvSpPr>
        <p:spPr>
          <a:xfrm>
            <a:off x="8328965" y="2304288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One national standard for every university, for students and practising doctors alike.</a:t>
            </a:r>
            <a:endParaRPr dirty="0" sz="1300" lang="en-US"/>
          </a:p>
        </p:txBody>
      </p:sp>
      <p:sp>
        <p:nvSpPr>
          <p:cNvPr id="1048695" name="collab 3 tag"/>
          <p:cNvSpPr txBox="1"/>
          <p:nvPr/>
        </p:nvSpPr>
        <p:spPr>
          <a:xfrm>
            <a:off x="8328965" y="2944368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NASCE accreditation</a:t>
            </a:r>
            <a:endParaRPr dirty="0" sz="1100" lang="en-US"/>
          </a:p>
        </p:txBody>
      </p:sp>
      <p:sp>
        <p:nvSpPr>
          <p:cNvPr id="1048696" name="collab card 4"/>
          <p:cNvSpPr/>
          <p:nvPr/>
        </p:nvSpPr>
        <p:spPr>
          <a:xfrm>
            <a:off x="548640" y="3465576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697" name="collab 4 circle"/>
          <p:cNvSpPr/>
          <p:nvPr/>
        </p:nvSpPr>
        <p:spPr>
          <a:xfrm>
            <a:off x="749808" y="3648456"/>
            <a:ext cx="512064" cy="512064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70" name="collab 4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77824" y="3776472"/>
            <a:ext cx="256032" cy="256032"/>
          </a:xfrm>
          <a:prstGeom prst="rect"/>
        </p:spPr>
      </p:pic>
      <p:sp>
        <p:nvSpPr>
          <p:cNvPr id="1048698" name="collab 4 heading"/>
          <p:cNvSpPr txBox="1"/>
          <p:nvPr/>
        </p:nvSpPr>
        <p:spPr>
          <a:xfrm>
            <a:off x="1389888" y="3611880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Residency programmes and duration</a:t>
            </a:r>
            <a:endParaRPr dirty="0" sz="1600" lang="en-US"/>
          </a:p>
        </p:txBody>
      </p:sp>
      <p:sp>
        <p:nvSpPr>
          <p:cNvPr id="1048699" name="collab 4 body"/>
          <p:cNvSpPr txBox="1"/>
          <p:nvPr/>
        </p:nvSpPr>
        <p:spPr>
          <a:xfrm>
            <a:off x="749808" y="4288536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Review the content and length of each residency against European training.</a:t>
            </a:r>
            <a:endParaRPr dirty="0" sz="1300" lang="en-US"/>
          </a:p>
        </p:txBody>
      </p:sp>
      <p:sp>
        <p:nvSpPr>
          <p:cNvPr id="1048700" name="collab 4 tag"/>
          <p:cNvSpPr txBox="1"/>
          <p:nvPr/>
        </p:nvSpPr>
        <p:spPr>
          <a:xfrm>
            <a:off x="749808" y="4928616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ETRs · European Boards</a:t>
            </a:r>
            <a:endParaRPr dirty="0" sz="1100" lang="en-US"/>
          </a:p>
        </p:txBody>
      </p:sp>
      <p:sp>
        <p:nvSpPr>
          <p:cNvPr id="1048701" name="collab card 5"/>
          <p:cNvSpPr/>
          <p:nvPr/>
        </p:nvSpPr>
        <p:spPr>
          <a:xfrm>
            <a:off x="4338218" y="3465576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702" name="collab 5 circle"/>
          <p:cNvSpPr/>
          <p:nvPr/>
        </p:nvSpPr>
        <p:spPr>
          <a:xfrm>
            <a:off x="4539386" y="3648456"/>
            <a:ext cx="512064" cy="512064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71" name="collab 5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667402" y="3776472"/>
            <a:ext cx="256032" cy="256032"/>
          </a:xfrm>
          <a:prstGeom prst="rect"/>
        </p:spPr>
      </p:pic>
      <p:sp>
        <p:nvSpPr>
          <p:cNvPr id="1048703" name="collab 5 heading"/>
          <p:cNvSpPr txBox="1"/>
          <p:nvPr/>
        </p:nvSpPr>
        <p:spPr>
          <a:xfrm>
            <a:off x="5179466" y="3611880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Train the trainer</a:t>
            </a:r>
            <a:endParaRPr dirty="0" sz="1600" lang="en-US"/>
          </a:p>
        </p:txBody>
      </p:sp>
      <p:sp>
        <p:nvSpPr>
          <p:cNvPr id="1048704" name="collab 5 body"/>
          <p:cNvSpPr txBox="1"/>
          <p:nvPr/>
        </p:nvSpPr>
        <p:spPr>
          <a:xfrm>
            <a:off x="4539386" y="4288536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A cohort of trainers per specialty who cascade training to doctors in the regions.</a:t>
            </a:r>
            <a:endParaRPr dirty="0" sz="1300" lang="en-US"/>
          </a:p>
        </p:txBody>
      </p:sp>
      <p:sp>
        <p:nvSpPr>
          <p:cNvPr id="1048705" name="collab 5 tag"/>
          <p:cNvSpPr txBox="1"/>
          <p:nvPr/>
        </p:nvSpPr>
        <p:spPr>
          <a:xfrm>
            <a:off x="4539386" y="4928616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Faculty development · CME</a:t>
            </a:r>
            <a:endParaRPr dirty="0" sz="1100" lang="en-US"/>
          </a:p>
        </p:txBody>
      </p:sp>
      <p:sp>
        <p:nvSpPr>
          <p:cNvPr id="1048706" name="collab card 6"/>
          <p:cNvSpPr/>
          <p:nvPr/>
        </p:nvSpPr>
        <p:spPr>
          <a:xfrm>
            <a:off x="8127797" y="3465576"/>
            <a:ext cx="3515258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48707" name="collab 6 circle"/>
          <p:cNvSpPr/>
          <p:nvPr/>
        </p:nvSpPr>
        <p:spPr>
          <a:xfrm>
            <a:off x="8328965" y="3648456"/>
            <a:ext cx="512064" cy="512064"/>
          </a:xfrm>
          <a:prstGeom prst="ellipse"/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97172" name="collab 6 icon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456981" y="3776472"/>
            <a:ext cx="256032" cy="256032"/>
          </a:xfrm>
          <a:prstGeom prst="rect"/>
        </p:spPr>
      </p:pic>
      <p:sp>
        <p:nvSpPr>
          <p:cNvPr id="1048708" name="collab 6 heading"/>
          <p:cNvSpPr txBox="1"/>
          <p:nvPr/>
        </p:nvSpPr>
        <p:spPr>
          <a:xfrm>
            <a:off x="8969045" y="3611880"/>
            <a:ext cx="2509418" cy="58521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chemeClr val="tx2"/>
                </a:solidFill>
              </a:rPr>
              <a:t>CME and professional exchange</a:t>
            </a:r>
            <a:endParaRPr dirty="0" sz="1600" lang="en-US"/>
          </a:p>
        </p:txBody>
      </p:sp>
      <p:sp>
        <p:nvSpPr>
          <p:cNvPr id="1048709" name="collab 6 body"/>
          <p:cNvSpPr txBox="1"/>
          <p:nvPr/>
        </p:nvSpPr>
        <p:spPr>
          <a:xfrm>
            <a:off x="8328965" y="4288536"/>
            <a:ext cx="3112922" cy="658368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dirty="0" sz="1300" lang="en-US">
                <a:solidFill>
                  <a:schemeClr val="tx1"/>
                </a:solidFill>
              </a:rPr>
              <a:t>Accredited CME and short observerships for Uzbek trainers in European centres.</a:t>
            </a:r>
            <a:endParaRPr dirty="0" sz="1300" lang="en-US"/>
          </a:p>
        </p:txBody>
      </p:sp>
      <p:sp>
        <p:nvSpPr>
          <p:cNvPr id="1048710" name="collab 6 tag"/>
          <p:cNvSpPr txBox="1"/>
          <p:nvPr/>
        </p:nvSpPr>
        <p:spPr>
          <a:xfrm>
            <a:off x="8328965" y="4928616"/>
            <a:ext cx="3112922" cy="237744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lang="en-US">
                <a:solidFill>
                  <a:schemeClr val="accent2"/>
                </a:solidFill>
              </a:rPr>
              <a:t>EACCME · Sections</a:t>
            </a:r>
            <a:endParaRPr dirty="0" sz="1100" lang="en-US"/>
          </a:p>
        </p:txBody>
      </p:sp>
      <p:sp>
        <p:nvSpPr>
          <p:cNvPr id="1048711" name="next heading"/>
          <p:cNvSpPr txBox="1"/>
          <p:nvPr/>
        </p:nvSpPr>
        <p:spPr>
          <a:xfrm>
            <a:off x="548640" y="5486400"/>
            <a:ext cx="118872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100" kern="0" lang="en-US" spc="100">
                <a:solidFill>
                  <a:srgbClr val="8A6D12"/>
                </a:solidFill>
              </a:rPr>
              <a:t>PROPOSED</a:t>
            </a:r>
            <a:endParaRPr dirty="0" sz="1100" lang="en-US"/>
          </a:p>
          <a:p>
            <a:pPr indent="0" marL="0">
              <a:buNone/>
            </a:pPr>
            <a:r>
              <a:rPr b="1" dirty="0" sz="1100" kern="0" lang="en-US" spc="100">
                <a:solidFill>
                  <a:srgbClr val="8A6D12"/>
                </a:solidFill>
              </a:rPr>
              <a:t>NEXT STEPS</a:t>
            </a:r>
            <a:endParaRPr dirty="0" sz="1100" lang="en-US"/>
          </a:p>
        </p:txBody>
      </p:sp>
      <p:sp>
        <p:nvSpPr>
          <p:cNvPr id="1048712" name="step 1"/>
          <p:cNvSpPr/>
          <p:nvPr/>
        </p:nvSpPr>
        <p:spPr>
          <a:xfrm>
            <a:off x="1828800" y="5486400"/>
            <a:ext cx="2350694" cy="640080"/>
          </a:xfrm>
          <a:prstGeom prst="roundRect">
            <a:avLst>
              <a:gd name="adj" fmla="val 11429"/>
            </a:avLst>
          </a:prstGeom>
          <a:solidFill>
            <a:srgbClr val="FBF6E9"/>
          </a:solidFill>
          <a:ln w="12700">
            <a:solidFill>
              <a:srgbClr val="EFE3BF"/>
            </a:solidFill>
            <a:prstDash val="solid"/>
          </a:ln>
        </p:spPr>
      </p:sp>
      <p:sp>
        <p:nvSpPr>
          <p:cNvPr id="1048713" name="step 1 num"/>
          <p:cNvSpPr txBox="1"/>
          <p:nvPr/>
        </p:nvSpPr>
        <p:spPr>
          <a:xfrm>
            <a:off x="1938528" y="5486400"/>
            <a:ext cx="27432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dirty="0" sz="2000" lang="en-US"/>
          </a:p>
        </p:txBody>
      </p:sp>
      <p:sp>
        <p:nvSpPr>
          <p:cNvPr id="1048714" name="step 1 text"/>
          <p:cNvSpPr txBox="1"/>
          <p:nvPr/>
        </p:nvSpPr>
        <p:spPr>
          <a:xfrm>
            <a:off x="2240280" y="5486400"/>
            <a:ext cx="1847774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Liaison named for each relevant UEMS Section</a:t>
            </a:r>
            <a:endParaRPr dirty="0" sz="1100" lang="en-US"/>
          </a:p>
        </p:txBody>
      </p:sp>
      <p:sp>
        <p:nvSpPr>
          <p:cNvPr id="1048715" name="step 2"/>
          <p:cNvSpPr/>
          <p:nvPr/>
        </p:nvSpPr>
        <p:spPr>
          <a:xfrm>
            <a:off x="4316654" y="5486400"/>
            <a:ext cx="2350694" cy="640080"/>
          </a:xfrm>
          <a:prstGeom prst="roundRect">
            <a:avLst>
              <a:gd name="adj" fmla="val 11429"/>
            </a:avLst>
          </a:prstGeom>
          <a:solidFill>
            <a:srgbClr val="FBF6E9"/>
          </a:solidFill>
          <a:ln w="12700">
            <a:solidFill>
              <a:srgbClr val="EFE3BF"/>
            </a:solidFill>
            <a:prstDash val="solid"/>
          </a:ln>
        </p:spPr>
      </p:sp>
      <p:sp>
        <p:nvSpPr>
          <p:cNvPr id="1048716" name="step 2 num"/>
          <p:cNvSpPr txBox="1"/>
          <p:nvPr/>
        </p:nvSpPr>
        <p:spPr>
          <a:xfrm>
            <a:off x="4426382" y="5486400"/>
            <a:ext cx="27432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dirty="0" sz="2000" lang="en-US"/>
          </a:p>
        </p:txBody>
      </p:sp>
      <p:sp>
        <p:nvSpPr>
          <p:cNvPr id="1048717" name="step 2 text"/>
          <p:cNvSpPr txBox="1"/>
          <p:nvPr/>
        </p:nvSpPr>
        <p:spPr>
          <a:xfrm>
            <a:off x="4728134" y="5486400"/>
            <a:ext cx="1847774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Draft standards and programmes shared for review</a:t>
            </a:r>
            <a:endParaRPr dirty="0" sz="1100" lang="en-US"/>
          </a:p>
        </p:txBody>
      </p:sp>
      <p:sp>
        <p:nvSpPr>
          <p:cNvPr id="1048718" name="step 3"/>
          <p:cNvSpPr/>
          <p:nvPr/>
        </p:nvSpPr>
        <p:spPr>
          <a:xfrm>
            <a:off x="6804508" y="5486400"/>
            <a:ext cx="2350694" cy="640080"/>
          </a:xfrm>
          <a:prstGeom prst="roundRect">
            <a:avLst>
              <a:gd name="adj" fmla="val 11429"/>
            </a:avLst>
          </a:prstGeom>
          <a:solidFill>
            <a:srgbClr val="FBF6E9"/>
          </a:solidFill>
          <a:ln w="12700">
            <a:solidFill>
              <a:srgbClr val="EFE3BF"/>
            </a:solidFill>
            <a:prstDash val="solid"/>
          </a:ln>
        </p:spPr>
      </p:sp>
      <p:sp>
        <p:nvSpPr>
          <p:cNvPr id="1048719" name="step 3 num"/>
          <p:cNvSpPr txBox="1"/>
          <p:nvPr/>
        </p:nvSpPr>
        <p:spPr>
          <a:xfrm>
            <a:off x="6914236" y="5486400"/>
            <a:ext cx="27432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2000" lang="en-US"/>
          </a:p>
        </p:txBody>
      </p:sp>
      <p:sp>
        <p:nvSpPr>
          <p:cNvPr id="1048720" name="step 3 text"/>
          <p:cNvSpPr txBox="1"/>
          <p:nvPr/>
        </p:nvSpPr>
        <p:spPr>
          <a:xfrm>
            <a:off x="7215988" y="5486400"/>
            <a:ext cx="1847774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Pilot OSCE and simulation standard in selected specialties</a:t>
            </a:r>
            <a:endParaRPr dirty="0" sz="1100" lang="en-US"/>
          </a:p>
        </p:txBody>
      </p:sp>
      <p:sp>
        <p:nvSpPr>
          <p:cNvPr id="1048721" name="step 4"/>
          <p:cNvSpPr/>
          <p:nvPr/>
        </p:nvSpPr>
        <p:spPr>
          <a:xfrm>
            <a:off x="9292361" y="5486400"/>
            <a:ext cx="2350694" cy="640080"/>
          </a:xfrm>
          <a:prstGeom prst="roundRect">
            <a:avLst>
              <a:gd name="adj" fmla="val 11429"/>
            </a:avLst>
          </a:prstGeom>
          <a:solidFill>
            <a:srgbClr val="FBF6E9"/>
          </a:solidFill>
          <a:ln w="12700">
            <a:solidFill>
              <a:srgbClr val="EFE3BF"/>
            </a:solidFill>
            <a:prstDash val="solid"/>
          </a:ln>
        </p:spPr>
      </p:sp>
      <p:sp>
        <p:nvSpPr>
          <p:cNvPr id="1048722" name="step 4 num"/>
          <p:cNvSpPr txBox="1"/>
          <p:nvPr/>
        </p:nvSpPr>
        <p:spPr>
          <a:xfrm>
            <a:off x="9402089" y="5486400"/>
            <a:ext cx="27432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000" lang="en-US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dirty="0" sz="2000" lang="en-US"/>
          </a:p>
        </p:txBody>
      </p:sp>
      <p:sp>
        <p:nvSpPr>
          <p:cNvPr id="1048723" name="step 4 text"/>
          <p:cNvSpPr txBox="1"/>
          <p:nvPr/>
        </p:nvSpPr>
        <p:spPr>
          <a:xfrm>
            <a:off x="9703841" y="5486400"/>
            <a:ext cx="1847774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100" lang="en-US">
                <a:solidFill>
                  <a:schemeClr val="tx1"/>
                </a:solidFill>
              </a:rPr>
              <a:t>Joint train-the-trainer workshop in Tashkent</a:t>
            </a:r>
            <a:endParaRPr dirty="0" sz="1100" lang="en-US"/>
          </a:p>
        </p:txBody>
      </p:sp>
      <p:sp>
        <p:nvSpPr>
          <p:cNvPr id="104872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91072"/>
            <a:ext cx="548640" cy="237744"/>
          </a:xfrm>
          <a:prstGeom prst="rect"/>
        </p:spPr>
        <p:txBody>
          <a:bodyPr bIns="0" lIns="0" rIns="0" t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Z MoH Samarkand">
  <a:themeElements>
    <a:clrScheme name="UZ MoH Samarkand">
      <a:dk1>
        <a:srgbClr val="1B2433"/>
      </a:dk1>
      <a:lt1>
        <a:srgbClr val="FFFFFF"/>
      </a:lt1>
      <a:dk2>
        <a:srgbClr val="12305C"/>
      </a:dk2>
      <a:lt2>
        <a:srgbClr val="F1F5F8"/>
      </a:lt2>
      <a:accent1>
        <a:srgbClr val="12305C"/>
      </a:accent1>
      <a:accent2>
        <a:srgbClr val="1E9AAE"/>
      </a:accent2>
      <a:accent3>
        <a:srgbClr val="C9A227"/>
      </a:accent3>
      <a:accent4>
        <a:srgbClr val="B23A2E"/>
      </a:accent4>
      <a:accent5>
        <a:srgbClr val="5E6B7A"/>
      </a:accent5>
      <a:accent6>
        <a:srgbClr val="D6E2EA"/>
      </a:accent6>
      <a:hlink>
        <a:srgbClr val="1E9AAE"/>
      </a:hlink>
      <a:folHlink>
        <a:srgbClr val="5E6B7A"/>
      </a:folHlink>
    </a:clrScheme>
    <a:fontScheme name="UZ MoH Samarkand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19DB7391-C8F6-4B3B-93BF-5CDFD14A225D}"/>
</file>

<file path=customXml/itemProps2.xml><?xml version="1.0" encoding="utf-8"?>
<ds:datastoreItem xmlns:ds="http://schemas.openxmlformats.org/officeDocument/2006/customXml" ds:itemID="{5695FD17-EBC3-44F5-970F-842E9FD91817}"/>
</file>

<file path=customXml/itemProps3.xml><?xml version="1.0" encoding="utf-8"?>
<ds:datastoreItem xmlns:ds="http://schemas.openxmlformats.org/officeDocument/2006/customXml" ds:itemID="{F093958A-33CB-42C4-907E-4206A8B78155}"/>
</file>

<file path=docProps/app.xml><?xml version="1.0" encoding="utf-8"?>
<Properties xmlns="http://schemas.openxmlformats.org/officeDocument/2006/extended-properties">
  <Application>Microsoft Office PowerPoint</Application>
  <ScaleCrop>0</ScaleCrop>
  <Company>PptxGenJS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Reforming Medical Education in Uzbekistan — UEMS Autumn Council 2026</dc:title>
  <dc:creator>Ministry of Health of the Republic of Uzbekistan</dc:creator>
  <cp:lastModifiedBy>Darya I. Khristovski</cp:lastModifiedBy>
  <dcterms:created xsi:type="dcterms:W3CDTF">2026-10-14T09:36:36Z</dcterms:created>
  <dcterms:modified xsi:type="dcterms:W3CDTF">2026-10-17T06:19:12Z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bebef77eecac4439bfd59e15280e66fd_23</vt:lpwstr>
  </property>
  <property fmtid="{D5CDD505-2E9C-101B-9397-08002B2CF9AE}" pid="3" name="ContentTypeId">
    <vt:lpwstr>0x0101004194900BABD61B4BAC2F245EDF4ED39E</vt:lpwstr>
  </property>
</Properties>
</file>