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4"/>
  </p:sldMasterIdLst>
  <p:notesMasterIdLst>
    <p:notesMasterId r:id="rId10"/>
  </p:notesMasterIdLst>
  <p:handoutMasterIdLst>
    <p:handoutMasterId r:id="rId11"/>
  </p:handoutMasterIdLst>
  <p:sldIdLst>
    <p:sldId id="257" r:id="rId5"/>
    <p:sldId id="258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atjana Motrenko" initials="TM" lastIdx="1" clrIdx="0">
    <p:extLst>
      <p:ext uri="{19B8F6BF-5375-455C-9EA6-DF929625EA0E}">
        <p15:presenceInfo xmlns:p15="http://schemas.microsoft.com/office/powerpoint/2012/main" userId="62e988e420bce2e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2" d="100"/>
          <a:sy n="62" d="100"/>
        </p:scale>
        <p:origin x="5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240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560B6B-963E-45AD-B18D-9DA3469D83C9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B61BEE-A6B4-49DE-8859-2A55F155C5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9308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8D2A0D-6B45-4215-8A49-D14849101A69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E6A182-AF03-4CC8-94DC-C0726DF52A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6401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E6A182-AF03-4CC8-94DC-C0726DF52A6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753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hyperlink" Target="http://theconversation.com/why-infertility-is-becoming-a-public-health-issue-in-europe-40792" TargetMode="Externa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8447C2E-9227-49F9-89E9-628A5B3222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en-GB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D4B57CA0-1FF2-4879-8361-6CACB74A08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en-GB" altLang="ja-JP"/>
              <a:t>Click to edit Master subtitle style</a:t>
            </a:r>
            <a:endParaRPr kumimoji="1" lang="ja-JP" altLang="en-US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A84E815-008F-489C-ADD2-5B07ED3BF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0E2CF-D74B-4B51-899A-DCEA821C90C7}" type="datetime1">
              <a:rPr lang="en-US" smtClean="0"/>
              <a:t>10/17/2026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0F80D31-8AF8-4DE1-921F-99F90059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3EB0EE3-3408-4CB9-979C-6E1DC59D5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795476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5DFA805-F0CA-4AE8-8B02-C114080AB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GB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C0EDA1D-EBC8-46F3-9341-5F7638CD95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en-GB" altLang="ja-JP"/>
              <a:t>Click to edit Master text styles</a:t>
            </a:r>
          </a:p>
          <a:p>
            <a:pPr lvl="1"/>
            <a:r>
              <a:rPr kumimoji="1" lang="en-GB" altLang="ja-JP"/>
              <a:t>Second level</a:t>
            </a:r>
          </a:p>
          <a:p>
            <a:pPr lvl="2"/>
            <a:r>
              <a:rPr kumimoji="1" lang="en-GB" altLang="ja-JP"/>
              <a:t>Third level</a:t>
            </a:r>
          </a:p>
          <a:p>
            <a:pPr lvl="3"/>
            <a:r>
              <a:rPr kumimoji="1" lang="en-GB" altLang="ja-JP"/>
              <a:t>Fourth level</a:t>
            </a:r>
          </a:p>
          <a:p>
            <a:pPr lvl="4"/>
            <a:r>
              <a:rPr kumimoji="1" lang="en-GB" altLang="ja-JP"/>
              <a:t>Fifth level</a:t>
            </a:r>
            <a:endParaRPr kumimoji="1" lang="ja-JP" altLang="en-US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4239384-13B2-4151-A957-0EF30DAFA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0E2CF-D74B-4B51-899A-DCEA821C90C7}" type="datetime1">
              <a:rPr lang="en-US" smtClean="0"/>
              <a:t>10/17/2026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A808146-C34B-4EF1-B952-568AEE9B5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F68CC70-33E8-4E71-A6F2-FD8B3699E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001496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6D63D22-66C5-4CF4-B3E2-8FFE1DDBB8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en-GB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5A18EFDF-9446-4604-8C53-9A3F4731D5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en-GB" altLang="ja-JP"/>
              <a:t>Click to edit Master text styles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63F59AC-47F5-4A30-BDC9-FD5283E5D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0E2CF-D74B-4B51-899A-DCEA821C90C7}" type="datetime1">
              <a:rPr lang="en-US" smtClean="0"/>
              <a:t>10/17/2026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3D59215-A173-4531-A8C3-2FE080580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DDA295B-C107-4027-B62A-A1F9FF8F63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737898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C0D4717-A004-4CA6-B691-54F6833088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GB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6AA042B-44C5-4665-B884-3FAD13F1D7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en-GB" altLang="ja-JP"/>
              <a:t>Click to edit Master text styles</a:t>
            </a:r>
          </a:p>
          <a:p>
            <a:pPr lvl="1"/>
            <a:r>
              <a:rPr kumimoji="1" lang="en-GB" altLang="ja-JP"/>
              <a:t>Second level</a:t>
            </a:r>
          </a:p>
          <a:p>
            <a:pPr lvl="2"/>
            <a:r>
              <a:rPr kumimoji="1" lang="en-GB" altLang="ja-JP"/>
              <a:t>Third level</a:t>
            </a:r>
          </a:p>
          <a:p>
            <a:pPr lvl="3"/>
            <a:r>
              <a:rPr kumimoji="1" lang="en-GB" altLang="ja-JP"/>
              <a:t>Fourth level</a:t>
            </a:r>
          </a:p>
          <a:p>
            <a:pPr lvl="4"/>
            <a:r>
              <a:rPr kumimoji="1" lang="en-GB" altLang="ja-JP"/>
              <a:t>Fifth level</a:t>
            </a:r>
            <a:endParaRPr kumimoji="1" lang="ja-JP" altLang="en-US"/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42DF9DB-C044-46F8-9FB2-38F6D3B7A2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en-GB" altLang="ja-JP"/>
              <a:t>Click to edit Master text styles</a:t>
            </a:r>
          </a:p>
          <a:p>
            <a:pPr lvl="1"/>
            <a:r>
              <a:rPr kumimoji="1" lang="en-GB" altLang="ja-JP"/>
              <a:t>Second level</a:t>
            </a:r>
          </a:p>
          <a:p>
            <a:pPr lvl="2"/>
            <a:r>
              <a:rPr kumimoji="1" lang="en-GB" altLang="ja-JP"/>
              <a:t>Third level</a:t>
            </a:r>
          </a:p>
          <a:p>
            <a:pPr lvl="3"/>
            <a:r>
              <a:rPr kumimoji="1" lang="en-GB" altLang="ja-JP"/>
              <a:t>Fourth level</a:t>
            </a:r>
          </a:p>
          <a:p>
            <a:pPr lvl="4"/>
            <a:r>
              <a:rPr kumimoji="1" lang="en-GB" altLang="ja-JP"/>
              <a:t>Fifth level</a:t>
            </a:r>
            <a:endParaRPr kumimoji="1" lang="ja-JP" altLang="en-US"/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3FDE4A6-2BD0-4E28-BBAF-5FFF8D2C9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0E2CF-D74B-4B51-899A-DCEA821C90C7}" type="datetime1">
              <a:rPr lang="en-US" smtClean="0"/>
              <a:t>10/17/2026</a:t>
            </a:fld>
            <a:endParaRPr 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D48135C-2A93-43E5-9149-F478243ECC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022F1E4-BFD5-4CFB-BF66-07E7F8DD1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547191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8FA858C-87BE-490C-AE24-F9F8FFBD8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en-GB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9260F87-BBE2-489C-A63C-EB791EC11E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en-GB" altLang="ja-JP"/>
              <a:t>Click to edit Master text styles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294D35F-A4EB-43D5-B10B-0732BB2A28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en-GB" altLang="ja-JP"/>
              <a:t>Click to edit Master text styles</a:t>
            </a:r>
          </a:p>
          <a:p>
            <a:pPr lvl="1"/>
            <a:r>
              <a:rPr kumimoji="1" lang="en-GB" altLang="ja-JP"/>
              <a:t>Second level</a:t>
            </a:r>
          </a:p>
          <a:p>
            <a:pPr lvl="2"/>
            <a:r>
              <a:rPr kumimoji="1" lang="en-GB" altLang="ja-JP"/>
              <a:t>Third level</a:t>
            </a:r>
          </a:p>
          <a:p>
            <a:pPr lvl="3"/>
            <a:r>
              <a:rPr kumimoji="1" lang="en-GB" altLang="ja-JP"/>
              <a:t>Fourth level</a:t>
            </a:r>
          </a:p>
          <a:p>
            <a:pPr lvl="4"/>
            <a:r>
              <a:rPr kumimoji="1" lang="en-GB" altLang="ja-JP"/>
              <a:t>Fifth level</a:t>
            </a:r>
            <a:endParaRPr kumimoji="1" lang="ja-JP" altLang="en-US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6CC554C2-464E-4981-AFA3-CDA49F18F4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en-GB" altLang="ja-JP"/>
              <a:t>Click to edit Master text styles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0DCCFF3-ACCA-46DA-A922-C973B55F15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en-GB" altLang="ja-JP"/>
              <a:t>Click to edit Master text styles</a:t>
            </a:r>
          </a:p>
          <a:p>
            <a:pPr lvl="1"/>
            <a:r>
              <a:rPr kumimoji="1" lang="en-GB" altLang="ja-JP"/>
              <a:t>Second level</a:t>
            </a:r>
          </a:p>
          <a:p>
            <a:pPr lvl="2"/>
            <a:r>
              <a:rPr kumimoji="1" lang="en-GB" altLang="ja-JP"/>
              <a:t>Third level</a:t>
            </a:r>
          </a:p>
          <a:p>
            <a:pPr lvl="3"/>
            <a:r>
              <a:rPr kumimoji="1" lang="en-GB" altLang="ja-JP"/>
              <a:t>Fourth level</a:t>
            </a:r>
          </a:p>
          <a:p>
            <a:pPr lvl="4"/>
            <a:r>
              <a:rPr kumimoji="1" lang="en-GB" altLang="ja-JP"/>
              <a:t>Fifth level</a:t>
            </a:r>
            <a:endParaRPr kumimoji="1" lang="ja-JP" altLang="en-US"/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C33E4ED7-E750-4087-BE42-4EA2478D6D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0E2CF-D74B-4B51-899A-DCEA821C90C7}" type="datetime1">
              <a:rPr lang="en-US" smtClean="0"/>
              <a:t>10/17/2026</a:t>
            </a:fld>
            <a:endParaRPr 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2886DC69-B373-432C-BF9D-BD8DA5A1F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FADB9ACB-431C-409B-85B8-CA1695BB3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528935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3F9182E-0BE4-4520-91D4-8CABFBCA3F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GB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4FF35C63-872E-4210-A01F-8FAF1F8A0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0E2CF-D74B-4B51-899A-DCEA821C90C7}" type="datetime1">
              <a:rPr lang="en-US" smtClean="0"/>
              <a:t>10/17/2026</a:t>
            </a:fld>
            <a:endParaRPr 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599E4652-B0CB-47FF-869F-8A57752AD6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6E7BAA80-85EE-4A54-91BF-7852998400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1693826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F5D1CD9-AC5F-4E12-BD7C-55521E97B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2832" y="6251328"/>
            <a:ext cx="2743200" cy="365125"/>
          </a:xfrm>
        </p:spPr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FA9B729C-177A-44A0-B3FF-82927D76DEE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" t="1580" b="-110"/>
          <a:stretch/>
        </p:blipFill>
        <p:spPr>
          <a:xfrm>
            <a:off x="11562755" y="6187721"/>
            <a:ext cx="512741" cy="492341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983F6E1-27C6-4CD8-B434-95DC55294A75}"/>
              </a:ext>
            </a:extLst>
          </p:cNvPr>
          <p:cNvSpPr txBox="1"/>
          <p:nvPr/>
        </p:nvSpPr>
        <p:spPr>
          <a:xfrm>
            <a:off x="-34085" y="0"/>
            <a:ext cx="1621219" cy="6858000"/>
          </a:xfrm>
          <a:prstGeom prst="rect">
            <a:avLst/>
          </a:prstGeom>
          <a:solidFill>
            <a:srgbClr val="4581A0"/>
          </a:solidFill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FFAB6FD7-E9E6-4AFE-83FE-48710D8685F2}"/>
              </a:ext>
            </a:extLst>
          </p:cNvPr>
          <p:cNvSpPr txBox="1"/>
          <p:nvPr/>
        </p:nvSpPr>
        <p:spPr>
          <a:xfrm>
            <a:off x="5445" y="1035135"/>
            <a:ext cx="15816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b="1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游明朝" panose="02020400000000000000" pitchFamily="18" charset="-128"/>
                <a:cs typeface="Calibri" panose="020F0502020204030204" pitchFamily="34" charset="0"/>
              </a:rPr>
              <a:t>International </a:t>
            </a:r>
            <a:r>
              <a:rPr lang="en-US" altLang="ja-JP" sz="1200" b="1" kern="100" dirty="0">
                <a:solidFill>
                  <a:schemeClr val="bg1"/>
                </a:solidFill>
                <a:latin typeface="Calibri" panose="020F0502020204030204" pitchFamily="34" charset="0"/>
                <a:ea typeface="游明朝" panose="02020400000000000000" pitchFamily="18" charset="-128"/>
                <a:cs typeface="Calibri" panose="020F0502020204030204" pitchFamily="34" charset="0"/>
              </a:rPr>
              <a:t>Society </a:t>
            </a:r>
          </a:p>
          <a:p>
            <a:r>
              <a:rPr lang="en-US" altLang="ja-JP" sz="1100" b="1" kern="100" dirty="0">
                <a:solidFill>
                  <a:schemeClr val="bg1"/>
                </a:solidFill>
                <a:latin typeface="Calibri" panose="020F0502020204030204" pitchFamily="34" charset="0"/>
                <a:ea typeface="游明朝" panose="02020400000000000000" pitchFamily="18" charset="-128"/>
                <a:cs typeface="Calibri" panose="020F0502020204030204" pitchFamily="34" charset="0"/>
              </a:rPr>
              <a:t>for </a:t>
            </a:r>
            <a:r>
              <a:rPr lang="en-US" altLang="ja-JP" sz="1100" b="1" kern="1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游明朝" panose="02020400000000000000" pitchFamily="18" charset="-128"/>
                <a:cs typeface="Calibri" panose="020F0502020204030204" pitchFamily="34" charset="0"/>
              </a:rPr>
              <a:t>In Vitro </a:t>
            </a:r>
            <a:r>
              <a:rPr lang="en-US" altLang="ja-JP" sz="1100" b="1" kern="100" dirty="0">
                <a:solidFill>
                  <a:schemeClr val="bg1"/>
                </a:solidFill>
                <a:latin typeface="Calibri" panose="020F0502020204030204" pitchFamily="34" charset="0"/>
                <a:ea typeface="游明朝" panose="02020400000000000000" pitchFamily="18" charset="-128"/>
                <a:cs typeface="Calibri" panose="020F0502020204030204" pitchFamily="34" charset="0"/>
              </a:rPr>
              <a:t>Fertilization</a:t>
            </a:r>
            <a:endParaRPr lang="en-US" altLang="ja-JP" sz="1100" b="1" kern="100" dirty="0">
              <a:solidFill>
                <a:schemeClr val="bg1"/>
              </a:solidFill>
              <a:effectLst/>
              <a:latin typeface="Calibri" panose="020F0502020204030204" pitchFamily="34" charset="0"/>
              <a:ea typeface="游明朝" panose="02020400000000000000" pitchFamily="18" charset="-128"/>
              <a:cs typeface="Calibri" panose="020F0502020204030204" pitchFamily="34" charset="0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A6893A91-6232-41D4-896D-D226E7DD020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6876" r="56227"/>
          <a:stretch/>
        </p:blipFill>
        <p:spPr>
          <a:xfrm flipV="1">
            <a:off x="-156089" y="1589429"/>
            <a:ext cx="1715309" cy="4782922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6CE14FF3-5A0B-4DD7-897C-B716349C8B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44" y="484524"/>
            <a:ext cx="1425453" cy="56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465684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73A1EB6-C308-4CF5-85E5-07228C8CD3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en-GB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033B579-3256-4E34-8805-ABC3146B2B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en-GB" altLang="ja-JP"/>
              <a:t>Click to edit Master text styles</a:t>
            </a:r>
          </a:p>
          <a:p>
            <a:pPr lvl="1"/>
            <a:r>
              <a:rPr kumimoji="1" lang="en-GB" altLang="ja-JP"/>
              <a:t>Second level</a:t>
            </a:r>
          </a:p>
          <a:p>
            <a:pPr lvl="2"/>
            <a:r>
              <a:rPr kumimoji="1" lang="en-GB" altLang="ja-JP"/>
              <a:t>Third level</a:t>
            </a:r>
          </a:p>
          <a:p>
            <a:pPr lvl="3"/>
            <a:r>
              <a:rPr kumimoji="1" lang="en-GB" altLang="ja-JP"/>
              <a:t>Fourth level</a:t>
            </a:r>
          </a:p>
          <a:p>
            <a:pPr lvl="4"/>
            <a:r>
              <a:rPr kumimoji="1" lang="en-GB" altLang="ja-JP"/>
              <a:t>Fifth level</a:t>
            </a:r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8610B18-E36D-4237-88B4-BD8A5DE83A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en-GB" altLang="ja-JP"/>
              <a:t>Click to edit Master text styles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C225075-E9B1-4599-9CB4-B3180D7B9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0E2CF-D74B-4B51-899A-DCEA821C90C7}" type="datetime1">
              <a:rPr lang="en-US" smtClean="0"/>
              <a:t>10/17/2026</a:t>
            </a:fld>
            <a:endParaRPr 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32E2705-D12D-470B-B28D-803E732C8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7C3759A-22CA-4DF8-8CED-6BB0958FC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024613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B9A831A-85D2-4510-A674-17165962E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en-GB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B6AC6B2C-3DF3-4D3B-AC88-10EB6CB3BA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FBF7C58-9A9D-4E34-802C-06057EB557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en-GB" altLang="ja-JP"/>
              <a:t>Click to edit Master text styles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0E0A7E6-4C17-491E-ACBF-191FBAB33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0E2CF-D74B-4B51-899A-DCEA821C90C7}" type="datetime1">
              <a:rPr lang="en-US" smtClean="0"/>
              <a:t>10/17/2026</a:t>
            </a:fld>
            <a:endParaRPr 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79903AB-9DB5-4F28-9590-66617AB88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0531F31B-0C2C-4914-ACAD-6A0D58207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191281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B15AFDD-E76A-4B2E-8FB7-8AB4E3C0A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GB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2E09946-6943-4310-88BC-CEF1A1BB26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en-GB" altLang="ja-JP"/>
              <a:t>Click to edit Master text styles</a:t>
            </a:r>
          </a:p>
          <a:p>
            <a:pPr lvl="1"/>
            <a:r>
              <a:rPr kumimoji="1" lang="en-GB" altLang="ja-JP"/>
              <a:t>Second level</a:t>
            </a:r>
          </a:p>
          <a:p>
            <a:pPr lvl="2"/>
            <a:r>
              <a:rPr kumimoji="1" lang="en-GB" altLang="ja-JP"/>
              <a:t>Third level</a:t>
            </a:r>
          </a:p>
          <a:p>
            <a:pPr lvl="3"/>
            <a:r>
              <a:rPr kumimoji="1" lang="en-GB" altLang="ja-JP"/>
              <a:t>Fourth level</a:t>
            </a:r>
          </a:p>
          <a:p>
            <a:pPr lvl="4"/>
            <a:r>
              <a:rPr kumimoji="1" lang="en-GB" altLang="ja-JP"/>
              <a:t>Fifth level</a:t>
            </a:r>
            <a:endParaRPr kumimoji="1" lang="ja-JP" altLang="en-US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95CA5FC-AE28-49C1-8D3D-4504A92519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0E2CF-D74B-4B51-899A-DCEA821C90C7}" type="datetime1">
              <a:rPr lang="en-US" smtClean="0"/>
              <a:t>10/17/2026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AFCC63D-6030-43F9-8A7A-5ABCAA934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EF3F7E0-43FD-45C4-98F9-D3EC34CE0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919659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0882CCBC-E390-4D07-9FE2-8787ED0AAD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en-GB" altLang="ja-JP"/>
              <a:t>Click to edit Master title style</a:t>
            </a:r>
            <a:endParaRPr kumimoji="1" lang="ja-JP" altLang="en-US"/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E2C71FF-6C6F-4D1E-8015-0F74470B27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en-GB" altLang="ja-JP"/>
              <a:t>Click to edit Master text styles</a:t>
            </a:r>
          </a:p>
          <a:p>
            <a:pPr lvl="1"/>
            <a:r>
              <a:rPr kumimoji="1" lang="en-GB" altLang="ja-JP"/>
              <a:t>Second level</a:t>
            </a:r>
          </a:p>
          <a:p>
            <a:pPr lvl="2"/>
            <a:r>
              <a:rPr kumimoji="1" lang="en-GB" altLang="ja-JP"/>
              <a:t>Third level</a:t>
            </a:r>
          </a:p>
          <a:p>
            <a:pPr lvl="3"/>
            <a:r>
              <a:rPr kumimoji="1" lang="en-GB" altLang="ja-JP"/>
              <a:t>Fourth level</a:t>
            </a:r>
          </a:p>
          <a:p>
            <a:pPr lvl="4"/>
            <a:r>
              <a:rPr kumimoji="1" lang="en-GB" altLang="ja-JP"/>
              <a:t>Fifth level</a:t>
            </a:r>
            <a:endParaRPr kumimoji="1" lang="ja-JP" altLang="en-US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9C57794-5F76-4B88-992C-D14327EE1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0E2CF-D74B-4B51-899A-DCEA821C90C7}" type="datetime1">
              <a:rPr lang="en-US" smtClean="0"/>
              <a:t>10/17/2026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0D5C0DD-2673-4802-9DBD-8D73D7B6B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D9AF6BF-F78C-492E-84D6-04017DF9C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635481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62A38E42-7B1C-40CD-BA0E-BCE766A68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39D9147-60D4-4A4A-BE58-507A868AEF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A9BF76A-0BC4-47DF-8BAE-C38D0793AD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20E2CF-D74B-4B51-899A-DCEA821C90C7}" type="datetime1">
              <a:rPr lang="en-US" smtClean="0"/>
              <a:t>10/17/2026</a:t>
            </a:fld>
            <a:endParaRPr 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AF12BDE-3E69-46D2-B133-3974D3474B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62425B4-CC98-4531-9E83-B0688D0217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363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MONTENGRO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New associate member of UEMS</a:t>
            </a:r>
          </a:p>
        </p:txBody>
      </p:sp>
      <p:pic>
        <p:nvPicPr>
          <p:cNvPr id="6" name="Picture 5" descr="Široka ponuda postera Karte Crna Gora na Europosteri.hr">
            <a:extLst>
              <a:ext uri="{FF2B5EF4-FFF2-40B4-BE49-F238E27FC236}">
                <a16:creationId xmlns:a16="http://schemas.microsoft.com/office/drawing/2014/main" id="{60BAC6FE-E37B-DCAE-29E2-12B7D75016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9196" y="3601797"/>
            <a:ext cx="3602804" cy="3390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645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we are</a:t>
            </a:r>
            <a:br>
              <a:rPr lang="en-US" dirty="0"/>
            </a:br>
            <a:r>
              <a:rPr lang="en-US" sz="3600" i="1" dirty="0"/>
              <a:t>Don’t mention size we are sensitive on it 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4F2A549C-0032-348D-06CF-5915FFFD4F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0240" y="2562791"/>
            <a:ext cx="4860290" cy="339303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B13CE31-6013-279C-4657-49B7EF4A0E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6622" y="2562790"/>
            <a:ext cx="4183698" cy="338353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FA82766-DF86-2ADE-AD67-70B0A78EC9A1}"/>
              </a:ext>
            </a:extLst>
          </p:cNvPr>
          <p:cNvSpPr txBox="1"/>
          <p:nvPr/>
        </p:nvSpPr>
        <p:spPr>
          <a:xfrm>
            <a:off x="143838" y="1926684"/>
            <a:ext cx="118563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Population 634 000        Plus 110000 foreigners mainly refugees from war, plus some others</a:t>
            </a:r>
          </a:p>
        </p:txBody>
      </p:sp>
    </p:spTree>
    <p:extLst>
      <p:ext uri="{BB962C8B-B14F-4D97-AF65-F5344CB8AC3E}">
        <p14:creationId xmlns:p14="http://schemas.microsoft.com/office/powerpoint/2010/main" val="435519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F5FCB-C875-13A0-D4E5-61EAB648F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data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745EC7-58B6-E3E6-4429-952E59926DF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Number of doctors all</a:t>
            </a:r>
          </a:p>
          <a:p>
            <a:pPr marL="0" indent="0">
              <a:buNone/>
            </a:pPr>
            <a:r>
              <a:rPr lang="en-US" dirty="0"/>
              <a:t>2400</a:t>
            </a:r>
          </a:p>
          <a:p>
            <a:r>
              <a:rPr lang="en-US" dirty="0"/>
              <a:t>Number in private practice 380</a:t>
            </a:r>
          </a:p>
          <a:p>
            <a:r>
              <a:rPr lang="en-US" dirty="0"/>
              <a:t>Need for additional doctors</a:t>
            </a:r>
          </a:p>
          <a:p>
            <a:r>
              <a:rPr lang="en-US" dirty="0"/>
              <a:t>One mail KCCG link to University</a:t>
            </a:r>
          </a:p>
          <a:p>
            <a:r>
              <a:rPr lang="en-US" dirty="0"/>
              <a:t>2 other clinical centers north and south on the coast</a:t>
            </a:r>
          </a:p>
          <a:p>
            <a:r>
              <a:rPr lang="en-US" dirty="0"/>
              <a:t>8 hospitals + 2 private</a:t>
            </a:r>
          </a:p>
          <a:p>
            <a:r>
              <a:rPr lang="en-US" dirty="0"/>
              <a:t>13 primary care centers</a:t>
            </a:r>
          </a:p>
          <a:p>
            <a:r>
              <a:rPr lang="en-US" dirty="0"/>
              <a:t>Growing private sector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447779-C5B4-AD44-3DF3-0A4A4AD62B7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Medical university in Podgorica</a:t>
            </a:r>
          </a:p>
          <a:p>
            <a:r>
              <a:rPr lang="en-US" dirty="0"/>
              <a:t>One postgraduate program for radiology</a:t>
            </a:r>
          </a:p>
          <a:p>
            <a:r>
              <a:rPr lang="en-US" dirty="0"/>
              <a:t>Several postgraduate programs in preparation</a:t>
            </a:r>
          </a:p>
          <a:p>
            <a:endParaRPr lang="en-US" dirty="0"/>
          </a:p>
          <a:p>
            <a:r>
              <a:rPr lang="en-US" dirty="0"/>
              <a:t>Presently we have cooperation with Medical Universities from Serbia and Croatia </a:t>
            </a:r>
          </a:p>
        </p:txBody>
      </p:sp>
    </p:spTree>
    <p:extLst>
      <p:ext uri="{BB962C8B-B14F-4D97-AF65-F5344CB8AC3E}">
        <p14:creationId xmlns:p14="http://schemas.microsoft.com/office/powerpoint/2010/main" val="1324269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EC9CA-367A-F438-BD5E-2FE5B5353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needs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D4371D-6708-A2FE-5922-89E1ECC7A05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Help in establish adjustment of programs according ETR’s</a:t>
            </a:r>
          </a:p>
          <a:p>
            <a:r>
              <a:rPr lang="en-US" dirty="0"/>
              <a:t>Help in accreditation process</a:t>
            </a:r>
          </a:p>
          <a:p>
            <a:r>
              <a:rPr lang="en-US" dirty="0"/>
              <a:t>Enforcing of CME and rules related to this – governmental or institutional finance for continuous training and education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C709A2B-C1B5-ADAA-D2B2-393507D45F3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1825625"/>
            <a:ext cx="5856938" cy="3901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8746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Telegraph“: Crna Gora budi slike iz filmova o Hariju Poteru ...">
            <a:extLst>
              <a:ext uri="{FF2B5EF4-FFF2-40B4-BE49-F238E27FC236}">
                <a16:creationId xmlns:a16="http://schemas.microsoft.com/office/drawing/2014/main" id="{7041CC77-BA65-C70B-EB00-0AB03CBCE1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9991" y="18411"/>
            <a:ext cx="5072009" cy="3014688"/>
          </a:xfrm>
          <a:prstGeom prst="rect">
            <a:avLst/>
          </a:prstGeom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9487CF8F-750E-CAFB-D5BB-0509E6EEF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0755EC5-3953-9F1E-4E37-F721D713C0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411"/>
            <a:ext cx="4099389" cy="306757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F83882F-91B2-0BFC-4DE9-C8D6664CBE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9389" y="23393"/>
            <a:ext cx="3020602" cy="4001687"/>
          </a:xfrm>
          <a:prstGeom prst="rect">
            <a:avLst/>
          </a:prstGeom>
        </p:spPr>
      </p:pic>
      <p:pic>
        <p:nvPicPr>
          <p:cNvPr id="10" name="Picture 9" descr="DIVLJA LJEPOTA preuzeto sa site-a Moja Crna Gora | Montenegro-Australia Association">
            <a:extLst>
              <a:ext uri="{FF2B5EF4-FFF2-40B4-BE49-F238E27FC236}">
                <a16:creationId xmlns:a16="http://schemas.microsoft.com/office/drawing/2014/main" id="{C988AFC1-9BAE-66C4-5480-F25DAB1844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9803" y="4062216"/>
            <a:ext cx="3688423" cy="278513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61AC500-5159-730D-103E-E2F0AA1BA3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174" y="4115606"/>
            <a:ext cx="4101629" cy="273174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7E010B9-C5AB-AF5B-28B9-A22EDAC930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68226" y="3947366"/>
            <a:ext cx="4405688" cy="293712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89766E4-75DA-3067-22D9-E664735CEB86}"/>
              </a:ext>
            </a:extLst>
          </p:cNvPr>
          <p:cNvSpPr txBox="1"/>
          <p:nvPr/>
        </p:nvSpPr>
        <p:spPr>
          <a:xfrm>
            <a:off x="205483" y="3427713"/>
            <a:ext cx="32877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Hope to be your host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041CE56-28DA-68AF-984B-4D68B08565F4}"/>
              </a:ext>
            </a:extLst>
          </p:cNvPr>
          <p:cNvSpPr txBox="1"/>
          <p:nvPr/>
        </p:nvSpPr>
        <p:spPr>
          <a:xfrm>
            <a:off x="8073775" y="3305566"/>
            <a:ext cx="31644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In near future</a:t>
            </a:r>
          </a:p>
        </p:txBody>
      </p:sp>
    </p:spTree>
    <p:extLst>
      <p:ext uri="{BB962C8B-B14F-4D97-AF65-F5344CB8AC3E}">
        <p14:creationId xmlns:p14="http://schemas.microsoft.com/office/powerpoint/2010/main" val="3730214867"/>
      </p:ext>
    </p:extLst>
  </p:cSld>
  <p:clrMapOvr>
    <a:masterClrMapping/>
  </p:clrMapOvr>
</p:sld>
</file>

<file path=ppt/theme/theme1.xml><?xml version="1.0" encoding="utf-8"?>
<a:theme xmlns:a="http://schemas.openxmlformats.org/drawingml/2006/main" name="ISIVF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SIVF" id="{22D58365-74AB-497A-A2AD-9772D1C5E0A9}" vid="{AB416D6F-2B28-443A-9ADA-AEE884322594}"/>
    </a:ext>
  </a:extLst>
</a:theme>
</file>

<file path=ppt/theme/theme2.xml><?xml version="1.0" encoding="utf-8"?>
<a:theme xmlns:a="http://schemas.openxmlformats.org/drawingml/2006/main" name="Office Theme">
  <a:themeElements>
    <a:clrScheme name="Blue Red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Blue Red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94900BABD61B4BAC2F245EDF4ED39E" ma:contentTypeVersion="13" ma:contentTypeDescription="Create a new document." ma:contentTypeScope="" ma:versionID="138097e43e9ac82f67bcfa8ebe7db2f2">
  <xsd:schema xmlns:xsd="http://www.w3.org/2001/XMLSchema" xmlns:xs="http://www.w3.org/2001/XMLSchema" xmlns:p="http://schemas.microsoft.com/office/2006/metadata/properties" xmlns:ns2="83bd27bf-f23a-4764-ba48-893866d47e01" xmlns:ns3="cd7455a3-4a59-4a73-9e70-409757b3c8a1" targetNamespace="http://schemas.microsoft.com/office/2006/metadata/properties" ma:root="true" ma:fieldsID="d1b43b5d1dbe6bf9668ddc533961d598" ns2:_="" ns3:_="">
    <xsd:import namespace="83bd27bf-f23a-4764-ba48-893866d47e01"/>
    <xsd:import namespace="cd7455a3-4a59-4a73-9e70-409757b3c8a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bd27bf-f23a-4764-ba48-893866d47e0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6de6d2fa-23a7-45f3-a64a-563df53bb5f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7455a3-4a59-4a73-9e70-409757b3c8a1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6ae12d60-d5a8-41ec-bed3-3136d3e9e081}" ma:internalName="TaxCatchAll" ma:showField="CatchAllData" ma:web="cd7455a3-4a59-4a73-9e70-409757b3c8a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d7455a3-4a59-4a73-9e70-409757b3c8a1" xsi:nil="true"/>
    <lcf76f155ced4ddcb4097134ff3c332f xmlns="83bd27bf-f23a-4764-ba48-893866d47e01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54C6805-1FFC-42EB-AE20-0CA5CB5C5364}"/>
</file>

<file path=customXml/itemProps2.xml><?xml version="1.0" encoding="utf-8"?>
<ds:datastoreItem xmlns:ds="http://schemas.openxmlformats.org/officeDocument/2006/customXml" ds:itemID="{66BF5D6F-F0C3-4A5F-8E41-4E15F885CB22}"/>
</file>

<file path=customXml/itemProps3.xml><?xml version="1.0" encoding="utf-8"?>
<ds:datastoreItem xmlns:ds="http://schemas.openxmlformats.org/officeDocument/2006/customXml" ds:itemID="{D0D1C9B0-FE26-433B-8E1A-54CCDFA4EB1D}">
  <ds:schemaRefs>
    <ds:schemaRef ds:uri="http://schemas.microsoft.com/office/2006/metadata/properties"/>
    <ds:schemaRef ds:uri="http://schemas.microsoft.com/office/infopath/2007/PartnerControls"/>
    <ds:schemaRef ds:uri="4873beb7-5857-4685-be1f-d57550cc96c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ISIVF</Template>
  <TotalTime>28</TotalTime>
  <Words>142</Words>
  <Application>Microsoft Office PowerPoint</Application>
  <PresentationFormat>Widescreen</PresentationFormat>
  <Paragraphs>26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游ゴシック</vt:lpstr>
      <vt:lpstr>游ゴシック Light</vt:lpstr>
      <vt:lpstr>Arial</vt:lpstr>
      <vt:lpstr>Calibri</vt:lpstr>
      <vt:lpstr>ISIVF</vt:lpstr>
      <vt:lpstr>MONTENGRO</vt:lpstr>
      <vt:lpstr>Where we are Don’t mention size we are sensitive on it </vt:lpstr>
      <vt:lpstr>Some data </vt:lpstr>
      <vt:lpstr>Our needs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Tatjana Motrenko</dc:creator>
  <cp:lastModifiedBy>Tatjana Motrenko</cp:lastModifiedBy>
  <cp:revision>1</cp:revision>
  <dcterms:created xsi:type="dcterms:W3CDTF">2026-10-17T12:43:22Z</dcterms:created>
  <dcterms:modified xsi:type="dcterms:W3CDTF">2026-10-17T13:11:45Z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0x0101004194900BABD61B4BAC2F245EDF4ED39E</vt:lpwstr>
  </property>
  <property fmtid="{D5CDD505-2E9C-101B-9397-08002B2CF9AE}" pid="3" name="Order">
    <vt:r8>74064500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