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diagrams/data1.xml" ContentType="application/vnd.openxmlformats-officedocument.drawingml.diagramData+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webextensions/webextension1.xml" ContentType="application/vnd.ms-office.webextension+xml"/>
  <Override PartName="/ppt/webextensions/taskpanes.xml" ContentType="application/vnd.ms-office.webextensiontaskpanes+xml"/>
  <Override PartName="/ppt/diagrams/drawing1.xml" ContentType="application/vnd.ms-office.drawingml.diagramDrawing+xml"/>
  <Override PartName="/ppt/diagrams/colors1.xml" ContentType="application/vnd.openxmlformats-officedocument.drawingml.diagramColors+xml"/>
  <Override PartName="/ppt/notesMasters/notesMaster1.xml" ContentType="application/vnd.openxmlformats-officedocument.presentationml.notesMaster+xml"/>
  <Override PartName="/ppt/diagrams/layout1.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diagrams/quickStyle1.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7" r:id="rId3"/>
    <p:sldId id="264" r:id="rId4"/>
    <p:sldId id="263" r:id="rId5"/>
    <p:sldId id="257" r:id="rId6"/>
    <p:sldId id="258" r:id="rId7"/>
    <p:sldId id="259" r:id="rId8"/>
    <p:sldId id="268" r:id="rId9"/>
    <p:sldId id="260" r:id="rId10"/>
    <p:sldId id="261" r:id="rId11"/>
    <p:sldId id="265" r:id="rId1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snapToObjects="1">
      <p:cViewPr varScale="1">
        <p:scale>
          <a:sx n="159" d="100"/>
          <a:sy n="159" d="100"/>
        </p:scale>
        <p:origin x="824" y="17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786013-CC50-4616-AA19-CC58335AAD8D}"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83B3184B-E1FA-45BB-BD4E-67AE42353FE1}">
      <dgm:prSet/>
      <dgm:spPr/>
      <dgm:t>
        <a:bodyPr/>
        <a:lstStyle/>
        <a:p>
          <a:r>
            <a:rPr lang="en-US" dirty="0"/>
            <a:t>Haarlem is close to Amsterdam Schiphol Airport</a:t>
          </a:r>
        </a:p>
      </dgm:t>
    </dgm:pt>
    <dgm:pt modelId="{90401EB6-B4E2-45E6-B443-F6CC726B2E04}" type="parTrans" cxnId="{0E042090-39B4-4DDC-AF15-F973DF4AC5F5}">
      <dgm:prSet/>
      <dgm:spPr/>
      <dgm:t>
        <a:bodyPr/>
        <a:lstStyle/>
        <a:p>
          <a:endParaRPr lang="en-US"/>
        </a:p>
      </dgm:t>
    </dgm:pt>
    <dgm:pt modelId="{ECEEB56E-3ECA-4690-A273-3266349FAC36}" type="sibTrans" cxnId="{0E042090-39B4-4DDC-AF15-F973DF4AC5F5}">
      <dgm:prSet/>
      <dgm:spPr/>
      <dgm:t>
        <a:bodyPr/>
        <a:lstStyle/>
        <a:p>
          <a:endParaRPr lang="en-US"/>
        </a:p>
      </dgm:t>
    </dgm:pt>
    <dgm:pt modelId="{98E8560C-759C-4537-890C-D0A29494B5D0}">
      <dgm:prSet/>
      <dgm:spPr/>
      <dgm:t>
        <a:bodyPr/>
        <a:lstStyle/>
        <a:p>
          <a:r>
            <a:rPr lang="en-US" dirty="0"/>
            <a:t>Direct and frequent railway connections to Amsterdam and other major cities</a:t>
          </a:r>
        </a:p>
      </dgm:t>
    </dgm:pt>
    <dgm:pt modelId="{37570A65-87F6-408A-9115-4447A046F4F4}" type="parTrans" cxnId="{4F9B212C-0502-48EF-B355-E0B633928722}">
      <dgm:prSet/>
      <dgm:spPr/>
      <dgm:t>
        <a:bodyPr/>
        <a:lstStyle/>
        <a:p>
          <a:endParaRPr lang="en-US"/>
        </a:p>
      </dgm:t>
    </dgm:pt>
    <dgm:pt modelId="{890BFD50-1D4E-40CD-AB2F-21DDFF85AF92}" type="sibTrans" cxnId="{4F9B212C-0502-48EF-B355-E0B633928722}">
      <dgm:prSet/>
      <dgm:spPr/>
      <dgm:t>
        <a:bodyPr/>
        <a:lstStyle/>
        <a:p>
          <a:endParaRPr lang="en-US"/>
        </a:p>
      </dgm:t>
    </dgm:pt>
    <dgm:pt modelId="{D4C6E2B6-5567-47E7-954F-B642F25FAE49}">
      <dgm:prSet/>
      <dgm:spPr/>
      <dgm:t>
        <a:bodyPr/>
        <a:lstStyle/>
        <a:p>
          <a:r>
            <a:rPr lang="en-US" dirty="0"/>
            <a:t>Easy access to major highways for international visitors</a:t>
          </a:r>
        </a:p>
      </dgm:t>
    </dgm:pt>
    <dgm:pt modelId="{F06E2ED7-123F-46FA-91A0-7A820302544A}" type="parTrans" cxnId="{4FFB34AA-41B3-4A02-994C-115BA25D339D}">
      <dgm:prSet/>
      <dgm:spPr/>
      <dgm:t>
        <a:bodyPr/>
        <a:lstStyle/>
        <a:p>
          <a:endParaRPr lang="en-US"/>
        </a:p>
      </dgm:t>
    </dgm:pt>
    <dgm:pt modelId="{4512A12D-EB28-4172-B6DF-6633364A0111}" type="sibTrans" cxnId="{4FFB34AA-41B3-4A02-994C-115BA25D339D}">
      <dgm:prSet/>
      <dgm:spPr/>
      <dgm:t>
        <a:bodyPr/>
        <a:lstStyle/>
        <a:p>
          <a:endParaRPr lang="en-US"/>
        </a:p>
      </dgm:t>
    </dgm:pt>
    <dgm:pt modelId="{669F9459-CEDA-466C-A179-466FB66C4A2D}" type="pres">
      <dgm:prSet presAssocID="{56786013-CC50-4616-AA19-CC58335AAD8D}" presName="root" presStyleCnt="0">
        <dgm:presLayoutVars>
          <dgm:dir/>
          <dgm:resizeHandles val="exact"/>
        </dgm:presLayoutVars>
      </dgm:prSet>
      <dgm:spPr/>
    </dgm:pt>
    <dgm:pt modelId="{DE344DE6-050E-4A53-AE32-D3BAFFDCF6C4}" type="pres">
      <dgm:prSet presAssocID="{83B3184B-E1FA-45BB-BD4E-67AE42353FE1}" presName="compNode" presStyleCnt="0"/>
      <dgm:spPr/>
    </dgm:pt>
    <dgm:pt modelId="{62C23075-A40E-41B8-8504-B7728FEFA7FB}" type="pres">
      <dgm:prSet presAssocID="{83B3184B-E1FA-45BB-BD4E-67AE42353FE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eroplane"/>
        </a:ext>
      </dgm:extLst>
    </dgm:pt>
    <dgm:pt modelId="{D01B9429-9996-4673-AB25-8456D0EF1AFB}" type="pres">
      <dgm:prSet presAssocID="{83B3184B-E1FA-45BB-BD4E-67AE42353FE1}" presName="spaceRect" presStyleCnt="0"/>
      <dgm:spPr/>
    </dgm:pt>
    <dgm:pt modelId="{E2B08DFC-BF64-4FAF-B608-49D5DF2093FE}" type="pres">
      <dgm:prSet presAssocID="{83B3184B-E1FA-45BB-BD4E-67AE42353FE1}" presName="textRect" presStyleLbl="revTx" presStyleIdx="0" presStyleCnt="3">
        <dgm:presLayoutVars>
          <dgm:chMax val="1"/>
          <dgm:chPref val="1"/>
        </dgm:presLayoutVars>
      </dgm:prSet>
      <dgm:spPr/>
    </dgm:pt>
    <dgm:pt modelId="{75144646-5CC8-42BF-B88A-4C5250795617}" type="pres">
      <dgm:prSet presAssocID="{ECEEB56E-3ECA-4690-A273-3266349FAC36}" presName="sibTrans" presStyleCnt="0"/>
      <dgm:spPr/>
    </dgm:pt>
    <dgm:pt modelId="{B55FAC4C-73FD-45A6-921A-F2C149835A0F}" type="pres">
      <dgm:prSet presAssocID="{98E8560C-759C-4537-890C-D0A29494B5D0}" presName="compNode" presStyleCnt="0"/>
      <dgm:spPr/>
    </dgm:pt>
    <dgm:pt modelId="{41394D07-1FBE-4034-9181-82F707F1BC3D}" type="pres">
      <dgm:prSet presAssocID="{98E8560C-759C-4537-890C-D0A29494B5D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ain"/>
        </a:ext>
      </dgm:extLst>
    </dgm:pt>
    <dgm:pt modelId="{997D26B0-9A9B-47A4-8F46-E88673B68BA1}" type="pres">
      <dgm:prSet presAssocID="{98E8560C-759C-4537-890C-D0A29494B5D0}" presName="spaceRect" presStyleCnt="0"/>
      <dgm:spPr/>
    </dgm:pt>
    <dgm:pt modelId="{E6E810D8-80D7-4DE7-9CB5-3AC8CA7F9A9F}" type="pres">
      <dgm:prSet presAssocID="{98E8560C-759C-4537-890C-D0A29494B5D0}" presName="textRect" presStyleLbl="revTx" presStyleIdx="1" presStyleCnt="3">
        <dgm:presLayoutVars>
          <dgm:chMax val="1"/>
          <dgm:chPref val="1"/>
        </dgm:presLayoutVars>
      </dgm:prSet>
      <dgm:spPr/>
    </dgm:pt>
    <dgm:pt modelId="{1FB352A0-D0CB-43A5-91BF-B9B660AC208E}" type="pres">
      <dgm:prSet presAssocID="{890BFD50-1D4E-40CD-AB2F-21DDFF85AF92}" presName="sibTrans" presStyleCnt="0"/>
      <dgm:spPr/>
    </dgm:pt>
    <dgm:pt modelId="{373AE8C8-2CAD-4A93-AD7B-C512A105803B}" type="pres">
      <dgm:prSet presAssocID="{D4C6E2B6-5567-47E7-954F-B642F25FAE49}" presName="compNode" presStyleCnt="0"/>
      <dgm:spPr/>
    </dgm:pt>
    <dgm:pt modelId="{F630A6FE-3352-478F-8C24-F7F648117401}" type="pres">
      <dgm:prSet presAssocID="{D4C6E2B6-5567-47E7-954F-B642F25FAE4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ity"/>
        </a:ext>
      </dgm:extLst>
    </dgm:pt>
    <dgm:pt modelId="{16013749-D415-41E3-B4A2-5E5372AA3269}" type="pres">
      <dgm:prSet presAssocID="{D4C6E2B6-5567-47E7-954F-B642F25FAE49}" presName="spaceRect" presStyleCnt="0"/>
      <dgm:spPr/>
    </dgm:pt>
    <dgm:pt modelId="{A178F97D-6904-4151-A302-412168879A60}" type="pres">
      <dgm:prSet presAssocID="{D4C6E2B6-5567-47E7-954F-B642F25FAE49}" presName="textRect" presStyleLbl="revTx" presStyleIdx="2" presStyleCnt="3">
        <dgm:presLayoutVars>
          <dgm:chMax val="1"/>
          <dgm:chPref val="1"/>
        </dgm:presLayoutVars>
      </dgm:prSet>
      <dgm:spPr/>
    </dgm:pt>
  </dgm:ptLst>
  <dgm:cxnLst>
    <dgm:cxn modelId="{9538C316-7930-472D-8CAA-659947406B92}" type="presOf" srcId="{98E8560C-759C-4537-890C-D0A29494B5D0}" destId="{E6E810D8-80D7-4DE7-9CB5-3AC8CA7F9A9F}" srcOrd="0" destOrd="0" presId="urn:microsoft.com/office/officeart/2018/2/layout/IconLabelList"/>
    <dgm:cxn modelId="{4F9B212C-0502-48EF-B355-E0B633928722}" srcId="{56786013-CC50-4616-AA19-CC58335AAD8D}" destId="{98E8560C-759C-4537-890C-D0A29494B5D0}" srcOrd="1" destOrd="0" parTransId="{37570A65-87F6-408A-9115-4447A046F4F4}" sibTransId="{890BFD50-1D4E-40CD-AB2F-21DDFF85AF92}"/>
    <dgm:cxn modelId="{7CFF3E60-F3B3-43E4-ACD8-03BDCE4F9742}" type="presOf" srcId="{D4C6E2B6-5567-47E7-954F-B642F25FAE49}" destId="{A178F97D-6904-4151-A302-412168879A60}" srcOrd="0" destOrd="0" presId="urn:microsoft.com/office/officeart/2018/2/layout/IconLabelList"/>
    <dgm:cxn modelId="{0E042090-39B4-4DDC-AF15-F973DF4AC5F5}" srcId="{56786013-CC50-4616-AA19-CC58335AAD8D}" destId="{83B3184B-E1FA-45BB-BD4E-67AE42353FE1}" srcOrd="0" destOrd="0" parTransId="{90401EB6-B4E2-45E6-B443-F6CC726B2E04}" sibTransId="{ECEEB56E-3ECA-4690-A273-3266349FAC36}"/>
    <dgm:cxn modelId="{6CACAB9F-8FC7-4DDB-BCBF-BDD057D5F720}" type="presOf" srcId="{56786013-CC50-4616-AA19-CC58335AAD8D}" destId="{669F9459-CEDA-466C-A179-466FB66C4A2D}" srcOrd="0" destOrd="0" presId="urn:microsoft.com/office/officeart/2018/2/layout/IconLabelList"/>
    <dgm:cxn modelId="{4FFB34AA-41B3-4A02-994C-115BA25D339D}" srcId="{56786013-CC50-4616-AA19-CC58335AAD8D}" destId="{D4C6E2B6-5567-47E7-954F-B642F25FAE49}" srcOrd="2" destOrd="0" parTransId="{F06E2ED7-123F-46FA-91A0-7A820302544A}" sibTransId="{4512A12D-EB28-4172-B6DF-6633364A0111}"/>
    <dgm:cxn modelId="{FCB45ABD-29A3-45BE-A30B-207F1976393A}" type="presOf" srcId="{83B3184B-E1FA-45BB-BD4E-67AE42353FE1}" destId="{E2B08DFC-BF64-4FAF-B608-49D5DF2093FE}" srcOrd="0" destOrd="0" presId="urn:microsoft.com/office/officeart/2018/2/layout/IconLabelList"/>
    <dgm:cxn modelId="{659ED741-F6E3-43AE-83CF-FA1D9C5A6C56}" type="presParOf" srcId="{669F9459-CEDA-466C-A179-466FB66C4A2D}" destId="{DE344DE6-050E-4A53-AE32-D3BAFFDCF6C4}" srcOrd="0" destOrd="0" presId="urn:microsoft.com/office/officeart/2018/2/layout/IconLabelList"/>
    <dgm:cxn modelId="{989AB660-EE23-4895-9D00-89178ACB658F}" type="presParOf" srcId="{DE344DE6-050E-4A53-AE32-D3BAFFDCF6C4}" destId="{62C23075-A40E-41B8-8504-B7728FEFA7FB}" srcOrd="0" destOrd="0" presId="urn:microsoft.com/office/officeart/2018/2/layout/IconLabelList"/>
    <dgm:cxn modelId="{74196274-13D1-4F40-BD08-4EC13EFE8902}" type="presParOf" srcId="{DE344DE6-050E-4A53-AE32-D3BAFFDCF6C4}" destId="{D01B9429-9996-4673-AB25-8456D0EF1AFB}" srcOrd="1" destOrd="0" presId="urn:microsoft.com/office/officeart/2018/2/layout/IconLabelList"/>
    <dgm:cxn modelId="{3FC66822-F500-4CA7-82A2-5E9FE999F67C}" type="presParOf" srcId="{DE344DE6-050E-4A53-AE32-D3BAFFDCF6C4}" destId="{E2B08DFC-BF64-4FAF-B608-49D5DF2093FE}" srcOrd="2" destOrd="0" presId="urn:microsoft.com/office/officeart/2018/2/layout/IconLabelList"/>
    <dgm:cxn modelId="{F2771C2B-0824-4FAC-BCD0-F10C35A0AE28}" type="presParOf" srcId="{669F9459-CEDA-466C-A179-466FB66C4A2D}" destId="{75144646-5CC8-42BF-B88A-4C5250795617}" srcOrd="1" destOrd="0" presId="urn:microsoft.com/office/officeart/2018/2/layout/IconLabelList"/>
    <dgm:cxn modelId="{A6882F17-F250-40C0-A0B7-68F29FBFDB48}" type="presParOf" srcId="{669F9459-CEDA-466C-A179-466FB66C4A2D}" destId="{B55FAC4C-73FD-45A6-921A-F2C149835A0F}" srcOrd="2" destOrd="0" presId="urn:microsoft.com/office/officeart/2018/2/layout/IconLabelList"/>
    <dgm:cxn modelId="{480B57B2-AF6D-4DE7-BB34-6FADB288DA51}" type="presParOf" srcId="{B55FAC4C-73FD-45A6-921A-F2C149835A0F}" destId="{41394D07-1FBE-4034-9181-82F707F1BC3D}" srcOrd="0" destOrd="0" presId="urn:microsoft.com/office/officeart/2018/2/layout/IconLabelList"/>
    <dgm:cxn modelId="{7480321B-49F6-4256-9F3C-649543CDF281}" type="presParOf" srcId="{B55FAC4C-73FD-45A6-921A-F2C149835A0F}" destId="{997D26B0-9A9B-47A4-8F46-E88673B68BA1}" srcOrd="1" destOrd="0" presId="urn:microsoft.com/office/officeart/2018/2/layout/IconLabelList"/>
    <dgm:cxn modelId="{5132D33C-5CFF-4F88-BED4-C34B4CEECE1F}" type="presParOf" srcId="{B55FAC4C-73FD-45A6-921A-F2C149835A0F}" destId="{E6E810D8-80D7-4DE7-9CB5-3AC8CA7F9A9F}" srcOrd="2" destOrd="0" presId="urn:microsoft.com/office/officeart/2018/2/layout/IconLabelList"/>
    <dgm:cxn modelId="{529FCD60-44F9-4B07-B8B0-436EB8D4FC57}" type="presParOf" srcId="{669F9459-CEDA-466C-A179-466FB66C4A2D}" destId="{1FB352A0-D0CB-43A5-91BF-B9B660AC208E}" srcOrd="3" destOrd="0" presId="urn:microsoft.com/office/officeart/2018/2/layout/IconLabelList"/>
    <dgm:cxn modelId="{9749E4BE-57C8-4744-9B92-D9B106DB1EFD}" type="presParOf" srcId="{669F9459-CEDA-466C-A179-466FB66C4A2D}" destId="{373AE8C8-2CAD-4A93-AD7B-C512A105803B}" srcOrd="4" destOrd="0" presId="urn:microsoft.com/office/officeart/2018/2/layout/IconLabelList"/>
    <dgm:cxn modelId="{3E7B0147-B35A-44B5-9A3C-42D2CEEB9B4A}" type="presParOf" srcId="{373AE8C8-2CAD-4A93-AD7B-C512A105803B}" destId="{F630A6FE-3352-478F-8C24-F7F648117401}" srcOrd="0" destOrd="0" presId="urn:microsoft.com/office/officeart/2018/2/layout/IconLabelList"/>
    <dgm:cxn modelId="{62B4D984-5AF4-4410-BD78-B48DE4B8F325}" type="presParOf" srcId="{373AE8C8-2CAD-4A93-AD7B-C512A105803B}" destId="{16013749-D415-41E3-B4A2-5E5372AA3269}" srcOrd="1" destOrd="0" presId="urn:microsoft.com/office/officeart/2018/2/layout/IconLabelList"/>
    <dgm:cxn modelId="{D61A8DA2-C4BE-496B-8E8F-030B658982DC}" type="presParOf" srcId="{373AE8C8-2CAD-4A93-AD7B-C512A105803B}" destId="{A178F97D-6904-4151-A302-412168879A6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23075-A40E-41B8-8504-B7728FEFA7FB}">
      <dsp:nvSpPr>
        <dsp:cNvPr id="0" name=""/>
        <dsp:cNvSpPr/>
      </dsp:nvSpPr>
      <dsp:spPr>
        <a:xfrm>
          <a:off x="738477" y="513562"/>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B08DFC-BF64-4FAF-B608-49D5DF2093FE}">
      <dsp:nvSpPr>
        <dsp:cNvPr id="0" name=""/>
        <dsp:cNvSpPr/>
      </dsp:nvSpPr>
      <dsp:spPr>
        <a:xfrm>
          <a:off x="78583"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Haarlem is close to Amsterdam Schiphol Airport</a:t>
          </a:r>
        </a:p>
      </dsp:txBody>
      <dsp:txXfrm>
        <a:off x="78583" y="1911041"/>
        <a:ext cx="2399612" cy="720000"/>
      </dsp:txXfrm>
    </dsp:sp>
    <dsp:sp modelId="{41394D07-1FBE-4034-9181-82F707F1BC3D}">
      <dsp:nvSpPr>
        <dsp:cNvPr id="0" name=""/>
        <dsp:cNvSpPr/>
      </dsp:nvSpPr>
      <dsp:spPr>
        <a:xfrm>
          <a:off x="3558022" y="513562"/>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E810D8-80D7-4DE7-9CB5-3AC8CA7F9A9F}">
      <dsp:nvSpPr>
        <dsp:cNvPr id="0" name=""/>
        <dsp:cNvSpPr/>
      </dsp:nvSpPr>
      <dsp:spPr>
        <a:xfrm>
          <a:off x="2898129"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Direct and frequent railway connections to Amsterdam and other major cities</a:t>
          </a:r>
        </a:p>
      </dsp:txBody>
      <dsp:txXfrm>
        <a:off x="2898129" y="1911041"/>
        <a:ext cx="2399612" cy="720000"/>
      </dsp:txXfrm>
    </dsp:sp>
    <dsp:sp modelId="{F630A6FE-3352-478F-8C24-F7F648117401}">
      <dsp:nvSpPr>
        <dsp:cNvPr id="0" name=""/>
        <dsp:cNvSpPr/>
      </dsp:nvSpPr>
      <dsp:spPr>
        <a:xfrm>
          <a:off x="6377567" y="513562"/>
          <a:ext cx="1079825" cy="10798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78F97D-6904-4151-A302-412168879A60}">
      <dsp:nvSpPr>
        <dsp:cNvPr id="0" name=""/>
        <dsp:cNvSpPr/>
      </dsp:nvSpPr>
      <dsp:spPr>
        <a:xfrm>
          <a:off x="5717674" y="1911041"/>
          <a:ext cx="23996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Easy access to major highways for international visitors</a:t>
          </a:r>
        </a:p>
      </dsp:txBody>
      <dsp:txXfrm>
        <a:off x="5717674" y="1911041"/>
        <a:ext cx="2399612"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EC9A0-C083-BD4B-BD46-2DE5D1E2369C}" type="datetimeFigureOut">
              <a:rPr lang="en-NL" smtClean="0"/>
              <a:t>10/15/26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D38ED-A8CA-CF4A-B168-05BFF6624CB1}" type="slidenum">
              <a:rPr lang="en-NL" smtClean="0"/>
              <a:t>‹N°›</a:t>
            </a:fld>
            <a:endParaRPr lang="en-NL"/>
          </a:p>
        </p:txBody>
      </p:sp>
    </p:spTree>
    <p:extLst>
      <p:ext uri="{BB962C8B-B14F-4D97-AF65-F5344CB8AC3E}">
        <p14:creationId xmlns:p14="http://schemas.microsoft.com/office/powerpoint/2010/main" val="3725909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Welcome to the UEMS Spring Meeting in Haarlem, 16–17 April 2027. Host: Prof. dr. Armand Girbes.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Why Haarlem rather than Amsterdam? Quite simply, I prefer it. I find it friendlier, cosier and quieter, and I would like to share that experience with you.</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NL" dirty="0"/>
          </a:p>
        </p:txBody>
      </p:sp>
      <p:sp>
        <p:nvSpPr>
          <p:cNvPr id="4" name="Espace réservé du numéro de diapositive 3"/>
          <p:cNvSpPr>
            <a:spLocks noGrp="1"/>
          </p:cNvSpPr>
          <p:nvPr>
            <p:ph type="sldNum" sz="quarter" idx="5"/>
          </p:nvPr>
        </p:nvSpPr>
        <p:spPr/>
        <p:txBody>
          <a:bodyPr/>
          <a:lstStyle/>
          <a:p>
            <a:fld id="{246D38ED-A8CA-CF4A-B168-05BFF6624CB1}" type="slidenum">
              <a:rPr lang="en-NL" smtClean="0"/>
              <a:t>3</a:t>
            </a:fld>
            <a:endParaRPr lang="en-NL"/>
          </a:p>
        </p:txBody>
      </p:sp>
    </p:spTree>
    <p:extLst>
      <p:ext uri="{BB962C8B-B14F-4D97-AF65-F5344CB8AC3E}">
        <p14:creationId xmlns:p14="http://schemas.microsoft.com/office/powerpoint/2010/main" val="2222313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46D38ED-A8CA-CF4A-B168-05BFF6624CB1}" type="slidenum">
              <a:rPr lang="en-NL" smtClean="0"/>
              <a:t>4</a:t>
            </a:fld>
            <a:endParaRPr lang="en-NL"/>
          </a:p>
        </p:txBody>
      </p:sp>
    </p:spTree>
    <p:extLst>
      <p:ext uri="{BB962C8B-B14F-4D97-AF65-F5344CB8AC3E}">
        <p14:creationId xmlns:p14="http://schemas.microsoft.com/office/powerpoint/2010/main" val="2100241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The comparison with Amsterdam reflects the organiser’s own experience and reasons for choosing Haarlem. Better value is an expectation, not a quoted or guaranteed rate for April 2027.</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Haarlem is close to Schiphol and Amsterdam. Actual journey times depend on transport, connections and traffic. The original fixed 15-minute airport claim has been removed.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Teylers</a:t>
            </a:r>
            <a:r>
              <a:rPr lang="fr-FR" dirty="0"/>
              <a:t> Museum in Haarlem </a:t>
            </a:r>
            <a:r>
              <a:rPr lang="fr-FR" dirty="0" err="1"/>
              <a:t>is</a:t>
            </a:r>
            <a:r>
              <a:rPr lang="fr-FR" dirty="0"/>
              <a:t> the </a:t>
            </a:r>
            <a:r>
              <a:rPr lang="fr-FR" dirty="0" err="1"/>
              <a:t>oldest</a:t>
            </a:r>
            <a:r>
              <a:rPr lang="fr-FR" dirty="0"/>
              <a:t> </a:t>
            </a:r>
            <a:r>
              <a:rPr lang="fr-FR" dirty="0" err="1"/>
              <a:t>museum</a:t>
            </a:r>
            <a:r>
              <a:rPr lang="fr-FR" dirty="0"/>
              <a:t> in the </a:t>
            </a:r>
            <a:r>
              <a:rPr lang="fr-FR" dirty="0" err="1"/>
              <a:t>Netherlands</a:t>
            </a:r>
            <a:r>
              <a:rPr lang="fr-FR" dirty="0"/>
              <a:t>, </a:t>
            </a:r>
            <a:r>
              <a:rPr lang="fr-FR" dirty="0" err="1"/>
              <a:t>founded</a:t>
            </a:r>
            <a:r>
              <a:rPr lang="fr-FR" dirty="0"/>
              <a:t> in 1778. It </a:t>
            </a:r>
            <a:r>
              <a:rPr lang="fr-FR" dirty="0" err="1"/>
              <a:t>is</a:t>
            </a:r>
            <a:r>
              <a:rPr lang="fr-FR" dirty="0"/>
              <a:t> </a:t>
            </a:r>
            <a:r>
              <a:rPr lang="fr-FR" dirty="0" err="1"/>
              <a:t>renowned</a:t>
            </a:r>
            <a:r>
              <a:rPr lang="fr-FR" dirty="0"/>
              <a:t> for </a:t>
            </a:r>
            <a:r>
              <a:rPr lang="fr-FR" dirty="0" err="1"/>
              <a:t>its</a:t>
            </a:r>
            <a:r>
              <a:rPr lang="fr-FR" dirty="0"/>
              <a:t> unique combination of art, science, and </a:t>
            </a:r>
            <a:r>
              <a:rPr lang="fr-FR" dirty="0" err="1"/>
              <a:t>natural</a:t>
            </a:r>
            <a:r>
              <a:rPr lang="fr-FR" dirty="0"/>
              <a:t> </a:t>
            </a:r>
            <a:r>
              <a:rPr lang="fr-FR" dirty="0" err="1"/>
              <a:t>history</a:t>
            </a:r>
            <a:r>
              <a:rPr lang="fr-FR" dirty="0"/>
              <a:t> collections. </a:t>
            </a:r>
            <a:r>
              <a:rPr lang="fr-FR" dirty="0" err="1"/>
              <a:t>Some</a:t>
            </a:r>
            <a:r>
              <a:rPr lang="fr-FR" dirty="0"/>
              <a:t> of </a:t>
            </a:r>
            <a:r>
              <a:rPr lang="fr-FR" dirty="0" err="1"/>
              <a:t>its</a:t>
            </a:r>
            <a:r>
              <a:rPr lang="fr-FR" dirty="0"/>
              <a:t> </a:t>
            </a:r>
            <a:r>
              <a:rPr lang="fr-FR" dirty="0" err="1"/>
              <a:t>special</a:t>
            </a:r>
            <a:r>
              <a:rPr lang="fr-FR" dirty="0"/>
              <a:t> </a:t>
            </a:r>
            <a:r>
              <a:rPr lang="fr-FR" dirty="0" err="1"/>
              <a:t>features</a:t>
            </a:r>
            <a:r>
              <a:rPr lang="fr-FR" dirty="0"/>
              <a:t> </a:t>
            </a:r>
            <a:r>
              <a:rPr lang="fr-FR" dirty="0" err="1"/>
              <a:t>include</a:t>
            </a:r>
            <a:r>
              <a:rPr lang="fr-FR" dirty="0"/>
              <a:t>:</a:t>
            </a:r>
          </a:p>
          <a:p>
            <a:pPr>
              <a:buFont typeface="Arial" panose="020B0604020202020204" pitchFamily="34" charset="0"/>
              <a:buChar char="•"/>
            </a:pPr>
            <a:r>
              <a:rPr lang="fr-FR" b="1" dirty="0" err="1"/>
              <a:t>Historical</a:t>
            </a:r>
            <a:r>
              <a:rPr lang="fr-FR" b="1" dirty="0"/>
              <a:t> </a:t>
            </a:r>
            <a:r>
              <a:rPr lang="fr-FR" b="1" dirty="0" err="1"/>
              <a:t>Significance</a:t>
            </a:r>
            <a:r>
              <a:rPr lang="fr-FR" dirty="0"/>
              <a:t>: The </a:t>
            </a:r>
            <a:r>
              <a:rPr lang="fr-FR" dirty="0" err="1"/>
              <a:t>museum</a:t>
            </a:r>
            <a:r>
              <a:rPr lang="fr-FR" dirty="0"/>
              <a:t> has </a:t>
            </a:r>
            <a:r>
              <a:rPr lang="fr-FR" dirty="0" err="1"/>
              <a:t>remained</a:t>
            </a:r>
            <a:r>
              <a:rPr lang="fr-FR" dirty="0"/>
              <a:t> </a:t>
            </a:r>
            <a:r>
              <a:rPr lang="fr-FR" dirty="0" err="1"/>
              <a:t>largely</a:t>
            </a:r>
            <a:r>
              <a:rPr lang="fr-FR" dirty="0"/>
              <a:t> </a:t>
            </a:r>
            <a:r>
              <a:rPr lang="fr-FR" dirty="0" err="1"/>
              <a:t>unchanged</a:t>
            </a:r>
            <a:r>
              <a:rPr lang="fr-FR" dirty="0"/>
              <a:t> </a:t>
            </a:r>
            <a:r>
              <a:rPr lang="fr-FR" dirty="0" err="1"/>
              <a:t>since</a:t>
            </a:r>
            <a:r>
              <a:rPr lang="fr-FR" dirty="0"/>
              <a:t> </a:t>
            </a:r>
            <a:r>
              <a:rPr lang="fr-FR" dirty="0" err="1"/>
              <a:t>its</a:t>
            </a:r>
            <a:r>
              <a:rPr lang="fr-FR" dirty="0"/>
              <a:t> </a:t>
            </a:r>
            <a:r>
              <a:rPr lang="fr-FR" dirty="0" err="1"/>
              <a:t>founding</a:t>
            </a:r>
            <a:r>
              <a:rPr lang="fr-FR" dirty="0"/>
              <a:t>, </a:t>
            </a:r>
            <a:r>
              <a:rPr lang="fr-FR" dirty="0" err="1"/>
              <a:t>providing</a:t>
            </a:r>
            <a:r>
              <a:rPr lang="fr-FR" dirty="0"/>
              <a:t> </a:t>
            </a:r>
            <a:r>
              <a:rPr lang="fr-FR" dirty="0" err="1"/>
              <a:t>visitors</a:t>
            </a:r>
            <a:r>
              <a:rPr lang="fr-FR" dirty="0"/>
              <a:t> </a:t>
            </a:r>
            <a:r>
              <a:rPr lang="fr-FR" dirty="0" err="1"/>
              <a:t>with</a:t>
            </a:r>
            <a:r>
              <a:rPr lang="fr-FR" dirty="0"/>
              <a:t> an </a:t>
            </a:r>
            <a:r>
              <a:rPr lang="fr-FR" dirty="0" err="1"/>
              <a:t>authentic</a:t>
            </a:r>
            <a:r>
              <a:rPr lang="fr-FR" dirty="0"/>
              <a:t> 18th-century </a:t>
            </a:r>
            <a:r>
              <a:rPr lang="fr-FR" dirty="0" err="1"/>
              <a:t>museum</a:t>
            </a:r>
            <a:r>
              <a:rPr lang="fr-FR" dirty="0"/>
              <a:t> </a:t>
            </a:r>
            <a:r>
              <a:rPr lang="fr-FR" dirty="0" err="1"/>
              <a:t>experience</a:t>
            </a:r>
            <a:r>
              <a:rPr lang="fr-FR" dirty="0"/>
              <a:t>.</a:t>
            </a:r>
          </a:p>
          <a:p>
            <a:pPr>
              <a:buFont typeface="Arial" panose="020B0604020202020204" pitchFamily="34" charset="0"/>
              <a:buChar char="•"/>
            </a:pPr>
            <a:r>
              <a:rPr lang="fr-FR" b="1" dirty="0"/>
              <a:t>Collection</a:t>
            </a:r>
            <a:r>
              <a:rPr lang="fr-FR" dirty="0"/>
              <a:t>: </a:t>
            </a:r>
            <a:r>
              <a:rPr lang="fr-FR" dirty="0" err="1"/>
              <a:t>Teylers</a:t>
            </a:r>
            <a:r>
              <a:rPr lang="fr-FR" dirty="0"/>
              <a:t> Museum </a:t>
            </a:r>
            <a:r>
              <a:rPr lang="fr-FR" dirty="0" err="1"/>
              <a:t>houses</a:t>
            </a:r>
            <a:r>
              <a:rPr lang="fr-FR" dirty="0"/>
              <a:t> rare </a:t>
            </a:r>
            <a:r>
              <a:rPr lang="fr-FR" dirty="0" err="1"/>
              <a:t>fossils</a:t>
            </a:r>
            <a:r>
              <a:rPr lang="fr-FR" dirty="0"/>
              <a:t>, </a:t>
            </a:r>
            <a:r>
              <a:rPr lang="fr-FR" dirty="0" err="1"/>
              <a:t>minerals</a:t>
            </a:r>
            <a:r>
              <a:rPr lang="fr-FR" dirty="0"/>
              <a:t>, </a:t>
            </a:r>
            <a:r>
              <a:rPr lang="fr-FR" dirty="0" err="1"/>
              <a:t>scientific</a:t>
            </a:r>
            <a:r>
              <a:rPr lang="fr-FR" dirty="0"/>
              <a:t> instruments, books, and artworks, </a:t>
            </a:r>
            <a:r>
              <a:rPr lang="fr-FR" dirty="0" err="1"/>
              <a:t>including</a:t>
            </a:r>
            <a:r>
              <a:rPr lang="fr-FR" dirty="0"/>
              <a:t> </a:t>
            </a:r>
            <a:r>
              <a:rPr lang="fr-FR" dirty="0" err="1"/>
              <a:t>pieces</a:t>
            </a:r>
            <a:r>
              <a:rPr lang="fr-FR" dirty="0"/>
              <a:t> by Michelangelo and Rembrandt.</a:t>
            </a:r>
          </a:p>
          <a:p>
            <a:pPr>
              <a:buFont typeface="Arial" panose="020B0604020202020204" pitchFamily="34" charset="0"/>
              <a:buChar char="•"/>
            </a:pPr>
            <a:r>
              <a:rPr lang="fr-FR" b="1" dirty="0" err="1"/>
              <a:t>Oval</a:t>
            </a:r>
            <a:r>
              <a:rPr lang="fr-FR" b="1" dirty="0"/>
              <a:t> Room</a:t>
            </a:r>
            <a:r>
              <a:rPr lang="fr-FR" dirty="0"/>
              <a:t>: The </a:t>
            </a:r>
            <a:r>
              <a:rPr lang="fr-FR" dirty="0" err="1"/>
              <a:t>museum's</a:t>
            </a:r>
            <a:r>
              <a:rPr lang="fr-FR" dirty="0"/>
              <a:t> </a:t>
            </a:r>
            <a:r>
              <a:rPr lang="fr-FR" dirty="0" err="1"/>
              <a:t>iconic</a:t>
            </a:r>
            <a:r>
              <a:rPr lang="fr-FR" dirty="0"/>
              <a:t> </a:t>
            </a:r>
            <a:r>
              <a:rPr lang="fr-FR" dirty="0" err="1"/>
              <a:t>Oval</a:t>
            </a:r>
            <a:r>
              <a:rPr lang="fr-FR" dirty="0"/>
              <a:t> Room </a:t>
            </a:r>
            <a:r>
              <a:rPr lang="fr-FR" dirty="0" err="1"/>
              <a:t>was</a:t>
            </a:r>
            <a:r>
              <a:rPr lang="fr-FR" dirty="0"/>
              <a:t> </a:t>
            </a:r>
            <a:r>
              <a:rPr lang="fr-FR" dirty="0" err="1"/>
              <a:t>designed</a:t>
            </a:r>
            <a:r>
              <a:rPr lang="fr-FR" dirty="0"/>
              <a:t> as a </a:t>
            </a:r>
            <a:r>
              <a:rPr lang="fr-FR" dirty="0" err="1"/>
              <a:t>space</a:t>
            </a:r>
            <a:r>
              <a:rPr lang="fr-FR" dirty="0"/>
              <a:t> for </a:t>
            </a:r>
            <a:r>
              <a:rPr lang="fr-FR" dirty="0" err="1"/>
              <a:t>scientific</a:t>
            </a:r>
            <a:r>
              <a:rPr lang="fr-FR" dirty="0"/>
              <a:t> </a:t>
            </a:r>
            <a:r>
              <a:rPr lang="fr-FR" dirty="0" err="1"/>
              <a:t>study</a:t>
            </a:r>
            <a:r>
              <a:rPr lang="fr-FR" dirty="0"/>
              <a:t> and </a:t>
            </a:r>
            <a:r>
              <a:rPr lang="fr-FR" dirty="0" err="1"/>
              <a:t>is</a:t>
            </a:r>
            <a:r>
              <a:rPr lang="fr-FR" dirty="0"/>
              <a:t> one of the </a:t>
            </a:r>
            <a:r>
              <a:rPr lang="fr-FR" dirty="0" err="1"/>
              <a:t>most</a:t>
            </a:r>
            <a:r>
              <a:rPr lang="fr-FR" dirty="0"/>
              <a:t> </a:t>
            </a:r>
            <a:r>
              <a:rPr lang="fr-FR" dirty="0" err="1"/>
              <a:t>recognisable</a:t>
            </a:r>
            <a:r>
              <a:rPr lang="fr-FR" dirty="0"/>
              <a:t> parts of the </a:t>
            </a:r>
            <a:r>
              <a:rPr lang="fr-FR" dirty="0" err="1"/>
              <a:t>museum</a:t>
            </a:r>
            <a:r>
              <a:rPr lang="fr-FR" dirty="0"/>
              <a:t>.</a:t>
            </a:r>
          </a:p>
          <a:p>
            <a:r>
              <a:rPr lang="fr-FR" dirty="0" err="1"/>
              <a:t>Its</a:t>
            </a:r>
            <a:r>
              <a:rPr lang="fr-FR" dirty="0"/>
              <a:t> </a:t>
            </a:r>
            <a:r>
              <a:rPr lang="fr-FR" dirty="0" err="1"/>
              <a:t>blend</a:t>
            </a:r>
            <a:r>
              <a:rPr lang="fr-FR" dirty="0"/>
              <a:t> of science, </a:t>
            </a:r>
            <a:r>
              <a:rPr lang="fr-FR" dirty="0" err="1"/>
              <a:t>history</a:t>
            </a:r>
            <a:r>
              <a:rPr lang="fr-FR" dirty="0"/>
              <a:t>, and art </a:t>
            </a:r>
            <a:r>
              <a:rPr lang="fr-FR" dirty="0" err="1"/>
              <a:t>makes</a:t>
            </a:r>
            <a:r>
              <a:rPr lang="fr-FR" dirty="0"/>
              <a:t> </a:t>
            </a:r>
            <a:r>
              <a:rPr lang="fr-FR" dirty="0" err="1"/>
              <a:t>it</a:t>
            </a:r>
            <a:r>
              <a:rPr lang="fr-FR" dirty="0"/>
              <a:t> a unique cultural institution in the </a:t>
            </a:r>
            <a:r>
              <a:rPr lang="fr-FR" dirty="0" err="1"/>
              <a:t>Netherlands</a:t>
            </a:r>
            <a:r>
              <a:rPr lang="fr-FR" dirty="0"/>
              <a:t>.</a:t>
            </a:r>
          </a:p>
          <a:p>
            <a:endParaRPr lang="fr-NL" dirty="0"/>
          </a:p>
        </p:txBody>
      </p:sp>
      <p:sp>
        <p:nvSpPr>
          <p:cNvPr id="4" name="Espace réservé du numéro de diapositive 3"/>
          <p:cNvSpPr>
            <a:spLocks noGrp="1"/>
          </p:cNvSpPr>
          <p:nvPr>
            <p:ph type="sldNum" sz="quarter" idx="5"/>
          </p:nvPr>
        </p:nvSpPr>
        <p:spPr/>
        <p:txBody>
          <a:bodyPr/>
          <a:lstStyle/>
          <a:p>
            <a:fld id="{246D38ED-A8CA-CF4A-B168-05BFF6624CB1}" type="slidenum">
              <a:rPr lang="en-NL" smtClean="0"/>
              <a:t>7</a:t>
            </a:fld>
            <a:endParaRPr lang="en-NL"/>
          </a:p>
        </p:txBody>
      </p:sp>
    </p:spTree>
    <p:extLst>
      <p:ext uri="{BB962C8B-B14F-4D97-AF65-F5344CB8AC3E}">
        <p14:creationId xmlns:p14="http://schemas.microsoft.com/office/powerpoint/2010/main" val="558295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rPr dirty="0"/>
              <a:t>Our meeting takes place on Friday 16 and Saturday 17 April 2027. The </a:t>
            </a:r>
            <a:r>
              <a:rPr dirty="0" err="1"/>
              <a:t>Bloemencorso</a:t>
            </a:r>
            <a:r>
              <a:rPr dirty="0"/>
              <a:t> travels from Noordwijk to Haarlem on Saturday 17 April, arriving in the evening. On Sunday 18 April the floats are on display in Haarlem. Delegates can extend their stay to enjoy them. Exact times and viewing arrangements should follow the final </a:t>
            </a:r>
            <a:r>
              <a:rPr dirty="0" err="1"/>
              <a:t>programme</a:t>
            </a:r>
            <a:r>
              <a:rPr dirty="0"/>
              <a:t>. Sources checked 15 October 2026: https://</a:t>
            </a:r>
            <a:r>
              <a:rPr dirty="0" err="1"/>
              <a:t>www.bloemencorso-bollenstreek.nl</a:t>
            </a:r>
            <a:r>
              <a:rPr dirty="0"/>
              <a:t>/</a:t>
            </a:r>
            <a:r>
              <a:rPr dirty="0" err="1"/>
              <a:t>bezoekersinfo</a:t>
            </a:r>
            <a:r>
              <a:rPr dirty="0"/>
              <a:t>/</a:t>
            </a:r>
            <a:r>
              <a:rPr dirty="0" err="1"/>
              <a:t>programma</a:t>
            </a:r>
            <a:r>
              <a:rPr dirty="0"/>
              <a:t> and https://</a:t>
            </a:r>
            <a:r>
              <a:rPr dirty="0" err="1"/>
              <a:t>bollenstreek.nl</a:t>
            </a:r>
            <a:r>
              <a:rPr dirty="0"/>
              <a:t>/</a:t>
            </a:r>
            <a:r>
              <a:rPr dirty="0" err="1"/>
              <a:t>bloemencorso-bollenstreek</a:t>
            </a:r>
            <a:r>
              <a:rPr dirty="0"/>
              <a:t>/ . Photographs from the supplied presentation illustrate earlier flower parades.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The photograph illustrates Amsterdam, an optional nearby excursion. Haarlem remains the congress destination. Photographs retained from the supplied presentation.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I look forward to welcoming you to Haarlem for our UEMS meeting and a memorable spring weekend.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Stylised illustration retained from the supplied presentation. It is not a documentary photograph of Haarlem.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10/15/26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19125" y="514350"/>
            <a:ext cx="3810000" cy="2190750"/>
          </a:xfrm>
        </p:spPr>
        <p:txBody>
          <a:bodyPr lIns="0" tIns="0" rIns="0" bIns="0" anchor="ctr">
            <a:normAutofit/>
          </a:bodyPr>
          <a:lstStyle>
            <a:defPPr algn="l">
              <a:defRPr sz="2400" b="0">
                <a:solidFill>
                  <a:srgbClr val="111111"/>
                </a:solidFill>
              </a:defRPr>
            </a:defPPr>
          </a:lstStyle>
          <a:p>
            <a:pPr marL="0" indent="0" algn="l">
              <a:defRPr sz="2400" b="0">
                <a:solidFill>
                  <a:srgbClr val="111111"/>
                </a:solidFill>
              </a:defRPr>
            </a:pPr>
            <a:r>
              <a:rPr sz="2400" b="0">
                <a:solidFill>
                  <a:srgbClr val="111111"/>
                </a:solidFill>
              </a:rPr>
              <a:t>UEMS 2027</a:t>
            </a:r>
            <a:endParaRPr sz="3600"/>
          </a:p>
          <a:p>
            <a:pPr marL="0" indent="0" algn="l">
              <a:defRPr sz="2400" b="0">
                <a:solidFill>
                  <a:srgbClr val="111111"/>
                </a:solidFill>
              </a:defRPr>
            </a:pPr>
            <a:r>
              <a:rPr sz="2400" b="0">
                <a:solidFill>
                  <a:srgbClr val="111111"/>
                </a:solidFill>
              </a:rPr>
              <a:t>Haarlem</a:t>
            </a:r>
            <a:endParaRPr sz="3600"/>
          </a:p>
          <a:p>
            <a:pPr marL="0" indent="0" algn="l">
              <a:buNone/>
            </a:pPr>
            <a:endParaRPr sz="3600"/>
          </a:p>
          <a:p>
            <a:pPr marL="0" indent="0" algn="l">
              <a:defRPr sz="2400" b="0">
                <a:solidFill>
                  <a:srgbClr val="111111"/>
                </a:solidFill>
              </a:defRPr>
            </a:pPr>
            <a:r>
              <a:rPr sz="2400" b="0">
                <a:solidFill>
                  <a:srgbClr val="111111"/>
                </a:solidFill>
              </a:rPr>
              <a:t>Spring Meeting</a:t>
            </a:r>
            <a:endParaRPr sz="3600"/>
          </a:p>
          <a:p>
            <a:pPr marL="0" indent="0" algn="l">
              <a:defRPr sz="2400" b="0">
                <a:solidFill>
                  <a:srgbClr val="111111"/>
                </a:solidFill>
              </a:defRPr>
            </a:pPr>
            <a:r>
              <a:rPr sz="2400" b="0">
                <a:solidFill>
                  <a:srgbClr val="111111"/>
                </a:solidFill>
              </a:rPr>
              <a:t>16–17 April 2027</a:t>
            </a:r>
            <a:endParaRPr sz="3600"/>
          </a:p>
        </p:txBody>
      </p:sp>
      <p:sp>
        <p:nvSpPr>
          <p:cNvPr id="18" name="Rectangle 17">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3016660"/>
            <a:ext cx="9144000" cy="212684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3016665"/>
            <a:ext cx="6115048" cy="2126835"/>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016664"/>
            <a:ext cx="9190104" cy="2126836"/>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19125" y="3486150"/>
            <a:ext cx="3714750" cy="666750"/>
          </a:xfrm>
        </p:spPr>
        <p:txBody>
          <a:bodyPr lIns="0" tIns="0" rIns="0" bIns="0" anchor="ctr">
            <a:normAutofit/>
          </a:bodyPr>
          <a:lstStyle>
            <a:defPPr algn="l">
              <a:defRPr sz="1875" b="0">
                <a:solidFill>
                  <a:srgbClr val="FFFFFF"/>
                </a:solidFill>
              </a:defRPr>
            </a:defPPr>
          </a:lstStyle>
          <a:p>
            <a:pPr marL="0" indent="0" algn="l">
              <a:lnSpc>
                <a:spcPct val="90000"/>
              </a:lnSpc>
              <a:defRPr sz="1875" b="0">
                <a:solidFill>
                  <a:srgbClr val="FFFFFF"/>
                </a:solidFill>
              </a:defRPr>
            </a:pPr>
            <a:r>
              <a:rPr sz="1875" b="0">
                <a:solidFill>
                  <a:srgbClr val="FFFFFF"/>
                </a:solidFill>
              </a:rPr>
              <a:t>Prof. dr. Armand Girbes</a:t>
            </a:r>
          </a:p>
        </p:txBody>
      </p:sp>
      <p:pic>
        <p:nvPicPr>
          <p:cNvPr id="5" name="Video 4" descr="People Discussing">
            <a:extLst>
              <a:ext uri="{FF2B5EF4-FFF2-40B4-BE49-F238E27FC236}">
                <a16:creationId xmlns:a16="http://schemas.microsoft.com/office/drawing/2014/main" id="{3AE93EB9-45B9-8F51-3834-897A0F78F5BE}"/>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3781" r="21004" b="-1"/>
          <a:stretch/>
        </p:blipFill>
        <p:spPr>
          <a:xfrm>
            <a:off x="4930430" y="982037"/>
            <a:ext cx="3872266" cy="2895926"/>
          </a:xfrm>
          <a:prstGeom prst="rect">
            <a:avLst/>
          </a:prstGeom>
        </p:spPr>
      </p:pic>
      <p:sp>
        <p:nvSpPr>
          <p:cNvPr id="24" name="Rectangle 2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800597"/>
            <a:ext cx="9143998" cy="3429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19125" y="619125"/>
            <a:ext cx="3810000" cy="1619250"/>
          </a:xfrm>
        </p:spPr>
        <p:txBody>
          <a:bodyPr lIns="0" tIns="0" rIns="0" bIns="0" anchor="ctr">
            <a:normAutofit/>
          </a:bodyPr>
          <a:lstStyle>
            <a:defPPr algn="l">
              <a:defRPr sz="2700" b="0">
                <a:solidFill>
                  <a:srgbClr val="111111"/>
                </a:solidFill>
              </a:defRPr>
            </a:defPPr>
          </a:lstStyle>
          <a:p>
            <a:pPr marL="0" indent="0" algn="l">
              <a:defRPr sz="2700" b="0">
                <a:solidFill>
                  <a:srgbClr val="111111"/>
                </a:solidFill>
              </a:defRPr>
            </a:pPr>
            <a:r>
              <a:rPr sz="2700" b="0">
                <a:solidFill>
                  <a:srgbClr val="111111"/>
                </a:solidFill>
              </a:rPr>
              <a:t>Why Haarlem?</a:t>
            </a:r>
            <a:endParaRPr sz="3600"/>
          </a:p>
          <a:p>
            <a:pPr marL="0" indent="0" algn="l">
              <a:defRPr sz="2700" b="0">
                <a:solidFill>
                  <a:srgbClr val="111111"/>
                </a:solidFill>
              </a:defRPr>
            </a:pPr>
            <a:r>
              <a:rPr sz="2700" b="0">
                <a:solidFill>
                  <a:srgbClr val="111111"/>
                </a:solidFill>
              </a:rPr>
              <a:t>A personal choice</a:t>
            </a:r>
            <a:endParaRPr sz="3600"/>
          </a:p>
        </p:txBody>
      </p:sp>
      <p:sp>
        <p:nvSpPr>
          <p:cNvPr id="18" name="Rectangle 17">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3016660"/>
            <a:ext cx="9144000" cy="212684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3016665"/>
            <a:ext cx="6115048" cy="2126835"/>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016664"/>
            <a:ext cx="9190104" cy="2126836"/>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19125" y="3448050"/>
            <a:ext cx="4000500" cy="952500"/>
          </a:xfrm>
        </p:spPr>
        <p:txBody>
          <a:bodyPr lIns="0" tIns="0" rIns="0" bIns="0" anchor="ctr">
            <a:normAutofit/>
          </a:bodyPr>
          <a:lstStyle>
            <a:defPPr algn="l">
              <a:defRPr sz="1800" b="0">
                <a:solidFill>
                  <a:srgbClr val="FFFFFF"/>
                </a:solidFill>
              </a:defRPr>
            </a:defPPr>
          </a:lstStyle>
          <a:p>
            <a:pPr marL="0" indent="0" algn="l">
              <a:lnSpc>
                <a:spcPct val="90000"/>
              </a:lnSpc>
              <a:defRPr sz="1800" b="0">
                <a:solidFill>
                  <a:srgbClr val="FFFFFF"/>
                </a:solidFill>
              </a:defRPr>
            </a:pPr>
            <a:r>
              <a:rPr sz="1800" b="0">
                <a:solidFill>
                  <a:srgbClr val="FFFFFF"/>
                </a:solidFill>
              </a:rPr>
              <a:t>I prefer its friendly, cosy atmosphere</a:t>
            </a:r>
          </a:p>
          <a:p>
            <a:pPr marL="0" indent="0" algn="l">
              <a:lnSpc>
                <a:spcPct val="90000"/>
              </a:lnSpc>
              <a:defRPr sz="1800" b="0">
                <a:solidFill>
                  <a:srgbClr val="FFFFFF"/>
                </a:solidFill>
              </a:defRPr>
            </a:pPr>
            <a:r>
              <a:rPr sz="1800" b="0">
                <a:solidFill>
                  <a:srgbClr val="FFFFFF"/>
                </a:solidFill>
              </a:rPr>
              <a:t>and quieter pace.</a:t>
            </a:r>
          </a:p>
        </p:txBody>
      </p:sp>
      <p:pic>
        <p:nvPicPr>
          <p:cNvPr id="5" name="Video 4" descr="People Discussing">
            <a:extLst>
              <a:ext uri="{FF2B5EF4-FFF2-40B4-BE49-F238E27FC236}">
                <a16:creationId xmlns:a16="http://schemas.microsoft.com/office/drawing/2014/main" id="{3AE93EB9-45B9-8F51-3834-897A0F78F5BE}"/>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3781" r="21004" b="-1"/>
          <a:stretch/>
        </p:blipFill>
        <p:spPr>
          <a:xfrm>
            <a:off x="4930430" y="982037"/>
            <a:ext cx="3872266" cy="2895926"/>
          </a:xfrm>
          <a:prstGeom prst="rect">
            <a:avLst/>
          </a:prstGeom>
        </p:spPr>
      </p:pic>
      <p:sp>
        <p:nvSpPr>
          <p:cNvPr id="24" name="Rectangle 2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800597"/>
            <a:ext cx="9143998" cy="3429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83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VVV Haarlem | Visit Haarlem">
            <a:extLst>
              <a:ext uri="{FF2B5EF4-FFF2-40B4-BE49-F238E27FC236}">
                <a16:creationId xmlns:a16="http://schemas.microsoft.com/office/drawing/2014/main" id="{F26C20AE-5047-E765-4F23-5ACBACED9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34" y="0"/>
            <a:ext cx="12335934" cy="693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9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1A92768-C90D-4200-8975-84CC4D4BC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4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ollage of a church and a pipe organ&#10;&#10;Description automatically generated">
            <a:extLst>
              <a:ext uri="{FF2B5EF4-FFF2-40B4-BE49-F238E27FC236}">
                <a16:creationId xmlns:a16="http://schemas.microsoft.com/office/drawing/2014/main" id="{8E045066-1F4F-B14E-CC67-03607D95DB40}"/>
              </a:ext>
            </a:extLst>
          </p:cNvPr>
          <p:cNvPicPr>
            <a:picLocks noChangeAspect="1"/>
          </p:cNvPicPr>
          <p:nvPr/>
        </p:nvPicPr>
        <p:blipFill>
          <a:blip r:embed="rId3"/>
          <a:srcRect t="14187" r="5" b="1158"/>
          <a:stretch/>
        </p:blipFill>
        <p:spPr>
          <a:xfrm>
            <a:off x="20" y="10"/>
            <a:ext cx="3002259" cy="2541659"/>
          </a:xfrm>
          <a:prstGeom prst="rect">
            <a:avLst/>
          </a:prstGeom>
        </p:spPr>
      </p:pic>
      <p:pic>
        <p:nvPicPr>
          <p:cNvPr id="11" name="Picture 10" descr="A canal with boats parked on it&#10;&#10;Description automatically generated">
            <a:extLst>
              <a:ext uri="{FF2B5EF4-FFF2-40B4-BE49-F238E27FC236}">
                <a16:creationId xmlns:a16="http://schemas.microsoft.com/office/drawing/2014/main" id="{AD34EB15-2220-5901-F1B8-D87B5000DE39}"/>
              </a:ext>
            </a:extLst>
          </p:cNvPr>
          <p:cNvPicPr>
            <a:picLocks noChangeAspect="1"/>
          </p:cNvPicPr>
          <p:nvPr/>
        </p:nvPicPr>
        <p:blipFill>
          <a:blip r:embed="rId4"/>
          <a:srcRect t="18857" r="-1" b="17928"/>
          <a:stretch/>
        </p:blipFill>
        <p:spPr>
          <a:xfrm>
            <a:off x="3070859" y="10"/>
            <a:ext cx="3010535" cy="2537450"/>
          </a:xfrm>
          <a:prstGeom prst="rect">
            <a:avLst/>
          </a:prstGeom>
        </p:spPr>
      </p:pic>
      <p:pic>
        <p:nvPicPr>
          <p:cNvPr id="9" name="Picture 8" descr="A person standing on a bridge over water&#10;&#10;Description automatically generated">
            <a:extLst>
              <a:ext uri="{FF2B5EF4-FFF2-40B4-BE49-F238E27FC236}">
                <a16:creationId xmlns:a16="http://schemas.microsoft.com/office/drawing/2014/main" id="{E9E11D61-B1D8-0BC4-FE6E-D8D0ABB7EEA3}"/>
              </a:ext>
            </a:extLst>
          </p:cNvPr>
          <p:cNvPicPr>
            <a:picLocks noChangeAspect="1"/>
          </p:cNvPicPr>
          <p:nvPr/>
        </p:nvPicPr>
        <p:blipFill>
          <a:blip r:embed="rId5"/>
          <a:srcRect l="11261" r="-2" b="-2"/>
          <a:stretch/>
        </p:blipFill>
        <p:spPr>
          <a:xfrm>
            <a:off x="6141720" y="10"/>
            <a:ext cx="3002279" cy="2537450"/>
          </a:xfrm>
          <a:prstGeom prst="rect">
            <a:avLst/>
          </a:prstGeom>
        </p:spPr>
      </p:pic>
      <p:pic>
        <p:nvPicPr>
          <p:cNvPr id="5" name="Picture 4" descr="A windmill on the water&#10;&#10;Description automatically generated">
            <a:extLst>
              <a:ext uri="{FF2B5EF4-FFF2-40B4-BE49-F238E27FC236}">
                <a16:creationId xmlns:a16="http://schemas.microsoft.com/office/drawing/2014/main" id="{4C0CFC13-716A-F083-46BD-58670283767C}"/>
              </a:ext>
            </a:extLst>
          </p:cNvPr>
          <p:cNvPicPr>
            <a:picLocks noChangeAspect="1"/>
          </p:cNvPicPr>
          <p:nvPr/>
        </p:nvPicPr>
        <p:blipFill>
          <a:blip r:embed="rId6"/>
          <a:srcRect t="26228" r="5" b="10281"/>
          <a:stretch/>
        </p:blipFill>
        <p:spPr>
          <a:xfrm>
            <a:off x="20" y="2601826"/>
            <a:ext cx="3002259" cy="2541670"/>
          </a:xfrm>
          <a:prstGeom prst="rect">
            <a:avLst/>
          </a:prstGeom>
        </p:spPr>
      </p:pic>
      <p:pic>
        <p:nvPicPr>
          <p:cNvPr id="13" name="Picture 12" descr="A group of people in a large building&#10;&#10;Description automatically generated">
            <a:extLst>
              <a:ext uri="{FF2B5EF4-FFF2-40B4-BE49-F238E27FC236}">
                <a16:creationId xmlns:a16="http://schemas.microsoft.com/office/drawing/2014/main" id="{1416CB31-3D0B-8884-9AC0-C891945FB642}"/>
              </a:ext>
            </a:extLst>
          </p:cNvPr>
          <p:cNvPicPr>
            <a:picLocks noChangeAspect="1"/>
          </p:cNvPicPr>
          <p:nvPr/>
        </p:nvPicPr>
        <p:blipFill>
          <a:blip r:embed="rId7"/>
          <a:srcRect t="21218" r="-1" b="15566"/>
          <a:stretch/>
        </p:blipFill>
        <p:spPr>
          <a:xfrm>
            <a:off x="3070859" y="2601826"/>
            <a:ext cx="3010535" cy="2537460"/>
          </a:xfrm>
          <a:prstGeom prst="rect">
            <a:avLst/>
          </a:prstGeom>
        </p:spPr>
      </p:pic>
      <p:pic>
        <p:nvPicPr>
          <p:cNvPr id="7" name="Picture 6" descr="A group of people walking on a street&#10;&#10;Description automatically generated">
            <a:extLst>
              <a:ext uri="{FF2B5EF4-FFF2-40B4-BE49-F238E27FC236}">
                <a16:creationId xmlns:a16="http://schemas.microsoft.com/office/drawing/2014/main" id="{6C8434D3-5D59-B98A-A870-FEE4814B3C3C}"/>
              </a:ext>
            </a:extLst>
          </p:cNvPr>
          <p:cNvPicPr>
            <a:picLocks noChangeAspect="1"/>
          </p:cNvPicPr>
          <p:nvPr/>
        </p:nvPicPr>
        <p:blipFill>
          <a:blip r:embed="rId8"/>
          <a:srcRect r="11649" b="-3"/>
          <a:stretch/>
        </p:blipFill>
        <p:spPr>
          <a:xfrm>
            <a:off x="6149974" y="2601826"/>
            <a:ext cx="2994026" cy="2541670"/>
          </a:xfrm>
          <a:prstGeom prst="rect">
            <a:avLst/>
          </a:prstGeom>
        </p:spPr>
      </p:pic>
    </p:spTree>
    <p:extLst>
      <p:ext uri="{BB962C8B-B14F-4D97-AF65-F5344CB8AC3E}">
        <p14:creationId xmlns:p14="http://schemas.microsoft.com/office/powerpoint/2010/main" val="137994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wo-story houses">
            <a:extLst>
              <a:ext uri="{FF2B5EF4-FFF2-40B4-BE49-F238E27FC236}">
                <a16:creationId xmlns:a16="http://schemas.microsoft.com/office/drawing/2014/main" id="{9661EA05-D9B0-51D1-4023-557EA006157A}"/>
              </a:ext>
            </a:extLst>
          </p:cNvPr>
          <p:cNvPicPr>
            <a:picLocks noChangeAspect="1"/>
          </p:cNvPicPr>
          <p:nvPr/>
        </p:nvPicPr>
        <p:blipFill>
          <a:blip r:embed="rId3"/>
          <a:srcRect l="1419" r="4465"/>
          <a:stretch>
            <a:fillRect/>
          </a:stretch>
        </p:blipFill>
        <p:spPr>
          <a:xfrm>
            <a:off x="20" y="10"/>
            <a:ext cx="7252212" cy="51434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648707" y="273843"/>
            <a:ext cx="2866642" cy="1424934"/>
          </a:xfrm>
        </p:spPr>
        <p:txBody>
          <a:bodyPr lIns="0" tIns="0" rIns="0" bIns="0">
            <a:normAutofit/>
          </a:bodyPr>
          <a:lstStyle>
            <a:defPPr algn="l">
              <a:defRPr sz="2700" b="0">
                <a:solidFill>
                  <a:srgbClr val="111111"/>
                </a:solidFill>
              </a:defRPr>
            </a:defPPr>
          </a:lstStyle>
          <a:p>
            <a:pPr marL="0" indent="0">
              <a:defRPr sz="2700" b="0">
                <a:solidFill>
                  <a:srgbClr val="111111"/>
                </a:solidFill>
              </a:defRPr>
            </a:pPr>
            <a:r>
              <a:rPr lang="fr-FR" sz="3000" b="0"/>
              <a:t>Why Haarlem?</a:t>
            </a:r>
          </a:p>
        </p:txBody>
      </p:sp>
      <p:sp>
        <p:nvSpPr>
          <p:cNvPr id="3" name="Content Placeholder 2"/>
          <p:cNvSpPr>
            <a:spLocks noGrp="1"/>
          </p:cNvSpPr>
          <p:nvPr>
            <p:ph idx="1"/>
          </p:nvPr>
        </p:nvSpPr>
        <p:spPr>
          <a:xfrm>
            <a:off x="5648707" y="1825650"/>
            <a:ext cx="2866642" cy="2807072"/>
          </a:xfrm>
        </p:spPr>
        <p:txBody>
          <a:bodyPr lIns="0" tIns="0" rIns="0" bIns="0">
            <a:normAutofit/>
          </a:bodyPr>
          <a:lstStyle>
            <a:defPPr algn="l">
              <a:defRPr sz="1725" b="0">
                <a:solidFill>
                  <a:srgbClr val="111111"/>
                </a:solidFill>
              </a:defRPr>
            </a:defPPr>
          </a:lstStyle>
          <a:p>
            <a:pPr marL="0" indent="0">
              <a:buNone/>
              <a:defRPr sz="1725" b="0">
                <a:solidFill>
                  <a:srgbClr val="111111"/>
                </a:solidFill>
              </a:defRPr>
            </a:pPr>
            <a:r>
              <a:rPr lang="fr-FR" sz="1500" b="0"/>
              <a:t>A friendlier, cosier atmosphere</a:t>
            </a:r>
          </a:p>
          <a:p>
            <a:pPr marL="0" indent="0">
              <a:buNone/>
            </a:pPr>
            <a:endParaRPr lang="fr-FR" sz="1500" b="0"/>
          </a:p>
          <a:p>
            <a:pPr marL="0" indent="0">
              <a:buNone/>
              <a:defRPr sz="1725" b="0">
                <a:solidFill>
                  <a:srgbClr val="111111"/>
                </a:solidFill>
              </a:defRPr>
            </a:pPr>
            <a:r>
              <a:rPr lang="fr-FR" sz="1500" b="0"/>
              <a:t>A quieter setting for our meeting</a:t>
            </a:r>
          </a:p>
          <a:p>
            <a:pPr marL="0" indent="0">
              <a:buNone/>
            </a:pPr>
            <a:endParaRPr lang="fr-FR" sz="1500" b="0"/>
          </a:p>
          <a:p>
            <a:pPr marL="0" indent="0">
              <a:buNone/>
              <a:defRPr sz="1725" b="0">
                <a:solidFill>
                  <a:srgbClr val="111111"/>
                </a:solidFill>
              </a:defRPr>
            </a:pPr>
            <a:r>
              <a:rPr lang="fr-FR" sz="1500" b="0"/>
              <a:t>Better value than Amsterdam</a:t>
            </a:r>
            <a:endParaRPr lang="fr-FR" sz="1500" b="1"/>
          </a:p>
          <a:p>
            <a:pPr marL="0" indent="0">
              <a:buNone/>
            </a:pPr>
            <a:endParaRPr lang="fr-FR" sz="1500" b="1"/>
          </a:p>
          <a:p>
            <a:pPr marL="0" indent="0">
              <a:buNone/>
              <a:defRPr sz="1725" b="0">
                <a:solidFill>
                  <a:srgbClr val="111111"/>
                </a:solidFill>
              </a:defRPr>
            </a:pPr>
            <a:r>
              <a:rPr lang="fr-FR" sz="1500" b="0"/>
              <a:t>A compact, historic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00125" y="238125"/>
            <a:ext cx="7524750" cy="666750"/>
          </a:xfrm>
        </p:spPr>
        <p:txBody>
          <a:bodyPr lIns="0" tIns="0" rIns="0" bIns="0" anchor="ctr">
            <a:normAutofit/>
          </a:bodyPr>
          <a:lstStyle>
            <a:defPPr algn="l">
              <a:defRPr sz="2700" b="0">
                <a:solidFill>
                  <a:srgbClr val="FFFFFF"/>
                </a:solidFill>
              </a:defRPr>
            </a:defPPr>
          </a:lstStyle>
          <a:p>
            <a:pPr marL="0" indent="0" algn="l">
              <a:defRPr sz="2700" b="0">
                <a:solidFill>
                  <a:srgbClr val="FFFFFF"/>
                </a:solidFill>
              </a:defRPr>
            </a:pPr>
            <a:r>
              <a:rPr sz="2700" b="0">
                <a:solidFill>
                  <a:srgbClr val="FFFFFF"/>
                </a:solidFill>
              </a:rPr>
              <a:t>Getting to Haarlem</a:t>
            </a:r>
          </a:p>
        </p:txBody>
      </p:sp>
      <p:graphicFrame>
        <p:nvGraphicFramePr>
          <p:cNvPr id="5" name="Content Placeholder 2">
            <a:extLst>
              <a:ext uri="{FF2B5EF4-FFF2-40B4-BE49-F238E27FC236}">
                <a16:creationId xmlns:a16="http://schemas.microsoft.com/office/drawing/2014/main" id="{3AE25885-458C-1F0D-2C05-C35479E61415}"/>
              </a:ext>
            </a:extLst>
          </p:cNvPr>
          <p:cNvGraphicFramePr>
            <a:graphicFrameLocks noGrp="1"/>
          </p:cNvGraphicFramePr>
          <p:nvPr>
            <p:ph idx="1"/>
            <p:extLst>
              <p:ext uri="{D42A27DB-BD31-4B8C-83A1-F6EECF244321}">
                <p14:modId xmlns:p14="http://schemas.microsoft.com/office/powerpoint/2010/main" val="2354656691"/>
              </p:ext>
            </p:extLst>
          </p:nvPr>
        </p:nvGraphicFramePr>
        <p:xfrm>
          <a:off x="483042" y="1584434"/>
          <a:ext cx="8195871"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0550" y="838200"/>
            <a:ext cx="4095750" cy="809625"/>
          </a:xfrm>
        </p:spPr>
        <p:txBody>
          <a:bodyPr lIns="0" tIns="0" rIns="0" bIns="0" anchor="ctr">
            <a:normAutofit/>
          </a:bodyPr>
          <a:lstStyle>
            <a:defPPr algn="l">
              <a:defRPr sz="2400" b="0">
                <a:solidFill>
                  <a:srgbClr val="111111"/>
                </a:solidFill>
              </a:defRPr>
            </a:defPPr>
          </a:lstStyle>
          <a:p>
            <a:pPr marL="0" indent="0" algn="l">
              <a:defRPr sz="2400" b="0">
                <a:solidFill>
                  <a:srgbClr val="111111"/>
                </a:solidFill>
              </a:defRPr>
            </a:pPr>
            <a:r>
              <a:rPr sz="2400" b="0">
                <a:solidFill>
                  <a:srgbClr val="111111"/>
                </a:solidFill>
              </a:rPr>
              <a:t>Our meeting venue</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653359"/>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00550" y="1647826"/>
            <a:ext cx="4286250" cy="1223712"/>
          </a:xfrm>
        </p:spPr>
        <p:txBody>
          <a:bodyPr lIns="0" tIns="0" rIns="0" bIns="0" anchor="ctr">
            <a:normAutofit fontScale="93284"/>
          </a:bodyPr>
          <a:lstStyle>
            <a:defPPr algn="l">
              <a:defRPr sz="1875" b="0">
                <a:solidFill>
                  <a:srgbClr val="111111"/>
                </a:solidFill>
              </a:defRPr>
            </a:defPPr>
          </a:lstStyle>
          <a:p>
            <a:pPr marL="0" indent="0" algn="l">
              <a:buNone/>
              <a:defRPr sz="1875" b="0">
                <a:solidFill>
                  <a:srgbClr val="111111"/>
                </a:solidFill>
              </a:defRPr>
            </a:pPr>
            <a:r>
              <a:rPr sz="1875" b="0" dirty="0">
                <a:solidFill>
                  <a:srgbClr val="111111"/>
                </a:solidFill>
              </a:rPr>
              <a:t>Van der Valk Hotel Haarlem</a:t>
            </a:r>
          </a:p>
          <a:p>
            <a:pPr marL="0" lvl="1" indent="0">
              <a:buNone/>
            </a:pPr>
            <a:endParaRPr sz="1875" b="0" dirty="0">
              <a:solidFill>
                <a:srgbClr val="111111"/>
              </a:solidFill>
            </a:endParaRPr>
          </a:p>
          <a:p>
            <a:pPr marL="0" lvl="1" indent="0" algn="l">
              <a:buNone/>
              <a:defRPr sz="1875" b="0">
                <a:solidFill>
                  <a:srgbClr val="111111"/>
                </a:solidFill>
              </a:defRPr>
            </a:pPr>
            <a:r>
              <a:rPr sz="1875" b="0" dirty="0">
                <a:solidFill>
                  <a:srgbClr val="111111"/>
                </a:solidFill>
              </a:rPr>
              <a:t>Conference facilities </a:t>
            </a:r>
            <a:r>
              <a:rPr lang="nl-NL" sz="1875" dirty="0">
                <a:solidFill>
                  <a:srgbClr val="111111"/>
                </a:solidFill>
              </a:rPr>
              <a:t>&amp;</a:t>
            </a:r>
            <a:endParaRPr sz="900" dirty="0"/>
          </a:p>
          <a:p>
            <a:pPr marL="0" lvl="1" indent="0" algn="l">
              <a:buNone/>
              <a:defRPr sz="1875" b="0">
                <a:solidFill>
                  <a:srgbClr val="111111"/>
                </a:solidFill>
              </a:defRPr>
            </a:pPr>
            <a:r>
              <a:rPr lang="nl-NL" sz="1875" dirty="0">
                <a:solidFill>
                  <a:srgbClr val="111111"/>
                </a:solidFill>
              </a:rPr>
              <a:t>A</a:t>
            </a:r>
            <a:r>
              <a:rPr sz="1875" b="0" dirty="0" err="1">
                <a:solidFill>
                  <a:srgbClr val="111111"/>
                </a:solidFill>
              </a:rPr>
              <a:t>ccommodation</a:t>
            </a:r>
            <a:r>
              <a:rPr sz="1875" b="0" dirty="0">
                <a:solidFill>
                  <a:srgbClr val="111111"/>
                </a:solidFill>
              </a:rPr>
              <a:t> in one place</a:t>
            </a:r>
            <a:endParaRPr sz="900" dirty="0"/>
          </a:p>
        </p:txBody>
      </p:sp>
      <p:pic>
        <p:nvPicPr>
          <p:cNvPr id="4" name="Image 3">
            <a:extLst>
              <a:ext uri="{FF2B5EF4-FFF2-40B4-BE49-F238E27FC236}">
                <a16:creationId xmlns:a16="http://schemas.microsoft.com/office/drawing/2014/main" id="{00347241-A04F-E0CD-DD3E-EEBB8C57CF03}"/>
              </a:ext>
            </a:extLst>
          </p:cNvPr>
          <p:cNvPicPr>
            <a:picLocks noChangeAspect="1"/>
          </p:cNvPicPr>
          <p:nvPr/>
        </p:nvPicPr>
        <p:blipFill>
          <a:blip r:embed="rId3"/>
          <a:stretch>
            <a:fillRect/>
          </a:stretch>
        </p:blipFill>
        <p:spPr>
          <a:xfrm>
            <a:off x="310837" y="385488"/>
            <a:ext cx="2747037" cy="1828028"/>
          </a:xfrm>
          <a:prstGeom prst="rect">
            <a:avLst/>
          </a:prstGeom>
        </p:spPr>
      </p:pic>
      <p:pic>
        <p:nvPicPr>
          <p:cNvPr id="7" name="Image 6">
            <a:extLst>
              <a:ext uri="{FF2B5EF4-FFF2-40B4-BE49-F238E27FC236}">
                <a16:creationId xmlns:a16="http://schemas.microsoft.com/office/drawing/2014/main" id="{8463BC31-2616-B32C-5696-43E08DBD0F3B}"/>
              </a:ext>
            </a:extLst>
          </p:cNvPr>
          <p:cNvPicPr>
            <a:picLocks noChangeAspect="1"/>
          </p:cNvPicPr>
          <p:nvPr/>
        </p:nvPicPr>
        <p:blipFill>
          <a:blip r:embed="rId4"/>
          <a:stretch>
            <a:fillRect/>
          </a:stretch>
        </p:blipFill>
        <p:spPr>
          <a:xfrm>
            <a:off x="310837" y="2271865"/>
            <a:ext cx="2735687" cy="2629319"/>
          </a:xfrm>
          <a:prstGeom prst="rect">
            <a:avLst/>
          </a:prstGeom>
        </p:spPr>
      </p:pic>
      <p:pic>
        <p:nvPicPr>
          <p:cNvPr id="10" name="Image 9">
            <a:extLst>
              <a:ext uri="{FF2B5EF4-FFF2-40B4-BE49-F238E27FC236}">
                <a16:creationId xmlns:a16="http://schemas.microsoft.com/office/drawing/2014/main" id="{25968959-B230-E399-546B-635ADEBAC3ED}"/>
              </a:ext>
            </a:extLst>
          </p:cNvPr>
          <p:cNvPicPr>
            <a:picLocks noChangeAspect="1"/>
          </p:cNvPicPr>
          <p:nvPr/>
        </p:nvPicPr>
        <p:blipFill>
          <a:blip r:embed="rId5"/>
          <a:stretch>
            <a:fillRect/>
          </a:stretch>
        </p:blipFill>
        <p:spPr>
          <a:xfrm>
            <a:off x="4400550" y="3064265"/>
            <a:ext cx="2342491" cy="1950591"/>
          </a:xfrm>
          <a:prstGeom prst="rect">
            <a:avLst/>
          </a:prstGeom>
        </p:spPr>
      </p:pic>
      <p:sp>
        <p:nvSpPr>
          <p:cNvPr id="5" name="ZoneTexte 4">
            <a:extLst>
              <a:ext uri="{FF2B5EF4-FFF2-40B4-BE49-F238E27FC236}">
                <a16:creationId xmlns:a16="http://schemas.microsoft.com/office/drawing/2014/main" id="{0AFDBC4E-178D-121A-C83C-6283BAB47939}"/>
              </a:ext>
            </a:extLst>
          </p:cNvPr>
          <p:cNvSpPr txBox="1"/>
          <p:nvPr/>
        </p:nvSpPr>
        <p:spPr>
          <a:xfrm>
            <a:off x="7130716" y="4219074"/>
            <a:ext cx="1844842" cy="584775"/>
          </a:xfrm>
          <a:prstGeom prst="rect">
            <a:avLst/>
          </a:prstGeom>
          <a:noFill/>
        </p:spPr>
        <p:txBody>
          <a:bodyPr wrap="square" rtlCol="0">
            <a:spAutoFit/>
          </a:bodyPr>
          <a:lstStyle/>
          <a:p>
            <a:pPr algn="ctr"/>
            <a:r>
              <a:rPr lang="fr-NL" sz="1600" dirty="0"/>
              <a:t>Walk to city centre: </a:t>
            </a:r>
            <a:br>
              <a:rPr lang="fr-NL" sz="1600" dirty="0"/>
            </a:br>
            <a:r>
              <a:rPr lang="fr-NL" sz="1600" dirty="0"/>
              <a:t>25 min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50222D-E31D-A4D7-62E4-8347B4AF14A6}"/>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6F2FD839-795A-703D-F794-BD1AF723A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CDA2C06A-1123-FA06-4D10-49B9EBD0A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17144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3C0D2F-FBC8-5A58-385C-4E738CB9433C}"/>
              </a:ext>
            </a:extLst>
          </p:cNvPr>
          <p:cNvSpPr>
            <a:spLocks noGrp="1"/>
          </p:cNvSpPr>
          <p:nvPr>
            <p:ph type="title"/>
          </p:nvPr>
        </p:nvSpPr>
        <p:spPr>
          <a:xfrm>
            <a:off x="571500" y="266700"/>
            <a:ext cx="3476625" cy="1238250"/>
          </a:xfrm>
        </p:spPr>
        <p:txBody>
          <a:bodyPr lIns="0" tIns="0" rIns="0" bIns="0" anchor="ctr">
            <a:normAutofit/>
          </a:bodyPr>
          <a:lstStyle>
            <a:defPPr algn="l">
              <a:defRPr sz="2400" b="0">
                <a:solidFill>
                  <a:srgbClr val="111111"/>
                </a:solidFill>
              </a:defRPr>
            </a:defPPr>
          </a:lstStyle>
          <a:p>
            <a:pPr marL="0" indent="0" algn="l">
              <a:defRPr sz="2400" b="0">
                <a:solidFill>
                  <a:srgbClr val="111111"/>
                </a:solidFill>
              </a:defRPr>
            </a:pPr>
            <a:r>
              <a:rPr sz="2400" b="0">
                <a:solidFill>
                  <a:srgbClr val="111111"/>
                </a:solidFill>
              </a:rPr>
              <a:t>Haarlem in bloom</a:t>
            </a:r>
          </a:p>
          <a:p>
            <a:pPr marL="0" indent="0" algn="l">
              <a:defRPr sz="2400" b="0">
                <a:solidFill>
                  <a:srgbClr val="111111"/>
                </a:solidFill>
              </a:defRPr>
            </a:pPr>
            <a:r>
              <a:rPr sz="2400" b="0">
                <a:solidFill>
                  <a:srgbClr val="111111"/>
                </a:solidFill>
              </a:rPr>
              <a:t>The Bloemencorso</a:t>
            </a:r>
          </a:p>
        </p:txBody>
      </p:sp>
      <p:sp>
        <p:nvSpPr>
          <p:cNvPr id="3" name="Content Placeholder 2">
            <a:extLst>
              <a:ext uri="{FF2B5EF4-FFF2-40B4-BE49-F238E27FC236}">
                <a16:creationId xmlns:a16="http://schemas.microsoft.com/office/drawing/2014/main" id="{F6429721-9E69-10DC-4522-A835AE105B4C}"/>
              </a:ext>
            </a:extLst>
          </p:cNvPr>
          <p:cNvSpPr>
            <a:spLocks noGrp="1"/>
          </p:cNvSpPr>
          <p:nvPr>
            <p:ph idx="1"/>
          </p:nvPr>
        </p:nvSpPr>
        <p:spPr>
          <a:xfrm>
            <a:off x="571500" y="1828800"/>
            <a:ext cx="3524250" cy="3009900"/>
          </a:xfrm>
        </p:spPr>
        <p:txBody>
          <a:bodyPr lIns="0" tIns="0" rIns="0" bIns="0" anchor="ctr">
            <a:normAutofit lnSpcReduction="10000"/>
          </a:bodyPr>
          <a:lstStyle>
            <a:defPPr algn="l">
              <a:defRPr sz="1725" b="0">
                <a:solidFill>
                  <a:srgbClr val="111111"/>
                </a:solidFill>
              </a:defRPr>
            </a:defPPr>
          </a:lstStyle>
          <a:p>
            <a:pPr marL="0" indent="0" algn="l">
              <a:buNone/>
              <a:defRPr sz="1725" b="0">
                <a:solidFill>
                  <a:srgbClr val="111111"/>
                </a:solidFill>
              </a:defRPr>
            </a:pPr>
            <a:r>
              <a:rPr sz="1725" b="0" dirty="0">
                <a:solidFill>
                  <a:srgbClr val="111111"/>
                </a:solidFill>
              </a:rPr>
              <a:t>Saturday 17 April</a:t>
            </a:r>
          </a:p>
          <a:p>
            <a:pPr marL="0" lvl="0" indent="0" algn="l">
              <a:defRPr sz="1725" b="0">
                <a:solidFill>
                  <a:srgbClr val="111111"/>
                </a:solidFill>
              </a:defRPr>
            </a:pPr>
            <a:r>
              <a:rPr lang="nl-NL" sz="1725" b="0" dirty="0">
                <a:solidFill>
                  <a:srgbClr val="111111"/>
                </a:solidFill>
              </a:rPr>
              <a:t> </a:t>
            </a:r>
            <a:r>
              <a:rPr sz="1725" b="0" dirty="0">
                <a:solidFill>
                  <a:srgbClr val="111111"/>
                </a:solidFill>
              </a:rPr>
              <a:t>The flower parade arrives</a:t>
            </a:r>
          </a:p>
          <a:p>
            <a:pPr marL="0" lvl="0" indent="0" algn="l">
              <a:buNone/>
              <a:defRPr sz="1725" b="0">
                <a:solidFill>
                  <a:srgbClr val="111111"/>
                </a:solidFill>
              </a:defRPr>
            </a:pPr>
            <a:r>
              <a:rPr lang="nl-NL" sz="1725" b="0" dirty="0">
                <a:solidFill>
                  <a:srgbClr val="111111"/>
                </a:solidFill>
              </a:rPr>
              <a:t>	</a:t>
            </a:r>
            <a:r>
              <a:rPr sz="1725" b="0" dirty="0">
                <a:solidFill>
                  <a:srgbClr val="111111"/>
                </a:solidFill>
              </a:rPr>
              <a:t>in Haarlem in the evening.</a:t>
            </a:r>
          </a:p>
          <a:p>
            <a:pPr marL="0" lvl="0" indent="0">
              <a:buNone/>
            </a:pPr>
            <a:endParaRPr sz="1725" b="0" dirty="0">
              <a:solidFill>
                <a:srgbClr val="111111"/>
              </a:solidFill>
            </a:endParaRPr>
          </a:p>
          <a:p>
            <a:pPr marL="0" lvl="0" indent="0" algn="l">
              <a:buNone/>
              <a:defRPr sz="1725" b="0">
                <a:solidFill>
                  <a:srgbClr val="111111"/>
                </a:solidFill>
              </a:defRPr>
            </a:pPr>
            <a:r>
              <a:rPr sz="1725" b="0" dirty="0">
                <a:solidFill>
                  <a:srgbClr val="111111"/>
                </a:solidFill>
              </a:rPr>
              <a:t>Sunday 18 April</a:t>
            </a:r>
          </a:p>
          <a:p>
            <a:pPr marL="0" indent="0" algn="l">
              <a:defRPr sz="1725" b="0">
                <a:solidFill>
                  <a:srgbClr val="111111"/>
                </a:solidFill>
              </a:defRPr>
            </a:pPr>
            <a:r>
              <a:rPr lang="fr-FR" sz="1725" b="0" dirty="0">
                <a:solidFill>
                  <a:srgbClr val="111111"/>
                </a:solidFill>
              </a:rPr>
              <a:t> The </a:t>
            </a:r>
            <a:r>
              <a:rPr lang="fr-FR" sz="1725" b="0" dirty="0" err="1">
                <a:solidFill>
                  <a:srgbClr val="111111"/>
                </a:solidFill>
              </a:rPr>
              <a:t>floats</a:t>
            </a:r>
            <a:r>
              <a:rPr lang="fr-FR" sz="1725" b="0" dirty="0">
                <a:solidFill>
                  <a:srgbClr val="111111"/>
                </a:solidFill>
              </a:rPr>
              <a:t> </a:t>
            </a:r>
            <a:r>
              <a:rPr lang="fr-FR" sz="1725" b="0" dirty="0" err="1">
                <a:solidFill>
                  <a:srgbClr val="111111"/>
                </a:solidFill>
              </a:rPr>
              <a:t>remain</a:t>
            </a:r>
            <a:r>
              <a:rPr lang="fr-FR" sz="1725" b="0" dirty="0">
                <a:solidFill>
                  <a:srgbClr val="111111"/>
                </a:solidFill>
              </a:rPr>
              <a:t> on display</a:t>
            </a:r>
            <a:endParaRPr sz="1500" dirty="0"/>
          </a:p>
          <a:p>
            <a:pPr marL="0" indent="0" algn="l">
              <a:defRPr sz="1725" b="0">
                <a:solidFill>
                  <a:srgbClr val="111111"/>
                </a:solidFill>
              </a:defRPr>
            </a:pPr>
            <a:r>
              <a:rPr lang="nl-NL" sz="1725" b="0" dirty="0">
                <a:solidFill>
                  <a:srgbClr val="111111"/>
                </a:solidFill>
              </a:rPr>
              <a:t> </a:t>
            </a:r>
            <a:r>
              <a:rPr sz="1725" b="0" dirty="0">
                <a:solidFill>
                  <a:srgbClr val="111111"/>
                </a:solidFill>
              </a:rPr>
              <a:t>in the historic city </a:t>
            </a:r>
            <a:r>
              <a:rPr sz="1725" b="0" dirty="0" err="1">
                <a:solidFill>
                  <a:srgbClr val="111111"/>
                </a:solidFill>
              </a:rPr>
              <a:t>centre</a:t>
            </a:r>
            <a:r>
              <a:rPr sz="1725" b="0" dirty="0">
                <a:solidFill>
                  <a:srgbClr val="111111"/>
                </a:solidFill>
              </a:rPr>
              <a:t>.</a:t>
            </a:r>
            <a:endParaRPr sz="1500" dirty="0"/>
          </a:p>
          <a:p>
            <a:pPr marL="0" indent="0">
              <a:buNone/>
            </a:pPr>
            <a:endParaRPr sz="1500" dirty="0"/>
          </a:p>
          <a:p>
            <a:pPr marL="0" indent="0" algn="l">
              <a:buNone/>
              <a:defRPr sz="1725" b="0">
                <a:solidFill>
                  <a:srgbClr val="111111"/>
                </a:solidFill>
              </a:defRPr>
            </a:pPr>
            <a:r>
              <a:rPr sz="1725" b="0" dirty="0">
                <a:solidFill>
                  <a:srgbClr val="111111"/>
                </a:solidFill>
              </a:rPr>
              <a:t>A lovely reason to stay</a:t>
            </a:r>
            <a:endParaRPr sz="1500" dirty="0"/>
          </a:p>
          <a:p>
            <a:pPr marL="0" indent="0" algn="l">
              <a:buNone/>
              <a:defRPr sz="1725" b="0">
                <a:solidFill>
                  <a:srgbClr val="111111"/>
                </a:solidFill>
              </a:defRPr>
            </a:pPr>
            <a:r>
              <a:rPr lang="nl-NL" sz="1725" dirty="0">
                <a:solidFill>
                  <a:srgbClr val="111111"/>
                </a:solidFill>
              </a:rPr>
              <a:t>  </a:t>
            </a:r>
            <a:r>
              <a:rPr lang="nl-NL" sz="1725" b="0" dirty="0">
                <a:solidFill>
                  <a:srgbClr val="111111"/>
                </a:solidFill>
              </a:rPr>
              <a:t> </a:t>
            </a:r>
            <a:r>
              <a:rPr sz="1725" b="0" dirty="0">
                <a:solidFill>
                  <a:srgbClr val="111111"/>
                </a:solidFill>
              </a:rPr>
              <a:t>for the weekend.</a:t>
            </a:r>
            <a:endParaRPr sz="1500" dirty="0"/>
          </a:p>
        </p:txBody>
      </p:sp>
      <p:pic>
        <p:nvPicPr>
          <p:cNvPr id="4" name="Image 3" descr="Bloemencorso Haarlem 2026 - Bollenstreek">
            <a:extLst>
              <a:ext uri="{FF2B5EF4-FFF2-40B4-BE49-F238E27FC236}">
                <a16:creationId xmlns:a16="http://schemas.microsoft.com/office/drawing/2014/main" id="{6DDDD035-0950-9C7E-F2C4-7432DCEADD56}"/>
              </a:ext>
            </a:extLst>
          </p:cNvPr>
          <p:cNvPicPr>
            <a:picLocks noChangeAspect="1"/>
          </p:cNvPicPr>
          <p:nvPr/>
        </p:nvPicPr>
        <p:blipFill>
          <a:blip r:embed="rId3"/>
          <a:stretch>
            <a:fillRect/>
          </a:stretch>
        </p:blipFill>
        <p:spPr>
          <a:xfrm>
            <a:off x="4571999" y="262647"/>
            <a:ext cx="2879598" cy="1919732"/>
          </a:xfrm>
          <a:prstGeom prst="rect">
            <a:avLst/>
          </a:prstGeom>
        </p:spPr>
      </p:pic>
      <p:pic>
        <p:nvPicPr>
          <p:cNvPr id="6" name="Image 5" descr="Informatie Bloemencorso Bollenstreek 17 april 2027">
            <a:extLst>
              <a:ext uri="{FF2B5EF4-FFF2-40B4-BE49-F238E27FC236}">
                <a16:creationId xmlns:a16="http://schemas.microsoft.com/office/drawing/2014/main" id="{22A1B926-C2C4-3649-519C-3FCDE3A68938}"/>
              </a:ext>
            </a:extLst>
          </p:cNvPr>
          <p:cNvPicPr>
            <a:picLocks noChangeAspect="1"/>
          </p:cNvPicPr>
          <p:nvPr/>
        </p:nvPicPr>
        <p:blipFill>
          <a:blip r:embed="rId4"/>
          <a:stretch>
            <a:fillRect/>
          </a:stretch>
        </p:blipFill>
        <p:spPr>
          <a:xfrm>
            <a:off x="4571999" y="2445026"/>
            <a:ext cx="3485179" cy="2321184"/>
          </a:xfrm>
          <a:prstGeom prst="rect">
            <a:avLst/>
          </a:prstGeom>
        </p:spPr>
      </p:pic>
    </p:spTree>
    <p:extLst>
      <p:ext uri="{BB962C8B-B14F-4D97-AF65-F5344CB8AC3E}">
        <p14:creationId xmlns:p14="http://schemas.microsoft.com/office/powerpoint/2010/main" val="2290920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244026"/>
            <a:ext cx="3276451" cy="1467631"/>
          </a:xfrm>
        </p:spPr>
        <p:txBody>
          <a:bodyPr lIns="0" tIns="0" rIns="0" bIns="0" anchor="b">
            <a:normAutofit/>
          </a:bodyPr>
          <a:lstStyle>
            <a:defPPr algn="l">
              <a:defRPr sz="2400" b="0">
                <a:solidFill>
                  <a:srgbClr val="111111"/>
                </a:solidFill>
              </a:defRPr>
            </a:defPPr>
          </a:lstStyle>
          <a:p>
            <a:pPr marL="0" indent="0">
              <a:defRPr sz="2400" b="0">
                <a:solidFill>
                  <a:srgbClr val="111111"/>
                </a:solidFill>
              </a:defRPr>
            </a:pPr>
            <a:r>
              <a:rPr lang="fr-FR" sz="3800" b="0"/>
              <a:t>Time to enjoy</a:t>
            </a:r>
          </a:p>
          <a:p>
            <a:pPr marL="0" indent="0">
              <a:defRPr sz="2400" b="0">
                <a:solidFill>
                  <a:srgbClr val="111111"/>
                </a:solidFill>
              </a:defRPr>
            </a:pPr>
            <a:r>
              <a:rPr lang="fr-FR" sz="3800" b="0"/>
              <a:t>the Netherlands</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154674"/>
            <a:ext cx="3182691" cy="2490501"/>
          </a:xfrm>
        </p:spPr>
        <p:txBody>
          <a:bodyPr lIns="0" tIns="0" rIns="0" bIns="0">
            <a:normAutofit/>
          </a:bodyPr>
          <a:lstStyle>
            <a:defPPr algn="l">
              <a:defRPr sz="1725" b="0">
                <a:solidFill>
                  <a:srgbClr val="111111"/>
                </a:solidFill>
              </a:defRPr>
            </a:defPPr>
          </a:lstStyle>
          <a:p>
            <a:pPr marL="0" indent="0">
              <a:defRPr sz="1725" b="0">
                <a:solidFill>
                  <a:srgbClr val="111111"/>
                </a:solidFill>
              </a:defRPr>
            </a:pPr>
            <a:r>
              <a:rPr lang="nl-NL" sz="1700" b="0"/>
              <a:t> Haarlem’s historic centre,</a:t>
            </a:r>
          </a:p>
          <a:p>
            <a:pPr marL="0" indent="0">
              <a:defRPr sz="1725" b="0">
                <a:solidFill>
                  <a:srgbClr val="111111"/>
                </a:solidFill>
              </a:defRPr>
            </a:pPr>
            <a:r>
              <a:rPr lang="nl-NL" sz="1700" b="0"/>
              <a:t> museums and canals</a:t>
            </a:r>
            <a:endParaRPr lang="nl-NL" sz="1700"/>
          </a:p>
          <a:p>
            <a:pPr marL="0" indent="0">
              <a:buNone/>
            </a:pPr>
            <a:endParaRPr lang="nl-NL" sz="1700"/>
          </a:p>
          <a:p>
            <a:pPr marL="0" indent="0">
              <a:defRPr sz="1725" b="0">
                <a:solidFill>
                  <a:srgbClr val="111111"/>
                </a:solidFill>
              </a:defRPr>
            </a:pPr>
            <a:r>
              <a:rPr lang="nl-NL" sz="1700" b="0"/>
              <a:t> Cosy cafés and restaurants</a:t>
            </a:r>
          </a:p>
          <a:p>
            <a:pPr marL="0" indent="0">
              <a:defRPr sz="1725" b="0">
                <a:solidFill>
                  <a:srgbClr val="111111"/>
                </a:solidFill>
              </a:defRPr>
            </a:pPr>
            <a:r>
              <a:rPr lang="nl-NL" sz="1700" b="0"/>
              <a:t> for time with colleagues</a:t>
            </a:r>
          </a:p>
          <a:p>
            <a:pPr marL="0" indent="0">
              <a:buNone/>
            </a:pPr>
            <a:endParaRPr lang="nl-NL" sz="1700" b="0"/>
          </a:p>
          <a:p>
            <a:pPr marL="0" indent="0">
              <a:defRPr sz="1725" b="0">
                <a:solidFill>
                  <a:srgbClr val="111111"/>
                </a:solidFill>
              </a:defRPr>
            </a:pPr>
            <a:r>
              <a:rPr lang="nl-NL" sz="1700" b="0"/>
              <a:t> Amsterdam is nearby</a:t>
            </a:r>
          </a:p>
          <a:p>
            <a:pPr marL="0" indent="0">
              <a:defRPr sz="1725" b="0">
                <a:solidFill>
                  <a:srgbClr val="111111"/>
                </a:solidFill>
              </a:defRPr>
            </a:pPr>
            <a:r>
              <a:rPr lang="nl-NL" sz="1700" b="0"/>
              <a:t> for those wishing to explore</a:t>
            </a:r>
          </a:p>
        </p:txBody>
      </p:sp>
      <p:pic>
        <p:nvPicPr>
          <p:cNvPr id="5" name="Picture 4" descr="Reflections of buildings">
            <a:extLst>
              <a:ext uri="{FF2B5EF4-FFF2-40B4-BE49-F238E27FC236}">
                <a16:creationId xmlns:a16="http://schemas.microsoft.com/office/drawing/2014/main" id="{BE624FEB-41D8-5095-70DE-B17B41D3D6FD}"/>
              </a:ext>
            </a:extLst>
          </p:cNvPr>
          <p:cNvPicPr>
            <a:picLocks noChangeAspect="1"/>
          </p:cNvPicPr>
          <p:nvPr/>
        </p:nvPicPr>
        <p:blipFill>
          <a:blip r:embed="rId3"/>
          <a:srcRect l="19780" r="13267"/>
          <a:stretch>
            <a:fillRect/>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244026"/>
            <a:ext cx="3276451" cy="1467631"/>
          </a:xfrm>
        </p:spPr>
        <p:txBody>
          <a:bodyPr lIns="0" tIns="0" rIns="0" bIns="0" anchor="b">
            <a:normAutofit/>
          </a:bodyPr>
          <a:lstStyle>
            <a:defPPr algn="l">
              <a:defRPr sz="2550" b="0">
                <a:solidFill>
                  <a:srgbClr val="111111"/>
                </a:solidFill>
              </a:defRPr>
            </a:defPPr>
          </a:lstStyle>
          <a:p>
            <a:pPr marL="0" indent="0">
              <a:defRPr sz="2550" b="0">
                <a:solidFill>
                  <a:srgbClr val="111111"/>
                </a:solidFill>
              </a:defRPr>
            </a:pPr>
            <a:r>
              <a:rPr lang="fr-FR" sz="4100" b="0"/>
              <a:t>See you in Haarlem</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1940245"/>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154674"/>
            <a:ext cx="3182691" cy="2490501"/>
          </a:xfrm>
        </p:spPr>
        <p:txBody>
          <a:bodyPr lIns="0" tIns="0" rIns="0" bIns="0">
            <a:normAutofit/>
          </a:bodyPr>
          <a:lstStyle>
            <a:defPPr algn="l">
              <a:defRPr sz="1800" b="0">
                <a:solidFill>
                  <a:srgbClr val="111111"/>
                </a:solidFill>
              </a:defRPr>
            </a:defPPr>
          </a:lstStyle>
          <a:p>
            <a:pPr marL="0" indent="0">
              <a:defRPr sz="1800" b="0">
                <a:solidFill>
                  <a:srgbClr val="111111"/>
                </a:solidFill>
              </a:defRPr>
            </a:pPr>
            <a:r>
              <a:rPr lang="nl-NL" sz="1700" b="0"/>
              <a:t> UEMS Spring Meeting</a:t>
            </a:r>
          </a:p>
          <a:p>
            <a:pPr marL="0" indent="0">
              <a:defRPr sz="1800" b="0">
                <a:solidFill>
                  <a:srgbClr val="111111"/>
                </a:solidFill>
              </a:defRPr>
            </a:pPr>
            <a:r>
              <a:rPr lang="nl-NL" sz="1700" b="0"/>
              <a:t> 16–17 April 2027</a:t>
            </a:r>
          </a:p>
          <a:p>
            <a:pPr marL="0" indent="0">
              <a:buNone/>
            </a:pPr>
            <a:endParaRPr lang="nl-NL" sz="1700" b="0"/>
          </a:p>
          <a:p>
            <a:pPr marL="0" indent="0">
              <a:defRPr sz="1800" b="0">
                <a:solidFill>
                  <a:srgbClr val="111111"/>
                </a:solidFill>
              </a:defRPr>
            </a:pPr>
            <a:r>
              <a:rPr lang="nl-NL" sz="1700" b="0"/>
              <a:t> I look forward to welcoming</a:t>
            </a:r>
          </a:p>
          <a:p>
            <a:pPr marL="0" indent="0">
              <a:buNone/>
              <a:defRPr sz="1800" b="0">
                <a:solidFill>
                  <a:srgbClr val="111111"/>
                </a:solidFill>
              </a:defRPr>
            </a:pPr>
            <a:r>
              <a:rPr lang="nl-NL" sz="1700"/>
              <a:t>  </a:t>
            </a:r>
            <a:r>
              <a:rPr lang="nl-NL" sz="1700" b="0"/>
              <a:t>you to a city I particularly enjoy.</a:t>
            </a:r>
          </a:p>
          <a:p>
            <a:pPr marL="0" indent="0">
              <a:buNone/>
            </a:pPr>
            <a:endParaRPr lang="nl-NL" sz="1700" b="0"/>
          </a:p>
          <a:p>
            <a:pPr marL="0" indent="0">
              <a:buNone/>
              <a:defRPr sz="1800" b="0">
                <a:solidFill>
                  <a:srgbClr val="111111"/>
                </a:solidFill>
              </a:defRPr>
            </a:pPr>
            <a:r>
              <a:rPr lang="nl-NL" sz="1700" b="0"/>
              <a:t>Armand Girbes</a:t>
            </a:r>
          </a:p>
        </p:txBody>
      </p:sp>
      <p:pic>
        <p:nvPicPr>
          <p:cNvPr id="5" name="Picture 4" descr="Lamp by a canal">
            <a:extLst>
              <a:ext uri="{FF2B5EF4-FFF2-40B4-BE49-F238E27FC236}">
                <a16:creationId xmlns:a16="http://schemas.microsoft.com/office/drawing/2014/main" id="{98C07CBE-EDA1-59AE-A493-A395E97E392C}"/>
              </a:ext>
            </a:extLst>
          </p:cNvPr>
          <p:cNvPicPr>
            <a:picLocks noChangeAspect="1"/>
          </p:cNvPicPr>
          <p:nvPr/>
        </p:nvPicPr>
        <p:blipFill>
          <a:blip r:embed="rId3"/>
          <a:srcRect l="18791" r="14256"/>
          <a:stretch>
            <a:fillRect/>
          </a:stretch>
        </p:blipFill>
        <p:spPr>
          <a:xfrm>
            <a:off x="3983776" y="10"/>
            <a:ext cx="5159081" cy="5143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 4" descr="Une image contenant bâtiment, plein air, vélo, Véhicule terrestre&#10;&#10;Description générée automatiquement">
            <a:extLst>
              <a:ext uri="{FF2B5EF4-FFF2-40B4-BE49-F238E27FC236}">
                <a16:creationId xmlns:a16="http://schemas.microsoft.com/office/drawing/2014/main" id="{F77646A3-2E67-7AC3-AF41-BB8BF7DE5657}"/>
              </a:ext>
            </a:extLst>
          </p:cNvPr>
          <p:cNvPicPr>
            <a:picLocks noChangeAspect="1"/>
          </p:cNvPicPr>
          <p:nvPr/>
        </p:nvPicPr>
        <p:blipFill>
          <a:blip r:embed="rId3"/>
          <a:srcRect t="13267" r="-1" b="4199"/>
          <a:stretch/>
        </p:blipFill>
        <p:spPr>
          <a:xfrm>
            <a:off x="2911915" y="0"/>
            <a:ext cx="6232084" cy="514350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10" name="Group 9">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3436144" cy="5143500"/>
            <a:chOff x="-2" y="-1"/>
            <a:chExt cx="4581527" cy="6858002"/>
          </a:xfrm>
          <a:effectLst>
            <a:outerShdw blurRad="381000" dist="50800" algn="ctr" rotWithShape="0">
              <a:srgbClr val="000000">
                <a:alpha val="10000"/>
              </a:srgbClr>
            </a:outerShdw>
          </a:effectLst>
        </p:grpSpPr>
        <p:sp>
          <p:nvSpPr>
            <p:cNvPr id="11" name="Freeform: Shape 10">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oup 11">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0" name="Group 12">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1" name="Group 13">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22" name="Freeform: Shape 14">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15">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6" name="Rectangle 5">
            <a:extLst>
              <a:ext uri="{FF2B5EF4-FFF2-40B4-BE49-F238E27FC236}">
                <a16:creationId xmlns:a16="http://schemas.microsoft.com/office/drawing/2014/main" id="{E648B385-025F-7DCD-52DA-8C765F76CCF2}"/>
              </a:ext>
            </a:extLst>
          </p:cNvPr>
          <p:cNvSpPr/>
          <p:nvPr/>
        </p:nvSpPr>
        <p:spPr>
          <a:xfrm>
            <a:off x="285750" y="1428750"/>
            <a:ext cx="1616678" cy="1440180"/>
          </a:xfrm>
          <a:prstGeom prst="rect">
            <a:avLst/>
          </a:prstGeom>
          <a:noFill/>
        </p:spPr>
        <p:txBody>
          <a:bodyPr wrap="none" lIns="0" tIns="0" rIns="0" bIns="0" anchor="ctr">
            <a:spAutoFit/>
          </a:bodyPr>
          <a:lstStyle>
            <a:defPPr algn="l">
              <a:defRPr sz="3150" b="1">
                <a:solidFill>
                  <a:srgbClr val="FFFFFF"/>
                </a:solidFill>
              </a:defRPr>
            </a:defPPr>
          </a:lstStyle>
          <a:p>
            <a:pPr marL="0" indent="0" algn="l">
              <a:defRPr sz="3150" b="1">
                <a:solidFill>
                  <a:srgbClr val="FFFFFF"/>
                </a:solidFill>
              </a:defRPr>
            </a:pPr>
            <a:r>
              <a:rPr lang="fr-FR" sz="3150" b="1" spc="50">
                <a:ln w="9525" cmpd="sng">
                  <a:solidFill>
                    <a:schemeClr val="accent1"/>
                  </a:solidFill>
                  <a:prstDash val="solid"/>
                </a:ln>
                <a:solidFill>
                  <a:srgbClr val="FFFFFF"/>
                </a:solidFill>
              </a:rPr>
              <a:t>UEMS</a:t>
            </a:r>
            <a:endParaRPr lang="fr-FR" sz="5400" b="1" cap="none" spc="50">
              <a:ln w="9525" cmpd="sng">
                <a:solidFill>
                  <a:schemeClr val="accent1"/>
                </a:solidFill>
                <a:prstDash val="solid"/>
              </a:ln>
              <a:solidFill>
                <a:srgbClr val="70AD47">
                  <a:tint val="1000"/>
                </a:srgbClr>
              </a:solidFill>
            </a:endParaRPr>
          </a:p>
          <a:p>
            <a:pPr marL="0" indent="0" algn="l">
              <a:defRPr sz="3150" b="1">
                <a:solidFill>
                  <a:srgbClr val="FFFFFF"/>
                </a:solidFill>
              </a:defRPr>
            </a:pPr>
            <a:r>
              <a:rPr lang="fr-FR" sz="3150" b="1" spc="50">
                <a:ln w="9525" cmpd="sng">
                  <a:solidFill>
                    <a:schemeClr val="accent1"/>
                  </a:solidFill>
                  <a:prstDash val="solid"/>
                </a:ln>
                <a:solidFill>
                  <a:srgbClr val="FFFFFF"/>
                </a:solidFill>
              </a:rPr>
              <a:t>Haarlem</a:t>
            </a:r>
            <a:endParaRPr lang="fr-FR" sz="5400" b="1" cap="none" spc="50">
              <a:ln w="9525" cmpd="sng">
                <a:solidFill>
                  <a:schemeClr val="accent1"/>
                </a:solidFill>
                <a:prstDash val="solid"/>
              </a:ln>
              <a:solidFill>
                <a:srgbClr val="70AD47">
                  <a:tint val="1000"/>
                </a:srgbClr>
              </a:solidFill>
            </a:endParaRPr>
          </a:p>
          <a:p>
            <a:pPr marL="0" indent="0" algn="l">
              <a:defRPr sz="3150" b="1">
                <a:solidFill>
                  <a:srgbClr val="FFFFFF"/>
                </a:solidFill>
              </a:defRPr>
            </a:pPr>
            <a:r>
              <a:rPr lang="fr-FR" sz="3150" b="1" spc="50">
                <a:ln w="9525" cmpd="sng">
                  <a:solidFill>
                    <a:schemeClr val="accent1"/>
                  </a:solidFill>
                  <a:prstDash val="solid"/>
                </a:ln>
                <a:solidFill>
                  <a:srgbClr val="FFFFFF"/>
                </a:solidFill>
              </a:rPr>
              <a:t>2027</a:t>
            </a:r>
            <a:endParaRPr lang="fr-FR" sz="5400" b="1" cap="none" spc="50">
              <a:ln w="9525" cmpd="sng">
                <a:solidFill>
                  <a:schemeClr val="accent1"/>
                </a:solidFill>
                <a:prstDash val="solid"/>
              </a:ln>
              <a:solidFill>
                <a:srgbClr val="70AD47">
                  <a:tint val="1000"/>
                </a:srgbClr>
              </a:solidFill>
            </a:endParaRPr>
          </a:p>
        </p:txBody>
      </p:sp>
    </p:spTree>
    <p:extLst>
      <p:ext uri="{BB962C8B-B14F-4D97-AF65-F5344CB8AC3E}">
        <p14:creationId xmlns:p14="http://schemas.microsoft.com/office/powerpoint/2010/main" val="4245724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6A2B01D-BE26-254D-A396-D8D363FD280F}">
  <we:reference id="wa200011057" version="1.0.0.2" store="fr-FR" storeType="OMEX"/>
  <we:alternateReferences>
    <we:reference id="WA200011057" version="1.0.0.2" store="WA20001105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eate a new document." ma:contentTypeScope="" ma:versionID="138097e43e9ac82f67bcfa8ebe7db2f2">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d1b43b5d1dbe6bf9668ddc533961d598"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F4D131B6-DB38-4328-AA48-814D728F3208}"/>
</file>

<file path=customXml/itemProps2.xml><?xml version="1.0" encoding="utf-8"?>
<ds:datastoreItem xmlns:ds="http://schemas.openxmlformats.org/officeDocument/2006/customXml" ds:itemID="{D88C266D-BD3B-4FE6-96BB-227533D261DA}"/>
</file>

<file path=customXml/itemProps3.xml><?xml version="1.0" encoding="utf-8"?>
<ds:datastoreItem xmlns:ds="http://schemas.openxmlformats.org/officeDocument/2006/customXml" ds:itemID="{79DEE9B3-16DC-4073-BF27-E374F31F2325}"/>
</file>

<file path=docProps/app.xml><?xml version="1.0" encoding="utf-8"?>
<Properties xmlns="http://schemas.openxmlformats.org/officeDocument/2006/extended-properties" xmlns:vt="http://schemas.openxmlformats.org/officeDocument/2006/docPropsVTypes">
  <TotalTime>4672</TotalTime>
  <Words>628</Words>
  <Application>Microsoft Macintosh PowerPoint</Application>
  <PresentationFormat>Affichage à l'écran (16:9)</PresentationFormat>
  <Paragraphs>77</Paragraphs>
  <Slides>11</Slides>
  <Notes>11</Notes>
  <HiddenSlides>0</HiddenSlides>
  <MMClips>2</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Aptos</vt:lpstr>
      <vt:lpstr>Arial</vt:lpstr>
      <vt:lpstr>Calibri</vt:lpstr>
      <vt:lpstr>Office Theme</vt:lpstr>
      <vt:lpstr>UEMS 2027 Haarlem  Spring Meeting 16–17 April 2027</vt:lpstr>
      <vt:lpstr>Why Haarlem? A personal choice</vt:lpstr>
      <vt:lpstr>Présentation PowerPoint</vt:lpstr>
      <vt:lpstr>Présentation PowerPoint</vt:lpstr>
      <vt:lpstr>Why Haarlem?</vt:lpstr>
      <vt:lpstr>Getting to Haarlem</vt:lpstr>
      <vt:lpstr>Our meeting venue</vt:lpstr>
      <vt:lpstr>Haarlem in bloom The Bloemencorso</vt:lpstr>
      <vt:lpstr>Time to enjoy the Netherlands</vt:lpstr>
      <vt:lpstr>See you in Haarlem</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Armand Girbes</cp:lastModifiedBy>
  <cp:revision>12</cp:revision>
  <dcterms:created xsi:type="dcterms:W3CDTF">2013-01-27T09:14:16Z</dcterms:created>
  <dcterms:modified xsi:type="dcterms:W3CDTF">2026-10-16T08:51:22Z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