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notesSlides/notesSlide14.xml" ContentType="application/vnd.openxmlformats-officedocument.presentationml.notesSlide+xml"/>
  <Override PartName="/ppt/slides/slide14.xml" ContentType="application/vnd.openxmlformats-officedocument.presentationml.slide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2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12192000"/>
  <p:embeddedFontLst>
    <p:embeddedFont>
      <p:font typeface="Alegreya Sans Bold" panose="020B0604020202020204" charset="0"/>
      <p:regular r:id="rId18"/>
      <p:bold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Inter" panose="020B0604020202020204" charset="0"/>
      <p:regular r:id="rId24"/>
    </p:embeddedFont>
    <p:embeddedFont>
      <p:font typeface="Inter Bold" panose="020B0604020202020204" charset="0"/>
      <p:regular r:id="rId25"/>
      <p:bold r:id="rId26"/>
    </p:embeddedFont>
    <p:embeddedFont>
      <p:font typeface="Inter SemiBold" panose="020B0604020202020204" charset="0"/>
      <p:regular r:id="rId27"/>
      <p:bold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6"/>
    <p:restoredTop sz="94631"/>
  </p:normalViewPr>
  <p:slideViewPr>
    <p:cSldViewPr snapToGrid="0" snapToObjects="1">
      <p:cViewPr varScale="1">
        <p:scale>
          <a:sx n="70" d="100"/>
          <a:sy n="70" d="100"/>
        </p:scale>
        <p:origin x="6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customXml" Target="../customXml/item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customXml" Target="../customXml/item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621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Consolidation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0:45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0:00–0:45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colleagues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Spring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Council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Tunis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consolidation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foundations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already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Today’s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Collective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effort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Six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Months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Made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Difference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1:15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0:45–2:00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overview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six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months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EACCME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Accredited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Provider Status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Congress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platform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Requirements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slide as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roadmap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EACCME: A New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Chapter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Accreditation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1:45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2:00–3:45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Accredited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Provider Status: a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significant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EACCME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October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eligible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January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2027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alongside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individual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accreditation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Complementary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pathways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efficiency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independence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transparency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clear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guidance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Judge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accredited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EACCME: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1:15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3:45–5:00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1,779 LEE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applications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January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August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1.1%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against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2025.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€1.47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million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income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shown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historically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levels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responsibility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assessment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consistency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Sustainability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central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Maintain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confidence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workload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Requirements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Standards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2:30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5:00–7:30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experts.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Tunis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eight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ETRs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PDM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adopted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October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Council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ETRs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submitted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approval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Distinguish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adopted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proposals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awaiting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Council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approval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Breadth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specific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competences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reading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draw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range.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standards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Adoption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foundation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determines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bodies use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curricula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requirements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feedback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Evaluation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useful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changes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remaining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gaps.</a:t>
            </a:r>
          </a:p>
          <a:p>
            <a:pPr lvl="0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must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essential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1st UEMS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Congress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Together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1:30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7:30–9:00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Leuven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27–30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439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registrations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53 countries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64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scientific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194 speakers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 UEMS bodies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Acknowledge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contributors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Beyond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attendance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figures: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opportunities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colleagues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countries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platform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exchanging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expertise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within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Congress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1:15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9:00–10:15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favourable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feedback.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lessons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seriously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2028:</a:t>
            </a:r>
          </a:p>
          <a:p>
            <a:pPr lvl="1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concentrated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scientific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programme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Fewer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parallel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1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networking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Earlier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easier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more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useful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Congress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attended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1:45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10:15–12:00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centre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UEMS’s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 bilateral meetings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dialogue.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Two-way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exchange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listening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experience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useful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Follow-through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matters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reflect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conversations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2027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relationships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strengthen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depends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Strengthening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Voice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1:45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12:00–13:45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Joint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Regional Office for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10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June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Medical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KEEPCARING, DISCERN DSS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UM HEART VR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channels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which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expertise can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challenge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expertise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decisions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affecting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credible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independent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Independence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expertise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clear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Cooperation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retaining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judgement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clear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engagement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10. Financial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Stability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Institutional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Independence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1:30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13:45–15:15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financial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periods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€176,343 positive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2025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1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€934,209 net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half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1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€17,378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positive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2027 budget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periods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statuses;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avoid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-for-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like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comparisons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Domus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Europaea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loan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fully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repaid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2026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UEMS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free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external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Financial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stability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institutional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independence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expertise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future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discipline in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commitments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resources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Brussels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Office: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1:30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15:15–16:45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Office’s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today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20.3 full-time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equivalents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Accredited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Provider Status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responsibilities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Nalios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Odoo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v.19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Zone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Fellowship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Consolidation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Medical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Review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appropriate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expertise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processes.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objective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reliable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support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 bodies.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team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managing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range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responsibilities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12.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Towards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2027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2:00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16:45–18:45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Five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emerging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already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dialogue.</a:t>
            </a:r>
          </a:p>
          <a:p>
            <a:pPr lvl="1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standards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Gather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sustainable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EACCME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innovation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operational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efficiency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European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voice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independent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expertise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more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connected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community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expertise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priorities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requiring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across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purpose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clearer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attention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use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13. A More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Influential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1:15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18:45–20:00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consolidation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pause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messages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medical training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Collective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responsibility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stage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slowly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do more,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Pause.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Committees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entire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 team for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commitment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13. A More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Influential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</a:t>
            </a:r>
            <a:b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1:15 ·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Elapsed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18:45–20:00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opening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consolidation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Brief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pause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messages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Stronger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medical training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practice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Collective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achievement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responsibility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stage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Measure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progress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brings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specialist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medicine.</a:t>
            </a:r>
          </a:p>
          <a:p>
            <a:pPr lvl="0"/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Closing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slowly</a:t>
            </a:r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lvl="1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simply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do more,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greater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difference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Pause.</a:t>
            </a:r>
          </a:p>
          <a:p>
            <a:pPr lvl="0"/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Thank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Committees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entire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UEMS team for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continued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commitment</a:t>
            </a:r>
            <a:r>
              <a:rPr lang="pt-P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</a:t>
            </a:r>
            <a:endParaRPr lang="pt-P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97005" y="364993"/>
            <a:ext cx="9486663" cy="493713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From Consolidation to Impact</a:t>
            </a:r>
            <a:endParaRPr lang="en-US" sz="3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087" y="1852185"/>
            <a:ext cx="3047924" cy="4292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08358" y="2057995"/>
            <a:ext cx="698333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kern="100" spc="7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SECRETARY GENERAL'S REPORT</a:t>
            </a:r>
            <a:endParaRPr lang="en-US" sz="1200" dirty="0"/>
          </a:p>
        </p:txBody>
      </p:sp>
      <p:sp>
        <p:nvSpPr>
          <p:cNvPr id="6" name="Shape 2"/>
          <p:cNvSpPr/>
          <p:nvPr/>
        </p:nvSpPr>
        <p:spPr>
          <a:xfrm>
            <a:off x="5208358" y="2542183"/>
            <a:ext cx="2183452" cy="31651"/>
          </a:xfrm>
          <a:prstGeom prst="roundRect">
            <a:avLst>
              <a:gd name="adj" fmla="val 4999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" name="Text 3"/>
          <p:cNvSpPr/>
          <p:nvPr/>
        </p:nvSpPr>
        <p:spPr>
          <a:xfrm>
            <a:off x="5208358" y="3012181"/>
            <a:ext cx="6616534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UEMS Autumn Council Meeting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08358" y="3534966"/>
            <a:ext cx="698333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Brussels | October 2026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5208358" y="4826395"/>
            <a:ext cx="6616534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João Miguel Grenho</a:t>
            </a:r>
            <a:endParaRPr lang="en-US" sz="2400" dirty="0"/>
          </a:p>
        </p:txBody>
      </p:sp>
      <p:sp>
        <p:nvSpPr>
          <p:cNvPr id="10" name="Text 6"/>
          <p:cNvSpPr/>
          <p:nvPr/>
        </p:nvSpPr>
        <p:spPr>
          <a:xfrm>
            <a:off x="5208358" y="5349180"/>
            <a:ext cx="698333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UEMS Secretary General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97005" y="386843"/>
            <a:ext cx="9486663" cy="466328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Six Months That Made a Difference</a:t>
            </a:r>
            <a:endParaRPr lang="en-US" sz="3400" dirty="0"/>
          </a:p>
        </p:txBody>
      </p:sp>
      <p:sp>
        <p:nvSpPr>
          <p:cNvPr id="4" name="Shape 1"/>
          <p:cNvSpPr/>
          <p:nvPr/>
        </p:nvSpPr>
        <p:spPr>
          <a:xfrm>
            <a:off x="1835104" y="1841500"/>
            <a:ext cx="4590935" cy="1506934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2038299" y="2044700"/>
            <a:ext cx="418454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EACCME Accredited Provider Status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2038299" y="2764234"/>
            <a:ext cx="4387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development to implementation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730832" y="1841500"/>
            <a:ext cx="4590935" cy="1506934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6934027" y="2044700"/>
            <a:ext cx="418454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1st UEMS Congress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934027" y="2459434"/>
            <a:ext cx="418454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new platform for the European specialist community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1835104" y="3653135"/>
            <a:ext cx="4590935" cy="1506934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2038299" y="3856335"/>
            <a:ext cx="418454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European Training Requirements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2038299" y="4271070"/>
            <a:ext cx="418454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Continued development and broader cooperation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730832" y="3653135"/>
            <a:ext cx="4590935" cy="1506934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6934027" y="3856335"/>
            <a:ext cx="4184545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European Engagement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934027" y="4271070"/>
            <a:ext cx="418454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Stronger cooperation with WHO/Europe and European partners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835104" y="5464770"/>
            <a:ext cx="9486663" cy="1164034"/>
          </a:xfrm>
          <a:prstGeom prst="rect">
            <a:avLst/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7" name="Text 14"/>
          <p:cNvSpPr/>
          <p:nvPr/>
        </p:nvSpPr>
        <p:spPr>
          <a:xfrm>
            <a:off x="2038299" y="5667970"/>
            <a:ext cx="908027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Institutional Development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2038299" y="6082705"/>
            <a:ext cx="928346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 independence and closer relations with Members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" name="Shape 3"/>
          <p:cNvSpPr/>
          <p:nvPr/>
        </p:nvSpPr>
        <p:spPr>
          <a:xfrm>
            <a:off x="812780" y="1765300"/>
            <a:ext cx="10566136" cy="3550146"/>
          </a:xfrm>
          <a:prstGeom prst="roundRect">
            <a:avLst>
              <a:gd name="adj" fmla="val 966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7" name="Text 4"/>
          <p:cNvSpPr/>
          <p:nvPr/>
        </p:nvSpPr>
        <p:spPr>
          <a:xfrm>
            <a:off x="1041374" y="1917700"/>
            <a:ext cx="1071853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kern="100" spc="72" dirty="0">
                <a:solidFill>
                  <a:srgbClr val="2B0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ACCREDITED PROVIDER STATUS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041374" y="2236291"/>
            <a:ext cx="1010894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From concept to implementation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219170" y="2920602"/>
            <a:ext cx="4698882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October 2026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219170" y="3394571"/>
            <a:ext cx="487667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application cycle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273643" y="2920602"/>
            <a:ext cx="4698882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January 2027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273643" y="3394571"/>
            <a:ext cx="487667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First eligible activities under the new model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041374" y="4315321"/>
            <a:ext cx="10108947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complementary pathway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041374" y="4820146"/>
            <a:ext cx="1071853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Provider-level recognition alongside individual activity accreditation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089498" y="2741116"/>
            <a:ext cx="12700" cy="1174155"/>
          </a:xfrm>
          <a:prstGeom prst="rect">
            <a:avLst/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6" name="Shape 13"/>
          <p:cNvSpPr/>
          <p:nvPr/>
        </p:nvSpPr>
        <p:spPr>
          <a:xfrm>
            <a:off x="812780" y="5359400"/>
            <a:ext cx="10566136" cy="977900"/>
          </a:xfrm>
          <a:prstGeom prst="roundRect">
            <a:avLst>
              <a:gd name="adj" fmla="val 3506"/>
            </a:avLst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7" name="Text 14"/>
          <p:cNvSpPr/>
          <p:nvPr/>
        </p:nvSpPr>
        <p:spPr>
          <a:xfrm>
            <a:off x="1041374" y="5511800"/>
            <a:ext cx="1010894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objective:</a:t>
            </a:r>
            <a:endParaRPr lang="en-US" sz="18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Greater efficiency without compromising quality, independence or transparency.</a:t>
            </a:r>
            <a:endParaRPr lang="en-US" sz="1800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D173F00-2903-4AE8-AC15-59F3D20CA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" y="-8930"/>
            <a:ext cx="12191695" cy="1536351"/>
          </a:xfrm>
          <a:prstGeom prst="rect">
            <a:avLst/>
          </a:prstGeom>
        </p:spPr>
      </p:pic>
      <p:sp>
        <p:nvSpPr>
          <p:cNvPr id="19" name="Text 2">
            <a:extLst>
              <a:ext uri="{FF2B5EF4-FFF2-40B4-BE49-F238E27FC236}">
                <a16:creationId xmlns:a16="http://schemas.microsoft.com/office/drawing/2014/main" id="{CCAF2EB9-0E80-A762-167F-98569CC236CE}"/>
              </a:ext>
            </a:extLst>
          </p:cNvPr>
          <p:cNvSpPr/>
          <p:nvPr/>
        </p:nvSpPr>
        <p:spPr>
          <a:xfrm>
            <a:off x="1797005" y="348168"/>
            <a:ext cx="9486663" cy="438845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EACCME: A New Chapter in Accreditation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97005" y="348168"/>
            <a:ext cx="9486663" cy="438845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EACCME: Sustaining Activity and Quality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1835104" y="2336800"/>
            <a:ext cx="2959026" cy="2004715"/>
          </a:xfrm>
          <a:prstGeom prst="rect">
            <a:avLst/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2089098" y="2623615"/>
            <a:ext cx="2451039" cy="684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1,779</a:t>
            </a:r>
            <a:endParaRPr lang="en-US" sz="4900" dirty="0"/>
          </a:p>
        </p:txBody>
      </p:sp>
      <p:sp>
        <p:nvSpPr>
          <p:cNvPr id="6" name="Text 3"/>
          <p:cNvSpPr/>
          <p:nvPr/>
        </p:nvSpPr>
        <p:spPr>
          <a:xfrm>
            <a:off x="2089098" y="3401715"/>
            <a:ext cx="24510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LEE applications | January–August 2026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5098922" y="2336800"/>
            <a:ext cx="2959026" cy="2004715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5352916" y="2623615"/>
            <a:ext cx="2451039" cy="684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+1.1%</a:t>
            </a:r>
            <a:endParaRPr lang="en-US" sz="4900" dirty="0"/>
          </a:p>
        </p:txBody>
      </p:sp>
      <p:sp>
        <p:nvSpPr>
          <p:cNvPr id="9" name="Text 6"/>
          <p:cNvSpPr/>
          <p:nvPr/>
        </p:nvSpPr>
        <p:spPr>
          <a:xfrm>
            <a:off x="5352916" y="3401715"/>
            <a:ext cx="24510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Compared with January–August 2025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8362741" y="2336800"/>
            <a:ext cx="2959026" cy="2004715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8616734" y="2619375"/>
            <a:ext cx="2451039" cy="628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€1.47M</a:t>
            </a:r>
            <a:endParaRPr lang="en-US" sz="4500" dirty="0"/>
          </a:p>
        </p:txBody>
      </p:sp>
      <p:sp>
        <p:nvSpPr>
          <p:cNvPr id="12" name="Text 9"/>
          <p:cNvSpPr/>
          <p:nvPr/>
        </p:nvSpPr>
        <p:spPr>
          <a:xfrm>
            <a:off x="8616734" y="3329384"/>
            <a:ext cx="24510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EACCME income | 2026 reporting period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835104" y="5145185"/>
            <a:ext cx="9486663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system operating at historically high levels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1835104" y="5709245"/>
            <a:ext cx="948666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challenge is sustainability, not simply further growth.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42672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-305" y="0"/>
            <a:ext cx="12192000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1797005" y="317526"/>
            <a:ext cx="9486663" cy="767953"/>
          </a:xfrm>
          <a:prstGeom prst="rect">
            <a:avLst/>
          </a:prstGeom>
          <a:noFill/>
          <a:ln/>
        </p:spPr>
        <p:txBody>
          <a:bodyPr wrap="square" lIns="91438" tIns="0" rIns="91438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European Training Requirements: From Standards to Impact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869928" y="1625600"/>
            <a:ext cx="110614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kern="100" spc="72" dirty="0">
                <a:solidFill>
                  <a:srgbClr val="2B0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EUROPEAN TRAINING REQUIREMENTS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69928" y="1906685"/>
            <a:ext cx="4965576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8 ETRs / 1 PDMs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69928" y="2429470"/>
            <a:ext cx="4965576" cy="291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550"/>
              </a:spcAft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Adopted in Tunis | April 2026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69928" y="2759793"/>
            <a:ext cx="4965576" cy="2063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PDM for Disaster Medicine for Anaesthesiologists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Abdominal Wall Surgery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the Specialty of Endocrinology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Hand Surgery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the Specialty of Obstetrics and Gynaecology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Paediatric Allergology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Paediatric Emergency Medicine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Paediatric Gastroenterology, Hepatology and Nutrition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the Specialty of Urology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356191" y="1906685"/>
            <a:ext cx="4965576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 ETRs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356191" y="2429470"/>
            <a:ext cx="4965576" cy="2916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1550"/>
              </a:spcAft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Submitted for approval | October 2026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356191" y="2721137"/>
            <a:ext cx="4965576" cy="2556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Paediatric Rheumatology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Emergency Surgery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the Specialty of Nephrology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the Specialty of Rheumatology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the Specialty of Thoracic Surgery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the Specialty of Paediatrics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Paediatric Endocrinology and Diabetes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Paediatric Infectious Diseases</a:t>
            </a:r>
            <a:endParaRPr lang="en-US" sz="1100" dirty="0"/>
          </a:p>
          <a:p>
            <a:pPr marL="223520" indent="-223520" algn="l">
              <a:lnSpc>
                <a:spcPct val="96000"/>
              </a:lnSpc>
              <a:buSzPct val="100000"/>
              <a:buChar char="•"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ETR for Competence in Upper Gastrointestinal Surgery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0" y="4953993"/>
            <a:ext cx="12191695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next challenge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305" y="5290164"/>
            <a:ext cx="1219169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From developing standards to understanding their impact.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0" y="5691026"/>
            <a:ext cx="121920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How are European Training Requirements influencing specialist medical training across Europe?</a:t>
            </a:r>
            <a:endParaRPr lang="en-US" sz="12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79CA917-587B-A0DB-C174-AA6D9E8DB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" y="-11215"/>
            <a:ext cx="12191695" cy="1536351"/>
          </a:xfrm>
          <a:prstGeom prst="rect">
            <a:avLst/>
          </a:prstGeom>
        </p:spPr>
      </p:pic>
      <p:sp>
        <p:nvSpPr>
          <p:cNvPr id="17" name="Text 2">
            <a:extLst>
              <a:ext uri="{FF2B5EF4-FFF2-40B4-BE49-F238E27FC236}">
                <a16:creationId xmlns:a16="http://schemas.microsoft.com/office/drawing/2014/main" id="{7ACAA650-B708-5E0F-649A-15A50D2417BC}"/>
              </a:ext>
            </a:extLst>
          </p:cNvPr>
          <p:cNvSpPr/>
          <p:nvPr/>
        </p:nvSpPr>
        <p:spPr>
          <a:xfrm>
            <a:off x="1949405" y="469926"/>
            <a:ext cx="9486663" cy="767953"/>
          </a:xfrm>
          <a:prstGeom prst="rect">
            <a:avLst/>
          </a:prstGeom>
          <a:noFill/>
          <a:ln/>
        </p:spPr>
        <p:txBody>
          <a:bodyPr wrap="square" lIns="91438" tIns="0" rIns="91438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European Training Requirements: From Standards to Impact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97005" y="282950"/>
            <a:ext cx="9486663" cy="822920"/>
          </a:xfrm>
          <a:prstGeom prst="rect">
            <a:avLst/>
          </a:prstGeom>
          <a:noFill/>
          <a:ln/>
        </p:spPr>
        <p:txBody>
          <a:bodyPr wrap="square" lIns="91438" tIns="0" rIns="91438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The 1st UEMS Congress: Bringing Our Community Together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1835104" y="1651000"/>
            <a:ext cx="659113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kern="100" spc="7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LEUVEN | 27–30 MAY 2026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1835104" y="2079625"/>
            <a:ext cx="2914577" cy="1358305"/>
          </a:xfrm>
          <a:prstGeom prst="rect">
            <a:avLst/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" name="Text 3"/>
          <p:cNvSpPr/>
          <p:nvPr/>
        </p:nvSpPr>
        <p:spPr>
          <a:xfrm>
            <a:off x="1987500" y="2262759"/>
            <a:ext cx="2609785" cy="600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439</a:t>
            </a:r>
            <a:endParaRPr lang="en-US" sz="4300" dirty="0"/>
          </a:p>
        </p:txBody>
      </p:sp>
      <p:sp>
        <p:nvSpPr>
          <p:cNvPr id="7" name="Text 4"/>
          <p:cNvSpPr/>
          <p:nvPr/>
        </p:nvSpPr>
        <p:spPr>
          <a:xfrm>
            <a:off x="1987500" y="2942630"/>
            <a:ext cx="276218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Registrations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902077" y="2079625"/>
            <a:ext cx="2914577" cy="1358305"/>
          </a:xfrm>
          <a:prstGeom prst="rect">
            <a:avLst/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9" name="Text 6"/>
          <p:cNvSpPr/>
          <p:nvPr/>
        </p:nvSpPr>
        <p:spPr>
          <a:xfrm>
            <a:off x="5054474" y="2262759"/>
            <a:ext cx="2609785" cy="600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53</a:t>
            </a:r>
            <a:endParaRPr lang="en-US" sz="4300" dirty="0"/>
          </a:p>
        </p:txBody>
      </p:sp>
      <p:sp>
        <p:nvSpPr>
          <p:cNvPr id="10" name="Text 7"/>
          <p:cNvSpPr/>
          <p:nvPr/>
        </p:nvSpPr>
        <p:spPr>
          <a:xfrm>
            <a:off x="5054474" y="2942630"/>
            <a:ext cx="276218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Countries represented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1835104" y="3590330"/>
            <a:ext cx="1892253" cy="1482725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2" name="Text 9"/>
          <p:cNvSpPr/>
          <p:nvPr/>
        </p:nvSpPr>
        <p:spPr>
          <a:xfrm>
            <a:off x="1962101" y="3738157"/>
            <a:ext cx="1638259" cy="432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64</a:t>
            </a:r>
            <a:endParaRPr lang="en-US" sz="3100" dirty="0"/>
          </a:p>
        </p:txBody>
      </p:sp>
      <p:sp>
        <p:nvSpPr>
          <p:cNvPr id="13" name="Text 10"/>
          <p:cNvSpPr/>
          <p:nvPr/>
        </p:nvSpPr>
        <p:spPr>
          <a:xfrm>
            <a:off x="1962101" y="4260255"/>
            <a:ext cx="16382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Scientific sessions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3879753" y="3590330"/>
            <a:ext cx="1892253" cy="1482725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5" name="Text 12"/>
          <p:cNvSpPr/>
          <p:nvPr/>
        </p:nvSpPr>
        <p:spPr>
          <a:xfrm>
            <a:off x="4006750" y="3738157"/>
            <a:ext cx="1638259" cy="432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194</a:t>
            </a:r>
            <a:endParaRPr lang="en-US" sz="3100" dirty="0"/>
          </a:p>
        </p:txBody>
      </p:sp>
      <p:sp>
        <p:nvSpPr>
          <p:cNvPr id="16" name="Text 13"/>
          <p:cNvSpPr/>
          <p:nvPr/>
        </p:nvSpPr>
        <p:spPr>
          <a:xfrm>
            <a:off x="4006750" y="4260255"/>
            <a:ext cx="176525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Speakers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5924402" y="3590330"/>
            <a:ext cx="1892253" cy="1482725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8" name="Text 15"/>
          <p:cNvSpPr/>
          <p:nvPr/>
        </p:nvSpPr>
        <p:spPr>
          <a:xfrm>
            <a:off x="6051399" y="3738157"/>
            <a:ext cx="1638259" cy="432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55</a:t>
            </a:r>
            <a:endParaRPr lang="en-US" sz="3100" dirty="0"/>
          </a:p>
        </p:txBody>
      </p:sp>
      <p:sp>
        <p:nvSpPr>
          <p:cNvPr id="19" name="Text 16"/>
          <p:cNvSpPr/>
          <p:nvPr/>
        </p:nvSpPr>
        <p:spPr>
          <a:xfrm>
            <a:off x="6051399" y="4260255"/>
            <a:ext cx="16382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UEMS bodies represented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1553379" y="5273080"/>
            <a:ext cx="10638316" cy="1571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spcAft>
                <a:spcPts val="155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new platform for the European specialist medical community.</a:t>
            </a:r>
            <a:endParaRPr lang="en-US" sz="18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Bringing together expertise, institutions and perspectives.</a:t>
            </a:r>
            <a:endParaRPr lang="en-US" sz="1800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408C1C0D-72DF-7ABA-955D-A7B7D1FC0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019" y="2042486"/>
            <a:ext cx="4304981" cy="30956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1797005" y="348743"/>
            <a:ext cx="9486663" cy="466328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The Congress: Building on Experience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869928" y="1778000"/>
            <a:ext cx="684512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b="1" kern="100" spc="72" dirty="0">
                <a:solidFill>
                  <a:srgbClr val="2B0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SUCCESSFUL FIRST EDITION</a:t>
            </a:r>
            <a:endParaRPr lang="en-US" sz="1200" b="1" dirty="0"/>
          </a:p>
        </p:txBody>
      </p:sp>
      <p:sp>
        <p:nvSpPr>
          <p:cNvPr id="7" name="Text 4"/>
          <p:cNvSpPr/>
          <p:nvPr/>
        </p:nvSpPr>
        <p:spPr>
          <a:xfrm>
            <a:off x="869928" y="2286000"/>
            <a:ext cx="306062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Strong participation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69928" y="2762250"/>
            <a:ext cx="306062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Broad representation across the UEMS community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248044" y="2286000"/>
            <a:ext cx="3060623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Positive feedback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248044" y="2762250"/>
            <a:ext cx="3060623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very favourable overall assessment from participants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76201" y="3495675"/>
            <a:ext cx="6235544" cy="304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Lessons for 2028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76354" y="3743325"/>
            <a:ext cx="6235544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65760" indent="-365760" algn="l">
              <a:lnSpc>
                <a:spcPct val="125000"/>
              </a:lnSpc>
              <a:buSzPct val="100000"/>
              <a:buChar char="•"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more concentrated scientific programme</a:t>
            </a:r>
            <a:endParaRPr lang="en-US" sz="1800" dirty="0"/>
          </a:p>
          <a:p>
            <a:pPr marL="365760" indent="-365760" algn="l">
              <a:lnSpc>
                <a:spcPct val="125000"/>
              </a:lnSpc>
              <a:buSzPct val="100000"/>
              <a:buChar char="•"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Fewer parallel sessions</a:t>
            </a:r>
            <a:endParaRPr lang="en-US" sz="1800" dirty="0"/>
          </a:p>
          <a:p>
            <a:pPr marL="365760" indent="-365760" algn="l">
              <a:lnSpc>
                <a:spcPct val="125000"/>
              </a:lnSpc>
              <a:buSzPct val="100000"/>
              <a:buChar char="•"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Greater opportunities for interaction and networking</a:t>
            </a:r>
            <a:endParaRPr lang="en-US" sz="1800" dirty="0"/>
          </a:p>
          <a:p>
            <a:pPr marL="365760" indent="-365760" algn="l">
              <a:lnSpc>
                <a:spcPct val="125000"/>
              </a:lnSpc>
              <a:buSzPct val="100000"/>
              <a:buChar char="•"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Earlier and more sustained communication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876354" y="5534025"/>
            <a:ext cx="6235544" cy="6875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550"/>
              </a:spcAft>
              <a:buNone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From a successful first edition to a stronger second Congress.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Building on what worked. Improving what can work better.</a:t>
            </a:r>
            <a:endParaRPr lang="en-US" sz="160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9809" y="1778000"/>
            <a:ext cx="3759106" cy="2171700"/>
          </a:xfrm>
          <a:prstGeom prst="rect">
            <a:avLst/>
          </a:prstGeom>
        </p:spPr>
      </p:pic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809" y="4127500"/>
            <a:ext cx="3759106" cy="21717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99710227-4445-A3AF-2096-AE6C9F82F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460500" cy="14986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CB4F2C5-2621-6814-E489-BE4028D2EE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" y="-46932"/>
            <a:ext cx="12191695" cy="1536351"/>
          </a:xfrm>
          <a:prstGeom prst="rect">
            <a:avLst/>
          </a:prstGeom>
        </p:spPr>
      </p:pic>
      <p:sp>
        <p:nvSpPr>
          <p:cNvPr id="19" name="Text 2">
            <a:extLst>
              <a:ext uri="{FF2B5EF4-FFF2-40B4-BE49-F238E27FC236}">
                <a16:creationId xmlns:a16="http://schemas.microsoft.com/office/drawing/2014/main" id="{564BD701-6A2C-D32A-49BC-EB2DF2EE009B}"/>
              </a:ext>
            </a:extLst>
          </p:cNvPr>
          <p:cNvSpPr/>
          <p:nvPr/>
        </p:nvSpPr>
        <p:spPr>
          <a:xfrm>
            <a:off x="1949405" y="501143"/>
            <a:ext cx="9486663" cy="466328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The Congress: Building on Experience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1797005" y="352293"/>
            <a:ext cx="9486663" cy="493713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Closer to Our Members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69928" y="1841500"/>
            <a:ext cx="110614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kern="100" spc="72" dirty="0">
                <a:solidFill>
                  <a:srgbClr val="2B0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STRENGTHENING OUR RELATIONSHIP WITH MEMBERS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869928" y="2270125"/>
            <a:ext cx="3179088" cy="38100"/>
          </a:xfrm>
          <a:prstGeom prst="rect">
            <a:avLst/>
          </a:prstGeom>
          <a:solidFill>
            <a:srgbClr val="2B0A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1098523" y="2536825"/>
            <a:ext cx="272189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Regular bilateral meetings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98523" y="3256359"/>
            <a:ext cx="272189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new opportunity for direct dialogue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06204" y="2270125"/>
            <a:ext cx="3179187" cy="38100"/>
          </a:xfrm>
          <a:prstGeom prst="rect">
            <a:avLst/>
          </a:prstGeom>
          <a:solidFill>
            <a:srgbClr val="2B0A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4734799" y="2536825"/>
            <a:ext cx="272199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Understanding national priorities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734799" y="3256359"/>
            <a:ext cx="272199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Recognising different realities across European healthcare systems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142580" y="2270125"/>
            <a:ext cx="3179187" cy="38100"/>
          </a:xfrm>
          <a:prstGeom prst="rect">
            <a:avLst/>
          </a:prstGeom>
          <a:solidFill>
            <a:srgbClr val="2B0A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8371174" y="2536825"/>
            <a:ext cx="272199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two-way relationship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371174" y="3256359"/>
            <a:ext cx="272199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Listening, exchanging perspectives and identifying opportunities for cooperation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69928" y="4285059"/>
            <a:ext cx="1106142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Continuing in 2027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69928" y="5029694"/>
            <a:ext cx="10451839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stronger UEMS begins with stronger relationships with its Members.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869928" y="5593754"/>
            <a:ext cx="1106142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relevance depends on the value we bring to those we represent.</a:t>
            </a:r>
            <a:endParaRPr lang="en-US" sz="180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7505A626-ACED-ABBE-5627-6D4B6D851C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0500" cy="14986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94D945D9-FA3C-5844-8D4E-0C8BBFB44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1" y="2682"/>
            <a:ext cx="12191695" cy="1536351"/>
          </a:xfrm>
          <a:prstGeom prst="rect">
            <a:avLst/>
          </a:prstGeom>
        </p:spPr>
      </p:pic>
      <p:sp>
        <p:nvSpPr>
          <p:cNvPr id="21" name="Text 2">
            <a:extLst>
              <a:ext uri="{FF2B5EF4-FFF2-40B4-BE49-F238E27FC236}">
                <a16:creationId xmlns:a16="http://schemas.microsoft.com/office/drawing/2014/main" id="{6AFA7ABA-DC43-CAC2-9749-590CFF3A2FFD}"/>
              </a:ext>
            </a:extLst>
          </p:cNvPr>
          <p:cNvSpPr/>
          <p:nvPr/>
        </p:nvSpPr>
        <p:spPr>
          <a:xfrm>
            <a:off x="1797005" y="348743"/>
            <a:ext cx="9486663" cy="466328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Closer to Our Members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1797005" y="348743"/>
            <a:ext cx="9486663" cy="466328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Strengthening Our European Voice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869928" y="1625600"/>
            <a:ext cx="684512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kern="100" spc="72" dirty="0">
                <a:solidFill>
                  <a:srgbClr val="2B0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EUROPEAN AND INTERNATIONAL ENGAGEMENT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910160" y="1999743"/>
            <a:ext cx="1773689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10 June 2026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910160" y="2261377"/>
            <a:ext cx="1773689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Joint Statement with WHO Regional Office for Europe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693186" y="1999743"/>
            <a:ext cx="2063275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European Medical Organisations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692881" y="2543951"/>
            <a:ext cx="206327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Strengthening cooperation and common positions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055385" y="1987136"/>
            <a:ext cx="1773788" cy="5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European Projects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055385" y="2483697"/>
            <a:ext cx="1773788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KEEPCARING | DISCERN DSS | UM HEART VR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69928" y="3441682"/>
            <a:ext cx="684512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next challenge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06" y="3784222"/>
            <a:ext cx="1219169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Transforming specialist medical expertise into greater influence at European level.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306" y="4177185"/>
            <a:ext cx="1219169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UEMS should be a recognised voice in decisions affecting European healthcare.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8CEB67DB-D157-DC44-B7E7-2902BF9FBA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0500" cy="14986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1475CF6-A1AE-06BD-B5AA-360B4B903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10419"/>
            <a:ext cx="12191695" cy="1536351"/>
          </a:xfrm>
          <a:prstGeom prst="rect">
            <a:avLst/>
          </a:prstGeom>
        </p:spPr>
      </p:pic>
      <p:sp>
        <p:nvSpPr>
          <p:cNvPr id="21" name="Text 2">
            <a:extLst>
              <a:ext uri="{FF2B5EF4-FFF2-40B4-BE49-F238E27FC236}">
                <a16:creationId xmlns:a16="http://schemas.microsoft.com/office/drawing/2014/main" id="{0F5B6110-00EA-6B59-9632-CDA4BD729BF8}"/>
              </a:ext>
            </a:extLst>
          </p:cNvPr>
          <p:cNvSpPr/>
          <p:nvPr/>
        </p:nvSpPr>
        <p:spPr>
          <a:xfrm>
            <a:off x="1949405" y="501143"/>
            <a:ext cx="9486663" cy="466328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Strengthening Our European Voice</a:t>
            </a:r>
            <a:endParaRPr lang="en-US" sz="3400" dirty="0"/>
          </a:p>
        </p:txBody>
      </p:sp>
      <p:pic>
        <p:nvPicPr>
          <p:cNvPr id="22" name="Image 0" descr="preencoded.png">
            <a:extLst>
              <a:ext uri="{FF2B5EF4-FFF2-40B4-BE49-F238E27FC236}">
                <a16:creationId xmlns:a16="http://schemas.microsoft.com/office/drawing/2014/main" id="{429DAE4E-6C61-7F9D-E1F7-3234FB233B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4405" y="4583972"/>
            <a:ext cx="6522881" cy="22094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797005" y="295650"/>
            <a:ext cx="9486663" cy="822920"/>
          </a:xfrm>
          <a:prstGeom prst="rect">
            <a:avLst/>
          </a:prstGeom>
          <a:noFill/>
          <a:ln/>
        </p:spPr>
        <p:txBody>
          <a:bodyPr wrap="square" lIns="91438" tIns="0" rIns="91438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Financial Stability and Institutional Independence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1835104" y="1765300"/>
            <a:ext cx="1009624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kern="100" spc="72" dirty="0">
                <a:solidFill>
                  <a:srgbClr val="FFF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STRONG FINANCIAL POSITION</a:t>
            </a: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1835104" y="2193925"/>
            <a:ext cx="2959026" cy="1691084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" name="Text 3"/>
          <p:cNvSpPr/>
          <p:nvPr/>
        </p:nvSpPr>
        <p:spPr>
          <a:xfrm>
            <a:off x="2038299" y="2419350"/>
            <a:ext cx="2552636" cy="488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€176,343</a:t>
            </a:r>
            <a:endParaRPr lang="en-US" sz="3500" dirty="0"/>
          </a:p>
        </p:txBody>
      </p:sp>
      <p:sp>
        <p:nvSpPr>
          <p:cNvPr id="7" name="Text 4"/>
          <p:cNvSpPr/>
          <p:nvPr/>
        </p:nvSpPr>
        <p:spPr>
          <a:xfrm>
            <a:off x="2038299" y="2996009"/>
            <a:ext cx="25526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Positive financial result | 2025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098922" y="2193925"/>
            <a:ext cx="2959026" cy="1691084"/>
          </a:xfrm>
          <a:prstGeom prst="rect">
            <a:avLst/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9" name="Text 6"/>
          <p:cNvSpPr/>
          <p:nvPr/>
        </p:nvSpPr>
        <p:spPr>
          <a:xfrm>
            <a:off x="5302117" y="2419350"/>
            <a:ext cx="2552636" cy="488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€934,209</a:t>
            </a:r>
            <a:endParaRPr lang="en-US" sz="3500" dirty="0"/>
          </a:p>
        </p:txBody>
      </p:sp>
      <p:sp>
        <p:nvSpPr>
          <p:cNvPr id="10" name="Text 7"/>
          <p:cNvSpPr/>
          <p:nvPr/>
        </p:nvSpPr>
        <p:spPr>
          <a:xfrm>
            <a:off x="5302117" y="2996009"/>
            <a:ext cx="25526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 result | First half of 2026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362741" y="2193925"/>
            <a:ext cx="2959026" cy="1691084"/>
          </a:xfrm>
          <a:prstGeom prst="rect">
            <a:avLst/>
          </a:prstGeom>
          <a:solidFill>
            <a:srgbClr val="EAF2F8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2" name="Text 9"/>
          <p:cNvSpPr/>
          <p:nvPr/>
        </p:nvSpPr>
        <p:spPr>
          <a:xfrm>
            <a:off x="8565936" y="2419350"/>
            <a:ext cx="2552636" cy="4889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€17,378</a:t>
            </a:r>
            <a:endParaRPr lang="en-US" sz="3500" dirty="0"/>
          </a:p>
        </p:txBody>
      </p:sp>
      <p:sp>
        <p:nvSpPr>
          <p:cNvPr id="13" name="Text 10"/>
          <p:cNvSpPr/>
          <p:nvPr/>
        </p:nvSpPr>
        <p:spPr>
          <a:xfrm>
            <a:off x="8565936" y="2996009"/>
            <a:ext cx="25526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Projected positive result | Budget 2027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835104" y="4559300"/>
            <a:ext cx="1009624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b="1" kern="100" spc="72" dirty="0">
                <a:solidFill>
                  <a:srgbClr val="FFFF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DOMUS MEDICA EUROPAEA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1835104" y="4987925"/>
            <a:ext cx="1009624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Bank loan fully repaid in 2026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835104" y="5732560"/>
            <a:ext cx="9486663" cy="365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UEMS is now free of external debt.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1835104" y="6296620"/>
            <a:ext cx="1009624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Financial stability provides the independence and capacity to invest in our future.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1797005" y="278785"/>
            <a:ext cx="9486663" cy="795337"/>
          </a:xfrm>
          <a:prstGeom prst="rect">
            <a:avLst/>
          </a:prstGeom>
          <a:noFill/>
          <a:ln/>
        </p:spPr>
        <p:txBody>
          <a:bodyPr wrap="square" lIns="91438" tIns="0" rIns="91438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The Brussels Office: Supporting a Growing Organisation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869928" y="1704657"/>
            <a:ext cx="6743531" cy="5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20.3 FTEs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869928" y="2435225"/>
            <a:ext cx="735311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 operational capacity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9928" y="2978150"/>
            <a:ext cx="3295568" cy="259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EACCME Development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69928" y="3347145"/>
            <a:ext cx="3295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Implementation of Accredited Provider Status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317892" y="2978150"/>
            <a:ext cx="3295568" cy="259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Digital Transformation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317892" y="3347145"/>
            <a:ext cx="3295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latin typeface="Inter" pitchFamily="34" charset="0"/>
                <a:ea typeface="Inter" pitchFamily="34" charset="-122"/>
                <a:cs typeface="Inter" pitchFamily="34" charset="-120"/>
              </a:rPr>
              <a:t>Transition to Nalios and migration to Odoo v.19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869928" y="4185345"/>
            <a:ext cx="3295568" cy="259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Institutional Projects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69928" y="4554339"/>
            <a:ext cx="3295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 Zone and UEMS Fellowship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317892" y="4185345"/>
            <a:ext cx="3295568" cy="518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European Medical Specialist Review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4317892" y="4813399"/>
            <a:ext cx="32955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Consolidating the UEMS scientific publication platform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80522" y="5848176"/>
            <a:ext cx="6874739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stronger Office supporting an increasingly active organisation.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68892" y="6299200"/>
            <a:ext cx="6958391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 must be accompanied by efficiency, expertise and appropriate resources.</a:t>
            </a:r>
            <a:endParaRPr lang="en-US" sz="14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803" y="1765300"/>
            <a:ext cx="3505112" cy="2171700"/>
          </a:xfrm>
          <a:prstGeom prst="rect">
            <a:avLst/>
          </a:prstGeom>
        </p:spPr>
      </p:pic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3803" y="4127500"/>
            <a:ext cx="3505112" cy="2171700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EE02BDFF-5A35-B783-2A85-CE7264724C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460500" cy="149860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B978D02E-E2F3-02BF-B58C-3CB52EB380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" y="0"/>
            <a:ext cx="12191695" cy="1536351"/>
          </a:xfrm>
          <a:prstGeom prst="rect">
            <a:avLst/>
          </a:prstGeom>
        </p:spPr>
      </p:pic>
      <p:sp>
        <p:nvSpPr>
          <p:cNvPr id="22" name="Text 2">
            <a:extLst>
              <a:ext uri="{FF2B5EF4-FFF2-40B4-BE49-F238E27FC236}">
                <a16:creationId xmlns:a16="http://schemas.microsoft.com/office/drawing/2014/main" id="{52B35FE6-A04F-53DE-F793-3DB55D5EAB82}"/>
              </a:ext>
            </a:extLst>
          </p:cNvPr>
          <p:cNvSpPr/>
          <p:nvPr/>
        </p:nvSpPr>
        <p:spPr>
          <a:xfrm>
            <a:off x="1949405" y="431185"/>
            <a:ext cx="9486663" cy="795337"/>
          </a:xfrm>
          <a:prstGeom prst="rect">
            <a:avLst/>
          </a:prstGeom>
          <a:noFill/>
          <a:ln/>
        </p:spPr>
        <p:txBody>
          <a:bodyPr wrap="square" lIns="91438" tIns="0" rIns="91438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The Brussels Office: Supporting a Growing Organisation</a:t>
            </a:r>
            <a:endParaRPr lang="en-US" sz="2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6" name="Text 3"/>
          <p:cNvSpPr/>
          <p:nvPr/>
        </p:nvSpPr>
        <p:spPr>
          <a:xfrm>
            <a:off x="869928" y="1778000"/>
            <a:ext cx="1106142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00" b="1" kern="100" spc="72" dirty="0">
                <a:solidFill>
                  <a:srgbClr val="2B0A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FIVE PRIORITIES FOR THE NEXT STAGE</a:t>
            </a:r>
            <a:endParaRPr lang="en-US" sz="1200" b="1" dirty="0"/>
          </a:p>
        </p:txBody>
      </p:sp>
      <p:sp>
        <p:nvSpPr>
          <p:cNvPr id="7" name="Shape 4"/>
          <p:cNvSpPr/>
          <p:nvPr/>
        </p:nvSpPr>
        <p:spPr>
          <a:xfrm>
            <a:off x="869928" y="2206625"/>
            <a:ext cx="10451839" cy="800100"/>
          </a:xfrm>
          <a:custGeom>
            <a:avLst/>
            <a:gdLst/>
            <a:ahLst/>
            <a:cxnLst/>
            <a:rect l="l" t="t" r="r" b="b"/>
            <a:pathLst>
              <a:path w="10451839" h="800100">
                <a:moveTo>
                  <a:pt x="80008" y="0"/>
                </a:moveTo>
                <a:lnTo>
                  <a:pt x="10371831" y="0"/>
                </a:lnTo>
                <a:arcTo wR="80008" hR="80010" stAng="16200000" swAng="5400000"/>
                <a:lnTo>
                  <a:pt x="10451839" y="800100"/>
                </a:lnTo>
                <a:lnTo>
                  <a:pt x="0" y="800100"/>
                </a:lnTo>
                <a:lnTo>
                  <a:pt x="0" y="80010"/>
                </a:lnTo>
                <a:arcTo wR="80008" hR="80010" stAng="10800000" swAng="5400000"/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996925" y="2330450"/>
            <a:ext cx="77914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1.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57864" y="2282825"/>
            <a:ext cx="9936906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Closer to Our Members</a:t>
            </a:r>
            <a:endParaRPr lang="en-US" sz="17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Strengthening dialogue and understanding national priorities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69928" y="3006725"/>
            <a:ext cx="10451839" cy="8001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996925" y="3130550"/>
            <a:ext cx="82498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2.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303702" y="3082925"/>
            <a:ext cx="9891068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Greater Impact of European Standards</a:t>
            </a:r>
            <a:endParaRPr lang="en-US" sz="17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Moving beyond approval towards implementation and evaluation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69928" y="3806825"/>
            <a:ext cx="10451839" cy="8001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996925" y="3930650"/>
            <a:ext cx="82299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3.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301717" y="3883025"/>
            <a:ext cx="9893053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Sustainable EACCME</a:t>
            </a:r>
            <a:endParaRPr lang="en-US" sz="17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Innovation, quality and operational efficiency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869928" y="4606925"/>
            <a:ext cx="10451839" cy="8001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17" name="Text 14"/>
          <p:cNvSpPr/>
          <p:nvPr/>
        </p:nvSpPr>
        <p:spPr>
          <a:xfrm>
            <a:off x="996925" y="4730750"/>
            <a:ext cx="82706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4.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305785" y="4683125"/>
            <a:ext cx="988898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Stronger European Voice</a:t>
            </a:r>
            <a:endParaRPr lang="en-US" sz="17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Making specialist expertise more visible and influential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869928" y="5407025"/>
            <a:ext cx="10451839" cy="800100"/>
          </a:xfrm>
          <a:custGeom>
            <a:avLst/>
            <a:gdLst/>
            <a:ahLst/>
            <a:cxnLst/>
            <a:rect l="l" t="t" r="r" b="b"/>
            <a:pathLst>
              <a:path w="10451839" h="800100">
                <a:moveTo>
                  <a:pt x="0" y="0"/>
                </a:moveTo>
                <a:lnTo>
                  <a:pt x="10451839" y="0"/>
                </a:lnTo>
                <a:lnTo>
                  <a:pt x="10451839" y="720090"/>
                </a:lnTo>
                <a:arcTo wR="80008" hR="80010" stAng="0" swAng="5400000"/>
                <a:lnTo>
                  <a:pt x="80008" y="800100"/>
                </a:lnTo>
                <a:arcTo wR="80008" hR="80010" stAng="5400000" swAng="5400000"/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20" name="Text 17"/>
          <p:cNvSpPr/>
          <p:nvPr/>
        </p:nvSpPr>
        <p:spPr>
          <a:xfrm>
            <a:off x="996925" y="5530850"/>
            <a:ext cx="81694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5.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295665" y="5483225"/>
            <a:ext cx="989910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More Connected UEMS Community</a:t>
            </a:r>
            <a:endParaRPr lang="en-US" sz="17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Bringing together the expertise of our Members, Sections and Boards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869928" y="3000375"/>
            <a:ext cx="10451839" cy="12700"/>
          </a:xfrm>
          <a:prstGeom prst="rect">
            <a:avLst/>
          </a:prstGeom>
          <a:solidFill>
            <a:srgbClr val="C8D8E6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23" name="Shape 20"/>
          <p:cNvSpPr/>
          <p:nvPr/>
        </p:nvSpPr>
        <p:spPr>
          <a:xfrm>
            <a:off x="869928" y="3800475"/>
            <a:ext cx="10451839" cy="12700"/>
          </a:xfrm>
          <a:prstGeom prst="rect">
            <a:avLst/>
          </a:prstGeom>
          <a:solidFill>
            <a:srgbClr val="C8D8E6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24" name="Shape 21"/>
          <p:cNvSpPr/>
          <p:nvPr/>
        </p:nvSpPr>
        <p:spPr>
          <a:xfrm>
            <a:off x="869928" y="4600575"/>
            <a:ext cx="10451839" cy="12700"/>
          </a:xfrm>
          <a:prstGeom prst="rect">
            <a:avLst/>
          </a:prstGeom>
          <a:solidFill>
            <a:srgbClr val="C8D8E6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25" name="Shape 22"/>
          <p:cNvSpPr/>
          <p:nvPr/>
        </p:nvSpPr>
        <p:spPr>
          <a:xfrm>
            <a:off x="869928" y="5400675"/>
            <a:ext cx="10451839" cy="12700"/>
          </a:xfrm>
          <a:prstGeom prst="rect">
            <a:avLst/>
          </a:prstGeom>
          <a:solidFill>
            <a:srgbClr val="C8D8E6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26" name="Text 23"/>
          <p:cNvSpPr/>
          <p:nvPr/>
        </p:nvSpPr>
        <p:spPr>
          <a:xfrm>
            <a:off x="869928" y="6019800"/>
            <a:ext cx="1045183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next stage is not simply about doing more.</a:t>
            </a:r>
            <a:endParaRPr lang="en-US" sz="18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8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is about making better use of what we have built.</a:t>
            </a:r>
            <a:endParaRPr lang="en-US" sz="1800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2C25E0D3-C70A-6748-1C9C-2B9B40D75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0500" cy="149860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62DF4F82-61B9-3E43-05C1-260312FD99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-26639"/>
            <a:ext cx="12191695" cy="1536351"/>
          </a:xfrm>
          <a:prstGeom prst="rect">
            <a:avLst/>
          </a:prstGeom>
        </p:spPr>
      </p:pic>
      <p:sp>
        <p:nvSpPr>
          <p:cNvPr id="29" name="Text 2">
            <a:extLst>
              <a:ext uri="{FF2B5EF4-FFF2-40B4-BE49-F238E27FC236}">
                <a16:creationId xmlns:a16="http://schemas.microsoft.com/office/drawing/2014/main" id="{667A6A77-3E54-6A96-1467-AFD37007F118}"/>
              </a:ext>
            </a:extLst>
          </p:cNvPr>
          <p:cNvSpPr/>
          <p:nvPr/>
        </p:nvSpPr>
        <p:spPr>
          <a:xfrm>
            <a:off x="1797005" y="352293"/>
            <a:ext cx="9486663" cy="493713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Looking Towards 2027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2E62A4"/>
          </a:solidFill>
          <a:ln w="12700">
            <a:solidFill>
              <a:srgbClr val="2E62A4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3" name="Image 0" descr="/mnt/data/slide_work/pic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87" y="36576"/>
            <a:ext cx="1327817" cy="13624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572768" y="438912"/>
            <a:ext cx="10149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 More Relevant and Influential UEMS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658368" y="1755648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C28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CONSOLIDATION TO IMPACT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313432"/>
            <a:ext cx="3154680" cy="1874520"/>
          </a:xfrm>
          <a:prstGeom prst="rect">
            <a:avLst/>
          </a:prstGeom>
          <a:solidFill>
            <a:srgbClr val="EAF1F8"/>
          </a:solidFill>
          <a:ln w="12700">
            <a:solidFill>
              <a:srgbClr val="D9E5F0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Shape 4"/>
          <p:cNvSpPr/>
          <p:nvPr/>
        </p:nvSpPr>
        <p:spPr>
          <a:xfrm>
            <a:off x="658368" y="2313432"/>
            <a:ext cx="3154680" cy="82296"/>
          </a:xfrm>
          <a:prstGeom prst="rect">
            <a:avLst/>
          </a:prstGeom>
          <a:solidFill>
            <a:srgbClr val="17A4CE"/>
          </a:solidFill>
          <a:ln w="12700">
            <a:solidFill>
              <a:srgbClr val="17A4C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5"/>
          <p:cNvSpPr/>
          <p:nvPr/>
        </p:nvSpPr>
        <p:spPr>
          <a:xfrm>
            <a:off x="859536" y="2578608"/>
            <a:ext cx="27706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23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Closer to our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23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Members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859536" y="3465576"/>
            <a:ext cx="27614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455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relationships and dialogue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26280" y="2313432"/>
            <a:ext cx="3154680" cy="1874520"/>
          </a:xfrm>
          <a:prstGeom prst="rect">
            <a:avLst/>
          </a:prstGeom>
          <a:solidFill>
            <a:srgbClr val="075594"/>
          </a:solidFill>
          <a:ln w="12700">
            <a:solidFill>
              <a:srgbClr val="D9E5F0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Shape 8"/>
          <p:cNvSpPr/>
          <p:nvPr/>
        </p:nvSpPr>
        <p:spPr>
          <a:xfrm>
            <a:off x="4526280" y="2313432"/>
            <a:ext cx="3154680" cy="82296"/>
          </a:xfrm>
          <a:prstGeom prst="rect">
            <a:avLst/>
          </a:prstGeom>
          <a:solidFill>
            <a:srgbClr val="17A4CE"/>
          </a:solidFill>
          <a:ln w="12700">
            <a:solidFill>
              <a:srgbClr val="17A4C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Text 9"/>
          <p:cNvSpPr/>
          <p:nvPr/>
        </p:nvSpPr>
        <p:spPr>
          <a:xfrm>
            <a:off x="4727448" y="2578608"/>
            <a:ext cx="27706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in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Europe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4727448" y="3465576"/>
            <a:ext cx="27614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E8F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more influential European voice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8394192" y="2313432"/>
            <a:ext cx="3154680" cy="1874520"/>
          </a:xfrm>
          <a:prstGeom prst="rect">
            <a:avLst/>
          </a:prstGeom>
          <a:solidFill>
            <a:srgbClr val="EAF1F8"/>
          </a:solidFill>
          <a:ln w="12700">
            <a:solidFill>
              <a:srgbClr val="D9E5F0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5" name="Shape 12"/>
          <p:cNvSpPr/>
          <p:nvPr/>
        </p:nvSpPr>
        <p:spPr>
          <a:xfrm>
            <a:off x="8394192" y="2313432"/>
            <a:ext cx="3154680" cy="82296"/>
          </a:xfrm>
          <a:prstGeom prst="rect">
            <a:avLst/>
          </a:prstGeom>
          <a:solidFill>
            <a:srgbClr val="17A4CE"/>
          </a:solidFill>
          <a:ln w="12700">
            <a:solidFill>
              <a:srgbClr val="17A4C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Text 13"/>
          <p:cNvSpPr/>
          <p:nvPr/>
        </p:nvSpPr>
        <p:spPr>
          <a:xfrm>
            <a:off x="8595360" y="2578608"/>
            <a:ext cx="27706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23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Greater impact in Specialist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23F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Medical Training and Practice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595360" y="3465576"/>
            <a:ext cx="27614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455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Turning standards into meaningful change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58368" y="4562856"/>
            <a:ext cx="10890504" cy="932688"/>
          </a:xfrm>
          <a:prstGeom prst="rect">
            <a:avLst/>
          </a:prstGeom>
          <a:solidFill>
            <a:srgbClr val="075594"/>
          </a:solidFill>
          <a:ln w="12700">
            <a:solidFill>
              <a:srgbClr val="075594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6"/>
          <p:cNvSpPr/>
          <p:nvPr/>
        </p:nvSpPr>
        <p:spPr>
          <a:xfrm>
            <a:off x="941832" y="4690872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9CD8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NEXT CHALLENGE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941832" y="5020056"/>
            <a:ext cx="101681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simply to do more, but to make a greater difference.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1097280" y="5916168"/>
            <a:ext cx="1001268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86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 to our Members, Sections, Boards, Committees and the entire UEMS team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861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their continued commitment.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5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1498600"/>
          </a:xfrm>
          <a:prstGeom prst="roundRect">
            <a:avLst>
              <a:gd name="adj" fmla="val 2288"/>
            </a:avLst>
          </a:prstGeom>
          <a:solidFill>
            <a:srgbClr val="004B87"/>
          </a:solidFill>
          <a:ln/>
        </p:spPr>
        <p:txBody>
          <a:bodyPr/>
          <a:lstStyle/>
          <a:p>
            <a:endParaRPr lang="pt-PT"/>
          </a:p>
        </p:txBody>
      </p:sp>
      <p:sp>
        <p:nvSpPr>
          <p:cNvPr id="5" name="Text 2"/>
          <p:cNvSpPr/>
          <p:nvPr/>
        </p:nvSpPr>
        <p:spPr>
          <a:xfrm>
            <a:off x="1797005" y="349377"/>
            <a:ext cx="9486663" cy="452537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A More Relevant and Influential UEMS</a:t>
            </a:r>
            <a:endParaRPr lang="en-US" sz="3300" dirty="0"/>
          </a:p>
        </p:txBody>
      </p:sp>
      <p:sp>
        <p:nvSpPr>
          <p:cNvPr id="15" name="Text 12"/>
          <p:cNvSpPr/>
          <p:nvPr/>
        </p:nvSpPr>
        <p:spPr>
          <a:xfrm>
            <a:off x="869928" y="5380137"/>
            <a:ext cx="10451839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endParaRPr lang="en-US" sz="16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BFE7B7FC-45A7-7819-72AD-E91165046C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0500" cy="14986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B96022D-9740-0B2C-71C3-CF2F0EABC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" y="-37751"/>
            <a:ext cx="12191695" cy="1536351"/>
          </a:xfrm>
          <a:prstGeom prst="rect">
            <a:avLst/>
          </a:prstGeom>
        </p:spPr>
      </p:pic>
      <p:sp>
        <p:nvSpPr>
          <p:cNvPr id="19" name="Text 2">
            <a:extLst>
              <a:ext uri="{FF2B5EF4-FFF2-40B4-BE49-F238E27FC236}">
                <a16:creationId xmlns:a16="http://schemas.microsoft.com/office/drawing/2014/main" id="{29C475DE-BA9C-D7ED-0DD9-7AFAB223027A}"/>
              </a:ext>
            </a:extLst>
          </p:cNvPr>
          <p:cNvSpPr/>
          <p:nvPr/>
        </p:nvSpPr>
        <p:spPr>
          <a:xfrm>
            <a:off x="1949405" y="501777"/>
            <a:ext cx="9486663" cy="452537"/>
          </a:xfrm>
          <a:prstGeom prst="rect">
            <a:avLst/>
          </a:prstGeom>
          <a:noFill/>
          <a:ln/>
        </p:spPr>
        <p:txBody>
          <a:bodyPr wrap="none" lIns="91438" tIns="0" rIns="91438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Thank you for your attention</a:t>
            </a:r>
            <a:endParaRPr lang="en-US" sz="33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D1D0BECD-3307-EB25-C0AA-B5C4D14398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9405" y="1498600"/>
            <a:ext cx="8039100" cy="5359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7455a3-4a59-4a73-9e70-409757b3c8a1" xsi:nil="true"/>
    <lcf76f155ced4ddcb4097134ff3c332f xmlns="83bd27bf-f23a-4764-ba48-893866d47e0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7309BB-31D1-4422-A599-4D1AE0672C6D}"/>
</file>

<file path=customXml/itemProps2.xml><?xml version="1.0" encoding="utf-8"?>
<ds:datastoreItem xmlns:ds="http://schemas.openxmlformats.org/officeDocument/2006/customXml" ds:itemID="{2F48792F-8A06-4965-9D69-BB8514091859}"/>
</file>

<file path=customXml/itemProps3.xml><?xml version="1.0" encoding="utf-8"?>
<ds:datastoreItem xmlns:ds="http://schemas.openxmlformats.org/officeDocument/2006/customXml" ds:itemID="{E3DC3178-7959-4597-882C-A49CC9F1351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2353</Words>
  <Application>Microsoft Office PowerPoint</Application>
  <PresentationFormat>Widescreen</PresentationFormat>
  <Paragraphs>344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Alegreya Sans Bold</vt:lpstr>
      <vt:lpstr>Inter SemiBold</vt:lpstr>
      <vt:lpstr>Arial</vt:lpstr>
      <vt:lpstr>Aptos</vt:lpstr>
      <vt:lpstr>Inter Bold</vt:lpstr>
      <vt:lpstr>Inter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Amelia Donighian</cp:lastModifiedBy>
  <cp:revision>8</cp:revision>
  <dcterms:created xsi:type="dcterms:W3CDTF">2026-10-16T08:09:22Z</dcterms:created>
  <dcterms:modified xsi:type="dcterms:W3CDTF">2026-10-16T16:41:00Z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0x0101004194900BABD61B4BAC2F245EDF4ED39E</vt:lpwstr>
  </property>
</Properties>
</file>