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71" r:id="rId2"/>
    <p:sldId id="268" r:id="rId3"/>
    <p:sldId id="270" r:id="rId4"/>
    <p:sldId id="269" r:id="rId5"/>
    <p:sldId id="257" r:id="rId6"/>
    <p:sldId id="258" r:id="rId7"/>
    <p:sldId id="259" r:id="rId8"/>
    <p:sldId id="260" r:id="rId9"/>
    <p:sldId id="261" r:id="rId10"/>
    <p:sldId id="262" r:id="rId11"/>
    <p:sldId id="263" r:id="rId12"/>
    <p:sldId id="264" r:id="rId13"/>
    <p:sldId id="266" r:id="rId14"/>
    <p:sldId id="267" r:id="rId15"/>
    <p:sldId id="265" r:id="rId16"/>
  </p:sldIdLst>
  <p:sldSz cx="12192000" cy="6858000"/>
  <p:notesSz cx="6797675" cy="9926638"/>
  <p:embeddedFontLst>
    <p:embeddedFont>
      <p:font typeface="Inter" panose="020B0604020202020204" charset="0"/>
      <p:regular r:id="rId18"/>
      <p:bold r:id="rId19"/>
    </p:embeddedFont>
    <p:embeddedFont>
      <p:font typeface="Calibri" panose="020F0502020204030204" pitchFamily="34" charset="0"/>
      <p:regular r:id="rId20"/>
      <p:bold r:id="rId21"/>
      <p:italic r:id="rId22"/>
      <p:boldItalic r:id="rId2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4" d="100"/>
          <a:sy n="64" d="100"/>
        </p:scale>
        <p:origin x="65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1853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a:t>
            </a:fld>
            <a:endParaRPr lang="en-US"/>
          </a:p>
        </p:txBody>
      </p:sp>
    </p:spTree>
    <p:extLst>
      <p:ext uri="{BB962C8B-B14F-4D97-AF65-F5344CB8AC3E}">
        <p14:creationId xmlns:p14="http://schemas.microsoft.com/office/powerpoint/2010/main" val="2715005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13</a:t>
            </a:fld>
            <a:endParaRPr lang="en-US"/>
          </a:p>
        </p:txBody>
      </p:sp>
    </p:spTree>
    <p:extLst>
      <p:ext uri="{BB962C8B-B14F-4D97-AF65-F5344CB8AC3E}">
        <p14:creationId xmlns:p14="http://schemas.microsoft.com/office/powerpoint/2010/main" val="1692266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14</a:t>
            </a:fld>
            <a:endParaRPr lang="en-US"/>
          </a:p>
        </p:txBody>
      </p:sp>
    </p:spTree>
    <p:extLst>
      <p:ext uri="{BB962C8B-B14F-4D97-AF65-F5344CB8AC3E}">
        <p14:creationId xmlns:p14="http://schemas.microsoft.com/office/powerpoint/2010/main" val="2891568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20.png"/><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4.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7.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4.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7.png"/><Relationship Id="rId7"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1.png"/><Relationship Id="rId11" Type="http://schemas.openxmlformats.org/officeDocument/2006/relationships/image" Target="../media/image4.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4.png"/><Relationship Id="rId3" Type="http://schemas.openxmlformats.org/officeDocument/2006/relationships/image" Target="../media/image7.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1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7.png"/><Relationship Id="rId7" Type="http://schemas.openxmlformats.org/officeDocument/2006/relationships/image" Target="../media/image68.png"/><Relationship Id="rId12"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12.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3" Type="http://schemas.openxmlformats.org/officeDocument/2006/relationships/image" Target="../media/image7.pn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0.png"/><Relationship Id="rId11" Type="http://schemas.openxmlformats.org/officeDocument/2006/relationships/image" Target="../media/image79.png"/><Relationship Id="rId5" Type="http://schemas.openxmlformats.org/officeDocument/2006/relationships/image" Target="../media/image74.png"/><Relationship Id="rId10" Type="http://schemas.openxmlformats.org/officeDocument/2006/relationships/image" Target="../media/image78.png"/><Relationship Id="rId4" Type="http://schemas.openxmlformats.org/officeDocument/2006/relationships/image" Target="../media/image73.png"/><Relationship Id="rId9" Type="http://schemas.openxmlformats.org/officeDocument/2006/relationships/image" Target="../media/image77.png"/><Relationship Id="rId1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7.png"/><Relationship Id="rId7" Type="http://schemas.openxmlformats.org/officeDocument/2006/relationships/image" Target="../media/image85.png"/><Relationship Id="rId12"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1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7.png"/><Relationship Id="rId7" Type="http://schemas.openxmlformats.org/officeDocument/2006/relationships/image" Target="../media/image93.png"/><Relationship Id="rId12"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_rels/slide15.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png"/><Relationship Id="rId3" Type="http://schemas.openxmlformats.org/officeDocument/2006/relationships/image" Target="../media/image7.pn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notesSlide" Target="../notesSlides/notesSlide1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5" Type="http://schemas.openxmlformats.org/officeDocument/2006/relationships/image" Target="../media/image10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png"/><Relationship Id="rId14"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UEMS House | uems.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92268" cy="37887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The UEMS House | uems.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2268" y="-22893"/>
            <a:ext cx="3092268" cy="378879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The UEMS House | uems.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4536" y="-9379"/>
            <a:ext cx="3092268" cy="378879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he UEMS House | uems.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7310" y="-9380"/>
            <a:ext cx="3092268" cy="378879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The UEMS House | uems.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28043"/>
            <a:ext cx="3092268" cy="378879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The UEMS House | uems.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2268" y="3105150"/>
            <a:ext cx="3092268" cy="378879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The UEMS House | uems.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4536" y="3118664"/>
            <a:ext cx="3092268" cy="378879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The UEMS House | uems.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7310" y="3118663"/>
            <a:ext cx="3092268" cy="3788795"/>
          </a:xfrm>
          <a:prstGeom prst="rect">
            <a:avLst/>
          </a:prstGeom>
          <a:noFill/>
          <a:extLst>
            <a:ext uri="{909E8E84-426E-40DD-AFC4-6F175D3DCCD1}">
              <a14:hiddenFill xmlns:a14="http://schemas.microsoft.com/office/drawing/2010/main">
                <a:solidFill>
                  <a:srgbClr val="FFFFFF"/>
                </a:solidFill>
              </a14:hiddenFill>
            </a:ext>
          </a:extLst>
        </p:spPr>
      </p:pic>
      <p:pic>
        <p:nvPicPr>
          <p:cNvPr id="5" name="SK-1-img-4" descr="preencoded.png"/>
          <p:cNvPicPr>
            <a:picLocks noChangeAspect="1"/>
          </p:cNvPicPr>
          <p:nvPr/>
        </p:nvPicPr>
        <p:blipFill>
          <a:blip r:embed="rId4"/>
          <a:stretch>
            <a:fillRect/>
          </a:stretch>
        </p:blipFill>
        <p:spPr>
          <a:xfrm>
            <a:off x="29542" y="-36407"/>
            <a:ext cx="12309987" cy="6924368"/>
          </a:xfrm>
          <a:prstGeom prst="rect">
            <a:avLst/>
          </a:prstGeom>
        </p:spPr>
      </p:pic>
      <p:sp>
        <p:nvSpPr>
          <p:cNvPr id="8" name="SK-1-text-7"/>
          <p:cNvSpPr/>
          <p:nvPr/>
        </p:nvSpPr>
        <p:spPr>
          <a:xfrm>
            <a:off x="2104876" y="1695450"/>
            <a:ext cx="7981950" cy="1257300"/>
          </a:xfrm>
          <a:prstGeom prst="rect">
            <a:avLst/>
          </a:prstGeom>
          <a:noFill/>
          <a:ln/>
        </p:spPr>
        <p:txBody>
          <a:bodyPr vert="horz" wrap="square" lIns="0" tIns="0" rIns="0" bIns="0" rtlCol="0" anchor="ctr"/>
          <a:lstStyle/>
          <a:p>
            <a:pPr marL="0" indent="0" algn="ctr">
              <a:lnSpc>
                <a:spcPts val="4950"/>
              </a:lnSpc>
              <a:buNone/>
            </a:pPr>
            <a:r>
              <a:rPr lang="en-US" sz="4500" b="1" dirty="0" smtClean="0">
                <a:solidFill>
                  <a:srgbClr val="1A1C1E"/>
                </a:solidFill>
              </a:rPr>
              <a:t>Thematic Federation </a:t>
            </a:r>
            <a:endParaRPr lang="en-US" sz="4500" dirty="0"/>
          </a:p>
          <a:p>
            <a:pPr marL="0" indent="0" algn="ctr">
              <a:lnSpc>
                <a:spcPts val="4950"/>
              </a:lnSpc>
              <a:buNone/>
            </a:pPr>
            <a:r>
              <a:rPr lang="en-US" sz="4500" b="1" dirty="0">
                <a:solidFill>
                  <a:srgbClr val="1A1C1E"/>
                </a:solidFill>
              </a:rPr>
              <a:t>f</a:t>
            </a:r>
            <a:r>
              <a:rPr lang="en-US" sz="4500" b="1" dirty="0" smtClean="0">
                <a:solidFill>
                  <a:srgbClr val="1A1C1E"/>
                </a:solidFill>
              </a:rPr>
              <a:t>or Medical Ethics</a:t>
            </a:r>
            <a:endParaRPr lang="en-US" sz="4500" dirty="0"/>
          </a:p>
        </p:txBody>
      </p:sp>
      <p:sp>
        <p:nvSpPr>
          <p:cNvPr id="9" name="SK-1-text-8"/>
          <p:cNvSpPr/>
          <p:nvPr/>
        </p:nvSpPr>
        <p:spPr>
          <a:xfrm>
            <a:off x="1357746" y="3761481"/>
            <a:ext cx="9000687" cy="639961"/>
          </a:xfrm>
          <a:prstGeom prst="rect">
            <a:avLst/>
          </a:prstGeom>
          <a:noFill/>
          <a:ln/>
        </p:spPr>
        <p:txBody>
          <a:bodyPr vert="horz" wrap="square" lIns="0" tIns="0" rIns="0" bIns="0" rtlCol="0" anchor="ctr"/>
          <a:lstStyle/>
          <a:p>
            <a:pPr marL="0" indent="0" algn="ctr">
              <a:lnSpc>
                <a:spcPct val="150000"/>
              </a:lnSpc>
              <a:buNone/>
            </a:pPr>
            <a:r>
              <a:rPr lang="en-US" sz="2800" dirty="0">
                <a:solidFill>
                  <a:srgbClr val="4A4D55"/>
                </a:solidFill>
                <a:latin typeface="Inter" pitchFamily="34" charset="0"/>
                <a:ea typeface="Inter" pitchFamily="34" charset="-122"/>
                <a:cs typeface="Inter" pitchFamily="34" charset="-120"/>
              </a:rPr>
              <a:t>A shared syllabus for sound clinical judgment, professional integrity and future-ready </a:t>
            </a:r>
            <a:r>
              <a:rPr lang="en-US" sz="2800" dirty="0" smtClean="0">
                <a:solidFill>
                  <a:srgbClr val="4A4D55"/>
                </a:solidFill>
                <a:latin typeface="Inter" pitchFamily="34" charset="0"/>
                <a:ea typeface="Inter" pitchFamily="34" charset="-122"/>
                <a:cs typeface="Inter" pitchFamily="34" charset="-120"/>
              </a:rPr>
              <a:t>care on medical ethics</a:t>
            </a:r>
            <a:endParaRPr lang="en-US" sz="2800" dirty="0"/>
          </a:p>
        </p:txBody>
      </p:sp>
      <p:sp>
        <p:nvSpPr>
          <p:cNvPr id="10" name="SK-1-text-9"/>
          <p:cNvSpPr/>
          <p:nvPr/>
        </p:nvSpPr>
        <p:spPr>
          <a:xfrm>
            <a:off x="918869" y="5948218"/>
            <a:ext cx="10353963" cy="345732"/>
          </a:xfrm>
          <a:prstGeom prst="rect">
            <a:avLst/>
          </a:prstGeom>
          <a:noFill/>
          <a:ln/>
        </p:spPr>
        <p:txBody>
          <a:bodyPr vert="horz" wrap="square" lIns="0" tIns="0" rIns="0" bIns="0" rtlCol="0" anchor="ctr"/>
          <a:lstStyle/>
          <a:p>
            <a:pPr marL="0" indent="0" algn="ctr">
              <a:lnSpc>
                <a:spcPts val="1680"/>
              </a:lnSpc>
              <a:buNone/>
            </a:pPr>
            <a:r>
              <a:rPr lang="en-US" sz="2000" kern="0" spc="48" dirty="0">
                <a:solidFill>
                  <a:srgbClr val="6B7280"/>
                </a:solidFill>
                <a:latin typeface="Inter" pitchFamily="34" charset="0"/>
                <a:ea typeface="Inter" pitchFamily="34" charset="-122"/>
                <a:cs typeface="Inter" pitchFamily="34" charset="-120"/>
              </a:rPr>
              <a:t>ADVISORY BOARD MEETING • BRUSSELS • 15–16 OCTOBER</a:t>
            </a:r>
            <a:endParaRPr lang="en-US" sz="2000" dirty="0"/>
          </a:p>
        </p:txBody>
      </p:sp>
      <p:pic>
        <p:nvPicPr>
          <p:cNvPr id="13" name="Imagen 12"/>
          <p:cNvPicPr>
            <a:picLocks noChangeAspect="1"/>
          </p:cNvPicPr>
          <p:nvPr/>
        </p:nvPicPr>
        <p:blipFill>
          <a:blip r:embed="rId5"/>
          <a:stretch>
            <a:fillRect/>
          </a:stretch>
        </p:blipFill>
        <p:spPr>
          <a:xfrm>
            <a:off x="11019410" y="415863"/>
            <a:ext cx="828734" cy="770005"/>
          </a:xfrm>
          <a:prstGeom prst="rect">
            <a:avLst/>
          </a:prstGeom>
        </p:spPr>
      </p:pic>
    </p:spTree>
    <p:extLst>
      <p:ext uri="{BB962C8B-B14F-4D97-AF65-F5344CB8AC3E}">
        <p14:creationId xmlns:p14="http://schemas.microsoft.com/office/powerpoint/2010/main" val="24556710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56872" y="405660"/>
            <a:ext cx="7449685" cy="6189104"/>
          </a:xfrm>
          <a:prstGeom prst="rect">
            <a:avLst/>
          </a:prstGeom>
          <a:ln>
            <a:solidFill>
              <a:schemeClr val="tx2"/>
            </a:solidFill>
          </a:ln>
        </p:spPr>
      </p:pic>
      <p:pic>
        <p:nvPicPr>
          <p:cNvPr id="4" name="Imagen 3"/>
          <p:cNvPicPr>
            <a:picLocks noChangeAspect="1"/>
          </p:cNvPicPr>
          <p:nvPr/>
        </p:nvPicPr>
        <p:blipFill>
          <a:blip r:embed="rId3"/>
          <a:stretch>
            <a:fillRect/>
          </a:stretch>
        </p:blipFill>
        <p:spPr>
          <a:xfrm>
            <a:off x="11108269" y="255231"/>
            <a:ext cx="828734" cy="770005"/>
          </a:xfrm>
          <a:prstGeom prst="rect">
            <a:avLst/>
          </a:prstGeom>
        </p:spPr>
      </p:pic>
    </p:spTree>
    <p:extLst>
      <p:ext uri="{BB962C8B-B14F-4D97-AF65-F5344CB8AC3E}">
        <p14:creationId xmlns:p14="http://schemas.microsoft.com/office/powerpoint/2010/main" val="1720448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048000" y="1150948"/>
            <a:ext cx="6096000" cy="5355312"/>
          </a:xfrm>
          <a:prstGeom prst="rect">
            <a:avLst/>
          </a:prstGeom>
          <a:solidFill>
            <a:schemeClr val="accent1">
              <a:lumMod val="20000"/>
              <a:lumOff val="80000"/>
            </a:schemeClr>
          </a:solidFill>
          <a:ln>
            <a:solidFill>
              <a:schemeClr val="tx2"/>
            </a:solidFill>
          </a:ln>
        </p:spPr>
        <p:txBody>
          <a:bodyPr>
            <a:spAutoFit/>
          </a:bodyPr>
          <a:lstStyle/>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Ethical Theories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Contemporary Approaches to Medical Ethics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Doctor/Patient Relationship</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Confidentiality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Truth-telling / Bad news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Autonomy, Paternalism, Informed Consent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Beginning of life/ Abortion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Ethics on infants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End of life/Euthanasia/Assisted  Suicide</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Medical research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Justice, Equity and sustainability of the Health Care System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Biotechnology  </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Artificial Intelligence</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Patient Safety</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Green Medical Ethics</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Sustainable Healthcare </a:t>
            </a:r>
            <a:r>
              <a:rPr lang="en-GB" dirty="0" smtClean="0">
                <a:latin typeface="Calibri" panose="020F0502020204030204" pitchFamily="34" charset="0"/>
                <a:ea typeface="Calibri" panose="020F0502020204030204" pitchFamily="34" charset="0"/>
                <a:cs typeface="Times New Roman" panose="02020603050405020304" pitchFamily="18" charset="0"/>
              </a:rPr>
              <a:t>Systems</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Social media in medicine</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Artificial intelligence in medicine</a:t>
            </a:r>
            <a:endParaRPr lang="es-E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Big health databases</a:t>
            </a:r>
            <a:endParaRPr lang="es-ES"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CuadroTexto 4"/>
          <p:cNvSpPr txBox="1"/>
          <p:nvPr/>
        </p:nvSpPr>
        <p:spPr>
          <a:xfrm>
            <a:off x="3629891" y="286327"/>
            <a:ext cx="4119418" cy="584775"/>
          </a:xfrm>
          <a:prstGeom prst="rect">
            <a:avLst/>
          </a:prstGeom>
          <a:solidFill>
            <a:schemeClr val="accent1">
              <a:lumMod val="20000"/>
              <a:lumOff val="80000"/>
            </a:schemeClr>
          </a:solidFill>
          <a:ln>
            <a:solidFill>
              <a:schemeClr val="tx2"/>
            </a:solidFill>
          </a:ln>
        </p:spPr>
        <p:txBody>
          <a:bodyPr wrap="square" rtlCol="0">
            <a:spAutoFit/>
          </a:bodyPr>
          <a:lstStyle/>
          <a:p>
            <a:pPr algn="ctr"/>
            <a:r>
              <a:rPr lang="es-ES" sz="3200" dirty="0" smtClean="0"/>
              <a:t>TOPICS</a:t>
            </a:r>
            <a:endParaRPr lang="es-ES" sz="3200" dirty="0"/>
          </a:p>
        </p:txBody>
      </p:sp>
      <p:pic>
        <p:nvPicPr>
          <p:cNvPr id="6" name="Imagen 5"/>
          <p:cNvPicPr>
            <a:picLocks noChangeAspect="1"/>
          </p:cNvPicPr>
          <p:nvPr/>
        </p:nvPicPr>
        <p:blipFill>
          <a:blip r:embed="rId2"/>
          <a:stretch>
            <a:fillRect/>
          </a:stretch>
        </p:blipFill>
        <p:spPr>
          <a:xfrm>
            <a:off x="11108269" y="255231"/>
            <a:ext cx="828734" cy="770005"/>
          </a:xfrm>
          <a:prstGeom prst="rect">
            <a:avLst/>
          </a:prstGeom>
        </p:spPr>
      </p:pic>
    </p:spTree>
    <p:extLst>
      <p:ext uri="{BB962C8B-B14F-4D97-AF65-F5344CB8AC3E}">
        <p14:creationId xmlns:p14="http://schemas.microsoft.com/office/powerpoint/2010/main" val="1456093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318327" y="322913"/>
            <a:ext cx="7347091" cy="6040941"/>
          </a:xfrm>
          <a:prstGeom prst="rect">
            <a:avLst/>
          </a:prstGeom>
          <a:ln>
            <a:solidFill>
              <a:schemeClr val="tx2"/>
            </a:solidFill>
          </a:ln>
        </p:spPr>
      </p:pic>
      <p:pic>
        <p:nvPicPr>
          <p:cNvPr id="5" name="Imagen 4"/>
          <p:cNvPicPr>
            <a:picLocks noChangeAspect="1"/>
          </p:cNvPicPr>
          <p:nvPr/>
        </p:nvPicPr>
        <p:blipFill>
          <a:blip r:embed="rId3"/>
          <a:stretch>
            <a:fillRect/>
          </a:stretch>
        </p:blipFill>
        <p:spPr>
          <a:xfrm>
            <a:off x="11108269" y="255231"/>
            <a:ext cx="828734" cy="770005"/>
          </a:xfrm>
          <a:prstGeom prst="rect">
            <a:avLst/>
          </a:prstGeom>
        </p:spPr>
      </p:pic>
    </p:spTree>
    <p:extLst>
      <p:ext uri="{BB962C8B-B14F-4D97-AF65-F5344CB8AC3E}">
        <p14:creationId xmlns:p14="http://schemas.microsoft.com/office/powerpoint/2010/main" val="2751499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4" name="SK-2-img-3" descr="preencoded.png"/>
          <p:cNvPicPr>
            <a:picLocks noChangeAspect="1"/>
          </p:cNvPicPr>
          <p:nvPr/>
        </p:nvPicPr>
        <p:blipFill>
          <a:blip r:embed="rId3"/>
          <a:stretch>
            <a:fillRect/>
          </a:stretch>
        </p:blipFill>
        <p:spPr>
          <a:xfrm>
            <a:off x="609600" y="219075"/>
            <a:ext cx="38100" cy="304800"/>
          </a:xfrm>
          <a:prstGeom prst="rect">
            <a:avLst/>
          </a:prstGeom>
          <a:solidFill>
            <a:schemeClr val="bg1"/>
          </a:solidFill>
        </p:spPr>
      </p:pic>
      <p:pic>
        <p:nvPicPr>
          <p:cNvPr id="5" name="SK-2-img-4" descr="preencoded.png"/>
          <p:cNvPicPr>
            <a:picLocks noChangeAspect="1"/>
          </p:cNvPicPr>
          <p:nvPr/>
        </p:nvPicPr>
        <p:blipFill>
          <a:blip r:embed="rId4"/>
          <a:stretch>
            <a:fillRect/>
          </a:stretch>
        </p:blipFill>
        <p:spPr>
          <a:xfrm>
            <a:off x="609600" y="1116211"/>
            <a:ext cx="6400800" cy="1815108"/>
          </a:xfrm>
          <a:prstGeom prst="rect">
            <a:avLst/>
          </a:prstGeom>
        </p:spPr>
      </p:pic>
      <p:pic>
        <p:nvPicPr>
          <p:cNvPr id="6" name="SK-2-img-5" descr="preencoded.png"/>
          <p:cNvPicPr>
            <a:picLocks noChangeAspect="1"/>
          </p:cNvPicPr>
          <p:nvPr/>
        </p:nvPicPr>
        <p:blipFill>
          <a:blip r:embed="rId5"/>
          <a:stretch>
            <a:fillRect/>
          </a:stretch>
        </p:blipFill>
        <p:spPr>
          <a:xfrm>
            <a:off x="847725" y="1280517"/>
            <a:ext cx="261937" cy="214313"/>
          </a:xfrm>
          <a:prstGeom prst="rect">
            <a:avLst/>
          </a:prstGeom>
        </p:spPr>
      </p:pic>
      <p:pic>
        <p:nvPicPr>
          <p:cNvPr id="7" name="SK-2-img-6" descr="preencoded.png"/>
          <p:cNvPicPr>
            <a:picLocks noChangeAspect="1"/>
          </p:cNvPicPr>
          <p:nvPr/>
        </p:nvPicPr>
        <p:blipFill>
          <a:blip r:embed="rId6"/>
          <a:stretch>
            <a:fillRect/>
          </a:stretch>
        </p:blipFill>
        <p:spPr>
          <a:xfrm>
            <a:off x="847725" y="1601986"/>
            <a:ext cx="226219" cy="180975"/>
          </a:xfrm>
          <a:prstGeom prst="rect">
            <a:avLst/>
          </a:prstGeom>
        </p:spPr>
      </p:pic>
      <p:pic>
        <p:nvPicPr>
          <p:cNvPr id="8" name="SK-2-img-7" descr="preencoded.png"/>
          <p:cNvPicPr>
            <a:picLocks noChangeAspect="1"/>
          </p:cNvPicPr>
          <p:nvPr/>
        </p:nvPicPr>
        <p:blipFill>
          <a:blip r:embed="rId6"/>
          <a:stretch>
            <a:fillRect/>
          </a:stretch>
        </p:blipFill>
        <p:spPr>
          <a:xfrm>
            <a:off x="847725" y="2238077"/>
            <a:ext cx="226219" cy="180975"/>
          </a:xfrm>
          <a:prstGeom prst="rect">
            <a:avLst/>
          </a:prstGeom>
        </p:spPr>
      </p:pic>
      <p:pic>
        <p:nvPicPr>
          <p:cNvPr id="9" name="SK-2-img-8" descr="preencoded.png"/>
          <p:cNvPicPr>
            <a:picLocks noChangeAspect="1"/>
          </p:cNvPicPr>
          <p:nvPr/>
        </p:nvPicPr>
        <p:blipFill>
          <a:blip r:embed="rId7"/>
          <a:stretch>
            <a:fillRect/>
          </a:stretch>
        </p:blipFill>
        <p:spPr>
          <a:xfrm>
            <a:off x="609600" y="3007519"/>
            <a:ext cx="6400800" cy="1815108"/>
          </a:xfrm>
          <a:prstGeom prst="rect">
            <a:avLst/>
          </a:prstGeom>
        </p:spPr>
      </p:pic>
      <p:pic>
        <p:nvPicPr>
          <p:cNvPr id="10" name="SK-2-img-9" descr="preencoded.png"/>
          <p:cNvPicPr>
            <a:picLocks noChangeAspect="1"/>
          </p:cNvPicPr>
          <p:nvPr/>
        </p:nvPicPr>
        <p:blipFill>
          <a:blip r:embed="rId8"/>
          <a:stretch>
            <a:fillRect/>
          </a:stretch>
        </p:blipFill>
        <p:spPr>
          <a:xfrm>
            <a:off x="847725" y="3171825"/>
            <a:ext cx="261937" cy="214313"/>
          </a:xfrm>
          <a:prstGeom prst="rect">
            <a:avLst/>
          </a:prstGeom>
        </p:spPr>
      </p:pic>
      <p:pic>
        <p:nvPicPr>
          <p:cNvPr id="11" name="SK-2-img-10" descr="preencoded.png"/>
          <p:cNvPicPr>
            <a:picLocks noChangeAspect="1"/>
          </p:cNvPicPr>
          <p:nvPr/>
        </p:nvPicPr>
        <p:blipFill>
          <a:blip r:embed="rId6"/>
          <a:stretch>
            <a:fillRect/>
          </a:stretch>
        </p:blipFill>
        <p:spPr>
          <a:xfrm>
            <a:off x="847725" y="3493294"/>
            <a:ext cx="226219" cy="180975"/>
          </a:xfrm>
          <a:prstGeom prst="rect">
            <a:avLst/>
          </a:prstGeom>
        </p:spPr>
      </p:pic>
      <p:pic>
        <p:nvPicPr>
          <p:cNvPr id="12" name="SK-2-img-11" descr="preencoded.png"/>
          <p:cNvPicPr>
            <a:picLocks noChangeAspect="1"/>
          </p:cNvPicPr>
          <p:nvPr/>
        </p:nvPicPr>
        <p:blipFill>
          <a:blip r:embed="rId9"/>
          <a:stretch>
            <a:fillRect/>
          </a:stretch>
        </p:blipFill>
        <p:spPr>
          <a:xfrm>
            <a:off x="847725" y="4129385"/>
            <a:ext cx="226219" cy="180975"/>
          </a:xfrm>
          <a:prstGeom prst="rect">
            <a:avLst/>
          </a:prstGeom>
        </p:spPr>
      </p:pic>
      <p:pic>
        <p:nvPicPr>
          <p:cNvPr id="13" name="SK-2-img-12" descr="preencoded.png"/>
          <p:cNvPicPr>
            <a:picLocks noChangeAspect="1"/>
          </p:cNvPicPr>
          <p:nvPr/>
        </p:nvPicPr>
        <p:blipFill>
          <a:blip r:embed="rId10"/>
          <a:stretch>
            <a:fillRect/>
          </a:stretch>
        </p:blipFill>
        <p:spPr>
          <a:xfrm>
            <a:off x="609600" y="4898827"/>
            <a:ext cx="6400800" cy="1319808"/>
          </a:xfrm>
          <a:prstGeom prst="rect">
            <a:avLst/>
          </a:prstGeom>
        </p:spPr>
      </p:pic>
      <p:pic>
        <p:nvPicPr>
          <p:cNvPr id="14" name="SK-2-img-13" descr="preencoded.png"/>
          <p:cNvPicPr>
            <a:picLocks noChangeAspect="1"/>
          </p:cNvPicPr>
          <p:nvPr/>
        </p:nvPicPr>
        <p:blipFill>
          <a:blip r:embed="rId11"/>
          <a:stretch>
            <a:fillRect/>
          </a:stretch>
        </p:blipFill>
        <p:spPr>
          <a:xfrm>
            <a:off x="847725" y="5063133"/>
            <a:ext cx="261937" cy="214313"/>
          </a:xfrm>
          <a:prstGeom prst="rect">
            <a:avLst/>
          </a:prstGeom>
        </p:spPr>
      </p:pic>
      <p:pic>
        <p:nvPicPr>
          <p:cNvPr id="15" name="SK-2-img-14" descr="preencoded.png"/>
          <p:cNvPicPr>
            <a:picLocks noChangeAspect="1"/>
          </p:cNvPicPr>
          <p:nvPr/>
        </p:nvPicPr>
        <p:blipFill>
          <a:blip r:embed="rId12"/>
          <a:stretch>
            <a:fillRect/>
          </a:stretch>
        </p:blipFill>
        <p:spPr>
          <a:xfrm>
            <a:off x="847725" y="5384602"/>
            <a:ext cx="226219" cy="180975"/>
          </a:xfrm>
          <a:prstGeom prst="rect">
            <a:avLst/>
          </a:prstGeom>
        </p:spPr>
      </p:pic>
      <p:pic>
        <p:nvPicPr>
          <p:cNvPr id="16" name="SK-2-img-15" descr="preencoded.png"/>
          <p:cNvPicPr>
            <a:picLocks noChangeAspect="1"/>
          </p:cNvPicPr>
          <p:nvPr/>
        </p:nvPicPr>
        <p:blipFill>
          <a:blip r:embed="rId9"/>
          <a:stretch>
            <a:fillRect/>
          </a:stretch>
        </p:blipFill>
        <p:spPr>
          <a:xfrm>
            <a:off x="847725" y="5731222"/>
            <a:ext cx="226219" cy="180975"/>
          </a:xfrm>
          <a:prstGeom prst="rect">
            <a:avLst/>
          </a:prstGeom>
        </p:spPr>
      </p:pic>
      <p:pic>
        <p:nvPicPr>
          <p:cNvPr id="17" name="SK-2-img-16" descr="preencoded.png"/>
          <p:cNvPicPr>
            <a:picLocks noChangeAspect="1"/>
          </p:cNvPicPr>
          <p:nvPr/>
        </p:nvPicPr>
        <p:blipFill>
          <a:blip r:embed="rId13"/>
          <a:stretch>
            <a:fillRect/>
          </a:stretch>
        </p:blipFill>
        <p:spPr>
          <a:xfrm>
            <a:off x="7315200" y="1116211"/>
            <a:ext cx="4267200" cy="2114104"/>
          </a:xfrm>
          <a:prstGeom prst="rect">
            <a:avLst/>
          </a:prstGeom>
        </p:spPr>
      </p:pic>
      <p:pic>
        <p:nvPicPr>
          <p:cNvPr id="18" name="SK-2-img-17" descr="preencoded.png"/>
          <p:cNvPicPr>
            <a:picLocks noChangeAspect="1"/>
          </p:cNvPicPr>
          <p:nvPr/>
        </p:nvPicPr>
        <p:blipFill>
          <a:blip r:embed="rId14"/>
          <a:stretch>
            <a:fillRect/>
          </a:stretch>
        </p:blipFill>
        <p:spPr>
          <a:xfrm>
            <a:off x="7553325" y="1309092"/>
            <a:ext cx="261937" cy="214313"/>
          </a:xfrm>
          <a:prstGeom prst="rect">
            <a:avLst/>
          </a:prstGeom>
        </p:spPr>
      </p:pic>
      <p:pic>
        <p:nvPicPr>
          <p:cNvPr id="19" name="SK-2-img-18" descr="preencoded.png"/>
          <p:cNvPicPr>
            <a:picLocks noChangeAspect="1"/>
          </p:cNvPicPr>
          <p:nvPr/>
        </p:nvPicPr>
        <p:blipFill>
          <a:blip r:embed="rId15"/>
          <a:stretch>
            <a:fillRect/>
          </a:stretch>
        </p:blipFill>
        <p:spPr>
          <a:xfrm>
            <a:off x="7315200" y="3325564"/>
            <a:ext cx="4267200" cy="2893070"/>
          </a:xfrm>
          <a:prstGeom prst="rect">
            <a:avLst/>
          </a:prstGeom>
        </p:spPr>
      </p:pic>
      <p:pic>
        <p:nvPicPr>
          <p:cNvPr id="20" name="SK-2-img-19" descr="preencoded.png"/>
          <p:cNvPicPr>
            <a:picLocks noChangeAspect="1"/>
          </p:cNvPicPr>
          <p:nvPr/>
        </p:nvPicPr>
        <p:blipFill>
          <a:blip r:embed="rId16"/>
          <a:stretch>
            <a:fillRect/>
          </a:stretch>
        </p:blipFill>
        <p:spPr>
          <a:xfrm>
            <a:off x="7553325" y="3518446"/>
            <a:ext cx="261937" cy="214313"/>
          </a:xfrm>
          <a:prstGeom prst="rect">
            <a:avLst/>
          </a:prstGeom>
        </p:spPr>
      </p:pic>
      <p:pic>
        <p:nvPicPr>
          <p:cNvPr id="21" name="SK-2-img-20" descr="preencoded.png"/>
          <p:cNvPicPr>
            <a:picLocks noChangeAspect="1"/>
          </p:cNvPicPr>
          <p:nvPr/>
        </p:nvPicPr>
        <p:blipFill>
          <a:blip r:embed="rId17"/>
          <a:stretch>
            <a:fillRect/>
          </a:stretch>
        </p:blipFill>
        <p:spPr>
          <a:xfrm>
            <a:off x="7553325" y="4813102"/>
            <a:ext cx="3790950" cy="9525"/>
          </a:xfrm>
          <a:prstGeom prst="rect">
            <a:avLst/>
          </a:prstGeom>
        </p:spPr>
      </p:pic>
      <p:pic>
        <p:nvPicPr>
          <p:cNvPr id="22" name="SK-2-img-21" descr="preencoded.png"/>
          <p:cNvPicPr>
            <a:picLocks noChangeAspect="1"/>
          </p:cNvPicPr>
          <p:nvPr/>
        </p:nvPicPr>
        <p:blipFill>
          <a:blip r:embed="rId18"/>
          <a:stretch>
            <a:fillRect/>
          </a:stretch>
        </p:blipFill>
        <p:spPr>
          <a:xfrm>
            <a:off x="609600" y="6218634"/>
            <a:ext cx="10972800" cy="457200"/>
          </a:xfrm>
          <a:prstGeom prst="rect">
            <a:avLst/>
          </a:prstGeom>
        </p:spPr>
      </p:pic>
      <p:pic>
        <p:nvPicPr>
          <p:cNvPr id="23" name="SK-2-img-22" descr="preencoded.png"/>
          <p:cNvPicPr>
            <a:picLocks noChangeAspect="1"/>
          </p:cNvPicPr>
          <p:nvPr/>
        </p:nvPicPr>
        <p:blipFill>
          <a:blip r:embed="rId19"/>
          <a:stretch>
            <a:fillRect/>
          </a:stretch>
        </p:blipFill>
        <p:spPr>
          <a:xfrm>
            <a:off x="876300" y="6332934"/>
            <a:ext cx="285750" cy="228600"/>
          </a:xfrm>
          <a:prstGeom prst="rect">
            <a:avLst/>
          </a:prstGeom>
        </p:spPr>
      </p:pic>
      <p:sp>
        <p:nvSpPr>
          <p:cNvPr id="24" name="SK-2-text-23"/>
          <p:cNvSpPr/>
          <p:nvPr/>
        </p:nvSpPr>
        <p:spPr>
          <a:xfrm>
            <a:off x="800100" y="271463"/>
            <a:ext cx="4403271" cy="151507"/>
          </a:xfrm>
          <a:prstGeom prst="rect">
            <a:avLst/>
          </a:prstGeom>
          <a:solidFill>
            <a:schemeClr val="bg1"/>
          </a:solidFill>
          <a:ln/>
        </p:spPr>
        <p:txBody>
          <a:bodyPr vert="horz" wrap="non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25" name="SK-2-text-24"/>
          <p:cNvSpPr/>
          <p:nvPr/>
        </p:nvSpPr>
        <p:spPr>
          <a:xfrm>
            <a:off x="609600" y="600075"/>
            <a:ext cx="4593771" cy="411361"/>
          </a:xfrm>
          <a:prstGeom prst="rect">
            <a:avLst/>
          </a:prstGeom>
          <a:solidFill>
            <a:schemeClr val="bg1"/>
          </a:solidFill>
          <a:ln/>
        </p:spPr>
        <p:txBody>
          <a:bodyPr vert="horz" wrap="square" lIns="0" tIns="0" rIns="0" bIns="0" rtlCol="0" anchor="ctr"/>
          <a:lstStyle/>
          <a:p>
            <a:pPr marL="0" indent="0">
              <a:lnSpc>
                <a:spcPts val="3240"/>
              </a:lnSpc>
              <a:buNone/>
            </a:pPr>
            <a:r>
              <a:rPr lang="en-US" sz="2800" b="1" dirty="0">
                <a:solidFill>
                  <a:schemeClr val="accent1">
                    <a:lumMod val="75000"/>
                  </a:schemeClr>
                </a:solidFill>
              </a:rPr>
              <a:t>Why </a:t>
            </a:r>
            <a:r>
              <a:rPr lang="en-US" sz="2800" b="1" dirty="0" smtClean="0">
                <a:solidFill>
                  <a:schemeClr val="accent1">
                    <a:lumMod val="75000"/>
                  </a:schemeClr>
                </a:solidFill>
              </a:rPr>
              <a:t>a medical ethics syllabus</a:t>
            </a:r>
            <a:endParaRPr lang="en-US" sz="2800" dirty="0">
              <a:solidFill>
                <a:schemeClr val="accent1">
                  <a:lumMod val="75000"/>
                </a:schemeClr>
              </a:solidFill>
            </a:endParaRPr>
          </a:p>
        </p:txBody>
      </p:sp>
      <p:sp>
        <p:nvSpPr>
          <p:cNvPr id="26" name="SK-2-text-25"/>
          <p:cNvSpPr/>
          <p:nvPr/>
        </p:nvSpPr>
        <p:spPr>
          <a:xfrm>
            <a:off x="1223963" y="1230511"/>
            <a:ext cx="7145655" cy="314325"/>
          </a:xfrm>
          <a:prstGeom prst="rect">
            <a:avLst/>
          </a:prstGeom>
          <a:noFill/>
          <a:ln/>
        </p:spPr>
        <p:txBody>
          <a:bodyPr vert="horz" wrap="square" lIns="0" tIns="0" rIns="0" bIns="0" rtlCol="0" anchor="ctr"/>
          <a:lstStyle/>
          <a:p>
            <a:pPr marL="0" indent="0">
              <a:lnSpc>
                <a:spcPts val="2475"/>
              </a:lnSpc>
              <a:buNone/>
            </a:pPr>
            <a:r>
              <a:rPr lang="en-US" sz="1650" b="1" dirty="0">
                <a:solidFill>
                  <a:schemeClr val="accent1">
                    <a:lumMod val="75000"/>
                  </a:schemeClr>
                </a:solidFill>
              </a:rPr>
              <a:t>Recurring ethical challenges</a:t>
            </a:r>
            <a:endParaRPr lang="en-US" sz="1650" dirty="0">
              <a:solidFill>
                <a:schemeClr val="accent1">
                  <a:lumMod val="75000"/>
                </a:schemeClr>
              </a:solidFill>
            </a:endParaRPr>
          </a:p>
        </p:txBody>
      </p:sp>
      <p:sp>
        <p:nvSpPr>
          <p:cNvPr id="27" name="SK-2-text-26"/>
          <p:cNvSpPr/>
          <p:nvPr/>
        </p:nvSpPr>
        <p:spPr>
          <a:xfrm>
            <a:off x="1188244" y="1601986"/>
            <a:ext cx="5924550" cy="578941"/>
          </a:xfrm>
          <a:prstGeom prst="rect">
            <a:avLst/>
          </a:prstGeom>
          <a:noFill/>
          <a:ln/>
        </p:spPr>
        <p:txBody>
          <a:bodyPr vert="horz" wrap="square" lIns="0" tIns="0" rIns="0" bIns="0" rtlCol="0" anchor="ctr"/>
          <a:lstStyle/>
          <a:p>
            <a:pPr marL="0" indent="0" algn="l">
              <a:lnSpc>
                <a:spcPts val="2280"/>
              </a:lnSpc>
              <a:buNone/>
            </a:pPr>
            <a:r>
              <a:rPr lang="en-US" sz="1425" dirty="0">
                <a:solidFill>
                  <a:srgbClr val="4A4D55"/>
                </a:solidFill>
                <a:latin typeface="Inter" pitchFamily="34" charset="0"/>
                <a:ea typeface="Inter" pitchFamily="34" charset="-122"/>
                <a:cs typeface="Inter" pitchFamily="34" charset="-120"/>
              </a:rPr>
              <a:t>Medical practice is increasingly complex, cross-border and technology-enabled.</a:t>
            </a:r>
            <a:endParaRPr lang="en-US" sz="1425" dirty="0"/>
          </a:p>
        </p:txBody>
      </p:sp>
      <p:sp>
        <p:nvSpPr>
          <p:cNvPr id="28" name="SK-2-text-27"/>
          <p:cNvSpPr/>
          <p:nvPr/>
        </p:nvSpPr>
        <p:spPr>
          <a:xfrm>
            <a:off x="1188244" y="2238077"/>
            <a:ext cx="5924550" cy="578941"/>
          </a:xfrm>
          <a:prstGeom prst="rect">
            <a:avLst/>
          </a:prstGeom>
          <a:noFill/>
          <a:ln/>
        </p:spPr>
        <p:txBody>
          <a:bodyPr vert="horz" wrap="square" lIns="0" tIns="0" rIns="0" bIns="0" rtlCol="0" anchor="ctr"/>
          <a:lstStyle/>
          <a:p>
            <a:pPr marL="0" indent="0" algn="l">
              <a:lnSpc>
                <a:spcPts val="2280"/>
              </a:lnSpc>
              <a:buNone/>
            </a:pPr>
            <a:r>
              <a:rPr lang="en-US" sz="1425" dirty="0">
                <a:solidFill>
                  <a:srgbClr val="4A4D55"/>
                </a:solidFill>
                <a:latin typeface="Inter" pitchFamily="34" charset="0"/>
                <a:ea typeface="Inter" pitchFamily="34" charset="-122"/>
                <a:cs typeface="Inter" pitchFamily="34" charset="-120"/>
              </a:rPr>
              <a:t>Ethical challenges recur across specialties even when legal systems differ.</a:t>
            </a:r>
            <a:endParaRPr lang="en-US" sz="1425" dirty="0"/>
          </a:p>
        </p:txBody>
      </p:sp>
      <p:sp>
        <p:nvSpPr>
          <p:cNvPr id="29" name="SK-2-text-28"/>
          <p:cNvSpPr/>
          <p:nvPr/>
        </p:nvSpPr>
        <p:spPr>
          <a:xfrm>
            <a:off x="1223963" y="3121819"/>
            <a:ext cx="8151495" cy="314325"/>
          </a:xfrm>
          <a:prstGeom prst="rect">
            <a:avLst/>
          </a:prstGeom>
          <a:noFill/>
          <a:ln/>
        </p:spPr>
        <p:txBody>
          <a:bodyPr vert="horz" wrap="square" lIns="0" tIns="0" rIns="0" bIns="0" rtlCol="0" anchor="ctr"/>
          <a:lstStyle/>
          <a:p>
            <a:pPr marL="0" indent="0">
              <a:lnSpc>
                <a:spcPts val="2475"/>
              </a:lnSpc>
              <a:buNone/>
            </a:pPr>
            <a:r>
              <a:rPr lang="en-US" sz="1650" b="1" dirty="0">
                <a:solidFill>
                  <a:schemeClr val="accent1">
                    <a:lumMod val="75000"/>
                  </a:schemeClr>
                </a:solidFill>
              </a:rPr>
              <a:t>A common professional vocabulary</a:t>
            </a:r>
            <a:endParaRPr lang="en-US" sz="1650" dirty="0">
              <a:solidFill>
                <a:schemeClr val="accent1">
                  <a:lumMod val="75000"/>
                </a:schemeClr>
              </a:solidFill>
            </a:endParaRPr>
          </a:p>
        </p:txBody>
      </p:sp>
      <p:sp>
        <p:nvSpPr>
          <p:cNvPr id="30" name="SK-2-text-29"/>
          <p:cNvSpPr/>
          <p:nvPr/>
        </p:nvSpPr>
        <p:spPr>
          <a:xfrm>
            <a:off x="1188244" y="3493294"/>
            <a:ext cx="5924550" cy="578941"/>
          </a:xfrm>
          <a:prstGeom prst="rect">
            <a:avLst/>
          </a:prstGeom>
          <a:noFill/>
          <a:ln/>
        </p:spPr>
        <p:txBody>
          <a:bodyPr vert="horz" wrap="square" lIns="0" tIns="0" rIns="0" bIns="0" rtlCol="0" anchor="ctr"/>
          <a:lstStyle/>
          <a:p>
            <a:pPr marL="0" indent="0" algn="l">
              <a:lnSpc>
                <a:spcPts val="2280"/>
              </a:lnSpc>
              <a:buNone/>
            </a:pPr>
            <a:r>
              <a:rPr lang="en-US" sz="1425" dirty="0">
                <a:solidFill>
                  <a:srgbClr val="4A4D55"/>
                </a:solidFill>
                <a:latin typeface="Inter" pitchFamily="34" charset="0"/>
                <a:ea typeface="Inter" pitchFamily="34" charset="-122"/>
                <a:cs typeface="Inter" pitchFamily="34" charset="-120"/>
              </a:rPr>
              <a:t>Specialists need a shared vocabulary for responsible judgment, communication and professional action.</a:t>
            </a:r>
            <a:endParaRPr lang="en-US" sz="1425" dirty="0"/>
          </a:p>
        </p:txBody>
      </p:sp>
      <p:sp>
        <p:nvSpPr>
          <p:cNvPr id="31" name="SK-2-text-30"/>
          <p:cNvSpPr/>
          <p:nvPr/>
        </p:nvSpPr>
        <p:spPr>
          <a:xfrm>
            <a:off x="1188244" y="4129385"/>
            <a:ext cx="5924550" cy="578941"/>
          </a:xfrm>
          <a:prstGeom prst="rect">
            <a:avLst/>
          </a:prstGeom>
          <a:noFill/>
          <a:ln/>
        </p:spPr>
        <p:txBody>
          <a:bodyPr vert="horz" wrap="square" lIns="0" tIns="0" rIns="0" bIns="0" rtlCol="0" anchor="ctr"/>
          <a:lstStyle/>
          <a:p>
            <a:pPr marL="0" indent="0" algn="l">
              <a:lnSpc>
                <a:spcPts val="2280"/>
              </a:lnSpc>
              <a:buNone/>
            </a:pPr>
            <a:r>
              <a:rPr lang="en-US" sz="1425" dirty="0">
                <a:solidFill>
                  <a:srgbClr val="4A4D55"/>
                </a:solidFill>
                <a:latin typeface="Inter" pitchFamily="34" charset="0"/>
                <a:ea typeface="Inter" pitchFamily="34" charset="-122"/>
                <a:cs typeface="Inter" pitchFamily="34" charset="-120"/>
              </a:rPr>
              <a:t>The syllabus translates the values of medicine into teachable competencies.</a:t>
            </a:r>
            <a:endParaRPr lang="en-US" sz="1425" dirty="0"/>
          </a:p>
        </p:txBody>
      </p:sp>
      <p:sp>
        <p:nvSpPr>
          <p:cNvPr id="32" name="SK-2-text-31"/>
          <p:cNvSpPr/>
          <p:nvPr/>
        </p:nvSpPr>
        <p:spPr>
          <a:xfrm>
            <a:off x="1223963" y="5013127"/>
            <a:ext cx="7900035" cy="314325"/>
          </a:xfrm>
          <a:prstGeom prst="rect">
            <a:avLst/>
          </a:prstGeom>
          <a:noFill/>
          <a:ln/>
        </p:spPr>
        <p:txBody>
          <a:bodyPr vert="horz" wrap="square" lIns="0" tIns="0" rIns="0" bIns="0" rtlCol="0" anchor="ctr"/>
          <a:lstStyle/>
          <a:p>
            <a:pPr marL="0" indent="0">
              <a:lnSpc>
                <a:spcPts val="2475"/>
              </a:lnSpc>
              <a:buNone/>
            </a:pPr>
            <a:r>
              <a:rPr lang="en-US" sz="1650" b="1" dirty="0">
                <a:solidFill>
                  <a:schemeClr val="accent1">
                    <a:lumMod val="75000"/>
                  </a:schemeClr>
                </a:solidFill>
              </a:rPr>
              <a:t>From values to teachable skills</a:t>
            </a:r>
            <a:endParaRPr lang="en-US" sz="1650" dirty="0">
              <a:solidFill>
                <a:schemeClr val="accent1">
                  <a:lumMod val="75000"/>
                </a:schemeClr>
              </a:solidFill>
            </a:endParaRPr>
          </a:p>
        </p:txBody>
      </p:sp>
      <p:sp>
        <p:nvSpPr>
          <p:cNvPr id="33" name="SK-2-text-32"/>
          <p:cNvSpPr/>
          <p:nvPr/>
        </p:nvSpPr>
        <p:spPr>
          <a:xfrm>
            <a:off x="1188244" y="5384602"/>
            <a:ext cx="11003756" cy="289471"/>
          </a:xfrm>
          <a:prstGeom prst="rect">
            <a:avLst/>
          </a:prstGeom>
          <a:noFill/>
          <a:ln/>
        </p:spPr>
        <p:txBody>
          <a:bodyPr vert="horz" wrap="square" lIns="0" tIns="0" rIns="0" bIns="0" rtlCol="0" anchor="ctr"/>
          <a:lstStyle/>
          <a:p>
            <a:pPr marL="0" indent="0" algn="l">
              <a:lnSpc>
                <a:spcPts val="2280"/>
              </a:lnSpc>
              <a:buNone/>
            </a:pPr>
            <a:r>
              <a:rPr lang="en-US" sz="1425" dirty="0">
                <a:solidFill>
                  <a:srgbClr val="4A4D55"/>
                </a:solidFill>
                <a:latin typeface="Inter" pitchFamily="34" charset="0"/>
                <a:ea typeface="Inter" pitchFamily="34" charset="-122"/>
                <a:cs typeface="Inter" pitchFamily="34" charset="-120"/>
              </a:rPr>
              <a:t>Ethical reasoning becomes a structured, learnable proficiency.</a:t>
            </a:r>
            <a:endParaRPr lang="en-US" sz="1425" dirty="0"/>
          </a:p>
        </p:txBody>
      </p:sp>
      <p:sp>
        <p:nvSpPr>
          <p:cNvPr id="34" name="SK-2-text-33"/>
          <p:cNvSpPr/>
          <p:nvPr/>
        </p:nvSpPr>
        <p:spPr>
          <a:xfrm>
            <a:off x="1188244" y="5731222"/>
            <a:ext cx="11003756" cy="289471"/>
          </a:xfrm>
          <a:prstGeom prst="rect">
            <a:avLst/>
          </a:prstGeom>
          <a:noFill/>
          <a:ln/>
        </p:spPr>
        <p:txBody>
          <a:bodyPr vert="horz" wrap="square" lIns="0" tIns="0" rIns="0" bIns="0" rtlCol="0" anchor="ctr"/>
          <a:lstStyle/>
          <a:p>
            <a:pPr marL="0" indent="0" algn="l">
              <a:lnSpc>
                <a:spcPts val="2280"/>
              </a:lnSpc>
              <a:buNone/>
            </a:pPr>
            <a:r>
              <a:rPr lang="en-US" sz="1425" dirty="0">
                <a:solidFill>
                  <a:srgbClr val="4A4D55"/>
                </a:solidFill>
                <a:latin typeface="Inter" pitchFamily="34" charset="0"/>
                <a:ea typeface="Inter" pitchFamily="34" charset="-122"/>
                <a:cs typeface="Inter" pitchFamily="34" charset="-120"/>
              </a:rPr>
              <a:t>Clinicians gain practical tools for everyday decision-making.</a:t>
            </a:r>
            <a:endParaRPr lang="en-US" sz="1425" dirty="0"/>
          </a:p>
        </p:txBody>
      </p:sp>
      <p:sp>
        <p:nvSpPr>
          <p:cNvPr id="35" name="SK-2-text-34"/>
          <p:cNvSpPr/>
          <p:nvPr/>
        </p:nvSpPr>
        <p:spPr>
          <a:xfrm>
            <a:off x="7929563" y="1259086"/>
            <a:ext cx="4262438"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A1C1E"/>
                </a:solidFill>
              </a:rPr>
              <a:t>Cross-border reality</a:t>
            </a:r>
            <a:endParaRPr lang="en-US" sz="1650" dirty="0"/>
          </a:p>
        </p:txBody>
      </p:sp>
      <p:sp>
        <p:nvSpPr>
          <p:cNvPr id="36" name="SK-2-text-35"/>
          <p:cNvSpPr/>
          <p:nvPr/>
        </p:nvSpPr>
        <p:spPr>
          <a:xfrm>
            <a:off x="7553325" y="1640086"/>
            <a:ext cx="3790950" cy="1447354"/>
          </a:xfrm>
          <a:prstGeom prst="rect">
            <a:avLst/>
          </a:prstGeom>
          <a:noFill/>
          <a:ln/>
        </p:spPr>
        <p:txBody>
          <a:bodyPr vert="horz" wrap="square" lIns="0" tIns="0" rIns="0" bIns="0" rtlCol="0" anchor="ctr"/>
          <a:lstStyle/>
          <a:p>
            <a:pPr marL="0" indent="0">
              <a:lnSpc>
                <a:spcPts val="2280"/>
              </a:lnSpc>
              <a:buNone/>
            </a:pPr>
            <a:r>
              <a:rPr lang="en-US" sz="1425" dirty="0">
                <a:solidFill>
                  <a:srgbClr val="4A4D55"/>
                </a:solidFill>
                <a:latin typeface="Inter" pitchFamily="34" charset="0"/>
                <a:ea typeface="Inter" pitchFamily="34" charset="-122"/>
                <a:cs typeface="Inter" pitchFamily="34" charset="-120"/>
              </a:rPr>
              <a:t>European specialists increasingly practise across borders, with diverse legal and cultural settings. </a:t>
            </a:r>
            <a:r>
              <a:rPr lang="en-US" sz="1425" b="1" dirty="0">
                <a:solidFill>
                  <a:srgbClr val="1A1C1E"/>
                </a:solidFill>
                <a:latin typeface="Inter" pitchFamily="34" charset="0"/>
                <a:ea typeface="Inter" pitchFamily="34" charset="-122"/>
                <a:cs typeface="Inter" pitchFamily="34" charset="-120"/>
              </a:rPr>
              <a:t>Ethical challenges</a:t>
            </a:r>
            <a:r>
              <a:rPr lang="en-US" sz="1425" dirty="0">
                <a:solidFill>
                  <a:srgbClr val="4A4D55"/>
                </a:solidFill>
                <a:latin typeface="Inter" pitchFamily="34" charset="0"/>
                <a:ea typeface="Inter" pitchFamily="34" charset="-122"/>
                <a:cs typeface="Inter" pitchFamily="34" charset="-120"/>
              </a:rPr>
              <a:t> — from consent to end-of-life care — are shared, yet responses vary.</a:t>
            </a:r>
            <a:endParaRPr lang="en-US" sz="1425" dirty="0"/>
          </a:p>
        </p:txBody>
      </p:sp>
      <p:sp>
        <p:nvSpPr>
          <p:cNvPr id="37" name="SK-2-text-36"/>
          <p:cNvSpPr/>
          <p:nvPr/>
        </p:nvSpPr>
        <p:spPr>
          <a:xfrm>
            <a:off x="7929563" y="3468439"/>
            <a:ext cx="4262438"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A1C1E"/>
                </a:solidFill>
              </a:rPr>
              <a:t>Strengthening, not replacing</a:t>
            </a:r>
            <a:endParaRPr lang="en-US" sz="1650" dirty="0"/>
          </a:p>
        </p:txBody>
      </p:sp>
      <p:sp>
        <p:nvSpPr>
          <p:cNvPr id="38" name="SK-2-text-37"/>
          <p:cNvSpPr/>
          <p:nvPr/>
        </p:nvSpPr>
        <p:spPr>
          <a:xfrm>
            <a:off x="7553325" y="3849439"/>
            <a:ext cx="3790950" cy="868412"/>
          </a:xfrm>
          <a:prstGeom prst="rect">
            <a:avLst/>
          </a:prstGeom>
          <a:noFill/>
          <a:ln/>
        </p:spPr>
        <p:txBody>
          <a:bodyPr vert="horz" wrap="square" lIns="0" tIns="0" rIns="0" bIns="0" rtlCol="0" anchor="ctr"/>
          <a:lstStyle/>
          <a:p>
            <a:pPr marL="0" indent="0">
              <a:lnSpc>
                <a:spcPts val="2280"/>
              </a:lnSpc>
              <a:buNone/>
            </a:pPr>
            <a:r>
              <a:rPr lang="en-US" sz="1425" b="1" dirty="0">
                <a:solidFill>
                  <a:srgbClr val="1A1C1E"/>
                </a:solidFill>
                <a:latin typeface="Inter" pitchFamily="34" charset="0"/>
                <a:ea typeface="Inter" pitchFamily="34" charset="-122"/>
                <a:cs typeface="Inter" pitchFamily="34" charset="-120"/>
              </a:rPr>
              <a:t>A shared framework strengthens, rather than replaces, national and specialty traditions.</a:t>
            </a:r>
            <a:endParaRPr lang="en-US" sz="1425" dirty="0"/>
          </a:p>
        </p:txBody>
      </p:sp>
      <p:sp>
        <p:nvSpPr>
          <p:cNvPr id="39" name="SK-2-text-38"/>
          <p:cNvSpPr/>
          <p:nvPr/>
        </p:nvSpPr>
        <p:spPr>
          <a:xfrm>
            <a:off x="7553325" y="4917877"/>
            <a:ext cx="3790950" cy="1157883"/>
          </a:xfrm>
          <a:prstGeom prst="rect">
            <a:avLst/>
          </a:prstGeom>
          <a:noFill/>
          <a:ln/>
        </p:spPr>
        <p:txBody>
          <a:bodyPr vert="horz" wrap="square" lIns="0" tIns="0" rIns="0" bIns="0" rtlCol="0" anchor="ctr"/>
          <a:lstStyle/>
          <a:p>
            <a:pPr marL="0" indent="0">
              <a:lnSpc>
                <a:spcPts val="2280"/>
              </a:lnSpc>
              <a:buNone/>
            </a:pPr>
            <a:r>
              <a:rPr lang="en-US" sz="1425" dirty="0">
                <a:solidFill>
                  <a:srgbClr val="4A4D55"/>
                </a:solidFill>
                <a:latin typeface="Inter" pitchFamily="34" charset="0"/>
                <a:ea typeface="Inter" pitchFamily="34" charset="-122"/>
                <a:cs typeface="Inter" pitchFamily="34" charset="-120"/>
              </a:rPr>
              <a:t>This syllabus provides a </a:t>
            </a:r>
            <a:r>
              <a:rPr lang="en-US" sz="1425" b="1" dirty="0">
                <a:solidFill>
                  <a:srgbClr val="1A1C1E"/>
                </a:solidFill>
                <a:latin typeface="Inter" pitchFamily="34" charset="0"/>
                <a:ea typeface="Inter" pitchFamily="34" charset="-122"/>
                <a:cs typeface="Inter" pitchFamily="34" charset="-120"/>
              </a:rPr>
              <a:t>common baseline</a:t>
            </a:r>
            <a:r>
              <a:rPr lang="en-US" sz="1425" dirty="0">
                <a:solidFill>
                  <a:srgbClr val="4A4D55"/>
                </a:solidFill>
                <a:latin typeface="Inter" pitchFamily="34" charset="0"/>
                <a:ea typeface="Inter" pitchFamily="34" charset="-122"/>
                <a:cs typeface="Inter" pitchFamily="34" charset="-120"/>
              </a:rPr>
              <a:t> that each specialty and country can adapt — preserving local values while enabling mutual understanding.</a:t>
            </a:r>
            <a:endParaRPr lang="en-US" sz="1425" dirty="0"/>
          </a:p>
        </p:txBody>
      </p:sp>
      <p:sp>
        <p:nvSpPr>
          <p:cNvPr id="40" name="SK-2-text-39"/>
          <p:cNvSpPr/>
          <p:nvPr/>
        </p:nvSpPr>
        <p:spPr>
          <a:xfrm>
            <a:off x="1314450" y="6313884"/>
            <a:ext cx="10877550" cy="266700"/>
          </a:xfrm>
          <a:prstGeom prst="rect">
            <a:avLst/>
          </a:prstGeom>
          <a:noFill/>
          <a:ln/>
        </p:spPr>
        <p:txBody>
          <a:bodyPr vert="horz" wrap="square" lIns="0" tIns="0" rIns="0" bIns="0" rtlCol="0" anchor="ctr"/>
          <a:lstStyle/>
          <a:p>
            <a:pPr marL="0" indent="0">
              <a:lnSpc>
                <a:spcPts val="2100"/>
              </a:lnSpc>
              <a:buNone/>
            </a:pPr>
            <a:r>
              <a:rPr lang="en-US" sz="1500" b="1" dirty="0">
                <a:solidFill>
                  <a:srgbClr val="1A1C1E"/>
                </a:solidFill>
              </a:rPr>
              <a:t>A shared ethical language is an investment in trust, patient safety and the future of European medicine.</a:t>
            </a:r>
            <a:endParaRPr lang="en-US" sz="1500" dirty="0"/>
          </a:p>
        </p:txBody>
      </p:sp>
      <p:pic>
        <p:nvPicPr>
          <p:cNvPr id="41" name="Imagen 40"/>
          <p:cNvPicPr>
            <a:picLocks noChangeAspect="1"/>
          </p:cNvPicPr>
          <p:nvPr/>
        </p:nvPicPr>
        <p:blipFill>
          <a:blip r:embed="rId20"/>
          <a:stretch>
            <a:fillRect/>
          </a:stretch>
        </p:blipFill>
        <p:spPr>
          <a:xfrm>
            <a:off x="11108269" y="255231"/>
            <a:ext cx="828734" cy="770005"/>
          </a:xfrm>
          <a:prstGeom prst="rect">
            <a:avLst/>
          </a:prstGeom>
          <a:solidFill>
            <a:schemeClr val="bg1"/>
          </a:solid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4" name="SK-3-img-3" descr="preencoded.png"/>
          <p:cNvPicPr>
            <a:picLocks noChangeAspect="1"/>
          </p:cNvPicPr>
          <p:nvPr/>
        </p:nvPicPr>
        <p:blipFill>
          <a:blip r:embed="rId3"/>
          <a:stretch>
            <a:fillRect/>
          </a:stretch>
        </p:blipFill>
        <p:spPr>
          <a:xfrm>
            <a:off x="609600" y="457200"/>
            <a:ext cx="38100" cy="304800"/>
          </a:xfrm>
          <a:prstGeom prst="rect">
            <a:avLst/>
          </a:prstGeom>
          <a:solidFill>
            <a:schemeClr val="bg1"/>
          </a:solidFill>
        </p:spPr>
      </p:pic>
      <p:pic>
        <p:nvPicPr>
          <p:cNvPr id="5" name="SK-3-img-4" descr="preencoded.png"/>
          <p:cNvPicPr>
            <a:picLocks noChangeAspect="1"/>
          </p:cNvPicPr>
          <p:nvPr/>
        </p:nvPicPr>
        <p:blipFill>
          <a:blip r:embed="rId4"/>
          <a:stretch>
            <a:fillRect/>
          </a:stretch>
        </p:blipFill>
        <p:spPr>
          <a:xfrm>
            <a:off x="609600" y="1630561"/>
            <a:ext cx="9514114" cy="941189"/>
          </a:xfrm>
          <a:prstGeom prst="rect">
            <a:avLst/>
          </a:prstGeom>
          <a:noFill/>
        </p:spPr>
      </p:pic>
      <p:sp>
        <p:nvSpPr>
          <p:cNvPr id="9" name="SK-3-text-8"/>
          <p:cNvSpPr/>
          <p:nvPr/>
        </p:nvSpPr>
        <p:spPr>
          <a:xfrm>
            <a:off x="800100" y="509587"/>
            <a:ext cx="4708071" cy="176213"/>
          </a:xfrm>
          <a:prstGeom prst="rect">
            <a:avLst/>
          </a:prstGeom>
          <a:solidFill>
            <a:schemeClr val="bg1"/>
          </a:solidFill>
          <a:ln/>
        </p:spPr>
        <p:txBody>
          <a:bodyPr vert="horz" wrap="squar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10" name="SK-3-text-9"/>
          <p:cNvSpPr/>
          <p:nvPr/>
        </p:nvSpPr>
        <p:spPr>
          <a:xfrm>
            <a:off x="609600" y="838200"/>
            <a:ext cx="4996543" cy="411361"/>
          </a:xfrm>
          <a:prstGeom prst="rect">
            <a:avLst/>
          </a:prstGeom>
          <a:solidFill>
            <a:schemeClr val="bg1"/>
          </a:solidFill>
          <a:ln/>
        </p:spPr>
        <p:txBody>
          <a:bodyPr vert="horz" wrap="square" lIns="0" tIns="0" rIns="0" bIns="0" rtlCol="0" anchor="ctr"/>
          <a:lstStyle/>
          <a:p>
            <a:pPr marL="0" indent="0">
              <a:lnSpc>
                <a:spcPts val="3240"/>
              </a:lnSpc>
              <a:buNone/>
            </a:pPr>
            <a:r>
              <a:rPr lang="en-US" sz="2700" b="1" kern="0" spc="-22" dirty="0">
                <a:solidFill>
                  <a:schemeClr val="accent1">
                    <a:lumMod val="75000"/>
                  </a:schemeClr>
                </a:solidFill>
              </a:rPr>
              <a:t>What proficiency should look like</a:t>
            </a:r>
            <a:endParaRPr lang="en-US" sz="2700" dirty="0">
              <a:solidFill>
                <a:schemeClr val="accent1">
                  <a:lumMod val="75000"/>
                </a:schemeClr>
              </a:solidFill>
            </a:endParaRPr>
          </a:p>
        </p:txBody>
      </p:sp>
      <p:pic>
        <p:nvPicPr>
          <p:cNvPr id="26" name="Imagen 25"/>
          <p:cNvPicPr>
            <a:picLocks noChangeAspect="1"/>
          </p:cNvPicPr>
          <p:nvPr/>
        </p:nvPicPr>
        <p:blipFill>
          <a:blip r:embed="rId5"/>
          <a:stretch>
            <a:fillRect/>
          </a:stretch>
        </p:blipFill>
        <p:spPr>
          <a:xfrm>
            <a:off x="11108269" y="255231"/>
            <a:ext cx="828734" cy="770005"/>
          </a:xfrm>
          <a:prstGeom prst="rect">
            <a:avLst/>
          </a:prstGeom>
          <a:solidFill>
            <a:schemeClr val="bg1"/>
          </a:solidFill>
        </p:spPr>
      </p:pic>
      <p:sp>
        <p:nvSpPr>
          <p:cNvPr id="28" name="Rectángulo 27"/>
          <p:cNvSpPr/>
          <p:nvPr/>
        </p:nvSpPr>
        <p:spPr>
          <a:xfrm>
            <a:off x="402771" y="1782961"/>
            <a:ext cx="11179629" cy="46287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SK-3-img-5" descr="preencoded.png"/>
          <p:cNvPicPr>
            <a:picLocks noChangeAspect="1"/>
          </p:cNvPicPr>
          <p:nvPr/>
        </p:nvPicPr>
        <p:blipFill>
          <a:blip r:embed="rId4"/>
          <a:stretch>
            <a:fillRect/>
          </a:stretch>
        </p:blipFill>
        <p:spPr>
          <a:xfrm>
            <a:off x="609600" y="2571750"/>
            <a:ext cx="10972800" cy="941189"/>
          </a:xfrm>
          <a:prstGeom prst="rect">
            <a:avLst/>
          </a:prstGeom>
          <a:noFill/>
        </p:spPr>
      </p:pic>
      <p:pic>
        <p:nvPicPr>
          <p:cNvPr id="7" name="SK-3-img-6" descr="preencoded.png"/>
          <p:cNvPicPr>
            <a:picLocks noChangeAspect="1"/>
          </p:cNvPicPr>
          <p:nvPr/>
        </p:nvPicPr>
        <p:blipFill>
          <a:blip r:embed="rId4"/>
          <a:stretch>
            <a:fillRect/>
          </a:stretch>
        </p:blipFill>
        <p:spPr>
          <a:xfrm>
            <a:off x="609600" y="3512939"/>
            <a:ext cx="10972800" cy="941189"/>
          </a:xfrm>
          <a:prstGeom prst="rect">
            <a:avLst/>
          </a:prstGeom>
          <a:noFill/>
        </p:spPr>
      </p:pic>
      <p:pic>
        <p:nvPicPr>
          <p:cNvPr id="8" name="SK-3-img-7" descr="preencoded.png"/>
          <p:cNvPicPr>
            <a:picLocks noChangeAspect="1"/>
          </p:cNvPicPr>
          <p:nvPr/>
        </p:nvPicPr>
        <p:blipFill>
          <a:blip r:embed="rId6"/>
          <a:stretch>
            <a:fillRect/>
          </a:stretch>
        </p:blipFill>
        <p:spPr>
          <a:xfrm>
            <a:off x="609600" y="4454128"/>
            <a:ext cx="10972800" cy="941189"/>
          </a:xfrm>
          <a:prstGeom prst="rect">
            <a:avLst/>
          </a:prstGeom>
          <a:noFill/>
        </p:spPr>
      </p:pic>
      <p:sp>
        <p:nvSpPr>
          <p:cNvPr id="11" name="SK-3-text-10"/>
          <p:cNvSpPr/>
          <p:nvPr/>
        </p:nvSpPr>
        <p:spPr>
          <a:xfrm>
            <a:off x="609600" y="1782961"/>
            <a:ext cx="1381125" cy="552450"/>
          </a:xfrm>
          <a:prstGeom prst="rect">
            <a:avLst/>
          </a:prstGeom>
          <a:noFill/>
          <a:ln/>
        </p:spPr>
        <p:txBody>
          <a:bodyPr vert="horz" wrap="square" lIns="0" tIns="0" rIns="0" bIns="0" rtlCol="0" anchor="ctr"/>
          <a:lstStyle/>
          <a:p>
            <a:pPr marL="0" indent="0">
              <a:lnSpc>
                <a:spcPts val="4350"/>
              </a:lnSpc>
              <a:buNone/>
            </a:pPr>
            <a:r>
              <a:rPr lang="en-US" sz="4400" kern="0" spc="-70" dirty="0">
                <a:solidFill>
                  <a:srgbClr val="C5A059"/>
                </a:solidFill>
              </a:rPr>
              <a:t>1</a:t>
            </a:r>
            <a:endParaRPr lang="en-US" sz="4400" dirty="0"/>
          </a:p>
        </p:txBody>
      </p:sp>
      <p:sp>
        <p:nvSpPr>
          <p:cNvPr id="12" name="SK-3-text-11"/>
          <p:cNvSpPr/>
          <p:nvPr/>
        </p:nvSpPr>
        <p:spPr>
          <a:xfrm>
            <a:off x="2019300" y="1810196"/>
            <a:ext cx="2204357" cy="252413"/>
          </a:xfrm>
          <a:prstGeom prst="rect">
            <a:avLst/>
          </a:prstGeom>
          <a:noFill/>
          <a:ln/>
        </p:spPr>
        <p:txBody>
          <a:bodyPr vert="horz" wrap="square" lIns="0" tIns="0" rIns="0" bIns="0" rtlCol="0" anchor="ctr"/>
          <a:lstStyle/>
          <a:p>
            <a:pPr marL="0" indent="0">
              <a:lnSpc>
                <a:spcPts val="2145"/>
              </a:lnSpc>
              <a:buNone/>
            </a:pPr>
            <a:r>
              <a:rPr lang="en-US" b="1" dirty="0">
                <a:solidFill>
                  <a:schemeClr val="accent1">
                    <a:lumMod val="75000"/>
                  </a:schemeClr>
                </a:solidFill>
              </a:rPr>
              <a:t>Physician as fiduciary</a:t>
            </a:r>
            <a:endParaRPr lang="en-US" dirty="0">
              <a:solidFill>
                <a:schemeClr val="accent1">
                  <a:lumMod val="75000"/>
                </a:schemeClr>
              </a:solidFill>
            </a:endParaRPr>
          </a:p>
        </p:txBody>
      </p:sp>
      <p:sp>
        <p:nvSpPr>
          <p:cNvPr id="13" name="SK-3-text-12"/>
          <p:cNvSpPr/>
          <p:nvPr/>
        </p:nvSpPr>
        <p:spPr>
          <a:xfrm>
            <a:off x="2019300" y="2139702"/>
            <a:ext cx="8104414" cy="242888"/>
          </a:xfrm>
          <a:prstGeom prst="rect">
            <a:avLst/>
          </a:prstGeom>
          <a:noFill/>
          <a:ln/>
        </p:spPr>
        <p:txBody>
          <a:bodyPr vert="horz" wrap="square" lIns="0" tIns="0" rIns="0" bIns="0" rtlCol="0" anchor="ctr"/>
          <a:lstStyle/>
          <a:p>
            <a:pPr marL="0" indent="0">
              <a:lnSpc>
                <a:spcPts val="1913"/>
              </a:lnSpc>
              <a:buNone/>
            </a:pPr>
            <a:r>
              <a:rPr lang="en-US" sz="1400" dirty="0">
                <a:solidFill>
                  <a:srgbClr val="4A4D55"/>
                </a:solidFill>
                <a:latin typeface="Inter" pitchFamily="34" charset="0"/>
                <a:ea typeface="Inter" pitchFamily="34" charset="-122"/>
                <a:cs typeface="Inter" pitchFamily="34" charset="-120"/>
              </a:rPr>
              <a:t>Understand the physician as a fiduciary and the historical development of medicine as a profession.</a:t>
            </a:r>
            <a:endParaRPr lang="en-US" sz="1400" dirty="0"/>
          </a:p>
        </p:txBody>
      </p:sp>
      <p:sp>
        <p:nvSpPr>
          <p:cNvPr id="14" name="SK-3-text-13"/>
          <p:cNvSpPr/>
          <p:nvPr/>
        </p:nvSpPr>
        <p:spPr>
          <a:xfrm>
            <a:off x="609600" y="2724150"/>
            <a:ext cx="1381125" cy="552450"/>
          </a:xfrm>
          <a:prstGeom prst="rect">
            <a:avLst/>
          </a:prstGeom>
          <a:noFill/>
          <a:ln/>
        </p:spPr>
        <p:txBody>
          <a:bodyPr vert="horz" wrap="square" lIns="0" tIns="0" rIns="0" bIns="0" rtlCol="0" anchor="ctr"/>
          <a:lstStyle/>
          <a:p>
            <a:pPr marL="0" indent="0">
              <a:lnSpc>
                <a:spcPts val="4350"/>
              </a:lnSpc>
              <a:buNone/>
            </a:pPr>
            <a:r>
              <a:rPr lang="en-US" sz="4400" kern="0" spc="-70" dirty="0">
                <a:solidFill>
                  <a:srgbClr val="C5A059"/>
                </a:solidFill>
              </a:rPr>
              <a:t>2</a:t>
            </a:r>
            <a:endParaRPr lang="en-US" sz="4400" dirty="0"/>
          </a:p>
        </p:txBody>
      </p:sp>
      <p:sp>
        <p:nvSpPr>
          <p:cNvPr id="15" name="SK-3-text-14"/>
          <p:cNvSpPr/>
          <p:nvPr/>
        </p:nvSpPr>
        <p:spPr>
          <a:xfrm>
            <a:off x="2019300" y="2751386"/>
            <a:ext cx="9667875" cy="272355"/>
          </a:xfrm>
          <a:prstGeom prst="rect">
            <a:avLst/>
          </a:prstGeom>
          <a:noFill/>
          <a:ln/>
        </p:spPr>
        <p:txBody>
          <a:bodyPr vert="horz" wrap="square" lIns="0" tIns="0" rIns="0" bIns="0" rtlCol="0" anchor="ctr"/>
          <a:lstStyle/>
          <a:p>
            <a:pPr marL="0" indent="0">
              <a:lnSpc>
                <a:spcPts val="2145"/>
              </a:lnSpc>
              <a:buNone/>
            </a:pPr>
            <a:r>
              <a:rPr lang="en-US" b="1" dirty="0">
                <a:solidFill>
                  <a:schemeClr val="accent1">
                    <a:lumMod val="75000"/>
                  </a:schemeClr>
                </a:solidFill>
              </a:rPr>
              <a:t>Recognize ethical issues</a:t>
            </a:r>
            <a:endParaRPr lang="en-US" dirty="0">
              <a:solidFill>
                <a:schemeClr val="accent1">
                  <a:lumMod val="75000"/>
                </a:schemeClr>
              </a:solidFill>
            </a:endParaRPr>
          </a:p>
        </p:txBody>
      </p:sp>
      <p:sp>
        <p:nvSpPr>
          <p:cNvPr id="16" name="SK-3-text-15"/>
          <p:cNvSpPr/>
          <p:nvPr/>
        </p:nvSpPr>
        <p:spPr>
          <a:xfrm>
            <a:off x="2019300" y="3080891"/>
            <a:ext cx="10172700" cy="242888"/>
          </a:xfrm>
          <a:prstGeom prst="rect">
            <a:avLst/>
          </a:prstGeom>
          <a:noFill/>
          <a:ln/>
        </p:spPr>
        <p:txBody>
          <a:bodyPr vert="horz" wrap="square" lIns="0" tIns="0" rIns="0" bIns="0" rtlCol="0" anchor="ctr"/>
          <a:lstStyle/>
          <a:p>
            <a:pPr marL="0" indent="0">
              <a:lnSpc>
                <a:spcPts val="1913"/>
              </a:lnSpc>
              <a:buNone/>
            </a:pPr>
            <a:r>
              <a:rPr lang="en-US" sz="1400" dirty="0">
                <a:solidFill>
                  <a:srgbClr val="4A4D55"/>
                </a:solidFill>
                <a:latin typeface="Inter" pitchFamily="34" charset="0"/>
                <a:ea typeface="Inter" pitchFamily="34" charset="-122"/>
                <a:cs typeface="Inter" pitchFamily="34" charset="-120"/>
              </a:rPr>
              <a:t>Identify ethical issues in patient care, from everyday dilemmas to complex value conflicts.</a:t>
            </a:r>
            <a:endParaRPr lang="en-US" sz="1400" dirty="0"/>
          </a:p>
        </p:txBody>
      </p:sp>
      <p:sp>
        <p:nvSpPr>
          <p:cNvPr id="17" name="SK-3-text-16"/>
          <p:cNvSpPr/>
          <p:nvPr/>
        </p:nvSpPr>
        <p:spPr>
          <a:xfrm>
            <a:off x="609600" y="3665339"/>
            <a:ext cx="1381125" cy="552450"/>
          </a:xfrm>
          <a:prstGeom prst="rect">
            <a:avLst/>
          </a:prstGeom>
          <a:noFill/>
          <a:ln/>
        </p:spPr>
        <p:txBody>
          <a:bodyPr vert="horz" wrap="square" lIns="0" tIns="0" rIns="0" bIns="0" rtlCol="0" anchor="ctr"/>
          <a:lstStyle/>
          <a:p>
            <a:pPr marL="0" indent="0">
              <a:lnSpc>
                <a:spcPts val="4350"/>
              </a:lnSpc>
              <a:buNone/>
            </a:pPr>
            <a:r>
              <a:rPr lang="en-US" sz="4400" kern="0" spc="-70" dirty="0">
                <a:solidFill>
                  <a:srgbClr val="C5A059"/>
                </a:solidFill>
              </a:rPr>
              <a:t>3</a:t>
            </a:r>
            <a:endParaRPr lang="en-US" sz="4400" dirty="0"/>
          </a:p>
        </p:txBody>
      </p:sp>
      <p:sp>
        <p:nvSpPr>
          <p:cNvPr id="18" name="SK-3-text-17"/>
          <p:cNvSpPr/>
          <p:nvPr/>
        </p:nvSpPr>
        <p:spPr>
          <a:xfrm>
            <a:off x="2019300" y="3692575"/>
            <a:ext cx="9667875" cy="272355"/>
          </a:xfrm>
          <a:prstGeom prst="rect">
            <a:avLst/>
          </a:prstGeom>
          <a:noFill/>
          <a:ln/>
        </p:spPr>
        <p:txBody>
          <a:bodyPr vert="horz" wrap="square" lIns="0" tIns="0" rIns="0" bIns="0" rtlCol="0" anchor="ctr"/>
          <a:lstStyle/>
          <a:p>
            <a:pPr marL="0" indent="0">
              <a:lnSpc>
                <a:spcPts val="2145"/>
              </a:lnSpc>
              <a:buNone/>
            </a:pPr>
            <a:r>
              <a:rPr lang="en-US" b="1" dirty="0">
                <a:solidFill>
                  <a:schemeClr val="accent1">
                    <a:lumMod val="75000"/>
                  </a:schemeClr>
                </a:solidFill>
              </a:rPr>
              <a:t>Professional statements guide judgment</a:t>
            </a:r>
            <a:endParaRPr lang="en-US" dirty="0">
              <a:solidFill>
                <a:schemeClr val="accent1">
                  <a:lumMod val="75000"/>
                </a:schemeClr>
              </a:solidFill>
            </a:endParaRPr>
          </a:p>
        </p:txBody>
      </p:sp>
      <p:sp>
        <p:nvSpPr>
          <p:cNvPr id="19" name="SK-3-text-18"/>
          <p:cNvSpPr/>
          <p:nvPr/>
        </p:nvSpPr>
        <p:spPr>
          <a:xfrm>
            <a:off x="2019300" y="4022080"/>
            <a:ext cx="10172700" cy="242888"/>
          </a:xfrm>
          <a:prstGeom prst="rect">
            <a:avLst/>
          </a:prstGeom>
          <a:noFill/>
          <a:ln/>
        </p:spPr>
        <p:txBody>
          <a:bodyPr vert="horz" wrap="square" lIns="0" tIns="0" rIns="0" bIns="0" rtlCol="0" anchor="ctr"/>
          <a:lstStyle/>
          <a:p>
            <a:pPr marL="0" indent="0">
              <a:lnSpc>
                <a:spcPts val="1913"/>
              </a:lnSpc>
              <a:buNone/>
            </a:pPr>
            <a:r>
              <a:rPr lang="en-US" sz="1400" dirty="0">
                <a:solidFill>
                  <a:srgbClr val="4A4D55"/>
                </a:solidFill>
                <a:latin typeface="Inter" pitchFamily="34" charset="0"/>
                <a:ea typeface="Inter" pitchFamily="34" charset="-122"/>
                <a:cs typeface="Inter" pitchFamily="34" charset="-120"/>
              </a:rPr>
              <a:t>Use professional ethics statements and codes to guide reasoning and clinical decisions.</a:t>
            </a:r>
            <a:endParaRPr lang="en-US" sz="1400" dirty="0"/>
          </a:p>
        </p:txBody>
      </p:sp>
      <p:sp>
        <p:nvSpPr>
          <p:cNvPr id="20" name="SK-3-text-19"/>
          <p:cNvSpPr/>
          <p:nvPr/>
        </p:nvSpPr>
        <p:spPr>
          <a:xfrm>
            <a:off x="609600" y="4606528"/>
            <a:ext cx="1381125" cy="552450"/>
          </a:xfrm>
          <a:prstGeom prst="rect">
            <a:avLst/>
          </a:prstGeom>
          <a:noFill/>
          <a:ln/>
        </p:spPr>
        <p:txBody>
          <a:bodyPr vert="horz" wrap="square" lIns="0" tIns="0" rIns="0" bIns="0" rtlCol="0" anchor="ctr"/>
          <a:lstStyle/>
          <a:p>
            <a:pPr marL="0" indent="0">
              <a:lnSpc>
                <a:spcPts val="4350"/>
              </a:lnSpc>
              <a:buNone/>
            </a:pPr>
            <a:r>
              <a:rPr lang="en-US" sz="4400" kern="0" spc="-70" dirty="0">
                <a:solidFill>
                  <a:srgbClr val="C5A059"/>
                </a:solidFill>
              </a:rPr>
              <a:t>4</a:t>
            </a:r>
            <a:endParaRPr lang="en-US" sz="4400" dirty="0"/>
          </a:p>
        </p:txBody>
      </p:sp>
      <p:sp>
        <p:nvSpPr>
          <p:cNvPr id="21" name="SK-3-text-20"/>
          <p:cNvSpPr/>
          <p:nvPr/>
        </p:nvSpPr>
        <p:spPr>
          <a:xfrm>
            <a:off x="2019300" y="4633764"/>
            <a:ext cx="9911715" cy="272355"/>
          </a:xfrm>
          <a:prstGeom prst="rect">
            <a:avLst/>
          </a:prstGeom>
          <a:noFill/>
          <a:ln/>
        </p:spPr>
        <p:txBody>
          <a:bodyPr vert="horz" wrap="square" lIns="0" tIns="0" rIns="0" bIns="0" rtlCol="0" anchor="ctr"/>
          <a:lstStyle/>
          <a:p>
            <a:pPr marL="0" indent="0">
              <a:lnSpc>
                <a:spcPts val="2145"/>
              </a:lnSpc>
              <a:buNone/>
            </a:pPr>
            <a:r>
              <a:rPr lang="en-US" b="1" dirty="0">
                <a:solidFill>
                  <a:schemeClr val="accent1">
                    <a:lumMod val="75000"/>
                  </a:schemeClr>
                </a:solidFill>
              </a:rPr>
              <a:t>Critical thinking with bioethical tools</a:t>
            </a:r>
            <a:endParaRPr lang="en-US" dirty="0">
              <a:solidFill>
                <a:schemeClr val="accent1">
                  <a:lumMod val="75000"/>
                </a:schemeClr>
              </a:solidFill>
            </a:endParaRPr>
          </a:p>
        </p:txBody>
      </p:sp>
      <p:sp>
        <p:nvSpPr>
          <p:cNvPr id="22" name="SK-3-text-21"/>
          <p:cNvSpPr/>
          <p:nvPr/>
        </p:nvSpPr>
        <p:spPr>
          <a:xfrm>
            <a:off x="2019300" y="4963269"/>
            <a:ext cx="10172700" cy="242888"/>
          </a:xfrm>
          <a:prstGeom prst="rect">
            <a:avLst/>
          </a:prstGeom>
          <a:noFill/>
          <a:ln/>
        </p:spPr>
        <p:txBody>
          <a:bodyPr vert="horz" wrap="square" lIns="0" tIns="0" rIns="0" bIns="0" rtlCol="0" anchor="ctr"/>
          <a:lstStyle/>
          <a:p>
            <a:pPr marL="0" indent="0">
              <a:lnSpc>
                <a:spcPts val="1913"/>
              </a:lnSpc>
              <a:buNone/>
            </a:pPr>
            <a:r>
              <a:rPr lang="en-US" sz="1400" dirty="0">
                <a:solidFill>
                  <a:srgbClr val="4A4D55"/>
                </a:solidFill>
                <a:latin typeface="Inter" pitchFamily="34" charset="0"/>
                <a:ea typeface="Inter" pitchFamily="34" charset="-122"/>
                <a:cs typeface="Inter" pitchFamily="34" charset="-120"/>
              </a:rPr>
              <a:t>Think critically and systematically using bioethical principles, case analysis and ethical frameworks.</a:t>
            </a:r>
            <a:endParaRPr lang="en-US" sz="1400" dirty="0"/>
          </a:p>
        </p:txBody>
      </p:sp>
      <p:sp>
        <p:nvSpPr>
          <p:cNvPr id="23" name="SK-3-text-22"/>
          <p:cNvSpPr/>
          <p:nvPr/>
        </p:nvSpPr>
        <p:spPr>
          <a:xfrm>
            <a:off x="609600" y="5547717"/>
            <a:ext cx="1381125" cy="552450"/>
          </a:xfrm>
          <a:prstGeom prst="rect">
            <a:avLst/>
          </a:prstGeom>
          <a:noFill/>
          <a:ln/>
        </p:spPr>
        <p:txBody>
          <a:bodyPr vert="horz" wrap="square" lIns="0" tIns="0" rIns="0" bIns="0" rtlCol="0" anchor="ctr"/>
          <a:lstStyle/>
          <a:p>
            <a:pPr marL="0" indent="0">
              <a:lnSpc>
                <a:spcPts val="4350"/>
              </a:lnSpc>
              <a:buNone/>
            </a:pPr>
            <a:r>
              <a:rPr lang="en-US" sz="4400" kern="0" spc="-70" dirty="0">
                <a:solidFill>
                  <a:srgbClr val="C5A059"/>
                </a:solidFill>
              </a:rPr>
              <a:t>5</a:t>
            </a:r>
            <a:endParaRPr lang="en-US" sz="4400" dirty="0"/>
          </a:p>
        </p:txBody>
      </p:sp>
      <p:sp>
        <p:nvSpPr>
          <p:cNvPr id="24" name="SK-3-text-23"/>
          <p:cNvSpPr/>
          <p:nvPr/>
        </p:nvSpPr>
        <p:spPr>
          <a:xfrm>
            <a:off x="2019300" y="5471517"/>
            <a:ext cx="9667875" cy="272355"/>
          </a:xfrm>
          <a:prstGeom prst="rect">
            <a:avLst/>
          </a:prstGeom>
          <a:noFill/>
          <a:ln/>
        </p:spPr>
        <p:txBody>
          <a:bodyPr vert="horz" wrap="square" lIns="0" tIns="0" rIns="0" bIns="0" rtlCol="0" anchor="ctr"/>
          <a:lstStyle/>
          <a:p>
            <a:pPr marL="0" indent="0">
              <a:lnSpc>
                <a:spcPts val="2145"/>
              </a:lnSpc>
              <a:buNone/>
            </a:pPr>
            <a:r>
              <a:rPr lang="en-US" b="1" dirty="0">
                <a:solidFill>
                  <a:schemeClr val="accent1">
                    <a:lumMod val="75000"/>
                  </a:schemeClr>
                </a:solidFill>
              </a:rPr>
              <a:t>Act and articulate responsibly</a:t>
            </a:r>
            <a:endParaRPr lang="en-US" dirty="0">
              <a:solidFill>
                <a:schemeClr val="accent1">
                  <a:lumMod val="75000"/>
                </a:schemeClr>
              </a:solidFill>
            </a:endParaRPr>
          </a:p>
        </p:txBody>
      </p:sp>
      <p:sp>
        <p:nvSpPr>
          <p:cNvPr id="25" name="SK-3-text-24"/>
          <p:cNvSpPr/>
          <p:nvPr/>
        </p:nvSpPr>
        <p:spPr>
          <a:xfrm>
            <a:off x="2019300" y="5801023"/>
            <a:ext cx="8572500" cy="485775"/>
          </a:xfrm>
          <a:prstGeom prst="rect">
            <a:avLst/>
          </a:prstGeom>
          <a:noFill/>
          <a:ln/>
        </p:spPr>
        <p:txBody>
          <a:bodyPr vert="horz" wrap="square" lIns="0" tIns="0" rIns="0" bIns="0" rtlCol="0" anchor="ctr"/>
          <a:lstStyle/>
          <a:p>
            <a:pPr marL="0" indent="0">
              <a:lnSpc>
                <a:spcPts val="1913"/>
              </a:lnSpc>
              <a:buNone/>
            </a:pPr>
            <a:r>
              <a:rPr lang="en-US" sz="1400" dirty="0">
                <a:solidFill>
                  <a:srgbClr val="4A4D55"/>
                </a:solidFill>
                <a:latin typeface="Inter" pitchFamily="34" charset="0"/>
                <a:ea typeface="Inter" pitchFamily="34" charset="-122"/>
                <a:cs typeface="Inter" pitchFamily="34" charset="-120"/>
              </a:rPr>
              <a:t>Give a reasoned account, act responsibly, and articulate ethical reasoning respectfully in team and patient settings.</a:t>
            </a:r>
            <a:endParaRPr lang="en-US"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4" name="SK-4-img-3" descr="preencoded.png"/>
          <p:cNvPicPr>
            <a:picLocks noChangeAspect="1"/>
          </p:cNvPicPr>
          <p:nvPr/>
        </p:nvPicPr>
        <p:blipFill>
          <a:blip r:embed="rId3"/>
          <a:stretch>
            <a:fillRect/>
          </a:stretch>
        </p:blipFill>
        <p:spPr>
          <a:xfrm>
            <a:off x="609600" y="457200"/>
            <a:ext cx="38100" cy="304800"/>
          </a:xfrm>
          <a:prstGeom prst="rect">
            <a:avLst/>
          </a:prstGeom>
        </p:spPr>
      </p:pic>
      <p:pic>
        <p:nvPicPr>
          <p:cNvPr id="5" name="SK-4-img-4" descr="preencoded.png"/>
          <p:cNvPicPr>
            <a:picLocks noChangeAspect="1"/>
          </p:cNvPicPr>
          <p:nvPr/>
        </p:nvPicPr>
        <p:blipFill>
          <a:blip r:embed="rId4"/>
          <a:stretch>
            <a:fillRect/>
          </a:stretch>
        </p:blipFill>
        <p:spPr>
          <a:xfrm>
            <a:off x="609600" y="1554361"/>
            <a:ext cx="3505200" cy="3998714"/>
          </a:xfrm>
          <a:prstGeom prst="rect">
            <a:avLst/>
          </a:prstGeom>
        </p:spPr>
      </p:pic>
      <p:pic>
        <p:nvPicPr>
          <p:cNvPr id="6" name="SK-4-img-5" descr="preencoded.png"/>
          <p:cNvPicPr>
            <a:picLocks noChangeAspect="1"/>
          </p:cNvPicPr>
          <p:nvPr/>
        </p:nvPicPr>
        <p:blipFill>
          <a:blip r:embed="rId5"/>
          <a:stretch>
            <a:fillRect/>
          </a:stretch>
        </p:blipFill>
        <p:spPr>
          <a:xfrm>
            <a:off x="828675" y="1792486"/>
            <a:ext cx="342900" cy="342900"/>
          </a:xfrm>
          <a:prstGeom prst="rect">
            <a:avLst/>
          </a:prstGeom>
        </p:spPr>
      </p:pic>
      <p:pic>
        <p:nvPicPr>
          <p:cNvPr id="7" name="SK-4-img-6" descr="preencoded.png"/>
          <p:cNvPicPr>
            <a:picLocks noChangeAspect="1"/>
          </p:cNvPicPr>
          <p:nvPr/>
        </p:nvPicPr>
        <p:blipFill>
          <a:blip r:embed="rId6"/>
          <a:stretch>
            <a:fillRect/>
          </a:stretch>
        </p:blipFill>
        <p:spPr>
          <a:xfrm>
            <a:off x="898922" y="1882080"/>
            <a:ext cx="202406" cy="163711"/>
          </a:xfrm>
          <a:prstGeom prst="rect">
            <a:avLst/>
          </a:prstGeom>
        </p:spPr>
      </p:pic>
      <p:pic>
        <p:nvPicPr>
          <p:cNvPr id="8" name="SK-4-img-7" descr="preencoded.png"/>
          <p:cNvPicPr>
            <a:picLocks noChangeAspect="1"/>
          </p:cNvPicPr>
          <p:nvPr/>
        </p:nvPicPr>
        <p:blipFill>
          <a:blip r:embed="rId7"/>
          <a:stretch>
            <a:fillRect/>
          </a:stretch>
        </p:blipFill>
        <p:spPr>
          <a:xfrm>
            <a:off x="828675" y="2268736"/>
            <a:ext cx="3067050" cy="700683"/>
          </a:xfrm>
          <a:prstGeom prst="rect">
            <a:avLst/>
          </a:prstGeom>
        </p:spPr>
      </p:pic>
      <p:pic>
        <p:nvPicPr>
          <p:cNvPr id="9" name="SK-4-img-8" descr="preencoded.png"/>
          <p:cNvPicPr>
            <a:picLocks noChangeAspect="1"/>
          </p:cNvPicPr>
          <p:nvPr/>
        </p:nvPicPr>
        <p:blipFill>
          <a:blip r:embed="rId8"/>
          <a:stretch>
            <a:fillRect/>
          </a:stretch>
        </p:blipFill>
        <p:spPr>
          <a:xfrm>
            <a:off x="828675" y="3083719"/>
            <a:ext cx="3067050" cy="921544"/>
          </a:xfrm>
          <a:prstGeom prst="rect">
            <a:avLst/>
          </a:prstGeom>
        </p:spPr>
      </p:pic>
      <p:pic>
        <p:nvPicPr>
          <p:cNvPr id="10" name="SK-4-img-9" descr="preencoded.png"/>
          <p:cNvPicPr>
            <a:picLocks noChangeAspect="1"/>
          </p:cNvPicPr>
          <p:nvPr/>
        </p:nvPicPr>
        <p:blipFill>
          <a:blip r:embed="rId9"/>
          <a:stretch>
            <a:fillRect/>
          </a:stretch>
        </p:blipFill>
        <p:spPr>
          <a:xfrm>
            <a:off x="828675" y="4119562"/>
            <a:ext cx="3067050" cy="921544"/>
          </a:xfrm>
          <a:prstGeom prst="rect">
            <a:avLst/>
          </a:prstGeom>
        </p:spPr>
      </p:pic>
      <p:pic>
        <p:nvPicPr>
          <p:cNvPr id="11" name="SK-4-img-10" descr="preencoded.png"/>
          <p:cNvPicPr>
            <a:picLocks noChangeAspect="1"/>
          </p:cNvPicPr>
          <p:nvPr/>
        </p:nvPicPr>
        <p:blipFill>
          <a:blip r:embed="rId4"/>
          <a:stretch>
            <a:fillRect/>
          </a:stretch>
        </p:blipFill>
        <p:spPr>
          <a:xfrm>
            <a:off x="4343400" y="1554361"/>
            <a:ext cx="3505200" cy="3998714"/>
          </a:xfrm>
          <a:prstGeom prst="rect">
            <a:avLst/>
          </a:prstGeom>
        </p:spPr>
      </p:pic>
      <p:pic>
        <p:nvPicPr>
          <p:cNvPr id="12" name="SK-4-img-11" descr="preencoded.png"/>
          <p:cNvPicPr>
            <a:picLocks noChangeAspect="1"/>
          </p:cNvPicPr>
          <p:nvPr/>
        </p:nvPicPr>
        <p:blipFill>
          <a:blip r:embed="rId10"/>
          <a:stretch>
            <a:fillRect/>
          </a:stretch>
        </p:blipFill>
        <p:spPr>
          <a:xfrm>
            <a:off x="4562475" y="1792486"/>
            <a:ext cx="342900" cy="342900"/>
          </a:xfrm>
          <a:prstGeom prst="rect">
            <a:avLst/>
          </a:prstGeom>
        </p:spPr>
      </p:pic>
      <p:pic>
        <p:nvPicPr>
          <p:cNvPr id="13" name="SK-4-img-12" descr="preencoded.png"/>
          <p:cNvPicPr>
            <a:picLocks noChangeAspect="1"/>
          </p:cNvPicPr>
          <p:nvPr/>
        </p:nvPicPr>
        <p:blipFill>
          <a:blip r:embed="rId11"/>
          <a:stretch>
            <a:fillRect/>
          </a:stretch>
        </p:blipFill>
        <p:spPr>
          <a:xfrm>
            <a:off x="4632722" y="1882080"/>
            <a:ext cx="202406" cy="163711"/>
          </a:xfrm>
          <a:prstGeom prst="rect">
            <a:avLst/>
          </a:prstGeom>
        </p:spPr>
      </p:pic>
      <p:pic>
        <p:nvPicPr>
          <p:cNvPr id="14" name="SK-4-img-13" descr="preencoded.png"/>
          <p:cNvPicPr>
            <a:picLocks noChangeAspect="1"/>
          </p:cNvPicPr>
          <p:nvPr/>
        </p:nvPicPr>
        <p:blipFill>
          <a:blip r:embed="rId7"/>
          <a:stretch>
            <a:fillRect/>
          </a:stretch>
        </p:blipFill>
        <p:spPr>
          <a:xfrm>
            <a:off x="4562475" y="2268736"/>
            <a:ext cx="3067050" cy="700683"/>
          </a:xfrm>
          <a:prstGeom prst="rect">
            <a:avLst/>
          </a:prstGeom>
        </p:spPr>
      </p:pic>
      <p:pic>
        <p:nvPicPr>
          <p:cNvPr id="15" name="SK-4-img-14" descr="preencoded.png"/>
          <p:cNvPicPr>
            <a:picLocks noChangeAspect="1"/>
          </p:cNvPicPr>
          <p:nvPr/>
        </p:nvPicPr>
        <p:blipFill>
          <a:blip r:embed="rId7"/>
          <a:stretch>
            <a:fillRect/>
          </a:stretch>
        </p:blipFill>
        <p:spPr>
          <a:xfrm>
            <a:off x="4562475" y="3083719"/>
            <a:ext cx="3067050" cy="700683"/>
          </a:xfrm>
          <a:prstGeom prst="rect">
            <a:avLst/>
          </a:prstGeom>
        </p:spPr>
      </p:pic>
      <p:pic>
        <p:nvPicPr>
          <p:cNvPr id="16" name="SK-4-img-15" descr="preencoded.png"/>
          <p:cNvPicPr>
            <a:picLocks noChangeAspect="1"/>
          </p:cNvPicPr>
          <p:nvPr/>
        </p:nvPicPr>
        <p:blipFill>
          <a:blip r:embed="rId8"/>
          <a:stretch>
            <a:fillRect/>
          </a:stretch>
        </p:blipFill>
        <p:spPr>
          <a:xfrm>
            <a:off x="4562475" y="3898702"/>
            <a:ext cx="3067050" cy="921544"/>
          </a:xfrm>
          <a:prstGeom prst="rect">
            <a:avLst/>
          </a:prstGeom>
        </p:spPr>
      </p:pic>
      <p:pic>
        <p:nvPicPr>
          <p:cNvPr id="17" name="SK-4-img-16" descr="preencoded.png"/>
          <p:cNvPicPr>
            <a:picLocks noChangeAspect="1"/>
          </p:cNvPicPr>
          <p:nvPr/>
        </p:nvPicPr>
        <p:blipFill>
          <a:blip r:embed="rId4"/>
          <a:stretch>
            <a:fillRect/>
          </a:stretch>
        </p:blipFill>
        <p:spPr>
          <a:xfrm>
            <a:off x="8077200" y="1554361"/>
            <a:ext cx="3505200" cy="3998714"/>
          </a:xfrm>
          <a:prstGeom prst="rect">
            <a:avLst/>
          </a:prstGeom>
        </p:spPr>
      </p:pic>
      <p:pic>
        <p:nvPicPr>
          <p:cNvPr id="18" name="SK-4-img-17" descr="preencoded.png"/>
          <p:cNvPicPr>
            <a:picLocks noChangeAspect="1"/>
          </p:cNvPicPr>
          <p:nvPr/>
        </p:nvPicPr>
        <p:blipFill>
          <a:blip r:embed="rId12"/>
          <a:stretch>
            <a:fillRect/>
          </a:stretch>
        </p:blipFill>
        <p:spPr>
          <a:xfrm>
            <a:off x="8296275" y="1893391"/>
            <a:ext cx="342900" cy="342900"/>
          </a:xfrm>
          <a:prstGeom prst="rect">
            <a:avLst/>
          </a:prstGeom>
        </p:spPr>
      </p:pic>
      <p:pic>
        <p:nvPicPr>
          <p:cNvPr id="19" name="SK-4-img-18" descr="preencoded.png"/>
          <p:cNvPicPr>
            <a:picLocks noChangeAspect="1"/>
          </p:cNvPicPr>
          <p:nvPr/>
        </p:nvPicPr>
        <p:blipFill>
          <a:blip r:embed="rId13"/>
          <a:stretch>
            <a:fillRect/>
          </a:stretch>
        </p:blipFill>
        <p:spPr>
          <a:xfrm>
            <a:off x="8366522" y="1982986"/>
            <a:ext cx="202406" cy="163711"/>
          </a:xfrm>
          <a:prstGeom prst="rect">
            <a:avLst/>
          </a:prstGeom>
        </p:spPr>
      </p:pic>
      <p:pic>
        <p:nvPicPr>
          <p:cNvPr id="20" name="SK-4-img-19" descr="preencoded.png"/>
          <p:cNvPicPr>
            <a:picLocks noChangeAspect="1"/>
          </p:cNvPicPr>
          <p:nvPr/>
        </p:nvPicPr>
        <p:blipFill>
          <a:blip r:embed="rId8"/>
          <a:stretch>
            <a:fillRect/>
          </a:stretch>
        </p:blipFill>
        <p:spPr>
          <a:xfrm>
            <a:off x="8296275" y="2470547"/>
            <a:ext cx="3067050" cy="921544"/>
          </a:xfrm>
          <a:prstGeom prst="rect">
            <a:avLst/>
          </a:prstGeom>
        </p:spPr>
      </p:pic>
      <p:pic>
        <p:nvPicPr>
          <p:cNvPr id="21" name="SK-4-img-20" descr="preencoded.png"/>
          <p:cNvPicPr>
            <a:picLocks noChangeAspect="1"/>
          </p:cNvPicPr>
          <p:nvPr/>
        </p:nvPicPr>
        <p:blipFill>
          <a:blip r:embed="rId7"/>
          <a:stretch>
            <a:fillRect/>
          </a:stretch>
        </p:blipFill>
        <p:spPr>
          <a:xfrm>
            <a:off x="8296275" y="3506391"/>
            <a:ext cx="3067050" cy="700683"/>
          </a:xfrm>
          <a:prstGeom prst="rect">
            <a:avLst/>
          </a:prstGeom>
        </p:spPr>
      </p:pic>
      <p:pic>
        <p:nvPicPr>
          <p:cNvPr id="22" name="SK-4-img-21" descr="preencoded.png"/>
          <p:cNvPicPr>
            <a:picLocks noChangeAspect="1"/>
          </p:cNvPicPr>
          <p:nvPr/>
        </p:nvPicPr>
        <p:blipFill>
          <a:blip r:embed="rId9"/>
          <a:stretch>
            <a:fillRect/>
          </a:stretch>
        </p:blipFill>
        <p:spPr>
          <a:xfrm>
            <a:off x="8296275" y="4321373"/>
            <a:ext cx="3067050" cy="921544"/>
          </a:xfrm>
          <a:prstGeom prst="rect">
            <a:avLst/>
          </a:prstGeom>
        </p:spPr>
      </p:pic>
      <p:pic>
        <p:nvPicPr>
          <p:cNvPr id="23" name="SK-4-img-22" descr="preencoded.png"/>
          <p:cNvPicPr>
            <a:picLocks noChangeAspect="1"/>
          </p:cNvPicPr>
          <p:nvPr/>
        </p:nvPicPr>
        <p:blipFill>
          <a:blip r:embed="rId14"/>
          <a:stretch>
            <a:fillRect/>
          </a:stretch>
        </p:blipFill>
        <p:spPr>
          <a:xfrm>
            <a:off x="609600" y="5781675"/>
            <a:ext cx="10972800" cy="657225"/>
          </a:xfrm>
          <a:prstGeom prst="rect">
            <a:avLst/>
          </a:prstGeom>
        </p:spPr>
      </p:pic>
      <p:pic>
        <p:nvPicPr>
          <p:cNvPr id="24" name="SK-4-img-23" descr="preencoded.png"/>
          <p:cNvPicPr>
            <a:picLocks noChangeAspect="1"/>
          </p:cNvPicPr>
          <p:nvPr/>
        </p:nvPicPr>
        <p:blipFill>
          <a:blip r:embed="rId15"/>
          <a:stretch>
            <a:fillRect/>
          </a:stretch>
        </p:blipFill>
        <p:spPr>
          <a:xfrm>
            <a:off x="876300" y="6017865"/>
            <a:ext cx="261937" cy="213420"/>
          </a:xfrm>
          <a:prstGeom prst="rect">
            <a:avLst/>
          </a:prstGeom>
        </p:spPr>
      </p:pic>
      <p:sp>
        <p:nvSpPr>
          <p:cNvPr id="25" name="SK-4-text-24"/>
          <p:cNvSpPr/>
          <p:nvPr/>
        </p:nvSpPr>
        <p:spPr>
          <a:xfrm>
            <a:off x="800100" y="509587"/>
            <a:ext cx="7437120" cy="200025"/>
          </a:xfrm>
          <a:prstGeom prst="rect">
            <a:avLst/>
          </a:prstGeom>
          <a:noFill/>
          <a:ln/>
        </p:spPr>
        <p:txBody>
          <a:bodyPr vert="horz" wrap="squar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26" name="SK-4-text-25"/>
          <p:cNvSpPr/>
          <p:nvPr/>
        </p:nvSpPr>
        <p:spPr>
          <a:xfrm>
            <a:off x="609600" y="838200"/>
            <a:ext cx="11582400" cy="411361"/>
          </a:xfrm>
          <a:prstGeom prst="rect">
            <a:avLst/>
          </a:prstGeom>
          <a:noFill/>
          <a:ln/>
        </p:spPr>
        <p:txBody>
          <a:bodyPr vert="horz" wrap="square" lIns="0" tIns="0" rIns="0" bIns="0" rtlCol="0" anchor="ctr"/>
          <a:lstStyle/>
          <a:p>
            <a:pPr marL="0" indent="0">
              <a:lnSpc>
                <a:spcPts val="3240"/>
              </a:lnSpc>
              <a:buNone/>
            </a:pPr>
            <a:r>
              <a:rPr lang="en-US" sz="2800" b="1" dirty="0">
                <a:solidFill>
                  <a:schemeClr val="accent1">
                    <a:lumMod val="75000"/>
                  </a:schemeClr>
                </a:solidFill>
              </a:rPr>
              <a:t>The clinical core: decisions with patients</a:t>
            </a:r>
            <a:endParaRPr lang="en-US" sz="2800" dirty="0">
              <a:solidFill>
                <a:schemeClr val="accent1">
                  <a:lumMod val="75000"/>
                </a:schemeClr>
              </a:solidFill>
            </a:endParaRPr>
          </a:p>
        </p:txBody>
      </p:sp>
      <p:sp>
        <p:nvSpPr>
          <p:cNvPr id="27" name="SK-4-text-26"/>
          <p:cNvSpPr/>
          <p:nvPr/>
        </p:nvSpPr>
        <p:spPr>
          <a:xfrm>
            <a:off x="1285875" y="1827758"/>
            <a:ext cx="3876675" cy="272355"/>
          </a:xfrm>
          <a:prstGeom prst="rect">
            <a:avLst/>
          </a:prstGeom>
          <a:noFill/>
          <a:ln/>
        </p:spPr>
        <p:txBody>
          <a:bodyPr vert="horz" wrap="square" lIns="0" tIns="0" rIns="0" bIns="0" rtlCol="0" anchor="ctr"/>
          <a:lstStyle/>
          <a:p>
            <a:pPr marL="0" indent="0">
              <a:lnSpc>
                <a:spcPts val="2145"/>
              </a:lnSpc>
              <a:buNone/>
            </a:pPr>
            <a:r>
              <a:rPr lang="en-US" sz="1650" b="1" dirty="0">
                <a:solidFill>
                  <a:srgbClr val="1A1C1E"/>
                </a:solidFill>
              </a:rPr>
              <a:t>Voice and trust</a:t>
            </a:r>
            <a:endParaRPr lang="en-US" sz="1650" dirty="0"/>
          </a:p>
        </p:txBody>
      </p:sp>
      <p:sp>
        <p:nvSpPr>
          <p:cNvPr id="28" name="SK-4-text-27"/>
          <p:cNvSpPr/>
          <p:nvPr/>
        </p:nvSpPr>
        <p:spPr>
          <a:xfrm>
            <a:off x="962025" y="2287786"/>
            <a:ext cx="2933700" cy="662583"/>
          </a:xfrm>
          <a:prstGeom prst="rect">
            <a:avLst/>
          </a:prstGeom>
          <a:noFill/>
          <a:ln/>
        </p:spPr>
        <p:txBody>
          <a:bodyPr vert="horz" wrap="square" lIns="0" tIns="0" rIns="0" bIns="0" rtlCol="0" anchor="ctr"/>
          <a:lstStyle/>
          <a:p>
            <a:pPr marL="0" indent="0" algn="l">
              <a:lnSpc>
                <a:spcPts val="1740"/>
              </a:lnSpc>
              <a:buNone/>
            </a:pPr>
            <a:r>
              <a:rPr lang="en-US" sz="1200" b="1" u="sng" dirty="0">
                <a:solidFill>
                  <a:srgbClr val="FF0000"/>
                </a:solidFill>
                <a:latin typeface="Inter" pitchFamily="34" charset="0"/>
                <a:ea typeface="Inter" pitchFamily="34" charset="-122"/>
                <a:cs typeface="Inter" pitchFamily="34" charset="-120"/>
              </a:rPr>
              <a:t>Privacy and confidentiality </a:t>
            </a:r>
            <a:r>
              <a:rPr lang="en-US" sz="1200" dirty="0">
                <a:solidFill>
                  <a:srgbClr val="4A4D55"/>
                </a:solidFill>
                <a:latin typeface="Inter" pitchFamily="34" charset="0"/>
                <a:ea typeface="Inter" pitchFamily="34" charset="-122"/>
                <a:cs typeface="Inter" pitchFamily="34" charset="-120"/>
              </a:rPr>
              <a:t>underpin the therapeutic relationship and the patient’s willingness to disclose.</a:t>
            </a:r>
            <a:endParaRPr lang="en-US" sz="1200" dirty="0"/>
          </a:p>
        </p:txBody>
      </p:sp>
      <p:sp>
        <p:nvSpPr>
          <p:cNvPr id="29" name="SK-4-text-28"/>
          <p:cNvSpPr/>
          <p:nvPr/>
        </p:nvSpPr>
        <p:spPr>
          <a:xfrm>
            <a:off x="962025" y="3102769"/>
            <a:ext cx="2933700" cy="883444"/>
          </a:xfrm>
          <a:prstGeom prst="rect">
            <a:avLst/>
          </a:prstGeom>
          <a:noFill/>
          <a:ln/>
        </p:spPr>
        <p:txBody>
          <a:bodyPr vert="horz" wrap="square" lIns="0" tIns="0" rIns="0" bIns="0" rtlCol="0" anchor="ctr"/>
          <a:lstStyle/>
          <a:p>
            <a:pPr marL="0" indent="0" algn="l">
              <a:lnSpc>
                <a:spcPts val="1740"/>
              </a:lnSpc>
              <a:buNone/>
            </a:pPr>
            <a:r>
              <a:rPr lang="en-US" sz="1200" b="1" dirty="0">
                <a:solidFill>
                  <a:srgbClr val="FF0000"/>
                </a:solidFill>
                <a:latin typeface="Inter" pitchFamily="34" charset="0"/>
                <a:ea typeface="Inter" pitchFamily="34" charset="-122"/>
                <a:cs typeface="Inter" pitchFamily="34" charset="-120"/>
              </a:rPr>
              <a:t>Truth-telling, medical errors and bad news</a:t>
            </a:r>
            <a:r>
              <a:rPr lang="en-US" sz="1200" dirty="0">
                <a:solidFill>
                  <a:srgbClr val="FF0000"/>
                </a:solidFill>
                <a:latin typeface="Inter" pitchFamily="34" charset="0"/>
                <a:ea typeface="Inter" pitchFamily="34" charset="-122"/>
                <a:cs typeface="Inter" pitchFamily="34" charset="-120"/>
              </a:rPr>
              <a:t> </a:t>
            </a:r>
            <a:r>
              <a:rPr lang="en-US" sz="1200" dirty="0">
                <a:solidFill>
                  <a:srgbClr val="4A4D55"/>
                </a:solidFill>
                <a:latin typeface="Inter" pitchFamily="34" charset="0"/>
                <a:ea typeface="Inter" pitchFamily="34" charset="-122"/>
                <a:cs typeface="Inter" pitchFamily="34" charset="-120"/>
              </a:rPr>
              <a:t>demand honest, compassionate communication even when outcomes are uncertain.</a:t>
            </a:r>
            <a:endParaRPr lang="en-US" sz="1200" dirty="0"/>
          </a:p>
        </p:txBody>
      </p:sp>
      <p:sp>
        <p:nvSpPr>
          <p:cNvPr id="30" name="SK-4-text-29"/>
          <p:cNvSpPr/>
          <p:nvPr/>
        </p:nvSpPr>
        <p:spPr>
          <a:xfrm>
            <a:off x="962025" y="4138613"/>
            <a:ext cx="2933700" cy="883444"/>
          </a:xfrm>
          <a:prstGeom prst="rect">
            <a:avLst/>
          </a:prstGeom>
          <a:noFill/>
          <a:ln/>
        </p:spPr>
        <p:txBody>
          <a:bodyPr vert="horz" wrap="square" lIns="0" tIns="0" rIns="0" bIns="0" rtlCol="0" anchor="ctr"/>
          <a:lstStyle/>
          <a:p>
            <a:pPr marL="0" indent="0" algn="l">
              <a:lnSpc>
                <a:spcPts val="1740"/>
              </a:lnSpc>
              <a:buNone/>
            </a:pPr>
            <a:r>
              <a:rPr lang="en-US" sz="1200" b="1" dirty="0">
                <a:solidFill>
                  <a:srgbClr val="FF0000"/>
                </a:solidFill>
                <a:latin typeface="Inter" pitchFamily="34" charset="0"/>
                <a:ea typeface="Inter" pitchFamily="34" charset="-122"/>
                <a:cs typeface="Inter" pitchFamily="34" charset="-120"/>
              </a:rPr>
              <a:t>Cross-cultural communication</a:t>
            </a:r>
            <a:r>
              <a:rPr lang="en-US" sz="1200" dirty="0">
                <a:solidFill>
                  <a:srgbClr val="FF0000"/>
                </a:solidFill>
                <a:latin typeface="Inter" pitchFamily="34" charset="0"/>
                <a:ea typeface="Inter" pitchFamily="34" charset="-122"/>
                <a:cs typeface="Inter" pitchFamily="34" charset="-120"/>
              </a:rPr>
              <a:t> and attention to </a:t>
            </a:r>
            <a:r>
              <a:rPr lang="en-US" sz="1200" b="1" dirty="0">
                <a:solidFill>
                  <a:srgbClr val="FF0000"/>
                </a:solidFill>
                <a:latin typeface="Inter" pitchFamily="34" charset="0"/>
                <a:ea typeface="Inter" pitchFamily="34" charset="-122"/>
                <a:cs typeface="Inter" pitchFamily="34" charset="-120"/>
              </a:rPr>
              <a:t>religion and spirituality</a:t>
            </a:r>
            <a:r>
              <a:rPr lang="en-US" sz="1200" dirty="0">
                <a:solidFill>
                  <a:srgbClr val="FF0000"/>
                </a:solidFill>
                <a:latin typeface="Inter" pitchFamily="34" charset="0"/>
                <a:ea typeface="Inter" pitchFamily="34" charset="-122"/>
                <a:cs typeface="Inter" pitchFamily="34" charset="-120"/>
              </a:rPr>
              <a:t> </a:t>
            </a:r>
            <a:r>
              <a:rPr lang="en-US" sz="1200" dirty="0">
                <a:solidFill>
                  <a:srgbClr val="4A4D55"/>
                </a:solidFill>
                <a:latin typeface="Inter" pitchFamily="34" charset="0"/>
                <a:ea typeface="Inter" pitchFamily="34" charset="-122"/>
                <a:cs typeface="Inter" pitchFamily="34" charset="-120"/>
              </a:rPr>
              <a:t>shape how values and preferences are expressed.</a:t>
            </a:r>
            <a:endParaRPr lang="en-US" sz="1200" dirty="0"/>
          </a:p>
        </p:txBody>
      </p:sp>
      <p:sp>
        <p:nvSpPr>
          <p:cNvPr id="31" name="SK-4-text-30"/>
          <p:cNvSpPr/>
          <p:nvPr/>
        </p:nvSpPr>
        <p:spPr>
          <a:xfrm>
            <a:off x="5019675" y="1827758"/>
            <a:ext cx="6139815" cy="272355"/>
          </a:xfrm>
          <a:prstGeom prst="rect">
            <a:avLst/>
          </a:prstGeom>
          <a:noFill/>
          <a:ln/>
        </p:spPr>
        <p:txBody>
          <a:bodyPr vert="horz" wrap="square" lIns="0" tIns="0" rIns="0" bIns="0" rtlCol="0" anchor="ctr"/>
          <a:lstStyle/>
          <a:p>
            <a:pPr marL="0" indent="0">
              <a:lnSpc>
                <a:spcPts val="2145"/>
              </a:lnSpc>
              <a:buNone/>
            </a:pPr>
            <a:r>
              <a:rPr lang="en-US" sz="1650" b="1" dirty="0">
                <a:solidFill>
                  <a:srgbClr val="1A1C1E"/>
                </a:solidFill>
              </a:rPr>
              <a:t>Agency and vulnerability</a:t>
            </a:r>
            <a:endParaRPr lang="en-US" sz="1650" dirty="0"/>
          </a:p>
        </p:txBody>
      </p:sp>
      <p:sp>
        <p:nvSpPr>
          <p:cNvPr id="32" name="SK-4-text-31"/>
          <p:cNvSpPr/>
          <p:nvPr/>
        </p:nvSpPr>
        <p:spPr>
          <a:xfrm>
            <a:off x="4695825" y="2287786"/>
            <a:ext cx="2933700" cy="662583"/>
          </a:xfrm>
          <a:prstGeom prst="rect">
            <a:avLst/>
          </a:prstGeom>
          <a:noFill/>
          <a:ln/>
        </p:spPr>
        <p:txBody>
          <a:bodyPr vert="horz" wrap="square" lIns="0" tIns="0" rIns="0" bIns="0" rtlCol="0" anchor="ctr"/>
          <a:lstStyle/>
          <a:p>
            <a:pPr marL="0" indent="0" algn="l">
              <a:lnSpc>
                <a:spcPts val="1740"/>
              </a:lnSpc>
              <a:buNone/>
            </a:pPr>
            <a:r>
              <a:rPr lang="en-US" sz="1200" b="1" dirty="0">
                <a:solidFill>
                  <a:srgbClr val="FF0000"/>
                </a:solidFill>
                <a:latin typeface="Inter" pitchFamily="34" charset="0"/>
                <a:ea typeface="Inter" pitchFamily="34" charset="-122"/>
                <a:cs typeface="Inter" pitchFamily="34" charset="-120"/>
              </a:rPr>
              <a:t>Decision-making capacity</a:t>
            </a:r>
            <a:r>
              <a:rPr lang="en-US" sz="1200" dirty="0">
                <a:solidFill>
                  <a:srgbClr val="FF0000"/>
                </a:solidFill>
                <a:latin typeface="Inter" pitchFamily="34" charset="0"/>
                <a:ea typeface="Inter" pitchFamily="34" charset="-122"/>
                <a:cs typeface="Inter" pitchFamily="34" charset="-120"/>
              </a:rPr>
              <a:t> assessment </a:t>
            </a:r>
            <a:r>
              <a:rPr lang="en-US" sz="1200" dirty="0">
                <a:solidFill>
                  <a:srgbClr val="4A4D55"/>
                </a:solidFill>
                <a:latin typeface="Inter" pitchFamily="34" charset="0"/>
                <a:ea typeface="Inter" pitchFamily="34" charset="-122"/>
                <a:cs typeface="Inter" pitchFamily="34" charset="-120"/>
              </a:rPr>
              <a:t>protects patients who cannot weigh risks and benefits for themselves.</a:t>
            </a:r>
            <a:endParaRPr lang="en-US" sz="1200" dirty="0"/>
          </a:p>
        </p:txBody>
      </p:sp>
      <p:sp>
        <p:nvSpPr>
          <p:cNvPr id="33" name="SK-4-text-32"/>
          <p:cNvSpPr/>
          <p:nvPr/>
        </p:nvSpPr>
        <p:spPr>
          <a:xfrm>
            <a:off x="4695825" y="3102769"/>
            <a:ext cx="2933700" cy="662583"/>
          </a:xfrm>
          <a:prstGeom prst="rect">
            <a:avLst/>
          </a:prstGeom>
          <a:noFill/>
          <a:ln/>
        </p:spPr>
        <p:txBody>
          <a:bodyPr vert="horz" wrap="square" lIns="0" tIns="0" rIns="0" bIns="0" rtlCol="0" anchor="ctr"/>
          <a:lstStyle/>
          <a:p>
            <a:pPr marL="0" indent="0" algn="l">
              <a:lnSpc>
                <a:spcPts val="1740"/>
              </a:lnSpc>
              <a:buNone/>
            </a:pPr>
            <a:r>
              <a:rPr lang="en-US" sz="1200" b="1" dirty="0">
                <a:solidFill>
                  <a:srgbClr val="FF0000"/>
                </a:solidFill>
                <a:latin typeface="Inter" pitchFamily="34" charset="0"/>
                <a:ea typeface="Inter" pitchFamily="34" charset="-122"/>
                <a:cs typeface="Inter" pitchFamily="34" charset="-120"/>
              </a:rPr>
              <a:t>Surrogate decisions</a:t>
            </a:r>
            <a:r>
              <a:rPr lang="en-US" sz="1200" dirty="0">
                <a:solidFill>
                  <a:srgbClr val="FF0000"/>
                </a:solidFill>
                <a:latin typeface="Inter" pitchFamily="34" charset="0"/>
                <a:ea typeface="Inter" pitchFamily="34" charset="-122"/>
                <a:cs typeface="Inter" pitchFamily="34" charset="-120"/>
              </a:rPr>
              <a:t> and </a:t>
            </a:r>
            <a:r>
              <a:rPr lang="en-US" sz="1200" b="1" dirty="0">
                <a:solidFill>
                  <a:srgbClr val="FF0000"/>
                </a:solidFill>
                <a:latin typeface="Inter" pitchFamily="34" charset="0"/>
                <a:ea typeface="Inter" pitchFamily="34" charset="-122"/>
                <a:cs typeface="Inter" pitchFamily="34" charset="-120"/>
              </a:rPr>
              <a:t>shared decision-making</a:t>
            </a:r>
            <a:r>
              <a:rPr lang="en-US" sz="1200" dirty="0">
                <a:solidFill>
                  <a:srgbClr val="FF0000"/>
                </a:solidFill>
                <a:latin typeface="Inter" pitchFamily="34" charset="0"/>
                <a:ea typeface="Inter" pitchFamily="34" charset="-122"/>
                <a:cs typeface="Inter" pitchFamily="34" charset="-120"/>
              </a:rPr>
              <a:t> </a:t>
            </a:r>
            <a:r>
              <a:rPr lang="en-US" sz="1200" dirty="0">
                <a:solidFill>
                  <a:srgbClr val="4A4D55"/>
                </a:solidFill>
                <a:latin typeface="Inter" pitchFamily="34" charset="0"/>
                <a:ea typeface="Inter" pitchFamily="34" charset="-122"/>
                <a:cs typeface="Inter" pitchFamily="34" charset="-120"/>
              </a:rPr>
              <a:t>respect autonomy while acknowledging interdependence.</a:t>
            </a:r>
            <a:endParaRPr lang="en-US" sz="1200" dirty="0"/>
          </a:p>
        </p:txBody>
      </p:sp>
      <p:sp>
        <p:nvSpPr>
          <p:cNvPr id="34" name="SK-4-text-33"/>
          <p:cNvSpPr/>
          <p:nvPr/>
        </p:nvSpPr>
        <p:spPr>
          <a:xfrm>
            <a:off x="4695825" y="3917752"/>
            <a:ext cx="2933700" cy="883444"/>
          </a:xfrm>
          <a:prstGeom prst="rect">
            <a:avLst/>
          </a:prstGeom>
          <a:noFill/>
          <a:ln/>
        </p:spPr>
        <p:txBody>
          <a:bodyPr vert="horz" wrap="square" lIns="0" tIns="0" rIns="0" bIns="0" rtlCol="0" anchor="ctr"/>
          <a:lstStyle/>
          <a:p>
            <a:pPr marL="0" indent="0" algn="l">
              <a:lnSpc>
                <a:spcPts val="1740"/>
              </a:lnSpc>
              <a:buNone/>
            </a:pPr>
            <a:r>
              <a:rPr lang="en-US" sz="1200" b="1" dirty="0">
                <a:solidFill>
                  <a:srgbClr val="FF0000"/>
                </a:solidFill>
                <a:latin typeface="Inter" pitchFamily="34" charset="0"/>
                <a:ea typeface="Inter" pitchFamily="34" charset="-122"/>
                <a:cs typeface="Inter" pitchFamily="34" charset="-120"/>
              </a:rPr>
              <a:t>Informed consent and refusal</a:t>
            </a:r>
            <a:r>
              <a:rPr lang="en-US" sz="1200" dirty="0">
                <a:solidFill>
                  <a:srgbClr val="4A4D55"/>
                </a:solidFill>
                <a:latin typeface="Inter" pitchFamily="34" charset="0"/>
                <a:ea typeface="Inter" pitchFamily="34" charset="-122"/>
                <a:cs typeface="Inter" pitchFamily="34" charset="-120"/>
              </a:rPr>
              <a:t>, together with </a:t>
            </a:r>
            <a:r>
              <a:rPr lang="en-US" sz="1200" b="1" dirty="0">
                <a:solidFill>
                  <a:srgbClr val="1A1C1E"/>
                </a:solidFill>
                <a:latin typeface="Inter" pitchFamily="34" charset="0"/>
                <a:ea typeface="Inter" pitchFamily="34" charset="-122"/>
                <a:cs typeface="Inter" pitchFamily="34" charset="-120"/>
              </a:rPr>
              <a:t>advance directives</a:t>
            </a:r>
            <a:r>
              <a:rPr lang="en-US" sz="1200" dirty="0">
                <a:solidFill>
                  <a:srgbClr val="4A4D55"/>
                </a:solidFill>
                <a:latin typeface="Inter" pitchFamily="34" charset="0"/>
                <a:ea typeface="Inter" pitchFamily="34" charset="-122"/>
                <a:cs typeface="Inter" pitchFamily="34" charset="-120"/>
              </a:rPr>
              <a:t>, safeguard patient wishes across changing circumstances.</a:t>
            </a:r>
            <a:endParaRPr lang="en-US" sz="1200" dirty="0"/>
          </a:p>
        </p:txBody>
      </p:sp>
      <p:sp>
        <p:nvSpPr>
          <p:cNvPr id="35" name="SK-4-text-34"/>
          <p:cNvSpPr/>
          <p:nvPr/>
        </p:nvSpPr>
        <p:spPr>
          <a:xfrm>
            <a:off x="8753475" y="1792486"/>
            <a:ext cx="2609850" cy="544711"/>
          </a:xfrm>
          <a:prstGeom prst="rect">
            <a:avLst/>
          </a:prstGeom>
          <a:noFill/>
          <a:ln/>
        </p:spPr>
        <p:txBody>
          <a:bodyPr vert="horz" wrap="square" lIns="0" tIns="0" rIns="0" bIns="0" rtlCol="0" anchor="ctr"/>
          <a:lstStyle/>
          <a:p>
            <a:pPr marL="0" indent="0">
              <a:lnSpc>
                <a:spcPts val="2145"/>
              </a:lnSpc>
              <a:buNone/>
            </a:pPr>
            <a:r>
              <a:rPr lang="en-US" sz="1650" b="1" dirty="0">
                <a:solidFill>
                  <a:srgbClr val="1A1C1E"/>
                </a:solidFill>
              </a:rPr>
              <a:t>Care across the life course</a:t>
            </a:r>
            <a:endParaRPr lang="en-US" sz="1650" dirty="0"/>
          </a:p>
        </p:txBody>
      </p:sp>
      <p:sp>
        <p:nvSpPr>
          <p:cNvPr id="36" name="SK-4-text-35"/>
          <p:cNvSpPr/>
          <p:nvPr/>
        </p:nvSpPr>
        <p:spPr>
          <a:xfrm>
            <a:off x="8429625" y="2489597"/>
            <a:ext cx="2933700" cy="883444"/>
          </a:xfrm>
          <a:prstGeom prst="rect">
            <a:avLst/>
          </a:prstGeom>
          <a:noFill/>
          <a:ln/>
        </p:spPr>
        <p:txBody>
          <a:bodyPr vert="horz" wrap="square" lIns="0" tIns="0" rIns="0" bIns="0" rtlCol="0" anchor="ctr"/>
          <a:lstStyle/>
          <a:p>
            <a:pPr marL="0" indent="0" algn="l">
              <a:lnSpc>
                <a:spcPts val="1740"/>
              </a:lnSpc>
              <a:buNone/>
            </a:pPr>
            <a:r>
              <a:rPr lang="en-US" sz="1200" b="1" dirty="0">
                <a:solidFill>
                  <a:srgbClr val="FF0000"/>
                </a:solidFill>
                <a:latin typeface="Inter" pitchFamily="34" charset="0"/>
                <a:ea typeface="Inter" pitchFamily="34" charset="-122"/>
                <a:cs typeface="Inter" pitchFamily="34" charset="-120"/>
              </a:rPr>
              <a:t>Maternal–fetal medicine and reproductive </a:t>
            </a:r>
            <a:r>
              <a:rPr lang="en-US" sz="1200" b="1" dirty="0">
                <a:solidFill>
                  <a:srgbClr val="1A1C1E"/>
                </a:solidFill>
                <a:latin typeface="Inter" pitchFamily="34" charset="0"/>
                <a:ea typeface="Inter" pitchFamily="34" charset="-122"/>
                <a:cs typeface="Inter" pitchFamily="34" charset="-120"/>
              </a:rPr>
              <a:t>technologies</a:t>
            </a:r>
            <a:r>
              <a:rPr lang="en-US" sz="1200" dirty="0">
                <a:solidFill>
                  <a:srgbClr val="4A4D55"/>
                </a:solidFill>
                <a:latin typeface="Inter" pitchFamily="34" charset="0"/>
                <a:ea typeface="Inter" pitchFamily="34" charset="-122"/>
                <a:cs typeface="Inter" pitchFamily="34" charset="-120"/>
              </a:rPr>
              <a:t> raise questions of risk, benefit and moral status.</a:t>
            </a:r>
            <a:endParaRPr lang="en-US" sz="1200" dirty="0"/>
          </a:p>
        </p:txBody>
      </p:sp>
      <p:sp>
        <p:nvSpPr>
          <p:cNvPr id="37" name="SK-4-text-36"/>
          <p:cNvSpPr/>
          <p:nvPr/>
        </p:nvSpPr>
        <p:spPr>
          <a:xfrm>
            <a:off x="8429625" y="3525441"/>
            <a:ext cx="2933700" cy="662583"/>
          </a:xfrm>
          <a:prstGeom prst="rect">
            <a:avLst/>
          </a:prstGeom>
          <a:noFill/>
          <a:ln/>
        </p:spPr>
        <p:txBody>
          <a:bodyPr vert="horz" wrap="square" lIns="0" tIns="0" rIns="0" bIns="0" rtlCol="0" anchor="ctr"/>
          <a:lstStyle/>
          <a:p>
            <a:pPr marL="0" indent="0" algn="l">
              <a:lnSpc>
                <a:spcPts val="1740"/>
              </a:lnSpc>
              <a:buNone/>
            </a:pPr>
            <a:r>
              <a:rPr lang="en-US" sz="1200" b="1" dirty="0">
                <a:solidFill>
                  <a:srgbClr val="FF0000"/>
                </a:solidFill>
                <a:latin typeface="Inter" pitchFamily="34" charset="0"/>
                <a:ea typeface="Inter" pitchFamily="34" charset="-122"/>
                <a:cs typeface="Inter" pitchFamily="34" charset="-120"/>
              </a:rPr>
              <a:t>Paediatric and neonatal medicine</a:t>
            </a:r>
            <a:r>
              <a:rPr lang="en-US" sz="1200" dirty="0">
                <a:solidFill>
                  <a:srgbClr val="FF0000"/>
                </a:solidFill>
                <a:latin typeface="Inter" pitchFamily="34" charset="0"/>
                <a:ea typeface="Inter" pitchFamily="34" charset="-122"/>
                <a:cs typeface="Inter" pitchFamily="34" charset="-120"/>
              </a:rPr>
              <a:t> </a:t>
            </a:r>
            <a:r>
              <a:rPr lang="en-US" sz="1200" dirty="0">
                <a:solidFill>
                  <a:srgbClr val="4A4D55"/>
                </a:solidFill>
                <a:latin typeface="Inter" pitchFamily="34" charset="0"/>
                <a:ea typeface="Inter" pitchFamily="34" charset="-122"/>
                <a:cs typeface="Inter" pitchFamily="34" charset="-120"/>
              </a:rPr>
              <a:t>require balancing parental authority with the child’s best interests.</a:t>
            </a:r>
            <a:endParaRPr lang="en-US" sz="1200" dirty="0"/>
          </a:p>
        </p:txBody>
      </p:sp>
      <p:sp>
        <p:nvSpPr>
          <p:cNvPr id="38" name="SK-4-text-37"/>
          <p:cNvSpPr/>
          <p:nvPr/>
        </p:nvSpPr>
        <p:spPr>
          <a:xfrm>
            <a:off x="8429625" y="4340423"/>
            <a:ext cx="2933700" cy="883444"/>
          </a:xfrm>
          <a:prstGeom prst="rect">
            <a:avLst/>
          </a:prstGeom>
          <a:noFill/>
          <a:ln/>
        </p:spPr>
        <p:txBody>
          <a:bodyPr vert="horz" wrap="square" lIns="0" tIns="0" rIns="0" bIns="0" rtlCol="0" anchor="ctr"/>
          <a:lstStyle/>
          <a:p>
            <a:pPr marL="0" indent="0" algn="l">
              <a:lnSpc>
                <a:spcPts val="1740"/>
              </a:lnSpc>
              <a:buNone/>
            </a:pPr>
            <a:r>
              <a:rPr lang="en-US" sz="1200" b="1" dirty="0">
                <a:solidFill>
                  <a:srgbClr val="FF0000"/>
                </a:solidFill>
                <a:latin typeface="Inter" pitchFamily="34" charset="0"/>
                <a:ea typeface="Inter" pitchFamily="34" charset="-122"/>
                <a:cs typeface="Inter" pitchFamily="34" charset="-120"/>
              </a:rPr>
              <a:t>End-of-life care, withholding/withdrawing treatment</a:t>
            </a:r>
            <a:r>
              <a:rPr lang="en-US" sz="1200" dirty="0">
                <a:solidFill>
                  <a:srgbClr val="FF0000"/>
                </a:solidFill>
                <a:latin typeface="Inter" pitchFamily="34" charset="0"/>
                <a:ea typeface="Inter" pitchFamily="34" charset="-122"/>
                <a:cs typeface="Inter" pitchFamily="34" charset="-120"/>
              </a:rPr>
              <a:t> and </a:t>
            </a:r>
            <a:r>
              <a:rPr lang="en-US" sz="1200" b="1" dirty="0">
                <a:solidFill>
                  <a:srgbClr val="FF0000"/>
                </a:solidFill>
                <a:latin typeface="Inter" pitchFamily="34" charset="0"/>
                <a:ea typeface="Inter" pitchFamily="34" charset="-122"/>
                <a:cs typeface="Inter" pitchFamily="34" charset="-120"/>
              </a:rPr>
              <a:t>determination of death</a:t>
            </a:r>
            <a:r>
              <a:rPr lang="en-US" sz="1200" dirty="0">
                <a:solidFill>
                  <a:srgbClr val="FF0000"/>
                </a:solidFill>
                <a:latin typeface="Inter" pitchFamily="34" charset="0"/>
                <a:ea typeface="Inter" pitchFamily="34" charset="-122"/>
                <a:cs typeface="Inter" pitchFamily="34" charset="-120"/>
              </a:rPr>
              <a:t> </a:t>
            </a:r>
            <a:r>
              <a:rPr lang="en-US" sz="1200" dirty="0">
                <a:solidFill>
                  <a:srgbClr val="4A4D55"/>
                </a:solidFill>
                <a:latin typeface="Inter" pitchFamily="34" charset="0"/>
                <a:ea typeface="Inter" pitchFamily="34" charset="-122"/>
                <a:cs typeface="Inter" pitchFamily="34" charset="-120"/>
              </a:rPr>
              <a:t>test the limits of beneficence and respect.</a:t>
            </a:r>
            <a:endParaRPr lang="en-US" sz="1200" dirty="0"/>
          </a:p>
        </p:txBody>
      </p:sp>
      <p:sp>
        <p:nvSpPr>
          <p:cNvPr id="39" name="SK-4-text-38"/>
          <p:cNvSpPr/>
          <p:nvPr/>
        </p:nvSpPr>
        <p:spPr>
          <a:xfrm>
            <a:off x="1290638" y="5976938"/>
            <a:ext cx="10901363" cy="266700"/>
          </a:xfrm>
          <a:prstGeom prst="rect">
            <a:avLst/>
          </a:prstGeom>
          <a:noFill/>
          <a:ln/>
        </p:spPr>
        <p:txBody>
          <a:bodyPr vert="horz" wrap="square" lIns="0" tIns="0" rIns="0" bIns="0" rtlCol="0" anchor="ctr"/>
          <a:lstStyle/>
          <a:p>
            <a:pPr marL="0" indent="0">
              <a:lnSpc>
                <a:spcPts val="2100"/>
              </a:lnSpc>
              <a:buNone/>
            </a:pPr>
            <a:r>
              <a:rPr lang="en-US" sz="1500" i="1" dirty="0">
                <a:solidFill>
                  <a:srgbClr val="1A1C1E"/>
                </a:solidFill>
              </a:rPr>
              <a:t>Ethics is present wherever clinicians interpret, communicate and decide.</a:t>
            </a:r>
            <a:endParaRPr lang="en-US" sz="1500" dirty="0"/>
          </a:p>
        </p:txBody>
      </p:sp>
      <p:pic>
        <p:nvPicPr>
          <p:cNvPr id="40" name="Imagen 39"/>
          <p:cNvPicPr>
            <a:picLocks noChangeAspect="1"/>
          </p:cNvPicPr>
          <p:nvPr/>
        </p:nvPicPr>
        <p:blipFill>
          <a:blip r:embed="rId16"/>
          <a:stretch>
            <a:fillRect/>
          </a:stretch>
        </p:blipFill>
        <p:spPr>
          <a:xfrm>
            <a:off x="11108269" y="255231"/>
            <a:ext cx="828734" cy="77000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4" name="SK-5-img-3" descr="preencoded.png"/>
          <p:cNvPicPr>
            <a:picLocks noChangeAspect="1"/>
          </p:cNvPicPr>
          <p:nvPr/>
        </p:nvPicPr>
        <p:blipFill>
          <a:blip r:embed="rId3"/>
          <a:stretch>
            <a:fillRect/>
          </a:stretch>
        </p:blipFill>
        <p:spPr>
          <a:xfrm>
            <a:off x="609600" y="304800"/>
            <a:ext cx="38100" cy="304800"/>
          </a:xfrm>
          <a:prstGeom prst="rect">
            <a:avLst/>
          </a:prstGeom>
        </p:spPr>
      </p:pic>
      <p:pic>
        <p:nvPicPr>
          <p:cNvPr id="5" name="SK-5-img-4" descr="preencoded.png"/>
          <p:cNvPicPr>
            <a:picLocks noChangeAspect="1"/>
          </p:cNvPicPr>
          <p:nvPr/>
        </p:nvPicPr>
        <p:blipFill>
          <a:blip r:embed="rId4"/>
          <a:stretch>
            <a:fillRect/>
          </a:stretch>
        </p:blipFill>
        <p:spPr>
          <a:xfrm>
            <a:off x="609600" y="1325761"/>
            <a:ext cx="238125" cy="190500"/>
          </a:xfrm>
          <a:prstGeom prst="rect">
            <a:avLst/>
          </a:prstGeom>
        </p:spPr>
      </p:pic>
      <p:pic>
        <p:nvPicPr>
          <p:cNvPr id="6" name="SK-5-img-5" descr="preencoded.png"/>
          <p:cNvPicPr>
            <a:picLocks noChangeAspect="1"/>
          </p:cNvPicPr>
          <p:nvPr/>
        </p:nvPicPr>
        <p:blipFill>
          <a:blip r:embed="rId5"/>
          <a:stretch>
            <a:fillRect/>
          </a:stretch>
        </p:blipFill>
        <p:spPr>
          <a:xfrm>
            <a:off x="609600" y="2254448"/>
            <a:ext cx="3530501" cy="3666381"/>
          </a:xfrm>
          <a:prstGeom prst="rect">
            <a:avLst/>
          </a:prstGeom>
        </p:spPr>
      </p:pic>
      <p:pic>
        <p:nvPicPr>
          <p:cNvPr id="7" name="SK-5-img-6" descr="preencoded.png"/>
          <p:cNvPicPr>
            <a:picLocks noChangeAspect="1"/>
          </p:cNvPicPr>
          <p:nvPr/>
        </p:nvPicPr>
        <p:blipFill>
          <a:blip r:embed="rId6"/>
          <a:stretch>
            <a:fillRect/>
          </a:stretch>
        </p:blipFill>
        <p:spPr>
          <a:xfrm>
            <a:off x="809625" y="2492573"/>
            <a:ext cx="228600" cy="171450"/>
          </a:xfrm>
          <a:prstGeom prst="rect">
            <a:avLst/>
          </a:prstGeom>
        </p:spPr>
      </p:pic>
      <p:pic>
        <p:nvPicPr>
          <p:cNvPr id="8" name="SK-5-img-7" descr="preencoded.png"/>
          <p:cNvPicPr>
            <a:picLocks noChangeAspect="1"/>
          </p:cNvPicPr>
          <p:nvPr/>
        </p:nvPicPr>
        <p:blipFill>
          <a:blip r:embed="rId7"/>
          <a:stretch>
            <a:fillRect/>
          </a:stretch>
        </p:blipFill>
        <p:spPr>
          <a:xfrm>
            <a:off x="809625" y="2816423"/>
            <a:ext cx="3130451" cy="9525"/>
          </a:xfrm>
          <a:prstGeom prst="rect">
            <a:avLst/>
          </a:prstGeom>
        </p:spPr>
      </p:pic>
      <p:pic>
        <p:nvPicPr>
          <p:cNvPr id="9" name="SK-5-img-8" descr="preencoded.png"/>
          <p:cNvPicPr>
            <a:picLocks noChangeAspect="1"/>
          </p:cNvPicPr>
          <p:nvPr/>
        </p:nvPicPr>
        <p:blipFill>
          <a:blip r:embed="rId8"/>
          <a:stretch>
            <a:fillRect/>
          </a:stretch>
        </p:blipFill>
        <p:spPr>
          <a:xfrm>
            <a:off x="4330601" y="2254448"/>
            <a:ext cx="3530650" cy="3666381"/>
          </a:xfrm>
          <a:prstGeom prst="rect">
            <a:avLst/>
          </a:prstGeom>
        </p:spPr>
      </p:pic>
      <p:pic>
        <p:nvPicPr>
          <p:cNvPr id="10" name="SK-5-img-9" descr="preencoded.png"/>
          <p:cNvPicPr>
            <a:picLocks noChangeAspect="1"/>
          </p:cNvPicPr>
          <p:nvPr/>
        </p:nvPicPr>
        <p:blipFill>
          <a:blip r:embed="rId9"/>
          <a:stretch>
            <a:fillRect/>
          </a:stretch>
        </p:blipFill>
        <p:spPr>
          <a:xfrm>
            <a:off x="4530626" y="2492573"/>
            <a:ext cx="228600" cy="171450"/>
          </a:xfrm>
          <a:prstGeom prst="rect">
            <a:avLst/>
          </a:prstGeom>
        </p:spPr>
      </p:pic>
      <p:pic>
        <p:nvPicPr>
          <p:cNvPr id="11" name="SK-5-img-10" descr="preencoded.png"/>
          <p:cNvPicPr>
            <a:picLocks noChangeAspect="1"/>
          </p:cNvPicPr>
          <p:nvPr/>
        </p:nvPicPr>
        <p:blipFill>
          <a:blip r:embed="rId10"/>
          <a:stretch>
            <a:fillRect/>
          </a:stretch>
        </p:blipFill>
        <p:spPr>
          <a:xfrm>
            <a:off x="4530626" y="2816423"/>
            <a:ext cx="3130600" cy="9525"/>
          </a:xfrm>
          <a:prstGeom prst="rect">
            <a:avLst/>
          </a:prstGeom>
        </p:spPr>
      </p:pic>
      <p:pic>
        <p:nvPicPr>
          <p:cNvPr id="12" name="SK-5-img-11" descr="preencoded.png"/>
          <p:cNvPicPr>
            <a:picLocks noChangeAspect="1"/>
          </p:cNvPicPr>
          <p:nvPr/>
        </p:nvPicPr>
        <p:blipFill>
          <a:blip r:embed="rId11"/>
          <a:stretch>
            <a:fillRect/>
          </a:stretch>
        </p:blipFill>
        <p:spPr>
          <a:xfrm>
            <a:off x="8051750" y="2254448"/>
            <a:ext cx="3530501" cy="3666381"/>
          </a:xfrm>
          <a:prstGeom prst="rect">
            <a:avLst/>
          </a:prstGeom>
        </p:spPr>
      </p:pic>
      <p:pic>
        <p:nvPicPr>
          <p:cNvPr id="13" name="SK-5-img-12" descr="preencoded.png"/>
          <p:cNvPicPr>
            <a:picLocks noChangeAspect="1"/>
          </p:cNvPicPr>
          <p:nvPr/>
        </p:nvPicPr>
        <p:blipFill>
          <a:blip r:embed="rId12"/>
          <a:stretch>
            <a:fillRect/>
          </a:stretch>
        </p:blipFill>
        <p:spPr>
          <a:xfrm>
            <a:off x="8251775" y="2492573"/>
            <a:ext cx="228600" cy="171450"/>
          </a:xfrm>
          <a:prstGeom prst="rect">
            <a:avLst/>
          </a:prstGeom>
        </p:spPr>
      </p:pic>
      <p:pic>
        <p:nvPicPr>
          <p:cNvPr id="14" name="SK-5-img-13" descr="preencoded.png"/>
          <p:cNvPicPr>
            <a:picLocks noChangeAspect="1"/>
          </p:cNvPicPr>
          <p:nvPr/>
        </p:nvPicPr>
        <p:blipFill>
          <a:blip r:embed="rId7"/>
          <a:stretch>
            <a:fillRect/>
          </a:stretch>
        </p:blipFill>
        <p:spPr>
          <a:xfrm>
            <a:off x="8251775" y="2816423"/>
            <a:ext cx="3130451" cy="9525"/>
          </a:xfrm>
          <a:prstGeom prst="rect">
            <a:avLst/>
          </a:prstGeom>
        </p:spPr>
      </p:pic>
      <p:pic>
        <p:nvPicPr>
          <p:cNvPr id="15" name="SK-5-img-14" descr="preencoded.png"/>
          <p:cNvPicPr>
            <a:picLocks noChangeAspect="1"/>
          </p:cNvPicPr>
          <p:nvPr/>
        </p:nvPicPr>
        <p:blipFill>
          <a:blip r:embed="rId13"/>
          <a:stretch>
            <a:fillRect/>
          </a:stretch>
        </p:blipFill>
        <p:spPr>
          <a:xfrm>
            <a:off x="609600" y="6073229"/>
            <a:ext cx="10972800" cy="403771"/>
          </a:xfrm>
          <a:prstGeom prst="rect">
            <a:avLst/>
          </a:prstGeom>
        </p:spPr>
      </p:pic>
      <p:pic>
        <p:nvPicPr>
          <p:cNvPr id="16" name="SK-5-img-15" descr="preencoded.png"/>
          <p:cNvPicPr>
            <a:picLocks noChangeAspect="1"/>
          </p:cNvPicPr>
          <p:nvPr/>
        </p:nvPicPr>
        <p:blipFill>
          <a:blip r:embed="rId14"/>
          <a:stretch>
            <a:fillRect/>
          </a:stretch>
        </p:blipFill>
        <p:spPr>
          <a:xfrm>
            <a:off x="790575" y="6198840"/>
            <a:ext cx="190500" cy="152400"/>
          </a:xfrm>
          <a:prstGeom prst="rect">
            <a:avLst/>
          </a:prstGeom>
        </p:spPr>
      </p:pic>
      <p:sp>
        <p:nvSpPr>
          <p:cNvPr id="17" name="SK-5-text-16"/>
          <p:cNvSpPr/>
          <p:nvPr/>
        </p:nvSpPr>
        <p:spPr>
          <a:xfrm>
            <a:off x="800100" y="357189"/>
            <a:ext cx="4588329" cy="133498"/>
          </a:xfrm>
          <a:prstGeom prst="rect">
            <a:avLst/>
          </a:prstGeom>
          <a:solidFill>
            <a:schemeClr val="bg1"/>
          </a:solidFill>
          <a:ln/>
        </p:spPr>
        <p:txBody>
          <a:bodyPr vert="horz" wrap="square" lIns="0" tIns="0" rIns="0" bIns="0" rtlCol="0" anchor="ctr"/>
          <a:lstStyle/>
          <a:p>
            <a:pPr marL="0" indent="0">
              <a:lnSpc>
                <a:spcPts val="1575"/>
              </a:lnSpc>
              <a:buNone/>
            </a:pPr>
            <a:r>
              <a:rPr lang="en-US" sz="1100" b="1" kern="0" spc="84" dirty="0">
                <a:solidFill>
                  <a:srgbClr val="003399"/>
                </a:solidFill>
                <a:latin typeface="Inter" pitchFamily="34" charset="0"/>
                <a:ea typeface="Inter" pitchFamily="34" charset="-122"/>
                <a:cs typeface="Inter" pitchFamily="34" charset="-120"/>
              </a:rPr>
              <a:t>UEMS ADVISORY BOARD • MEDICAL ETHICS EDUCATION</a:t>
            </a:r>
            <a:endParaRPr lang="en-US" sz="1100" dirty="0"/>
          </a:p>
        </p:txBody>
      </p:sp>
      <p:sp>
        <p:nvSpPr>
          <p:cNvPr id="18" name="SK-5-text-17"/>
          <p:cNvSpPr/>
          <p:nvPr/>
        </p:nvSpPr>
        <p:spPr>
          <a:xfrm>
            <a:off x="609600" y="685800"/>
            <a:ext cx="5932714" cy="411361"/>
          </a:xfrm>
          <a:prstGeom prst="rect">
            <a:avLst/>
          </a:prstGeom>
          <a:solidFill>
            <a:schemeClr val="bg1"/>
          </a:solidFill>
          <a:ln/>
        </p:spPr>
        <p:txBody>
          <a:bodyPr vert="horz" wrap="square" lIns="0" tIns="0" rIns="0" bIns="0" rtlCol="0" anchor="ctr"/>
          <a:lstStyle/>
          <a:p>
            <a:pPr marL="0" indent="0">
              <a:lnSpc>
                <a:spcPts val="3240"/>
              </a:lnSpc>
              <a:buNone/>
            </a:pPr>
            <a:r>
              <a:rPr lang="en-US" sz="2800" b="1" dirty="0">
                <a:solidFill>
                  <a:schemeClr val="accent1">
                    <a:lumMod val="75000"/>
                  </a:schemeClr>
                </a:solidFill>
              </a:rPr>
              <a:t>Professionalism in real clinical systems</a:t>
            </a:r>
            <a:endParaRPr lang="en-US" sz="2800" dirty="0">
              <a:solidFill>
                <a:schemeClr val="accent1">
                  <a:lumMod val="75000"/>
                </a:schemeClr>
              </a:solidFill>
            </a:endParaRPr>
          </a:p>
        </p:txBody>
      </p:sp>
      <p:sp>
        <p:nvSpPr>
          <p:cNvPr id="19" name="SK-5-text-18"/>
          <p:cNvSpPr/>
          <p:nvPr/>
        </p:nvSpPr>
        <p:spPr>
          <a:xfrm>
            <a:off x="1076325" y="1287661"/>
            <a:ext cx="9929132" cy="814388"/>
          </a:xfrm>
          <a:prstGeom prst="rect">
            <a:avLst/>
          </a:prstGeom>
          <a:solidFill>
            <a:schemeClr val="bg1"/>
          </a:solidFill>
          <a:ln/>
        </p:spPr>
        <p:txBody>
          <a:bodyPr vert="horz" wrap="square" lIns="0" tIns="0" rIns="0" bIns="0" rtlCol="0" anchor="ctr"/>
          <a:lstStyle/>
          <a:p>
            <a:pPr marL="0" indent="0">
              <a:lnSpc>
                <a:spcPts val="2138"/>
              </a:lnSpc>
              <a:buNone/>
            </a:pPr>
            <a:r>
              <a:rPr lang="en-US" sz="1600" dirty="0">
                <a:solidFill>
                  <a:srgbClr val="4A4D55"/>
                </a:solidFill>
                <a:latin typeface="Inter" pitchFamily="34" charset="0"/>
                <a:ea typeface="Inter" pitchFamily="34" charset="-122"/>
                <a:cs typeface="Inter" pitchFamily="34" charset="-120"/>
              </a:rPr>
              <a:t>Professionalism is shaped by the interplay of team dynamics, individual clinician integrity, and institutional structures. The syllabus addresses each layer to prepare specialists for the real ethical pressures of everyday practice.</a:t>
            </a:r>
            <a:endParaRPr lang="en-US" sz="1600" dirty="0"/>
          </a:p>
        </p:txBody>
      </p:sp>
      <p:sp>
        <p:nvSpPr>
          <p:cNvPr id="20" name="SK-5-text-19"/>
          <p:cNvSpPr/>
          <p:nvPr/>
        </p:nvSpPr>
        <p:spPr>
          <a:xfrm>
            <a:off x="1133475" y="2454473"/>
            <a:ext cx="1009650" cy="247650"/>
          </a:xfrm>
          <a:prstGeom prst="rect">
            <a:avLst/>
          </a:prstGeom>
          <a:noFill/>
          <a:ln/>
        </p:spPr>
        <p:txBody>
          <a:bodyPr vert="horz" wrap="square" lIns="0" tIns="0" rIns="0" bIns="0" rtlCol="0" anchor="ctr"/>
          <a:lstStyle/>
          <a:p>
            <a:pPr marL="0" indent="0">
              <a:lnSpc>
                <a:spcPts val="1950"/>
              </a:lnSpc>
              <a:buNone/>
            </a:pPr>
            <a:r>
              <a:rPr lang="en-US" sz="2000" b="1" dirty="0">
                <a:solidFill>
                  <a:srgbClr val="1A1C1E"/>
                </a:solidFill>
              </a:rPr>
              <a:t>Team</a:t>
            </a:r>
            <a:endParaRPr lang="en-US" sz="2000" dirty="0"/>
          </a:p>
        </p:txBody>
      </p:sp>
      <p:sp>
        <p:nvSpPr>
          <p:cNvPr id="21" name="SK-5-text-20"/>
          <p:cNvSpPr/>
          <p:nvPr/>
        </p:nvSpPr>
        <p:spPr>
          <a:xfrm>
            <a:off x="962025" y="3156755"/>
            <a:ext cx="2978051" cy="414338"/>
          </a:xfrm>
          <a:prstGeom prst="rect">
            <a:avLst/>
          </a:prstGeom>
          <a:noFill/>
          <a:ln/>
        </p:spPr>
        <p:txBody>
          <a:bodyPr vert="horz" wrap="square" lIns="0" tIns="0" rIns="0" bIns="0" rtlCol="0" anchor="ctr"/>
          <a:lstStyle/>
          <a:p>
            <a:pPr marL="0" indent="0" algn="l">
              <a:buNone/>
            </a:pPr>
            <a:r>
              <a:rPr lang="en-US" sz="1600" dirty="0">
                <a:solidFill>
                  <a:srgbClr val="4A4D55"/>
                </a:solidFill>
                <a:latin typeface="Inter" pitchFamily="34" charset="0"/>
                <a:ea typeface="Inter" pitchFamily="34" charset="-122"/>
                <a:cs typeface="Inter" pitchFamily="34" charset="-120"/>
              </a:rPr>
              <a:t>Working within the medical team and handling interprofessional interactions</a:t>
            </a:r>
            <a:endParaRPr lang="en-US" sz="1600" dirty="0"/>
          </a:p>
        </p:txBody>
      </p:sp>
      <p:sp>
        <p:nvSpPr>
          <p:cNvPr id="22" name="SK-5-text-21"/>
          <p:cNvSpPr/>
          <p:nvPr/>
        </p:nvSpPr>
        <p:spPr>
          <a:xfrm>
            <a:off x="962025" y="4016200"/>
            <a:ext cx="2978051" cy="414338"/>
          </a:xfrm>
          <a:prstGeom prst="rect">
            <a:avLst/>
          </a:prstGeom>
          <a:noFill/>
          <a:ln/>
        </p:spPr>
        <p:txBody>
          <a:bodyPr vert="horz" wrap="square" lIns="0" tIns="0" rIns="0" bIns="0" rtlCol="0" anchor="ctr"/>
          <a:lstStyle/>
          <a:p>
            <a:pPr marL="0" indent="0" algn="l">
              <a:buNone/>
            </a:pPr>
            <a:r>
              <a:rPr lang="en-US" sz="1600" dirty="0">
                <a:solidFill>
                  <a:srgbClr val="4A4D55"/>
                </a:solidFill>
                <a:latin typeface="Inter" pitchFamily="34" charset="0"/>
                <a:ea typeface="Inter" pitchFamily="34" charset="-122"/>
                <a:cs typeface="Inter" pitchFamily="34" charset="-120"/>
              </a:rPr>
              <a:t>Concerns about colleagues: impairment, incompetence and mistakes</a:t>
            </a:r>
            <a:endParaRPr lang="en-US" sz="1600" dirty="0"/>
          </a:p>
        </p:txBody>
      </p:sp>
      <p:sp>
        <p:nvSpPr>
          <p:cNvPr id="23" name="SK-5-text-22"/>
          <p:cNvSpPr/>
          <p:nvPr/>
        </p:nvSpPr>
        <p:spPr>
          <a:xfrm>
            <a:off x="981075" y="4911775"/>
            <a:ext cx="2978051" cy="621506"/>
          </a:xfrm>
          <a:prstGeom prst="rect">
            <a:avLst/>
          </a:prstGeom>
          <a:noFill/>
          <a:ln/>
        </p:spPr>
        <p:txBody>
          <a:bodyPr vert="horz" wrap="square" lIns="0" tIns="0" rIns="0" bIns="0" rtlCol="0" anchor="ctr"/>
          <a:lstStyle/>
          <a:p>
            <a:pPr marL="0" indent="0" algn="l">
              <a:buNone/>
            </a:pPr>
            <a:r>
              <a:rPr lang="en-US" sz="1600" dirty="0">
                <a:solidFill>
                  <a:srgbClr val="4A4D55"/>
                </a:solidFill>
                <a:latin typeface="Inter" pitchFamily="34" charset="0"/>
                <a:ea typeface="Inter" pitchFamily="34" charset="-122"/>
                <a:cs typeface="Inter" pitchFamily="34" charset="-120"/>
              </a:rPr>
              <a:t>Managing challenging patients and families, including the clinician’s contribution to difficulty</a:t>
            </a:r>
            <a:endParaRPr lang="en-US" sz="1600" dirty="0"/>
          </a:p>
        </p:txBody>
      </p:sp>
      <p:sp>
        <p:nvSpPr>
          <p:cNvPr id="24" name="SK-5-text-23"/>
          <p:cNvSpPr/>
          <p:nvPr/>
        </p:nvSpPr>
        <p:spPr>
          <a:xfrm>
            <a:off x="4854476" y="2454473"/>
            <a:ext cx="2152650" cy="247650"/>
          </a:xfrm>
          <a:prstGeom prst="rect">
            <a:avLst/>
          </a:prstGeom>
          <a:noFill/>
          <a:ln/>
        </p:spPr>
        <p:txBody>
          <a:bodyPr vert="horz" wrap="square" lIns="0" tIns="0" rIns="0" bIns="0" rtlCol="0" anchor="ctr"/>
          <a:lstStyle/>
          <a:p>
            <a:pPr marL="0" indent="0">
              <a:lnSpc>
                <a:spcPts val="1950"/>
              </a:lnSpc>
              <a:buNone/>
            </a:pPr>
            <a:r>
              <a:rPr lang="en-US" sz="2000" b="1" dirty="0">
                <a:solidFill>
                  <a:srgbClr val="1A1C1E"/>
                </a:solidFill>
              </a:rPr>
              <a:t>Clinician</a:t>
            </a:r>
            <a:endParaRPr lang="en-US" sz="2000" dirty="0"/>
          </a:p>
        </p:txBody>
      </p:sp>
      <p:sp>
        <p:nvSpPr>
          <p:cNvPr id="25" name="SK-5-text-24"/>
          <p:cNvSpPr/>
          <p:nvPr/>
        </p:nvSpPr>
        <p:spPr>
          <a:xfrm>
            <a:off x="4726569" y="3180754"/>
            <a:ext cx="2978200" cy="414338"/>
          </a:xfrm>
          <a:prstGeom prst="rect">
            <a:avLst/>
          </a:prstGeom>
          <a:noFill/>
          <a:ln/>
        </p:spPr>
        <p:txBody>
          <a:bodyPr vert="horz" wrap="square" lIns="0" tIns="0" rIns="0" bIns="0" rtlCol="0" anchor="ctr"/>
          <a:lstStyle/>
          <a:p>
            <a:pPr marL="0" indent="0" algn="l">
              <a:buNone/>
            </a:pPr>
            <a:r>
              <a:rPr lang="en-US" sz="1600" b="1" dirty="0">
                <a:solidFill>
                  <a:srgbClr val="1A1C1E"/>
                </a:solidFill>
                <a:latin typeface="Inter" pitchFamily="34" charset="0"/>
                <a:ea typeface="Inter" pitchFamily="34" charset="-122"/>
                <a:cs typeface="Inter" pitchFamily="34" charset="-120"/>
              </a:rPr>
              <a:t>Personal values and the right of conscience: extent and limits</a:t>
            </a:r>
            <a:endParaRPr lang="en-US" sz="1600" dirty="0"/>
          </a:p>
        </p:txBody>
      </p:sp>
      <p:sp>
        <p:nvSpPr>
          <p:cNvPr id="26" name="SK-5-text-25"/>
          <p:cNvSpPr/>
          <p:nvPr/>
        </p:nvSpPr>
        <p:spPr>
          <a:xfrm>
            <a:off x="4683026" y="3876591"/>
            <a:ext cx="2978200" cy="414338"/>
          </a:xfrm>
          <a:prstGeom prst="rect">
            <a:avLst/>
          </a:prstGeom>
          <a:noFill/>
          <a:ln/>
        </p:spPr>
        <p:txBody>
          <a:bodyPr vert="horz" wrap="square" lIns="0" tIns="0" rIns="0" bIns="0" rtlCol="0" anchor="ctr"/>
          <a:lstStyle/>
          <a:p>
            <a:pPr marL="0" indent="0" algn="l">
              <a:buNone/>
            </a:pPr>
            <a:r>
              <a:rPr lang="en-US" sz="1600" dirty="0">
                <a:solidFill>
                  <a:srgbClr val="4A4D55"/>
                </a:solidFill>
                <a:latin typeface="Inter" pitchFamily="34" charset="0"/>
                <a:ea typeface="Inter" pitchFamily="34" charset="-122"/>
                <a:cs typeface="Inter" pitchFamily="34" charset="-120"/>
              </a:rPr>
              <a:t>Medical trainee issues, hidden curriculum and moral distress</a:t>
            </a:r>
            <a:endParaRPr lang="en-US" sz="1600" dirty="0"/>
          </a:p>
        </p:txBody>
      </p:sp>
      <p:sp>
        <p:nvSpPr>
          <p:cNvPr id="27" name="SK-5-text-26"/>
          <p:cNvSpPr/>
          <p:nvPr/>
        </p:nvSpPr>
        <p:spPr>
          <a:xfrm>
            <a:off x="4683026" y="4589520"/>
            <a:ext cx="2978200" cy="414338"/>
          </a:xfrm>
          <a:prstGeom prst="rect">
            <a:avLst/>
          </a:prstGeom>
          <a:noFill/>
          <a:ln/>
        </p:spPr>
        <p:txBody>
          <a:bodyPr vert="horz" wrap="square" lIns="0" tIns="0" rIns="0" bIns="0" rtlCol="0" anchor="ctr"/>
          <a:lstStyle/>
          <a:p>
            <a:pPr marL="0" indent="0" algn="l">
              <a:buNone/>
            </a:pPr>
            <a:r>
              <a:rPr lang="en-US" sz="1600" dirty="0">
                <a:solidFill>
                  <a:srgbClr val="4A4D55"/>
                </a:solidFill>
                <a:latin typeface="Inter" pitchFamily="34" charset="0"/>
                <a:ea typeface="Inter" pitchFamily="34" charset="-122"/>
                <a:cs typeface="Inter" pitchFamily="34" charset="-120"/>
              </a:rPr>
              <a:t>Self-awareness, professional identity and self-care</a:t>
            </a:r>
            <a:endParaRPr lang="en-US" sz="1600" dirty="0"/>
          </a:p>
        </p:txBody>
      </p:sp>
      <p:sp>
        <p:nvSpPr>
          <p:cNvPr id="28" name="SK-5-text-27"/>
          <p:cNvSpPr/>
          <p:nvPr/>
        </p:nvSpPr>
        <p:spPr>
          <a:xfrm>
            <a:off x="8575625" y="2454473"/>
            <a:ext cx="2609850" cy="247650"/>
          </a:xfrm>
          <a:prstGeom prst="rect">
            <a:avLst/>
          </a:prstGeom>
          <a:noFill/>
          <a:ln/>
        </p:spPr>
        <p:txBody>
          <a:bodyPr vert="horz" wrap="square" lIns="0" tIns="0" rIns="0" bIns="0" rtlCol="0" anchor="ctr"/>
          <a:lstStyle/>
          <a:p>
            <a:pPr marL="0" indent="0">
              <a:lnSpc>
                <a:spcPts val="1950"/>
              </a:lnSpc>
              <a:buNone/>
            </a:pPr>
            <a:r>
              <a:rPr lang="en-US" sz="2000" b="1" dirty="0">
                <a:solidFill>
                  <a:srgbClr val="1A1C1E"/>
                </a:solidFill>
              </a:rPr>
              <a:t>Institution</a:t>
            </a:r>
            <a:endParaRPr lang="en-US" sz="2000" dirty="0"/>
          </a:p>
        </p:txBody>
      </p:sp>
      <p:sp>
        <p:nvSpPr>
          <p:cNvPr id="29" name="SK-5-text-28"/>
          <p:cNvSpPr/>
          <p:nvPr/>
        </p:nvSpPr>
        <p:spPr>
          <a:xfrm>
            <a:off x="8404175" y="3156755"/>
            <a:ext cx="2978051" cy="621506"/>
          </a:xfrm>
          <a:prstGeom prst="rect">
            <a:avLst/>
          </a:prstGeom>
          <a:noFill/>
          <a:ln/>
        </p:spPr>
        <p:txBody>
          <a:bodyPr vert="horz" wrap="square" lIns="0" tIns="0" rIns="0" bIns="0" rtlCol="0" anchor="ctr"/>
          <a:lstStyle/>
          <a:p>
            <a:pPr marL="0" indent="0" algn="l">
              <a:buNone/>
            </a:pPr>
            <a:r>
              <a:rPr lang="en-US" sz="1600" dirty="0">
                <a:solidFill>
                  <a:srgbClr val="4A4D55"/>
                </a:solidFill>
                <a:latin typeface="Inter" pitchFamily="34" charset="0"/>
                <a:ea typeface="Inter" pitchFamily="34" charset="-122"/>
                <a:cs typeface="Inter" pitchFamily="34" charset="-120"/>
              </a:rPr>
              <a:t>Conflicts of interest and conflicts of obligation in education, practice and research</a:t>
            </a:r>
            <a:endParaRPr lang="en-US" sz="1600" dirty="0"/>
          </a:p>
        </p:txBody>
      </p:sp>
      <p:sp>
        <p:nvSpPr>
          <p:cNvPr id="30" name="SK-5-text-29"/>
          <p:cNvSpPr/>
          <p:nvPr/>
        </p:nvSpPr>
        <p:spPr>
          <a:xfrm>
            <a:off x="8404175" y="4083760"/>
            <a:ext cx="2978051" cy="414338"/>
          </a:xfrm>
          <a:prstGeom prst="rect">
            <a:avLst/>
          </a:prstGeom>
          <a:noFill/>
          <a:ln/>
        </p:spPr>
        <p:txBody>
          <a:bodyPr vert="horz" wrap="square" lIns="0" tIns="0" rIns="0" bIns="0" rtlCol="0" anchor="ctr"/>
          <a:lstStyle/>
          <a:p>
            <a:pPr marL="0" indent="0" algn="l">
              <a:buNone/>
            </a:pPr>
            <a:r>
              <a:rPr lang="en-US" sz="1600" dirty="0">
                <a:solidFill>
                  <a:srgbClr val="4A4D55"/>
                </a:solidFill>
                <a:latin typeface="Inter" pitchFamily="34" charset="0"/>
                <a:ea typeface="Inter" pitchFamily="34" charset="-122"/>
                <a:cs typeface="Inter" pitchFamily="34" charset="-120"/>
              </a:rPr>
              <a:t>Institutional policies that shape ethical climate and accountability</a:t>
            </a:r>
            <a:endParaRPr lang="en-US" sz="1600" dirty="0"/>
          </a:p>
        </p:txBody>
      </p:sp>
      <p:sp>
        <p:nvSpPr>
          <p:cNvPr id="31" name="SK-5-text-30"/>
          <p:cNvSpPr/>
          <p:nvPr/>
        </p:nvSpPr>
        <p:spPr>
          <a:xfrm>
            <a:off x="8404175" y="4786961"/>
            <a:ext cx="2978051" cy="414338"/>
          </a:xfrm>
          <a:prstGeom prst="rect">
            <a:avLst/>
          </a:prstGeom>
          <a:noFill/>
          <a:ln/>
        </p:spPr>
        <p:txBody>
          <a:bodyPr vert="horz" wrap="square" lIns="0" tIns="0" rIns="0" bIns="0" rtlCol="0" anchor="ctr"/>
          <a:lstStyle/>
          <a:p>
            <a:pPr marL="0" indent="0" algn="l">
              <a:buNone/>
            </a:pPr>
            <a:r>
              <a:rPr lang="en-US" sz="1600" dirty="0">
                <a:solidFill>
                  <a:srgbClr val="4A4D55"/>
                </a:solidFill>
                <a:latin typeface="Inter" pitchFamily="34" charset="0"/>
                <a:ea typeface="Inter" pitchFamily="34" charset="-122"/>
                <a:cs typeface="Inter" pitchFamily="34" charset="-120"/>
              </a:rPr>
              <a:t>Structural support for ethical practice and reporting concerns</a:t>
            </a:r>
            <a:endParaRPr lang="en-US" sz="1600" dirty="0"/>
          </a:p>
        </p:txBody>
      </p:sp>
      <p:sp>
        <p:nvSpPr>
          <p:cNvPr id="32" name="SK-5-text-31"/>
          <p:cNvSpPr/>
          <p:nvPr/>
        </p:nvSpPr>
        <p:spPr>
          <a:xfrm>
            <a:off x="1095375" y="6168479"/>
            <a:ext cx="11096625" cy="213271"/>
          </a:xfrm>
          <a:prstGeom prst="rect">
            <a:avLst/>
          </a:prstGeom>
          <a:noFill/>
          <a:ln/>
        </p:spPr>
        <p:txBody>
          <a:bodyPr vert="horz" wrap="square" lIns="0" tIns="0" rIns="0" bIns="0" rtlCol="0" anchor="ctr"/>
          <a:lstStyle/>
          <a:p>
            <a:pPr marL="0" indent="0">
              <a:lnSpc>
                <a:spcPts val="1680"/>
              </a:lnSpc>
              <a:buNone/>
            </a:pPr>
            <a:r>
              <a:rPr lang="en-US" sz="1400" dirty="0">
                <a:solidFill>
                  <a:srgbClr val="1A1C1E"/>
                </a:solidFill>
                <a:latin typeface="Inter" pitchFamily="34" charset="0"/>
                <a:ea typeface="Inter" pitchFamily="34" charset="-122"/>
                <a:cs typeface="Inter" pitchFamily="34" charset="-120"/>
              </a:rPr>
              <a:t>Ethical professionalism emerges when team culture, clinician integrity and institutional accountability work in concert.</a:t>
            </a:r>
            <a:endParaRPr lang="en-US" sz="1400" dirty="0"/>
          </a:p>
        </p:txBody>
      </p:sp>
      <p:pic>
        <p:nvPicPr>
          <p:cNvPr id="33" name="Imagen 32"/>
          <p:cNvPicPr>
            <a:picLocks noChangeAspect="1"/>
          </p:cNvPicPr>
          <p:nvPr/>
        </p:nvPicPr>
        <p:blipFill>
          <a:blip r:embed="rId15"/>
          <a:stretch>
            <a:fillRect/>
          </a:stretch>
        </p:blipFill>
        <p:spPr>
          <a:xfrm>
            <a:off x="11108269" y="255231"/>
            <a:ext cx="828734" cy="77000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4" name="SK-6-img-3" descr="preencoded.png"/>
          <p:cNvPicPr>
            <a:picLocks noChangeAspect="1"/>
          </p:cNvPicPr>
          <p:nvPr/>
        </p:nvPicPr>
        <p:blipFill>
          <a:blip r:embed="rId3"/>
          <a:stretch>
            <a:fillRect/>
          </a:stretch>
        </p:blipFill>
        <p:spPr>
          <a:xfrm>
            <a:off x="609600" y="457200"/>
            <a:ext cx="38100" cy="304800"/>
          </a:xfrm>
          <a:prstGeom prst="rect">
            <a:avLst/>
          </a:prstGeom>
          <a:solidFill>
            <a:schemeClr val="bg1"/>
          </a:solidFill>
        </p:spPr>
      </p:pic>
      <p:pic>
        <p:nvPicPr>
          <p:cNvPr id="5" name="SK-6-img-4" descr="preencoded.png"/>
          <p:cNvPicPr>
            <a:picLocks noChangeAspect="1"/>
          </p:cNvPicPr>
          <p:nvPr/>
        </p:nvPicPr>
        <p:blipFill>
          <a:blip r:embed="rId4"/>
          <a:stretch>
            <a:fillRect/>
          </a:stretch>
        </p:blipFill>
        <p:spPr>
          <a:xfrm>
            <a:off x="609600" y="1516261"/>
            <a:ext cx="5372100" cy="4846439"/>
          </a:xfrm>
          <a:prstGeom prst="rect">
            <a:avLst/>
          </a:prstGeom>
        </p:spPr>
      </p:pic>
      <p:pic>
        <p:nvPicPr>
          <p:cNvPr id="6" name="SK-6-img-5" descr="preencoded.png"/>
          <p:cNvPicPr>
            <a:picLocks noChangeAspect="1"/>
          </p:cNvPicPr>
          <p:nvPr/>
        </p:nvPicPr>
        <p:blipFill>
          <a:blip r:embed="rId5"/>
          <a:stretch>
            <a:fillRect/>
          </a:stretch>
        </p:blipFill>
        <p:spPr>
          <a:xfrm>
            <a:off x="885825" y="1921966"/>
            <a:ext cx="266700" cy="209550"/>
          </a:xfrm>
          <a:prstGeom prst="rect">
            <a:avLst/>
          </a:prstGeom>
        </p:spPr>
      </p:pic>
      <p:pic>
        <p:nvPicPr>
          <p:cNvPr id="7" name="SK-6-img-6" descr="preencoded.png"/>
          <p:cNvPicPr>
            <a:picLocks noChangeAspect="1"/>
          </p:cNvPicPr>
          <p:nvPr/>
        </p:nvPicPr>
        <p:blipFill>
          <a:blip r:embed="rId6"/>
          <a:stretch>
            <a:fillRect/>
          </a:stretch>
        </p:blipFill>
        <p:spPr>
          <a:xfrm>
            <a:off x="885825" y="2451497"/>
            <a:ext cx="4819650" cy="9525"/>
          </a:xfrm>
          <a:prstGeom prst="rect">
            <a:avLst/>
          </a:prstGeom>
        </p:spPr>
      </p:pic>
      <p:pic>
        <p:nvPicPr>
          <p:cNvPr id="8" name="SK-6-img-7" descr="preencoded.png"/>
          <p:cNvPicPr>
            <a:picLocks noChangeAspect="1"/>
          </p:cNvPicPr>
          <p:nvPr/>
        </p:nvPicPr>
        <p:blipFill>
          <a:blip r:embed="rId7"/>
          <a:stretch>
            <a:fillRect/>
          </a:stretch>
        </p:blipFill>
        <p:spPr>
          <a:xfrm>
            <a:off x="6210300" y="1516261"/>
            <a:ext cx="5372100" cy="3768328"/>
          </a:xfrm>
          <a:prstGeom prst="rect">
            <a:avLst/>
          </a:prstGeom>
        </p:spPr>
      </p:pic>
      <p:pic>
        <p:nvPicPr>
          <p:cNvPr id="9" name="SK-6-img-8" descr="preencoded.png"/>
          <p:cNvPicPr>
            <a:picLocks noChangeAspect="1"/>
          </p:cNvPicPr>
          <p:nvPr/>
        </p:nvPicPr>
        <p:blipFill>
          <a:blip r:embed="rId8"/>
          <a:stretch>
            <a:fillRect/>
          </a:stretch>
        </p:blipFill>
        <p:spPr>
          <a:xfrm>
            <a:off x="6448425" y="1744861"/>
            <a:ext cx="247650" cy="190500"/>
          </a:xfrm>
          <a:prstGeom prst="rect">
            <a:avLst/>
          </a:prstGeom>
        </p:spPr>
      </p:pic>
      <p:pic>
        <p:nvPicPr>
          <p:cNvPr id="10" name="SK-6-img-9" descr="preencoded.png"/>
          <p:cNvPicPr>
            <a:picLocks noChangeAspect="1"/>
          </p:cNvPicPr>
          <p:nvPr/>
        </p:nvPicPr>
        <p:blipFill>
          <a:blip r:embed="rId9"/>
          <a:stretch>
            <a:fillRect/>
          </a:stretch>
        </p:blipFill>
        <p:spPr>
          <a:xfrm>
            <a:off x="6448425" y="2078236"/>
            <a:ext cx="4895850" cy="9525"/>
          </a:xfrm>
          <a:prstGeom prst="rect">
            <a:avLst/>
          </a:prstGeom>
        </p:spPr>
      </p:pic>
      <p:pic>
        <p:nvPicPr>
          <p:cNvPr id="11" name="SK-6-img-10" descr="preencoded.png"/>
          <p:cNvPicPr>
            <a:picLocks noChangeAspect="1"/>
          </p:cNvPicPr>
          <p:nvPr/>
        </p:nvPicPr>
        <p:blipFill>
          <a:blip r:embed="rId10"/>
          <a:stretch>
            <a:fillRect/>
          </a:stretch>
        </p:blipFill>
        <p:spPr>
          <a:xfrm>
            <a:off x="6210300" y="5513189"/>
            <a:ext cx="5372100" cy="849511"/>
          </a:xfrm>
          <a:prstGeom prst="rect">
            <a:avLst/>
          </a:prstGeom>
        </p:spPr>
      </p:pic>
      <p:sp>
        <p:nvSpPr>
          <p:cNvPr id="13" name="SK-6-text-12"/>
          <p:cNvSpPr/>
          <p:nvPr/>
        </p:nvSpPr>
        <p:spPr>
          <a:xfrm>
            <a:off x="800100" y="509587"/>
            <a:ext cx="4261757" cy="168475"/>
          </a:xfrm>
          <a:prstGeom prst="rect">
            <a:avLst/>
          </a:prstGeom>
          <a:solidFill>
            <a:schemeClr val="bg1"/>
          </a:solidFill>
          <a:ln/>
        </p:spPr>
        <p:txBody>
          <a:bodyPr vert="horz" wrap="squar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14" name="SK-6-text-13"/>
          <p:cNvSpPr/>
          <p:nvPr/>
        </p:nvSpPr>
        <p:spPr>
          <a:xfrm>
            <a:off x="609600" y="838200"/>
            <a:ext cx="7627620" cy="411361"/>
          </a:xfrm>
          <a:prstGeom prst="rect">
            <a:avLst/>
          </a:prstGeom>
          <a:solidFill>
            <a:schemeClr val="bg1"/>
          </a:solidFill>
          <a:ln/>
        </p:spPr>
        <p:txBody>
          <a:bodyPr vert="horz" wrap="square" lIns="0" tIns="0" rIns="0" bIns="0" rtlCol="0" anchor="ctr"/>
          <a:lstStyle/>
          <a:p>
            <a:pPr marL="0" indent="0">
              <a:lnSpc>
                <a:spcPts val="3240"/>
              </a:lnSpc>
              <a:buNone/>
            </a:pPr>
            <a:r>
              <a:rPr lang="en-US" sz="2800" b="1" dirty="0">
                <a:solidFill>
                  <a:schemeClr val="accent1">
                    <a:lumMod val="75000"/>
                  </a:schemeClr>
                </a:solidFill>
              </a:rPr>
              <a:t>Justice, </a:t>
            </a:r>
            <a:r>
              <a:rPr lang="en-US" sz="2800" b="1" dirty="0" smtClean="0">
                <a:solidFill>
                  <a:schemeClr val="accent1">
                    <a:lumMod val="75000"/>
                  </a:schemeClr>
                </a:solidFill>
              </a:rPr>
              <a:t>safety, </a:t>
            </a:r>
            <a:r>
              <a:rPr lang="en-US" sz="2800" b="1" dirty="0">
                <a:solidFill>
                  <a:schemeClr val="accent1">
                    <a:lumMod val="75000"/>
                  </a:schemeClr>
                </a:solidFill>
              </a:rPr>
              <a:t>and the public mission of medicine</a:t>
            </a:r>
            <a:endParaRPr lang="en-US" sz="2800" dirty="0">
              <a:solidFill>
                <a:schemeClr val="accent1">
                  <a:lumMod val="75000"/>
                </a:schemeClr>
              </a:solidFill>
            </a:endParaRPr>
          </a:p>
        </p:txBody>
      </p:sp>
      <p:sp>
        <p:nvSpPr>
          <p:cNvPr id="15" name="SK-6-text-14"/>
          <p:cNvSpPr/>
          <p:nvPr/>
        </p:nvSpPr>
        <p:spPr>
          <a:xfrm>
            <a:off x="1266825" y="1754386"/>
            <a:ext cx="4438650" cy="544711"/>
          </a:xfrm>
          <a:prstGeom prst="rect">
            <a:avLst/>
          </a:prstGeom>
          <a:noFill/>
          <a:ln/>
        </p:spPr>
        <p:txBody>
          <a:bodyPr vert="horz" wrap="square" lIns="0" tIns="0" rIns="0" bIns="0" rtlCol="0" anchor="ctr"/>
          <a:lstStyle/>
          <a:p>
            <a:pPr marL="0" indent="0">
              <a:lnSpc>
                <a:spcPts val="2145"/>
              </a:lnSpc>
              <a:buNone/>
            </a:pPr>
            <a:r>
              <a:rPr lang="en-US" sz="2000" b="1" dirty="0">
                <a:solidFill>
                  <a:srgbClr val="1A1C1E"/>
                </a:solidFill>
              </a:rPr>
              <a:t>Linking bedside duties to system responsibilities</a:t>
            </a:r>
            <a:endParaRPr lang="en-US" sz="2000" dirty="0"/>
          </a:p>
        </p:txBody>
      </p:sp>
      <p:sp>
        <p:nvSpPr>
          <p:cNvPr id="16" name="SK-6-text-15"/>
          <p:cNvSpPr/>
          <p:nvPr/>
        </p:nvSpPr>
        <p:spPr>
          <a:xfrm>
            <a:off x="923925" y="2613422"/>
            <a:ext cx="4781550" cy="485775"/>
          </a:xfrm>
          <a:prstGeom prst="rect">
            <a:avLst/>
          </a:prstGeom>
          <a:noFill/>
          <a:ln/>
        </p:spPr>
        <p:txBody>
          <a:bodyPr vert="horz" wrap="square" lIns="0" tIns="0" rIns="0" bIns="0" rtlCol="0" anchor="ctr"/>
          <a:lstStyle/>
          <a:p>
            <a:pPr marL="0" indent="0" algn="l">
              <a:lnSpc>
                <a:spcPts val="1913"/>
              </a:lnSpc>
              <a:buNone/>
            </a:pPr>
            <a:r>
              <a:rPr lang="en-US" b="1" dirty="0">
                <a:solidFill>
                  <a:schemeClr val="accent1">
                    <a:lumMod val="75000"/>
                  </a:schemeClr>
                </a:solidFill>
                <a:latin typeface="Inter" pitchFamily="34" charset="0"/>
                <a:ea typeface="Inter" pitchFamily="34" charset="-122"/>
                <a:cs typeface="Inter" pitchFamily="34" charset="-120"/>
              </a:rPr>
              <a:t>Access and equity:</a:t>
            </a:r>
            <a:r>
              <a:rPr lang="en-US" dirty="0">
                <a:solidFill>
                  <a:schemeClr val="accent1">
                    <a:lumMod val="75000"/>
                  </a:schemeClr>
                </a:solidFill>
                <a:latin typeface="Inter" pitchFamily="34" charset="0"/>
                <a:ea typeface="Inter" pitchFamily="34" charset="-122"/>
                <a:cs typeface="Inter" pitchFamily="34" charset="-120"/>
              </a:rPr>
              <a:t> </a:t>
            </a:r>
            <a:r>
              <a:rPr lang="en-US" sz="1600" dirty="0">
                <a:solidFill>
                  <a:srgbClr val="4A4D55"/>
                </a:solidFill>
                <a:latin typeface="Inter" pitchFamily="34" charset="0"/>
                <a:ea typeface="Inter" pitchFamily="34" charset="-122"/>
                <a:cs typeface="Inter" pitchFamily="34" charset="-120"/>
              </a:rPr>
              <a:t>Addressing healthcare disparities and the fair allocation of scarce resources as core ethical obligations.</a:t>
            </a:r>
            <a:endParaRPr lang="en-US" sz="1600" dirty="0"/>
          </a:p>
        </p:txBody>
      </p:sp>
      <p:sp>
        <p:nvSpPr>
          <p:cNvPr id="17" name="SK-6-text-16"/>
          <p:cNvSpPr/>
          <p:nvPr/>
        </p:nvSpPr>
        <p:spPr>
          <a:xfrm>
            <a:off x="923925" y="3460163"/>
            <a:ext cx="4781550" cy="485775"/>
          </a:xfrm>
          <a:prstGeom prst="rect">
            <a:avLst/>
          </a:prstGeom>
          <a:noFill/>
          <a:ln/>
        </p:spPr>
        <p:txBody>
          <a:bodyPr vert="horz" wrap="square" lIns="0" tIns="0" rIns="0" bIns="0" rtlCol="0" anchor="ctr"/>
          <a:lstStyle/>
          <a:p>
            <a:pPr marL="0" indent="0" algn="l">
              <a:lnSpc>
                <a:spcPts val="1913"/>
              </a:lnSpc>
              <a:buNone/>
            </a:pPr>
            <a:r>
              <a:rPr lang="en-US" b="1" dirty="0">
                <a:solidFill>
                  <a:schemeClr val="accent1">
                    <a:lumMod val="75000"/>
                  </a:schemeClr>
                </a:solidFill>
                <a:latin typeface="Inter" pitchFamily="34" charset="0"/>
                <a:ea typeface="Inter" pitchFamily="34" charset="-122"/>
                <a:cs typeface="Inter" pitchFamily="34" charset="-120"/>
              </a:rPr>
              <a:t>Patient safety as ethical duty</a:t>
            </a:r>
            <a:r>
              <a:rPr lang="en-US" sz="1600" b="1" dirty="0">
                <a:solidFill>
                  <a:srgbClr val="1A1C1E"/>
                </a:solidFill>
                <a:latin typeface="Inter" pitchFamily="34" charset="0"/>
                <a:ea typeface="Inter" pitchFamily="34" charset="-122"/>
                <a:cs typeface="Inter" pitchFamily="34" charset="-120"/>
              </a:rPr>
              <a:t>:</a:t>
            </a:r>
            <a:r>
              <a:rPr lang="en-US" sz="1600" dirty="0">
                <a:solidFill>
                  <a:srgbClr val="4A4D55"/>
                </a:solidFill>
                <a:latin typeface="Inter" pitchFamily="34" charset="0"/>
                <a:ea typeface="Inter" pitchFamily="34" charset="-122"/>
                <a:cs typeface="Inter" pitchFamily="34" charset="-120"/>
              </a:rPr>
              <a:t> Framing safety as a moral imperative for clinicians, not merely a quality metric.</a:t>
            </a:r>
            <a:endParaRPr lang="en-US" sz="1600" dirty="0"/>
          </a:p>
        </p:txBody>
      </p:sp>
      <p:sp>
        <p:nvSpPr>
          <p:cNvPr id="18" name="SK-6-text-17"/>
          <p:cNvSpPr/>
          <p:nvPr/>
        </p:nvSpPr>
        <p:spPr>
          <a:xfrm>
            <a:off x="923925" y="4234457"/>
            <a:ext cx="4781550" cy="728663"/>
          </a:xfrm>
          <a:prstGeom prst="rect">
            <a:avLst/>
          </a:prstGeom>
          <a:noFill/>
          <a:ln/>
        </p:spPr>
        <p:txBody>
          <a:bodyPr vert="horz" wrap="square" lIns="0" tIns="0" rIns="0" bIns="0" rtlCol="0" anchor="ctr"/>
          <a:lstStyle/>
          <a:p>
            <a:pPr marL="0" indent="0" algn="l">
              <a:lnSpc>
                <a:spcPts val="1913"/>
              </a:lnSpc>
              <a:buNone/>
            </a:pPr>
            <a:r>
              <a:rPr lang="en-US" b="1" dirty="0">
                <a:solidFill>
                  <a:schemeClr val="accent1">
                    <a:lumMod val="75000"/>
                  </a:schemeClr>
                </a:solidFill>
                <a:latin typeface="Inter" pitchFamily="34" charset="0"/>
                <a:ea typeface="Inter" pitchFamily="34" charset="-122"/>
                <a:cs typeface="Inter" pitchFamily="34" charset="-120"/>
              </a:rPr>
              <a:t>Research ethics</a:t>
            </a:r>
            <a:r>
              <a:rPr lang="en-US" sz="1600" b="1" dirty="0">
                <a:solidFill>
                  <a:srgbClr val="1A1C1E"/>
                </a:solidFill>
                <a:latin typeface="Inter" pitchFamily="34" charset="0"/>
                <a:ea typeface="Inter" pitchFamily="34" charset="-122"/>
                <a:cs typeface="Inter" pitchFamily="34" charset="-120"/>
              </a:rPr>
              <a:t>:</a:t>
            </a:r>
            <a:r>
              <a:rPr lang="en-US" sz="1600" dirty="0">
                <a:solidFill>
                  <a:srgbClr val="4A4D55"/>
                </a:solidFill>
                <a:latin typeface="Inter" pitchFamily="34" charset="0"/>
                <a:ea typeface="Inter" pitchFamily="34" charset="-122"/>
                <a:cs typeface="Inter" pitchFamily="34" charset="-120"/>
              </a:rPr>
              <a:t> Upholding the Declaration of Helsinki, institutional review boards, and the protection of human subjects.</a:t>
            </a:r>
            <a:endParaRPr lang="en-US" sz="1600" dirty="0"/>
          </a:p>
        </p:txBody>
      </p:sp>
      <p:sp>
        <p:nvSpPr>
          <p:cNvPr id="19" name="SK-6-text-18"/>
          <p:cNvSpPr/>
          <p:nvPr/>
        </p:nvSpPr>
        <p:spPr>
          <a:xfrm>
            <a:off x="904875" y="5403976"/>
            <a:ext cx="4781550" cy="485775"/>
          </a:xfrm>
          <a:prstGeom prst="rect">
            <a:avLst/>
          </a:prstGeom>
          <a:noFill/>
          <a:ln/>
        </p:spPr>
        <p:txBody>
          <a:bodyPr vert="horz" wrap="square" lIns="0" tIns="0" rIns="0" bIns="0" rtlCol="0" anchor="ctr"/>
          <a:lstStyle/>
          <a:p>
            <a:pPr marL="0" indent="0" algn="l">
              <a:lnSpc>
                <a:spcPts val="1913"/>
              </a:lnSpc>
              <a:buNone/>
            </a:pPr>
            <a:r>
              <a:rPr lang="en-US" b="1" dirty="0">
                <a:solidFill>
                  <a:schemeClr val="accent1">
                    <a:lumMod val="75000"/>
                  </a:schemeClr>
                </a:solidFill>
                <a:latin typeface="Inter" pitchFamily="34" charset="0"/>
                <a:ea typeface="Inter" pitchFamily="34" charset="-122"/>
                <a:cs typeface="Inter" pitchFamily="34" charset="-120"/>
              </a:rPr>
              <a:t>Equitable system design</a:t>
            </a:r>
            <a:r>
              <a:rPr lang="en-US" sz="1600" b="1" dirty="0">
                <a:solidFill>
                  <a:srgbClr val="1A1C1E"/>
                </a:solidFill>
                <a:latin typeface="Inter" pitchFamily="34" charset="0"/>
                <a:ea typeface="Inter" pitchFamily="34" charset="-122"/>
                <a:cs typeface="Inter" pitchFamily="34" charset="-120"/>
              </a:rPr>
              <a:t>:</a:t>
            </a:r>
            <a:r>
              <a:rPr lang="en-US" sz="1600" dirty="0">
                <a:solidFill>
                  <a:srgbClr val="4A4D55"/>
                </a:solidFill>
                <a:latin typeface="Inter" pitchFamily="34" charset="0"/>
                <a:ea typeface="Inter" pitchFamily="34" charset="-122"/>
                <a:cs typeface="Inter" pitchFamily="34" charset="-120"/>
              </a:rPr>
              <a:t> Integrating justice and equity into the ethical architecture of healthcare institutions.</a:t>
            </a:r>
            <a:endParaRPr lang="en-US" sz="1600" dirty="0"/>
          </a:p>
        </p:txBody>
      </p:sp>
      <p:sp>
        <p:nvSpPr>
          <p:cNvPr id="20" name="SK-6-text-19"/>
          <p:cNvSpPr/>
          <p:nvPr/>
        </p:nvSpPr>
        <p:spPr>
          <a:xfrm>
            <a:off x="6810375" y="1716286"/>
            <a:ext cx="5381625" cy="247650"/>
          </a:xfrm>
          <a:prstGeom prst="rect">
            <a:avLst/>
          </a:prstGeom>
          <a:noFill/>
          <a:ln/>
        </p:spPr>
        <p:txBody>
          <a:bodyPr vert="horz" wrap="square" lIns="0" tIns="0" rIns="0" bIns="0" rtlCol="0" anchor="ctr"/>
          <a:lstStyle/>
          <a:p>
            <a:pPr marL="0" indent="0">
              <a:lnSpc>
                <a:spcPts val="1950"/>
              </a:lnSpc>
              <a:buNone/>
            </a:pPr>
            <a:r>
              <a:rPr lang="en-US" b="1" dirty="0">
                <a:solidFill>
                  <a:srgbClr val="1A1C1E"/>
                </a:solidFill>
              </a:rPr>
              <a:t>Public mission and professional integrity</a:t>
            </a:r>
            <a:endParaRPr lang="en-US" dirty="0"/>
          </a:p>
        </p:txBody>
      </p:sp>
      <p:sp>
        <p:nvSpPr>
          <p:cNvPr id="21" name="SK-6-text-20"/>
          <p:cNvSpPr/>
          <p:nvPr/>
        </p:nvSpPr>
        <p:spPr>
          <a:xfrm>
            <a:off x="6448425" y="2451497"/>
            <a:ext cx="4895850" cy="441722"/>
          </a:xfrm>
          <a:prstGeom prst="rect">
            <a:avLst/>
          </a:prstGeom>
          <a:noFill/>
          <a:ln/>
        </p:spPr>
        <p:txBody>
          <a:bodyPr vert="horz" wrap="square" lIns="0" tIns="0" rIns="0" bIns="0" rtlCol="0" anchor="ctr"/>
          <a:lstStyle/>
          <a:p>
            <a:pPr marL="0" indent="0" algn="l">
              <a:lnSpc>
                <a:spcPts val="1740"/>
              </a:lnSpc>
              <a:buNone/>
            </a:pPr>
            <a:r>
              <a:rPr lang="en-US" b="1" dirty="0">
                <a:solidFill>
                  <a:schemeClr val="accent1">
                    <a:lumMod val="75000"/>
                  </a:schemeClr>
                </a:solidFill>
                <a:latin typeface="Inter" pitchFamily="34" charset="0"/>
                <a:ea typeface="Inter" pitchFamily="34" charset="-122"/>
                <a:cs typeface="Inter" pitchFamily="34" charset="-120"/>
              </a:rPr>
              <a:t>Public trust:</a:t>
            </a:r>
            <a:r>
              <a:rPr lang="en-US" dirty="0">
                <a:solidFill>
                  <a:schemeClr val="accent1">
                    <a:lumMod val="75000"/>
                  </a:schemeClr>
                </a:solidFill>
                <a:latin typeface="Inter" pitchFamily="34" charset="0"/>
                <a:ea typeface="Inter" pitchFamily="34" charset="-122"/>
                <a:cs typeface="Inter" pitchFamily="34" charset="-120"/>
              </a:rPr>
              <a:t> </a:t>
            </a:r>
            <a:r>
              <a:rPr lang="en-US" sz="1600" dirty="0">
                <a:solidFill>
                  <a:srgbClr val="4A4D55"/>
                </a:solidFill>
                <a:latin typeface="Inter" pitchFamily="34" charset="0"/>
                <a:ea typeface="Inter" pitchFamily="34" charset="-122"/>
                <a:cs typeface="Inter" pitchFamily="34" charset="-120"/>
              </a:rPr>
              <a:t>Physicians hold a fiduciary role that extends beyond individual patients to the communities they serve.</a:t>
            </a:r>
            <a:endParaRPr lang="en-US" sz="1600" dirty="0"/>
          </a:p>
        </p:txBody>
      </p:sp>
      <p:sp>
        <p:nvSpPr>
          <p:cNvPr id="22" name="SK-6-text-21"/>
          <p:cNvSpPr/>
          <p:nvPr/>
        </p:nvSpPr>
        <p:spPr>
          <a:xfrm>
            <a:off x="6448425" y="3314700"/>
            <a:ext cx="4895850" cy="441722"/>
          </a:xfrm>
          <a:prstGeom prst="rect">
            <a:avLst/>
          </a:prstGeom>
          <a:noFill/>
          <a:ln/>
        </p:spPr>
        <p:txBody>
          <a:bodyPr vert="horz" wrap="square" lIns="0" tIns="0" rIns="0" bIns="0" rtlCol="0" anchor="ctr"/>
          <a:lstStyle/>
          <a:p>
            <a:pPr marL="0" indent="0" algn="l">
              <a:lnSpc>
                <a:spcPts val="1740"/>
              </a:lnSpc>
              <a:buNone/>
            </a:pPr>
            <a:r>
              <a:rPr lang="en-US" b="1" dirty="0">
                <a:solidFill>
                  <a:schemeClr val="accent1">
                    <a:lumMod val="75000"/>
                  </a:schemeClr>
                </a:solidFill>
                <a:latin typeface="Inter" pitchFamily="34" charset="0"/>
                <a:ea typeface="Inter" pitchFamily="34" charset="-122"/>
                <a:cs typeface="Inter" pitchFamily="34" charset="-120"/>
              </a:rPr>
              <a:t>Gifts and philanthropy</a:t>
            </a:r>
            <a:r>
              <a:rPr lang="en-US" sz="1600" b="1" dirty="0">
                <a:solidFill>
                  <a:srgbClr val="1A1C1E"/>
                </a:solidFill>
                <a:latin typeface="Inter" pitchFamily="34" charset="0"/>
                <a:ea typeface="Inter" pitchFamily="34" charset="-122"/>
                <a:cs typeface="Inter" pitchFamily="34" charset="-120"/>
              </a:rPr>
              <a:t>:</a:t>
            </a:r>
            <a:r>
              <a:rPr lang="en-US" sz="1600" dirty="0">
                <a:solidFill>
                  <a:srgbClr val="4A4D55"/>
                </a:solidFill>
                <a:latin typeface="Inter" pitchFamily="34" charset="0"/>
                <a:ea typeface="Inter" pitchFamily="34" charset="-122"/>
                <a:cs typeface="Inter" pitchFamily="34" charset="-120"/>
              </a:rPr>
              <a:t> Navigating grateful patient philanthropy and gift acceptance with transparency and ethical boundaries.</a:t>
            </a:r>
            <a:endParaRPr lang="en-US" sz="1600" dirty="0"/>
          </a:p>
        </p:txBody>
      </p:sp>
      <p:sp>
        <p:nvSpPr>
          <p:cNvPr id="23" name="SK-6-text-22"/>
          <p:cNvSpPr/>
          <p:nvPr/>
        </p:nvSpPr>
        <p:spPr>
          <a:xfrm>
            <a:off x="6457950" y="4417688"/>
            <a:ext cx="4895850" cy="441722"/>
          </a:xfrm>
          <a:prstGeom prst="rect">
            <a:avLst/>
          </a:prstGeom>
          <a:noFill/>
          <a:ln/>
        </p:spPr>
        <p:txBody>
          <a:bodyPr vert="horz" wrap="square" lIns="0" tIns="0" rIns="0" bIns="0" rtlCol="0" anchor="ctr"/>
          <a:lstStyle/>
          <a:p>
            <a:pPr marL="0" indent="0" algn="l">
              <a:lnSpc>
                <a:spcPts val="1740"/>
              </a:lnSpc>
              <a:buNone/>
            </a:pPr>
            <a:r>
              <a:rPr lang="en-US" sz="1600" b="1" dirty="0">
                <a:solidFill>
                  <a:schemeClr val="accent1">
                    <a:lumMod val="75000"/>
                  </a:schemeClr>
                </a:solidFill>
                <a:latin typeface="Inter" pitchFamily="34" charset="0"/>
                <a:ea typeface="Inter" pitchFamily="34" charset="-122"/>
                <a:cs typeface="Inter" pitchFamily="34" charset="-120"/>
              </a:rPr>
              <a:t>System stewardship</a:t>
            </a:r>
            <a:r>
              <a:rPr lang="en-US" sz="1600" b="1" dirty="0">
                <a:solidFill>
                  <a:srgbClr val="FF0000"/>
                </a:solidFill>
                <a:latin typeface="Inter" pitchFamily="34" charset="0"/>
                <a:ea typeface="Inter" pitchFamily="34" charset="-122"/>
                <a:cs typeface="Inter" pitchFamily="34" charset="-120"/>
              </a:rPr>
              <a:t>:</a:t>
            </a:r>
            <a:r>
              <a:rPr lang="en-US" sz="1600" dirty="0">
                <a:solidFill>
                  <a:srgbClr val="FF0000"/>
                </a:solidFill>
                <a:latin typeface="Inter" pitchFamily="34" charset="0"/>
                <a:ea typeface="Inter" pitchFamily="34" charset="-122"/>
                <a:cs typeface="Inter" pitchFamily="34" charset="-120"/>
              </a:rPr>
              <a:t> </a:t>
            </a:r>
            <a:r>
              <a:rPr lang="en-US" sz="1600" dirty="0">
                <a:solidFill>
                  <a:srgbClr val="4A4D55"/>
                </a:solidFill>
                <a:latin typeface="Inter" pitchFamily="34" charset="0"/>
                <a:ea typeface="Inter" pitchFamily="34" charset="-122"/>
                <a:cs typeface="Inter" pitchFamily="34" charset="-120"/>
              </a:rPr>
              <a:t>Clinicians contribute to the conditions that make safe, fair care possible across the healthcare landscape.</a:t>
            </a:r>
            <a:endParaRPr lang="en-US" sz="1600" dirty="0"/>
          </a:p>
        </p:txBody>
      </p:sp>
      <p:sp>
        <p:nvSpPr>
          <p:cNvPr id="24" name="SK-6-text-23"/>
          <p:cNvSpPr/>
          <p:nvPr/>
        </p:nvSpPr>
        <p:spPr>
          <a:xfrm>
            <a:off x="6354618" y="5684639"/>
            <a:ext cx="5227782" cy="506611"/>
          </a:xfrm>
          <a:prstGeom prst="rect">
            <a:avLst/>
          </a:prstGeom>
          <a:noFill/>
          <a:ln/>
        </p:spPr>
        <p:txBody>
          <a:bodyPr vert="horz" wrap="square" lIns="0" tIns="0" rIns="0" bIns="0" rtlCol="0" anchor="ctr"/>
          <a:lstStyle/>
          <a:p>
            <a:pPr marL="0" indent="0" algn="just">
              <a:lnSpc>
                <a:spcPts val="1995"/>
              </a:lnSpc>
              <a:buNone/>
            </a:pPr>
            <a:r>
              <a:rPr lang="en-US" sz="2000" b="1" dirty="0">
                <a:solidFill>
                  <a:srgbClr val="FFFFFF"/>
                </a:solidFill>
              </a:rPr>
              <a:t>The syllabus links bedside duties to the conditions that make safe, fair care possible.</a:t>
            </a:r>
            <a:endParaRPr lang="en-US" sz="2000" b="1" dirty="0"/>
          </a:p>
        </p:txBody>
      </p:sp>
      <p:pic>
        <p:nvPicPr>
          <p:cNvPr id="25" name="Imagen 24"/>
          <p:cNvPicPr>
            <a:picLocks noChangeAspect="1"/>
          </p:cNvPicPr>
          <p:nvPr/>
        </p:nvPicPr>
        <p:blipFill>
          <a:blip r:embed="rId11"/>
          <a:stretch>
            <a:fillRect/>
          </a:stretch>
        </p:blipFill>
        <p:spPr>
          <a:xfrm>
            <a:off x="11108269" y="255231"/>
            <a:ext cx="828734" cy="770005"/>
          </a:xfrm>
          <a:prstGeom prst="rect">
            <a:avLst/>
          </a:prstGeom>
          <a:solidFill>
            <a:schemeClr val="bg1"/>
          </a:solid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4" name="SK-7-img-3" descr="preencoded.png"/>
          <p:cNvPicPr>
            <a:picLocks noChangeAspect="1"/>
          </p:cNvPicPr>
          <p:nvPr/>
        </p:nvPicPr>
        <p:blipFill>
          <a:blip r:embed="rId3"/>
          <a:stretch>
            <a:fillRect/>
          </a:stretch>
        </p:blipFill>
        <p:spPr>
          <a:xfrm>
            <a:off x="609600" y="457200"/>
            <a:ext cx="38100" cy="304800"/>
          </a:xfrm>
          <a:prstGeom prst="rect">
            <a:avLst/>
          </a:prstGeom>
          <a:solidFill>
            <a:schemeClr val="bg1"/>
          </a:solidFill>
        </p:spPr>
      </p:pic>
      <p:pic>
        <p:nvPicPr>
          <p:cNvPr id="5" name="SK-7-img-4" descr="preencoded.png"/>
          <p:cNvPicPr>
            <a:picLocks noChangeAspect="1"/>
          </p:cNvPicPr>
          <p:nvPr/>
        </p:nvPicPr>
        <p:blipFill>
          <a:blip r:embed="rId4"/>
          <a:stretch>
            <a:fillRect/>
          </a:stretch>
        </p:blipFill>
        <p:spPr>
          <a:xfrm>
            <a:off x="609600" y="2110532"/>
            <a:ext cx="10972800" cy="19050"/>
          </a:xfrm>
          <a:prstGeom prst="rect">
            <a:avLst/>
          </a:prstGeom>
          <a:solidFill>
            <a:schemeClr val="bg1"/>
          </a:solidFill>
        </p:spPr>
      </p:pic>
      <p:pic>
        <p:nvPicPr>
          <p:cNvPr id="6" name="SK-7-img-5" descr="preencoded.png"/>
          <p:cNvPicPr>
            <a:picLocks noChangeAspect="1"/>
          </p:cNvPicPr>
          <p:nvPr/>
        </p:nvPicPr>
        <p:blipFill>
          <a:blip r:embed="rId5"/>
          <a:stretch>
            <a:fillRect/>
          </a:stretch>
        </p:blipFill>
        <p:spPr>
          <a:xfrm>
            <a:off x="609600" y="2396282"/>
            <a:ext cx="5372100" cy="1811685"/>
          </a:xfrm>
          <a:prstGeom prst="rect">
            <a:avLst/>
          </a:prstGeom>
        </p:spPr>
      </p:pic>
      <p:pic>
        <p:nvPicPr>
          <p:cNvPr id="7" name="SK-7-img-6" descr="preencoded.png"/>
          <p:cNvPicPr>
            <a:picLocks noChangeAspect="1"/>
          </p:cNvPicPr>
          <p:nvPr/>
        </p:nvPicPr>
        <p:blipFill>
          <a:blip r:embed="rId6"/>
          <a:stretch>
            <a:fillRect/>
          </a:stretch>
        </p:blipFill>
        <p:spPr>
          <a:xfrm>
            <a:off x="828675" y="2634407"/>
            <a:ext cx="342900" cy="342900"/>
          </a:xfrm>
          <a:prstGeom prst="rect">
            <a:avLst/>
          </a:prstGeom>
        </p:spPr>
      </p:pic>
      <p:pic>
        <p:nvPicPr>
          <p:cNvPr id="8" name="SK-7-img-7" descr="preencoded.png"/>
          <p:cNvPicPr>
            <a:picLocks noChangeAspect="1"/>
          </p:cNvPicPr>
          <p:nvPr/>
        </p:nvPicPr>
        <p:blipFill>
          <a:blip r:embed="rId7"/>
          <a:stretch>
            <a:fillRect/>
          </a:stretch>
        </p:blipFill>
        <p:spPr>
          <a:xfrm>
            <a:off x="857250" y="2691557"/>
            <a:ext cx="285750" cy="228600"/>
          </a:xfrm>
          <a:prstGeom prst="rect">
            <a:avLst/>
          </a:prstGeom>
        </p:spPr>
      </p:pic>
      <p:pic>
        <p:nvPicPr>
          <p:cNvPr id="9" name="SK-7-img-8" descr="preencoded.png"/>
          <p:cNvPicPr>
            <a:picLocks noChangeAspect="1"/>
          </p:cNvPicPr>
          <p:nvPr/>
        </p:nvPicPr>
        <p:blipFill>
          <a:blip r:embed="rId5"/>
          <a:stretch>
            <a:fillRect/>
          </a:stretch>
        </p:blipFill>
        <p:spPr>
          <a:xfrm>
            <a:off x="6210300" y="2396282"/>
            <a:ext cx="5372100" cy="1811685"/>
          </a:xfrm>
          <a:prstGeom prst="rect">
            <a:avLst/>
          </a:prstGeom>
        </p:spPr>
      </p:pic>
      <p:pic>
        <p:nvPicPr>
          <p:cNvPr id="10" name="SK-7-img-9" descr="preencoded.png"/>
          <p:cNvPicPr>
            <a:picLocks noChangeAspect="1"/>
          </p:cNvPicPr>
          <p:nvPr/>
        </p:nvPicPr>
        <p:blipFill>
          <a:blip r:embed="rId6"/>
          <a:stretch>
            <a:fillRect/>
          </a:stretch>
        </p:blipFill>
        <p:spPr>
          <a:xfrm>
            <a:off x="6429375" y="2634407"/>
            <a:ext cx="342900" cy="342900"/>
          </a:xfrm>
          <a:prstGeom prst="rect">
            <a:avLst/>
          </a:prstGeom>
        </p:spPr>
      </p:pic>
      <p:pic>
        <p:nvPicPr>
          <p:cNvPr id="11" name="SK-7-img-10" descr="preencoded.png"/>
          <p:cNvPicPr>
            <a:picLocks noChangeAspect="1"/>
          </p:cNvPicPr>
          <p:nvPr/>
        </p:nvPicPr>
        <p:blipFill>
          <a:blip r:embed="rId8"/>
          <a:stretch>
            <a:fillRect/>
          </a:stretch>
        </p:blipFill>
        <p:spPr>
          <a:xfrm>
            <a:off x="6457950" y="2691557"/>
            <a:ext cx="285750" cy="228600"/>
          </a:xfrm>
          <a:prstGeom prst="rect">
            <a:avLst/>
          </a:prstGeom>
        </p:spPr>
      </p:pic>
      <p:pic>
        <p:nvPicPr>
          <p:cNvPr id="12" name="SK-7-img-11" descr="preencoded.png"/>
          <p:cNvPicPr>
            <a:picLocks noChangeAspect="1"/>
          </p:cNvPicPr>
          <p:nvPr/>
        </p:nvPicPr>
        <p:blipFill>
          <a:blip r:embed="rId9"/>
          <a:stretch>
            <a:fillRect/>
          </a:stretch>
        </p:blipFill>
        <p:spPr>
          <a:xfrm>
            <a:off x="609600" y="4550866"/>
            <a:ext cx="5372100" cy="1811834"/>
          </a:xfrm>
          <a:prstGeom prst="rect">
            <a:avLst/>
          </a:prstGeom>
        </p:spPr>
      </p:pic>
      <p:pic>
        <p:nvPicPr>
          <p:cNvPr id="13" name="SK-7-img-12" descr="preencoded.png"/>
          <p:cNvPicPr>
            <a:picLocks noChangeAspect="1"/>
          </p:cNvPicPr>
          <p:nvPr/>
        </p:nvPicPr>
        <p:blipFill>
          <a:blip r:embed="rId10"/>
          <a:stretch>
            <a:fillRect/>
          </a:stretch>
        </p:blipFill>
        <p:spPr>
          <a:xfrm>
            <a:off x="828675" y="4674691"/>
            <a:ext cx="342900" cy="342900"/>
          </a:xfrm>
          <a:prstGeom prst="rect">
            <a:avLst/>
          </a:prstGeom>
        </p:spPr>
      </p:pic>
      <p:pic>
        <p:nvPicPr>
          <p:cNvPr id="14" name="SK-7-img-13" descr="preencoded.png"/>
          <p:cNvPicPr>
            <a:picLocks noChangeAspect="1"/>
          </p:cNvPicPr>
          <p:nvPr/>
        </p:nvPicPr>
        <p:blipFill>
          <a:blip r:embed="rId11"/>
          <a:stretch>
            <a:fillRect/>
          </a:stretch>
        </p:blipFill>
        <p:spPr>
          <a:xfrm>
            <a:off x="857250" y="4731841"/>
            <a:ext cx="285750" cy="228600"/>
          </a:xfrm>
          <a:prstGeom prst="rect">
            <a:avLst/>
          </a:prstGeom>
        </p:spPr>
      </p:pic>
      <p:pic>
        <p:nvPicPr>
          <p:cNvPr id="15" name="SK-7-img-14" descr="preencoded.png"/>
          <p:cNvPicPr>
            <a:picLocks noChangeAspect="1"/>
          </p:cNvPicPr>
          <p:nvPr/>
        </p:nvPicPr>
        <p:blipFill>
          <a:blip r:embed="rId9"/>
          <a:stretch>
            <a:fillRect/>
          </a:stretch>
        </p:blipFill>
        <p:spPr>
          <a:xfrm>
            <a:off x="6210300" y="4550866"/>
            <a:ext cx="5372100" cy="1811834"/>
          </a:xfrm>
          <a:prstGeom prst="rect">
            <a:avLst/>
          </a:prstGeom>
        </p:spPr>
      </p:pic>
      <p:pic>
        <p:nvPicPr>
          <p:cNvPr id="16" name="SK-7-img-15" descr="preencoded.png"/>
          <p:cNvPicPr>
            <a:picLocks noChangeAspect="1"/>
          </p:cNvPicPr>
          <p:nvPr/>
        </p:nvPicPr>
        <p:blipFill>
          <a:blip r:embed="rId10"/>
          <a:stretch>
            <a:fillRect/>
          </a:stretch>
        </p:blipFill>
        <p:spPr>
          <a:xfrm>
            <a:off x="6429375" y="4674691"/>
            <a:ext cx="342900" cy="342900"/>
          </a:xfrm>
          <a:prstGeom prst="rect">
            <a:avLst/>
          </a:prstGeom>
        </p:spPr>
      </p:pic>
      <p:pic>
        <p:nvPicPr>
          <p:cNvPr id="17" name="SK-7-img-16" descr="preencoded.png"/>
          <p:cNvPicPr>
            <a:picLocks noChangeAspect="1"/>
          </p:cNvPicPr>
          <p:nvPr/>
        </p:nvPicPr>
        <p:blipFill>
          <a:blip r:embed="rId12"/>
          <a:stretch>
            <a:fillRect/>
          </a:stretch>
        </p:blipFill>
        <p:spPr>
          <a:xfrm>
            <a:off x="6457950" y="4731841"/>
            <a:ext cx="285750" cy="228600"/>
          </a:xfrm>
          <a:prstGeom prst="rect">
            <a:avLst/>
          </a:prstGeom>
        </p:spPr>
      </p:pic>
      <p:sp>
        <p:nvSpPr>
          <p:cNvPr id="18" name="SK-7-text-17"/>
          <p:cNvSpPr/>
          <p:nvPr/>
        </p:nvSpPr>
        <p:spPr>
          <a:xfrm>
            <a:off x="800100" y="509587"/>
            <a:ext cx="4497919" cy="138113"/>
          </a:xfrm>
          <a:prstGeom prst="rect">
            <a:avLst/>
          </a:prstGeom>
          <a:solidFill>
            <a:schemeClr val="bg1"/>
          </a:solidFill>
          <a:ln/>
        </p:spPr>
        <p:txBody>
          <a:bodyPr vert="horz" wrap="squar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19" name="SK-7-text-18"/>
          <p:cNvSpPr/>
          <p:nvPr/>
        </p:nvSpPr>
        <p:spPr>
          <a:xfrm>
            <a:off x="609600" y="838200"/>
            <a:ext cx="5848350" cy="346473"/>
          </a:xfrm>
          <a:prstGeom prst="rect">
            <a:avLst/>
          </a:prstGeom>
          <a:solidFill>
            <a:schemeClr val="bg1"/>
          </a:solidFill>
          <a:ln/>
        </p:spPr>
        <p:txBody>
          <a:bodyPr vert="horz" wrap="square" lIns="0" tIns="0" rIns="0" bIns="0" rtlCol="0" anchor="ctr"/>
          <a:lstStyle/>
          <a:p>
            <a:pPr marL="0" indent="0">
              <a:lnSpc>
                <a:spcPts val="3240"/>
              </a:lnSpc>
              <a:buNone/>
            </a:pPr>
            <a:r>
              <a:rPr lang="en-US" sz="2800" b="1" dirty="0">
                <a:solidFill>
                  <a:schemeClr val="accent1">
                    <a:lumMod val="75000"/>
                  </a:schemeClr>
                </a:solidFill>
              </a:rPr>
              <a:t>New frontiers </a:t>
            </a:r>
            <a:r>
              <a:rPr lang="en-US" sz="2800" b="1" dirty="0" smtClean="0">
                <a:solidFill>
                  <a:schemeClr val="accent1">
                    <a:lumMod val="75000"/>
                  </a:schemeClr>
                </a:solidFill>
              </a:rPr>
              <a:t>are already </a:t>
            </a:r>
            <a:r>
              <a:rPr lang="en-US" sz="2800" b="1" dirty="0">
                <a:solidFill>
                  <a:schemeClr val="accent1">
                    <a:lumMod val="75000"/>
                  </a:schemeClr>
                </a:solidFill>
              </a:rPr>
              <a:t>in practice</a:t>
            </a:r>
            <a:endParaRPr lang="en-US" sz="2800" dirty="0">
              <a:solidFill>
                <a:schemeClr val="accent1">
                  <a:lumMod val="75000"/>
                </a:schemeClr>
              </a:solidFill>
            </a:endParaRPr>
          </a:p>
        </p:txBody>
      </p:sp>
      <p:sp>
        <p:nvSpPr>
          <p:cNvPr id="20" name="SK-7-text-19"/>
          <p:cNvSpPr/>
          <p:nvPr/>
        </p:nvSpPr>
        <p:spPr>
          <a:xfrm>
            <a:off x="609600" y="1516262"/>
            <a:ext cx="9307286" cy="251372"/>
          </a:xfrm>
          <a:prstGeom prst="rect">
            <a:avLst/>
          </a:prstGeom>
          <a:solidFill>
            <a:schemeClr val="bg1"/>
          </a:solidFill>
          <a:ln/>
        </p:spPr>
        <p:txBody>
          <a:bodyPr vert="horz" wrap="square" lIns="0" tIns="0" rIns="0" bIns="0" rtlCol="0" anchor="ctr"/>
          <a:lstStyle/>
          <a:p>
            <a:pPr marL="0" indent="0">
              <a:lnSpc>
                <a:spcPts val="2280"/>
              </a:lnSpc>
              <a:buNone/>
            </a:pPr>
            <a:r>
              <a:rPr lang="en-US" sz="1600" dirty="0">
                <a:solidFill>
                  <a:srgbClr val="4A4D55"/>
                </a:solidFill>
                <a:latin typeface="Inter" pitchFamily="34" charset="0"/>
                <a:ea typeface="Inter" pitchFamily="34" charset="-122"/>
                <a:cs typeface="Inter" pitchFamily="34" charset="-120"/>
              </a:rPr>
              <a:t>Contemporary challenges that shape ethical judgment today and set the agenda for tomorrow.</a:t>
            </a:r>
            <a:endParaRPr lang="en-US" sz="1600" dirty="0"/>
          </a:p>
        </p:txBody>
      </p:sp>
      <p:sp>
        <p:nvSpPr>
          <p:cNvPr id="21" name="SK-7-text-20"/>
          <p:cNvSpPr/>
          <p:nvPr/>
        </p:nvSpPr>
        <p:spPr>
          <a:xfrm>
            <a:off x="1285875" y="2669679"/>
            <a:ext cx="6139815" cy="272355"/>
          </a:xfrm>
          <a:prstGeom prst="rect">
            <a:avLst/>
          </a:prstGeom>
          <a:noFill/>
          <a:ln/>
        </p:spPr>
        <p:txBody>
          <a:bodyPr vert="horz" wrap="square" lIns="0" tIns="0" rIns="0" bIns="0" rtlCol="0" anchor="ctr"/>
          <a:lstStyle/>
          <a:p>
            <a:pPr marL="0" indent="0">
              <a:lnSpc>
                <a:spcPts val="2145"/>
              </a:lnSpc>
              <a:buNone/>
            </a:pPr>
            <a:r>
              <a:rPr lang="en-US" sz="2400" b="1" dirty="0">
                <a:solidFill>
                  <a:schemeClr val="accent1">
                    <a:lumMod val="75000"/>
                  </a:schemeClr>
                </a:solidFill>
              </a:rPr>
              <a:t>Social media in medicine</a:t>
            </a:r>
            <a:endParaRPr lang="en-US" sz="2400" dirty="0">
              <a:solidFill>
                <a:schemeClr val="accent1">
                  <a:lumMod val="75000"/>
                </a:schemeClr>
              </a:solidFill>
            </a:endParaRPr>
          </a:p>
        </p:txBody>
      </p:sp>
      <p:sp>
        <p:nvSpPr>
          <p:cNvPr id="22" name="SK-7-text-21"/>
          <p:cNvSpPr/>
          <p:nvPr/>
        </p:nvSpPr>
        <p:spPr>
          <a:xfrm>
            <a:off x="828675" y="3167807"/>
            <a:ext cx="4933950" cy="708571"/>
          </a:xfrm>
          <a:prstGeom prst="rect">
            <a:avLst/>
          </a:prstGeom>
          <a:noFill/>
          <a:ln/>
        </p:spPr>
        <p:txBody>
          <a:bodyPr vert="horz" wrap="square" lIns="0" tIns="0" rIns="0" bIns="0" rtlCol="0" anchor="ctr"/>
          <a:lstStyle/>
          <a:p>
            <a:pPr marL="0" indent="0">
              <a:lnSpc>
                <a:spcPts val="1860"/>
              </a:lnSpc>
              <a:buNone/>
            </a:pPr>
            <a:r>
              <a:rPr lang="en-US" sz="1400" dirty="0">
                <a:solidFill>
                  <a:srgbClr val="4A4D55"/>
                </a:solidFill>
                <a:latin typeface="Inter" pitchFamily="34" charset="0"/>
                <a:ea typeface="Inter" pitchFamily="34" charset="-122"/>
                <a:cs typeface="Inter" pitchFamily="34" charset="-120"/>
              </a:rPr>
              <a:t>Professionalism, boundaries, privacy and public trust. Clinicians must navigate digital spaces without compromising patient confidentiality or the reputation of the profession.</a:t>
            </a:r>
            <a:endParaRPr lang="en-US" sz="1400" dirty="0"/>
          </a:p>
        </p:txBody>
      </p:sp>
      <p:sp>
        <p:nvSpPr>
          <p:cNvPr id="23" name="SK-7-text-22"/>
          <p:cNvSpPr/>
          <p:nvPr/>
        </p:nvSpPr>
        <p:spPr>
          <a:xfrm>
            <a:off x="6886575" y="2669679"/>
            <a:ext cx="5305425" cy="272355"/>
          </a:xfrm>
          <a:prstGeom prst="rect">
            <a:avLst/>
          </a:prstGeom>
          <a:noFill/>
          <a:ln/>
        </p:spPr>
        <p:txBody>
          <a:bodyPr vert="horz" wrap="square" lIns="0" tIns="0" rIns="0" bIns="0" rtlCol="0" anchor="ctr"/>
          <a:lstStyle/>
          <a:p>
            <a:pPr marL="0" indent="0">
              <a:lnSpc>
                <a:spcPts val="2145"/>
              </a:lnSpc>
              <a:buNone/>
            </a:pPr>
            <a:r>
              <a:rPr lang="en-US" sz="2400" b="1" dirty="0">
                <a:solidFill>
                  <a:schemeClr val="accent1">
                    <a:lumMod val="75000"/>
                  </a:schemeClr>
                </a:solidFill>
              </a:rPr>
              <a:t>Artificial intelligence</a:t>
            </a:r>
            <a:endParaRPr lang="en-US" sz="2400" dirty="0">
              <a:solidFill>
                <a:schemeClr val="accent1">
                  <a:lumMod val="75000"/>
                </a:schemeClr>
              </a:solidFill>
            </a:endParaRPr>
          </a:p>
        </p:txBody>
      </p:sp>
      <p:sp>
        <p:nvSpPr>
          <p:cNvPr id="24" name="SK-7-text-23"/>
          <p:cNvSpPr/>
          <p:nvPr/>
        </p:nvSpPr>
        <p:spPr>
          <a:xfrm>
            <a:off x="6429375" y="3167807"/>
            <a:ext cx="4933950" cy="708571"/>
          </a:xfrm>
          <a:prstGeom prst="rect">
            <a:avLst/>
          </a:prstGeom>
          <a:noFill/>
          <a:ln/>
        </p:spPr>
        <p:txBody>
          <a:bodyPr vert="horz" wrap="square" lIns="0" tIns="0" rIns="0" bIns="0" rtlCol="0" anchor="ctr"/>
          <a:lstStyle/>
          <a:p>
            <a:pPr marL="0" indent="0">
              <a:lnSpc>
                <a:spcPts val="1860"/>
              </a:lnSpc>
              <a:buNone/>
            </a:pPr>
            <a:r>
              <a:rPr lang="en-US" sz="1400" dirty="0">
                <a:solidFill>
                  <a:srgbClr val="4A4D55"/>
                </a:solidFill>
                <a:latin typeface="Inter" pitchFamily="34" charset="0"/>
                <a:ea typeface="Inter" pitchFamily="34" charset="-122"/>
                <a:cs typeface="Inter" pitchFamily="34" charset="-120"/>
              </a:rPr>
              <a:t>Accountability, bias, explainability, regulation and the human–machine relationship. AI tools must serve clinical judgment without eroding the physician's fiduciary duty.</a:t>
            </a:r>
            <a:endParaRPr lang="en-US" sz="1400" dirty="0"/>
          </a:p>
        </p:txBody>
      </p:sp>
      <p:sp>
        <p:nvSpPr>
          <p:cNvPr id="25" name="SK-7-text-24"/>
          <p:cNvSpPr/>
          <p:nvPr/>
        </p:nvSpPr>
        <p:spPr>
          <a:xfrm>
            <a:off x="1285875" y="4709964"/>
            <a:ext cx="5133975" cy="272355"/>
          </a:xfrm>
          <a:prstGeom prst="rect">
            <a:avLst/>
          </a:prstGeom>
          <a:noFill/>
          <a:ln/>
        </p:spPr>
        <p:txBody>
          <a:bodyPr vert="horz" wrap="square" lIns="0" tIns="0" rIns="0" bIns="0" rtlCol="0" anchor="ctr"/>
          <a:lstStyle/>
          <a:p>
            <a:pPr marL="0" indent="0">
              <a:lnSpc>
                <a:spcPts val="2145"/>
              </a:lnSpc>
              <a:buNone/>
            </a:pPr>
            <a:r>
              <a:rPr lang="en-US" sz="2400" b="1" dirty="0">
                <a:solidFill>
                  <a:schemeClr val="accent1">
                    <a:lumMod val="75000"/>
                  </a:schemeClr>
                </a:solidFill>
              </a:rPr>
              <a:t>Big health databases</a:t>
            </a:r>
            <a:endParaRPr lang="en-US" sz="2400" dirty="0">
              <a:solidFill>
                <a:schemeClr val="accent1">
                  <a:lumMod val="75000"/>
                </a:schemeClr>
              </a:solidFill>
            </a:endParaRPr>
          </a:p>
        </p:txBody>
      </p:sp>
      <p:sp>
        <p:nvSpPr>
          <p:cNvPr id="26" name="SK-7-text-25"/>
          <p:cNvSpPr/>
          <p:nvPr/>
        </p:nvSpPr>
        <p:spPr>
          <a:xfrm>
            <a:off x="828675" y="5208091"/>
            <a:ext cx="4933950" cy="708571"/>
          </a:xfrm>
          <a:prstGeom prst="rect">
            <a:avLst/>
          </a:prstGeom>
          <a:noFill/>
          <a:ln/>
        </p:spPr>
        <p:txBody>
          <a:bodyPr vert="horz" wrap="square" lIns="0" tIns="0" rIns="0" bIns="0" rtlCol="0" anchor="ctr"/>
          <a:lstStyle/>
          <a:p>
            <a:pPr marL="0" indent="0">
              <a:lnSpc>
                <a:spcPts val="1860"/>
              </a:lnSpc>
              <a:buNone/>
            </a:pPr>
            <a:r>
              <a:rPr lang="en-US" sz="1400" dirty="0">
                <a:solidFill>
                  <a:srgbClr val="4A4D55"/>
                </a:solidFill>
                <a:latin typeface="Inter" pitchFamily="34" charset="0"/>
                <a:ea typeface="Inter" pitchFamily="34" charset="-122"/>
                <a:cs typeface="Inter" pitchFamily="34" charset="-120"/>
              </a:rPr>
              <a:t>Governance, privacy, secondary use, data quality and responsible inference. Ethical stewardship of health data is essential for research, public health and patient trust.</a:t>
            </a:r>
            <a:endParaRPr lang="en-US" sz="1400" dirty="0"/>
          </a:p>
        </p:txBody>
      </p:sp>
      <p:sp>
        <p:nvSpPr>
          <p:cNvPr id="27" name="SK-7-text-26"/>
          <p:cNvSpPr/>
          <p:nvPr/>
        </p:nvSpPr>
        <p:spPr>
          <a:xfrm>
            <a:off x="6886575" y="4709964"/>
            <a:ext cx="3373755" cy="272355"/>
          </a:xfrm>
          <a:prstGeom prst="rect">
            <a:avLst/>
          </a:prstGeom>
          <a:noFill/>
          <a:ln/>
        </p:spPr>
        <p:txBody>
          <a:bodyPr vert="horz" wrap="square" lIns="0" tIns="0" rIns="0" bIns="0" rtlCol="0" anchor="ctr"/>
          <a:lstStyle/>
          <a:p>
            <a:pPr marL="0" indent="0">
              <a:lnSpc>
                <a:spcPts val="2145"/>
              </a:lnSpc>
              <a:buNone/>
            </a:pPr>
            <a:r>
              <a:rPr lang="en-US" sz="2400" b="1" dirty="0">
                <a:solidFill>
                  <a:schemeClr val="accent1">
                    <a:lumMod val="75000"/>
                  </a:schemeClr>
                </a:solidFill>
              </a:rPr>
              <a:t>Biotechnology</a:t>
            </a:r>
            <a:endParaRPr lang="en-US" sz="2400" dirty="0">
              <a:solidFill>
                <a:schemeClr val="accent1">
                  <a:lumMod val="75000"/>
                </a:schemeClr>
              </a:solidFill>
            </a:endParaRPr>
          </a:p>
        </p:txBody>
      </p:sp>
      <p:sp>
        <p:nvSpPr>
          <p:cNvPr id="28" name="SK-7-text-27"/>
          <p:cNvSpPr/>
          <p:nvPr/>
        </p:nvSpPr>
        <p:spPr>
          <a:xfrm>
            <a:off x="6429375" y="5208091"/>
            <a:ext cx="4933950" cy="708571"/>
          </a:xfrm>
          <a:prstGeom prst="rect">
            <a:avLst/>
          </a:prstGeom>
          <a:noFill/>
          <a:ln/>
        </p:spPr>
        <p:txBody>
          <a:bodyPr vert="horz" wrap="square" lIns="0" tIns="0" rIns="0" bIns="0" rtlCol="0" anchor="ctr"/>
          <a:lstStyle/>
          <a:p>
            <a:pPr marL="0" indent="0">
              <a:lnSpc>
                <a:spcPts val="1860"/>
              </a:lnSpc>
              <a:buNone/>
            </a:pPr>
            <a:r>
              <a:rPr lang="en-US" sz="1400" dirty="0">
                <a:solidFill>
                  <a:srgbClr val="4A4D55"/>
                </a:solidFill>
                <a:latin typeface="Inter" pitchFamily="34" charset="0"/>
                <a:ea typeface="Inter" pitchFamily="34" charset="-122"/>
                <a:cs typeface="Inter" pitchFamily="34" charset="-120"/>
              </a:rPr>
              <a:t>Enhancement, stem-cell research, human cloning and the moral limits of innovation. Scientific progress must be guided by ethical reflection and societal values.</a:t>
            </a:r>
            <a:endParaRPr lang="en-US" sz="1400" dirty="0"/>
          </a:p>
        </p:txBody>
      </p:sp>
      <p:pic>
        <p:nvPicPr>
          <p:cNvPr id="29" name="Imagen 28"/>
          <p:cNvPicPr>
            <a:picLocks noChangeAspect="1"/>
          </p:cNvPicPr>
          <p:nvPr/>
        </p:nvPicPr>
        <p:blipFill>
          <a:blip r:embed="rId13"/>
          <a:stretch>
            <a:fillRect/>
          </a:stretch>
        </p:blipFill>
        <p:spPr>
          <a:xfrm>
            <a:off x="11108269" y="255231"/>
            <a:ext cx="828734" cy="770005"/>
          </a:xfrm>
          <a:prstGeom prst="rect">
            <a:avLst/>
          </a:prstGeom>
          <a:solidFill>
            <a:schemeClr val="bg1"/>
          </a:solid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4" name="SK-8-img-3" descr="preencoded.png"/>
          <p:cNvPicPr>
            <a:picLocks noChangeAspect="1"/>
          </p:cNvPicPr>
          <p:nvPr/>
        </p:nvPicPr>
        <p:blipFill>
          <a:blip r:embed="rId3"/>
          <a:stretch>
            <a:fillRect/>
          </a:stretch>
        </p:blipFill>
        <p:spPr>
          <a:xfrm>
            <a:off x="609600" y="381000"/>
            <a:ext cx="38100" cy="304800"/>
          </a:xfrm>
          <a:prstGeom prst="rect">
            <a:avLst/>
          </a:prstGeom>
          <a:solidFill>
            <a:schemeClr val="bg1"/>
          </a:solidFill>
        </p:spPr>
      </p:pic>
      <p:pic>
        <p:nvPicPr>
          <p:cNvPr id="5" name="SK-8-img-4" descr="preencoded.png"/>
          <p:cNvPicPr>
            <a:picLocks noChangeAspect="1"/>
          </p:cNvPicPr>
          <p:nvPr/>
        </p:nvPicPr>
        <p:blipFill>
          <a:blip r:embed="rId4"/>
          <a:stretch>
            <a:fillRect/>
          </a:stretch>
        </p:blipFill>
        <p:spPr>
          <a:xfrm>
            <a:off x="609600" y="2537073"/>
            <a:ext cx="7162800" cy="3129855"/>
          </a:xfrm>
          <a:prstGeom prst="rect">
            <a:avLst/>
          </a:prstGeom>
        </p:spPr>
      </p:pic>
      <p:pic>
        <p:nvPicPr>
          <p:cNvPr id="6" name="SK-8-img-5" descr="preencoded.png"/>
          <p:cNvPicPr>
            <a:picLocks noChangeAspect="1"/>
          </p:cNvPicPr>
          <p:nvPr/>
        </p:nvPicPr>
        <p:blipFill>
          <a:blip r:embed="rId5"/>
          <a:stretch>
            <a:fillRect/>
          </a:stretch>
        </p:blipFill>
        <p:spPr>
          <a:xfrm>
            <a:off x="892969" y="3256062"/>
            <a:ext cx="214313" cy="175320"/>
          </a:xfrm>
          <a:prstGeom prst="rect">
            <a:avLst/>
          </a:prstGeom>
        </p:spPr>
      </p:pic>
      <p:pic>
        <p:nvPicPr>
          <p:cNvPr id="7" name="SK-8-img-6" descr="preencoded.png"/>
          <p:cNvPicPr>
            <a:picLocks noChangeAspect="1"/>
          </p:cNvPicPr>
          <p:nvPr/>
        </p:nvPicPr>
        <p:blipFill>
          <a:blip r:embed="rId6"/>
          <a:stretch>
            <a:fillRect/>
          </a:stretch>
        </p:blipFill>
        <p:spPr>
          <a:xfrm>
            <a:off x="892969" y="3846612"/>
            <a:ext cx="214313" cy="175320"/>
          </a:xfrm>
          <a:prstGeom prst="rect">
            <a:avLst/>
          </a:prstGeom>
        </p:spPr>
      </p:pic>
      <p:pic>
        <p:nvPicPr>
          <p:cNvPr id="8" name="SK-8-img-7" descr="preencoded.png"/>
          <p:cNvPicPr>
            <a:picLocks noChangeAspect="1"/>
          </p:cNvPicPr>
          <p:nvPr/>
        </p:nvPicPr>
        <p:blipFill>
          <a:blip r:embed="rId7"/>
          <a:stretch>
            <a:fillRect/>
          </a:stretch>
        </p:blipFill>
        <p:spPr>
          <a:xfrm>
            <a:off x="892969" y="4437162"/>
            <a:ext cx="214313" cy="175320"/>
          </a:xfrm>
          <a:prstGeom prst="rect">
            <a:avLst/>
          </a:prstGeom>
        </p:spPr>
      </p:pic>
      <p:pic>
        <p:nvPicPr>
          <p:cNvPr id="9" name="SK-8-img-8" descr="preencoded.png"/>
          <p:cNvPicPr>
            <a:picLocks noChangeAspect="1"/>
          </p:cNvPicPr>
          <p:nvPr/>
        </p:nvPicPr>
        <p:blipFill>
          <a:blip r:embed="rId8"/>
          <a:stretch>
            <a:fillRect/>
          </a:stretch>
        </p:blipFill>
        <p:spPr>
          <a:xfrm>
            <a:off x="892969" y="5027712"/>
            <a:ext cx="214313" cy="175320"/>
          </a:xfrm>
          <a:prstGeom prst="rect">
            <a:avLst/>
          </a:prstGeom>
        </p:spPr>
      </p:pic>
      <p:pic>
        <p:nvPicPr>
          <p:cNvPr id="10" name="SK-8-img-9" descr="preencoded.png"/>
          <p:cNvPicPr>
            <a:picLocks noChangeAspect="1"/>
          </p:cNvPicPr>
          <p:nvPr/>
        </p:nvPicPr>
        <p:blipFill>
          <a:blip r:embed="rId9"/>
          <a:stretch>
            <a:fillRect/>
          </a:stretch>
        </p:blipFill>
        <p:spPr>
          <a:xfrm>
            <a:off x="8001000" y="2537073"/>
            <a:ext cx="3581400" cy="3129855"/>
          </a:xfrm>
          <a:prstGeom prst="rect">
            <a:avLst/>
          </a:prstGeom>
        </p:spPr>
      </p:pic>
      <p:pic>
        <p:nvPicPr>
          <p:cNvPr id="11" name="SK-8-img-10" descr="preencoded.png"/>
          <p:cNvPicPr>
            <a:picLocks noChangeAspect="1"/>
          </p:cNvPicPr>
          <p:nvPr/>
        </p:nvPicPr>
        <p:blipFill>
          <a:blip r:embed="rId10"/>
          <a:stretch>
            <a:fillRect/>
          </a:stretch>
        </p:blipFill>
        <p:spPr>
          <a:xfrm>
            <a:off x="609600" y="5895529"/>
            <a:ext cx="10972800" cy="781050"/>
          </a:xfrm>
          <a:prstGeom prst="rect">
            <a:avLst/>
          </a:prstGeom>
        </p:spPr>
      </p:pic>
      <p:pic>
        <p:nvPicPr>
          <p:cNvPr id="12" name="SK-8-img-11" descr="preencoded.png"/>
          <p:cNvPicPr>
            <a:picLocks noChangeAspect="1"/>
          </p:cNvPicPr>
          <p:nvPr/>
        </p:nvPicPr>
        <p:blipFill>
          <a:blip r:embed="rId11"/>
          <a:stretch>
            <a:fillRect/>
          </a:stretch>
        </p:blipFill>
        <p:spPr>
          <a:xfrm>
            <a:off x="869156" y="6193631"/>
            <a:ext cx="261937" cy="213420"/>
          </a:xfrm>
          <a:prstGeom prst="rect">
            <a:avLst/>
          </a:prstGeom>
        </p:spPr>
      </p:pic>
      <p:sp>
        <p:nvSpPr>
          <p:cNvPr id="13" name="SK-8-text-12"/>
          <p:cNvSpPr/>
          <p:nvPr/>
        </p:nvSpPr>
        <p:spPr>
          <a:xfrm>
            <a:off x="800100" y="433388"/>
            <a:ext cx="4392386" cy="120103"/>
          </a:xfrm>
          <a:prstGeom prst="rect">
            <a:avLst/>
          </a:prstGeom>
          <a:solidFill>
            <a:schemeClr val="bg1"/>
          </a:solidFill>
          <a:ln/>
        </p:spPr>
        <p:txBody>
          <a:bodyPr vert="horz" wrap="squar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14" name="SK-8-text-13"/>
          <p:cNvSpPr/>
          <p:nvPr/>
        </p:nvSpPr>
        <p:spPr>
          <a:xfrm>
            <a:off x="609600" y="762000"/>
            <a:ext cx="7391400" cy="411361"/>
          </a:xfrm>
          <a:prstGeom prst="rect">
            <a:avLst/>
          </a:prstGeom>
          <a:solidFill>
            <a:schemeClr val="bg1"/>
          </a:solidFill>
          <a:ln/>
        </p:spPr>
        <p:txBody>
          <a:bodyPr vert="horz" wrap="square" lIns="0" tIns="0" rIns="0" bIns="0" rtlCol="0" anchor="ctr"/>
          <a:lstStyle/>
          <a:p>
            <a:pPr marL="0" indent="0">
              <a:lnSpc>
                <a:spcPts val="3240"/>
              </a:lnSpc>
              <a:buNone/>
            </a:pPr>
            <a:r>
              <a:rPr lang="en-US" sz="2800" b="1" dirty="0">
                <a:solidFill>
                  <a:schemeClr val="accent1">
                    <a:lumMod val="75000"/>
                  </a:schemeClr>
                </a:solidFill>
              </a:rPr>
              <a:t>Green medical ethics and sustainable healthcare</a:t>
            </a:r>
          </a:p>
        </p:txBody>
      </p:sp>
      <p:sp>
        <p:nvSpPr>
          <p:cNvPr id="15" name="SK-8-text-14"/>
          <p:cNvSpPr/>
          <p:nvPr/>
        </p:nvSpPr>
        <p:spPr>
          <a:xfrm>
            <a:off x="609600" y="1440061"/>
            <a:ext cx="10972800" cy="868412"/>
          </a:xfrm>
          <a:prstGeom prst="rect">
            <a:avLst/>
          </a:prstGeom>
          <a:solidFill>
            <a:schemeClr val="bg1"/>
          </a:solidFill>
          <a:ln/>
        </p:spPr>
        <p:txBody>
          <a:bodyPr vert="horz" wrap="square" lIns="0" tIns="0" rIns="0" bIns="0" rtlCol="0" anchor="ctr"/>
          <a:lstStyle/>
          <a:p>
            <a:pPr marL="0" indent="0">
              <a:lnSpc>
                <a:spcPts val="2280"/>
              </a:lnSpc>
              <a:buNone/>
            </a:pPr>
            <a:r>
              <a:rPr lang="en-US" sz="1600" b="1" dirty="0">
                <a:solidFill>
                  <a:srgbClr val="1A1C1E"/>
                </a:solidFill>
                <a:latin typeface="Inter" pitchFamily="34" charset="0"/>
                <a:ea typeface="Inter" pitchFamily="34" charset="-122"/>
                <a:cs typeface="Inter" pitchFamily="34" charset="-120"/>
              </a:rPr>
              <a:t>Clinicians hold an ethical responsibility to minimize environmental harm.</a:t>
            </a:r>
            <a:r>
              <a:rPr lang="en-US" sz="1600" dirty="0">
                <a:solidFill>
                  <a:srgbClr val="4A4D55"/>
                </a:solidFill>
                <a:latin typeface="Inter" pitchFamily="34" charset="0"/>
                <a:ea typeface="Inter" pitchFamily="34" charset="-122"/>
                <a:cs typeface="Inter" pitchFamily="34" charset="-120"/>
              </a:rPr>
              <a:t> Equipment use, waste management, and climate-sensitive decisions connect individual care with planetary health. Sustainable systems must balance efficiency, equity, and ecological responsibility.</a:t>
            </a:r>
            <a:endParaRPr lang="en-US" sz="1600" dirty="0"/>
          </a:p>
        </p:txBody>
      </p:sp>
      <p:sp>
        <p:nvSpPr>
          <p:cNvPr id="16" name="SK-8-text-15"/>
          <p:cNvSpPr/>
          <p:nvPr/>
        </p:nvSpPr>
        <p:spPr>
          <a:xfrm>
            <a:off x="885825" y="2775198"/>
            <a:ext cx="7648575" cy="272355"/>
          </a:xfrm>
          <a:prstGeom prst="rect">
            <a:avLst/>
          </a:prstGeom>
          <a:noFill/>
          <a:ln/>
        </p:spPr>
        <p:txBody>
          <a:bodyPr vert="horz" wrap="square" lIns="0" tIns="0" rIns="0" bIns="0" rtlCol="0" anchor="ctr"/>
          <a:lstStyle/>
          <a:p>
            <a:pPr marL="0" indent="0">
              <a:lnSpc>
                <a:spcPts val="2145"/>
              </a:lnSpc>
              <a:buNone/>
            </a:pPr>
            <a:r>
              <a:rPr lang="en-US" sz="2800" b="1" dirty="0">
                <a:solidFill>
                  <a:schemeClr val="accent1">
                    <a:lumMod val="75000"/>
                  </a:schemeClr>
                </a:solidFill>
              </a:rPr>
              <a:t>The clinician’s ethical duties</a:t>
            </a:r>
            <a:endParaRPr lang="en-US" sz="2800" dirty="0">
              <a:solidFill>
                <a:schemeClr val="accent1">
                  <a:lumMod val="75000"/>
                </a:schemeClr>
              </a:solidFill>
            </a:endParaRPr>
          </a:p>
        </p:txBody>
      </p:sp>
      <p:sp>
        <p:nvSpPr>
          <p:cNvPr id="17" name="SK-8-text-16"/>
          <p:cNvSpPr/>
          <p:nvPr/>
        </p:nvSpPr>
        <p:spPr>
          <a:xfrm>
            <a:off x="1228725" y="3199954"/>
            <a:ext cx="6267450" cy="457200"/>
          </a:xfrm>
          <a:prstGeom prst="rect">
            <a:avLst/>
          </a:prstGeom>
          <a:noFill/>
          <a:ln/>
        </p:spPr>
        <p:txBody>
          <a:bodyPr vert="horz" wrap="square" lIns="0" tIns="0" rIns="0" bIns="0" rtlCol="0" anchor="ctr"/>
          <a:lstStyle/>
          <a:p>
            <a:pPr marL="0" indent="0" algn="l">
              <a:lnSpc>
                <a:spcPts val="1800"/>
              </a:lnSpc>
              <a:buNone/>
            </a:pPr>
            <a:r>
              <a:rPr lang="en-US" sz="1400" b="1" dirty="0">
                <a:solidFill>
                  <a:srgbClr val="1A1C1E"/>
                </a:solidFill>
                <a:latin typeface="Inter" pitchFamily="34" charset="0"/>
                <a:ea typeface="Inter" pitchFamily="34" charset="-122"/>
                <a:cs typeface="Inter" pitchFamily="34" charset="-120"/>
              </a:rPr>
              <a:t>Minimize environmental harm:</a:t>
            </a:r>
            <a:r>
              <a:rPr lang="en-US" sz="1400" dirty="0">
                <a:solidFill>
                  <a:srgbClr val="4A4D55"/>
                </a:solidFill>
                <a:latin typeface="Inter" pitchFamily="34" charset="0"/>
                <a:ea typeface="Inter" pitchFamily="34" charset="-122"/>
                <a:cs typeface="Inter" pitchFamily="34" charset="-120"/>
              </a:rPr>
              <a:t> reducing waste, choosing sustainable equipment, and considering the carbon footprint of clinical choices.</a:t>
            </a:r>
            <a:endParaRPr lang="en-US" sz="1400" dirty="0"/>
          </a:p>
        </p:txBody>
      </p:sp>
      <p:sp>
        <p:nvSpPr>
          <p:cNvPr id="18" name="SK-8-text-17"/>
          <p:cNvSpPr/>
          <p:nvPr/>
        </p:nvSpPr>
        <p:spPr>
          <a:xfrm>
            <a:off x="1228725" y="3790504"/>
            <a:ext cx="6267450" cy="457200"/>
          </a:xfrm>
          <a:prstGeom prst="rect">
            <a:avLst/>
          </a:prstGeom>
          <a:noFill/>
          <a:ln/>
        </p:spPr>
        <p:txBody>
          <a:bodyPr vert="horz" wrap="square" lIns="0" tIns="0" rIns="0" bIns="0" rtlCol="0" anchor="ctr"/>
          <a:lstStyle/>
          <a:p>
            <a:pPr marL="0" indent="0" algn="l">
              <a:lnSpc>
                <a:spcPts val="1800"/>
              </a:lnSpc>
              <a:buNone/>
            </a:pPr>
            <a:r>
              <a:rPr lang="en-US" sz="1400" b="1" dirty="0">
                <a:solidFill>
                  <a:srgbClr val="1A1C1E"/>
                </a:solidFill>
                <a:latin typeface="Inter" pitchFamily="34" charset="0"/>
                <a:ea typeface="Inter" pitchFamily="34" charset="-122"/>
                <a:cs typeface="Inter" pitchFamily="34" charset="-120"/>
              </a:rPr>
              <a:t>Balance individual care and planetary health:</a:t>
            </a:r>
            <a:r>
              <a:rPr lang="en-US" sz="1400" dirty="0">
                <a:solidFill>
                  <a:srgbClr val="4A4D55"/>
                </a:solidFill>
                <a:latin typeface="Inter" pitchFamily="34" charset="0"/>
                <a:ea typeface="Inter" pitchFamily="34" charset="-122"/>
                <a:cs typeface="Inter" pitchFamily="34" charset="-120"/>
              </a:rPr>
              <a:t> climate-sensitive decisions should not compromise the well-being of the present patient.</a:t>
            </a:r>
            <a:endParaRPr lang="en-US" sz="1400" dirty="0"/>
          </a:p>
        </p:txBody>
      </p:sp>
      <p:sp>
        <p:nvSpPr>
          <p:cNvPr id="19" name="SK-8-text-18"/>
          <p:cNvSpPr/>
          <p:nvPr/>
        </p:nvSpPr>
        <p:spPr>
          <a:xfrm>
            <a:off x="1228725" y="4381054"/>
            <a:ext cx="6267450" cy="457200"/>
          </a:xfrm>
          <a:prstGeom prst="rect">
            <a:avLst/>
          </a:prstGeom>
          <a:noFill/>
          <a:ln/>
        </p:spPr>
        <p:txBody>
          <a:bodyPr vert="horz" wrap="square" lIns="0" tIns="0" rIns="0" bIns="0" rtlCol="0" anchor="ctr"/>
          <a:lstStyle/>
          <a:p>
            <a:pPr marL="0" indent="0" algn="l">
              <a:lnSpc>
                <a:spcPts val="1800"/>
              </a:lnSpc>
              <a:buNone/>
            </a:pPr>
            <a:r>
              <a:rPr lang="en-US" sz="1400" b="1" dirty="0">
                <a:solidFill>
                  <a:srgbClr val="1A1C1E"/>
                </a:solidFill>
                <a:latin typeface="Inter" pitchFamily="34" charset="0"/>
                <a:ea typeface="Inter" pitchFamily="34" charset="-122"/>
                <a:cs typeface="Inter" pitchFamily="34" charset="-120"/>
              </a:rPr>
              <a:t>Sustainable healthcare systems:</a:t>
            </a:r>
            <a:r>
              <a:rPr lang="en-US" sz="1400" dirty="0">
                <a:solidFill>
                  <a:srgbClr val="4A4D55"/>
                </a:solidFill>
                <a:latin typeface="Inter" pitchFamily="34" charset="0"/>
                <a:ea typeface="Inter" pitchFamily="34" charset="-122"/>
                <a:cs typeface="Inter" pitchFamily="34" charset="-120"/>
              </a:rPr>
              <a:t> efficiency, equity, and ecological responsibility must be weighed together in clinical governance.</a:t>
            </a:r>
            <a:endParaRPr lang="en-US" sz="1400" dirty="0"/>
          </a:p>
        </p:txBody>
      </p:sp>
      <p:sp>
        <p:nvSpPr>
          <p:cNvPr id="20" name="SK-8-text-19"/>
          <p:cNvSpPr/>
          <p:nvPr/>
        </p:nvSpPr>
        <p:spPr>
          <a:xfrm>
            <a:off x="1228725" y="4971604"/>
            <a:ext cx="6267450" cy="457200"/>
          </a:xfrm>
          <a:prstGeom prst="rect">
            <a:avLst/>
          </a:prstGeom>
          <a:noFill/>
          <a:ln/>
        </p:spPr>
        <p:txBody>
          <a:bodyPr vert="horz" wrap="square" lIns="0" tIns="0" rIns="0" bIns="0" rtlCol="0" anchor="ctr"/>
          <a:lstStyle/>
          <a:p>
            <a:pPr marL="0" indent="0" algn="l">
              <a:lnSpc>
                <a:spcPts val="1800"/>
              </a:lnSpc>
              <a:buNone/>
            </a:pPr>
            <a:r>
              <a:rPr lang="en-US" sz="1400" b="1" dirty="0">
                <a:solidFill>
                  <a:srgbClr val="1A1C1E"/>
                </a:solidFill>
                <a:latin typeface="Inter" pitchFamily="34" charset="0"/>
                <a:ea typeface="Inter" pitchFamily="34" charset="-122"/>
                <a:cs typeface="Inter" pitchFamily="34" charset="-120"/>
              </a:rPr>
              <a:t>Resource-limited settings</a:t>
            </a:r>
            <a:r>
              <a:rPr lang="en-US" sz="1400" dirty="0">
                <a:solidFill>
                  <a:srgbClr val="4A4D55"/>
                </a:solidFill>
                <a:latin typeface="Inter" pitchFamily="34" charset="0"/>
                <a:ea typeface="Inter" pitchFamily="34" charset="-122"/>
                <a:cs typeface="Inter" pitchFamily="34" charset="-120"/>
              </a:rPr>
              <a:t> make these trade-offs especially visible, demanding transparent ethical reasoning.</a:t>
            </a:r>
            <a:endParaRPr lang="en-US" sz="1400" dirty="0"/>
          </a:p>
        </p:txBody>
      </p:sp>
      <p:sp>
        <p:nvSpPr>
          <p:cNvPr id="21" name="SK-8-text-20"/>
          <p:cNvSpPr/>
          <p:nvPr/>
        </p:nvSpPr>
        <p:spPr>
          <a:xfrm>
            <a:off x="8229600" y="3273326"/>
            <a:ext cx="3238500" cy="200025"/>
          </a:xfrm>
          <a:prstGeom prst="rect">
            <a:avLst/>
          </a:prstGeom>
          <a:noFill/>
          <a:ln/>
        </p:spPr>
        <p:txBody>
          <a:bodyPr vert="horz" wrap="square" lIns="0" tIns="0" rIns="0" bIns="0" rtlCol="0" anchor="ctr"/>
          <a:lstStyle/>
          <a:p>
            <a:pPr marL="0" indent="0">
              <a:lnSpc>
                <a:spcPts val="1575"/>
              </a:lnSpc>
              <a:buNone/>
            </a:pPr>
            <a:r>
              <a:rPr lang="en-US" sz="1200" b="1" kern="0" spc="50" dirty="0">
                <a:solidFill>
                  <a:srgbClr val="003399"/>
                </a:solidFill>
                <a:latin typeface="Inter" pitchFamily="34" charset="0"/>
                <a:ea typeface="Inter" pitchFamily="34" charset="-122"/>
                <a:cs typeface="Inter" pitchFamily="34" charset="-120"/>
              </a:rPr>
              <a:t>CASE PROMPT</a:t>
            </a:r>
            <a:endParaRPr lang="en-US" sz="1200" dirty="0"/>
          </a:p>
        </p:txBody>
      </p:sp>
      <p:sp>
        <p:nvSpPr>
          <p:cNvPr id="22" name="SK-8-text-21"/>
          <p:cNvSpPr/>
          <p:nvPr/>
        </p:nvSpPr>
        <p:spPr>
          <a:xfrm>
            <a:off x="8229600" y="3587651"/>
            <a:ext cx="3162300" cy="800100"/>
          </a:xfrm>
          <a:prstGeom prst="rect">
            <a:avLst/>
          </a:prstGeom>
          <a:noFill/>
          <a:ln/>
        </p:spPr>
        <p:txBody>
          <a:bodyPr vert="horz" wrap="square" lIns="0" tIns="0" rIns="0" bIns="0" rtlCol="0" anchor="ctr"/>
          <a:lstStyle/>
          <a:p>
            <a:pPr marL="0" indent="0">
              <a:lnSpc>
                <a:spcPts val="2100"/>
              </a:lnSpc>
              <a:buNone/>
            </a:pPr>
            <a:r>
              <a:rPr lang="en-US" b="1" dirty="0">
                <a:solidFill>
                  <a:srgbClr val="1A1C1E"/>
                </a:solidFill>
              </a:rPr>
              <a:t>How should a service protect today’s patient while preserving tomorrow’s capacity to care?</a:t>
            </a:r>
            <a:endParaRPr lang="en-US" dirty="0"/>
          </a:p>
        </p:txBody>
      </p:sp>
      <p:sp>
        <p:nvSpPr>
          <p:cNvPr id="23" name="SK-8-text-22"/>
          <p:cNvSpPr/>
          <p:nvPr/>
        </p:nvSpPr>
        <p:spPr>
          <a:xfrm>
            <a:off x="8229600" y="4502051"/>
            <a:ext cx="3162300" cy="428625"/>
          </a:xfrm>
          <a:prstGeom prst="rect">
            <a:avLst/>
          </a:prstGeom>
          <a:noFill/>
          <a:ln/>
        </p:spPr>
        <p:txBody>
          <a:bodyPr vert="horz" wrap="square" lIns="0" tIns="0" rIns="0" bIns="0" rtlCol="0" anchor="ctr"/>
          <a:lstStyle/>
          <a:p>
            <a:pPr marL="0" indent="0">
              <a:lnSpc>
                <a:spcPts val="1688"/>
              </a:lnSpc>
              <a:buNone/>
            </a:pPr>
            <a:r>
              <a:rPr lang="en-US" sz="1400" dirty="0">
                <a:solidFill>
                  <a:srgbClr val="6B7280"/>
                </a:solidFill>
                <a:latin typeface="Inter" pitchFamily="34" charset="0"/>
                <a:ea typeface="Inter" pitchFamily="34" charset="-122"/>
                <a:cs typeface="Inter" pitchFamily="34" charset="-120"/>
              </a:rPr>
              <a:t>A question for every clinical team and institutional policy.</a:t>
            </a:r>
            <a:endParaRPr lang="en-US" sz="1400" dirty="0"/>
          </a:p>
        </p:txBody>
      </p:sp>
      <p:sp>
        <p:nvSpPr>
          <p:cNvPr id="24" name="SK-8-text-23"/>
          <p:cNvSpPr/>
          <p:nvPr/>
        </p:nvSpPr>
        <p:spPr>
          <a:xfrm>
            <a:off x="1304925" y="6057454"/>
            <a:ext cx="10039350" cy="457200"/>
          </a:xfrm>
          <a:prstGeom prst="rect">
            <a:avLst/>
          </a:prstGeom>
          <a:noFill/>
          <a:ln/>
        </p:spPr>
        <p:txBody>
          <a:bodyPr vert="horz" wrap="square" lIns="0" tIns="0" rIns="0" bIns="0" rtlCol="0" anchor="ctr"/>
          <a:lstStyle/>
          <a:p>
            <a:pPr marL="0" indent="0">
              <a:lnSpc>
                <a:spcPts val="1800"/>
              </a:lnSpc>
              <a:buNone/>
            </a:pPr>
            <a:r>
              <a:rPr lang="en-US" sz="1400" b="1" dirty="0">
                <a:solidFill>
                  <a:srgbClr val="1A1C1E"/>
                </a:solidFill>
                <a:latin typeface="Inter" pitchFamily="34" charset="0"/>
                <a:ea typeface="Inter" pitchFamily="34" charset="-122"/>
                <a:cs typeface="Inter" pitchFamily="34" charset="-120"/>
              </a:rPr>
              <a:t>Ethical responsibility extends beyond the bedside:</a:t>
            </a:r>
            <a:r>
              <a:rPr lang="en-US" sz="1400" dirty="0">
                <a:solidFill>
                  <a:srgbClr val="4A4D55"/>
                </a:solidFill>
                <a:latin typeface="Inter" pitchFamily="34" charset="0"/>
                <a:ea typeface="Inter" pitchFamily="34" charset="-122"/>
                <a:cs typeface="Inter" pitchFamily="34" charset="-120"/>
              </a:rPr>
              <a:t> green medical ethics links individual clinical decisions to the health of communities and the planet.</a:t>
            </a:r>
            <a:endParaRPr lang="en-US" sz="1400" dirty="0"/>
          </a:p>
        </p:txBody>
      </p:sp>
      <p:pic>
        <p:nvPicPr>
          <p:cNvPr id="25" name="Imagen 24"/>
          <p:cNvPicPr>
            <a:picLocks noChangeAspect="1"/>
          </p:cNvPicPr>
          <p:nvPr/>
        </p:nvPicPr>
        <p:blipFill>
          <a:blip r:embed="rId12"/>
          <a:stretch>
            <a:fillRect/>
          </a:stretch>
        </p:blipFill>
        <p:spPr>
          <a:xfrm>
            <a:off x="11108269" y="255231"/>
            <a:ext cx="828734" cy="770005"/>
          </a:xfrm>
          <a:prstGeom prst="rect">
            <a:avLst/>
          </a:prstGeom>
          <a:solidFill>
            <a:schemeClr val="bg1"/>
          </a:solid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4" name="SK-9-img-3" descr="preencoded.png"/>
          <p:cNvPicPr>
            <a:picLocks noChangeAspect="1"/>
          </p:cNvPicPr>
          <p:nvPr/>
        </p:nvPicPr>
        <p:blipFill>
          <a:blip r:embed="rId3"/>
          <a:stretch>
            <a:fillRect/>
          </a:stretch>
        </p:blipFill>
        <p:spPr>
          <a:xfrm>
            <a:off x="609600" y="457200"/>
            <a:ext cx="38100" cy="304800"/>
          </a:xfrm>
          <a:prstGeom prst="rect">
            <a:avLst/>
          </a:prstGeom>
          <a:solidFill>
            <a:schemeClr val="bg1"/>
          </a:solidFill>
        </p:spPr>
      </p:pic>
      <p:pic>
        <p:nvPicPr>
          <p:cNvPr id="5" name="SK-9-img-4" descr="preencoded.png"/>
          <p:cNvPicPr>
            <a:picLocks noChangeAspect="1"/>
          </p:cNvPicPr>
          <p:nvPr/>
        </p:nvPicPr>
        <p:blipFill>
          <a:blip r:embed="rId4"/>
          <a:stretch>
            <a:fillRect/>
          </a:stretch>
        </p:blipFill>
        <p:spPr>
          <a:xfrm>
            <a:off x="609600" y="1630561"/>
            <a:ext cx="2600325" cy="4041577"/>
          </a:xfrm>
          <a:prstGeom prst="rect">
            <a:avLst/>
          </a:prstGeom>
        </p:spPr>
      </p:pic>
      <p:pic>
        <p:nvPicPr>
          <p:cNvPr id="6" name="SK-9-img-5" descr="preencoded.png"/>
          <p:cNvPicPr>
            <a:picLocks noChangeAspect="1"/>
          </p:cNvPicPr>
          <p:nvPr/>
        </p:nvPicPr>
        <p:blipFill>
          <a:blip r:embed="rId5"/>
          <a:stretch>
            <a:fillRect/>
          </a:stretch>
        </p:blipFill>
        <p:spPr>
          <a:xfrm>
            <a:off x="742950" y="1934743"/>
            <a:ext cx="266700" cy="266700"/>
          </a:xfrm>
          <a:prstGeom prst="rect">
            <a:avLst/>
          </a:prstGeom>
        </p:spPr>
      </p:pic>
      <p:pic>
        <p:nvPicPr>
          <p:cNvPr id="7" name="SK-9-img-6" descr="preencoded.png"/>
          <p:cNvPicPr>
            <a:picLocks noChangeAspect="1"/>
          </p:cNvPicPr>
          <p:nvPr/>
        </p:nvPicPr>
        <p:blipFill>
          <a:blip r:embed="rId4"/>
          <a:stretch>
            <a:fillRect/>
          </a:stretch>
        </p:blipFill>
        <p:spPr>
          <a:xfrm>
            <a:off x="3400425" y="1630561"/>
            <a:ext cx="2600325" cy="4041577"/>
          </a:xfrm>
          <a:prstGeom prst="rect">
            <a:avLst/>
          </a:prstGeom>
        </p:spPr>
      </p:pic>
      <p:pic>
        <p:nvPicPr>
          <p:cNvPr id="8" name="SK-9-img-7" descr="preencoded.png"/>
          <p:cNvPicPr>
            <a:picLocks noChangeAspect="1"/>
          </p:cNvPicPr>
          <p:nvPr/>
        </p:nvPicPr>
        <p:blipFill>
          <a:blip r:embed="rId6"/>
          <a:stretch>
            <a:fillRect/>
          </a:stretch>
        </p:blipFill>
        <p:spPr>
          <a:xfrm>
            <a:off x="3595688" y="1840111"/>
            <a:ext cx="266700" cy="209550"/>
          </a:xfrm>
          <a:prstGeom prst="rect">
            <a:avLst/>
          </a:prstGeom>
        </p:spPr>
      </p:pic>
      <p:pic>
        <p:nvPicPr>
          <p:cNvPr id="9" name="SK-9-img-8" descr="preencoded.png"/>
          <p:cNvPicPr>
            <a:picLocks noChangeAspect="1"/>
          </p:cNvPicPr>
          <p:nvPr/>
        </p:nvPicPr>
        <p:blipFill>
          <a:blip r:embed="rId4"/>
          <a:stretch>
            <a:fillRect/>
          </a:stretch>
        </p:blipFill>
        <p:spPr>
          <a:xfrm>
            <a:off x="6191250" y="1630561"/>
            <a:ext cx="2600325" cy="4041577"/>
          </a:xfrm>
          <a:prstGeom prst="rect">
            <a:avLst/>
          </a:prstGeom>
        </p:spPr>
      </p:pic>
      <p:pic>
        <p:nvPicPr>
          <p:cNvPr id="10" name="SK-9-img-9" descr="preencoded.png"/>
          <p:cNvPicPr>
            <a:picLocks noChangeAspect="1"/>
          </p:cNvPicPr>
          <p:nvPr/>
        </p:nvPicPr>
        <p:blipFill>
          <a:blip r:embed="rId7"/>
          <a:stretch>
            <a:fillRect/>
          </a:stretch>
        </p:blipFill>
        <p:spPr>
          <a:xfrm>
            <a:off x="6391275" y="1923901"/>
            <a:ext cx="266700" cy="308670"/>
          </a:xfrm>
          <a:prstGeom prst="rect">
            <a:avLst/>
          </a:prstGeom>
        </p:spPr>
      </p:pic>
      <p:pic>
        <p:nvPicPr>
          <p:cNvPr id="11" name="SK-9-img-10" descr="preencoded.png"/>
          <p:cNvPicPr>
            <a:picLocks noChangeAspect="1"/>
          </p:cNvPicPr>
          <p:nvPr/>
        </p:nvPicPr>
        <p:blipFill>
          <a:blip r:embed="rId4"/>
          <a:stretch>
            <a:fillRect/>
          </a:stretch>
        </p:blipFill>
        <p:spPr>
          <a:xfrm>
            <a:off x="8982075" y="1630561"/>
            <a:ext cx="2600325" cy="4041577"/>
          </a:xfrm>
          <a:prstGeom prst="rect">
            <a:avLst/>
          </a:prstGeom>
        </p:spPr>
      </p:pic>
      <p:pic>
        <p:nvPicPr>
          <p:cNvPr id="12" name="SK-9-img-11" descr="preencoded.png"/>
          <p:cNvPicPr>
            <a:picLocks noChangeAspect="1"/>
          </p:cNvPicPr>
          <p:nvPr/>
        </p:nvPicPr>
        <p:blipFill>
          <a:blip r:embed="rId8"/>
          <a:stretch>
            <a:fillRect/>
          </a:stretch>
        </p:blipFill>
        <p:spPr>
          <a:xfrm>
            <a:off x="9182100" y="1973461"/>
            <a:ext cx="266700" cy="209550"/>
          </a:xfrm>
          <a:prstGeom prst="rect">
            <a:avLst/>
          </a:prstGeom>
        </p:spPr>
      </p:pic>
      <p:pic>
        <p:nvPicPr>
          <p:cNvPr id="13" name="SK-9-img-12" descr="preencoded.png"/>
          <p:cNvPicPr>
            <a:picLocks noChangeAspect="1"/>
          </p:cNvPicPr>
          <p:nvPr/>
        </p:nvPicPr>
        <p:blipFill>
          <a:blip r:embed="rId9"/>
          <a:stretch>
            <a:fillRect/>
          </a:stretch>
        </p:blipFill>
        <p:spPr>
          <a:xfrm>
            <a:off x="609600" y="5900738"/>
            <a:ext cx="10972800" cy="538163"/>
          </a:xfrm>
          <a:prstGeom prst="rect">
            <a:avLst/>
          </a:prstGeom>
        </p:spPr>
      </p:pic>
      <p:pic>
        <p:nvPicPr>
          <p:cNvPr id="14" name="SK-9-img-13" descr="preencoded.png"/>
          <p:cNvPicPr>
            <a:picLocks noChangeAspect="1"/>
          </p:cNvPicPr>
          <p:nvPr/>
        </p:nvPicPr>
        <p:blipFill>
          <a:blip r:embed="rId10"/>
          <a:stretch>
            <a:fillRect/>
          </a:stretch>
        </p:blipFill>
        <p:spPr>
          <a:xfrm>
            <a:off x="2216348" y="6015038"/>
            <a:ext cx="923925" cy="309563"/>
          </a:xfrm>
          <a:prstGeom prst="rect">
            <a:avLst/>
          </a:prstGeom>
        </p:spPr>
      </p:pic>
      <p:pic>
        <p:nvPicPr>
          <p:cNvPr id="15" name="SK-9-img-14" descr="preencoded.png"/>
          <p:cNvPicPr>
            <a:picLocks noChangeAspect="1"/>
          </p:cNvPicPr>
          <p:nvPr/>
        </p:nvPicPr>
        <p:blipFill>
          <a:blip r:embed="rId11"/>
          <a:stretch>
            <a:fillRect/>
          </a:stretch>
        </p:blipFill>
        <p:spPr>
          <a:xfrm>
            <a:off x="3254573" y="6015038"/>
            <a:ext cx="895350" cy="309563"/>
          </a:xfrm>
          <a:prstGeom prst="rect">
            <a:avLst/>
          </a:prstGeom>
        </p:spPr>
      </p:pic>
      <p:pic>
        <p:nvPicPr>
          <p:cNvPr id="16" name="SK-9-img-15" descr="preencoded.png"/>
          <p:cNvPicPr>
            <a:picLocks noChangeAspect="1"/>
          </p:cNvPicPr>
          <p:nvPr/>
        </p:nvPicPr>
        <p:blipFill>
          <a:blip r:embed="rId12"/>
          <a:stretch>
            <a:fillRect/>
          </a:stretch>
        </p:blipFill>
        <p:spPr>
          <a:xfrm>
            <a:off x="4264223" y="6015038"/>
            <a:ext cx="1228725" cy="309563"/>
          </a:xfrm>
          <a:prstGeom prst="rect">
            <a:avLst/>
          </a:prstGeom>
        </p:spPr>
      </p:pic>
      <p:pic>
        <p:nvPicPr>
          <p:cNvPr id="17" name="SK-9-img-16" descr="preencoded.png"/>
          <p:cNvPicPr>
            <a:picLocks noChangeAspect="1"/>
          </p:cNvPicPr>
          <p:nvPr/>
        </p:nvPicPr>
        <p:blipFill>
          <a:blip r:embed="rId13"/>
          <a:stretch>
            <a:fillRect/>
          </a:stretch>
        </p:blipFill>
        <p:spPr>
          <a:xfrm>
            <a:off x="5607248" y="6015038"/>
            <a:ext cx="762000" cy="309563"/>
          </a:xfrm>
          <a:prstGeom prst="rect">
            <a:avLst/>
          </a:prstGeom>
        </p:spPr>
      </p:pic>
      <p:sp>
        <p:nvSpPr>
          <p:cNvPr id="18" name="SK-9-text-17"/>
          <p:cNvSpPr/>
          <p:nvPr/>
        </p:nvSpPr>
        <p:spPr>
          <a:xfrm>
            <a:off x="800100" y="509587"/>
            <a:ext cx="4692848" cy="170855"/>
          </a:xfrm>
          <a:prstGeom prst="rect">
            <a:avLst/>
          </a:prstGeom>
          <a:solidFill>
            <a:schemeClr val="bg1"/>
          </a:solidFill>
          <a:ln/>
        </p:spPr>
        <p:txBody>
          <a:bodyPr vert="horz" wrap="squar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19" name="SK-9-text-18"/>
          <p:cNvSpPr/>
          <p:nvPr/>
        </p:nvSpPr>
        <p:spPr>
          <a:xfrm>
            <a:off x="609600" y="838200"/>
            <a:ext cx="5391150" cy="411361"/>
          </a:xfrm>
          <a:prstGeom prst="rect">
            <a:avLst/>
          </a:prstGeom>
          <a:solidFill>
            <a:schemeClr val="bg1"/>
          </a:solidFill>
          <a:ln/>
        </p:spPr>
        <p:txBody>
          <a:bodyPr vert="horz" wrap="square" lIns="0" tIns="0" rIns="0" bIns="0" rtlCol="0" anchor="ctr"/>
          <a:lstStyle/>
          <a:p>
            <a:pPr marL="0" indent="0">
              <a:lnSpc>
                <a:spcPts val="3240"/>
              </a:lnSpc>
              <a:buNone/>
            </a:pPr>
            <a:r>
              <a:rPr lang="en-US" sz="3200" b="1" dirty="0">
                <a:solidFill>
                  <a:schemeClr val="accent1">
                    <a:lumMod val="75000"/>
                  </a:schemeClr>
                </a:solidFill>
              </a:rPr>
              <a:t>Why </a:t>
            </a:r>
            <a:r>
              <a:rPr lang="en-US" sz="3200" b="1" dirty="0" smtClean="0">
                <a:solidFill>
                  <a:schemeClr val="accent1">
                    <a:lumMod val="75000"/>
                  </a:schemeClr>
                </a:solidFill>
              </a:rPr>
              <a:t>is this syllabus </a:t>
            </a:r>
            <a:r>
              <a:rPr lang="en-US" sz="3200" b="1" dirty="0">
                <a:solidFill>
                  <a:schemeClr val="accent1">
                    <a:lumMod val="75000"/>
                  </a:schemeClr>
                </a:solidFill>
              </a:rPr>
              <a:t>adoptable</a:t>
            </a:r>
            <a:endParaRPr lang="en-US" sz="3200" dirty="0">
              <a:solidFill>
                <a:schemeClr val="accent1">
                  <a:lumMod val="75000"/>
                </a:schemeClr>
              </a:solidFill>
            </a:endParaRPr>
          </a:p>
        </p:txBody>
      </p:sp>
      <p:sp>
        <p:nvSpPr>
          <p:cNvPr id="20" name="SK-9-text-19"/>
          <p:cNvSpPr/>
          <p:nvPr/>
        </p:nvSpPr>
        <p:spPr>
          <a:xfrm>
            <a:off x="1076325" y="1942016"/>
            <a:ext cx="1838325" cy="495300"/>
          </a:xfrm>
          <a:prstGeom prst="rect">
            <a:avLst/>
          </a:prstGeom>
          <a:noFill/>
          <a:ln/>
        </p:spPr>
        <p:txBody>
          <a:bodyPr vert="horz" wrap="square" lIns="0" tIns="0" rIns="0" bIns="0" rtlCol="0" anchor="ctr"/>
          <a:lstStyle/>
          <a:p>
            <a:pPr marL="0" indent="0" algn="ctr">
              <a:lnSpc>
                <a:spcPts val="1950"/>
              </a:lnSpc>
              <a:buNone/>
            </a:pPr>
            <a:r>
              <a:rPr lang="en-US" sz="2000" b="1" dirty="0">
                <a:solidFill>
                  <a:schemeClr val="accent1">
                    <a:lumMod val="75000"/>
                  </a:schemeClr>
                </a:solidFill>
              </a:rPr>
              <a:t>Common core, adaptable delivery</a:t>
            </a:r>
            <a:endParaRPr lang="en-US" sz="2000" dirty="0">
              <a:solidFill>
                <a:schemeClr val="accent1">
                  <a:lumMod val="75000"/>
                </a:schemeClr>
              </a:solidFill>
            </a:endParaRPr>
          </a:p>
        </p:txBody>
      </p:sp>
      <p:sp>
        <p:nvSpPr>
          <p:cNvPr id="21" name="SK-9-text-20"/>
          <p:cNvSpPr/>
          <p:nvPr/>
        </p:nvSpPr>
        <p:spPr>
          <a:xfrm>
            <a:off x="809625" y="3303549"/>
            <a:ext cx="2200275" cy="1328738"/>
          </a:xfrm>
          <a:prstGeom prst="rect">
            <a:avLst/>
          </a:prstGeom>
          <a:noFill/>
          <a:ln/>
        </p:spPr>
        <p:txBody>
          <a:bodyPr vert="horz" wrap="square" lIns="0" tIns="0" rIns="0" bIns="0" rtlCol="0" anchor="ctr"/>
          <a:lstStyle/>
          <a:p>
            <a:pPr marL="0" indent="0" algn="ctr">
              <a:lnSpc>
                <a:spcPct val="150000"/>
              </a:lnSpc>
              <a:buNone/>
            </a:pPr>
            <a:r>
              <a:rPr lang="en-US" sz="1400" dirty="0">
                <a:solidFill>
                  <a:srgbClr val="4A4D55"/>
                </a:solidFill>
                <a:latin typeface="Inter" pitchFamily="34" charset="0"/>
                <a:ea typeface="Inter" pitchFamily="34" charset="-122"/>
                <a:cs typeface="Inter" pitchFamily="34" charset="-120"/>
              </a:rPr>
              <a:t>A shared European baseline that specialties and countries can contextualize without erasing local traditions. Designed as a flexible framework for diverse national systems.</a:t>
            </a:r>
            <a:endParaRPr lang="en-US" sz="1400" dirty="0"/>
          </a:p>
        </p:txBody>
      </p:sp>
      <p:sp>
        <p:nvSpPr>
          <p:cNvPr id="22" name="SK-9-text-21"/>
          <p:cNvSpPr/>
          <p:nvPr/>
        </p:nvSpPr>
        <p:spPr>
          <a:xfrm>
            <a:off x="3852430" y="1716286"/>
            <a:ext cx="1838325" cy="742950"/>
          </a:xfrm>
          <a:prstGeom prst="rect">
            <a:avLst/>
          </a:prstGeom>
          <a:noFill/>
          <a:ln/>
        </p:spPr>
        <p:txBody>
          <a:bodyPr vert="horz" wrap="square" lIns="0" tIns="0" rIns="0" bIns="0" rtlCol="0" anchor="ctr"/>
          <a:lstStyle/>
          <a:p>
            <a:pPr marL="0" indent="0" algn="ctr">
              <a:lnSpc>
                <a:spcPts val="1950"/>
              </a:lnSpc>
              <a:buNone/>
            </a:pPr>
            <a:r>
              <a:rPr lang="en-US" sz="2000" b="1" dirty="0">
                <a:solidFill>
                  <a:schemeClr val="accent1">
                    <a:lumMod val="75000"/>
                  </a:schemeClr>
                </a:solidFill>
              </a:rPr>
              <a:t>Balanced intellectual foundation</a:t>
            </a:r>
            <a:endParaRPr lang="en-US" sz="2000" dirty="0">
              <a:solidFill>
                <a:schemeClr val="accent1">
                  <a:lumMod val="75000"/>
                </a:schemeClr>
              </a:solidFill>
            </a:endParaRPr>
          </a:p>
        </p:txBody>
      </p:sp>
      <p:sp>
        <p:nvSpPr>
          <p:cNvPr id="23" name="SK-9-text-22"/>
          <p:cNvSpPr/>
          <p:nvPr/>
        </p:nvSpPr>
        <p:spPr>
          <a:xfrm>
            <a:off x="3600450" y="3303549"/>
            <a:ext cx="2200275" cy="1328738"/>
          </a:xfrm>
          <a:prstGeom prst="rect">
            <a:avLst/>
          </a:prstGeom>
          <a:noFill/>
          <a:ln/>
        </p:spPr>
        <p:txBody>
          <a:bodyPr vert="horz" wrap="square" lIns="0" tIns="0" rIns="0" bIns="0" rtlCol="0" anchor="ctr"/>
          <a:lstStyle/>
          <a:p>
            <a:pPr marL="0" indent="0" algn="ctr">
              <a:lnSpc>
                <a:spcPct val="150000"/>
              </a:lnSpc>
              <a:buNone/>
            </a:pPr>
            <a:r>
              <a:rPr lang="en-US" sz="1400" dirty="0">
                <a:solidFill>
                  <a:srgbClr val="4A4D55"/>
                </a:solidFill>
                <a:latin typeface="Inter" pitchFamily="34" charset="0"/>
                <a:ea typeface="Inter" pitchFamily="34" charset="-122"/>
                <a:cs typeface="Inter" pitchFamily="34" charset="-120"/>
              </a:rPr>
              <a:t>Ethical theories, principlism, virtue ethics, professionalism, justice and contemporary approaches are integrated to support rigorous reasoning and reflective practice.</a:t>
            </a:r>
            <a:endParaRPr lang="en-US" sz="1400" dirty="0"/>
          </a:p>
        </p:txBody>
      </p:sp>
      <p:sp>
        <p:nvSpPr>
          <p:cNvPr id="24" name="SK-9-text-23"/>
          <p:cNvSpPr/>
          <p:nvPr/>
        </p:nvSpPr>
        <p:spPr>
          <a:xfrm>
            <a:off x="6657975" y="1856906"/>
            <a:ext cx="1838325" cy="495300"/>
          </a:xfrm>
          <a:prstGeom prst="rect">
            <a:avLst/>
          </a:prstGeom>
          <a:noFill/>
          <a:ln/>
        </p:spPr>
        <p:txBody>
          <a:bodyPr vert="horz" wrap="square" lIns="0" tIns="0" rIns="0" bIns="0" rtlCol="0" anchor="ctr"/>
          <a:lstStyle/>
          <a:p>
            <a:pPr marL="0" indent="0" algn="ctr">
              <a:lnSpc>
                <a:spcPts val="1950"/>
              </a:lnSpc>
              <a:buNone/>
            </a:pPr>
            <a:r>
              <a:rPr lang="en-US" sz="2000" b="1" dirty="0">
                <a:solidFill>
                  <a:schemeClr val="accent1">
                    <a:lumMod val="75000"/>
                  </a:schemeClr>
                </a:solidFill>
              </a:rPr>
              <a:t>Clinically anchored references</a:t>
            </a:r>
            <a:endParaRPr lang="en-US" sz="2000" dirty="0">
              <a:solidFill>
                <a:schemeClr val="accent1">
                  <a:lumMod val="75000"/>
                </a:schemeClr>
              </a:solidFill>
            </a:endParaRPr>
          </a:p>
        </p:txBody>
      </p:sp>
      <p:sp>
        <p:nvSpPr>
          <p:cNvPr id="25" name="SK-9-text-24"/>
          <p:cNvSpPr/>
          <p:nvPr/>
        </p:nvSpPr>
        <p:spPr>
          <a:xfrm>
            <a:off x="6391275" y="3303549"/>
            <a:ext cx="2200275" cy="1328738"/>
          </a:xfrm>
          <a:prstGeom prst="rect">
            <a:avLst/>
          </a:prstGeom>
          <a:noFill/>
          <a:ln/>
        </p:spPr>
        <p:txBody>
          <a:bodyPr vert="horz" wrap="square" lIns="0" tIns="0" rIns="0" bIns="0" rtlCol="0" anchor="ctr"/>
          <a:lstStyle/>
          <a:p>
            <a:pPr marL="0" indent="0" algn="ctr">
              <a:lnSpc>
                <a:spcPct val="150000"/>
              </a:lnSpc>
              <a:buNone/>
            </a:pPr>
            <a:r>
              <a:rPr lang="en-US" sz="1400" dirty="0">
                <a:solidFill>
                  <a:srgbClr val="4A4D55"/>
                </a:solidFill>
                <a:latin typeface="Inter" pitchFamily="34" charset="0"/>
                <a:ea typeface="Inter" pitchFamily="34" charset="-122"/>
                <a:cs typeface="Inter" pitchFamily="34" charset="-120"/>
              </a:rPr>
              <a:t>AMA ethics opinions, WMA materials, major bioethics scholarship and current literature on AI, data and sustainability provide a robust starting library.</a:t>
            </a:r>
            <a:endParaRPr lang="en-US" sz="1400" dirty="0"/>
          </a:p>
        </p:txBody>
      </p:sp>
      <p:sp>
        <p:nvSpPr>
          <p:cNvPr id="26" name="SK-9-text-25"/>
          <p:cNvSpPr/>
          <p:nvPr/>
        </p:nvSpPr>
        <p:spPr>
          <a:xfrm>
            <a:off x="9544050" y="1830586"/>
            <a:ext cx="1838325" cy="495300"/>
          </a:xfrm>
          <a:prstGeom prst="rect">
            <a:avLst/>
          </a:prstGeom>
          <a:noFill/>
          <a:ln/>
        </p:spPr>
        <p:txBody>
          <a:bodyPr vert="horz" wrap="square" lIns="0" tIns="0" rIns="0" bIns="0" rtlCol="0" anchor="ctr"/>
          <a:lstStyle/>
          <a:p>
            <a:pPr marL="0" indent="0" algn="ctr">
              <a:lnSpc>
                <a:spcPts val="1950"/>
              </a:lnSpc>
              <a:buNone/>
            </a:pPr>
            <a:r>
              <a:rPr lang="en-US" sz="2000" b="1" dirty="0">
                <a:solidFill>
                  <a:schemeClr val="accent1">
                    <a:lumMod val="75000"/>
                  </a:schemeClr>
                </a:solidFill>
              </a:rPr>
              <a:t>Ready for implementation</a:t>
            </a:r>
            <a:endParaRPr lang="en-US" sz="2000" dirty="0">
              <a:solidFill>
                <a:schemeClr val="accent1">
                  <a:lumMod val="75000"/>
                </a:schemeClr>
              </a:solidFill>
            </a:endParaRPr>
          </a:p>
        </p:txBody>
      </p:sp>
      <p:sp>
        <p:nvSpPr>
          <p:cNvPr id="27" name="SK-9-text-26"/>
          <p:cNvSpPr/>
          <p:nvPr/>
        </p:nvSpPr>
        <p:spPr>
          <a:xfrm>
            <a:off x="9182100" y="3303549"/>
            <a:ext cx="2200275" cy="1107281"/>
          </a:xfrm>
          <a:prstGeom prst="rect">
            <a:avLst/>
          </a:prstGeom>
          <a:noFill/>
          <a:ln/>
        </p:spPr>
        <p:txBody>
          <a:bodyPr vert="horz" wrap="square" lIns="0" tIns="0" rIns="0" bIns="0" rtlCol="0" anchor="ctr"/>
          <a:lstStyle/>
          <a:p>
            <a:pPr marL="0" indent="0" algn="ctr">
              <a:lnSpc>
                <a:spcPct val="150000"/>
              </a:lnSpc>
              <a:buNone/>
            </a:pPr>
            <a:r>
              <a:rPr lang="en-US" sz="1400" dirty="0">
                <a:solidFill>
                  <a:srgbClr val="4A4D55"/>
                </a:solidFill>
                <a:latin typeface="Inter" pitchFamily="34" charset="0"/>
                <a:ea typeface="Inter" pitchFamily="34" charset="-122"/>
                <a:cs typeface="Inter" pitchFamily="34" charset="-120"/>
              </a:rPr>
              <a:t>Clear proficiencies, teachable topics and a reference library that can support local curricula in every European specialty and national context.</a:t>
            </a:r>
            <a:endParaRPr lang="en-US" sz="1400" dirty="0"/>
          </a:p>
        </p:txBody>
      </p:sp>
      <p:sp>
        <p:nvSpPr>
          <p:cNvPr id="28" name="SK-9-text-27"/>
          <p:cNvSpPr/>
          <p:nvPr/>
        </p:nvSpPr>
        <p:spPr>
          <a:xfrm>
            <a:off x="838200" y="6041231"/>
            <a:ext cx="2760345" cy="257175"/>
          </a:xfrm>
          <a:prstGeom prst="rect">
            <a:avLst/>
          </a:prstGeom>
          <a:noFill/>
          <a:ln/>
        </p:spPr>
        <p:txBody>
          <a:bodyPr vert="horz" wrap="none" lIns="0" tIns="0" rIns="0" bIns="0" rtlCol="0" anchor="ctr"/>
          <a:lstStyle/>
          <a:p>
            <a:pPr marL="0" indent="0">
              <a:lnSpc>
                <a:spcPts val="2025"/>
              </a:lnSpc>
              <a:buNone/>
            </a:pPr>
            <a:r>
              <a:rPr lang="en-US" sz="1600" b="1" kern="0" spc="22" dirty="0">
                <a:solidFill>
                  <a:srgbClr val="1A1C1E"/>
                </a:solidFill>
              </a:rPr>
              <a:t>Approval test</a:t>
            </a:r>
            <a:endParaRPr lang="en-US" sz="1600" dirty="0"/>
          </a:p>
        </p:txBody>
      </p:sp>
      <p:sp>
        <p:nvSpPr>
          <p:cNvPr id="29" name="SK-9-text-28"/>
          <p:cNvSpPr/>
          <p:nvPr/>
        </p:nvSpPr>
        <p:spPr>
          <a:xfrm>
            <a:off x="2359223" y="6015038"/>
            <a:ext cx="1051874" cy="309563"/>
          </a:xfrm>
          <a:prstGeom prst="rect">
            <a:avLst/>
          </a:prstGeom>
          <a:noFill/>
          <a:ln/>
        </p:spPr>
        <p:txBody>
          <a:bodyPr vert="horz" wrap="square" lIns="0" tIns="0" rIns="0" bIns="0" rtlCol="0" anchor="ctr"/>
          <a:lstStyle/>
          <a:p>
            <a:pPr marL="0" indent="0">
              <a:lnSpc>
                <a:spcPts val="1688"/>
              </a:lnSpc>
              <a:buNone/>
            </a:pPr>
            <a:r>
              <a:rPr lang="en-US" sz="1400" b="1" dirty="0">
                <a:solidFill>
                  <a:srgbClr val="003399"/>
                </a:solidFill>
                <a:latin typeface="Inter" pitchFamily="34" charset="0"/>
                <a:ea typeface="Inter" pitchFamily="34" charset="-122"/>
                <a:cs typeface="Inter" pitchFamily="34" charset="-120"/>
              </a:rPr>
              <a:t>Coherent</a:t>
            </a:r>
            <a:endParaRPr lang="en-US" sz="1400" dirty="0"/>
          </a:p>
        </p:txBody>
      </p:sp>
      <p:sp>
        <p:nvSpPr>
          <p:cNvPr id="30" name="SK-9-text-29"/>
          <p:cNvSpPr/>
          <p:nvPr/>
        </p:nvSpPr>
        <p:spPr>
          <a:xfrm>
            <a:off x="3397448" y="6015038"/>
            <a:ext cx="1039238" cy="309563"/>
          </a:xfrm>
          <a:prstGeom prst="rect">
            <a:avLst/>
          </a:prstGeom>
          <a:noFill/>
          <a:ln/>
        </p:spPr>
        <p:txBody>
          <a:bodyPr vert="horz" wrap="square" lIns="0" tIns="0" rIns="0" bIns="0" rtlCol="0" anchor="ctr"/>
          <a:lstStyle/>
          <a:p>
            <a:pPr marL="0" indent="0">
              <a:lnSpc>
                <a:spcPts val="1688"/>
              </a:lnSpc>
              <a:buNone/>
            </a:pPr>
            <a:r>
              <a:rPr lang="en-US" sz="1400" b="1" dirty="0">
                <a:solidFill>
                  <a:srgbClr val="003399"/>
                </a:solidFill>
                <a:latin typeface="Inter" pitchFamily="34" charset="0"/>
                <a:ea typeface="Inter" pitchFamily="34" charset="-122"/>
                <a:cs typeface="Inter" pitchFamily="34" charset="-120"/>
              </a:rPr>
              <a:t>Relevant</a:t>
            </a:r>
            <a:endParaRPr lang="en-US" sz="1400" dirty="0"/>
          </a:p>
        </p:txBody>
      </p:sp>
      <p:sp>
        <p:nvSpPr>
          <p:cNvPr id="31" name="SK-9-text-30"/>
          <p:cNvSpPr/>
          <p:nvPr/>
        </p:nvSpPr>
        <p:spPr>
          <a:xfrm>
            <a:off x="4407098" y="6015038"/>
            <a:ext cx="1821269" cy="309563"/>
          </a:xfrm>
          <a:prstGeom prst="rect">
            <a:avLst/>
          </a:prstGeom>
          <a:noFill/>
          <a:ln/>
        </p:spPr>
        <p:txBody>
          <a:bodyPr vert="horz" wrap="square" lIns="0" tIns="0" rIns="0" bIns="0" rtlCol="0" anchor="ctr"/>
          <a:lstStyle/>
          <a:p>
            <a:pPr marL="0" indent="0">
              <a:lnSpc>
                <a:spcPts val="1688"/>
              </a:lnSpc>
              <a:buNone/>
            </a:pPr>
            <a:r>
              <a:rPr lang="en-US" sz="1400" b="1" dirty="0">
                <a:solidFill>
                  <a:srgbClr val="003399"/>
                </a:solidFill>
                <a:latin typeface="Inter" pitchFamily="34" charset="0"/>
                <a:ea typeface="Inter" pitchFamily="34" charset="-122"/>
                <a:cs typeface="Inter" pitchFamily="34" charset="-120"/>
              </a:rPr>
              <a:t>Future-facing</a:t>
            </a:r>
            <a:endParaRPr lang="en-US" sz="1400" dirty="0"/>
          </a:p>
        </p:txBody>
      </p:sp>
      <p:sp>
        <p:nvSpPr>
          <p:cNvPr id="32" name="SK-9-text-31"/>
          <p:cNvSpPr/>
          <p:nvPr/>
        </p:nvSpPr>
        <p:spPr>
          <a:xfrm>
            <a:off x="5750123" y="6015038"/>
            <a:ext cx="744855" cy="309563"/>
          </a:xfrm>
          <a:prstGeom prst="rect">
            <a:avLst/>
          </a:prstGeom>
          <a:noFill/>
          <a:ln/>
        </p:spPr>
        <p:txBody>
          <a:bodyPr vert="horz" wrap="square" lIns="0" tIns="0" rIns="0" bIns="0" rtlCol="0" anchor="ctr"/>
          <a:lstStyle/>
          <a:p>
            <a:pPr marL="0" indent="0">
              <a:lnSpc>
                <a:spcPts val="1688"/>
              </a:lnSpc>
              <a:buNone/>
            </a:pPr>
            <a:r>
              <a:rPr lang="en-US" sz="1400" b="1" dirty="0">
                <a:solidFill>
                  <a:srgbClr val="003399"/>
                </a:solidFill>
                <a:latin typeface="Inter" pitchFamily="34" charset="0"/>
                <a:ea typeface="Inter" pitchFamily="34" charset="-122"/>
                <a:cs typeface="Inter" pitchFamily="34" charset="-120"/>
              </a:rPr>
              <a:t>Usable</a:t>
            </a:r>
            <a:endParaRPr lang="en-US" sz="1400" dirty="0"/>
          </a:p>
        </p:txBody>
      </p:sp>
      <p:pic>
        <p:nvPicPr>
          <p:cNvPr id="33" name="Imagen 32"/>
          <p:cNvPicPr>
            <a:picLocks noChangeAspect="1"/>
          </p:cNvPicPr>
          <p:nvPr/>
        </p:nvPicPr>
        <p:blipFill>
          <a:blip r:embed="rId14"/>
          <a:stretch>
            <a:fillRect/>
          </a:stretch>
        </p:blipFill>
        <p:spPr>
          <a:xfrm>
            <a:off x="11108269" y="255231"/>
            <a:ext cx="828734" cy="770005"/>
          </a:xfrm>
          <a:prstGeom prst="rect">
            <a:avLst/>
          </a:prstGeom>
          <a:solidFill>
            <a:schemeClr val="bg1"/>
          </a:solid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K-10-img-3" descr="preencoded.png"/>
          <p:cNvPicPr>
            <a:picLocks noChangeAspect="1"/>
          </p:cNvPicPr>
          <p:nvPr/>
        </p:nvPicPr>
        <p:blipFill>
          <a:blip r:embed="rId3"/>
          <a:stretch>
            <a:fillRect/>
          </a:stretch>
        </p:blipFill>
        <p:spPr>
          <a:xfrm>
            <a:off x="609600" y="457200"/>
            <a:ext cx="38100" cy="304800"/>
          </a:xfrm>
          <a:prstGeom prst="rect">
            <a:avLst/>
          </a:prstGeom>
          <a:solidFill>
            <a:schemeClr val="bg1"/>
          </a:solidFill>
        </p:spPr>
      </p:pic>
      <p:pic>
        <p:nvPicPr>
          <p:cNvPr id="5" name="SK-10-img-4" descr="preencoded.png"/>
          <p:cNvPicPr>
            <a:picLocks noChangeAspect="1"/>
          </p:cNvPicPr>
          <p:nvPr/>
        </p:nvPicPr>
        <p:blipFill>
          <a:blip r:embed="rId4"/>
          <a:stretch>
            <a:fillRect/>
          </a:stretch>
        </p:blipFill>
        <p:spPr>
          <a:xfrm>
            <a:off x="609600" y="2288679"/>
            <a:ext cx="3530650" cy="3435846"/>
          </a:xfrm>
          <a:prstGeom prst="rect">
            <a:avLst/>
          </a:prstGeom>
        </p:spPr>
      </p:pic>
      <p:pic>
        <p:nvPicPr>
          <p:cNvPr id="6" name="SK-10-img-5" descr="preencoded.png"/>
          <p:cNvPicPr>
            <a:picLocks noChangeAspect="1"/>
          </p:cNvPicPr>
          <p:nvPr/>
        </p:nvPicPr>
        <p:blipFill>
          <a:blip r:embed="rId5"/>
          <a:stretch>
            <a:fillRect/>
          </a:stretch>
        </p:blipFill>
        <p:spPr>
          <a:xfrm>
            <a:off x="828675" y="2507754"/>
            <a:ext cx="297656" cy="239911"/>
          </a:xfrm>
          <a:prstGeom prst="rect">
            <a:avLst/>
          </a:prstGeom>
        </p:spPr>
      </p:pic>
      <p:pic>
        <p:nvPicPr>
          <p:cNvPr id="7" name="SK-10-img-6" descr="preencoded.png"/>
          <p:cNvPicPr>
            <a:picLocks noChangeAspect="1"/>
          </p:cNvPicPr>
          <p:nvPr/>
        </p:nvPicPr>
        <p:blipFill>
          <a:blip r:embed="rId6"/>
          <a:stretch>
            <a:fillRect/>
          </a:stretch>
        </p:blipFill>
        <p:spPr>
          <a:xfrm>
            <a:off x="4330750" y="2288679"/>
            <a:ext cx="3530650" cy="3435846"/>
          </a:xfrm>
          <a:prstGeom prst="rect">
            <a:avLst/>
          </a:prstGeom>
        </p:spPr>
      </p:pic>
      <p:pic>
        <p:nvPicPr>
          <p:cNvPr id="8" name="SK-10-img-7" descr="preencoded.png"/>
          <p:cNvPicPr>
            <a:picLocks noChangeAspect="1"/>
          </p:cNvPicPr>
          <p:nvPr/>
        </p:nvPicPr>
        <p:blipFill>
          <a:blip r:embed="rId7"/>
          <a:stretch>
            <a:fillRect/>
          </a:stretch>
        </p:blipFill>
        <p:spPr>
          <a:xfrm>
            <a:off x="4549825" y="2507754"/>
            <a:ext cx="297656" cy="239911"/>
          </a:xfrm>
          <a:prstGeom prst="rect">
            <a:avLst/>
          </a:prstGeom>
        </p:spPr>
      </p:pic>
      <p:pic>
        <p:nvPicPr>
          <p:cNvPr id="9" name="SK-10-img-8" descr="preencoded.png"/>
          <p:cNvPicPr>
            <a:picLocks noChangeAspect="1"/>
          </p:cNvPicPr>
          <p:nvPr/>
        </p:nvPicPr>
        <p:blipFill>
          <a:blip r:embed="rId8"/>
          <a:stretch>
            <a:fillRect/>
          </a:stretch>
        </p:blipFill>
        <p:spPr>
          <a:xfrm>
            <a:off x="8051899" y="2288679"/>
            <a:ext cx="3530650" cy="3435846"/>
          </a:xfrm>
          <a:prstGeom prst="rect">
            <a:avLst/>
          </a:prstGeom>
        </p:spPr>
      </p:pic>
      <p:pic>
        <p:nvPicPr>
          <p:cNvPr id="10" name="SK-10-img-9" descr="preencoded.png"/>
          <p:cNvPicPr>
            <a:picLocks noChangeAspect="1"/>
          </p:cNvPicPr>
          <p:nvPr/>
        </p:nvPicPr>
        <p:blipFill>
          <a:blip r:embed="rId9"/>
          <a:stretch>
            <a:fillRect/>
          </a:stretch>
        </p:blipFill>
        <p:spPr>
          <a:xfrm>
            <a:off x="8270974" y="2507754"/>
            <a:ext cx="297656" cy="239911"/>
          </a:xfrm>
          <a:prstGeom prst="rect">
            <a:avLst/>
          </a:prstGeom>
        </p:spPr>
      </p:pic>
      <p:pic>
        <p:nvPicPr>
          <p:cNvPr id="11" name="SK-10-img-10" descr="preencoded.png"/>
          <p:cNvPicPr>
            <a:picLocks noChangeAspect="1"/>
          </p:cNvPicPr>
          <p:nvPr/>
        </p:nvPicPr>
        <p:blipFill>
          <a:blip r:embed="rId10"/>
          <a:stretch>
            <a:fillRect/>
          </a:stretch>
        </p:blipFill>
        <p:spPr>
          <a:xfrm>
            <a:off x="609600" y="5953125"/>
            <a:ext cx="10972800" cy="523875"/>
          </a:xfrm>
          <a:prstGeom prst="rect">
            <a:avLst/>
          </a:prstGeom>
        </p:spPr>
      </p:pic>
      <p:pic>
        <p:nvPicPr>
          <p:cNvPr id="12" name="SK-10-img-11" descr="preencoded.png"/>
          <p:cNvPicPr>
            <a:picLocks noChangeAspect="1"/>
          </p:cNvPicPr>
          <p:nvPr/>
        </p:nvPicPr>
        <p:blipFill>
          <a:blip r:embed="rId11"/>
          <a:stretch>
            <a:fillRect/>
          </a:stretch>
        </p:blipFill>
        <p:spPr>
          <a:xfrm>
            <a:off x="838200" y="6118027"/>
            <a:ext cx="238125" cy="193923"/>
          </a:xfrm>
          <a:prstGeom prst="rect">
            <a:avLst/>
          </a:prstGeom>
        </p:spPr>
      </p:pic>
      <p:sp>
        <p:nvSpPr>
          <p:cNvPr id="13" name="SK-10-text-12"/>
          <p:cNvSpPr/>
          <p:nvPr/>
        </p:nvSpPr>
        <p:spPr>
          <a:xfrm>
            <a:off x="800100" y="509587"/>
            <a:ext cx="7437120" cy="200025"/>
          </a:xfrm>
          <a:prstGeom prst="rect">
            <a:avLst/>
          </a:prstGeom>
          <a:solidFill>
            <a:schemeClr val="bg1"/>
          </a:solidFill>
          <a:ln/>
        </p:spPr>
        <p:txBody>
          <a:bodyPr vert="horz" wrap="squar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14" name="SK-10-text-13"/>
          <p:cNvSpPr/>
          <p:nvPr/>
        </p:nvSpPr>
        <p:spPr>
          <a:xfrm>
            <a:off x="609600" y="838200"/>
            <a:ext cx="7805057" cy="411361"/>
          </a:xfrm>
          <a:prstGeom prst="rect">
            <a:avLst/>
          </a:prstGeom>
          <a:solidFill>
            <a:schemeClr val="bg1"/>
          </a:solidFill>
          <a:ln/>
        </p:spPr>
        <p:txBody>
          <a:bodyPr vert="horz" wrap="square" lIns="0" tIns="0" rIns="0" bIns="0" rtlCol="0" anchor="ctr"/>
          <a:lstStyle/>
          <a:p>
            <a:pPr marL="0" indent="0">
              <a:lnSpc>
                <a:spcPts val="3240"/>
              </a:lnSpc>
              <a:buNone/>
            </a:pPr>
            <a:r>
              <a:rPr lang="en-US" sz="2800" b="1" dirty="0">
                <a:solidFill>
                  <a:schemeClr val="accent1">
                    <a:lumMod val="75000"/>
                  </a:schemeClr>
                </a:solidFill>
              </a:rPr>
              <a:t>Supporting European Training Requirements (ETRs)</a:t>
            </a:r>
            <a:endParaRPr lang="en-US" sz="2800" dirty="0">
              <a:solidFill>
                <a:schemeClr val="accent1">
                  <a:lumMod val="75000"/>
                </a:schemeClr>
              </a:solidFill>
            </a:endParaRPr>
          </a:p>
        </p:txBody>
      </p:sp>
      <p:sp>
        <p:nvSpPr>
          <p:cNvPr id="15" name="SK-10-text-14"/>
          <p:cNvSpPr/>
          <p:nvPr/>
        </p:nvSpPr>
        <p:spPr>
          <a:xfrm>
            <a:off x="609600" y="1535311"/>
            <a:ext cx="9906000" cy="524768"/>
          </a:xfrm>
          <a:prstGeom prst="rect">
            <a:avLst/>
          </a:prstGeom>
          <a:solidFill>
            <a:schemeClr val="bg1"/>
          </a:solidFill>
          <a:ln/>
        </p:spPr>
        <p:txBody>
          <a:bodyPr vert="horz" wrap="square" lIns="0" tIns="0" rIns="0" bIns="0" rtlCol="0" anchor="ctr"/>
          <a:lstStyle/>
          <a:p>
            <a:pPr>
              <a:lnSpc>
                <a:spcPts val="2066"/>
              </a:lnSpc>
            </a:pPr>
            <a:r>
              <a:rPr lang="en-US" dirty="0">
                <a:solidFill>
                  <a:srgbClr val="4A4D55"/>
                </a:solidFill>
                <a:latin typeface="Inter" pitchFamily="34" charset="0"/>
                <a:ea typeface="Inter" pitchFamily="34" charset="-122"/>
                <a:cs typeface="Inter" pitchFamily="34" charset="-120"/>
              </a:rPr>
              <a:t>The syllabus provides a practical ethical foundation that can strengthen ETRs across specialties while remaining adaptable to the clinical realities of each discipline.</a:t>
            </a:r>
            <a:endParaRPr lang="en-US" dirty="0"/>
          </a:p>
        </p:txBody>
      </p:sp>
      <p:sp>
        <p:nvSpPr>
          <p:cNvPr id="16" name="SK-10-text-15"/>
          <p:cNvSpPr/>
          <p:nvPr/>
        </p:nvSpPr>
        <p:spPr>
          <a:xfrm>
            <a:off x="1362075" y="2434124"/>
            <a:ext cx="3092500" cy="523875"/>
          </a:xfrm>
          <a:prstGeom prst="rect">
            <a:avLst/>
          </a:prstGeom>
          <a:noFill/>
          <a:ln/>
        </p:spPr>
        <p:txBody>
          <a:bodyPr vert="horz" wrap="square" lIns="0" tIns="0" rIns="0" bIns="0" rtlCol="0" anchor="ctr"/>
          <a:lstStyle/>
          <a:p>
            <a:pPr marL="0" indent="0">
              <a:lnSpc>
                <a:spcPts val="2063"/>
              </a:lnSpc>
              <a:buNone/>
            </a:pPr>
            <a:r>
              <a:rPr lang="en-US" sz="2000" b="1" dirty="0">
                <a:solidFill>
                  <a:schemeClr val="accent1">
                    <a:lumMod val="75000"/>
                  </a:schemeClr>
                </a:solidFill>
              </a:rPr>
              <a:t>Embed ethics where it already belongs</a:t>
            </a:r>
          </a:p>
        </p:txBody>
      </p:sp>
      <p:sp>
        <p:nvSpPr>
          <p:cNvPr id="17" name="SK-10-text-16"/>
          <p:cNvSpPr/>
          <p:nvPr/>
        </p:nvSpPr>
        <p:spPr>
          <a:xfrm>
            <a:off x="828675" y="3786783"/>
            <a:ext cx="3092500" cy="1157883"/>
          </a:xfrm>
          <a:prstGeom prst="rect">
            <a:avLst/>
          </a:prstGeom>
          <a:noFill/>
          <a:ln/>
        </p:spPr>
        <p:txBody>
          <a:bodyPr vert="horz" wrap="square" lIns="0" tIns="0" rIns="0" bIns="0" rtlCol="0" anchor="ctr"/>
          <a:lstStyle/>
          <a:p>
            <a:pPr marL="0" indent="0">
              <a:lnSpc>
                <a:spcPct val="150000"/>
              </a:lnSpc>
              <a:buNone/>
            </a:pPr>
            <a:r>
              <a:rPr lang="en-US" sz="1600" dirty="0">
                <a:solidFill>
                  <a:srgbClr val="4A4D55"/>
                </a:solidFill>
                <a:latin typeface="Inter" pitchFamily="34" charset="0"/>
                <a:ea typeface="Inter" pitchFamily="34" charset="-122"/>
                <a:cs typeface="Inter" pitchFamily="34" charset="-120"/>
              </a:rPr>
              <a:t>Map the syllabus competencies onto existing ETRs so that ethical reasoning, communication and professional responsibility are visible within clinical requirements.</a:t>
            </a:r>
            <a:endParaRPr lang="en-US" sz="1600" dirty="0"/>
          </a:p>
        </p:txBody>
      </p:sp>
      <p:sp>
        <p:nvSpPr>
          <p:cNvPr id="18" name="SK-10-text-17"/>
          <p:cNvSpPr/>
          <p:nvPr/>
        </p:nvSpPr>
        <p:spPr>
          <a:xfrm>
            <a:off x="4847481" y="2481412"/>
            <a:ext cx="3092500" cy="523875"/>
          </a:xfrm>
          <a:prstGeom prst="rect">
            <a:avLst/>
          </a:prstGeom>
          <a:noFill/>
          <a:ln/>
        </p:spPr>
        <p:txBody>
          <a:bodyPr vert="horz" wrap="square" lIns="0" tIns="0" rIns="0" bIns="0" rtlCol="0" anchor="ctr"/>
          <a:lstStyle/>
          <a:p>
            <a:pPr marL="0" indent="0">
              <a:lnSpc>
                <a:spcPts val="2063"/>
              </a:lnSpc>
              <a:buNone/>
            </a:pPr>
            <a:r>
              <a:rPr lang="en-US" sz="2000" b="1" dirty="0">
                <a:solidFill>
                  <a:schemeClr val="accent1">
                    <a:lumMod val="75000"/>
                  </a:schemeClr>
                </a:solidFill>
              </a:rPr>
              <a:t>Add elements when a gap is identified</a:t>
            </a:r>
          </a:p>
        </p:txBody>
      </p:sp>
      <p:sp>
        <p:nvSpPr>
          <p:cNvPr id="19" name="SK-10-text-18"/>
          <p:cNvSpPr/>
          <p:nvPr/>
        </p:nvSpPr>
        <p:spPr>
          <a:xfrm>
            <a:off x="4549825" y="3786783"/>
            <a:ext cx="3092500" cy="1157883"/>
          </a:xfrm>
          <a:prstGeom prst="rect">
            <a:avLst/>
          </a:prstGeom>
          <a:noFill/>
          <a:ln/>
        </p:spPr>
        <p:txBody>
          <a:bodyPr vert="horz" wrap="square" lIns="0" tIns="0" rIns="0" bIns="0" rtlCol="0" anchor="ctr"/>
          <a:lstStyle/>
          <a:p>
            <a:pPr marL="0" indent="0">
              <a:lnSpc>
                <a:spcPct val="150000"/>
              </a:lnSpc>
              <a:buNone/>
            </a:pPr>
            <a:r>
              <a:rPr lang="en-US" sz="1600" dirty="0">
                <a:solidFill>
                  <a:srgbClr val="4A4D55"/>
                </a:solidFill>
                <a:latin typeface="Inter" pitchFamily="34" charset="0"/>
                <a:ea typeface="Inter" pitchFamily="34" charset="-122"/>
                <a:cs typeface="Inter" pitchFamily="34" charset="-120"/>
              </a:rPr>
              <a:t>Where an ETR has limited or no ethics content, introduce proportionate elements: learning outcomes, case discussions, assessment prompts or recommended resources.</a:t>
            </a:r>
            <a:endParaRPr lang="en-US" sz="1600" dirty="0"/>
          </a:p>
        </p:txBody>
      </p:sp>
      <p:sp>
        <p:nvSpPr>
          <p:cNvPr id="20" name="SK-10-text-19"/>
          <p:cNvSpPr/>
          <p:nvPr/>
        </p:nvSpPr>
        <p:spPr>
          <a:xfrm>
            <a:off x="8729365" y="2400304"/>
            <a:ext cx="2906762" cy="523875"/>
          </a:xfrm>
          <a:prstGeom prst="rect">
            <a:avLst/>
          </a:prstGeom>
          <a:noFill/>
          <a:ln/>
        </p:spPr>
        <p:txBody>
          <a:bodyPr vert="horz" wrap="square" lIns="0" tIns="0" rIns="0" bIns="0" rtlCol="0" anchor="ctr"/>
          <a:lstStyle/>
          <a:p>
            <a:pPr marL="0" indent="0">
              <a:lnSpc>
                <a:spcPts val="2063"/>
              </a:lnSpc>
              <a:buNone/>
            </a:pPr>
            <a:r>
              <a:rPr lang="en-US" sz="2000" b="1" dirty="0">
                <a:solidFill>
                  <a:schemeClr val="accent1">
                    <a:lumMod val="75000"/>
                  </a:schemeClr>
                </a:solidFill>
              </a:rPr>
              <a:t>Support implementation and review</a:t>
            </a:r>
          </a:p>
        </p:txBody>
      </p:sp>
      <p:sp>
        <p:nvSpPr>
          <p:cNvPr id="21" name="SK-10-text-20"/>
          <p:cNvSpPr/>
          <p:nvPr/>
        </p:nvSpPr>
        <p:spPr>
          <a:xfrm>
            <a:off x="8270974" y="3786783"/>
            <a:ext cx="3092500" cy="926306"/>
          </a:xfrm>
          <a:prstGeom prst="rect">
            <a:avLst/>
          </a:prstGeom>
          <a:noFill/>
          <a:ln/>
        </p:spPr>
        <p:txBody>
          <a:bodyPr vert="horz" wrap="square" lIns="0" tIns="0" rIns="0" bIns="0" rtlCol="0" anchor="ctr"/>
          <a:lstStyle/>
          <a:p>
            <a:pPr marL="0" indent="0">
              <a:lnSpc>
                <a:spcPct val="150000"/>
              </a:lnSpc>
              <a:buNone/>
            </a:pPr>
            <a:r>
              <a:rPr lang="en-US" sz="1600" dirty="0">
                <a:solidFill>
                  <a:srgbClr val="4A4D55"/>
                </a:solidFill>
                <a:latin typeface="Inter" pitchFamily="34" charset="0"/>
                <a:ea typeface="Inter" pitchFamily="34" charset="-122"/>
                <a:cs typeface="Inter" pitchFamily="34" charset="-120"/>
              </a:rPr>
              <a:t>Use a common reference point when ETRs are updated, helping specialties compare approaches and keep pace with emerging issues such as AI, data and sustainability.</a:t>
            </a:r>
            <a:endParaRPr lang="en-US" sz="1600" dirty="0"/>
          </a:p>
        </p:txBody>
      </p:sp>
      <p:sp>
        <p:nvSpPr>
          <p:cNvPr id="22" name="SK-10-text-21"/>
          <p:cNvSpPr/>
          <p:nvPr/>
        </p:nvSpPr>
        <p:spPr>
          <a:xfrm>
            <a:off x="1228725" y="6086475"/>
            <a:ext cx="10963275" cy="257175"/>
          </a:xfrm>
          <a:prstGeom prst="rect">
            <a:avLst/>
          </a:prstGeom>
          <a:noFill/>
          <a:ln/>
        </p:spPr>
        <p:txBody>
          <a:bodyPr vert="horz" wrap="square" lIns="0" tIns="0" rIns="0" bIns="0" rtlCol="0" anchor="ctr"/>
          <a:lstStyle/>
          <a:p>
            <a:pPr marL="0" indent="0">
              <a:lnSpc>
                <a:spcPts val="2025"/>
              </a:lnSpc>
              <a:buNone/>
            </a:pPr>
            <a:r>
              <a:rPr lang="en-US" sz="1500" b="1" dirty="0">
                <a:solidFill>
                  <a:srgbClr val="1A1C1E"/>
                </a:solidFill>
              </a:rPr>
              <a:t>Result:</a:t>
            </a:r>
            <a:r>
              <a:rPr lang="en-US" sz="1500" dirty="0">
                <a:solidFill>
                  <a:srgbClr val="1A1C1E"/>
                </a:solidFill>
              </a:rPr>
              <a:t> ethics becomes visible, teachable and comparable across European specialist training.</a:t>
            </a:r>
            <a:endParaRPr lang="en-US" sz="1500" dirty="0"/>
          </a:p>
        </p:txBody>
      </p:sp>
      <p:pic>
        <p:nvPicPr>
          <p:cNvPr id="23" name="Imagen 22"/>
          <p:cNvPicPr>
            <a:picLocks noChangeAspect="1"/>
          </p:cNvPicPr>
          <p:nvPr/>
        </p:nvPicPr>
        <p:blipFill>
          <a:blip r:embed="rId12"/>
          <a:stretch>
            <a:fillRect/>
          </a:stretch>
        </p:blipFill>
        <p:spPr>
          <a:xfrm>
            <a:off x="11108269" y="255231"/>
            <a:ext cx="828734" cy="770005"/>
          </a:xfrm>
          <a:prstGeom prst="rect">
            <a:avLst/>
          </a:prstGeom>
        </p:spPr>
      </p:pic>
    </p:spTree>
    <p:extLst>
      <p:ext uri="{BB962C8B-B14F-4D97-AF65-F5344CB8AC3E}">
        <p14:creationId xmlns:p14="http://schemas.microsoft.com/office/powerpoint/2010/main" val="3473417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K-11-img-3" descr="preencoded.png"/>
          <p:cNvPicPr>
            <a:picLocks noChangeAspect="1"/>
          </p:cNvPicPr>
          <p:nvPr/>
        </p:nvPicPr>
        <p:blipFill>
          <a:blip r:embed="rId3"/>
          <a:stretch>
            <a:fillRect/>
          </a:stretch>
        </p:blipFill>
        <p:spPr>
          <a:xfrm>
            <a:off x="609600" y="457200"/>
            <a:ext cx="38100" cy="304800"/>
          </a:xfrm>
          <a:prstGeom prst="rect">
            <a:avLst/>
          </a:prstGeom>
        </p:spPr>
      </p:pic>
      <p:pic>
        <p:nvPicPr>
          <p:cNvPr id="5" name="SK-11-img-4" descr="preencoded.png"/>
          <p:cNvPicPr>
            <a:picLocks noChangeAspect="1"/>
          </p:cNvPicPr>
          <p:nvPr/>
        </p:nvPicPr>
        <p:blipFill>
          <a:blip r:embed="rId4"/>
          <a:stretch>
            <a:fillRect/>
          </a:stretch>
        </p:blipFill>
        <p:spPr>
          <a:xfrm>
            <a:off x="609600" y="2269629"/>
            <a:ext cx="4886325" cy="1809750"/>
          </a:xfrm>
          <a:prstGeom prst="rect">
            <a:avLst/>
          </a:prstGeom>
        </p:spPr>
      </p:pic>
      <p:pic>
        <p:nvPicPr>
          <p:cNvPr id="6" name="SK-11-img-5" descr="preencoded.png"/>
          <p:cNvPicPr>
            <a:picLocks noChangeAspect="1"/>
          </p:cNvPicPr>
          <p:nvPr/>
        </p:nvPicPr>
        <p:blipFill>
          <a:blip r:embed="rId5"/>
          <a:stretch>
            <a:fillRect/>
          </a:stretch>
        </p:blipFill>
        <p:spPr>
          <a:xfrm>
            <a:off x="828675" y="2603004"/>
            <a:ext cx="285750" cy="228600"/>
          </a:xfrm>
          <a:prstGeom prst="rect">
            <a:avLst/>
          </a:prstGeom>
        </p:spPr>
      </p:pic>
      <p:pic>
        <p:nvPicPr>
          <p:cNvPr id="7" name="SK-11-img-6" descr="preencoded.png"/>
          <p:cNvPicPr>
            <a:picLocks noChangeAspect="1"/>
          </p:cNvPicPr>
          <p:nvPr/>
        </p:nvPicPr>
        <p:blipFill>
          <a:blip r:embed="rId6"/>
          <a:stretch>
            <a:fillRect/>
          </a:stretch>
        </p:blipFill>
        <p:spPr>
          <a:xfrm>
            <a:off x="5905500" y="3022104"/>
            <a:ext cx="381000" cy="304800"/>
          </a:xfrm>
          <a:prstGeom prst="rect">
            <a:avLst/>
          </a:prstGeom>
        </p:spPr>
      </p:pic>
      <p:pic>
        <p:nvPicPr>
          <p:cNvPr id="8" name="SK-11-img-7" descr="preencoded.png"/>
          <p:cNvPicPr>
            <a:picLocks noChangeAspect="1"/>
          </p:cNvPicPr>
          <p:nvPr/>
        </p:nvPicPr>
        <p:blipFill>
          <a:blip r:embed="rId7"/>
          <a:stretch>
            <a:fillRect/>
          </a:stretch>
        </p:blipFill>
        <p:spPr>
          <a:xfrm>
            <a:off x="6696075" y="2269629"/>
            <a:ext cx="4886325" cy="1809750"/>
          </a:xfrm>
          <a:prstGeom prst="rect">
            <a:avLst/>
          </a:prstGeom>
        </p:spPr>
      </p:pic>
      <p:pic>
        <p:nvPicPr>
          <p:cNvPr id="9" name="SK-11-img-8" descr="preencoded.png"/>
          <p:cNvPicPr>
            <a:picLocks noChangeAspect="1"/>
          </p:cNvPicPr>
          <p:nvPr/>
        </p:nvPicPr>
        <p:blipFill>
          <a:blip r:embed="rId8"/>
          <a:stretch>
            <a:fillRect/>
          </a:stretch>
        </p:blipFill>
        <p:spPr>
          <a:xfrm>
            <a:off x="6915150" y="2603004"/>
            <a:ext cx="285750" cy="228600"/>
          </a:xfrm>
          <a:prstGeom prst="rect">
            <a:avLst/>
          </a:prstGeom>
        </p:spPr>
      </p:pic>
      <p:pic>
        <p:nvPicPr>
          <p:cNvPr id="10" name="SK-11-img-9" descr="preencoded.png"/>
          <p:cNvPicPr>
            <a:picLocks noChangeAspect="1"/>
          </p:cNvPicPr>
          <p:nvPr/>
        </p:nvPicPr>
        <p:blipFill>
          <a:blip r:embed="rId9"/>
          <a:stretch>
            <a:fillRect/>
          </a:stretch>
        </p:blipFill>
        <p:spPr>
          <a:xfrm>
            <a:off x="609600" y="4288929"/>
            <a:ext cx="10972800" cy="1127522"/>
          </a:xfrm>
          <a:prstGeom prst="rect">
            <a:avLst/>
          </a:prstGeom>
        </p:spPr>
      </p:pic>
      <p:pic>
        <p:nvPicPr>
          <p:cNvPr id="11" name="SK-11-img-10" descr="preencoded.png"/>
          <p:cNvPicPr>
            <a:picLocks noChangeAspect="1"/>
          </p:cNvPicPr>
          <p:nvPr/>
        </p:nvPicPr>
        <p:blipFill>
          <a:blip r:embed="rId10"/>
          <a:stretch>
            <a:fillRect/>
          </a:stretch>
        </p:blipFill>
        <p:spPr>
          <a:xfrm>
            <a:off x="838200" y="4822329"/>
            <a:ext cx="190500" cy="217587"/>
          </a:xfrm>
          <a:prstGeom prst="rect">
            <a:avLst/>
          </a:prstGeom>
        </p:spPr>
      </p:pic>
      <p:pic>
        <p:nvPicPr>
          <p:cNvPr id="12" name="SK-11-img-11" descr="preencoded.png"/>
          <p:cNvPicPr>
            <a:picLocks noChangeAspect="1"/>
          </p:cNvPicPr>
          <p:nvPr/>
        </p:nvPicPr>
        <p:blipFill>
          <a:blip r:embed="rId10"/>
          <a:stretch>
            <a:fillRect/>
          </a:stretch>
        </p:blipFill>
        <p:spPr>
          <a:xfrm>
            <a:off x="4432250" y="4822329"/>
            <a:ext cx="190500" cy="217587"/>
          </a:xfrm>
          <a:prstGeom prst="rect">
            <a:avLst/>
          </a:prstGeom>
        </p:spPr>
      </p:pic>
      <p:pic>
        <p:nvPicPr>
          <p:cNvPr id="13" name="SK-11-img-12" descr="preencoded.png"/>
          <p:cNvPicPr>
            <a:picLocks noChangeAspect="1"/>
          </p:cNvPicPr>
          <p:nvPr/>
        </p:nvPicPr>
        <p:blipFill>
          <a:blip r:embed="rId10"/>
          <a:stretch>
            <a:fillRect/>
          </a:stretch>
        </p:blipFill>
        <p:spPr>
          <a:xfrm>
            <a:off x="8026301" y="4822329"/>
            <a:ext cx="190500" cy="217587"/>
          </a:xfrm>
          <a:prstGeom prst="rect">
            <a:avLst/>
          </a:prstGeom>
        </p:spPr>
      </p:pic>
      <p:pic>
        <p:nvPicPr>
          <p:cNvPr id="14" name="SK-11-img-13" descr="preencoded.png"/>
          <p:cNvPicPr>
            <a:picLocks noChangeAspect="1"/>
          </p:cNvPicPr>
          <p:nvPr/>
        </p:nvPicPr>
        <p:blipFill>
          <a:blip r:embed="rId11"/>
          <a:stretch>
            <a:fillRect/>
          </a:stretch>
        </p:blipFill>
        <p:spPr>
          <a:xfrm>
            <a:off x="609600" y="5626001"/>
            <a:ext cx="10972800" cy="441424"/>
          </a:xfrm>
          <a:prstGeom prst="rect">
            <a:avLst/>
          </a:prstGeom>
        </p:spPr>
      </p:pic>
      <p:sp>
        <p:nvSpPr>
          <p:cNvPr id="15" name="SK-11-text-14"/>
          <p:cNvSpPr/>
          <p:nvPr/>
        </p:nvSpPr>
        <p:spPr>
          <a:xfrm>
            <a:off x="800100" y="509587"/>
            <a:ext cx="7437120" cy="200025"/>
          </a:xfrm>
          <a:prstGeom prst="rect">
            <a:avLst/>
          </a:prstGeom>
          <a:noFill/>
          <a:ln/>
        </p:spPr>
        <p:txBody>
          <a:bodyPr vert="horz" wrap="squar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16" name="SK-11-text-15"/>
          <p:cNvSpPr/>
          <p:nvPr/>
        </p:nvSpPr>
        <p:spPr>
          <a:xfrm>
            <a:off x="609600" y="838200"/>
            <a:ext cx="11582400" cy="411361"/>
          </a:xfrm>
          <a:prstGeom prst="rect">
            <a:avLst/>
          </a:prstGeom>
          <a:noFill/>
          <a:ln/>
        </p:spPr>
        <p:txBody>
          <a:bodyPr vert="horz" wrap="square" lIns="0" tIns="0" rIns="0" bIns="0" rtlCol="0" anchor="ctr"/>
          <a:lstStyle/>
          <a:p>
            <a:pPr marL="0" indent="0">
              <a:lnSpc>
                <a:spcPts val="3240"/>
              </a:lnSpc>
              <a:buNone/>
            </a:pPr>
            <a:r>
              <a:rPr lang="en-US" sz="2800" b="1" dirty="0">
                <a:solidFill>
                  <a:schemeClr val="accent1">
                    <a:lumMod val="75000"/>
                  </a:schemeClr>
                </a:solidFill>
              </a:rPr>
              <a:t>Complementing the Boards — specifically in ethics</a:t>
            </a:r>
            <a:endParaRPr lang="en-US" sz="2800" dirty="0">
              <a:solidFill>
                <a:schemeClr val="accent1">
                  <a:lumMod val="75000"/>
                </a:schemeClr>
              </a:solidFill>
            </a:endParaRPr>
          </a:p>
        </p:txBody>
      </p:sp>
      <p:sp>
        <p:nvSpPr>
          <p:cNvPr id="17" name="SK-11-text-16"/>
          <p:cNvSpPr/>
          <p:nvPr/>
        </p:nvSpPr>
        <p:spPr>
          <a:xfrm>
            <a:off x="609600" y="1535311"/>
            <a:ext cx="10287000" cy="524768"/>
          </a:xfrm>
          <a:prstGeom prst="rect">
            <a:avLst/>
          </a:prstGeom>
          <a:noFill/>
          <a:ln/>
        </p:spPr>
        <p:txBody>
          <a:bodyPr vert="horz" wrap="square" lIns="0" tIns="0" rIns="0" bIns="0" rtlCol="0" anchor="ctr"/>
          <a:lstStyle/>
          <a:p>
            <a:pPr marL="0" indent="0">
              <a:lnSpc>
                <a:spcPts val="2066"/>
              </a:lnSpc>
              <a:buNone/>
            </a:pPr>
            <a:r>
              <a:rPr lang="en-US" sz="1425" dirty="0">
                <a:solidFill>
                  <a:srgbClr val="4A4D55"/>
                </a:solidFill>
                <a:latin typeface="Inter" pitchFamily="34" charset="0"/>
                <a:ea typeface="Inter" pitchFamily="34" charset="-122"/>
                <a:cs typeface="Inter" pitchFamily="34" charset="-120"/>
              </a:rPr>
              <a:t>The syllabus is designed to complement the Boards’ work, not to duplicate or replace it: it offers a shared ethical framework that Boards can use when shaping standards, training and review.</a:t>
            </a:r>
            <a:endParaRPr lang="en-US" sz="1425" dirty="0"/>
          </a:p>
        </p:txBody>
      </p:sp>
      <p:sp>
        <p:nvSpPr>
          <p:cNvPr id="18" name="SK-11-text-17"/>
          <p:cNvSpPr/>
          <p:nvPr/>
        </p:nvSpPr>
        <p:spPr>
          <a:xfrm>
            <a:off x="1209675" y="2526804"/>
            <a:ext cx="4448175" cy="342900"/>
          </a:xfrm>
          <a:prstGeom prst="rect">
            <a:avLst/>
          </a:prstGeom>
          <a:noFill/>
          <a:ln/>
        </p:spPr>
        <p:txBody>
          <a:bodyPr vert="horz" wrap="square" lIns="0" tIns="0" rIns="0" bIns="0" rtlCol="0" anchor="ctr"/>
          <a:lstStyle/>
          <a:p>
            <a:pPr marL="0" indent="0">
              <a:lnSpc>
                <a:spcPts val="2700"/>
              </a:lnSpc>
              <a:buNone/>
            </a:pPr>
            <a:r>
              <a:rPr lang="en-US" sz="2400" b="1" dirty="0">
                <a:solidFill>
                  <a:schemeClr val="accent1">
                    <a:lumMod val="75000"/>
                  </a:schemeClr>
                </a:solidFill>
              </a:rPr>
              <a:t>The Boards</a:t>
            </a:r>
          </a:p>
        </p:txBody>
      </p:sp>
      <p:sp>
        <p:nvSpPr>
          <p:cNvPr id="19" name="SK-11-text-18"/>
          <p:cNvSpPr/>
          <p:nvPr/>
        </p:nvSpPr>
        <p:spPr>
          <a:xfrm>
            <a:off x="828675" y="2964954"/>
            <a:ext cx="4448175" cy="685800"/>
          </a:xfrm>
          <a:prstGeom prst="rect">
            <a:avLst/>
          </a:prstGeom>
          <a:noFill/>
          <a:ln/>
        </p:spPr>
        <p:txBody>
          <a:bodyPr vert="horz" wrap="square" lIns="0" tIns="0" rIns="0" bIns="0" rtlCol="0" anchor="ctr"/>
          <a:lstStyle/>
          <a:p>
            <a:pPr marL="0" indent="0">
              <a:lnSpc>
                <a:spcPts val="1800"/>
              </a:lnSpc>
              <a:buNone/>
            </a:pPr>
            <a:r>
              <a:rPr lang="en-US" sz="1400" dirty="0">
                <a:solidFill>
                  <a:srgbClr val="4A4D55"/>
                </a:solidFill>
                <a:latin typeface="Inter" pitchFamily="34" charset="0"/>
                <a:ea typeface="Inter" pitchFamily="34" charset="-122"/>
                <a:cs typeface="Inter" pitchFamily="34" charset="-120"/>
              </a:rPr>
              <a:t>Define specialty standards, oversee training quality and respond to the practical needs of their disciplines and national contexts.</a:t>
            </a:r>
            <a:endParaRPr lang="en-US" sz="1400" dirty="0"/>
          </a:p>
        </p:txBody>
      </p:sp>
      <p:sp>
        <p:nvSpPr>
          <p:cNvPr id="20" name="SK-11-text-19"/>
          <p:cNvSpPr/>
          <p:nvPr/>
        </p:nvSpPr>
        <p:spPr>
          <a:xfrm>
            <a:off x="7296150" y="2526804"/>
            <a:ext cx="4448175" cy="342900"/>
          </a:xfrm>
          <a:prstGeom prst="rect">
            <a:avLst/>
          </a:prstGeom>
          <a:noFill/>
          <a:ln/>
        </p:spPr>
        <p:txBody>
          <a:bodyPr vert="horz" wrap="square" lIns="0" tIns="0" rIns="0" bIns="0" rtlCol="0" anchor="ctr"/>
          <a:lstStyle/>
          <a:p>
            <a:pPr marL="0" indent="0">
              <a:lnSpc>
                <a:spcPts val="2700"/>
              </a:lnSpc>
              <a:buNone/>
            </a:pPr>
            <a:r>
              <a:rPr lang="en-US" sz="2400" b="1" dirty="0">
                <a:solidFill>
                  <a:schemeClr val="accent1">
                    <a:lumMod val="75000"/>
                  </a:schemeClr>
                </a:solidFill>
              </a:rPr>
              <a:t>The syllabus</a:t>
            </a:r>
          </a:p>
        </p:txBody>
      </p:sp>
      <p:sp>
        <p:nvSpPr>
          <p:cNvPr id="21" name="SK-11-text-20"/>
          <p:cNvSpPr/>
          <p:nvPr/>
        </p:nvSpPr>
        <p:spPr>
          <a:xfrm>
            <a:off x="6915150" y="2964954"/>
            <a:ext cx="4448175" cy="685800"/>
          </a:xfrm>
          <a:prstGeom prst="rect">
            <a:avLst/>
          </a:prstGeom>
          <a:noFill/>
          <a:ln/>
        </p:spPr>
        <p:txBody>
          <a:bodyPr vert="horz" wrap="square" lIns="0" tIns="0" rIns="0" bIns="0" rtlCol="0" anchor="ctr"/>
          <a:lstStyle/>
          <a:p>
            <a:pPr marL="0" indent="0">
              <a:lnSpc>
                <a:spcPts val="1800"/>
              </a:lnSpc>
              <a:buNone/>
            </a:pPr>
            <a:r>
              <a:rPr lang="en-US" sz="1400" dirty="0">
                <a:solidFill>
                  <a:srgbClr val="4A4D55"/>
                </a:solidFill>
                <a:latin typeface="Inter" pitchFamily="34" charset="0"/>
                <a:ea typeface="Inter" pitchFamily="34" charset="-122"/>
                <a:cs typeface="Inter" pitchFamily="34" charset="-120"/>
              </a:rPr>
              <a:t>Provides common ethical concepts, proficiencies, cases and references that can inform Board discussions and make ethical expectations more explicit.</a:t>
            </a:r>
            <a:endParaRPr lang="en-US" sz="1400" dirty="0"/>
          </a:p>
        </p:txBody>
      </p:sp>
      <p:sp>
        <p:nvSpPr>
          <p:cNvPr id="22" name="SK-11-text-21"/>
          <p:cNvSpPr/>
          <p:nvPr/>
        </p:nvSpPr>
        <p:spPr>
          <a:xfrm>
            <a:off x="838200" y="4360366"/>
            <a:ext cx="10648950" cy="285750"/>
          </a:xfrm>
          <a:prstGeom prst="rect">
            <a:avLst/>
          </a:prstGeom>
          <a:noFill/>
          <a:ln/>
        </p:spPr>
        <p:txBody>
          <a:bodyPr vert="horz" wrap="square" lIns="0" tIns="0" rIns="0" bIns="0" rtlCol="0" anchor="ctr"/>
          <a:lstStyle/>
          <a:p>
            <a:pPr marL="0" indent="0">
              <a:lnSpc>
                <a:spcPts val="2250"/>
              </a:lnSpc>
              <a:buNone/>
            </a:pPr>
            <a:r>
              <a:rPr lang="en-US" b="1" dirty="0">
                <a:solidFill>
                  <a:schemeClr val="accent1">
                    <a:lumMod val="75000"/>
                  </a:schemeClr>
                </a:solidFill>
              </a:rPr>
              <a:t>Complementarity in practice</a:t>
            </a:r>
          </a:p>
        </p:txBody>
      </p:sp>
      <p:sp>
        <p:nvSpPr>
          <p:cNvPr id="23" name="SK-11-text-22"/>
          <p:cNvSpPr/>
          <p:nvPr/>
        </p:nvSpPr>
        <p:spPr>
          <a:xfrm>
            <a:off x="1123950" y="4822329"/>
            <a:ext cx="3079700" cy="441722"/>
          </a:xfrm>
          <a:prstGeom prst="rect">
            <a:avLst/>
          </a:prstGeom>
          <a:noFill/>
          <a:ln/>
        </p:spPr>
        <p:txBody>
          <a:bodyPr vert="horz" wrap="square" lIns="0" tIns="0" rIns="0" bIns="0" rtlCol="0" anchor="ctr"/>
          <a:lstStyle/>
          <a:p>
            <a:pPr marL="0" indent="0">
              <a:lnSpc>
                <a:spcPts val="1740"/>
              </a:lnSpc>
              <a:buNone/>
            </a:pPr>
            <a:r>
              <a:rPr lang="en-US" sz="1400" dirty="0">
                <a:solidFill>
                  <a:srgbClr val="4A4D55"/>
                </a:solidFill>
                <a:latin typeface="Inter" pitchFamily="34" charset="0"/>
                <a:ea typeface="Inter" pitchFamily="34" charset="-122"/>
                <a:cs typeface="Inter" pitchFamily="34" charset="-120"/>
              </a:rPr>
              <a:t>Supports Boards when ethical questions arise in ETR development or revision.</a:t>
            </a:r>
            <a:endParaRPr lang="en-US" sz="1400" dirty="0"/>
          </a:p>
        </p:txBody>
      </p:sp>
      <p:sp>
        <p:nvSpPr>
          <p:cNvPr id="24" name="SK-11-text-23"/>
          <p:cNvSpPr/>
          <p:nvPr/>
        </p:nvSpPr>
        <p:spPr>
          <a:xfrm>
            <a:off x="4718000" y="4822329"/>
            <a:ext cx="3079700" cy="441722"/>
          </a:xfrm>
          <a:prstGeom prst="rect">
            <a:avLst/>
          </a:prstGeom>
          <a:noFill/>
          <a:ln/>
        </p:spPr>
        <p:txBody>
          <a:bodyPr vert="horz" wrap="square" lIns="0" tIns="0" rIns="0" bIns="0" rtlCol="0" anchor="ctr"/>
          <a:lstStyle/>
          <a:p>
            <a:pPr marL="0" indent="0">
              <a:lnSpc>
                <a:spcPts val="1740"/>
              </a:lnSpc>
              <a:buNone/>
            </a:pPr>
            <a:r>
              <a:rPr lang="en-US" sz="1400" dirty="0">
                <a:solidFill>
                  <a:srgbClr val="4A4D55"/>
                </a:solidFill>
                <a:latin typeface="Inter" pitchFamily="34" charset="0"/>
                <a:ea typeface="Inter" pitchFamily="34" charset="-122"/>
                <a:cs typeface="Inter" pitchFamily="34" charset="-120"/>
              </a:rPr>
              <a:t>Offers a common language for dialogue across specialties and countries.</a:t>
            </a:r>
            <a:endParaRPr lang="en-US" sz="1400" dirty="0"/>
          </a:p>
        </p:txBody>
      </p:sp>
      <p:sp>
        <p:nvSpPr>
          <p:cNvPr id="25" name="SK-11-text-24"/>
          <p:cNvSpPr/>
          <p:nvPr/>
        </p:nvSpPr>
        <p:spPr>
          <a:xfrm>
            <a:off x="8312051" y="4822329"/>
            <a:ext cx="3079700" cy="441722"/>
          </a:xfrm>
          <a:prstGeom prst="rect">
            <a:avLst/>
          </a:prstGeom>
          <a:noFill/>
          <a:ln/>
        </p:spPr>
        <p:txBody>
          <a:bodyPr vert="horz" wrap="square" lIns="0" tIns="0" rIns="0" bIns="0" rtlCol="0" anchor="ctr"/>
          <a:lstStyle/>
          <a:p>
            <a:pPr marL="0" indent="0">
              <a:lnSpc>
                <a:spcPts val="1740"/>
              </a:lnSpc>
              <a:buNone/>
            </a:pPr>
            <a:r>
              <a:rPr lang="en-US" sz="1400" dirty="0">
                <a:solidFill>
                  <a:srgbClr val="4A4D55"/>
                </a:solidFill>
                <a:latin typeface="Inter" pitchFamily="34" charset="0"/>
                <a:ea typeface="Inter" pitchFamily="34" charset="-122"/>
                <a:cs typeface="Inter" pitchFamily="34" charset="-120"/>
              </a:rPr>
              <a:t>Helps translate ethical commitments into teachable and reviewable expectations.</a:t>
            </a:r>
            <a:endParaRPr lang="en-US" sz="1400" dirty="0"/>
          </a:p>
        </p:txBody>
      </p:sp>
      <p:sp>
        <p:nvSpPr>
          <p:cNvPr id="26" name="SK-11-text-25"/>
          <p:cNvSpPr/>
          <p:nvPr/>
        </p:nvSpPr>
        <p:spPr>
          <a:xfrm>
            <a:off x="609600" y="5626001"/>
            <a:ext cx="11582400" cy="441424"/>
          </a:xfrm>
          <a:prstGeom prst="rect">
            <a:avLst/>
          </a:prstGeom>
          <a:noFill/>
          <a:ln/>
        </p:spPr>
        <p:txBody>
          <a:bodyPr vert="horz" wrap="square" lIns="0" tIns="0" rIns="0" bIns="0" rtlCol="0" anchor="ctr"/>
          <a:lstStyle/>
          <a:p>
            <a:pPr marL="0" indent="0">
              <a:lnSpc>
                <a:spcPts val="2126"/>
              </a:lnSpc>
              <a:buNone/>
            </a:pPr>
            <a:r>
              <a:rPr lang="en-US" sz="1600" b="1" dirty="0">
                <a:solidFill>
                  <a:srgbClr val="1A1C1E"/>
                </a:solidFill>
              </a:rPr>
              <a:t>Shared aim:</a:t>
            </a:r>
            <a:r>
              <a:rPr lang="en-US" sz="1600" dirty="0">
                <a:solidFill>
                  <a:srgbClr val="1A1C1E"/>
                </a:solidFill>
              </a:rPr>
              <a:t> stronger specialty standards, better prepared specialists and greater public trust.</a:t>
            </a:r>
            <a:endParaRPr lang="en-US" sz="1600" dirty="0"/>
          </a:p>
        </p:txBody>
      </p:sp>
      <p:pic>
        <p:nvPicPr>
          <p:cNvPr id="27" name="Imagen 26"/>
          <p:cNvPicPr>
            <a:picLocks noChangeAspect="1"/>
          </p:cNvPicPr>
          <p:nvPr/>
        </p:nvPicPr>
        <p:blipFill>
          <a:blip r:embed="rId12"/>
          <a:stretch>
            <a:fillRect/>
          </a:stretch>
        </p:blipFill>
        <p:spPr>
          <a:xfrm>
            <a:off x="11108269" y="255231"/>
            <a:ext cx="828734" cy="770005"/>
          </a:xfrm>
          <a:prstGeom prst="rect">
            <a:avLst/>
          </a:prstGeom>
        </p:spPr>
      </p:pic>
    </p:spTree>
    <p:extLst>
      <p:ext uri="{BB962C8B-B14F-4D97-AF65-F5344CB8AC3E}">
        <p14:creationId xmlns:p14="http://schemas.microsoft.com/office/powerpoint/2010/main" val="35391699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4" name="SK-10-img-3" descr="preencoded.png"/>
          <p:cNvPicPr>
            <a:picLocks noChangeAspect="1"/>
          </p:cNvPicPr>
          <p:nvPr/>
        </p:nvPicPr>
        <p:blipFill>
          <a:blip r:embed="rId3"/>
          <a:stretch>
            <a:fillRect/>
          </a:stretch>
        </p:blipFill>
        <p:spPr>
          <a:xfrm>
            <a:off x="609600" y="457200"/>
            <a:ext cx="38100" cy="304800"/>
          </a:xfrm>
          <a:prstGeom prst="rect">
            <a:avLst/>
          </a:prstGeom>
        </p:spPr>
      </p:pic>
      <p:pic>
        <p:nvPicPr>
          <p:cNvPr id="5" name="SK-10-img-4" descr="preencoded.png"/>
          <p:cNvPicPr>
            <a:picLocks noChangeAspect="1"/>
          </p:cNvPicPr>
          <p:nvPr/>
        </p:nvPicPr>
        <p:blipFill>
          <a:blip r:embed="rId4"/>
          <a:stretch>
            <a:fillRect/>
          </a:stretch>
        </p:blipFill>
        <p:spPr>
          <a:xfrm>
            <a:off x="609600" y="1497211"/>
            <a:ext cx="4894064" cy="4903589"/>
          </a:xfrm>
          <a:prstGeom prst="rect">
            <a:avLst/>
          </a:prstGeom>
        </p:spPr>
      </p:pic>
      <p:pic>
        <p:nvPicPr>
          <p:cNvPr id="6" name="SK-10-img-5" descr="preencoded.png"/>
          <p:cNvPicPr>
            <a:picLocks noChangeAspect="1"/>
          </p:cNvPicPr>
          <p:nvPr/>
        </p:nvPicPr>
        <p:blipFill>
          <a:blip r:embed="rId5"/>
          <a:stretch>
            <a:fillRect/>
          </a:stretch>
        </p:blipFill>
        <p:spPr>
          <a:xfrm>
            <a:off x="723900" y="2797969"/>
            <a:ext cx="685800" cy="685800"/>
          </a:xfrm>
          <a:prstGeom prst="rect">
            <a:avLst/>
          </a:prstGeom>
        </p:spPr>
      </p:pic>
      <p:pic>
        <p:nvPicPr>
          <p:cNvPr id="7" name="SK-10-img-6" descr="preencoded.png"/>
          <p:cNvPicPr>
            <a:picLocks noChangeAspect="1"/>
          </p:cNvPicPr>
          <p:nvPr/>
        </p:nvPicPr>
        <p:blipFill>
          <a:blip r:embed="rId6"/>
          <a:stretch>
            <a:fillRect/>
          </a:stretch>
        </p:blipFill>
        <p:spPr>
          <a:xfrm>
            <a:off x="852488" y="2969419"/>
            <a:ext cx="428625" cy="342900"/>
          </a:xfrm>
          <a:prstGeom prst="rect">
            <a:avLst/>
          </a:prstGeom>
        </p:spPr>
      </p:pic>
      <p:pic>
        <p:nvPicPr>
          <p:cNvPr id="8" name="SK-10-img-7" descr="preencoded.png"/>
          <p:cNvPicPr>
            <a:picLocks noChangeAspect="1"/>
          </p:cNvPicPr>
          <p:nvPr/>
        </p:nvPicPr>
        <p:blipFill>
          <a:blip r:embed="rId7"/>
          <a:stretch>
            <a:fillRect/>
          </a:stretch>
        </p:blipFill>
        <p:spPr>
          <a:xfrm>
            <a:off x="5960864" y="2148632"/>
            <a:ext cx="304800" cy="304800"/>
          </a:xfrm>
          <a:prstGeom prst="rect">
            <a:avLst/>
          </a:prstGeom>
        </p:spPr>
      </p:pic>
      <p:pic>
        <p:nvPicPr>
          <p:cNvPr id="9" name="SK-10-img-8" descr="preencoded.png"/>
          <p:cNvPicPr>
            <a:picLocks noChangeAspect="1"/>
          </p:cNvPicPr>
          <p:nvPr/>
        </p:nvPicPr>
        <p:blipFill>
          <a:blip r:embed="rId8"/>
          <a:stretch>
            <a:fillRect/>
          </a:stretch>
        </p:blipFill>
        <p:spPr>
          <a:xfrm>
            <a:off x="5960864" y="2624882"/>
            <a:ext cx="304800" cy="304800"/>
          </a:xfrm>
          <a:prstGeom prst="rect">
            <a:avLst/>
          </a:prstGeom>
        </p:spPr>
      </p:pic>
      <p:pic>
        <p:nvPicPr>
          <p:cNvPr id="10" name="SK-10-img-9" descr="preencoded.png"/>
          <p:cNvPicPr>
            <a:picLocks noChangeAspect="1"/>
          </p:cNvPicPr>
          <p:nvPr/>
        </p:nvPicPr>
        <p:blipFill>
          <a:blip r:embed="rId9"/>
          <a:stretch>
            <a:fillRect/>
          </a:stretch>
        </p:blipFill>
        <p:spPr>
          <a:xfrm>
            <a:off x="5960864" y="3339257"/>
            <a:ext cx="304800" cy="304800"/>
          </a:xfrm>
          <a:prstGeom prst="rect">
            <a:avLst/>
          </a:prstGeom>
        </p:spPr>
      </p:pic>
      <p:pic>
        <p:nvPicPr>
          <p:cNvPr id="11" name="SK-10-img-10" descr="preencoded.png"/>
          <p:cNvPicPr>
            <a:picLocks noChangeAspect="1"/>
          </p:cNvPicPr>
          <p:nvPr/>
        </p:nvPicPr>
        <p:blipFill>
          <a:blip r:embed="rId10"/>
          <a:stretch>
            <a:fillRect/>
          </a:stretch>
        </p:blipFill>
        <p:spPr>
          <a:xfrm>
            <a:off x="5960864" y="4625132"/>
            <a:ext cx="5621536" cy="871538"/>
          </a:xfrm>
          <a:prstGeom prst="rect">
            <a:avLst/>
          </a:prstGeom>
        </p:spPr>
      </p:pic>
      <p:pic>
        <p:nvPicPr>
          <p:cNvPr id="12" name="SK-10-img-11" descr="preencoded.png"/>
          <p:cNvPicPr>
            <a:picLocks noChangeAspect="1"/>
          </p:cNvPicPr>
          <p:nvPr/>
        </p:nvPicPr>
        <p:blipFill>
          <a:blip r:embed="rId11"/>
          <a:stretch>
            <a:fillRect/>
          </a:stretch>
        </p:blipFill>
        <p:spPr>
          <a:xfrm>
            <a:off x="5960864" y="5149007"/>
            <a:ext cx="1135856" cy="347663"/>
          </a:xfrm>
          <a:prstGeom prst="rect">
            <a:avLst/>
          </a:prstGeom>
        </p:spPr>
      </p:pic>
      <p:pic>
        <p:nvPicPr>
          <p:cNvPr id="13" name="SK-10-img-12" descr="preencoded.png"/>
          <p:cNvPicPr>
            <a:picLocks noChangeAspect="1"/>
          </p:cNvPicPr>
          <p:nvPr/>
        </p:nvPicPr>
        <p:blipFill>
          <a:blip r:embed="rId12"/>
          <a:stretch>
            <a:fillRect/>
          </a:stretch>
        </p:blipFill>
        <p:spPr>
          <a:xfrm>
            <a:off x="6103739" y="5256461"/>
            <a:ext cx="178594" cy="145107"/>
          </a:xfrm>
          <a:prstGeom prst="rect">
            <a:avLst/>
          </a:prstGeom>
        </p:spPr>
      </p:pic>
      <p:pic>
        <p:nvPicPr>
          <p:cNvPr id="14" name="SK-10-img-13" descr="preencoded.png"/>
          <p:cNvPicPr>
            <a:picLocks noChangeAspect="1"/>
          </p:cNvPicPr>
          <p:nvPr/>
        </p:nvPicPr>
        <p:blipFill>
          <a:blip r:embed="rId13"/>
          <a:stretch>
            <a:fillRect/>
          </a:stretch>
        </p:blipFill>
        <p:spPr>
          <a:xfrm>
            <a:off x="7158633" y="5149007"/>
            <a:ext cx="1107281" cy="347663"/>
          </a:xfrm>
          <a:prstGeom prst="rect">
            <a:avLst/>
          </a:prstGeom>
        </p:spPr>
      </p:pic>
      <p:pic>
        <p:nvPicPr>
          <p:cNvPr id="15" name="SK-10-img-14" descr="preencoded.png"/>
          <p:cNvPicPr>
            <a:picLocks noChangeAspect="1"/>
          </p:cNvPicPr>
          <p:nvPr/>
        </p:nvPicPr>
        <p:blipFill>
          <a:blip r:embed="rId12"/>
          <a:stretch>
            <a:fillRect/>
          </a:stretch>
        </p:blipFill>
        <p:spPr>
          <a:xfrm>
            <a:off x="7301508" y="5256461"/>
            <a:ext cx="178594" cy="145107"/>
          </a:xfrm>
          <a:prstGeom prst="rect">
            <a:avLst/>
          </a:prstGeom>
        </p:spPr>
      </p:pic>
      <p:pic>
        <p:nvPicPr>
          <p:cNvPr id="16" name="SK-10-img-15" descr="preencoded.png"/>
          <p:cNvPicPr>
            <a:picLocks noChangeAspect="1"/>
          </p:cNvPicPr>
          <p:nvPr/>
        </p:nvPicPr>
        <p:blipFill>
          <a:blip r:embed="rId14"/>
          <a:stretch>
            <a:fillRect/>
          </a:stretch>
        </p:blipFill>
        <p:spPr>
          <a:xfrm>
            <a:off x="8327827" y="5149007"/>
            <a:ext cx="1440656" cy="347663"/>
          </a:xfrm>
          <a:prstGeom prst="rect">
            <a:avLst/>
          </a:prstGeom>
        </p:spPr>
      </p:pic>
      <p:pic>
        <p:nvPicPr>
          <p:cNvPr id="17" name="SK-10-img-16" descr="preencoded.png"/>
          <p:cNvPicPr>
            <a:picLocks noChangeAspect="1"/>
          </p:cNvPicPr>
          <p:nvPr/>
        </p:nvPicPr>
        <p:blipFill>
          <a:blip r:embed="rId12"/>
          <a:stretch>
            <a:fillRect/>
          </a:stretch>
        </p:blipFill>
        <p:spPr>
          <a:xfrm>
            <a:off x="8470702" y="5256461"/>
            <a:ext cx="178594" cy="145107"/>
          </a:xfrm>
          <a:prstGeom prst="rect">
            <a:avLst/>
          </a:prstGeom>
        </p:spPr>
      </p:pic>
      <p:pic>
        <p:nvPicPr>
          <p:cNvPr id="18" name="SK-10-img-17" descr="preencoded.png"/>
          <p:cNvPicPr>
            <a:picLocks noChangeAspect="1"/>
          </p:cNvPicPr>
          <p:nvPr/>
        </p:nvPicPr>
        <p:blipFill>
          <a:blip r:embed="rId15"/>
          <a:stretch>
            <a:fillRect/>
          </a:stretch>
        </p:blipFill>
        <p:spPr>
          <a:xfrm>
            <a:off x="9830395" y="5149007"/>
            <a:ext cx="973931" cy="347663"/>
          </a:xfrm>
          <a:prstGeom prst="rect">
            <a:avLst/>
          </a:prstGeom>
        </p:spPr>
      </p:pic>
      <p:pic>
        <p:nvPicPr>
          <p:cNvPr id="19" name="SK-10-img-18" descr="preencoded.png"/>
          <p:cNvPicPr>
            <a:picLocks noChangeAspect="1"/>
          </p:cNvPicPr>
          <p:nvPr/>
        </p:nvPicPr>
        <p:blipFill>
          <a:blip r:embed="rId12"/>
          <a:stretch>
            <a:fillRect/>
          </a:stretch>
        </p:blipFill>
        <p:spPr>
          <a:xfrm>
            <a:off x="9973270" y="5256461"/>
            <a:ext cx="178594" cy="145107"/>
          </a:xfrm>
          <a:prstGeom prst="rect">
            <a:avLst/>
          </a:prstGeom>
        </p:spPr>
      </p:pic>
      <p:sp>
        <p:nvSpPr>
          <p:cNvPr id="20" name="SK-10-text-19"/>
          <p:cNvSpPr/>
          <p:nvPr/>
        </p:nvSpPr>
        <p:spPr>
          <a:xfrm>
            <a:off x="800100" y="509587"/>
            <a:ext cx="7437120" cy="200025"/>
          </a:xfrm>
          <a:prstGeom prst="rect">
            <a:avLst/>
          </a:prstGeom>
          <a:noFill/>
          <a:ln/>
        </p:spPr>
        <p:txBody>
          <a:bodyPr vert="horz" wrap="none" lIns="0" tIns="0" rIns="0" bIns="0" rtlCol="0" anchor="ctr"/>
          <a:lstStyle/>
          <a:p>
            <a:pPr marL="0" indent="0">
              <a:lnSpc>
                <a:spcPts val="1575"/>
              </a:lnSpc>
              <a:buNone/>
            </a:pPr>
            <a:r>
              <a:rPr lang="en-US" sz="1050" b="1" kern="0" spc="84" dirty="0">
                <a:solidFill>
                  <a:srgbClr val="003399"/>
                </a:solidFill>
                <a:latin typeface="Inter" pitchFamily="34" charset="0"/>
                <a:ea typeface="Inter" pitchFamily="34" charset="-122"/>
                <a:cs typeface="Inter" pitchFamily="34" charset="-120"/>
              </a:rPr>
              <a:t>UEMS ADVISORY BOARD • MEDICAL ETHICS EDUCATION</a:t>
            </a:r>
            <a:endParaRPr lang="en-US" sz="1050" dirty="0"/>
          </a:p>
        </p:txBody>
      </p:sp>
      <p:sp>
        <p:nvSpPr>
          <p:cNvPr id="21" name="SK-10-text-20"/>
          <p:cNvSpPr/>
          <p:nvPr/>
        </p:nvSpPr>
        <p:spPr>
          <a:xfrm>
            <a:off x="609600" y="838200"/>
            <a:ext cx="11582400" cy="411361"/>
          </a:xfrm>
          <a:prstGeom prst="rect">
            <a:avLst/>
          </a:prstGeom>
          <a:noFill/>
          <a:ln/>
        </p:spPr>
        <p:txBody>
          <a:bodyPr vert="horz" wrap="square" lIns="0" tIns="0" rIns="0" bIns="0" rtlCol="0" anchor="ctr"/>
          <a:lstStyle/>
          <a:p>
            <a:pPr marL="0" indent="0">
              <a:lnSpc>
                <a:spcPts val="3240"/>
              </a:lnSpc>
              <a:buNone/>
            </a:pPr>
            <a:r>
              <a:rPr lang="en-US" sz="2700" b="1" dirty="0">
                <a:solidFill>
                  <a:srgbClr val="1A1C1E"/>
                </a:solidFill>
              </a:rPr>
              <a:t>Recommendation to the Advisory Board</a:t>
            </a:r>
            <a:endParaRPr lang="en-US" sz="2700" dirty="0"/>
          </a:p>
        </p:txBody>
      </p:sp>
      <p:sp>
        <p:nvSpPr>
          <p:cNvPr id="22" name="SK-10-text-21"/>
          <p:cNvSpPr/>
          <p:nvPr/>
        </p:nvSpPr>
        <p:spPr>
          <a:xfrm>
            <a:off x="1600200" y="2883694"/>
            <a:ext cx="6429375" cy="514350"/>
          </a:xfrm>
          <a:prstGeom prst="rect">
            <a:avLst/>
          </a:prstGeom>
          <a:noFill/>
          <a:ln/>
        </p:spPr>
        <p:txBody>
          <a:bodyPr vert="horz" wrap="square" lIns="0" tIns="0" rIns="0" bIns="0" rtlCol="0" anchor="ctr"/>
          <a:lstStyle/>
          <a:p>
            <a:pPr marL="0" indent="0">
              <a:lnSpc>
                <a:spcPts val="4050"/>
              </a:lnSpc>
              <a:buNone/>
            </a:pPr>
            <a:r>
              <a:rPr lang="en-US" sz="4050" b="1" kern="0" spc="65" dirty="0">
                <a:solidFill>
                  <a:srgbClr val="003399"/>
                </a:solidFill>
              </a:rPr>
              <a:t>RESOLUTION</a:t>
            </a:r>
            <a:endParaRPr lang="en-US" sz="4050" dirty="0"/>
          </a:p>
        </p:txBody>
      </p:sp>
      <p:sp>
        <p:nvSpPr>
          <p:cNvPr id="23" name="SK-10-text-22"/>
          <p:cNvSpPr/>
          <p:nvPr/>
        </p:nvSpPr>
        <p:spPr>
          <a:xfrm>
            <a:off x="723900" y="3750469"/>
            <a:ext cx="2476500" cy="214313"/>
          </a:xfrm>
          <a:prstGeom prst="rect">
            <a:avLst/>
          </a:prstGeom>
          <a:noFill/>
          <a:ln/>
        </p:spPr>
        <p:txBody>
          <a:bodyPr vert="horz" wrap="square" lIns="0" tIns="0" rIns="0" bIns="0" rtlCol="0" anchor="ctr"/>
          <a:lstStyle/>
          <a:p>
            <a:pPr marL="0" indent="0">
              <a:lnSpc>
                <a:spcPts val="1688"/>
              </a:lnSpc>
              <a:buNone/>
            </a:pPr>
            <a:r>
              <a:rPr lang="en-US" sz="1125" b="1" kern="0" spc="126" dirty="0">
                <a:solidFill>
                  <a:srgbClr val="6B7280"/>
                </a:solidFill>
                <a:latin typeface="Inter" pitchFamily="34" charset="0"/>
                <a:ea typeface="Inter" pitchFamily="34" charset="-122"/>
                <a:cs typeface="Inter" pitchFamily="34" charset="-120"/>
              </a:rPr>
              <a:t>FORMAL REQUEST</a:t>
            </a:r>
            <a:endParaRPr lang="en-US" sz="1125" dirty="0"/>
          </a:p>
        </p:txBody>
      </p:sp>
      <p:sp>
        <p:nvSpPr>
          <p:cNvPr id="24" name="SK-10-text-23"/>
          <p:cNvSpPr/>
          <p:nvPr/>
        </p:nvSpPr>
        <p:spPr>
          <a:xfrm>
            <a:off x="723900" y="4231481"/>
            <a:ext cx="4360664" cy="868412"/>
          </a:xfrm>
          <a:prstGeom prst="rect">
            <a:avLst/>
          </a:prstGeom>
          <a:noFill/>
          <a:ln/>
        </p:spPr>
        <p:txBody>
          <a:bodyPr vert="horz" wrap="square" lIns="0" tIns="0" rIns="0" bIns="0" rtlCol="0" anchor="ctr"/>
          <a:lstStyle/>
          <a:p>
            <a:pPr marL="0" indent="0">
              <a:lnSpc>
                <a:spcPts val="2280"/>
              </a:lnSpc>
              <a:buNone/>
            </a:pPr>
            <a:r>
              <a:rPr lang="en-US" sz="1425" b="1" dirty="0">
                <a:solidFill>
                  <a:srgbClr val="1A1C1E"/>
                </a:solidFill>
                <a:latin typeface="Inter" pitchFamily="34" charset="0"/>
                <a:ea typeface="Inter" pitchFamily="34" charset="-122"/>
                <a:cs typeface="Inter" pitchFamily="34" charset="-120"/>
              </a:rPr>
              <a:t>Approve the Medical Ethics Education Syllabus</a:t>
            </a:r>
            <a:r>
              <a:rPr lang="en-US" sz="1425" dirty="0">
                <a:solidFill>
                  <a:srgbClr val="1A1C1E"/>
                </a:solidFill>
                <a:latin typeface="Inter" pitchFamily="34" charset="0"/>
                <a:ea typeface="Inter" pitchFamily="34" charset="-122"/>
                <a:cs typeface="Inter" pitchFamily="34" charset="-120"/>
              </a:rPr>
              <a:t> as the common framework of the Thematic Federation </a:t>
            </a:r>
            <a:r>
              <a:rPr lang="en-US" sz="1425" dirty="0" smtClean="0">
                <a:solidFill>
                  <a:srgbClr val="1A1C1E"/>
                </a:solidFill>
                <a:latin typeface="Inter" pitchFamily="34" charset="0"/>
                <a:ea typeface="Inter" pitchFamily="34" charset="-122"/>
                <a:cs typeface="Inter" pitchFamily="34" charset="-120"/>
              </a:rPr>
              <a:t>for </a:t>
            </a:r>
            <a:r>
              <a:rPr lang="en-US" sz="1425" dirty="0">
                <a:solidFill>
                  <a:srgbClr val="1A1C1E"/>
                </a:solidFill>
                <a:latin typeface="Inter" pitchFamily="34" charset="0"/>
                <a:ea typeface="Inter" pitchFamily="34" charset="-122"/>
                <a:cs typeface="Inter" pitchFamily="34" charset="-120"/>
              </a:rPr>
              <a:t>Medical Ethics.</a:t>
            </a:r>
            <a:endParaRPr lang="en-US" sz="1425" dirty="0"/>
          </a:p>
        </p:txBody>
      </p:sp>
      <p:sp>
        <p:nvSpPr>
          <p:cNvPr id="25" name="SK-10-text-24"/>
          <p:cNvSpPr/>
          <p:nvPr/>
        </p:nvSpPr>
        <p:spPr>
          <a:xfrm>
            <a:off x="5960864" y="1573411"/>
            <a:ext cx="6231136" cy="346621"/>
          </a:xfrm>
          <a:prstGeom prst="rect">
            <a:avLst/>
          </a:prstGeom>
          <a:noFill/>
          <a:ln/>
        </p:spPr>
        <p:txBody>
          <a:bodyPr vert="horz" wrap="square" lIns="0" tIns="0" rIns="0" bIns="0" rtlCol="0" anchor="ctr"/>
          <a:lstStyle/>
          <a:p>
            <a:pPr marL="0" indent="0">
              <a:lnSpc>
                <a:spcPts val="2730"/>
              </a:lnSpc>
              <a:buNone/>
            </a:pPr>
            <a:r>
              <a:rPr lang="en-US" sz="2100" b="1" dirty="0">
                <a:solidFill>
                  <a:srgbClr val="1A1C1E"/>
                </a:solidFill>
              </a:rPr>
              <a:t>Proposed next steps toward implementation</a:t>
            </a:r>
            <a:endParaRPr lang="en-US" sz="2100" dirty="0"/>
          </a:p>
        </p:txBody>
      </p:sp>
      <p:sp>
        <p:nvSpPr>
          <p:cNvPr id="26" name="SK-10-text-25"/>
          <p:cNvSpPr/>
          <p:nvPr/>
        </p:nvSpPr>
        <p:spPr>
          <a:xfrm>
            <a:off x="6079927" y="2148632"/>
            <a:ext cx="381000" cy="3048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03399"/>
                </a:solidFill>
                <a:latin typeface="Inter" pitchFamily="34" charset="0"/>
                <a:ea typeface="Inter" pitchFamily="34" charset="-122"/>
                <a:cs typeface="Inter" pitchFamily="34" charset="-120"/>
              </a:rPr>
              <a:t>1</a:t>
            </a:r>
            <a:endParaRPr lang="en-US" sz="1200" dirty="0"/>
          </a:p>
        </p:txBody>
      </p:sp>
      <p:sp>
        <p:nvSpPr>
          <p:cNvPr id="27" name="SK-10-text-26"/>
          <p:cNvSpPr/>
          <p:nvPr/>
        </p:nvSpPr>
        <p:spPr>
          <a:xfrm>
            <a:off x="6418064" y="2148632"/>
            <a:ext cx="5773936" cy="271463"/>
          </a:xfrm>
          <a:prstGeom prst="rect">
            <a:avLst/>
          </a:prstGeom>
          <a:noFill/>
          <a:ln/>
        </p:spPr>
        <p:txBody>
          <a:bodyPr vert="horz" wrap="square" lIns="0" tIns="0" rIns="0" bIns="0" rtlCol="0" anchor="ctr"/>
          <a:lstStyle/>
          <a:p>
            <a:pPr marL="0" indent="0" algn="l">
              <a:lnSpc>
                <a:spcPts val="2138"/>
              </a:lnSpc>
              <a:buNone/>
            </a:pPr>
            <a:r>
              <a:rPr lang="en-US" sz="1425" dirty="0">
                <a:solidFill>
                  <a:srgbClr val="1A1C1E"/>
                </a:solidFill>
                <a:latin typeface="Inter" pitchFamily="34" charset="0"/>
                <a:ea typeface="Inter" pitchFamily="34" charset="-122"/>
                <a:cs typeface="Inter" pitchFamily="34" charset="-120"/>
              </a:rPr>
              <a:t>Endorse the syllabus and its proficiency-based structure.</a:t>
            </a:r>
            <a:endParaRPr lang="en-US" sz="1425" dirty="0"/>
          </a:p>
        </p:txBody>
      </p:sp>
      <p:sp>
        <p:nvSpPr>
          <p:cNvPr id="28" name="SK-10-text-27"/>
          <p:cNvSpPr/>
          <p:nvPr/>
        </p:nvSpPr>
        <p:spPr>
          <a:xfrm>
            <a:off x="6065639" y="2624882"/>
            <a:ext cx="381000" cy="3048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03399"/>
                </a:solidFill>
                <a:latin typeface="Inter" pitchFamily="34" charset="0"/>
                <a:ea typeface="Inter" pitchFamily="34" charset="-122"/>
                <a:cs typeface="Inter" pitchFamily="34" charset="-120"/>
              </a:rPr>
              <a:t>2</a:t>
            </a:r>
            <a:endParaRPr lang="en-US" sz="1200" dirty="0"/>
          </a:p>
        </p:txBody>
      </p:sp>
      <p:sp>
        <p:nvSpPr>
          <p:cNvPr id="29" name="SK-10-text-28"/>
          <p:cNvSpPr/>
          <p:nvPr/>
        </p:nvSpPr>
        <p:spPr>
          <a:xfrm>
            <a:off x="6418064" y="2624882"/>
            <a:ext cx="5164336" cy="542925"/>
          </a:xfrm>
          <a:prstGeom prst="rect">
            <a:avLst/>
          </a:prstGeom>
          <a:noFill/>
          <a:ln/>
        </p:spPr>
        <p:txBody>
          <a:bodyPr vert="horz" wrap="square" lIns="0" tIns="0" rIns="0" bIns="0" rtlCol="0" anchor="ctr"/>
          <a:lstStyle/>
          <a:p>
            <a:pPr marL="0" indent="0" algn="l">
              <a:lnSpc>
                <a:spcPts val="2138"/>
              </a:lnSpc>
              <a:buNone/>
            </a:pPr>
            <a:r>
              <a:rPr lang="en-US" sz="1425" dirty="0">
                <a:solidFill>
                  <a:srgbClr val="1A1C1E"/>
                </a:solidFill>
                <a:latin typeface="Inter" pitchFamily="34" charset="0"/>
                <a:ea typeface="Inter" pitchFamily="34" charset="-122"/>
                <a:cs typeface="Inter" pitchFamily="34" charset="-120"/>
              </a:rPr>
              <a:t>Invite specialty and national representatives to map local implementation.</a:t>
            </a:r>
            <a:endParaRPr lang="en-US" sz="1425" dirty="0"/>
          </a:p>
        </p:txBody>
      </p:sp>
      <p:sp>
        <p:nvSpPr>
          <p:cNvPr id="30" name="SK-10-text-29"/>
          <p:cNvSpPr/>
          <p:nvPr/>
        </p:nvSpPr>
        <p:spPr>
          <a:xfrm>
            <a:off x="6065639" y="3339257"/>
            <a:ext cx="381000" cy="3048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03399"/>
                </a:solidFill>
                <a:latin typeface="Inter" pitchFamily="34" charset="0"/>
                <a:ea typeface="Inter" pitchFamily="34" charset="-122"/>
                <a:cs typeface="Inter" pitchFamily="34" charset="-120"/>
              </a:rPr>
              <a:t>3</a:t>
            </a:r>
            <a:endParaRPr lang="en-US" sz="1200" dirty="0"/>
          </a:p>
        </p:txBody>
      </p:sp>
      <p:sp>
        <p:nvSpPr>
          <p:cNvPr id="31" name="SK-10-text-30"/>
          <p:cNvSpPr/>
          <p:nvPr/>
        </p:nvSpPr>
        <p:spPr>
          <a:xfrm>
            <a:off x="6418064" y="3339257"/>
            <a:ext cx="5164336" cy="542925"/>
          </a:xfrm>
          <a:prstGeom prst="rect">
            <a:avLst/>
          </a:prstGeom>
          <a:noFill/>
          <a:ln/>
        </p:spPr>
        <p:txBody>
          <a:bodyPr vert="horz" wrap="square" lIns="0" tIns="0" rIns="0" bIns="0" rtlCol="0" anchor="ctr"/>
          <a:lstStyle/>
          <a:p>
            <a:pPr marL="0" indent="0" algn="l">
              <a:lnSpc>
                <a:spcPts val="2138"/>
              </a:lnSpc>
              <a:buNone/>
            </a:pPr>
            <a:r>
              <a:rPr lang="en-US" sz="1425" dirty="0">
                <a:solidFill>
                  <a:srgbClr val="1A1C1E"/>
                </a:solidFill>
                <a:latin typeface="Inter" pitchFamily="34" charset="0"/>
                <a:ea typeface="Inter" pitchFamily="34" charset="-122"/>
                <a:cs typeface="Inter" pitchFamily="34" charset="-120"/>
              </a:rPr>
              <a:t>Develop teaching resources and a light-touch review cycle for emerging topics.</a:t>
            </a:r>
            <a:endParaRPr lang="en-US" sz="1425" dirty="0"/>
          </a:p>
        </p:txBody>
      </p:sp>
      <p:sp>
        <p:nvSpPr>
          <p:cNvPr id="32" name="SK-10-text-31"/>
          <p:cNvSpPr/>
          <p:nvPr/>
        </p:nvSpPr>
        <p:spPr>
          <a:xfrm>
            <a:off x="5960864" y="4853732"/>
            <a:ext cx="5697736" cy="200025"/>
          </a:xfrm>
          <a:prstGeom prst="rect">
            <a:avLst/>
          </a:prstGeom>
          <a:noFill/>
          <a:ln/>
        </p:spPr>
        <p:txBody>
          <a:bodyPr vert="horz" wrap="square" lIns="0" tIns="0" rIns="0" bIns="0" rtlCol="0" anchor="ctr"/>
          <a:lstStyle/>
          <a:p>
            <a:pPr marL="0" indent="0">
              <a:lnSpc>
                <a:spcPts val="1575"/>
              </a:lnSpc>
              <a:buNone/>
            </a:pPr>
            <a:r>
              <a:rPr lang="en-US" sz="1050" b="1" kern="0" spc="67" dirty="0">
                <a:solidFill>
                  <a:srgbClr val="6B7280"/>
                </a:solidFill>
                <a:latin typeface="Inter" pitchFamily="34" charset="0"/>
                <a:ea typeface="Inter" pitchFamily="34" charset="-122"/>
                <a:cs typeface="Inter" pitchFamily="34" charset="-120"/>
              </a:rPr>
              <a:t>APPROVAL TEST</a:t>
            </a:r>
            <a:endParaRPr lang="en-US" sz="1050" dirty="0"/>
          </a:p>
        </p:txBody>
      </p:sp>
      <p:sp>
        <p:nvSpPr>
          <p:cNvPr id="33" name="SK-10-text-32"/>
          <p:cNvSpPr/>
          <p:nvPr/>
        </p:nvSpPr>
        <p:spPr>
          <a:xfrm>
            <a:off x="6282333" y="5149007"/>
            <a:ext cx="1039809" cy="347663"/>
          </a:xfrm>
          <a:prstGeom prst="rect">
            <a:avLst/>
          </a:prstGeom>
          <a:noFill/>
          <a:ln/>
        </p:spPr>
        <p:txBody>
          <a:bodyPr vert="horz" wrap="none" lIns="0" tIns="0" rIns="0" bIns="0" rtlCol="0" anchor="ctr"/>
          <a:lstStyle/>
          <a:p>
            <a:pPr marL="0" indent="0">
              <a:lnSpc>
                <a:spcPts val="1688"/>
              </a:lnSpc>
              <a:buNone/>
            </a:pPr>
            <a:r>
              <a:rPr lang="en-US" sz="1125" dirty="0">
                <a:solidFill>
                  <a:srgbClr val="4A4D55"/>
                </a:solidFill>
                <a:latin typeface="Inter" pitchFamily="34" charset="0"/>
                <a:ea typeface="Inter" pitchFamily="34" charset="-122"/>
                <a:cs typeface="Inter" pitchFamily="34" charset="-120"/>
              </a:rPr>
              <a:t>Coherent</a:t>
            </a:r>
            <a:endParaRPr lang="en-US" sz="1125" dirty="0"/>
          </a:p>
        </p:txBody>
      </p:sp>
      <p:sp>
        <p:nvSpPr>
          <p:cNvPr id="34" name="SK-10-text-33"/>
          <p:cNvSpPr/>
          <p:nvPr/>
        </p:nvSpPr>
        <p:spPr>
          <a:xfrm>
            <a:off x="7480102" y="5149007"/>
            <a:ext cx="1030981" cy="347663"/>
          </a:xfrm>
          <a:prstGeom prst="rect">
            <a:avLst/>
          </a:prstGeom>
          <a:noFill/>
          <a:ln/>
        </p:spPr>
        <p:txBody>
          <a:bodyPr vert="horz" wrap="none" lIns="0" tIns="0" rIns="0" bIns="0" rtlCol="0" anchor="ctr"/>
          <a:lstStyle/>
          <a:p>
            <a:pPr marL="0" indent="0">
              <a:lnSpc>
                <a:spcPts val="1688"/>
              </a:lnSpc>
              <a:buNone/>
            </a:pPr>
            <a:r>
              <a:rPr lang="en-US" sz="1125" dirty="0">
                <a:solidFill>
                  <a:srgbClr val="4A4D55"/>
                </a:solidFill>
                <a:latin typeface="Inter" pitchFamily="34" charset="0"/>
                <a:ea typeface="Inter" pitchFamily="34" charset="-122"/>
                <a:cs typeface="Inter" pitchFamily="34" charset="-120"/>
              </a:rPr>
              <a:t>Relevant</a:t>
            </a:r>
            <a:endParaRPr lang="en-US" sz="1125" dirty="0"/>
          </a:p>
        </p:txBody>
      </p:sp>
      <p:sp>
        <p:nvSpPr>
          <p:cNvPr id="35" name="SK-10-text-34"/>
          <p:cNvSpPr/>
          <p:nvPr/>
        </p:nvSpPr>
        <p:spPr>
          <a:xfrm>
            <a:off x="8649295" y="5149007"/>
            <a:ext cx="1806462" cy="347663"/>
          </a:xfrm>
          <a:prstGeom prst="rect">
            <a:avLst/>
          </a:prstGeom>
          <a:noFill/>
          <a:ln/>
        </p:spPr>
        <p:txBody>
          <a:bodyPr vert="horz" wrap="none" lIns="0" tIns="0" rIns="0" bIns="0" rtlCol="0" anchor="ctr"/>
          <a:lstStyle/>
          <a:p>
            <a:pPr marL="0" indent="0">
              <a:lnSpc>
                <a:spcPts val="1688"/>
              </a:lnSpc>
              <a:buNone/>
            </a:pPr>
            <a:r>
              <a:rPr lang="en-US" sz="1125" dirty="0">
                <a:solidFill>
                  <a:srgbClr val="4A4D55"/>
                </a:solidFill>
                <a:latin typeface="Inter" pitchFamily="34" charset="0"/>
                <a:ea typeface="Inter" pitchFamily="34" charset="-122"/>
                <a:cs typeface="Inter" pitchFamily="34" charset="-120"/>
              </a:rPr>
              <a:t>Future-facing</a:t>
            </a:r>
            <a:endParaRPr lang="en-US" sz="1125" dirty="0"/>
          </a:p>
        </p:txBody>
      </p:sp>
      <p:sp>
        <p:nvSpPr>
          <p:cNvPr id="36" name="SK-10-text-35"/>
          <p:cNvSpPr/>
          <p:nvPr/>
        </p:nvSpPr>
        <p:spPr>
          <a:xfrm>
            <a:off x="10151864" y="5149007"/>
            <a:ext cx="737018" cy="347663"/>
          </a:xfrm>
          <a:prstGeom prst="rect">
            <a:avLst/>
          </a:prstGeom>
          <a:noFill/>
          <a:ln/>
        </p:spPr>
        <p:txBody>
          <a:bodyPr vert="horz" wrap="none" lIns="0" tIns="0" rIns="0" bIns="0" rtlCol="0" anchor="ctr"/>
          <a:lstStyle/>
          <a:p>
            <a:pPr marL="0" indent="0">
              <a:lnSpc>
                <a:spcPts val="1688"/>
              </a:lnSpc>
              <a:buNone/>
            </a:pPr>
            <a:r>
              <a:rPr lang="en-US" sz="1125" dirty="0">
                <a:solidFill>
                  <a:srgbClr val="4A4D55"/>
                </a:solidFill>
                <a:latin typeface="Inter" pitchFamily="34" charset="0"/>
                <a:ea typeface="Inter" pitchFamily="34" charset="-122"/>
                <a:cs typeface="Inter" pitchFamily="34" charset="-120"/>
              </a:rPr>
              <a:t>Usable</a:t>
            </a:r>
            <a:endParaRPr lang="en-US" sz="1125" dirty="0"/>
          </a:p>
        </p:txBody>
      </p:sp>
      <p:sp>
        <p:nvSpPr>
          <p:cNvPr id="37" name="SK-10-text-36"/>
          <p:cNvSpPr/>
          <p:nvPr/>
        </p:nvSpPr>
        <p:spPr>
          <a:xfrm>
            <a:off x="5960864" y="5725269"/>
            <a:ext cx="5621536" cy="586680"/>
          </a:xfrm>
          <a:prstGeom prst="rect">
            <a:avLst/>
          </a:prstGeom>
          <a:noFill/>
          <a:ln/>
        </p:spPr>
        <p:txBody>
          <a:bodyPr vert="horz" wrap="square" lIns="0" tIns="0" rIns="0" bIns="0" rtlCol="0" anchor="ctr"/>
          <a:lstStyle/>
          <a:p>
            <a:pPr marL="0" indent="0">
              <a:lnSpc>
                <a:spcPts val="2310"/>
              </a:lnSpc>
              <a:buNone/>
            </a:pPr>
            <a:r>
              <a:rPr lang="en-US" sz="1650" dirty="0">
                <a:solidFill>
                  <a:srgbClr val="1A1C1E"/>
                </a:solidFill>
              </a:rPr>
              <a:t>A common ethical language is an investment in trust, patient safety and the future of European medicine.</a:t>
            </a:r>
            <a:endParaRPr lang="en-US" sz="1650" dirty="0"/>
          </a:p>
        </p:txBody>
      </p:sp>
      <p:pic>
        <p:nvPicPr>
          <p:cNvPr id="38" name="Imagen 37"/>
          <p:cNvPicPr>
            <a:picLocks noChangeAspect="1"/>
          </p:cNvPicPr>
          <p:nvPr/>
        </p:nvPicPr>
        <p:blipFill>
          <a:blip r:embed="rId16"/>
          <a:stretch>
            <a:fillRect/>
          </a:stretch>
        </p:blipFill>
        <p:spPr>
          <a:xfrm>
            <a:off x="11108269" y="255231"/>
            <a:ext cx="828734" cy="7700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ée un document." ma:contentTypeScope="" ma:versionID="46b35aaa08c52807dfb346c9b5123096">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b78ee7e9995c7132adcfcf884f045e47"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Props1.xml><?xml version="1.0" encoding="utf-8"?>
<ds:datastoreItem xmlns:ds="http://schemas.openxmlformats.org/officeDocument/2006/customXml" ds:itemID="{72D4A869-5EE8-42A2-A861-E0A122DD5277}"/>
</file>

<file path=customXml/itemProps2.xml><?xml version="1.0" encoding="utf-8"?>
<ds:datastoreItem xmlns:ds="http://schemas.openxmlformats.org/officeDocument/2006/customXml" ds:itemID="{DDA988AC-58B7-4F25-A12C-11E292A2BFCC}"/>
</file>

<file path=customXml/itemProps3.xml><?xml version="1.0" encoding="utf-8"?>
<ds:datastoreItem xmlns:ds="http://schemas.openxmlformats.org/officeDocument/2006/customXml" ds:itemID="{93DCD53F-9E3C-4D82-9613-C7D8AC21E663}"/>
</file>

<file path=docProps/app.xml><?xml version="1.0" encoding="utf-8"?>
<Properties xmlns="http://schemas.openxmlformats.org/officeDocument/2006/extended-properties" xmlns:vt="http://schemas.openxmlformats.org/officeDocument/2006/docPropsVTypes">
  <TotalTime>411</TotalTime>
  <Words>1731</Words>
  <Application>Microsoft Office PowerPoint</Application>
  <PresentationFormat>Panorámica</PresentationFormat>
  <Paragraphs>191</Paragraphs>
  <Slides>15</Slides>
  <Notes>12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Inter</vt:lpstr>
      <vt:lpstr>Times New Roman</vt:lpstr>
      <vt:lpstr>Arial</vt:lpstr>
      <vt:lpstr>Symbol</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Jose Maria Dominguez Roldan</cp:lastModifiedBy>
  <cp:revision>18</cp:revision>
  <cp:lastPrinted>2026-10-15T06:14:10Z</cp:lastPrinted>
  <dcterms:created xsi:type="dcterms:W3CDTF">2026-10-10T06:16:57Z</dcterms:created>
  <dcterms:modified xsi:type="dcterms:W3CDTF">2026-10-16T15:17:28Z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ies>
</file>