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4" r:id="rId4"/>
  </p:sldMasterIdLst>
  <p:notesMasterIdLst>
    <p:notesMasterId r:id="rId26"/>
  </p:notesMasterIdLst>
  <p:handoutMasterIdLst>
    <p:handoutMasterId r:id="rId27"/>
  </p:handoutMasterIdLst>
  <p:sldIdLst>
    <p:sldId id="256" r:id="rId5"/>
    <p:sldId id="1577" r:id="rId6"/>
    <p:sldId id="1575" r:id="rId7"/>
    <p:sldId id="1560" r:id="rId8"/>
    <p:sldId id="1561" r:id="rId9"/>
    <p:sldId id="1562" r:id="rId10"/>
    <p:sldId id="1564" r:id="rId11"/>
    <p:sldId id="1565" r:id="rId12"/>
    <p:sldId id="1566" r:id="rId13"/>
    <p:sldId id="540" r:id="rId14"/>
    <p:sldId id="1567" r:id="rId15"/>
    <p:sldId id="1568" r:id="rId16"/>
    <p:sldId id="1569" r:id="rId17"/>
    <p:sldId id="1570" r:id="rId18"/>
    <p:sldId id="1571" r:id="rId19"/>
    <p:sldId id="1572" r:id="rId20"/>
    <p:sldId id="1573" r:id="rId21"/>
    <p:sldId id="1574" r:id="rId22"/>
    <p:sldId id="1576" r:id="rId23"/>
    <p:sldId id="1558" r:id="rId24"/>
    <p:sldId id="1549" r:id="rId25"/>
  </p:sldIdLst>
  <p:sldSz cx="12192000" cy="6858000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A0B4C6"/>
    <a:srgbClr val="9CBCCA"/>
    <a:srgbClr val="98AA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6" autoAdjust="0"/>
    <p:restoredTop sz="89125" autoAdjust="0"/>
  </p:normalViewPr>
  <p:slideViewPr>
    <p:cSldViewPr>
      <p:cViewPr varScale="1">
        <p:scale>
          <a:sx n="65" d="100"/>
          <a:sy n="65" d="100"/>
        </p:scale>
        <p:origin x="644" y="48"/>
      </p:cViewPr>
      <p:guideLst>
        <p:guide orient="horz" pos="2160"/>
        <p:guide pos="3840"/>
      </p:guideLst>
    </p:cSldViewPr>
  </p:slideViewPr>
  <p:outlineViewPr>
    <p:cViewPr>
      <p:scale>
        <a:sx n="1" d="1"/>
        <a:sy n="1" d="1"/>
      </p:scale>
      <p:origin x="0" y="-1889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120"/>
    </p:cViewPr>
  </p:sorterViewPr>
  <p:notesViewPr>
    <p:cSldViewPr>
      <p:cViewPr varScale="1">
        <p:scale>
          <a:sx n="72" d="100"/>
          <a:sy n="72" d="100"/>
        </p:scale>
        <p:origin x="5284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elia Donighian" userId="300d8eb8-7085-42bd-8abd-44c4d7e877f9" providerId="ADAL" clId="{7439FABA-16F0-461D-956C-88A49DF2F4D6}"/>
    <pc:docChg chg="undo custSel modSld">
      <pc:chgData name="Amelia Donighian" userId="300d8eb8-7085-42bd-8abd-44c4d7e877f9" providerId="ADAL" clId="{7439FABA-16F0-461D-956C-88A49DF2F4D6}" dt="2026-10-12T13:42:01.608" v="1" actId="1076"/>
      <pc:docMkLst>
        <pc:docMk/>
      </pc:docMkLst>
      <pc:sldChg chg="modSp mod">
        <pc:chgData name="Amelia Donighian" userId="300d8eb8-7085-42bd-8abd-44c4d7e877f9" providerId="ADAL" clId="{7439FABA-16F0-461D-956C-88A49DF2F4D6}" dt="2026-10-12T13:42:01.608" v="1" actId="1076"/>
        <pc:sldMkLst>
          <pc:docMk/>
          <pc:sldMk cId="3811777456" sldId="256"/>
        </pc:sldMkLst>
        <pc:spChg chg="mod">
          <ac:chgData name="Amelia Donighian" userId="300d8eb8-7085-42bd-8abd-44c4d7e877f9" providerId="ADAL" clId="{7439FABA-16F0-461D-956C-88A49DF2F4D6}" dt="2026-10-12T13:42:01.608" v="1" actId="1076"/>
          <ac:spMkLst>
            <pc:docMk/>
            <pc:sldMk cId="3811777456" sldId="256"/>
            <ac:spMk id="13" creationId="{2136134A-1C8E-FABA-819C-82AAB72F866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A7959C71-B73A-49FF-9308-B24F710812B5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D6790D8E-0C56-4F61-9B17-7A38744277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89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5468FC2B-D455-4AC4-9C5E-9317124768F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/>
              <a:t>Click to edit Master text styles</a:t>
            </a:r>
            <a:endParaRPr lang="en-US"/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1399807D-D128-4837-BF84-5EA633F317A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302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F15EC-873E-5903-E9D0-863B2C3B1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>
            <a:extLst>
              <a:ext uri="{FF2B5EF4-FFF2-40B4-BE49-F238E27FC236}">
                <a16:creationId xmlns:a16="http://schemas.microsoft.com/office/drawing/2014/main" id="{AB70ADBE-E8A9-DB26-5A0D-9635B5DEC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B7A4E11-2C0B-5864-41DA-AC52F5307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>
            <a:extLst>
              <a:ext uri="{FF2B5EF4-FFF2-40B4-BE49-F238E27FC236}">
                <a16:creationId xmlns:a16="http://schemas.microsoft.com/office/drawing/2014/main" id="{418A79CF-2BCE-1B9D-82AE-6CF901D0EC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1E573-A76A-4EE0-AED8-78D8D602523B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7815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ETR makes clear that a trainer needs more than clinical expertise. Trainers should be appropriately certified, maintain professional development, understand teaching and assessment, demonstrate scholarly activity and formally supervise and document trainee progress.</a:t>
            </a:r>
          </a:p>
          <a:p>
            <a:endParaRPr lang="en-US" dirty="0"/>
          </a:p>
          <a:p>
            <a:r>
              <a:rPr lang="en-US" dirty="0"/>
              <a:t>Source for all slide content: UEMS Section of Thoracic Surgery, 'Training Requirements for the Specialty of Thoracic Surgery', version submitted 15 September 2026, uploaded by the user.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852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institution is the third part of the training system. The ETR distinguishes high-</a:t>
            </a:r>
            <a:r>
              <a:rPr lang="en-US" dirty="0" err="1"/>
              <a:t>specialisation</a:t>
            </a:r>
            <a:r>
              <a:rPr lang="en-US" dirty="0"/>
              <a:t> and standard units. For a full-length high-</a:t>
            </a:r>
            <a:r>
              <a:rPr lang="en-US" dirty="0" err="1"/>
              <a:t>specialisation</a:t>
            </a:r>
            <a:r>
              <a:rPr lang="en-US" dirty="0"/>
              <a:t> </a:t>
            </a:r>
            <a:r>
              <a:rPr lang="en-US" dirty="0" err="1"/>
              <a:t>programme</a:t>
            </a:r>
            <a:r>
              <a:rPr lang="en-US" dirty="0"/>
              <a:t>, it specifies at least 300 major procedures per year, sufficient mentors and broad case exposure. Educational and research infrastructure, including simulation at high-</a:t>
            </a:r>
            <a:r>
              <a:rPr lang="en-US" dirty="0" err="1"/>
              <a:t>specialisation</a:t>
            </a:r>
            <a:r>
              <a:rPr lang="en-US" dirty="0"/>
              <a:t> level, is also addressed.</a:t>
            </a:r>
          </a:p>
          <a:p>
            <a:endParaRPr lang="en-US" dirty="0"/>
          </a:p>
          <a:p>
            <a:r>
              <a:rPr lang="en-US" dirty="0"/>
              <a:t>Source for all slide content: UEMS Section of Thoracic Surgery, 'Training Requirements for the Specialty of Thoracic Surgery', version submitted 15 September 2026, uploaded by the user.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36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1E573-A76A-4EE0-AED8-78D8D602523B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5314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6868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fld id="{76A6FD89-7856-45BD-848C-D1984CC63059}" type="datetime1">
              <a:rPr lang="en-US" smtClean="0">
                <a:solidFill>
                  <a:srgbClr val="FFFFFF"/>
                </a:solidFill>
              </a:rPr>
              <a:t>10/12/2026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962400" y="6484283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ETR’s UEMS MJC Upper GI Surgery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82E0A0-C266-4798-8C8F-B9F91E9DA37E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1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  <a:endParaRPr lang="en-US"/>
          </a:p>
        </p:txBody>
      </p:sp>
      <p:sp>
        <p:nvSpPr>
          <p:cNvPr id="28" name="Rectangle 5"/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/>
              <a:t>ETR’s UEMS MJC Upper GI Surgery</a:t>
            </a:r>
            <a:endParaRPr lang="en-US" dirty="0"/>
          </a:p>
        </p:txBody>
      </p:sp>
      <p:sp>
        <p:nvSpPr>
          <p:cNvPr id="19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5222-B196-4F9B-9AEC-1292459A7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8D985-4A6B-4496-A758-F06FD8385877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9672-46A0-46F5-8F91-4D69DBCEE964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E0FC-CDF1-4340-A085-A07BFC2B4D43}" type="datetime1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D2C7-17A8-43CD-9DFB-1DCB9A1340AA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475A-FCA3-4B41-B368-0F71602C96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el en twee tekst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2DF5C-E0C0-4C78-B30E-9C4877A31396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475A-FCA3-4B41-B368-0F71602C96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93555E-4D35-44EB-F7FE-8B552539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03A07E-31E6-23B9-3FFA-17B1EF91E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4CD1E1-6052-AC5F-A034-DF80F329E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C54-E99A-43E3-9BB6-27C6B0BC8DD6}" type="datetime1">
              <a:rPr lang="en-US" smtClean="0"/>
              <a:t>10/12/2026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2627C7-1FFB-1C87-BDF7-91BAFA3F8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ETR’s UEMS MJC Upper GI Surgery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1237A3-72D9-470E-07CE-570909C56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CFD7E-16F5-42A4-B0CC-D3EF30456B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114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7DCA07-0CDB-BCFB-1E4C-4C922A110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025707-BC70-CFE7-6342-14037485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A6B580-7EA6-68F5-19CF-4020B70B0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6DC2209-62DD-C60B-70C1-F20A7D744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3629ECE-EC24-77DB-2A26-5322AEE6B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19EC740-A4FB-F2DE-C8AA-9B9D29FE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DC524-251C-4D77-B7D2-F335896524E2}" type="datetime1">
              <a:rPr lang="en-US" smtClean="0"/>
              <a:t>10/12/2026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2C198F-926A-15E9-9733-8D97471A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ETR’s UEMS MJC Upper GI Surgery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5545F9F-ACF6-C443-F1CD-349EE39D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CFD7E-16F5-42A4-B0CC-D3EF30456B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370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2640E809-A2D5-49E6-B1F0-4C34361D9630}" type="datetime1">
              <a:rPr lang="en-US" smtClean="0"/>
              <a:t>10/12/2026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3" y="6248208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z="1400">
                <a:solidFill>
                  <a:schemeClr val="tx2"/>
                </a:solidFill>
              </a:rPr>
              <a:t>ETR’s UEMS MJC Upper GI Surgery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3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</p:sldLayoutIdLst>
  <p:hf hd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2EC3186-2288-1BE0-8D9F-A8A9F5C3BD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61" r="3502" b="9680"/>
          <a:stretch>
            <a:fillRect/>
          </a:stretch>
        </p:blipFill>
        <p:spPr>
          <a:xfrm>
            <a:off x="1" y="-187220"/>
            <a:ext cx="12191999" cy="620851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E6A223F-65D4-A91F-A2D7-845207A91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504" y="-27384"/>
            <a:ext cx="9144000" cy="2387600"/>
          </a:xfrm>
        </p:spPr>
        <p:txBody>
          <a:bodyPr>
            <a:normAutofit/>
          </a:bodyPr>
          <a:lstStyle/>
          <a:p>
            <a:pPr algn="ctr"/>
            <a:br>
              <a:rPr lang="nl-BE" sz="4000" dirty="0">
                <a:solidFill>
                  <a:schemeClr val="bg1">
                    <a:lumMod val="65000"/>
                    <a:lumOff val="35000"/>
                  </a:schemeClr>
                </a:solidFill>
              </a:rPr>
            </a:br>
            <a:endParaRPr lang="nl-NL" b="1" dirty="0">
              <a:solidFill>
                <a:srgbClr val="FFCC00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60872C1-1BA1-7C6D-9F82-A86764D18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696" y="6237312"/>
            <a:ext cx="9144000" cy="371149"/>
          </a:xfrm>
        </p:spPr>
        <p:txBody>
          <a:bodyPr>
            <a:normAutofit fontScale="77500" lnSpcReduction="20000"/>
          </a:bodyPr>
          <a:lstStyle/>
          <a:p>
            <a:r>
              <a:rPr lang="nl-BE" b="1" dirty="0"/>
              <a:t>Philippe Nafteux, MD PhD</a:t>
            </a:r>
            <a:endParaRPr lang="nl-NL" b="1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92C4636-1474-CE17-A8A7-EE796AB1BE1E}"/>
              </a:ext>
            </a:extLst>
          </p:cNvPr>
          <p:cNvSpPr txBox="1"/>
          <p:nvPr/>
        </p:nvSpPr>
        <p:spPr>
          <a:xfrm>
            <a:off x="119336" y="6237312"/>
            <a:ext cx="2664296" cy="371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err="1"/>
              <a:t>Octobre</a:t>
            </a:r>
            <a:r>
              <a:rPr lang="nl-BE" dirty="0"/>
              <a:t> 16th, 2026</a:t>
            </a:r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136134A-1C8E-FABA-819C-82AAB72F8666}"/>
              </a:ext>
            </a:extLst>
          </p:cNvPr>
          <p:cNvSpPr txBox="1"/>
          <p:nvPr/>
        </p:nvSpPr>
        <p:spPr>
          <a:xfrm>
            <a:off x="1739516" y="2039372"/>
            <a:ext cx="89279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rPr lang="en-US" sz="3600" dirty="0"/>
              <a:t>European Training Requirements in the Specialty of Upper GI Surgery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1A9CDF0-3C19-203D-F3A9-14724CC85A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65248" y="-154893"/>
            <a:ext cx="8461503" cy="2030075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18734B3F-EF01-11E4-7D38-785C5A5AF4EE}"/>
              </a:ext>
            </a:extLst>
          </p:cNvPr>
          <p:cNvSpPr txBox="1"/>
          <p:nvPr/>
        </p:nvSpPr>
        <p:spPr>
          <a:xfrm>
            <a:off x="442864" y="5313194"/>
            <a:ext cx="11521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2500"/>
              </a:spcBef>
              <a:defRPr sz="1800">
                <a:solidFill>
                  <a:srgbClr val="FFFFFF"/>
                </a:solidFill>
              </a:defRPr>
            </a:pPr>
            <a:r>
              <a:rPr lang="en-US" sz="3200" b="1" dirty="0"/>
              <a:t>On behalf of the UEMS MJC Upper GI Surgery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34681155-82E0-75F5-F035-FAA1E69C7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ETR’s UEMS MJC Upper GI Surgery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77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B6294-D939-0760-43BF-2BA67D4DA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F0284B9-A9B7-E769-F112-C5CFABA6DCD7}"/>
              </a:ext>
            </a:extLst>
          </p:cNvPr>
          <p:cNvSpPr/>
          <p:nvPr/>
        </p:nvSpPr>
        <p:spPr>
          <a:xfrm>
            <a:off x="1679956" y="1484784"/>
            <a:ext cx="9145016" cy="5670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/>
              <a:t> </a:t>
            </a:r>
          </a:p>
          <a:p>
            <a:r>
              <a:rPr lang="en-US" sz="1200" dirty="0"/>
              <a:t> </a:t>
            </a:r>
            <a:endParaRPr lang="da-DK" sz="1200" dirty="0"/>
          </a:p>
          <a:p>
            <a:endParaRPr lang="en-US" sz="1200" b="1" dirty="0">
              <a:solidFill>
                <a:srgbClr val="FFFF00"/>
              </a:solidFill>
            </a:endParaRPr>
          </a:p>
          <a:p>
            <a:r>
              <a:rPr lang="en-US" sz="2000" b="1" dirty="0">
                <a:solidFill>
                  <a:schemeClr val="accent1"/>
                </a:solidFill>
              </a:rPr>
              <a:t>Executive committee:</a:t>
            </a:r>
          </a:p>
          <a:p>
            <a:r>
              <a:rPr lang="en-US" sz="1600" b="1" dirty="0"/>
              <a:t>Lars Bo Svendsen</a:t>
            </a:r>
          </a:p>
          <a:p>
            <a:r>
              <a:rPr lang="en-US" sz="1600" b="1" dirty="0"/>
              <a:t>Toni Lerut</a:t>
            </a:r>
          </a:p>
          <a:p>
            <a:r>
              <a:rPr lang="en-US" sz="1600" b="1" dirty="0"/>
              <a:t>Philippe Nafteux</a:t>
            </a:r>
          </a:p>
          <a:p>
            <a:endParaRPr lang="en-US" sz="1600" b="1" dirty="0">
              <a:solidFill>
                <a:srgbClr val="FFFF00"/>
              </a:solidFill>
            </a:endParaRPr>
          </a:p>
          <a:p>
            <a:r>
              <a:rPr lang="da-DK" sz="2000" b="1" dirty="0">
                <a:solidFill>
                  <a:schemeClr val="accent1"/>
                </a:solidFill>
              </a:rPr>
              <a:t>European Board of Upper GI Surgery </a:t>
            </a:r>
          </a:p>
          <a:p>
            <a:r>
              <a:rPr lang="da-DK" sz="1600" dirty="0"/>
              <a:t>Philippe Nafteux (chair board and examination committee), Ass professor, Belgium</a:t>
            </a:r>
          </a:p>
          <a:p>
            <a:r>
              <a:rPr lang="en-US" sz="1600" dirty="0"/>
              <a:t>Lars Bo Svendsen (chair executive committee); Professor Emir., Denmark  </a:t>
            </a:r>
            <a:endParaRPr lang="da-DK" sz="1600" dirty="0"/>
          </a:p>
          <a:p>
            <a:r>
              <a:rPr lang="en-US" sz="1600" dirty="0"/>
              <a:t>Toni Lerut (co-chair executive committee) ; Professor Emir., Belgium</a:t>
            </a:r>
            <a:endParaRPr lang="da-DK" sz="1600" dirty="0"/>
          </a:p>
          <a:p>
            <a:r>
              <a:rPr lang="da-DK" sz="1600" dirty="0"/>
              <a:t>Jakob Hedberg, </a:t>
            </a:r>
            <a:r>
              <a:rPr lang="da-DK" sz="1600" dirty="0" err="1"/>
              <a:t>Ass</a:t>
            </a:r>
            <a:r>
              <a:rPr lang="da-DK" sz="1600" dirty="0"/>
              <a:t> Professor, </a:t>
            </a:r>
            <a:r>
              <a:rPr lang="da-DK" sz="1600" dirty="0" err="1"/>
              <a:t>Sweden</a:t>
            </a:r>
            <a:endParaRPr lang="da-DK" sz="1600" dirty="0"/>
          </a:p>
          <a:p>
            <a:r>
              <a:rPr lang="da-DK" sz="1600" dirty="0"/>
              <a:t>Mette Siemsen, Ass. Professor, Denmark</a:t>
            </a:r>
          </a:p>
          <a:p>
            <a:r>
              <a:rPr lang="da-DK" sz="1600" dirty="0"/>
              <a:t>Wolfgang Schröder, Professor,, Germany</a:t>
            </a:r>
          </a:p>
          <a:p>
            <a:r>
              <a:rPr lang="en-US" sz="1600" dirty="0"/>
              <a:t>Jesper Durup, Ass. Professor Surgery, Denmark</a:t>
            </a:r>
          </a:p>
          <a:p>
            <a:r>
              <a:rPr lang="da-DK" sz="1600" dirty="0"/>
              <a:t>Grard Nieuwenhuijzen, Professor  The </a:t>
            </a:r>
            <a:r>
              <a:rPr lang="da-DK" sz="1600" dirty="0" err="1"/>
              <a:t>Netherlands</a:t>
            </a:r>
            <a:endParaRPr lang="da-DK" sz="1600" dirty="0"/>
          </a:p>
          <a:p>
            <a:endParaRPr lang="da-DK" sz="1050" b="1" dirty="0">
              <a:solidFill>
                <a:srgbClr val="FFFF00"/>
              </a:solidFill>
            </a:endParaRPr>
          </a:p>
          <a:p>
            <a:r>
              <a:rPr lang="da-DK" sz="1200" b="1" dirty="0">
                <a:solidFill>
                  <a:srgbClr val="FFFF00"/>
                </a:solidFill>
              </a:rPr>
              <a:t> </a:t>
            </a:r>
            <a:endParaRPr lang="da-DK" sz="1200" dirty="0"/>
          </a:p>
          <a:p>
            <a:endParaRPr lang="da-DK" sz="1200" dirty="0">
              <a:solidFill>
                <a:srgbClr val="FFFF00"/>
              </a:solidFill>
            </a:endParaRPr>
          </a:p>
          <a:p>
            <a:endParaRPr lang="da-DK" sz="1200" dirty="0"/>
          </a:p>
          <a:p>
            <a:endParaRPr lang="en-US" sz="1200" dirty="0">
              <a:solidFill>
                <a:srgbClr val="FFFF00"/>
              </a:solidFill>
            </a:endParaRPr>
          </a:p>
          <a:p>
            <a:r>
              <a:rPr lang="en-US" sz="1200" dirty="0">
                <a:solidFill>
                  <a:schemeClr val="accent1"/>
                </a:solidFill>
              </a:rPr>
              <a:t>Eligibility committee  =  UGI board of UGIS</a:t>
            </a:r>
          </a:p>
          <a:p>
            <a:r>
              <a:rPr lang="da-DK" sz="1200" dirty="0">
                <a:solidFill>
                  <a:srgbClr val="FFFF00"/>
                </a:solidFill>
              </a:rPr>
              <a:t> </a:t>
            </a:r>
            <a:endParaRPr lang="en-US" sz="1200" dirty="0">
              <a:solidFill>
                <a:srgbClr val="FFFF00"/>
              </a:solidFill>
            </a:endParaRPr>
          </a:p>
          <a:p>
            <a:endParaRPr lang="da-DK" sz="1200" dirty="0">
              <a:solidFill>
                <a:srgbClr val="FFFF00"/>
              </a:solidFill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5D40C43-AA1E-64A0-E930-51CEB7A30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 err="1"/>
              <a:t>Composition</a:t>
            </a:r>
            <a:r>
              <a:rPr lang="nl-BE" sz="3200" dirty="0"/>
              <a:t> MJC </a:t>
            </a:r>
            <a:r>
              <a:rPr lang="nl-BE" sz="3200" dirty="0" err="1"/>
              <a:t>Upper</a:t>
            </a:r>
            <a:r>
              <a:rPr lang="nl-BE" sz="3200" dirty="0"/>
              <a:t> GI </a:t>
            </a:r>
            <a:r>
              <a:rPr lang="nl-BE" sz="3200" dirty="0" err="1"/>
              <a:t>surgery</a:t>
            </a:r>
            <a:endParaRPr lang="nl-BE" sz="32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6D3EB65-6D78-2C93-93F1-4009F2004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1" name="Tijdelijke aanduiding voor voettekst 9">
            <a:extLst>
              <a:ext uri="{FF2B5EF4-FFF2-40B4-BE49-F238E27FC236}">
                <a16:creationId xmlns:a16="http://schemas.microsoft.com/office/drawing/2014/main" id="{9A734AC7-9FDF-04E9-193C-8C3AAA897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2901B8D-3070-C573-C56E-BBDC13B49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476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8304C-A90B-08D3-A183-61036D311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06F19A-825B-0373-1A5E-5127E530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 err="1"/>
              <a:t>ETR’s</a:t>
            </a:r>
            <a:r>
              <a:rPr lang="nl-BE" sz="3200" dirty="0"/>
              <a:t> </a:t>
            </a:r>
            <a:r>
              <a:rPr lang="nl-BE" sz="3200" dirty="0" err="1"/>
              <a:t>for</a:t>
            </a:r>
            <a:r>
              <a:rPr lang="nl-BE" sz="3200" dirty="0"/>
              <a:t> high </a:t>
            </a:r>
            <a:r>
              <a:rPr lang="nl-BE" sz="3200" dirty="0" err="1"/>
              <a:t>quality</a:t>
            </a:r>
            <a:r>
              <a:rPr lang="nl-BE" sz="3200" dirty="0"/>
              <a:t> training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312978-6658-528C-49A6-8127477E0C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sz="2000" dirty="0" err="1"/>
              <a:t>Quality</a:t>
            </a:r>
            <a:r>
              <a:rPr lang="nl-BE" sz="2000" dirty="0"/>
              <a:t> of care is </a:t>
            </a:r>
            <a:r>
              <a:rPr lang="nl-BE" sz="2000" dirty="0" err="1"/>
              <a:t>directly</a:t>
            </a:r>
            <a:r>
              <a:rPr lang="nl-BE" sz="2000" dirty="0"/>
              <a:t> </a:t>
            </a:r>
            <a:r>
              <a:rPr lang="nl-BE" sz="2000" dirty="0" err="1"/>
              <a:t>linked</a:t>
            </a:r>
            <a:r>
              <a:rPr lang="nl-BE" sz="2000" dirty="0"/>
              <a:t> </a:t>
            </a:r>
            <a:r>
              <a:rPr lang="nl-BE" sz="2000" dirty="0" err="1"/>
              <a:t>to</a:t>
            </a:r>
            <a:r>
              <a:rPr lang="nl-BE" sz="2000" dirty="0"/>
              <a:t> </a:t>
            </a:r>
            <a:r>
              <a:rPr lang="nl-BE" sz="2000" dirty="0" err="1"/>
              <a:t>quality</a:t>
            </a:r>
            <a:r>
              <a:rPr lang="nl-BE" sz="2000" dirty="0"/>
              <a:t> of training</a:t>
            </a:r>
          </a:p>
          <a:p>
            <a:pPr marL="0" indent="0">
              <a:buNone/>
            </a:pPr>
            <a:endParaRPr lang="nl-BE" sz="2000" dirty="0"/>
          </a:p>
          <a:p>
            <a:r>
              <a:rPr lang="nl-BE" sz="2000" dirty="0"/>
              <a:t>Surgery training is different </a:t>
            </a:r>
            <a:r>
              <a:rPr lang="nl-BE" sz="2000" dirty="0" err="1"/>
              <a:t>across</a:t>
            </a:r>
            <a:r>
              <a:rPr lang="nl-BE" sz="2000" dirty="0"/>
              <a:t> Europe but trainees </a:t>
            </a:r>
            <a:r>
              <a:rPr lang="nl-BE" sz="2000" dirty="0" err="1"/>
              <a:t>should</a:t>
            </a:r>
            <a:r>
              <a:rPr lang="nl-BE" sz="2000" dirty="0"/>
              <a:t> have </a:t>
            </a:r>
            <a:r>
              <a:rPr lang="nl-BE" sz="2000" dirty="0" err="1"/>
              <a:t>same</a:t>
            </a:r>
            <a:r>
              <a:rPr lang="nl-BE" sz="2000" dirty="0"/>
              <a:t> </a:t>
            </a:r>
            <a:r>
              <a:rPr lang="nl-BE" sz="2000" dirty="0" err="1"/>
              <a:t>core</a:t>
            </a:r>
            <a:r>
              <a:rPr lang="nl-BE" sz="2000" dirty="0"/>
              <a:t> </a:t>
            </a:r>
            <a:r>
              <a:rPr lang="nl-BE" sz="2000" dirty="0" err="1"/>
              <a:t>competences</a:t>
            </a:r>
            <a:r>
              <a:rPr lang="nl-BE" sz="2000" dirty="0"/>
              <a:t>: </a:t>
            </a:r>
            <a:r>
              <a:rPr lang="nl-BE" sz="2000" dirty="0" err="1"/>
              <a:t>harmonization</a:t>
            </a:r>
            <a:r>
              <a:rPr lang="nl-BE" sz="2000" dirty="0"/>
              <a:t>.</a:t>
            </a:r>
          </a:p>
          <a:p>
            <a:pPr marL="365760" lvl="1" indent="0">
              <a:buNone/>
            </a:pPr>
            <a:endParaRPr lang="nl-BE" sz="2000" dirty="0"/>
          </a:p>
          <a:p>
            <a:r>
              <a:rPr lang="nl-BE" sz="2000" dirty="0" err="1"/>
              <a:t>Define</a:t>
            </a:r>
            <a:r>
              <a:rPr lang="nl-BE" sz="2000" dirty="0"/>
              <a:t> </a:t>
            </a:r>
            <a:r>
              <a:rPr lang="nl-BE" sz="2000" dirty="0" err="1"/>
              <a:t>the</a:t>
            </a:r>
            <a:r>
              <a:rPr lang="nl-BE" sz="2000" dirty="0"/>
              <a:t> </a:t>
            </a:r>
            <a:r>
              <a:rPr lang="nl-BE" sz="2000" dirty="0" err="1"/>
              <a:t>knowledge</a:t>
            </a:r>
            <a:r>
              <a:rPr lang="nl-BE" sz="2000" dirty="0"/>
              <a:t>, skills </a:t>
            </a:r>
            <a:r>
              <a:rPr lang="nl-BE" sz="2000" dirty="0" err="1"/>
              <a:t>and</a:t>
            </a:r>
            <a:r>
              <a:rPr lang="nl-BE" sz="2000" dirty="0"/>
              <a:t> </a:t>
            </a:r>
            <a:r>
              <a:rPr lang="nl-BE" sz="2000" dirty="0" err="1"/>
              <a:t>competences</a:t>
            </a:r>
            <a:r>
              <a:rPr lang="nl-BE" sz="2000" dirty="0"/>
              <a:t> </a:t>
            </a:r>
            <a:r>
              <a:rPr lang="nl-BE" sz="2000" dirty="0" err="1"/>
              <a:t>that</a:t>
            </a:r>
            <a:r>
              <a:rPr lang="nl-BE" sz="2000" dirty="0"/>
              <a:t> a specialist must </a:t>
            </a:r>
            <a:r>
              <a:rPr lang="nl-BE" sz="2000" dirty="0" err="1"/>
              <a:t>acquire</a:t>
            </a:r>
            <a:r>
              <a:rPr lang="nl-BE" sz="2000" dirty="0"/>
              <a:t> </a:t>
            </a:r>
            <a:r>
              <a:rPr lang="nl-BE" sz="2000" dirty="0" err="1"/>
              <a:t>during</a:t>
            </a:r>
            <a:r>
              <a:rPr lang="nl-BE" sz="2000" dirty="0"/>
              <a:t> training (European Training </a:t>
            </a:r>
            <a:r>
              <a:rPr lang="nl-BE" sz="2000" dirty="0" err="1"/>
              <a:t>requirements</a:t>
            </a:r>
            <a:r>
              <a:rPr lang="nl-BE" sz="2000" dirty="0"/>
              <a:t> or </a:t>
            </a:r>
            <a:r>
              <a:rPr lang="nl-BE" sz="2000" dirty="0" err="1"/>
              <a:t>ETR’s</a:t>
            </a:r>
            <a:r>
              <a:rPr lang="nl-BE" sz="2000" dirty="0"/>
              <a:t>)</a:t>
            </a:r>
          </a:p>
          <a:p>
            <a:pPr lvl="1"/>
            <a:r>
              <a:rPr lang="nl-BE" sz="1600" dirty="0"/>
              <a:t>Wide area of </a:t>
            </a:r>
            <a:r>
              <a:rPr lang="nl-BE" sz="1600" dirty="0" err="1"/>
              <a:t>knowledge</a:t>
            </a:r>
            <a:r>
              <a:rPr lang="nl-BE" sz="1600" dirty="0"/>
              <a:t> (</a:t>
            </a:r>
            <a:r>
              <a:rPr lang="nl-BE" sz="1600" dirty="0" err="1"/>
              <a:t>clinical</a:t>
            </a:r>
            <a:r>
              <a:rPr lang="nl-BE" sz="1600" dirty="0"/>
              <a:t> </a:t>
            </a:r>
            <a:r>
              <a:rPr lang="nl-BE" sz="1600" dirty="0" err="1"/>
              <a:t>knowledge</a:t>
            </a:r>
            <a:r>
              <a:rPr lang="nl-BE" sz="1600" dirty="0"/>
              <a:t>, </a:t>
            </a:r>
            <a:r>
              <a:rPr lang="nl-BE" sz="1600" dirty="0" err="1"/>
              <a:t>technical</a:t>
            </a:r>
            <a:r>
              <a:rPr lang="nl-BE" sz="1600" dirty="0"/>
              <a:t> </a:t>
            </a:r>
            <a:r>
              <a:rPr lang="nl-BE" sz="1600" dirty="0" err="1"/>
              <a:t>and</a:t>
            </a:r>
            <a:r>
              <a:rPr lang="nl-BE" sz="1600" dirty="0"/>
              <a:t> </a:t>
            </a:r>
            <a:r>
              <a:rPr lang="nl-BE" sz="1600" dirty="0" err="1"/>
              <a:t>communication</a:t>
            </a:r>
            <a:r>
              <a:rPr lang="nl-BE" sz="1600" dirty="0"/>
              <a:t> skills, </a:t>
            </a:r>
            <a:r>
              <a:rPr lang="nl-BE" sz="1600" dirty="0" err="1"/>
              <a:t>ethics</a:t>
            </a:r>
            <a:r>
              <a:rPr lang="nl-BE" sz="1600" dirty="0"/>
              <a:t>,…)</a:t>
            </a:r>
          </a:p>
          <a:p>
            <a:pPr marL="365760" lvl="1" indent="0">
              <a:buNone/>
            </a:pPr>
            <a:endParaRPr lang="nl-BE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061793C-0988-F247-CF33-52FD95E9B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4D26D86E-CD7A-F304-70EA-8652B0660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D7E2D631-21D1-AA8F-5666-401C0DC7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0935222-B196-4F9B-9AEC-1292459A754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8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8371ED-D13F-3F7F-CEE7-46CA8A03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87278"/>
            <a:ext cx="10871200" cy="9906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The 2016 evaluation of Upper GI Surgery situation in Europe</a:t>
            </a:r>
            <a:endParaRPr lang="nl-BE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496CC4B6-94FB-F880-97C0-BA44BC7C1DF4}"/>
              </a:ext>
            </a:extLst>
          </p:cNvPr>
          <p:cNvSpPr txBox="1"/>
          <p:nvPr/>
        </p:nvSpPr>
        <p:spPr>
          <a:xfrm>
            <a:off x="812800" y="170080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Variation was the driver for European </a:t>
            </a:r>
            <a:r>
              <a:rPr dirty="0" err="1"/>
              <a:t>harmonisation</a:t>
            </a:r>
            <a:endParaRPr dirty="0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383B04A7-CE2A-5D41-8E54-6DBA9B62E6CA}"/>
              </a:ext>
            </a:extLst>
          </p:cNvPr>
          <p:cNvSpPr txBox="1"/>
          <p:nvPr/>
        </p:nvSpPr>
        <p:spPr>
          <a:xfrm>
            <a:off x="812800" y="2276872"/>
            <a:ext cx="10698480" cy="3329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nl-BE" b="1" dirty="0">
                <a:solidFill>
                  <a:schemeClr val="accent1"/>
                </a:solidFill>
              </a:rPr>
              <a:t>Different </a:t>
            </a:r>
            <a:r>
              <a:rPr lang="nl-BE" b="1" dirty="0" err="1">
                <a:solidFill>
                  <a:schemeClr val="accent1"/>
                </a:solidFill>
              </a:rPr>
              <a:t>specialties</a:t>
            </a:r>
            <a:r>
              <a:rPr lang="nl-BE" b="1" dirty="0">
                <a:solidFill>
                  <a:schemeClr val="accent1"/>
                </a:solidFill>
              </a:rPr>
              <a:t> </a:t>
            </a:r>
            <a:r>
              <a:rPr lang="nl-BE" b="1" dirty="0" err="1">
                <a:solidFill>
                  <a:schemeClr val="accent1"/>
                </a:solidFill>
              </a:rPr>
              <a:t>involved</a:t>
            </a:r>
            <a:endParaRPr lang="nl-BE" b="1" dirty="0">
              <a:solidFill>
                <a:schemeClr val="accent1"/>
              </a:solidFill>
            </a:endParaRPr>
          </a:p>
          <a:p>
            <a:pPr>
              <a:spcAft>
                <a:spcPts val="1000"/>
              </a:spcAft>
              <a:defRPr sz="1900" b="0">
                <a:solidFill>
                  <a:srgbClr val="23282D"/>
                </a:solidFill>
              </a:defRPr>
            </a:pPr>
            <a:r>
              <a:rPr lang="nl-BE" dirty="0"/>
              <a:t>	General/</a:t>
            </a:r>
            <a:r>
              <a:rPr lang="nl-BE" dirty="0" err="1"/>
              <a:t>visceral</a:t>
            </a:r>
            <a:r>
              <a:rPr lang="nl-BE" dirty="0"/>
              <a:t> </a:t>
            </a:r>
            <a:r>
              <a:rPr lang="nl-BE" dirty="0" err="1"/>
              <a:t>vs</a:t>
            </a:r>
            <a:r>
              <a:rPr lang="nl-BE" dirty="0"/>
              <a:t> Thoracic </a:t>
            </a:r>
            <a:r>
              <a:rPr lang="nl-BE" dirty="0" err="1"/>
              <a:t>surgeons</a:t>
            </a:r>
            <a:endParaRPr lang="nl-BE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nl-BE" b="1" dirty="0" err="1">
                <a:solidFill>
                  <a:schemeClr val="accent1"/>
                </a:solidFill>
              </a:rPr>
              <a:t>Practices</a:t>
            </a:r>
            <a:endParaRPr lang="nl-BE" b="1" dirty="0">
              <a:solidFill>
                <a:schemeClr val="accent1"/>
              </a:solidFill>
            </a:endParaRPr>
          </a:p>
          <a:p>
            <a:pPr>
              <a:spcAft>
                <a:spcPts val="1000"/>
              </a:spcAft>
              <a:defRPr sz="1900" b="0">
                <a:solidFill>
                  <a:srgbClr val="23282D"/>
                </a:solidFill>
              </a:defRPr>
            </a:pPr>
            <a:r>
              <a:rPr lang="nl-BE" dirty="0"/>
              <a:t>	</a:t>
            </a:r>
            <a:r>
              <a:rPr lang="nl-BE" dirty="0" err="1"/>
              <a:t>Benign</a:t>
            </a:r>
            <a:r>
              <a:rPr lang="nl-BE" dirty="0"/>
              <a:t> </a:t>
            </a:r>
            <a:r>
              <a:rPr lang="nl-BE" dirty="0" err="1"/>
              <a:t>vs</a:t>
            </a:r>
            <a:r>
              <a:rPr lang="nl-BE" dirty="0"/>
              <a:t> </a:t>
            </a:r>
            <a:r>
              <a:rPr lang="nl-BE" dirty="0" err="1"/>
              <a:t>oncologic</a:t>
            </a:r>
            <a:endParaRPr lang="nl-BE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nl-BE" b="1" dirty="0" err="1">
                <a:solidFill>
                  <a:schemeClr val="accent1"/>
                </a:solidFill>
              </a:rPr>
              <a:t>Specific</a:t>
            </a:r>
            <a:r>
              <a:rPr lang="nl-BE" b="1" dirty="0">
                <a:solidFill>
                  <a:schemeClr val="accent1"/>
                </a:solidFill>
              </a:rPr>
              <a:t> training program</a:t>
            </a:r>
          </a:p>
          <a:p>
            <a:pPr>
              <a:spcAft>
                <a:spcPts val="1000"/>
              </a:spcAft>
              <a:defRPr sz="1900" b="0">
                <a:solidFill>
                  <a:srgbClr val="23282D"/>
                </a:solidFill>
              </a:defRPr>
            </a:pPr>
            <a:r>
              <a:rPr lang="nl-BE" dirty="0"/>
              <a:t>	</a:t>
            </a:r>
            <a:r>
              <a:rPr lang="nl-BE" dirty="0" err="1"/>
              <a:t>Slightly</a:t>
            </a:r>
            <a:r>
              <a:rPr lang="nl-BE" dirty="0"/>
              <a:t> </a:t>
            </a:r>
            <a:r>
              <a:rPr lang="nl-BE" dirty="0" err="1"/>
              <a:t>developped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largely</a:t>
            </a:r>
            <a:r>
              <a:rPr lang="nl-BE" dirty="0"/>
              <a:t> </a:t>
            </a:r>
            <a:r>
              <a:rPr lang="nl-BE" dirty="0" err="1"/>
              <a:t>inexistant</a:t>
            </a:r>
            <a:endParaRPr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b="1" dirty="0">
                <a:solidFill>
                  <a:schemeClr val="accent1"/>
                </a:solidFill>
              </a:rPr>
              <a:t>CCST issued by different authorities</a:t>
            </a:r>
            <a:r>
              <a:rPr dirty="0"/>
              <a:t>: professional body, university, ministries</a:t>
            </a:r>
          </a:p>
          <a:p>
            <a:pPr>
              <a:spcAft>
                <a:spcPts val="1000"/>
              </a:spcAft>
              <a:defRPr sz="1900" b="0">
                <a:solidFill>
                  <a:srgbClr val="23282D"/>
                </a:solidFill>
              </a:defRPr>
            </a:pPr>
            <a:endParaRPr dirty="0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8D4DC038-4DE9-5D14-0F5F-A223F54E0749}"/>
              </a:ext>
            </a:extLst>
          </p:cNvPr>
          <p:cNvSpPr/>
          <p:nvPr/>
        </p:nvSpPr>
        <p:spPr>
          <a:xfrm>
            <a:off x="3575720" y="5661248"/>
            <a:ext cx="3931920" cy="74980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>
                <a:solidFill>
                  <a:srgbClr val="142B46"/>
                </a:solidFill>
              </a:defRPr>
            </a:pPr>
            <a:r>
              <a:rPr lang="nl-BE" dirty="0" err="1">
                <a:solidFill>
                  <a:schemeClr val="bg1"/>
                </a:solidFill>
              </a:rPr>
              <a:t>Harmonization</a:t>
            </a:r>
            <a:r>
              <a:rPr lang="nl-BE" dirty="0">
                <a:solidFill>
                  <a:schemeClr val="bg1"/>
                </a:solidFill>
              </a:rPr>
              <a:t> was </a:t>
            </a:r>
            <a:r>
              <a:rPr lang="nl-BE" dirty="0" err="1">
                <a:solidFill>
                  <a:schemeClr val="bg1"/>
                </a:solidFill>
              </a:rPr>
              <a:t>critically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needed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1DBFDC9-D5AD-1ACE-905B-A34D9D421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D4E6CF72-317D-833B-4861-69FDEC638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5F6710E6-25CD-09F6-3C2A-8C3025D5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9689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028770-4A0F-5405-3511-1A1664A0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From working group to UEMS MJC Upper GI Surgery</a:t>
            </a:r>
            <a:endParaRPr lang="nl-BE" sz="3200" dirty="0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107D3611-38A2-6DD2-B357-EC91A67D661E}"/>
              </a:ext>
            </a:extLst>
          </p:cNvPr>
          <p:cNvSpPr txBox="1"/>
          <p:nvPr/>
        </p:nvSpPr>
        <p:spPr>
          <a:xfrm>
            <a:off x="812800" y="1700808"/>
            <a:ext cx="320592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lang="nl-BE" dirty="0"/>
              <a:t>2012</a:t>
            </a:r>
            <a:r>
              <a:rPr dirty="0"/>
              <a:t> → 20</a:t>
            </a:r>
            <a:r>
              <a:rPr lang="nl-BE" dirty="0"/>
              <a:t>16</a:t>
            </a:r>
            <a:r>
              <a:rPr dirty="0"/>
              <a:t> → 201</a:t>
            </a:r>
            <a:r>
              <a:rPr lang="nl-BE" dirty="0"/>
              <a:t>8 → 2021 → 2025</a:t>
            </a:r>
            <a:endParaRPr dirty="0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A5FB0659-FBB6-5DC6-2ED8-D0D5BD278A04}"/>
              </a:ext>
            </a:extLst>
          </p:cNvPr>
          <p:cNvSpPr txBox="1"/>
          <p:nvPr/>
        </p:nvSpPr>
        <p:spPr>
          <a:xfrm>
            <a:off x="985520" y="2380267"/>
            <a:ext cx="1069848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lang="nl-BE" b="1" dirty="0"/>
              <a:t>2012</a:t>
            </a:r>
            <a:r>
              <a:rPr dirty="0"/>
              <a:t> — </a:t>
            </a:r>
            <a:r>
              <a:rPr lang="nl-BE" dirty="0" err="1"/>
              <a:t>Working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</a:t>
            </a:r>
            <a:r>
              <a:rPr lang="nl-BE" dirty="0" err="1"/>
              <a:t>Upper</a:t>
            </a:r>
            <a:r>
              <a:rPr lang="nl-BE" dirty="0"/>
              <a:t> GI Surgery (</a:t>
            </a:r>
            <a:r>
              <a:rPr lang="nl-BE" dirty="0" err="1"/>
              <a:t>Esophagus</a:t>
            </a:r>
            <a:r>
              <a:rPr lang="nl-BE" dirty="0"/>
              <a:t>, </a:t>
            </a:r>
            <a:r>
              <a:rPr lang="nl-BE" dirty="0" err="1"/>
              <a:t>cardia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stomach</a:t>
            </a:r>
            <a:r>
              <a:rPr lang="nl-BE" dirty="0"/>
              <a:t>) </a:t>
            </a:r>
            <a:r>
              <a:rPr lang="nl-BE" dirty="0" err="1"/>
              <a:t>within</a:t>
            </a:r>
            <a:r>
              <a:rPr lang="nl-BE" dirty="0"/>
              <a:t> UEMS </a:t>
            </a:r>
            <a:r>
              <a:rPr lang="nl-BE" dirty="0" err="1"/>
              <a:t>Section</a:t>
            </a:r>
            <a:r>
              <a:rPr lang="nl-BE" dirty="0"/>
              <a:t> of Surgery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Purpose: common high standards and mutual recognition across Europe.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b="1" dirty="0"/>
              <a:t>20</a:t>
            </a:r>
            <a:r>
              <a:rPr lang="nl-BE" b="1" dirty="0"/>
              <a:t>16</a:t>
            </a:r>
            <a:r>
              <a:rPr b="1" dirty="0"/>
              <a:t> </a:t>
            </a:r>
            <a:r>
              <a:rPr dirty="0"/>
              <a:t>— </a:t>
            </a:r>
            <a:r>
              <a:rPr lang="nl-BE" dirty="0" err="1"/>
              <a:t>Esophagogastric</a:t>
            </a:r>
            <a:r>
              <a:rPr lang="nl-BE" dirty="0"/>
              <a:t> Surgery </a:t>
            </a:r>
            <a:r>
              <a:rPr lang="nl-BE" dirty="0" err="1"/>
              <a:t>within</a:t>
            </a:r>
            <a:r>
              <a:rPr lang="nl-BE" dirty="0"/>
              <a:t> </a:t>
            </a:r>
            <a:r>
              <a:rPr dirty="0"/>
              <a:t>UEMS Section </a:t>
            </a:r>
            <a:r>
              <a:rPr lang="nl-BE" dirty="0"/>
              <a:t>of Surgery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lang="nl-BE" b="1" dirty="0"/>
              <a:t>2018</a:t>
            </a:r>
            <a:r>
              <a:rPr lang="nl-BE" dirty="0"/>
              <a:t> — </a:t>
            </a:r>
            <a:r>
              <a:rPr lang="nl-BE" dirty="0" err="1"/>
              <a:t>Upper</a:t>
            </a:r>
            <a:r>
              <a:rPr lang="nl-BE" dirty="0"/>
              <a:t> GI Surgery </a:t>
            </a:r>
            <a:r>
              <a:rPr lang="en-US" dirty="0"/>
              <a:t>within UEMS Section of Surgery</a:t>
            </a:r>
            <a:endParaRPr lang="nl-BE" dirty="0"/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lang="nl-BE" dirty="0"/>
              <a:t>	in </a:t>
            </a:r>
            <a:r>
              <a:rPr lang="nl-BE" dirty="0" err="1"/>
              <a:t>collaboration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UEMS </a:t>
            </a:r>
            <a:r>
              <a:rPr lang="nl-BE" dirty="0" err="1"/>
              <a:t>Section</a:t>
            </a:r>
            <a:r>
              <a:rPr lang="nl-BE" dirty="0"/>
              <a:t> of Thoracic Surgery</a:t>
            </a:r>
            <a:endParaRPr dirty="0"/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b="1" dirty="0"/>
              <a:t>20</a:t>
            </a:r>
            <a:r>
              <a:rPr lang="nl-BE" b="1" dirty="0"/>
              <a:t>21</a:t>
            </a:r>
            <a:r>
              <a:rPr b="1" dirty="0"/>
              <a:t> </a:t>
            </a:r>
            <a:r>
              <a:rPr dirty="0"/>
              <a:t>— </a:t>
            </a:r>
            <a:r>
              <a:rPr lang="nl-BE" dirty="0"/>
              <a:t>UEMS council </a:t>
            </a:r>
            <a:r>
              <a:rPr lang="nl-BE" dirty="0" err="1"/>
              <a:t>approved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creation</a:t>
            </a:r>
            <a:r>
              <a:rPr lang="nl-BE" dirty="0"/>
              <a:t> of a </a:t>
            </a:r>
            <a:r>
              <a:rPr lang="nl-BE" dirty="0" err="1"/>
              <a:t>Multidisciplinary</a:t>
            </a:r>
            <a:r>
              <a:rPr lang="nl-BE" dirty="0"/>
              <a:t> Joint </a:t>
            </a:r>
            <a:r>
              <a:rPr lang="nl-BE" dirty="0" err="1"/>
              <a:t>Committee</a:t>
            </a:r>
            <a:r>
              <a:rPr lang="nl-BE" dirty="0"/>
              <a:t> </a:t>
            </a:r>
            <a:r>
              <a:rPr lang="nl-BE" dirty="0" err="1"/>
              <a:t>Upper</a:t>
            </a:r>
            <a:r>
              <a:rPr lang="nl-BE" dirty="0"/>
              <a:t> GI Surgery</a:t>
            </a:r>
            <a:r>
              <a:rPr dirty="0"/>
              <a:t>.</a:t>
            </a:r>
            <a:endParaRPr lang="nl-BE" dirty="0"/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lang="nl-BE" b="1" dirty="0"/>
              <a:t>2025</a:t>
            </a:r>
            <a:r>
              <a:rPr lang="nl-BE" dirty="0"/>
              <a:t> — Development of </a:t>
            </a:r>
            <a:r>
              <a:rPr lang="nl-BE" dirty="0" err="1"/>
              <a:t>ETR’s</a:t>
            </a:r>
            <a:endParaRPr lang="nl-BE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5A6A4750-C674-6783-910C-B3629271A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F1F92D87-893D-1E7B-D9D9-597B686FF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F19B2542-70B6-0363-BEC5-E447A17FC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9256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FB32C1-43B1-DCA9-F9E7-759072FF6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How the 2026 ETR was developed?</a:t>
            </a:r>
            <a:endParaRPr lang="nl-BE" sz="32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E75417A-D4B6-93E7-DCAD-DD9AA60CF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632" y="3651373"/>
            <a:ext cx="4176464" cy="24419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C45D842-D3FC-DDC7-0397-F6884013C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2A3E653B-2CDA-BA3A-AA2B-B6F4370C6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48" y="2060848"/>
            <a:ext cx="11737304" cy="1563428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8E49C468-3E49-A4C8-8C93-5175B8571D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7" t="20371" r="72443" b="13316"/>
          <a:stretch>
            <a:fillRect/>
          </a:stretch>
        </p:blipFill>
        <p:spPr>
          <a:xfrm>
            <a:off x="10444824" y="3861048"/>
            <a:ext cx="1519828" cy="22322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ijdelijke aanduiding voor voettekst 9">
            <a:extLst>
              <a:ext uri="{FF2B5EF4-FFF2-40B4-BE49-F238E27FC236}">
                <a16:creationId xmlns:a16="http://schemas.microsoft.com/office/drawing/2014/main" id="{3914DD52-B36C-4B90-5A87-A3FA74C12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955EE1CF-0E88-5A34-EDD8-A0235CBB7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8297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443EF-627B-78C0-19AB-FA05B4D4D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ETR changes the emphasis: from time to competence</a:t>
            </a:r>
            <a:endParaRPr lang="nl-BE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E194CEA-9430-1B54-39E6-FD3EAEC4CD4F}"/>
              </a:ext>
            </a:extLst>
          </p:cNvPr>
          <p:cNvSpPr txBox="1"/>
          <p:nvPr/>
        </p:nvSpPr>
        <p:spPr>
          <a:xfrm>
            <a:off x="809918" y="162880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European reference, implemented alongside national requirements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D10A26-41B4-0D23-1F8D-37CD353ECB77}"/>
              </a:ext>
            </a:extLst>
          </p:cNvPr>
          <p:cNvSpPr txBox="1"/>
          <p:nvPr/>
        </p:nvSpPr>
        <p:spPr>
          <a:xfrm>
            <a:off x="1055440" y="2492896"/>
            <a:ext cx="10698480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82D"/>
                </a:solidFill>
              </a:defRPr>
            </a:pPr>
            <a:r>
              <a:rPr dirty="0"/>
              <a:t>Competency-based rather than time-based alone</a:t>
            </a:r>
            <a:endParaRPr lang="nl-BE" dirty="0"/>
          </a:p>
          <a:p>
            <a:pPr>
              <a:spcAft>
                <a:spcPts val="1000"/>
              </a:spcAft>
              <a:defRPr sz="2000" b="0">
                <a:solidFill>
                  <a:srgbClr val="23282D"/>
                </a:solidFill>
              </a:defRPr>
            </a:pPr>
            <a:r>
              <a:rPr dirty="0"/>
              <a:t>Knowledge + technical skills + professional attitudes + workplace performance</a:t>
            </a:r>
          </a:p>
          <a:p>
            <a:pPr>
              <a:spcAft>
                <a:spcPts val="1000"/>
              </a:spcAft>
              <a:defRPr sz="2000" b="0">
                <a:solidFill>
                  <a:srgbClr val="23282D"/>
                </a:solidFill>
              </a:defRPr>
            </a:pPr>
            <a:r>
              <a:rPr dirty="0"/>
              <a:t>Assessment is linked to progressive entrustment</a:t>
            </a:r>
          </a:p>
          <a:p>
            <a:pPr>
              <a:spcAft>
                <a:spcPts val="1000"/>
              </a:spcAft>
              <a:defRPr sz="2000" b="0">
                <a:solidFill>
                  <a:srgbClr val="23282D"/>
                </a:solidFill>
              </a:defRPr>
            </a:pPr>
            <a:r>
              <a:rPr dirty="0"/>
              <a:t>National regulatory requirements remain applicable</a:t>
            </a:r>
          </a:p>
          <a:p>
            <a:pPr>
              <a:spcAft>
                <a:spcPts val="1000"/>
              </a:spcAft>
              <a:defRPr sz="2000" b="0">
                <a:solidFill>
                  <a:srgbClr val="23282D"/>
                </a:solidFill>
              </a:defRPr>
            </a:pPr>
            <a:r>
              <a:rPr dirty="0"/>
              <a:t>The ETR is a living document: regular review, at least every five years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A69D22D-600D-BCAA-0AA3-20F31E343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2" name="Tijdelijke aanduiding voor voettekst 9">
            <a:extLst>
              <a:ext uri="{FF2B5EF4-FFF2-40B4-BE49-F238E27FC236}">
                <a16:creationId xmlns:a16="http://schemas.microsoft.com/office/drawing/2014/main" id="{E0EF4773-599F-26DA-8D0B-F410080C4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45EA5056-F712-BC4A-62EA-FF4244F4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899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DD274D-B8FA-D6C1-8944-FC6D1504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 - Training requirements for trainees: the architecture</a:t>
            </a:r>
            <a:endParaRPr lang="nl-BE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7CB851E-44EF-E933-ED99-6B04BB1E503D}"/>
              </a:ext>
            </a:extLst>
          </p:cNvPr>
          <p:cNvSpPr txBox="1"/>
          <p:nvPr/>
        </p:nvSpPr>
        <p:spPr>
          <a:xfrm>
            <a:off x="812800" y="170080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From knowledge and skills to independent practice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A7FD3B-1D01-19E1-8AF5-092ED0E36582}"/>
              </a:ext>
            </a:extLst>
          </p:cNvPr>
          <p:cNvSpPr/>
          <p:nvPr/>
        </p:nvSpPr>
        <p:spPr>
          <a:xfrm>
            <a:off x="604102" y="2854877"/>
            <a:ext cx="2423160" cy="233172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Knowledge</a:t>
            </a:r>
          </a:p>
          <a:p>
            <a:pPr algn="ctr">
              <a:spcBef>
                <a:spcPts val="1800"/>
              </a:spcBef>
              <a:defRPr sz="1500">
                <a:solidFill>
                  <a:srgbClr val="23282D"/>
                </a:solidFill>
              </a:defRPr>
            </a:pPr>
            <a:r>
              <a:rPr dirty="0">
                <a:solidFill>
                  <a:schemeClr val="bg1"/>
                </a:solidFill>
              </a:rPr>
              <a:t>Syllabus</a:t>
            </a:r>
            <a:br>
              <a:rPr dirty="0">
                <a:solidFill>
                  <a:schemeClr val="bg1"/>
                </a:solidFill>
              </a:rPr>
            </a:br>
            <a:endParaRPr dirty="0">
              <a:solidFill>
                <a:schemeClr val="bg1"/>
              </a:solidFill>
            </a:endParaRP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6A0403FD-0F0E-968C-B4E3-4E2C4C7AFBED}"/>
              </a:ext>
            </a:extLst>
          </p:cNvPr>
          <p:cNvSpPr/>
          <p:nvPr/>
        </p:nvSpPr>
        <p:spPr>
          <a:xfrm>
            <a:off x="3420454" y="2854877"/>
            <a:ext cx="2423160" cy="233172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Skills</a:t>
            </a:r>
          </a:p>
          <a:p>
            <a:pPr algn="ctr">
              <a:spcBef>
                <a:spcPts val="1800"/>
              </a:spcBef>
              <a:defRPr sz="1500">
                <a:solidFill>
                  <a:srgbClr val="23282D"/>
                </a:solidFill>
              </a:defRPr>
            </a:pPr>
            <a:r>
              <a:rPr dirty="0">
                <a:solidFill>
                  <a:schemeClr val="bg1"/>
                </a:solidFill>
              </a:rPr>
              <a:t>Practical &amp; clinical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procedures</a:t>
            </a:r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ABAD09BE-DE49-12F6-BAE1-1B4EE2EC037B}"/>
              </a:ext>
            </a:extLst>
          </p:cNvPr>
          <p:cNvSpPr/>
          <p:nvPr/>
        </p:nvSpPr>
        <p:spPr>
          <a:xfrm>
            <a:off x="6236806" y="2854877"/>
            <a:ext cx="2423160" cy="233172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Professionalism</a:t>
            </a:r>
          </a:p>
          <a:p>
            <a:pPr algn="ctr">
              <a:spcBef>
                <a:spcPts val="1800"/>
              </a:spcBef>
              <a:defRPr sz="1500">
                <a:solidFill>
                  <a:srgbClr val="23282D"/>
                </a:solidFill>
              </a:defRPr>
            </a:pPr>
            <a:r>
              <a:rPr dirty="0" err="1">
                <a:solidFill>
                  <a:schemeClr val="bg1"/>
                </a:solidFill>
              </a:rPr>
              <a:t>CanMEDS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7 roles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A913713-1E46-5A84-6EDB-658F9B427BDA}"/>
              </a:ext>
            </a:extLst>
          </p:cNvPr>
          <p:cNvSpPr/>
          <p:nvPr/>
        </p:nvSpPr>
        <p:spPr>
          <a:xfrm>
            <a:off x="9053158" y="2854877"/>
            <a:ext cx="2423160" cy="233172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Entrustment</a:t>
            </a:r>
          </a:p>
          <a:p>
            <a:pPr algn="ctr">
              <a:spcBef>
                <a:spcPts val="1800"/>
              </a:spcBef>
              <a:defRPr sz="1500">
                <a:solidFill>
                  <a:srgbClr val="23282D"/>
                </a:solidFill>
              </a:defRPr>
            </a:pPr>
            <a:r>
              <a:rPr dirty="0">
                <a:solidFill>
                  <a:schemeClr val="bg1"/>
                </a:solidFill>
              </a:rPr>
              <a:t>EPAs + assessment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+ portfolio</a:t>
            </a:r>
            <a:endParaRPr lang="nl-BE" dirty="0">
              <a:solidFill>
                <a:schemeClr val="bg1"/>
              </a:solidFill>
            </a:endParaRPr>
          </a:p>
          <a:p>
            <a:pPr algn="ctr">
              <a:spcBef>
                <a:spcPts val="1800"/>
              </a:spcBef>
              <a:defRPr sz="1500">
                <a:solidFill>
                  <a:srgbClr val="23282D"/>
                </a:solidFill>
              </a:defRPr>
            </a:pPr>
            <a:r>
              <a:rPr lang="nl-BE" dirty="0">
                <a:solidFill>
                  <a:schemeClr val="bg1"/>
                </a:solidFill>
              </a:rPr>
              <a:t>(20 </a:t>
            </a:r>
            <a:r>
              <a:rPr lang="nl-BE" dirty="0" err="1">
                <a:solidFill>
                  <a:schemeClr val="bg1"/>
                </a:solidFill>
              </a:rPr>
              <a:t>esophagectomies</a:t>
            </a:r>
            <a:r>
              <a:rPr lang="nl-BE" dirty="0">
                <a:solidFill>
                  <a:schemeClr val="bg1"/>
                </a:solidFill>
              </a:rPr>
              <a:t>    </a:t>
            </a:r>
            <a:r>
              <a:rPr lang="nl-BE" dirty="0" err="1">
                <a:solidFill>
                  <a:schemeClr val="bg1"/>
                </a:solidFill>
              </a:rPr>
              <a:t>for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cancer</a:t>
            </a:r>
            <a:r>
              <a:rPr lang="nl-BE" dirty="0">
                <a:solidFill>
                  <a:schemeClr val="bg1"/>
                </a:solidFill>
              </a:rPr>
              <a:t>)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EBF02809-86F8-8743-B8EB-15BF85FA7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9B6FAE04-69BF-9CBF-E41A-526191653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9826FAC9-0FAC-3F7D-4E06-CC8D9338D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4220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5ED21C-2F0C-CF08-0AB6-FB7474C73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Syllabus: defining the European knowledge base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4ED9948A-6F06-D6B9-D51C-FA02302CA92B}"/>
              </a:ext>
            </a:extLst>
          </p:cNvPr>
          <p:cNvSpPr txBox="1"/>
          <p:nvPr/>
        </p:nvSpPr>
        <p:spPr>
          <a:xfrm>
            <a:off x="812800" y="162880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A </a:t>
            </a:r>
            <a:r>
              <a:rPr dirty="0" err="1"/>
              <a:t>harmonised</a:t>
            </a:r>
            <a:r>
              <a:rPr dirty="0"/>
              <a:t> core, with </a:t>
            </a:r>
            <a:r>
              <a:rPr dirty="0" err="1"/>
              <a:t>specialised</a:t>
            </a:r>
            <a:r>
              <a:rPr dirty="0"/>
              <a:t> areas depending on training opportunities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566415-182C-7AA9-D76C-EE163133EA8D}"/>
              </a:ext>
            </a:extLst>
          </p:cNvPr>
          <p:cNvSpPr txBox="1"/>
          <p:nvPr/>
        </p:nvSpPr>
        <p:spPr>
          <a:xfrm>
            <a:off x="746760" y="2025809"/>
            <a:ext cx="10698480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The syllabus describes theoretical knowledge plus practical and clinical skills for </a:t>
            </a:r>
            <a:r>
              <a:rPr lang="nl-BE" dirty="0" err="1"/>
              <a:t>Upper</a:t>
            </a:r>
            <a:r>
              <a:rPr lang="nl-BE" dirty="0"/>
              <a:t> GI training</a:t>
            </a:r>
            <a:r>
              <a:rPr dirty="0"/>
              <a:t> training.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Built through a Delphi process involving </a:t>
            </a:r>
            <a:r>
              <a:rPr lang="nl-BE" dirty="0"/>
              <a:t>UEMS </a:t>
            </a:r>
            <a:r>
              <a:rPr lang="nl-BE" dirty="0" err="1"/>
              <a:t>Sections</a:t>
            </a:r>
            <a:r>
              <a:rPr lang="nl-BE" dirty="0"/>
              <a:t> General Surgery </a:t>
            </a:r>
            <a:r>
              <a:rPr lang="nl-BE" dirty="0" err="1"/>
              <a:t>and</a:t>
            </a:r>
            <a:r>
              <a:rPr lang="nl-BE" dirty="0"/>
              <a:t> Thoracic Surgery</a:t>
            </a:r>
            <a:r>
              <a:rPr dirty="0"/>
              <a:t>.</a:t>
            </a:r>
            <a:endParaRPr lang="nl-BE" dirty="0"/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lang="nl-BE" dirty="0"/>
              <a:t>Has been </a:t>
            </a:r>
            <a:r>
              <a:rPr lang="nl-BE" dirty="0" err="1"/>
              <a:t>endorsed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ESDE</a:t>
            </a:r>
            <a:endParaRPr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990FEB0-A94E-88E1-C7F7-84AED0838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967" y="3267148"/>
            <a:ext cx="5165487" cy="3186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57D24D7-3D79-9E0E-37DD-9CB9DECD6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pic>
        <p:nvPicPr>
          <p:cNvPr id="13" name="Billede 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4772142-0A58-CB92-FA3B-DE2C8DE2E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09" y="3346102"/>
            <a:ext cx="1944216" cy="649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2AB97231-9D83-FD2D-CEBD-9D6A429E1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52AEE169-ABA9-1ACF-F0A8-705D2AE11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806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5646932F-1670-BE4F-7C4E-CB6A9AAE3992}"/>
              </a:ext>
            </a:extLst>
          </p:cNvPr>
          <p:cNvSpPr txBox="1"/>
          <p:nvPr/>
        </p:nvSpPr>
        <p:spPr>
          <a:xfrm>
            <a:off x="233780" y="1905976"/>
            <a:ext cx="47462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2400" dirty="0"/>
          </a:p>
          <a:p>
            <a:pPr marL="285750" indent="-285750">
              <a:buFontTx/>
              <a:buChar char="-"/>
            </a:pPr>
            <a:r>
              <a:rPr lang="nl-BE" sz="2400" dirty="0">
                <a:solidFill>
                  <a:schemeClr val="accent1"/>
                </a:solidFill>
              </a:rPr>
              <a:t>15 modules</a:t>
            </a:r>
          </a:p>
          <a:p>
            <a:pPr lvl="1"/>
            <a:r>
              <a:rPr lang="nl-BE" sz="2000" dirty="0" err="1"/>
              <a:t>Supplementary</a:t>
            </a:r>
            <a:r>
              <a:rPr lang="nl-BE" sz="2000" dirty="0"/>
              <a:t> </a:t>
            </a:r>
            <a:r>
              <a:rPr lang="nl-BE" sz="2000" dirty="0" err="1"/>
              <a:t>knowledge</a:t>
            </a:r>
            <a:r>
              <a:rPr lang="nl-BE" sz="2000" dirty="0"/>
              <a:t> </a:t>
            </a:r>
            <a:r>
              <a:rPr lang="nl-BE" sz="2000" dirty="0" err="1"/>
              <a:t>for</a:t>
            </a:r>
            <a:r>
              <a:rPr lang="nl-BE" sz="2000" dirty="0"/>
              <a:t> Thoracic </a:t>
            </a:r>
            <a:r>
              <a:rPr lang="nl-BE" sz="2000" dirty="0" err="1"/>
              <a:t>vs</a:t>
            </a:r>
            <a:r>
              <a:rPr lang="nl-BE" sz="2000" dirty="0"/>
              <a:t> General/</a:t>
            </a:r>
            <a:r>
              <a:rPr lang="nl-BE" sz="2000" dirty="0" err="1"/>
              <a:t>visceral</a:t>
            </a:r>
            <a:r>
              <a:rPr lang="nl-BE" sz="2000" dirty="0"/>
              <a:t> </a:t>
            </a:r>
            <a:r>
              <a:rPr lang="nl-BE" sz="2000" dirty="0" err="1"/>
              <a:t>surgeons</a:t>
            </a:r>
            <a:endParaRPr lang="nl-BE" sz="2000" dirty="0"/>
          </a:p>
          <a:p>
            <a:endParaRPr lang="nl-BE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nl-BE" sz="2400" dirty="0" err="1">
                <a:solidFill>
                  <a:schemeClr val="accent1"/>
                </a:solidFill>
              </a:rPr>
              <a:t>Pediatric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surgery</a:t>
            </a:r>
            <a:r>
              <a:rPr lang="nl-BE" sz="2400" dirty="0">
                <a:solidFill>
                  <a:schemeClr val="accent1"/>
                </a:solidFill>
              </a:rPr>
              <a:t>, </a:t>
            </a:r>
            <a:r>
              <a:rPr lang="nl-BE" sz="2400" dirty="0" err="1">
                <a:solidFill>
                  <a:schemeClr val="accent1"/>
                </a:solidFill>
              </a:rPr>
              <a:t>endoscopy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and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bariatric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surgery</a:t>
            </a:r>
            <a:endParaRPr lang="nl-BE" sz="2400" dirty="0">
              <a:solidFill>
                <a:schemeClr val="accent1"/>
              </a:solidFill>
            </a:endParaRPr>
          </a:p>
          <a:p>
            <a:r>
              <a:rPr lang="nl-BE" sz="2400" dirty="0">
                <a:solidFill>
                  <a:srgbClr val="0070C0"/>
                </a:solidFill>
              </a:rPr>
              <a:t>	</a:t>
            </a:r>
            <a:r>
              <a:rPr lang="nl-BE" sz="2000" dirty="0"/>
              <a:t>Basic </a:t>
            </a:r>
            <a:r>
              <a:rPr lang="nl-BE" sz="2000" dirty="0" err="1"/>
              <a:t>knowledge</a:t>
            </a:r>
            <a:r>
              <a:rPr lang="nl-BE" sz="2000" dirty="0"/>
              <a:t> </a:t>
            </a:r>
            <a:r>
              <a:rPr lang="nl-BE" sz="2000" dirty="0" err="1"/>
              <a:t>expected</a:t>
            </a:r>
            <a:endParaRPr lang="nl-BE" sz="2000" dirty="0"/>
          </a:p>
          <a:p>
            <a:endParaRPr lang="nl-BE" sz="2400" dirty="0">
              <a:solidFill>
                <a:srgbClr val="0070C0"/>
              </a:solidFill>
            </a:endParaRPr>
          </a:p>
          <a:p>
            <a:pPr marL="342900" indent="-342900">
              <a:buFontTx/>
              <a:buChar char="-"/>
            </a:pPr>
            <a:r>
              <a:rPr lang="nl-BE" sz="2400" dirty="0" err="1">
                <a:solidFill>
                  <a:schemeClr val="accent1"/>
                </a:solidFill>
              </a:rPr>
              <a:t>Collaboration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with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other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specialties</a:t>
            </a:r>
            <a:r>
              <a:rPr lang="nl-BE" sz="2400" dirty="0">
                <a:solidFill>
                  <a:schemeClr val="accent1"/>
                </a:solidFill>
              </a:rPr>
              <a:t> is </a:t>
            </a:r>
            <a:r>
              <a:rPr lang="nl-BE" sz="2400" dirty="0" err="1">
                <a:solidFill>
                  <a:schemeClr val="accent1"/>
                </a:solidFill>
              </a:rPr>
              <a:t>key</a:t>
            </a:r>
            <a:endParaRPr lang="nl-BE" sz="2400" dirty="0">
              <a:solidFill>
                <a:schemeClr val="accent1"/>
              </a:solidFill>
            </a:endParaRPr>
          </a:p>
          <a:p>
            <a:pPr lvl="1"/>
            <a:r>
              <a:rPr lang="nl-BE" sz="1600" dirty="0" err="1"/>
              <a:t>Radiology</a:t>
            </a:r>
            <a:r>
              <a:rPr lang="nl-BE" sz="1600" dirty="0"/>
              <a:t>, </a:t>
            </a:r>
            <a:r>
              <a:rPr lang="nl-BE" sz="1600" dirty="0" err="1"/>
              <a:t>Gastroenterology</a:t>
            </a:r>
            <a:r>
              <a:rPr lang="nl-BE" sz="1600" dirty="0"/>
              <a:t>, </a:t>
            </a:r>
            <a:r>
              <a:rPr lang="nl-BE" sz="1600" dirty="0" err="1"/>
              <a:t>Pediatric</a:t>
            </a:r>
            <a:r>
              <a:rPr lang="nl-BE" sz="1600" dirty="0"/>
              <a:t> Surgery, ENT,…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DC784E3-5F25-0515-CA02-1D4DA28679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88" t="21001" r="29361" b="8575"/>
          <a:stretch>
            <a:fillRect/>
          </a:stretch>
        </p:blipFill>
        <p:spPr>
          <a:xfrm>
            <a:off x="5209952" y="1544902"/>
            <a:ext cx="6780976" cy="4742484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1F8E9473-B1F6-6F7C-7CF8-9E7BD2C5C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Syllabus </a:t>
            </a:r>
            <a:r>
              <a:rPr lang="nl-BE" sz="3200" dirty="0" err="1"/>
              <a:t>for</a:t>
            </a:r>
            <a:r>
              <a:rPr lang="nl-BE" sz="3200" dirty="0"/>
              <a:t> </a:t>
            </a:r>
            <a:r>
              <a:rPr lang="nl-BE" sz="3200" dirty="0" err="1"/>
              <a:t>Upper</a:t>
            </a:r>
            <a:r>
              <a:rPr lang="nl-BE" sz="3200" dirty="0"/>
              <a:t> GI Surgery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B6C160F-B2EC-99BF-4B5C-31C85C483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1" name="Tijdelijke aanduiding voor voettekst 9">
            <a:extLst>
              <a:ext uri="{FF2B5EF4-FFF2-40B4-BE49-F238E27FC236}">
                <a16:creationId xmlns:a16="http://schemas.microsoft.com/office/drawing/2014/main" id="{044F8524-E9D3-62D0-9E5E-58CD75BF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FB163058-D0A7-ADF6-CCEF-A9F6F4A6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7421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82FB63-EB79-B76C-4C09-32400594E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Curriculum: translating the syllabus into training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26A76D1-D711-5AFC-E09E-88A95618DE13}"/>
              </a:ext>
            </a:extLst>
          </p:cNvPr>
          <p:cNvSpPr txBox="1"/>
          <p:nvPr/>
        </p:nvSpPr>
        <p:spPr>
          <a:xfrm>
            <a:off x="812800" y="15567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Structured progression and increasing responsibility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81A835-FC53-3D33-0FCE-230AC4FD2DB0}"/>
              </a:ext>
            </a:extLst>
          </p:cNvPr>
          <p:cNvSpPr txBox="1"/>
          <p:nvPr/>
        </p:nvSpPr>
        <p:spPr>
          <a:xfrm>
            <a:off x="812800" y="2132856"/>
            <a:ext cx="10698480" cy="19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The curriculum should describe contents and aims of training.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Rotations should cover </a:t>
            </a:r>
            <a:r>
              <a:rPr lang="nl-BE" dirty="0" err="1"/>
              <a:t>all</a:t>
            </a:r>
            <a:r>
              <a:rPr lang="nl-BE" dirty="0"/>
              <a:t> </a:t>
            </a:r>
            <a:r>
              <a:rPr dirty="0"/>
              <a:t>the main areas of </a:t>
            </a:r>
            <a:r>
              <a:rPr lang="nl-BE" dirty="0" err="1"/>
              <a:t>Upper</a:t>
            </a:r>
            <a:r>
              <a:rPr lang="nl-BE" dirty="0"/>
              <a:t> GI</a:t>
            </a:r>
            <a:r>
              <a:rPr dirty="0"/>
              <a:t> Surgery.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Responsibility should increase progressively with clinical and surgical experience.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Protected time for study and tuition is required.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Ongoing scholarly activity: teaching, journal clubs, research conferences and morbidity &amp; mortality discussion.</a:t>
            </a:r>
          </a:p>
        </p:txBody>
      </p:sp>
      <p:sp>
        <p:nvSpPr>
          <p:cNvPr id="9" name="Chevron 7">
            <a:extLst>
              <a:ext uri="{FF2B5EF4-FFF2-40B4-BE49-F238E27FC236}">
                <a16:creationId xmlns:a16="http://schemas.microsoft.com/office/drawing/2014/main" id="{23D32CCB-4653-5439-3689-91634DC72E2D}"/>
              </a:ext>
            </a:extLst>
          </p:cNvPr>
          <p:cNvSpPr/>
          <p:nvPr/>
        </p:nvSpPr>
        <p:spPr>
          <a:xfrm>
            <a:off x="570777" y="4935449"/>
            <a:ext cx="2514600" cy="685800"/>
          </a:xfrm>
          <a:prstGeom prst="chevron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rPr dirty="0">
                <a:solidFill>
                  <a:schemeClr val="bg1"/>
                </a:solidFill>
              </a:rPr>
              <a:t>Exposure</a:t>
            </a:r>
          </a:p>
        </p:txBody>
      </p:sp>
      <p:sp>
        <p:nvSpPr>
          <p:cNvPr id="11" name="Chevron 8">
            <a:extLst>
              <a:ext uri="{FF2B5EF4-FFF2-40B4-BE49-F238E27FC236}">
                <a16:creationId xmlns:a16="http://schemas.microsoft.com/office/drawing/2014/main" id="{827CF3B6-6D7D-54F5-40D7-39424DC61780}"/>
              </a:ext>
            </a:extLst>
          </p:cNvPr>
          <p:cNvSpPr/>
          <p:nvPr/>
        </p:nvSpPr>
        <p:spPr>
          <a:xfrm>
            <a:off x="3359696" y="4935449"/>
            <a:ext cx="2514600" cy="685800"/>
          </a:xfrm>
          <a:prstGeom prst="chevron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rPr dirty="0">
                <a:solidFill>
                  <a:schemeClr val="bg1"/>
                </a:solidFill>
              </a:rPr>
              <a:t>Supervised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>
                <a:solidFill>
                  <a:schemeClr val="bg1"/>
                </a:solidFill>
              </a:rPr>
              <a:t>practice</a:t>
            </a:r>
          </a:p>
        </p:txBody>
      </p:sp>
      <p:sp>
        <p:nvSpPr>
          <p:cNvPr id="13" name="Chevron 9">
            <a:extLst>
              <a:ext uri="{FF2B5EF4-FFF2-40B4-BE49-F238E27FC236}">
                <a16:creationId xmlns:a16="http://schemas.microsoft.com/office/drawing/2014/main" id="{71C32897-0585-343F-4C24-E077A3E2CCBF}"/>
              </a:ext>
            </a:extLst>
          </p:cNvPr>
          <p:cNvSpPr/>
          <p:nvPr/>
        </p:nvSpPr>
        <p:spPr>
          <a:xfrm>
            <a:off x="6148616" y="4935449"/>
            <a:ext cx="2514600" cy="685800"/>
          </a:xfrm>
          <a:prstGeom prst="chevron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rPr dirty="0">
                <a:solidFill>
                  <a:schemeClr val="bg1"/>
                </a:solidFill>
              </a:rPr>
              <a:t>Increasing responsibility</a:t>
            </a:r>
          </a:p>
        </p:txBody>
      </p:sp>
      <p:sp>
        <p:nvSpPr>
          <p:cNvPr id="15" name="Chevron 10">
            <a:extLst>
              <a:ext uri="{FF2B5EF4-FFF2-40B4-BE49-F238E27FC236}">
                <a16:creationId xmlns:a16="http://schemas.microsoft.com/office/drawing/2014/main" id="{4D370B61-50BF-E20F-7DDE-4236385D88D2}"/>
              </a:ext>
            </a:extLst>
          </p:cNvPr>
          <p:cNvSpPr/>
          <p:nvPr/>
        </p:nvSpPr>
        <p:spPr>
          <a:xfrm>
            <a:off x="8937537" y="4935449"/>
            <a:ext cx="2514600" cy="685800"/>
          </a:xfrm>
          <a:prstGeom prst="chevron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rPr dirty="0">
                <a:solidFill>
                  <a:schemeClr val="bg1"/>
                </a:solidFill>
              </a:rPr>
              <a:t>Independent practice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C7641DC0-1255-BD03-22DD-C9AC02576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26504117-5C4E-6909-EB70-C7503AB44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47C267A7-43A8-EDDC-3CA8-AF187C5E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71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C50ED9-9644-9088-D70C-D4F8B96EE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 err="1"/>
              <a:t>CanMEDS</a:t>
            </a:r>
            <a:r>
              <a:rPr lang="nl-BE" sz="3200" dirty="0"/>
              <a:t>: </a:t>
            </a:r>
            <a:r>
              <a:rPr lang="nl-BE" sz="3200" dirty="0" err="1"/>
              <a:t>the</a:t>
            </a:r>
            <a:r>
              <a:rPr lang="nl-BE" sz="3200" dirty="0"/>
              <a:t> non-</a:t>
            </a:r>
            <a:r>
              <a:rPr lang="nl-BE" sz="3200" dirty="0" err="1"/>
              <a:t>technical</a:t>
            </a:r>
            <a:r>
              <a:rPr lang="nl-BE" sz="3200" dirty="0"/>
              <a:t> </a:t>
            </a:r>
            <a:r>
              <a:rPr lang="nl-BE" sz="3200" dirty="0" err="1"/>
              <a:t>dimension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724FF46-2B51-F8AE-9B2B-8E9598DFC59E}"/>
              </a:ext>
            </a:extLst>
          </p:cNvPr>
          <p:cNvSpPr txBox="1"/>
          <p:nvPr/>
        </p:nvSpPr>
        <p:spPr>
          <a:xfrm>
            <a:off x="812800" y="162880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Seven overlapping roles around the Medical Expert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93F075E-027E-AB01-BB82-5001F980BA1C}"/>
              </a:ext>
            </a:extLst>
          </p:cNvPr>
          <p:cNvSpPr/>
          <p:nvPr/>
        </p:nvSpPr>
        <p:spPr>
          <a:xfrm>
            <a:off x="5015880" y="3573016"/>
            <a:ext cx="1828800" cy="1005840"/>
          </a:xfrm>
          <a:prstGeom prst="ellipse">
            <a:avLst/>
          </a:prstGeom>
          <a:solidFill>
            <a:schemeClr val="accent2"/>
          </a:solidFill>
          <a:ln>
            <a:solidFill>
              <a:srgbClr val="14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Medical</a:t>
            </a:r>
            <a:br/>
            <a:r>
              <a:t>Expert</a:t>
            </a: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96179B30-40F7-DD4B-9CE6-02AC1683C4AD}"/>
              </a:ext>
            </a:extLst>
          </p:cNvPr>
          <p:cNvSpPr/>
          <p:nvPr/>
        </p:nvSpPr>
        <p:spPr>
          <a:xfrm>
            <a:off x="2265237" y="3817991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Communicator</a:t>
            </a:r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AA4CB338-80B9-08E9-10FC-061334CB9FA0}"/>
              </a:ext>
            </a:extLst>
          </p:cNvPr>
          <p:cNvSpPr/>
          <p:nvPr/>
        </p:nvSpPr>
        <p:spPr>
          <a:xfrm>
            <a:off x="3118500" y="2443733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Collaborator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6DEEEE6F-C579-2223-CF90-DC6B757032EE}"/>
              </a:ext>
            </a:extLst>
          </p:cNvPr>
          <p:cNvSpPr/>
          <p:nvPr/>
        </p:nvSpPr>
        <p:spPr>
          <a:xfrm>
            <a:off x="6253244" y="2268189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Leader</a:t>
            </a:r>
          </a:p>
        </p:txBody>
      </p:sp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3D89236B-8CDA-A03F-CB2A-C1652FA927DC}"/>
              </a:ext>
            </a:extLst>
          </p:cNvPr>
          <p:cNvSpPr/>
          <p:nvPr/>
        </p:nvSpPr>
        <p:spPr>
          <a:xfrm>
            <a:off x="7629363" y="3899224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Health</a:t>
            </a:r>
            <a:r>
              <a:rPr dirty="0"/>
              <a:t> </a:t>
            </a:r>
            <a:r>
              <a:rPr dirty="0">
                <a:solidFill>
                  <a:schemeClr val="bg1"/>
                </a:solidFill>
              </a:rPr>
              <a:t>Advocate</a:t>
            </a:r>
          </a:p>
        </p:txBody>
      </p:sp>
      <p:sp>
        <p:nvSpPr>
          <p:cNvPr id="17" name="Rounded Rectangle 11">
            <a:extLst>
              <a:ext uri="{FF2B5EF4-FFF2-40B4-BE49-F238E27FC236}">
                <a16:creationId xmlns:a16="http://schemas.microsoft.com/office/drawing/2014/main" id="{76EC4291-5033-8C25-62A4-D74966515416}"/>
              </a:ext>
            </a:extLst>
          </p:cNvPr>
          <p:cNvSpPr/>
          <p:nvPr/>
        </p:nvSpPr>
        <p:spPr>
          <a:xfrm>
            <a:off x="6428947" y="5484751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Scholar</a:t>
            </a:r>
          </a:p>
        </p:txBody>
      </p:sp>
      <p:sp>
        <p:nvSpPr>
          <p:cNvPr id="19" name="Rounded Rectangle 12">
            <a:extLst>
              <a:ext uri="{FF2B5EF4-FFF2-40B4-BE49-F238E27FC236}">
                <a16:creationId xmlns:a16="http://schemas.microsoft.com/office/drawing/2014/main" id="{4DA96E71-5507-A0E9-E637-0F12CAFDCFDE}"/>
              </a:ext>
            </a:extLst>
          </p:cNvPr>
          <p:cNvSpPr/>
          <p:nvPr/>
        </p:nvSpPr>
        <p:spPr>
          <a:xfrm>
            <a:off x="3118500" y="5493257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Professional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67F39584-0245-328D-F641-067B77523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B46007BA-285D-1480-5114-7D0B8BC9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577B16BE-DBAA-8505-AD99-600EB8BC7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2341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F4AF4C-B375-95DE-3265-779AEEC86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EPAs: making competence observable in practice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E346ED7-7B75-087A-A4F2-3DCC6033E1BF}"/>
              </a:ext>
            </a:extLst>
          </p:cNvPr>
          <p:cNvSpPr txBox="1"/>
          <p:nvPr/>
        </p:nvSpPr>
        <p:spPr>
          <a:xfrm>
            <a:off x="812800" y="1700808"/>
            <a:ext cx="3215176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lang="nl-BE" dirty="0" err="1"/>
              <a:t>Four</a:t>
            </a:r>
            <a:r>
              <a:rPr dirty="0"/>
              <a:t> EPAs — </a:t>
            </a:r>
            <a:r>
              <a:rPr lang="nl-BE" dirty="0" err="1"/>
              <a:t>Fith</a:t>
            </a:r>
            <a:r>
              <a:rPr lang="nl-BE" dirty="0"/>
              <a:t> is </a:t>
            </a:r>
            <a:r>
              <a:rPr lang="nl-BE" dirty="0" err="1"/>
              <a:t>transferable</a:t>
            </a:r>
            <a:r>
              <a:rPr lang="nl-BE" dirty="0"/>
              <a:t> </a:t>
            </a:r>
            <a:r>
              <a:rPr lang="nl-BE" dirty="0" err="1"/>
              <a:t>competency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E9B68-DD9D-EB7E-1CE2-FF11A1D6A4A8}"/>
              </a:ext>
            </a:extLst>
          </p:cNvPr>
          <p:cNvSpPr txBox="1"/>
          <p:nvPr/>
        </p:nvSpPr>
        <p:spPr>
          <a:xfrm>
            <a:off x="899160" y="2429258"/>
            <a:ext cx="10698480" cy="3082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lang="nl-BE" b="1" dirty="0" err="1"/>
              <a:t>Core</a:t>
            </a:r>
            <a:r>
              <a:rPr lang="nl-BE" b="1" dirty="0"/>
              <a:t>:</a:t>
            </a:r>
            <a:endParaRPr lang="nl-BE"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 1 — </a:t>
            </a:r>
            <a:r>
              <a:rPr lang="nl-BE" dirty="0" err="1"/>
              <a:t>Upper</a:t>
            </a:r>
            <a:r>
              <a:rPr lang="nl-BE" dirty="0"/>
              <a:t> </a:t>
            </a:r>
            <a:r>
              <a:rPr lang="nl-BE" dirty="0" err="1"/>
              <a:t>Gastrointestinal</a:t>
            </a:r>
            <a:r>
              <a:rPr lang="nl-BE" dirty="0"/>
              <a:t> Trauma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 2 — </a:t>
            </a:r>
            <a:r>
              <a:rPr lang="nl-BE" dirty="0" err="1"/>
              <a:t>Benign</a:t>
            </a:r>
            <a:r>
              <a:rPr lang="nl-BE" dirty="0"/>
              <a:t> </a:t>
            </a:r>
            <a:r>
              <a:rPr lang="nl-BE" dirty="0" err="1"/>
              <a:t>Esophageal</a:t>
            </a:r>
            <a:r>
              <a:rPr lang="nl-BE" dirty="0"/>
              <a:t>, </a:t>
            </a:r>
            <a:r>
              <a:rPr lang="nl-BE" dirty="0" err="1"/>
              <a:t>gastric</a:t>
            </a:r>
            <a:r>
              <a:rPr lang="nl-BE" dirty="0"/>
              <a:t> </a:t>
            </a:r>
            <a:r>
              <a:rPr lang="nl-BE" dirty="0" err="1"/>
              <a:t>Duodenal</a:t>
            </a:r>
            <a:r>
              <a:rPr lang="nl-BE" dirty="0"/>
              <a:t> </a:t>
            </a:r>
            <a:r>
              <a:rPr lang="nl-BE" dirty="0" err="1"/>
              <a:t>Disease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 3 — </a:t>
            </a:r>
            <a:r>
              <a:rPr lang="nl-BE" dirty="0" err="1"/>
              <a:t>Malignant</a:t>
            </a:r>
            <a:r>
              <a:rPr lang="nl-BE" dirty="0"/>
              <a:t> </a:t>
            </a:r>
            <a:r>
              <a:rPr lang="nl-BE" dirty="0" err="1"/>
              <a:t>Esophageal</a:t>
            </a:r>
            <a:r>
              <a:rPr lang="nl-BE" dirty="0"/>
              <a:t>, </a:t>
            </a:r>
            <a:r>
              <a:rPr lang="nl-BE" dirty="0" err="1"/>
              <a:t>gastric</a:t>
            </a:r>
            <a:r>
              <a:rPr lang="nl-BE" dirty="0"/>
              <a:t> </a:t>
            </a:r>
            <a:r>
              <a:rPr lang="nl-BE" dirty="0" err="1"/>
              <a:t>Duodenal</a:t>
            </a:r>
            <a:r>
              <a:rPr lang="nl-BE" dirty="0"/>
              <a:t> </a:t>
            </a:r>
            <a:r>
              <a:rPr lang="nl-BE" dirty="0" err="1"/>
              <a:t>Disease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 4 — </a:t>
            </a:r>
            <a:r>
              <a:rPr lang="nl-BE" dirty="0" err="1"/>
              <a:t>Diaphragmatic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hiatal</a:t>
            </a:r>
            <a:r>
              <a:rPr lang="nl-BE" dirty="0"/>
              <a:t> </a:t>
            </a:r>
            <a:r>
              <a:rPr lang="nl-BE" dirty="0" err="1"/>
              <a:t>Pathology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lang="nl-BE" dirty="0"/>
              <a:t> 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b="1" dirty="0"/>
              <a:t>Optional:</a:t>
            </a:r>
            <a:endParaRPr lang="nl-BE" b="1"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 </a:t>
            </a:r>
            <a:r>
              <a:rPr lang="nl-BE" dirty="0"/>
              <a:t>5</a:t>
            </a:r>
            <a:r>
              <a:rPr dirty="0"/>
              <a:t> </a:t>
            </a:r>
            <a:r>
              <a:rPr lang="nl-BE" dirty="0"/>
              <a:t>— </a:t>
            </a:r>
            <a:r>
              <a:rPr lang="nl-BE" dirty="0" err="1"/>
              <a:t>Upper</a:t>
            </a:r>
            <a:r>
              <a:rPr lang="nl-BE" dirty="0"/>
              <a:t> </a:t>
            </a:r>
            <a:r>
              <a:rPr lang="nl-BE" dirty="0" err="1"/>
              <a:t>Gastrointestinal</a:t>
            </a:r>
            <a:r>
              <a:rPr lang="nl-BE" dirty="0"/>
              <a:t> </a:t>
            </a:r>
            <a:r>
              <a:rPr lang="nl-BE" dirty="0" err="1"/>
              <a:t>Endoscopy</a:t>
            </a:r>
            <a:endParaRPr lang="nl-BE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09C3E99-1FD0-E83B-4536-C4AA8C55D3E4}"/>
              </a:ext>
            </a:extLst>
          </p:cNvPr>
          <p:cNvSpPr txBox="1"/>
          <p:nvPr/>
        </p:nvSpPr>
        <p:spPr>
          <a:xfrm>
            <a:off x="7824192" y="2429258"/>
            <a:ext cx="3566160" cy="1805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42B46"/>
                </a:solidFill>
              </a:defRPr>
            </a:pPr>
            <a:r>
              <a:rPr dirty="0"/>
              <a:t>Entrustment levels</a:t>
            </a:r>
          </a:p>
          <a:p>
            <a:pPr>
              <a:spcBef>
                <a:spcPts val="1000"/>
              </a:spcBef>
              <a:defRPr sz="1500">
                <a:solidFill>
                  <a:srgbClr val="23282D"/>
                </a:solidFill>
              </a:defRPr>
            </a:pPr>
            <a:r>
              <a:rPr dirty="0"/>
              <a:t>1  Observe / assist</a:t>
            </a:r>
          </a:p>
          <a:p>
            <a:pPr>
              <a:spcBef>
                <a:spcPts val="1000"/>
              </a:spcBef>
              <a:defRPr sz="1500">
                <a:solidFill>
                  <a:srgbClr val="23282D"/>
                </a:solidFill>
              </a:defRPr>
            </a:pPr>
            <a:r>
              <a:rPr dirty="0"/>
              <a:t>2  Direct supervision</a:t>
            </a:r>
          </a:p>
          <a:p>
            <a:pPr>
              <a:spcBef>
                <a:spcPts val="1000"/>
              </a:spcBef>
              <a:defRPr sz="1500">
                <a:solidFill>
                  <a:srgbClr val="23282D"/>
                </a:solidFill>
              </a:defRPr>
            </a:pPr>
            <a:r>
              <a:rPr dirty="0"/>
              <a:t>3  Distant supervision</a:t>
            </a:r>
          </a:p>
          <a:p>
            <a:pPr>
              <a:spcBef>
                <a:spcPts val="1000"/>
              </a:spcBef>
              <a:defRPr sz="1500">
                <a:solidFill>
                  <a:srgbClr val="23282D"/>
                </a:solidFill>
              </a:defRPr>
            </a:pPr>
            <a:r>
              <a:rPr dirty="0"/>
              <a:t>4  Independent</a:t>
            </a:r>
            <a:endParaRPr lang="nl-BE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5B6A13F-DE76-FE26-7D9A-8C7970A10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3" name="Tijdelijke aanduiding voor voettekst 9">
            <a:extLst>
              <a:ext uri="{FF2B5EF4-FFF2-40B4-BE49-F238E27FC236}">
                <a16:creationId xmlns:a16="http://schemas.microsoft.com/office/drawing/2014/main" id="{050A4E8A-F002-061A-6F3F-204B5EC46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826CAFC2-7975-898C-A3AA-B13F4AA6E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7260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2B2BA-3418-7261-7C32-3BFCE7F87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Assessment: evidence, not just case numbers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B2DD95B-FB5B-AA41-42F6-7DA1D05C15F9}"/>
              </a:ext>
            </a:extLst>
          </p:cNvPr>
          <p:cNvSpPr txBox="1"/>
          <p:nvPr/>
        </p:nvSpPr>
        <p:spPr>
          <a:xfrm>
            <a:off x="812800" y="1772816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Portfolio + logbook + workplace-based assessment + board examination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D8DF02-E47F-5642-19E4-0AD4FCD7CB28}"/>
              </a:ext>
            </a:extLst>
          </p:cNvPr>
          <p:cNvSpPr txBox="1"/>
          <p:nvPr/>
        </p:nvSpPr>
        <p:spPr>
          <a:xfrm>
            <a:off x="812800" y="2564904"/>
            <a:ext cx="10698480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Training Portfolio: CV, operative logbook, previous posts, publications, presentations and courses.</a:t>
            </a:r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Logbook entries are regularly inspected and signed by the trainer</a:t>
            </a:r>
            <a:r>
              <a:rPr lang="nl-BE" dirty="0"/>
              <a:t> (min 800 points)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EPAs are supported by repeated workplace observations across patients and clinical contexts.</a:t>
            </a:r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The ETR requires </a:t>
            </a:r>
            <a:r>
              <a:rPr b="1" dirty="0"/>
              <a:t>at least </a:t>
            </a:r>
            <a:r>
              <a:rPr lang="nl-BE" b="1" dirty="0"/>
              <a:t>20 </a:t>
            </a:r>
            <a:r>
              <a:rPr lang="nl-BE" b="1" dirty="0" err="1"/>
              <a:t>esophagectomies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20 transthoracic </a:t>
            </a:r>
            <a:r>
              <a:rPr lang="nl-BE" b="1" dirty="0" err="1"/>
              <a:t>Resections</a:t>
            </a:r>
            <a:r>
              <a:rPr lang="nl-BE" b="1" dirty="0"/>
              <a:t> </a:t>
            </a:r>
            <a:r>
              <a:rPr b="1" dirty="0"/>
              <a:t>as first operating surgeon</a:t>
            </a:r>
            <a:r>
              <a:rPr dirty="0"/>
              <a:t>, including open</a:t>
            </a:r>
            <a:r>
              <a:rPr lang="nl-BE" dirty="0"/>
              <a:t>,</a:t>
            </a:r>
            <a:r>
              <a:rPr dirty="0"/>
              <a:t>video-assisted</a:t>
            </a:r>
            <a:r>
              <a:rPr lang="nl-BE" dirty="0"/>
              <a:t> or </a:t>
            </a:r>
            <a:r>
              <a:rPr lang="nl-BE" dirty="0" err="1"/>
              <a:t>robotic-assisted</a:t>
            </a:r>
            <a:r>
              <a:rPr dirty="0"/>
              <a:t> procedures.</a:t>
            </a:r>
            <a:endParaRPr lang="nl-BE"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lang="nl-BE" dirty="0" err="1"/>
              <a:t>Recommandation</a:t>
            </a:r>
            <a:r>
              <a:rPr lang="nl-BE" dirty="0"/>
              <a:t> letters </a:t>
            </a:r>
            <a:r>
              <a:rPr lang="nl-BE" dirty="0" err="1"/>
              <a:t>from</a:t>
            </a:r>
            <a:r>
              <a:rPr lang="nl-BE" dirty="0"/>
              <a:t> 2 independent mentors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European Board examination complements training assessment.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DA98422-95DD-23DF-0B17-473C834A5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2" name="Tijdelijke aanduiding voor voettekst 9">
            <a:extLst>
              <a:ext uri="{FF2B5EF4-FFF2-40B4-BE49-F238E27FC236}">
                <a16:creationId xmlns:a16="http://schemas.microsoft.com/office/drawing/2014/main" id="{168A54B6-30C4-D932-CC74-D6087EE0F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1BCAB3C3-8720-2FED-7E31-C652FA1DC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6501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77B7F3-0C1E-F13B-57C7-965C5475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Assessment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C0F62B2-733A-007E-5D70-283FC0154E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688" t="43281" r="32135" b="30466"/>
          <a:stretch>
            <a:fillRect/>
          </a:stretch>
        </p:blipFill>
        <p:spPr>
          <a:xfrm>
            <a:off x="6248400" y="1916832"/>
            <a:ext cx="4763794" cy="3972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294F16B-9CB9-A090-3EAF-435A216AAF4F}"/>
              </a:ext>
            </a:extLst>
          </p:cNvPr>
          <p:cNvSpPr txBox="1"/>
          <p:nvPr/>
        </p:nvSpPr>
        <p:spPr>
          <a:xfrm>
            <a:off x="723900" y="2463800"/>
            <a:ext cx="4502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Log </a:t>
            </a:r>
            <a:r>
              <a:rPr lang="nl-BE" dirty="0" err="1"/>
              <a:t>Book</a:t>
            </a:r>
            <a:r>
              <a:rPr lang="nl-BE" dirty="0"/>
              <a:t>: min </a:t>
            </a:r>
            <a:r>
              <a:rPr lang="nl-BE" b="1" dirty="0"/>
              <a:t>800 Points </a:t>
            </a:r>
            <a:r>
              <a:rPr lang="nl-BE" b="1" dirty="0" err="1"/>
              <a:t>for</a:t>
            </a:r>
            <a:r>
              <a:rPr lang="nl-BE" b="1" dirty="0"/>
              <a:t> A+B+C</a:t>
            </a:r>
          </a:p>
          <a:p>
            <a:endParaRPr lang="nl-BE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 err="1"/>
              <a:t>Categories</a:t>
            </a:r>
            <a:r>
              <a:rPr lang="nl-BE" b="1" dirty="0"/>
              <a:t> A,B or C (</a:t>
            </a:r>
            <a:r>
              <a:rPr lang="nl-BE" b="1" dirty="0" err="1"/>
              <a:t>assistant</a:t>
            </a:r>
            <a:r>
              <a:rPr lang="nl-BE" b="1" dirty="0"/>
              <a:t>: 1point)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/>
              <a:t>Categorie C (</a:t>
            </a:r>
            <a:r>
              <a:rPr lang="nl-BE" b="1" dirty="0" err="1"/>
              <a:t>principal</a:t>
            </a:r>
            <a:r>
              <a:rPr lang="nl-BE" b="1" dirty="0"/>
              <a:t> </a:t>
            </a:r>
            <a:r>
              <a:rPr lang="nl-BE" b="1" dirty="0" err="1"/>
              <a:t>surgeon</a:t>
            </a:r>
            <a:r>
              <a:rPr lang="nl-BE" b="1" dirty="0"/>
              <a:t>: 2 points)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/>
              <a:t>At </a:t>
            </a:r>
            <a:r>
              <a:rPr lang="nl-BE" b="1" dirty="0" err="1"/>
              <a:t>least</a:t>
            </a:r>
            <a:r>
              <a:rPr lang="nl-BE" b="1" dirty="0"/>
              <a:t> 50% points as </a:t>
            </a:r>
            <a:r>
              <a:rPr lang="nl-BE" b="1" dirty="0" err="1"/>
              <a:t>principal</a:t>
            </a:r>
            <a:r>
              <a:rPr lang="nl-BE" b="1" dirty="0"/>
              <a:t> </a:t>
            </a:r>
            <a:r>
              <a:rPr lang="nl-BE" b="1" dirty="0" err="1"/>
              <a:t>surgeon</a:t>
            </a:r>
            <a:endParaRPr lang="nl-BE" b="1" dirty="0"/>
          </a:p>
          <a:p>
            <a:endParaRPr lang="nl-BE" b="1" dirty="0"/>
          </a:p>
        </p:txBody>
      </p:sp>
      <p:sp>
        <p:nvSpPr>
          <p:cNvPr id="9" name="Pijl: omlaag 8">
            <a:extLst>
              <a:ext uri="{FF2B5EF4-FFF2-40B4-BE49-F238E27FC236}">
                <a16:creationId xmlns:a16="http://schemas.microsoft.com/office/drawing/2014/main" id="{588BB49D-A116-E1BF-6C4A-9AA4F39CC3F3}"/>
              </a:ext>
            </a:extLst>
          </p:cNvPr>
          <p:cNvSpPr/>
          <p:nvPr/>
        </p:nvSpPr>
        <p:spPr>
          <a:xfrm>
            <a:off x="2501900" y="4038600"/>
            <a:ext cx="215900" cy="6032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855936-2C30-43E8-2467-58252B36EAEC}"/>
              </a:ext>
            </a:extLst>
          </p:cNvPr>
          <p:cNvSpPr txBox="1"/>
          <p:nvPr/>
        </p:nvSpPr>
        <p:spPr>
          <a:xfrm>
            <a:off x="1422400" y="4800600"/>
            <a:ext cx="235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b="1" dirty="0" err="1"/>
              <a:t>Eligibility</a:t>
            </a:r>
            <a:endParaRPr lang="nl-BE" b="1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2EEF592-9FBF-9ECC-AD95-513C8860BE79}"/>
              </a:ext>
            </a:extLst>
          </p:cNvPr>
          <p:cNvSpPr txBox="1"/>
          <p:nvPr/>
        </p:nvSpPr>
        <p:spPr>
          <a:xfrm>
            <a:off x="723900" y="6137162"/>
            <a:ext cx="3994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chemeClr val="bg1">
                    <a:lumMod val="50000"/>
                  </a:schemeClr>
                </a:solidFill>
              </a:rPr>
              <a:t>CAVE: </a:t>
            </a:r>
            <a:r>
              <a:rPr lang="nl-BE" sz="1600" dirty="0" err="1">
                <a:solidFill>
                  <a:schemeClr val="bg1">
                    <a:lumMod val="50000"/>
                  </a:schemeClr>
                </a:solidFill>
              </a:rPr>
              <a:t>provisional</a:t>
            </a:r>
            <a:r>
              <a:rPr lang="nl-BE" sz="1600" dirty="0">
                <a:solidFill>
                  <a:schemeClr val="bg1">
                    <a:lumMod val="50000"/>
                  </a:schemeClr>
                </a:solidFill>
              </a:rPr>
              <a:t> arrangement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2B6AB6B1-E762-8DE3-5C20-D77BA978E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464AE796-C563-3721-C37D-B955E976B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D9762383-ECF0-15EA-726A-4B40F153D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0506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94C4E6-47C0-821E-7072-CF88CC5C9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UEMS MJC </a:t>
            </a:r>
            <a:r>
              <a:rPr lang="nl-BE" sz="3200" dirty="0" err="1"/>
              <a:t>Upper</a:t>
            </a:r>
            <a:r>
              <a:rPr lang="nl-BE" sz="3200" dirty="0"/>
              <a:t> GI Board </a:t>
            </a:r>
            <a:r>
              <a:rPr lang="nl-BE" sz="3200" dirty="0" err="1"/>
              <a:t>Exam</a:t>
            </a:r>
            <a:endParaRPr lang="nl-BE" sz="3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A211C3A-020F-7F62-2D29-1B7EE29AC78E}"/>
              </a:ext>
            </a:extLst>
          </p:cNvPr>
          <p:cNvSpPr txBox="1"/>
          <p:nvPr/>
        </p:nvSpPr>
        <p:spPr>
          <a:xfrm>
            <a:off x="4805724" y="2098914"/>
            <a:ext cx="12668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3200" dirty="0" err="1">
                <a:solidFill>
                  <a:srgbClr val="FF0000"/>
                </a:solidFill>
              </a:rPr>
              <a:t>MCQ’s</a:t>
            </a:r>
            <a:endParaRPr lang="nl-BE" sz="3200" dirty="0">
              <a:solidFill>
                <a:srgbClr val="FF0000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854E11A-0FD3-081E-66F0-74772CE0E4FD}"/>
              </a:ext>
            </a:extLst>
          </p:cNvPr>
          <p:cNvSpPr txBox="1"/>
          <p:nvPr/>
        </p:nvSpPr>
        <p:spPr>
          <a:xfrm>
            <a:off x="7796025" y="2094106"/>
            <a:ext cx="1066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3200" dirty="0">
                <a:solidFill>
                  <a:srgbClr val="FF0000"/>
                </a:solidFill>
              </a:rPr>
              <a:t>OSCE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C39C5B8-ED5A-2084-02C5-4968D9BE9933}"/>
              </a:ext>
            </a:extLst>
          </p:cNvPr>
          <p:cNvSpPr txBox="1"/>
          <p:nvPr/>
        </p:nvSpPr>
        <p:spPr>
          <a:xfrm>
            <a:off x="4805724" y="3429000"/>
            <a:ext cx="1410586" cy="369332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/>
              <a:t>120 </a:t>
            </a:r>
            <a:r>
              <a:rPr lang="nl-BE" dirty="0" err="1"/>
              <a:t>MCQ’s</a:t>
            </a:r>
            <a:endParaRPr lang="nl-BE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1681FE7-9B97-230F-908B-68039B010F66}"/>
              </a:ext>
            </a:extLst>
          </p:cNvPr>
          <p:cNvSpPr txBox="1"/>
          <p:nvPr/>
        </p:nvSpPr>
        <p:spPr>
          <a:xfrm>
            <a:off x="7623891" y="3429000"/>
            <a:ext cx="1410586" cy="369332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dirty="0"/>
              <a:t>6 stations</a:t>
            </a:r>
          </a:p>
        </p:txBody>
      </p:sp>
      <p:sp>
        <p:nvSpPr>
          <p:cNvPr id="13" name="Pijl: links/rechts/omhoog 12">
            <a:extLst>
              <a:ext uri="{FF2B5EF4-FFF2-40B4-BE49-F238E27FC236}">
                <a16:creationId xmlns:a16="http://schemas.microsoft.com/office/drawing/2014/main" id="{0E0F0DDB-FFDE-88E9-5F6C-3D2368ACAEEA}"/>
              </a:ext>
            </a:extLst>
          </p:cNvPr>
          <p:cNvSpPr/>
          <p:nvPr/>
        </p:nvSpPr>
        <p:spPr>
          <a:xfrm rot="10800000">
            <a:off x="6312024" y="3429000"/>
            <a:ext cx="1216152" cy="850392"/>
          </a:xfrm>
          <a:prstGeom prst="leftRigh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599FE2D-52FC-B789-18A8-85464006374B}"/>
              </a:ext>
            </a:extLst>
          </p:cNvPr>
          <p:cNvSpPr txBox="1"/>
          <p:nvPr/>
        </p:nvSpPr>
        <p:spPr>
          <a:xfrm>
            <a:off x="5511017" y="4768702"/>
            <a:ext cx="2849526" cy="369332"/>
          </a:xfrm>
          <a:prstGeom prst="rect">
            <a:avLst/>
          </a:prstGeom>
          <a:noFill/>
          <a:ln w="31750">
            <a:solidFill>
              <a:schemeClr val="accent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 err="1"/>
              <a:t>On-Line</a:t>
            </a:r>
            <a:r>
              <a:rPr lang="nl-BE" dirty="0"/>
              <a:t> or </a:t>
            </a:r>
            <a:r>
              <a:rPr lang="nl-BE" dirty="0" err="1"/>
              <a:t>physical</a:t>
            </a:r>
            <a:r>
              <a:rPr lang="nl-BE" dirty="0"/>
              <a:t> meeting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2C3B6DEA-95E1-D072-B6E8-9E450518B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4279392"/>
            <a:ext cx="4007427" cy="2201955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07332E5D-1537-B7EE-796C-4D7D40182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112" y="4509120"/>
            <a:ext cx="3189528" cy="2080274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F5A9D894-5E1F-D459-A6CA-0891BBDEF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8CE0672B-0035-D1D2-7381-56207F9F6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8CAD6DD0-ACFC-305F-853A-7A07711BE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4065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310BEC-5287-A4F2-9393-285EEEEE0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II - Training requirements for trainers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5694E79-BD78-6966-5FC2-1F11AC4CBE53}"/>
              </a:ext>
            </a:extLst>
          </p:cNvPr>
          <p:cNvSpPr txBox="1"/>
          <p:nvPr/>
        </p:nvSpPr>
        <p:spPr>
          <a:xfrm>
            <a:off x="812800" y="162880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A trainer is a clinician, educator and assessor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71FF25-D233-75C3-E38D-0FBE80A56B35}"/>
              </a:ext>
            </a:extLst>
          </p:cNvPr>
          <p:cNvSpPr txBox="1"/>
          <p:nvPr/>
        </p:nvSpPr>
        <p:spPr>
          <a:xfrm>
            <a:off x="812800" y="2402298"/>
            <a:ext cx="10698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Certified </a:t>
            </a:r>
            <a:r>
              <a:rPr lang="nl-BE" dirty="0" err="1"/>
              <a:t>Upper</a:t>
            </a:r>
            <a:r>
              <a:rPr lang="nl-BE" dirty="0"/>
              <a:t> GI</a:t>
            </a:r>
            <a:r>
              <a:rPr dirty="0"/>
              <a:t> Surgeon — preferably </a:t>
            </a:r>
            <a:r>
              <a:rPr lang="nl-BE" dirty="0"/>
              <a:t>EB UGIS </a:t>
            </a:r>
            <a:r>
              <a:rPr dirty="0"/>
              <a:t>or equivalent UEMS-</a:t>
            </a:r>
            <a:r>
              <a:rPr dirty="0" err="1"/>
              <a:t>recognised</a:t>
            </a:r>
            <a:r>
              <a:rPr dirty="0"/>
              <a:t> certification.</a:t>
            </a:r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Continuing professional development plus clinical, teaching and administrative skills.</a:t>
            </a:r>
            <a:endParaRPr lang="nl-BE" dirty="0"/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lang="nl-BE" dirty="0" err="1"/>
              <a:t>Commitmentto</a:t>
            </a:r>
            <a:r>
              <a:rPr lang="nl-BE" dirty="0"/>
              <a:t> </a:t>
            </a:r>
            <a:r>
              <a:rPr lang="nl-BE" dirty="0" err="1"/>
              <a:t>conduct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teaching program.</a:t>
            </a:r>
            <a:endParaRPr dirty="0"/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Training in educational methods: learning needs, teaching objectives and trainee assessment.</a:t>
            </a:r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Evidence of scholarly activity: research, publications and scientific meetings.</a:t>
            </a:r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Set realistic objectives, supervise day-to-day work and document progress at the end of rotations.</a:t>
            </a:r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Faculty should have protected educational capacity and be large enough for clinical, educational and research supervision.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A46C169-08C0-3C68-2E93-AB037FF36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2" name="Tijdelijke aanduiding voor voettekst 9">
            <a:extLst>
              <a:ext uri="{FF2B5EF4-FFF2-40B4-BE49-F238E27FC236}">
                <a16:creationId xmlns:a16="http://schemas.microsoft.com/office/drawing/2014/main" id="{40A940A4-4CE3-066C-A995-CAD97BE4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1691BB64-8C77-4CEF-8812-5EF3B203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9692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084CE-EADB-0E3D-E7A8-DA7381098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III - Training institutions: the environment must support training</a:t>
            </a:r>
            <a:endParaRPr lang="nl-BE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BA9DC8E-25DC-DCD2-57EF-3000C20EAC1A}"/>
              </a:ext>
            </a:extLst>
          </p:cNvPr>
          <p:cNvSpPr txBox="1"/>
          <p:nvPr/>
        </p:nvSpPr>
        <p:spPr>
          <a:xfrm>
            <a:off x="812800" y="170080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Case mix, staff, infrastructure, education and quality management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E39C83-6C3C-43A6-AE49-D85C8AF781BA}"/>
              </a:ext>
            </a:extLst>
          </p:cNvPr>
          <p:cNvSpPr txBox="1"/>
          <p:nvPr/>
        </p:nvSpPr>
        <p:spPr>
          <a:xfrm>
            <a:off x="812800" y="2420888"/>
            <a:ext cx="11079400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High-</a:t>
            </a:r>
            <a:r>
              <a:rPr dirty="0" err="1"/>
              <a:t>specialisation</a:t>
            </a:r>
            <a:r>
              <a:rPr dirty="0"/>
              <a:t> units: university affiliation or equivalent multidisciplinary level; qualified head with ≥5 years as a </a:t>
            </a:r>
            <a:r>
              <a:rPr lang="nl-BE" dirty="0"/>
              <a:t>UEMS </a:t>
            </a:r>
            <a:r>
              <a:rPr lang="nl-BE" dirty="0" err="1"/>
              <a:t>Upper</a:t>
            </a:r>
            <a:r>
              <a:rPr lang="nl-BE" dirty="0"/>
              <a:t> GI </a:t>
            </a:r>
            <a:r>
              <a:rPr lang="nl-BE" dirty="0" err="1"/>
              <a:t>Surgeon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Full-length high-</a:t>
            </a:r>
            <a:r>
              <a:rPr dirty="0" err="1"/>
              <a:t>specialisation</a:t>
            </a:r>
            <a:r>
              <a:rPr dirty="0"/>
              <a:t> program: sufficient case variety and mentors; minimum </a:t>
            </a:r>
            <a:r>
              <a:rPr lang="nl-BE" dirty="0"/>
              <a:t>100</a:t>
            </a:r>
            <a:r>
              <a:rPr dirty="0"/>
              <a:t> major procedures/year is specified.</a:t>
            </a:r>
          </a:p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Dedicated staff </a:t>
            </a:r>
            <a:r>
              <a:rPr lang="nl-BE" dirty="0"/>
              <a:t>(min 2 </a:t>
            </a:r>
            <a:r>
              <a:rPr lang="nl-BE" dirty="0" err="1"/>
              <a:t>full-time</a:t>
            </a:r>
            <a:r>
              <a:rPr lang="nl-BE" dirty="0"/>
              <a:t> </a:t>
            </a:r>
            <a:r>
              <a:rPr lang="nl-BE" dirty="0" err="1"/>
              <a:t>staff</a:t>
            </a:r>
            <a:r>
              <a:rPr lang="nl-BE" dirty="0"/>
              <a:t> </a:t>
            </a:r>
            <a:r>
              <a:rPr lang="nl-BE" dirty="0" err="1"/>
              <a:t>surgeons</a:t>
            </a:r>
            <a:r>
              <a:rPr lang="nl-BE" dirty="0"/>
              <a:t>) </a:t>
            </a:r>
            <a:r>
              <a:rPr dirty="0"/>
              <a:t>and institutional resources</a:t>
            </a:r>
            <a:r>
              <a:rPr lang="nl-BE" dirty="0"/>
              <a:t>.</a:t>
            </a:r>
            <a:endParaRPr dirty="0"/>
          </a:p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Access to open, endoscopic and minimally invasive surgery, ICU and relevant diagnostic/support services.</a:t>
            </a:r>
          </a:p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Educational infrastructure: research facilities, simulation; high-</a:t>
            </a:r>
            <a:r>
              <a:rPr dirty="0" err="1"/>
              <a:t>specialisation</a:t>
            </a:r>
            <a:r>
              <a:rPr dirty="0"/>
              <a:t> units must have simulation lab facilities.</a:t>
            </a:r>
          </a:p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Quality management: defined educational responsibilities, evaluation and mechanisms for continuous improvement.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50BEC671-60BF-7328-99D0-BDF20175E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2" name="Tijdelijke aanduiding voor voettekst 9">
            <a:extLst>
              <a:ext uri="{FF2B5EF4-FFF2-40B4-BE49-F238E27FC236}">
                <a16:creationId xmlns:a16="http://schemas.microsoft.com/office/drawing/2014/main" id="{8EAEE4D3-845E-F1ED-1F4C-383CF4BF0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5972DA46-387F-5560-793B-2395E5B6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2126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C8785D-9767-897F-805F-4A701177A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ETR in one framework</a:t>
            </a:r>
            <a:endParaRPr lang="nl-BE" sz="3200" dirty="0"/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4720E423-C137-6005-0AF2-383C99C4F4AD}"/>
              </a:ext>
            </a:extLst>
          </p:cNvPr>
          <p:cNvSpPr/>
          <p:nvPr/>
        </p:nvSpPr>
        <p:spPr>
          <a:xfrm>
            <a:off x="354744" y="3212976"/>
            <a:ext cx="1417320" cy="1508760"/>
          </a:xfrm>
          <a:prstGeom prst="roundRect">
            <a:avLst/>
          </a:prstGeom>
          <a:solidFill>
            <a:schemeClr val="accent2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European</a:t>
            </a:r>
            <a:br/>
            <a:r>
              <a:t>harmonisation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E5628C83-DAB7-2493-9D7E-BDEB131442DB}"/>
              </a:ext>
            </a:extLst>
          </p:cNvPr>
          <p:cNvSpPr/>
          <p:nvPr/>
        </p:nvSpPr>
        <p:spPr>
          <a:xfrm>
            <a:off x="2037240" y="3212976"/>
            <a:ext cx="1417320" cy="150876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Syllabus &amp;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Curriculum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6FC812E-695E-FCCC-112F-45870C34A2C7}"/>
              </a:ext>
            </a:extLst>
          </p:cNvPr>
          <p:cNvSpPr/>
          <p:nvPr/>
        </p:nvSpPr>
        <p:spPr>
          <a:xfrm>
            <a:off x="3719736" y="3212976"/>
            <a:ext cx="1417320" cy="150876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6"/>
                </a:solidFill>
              </a:defRPr>
            </a:pPr>
            <a:r>
              <a:rPr dirty="0" err="1">
                <a:solidFill>
                  <a:schemeClr val="bg1"/>
                </a:solidFill>
              </a:rPr>
              <a:t>CanMEDS</a:t>
            </a:r>
            <a:r>
              <a:rPr dirty="0">
                <a:solidFill>
                  <a:schemeClr val="bg1"/>
                </a:solidFill>
              </a:rPr>
              <a:t> &amp;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Competencies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492C79EF-2A4E-91C3-8C87-68C0B833D291}"/>
              </a:ext>
            </a:extLst>
          </p:cNvPr>
          <p:cNvSpPr/>
          <p:nvPr/>
        </p:nvSpPr>
        <p:spPr>
          <a:xfrm>
            <a:off x="5402232" y="3212976"/>
            <a:ext cx="1417320" cy="150876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EPAs &amp;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Assessment</a:t>
            </a:r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E588A504-2410-5782-4EF8-63ECBB9B0AD6}"/>
              </a:ext>
            </a:extLst>
          </p:cNvPr>
          <p:cNvSpPr/>
          <p:nvPr/>
        </p:nvSpPr>
        <p:spPr>
          <a:xfrm>
            <a:off x="7084728" y="3212976"/>
            <a:ext cx="1417320" cy="150876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Qualified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Trainers</a:t>
            </a:r>
          </a:p>
        </p:txBody>
      </p:sp>
      <p:sp>
        <p:nvSpPr>
          <p:cNvPr id="15" name="Rounded Rectangle 11">
            <a:extLst>
              <a:ext uri="{FF2B5EF4-FFF2-40B4-BE49-F238E27FC236}">
                <a16:creationId xmlns:a16="http://schemas.microsoft.com/office/drawing/2014/main" id="{9D190B90-5B25-A06C-651A-3DC952066341}"/>
              </a:ext>
            </a:extLst>
          </p:cNvPr>
          <p:cNvSpPr/>
          <p:nvPr/>
        </p:nvSpPr>
        <p:spPr>
          <a:xfrm>
            <a:off x="8767224" y="3212976"/>
            <a:ext cx="1417320" cy="150876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Accredited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Institutions</a:t>
            </a:r>
          </a:p>
        </p:txBody>
      </p:sp>
      <p:sp>
        <p:nvSpPr>
          <p:cNvPr id="17" name="Rounded Rectangle 12">
            <a:extLst>
              <a:ext uri="{FF2B5EF4-FFF2-40B4-BE49-F238E27FC236}">
                <a16:creationId xmlns:a16="http://schemas.microsoft.com/office/drawing/2014/main" id="{36C8F9E2-26DD-0DED-8434-F053853A8F45}"/>
              </a:ext>
            </a:extLst>
          </p:cNvPr>
          <p:cNvSpPr/>
          <p:nvPr/>
        </p:nvSpPr>
        <p:spPr>
          <a:xfrm>
            <a:off x="10449720" y="3212976"/>
            <a:ext cx="1417320" cy="1508760"/>
          </a:xfrm>
          <a:prstGeom prst="roundRect">
            <a:avLst/>
          </a:prstGeom>
          <a:solidFill>
            <a:schemeClr val="accent2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rPr dirty="0"/>
              <a:t>Safe, competent</a:t>
            </a:r>
            <a:br>
              <a:rPr dirty="0"/>
            </a:br>
            <a:r>
              <a:rPr lang="nl-BE" dirty="0" err="1"/>
              <a:t>Upper</a:t>
            </a:r>
            <a:r>
              <a:rPr lang="nl-BE" dirty="0"/>
              <a:t> GI</a:t>
            </a:r>
            <a:r>
              <a:rPr dirty="0"/>
              <a:t> Surgeons</a:t>
            </a: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6EB9680E-4CE5-2803-2C9F-7FC72B978EB3}"/>
              </a:ext>
            </a:extLst>
          </p:cNvPr>
          <p:cNvSpPr txBox="1"/>
          <p:nvPr/>
        </p:nvSpPr>
        <p:spPr>
          <a:xfrm>
            <a:off x="812800" y="166744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A coherent system from European standards to patient care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9EA4D082-0C29-C876-A366-3AD81DB37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AC370D69-F1F5-DE52-430E-B1E7266BE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5CF5F14B-D905-A169-117F-B36A8EE4F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9687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14E10-7712-F8C3-B424-3F46D00B3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856A2A-22C1-7BDA-1980-2DC325882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F538EF47-78F2-92F2-DA73-F5E96CCCA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ETR’s UEMS MJC Upper GI Surgery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1CBF6976-C27F-8405-F662-119ACBFE7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0956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boks 6"/>
          <p:cNvSpPr txBox="1"/>
          <p:nvPr/>
        </p:nvSpPr>
        <p:spPr>
          <a:xfrm>
            <a:off x="1559496" y="1700808"/>
            <a:ext cx="886888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 err="1">
                <a:cs typeface="Times New Roman" panose="02020603050405020304" pitchFamily="18" charset="0"/>
              </a:rPr>
              <a:t>Honorary</a:t>
            </a:r>
            <a:r>
              <a:rPr lang="da-DK" sz="2000" b="1" dirty="0">
                <a:cs typeface="Times New Roman" panose="02020603050405020304" pitchFamily="18" charset="0"/>
              </a:rPr>
              <a:t>/ </a:t>
            </a:r>
            <a:r>
              <a:rPr lang="da-DK" sz="2000" b="1" dirty="0" err="1">
                <a:cs typeface="Times New Roman" panose="02020603050405020304" pitchFamily="18" charset="0"/>
              </a:rPr>
              <a:t>Examinators</a:t>
            </a:r>
            <a:r>
              <a:rPr lang="da-DK" sz="2000" b="1" dirty="0">
                <a:cs typeface="Times New Roman" panose="02020603050405020304" pitchFamily="18" charset="0"/>
              </a:rPr>
              <a:t> </a:t>
            </a:r>
            <a:r>
              <a:rPr lang="da-DK" sz="2000" b="1" dirty="0" err="1">
                <a:cs typeface="Times New Roman" panose="02020603050405020304" pitchFamily="18" charset="0"/>
              </a:rPr>
              <a:t>members</a:t>
            </a:r>
            <a:r>
              <a:rPr lang="da-DK" sz="2000" b="1" dirty="0">
                <a:cs typeface="Times New Roman" panose="02020603050405020304" pitchFamily="18" charset="0"/>
              </a:rPr>
              <a:t>: &gt; 30 </a:t>
            </a:r>
            <a:r>
              <a:rPr lang="da-DK" sz="2000" b="1" dirty="0" err="1">
                <a:cs typeface="Times New Roman" panose="02020603050405020304" pitchFamily="18" charset="0"/>
              </a:rPr>
              <a:t>experts</a:t>
            </a:r>
            <a:r>
              <a:rPr lang="da-DK" sz="2000" b="1" dirty="0">
                <a:cs typeface="Times New Roman" panose="02020603050405020304" pitchFamily="18" charset="0"/>
              </a:rPr>
              <a:t> (</a:t>
            </a:r>
            <a:r>
              <a:rPr lang="da-DK" sz="2000" b="1" dirty="0" err="1">
                <a:cs typeface="Times New Roman" panose="02020603050405020304" pitchFamily="18" charset="0"/>
              </a:rPr>
              <a:t>examinators</a:t>
            </a:r>
            <a:r>
              <a:rPr lang="da-DK" sz="2000" b="1" dirty="0">
                <a:cs typeface="Times New Roman" panose="02020603050405020304" pitchFamily="18" charset="0"/>
              </a:rPr>
              <a:t>/ </a:t>
            </a:r>
            <a:r>
              <a:rPr lang="da-DK" sz="2000" b="1" dirty="0" err="1">
                <a:cs typeface="Times New Roman" panose="02020603050405020304" pitchFamily="18" charset="0"/>
              </a:rPr>
              <a:t>proctors</a:t>
            </a:r>
            <a:r>
              <a:rPr lang="da-DK" sz="2000" b="1" dirty="0">
                <a:cs typeface="Times New Roman" panose="02020603050405020304" pitchFamily="18" charset="0"/>
              </a:rPr>
              <a:t>)  </a:t>
            </a:r>
            <a:r>
              <a:rPr lang="da-DK" sz="2000" dirty="0">
                <a:cs typeface="Times New Roman" panose="02020603050405020304" pitchFamily="18" charset="0"/>
              </a:rPr>
              <a:t>- </a:t>
            </a:r>
            <a:r>
              <a:rPr lang="da-DK" sz="2000" dirty="0" err="1">
                <a:cs typeface="Times New Roman" panose="02020603050405020304" pitchFamily="18" charset="0"/>
              </a:rPr>
              <a:t>nordic</a:t>
            </a:r>
            <a:r>
              <a:rPr lang="da-DK" sz="2000" dirty="0">
                <a:cs typeface="Times New Roman" panose="02020603050405020304" pitchFamily="18" charset="0"/>
              </a:rPr>
              <a:t> </a:t>
            </a:r>
            <a:r>
              <a:rPr lang="da-DK" sz="2000" dirty="0" err="1">
                <a:cs typeface="Times New Roman" panose="02020603050405020304" pitchFamily="18" charset="0"/>
              </a:rPr>
              <a:t>countries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Belgium</a:t>
            </a:r>
            <a:r>
              <a:rPr lang="da-DK" sz="2000" dirty="0">
                <a:cs typeface="Times New Roman" panose="02020603050405020304" pitchFamily="18" charset="0"/>
              </a:rPr>
              <a:t>,  the </a:t>
            </a:r>
            <a:r>
              <a:rPr lang="da-DK" sz="2000" dirty="0" err="1">
                <a:cs typeface="Times New Roman" panose="02020603050405020304" pitchFamily="18" charset="0"/>
              </a:rPr>
              <a:t>Netherlands</a:t>
            </a:r>
            <a:r>
              <a:rPr lang="da-DK" sz="2000" dirty="0">
                <a:cs typeface="Times New Roman" panose="02020603050405020304" pitchFamily="18" charset="0"/>
              </a:rPr>
              <a:t>, Spain, </a:t>
            </a:r>
            <a:r>
              <a:rPr lang="da-DK" sz="2000" dirty="0" err="1">
                <a:cs typeface="Times New Roman" panose="02020603050405020304" pitchFamily="18" charset="0"/>
              </a:rPr>
              <a:t>Greece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Italy</a:t>
            </a:r>
            <a:r>
              <a:rPr lang="da-DK" sz="2000" dirty="0">
                <a:cs typeface="Times New Roman" panose="02020603050405020304" pitchFamily="18" charset="0"/>
              </a:rPr>
              <a:t>, GB, Germany,  France, </a:t>
            </a:r>
            <a:r>
              <a:rPr lang="da-DK" sz="2000" dirty="0" err="1">
                <a:cs typeface="Times New Roman" panose="02020603050405020304" pitchFamily="18" charset="0"/>
              </a:rPr>
              <a:t>Turkey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Poland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Luxembourgh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Switzerland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Estonia</a:t>
            </a:r>
            <a:endParaRPr lang="da-DK" sz="2000" dirty="0">
              <a:cs typeface="Times New Roman" panose="02020603050405020304" pitchFamily="18" charset="0"/>
            </a:endParaRPr>
          </a:p>
          <a:p>
            <a:endParaRPr lang="da-DK" sz="2000" dirty="0">
              <a:cs typeface="Times New Roman" panose="02020603050405020304" pitchFamily="18" charset="0"/>
            </a:endParaRPr>
          </a:p>
          <a:p>
            <a:r>
              <a:rPr lang="da-DK" sz="2000" b="1" dirty="0">
                <a:cs typeface="Times New Roman" panose="02020603050405020304" pitchFamily="18" charset="0"/>
              </a:rPr>
              <a:t>Fellows examined</a:t>
            </a:r>
            <a:r>
              <a:rPr lang="da-DK" sz="2000" dirty="0">
                <a:cs typeface="Times New Roman" panose="02020603050405020304" pitchFamily="18" charset="0"/>
              </a:rPr>
              <a:t>:  &gt; 49 fellows </a:t>
            </a:r>
          </a:p>
          <a:p>
            <a:r>
              <a:rPr lang="da-DK" sz="2000" dirty="0">
                <a:cs typeface="Times New Roman" panose="02020603050405020304" pitchFamily="18" charset="0"/>
              </a:rPr>
              <a:t>Austria, Spain, GB, Denmark, Sweden, Norway, Italy, Germany, Belgium, the Netherlands, Egypt, Pakistan, Japan, Ireland</a:t>
            </a:r>
          </a:p>
          <a:p>
            <a:endParaRPr lang="da-DK" sz="2000" dirty="0">
              <a:cs typeface="Times New Roman" panose="02020603050405020304" pitchFamily="18" charset="0"/>
            </a:endParaRPr>
          </a:p>
          <a:p>
            <a:r>
              <a:rPr lang="da-DK" sz="2000" dirty="0">
                <a:cs typeface="Times New Roman" panose="02020603050405020304" pitchFamily="18" charset="0"/>
              </a:rPr>
              <a:t> </a:t>
            </a:r>
          </a:p>
          <a:p>
            <a:endParaRPr lang="da-DK" sz="2000" dirty="0">
              <a:cs typeface="Times New Roman" panose="02020603050405020304" pitchFamily="18" charset="0"/>
            </a:endParaRPr>
          </a:p>
          <a:p>
            <a:endParaRPr lang="da-DK" sz="2000" dirty="0">
              <a:cs typeface="Times New Roman" panose="02020603050405020304" pitchFamily="18" charset="0"/>
            </a:endParaRPr>
          </a:p>
          <a:p>
            <a:endParaRPr lang="da-DK" sz="2000" dirty="0">
              <a:cs typeface="Times New Roman" panose="02020603050405020304" pitchFamily="18" charset="0"/>
            </a:endParaRPr>
          </a:p>
          <a:p>
            <a:r>
              <a:rPr lang="da-DK" sz="2000" dirty="0">
                <a:cs typeface="Times New Roman" panose="02020603050405020304" pitchFamily="18" charset="0"/>
              </a:rPr>
              <a:t> </a:t>
            </a:r>
          </a:p>
          <a:p>
            <a:endParaRPr lang="da-DK" sz="1400" b="1" dirty="0">
              <a:cs typeface="Times New Roman" panose="02020603050405020304" pitchFamily="18" charset="0"/>
            </a:endParaRPr>
          </a:p>
          <a:p>
            <a:endParaRPr lang="da-DK" sz="1400" b="1" dirty="0">
              <a:cs typeface="Times New Roman" panose="02020603050405020304" pitchFamily="18" charset="0"/>
            </a:endParaRPr>
          </a:p>
          <a:p>
            <a:r>
              <a:rPr lang="da-DK" sz="1400" b="1" dirty="0">
                <a:cs typeface="Times New Roman" panose="02020603050405020304" pitchFamily="18" charset="0"/>
              </a:rPr>
              <a:t>Memorandum of understanding should be established with scientific societies</a:t>
            </a:r>
          </a:p>
          <a:p>
            <a:endParaRPr lang="en-US" sz="2800" dirty="0"/>
          </a:p>
          <a:p>
            <a:r>
              <a:rPr lang="da-DK" dirty="0"/>
              <a:t> </a:t>
            </a:r>
          </a:p>
          <a:p>
            <a:endParaRPr lang="da-DK" sz="2800" dirty="0">
              <a:latin typeface="Comic Sans MS" pitchFamily="66" charset="0"/>
            </a:endParaRPr>
          </a:p>
          <a:p>
            <a:r>
              <a:rPr lang="da-DK" sz="2800" dirty="0">
                <a:latin typeface="Comic Sans MS" pitchFamily="66" charset="0"/>
              </a:rPr>
              <a:t> </a:t>
            </a:r>
          </a:p>
        </p:txBody>
      </p:sp>
      <p:sp>
        <p:nvSpPr>
          <p:cNvPr id="6" name="Tekstboks 5"/>
          <p:cNvSpPr txBox="1"/>
          <p:nvPr/>
        </p:nvSpPr>
        <p:spPr>
          <a:xfrm>
            <a:off x="5447928" y="2492896"/>
            <a:ext cx="253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Comic Sans MS" pitchFamily="66" charset="0"/>
              </a:rPr>
              <a:t> </a:t>
            </a:r>
          </a:p>
          <a:p>
            <a:endParaRPr lang="da-DK" dirty="0">
              <a:latin typeface="Comic Sans MS" pitchFamily="66" charset="0"/>
            </a:endParaRPr>
          </a:p>
          <a:p>
            <a:endParaRPr lang="da-DK" dirty="0">
              <a:latin typeface="Comic Sans MS" pitchFamily="66" charset="0"/>
            </a:endParaRPr>
          </a:p>
        </p:txBody>
      </p:sp>
      <p:pic>
        <p:nvPicPr>
          <p:cNvPr id="2" name="Billede 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403BE29-D3F1-3C49-B33E-BEEB74B70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4293096"/>
            <a:ext cx="3903562" cy="1304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Billede 2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7FF72E2B-92C0-6715-C05D-47A21722E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362" y="4293095"/>
            <a:ext cx="2761939" cy="1304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European Society of Thoracic Surgeons">
            <a:extLst>
              <a:ext uri="{FF2B5EF4-FFF2-40B4-BE49-F238E27FC236}">
                <a16:creationId xmlns:a16="http://schemas.microsoft.com/office/drawing/2014/main" id="{7DD10070-CC9C-290E-A634-5F644D0A2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4288152"/>
            <a:ext cx="1314133" cy="1314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5" descr="baggrund.jpg">
            <a:extLst>
              <a:ext uri="{FF2B5EF4-FFF2-40B4-BE49-F238E27FC236}">
                <a16:creationId xmlns:a16="http://schemas.microsoft.com/office/drawing/2014/main" id="{63DCFCAD-8E14-575F-3D2D-F440D66928A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560495" y="25083"/>
            <a:ext cx="1604121" cy="118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33B25C09-D082-991E-F99D-A06597906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Collaboration</a:t>
            </a:r>
            <a:endParaRPr lang="nl-BE" dirty="0"/>
          </a:p>
        </p:txBody>
      </p:sp>
      <p:sp>
        <p:nvSpPr>
          <p:cNvPr id="14" name="Tijdelijke aanduiding voor voettekst 13">
            <a:extLst>
              <a:ext uri="{FF2B5EF4-FFF2-40B4-BE49-F238E27FC236}">
                <a16:creationId xmlns:a16="http://schemas.microsoft.com/office/drawing/2014/main" id="{2C0A5356-C3EE-A8A6-9BF1-9B7A2F83C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  <a:endParaRPr lang="en-US" dirty="0"/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5ADCD88F-27CE-F992-47C4-9C129A39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0935222-B196-4F9B-9AEC-1292459A754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53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an">
  <a:themeElements>
    <a:clrScheme name="Aangepast 6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C0EDE"/>
      </a:accent1>
      <a:accent2>
        <a:srgbClr val="600000"/>
      </a:accent2>
      <a:accent3>
        <a:srgbClr val="8C3F00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D03C10-096C-48CA-96F5-74F2B6D9D33D}"/>
</file>

<file path=customXml/itemProps2.xml><?xml version="1.0" encoding="utf-8"?>
<ds:datastoreItem xmlns:ds="http://schemas.openxmlformats.org/officeDocument/2006/customXml" ds:itemID="{A2A1E788-1FD3-47A3-AA53-A175C3458818}">
  <ds:schemaRefs>
    <ds:schemaRef ds:uri="http://schemas.microsoft.com/office/2006/metadata/properties"/>
    <ds:schemaRef ds:uri="http://schemas.microsoft.com/office/infopath/2007/PartnerControls"/>
    <ds:schemaRef ds:uri="83bd27bf-f23a-4764-ba48-893866d47e01"/>
    <ds:schemaRef ds:uri="cd7455a3-4a59-4a73-9e70-409757b3c8a1"/>
  </ds:schemaRefs>
</ds:datastoreItem>
</file>

<file path=customXml/itemProps3.xml><?xml version="1.0" encoding="utf-8"?>
<ds:datastoreItem xmlns:ds="http://schemas.openxmlformats.org/officeDocument/2006/customXml" ds:itemID="{BCC23658-BB22-4550-8BC6-DEF5C9C46A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Marketingplan</Template>
  <TotalTime>0</TotalTime>
  <Words>1567</Words>
  <Application>Microsoft Office PowerPoint</Application>
  <PresentationFormat>Widescreen</PresentationFormat>
  <Paragraphs>243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Comic Sans MS</vt:lpstr>
      <vt:lpstr>Times New Roman</vt:lpstr>
      <vt:lpstr>Tw Cen MT</vt:lpstr>
      <vt:lpstr>Wingdings</vt:lpstr>
      <vt:lpstr>Wingdings 2</vt:lpstr>
      <vt:lpstr>Mediaan</vt:lpstr>
      <vt:lpstr> </vt:lpstr>
      <vt:lpstr>Composition MJC Upper GI surgery</vt:lpstr>
      <vt:lpstr>ETR’s for high quality training</vt:lpstr>
      <vt:lpstr>The 2016 evaluation of Upper GI Surgery situation in Europe</vt:lpstr>
      <vt:lpstr>From working group to UEMS MJC Upper GI Surgery</vt:lpstr>
      <vt:lpstr>How the 2026 ETR was developed?</vt:lpstr>
      <vt:lpstr>The ETR changes the emphasis: from time to competence</vt:lpstr>
      <vt:lpstr>I - Training requirements for trainees: the architecture</vt:lpstr>
      <vt:lpstr>Syllabus: defining the European knowledge base</vt:lpstr>
      <vt:lpstr>Syllabus for Upper GI Surgery</vt:lpstr>
      <vt:lpstr>Curriculum: translating the syllabus into training</vt:lpstr>
      <vt:lpstr>CanMEDS: the non-technical dimension</vt:lpstr>
      <vt:lpstr>EPAs: making competence observable in practice</vt:lpstr>
      <vt:lpstr>Assessment: evidence, not just case numbers</vt:lpstr>
      <vt:lpstr>Assessment</vt:lpstr>
      <vt:lpstr>UEMS MJC Upper GI Board Exam</vt:lpstr>
      <vt:lpstr>II - Training requirements for trainers</vt:lpstr>
      <vt:lpstr>III - Training institutions: the environment must support training</vt:lpstr>
      <vt:lpstr>The ETR in one framework</vt:lpstr>
      <vt:lpstr>PowerPoint Presentation</vt:lpstr>
      <vt:lpstr>Collaboration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Philippe Nafteux</dc:creator>
  <cp:lastModifiedBy>Amelia Donighian</cp:lastModifiedBy>
  <cp:revision>7</cp:revision>
  <dcterms:created xsi:type="dcterms:W3CDTF">2015-10-29T16:00:01Z</dcterms:created>
  <dcterms:modified xsi:type="dcterms:W3CDTF">2026-10-12T13:42:08Z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TC101079699990</vt:lpwstr>
  </property>
  <property fmtid="{D5CDD505-2E9C-101B-9397-08002B2CF9AE}" pid="3" name="ContentTypeId">
    <vt:lpwstr>0x0101004194900BABD61B4BAC2F245EDF4ED39E</vt:lpwstr>
  </property>
  <property fmtid="{D5CDD505-2E9C-101B-9397-08002B2CF9AE}" pid="4" name="MediaServiceImageTags">
    <vt:lpwstr/>
  </property>
</Properties>
</file>