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omments/modernComment_100_0.xml" ContentType="application/vnd.ms-powerpoint.comments+xml"/>
  <Override PartName="/ppt/comments/modernComment_10F_BB267A8C.xml" ContentType="application/vnd.ms-powerpoint.comments+xml"/>
  <Override PartName="/ppt/comments/modernComment_111_7127F7F7.xml" ContentType="application/vnd.ms-powerpoint.comments+xml"/>
  <Override PartName="/ppt/comments/modernComment_110_2F48A291.xml" ContentType="application/vnd.ms-powerpoint.comments+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71" r:id="rId7"/>
    <p:sldId id="262" r:id="rId8"/>
    <p:sldId id="261" r:id="rId9"/>
    <p:sldId id="263" r:id="rId10"/>
    <p:sldId id="264" r:id="rId11"/>
    <p:sldId id="266" r:id="rId12"/>
    <p:sldId id="272" r:id="rId13"/>
    <p:sldId id="265" r:id="rId14"/>
    <p:sldId id="273" r:id="rId15"/>
    <p:sldId id="267" r:id="rId16"/>
    <p:sldId id="268" r:id="rId17"/>
    <p:sldId id="269" r:id="rId18"/>
    <p:sldId id="270"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4C787F-BE4A-44D1-3E53-83B38A3FBBAC}" name="Miroslav Mayer" initials="MM" userId="6e71bb092aa719e5" providerId="Windows Live"/>
  <p188:author id="{071D25A5-2B28-F8E1-AB81-9F74DC9B7AA9}" name="Nada Čikeš" initials="NČ" userId="S::ncikes@mef.hr::1433fd9e-d4b5-4527-95f5-d105793f8b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09"/>
    <p:restoredTop sz="94567"/>
  </p:normalViewPr>
  <p:slideViewPr>
    <p:cSldViewPr snapToGrid="0" snapToObjects="1">
      <p:cViewPr varScale="1">
        <p:scale>
          <a:sx n="106" d="100"/>
          <a:sy n="106" d="100"/>
        </p:scale>
        <p:origin x="60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2.xml"/></Relationships>
</file>

<file path=ppt/comments/modernComment_10F_BB267A8C.xml><?xml version="1.0" encoding="utf-8"?>
<p188:cmLst xmlns:a="http://schemas.openxmlformats.org/drawingml/2006/main" xmlns:r="http://schemas.openxmlformats.org/officeDocument/2006/relationships" xmlns:p188="http://schemas.microsoft.com/office/powerpoint/2018/8/main">
  <p188:cm id="{8F25FE00-9703-4E34-AB30-48A35EB05CD8}" authorId="{884C787F-BE4A-44D1-3E53-83B38A3FBBAC}" status="resolved" created="2026-10-11T18:52:26.169" complete="100000">
    <pc:sldMkLst xmlns:pc="http://schemas.microsoft.com/office/powerpoint/2013/main/command">
      <pc:docMk/>
      <pc:sldMk cId="3139861132" sldId="271"/>
    </pc:sldMkLst>
    <p188:txBody>
      <a:bodyPr/>
      <a:lstStyle/>
      <a:p>
        <a:r>
          <a:rPr lang="hr-HR"/>
          <a:t>Naslov slajda Part I Trainees,    prikaži strukturu i kako smo osmislili i ispoštivali dio koji se odnosi na trainees u novom ETR
 </a:t>
        </a:r>
      </a:p>
    </p188:txBody>
    <p188:extLst>
      <p:ext xmlns:p="http://schemas.openxmlformats.org/presentationml/2006/main" uri="{57CB4572-C831-44C2-8A1C-0ADB6CCDFE69}">
        <p223:reactions xmlns:p223="http://schemas.microsoft.com/office/powerpoint/2022/03/main">
          <p223:rxn type="👍">
            <p223:instance time="2026-10-11T19:50:36.623" authorId="{884C787F-BE4A-44D1-3E53-83B38A3FBBAC}"/>
          </p223:rxn>
        </p223:reactions>
      </p:ext>
    </p188:extLst>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2300E939-1FEA-4C70-BF44-67F5B5AD9947}" authorId="{884C787F-BE4A-44D1-3E53-83B38A3FBBAC}" status="resolved" created="2026-10-11T19:26:44.748" complete="100000">
    <pc:sldMkLst xmlns:pc="http://schemas.microsoft.com/office/powerpoint/2013/main/command">
      <pc:docMk/>
      <pc:sldMk cId="0" sldId="256"/>
    </pc:sldMkLst>
    <p188:txBody>
      <a:bodyPr/>
      <a:lstStyle/>
      <a:p>
        <a:r>
          <a:rPr lang="hr-HR"/>
          <a:t>Put on the oficial UEMS and EULAR logo</a:t>
        </a:r>
      </a:p>
    </p188:txBody>
    <p188:extLst>
      <p:ext xmlns:p="http://schemas.openxmlformats.org/presentationml/2006/main" uri="{57CB4572-C831-44C2-8A1C-0ADB6CCDFE69}">
        <p223:reactions xmlns:p223="http://schemas.microsoft.com/office/powerpoint/2022/03/main">
          <p223:rxn type="👍">
            <p223:instance time="2026-10-11T19:50:08.716" authorId="{884C787F-BE4A-44D1-3E53-83B38A3FBBAC}"/>
          </p223:rxn>
        </p223:reactions>
      </p:ext>
    </p188:extLst>
  </p188:cm>
</p188:cmLst>
</file>

<file path=ppt/comments/modernComment_110_2F48A291.xml><?xml version="1.0" encoding="utf-8"?>
<p188:cmLst xmlns:a="http://schemas.openxmlformats.org/drawingml/2006/main" xmlns:r="http://schemas.openxmlformats.org/officeDocument/2006/relationships" xmlns:p188="http://schemas.microsoft.com/office/powerpoint/2018/8/main">
  <p188:cm id="{E192B977-5A13-4158-814D-B4C00DC6AB6B}" authorId="{884C787F-BE4A-44D1-3E53-83B38A3FBBAC}" status="resolved" created="2026-10-11T18:55:02.504" complete="100000">
    <pc:sldMkLst xmlns:pc="http://schemas.microsoft.com/office/powerpoint/2013/main/command">
      <pc:docMk/>
      <pc:sldMk cId="793289361" sldId="272"/>
    </pc:sldMkLst>
    <p188:txBody>
      <a:bodyPr/>
      <a:lstStyle/>
      <a:p>
        <a:r>
          <a:rPr lang="hr-HR"/>
          <a:t>Naslov slajda Trainers - prikazati shematski kako smo osmislili poglavlje Trainers u novom ETR, što je uslijedilo iz samog UEMS predloška , koje smo segmente tog poglavlja dodali u odnosu na predložak.  </a:t>
        </a:r>
      </a:p>
    </p188:txBody>
  </p188:cm>
  <p188:cm id="{B6AC59DD-FE12-E041-A97D-5778976ACCA5}" authorId="{071D25A5-2B28-F8E1-AB81-9F74DC9B7AA9}" status="resolved" created="2026-10-11T21:56:15.167" complete="100000">
    <ac:deMkLst xmlns:ac="http://schemas.microsoft.com/office/drawing/2013/main/command">
      <pc:docMk xmlns:pc="http://schemas.microsoft.com/office/powerpoint/2013/main/command"/>
      <pc:sldMk xmlns:pc="http://schemas.microsoft.com/office/powerpoint/2013/main/command" cId="793289361" sldId="272"/>
      <ac:spMk id="18" creationId="{00000000-0000-0000-0000-000000000000}"/>
    </ac:deMkLst>
    <p188:txBody>
      <a:bodyPr/>
      <a:lstStyle/>
      <a:p>
        <a:r>
          <a:rPr lang="en-HR"/>
          <a:t>Four educational roles su na sljedeće m slajdu</a:t>
        </a:r>
      </a:p>
    </p188:txBody>
    <p188:extLst>
      <p:ext xmlns:p="http://schemas.openxmlformats.org/presentationml/2006/main" uri="{57CB4572-C831-44C2-8A1C-0ADB6CCDFE69}">
        <p223:reactions xmlns:p223="http://schemas.microsoft.com/office/powerpoint/2022/03/main">
          <p223:rxn type="👍">
            <p223:instance time="2026-10-15T11:44:07.831" authorId="{884C787F-BE4A-44D1-3E53-83B38A3FBBAC}"/>
          </p223:rxn>
        </p223:reactions>
      </p:ext>
    </p188:extLst>
  </p188:cm>
</p188:cmLst>
</file>

<file path=ppt/comments/modernComment_111_7127F7F7.xml><?xml version="1.0" encoding="utf-8"?>
<p188:cmLst xmlns:a="http://schemas.openxmlformats.org/drawingml/2006/main" xmlns:r="http://schemas.openxmlformats.org/officeDocument/2006/relationships" xmlns:p188="http://schemas.microsoft.com/office/powerpoint/2018/8/main">
  <p188:cm id="{6618F42B-A08E-4F93-AEA5-31C1B813616F}" authorId="{884C787F-BE4A-44D1-3E53-83B38A3FBBAC}" created="2026-10-11T19:25:45.129">
    <pc:sldMkLst xmlns:pc="http://schemas.microsoft.com/office/powerpoint/2013/main/command">
      <pc:docMk/>
      <pc:sldMk cId="1898444791" sldId="273"/>
    </pc:sldMkLst>
    <p188:txBody>
      <a:bodyPr/>
      <a:lstStyle/>
      <a:p>
        <a:r>
          <a:rPr lang="hr-HR"/>
          <a:t>Requirements for training centers - prikazati strukturirano   poglavlje    o training centers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839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[0:00–0:15] Colleagues, thank you. I present the new Rheumatology ETR on behalf of Dr Chaudhuri, President of our Section, who cannot be here, and Professor Čikeš. I have twelve minutes: where the old ETR started, how we rebuilt it, and what we are offering Europe.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[0:15–0:55] The previous ETR, drafted in 2014 and registered as UEMS 2018/21, is a compact document of about twenty-four pages. Preamble, trainees, trainers, institutions, and two appendices: a logbook and a long list of conditions. It was knowledge-and-time based: what a trainee should have seen, what they should know about, four required technical skills and nine optional ones, two years of internal medicine followed by four years of rheumatology. It already had good elements: a logbook, 360-degree feedback, a written examination, trainer standards. What it did not have was a competency framework, entrustable professional activities, or named workplace-based assessment tools. That was our starting point.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[0:55–1:35] The reason an ETR matters in rheumatology is heterogeneity. The EULAR survey of training programmes found forty-five countries, forty-one offering specialty training. Duration ranged up to seventy-two months, mean forty-five, on top of a mean of thirty-three months of internal medicine. Four countries had only local curricula, and a fifth of countries had no formal final examination. Same specialty, very different pathways. Our task was to offer a common reference for mobility, without erasing national systems.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[1:35–2:15] The answer already existed in our community: the EULAR–UEMS standards for training European rheumatologists, published in 2023 by Alunno and colleagues. An umbrella of medical expertise with seven key areas, from quality and safety to teaching and learning. Beneath it, seven specialty domains, from knowledge of rheumatic diseases through diagnostic skills, management, specific clinical situations, the physician–patient relationship, teamwork, to research, and twenty-eight core competences. We adopted this as the competency backbone of the ETR. It is specific to rheumatology, which a generic framework cannot be.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[2:15–2:55] The second ingredient is the new UEMS template of 2025: introduction, trainees, trainers, institutions, appendices. Its message is clear: separate knowledge from competency, use the CanMEDS roles, use EPAs, emphasise workplace-based assessment, and leave adaptation to national authorities. We followed it, and we followed the procedure. A committee of fourteen, with UEMS, EULAR, a junior doctors' representative and a patient representative; EULAR endorsement in June; submission on thirteenth June; and then the Review Committee report and fourteen further submissions, each answered point by point.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[2:55–3:30] Part II, the trainees. The template gives six building blocks: content, competencies, levels and EPAs, schedule, assessment, governance. We kept every one and filled it for rheumatology: eleven knowledge sections, seven CanMEDS roles, four supervision levels and eleven EPAs, and a five-year minimum in which progression rests on competence, not duration alone. In gold, what the template does not demand and we added: a trainee-support framework, remedial actions with a right of appeal, a formal end-of-training assessment, the EPA–knowledge matrix, inclusivity, and imaging.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[3:30–4:00] From Canada we took CanMEDS, which the UEMS template recommends: the Medical Expert as the integrating role, and six intrinsic roles around it. Our contribution was to describe each role in rheumatology terms. The Leader stewards high-cost biologics. The Collaborator manages the paediatric-to-adult transition. The Professional faces the ethics of immunosuppression and reproductive health. And one important point: CanMEDS is generic, the EULAR–UEMS framework is specific. We map the two, we do not equate them. The Royal College has announced a refreshed framework, which we will follow.</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[4:00–4:35] A national curriculum taught us most about how to make work-based capability explicit: the UK Joint Royal Colleges curriculum of 2022. Six generic and seven specialty capabilities in practice, with a four-level entrustment scale. We translated them into eleven EPAs: common and complex disease become EPAs 1, 2 and 5; emergencies EPA 3; procedures EPA 4; transition EPA 7; team leadership and the primary-care interface EPAs 6 and 8; and the generic capabilities, communication, safety, research, become EPAs 11, 10 and 9. We kept the four-level scale, and neutralised UK terms: the ARCP is simply the Annual Progression Review, with the national name given as an example. This is a working translation, not a claim of equivalence.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[4:35–5:15] Here is where the frames meet. Eleven EPAs down the side. On the left, the seven EULAR–UEMS domains; on the right, the seven CanMEDS roles. Read across any row and you see that an EPA is synthetic: EPA 1, a new presentation of suspected inflammatory arthritis, draws on four domains and four roles at once. EPA 3, an emergency, sits in the domain of specific clinical situations, but needs five roles. Competency frameworks analyse, EPAs integrate. This is why we assess EPAs, and use the competences to give feedback.</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[5:15–5:55] The second matrix is one we invented. Because an ETR must separate knowledge from competency, we needed a way to say which knowledge each activity rests on. Appendix 5 crosses the eleven EPAs with the eleven knowledge sections of Appendix 1: gold means primary, an open circle means supporting. Look at EPA 7, transition: its primary knowledge is paediatric rheumatology and pregnancy and reproductive health, not the usual disease groups. EPA 9, appraising evidence, supports every section. The matrix lets a programme director build a blueprint, an examiner plan an examination, and a trainee check their own gaps. It is the bridge between this ETR and the European Certificate.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[5:55–6:50] Assessment. The principle is that formative assessment drives learning at the workplace: mini-CEX, DOPS, case-based discussion, 360-degree feedback and patient surveys, each tied to named EPAs. Summative judgements sit at checkpoints: the Annual Progression Review, the Educational Supervisor's Report with an entrustment decision for every EPA, and the portfolio. Finally, a common summative element. A European Certificate of Rheumatology, developed by EULAR with our Section and Board: a best-answer knowledge examination, first sitting planned for November this year. It is voluntary and complementary. It does not replace national examinations, and national authorities remain responsible for certifying specialists. Where assessment finds problems, our response is developmental first.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[6:50–7:20] Part III, the trainers, built the same way. The template has three blocks: recognition, core competencies, quality management. We kept them. The additions are in gold: four named educational roles with defined responsibilities, seven competency domains with a clear rule for which role needs which, annual appraisal, reaccreditation at least every five years, and educational support from the Section and Board and EULAR. The next slide gives the best-practice standards in detail.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[7:20–7:55] Trainers. We separated four educational roles that are often confused. The teacher and the mentor have no formal duty for progression. The clinical supervisor contributes to progression decisions. The educational supervisor holds the educational agreement, the annual appraisal and the summative judgement, and leads when a trainee is in difficulty. Mentoring and supervision are therefore distinct, and a trainee may have both. Standards: recognition by the national authority, Train-the-Trainers, reaccreditation at least every five years, protected time, anonymous trainee evaluation. On numbers, we were honest: no more than four trainees per educational supervisor, and three or five years after certification, are recommendations, because there is no European consensus.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[7:55–8:30] Part IV, the training centres. The template lists requirements for staff and clinical activity, equipment, and quality management, and we followed that structure. What we added is concrete: access to radiology and ultrasound training to Tier 1, indicative minimum activity for a centre, microscopy for crystals, a no-blame culture, an annual quality report with a named Quality Lead, and an implementation checklist so that each national authority can show how it meets the ETR. All of these are indicative or recommended, and national rules prevail.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[8:30–9:15] Quality. We wrote quality control and enhancement into the ETR itself as Appendix 7, not as an afterthought. One cycle, the familiar plan-do-check-act, applied at three levels. In the training centre: an annual quality report, a named quality lead, internal audit, trainee feedback. Nationally: external review and reaccreditation at least every five years, where the visiting team should include an outside rheumatologist and a trainee. At European level: our Section and Board, optional European visitation, and a commitment to revise this ETR at least every five years against the WFME standards. Developmental first, punitive last.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[9:15–10:15] This is the central shift. The old frame was formal: years completed, conditions seen. The new frame is real: documented entrustment. Four supervision levels, from observer to acting unsupervised. We keep a five-year minimum, two years of internal medicine and at least three of rheumatology, but we say plainly that time is exposure, not proof. Progression and the qualification depend on the terminal entrustment level for each of the eleven EPAs: level four, with stated exceptions, for example EPA 10 and the ultrasound tiers. The same five years can hide very different competence. The entrustment record cannot.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[10:15–11:15] How do we see the whole? We are not prescriptive. Our language has three strengths: shall and must for the European minimum, should for a recommended standard, and may or desirable for what national authorities can adapt, with documented derogations, for example for ultrasound entrustment where capacity differs. We harmonise, and in time that will pull toward standardisation, but by invitation and evidence, not decree. And we do not see this ETR as a finished document. It is an open book. National adoption, a year-by-year supervision grid, a stronger patient voice, an e-portfolio built on the EPAs, the refreshed CanMEDS, and the next revision within five years. We would welcome your challenge.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[11:15–12:00] None of this is the work of one person. It is the work of a fantastic team: the committee on this slide, the Section and the Board, EULAR, and the colleagues who contributed to the revision. Thank you all. I am happy to take your questions.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F_BB267A8C.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0_2F48A291.xm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11_7127F7F7.xm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2A4A"/>
        </a:solidFill>
        <a:effectLst/>
      </p:bgPr>
    </p:bg>
    <p:spTree>
      <p:nvGrpSpPr>
        <p:cNvPr id="1" name=""/>
        <p:cNvGrpSpPr/>
        <p:nvPr/>
      </p:nvGrpSpPr>
      <p:grpSpPr>
        <a:xfrm>
          <a:off x="0" y="0"/>
          <a:ext cx="0" cy="0"/>
          <a:chOff x="0" y="0"/>
          <a:chExt cx="0" cy="0"/>
        </a:xfrm>
      </p:grpSpPr>
      <p:sp>
        <p:nvSpPr>
          <p:cNvPr id="2" name="Shape 0"/>
          <p:cNvSpPr/>
          <p:nvPr/>
        </p:nvSpPr>
        <p:spPr>
          <a:xfrm flipV="1">
            <a:off x="8732520" y="3886200"/>
            <a:ext cx="731520" cy="274320"/>
          </a:xfrm>
          <a:prstGeom prst="line">
            <a:avLst/>
          </a:prstGeom>
          <a:noFill/>
          <a:ln w="9525">
            <a:solidFill>
              <a:srgbClr val="9FBAD6">
                <a:alpha val="22000"/>
              </a:srgbClr>
            </a:solidFill>
            <a:prstDash val="solid"/>
          </a:ln>
        </p:spPr>
        <p:txBody>
          <a:bodyPr/>
          <a:lstStyle/>
          <a:p>
            <a:endParaRPr lang="hr-HR"/>
          </a:p>
        </p:txBody>
      </p:sp>
      <p:sp>
        <p:nvSpPr>
          <p:cNvPr id="3" name="Shape 1"/>
          <p:cNvSpPr/>
          <p:nvPr/>
        </p:nvSpPr>
        <p:spPr>
          <a:xfrm>
            <a:off x="9464040" y="3886200"/>
            <a:ext cx="548640" cy="457200"/>
          </a:xfrm>
          <a:prstGeom prst="line">
            <a:avLst/>
          </a:prstGeom>
          <a:noFill/>
          <a:ln w="9525">
            <a:solidFill>
              <a:srgbClr val="9FBAD6">
                <a:alpha val="22000"/>
              </a:srgbClr>
            </a:solidFill>
            <a:prstDash val="solid"/>
          </a:ln>
        </p:spPr>
        <p:txBody>
          <a:bodyPr/>
          <a:lstStyle/>
          <a:p>
            <a:endParaRPr lang="hr-HR"/>
          </a:p>
        </p:txBody>
      </p:sp>
      <p:sp>
        <p:nvSpPr>
          <p:cNvPr id="4" name="Shape 2"/>
          <p:cNvSpPr/>
          <p:nvPr/>
        </p:nvSpPr>
        <p:spPr>
          <a:xfrm>
            <a:off x="8732520" y="4160520"/>
            <a:ext cx="365760" cy="731520"/>
          </a:xfrm>
          <a:prstGeom prst="line">
            <a:avLst/>
          </a:prstGeom>
          <a:noFill/>
          <a:ln w="9525">
            <a:solidFill>
              <a:srgbClr val="9FBAD6">
                <a:alpha val="22000"/>
              </a:srgbClr>
            </a:solidFill>
            <a:prstDash val="solid"/>
          </a:ln>
        </p:spPr>
        <p:txBody>
          <a:bodyPr/>
          <a:lstStyle/>
          <a:p>
            <a:endParaRPr lang="hr-HR"/>
          </a:p>
        </p:txBody>
      </p:sp>
      <p:sp>
        <p:nvSpPr>
          <p:cNvPr id="5" name="Shape 3"/>
          <p:cNvSpPr/>
          <p:nvPr/>
        </p:nvSpPr>
        <p:spPr>
          <a:xfrm flipV="1">
            <a:off x="10012680" y="3977640"/>
            <a:ext cx="548640" cy="365760"/>
          </a:xfrm>
          <a:prstGeom prst="line">
            <a:avLst/>
          </a:prstGeom>
          <a:noFill/>
          <a:ln w="9525">
            <a:solidFill>
              <a:srgbClr val="9FBAD6">
                <a:alpha val="22000"/>
              </a:srgbClr>
            </a:solidFill>
            <a:prstDash val="solid"/>
          </a:ln>
        </p:spPr>
        <p:txBody>
          <a:bodyPr/>
          <a:lstStyle/>
          <a:p>
            <a:endParaRPr lang="hr-HR"/>
          </a:p>
        </p:txBody>
      </p:sp>
      <p:sp>
        <p:nvSpPr>
          <p:cNvPr id="6" name="Shape 4"/>
          <p:cNvSpPr/>
          <p:nvPr/>
        </p:nvSpPr>
        <p:spPr>
          <a:xfrm>
            <a:off x="10561320" y="3977640"/>
            <a:ext cx="548640" cy="548640"/>
          </a:xfrm>
          <a:prstGeom prst="line">
            <a:avLst/>
          </a:prstGeom>
          <a:noFill/>
          <a:ln w="9525">
            <a:solidFill>
              <a:srgbClr val="9FBAD6">
                <a:alpha val="22000"/>
              </a:srgbClr>
            </a:solidFill>
            <a:prstDash val="solid"/>
          </a:ln>
        </p:spPr>
        <p:txBody>
          <a:bodyPr/>
          <a:lstStyle/>
          <a:p>
            <a:endParaRPr lang="hr-HR"/>
          </a:p>
        </p:txBody>
      </p:sp>
      <p:sp>
        <p:nvSpPr>
          <p:cNvPr id="7" name="Shape 5"/>
          <p:cNvSpPr/>
          <p:nvPr/>
        </p:nvSpPr>
        <p:spPr>
          <a:xfrm>
            <a:off x="10012680" y="4343400"/>
            <a:ext cx="182880" cy="822960"/>
          </a:xfrm>
          <a:prstGeom prst="line">
            <a:avLst/>
          </a:prstGeom>
          <a:noFill/>
          <a:ln w="9525">
            <a:solidFill>
              <a:srgbClr val="9FBAD6">
                <a:alpha val="22000"/>
              </a:srgbClr>
            </a:solidFill>
            <a:prstDash val="solid"/>
          </a:ln>
        </p:spPr>
        <p:txBody>
          <a:bodyPr/>
          <a:lstStyle/>
          <a:p>
            <a:endParaRPr lang="hr-HR"/>
          </a:p>
        </p:txBody>
      </p:sp>
      <p:sp>
        <p:nvSpPr>
          <p:cNvPr id="8" name="Shape 6"/>
          <p:cNvSpPr/>
          <p:nvPr/>
        </p:nvSpPr>
        <p:spPr>
          <a:xfrm>
            <a:off x="9098280" y="4892040"/>
            <a:ext cx="1097280" cy="274320"/>
          </a:xfrm>
          <a:prstGeom prst="line">
            <a:avLst/>
          </a:prstGeom>
          <a:noFill/>
          <a:ln w="9525">
            <a:solidFill>
              <a:srgbClr val="9FBAD6">
                <a:alpha val="22000"/>
              </a:srgbClr>
            </a:solidFill>
            <a:prstDash val="solid"/>
          </a:ln>
        </p:spPr>
        <p:txBody>
          <a:bodyPr/>
          <a:lstStyle/>
          <a:p>
            <a:endParaRPr lang="hr-HR"/>
          </a:p>
        </p:txBody>
      </p:sp>
      <p:sp>
        <p:nvSpPr>
          <p:cNvPr id="9" name="Shape 7"/>
          <p:cNvSpPr/>
          <p:nvPr/>
        </p:nvSpPr>
        <p:spPr>
          <a:xfrm>
            <a:off x="11109960" y="4526280"/>
            <a:ext cx="365760" cy="548640"/>
          </a:xfrm>
          <a:prstGeom prst="line">
            <a:avLst/>
          </a:prstGeom>
          <a:noFill/>
          <a:ln w="9525">
            <a:solidFill>
              <a:srgbClr val="9FBAD6">
                <a:alpha val="22000"/>
              </a:srgbClr>
            </a:solidFill>
            <a:prstDash val="solid"/>
          </a:ln>
        </p:spPr>
        <p:txBody>
          <a:bodyPr/>
          <a:lstStyle/>
          <a:p>
            <a:endParaRPr lang="hr-HR"/>
          </a:p>
        </p:txBody>
      </p:sp>
      <p:sp>
        <p:nvSpPr>
          <p:cNvPr id="10" name="Shape 8"/>
          <p:cNvSpPr/>
          <p:nvPr/>
        </p:nvSpPr>
        <p:spPr>
          <a:xfrm flipV="1">
            <a:off x="9738360" y="5166360"/>
            <a:ext cx="457200" cy="457200"/>
          </a:xfrm>
          <a:prstGeom prst="line">
            <a:avLst/>
          </a:prstGeom>
          <a:noFill/>
          <a:ln w="9525">
            <a:solidFill>
              <a:srgbClr val="9FBAD6">
                <a:alpha val="22000"/>
              </a:srgbClr>
            </a:solidFill>
            <a:prstDash val="solid"/>
          </a:ln>
        </p:spPr>
        <p:txBody>
          <a:bodyPr/>
          <a:lstStyle/>
          <a:p>
            <a:endParaRPr lang="hr-HR"/>
          </a:p>
        </p:txBody>
      </p:sp>
      <p:sp>
        <p:nvSpPr>
          <p:cNvPr id="11" name="Shape 9"/>
          <p:cNvSpPr/>
          <p:nvPr/>
        </p:nvSpPr>
        <p:spPr>
          <a:xfrm flipV="1">
            <a:off x="10927080" y="5074920"/>
            <a:ext cx="548640" cy="731520"/>
          </a:xfrm>
          <a:prstGeom prst="line">
            <a:avLst/>
          </a:prstGeom>
          <a:noFill/>
          <a:ln w="9525">
            <a:solidFill>
              <a:srgbClr val="9FBAD6">
                <a:alpha val="22000"/>
              </a:srgbClr>
            </a:solidFill>
            <a:prstDash val="solid"/>
          </a:ln>
        </p:spPr>
        <p:txBody>
          <a:bodyPr/>
          <a:lstStyle/>
          <a:p>
            <a:endParaRPr lang="hr-HR"/>
          </a:p>
        </p:txBody>
      </p:sp>
      <p:sp>
        <p:nvSpPr>
          <p:cNvPr id="12" name="Shape 10"/>
          <p:cNvSpPr/>
          <p:nvPr/>
        </p:nvSpPr>
        <p:spPr>
          <a:xfrm>
            <a:off x="9738360" y="5623560"/>
            <a:ext cx="1188720" cy="182880"/>
          </a:xfrm>
          <a:prstGeom prst="line">
            <a:avLst/>
          </a:prstGeom>
          <a:noFill/>
          <a:ln w="9525">
            <a:solidFill>
              <a:srgbClr val="9FBAD6">
                <a:alpha val="22000"/>
              </a:srgbClr>
            </a:solidFill>
            <a:prstDash val="solid"/>
          </a:ln>
        </p:spPr>
        <p:txBody>
          <a:bodyPr/>
          <a:lstStyle/>
          <a:p>
            <a:endParaRPr lang="hr-HR"/>
          </a:p>
        </p:txBody>
      </p:sp>
      <p:sp>
        <p:nvSpPr>
          <p:cNvPr id="13" name="Shape 11"/>
          <p:cNvSpPr/>
          <p:nvPr/>
        </p:nvSpPr>
        <p:spPr>
          <a:xfrm flipV="1">
            <a:off x="8549640" y="4892040"/>
            <a:ext cx="548640" cy="457200"/>
          </a:xfrm>
          <a:prstGeom prst="line">
            <a:avLst/>
          </a:prstGeom>
          <a:noFill/>
          <a:ln w="9525">
            <a:solidFill>
              <a:srgbClr val="9FBAD6">
                <a:alpha val="22000"/>
              </a:srgbClr>
            </a:solidFill>
            <a:prstDash val="solid"/>
          </a:ln>
        </p:spPr>
        <p:txBody>
          <a:bodyPr/>
          <a:lstStyle/>
          <a:p>
            <a:endParaRPr lang="hr-HR"/>
          </a:p>
        </p:txBody>
      </p:sp>
      <p:sp>
        <p:nvSpPr>
          <p:cNvPr id="14" name="Shape 12"/>
          <p:cNvSpPr/>
          <p:nvPr/>
        </p:nvSpPr>
        <p:spPr>
          <a:xfrm>
            <a:off x="10561320" y="3977640"/>
            <a:ext cx="1188720" cy="914"/>
          </a:xfrm>
          <a:prstGeom prst="line">
            <a:avLst/>
          </a:prstGeom>
          <a:noFill/>
          <a:ln w="9525">
            <a:solidFill>
              <a:srgbClr val="9FBAD6">
                <a:alpha val="22000"/>
              </a:srgbClr>
            </a:solidFill>
            <a:prstDash val="solid"/>
          </a:ln>
        </p:spPr>
        <p:txBody>
          <a:bodyPr/>
          <a:lstStyle/>
          <a:p>
            <a:endParaRPr lang="hr-HR"/>
          </a:p>
        </p:txBody>
      </p:sp>
      <p:sp>
        <p:nvSpPr>
          <p:cNvPr id="15" name="Shape 13"/>
          <p:cNvSpPr/>
          <p:nvPr/>
        </p:nvSpPr>
        <p:spPr>
          <a:xfrm flipV="1">
            <a:off x="11109960" y="3977640"/>
            <a:ext cx="640080" cy="548640"/>
          </a:xfrm>
          <a:prstGeom prst="line">
            <a:avLst/>
          </a:prstGeom>
          <a:noFill/>
          <a:ln w="9525">
            <a:solidFill>
              <a:srgbClr val="9FBAD6">
                <a:alpha val="22000"/>
              </a:srgbClr>
            </a:solidFill>
            <a:prstDash val="solid"/>
          </a:ln>
        </p:spPr>
        <p:txBody>
          <a:bodyPr/>
          <a:lstStyle/>
          <a:p>
            <a:endParaRPr lang="hr-HR"/>
          </a:p>
        </p:txBody>
      </p:sp>
      <p:sp>
        <p:nvSpPr>
          <p:cNvPr id="16" name="Shape 14"/>
          <p:cNvSpPr/>
          <p:nvPr/>
        </p:nvSpPr>
        <p:spPr>
          <a:xfrm>
            <a:off x="8686800" y="4114800"/>
            <a:ext cx="91440" cy="91440"/>
          </a:xfrm>
          <a:prstGeom prst="ellipse">
            <a:avLst/>
          </a:prstGeom>
          <a:solidFill>
            <a:srgbClr val="C8963E">
              <a:alpha val="95000"/>
            </a:srgbClr>
          </a:solidFill>
          <a:ln/>
        </p:spPr>
        <p:txBody>
          <a:bodyPr/>
          <a:lstStyle/>
          <a:p>
            <a:endParaRPr lang="hr-HR"/>
          </a:p>
        </p:txBody>
      </p:sp>
      <p:sp>
        <p:nvSpPr>
          <p:cNvPr id="17" name="Shape 15"/>
          <p:cNvSpPr/>
          <p:nvPr/>
        </p:nvSpPr>
        <p:spPr>
          <a:xfrm>
            <a:off x="9432036" y="3854196"/>
            <a:ext cx="64008" cy="64008"/>
          </a:xfrm>
          <a:prstGeom prst="ellipse">
            <a:avLst/>
          </a:prstGeom>
          <a:solidFill>
            <a:srgbClr val="9FBAD6">
              <a:alpha val="65000"/>
            </a:srgbClr>
          </a:solidFill>
          <a:ln/>
        </p:spPr>
        <p:txBody>
          <a:bodyPr/>
          <a:lstStyle/>
          <a:p>
            <a:endParaRPr lang="hr-HR"/>
          </a:p>
        </p:txBody>
      </p:sp>
      <p:sp>
        <p:nvSpPr>
          <p:cNvPr id="18" name="Shape 16"/>
          <p:cNvSpPr/>
          <p:nvPr/>
        </p:nvSpPr>
        <p:spPr>
          <a:xfrm>
            <a:off x="9948672" y="4279392"/>
            <a:ext cx="128016" cy="128016"/>
          </a:xfrm>
          <a:prstGeom prst="ellipse">
            <a:avLst/>
          </a:prstGeom>
          <a:solidFill>
            <a:srgbClr val="9FBAD6">
              <a:alpha val="65000"/>
            </a:srgbClr>
          </a:solidFill>
          <a:ln/>
        </p:spPr>
        <p:txBody>
          <a:bodyPr/>
          <a:lstStyle/>
          <a:p>
            <a:endParaRPr lang="hr-HR"/>
          </a:p>
        </p:txBody>
      </p:sp>
      <p:sp>
        <p:nvSpPr>
          <p:cNvPr id="19" name="Shape 17"/>
          <p:cNvSpPr/>
          <p:nvPr/>
        </p:nvSpPr>
        <p:spPr>
          <a:xfrm>
            <a:off x="9057132" y="4850892"/>
            <a:ext cx="82296" cy="82296"/>
          </a:xfrm>
          <a:prstGeom prst="ellipse">
            <a:avLst/>
          </a:prstGeom>
          <a:solidFill>
            <a:srgbClr val="C8963E">
              <a:alpha val="95000"/>
            </a:srgbClr>
          </a:solidFill>
          <a:ln/>
        </p:spPr>
        <p:txBody>
          <a:bodyPr/>
          <a:lstStyle/>
          <a:p>
            <a:endParaRPr lang="hr-HR"/>
          </a:p>
        </p:txBody>
      </p:sp>
      <p:sp>
        <p:nvSpPr>
          <p:cNvPr id="20" name="Shape 18"/>
          <p:cNvSpPr/>
          <p:nvPr/>
        </p:nvSpPr>
        <p:spPr>
          <a:xfrm>
            <a:off x="10524744" y="3941064"/>
            <a:ext cx="73152" cy="73152"/>
          </a:xfrm>
          <a:prstGeom prst="ellipse">
            <a:avLst/>
          </a:prstGeom>
          <a:solidFill>
            <a:srgbClr val="9FBAD6">
              <a:alpha val="65000"/>
            </a:srgbClr>
          </a:solidFill>
          <a:ln/>
        </p:spPr>
        <p:txBody>
          <a:bodyPr/>
          <a:lstStyle/>
          <a:p>
            <a:endParaRPr lang="hr-HR"/>
          </a:p>
        </p:txBody>
      </p:sp>
      <p:sp>
        <p:nvSpPr>
          <p:cNvPr id="21" name="Shape 19"/>
          <p:cNvSpPr/>
          <p:nvPr/>
        </p:nvSpPr>
        <p:spPr>
          <a:xfrm>
            <a:off x="11055096" y="4471416"/>
            <a:ext cx="109728" cy="109728"/>
          </a:xfrm>
          <a:prstGeom prst="ellipse">
            <a:avLst/>
          </a:prstGeom>
          <a:solidFill>
            <a:srgbClr val="9FBAD6">
              <a:alpha val="65000"/>
            </a:srgbClr>
          </a:solidFill>
          <a:ln/>
        </p:spPr>
        <p:txBody>
          <a:bodyPr/>
          <a:lstStyle/>
          <a:p>
            <a:endParaRPr lang="hr-HR"/>
          </a:p>
        </p:txBody>
      </p:sp>
      <p:sp>
        <p:nvSpPr>
          <p:cNvPr id="22" name="Shape 20"/>
          <p:cNvSpPr/>
          <p:nvPr/>
        </p:nvSpPr>
        <p:spPr>
          <a:xfrm>
            <a:off x="10163556" y="5134356"/>
            <a:ext cx="64008" cy="64008"/>
          </a:xfrm>
          <a:prstGeom prst="ellipse">
            <a:avLst/>
          </a:prstGeom>
          <a:solidFill>
            <a:srgbClr val="C8963E">
              <a:alpha val="95000"/>
            </a:srgbClr>
          </a:solidFill>
          <a:ln/>
        </p:spPr>
        <p:txBody>
          <a:bodyPr/>
          <a:lstStyle/>
          <a:p>
            <a:endParaRPr lang="hr-HR"/>
          </a:p>
        </p:txBody>
      </p:sp>
      <p:sp>
        <p:nvSpPr>
          <p:cNvPr id="23" name="Shape 21"/>
          <p:cNvSpPr/>
          <p:nvPr/>
        </p:nvSpPr>
        <p:spPr>
          <a:xfrm>
            <a:off x="11430000" y="5029200"/>
            <a:ext cx="91440" cy="91440"/>
          </a:xfrm>
          <a:prstGeom prst="ellipse">
            <a:avLst/>
          </a:prstGeom>
          <a:solidFill>
            <a:srgbClr val="9FBAD6">
              <a:alpha val="65000"/>
            </a:srgbClr>
          </a:solidFill>
          <a:ln/>
        </p:spPr>
        <p:txBody>
          <a:bodyPr/>
          <a:lstStyle/>
          <a:p>
            <a:endParaRPr lang="hr-HR"/>
          </a:p>
        </p:txBody>
      </p:sp>
      <p:sp>
        <p:nvSpPr>
          <p:cNvPr id="24" name="Shape 22"/>
          <p:cNvSpPr/>
          <p:nvPr/>
        </p:nvSpPr>
        <p:spPr>
          <a:xfrm>
            <a:off x="9697212" y="5582412"/>
            <a:ext cx="82296" cy="82296"/>
          </a:xfrm>
          <a:prstGeom prst="ellipse">
            <a:avLst/>
          </a:prstGeom>
          <a:solidFill>
            <a:srgbClr val="9FBAD6">
              <a:alpha val="65000"/>
            </a:srgbClr>
          </a:solidFill>
          <a:ln/>
        </p:spPr>
        <p:txBody>
          <a:bodyPr/>
          <a:lstStyle/>
          <a:p>
            <a:endParaRPr lang="hr-HR"/>
          </a:p>
        </p:txBody>
      </p:sp>
      <p:sp>
        <p:nvSpPr>
          <p:cNvPr id="25" name="Shape 23"/>
          <p:cNvSpPr/>
          <p:nvPr/>
        </p:nvSpPr>
        <p:spPr>
          <a:xfrm>
            <a:off x="10895076" y="5774436"/>
            <a:ext cx="64008" cy="64008"/>
          </a:xfrm>
          <a:prstGeom prst="ellipse">
            <a:avLst/>
          </a:prstGeom>
          <a:solidFill>
            <a:srgbClr val="C8963E">
              <a:alpha val="95000"/>
            </a:srgbClr>
          </a:solidFill>
          <a:ln/>
        </p:spPr>
        <p:txBody>
          <a:bodyPr/>
          <a:lstStyle/>
          <a:p>
            <a:endParaRPr lang="hr-HR"/>
          </a:p>
        </p:txBody>
      </p:sp>
      <p:sp>
        <p:nvSpPr>
          <p:cNvPr id="26" name="Shape 24"/>
          <p:cNvSpPr/>
          <p:nvPr/>
        </p:nvSpPr>
        <p:spPr>
          <a:xfrm>
            <a:off x="8522208" y="5321808"/>
            <a:ext cx="54864" cy="54864"/>
          </a:xfrm>
          <a:prstGeom prst="ellipse">
            <a:avLst/>
          </a:prstGeom>
          <a:solidFill>
            <a:srgbClr val="9FBAD6">
              <a:alpha val="65000"/>
            </a:srgbClr>
          </a:solidFill>
          <a:ln/>
        </p:spPr>
        <p:txBody>
          <a:bodyPr/>
          <a:lstStyle/>
          <a:p>
            <a:endParaRPr lang="hr-HR"/>
          </a:p>
        </p:txBody>
      </p:sp>
      <p:sp>
        <p:nvSpPr>
          <p:cNvPr id="27" name="Shape 25"/>
          <p:cNvSpPr/>
          <p:nvPr/>
        </p:nvSpPr>
        <p:spPr>
          <a:xfrm>
            <a:off x="11722608" y="3950208"/>
            <a:ext cx="54864" cy="54864"/>
          </a:xfrm>
          <a:prstGeom prst="ellipse">
            <a:avLst/>
          </a:prstGeom>
          <a:solidFill>
            <a:srgbClr val="9FBAD6">
              <a:alpha val="65000"/>
            </a:srgbClr>
          </a:solidFill>
          <a:ln/>
        </p:spPr>
        <p:txBody>
          <a:bodyPr/>
          <a:lstStyle/>
          <a:p>
            <a:endParaRPr lang="hr-HR"/>
          </a:p>
        </p:txBody>
      </p:sp>
      <p:sp>
        <p:nvSpPr>
          <p:cNvPr id="28" name="Text 26"/>
          <p:cNvSpPr txBox="1"/>
          <p:nvPr/>
        </p:nvSpPr>
        <p:spPr>
          <a:xfrm>
            <a:off x="822960" y="777240"/>
            <a:ext cx="8686800" cy="320040"/>
          </a:xfrm>
          <a:prstGeom prst="rect">
            <a:avLst/>
          </a:prstGeom>
          <a:noFill/>
          <a:ln/>
        </p:spPr>
        <p:txBody>
          <a:bodyPr wrap="square" lIns="0" tIns="0" rIns="0" bIns="0" rtlCol="0" anchor="ctr"/>
          <a:lstStyle/>
          <a:p>
            <a:pPr marL="0" indent="0">
              <a:buNone/>
            </a:pPr>
            <a:r>
              <a:rPr lang="en-US" sz="1250" b="1" kern="0" spc="220" dirty="0">
                <a:solidFill>
                  <a:srgbClr val="C8963E"/>
                </a:solidFill>
                <a:latin typeface="Calibri" pitchFamily="34" charset="0"/>
                <a:ea typeface="Calibri" pitchFamily="34" charset="-122"/>
                <a:cs typeface="Calibri" pitchFamily="34" charset="-120"/>
              </a:rPr>
              <a:t>UEMS COUNCIL MEETING  ·  AUTUMN 2026  ·  BRUSSELS</a:t>
            </a:r>
            <a:endParaRPr lang="en-US" sz="1250" dirty="0"/>
          </a:p>
        </p:txBody>
      </p:sp>
      <p:sp>
        <p:nvSpPr>
          <p:cNvPr id="29" name="Text 27"/>
          <p:cNvSpPr txBox="1"/>
          <p:nvPr/>
        </p:nvSpPr>
        <p:spPr>
          <a:xfrm>
            <a:off x="777240" y="1600200"/>
            <a:ext cx="9875520" cy="173736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European Training Requirements</a:t>
            </a:r>
            <a:endParaRPr lang="en-US" sz="4200" dirty="0"/>
          </a:p>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for </a:t>
            </a:r>
            <a:r>
              <a:rPr lang="hr-HR" sz="4200" b="1" dirty="0" err="1">
                <a:solidFill>
                  <a:srgbClr val="FFFFFF"/>
                </a:solidFill>
                <a:latin typeface="Cambria" pitchFamily="34" charset="0"/>
                <a:ea typeface="Cambria" pitchFamily="34" charset="-122"/>
                <a:cs typeface="Cambria" pitchFamily="34" charset="-120"/>
              </a:rPr>
              <a:t>specialty</a:t>
            </a:r>
            <a:r>
              <a:rPr lang="hr-HR" sz="4200" b="1" dirty="0">
                <a:solidFill>
                  <a:srgbClr val="FFFFFF"/>
                </a:solidFill>
                <a:latin typeface="Cambria" pitchFamily="34" charset="0"/>
                <a:ea typeface="Cambria" pitchFamily="34" charset="-122"/>
                <a:cs typeface="Cambria" pitchFamily="34" charset="-120"/>
              </a:rPr>
              <a:t> </a:t>
            </a:r>
            <a:r>
              <a:rPr lang="hr-HR" sz="4200" b="1" dirty="0" err="1">
                <a:solidFill>
                  <a:srgbClr val="FFFFFF"/>
                </a:solidFill>
                <a:latin typeface="Cambria" pitchFamily="34" charset="0"/>
                <a:ea typeface="Cambria" pitchFamily="34" charset="-122"/>
                <a:cs typeface="Cambria" pitchFamily="34" charset="-120"/>
              </a:rPr>
              <a:t>of</a:t>
            </a:r>
            <a:r>
              <a:rPr lang="hr-HR" sz="4200" b="1" dirty="0">
                <a:solidFill>
                  <a:srgbClr val="FFFFFF"/>
                </a:solidFill>
                <a:latin typeface="Cambria" pitchFamily="34" charset="0"/>
                <a:ea typeface="Cambria" pitchFamily="34" charset="-122"/>
                <a:cs typeface="Cambria" pitchFamily="34" charset="-120"/>
              </a:rPr>
              <a:t> </a:t>
            </a:r>
            <a:r>
              <a:rPr lang="en-US" sz="4200" b="1" dirty="0">
                <a:solidFill>
                  <a:srgbClr val="FFFFFF"/>
                </a:solidFill>
                <a:latin typeface="Cambria" pitchFamily="34" charset="0"/>
                <a:ea typeface="Cambria" pitchFamily="34" charset="-122"/>
                <a:cs typeface="Cambria" pitchFamily="34" charset="-120"/>
              </a:rPr>
              <a:t>Rheumatology</a:t>
            </a:r>
            <a:endParaRPr lang="hr-HR" sz="4200" b="1" dirty="0">
              <a:solidFill>
                <a:srgbClr val="FFFFFF"/>
              </a:solidFill>
              <a:latin typeface="Cambria" pitchFamily="34" charset="0"/>
              <a:ea typeface="Cambria" pitchFamily="34" charset="-122"/>
              <a:cs typeface="Cambria" pitchFamily="34" charset="-120"/>
            </a:endParaRPr>
          </a:p>
          <a:p>
            <a:r>
              <a:rPr lang="hr-HR" sz="2400" dirty="0">
                <a:solidFill>
                  <a:schemeClr val="bg1"/>
                </a:solidFill>
              </a:rPr>
              <a:t>European </a:t>
            </a:r>
            <a:r>
              <a:rPr lang="hr-HR" sz="2400" dirty="0" err="1">
                <a:solidFill>
                  <a:schemeClr val="bg1"/>
                </a:solidFill>
              </a:rPr>
              <a:t>Standards</a:t>
            </a:r>
            <a:r>
              <a:rPr lang="hr-HR" sz="2400" dirty="0">
                <a:solidFill>
                  <a:schemeClr val="bg1"/>
                </a:solidFill>
              </a:rPr>
              <a:t> </a:t>
            </a:r>
            <a:r>
              <a:rPr lang="hr-HR" sz="2400" dirty="0" err="1">
                <a:solidFill>
                  <a:schemeClr val="bg1"/>
                </a:solidFill>
              </a:rPr>
              <a:t>of</a:t>
            </a:r>
            <a:r>
              <a:rPr lang="hr-HR" sz="2400" dirty="0">
                <a:solidFill>
                  <a:schemeClr val="bg1"/>
                </a:solidFill>
              </a:rPr>
              <a:t> </a:t>
            </a:r>
            <a:r>
              <a:rPr lang="hr-HR" sz="2400" dirty="0" err="1">
                <a:solidFill>
                  <a:schemeClr val="bg1"/>
                </a:solidFill>
              </a:rPr>
              <a:t>Postgraduate</a:t>
            </a:r>
            <a:r>
              <a:rPr lang="hr-HR" sz="2400" dirty="0">
                <a:solidFill>
                  <a:schemeClr val="bg1"/>
                </a:solidFill>
              </a:rPr>
              <a:t> </a:t>
            </a:r>
            <a:r>
              <a:rPr lang="hr-HR" sz="2400" dirty="0" err="1">
                <a:solidFill>
                  <a:schemeClr val="bg1"/>
                </a:solidFill>
              </a:rPr>
              <a:t>Medical</a:t>
            </a:r>
            <a:r>
              <a:rPr lang="hr-HR" sz="2400" dirty="0">
                <a:solidFill>
                  <a:schemeClr val="bg1"/>
                </a:solidFill>
              </a:rPr>
              <a:t> </a:t>
            </a:r>
            <a:r>
              <a:rPr lang="hr-HR" sz="2400" dirty="0" err="1">
                <a:solidFill>
                  <a:schemeClr val="bg1"/>
                </a:solidFill>
              </a:rPr>
              <a:t>Specialist</a:t>
            </a:r>
            <a:r>
              <a:rPr lang="hr-HR" sz="2400" dirty="0">
                <a:solidFill>
                  <a:schemeClr val="bg1"/>
                </a:solidFill>
              </a:rPr>
              <a:t> Training</a:t>
            </a:r>
            <a:endParaRPr lang="en-US" sz="4800" dirty="0">
              <a:solidFill>
                <a:schemeClr val="bg1"/>
              </a:solidFill>
            </a:endParaRPr>
          </a:p>
        </p:txBody>
      </p:sp>
      <p:sp>
        <p:nvSpPr>
          <p:cNvPr id="30" name="Text 28"/>
          <p:cNvSpPr txBox="1"/>
          <p:nvPr/>
        </p:nvSpPr>
        <p:spPr>
          <a:xfrm>
            <a:off x="822960" y="3641598"/>
            <a:ext cx="8686800" cy="457200"/>
          </a:xfrm>
          <a:prstGeom prst="rect">
            <a:avLst/>
          </a:prstGeom>
          <a:noFill/>
          <a:ln/>
        </p:spPr>
        <p:txBody>
          <a:bodyPr wrap="square" lIns="0" tIns="0" rIns="0" bIns="0" rtlCol="0" anchor="ctr"/>
          <a:lstStyle/>
          <a:p>
            <a:pPr marL="0" indent="0">
              <a:buNone/>
            </a:pPr>
            <a:r>
              <a:rPr lang="en-US" sz="1900" i="1" dirty="0">
                <a:solidFill>
                  <a:srgbClr val="9FBAD6"/>
                </a:solidFill>
                <a:latin typeface="Calibri" pitchFamily="34" charset="0"/>
                <a:ea typeface="Calibri" pitchFamily="34" charset="-122"/>
                <a:cs typeface="Calibri" pitchFamily="34" charset="-120"/>
              </a:rPr>
              <a:t>From a list of conditions to a framework of entrusted activities</a:t>
            </a:r>
            <a:endParaRPr lang="en-US" sz="1900" dirty="0"/>
          </a:p>
        </p:txBody>
      </p:sp>
      <p:sp>
        <p:nvSpPr>
          <p:cNvPr id="31" name="Shape 29"/>
          <p:cNvSpPr/>
          <p:nvPr/>
        </p:nvSpPr>
        <p:spPr>
          <a:xfrm>
            <a:off x="822960" y="5074920"/>
            <a:ext cx="1005840" cy="0"/>
          </a:xfrm>
          <a:prstGeom prst="line">
            <a:avLst/>
          </a:prstGeom>
          <a:noFill/>
          <a:ln w="25400">
            <a:solidFill>
              <a:srgbClr val="C8963E"/>
            </a:solidFill>
            <a:prstDash val="solid"/>
          </a:ln>
        </p:spPr>
        <p:txBody>
          <a:bodyPr/>
          <a:lstStyle/>
          <a:p>
            <a:endParaRPr lang="hr-HR"/>
          </a:p>
        </p:txBody>
      </p:sp>
      <p:sp>
        <p:nvSpPr>
          <p:cNvPr id="32" name="Text 30"/>
          <p:cNvSpPr txBox="1"/>
          <p:nvPr/>
        </p:nvSpPr>
        <p:spPr>
          <a:xfrm>
            <a:off x="822960" y="5193792"/>
            <a:ext cx="4572000" cy="228600"/>
          </a:xfrm>
          <a:prstGeom prst="rect">
            <a:avLst/>
          </a:prstGeom>
          <a:noFill/>
          <a:ln/>
        </p:spPr>
        <p:txBody>
          <a:bodyPr wrap="square" lIns="0" tIns="0" rIns="0" bIns="0" rtlCol="0" anchor="ctr"/>
          <a:lstStyle/>
          <a:p>
            <a:pPr marL="0" indent="0">
              <a:buNone/>
            </a:pPr>
            <a:r>
              <a:rPr lang="en-US" sz="1050" b="1" kern="0" spc="200" dirty="0">
                <a:solidFill>
                  <a:srgbClr val="9FBAD6"/>
                </a:solidFill>
                <a:latin typeface="Calibri" pitchFamily="34" charset="0"/>
                <a:ea typeface="Calibri" pitchFamily="34" charset="-122"/>
                <a:cs typeface="Calibri" pitchFamily="34" charset="-120"/>
              </a:rPr>
              <a:t>PRESENTED BY</a:t>
            </a:r>
            <a:endParaRPr lang="en-US" sz="1050" dirty="0"/>
          </a:p>
        </p:txBody>
      </p:sp>
      <p:sp>
        <p:nvSpPr>
          <p:cNvPr id="33" name="Text 31"/>
          <p:cNvSpPr txBox="1"/>
          <p:nvPr/>
        </p:nvSpPr>
        <p:spPr>
          <a:xfrm>
            <a:off x="822960" y="5440680"/>
            <a:ext cx="7315200" cy="36576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Prof. Miroslav Mayer</a:t>
            </a:r>
            <a:endParaRPr lang="en-US" sz="1900" dirty="0"/>
          </a:p>
        </p:txBody>
      </p:sp>
      <p:sp>
        <p:nvSpPr>
          <p:cNvPr id="34" name="Text 32"/>
          <p:cNvSpPr txBox="1"/>
          <p:nvPr/>
        </p:nvSpPr>
        <p:spPr>
          <a:xfrm>
            <a:off x="822960" y="5806440"/>
            <a:ext cx="8503920" cy="548640"/>
          </a:xfrm>
          <a:prstGeom prst="rect">
            <a:avLst/>
          </a:prstGeom>
          <a:noFill/>
          <a:ln/>
        </p:spPr>
        <p:txBody>
          <a:bodyPr wrap="square" lIns="0" tIns="0" rIns="0" bIns="0" rtlCol="0" anchor="ctr"/>
          <a:lstStyle/>
          <a:p>
            <a:pPr marL="0" indent="0">
              <a:lnSpc>
                <a:spcPct val="115000"/>
              </a:lnSpc>
              <a:buNone/>
            </a:pPr>
            <a:r>
              <a:rPr lang="en-US" sz="1200" dirty="0">
                <a:solidFill>
                  <a:srgbClr val="8FA7C0"/>
                </a:solidFill>
                <a:latin typeface="Calibri" pitchFamily="34" charset="0"/>
                <a:ea typeface="Calibri" pitchFamily="34" charset="-122"/>
                <a:cs typeface="Calibri" pitchFamily="34" charset="-120"/>
              </a:rPr>
              <a:t>ETR Revision Committee — on behalf of Dr Kaushik Chaudhuri, President of the Section</a:t>
            </a:r>
            <a:endParaRPr lang="en-US" sz="1200" dirty="0"/>
          </a:p>
        </p:txBody>
      </p:sp>
      <p:sp>
        <p:nvSpPr>
          <p:cNvPr id="35" name="Rounded Rectangle 34"/>
          <p:cNvSpPr/>
          <p:nvPr/>
        </p:nvSpPr>
        <p:spPr>
          <a:xfrm>
            <a:off x="6812280" y="457200"/>
            <a:ext cx="4846320" cy="868680"/>
          </a:xfrm>
          <a:prstGeom prst="roundRect">
            <a:avLst>
              <a:gd name="adj" fmla="val 8421"/>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6" name="Picture 35" descr="uems_logo.png"/>
          <p:cNvPicPr>
            <a:picLocks noChangeAspect="1"/>
          </p:cNvPicPr>
          <p:nvPr/>
        </p:nvPicPr>
        <p:blipFill>
          <a:blip r:embed="rId4"/>
          <a:stretch>
            <a:fillRect/>
          </a:stretch>
        </p:blipFill>
        <p:spPr>
          <a:xfrm>
            <a:off x="7013448" y="662940"/>
            <a:ext cx="2537063" cy="457200"/>
          </a:xfrm>
          <a:prstGeom prst="rect">
            <a:avLst/>
          </a:prstGeom>
        </p:spPr>
      </p:pic>
      <p:cxnSp>
        <p:nvCxnSpPr>
          <p:cNvPr id="37" name="Connector 36"/>
          <p:cNvCxnSpPr/>
          <p:nvPr/>
        </p:nvCxnSpPr>
        <p:spPr>
          <a:xfrm>
            <a:off x="9715103" y="621792"/>
            <a:ext cx="0" cy="539496"/>
          </a:xfrm>
          <a:prstGeom prst="line">
            <a:avLst/>
          </a:prstGeom>
          <a:ln w="12700">
            <a:solidFill>
              <a:srgbClr val="D8E1EC"/>
            </a:solidFill>
          </a:ln>
        </p:spPr>
        <p:style>
          <a:lnRef idx="2">
            <a:schemeClr val="accent1"/>
          </a:lnRef>
          <a:fillRef idx="0">
            <a:schemeClr val="accent1"/>
          </a:fillRef>
          <a:effectRef idx="1">
            <a:schemeClr val="accent1"/>
          </a:effectRef>
          <a:fontRef idx="minor">
            <a:schemeClr val="tx1"/>
          </a:fontRef>
        </p:style>
      </p:cxnSp>
      <p:pic>
        <p:nvPicPr>
          <p:cNvPr id="38" name="Picture 37" descr="eular_logo.png"/>
          <p:cNvPicPr>
            <a:picLocks noChangeAspect="1"/>
          </p:cNvPicPr>
          <p:nvPr/>
        </p:nvPicPr>
        <p:blipFill>
          <a:blip r:embed="rId5"/>
          <a:stretch>
            <a:fillRect/>
          </a:stretch>
        </p:blipFill>
        <p:spPr>
          <a:xfrm>
            <a:off x="9879695" y="708659"/>
            <a:ext cx="1553963" cy="36576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0E2A4A"/>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WHERE WE STARTED</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The previous ETR: a list of what to see and know</a:t>
            </a:r>
            <a:endParaRPr lang="en-US" sz="2700" dirty="0"/>
          </a:p>
        </p:txBody>
      </p:sp>
      <p:sp>
        <p:nvSpPr>
          <p:cNvPr id="6" name="Text 3"/>
          <p:cNvSpPr txBox="1"/>
          <p:nvPr/>
        </p:nvSpPr>
        <p:spPr>
          <a:xfrm>
            <a:off x="640080" y="1371600"/>
            <a:ext cx="5486400" cy="274320"/>
          </a:xfrm>
          <a:prstGeom prst="rect">
            <a:avLst/>
          </a:prstGeom>
          <a:noFill/>
          <a:ln/>
        </p:spPr>
        <p:txBody>
          <a:bodyPr wrap="square" lIns="0" tIns="0" rIns="0" bIns="0" rtlCol="0" anchor="ctr"/>
          <a:lstStyle/>
          <a:p>
            <a:pPr marL="0" indent="0">
              <a:buNone/>
            </a:pPr>
            <a:r>
              <a:rPr lang="en-US" sz="1250" b="1" dirty="0">
                <a:solidFill>
                  <a:srgbClr val="3D6C99"/>
                </a:solidFill>
                <a:latin typeface="Calibri" pitchFamily="34" charset="0"/>
                <a:ea typeface="Calibri" pitchFamily="34" charset="-122"/>
                <a:cs typeface="Calibri" pitchFamily="34" charset="-120"/>
              </a:rPr>
              <a:t>UEMS </a:t>
            </a:r>
            <a:r>
              <a:rPr lang="hr-HR" sz="1250" b="1" dirty="0">
                <a:solidFill>
                  <a:srgbClr val="3D6C99"/>
                </a:solidFill>
                <a:latin typeface="Calibri" pitchFamily="34" charset="0"/>
                <a:ea typeface="Calibri" pitchFamily="34" charset="-122"/>
                <a:cs typeface="Calibri" pitchFamily="34" charset="-120"/>
              </a:rPr>
              <a:t>2014</a:t>
            </a:r>
            <a:endParaRPr lang="en-US" sz="1250" dirty="0"/>
          </a:p>
        </p:txBody>
      </p:sp>
      <p:sp>
        <p:nvSpPr>
          <p:cNvPr id="7" name="Text 4"/>
          <p:cNvSpPr txBox="1"/>
          <p:nvPr/>
        </p:nvSpPr>
        <p:spPr>
          <a:xfrm>
            <a:off x="640080" y="1783080"/>
            <a:ext cx="2377440" cy="365760"/>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Preamble</a:t>
            </a:r>
            <a:endParaRPr lang="en-US" sz="1250" dirty="0"/>
          </a:p>
        </p:txBody>
      </p:sp>
      <p:sp>
        <p:nvSpPr>
          <p:cNvPr id="8" name="Shape 5"/>
          <p:cNvSpPr/>
          <p:nvPr/>
        </p:nvSpPr>
        <p:spPr>
          <a:xfrm>
            <a:off x="3063240" y="1847088"/>
            <a:ext cx="548640" cy="237744"/>
          </a:xfrm>
          <a:prstGeom prst="roundRect">
            <a:avLst>
              <a:gd name="adj" fmla="val 15385"/>
            </a:avLst>
          </a:prstGeom>
          <a:solidFill>
            <a:srgbClr val="3D6C99"/>
          </a:solidFill>
          <a:ln/>
        </p:spPr>
        <p:txBody>
          <a:bodyPr/>
          <a:lstStyle/>
          <a:p>
            <a:endParaRPr lang="hr-HR"/>
          </a:p>
        </p:txBody>
      </p:sp>
      <p:sp>
        <p:nvSpPr>
          <p:cNvPr id="9" name="Text 6"/>
          <p:cNvSpPr txBox="1"/>
          <p:nvPr/>
        </p:nvSpPr>
        <p:spPr>
          <a:xfrm>
            <a:off x="3703320" y="1783080"/>
            <a:ext cx="1097280" cy="365760"/>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pp. 1–2</a:t>
            </a:r>
            <a:endParaRPr lang="en-US" sz="1050" dirty="0"/>
          </a:p>
        </p:txBody>
      </p:sp>
      <p:sp>
        <p:nvSpPr>
          <p:cNvPr id="10" name="Text 7"/>
          <p:cNvSpPr txBox="1"/>
          <p:nvPr/>
        </p:nvSpPr>
        <p:spPr>
          <a:xfrm>
            <a:off x="640080" y="2240280"/>
            <a:ext cx="2377440" cy="365760"/>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Part I · Trainees</a:t>
            </a:r>
            <a:endParaRPr lang="en-US" sz="1250" dirty="0"/>
          </a:p>
        </p:txBody>
      </p:sp>
      <p:sp>
        <p:nvSpPr>
          <p:cNvPr id="11" name="Shape 8"/>
          <p:cNvSpPr/>
          <p:nvPr/>
        </p:nvSpPr>
        <p:spPr>
          <a:xfrm>
            <a:off x="3063240" y="2304288"/>
            <a:ext cx="2194560" cy="237744"/>
          </a:xfrm>
          <a:prstGeom prst="roundRect">
            <a:avLst>
              <a:gd name="adj" fmla="val 15385"/>
            </a:avLst>
          </a:prstGeom>
          <a:solidFill>
            <a:srgbClr val="0E2A4A"/>
          </a:solidFill>
          <a:ln/>
        </p:spPr>
        <p:txBody>
          <a:bodyPr/>
          <a:lstStyle/>
          <a:p>
            <a:endParaRPr lang="hr-HR"/>
          </a:p>
        </p:txBody>
      </p:sp>
      <p:sp>
        <p:nvSpPr>
          <p:cNvPr id="12" name="Text 9"/>
          <p:cNvSpPr txBox="1"/>
          <p:nvPr/>
        </p:nvSpPr>
        <p:spPr>
          <a:xfrm>
            <a:off x="5349240" y="2240280"/>
            <a:ext cx="1097280" cy="365760"/>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pp. 3–10</a:t>
            </a:r>
            <a:endParaRPr lang="en-US" sz="1050" dirty="0"/>
          </a:p>
        </p:txBody>
      </p:sp>
      <p:sp>
        <p:nvSpPr>
          <p:cNvPr id="13" name="Text 10"/>
          <p:cNvSpPr txBox="1"/>
          <p:nvPr/>
        </p:nvSpPr>
        <p:spPr>
          <a:xfrm>
            <a:off x="640080" y="2697480"/>
            <a:ext cx="2377440" cy="365760"/>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Part II · Trainers</a:t>
            </a:r>
            <a:endParaRPr lang="en-US" sz="1250" dirty="0"/>
          </a:p>
        </p:txBody>
      </p:sp>
      <p:sp>
        <p:nvSpPr>
          <p:cNvPr id="14" name="Shape 11"/>
          <p:cNvSpPr/>
          <p:nvPr/>
        </p:nvSpPr>
        <p:spPr>
          <a:xfrm>
            <a:off x="3063240" y="2761488"/>
            <a:ext cx="548640" cy="237744"/>
          </a:xfrm>
          <a:prstGeom prst="roundRect">
            <a:avLst>
              <a:gd name="adj" fmla="val 15385"/>
            </a:avLst>
          </a:prstGeom>
          <a:solidFill>
            <a:srgbClr val="3D6C99"/>
          </a:solidFill>
          <a:ln/>
        </p:spPr>
        <p:txBody>
          <a:bodyPr/>
          <a:lstStyle/>
          <a:p>
            <a:endParaRPr lang="hr-HR"/>
          </a:p>
        </p:txBody>
      </p:sp>
      <p:sp>
        <p:nvSpPr>
          <p:cNvPr id="15" name="Text 12"/>
          <p:cNvSpPr txBox="1"/>
          <p:nvPr/>
        </p:nvSpPr>
        <p:spPr>
          <a:xfrm>
            <a:off x="3703320" y="2697480"/>
            <a:ext cx="1097280" cy="365760"/>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pp. 10–11</a:t>
            </a:r>
            <a:endParaRPr lang="en-US" sz="1050" dirty="0"/>
          </a:p>
        </p:txBody>
      </p:sp>
      <p:sp>
        <p:nvSpPr>
          <p:cNvPr id="16" name="Text 13"/>
          <p:cNvSpPr txBox="1"/>
          <p:nvPr/>
        </p:nvSpPr>
        <p:spPr>
          <a:xfrm>
            <a:off x="640080" y="3154680"/>
            <a:ext cx="2377440" cy="365760"/>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Part III · Institutions</a:t>
            </a:r>
            <a:endParaRPr lang="en-US" sz="1250" dirty="0"/>
          </a:p>
        </p:txBody>
      </p:sp>
      <p:sp>
        <p:nvSpPr>
          <p:cNvPr id="17" name="Shape 14"/>
          <p:cNvSpPr/>
          <p:nvPr/>
        </p:nvSpPr>
        <p:spPr>
          <a:xfrm>
            <a:off x="3063240" y="3218688"/>
            <a:ext cx="1371600" cy="237744"/>
          </a:xfrm>
          <a:prstGeom prst="roundRect">
            <a:avLst>
              <a:gd name="adj" fmla="val 15385"/>
            </a:avLst>
          </a:prstGeom>
          <a:solidFill>
            <a:srgbClr val="3D6C99"/>
          </a:solidFill>
          <a:ln/>
        </p:spPr>
        <p:txBody>
          <a:bodyPr/>
          <a:lstStyle/>
          <a:p>
            <a:endParaRPr lang="hr-HR"/>
          </a:p>
        </p:txBody>
      </p:sp>
      <p:sp>
        <p:nvSpPr>
          <p:cNvPr id="18" name="Text 15"/>
          <p:cNvSpPr txBox="1"/>
          <p:nvPr/>
        </p:nvSpPr>
        <p:spPr>
          <a:xfrm>
            <a:off x="4526280" y="3154680"/>
            <a:ext cx="1097280" cy="365760"/>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pp. 11–15</a:t>
            </a:r>
            <a:endParaRPr lang="en-US" sz="1050" dirty="0"/>
          </a:p>
        </p:txBody>
      </p:sp>
      <p:sp>
        <p:nvSpPr>
          <p:cNvPr id="19" name="Text 16"/>
          <p:cNvSpPr txBox="1"/>
          <p:nvPr/>
        </p:nvSpPr>
        <p:spPr>
          <a:xfrm>
            <a:off x="640080" y="3611880"/>
            <a:ext cx="2377440" cy="365760"/>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Appendix 1 · Logbook</a:t>
            </a:r>
            <a:endParaRPr lang="en-US" sz="1250" dirty="0"/>
          </a:p>
        </p:txBody>
      </p:sp>
      <p:sp>
        <p:nvSpPr>
          <p:cNvPr id="20" name="Shape 17"/>
          <p:cNvSpPr/>
          <p:nvPr/>
        </p:nvSpPr>
        <p:spPr>
          <a:xfrm>
            <a:off x="3063240" y="3675888"/>
            <a:ext cx="548640" cy="237744"/>
          </a:xfrm>
          <a:prstGeom prst="roundRect">
            <a:avLst>
              <a:gd name="adj" fmla="val 15385"/>
            </a:avLst>
          </a:prstGeom>
          <a:solidFill>
            <a:srgbClr val="3D6C99"/>
          </a:solidFill>
          <a:ln/>
        </p:spPr>
        <p:txBody>
          <a:bodyPr/>
          <a:lstStyle/>
          <a:p>
            <a:endParaRPr lang="hr-HR"/>
          </a:p>
        </p:txBody>
      </p:sp>
      <p:sp>
        <p:nvSpPr>
          <p:cNvPr id="21" name="Text 18"/>
          <p:cNvSpPr txBox="1"/>
          <p:nvPr/>
        </p:nvSpPr>
        <p:spPr>
          <a:xfrm>
            <a:off x="3703320" y="3611880"/>
            <a:ext cx="1097280" cy="365760"/>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pp. 16–17</a:t>
            </a:r>
            <a:endParaRPr lang="en-US" sz="1050" dirty="0"/>
          </a:p>
        </p:txBody>
      </p:sp>
      <p:sp>
        <p:nvSpPr>
          <p:cNvPr id="22" name="Text 19"/>
          <p:cNvSpPr txBox="1"/>
          <p:nvPr/>
        </p:nvSpPr>
        <p:spPr>
          <a:xfrm>
            <a:off x="640080" y="4069080"/>
            <a:ext cx="2377440" cy="365760"/>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Appendix 2 · Conditions list</a:t>
            </a:r>
            <a:endParaRPr lang="en-US" sz="1250" dirty="0"/>
          </a:p>
        </p:txBody>
      </p:sp>
      <p:sp>
        <p:nvSpPr>
          <p:cNvPr id="23" name="Shape 20"/>
          <p:cNvSpPr/>
          <p:nvPr/>
        </p:nvSpPr>
        <p:spPr>
          <a:xfrm>
            <a:off x="3063240" y="4133088"/>
            <a:ext cx="2194560" cy="237744"/>
          </a:xfrm>
          <a:prstGeom prst="roundRect">
            <a:avLst>
              <a:gd name="adj" fmla="val 15385"/>
            </a:avLst>
          </a:prstGeom>
          <a:solidFill>
            <a:srgbClr val="0E2A4A"/>
          </a:solidFill>
          <a:ln/>
        </p:spPr>
        <p:txBody>
          <a:bodyPr/>
          <a:lstStyle/>
          <a:p>
            <a:endParaRPr lang="hr-HR"/>
          </a:p>
        </p:txBody>
      </p:sp>
      <p:sp>
        <p:nvSpPr>
          <p:cNvPr id="24" name="Text 21"/>
          <p:cNvSpPr txBox="1"/>
          <p:nvPr/>
        </p:nvSpPr>
        <p:spPr>
          <a:xfrm>
            <a:off x="5349240" y="4069080"/>
            <a:ext cx="1097280" cy="365760"/>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pp. 17–24</a:t>
            </a:r>
            <a:endParaRPr lang="en-US" sz="1050" dirty="0"/>
          </a:p>
        </p:txBody>
      </p:sp>
      <p:sp>
        <p:nvSpPr>
          <p:cNvPr id="25" name="Shape 22"/>
          <p:cNvSpPr/>
          <p:nvPr/>
        </p:nvSpPr>
        <p:spPr>
          <a:xfrm>
            <a:off x="640080" y="4709160"/>
            <a:ext cx="5486400" cy="1051560"/>
          </a:xfrm>
          <a:prstGeom prst="roundRect">
            <a:avLst>
              <a:gd name="adj" fmla="val 6957"/>
            </a:avLst>
          </a:prstGeom>
          <a:solidFill>
            <a:srgbClr val="F1F5FA"/>
          </a:solidFill>
          <a:ln/>
        </p:spPr>
        <p:txBody>
          <a:bodyPr/>
          <a:lstStyle/>
          <a:p>
            <a:endParaRPr lang="hr-HR"/>
          </a:p>
        </p:txBody>
      </p:sp>
      <p:sp>
        <p:nvSpPr>
          <p:cNvPr id="26" name="Text 23"/>
          <p:cNvSpPr txBox="1"/>
          <p:nvPr/>
        </p:nvSpPr>
        <p:spPr>
          <a:xfrm>
            <a:off x="868680" y="4773168"/>
            <a:ext cx="5074920" cy="914400"/>
          </a:xfrm>
          <a:prstGeom prst="rect">
            <a:avLst/>
          </a:prstGeom>
          <a:noFill/>
          <a:ln/>
        </p:spPr>
        <p:txBody>
          <a:bodyPr wrap="square" lIns="0" tIns="0" rIns="0" bIns="0" rtlCol="0" anchor="ctr"/>
          <a:lstStyle/>
          <a:p>
            <a:pPr marL="0" indent="0">
              <a:lnSpc>
                <a:spcPct val="115000"/>
              </a:lnSpc>
              <a:buNone/>
            </a:pPr>
            <a:r>
              <a:rPr lang="en-US" sz="1150" dirty="0">
                <a:solidFill>
                  <a:srgbClr val="16232F"/>
                </a:solidFill>
                <a:latin typeface="Calibri" pitchFamily="34" charset="0"/>
                <a:ea typeface="Calibri" pitchFamily="34" charset="-122"/>
                <a:cs typeface="Calibri" pitchFamily="34" charset="-120"/>
              </a:rPr>
              <a:t>Knowledge as a long hierarchical list of conditions; four required and nine optional technical skills; "competences" as a bulleted list of attributes. Minimum: 2 years of internal medicine, then 4 years of rheumatology recommended.</a:t>
            </a:r>
            <a:endParaRPr lang="en-US" sz="1150" dirty="0"/>
          </a:p>
        </p:txBody>
      </p:sp>
      <p:sp>
        <p:nvSpPr>
          <p:cNvPr id="27" name="Text 24"/>
          <p:cNvSpPr txBox="1"/>
          <p:nvPr/>
        </p:nvSpPr>
        <p:spPr>
          <a:xfrm>
            <a:off x="6720840" y="1371600"/>
            <a:ext cx="4572000" cy="274320"/>
          </a:xfrm>
          <a:prstGeom prst="rect">
            <a:avLst/>
          </a:prstGeom>
          <a:noFill/>
          <a:ln/>
        </p:spPr>
        <p:txBody>
          <a:bodyPr wrap="square" lIns="0" tIns="0" rIns="0" bIns="0" rtlCol="0" anchor="ctr"/>
          <a:lstStyle/>
          <a:p>
            <a:pPr marL="0" indent="0">
              <a:buNone/>
            </a:pPr>
            <a:r>
              <a:rPr lang="en-US" sz="1250" b="1" dirty="0">
                <a:solidFill>
                  <a:srgbClr val="3D6C99"/>
                </a:solidFill>
                <a:latin typeface="Calibri" pitchFamily="34" charset="0"/>
                <a:ea typeface="Calibri" pitchFamily="34" charset="-122"/>
                <a:cs typeface="Calibri" pitchFamily="34" charset="-120"/>
              </a:rPr>
              <a:t>The frame it used</a:t>
            </a:r>
            <a:endParaRPr lang="en-US" sz="1250" dirty="0"/>
          </a:p>
        </p:txBody>
      </p:sp>
      <p:sp>
        <p:nvSpPr>
          <p:cNvPr id="28" name="Shape 25"/>
          <p:cNvSpPr/>
          <p:nvPr/>
        </p:nvSpPr>
        <p:spPr>
          <a:xfrm>
            <a:off x="6720840" y="1819656"/>
            <a:ext cx="274320" cy="274320"/>
          </a:xfrm>
          <a:prstGeom prst="ellipse">
            <a:avLst/>
          </a:prstGeom>
          <a:solidFill>
            <a:srgbClr val="0E2A4A"/>
          </a:solidFill>
          <a:ln w="19050">
            <a:solidFill>
              <a:srgbClr val="0E2A4A"/>
            </a:solidFill>
            <a:prstDash val="solid"/>
          </a:ln>
        </p:spPr>
        <p:txBody>
          <a:bodyPr/>
          <a:lstStyle/>
          <a:p>
            <a:endParaRPr lang="hr-HR"/>
          </a:p>
        </p:txBody>
      </p:sp>
      <p:sp>
        <p:nvSpPr>
          <p:cNvPr id="29" name="Text 26"/>
          <p:cNvSpPr txBox="1"/>
          <p:nvPr/>
        </p:nvSpPr>
        <p:spPr>
          <a:xfrm>
            <a:off x="6720840" y="1819656"/>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t>
            </a:r>
            <a:endParaRPr lang="en-US" sz="1100" dirty="0"/>
          </a:p>
        </p:txBody>
      </p:sp>
      <p:sp>
        <p:nvSpPr>
          <p:cNvPr id="30" name="Text 27"/>
          <p:cNvSpPr txBox="1"/>
          <p:nvPr/>
        </p:nvSpPr>
        <p:spPr>
          <a:xfrm>
            <a:off x="7132320" y="1746504"/>
            <a:ext cx="4480560" cy="502920"/>
          </a:xfrm>
          <a:prstGeom prst="rect">
            <a:avLst/>
          </a:prstGeom>
          <a:noFill/>
          <a:ln/>
        </p:spPr>
        <p:txBody>
          <a:bodyPr wrap="square" lIns="0" tIns="0" rIns="0" bIns="0" rtlCol="0" anchor="ctr"/>
          <a:lstStyle/>
          <a:p>
            <a:pPr marL="0" indent="0">
              <a:buNone/>
            </a:pPr>
            <a:r>
              <a:rPr lang="en-US" sz="1250" b="1" dirty="0">
                <a:solidFill>
                  <a:srgbClr val="16232F"/>
                </a:solidFill>
                <a:latin typeface="Calibri" pitchFamily="34" charset="0"/>
                <a:ea typeface="Calibri" pitchFamily="34" charset="-122"/>
                <a:cs typeface="Calibri" pitchFamily="34" charset="-120"/>
              </a:rPr>
              <a:t>Logbook</a:t>
            </a:r>
            <a:endParaRPr lang="en-US" sz="1250" dirty="0"/>
          </a:p>
          <a:p>
            <a:pPr marL="0" indent="0">
              <a:buNone/>
            </a:pPr>
            <a:r>
              <a:rPr lang="en-US" sz="1050" dirty="0">
                <a:solidFill>
                  <a:srgbClr val="5B6B7D"/>
                </a:solidFill>
                <a:latin typeface="Calibri" pitchFamily="34" charset="0"/>
                <a:ea typeface="Calibri" pitchFamily="34" charset="-122"/>
                <a:cs typeface="Calibri" pitchFamily="34" charset="-120"/>
              </a:rPr>
              <a:t>trainer-reviewed, Programme Director summative</a:t>
            </a:r>
            <a:endParaRPr lang="en-US" sz="1250" dirty="0"/>
          </a:p>
        </p:txBody>
      </p:sp>
      <p:sp>
        <p:nvSpPr>
          <p:cNvPr id="31" name="Shape 28"/>
          <p:cNvSpPr/>
          <p:nvPr/>
        </p:nvSpPr>
        <p:spPr>
          <a:xfrm>
            <a:off x="6720840" y="2386584"/>
            <a:ext cx="274320" cy="274320"/>
          </a:xfrm>
          <a:prstGeom prst="ellipse">
            <a:avLst/>
          </a:prstGeom>
          <a:solidFill>
            <a:srgbClr val="0E2A4A"/>
          </a:solidFill>
          <a:ln w="19050">
            <a:solidFill>
              <a:srgbClr val="0E2A4A"/>
            </a:solidFill>
            <a:prstDash val="solid"/>
          </a:ln>
        </p:spPr>
        <p:txBody>
          <a:bodyPr/>
          <a:lstStyle/>
          <a:p>
            <a:endParaRPr lang="hr-HR"/>
          </a:p>
        </p:txBody>
      </p:sp>
      <p:sp>
        <p:nvSpPr>
          <p:cNvPr id="32" name="Text 29"/>
          <p:cNvSpPr txBox="1"/>
          <p:nvPr/>
        </p:nvSpPr>
        <p:spPr>
          <a:xfrm>
            <a:off x="6720840" y="2386584"/>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t>
            </a:r>
            <a:endParaRPr lang="en-US" sz="1100" dirty="0"/>
          </a:p>
        </p:txBody>
      </p:sp>
      <p:sp>
        <p:nvSpPr>
          <p:cNvPr id="33" name="Text 30"/>
          <p:cNvSpPr txBox="1"/>
          <p:nvPr/>
        </p:nvSpPr>
        <p:spPr>
          <a:xfrm>
            <a:off x="7132320" y="2313432"/>
            <a:ext cx="4480560" cy="502920"/>
          </a:xfrm>
          <a:prstGeom prst="rect">
            <a:avLst/>
          </a:prstGeom>
          <a:noFill/>
          <a:ln/>
        </p:spPr>
        <p:txBody>
          <a:bodyPr wrap="square" lIns="0" tIns="0" rIns="0" bIns="0" rtlCol="0" anchor="ctr"/>
          <a:lstStyle/>
          <a:p>
            <a:pPr marL="0" indent="0">
              <a:buNone/>
            </a:pPr>
            <a:r>
              <a:rPr lang="en-US" sz="1250" b="1" dirty="0">
                <a:solidFill>
                  <a:srgbClr val="16232F"/>
                </a:solidFill>
                <a:latin typeface="Calibri" pitchFamily="34" charset="0"/>
                <a:ea typeface="Calibri" pitchFamily="34" charset="-122"/>
                <a:cs typeface="Calibri" pitchFamily="34" charset="-120"/>
              </a:rPr>
              <a:t>360° multi-source feedback</a:t>
            </a:r>
            <a:endParaRPr lang="en-US" sz="1250" dirty="0"/>
          </a:p>
          <a:p>
            <a:pPr marL="0" indent="0">
              <a:buNone/>
            </a:pPr>
            <a:r>
              <a:rPr lang="en-US" sz="1050" dirty="0">
                <a:solidFill>
                  <a:srgbClr val="5B6B7D"/>
                </a:solidFill>
                <a:latin typeface="Calibri" pitchFamily="34" charset="0"/>
                <a:ea typeface="Calibri" pitchFamily="34" charset="-122"/>
                <a:cs typeface="Calibri" pitchFamily="34" charset="-120"/>
              </a:rPr>
              <a:t>at set points in training</a:t>
            </a:r>
            <a:endParaRPr lang="en-US" sz="1250" dirty="0"/>
          </a:p>
        </p:txBody>
      </p:sp>
      <p:sp>
        <p:nvSpPr>
          <p:cNvPr id="34" name="Shape 31"/>
          <p:cNvSpPr/>
          <p:nvPr/>
        </p:nvSpPr>
        <p:spPr>
          <a:xfrm>
            <a:off x="6720840" y="2953512"/>
            <a:ext cx="274320" cy="274320"/>
          </a:xfrm>
          <a:prstGeom prst="ellipse">
            <a:avLst/>
          </a:prstGeom>
          <a:solidFill>
            <a:srgbClr val="0E2A4A"/>
          </a:solidFill>
          <a:ln w="19050">
            <a:solidFill>
              <a:srgbClr val="0E2A4A"/>
            </a:solidFill>
            <a:prstDash val="solid"/>
          </a:ln>
        </p:spPr>
        <p:txBody>
          <a:bodyPr/>
          <a:lstStyle/>
          <a:p>
            <a:endParaRPr lang="hr-HR"/>
          </a:p>
        </p:txBody>
      </p:sp>
      <p:sp>
        <p:nvSpPr>
          <p:cNvPr id="35" name="Text 32"/>
          <p:cNvSpPr txBox="1"/>
          <p:nvPr/>
        </p:nvSpPr>
        <p:spPr>
          <a:xfrm>
            <a:off x="6720840" y="295351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t>
            </a:r>
            <a:endParaRPr lang="en-US" sz="1100" dirty="0"/>
          </a:p>
        </p:txBody>
      </p:sp>
      <p:sp>
        <p:nvSpPr>
          <p:cNvPr id="36" name="Text 33"/>
          <p:cNvSpPr txBox="1"/>
          <p:nvPr/>
        </p:nvSpPr>
        <p:spPr>
          <a:xfrm>
            <a:off x="7132320" y="2880360"/>
            <a:ext cx="4480560" cy="502920"/>
          </a:xfrm>
          <a:prstGeom prst="rect">
            <a:avLst/>
          </a:prstGeom>
          <a:noFill/>
          <a:ln/>
        </p:spPr>
        <p:txBody>
          <a:bodyPr wrap="square" lIns="0" tIns="0" rIns="0" bIns="0" rtlCol="0" anchor="ctr"/>
          <a:lstStyle/>
          <a:p>
            <a:pPr marL="0" indent="0">
              <a:buNone/>
            </a:pPr>
            <a:r>
              <a:rPr lang="en-US" sz="1250" b="1" dirty="0">
                <a:solidFill>
                  <a:srgbClr val="16232F"/>
                </a:solidFill>
                <a:latin typeface="Calibri" pitchFamily="34" charset="0"/>
                <a:ea typeface="Calibri" pitchFamily="34" charset="-122"/>
                <a:cs typeface="Calibri" pitchFamily="34" charset="-120"/>
              </a:rPr>
              <a:t>Written "best of five" examination</a:t>
            </a:r>
            <a:endParaRPr lang="en-US" sz="1250" dirty="0"/>
          </a:p>
          <a:p>
            <a:pPr marL="0" indent="0">
              <a:buNone/>
            </a:pPr>
            <a:r>
              <a:rPr lang="en-US" sz="1050" dirty="0">
                <a:solidFill>
                  <a:srgbClr val="5B6B7D"/>
                </a:solidFill>
                <a:latin typeface="Calibri" pitchFamily="34" charset="0"/>
                <a:ea typeface="Calibri" pitchFamily="34" charset="-122"/>
                <a:cs typeface="Calibri" pitchFamily="34" charset="-120"/>
              </a:rPr>
              <a:t>formative, then summative</a:t>
            </a:r>
            <a:endParaRPr lang="en-US" sz="1250" dirty="0"/>
          </a:p>
        </p:txBody>
      </p:sp>
      <p:sp>
        <p:nvSpPr>
          <p:cNvPr id="37" name="Shape 34"/>
          <p:cNvSpPr/>
          <p:nvPr/>
        </p:nvSpPr>
        <p:spPr>
          <a:xfrm>
            <a:off x="6720840" y="3520440"/>
            <a:ext cx="274320" cy="274320"/>
          </a:xfrm>
          <a:prstGeom prst="ellipse">
            <a:avLst/>
          </a:prstGeom>
          <a:solidFill>
            <a:srgbClr val="0E2A4A"/>
          </a:solidFill>
          <a:ln w="19050">
            <a:solidFill>
              <a:srgbClr val="0E2A4A"/>
            </a:solidFill>
            <a:prstDash val="solid"/>
          </a:ln>
        </p:spPr>
        <p:txBody>
          <a:bodyPr/>
          <a:lstStyle/>
          <a:p>
            <a:endParaRPr lang="hr-HR"/>
          </a:p>
        </p:txBody>
      </p:sp>
      <p:sp>
        <p:nvSpPr>
          <p:cNvPr id="38" name="Text 35"/>
          <p:cNvSpPr txBox="1"/>
          <p:nvPr/>
        </p:nvSpPr>
        <p:spPr>
          <a:xfrm>
            <a:off x="6720840" y="3520440"/>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t>
            </a:r>
            <a:endParaRPr lang="en-US" sz="1100" dirty="0"/>
          </a:p>
        </p:txBody>
      </p:sp>
      <p:sp>
        <p:nvSpPr>
          <p:cNvPr id="39" name="Text 36"/>
          <p:cNvSpPr txBox="1"/>
          <p:nvPr/>
        </p:nvSpPr>
        <p:spPr>
          <a:xfrm>
            <a:off x="7132320" y="3447288"/>
            <a:ext cx="4480560" cy="502920"/>
          </a:xfrm>
          <a:prstGeom prst="rect">
            <a:avLst/>
          </a:prstGeom>
          <a:noFill/>
          <a:ln/>
        </p:spPr>
        <p:txBody>
          <a:bodyPr wrap="square" lIns="0" tIns="0" rIns="0" bIns="0" rtlCol="0" anchor="ctr"/>
          <a:lstStyle/>
          <a:p>
            <a:pPr marL="0" indent="0">
              <a:buNone/>
            </a:pPr>
            <a:r>
              <a:rPr lang="en-US" sz="1250" b="1" dirty="0">
                <a:solidFill>
                  <a:srgbClr val="16232F"/>
                </a:solidFill>
                <a:latin typeface="Calibri" pitchFamily="34" charset="0"/>
                <a:ea typeface="Calibri" pitchFamily="34" charset="-122"/>
                <a:cs typeface="Calibri" pitchFamily="34" charset="-120"/>
              </a:rPr>
              <a:t>Trainer standards</a:t>
            </a:r>
            <a:endParaRPr lang="en-US" sz="1250" dirty="0"/>
          </a:p>
          <a:p>
            <a:pPr marL="0" indent="0">
              <a:buNone/>
            </a:pPr>
            <a:r>
              <a:rPr lang="en-US" sz="1050" dirty="0">
                <a:solidFill>
                  <a:srgbClr val="5B6B7D"/>
                </a:solidFill>
                <a:latin typeface="Calibri" pitchFamily="34" charset="0"/>
                <a:ea typeface="Calibri" pitchFamily="34" charset="-122"/>
                <a:cs typeface="Calibri" pitchFamily="34" charset="-120"/>
              </a:rPr>
              <a:t>5-year appointments; up to 4 trainees each</a:t>
            </a:r>
            <a:endParaRPr lang="en-US" sz="1250" dirty="0"/>
          </a:p>
        </p:txBody>
      </p:sp>
      <p:sp>
        <p:nvSpPr>
          <p:cNvPr id="40" name="Shape 37"/>
          <p:cNvSpPr/>
          <p:nvPr/>
        </p:nvSpPr>
        <p:spPr>
          <a:xfrm>
            <a:off x="6720840" y="4087368"/>
            <a:ext cx="274320" cy="274320"/>
          </a:xfrm>
          <a:prstGeom prst="ellipse">
            <a:avLst/>
          </a:prstGeom>
          <a:solidFill>
            <a:srgbClr val="FFFFFF"/>
          </a:solidFill>
          <a:ln w="19050">
            <a:solidFill>
              <a:srgbClr val="C8963E"/>
            </a:solidFill>
            <a:prstDash val="solid"/>
          </a:ln>
        </p:spPr>
        <p:txBody>
          <a:bodyPr/>
          <a:lstStyle/>
          <a:p>
            <a:endParaRPr lang="hr-HR"/>
          </a:p>
        </p:txBody>
      </p:sp>
      <p:sp>
        <p:nvSpPr>
          <p:cNvPr id="41" name="Text 38"/>
          <p:cNvSpPr txBox="1"/>
          <p:nvPr/>
        </p:nvSpPr>
        <p:spPr>
          <a:xfrm>
            <a:off x="6720840" y="4087368"/>
            <a:ext cx="274320" cy="274320"/>
          </a:xfrm>
          <a:prstGeom prst="rect">
            <a:avLst/>
          </a:prstGeom>
          <a:noFill/>
          <a:ln/>
        </p:spPr>
        <p:txBody>
          <a:bodyPr wrap="square" lIns="0" tIns="0" rIns="0" bIns="0" rtlCol="0" anchor="ctr"/>
          <a:lstStyle/>
          <a:p>
            <a:pPr marL="0" indent="0" algn="ctr">
              <a:buNone/>
            </a:pPr>
            <a:r>
              <a:rPr lang="en-US" sz="1100" b="1" dirty="0">
                <a:solidFill>
                  <a:srgbClr val="A9752B"/>
                </a:solidFill>
                <a:latin typeface="Calibri" pitchFamily="34" charset="0"/>
                <a:ea typeface="Calibri" pitchFamily="34" charset="-122"/>
                <a:cs typeface="Calibri" pitchFamily="34" charset="-120"/>
              </a:rPr>
              <a:t>✕</a:t>
            </a:r>
            <a:endParaRPr lang="en-US" sz="1100" dirty="0"/>
          </a:p>
        </p:txBody>
      </p:sp>
      <p:sp>
        <p:nvSpPr>
          <p:cNvPr id="42" name="Text 39"/>
          <p:cNvSpPr txBox="1"/>
          <p:nvPr/>
        </p:nvSpPr>
        <p:spPr>
          <a:xfrm>
            <a:off x="7132320" y="4014216"/>
            <a:ext cx="4480560" cy="502920"/>
          </a:xfrm>
          <a:prstGeom prst="rect">
            <a:avLst/>
          </a:prstGeom>
          <a:noFill/>
          <a:ln/>
        </p:spPr>
        <p:txBody>
          <a:bodyPr wrap="square" lIns="0" tIns="0" rIns="0" bIns="0" rtlCol="0" anchor="ctr"/>
          <a:lstStyle/>
          <a:p>
            <a:pPr marL="0" indent="0">
              <a:buNone/>
            </a:pPr>
            <a:r>
              <a:rPr lang="en-US" sz="1250" b="1" dirty="0">
                <a:solidFill>
                  <a:srgbClr val="16232F"/>
                </a:solidFill>
                <a:latin typeface="Calibri" pitchFamily="34" charset="0"/>
                <a:ea typeface="Calibri" pitchFamily="34" charset="-122"/>
                <a:cs typeface="Calibri" pitchFamily="34" charset="-120"/>
              </a:rPr>
              <a:t>Entrustable Professional Activities </a:t>
            </a:r>
            <a:r>
              <a:rPr lang="en-US" sz="1250" b="1" dirty="0">
                <a:latin typeface="Calibri" pitchFamily="34" charset="0"/>
                <a:ea typeface="Calibri" pitchFamily="34" charset="-122"/>
                <a:cs typeface="Calibri" pitchFamily="34" charset="-120"/>
              </a:rPr>
              <a:t>(EPAs)</a:t>
            </a:r>
            <a:endParaRPr lang="en-US" sz="1250" dirty="0"/>
          </a:p>
          <a:p>
            <a:pPr marL="0" indent="0">
              <a:buNone/>
            </a:pPr>
            <a:r>
              <a:rPr lang="en-US" sz="1050" dirty="0">
                <a:solidFill>
                  <a:srgbClr val="5B6B7D"/>
                </a:solidFill>
                <a:latin typeface="Calibri" pitchFamily="34" charset="0"/>
                <a:ea typeface="Calibri" pitchFamily="34" charset="-122"/>
                <a:cs typeface="Calibri" pitchFamily="34" charset="-120"/>
              </a:rPr>
              <a:t>not used</a:t>
            </a:r>
            <a:endParaRPr lang="en-US" sz="1250" dirty="0"/>
          </a:p>
        </p:txBody>
      </p:sp>
      <p:sp>
        <p:nvSpPr>
          <p:cNvPr id="43" name="Shape 40"/>
          <p:cNvSpPr/>
          <p:nvPr/>
        </p:nvSpPr>
        <p:spPr>
          <a:xfrm>
            <a:off x="6720840" y="4654296"/>
            <a:ext cx="274320" cy="274320"/>
          </a:xfrm>
          <a:prstGeom prst="ellipse">
            <a:avLst/>
          </a:prstGeom>
          <a:solidFill>
            <a:srgbClr val="FFFFFF"/>
          </a:solidFill>
          <a:ln w="19050">
            <a:solidFill>
              <a:srgbClr val="C8963E"/>
            </a:solidFill>
            <a:prstDash val="solid"/>
          </a:ln>
        </p:spPr>
        <p:txBody>
          <a:bodyPr/>
          <a:lstStyle/>
          <a:p>
            <a:endParaRPr lang="hr-HR"/>
          </a:p>
        </p:txBody>
      </p:sp>
      <p:sp>
        <p:nvSpPr>
          <p:cNvPr id="44" name="Text 41"/>
          <p:cNvSpPr txBox="1"/>
          <p:nvPr/>
        </p:nvSpPr>
        <p:spPr>
          <a:xfrm>
            <a:off x="6720840" y="4654296"/>
            <a:ext cx="274320" cy="274320"/>
          </a:xfrm>
          <a:prstGeom prst="rect">
            <a:avLst/>
          </a:prstGeom>
          <a:noFill/>
          <a:ln/>
        </p:spPr>
        <p:txBody>
          <a:bodyPr wrap="square" lIns="0" tIns="0" rIns="0" bIns="0" rtlCol="0" anchor="ctr"/>
          <a:lstStyle/>
          <a:p>
            <a:pPr marL="0" indent="0" algn="ctr">
              <a:buNone/>
            </a:pPr>
            <a:r>
              <a:rPr lang="en-US" sz="1100" b="1" dirty="0">
                <a:solidFill>
                  <a:srgbClr val="A9752B"/>
                </a:solidFill>
                <a:latin typeface="Calibri" pitchFamily="34" charset="0"/>
                <a:ea typeface="Calibri" pitchFamily="34" charset="-122"/>
                <a:cs typeface="Calibri" pitchFamily="34" charset="-120"/>
              </a:rPr>
              <a:t>✕</a:t>
            </a:r>
            <a:endParaRPr lang="en-US" sz="1100" dirty="0"/>
          </a:p>
        </p:txBody>
      </p:sp>
      <p:sp>
        <p:nvSpPr>
          <p:cNvPr id="45" name="Text 42"/>
          <p:cNvSpPr txBox="1"/>
          <p:nvPr/>
        </p:nvSpPr>
        <p:spPr>
          <a:xfrm>
            <a:off x="7132320" y="4581144"/>
            <a:ext cx="4480560" cy="502920"/>
          </a:xfrm>
          <a:prstGeom prst="rect">
            <a:avLst/>
          </a:prstGeom>
          <a:noFill/>
          <a:ln/>
        </p:spPr>
        <p:txBody>
          <a:bodyPr wrap="square" lIns="0" tIns="0" rIns="0" bIns="0" rtlCol="0" anchor="ctr"/>
          <a:lstStyle/>
          <a:p>
            <a:pPr marL="0" indent="0">
              <a:buNone/>
            </a:pPr>
            <a:r>
              <a:rPr lang="en-US" sz="1250" b="1" dirty="0">
                <a:solidFill>
                  <a:srgbClr val="16232F"/>
                </a:solidFill>
                <a:latin typeface="Calibri" pitchFamily="34" charset="0"/>
                <a:ea typeface="Calibri" pitchFamily="34" charset="-122"/>
                <a:cs typeface="Calibri" pitchFamily="34" charset="-120"/>
              </a:rPr>
              <a:t>CanMEDS</a:t>
            </a:r>
            <a:endParaRPr lang="en-US" sz="1250" dirty="0"/>
          </a:p>
          <a:p>
            <a:pPr marL="0" indent="0">
              <a:buNone/>
            </a:pPr>
            <a:r>
              <a:rPr lang="en-US" sz="1050" dirty="0">
                <a:solidFill>
                  <a:srgbClr val="5B6B7D"/>
                </a:solidFill>
                <a:latin typeface="Calibri" pitchFamily="34" charset="0"/>
                <a:ea typeface="Calibri" pitchFamily="34" charset="-122"/>
                <a:cs typeface="Calibri" pitchFamily="34" charset="-120"/>
              </a:rPr>
              <a:t>themes present, framework not named</a:t>
            </a:r>
            <a:endParaRPr lang="en-US" sz="1250" dirty="0"/>
          </a:p>
        </p:txBody>
      </p:sp>
      <p:sp>
        <p:nvSpPr>
          <p:cNvPr id="46" name="Shape 43"/>
          <p:cNvSpPr/>
          <p:nvPr/>
        </p:nvSpPr>
        <p:spPr>
          <a:xfrm>
            <a:off x="6720840" y="5221224"/>
            <a:ext cx="274320" cy="274320"/>
          </a:xfrm>
          <a:prstGeom prst="ellipse">
            <a:avLst/>
          </a:prstGeom>
          <a:solidFill>
            <a:srgbClr val="FFFFFF"/>
          </a:solidFill>
          <a:ln w="19050">
            <a:solidFill>
              <a:srgbClr val="C8963E"/>
            </a:solidFill>
            <a:prstDash val="solid"/>
          </a:ln>
        </p:spPr>
        <p:txBody>
          <a:bodyPr/>
          <a:lstStyle/>
          <a:p>
            <a:endParaRPr lang="hr-HR"/>
          </a:p>
        </p:txBody>
      </p:sp>
      <p:sp>
        <p:nvSpPr>
          <p:cNvPr id="47" name="Text 44"/>
          <p:cNvSpPr txBox="1"/>
          <p:nvPr/>
        </p:nvSpPr>
        <p:spPr>
          <a:xfrm>
            <a:off x="6720840" y="5221224"/>
            <a:ext cx="274320" cy="274320"/>
          </a:xfrm>
          <a:prstGeom prst="rect">
            <a:avLst/>
          </a:prstGeom>
          <a:noFill/>
          <a:ln/>
        </p:spPr>
        <p:txBody>
          <a:bodyPr wrap="square" lIns="0" tIns="0" rIns="0" bIns="0" rtlCol="0" anchor="ctr"/>
          <a:lstStyle/>
          <a:p>
            <a:pPr marL="0" indent="0" algn="ctr">
              <a:buNone/>
            </a:pPr>
            <a:r>
              <a:rPr lang="en-US" sz="1100" b="1" dirty="0">
                <a:solidFill>
                  <a:srgbClr val="A9752B"/>
                </a:solidFill>
                <a:latin typeface="Calibri" pitchFamily="34" charset="0"/>
                <a:ea typeface="Calibri" pitchFamily="34" charset="-122"/>
                <a:cs typeface="Calibri" pitchFamily="34" charset="-120"/>
              </a:rPr>
              <a:t>✕</a:t>
            </a:r>
            <a:endParaRPr lang="en-US" sz="1100" dirty="0"/>
          </a:p>
        </p:txBody>
      </p:sp>
      <p:sp>
        <p:nvSpPr>
          <p:cNvPr id="48" name="Text 45"/>
          <p:cNvSpPr txBox="1"/>
          <p:nvPr/>
        </p:nvSpPr>
        <p:spPr>
          <a:xfrm>
            <a:off x="7132320" y="5148072"/>
            <a:ext cx="4480560" cy="502920"/>
          </a:xfrm>
          <a:prstGeom prst="rect">
            <a:avLst/>
          </a:prstGeom>
          <a:noFill/>
          <a:ln/>
        </p:spPr>
        <p:txBody>
          <a:bodyPr wrap="square" lIns="0" tIns="0" rIns="0" bIns="0" rtlCol="0" anchor="ctr"/>
          <a:lstStyle/>
          <a:p>
            <a:pPr marL="0" indent="0">
              <a:buNone/>
            </a:pPr>
            <a:r>
              <a:rPr lang="en-US" sz="1250" b="1" dirty="0">
                <a:solidFill>
                  <a:srgbClr val="16232F"/>
                </a:solidFill>
                <a:latin typeface="Calibri" pitchFamily="34" charset="0"/>
                <a:ea typeface="Calibri" pitchFamily="34" charset="-122"/>
                <a:cs typeface="Calibri" pitchFamily="34" charset="-120"/>
              </a:rPr>
              <a:t>Named workplace-based assessment tools</a:t>
            </a:r>
            <a:endParaRPr lang="en-US" sz="1250" dirty="0"/>
          </a:p>
          <a:p>
            <a:pPr marL="0" indent="0">
              <a:buNone/>
            </a:pPr>
            <a:r>
              <a:rPr lang="en-US" sz="1050" dirty="0">
                <a:solidFill>
                  <a:srgbClr val="5B6B7D"/>
                </a:solidFill>
                <a:latin typeface="Calibri" pitchFamily="34" charset="0"/>
                <a:ea typeface="Calibri" pitchFamily="34" charset="-122"/>
                <a:cs typeface="Calibri" pitchFamily="34" charset="-120"/>
              </a:rPr>
              <a:t>none specified</a:t>
            </a:r>
            <a:endParaRPr lang="en-US" sz="1250" dirty="0"/>
          </a:p>
        </p:txBody>
      </p:sp>
      <p:sp>
        <p:nvSpPr>
          <p:cNvPr id="49" name="Text 46"/>
          <p:cNvSpPr txBox="1"/>
          <p:nvPr/>
        </p:nvSpPr>
        <p:spPr>
          <a:xfrm>
            <a:off x="640080" y="6181344"/>
            <a:ext cx="10881360" cy="237744"/>
          </a:xfrm>
          <a:prstGeom prst="rect">
            <a:avLst/>
          </a:prstGeom>
          <a:noFill/>
          <a:ln/>
        </p:spPr>
        <p:txBody>
          <a:bodyPr wrap="square" lIns="0" tIns="0" rIns="0" bIns="0" rtlCol="0" anchor="ctr"/>
          <a:lstStyle/>
          <a:p>
            <a:pPr marL="0" indent="0">
              <a:buNone/>
            </a:pPr>
            <a:r>
              <a:rPr lang="en-US" sz="850" i="1" dirty="0">
                <a:solidFill>
                  <a:srgbClr val="8393A5"/>
                </a:solidFill>
                <a:latin typeface="Calibri" pitchFamily="34" charset="0"/>
                <a:ea typeface="Calibri" pitchFamily="34" charset="-122"/>
                <a:cs typeface="Calibri" pitchFamily="34" charset="-120"/>
              </a:rPr>
              <a:t>Source: UEMS Rheumatology European Training Requirements, April 2014 text (uems.eu); registered as UEMS 2018/21.</a:t>
            </a:r>
            <a:endParaRPr lang="en-US" sz="850" dirty="0"/>
          </a:p>
        </p:txBody>
      </p:sp>
      <p:sp>
        <p:nvSpPr>
          <p:cNvPr id="50" name="Text 47"/>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51" name="Text 48"/>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2 / 18</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3D6C99"/>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THE PROBLEM WE HAD TO SOLVE</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Same specialty, many different pathways</a:t>
            </a:r>
            <a:endParaRPr lang="en-US" sz="2700" dirty="0"/>
          </a:p>
        </p:txBody>
      </p:sp>
      <p:sp>
        <p:nvSpPr>
          <p:cNvPr id="6" name="Shape 3"/>
          <p:cNvSpPr/>
          <p:nvPr/>
        </p:nvSpPr>
        <p:spPr>
          <a:xfrm>
            <a:off x="640080" y="1463040"/>
            <a:ext cx="3520440" cy="1783080"/>
          </a:xfrm>
          <a:prstGeom prst="roundRect">
            <a:avLst>
              <a:gd name="adj" fmla="val 4103"/>
            </a:avLst>
          </a:prstGeom>
          <a:solidFill>
            <a:srgbClr val="F1F5FA"/>
          </a:solidFill>
          <a:ln/>
        </p:spPr>
        <p:txBody>
          <a:bodyPr/>
          <a:lstStyle/>
          <a:p>
            <a:endParaRPr lang="hr-HR"/>
          </a:p>
        </p:txBody>
      </p:sp>
      <p:sp>
        <p:nvSpPr>
          <p:cNvPr id="7" name="Text 4"/>
          <p:cNvSpPr txBox="1"/>
          <p:nvPr/>
        </p:nvSpPr>
        <p:spPr>
          <a:xfrm>
            <a:off x="914400" y="1627632"/>
            <a:ext cx="2971800" cy="777240"/>
          </a:xfrm>
          <a:prstGeom prst="rect">
            <a:avLst/>
          </a:prstGeom>
          <a:noFill/>
          <a:ln/>
        </p:spPr>
        <p:txBody>
          <a:bodyPr wrap="square" lIns="0" tIns="0" rIns="0" bIns="0" rtlCol="0" anchor="ctr"/>
          <a:lstStyle/>
          <a:p>
            <a:pPr marL="0" indent="0">
              <a:buNone/>
            </a:pPr>
            <a:r>
              <a:rPr lang="en-US" sz="4000" b="1" dirty="0">
                <a:solidFill>
                  <a:srgbClr val="0E2A4A"/>
                </a:solidFill>
                <a:latin typeface="Cambria" pitchFamily="34" charset="0"/>
                <a:ea typeface="Cambria" pitchFamily="34" charset="-122"/>
                <a:cs typeface="Cambria" pitchFamily="34" charset="-120"/>
              </a:rPr>
              <a:t>45</a:t>
            </a:r>
            <a:endParaRPr lang="en-US" sz="4000" dirty="0"/>
          </a:p>
        </p:txBody>
      </p:sp>
      <p:sp>
        <p:nvSpPr>
          <p:cNvPr id="8" name="Text 5"/>
          <p:cNvSpPr txBox="1"/>
          <p:nvPr/>
        </p:nvSpPr>
        <p:spPr>
          <a:xfrm>
            <a:off x="914400" y="2377440"/>
            <a:ext cx="2971800" cy="320040"/>
          </a:xfrm>
          <a:prstGeom prst="rect">
            <a:avLst/>
          </a:prstGeom>
          <a:noFill/>
          <a:ln/>
        </p:spPr>
        <p:txBody>
          <a:bodyPr wrap="square" lIns="0" tIns="0" rIns="0" bIns="0" rtlCol="0" anchor="ctr"/>
          <a:lstStyle/>
          <a:p>
            <a:pPr marL="0" indent="0">
              <a:buNone/>
            </a:pPr>
            <a:r>
              <a:rPr lang="en-US" sz="1350" b="1" dirty="0">
                <a:solidFill>
                  <a:srgbClr val="16232F"/>
                </a:solidFill>
                <a:latin typeface="Calibri" pitchFamily="34" charset="0"/>
                <a:ea typeface="Calibri" pitchFamily="34" charset="-122"/>
                <a:cs typeface="Calibri" pitchFamily="34" charset="-120"/>
              </a:rPr>
              <a:t>EULAR countries surveyed</a:t>
            </a:r>
            <a:endParaRPr lang="en-US" sz="1350" dirty="0"/>
          </a:p>
        </p:txBody>
      </p:sp>
      <p:sp>
        <p:nvSpPr>
          <p:cNvPr id="9" name="Text 6"/>
          <p:cNvSpPr txBox="1"/>
          <p:nvPr/>
        </p:nvSpPr>
        <p:spPr>
          <a:xfrm>
            <a:off x="914400" y="2697480"/>
            <a:ext cx="2971800" cy="411480"/>
          </a:xfrm>
          <a:prstGeom prst="rect">
            <a:avLst/>
          </a:prstGeom>
          <a:noFill/>
          <a:ln/>
        </p:spPr>
        <p:txBody>
          <a:bodyPr wrap="square" lIns="0" tIns="0" rIns="0" bIns="0" rtlCol="0" anchor="ctr"/>
          <a:lstStyle/>
          <a:p>
            <a:pPr marL="0" indent="0">
              <a:buNone/>
            </a:pPr>
            <a:r>
              <a:rPr lang="en-US" sz="1100" dirty="0">
                <a:solidFill>
                  <a:srgbClr val="5B6B7D"/>
                </a:solidFill>
                <a:latin typeface="Calibri" pitchFamily="34" charset="0"/>
                <a:ea typeface="Calibri" pitchFamily="34" charset="-122"/>
                <a:cs typeface="Calibri" pitchFamily="34" charset="-120"/>
              </a:rPr>
              <a:t>41 provide specialty training in rheumatology</a:t>
            </a:r>
            <a:endParaRPr lang="en-US" sz="1100" dirty="0"/>
          </a:p>
        </p:txBody>
      </p:sp>
      <p:sp>
        <p:nvSpPr>
          <p:cNvPr id="10" name="Shape 7"/>
          <p:cNvSpPr/>
          <p:nvPr/>
        </p:nvSpPr>
        <p:spPr>
          <a:xfrm>
            <a:off x="4343400" y="1463040"/>
            <a:ext cx="3520440" cy="1783080"/>
          </a:xfrm>
          <a:prstGeom prst="roundRect">
            <a:avLst>
              <a:gd name="adj" fmla="val 4103"/>
            </a:avLst>
          </a:prstGeom>
          <a:solidFill>
            <a:srgbClr val="F1F5FA"/>
          </a:solidFill>
          <a:ln/>
        </p:spPr>
        <p:txBody>
          <a:bodyPr/>
          <a:lstStyle/>
          <a:p>
            <a:endParaRPr lang="hr-HR"/>
          </a:p>
        </p:txBody>
      </p:sp>
      <p:sp>
        <p:nvSpPr>
          <p:cNvPr id="11" name="Text 8"/>
          <p:cNvSpPr txBox="1"/>
          <p:nvPr/>
        </p:nvSpPr>
        <p:spPr>
          <a:xfrm>
            <a:off x="4617720" y="1627632"/>
            <a:ext cx="2971800" cy="777240"/>
          </a:xfrm>
          <a:prstGeom prst="rect">
            <a:avLst/>
          </a:prstGeom>
          <a:noFill/>
          <a:ln/>
        </p:spPr>
        <p:txBody>
          <a:bodyPr wrap="square" lIns="0" tIns="0" rIns="0" bIns="0" rtlCol="0" anchor="ctr"/>
          <a:lstStyle/>
          <a:p>
            <a:pPr marL="0" indent="0">
              <a:buNone/>
            </a:pPr>
            <a:r>
              <a:rPr lang="en-US" sz="4000" b="1" dirty="0">
                <a:solidFill>
                  <a:srgbClr val="0E2A4A"/>
                </a:solidFill>
                <a:latin typeface="Cambria" pitchFamily="34" charset="0"/>
                <a:ea typeface="Cambria" pitchFamily="34" charset="-122"/>
                <a:cs typeface="Cambria" pitchFamily="34" charset="-120"/>
              </a:rPr>
              <a:t>36</a:t>
            </a:r>
            <a:endParaRPr lang="en-US" sz="4000" dirty="0"/>
          </a:p>
        </p:txBody>
      </p:sp>
      <p:sp>
        <p:nvSpPr>
          <p:cNvPr id="12" name="Text 9"/>
          <p:cNvSpPr txBox="1"/>
          <p:nvPr/>
        </p:nvSpPr>
        <p:spPr>
          <a:xfrm>
            <a:off x="4617720" y="2377440"/>
            <a:ext cx="2971800" cy="320040"/>
          </a:xfrm>
          <a:prstGeom prst="rect">
            <a:avLst/>
          </a:prstGeom>
          <a:noFill/>
          <a:ln/>
        </p:spPr>
        <p:txBody>
          <a:bodyPr wrap="square" lIns="0" tIns="0" rIns="0" bIns="0" rtlCol="0" anchor="ctr"/>
          <a:lstStyle/>
          <a:p>
            <a:pPr marL="0" indent="0">
              <a:buNone/>
            </a:pPr>
            <a:r>
              <a:rPr lang="en-US" sz="1350" b="1" dirty="0">
                <a:solidFill>
                  <a:srgbClr val="16232F"/>
                </a:solidFill>
                <a:latin typeface="Calibri" pitchFamily="34" charset="0"/>
                <a:ea typeface="Calibri" pitchFamily="34" charset="-122"/>
                <a:cs typeface="Calibri" pitchFamily="34" charset="-120"/>
              </a:rPr>
              <a:t>have one national curriculum</a:t>
            </a:r>
            <a:endParaRPr lang="en-US" sz="1350" dirty="0"/>
          </a:p>
        </p:txBody>
      </p:sp>
      <p:sp>
        <p:nvSpPr>
          <p:cNvPr id="13" name="Text 10"/>
          <p:cNvSpPr txBox="1"/>
          <p:nvPr/>
        </p:nvSpPr>
        <p:spPr>
          <a:xfrm>
            <a:off x="4617720" y="2697480"/>
            <a:ext cx="2971800" cy="411480"/>
          </a:xfrm>
          <a:prstGeom prst="rect">
            <a:avLst/>
          </a:prstGeom>
          <a:noFill/>
          <a:ln/>
        </p:spPr>
        <p:txBody>
          <a:bodyPr wrap="square" lIns="0" tIns="0" rIns="0" bIns="0" rtlCol="0" anchor="ctr"/>
          <a:lstStyle/>
          <a:p>
            <a:pPr marL="0" indent="0">
              <a:buNone/>
            </a:pPr>
            <a:r>
              <a:rPr lang="en-US" sz="1100" dirty="0">
                <a:solidFill>
                  <a:srgbClr val="5B6B7D"/>
                </a:solidFill>
                <a:latin typeface="Calibri" pitchFamily="34" charset="0"/>
                <a:ea typeface="Calibri" pitchFamily="34" charset="-122"/>
                <a:cs typeface="Calibri" pitchFamily="34" charset="-120"/>
              </a:rPr>
              <a:t>only 4 had local or university-specific curricula alone</a:t>
            </a:r>
            <a:endParaRPr lang="en-US" sz="1100" dirty="0"/>
          </a:p>
        </p:txBody>
      </p:sp>
      <p:sp>
        <p:nvSpPr>
          <p:cNvPr id="14" name="Shape 11"/>
          <p:cNvSpPr/>
          <p:nvPr/>
        </p:nvSpPr>
        <p:spPr>
          <a:xfrm>
            <a:off x="8046720" y="1463040"/>
            <a:ext cx="3520440" cy="1783080"/>
          </a:xfrm>
          <a:prstGeom prst="roundRect">
            <a:avLst>
              <a:gd name="adj" fmla="val 4103"/>
            </a:avLst>
          </a:prstGeom>
          <a:solidFill>
            <a:srgbClr val="F1F5FA"/>
          </a:solidFill>
          <a:ln/>
        </p:spPr>
        <p:txBody>
          <a:bodyPr/>
          <a:lstStyle/>
          <a:p>
            <a:endParaRPr lang="hr-HR"/>
          </a:p>
        </p:txBody>
      </p:sp>
      <p:sp>
        <p:nvSpPr>
          <p:cNvPr id="15" name="Text 12"/>
          <p:cNvSpPr txBox="1"/>
          <p:nvPr/>
        </p:nvSpPr>
        <p:spPr>
          <a:xfrm>
            <a:off x="8321040" y="1627632"/>
            <a:ext cx="2971800" cy="777240"/>
          </a:xfrm>
          <a:prstGeom prst="rect">
            <a:avLst/>
          </a:prstGeom>
          <a:noFill/>
          <a:ln/>
        </p:spPr>
        <p:txBody>
          <a:bodyPr wrap="square" lIns="0" tIns="0" rIns="0" bIns="0" rtlCol="0" anchor="ctr"/>
          <a:lstStyle/>
          <a:p>
            <a:pPr marL="0" indent="0">
              <a:buNone/>
            </a:pPr>
            <a:r>
              <a:rPr lang="en-US" sz="4000" b="1" dirty="0">
                <a:solidFill>
                  <a:srgbClr val="0E2A4A"/>
                </a:solidFill>
                <a:latin typeface="Cambria" pitchFamily="34" charset="0"/>
                <a:ea typeface="Cambria" pitchFamily="34" charset="-122"/>
                <a:cs typeface="Cambria" pitchFamily="34" charset="-120"/>
              </a:rPr>
              <a:t>45 mo</a:t>
            </a:r>
            <a:endParaRPr lang="en-US" sz="4000" dirty="0"/>
          </a:p>
        </p:txBody>
      </p:sp>
      <p:sp>
        <p:nvSpPr>
          <p:cNvPr id="16" name="Text 13"/>
          <p:cNvSpPr txBox="1"/>
          <p:nvPr/>
        </p:nvSpPr>
        <p:spPr>
          <a:xfrm>
            <a:off x="8321040" y="2377440"/>
            <a:ext cx="2971800" cy="320040"/>
          </a:xfrm>
          <a:prstGeom prst="rect">
            <a:avLst/>
          </a:prstGeom>
          <a:noFill/>
          <a:ln/>
        </p:spPr>
        <p:txBody>
          <a:bodyPr wrap="square" lIns="0" tIns="0" rIns="0" bIns="0" rtlCol="0" anchor="ctr"/>
          <a:lstStyle/>
          <a:p>
            <a:pPr marL="0" indent="0">
              <a:buNone/>
            </a:pPr>
            <a:r>
              <a:rPr lang="en-US" sz="1350" b="1" dirty="0">
                <a:solidFill>
                  <a:srgbClr val="16232F"/>
                </a:solidFill>
                <a:latin typeface="Calibri" pitchFamily="34" charset="0"/>
                <a:ea typeface="Calibri" pitchFamily="34" charset="-122"/>
                <a:cs typeface="Calibri" pitchFamily="34" charset="-120"/>
              </a:rPr>
              <a:t>mean rheumatology training</a:t>
            </a:r>
            <a:endParaRPr lang="en-US" sz="1350" dirty="0"/>
          </a:p>
        </p:txBody>
      </p:sp>
      <p:sp>
        <p:nvSpPr>
          <p:cNvPr id="17" name="Text 14"/>
          <p:cNvSpPr txBox="1"/>
          <p:nvPr/>
        </p:nvSpPr>
        <p:spPr>
          <a:xfrm>
            <a:off x="8321040" y="2697480"/>
            <a:ext cx="2971800" cy="411480"/>
          </a:xfrm>
          <a:prstGeom prst="rect">
            <a:avLst/>
          </a:prstGeom>
          <a:noFill/>
          <a:ln/>
        </p:spPr>
        <p:txBody>
          <a:bodyPr wrap="square" lIns="0" tIns="0" rIns="0" bIns="0" rtlCol="0" anchor="ctr"/>
          <a:lstStyle/>
          <a:p>
            <a:pPr marL="0" indent="0">
              <a:buNone/>
            </a:pPr>
            <a:r>
              <a:rPr lang="en-US" sz="1100" dirty="0">
                <a:solidFill>
                  <a:srgbClr val="5B6B7D"/>
                </a:solidFill>
                <a:latin typeface="Calibri" pitchFamily="34" charset="0"/>
                <a:ea typeface="Calibri" pitchFamily="34" charset="-122"/>
                <a:cs typeface="Calibri" pitchFamily="34" charset="-120"/>
              </a:rPr>
              <a:t>range up to 72 months</a:t>
            </a:r>
            <a:endParaRPr lang="en-US" sz="1100" dirty="0"/>
          </a:p>
        </p:txBody>
      </p:sp>
      <p:sp>
        <p:nvSpPr>
          <p:cNvPr id="18" name="Shape 15"/>
          <p:cNvSpPr/>
          <p:nvPr/>
        </p:nvSpPr>
        <p:spPr>
          <a:xfrm>
            <a:off x="640080" y="3474720"/>
            <a:ext cx="3520440" cy="1783080"/>
          </a:xfrm>
          <a:prstGeom prst="roundRect">
            <a:avLst>
              <a:gd name="adj" fmla="val 4103"/>
            </a:avLst>
          </a:prstGeom>
          <a:solidFill>
            <a:srgbClr val="F1F5FA"/>
          </a:solidFill>
          <a:ln/>
        </p:spPr>
        <p:txBody>
          <a:bodyPr/>
          <a:lstStyle/>
          <a:p>
            <a:endParaRPr lang="hr-HR"/>
          </a:p>
        </p:txBody>
      </p:sp>
      <p:sp>
        <p:nvSpPr>
          <p:cNvPr id="19" name="Text 16"/>
          <p:cNvSpPr txBox="1"/>
          <p:nvPr/>
        </p:nvSpPr>
        <p:spPr>
          <a:xfrm>
            <a:off x="914400" y="3639312"/>
            <a:ext cx="2971800" cy="777240"/>
          </a:xfrm>
          <a:prstGeom prst="rect">
            <a:avLst/>
          </a:prstGeom>
          <a:noFill/>
          <a:ln/>
        </p:spPr>
        <p:txBody>
          <a:bodyPr wrap="square" lIns="0" tIns="0" rIns="0" bIns="0" rtlCol="0" anchor="ctr"/>
          <a:lstStyle/>
          <a:p>
            <a:pPr marL="0" indent="0">
              <a:buNone/>
            </a:pPr>
            <a:r>
              <a:rPr lang="en-US" sz="4000" b="1" dirty="0">
                <a:solidFill>
                  <a:srgbClr val="0E2A4A"/>
                </a:solidFill>
                <a:latin typeface="Cambria" pitchFamily="34" charset="0"/>
                <a:ea typeface="Cambria" pitchFamily="34" charset="-122"/>
                <a:cs typeface="Cambria" pitchFamily="34" charset="-120"/>
              </a:rPr>
              <a:t>33 mo</a:t>
            </a:r>
            <a:endParaRPr lang="en-US" sz="4000" dirty="0"/>
          </a:p>
        </p:txBody>
      </p:sp>
      <p:sp>
        <p:nvSpPr>
          <p:cNvPr id="20" name="Text 17"/>
          <p:cNvSpPr txBox="1"/>
          <p:nvPr/>
        </p:nvSpPr>
        <p:spPr>
          <a:xfrm>
            <a:off x="914400" y="4389120"/>
            <a:ext cx="2971800" cy="320040"/>
          </a:xfrm>
          <a:prstGeom prst="rect">
            <a:avLst/>
          </a:prstGeom>
          <a:noFill/>
          <a:ln/>
        </p:spPr>
        <p:txBody>
          <a:bodyPr wrap="square" lIns="0" tIns="0" rIns="0" bIns="0" rtlCol="0" anchor="ctr"/>
          <a:lstStyle/>
          <a:p>
            <a:pPr marL="0" indent="0">
              <a:buNone/>
            </a:pPr>
            <a:r>
              <a:rPr lang="en-US" sz="1350" b="1" dirty="0">
                <a:solidFill>
                  <a:srgbClr val="16232F"/>
                </a:solidFill>
                <a:latin typeface="Calibri" pitchFamily="34" charset="0"/>
                <a:ea typeface="Calibri" pitchFamily="34" charset="-122"/>
                <a:cs typeface="Calibri" pitchFamily="34" charset="-120"/>
              </a:rPr>
              <a:t>mean internal medicine training</a:t>
            </a:r>
            <a:endParaRPr lang="en-US" sz="1350" dirty="0"/>
          </a:p>
        </p:txBody>
      </p:sp>
      <p:sp>
        <p:nvSpPr>
          <p:cNvPr id="21" name="Text 18"/>
          <p:cNvSpPr txBox="1"/>
          <p:nvPr/>
        </p:nvSpPr>
        <p:spPr>
          <a:xfrm>
            <a:off x="914400" y="4709160"/>
            <a:ext cx="2971800" cy="411480"/>
          </a:xfrm>
          <a:prstGeom prst="rect">
            <a:avLst/>
          </a:prstGeom>
          <a:noFill/>
          <a:ln/>
        </p:spPr>
        <p:txBody>
          <a:bodyPr wrap="square" lIns="0" tIns="0" rIns="0" bIns="0" rtlCol="0" anchor="ctr"/>
          <a:lstStyle/>
          <a:p>
            <a:pPr marL="0" indent="0">
              <a:buNone/>
            </a:pPr>
            <a:r>
              <a:rPr lang="en-US" sz="1100" dirty="0">
                <a:solidFill>
                  <a:srgbClr val="5B6B7D"/>
                </a:solidFill>
                <a:latin typeface="Calibri" pitchFamily="34" charset="0"/>
                <a:ea typeface="Calibri" pitchFamily="34" charset="-122"/>
                <a:cs typeface="Calibri" pitchFamily="34" charset="-120"/>
              </a:rPr>
              <a:t>mandatory in 40 of 41 countries</a:t>
            </a:r>
            <a:endParaRPr lang="en-US" sz="1100" dirty="0"/>
          </a:p>
        </p:txBody>
      </p:sp>
      <p:sp>
        <p:nvSpPr>
          <p:cNvPr id="22" name="Shape 19"/>
          <p:cNvSpPr/>
          <p:nvPr/>
        </p:nvSpPr>
        <p:spPr>
          <a:xfrm>
            <a:off x="4343400" y="3474720"/>
            <a:ext cx="3520440" cy="1783080"/>
          </a:xfrm>
          <a:prstGeom prst="roundRect">
            <a:avLst>
              <a:gd name="adj" fmla="val 4103"/>
            </a:avLst>
          </a:prstGeom>
          <a:solidFill>
            <a:srgbClr val="F1F5FA"/>
          </a:solidFill>
          <a:ln/>
        </p:spPr>
        <p:txBody>
          <a:bodyPr/>
          <a:lstStyle/>
          <a:p>
            <a:endParaRPr lang="hr-HR"/>
          </a:p>
        </p:txBody>
      </p:sp>
      <p:sp>
        <p:nvSpPr>
          <p:cNvPr id="23" name="Text 20"/>
          <p:cNvSpPr txBox="1"/>
          <p:nvPr/>
        </p:nvSpPr>
        <p:spPr>
          <a:xfrm>
            <a:off x="4617720" y="3639312"/>
            <a:ext cx="2971800" cy="777240"/>
          </a:xfrm>
          <a:prstGeom prst="rect">
            <a:avLst/>
          </a:prstGeom>
          <a:noFill/>
          <a:ln/>
        </p:spPr>
        <p:txBody>
          <a:bodyPr wrap="square" lIns="0" tIns="0" rIns="0" bIns="0" rtlCol="0" anchor="ctr"/>
          <a:lstStyle/>
          <a:p>
            <a:pPr marL="0" indent="0">
              <a:buNone/>
            </a:pPr>
            <a:r>
              <a:rPr lang="en-US" sz="4000" b="1" dirty="0">
                <a:solidFill>
                  <a:srgbClr val="0E2A4A"/>
                </a:solidFill>
                <a:latin typeface="Cambria" pitchFamily="34" charset="0"/>
                <a:ea typeface="Cambria" pitchFamily="34" charset="-122"/>
                <a:cs typeface="Cambria" pitchFamily="34" charset="-120"/>
              </a:rPr>
              <a:t>80%</a:t>
            </a:r>
            <a:endParaRPr lang="en-US" sz="4000" dirty="0"/>
          </a:p>
        </p:txBody>
      </p:sp>
      <p:sp>
        <p:nvSpPr>
          <p:cNvPr id="24" name="Text 21"/>
          <p:cNvSpPr txBox="1"/>
          <p:nvPr/>
        </p:nvSpPr>
        <p:spPr>
          <a:xfrm>
            <a:off x="4617720" y="4389120"/>
            <a:ext cx="2971800" cy="320040"/>
          </a:xfrm>
          <a:prstGeom prst="rect">
            <a:avLst/>
          </a:prstGeom>
          <a:noFill/>
          <a:ln/>
        </p:spPr>
        <p:txBody>
          <a:bodyPr wrap="square" lIns="0" tIns="0" rIns="0" bIns="0" rtlCol="0" anchor="ctr"/>
          <a:lstStyle/>
          <a:p>
            <a:pPr marL="0" indent="0">
              <a:buNone/>
            </a:pPr>
            <a:r>
              <a:rPr lang="en-US" sz="1350" b="1" dirty="0">
                <a:solidFill>
                  <a:srgbClr val="16232F"/>
                </a:solidFill>
                <a:latin typeface="Calibri" pitchFamily="34" charset="0"/>
                <a:ea typeface="Calibri" pitchFamily="34" charset="-122"/>
                <a:cs typeface="Calibri" pitchFamily="34" charset="-120"/>
              </a:rPr>
              <a:t>have a formal final examination</a:t>
            </a:r>
            <a:endParaRPr lang="en-US" sz="1350" dirty="0"/>
          </a:p>
        </p:txBody>
      </p:sp>
      <p:sp>
        <p:nvSpPr>
          <p:cNvPr id="25" name="Text 22"/>
          <p:cNvSpPr txBox="1"/>
          <p:nvPr/>
        </p:nvSpPr>
        <p:spPr>
          <a:xfrm>
            <a:off x="4617720" y="4709160"/>
            <a:ext cx="2971800" cy="411480"/>
          </a:xfrm>
          <a:prstGeom prst="rect">
            <a:avLst/>
          </a:prstGeom>
          <a:noFill/>
          <a:ln/>
        </p:spPr>
        <p:txBody>
          <a:bodyPr wrap="square" lIns="0" tIns="0" rIns="0" bIns="0" rtlCol="0" anchor="ctr"/>
          <a:lstStyle/>
          <a:p>
            <a:pPr marL="0" indent="0">
              <a:buNone/>
            </a:pPr>
            <a:r>
              <a:rPr lang="en-US" sz="1100" dirty="0">
                <a:solidFill>
                  <a:srgbClr val="5B6B7D"/>
                </a:solidFill>
                <a:latin typeface="Calibri" pitchFamily="34" charset="0"/>
                <a:ea typeface="Calibri" pitchFamily="34" charset="-122"/>
                <a:cs typeface="Calibri" pitchFamily="34" charset="-120"/>
              </a:rPr>
              <a:t>33 of 41 countries</a:t>
            </a:r>
            <a:endParaRPr lang="en-US" sz="1100" dirty="0"/>
          </a:p>
        </p:txBody>
      </p:sp>
      <p:sp>
        <p:nvSpPr>
          <p:cNvPr id="26" name="Shape 23"/>
          <p:cNvSpPr/>
          <p:nvPr/>
        </p:nvSpPr>
        <p:spPr>
          <a:xfrm>
            <a:off x="8046720" y="3474720"/>
            <a:ext cx="3520440" cy="1783080"/>
          </a:xfrm>
          <a:prstGeom prst="roundRect">
            <a:avLst>
              <a:gd name="adj" fmla="val 4103"/>
            </a:avLst>
          </a:prstGeom>
          <a:solidFill>
            <a:srgbClr val="0E2A4A"/>
          </a:solidFill>
          <a:ln/>
        </p:spPr>
        <p:txBody>
          <a:bodyPr/>
          <a:lstStyle/>
          <a:p>
            <a:endParaRPr lang="hr-HR"/>
          </a:p>
        </p:txBody>
      </p:sp>
      <p:sp>
        <p:nvSpPr>
          <p:cNvPr id="27" name="Text 24"/>
          <p:cNvSpPr txBox="1"/>
          <p:nvPr/>
        </p:nvSpPr>
        <p:spPr>
          <a:xfrm>
            <a:off x="8321040" y="3639312"/>
            <a:ext cx="2971800" cy="777240"/>
          </a:xfrm>
          <a:prstGeom prst="rect">
            <a:avLst/>
          </a:prstGeom>
          <a:noFill/>
          <a:ln/>
        </p:spPr>
        <p:txBody>
          <a:bodyPr wrap="square" lIns="0" tIns="0" rIns="0" bIns="0" rtlCol="0" anchor="ctr"/>
          <a:lstStyle/>
          <a:p>
            <a:pPr marL="0" indent="0">
              <a:buNone/>
            </a:pPr>
            <a:r>
              <a:rPr lang="en-US" sz="4000" b="1" dirty="0">
                <a:solidFill>
                  <a:srgbClr val="C8963E"/>
                </a:solidFill>
                <a:latin typeface="Cambria" pitchFamily="34" charset="0"/>
                <a:ea typeface="Cambria" pitchFamily="34" charset="-122"/>
                <a:cs typeface="Cambria" pitchFamily="34" charset="-120"/>
              </a:rPr>
              <a:t>5 y</a:t>
            </a:r>
            <a:endParaRPr lang="en-US" sz="4000" dirty="0"/>
          </a:p>
        </p:txBody>
      </p:sp>
      <p:sp>
        <p:nvSpPr>
          <p:cNvPr id="28" name="Text 25"/>
          <p:cNvSpPr txBox="1"/>
          <p:nvPr/>
        </p:nvSpPr>
        <p:spPr>
          <a:xfrm>
            <a:off x="8321040" y="4389120"/>
            <a:ext cx="297180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minimum in the new ETR</a:t>
            </a:r>
            <a:endParaRPr lang="en-US" sz="1350" dirty="0"/>
          </a:p>
        </p:txBody>
      </p:sp>
      <p:sp>
        <p:nvSpPr>
          <p:cNvPr id="29" name="Text 26"/>
          <p:cNvSpPr txBox="1"/>
          <p:nvPr/>
        </p:nvSpPr>
        <p:spPr>
          <a:xfrm>
            <a:off x="8321040" y="4709160"/>
            <a:ext cx="2971800" cy="411480"/>
          </a:xfrm>
          <a:prstGeom prst="rect">
            <a:avLst/>
          </a:prstGeom>
          <a:noFill/>
          <a:ln/>
        </p:spPr>
        <p:txBody>
          <a:bodyPr wrap="square" lIns="0" tIns="0" rIns="0" bIns="0" rtlCol="0" anchor="ctr"/>
          <a:lstStyle/>
          <a:p>
            <a:pPr marL="0" indent="0">
              <a:buNone/>
            </a:pPr>
            <a:r>
              <a:rPr lang="en-US" sz="1100" dirty="0">
                <a:solidFill>
                  <a:srgbClr val="9FBAD6"/>
                </a:solidFill>
                <a:latin typeface="Calibri" pitchFamily="34" charset="0"/>
                <a:ea typeface="Calibri" pitchFamily="34" charset="-122"/>
                <a:cs typeface="Calibri" pitchFamily="34" charset="-120"/>
              </a:rPr>
              <a:t>2 years internal medicine + at least 3 years rheumatology</a:t>
            </a:r>
            <a:endParaRPr lang="en-US" sz="1100" dirty="0"/>
          </a:p>
        </p:txBody>
      </p:sp>
      <p:sp>
        <p:nvSpPr>
          <p:cNvPr id="31" name="Text 28"/>
          <p:cNvSpPr txBox="1"/>
          <p:nvPr/>
        </p:nvSpPr>
        <p:spPr>
          <a:xfrm>
            <a:off x="640080" y="6181344"/>
            <a:ext cx="10881360" cy="237744"/>
          </a:xfrm>
          <a:prstGeom prst="rect">
            <a:avLst/>
          </a:prstGeom>
          <a:noFill/>
          <a:ln/>
        </p:spPr>
        <p:txBody>
          <a:bodyPr wrap="square" lIns="0" tIns="0" rIns="0" bIns="0" rtlCol="0" anchor="ctr"/>
          <a:lstStyle/>
          <a:p>
            <a:pPr marL="0" indent="0">
              <a:buNone/>
            </a:pPr>
            <a:r>
              <a:rPr lang="en-US" sz="850" i="1" dirty="0">
                <a:solidFill>
                  <a:srgbClr val="8393A5"/>
                </a:solidFill>
                <a:latin typeface="Calibri" pitchFamily="34" charset="0"/>
                <a:ea typeface="Calibri" pitchFamily="34" charset="-122"/>
                <a:cs typeface="Calibri" pitchFamily="34" charset="-120"/>
              </a:rPr>
              <a:t>Source: Sivera F, et al. Ann Rheum Dis 2015;74:1183–1187 (programmes reviewed in 2013). Last tile: ETR Part II §2.1.</a:t>
            </a:r>
            <a:endParaRPr lang="en-US" sz="850" dirty="0"/>
          </a:p>
        </p:txBody>
      </p:sp>
      <p:sp>
        <p:nvSpPr>
          <p:cNvPr id="32" name="Text 29"/>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33" name="Text 30"/>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3 / 18</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C8963E"/>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THE CORE FRAMEWORK</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EULAR–UEMS: one umbrella, seven domains, 28 competences</a:t>
            </a:r>
            <a:endParaRPr lang="en-US" sz="2700" dirty="0"/>
          </a:p>
        </p:txBody>
      </p:sp>
      <p:sp>
        <p:nvSpPr>
          <p:cNvPr id="6" name="Shape 3"/>
          <p:cNvSpPr/>
          <p:nvPr/>
        </p:nvSpPr>
        <p:spPr>
          <a:xfrm>
            <a:off x="640080" y="1463040"/>
            <a:ext cx="5669280" cy="731520"/>
          </a:xfrm>
          <a:prstGeom prst="round2SameRect">
            <a:avLst/>
          </a:prstGeom>
          <a:solidFill>
            <a:srgbClr val="C8963E"/>
          </a:solidFill>
          <a:ln/>
        </p:spPr>
        <p:txBody>
          <a:bodyPr/>
          <a:lstStyle/>
          <a:p>
            <a:endParaRPr lang="hr-HR"/>
          </a:p>
        </p:txBody>
      </p:sp>
      <p:sp>
        <p:nvSpPr>
          <p:cNvPr id="7" name="Text 4"/>
          <p:cNvSpPr txBox="1"/>
          <p:nvPr/>
        </p:nvSpPr>
        <p:spPr>
          <a:xfrm>
            <a:off x="640080" y="1463040"/>
            <a:ext cx="5669280" cy="73152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Medical expertise</a:t>
            </a:r>
            <a:endParaRPr lang="en-US" sz="2000" dirty="0"/>
          </a:p>
        </p:txBody>
      </p:sp>
      <p:sp>
        <p:nvSpPr>
          <p:cNvPr id="8" name="Shape 5"/>
          <p:cNvSpPr/>
          <p:nvPr/>
        </p:nvSpPr>
        <p:spPr>
          <a:xfrm>
            <a:off x="640080" y="2286000"/>
            <a:ext cx="5669280" cy="420624"/>
          </a:xfrm>
          <a:prstGeom prst="roundRect">
            <a:avLst>
              <a:gd name="adj" fmla="val 10870"/>
            </a:avLst>
          </a:prstGeom>
          <a:solidFill>
            <a:srgbClr val="0E2A4A"/>
          </a:solidFill>
          <a:ln/>
        </p:spPr>
        <p:txBody>
          <a:bodyPr/>
          <a:lstStyle/>
          <a:p>
            <a:endParaRPr lang="hr-HR"/>
          </a:p>
        </p:txBody>
      </p:sp>
      <p:sp>
        <p:nvSpPr>
          <p:cNvPr id="9" name="Text 6"/>
          <p:cNvSpPr txBox="1"/>
          <p:nvPr/>
        </p:nvSpPr>
        <p:spPr>
          <a:xfrm>
            <a:off x="868680" y="2286000"/>
            <a:ext cx="5303520" cy="420624"/>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Quality and safety</a:t>
            </a:r>
            <a:endParaRPr lang="en-US" sz="1300" dirty="0"/>
          </a:p>
        </p:txBody>
      </p:sp>
      <p:sp>
        <p:nvSpPr>
          <p:cNvPr id="10" name="Shape 7"/>
          <p:cNvSpPr/>
          <p:nvPr/>
        </p:nvSpPr>
        <p:spPr>
          <a:xfrm>
            <a:off x="640080" y="2761488"/>
            <a:ext cx="5669280" cy="420624"/>
          </a:xfrm>
          <a:prstGeom prst="roundRect">
            <a:avLst>
              <a:gd name="adj" fmla="val 10870"/>
            </a:avLst>
          </a:prstGeom>
          <a:solidFill>
            <a:srgbClr val="1D3F66"/>
          </a:solidFill>
          <a:ln/>
        </p:spPr>
        <p:txBody>
          <a:bodyPr/>
          <a:lstStyle/>
          <a:p>
            <a:endParaRPr lang="hr-HR"/>
          </a:p>
        </p:txBody>
      </p:sp>
      <p:sp>
        <p:nvSpPr>
          <p:cNvPr id="11" name="Text 8"/>
          <p:cNvSpPr txBox="1"/>
          <p:nvPr/>
        </p:nvSpPr>
        <p:spPr>
          <a:xfrm>
            <a:off x="868680" y="2761488"/>
            <a:ext cx="5303520" cy="420624"/>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Ethics and professional behaviour</a:t>
            </a:r>
            <a:endParaRPr lang="en-US" sz="1300" dirty="0"/>
          </a:p>
        </p:txBody>
      </p:sp>
      <p:sp>
        <p:nvSpPr>
          <p:cNvPr id="12" name="Shape 9"/>
          <p:cNvSpPr/>
          <p:nvPr/>
        </p:nvSpPr>
        <p:spPr>
          <a:xfrm>
            <a:off x="640080" y="3236976"/>
            <a:ext cx="5669280" cy="420624"/>
          </a:xfrm>
          <a:prstGeom prst="roundRect">
            <a:avLst>
              <a:gd name="adj" fmla="val 10870"/>
            </a:avLst>
          </a:prstGeom>
          <a:solidFill>
            <a:srgbClr val="2B5480"/>
          </a:solidFill>
          <a:ln/>
        </p:spPr>
        <p:txBody>
          <a:bodyPr/>
          <a:lstStyle/>
          <a:p>
            <a:endParaRPr lang="hr-HR"/>
          </a:p>
        </p:txBody>
      </p:sp>
      <p:sp>
        <p:nvSpPr>
          <p:cNvPr id="13" name="Text 10"/>
          <p:cNvSpPr txBox="1"/>
          <p:nvPr/>
        </p:nvSpPr>
        <p:spPr>
          <a:xfrm>
            <a:off x="868680" y="3236976"/>
            <a:ext cx="5303520" cy="420624"/>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Communication</a:t>
            </a:r>
            <a:endParaRPr lang="en-US" sz="1300" dirty="0"/>
          </a:p>
        </p:txBody>
      </p:sp>
      <p:sp>
        <p:nvSpPr>
          <p:cNvPr id="14" name="Shape 11"/>
          <p:cNvSpPr/>
          <p:nvPr/>
        </p:nvSpPr>
        <p:spPr>
          <a:xfrm>
            <a:off x="640080" y="3712464"/>
            <a:ext cx="5669280" cy="420624"/>
          </a:xfrm>
          <a:prstGeom prst="roundRect">
            <a:avLst>
              <a:gd name="adj" fmla="val 10870"/>
            </a:avLst>
          </a:prstGeom>
          <a:solidFill>
            <a:srgbClr val="3D6C99"/>
          </a:solidFill>
          <a:ln/>
        </p:spPr>
        <p:txBody>
          <a:bodyPr/>
          <a:lstStyle/>
          <a:p>
            <a:endParaRPr lang="hr-HR"/>
          </a:p>
        </p:txBody>
      </p:sp>
      <p:sp>
        <p:nvSpPr>
          <p:cNvPr id="15" name="Text 12"/>
          <p:cNvSpPr txBox="1"/>
          <p:nvPr/>
        </p:nvSpPr>
        <p:spPr>
          <a:xfrm>
            <a:off x="868680" y="3712464"/>
            <a:ext cx="5303520" cy="420624"/>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Health policy and advocacy</a:t>
            </a:r>
            <a:endParaRPr lang="en-US" sz="1300" dirty="0"/>
          </a:p>
        </p:txBody>
      </p:sp>
      <p:sp>
        <p:nvSpPr>
          <p:cNvPr id="16" name="Shape 13"/>
          <p:cNvSpPr/>
          <p:nvPr/>
        </p:nvSpPr>
        <p:spPr>
          <a:xfrm>
            <a:off x="640080" y="4187952"/>
            <a:ext cx="5669280" cy="420624"/>
          </a:xfrm>
          <a:prstGeom prst="roundRect">
            <a:avLst>
              <a:gd name="adj" fmla="val 10870"/>
            </a:avLst>
          </a:prstGeom>
          <a:solidFill>
            <a:srgbClr val="5B87B0"/>
          </a:solidFill>
          <a:ln/>
        </p:spPr>
        <p:txBody>
          <a:bodyPr/>
          <a:lstStyle/>
          <a:p>
            <a:endParaRPr lang="hr-HR"/>
          </a:p>
        </p:txBody>
      </p:sp>
      <p:sp>
        <p:nvSpPr>
          <p:cNvPr id="17" name="Text 14"/>
          <p:cNvSpPr txBox="1"/>
          <p:nvPr/>
        </p:nvSpPr>
        <p:spPr>
          <a:xfrm>
            <a:off x="868680" y="4187952"/>
            <a:ext cx="5303520" cy="420624"/>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Leadership, management and teamwork</a:t>
            </a:r>
            <a:endParaRPr lang="en-US" sz="1300" dirty="0"/>
          </a:p>
        </p:txBody>
      </p:sp>
      <p:sp>
        <p:nvSpPr>
          <p:cNvPr id="18" name="Shape 15"/>
          <p:cNvSpPr/>
          <p:nvPr/>
        </p:nvSpPr>
        <p:spPr>
          <a:xfrm>
            <a:off x="640080" y="4663440"/>
            <a:ext cx="5669280" cy="420624"/>
          </a:xfrm>
          <a:prstGeom prst="roundRect">
            <a:avLst>
              <a:gd name="adj" fmla="val 10870"/>
            </a:avLst>
          </a:prstGeom>
          <a:solidFill>
            <a:srgbClr val="7FA3C7"/>
          </a:solidFill>
          <a:ln/>
        </p:spPr>
        <p:txBody>
          <a:bodyPr/>
          <a:lstStyle/>
          <a:p>
            <a:endParaRPr lang="hr-HR"/>
          </a:p>
        </p:txBody>
      </p:sp>
      <p:sp>
        <p:nvSpPr>
          <p:cNvPr id="19" name="Text 16"/>
          <p:cNvSpPr txBox="1"/>
          <p:nvPr/>
        </p:nvSpPr>
        <p:spPr>
          <a:xfrm>
            <a:off x="868680" y="4663440"/>
            <a:ext cx="5303520" cy="420624"/>
          </a:xfrm>
          <a:prstGeom prst="rect">
            <a:avLst/>
          </a:prstGeom>
          <a:noFill/>
          <a:ln/>
        </p:spPr>
        <p:txBody>
          <a:bodyPr wrap="square" lIns="0" tIns="0" rIns="0" bIns="0" rtlCol="0" anchor="ctr"/>
          <a:lstStyle/>
          <a:p>
            <a:pPr marL="0" indent="0">
              <a:buNone/>
            </a:pPr>
            <a:r>
              <a:rPr lang="en-US" sz="1300" b="1" dirty="0">
                <a:solidFill>
                  <a:srgbClr val="0E2A4A"/>
                </a:solidFill>
                <a:latin typeface="Calibri" pitchFamily="34" charset="0"/>
                <a:ea typeface="Calibri" pitchFamily="34" charset="-122"/>
                <a:cs typeface="Calibri" pitchFamily="34" charset="-120"/>
              </a:rPr>
              <a:t>Research</a:t>
            </a:r>
            <a:endParaRPr lang="en-US" sz="1300" dirty="0"/>
          </a:p>
        </p:txBody>
      </p:sp>
      <p:sp>
        <p:nvSpPr>
          <p:cNvPr id="20" name="Shape 17"/>
          <p:cNvSpPr/>
          <p:nvPr/>
        </p:nvSpPr>
        <p:spPr>
          <a:xfrm>
            <a:off x="640080" y="5138928"/>
            <a:ext cx="5669280" cy="420624"/>
          </a:xfrm>
          <a:prstGeom prst="roundRect">
            <a:avLst>
              <a:gd name="adj" fmla="val 10870"/>
            </a:avLst>
          </a:prstGeom>
          <a:solidFill>
            <a:srgbClr val="9FBAD6"/>
          </a:solidFill>
          <a:ln/>
        </p:spPr>
        <p:txBody>
          <a:bodyPr/>
          <a:lstStyle/>
          <a:p>
            <a:endParaRPr lang="hr-HR"/>
          </a:p>
        </p:txBody>
      </p:sp>
      <p:sp>
        <p:nvSpPr>
          <p:cNvPr id="21" name="Text 18"/>
          <p:cNvSpPr txBox="1"/>
          <p:nvPr/>
        </p:nvSpPr>
        <p:spPr>
          <a:xfrm>
            <a:off x="868680" y="5138928"/>
            <a:ext cx="5303520" cy="420624"/>
          </a:xfrm>
          <a:prstGeom prst="rect">
            <a:avLst/>
          </a:prstGeom>
          <a:noFill/>
          <a:ln/>
        </p:spPr>
        <p:txBody>
          <a:bodyPr wrap="square" lIns="0" tIns="0" rIns="0" bIns="0" rtlCol="0" anchor="ctr"/>
          <a:lstStyle/>
          <a:p>
            <a:pPr marL="0" indent="0">
              <a:buNone/>
            </a:pPr>
            <a:r>
              <a:rPr lang="en-US" sz="1300" b="1" dirty="0">
                <a:solidFill>
                  <a:srgbClr val="0E2A4A"/>
                </a:solidFill>
                <a:latin typeface="Calibri" pitchFamily="34" charset="0"/>
                <a:ea typeface="Calibri" pitchFamily="34" charset="-122"/>
                <a:cs typeface="Calibri" pitchFamily="34" charset="-120"/>
              </a:rPr>
              <a:t>Teaching and learning</a:t>
            </a:r>
            <a:endParaRPr lang="en-US" sz="1300" dirty="0"/>
          </a:p>
        </p:txBody>
      </p:sp>
      <p:sp>
        <p:nvSpPr>
          <p:cNvPr id="22" name="Text 19"/>
          <p:cNvSpPr txBox="1"/>
          <p:nvPr/>
        </p:nvSpPr>
        <p:spPr>
          <a:xfrm>
            <a:off x="640080" y="5650992"/>
            <a:ext cx="5669280" cy="256032"/>
          </a:xfrm>
          <a:prstGeom prst="rect">
            <a:avLst/>
          </a:prstGeom>
          <a:noFill/>
          <a:ln/>
        </p:spPr>
        <p:txBody>
          <a:bodyPr wrap="square" lIns="0" tIns="0" rIns="0" bIns="0" rtlCol="0" anchor="ctr"/>
          <a:lstStyle/>
          <a:p>
            <a:pPr marL="0" indent="0">
              <a:buNone/>
            </a:pPr>
            <a:r>
              <a:rPr lang="en-US" sz="950" i="1" dirty="0">
                <a:solidFill>
                  <a:srgbClr val="5B6B7D"/>
                </a:solidFill>
                <a:latin typeface="Calibri" pitchFamily="34" charset="0"/>
                <a:ea typeface="Calibri" pitchFamily="34" charset="-122"/>
                <a:cs typeface="Calibri" pitchFamily="34" charset="-120"/>
              </a:rPr>
              <a:t>Overarching framework (own schematic after Alunno et al. 2023)</a:t>
            </a:r>
            <a:endParaRPr lang="en-US" sz="950" dirty="0"/>
          </a:p>
        </p:txBody>
      </p:sp>
      <p:sp>
        <p:nvSpPr>
          <p:cNvPr id="23" name="Text 20"/>
          <p:cNvSpPr txBox="1"/>
          <p:nvPr/>
        </p:nvSpPr>
        <p:spPr>
          <a:xfrm>
            <a:off x="6720840" y="1417320"/>
            <a:ext cx="4846320" cy="274320"/>
          </a:xfrm>
          <a:prstGeom prst="rect">
            <a:avLst/>
          </a:prstGeom>
          <a:noFill/>
          <a:ln/>
        </p:spPr>
        <p:txBody>
          <a:bodyPr wrap="square" lIns="0" tIns="0" rIns="0" bIns="0" rtlCol="0" anchor="ctr"/>
          <a:lstStyle/>
          <a:p>
            <a:pPr marL="0" indent="0">
              <a:buNone/>
            </a:pPr>
            <a:r>
              <a:rPr lang="en-US" sz="1300" b="1" dirty="0">
                <a:solidFill>
                  <a:srgbClr val="3D6C99"/>
                </a:solidFill>
                <a:latin typeface="Calibri" pitchFamily="34" charset="0"/>
                <a:ea typeface="Calibri" pitchFamily="34" charset="-122"/>
                <a:cs typeface="Calibri" pitchFamily="34" charset="-120"/>
              </a:rPr>
              <a:t>Seven specialty domains</a:t>
            </a:r>
            <a:endParaRPr lang="en-US" sz="1300" dirty="0"/>
          </a:p>
        </p:txBody>
      </p:sp>
      <p:sp>
        <p:nvSpPr>
          <p:cNvPr id="24" name="Shape 21"/>
          <p:cNvSpPr/>
          <p:nvPr/>
        </p:nvSpPr>
        <p:spPr>
          <a:xfrm>
            <a:off x="6720840" y="1810512"/>
            <a:ext cx="329184" cy="329184"/>
          </a:xfrm>
          <a:prstGeom prst="ellipse">
            <a:avLst/>
          </a:prstGeom>
          <a:solidFill>
            <a:srgbClr val="0E2A4A"/>
          </a:solidFill>
          <a:ln/>
        </p:spPr>
        <p:txBody>
          <a:bodyPr/>
          <a:lstStyle/>
          <a:p>
            <a:endParaRPr lang="hr-HR"/>
          </a:p>
        </p:txBody>
      </p:sp>
      <p:sp>
        <p:nvSpPr>
          <p:cNvPr id="25" name="Text 22"/>
          <p:cNvSpPr txBox="1"/>
          <p:nvPr/>
        </p:nvSpPr>
        <p:spPr>
          <a:xfrm>
            <a:off x="6720840" y="1810512"/>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1</a:t>
            </a:r>
            <a:endParaRPr lang="en-US" sz="1200" dirty="0"/>
          </a:p>
        </p:txBody>
      </p:sp>
      <p:sp>
        <p:nvSpPr>
          <p:cNvPr id="26" name="Text 23"/>
          <p:cNvSpPr txBox="1"/>
          <p:nvPr/>
        </p:nvSpPr>
        <p:spPr>
          <a:xfrm>
            <a:off x="7178040" y="1783080"/>
            <a:ext cx="4389120" cy="384048"/>
          </a:xfrm>
          <a:prstGeom prst="rect">
            <a:avLst/>
          </a:prstGeom>
          <a:noFill/>
          <a:ln/>
        </p:spPr>
        <p:txBody>
          <a:bodyPr wrap="square" lIns="0" tIns="0" rIns="0" bIns="0" rtlCol="0" anchor="ctr"/>
          <a:lstStyle/>
          <a:p>
            <a:pPr marL="0" indent="0">
              <a:buNone/>
            </a:pPr>
            <a:r>
              <a:rPr lang="en-US" sz="1300" dirty="0">
                <a:solidFill>
                  <a:srgbClr val="16232F"/>
                </a:solidFill>
                <a:latin typeface="Calibri" pitchFamily="34" charset="0"/>
                <a:ea typeface="Calibri" pitchFamily="34" charset="-122"/>
                <a:cs typeface="Calibri" pitchFamily="34" charset="-120"/>
              </a:rPr>
              <a:t>Knowledge of RMDs</a:t>
            </a:r>
            <a:endParaRPr lang="en-US" sz="1300" dirty="0"/>
          </a:p>
        </p:txBody>
      </p:sp>
      <p:sp>
        <p:nvSpPr>
          <p:cNvPr id="27" name="Shape 24"/>
          <p:cNvSpPr/>
          <p:nvPr/>
        </p:nvSpPr>
        <p:spPr>
          <a:xfrm>
            <a:off x="6720840" y="2267712"/>
            <a:ext cx="329184" cy="329184"/>
          </a:xfrm>
          <a:prstGeom prst="ellipse">
            <a:avLst/>
          </a:prstGeom>
          <a:solidFill>
            <a:srgbClr val="0E2A4A"/>
          </a:solidFill>
          <a:ln/>
        </p:spPr>
        <p:txBody>
          <a:bodyPr/>
          <a:lstStyle/>
          <a:p>
            <a:endParaRPr lang="hr-HR"/>
          </a:p>
        </p:txBody>
      </p:sp>
      <p:sp>
        <p:nvSpPr>
          <p:cNvPr id="28" name="Text 25"/>
          <p:cNvSpPr txBox="1"/>
          <p:nvPr/>
        </p:nvSpPr>
        <p:spPr>
          <a:xfrm>
            <a:off x="6720840" y="2267712"/>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2</a:t>
            </a:r>
            <a:endParaRPr lang="en-US" sz="1200" dirty="0"/>
          </a:p>
        </p:txBody>
      </p:sp>
      <p:sp>
        <p:nvSpPr>
          <p:cNvPr id="29" name="Text 26"/>
          <p:cNvSpPr txBox="1"/>
          <p:nvPr/>
        </p:nvSpPr>
        <p:spPr>
          <a:xfrm>
            <a:off x="7178040" y="2240280"/>
            <a:ext cx="4389120" cy="384048"/>
          </a:xfrm>
          <a:prstGeom prst="rect">
            <a:avLst/>
          </a:prstGeom>
          <a:noFill/>
          <a:ln/>
        </p:spPr>
        <p:txBody>
          <a:bodyPr wrap="square" lIns="0" tIns="0" rIns="0" bIns="0" rtlCol="0" anchor="ctr"/>
          <a:lstStyle/>
          <a:p>
            <a:pPr marL="0" indent="0">
              <a:buNone/>
            </a:pPr>
            <a:r>
              <a:rPr lang="en-US" sz="1300" dirty="0">
                <a:solidFill>
                  <a:srgbClr val="16232F"/>
                </a:solidFill>
                <a:latin typeface="Calibri" pitchFamily="34" charset="0"/>
                <a:ea typeface="Calibri" pitchFamily="34" charset="-122"/>
                <a:cs typeface="Calibri" pitchFamily="34" charset="-120"/>
              </a:rPr>
              <a:t>Diagnostic skills and procedures</a:t>
            </a:r>
            <a:endParaRPr lang="en-US" sz="1300" dirty="0"/>
          </a:p>
        </p:txBody>
      </p:sp>
      <p:sp>
        <p:nvSpPr>
          <p:cNvPr id="30" name="Shape 27"/>
          <p:cNvSpPr/>
          <p:nvPr/>
        </p:nvSpPr>
        <p:spPr>
          <a:xfrm>
            <a:off x="6720840" y="2724912"/>
            <a:ext cx="329184" cy="329184"/>
          </a:xfrm>
          <a:prstGeom prst="ellipse">
            <a:avLst/>
          </a:prstGeom>
          <a:solidFill>
            <a:srgbClr val="0E2A4A"/>
          </a:solidFill>
          <a:ln/>
        </p:spPr>
        <p:txBody>
          <a:bodyPr/>
          <a:lstStyle/>
          <a:p>
            <a:endParaRPr lang="hr-HR"/>
          </a:p>
        </p:txBody>
      </p:sp>
      <p:sp>
        <p:nvSpPr>
          <p:cNvPr id="31" name="Text 28"/>
          <p:cNvSpPr txBox="1"/>
          <p:nvPr/>
        </p:nvSpPr>
        <p:spPr>
          <a:xfrm>
            <a:off x="6720840" y="2724912"/>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3</a:t>
            </a:r>
            <a:endParaRPr lang="en-US" sz="1200" dirty="0"/>
          </a:p>
        </p:txBody>
      </p:sp>
      <p:sp>
        <p:nvSpPr>
          <p:cNvPr id="32" name="Text 29"/>
          <p:cNvSpPr txBox="1"/>
          <p:nvPr/>
        </p:nvSpPr>
        <p:spPr>
          <a:xfrm>
            <a:off x="7178040" y="2697480"/>
            <a:ext cx="4389120" cy="384048"/>
          </a:xfrm>
          <a:prstGeom prst="rect">
            <a:avLst/>
          </a:prstGeom>
          <a:noFill/>
          <a:ln/>
        </p:spPr>
        <p:txBody>
          <a:bodyPr wrap="square" lIns="0" tIns="0" rIns="0" bIns="0" rtlCol="0" anchor="ctr"/>
          <a:lstStyle/>
          <a:p>
            <a:pPr marL="0" indent="0">
              <a:buNone/>
            </a:pPr>
            <a:r>
              <a:rPr lang="en-US" sz="1300" dirty="0">
                <a:solidFill>
                  <a:srgbClr val="16232F"/>
                </a:solidFill>
                <a:latin typeface="Calibri" pitchFamily="34" charset="0"/>
                <a:ea typeface="Calibri" pitchFamily="34" charset="-122"/>
                <a:cs typeface="Calibri" pitchFamily="34" charset="-120"/>
              </a:rPr>
              <a:t>Management of RMDs</a:t>
            </a:r>
            <a:endParaRPr lang="en-US" sz="1300" dirty="0"/>
          </a:p>
        </p:txBody>
      </p:sp>
      <p:sp>
        <p:nvSpPr>
          <p:cNvPr id="33" name="Shape 30"/>
          <p:cNvSpPr/>
          <p:nvPr/>
        </p:nvSpPr>
        <p:spPr>
          <a:xfrm>
            <a:off x="6720840" y="3182112"/>
            <a:ext cx="329184" cy="329184"/>
          </a:xfrm>
          <a:prstGeom prst="ellipse">
            <a:avLst/>
          </a:prstGeom>
          <a:solidFill>
            <a:srgbClr val="0E2A4A"/>
          </a:solidFill>
          <a:ln/>
        </p:spPr>
        <p:txBody>
          <a:bodyPr/>
          <a:lstStyle/>
          <a:p>
            <a:endParaRPr lang="hr-HR"/>
          </a:p>
        </p:txBody>
      </p:sp>
      <p:sp>
        <p:nvSpPr>
          <p:cNvPr id="34" name="Text 31"/>
          <p:cNvSpPr txBox="1"/>
          <p:nvPr/>
        </p:nvSpPr>
        <p:spPr>
          <a:xfrm>
            <a:off x="6720840" y="3182112"/>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4</a:t>
            </a:r>
            <a:endParaRPr lang="en-US" sz="1200" dirty="0"/>
          </a:p>
        </p:txBody>
      </p:sp>
      <p:sp>
        <p:nvSpPr>
          <p:cNvPr id="35" name="Text 32"/>
          <p:cNvSpPr txBox="1"/>
          <p:nvPr/>
        </p:nvSpPr>
        <p:spPr>
          <a:xfrm>
            <a:off x="7178040" y="3154680"/>
            <a:ext cx="4389120" cy="384048"/>
          </a:xfrm>
          <a:prstGeom prst="rect">
            <a:avLst/>
          </a:prstGeom>
          <a:noFill/>
          <a:ln/>
        </p:spPr>
        <p:txBody>
          <a:bodyPr wrap="square" lIns="0" tIns="0" rIns="0" bIns="0" rtlCol="0" anchor="ctr"/>
          <a:lstStyle/>
          <a:p>
            <a:pPr marL="0" indent="0">
              <a:buNone/>
            </a:pPr>
            <a:r>
              <a:rPr lang="en-US" sz="1300" dirty="0">
                <a:solidFill>
                  <a:srgbClr val="16232F"/>
                </a:solidFill>
                <a:latin typeface="Calibri" pitchFamily="34" charset="0"/>
                <a:ea typeface="Calibri" pitchFamily="34" charset="-122"/>
                <a:cs typeface="Calibri" pitchFamily="34" charset="-120"/>
              </a:rPr>
              <a:t>Specific clinical situations</a:t>
            </a:r>
            <a:endParaRPr lang="en-US" sz="1300" dirty="0"/>
          </a:p>
        </p:txBody>
      </p:sp>
      <p:sp>
        <p:nvSpPr>
          <p:cNvPr id="36" name="Shape 33"/>
          <p:cNvSpPr/>
          <p:nvPr/>
        </p:nvSpPr>
        <p:spPr>
          <a:xfrm>
            <a:off x="6720840" y="3639312"/>
            <a:ext cx="329184" cy="329184"/>
          </a:xfrm>
          <a:prstGeom prst="ellipse">
            <a:avLst/>
          </a:prstGeom>
          <a:solidFill>
            <a:srgbClr val="0E2A4A"/>
          </a:solidFill>
          <a:ln/>
        </p:spPr>
        <p:txBody>
          <a:bodyPr/>
          <a:lstStyle/>
          <a:p>
            <a:endParaRPr lang="hr-HR"/>
          </a:p>
        </p:txBody>
      </p:sp>
      <p:sp>
        <p:nvSpPr>
          <p:cNvPr id="37" name="Text 34"/>
          <p:cNvSpPr txBox="1"/>
          <p:nvPr/>
        </p:nvSpPr>
        <p:spPr>
          <a:xfrm>
            <a:off x="6720840" y="3639312"/>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5</a:t>
            </a:r>
            <a:endParaRPr lang="en-US" sz="1200" dirty="0"/>
          </a:p>
        </p:txBody>
      </p:sp>
      <p:sp>
        <p:nvSpPr>
          <p:cNvPr id="38" name="Text 35"/>
          <p:cNvSpPr txBox="1"/>
          <p:nvPr/>
        </p:nvSpPr>
        <p:spPr>
          <a:xfrm>
            <a:off x="7178040" y="3611880"/>
            <a:ext cx="4389120" cy="384048"/>
          </a:xfrm>
          <a:prstGeom prst="rect">
            <a:avLst/>
          </a:prstGeom>
          <a:noFill/>
          <a:ln/>
        </p:spPr>
        <p:txBody>
          <a:bodyPr wrap="square" lIns="0" tIns="0" rIns="0" bIns="0" rtlCol="0" anchor="ctr"/>
          <a:lstStyle/>
          <a:p>
            <a:pPr marL="0" indent="0">
              <a:buNone/>
            </a:pPr>
            <a:r>
              <a:rPr lang="en-US" sz="1300" dirty="0">
                <a:solidFill>
                  <a:srgbClr val="16232F"/>
                </a:solidFill>
                <a:latin typeface="Calibri" pitchFamily="34" charset="0"/>
                <a:ea typeface="Calibri" pitchFamily="34" charset="-122"/>
                <a:cs typeface="Calibri" pitchFamily="34" charset="-120"/>
              </a:rPr>
              <a:t>Physician–patient relationship</a:t>
            </a:r>
            <a:endParaRPr lang="en-US" sz="1300" dirty="0"/>
          </a:p>
        </p:txBody>
      </p:sp>
      <p:sp>
        <p:nvSpPr>
          <p:cNvPr id="39" name="Shape 36"/>
          <p:cNvSpPr/>
          <p:nvPr/>
        </p:nvSpPr>
        <p:spPr>
          <a:xfrm>
            <a:off x="6720840" y="4096512"/>
            <a:ext cx="329184" cy="329184"/>
          </a:xfrm>
          <a:prstGeom prst="ellipse">
            <a:avLst/>
          </a:prstGeom>
          <a:solidFill>
            <a:srgbClr val="0E2A4A"/>
          </a:solidFill>
          <a:ln/>
        </p:spPr>
        <p:txBody>
          <a:bodyPr/>
          <a:lstStyle/>
          <a:p>
            <a:endParaRPr lang="hr-HR"/>
          </a:p>
        </p:txBody>
      </p:sp>
      <p:sp>
        <p:nvSpPr>
          <p:cNvPr id="40" name="Text 37"/>
          <p:cNvSpPr txBox="1"/>
          <p:nvPr/>
        </p:nvSpPr>
        <p:spPr>
          <a:xfrm>
            <a:off x="6720840" y="4096512"/>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6</a:t>
            </a:r>
            <a:endParaRPr lang="en-US" sz="1200" dirty="0"/>
          </a:p>
        </p:txBody>
      </p:sp>
      <p:sp>
        <p:nvSpPr>
          <p:cNvPr id="41" name="Text 38"/>
          <p:cNvSpPr txBox="1"/>
          <p:nvPr/>
        </p:nvSpPr>
        <p:spPr>
          <a:xfrm>
            <a:off x="7178040" y="4069080"/>
            <a:ext cx="4389120" cy="384048"/>
          </a:xfrm>
          <a:prstGeom prst="rect">
            <a:avLst/>
          </a:prstGeom>
          <a:noFill/>
          <a:ln/>
        </p:spPr>
        <p:txBody>
          <a:bodyPr wrap="square" lIns="0" tIns="0" rIns="0" bIns="0" rtlCol="0" anchor="ctr"/>
          <a:lstStyle/>
          <a:p>
            <a:pPr marL="0" indent="0">
              <a:buNone/>
            </a:pPr>
            <a:r>
              <a:rPr lang="en-US" sz="1300" dirty="0">
                <a:solidFill>
                  <a:srgbClr val="16232F"/>
                </a:solidFill>
                <a:latin typeface="Calibri" pitchFamily="34" charset="0"/>
                <a:ea typeface="Calibri" pitchFamily="34" charset="-122"/>
                <a:cs typeface="Calibri" pitchFamily="34" charset="-120"/>
              </a:rPr>
              <a:t>Interdisciplinary and multidisciplinary team</a:t>
            </a:r>
            <a:endParaRPr lang="en-US" sz="1300" dirty="0"/>
          </a:p>
        </p:txBody>
      </p:sp>
      <p:sp>
        <p:nvSpPr>
          <p:cNvPr id="42" name="Shape 39"/>
          <p:cNvSpPr/>
          <p:nvPr/>
        </p:nvSpPr>
        <p:spPr>
          <a:xfrm>
            <a:off x="6720840" y="4553712"/>
            <a:ext cx="329184" cy="329184"/>
          </a:xfrm>
          <a:prstGeom prst="ellipse">
            <a:avLst/>
          </a:prstGeom>
          <a:solidFill>
            <a:srgbClr val="0E2A4A"/>
          </a:solidFill>
          <a:ln/>
        </p:spPr>
        <p:txBody>
          <a:bodyPr/>
          <a:lstStyle/>
          <a:p>
            <a:endParaRPr lang="hr-HR"/>
          </a:p>
        </p:txBody>
      </p:sp>
      <p:sp>
        <p:nvSpPr>
          <p:cNvPr id="43" name="Text 40"/>
          <p:cNvSpPr txBox="1"/>
          <p:nvPr/>
        </p:nvSpPr>
        <p:spPr>
          <a:xfrm>
            <a:off x="6720840" y="4553712"/>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7</a:t>
            </a:r>
            <a:endParaRPr lang="en-US" sz="1200" dirty="0"/>
          </a:p>
        </p:txBody>
      </p:sp>
      <p:sp>
        <p:nvSpPr>
          <p:cNvPr id="44" name="Text 41"/>
          <p:cNvSpPr txBox="1"/>
          <p:nvPr/>
        </p:nvSpPr>
        <p:spPr>
          <a:xfrm>
            <a:off x="7178040" y="4526280"/>
            <a:ext cx="4389120" cy="384048"/>
          </a:xfrm>
          <a:prstGeom prst="rect">
            <a:avLst/>
          </a:prstGeom>
          <a:noFill/>
          <a:ln/>
        </p:spPr>
        <p:txBody>
          <a:bodyPr wrap="square" lIns="0" tIns="0" rIns="0" bIns="0" rtlCol="0" anchor="ctr"/>
          <a:lstStyle/>
          <a:p>
            <a:pPr marL="0" indent="0">
              <a:buNone/>
            </a:pPr>
            <a:r>
              <a:rPr lang="en-US" sz="1300" dirty="0">
                <a:solidFill>
                  <a:srgbClr val="16232F"/>
                </a:solidFill>
                <a:latin typeface="Calibri" pitchFamily="34" charset="0"/>
                <a:ea typeface="Calibri" pitchFamily="34" charset="-122"/>
                <a:cs typeface="Calibri" pitchFamily="34" charset="-120"/>
              </a:rPr>
              <a:t>Research and scholarly activity</a:t>
            </a:r>
            <a:endParaRPr lang="en-US" sz="1300" dirty="0"/>
          </a:p>
        </p:txBody>
      </p:sp>
      <p:sp>
        <p:nvSpPr>
          <p:cNvPr id="45" name="Shape 42"/>
          <p:cNvSpPr/>
          <p:nvPr/>
        </p:nvSpPr>
        <p:spPr>
          <a:xfrm>
            <a:off x="6720840" y="5029200"/>
            <a:ext cx="4846320" cy="868680"/>
          </a:xfrm>
          <a:prstGeom prst="roundRect">
            <a:avLst>
              <a:gd name="adj" fmla="val 8421"/>
            </a:avLst>
          </a:prstGeom>
          <a:solidFill>
            <a:srgbClr val="F1F5FA"/>
          </a:solidFill>
          <a:ln/>
        </p:spPr>
        <p:txBody>
          <a:bodyPr/>
          <a:lstStyle/>
          <a:p>
            <a:endParaRPr lang="hr-HR"/>
          </a:p>
        </p:txBody>
      </p:sp>
      <p:sp>
        <p:nvSpPr>
          <p:cNvPr id="46" name="Text 43"/>
          <p:cNvSpPr txBox="1"/>
          <p:nvPr/>
        </p:nvSpPr>
        <p:spPr>
          <a:xfrm>
            <a:off x="6903720" y="5074920"/>
            <a:ext cx="4526280" cy="777240"/>
          </a:xfrm>
          <a:prstGeom prst="rect">
            <a:avLst/>
          </a:prstGeom>
          <a:noFill/>
          <a:ln/>
        </p:spPr>
        <p:txBody>
          <a:bodyPr wrap="square" lIns="0" tIns="0" rIns="0" bIns="0" rtlCol="0" anchor="ctr"/>
          <a:lstStyle/>
          <a:p>
            <a:pPr marL="0" indent="0">
              <a:buNone/>
            </a:pPr>
            <a:r>
              <a:rPr lang="en-US" sz="1200" b="1" dirty="0">
                <a:solidFill>
                  <a:srgbClr val="0E2A4A"/>
                </a:solidFill>
                <a:latin typeface="Calibri" pitchFamily="34" charset="0"/>
                <a:ea typeface="Calibri" pitchFamily="34" charset="-122"/>
                <a:cs typeface="Calibri" pitchFamily="34" charset="-120"/>
              </a:rPr>
              <a:t>28 core competences</a:t>
            </a:r>
            <a:r>
              <a:rPr lang="en-US" sz="1200" dirty="0">
                <a:solidFill>
                  <a:srgbClr val="5B6B7D"/>
                </a:solidFill>
                <a:latin typeface="Calibri" pitchFamily="34" charset="0"/>
                <a:ea typeface="Calibri" pitchFamily="34" charset="-122"/>
                <a:cs typeface="Calibri" pitchFamily="34" charset="-120"/>
              </a:rPr>
              <a:t>, each coded to its domain — for example C 5.A.2, ethics, law and patient autonomy.</a:t>
            </a:r>
            <a:endParaRPr lang="en-US" sz="1200" dirty="0"/>
          </a:p>
        </p:txBody>
      </p:sp>
      <p:sp>
        <p:nvSpPr>
          <p:cNvPr id="47" name="Text 44"/>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48" name="Text 45"/>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4 / 18</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0E2A4A"/>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THE NEW UEMS TEMPLATE</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Built on the 2025 template, through the UEMS procedure</a:t>
            </a:r>
            <a:endParaRPr lang="en-US" sz="2700" dirty="0"/>
          </a:p>
        </p:txBody>
      </p:sp>
      <p:sp>
        <p:nvSpPr>
          <p:cNvPr id="6" name="Shape 3"/>
          <p:cNvSpPr/>
          <p:nvPr/>
        </p:nvSpPr>
        <p:spPr>
          <a:xfrm>
            <a:off x="640080" y="1463040"/>
            <a:ext cx="5760720" cy="749808"/>
          </a:xfrm>
          <a:prstGeom prst="roundRect">
            <a:avLst>
              <a:gd name="adj" fmla="val 9756"/>
            </a:avLst>
          </a:prstGeom>
          <a:solidFill>
            <a:srgbClr val="F1F5FA"/>
          </a:solidFill>
          <a:ln/>
        </p:spPr>
        <p:txBody>
          <a:bodyPr/>
          <a:lstStyle/>
          <a:p>
            <a:endParaRPr lang="hr-HR"/>
          </a:p>
        </p:txBody>
      </p:sp>
      <p:sp>
        <p:nvSpPr>
          <p:cNvPr id="7" name="Shape 4"/>
          <p:cNvSpPr/>
          <p:nvPr/>
        </p:nvSpPr>
        <p:spPr>
          <a:xfrm>
            <a:off x="822960" y="1609344"/>
            <a:ext cx="457200" cy="457200"/>
          </a:xfrm>
          <a:prstGeom prst="ellipse">
            <a:avLst/>
          </a:prstGeom>
          <a:solidFill>
            <a:srgbClr val="0E2A4A"/>
          </a:solidFill>
          <a:ln/>
        </p:spPr>
        <p:txBody>
          <a:bodyPr/>
          <a:lstStyle/>
          <a:p>
            <a:endParaRPr lang="hr-HR"/>
          </a:p>
        </p:txBody>
      </p:sp>
      <p:sp>
        <p:nvSpPr>
          <p:cNvPr id="8" name="Text 5"/>
          <p:cNvSpPr txBox="1"/>
          <p:nvPr/>
        </p:nvSpPr>
        <p:spPr>
          <a:xfrm>
            <a:off x="822960" y="160934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a:t>
            </a:r>
            <a:endParaRPr lang="en-US" sz="1400" dirty="0"/>
          </a:p>
        </p:txBody>
      </p:sp>
      <p:sp>
        <p:nvSpPr>
          <p:cNvPr id="9" name="Text 6"/>
          <p:cNvSpPr txBox="1"/>
          <p:nvPr/>
        </p:nvSpPr>
        <p:spPr>
          <a:xfrm>
            <a:off x="1463040" y="1527048"/>
            <a:ext cx="4754880" cy="274320"/>
          </a:xfrm>
          <a:prstGeom prst="rect">
            <a:avLst/>
          </a:prstGeom>
          <a:noFill/>
          <a:ln/>
        </p:spPr>
        <p:txBody>
          <a:bodyPr wrap="square" lIns="0" tIns="0" rIns="0" bIns="0" rtlCol="0" anchor="ctr"/>
          <a:lstStyle/>
          <a:p>
            <a:pPr marL="0" indent="0">
              <a:buNone/>
            </a:pPr>
            <a:r>
              <a:rPr lang="en-US" sz="1450" b="1" dirty="0">
                <a:solidFill>
                  <a:srgbClr val="16232F"/>
                </a:solidFill>
                <a:latin typeface="Cambria" pitchFamily="34" charset="0"/>
                <a:ea typeface="Cambria" pitchFamily="34" charset="-122"/>
                <a:cs typeface="Cambria" pitchFamily="34" charset="-120"/>
              </a:rPr>
              <a:t>Introduction</a:t>
            </a:r>
            <a:endParaRPr lang="en-US" sz="1450" dirty="0"/>
          </a:p>
        </p:txBody>
      </p:sp>
      <p:sp>
        <p:nvSpPr>
          <p:cNvPr id="10" name="Text 7"/>
          <p:cNvSpPr txBox="1"/>
          <p:nvPr/>
        </p:nvSpPr>
        <p:spPr>
          <a:xfrm>
            <a:off x="1463040" y="1810512"/>
            <a:ext cx="4846320" cy="347472"/>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UEMS preamble · specialty · aims · procedure</a:t>
            </a:r>
            <a:endParaRPr lang="en-US" sz="1050" dirty="0"/>
          </a:p>
        </p:txBody>
      </p:sp>
      <p:sp>
        <p:nvSpPr>
          <p:cNvPr id="11" name="Shape 8"/>
          <p:cNvSpPr/>
          <p:nvPr/>
        </p:nvSpPr>
        <p:spPr>
          <a:xfrm>
            <a:off x="640080" y="2331720"/>
            <a:ext cx="5760720" cy="749808"/>
          </a:xfrm>
          <a:prstGeom prst="roundRect">
            <a:avLst>
              <a:gd name="adj" fmla="val 9756"/>
            </a:avLst>
          </a:prstGeom>
          <a:solidFill>
            <a:srgbClr val="F1F5FA"/>
          </a:solidFill>
          <a:ln/>
        </p:spPr>
        <p:txBody>
          <a:bodyPr/>
          <a:lstStyle/>
          <a:p>
            <a:endParaRPr lang="hr-HR"/>
          </a:p>
        </p:txBody>
      </p:sp>
      <p:sp>
        <p:nvSpPr>
          <p:cNvPr id="12" name="Shape 9"/>
          <p:cNvSpPr/>
          <p:nvPr/>
        </p:nvSpPr>
        <p:spPr>
          <a:xfrm>
            <a:off x="822960" y="2478024"/>
            <a:ext cx="457200" cy="457200"/>
          </a:xfrm>
          <a:prstGeom prst="ellipse">
            <a:avLst/>
          </a:prstGeom>
          <a:solidFill>
            <a:srgbClr val="0E2A4A"/>
          </a:solidFill>
          <a:ln/>
        </p:spPr>
        <p:txBody>
          <a:bodyPr/>
          <a:lstStyle/>
          <a:p>
            <a:endParaRPr lang="hr-HR"/>
          </a:p>
        </p:txBody>
      </p:sp>
      <p:sp>
        <p:nvSpPr>
          <p:cNvPr id="13" name="Text 10"/>
          <p:cNvSpPr txBox="1"/>
          <p:nvPr/>
        </p:nvSpPr>
        <p:spPr>
          <a:xfrm>
            <a:off x="822960" y="247802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II</a:t>
            </a:r>
            <a:endParaRPr lang="en-US" sz="1400" dirty="0"/>
          </a:p>
        </p:txBody>
      </p:sp>
      <p:sp>
        <p:nvSpPr>
          <p:cNvPr id="14" name="Text 11"/>
          <p:cNvSpPr txBox="1"/>
          <p:nvPr/>
        </p:nvSpPr>
        <p:spPr>
          <a:xfrm>
            <a:off x="1463040" y="2395728"/>
            <a:ext cx="4754880" cy="274320"/>
          </a:xfrm>
          <a:prstGeom prst="rect">
            <a:avLst/>
          </a:prstGeom>
          <a:noFill/>
          <a:ln/>
        </p:spPr>
        <p:txBody>
          <a:bodyPr wrap="square" lIns="0" tIns="0" rIns="0" bIns="0" rtlCol="0" anchor="ctr"/>
          <a:lstStyle/>
          <a:p>
            <a:pPr marL="0" indent="0">
              <a:buNone/>
            </a:pPr>
            <a:r>
              <a:rPr lang="en-US" sz="1450" b="1" dirty="0">
                <a:solidFill>
                  <a:srgbClr val="16232F"/>
                </a:solidFill>
                <a:latin typeface="Cambria" pitchFamily="34" charset="0"/>
                <a:ea typeface="Cambria" pitchFamily="34" charset="-122"/>
                <a:cs typeface="Cambria" pitchFamily="34" charset="-120"/>
              </a:rPr>
              <a:t>Trainees</a:t>
            </a:r>
            <a:endParaRPr lang="en-US" sz="1450" dirty="0"/>
          </a:p>
        </p:txBody>
      </p:sp>
      <p:sp>
        <p:nvSpPr>
          <p:cNvPr id="15" name="Text 12"/>
          <p:cNvSpPr txBox="1"/>
          <p:nvPr/>
        </p:nvSpPr>
        <p:spPr>
          <a:xfrm>
            <a:off x="1463040" y="2679192"/>
            <a:ext cx="4846320" cy="347472"/>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learning outcomes · competencies · levels · schedule · logbook · assessment · support</a:t>
            </a:r>
            <a:endParaRPr lang="en-US" sz="1050" dirty="0"/>
          </a:p>
        </p:txBody>
      </p:sp>
      <p:sp>
        <p:nvSpPr>
          <p:cNvPr id="16" name="Shape 13"/>
          <p:cNvSpPr/>
          <p:nvPr/>
        </p:nvSpPr>
        <p:spPr>
          <a:xfrm>
            <a:off x="640080" y="3200400"/>
            <a:ext cx="5760720" cy="749808"/>
          </a:xfrm>
          <a:prstGeom prst="roundRect">
            <a:avLst>
              <a:gd name="adj" fmla="val 9756"/>
            </a:avLst>
          </a:prstGeom>
          <a:solidFill>
            <a:srgbClr val="F1F5FA"/>
          </a:solidFill>
          <a:ln/>
        </p:spPr>
        <p:txBody>
          <a:bodyPr/>
          <a:lstStyle/>
          <a:p>
            <a:endParaRPr lang="hr-HR"/>
          </a:p>
        </p:txBody>
      </p:sp>
      <p:sp>
        <p:nvSpPr>
          <p:cNvPr id="17" name="Shape 14"/>
          <p:cNvSpPr/>
          <p:nvPr/>
        </p:nvSpPr>
        <p:spPr>
          <a:xfrm>
            <a:off x="822960" y="3346704"/>
            <a:ext cx="457200" cy="457200"/>
          </a:xfrm>
          <a:prstGeom prst="ellipse">
            <a:avLst/>
          </a:prstGeom>
          <a:solidFill>
            <a:srgbClr val="0E2A4A"/>
          </a:solidFill>
          <a:ln/>
        </p:spPr>
        <p:txBody>
          <a:bodyPr/>
          <a:lstStyle/>
          <a:p>
            <a:endParaRPr lang="hr-HR"/>
          </a:p>
        </p:txBody>
      </p:sp>
      <p:sp>
        <p:nvSpPr>
          <p:cNvPr id="18" name="Text 15"/>
          <p:cNvSpPr txBox="1"/>
          <p:nvPr/>
        </p:nvSpPr>
        <p:spPr>
          <a:xfrm>
            <a:off x="822960" y="334670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III</a:t>
            </a:r>
            <a:endParaRPr lang="en-US" sz="1400" dirty="0"/>
          </a:p>
        </p:txBody>
      </p:sp>
      <p:sp>
        <p:nvSpPr>
          <p:cNvPr id="19" name="Text 16"/>
          <p:cNvSpPr txBox="1"/>
          <p:nvPr/>
        </p:nvSpPr>
        <p:spPr>
          <a:xfrm>
            <a:off x="1463040" y="3264408"/>
            <a:ext cx="4754880" cy="274320"/>
          </a:xfrm>
          <a:prstGeom prst="rect">
            <a:avLst/>
          </a:prstGeom>
          <a:noFill/>
          <a:ln/>
        </p:spPr>
        <p:txBody>
          <a:bodyPr wrap="square" lIns="0" tIns="0" rIns="0" bIns="0" rtlCol="0" anchor="ctr"/>
          <a:lstStyle/>
          <a:p>
            <a:pPr marL="0" indent="0">
              <a:buNone/>
            </a:pPr>
            <a:r>
              <a:rPr lang="en-US" sz="1450" b="1" dirty="0">
                <a:solidFill>
                  <a:srgbClr val="16232F"/>
                </a:solidFill>
                <a:latin typeface="Cambria" pitchFamily="34" charset="0"/>
                <a:ea typeface="Cambria" pitchFamily="34" charset="-122"/>
                <a:cs typeface="Cambria" pitchFamily="34" charset="-120"/>
              </a:rPr>
              <a:t>Trainers</a:t>
            </a:r>
            <a:endParaRPr lang="en-US" sz="1450" dirty="0"/>
          </a:p>
        </p:txBody>
      </p:sp>
      <p:sp>
        <p:nvSpPr>
          <p:cNvPr id="20" name="Text 17"/>
          <p:cNvSpPr txBox="1"/>
          <p:nvPr/>
        </p:nvSpPr>
        <p:spPr>
          <a:xfrm>
            <a:off x="1463040" y="3547872"/>
            <a:ext cx="4846320" cy="347472"/>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recognition · roles · core competencies · quality management</a:t>
            </a:r>
            <a:endParaRPr lang="en-US" sz="1050" dirty="0"/>
          </a:p>
        </p:txBody>
      </p:sp>
      <p:sp>
        <p:nvSpPr>
          <p:cNvPr id="21" name="Shape 18"/>
          <p:cNvSpPr/>
          <p:nvPr/>
        </p:nvSpPr>
        <p:spPr>
          <a:xfrm>
            <a:off x="640080" y="4069080"/>
            <a:ext cx="5760720" cy="749808"/>
          </a:xfrm>
          <a:prstGeom prst="roundRect">
            <a:avLst>
              <a:gd name="adj" fmla="val 9756"/>
            </a:avLst>
          </a:prstGeom>
          <a:solidFill>
            <a:srgbClr val="F1F5FA"/>
          </a:solidFill>
          <a:ln/>
        </p:spPr>
        <p:txBody>
          <a:bodyPr/>
          <a:lstStyle/>
          <a:p>
            <a:endParaRPr lang="hr-HR"/>
          </a:p>
        </p:txBody>
      </p:sp>
      <p:sp>
        <p:nvSpPr>
          <p:cNvPr id="22" name="Shape 19"/>
          <p:cNvSpPr/>
          <p:nvPr/>
        </p:nvSpPr>
        <p:spPr>
          <a:xfrm>
            <a:off x="822960" y="4215384"/>
            <a:ext cx="457200" cy="457200"/>
          </a:xfrm>
          <a:prstGeom prst="ellipse">
            <a:avLst/>
          </a:prstGeom>
          <a:solidFill>
            <a:srgbClr val="0E2A4A"/>
          </a:solidFill>
          <a:ln/>
        </p:spPr>
        <p:txBody>
          <a:bodyPr/>
          <a:lstStyle/>
          <a:p>
            <a:endParaRPr lang="hr-HR"/>
          </a:p>
        </p:txBody>
      </p:sp>
      <p:sp>
        <p:nvSpPr>
          <p:cNvPr id="23" name="Text 20"/>
          <p:cNvSpPr txBox="1"/>
          <p:nvPr/>
        </p:nvSpPr>
        <p:spPr>
          <a:xfrm>
            <a:off x="822960" y="421538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IV</a:t>
            </a:r>
            <a:endParaRPr lang="en-US" sz="1400" dirty="0"/>
          </a:p>
        </p:txBody>
      </p:sp>
      <p:sp>
        <p:nvSpPr>
          <p:cNvPr id="24" name="Text 21"/>
          <p:cNvSpPr txBox="1"/>
          <p:nvPr/>
        </p:nvSpPr>
        <p:spPr>
          <a:xfrm>
            <a:off x="1463040" y="4133088"/>
            <a:ext cx="4754880" cy="274320"/>
          </a:xfrm>
          <a:prstGeom prst="rect">
            <a:avLst/>
          </a:prstGeom>
          <a:noFill/>
          <a:ln/>
        </p:spPr>
        <p:txBody>
          <a:bodyPr wrap="square" lIns="0" tIns="0" rIns="0" bIns="0" rtlCol="0" anchor="ctr"/>
          <a:lstStyle/>
          <a:p>
            <a:pPr marL="0" indent="0">
              <a:buNone/>
            </a:pPr>
            <a:r>
              <a:rPr lang="en-US" sz="1450" b="1" dirty="0">
                <a:solidFill>
                  <a:srgbClr val="16232F"/>
                </a:solidFill>
                <a:latin typeface="Cambria" pitchFamily="34" charset="0"/>
                <a:ea typeface="Cambria" pitchFamily="34" charset="-122"/>
                <a:cs typeface="Cambria" pitchFamily="34" charset="-120"/>
              </a:rPr>
              <a:t>Training institutions</a:t>
            </a:r>
            <a:endParaRPr lang="en-US" sz="1450" dirty="0"/>
          </a:p>
        </p:txBody>
      </p:sp>
      <p:sp>
        <p:nvSpPr>
          <p:cNvPr id="25" name="Text 22"/>
          <p:cNvSpPr txBox="1"/>
          <p:nvPr/>
        </p:nvSpPr>
        <p:spPr>
          <a:xfrm>
            <a:off x="1463040" y="4416552"/>
            <a:ext cx="4846320" cy="347472"/>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recognition of centres · quality management · national checklist</a:t>
            </a:r>
            <a:endParaRPr lang="en-US" sz="1050" dirty="0"/>
          </a:p>
        </p:txBody>
      </p:sp>
      <p:sp>
        <p:nvSpPr>
          <p:cNvPr id="26" name="Shape 23"/>
          <p:cNvSpPr/>
          <p:nvPr/>
        </p:nvSpPr>
        <p:spPr>
          <a:xfrm>
            <a:off x="640080" y="4937760"/>
            <a:ext cx="5760720" cy="749808"/>
          </a:xfrm>
          <a:prstGeom prst="roundRect">
            <a:avLst>
              <a:gd name="adj" fmla="val 9756"/>
            </a:avLst>
          </a:prstGeom>
          <a:solidFill>
            <a:srgbClr val="0E2A4A"/>
          </a:solidFill>
          <a:ln/>
        </p:spPr>
        <p:txBody>
          <a:bodyPr/>
          <a:lstStyle/>
          <a:p>
            <a:endParaRPr lang="hr-HR"/>
          </a:p>
        </p:txBody>
      </p:sp>
      <p:sp>
        <p:nvSpPr>
          <p:cNvPr id="27" name="Shape 24"/>
          <p:cNvSpPr/>
          <p:nvPr/>
        </p:nvSpPr>
        <p:spPr>
          <a:xfrm>
            <a:off x="822960" y="5084064"/>
            <a:ext cx="457200" cy="457200"/>
          </a:xfrm>
          <a:prstGeom prst="ellipse">
            <a:avLst/>
          </a:prstGeom>
          <a:solidFill>
            <a:srgbClr val="C8963E"/>
          </a:solidFill>
          <a:ln/>
        </p:spPr>
        <p:txBody>
          <a:bodyPr/>
          <a:lstStyle/>
          <a:p>
            <a:endParaRPr lang="hr-HR"/>
          </a:p>
        </p:txBody>
      </p:sp>
      <p:sp>
        <p:nvSpPr>
          <p:cNvPr id="28" name="Text 25"/>
          <p:cNvSpPr txBox="1"/>
          <p:nvPr/>
        </p:nvSpPr>
        <p:spPr>
          <a:xfrm>
            <a:off x="822960" y="508406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29" name="Text 26"/>
          <p:cNvSpPr txBox="1"/>
          <p:nvPr/>
        </p:nvSpPr>
        <p:spPr>
          <a:xfrm>
            <a:off x="1463040" y="5001768"/>
            <a:ext cx="4754880" cy="274320"/>
          </a:xfrm>
          <a:prstGeom prst="rect">
            <a:avLst/>
          </a:prstGeom>
          <a:noFill/>
          <a:ln/>
        </p:spPr>
        <p:txBody>
          <a:bodyPr wrap="square" lIns="0" tIns="0" rIns="0" bIns="0" rtlCol="0" anchor="ctr"/>
          <a:lstStyle/>
          <a:p>
            <a:pPr marL="0" indent="0">
              <a:buNone/>
            </a:pPr>
            <a:r>
              <a:rPr lang="en-US" sz="1450" b="1" dirty="0">
                <a:solidFill>
                  <a:srgbClr val="FFFFFF"/>
                </a:solidFill>
                <a:latin typeface="Cambria" pitchFamily="34" charset="0"/>
                <a:ea typeface="Cambria" pitchFamily="34" charset="-122"/>
                <a:cs typeface="Cambria" pitchFamily="34" charset="-120"/>
              </a:rPr>
              <a:t>Appendices 1–8</a:t>
            </a:r>
            <a:endParaRPr lang="en-US" sz="1450" dirty="0"/>
          </a:p>
        </p:txBody>
      </p:sp>
      <p:sp>
        <p:nvSpPr>
          <p:cNvPr id="30" name="Text 27"/>
          <p:cNvSpPr txBox="1"/>
          <p:nvPr/>
        </p:nvSpPr>
        <p:spPr>
          <a:xfrm>
            <a:off x="1463040" y="5285232"/>
            <a:ext cx="4846320" cy="347472"/>
          </a:xfrm>
          <a:prstGeom prst="rect">
            <a:avLst/>
          </a:prstGeom>
          <a:noFill/>
          <a:ln/>
        </p:spPr>
        <p:txBody>
          <a:bodyPr wrap="square" lIns="0" tIns="0" rIns="0" bIns="0" rtlCol="0" anchor="ctr"/>
          <a:lstStyle/>
          <a:p>
            <a:pPr marL="0" indent="0">
              <a:buNone/>
            </a:pPr>
            <a:r>
              <a:rPr lang="en-US" sz="1050" dirty="0">
                <a:solidFill>
                  <a:srgbClr val="9FBAD6"/>
                </a:solidFill>
                <a:latin typeface="Calibri" pitchFamily="34" charset="0"/>
                <a:ea typeface="Calibri" pitchFamily="34" charset="-122"/>
                <a:cs typeface="Calibri" pitchFamily="34" charset="-120"/>
              </a:rPr>
              <a:t>conditions · skills · EPAs · trainee support · matrix · inclusivity · quality · imaging</a:t>
            </a:r>
            <a:endParaRPr lang="en-US" sz="1050" dirty="0"/>
          </a:p>
        </p:txBody>
      </p:sp>
      <p:sp>
        <p:nvSpPr>
          <p:cNvPr id="31" name="Text 28"/>
          <p:cNvSpPr txBox="1"/>
          <p:nvPr/>
        </p:nvSpPr>
        <p:spPr>
          <a:xfrm>
            <a:off x="6812280" y="1298448"/>
            <a:ext cx="4766455" cy="393192"/>
          </a:xfrm>
          <a:prstGeom prst="rect">
            <a:avLst/>
          </a:prstGeom>
          <a:noFill/>
          <a:ln/>
        </p:spPr>
        <p:txBody>
          <a:bodyPr wrap="square" lIns="0" tIns="0" rIns="0" bIns="0" rtlCol="0" anchor="ctr"/>
          <a:lstStyle/>
          <a:p>
            <a:pPr marL="0" indent="0">
              <a:buNone/>
            </a:pPr>
            <a:r>
              <a:rPr lang="en-US" sz="1300" b="1" dirty="0">
                <a:solidFill>
                  <a:srgbClr val="3D6C99"/>
                </a:solidFill>
                <a:latin typeface="Calibri" pitchFamily="34" charset="0"/>
                <a:ea typeface="Calibri" pitchFamily="34" charset="-122"/>
                <a:cs typeface="Calibri" pitchFamily="34" charset="-120"/>
              </a:rPr>
              <a:t>What the template asks of us</a:t>
            </a:r>
            <a:r>
              <a:rPr lang="hr-HR" sz="1300" b="1" dirty="0">
                <a:solidFill>
                  <a:srgbClr val="3D6C99"/>
                </a:solidFill>
                <a:latin typeface="Calibri" pitchFamily="34" charset="0"/>
                <a:ea typeface="Calibri" pitchFamily="34" charset="-122"/>
                <a:cs typeface="Calibri" pitchFamily="34" charset="-120"/>
              </a:rPr>
              <a:t>?    </a:t>
            </a:r>
            <a:r>
              <a:rPr lang="hr-HR" sz="1300" b="1" dirty="0">
                <a:solidFill>
                  <a:srgbClr val="FF0000"/>
                </a:solidFill>
                <a:latin typeface="Calibri" pitchFamily="34" charset="0"/>
                <a:ea typeface="Calibri" pitchFamily="34" charset="-122"/>
                <a:cs typeface="Calibri" pitchFamily="34" charset="-120"/>
              </a:rPr>
              <a:t> </a:t>
            </a:r>
          </a:p>
          <a:p>
            <a:pPr marL="0" indent="0">
              <a:buNone/>
            </a:pPr>
            <a:r>
              <a:rPr lang="hr-HR" sz="1300" b="1" dirty="0" err="1">
                <a:solidFill>
                  <a:srgbClr val="3D6C99"/>
                </a:solidFill>
                <a:latin typeface="Calibri" pitchFamily="34" charset="0"/>
                <a:cs typeface="Calibri" pitchFamily="34" charset="-120"/>
              </a:rPr>
              <a:t>Competency</a:t>
            </a:r>
            <a:r>
              <a:rPr lang="hr-HR" sz="1300" b="1" dirty="0">
                <a:solidFill>
                  <a:srgbClr val="3D6C99"/>
                </a:solidFill>
                <a:latin typeface="Calibri" pitchFamily="34" charset="0"/>
                <a:cs typeface="Calibri" pitchFamily="34" charset="-120"/>
              </a:rPr>
              <a:t> </a:t>
            </a:r>
            <a:r>
              <a:rPr lang="hr-HR" sz="1300" b="1" dirty="0" err="1">
                <a:solidFill>
                  <a:srgbClr val="3D6C99"/>
                </a:solidFill>
                <a:latin typeface="Calibri" pitchFamily="34" charset="0"/>
                <a:cs typeface="Calibri" pitchFamily="34" charset="-120"/>
              </a:rPr>
              <a:t>Based</a:t>
            </a:r>
            <a:r>
              <a:rPr lang="hr-HR" sz="1300" b="1" dirty="0">
                <a:solidFill>
                  <a:srgbClr val="3D6C99"/>
                </a:solidFill>
                <a:latin typeface="Calibri" pitchFamily="34" charset="0"/>
                <a:cs typeface="Calibri" pitchFamily="34" charset="-120"/>
              </a:rPr>
              <a:t> </a:t>
            </a:r>
            <a:r>
              <a:rPr lang="hr-HR" sz="1300" b="1" dirty="0" err="1">
                <a:solidFill>
                  <a:srgbClr val="3D6C99"/>
                </a:solidFill>
                <a:latin typeface="Calibri" pitchFamily="34" charset="0"/>
                <a:cs typeface="Calibri" pitchFamily="34" charset="-120"/>
              </a:rPr>
              <a:t>Medical</a:t>
            </a:r>
            <a:r>
              <a:rPr lang="hr-HR" sz="1300" b="1" dirty="0">
                <a:solidFill>
                  <a:srgbClr val="3D6C99"/>
                </a:solidFill>
                <a:latin typeface="Calibri" pitchFamily="34" charset="0"/>
                <a:cs typeface="Calibri" pitchFamily="34" charset="-120"/>
              </a:rPr>
              <a:t> </a:t>
            </a:r>
            <a:r>
              <a:rPr lang="hr-HR" sz="1300" b="1" dirty="0" err="1">
                <a:solidFill>
                  <a:srgbClr val="3D6C99"/>
                </a:solidFill>
                <a:latin typeface="Calibri" pitchFamily="34" charset="0"/>
                <a:cs typeface="Calibri" pitchFamily="34" charset="-120"/>
              </a:rPr>
              <a:t>Education</a:t>
            </a:r>
            <a:r>
              <a:rPr lang="hr-HR" sz="1300" b="1" dirty="0">
                <a:solidFill>
                  <a:srgbClr val="3D6C99"/>
                </a:solidFill>
                <a:latin typeface="Calibri" pitchFamily="34" charset="0"/>
                <a:cs typeface="Calibri" pitchFamily="34" charset="-120"/>
              </a:rPr>
              <a:t> (CBME) </a:t>
            </a:r>
            <a:endParaRPr lang="en-US" sz="1300" b="1" dirty="0">
              <a:solidFill>
                <a:srgbClr val="3D6C99"/>
              </a:solidFill>
              <a:latin typeface="Calibri" pitchFamily="34" charset="0"/>
              <a:cs typeface="Calibri" pitchFamily="34" charset="-120"/>
            </a:endParaRPr>
          </a:p>
        </p:txBody>
      </p:sp>
      <p:sp>
        <p:nvSpPr>
          <p:cNvPr id="32" name="Shape 29"/>
          <p:cNvSpPr/>
          <p:nvPr/>
        </p:nvSpPr>
        <p:spPr>
          <a:xfrm>
            <a:off x="6812280" y="1892808"/>
            <a:ext cx="82296" cy="82296"/>
          </a:xfrm>
          <a:prstGeom prst="ellipse">
            <a:avLst/>
          </a:prstGeom>
          <a:solidFill>
            <a:srgbClr val="C8963E"/>
          </a:solidFill>
          <a:ln/>
        </p:spPr>
        <p:txBody>
          <a:bodyPr/>
          <a:lstStyle/>
          <a:p>
            <a:endParaRPr lang="hr-HR"/>
          </a:p>
        </p:txBody>
      </p:sp>
      <p:sp>
        <p:nvSpPr>
          <p:cNvPr id="33" name="Text 30"/>
          <p:cNvSpPr txBox="1"/>
          <p:nvPr/>
        </p:nvSpPr>
        <p:spPr>
          <a:xfrm>
            <a:off x="7040880" y="1783080"/>
            <a:ext cx="4572000" cy="310896"/>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Separate knowledge from competency</a:t>
            </a:r>
            <a:endParaRPr lang="en-US" sz="1250" dirty="0"/>
          </a:p>
        </p:txBody>
      </p:sp>
      <p:sp>
        <p:nvSpPr>
          <p:cNvPr id="34" name="Shape 31"/>
          <p:cNvSpPr/>
          <p:nvPr/>
        </p:nvSpPr>
        <p:spPr>
          <a:xfrm>
            <a:off x="6812280" y="2258568"/>
            <a:ext cx="82296" cy="82296"/>
          </a:xfrm>
          <a:prstGeom prst="ellipse">
            <a:avLst/>
          </a:prstGeom>
          <a:solidFill>
            <a:srgbClr val="C8963E"/>
          </a:solidFill>
          <a:ln/>
        </p:spPr>
        <p:txBody>
          <a:bodyPr/>
          <a:lstStyle/>
          <a:p>
            <a:endParaRPr lang="hr-HR"/>
          </a:p>
        </p:txBody>
      </p:sp>
      <p:sp>
        <p:nvSpPr>
          <p:cNvPr id="35" name="Text 32"/>
          <p:cNvSpPr txBox="1"/>
          <p:nvPr/>
        </p:nvSpPr>
        <p:spPr>
          <a:xfrm>
            <a:off x="7040880" y="2160415"/>
            <a:ext cx="4572000" cy="310896"/>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Use CanMEDS roles</a:t>
            </a:r>
            <a:endParaRPr lang="en-US" sz="1250" dirty="0"/>
          </a:p>
        </p:txBody>
      </p:sp>
      <p:sp>
        <p:nvSpPr>
          <p:cNvPr id="36" name="Shape 33"/>
          <p:cNvSpPr/>
          <p:nvPr/>
        </p:nvSpPr>
        <p:spPr>
          <a:xfrm>
            <a:off x="6812280" y="2624328"/>
            <a:ext cx="82296" cy="82296"/>
          </a:xfrm>
          <a:prstGeom prst="ellipse">
            <a:avLst/>
          </a:prstGeom>
          <a:solidFill>
            <a:srgbClr val="C8963E"/>
          </a:solidFill>
          <a:ln/>
        </p:spPr>
        <p:txBody>
          <a:bodyPr/>
          <a:lstStyle/>
          <a:p>
            <a:endParaRPr lang="hr-HR"/>
          </a:p>
        </p:txBody>
      </p:sp>
      <p:sp>
        <p:nvSpPr>
          <p:cNvPr id="37" name="Text 34"/>
          <p:cNvSpPr txBox="1"/>
          <p:nvPr/>
        </p:nvSpPr>
        <p:spPr>
          <a:xfrm>
            <a:off x="7040880" y="2514600"/>
            <a:ext cx="4572000" cy="310896"/>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Use EPAs — strongly encouraged</a:t>
            </a:r>
            <a:endParaRPr lang="en-US" sz="1250" dirty="0"/>
          </a:p>
        </p:txBody>
      </p:sp>
      <p:sp>
        <p:nvSpPr>
          <p:cNvPr id="38" name="Shape 35"/>
          <p:cNvSpPr/>
          <p:nvPr/>
        </p:nvSpPr>
        <p:spPr>
          <a:xfrm>
            <a:off x="6812280" y="2990088"/>
            <a:ext cx="82296" cy="82296"/>
          </a:xfrm>
          <a:prstGeom prst="ellipse">
            <a:avLst/>
          </a:prstGeom>
          <a:solidFill>
            <a:srgbClr val="C8963E"/>
          </a:solidFill>
          <a:ln/>
        </p:spPr>
        <p:txBody>
          <a:bodyPr/>
          <a:lstStyle/>
          <a:p>
            <a:endParaRPr lang="hr-HR"/>
          </a:p>
        </p:txBody>
      </p:sp>
      <p:sp>
        <p:nvSpPr>
          <p:cNvPr id="39" name="Text 36"/>
          <p:cNvSpPr txBox="1"/>
          <p:nvPr/>
        </p:nvSpPr>
        <p:spPr>
          <a:xfrm>
            <a:off x="7040880" y="2880360"/>
            <a:ext cx="4572000" cy="310896"/>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Emphasise workplace-based assessment</a:t>
            </a:r>
            <a:endParaRPr lang="en-US" sz="1250" dirty="0"/>
          </a:p>
        </p:txBody>
      </p:sp>
      <p:sp>
        <p:nvSpPr>
          <p:cNvPr id="40" name="Shape 37"/>
          <p:cNvSpPr/>
          <p:nvPr/>
        </p:nvSpPr>
        <p:spPr>
          <a:xfrm>
            <a:off x="6812280" y="3355848"/>
            <a:ext cx="82296" cy="82296"/>
          </a:xfrm>
          <a:prstGeom prst="ellipse">
            <a:avLst/>
          </a:prstGeom>
          <a:solidFill>
            <a:srgbClr val="C8963E"/>
          </a:solidFill>
          <a:ln/>
        </p:spPr>
        <p:txBody>
          <a:bodyPr/>
          <a:lstStyle/>
          <a:p>
            <a:endParaRPr lang="hr-HR"/>
          </a:p>
        </p:txBody>
      </p:sp>
      <p:sp>
        <p:nvSpPr>
          <p:cNvPr id="41" name="Text 38"/>
          <p:cNvSpPr txBox="1"/>
          <p:nvPr/>
        </p:nvSpPr>
        <p:spPr>
          <a:xfrm>
            <a:off x="7040880" y="3246120"/>
            <a:ext cx="4572000" cy="310896"/>
          </a:xfrm>
          <a:prstGeom prst="rect">
            <a:avLst/>
          </a:prstGeom>
          <a:noFill/>
          <a:ln/>
        </p:spPr>
        <p:txBody>
          <a:bodyPr wrap="square" lIns="0" tIns="0" rIns="0" bIns="0" rtlCol="0" anchor="ctr"/>
          <a:lstStyle/>
          <a:p>
            <a:pPr marL="0" indent="0">
              <a:buNone/>
            </a:pPr>
            <a:r>
              <a:rPr lang="en-US" sz="1250" dirty="0">
                <a:solidFill>
                  <a:srgbClr val="16232F"/>
                </a:solidFill>
                <a:latin typeface="Calibri" pitchFamily="34" charset="0"/>
                <a:ea typeface="Calibri" pitchFamily="34" charset="-122"/>
                <a:cs typeface="Calibri" pitchFamily="34" charset="-120"/>
              </a:rPr>
              <a:t>Leave adaptation to national authorities</a:t>
            </a:r>
            <a:endParaRPr lang="en-US" sz="1250" dirty="0"/>
          </a:p>
        </p:txBody>
      </p:sp>
      <p:sp>
        <p:nvSpPr>
          <p:cNvPr id="42" name="Text 39"/>
          <p:cNvSpPr txBox="1"/>
          <p:nvPr/>
        </p:nvSpPr>
        <p:spPr>
          <a:xfrm>
            <a:off x="6812280" y="3749040"/>
            <a:ext cx="4754880" cy="274320"/>
          </a:xfrm>
          <a:prstGeom prst="rect">
            <a:avLst/>
          </a:prstGeom>
          <a:noFill/>
          <a:ln/>
        </p:spPr>
        <p:txBody>
          <a:bodyPr wrap="square" lIns="0" tIns="0" rIns="0" bIns="0" rtlCol="0" anchor="ctr"/>
          <a:lstStyle/>
          <a:p>
            <a:pPr marL="0" indent="0">
              <a:buNone/>
            </a:pPr>
            <a:r>
              <a:rPr lang="en-US" sz="1300" b="1" dirty="0">
                <a:solidFill>
                  <a:srgbClr val="3D6C99"/>
                </a:solidFill>
                <a:latin typeface="Calibri" pitchFamily="34" charset="0"/>
                <a:ea typeface="Calibri" pitchFamily="34" charset="-122"/>
                <a:cs typeface="Calibri" pitchFamily="34" charset="-120"/>
              </a:rPr>
              <a:t>How we worked</a:t>
            </a:r>
            <a:endParaRPr lang="en-US" sz="1300" dirty="0"/>
          </a:p>
        </p:txBody>
      </p:sp>
      <p:sp>
        <p:nvSpPr>
          <p:cNvPr id="43" name="Shape 40"/>
          <p:cNvSpPr/>
          <p:nvPr/>
        </p:nvSpPr>
        <p:spPr>
          <a:xfrm>
            <a:off x="6812280" y="4114800"/>
            <a:ext cx="4754880" cy="1783080"/>
          </a:xfrm>
          <a:prstGeom prst="roundRect">
            <a:avLst>
              <a:gd name="adj" fmla="val 4103"/>
            </a:avLst>
          </a:prstGeom>
          <a:solidFill>
            <a:srgbClr val="F1F5FA"/>
          </a:solidFill>
          <a:ln/>
        </p:spPr>
        <p:txBody>
          <a:bodyPr/>
          <a:lstStyle/>
          <a:p>
            <a:endParaRPr lang="hr-HR" sz="1200" dirty="0"/>
          </a:p>
        </p:txBody>
      </p:sp>
      <p:sp>
        <p:nvSpPr>
          <p:cNvPr id="44" name="Text 41"/>
          <p:cNvSpPr txBox="1"/>
          <p:nvPr/>
        </p:nvSpPr>
        <p:spPr>
          <a:xfrm>
            <a:off x="6995160" y="4160520"/>
            <a:ext cx="4434840" cy="1691640"/>
          </a:xfrm>
          <a:prstGeom prst="rect">
            <a:avLst/>
          </a:prstGeom>
          <a:noFill/>
          <a:ln/>
        </p:spPr>
        <p:txBody>
          <a:bodyPr wrap="square" lIns="0" tIns="0" rIns="0" bIns="0" rtlCol="0" anchor="ctr"/>
          <a:lstStyle/>
          <a:p>
            <a:pPr marL="342900" indent="-342900">
              <a:spcAft>
                <a:spcPts val="400"/>
              </a:spcAft>
              <a:buSzPct val="100000"/>
              <a:buChar char="•"/>
            </a:pPr>
            <a:r>
              <a:rPr lang="en-US" sz="1300" dirty="0">
                <a:solidFill>
                  <a:srgbClr val="16232F"/>
                </a:solidFill>
                <a:latin typeface="Calibri" pitchFamily="34" charset="0"/>
                <a:ea typeface="Calibri" pitchFamily="34" charset="-122"/>
                <a:cs typeface="Calibri" pitchFamily="34" charset="-120"/>
              </a:rPr>
              <a:t>14-member committee: UEMS Section and Board, EULAR, junior doctors, a patient representative</a:t>
            </a:r>
            <a:endParaRPr lang="en-US" sz="1300" dirty="0"/>
          </a:p>
          <a:p>
            <a:pPr marL="342900" indent="-342900">
              <a:spcAft>
                <a:spcPts val="400"/>
              </a:spcAft>
              <a:buSzPct val="100000"/>
              <a:buChar char="•"/>
            </a:pPr>
            <a:r>
              <a:rPr lang="en-US" sz="1300" dirty="0">
                <a:solidFill>
                  <a:srgbClr val="16232F"/>
                </a:solidFill>
                <a:latin typeface="Calibri" pitchFamily="34" charset="0"/>
                <a:ea typeface="Calibri" pitchFamily="34" charset="-122"/>
                <a:cs typeface="Calibri" pitchFamily="34" charset="-120"/>
              </a:rPr>
              <a:t>EULAR endorsement June 2026; submitted 13 June 2026</a:t>
            </a:r>
            <a:endParaRPr lang="en-US" sz="1300" dirty="0"/>
          </a:p>
          <a:p>
            <a:pPr marL="342900" indent="-342900">
              <a:spcAft>
                <a:spcPts val="400"/>
              </a:spcAft>
              <a:buSzPct val="100000"/>
              <a:buChar char="•"/>
            </a:pPr>
            <a:r>
              <a:rPr lang="en-US" sz="1300" dirty="0">
                <a:solidFill>
                  <a:srgbClr val="16232F"/>
                </a:solidFill>
                <a:latin typeface="Calibri" pitchFamily="34" charset="0"/>
                <a:ea typeface="Calibri" pitchFamily="34" charset="-122"/>
                <a:cs typeface="Calibri" pitchFamily="34" charset="-120"/>
              </a:rPr>
              <a:t>Review Committee report and 14 submissions answered point by point</a:t>
            </a:r>
            <a:endParaRPr lang="en-US" sz="1300" dirty="0"/>
          </a:p>
        </p:txBody>
      </p:sp>
      <p:sp>
        <p:nvSpPr>
          <p:cNvPr id="45" name="Text 42"/>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46" name="Text 43"/>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5 / 18</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Oval 1"/>
          <p:cNvSpPr/>
          <p:nvPr/>
        </p:nvSpPr>
        <p:spPr>
          <a:xfrm>
            <a:off x="640080" y="457200"/>
            <a:ext cx="566928" cy="566928"/>
          </a:xfrm>
          <a:prstGeom prst="ellipse">
            <a:avLst/>
          </a:prstGeom>
          <a:solidFill>
            <a:srgbClr val="3D6C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trainees.png"/>
          <p:cNvPicPr>
            <a:picLocks noChangeAspect="1"/>
          </p:cNvPicPr>
          <p:nvPr/>
        </p:nvPicPr>
        <p:blipFill>
          <a:blip r:embed="rId4"/>
          <a:stretch>
            <a:fillRect/>
          </a:stretch>
        </p:blipFill>
        <p:spPr>
          <a:xfrm>
            <a:off x="781812" y="598932"/>
            <a:ext cx="283464" cy="283464"/>
          </a:xfrm>
          <a:prstGeom prst="rect">
            <a:avLst/>
          </a:prstGeom>
        </p:spPr>
      </p:pic>
      <p:sp>
        <p:nvSpPr>
          <p:cNvPr id="4" name="TextBox 3"/>
          <p:cNvSpPr txBox="1"/>
          <p:nvPr/>
        </p:nvSpPr>
        <p:spPr>
          <a:xfrm>
            <a:off x="1426464" y="384048"/>
            <a:ext cx="9601200" cy="256032"/>
          </a:xfrm>
          <a:prstGeom prst="rect">
            <a:avLst/>
          </a:prstGeom>
          <a:noFill/>
        </p:spPr>
        <p:txBody>
          <a:bodyPr wrap="square" lIns="0" tIns="0" rIns="0" bIns="0" anchor="t">
            <a:spAutoFit/>
          </a:bodyPr>
          <a:lstStyle/>
          <a:p>
            <a:pPr algn="l"/>
            <a:r>
              <a:rPr sz="1150" b="1" i="0">
                <a:solidFill>
                  <a:srgbClr val="C8963E"/>
                </a:solidFill>
                <a:latin typeface="Calibri"/>
              </a:rPr>
              <a:t>PART II · THE TRAINEE CHAPTER</a:t>
            </a:r>
          </a:p>
        </p:txBody>
      </p:sp>
      <p:sp>
        <p:nvSpPr>
          <p:cNvPr id="5" name="TextBox 4"/>
          <p:cNvSpPr txBox="1"/>
          <p:nvPr/>
        </p:nvSpPr>
        <p:spPr>
          <a:xfrm>
            <a:off x="1426464" y="621792"/>
            <a:ext cx="10241280" cy="502920"/>
          </a:xfrm>
          <a:prstGeom prst="rect">
            <a:avLst/>
          </a:prstGeom>
          <a:noFill/>
        </p:spPr>
        <p:txBody>
          <a:bodyPr wrap="square" lIns="0" tIns="0" rIns="0" bIns="0" anchor="t">
            <a:spAutoFit/>
          </a:bodyPr>
          <a:lstStyle/>
          <a:p>
            <a:pPr algn="l"/>
            <a:r>
              <a:rPr sz="2700" b="1" i="0">
                <a:solidFill>
                  <a:srgbClr val="16232F"/>
                </a:solidFill>
                <a:latin typeface="Cambria"/>
              </a:rPr>
              <a:t>Trainees</a:t>
            </a:r>
          </a:p>
        </p:txBody>
      </p:sp>
      <p:sp>
        <p:nvSpPr>
          <p:cNvPr id="6" name="TextBox 5"/>
          <p:cNvSpPr txBox="1"/>
          <p:nvPr/>
        </p:nvSpPr>
        <p:spPr>
          <a:xfrm>
            <a:off x="1426464" y="1152144"/>
            <a:ext cx="10241280" cy="274320"/>
          </a:xfrm>
          <a:prstGeom prst="rect">
            <a:avLst/>
          </a:prstGeom>
          <a:noFill/>
        </p:spPr>
        <p:txBody>
          <a:bodyPr wrap="square" lIns="0" tIns="0" rIns="0" bIns="0" anchor="t">
            <a:spAutoFit/>
          </a:bodyPr>
          <a:lstStyle/>
          <a:p>
            <a:pPr algn="l"/>
            <a:r>
              <a:rPr sz="1300" b="0" i="1">
                <a:solidFill>
                  <a:srgbClr val="5B6B7D"/>
                </a:solidFill>
                <a:latin typeface="Calibri"/>
              </a:rPr>
              <a:t>How the chapter follows the UEMS template, and what we added</a:t>
            </a:r>
          </a:p>
        </p:txBody>
      </p:sp>
      <p:sp>
        <p:nvSpPr>
          <p:cNvPr id="7" name="TextBox 6"/>
          <p:cNvSpPr txBox="1"/>
          <p:nvPr/>
        </p:nvSpPr>
        <p:spPr>
          <a:xfrm>
            <a:off x="640080" y="1572768"/>
            <a:ext cx="3017520" cy="228600"/>
          </a:xfrm>
          <a:prstGeom prst="rect">
            <a:avLst/>
          </a:prstGeom>
          <a:noFill/>
        </p:spPr>
        <p:txBody>
          <a:bodyPr wrap="square" lIns="0" tIns="0" rIns="0" bIns="0" anchor="t">
            <a:spAutoFit/>
          </a:bodyPr>
          <a:lstStyle/>
          <a:p>
            <a:pPr algn="l"/>
            <a:r>
              <a:rPr sz="1000" b="1" i="0">
                <a:solidFill>
                  <a:srgbClr val="3D6C99"/>
                </a:solidFill>
                <a:latin typeface="Calibri"/>
              </a:rPr>
              <a:t>THE UEMS TEMPLATE ASKS FOR</a:t>
            </a:r>
          </a:p>
        </p:txBody>
      </p:sp>
      <p:sp>
        <p:nvSpPr>
          <p:cNvPr id="8" name="TextBox 7"/>
          <p:cNvSpPr txBox="1"/>
          <p:nvPr/>
        </p:nvSpPr>
        <p:spPr>
          <a:xfrm>
            <a:off x="4114800" y="1572768"/>
            <a:ext cx="7315200" cy="228600"/>
          </a:xfrm>
          <a:prstGeom prst="rect">
            <a:avLst/>
          </a:prstGeom>
          <a:noFill/>
        </p:spPr>
        <p:txBody>
          <a:bodyPr wrap="square" lIns="0" tIns="0" rIns="0" bIns="0" anchor="t">
            <a:spAutoFit/>
          </a:bodyPr>
          <a:lstStyle/>
          <a:p>
            <a:pPr algn="l"/>
            <a:r>
              <a:rPr sz="1000" b="1" i="0">
                <a:solidFill>
                  <a:srgbClr val="3D6C99"/>
                </a:solidFill>
                <a:latin typeface="Calibri"/>
              </a:rPr>
              <a:t>WHAT THE ETR DELIVERS</a:t>
            </a:r>
          </a:p>
        </p:txBody>
      </p:sp>
      <p:sp>
        <p:nvSpPr>
          <p:cNvPr id="9" name="Rounded Rectangle 8"/>
          <p:cNvSpPr/>
          <p:nvPr/>
        </p:nvSpPr>
        <p:spPr>
          <a:xfrm>
            <a:off x="640080" y="1847088"/>
            <a:ext cx="3017520" cy="475488"/>
          </a:xfrm>
          <a:prstGeom prst="roundRect">
            <a:avLst>
              <a:gd name="adj" fmla="val 15384"/>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04672" y="1847088"/>
            <a:ext cx="2743200" cy="475488"/>
          </a:xfrm>
          <a:prstGeom prst="rect">
            <a:avLst/>
          </a:prstGeom>
          <a:noFill/>
        </p:spPr>
        <p:txBody>
          <a:bodyPr wrap="square" lIns="0" tIns="0" rIns="0" bIns="0" anchor="ctr">
            <a:spAutoFit/>
          </a:bodyPr>
          <a:lstStyle/>
          <a:p>
            <a:pPr algn="l"/>
            <a:r>
              <a:rPr sz="1250" b="1" i="0">
                <a:solidFill>
                  <a:srgbClr val="FFFFFF"/>
                </a:solidFill>
                <a:latin typeface="Calibri"/>
              </a:rPr>
              <a:t>Content and learning outcomes</a:t>
            </a:r>
          </a:p>
        </p:txBody>
      </p:sp>
      <p:sp>
        <p:nvSpPr>
          <p:cNvPr id="11" name="TextBox 10"/>
          <p:cNvSpPr txBox="1"/>
          <p:nvPr/>
        </p:nvSpPr>
        <p:spPr>
          <a:xfrm>
            <a:off x="3703320" y="1847088"/>
            <a:ext cx="365760" cy="475488"/>
          </a:xfrm>
          <a:prstGeom prst="rect">
            <a:avLst/>
          </a:prstGeom>
          <a:noFill/>
        </p:spPr>
        <p:txBody>
          <a:bodyPr wrap="square" lIns="0" tIns="0" rIns="0" bIns="0" anchor="ctr">
            <a:spAutoFit/>
          </a:bodyPr>
          <a:lstStyle/>
          <a:p>
            <a:pPr algn="ctr"/>
            <a:r>
              <a:rPr sz="1600" b="1" i="0">
                <a:solidFill>
                  <a:srgbClr val="C8963E"/>
                </a:solidFill>
                <a:latin typeface="Calibri"/>
              </a:rPr>
              <a:t>→</a:t>
            </a:r>
          </a:p>
        </p:txBody>
      </p:sp>
      <p:sp>
        <p:nvSpPr>
          <p:cNvPr id="12" name="Rounded Rectangle 11"/>
          <p:cNvSpPr/>
          <p:nvPr/>
        </p:nvSpPr>
        <p:spPr>
          <a:xfrm>
            <a:off x="4114800" y="1847088"/>
            <a:ext cx="7434072" cy="475488"/>
          </a:xfrm>
          <a:prstGeom prst="roundRect">
            <a:avLst>
              <a:gd name="adj" fmla="val 15384"/>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297680" y="1847088"/>
            <a:ext cx="7132320" cy="475488"/>
          </a:xfrm>
          <a:prstGeom prst="rect">
            <a:avLst/>
          </a:prstGeom>
          <a:noFill/>
        </p:spPr>
        <p:txBody>
          <a:bodyPr wrap="square" lIns="0" tIns="0" rIns="0" bIns="0" anchor="ctr">
            <a:spAutoFit/>
          </a:bodyPr>
          <a:lstStyle/>
          <a:p>
            <a:pPr algn="l"/>
            <a:r>
              <a:rPr sz="1200" b="0" i="0">
                <a:solidFill>
                  <a:srgbClr val="16232F"/>
                </a:solidFill>
                <a:latin typeface="Calibri"/>
              </a:rPr>
              <a:t>Eleven knowledge sections (Appendix 1); imaging, genetics and older-adult care covered in the introduction</a:t>
            </a:r>
          </a:p>
        </p:txBody>
      </p:sp>
      <p:sp>
        <p:nvSpPr>
          <p:cNvPr id="14" name="Rounded Rectangle 13"/>
          <p:cNvSpPr/>
          <p:nvPr/>
        </p:nvSpPr>
        <p:spPr>
          <a:xfrm>
            <a:off x="640080" y="2386584"/>
            <a:ext cx="3017520" cy="475488"/>
          </a:xfrm>
          <a:prstGeom prst="roundRect">
            <a:avLst>
              <a:gd name="adj" fmla="val 15384"/>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04672" y="2386584"/>
            <a:ext cx="2743200" cy="475488"/>
          </a:xfrm>
          <a:prstGeom prst="rect">
            <a:avLst/>
          </a:prstGeom>
          <a:noFill/>
        </p:spPr>
        <p:txBody>
          <a:bodyPr wrap="square" lIns="0" tIns="0" rIns="0" bIns="0" anchor="ctr">
            <a:spAutoFit/>
          </a:bodyPr>
          <a:lstStyle/>
          <a:p>
            <a:pPr algn="l"/>
            <a:r>
              <a:rPr sz="1250" b="1" i="0">
                <a:solidFill>
                  <a:srgbClr val="FFFFFF"/>
                </a:solidFill>
                <a:latin typeface="Calibri"/>
              </a:rPr>
              <a:t>Competencies</a:t>
            </a:r>
          </a:p>
        </p:txBody>
      </p:sp>
      <p:sp>
        <p:nvSpPr>
          <p:cNvPr id="16" name="TextBox 15"/>
          <p:cNvSpPr txBox="1"/>
          <p:nvPr/>
        </p:nvSpPr>
        <p:spPr>
          <a:xfrm>
            <a:off x="3703320" y="2386584"/>
            <a:ext cx="365760" cy="475488"/>
          </a:xfrm>
          <a:prstGeom prst="rect">
            <a:avLst/>
          </a:prstGeom>
          <a:noFill/>
        </p:spPr>
        <p:txBody>
          <a:bodyPr wrap="square" lIns="0" tIns="0" rIns="0" bIns="0" anchor="ctr">
            <a:spAutoFit/>
          </a:bodyPr>
          <a:lstStyle/>
          <a:p>
            <a:pPr algn="ctr"/>
            <a:r>
              <a:rPr sz="1600" b="1" i="0">
                <a:solidFill>
                  <a:srgbClr val="C8963E"/>
                </a:solidFill>
                <a:latin typeface="Calibri"/>
              </a:rPr>
              <a:t>→</a:t>
            </a:r>
          </a:p>
        </p:txBody>
      </p:sp>
      <p:sp>
        <p:nvSpPr>
          <p:cNvPr id="17" name="Rounded Rectangle 16"/>
          <p:cNvSpPr/>
          <p:nvPr/>
        </p:nvSpPr>
        <p:spPr>
          <a:xfrm>
            <a:off x="4114800" y="2386584"/>
            <a:ext cx="7434072" cy="475488"/>
          </a:xfrm>
          <a:prstGeom prst="roundRect">
            <a:avLst>
              <a:gd name="adj" fmla="val 15384"/>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297680" y="2386584"/>
            <a:ext cx="7132320" cy="475488"/>
          </a:xfrm>
          <a:prstGeom prst="rect">
            <a:avLst/>
          </a:prstGeom>
          <a:noFill/>
        </p:spPr>
        <p:txBody>
          <a:bodyPr wrap="square" lIns="0" tIns="0" rIns="0" bIns="0" anchor="ctr">
            <a:spAutoFit/>
          </a:bodyPr>
          <a:lstStyle/>
          <a:p>
            <a:pPr algn="l"/>
            <a:r>
              <a:rPr sz="1200" b="0" i="0">
                <a:solidFill>
                  <a:srgbClr val="16232F"/>
                </a:solidFill>
                <a:latin typeface="Calibri"/>
              </a:rPr>
              <a:t>Seven CanMEDS roles · core knowledge · skills graded core, desirable, optional (Appendix 2) · professionalism</a:t>
            </a:r>
          </a:p>
        </p:txBody>
      </p:sp>
      <p:sp>
        <p:nvSpPr>
          <p:cNvPr id="19" name="Rounded Rectangle 18"/>
          <p:cNvSpPr/>
          <p:nvPr/>
        </p:nvSpPr>
        <p:spPr>
          <a:xfrm>
            <a:off x="640080" y="2926080"/>
            <a:ext cx="3017520" cy="475488"/>
          </a:xfrm>
          <a:prstGeom prst="roundRect">
            <a:avLst>
              <a:gd name="adj" fmla="val 15384"/>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04672" y="2926080"/>
            <a:ext cx="2743200" cy="475488"/>
          </a:xfrm>
          <a:prstGeom prst="rect">
            <a:avLst/>
          </a:prstGeom>
          <a:noFill/>
        </p:spPr>
        <p:txBody>
          <a:bodyPr wrap="square" lIns="0" tIns="0" rIns="0" bIns="0" anchor="ctr">
            <a:spAutoFit/>
          </a:bodyPr>
          <a:lstStyle/>
          <a:p>
            <a:pPr algn="l"/>
            <a:r>
              <a:rPr sz="1250" b="1" i="0">
                <a:solidFill>
                  <a:srgbClr val="FFFFFF"/>
                </a:solidFill>
                <a:latin typeface="Calibri"/>
              </a:rPr>
              <a:t>Levels of competence and EPAs</a:t>
            </a:r>
          </a:p>
        </p:txBody>
      </p:sp>
      <p:sp>
        <p:nvSpPr>
          <p:cNvPr id="21" name="TextBox 20"/>
          <p:cNvSpPr txBox="1"/>
          <p:nvPr/>
        </p:nvSpPr>
        <p:spPr>
          <a:xfrm>
            <a:off x="3703320" y="2926080"/>
            <a:ext cx="365760" cy="475488"/>
          </a:xfrm>
          <a:prstGeom prst="rect">
            <a:avLst/>
          </a:prstGeom>
          <a:noFill/>
        </p:spPr>
        <p:txBody>
          <a:bodyPr wrap="square" lIns="0" tIns="0" rIns="0" bIns="0" anchor="ctr">
            <a:spAutoFit/>
          </a:bodyPr>
          <a:lstStyle/>
          <a:p>
            <a:pPr algn="ctr"/>
            <a:r>
              <a:rPr sz="1600" b="1" i="0">
                <a:solidFill>
                  <a:srgbClr val="C8963E"/>
                </a:solidFill>
                <a:latin typeface="Calibri"/>
              </a:rPr>
              <a:t>→</a:t>
            </a:r>
          </a:p>
        </p:txBody>
      </p:sp>
      <p:sp>
        <p:nvSpPr>
          <p:cNvPr id="22" name="Rounded Rectangle 21"/>
          <p:cNvSpPr/>
          <p:nvPr/>
        </p:nvSpPr>
        <p:spPr>
          <a:xfrm>
            <a:off x="4114800" y="2926080"/>
            <a:ext cx="7434072" cy="475488"/>
          </a:xfrm>
          <a:prstGeom prst="roundRect">
            <a:avLst>
              <a:gd name="adj" fmla="val 15384"/>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297680" y="2926080"/>
            <a:ext cx="7132320" cy="475488"/>
          </a:xfrm>
          <a:prstGeom prst="rect">
            <a:avLst/>
          </a:prstGeom>
          <a:noFill/>
        </p:spPr>
        <p:txBody>
          <a:bodyPr wrap="square" lIns="0" tIns="0" rIns="0" bIns="0" anchor="ctr">
            <a:spAutoFit/>
          </a:bodyPr>
          <a:lstStyle/>
          <a:p>
            <a:pPr algn="l"/>
            <a:r>
              <a:rPr sz="1200" b="0" i="0">
                <a:solidFill>
                  <a:srgbClr val="16232F"/>
                </a:solidFill>
                <a:latin typeface="Calibri"/>
              </a:rPr>
              <a:t>Four supervision levels · eleven EPAs (Appendix 3) · Level 4 required at the end of training</a:t>
            </a:r>
          </a:p>
        </p:txBody>
      </p:sp>
      <p:sp>
        <p:nvSpPr>
          <p:cNvPr id="24" name="Rounded Rectangle 23"/>
          <p:cNvSpPr/>
          <p:nvPr/>
        </p:nvSpPr>
        <p:spPr>
          <a:xfrm>
            <a:off x="640080" y="3465576"/>
            <a:ext cx="3017520" cy="475488"/>
          </a:xfrm>
          <a:prstGeom prst="roundRect">
            <a:avLst>
              <a:gd name="adj" fmla="val 15384"/>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04672" y="3465576"/>
            <a:ext cx="2743200" cy="475488"/>
          </a:xfrm>
          <a:prstGeom prst="rect">
            <a:avLst/>
          </a:prstGeom>
          <a:noFill/>
        </p:spPr>
        <p:txBody>
          <a:bodyPr wrap="square" lIns="0" tIns="0" rIns="0" bIns="0" anchor="ctr">
            <a:spAutoFit/>
          </a:bodyPr>
          <a:lstStyle/>
          <a:p>
            <a:pPr algn="l"/>
            <a:r>
              <a:rPr sz="1250" b="1" i="0">
                <a:solidFill>
                  <a:srgbClr val="FFFFFF"/>
                </a:solidFill>
                <a:latin typeface="Calibri"/>
              </a:rPr>
              <a:t>Schedule of training</a:t>
            </a:r>
          </a:p>
        </p:txBody>
      </p:sp>
      <p:sp>
        <p:nvSpPr>
          <p:cNvPr id="26" name="TextBox 25"/>
          <p:cNvSpPr txBox="1"/>
          <p:nvPr/>
        </p:nvSpPr>
        <p:spPr>
          <a:xfrm>
            <a:off x="3703320" y="3465576"/>
            <a:ext cx="365760" cy="475488"/>
          </a:xfrm>
          <a:prstGeom prst="rect">
            <a:avLst/>
          </a:prstGeom>
          <a:noFill/>
        </p:spPr>
        <p:txBody>
          <a:bodyPr wrap="square" lIns="0" tIns="0" rIns="0" bIns="0" anchor="ctr">
            <a:spAutoFit/>
          </a:bodyPr>
          <a:lstStyle/>
          <a:p>
            <a:pPr algn="ctr"/>
            <a:r>
              <a:rPr sz="1600" b="1" i="0">
                <a:solidFill>
                  <a:srgbClr val="C8963E"/>
                </a:solidFill>
                <a:latin typeface="Calibri"/>
              </a:rPr>
              <a:t>→</a:t>
            </a:r>
          </a:p>
        </p:txBody>
      </p:sp>
      <p:sp>
        <p:nvSpPr>
          <p:cNvPr id="27" name="Rounded Rectangle 26"/>
          <p:cNvSpPr/>
          <p:nvPr/>
        </p:nvSpPr>
        <p:spPr>
          <a:xfrm>
            <a:off x="4114800" y="3465576"/>
            <a:ext cx="7434072" cy="475488"/>
          </a:xfrm>
          <a:prstGeom prst="roundRect">
            <a:avLst>
              <a:gd name="adj" fmla="val 15384"/>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297680" y="3465576"/>
            <a:ext cx="7132320" cy="475488"/>
          </a:xfrm>
          <a:prstGeom prst="rect">
            <a:avLst/>
          </a:prstGeom>
          <a:noFill/>
        </p:spPr>
        <p:txBody>
          <a:bodyPr wrap="square" lIns="0" tIns="0" rIns="0" bIns="0" anchor="ctr">
            <a:spAutoFit/>
          </a:bodyPr>
          <a:lstStyle/>
          <a:p>
            <a:pPr algn="l"/>
            <a:r>
              <a:rPr sz="1200" b="0" i="0">
                <a:solidFill>
                  <a:srgbClr val="16232F"/>
                </a:solidFill>
                <a:latin typeface="Calibri"/>
              </a:rPr>
              <a:t>Minimum five years: at least 2 internal medicine and 3 rheumatology · progression by competence, not duration alone</a:t>
            </a:r>
          </a:p>
        </p:txBody>
      </p:sp>
      <p:sp>
        <p:nvSpPr>
          <p:cNvPr id="29" name="Rounded Rectangle 28"/>
          <p:cNvSpPr/>
          <p:nvPr/>
        </p:nvSpPr>
        <p:spPr>
          <a:xfrm>
            <a:off x="640080" y="4005072"/>
            <a:ext cx="3017520" cy="475488"/>
          </a:xfrm>
          <a:prstGeom prst="roundRect">
            <a:avLst>
              <a:gd name="adj" fmla="val 15384"/>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04672" y="4005072"/>
            <a:ext cx="2743200" cy="475488"/>
          </a:xfrm>
          <a:prstGeom prst="rect">
            <a:avLst/>
          </a:prstGeom>
          <a:noFill/>
        </p:spPr>
        <p:txBody>
          <a:bodyPr wrap="square" lIns="0" tIns="0" rIns="0" bIns="0" anchor="ctr">
            <a:spAutoFit/>
          </a:bodyPr>
          <a:lstStyle/>
          <a:p>
            <a:pPr algn="l"/>
            <a:r>
              <a:rPr sz="1250" b="1" i="0">
                <a:solidFill>
                  <a:srgbClr val="FFFFFF"/>
                </a:solidFill>
                <a:latin typeface="Calibri"/>
              </a:rPr>
              <a:t>Assessment and evaluation</a:t>
            </a:r>
          </a:p>
        </p:txBody>
      </p:sp>
      <p:sp>
        <p:nvSpPr>
          <p:cNvPr id="31" name="TextBox 30"/>
          <p:cNvSpPr txBox="1"/>
          <p:nvPr/>
        </p:nvSpPr>
        <p:spPr>
          <a:xfrm>
            <a:off x="3703320" y="4005072"/>
            <a:ext cx="365760" cy="475488"/>
          </a:xfrm>
          <a:prstGeom prst="rect">
            <a:avLst/>
          </a:prstGeom>
          <a:noFill/>
        </p:spPr>
        <p:txBody>
          <a:bodyPr wrap="square" lIns="0" tIns="0" rIns="0" bIns="0" anchor="ctr">
            <a:spAutoFit/>
          </a:bodyPr>
          <a:lstStyle/>
          <a:p>
            <a:pPr algn="ctr"/>
            <a:r>
              <a:rPr sz="1600" b="1" i="0">
                <a:solidFill>
                  <a:srgbClr val="C8963E"/>
                </a:solidFill>
                <a:latin typeface="Calibri"/>
              </a:rPr>
              <a:t>→</a:t>
            </a:r>
          </a:p>
        </p:txBody>
      </p:sp>
      <p:sp>
        <p:nvSpPr>
          <p:cNvPr id="32" name="Rounded Rectangle 31"/>
          <p:cNvSpPr/>
          <p:nvPr/>
        </p:nvSpPr>
        <p:spPr>
          <a:xfrm>
            <a:off x="4114800" y="4005072"/>
            <a:ext cx="7434072" cy="475488"/>
          </a:xfrm>
          <a:prstGeom prst="roundRect">
            <a:avLst>
              <a:gd name="adj" fmla="val 15384"/>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4297680" y="4005072"/>
            <a:ext cx="7132320" cy="475488"/>
          </a:xfrm>
          <a:prstGeom prst="rect">
            <a:avLst/>
          </a:prstGeom>
          <a:noFill/>
        </p:spPr>
        <p:txBody>
          <a:bodyPr wrap="square" lIns="0" tIns="0" rIns="0" bIns="0" anchor="ctr">
            <a:spAutoFit/>
          </a:bodyPr>
          <a:lstStyle/>
          <a:p>
            <a:pPr algn="l"/>
            <a:r>
              <a:rPr sz="1200" b="0" i="0">
                <a:solidFill>
                  <a:srgbClr val="16232F"/>
                </a:solidFill>
                <a:latin typeface="Calibri"/>
              </a:rPr>
              <a:t>Logbook and e-portfolio · formative workplace-based assessment · summative review and European Certificate</a:t>
            </a:r>
          </a:p>
        </p:txBody>
      </p:sp>
      <p:sp>
        <p:nvSpPr>
          <p:cNvPr id="34" name="Rounded Rectangle 33"/>
          <p:cNvSpPr/>
          <p:nvPr/>
        </p:nvSpPr>
        <p:spPr>
          <a:xfrm>
            <a:off x="640080" y="4544568"/>
            <a:ext cx="3017520" cy="475488"/>
          </a:xfrm>
          <a:prstGeom prst="roundRect">
            <a:avLst>
              <a:gd name="adj" fmla="val 15384"/>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04672" y="4544568"/>
            <a:ext cx="2743200" cy="475488"/>
          </a:xfrm>
          <a:prstGeom prst="rect">
            <a:avLst/>
          </a:prstGeom>
          <a:noFill/>
        </p:spPr>
        <p:txBody>
          <a:bodyPr wrap="square" lIns="0" tIns="0" rIns="0" bIns="0" anchor="ctr">
            <a:spAutoFit/>
          </a:bodyPr>
          <a:lstStyle/>
          <a:p>
            <a:pPr algn="l"/>
            <a:r>
              <a:rPr sz="1250" b="1" i="0">
                <a:solidFill>
                  <a:srgbClr val="FFFFFF"/>
                </a:solidFill>
                <a:latin typeface="Calibri"/>
              </a:rPr>
              <a:t>Governance</a:t>
            </a:r>
          </a:p>
        </p:txBody>
      </p:sp>
      <p:sp>
        <p:nvSpPr>
          <p:cNvPr id="36" name="TextBox 35"/>
          <p:cNvSpPr txBox="1"/>
          <p:nvPr/>
        </p:nvSpPr>
        <p:spPr>
          <a:xfrm>
            <a:off x="3703320" y="4544568"/>
            <a:ext cx="365760" cy="475488"/>
          </a:xfrm>
          <a:prstGeom prst="rect">
            <a:avLst/>
          </a:prstGeom>
          <a:noFill/>
        </p:spPr>
        <p:txBody>
          <a:bodyPr wrap="square" lIns="0" tIns="0" rIns="0" bIns="0" anchor="ctr">
            <a:spAutoFit/>
          </a:bodyPr>
          <a:lstStyle/>
          <a:p>
            <a:pPr algn="ctr"/>
            <a:r>
              <a:rPr sz="1600" b="1" i="0">
                <a:solidFill>
                  <a:srgbClr val="C8963E"/>
                </a:solidFill>
                <a:latin typeface="Calibri"/>
              </a:rPr>
              <a:t>→</a:t>
            </a:r>
          </a:p>
        </p:txBody>
      </p:sp>
      <p:sp>
        <p:nvSpPr>
          <p:cNvPr id="37" name="Rounded Rectangle 36"/>
          <p:cNvSpPr/>
          <p:nvPr/>
        </p:nvSpPr>
        <p:spPr>
          <a:xfrm>
            <a:off x="4114800" y="4544568"/>
            <a:ext cx="7434072" cy="475488"/>
          </a:xfrm>
          <a:prstGeom prst="roundRect">
            <a:avLst>
              <a:gd name="adj" fmla="val 15384"/>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4297680" y="4544568"/>
            <a:ext cx="7132320" cy="475488"/>
          </a:xfrm>
          <a:prstGeom prst="rect">
            <a:avLst/>
          </a:prstGeom>
          <a:noFill/>
        </p:spPr>
        <p:txBody>
          <a:bodyPr wrap="square" lIns="0" tIns="0" rIns="0" bIns="0" anchor="ctr">
            <a:spAutoFit/>
          </a:bodyPr>
          <a:lstStyle/>
          <a:p>
            <a:pPr algn="l"/>
            <a:r>
              <a:rPr sz="1200" b="0" i="0">
                <a:solidFill>
                  <a:srgbClr val="16232F"/>
                </a:solidFill>
                <a:latin typeface="Calibri"/>
              </a:rPr>
              <a:t>National authority and Programme Director · a named Educational Supervisor for every trainee</a:t>
            </a:r>
          </a:p>
        </p:txBody>
      </p:sp>
      <p:sp>
        <p:nvSpPr>
          <p:cNvPr id="39" name="Rounded Rectangle 38"/>
          <p:cNvSpPr/>
          <p:nvPr/>
        </p:nvSpPr>
        <p:spPr>
          <a:xfrm>
            <a:off x="640080" y="5193792"/>
            <a:ext cx="10908792" cy="914400"/>
          </a:xfrm>
          <a:prstGeom prst="roundRect">
            <a:avLst>
              <a:gd name="adj" fmla="val 8000"/>
            </a:avLst>
          </a:prstGeom>
          <a:solidFill>
            <a:srgbClr val="FBF3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841248" y="5321807"/>
            <a:ext cx="201168" cy="201168"/>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41248" y="5321807"/>
            <a:ext cx="201168" cy="201168"/>
          </a:xfrm>
          <a:prstGeom prst="rect">
            <a:avLst/>
          </a:prstGeom>
          <a:noFill/>
        </p:spPr>
        <p:txBody>
          <a:bodyPr wrap="square" lIns="0" tIns="0" rIns="0" bIns="0" anchor="ctr">
            <a:spAutoFit/>
          </a:bodyPr>
          <a:lstStyle/>
          <a:p>
            <a:pPr algn="ctr"/>
            <a:r>
              <a:rPr sz="1200" b="1" i="0">
                <a:solidFill>
                  <a:srgbClr val="FFFFFF"/>
                </a:solidFill>
                <a:latin typeface="Calibri"/>
              </a:rPr>
              <a:t>+</a:t>
            </a:r>
          </a:p>
        </p:txBody>
      </p:sp>
      <p:sp>
        <p:nvSpPr>
          <p:cNvPr id="42" name="TextBox 41"/>
          <p:cNvSpPr txBox="1"/>
          <p:nvPr/>
        </p:nvSpPr>
        <p:spPr>
          <a:xfrm>
            <a:off x="1143000" y="5312664"/>
            <a:ext cx="5486400" cy="237744"/>
          </a:xfrm>
          <a:prstGeom prst="rect">
            <a:avLst/>
          </a:prstGeom>
          <a:noFill/>
        </p:spPr>
        <p:txBody>
          <a:bodyPr wrap="square" lIns="0" tIns="0" rIns="0" bIns="0" anchor="ctr">
            <a:spAutoFit/>
          </a:bodyPr>
          <a:lstStyle/>
          <a:p>
            <a:pPr algn="l"/>
            <a:r>
              <a:rPr sz="1050" b="1" i="0">
                <a:solidFill>
                  <a:srgbClr val="A9752B"/>
                </a:solidFill>
                <a:latin typeface="Calibri"/>
              </a:rPr>
              <a:t>ADDED BY THE COMMITTEE</a:t>
            </a:r>
          </a:p>
        </p:txBody>
      </p:sp>
      <p:sp>
        <p:nvSpPr>
          <p:cNvPr id="43" name="TextBox 42"/>
          <p:cNvSpPr txBox="1"/>
          <p:nvPr/>
        </p:nvSpPr>
        <p:spPr>
          <a:xfrm>
            <a:off x="841248" y="5605272"/>
            <a:ext cx="10515600" cy="457200"/>
          </a:xfrm>
          <a:prstGeom prst="rect">
            <a:avLst/>
          </a:prstGeom>
          <a:noFill/>
        </p:spPr>
        <p:txBody>
          <a:bodyPr wrap="square" lIns="0" tIns="0" rIns="0" bIns="0" anchor="t">
            <a:spAutoFit/>
          </a:bodyPr>
          <a:lstStyle/>
          <a:p>
            <a:pPr algn="l"/>
            <a:r>
              <a:rPr sz="1200" b="0" i="0">
                <a:solidFill>
                  <a:srgbClr val="16232F"/>
                </a:solidFill>
                <a:latin typeface="Calibri"/>
              </a:rPr>
              <a:t>Trainee support framework (Appendix 4) · remedial actions with right of appeal · formal end-of-training assessment · EPA–knowledge matrix (Appendix 5) · inclusivity (Appendix 6) · imaging and musculoskeletal ultrasound (Appendix 8)</a:t>
            </a:r>
          </a:p>
        </p:txBody>
      </p:sp>
      <p:sp>
        <p:nvSpPr>
          <p:cNvPr id="44" name="TextBox 43"/>
          <p:cNvSpPr txBox="1"/>
          <p:nvPr/>
        </p:nvSpPr>
        <p:spPr>
          <a:xfrm>
            <a:off x="640080" y="6446520"/>
            <a:ext cx="5486400" cy="256032"/>
          </a:xfrm>
          <a:prstGeom prst="rect">
            <a:avLst/>
          </a:prstGeom>
          <a:noFill/>
        </p:spPr>
        <p:txBody>
          <a:bodyPr wrap="square" lIns="0" tIns="0" rIns="0" bIns="0" anchor="t">
            <a:spAutoFit/>
          </a:bodyPr>
          <a:lstStyle/>
          <a:p>
            <a:pPr algn="l"/>
            <a:r>
              <a:rPr sz="900" b="0" i="0">
                <a:solidFill>
                  <a:srgbClr val="93A2B3"/>
                </a:solidFill>
                <a:latin typeface="Calibri"/>
              </a:rPr>
              <a:t>UEMS ETR RHEUMATOLOGY · 2026 REVISION</a:t>
            </a:r>
          </a:p>
        </p:txBody>
      </p:sp>
      <p:sp>
        <p:nvSpPr>
          <p:cNvPr id="45" name="TextBox 44"/>
          <p:cNvSpPr txBox="1"/>
          <p:nvPr/>
        </p:nvSpPr>
        <p:spPr>
          <a:xfrm>
            <a:off x="10817352" y="6446520"/>
            <a:ext cx="731520" cy="256032"/>
          </a:xfrm>
          <a:prstGeom prst="rect">
            <a:avLst/>
          </a:prstGeom>
          <a:noFill/>
        </p:spPr>
        <p:txBody>
          <a:bodyPr wrap="square" lIns="0" tIns="0" rIns="0" bIns="0" anchor="t">
            <a:spAutoFit/>
          </a:bodyPr>
          <a:lstStyle/>
          <a:p>
            <a:pPr algn="r"/>
            <a:r>
              <a:rPr sz="900" b="0" i="0">
                <a:solidFill>
                  <a:srgbClr val="93A2B3"/>
                </a:solidFill>
                <a:latin typeface="Calibri"/>
              </a:rPr>
              <a:t>6 / 18</a:t>
            </a:r>
          </a:p>
        </p:txBody>
      </p:sp>
    </p:spTree>
    <p:extLst>
      <p:ext uri="{BB962C8B-B14F-4D97-AF65-F5344CB8AC3E}">
        <p14:creationId xmlns:p14="http://schemas.microsoft.com/office/powerpoint/2010/main" val="3139861132"/>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0E2A4A"/>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LEARNING FROM CANADA</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CanMEDS roles, described through rheumatology</a:t>
            </a:r>
            <a:endParaRPr lang="en-US" sz="2700" dirty="0"/>
          </a:p>
        </p:txBody>
      </p:sp>
      <p:sp>
        <p:nvSpPr>
          <p:cNvPr id="6" name="Shape 3"/>
          <p:cNvSpPr/>
          <p:nvPr/>
        </p:nvSpPr>
        <p:spPr>
          <a:xfrm>
            <a:off x="4937760" y="2651760"/>
            <a:ext cx="2286000" cy="2286000"/>
          </a:xfrm>
          <a:prstGeom prst="ellipse">
            <a:avLst/>
          </a:prstGeom>
          <a:solidFill>
            <a:srgbClr val="C8963E"/>
          </a:solidFill>
          <a:ln/>
        </p:spPr>
        <p:txBody>
          <a:bodyPr/>
          <a:lstStyle/>
          <a:p>
            <a:endParaRPr lang="hr-HR"/>
          </a:p>
        </p:txBody>
      </p:sp>
      <p:sp>
        <p:nvSpPr>
          <p:cNvPr id="7" name="Text 4"/>
          <p:cNvSpPr txBox="1"/>
          <p:nvPr/>
        </p:nvSpPr>
        <p:spPr>
          <a:xfrm>
            <a:off x="4937760" y="2651760"/>
            <a:ext cx="2286000" cy="2286000"/>
          </a:xfrm>
          <a:prstGeom prst="rect">
            <a:avLst/>
          </a:prstGeom>
          <a:noFill/>
          <a:ln/>
        </p:spPr>
        <p:txBody>
          <a:bodyPr wrap="square" lIns="1270" tIns="1270" rIns="1270" bIns="127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Medical Expert</a:t>
            </a:r>
            <a:endParaRPr lang="en-US" sz="1800" dirty="0"/>
          </a:p>
          <a:p>
            <a:pPr marL="0" indent="0" algn="ctr">
              <a:buNone/>
            </a:pPr>
            <a:r>
              <a:rPr lang="en-US" sz="1150" i="1" dirty="0">
                <a:solidFill>
                  <a:srgbClr val="FFFFFF"/>
                </a:solidFill>
                <a:latin typeface="Cambria" pitchFamily="34" charset="0"/>
                <a:ea typeface="Cambria" pitchFamily="34" charset="-122"/>
                <a:cs typeface="Cambria" pitchFamily="34" charset="-120"/>
              </a:rPr>
              <a:t>the integrating role</a:t>
            </a:r>
            <a:endParaRPr lang="en-US" sz="1800" dirty="0"/>
          </a:p>
        </p:txBody>
      </p:sp>
      <p:sp>
        <p:nvSpPr>
          <p:cNvPr id="8" name="Shape 5"/>
          <p:cNvSpPr/>
          <p:nvPr/>
        </p:nvSpPr>
        <p:spPr>
          <a:xfrm>
            <a:off x="640080" y="1463040"/>
            <a:ext cx="3429000" cy="1325880"/>
          </a:xfrm>
          <a:prstGeom prst="roundRect">
            <a:avLst>
              <a:gd name="adj" fmla="val 5517"/>
            </a:avLst>
          </a:prstGeom>
          <a:solidFill>
            <a:srgbClr val="F1F5FA"/>
          </a:solidFill>
          <a:ln/>
        </p:spPr>
        <p:txBody>
          <a:bodyPr/>
          <a:lstStyle/>
          <a:p>
            <a:endParaRPr lang="hr-HR"/>
          </a:p>
        </p:txBody>
      </p:sp>
      <p:sp>
        <p:nvSpPr>
          <p:cNvPr id="9" name="Text 6"/>
          <p:cNvSpPr txBox="1"/>
          <p:nvPr/>
        </p:nvSpPr>
        <p:spPr>
          <a:xfrm>
            <a:off x="841248" y="1572768"/>
            <a:ext cx="301752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Communicator</a:t>
            </a:r>
            <a:endParaRPr lang="en-US" sz="1500" dirty="0"/>
          </a:p>
        </p:txBody>
      </p:sp>
      <p:sp>
        <p:nvSpPr>
          <p:cNvPr id="10" name="Text 7"/>
          <p:cNvSpPr txBox="1"/>
          <p:nvPr/>
        </p:nvSpPr>
        <p:spPr>
          <a:xfrm>
            <a:off x="841248" y="1938528"/>
            <a:ext cx="3017520" cy="777240"/>
          </a:xfrm>
          <a:prstGeom prst="rect">
            <a:avLst/>
          </a:prstGeom>
          <a:noFill/>
          <a:ln/>
        </p:spPr>
        <p:txBody>
          <a:bodyPr wrap="square" lIns="0" tIns="0" rIns="0" bIns="0" rtlCol="0" anchor="ctr"/>
          <a:lstStyle/>
          <a:p>
            <a:pPr marL="0" indent="0">
              <a:lnSpc>
                <a:spcPct val="115000"/>
              </a:lnSpc>
              <a:buNone/>
            </a:pPr>
            <a:r>
              <a:rPr lang="en-US" sz="1200" dirty="0">
                <a:solidFill>
                  <a:srgbClr val="5B6B7D"/>
                </a:solidFill>
                <a:latin typeface="Calibri" pitchFamily="34" charset="0"/>
                <a:ea typeface="Calibri" pitchFamily="34" charset="-122"/>
                <a:cs typeface="Calibri" pitchFamily="34" charset="-120"/>
              </a:rPr>
              <a:t>Shared decision-making in chronic, often disabling disease</a:t>
            </a:r>
            <a:endParaRPr lang="en-US" sz="1200" dirty="0"/>
          </a:p>
        </p:txBody>
      </p:sp>
      <p:sp>
        <p:nvSpPr>
          <p:cNvPr id="11" name="Shape 8"/>
          <p:cNvSpPr/>
          <p:nvPr/>
        </p:nvSpPr>
        <p:spPr>
          <a:xfrm>
            <a:off x="640080" y="3017520"/>
            <a:ext cx="3429000" cy="1325880"/>
          </a:xfrm>
          <a:prstGeom prst="roundRect">
            <a:avLst>
              <a:gd name="adj" fmla="val 5517"/>
            </a:avLst>
          </a:prstGeom>
          <a:solidFill>
            <a:srgbClr val="F1F5FA"/>
          </a:solidFill>
          <a:ln/>
        </p:spPr>
        <p:txBody>
          <a:bodyPr/>
          <a:lstStyle/>
          <a:p>
            <a:endParaRPr lang="hr-HR"/>
          </a:p>
        </p:txBody>
      </p:sp>
      <p:sp>
        <p:nvSpPr>
          <p:cNvPr id="12" name="Text 9"/>
          <p:cNvSpPr txBox="1"/>
          <p:nvPr/>
        </p:nvSpPr>
        <p:spPr>
          <a:xfrm>
            <a:off x="841248" y="3127248"/>
            <a:ext cx="301752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Collaborator</a:t>
            </a:r>
            <a:endParaRPr lang="en-US" sz="1500" dirty="0"/>
          </a:p>
        </p:txBody>
      </p:sp>
      <p:sp>
        <p:nvSpPr>
          <p:cNvPr id="13" name="Text 10"/>
          <p:cNvSpPr txBox="1"/>
          <p:nvPr/>
        </p:nvSpPr>
        <p:spPr>
          <a:xfrm>
            <a:off x="841248" y="3493008"/>
            <a:ext cx="3017520" cy="777240"/>
          </a:xfrm>
          <a:prstGeom prst="rect">
            <a:avLst/>
          </a:prstGeom>
          <a:noFill/>
          <a:ln/>
        </p:spPr>
        <p:txBody>
          <a:bodyPr wrap="square" lIns="0" tIns="0" rIns="0" bIns="0" rtlCol="0" anchor="ctr"/>
          <a:lstStyle/>
          <a:p>
            <a:pPr marL="0" indent="0">
              <a:lnSpc>
                <a:spcPct val="115000"/>
              </a:lnSpc>
              <a:buNone/>
            </a:pPr>
            <a:r>
              <a:rPr lang="en-US" sz="1200" dirty="0">
                <a:solidFill>
                  <a:srgbClr val="5B6B7D"/>
                </a:solidFill>
                <a:latin typeface="Calibri" pitchFamily="34" charset="0"/>
                <a:ea typeface="Calibri" pitchFamily="34" charset="-122"/>
                <a:cs typeface="Calibri" pitchFamily="34" charset="-120"/>
              </a:rPr>
              <a:t>Interprofessional teamwork; paediatric-to-adult transition</a:t>
            </a:r>
            <a:endParaRPr lang="en-US" sz="1200" dirty="0"/>
          </a:p>
        </p:txBody>
      </p:sp>
      <p:sp>
        <p:nvSpPr>
          <p:cNvPr id="14" name="Shape 11"/>
          <p:cNvSpPr/>
          <p:nvPr/>
        </p:nvSpPr>
        <p:spPr>
          <a:xfrm>
            <a:off x="640080" y="4572000"/>
            <a:ext cx="3429000" cy="1325880"/>
          </a:xfrm>
          <a:prstGeom prst="roundRect">
            <a:avLst>
              <a:gd name="adj" fmla="val 5517"/>
            </a:avLst>
          </a:prstGeom>
          <a:solidFill>
            <a:srgbClr val="F1F5FA"/>
          </a:solidFill>
          <a:ln/>
        </p:spPr>
        <p:txBody>
          <a:bodyPr/>
          <a:lstStyle/>
          <a:p>
            <a:endParaRPr lang="hr-HR"/>
          </a:p>
        </p:txBody>
      </p:sp>
      <p:sp>
        <p:nvSpPr>
          <p:cNvPr id="15" name="Text 12"/>
          <p:cNvSpPr txBox="1"/>
          <p:nvPr/>
        </p:nvSpPr>
        <p:spPr>
          <a:xfrm>
            <a:off x="841248" y="4681728"/>
            <a:ext cx="301752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Leader</a:t>
            </a:r>
            <a:endParaRPr lang="en-US" sz="1500" dirty="0"/>
          </a:p>
        </p:txBody>
      </p:sp>
      <p:sp>
        <p:nvSpPr>
          <p:cNvPr id="16" name="Text 13"/>
          <p:cNvSpPr txBox="1"/>
          <p:nvPr/>
        </p:nvSpPr>
        <p:spPr>
          <a:xfrm>
            <a:off x="841248" y="5047488"/>
            <a:ext cx="3017520" cy="777240"/>
          </a:xfrm>
          <a:prstGeom prst="rect">
            <a:avLst/>
          </a:prstGeom>
          <a:noFill/>
          <a:ln/>
        </p:spPr>
        <p:txBody>
          <a:bodyPr wrap="square" lIns="0" tIns="0" rIns="0" bIns="0" rtlCol="0" anchor="ctr"/>
          <a:lstStyle/>
          <a:p>
            <a:pPr marL="0" indent="0">
              <a:lnSpc>
                <a:spcPct val="115000"/>
              </a:lnSpc>
              <a:buNone/>
            </a:pPr>
            <a:r>
              <a:rPr lang="en-US" sz="1200" dirty="0">
                <a:solidFill>
                  <a:srgbClr val="5B6B7D"/>
                </a:solidFill>
                <a:latin typeface="Calibri" pitchFamily="34" charset="0"/>
                <a:ea typeface="Calibri" pitchFamily="34" charset="-122"/>
                <a:cs typeface="Calibri" pitchFamily="34" charset="-120"/>
              </a:rPr>
              <a:t>Stewardship of high-cost therapies; quality improvement</a:t>
            </a:r>
            <a:endParaRPr lang="en-US" sz="1200" dirty="0"/>
          </a:p>
        </p:txBody>
      </p:sp>
      <p:sp>
        <p:nvSpPr>
          <p:cNvPr id="17" name="Shape 14"/>
          <p:cNvSpPr/>
          <p:nvPr/>
        </p:nvSpPr>
        <p:spPr>
          <a:xfrm>
            <a:off x="8138160" y="1463040"/>
            <a:ext cx="3429000" cy="1325880"/>
          </a:xfrm>
          <a:prstGeom prst="roundRect">
            <a:avLst>
              <a:gd name="adj" fmla="val 5517"/>
            </a:avLst>
          </a:prstGeom>
          <a:solidFill>
            <a:srgbClr val="F1F5FA"/>
          </a:solidFill>
          <a:ln/>
        </p:spPr>
        <p:txBody>
          <a:bodyPr/>
          <a:lstStyle/>
          <a:p>
            <a:endParaRPr lang="hr-HR"/>
          </a:p>
        </p:txBody>
      </p:sp>
      <p:sp>
        <p:nvSpPr>
          <p:cNvPr id="18" name="Text 15"/>
          <p:cNvSpPr txBox="1"/>
          <p:nvPr/>
        </p:nvSpPr>
        <p:spPr>
          <a:xfrm>
            <a:off x="8339328" y="1572768"/>
            <a:ext cx="301752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Health Advocate</a:t>
            </a:r>
            <a:endParaRPr lang="en-US" sz="1500" dirty="0"/>
          </a:p>
        </p:txBody>
      </p:sp>
      <p:sp>
        <p:nvSpPr>
          <p:cNvPr id="19" name="Text 16"/>
          <p:cNvSpPr txBox="1"/>
          <p:nvPr/>
        </p:nvSpPr>
        <p:spPr>
          <a:xfrm>
            <a:off x="8339328" y="1938528"/>
            <a:ext cx="3017520" cy="777240"/>
          </a:xfrm>
          <a:prstGeom prst="rect">
            <a:avLst/>
          </a:prstGeom>
          <a:noFill/>
          <a:ln/>
        </p:spPr>
        <p:txBody>
          <a:bodyPr wrap="square" lIns="0" tIns="0" rIns="0" bIns="0" rtlCol="0" anchor="ctr"/>
          <a:lstStyle/>
          <a:p>
            <a:pPr marL="0" indent="0">
              <a:lnSpc>
                <a:spcPct val="115000"/>
              </a:lnSpc>
              <a:buNone/>
            </a:pPr>
            <a:r>
              <a:rPr lang="en-US" sz="1200" dirty="0">
                <a:solidFill>
                  <a:srgbClr val="5B6B7D"/>
                </a:solidFill>
                <a:latin typeface="Calibri" pitchFamily="34" charset="0"/>
                <a:ea typeface="Calibri" pitchFamily="34" charset="-122"/>
                <a:cs typeface="Calibri" pitchFamily="34" charset="-120"/>
              </a:rPr>
              <a:t>Comorbidity surveillance; access to care</a:t>
            </a:r>
            <a:endParaRPr lang="en-US" sz="1200" dirty="0"/>
          </a:p>
        </p:txBody>
      </p:sp>
      <p:sp>
        <p:nvSpPr>
          <p:cNvPr id="20" name="Shape 17"/>
          <p:cNvSpPr/>
          <p:nvPr/>
        </p:nvSpPr>
        <p:spPr>
          <a:xfrm>
            <a:off x="8138160" y="3017520"/>
            <a:ext cx="3429000" cy="1325880"/>
          </a:xfrm>
          <a:prstGeom prst="roundRect">
            <a:avLst>
              <a:gd name="adj" fmla="val 5517"/>
            </a:avLst>
          </a:prstGeom>
          <a:solidFill>
            <a:srgbClr val="F1F5FA"/>
          </a:solidFill>
          <a:ln/>
        </p:spPr>
        <p:txBody>
          <a:bodyPr/>
          <a:lstStyle/>
          <a:p>
            <a:endParaRPr lang="hr-HR"/>
          </a:p>
        </p:txBody>
      </p:sp>
      <p:sp>
        <p:nvSpPr>
          <p:cNvPr id="21" name="Text 18"/>
          <p:cNvSpPr txBox="1"/>
          <p:nvPr/>
        </p:nvSpPr>
        <p:spPr>
          <a:xfrm>
            <a:off x="8339328" y="3127248"/>
            <a:ext cx="301752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Scholar</a:t>
            </a:r>
            <a:endParaRPr lang="en-US" sz="1500" dirty="0"/>
          </a:p>
        </p:txBody>
      </p:sp>
      <p:sp>
        <p:nvSpPr>
          <p:cNvPr id="22" name="Text 19"/>
          <p:cNvSpPr txBox="1"/>
          <p:nvPr/>
        </p:nvSpPr>
        <p:spPr>
          <a:xfrm>
            <a:off x="8339328" y="3493008"/>
            <a:ext cx="3017520" cy="777240"/>
          </a:xfrm>
          <a:prstGeom prst="rect">
            <a:avLst/>
          </a:prstGeom>
          <a:noFill/>
          <a:ln/>
        </p:spPr>
        <p:txBody>
          <a:bodyPr wrap="square" lIns="0" tIns="0" rIns="0" bIns="0" rtlCol="0" anchor="ctr"/>
          <a:lstStyle/>
          <a:p>
            <a:pPr marL="0" indent="0">
              <a:lnSpc>
                <a:spcPct val="115000"/>
              </a:lnSpc>
              <a:buNone/>
            </a:pPr>
            <a:r>
              <a:rPr lang="en-US" sz="1200" dirty="0">
                <a:solidFill>
                  <a:srgbClr val="5B6B7D"/>
                </a:solidFill>
                <a:latin typeface="Calibri" pitchFamily="34" charset="0"/>
                <a:ea typeface="Calibri" pitchFamily="34" charset="-122"/>
                <a:cs typeface="Calibri" pitchFamily="34" charset="-120"/>
              </a:rPr>
              <a:t>Evidence-based rheumatology; teaching; research</a:t>
            </a:r>
            <a:endParaRPr lang="en-US" sz="1200" dirty="0"/>
          </a:p>
        </p:txBody>
      </p:sp>
      <p:sp>
        <p:nvSpPr>
          <p:cNvPr id="23" name="Shape 20"/>
          <p:cNvSpPr/>
          <p:nvPr/>
        </p:nvSpPr>
        <p:spPr>
          <a:xfrm>
            <a:off x="8138160" y="4572000"/>
            <a:ext cx="3429000" cy="1325880"/>
          </a:xfrm>
          <a:prstGeom prst="roundRect">
            <a:avLst>
              <a:gd name="adj" fmla="val 5517"/>
            </a:avLst>
          </a:prstGeom>
          <a:solidFill>
            <a:srgbClr val="F1F5FA"/>
          </a:solidFill>
          <a:ln/>
        </p:spPr>
        <p:txBody>
          <a:bodyPr/>
          <a:lstStyle/>
          <a:p>
            <a:endParaRPr lang="hr-HR"/>
          </a:p>
        </p:txBody>
      </p:sp>
      <p:sp>
        <p:nvSpPr>
          <p:cNvPr id="24" name="Text 21"/>
          <p:cNvSpPr txBox="1"/>
          <p:nvPr/>
        </p:nvSpPr>
        <p:spPr>
          <a:xfrm>
            <a:off x="8339328" y="4681728"/>
            <a:ext cx="301752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Professional</a:t>
            </a:r>
            <a:endParaRPr lang="en-US" sz="1500" dirty="0"/>
          </a:p>
        </p:txBody>
      </p:sp>
      <p:sp>
        <p:nvSpPr>
          <p:cNvPr id="25" name="Text 22"/>
          <p:cNvSpPr txBox="1"/>
          <p:nvPr/>
        </p:nvSpPr>
        <p:spPr>
          <a:xfrm>
            <a:off x="8339328" y="5047488"/>
            <a:ext cx="3017520" cy="777240"/>
          </a:xfrm>
          <a:prstGeom prst="rect">
            <a:avLst/>
          </a:prstGeom>
          <a:noFill/>
          <a:ln/>
        </p:spPr>
        <p:txBody>
          <a:bodyPr wrap="square" lIns="0" tIns="0" rIns="0" bIns="0" rtlCol="0" anchor="ctr"/>
          <a:lstStyle/>
          <a:p>
            <a:pPr marL="0" indent="0">
              <a:lnSpc>
                <a:spcPct val="115000"/>
              </a:lnSpc>
              <a:buNone/>
            </a:pPr>
            <a:r>
              <a:rPr lang="en-US" sz="1200" dirty="0">
                <a:solidFill>
                  <a:srgbClr val="5B6B7D"/>
                </a:solidFill>
                <a:latin typeface="Calibri" pitchFamily="34" charset="0"/>
                <a:ea typeface="Calibri" pitchFamily="34" charset="-122"/>
                <a:cs typeface="Calibri" pitchFamily="34" charset="-120"/>
              </a:rPr>
              <a:t>Ethics of immunosuppression, reproductive health, resources</a:t>
            </a:r>
            <a:endParaRPr lang="en-US" sz="1200" dirty="0"/>
          </a:p>
        </p:txBody>
      </p:sp>
      <p:sp>
        <p:nvSpPr>
          <p:cNvPr id="26" name="Text 23"/>
          <p:cNvSpPr txBox="1"/>
          <p:nvPr/>
        </p:nvSpPr>
        <p:spPr>
          <a:xfrm>
            <a:off x="640080" y="6035040"/>
            <a:ext cx="10881360" cy="274320"/>
          </a:xfrm>
          <a:prstGeom prst="rect">
            <a:avLst/>
          </a:prstGeom>
          <a:noFill/>
          <a:ln/>
        </p:spPr>
        <p:txBody>
          <a:bodyPr wrap="square" lIns="0" tIns="0" rIns="0" bIns="0" rtlCol="0" anchor="ctr"/>
          <a:lstStyle/>
          <a:p>
            <a:pPr marL="0" indent="0" algn="ctr">
              <a:buNone/>
            </a:pPr>
            <a:r>
              <a:rPr lang="en-US" sz="1150" i="1" dirty="0">
                <a:solidFill>
                  <a:srgbClr val="16232F"/>
                </a:solidFill>
                <a:latin typeface="Calibri" pitchFamily="34" charset="0"/>
                <a:ea typeface="Calibri" pitchFamily="34" charset="-122"/>
                <a:cs typeface="Calibri" pitchFamily="34" charset="-120"/>
              </a:rPr>
              <a:t>The Section maps CanMEDS to the EULAR–UEMS framework rather than equating them.</a:t>
            </a:r>
            <a:endParaRPr lang="en-US" sz="1150" dirty="0"/>
          </a:p>
        </p:txBody>
      </p:sp>
      <p:sp>
        <p:nvSpPr>
          <p:cNvPr id="27" name="Text 24"/>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28" name="Text 25"/>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7 / 18</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3D6C99"/>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LEARNING FROM THE UK</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JRCPTB 2022: 13 capabilities in practice, translated into 11 EPAs</a:t>
            </a:r>
            <a:endParaRPr lang="en-US" sz="2700" dirty="0"/>
          </a:p>
        </p:txBody>
      </p:sp>
      <p:sp>
        <p:nvSpPr>
          <p:cNvPr id="6" name="Text 3"/>
          <p:cNvSpPr txBox="1"/>
          <p:nvPr/>
        </p:nvSpPr>
        <p:spPr>
          <a:xfrm>
            <a:off x="640080" y="1371600"/>
            <a:ext cx="5029200" cy="274320"/>
          </a:xfrm>
          <a:prstGeom prst="rect">
            <a:avLst/>
          </a:prstGeom>
          <a:noFill/>
          <a:ln/>
        </p:spPr>
        <p:txBody>
          <a:bodyPr wrap="square" lIns="0" tIns="0" rIns="0" bIns="0" rtlCol="0" anchor="ctr"/>
          <a:lstStyle/>
          <a:p>
            <a:pPr marL="0" indent="0">
              <a:buNone/>
            </a:pPr>
            <a:r>
              <a:rPr lang="en-US" sz="1250" b="1" dirty="0">
                <a:solidFill>
                  <a:srgbClr val="3D6C99"/>
                </a:solidFill>
                <a:latin typeface="Calibri" pitchFamily="34" charset="0"/>
                <a:ea typeface="Calibri" pitchFamily="34" charset="-122"/>
                <a:cs typeface="Calibri" pitchFamily="34" charset="-120"/>
              </a:rPr>
              <a:t>UK capabilities in practice (CiPs)</a:t>
            </a:r>
            <a:endParaRPr lang="en-US" sz="1250" dirty="0"/>
          </a:p>
        </p:txBody>
      </p:sp>
      <p:sp>
        <p:nvSpPr>
          <p:cNvPr id="7" name="Text 4"/>
          <p:cNvSpPr txBox="1"/>
          <p:nvPr/>
        </p:nvSpPr>
        <p:spPr>
          <a:xfrm>
            <a:off x="7086600" y="1371600"/>
            <a:ext cx="4389120" cy="274320"/>
          </a:xfrm>
          <a:prstGeom prst="rect">
            <a:avLst/>
          </a:prstGeom>
          <a:noFill/>
          <a:ln/>
        </p:spPr>
        <p:txBody>
          <a:bodyPr wrap="square" lIns="0" tIns="0" rIns="0" bIns="0" rtlCol="0" anchor="ctr"/>
          <a:lstStyle/>
          <a:p>
            <a:pPr marL="0" indent="0">
              <a:buNone/>
            </a:pPr>
            <a:r>
              <a:rPr lang="en-US" sz="1250" b="1" dirty="0">
                <a:solidFill>
                  <a:srgbClr val="3D6C99"/>
                </a:solidFill>
                <a:latin typeface="Calibri" pitchFamily="34" charset="0"/>
                <a:ea typeface="Calibri" pitchFamily="34" charset="-122"/>
                <a:cs typeface="Calibri" pitchFamily="34" charset="-120"/>
              </a:rPr>
              <a:t>Our EPAs</a:t>
            </a:r>
            <a:endParaRPr lang="en-US" sz="1250" dirty="0"/>
          </a:p>
        </p:txBody>
      </p:sp>
      <p:sp>
        <p:nvSpPr>
          <p:cNvPr id="8" name="Shape 5"/>
          <p:cNvSpPr/>
          <p:nvPr/>
        </p:nvSpPr>
        <p:spPr>
          <a:xfrm>
            <a:off x="640080" y="1737360"/>
            <a:ext cx="5897880" cy="384048"/>
          </a:xfrm>
          <a:prstGeom prst="roundRect">
            <a:avLst>
              <a:gd name="adj" fmla="val 19048"/>
            </a:avLst>
          </a:prstGeom>
          <a:solidFill>
            <a:srgbClr val="F1F5FA"/>
          </a:solidFill>
          <a:ln/>
        </p:spPr>
        <p:txBody>
          <a:bodyPr/>
          <a:lstStyle/>
          <a:p>
            <a:endParaRPr lang="hr-HR"/>
          </a:p>
        </p:txBody>
      </p:sp>
      <p:sp>
        <p:nvSpPr>
          <p:cNvPr id="9" name="Text 6"/>
          <p:cNvSpPr txBox="1"/>
          <p:nvPr/>
        </p:nvSpPr>
        <p:spPr>
          <a:xfrm>
            <a:off x="804672" y="17373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Specialty: common and complex disorders</a:t>
            </a:r>
            <a:endParaRPr lang="en-US" sz="1200" dirty="0"/>
          </a:p>
        </p:txBody>
      </p:sp>
      <p:pic>
        <p:nvPicPr>
          <p:cNvPr id="10" name="Image 1" descr="preencoded.png"/>
          <p:cNvPicPr>
            <a:picLocks noChangeAspect="1"/>
          </p:cNvPicPr>
          <p:nvPr/>
        </p:nvPicPr>
        <p:blipFill>
          <a:blip r:embed="rId4"/>
          <a:stretch>
            <a:fillRect/>
          </a:stretch>
        </p:blipFill>
        <p:spPr>
          <a:xfrm>
            <a:off x="6675120" y="1801368"/>
            <a:ext cx="256032" cy="256032"/>
          </a:xfrm>
          <a:prstGeom prst="rect">
            <a:avLst/>
          </a:prstGeom>
        </p:spPr>
      </p:pic>
      <p:sp>
        <p:nvSpPr>
          <p:cNvPr id="11" name="Shape 7"/>
          <p:cNvSpPr/>
          <p:nvPr/>
        </p:nvSpPr>
        <p:spPr>
          <a:xfrm>
            <a:off x="7086600" y="1737360"/>
            <a:ext cx="4434840" cy="384048"/>
          </a:xfrm>
          <a:prstGeom prst="roundRect">
            <a:avLst>
              <a:gd name="adj" fmla="val 14286"/>
            </a:avLst>
          </a:prstGeom>
          <a:solidFill>
            <a:srgbClr val="0E2A4A"/>
          </a:solidFill>
          <a:ln/>
        </p:spPr>
        <p:txBody>
          <a:bodyPr/>
          <a:lstStyle/>
          <a:p>
            <a:endParaRPr lang="hr-HR"/>
          </a:p>
        </p:txBody>
      </p:sp>
      <p:sp>
        <p:nvSpPr>
          <p:cNvPr id="12" name="Text 8"/>
          <p:cNvSpPr txBox="1"/>
          <p:nvPr/>
        </p:nvSpPr>
        <p:spPr>
          <a:xfrm>
            <a:off x="7269480" y="17373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1 · EPA 2 · EPA 5</a:t>
            </a:r>
            <a:endParaRPr lang="en-US" sz="1250" dirty="0"/>
          </a:p>
        </p:txBody>
      </p:sp>
      <p:sp>
        <p:nvSpPr>
          <p:cNvPr id="13" name="Shape 9"/>
          <p:cNvSpPr/>
          <p:nvPr/>
        </p:nvSpPr>
        <p:spPr>
          <a:xfrm>
            <a:off x="640080" y="2194560"/>
            <a:ext cx="5897880" cy="384048"/>
          </a:xfrm>
          <a:prstGeom prst="roundRect">
            <a:avLst>
              <a:gd name="adj" fmla="val 19048"/>
            </a:avLst>
          </a:prstGeom>
          <a:solidFill>
            <a:srgbClr val="F1F5FA"/>
          </a:solidFill>
          <a:ln/>
        </p:spPr>
        <p:txBody>
          <a:bodyPr/>
          <a:lstStyle/>
          <a:p>
            <a:endParaRPr lang="hr-HR"/>
          </a:p>
        </p:txBody>
      </p:sp>
      <p:sp>
        <p:nvSpPr>
          <p:cNvPr id="14" name="Text 10"/>
          <p:cNvSpPr txBox="1"/>
          <p:nvPr/>
        </p:nvSpPr>
        <p:spPr>
          <a:xfrm>
            <a:off x="804672" y="21945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Specialty: rheumatological emergencies</a:t>
            </a:r>
            <a:endParaRPr lang="en-US" sz="1200" dirty="0"/>
          </a:p>
        </p:txBody>
      </p:sp>
      <p:pic>
        <p:nvPicPr>
          <p:cNvPr id="15" name="Image 2" descr="preencoded.png"/>
          <p:cNvPicPr>
            <a:picLocks noChangeAspect="1"/>
          </p:cNvPicPr>
          <p:nvPr/>
        </p:nvPicPr>
        <p:blipFill>
          <a:blip r:embed="rId4"/>
          <a:stretch>
            <a:fillRect/>
          </a:stretch>
        </p:blipFill>
        <p:spPr>
          <a:xfrm>
            <a:off x="6675120" y="2258568"/>
            <a:ext cx="256032" cy="256032"/>
          </a:xfrm>
          <a:prstGeom prst="rect">
            <a:avLst/>
          </a:prstGeom>
        </p:spPr>
      </p:pic>
      <p:sp>
        <p:nvSpPr>
          <p:cNvPr id="16" name="Shape 11"/>
          <p:cNvSpPr/>
          <p:nvPr/>
        </p:nvSpPr>
        <p:spPr>
          <a:xfrm>
            <a:off x="7086600" y="2194560"/>
            <a:ext cx="4434840" cy="384048"/>
          </a:xfrm>
          <a:prstGeom prst="roundRect">
            <a:avLst>
              <a:gd name="adj" fmla="val 14286"/>
            </a:avLst>
          </a:prstGeom>
          <a:solidFill>
            <a:srgbClr val="0E2A4A"/>
          </a:solidFill>
          <a:ln/>
        </p:spPr>
        <p:txBody>
          <a:bodyPr/>
          <a:lstStyle/>
          <a:p>
            <a:endParaRPr lang="hr-HR"/>
          </a:p>
        </p:txBody>
      </p:sp>
      <p:sp>
        <p:nvSpPr>
          <p:cNvPr id="17" name="Text 12"/>
          <p:cNvSpPr txBox="1"/>
          <p:nvPr/>
        </p:nvSpPr>
        <p:spPr>
          <a:xfrm>
            <a:off x="7269480" y="21945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3</a:t>
            </a:r>
            <a:endParaRPr lang="en-US" sz="1250" dirty="0"/>
          </a:p>
        </p:txBody>
      </p:sp>
      <p:sp>
        <p:nvSpPr>
          <p:cNvPr id="18" name="Shape 13"/>
          <p:cNvSpPr/>
          <p:nvPr/>
        </p:nvSpPr>
        <p:spPr>
          <a:xfrm>
            <a:off x="640080" y="2651760"/>
            <a:ext cx="5897880" cy="384048"/>
          </a:xfrm>
          <a:prstGeom prst="roundRect">
            <a:avLst>
              <a:gd name="adj" fmla="val 19048"/>
            </a:avLst>
          </a:prstGeom>
          <a:solidFill>
            <a:srgbClr val="F1F5FA"/>
          </a:solidFill>
          <a:ln/>
        </p:spPr>
        <p:txBody>
          <a:bodyPr/>
          <a:lstStyle/>
          <a:p>
            <a:endParaRPr lang="hr-HR"/>
          </a:p>
        </p:txBody>
      </p:sp>
      <p:sp>
        <p:nvSpPr>
          <p:cNvPr id="19" name="Text 14"/>
          <p:cNvSpPr txBox="1"/>
          <p:nvPr/>
        </p:nvSpPr>
        <p:spPr>
          <a:xfrm>
            <a:off x="804672" y="26517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Specialty: practical procedures</a:t>
            </a:r>
            <a:endParaRPr lang="en-US" sz="1200" dirty="0"/>
          </a:p>
        </p:txBody>
      </p:sp>
      <p:pic>
        <p:nvPicPr>
          <p:cNvPr id="20" name="Image 3" descr="preencoded.png"/>
          <p:cNvPicPr>
            <a:picLocks noChangeAspect="1"/>
          </p:cNvPicPr>
          <p:nvPr/>
        </p:nvPicPr>
        <p:blipFill>
          <a:blip r:embed="rId4"/>
          <a:stretch>
            <a:fillRect/>
          </a:stretch>
        </p:blipFill>
        <p:spPr>
          <a:xfrm>
            <a:off x="6675120" y="2715768"/>
            <a:ext cx="256032" cy="256032"/>
          </a:xfrm>
          <a:prstGeom prst="rect">
            <a:avLst/>
          </a:prstGeom>
        </p:spPr>
      </p:pic>
      <p:sp>
        <p:nvSpPr>
          <p:cNvPr id="21" name="Shape 15"/>
          <p:cNvSpPr/>
          <p:nvPr/>
        </p:nvSpPr>
        <p:spPr>
          <a:xfrm>
            <a:off x="7086600" y="2651760"/>
            <a:ext cx="4434840" cy="384048"/>
          </a:xfrm>
          <a:prstGeom prst="roundRect">
            <a:avLst>
              <a:gd name="adj" fmla="val 14286"/>
            </a:avLst>
          </a:prstGeom>
          <a:solidFill>
            <a:srgbClr val="0E2A4A"/>
          </a:solidFill>
          <a:ln/>
        </p:spPr>
        <p:txBody>
          <a:bodyPr/>
          <a:lstStyle/>
          <a:p>
            <a:endParaRPr lang="hr-HR"/>
          </a:p>
        </p:txBody>
      </p:sp>
      <p:sp>
        <p:nvSpPr>
          <p:cNvPr id="22" name="Text 16"/>
          <p:cNvSpPr txBox="1"/>
          <p:nvPr/>
        </p:nvSpPr>
        <p:spPr>
          <a:xfrm>
            <a:off x="7269480" y="26517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4</a:t>
            </a:r>
            <a:endParaRPr lang="en-US" sz="1250" dirty="0"/>
          </a:p>
        </p:txBody>
      </p:sp>
      <p:sp>
        <p:nvSpPr>
          <p:cNvPr id="23" name="Shape 17"/>
          <p:cNvSpPr/>
          <p:nvPr/>
        </p:nvSpPr>
        <p:spPr>
          <a:xfrm>
            <a:off x="640080" y="3108960"/>
            <a:ext cx="5897880" cy="384048"/>
          </a:xfrm>
          <a:prstGeom prst="roundRect">
            <a:avLst>
              <a:gd name="adj" fmla="val 19048"/>
            </a:avLst>
          </a:prstGeom>
          <a:solidFill>
            <a:srgbClr val="F1F5FA"/>
          </a:solidFill>
          <a:ln/>
        </p:spPr>
        <p:txBody>
          <a:bodyPr/>
          <a:lstStyle/>
          <a:p>
            <a:endParaRPr lang="hr-HR"/>
          </a:p>
        </p:txBody>
      </p:sp>
      <p:sp>
        <p:nvSpPr>
          <p:cNvPr id="24" name="Text 18"/>
          <p:cNvSpPr txBox="1"/>
          <p:nvPr/>
        </p:nvSpPr>
        <p:spPr>
          <a:xfrm>
            <a:off x="804672" y="31089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Specialty: transitional care, pain, bone, rare</a:t>
            </a:r>
            <a:endParaRPr lang="en-US" sz="1200" dirty="0"/>
          </a:p>
        </p:txBody>
      </p:sp>
      <p:pic>
        <p:nvPicPr>
          <p:cNvPr id="25" name="Image 4" descr="preencoded.png"/>
          <p:cNvPicPr>
            <a:picLocks noChangeAspect="1"/>
          </p:cNvPicPr>
          <p:nvPr/>
        </p:nvPicPr>
        <p:blipFill>
          <a:blip r:embed="rId4"/>
          <a:stretch>
            <a:fillRect/>
          </a:stretch>
        </p:blipFill>
        <p:spPr>
          <a:xfrm>
            <a:off x="6675120" y="3172968"/>
            <a:ext cx="256032" cy="256032"/>
          </a:xfrm>
          <a:prstGeom prst="rect">
            <a:avLst/>
          </a:prstGeom>
        </p:spPr>
      </p:pic>
      <p:sp>
        <p:nvSpPr>
          <p:cNvPr id="26" name="Shape 19"/>
          <p:cNvSpPr/>
          <p:nvPr/>
        </p:nvSpPr>
        <p:spPr>
          <a:xfrm>
            <a:off x="7086600" y="3108960"/>
            <a:ext cx="4434840" cy="384048"/>
          </a:xfrm>
          <a:prstGeom prst="roundRect">
            <a:avLst>
              <a:gd name="adj" fmla="val 14286"/>
            </a:avLst>
          </a:prstGeom>
          <a:solidFill>
            <a:srgbClr val="0E2A4A"/>
          </a:solidFill>
          <a:ln/>
        </p:spPr>
        <p:txBody>
          <a:bodyPr/>
          <a:lstStyle/>
          <a:p>
            <a:endParaRPr lang="hr-HR"/>
          </a:p>
        </p:txBody>
      </p:sp>
      <p:sp>
        <p:nvSpPr>
          <p:cNvPr id="27" name="Text 20"/>
          <p:cNvSpPr txBox="1"/>
          <p:nvPr/>
        </p:nvSpPr>
        <p:spPr>
          <a:xfrm>
            <a:off x="7269480" y="31089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7</a:t>
            </a:r>
            <a:endParaRPr lang="en-US" sz="1250" dirty="0"/>
          </a:p>
        </p:txBody>
      </p:sp>
      <p:sp>
        <p:nvSpPr>
          <p:cNvPr id="28" name="Shape 21"/>
          <p:cNvSpPr/>
          <p:nvPr/>
        </p:nvSpPr>
        <p:spPr>
          <a:xfrm>
            <a:off x="640080" y="3566160"/>
            <a:ext cx="5897880" cy="384048"/>
          </a:xfrm>
          <a:prstGeom prst="roundRect">
            <a:avLst>
              <a:gd name="adj" fmla="val 19048"/>
            </a:avLst>
          </a:prstGeom>
          <a:solidFill>
            <a:srgbClr val="F1F5FA"/>
          </a:solidFill>
          <a:ln/>
        </p:spPr>
        <p:txBody>
          <a:bodyPr/>
          <a:lstStyle/>
          <a:p>
            <a:endParaRPr lang="hr-HR"/>
          </a:p>
        </p:txBody>
      </p:sp>
      <p:sp>
        <p:nvSpPr>
          <p:cNvPr id="29" name="Text 22"/>
          <p:cNvSpPr txBox="1"/>
          <p:nvPr/>
        </p:nvSpPr>
        <p:spPr>
          <a:xfrm>
            <a:off x="804672" y="35661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Specialty: MDT leadership; primary-care interface</a:t>
            </a:r>
            <a:endParaRPr lang="en-US" sz="1200" dirty="0"/>
          </a:p>
        </p:txBody>
      </p:sp>
      <p:pic>
        <p:nvPicPr>
          <p:cNvPr id="30" name="Image 5" descr="preencoded.png"/>
          <p:cNvPicPr>
            <a:picLocks noChangeAspect="1"/>
          </p:cNvPicPr>
          <p:nvPr/>
        </p:nvPicPr>
        <p:blipFill>
          <a:blip r:embed="rId4"/>
          <a:stretch>
            <a:fillRect/>
          </a:stretch>
        </p:blipFill>
        <p:spPr>
          <a:xfrm>
            <a:off x="6675120" y="3630168"/>
            <a:ext cx="256032" cy="256032"/>
          </a:xfrm>
          <a:prstGeom prst="rect">
            <a:avLst/>
          </a:prstGeom>
        </p:spPr>
      </p:pic>
      <p:sp>
        <p:nvSpPr>
          <p:cNvPr id="31" name="Shape 23"/>
          <p:cNvSpPr/>
          <p:nvPr/>
        </p:nvSpPr>
        <p:spPr>
          <a:xfrm>
            <a:off x="7086600" y="3566160"/>
            <a:ext cx="4434840" cy="384048"/>
          </a:xfrm>
          <a:prstGeom prst="roundRect">
            <a:avLst>
              <a:gd name="adj" fmla="val 14286"/>
            </a:avLst>
          </a:prstGeom>
          <a:solidFill>
            <a:srgbClr val="0E2A4A"/>
          </a:solidFill>
          <a:ln/>
        </p:spPr>
        <p:txBody>
          <a:bodyPr/>
          <a:lstStyle/>
          <a:p>
            <a:endParaRPr lang="hr-HR"/>
          </a:p>
        </p:txBody>
      </p:sp>
      <p:sp>
        <p:nvSpPr>
          <p:cNvPr id="32" name="Text 24"/>
          <p:cNvSpPr txBox="1"/>
          <p:nvPr/>
        </p:nvSpPr>
        <p:spPr>
          <a:xfrm>
            <a:off x="7269480" y="35661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6 · EPA 8</a:t>
            </a:r>
            <a:endParaRPr lang="en-US" sz="1250" dirty="0"/>
          </a:p>
        </p:txBody>
      </p:sp>
      <p:sp>
        <p:nvSpPr>
          <p:cNvPr id="33" name="Shape 25"/>
          <p:cNvSpPr/>
          <p:nvPr/>
        </p:nvSpPr>
        <p:spPr>
          <a:xfrm>
            <a:off x="640080" y="4023360"/>
            <a:ext cx="5897880" cy="384048"/>
          </a:xfrm>
          <a:prstGeom prst="roundRect">
            <a:avLst>
              <a:gd name="adj" fmla="val 19048"/>
            </a:avLst>
          </a:prstGeom>
          <a:solidFill>
            <a:srgbClr val="F1F5FA"/>
          </a:solidFill>
          <a:ln/>
        </p:spPr>
        <p:txBody>
          <a:bodyPr/>
          <a:lstStyle/>
          <a:p>
            <a:endParaRPr lang="hr-HR"/>
          </a:p>
        </p:txBody>
      </p:sp>
      <p:sp>
        <p:nvSpPr>
          <p:cNvPr id="34" name="Text 26"/>
          <p:cNvSpPr txBox="1"/>
          <p:nvPr/>
        </p:nvSpPr>
        <p:spPr>
          <a:xfrm>
            <a:off x="804672" y="40233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Generic: communication; ethics and law</a:t>
            </a:r>
            <a:endParaRPr lang="en-US" sz="1200" dirty="0"/>
          </a:p>
        </p:txBody>
      </p:sp>
      <p:pic>
        <p:nvPicPr>
          <p:cNvPr id="35" name="Image 6" descr="preencoded.png"/>
          <p:cNvPicPr>
            <a:picLocks noChangeAspect="1"/>
          </p:cNvPicPr>
          <p:nvPr/>
        </p:nvPicPr>
        <p:blipFill>
          <a:blip r:embed="rId4"/>
          <a:stretch>
            <a:fillRect/>
          </a:stretch>
        </p:blipFill>
        <p:spPr>
          <a:xfrm>
            <a:off x="6675120" y="4087368"/>
            <a:ext cx="256032" cy="256032"/>
          </a:xfrm>
          <a:prstGeom prst="rect">
            <a:avLst/>
          </a:prstGeom>
        </p:spPr>
      </p:pic>
      <p:sp>
        <p:nvSpPr>
          <p:cNvPr id="36" name="Shape 27"/>
          <p:cNvSpPr/>
          <p:nvPr/>
        </p:nvSpPr>
        <p:spPr>
          <a:xfrm>
            <a:off x="7086600" y="4023360"/>
            <a:ext cx="4434840" cy="384048"/>
          </a:xfrm>
          <a:prstGeom prst="roundRect">
            <a:avLst>
              <a:gd name="adj" fmla="val 14286"/>
            </a:avLst>
          </a:prstGeom>
          <a:solidFill>
            <a:srgbClr val="3D6C99"/>
          </a:solidFill>
          <a:ln/>
        </p:spPr>
        <p:txBody>
          <a:bodyPr/>
          <a:lstStyle/>
          <a:p>
            <a:endParaRPr lang="hr-HR"/>
          </a:p>
        </p:txBody>
      </p:sp>
      <p:sp>
        <p:nvSpPr>
          <p:cNvPr id="37" name="Text 28"/>
          <p:cNvSpPr txBox="1"/>
          <p:nvPr/>
        </p:nvSpPr>
        <p:spPr>
          <a:xfrm>
            <a:off x="7269480" y="40233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11</a:t>
            </a:r>
            <a:endParaRPr lang="en-US" sz="1250" dirty="0"/>
          </a:p>
        </p:txBody>
      </p:sp>
      <p:sp>
        <p:nvSpPr>
          <p:cNvPr id="38" name="Shape 29"/>
          <p:cNvSpPr/>
          <p:nvPr/>
        </p:nvSpPr>
        <p:spPr>
          <a:xfrm>
            <a:off x="640080" y="4480560"/>
            <a:ext cx="5897880" cy="384048"/>
          </a:xfrm>
          <a:prstGeom prst="roundRect">
            <a:avLst>
              <a:gd name="adj" fmla="val 19048"/>
            </a:avLst>
          </a:prstGeom>
          <a:solidFill>
            <a:srgbClr val="F1F5FA"/>
          </a:solidFill>
          <a:ln/>
        </p:spPr>
        <p:txBody>
          <a:bodyPr/>
          <a:lstStyle/>
          <a:p>
            <a:endParaRPr lang="hr-HR"/>
          </a:p>
        </p:txBody>
      </p:sp>
      <p:sp>
        <p:nvSpPr>
          <p:cNvPr id="39" name="Text 30"/>
          <p:cNvSpPr txBox="1"/>
          <p:nvPr/>
        </p:nvSpPr>
        <p:spPr>
          <a:xfrm>
            <a:off x="804672" y="44805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Generic: safety and QI</a:t>
            </a:r>
            <a:endParaRPr lang="en-US" sz="1200" dirty="0"/>
          </a:p>
        </p:txBody>
      </p:sp>
      <p:pic>
        <p:nvPicPr>
          <p:cNvPr id="40" name="Image 7" descr="preencoded.png"/>
          <p:cNvPicPr>
            <a:picLocks noChangeAspect="1"/>
          </p:cNvPicPr>
          <p:nvPr/>
        </p:nvPicPr>
        <p:blipFill>
          <a:blip r:embed="rId4"/>
          <a:stretch>
            <a:fillRect/>
          </a:stretch>
        </p:blipFill>
        <p:spPr>
          <a:xfrm>
            <a:off x="6675120" y="4544568"/>
            <a:ext cx="256032" cy="256032"/>
          </a:xfrm>
          <a:prstGeom prst="rect">
            <a:avLst/>
          </a:prstGeom>
        </p:spPr>
      </p:pic>
      <p:sp>
        <p:nvSpPr>
          <p:cNvPr id="41" name="Shape 31"/>
          <p:cNvSpPr/>
          <p:nvPr/>
        </p:nvSpPr>
        <p:spPr>
          <a:xfrm>
            <a:off x="7086600" y="4480560"/>
            <a:ext cx="4434840" cy="384048"/>
          </a:xfrm>
          <a:prstGeom prst="roundRect">
            <a:avLst>
              <a:gd name="adj" fmla="val 14286"/>
            </a:avLst>
          </a:prstGeom>
          <a:solidFill>
            <a:srgbClr val="3D6C99"/>
          </a:solidFill>
          <a:ln/>
        </p:spPr>
        <p:txBody>
          <a:bodyPr/>
          <a:lstStyle/>
          <a:p>
            <a:endParaRPr lang="hr-HR"/>
          </a:p>
        </p:txBody>
      </p:sp>
      <p:sp>
        <p:nvSpPr>
          <p:cNvPr id="42" name="Text 32"/>
          <p:cNvSpPr txBox="1"/>
          <p:nvPr/>
        </p:nvSpPr>
        <p:spPr>
          <a:xfrm>
            <a:off x="7269480" y="44805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10</a:t>
            </a:r>
            <a:endParaRPr lang="en-US" sz="1250" dirty="0"/>
          </a:p>
        </p:txBody>
      </p:sp>
      <p:sp>
        <p:nvSpPr>
          <p:cNvPr id="43" name="Shape 33"/>
          <p:cNvSpPr/>
          <p:nvPr/>
        </p:nvSpPr>
        <p:spPr>
          <a:xfrm>
            <a:off x="640080" y="4937760"/>
            <a:ext cx="5897880" cy="384048"/>
          </a:xfrm>
          <a:prstGeom prst="roundRect">
            <a:avLst>
              <a:gd name="adj" fmla="val 19048"/>
            </a:avLst>
          </a:prstGeom>
          <a:solidFill>
            <a:srgbClr val="F1F5FA"/>
          </a:solidFill>
          <a:ln/>
        </p:spPr>
        <p:txBody>
          <a:bodyPr/>
          <a:lstStyle/>
          <a:p>
            <a:endParaRPr lang="hr-HR"/>
          </a:p>
        </p:txBody>
      </p:sp>
      <p:sp>
        <p:nvSpPr>
          <p:cNvPr id="44" name="Text 34"/>
          <p:cNvSpPr txBox="1"/>
          <p:nvPr/>
        </p:nvSpPr>
        <p:spPr>
          <a:xfrm>
            <a:off x="804672" y="4937760"/>
            <a:ext cx="5669280" cy="384048"/>
          </a:xfrm>
          <a:prstGeom prst="rect">
            <a:avLst/>
          </a:prstGeom>
          <a:noFill/>
          <a:ln/>
        </p:spPr>
        <p:txBody>
          <a:bodyPr wrap="square" lIns="0" tIns="0" rIns="0" bIns="0" rtlCol="0" anchor="ctr"/>
          <a:lstStyle/>
          <a:p>
            <a:pPr marL="0" indent="0">
              <a:buNone/>
            </a:pPr>
            <a:r>
              <a:rPr lang="en-US" sz="1200" dirty="0">
                <a:solidFill>
                  <a:srgbClr val="16232F"/>
                </a:solidFill>
                <a:latin typeface="Calibri" pitchFamily="34" charset="0"/>
                <a:ea typeface="Calibri" pitchFamily="34" charset="-122"/>
                <a:cs typeface="Calibri" pitchFamily="34" charset="-120"/>
              </a:rPr>
              <a:t>Generic: research</a:t>
            </a:r>
            <a:endParaRPr lang="en-US" sz="1200" dirty="0"/>
          </a:p>
        </p:txBody>
      </p:sp>
      <p:pic>
        <p:nvPicPr>
          <p:cNvPr id="45" name="Image 8" descr="preencoded.png"/>
          <p:cNvPicPr>
            <a:picLocks noChangeAspect="1"/>
          </p:cNvPicPr>
          <p:nvPr/>
        </p:nvPicPr>
        <p:blipFill>
          <a:blip r:embed="rId4"/>
          <a:stretch>
            <a:fillRect/>
          </a:stretch>
        </p:blipFill>
        <p:spPr>
          <a:xfrm>
            <a:off x="6675120" y="5001768"/>
            <a:ext cx="256032" cy="256032"/>
          </a:xfrm>
          <a:prstGeom prst="rect">
            <a:avLst/>
          </a:prstGeom>
        </p:spPr>
      </p:pic>
      <p:sp>
        <p:nvSpPr>
          <p:cNvPr id="46" name="Shape 35"/>
          <p:cNvSpPr/>
          <p:nvPr/>
        </p:nvSpPr>
        <p:spPr>
          <a:xfrm>
            <a:off x="7086600" y="4937760"/>
            <a:ext cx="4434840" cy="384048"/>
          </a:xfrm>
          <a:prstGeom prst="roundRect">
            <a:avLst>
              <a:gd name="adj" fmla="val 14286"/>
            </a:avLst>
          </a:prstGeom>
          <a:solidFill>
            <a:srgbClr val="3D6C99"/>
          </a:solidFill>
          <a:ln/>
        </p:spPr>
        <p:txBody>
          <a:bodyPr/>
          <a:lstStyle/>
          <a:p>
            <a:endParaRPr lang="hr-HR"/>
          </a:p>
        </p:txBody>
      </p:sp>
      <p:sp>
        <p:nvSpPr>
          <p:cNvPr id="47" name="Text 36"/>
          <p:cNvSpPr txBox="1"/>
          <p:nvPr/>
        </p:nvSpPr>
        <p:spPr>
          <a:xfrm>
            <a:off x="7269480" y="4937760"/>
            <a:ext cx="4114800" cy="38404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EPA 9</a:t>
            </a:r>
            <a:endParaRPr lang="en-US" sz="1250" dirty="0"/>
          </a:p>
        </p:txBody>
      </p:sp>
      <p:sp>
        <p:nvSpPr>
          <p:cNvPr id="48" name="Shape 37"/>
          <p:cNvSpPr/>
          <p:nvPr/>
        </p:nvSpPr>
        <p:spPr>
          <a:xfrm>
            <a:off x="640080" y="5486400"/>
            <a:ext cx="10881360" cy="566928"/>
          </a:xfrm>
          <a:prstGeom prst="roundRect">
            <a:avLst>
              <a:gd name="adj" fmla="val 12903"/>
            </a:avLst>
          </a:prstGeom>
          <a:solidFill>
            <a:srgbClr val="F1F5FA"/>
          </a:solidFill>
          <a:ln/>
        </p:spPr>
        <p:txBody>
          <a:bodyPr/>
          <a:lstStyle/>
          <a:p>
            <a:endParaRPr lang="hr-HR"/>
          </a:p>
        </p:txBody>
      </p:sp>
      <p:sp>
        <p:nvSpPr>
          <p:cNvPr id="49" name="Text 38"/>
          <p:cNvSpPr txBox="1"/>
          <p:nvPr/>
        </p:nvSpPr>
        <p:spPr>
          <a:xfrm>
            <a:off x="822960" y="5504688"/>
            <a:ext cx="10515600" cy="530352"/>
          </a:xfrm>
          <a:prstGeom prst="rect">
            <a:avLst/>
          </a:prstGeom>
          <a:noFill/>
          <a:ln/>
        </p:spPr>
        <p:txBody>
          <a:bodyPr wrap="square" lIns="0" tIns="0" rIns="0" bIns="0" rtlCol="0" anchor="ctr"/>
          <a:lstStyle/>
          <a:p>
            <a:pPr marL="0" indent="0">
              <a:buNone/>
            </a:pPr>
            <a:r>
              <a:rPr lang="en-US" sz="1150" i="1" dirty="0">
                <a:solidFill>
                  <a:srgbClr val="16232F"/>
                </a:solidFill>
                <a:latin typeface="Calibri" pitchFamily="34" charset="0"/>
                <a:ea typeface="Calibri" pitchFamily="34" charset="-122"/>
                <a:cs typeface="Calibri" pitchFamily="34" charset="-120"/>
              </a:rPr>
              <a:t>Kept: the four-level entrustment scale. Translated: NHS-specific items and UK terms (for example ARCP becomes the Annual Progression Review, with the national name as an example).</a:t>
            </a:r>
            <a:endParaRPr lang="en-US" sz="1150" dirty="0"/>
          </a:p>
        </p:txBody>
      </p:sp>
      <p:sp>
        <p:nvSpPr>
          <p:cNvPr id="50" name="Text 39"/>
          <p:cNvSpPr txBox="1"/>
          <p:nvPr/>
        </p:nvSpPr>
        <p:spPr>
          <a:xfrm>
            <a:off x="640080" y="6181344"/>
            <a:ext cx="10881360" cy="237744"/>
          </a:xfrm>
          <a:prstGeom prst="rect">
            <a:avLst/>
          </a:prstGeom>
          <a:noFill/>
          <a:ln/>
        </p:spPr>
        <p:txBody>
          <a:bodyPr wrap="square" lIns="0" tIns="0" rIns="0" bIns="0" rtlCol="0" anchor="ctr"/>
          <a:lstStyle/>
          <a:p>
            <a:pPr marL="0" indent="0">
              <a:buNone/>
            </a:pPr>
            <a:r>
              <a:rPr lang="en-US" sz="850" i="1" dirty="0">
                <a:solidFill>
                  <a:srgbClr val="8393A5"/>
                </a:solidFill>
                <a:latin typeface="Calibri" pitchFamily="34" charset="0"/>
                <a:ea typeface="Calibri" pitchFamily="34" charset="-122"/>
                <a:cs typeface="Calibri" pitchFamily="34" charset="-120"/>
              </a:rPr>
              <a:t>Source: JRCPTB Rheumatology Curriculum 2022 (6 generic + 7 specialty CiPs). Correspondence shown is the Committee’s working translation, not a formal equivalence.</a:t>
            </a:r>
            <a:endParaRPr lang="en-US" sz="850" dirty="0"/>
          </a:p>
        </p:txBody>
      </p:sp>
      <p:sp>
        <p:nvSpPr>
          <p:cNvPr id="51" name="Text 40"/>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52" name="Text 41"/>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8 / 18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C8963E"/>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WHERE THE FRAMES MEET</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Matrix 1 — each EPA integrates domains and roles</a:t>
            </a:r>
            <a:endParaRPr lang="en-US" sz="2700" dirty="0"/>
          </a:p>
        </p:txBody>
      </p:sp>
      <p:sp>
        <p:nvSpPr>
          <p:cNvPr id="6" name="Shape 3"/>
          <p:cNvSpPr/>
          <p:nvPr/>
        </p:nvSpPr>
        <p:spPr>
          <a:xfrm>
            <a:off x="3840480" y="1371600"/>
            <a:ext cx="3712464" cy="310896"/>
          </a:xfrm>
          <a:prstGeom prst="roundRect">
            <a:avLst>
              <a:gd name="adj" fmla="val 11765"/>
            </a:avLst>
          </a:prstGeom>
          <a:solidFill>
            <a:srgbClr val="0E2A4A"/>
          </a:solidFill>
          <a:ln/>
        </p:spPr>
        <p:txBody>
          <a:bodyPr/>
          <a:lstStyle/>
          <a:p>
            <a:endParaRPr lang="hr-HR"/>
          </a:p>
        </p:txBody>
      </p:sp>
      <p:sp>
        <p:nvSpPr>
          <p:cNvPr id="7" name="Text 4"/>
          <p:cNvSpPr txBox="1"/>
          <p:nvPr/>
        </p:nvSpPr>
        <p:spPr>
          <a:xfrm>
            <a:off x="3840480" y="1371600"/>
            <a:ext cx="3712464" cy="310896"/>
          </a:xfrm>
          <a:prstGeom prst="rect">
            <a:avLst/>
          </a:prstGeom>
          <a:noFill/>
          <a:ln/>
        </p:spPr>
        <p:txBody>
          <a:bodyPr wrap="square" lIns="0" tIns="0" rIns="0" bIns="0" rtlCol="0" anchor="ctr"/>
          <a:lstStyle/>
          <a:p>
            <a:pPr marL="0" indent="0" algn="ctr">
              <a:buNone/>
            </a:pPr>
            <a:r>
              <a:rPr lang="en-US" sz="1000" b="1" kern="0" spc="150" dirty="0">
                <a:solidFill>
                  <a:srgbClr val="FFFFFF"/>
                </a:solidFill>
                <a:latin typeface="Calibri" pitchFamily="34" charset="0"/>
                <a:ea typeface="Calibri" pitchFamily="34" charset="-122"/>
                <a:cs typeface="Calibri" pitchFamily="34" charset="-120"/>
              </a:rPr>
              <a:t>EULAR–UEMS DOMAINS</a:t>
            </a:r>
            <a:endParaRPr lang="en-US" sz="1000" dirty="0"/>
          </a:p>
        </p:txBody>
      </p:sp>
      <p:sp>
        <p:nvSpPr>
          <p:cNvPr id="8" name="Shape 5"/>
          <p:cNvSpPr/>
          <p:nvPr/>
        </p:nvSpPr>
        <p:spPr>
          <a:xfrm>
            <a:off x="7827264" y="1371600"/>
            <a:ext cx="3712464" cy="310896"/>
          </a:xfrm>
          <a:prstGeom prst="roundRect">
            <a:avLst>
              <a:gd name="adj" fmla="val 11765"/>
            </a:avLst>
          </a:prstGeom>
          <a:solidFill>
            <a:srgbClr val="3D6C99"/>
          </a:solidFill>
          <a:ln/>
        </p:spPr>
        <p:txBody>
          <a:bodyPr/>
          <a:lstStyle/>
          <a:p>
            <a:endParaRPr lang="hr-HR"/>
          </a:p>
        </p:txBody>
      </p:sp>
      <p:sp>
        <p:nvSpPr>
          <p:cNvPr id="9" name="Text 6"/>
          <p:cNvSpPr txBox="1"/>
          <p:nvPr/>
        </p:nvSpPr>
        <p:spPr>
          <a:xfrm>
            <a:off x="7827264" y="1371600"/>
            <a:ext cx="3712464" cy="310896"/>
          </a:xfrm>
          <a:prstGeom prst="rect">
            <a:avLst/>
          </a:prstGeom>
          <a:noFill/>
          <a:ln/>
        </p:spPr>
        <p:txBody>
          <a:bodyPr wrap="square" lIns="0" tIns="0" rIns="0" bIns="0" rtlCol="0" anchor="ctr"/>
          <a:lstStyle/>
          <a:p>
            <a:pPr marL="0" indent="0" algn="ctr">
              <a:buNone/>
            </a:pPr>
            <a:r>
              <a:rPr lang="en-US" sz="1000" b="1" kern="0" spc="150" dirty="0">
                <a:solidFill>
                  <a:srgbClr val="FFFFFF"/>
                </a:solidFill>
                <a:latin typeface="Calibri" pitchFamily="34" charset="0"/>
                <a:ea typeface="Calibri" pitchFamily="34" charset="-122"/>
                <a:cs typeface="Calibri" pitchFamily="34" charset="-120"/>
              </a:rPr>
              <a:t>CANMEDS ROLES</a:t>
            </a:r>
            <a:endParaRPr lang="en-US" sz="1000" dirty="0"/>
          </a:p>
        </p:txBody>
      </p:sp>
      <p:sp>
        <p:nvSpPr>
          <p:cNvPr id="10" name="Text 7"/>
          <p:cNvSpPr txBox="1"/>
          <p:nvPr/>
        </p:nvSpPr>
        <p:spPr>
          <a:xfrm>
            <a:off x="3840480" y="1700784"/>
            <a:ext cx="530352" cy="256032"/>
          </a:xfrm>
          <a:prstGeom prst="rect">
            <a:avLst/>
          </a:prstGeom>
          <a:noFill/>
          <a:ln/>
        </p:spPr>
        <p:txBody>
          <a:bodyPr wrap="square" lIns="0" tIns="0" rIns="0" bIns="0" rtlCol="0" anchor="ctr"/>
          <a:lstStyle/>
          <a:p>
            <a:pPr marL="0" indent="0" algn="ctr">
              <a:buNone/>
            </a:pPr>
            <a:r>
              <a:rPr lang="en-US" sz="1050" b="1" dirty="0">
                <a:solidFill>
                  <a:srgbClr val="0E2A4A"/>
                </a:solidFill>
                <a:latin typeface="Calibri" pitchFamily="34" charset="0"/>
                <a:ea typeface="Calibri" pitchFamily="34" charset="-122"/>
                <a:cs typeface="Calibri" pitchFamily="34" charset="-120"/>
              </a:rPr>
              <a:t>D1</a:t>
            </a:r>
            <a:endParaRPr lang="en-US" sz="1050" dirty="0"/>
          </a:p>
        </p:txBody>
      </p:sp>
      <p:sp>
        <p:nvSpPr>
          <p:cNvPr id="11" name="Text 8"/>
          <p:cNvSpPr txBox="1"/>
          <p:nvPr/>
        </p:nvSpPr>
        <p:spPr>
          <a:xfrm>
            <a:off x="4370832" y="1700784"/>
            <a:ext cx="530352" cy="256032"/>
          </a:xfrm>
          <a:prstGeom prst="rect">
            <a:avLst/>
          </a:prstGeom>
          <a:noFill/>
          <a:ln/>
        </p:spPr>
        <p:txBody>
          <a:bodyPr wrap="square" lIns="0" tIns="0" rIns="0" bIns="0" rtlCol="0" anchor="ctr"/>
          <a:lstStyle/>
          <a:p>
            <a:pPr marL="0" indent="0" algn="ctr">
              <a:buNone/>
            </a:pPr>
            <a:r>
              <a:rPr lang="en-US" sz="1050" b="1" dirty="0">
                <a:solidFill>
                  <a:srgbClr val="0E2A4A"/>
                </a:solidFill>
                <a:latin typeface="Calibri" pitchFamily="34" charset="0"/>
                <a:ea typeface="Calibri" pitchFamily="34" charset="-122"/>
                <a:cs typeface="Calibri" pitchFamily="34" charset="-120"/>
              </a:rPr>
              <a:t>D2</a:t>
            </a:r>
            <a:endParaRPr lang="en-US" sz="1050" dirty="0"/>
          </a:p>
        </p:txBody>
      </p:sp>
      <p:sp>
        <p:nvSpPr>
          <p:cNvPr id="12" name="Text 9"/>
          <p:cNvSpPr txBox="1"/>
          <p:nvPr/>
        </p:nvSpPr>
        <p:spPr>
          <a:xfrm>
            <a:off x="4901184" y="1700784"/>
            <a:ext cx="530352" cy="256032"/>
          </a:xfrm>
          <a:prstGeom prst="rect">
            <a:avLst/>
          </a:prstGeom>
          <a:noFill/>
          <a:ln/>
        </p:spPr>
        <p:txBody>
          <a:bodyPr wrap="square" lIns="0" tIns="0" rIns="0" bIns="0" rtlCol="0" anchor="ctr"/>
          <a:lstStyle/>
          <a:p>
            <a:pPr marL="0" indent="0" algn="ctr">
              <a:buNone/>
            </a:pPr>
            <a:r>
              <a:rPr lang="en-US" sz="1050" b="1" dirty="0">
                <a:solidFill>
                  <a:srgbClr val="0E2A4A"/>
                </a:solidFill>
                <a:latin typeface="Calibri" pitchFamily="34" charset="0"/>
                <a:ea typeface="Calibri" pitchFamily="34" charset="-122"/>
                <a:cs typeface="Calibri" pitchFamily="34" charset="-120"/>
              </a:rPr>
              <a:t>D3</a:t>
            </a:r>
            <a:endParaRPr lang="en-US" sz="1050" dirty="0"/>
          </a:p>
        </p:txBody>
      </p:sp>
      <p:sp>
        <p:nvSpPr>
          <p:cNvPr id="13" name="Text 10"/>
          <p:cNvSpPr txBox="1"/>
          <p:nvPr/>
        </p:nvSpPr>
        <p:spPr>
          <a:xfrm>
            <a:off x="5431536" y="1700784"/>
            <a:ext cx="530352" cy="256032"/>
          </a:xfrm>
          <a:prstGeom prst="rect">
            <a:avLst/>
          </a:prstGeom>
          <a:noFill/>
          <a:ln/>
        </p:spPr>
        <p:txBody>
          <a:bodyPr wrap="square" lIns="0" tIns="0" rIns="0" bIns="0" rtlCol="0" anchor="ctr"/>
          <a:lstStyle/>
          <a:p>
            <a:pPr marL="0" indent="0" algn="ctr">
              <a:buNone/>
            </a:pPr>
            <a:r>
              <a:rPr lang="en-US" sz="1050" b="1" dirty="0">
                <a:solidFill>
                  <a:srgbClr val="0E2A4A"/>
                </a:solidFill>
                <a:latin typeface="Calibri" pitchFamily="34" charset="0"/>
                <a:ea typeface="Calibri" pitchFamily="34" charset="-122"/>
                <a:cs typeface="Calibri" pitchFamily="34" charset="-120"/>
              </a:rPr>
              <a:t>D4</a:t>
            </a:r>
            <a:endParaRPr lang="en-US" sz="1050" dirty="0"/>
          </a:p>
        </p:txBody>
      </p:sp>
      <p:sp>
        <p:nvSpPr>
          <p:cNvPr id="14" name="Text 11"/>
          <p:cNvSpPr txBox="1"/>
          <p:nvPr/>
        </p:nvSpPr>
        <p:spPr>
          <a:xfrm>
            <a:off x="5961888" y="1700784"/>
            <a:ext cx="530352" cy="256032"/>
          </a:xfrm>
          <a:prstGeom prst="rect">
            <a:avLst/>
          </a:prstGeom>
          <a:noFill/>
          <a:ln/>
        </p:spPr>
        <p:txBody>
          <a:bodyPr wrap="square" lIns="0" tIns="0" rIns="0" bIns="0" rtlCol="0" anchor="ctr"/>
          <a:lstStyle/>
          <a:p>
            <a:pPr marL="0" indent="0" algn="ctr">
              <a:buNone/>
            </a:pPr>
            <a:r>
              <a:rPr lang="en-US" sz="1050" b="1" dirty="0">
                <a:solidFill>
                  <a:srgbClr val="0E2A4A"/>
                </a:solidFill>
                <a:latin typeface="Calibri" pitchFamily="34" charset="0"/>
                <a:ea typeface="Calibri" pitchFamily="34" charset="-122"/>
                <a:cs typeface="Calibri" pitchFamily="34" charset="-120"/>
              </a:rPr>
              <a:t>D5</a:t>
            </a:r>
            <a:endParaRPr lang="en-US" sz="1050" dirty="0"/>
          </a:p>
        </p:txBody>
      </p:sp>
      <p:sp>
        <p:nvSpPr>
          <p:cNvPr id="15" name="Text 12"/>
          <p:cNvSpPr txBox="1"/>
          <p:nvPr/>
        </p:nvSpPr>
        <p:spPr>
          <a:xfrm>
            <a:off x="6492240" y="1700784"/>
            <a:ext cx="530352" cy="256032"/>
          </a:xfrm>
          <a:prstGeom prst="rect">
            <a:avLst/>
          </a:prstGeom>
          <a:noFill/>
          <a:ln/>
        </p:spPr>
        <p:txBody>
          <a:bodyPr wrap="square" lIns="0" tIns="0" rIns="0" bIns="0" rtlCol="0" anchor="ctr"/>
          <a:lstStyle/>
          <a:p>
            <a:pPr marL="0" indent="0" algn="ctr">
              <a:buNone/>
            </a:pPr>
            <a:r>
              <a:rPr lang="en-US" sz="1050" b="1" dirty="0">
                <a:solidFill>
                  <a:srgbClr val="0E2A4A"/>
                </a:solidFill>
                <a:latin typeface="Calibri" pitchFamily="34" charset="0"/>
                <a:ea typeface="Calibri" pitchFamily="34" charset="-122"/>
                <a:cs typeface="Calibri" pitchFamily="34" charset="-120"/>
              </a:rPr>
              <a:t>D6</a:t>
            </a:r>
            <a:endParaRPr lang="en-US" sz="1050" dirty="0"/>
          </a:p>
        </p:txBody>
      </p:sp>
      <p:sp>
        <p:nvSpPr>
          <p:cNvPr id="16" name="Text 13"/>
          <p:cNvSpPr txBox="1"/>
          <p:nvPr/>
        </p:nvSpPr>
        <p:spPr>
          <a:xfrm>
            <a:off x="7022592" y="1700784"/>
            <a:ext cx="530352" cy="256032"/>
          </a:xfrm>
          <a:prstGeom prst="rect">
            <a:avLst/>
          </a:prstGeom>
          <a:noFill/>
          <a:ln/>
        </p:spPr>
        <p:txBody>
          <a:bodyPr wrap="square" lIns="0" tIns="0" rIns="0" bIns="0" rtlCol="0" anchor="ctr"/>
          <a:lstStyle/>
          <a:p>
            <a:pPr marL="0" indent="0" algn="ctr">
              <a:buNone/>
            </a:pPr>
            <a:r>
              <a:rPr lang="en-US" sz="1050" b="1" dirty="0">
                <a:solidFill>
                  <a:srgbClr val="0E2A4A"/>
                </a:solidFill>
                <a:latin typeface="Calibri" pitchFamily="34" charset="0"/>
                <a:ea typeface="Calibri" pitchFamily="34" charset="-122"/>
                <a:cs typeface="Calibri" pitchFamily="34" charset="-120"/>
              </a:rPr>
              <a:t>D7</a:t>
            </a:r>
            <a:endParaRPr lang="en-US" sz="1050" dirty="0"/>
          </a:p>
        </p:txBody>
      </p:sp>
      <p:sp>
        <p:nvSpPr>
          <p:cNvPr id="17" name="Text 14"/>
          <p:cNvSpPr txBox="1"/>
          <p:nvPr/>
        </p:nvSpPr>
        <p:spPr>
          <a:xfrm>
            <a:off x="7827264" y="1700784"/>
            <a:ext cx="530352" cy="256032"/>
          </a:xfrm>
          <a:prstGeom prst="rect">
            <a:avLst/>
          </a:prstGeom>
          <a:noFill/>
          <a:ln/>
        </p:spPr>
        <p:txBody>
          <a:bodyPr wrap="square" lIns="0" tIns="0" rIns="0" bIns="0" rtlCol="0" anchor="ctr"/>
          <a:lstStyle/>
          <a:p>
            <a:pPr marL="0" indent="0" algn="ctr">
              <a:buNone/>
            </a:pPr>
            <a:r>
              <a:rPr lang="en-US" sz="1050" b="1" dirty="0">
                <a:solidFill>
                  <a:srgbClr val="3D6C99"/>
                </a:solidFill>
                <a:latin typeface="Calibri" pitchFamily="34" charset="0"/>
                <a:ea typeface="Calibri" pitchFamily="34" charset="-122"/>
                <a:cs typeface="Calibri" pitchFamily="34" charset="-120"/>
              </a:rPr>
              <a:t>ME</a:t>
            </a:r>
            <a:endParaRPr lang="en-US" sz="1050" dirty="0"/>
          </a:p>
        </p:txBody>
      </p:sp>
      <p:sp>
        <p:nvSpPr>
          <p:cNvPr id="18" name="Text 15"/>
          <p:cNvSpPr txBox="1"/>
          <p:nvPr/>
        </p:nvSpPr>
        <p:spPr>
          <a:xfrm>
            <a:off x="8357616" y="1700784"/>
            <a:ext cx="530352" cy="256032"/>
          </a:xfrm>
          <a:prstGeom prst="rect">
            <a:avLst/>
          </a:prstGeom>
          <a:noFill/>
          <a:ln/>
        </p:spPr>
        <p:txBody>
          <a:bodyPr wrap="square" lIns="0" tIns="0" rIns="0" bIns="0" rtlCol="0" anchor="ctr"/>
          <a:lstStyle/>
          <a:p>
            <a:pPr marL="0" indent="0" algn="ctr">
              <a:buNone/>
            </a:pPr>
            <a:r>
              <a:rPr lang="en-US" sz="1050" b="1" dirty="0">
                <a:solidFill>
                  <a:srgbClr val="3D6C99"/>
                </a:solidFill>
                <a:latin typeface="Calibri" pitchFamily="34" charset="0"/>
                <a:ea typeface="Calibri" pitchFamily="34" charset="-122"/>
                <a:cs typeface="Calibri" pitchFamily="34" charset="-120"/>
              </a:rPr>
              <a:t>Co</a:t>
            </a:r>
            <a:endParaRPr lang="en-US" sz="1050" dirty="0"/>
          </a:p>
        </p:txBody>
      </p:sp>
      <p:sp>
        <p:nvSpPr>
          <p:cNvPr id="19" name="Text 16"/>
          <p:cNvSpPr txBox="1"/>
          <p:nvPr/>
        </p:nvSpPr>
        <p:spPr>
          <a:xfrm>
            <a:off x="8887968" y="1700784"/>
            <a:ext cx="530352" cy="256032"/>
          </a:xfrm>
          <a:prstGeom prst="rect">
            <a:avLst/>
          </a:prstGeom>
          <a:noFill/>
          <a:ln/>
        </p:spPr>
        <p:txBody>
          <a:bodyPr wrap="square" lIns="0" tIns="0" rIns="0" bIns="0" rtlCol="0" anchor="ctr"/>
          <a:lstStyle/>
          <a:p>
            <a:pPr marL="0" indent="0" algn="ctr">
              <a:buNone/>
            </a:pPr>
            <a:r>
              <a:rPr lang="en-US" sz="1050" b="1" dirty="0">
                <a:solidFill>
                  <a:srgbClr val="3D6C99"/>
                </a:solidFill>
                <a:latin typeface="Calibri" pitchFamily="34" charset="0"/>
                <a:ea typeface="Calibri" pitchFamily="34" charset="-122"/>
                <a:cs typeface="Calibri" pitchFamily="34" charset="-120"/>
              </a:rPr>
              <a:t>Cl</a:t>
            </a:r>
            <a:endParaRPr lang="en-US" sz="1050" dirty="0"/>
          </a:p>
        </p:txBody>
      </p:sp>
      <p:sp>
        <p:nvSpPr>
          <p:cNvPr id="20" name="Text 17"/>
          <p:cNvSpPr txBox="1"/>
          <p:nvPr/>
        </p:nvSpPr>
        <p:spPr>
          <a:xfrm>
            <a:off x="9418320" y="1700784"/>
            <a:ext cx="530352" cy="256032"/>
          </a:xfrm>
          <a:prstGeom prst="rect">
            <a:avLst/>
          </a:prstGeom>
          <a:noFill/>
          <a:ln/>
        </p:spPr>
        <p:txBody>
          <a:bodyPr wrap="square" lIns="0" tIns="0" rIns="0" bIns="0" rtlCol="0" anchor="ctr"/>
          <a:lstStyle/>
          <a:p>
            <a:pPr marL="0" indent="0" algn="ctr">
              <a:buNone/>
            </a:pPr>
            <a:r>
              <a:rPr lang="en-US" sz="1050" b="1" dirty="0">
                <a:solidFill>
                  <a:srgbClr val="3D6C99"/>
                </a:solidFill>
                <a:latin typeface="Calibri" pitchFamily="34" charset="0"/>
                <a:ea typeface="Calibri" pitchFamily="34" charset="-122"/>
                <a:cs typeface="Calibri" pitchFamily="34" charset="-120"/>
              </a:rPr>
              <a:t>Le</a:t>
            </a:r>
            <a:endParaRPr lang="en-US" sz="1050" dirty="0"/>
          </a:p>
        </p:txBody>
      </p:sp>
      <p:sp>
        <p:nvSpPr>
          <p:cNvPr id="21" name="Text 18"/>
          <p:cNvSpPr txBox="1"/>
          <p:nvPr/>
        </p:nvSpPr>
        <p:spPr>
          <a:xfrm>
            <a:off x="9948672" y="1700784"/>
            <a:ext cx="530352" cy="256032"/>
          </a:xfrm>
          <a:prstGeom prst="rect">
            <a:avLst/>
          </a:prstGeom>
          <a:noFill/>
          <a:ln/>
        </p:spPr>
        <p:txBody>
          <a:bodyPr wrap="square" lIns="0" tIns="0" rIns="0" bIns="0" rtlCol="0" anchor="ctr"/>
          <a:lstStyle/>
          <a:p>
            <a:pPr marL="0" indent="0" algn="ctr">
              <a:buNone/>
            </a:pPr>
            <a:r>
              <a:rPr lang="en-US" sz="1050" b="1" dirty="0">
                <a:solidFill>
                  <a:srgbClr val="3D6C99"/>
                </a:solidFill>
                <a:latin typeface="Calibri" pitchFamily="34" charset="0"/>
                <a:ea typeface="Calibri" pitchFamily="34" charset="-122"/>
                <a:cs typeface="Calibri" pitchFamily="34" charset="-120"/>
              </a:rPr>
              <a:t>HA</a:t>
            </a:r>
            <a:endParaRPr lang="en-US" sz="1050" dirty="0"/>
          </a:p>
        </p:txBody>
      </p:sp>
      <p:sp>
        <p:nvSpPr>
          <p:cNvPr id="22" name="Text 19"/>
          <p:cNvSpPr txBox="1"/>
          <p:nvPr/>
        </p:nvSpPr>
        <p:spPr>
          <a:xfrm>
            <a:off x="10479024" y="1700784"/>
            <a:ext cx="530352" cy="256032"/>
          </a:xfrm>
          <a:prstGeom prst="rect">
            <a:avLst/>
          </a:prstGeom>
          <a:noFill/>
          <a:ln/>
        </p:spPr>
        <p:txBody>
          <a:bodyPr wrap="square" lIns="0" tIns="0" rIns="0" bIns="0" rtlCol="0" anchor="ctr"/>
          <a:lstStyle/>
          <a:p>
            <a:pPr marL="0" indent="0" algn="ctr">
              <a:buNone/>
            </a:pPr>
            <a:r>
              <a:rPr lang="en-US" sz="1050" b="1" dirty="0">
                <a:solidFill>
                  <a:srgbClr val="3D6C99"/>
                </a:solidFill>
                <a:latin typeface="Calibri" pitchFamily="34" charset="0"/>
                <a:ea typeface="Calibri" pitchFamily="34" charset="-122"/>
                <a:cs typeface="Calibri" pitchFamily="34" charset="-120"/>
              </a:rPr>
              <a:t>Sc</a:t>
            </a:r>
            <a:endParaRPr lang="en-US" sz="1050" dirty="0"/>
          </a:p>
        </p:txBody>
      </p:sp>
      <p:sp>
        <p:nvSpPr>
          <p:cNvPr id="23" name="Text 20"/>
          <p:cNvSpPr txBox="1"/>
          <p:nvPr/>
        </p:nvSpPr>
        <p:spPr>
          <a:xfrm>
            <a:off x="11009376" y="1700784"/>
            <a:ext cx="530352" cy="256032"/>
          </a:xfrm>
          <a:prstGeom prst="rect">
            <a:avLst/>
          </a:prstGeom>
          <a:noFill/>
          <a:ln/>
        </p:spPr>
        <p:txBody>
          <a:bodyPr wrap="square" lIns="0" tIns="0" rIns="0" bIns="0" rtlCol="0" anchor="ctr"/>
          <a:lstStyle/>
          <a:p>
            <a:pPr marL="0" indent="0" algn="ctr">
              <a:buNone/>
            </a:pPr>
            <a:r>
              <a:rPr lang="en-US" sz="1050" b="1" dirty="0">
                <a:solidFill>
                  <a:srgbClr val="3D6C99"/>
                </a:solidFill>
                <a:latin typeface="Calibri" pitchFamily="34" charset="0"/>
                <a:ea typeface="Calibri" pitchFamily="34" charset="-122"/>
                <a:cs typeface="Calibri" pitchFamily="34" charset="-120"/>
              </a:rPr>
              <a:t>Pr</a:t>
            </a:r>
            <a:endParaRPr lang="en-US" sz="1050" dirty="0"/>
          </a:p>
        </p:txBody>
      </p:sp>
      <p:sp>
        <p:nvSpPr>
          <p:cNvPr id="24" name="Shape 21"/>
          <p:cNvSpPr/>
          <p:nvPr/>
        </p:nvSpPr>
        <p:spPr>
          <a:xfrm>
            <a:off x="640080" y="1993392"/>
            <a:ext cx="10899648" cy="329184"/>
          </a:xfrm>
          <a:prstGeom prst="rect">
            <a:avLst/>
          </a:prstGeom>
          <a:solidFill>
            <a:srgbClr val="F1F5FA"/>
          </a:solidFill>
          <a:ln/>
        </p:spPr>
        <p:txBody>
          <a:bodyPr/>
          <a:lstStyle/>
          <a:p>
            <a:endParaRPr lang="hr-HR"/>
          </a:p>
        </p:txBody>
      </p:sp>
      <p:sp>
        <p:nvSpPr>
          <p:cNvPr id="25" name="Text 22"/>
          <p:cNvSpPr txBox="1"/>
          <p:nvPr/>
        </p:nvSpPr>
        <p:spPr>
          <a:xfrm>
            <a:off x="713232" y="1993392"/>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1  </a:t>
            </a:r>
            <a:r>
              <a:rPr lang="en-US" sz="1050" dirty="0">
                <a:solidFill>
                  <a:srgbClr val="16232F"/>
                </a:solidFill>
                <a:latin typeface="Calibri" pitchFamily="34" charset="0"/>
                <a:ea typeface="Calibri" pitchFamily="34" charset="-122"/>
                <a:cs typeface="Calibri" pitchFamily="34" charset="-120"/>
              </a:rPr>
              <a:t>New inflammatory arthritis</a:t>
            </a:r>
            <a:endParaRPr lang="en-US" sz="1050" dirty="0"/>
          </a:p>
        </p:txBody>
      </p:sp>
      <p:sp>
        <p:nvSpPr>
          <p:cNvPr id="26" name="Shape 23"/>
          <p:cNvSpPr/>
          <p:nvPr/>
        </p:nvSpPr>
        <p:spPr>
          <a:xfrm>
            <a:off x="4018788" y="2071116"/>
            <a:ext cx="173736" cy="173736"/>
          </a:xfrm>
          <a:prstGeom prst="ellipse">
            <a:avLst/>
          </a:prstGeom>
          <a:solidFill>
            <a:srgbClr val="0E2A4A"/>
          </a:solidFill>
          <a:ln/>
        </p:spPr>
        <p:txBody>
          <a:bodyPr/>
          <a:lstStyle/>
          <a:p>
            <a:endParaRPr lang="hr-HR"/>
          </a:p>
        </p:txBody>
      </p:sp>
      <p:sp>
        <p:nvSpPr>
          <p:cNvPr id="27" name="Shape 24"/>
          <p:cNvSpPr/>
          <p:nvPr/>
        </p:nvSpPr>
        <p:spPr>
          <a:xfrm>
            <a:off x="4549140" y="2071116"/>
            <a:ext cx="173736" cy="173736"/>
          </a:xfrm>
          <a:prstGeom prst="ellipse">
            <a:avLst/>
          </a:prstGeom>
          <a:solidFill>
            <a:srgbClr val="0E2A4A"/>
          </a:solidFill>
          <a:ln/>
        </p:spPr>
        <p:txBody>
          <a:bodyPr/>
          <a:lstStyle/>
          <a:p>
            <a:endParaRPr lang="hr-HR"/>
          </a:p>
        </p:txBody>
      </p:sp>
      <p:sp>
        <p:nvSpPr>
          <p:cNvPr id="28" name="Shape 25"/>
          <p:cNvSpPr/>
          <p:nvPr/>
        </p:nvSpPr>
        <p:spPr>
          <a:xfrm>
            <a:off x="5079492" y="2071116"/>
            <a:ext cx="173736" cy="173736"/>
          </a:xfrm>
          <a:prstGeom prst="ellipse">
            <a:avLst/>
          </a:prstGeom>
          <a:solidFill>
            <a:srgbClr val="0E2A4A"/>
          </a:solidFill>
          <a:ln/>
        </p:spPr>
        <p:txBody>
          <a:bodyPr/>
          <a:lstStyle/>
          <a:p>
            <a:endParaRPr lang="hr-HR"/>
          </a:p>
        </p:txBody>
      </p:sp>
      <p:sp>
        <p:nvSpPr>
          <p:cNvPr id="29" name="Shape 26"/>
          <p:cNvSpPr/>
          <p:nvPr/>
        </p:nvSpPr>
        <p:spPr>
          <a:xfrm>
            <a:off x="6140196" y="2071116"/>
            <a:ext cx="173736" cy="173736"/>
          </a:xfrm>
          <a:prstGeom prst="ellipse">
            <a:avLst/>
          </a:prstGeom>
          <a:solidFill>
            <a:srgbClr val="0E2A4A"/>
          </a:solidFill>
          <a:ln/>
        </p:spPr>
        <p:txBody>
          <a:bodyPr/>
          <a:lstStyle/>
          <a:p>
            <a:endParaRPr lang="hr-HR"/>
          </a:p>
        </p:txBody>
      </p:sp>
      <p:sp>
        <p:nvSpPr>
          <p:cNvPr id="30" name="Shape 27"/>
          <p:cNvSpPr/>
          <p:nvPr/>
        </p:nvSpPr>
        <p:spPr>
          <a:xfrm>
            <a:off x="8005572" y="2071116"/>
            <a:ext cx="173736" cy="173736"/>
          </a:xfrm>
          <a:prstGeom prst="ellipse">
            <a:avLst/>
          </a:prstGeom>
          <a:solidFill>
            <a:srgbClr val="3D6C99"/>
          </a:solidFill>
          <a:ln/>
        </p:spPr>
        <p:txBody>
          <a:bodyPr/>
          <a:lstStyle/>
          <a:p>
            <a:endParaRPr lang="hr-HR"/>
          </a:p>
        </p:txBody>
      </p:sp>
      <p:sp>
        <p:nvSpPr>
          <p:cNvPr id="31" name="Shape 28"/>
          <p:cNvSpPr/>
          <p:nvPr/>
        </p:nvSpPr>
        <p:spPr>
          <a:xfrm>
            <a:off x="8535924" y="2071116"/>
            <a:ext cx="173736" cy="173736"/>
          </a:xfrm>
          <a:prstGeom prst="ellipse">
            <a:avLst/>
          </a:prstGeom>
          <a:solidFill>
            <a:srgbClr val="3D6C99"/>
          </a:solidFill>
          <a:ln/>
        </p:spPr>
        <p:txBody>
          <a:bodyPr/>
          <a:lstStyle/>
          <a:p>
            <a:endParaRPr lang="hr-HR"/>
          </a:p>
        </p:txBody>
      </p:sp>
      <p:sp>
        <p:nvSpPr>
          <p:cNvPr id="32" name="Shape 29"/>
          <p:cNvSpPr/>
          <p:nvPr/>
        </p:nvSpPr>
        <p:spPr>
          <a:xfrm>
            <a:off x="9066276" y="2071116"/>
            <a:ext cx="173736" cy="173736"/>
          </a:xfrm>
          <a:prstGeom prst="ellipse">
            <a:avLst/>
          </a:prstGeom>
          <a:solidFill>
            <a:srgbClr val="3D6C99"/>
          </a:solidFill>
          <a:ln/>
        </p:spPr>
        <p:txBody>
          <a:bodyPr/>
          <a:lstStyle/>
          <a:p>
            <a:endParaRPr lang="hr-HR"/>
          </a:p>
        </p:txBody>
      </p:sp>
      <p:sp>
        <p:nvSpPr>
          <p:cNvPr id="33" name="Shape 30"/>
          <p:cNvSpPr/>
          <p:nvPr/>
        </p:nvSpPr>
        <p:spPr>
          <a:xfrm>
            <a:off x="10126980" y="2071116"/>
            <a:ext cx="173736" cy="173736"/>
          </a:xfrm>
          <a:prstGeom prst="ellipse">
            <a:avLst/>
          </a:prstGeom>
          <a:solidFill>
            <a:srgbClr val="3D6C99"/>
          </a:solidFill>
          <a:ln/>
        </p:spPr>
        <p:txBody>
          <a:bodyPr/>
          <a:lstStyle/>
          <a:p>
            <a:endParaRPr lang="hr-HR"/>
          </a:p>
        </p:txBody>
      </p:sp>
      <p:sp>
        <p:nvSpPr>
          <p:cNvPr id="34" name="Text 31"/>
          <p:cNvSpPr txBox="1"/>
          <p:nvPr/>
        </p:nvSpPr>
        <p:spPr>
          <a:xfrm>
            <a:off x="713232" y="2322576"/>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2  </a:t>
            </a:r>
            <a:r>
              <a:rPr lang="en-US" sz="1050" dirty="0">
                <a:solidFill>
                  <a:srgbClr val="16232F"/>
                </a:solidFill>
                <a:latin typeface="Calibri" pitchFamily="34" charset="0"/>
                <a:ea typeface="Calibri" pitchFamily="34" charset="-122"/>
                <a:cs typeface="Calibri" pitchFamily="34" charset="-120"/>
              </a:rPr>
              <a:t>Long-term care of chronic RMD</a:t>
            </a:r>
            <a:endParaRPr lang="en-US" sz="1050" dirty="0"/>
          </a:p>
        </p:txBody>
      </p:sp>
      <p:sp>
        <p:nvSpPr>
          <p:cNvPr id="35" name="Shape 32"/>
          <p:cNvSpPr/>
          <p:nvPr/>
        </p:nvSpPr>
        <p:spPr>
          <a:xfrm>
            <a:off x="5079492" y="2400300"/>
            <a:ext cx="173736" cy="173736"/>
          </a:xfrm>
          <a:prstGeom prst="ellipse">
            <a:avLst/>
          </a:prstGeom>
          <a:solidFill>
            <a:srgbClr val="0E2A4A"/>
          </a:solidFill>
          <a:ln/>
        </p:spPr>
        <p:txBody>
          <a:bodyPr/>
          <a:lstStyle/>
          <a:p>
            <a:endParaRPr lang="hr-HR"/>
          </a:p>
        </p:txBody>
      </p:sp>
      <p:sp>
        <p:nvSpPr>
          <p:cNvPr id="36" name="Shape 33"/>
          <p:cNvSpPr/>
          <p:nvPr/>
        </p:nvSpPr>
        <p:spPr>
          <a:xfrm>
            <a:off x="5609844" y="2400300"/>
            <a:ext cx="173736" cy="173736"/>
          </a:xfrm>
          <a:prstGeom prst="ellipse">
            <a:avLst/>
          </a:prstGeom>
          <a:solidFill>
            <a:srgbClr val="0E2A4A"/>
          </a:solidFill>
          <a:ln/>
        </p:spPr>
        <p:txBody>
          <a:bodyPr/>
          <a:lstStyle/>
          <a:p>
            <a:endParaRPr lang="hr-HR"/>
          </a:p>
        </p:txBody>
      </p:sp>
      <p:sp>
        <p:nvSpPr>
          <p:cNvPr id="37" name="Shape 34"/>
          <p:cNvSpPr/>
          <p:nvPr/>
        </p:nvSpPr>
        <p:spPr>
          <a:xfrm>
            <a:off x="6140196" y="2400300"/>
            <a:ext cx="173736" cy="173736"/>
          </a:xfrm>
          <a:prstGeom prst="ellipse">
            <a:avLst/>
          </a:prstGeom>
          <a:solidFill>
            <a:srgbClr val="0E2A4A"/>
          </a:solidFill>
          <a:ln/>
        </p:spPr>
        <p:txBody>
          <a:bodyPr/>
          <a:lstStyle/>
          <a:p>
            <a:endParaRPr lang="hr-HR"/>
          </a:p>
        </p:txBody>
      </p:sp>
      <p:sp>
        <p:nvSpPr>
          <p:cNvPr id="38" name="Shape 35"/>
          <p:cNvSpPr/>
          <p:nvPr/>
        </p:nvSpPr>
        <p:spPr>
          <a:xfrm>
            <a:off x="8005572" y="2400300"/>
            <a:ext cx="173736" cy="173736"/>
          </a:xfrm>
          <a:prstGeom prst="ellipse">
            <a:avLst/>
          </a:prstGeom>
          <a:solidFill>
            <a:srgbClr val="3D6C99"/>
          </a:solidFill>
          <a:ln/>
        </p:spPr>
        <p:txBody>
          <a:bodyPr/>
          <a:lstStyle/>
          <a:p>
            <a:endParaRPr lang="hr-HR"/>
          </a:p>
        </p:txBody>
      </p:sp>
      <p:sp>
        <p:nvSpPr>
          <p:cNvPr id="39" name="Shape 36"/>
          <p:cNvSpPr/>
          <p:nvPr/>
        </p:nvSpPr>
        <p:spPr>
          <a:xfrm>
            <a:off x="8535924" y="2400300"/>
            <a:ext cx="173736" cy="173736"/>
          </a:xfrm>
          <a:prstGeom prst="ellipse">
            <a:avLst/>
          </a:prstGeom>
          <a:solidFill>
            <a:srgbClr val="3D6C99"/>
          </a:solidFill>
          <a:ln/>
        </p:spPr>
        <p:txBody>
          <a:bodyPr/>
          <a:lstStyle/>
          <a:p>
            <a:endParaRPr lang="hr-HR"/>
          </a:p>
        </p:txBody>
      </p:sp>
      <p:sp>
        <p:nvSpPr>
          <p:cNvPr id="40" name="Shape 37"/>
          <p:cNvSpPr/>
          <p:nvPr/>
        </p:nvSpPr>
        <p:spPr>
          <a:xfrm>
            <a:off x="9066276" y="2400300"/>
            <a:ext cx="173736" cy="173736"/>
          </a:xfrm>
          <a:prstGeom prst="ellipse">
            <a:avLst/>
          </a:prstGeom>
          <a:solidFill>
            <a:srgbClr val="3D6C99"/>
          </a:solidFill>
          <a:ln/>
        </p:spPr>
        <p:txBody>
          <a:bodyPr/>
          <a:lstStyle/>
          <a:p>
            <a:endParaRPr lang="hr-HR"/>
          </a:p>
        </p:txBody>
      </p:sp>
      <p:sp>
        <p:nvSpPr>
          <p:cNvPr id="41" name="Shape 38"/>
          <p:cNvSpPr/>
          <p:nvPr/>
        </p:nvSpPr>
        <p:spPr>
          <a:xfrm>
            <a:off x="9596628" y="2400300"/>
            <a:ext cx="173736" cy="173736"/>
          </a:xfrm>
          <a:prstGeom prst="ellipse">
            <a:avLst/>
          </a:prstGeom>
          <a:solidFill>
            <a:srgbClr val="3D6C99"/>
          </a:solidFill>
          <a:ln/>
        </p:spPr>
        <p:txBody>
          <a:bodyPr/>
          <a:lstStyle/>
          <a:p>
            <a:endParaRPr lang="hr-HR"/>
          </a:p>
        </p:txBody>
      </p:sp>
      <p:sp>
        <p:nvSpPr>
          <p:cNvPr id="42" name="Shape 39"/>
          <p:cNvSpPr/>
          <p:nvPr/>
        </p:nvSpPr>
        <p:spPr>
          <a:xfrm>
            <a:off x="10126980" y="2400300"/>
            <a:ext cx="173736" cy="173736"/>
          </a:xfrm>
          <a:prstGeom prst="ellipse">
            <a:avLst/>
          </a:prstGeom>
          <a:solidFill>
            <a:srgbClr val="3D6C99"/>
          </a:solidFill>
          <a:ln/>
        </p:spPr>
        <p:txBody>
          <a:bodyPr/>
          <a:lstStyle/>
          <a:p>
            <a:endParaRPr lang="hr-HR"/>
          </a:p>
        </p:txBody>
      </p:sp>
      <p:sp>
        <p:nvSpPr>
          <p:cNvPr id="43" name="Shape 40"/>
          <p:cNvSpPr/>
          <p:nvPr/>
        </p:nvSpPr>
        <p:spPr>
          <a:xfrm>
            <a:off x="640080" y="2651760"/>
            <a:ext cx="10899648" cy="329184"/>
          </a:xfrm>
          <a:prstGeom prst="rect">
            <a:avLst/>
          </a:prstGeom>
          <a:solidFill>
            <a:srgbClr val="F1F5FA"/>
          </a:solidFill>
          <a:ln/>
        </p:spPr>
        <p:txBody>
          <a:bodyPr/>
          <a:lstStyle/>
          <a:p>
            <a:endParaRPr lang="hr-HR"/>
          </a:p>
        </p:txBody>
      </p:sp>
      <p:sp>
        <p:nvSpPr>
          <p:cNvPr id="44" name="Text 41"/>
          <p:cNvSpPr txBox="1"/>
          <p:nvPr/>
        </p:nvSpPr>
        <p:spPr>
          <a:xfrm>
            <a:off x="713232" y="2651760"/>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3  </a:t>
            </a:r>
            <a:r>
              <a:rPr lang="en-US" sz="1050" dirty="0">
                <a:solidFill>
                  <a:srgbClr val="16232F"/>
                </a:solidFill>
                <a:latin typeface="Calibri" pitchFamily="34" charset="0"/>
                <a:ea typeface="Calibri" pitchFamily="34" charset="-122"/>
                <a:cs typeface="Calibri" pitchFamily="34" charset="-120"/>
              </a:rPr>
              <a:t>Rheumatological emergency</a:t>
            </a:r>
            <a:endParaRPr lang="en-US" sz="1050" dirty="0"/>
          </a:p>
        </p:txBody>
      </p:sp>
      <p:sp>
        <p:nvSpPr>
          <p:cNvPr id="45" name="Shape 42"/>
          <p:cNvSpPr/>
          <p:nvPr/>
        </p:nvSpPr>
        <p:spPr>
          <a:xfrm>
            <a:off x="5609844" y="2729484"/>
            <a:ext cx="173736" cy="173736"/>
          </a:xfrm>
          <a:prstGeom prst="ellipse">
            <a:avLst/>
          </a:prstGeom>
          <a:solidFill>
            <a:srgbClr val="0E2A4A"/>
          </a:solidFill>
          <a:ln/>
        </p:spPr>
        <p:txBody>
          <a:bodyPr/>
          <a:lstStyle/>
          <a:p>
            <a:endParaRPr lang="hr-HR"/>
          </a:p>
        </p:txBody>
      </p:sp>
      <p:sp>
        <p:nvSpPr>
          <p:cNvPr id="46" name="Shape 43"/>
          <p:cNvSpPr/>
          <p:nvPr/>
        </p:nvSpPr>
        <p:spPr>
          <a:xfrm>
            <a:off x="8005572" y="2729484"/>
            <a:ext cx="173736" cy="173736"/>
          </a:xfrm>
          <a:prstGeom prst="ellipse">
            <a:avLst/>
          </a:prstGeom>
          <a:solidFill>
            <a:srgbClr val="3D6C99"/>
          </a:solidFill>
          <a:ln/>
        </p:spPr>
        <p:txBody>
          <a:bodyPr/>
          <a:lstStyle/>
          <a:p>
            <a:endParaRPr lang="hr-HR"/>
          </a:p>
        </p:txBody>
      </p:sp>
      <p:sp>
        <p:nvSpPr>
          <p:cNvPr id="47" name="Shape 44"/>
          <p:cNvSpPr/>
          <p:nvPr/>
        </p:nvSpPr>
        <p:spPr>
          <a:xfrm>
            <a:off x="8535924" y="2729484"/>
            <a:ext cx="173736" cy="173736"/>
          </a:xfrm>
          <a:prstGeom prst="ellipse">
            <a:avLst/>
          </a:prstGeom>
          <a:solidFill>
            <a:srgbClr val="3D6C99"/>
          </a:solidFill>
          <a:ln/>
        </p:spPr>
        <p:txBody>
          <a:bodyPr/>
          <a:lstStyle/>
          <a:p>
            <a:endParaRPr lang="hr-HR"/>
          </a:p>
        </p:txBody>
      </p:sp>
      <p:sp>
        <p:nvSpPr>
          <p:cNvPr id="48" name="Shape 45"/>
          <p:cNvSpPr/>
          <p:nvPr/>
        </p:nvSpPr>
        <p:spPr>
          <a:xfrm>
            <a:off x="9066276" y="2729484"/>
            <a:ext cx="173736" cy="173736"/>
          </a:xfrm>
          <a:prstGeom prst="ellipse">
            <a:avLst/>
          </a:prstGeom>
          <a:solidFill>
            <a:srgbClr val="3D6C99"/>
          </a:solidFill>
          <a:ln/>
        </p:spPr>
        <p:txBody>
          <a:bodyPr/>
          <a:lstStyle/>
          <a:p>
            <a:endParaRPr lang="hr-HR"/>
          </a:p>
        </p:txBody>
      </p:sp>
      <p:sp>
        <p:nvSpPr>
          <p:cNvPr id="49" name="Shape 46"/>
          <p:cNvSpPr/>
          <p:nvPr/>
        </p:nvSpPr>
        <p:spPr>
          <a:xfrm>
            <a:off x="9596628" y="2729484"/>
            <a:ext cx="173736" cy="173736"/>
          </a:xfrm>
          <a:prstGeom prst="ellipse">
            <a:avLst/>
          </a:prstGeom>
          <a:solidFill>
            <a:srgbClr val="3D6C99"/>
          </a:solidFill>
          <a:ln/>
        </p:spPr>
        <p:txBody>
          <a:bodyPr/>
          <a:lstStyle/>
          <a:p>
            <a:endParaRPr lang="hr-HR"/>
          </a:p>
        </p:txBody>
      </p:sp>
      <p:sp>
        <p:nvSpPr>
          <p:cNvPr id="50" name="Shape 47"/>
          <p:cNvSpPr/>
          <p:nvPr/>
        </p:nvSpPr>
        <p:spPr>
          <a:xfrm>
            <a:off x="11187684" y="2729484"/>
            <a:ext cx="173736" cy="173736"/>
          </a:xfrm>
          <a:prstGeom prst="ellipse">
            <a:avLst/>
          </a:prstGeom>
          <a:solidFill>
            <a:srgbClr val="3D6C99"/>
          </a:solidFill>
          <a:ln/>
        </p:spPr>
        <p:txBody>
          <a:bodyPr/>
          <a:lstStyle/>
          <a:p>
            <a:endParaRPr lang="hr-HR"/>
          </a:p>
        </p:txBody>
      </p:sp>
      <p:sp>
        <p:nvSpPr>
          <p:cNvPr id="51" name="Text 48"/>
          <p:cNvSpPr txBox="1"/>
          <p:nvPr/>
        </p:nvSpPr>
        <p:spPr>
          <a:xfrm>
            <a:off x="713232" y="2980944"/>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4  </a:t>
            </a:r>
            <a:r>
              <a:rPr lang="en-US" sz="1050" dirty="0">
                <a:solidFill>
                  <a:srgbClr val="16232F"/>
                </a:solidFill>
                <a:latin typeface="Calibri" pitchFamily="34" charset="0"/>
                <a:ea typeface="Calibri" pitchFamily="34" charset="-122"/>
                <a:cs typeface="Calibri" pitchFamily="34" charset="-120"/>
              </a:rPr>
              <a:t>Diagnostic and therapeutic procedures</a:t>
            </a:r>
            <a:endParaRPr lang="en-US" sz="1050" dirty="0"/>
          </a:p>
        </p:txBody>
      </p:sp>
      <p:sp>
        <p:nvSpPr>
          <p:cNvPr id="52" name="Shape 49"/>
          <p:cNvSpPr/>
          <p:nvPr/>
        </p:nvSpPr>
        <p:spPr>
          <a:xfrm>
            <a:off x="4549140" y="3058668"/>
            <a:ext cx="173736" cy="173736"/>
          </a:xfrm>
          <a:prstGeom prst="ellipse">
            <a:avLst/>
          </a:prstGeom>
          <a:solidFill>
            <a:srgbClr val="0E2A4A"/>
          </a:solidFill>
          <a:ln/>
        </p:spPr>
        <p:txBody>
          <a:bodyPr/>
          <a:lstStyle/>
          <a:p>
            <a:endParaRPr lang="hr-HR"/>
          </a:p>
        </p:txBody>
      </p:sp>
      <p:sp>
        <p:nvSpPr>
          <p:cNvPr id="53" name="Shape 50"/>
          <p:cNvSpPr/>
          <p:nvPr/>
        </p:nvSpPr>
        <p:spPr>
          <a:xfrm>
            <a:off x="8005572" y="3058668"/>
            <a:ext cx="173736" cy="173736"/>
          </a:xfrm>
          <a:prstGeom prst="ellipse">
            <a:avLst/>
          </a:prstGeom>
          <a:solidFill>
            <a:srgbClr val="3D6C99"/>
          </a:solidFill>
          <a:ln/>
        </p:spPr>
        <p:txBody>
          <a:bodyPr/>
          <a:lstStyle/>
          <a:p>
            <a:endParaRPr lang="hr-HR"/>
          </a:p>
        </p:txBody>
      </p:sp>
      <p:sp>
        <p:nvSpPr>
          <p:cNvPr id="54" name="Shape 51"/>
          <p:cNvSpPr/>
          <p:nvPr/>
        </p:nvSpPr>
        <p:spPr>
          <a:xfrm>
            <a:off x="8535924" y="3058668"/>
            <a:ext cx="173736" cy="173736"/>
          </a:xfrm>
          <a:prstGeom prst="ellipse">
            <a:avLst/>
          </a:prstGeom>
          <a:solidFill>
            <a:srgbClr val="3D6C99"/>
          </a:solidFill>
          <a:ln/>
        </p:spPr>
        <p:txBody>
          <a:bodyPr/>
          <a:lstStyle/>
          <a:p>
            <a:endParaRPr lang="hr-HR"/>
          </a:p>
        </p:txBody>
      </p:sp>
      <p:sp>
        <p:nvSpPr>
          <p:cNvPr id="55" name="Shape 52"/>
          <p:cNvSpPr/>
          <p:nvPr/>
        </p:nvSpPr>
        <p:spPr>
          <a:xfrm>
            <a:off x="11187684" y="3058668"/>
            <a:ext cx="173736" cy="173736"/>
          </a:xfrm>
          <a:prstGeom prst="ellipse">
            <a:avLst/>
          </a:prstGeom>
          <a:solidFill>
            <a:srgbClr val="3D6C99"/>
          </a:solidFill>
          <a:ln/>
        </p:spPr>
        <p:txBody>
          <a:bodyPr/>
          <a:lstStyle/>
          <a:p>
            <a:endParaRPr lang="hr-HR"/>
          </a:p>
        </p:txBody>
      </p:sp>
      <p:sp>
        <p:nvSpPr>
          <p:cNvPr id="56" name="Shape 53"/>
          <p:cNvSpPr/>
          <p:nvPr/>
        </p:nvSpPr>
        <p:spPr>
          <a:xfrm>
            <a:off x="640080" y="3310128"/>
            <a:ext cx="10899648" cy="329184"/>
          </a:xfrm>
          <a:prstGeom prst="rect">
            <a:avLst/>
          </a:prstGeom>
          <a:solidFill>
            <a:srgbClr val="F1F5FA"/>
          </a:solidFill>
          <a:ln/>
        </p:spPr>
        <p:txBody>
          <a:bodyPr/>
          <a:lstStyle/>
          <a:p>
            <a:endParaRPr lang="hr-HR"/>
          </a:p>
        </p:txBody>
      </p:sp>
      <p:sp>
        <p:nvSpPr>
          <p:cNvPr id="57" name="Text 54"/>
          <p:cNvSpPr txBox="1"/>
          <p:nvPr/>
        </p:nvSpPr>
        <p:spPr>
          <a:xfrm>
            <a:off x="713232" y="3310128"/>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5  </a:t>
            </a:r>
            <a:r>
              <a:rPr lang="en-US" sz="1050" dirty="0">
                <a:solidFill>
                  <a:srgbClr val="16232F"/>
                </a:solidFill>
                <a:latin typeface="Calibri" pitchFamily="34" charset="0"/>
                <a:ea typeface="Calibri" pitchFamily="34" charset="-122"/>
                <a:cs typeface="Calibri" pitchFamily="34" charset="-120"/>
              </a:rPr>
              <a:t>Complex immunomodulatory therapy</a:t>
            </a:r>
            <a:endParaRPr lang="en-US" sz="1050" dirty="0"/>
          </a:p>
        </p:txBody>
      </p:sp>
      <p:sp>
        <p:nvSpPr>
          <p:cNvPr id="58" name="Shape 55"/>
          <p:cNvSpPr/>
          <p:nvPr/>
        </p:nvSpPr>
        <p:spPr>
          <a:xfrm>
            <a:off x="5079492" y="3387852"/>
            <a:ext cx="173736" cy="173736"/>
          </a:xfrm>
          <a:prstGeom prst="ellipse">
            <a:avLst/>
          </a:prstGeom>
          <a:solidFill>
            <a:srgbClr val="0E2A4A"/>
          </a:solidFill>
          <a:ln/>
        </p:spPr>
        <p:txBody>
          <a:bodyPr/>
          <a:lstStyle/>
          <a:p>
            <a:endParaRPr lang="hr-HR"/>
          </a:p>
        </p:txBody>
      </p:sp>
      <p:sp>
        <p:nvSpPr>
          <p:cNvPr id="59" name="Shape 56"/>
          <p:cNvSpPr/>
          <p:nvPr/>
        </p:nvSpPr>
        <p:spPr>
          <a:xfrm>
            <a:off x="8005572" y="3387852"/>
            <a:ext cx="173736" cy="173736"/>
          </a:xfrm>
          <a:prstGeom prst="ellipse">
            <a:avLst/>
          </a:prstGeom>
          <a:solidFill>
            <a:srgbClr val="3D6C99"/>
          </a:solidFill>
          <a:ln/>
        </p:spPr>
        <p:txBody>
          <a:bodyPr/>
          <a:lstStyle/>
          <a:p>
            <a:endParaRPr lang="hr-HR"/>
          </a:p>
        </p:txBody>
      </p:sp>
      <p:sp>
        <p:nvSpPr>
          <p:cNvPr id="60" name="Shape 57"/>
          <p:cNvSpPr/>
          <p:nvPr/>
        </p:nvSpPr>
        <p:spPr>
          <a:xfrm>
            <a:off x="8535924" y="3387852"/>
            <a:ext cx="173736" cy="173736"/>
          </a:xfrm>
          <a:prstGeom prst="ellipse">
            <a:avLst/>
          </a:prstGeom>
          <a:solidFill>
            <a:srgbClr val="3D6C99"/>
          </a:solidFill>
          <a:ln/>
        </p:spPr>
        <p:txBody>
          <a:bodyPr/>
          <a:lstStyle/>
          <a:p>
            <a:endParaRPr lang="hr-HR"/>
          </a:p>
        </p:txBody>
      </p:sp>
      <p:sp>
        <p:nvSpPr>
          <p:cNvPr id="61" name="Shape 58"/>
          <p:cNvSpPr/>
          <p:nvPr/>
        </p:nvSpPr>
        <p:spPr>
          <a:xfrm>
            <a:off x="10126980" y="3387852"/>
            <a:ext cx="173736" cy="173736"/>
          </a:xfrm>
          <a:prstGeom prst="ellipse">
            <a:avLst/>
          </a:prstGeom>
          <a:solidFill>
            <a:srgbClr val="3D6C99"/>
          </a:solidFill>
          <a:ln/>
        </p:spPr>
        <p:txBody>
          <a:bodyPr/>
          <a:lstStyle/>
          <a:p>
            <a:endParaRPr lang="hr-HR"/>
          </a:p>
        </p:txBody>
      </p:sp>
      <p:sp>
        <p:nvSpPr>
          <p:cNvPr id="62" name="Shape 59"/>
          <p:cNvSpPr/>
          <p:nvPr/>
        </p:nvSpPr>
        <p:spPr>
          <a:xfrm>
            <a:off x="10657332" y="3387852"/>
            <a:ext cx="173736" cy="173736"/>
          </a:xfrm>
          <a:prstGeom prst="ellipse">
            <a:avLst/>
          </a:prstGeom>
          <a:solidFill>
            <a:srgbClr val="3D6C99"/>
          </a:solidFill>
          <a:ln/>
        </p:spPr>
        <p:txBody>
          <a:bodyPr/>
          <a:lstStyle/>
          <a:p>
            <a:endParaRPr lang="hr-HR"/>
          </a:p>
        </p:txBody>
      </p:sp>
      <p:sp>
        <p:nvSpPr>
          <p:cNvPr id="63" name="Text 60"/>
          <p:cNvSpPr txBox="1"/>
          <p:nvPr/>
        </p:nvSpPr>
        <p:spPr>
          <a:xfrm>
            <a:off x="713232" y="3639312"/>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6  </a:t>
            </a:r>
            <a:r>
              <a:rPr lang="en-US" sz="1050" dirty="0">
                <a:solidFill>
                  <a:srgbClr val="16232F"/>
                </a:solidFill>
                <a:latin typeface="Calibri" pitchFamily="34" charset="0"/>
                <a:ea typeface="Calibri" pitchFamily="34" charset="-122"/>
                <a:cs typeface="Calibri" pitchFamily="34" charset="-120"/>
              </a:rPr>
              <a:t>Consultation and interprofessional care</a:t>
            </a:r>
            <a:endParaRPr lang="en-US" sz="1050" dirty="0"/>
          </a:p>
        </p:txBody>
      </p:sp>
      <p:sp>
        <p:nvSpPr>
          <p:cNvPr id="64" name="Shape 61"/>
          <p:cNvSpPr/>
          <p:nvPr/>
        </p:nvSpPr>
        <p:spPr>
          <a:xfrm>
            <a:off x="6140196" y="3717036"/>
            <a:ext cx="173736" cy="173736"/>
          </a:xfrm>
          <a:prstGeom prst="ellipse">
            <a:avLst/>
          </a:prstGeom>
          <a:solidFill>
            <a:srgbClr val="0E2A4A"/>
          </a:solidFill>
          <a:ln/>
        </p:spPr>
        <p:txBody>
          <a:bodyPr/>
          <a:lstStyle/>
          <a:p>
            <a:endParaRPr lang="hr-HR"/>
          </a:p>
        </p:txBody>
      </p:sp>
      <p:sp>
        <p:nvSpPr>
          <p:cNvPr id="65" name="Shape 62"/>
          <p:cNvSpPr/>
          <p:nvPr/>
        </p:nvSpPr>
        <p:spPr>
          <a:xfrm>
            <a:off x="6670548" y="3717036"/>
            <a:ext cx="173736" cy="173736"/>
          </a:xfrm>
          <a:prstGeom prst="ellipse">
            <a:avLst/>
          </a:prstGeom>
          <a:solidFill>
            <a:srgbClr val="0E2A4A"/>
          </a:solidFill>
          <a:ln/>
        </p:spPr>
        <p:txBody>
          <a:bodyPr/>
          <a:lstStyle/>
          <a:p>
            <a:endParaRPr lang="hr-HR"/>
          </a:p>
        </p:txBody>
      </p:sp>
      <p:sp>
        <p:nvSpPr>
          <p:cNvPr id="66" name="Shape 63"/>
          <p:cNvSpPr/>
          <p:nvPr/>
        </p:nvSpPr>
        <p:spPr>
          <a:xfrm>
            <a:off x="8005572" y="3717036"/>
            <a:ext cx="173736" cy="173736"/>
          </a:xfrm>
          <a:prstGeom prst="ellipse">
            <a:avLst/>
          </a:prstGeom>
          <a:solidFill>
            <a:srgbClr val="3D6C99"/>
          </a:solidFill>
          <a:ln/>
        </p:spPr>
        <p:txBody>
          <a:bodyPr/>
          <a:lstStyle/>
          <a:p>
            <a:endParaRPr lang="hr-HR"/>
          </a:p>
        </p:txBody>
      </p:sp>
      <p:sp>
        <p:nvSpPr>
          <p:cNvPr id="67" name="Shape 64"/>
          <p:cNvSpPr/>
          <p:nvPr/>
        </p:nvSpPr>
        <p:spPr>
          <a:xfrm>
            <a:off x="8535924" y="3717036"/>
            <a:ext cx="173736" cy="173736"/>
          </a:xfrm>
          <a:prstGeom prst="ellipse">
            <a:avLst/>
          </a:prstGeom>
          <a:solidFill>
            <a:srgbClr val="3D6C99"/>
          </a:solidFill>
          <a:ln/>
        </p:spPr>
        <p:txBody>
          <a:bodyPr/>
          <a:lstStyle/>
          <a:p>
            <a:endParaRPr lang="hr-HR"/>
          </a:p>
        </p:txBody>
      </p:sp>
      <p:sp>
        <p:nvSpPr>
          <p:cNvPr id="68" name="Shape 65"/>
          <p:cNvSpPr/>
          <p:nvPr/>
        </p:nvSpPr>
        <p:spPr>
          <a:xfrm>
            <a:off x="9066276" y="3717036"/>
            <a:ext cx="173736" cy="173736"/>
          </a:xfrm>
          <a:prstGeom prst="ellipse">
            <a:avLst/>
          </a:prstGeom>
          <a:solidFill>
            <a:srgbClr val="3D6C99"/>
          </a:solidFill>
          <a:ln/>
        </p:spPr>
        <p:txBody>
          <a:bodyPr/>
          <a:lstStyle/>
          <a:p>
            <a:endParaRPr lang="hr-HR"/>
          </a:p>
        </p:txBody>
      </p:sp>
      <p:sp>
        <p:nvSpPr>
          <p:cNvPr id="69" name="Shape 66"/>
          <p:cNvSpPr/>
          <p:nvPr/>
        </p:nvSpPr>
        <p:spPr>
          <a:xfrm>
            <a:off x="9596628" y="3717036"/>
            <a:ext cx="173736" cy="173736"/>
          </a:xfrm>
          <a:prstGeom prst="ellipse">
            <a:avLst/>
          </a:prstGeom>
          <a:solidFill>
            <a:srgbClr val="3D6C99"/>
          </a:solidFill>
          <a:ln/>
        </p:spPr>
        <p:txBody>
          <a:bodyPr/>
          <a:lstStyle/>
          <a:p>
            <a:endParaRPr lang="hr-HR"/>
          </a:p>
        </p:txBody>
      </p:sp>
      <p:sp>
        <p:nvSpPr>
          <p:cNvPr id="70" name="Shape 67"/>
          <p:cNvSpPr/>
          <p:nvPr/>
        </p:nvSpPr>
        <p:spPr>
          <a:xfrm>
            <a:off x="640080" y="3968496"/>
            <a:ext cx="10899648" cy="329184"/>
          </a:xfrm>
          <a:prstGeom prst="rect">
            <a:avLst/>
          </a:prstGeom>
          <a:solidFill>
            <a:srgbClr val="F1F5FA"/>
          </a:solidFill>
          <a:ln/>
        </p:spPr>
        <p:txBody>
          <a:bodyPr/>
          <a:lstStyle/>
          <a:p>
            <a:endParaRPr lang="hr-HR"/>
          </a:p>
        </p:txBody>
      </p:sp>
      <p:sp>
        <p:nvSpPr>
          <p:cNvPr id="71" name="Text 68"/>
          <p:cNvSpPr txBox="1"/>
          <p:nvPr/>
        </p:nvSpPr>
        <p:spPr>
          <a:xfrm>
            <a:off x="713232" y="3968496"/>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7  </a:t>
            </a:r>
            <a:r>
              <a:rPr lang="en-US" sz="1050" dirty="0">
                <a:solidFill>
                  <a:srgbClr val="16232F"/>
                </a:solidFill>
                <a:latin typeface="Calibri" pitchFamily="34" charset="0"/>
                <a:ea typeface="Calibri" pitchFamily="34" charset="-122"/>
                <a:cs typeface="Calibri" pitchFamily="34" charset="-120"/>
              </a:rPr>
              <a:t>Transition: paediatric to adult</a:t>
            </a:r>
            <a:endParaRPr lang="en-US" sz="1050" dirty="0"/>
          </a:p>
        </p:txBody>
      </p:sp>
      <p:sp>
        <p:nvSpPr>
          <p:cNvPr id="72" name="Shape 69"/>
          <p:cNvSpPr/>
          <p:nvPr/>
        </p:nvSpPr>
        <p:spPr>
          <a:xfrm>
            <a:off x="5609844" y="4046220"/>
            <a:ext cx="173736" cy="173736"/>
          </a:xfrm>
          <a:prstGeom prst="ellipse">
            <a:avLst/>
          </a:prstGeom>
          <a:solidFill>
            <a:srgbClr val="0E2A4A"/>
          </a:solidFill>
          <a:ln/>
        </p:spPr>
        <p:txBody>
          <a:bodyPr/>
          <a:lstStyle/>
          <a:p>
            <a:endParaRPr lang="hr-HR"/>
          </a:p>
        </p:txBody>
      </p:sp>
      <p:sp>
        <p:nvSpPr>
          <p:cNvPr id="73" name="Shape 70"/>
          <p:cNvSpPr/>
          <p:nvPr/>
        </p:nvSpPr>
        <p:spPr>
          <a:xfrm>
            <a:off x="6140196" y="4046220"/>
            <a:ext cx="173736" cy="173736"/>
          </a:xfrm>
          <a:prstGeom prst="ellipse">
            <a:avLst/>
          </a:prstGeom>
          <a:solidFill>
            <a:srgbClr val="0E2A4A"/>
          </a:solidFill>
          <a:ln/>
        </p:spPr>
        <p:txBody>
          <a:bodyPr/>
          <a:lstStyle/>
          <a:p>
            <a:endParaRPr lang="hr-HR"/>
          </a:p>
        </p:txBody>
      </p:sp>
      <p:sp>
        <p:nvSpPr>
          <p:cNvPr id="74" name="Shape 71"/>
          <p:cNvSpPr/>
          <p:nvPr/>
        </p:nvSpPr>
        <p:spPr>
          <a:xfrm>
            <a:off x="8005572" y="4046220"/>
            <a:ext cx="173736" cy="173736"/>
          </a:xfrm>
          <a:prstGeom prst="ellipse">
            <a:avLst/>
          </a:prstGeom>
          <a:solidFill>
            <a:srgbClr val="3D6C99"/>
          </a:solidFill>
          <a:ln/>
        </p:spPr>
        <p:txBody>
          <a:bodyPr/>
          <a:lstStyle/>
          <a:p>
            <a:endParaRPr lang="hr-HR"/>
          </a:p>
        </p:txBody>
      </p:sp>
      <p:sp>
        <p:nvSpPr>
          <p:cNvPr id="75" name="Shape 72"/>
          <p:cNvSpPr/>
          <p:nvPr/>
        </p:nvSpPr>
        <p:spPr>
          <a:xfrm>
            <a:off x="8535924" y="4046220"/>
            <a:ext cx="173736" cy="173736"/>
          </a:xfrm>
          <a:prstGeom prst="ellipse">
            <a:avLst/>
          </a:prstGeom>
          <a:solidFill>
            <a:srgbClr val="3D6C99"/>
          </a:solidFill>
          <a:ln/>
        </p:spPr>
        <p:txBody>
          <a:bodyPr/>
          <a:lstStyle/>
          <a:p>
            <a:endParaRPr lang="hr-HR"/>
          </a:p>
        </p:txBody>
      </p:sp>
      <p:sp>
        <p:nvSpPr>
          <p:cNvPr id="76" name="Shape 73"/>
          <p:cNvSpPr/>
          <p:nvPr/>
        </p:nvSpPr>
        <p:spPr>
          <a:xfrm>
            <a:off x="9066276" y="4046220"/>
            <a:ext cx="173736" cy="173736"/>
          </a:xfrm>
          <a:prstGeom prst="ellipse">
            <a:avLst/>
          </a:prstGeom>
          <a:solidFill>
            <a:srgbClr val="3D6C99"/>
          </a:solidFill>
          <a:ln/>
        </p:spPr>
        <p:txBody>
          <a:bodyPr/>
          <a:lstStyle/>
          <a:p>
            <a:endParaRPr lang="hr-HR"/>
          </a:p>
        </p:txBody>
      </p:sp>
      <p:sp>
        <p:nvSpPr>
          <p:cNvPr id="77" name="Shape 74"/>
          <p:cNvSpPr/>
          <p:nvPr/>
        </p:nvSpPr>
        <p:spPr>
          <a:xfrm>
            <a:off x="10126980" y="4046220"/>
            <a:ext cx="173736" cy="173736"/>
          </a:xfrm>
          <a:prstGeom prst="ellipse">
            <a:avLst/>
          </a:prstGeom>
          <a:solidFill>
            <a:srgbClr val="3D6C99"/>
          </a:solidFill>
          <a:ln/>
        </p:spPr>
        <p:txBody>
          <a:bodyPr/>
          <a:lstStyle/>
          <a:p>
            <a:endParaRPr lang="hr-HR"/>
          </a:p>
        </p:txBody>
      </p:sp>
      <p:sp>
        <p:nvSpPr>
          <p:cNvPr id="78" name="Text 75"/>
          <p:cNvSpPr txBox="1"/>
          <p:nvPr/>
        </p:nvSpPr>
        <p:spPr>
          <a:xfrm>
            <a:off x="713232" y="4297680"/>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8  </a:t>
            </a:r>
            <a:r>
              <a:rPr lang="en-US" sz="1050" dirty="0">
                <a:solidFill>
                  <a:srgbClr val="16232F"/>
                </a:solidFill>
                <a:latin typeface="Calibri" pitchFamily="34" charset="0"/>
                <a:ea typeface="Calibri" pitchFamily="34" charset="-122"/>
                <a:cs typeface="Calibri" pitchFamily="34" charset="-120"/>
              </a:rPr>
              <a:t>Lead a multidisciplinary team meeting</a:t>
            </a:r>
            <a:endParaRPr lang="en-US" sz="1050" dirty="0"/>
          </a:p>
        </p:txBody>
      </p:sp>
      <p:sp>
        <p:nvSpPr>
          <p:cNvPr id="79" name="Shape 76"/>
          <p:cNvSpPr/>
          <p:nvPr/>
        </p:nvSpPr>
        <p:spPr>
          <a:xfrm>
            <a:off x="6670548" y="4375404"/>
            <a:ext cx="173736" cy="173736"/>
          </a:xfrm>
          <a:prstGeom prst="ellipse">
            <a:avLst/>
          </a:prstGeom>
          <a:solidFill>
            <a:srgbClr val="0E2A4A"/>
          </a:solidFill>
          <a:ln/>
        </p:spPr>
        <p:txBody>
          <a:bodyPr/>
          <a:lstStyle/>
          <a:p>
            <a:endParaRPr lang="hr-HR"/>
          </a:p>
        </p:txBody>
      </p:sp>
      <p:sp>
        <p:nvSpPr>
          <p:cNvPr id="80" name="Shape 77"/>
          <p:cNvSpPr/>
          <p:nvPr/>
        </p:nvSpPr>
        <p:spPr>
          <a:xfrm>
            <a:off x="8005572" y="4375404"/>
            <a:ext cx="173736" cy="173736"/>
          </a:xfrm>
          <a:prstGeom prst="ellipse">
            <a:avLst/>
          </a:prstGeom>
          <a:solidFill>
            <a:srgbClr val="3D6C99"/>
          </a:solidFill>
          <a:ln/>
        </p:spPr>
        <p:txBody>
          <a:bodyPr/>
          <a:lstStyle/>
          <a:p>
            <a:endParaRPr lang="hr-HR"/>
          </a:p>
        </p:txBody>
      </p:sp>
      <p:sp>
        <p:nvSpPr>
          <p:cNvPr id="81" name="Shape 78"/>
          <p:cNvSpPr/>
          <p:nvPr/>
        </p:nvSpPr>
        <p:spPr>
          <a:xfrm>
            <a:off x="9066276" y="4375404"/>
            <a:ext cx="173736" cy="173736"/>
          </a:xfrm>
          <a:prstGeom prst="ellipse">
            <a:avLst/>
          </a:prstGeom>
          <a:solidFill>
            <a:srgbClr val="3D6C99"/>
          </a:solidFill>
          <a:ln/>
        </p:spPr>
        <p:txBody>
          <a:bodyPr/>
          <a:lstStyle/>
          <a:p>
            <a:endParaRPr lang="hr-HR"/>
          </a:p>
        </p:txBody>
      </p:sp>
      <p:sp>
        <p:nvSpPr>
          <p:cNvPr id="82" name="Shape 79"/>
          <p:cNvSpPr/>
          <p:nvPr/>
        </p:nvSpPr>
        <p:spPr>
          <a:xfrm>
            <a:off x="9596628" y="4375404"/>
            <a:ext cx="173736" cy="173736"/>
          </a:xfrm>
          <a:prstGeom prst="ellipse">
            <a:avLst/>
          </a:prstGeom>
          <a:solidFill>
            <a:srgbClr val="3D6C99"/>
          </a:solidFill>
          <a:ln/>
        </p:spPr>
        <p:txBody>
          <a:bodyPr/>
          <a:lstStyle/>
          <a:p>
            <a:endParaRPr lang="hr-HR"/>
          </a:p>
        </p:txBody>
      </p:sp>
      <p:sp>
        <p:nvSpPr>
          <p:cNvPr id="83" name="Shape 80"/>
          <p:cNvSpPr/>
          <p:nvPr/>
        </p:nvSpPr>
        <p:spPr>
          <a:xfrm>
            <a:off x="8535924" y="4375404"/>
            <a:ext cx="173736" cy="173736"/>
          </a:xfrm>
          <a:prstGeom prst="ellipse">
            <a:avLst/>
          </a:prstGeom>
          <a:solidFill>
            <a:srgbClr val="3D6C99"/>
          </a:solidFill>
          <a:ln/>
        </p:spPr>
        <p:txBody>
          <a:bodyPr/>
          <a:lstStyle/>
          <a:p>
            <a:endParaRPr lang="hr-HR"/>
          </a:p>
        </p:txBody>
      </p:sp>
      <p:sp>
        <p:nvSpPr>
          <p:cNvPr id="84" name="Shape 81"/>
          <p:cNvSpPr/>
          <p:nvPr/>
        </p:nvSpPr>
        <p:spPr>
          <a:xfrm>
            <a:off x="640080" y="4626864"/>
            <a:ext cx="10899648" cy="329184"/>
          </a:xfrm>
          <a:prstGeom prst="rect">
            <a:avLst/>
          </a:prstGeom>
          <a:solidFill>
            <a:srgbClr val="F1F5FA"/>
          </a:solidFill>
          <a:ln/>
        </p:spPr>
        <p:txBody>
          <a:bodyPr/>
          <a:lstStyle/>
          <a:p>
            <a:endParaRPr lang="hr-HR"/>
          </a:p>
        </p:txBody>
      </p:sp>
      <p:sp>
        <p:nvSpPr>
          <p:cNvPr id="85" name="Text 82"/>
          <p:cNvSpPr txBox="1"/>
          <p:nvPr/>
        </p:nvSpPr>
        <p:spPr>
          <a:xfrm>
            <a:off x="713232" y="4626864"/>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9  </a:t>
            </a:r>
            <a:r>
              <a:rPr lang="en-US" sz="1050" dirty="0">
                <a:solidFill>
                  <a:srgbClr val="16232F"/>
                </a:solidFill>
                <a:latin typeface="Calibri" pitchFamily="34" charset="0"/>
                <a:ea typeface="Calibri" pitchFamily="34" charset="-122"/>
                <a:cs typeface="Calibri" pitchFamily="34" charset="-120"/>
              </a:rPr>
              <a:t>Appraise and apply evidence</a:t>
            </a:r>
            <a:endParaRPr lang="en-US" sz="1050" dirty="0"/>
          </a:p>
        </p:txBody>
      </p:sp>
      <p:sp>
        <p:nvSpPr>
          <p:cNvPr id="86" name="Shape 83"/>
          <p:cNvSpPr/>
          <p:nvPr/>
        </p:nvSpPr>
        <p:spPr>
          <a:xfrm>
            <a:off x="7200900" y="4704588"/>
            <a:ext cx="173736" cy="173736"/>
          </a:xfrm>
          <a:prstGeom prst="ellipse">
            <a:avLst/>
          </a:prstGeom>
          <a:solidFill>
            <a:srgbClr val="0E2A4A"/>
          </a:solidFill>
          <a:ln/>
        </p:spPr>
        <p:txBody>
          <a:bodyPr/>
          <a:lstStyle/>
          <a:p>
            <a:endParaRPr lang="hr-HR"/>
          </a:p>
        </p:txBody>
      </p:sp>
      <p:sp>
        <p:nvSpPr>
          <p:cNvPr id="87" name="Shape 84"/>
          <p:cNvSpPr/>
          <p:nvPr/>
        </p:nvSpPr>
        <p:spPr>
          <a:xfrm>
            <a:off x="10657332" y="4704588"/>
            <a:ext cx="173736" cy="173736"/>
          </a:xfrm>
          <a:prstGeom prst="ellipse">
            <a:avLst/>
          </a:prstGeom>
          <a:solidFill>
            <a:srgbClr val="3D6C99"/>
          </a:solidFill>
          <a:ln/>
        </p:spPr>
        <p:txBody>
          <a:bodyPr/>
          <a:lstStyle/>
          <a:p>
            <a:endParaRPr lang="hr-HR"/>
          </a:p>
        </p:txBody>
      </p:sp>
      <p:sp>
        <p:nvSpPr>
          <p:cNvPr id="88" name="Shape 85"/>
          <p:cNvSpPr/>
          <p:nvPr/>
        </p:nvSpPr>
        <p:spPr>
          <a:xfrm>
            <a:off x="8005572" y="4704588"/>
            <a:ext cx="173736" cy="173736"/>
          </a:xfrm>
          <a:prstGeom prst="ellipse">
            <a:avLst/>
          </a:prstGeom>
          <a:solidFill>
            <a:srgbClr val="3D6C99"/>
          </a:solidFill>
          <a:ln/>
        </p:spPr>
        <p:txBody>
          <a:bodyPr/>
          <a:lstStyle/>
          <a:p>
            <a:endParaRPr lang="hr-HR"/>
          </a:p>
        </p:txBody>
      </p:sp>
      <p:sp>
        <p:nvSpPr>
          <p:cNvPr id="89" name="Shape 86"/>
          <p:cNvSpPr/>
          <p:nvPr/>
        </p:nvSpPr>
        <p:spPr>
          <a:xfrm>
            <a:off x="8535924" y="4704588"/>
            <a:ext cx="173736" cy="173736"/>
          </a:xfrm>
          <a:prstGeom prst="ellipse">
            <a:avLst/>
          </a:prstGeom>
          <a:solidFill>
            <a:srgbClr val="3D6C99"/>
          </a:solidFill>
          <a:ln/>
        </p:spPr>
        <p:txBody>
          <a:bodyPr/>
          <a:lstStyle/>
          <a:p>
            <a:endParaRPr lang="hr-HR"/>
          </a:p>
        </p:txBody>
      </p:sp>
      <p:sp>
        <p:nvSpPr>
          <p:cNvPr id="90" name="Text 87"/>
          <p:cNvSpPr txBox="1"/>
          <p:nvPr/>
        </p:nvSpPr>
        <p:spPr>
          <a:xfrm>
            <a:off x="713232" y="4956048"/>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10  </a:t>
            </a:r>
            <a:r>
              <a:rPr lang="en-US" sz="1050" dirty="0">
                <a:solidFill>
                  <a:srgbClr val="16232F"/>
                </a:solidFill>
                <a:latin typeface="Calibri" pitchFamily="34" charset="0"/>
                <a:ea typeface="Calibri" pitchFamily="34" charset="-122"/>
                <a:cs typeface="Calibri" pitchFamily="34" charset="-120"/>
              </a:rPr>
              <a:t>Patient safety and QI</a:t>
            </a:r>
            <a:endParaRPr lang="en-US" sz="1050" dirty="0"/>
          </a:p>
        </p:txBody>
      </p:sp>
      <p:sp>
        <p:nvSpPr>
          <p:cNvPr id="91" name="Shape 88"/>
          <p:cNvSpPr/>
          <p:nvPr/>
        </p:nvSpPr>
        <p:spPr>
          <a:xfrm>
            <a:off x="6670548" y="5033772"/>
            <a:ext cx="173736" cy="173736"/>
          </a:xfrm>
          <a:prstGeom prst="ellipse">
            <a:avLst/>
          </a:prstGeom>
          <a:solidFill>
            <a:srgbClr val="0E2A4A"/>
          </a:solidFill>
          <a:ln/>
        </p:spPr>
        <p:txBody>
          <a:bodyPr/>
          <a:lstStyle/>
          <a:p>
            <a:endParaRPr lang="hr-HR"/>
          </a:p>
        </p:txBody>
      </p:sp>
      <p:sp>
        <p:nvSpPr>
          <p:cNvPr id="92" name="Shape 89"/>
          <p:cNvSpPr/>
          <p:nvPr/>
        </p:nvSpPr>
        <p:spPr>
          <a:xfrm>
            <a:off x="7200900" y="5033772"/>
            <a:ext cx="173736" cy="173736"/>
          </a:xfrm>
          <a:prstGeom prst="ellipse">
            <a:avLst/>
          </a:prstGeom>
          <a:solidFill>
            <a:srgbClr val="0E2A4A"/>
          </a:solidFill>
          <a:ln/>
        </p:spPr>
        <p:txBody>
          <a:bodyPr/>
          <a:lstStyle/>
          <a:p>
            <a:endParaRPr lang="hr-HR"/>
          </a:p>
        </p:txBody>
      </p:sp>
      <p:sp>
        <p:nvSpPr>
          <p:cNvPr id="93" name="Shape 90"/>
          <p:cNvSpPr/>
          <p:nvPr/>
        </p:nvSpPr>
        <p:spPr>
          <a:xfrm>
            <a:off x="9596628" y="5033772"/>
            <a:ext cx="173736" cy="173736"/>
          </a:xfrm>
          <a:prstGeom prst="ellipse">
            <a:avLst/>
          </a:prstGeom>
          <a:solidFill>
            <a:srgbClr val="3D6C99"/>
          </a:solidFill>
          <a:ln/>
        </p:spPr>
        <p:txBody>
          <a:bodyPr/>
          <a:lstStyle/>
          <a:p>
            <a:endParaRPr lang="hr-HR"/>
          </a:p>
        </p:txBody>
      </p:sp>
      <p:sp>
        <p:nvSpPr>
          <p:cNvPr id="94" name="Shape 91"/>
          <p:cNvSpPr/>
          <p:nvPr/>
        </p:nvSpPr>
        <p:spPr>
          <a:xfrm>
            <a:off x="10657332" y="5033772"/>
            <a:ext cx="173736" cy="173736"/>
          </a:xfrm>
          <a:prstGeom prst="ellipse">
            <a:avLst/>
          </a:prstGeom>
          <a:solidFill>
            <a:srgbClr val="3D6C99"/>
          </a:solidFill>
          <a:ln/>
        </p:spPr>
        <p:txBody>
          <a:bodyPr/>
          <a:lstStyle/>
          <a:p>
            <a:endParaRPr lang="hr-HR"/>
          </a:p>
        </p:txBody>
      </p:sp>
      <p:sp>
        <p:nvSpPr>
          <p:cNvPr id="95" name="Shape 92"/>
          <p:cNvSpPr/>
          <p:nvPr/>
        </p:nvSpPr>
        <p:spPr>
          <a:xfrm>
            <a:off x="11187684" y="5033772"/>
            <a:ext cx="173736" cy="173736"/>
          </a:xfrm>
          <a:prstGeom prst="ellipse">
            <a:avLst/>
          </a:prstGeom>
          <a:solidFill>
            <a:srgbClr val="3D6C99"/>
          </a:solidFill>
          <a:ln/>
        </p:spPr>
        <p:txBody>
          <a:bodyPr/>
          <a:lstStyle/>
          <a:p>
            <a:endParaRPr lang="hr-HR"/>
          </a:p>
        </p:txBody>
      </p:sp>
      <p:sp>
        <p:nvSpPr>
          <p:cNvPr id="96" name="Shape 93"/>
          <p:cNvSpPr/>
          <p:nvPr/>
        </p:nvSpPr>
        <p:spPr>
          <a:xfrm>
            <a:off x="640080" y="5285232"/>
            <a:ext cx="10899648" cy="329184"/>
          </a:xfrm>
          <a:prstGeom prst="rect">
            <a:avLst/>
          </a:prstGeom>
          <a:solidFill>
            <a:srgbClr val="F1F5FA"/>
          </a:solidFill>
          <a:ln/>
        </p:spPr>
        <p:txBody>
          <a:bodyPr/>
          <a:lstStyle/>
          <a:p>
            <a:endParaRPr lang="hr-HR"/>
          </a:p>
        </p:txBody>
      </p:sp>
      <p:sp>
        <p:nvSpPr>
          <p:cNvPr id="97" name="Text 94"/>
          <p:cNvSpPr txBox="1"/>
          <p:nvPr/>
        </p:nvSpPr>
        <p:spPr>
          <a:xfrm>
            <a:off x="713232" y="5285232"/>
            <a:ext cx="3108960" cy="32918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11  </a:t>
            </a:r>
            <a:r>
              <a:rPr lang="en-US" sz="1050" dirty="0">
                <a:solidFill>
                  <a:srgbClr val="16232F"/>
                </a:solidFill>
                <a:latin typeface="Calibri" pitchFamily="34" charset="0"/>
                <a:ea typeface="Calibri" pitchFamily="34" charset="-122"/>
                <a:cs typeface="Calibri" pitchFamily="34" charset="-120"/>
              </a:rPr>
              <a:t>Communication with patients and carers</a:t>
            </a:r>
            <a:endParaRPr lang="en-US" sz="1050" dirty="0"/>
          </a:p>
        </p:txBody>
      </p:sp>
      <p:sp>
        <p:nvSpPr>
          <p:cNvPr id="98" name="Shape 95"/>
          <p:cNvSpPr/>
          <p:nvPr/>
        </p:nvSpPr>
        <p:spPr>
          <a:xfrm>
            <a:off x="6140196" y="5362956"/>
            <a:ext cx="173736" cy="173736"/>
          </a:xfrm>
          <a:prstGeom prst="ellipse">
            <a:avLst/>
          </a:prstGeom>
          <a:solidFill>
            <a:srgbClr val="0E2A4A"/>
          </a:solidFill>
          <a:ln/>
        </p:spPr>
        <p:txBody>
          <a:bodyPr/>
          <a:lstStyle/>
          <a:p>
            <a:endParaRPr lang="hr-HR"/>
          </a:p>
        </p:txBody>
      </p:sp>
      <p:sp>
        <p:nvSpPr>
          <p:cNvPr id="99" name="Shape 96"/>
          <p:cNvSpPr/>
          <p:nvPr/>
        </p:nvSpPr>
        <p:spPr>
          <a:xfrm>
            <a:off x="8535924" y="5362956"/>
            <a:ext cx="173736" cy="173736"/>
          </a:xfrm>
          <a:prstGeom prst="ellipse">
            <a:avLst/>
          </a:prstGeom>
          <a:solidFill>
            <a:srgbClr val="3D6C99"/>
          </a:solidFill>
          <a:ln/>
        </p:spPr>
        <p:txBody>
          <a:bodyPr/>
          <a:lstStyle/>
          <a:p>
            <a:endParaRPr lang="hr-HR"/>
          </a:p>
        </p:txBody>
      </p:sp>
      <p:sp>
        <p:nvSpPr>
          <p:cNvPr id="100" name="Shape 97"/>
          <p:cNvSpPr/>
          <p:nvPr/>
        </p:nvSpPr>
        <p:spPr>
          <a:xfrm>
            <a:off x="11187684" y="5362956"/>
            <a:ext cx="173736" cy="173736"/>
          </a:xfrm>
          <a:prstGeom prst="ellipse">
            <a:avLst/>
          </a:prstGeom>
          <a:solidFill>
            <a:srgbClr val="3D6C99"/>
          </a:solidFill>
          <a:ln/>
        </p:spPr>
        <p:txBody>
          <a:bodyPr/>
          <a:lstStyle/>
          <a:p>
            <a:endParaRPr lang="hr-HR"/>
          </a:p>
        </p:txBody>
      </p:sp>
      <p:sp>
        <p:nvSpPr>
          <p:cNvPr id="101" name="Shape 98"/>
          <p:cNvSpPr/>
          <p:nvPr/>
        </p:nvSpPr>
        <p:spPr>
          <a:xfrm>
            <a:off x="10126980" y="5362956"/>
            <a:ext cx="173736" cy="173736"/>
          </a:xfrm>
          <a:prstGeom prst="ellipse">
            <a:avLst/>
          </a:prstGeom>
          <a:solidFill>
            <a:srgbClr val="3D6C99"/>
          </a:solidFill>
          <a:ln/>
        </p:spPr>
        <p:txBody>
          <a:bodyPr/>
          <a:lstStyle/>
          <a:p>
            <a:endParaRPr lang="hr-HR"/>
          </a:p>
        </p:txBody>
      </p:sp>
      <p:sp>
        <p:nvSpPr>
          <p:cNvPr id="102" name="Text 99"/>
          <p:cNvSpPr txBox="1"/>
          <p:nvPr/>
        </p:nvSpPr>
        <p:spPr>
          <a:xfrm>
            <a:off x="640080" y="5705856"/>
            <a:ext cx="10881360" cy="219456"/>
          </a:xfrm>
          <a:prstGeom prst="rect">
            <a:avLst/>
          </a:prstGeom>
          <a:noFill/>
          <a:ln/>
        </p:spPr>
        <p:txBody>
          <a:bodyPr wrap="square" lIns="0" tIns="0" rIns="0" bIns="0" rtlCol="0" anchor="ctr"/>
          <a:lstStyle/>
          <a:p>
            <a:pPr marL="0" indent="0">
              <a:buNone/>
            </a:pPr>
            <a:r>
              <a:rPr lang="en-US" sz="950" dirty="0">
                <a:solidFill>
                  <a:srgbClr val="5B6B7D"/>
                </a:solidFill>
                <a:latin typeface="Calibri" pitchFamily="34" charset="0"/>
                <a:ea typeface="Calibri" pitchFamily="34" charset="-122"/>
                <a:cs typeface="Calibri" pitchFamily="34" charset="-120"/>
              </a:rPr>
              <a:t>D1 Knowledge of RMDs · D2 Diagnostic skills · D3 Management · D4 Specific clinical situations · D5 Physician–patient relationship · D6 Team · D7 Research</a:t>
            </a:r>
            <a:endParaRPr lang="en-US" sz="950" dirty="0"/>
          </a:p>
        </p:txBody>
      </p:sp>
      <p:sp>
        <p:nvSpPr>
          <p:cNvPr id="103" name="Text 100"/>
          <p:cNvSpPr txBox="1"/>
          <p:nvPr/>
        </p:nvSpPr>
        <p:spPr>
          <a:xfrm>
            <a:off x="640080" y="5925312"/>
            <a:ext cx="10881360" cy="219456"/>
          </a:xfrm>
          <a:prstGeom prst="rect">
            <a:avLst/>
          </a:prstGeom>
          <a:noFill/>
          <a:ln/>
        </p:spPr>
        <p:txBody>
          <a:bodyPr wrap="square" lIns="0" tIns="0" rIns="0" bIns="0" rtlCol="0" anchor="ctr"/>
          <a:lstStyle/>
          <a:p>
            <a:pPr marL="0" indent="0">
              <a:buNone/>
            </a:pPr>
            <a:r>
              <a:rPr lang="en-US" sz="950" dirty="0">
                <a:solidFill>
                  <a:srgbClr val="5B6B7D"/>
                </a:solidFill>
                <a:latin typeface="Calibri" pitchFamily="34" charset="0"/>
                <a:ea typeface="Calibri" pitchFamily="34" charset="-122"/>
                <a:cs typeface="Calibri" pitchFamily="34" charset="-120"/>
              </a:rPr>
              <a:t>ME Medical Expert · Co Communicator · Cl Collaborator · Le Leader · HA Health Advocate · Sc Scholar · Pr Professional</a:t>
            </a:r>
            <a:endParaRPr lang="en-US" sz="950" dirty="0"/>
          </a:p>
        </p:txBody>
      </p:sp>
      <p:sp>
        <p:nvSpPr>
          <p:cNvPr id="104" name="Text 101"/>
          <p:cNvSpPr txBox="1"/>
          <p:nvPr/>
        </p:nvSpPr>
        <p:spPr>
          <a:xfrm>
            <a:off x="640080" y="6181344"/>
            <a:ext cx="10881360" cy="237744"/>
          </a:xfrm>
          <a:prstGeom prst="rect">
            <a:avLst/>
          </a:prstGeom>
          <a:noFill/>
          <a:ln/>
        </p:spPr>
        <p:txBody>
          <a:bodyPr wrap="square" lIns="0" tIns="0" rIns="0" bIns="0" rtlCol="0" anchor="ctr"/>
          <a:lstStyle/>
          <a:p>
            <a:pPr marL="0" indent="0">
              <a:buNone/>
            </a:pPr>
            <a:r>
              <a:rPr lang="en-US" sz="850" i="1" dirty="0">
                <a:solidFill>
                  <a:srgbClr val="8393A5"/>
                </a:solidFill>
                <a:latin typeface="Calibri" pitchFamily="34" charset="0"/>
                <a:ea typeface="Calibri" pitchFamily="34" charset="-122"/>
                <a:cs typeface="Calibri" pitchFamily="34" charset="-120"/>
              </a:rPr>
              <a:t>Source: ETR Appendix 3 — quick-reference EPA table (domains) and EPA descriptions (CanMEDS roles). A dot means the EPA draws on that domain or role.</a:t>
            </a:r>
            <a:endParaRPr lang="en-US" sz="850" dirty="0"/>
          </a:p>
        </p:txBody>
      </p:sp>
      <p:sp>
        <p:nvSpPr>
          <p:cNvPr id="105" name="Text 102"/>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106" name="Text 103"/>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9 / 18</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C8963E"/>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THE KNOWLEDGE MATRIX</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Matrix 2 — every EPA mapped to the knowledge it needs</a:t>
            </a:r>
            <a:endParaRPr lang="en-US" sz="2700" dirty="0"/>
          </a:p>
        </p:txBody>
      </p:sp>
      <p:sp>
        <p:nvSpPr>
          <p:cNvPr id="6" name="Shape 3"/>
          <p:cNvSpPr/>
          <p:nvPr/>
        </p:nvSpPr>
        <p:spPr>
          <a:xfrm>
            <a:off x="640080" y="1417320"/>
            <a:ext cx="7909560" cy="347472"/>
          </a:xfrm>
          <a:prstGeom prst="roundRect">
            <a:avLst>
              <a:gd name="adj" fmla="val 10526"/>
            </a:avLst>
          </a:prstGeom>
          <a:solidFill>
            <a:srgbClr val="0E2A4A"/>
          </a:solidFill>
          <a:ln/>
        </p:spPr>
        <p:txBody>
          <a:bodyPr/>
          <a:lstStyle/>
          <a:p>
            <a:endParaRPr lang="hr-HR"/>
          </a:p>
        </p:txBody>
      </p:sp>
      <p:sp>
        <p:nvSpPr>
          <p:cNvPr id="7" name="Text 4"/>
          <p:cNvSpPr txBox="1"/>
          <p:nvPr/>
        </p:nvSpPr>
        <p:spPr>
          <a:xfrm>
            <a:off x="35204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S1</a:t>
            </a:r>
            <a:endParaRPr lang="en-US" sz="1050" dirty="0"/>
          </a:p>
        </p:txBody>
      </p:sp>
      <p:sp>
        <p:nvSpPr>
          <p:cNvPr id="8" name="Text 5"/>
          <p:cNvSpPr txBox="1"/>
          <p:nvPr/>
        </p:nvSpPr>
        <p:spPr>
          <a:xfrm>
            <a:off x="39776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S2</a:t>
            </a:r>
            <a:endParaRPr lang="en-US" sz="1050" dirty="0"/>
          </a:p>
        </p:txBody>
      </p:sp>
      <p:sp>
        <p:nvSpPr>
          <p:cNvPr id="9" name="Text 6"/>
          <p:cNvSpPr txBox="1"/>
          <p:nvPr/>
        </p:nvSpPr>
        <p:spPr>
          <a:xfrm>
            <a:off x="44348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S3</a:t>
            </a:r>
            <a:endParaRPr lang="en-US" sz="1050" dirty="0"/>
          </a:p>
        </p:txBody>
      </p:sp>
      <p:sp>
        <p:nvSpPr>
          <p:cNvPr id="10" name="Text 7"/>
          <p:cNvSpPr txBox="1"/>
          <p:nvPr/>
        </p:nvSpPr>
        <p:spPr>
          <a:xfrm>
            <a:off x="48920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S4</a:t>
            </a:r>
            <a:endParaRPr lang="en-US" sz="1050" dirty="0"/>
          </a:p>
        </p:txBody>
      </p:sp>
      <p:sp>
        <p:nvSpPr>
          <p:cNvPr id="11" name="Text 8"/>
          <p:cNvSpPr txBox="1"/>
          <p:nvPr/>
        </p:nvSpPr>
        <p:spPr>
          <a:xfrm>
            <a:off x="53492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S5</a:t>
            </a:r>
            <a:endParaRPr lang="en-US" sz="1050" dirty="0"/>
          </a:p>
        </p:txBody>
      </p:sp>
      <p:sp>
        <p:nvSpPr>
          <p:cNvPr id="12" name="Text 9"/>
          <p:cNvSpPr txBox="1"/>
          <p:nvPr/>
        </p:nvSpPr>
        <p:spPr>
          <a:xfrm>
            <a:off x="58064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S6</a:t>
            </a:r>
            <a:endParaRPr lang="en-US" sz="1050" dirty="0"/>
          </a:p>
        </p:txBody>
      </p:sp>
      <p:sp>
        <p:nvSpPr>
          <p:cNvPr id="13" name="Text 10"/>
          <p:cNvSpPr txBox="1"/>
          <p:nvPr/>
        </p:nvSpPr>
        <p:spPr>
          <a:xfrm>
            <a:off x="62636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S7</a:t>
            </a:r>
            <a:endParaRPr lang="en-US" sz="1050" dirty="0"/>
          </a:p>
        </p:txBody>
      </p:sp>
      <p:sp>
        <p:nvSpPr>
          <p:cNvPr id="14" name="Text 11"/>
          <p:cNvSpPr txBox="1"/>
          <p:nvPr/>
        </p:nvSpPr>
        <p:spPr>
          <a:xfrm>
            <a:off x="67208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S8</a:t>
            </a:r>
            <a:endParaRPr lang="en-US" sz="1050" dirty="0"/>
          </a:p>
        </p:txBody>
      </p:sp>
      <p:sp>
        <p:nvSpPr>
          <p:cNvPr id="15" name="Text 12"/>
          <p:cNvSpPr txBox="1"/>
          <p:nvPr/>
        </p:nvSpPr>
        <p:spPr>
          <a:xfrm>
            <a:off x="71780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S9</a:t>
            </a:r>
            <a:endParaRPr lang="en-US" sz="1050" dirty="0"/>
          </a:p>
        </p:txBody>
      </p:sp>
      <p:sp>
        <p:nvSpPr>
          <p:cNvPr id="16" name="Text 13"/>
          <p:cNvSpPr txBox="1"/>
          <p:nvPr/>
        </p:nvSpPr>
        <p:spPr>
          <a:xfrm>
            <a:off x="76352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S10</a:t>
            </a:r>
            <a:endParaRPr lang="en-US" sz="1050" dirty="0"/>
          </a:p>
        </p:txBody>
      </p:sp>
      <p:sp>
        <p:nvSpPr>
          <p:cNvPr id="17" name="Text 14"/>
          <p:cNvSpPr txBox="1"/>
          <p:nvPr/>
        </p:nvSpPr>
        <p:spPr>
          <a:xfrm>
            <a:off x="8092440" y="1417320"/>
            <a:ext cx="457200"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S11</a:t>
            </a:r>
            <a:endParaRPr lang="en-US" sz="1050" dirty="0"/>
          </a:p>
        </p:txBody>
      </p:sp>
      <p:sp>
        <p:nvSpPr>
          <p:cNvPr id="18" name="Text 15"/>
          <p:cNvSpPr txBox="1"/>
          <p:nvPr/>
        </p:nvSpPr>
        <p:spPr>
          <a:xfrm>
            <a:off x="713232" y="1417320"/>
            <a:ext cx="914400" cy="347472"/>
          </a:xfrm>
          <a:prstGeom prst="rect">
            <a:avLst/>
          </a:prstGeom>
          <a:noFill/>
          <a:ln/>
        </p:spPr>
        <p:txBody>
          <a:bodyPr wrap="square" lIns="0" tIns="0" rIns="0" bIns="0" rtlCol="0" anchor="ctr"/>
          <a:lstStyle/>
          <a:p>
            <a:pPr marL="0" indent="0">
              <a:buNone/>
            </a:pPr>
            <a:r>
              <a:rPr lang="en-US" sz="1050" b="1" dirty="0">
                <a:solidFill>
                  <a:srgbClr val="FFFFFF"/>
                </a:solidFill>
                <a:latin typeface="Calibri" pitchFamily="34" charset="0"/>
                <a:ea typeface="Calibri" pitchFamily="34" charset="-122"/>
                <a:cs typeface="Calibri" pitchFamily="34" charset="-120"/>
              </a:rPr>
              <a:t>EPA</a:t>
            </a:r>
            <a:endParaRPr lang="en-US" sz="1050" dirty="0"/>
          </a:p>
        </p:txBody>
      </p:sp>
      <p:sp>
        <p:nvSpPr>
          <p:cNvPr id="19" name="Shape 16"/>
          <p:cNvSpPr/>
          <p:nvPr/>
        </p:nvSpPr>
        <p:spPr>
          <a:xfrm>
            <a:off x="640080" y="1764792"/>
            <a:ext cx="7909560" cy="352044"/>
          </a:xfrm>
          <a:prstGeom prst="rect">
            <a:avLst/>
          </a:prstGeom>
          <a:solidFill>
            <a:srgbClr val="F1F5FA"/>
          </a:solidFill>
          <a:ln/>
        </p:spPr>
        <p:txBody>
          <a:bodyPr/>
          <a:lstStyle/>
          <a:p>
            <a:endParaRPr lang="hr-HR"/>
          </a:p>
        </p:txBody>
      </p:sp>
      <p:sp>
        <p:nvSpPr>
          <p:cNvPr id="20" name="Text 17"/>
          <p:cNvSpPr txBox="1"/>
          <p:nvPr/>
        </p:nvSpPr>
        <p:spPr>
          <a:xfrm>
            <a:off x="713232" y="1764792"/>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1  </a:t>
            </a:r>
            <a:r>
              <a:rPr lang="en-US" sz="1050" dirty="0">
                <a:solidFill>
                  <a:srgbClr val="16232F"/>
                </a:solidFill>
                <a:latin typeface="Calibri" pitchFamily="34" charset="0"/>
                <a:ea typeface="Calibri" pitchFamily="34" charset="-122"/>
                <a:cs typeface="Calibri" pitchFamily="34" charset="-120"/>
              </a:rPr>
              <a:t>New inflammatory arthritis</a:t>
            </a:r>
            <a:endParaRPr lang="en-US" sz="1050" dirty="0"/>
          </a:p>
        </p:txBody>
      </p:sp>
      <p:sp>
        <p:nvSpPr>
          <p:cNvPr id="21" name="Shape 18"/>
          <p:cNvSpPr/>
          <p:nvPr/>
        </p:nvSpPr>
        <p:spPr>
          <a:xfrm>
            <a:off x="3648456" y="1840230"/>
            <a:ext cx="201168" cy="201168"/>
          </a:xfrm>
          <a:prstGeom prst="ellipse">
            <a:avLst/>
          </a:prstGeom>
          <a:solidFill>
            <a:srgbClr val="C8963E"/>
          </a:solidFill>
          <a:ln/>
        </p:spPr>
        <p:txBody>
          <a:bodyPr/>
          <a:lstStyle/>
          <a:p>
            <a:endParaRPr lang="hr-HR"/>
          </a:p>
        </p:txBody>
      </p:sp>
      <p:sp>
        <p:nvSpPr>
          <p:cNvPr id="22" name="Shape 19"/>
          <p:cNvSpPr/>
          <p:nvPr/>
        </p:nvSpPr>
        <p:spPr>
          <a:xfrm>
            <a:off x="4128516" y="1863090"/>
            <a:ext cx="155448" cy="155448"/>
          </a:xfrm>
          <a:prstGeom prst="ellipse">
            <a:avLst/>
          </a:prstGeom>
          <a:solidFill>
            <a:srgbClr val="FFFFFF"/>
          </a:solidFill>
          <a:ln w="19050">
            <a:solidFill>
              <a:srgbClr val="3D6C99"/>
            </a:solidFill>
            <a:prstDash val="solid"/>
          </a:ln>
        </p:spPr>
        <p:txBody>
          <a:bodyPr/>
          <a:lstStyle/>
          <a:p>
            <a:endParaRPr lang="hr-HR"/>
          </a:p>
        </p:txBody>
      </p:sp>
      <p:sp>
        <p:nvSpPr>
          <p:cNvPr id="23" name="Shape 20"/>
          <p:cNvSpPr/>
          <p:nvPr/>
        </p:nvSpPr>
        <p:spPr>
          <a:xfrm>
            <a:off x="4585716" y="1863090"/>
            <a:ext cx="155448" cy="155448"/>
          </a:xfrm>
          <a:prstGeom prst="ellipse">
            <a:avLst/>
          </a:prstGeom>
          <a:solidFill>
            <a:srgbClr val="FFFFFF"/>
          </a:solidFill>
          <a:ln w="19050">
            <a:solidFill>
              <a:srgbClr val="3D6C99"/>
            </a:solidFill>
            <a:prstDash val="solid"/>
          </a:ln>
        </p:spPr>
        <p:txBody>
          <a:bodyPr/>
          <a:lstStyle/>
          <a:p>
            <a:endParaRPr lang="hr-HR"/>
          </a:p>
        </p:txBody>
      </p:sp>
      <p:sp>
        <p:nvSpPr>
          <p:cNvPr id="24" name="Shape 21"/>
          <p:cNvSpPr/>
          <p:nvPr/>
        </p:nvSpPr>
        <p:spPr>
          <a:xfrm>
            <a:off x="5042916" y="1863090"/>
            <a:ext cx="155448" cy="155448"/>
          </a:xfrm>
          <a:prstGeom prst="ellipse">
            <a:avLst/>
          </a:prstGeom>
          <a:solidFill>
            <a:srgbClr val="FFFFFF"/>
          </a:solidFill>
          <a:ln w="19050">
            <a:solidFill>
              <a:srgbClr val="3D6C99"/>
            </a:solidFill>
            <a:prstDash val="solid"/>
          </a:ln>
        </p:spPr>
        <p:txBody>
          <a:bodyPr/>
          <a:lstStyle/>
          <a:p>
            <a:endParaRPr lang="hr-HR"/>
          </a:p>
        </p:txBody>
      </p:sp>
      <p:sp>
        <p:nvSpPr>
          <p:cNvPr id="25" name="Shape 22"/>
          <p:cNvSpPr/>
          <p:nvPr/>
        </p:nvSpPr>
        <p:spPr>
          <a:xfrm>
            <a:off x="5500116" y="1863090"/>
            <a:ext cx="155448" cy="155448"/>
          </a:xfrm>
          <a:prstGeom prst="ellipse">
            <a:avLst/>
          </a:prstGeom>
          <a:solidFill>
            <a:srgbClr val="FFFFFF"/>
          </a:solidFill>
          <a:ln w="19050">
            <a:solidFill>
              <a:srgbClr val="3D6C99"/>
            </a:solidFill>
            <a:prstDash val="solid"/>
          </a:ln>
        </p:spPr>
        <p:txBody>
          <a:bodyPr/>
          <a:lstStyle/>
          <a:p>
            <a:endParaRPr lang="hr-HR"/>
          </a:p>
        </p:txBody>
      </p:sp>
      <p:sp>
        <p:nvSpPr>
          <p:cNvPr id="26" name="Shape 23"/>
          <p:cNvSpPr/>
          <p:nvPr/>
        </p:nvSpPr>
        <p:spPr>
          <a:xfrm>
            <a:off x="6414516" y="1863090"/>
            <a:ext cx="155448" cy="155448"/>
          </a:xfrm>
          <a:prstGeom prst="ellipse">
            <a:avLst/>
          </a:prstGeom>
          <a:solidFill>
            <a:srgbClr val="FFFFFF"/>
          </a:solidFill>
          <a:ln w="19050">
            <a:solidFill>
              <a:srgbClr val="3D6C99"/>
            </a:solidFill>
            <a:prstDash val="solid"/>
          </a:ln>
        </p:spPr>
        <p:txBody>
          <a:bodyPr/>
          <a:lstStyle/>
          <a:p>
            <a:endParaRPr lang="hr-HR"/>
          </a:p>
        </p:txBody>
      </p:sp>
      <p:sp>
        <p:nvSpPr>
          <p:cNvPr id="27" name="Shape 24"/>
          <p:cNvSpPr/>
          <p:nvPr/>
        </p:nvSpPr>
        <p:spPr>
          <a:xfrm>
            <a:off x="7328916" y="1863090"/>
            <a:ext cx="155448" cy="155448"/>
          </a:xfrm>
          <a:prstGeom prst="ellipse">
            <a:avLst/>
          </a:prstGeom>
          <a:solidFill>
            <a:srgbClr val="FFFFFF"/>
          </a:solidFill>
          <a:ln w="19050">
            <a:solidFill>
              <a:srgbClr val="3D6C99"/>
            </a:solidFill>
            <a:prstDash val="solid"/>
          </a:ln>
        </p:spPr>
        <p:txBody>
          <a:bodyPr/>
          <a:lstStyle/>
          <a:p>
            <a:endParaRPr lang="hr-HR"/>
          </a:p>
        </p:txBody>
      </p:sp>
      <p:sp>
        <p:nvSpPr>
          <p:cNvPr id="28" name="Shape 25"/>
          <p:cNvSpPr/>
          <p:nvPr/>
        </p:nvSpPr>
        <p:spPr>
          <a:xfrm>
            <a:off x="7763256" y="1840230"/>
            <a:ext cx="201168" cy="201168"/>
          </a:xfrm>
          <a:prstGeom prst="ellipse">
            <a:avLst/>
          </a:prstGeom>
          <a:solidFill>
            <a:srgbClr val="C8963E"/>
          </a:solidFill>
          <a:ln/>
        </p:spPr>
        <p:txBody>
          <a:bodyPr/>
          <a:lstStyle/>
          <a:p>
            <a:endParaRPr lang="hr-HR"/>
          </a:p>
        </p:txBody>
      </p:sp>
      <p:sp>
        <p:nvSpPr>
          <p:cNvPr id="29" name="Text 26"/>
          <p:cNvSpPr txBox="1"/>
          <p:nvPr/>
        </p:nvSpPr>
        <p:spPr>
          <a:xfrm>
            <a:off x="713232" y="2116836"/>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2  </a:t>
            </a:r>
            <a:r>
              <a:rPr lang="en-US" sz="1050" dirty="0">
                <a:solidFill>
                  <a:srgbClr val="16232F"/>
                </a:solidFill>
                <a:latin typeface="Calibri" pitchFamily="34" charset="0"/>
                <a:ea typeface="Calibri" pitchFamily="34" charset="-122"/>
                <a:cs typeface="Calibri" pitchFamily="34" charset="-120"/>
              </a:rPr>
              <a:t>Long-term care of chronic RMD</a:t>
            </a:r>
            <a:endParaRPr lang="en-US" sz="1050" dirty="0"/>
          </a:p>
        </p:txBody>
      </p:sp>
      <p:sp>
        <p:nvSpPr>
          <p:cNvPr id="30" name="Shape 27"/>
          <p:cNvSpPr/>
          <p:nvPr/>
        </p:nvSpPr>
        <p:spPr>
          <a:xfrm>
            <a:off x="3648456" y="2192274"/>
            <a:ext cx="201168" cy="201168"/>
          </a:xfrm>
          <a:prstGeom prst="ellipse">
            <a:avLst/>
          </a:prstGeom>
          <a:solidFill>
            <a:srgbClr val="C8963E"/>
          </a:solidFill>
          <a:ln/>
        </p:spPr>
        <p:txBody>
          <a:bodyPr/>
          <a:lstStyle/>
          <a:p>
            <a:endParaRPr lang="hr-HR"/>
          </a:p>
        </p:txBody>
      </p:sp>
      <p:sp>
        <p:nvSpPr>
          <p:cNvPr id="31" name="Shape 28"/>
          <p:cNvSpPr/>
          <p:nvPr/>
        </p:nvSpPr>
        <p:spPr>
          <a:xfrm>
            <a:off x="4105656" y="2192274"/>
            <a:ext cx="201168" cy="201168"/>
          </a:xfrm>
          <a:prstGeom prst="ellipse">
            <a:avLst/>
          </a:prstGeom>
          <a:solidFill>
            <a:srgbClr val="C8963E"/>
          </a:solidFill>
          <a:ln/>
        </p:spPr>
        <p:txBody>
          <a:bodyPr/>
          <a:lstStyle/>
          <a:p>
            <a:endParaRPr lang="hr-HR"/>
          </a:p>
        </p:txBody>
      </p:sp>
      <p:sp>
        <p:nvSpPr>
          <p:cNvPr id="32" name="Shape 29"/>
          <p:cNvSpPr/>
          <p:nvPr/>
        </p:nvSpPr>
        <p:spPr>
          <a:xfrm>
            <a:off x="4562856" y="2192274"/>
            <a:ext cx="201168" cy="201168"/>
          </a:xfrm>
          <a:prstGeom prst="ellipse">
            <a:avLst/>
          </a:prstGeom>
          <a:solidFill>
            <a:srgbClr val="C8963E"/>
          </a:solidFill>
          <a:ln/>
        </p:spPr>
        <p:txBody>
          <a:bodyPr/>
          <a:lstStyle/>
          <a:p>
            <a:endParaRPr lang="hr-HR"/>
          </a:p>
        </p:txBody>
      </p:sp>
      <p:sp>
        <p:nvSpPr>
          <p:cNvPr id="33" name="Shape 30"/>
          <p:cNvSpPr/>
          <p:nvPr/>
        </p:nvSpPr>
        <p:spPr>
          <a:xfrm>
            <a:off x="50429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34" name="Shape 31"/>
          <p:cNvSpPr/>
          <p:nvPr/>
        </p:nvSpPr>
        <p:spPr>
          <a:xfrm>
            <a:off x="55001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35" name="Shape 32"/>
          <p:cNvSpPr/>
          <p:nvPr/>
        </p:nvSpPr>
        <p:spPr>
          <a:xfrm>
            <a:off x="59573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36" name="Shape 33"/>
          <p:cNvSpPr/>
          <p:nvPr/>
        </p:nvSpPr>
        <p:spPr>
          <a:xfrm>
            <a:off x="64145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37" name="Shape 34"/>
          <p:cNvSpPr/>
          <p:nvPr/>
        </p:nvSpPr>
        <p:spPr>
          <a:xfrm>
            <a:off x="68717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38" name="Shape 35"/>
          <p:cNvSpPr/>
          <p:nvPr/>
        </p:nvSpPr>
        <p:spPr>
          <a:xfrm>
            <a:off x="73289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39" name="Shape 36"/>
          <p:cNvSpPr/>
          <p:nvPr/>
        </p:nvSpPr>
        <p:spPr>
          <a:xfrm>
            <a:off x="77861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40" name="Shape 37"/>
          <p:cNvSpPr/>
          <p:nvPr/>
        </p:nvSpPr>
        <p:spPr>
          <a:xfrm>
            <a:off x="8243316" y="2215134"/>
            <a:ext cx="155448" cy="155448"/>
          </a:xfrm>
          <a:prstGeom prst="ellipse">
            <a:avLst/>
          </a:prstGeom>
          <a:solidFill>
            <a:srgbClr val="FFFFFF"/>
          </a:solidFill>
          <a:ln w="19050">
            <a:solidFill>
              <a:srgbClr val="3D6C99"/>
            </a:solidFill>
            <a:prstDash val="solid"/>
          </a:ln>
        </p:spPr>
        <p:txBody>
          <a:bodyPr/>
          <a:lstStyle/>
          <a:p>
            <a:endParaRPr lang="hr-HR"/>
          </a:p>
        </p:txBody>
      </p:sp>
      <p:sp>
        <p:nvSpPr>
          <p:cNvPr id="41" name="Shape 38"/>
          <p:cNvSpPr/>
          <p:nvPr/>
        </p:nvSpPr>
        <p:spPr>
          <a:xfrm>
            <a:off x="640080" y="2468880"/>
            <a:ext cx="7909560" cy="352044"/>
          </a:xfrm>
          <a:prstGeom prst="rect">
            <a:avLst/>
          </a:prstGeom>
          <a:solidFill>
            <a:srgbClr val="F1F5FA"/>
          </a:solidFill>
          <a:ln/>
        </p:spPr>
        <p:txBody>
          <a:bodyPr/>
          <a:lstStyle/>
          <a:p>
            <a:endParaRPr lang="hr-HR"/>
          </a:p>
        </p:txBody>
      </p:sp>
      <p:sp>
        <p:nvSpPr>
          <p:cNvPr id="42" name="Text 39"/>
          <p:cNvSpPr txBox="1"/>
          <p:nvPr/>
        </p:nvSpPr>
        <p:spPr>
          <a:xfrm>
            <a:off x="713232" y="2468880"/>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3  </a:t>
            </a:r>
            <a:r>
              <a:rPr lang="en-US" sz="1050" dirty="0">
                <a:solidFill>
                  <a:srgbClr val="16232F"/>
                </a:solidFill>
                <a:latin typeface="Calibri" pitchFamily="34" charset="0"/>
                <a:ea typeface="Calibri" pitchFamily="34" charset="-122"/>
                <a:cs typeface="Calibri" pitchFamily="34" charset="-120"/>
              </a:rPr>
              <a:t>Rheumatological emergency</a:t>
            </a:r>
            <a:endParaRPr lang="en-US" sz="1050" dirty="0"/>
          </a:p>
        </p:txBody>
      </p:sp>
      <p:sp>
        <p:nvSpPr>
          <p:cNvPr id="43" name="Shape 40"/>
          <p:cNvSpPr/>
          <p:nvPr/>
        </p:nvSpPr>
        <p:spPr>
          <a:xfrm>
            <a:off x="3648456" y="2544318"/>
            <a:ext cx="201168" cy="201168"/>
          </a:xfrm>
          <a:prstGeom prst="ellipse">
            <a:avLst/>
          </a:prstGeom>
          <a:solidFill>
            <a:srgbClr val="C8963E"/>
          </a:solidFill>
          <a:ln/>
        </p:spPr>
        <p:txBody>
          <a:bodyPr/>
          <a:lstStyle/>
          <a:p>
            <a:endParaRPr lang="hr-HR"/>
          </a:p>
        </p:txBody>
      </p:sp>
      <p:sp>
        <p:nvSpPr>
          <p:cNvPr id="44" name="Shape 41"/>
          <p:cNvSpPr/>
          <p:nvPr/>
        </p:nvSpPr>
        <p:spPr>
          <a:xfrm>
            <a:off x="4105656" y="2544318"/>
            <a:ext cx="201168" cy="201168"/>
          </a:xfrm>
          <a:prstGeom prst="ellipse">
            <a:avLst/>
          </a:prstGeom>
          <a:solidFill>
            <a:srgbClr val="C8963E"/>
          </a:solidFill>
          <a:ln/>
        </p:spPr>
        <p:txBody>
          <a:bodyPr/>
          <a:lstStyle/>
          <a:p>
            <a:endParaRPr lang="hr-HR"/>
          </a:p>
        </p:txBody>
      </p:sp>
      <p:sp>
        <p:nvSpPr>
          <p:cNvPr id="45" name="Shape 42"/>
          <p:cNvSpPr/>
          <p:nvPr/>
        </p:nvSpPr>
        <p:spPr>
          <a:xfrm>
            <a:off x="4562856" y="2544318"/>
            <a:ext cx="201168" cy="201168"/>
          </a:xfrm>
          <a:prstGeom prst="ellipse">
            <a:avLst/>
          </a:prstGeom>
          <a:solidFill>
            <a:srgbClr val="C8963E"/>
          </a:solidFill>
          <a:ln/>
        </p:spPr>
        <p:txBody>
          <a:bodyPr/>
          <a:lstStyle/>
          <a:p>
            <a:endParaRPr lang="hr-HR"/>
          </a:p>
        </p:txBody>
      </p:sp>
      <p:sp>
        <p:nvSpPr>
          <p:cNvPr id="46" name="Shape 43"/>
          <p:cNvSpPr/>
          <p:nvPr/>
        </p:nvSpPr>
        <p:spPr>
          <a:xfrm>
            <a:off x="5020056" y="2544318"/>
            <a:ext cx="201168" cy="201168"/>
          </a:xfrm>
          <a:prstGeom prst="ellipse">
            <a:avLst/>
          </a:prstGeom>
          <a:solidFill>
            <a:srgbClr val="C8963E"/>
          </a:solidFill>
          <a:ln/>
        </p:spPr>
        <p:txBody>
          <a:bodyPr/>
          <a:lstStyle/>
          <a:p>
            <a:endParaRPr lang="hr-HR"/>
          </a:p>
        </p:txBody>
      </p:sp>
      <p:sp>
        <p:nvSpPr>
          <p:cNvPr id="47" name="Shape 44"/>
          <p:cNvSpPr/>
          <p:nvPr/>
        </p:nvSpPr>
        <p:spPr>
          <a:xfrm>
            <a:off x="5957316" y="2567178"/>
            <a:ext cx="155448" cy="155448"/>
          </a:xfrm>
          <a:prstGeom prst="ellipse">
            <a:avLst/>
          </a:prstGeom>
          <a:solidFill>
            <a:srgbClr val="FFFFFF"/>
          </a:solidFill>
          <a:ln w="19050">
            <a:solidFill>
              <a:srgbClr val="3D6C99"/>
            </a:solidFill>
            <a:prstDash val="solid"/>
          </a:ln>
        </p:spPr>
        <p:txBody>
          <a:bodyPr/>
          <a:lstStyle/>
          <a:p>
            <a:endParaRPr lang="hr-HR"/>
          </a:p>
        </p:txBody>
      </p:sp>
      <p:sp>
        <p:nvSpPr>
          <p:cNvPr id="48" name="Shape 45"/>
          <p:cNvSpPr/>
          <p:nvPr/>
        </p:nvSpPr>
        <p:spPr>
          <a:xfrm>
            <a:off x="6391656" y="2544318"/>
            <a:ext cx="201168" cy="201168"/>
          </a:xfrm>
          <a:prstGeom prst="ellipse">
            <a:avLst/>
          </a:prstGeom>
          <a:solidFill>
            <a:srgbClr val="C8963E"/>
          </a:solidFill>
          <a:ln/>
        </p:spPr>
        <p:txBody>
          <a:bodyPr/>
          <a:lstStyle/>
          <a:p>
            <a:endParaRPr lang="hr-HR"/>
          </a:p>
        </p:txBody>
      </p:sp>
      <p:sp>
        <p:nvSpPr>
          <p:cNvPr id="49" name="Text 46"/>
          <p:cNvSpPr txBox="1"/>
          <p:nvPr/>
        </p:nvSpPr>
        <p:spPr>
          <a:xfrm>
            <a:off x="713232" y="2820924"/>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4  </a:t>
            </a:r>
            <a:r>
              <a:rPr lang="en-US" sz="1050" dirty="0">
                <a:solidFill>
                  <a:srgbClr val="16232F"/>
                </a:solidFill>
                <a:latin typeface="Calibri" pitchFamily="34" charset="0"/>
                <a:ea typeface="Calibri" pitchFamily="34" charset="-122"/>
                <a:cs typeface="Calibri" pitchFamily="34" charset="-120"/>
              </a:rPr>
              <a:t>Diagnostic and therapeutic procedures</a:t>
            </a:r>
            <a:endParaRPr lang="en-US" sz="1050" dirty="0"/>
          </a:p>
        </p:txBody>
      </p:sp>
      <p:sp>
        <p:nvSpPr>
          <p:cNvPr id="50" name="Shape 47"/>
          <p:cNvSpPr/>
          <p:nvPr/>
        </p:nvSpPr>
        <p:spPr>
          <a:xfrm>
            <a:off x="3648456" y="2896362"/>
            <a:ext cx="201168" cy="201168"/>
          </a:xfrm>
          <a:prstGeom prst="ellipse">
            <a:avLst/>
          </a:prstGeom>
          <a:solidFill>
            <a:srgbClr val="C8963E"/>
          </a:solidFill>
          <a:ln/>
        </p:spPr>
        <p:txBody>
          <a:bodyPr/>
          <a:lstStyle/>
          <a:p>
            <a:endParaRPr lang="hr-HR"/>
          </a:p>
        </p:txBody>
      </p:sp>
      <p:sp>
        <p:nvSpPr>
          <p:cNvPr id="51" name="Shape 48"/>
          <p:cNvSpPr/>
          <p:nvPr/>
        </p:nvSpPr>
        <p:spPr>
          <a:xfrm>
            <a:off x="4128516" y="2919222"/>
            <a:ext cx="155448" cy="155448"/>
          </a:xfrm>
          <a:prstGeom prst="ellipse">
            <a:avLst/>
          </a:prstGeom>
          <a:solidFill>
            <a:srgbClr val="FFFFFF"/>
          </a:solidFill>
          <a:ln w="19050">
            <a:solidFill>
              <a:srgbClr val="3D6C99"/>
            </a:solidFill>
            <a:prstDash val="solid"/>
          </a:ln>
        </p:spPr>
        <p:txBody>
          <a:bodyPr/>
          <a:lstStyle/>
          <a:p>
            <a:endParaRPr lang="hr-HR"/>
          </a:p>
        </p:txBody>
      </p:sp>
      <p:sp>
        <p:nvSpPr>
          <p:cNvPr id="52" name="Shape 49"/>
          <p:cNvSpPr/>
          <p:nvPr/>
        </p:nvSpPr>
        <p:spPr>
          <a:xfrm>
            <a:off x="4585716" y="2919222"/>
            <a:ext cx="155448" cy="155448"/>
          </a:xfrm>
          <a:prstGeom prst="ellipse">
            <a:avLst/>
          </a:prstGeom>
          <a:solidFill>
            <a:srgbClr val="FFFFFF"/>
          </a:solidFill>
          <a:ln w="19050">
            <a:solidFill>
              <a:srgbClr val="3D6C99"/>
            </a:solidFill>
            <a:prstDash val="solid"/>
          </a:ln>
        </p:spPr>
        <p:txBody>
          <a:bodyPr/>
          <a:lstStyle/>
          <a:p>
            <a:endParaRPr lang="hr-HR"/>
          </a:p>
        </p:txBody>
      </p:sp>
      <p:sp>
        <p:nvSpPr>
          <p:cNvPr id="53" name="Shape 50"/>
          <p:cNvSpPr/>
          <p:nvPr/>
        </p:nvSpPr>
        <p:spPr>
          <a:xfrm>
            <a:off x="5042916" y="2919222"/>
            <a:ext cx="155448" cy="155448"/>
          </a:xfrm>
          <a:prstGeom prst="ellipse">
            <a:avLst/>
          </a:prstGeom>
          <a:solidFill>
            <a:srgbClr val="FFFFFF"/>
          </a:solidFill>
          <a:ln w="19050">
            <a:solidFill>
              <a:srgbClr val="3D6C99"/>
            </a:solidFill>
            <a:prstDash val="solid"/>
          </a:ln>
        </p:spPr>
        <p:txBody>
          <a:bodyPr/>
          <a:lstStyle/>
          <a:p>
            <a:endParaRPr lang="hr-HR"/>
          </a:p>
        </p:txBody>
      </p:sp>
      <p:sp>
        <p:nvSpPr>
          <p:cNvPr id="54" name="Shape 51"/>
          <p:cNvSpPr/>
          <p:nvPr/>
        </p:nvSpPr>
        <p:spPr>
          <a:xfrm>
            <a:off x="5500116" y="2919222"/>
            <a:ext cx="155448" cy="155448"/>
          </a:xfrm>
          <a:prstGeom prst="ellipse">
            <a:avLst/>
          </a:prstGeom>
          <a:solidFill>
            <a:srgbClr val="FFFFFF"/>
          </a:solidFill>
          <a:ln w="19050">
            <a:solidFill>
              <a:srgbClr val="3D6C99"/>
            </a:solidFill>
            <a:prstDash val="solid"/>
          </a:ln>
        </p:spPr>
        <p:txBody>
          <a:bodyPr/>
          <a:lstStyle/>
          <a:p>
            <a:endParaRPr lang="hr-HR"/>
          </a:p>
        </p:txBody>
      </p:sp>
      <p:sp>
        <p:nvSpPr>
          <p:cNvPr id="55" name="Shape 52"/>
          <p:cNvSpPr/>
          <p:nvPr/>
        </p:nvSpPr>
        <p:spPr>
          <a:xfrm>
            <a:off x="5934456" y="2896362"/>
            <a:ext cx="201168" cy="201168"/>
          </a:xfrm>
          <a:prstGeom prst="ellipse">
            <a:avLst/>
          </a:prstGeom>
          <a:solidFill>
            <a:srgbClr val="C8963E"/>
          </a:solidFill>
          <a:ln/>
        </p:spPr>
        <p:txBody>
          <a:bodyPr/>
          <a:lstStyle/>
          <a:p>
            <a:endParaRPr lang="hr-HR"/>
          </a:p>
        </p:txBody>
      </p:sp>
      <p:sp>
        <p:nvSpPr>
          <p:cNvPr id="56" name="Shape 53"/>
          <p:cNvSpPr/>
          <p:nvPr/>
        </p:nvSpPr>
        <p:spPr>
          <a:xfrm>
            <a:off x="6414516" y="2919222"/>
            <a:ext cx="155448" cy="155448"/>
          </a:xfrm>
          <a:prstGeom prst="ellipse">
            <a:avLst/>
          </a:prstGeom>
          <a:solidFill>
            <a:srgbClr val="FFFFFF"/>
          </a:solidFill>
          <a:ln w="19050">
            <a:solidFill>
              <a:srgbClr val="3D6C99"/>
            </a:solidFill>
            <a:prstDash val="solid"/>
          </a:ln>
        </p:spPr>
        <p:txBody>
          <a:bodyPr/>
          <a:lstStyle/>
          <a:p>
            <a:endParaRPr lang="hr-HR"/>
          </a:p>
        </p:txBody>
      </p:sp>
      <p:sp>
        <p:nvSpPr>
          <p:cNvPr id="57" name="Shape 54"/>
          <p:cNvSpPr/>
          <p:nvPr/>
        </p:nvSpPr>
        <p:spPr>
          <a:xfrm>
            <a:off x="640080" y="3172968"/>
            <a:ext cx="7909560" cy="352044"/>
          </a:xfrm>
          <a:prstGeom prst="rect">
            <a:avLst/>
          </a:prstGeom>
          <a:solidFill>
            <a:srgbClr val="F1F5FA"/>
          </a:solidFill>
          <a:ln/>
        </p:spPr>
        <p:txBody>
          <a:bodyPr/>
          <a:lstStyle/>
          <a:p>
            <a:endParaRPr lang="hr-HR"/>
          </a:p>
        </p:txBody>
      </p:sp>
      <p:sp>
        <p:nvSpPr>
          <p:cNvPr id="58" name="Text 55"/>
          <p:cNvSpPr txBox="1"/>
          <p:nvPr/>
        </p:nvSpPr>
        <p:spPr>
          <a:xfrm>
            <a:off x="713232" y="3172968"/>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5  </a:t>
            </a:r>
            <a:r>
              <a:rPr lang="en-US" sz="1050" dirty="0">
                <a:solidFill>
                  <a:srgbClr val="16232F"/>
                </a:solidFill>
                <a:latin typeface="Calibri" pitchFamily="34" charset="0"/>
                <a:ea typeface="Calibri" pitchFamily="34" charset="-122"/>
                <a:cs typeface="Calibri" pitchFamily="34" charset="-120"/>
              </a:rPr>
              <a:t>Complex immunomodulatory therapy</a:t>
            </a:r>
            <a:endParaRPr lang="en-US" sz="1050" dirty="0"/>
          </a:p>
        </p:txBody>
      </p:sp>
      <p:sp>
        <p:nvSpPr>
          <p:cNvPr id="59" name="Shape 56"/>
          <p:cNvSpPr/>
          <p:nvPr/>
        </p:nvSpPr>
        <p:spPr>
          <a:xfrm>
            <a:off x="3648456" y="3248406"/>
            <a:ext cx="201168" cy="201168"/>
          </a:xfrm>
          <a:prstGeom prst="ellipse">
            <a:avLst/>
          </a:prstGeom>
          <a:solidFill>
            <a:srgbClr val="C8963E"/>
          </a:solidFill>
          <a:ln/>
        </p:spPr>
        <p:txBody>
          <a:bodyPr/>
          <a:lstStyle/>
          <a:p>
            <a:endParaRPr lang="hr-HR"/>
          </a:p>
        </p:txBody>
      </p:sp>
      <p:sp>
        <p:nvSpPr>
          <p:cNvPr id="60" name="Shape 57"/>
          <p:cNvSpPr/>
          <p:nvPr/>
        </p:nvSpPr>
        <p:spPr>
          <a:xfrm>
            <a:off x="4105656" y="3248406"/>
            <a:ext cx="201168" cy="201168"/>
          </a:xfrm>
          <a:prstGeom prst="ellipse">
            <a:avLst/>
          </a:prstGeom>
          <a:solidFill>
            <a:srgbClr val="C8963E"/>
          </a:solidFill>
          <a:ln/>
        </p:spPr>
        <p:txBody>
          <a:bodyPr/>
          <a:lstStyle/>
          <a:p>
            <a:endParaRPr lang="hr-HR"/>
          </a:p>
        </p:txBody>
      </p:sp>
      <p:sp>
        <p:nvSpPr>
          <p:cNvPr id="61" name="Shape 58"/>
          <p:cNvSpPr/>
          <p:nvPr/>
        </p:nvSpPr>
        <p:spPr>
          <a:xfrm>
            <a:off x="4562856" y="3248406"/>
            <a:ext cx="201168" cy="201168"/>
          </a:xfrm>
          <a:prstGeom prst="ellipse">
            <a:avLst/>
          </a:prstGeom>
          <a:solidFill>
            <a:srgbClr val="C8963E"/>
          </a:solidFill>
          <a:ln/>
        </p:spPr>
        <p:txBody>
          <a:bodyPr/>
          <a:lstStyle/>
          <a:p>
            <a:endParaRPr lang="hr-HR"/>
          </a:p>
        </p:txBody>
      </p:sp>
      <p:sp>
        <p:nvSpPr>
          <p:cNvPr id="62" name="Shape 59"/>
          <p:cNvSpPr/>
          <p:nvPr/>
        </p:nvSpPr>
        <p:spPr>
          <a:xfrm>
            <a:off x="5020056" y="3248406"/>
            <a:ext cx="201168" cy="201168"/>
          </a:xfrm>
          <a:prstGeom prst="ellipse">
            <a:avLst/>
          </a:prstGeom>
          <a:solidFill>
            <a:srgbClr val="C8963E"/>
          </a:solidFill>
          <a:ln/>
        </p:spPr>
        <p:txBody>
          <a:bodyPr/>
          <a:lstStyle/>
          <a:p>
            <a:endParaRPr lang="hr-HR"/>
          </a:p>
        </p:txBody>
      </p:sp>
      <p:sp>
        <p:nvSpPr>
          <p:cNvPr id="63" name="Shape 60"/>
          <p:cNvSpPr/>
          <p:nvPr/>
        </p:nvSpPr>
        <p:spPr>
          <a:xfrm>
            <a:off x="5957316" y="3271266"/>
            <a:ext cx="155448" cy="155448"/>
          </a:xfrm>
          <a:prstGeom prst="ellipse">
            <a:avLst/>
          </a:prstGeom>
          <a:solidFill>
            <a:srgbClr val="FFFFFF"/>
          </a:solidFill>
          <a:ln w="19050">
            <a:solidFill>
              <a:srgbClr val="3D6C99"/>
            </a:solidFill>
            <a:prstDash val="solid"/>
          </a:ln>
        </p:spPr>
        <p:txBody>
          <a:bodyPr/>
          <a:lstStyle/>
          <a:p>
            <a:endParaRPr lang="hr-HR"/>
          </a:p>
        </p:txBody>
      </p:sp>
      <p:sp>
        <p:nvSpPr>
          <p:cNvPr id="64" name="Shape 61"/>
          <p:cNvSpPr/>
          <p:nvPr/>
        </p:nvSpPr>
        <p:spPr>
          <a:xfrm>
            <a:off x="6391656" y="3248406"/>
            <a:ext cx="201168" cy="201168"/>
          </a:xfrm>
          <a:prstGeom prst="ellipse">
            <a:avLst/>
          </a:prstGeom>
          <a:solidFill>
            <a:srgbClr val="C8963E"/>
          </a:solidFill>
          <a:ln/>
        </p:spPr>
        <p:txBody>
          <a:bodyPr/>
          <a:lstStyle/>
          <a:p>
            <a:endParaRPr lang="hr-HR"/>
          </a:p>
        </p:txBody>
      </p:sp>
      <p:sp>
        <p:nvSpPr>
          <p:cNvPr id="65" name="Shape 62"/>
          <p:cNvSpPr/>
          <p:nvPr/>
        </p:nvSpPr>
        <p:spPr>
          <a:xfrm>
            <a:off x="6871716" y="3271266"/>
            <a:ext cx="155448" cy="155448"/>
          </a:xfrm>
          <a:prstGeom prst="ellipse">
            <a:avLst/>
          </a:prstGeom>
          <a:solidFill>
            <a:srgbClr val="FFFFFF"/>
          </a:solidFill>
          <a:ln w="19050">
            <a:solidFill>
              <a:srgbClr val="3D6C99"/>
            </a:solidFill>
            <a:prstDash val="solid"/>
          </a:ln>
        </p:spPr>
        <p:txBody>
          <a:bodyPr/>
          <a:lstStyle/>
          <a:p>
            <a:endParaRPr lang="hr-HR"/>
          </a:p>
        </p:txBody>
      </p:sp>
      <p:sp>
        <p:nvSpPr>
          <p:cNvPr id="66" name="Text 63"/>
          <p:cNvSpPr txBox="1"/>
          <p:nvPr/>
        </p:nvSpPr>
        <p:spPr>
          <a:xfrm>
            <a:off x="713232" y="3525012"/>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6  </a:t>
            </a:r>
            <a:r>
              <a:rPr lang="en-US" sz="1050" dirty="0">
                <a:solidFill>
                  <a:srgbClr val="16232F"/>
                </a:solidFill>
                <a:latin typeface="Calibri" pitchFamily="34" charset="0"/>
                <a:ea typeface="Calibri" pitchFamily="34" charset="-122"/>
                <a:cs typeface="Calibri" pitchFamily="34" charset="-120"/>
              </a:rPr>
              <a:t>Consultation and interprofessional care</a:t>
            </a:r>
            <a:endParaRPr lang="en-US" sz="1050" dirty="0"/>
          </a:p>
        </p:txBody>
      </p:sp>
      <p:sp>
        <p:nvSpPr>
          <p:cNvPr id="67" name="Shape 64"/>
          <p:cNvSpPr/>
          <p:nvPr/>
        </p:nvSpPr>
        <p:spPr>
          <a:xfrm>
            <a:off x="3671316" y="3623310"/>
            <a:ext cx="155448" cy="155448"/>
          </a:xfrm>
          <a:prstGeom prst="ellipse">
            <a:avLst/>
          </a:prstGeom>
          <a:solidFill>
            <a:srgbClr val="FFFFFF"/>
          </a:solidFill>
          <a:ln w="19050">
            <a:solidFill>
              <a:srgbClr val="3D6C99"/>
            </a:solidFill>
            <a:prstDash val="solid"/>
          </a:ln>
        </p:spPr>
        <p:txBody>
          <a:bodyPr/>
          <a:lstStyle/>
          <a:p>
            <a:endParaRPr lang="hr-HR"/>
          </a:p>
        </p:txBody>
      </p:sp>
      <p:sp>
        <p:nvSpPr>
          <p:cNvPr id="68" name="Shape 65"/>
          <p:cNvSpPr/>
          <p:nvPr/>
        </p:nvSpPr>
        <p:spPr>
          <a:xfrm>
            <a:off x="4128516" y="3623310"/>
            <a:ext cx="155448" cy="155448"/>
          </a:xfrm>
          <a:prstGeom prst="ellipse">
            <a:avLst/>
          </a:prstGeom>
          <a:solidFill>
            <a:srgbClr val="FFFFFF"/>
          </a:solidFill>
          <a:ln w="19050">
            <a:solidFill>
              <a:srgbClr val="3D6C99"/>
            </a:solidFill>
            <a:prstDash val="solid"/>
          </a:ln>
        </p:spPr>
        <p:txBody>
          <a:bodyPr/>
          <a:lstStyle/>
          <a:p>
            <a:endParaRPr lang="hr-HR"/>
          </a:p>
        </p:txBody>
      </p:sp>
      <p:sp>
        <p:nvSpPr>
          <p:cNvPr id="69" name="Shape 66"/>
          <p:cNvSpPr/>
          <p:nvPr/>
        </p:nvSpPr>
        <p:spPr>
          <a:xfrm>
            <a:off x="4585716" y="3623310"/>
            <a:ext cx="155448" cy="155448"/>
          </a:xfrm>
          <a:prstGeom prst="ellipse">
            <a:avLst/>
          </a:prstGeom>
          <a:solidFill>
            <a:srgbClr val="FFFFFF"/>
          </a:solidFill>
          <a:ln w="19050">
            <a:solidFill>
              <a:srgbClr val="3D6C99"/>
            </a:solidFill>
            <a:prstDash val="solid"/>
          </a:ln>
        </p:spPr>
        <p:txBody>
          <a:bodyPr/>
          <a:lstStyle/>
          <a:p>
            <a:endParaRPr lang="hr-HR"/>
          </a:p>
        </p:txBody>
      </p:sp>
      <p:sp>
        <p:nvSpPr>
          <p:cNvPr id="70" name="Shape 67"/>
          <p:cNvSpPr/>
          <p:nvPr/>
        </p:nvSpPr>
        <p:spPr>
          <a:xfrm>
            <a:off x="5042916" y="3623310"/>
            <a:ext cx="155448" cy="155448"/>
          </a:xfrm>
          <a:prstGeom prst="ellipse">
            <a:avLst/>
          </a:prstGeom>
          <a:solidFill>
            <a:srgbClr val="FFFFFF"/>
          </a:solidFill>
          <a:ln w="19050">
            <a:solidFill>
              <a:srgbClr val="3D6C99"/>
            </a:solidFill>
            <a:prstDash val="solid"/>
          </a:ln>
        </p:spPr>
        <p:txBody>
          <a:bodyPr/>
          <a:lstStyle/>
          <a:p>
            <a:endParaRPr lang="hr-HR"/>
          </a:p>
        </p:txBody>
      </p:sp>
      <p:sp>
        <p:nvSpPr>
          <p:cNvPr id="71" name="Shape 68"/>
          <p:cNvSpPr/>
          <p:nvPr/>
        </p:nvSpPr>
        <p:spPr>
          <a:xfrm>
            <a:off x="5500116" y="3623310"/>
            <a:ext cx="155448" cy="155448"/>
          </a:xfrm>
          <a:prstGeom prst="ellipse">
            <a:avLst/>
          </a:prstGeom>
          <a:solidFill>
            <a:srgbClr val="FFFFFF"/>
          </a:solidFill>
          <a:ln w="19050">
            <a:solidFill>
              <a:srgbClr val="3D6C99"/>
            </a:solidFill>
            <a:prstDash val="solid"/>
          </a:ln>
        </p:spPr>
        <p:txBody>
          <a:bodyPr/>
          <a:lstStyle/>
          <a:p>
            <a:endParaRPr lang="hr-HR"/>
          </a:p>
        </p:txBody>
      </p:sp>
      <p:sp>
        <p:nvSpPr>
          <p:cNvPr id="72" name="Shape 69"/>
          <p:cNvSpPr/>
          <p:nvPr/>
        </p:nvSpPr>
        <p:spPr>
          <a:xfrm>
            <a:off x="5957316" y="3623310"/>
            <a:ext cx="155448" cy="155448"/>
          </a:xfrm>
          <a:prstGeom prst="ellipse">
            <a:avLst/>
          </a:prstGeom>
          <a:solidFill>
            <a:srgbClr val="FFFFFF"/>
          </a:solidFill>
          <a:ln w="19050">
            <a:solidFill>
              <a:srgbClr val="3D6C99"/>
            </a:solidFill>
            <a:prstDash val="solid"/>
          </a:ln>
        </p:spPr>
        <p:txBody>
          <a:bodyPr/>
          <a:lstStyle/>
          <a:p>
            <a:endParaRPr lang="hr-HR"/>
          </a:p>
        </p:txBody>
      </p:sp>
      <p:sp>
        <p:nvSpPr>
          <p:cNvPr id="73" name="Shape 70"/>
          <p:cNvSpPr/>
          <p:nvPr/>
        </p:nvSpPr>
        <p:spPr>
          <a:xfrm>
            <a:off x="6391656" y="3600450"/>
            <a:ext cx="201168" cy="201168"/>
          </a:xfrm>
          <a:prstGeom prst="ellipse">
            <a:avLst/>
          </a:prstGeom>
          <a:solidFill>
            <a:srgbClr val="C8963E"/>
          </a:solidFill>
          <a:ln/>
        </p:spPr>
        <p:txBody>
          <a:bodyPr/>
          <a:lstStyle/>
          <a:p>
            <a:endParaRPr lang="hr-HR"/>
          </a:p>
        </p:txBody>
      </p:sp>
      <p:sp>
        <p:nvSpPr>
          <p:cNvPr id="74" name="Shape 71"/>
          <p:cNvSpPr/>
          <p:nvPr/>
        </p:nvSpPr>
        <p:spPr>
          <a:xfrm>
            <a:off x="7328916" y="3623310"/>
            <a:ext cx="155448" cy="155448"/>
          </a:xfrm>
          <a:prstGeom prst="ellipse">
            <a:avLst/>
          </a:prstGeom>
          <a:solidFill>
            <a:srgbClr val="FFFFFF"/>
          </a:solidFill>
          <a:ln w="19050">
            <a:solidFill>
              <a:srgbClr val="3D6C99"/>
            </a:solidFill>
            <a:prstDash val="solid"/>
          </a:ln>
        </p:spPr>
        <p:txBody>
          <a:bodyPr/>
          <a:lstStyle/>
          <a:p>
            <a:endParaRPr lang="hr-HR"/>
          </a:p>
        </p:txBody>
      </p:sp>
      <p:sp>
        <p:nvSpPr>
          <p:cNvPr id="75" name="Shape 72"/>
          <p:cNvSpPr/>
          <p:nvPr/>
        </p:nvSpPr>
        <p:spPr>
          <a:xfrm>
            <a:off x="7763256" y="3600450"/>
            <a:ext cx="201168" cy="201168"/>
          </a:xfrm>
          <a:prstGeom prst="ellipse">
            <a:avLst/>
          </a:prstGeom>
          <a:solidFill>
            <a:srgbClr val="C8963E"/>
          </a:solidFill>
          <a:ln/>
        </p:spPr>
        <p:txBody>
          <a:bodyPr/>
          <a:lstStyle/>
          <a:p>
            <a:endParaRPr lang="hr-HR"/>
          </a:p>
        </p:txBody>
      </p:sp>
      <p:sp>
        <p:nvSpPr>
          <p:cNvPr id="76" name="Shape 73"/>
          <p:cNvSpPr/>
          <p:nvPr/>
        </p:nvSpPr>
        <p:spPr>
          <a:xfrm>
            <a:off x="640080" y="3877056"/>
            <a:ext cx="7909560" cy="352044"/>
          </a:xfrm>
          <a:prstGeom prst="rect">
            <a:avLst/>
          </a:prstGeom>
          <a:solidFill>
            <a:srgbClr val="F1F5FA"/>
          </a:solidFill>
          <a:ln/>
        </p:spPr>
        <p:txBody>
          <a:bodyPr/>
          <a:lstStyle/>
          <a:p>
            <a:endParaRPr lang="hr-HR"/>
          </a:p>
        </p:txBody>
      </p:sp>
      <p:sp>
        <p:nvSpPr>
          <p:cNvPr id="77" name="Text 74"/>
          <p:cNvSpPr txBox="1"/>
          <p:nvPr/>
        </p:nvSpPr>
        <p:spPr>
          <a:xfrm>
            <a:off x="713232" y="3877056"/>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7  </a:t>
            </a:r>
            <a:r>
              <a:rPr lang="en-US" sz="1050" dirty="0">
                <a:solidFill>
                  <a:srgbClr val="16232F"/>
                </a:solidFill>
                <a:latin typeface="Calibri" pitchFamily="34" charset="0"/>
                <a:ea typeface="Calibri" pitchFamily="34" charset="-122"/>
                <a:cs typeface="Calibri" pitchFamily="34" charset="-120"/>
              </a:rPr>
              <a:t>Transition: paediatric to adult</a:t>
            </a:r>
            <a:endParaRPr lang="en-US" sz="1050" dirty="0"/>
          </a:p>
        </p:txBody>
      </p:sp>
      <p:sp>
        <p:nvSpPr>
          <p:cNvPr id="78" name="Shape 75"/>
          <p:cNvSpPr/>
          <p:nvPr/>
        </p:nvSpPr>
        <p:spPr>
          <a:xfrm>
            <a:off x="3671316" y="3975354"/>
            <a:ext cx="155448" cy="155448"/>
          </a:xfrm>
          <a:prstGeom prst="ellipse">
            <a:avLst/>
          </a:prstGeom>
          <a:solidFill>
            <a:srgbClr val="FFFFFF"/>
          </a:solidFill>
          <a:ln w="19050">
            <a:solidFill>
              <a:srgbClr val="3D6C99"/>
            </a:solidFill>
            <a:prstDash val="solid"/>
          </a:ln>
        </p:spPr>
        <p:txBody>
          <a:bodyPr/>
          <a:lstStyle/>
          <a:p>
            <a:endParaRPr lang="hr-HR"/>
          </a:p>
        </p:txBody>
      </p:sp>
      <p:sp>
        <p:nvSpPr>
          <p:cNvPr id="79" name="Shape 76"/>
          <p:cNvSpPr/>
          <p:nvPr/>
        </p:nvSpPr>
        <p:spPr>
          <a:xfrm>
            <a:off x="4128516" y="3975354"/>
            <a:ext cx="155448" cy="155448"/>
          </a:xfrm>
          <a:prstGeom prst="ellipse">
            <a:avLst/>
          </a:prstGeom>
          <a:solidFill>
            <a:srgbClr val="FFFFFF"/>
          </a:solidFill>
          <a:ln w="19050">
            <a:solidFill>
              <a:srgbClr val="3D6C99"/>
            </a:solidFill>
            <a:prstDash val="solid"/>
          </a:ln>
        </p:spPr>
        <p:txBody>
          <a:bodyPr/>
          <a:lstStyle/>
          <a:p>
            <a:endParaRPr lang="hr-HR"/>
          </a:p>
        </p:txBody>
      </p:sp>
      <p:sp>
        <p:nvSpPr>
          <p:cNvPr id="80" name="Shape 77"/>
          <p:cNvSpPr/>
          <p:nvPr/>
        </p:nvSpPr>
        <p:spPr>
          <a:xfrm>
            <a:off x="5042916" y="3975354"/>
            <a:ext cx="155448" cy="155448"/>
          </a:xfrm>
          <a:prstGeom prst="ellipse">
            <a:avLst/>
          </a:prstGeom>
          <a:solidFill>
            <a:srgbClr val="FFFFFF"/>
          </a:solidFill>
          <a:ln w="19050">
            <a:solidFill>
              <a:srgbClr val="3D6C99"/>
            </a:solidFill>
            <a:prstDash val="solid"/>
          </a:ln>
        </p:spPr>
        <p:txBody>
          <a:bodyPr/>
          <a:lstStyle/>
          <a:p>
            <a:endParaRPr lang="hr-HR"/>
          </a:p>
        </p:txBody>
      </p:sp>
      <p:sp>
        <p:nvSpPr>
          <p:cNvPr id="81" name="Shape 78"/>
          <p:cNvSpPr/>
          <p:nvPr/>
        </p:nvSpPr>
        <p:spPr>
          <a:xfrm>
            <a:off x="6848856" y="3952494"/>
            <a:ext cx="201168" cy="201168"/>
          </a:xfrm>
          <a:prstGeom prst="ellipse">
            <a:avLst/>
          </a:prstGeom>
          <a:solidFill>
            <a:srgbClr val="C8963E"/>
          </a:solidFill>
          <a:ln/>
        </p:spPr>
        <p:txBody>
          <a:bodyPr/>
          <a:lstStyle/>
          <a:p>
            <a:endParaRPr lang="hr-HR"/>
          </a:p>
        </p:txBody>
      </p:sp>
      <p:sp>
        <p:nvSpPr>
          <p:cNvPr id="82" name="Shape 79"/>
          <p:cNvSpPr/>
          <p:nvPr/>
        </p:nvSpPr>
        <p:spPr>
          <a:xfrm>
            <a:off x="7306056" y="3952494"/>
            <a:ext cx="201168" cy="201168"/>
          </a:xfrm>
          <a:prstGeom prst="ellipse">
            <a:avLst/>
          </a:prstGeom>
          <a:solidFill>
            <a:srgbClr val="C8963E"/>
          </a:solidFill>
          <a:ln/>
        </p:spPr>
        <p:txBody>
          <a:bodyPr/>
          <a:lstStyle/>
          <a:p>
            <a:endParaRPr lang="hr-HR"/>
          </a:p>
        </p:txBody>
      </p:sp>
      <p:sp>
        <p:nvSpPr>
          <p:cNvPr id="83" name="Shape 80"/>
          <p:cNvSpPr/>
          <p:nvPr/>
        </p:nvSpPr>
        <p:spPr>
          <a:xfrm>
            <a:off x="7786116" y="3975354"/>
            <a:ext cx="155448" cy="155448"/>
          </a:xfrm>
          <a:prstGeom prst="ellipse">
            <a:avLst/>
          </a:prstGeom>
          <a:solidFill>
            <a:srgbClr val="FFFFFF"/>
          </a:solidFill>
          <a:ln w="19050">
            <a:solidFill>
              <a:srgbClr val="3D6C99"/>
            </a:solidFill>
            <a:prstDash val="solid"/>
          </a:ln>
        </p:spPr>
        <p:txBody>
          <a:bodyPr/>
          <a:lstStyle/>
          <a:p>
            <a:endParaRPr lang="hr-HR"/>
          </a:p>
        </p:txBody>
      </p:sp>
      <p:sp>
        <p:nvSpPr>
          <p:cNvPr id="84" name="Text 81"/>
          <p:cNvSpPr txBox="1"/>
          <p:nvPr/>
        </p:nvSpPr>
        <p:spPr>
          <a:xfrm>
            <a:off x="713232" y="4229100"/>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8  </a:t>
            </a:r>
            <a:r>
              <a:rPr lang="en-US" sz="1050" dirty="0">
                <a:solidFill>
                  <a:srgbClr val="16232F"/>
                </a:solidFill>
                <a:latin typeface="Calibri" pitchFamily="34" charset="0"/>
                <a:ea typeface="Calibri" pitchFamily="34" charset="-122"/>
                <a:cs typeface="Calibri" pitchFamily="34" charset="-120"/>
              </a:rPr>
              <a:t>Lead a multidisciplinary team meeting</a:t>
            </a:r>
            <a:endParaRPr lang="en-US" sz="1050" dirty="0"/>
          </a:p>
        </p:txBody>
      </p:sp>
      <p:sp>
        <p:nvSpPr>
          <p:cNvPr id="85" name="Shape 82"/>
          <p:cNvSpPr/>
          <p:nvPr/>
        </p:nvSpPr>
        <p:spPr>
          <a:xfrm>
            <a:off x="3648456" y="4304538"/>
            <a:ext cx="201168" cy="201168"/>
          </a:xfrm>
          <a:prstGeom prst="ellipse">
            <a:avLst/>
          </a:prstGeom>
          <a:solidFill>
            <a:srgbClr val="C8963E"/>
          </a:solidFill>
          <a:ln/>
        </p:spPr>
        <p:txBody>
          <a:bodyPr/>
          <a:lstStyle/>
          <a:p>
            <a:endParaRPr lang="hr-HR"/>
          </a:p>
        </p:txBody>
      </p:sp>
      <p:sp>
        <p:nvSpPr>
          <p:cNvPr id="86" name="Shape 83"/>
          <p:cNvSpPr/>
          <p:nvPr/>
        </p:nvSpPr>
        <p:spPr>
          <a:xfrm>
            <a:off x="4105656" y="4304538"/>
            <a:ext cx="201168" cy="201168"/>
          </a:xfrm>
          <a:prstGeom prst="ellipse">
            <a:avLst/>
          </a:prstGeom>
          <a:solidFill>
            <a:srgbClr val="C8963E"/>
          </a:solidFill>
          <a:ln/>
        </p:spPr>
        <p:txBody>
          <a:bodyPr/>
          <a:lstStyle/>
          <a:p>
            <a:endParaRPr lang="hr-HR"/>
          </a:p>
        </p:txBody>
      </p:sp>
      <p:sp>
        <p:nvSpPr>
          <p:cNvPr id="87" name="Shape 84"/>
          <p:cNvSpPr/>
          <p:nvPr/>
        </p:nvSpPr>
        <p:spPr>
          <a:xfrm>
            <a:off x="4562856" y="4304538"/>
            <a:ext cx="201168" cy="201168"/>
          </a:xfrm>
          <a:prstGeom prst="ellipse">
            <a:avLst/>
          </a:prstGeom>
          <a:solidFill>
            <a:srgbClr val="C8963E"/>
          </a:solidFill>
          <a:ln/>
        </p:spPr>
        <p:txBody>
          <a:bodyPr/>
          <a:lstStyle/>
          <a:p>
            <a:endParaRPr lang="hr-HR"/>
          </a:p>
        </p:txBody>
      </p:sp>
      <p:sp>
        <p:nvSpPr>
          <p:cNvPr id="88" name="Shape 85"/>
          <p:cNvSpPr/>
          <p:nvPr/>
        </p:nvSpPr>
        <p:spPr>
          <a:xfrm>
            <a:off x="5042916" y="4327398"/>
            <a:ext cx="155448" cy="155448"/>
          </a:xfrm>
          <a:prstGeom prst="ellipse">
            <a:avLst/>
          </a:prstGeom>
          <a:solidFill>
            <a:srgbClr val="FFFFFF"/>
          </a:solidFill>
          <a:ln w="19050">
            <a:solidFill>
              <a:srgbClr val="3D6C99"/>
            </a:solidFill>
            <a:prstDash val="solid"/>
          </a:ln>
        </p:spPr>
        <p:txBody>
          <a:bodyPr/>
          <a:lstStyle/>
          <a:p>
            <a:endParaRPr lang="hr-HR"/>
          </a:p>
        </p:txBody>
      </p:sp>
      <p:sp>
        <p:nvSpPr>
          <p:cNvPr id="89" name="Shape 86"/>
          <p:cNvSpPr/>
          <p:nvPr/>
        </p:nvSpPr>
        <p:spPr>
          <a:xfrm>
            <a:off x="5500116" y="4327398"/>
            <a:ext cx="155448" cy="155448"/>
          </a:xfrm>
          <a:prstGeom prst="ellipse">
            <a:avLst/>
          </a:prstGeom>
          <a:solidFill>
            <a:srgbClr val="FFFFFF"/>
          </a:solidFill>
          <a:ln w="19050">
            <a:solidFill>
              <a:srgbClr val="3D6C99"/>
            </a:solidFill>
            <a:prstDash val="solid"/>
          </a:ln>
        </p:spPr>
        <p:txBody>
          <a:bodyPr/>
          <a:lstStyle/>
          <a:p>
            <a:endParaRPr lang="hr-HR"/>
          </a:p>
        </p:txBody>
      </p:sp>
      <p:sp>
        <p:nvSpPr>
          <p:cNvPr id="90" name="Shape 87"/>
          <p:cNvSpPr/>
          <p:nvPr/>
        </p:nvSpPr>
        <p:spPr>
          <a:xfrm>
            <a:off x="5957316" y="4327398"/>
            <a:ext cx="155448" cy="155448"/>
          </a:xfrm>
          <a:prstGeom prst="ellipse">
            <a:avLst/>
          </a:prstGeom>
          <a:solidFill>
            <a:srgbClr val="FFFFFF"/>
          </a:solidFill>
          <a:ln w="19050">
            <a:solidFill>
              <a:srgbClr val="3D6C99"/>
            </a:solidFill>
            <a:prstDash val="solid"/>
          </a:ln>
        </p:spPr>
        <p:txBody>
          <a:bodyPr/>
          <a:lstStyle/>
          <a:p>
            <a:endParaRPr lang="hr-HR"/>
          </a:p>
        </p:txBody>
      </p:sp>
      <p:sp>
        <p:nvSpPr>
          <p:cNvPr id="91" name="Shape 88"/>
          <p:cNvSpPr/>
          <p:nvPr/>
        </p:nvSpPr>
        <p:spPr>
          <a:xfrm>
            <a:off x="6414516" y="4327398"/>
            <a:ext cx="155448" cy="155448"/>
          </a:xfrm>
          <a:prstGeom prst="ellipse">
            <a:avLst/>
          </a:prstGeom>
          <a:solidFill>
            <a:srgbClr val="FFFFFF"/>
          </a:solidFill>
          <a:ln w="19050">
            <a:solidFill>
              <a:srgbClr val="3D6C99"/>
            </a:solidFill>
            <a:prstDash val="solid"/>
          </a:ln>
        </p:spPr>
        <p:txBody>
          <a:bodyPr/>
          <a:lstStyle/>
          <a:p>
            <a:endParaRPr lang="hr-HR"/>
          </a:p>
        </p:txBody>
      </p:sp>
      <p:sp>
        <p:nvSpPr>
          <p:cNvPr id="92" name="Shape 89"/>
          <p:cNvSpPr/>
          <p:nvPr/>
        </p:nvSpPr>
        <p:spPr>
          <a:xfrm>
            <a:off x="6871716" y="4327398"/>
            <a:ext cx="155448" cy="155448"/>
          </a:xfrm>
          <a:prstGeom prst="ellipse">
            <a:avLst/>
          </a:prstGeom>
          <a:solidFill>
            <a:srgbClr val="FFFFFF"/>
          </a:solidFill>
          <a:ln w="19050">
            <a:solidFill>
              <a:srgbClr val="3D6C99"/>
            </a:solidFill>
            <a:prstDash val="solid"/>
          </a:ln>
        </p:spPr>
        <p:txBody>
          <a:bodyPr/>
          <a:lstStyle/>
          <a:p>
            <a:endParaRPr lang="hr-HR"/>
          </a:p>
        </p:txBody>
      </p:sp>
      <p:sp>
        <p:nvSpPr>
          <p:cNvPr id="93" name="Shape 90"/>
          <p:cNvSpPr/>
          <p:nvPr/>
        </p:nvSpPr>
        <p:spPr>
          <a:xfrm>
            <a:off x="7328916" y="4327398"/>
            <a:ext cx="155448" cy="155448"/>
          </a:xfrm>
          <a:prstGeom prst="ellipse">
            <a:avLst/>
          </a:prstGeom>
          <a:solidFill>
            <a:srgbClr val="FFFFFF"/>
          </a:solidFill>
          <a:ln w="19050">
            <a:solidFill>
              <a:srgbClr val="3D6C99"/>
            </a:solidFill>
            <a:prstDash val="solid"/>
          </a:ln>
        </p:spPr>
        <p:txBody>
          <a:bodyPr/>
          <a:lstStyle/>
          <a:p>
            <a:endParaRPr lang="hr-HR"/>
          </a:p>
        </p:txBody>
      </p:sp>
      <p:sp>
        <p:nvSpPr>
          <p:cNvPr id="94" name="Shape 91"/>
          <p:cNvSpPr/>
          <p:nvPr/>
        </p:nvSpPr>
        <p:spPr>
          <a:xfrm>
            <a:off x="7786116" y="4327398"/>
            <a:ext cx="155448" cy="155448"/>
          </a:xfrm>
          <a:prstGeom prst="ellipse">
            <a:avLst/>
          </a:prstGeom>
          <a:solidFill>
            <a:srgbClr val="FFFFFF"/>
          </a:solidFill>
          <a:ln w="19050">
            <a:solidFill>
              <a:srgbClr val="3D6C99"/>
            </a:solidFill>
            <a:prstDash val="solid"/>
          </a:ln>
        </p:spPr>
        <p:txBody>
          <a:bodyPr/>
          <a:lstStyle/>
          <a:p>
            <a:endParaRPr lang="hr-HR"/>
          </a:p>
        </p:txBody>
      </p:sp>
      <p:sp>
        <p:nvSpPr>
          <p:cNvPr id="95" name="Shape 92"/>
          <p:cNvSpPr/>
          <p:nvPr/>
        </p:nvSpPr>
        <p:spPr>
          <a:xfrm>
            <a:off x="640080" y="4581144"/>
            <a:ext cx="7909560" cy="352044"/>
          </a:xfrm>
          <a:prstGeom prst="rect">
            <a:avLst/>
          </a:prstGeom>
          <a:solidFill>
            <a:srgbClr val="F1F5FA"/>
          </a:solidFill>
          <a:ln/>
        </p:spPr>
        <p:txBody>
          <a:bodyPr/>
          <a:lstStyle/>
          <a:p>
            <a:endParaRPr lang="hr-HR"/>
          </a:p>
        </p:txBody>
      </p:sp>
      <p:sp>
        <p:nvSpPr>
          <p:cNvPr id="96" name="Text 93"/>
          <p:cNvSpPr txBox="1"/>
          <p:nvPr/>
        </p:nvSpPr>
        <p:spPr>
          <a:xfrm>
            <a:off x="713232" y="4581144"/>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9  </a:t>
            </a:r>
            <a:r>
              <a:rPr lang="en-US" sz="1050" dirty="0">
                <a:solidFill>
                  <a:srgbClr val="16232F"/>
                </a:solidFill>
                <a:latin typeface="Calibri" pitchFamily="34" charset="0"/>
                <a:ea typeface="Calibri" pitchFamily="34" charset="-122"/>
                <a:cs typeface="Calibri" pitchFamily="34" charset="-120"/>
              </a:rPr>
              <a:t>Appraise and apply evidence</a:t>
            </a:r>
            <a:endParaRPr lang="en-US" sz="1050" dirty="0"/>
          </a:p>
        </p:txBody>
      </p:sp>
      <p:sp>
        <p:nvSpPr>
          <p:cNvPr id="97" name="Shape 94"/>
          <p:cNvSpPr/>
          <p:nvPr/>
        </p:nvSpPr>
        <p:spPr>
          <a:xfrm>
            <a:off x="36713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98" name="Shape 95"/>
          <p:cNvSpPr/>
          <p:nvPr/>
        </p:nvSpPr>
        <p:spPr>
          <a:xfrm>
            <a:off x="41285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99" name="Shape 96"/>
          <p:cNvSpPr/>
          <p:nvPr/>
        </p:nvSpPr>
        <p:spPr>
          <a:xfrm>
            <a:off x="45857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0" name="Shape 97"/>
          <p:cNvSpPr/>
          <p:nvPr/>
        </p:nvSpPr>
        <p:spPr>
          <a:xfrm>
            <a:off x="50429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1" name="Shape 98"/>
          <p:cNvSpPr/>
          <p:nvPr/>
        </p:nvSpPr>
        <p:spPr>
          <a:xfrm>
            <a:off x="55001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2" name="Shape 99"/>
          <p:cNvSpPr/>
          <p:nvPr/>
        </p:nvSpPr>
        <p:spPr>
          <a:xfrm>
            <a:off x="59573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3" name="Shape 100"/>
          <p:cNvSpPr/>
          <p:nvPr/>
        </p:nvSpPr>
        <p:spPr>
          <a:xfrm>
            <a:off x="64145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4" name="Shape 101"/>
          <p:cNvSpPr/>
          <p:nvPr/>
        </p:nvSpPr>
        <p:spPr>
          <a:xfrm>
            <a:off x="68717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5" name="Shape 102"/>
          <p:cNvSpPr/>
          <p:nvPr/>
        </p:nvSpPr>
        <p:spPr>
          <a:xfrm>
            <a:off x="73289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6" name="Shape 103"/>
          <p:cNvSpPr/>
          <p:nvPr/>
        </p:nvSpPr>
        <p:spPr>
          <a:xfrm>
            <a:off x="77861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7" name="Shape 104"/>
          <p:cNvSpPr/>
          <p:nvPr/>
        </p:nvSpPr>
        <p:spPr>
          <a:xfrm>
            <a:off x="8243316" y="4679442"/>
            <a:ext cx="155448" cy="155448"/>
          </a:xfrm>
          <a:prstGeom prst="ellipse">
            <a:avLst/>
          </a:prstGeom>
          <a:solidFill>
            <a:srgbClr val="FFFFFF"/>
          </a:solidFill>
          <a:ln w="19050">
            <a:solidFill>
              <a:srgbClr val="3D6C99"/>
            </a:solidFill>
            <a:prstDash val="solid"/>
          </a:ln>
        </p:spPr>
        <p:txBody>
          <a:bodyPr/>
          <a:lstStyle/>
          <a:p>
            <a:endParaRPr lang="hr-HR"/>
          </a:p>
        </p:txBody>
      </p:sp>
      <p:sp>
        <p:nvSpPr>
          <p:cNvPr id="108" name="Text 105"/>
          <p:cNvSpPr txBox="1"/>
          <p:nvPr/>
        </p:nvSpPr>
        <p:spPr>
          <a:xfrm>
            <a:off x="713232" y="4933188"/>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10  </a:t>
            </a:r>
            <a:r>
              <a:rPr lang="en-US" sz="1050" dirty="0">
                <a:solidFill>
                  <a:srgbClr val="16232F"/>
                </a:solidFill>
                <a:latin typeface="Calibri" pitchFamily="34" charset="0"/>
                <a:ea typeface="Calibri" pitchFamily="34" charset="-122"/>
                <a:cs typeface="Calibri" pitchFamily="34" charset="-120"/>
              </a:rPr>
              <a:t>Patient safety and QI</a:t>
            </a:r>
            <a:endParaRPr lang="en-US" sz="1050" dirty="0"/>
          </a:p>
        </p:txBody>
      </p:sp>
      <p:sp>
        <p:nvSpPr>
          <p:cNvPr id="109" name="Shape 106"/>
          <p:cNvSpPr/>
          <p:nvPr/>
        </p:nvSpPr>
        <p:spPr>
          <a:xfrm>
            <a:off x="3648456" y="5008626"/>
            <a:ext cx="201168" cy="201168"/>
          </a:xfrm>
          <a:prstGeom prst="ellipse">
            <a:avLst/>
          </a:prstGeom>
          <a:solidFill>
            <a:srgbClr val="C8963E"/>
          </a:solidFill>
          <a:ln/>
        </p:spPr>
        <p:txBody>
          <a:bodyPr/>
          <a:lstStyle/>
          <a:p>
            <a:endParaRPr lang="hr-HR"/>
          </a:p>
        </p:txBody>
      </p:sp>
      <p:sp>
        <p:nvSpPr>
          <p:cNvPr id="110" name="Shape 107"/>
          <p:cNvSpPr/>
          <p:nvPr/>
        </p:nvSpPr>
        <p:spPr>
          <a:xfrm>
            <a:off x="4128516" y="5031486"/>
            <a:ext cx="155448" cy="155448"/>
          </a:xfrm>
          <a:prstGeom prst="ellipse">
            <a:avLst/>
          </a:prstGeom>
          <a:solidFill>
            <a:srgbClr val="FFFFFF"/>
          </a:solidFill>
          <a:ln w="19050">
            <a:solidFill>
              <a:srgbClr val="3D6C99"/>
            </a:solidFill>
            <a:prstDash val="solid"/>
          </a:ln>
        </p:spPr>
        <p:txBody>
          <a:bodyPr/>
          <a:lstStyle/>
          <a:p>
            <a:endParaRPr lang="hr-HR"/>
          </a:p>
        </p:txBody>
      </p:sp>
      <p:sp>
        <p:nvSpPr>
          <p:cNvPr id="111" name="Shape 108"/>
          <p:cNvSpPr/>
          <p:nvPr/>
        </p:nvSpPr>
        <p:spPr>
          <a:xfrm>
            <a:off x="4585716" y="5031486"/>
            <a:ext cx="155448" cy="155448"/>
          </a:xfrm>
          <a:prstGeom prst="ellipse">
            <a:avLst/>
          </a:prstGeom>
          <a:solidFill>
            <a:srgbClr val="FFFFFF"/>
          </a:solidFill>
          <a:ln w="19050">
            <a:solidFill>
              <a:srgbClr val="3D6C99"/>
            </a:solidFill>
            <a:prstDash val="solid"/>
          </a:ln>
        </p:spPr>
        <p:txBody>
          <a:bodyPr/>
          <a:lstStyle/>
          <a:p>
            <a:endParaRPr lang="hr-HR"/>
          </a:p>
        </p:txBody>
      </p:sp>
      <p:sp>
        <p:nvSpPr>
          <p:cNvPr id="112" name="Shape 109"/>
          <p:cNvSpPr/>
          <p:nvPr/>
        </p:nvSpPr>
        <p:spPr>
          <a:xfrm>
            <a:off x="5042916" y="5031486"/>
            <a:ext cx="155448" cy="155448"/>
          </a:xfrm>
          <a:prstGeom prst="ellipse">
            <a:avLst/>
          </a:prstGeom>
          <a:solidFill>
            <a:srgbClr val="FFFFFF"/>
          </a:solidFill>
          <a:ln w="19050">
            <a:solidFill>
              <a:srgbClr val="3D6C99"/>
            </a:solidFill>
            <a:prstDash val="solid"/>
          </a:ln>
        </p:spPr>
        <p:txBody>
          <a:bodyPr/>
          <a:lstStyle/>
          <a:p>
            <a:endParaRPr lang="hr-HR"/>
          </a:p>
        </p:txBody>
      </p:sp>
      <p:sp>
        <p:nvSpPr>
          <p:cNvPr id="113" name="Shape 110"/>
          <p:cNvSpPr/>
          <p:nvPr/>
        </p:nvSpPr>
        <p:spPr>
          <a:xfrm>
            <a:off x="5500116" y="5031486"/>
            <a:ext cx="155448" cy="155448"/>
          </a:xfrm>
          <a:prstGeom prst="ellipse">
            <a:avLst/>
          </a:prstGeom>
          <a:solidFill>
            <a:srgbClr val="FFFFFF"/>
          </a:solidFill>
          <a:ln w="19050">
            <a:solidFill>
              <a:srgbClr val="3D6C99"/>
            </a:solidFill>
            <a:prstDash val="solid"/>
          </a:ln>
        </p:spPr>
        <p:txBody>
          <a:bodyPr/>
          <a:lstStyle/>
          <a:p>
            <a:endParaRPr lang="hr-HR"/>
          </a:p>
        </p:txBody>
      </p:sp>
      <p:sp>
        <p:nvSpPr>
          <p:cNvPr id="114" name="Shape 111"/>
          <p:cNvSpPr/>
          <p:nvPr/>
        </p:nvSpPr>
        <p:spPr>
          <a:xfrm>
            <a:off x="5957316" y="5031486"/>
            <a:ext cx="155448" cy="155448"/>
          </a:xfrm>
          <a:prstGeom prst="ellipse">
            <a:avLst/>
          </a:prstGeom>
          <a:solidFill>
            <a:srgbClr val="FFFFFF"/>
          </a:solidFill>
          <a:ln w="19050">
            <a:solidFill>
              <a:srgbClr val="3D6C99"/>
            </a:solidFill>
            <a:prstDash val="solid"/>
          </a:ln>
        </p:spPr>
        <p:txBody>
          <a:bodyPr/>
          <a:lstStyle/>
          <a:p>
            <a:endParaRPr lang="hr-HR"/>
          </a:p>
        </p:txBody>
      </p:sp>
      <p:sp>
        <p:nvSpPr>
          <p:cNvPr id="115" name="Shape 112"/>
          <p:cNvSpPr/>
          <p:nvPr/>
        </p:nvSpPr>
        <p:spPr>
          <a:xfrm>
            <a:off x="6414516" y="5031486"/>
            <a:ext cx="155448" cy="155448"/>
          </a:xfrm>
          <a:prstGeom prst="ellipse">
            <a:avLst/>
          </a:prstGeom>
          <a:solidFill>
            <a:srgbClr val="FFFFFF"/>
          </a:solidFill>
          <a:ln w="19050">
            <a:solidFill>
              <a:srgbClr val="3D6C99"/>
            </a:solidFill>
            <a:prstDash val="solid"/>
          </a:ln>
        </p:spPr>
        <p:txBody>
          <a:bodyPr/>
          <a:lstStyle/>
          <a:p>
            <a:endParaRPr lang="hr-HR"/>
          </a:p>
        </p:txBody>
      </p:sp>
      <p:sp>
        <p:nvSpPr>
          <p:cNvPr id="116" name="Shape 113"/>
          <p:cNvSpPr/>
          <p:nvPr/>
        </p:nvSpPr>
        <p:spPr>
          <a:xfrm>
            <a:off x="7328916" y="5031486"/>
            <a:ext cx="155448" cy="155448"/>
          </a:xfrm>
          <a:prstGeom prst="ellipse">
            <a:avLst/>
          </a:prstGeom>
          <a:solidFill>
            <a:srgbClr val="FFFFFF"/>
          </a:solidFill>
          <a:ln w="19050">
            <a:solidFill>
              <a:srgbClr val="3D6C99"/>
            </a:solidFill>
            <a:prstDash val="solid"/>
          </a:ln>
        </p:spPr>
        <p:txBody>
          <a:bodyPr/>
          <a:lstStyle/>
          <a:p>
            <a:endParaRPr lang="hr-HR"/>
          </a:p>
        </p:txBody>
      </p:sp>
      <p:sp>
        <p:nvSpPr>
          <p:cNvPr id="117" name="Shape 114"/>
          <p:cNvSpPr/>
          <p:nvPr/>
        </p:nvSpPr>
        <p:spPr>
          <a:xfrm>
            <a:off x="640080" y="5285232"/>
            <a:ext cx="7909560" cy="352044"/>
          </a:xfrm>
          <a:prstGeom prst="rect">
            <a:avLst/>
          </a:prstGeom>
          <a:solidFill>
            <a:srgbClr val="F1F5FA"/>
          </a:solidFill>
          <a:ln/>
        </p:spPr>
        <p:txBody>
          <a:bodyPr/>
          <a:lstStyle/>
          <a:p>
            <a:endParaRPr lang="hr-HR"/>
          </a:p>
        </p:txBody>
      </p:sp>
      <p:sp>
        <p:nvSpPr>
          <p:cNvPr id="118" name="Text 115"/>
          <p:cNvSpPr txBox="1"/>
          <p:nvPr/>
        </p:nvSpPr>
        <p:spPr>
          <a:xfrm>
            <a:off x="713232" y="5285232"/>
            <a:ext cx="2788920" cy="352044"/>
          </a:xfrm>
          <a:prstGeom prst="rect">
            <a:avLst/>
          </a:prstGeom>
          <a:noFill/>
          <a:ln/>
        </p:spPr>
        <p:txBody>
          <a:bodyPr wrap="square" lIns="0" tIns="0" rIns="0" bIns="0" rtlCol="0" anchor="ctr"/>
          <a:lstStyle/>
          <a:p>
            <a:pPr marL="0" indent="0">
              <a:buNone/>
            </a:pPr>
            <a:r>
              <a:rPr lang="en-US" sz="1050" b="1" dirty="0">
                <a:solidFill>
                  <a:srgbClr val="0E2A4A"/>
                </a:solidFill>
                <a:latin typeface="Calibri" pitchFamily="34" charset="0"/>
                <a:ea typeface="Calibri" pitchFamily="34" charset="-122"/>
                <a:cs typeface="Calibri" pitchFamily="34" charset="-120"/>
              </a:rPr>
              <a:t>EPA 11  </a:t>
            </a:r>
            <a:r>
              <a:rPr lang="en-US" sz="1050" dirty="0">
                <a:solidFill>
                  <a:srgbClr val="16232F"/>
                </a:solidFill>
                <a:latin typeface="Calibri" pitchFamily="34" charset="0"/>
                <a:ea typeface="Calibri" pitchFamily="34" charset="-122"/>
                <a:cs typeface="Calibri" pitchFamily="34" charset="-120"/>
              </a:rPr>
              <a:t>Communication with patients and carers</a:t>
            </a:r>
            <a:endParaRPr lang="en-US" sz="1050" dirty="0"/>
          </a:p>
        </p:txBody>
      </p:sp>
      <p:sp>
        <p:nvSpPr>
          <p:cNvPr id="119" name="Shape 116"/>
          <p:cNvSpPr/>
          <p:nvPr/>
        </p:nvSpPr>
        <p:spPr>
          <a:xfrm>
            <a:off x="3648456" y="5360670"/>
            <a:ext cx="201168" cy="201168"/>
          </a:xfrm>
          <a:prstGeom prst="ellipse">
            <a:avLst/>
          </a:prstGeom>
          <a:solidFill>
            <a:srgbClr val="C8963E"/>
          </a:solidFill>
          <a:ln/>
        </p:spPr>
        <p:txBody>
          <a:bodyPr/>
          <a:lstStyle/>
          <a:p>
            <a:endParaRPr lang="hr-HR"/>
          </a:p>
        </p:txBody>
      </p:sp>
      <p:sp>
        <p:nvSpPr>
          <p:cNvPr id="120" name="Shape 117"/>
          <p:cNvSpPr/>
          <p:nvPr/>
        </p:nvSpPr>
        <p:spPr>
          <a:xfrm>
            <a:off x="4105656" y="5360670"/>
            <a:ext cx="201168" cy="201168"/>
          </a:xfrm>
          <a:prstGeom prst="ellipse">
            <a:avLst/>
          </a:prstGeom>
          <a:solidFill>
            <a:srgbClr val="C8963E"/>
          </a:solidFill>
          <a:ln/>
        </p:spPr>
        <p:txBody>
          <a:bodyPr/>
          <a:lstStyle/>
          <a:p>
            <a:endParaRPr lang="hr-HR"/>
          </a:p>
        </p:txBody>
      </p:sp>
      <p:sp>
        <p:nvSpPr>
          <p:cNvPr id="121" name="Shape 118"/>
          <p:cNvSpPr/>
          <p:nvPr/>
        </p:nvSpPr>
        <p:spPr>
          <a:xfrm>
            <a:off x="4585716" y="5383530"/>
            <a:ext cx="155448" cy="155448"/>
          </a:xfrm>
          <a:prstGeom prst="ellipse">
            <a:avLst/>
          </a:prstGeom>
          <a:solidFill>
            <a:srgbClr val="FFFFFF"/>
          </a:solidFill>
          <a:ln w="19050">
            <a:solidFill>
              <a:srgbClr val="3D6C99"/>
            </a:solidFill>
            <a:prstDash val="solid"/>
          </a:ln>
        </p:spPr>
        <p:txBody>
          <a:bodyPr/>
          <a:lstStyle/>
          <a:p>
            <a:endParaRPr lang="hr-HR"/>
          </a:p>
        </p:txBody>
      </p:sp>
      <p:sp>
        <p:nvSpPr>
          <p:cNvPr id="122" name="Shape 119"/>
          <p:cNvSpPr/>
          <p:nvPr/>
        </p:nvSpPr>
        <p:spPr>
          <a:xfrm>
            <a:off x="5042916" y="5383530"/>
            <a:ext cx="155448" cy="155448"/>
          </a:xfrm>
          <a:prstGeom prst="ellipse">
            <a:avLst/>
          </a:prstGeom>
          <a:solidFill>
            <a:srgbClr val="FFFFFF"/>
          </a:solidFill>
          <a:ln w="19050">
            <a:solidFill>
              <a:srgbClr val="3D6C99"/>
            </a:solidFill>
            <a:prstDash val="solid"/>
          </a:ln>
        </p:spPr>
        <p:txBody>
          <a:bodyPr/>
          <a:lstStyle/>
          <a:p>
            <a:endParaRPr lang="hr-HR"/>
          </a:p>
        </p:txBody>
      </p:sp>
      <p:sp>
        <p:nvSpPr>
          <p:cNvPr id="123" name="Shape 120"/>
          <p:cNvSpPr/>
          <p:nvPr/>
        </p:nvSpPr>
        <p:spPr>
          <a:xfrm>
            <a:off x="5500116" y="5383530"/>
            <a:ext cx="155448" cy="155448"/>
          </a:xfrm>
          <a:prstGeom prst="ellipse">
            <a:avLst/>
          </a:prstGeom>
          <a:solidFill>
            <a:srgbClr val="FFFFFF"/>
          </a:solidFill>
          <a:ln w="19050">
            <a:solidFill>
              <a:srgbClr val="3D6C99"/>
            </a:solidFill>
            <a:prstDash val="solid"/>
          </a:ln>
        </p:spPr>
        <p:txBody>
          <a:bodyPr/>
          <a:lstStyle/>
          <a:p>
            <a:endParaRPr lang="hr-HR"/>
          </a:p>
        </p:txBody>
      </p:sp>
      <p:sp>
        <p:nvSpPr>
          <p:cNvPr id="124" name="Shape 121"/>
          <p:cNvSpPr/>
          <p:nvPr/>
        </p:nvSpPr>
        <p:spPr>
          <a:xfrm>
            <a:off x="5957316" y="5383530"/>
            <a:ext cx="155448" cy="155448"/>
          </a:xfrm>
          <a:prstGeom prst="ellipse">
            <a:avLst/>
          </a:prstGeom>
          <a:solidFill>
            <a:srgbClr val="FFFFFF"/>
          </a:solidFill>
          <a:ln w="19050">
            <a:solidFill>
              <a:srgbClr val="3D6C99"/>
            </a:solidFill>
            <a:prstDash val="solid"/>
          </a:ln>
        </p:spPr>
        <p:txBody>
          <a:bodyPr/>
          <a:lstStyle/>
          <a:p>
            <a:endParaRPr lang="hr-HR"/>
          </a:p>
        </p:txBody>
      </p:sp>
      <p:sp>
        <p:nvSpPr>
          <p:cNvPr id="125" name="Shape 122"/>
          <p:cNvSpPr/>
          <p:nvPr/>
        </p:nvSpPr>
        <p:spPr>
          <a:xfrm>
            <a:off x="6414516" y="5383530"/>
            <a:ext cx="155448" cy="155448"/>
          </a:xfrm>
          <a:prstGeom prst="ellipse">
            <a:avLst/>
          </a:prstGeom>
          <a:solidFill>
            <a:srgbClr val="FFFFFF"/>
          </a:solidFill>
          <a:ln w="19050">
            <a:solidFill>
              <a:srgbClr val="3D6C99"/>
            </a:solidFill>
            <a:prstDash val="solid"/>
          </a:ln>
        </p:spPr>
        <p:txBody>
          <a:bodyPr/>
          <a:lstStyle/>
          <a:p>
            <a:endParaRPr lang="hr-HR"/>
          </a:p>
        </p:txBody>
      </p:sp>
      <p:sp>
        <p:nvSpPr>
          <p:cNvPr id="126" name="Shape 123"/>
          <p:cNvSpPr/>
          <p:nvPr/>
        </p:nvSpPr>
        <p:spPr>
          <a:xfrm>
            <a:off x="6848856" y="5360670"/>
            <a:ext cx="201168" cy="201168"/>
          </a:xfrm>
          <a:prstGeom prst="ellipse">
            <a:avLst/>
          </a:prstGeom>
          <a:solidFill>
            <a:srgbClr val="C8963E"/>
          </a:solidFill>
          <a:ln/>
        </p:spPr>
        <p:txBody>
          <a:bodyPr/>
          <a:lstStyle/>
          <a:p>
            <a:endParaRPr lang="hr-HR"/>
          </a:p>
        </p:txBody>
      </p:sp>
      <p:sp>
        <p:nvSpPr>
          <p:cNvPr id="127" name="Shape 124"/>
          <p:cNvSpPr/>
          <p:nvPr/>
        </p:nvSpPr>
        <p:spPr>
          <a:xfrm>
            <a:off x="7306056" y="5360670"/>
            <a:ext cx="201168" cy="201168"/>
          </a:xfrm>
          <a:prstGeom prst="ellipse">
            <a:avLst/>
          </a:prstGeom>
          <a:solidFill>
            <a:srgbClr val="C8963E"/>
          </a:solidFill>
          <a:ln/>
        </p:spPr>
        <p:txBody>
          <a:bodyPr/>
          <a:lstStyle/>
          <a:p>
            <a:endParaRPr lang="hr-HR"/>
          </a:p>
        </p:txBody>
      </p:sp>
      <p:sp>
        <p:nvSpPr>
          <p:cNvPr id="128" name="Shape 125"/>
          <p:cNvSpPr/>
          <p:nvPr/>
        </p:nvSpPr>
        <p:spPr>
          <a:xfrm>
            <a:off x="7786116" y="5383530"/>
            <a:ext cx="155448" cy="155448"/>
          </a:xfrm>
          <a:prstGeom prst="ellipse">
            <a:avLst/>
          </a:prstGeom>
          <a:solidFill>
            <a:srgbClr val="FFFFFF"/>
          </a:solidFill>
          <a:ln w="19050">
            <a:solidFill>
              <a:srgbClr val="3D6C99"/>
            </a:solidFill>
            <a:prstDash val="solid"/>
          </a:ln>
        </p:spPr>
        <p:txBody>
          <a:bodyPr/>
          <a:lstStyle/>
          <a:p>
            <a:endParaRPr lang="hr-HR"/>
          </a:p>
        </p:txBody>
      </p:sp>
      <p:sp>
        <p:nvSpPr>
          <p:cNvPr id="129" name="Shape 126"/>
          <p:cNvSpPr/>
          <p:nvPr/>
        </p:nvSpPr>
        <p:spPr>
          <a:xfrm>
            <a:off x="640080" y="5792724"/>
            <a:ext cx="182880" cy="182880"/>
          </a:xfrm>
          <a:prstGeom prst="ellipse">
            <a:avLst/>
          </a:prstGeom>
          <a:solidFill>
            <a:srgbClr val="C8963E"/>
          </a:solidFill>
          <a:ln/>
        </p:spPr>
        <p:txBody>
          <a:bodyPr/>
          <a:lstStyle/>
          <a:p>
            <a:endParaRPr lang="hr-HR"/>
          </a:p>
        </p:txBody>
      </p:sp>
      <p:sp>
        <p:nvSpPr>
          <p:cNvPr id="130" name="Text 127"/>
          <p:cNvSpPr txBox="1"/>
          <p:nvPr/>
        </p:nvSpPr>
        <p:spPr>
          <a:xfrm>
            <a:off x="914400" y="5765292"/>
            <a:ext cx="2194560" cy="237744"/>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primary knowledge section</a:t>
            </a:r>
            <a:endParaRPr lang="en-US" sz="1050" dirty="0"/>
          </a:p>
        </p:txBody>
      </p:sp>
      <p:sp>
        <p:nvSpPr>
          <p:cNvPr id="131" name="Shape 128"/>
          <p:cNvSpPr/>
          <p:nvPr/>
        </p:nvSpPr>
        <p:spPr>
          <a:xfrm>
            <a:off x="3291840" y="5801868"/>
            <a:ext cx="155448" cy="155448"/>
          </a:xfrm>
          <a:prstGeom prst="ellipse">
            <a:avLst/>
          </a:prstGeom>
          <a:solidFill>
            <a:srgbClr val="FFFFFF"/>
          </a:solidFill>
          <a:ln w="19050">
            <a:solidFill>
              <a:srgbClr val="3D6C99"/>
            </a:solidFill>
            <a:prstDash val="solid"/>
          </a:ln>
        </p:spPr>
        <p:txBody>
          <a:bodyPr/>
          <a:lstStyle/>
          <a:p>
            <a:endParaRPr lang="hr-HR"/>
          </a:p>
        </p:txBody>
      </p:sp>
      <p:sp>
        <p:nvSpPr>
          <p:cNvPr id="132" name="Text 129"/>
          <p:cNvSpPr txBox="1"/>
          <p:nvPr/>
        </p:nvSpPr>
        <p:spPr>
          <a:xfrm>
            <a:off x="3566160" y="5765292"/>
            <a:ext cx="2194560" cy="237744"/>
          </a:xfrm>
          <a:prstGeom prst="rect">
            <a:avLst/>
          </a:prstGeom>
          <a:noFill/>
          <a:ln/>
        </p:spPr>
        <p:txBody>
          <a:bodyPr wrap="square" lIns="0" tIns="0" rIns="0" bIns="0" rtlCol="0" anchor="ctr"/>
          <a:lstStyle/>
          <a:p>
            <a:pPr marL="0" indent="0">
              <a:buNone/>
            </a:pPr>
            <a:r>
              <a:rPr lang="en-US" sz="1050" dirty="0">
                <a:solidFill>
                  <a:srgbClr val="5B6B7D"/>
                </a:solidFill>
                <a:latin typeface="Calibri" pitchFamily="34" charset="0"/>
                <a:ea typeface="Calibri" pitchFamily="34" charset="-122"/>
                <a:cs typeface="Calibri" pitchFamily="34" charset="-120"/>
              </a:rPr>
              <a:t>secondary (supporting)</a:t>
            </a:r>
            <a:endParaRPr lang="en-US" sz="1050" dirty="0"/>
          </a:p>
        </p:txBody>
      </p:sp>
      <p:sp>
        <p:nvSpPr>
          <p:cNvPr id="133" name="Shape 130"/>
          <p:cNvSpPr/>
          <p:nvPr/>
        </p:nvSpPr>
        <p:spPr>
          <a:xfrm>
            <a:off x="9006840" y="1417320"/>
            <a:ext cx="2560320" cy="4526280"/>
          </a:xfrm>
          <a:prstGeom prst="roundRect">
            <a:avLst>
              <a:gd name="adj" fmla="val 2857"/>
            </a:avLst>
          </a:prstGeom>
          <a:solidFill>
            <a:srgbClr val="F1F5FA"/>
          </a:solidFill>
          <a:ln/>
        </p:spPr>
        <p:txBody>
          <a:bodyPr/>
          <a:lstStyle/>
          <a:p>
            <a:endParaRPr lang="hr-HR"/>
          </a:p>
        </p:txBody>
      </p:sp>
      <p:sp>
        <p:nvSpPr>
          <p:cNvPr id="134" name="Text 131"/>
          <p:cNvSpPr txBox="1"/>
          <p:nvPr/>
        </p:nvSpPr>
        <p:spPr>
          <a:xfrm>
            <a:off x="9144000" y="1481328"/>
            <a:ext cx="2331720" cy="274320"/>
          </a:xfrm>
          <a:prstGeom prst="rect">
            <a:avLst/>
          </a:prstGeom>
          <a:noFill/>
          <a:ln/>
        </p:spPr>
        <p:txBody>
          <a:bodyPr wrap="square" lIns="0" tIns="0" rIns="0" bIns="0" rtlCol="0" anchor="ctr"/>
          <a:lstStyle/>
          <a:p>
            <a:pPr marL="0" indent="0">
              <a:buNone/>
            </a:pPr>
            <a:r>
              <a:rPr lang="en-US" sz="1100" b="1" dirty="0">
                <a:solidFill>
                  <a:srgbClr val="3D6C99"/>
                </a:solidFill>
                <a:latin typeface="Calibri" pitchFamily="34" charset="0"/>
                <a:ea typeface="Calibri" pitchFamily="34" charset="-122"/>
                <a:cs typeface="Calibri" pitchFamily="34" charset="-120"/>
              </a:rPr>
              <a:t>Knowledge sections (Appendix 1)</a:t>
            </a:r>
            <a:endParaRPr lang="en-US" sz="1100" dirty="0"/>
          </a:p>
        </p:txBody>
      </p:sp>
      <p:sp>
        <p:nvSpPr>
          <p:cNvPr id="135" name="Text 132"/>
          <p:cNvSpPr txBox="1"/>
          <p:nvPr/>
        </p:nvSpPr>
        <p:spPr>
          <a:xfrm>
            <a:off x="9144000" y="1783080"/>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S1  </a:t>
            </a:r>
            <a:r>
              <a:rPr lang="en-US" sz="950" dirty="0">
                <a:solidFill>
                  <a:srgbClr val="16232F"/>
                </a:solidFill>
                <a:latin typeface="Calibri" pitchFamily="34" charset="0"/>
                <a:ea typeface="Calibri" pitchFamily="34" charset="-122"/>
                <a:cs typeface="Calibri" pitchFamily="34" charset="-120"/>
              </a:rPr>
              <a:t>Inflammatory arthritis</a:t>
            </a:r>
            <a:endParaRPr lang="en-US" sz="950" dirty="0"/>
          </a:p>
        </p:txBody>
      </p:sp>
      <p:sp>
        <p:nvSpPr>
          <p:cNvPr id="136" name="Text 133"/>
          <p:cNvSpPr txBox="1"/>
          <p:nvPr/>
        </p:nvSpPr>
        <p:spPr>
          <a:xfrm>
            <a:off x="9144000" y="2016252"/>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S2  </a:t>
            </a:r>
            <a:r>
              <a:rPr lang="en-US" sz="950" dirty="0">
                <a:solidFill>
                  <a:srgbClr val="16232F"/>
                </a:solidFill>
                <a:latin typeface="Calibri" pitchFamily="34" charset="0"/>
                <a:ea typeface="Calibri" pitchFamily="34" charset="-122"/>
                <a:cs typeface="Calibri" pitchFamily="34" charset="-120"/>
              </a:rPr>
              <a:t>Connective tissue diseases</a:t>
            </a:r>
            <a:endParaRPr lang="en-US" sz="950" dirty="0"/>
          </a:p>
        </p:txBody>
      </p:sp>
      <p:sp>
        <p:nvSpPr>
          <p:cNvPr id="137" name="Text 134"/>
          <p:cNvSpPr txBox="1"/>
          <p:nvPr/>
        </p:nvSpPr>
        <p:spPr>
          <a:xfrm>
            <a:off x="9144000" y="2249424"/>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S3  </a:t>
            </a:r>
            <a:r>
              <a:rPr lang="en-US" sz="950" dirty="0">
                <a:solidFill>
                  <a:srgbClr val="16232F"/>
                </a:solidFill>
                <a:latin typeface="Calibri" pitchFamily="34" charset="0"/>
                <a:ea typeface="Calibri" pitchFamily="34" charset="-122"/>
                <a:cs typeface="Calibri" pitchFamily="34" charset="-120"/>
              </a:rPr>
              <a:t>Vasculitis</a:t>
            </a:r>
            <a:endParaRPr lang="en-US" sz="950" dirty="0"/>
          </a:p>
        </p:txBody>
      </p:sp>
      <p:sp>
        <p:nvSpPr>
          <p:cNvPr id="138" name="Text 135"/>
          <p:cNvSpPr txBox="1"/>
          <p:nvPr/>
        </p:nvSpPr>
        <p:spPr>
          <a:xfrm>
            <a:off x="9144000" y="2482596"/>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S4  </a:t>
            </a:r>
            <a:r>
              <a:rPr lang="en-US" sz="950" dirty="0">
                <a:solidFill>
                  <a:srgbClr val="16232F"/>
                </a:solidFill>
                <a:latin typeface="Calibri" pitchFamily="34" charset="0"/>
                <a:ea typeface="Calibri" pitchFamily="34" charset="-122"/>
                <a:cs typeface="Calibri" pitchFamily="34" charset="-120"/>
              </a:rPr>
              <a:t>Autoinflammatory diseases</a:t>
            </a:r>
            <a:endParaRPr lang="en-US" sz="950" dirty="0"/>
          </a:p>
        </p:txBody>
      </p:sp>
      <p:sp>
        <p:nvSpPr>
          <p:cNvPr id="139" name="Text 136"/>
          <p:cNvSpPr txBox="1"/>
          <p:nvPr/>
        </p:nvSpPr>
        <p:spPr>
          <a:xfrm>
            <a:off x="9144000" y="2715768"/>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S5  </a:t>
            </a:r>
            <a:r>
              <a:rPr lang="en-US" sz="950" dirty="0">
                <a:solidFill>
                  <a:srgbClr val="16232F"/>
                </a:solidFill>
                <a:latin typeface="Calibri" pitchFamily="34" charset="0"/>
                <a:ea typeface="Calibri" pitchFamily="34" charset="-122"/>
                <a:cs typeface="Calibri" pitchFamily="34" charset="-120"/>
              </a:rPr>
              <a:t>Osteoarthritis, non-inflammatory</a:t>
            </a:r>
            <a:endParaRPr lang="en-US" sz="950" dirty="0"/>
          </a:p>
        </p:txBody>
      </p:sp>
      <p:sp>
        <p:nvSpPr>
          <p:cNvPr id="140" name="Text 137"/>
          <p:cNvSpPr txBox="1"/>
          <p:nvPr/>
        </p:nvSpPr>
        <p:spPr>
          <a:xfrm>
            <a:off x="9144000" y="2948940"/>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S6  </a:t>
            </a:r>
            <a:r>
              <a:rPr lang="en-US" sz="950" dirty="0">
                <a:solidFill>
                  <a:srgbClr val="16232F"/>
                </a:solidFill>
                <a:latin typeface="Calibri" pitchFamily="34" charset="0"/>
                <a:ea typeface="Calibri" pitchFamily="34" charset="-122"/>
                <a:cs typeface="Calibri" pitchFamily="34" charset="-120"/>
              </a:rPr>
              <a:t>Metabolic and bone</a:t>
            </a:r>
            <a:endParaRPr lang="en-US" sz="950" dirty="0"/>
          </a:p>
        </p:txBody>
      </p:sp>
      <p:sp>
        <p:nvSpPr>
          <p:cNvPr id="141" name="Text 138"/>
          <p:cNvSpPr txBox="1"/>
          <p:nvPr/>
        </p:nvSpPr>
        <p:spPr>
          <a:xfrm>
            <a:off x="9144000" y="3182112"/>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S7  </a:t>
            </a:r>
            <a:r>
              <a:rPr lang="en-US" sz="950" dirty="0">
                <a:solidFill>
                  <a:srgbClr val="16232F"/>
                </a:solidFill>
                <a:latin typeface="Calibri" pitchFamily="34" charset="0"/>
                <a:ea typeface="Calibri" pitchFamily="34" charset="-122"/>
                <a:cs typeface="Calibri" pitchFamily="34" charset="-120"/>
              </a:rPr>
              <a:t>Systemic manifestations</a:t>
            </a:r>
            <a:endParaRPr lang="en-US" sz="950" dirty="0"/>
          </a:p>
        </p:txBody>
      </p:sp>
      <p:sp>
        <p:nvSpPr>
          <p:cNvPr id="142" name="Text 139"/>
          <p:cNvSpPr txBox="1"/>
          <p:nvPr/>
        </p:nvSpPr>
        <p:spPr>
          <a:xfrm>
            <a:off x="9144000" y="3415284"/>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S8  </a:t>
            </a:r>
            <a:r>
              <a:rPr lang="en-US" sz="950" dirty="0">
                <a:solidFill>
                  <a:srgbClr val="16232F"/>
                </a:solidFill>
                <a:latin typeface="Calibri" pitchFamily="34" charset="0"/>
                <a:ea typeface="Calibri" pitchFamily="34" charset="-122"/>
                <a:cs typeface="Calibri" pitchFamily="34" charset="-120"/>
              </a:rPr>
              <a:t>Pregnancy, reproductive health</a:t>
            </a:r>
            <a:endParaRPr lang="en-US" sz="950" dirty="0"/>
          </a:p>
        </p:txBody>
      </p:sp>
      <p:sp>
        <p:nvSpPr>
          <p:cNvPr id="143" name="Text 140"/>
          <p:cNvSpPr txBox="1"/>
          <p:nvPr/>
        </p:nvSpPr>
        <p:spPr>
          <a:xfrm>
            <a:off x="9144000" y="3648456"/>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S9  </a:t>
            </a:r>
            <a:r>
              <a:rPr lang="en-US" sz="950" dirty="0">
                <a:solidFill>
                  <a:srgbClr val="16232F"/>
                </a:solidFill>
                <a:latin typeface="Calibri" pitchFamily="34" charset="0"/>
                <a:ea typeface="Calibri" pitchFamily="34" charset="-122"/>
                <a:cs typeface="Calibri" pitchFamily="34" charset="-120"/>
              </a:rPr>
              <a:t>Paediatric and transition</a:t>
            </a:r>
            <a:endParaRPr lang="en-US" sz="950" dirty="0"/>
          </a:p>
        </p:txBody>
      </p:sp>
      <p:sp>
        <p:nvSpPr>
          <p:cNvPr id="144" name="Text 141"/>
          <p:cNvSpPr txBox="1"/>
          <p:nvPr/>
        </p:nvSpPr>
        <p:spPr>
          <a:xfrm>
            <a:off x="9144000" y="3881628"/>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S10  </a:t>
            </a:r>
            <a:r>
              <a:rPr lang="en-US" sz="950" dirty="0">
                <a:solidFill>
                  <a:srgbClr val="16232F"/>
                </a:solidFill>
                <a:latin typeface="Calibri" pitchFamily="34" charset="0"/>
                <a:ea typeface="Calibri" pitchFamily="34" charset="-122"/>
                <a:cs typeface="Calibri" pitchFamily="34" charset="-120"/>
              </a:rPr>
              <a:t>Common clinical problems</a:t>
            </a:r>
            <a:endParaRPr lang="en-US" sz="950" dirty="0"/>
          </a:p>
        </p:txBody>
      </p:sp>
      <p:sp>
        <p:nvSpPr>
          <p:cNvPr id="145" name="Text 142"/>
          <p:cNvSpPr txBox="1"/>
          <p:nvPr/>
        </p:nvSpPr>
        <p:spPr>
          <a:xfrm>
            <a:off x="9144000" y="4114800"/>
            <a:ext cx="2377440" cy="228600"/>
          </a:xfrm>
          <a:prstGeom prst="rect">
            <a:avLst/>
          </a:prstGeom>
          <a:noFill/>
          <a:ln/>
        </p:spPr>
        <p:txBody>
          <a:bodyPr wrap="square" lIns="0" tIns="0" rIns="0" bIns="0" rtlCol="0" anchor="ctr"/>
          <a:lstStyle/>
          <a:p>
            <a:pPr marL="0" indent="0">
              <a:buNone/>
            </a:pPr>
            <a:r>
              <a:rPr lang="en-US" sz="950" b="1" dirty="0">
                <a:solidFill>
                  <a:srgbClr val="0E2A4A"/>
                </a:solidFill>
                <a:latin typeface="Calibri" pitchFamily="34" charset="0"/>
                <a:ea typeface="Calibri" pitchFamily="34" charset="-122"/>
                <a:cs typeface="Calibri" pitchFamily="34" charset="-120"/>
              </a:rPr>
              <a:t>S11  </a:t>
            </a:r>
            <a:r>
              <a:rPr lang="en-US" sz="950" dirty="0">
                <a:solidFill>
                  <a:srgbClr val="16232F"/>
                </a:solidFill>
                <a:latin typeface="Calibri" pitchFamily="34" charset="0"/>
                <a:ea typeface="Calibri" pitchFamily="34" charset="-122"/>
                <a:cs typeface="Calibri" pitchFamily="34" charset="-120"/>
              </a:rPr>
              <a:t>Rare and orphan diseases</a:t>
            </a:r>
            <a:endParaRPr lang="en-US" sz="950" dirty="0"/>
          </a:p>
        </p:txBody>
      </p:sp>
      <p:sp>
        <p:nvSpPr>
          <p:cNvPr id="146" name="Text 143"/>
          <p:cNvSpPr txBox="1"/>
          <p:nvPr/>
        </p:nvSpPr>
        <p:spPr>
          <a:xfrm>
            <a:off x="9144000" y="4434840"/>
            <a:ext cx="2331720" cy="1371600"/>
          </a:xfrm>
          <a:prstGeom prst="rect">
            <a:avLst/>
          </a:prstGeom>
          <a:noFill/>
          <a:ln/>
        </p:spPr>
        <p:txBody>
          <a:bodyPr wrap="square" lIns="0" tIns="0" rIns="0" bIns="0" rtlCol="0" anchor="t"/>
          <a:lstStyle/>
          <a:p>
            <a:pPr marL="0" indent="0">
              <a:lnSpc>
                <a:spcPct val="120000"/>
              </a:lnSpc>
              <a:buNone/>
            </a:pPr>
            <a:r>
              <a:rPr lang="en-US" sz="1100" i="1" dirty="0">
                <a:solidFill>
                  <a:srgbClr val="0E2A4A"/>
                </a:solidFill>
                <a:latin typeface="Calibri" pitchFamily="34" charset="0"/>
                <a:ea typeface="Calibri" pitchFamily="34" charset="-122"/>
                <a:cs typeface="Calibri" pitchFamily="34" charset="-120"/>
              </a:rPr>
              <a:t>Built for: curriculum blueprints, examination planning, trainee self-assessment.</a:t>
            </a:r>
            <a:endParaRPr lang="en-US" sz="1100" dirty="0"/>
          </a:p>
        </p:txBody>
      </p:sp>
      <p:sp>
        <p:nvSpPr>
          <p:cNvPr id="147" name="Text 144"/>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148" name="Text 145"/>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10 / 18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0E2A4A"/>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ASSESSMENT AND EVALUATION</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Formative at the workplace, summative at the checkpoints</a:t>
            </a:r>
            <a:endParaRPr lang="en-US" sz="2700" dirty="0"/>
          </a:p>
        </p:txBody>
      </p:sp>
      <p:sp>
        <p:nvSpPr>
          <p:cNvPr id="6" name="Shape 3"/>
          <p:cNvSpPr/>
          <p:nvPr/>
        </p:nvSpPr>
        <p:spPr>
          <a:xfrm>
            <a:off x="640080" y="1463040"/>
            <a:ext cx="3520440" cy="3977640"/>
          </a:xfrm>
          <a:prstGeom prst="roundRect">
            <a:avLst>
              <a:gd name="adj" fmla="val 2078"/>
            </a:avLst>
          </a:prstGeom>
          <a:solidFill>
            <a:srgbClr val="F1F5FA"/>
          </a:solidFill>
          <a:ln/>
        </p:spPr>
        <p:txBody>
          <a:bodyPr/>
          <a:lstStyle/>
          <a:p>
            <a:endParaRPr lang="hr-HR"/>
          </a:p>
        </p:txBody>
      </p:sp>
      <p:sp>
        <p:nvSpPr>
          <p:cNvPr id="7" name="Shape 4"/>
          <p:cNvSpPr/>
          <p:nvPr/>
        </p:nvSpPr>
        <p:spPr>
          <a:xfrm>
            <a:off x="640080" y="1463040"/>
            <a:ext cx="3520440" cy="566928"/>
          </a:xfrm>
          <a:prstGeom prst="roundRect">
            <a:avLst>
              <a:gd name="adj" fmla="val 12903"/>
            </a:avLst>
          </a:prstGeom>
          <a:solidFill>
            <a:srgbClr val="0E2A4A"/>
          </a:solidFill>
          <a:ln/>
        </p:spPr>
        <p:txBody>
          <a:bodyPr/>
          <a:lstStyle/>
          <a:p>
            <a:endParaRPr lang="hr-HR"/>
          </a:p>
        </p:txBody>
      </p:sp>
      <p:sp>
        <p:nvSpPr>
          <p:cNvPr id="8" name="Text 5"/>
          <p:cNvSpPr txBox="1"/>
          <p:nvPr/>
        </p:nvSpPr>
        <p:spPr>
          <a:xfrm>
            <a:off x="822960" y="1463040"/>
            <a:ext cx="3154680" cy="56692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Formative — assessment for learning</a:t>
            </a:r>
            <a:endParaRPr lang="en-US" sz="1350" dirty="0"/>
          </a:p>
        </p:txBody>
      </p:sp>
      <p:sp>
        <p:nvSpPr>
          <p:cNvPr id="9" name="Text 6"/>
          <p:cNvSpPr txBox="1"/>
          <p:nvPr/>
        </p:nvSpPr>
        <p:spPr>
          <a:xfrm>
            <a:off x="822960" y="2148840"/>
            <a:ext cx="3154680" cy="3200400"/>
          </a:xfrm>
          <a:prstGeom prst="rect">
            <a:avLst/>
          </a:prstGeom>
          <a:noFill/>
          <a:ln/>
        </p:spPr>
        <p:txBody>
          <a:bodyPr wrap="square" lIns="0" tIns="0" rIns="0" bIns="0" rtlCol="0" anchor="t"/>
          <a:lstStyle/>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mini-CEX · clinical encounters</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DOPS · procedures</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CbD · clinical reasoning</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MSF 360° · professional behaviour</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Patient survey · communication</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Journal club · direct observation</a:t>
            </a:r>
            <a:endParaRPr lang="en-US" sz="1400" dirty="0"/>
          </a:p>
        </p:txBody>
      </p:sp>
      <p:sp>
        <p:nvSpPr>
          <p:cNvPr id="10" name="Shape 7"/>
          <p:cNvSpPr/>
          <p:nvPr/>
        </p:nvSpPr>
        <p:spPr>
          <a:xfrm>
            <a:off x="4343400" y="1463040"/>
            <a:ext cx="3520440" cy="3977640"/>
          </a:xfrm>
          <a:prstGeom prst="roundRect">
            <a:avLst>
              <a:gd name="adj" fmla="val 2078"/>
            </a:avLst>
          </a:prstGeom>
          <a:solidFill>
            <a:srgbClr val="F1F5FA"/>
          </a:solidFill>
          <a:ln/>
        </p:spPr>
        <p:txBody>
          <a:bodyPr/>
          <a:lstStyle/>
          <a:p>
            <a:endParaRPr lang="hr-HR"/>
          </a:p>
        </p:txBody>
      </p:sp>
      <p:sp>
        <p:nvSpPr>
          <p:cNvPr id="11" name="Shape 8"/>
          <p:cNvSpPr/>
          <p:nvPr/>
        </p:nvSpPr>
        <p:spPr>
          <a:xfrm>
            <a:off x="4343400" y="1463040"/>
            <a:ext cx="3520440" cy="566928"/>
          </a:xfrm>
          <a:prstGeom prst="roundRect">
            <a:avLst>
              <a:gd name="adj" fmla="val 12903"/>
            </a:avLst>
          </a:prstGeom>
          <a:solidFill>
            <a:srgbClr val="3D6C99"/>
          </a:solidFill>
          <a:ln/>
        </p:spPr>
        <p:txBody>
          <a:bodyPr/>
          <a:lstStyle/>
          <a:p>
            <a:endParaRPr lang="hr-HR"/>
          </a:p>
        </p:txBody>
      </p:sp>
      <p:sp>
        <p:nvSpPr>
          <p:cNvPr id="12" name="Text 9"/>
          <p:cNvSpPr txBox="1"/>
          <p:nvPr/>
        </p:nvSpPr>
        <p:spPr>
          <a:xfrm>
            <a:off x="4526280" y="1463040"/>
            <a:ext cx="3154680" cy="56692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Summative — at progression points</a:t>
            </a:r>
            <a:endParaRPr lang="en-US" sz="1350" dirty="0"/>
          </a:p>
        </p:txBody>
      </p:sp>
      <p:sp>
        <p:nvSpPr>
          <p:cNvPr id="13" name="Text 10"/>
          <p:cNvSpPr txBox="1"/>
          <p:nvPr/>
        </p:nvSpPr>
        <p:spPr>
          <a:xfrm>
            <a:off x="4526280" y="2148840"/>
            <a:ext cx="3154680" cy="3200400"/>
          </a:xfrm>
          <a:prstGeom prst="rect">
            <a:avLst/>
          </a:prstGeom>
          <a:noFill/>
          <a:ln/>
        </p:spPr>
        <p:txBody>
          <a:bodyPr wrap="square" lIns="0" tIns="0" rIns="0" bIns="0" rtlCol="0" anchor="t"/>
          <a:lstStyle/>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Annual Progression Review</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Educational Supervisor’s Report with entrustment decision for each EPA</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Logbook and e-portfolio review</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QI project; OSCE for procedures</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End-of-training sign-off by the Programme Director</a:t>
            </a:r>
            <a:endParaRPr lang="en-US" sz="1400" dirty="0"/>
          </a:p>
        </p:txBody>
      </p:sp>
      <p:sp>
        <p:nvSpPr>
          <p:cNvPr id="14" name="Shape 11"/>
          <p:cNvSpPr/>
          <p:nvPr/>
        </p:nvSpPr>
        <p:spPr>
          <a:xfrm>
            <a:off x="8046720" y="1463040"/>
            <a:ext cx="3520440" cy="3977640"/>
          </a:xfrm>
          <a:prstGeom prst="roundRect">
            <a:avLst>
              <a:gd name="adj" fmla="val 2078"/>
            </a:avLst>
          </a:prstGeom>
          <a:solidFill>
            <a:srgbClr val="F1F5FA"/>
          </a:solidFill>
          <a:ln/>
        </p:spPr>
        <p:txBody>
          <a:bodyPr/>
          <a:lstStyle/>
          <a:p>
            <a:endParaRPr lang="hr-HR"/>
          </a:p>
        </p:txBody>
      </p:sp>
      <p:sp>
        <p:nvSpPr>
          <p:cNvPr id="15" name="Shape 12"/>
          <p:cNvSpPr/>
          <p:nvPr/>
        </p:nvSpPr>
        <p:spPr>
          <a:xfrm>
            <a:off x="8046720" y="1463040"/>
            <a:ext cx="3520440" cy="566928"/>
          </a:xfrm>
          <a:prstGeom prst="roundRect">
            <a:avLst>
              <a:gd name="adj" fmla="val 12903"/>
            </a:avLst>
          </a:prstGeom>
          <a:solidFill>
            <a:srgbClr val="A9752B"/>
          </a:solidFill>
          <a:ln/>
        </p:spPr>
        <p:txBody>
          <a:bodyPr/>
          <a:lstStyle/>
          <a:p>
            <a:endParaRPr lang="hr-HR"/>
          </a:p>
        </p:txBody>
      </p:sp>
      <p:sp>
        <p:nvSpPr>
          <p:cNvPr id="16" name="Text 13"/>
          <p:cNvSpPr txBox="1"/>
          <p:nvPr/>
        </p:nvSpPr>
        <p:spPr>
          <a:xfrm>
            <a:off x="8229600" y="1463040"/>
            <a:ext cx="3154680" cy="566928"/>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Common European summative</a:t>
            </a:r>
            <a:endParaRPr lang="en-US" sz="1350" dirty="0"/>
          </a:p>
        </p:txBody>
      </p:sp>
      <p:sp>
        <p:nvSpPr>
          <p:cNvPr id="17" name="Text 14"/>
          <p:cNvSpPr txBox="1"/>
          <p:nvPr/>
        </p:nvSpPr>
        <p:spPr>
          <a:xfrm>
            <a:off x="8229600" y="2148840"/>
            <a:ext cx="3154680" cy="3200400"/>
          </a:xfrm>
          <a:prstGeom prst="rect">
            <a:avLst/>
          </a:prstGeom>
          <a:noFill/>
          <a:ln/>
        </p:spPr>
        <p:txBody>
          <a:bodyPr wrap="square" lIns="0" tIns="0" rIns="0" bIns="0" rtlCol="0" anchor="t"/>
          <a:lstStyle/>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European Certificate of Rheumatology</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EULAR with the UEMS Section and Board</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Best-answer multiple-choice knowledge examination</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First sitting planned November 2026</a:t>
            </a:r>
            <a:endParaRPr lang="en-US" sz="1400" dirty="0"/>
          </a:p>
          <a:p>
            <a:pPr marL="342900" indent="-342900">
              <a:spcAft>
                <a:spcPts val="900"/>
              </a:spcAft>
              <a:buSzPct val="100000"/>
              <a:buChar char="•"/>
            </a:pPr>
            <a:r>
              <a:rPr lang="en-US" sz="1400" dirty="0">
                <a:solidFill>
                  <a:srgbClr val="16232F"/>
                </a:solidFill>
                <a:latin typeface="Calibri" pitchFamily="34" charset="0"/>
                <a:ea typeface="Calibri" pitchFamily="34" charset="-122"/>
                <a:cs typeface="Calibri" pitchFamily="34" charset="-120"/>
              </a:rPr>
              <a:t>Voluntary and complementary; national authorities still certify specialists</a:t>
            </a:r>
            <a:endParaRPr lang="en-US" sz="1400" dirty="0"/>
          </a:p>
        </p:txBody>
      </p:sp>
      <p:sp>
        <p:nvSpPr>
          <p:cNvPr id="18" name="Shape 15"/>
          <p:cNvSpPr/>
          <p:nvPr/>
        </p:nvSpPr>
        <p:spPr>
          <a:xfrm>
            <a:off x="640080" y="5577840"/>
            <a:ext cx="10881360" cy="475488"/>
          </a:xfrm>
          <a:prstGeom prst="roundRect">
            <a:avLst>
              <a:gd name="adj" fmla="val 15385"/>
            </a:avLst>
          </a:prstGeom>
          <a:solidFill>
            <a:srgbClr val="0E2A4A"/>
          </a:solidFill>
          <a:ln/>
        </p:spPr>
        <p:txBody>
          <a:bodyPr/>
          <a:lstStyle/>
          <a:p>
            <a:endParaRPr lang="hr-HR"/>
          </a:p>
        </p:txBody>
      </p:sp>
      <p:sp>
        <p:nvSpPr>
          <p:cNvPr id="19" name="Text 16"/>
          <p:cNvSpPr txBox="1"/>
          <p:nvPr/>
        </p:nvSpPr>
        <p:spPr>
          <a:xfrm>
            <a:off x="822960" y="5577840"/>
            <a:ext cx="10515600" cy="475488"/>
          </a:xfrm>
          <a:prstGeom prst="rect">
            <a:avLst/>
          </a:prstGeom>
          <a:noFill/>
          <a:ln/>
        </p:spPr>
        <p:txBody>
          <a:bodyPr wrap="square" lIns="0" tIns="0" rIns="0" bIns="0" rtlCol="0" anchor="ctr"/>
          <a:lstStyle/>
          <a:p>
            <a:pPr marL="0" indent="0">
              <a:buNone/>
            </a:pPr>
            <a:r>
              <a:rPr lang="en-US" sz="1200" i="1" dirty="0">
                <a:solidFill>
                  <a:srgbClr val="FFFFFF"/>
                </a:solidFill>
                <a:latin typeface="Calibri" pitchFamily="34" charset="0"/>
                <a:ea typeface="Calibri" pitchFamily="34" charset="-122"/>
                <a:cs typeface="Calibri" pitchFamily="34" charset="-120"/>
              </a:rPr>
              <a:t>Remediation is developmental first: structured plan, named supervisor, right of appeal.</a:t>
            </a:r>
            <a:endParaRPr lang="en-US" sz="1200" dirty="0"/>
          </a:p>
        </p:txBody>
      </p:sp>
      <p:sp>
        <p:nvSpPr>
          <p:cNvPr id="20" name="Text 17"/>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21" name="Text 18"/>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11 / 18</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Oval 1"/>
          <p:cNvSpPr/>
          <p:nvPr/>
        </p:nvSpPr>
        <p:spPr>
          <a:xfrm>
            <a:off x="640080" y="457200"/>
            <a:ext cx="566928" cy="566928"/>
          </a:xfrm>
          <a:prstGeom prst="ellipse">
            <a:avLst/>
          </a:prstGeom>
          <a:solidFill>
            <a:srgbClr val="3D6C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trainers.png"/>
          <p:cNvPicPr>
            <a:picLocks noChangeAspect="1"/>
          </p:cNvPicPr>
          <p:nvPr/>
        </p:nvPicPr>
        <p:blipFill>
          <a:blip r:embed="rId4"/>
          <a:stretch>
            <a:fillRect/>
          </a:stretch>
        </p:blipFill>
        <p:spPr>
          <a:xfrm>
            <a:off x="781812" y="598932"/>
            <a:ext cx="283464" cy="283464"/>
          </a:xfrm>
          <a:prstGeom prst="rect">
            <a:avLst/>
          </a:prstGeom>
        </p:spPr>
      </p:pic>
      <p:sp>
        <p:nvSpPr>
          <p:cNvPr id="4" name="TextBox 3"/>
          <p:cNvSpPr txBox="1"/>
          <p:nvPr/>
        </p:nvSpPr>
        <p:spPr>
          <a:xfrm>
            <a:off x="1426464" y="384048"/>
            <a:ext cx="9601200" cy="256032"/>
          </a:xfrm>
          <a:prstGeom prst="rect">
            <a:avLst/>
          </a:prstGeom>
          <a:noFill/>
        </p:spPr>
        <p:txBody>
          <a:bodyPr wrap="square" lIns="0" tIns="0" rIns="0" bIns="0" anchor="t">
            <a:spAutoFit/>
          </a:bodyPr>
          <a:lstStyle/>
          <a:p>
            <a:pPr algn="l"/>
            <a:r>
              <a:rPr sz="1150" b="1" i="0">
                <a:solidFill>
                  <a:srgbClr val="C8963E"/>
                </a:solidFill>
                <a:latin typeface="Calibri"/>
              </a:rPr>
              <a:t>PART III · THE TRAINER CHAPTER</a:t>
            </a:r>
          </a:p>
        </p:txBody>
      </p:sp>
      <p:sp>
        <p:nvSpPr>
          <p:cNvPr id="5" name="TextBox 4"/>
          <p:cNvSpPr txBox="1"/>
          <p:nvPr/>
        </p:nvSpPr>
        <p:spPr>
          <a:xfrm>
            <a:off x="1426464" y="632809"/>
            <a:ext cx="10241280" cy="502920"/>
          </a:xfrm>
          <a:prstGeom prst="rect">
            <a:avLst/>
          </a:prstGeom>
          <a:noFill/>
        </p:spPr>
        <p:txBody>
          <a:bodyPr wrap="square" lIns="0" tIns="0" rIns="0" bIns="0" anchor="t">
            <a:spAutoFit/>
          </a:bodyPr>
          <a:lstStyle/>
          <a:p>
            <a:pPr algn="l"/>
            <a:r>
              <a:rPr sz="2700" b="1" i="0">
                <a:solidFill>
                  <a:srgbClr val="16232F"/>
                </a:solidFill>
                <a:latin typeface="Cambria"/>
              </a:rPr>
              <a:t>Trainers</a:t>
            </a:r>
          </a:p>
        </p:txBody>
      </p:sp>
      <p:sp>
        <p:nvSpPr>
          <p:cNvPr id="6" name="TextBox 5"/>
          <p:cNvSpPr txBox="1"/>
          <p:nvPr/>
        </p:nvSpPr>
        <p:spPr>
          <a:xfrm>
            <a:off x="1426464" y="1152144"/>
            <a:ext cx="10241280" cy="274320"/>
          </a:xfrm>
          <a:prstGeom prst="rect">
            <a:avLst/>
          </a:prstGeom>
          <a:noFill/>
        </p:spPr>
        <p:txBody>
          <a:bodyPr wrap="square" lIns="0" tIns="0" rIns="0" bIns="0" anchor="t">
            <a:spAutoFit/>
          </a:bodyPr>
          <a:lstStyle/>
          <a:p>
            <a:pPr algn="l"/>
            <a:r>
              <a:rPr sz="1300" b="0" i="1">
                <a:solidFill>
                  <a:srgbClr val="5B6B7D"/>
                </a:solidFill>
                <a:latin typeface="Calibri"/>
              </a:rPr>
              <a:t>How the chapter follows the UEMS template, and what we added</a:t>
            </a:r>
          </a:p>
        </p:txBody>
      </p:sp>
      <p:sp>
        <p:nvSpPr>
          <p:cNvPr id="7" name="Rounded Rectangle 6"/>
          <p:cNvSpPr/>
          <p:nvPr/>
        </p:nvSpPr>
        <p:spPr>
          <a:xfrm>
            <a:off x="640080" y="1600200"/>
            <a:ext cx="3520440" cy="4069080"/>
          </a:xfrm>
          <a:prstGeom prst="roundRect">
            <a:avLst>
              <a:gd name="adj" fmla="val 2077"/>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40080" y="1600200"/>
            <a:ext cx="3520440" cy="566928"/>
          </a:xfrm>
          <a:prstGeom prst="roundRect">
            <a:avLst>
              <a:gd name="adj" fmla="val 12903"/>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59" y="1600200"/>
            <a:ext cx="3154680" cy="566928"/>
          </a:xfrm>
          <a:prstGeom prst="rect">
            <a:avLst/>
          </a:prstGeom>
          <a:noFill/>
        </p:spPr>
        <p:txBody>
          <a:bodyPr wrap="square" lIns="0" tIns="0" rIns="0" bIns="0" anchor="ctr">
            <a:spAutoFit/>
          </a:bodyPr>
          <a:lstStyle/>
          <a:p>
            <a:pPr algn="l"/>
            <a:r>
              <a:rPr sz="1400" b="1" i="0">
                <a:solidFill>
                  <a:srgbClr val="FFFFFF"/>
                </a:solidFill>
                <a:latin typeface="Cambria"/>
              </a:rPr>
              <a:t>Recognition as a trainer</a:t>
            </a:r>
          </a:p>
        </p:txBody>
      </p:sp>
      <p:sp>
        <p:nvSpPr>
          <p:cNvPr id="10" name="Oval 9"/>
          <p:cNvSpPr/>
          <p:nvPr/>
        </p:nvSpPr>
        <p:spPr>
          <a:xfrm>
            <a:off x="859536" y="2340864"/>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15568" y="2276856"/>
            <a:ext cx="2880360" cy="634593"/>
          </a:xfrm>
          <a:prstGeom prst="rect">
            <a:avLst/>
          </a:prstGeom>
          <a:noFill/>
        </p:spPr>
        <p:txBody>
          <a:bodyPr wrap="square" lIns="0" tIns="0" rIns="0" bIns="0" anchor="t">
            <a:spAutoFit/>
          </a:bodyPr>
          <a:lstStyle/>
          <a:p>
            <a:pPr algn="l"/>
            <a:r>
              <a:rPr sz="1150" b="0" i="0">
                <a:solidFill>
                  <a:srgbClr val="16232F"/>
                </a:solidFill>
                <a:latin typeface="Calibri"/>
              </a:rPr>
              <a:t>Certified specialist; Training-the-Trainers completed or under way</a:t>
            </a:r>
          </a:p>
        </p:txBody>
      </p:sp>
      <p:sp>
        <p:nvSpPr>
          <p:cNvPr id="12" name="Oval 11"/>
          <p:cNvSpPr/>
          <p:nvPr/>
        </p:nvSpPr>
        <p:spPr>
          <a:xfrm>
            <a:off x="859536" y="3012033"/>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115568" y="2948025"/>
            <a:ext cx="2880360" cy="634593"/>
          </a:xfrm>
          <a:prstGeom prst="rect">
            <a:avLst/>
          </a:prstGeom>
          <a:noFill/>
        </p:spPr>
        <p:txBody>
          <a:bodyPr wrap="square" lIns="0" tIns="0" rIns="0" bIns="0" anchor="t">
            <a:spAutoFit/>
          </a:bodyPr>
          <a:lstStyle/>
          <a:p>
            <a:pPr algn="l"/>
            <a:r>
              <a:rPr sz="1150" b="0" i="0">
                <a:solidFill>
                  <a:srgbClr val="16232F"/>
                </a:solidFill>
                <a:latin typeface="Calibri"/>
              </a:rPr>
              <a:t>Programme Director: 5 years after certification (recommended)</a:t>
            </a:r>
          </a:p>
        </p:txBody>
      </p:sp>
      <p:sp>
        <p:nvSpPr>
          <p:cNvPr id="14" name="Oval 13"/>
          <p:cNvSpPr/>
          <p:nvPr/>
        </p:nvSpPr>
        <p:spPr>
          <a:xfrm>
            <a:off x="859536" y="3683203"/>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15568" y="3619195"/>
            <a:ext cx="2880360" cy="634593"/>
          </a:xfrm>
          <a:prstGeom prst="rect">
            <a:avLst/>
          </a:prstGeom>
          <a:noFill/>
        </p:spPr>
        <p:txBody>
          <a:bodyPr wrap="square" lIns="0" tIns="0" rIns="0" bIns="0" anchor="t">
            <a:spAutoFit/>
          </a:bodyPr>
          <a:lstStyle/>
          <a:p>
            <a:pPr algn="l"/>
            <a:r>
              <a:rPr sz="1150" b="0" i="0">
                <a:solidFill>
                  <a:srgbClr val="16232F"/>
                </a:solidFill>
                <a:latin typeface="Calibri"/>
              </a:rPr>
              <a:t>Supervisors: 3 years after certification (recommended)</a:t>
            </a:r>
          </a:p>
        </p:txBody>
      </p:sp>
      <p:sp>
        <p:nvSpPr>
          <p:cNvPr id="16" name="Oval 15"/>
          <p:cNvSpPr/>
          <p:nvPr/>
        </p:nvSpPr>
        <p:spPr>
          <a:xfrm>
            <a:off x="822959" y="4317796"/>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22959" y="4317796"/>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18" name="TextBox 17"/>
          <p:cNvSpPr txBox="1"/>
          <p:nvPr/>
        </p:nvSpPr>
        <p:spPr>
          <a:xfrm>
            <a:off x="1115566" y="4317796"/>
            <a:ext cx="2880361" cy="169277"/>
          </a:xfrm>
          <a:prstGeom prst="rect">
            <a:avLst/>
          </a:prstGeom>
          <a:noFill/>
        </p:spPr>
        <p:txBody>
          <a:bodyPr wrap="square" lIns="0" tIns="0" rIns="0" bIns="0" anchor="t">
            <a:spAutoFit/>
          </a:bodyPr>
          <a:lstStyle/>
          <a:p>
            <a:r>
              <a:rPr lang="en-US" sz="1100" dirty="0">
                <a:latin typeface="Calibri" pitchFamily="34" charset="0"/>
                <a:ea typeface="Calibri" pitchFamily="34" charset="-122"/>
                <a:cs typeface="Calibri" pitchFamily="34" charset="-120"/>
              </a:rPr>
              <a:t>Completed Train-the-Trainers course</a:t>
            </a:r>
            <a:endParaRPr sz="1150" i="0" dirty="0">
              <a:latin typeface="Calibri"/>
            </a:endParaRPr>
          </a:p>
        </p:txBody>
      </p:sp>
      <p:sp>
        <p:nvSpPr>
          <p:cNvPr id="19" name="Oval 18"/>
          <p:cNvSpPr/>
          <p:nvPr/>
        </p:nvSpPr>
        <p:spPr>
          <a:xfrm>
            <a:off x="822959" y="4988966"/>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2959" y="4988966"/>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21" name="TextBox 20"/>
          <p:cNvSpPr txBox="1"/>
          <p:nvPr/>
        </p:nvSpPr>
        <p:spPr>
          <a:xfrm>
            <a:off x="1115568" y="4961534"/>
            <a:ext cx="2880360" cy="634593"/>
          </a:xfrm>
          <a:prstGeom prst="rect">
            <a:avLst/>
          </a:prstGeom>
          <a:noFill/>
        </p:spPr>
        <p:txBody>
          <a:bodyPr wrap="square" lIns="0" tIns="0" rIns="0" bIns="0" anchor="t">
            <a:spAutoFit/>
          </a:bodyPr>
          <a:lstStyle/>
          <a:p>
            <a:pPr algn="l"/>
            <a:r>
              <a:rPr sz="1150" b="0" i="0">
                <a:solidFill>
                  <a:srgbClr val="16232F"/>
                </a:solidFill>
                <a:latin typeface="Calibri"/>
              </a:rPr>
              <a:t>Responsibilities defined per role; roles are functions, not appointments</a:t>
            </a:r>
          </a:p>
        </p:txBody>
      </p:sp>
      <p:sp>
        <p:nvSpPr>
          <p:cNvPr id="22" name="Rounded Rectangle 21"/>
          <p:cNvSpPr/>
          <p:nvPr/>
        </p:nvSpPr>
        <p:spPr>
          <a:xfrm>
            <a:off x="4343400" y="1600200"/>
            <a:ext cx="3520440" cy="4069080"/>
          </a:xfrm>
          <a:prstGeom prst="roundRect">
            <a:avLst>
              <a:gd name="adj" fmla="val 2077"/>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4343400" y="1600200"/>
            <a:ext cx="3520440" cy="566928"/>
          </a:xfrm>
          <a:prstGeom prst="roundRect">
            <a:avLst>
              <a:gd name="adj" fmla="val 12903"/>
            </a:avLst>
          </a:prstGeom>
          <a:solidFill>
            <a:srgbClr val="3D6C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26280" y="1600200"/>
            <a:ext cx="3154680" cy="566928"/>
          </a:xfrm>
          <a:prstGeom prst="rect">
            <a:avLst/>
          </a:prstGeom>
          <a:noFill/>
        </p:spPr>
        <p:txBody>
          <a:bodyPr wrap="square" lIns="0" tIns="0" rIns="0" bIns="0" anchor="ctr">
            <a:spAutoFit/>
          </a:bodyPr>
          <a:lstStyle/>
          <a:p>
            <a:pPr algn="l"/>
            <a:r>
              <a:rPr sz="1400" b="1" i="0">
                <a:solidFill>
                  <a:srgbClr val="FFFFFF"/>
                </a:solidFill>
                <a:latin typeface="Cambria"/>
              </a:rPr>
              <a:t>Core competencies of trainers</a:t>
            </a:r>
          </a:p>
        </p:txBody>
      </p:sp>
      <p:sp>
        <p:nvSpPr>
          <p:cNvPr id="25" name="Oval 24"/>
          <p:cNvSpPr/>
          <p:nvPr/>
        </p:nvSpPr>
        <p:spPr>
          <a:xfrm>
            <a:off x="4562856" y="2340864"/>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818888" y="2276856"/>
            <a:ext cx="2880360" cy="634593"/>
          </a:xfrm>
          <a:prstGeom prst="rect">
            <a:avLst/>
          </a:prstGeom>
          <a:noFill/>
        </p:spPr>
        <p:txBody>
          <a:bodyPr wrap="square" lIns="0" tIns="0" rIns="0" bIns="0" anchor="t">
            <a:spAutoFit/>
          </a:bodyPr>
          <a:lstStyle/>
          <a:p>
            <a:pPr algn="l"/>
            <a:r>
              <a:rPr sz="1150" b="0" i="0">
                <a:solidFill>
                  <a:srgbClr val="16232F"/>
                </a:solidFill>
                <a:latin typeface="Calibri"/>
              </a:rPr>
              <a:t>Know the curriculum, modern medical education, assessment and feedback</a:t>
            </a:r>
          </a:p>
        </p:txBody>
      </p:sp>
      <p:sp>
        <p:nvSpPr>
          <p:cNvPr id="27" name="Oval 26"/>
          <p:cNvSpPr/>
          <p:nvPr/>
        </p:nvSpPr>
        <p:spPr>
          <a:xfrm>
            <a:off x="4562856" y="3012033"/>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818888" y="2948025"/>
            <a:ext cx="2880360" cy="634593"/>
          </a:xfrm>
          <a:prstGeom prst="rect">
            <a:avLst/>
          </a:prstGeom>
          <a:noFill/>
        </p:spPr>
        <p:txBody>
          <a:bodyPr wrap="square" lIns="0" tIns="0" rIns="0" bIns="0" anchor="t">
            <a:spAutoFit/>
          </a:bodyPr>
          <a:lstStyle/>
          <a:p>
            <a:pPr algn="l"/>
            <a:r>
              <a:rPr sz="1150" b="0" i="0">
                <a:solidFill>
                  <a:srgbClr val="16232F"/>
                </a:solidFill>
                <a:latin typeface="Calibri"/>
              </a:rPr>
              <a:t>Promote ethics, humanistic values and scientific curiosity</a:t>
            </a:r>
          </a:p>
        </p:txBody>
      </p:sp>
      <p:sp>
        <p:nvSpPr>
          <p:cNvPr id="29" name="Oval 28"/>
          <p:cNvSpPr/>
          <p:nvPr/>
        </p:nvSpPr>
        <p:spPr>
          <a:xfrm>
            <a:off x="4526280" y="3646627"/>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526280" y="3646627"/>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31" name="TextBox 30"/>
          <p:cNvSpPr txBox="1"/>
          <p:nvPr/>
        </p:nvSpPr>
        <p:spPr>
          <a:xfrm>
            <a:off x="4818888" y="3619195"/>
            <a:ext cx="2880360" cy="634593"/>
          </a:xfrm>
          <a:prstGeom prst="rect">
            <a:avLst/>
          </a:prstGeom>
          <a:noFill/>
        </p:spPr>
        <p:txBody>
          <a:bodyPr wrap="square" lIns="0" tIns="0" rIns="0" bIns="0" anchor="t">
            <a:spAutoFit/>
          </a:bodyPr>
          <a:lstStyle/>
          <a:p>
            <a:pPr algn="l"/>
            <a:r>
              <a:rPr sz="1150" b="0" i="0">
                <a:solidFill>
                  <a:srgbClr val="16232F"/>
                </a:solidFill>
                <a:latin typeface="Calibri"/>
              </a:rPr>
              <a:t>Seven competency domains: curriculum, patient care, learning environment, teaching, assessment, educational progress, development</a:t>
            </a:r>
          </a:p>
        </p:txBody>
      </p:sp>
      <p:sp>
        <p:nvSpPr>
          <p:cNvPr id="32" name="Oval 31"/>
          <p:cNvSpPr/>
          <p:nvPr/>
        </p:nvSpPr>
        <p:spPr>
          <a:xfrm>
            <a:off x="4526280" y="4317796"/>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4526280" y="4317796"/>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34" name="TextBox 33"/>
          <p:cNvSpPr txBox="1"/>
          <p:nvPr/>
        </p:nvSpPr>
        <p:spPr>
          <a:xfrm>
            <a:off x="4818888" y="4290364"/>
            <a:ext cx="2880360" cy="634593"/>
          </a:xfrm>
          <a:prstGeom prst="rect">
            <a:avLst/>
          </a:prstGeom>
          <a:noFill/>
        </p:spPr>
        <p:txBody>
          <a:bodyPr wrap="square" lIns="0" tIns="0" rIns="0" bIns="0" anchor="t">
            <a:spAutoFit/>
          </a:bodyPr>
          <a:lstStyle/>
          <a:p>
            <a:pPr algn="l"/>
            <a:r>
              <a:rPr sz="1150" b="0" i="0">
                <a:solidFill>
                  <a:srgbClr val="16232F"/>
                </a:solidFill>
                <a:latin typeface="Calibri"/>
              </a:rPr>
              <a:t>Clinical Supervisor: Domains 1–5. Educational Supervisor: Domains 1–7</a:t>
            </a:r>
          </a:p>
        </p:txBody>
      </p:sp>
      <p:sp>
        <p:nvSpPr>
          <p:cNvPr id="35" name="Oval 34"/>
          <p:cNvSpPr/>
          <p:nvPr/>
        </p:nvSpPr>
        <p:spPr>
          <a:xfrm>
            <a:off x="4526280" y="4988966"/>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4526280" y="4988966"/>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37" name="TextBox 36"/>
          <p:cNvSpPr txBox="1"/>
          <p:nvPr/>
        </p:nvSpPr>
        <p:spPr>
          <a:xfrm>
            <a:off x="4818888" y="4961534"/>
            <a:ext cx="2880360" cy="634593"/>
          </a:xfrm>
          <a:prstGeom prst="rect">
            <a:avLst/>
          </a:prstGeom>
          <a:noFill/>
        </p:spPr>
        <p:txBody>
          <a:bodyPr wrap="square" lIns="0" tIns="0" rIns="0" bIns="0" anchor="t">
            <a:spAutoFit/>
          </a:bodyPr>
          <a:lstStyle/>
          <a:p>
            <a:pPr algn="l"/>
            <a:r>
              <a:rPr sz="1150" b="0" i="0" dirty="0">
                <a:solidFill>
                  <a:srgbClr val="16232F"/>
                </a:solidFill>
                <a:latin typeface="Calibri"/>
              </a:rPr>
              <a:t>Trainer portfolio as evidence for reaccreditation</a:t>
            </a:r>
          </a:p>
        </p:txBody>
      </p:sp>
      <p:sp>
        <p:nvSpPr>
          <p:cNvPr id="38" name="Rounded Rectangle 37"/>
          <p:cNvSpPr/>
          <p:nvPr/>
        </p:nvSpPr>
        <p:spPr>
          <a:xfrm>
            <a:off x="8046719" y="1600200"/>
            <a:ext cx="3520440" cy="4069080"/>
          </a:xfrm>
          <a:prstGeom prst="roundRect">
            <a:avLst>
              <a:gd name="adj" fmla="val 2077"/>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ounded Rectangle 38"/>
          <p:cNvSpPr/>
          <p:nvPr/>
        </p:nvSpPr>
        <p:spPr>
          <a:xfrm>
            <a:off x="8046719" y="1600200"/>
            <a:ext cx="3520440" cy="566928"/>
          </a:xfrm>
          <a:prstGeom prst="roundRect">
            <a:avLst>
              <a:gd name="adj" fmla="val 12903"/>
            </a:avLst>
          </a:prstGeom>
          <a:solidFill>
            <a:srgbClr val="A97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8229599" y="1600200"/>
            <a:ext cx="3154680" cy="566928"/>
          </a:xfrm>
          <a:prstGeom prst="rect">
            <a:avLst/>
          </a:prstGeom>
          <a:noFill/>
        </p:spPr>
        <p:txBody>
          <a:bodyPr wrap="square" lIns="0" tIns="0" rIns="0" bIns="0" anchor="ctr">
            <a:spAutoFit/>
          </a:bodyPr>
          <a:lstStyle/>
          <a:p>
            <a:pPr algn="l"/>
            <a:r>
              <a:rPr sz="1400" b="1" i="0">
                <a:solidFill>
                  <a:srgbClr val="FFFFFF"/>
                </a:solidFill>
                <a:latin typeface="Cambria"/>
              </a:rPr>
              <a:t>Quality management for trainers</a:t>
            </a:r>
          </a:p>
        </p:txBody>
      </p:sp>
      <p:sp>
        <p:nvSpPr>
          <p:cNvPr id="41" name="Oval 40"/>
          <p:cNvSpPr/>
          <p:nvPr/>
        </p:nvSpPr>
        <p:spPr>
          <a:xfrm>
            <a:off x="8266175" y="2340864"/>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8522207" y="2276856"/>
            <a:ext cx="2880360" cy="522732"/>
          </a:xfrm>
          <a:prstGeom prst="rect">
            <a:avLst/>
          </a:prstGeom>
          <a:noFill/>
        </p:spPr>
        <p:txBody>
          <a:bodyPr wrap="square" lIns="0" tIns="0" rIns="0" bIns="0" anchor="t">
            <a:spAutoFit/>
          </a:bodyPr>
          <a:lstStyle/>
          <a:p>
            <a:pPr algn="l"/>
            <a:r>
              <a:rPr sz="1150" b="0" i="0">
                <a:solidFill>
                  <a:srgbClr val="16232F"/>
                </a:solidFill>
                <a:latin typeface="Calibri"/>
              </a:rPr>
              <a:t>Protected time and administrative support</a:t>
            </a:r>
          </a:p>
        </p:txBody>
      </p:sp>
      <p:sp>
        <p:nvSpPr>
          <p:cNvPr id="43" name="Oval 42"/>
          <p:cNvSpPr/>
          <p:nvPr/>
        </p:nvSpPr>
        <p:spPr>
          <a:xfrm>
            <a:off x="8266175" y="2900172"/>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8522207" y="2836164"/>
            <a:ext cx="2880360" cy="522732"/>
          </a:xfrm>
          <a:prstGeom prst="rect">
            <a:avLst/>
          </a:prstGeom>
          <a:noFill/>
        </p:spPr>
        <p:txBody>
          <a:bodyPr wrap="square" lIns="0" tIns="0" rIns="0" bIns="0" anchor="t">
            <a:spAutoFit/>
          </a:bodyPr>
          <a:lstStyle/>
          <a:p>
            <a:pPr algn="l"/>
            <a:r>
              <a:rPr sz="1150" b="0" i="0">
                <a:solidFill>
                  <a:srgbClr val="16232F"/>
                </a:solidFill>
                <a:latin typeface="Calibri"/>
              </a:rPr>
              <a:t>Anonymous evaluation of trainers by trainees</a:t>
            </a:r>
          </a:p>
        </p:txBody>
      </p:sp>
      <p:sp>
        <p:nvSpPr>
          <p:cNvPr id="45" name="Oval 44"/>
          <p:cNvSpPr/>
          <p:nvPr/>
        </p:nvSpPr>
        <p:spPr>
          <a:xfrm>
            <a:off x="8266175" y="3459480"/>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8522207" y="3395472"/>
            <a:ext cx="2880360" cy="522732"/>
          </a:xfrm>
          <a:prstGeom prst="rect">
            <a:avLst/>
          </a:prstGeom>
          <a:noFill/>
        </p:spPr>
        <p:txBody>
          <a:bodyPr wrap="square" lIns="0" tIns="0" rIns="0" bIns="0" anchor="t">
            <a:spAutoFit/>
          </a:bodyPr>
          <a:lstStyle/>
          <a:p>
            <a:pPr algn="l"/>
            <a:r>
              <a:rPr sz="1150" b="0" i="0">
                <a:solidFill>
                  <a:srgbClr val="16232F"/>
                </a:solidFill>
                <a:latin typeface="Calibri"/>
              </a:rPr>
              <a:t>Support and CPD in medical education</a:t>
            </a:r>
          </a:p>
        </p:txBody>
      </p:sp>
      <p:sp>
        <p:nvSpPr>
          <p:cNvPr id="47" name="Oval 46"/>
          <p:cNvSpPr/>
          <p:nvPr/>
        </p:nvSpPr>
        <p:spPr>
          <a:xfrm>
            <a:off x="8229599" y="3982212"/>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8229599" y="3982212"/>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49" name="TextBox 48"/>
          <p:cNvSpPr txBox="1"/>
          <p:nvPr/>
        </p:nvSpPr>
        <p:spPr>
          <a:xfrm>
            <a:off x="8522207" y="3954780"/>
            <a:ext cx="2880360" cy="522732"/>
          </a:xfrm>
          <a:prstGeom prst="rect">
            <a:avLst/>
          </a:prstGeom>
          <a:noFill/>
        </p:spPr>
        <p:txBody>
          <a:bodyPr wrap="square" lIns="0" tIns="0" rIns="0" bIns="0" anchor="t">
            <a:spAutoFit/>
          </a:bodyPr>
          <a:lstStyle/>
          <a:p>
            <a:pPr algn="l"/>
            <a:r>
              <a:rPr sz="1150" b="0" i="0">
                <a:solidFill>
                  <a:srgbClr val="16232F"/>
                </a:solidFill>
                <a:latin typeface="Calibri"/>
              </a:rPr>
              <a:t>Annual appraisal of educational activity, developmental not punitive</a:t>
            </a:r>
          </a:p>
        </p:txBody>
      </p:sp>
      <p:sp>
        <p:nvSpPr>
          <p:cNvPr id="50" name="Oval 49"/>
          <p:cNvSpPr/>
          <p:nvPr/>
        </p:nvSpPr>
        <p:spPr>
          <a:xfrm>
            <a:off x="8229599" y="4541520"/>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8229599" y="4541520"/>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52" name="TextBox 51"/>
          <p:cNvSpPr txBox="1"/>
          <p:nvPr/>
        </p:nvSpPr>
        <p:spPr>
          <a:xfrm>
            <a:off x="8522207" y="4514088"/>
            <a:ext cx="2880360" cy="522732"/>
          </a:xfrm>
          <a:prstGeom prst="rect">
            <a:avLst/>
          </a:prstGeom>
          <a:noFill/>
        </p:spPr>
        <p:txBody>
          <a:bodyPr wrap="square" lIns="0" tIns="0" rIns="0" bIns="0" anchor="t">
            <a:spAutoFit/>
          </a:bodyPr>
          <a:lstStyle/>
          <a:p>
            <a:pPr algn="l"/>
            <a:r>
              <a:rPr sz="1150" b="0" i="0">
                <a:solidFill>
                  <a:srgbClr val="16232F"/>
                </a:solidFill>
                <a:latin typeface="Calibri"/>
              </a:rPr>
              <a:t>Reaccreditation at least every 5 years</a:t>
            </a:r>
          </a:p>
        </p:txBody>
      </p:sp>
      <p:sp>
        <p:nvSpPr>
          <p:cNvPr id="53" name="Oval 52"/>
          <p:cNvSpPr/>
          <p:nvPr/>
        </p:nvSpPr>
        <p:spPr>
          <a:xfrm>
            <a:off x="8229599" y="5100828"/>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8229599" y="5100828"/>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55" name="TextBox 54"/>
          <p:cNvSpPr txBox="1"/>
          <p:nvPr/>
        </p:nvSpPr>
        <p:spPr>
          <a:xfrm>
            <a:off x="8522207" y="5073396"/>
            <a:ext cx="2880360" cy="522732"/>
          </a:xfrm>
          <a:prstGeom prst="rect">
            <a:avLst/>
          </a:prstGeom>
          <a:noFill/>
        </p:spPr>
        <p:txBody>
          <a:bodyPr wrap="square" lIns="0" tIns="0" rIns="0" bIns="0" anchor="t">
            <a:spAutoFit/>
          </a:bodyPr>
          <a:lstStyle/>
          <a:p>
            <a:pPr algn="l"/>
            <a:r>
              <a:rPr sz="1150" b="0" i="0">
                <a:solidFill>
                  <a:srgbClr val="16232F"/>
                </a:solidFill>
                <a:latin typeface="Calibri"/>
              </a:rPr>
              <a:t>Educational support from the UEMS Section and Board and EULAR</a:t>
            </a:r>
          </a:p>
        </p:txBody>
      </p:sp>
      <p:sp>
        <p:nvSpPr>
          <p:cNvPr id="56" name="Oval 55"/>
          <p:cNvSpPr/>
          <p:nvPr/>
        </p:nvSpPr>
        <p:spPr>
          <a:xfrm>
            <a:off x="676656" y="5843016"/>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914400" y="5797296"/>
            <a:ext cx="2926080" cy="219456"/>
          </a:xfrm>
          <a:prstGeom prst="rect">
            <a:avLst/>
          </a:prstGeom>
          <a:noFill/>
        </p:spPr>
        <p:txBody>
          <a:bodyPr wrap="square" lIns="0" tIns="0" rIns="0" bIns="0" anchor="ctr">
            <a:spAutoFit/>
          </a:bodyPr>
          <a:lstStyle/>
          <a:p>
            <a:pPr algn="l"/>
            <a:r>
              <a:rPr sz="1050" b="0" i="0">
                <a:solidFill>
                  <a:srgbClr val="5B6B7D"/>
                </a:solidFill>
                <a:latin typeface="Calibri"/>
              </a:rPr>
              <a:t>in the UEMS template, filled for rheumatology</a:t>
            </a:r>
          </a:p>
        </p:txBody>
      </p:sp>
      <p:sp>
        <p:nvSpPr>
          <p:cNvPr id="58" name="Oval 57"/>
          <p:cNvSpPr/>
          <p:nvPr/>
        </p:nvSpPr>
        <p:spPr>
          <a:xfrm>
            <a:off x="4572000" y="5815583"/>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4572000" y="5815583"/>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60" name="TextBox 59"/>
          <p:cNvSpPr txBox="1"/>
          <p:nvPr/>
        </p:nvSpPr>
        <p:spPr>
          <a:xfrm>
            <a:off x="4864608" y="5797296"/>
            <a:ext cx="4114800" cy="219456"/>
          </a:xfrm>
          <a:prstGeom prst="rect">
            <a:avLst/>
          </a:prstGeom>
          <a:noFill/>
        </p:spPr>
        <p:txBody>
          <a:bodyPr wrap="square" lIns="0" tIns="0" rIns="0" bIns="0" anchor="ctr">
            <a:spAutoFit/>
          </a:bodyPr>
          <a:lstStyle/>
          <a:p>
            <a:pPr algn="l"/>
            <a:r>
              <a:rPr sz="1050" b="0" i="0">
                <a:solidFill>
                  <a:srgbClr val="5B6B7D"/>
                </a:solidFill>
                <a:latin typeface="Calibri"/>
              </a:rPr>
              <a:t>added or extended by the Committee</a:t>
            </a:r>
          </a:p>
        </p:txBody>
      </p:sp>
      <p:sp>
        <p:nvSpPr>
          <p:cNvPr id="61" name="TextBox 60"/>
          <p:cNvSpPr txBox="1"/>
          <p:nvPr/>
        </p:nvSpPr>
        <p:spPr>
          <a:xfrm>
            <a:off x="640080" y="6446520"/>
            <a:ext cx="5486400" cy="256032"/>
          </a:xfrm>
          <a:prstGeom prst="rect">
            <a:avLst/>
          </a:prstGeom>
          <a:noFill/>
        </p:spPr>
        <p:txBody>
          <a:bodyPr wrap="square" lIns="0" tIns="0" rIns="0" bIns="0" anchor="t">
            <a:spAutoFit/>
          </a:bodyPr>
          <a:lstStyle/>
          <a:p>
            <a:pPr algn="l"/>
            <a:r>
              <a:rPr sz="900" b="0" i="0">
                <a:solidFill>
                  <a:srgbClr val="93A2B3"/>
                </a:solidFill>
                <a:latin typeface="Calibri"/>
              </a:rPr>
              <a:t>UEMS ETR RHEUMATOLOGY · 2026 REVISION</a:t>
            </a:r>
          </a:p>
        </p:txBody>
      </p:sp>
      <p:sp>
        <p:nvSpPr>
          <p:cNvPr id="62" name="TextBox 61"/>
          <p:cNvSpPr txBox="1"/>
          <p:nvPr/>
        </p:nvSpPr>
        <p:spPr>
          <a:xfrm>
            <a:off x="10817352" y="6446520"/>
            <a:ext cx="731520" cy="256032"/>
          </a:xfrm>
          <a:prstGeom prst="rect">
            <a:avLst/>
          </a:prstGeom>
          <a:noFill/>
        </p:spPr>
        <p:txBody>
          <a:bodyPr wrap="square" lIns="0" tIns="0" rIns="0" bIns="0" anchor="t">
            <a:spAutoFit/>
          </a:bodyPr>
          <a:lstStyle/>
          <a:p>
            <a:pPr algn="r"/>
            <a:r>
              <a:rPr sz="900" b="0" i="0">
                <a:solidFill>
                  <a:srgbClr val="93A2B3"/>
                </a:solidFill>
                <a:latin typeface="Calibri"/>
              </a:rPr>
              <a:t>12 / 18</a:t>
            </a:r>
          </a:p>
        </p:txBody>
      </p:sp>
    </p:spTree>
    <p:extLst>
      <p:ext uri="{BB962C8B-B14F-4D97-AF65-F5344CB8AC3E}">
        <p14:creationId xmlns:p14="http://schemas.microsoft.com/office/powerpoint/2010/main" val="793289361"/>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3D6C99"/>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TRAINERS: BEST PRACTICE</a:t>
            </a:r>
            <a:endParaRPr lang="en-US" sz="1150" dirty="0"/>
          </a:p>
        </p:txBody>
      </p:sp>
      <p:sp>
        <p:nvSpPr>
          <p:cNvPr id="5" name="Text 2"/>
          <p:cNvSpPr txBox="1"/>
          <p:nvPr/>
        </p:nvSpPr>
        <p:spPr>
          <a:xfrm>
            <a:off x="1426464" y="608144"/>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Four educational roles, one recognised standard</a:t>
            </a:r>
            <a:endParaRPr lang="en-US" sz="2700" dirty="0"/>
          </a:p>
        </p:txBody>
      </p:sp>
      <p:sp>
        <p:nvSpPr>
          <p:cNvPr id="6" name="Shape 3"/>
          <p:cNvSpPr/>
          <p:nvPr/>
        </p:nvSpPr>
        <p:spPr>
          <a:xfrm>
            <a:off x="640080" y="1463040"/>
            <a:ext cx="6035040" cy="914400"/>
          </a:xfrm>
          <a:prstGeom prst="roundRect">
            <a:avLst>
              <a:gd name="adj" fmla="val 8000"/>
            </a:avLst>
          </a:prstGeom>
          <a:solidFill>
            <a:srgbClr val="F1F5FA"/>
          </a:solidFill>
          <a:ln/>
        </p:spPr>
        <p:txBody>
          <a:bodyPr/>
          <a:lstStyle/>
          <a:p>
            <a:endParaRPr lang="hr-HR"/>
          </a:p>
        </p:txBody>
      </p:sp>
      <p:sp>
        <p:nvSpPr>
          <p:cNvPr id="7" name="Text 4"/>
          <p:cNvSpPr txBox="1"/>
          <p:nvPr/>
        </p:nvSpPr>
        <p:spPr>
          <a:xfrm>
            <a:off x="868680" y="1536192"/>
            <a:ext cx="475488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Teacher</a:t>
            </a:r>
            <a:endParaRPr lang="en-US" sz="1500" dirty="0"/>
          </a:p>
        </p:txBody>
      </p:sp>
      <p:sp>
        <p:nvSpPr>
          <p:cNvPr id="8" name="Text 5"/>
          <p:cNvSpPr txBox="1"/>
          <p:nvPr/>
        </p:nvSpPr>
        <p:spPr>
          <a:xfrm>
            <a:off x="868680" y="1856232"/>
            <a:ext cx="5577840" cy="475488"/>
          </a:xfrm>
          <a:prstGeom prst="rect">
            <a:avLst/>
          </a:prstGeom>
          <a:noFill/>
          <a:ln/>
        </p:spPr>
        <p:txBody>
          <a:bodyPr wrap="square" lIns="0" tIns="0" rIns="0" bIns="0" rtlCol="0" anchor="ctr"/>
          <a:lstStyle/>
          <a:p>
            <a:pPr marL="0" indent="0">
              <a:lnSpc>
                <a:spcPct val="110000"/>
              </a:lnSpc>
              <a:buNone/>
            </a:pPr>
            <a:r>
              <a:rPr lang="en-US" sz="1150" dirty="0">
                <a:solidFill>
                  <a:srgbClr val="16232F"/>
                </a:solidFill>
                <a:latin typeface="Calibri" pitchFamily="34" charset="0"/>
                <a:ea typeface="Calibri" pitchFamily="34" charset="-122"/>
                <a:cs typeface="Calibri" pitchFamily="34" charset="-120"/>
              </a:rPr>
              <a:t>Teaches; no formal responsibility for progression</a:t>
            </a:r>
            <a:endParaRPr lang="en-US" sz="1150" dirty="0"/>
          </a:p>
        </p:txBody>
      </p:sp>
      <p:sp>
        <p:nvSpPr>
          <p:cNvPr id="9" name="Shape 6"/>
          <p:cNvSpPr/>
          <p:nvPr/>
        </p:nvSpPr>
        <p:spPr>
          <a:xfrm>
            <a:off x="640080" y="2487168"/>
            <a:ext cx="6035040" cy="914400"/>
          </a:xfrm>
          <a:prstGeom prst="roundRect">
            <a:avLst>
              <a:gd name="adj" fmla="val 8000"/>
            </a:avLst>
          </a:prstGeom>
          <a:solidFill>
            <a:srgbClr val="F1F5FA"/>
          </a:solidFill>
          <a:ln/>
        </p:spPr>
        <p:txBody>
          <a:bodyPr/>
          <a:lstStyle/>
          <a:p>
            <a:endParaRPr lang="hr-HR"/>
          </a:p>
        </p:txBody>
      </p:sp>
      <p:sp>
        <p:nvSpPr>
          <p:cNvPr id="10" name="Text 7"/>
          <p:cNvSpPr txBox="1"/>
          <p:nvPr/>
        </p:nvSpPr>
        <p:spPr>
          <a:xfrm>
            <a:off x="868680" y="2560320"/>
            <a:ext cx="475488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Mentor</a:t>
            </a:r>
            <a:endParaRPr lang="en-US" sz="1500" dirty="0"/>
          </a:p>
        </p:txBody>
      </p:sp>
      <p:sp>
        <p:nvSpPr>
          <p:cNvPr id="11" name="Text 8"/>
          <p:cNvSpPr txBox="1"/>
          <p:nvPr/>
        </p:nvSpPr>
        <p:spPr>
          <a:xfrm>
            <a:off x="868680" y="2880360"/>
            <a:ext cx="5577840" cy="475488"/>
          </a:xfrm>
          <a:prstGeom prst="rect">
            <a:avLst/>
          </a:prstGeom>
          <a:noFill/>
          <a:ln/>
        </p:spPr>
        <p:txBody>
          <a:bodyPr wrap="square" lIns="0" tIns="0" rIns="0" bIns="0" rtlCol="0" anchor="ctr"/>
          <a:lstStyle/>
          <a:p>
            <a:pPr marL="0" indent="0">
              <a:lnSpc>
                <a:spcPct val="110000"/>
              </a:lnSpc>
              <a:buNone/>
            </a:pPr>
            <a:r>
              <a:rPr lang="en-US" sz="1150" dirty="0">
                <a:solidFill>
                  <a:srgbClr val="16232F"/>
                </a:solidFill>
                <a:latin typeface="Calibri" pitchFamily="34" charset="0"/>
                <a:ea typeface="Calibri" pitchFamily="34" charset="-122"/>
                <a:cs typeface="Calibri" pitchFamily="34" charset="-120"/>
              </a:rPr>
              <a:t>Personal and professional guidance; no assessment duty</a:t>
            </a:r>
            <a:endParaRPr lang="en-US" sz="1150" dirty="0"/>
          </a:p>
        </p:txBody>
      </p:sp>
      <p:sp>
        <p:nvSpPr>
          <p:cNvPr id="12" name="Shape 9"/>
          <p:cNvSpPr/>
          <p:nvPr/>
        </p:nvSpPr>
        <p:spPr>
          <a:xfrm>
            <a:off x="640080" y="3511296"/>
            <a:ext cx="6035040" cy="914400"/>
          </a:xfrm>
          <a:prstGeom prst="roundRect">
            <a:avLst>
              <a:gd name="adj" fmla="val 8000"/>
            </a:avLst>
          </a:prstGeom>
          <a:solidFill>
            <a:srgbClr val="E3ECF6"/>
          </a:solidFill>
          <a:ln/>
        </p:spPr>
        <p:txBody>
          <a:bodyPr/>
          <a:lstStyle/>
          <a:p>
            <a:endParaRPr lang="hr-HR"/>
          </a:p>
        </p:txBody>
      </p:sp>
      <p:sp>
        <p:nvSpPr>
          <p:cNvPr id="13" name="Text 10"/>
          <p:cNvSpPr txBox="1"/>
          <p:nvPr/>
        </p:nvSpPr>
        <p:spPr>
          <a:xfrm>
            <a:off x="868680" y="3584448"/>
            <a:ext cx="475488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Clinical Supervisor</a:t>
            </a:r>
            <a:endParaRPr lang="en-US" sz="1500" dirty="0"/>
          </a:p>
        </p:txBody>
      </p:sp>
      <p:sp>
        <p:nvSpPr>
          <p:cNvPr id="14" name="Text 11"/>
          <p:cNvSpPr txBox="1"/>
          <p:nvPr/>
        </p:nvSpPr>
        <p:spPr>
          <a:xfrm>
            <a:off x="868680" y="3904488"/>
            <a:ext cx="5577840" cy="475488"/>
          </a:xfrm>
          <a:prstGeom prst="rect">
            <a:avLst/>
          </a:prstGeom>
          <a:noFill/>
          <a:ln/>
        </p:spPr>
        <p:txBody>
          <a:bodyPr wrap="square" lIns="0" tIns="0" rIns="0" bIns="0" rtlCol="0" anchor="ctr"/>
          <a:lstStyle/>
          <a:p>
            <a:pPr marL="0" indent="0">
              <a:lnSpc>
                <a:spcPct val="110000"/>
              </a:lnSpc>
              <a:buNone/>
            </a:pPr>
            <a:r>
              <a:rPr lang="en-US" sz="1150" dirty="0">
                <a:solidFill>
                  <a:srgbClr val="16232F"/>
                </a:solidFill>
                <a:latin typeface="Calibri" pitchFamily="34" charset="0"/>
                <a:ea typeface="Calibri" pitchFamily="34" charset="-122"/>
                <a:cs typeface="Calibri" pitchFamily="34" charset="-120"/>
              </a:rPr>
              <a:t>Day-to-day oversight; contributes to progression decisions</a:t>
            </a:r>
            <a:endParaRPr lang="en-US" sz="1150" dirty="0"/>
          </a:p>
        </p:txBody>
      </p:sp>
      <p:sp>
        <p:nvSpPr>
          <p:cNvPr id="15" name="Shape 12"/>
          <p:cNvSpPr/>
          <p:nvPr/>
        </p:nvSpPr>
        <p:spPr>
          <a:xfrm>
            <a:off x="640080" y="4535424"/>
            <a:ext cx="6035040" cy="914400"/>
          </a:xfrm>
          <a:prstGeom prst="roundRect">
            <a:avLst>
              <a:gd name="adj" fmla="val 8000"/>
            </a:avLst>
          </a:prstGeom>
          <a:solidFill>
            <a:srgbClr val="D2E0F0"/>
          </a:solidFill>
          <a:ln/>
        </p:spPr>
        <p:txBody>
          <a:bodyPr/>
          <a:lstStyle/>
          <a:p>
            <a:endParaRPr lang="hr-HR"/>
          </a:p>
        </p:txBody>
      </p:sp>
      <p:sp>
        <p:nvSpPr>
          <p:cNvPr id="16" name="Text 13"/>
          <p:cNvSpPr txBox="1"/>
          <p:nvPr/>
        </p:nvSpPr>
        <p:spPr>
          <a:xfrm>
            <a:off x="868680" y="4608576"/>
            <a:ext cx="4754880" cy="320040"/>
          </a:xfrm>
          <a:prstGeom prst="rect">
            <a:avLst/>
          </a:prstGeom>
          <a:noFill/>
          <a:ln/>
        </p:spPr>
        <p:txBody>
          <a:bodyPr wrap="square" lIns="0" tIns="0" rIns="0" bIns="0" rtlCol="0" anchor="ctr"/>
          <a:lstStyle/>
          <a:p>
            <a:pPr marL="0" indent="0">
              <a:buNone/>
            </a:pPr>
            <a:r>
              <a:rPr lang="en-US" sz="1500" b="1" dirty="0">
                <a:solidFill>
                  <a:srgbClr val="0E2A4A"/>
                </a:solidFill>
                <a:latin typeface="Cambria" pitchFamily="34" charset="0"/>
                <a:ea typeface="Cambria" pitchFamily="34" charset="-122"/>
                <a:cs typeface="Cambria" pitchFamily="34" charset="-120"/>
              </a:rPr>
              <a:t>Educational Supervisor</a:t>
            </a:r>
            <a:endParaRPr lang="en-US" sz="1500" dirty="0"/>
          </a:p>
        </p:txBody>
      </p:sp>
      <p:sp>
        <p:nvSpPr>
          <p:cNvPr id="17" name="Text 14"/>
          <p:cNvSpPr txBox="1"/>
          <p:nvPr/>
        </p:nvSpPr>
        <p:spPr>
          <a:xfrm>
            <a:off x="868680" y="4928616"/>
            <a:ext cx="5577840" cy="475488"/>
          </a:xfrm>
          <a:prstGeom prst="rect">
            <a:avLst/>
          </a:prstGeom>
          <a:noFill/>
          <a:ln/>
        </p:spPr>
        <p:txBody>
          <a:bodyPr wrap="square" lIns="0" tIns="0" rIns="0" bIns="0" rtlCol="0" anchor="ctr"/>
          <a:lstStyle/>
          <a:p>
            <a:pPr marL="0" indent="0">
              <a:lnSpc>
                <a:spcPct val="110000"/>
              </a:lnSpc>
              <a:buNone/>
            </a:pPr>
            <a:r>
              <a:rPr lang="en-US" sz="1150" dirty="0">
                <a:solidFill>
                  <a:srgbClr val="16232F"/>
                </a:solidFill>
                <a:latin typeface="Calibri" pitchFamily="34" charset="0"/>
                <a:ea typeface="Calibri" pitchFamily="34" charset="-122"/>
                <a:cs typeface="Calibri" pitchFamily="34" charset="-120"/>
              </a:rPr>
              <a:t>Educational agreement, appraisal, summative judgement; leads on trainees in difficulty</a:t>
            </a:r>
            <a:endParaRPr lang="en-US" sz="1150" dirty="0"/>
          </a:p>
        </p:txBody>
      </p:sp>
      <p:sp>
        <p:nvSpPr>
          <p:cNvPr id="18" name="Text 15"/>
          <p:cNvSpPr txBox="1"/>
          <p:nvPr/>
        </p:nvSpPr>
        <p:spPr>
          <a:xfrm>
            <a:off x="640080" y="5577840"/>
            <a:ext cx="6035040" cy="256032"/>
          </a:xfrm>
          <a:prstGeom prst="rect">
            <a:avLst/>
          </a:prstGeom>
          <a:noFill/>
          <a:ln/>
        </p:spPr>
        <p:txBody>
          <a:bodyPr wrap="square" lIns="0" tIns="0" rIns="0" bIns="0" rtlCol="0" anchor="ctr"/>
          <a:lstStyle/>
          <a:p>
            <a:pPr marL="0" indent="0" algn="ctr">
              <a:buNone/>
            </a:pPr>
            <a:r>
              <a:rPr lang="en-US" sz="1000" i="1" dirty="0">
                <a:solidFill>
                  <a:srgbClr val="5B6B7D"/>
                </a:solidFill>
                <a:latin typeface="Calibri" pitchFamily="34" charset="0"/>
                <a:ea typeface="Calibri" pitchFamily="34" charset="-122"/>
                <a:cs typeface="Calibri" pitchFamily="34" charset="-120"/>
              </a:rPr>
              <a:t>less ← formal responsibility for progression → more</a:t>
            </a:r>
            <a:endParaRPr lang="en-US" sz="1000" dirty="0"/>
          </a:p>
        </p:txBody>
      </p:sp>
      <p:sp>
        <p:nvSpPr>
          <p:cNvPr id="19" name="Text 16"/>
          <p:cNvSpPr txBox="1"/>
          <p:nvPr/>
        </p:nvSpPr>
        <p:spPr>
          <a:xfrm>
            <a:off x="7086600" y="1417320"/>
            <a:ext cx="4572000" cy="274320"/>
          </a:xfrm>
          <a:prstGeom prst="rect">
            <a:avLst/>
          </a:prstGeom>
          <a:noFill/>
          <a:ln/>
        </p:spPr>
        <p:txBody>
          <a:bodyPr wrap="square" lIns="0" tIns="0" rIns="0" bIns="0" rtlCol="0" anchor="ctr"/>
          <a:lstStyle/>
          <a:p>
            <a:pPr marL="0" indent="0">
              <a:buNone/>
            </a:pPr>
            <a:r>
              <a:rPr lang="en-US" sz="1300" b="1" dirty="0">
                <a:solidFill>
                  <a:srgbClr val="3D6C99"/>
                </a:solidFill>
                <a:latin typeface="Calibri" pitchFamily="34" charset="0"/>
                <a:ea typeface="Calibri" pitchFamily="34" charset="-122"/>
                <a:cs typeface="Calibri" pitchFamily="34" charset="-120"/>
              </a:rPr>
              <a:t>What every trainer and centre commits to</a:t>
            </a:r>
            <a:endParaRPr lang="en-US" sz="1300" dirty="0"/>
          </a:p>
        </p:txBody>
      </p:sp>
      <p:sp>
        <p:nvSpPr>
          <p:cNvPr id="20" name="Shape 17"/>
          <p:cNvSpPr/>
          <p:nvPr/>
        </p:nvSpPr>
        <p:spPr>
          <a:xfrm>
            <a:off x="7086600" y="1874520"/>
            <a:ext cx="82296" cy="82296"/>
          </a:xfrm>
          <a:prstGeom prst="ellipse">
            <a:avLst/>
          </a:prstGeom>
          <a:solidFill>
            <a:srgbClr val="C8963E"/>
          </a:solidFill>
          <a:ln/>
        </p:spPr>
        <p:txBody>
          <a:bodyPr/>
          <a:lstStyle/>
          <a:p>
            <a:endParaRPr lang="hr-HR"/>
          </a:p>
        </p:txBody>
      </p:sp>
      <p:sp>
        <p:nvSpPr>
          <p:cNvPr id="21" name="Text 18"/>
          <p:cNvSpPr txBox="1"/>
          <p:nvPr/>
        </p:nvSpPr>
        <p:spPr>
          <a:xfrm>
            <a:off x="7315200" y="1783080"/>
            <a:ext cx="4206240" cy="640080"/>
          </a:xfrm>
          <a:prstGeom prst="rect">
            <a:avLst/>
          </a:prstGeom>
          <a:noFill/>
          <a:ln/>
        </p:spPr>
        <p:txBody>
          <a:bodyPr wrap="square" lIns="0" tIns="0" rIns="0" bIns="0" rtlCol="0" anchor="t"/>
          <a:lstStyle/>
          <a:p>
            <a:pPr marL="0" indent="0">
              <a:lnSpc>
                <a:spcPct val="112000"/>
              </a:lnSpc>
              <a:buNone/>
            </a:pPr>
            <a:r>
              <a:rPr lang="en-US" sz="1200" dirty="0">
                <a:solidFill>
                  <a:srgbClr val="16232F"/>
                </a:solidFill>
                <a:latin typeface="Calibri" pitchFamily="34" charset="0"/>
                <a:ea typeface="Calibri" pitchFamily="34" charset="-122"/>
                <a:cs typeface="Calibri" pitchFamily="34" charset="-120"/>
              </a:rPr>
              <a:t>Recognised by the national authority; Train-the-Trainers course completed or under way</a:t>
            </a:r>
            <a:endParaRPr lang="en-US" sz="1200" dirty="0"/>
          </a:p>
        </p:txBody>
      </p:sp>
      <p:sp>
        <p:nvSpPr>
          <p:cNvPr id="22" name="Shape 19"/>
          <p:cNvSpPr/>
          <p:nvPr/>
        </p:nvSpPr>
        <p:spPr>
          <a:xfrm>
            <a:off x="7086600" y="2606040"/>
            <a:ext cx="82296" cy="82296"/>
          </a:xfrm>
          <a:prstGeom prst="ellipse">
            <a:avLst/>
          </a:prstGeom>
          <a:solidFill>
            <a:srgbClr val="C8963E"/>
          </a:solidFill>
          <a:ln/>
        </p:spPr>
        <p:txBody>
          <a:bodyPr/>
          <a:lstStyle/>
          <a:p>
            <a:endParaRPr lang="hr-HR"/>
          </a:p>
        </p:txBody>
      </p:sp>
      <p:sp>
        <p:nvSpPr>
          <p:cNvPr id="23" name="Text 20"/>
          <p:cNvSpPr txBox="1"/>
          <p:nvPr/>
        </p:nvSpPr>
        <p:spPr>
          <a:xfrm>
            <a:off x="7315200" y="2514600"/>
            <a:ext cx="4206240" cy="457200"/>
          </a:xfrm>
          <a:prstGeom prst="rect">
            <a:avLst/>
          </a:prstGeom>
          <a:noFill/>
          <a:ln/>
        </p:spPr>
        <p:txBody>
          <a:bodyPr wrap="square" lIns="0" tIns="0" rIns="0" bIns="0" rtlCol="0" anchor="t"/>
          <a:lstStyle/>
          <a:p>
            <a:pPr marL="0" indent="0">
              <a:lnSpc>
                <a:spcPct val="112000"/>
              </a:lnSpc>
              <a:buNone/>
            </a:pPr>
            <a:r>
              <a:rPr lang="en-US" sz="1200" dirty="0">
                <a:solidFill>
                  <a:srgbClr val="16232F"/>
                </a:solidFill>
                <a:latin typeface="Calibri" pitchFamily="34" charset="0"/>
                <a:ea typeface="Calibri" pitchFamily="34" charset="-122"/>
                <a:cs typeface="Calibri" pitchFamily="34" charset="-120"/>
              </a:rPr>
              <a:t>Reaccreditation at least every 5 years, tied to educator CPD and trainee feedback</a:t>
            </a:r>
            <a:endParaRPr lang="en-US" sz="1200" dirty="0"/>
          </a:p>
        </p:txBody>
      </p:sp>
      <p:sp>
        <p:nvSpPr>
          <p:cNvPr id="24" name="Shape 21"/>
          <p:cNvSpPr/>
          <p:nvPr/>
        </p:nvSpPr>
        <p:spPr>
          <a:xfrm>
            <a:off x="7086600" y="3154680"/>
            <a:ext cx="82296" cy="82296"/>
          </a:xfrm>
          <a:prstGeom prst="ellipse">
            <a:avLst/>
          </a:prstGeom>
          <a:solidFill>
            <a:srgbClr val="C8963E"/>
          </a:solidFill>
          <a:ln/>
        </p:spPr>
        <p:txBody>
          <a:bodyPr/>
          <a:lstStyle/>
          <a:p>
            <a:endParaRPr lang="hr-HR"/>
          </a:p>
        </p:txBody>
      </p:sp>
      <p:sp>
        <p:nvSpPr>
          <p:cNvPr id="25" name="Text 22"/>
          <p:cNvSpPr txBox="1"/>
          <p:nvPr/>
        </p:nvSpPr>
        <p:spPr>
          <a:xfrm>
            <a:off x="7315200" y="3063240"/>
            <a:ext cx="4206240" cy="457200"/>
          </a:xfrm>
          <a:prstGeom prst="rect">
            <a:avLst/>
          </a:prstGeom>
          <a:noFill/>
          <a:ln/>
        </p:spPr>
        <p:txBody>
          <a:bodyPr wrap="square" lIns="0" tIns="0" rIns="0" bIns="0" rtlCol="0" anchor="t"/>
          <a:lstStyle/>
          <a:p>
            <a:pPr marL="0" indent="0">
              <a:lnSpc>
                <a:spcPct val="112000"/>
              </a:lnSpc>
              <a:buNone/>
            </a:pPr>
            <a:r>
              <a:rPr lang="en-US" sz="1200" dirty="0">
                <a:solidFill>
                  <a:srgbClr val="16232F"/>
                </a:solidFill>
                <a:latin typeface="Calibri" pitchFamily="34" charset="0"/>
                <a:ea typeface="Calibri" pitchFamily="34" charset="-122"/>
                <a:cs typeface="Calibri" pitchFamily="34" charset="-120"/>
              </a:rPr>
              <a:t>Protected time recognised in job plans</a:t>
            </a:r>
            <a:endParaRPr lang="en-US" sz="1200" dirty="0"/>
          </a:p>
        </p:txBody>
      </p:sp>
      <p:sp>
        <p:nvSpPr>
          <p:cNvPr id="26" name="Shape 23"/>
          <p:cNvSpPr/>
          <p:nvPr/>
        </p:nvSpPr>
        <p:spPr>
          <a:xfrm>
            <a:off x="7086600" y="3703320"/>
            <a:ext cx="82296" cy="82296"/>
          </a:xfrm>
          <a:prstGeom prst="ellipse">
            <a:avLst/>
          </a:prstGeom>
          <a:solidFill>
            <a:srgbClr val="C8963E"/>
          </a:solidFill>
          <a:ln/>
        </p:spPr>
        <p:txBody>
          <a:bodyPr/>
          <a:lstStyle/>
          <a:p>
            <a:endParaRPr lang="hr-HR"/>
          </a:p>
        </p:txBody>
      </p:sp>
      <p:sp>
        <p:nvSpPr>
          <p:cNvPr id="27" name="Text 24"/>
          <p:cNvSpPr txBox="1"/>
          <p:nvPr/>
        </p:nvSpPr>
        <p:spPr>
          <a:xfrm>
            <a:off x="7315200" y="3611880"/>
            <a:ext cx="4206240" cy="457200"/>
          </a:xfrm>
          <a:prstGeom prst="rect">
            <a:avLst/>
          </a:prstGeom>
          <a:noFill/>
          <a:ln/>
        </p:spPr>
        <p:txBody>
          <a:bodyPr wrap="square" lIns="0" tIns="0" rIns="0" bIns="0" rtlCol="0" anchor="t"/>
          <a:lstStyle/>
          <a:p>
            <a:pPr marL="0" indent="0">
              <a:lnSpc>
                <a:spcPct val="112000"/>
              </a:lnSpc>
              <a:buNone/>
            </a:pPr>
            <a:r>
              <a:rPr lang="en-US" sz="1200" dirty="0">
                <a:solidFill>
                  <a:srgbClr val="16232F"/>
                </a:solidFill>
                <a:latin typeface="Calibri" pitchFamily="34" charset="0"/>
                <a:ea typeface="Calibri" pitchFamily="34" charset="-122"/>
                <a:cs typeface="Calibri" pitchFamily="34" charset="-120"/>
              </a:rPr>
              <a:t>Anonymous evaluation by trainees, used developmentally</a:t>
            </a:r>
            <a:endParaRPr lang="en-US" sz="1200" dirty="0"/>
          </a:p>
        </p:txBody>
      </p:sp>
      <p:sp>
        <p:nvSpPr>
          <p:cNvPr id="28" name="Shape 25"/>
          <p:cNvSpPr/>
          <p:nvPr/>
        </p:nvSpPr>
        <p:spPr>
          <a:xfrm>
            <a:off x="7086600" y="4251960"/>
            <a:ext cx="82296" cy="82296"/>
          </a:xfrm>
          <a:prstGeom prst="ellipse">
            <a:avLst/>
          </a:prstGeom>
          <a:solidFill>
            <a:srgbClr val="C8963E"/>
          </a:solidFill>
          <a:ln/>
        </p:spPr>
        <p:txBody>
          <a:bodyPr/>
          <a:lstStyle/>
          <a:p>
            <a:endParaRPr lang="hr-HR"/>
          </a:p>
        </p:txBody>
      </p:sp>
      <p:sp>
        <p:nvSpPr>
          <p:cNvPr id="29" name="Text 26"/>
          <p:cNvSpPr txBox="1"/>
          <p:nvPr/>
        </p:nvSpPr>
        <p:spPr>
          <a:xfrm>
            <a:off x="7315200" y="4160520"/>
            <a:ext cx="4206240" cy="868680"/>
          </a:xfrm>
          <a:prstGeom prst="rect">
            <a:avLst/>
          </a:prstGeom>
          <a:noFill/>
          <a:ln/>
        </p:spPr>
        <p:txBody>
          <a:bodyPr wrap="square" lIns="0" tIns="0" rIns="0" bIns="0" rtlCol="0" anchor="t"/>
          <a:lstStyle/>
          <a:p>
            <a:pPr marL="0" indent="0">
              <a:lnSpc>
                <a:spcPct val="112000"/>
              </a:lnSpc>
              <a:buNone/>
            </a:pPr>
            <a:r>
              <a:rPr lang="en-US" sz="1200" dirty="0">
                <a:solidFill>
                  <a:srgbClr val="16232F"/>
                </a:solidFill>
                <a:latin typeface="Calibri" pitchFamily="34" charset="0"/>
                <a:ea typeface="Calibri" pitchFamily="34" charset="-122"/>
                <a:cs typeface="Calibri" pitchFamily="34" charset="-120"/>
              </a:rPr>
              <a:t>Recommended: at most 4 trainees per educational supervisor; supervisors 3 years and Programme Directors 5 years after certification</a:t>
            </a:r>
            <a:endParaRPr lang="en-US" sz="1200" dirty="0"/>
          </a:p>
        </p:txBody>
      </p:sp>
      <p:sp>
        <p:nvSpPr>
          <p:cNvPr id="30" name="Shape 27"/>
          <p:cNvSpPr/>
          <p:nvPr/>
        </p:nvSpPr>
        <p:spPr>
          <a:xfrm>
            <a:off x="7086600" y="5120640"/>
            <a:ext cx="4434840" cy="777240"/>
          </a:xfrm>
          <a:prstGeom prst="roundRect">
            <a:avLst>
              <a:gd name="adj" fmla="val 9412"/>
            </a:avLst>
          </a:prstGeom>
          <a:solidFill>
            <a:srgbClr val="0E2A4A"/>
          </a:solidFill>
          <a:ln/>
        </p:spPr>
        <p:txBody>
          <a:bodyPr/>
          <a:lstStyle/>
          <a:p>
            <a:endParaRPr lang="hr-HR"/>
          </a:p>
        </p:txBody>
      </p:sp>
      <p:sp>
        <p:nvSpPr>
          <p:cNvPr id="31" name="Text 28"/>
          <p:cNvSpPr txBox="1"/>
          <p:nvPr/>
        </p:nvSpPr>
        <p:spPr>
          <a:xfrm>
            <a:off x="7269480" y="5120640"/>
            <a:ext cx="4114800" cy="777240"/>
          </a:xfrm>
          <a:prstGeom prst="rect">
            <a:avLst/>
          </a:prstGeom>
          <a:noFill/>
          <a:ln/>
        </p:spPr>
        <p:txBody>
          <a:bodyPr wrap="square" lIns="0" tIns="0" rIns="0" bIns="0" rtlCol="0" anchor="ctr"/>
          <a:lstStyle/>
          <a:p>
            <a:pPr marL="0" indent="0">
              <a:buNone/>
            </a:pPr>
            <a:r>
              <a:rPr lang="en-US" sz="1150" i="1" dirty="0">
                <a:solidFill>
                  <a:srgbClr val="FFFFFF"/>
                </a:solidFill>
                <a:latin typeface="Calibri" pitchFamily="34" charset="0"/>
                <a:ea typeface="Calibri" pitchFamily="34" charset="-122"/>
                <a:cs typeface="Calibri" pitchFamily="34" charset="-120"/>
              </a:rPr>
              <a:t>No universal European consensus on minimum experience — so these are recommendations, and national rules prevail.</a:t>
            </a:r>
            <a:endParaRPr lang="en-US" sz="1150" dirty="0"/>
          </a:p>
        </p:txBody>
      </p:sp>
      <p:sp>
        <p:nvSpPr>
          <p:cNvPr id="32" name="Text 29"/>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33" name="Text 30"/>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13 / 18</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Oval 1"/>
          <p:cNvSpPr/>
          <p:nvPr/>
        </p:nvSpPr>
        <p:spPr>
          <a:xfrm>
            <a:off x="640080" y="457200"/>
            <a:ext cx="566928" cy="566928"/>
          </a:xfrm>
          <a:prstGeom prst="ellipse">
            <a:avLst/>
          </a:prstGeom>
          <a:solidFill>
            <a:srgbClr val="3D6C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centres.png"/>
          <p:cNvPicPr>
            <a:picLocks noChangeAspect="1"/>
          </p:cNvPicPr>
          <p:nvPr/>
        </p:nvPicPr>
        <p:blipFill>
          <a:blip r:embed="rId4"/>
          <a:stretch>
            <a:fillRect/>
          </a:stretch>
        </p:blipFill>
        <p:spPr>
          <a:xfrm>
            <a:off x="781812" y="598932"/>
            <a:ext cx="283464" cy="283464"/>
          </a:xfrm>
          <a:prstGeom prst="rect">
            <a:avLst/>
          </a:prstGeom>
        </p:spPr>
      </p:pic>
      <p:sp>
        <p:nvSpPr>
          <p:cNvPr id="4" name="TextBox 3"/>
          <p:cNvSpPr txBox="1"/>
          <p:nvPr/>
        </p:nvSpPr>
        <p:spPr>
          <a:xfrm>
            <a:off x="1426464" y="384048"/>
            <a:ext cx="9601200" cy="256032"/>
          </a:xfrm>
          <a:prstGeom prst="rect">
            <a:avLst/>
          </a:prstGeom>
          <a:noFill/>
        </p:spPr>
        <p:txBody>
          <a:bodyPr wrap="square" lIns="0" tIns="0" rIns="0" bIns="0" anchor="t">
            <a:spAutoFit/>
          </a:bodyPr>
          <a:lstStyle/>
          <a:p>
            <a:pPr algn="l"/>
            <a:r>
              <a:rPr sz="1150" b="1" i="0">
                <a:solidFill>
                  <a:srgbClr val="C8963E"/>
                </a:solidFill>
                <a:latin typeface="Calibri"/>
              </a:rPr>
              <a:t>PART IV · THE TRAINING-CENTRE CHAPTER</a:t>
            </a:r>
          </a:p>
        </p:txBody>
      </p:sp>
      <p:sp>
        <p:nvSpPr>
          <p:cNvPr id="5" name="TextBox 4"/>
          <p:cNvSpPr txBox="1"/>
          <p:nvPr/>
        </p:nvSpPr>
        <p:spPr>
          <a:xfrm>
            <a:off x="1426464" y="621792"/>
            <a:ext cx="10241280" cy="502920"/>
          </a:xfrm>
          <a:prstGeom prst="rect">
            <a:avLst/>
          </a:prstGeom>
          <a:noFill/>
        </p:spPr>
        <p:txBody>
          <a:bodyPr wrap="square" lIns="0" tIns="0" rIns="0" bIns="0" anchor="t">
            <a:spAutoFit/>
          </a:bodyPr>
          <a:lstStyle/>
          <a:p>
            <a:pPr algn="l"/>
            <a:r>
              <a:rPr sz="2700" b="1" i="0">
                <a:solidFill>
                  <a:srgbClr val="16232F"/>
                </a:solidFill>
                <a:latin typeface="Cambria"/>
              </a:rPr>
              <a:t>Requirements for training institutions</a:t>
            </a:r>
          </a:p>
        </p:txBody>
      </p:sp>
      <p:sp>
        <p:nvSpPr>
          <p:cNvPr id="6" name="TextBox 5"/>
          <p:cNvSpPr txBox="1"/>
          <p:nvPr/>
        </p:nvSpPr>
        <p:spPr>
          <a:xfrm>
            <a:off x="1426464" y="1152144"/>
            <a:ext cx="10241280" cy="274320"/>
          </a:xfrm>
          <a:prstGeom prst="rect">
            <a:avLst/>
          </a:prstGeom>
          <a:noFill/>
        </p:spPr>
        <p:txBody>
          <a:bodyPr wrap="square" lIns="0" tIns="0" rIns="0" bIns="0" anchor="t">
            <a:spAutoFit/>
          </a:bodyPr>
          <a:lstStyle/>
          <a:p>
            <a:pPr algn="l"/>
            <a:r>
              <a:rPr sz="1300" b="0" i="1">
                <a:solidFill>
                  <a:srgbClr val="5B6B7D"/>
                </a:solidFill>
                <a:latin typeface="Calibri"/>
              </a:rPr>
              <a:t>How the chapter follows the UEMS template, and what we added</a:t>
            </a:r>
          </a:p>
        </p:txBody>
      </p:sp>
      <p:sp>
        <p:nvSpPr>
          <p:cNvPr id="7" name="Rounded Rectangle 6"/>
          <p:cNvSpPr/>
          <p:nvPr/>
        </p:nvSpPr>
        <p:spPr>
          <a:xfrm>
            <a:off x="640080" y="1600200"/>
            <a:ext cx="3520440" cy="4069080"/>
          </a:xfrm>
          <a:prstGeom prst="roundRect">
            <a:avLst>
              <a:gd name="adj" fmla="val 2077"/>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640080" y="1600200"/>
            <a:ext cx="3520440" cy="566928"/>
          </a:xfrm>
          <a:prstGeom prst="roundRect">
            <a:avLst>
              <a:gd name="adj" fmla="val 12903"/>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59" y="1600200"/>
            <a:ext cx="3154680" cy="566928"/>
          </a:xfrm>
          <a:prstGeom prst="rect">
            <a:avLst/>
          </a:prstGeom>
          <a:noFill/>
        </p:spPr>
        <p:txBody>
          <a:bodyPr wrap="square" lIns="0" tIns="0" rIns="0" bIns="0" anchor="ctr">
            <a:spAutoFit/>
          </a:bodyPr>
          <a:lstStyle/>
          <a:p>
            <a:pPr algn="l"/>
            <a:r>
              <a:rPr sz="1400" b="1" i="0">
                <a:solidFill>
                  <a:srgbClr val="FFFFFF"/>
                </a:solidFill>
                <a:latin typeface="Cambria"/>
              </a:rPr>
              <a:t>Staff and clinical activities</a:t>
            </a:r>
          </a:p>
        </p:txBody>
      </p:sp>
      <p:sp>
        <p:nvSpPr>
          <p:cNvPr id="10" name="Oval 9"/>
          <p:cNvSpPr/>
          <p:nvPr/>
        </p:nvSpPr>
        <p:spPr>
          <a:xfrm>
            <a:off x="859536" y="2340864"/>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15568" y="2276856"/>
            <a:ext cx="2880360" cy="522732"/>
          </a:xfrm>
          <a:prstGeom prst="rect">
            <a:avLst/>
          </a:prstGeom>
          <a:noFill/>
        </p:spPr>
        <p:txBody>
          <a:bodyPr wrap="square" lIns="0" tIns="0" rIns="0" bIns="0" anchor="t">
            <a:spAutoFit/>
          </a:bodyPr>
          <a:lstStyle/>
          <a:p>
            <a:pPr algn="l"/>
            <a:r>
              <a:rPr sz="1150" b="0" i="0">
                <a:solidFill>
                  <a:srgbClr val="16232F"/>
                </a:solidFill>
                <a:latin typeface="Calibri"/>
              </a:rPr>
              <a:t>Accredited centre; at most 4 trainees per educational supervisor (recommended)</a:t>
            </a:r>
          </a:p>
        </p:txBody>
      </p:sp>
      <p:sp>
        <p:nvSpPr>
          <p:cNvPr id="12" name="Oval 11"/>
          <p:cNvSpPr/>
          <p:nvPr/>
        </p:nvSpPr>
        <p:spPr>
          <a:xfrm>
            <a:off x="859536" y="2900172"/>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115568" y="2836164"/>
            <a:ext cx="2880360" cy="522732"/>
          </a:xfrm>
          <a:prstGeom prst="rect">
            <a:avLst/>
          </a:prstGeom>
          <a:noFill/>
        </p:spPr>
        <p:txBody>
          <a:bodyPr wrap="square" lIns="0" tIns="0" rIns="0" bIns="0" anchor="t">
            <a:spAutoFit/>
          </a:bodyPr>
          <a:lstStyle/>
          <a:p>
            <a:pPr algn="l"/>
            <a:r>
              <a:rPr sz="1150" b="0" i="0">
                <a:solidFill>
                  <a:srgbClr val="16232F"/>
                </a:solidFill>
                <a:latin typeface="Calibri"/>
              </a:rPr>
              <a:t>Breadth of RMDs: inpatient, outpatient, emergency, multidisciplinary</a:t>
            </a:r>
          </a:p>
        </p:txBody>
      </p:sp>
      <p:sp>
        <p:nvSpPr>
          <p:cNvPr id="14" name="Oval 13"/>
          <p:cNvSpPr/>
          <p:nvPr/>
        </p:nvSpPr>
        <p:spPr>
          <a:xfrm>
            <a:off x="859536" y="3459480"/>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15568" y="3395472"/>
            <a:ext cx="2880360" cy="522732"/>
          </a:xfrm>
          <a:prstGeom prst="rect">
            <a:avLst/>
          </a:prstGeom>
          <a:noFill/>
        </p:spPr>
        <p:txBody>
          <a:bodyPr wrap="square" lIns="0" tIns="0" rIns="0" bIns="0" anchor="t">
            <a:spAutoFit/>
          </a:bodyPr>
          <a:lstStyle/>
          <a:p>
            <a:pPr algn="l"/>
            <a:r>
              <a:rPr sz="1150" b="0" i="0">
                <a:solidFill>
                  <a:srgbClr val="16232F"/>
                </a:solidFill>
                <a:latin typeface="Calibri"/>
              </a:rPr>
              <a:t>Teaching, journal clubs, research and quality-improvement culture</a:t>
            </a:r>
          </a:p>
        </p:txBody>
      </p:sp>
      <p:sp>
        <p:nvSpPr>
          <p:cNvPr id="16" name="Oval 15"/>
          <p:cNvSpPr/>
          <p:nvPr/>
        </p:nvSpPr>
        <p:spPr>
          <a:xfrm>
            <a:off x="859536" y="4018788"/>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115568" y="3954780"/>
            <a:ext cx="2880360" cy="522732"/>
          </a:xfrm>
          <a:prstGeom prst="rect">
            <a:avLst/>
          </a:prstGeom>
          <a:noFill/>
        </p:spPr>
        <p:txBody>
          <a:bodyPr wrap="square" lIns="0" tIns="0" rIns="0" bIns="0" anchor="t">
            <a:spAutoFit/>
          </a:bodyPr>
          <a:lstStyle/>
          <a:p>
            <a:pPr algn="l"/>
            <a:r>
              <a:rPr sz="1150" b="0" i="0">
                <a:solidFill>
                  <a:srgbClr val="16232F"/>
                </a:solidFill>
                <a:latin typeface="Calibri"/>
              </a:rPr>
              <a:t>Support, counselling and career guidance for trainees</a:t>
            </a:r>
          </a:p>
        </p:txBody>
      </p:sp>
      <p:sp>
        <p:nvSpPr>
          <p:cNvPr id="18" name="Oval 17"/>
          <p:cNvSpPr/>
          <p:nvPr/>
        </p:nvSpPr>
        <p:spPr>
          <a:xfrm>
            <a:off x="822959" y="4541520"/>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22959" y="4541520"/>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20" name="TextBox 19"/>
          <p:cNvSpPr txBox="1"/>
          <p:nvPr/>
        </p:nvSpPr>
        <p:spPr>
          <a:xfrm>
            <a:off x="1115568" y="4514088"/>
            <a:ext cx="2880360" cy="522732"/>
          </a:xfrm>
          <a:prstGeom prst="rect">
            <a:avLst/>
          </a:prstGeom>
          <a:noFill/>
        </p:spPr>
        <p:txBody>
          <a:bodyPr wrap="square" lIns="0" tIns="0" rIns="0" bIns="0" anchor="t">
            <a:spAutoFit/>
          </a:bodyPr>
          <a:lstStyle/>
          <a:p>
            <a:pPr algn="l"/>
            <a:r>
              <a:rPr sz="1150" b="0" i="0">
                <a:solidFill>
                  <a:srgbClr val="16232F"/>
                </a:solidFill>
                <a:latin typeface="Calibri"/>
              </a:rPr>
              <a:t>Access to radiology; musculoskeletal ultrasound training to Tier 1</a:t>
            </a:r>
          </a:p>
        </p:txBody>
      </p:sp>
      <p:sp>
        <p:nvSpPr>
          <p:cNvPr id="21" name="Oval 20"/>
          <p:cNvSpPr/>
          <p:nvPr/>
        </p:nvSpPr>
        <p:spPr>
          <a:xfrm>
            <a:off x="822959" y="5100828"/>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22959" y="5100828"/>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23" name="TextBox 22"/>
          <p:cNvSpPr txBox="1"/>
          <p:nvPr/>
        </p:nvSpPr>
        <p:spPr>
          <a:xfrm>
            <a:off x="1115568" y="5073396"/>
            <a:ext cx="2880360" cy="522732"/>
          </a:xfrm>
          <a:prstGeom prst="rect">
            <a:avLst/>
          </a:prstGeom>
          <a:noFill/>
        </p:spPr>
        <p:txBody>
          <a:bodyPr wrap="square" lIns="0" tIns="0" rIns="0" bIns="0" anchor="t">
            <a:spAutoFit/>
          </a:bodyPr>
          <a:lstStyle/>
          <a:p>
            <a:pPr algn="l"/>
            <a:r>
              <a:rPr sz="1150" b="0" i="0">
                <a:solidFill>
                  <a:srgbClr val="16232F"/>
                </a:solidFill>
                <a:latin typeface="Calibri"/>
              </a:rPr>
              <a:t>Indicative minimum activity: 300 new patients, 1,000 follow-ups</a:t>
            </a:r>
          </a:p>
        </p:txBody>
      </p:sp>
      <p:sp>
        <p:nvSpPr>
          <p:cNvPr id="24" name="Rounded Rectangle 23"/>
          <p:cNvSpPr/>
          <p:nvPr/>
        </p:nvSpPr>
        <p:spPr>
          <a:xfrm>
            <a:off x="4343400" y="1600200"/>
            <a:ext cx="3520440" cy="4069080"/>
          </a:xfrm>
          <a:prstGeom prst="roundRect">
            <a:avLst>
              <a:gd name="adj" fmla="val 2077"/>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4343400" y="1600200"/>
            <a:ext cx="3520440" cy="566928"/>
          </a:xfrm>
          <a:prstGeom prst="roundRect">
            <a:avLst>
              <a:gd name="adj" fmla="val 12903"/>
            </a:avLst>
          </a:prstGeom>
          <a:solidFill>
            <a:srgbClr val="3D6C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4526280" y="1600200"/>
            <a:ext cx="3154680" cy="566928"/>
          </a:xfrm>
          <a:prstGeom prst="rect">
            <a:avLst/>
          </a:prstGeom>
          <a:noFill/>
        </p:spPr>
        <p:txBody>
          <a:bodyPr wrap="square" lIns="0" tIns="0" rIns="0" bIns="0" anchor="ctr">
            <a:spAutoFit/>
          </a:bodyPr>
          <a:lstStyle/>
          <a:p>
            <a:pPr algn="l"/>
            <a:r>
              <a:rPr sz="1400" b="1" i="0">
                <a:solidFill>
                  <a:srgbClr val="FFFFFF"/>
                </a:solidFill>
                <a:latin typeface="Cambria"/>
              </a:rPr>
              <a:t>Equipment and accommodation</a:t>
            </a:r>
          </a:p>
        </p:txBody>
      </p:sp>
      <p:sp>
        <p:nvSpPr>
          <p:cNvPr id="27" name="Oval 26"/>
          <p:cNvSpPr/>
          <p:nvPr/>
        </p:nvSpPr>
        <p:spPr>
          <a:xfrm>
            <a:off x="4562856" y="2340864"/>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818888" y="2276856"/>
            <a:ext cx="2880360" cy="522732"/>
          </a:xfrm>
          <a:prstGeom prst="rect">
            <a:avLst/>
          </a:prstGeom>
          <a:noFill/>
        </p:spPr>
        <p:txBody>
          <a:bodyPr wrap="square" lIns="0" tIns="0" rIns="0" bIns="0" anchor="t">
            <a:spAutoFit/>
          </a:bodyPr>
          <a:lstStyle/>
          <a:p>
            <a:pPr algn="l"/>
            <a:r>
              <a:rPr sz="1150" b="0" i="0">
                <a:solidFill>
                  <a:srgbClr val="16232F"/>
                </a:solidFill>
                <a:latin typeface="Calibri"/>
              </a:rPr>
              <a:t>Specialty equipment, laboratory and imaging services</a:t>
            </a:r>
          </a:p>
        </p:txBody>
      </p:sp>
      <p:sp>
        <p:nvSpPr>
          <p:cNvPr id="29" name="Oval 28"/>
          <p:cNvSpPr/>
          <p:nvPr/>
        </p:nvSpPr>
        <p:spPr>
          <a:xfrm>
            <a:off x="4562856" y="2900172"/>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818888" y="2836164"/>
            <a:ext cx="2880360" cy="522732"/>
          </a:xfrm>
          <a:prstGeom prst="rect">
            <a:avLst/>
          </a:prstGeom>
          <a:noFill/>
        </p:spPr>
        <p:txBody>
          <a:bodyPr wrap="square" lIns="0" tIns="0" rIns="0" bIns="0" anchor="t">
            <a:spAutoFit/>
          </a:bodyPr>
          <a:lstStyle/>
          <a:p>
            <a:pPr algn="l"/>
            <a:r>
              <a:rPr sz="1150" b="0" i="0">
                <a:solidFill>
                  <a:srgbClr val="16232F"/>
                </a:solidFill>
                <a:latin typeface="Calibri"/>
              </a:rPr>
              <a:t>IT support, e-learning and information systems</a:t>
            </a:r>
          </a:p>
        </p:txBody>
      </p:sp>
      <p:sp>
        <p:nvSpPr>
          <p:cNvPr id="31" name="Oval 30"/>
          <p:cNvSpPr/>
          <p:nvPr/>
        </p:nvSpPr>
        <p:spPr>
          <a:xfrm>
            <a:off x="4562856" y="3459480"/>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818888" y="3395472"/>
            <a:ext cx="2880360" cy="522732"/>
          </a:xfrm>
          <a:prstGeom prst="rect">
            <a:avLst/>
          </a:prstGeom>
          <a:noFill/>
        </p:spPr>
        <p:txBody>
          <a:bodyPr wrap="square" lIns="0" tIns="0" rIns="0" bIns="0" anchor="t">
            <a:spAutoFit/>
          </a:bodyPr>
          <a:lstStyle/>
          <a:p>
            <a:pPr algn="l"/>
            <a:r>
              <a:rPr sz="1150" b="0" i="0">
                <a:solidFill>
                  <a:srgbClr val="16232F"/>
                </a:solidFill>
                <a:latin typeface="Calibri"/>
              </a:rPr>
              <a:t>Study and research space; opportunities for research</a:t>
            </a:r>
          </a:p>
        </p:txBody>
      </p:sp>
      <p:sp>
        <p:nvSpPr>
          <p:cNvPr id="33" name="Oval 32"/>
          <p:cNvSpPr/>
          <p:nvPr/>
        </p:nvSpPr>
        <p:spPr>
          <a:xfrm>
            <a:off x="4562856" y="4018788"/>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818888" y="3954780"/>
            <a:ext cx="2880360" cy="522732"/>
          </a:xfrm>
          <a:prstGeom prst="rect">
            <a:avLst/>
          </a:prstGeom>
          <a:noFill/>
        </p:spPr>
        <p:txBody>
          <a:bodyPr wrap="square" lIns="0" tIns="0" rIns="0" bIns="0" anchor="t">
            <a:spAutoFit/>
          </a:bodyPr>
          <a:lstStyle/>
          <a:p>
            <a:pPr algn="l"/>
            <a:r>
              <a:rPr sz="1150" b="0" i="0">
                <a:solidFill>
                  <a:srgbClr val="16232F"/>
                </a:solidFill>
                <a:latin typeface="Calibri"/>
              </a:rPr>
              <a:t>Virtual and AI resources where applicable</a:t>
            </a:r>
          </a:p>
        </p:txBody>
      </p:sp>
      <p:sp>
        <p:nvSpPr>
          <p:cNvPr id="35" name="Oval 34"/>
          <p:cNvSpPr/>
          <p:nvPr/>
        </p:nvSpPr>
        <p:spPr>
          <a:xfrm>
            <a:off x="4526280" y="4541520"/>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4526280" y="4541520"/>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37" name="TextBox 36"/>
          <p:cNvSpPr txBox="1"/>
          <p:nvPr/>
        </p:nvSpPr>
        <p:spPr>
          <a:xfrm>
            <a:off x="4818888" y="4514088"/>
            <a:ext cx="2880360" cy="522732"/>
          </a:xfrm>
          <a:prstGeom prst="rect">
            <a:avLst/>
          </a:prstGeom>
          <a:noFill/>
        </p:spPr>
        <p:txBody>
          <a:bodyPr wrap="square" lIns="0" tIns="0" rIns="0" bIns="0" anchor="t">
            <a:spAutoFit/>
          </a:bodyPr>
          <a:lstStyle/>
          <a:p>
            <a:pPr algn="l"/>
            <a:r>
              <a:rPr sz="1150" b="0" i="0">
                <a:solidFill>
                  <a:srgbClr val="16232F"/>
                </a:solidFill>
                <a:latin typeface="Calibri"/>
              </a:rPr>
              <a:t>Compensated polarised light microscopy for crystal identification</a:t>
            </a:r>
          </a:p>
        </p:txBody>
      </p:sp>
      <p:sp>
        <p:nvSpPr>
          <p:cNvPr id="38" name="Oval 37"/>
          <p:cNvSpPr/>
          <p:nvPr/>
        </p:nvSpPr>
        <p:spPr>
          <a:xfrm>
            <a:off x="4526280" y="5100828"/>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4526280" y="5100828"/>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40" name="TextBox 39"/>
          <p:cNvSpPr txBox="1"/>
          <p:nvPr/>
        </p:nvSpPr>
        <p:spPr>
          <a:xfrm>
            <a:off x="4818888" y="5073396"/>
            <a:ext cx="2880360" cy="522732"/>
          </a:xfrm>
          <a:prstGeom prst="rect">
            <a:avLst/>
          </a:prstGeom>
          <a:noFill/>
        </p:spPr>
        <p:txBody>
          <a:bodyPr wrap="square" lIns="0" tIns="0" rIns="0" bIns="0" anchor="t">
            <a:spAutoFit/>
          </a:bodyPr>
          <a:lstStyle/>
          <a:p>
            <a:pPr algn="l"/>
            <a:r>
              <a:rPr sz="1150" b="0" i="0">
                <a:solidFill>
                  <a:srgbClr val="16232F"/>
                </a:solidFill>
                <a:latin typeface="Calibri"/>
              </a:rPr>
              <a:t>Ultrasound equipment with image storage; rest and wellbeing facilities</a:t>
            </a:r>
          </a:p>
        </p:txBody>
      </p:sp>
      <p:sp>
        <p:nvSpPr>
          <p:cNvPr id="41" name="Rounded Rectangle 40"/>
          <p:cNvSpPr/>
          <p:nvPr/>
        </p:nvSpPr>
        <p:spPr>
          <a:xfrm>
            <a:off x="8046719" y="1600200"/>
            <a:ext cx="3520440" cy="4069080"/>
          </a:xfrm>
          <a:prstGeom prst="roundRect">
            <a:avLst>
              <a:gd name="adj" fmla="val 2077"/>
            </a:avLst>
          </a:prstGeom>
          <a:solidFill>
            <a:srgbClr val="F1F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ounded Rectangle 41"/>
          <p:cNvSpPr/>
          <p:nvPr/>
        </p:nvSpPr>
        <p:spPr>
          <a:xfrm>
            <a:off x="8046719" y="1600200"/>
            <a:ext cx="3520440" cy="566928"/>
          </a:xfrm>
          <a:prstGeom prst="roundRect">
            <a:avLst>
              <a:gd name="adj" fmla="val 12903"/>
            </a:avLst>
          </a:prstGeom>
          <a:solidFill>
            <a:srgbClr val="A975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229599" y="1600200"/>
            <a:ext cx="3154680" cy="566928"/>
          </a:xfrm>
          <a:prstGeom prst="rect">
            <a:avLst/>
          </a:prstGeom>
          <a:noFill/>
        </p:spPr>
        <p:txBody>
          <a:bodyPr wrap="square" lIns="0" tIns="0" rIns="0" bIns="0" anchor="ctr">
            <a:spAutoFit/>
          </a:bodyPr>
          <a:lstStyle/>
          <a:p>
            <a:pPr algn="l"/>
            <a:r>
              <a:rPr sz="1400" b="1" i="0">
                <a:solidFill>
                  <a:srgbClr val="FFFFFF"/>
                </a:solidFill>
                <a:latin typeface="Cambria"/>
              </a:rPr>
              <a:t>Quality management</a:t>
            </a:r>
          </a:p>
        </p:txBody>
      </p:sp>
      <p:sp>
        <p:nvSpPr>
          <p:cNvPr id="44" name="Oval 43"/>
          <p:cNvSpPr/>
          <p:nvPr/>
        </p:nvSpPr>
        <p:spPr>
          <a:xfrm>
            <a:off x="8266175" y="2340864"/>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522207" y="2276856"/>
            <a:ext cx="2880360" cy="442830"/>
          </a:xfrm>
          <a:prstGeom prst="rect">
            <a:avLst/>
          </a:prstGeom>
          <a:noFill/>
        </p:spPr>
        <p:txBody>
          <a:bodyPr wrap="square" lIns="0" tIns="0" rIns="0" bIns="0" anchor="t">
            <a:spAutoFit/>
          </a:bodyPr>
          <a:lstStyle/>
          <a:p>
            <a:pPr algn="l"/>
            <a:r>
              <a:rPr sz="1150" b="0" i="0">
                <a:solidFill>
                  <a:srgbClr val="16232F"/>
                </a:solidFill>
                <a:latin typeface="Calibri"/>
              </a:rPr>
              <a:t>Accreditation and reaccreditation by the national authority</a:t>
            </a:r>
          </a:p>
        </p:txBody>
      </p:sp>
      <p:sp>
        <p:nvSpPr>
          <p:cNvPr id="46" name="Oval 45"/>
          <p:cNvSpPr/>
          <p:nvPr/>
        </p:nvSpPr>
        <p:spPr>
          <a:xfrm>
            <a:off x="8266175" y="2820270"/>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522207" y="2756262"/>
            <a:ext cx="2880360" cy="442830"/>
          </a:xfrm>
          <a:prstGeom prst="rect">
            <a:avLst/>
          </a:prstGeom>
          <a:noFill/>
        </p:spPr>
        <p:txBody>
          <a:bodyPr wrap="square" lIns="0" tIns="0" rIns="0" bIns="0" anchor="t">
            <a:spAutoFit/>
          </a:bodyPr>
          <a:lstStyle/>
          <a:p>
            <a:pPr algn="l"/>
            <a:r>
              <a:rPr sz="1150" b="0" i="0">
                <a:solidFill>
                  <a:srgbClr val="16232F"/>
                </a:solidFill>
                <a:latin typeface="Calibri"/>
              </a:rPr>
              <a:t>Clinical governance; internal and external audit</a:t>
            </a:r>
          </a:p>
        </p:txBody>
      </p:sp>
      <p:sp>
        <p:nvSpPr>
          <p:cNvPr id="48" name="Oval 47"/>
          <p:cNvSpPr/>
          <p:nvPr/>
        </p:nvSpPr>
        <p:spPr>
          <a:xfrm>
            <a:off x="8266175" y="3299677"/>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8522207" y="3235669"/>
            <a:ext cx="2880360" cy="442830"/>
          </a:xfrm>
          <a:prstGeom prst="rect">
            <a:avLst/>
          </a:prstGeom>
          <a:noFill/>
        </p:spPr>
        <p:txBody>
          <a:bodyPr wrap="square" lIns="0" tIns="0" rIns="0" bIns="0" anchor="t">
            <a:spAutoFit/>
          </a:bodyPr>
          <a:lstStyle/>
          <a:p>
            <a:pPr algn="l"/>
            <a:r>
              <a:rPr sz="1150" b="0" i="0">
                <a:solidFill>
                  <a:srgbClr val="16232F"/>
                </a:solidFill>
                <a:latin typeface="Calibri"/>
              </a:rPr>
              <a:t>Transparent programmes; coordination and approval framework</a:t>
            </a:r>
          </a:p>
        </p:txBody>
      </p:sp>
      <p:sp>
        <p:nvSpPr>
          <p:cNvPr id="50" name="Oval 49"/>
          <p:cNvSpPr/>
          <p:nvPr/>
        </p:nvSpPr>
        <p:spPr>
          <a:xfrm>
            <a:off x="8266175" y="3779084"/>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8522207" y="3715076"/>
            <a:ext cx="2880360" cy="442830"/>
          </a:xfrm>
          <a:prstGeom prst="rect">
            <a:avLst/>
          </a:prstGeom>
          <a:noFill/>
        </p:spPr>
        <p:txBody>
          <a:bodyPr wrap="square" lIns="0" tIns="0" rIns="0" bIns="0" anchor="t">
            <a:spAutoFit/>
          </a:bodyPr>
          <a:lstStyle/>
          <a:p>
            <a:pPr algn="l"/>
            <a:r>
              <a:rPr sz="1150" b="0" i="0">
                <a:solidFill>
                  <a:srgbClr val="16232F"/>
                </a:solidFill>
                <a:latin typeface="Calibri"/>
              </a:rPr>
              <a:t>Manpower planning; regular reporting to authorities</a:t>
            </a:r>
          </a:p>
        </p:txBody>
      </p:sp>
      <p:sp>
        <p:nvSpPr>
          <p:cNvPr id="52" name="Oval 51"/>
          <p:cNvSpPr/>
          <p:nvPr/>
        </p:nvSpPr>
        <p:spPr>
          <a:xfrm>
            <a:off x="8229599" y="4221915"/>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8229599" y="4221915"/>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54" name="TextBox 53"/>
          <p:cNvSpPr txBox="1"/>
          <p:nvPr/>
        </p:nvSpPr>
        <p:spPr>
          <a:xfrm>
            <a:off x="8522207" y="4194483"/>
            <a:ext cx="2880360" cy="442830"/>
          </a:xfrm>
          <a:prstGeom prst="rect">
            <a:avLst/>
          </a:prstGeom>
          <a:noFill/>
        </p:spPr>
        <p:txBody>
          <a:bodyPr wrap="square" lIns="0" tIns="0" rIns="0" bIns="0" anchor="t">
            <a:spAutoFit/>
          </a:bodyPr>
          <a:lstStyle/>
          <a:p>
            <a:pPr algn="l"/>
            <a:r>
              <a:rPr sz="1150" b="0" i="0">
                <a:solidFill>
                  <a:srgbClr val="16232F"/>
                </a:solidFill>
                <a:latin typeface="Calibri"/>
              </a:rPr>
              <a:t>No-blame culture; balance of service and training</a:t>
            </a:r>
          </a:p>
        </p:txBody>
      </p:sp>
      <p:sp>
        <p:nvSpPr>
          <p:cNvPr id="55" name="Oval 54"/>
          <p:cNvSpPr/>
          <p:nvPr/>
        </p:nvSpPr>
        <p:spPr>
          <a:xfrm>
            <a:off x="8229599" y="4701322"/>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8229599" y="4701322"/>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57" name="TextBox 56"/>
          <p:cNvSpPr txBox="1"/>
          <p:nvPr/>
        </p:nvSpPr>
        <p:spPr>
          <a:xfrm>
            <a:off x="8522207" y="4673890"/>
            <a:ext cx="2880360" cy="442830"/>
          </a:xfrm>
          <a:prstGeom prst="rect">
            <a:avLst/>
          </a:prstGeom>
          <a:noFill/>
        </p:spPr>
        <p:txBody>
          <a:bodyPr wrap="square" lIns="0" tIns="0" rIns="0" bIns="0" anchor="t">
            <a:spAutoFit/>
          </a:bodyPr>
          <a:lstStyle/>
          <a:p>
            <a:pPr algn="l"/>
            <a:r>
              <a:rPr sz="1150" b="0" i="0">
                <a:solidFill>
                  <a:srgbClr val="16232F"/>
                </a:solidFill>
                <a:latin typeface="Calibri"/>
              </a:rPr>
              <a:t>Annual quality report, named Quality Lead (Appendix 7)</a:t>
            </a:r>
          </a:p>
        </p:txBody>
      </p:sp>
      <p:sp>
        <p:nvSpPr>
          <p:cNvPr id="58" name="Oval 57"/>
          <p:cNvSpPr/>
          <p:nvPr/>
        </p:nvSpPr>
        <p:spPr>
          <a:xfrm>
            <a:off x="8229599" y="5180729"/>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8229599" y="5180729"/>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60" name="TextBox 59"/>
          <p:cNvSpPr txBox="1"/>
          <p:nvPr/>
        </p:nvSpPr>
        <p:spPr>
          <a:xfrm>
            <a:off x="8522207" y="5153297"/>
            <a:ext cx="2880360" cy="442830"/>
          </a:xfrm>
          <a:prstGeom prst="rect">
            <a:avLst/>
          </a:prstGeom>
          <a:noFill/>
        </p:spPr>
        <p:txBody>
          <a:bodyPr wrap="square" lIns="0" tIns="0" rIns="0" bIns="0" anchor="t">
            <a:spAutoFit/>
          </a:bodyPr>
          <a:lstStyle/>
          <a:p>
            <a:pPr algn="l"/>
            <a:r>
              <a:rPr sz="1150" b="0" i="0">
                <a:solidFill>
                  <a:srgbClr val="16232F"/>
                </a:solidFill>
                <a:latin typeface="Calibri"/>
              </a:rPr>
              <a:t>Implementation checklist for national adoption</a:t>
            </a:r>
          </a:p>
        </p:txBody>
      </p:sp>
      <p:sp>
        <p:nvSpPr>
          <p:cNvPr id="61" name="Oval 60"/>
          <p:cNvSpPr/>
          <p:nvPr/>
        </p:nvSpPr>
        <p:spPr>
          <a:xfrm>
            <a:off x="676656" y="5843016"/>
            <a:ext cx="109728" cy="109728"/>
          </a:xfrm>
          <a:prstGeom prst="ellipse">
            <a:avLst/>
          </a:prstGeom>
          <a:solidFill>
            <a:srgbClr val="0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p:cNvSpPr txBox="1"/>
          <p:nvPr/>
        </p:nvSpPr>
        <p:spPr>
          <a:xfrm>
            <a:off x="914400" y="5797296"/>
            <a:ext cx="2926080" cy="219456"/>
          </a:xfrm>
          <a:prstGeom prst="rect">
            <a:avLst/>
          </a:prstGeom>
          <a:noFill/>
        </p:spPr>
        <p:txBody>
          <a:bodyPr wrap="square" lIns="0" tIns="0" rIns="0" bIns="0" anchor="ctr">
            <a:spAutoFit/>
          </a:bodyPr>
          <a:lstStyle/>
          <a:p>
            <a:pPr algn="l"/>
            <a:r>
              <a:rPr sz="1050" b="0" i="0">
                <a:solidFill>
                  <a:srgbClr val="5B6B7D"/>
                </a:solidFill>
                <a:latin typeface="Calibri"/>
              </a:rPr>
              <a:t>in the UEMS template, filled for rheumatology</a:t>
            </a:r>
          </a:p>
        </p:txBody>
      </p:sp>
      <p:sp>
        <p:nvSpPr>
          <p:cNvPr id="63" name="Oval 62"/>
          <p:cNvSpPr/>
          <p:nvPr/>
        </p:nvSpPr>
        <p:spPr>
          <a:xfrm>
            <a:off x="4572000" y="5815583"/>
            <a:ext cx="182880" cy="182880"/>
          </a:xfrm>
          <a:prstGeom prst="ellipse">
            <a:avLst/>
          </a:prstGeom>
          <a:solidFill>
            <a:srgbClr val="C896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xtBox 63"/>
          <p:cNvSpPr txBox="1"/>
          <p:nvPr/>
        </p:nvSpPr>
        <p:spPr>
          <a:xfrm>
            <a:off x="4572000" y="5815583"/>
            <a:ext cx="182880" cy="182880"/>
          </a:xfrm>
          <a:prstGeom prst="rect">
            <a:avLst/>
          </a:prstGeom>
          <a:noFill/>
        </p:spPr>
        <p:txBody>
          <a:bodyPr wrap="square" lIns="0" tIns="0" rIns="0" bIns="0" anchor="ctr">
            <a:spAutoFit/>
          </a:bodyPr>
          <a:lstStyle/>
          <a:p>
            <a:pPr algn="ctr"/>
            <a:r>
              <a:rPr sz="1100" b="1" i="0">
                <a:solidFill>
                  <a:srgbClr val="FFFFFF"/>
                </a:solidFill>
                <a:latin typeface="Calibri"/>
              </a:rPr>
              <a:t>+</a:t>
            </a:r>
          </a:p>
        </p:txBody>
      </p:sp>
      <p:sp>
        <p:nvSpPr>
          <p:cNvPr id="65" name="TextBox 64"/>
          <p:cNvSpPr txBox="1"/>
          <p:nvPr/>
        </p:nvSpPr>
        <p:spPr>
          <a:xfrm>
            <a:off x="4864608" y="5797296"/>
            <a:ext cx="4114800" cy="219456"/>
          </a:xfrm>
          <a:prstGeom prst="rect">
            <a:avLst/>
          </a:prstGeom>
          <a:noFill/>
        </p:spPr>
        <p:txBody>
          <a:bodyPr wrap="square" lIns="0" tIns="0" rIns="0" bIns="0" anchor="ctr">
            <a:spAutoFit/>
          </a:bodyPr>
          <a:lstStyle/>
          <a:p>
            <a:pPr algn="l"/>
            <a:r>
              <a:rPr sz="1050" b="0" i="0">
                <a:solidFill>
                  <a:srgbClr val="5B6B7D"/>
                </a:solidFill>
                <a:latin typeface="Calibri"/>
              </a:rPr>
              <a:t>added or extended by the Committee</a:t>
            </a:r>
          </a:p>
        </p:txBody>
      </p:sp>
      <p:sp>
        <p:nvSpPr>
          <p:cNvPr id="66" name="TextBox 65"/>
          <p:cNvSpPr txBox="1"/>
          <p:nvPr/>
        </p:nvSpPr>
        <p:spPr>
          <a:xfrm>
            <a:off x="640080" y="6446520"/>
            <a:ext cx="5486400" cy="256032"/>
          </a:xfrm>
          <a:prstGeom prst="rect">
            <a:avLst/>
          </a:prstGeom>
          <a:noFill/>
        </p:spPr>
        <p:txBody>
          <a:bodyPr wrap="square" lIns="0" tIns="0" rIns="0" bIns="0" anchor="t">
            <a:spAutoFit/>
          </a:bodyPr>
          <a:lstStyle/>
          <a:p>
            <a:pPr algn="l"/>
            <a:r>
              <a:rPr sz="900" b="0" i="0">
                <a:solidFill>
                  <a:srgbClr val="93A2B3"/>
                </a:solidFill>
                <a:latin typeface="Calibri"/>
              </a:rPr>
              <a:t>UEMS ETR RHEUMATOLOGY · 2026 REVISION</a:t>
            </a:r>
          </a:p>
        </p:txBody>
      </p:sp>
      <p:sp>
        <p:nvSpPr>
          <p:cNvPr id="67" name="TextBox 66"/>
          <p:cNvSpPr txBox="1"/>
          <p:nvPr/>
        </p:nvSpPr>
        <p:spPr>
          <a:xfrm>
            <a:off x="10817352" y="6446520"/>
            <a:ext cx="731520" cy="256032"/>
          </a:xfrm>
          <a:prstGeom prst="rect">
            <a:avLst/>
          </a:prstGeom>
          <a:noFill/>
        </p:spPr>
        <p:txBody>
          <a:bodyPr wrap="square" lIns="0" tIns="0" rIns="0" bIns="0" anchor="t">
            <a:spAutoFit/>
          </a:bodyPr>
          <a:lstStyle/>
          <a:p>
            <a:pPr algn="r"/>
            <a:r>
              <a:rPr sz="900" b="0" i="0">
                <a:solidFill>
                  <a:srgbClr val="93A2B3"/>
                </a:solidFill>
                <a:latin typeface="Calibri"/>
              </a:rPr>
              <a:t>14 / 18</a:t>
            </a:r>
          </a:p>
        </p:txBody>
      </p:sp>
    </p:spTree>
    <p:extLst>
      <p:ext uri="{BB962C8B-B14F-4D97-AF65-F5344CB8AC3E}">
        <p14:creationId xmlns:p14="http://schemas.microsoft.com/office/powerpoint/2010/main" val="1898444791"/>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C8963E"/>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QUALITY CONTROL AND ENHANCEMENT</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Highest recommended standard, at three levels</a:t>
            </a:r>
            <a:endParaRPr lang="en-US" sz="2700" dirty="0"/>
          </a:p>
        </p:txBody>
      </p:sp>
      <p:sp>
        <p:nvSpPr>
          <p:cNvPr id="6" name="Shape 3"/>
          <p:cNvSpPr/>
          <p:nvPr/>
        </p:nvSpPr>
        <p:spPr>
          <a:xfrm>
            <a:off x="1463040" y="1920240"/>
            <a:ext cx="3383280" cy="3383280"/>
          </a:xfrm>
          <a:prstGeom prst="ellipse">
            <a:avLst/>
          </a:prstGeom>
          <a:ln w="25400">
            <a:solidFill>
              <a:srgbClr val="D8E1EC"/>
            </a:solidFill>
            <a:prstDash val="solid"/>
          </a:ln>
        </p:spPr>
        <p:txBody>
          <a:bodyPr/>
          <a:lstStyle/>
          <a:p>
            <a:endParaRPr lang="hr-HR"/>
          </a:p>
        </p:txBody>
      </p:sp>
      <p:sp>
        <p:nvSpPr>
          <p:cNvPr id="7" name="Shape 4"/>
          <p:cNvSpPr/>
          <p:nvPr/>
        </p:nvSpPr>
        <p:spPr>
          <a:xfrm>
            <a:off x="2971800" y="1737360"/>
            <a:ext cx="365760" cy="365760"/>
          </a:xfrm>
          <a:prstGeom prst="ellipse">
            <a:avLst/>
          </a:prstGeom>
          <a:solidFill>
            <a:srgbClr val="0E2A4A"/>
          </a:solidFill>
          <a:ln w="25400">
            <a:solidFill>
              <a:srgbClr val="FFFFFF"/>
            </a:solidFill>
            <a:prstDash val="solid"/>
          </a:ln>
        </p:spPr>
        <p:txBody>
          <a:bodyPr/>
          <a:lstStyle/>
          <a:p>
            <a:endParaRPr lang="hr-HR"/>
          </a:p>
        </p:txBody>
      </p:sp>
      <p:sp>
        <p:nvSpPr>
          <p:cNvPr id="8" name="Text 5"/>
          <p:cNvSpPr txBox="1"/>
          <p:nvPr/>
        </p:nvSpPr>
        <p:spPr>
          <a:xfrm>
            <a:off x="2971800" y="173736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1</a:t>
            </a:r>
            <a:endParaRPr lang="en-US" sz="1100" dirty="0"/>
          </a:p>
        </p:txBody>
      </p:sp>
      <p:sp>
        <p:nvSpPr>
          <p:cNvPr id="9" name="Text 6"/>
          <p:cNvSpPr txBox="1"/>
          <p:nvPr/>
        </p:nvSpPr>
        <p:spPr>
          <a:xfrm>
            <a:off x="2560320" y="1463040"/>
            <a:ext cx="1188720" cy="256032"/>
          </a:xfrm>
          <a:prstGeom prst="rect">
            <a:avLst/>
          </a:prstGeom>
          <a:noFill/>
          <a:ln/>
        </p:spPr>
        <p:txBody>
          <a:bodyPr wrap="square" lIns="0" tIns="0" rIns="0" bIns="0" rtlCol="0" anchor="ctr"/>
          <a:lstStyle/>
          <a:p>
            <a:pPr marL="0" indent="0" algn="ctr">
              <a:buNone/>
            </a:pPr>
            <a:r>
              <a:rPr lang="en-US" sz="1100" b="1" dirty="0">
                <a:solidFill>
                  <a:srgbClr val="16232F"/>
                </a:solidFill>
                <a:latin typeface="Calibri" pitchFamily="34" charset="0"/>
                <a:ea typeface="Calibri" pitchFamily="34" charset="-122"/>
                <a:cs typeface="Calibri" pitchFamily="34" charset="-120"/>
              </a:rPr>
              <a:t>Choose issue</a:t>
            </a:r>
            <a:endParaRPr lang="en-US" sz="1100" dirty="0"/>
          </a:p>
        </p:txBody>
      </p:sp>
      <p:sp>
        <p:nvSpPr>
          <p:cNvPr id="10" name="Shape 7"/>
          <p:cNvSpPr/>
          <p:nvPr/>
        </p:nvSpPr>
        <p:spPr>
          <a:xfrm>
            <a:off x="4294377" y="2374280"/>
            <a:ext cx="365760" cy="365760"/>
          </a:xfrm>
          <a:prstGeom prst="ellipse">
            <a:avLst/>
          </a:prstGeom>
          <a:solidFill>
            <a:srgbClr val="0E2A4A"/>
          </a:solidFill>
          <a:ln w="25400">
            <a:solidFill>
              <a:srgbClr val="FFFFFF"/>
            </a:solidFill>
            <a:prstDash val="solid"/>
          </a:ln>
        </p:spPr>
        <p:txBody>
          <a:bodyPr/>
          <a:lstStyle/>
          <a:p>
            <a:endParaRPr lang="hr-HR"/>
          </a:p>
        </p:txBody>
      </p:sp>
      <p:sp>
        <p:nvSpPr>
          <p:cNvPr id="11" name="Text 8"/>
          <p:cNvSpPr txBox="1"/>
          <p:nvPr/>
        </p:nvSpPr>
        <p:spPr>
          <a:xfrm>
            <a:off x="4294377" y="237428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2</a:t>
            </a:r>
            <a:endParaRPr lang="en-US" sz="1100" dirty="0"/>
          </a:p>
        </p:txBody>
      </p:sp>
      <p:sp>
        <p:nvSpPr>
          <p:cNvPr id="12" name="Text 9"/>
          <p:cNvSpPr txBox="1"/>
          <p:nvPr/>
        </p:nvSpPr>
        <p:spPr>
          <a:xfrm>
            <a:off x="4733289" y="2438288"/>
            <a:ext cx="1188720" cy="256032"/>
          </a:xfrm>
          <a:prstGeom prst="rect">
            <a:avLst/>
          </a:prstGeom>
          <a:noFill/>
          <a:ln/>
        </p:spPr>
        <p:txBody>
          <a:bodyPr wrap="square" lIns="0" tIns="0" rIns="0" bIns="0" rtlCol="0" anchor="ctr"/>
          <a:lstStyle/>
          <a:p>
            <a:pPr marL="0" indent="0" algn="l">
              <a:buNone/>
            </a:pPr>
            <a:r>
              <a:rPr lang="en-US" sz="1100" b="1" dirty="0">
                <a:solidFill>
                  <a:srgbClr val="16232F"/>
                </a:solidFill>
                <a:latin typeface="Calibri" pitchFamily="34" charset="0"/>
                <a:ea typeface="Calibri" pitchFamily="34" charset="-122"/>
                <a:cs typeface="Calibri" pitchFamily="34" charset="-120"/>
              </a:rPr>
              <a:t>Set criteria</a:t>
            </a:r>
            <a:endParaRPr lang="en-US" sz="1100" dirty="0"/>
          </a:p>
        </p:txBody>
      </p:sp>
      <p:sp>
        <p:nvSpPr>
          <p:cNvPr id="13" name="Shape 10"/>
          <p:cNvSpPr/>
          <p:nvPr/>
        </p:nvSpPr>
        <p:spPr>
          <a:xfrm>
            <a:off x="4621027" y="3805425"/>
            <a:ext cx="365760" cy="365760"/>
          </a:xfrm>
          <a:prstGeom prst="ellipse">
            <a:avLst/>
          </a:prstGeom>
          <a:solidFill>
            <a:srgbClr val="0E2A4A"/>
          </a:solidFill>
          <a:ln w="25400">
            <a:solidFill>
              <a:srgbClr val="FFFFFF"/>
            </a:solidFill>
            <a:prstDash val="solid"/>
          </a:ln>
        </p:spPr>
        <p:txBody>
          <a:bodyPr/>
          <a:lstStyle/>
          <a:p>
            <a:endParaRPr lang="hr-HR"/>
          </a:p>
        </p:txBody>
      </p:sp>
      <p:sp>
        <p:nvSpPr>
          <p:cNvPr id="14" name="Text 11"/>
          <p:cNvSpPr txBox="1"/>
          <p:nvPr/>
        </p:nvSpPr>
        <p:spPr>
          <a:xfrm>
            <a:off x="4621027" y="3805425"/>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3</a:t>
            </a:r>
            <a:endParaRPr lang="en-US" sz="1100" dirty="0"/>
          </a:p>
        </p:txBody>
      </p:sp>
      <p:sp>
        <p:nvSpPr>
          <p:cNvPr id="15" name="Text 12"/>
          <p:cNvSpPr txBox="1"/>
          <p:nvPr/>
        </p:nvSpPr>
        <p:spPr>
          <a:xfrm>
            <a:off x="5059939" y="3869433"/>
            <a:ext cx="1188720" cy="256032"/>
          </a:xfrm>
          <a:prstGeom prst="rect">
            <a:avLst/>
          </a:prstGeom>
          <a:noFill/>
          <a:ln/>
        </p:spPr>
        <p:txBody>
          <a:bodyPr wrap="square" lIns="0" tIns="0" rIns="0" bIns="0" rtlCol="0" anchor="ctr"/>
          <a:lstStyle/>
          <a:p>
            <a:pPr marL="0" indent="0" algn="l">
              <a:buNone/>
            </a:pPr>
            <a:r>
              <a:rPr lang="en-US" sz="1100" b="1" dirty="0">
                <a:solidFill>
                  <a:srgbClr val="16232F"/>
                </a:solidFill>
                <a:latin typeface="Calibri" pitchFamily="34" charset="0"/>
                <a:ea typeface="Calibri" pitchFamily="34" charset="-122"/>
                <a:cs typeface="Calibri" pitchFamily="34" charset="-120"/>
              </a:rPr>
              <a:t>Collect data</a:t>
            </a:r>
            <a:endParaRPr lang="en-US" sz="1100" dirty="0"/>
          </a:p>
        </p:txBody>
      </p:sp>
      <p:sp>
        <p:nvSpPr>
          <p:cNvPr id="16" name="Shape 13"/>
          <p:cNvSpPr/>
          <p:nvPr/>
        </p:nvSpPr>
        <p:spPr>
          <a:xfrm>
            <a:off x="3705775" y="4953115"/>
            <a:ext cx="365760" cy="365760"/>
          </a:xfrm>
          <a:prstGeom prst="ellipse">
            <a:avLst/>
          </a:prstGeom>
          <a:solidFill>
            <a:srgbClr val="0E2A4A"/>
          </a:solidFill>
          <a:ln w="25400">
            <a:solidFill>
              <a:srgbClr val="FFFFFF"/>
            </a:solidFill>
            <a:prstDash val="solid"/>
          </a:ln>
        </p:spPr>
        <p:txBody>
          <a:bodyPr/>
          <a:lstStyle/>
          <a:p>
            <a:endParaRPr lang="hr-HR"/>
          </a:p>
        </p:txBody>
      </p:sp>
      <p:sp>
        <p:nvSpPr>
          <p:cNvPr id="17" name="Text 14"/>
          <p:cNvSpPr txBox="1"/>
          <p:nvPr/>
        </p:nvSpPr>
        <p:spPr>
          <a:xfrm>
            <a:off x="3705775" y="4953115"/>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4</a:t>
            </a:r>
            <a:endParaRPr lang="en-US" sz="1100" dirty="0"/>
          </a:p>
        </p:txBody>
      </p:sp>
      <p:sp>
        <p:nvSpPr>
          <p:cNvPr id="18" name="Text 15"/>
          <p:cNvSpPr txBox="1"/>
          <p:nvPr/>
        </p:nvSpPr>
        <p:spPr>
          <a:xfrm>
            <a:off x="4144687" y="5364595"/>
            <a:ext cx="1188720" cy="256032"/>
          </a:xfrm>
          <a:prstGeom prst="rect">
            <a:avLst/>
          </a:prstGeom>
          <a:noFill/>
          <a:ln/>
        </p:spPr>
        <p:txBody>
          <a:bodyPr wrap="square" lIns="0" tIns="0" rIns="0" bIns="0" rtlCol="0" anchor="ctr"/>
          <a:lstStyle/>
          <a:p>
            <a:pPr marL="0" indent="0" algn="l">
              <a:buNone/>
            </a:pPr>
            <a:r>
              <a:rPr lang="en-US" sz="1100" b="1" dirty="0">
                <a:solidFill>
                  <a:srgbClr val="16232F"/>
                </a:solidFill>
                <a:latin typeface="Calibri" pitchFamily="34" charset="0"/>
                <a:ea typeface="Calibri" pitchFamily="34" charset="-122"/>
                <a:cs typeface="Calibri" pitchFamily="34" charset="-120"/>
              </a:rPr>
              <a:t>Analyse</a:t>
            </a:r>
            <a:endParaRPr lang="en-US" sz="1100" dirty="0"/>
          </a:p>
        </p:txBody>
      </p:sp>
      <p:sp>
        <p:nvSpPr>
          <p:cNvPr id="19" name="Shape 16"/>
          <p:cNvSpPr/>
          <p:nvPr/>
        </p:nvSpPr>
        <p:spPr>
          <a:xfrm>
            <a:off x="2237825" y="4953115"/>
            <a:ext cx="365760" cy="365760"/>
          </a:xfrm>
          <a:prstGeom prst="ellipse">
            <a:avLst/>
          </a:prstGeom>
          <a:solidFill>
            <a:srgbClr val="0E2A4A"/>
          </a:solidFill>
          <a:ln w="25400">
            <a:solidFill>
              <a:srgbClr val="FFFFFF"/>
            </a:solidFill>
            <a:prstDash val="solid"/>
          </a:ln>
        </p:spPr>
        <p:txBody>
          <a:bodyPr/>
          <a:lstStyle/>
          <a:p>
            <a:endParaRPr lang="hr-HR"/>
          </a:p>
        </p:txBody>
      </p:sp>
      <p:sp>
        <p:nvSpPr>
          <p:cNvPr id="20" name="Text 17"/>
          <p:cNvSpPr txBox="1"/>
          <p:nvPr/>
        </p:nvSpPr>
        <p:spPr>
          <a:xfrm>
            <a:off x="2237825" y="4953115"/>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5</a:t>
            </a:r>
            <a:endParaRPr lang="en-US" sz="1100" dirty="0"/>
          </a:p>
        </p:txBody>
      </p:sp>
      <p:sp>
        <p:nvSpPr>
          <p:cNvPr id="21" name="Text 18"/>
          <p:cNvSpPr txBox="1"/>
          <p:nvPr/>
        </p:nvSpPr>
        <p:spPr>
          <a:xfrm>
            <a:off x="1003385" y="5364595"/>
            <a:ext cx="1188720" cy="256032"/>
          </a:xfrm>
          <a:prstGeom prst="rect">
            <a:avLst/>
          </a:prstGeom>
          <a:noFill/>
          <a:ln/>
        </p:spPr>
        <p:txBody>
          <a:bodyPr wrap="square" lIns="0" tIns="0" rIns="0" bIns="0" rtlCol="0" anchor="ctr"/>
          <a:lstStyle/>
          <a:p>
            <a:pPr marL="0" indent="0" algn="r">
              <a:buNone/>
            </a:pPr>
            <a:r>
              <a:rPr lang="en-US" sz="1100" b="1" dirty="0">
                <a:solidFill>
                  <a:srgbClr val="16232F"/>
                </a:solidFill>
                <a:latin typeface="Calibri" pitchFamily="34" charset="0"/>
                <a:ea typeface="Calibri" pitchFamily="34" charset="-122"/>
                <a:cs typeface="Calibri" pitchFamily="34" charset="-120"/>
              </a:rPr>
              <a:t>Act</a:t>
            </a:r>
            <a:endParaRPr lang="en-US" sz="1100" dirty="0"/>
          </a:p>
        </p:txBody>
      </p:sp>
      <p:sp>
        <p:nvSpPr>
          <p:cNvPr id="22" name="Shape 19"/>
          <p:cNvSpPr/>
          <p:nvPr/>
        </p:nvSpPr>
        <p:spPr>
          <a:xfrm>
            <a:off x="1322573" y="3805425"/>
            <a:ext cx="365760" cy="365760"/>
          </a:xfrm>
          <a:prstGeom prst="ellipse">
            <a:avLst/>
          </a:prstGeom>
          <a:solidFill>
            <a:srgbClr val="0E2A4A"/>
          </a:solidFill>
          <a:ln w="25400">
            <a:solidFill>
              <a:srgbClr val="FFFFFF"/>
            </a:solidFill>
            <a:prstDash val="solid"/>
          </a:ln>
        </p:spPr>
        <p:txBody>
          <a:bodyPr/>
          <a:lstStyle/>
          <a:p>
            <a:endParaRPr lang="hr-HR"/>
          </a:p>
        </p:txBody>
      </p:sp>
      <p:sp>
        <p:nvSpPr>
          <p:cNvPr id="23" name="Text 20"/>
          <p:cNvSpPr txBox="1"/>
          <p:nvPr/>
        </p:nvSpPr>
        <p:spPr>
          <a:xfrm>
            <a:off x="1322573" y="3805425"/>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6</a:t>
            </a:r>
            <a:endParaRPr lang="en-US" sz="1100" dirty="0"/>
          </a:p>
        </p:txBody>
      </p:sp>
      <p:sp>
        <p:nvSpPr>
          <p:cNvPr id="24" name="Text 21"/>
          <p:cNvSpPr txBox="1"/>
          <p:nvPr/>
        </p:nvSpPr>
        <p:spPr>
          <a:xfrm>
            <a:off x="88133" y="3869433"/>
            <a:ext cx="1188720" cy="256032"/>
          </a:xfrm>
          <a:prstGeom prst="rect">
            <a:avLst/>
          </a:prstGeom>
          <a:noFill/>
          <a:ln/>
        </p:spPr>
        <p:txBody>
          <a:bodyPr wrap="square" lIns="0" tIns="0" rIns="0" bIns="0" rtlCol="0" anchor="ctr"/>
          <a:lstStyle/>
          <a:p>
            <a:pPr marL="0" indent="0" algn="r">
              <a:buNone/>
            </a:pPr>
            <a:r>
              <a:rPr lang="en-US" sz="1100" b="1" dirty="0">
                <a:solidFill>
                  <a:srgbClr val="16232F"/>
                </a:solidFill>
                <a:latin typeface="Calibri" pitchFamily="34" charset="0"/>
                <a:ea typeface="Calibri" pitchFamily="34" charset="-122"/>
                <a:cs typeface="Calibri" pitchFamily="34" charset="-120"/>
              </a:rPr>
              <a:t>Evaluate</a:t>
            </a:r>
            <a:endParaRPr lang="en-US" sz="1100" dirty="0"/>
          </a:p>
        </p:txBody>
      </p:sp>
      <p:sp>
        <p:nvSpPr>
          <p:cNvPr id="25" name="Shape 22"/>
          <p:cNvSpPr/>
          <p:nvPr/>
        </p:nvSpPr>
        <p:spPr>
          <a:xfrm>
            <a:off x="1649223" y="2374280"/>
            <a:ext cx="365760" cy="365760"/>
          </a:xfrm>
          <a:prstGeom prst="ellipse">
            <a:avLst/>
          </a:prstGeom>
          <a:solidFill>
            <a:srgbClr val="C8963E"/>
          </a:solidFill>
          <a:ln w="25400">
            <a:solidFill>
              <a:srgbClr val="FFFFFF"/>
            </a:solidFill>
            <a:prstDash val="solid"/>
          </a:ln>
        </p:spPr>
        <p:txBody>
          <a:bodyPr/>
          <a:lstStyle/>
          <a:p>
            <a:endParaRPr lang="hr-HR"/>
          </a:p>
        </p:txBody>
      </p:sp>
      <p:sp>
        <p:nvSpPr>
          <p:cNvPr id="26" name="Text 23"/>
          <p:cNvSpPr txBox="1"/>
          <p:nvPr/>
        </p:nvSpPr>
        <p:spPr>
          <a:xfrm>
            <a:off x="1649223" y="237428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7</a:t>
            </a:r>
            <a:endParaRPr lang="en-US" sz="1100" dirty="0"/>
          </a:p>
        </p:txBody>
      </p:sp>
      <p:sp>
        <p:nvSpPr>
          <p:cNvPr id="27" name="Text 24"/>
          <p:cNvSpPr txBox="1"/>
          <p:nvPr/>
        </p:nvSpPr>
        <p:spPr>
          <a:xfrm>
            <a:off x="414783" y="2438288"/>
            <a:ext cx="1188720" cy="256032"/>
          </a:xfrm>
          <a:prstGeom prst="rect">
            <a:avLst/>
          </a:prstGeom>
          <a:noFill/>
          <a:ln/>
        </p:spPr>
        <p:txBody>
          <a:bodyPr wrap="square" lIns="0" tIns="0" rIns="0" bIns="0" rtlCol="0" anchor="ctr"/>
          <a:lstStyle/>
          <a:p>
            <a:pPr marL="0" indent="0" algn="r">
              <a:buNone/>
            </a:pPr>
            <a:r>
              <a:rPr lang="en-US" sz="1100" b="1" dirty="0">
                <a:solidFill>
                  <a:srgbClr val="16232F"/>
                </a:solidFill>
                <a:latin typeface="Calibri" pitchFamily="34" charset="0"/>
                <a:ea typeface="Calibri" pitchFamily="34" charset="-122"/>
                <a:cs typeface="Calibri" pitchFamily="34" charset="-120"/>
              </a:rPr>
              <a:t>Next cycle</a:t>
            </a:r>
            <a:endParaRPr lang="en-US" sz="1100" dirty="0"/>
          </a:p>
        </p:txBody>
      </p:sp>
      <p:sp>
        <p:nvSpPr>
          <p:cNvPr id="28" name="Text 25"/>
          <p:cNvSpPr txBox="1"/>
          <p:nvPr/>
        </p:nvSpPr>
        <p:spPr>
          <a:xfrm>
            <a:off x="2148840" y="3246120"/>
            <a:ext cx="2011680" cy="731520"/>
          </a:xfrm>
          <a:prstGeom prst="rect">
            <a:avLst/>
          </a:prstGeom>
          <a:noFill/>
          <a:ln/>
        </p:spPr>
        <p:txBody>
          <a:bodyPr wrap="square" lIns="0" tIns="0" rIns="0" bIns="0" rtlCol="0" anchor="ctr"/>
          <a:lstStyle/>
          <a:p>
            <a:pPr marL="0" indent="0" algn="ctr">
              <a:buNone/>
            </a:pPr>
            <a:r>
              <a:rPr lang="en-US" sz="1500" b="1" dirty="0">
                <a:solidFill>
                  <a:srgbClr val="0E2A4A"/>
                </a:solidFill>
                <a:latin typeface="Cambria" pitchFamily="34" charset="0"/>
                <a:ea typeface="Cambria" pitchFamily="34" charset="-122"/>
                <a:cs typeface="Cambria" pitchFamily="34" charset="-120"/>
              </a:rPr>
              <a:t>Quality cycle</a:t>
            </a:r>
            <a:endParaRPr lang="en-US" sz="1500" dirty="0"/>
          </a:p>
          <a:p>
            <a:pPr marL="0" indent="0" algn="ctr">
              <a:buNone/>
            </a:pPr>
            <a:r>
              <a:rPr lang="en-US" sz="1050" i="1" dirty="0">
                <a:solidFill>
                  <a:srgbClr val="0E2A4A"/>
                </a:solidFill>
                <a:latin typeface="Cambria" pitchFamily="34" charset="0"/>
                <a:ea typeface="Cambria" pitchFamily="34" charset="-122"/>
                <a:cs typeface="Cambria" pitchFamily="34" charset="-120"/>
              </a:rPr>
              <a:t>PDCA / PDSA equivalent</a:t>
            </a:r>
            <a:endParaRPr lang="en-US" sz="1500" dirty="0"/>
          </a:p>
        </p:txBody>
      </p:sp>
      <p:sp>
        <p:nvSpPr>
          <p:cNvPr id="29" name="Shape 26"/>
          <p:cNvSpPr/>
          <p:nvPr/>
        </p:nvSpPr>
        <p:spPr>
          <a:xfrm>
            <a:off x="6400800" y="1463040"/>
            <a:ext cx="5166360" cy="1371600"/>
          </a:xfrm>
          <a:prstGeom prst="roundRect">
            <a:avLst>
              <a:gd name="adj" fmla="val 5333"/>
            </a:avLst>
          </a:prstGeom>
          <a:solidFill>
            <a:srgbClr val="F1F5FA"/>
          </a:solidFill>
          <a:ln/>
        </p:spPr>
        <p:txBody>
          <a:bodyPr/>
          <a:lstStyle/>
          <a:p>
            <a:endParaRPr lang="hr-HR"/>
          </a:p>
        </p:txBody>
      </p:sp>
      <p:sp>
        <p:nvSpPr>
          <p:cNvPr id="30" name="Shape 27"/>
          <p:cNvSpPr/>
          <p:nvPr/>
        </p:nvSpPr>
        <p:spPr>
          <a:xfrm>
            <a:off x="6583680" y="1645920"/>
            <a:ext cx="457200" cy="457200"/>
          </a:xfrm>
          <a:prstGeom prst="ellipse">
            <a:avLst/>
          </a:prstGeom>
          <a:solidFill>
            <a:srgbClr val="0E2A4A"/>
          </a:solidFill>
          <a:ln/>
        </p:spPr>
        <p:txBody>
          <a:bodyPr/>
          <a:lstStyle/>
          <a:p>
            <a:endParaRPr lang="hr-HR"/>
          </a:p>
        </p:txBody>
      </p:sp>
      <p:sp>
        <p:nvSpPr>
          <p:cNvPr id="31" name="Text 28"/>
          <p:cNvSpPr txBox="1"/>
          <p:nvPr/>
        </p:nvSpPr>
        <p:spPr>
          <a:xfrm>
            <a:off x="6583680" y="164592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32" name="Text 29"/>
          <p:cNvSpPr txBox="1"/>
          <p:nvPr/>
        </p:nvSpPr>
        <p:spPr>
          <a:xfrm>
            <a:off x="7223760" y="1572768"/>
            <a:ext cx="4206240" cy="320040"/>
          </a:xfrm>
          <a:prstGeom prst="rect">
            <a:avLst/>
          </a:prstGeom>
          <a:noFill/>
          <a:ln/>
        </p:spPr>
        <p:txBody>
          <a:bodyPr wrap="square" lIns="0" tIns="0" rIns="0" bIns="0" rtlCol="0" anchor="ctr"/>
          <a:lstStyle/>
          <a:p>
            <a:pPr marL="0" indent="0">
              <a:buNone/>
            </a:pPr>
            <a:r>
              <a:rPr lang="en-US" sz="1500" b="1" dirty="0">
                <a:solidFill>
                  <a:srgbClr val="16232F"/>
                </a:solidFill>
                <a:latin typeface="Cambria" pitchFamily="34" charset="0"/>
                <a:ea typeface="Cambria" pitchFamily="34" charset="-122"/>
                <a:cs typeface="Cambria" pitchFamily="34" charset="-120"/>
              </a:rPr>
              <a:t>Training centre</a:t>
            </a:r>
            <a:endParaRPr lang="en-US" sz="1500" dirty="0"/>
          </a:p>
        </p:txBody>
      </p:sp>
      <p:sp>
        <p:nvSpPr>
          <p:cNvPr id="33" name="Text 30"/>
          <p:cNvSpPr txBox="1"/>
          <p:nvPr/>
        </p:nvSpPr>
        <p:spPr>
          <a:xfrm>
            <a:off x="7223760" y="1920240"/>
            <a:ext cx="4206240" cy="868680"/>
          </a:xfrm>
          <a:prstGeom prst="rect">
            <a:avLst/>
          </a:prstGeom>
          <a:noFill/>
          <a:ln/>
        </p:spPr>
        <p:txBody>
          <a:bodyPr wrap="square" lIns="0" tIns="0" rIns="0" bIns="0" rtlCol="0" anchor="ctr"/>
          <a:lstStyle/>
          <a:p>
            <a:pPr marL="0" indent="0">
              <a:lnSpc>
                <a:spcPct val="112000"/>
              </a:lnSpc>
              <a:buNone/>
            </a:pPr>
            <a:r>
              <a:rPr lang="en-US" sz="1100" dirty="0">
                <a:solidFill>
                  <a:srgbClr val="5B6B7D"/>
                </a:solidFill>
                <a:latin typeface="Calibri" pitchFamily="34" charset="0"/>
                <a:ea typeface="Calibri" pitchFamily="34" charset="-122"/>
                <a:cs typeface="Calibri" pitchFamily="34" charset="-120"/>
              </a:rPr>
              <a:t>Annual quality report · named Quality Lead · internal audit · patient-safety learning · trainee feedback at least yearly</a:t>
            </a:r>
            <a:endParaRPr lang="en-US" sz="1100" dirty="0"/>
          </a:p>
        </p:txBody>
      </p:sp>
      <p:sp>
        <p:nvSpPr>
          <p:cNvPr id="34" name="Shape 31"/>
          <p:cNvSpPr/>
          <p:nvPr/>
        </p:nvSpPr>
        <p:spPr>
          <a:xfrm>
            <a:off x="6400800" y="2971800"/>
            <a:ext cx="5166360" cy="1371600"/>
          </a:xfrm>
          <a:prstGeom prst="roundRect">
            <a:avLst>
              <a:gd name="adj" fmla="val 5333"/>
            </a:avLst>
          </a:prstGeom>
          <a:solidFill>
            <a:srgbClr val="F1F5FA"/>
          </a:solidFill>
          <a:ln/>
        </p:spPr>
        <p:txBody>
          <a:bodyPr/>
          <a:lstStyle/>
          <a:p>
            <a:endParaRPr lang="hr-HR"/>
          </a:p>
        </p:txBody>
      </p:sp>
      <p:sp>
        <p:nvSpPr>
          <p:cNvPr id="35" name="Shape 32"/>
          <p:cNvSpPr/>
          <p:nvPr/>
        </p:nvSpPr>
        <p:spPr>
          <a:xfrm>
            <a:off x="6583680" y="3154680"/>
            <a:ext cx="457200" cy="457200"/>
          </a:xfrm>
          <a:prstGeom prst="ellipse">
            <a:avLst/>
          </a:prstGeom>
          <a:solidFill>
            <a:srgbClr val="3D6C99"/>
          </a:solidFill>
          <a:ln/>
        </p:spPr>
        <p:txBody>
          <a:bodyPr/>
          <a:lstStyle/>
          <a:p>
            <a:endParaRPr lang="hr-HR"/>
          </a:p>
        </p:txBody>
      </p:sp>
      <p:sp>
        <p:nvSpPr>
          <p:cNvPr id="36" name="Text 33"/>
          <p:cNvSpPr txBox="1"/>
          <p:nvPr/>
        </p:nvSpPr>
        <p:spPr>
          <a:xfrm>
            <a:off x="6583680" y="315468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37" name="Text 34"/>
          <p:cNvSpPr txBox="1"/>
          <p:nvPr/>
        </p:nvSpPr>
        <p:spPr>
          <a:xfrm>
            <a:off x="7223760" y="3081528"/>
            <a:ext cx="4206240" cy="320040"/>
          </a:xfrm>
          <a:prstGeom prst="rect">
            <a:avLst/>
          </a:prstGeom>
          <a:noFill/>
          <a:ln/>
        </p:spPr>
        <p:txBody>
          <a:bodyPr wrap="square" lIns="0" tIns="0" rIns="0" bIns="0" rtlCol="0" anchor="ctr"/>
          <a:lstStyle/>
          <a:p>
            <a:pPr marL="0" indent="0">
              <a:buNone/>
            </a:pPr>
            <a:r>
              <a:rPr lang="en-US" sz="1500" b="1" dirty="0">
                <a:solidFill>
                  <a:srgbClr val="16232F"/>
                </a:solidFill>
                <a:latin typeface="Cambria" pitchFamily="34" charset="0"/>
                <a:ea typeface="Cambria" pitchFamily="34" charset="-122"/>
                <a:cs typeface="Cambria" pitchFamily="34" charset="-120"/>
              </a:rPr>
              <a:t>National</a:t>
            </a:r>
            <a:endParaRPr lang="en-US" sz="1500" dirty="0"/>
          </a:p>
        </p:txBody>
      </p:sp>
      <p:sp>
        <p:nvSpPr>
          <p:cNvPr id="38" name="Text 35"/>
          <p:cNvSpPr txBox="1"/>
          <p:nvPr/>
        </p:nvSpPr>
        <p:spPr>
          <a:xfrm>
            <a:off x="7223760" y="3429000"/>
            <a:ext cx="4206240" cy="868680"/>
          </a:xfrm>
          <a:prstGeom prst="rect">
            <a:avLst/>
          </a:prstGeom>
          <a:noFill/>
          <a:ln/>
        </p:spPr>
        <p:txBody>
          <a:bodyPr wrap="square" lIns="0" tIns="0" rIns="0" bIns="0" rtlCol="0" anchor="ctr"/>
          <a:lstStyle/>
          <a:p>
            <a:pPr marL="0" indent="0">
              <a:lnSpc>
                <a:spcPct val="112000"/>
              </a:lnSpc>
              <a:buNone/>
            </a:pPr>
            <a:r>
              <a:rPr lang="en-US" sz="1100" dirty="0">
                <a:solidFill>
                  <a:srgbClr val="5B6B7D"/>
                </a:solidFill>
                <a:latin typeface="Calibri" pitchFamily="34" charset="0"/>
                <a:ea typeface="Calibri" pitchFamily="34" charset="-122"/>
                <a:cs typeface="Calibri" pitchFamily="34" charset="-120"/>
              </a:rPr>
              <a:t>External review and reaccreditation at least every 5 years · visiting team should include an outside rheumatologist and a trainee · action plans with follow-up</a:t>
            </a:r>
            <a:endParaRPr lang="en-US" sz="1100" dirty="0"/>
          </a:p>
        </p:txBody>
      </p:sp>
      <p:sp>
        <p:nvSpPr>
          <p:cNvPr id="39" name="Shape 36"/>
          <p:cNvSpPr/>
          <p:nvPr/>
        </p:nvSpPr>
        <p:spPr>
          <a:xfrm>
            <a:off x="6400800" y="4480560"/>
            <a:ext cx="5166360" cy="1371600"/>
          </a:xfrm>
          <a:prstGeom prst="roundRect">
            <a:avLst>
              <a:gd name="adj" fmla="val 5333"/>
            </a:avLst>
          </a:prstGeom>
          <a:solidFill>
            <a:srgbClr val="F1F5FA"/>
          </a:solidFill>
          <a:ln/>
        </p:spPr>
        <p:txBody>
          <a:bodyPr/>
          <a:lstStyle/>
          <a:p>
            <a:endParaRPr lang="hr-HR"/>
          </a:p>
        </p:txBody>
      </p:sp>
      <p:sp>
        <p:nvSpPr>
          <p:cNvPr id="40" name="Shape 37"/>
          <p:cNvSpPr/>
          <p:nvPr/>
        </p:nvSpPr>
        <p:spPr>
          <a:xfrm>
            <a:off x="6583680" y="4663440"/>
            <a:ext cx="457200" cy="457200"/>
          </a:xfrm>
          <a:prstGeom prst="ellipse">
            <a:avLst/>
          </a:prstGeom>
          <a:solidFill>
            <a:srgbClr val="C8963E"/>
          </a:solidFill>
          <a:ln/>
        </p:spPr>
        <p:txBody>
          <a:bodyPr/>
          <a:lstStyle/>
          <a:p>
            <a:endParaRPr lang="hr-HR"/>
          </a:p>
        </p:txBody>
      </p:sp>
      <p:sp>
        <p:nvSpPr>
          <p:cNvPr id="41" name="Text 38"/>
          <p:cNvSpPr txBox="1"/>
          <p:nvPr/>
        </p:nvSpPr>
        <p:spPr>
          <a:xfrm>
            <a:off x="6583680" y="466344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42" name="Text 39"/>
          <p:cNvSpPr txBox="1"/>
          <p:nvPr/>
        </p:nvSpPr>
        <p:spPr>
          <a:xfrm>
            <a:off x="7223760" y="4590288"/>
            <a:ext cx="4206240" cy="320040"/>
          </a:xfrm>
          <a:prstGeom prst="rect">
            <a:avLst/>
          </a:prstGeom>
          <a:noFill/>
          <a:ln/>
        </p:spPr>
        <p:txBody>
          <a:bodyPr wrap="square" lIns="0" tIns="0" rIns="0" bIns="0" rtlCol="0" anchor="ctr"/>
          <a:lstStyle/>
          <a:p>
            <a:pPr marL="0" indent="0">
              <a:buNone/>
            </a:pPr>
            <a:r>
              <a:rPr lang="en-US" sz="1500" b="1" dirty="0">
                <a:solidFill>
                  <a:srgbClr val="16232F"/>
                </a:solidFill>
                <a:latin typeface="Cambria" pitchFamily="34" charset="0"/>
                <a:ea typeface="Cambria" pitchFamily="34" charset="-122"/>
                <a:cs typeface="Cambria" pitchFamily="34" charset="-120"/>
              </a:rPr>
              <a:t>European</a:t>
            </a:r>
            <a:endParaRPr lang="en-US" sz="1500" dirty="0"/>
          </a:p>
        </p:txBody>
      </p:sp>
      <p:sp>
        <p:nvSpPr>
          <p:cNvPr id="43" name="Text 40"/>
          <p:cNvSpPr txBox="1"/>
          <p:nvPr/>
        </p:nvSpPr>
        <p:spPr>
          <a:xfrm>
            <a:off x="7223760" y="4937760"/>
            <a:ext cx="4206240" cy="868680"/>
          </a:xfrm>
          <a:prstGeom prst="rect">
            <a:avLst/>
          </a:prstGeom>
          <a:noFill/>
          <a:ln/>
        </p:spPr>
        <p:txBody>
          <a:bodyPr wrap="square" lIns="0" tIns="0" rIns="0" bIns="0" rtlCol="0" anchor="ctr"/>
          <a:lstStyle/>
          <a:p>
            <a:pPr marL="0" indent="0">
              <a:lnSpc>
                <a:spcPct val="112000"/>
              </a:lnSpc>
              <a:buNone/>
            </a:pPr>
            <a:r>
              <a:rPr lang="en-US" sz="1100" dirty="0">
                <a:solidFill>
                  <a:srgbClr val="5B6B7D"/>
                </a:solidFill>
                <a:latin typeface="Calibri" pitchFamily="34" charset="0"/>
                <a:ea typeface="Calibri" pitchFamily="34" charset="-122"/>
                <a:cs typeface="Calibri" pitchFamily="34" charset="-120"/>
              </a:rPr>
              <a:t>Section and Board activities with EULAR · optional European visitation · ETR reviewed at least every 5 years · WFME 2023 standards</a:t>
            </a:r>
            <a:endParaRPr lang="en-US" sz="1100" dirty="0"/>
          </a:p>
        </p:txBody>
      </p:sp>
      <p:sp>
        <p:nvSpPr>
          <p:cNvPr id="44" name="Text 41"/>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45" name="Text 42"/>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15 / 18</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0E2A4A"/>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THE FINAL COMPETENCE FRAME</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From formal time served to real entrusted competence</a:t>
            </a:r>
            <a:endParaRPr lang="en-US" sz="2700" dirty="0"/>
          </a:p>
        </p:txBody>
      </p:sp>
      <p:sp>
        <p:nvSpPr>
          <p:cNvPr id="6" name="Shape 3"/>
          <p:cNvSpPr/>
          <p:nvPr/>
        </p:nvSpPr>
        <p:spPr>
          <a:xfrm>
            <a:off x="640080" y="1463040"/>
            <a:ext cx="4480560" cy="4297680"/>
          </a:xfrm>
          <a:prstGeom prst="roundRect">
            <a:avLst>
              <a:gd name="adj" fmla="val 1702"/>
            </a:avLst>
          </a:prstGeom>
          <a:solidFill>
            <a:srgbClr val="F1F5FA"/>
          </a:solidFill>
          <a:ln/>
        </p:spPr>
        <p:txBody>
          <a:bodyPr/>
          <a:lstStyle/>
          <a:p>
            <a:endParaRPr lang="hr-HR"/>
          </a:p>
        </p:txBody>
      </p:sp>
      <p:sp>
        <p:nvSpPr>
          <p:cNvPr id="7" name="Text 4"/>
          <p:cNvSpPr txBox="1"/>
          <p:nvPr/>
        </p:nvSpPr>
        <p:spPr>
          <a:xfrm>
            <a:off x="868680" y="1572768"/>
            <a:ext cx="4023360" cy="274320"/>
          </a:xfrm>
          <a:prstGeom prst="rect">
            <a:avLst/>
          </a:prstGeom>
          <a:noFill/>
          <a:ln/>
        </p:spPr>
        <p:txBody>
          <a:bodyPr wrap="square" lIns="0" tIns="0" rIns="0" bIns="0" rtlCol="0" anchor="ctr"/>
          <a:lstStyle/>
          <a:p>
            <a:pPr marL="0" indent="0">
              <a:buNone/>
            </a:pPr>
            <a:r>
              <a:rPr lang="en-US" sz="1200" b="1" kern="0" spc="120" dirty="0">
                <a:solidFill>
                  <a:srgbClr val="3D6C99"/>
                </a:solidFill>
                <a:latin typeface="Calibri" pitchFamily="34" charset="0"/>
                <a:ea typeface="Calibri" pitchFamily="34" charset="-122"/>
                <a:cs typeface="Calibri" pitchFamily="34" charset="-120"/>
              </a:rPr>
              <a:t>FORMAL — the old time frame</a:t>
            </a:r>
            <a:endParaRPr lang="en-US" sz="1200" dirty="0"/>
          </a:p>
        </p:txBody>
      </p:sp>
      <p:sp>
        <p:nvSpPr>
          <p:cNvPr id="8" name="Shape 5"/>
          <p:cNvSpPr/>
          <p:nvPr/>
        </p:nvSpPr>
        <p:spPr>
          <a:xfrm>
            <a:off x="868680" y="2057400"/>
            <a:ext cx="914400" cy="457200"/>
          </a:xfrm>
          <a:prstGeom prst="roundRect">
            <a:avLst>
              <a:gd name="adj" fmla="val 10000"/>
            </a:avLst>
          </a:prstGeom>
          <a:solidFill>
            <a:srgbClr val="9FBAD6"/>
          </a:solidFill>
          <a:ln/>
        </p:spPr>
        <p:txBody>
          <a:bodyPr/>
          <a:lstStyle/>
          <a:p>
            <a:endParaRPr lang="hr-HR"/>
          </a:p>
        </p:txBody>
      </p:sp>
      <p:sp>
        <p:nvSpPr>
          <p:cNvPr id="9" name="Text 6"/>
          <p:cNvSpPr txBox="1"/>
          <p:nvPr/>
        </p:nvSpPr>
        <p:spPr>
          <a:xfrm>
            <a:off x="868680" y="2057400"/>
            <a:ext cx="914400" cy="457200"/>
          </a:xfrm>
          <a:prstGeom prst="rect">
            <a:avLst/>
          </a:prstGeom>
          <a:noFill/>
          <a:ln/>
        </p:spPr>
        <p:txBody>
          <a:bodyPr wrap="square" lIns="0" tIns="0" rIns="0" bIns="0" rtlCol="0" anchor="ctr"/>
          <a:lstStyle/>
          <a:p>
            <a:pPr marL="0" indent="0" algn="ctr">
              <a:buNone/>
            </a:pPr>
            <a:r>
              <a:rPr lang="en-US" sz="1150" b="1" dirty="0">
                <a:solidFill>
                  <a:srgbClr val="0E2A4A"/>
                </a:solidFill>
                <a:latin typeface="Calibri" pitchFamily="34" charset="0"/>
                <a:ea typeface="Calibri" pitchFamily="34" charset="-122"/>
                <a:cs typeface="Calibri" pitchFamily="34" charset="-120"/>
              </a:rPr>
              <a:t>IM 2 y</a:t>
            </a:r>
            <a:endParaRPr lang="en-US" sz="1150" dirty="0"/>
          </a:p>
        </p:txBody>
      </p:sp>
      <p:sp>
        <p:nvSpPr>
          <p:cNvPr id="10" name="Shape 7"/>
          <p:cNvSpPr/>
          <p:nvPr/>
        </p:nvSpPr>
        <p:spPr>
          <a:xfrm>
            <a:off x="1828800" y="2057400"/>
            <a:ext cx="3017520" cy="457200"/>
          </a:xfrm>
          <a:prstGeom prst="roundRect">
            <a:avLst>
              <a:gd name="adj" fmla="val 10000"/>
            </a:avLst>
          </a:prstGeom>
          <a:solidFill>
            <a:srgbClr val="3D6C99"/>
          </a:solidFill>
          <a:ln/>
        </p:spPr>
        <p:txBody>
          <a:bodyPr/>
          <a:lstStyle/>
          <a:p>
            <a:endParaRPr lang="hr-HR"/>
          </a:p>
        </p:txBody>
      </p:sp>
      <p:sp>
        <p:nvSpPr>
          <p:cNvPr id="11" name="Text 8"/>
          <p:cNvSpPr txBox="1"/>
          <p:nvPr/>
        </p:nvSpPr>
        <p:spPr>
          <a:xfrm>
            <a:off x="1828800" y="2057400"/>
            <a:ext cx="3017520" cy="45720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Rheumatology 4 y (recommended)</a:t>
            </a:r>
            <a:endParaRPr lang="en-US" sz="1150" dirty="0"/>
          </a:p>
        </p:txBody>
      </p:sp>
      <p:sp>
        <p:nvSpPr>
          <p:cNvPr id="12" name="Text 9"/>
          <p:cNvSpPr txBox="1"/>
          <p:nvPr/>
        </p:nvSpPr>
        <p:spPr>
          <a:xfrm>
            <a:off x="868680" y="2788920"/>
            <a:ext cx="4023360" cy="1371600"/>
          </a:xfrm>
          <a:prstGeom prst="rect">
            <a:avLst/>
          </a:prstGeom>
          <a:noFill/>
          <a:ln/>
        </p:spPr>
        <p:txBody>
          <a:bodyPr wrap="square" lIns="0" tIns="0" rIns="0" bIns="0" rtlCol="0" anchor="ctr"/>
          <a:lstStyle/>
          <a:p>
            <a:pPr marL="342900" indent="-342900">
              <a:spcAft>
                <a:spcPts val="600"/>
              </a:spcAft>
              <a:buSzPct val="100000"/>
              <a:buChar char="•"/>
            </a:pPr>
            <a:r>
              <a:rPr lang="en-US" sz="1300" dirty="0">
                <a:solidFill>
                  <a:srgbClr val="16232F"/>
                </a:solidFill>
                <a:latin typeface="Calibri" pitchFamily="34" charset="0"/>
                <a:ea typeface="Calibri" pitchFamily="34" charset="-122"/>
                <a:cs typeface="Calibri" pitchFamily="34" charset="-120"/>
              </a:rPr>
              <a:t>Years completed</a:t>
            </a:r>
            <a:endParaRPr lang="en-US" sz="1300" dirty="0"/>
          </a:p>
          <a:p>
            <a:pPr marL="342900" indent="-342900">
              <a:spcAft>
                <a:spcPts val="600"/>
              </a:spcAft>
              <a:buSzPct val="100000"/>
              <a:buChar char="•"/>
            </a:pPr>
            <a:r>
              <a:rPr lang="en-US" sz="1300" dirty="0">
                <a:solidFill>
                  <a:srgbClr val="16232F"/>
                </a:solidFill>
                <a:latin typeface="Calibri" pitchFamily="34" charset="0"/>
                <a:ea typeface="Calibri" pitchFamily="34" charset="-122"/>
                <a:cs typeface="Calibri" pitchFamily="34" charset="-120"/>
              </a:rPr>
              <a:t>Conditions seen, procedures listed</a:t>
            </a:r>
            <a:endParaRPr lang="en-US" sz="1300" dirty="0"/>
          </a:p>
          <a:p>
            <a:pPr marL="342900" indent="-342900">
              <a:spcAft>
                <a:spcPts val="600"/>
              </a:spcAft>
              <a:buSzPct val="100000"/>
              <a:buChar char="•"/>
            </a:pPr>
            <a:r>
              <a:rPr lang="en-US" sz="1300" dirty="0">
                <a:solidFill>
                  <a:srgbClr val="16232F"/>
                </a:solidFill>
                <a:latin typeface="Calibri" pitchFamily="34" charset="0"/>
                <a:ea typeface="Calibri" pitchFamily="34" charset="-122"/>
                <a:cs typeface="Calibri" pitchFamily="34" charset="-120"/>
              </a:rPr>
              <a:t>Time is the evidence</a:t>
            </a:r>
            <a:endParaRPr lang="en-US" sz="1300" dirty="0"/>
          </a:p>
        </p:txBody>
      </p:sp>
      <p:sp>
        <p:nvSpPr>
          <p:cNvPr id="13" name="Text 10"/>
          <p:cNvSpPr txBox="1"/>
          <p:nvPr/>
        </p:nvSpPr>
        <p:spPr>
          <a:xfrm>
            <a:off x="868680" y="4572000"/>
            <a:ext cx="4023360" cy="1005840"/>
          </a:xfrm>
          <a:prstGeom prst="rect">
            <a:avLst/>
          </a:prstGeom>
          <a:noFill/>
          <a:ln/>
        </p:spPr>
        <p:txBody>
          <a:bodyPr wrap="square" lIns="0" tIns="0" rIns="0" bIns="0" rtlCol="0" anchor="ctr"/>
          <a:lstStyle/>
          <a:p>
            <a:pPr marL="0" indent="0">
              <a:buNone/>
            </a:pPr>
            <a:r>
              <a:rPr lang="en-US" sz="1400" i="1" dirty="0">
                <a:solidFill>
                  <a:srgbClr val="0E2A4A"/>
                </a:solidFill>
                <a:latin typeface="Cambria" pitchFamily="34" charset="0"/>
                <a:ea typeface="Cambria" pitchFamily="34" charset="-122"/>
                <a:cs typeface="Cambria" pitchFamily="34" charset="-120"/>
              </a:rPr>
              <a:t>Same years can hide very different competence.</a:t>
            </a:r>
            <a:endParaRPr lang="en-US" sz="1400" dirty="0"/>
          </a:p>
        </p:txBody>
      </p:sp>
      <p:pic>
        <p:nvPicPr>
          <p:cNvPr id="14" name="Image 1" descr="preencoded.png"/>
          <p:cNvPicPr>
            <a:picLocks noChangeAspect="1"/>
          </p:cNvPicPr>
          <p:nvPr/>
        </p:nvPicPr>
        <p:blipFill>
          <a:blip r:embed="rId4"/>
          <a:stretch>
            <a:fillRect/>
          </a:stretch>
        </p:blipFill>
        <p:spPr>
          <a:xfrm>
            <a:off x="5257800" y="3337560"/>
            <a:ext cx="502920" cy="502920"/>
          </a:xfrm>
          <a:prstGeom prst="rect">
            <a:avLst/>
          </a:prstGeom>
        </p:spPr>
      </p:pic>
      <p:sp>
        <p:nvSpPr>
          <p:cNvPr id="15" name="Shape 11"/>
          <p:cNvSpPr/>
          <p:nvPr/>
        </p:nvSpPr>
        <p:spPr>
          <a:xfrm>
            <a:off x="5897880" y="1463040"/>
            <a:ext cx="5623560" cy="4297680"/>
          </a:xfrm>
          <a:prstGeom prst="roundRect">
            <a:avLst>
              <a:gd name="adj" fmla="val 1702"/>
            </a:avLst>
          </a:prstGeom>
          <a:solidFill>
            <a:srgbClr val="0E2A4A"/>
          </a:solidFill>
          <a:ln/>
        </p:spPr>
        <p:txBody>
          <a:bodyPr/>
          <a:lstStyle/>
          <a:p>
            <a:endParaRPr lang="hr-HR"/>
          </a:p>
        </p:txBody>
      </p:sp>
      <p:sp>
        <p:nvSpPr>
          <p:cNvPr id="16" name="Text 12"/>
          <p:cNvSpPr txBox="1"/>
          <p:nvPr/>
        </p:nvSpPr>
        <p:spPr>
          <a:xfrm>
            <a:off x="6126480" y="1572768"/>
            <a:ext cx="5120640" cy="274320"/>
          </a:xfrm>
          <a:prstGeom prst="rect">
            <a:avLst/>
          </a:prstGeom>
          <a:noFill/>
          <a:ln/>
        </p:spPr>
        <p:txBody>
          <a:bodyPr wrap="square" lIns="0" tIns="0" rIns="0" bIns="0" rtlCol="0" anchor="ctr"/>
          <a:lstStyle/>
          <a:p>
            <a:pPr marL="0" indent="0">
              <a:buNone/>
            </a:pPr>
            <a:r>
              <a:rPr lang="en-US" sz="1200" b="1" kern="0" spc="120" dirty="0">
                <a:solidFill>
                  <a:srgbClr val="C8963E"/>
                </a:solidFill>
                <a:latin typeface="Calibri" pitchFamily="34" charset="0"/>
                <a:ea typeface="Calibri" pitchFamily="34" charset="-122"/>
                <a:cs typeface="Calibri" pitchFamily="34" charset="-120"/>
              </a:rPr>
              <a:t>REAL — documented entrustment</a:t>
            </a:r>
            <a:endParaRPr lang="en-US" sz="1200" dirty="0"/>
          </a:p>
        </p:txBody>
      </p:sp>
      <p:sp>
        <p:nvSpPr>
          <p:cNvPr id="17" name="Shape 13"/>
          <p:cNvSpPr/>
          <p:nvPr/>
        </p:nvSpPr>
        <p:spPr>
          <a:xfrm>
            <a:off x="6126480" y="3566160"/>
            <a:ext cx="1097280" cy="411480"/>
          </a:xfrm>
          <a:prstGeom prst="rect">
            <a:avLst/>
          </a:prstGeom>
          <a:solidFill>
            <a:srgbClr val="3D6C99"/>
          </a:solidFill>
          <a:ln/>
        </p:spPr>
        <p:txBody>
          <a:bodyPr/>
          <a:lstStyle/>
          <a:p>
            <a:endParaRPr lang="hr-HR"/>
          </a:p>
        </p:txBody>
      </p:sp>
      <p:sp>
        <p:nvSpPr>
          <p:cNvPr id="18" name="Text 14"/>
          <p:cNvSpPr txBox="1"/>
          <p:nvPr/>
        </p:nvSpPr>
        <p:spPr>
          <a:xfrm>
            <a:off x="6126480" y="3593592"/>
            <a:ext cx="1097280"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9" name="Text 15"/>
          <p:cNvSpPr txBox="1"/>
          <p:nvPr/>
        </p:nvSpPr>
        <p:spPr>
          <a:xfrm>
            <a:off x="6126480" y="4014216"/>
            <a:ext cx="1097280" cy="256032"/>
          </a:xfrm>
          <a:prstGeom prst="rect">
            <a:avLst/>
          </a:prstGeom>
          <a:noFill/>
          <a:ln/>
        </p:spPr>
        <p:txBody>
          <a:bodyPr wrap="square" lIns="0" tIns="0" rIns="0" bIns="0" rtlCol="0" anchor="ctr"/>
          <a:lstStyle/>
          <a:p>
            <a:pPr marL="0" indent="0" algn="ctr">
              <a:buNone/>
            </a:pPr>
            <a:r>
              <a:rPr lang="en-US" sz="1050" dirty="0">
                <a:solidFill>
                  <a:srgbClr val="9FBAD6"/>
                </a:solidFill>
                <a:latin typeface="Calibri" pitchFamily="34" charset="0"/>
                <a:ea typeface="Calibri" pitchFamily="34" charset="-122"/>
                <a:cs typeface="Calibri" pitchFamily="34" charset="-120"/>
              </a:rPr>
              <a:t>Observer</a:t>
            </a:r>
            <a:endParaRPr lang="en-US" sz="1050" dirty="0"/>
          </a:p>
        </p:txBody>
      </p:sp>
      <p:sp>
        <p:nvSpPr>
          <p:cNvPr id="20" name="Shape 16"/>
          <p:cNvSpPr/>
          <p:nvPr/>
        </p:nvSpPr>
        <p:spPr>
          <a:xfrm>
            <a:off x="7296912" y="3200400"/>
            <a:ext cx="1097280" cy="777240"/>
          </a:xfrm>
          <a:prstGeom prst="rect">
            <a:avLst/>
          </a:prstGeom>
          <a:solidFill>
            <a:srgbClr val="3D6C99"/>
          </a:solidFill>
          <a:ln/>
        </p:spPr>
        <p:txBody>
          <a:bodyPr/>
          <a:lstStyle/>
          <a:p>
            <a:endParaRPr lang="hr-HR"/>
          </a:p>
        </p:txBody>
      </p:sp>
      <p:sp>
        <p:nvSpPr>
          <p:cNvPr id="21" name="Text 17"/>
          <p:cNvSpPr txBox="1"/>
          <p:nvPr/>
        </p:nvSpPr>
        <p:spPr>
          <a:xfrm>
            <a:off x="7296912" y="3227832"/>
            <a:ext cx="1097280"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22" name="Text 18"/>
          <p:cNvSpPr txBox="1"/>
          <p:nvPr/>
        </p:nvSpPr>
        <p:spPr>
          <a:xfrm>
            <a:off x="7296912" y="4014216"/>
            <a:ext cx="1097280" cy="256032"/>
          </a:xfrm>
          <a:prstGeom prst="rect">
            <a:avLst/>
          </a:prstGeom>
          <a:noFill/>
          <a:ln/>
        </p:spPr>
        <p:txBody>
          <a:bodyPr wrap="square" lIns="0" tIns="0" rIns="0" bIns="0" rtlCol="0" anchor="ctr"/>
          <a:lstStyle/>
          <a:p>
            <a:pPr marL="0" indent="0" algn="ctr">
              <a:buNone/>
            </a:pPr>
            <a:r>
              <a:rPr lang="en-US" sz="1050" dirty="0">
                <a:solidFill>
                  <a:srgbClr val="9FBAD6"/>
                </a:solidFill>
                <a:latin typeface="Calibri" pitchFamily="34" charset="0"/>
                <a:ea typeface="Calibri" pitchFamily="34" charset="-122"/>
                <a:cs typeface="Calibri" pitchFamily="34" charset="-120"/>
              </a:rPr>
              <a:t>Direct</a:t>
            </a:r>
            <a:endParaRPr lang="en-US" sz="1050" dirty="0"/>
          </a:p>
        </p:txBody>
      </p:sp>
      <p:sp>
        <p:nvSpPr>
          <p:cNvPr id="23" name="Shape 19"/>
          <p:cNvSpPr/>
          <p:nvPr/>
        </p:nvSpPr>
        <p:spPr>
          <a:xfrm>
            <a:off x="8467344" y="2834640"/>
            <a:ext cx="1097280" cy="1143000"/>
          </a:xfrm>
          <a:prstGeom prst="rect">
            <a:avLst/>
          </a:prstGeom>
          <a:solidFill>
            <a:srgbClr val="3D6C99"/>
          </a:solidFill>
          <a:ln/>
        </p:spPr>
        <p:txBody>
          <a:bodyPr/>
          <a:lstStyle/>
          <a:p>
            <a:endParaRPr lang="hr-HR"/>
          </a:p>
        </p:txBody>
      </p:sp>
      <p:sp>
        <p:nvSpPr>
          <p:cNvPr id="24" name="Text 20"/>
          <p:cNvSpPr txBox="1"/>
          <p:nvPr/>
        </p:nvSpPr>
        <p:spPr>
          <a:xfrm>
            <a:off x="8467344" y="2862072"/>
            <a:ext cx="1097280"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5" name="Text 21"/>
          <p:cNvSpPr txBox="1"/>
          <p:nvPr/>
        </p:nvSpPr>
        <p:spPr>
          <a:xfrm>
            <a:off x="8467344" y="4014216"/>
            <a:ext cx="1097280" cy="256032"/>
          </a:xfrm>
          <a:prstGeom prst="rect">
            <a:avLst/>
          </a:prstGeom>
          <a:noFill/>
          <a:ln/>
        </p:spPr>
        <p:txBody>
          <a:bodyPr wrap="square" lIns="0" tIns="0" rIns="0" bIns="0" rtlCol="0" anchor="ctr"/>
          <a:lstStyle/>
          <a:p>
            <a:pPr marL="0" indent="0" algn="ctr">
              <a:buNone/>
            </a:pPr>
            <a:r>
              <a:rPr lang="en-US" sz="1050" dirty="0">
                <a:solidFill>
                  <a:srgbClr val="9FBAD6"/>
                </a:solidFill>
                <a:latin typeface="Calibri" pitchFamily="34" charset="0"/>
                <a:ea typeface="Calibri" pitchFamily="34" charset="-122"/>
                <a:cs typeface="Calibri" pitchFamily="34" charset="-120"/>
              </a:rPr>
              <a:t>Indirect</a:t>
            </a:r>
            <a:endParaRPr lang="en-US" sz="1050" dirty="0"/>
          </a:p>
        </p:txBody>
      </p:sp>
      <p:sp>
        <p:nvSpPr>
          <p:cNvPr id="26" name="Shape 22"/>
          <p:cNvSpPr/>
          <p:nvPr/>
        </p:nvSpPr>
        <p:spPr>
          <a:xfrm>
            <a:off x="9637776" y="2468880"/>
            <a:ext cx="1097280" cy="1508760"/>
          </a:xfrm>
          <a:prstGeom prst="rect">
            <a:avLst/>
          </a:prstGeom>
          <a:solidFill>
            <a:srgbClr val="C8963E"/>
          </a:solidFill>
          <a:ln/>
        </p:spPr>
        <p:txBody>
          <a:bodyPr/>
          <a:lstStyle/>
          <a:p>
            <a:endParaRPr lang="hr-HR"/>
          </a:p>
        </p:txBody>
      </p:sp>
      <p:sp>
        <p:nvSpPr>
          <p:cNvPr id="27" name="Text 23"/>
          <p:cNvSpPr txBox="1"/>
          <p:nvPr/>
        </p:nvSpPr>
        <p:spPr>
          <a:xfrm>
            <a:off x="9637776" y="2496312"/>
            <a:ext cx="1097280" cy="32004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8" name="Text 24"/>
          <p:cNvSpPr txBox="1"/>
          <p:nvPr/>
        </p:nvSpPr>
        <p:spPr>
          <a:xfrm>
            <a:off x="9637776" y="4014216"/>
            <a:ext cx="1097280" cy="256032"/>
          </a:xfrm>
          <a:prstGeom prst="rect">
            <a:avLst/>
          </a:prstGeom>
          <a:noFill/>
          <a:ln/>
        </p:spPr>
        <p:txBody>
          <a:bodyPr wrap="square" lIns="0" tIns="0" rIns="0" bIns="0" rtlCol="0" anchor="ctr"/>
          <a:lstStyle/>
          <a:p>
            <a:pPr marL="0" indent="0" algn="ctr">
              <a:buNone/>
            </a:pPr>
            <a:r>
              <a:rPr lang="en-US" sz="1050" dirty="0">
                <a:solidFill>
                  <a:srgbClr val="9FBAD6"/>
                </a:solidFill>
                <a:latin typeface="Calibri" pitchFamily="34" charset="0"/>
                <a:ea typeface="Calibri" pitchFamily="34" charset="-122"/>
                <a:cs typeface="Calibri" pitchFamily="34" charset="-120"/>
              </a:rPr>
              <a:t>Unsupervised</a:t>
            </a:r>
            <a:endParaRPr lang="en-US" sz="1050" dirty="0"/>
          </a:p>
        </p:txBody>
      </p:sp>
      <p:sp>
        <p:nvSpPr>
          <p:cNvPr id="29" name="Text 25"/>
          <p:cNvSpPr txBox="1"/>
          <p:nvPr/>
        </p:nvSpPr>
        <p:spPr>
          <a:xfrm>
            <a:off x="6126480" y="4434840"/>
            <a:ext cx="5166360" cy="123444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FFFFFF"/>
                </a:solidFill>
                <a:latin typeface="Calibri" pitchFamily="34" charset="0"/>
                <a:ea typeface="Calibri" pitchFamily="34" charset="-122"/>
                <a:cs typeface="Calibri" pitchFamily="34" charset="-120"/>
              </a:rPr>
              <a:t>Minimum 5 years (2 internal medicine + at least 3 rheumatology) is exposure, not proof</a:t>
            </a:r>
            <a:endParaRPr lang="en-US" sz="1150" dirty="0"/>
          </a:p>
          <a:p>
            <a:pPr marL="342900" indent="-342900">
              <a:spcAft>
                <a:spcPts val="500"/>
              </a:spcAft>
              <a:buSzPct val="100000"/>
              <a:buChar char="•"/>
            </a:pPr>
            <a:r>
              <a:rPr lang="en-US" sz="1150" dirty="0">
                <a:solidFill>
                  <a:srgbClr val="FFFFFF"/>
                </a:solidFill>
                <a:latin typeface="Calibri" pitchFamily="34" charset="0"/>
                <a:ea typeface="Calibri" pitchFamily="34" charset="-122"/>
                <a:cs typeface="Calibri" pitchFamily="34" charset="-120"/>
              </a:rPr>
              <a:t>Qualification needs the terminal entrustment level for each of 11 EPAs — Level 4, with stated exceptions (EPA 10; ultrasound Tier 1)</a:t>
            </a:r>
            <a:endParaRPr lang="en-US" sz="1150" dirty="0"/>
          </a:p>
        </p:txBody>
      </p:sp>
      <p:sp>
        <p:nvSpPr>
          <p:cNvPr id="30" name="Text 26"/>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31" name="Text 27"/>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16 / 18</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57200"/>
            <a:ext cx="566928" cy="566928"/>
          </a:xfrm>
          <a:prstGeom prst="ellipse">
            <a:avLst/>
          </a:prstGeom>
          <a:solidFill>
            <a:srgbClr val="3D6C99"/>
          </a:solidFill>
          <a:ln/>
        </p:spPr>
        <p:txBody>
          <a:bodyPr/>
          <a:lstStyle/>
          <a:p>
            <a:endParaRPr lang="hr-HR"/>
          </a:p>
        </p:txBody>
      </p:sp>
      <p:pic>
        <p:nvPicPr>
          <p:cNvPr id="3" name="Image 0" descr="preencoded.png"/>
          <p:cNvPicPr>
            <a:picLocks noChangeAspect="1"/>
          </p:cNvPicPr>
          <p:nvPr/>
        </p:nvPicPr>
        <p:blipFill>
          <a:blip r:embed="rId3"/>
          <a:stretch>
            <a:fillRect/>
          </a:stretch>
        </p:blipFill>
        <p:spPr>
          <a:xfrm>
            <a:off x="781812" y="598932"/>
            <a:ext cx="283464" cy="283464"/>
          </a:xfrm>
          <a:prstGeom prst="rect">
            <a:avLst/>
          </a:prstGeom>
        </p:spPr>
      </p:pic>
      <p:sp>
        <p:nvSpPr>
          <p:cNvPr id="4" name="Text 1"/>
          <p:cNvSpPr txBox="1"/>
          <p:nvPr/>
        </p:nvSpPr>
        <p:spPr>
          <a:xfrm>
            <a:off x="1426464" y="384048"/>
            <a:ext cx="9601200" cy="256032"/>
          </a:xfrm>
          <a:prstGeom prst="rect">
            <a:avLst/>
          </a:prstGeom>
          <a:noFill/>
          <a:ln/>
        </p:spPr>
        <p:txBody>
          <a:bodyPr wrap="square" lIns="0" tIns="0" rIns="0" bIns="0" rtlCol="0" anchor="ctr"/>
          <a:lstStyle/>
          <a:p>
            <a:pPr marL="0" indent="0">
              <a:buNone/>
            </a:pPr>
            <a:r>
              <a:rPr lang="en-US" sz="1150" b="1" kern="0" spc="200" dirty="0">
                <a:solidFill>
                  <a:srgbClr val="C8963E"/>
                </a:solidFill>
                <a:latin typeface="Calibri" pitchFamily="34" charset="0"/>
                <a:ea typeface="Calibri" pitchFamily="34" charset="-122"/>
                <a:cs typeface="Calibri" pitchFamily="34" charset="-120"/>
              </a:rPr>
              <a:t>OUR STANCE</a:t>
            </a:r>
            <a:endParaRPr lang="en-US" sz="1150" dirty="0"/>
          </a:p>
        </p:txBody>
      </p:sp>
      <p:sp>
        <p:nvSpPr>
          <p:cNvPr id="5" name="Text 2"/>
          <p:cNvSpPr txBox="1"/>
          <p:nvPr/>
        </p:nvSpPr>
        <p:spPr>
          <a:xfrm>
            <a:off x="1426464" y="621792"/>
            <a:ext cx="10241280" cy="502920"/>
          </a:xfrm>
          <a:prstGeom prst="rect">
            <a:avLst/>
          </a:prstGeom>
          <a:noFill/>
          <a:ln/>
        </p:spPr>
        <p:txBody>
          <a:bodyPr wrap="square" lIns="0" tIns="0" rIns="0" bIns="0" rtlCol="0" anchor="ctr"/>
          <a:lstStyle/>
          <a:p>
            <a:pPr marL="0" indent="0">
              <a:buNone/>
            </a:pPr>
            <a:r>
              <a:rPr lang="en-US" sz="2700" b="1" dirty="0">
                <a:solidFill>
                  <a:srgbClr val="16232F"/>
                </a:solidFill>
                <a:latin typeface="Cambria" pitchFamily="34" charset="0"/>
                <a:ea typeface="Cambria" pitchFamily="34" charset="-122"/>
                <a:cs typeface="Cambria" pitchFamily="34" charset="-120"/>
              </a:rPr>
              <a:t>Not prescriptive — harmonizing, with a tendency to standardize</a:t>
            </a:r>
            <a:endParaRPr lang="en-US" sz="2700" dirty="0"/>
          </a:p>
        </p:txBody>
      </p:sp>
      <p:sp>
        <p:nvSpPr>
          <p:cNvPr id="6" name="Shape 3"/>
          <p:cNvSpPr/>
          <p:nvPr/>
        </p:nvSpPr>
        <p:spPr>
          <a:xfrm>
            <a:off x="640080" y="1508760"/>
            <a:ext cx="6035040" cy="777240"/>
          </a:xfrm>
          <a:prstGeom prst="roundRect">
            <a:avLst>
              <a:gd name="adj" fmla="val 7059"/>
            </a:avLst>
          </a:prstGeom>
          <a:solidFill>
            <a:srgbClr val="0E2A4A"/>
          </a:solidFill>
          <a:ln/>
        </p:spPr>
        <p:txBody>
          <a:bodyPr/>
          <a:lstStyle/>
          <a:p>
            <a:endParaRPr lang="hr-HR"/>
          </a:p>
        </p:txBody>
      </p:sp>
      <p:sp>
        <p:nvSpPr>
          <p:cNvPr id="7" name="Text 4"/>
          <p:cNvSpPr txBox="1"/>
          <p:nvPr/>
        </p:nvSpPr>
        <p:spPr>
          <a:xfrm>
            <a:off x="868680" y="1508760"/>
            <a:ext cx="5669280" cy="7772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SHALL / MUST</a:t>
            </a:r>
            <a:endParaRPr lang="en-US" sz="1300" dirty="0"/>
          </a:p>
          <a:p>
            <a:pPr marL="0" indent="0">
              <a:buNone/>
            </a:pPr>
            <a:r>
              <a:rPr lang="en-US" sz="1150" dirty="0">
                <a:solidFill>
                  <a:srgbClr val="FFFFFF"/>
                </a:solidFill>
                <a:latin typeface="Calibri" pitchFamily="34" charset="0"/>
                <a:ea typeface="Calibri" pitchFamily="34" charset="-122"/>
                <a:cs typeface="Calibri" pitchFamily="34" charset="-120"/>
              </a:rPr>
              <a:t>European minimum</a:t>
            </a:r>
            <a:endParaRPr lang="en-US" sz="1300" dirty="0"/>
          </a:p>
        </p:txBody>
      </p:sp>
      <p:sp>
        <p:nvSpPr>
          <p:cNvPr id="8" name="Shape 5"/>
          <p:cNvSpPr/>
          <p:nvPr/>
        </p:nvSpPr>
        <p:spPr>
          <a:xfrm>
            <a:off x="640080" y="2423160"/>
            <a:ext cx="4937760" cy="777240"/>
          </a:xfrm>
          <a:prstGeom prst="roundRect">
            <a:avLst>
              <a:gd name="adj" fmla="val 7059"/>
            </a:avLst>
          </a:prstGeom>
          <a:solidFill>
            <a:srgbClr val="3D6C99"/>
          </a:solidFill>
          <a:ln/>
        </p:spPr>
        <p:txBody>
          <a:bodyPr/>
          <a:lstStyle/>
          <a:p>
            <a:endParaRPr lang="hr-HR"/>
          </a:p>
        </p:txBody>
      </p:sp>
      <p:sp>
        <p:nvSpPr>
          <p:cNvPr id="9" name="Text 6"/>
          <p:cNvSpPr txBox="1"/>
          <p:nvPr/>
        </p:nvSpPr>
        <p:spPr>
          <a:xfrm>
            <a:off x="868680" y="2423160"/>
            <a:ext cx="4572000" cy="7772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SHOULD</a:t>
            </a:r>
            <a:endParaRPr lang="en-US" sz="1300" dirty="0"/>
          </a:p>
          <a:p>
            <a:pPr marL="0" indent="0">
              <a:buNone/>
            </a:pPr>
            <a:r>
              <a:rPr lang="en-US" sz="1150" dirty="0">
                <a:solidFill>
                  <a:srgbClr val="FFFFFF"/>
                </a:solidFill>
                <a:latin typeface="Calibri" pitchFamily="34" charset="0"/>
                <a:ea typeface="Calibri" pitchFamily="34" charset="-122"/>
                <a:cs typeface="Calibri" pitchFamily="34" charset="-120"/>
              </a:rPr>
              <a:t>recommended standard; justify any alternative</a:t>
            </a:r>
            <a:endParaRPr lang="en-US" sz="1300" dirty="0"/>
          </a:p>
        </p:txBody>
      </p:sp>
      <p:sp>
        <p:nvSpPr>
          <p:cNvPr id="10" name="Shape 7"/>
          <p:cNvSpPr/>
          <p:nvPr/>
        </p:nvSpPr>
        <p:spPr>
          <a:xfrm>
            <a:off x="640080" y="3337560"/>
            <a:ext cx="3840480" cy="777240"/>
          </a:xfrm>
          <a:prstGeom prst="roundRect">
            <a:avLst>
              <a:gd name="adj" fmla="val 7059"/>
            </a:avLst>
          </a:prstGeom>
          <a:solidFill>
            <a:srgbClr val="9FBAD6"/>
          </a:solidFill>
          <a:ln/>
        </p:spPr>
        <p:txBody>
          <a:bodyPr/>
          <a:lstStyle/>
          <a:p>
            <a:endParaRPr lang="hr-HR"/>
          </a:p>
        </p:txBody>
      </p:sp>
      <p:sp>
        <p:nvSpPr>
          <p:cNvPr id="11" name="Text 8"/>
          <p:cNvSpPr txBox="1"/>
          <p:nvPr/>
        </p:nvSpPr>
        <p:spPr>
          <a:xfrm>
            <a:off x="868680" y="3337560"/>
            <a:ext cx="3474720" cy="777240"/>
          </a:xfrm>
          <a:prstGeom prst="rect">
            <a:avLst/>
          </a:prstGeom>
          <a:noFill/>
          <a:ln/>
        </p:spPr>
        <p:txBody>
          <a:bodyPr wrap="square" lIns="0" tIns="0" rIns="0" bIns="0" rtlCol="0" anchor="ctr"/>
          <a:lstStyle/>
          <a:p>
            <a:pPr marL="0" indent="0">
              <a:buNone/>
            </a:pPr>
            <a:r>
              <a:rPr lang="en-US" sz="1300" b="1" dirty="0">
                <a:solidFill>
                  <a:srgbClr val="0E2A4A"/>
                </a:solidFill>
                <a:latin typeface="Calibri" pitchFamily="34" charset="0"/>
                <a:ea typeface="Calibri" pitchFamily="34" charset="-122"/>
                <a:cs typeface="Calibri" pitchFamily="34" charset="-120"/>
              </a:rPr>
              <a:t>MAY · DESIRABLE</a:t>
            </a:r>
            <a:endParaRPr lang="en-US" sz="1300" dirty="0"/>
          </a:p>
          <a:p>
            <a:pPr marL="0" indent="0">
              <a:buNone/>
            </a:pPr>
            <a:r>
              <a:rPr lang="en-US" sz="1150" dirty="0">
                <a:solidFill>
                  <a:srgbClr val="0E2A4A"/>
                </a:solidFill>
                <a:latin typeface="Calibri" pitchFamily="34" charset="0"/>
                <a:ea typeface="Calibri" pitchFamily="34" charset="-122"/>
                <a:cs typeface="Calibri" pitchFamily="34" charset="-120"/>
              </a:rPr>
              <a:t>adaptable by national authorities</a:t>
            </a:r>
            <a:endParaRPr lang="en-US" sz="1300" dirty="0"/>
          </a:p>
        </p:txBody>
      </p:sp>
      <p:sp>
        <p:nvSpPr>
          <p:cNvPr id="12" name="Text 9"/>
          <p:cNvSpPr txBox="1"/>
          <p:nvPr/>
        </p:nvSpPr>
        <p:spPr>
          <a:xfrm>
            <a:off x="640080" y="4343400"/>
            <a:ext cx="6035040" cy="731520"/>
          </a:xfrm>
          <a:prstGeom prst="rect">
            <a:avLst/>
          </a:prstGeom>
          <a:noFill/>
          <a:ln/>
        </p:spPr>
        <p:txBody>
          <a:bodyPr wrap="square" lIns="0" tIns="0" rIns="0" bIns="0" rtlCol="0" anchor="ctr"/>
          <a:lstStyle/>
          <a:p>
            <a:pPr marL="0" indent="0">
              <a:lnSpc>
                <a:spcPct val="115000"/>
              </a:lnSpc>
              <a:buNone/>
            </a:pPr>
            <a:r>
              <a:rPr lang="en-US" sz="1350" i="1" dirty="0">
                <a:solidFill>
                  <a:srgbClr val="0E2A4A"/>
                </a:solidFill>
                <a:latin typeface="Cambria" pitchFamily="34" charset="0"/>
                <a:ea typeface="Cambria" pitchFamily="34" charset="-122"/>
                <a:cs typeface="Cambria" pitchFamily="34" charset="-120"/>
              </a:rPr>
              <a:t>One reference standard, three strengths of expectation — and documented national derogations where capacity differs.</a:t>
            </a:r>
            <a:endParaRPr lang="en-US" sz="1350" dirty="0"/>
          </a:p>
        </p:txBody>
      </p:sp>
      <p:sp>
        <p:nvSpPr>
          <p:cNvPr id="13" name="Shape 10"/>
          <p:cNvSpPr/>
          <p:nvPr/>
        </p:nvSpPr>
        <p:spPr>
          <a:xfrm>
            <a:off x="7040880" y="1463040"/>
            <a:ext cx="4480560" cy="4480560"/>
          </a:xfrm>
          <a:prstGeom prst="roundRect">
            <a:avLst>
              <a:gd name="adj" fmla="val 1633"/>
            </a:avLst>
          </a:prstGeom>
          <a:solidFill>
            <a:srgbClr val="0E2A4A"/>
          </a:solidFill>
          <a:ln/>
        </p:spPr>
        <p:txBody>
          <a:bodyPr/>
          <a:lstStyle/>
          <a:p>
            <a:endParaRPr lang="hr-HR"/>
          </a:p>
        </p:txBody>
      </p:sp>
      <p:sp>
        <p:nvSpPr>
          <p:cNvPr id="14" name="Text 11"/>
          <p:cNvSpPr txBox="1"/>
          <p:nvPr/>
        </p:nvSpPr>
        <p:spPr>
          <a:xfrm>
            <a:off x="7269480" y="1600200"/>
            <a:ext cx="4023360" cy="274320"/>
          </a:xfrm>
          <a:prstGeom prst="rect">
            <a:avLst/>
          </a:prstGeom>
          <a:noFill/>
          <a:ln/>
        </p:spPr>
        <p:txBody>
          <a:bodyPr wrap="square" lIns="0" tIns="0" rIns="0" bIns="0" rtlCol="0" anchor="ctr"/>
          <a:lstStyle/>
          <a:p>
            <a:pPr marL="0" indent="0">
              <a:buNone/>
            </a:pPr>
            <a:r>
              <a:rPr lang="en-US" sz="1200" b="1" kern="0" spc="200" dirty="0">
                <a:solidFill>
                  <a:srgbClr val="C8963E"/>
                </a:solidFill>
                <a:latin typeface="Calibri" pitchFamily="34" charset="0"/>
                <a:ea typeface="Calibri" pitchFamily="34" charset="-122"/>
                <a:cs typeface="Calibri" pitchFamily="34" charset="-120"/>
              </a:rPr>
              <a:t>AN OPEN BOOK</a:t>
            </a:r>
            <a:endParaRPr lang="en-US" sz="1200" dirty="0"/>
          </a:p>
        </p:txBody>
      </p:sp>
      <p:sp>
        <p:nvSpPr>
          <p:cNvPr id="15" name="Text 12"/>
          <p:cNvSpPr txBox="1"/>
          <p:nvPr/>
        </p:nvSpPr>
        <p:spPr>
          <a:xfrm>
            <a:off x="7269480" y="1920240"/>
            <a:ext cx="4023360" cy="86868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mbria" pitchFamily="34" charset="0"/>
                <a:ea typeface="Cambria" pitchFamily="34" charset="-122"/>
                <a:cs typeface="Cambria" pitchFamily="34" charset="-120"/>
              </a:rPr>
              <a:t>Not a finished document, but a book of opportunities for improvement and challenge.</a:t>
            </a:r>
            <a:endParaRPr lang="en-US" sz="1400" dirty="0"/>
          </a:p>
        </p:txBody>
      </p:sp>
      <p:sp>
        <p:nvSpPr>
          <p:cNvPr id="16" name="Shape 13"/>
          <p:cNvSpPr/>
          <p:nvPr/>
        </p:nvSpPr>
        <p:spPr>
          <a:xfrm>
            <a:off x="7269480" y="3035808"/>
            <a:ext cx="82296" cy="82296"/>
          </a:xfrm>
          <a:prstGeom prst="ellipse">
            <a:avLst/>
          </a:prstGeom>
          <a:solidFill>
            <a:srgbClr val="C8963E"/>
          </a:solidFill>
          <a:ln/>
        </p:spPr>
        <p:txBody>
          <a:bodyPr/>
          <a:lstStyle/>
          <a:p>
            <a:endParaRPr lang="hr-HR"/>
          </a:p>
        </p:txBody>
      </p:sp>
      <p:sp>
        <p:nvSpPr>
          <p:cNvPr id="17" name="Text 14"/>
          <p:cNvSpPr txBox="1"/>
          <p:nvPr/>
        </p:nvSpPr>
        <p:spPr>
          <a:xfrm>
            <a:off x="7498080" y="2926080"/>
            <a:ext cx="3840480" cy="310896"/>
          </a:xfrm>
          <a:prstGeom prst="rect">
            <a:avLst/>
          </a:prstGeom>
          <a:noFill/>
          <a:ln/>
        </p:spPr>
        <p:txBody>
          <a:bodyPr wrap="square" lIns="0" tIns="0" rIns="0" bIns="0" rtlCol="0" anchor="ctr"/>
          <a:lstStyle/>
          <a:p>
            <a:pPr marL="0" indent="0">
              <a:buNone/>
            </a:pPr>
            <a:r>
              <a:rPr lang="en-US" sz="1200" dirty="0">
                <a:solidFill>
                  <a:srgbClr val="DDE6F0"/>
                </a:solidFill>
                <a:latin typeface="Calibri" pitchFamily="34" charset="0"/>
                <a:ea typeface="Calibri" pitchFamily="34" charset="-122"/>
                <a:cs typeface="Calibri" pitchFamily="34" charset="-120"/>
              </a:rPr>
              <a:t>National adoption and mapping, using the Table 7 checklist</a:t>
            </a:r>
            <a:endParaRPr lang="en-US" sz="1200" dirty="0"/>
          </a:p>
        </p:txBody>
      </p:sp>
      <p:sp>
        <p:nvSpPr>
          <p:cNvPr id="18" name="Shape 15"/>
          <p:cNvSpPr/>
          <p:nvPr/>
        </p:nvSpPr>
        <p:spPr>
          <a:xfrm>
            <a:off x="7269480" y="3493008"/>
            <a:ext cx="82296" cy="82296"/>
          </a:xfrm>
          <a:prstGeom prst="ellipse">
            <a:avLst/>
          </a:prstGeom>
          <a:solidFill>
            <a:srgbClr val="C8963E"/>
          </a:solidFill>
          <a:ln/>
        </p:spPr>
        <p:txBody>
          <a:bodyPr/>
          <a:lstStyle/>
          <a:p>
            <a:endParaRPr lang="hr-HR"/>
          </a:p>
        </p:txBody>
      </p:sp>
      <p:sp>
        <p:nvSpPr>
          <p:cNvPr id="19" name="Text 16"/>
          <p:cNvSpPr txBox="1"/>
          <p:nvPr/>
        </p:nvSpPr>
        <p:spPr>
          <a:xfrm>
            <a:off x="7498080" y="3383280"/>
            <a:ext cx="3840480" cy="310896"/>
          </a:xfrm>
          <a:prstGeom prst="rect">
            <a:avLst/>
          </a:prstGeom>
          <a:noFill/>
          <a:ln/>
        </p:spPr>
        <p:txBody>
          <a:bodyPr wrap="square" lIns="0" tIns="0" rIns="0" bIns="0" rtlCol="0" anchor="ctr"/>
          <a:lstStyle/>
          <a:p>
            <a:pPr marL="0" indent="0">
              <a:buNone/>
            </a:pPr>
            <a:r>
              <a:rPr lang="en-US" sz="1200" dirty="0">
                <a:solidFill>
                  <a:srgbClr val="DDE6F0"/>
                </a:solidFill>
                <a:latin typeface="Calibri" pitchFamily="34" charset="0"/>
                <a:ea typeface="Calibri" pitchFamily="34" charset="-122"/>
                <a:cs typeface="Calibri" pitchFamily="34" charset="-120"/>
              </a:rPr>
              <a:t>Year-by-year supervision grid</a:t>
            </a:r>
            <a:endParaRPr lang="en-US" sz="1200" dirty="0"/>
          </a:p>
        </p:txBody>
      </p:sp>
      <p:sp>
        <p:nvSpPr>
          <p:cNvPr id="20" name="Shape 17"/>
          <p:cNvSpPr/>
          <p:nvPr/>
        </p:nvSpPr>
        <p:spPr>
          <a:xfrm>
            <a:off x="7269480" y="3950208"/>
            <a:ext cx="82296" cy="82296"/>
          </a:xfrm>
          <a:prstGeom prst="ellipse">
            <a:avLst/>
          </a:prstGeom>
          <a:solidFill>
            <a:srgbClr val="C8963E"/>
          </a:solidFill>
          <a:ln/>
        </p:spPr>
        <p:txBody>
          <a:bodyPr/>
          <a:lstStyle/>
          <a:p>
            <a:endParaRPr lang="hr-HR"/>
          </a:p>
        </p:txBody>
      </p:sp>
      <p:sp>
        <p:nvSpPr>
          <p:cNvPr id="21" name="Text 18"/>
          <p:cNvSpPr txBox="1"/>
          <p:nvPr/>
        </p:nvSpPr>
        <p:spPr>
          <a:xfrm>
            <a:off x="7498080" y="3840480"/>
            <a:ext cx="3840480" cy="310896"/>
          </a:xfrm>
          <a:prstGeom prst="rect">
            <a:avLst/>
          </a:prstGeom>
          <a:noFill/>
          <a:ln/>
        </p:spPr>
        <p:txBody>
          <a:bodyPr wrap="square" lIns="0" tIns="0" rIns="0" bIns="0" rtlCol="0" anchor="ctr"/>
          <a:lstStyle/>
          <a:p>
            <a:pPr marL="0" indent="0">
              <a:buNone/>
            </a:pPr>
            <a:r>
              <a:rPr lang="en-US" sz="1200" dirty="0">
                <a:solidFill>
                  <a:srgbClr val="DDE6F0"/>
                </a:solidFill>
                <a:latin typeface="Calibri" pitchFamily="34" charset="0"/>
                <a:ea typeface="Calibri" pitchFamily="34" charset="-122"/>
                <a:cs typeface="Calibri" pitchFamily="34" charset="-120"/>
              </a:rPr>
              <a:t>A stronger patient voice in assessment</a:t>
            </a:r>
            <a:endParaRPr lang="en-US" sz="1200" dirty="0"/>
          </a:p>
        </p:txBody>
      </p:sp>
      <p:sp>
        <p:nvSpPr>
          <p:cNvPr id="22" name="Shape 19"/>
          <p:cNvSpPr/>
          <p:nvPr/>
        </p:nvSpPr>
        <p:spPr>
          <a:xfrm>
            <a:off x="7269480" y="4407408"/>
            <a:ext cx="82296" cy="82296"/>
          </a:xfrm>
          <a:prstGeom prst="ellipse">
            <a:avLst/>
          </a:prstGeom>
          <a:solidFill>
            <a:srgbClr val="C8963E"/>
          </a:solidFill>
          <a:ln/>
        </p:spPr>
        <p:txBody>
          <a:bodyPr/>
          <a:lstStyle/>
          <a:p>
            <a:endParaRPr lang="hr-HR"/>
          </a:p>
        </p:txBody>
      </p:sp>
      <p:sp>
        <p:nvSpPr>
          <p:cNvPr id="23" name="Text 20"/>
          <p:cNvSpPr txBox="1"/>
          <p:nvPr/>
        </p:nvSpPr>
        <p:spPr>
          <a:xfrm>
            <a:off x="7498080" y="4297680"/>
            <a:ext cx="3840480" cy="310896"/>
          </a:xfrm>
          <a:prstGeom prst="rect">
            <a:avLst/>
          </a:prstGeom>
          <a:noFill/>
          <a:ln/>
        </p:spPr>
        <p:txBody>
          <a:bodyPr wrap="square" lIns="0" tIns="0" rIns="0" bIns="0" rtlCol="0" anchor="ctr"/>
          <a:lstStyle/>
          <a:p>
            <a:pPr marL="0" indent="0">
              <a:buNone/>
            </a:pPr>
            <a:r>
              <a:rPr lang="en-US" sz="1200" dirty="0">
                <a:solidFill>
                  <a:srgbClr val="DDE6F0"/>
                </a:solidFill>
                <a:latin typeface="Calibri" pitchFamily="34" charset="0"/>
                <a:ea typeface="Calibri" pitchFamily="34" charset="-122"/>
                <a:cs typeface="Calibri" pitchFamily="34" charset="-120"/>
              </a:rPr>
              <a:t>E-portfolio built on the EPAs</a:t>
            </a:r>
            <a:endParaRPr lang="en-US" sz="1200" dirty="0"/>
          </a:p>
        </p:txBody>
      </p:sp>
      <p:sp>
        <p:nvSpPr>
          <p:cNvPr id="24" name="Shape 21"/>
          <p:cNvSpPr/>
          <p:nvPr/>
        </p:nvSpPr>
        <p:spPr>
          <a:xfrm>
            <a:off x="7269480" y="4864608"/>
            <a:ext cx="82296" cy="82296"/>
          </a:xfrm>
          <a:prstGeom prst="ellipse">
            <a:avLst/>
          </a:prstGeom>
          <a:solidFill>
            <a:srgbClr val="C8963E"/>
          </a:solidFill>
          <a:ln/>
        </p:spPr>
        <p:txBody>
          <a:bodyPr/>
          <a:lstStyle/>
          <a:p>
            <a:endParaRPr lang="hr-HR"/>
          </a:p>
        </p:txBody>
      </p:sp>
      <p:sp>
        <p:nvSpPr>
          <p:cNvPr id="25" name="Text 22"/>
          <p:cNvSpPr txBox="1"/>
          <p:nvPr/>
        </p:nvSpPr>
        <p:spPr>
          <a:xfrm>
            <a:off x="7498080" y="4754880"/>
            <a:ext cx="3840480" cy="310896"/>
          </a:xfrm>
          <a:prstGeom prst="rect">
            <a:avLst/>
          </a:prstGeom>
          <a:noFill/>
          <a:ln/>
        </p:spPr>
        <p:txBody>
          <a:bodyPr wrap="square" lIns="0" tIns="0" rIns="0" bIns="0" rtlCol="0" anchor="ctr"/>
          <a:lstStyle/>
          <a:p>
            <a:pPr marL="0" indent="0">
              <a:buNone/>
            </a:pPr>
            <a:r>
              <a:rPr lang="en-US" sz="1200" dirty="0">
                <a:solidFill>
                  <a:srgbClr val="DDE6F0"/>
                </a:solidFill>
                <a:latin typeface="Calibri" pitchFamily="34" charset="0"/>
                <a:ea typeface="Calibri" pitchFamily="34" charset="-122"/>
                <a:cs typeface="Calibri" pitchFamily="34" charset="-120"/>
              </a:rPr>
              <a:t>Refreshed CanMEDS to be followed</a:t>
            </a:r>
            <a:endParaRPr lang="en-US" sz="1200" dirty="0"/>
          </a:p>
        </p:txBody>
      </p:sp>
      <p:sp>
        <p:nvSpPr>
          <p:cNvPr id="26" name="Shape 23"/>
          <p:cNvSpPr/>
          <p:nvPr/>
        </p:nvSpPr>
        <p:spPr>
          <a:xfrm>
            <a:off x="7269480" y="5321808"/>
            <a:ext cx="82296" cy="82296"/>
          </a:xfrm>
          <a:prstGeom prst="ellipse">
            <a:avLst/>
          </a:prstGeom>
          <a:solidFill>
            <a:srgbClr val="C8963E"/>
          </a:solidFill>
          <a:ln/>
        </p:spPr>
        <p:txBody>
          <a:bodyPr/>
          <a:lstStyle/>
          <a:p>
            <a:endParaRPr lang="hr-HR"/>
          </a:p>
        </p:txBody>
      </p:sp>
      <p:sp>
        <p:nvSpPr>
          <p:cNvPr id="27" name="Text 24"/>
          <p:cNvSpPr txBox="1"/>
          <p:nvPr/>
        </p:nvSpPr>
        <p:spPr>
          <a:xfrm>
            <a:off x="7498080" y="5212080"/>
            <a:ext cx="3840480" cy="310896"/>
          </a:xfrm>
          <a:prstGeom prst="rect">
            <a:avLst/>
          </a:prstGeom>
          <a:noFill/>
          <a:ln/>
        </p:spPr>
        <p:txBody>
          <a:bodyPr wrap="square" lIns="0" tIns="0" rIns="0" bIns="0" rtlCol="0" anchor="ctr"/>
          <a:lstStyle/>
          <a:p>
            <a:pPr marL="0" indent="0">
              <a:buNone/>
            </a:pPr>
            <a:r>
              <a:rPr lang="en-US" sz="1200" dirty="0">
                <a:solidFill>
                  <a:srgbClr val="DDE6F0"/>
                </a:solidFill>
                <a:latin typeface="Calibri" pitchFamily="34" charset="0"/>
                <a:ea typeface="Calibri" pitchFamily="34" charset="-122"/>
                <a:cs typeface="Calibri" pitchFamily="34" charset="-120"/>
              </a:rPr>
              <a:t>Next revision within 5 years</a:t>
            </a:r>
            <a:endParaRPr lang="en-US" sz="1200" dirty="0"/>
          </a:p>
        </p:txBody>
      </p:sp>
      <p:sp>
        <p:nvSpPr>
          <p:cNvPr id="28" name="Text 25"/>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93A2B3"/>
                </a:solidFill>
                <a:latin typeface="Calibri" pitchFamily="34" charset="0"/>
                <a:ea typeface="Calibri" pitchFamily="34" charset="-122"/>
                <a:cs typeface="Calibri" pitchFamily="34" charset="-120"/>
              </a:rPr>
              <a:t>UEMS ETR RHEUMATOLOGY · 2026 REVISION</a:t>
            </a:r>
            <a:endParaRPr lang="en-US" sz="900" dirty="0"/>
          </a:p>
        </p:txBody>
      </p:sp>
      <p:sp>
        <p:nvSpPr>
          <p:cNvPr id="29" name="Text 26"/>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93A2B3"/>
                </a:solidFill>
                <a:latin typeface="Calibri" pitchFamily="34" charset="0"/>
                <a:ea typeface="Calibri" pitchFamily="34" charset="-122"/>
                <a:cs typeface="Calibri" pitchFamily="34" charset="-120"/>
              </a:rPr>
              <a:t>17 / 18</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0E2A4A"/>
        </a:solidFill>
        <a:effectLst/>
      </p:bgPr>
    </p:bg>
    <p:spTree>
      <p:nvGrpSpPr>
        <p:cNvPr id="1" name=""/>
        <p:cNvGrpSpPr/>
        <p:nvPr/>
      </p:nvGrpSpPr>
      <p:grpSpPr>
        <a:xfrm>
          <a:off x="0" y="0"/>
          <a:ext cx="0" cy="0"/>
          <a:chOff x="0" y="0"/>
          <a:chExt cx="0" cy="0"/>
        </a:xfrm>
      </p:grpSpPr>
      <p:sp>
        <p:nvSpPr>
          <p:cNvPr id="2" name="Shape 0"/>
          <p:cNvSpPr/>
          <p:nvPr/>
        </p:nvSpPr>
        <p:spPr>
          <a:xfrm flipV="1">
            <a:off x="8732520" y="3886200"/>
            <a:ext cx="731520" cy="274320"/>
          </a:xfrm>
          <a:prstGeom prst="line">
            <a:avLst/>
          </a:prstGeom>
          <a:noFill/>
          <a:ln w="9525">
            <a:solidFill>
              <a:srgbClr val="9FBAD6">
                <a:alpha val="22000"/>
              </a:srgbClr>
            </a:solidFill>
            <a:prstDash val="solid"/>
          </a:ln>
        </p:spPr>
        <p:txBody>
          <a:bodyPr/>
          <a:lstStyle/>
          <a:p>
            <a:endParaRPr lang="hr-HR"/>
          </a:p>
        </p:txBody>
      </p:sp>
      <p:sp>
        <p:nvSpPr>
          <p:cNvPr id="3" name="Shape 1"/>
          <p:cNvSpPr/>
          <p:nvPr/>
        </p:nvSpPr>
        <p:spPr>
          <a:xfrm>
            <a:off x="9464040" y="3886200"/>
            <a:ext cx="548640" cy="457200"/>
          </a:xfrm>
          <a:prstGeom prst="line">
            <a:avLst/>
          </a:prstGeom>
          <a:noFill/>
          <a:ln w="9525">
            <a:solidFill>
              <a:srgbClr val="9FBAD6">
                <a:alpha val="22000"/>
              </a:srgbClr>
            </a:solidFill>
            <a:prstDash val="solid"/>
          </a:ln>
        </p:spPr>
        <p:txBody>
          <a:bodyPr/>
          <a:lstStyle/>
          <a:p>
            <a:endParaRPr lang="hr-HR"/>
          </a:p>
        </p:txBody>
      </p:sp>
      <p:sp>
        <p:nvSpPr>
          <p:cNvPr id="4" name="Shape 2"/>
          <p:cNvSpPr/>
          <p:nvPr/>
        </p:nvSpPr>
        <p:spPr>
          <a:xfrm>
            <a:off x="8732520" y="4160520"/>
            <a:ext cx="365760" cy="731520"/>
          </a:xfrm>
          <a:prstGeom prst="line">
            <a:avLst/>
          </a:prstGeom>
          <a:noFill/>
          <a:ln w="9525">
            <a:solidFill>
              <a:srgbClr val="9FBAD6">
                <a:alpha val="22000"/>
              </a:srgbClr>
            </a:solidFill>
            <a:prstDash val="solid"/>
          </a:ln>
        </p:spPr>
        <p:txBody>
          <a:bodyPr/>
          <a:lstStyle/>
          <a:p>
            <a:endParaRPr lang="hr-HR"/>
          </a:p>
        </p:txBody>
      </p:sp>
      <p:sp>
        <p:nvSpPr>
          <p:cNvPr id="5" name="Shape 3"/>
          <p:cNvSpPr/>
          <p:nvPr/>
        </p:nvSpPr>
        <p:spPr>
          <a:xfrm flipV="1">
            <a:off x="10012680" y="3977640"/>
            <a:ext cx="548640" cy="365760"/>
          </a:xfrm>
          <a:prstGeom prst="line">
            <a:avLst/>
          </a:prstGeom>
          <a:noFill/>
          <a:ln w="9525">
            <a:solidFill>
              <a:srgbClr val="9FBAD6">
                <a:alpha val="22000"/>
              </a:srgbClr>
            </a:solidFill>
            <a:prstDash val="solid"/>
          </a:ln>
        </p:spPr>
        <p:txBody>
          <a:bodyPr/>
          <a:lstStyle/>
          <a:p>
            <a:endParaRPr lang="hr-HR"/>
          </a:p>
        </p:txBody>
      </p:sp>
      <p:sp>
        <p:nvSpPr>
          <p:cNvPr id="6" name="Shape 4"/>
          <p:cNvSpPr/>
          <p:nvPr/>
        </p:nvSpPr>
        <p:spPr>
          <a:xfrm>
            <a:off x="10561320" y="3977640"/>
            <a:ext cx="548640" cy="548640"/>
          </a:xfrm>
          <a:prstGeom prst="line">
            <a:avLst/>
          </a:prstGeom>
          <a:noFill/>
          <a:ln w="9525">
            <a:solidFill>
              <a:srgbClr val="9FBAD6">
                <a:alpha val="22000"/>
              </a:srgbClr>
            </a:solidFill>
            <a:prstDash val="solid"/>
          </a:ln>
        </p:spPr>
        <p:txBody>
          <a:bodyPr/>
          <a:lstStyle/>
          <a:p>
            <a:endParaRPr lang="hr-HR"/>
          </a:p>
        </p:txBody>
      </p:sp>
      <p:sp>
        <p:nvSpPr>
          <p:cNvPr id="7" name="Shape 5"/>
          <p:cNvSpPr/>
          <p:nvPr/>
        </p:nvSpPr>
        <p:spPr>
          <a:xfrm>
            <a:off x="10012680" y="4343400"/>
            <a:ext cx="182880" cy="822960"/>
          </a:xfrm>
          <a:prstGeom prst="line">
            <a:avLst/>
          </a:prstGeom>
          <a:noFill/>
          <a:ln w="9525">
            <a:solidFill>
              <a:srgbClr val="9FBAD6">
                <a:alpha val="22000"/>
              </a:srgbClr>
            </a:solidFill>
            <a:prstDash val="solid"/>
          </a:ln>
        </p:spPr>
        <p:txBody>
          <a:bodyPr/>
          <a:lstStyle/>
          <a:p>
            <a:endParaRPr lang="hr-HR"/>
          </a:p>
        </p:txBody>
      </p:sp>
      <p:sp>
        <p:nvSpPr>
          <p:cNvPr id="8" name="Shape 6"/>
          <p:cNvSpPr/>
          <p:nvPr/>
        </p:nvSpPr>
        <p:spPr>
          <a:xfrm>
            <a:off x="9098280" y="4892040"/>
            <a:ext cx="1097280" cy="274320"/>
          </a:xfrm>
          <a:prstGeom prst="line">
            <a:avLst/>
          </a:prstGeom>
          <a:noFill/>
          <a:ln w="9525">
            <a:solidFill>
              <a:srgbClr val="9FBAD6">
                <a:alpha val="22000"/>
              </a:srgbClr>
            </a:solidFill>
            <a:prstDash val="solid"/>
          </a:ln>
        </p:spPr>
        <p:txBody>
          <a:bodyPr/>
          <a:lstStyle/>
          <a:p>
            <a:endParaRPr lang="hr-HR"/>
          </a:p>
        </p:txBody>
      </p:sp>
      <p:sp>
        <p:nvSpPr>
          <p:cNvPr id="9" name="Shape 7"/>
          <p:cNvSpPr/>
          <p:nvPr/>
        </p:nvSpPr>
        <p:spPr>
          <a:xfrm>
            <a:off x="11109960" y="4526280"/>
            <a:ext cx="365760" cy="548640"/>
          </a:xfrm>
          <a:prstGeom prst="line">
            <a:avLst/>
          </a:prstGeom>
          <a:noFill/>
          <a:ln w="9525">
            <a:solidFill>
              <a:srgbClr val="9FBAD6">
                <a:alpha val="22000"/>
              </a:srgbClr>
            </a:solidFill>
            <a:prstDash val="solid"/>
          </a:ln>
        </p:spPr>
        <p:txBody>
          <a:bodyPr/>
          <a:lstStyle/>
          <a:p>
            <a:endParaRPr lang="hr-HR"/>
          </a:p>
        </p:txBody>
      </p:sp>
      <p:sp>
        <p:nvSpPr>
          <p:cNvPr id="10" name="Shape 8"/>
          <p:cNvSpPr/>
          <p:nvPr/>
        </p:nvSpPr>
        <p:spPr>
          <a:xfrm flipV="1">
            <a:off x="9738360" y="5166360"/>
            <a:ext cx="457200" cy="457200"/>
          </a:xfrm>
          <a:prstGeom prst="line">
            <a:avLst/>
          </a:prstGeom>
          <a:noFill/>
          <a:ln w="9525">
            <a:solidFill>
              <a:srgbClr val="9FBAD6">
                <a:alpha val="22000"/>
              </a:srgbClr>
            </a:solidFill>
            <a:prstDash val="solid"/>
          </a:ln>
        </p:spPr>
        <p:txBody>
          <a:bodyPr/>
          <a:lstStyle/>
          <a:p>
            <a:endParaRPr lang="hr-HR"/>
          </a:p>
        </p:txBody>
      </p:sp>
      <p:sp>
        <p:nvSpPr>
          <p:cNvPr id="11" name="Shape 9"/>
          <p:cNvSpPr/>
          <p:nvPr/>
        </p:nvSpPr>
        <p:spPr>
          <a:xfrm flipV="1">
            <a:off x="10927080" y="5074920"/>
            <a:ext cx="548640" cy="731520"/>
          </a:xfrm>
          <a:prstGeom prst="line">
            <a:avLst/>
          </a:prstGeom>
          <a:noFill/>
          <a:ln w="9525">
            <a:solidFill>
              <a:srgbClr val="9FBAD6">
                <a:alpha val="22000"/>
              </a:srgbClr>
            </a:solidFill>
            <a:prstDash val="solid"/>
          </a:ln>
        </p:spPr>
        <p:txBody>
          <a:bodyPr/>
          <a:lstStyle/>
          <a:p>
            <a:endParaRPr lang="hr-HR"/>
          </a:p>
        </p:txBody>
      </p:sp>
      <p:sp>
        <p:nvSpPr>
          <p:cNvPr id="12" name="Shape 10"/>
          <p:cNvSpPr/>
          <p:nvPr/>
        </p:nvSpPr>
        <p:spPr>
          <a:xfrm>
            <a:off x="9738360" y="5623560"/>
            <a:ext cx="1188720" cy="182880"/>
          </a:xfrm>
          <a:prstGeom prst="line">
            <a:avLst/>
          </a:prstGeom>
          <a:noFill/>
          <a:ln w="9525">
            <a:solidFill>
              <a:srgbClr val="9FBAD6">
                <a:alpha val="22000"/>
              </a:srgbClr>
            </a:solidFill>
            <a:prstDash val="solid"/>
          </a:ln>
        </p:spPr>
        <p:txBody>
          <a:bodyPr/>
          <a:lstStyle/>
          <a:p>
            <a:endParaRPr lang="hr-HR"/>
          </a:p>
        </p:txBody>
      </p:sp>
      <p:sp>
        <p:nvSpPr>
          <p:cNvPr id="13" name="Shape 11"/>
          <p:cNvSpPr/>
          <p:nvPr/>
        </p:nvSpPr>
        <p:spPr>
          <a:xfrm flipV="1">
            <a:off x="8549640" y="4892040"/>
            <a:ext cx="548640" cy="457200"/>
          </a:xfrm>
          <a:prstGeom prst="line">
            <a:avLst/>
          </a:prstGeom>
          <a:noFill/>
          <a:ln w="9525">
            <a:solidFill>
              <a:srgbClr val="9FBAD6">
                <a:alpha val="22000"/>
              </a:srgbClr>
            </a:solidFill>
            <a:prstDash val="solid"/>
          </a:ln>
        </p:spPr>
        <p:txBody>
          <a:bodyPr/>
          <a:lstStyle/>
          <a:p>
            <a:endParaRPr lang="hr-HR"/>
          </a:p>
        </p:txBody>
      </p:sp>
      <p:sp>
        <p:nvSpPr>
          <p:cNvPr id="14" name="Shape 12"/>
          <p:cNvSpPr/>
          <p:nvPr/>
        </p:nvSpPr>
        <p:spPr>
          <a:xfrm>
            <a:off x="10561320" y="3977640"/>
            <a:ext cx="1188720" cy="914"/>
          </a:xfrm>
          <a:prstGeom prst="line">
            <a:avLst/>
          </a:prstGeom>
          <a:noFill/>
          <a:ln w="9525">
            <a:solidFill>
              <a:srgbClr val="9FBAD6">
                <a:alpha val="22000"/>
              </a:srgbClr>
            </a:solidFill>
            <a:prstDash val="solid"/>
          </a:ln>
        </p:spPr>
        <p:txBody>
          <a:bodyPr/>
          <a:lstStyle/>
          <a:p>
            <a:endParaRPr lang="hr-HR"/>
          </a:p>
        </p:txBody>
      </p:sp>
      <p:sp>
        <p:nvSpPr>
          <p:cNvPr id="15" name="Shape 13"/>
          <p:cNvSpPr/>
          <p:nvPr/>
        </p:nvSpPr>
        <p:spPr>
          <a:xfrm flipV="1">
            <a:off x="11109960" y="3977640"/>
            <a:ext cx="640080" cy="548640"/>
          </a:xfrm>
          <a:prstGeom prst="line">
            <a:avLst/>
          </a:prstGeom>
          <a:noFill/>
          <a:ln w="9525">
            <a:solidFill>
              <a:srgbClr val="9FBAD6">
                <a:alpha val="22000"/>
              </a:srgbClr>
            </a:solidFill>
            <a:prstDash val="solid"/>
          </a:ln>
        </p:spPr>
        <p:txBody>
          <a:bodyPr/>
          <a:lstStyle/>
          <a:p>
            <a:endParaRPr lang="hr-HR"/>
          </a:p>
        </p:txBody>
      </p:sp>
      <p:sp>
        <p:nvSpPr>
          <p:cNvPr id="16" name="Shape 14"/>
          <p:cNvSpPr/>
          <p:nvPr/>
        </p:nvSpPr>
        <p:spPr>
          <a:xfrm>
            <a:off x="8686800" y="4114800"/>
            <a:ext cx="91440" cy="91440"/>
          </a:xfrm>
          <a:prstGeom prst="ellipse">
            <a:avLst/>
          </a:prstGeom>
          <a:solidFill>
            <a:srgbClr val="C8963E">
              <a:alpha val="95000"/>
            </a:srgbClr>
          </a:solidFill>
          <a:ln/>
        </p:spPr>
        <p:txBody>
          <a:bodyPr/>
          <a:lstStyle/>
          <a:p>
            <a:endParaRPr lang="hr-HR"/>
          </a:p>
        </p:txBody>
      </p:sp>
      <p:sp>
        <p:nvSpPr>
          <p:cNvPr id="17" name="Shape 15"/>
          <p:cNvSpPr/>
          <p:nvPr/>
        </p:nvSpPr>
        <p:spPr>
          <a:xfrm>
            <a:off x="9432036" y="3854196"/>
            <a:ext cx="64008" cy="64008"/>
          </a:xfrm>
          <a:prstGeom prst="ellipse">
            <a:avLst/>
          </a:prstGeom>
          <a:solidFill>
            <a:srgbClr val="9FBAD6">
              <a:alpha val="65000"/>
            </a:srgbClr>
          </a:solidFill>
          <a:ln/>
        </p:spPr>
        <p:txBody>
          <a:bodyPr/>
          <a:lstStyle/>
          <a:p>
            <a:endParaRPr lang="hr-HR"/>
          </a:p>
        </p:txBody>
      </p:sp>
      <p:sp>
        <p:nvSpPr>
          <p:cNvPr id="18" name="Shape 16"/>
          <p:cNvSpPr/>
          <p:nvPr/>
        </p:nvSpPr>
        <p:spPr>
          <a:xfrm>
            <a:off x="9948672" y="4279392"/>
            <a:ext cx="128016" cy="128016"/>
          </a:xfrm>
          <a:prstGeom prst="ellipse">
            <a:avLst/>
          </a:prstGeom>
          <a:solidFill>
            <a:srgbClr val="9FBAD6">
              <a:alpha val="65000"/>
            </a:srgbClr>
          </a:solidFill>
          <a:ln/>
        </p:spPr>
        <p:txBody>
          <a:bodyPr/>
          <a:lstStyle/>
          <a:p>
            <a:endParaRPr lang="hr-HR"/>
          </a:p>
        </p:txBody>
      </p:sp>
      <p:sp>
        <p:nvSpPr>
          <p:cNvPr id="19" name="Shape 17"/>
          <p:cNvSpPr/>
          <p:nvPr/>
        </p:nvSpPr>
        <p:spPr>
          <a:xfrm>
            <a:off x="9057132" y="4850892"/>
            <a:ext cx="82296" cy="82296"/>
          </a:xfrm>
          <a:prstGeom prst="ellipse">
            <a:avLst/>
          </a:prstGeom>
          <a:solidFill>
            <a:srgbClr val="C8963E">
              <a:alpha val="95000"/>
            </a:srgbClr>
          </a:solidFill>
          <a:ln/>
        </p:spPr>
        <p:txBody>
          <a:bodyPr/>
          <a:lstStyle/>
          <a:p>
            <a:endParaRPr lang="hr-HR"/>
          </a:p>
        </p:txBody>
      </p:sp>
      <p:sp>
        <p:nvSpPr>
          <p:cNvPr id="20" name="Shape 18"/>
          <p:cNvSpPr/>
          <p:nvPr/>
        </p:nvSpPr>
        <p:spPr>
          <a:xfrm>
            <a:off x="10524744" y="3941064"/>
            <a:ext cx="73152" cy="73152"/>
          </a:xfrm>
          <a:prstGeom prst="ellipse">
            <a:avLst/>
          </a:prstGeom>
          <a:solidFill>
            <a:srgbClr val="9FBAD6">
              <a:alpha val="65000"/>
            </a:srgbClr>
          </a:solidFill>
          <a:ln/>
        </p:spPr>
        <p:txBody>
          <a:bodyPr/>
          <a:lstStyle/>
          <a:p>
            <a:endParaRPr lang="hr-HR"/>
          </a:p>
        </p:txBody>
      </p:sp>
      <p:sp>
        <p:nvSpPr>
          <p:cNvPr id="21" name="Shape 19"/>
          <p:cNvSpPr/>
          <p:nvPr/>
        </p:nvSpPr>
        <p:spPr>
          <a:xfrm>
            <a:off x="11055096" y="4471416"/>
            <a:ext cx="109728" cy="109728"/>
          </a:xfrm>
          <a:prstGeom prst="ellipse">
            <a:avLst/>
          </a:prstGeom>
          <a:solidFill>
            <a:srgbClr val="9FBAD6">
              <a:alpha val="65000"/>
            </a:srgbClr>
          </a:solidFill>
          <a:ln/>
        </p:spPr>
        <p:txBody>
          <a:bodyPr/>
          <a:lstStyle/>
          <a:p>
            <a:endParaRPr lang="hr-HR"/>
          </a:p>
        </p:txBody>
      </p:sp>
      <p:sp>
        <p:nvSpPr>
          <p:cNvPr id="22" name="Shape 20"/>
          <p:cNvSpPr/>
          <p:nvPr/>
        </p:nvSpPr>
        <p:spPr>
          <a:xfrm>
            <a:off x="10163556" y="5134356"/>
            <a:ext cx="64008" cy="64008"/>
          </a:xfrm>
          <a:prstGeom prst="ellipse">
            <a:avLst/>
          </a:prstGeom>
          <a:solidFill>
            <a:srgbClr val="C8963E">
              <a:alpha val="95000"/>
            </a:srgbClr>
          </a:solidFill>
          <a:ln/>
        </p:spPr>
        <p:txBody>
          <a:bodyPr/>
          <a:lstStyle/>
          <a:p>
            <a:endParaRPr lang="hr-HR"/>
          </a:p>
        </p:txBody>
      </p:sp>
      <p:sp>
        <p:nvSpPr>
          <p:cNvPr id="23" name="Shape 21"/>
          <p:cNvSpPr/>
          <p:nvPr/>
        </p:nvSpPr>
        <p:spPr>
          <a:xfrm>
            <a:off x="11430000" y="5029200"/>
            <a:ext cx="91440" cy="91440"/>
          </a:xfrm>
          <a:prstGeom prst="ellipse">
            <a:avLst/>
          </a:prstGeom>
          <a:solidFill>
            <a:srgbClr val="9FBAD6">
              <a:alpha val="65000"/>
            </a:srgbClr>
          </a:solidFill>
          <a:ln/>
        </p:spPr>
        <p:txBody>
          <a:bodyPr/>
          <a:lstStyle/>
          <a:p>
            <a:endParaRPr lang="hr-HR"/>
          </a:p>
        </p:txBody>
      </p:sp>
      <p:sp>
        <p:nvSpPr>
          <p:cNvPr id="24" name="Shape 22"/>
          <p:cNvSpPr/>
          <p:nvPr/>
        </p:nvSpPr>
        <p:spPr>
          <a:xfrm>
            <a:off x="9697212" y="5582412"/>
            <a:ext cx="82296" cy="82296"/>
          </a:xfrm>
          <a:prstGeom prst="ellipse">
            <a:avLst/>
          </a:prstGeom>
          <a:solidFill>
            <a:srgbClr val="9FBAD6">
              <a:alpha val="65000"/>
            </a:srgbClr>
          </a:solidFill>
          <a:ln/>
        </p:spPr>
        <p:txBody>
          <a:bodyPr/>
          <a:lstStyle/>
          <a:p>
            <a:endParaRPr lang="hr-HR"/>
          </a:p>
        </p:txBody>
      </p:sp>
      <p:sp>
        <p:nvSpPr>
          <p:cNvPr id="25" name="Shape 23"/>
          <p:cNvSpPr/>
          <p:nvPr/>
        </p:nvSpPr>
        <p:spPr>
          <a:xfrm>
            <a:off x="10895076" y="5774436"/>
            <a:ext cx="64008" cy="64008"/>
          </a:xfrm>
          <a:prstGeom prst="ellipse">
            <a:avLst/>
          </a:prstGeom>
          <a:solidFill>
            <a:srgbClr val="C8963E">
              <a:alpha val="95000"/>
            </a:srgbClr>
          </a:solidFill>
          <a:ln/>
        </p:spPr>
        <p:txBody>
          <a:bodyPr/>
          <a:lstStyle/>
          <a:p>
            <a:endParaRPr lang="hr-HR"/>
          </a:p>
        </p:txBody>
      </p:sp>
      <p:sp>
        <p:nvSpPr>
          <p:cNvPr id="26" name="Shape 24"/>
          <p:cNvSpPr/>
          <p:nvPr/>
        </p:nvSpPr>
        <p:spPr>
          <a:xfrm>
            <a:off x="8522208" y="5321808"/>
            <a:ext cx="54864" cy="54864"/>
          </a:xfrm>
          <a:prstGeom prst="ellipse">
            <a:avLst/>
          </a:prstGeom>
          <a:solidFill>
            <a:srgbClr val="9FBAD6">
              <a:alpha val="65000"/>
            </a:srgbClr>
          </a:solidFill>
          <a:ln/>
        </p:spPr>
        <p:txBody>
          <a:bodyPr/>
          <a:lstStyle/>
          <a:p>
            <a:endParaRPr lang="hr-HR"/>
          </a:p>
        </p:txBody>
      </p:sp>
      <p:sp>
        <p:nvSpPr>
          <p:cNvPr id="27" name="Shape 25"/>
          <p:cNvSpPr/>
          <p:nvPr/>
        </p:nvSpPr>
        <p:spPr>
          <a:xfrm>
            <a:off x="11722608" y="3950208"/>
            <a:ext cx="54864" cy="54864"/>
          </a:xfrm>
          <a:prstGeom prst="ellipse">
            <a:avLst/>
          </a:prstGeom>
          <a:solidFill>
            <a:srgbClr val="9FBAD6">
              <a:alpha val="65000"/>
            </a:srgbClr>
          </a:solidFill>
          <a:ln/>
        </p:spPr>
        <p:txBody>
          <a:bodyPr/>
          <a:lstStyle/>
          <a:p>
            <a:endParaRPr lang="hr-HR"/>
          </a:p>
        </p:txBody>
      </p:sp>
      <p:sp>
        <p:nvSpPr>
          <p:cNvPr id="28" name="Text 26"/>
          <p:cNvSpPr txBox="1"/>
          <p:nvPr/>
        </p:nvSpPr>
        <p:spPr>
          <a:xfrm>
            <a:off x="822960" y="1188720"/>
            <a:ext cx="8229600" cy="914400"/>
          </a:xfrm>
          <a:prstGeom prst="rect">
            <a:avLst/>
          </a:prstGeom>
          <a:noFill/>
          <a:ln/>
        </p:spPr>
        <p:txBody>
          <a:bodyPr wrap="square" lIns="0" tIns="0" rIns="0" bIns="0"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Thank you.</a:t>
            </a:r>
            <a:endParaRPr lang="en-US" sz="4800" dirty="0"/>
          </a:p>
        </p:txBody>
      </p:sp>
      <p:sp>
        <p:nvSpPr>
          <p:cNvPr id="29" name="Text 27"/>
          <p:cNvSpPr txBox="1"/>
          <p:nvPr/>
        </p:nvSpPr>
        <p:spPr>
          <a:xfrm>
            <a:off x="868680" y="2148840"/>
            <a:ext cx="8229600" cy="457200"/>
          </a:xfrm>
          <a:prstGeom prst="rect">
            <a:avLst/>
          </a:prstGeom>
          <a:noFill/>
          <a:ln/>
        </p:spPr>
        <p:txBody>
          <a:bodyPr wrap="square" lIns="0" tIns="0" rIns="0" bIns="0" rtlCol="0" anchor="ctr"/>
          <a:lstStyle/>
          <a:p>
            <a:pPr marL="0" indent="0">
              <a:buNone/>
            </a:pPr>
            <a:r>
              <a:rPr lang="en-US" sz="1800" i="1" dirty="0">
                <a:solidFill>
                  <a:srgbClr val="9FBAD6"/>
                </a:solidFill>
                <a:latin typeface="Calibri" pitchFamily="34" charset="0"/>
                <a:ea typeface="Calibri" pitchFamily="34" charset="-122"/>
                <a:cs typeface="Calibri" pitchFamily="34" charset="-120"/>
              </a:rPr>
              <a:t>A fantastic team, and great work.</a:t>
            </a:r>
            <a:endParaRPr lang="en-US" sz="1800" dirty="0"/>
          </a:p>
        </p:txBody>
      </p:sp>
      <p:sp>
        <p:nvSpPr>
          <p:cNvPr id="30" name="Shape 28"/>
          <p:cNvSpPr/>
          <p:nvPr/>
        </p:nvSpPr>
        <p:spPr>
          <a:xfrm>
            <a:off x="822960" y="3063240"/>
            <a:ext cx="1005840" cy="0"/>
          </a:xfrm>
          <a:prstGeom prst="line">
            <a:avLst/>
          </a:prstGeom>
          <a:noFill/>
          <a:ln w="25400">
            <a:solidFill>
              <a:srgbClr val="C8963E"/>
            </a:solidFill>
            <a:prstDash val="solid"/>
          </a:ln>
        </p:spPr>
        <p:txBody>
          <a:bodyPr/>
          <a:lstStyle/>
          <a:p>
            <a:endParaRPr lang="hr-HR"/>
          </a:p>
        </p:txBody>
      </p:sp>
      <p:sp>
        <p:nvSpPr>
          <p:cNvPr id="31" name="Text 29"/>
          <p:cNvSpPr txBox="1"/>
          <p:nvPr/>
        </p:nvSpPr>
        <p:spPr>
          <a:xfrm>
            <a:off x="822960" y="3200400"/>
            <a:ext cx="7315200" cy="274320"/>
          </a:xfrm>
          <a:prstGeom prst="rect">
            <a:avLst/>
          </a:prstGeom>
          <a:noFill/>
          <a:ln/>
        </p:spPr>
        <p:txBody>
          <a:bodyPr wrap="square" lIns="0" tIns="0" rIns="0" bIns="0" rtlCol="0" anchor="ctr"/>
          <a:lstStyle/>
          <a:p>
            <a:pPr marL="0" indent="0">
              <a:buNone/>
            </a:pPr>
            <a:r>
              <a:rPr lang="hr-HR" sz="1100" b="1" kern="0" spc="200" dirty="0">
                <a:solidFill>
                  <a:srgbClr val="9FBAD6"/>
                </a:solidFill>
                <a:latin typeface="Calibri" pitchFamily="34" charset="0"/>
                <a:ea typeface="Calibri" pitchFamily="34" charset="-122"/>
                <a:cs typeface="Calibri" pitchFamily="34" charset="-120"/>
              </a:rPr>
              <a:t>RHEUMATOLOGY </a:t>
            </a:r>
            <a:r>
              <a:rPr lang="en-US" sz="1100" b="1" kern="0" spc="200" dirty="0">
                <a:solidFill>
                  <a:srgbClr val="9FBAD6"/>
                </a:solidFill>
                <a:latin typeface="Calibri" pitchFamily="34" charset="0"/>
                <a:ea typeface="Calibri" pitchFamily="34" charset="-122"/>
                <a:cs typeface="Calibri" pitchFamily="34" charset="-120"/>
              </a:rPr>
              <a:t>ETR REVISION COMMITTEE</a:t>
            </a:r>
            <a:endParaRPr lang="en-US" sz="1100" dirty="0"/>
          </a:p>
        </p:txBody>
      </p:sp>
      <p:sp>
        <p:nvSpPr>
          <p:cNvPr id="32" name="Text 30"/>
          <p:cNvSpPr txBox="1"/>
          <p:nvPr/>
        </p:nvSpPr>
        <p:spPr>
          <a:xfrm>
            <a:off x="822960" y="3520440"/>
            <a:ext cx="6949440" cy="1645920"/>
          </a:xfrm>
          <a:prstGeom prst="rect">
            <a:avLst/>
          </a:prstGeom>
          <a:noFill/>
          <a:ln/>
        </p:spPr>
        <p:txBody>
          <a:bodyPr wrap="square" lIns="0" tIns="0" rIns="0" bIns="0" rtlCol="0" anchor="ctr"/>
          <a:lstStyle/>
          <a:p>
            <a:pPr marL="0" indent="0">
              <a:lnSpc>
                <a:spcPct val="130000"/>
              </a:lnSpc>
              <a:buNone/>
            </a:pPr>
            <a:r>
              <a:rPr lang="en-US" sz="1350" dirty="0">
                <a:solidFill>
                  <a:srgbClr val="FFFFFF"/>
                </a:solidFill>
                <a:latin typeface="Calibri" pitchFamily="34" charset="0"/>
                <a:ea typeface="Calibri" pitchFamily="34" charset="-122"/>
                <a:cs typeface="Calibri" pitchFamily="34" charset="-120"/>
              </a:rPr>
              <a:t>Miroslav Mayer and Jean Dudler (co-chairs) · Kaushik Chaudhuri · Nada Čikeš · Srinivasan Venkatachalam · Joao Dias · Juergen Wollenhaupt · Deepak Nagra · Alessia Alunno · Christopher Edwards · Francisca Sivera · Simona Rednic · Souzi Makri · Xenofon Baraliakos</a:t>
            </a:r>
            <a:endParaRPr lang="en-US" sz="1350" dirty="0"/>
          </a:p>
        </p:txBody>
      </p:sp>
      <p:sp>
        <p:nvSpPr>
          <p:cNvPr id="33" name="Text 31"/>
          <p:cNvSpPr txBox="1"/>
          <p:nvPr/>
        </p:nvSpPr>
        <p:spPr>
          <a:xfrm>
            <a:off x="822960" y="5669280"/>
            <a:ext cx="6949440" cy="365760"/>
          </a:xfrm>
          <a:prstGeom prst="rect">
            <a:avLst/>
          </a:prstGeom>
          <a:noFill/>
          <a:ln/>
        </p:spPr>
        <p:txBody>
          <a:bodyPr wrap="square" lIns="0" tIns="0" rIns="0" bIns="0" rtlCol="0" anchor="ctr"/>
          <a:lstStyle/>
          <a:p>
            <a:pPr marL="0" indent="0">
              <a:buNone/>
            </a:pPr>
            <a:r>
              <a:rPr lang="en-US" sz="1500" i="1" dirty="0">
                <a:solidFill>
                  <a:srgbClr val="C8963E"/>
                </a:solidFill>
                <a:latin typeface="Calibri" pitchFamily="34" charset="0"/>
                <a:ea typeface="Calibri" pitchFamily="34" charset="-122"/>
                <a:cs typeface="Calibri" pitchFamily="34" charset="-120"/>
              </a:rPr>
              <a:t>Questions and discussion welcome.</a:t>
            </a:r>
            <a:endParaRPr lang="en-US" sz="1500" dirty="0"/>
          </a:p>
        </p:txBody>
      </p:sp>
      <p:sp>
        <p:nvSpPr>
          <p:cNvPr id="34" name="Text 32"/>
          <p:cNvSpPr txBox="1"/>
          <p:nvPr/>
        </p:nvSpPr>
        <p:spPr>
          <a:xfrm>
            <a:off x="640080" y="6446520"/>
            <a:ext cx="5486400" cy="256032"/>
          </a:xfrm>
          <a:prstGeom prst="rect">
            <a:avLst/>
          </a:prstGeom>
          <a:noFill/>
          <a:ln/>
        </p:spPr>
        <p:txBody>
          <a:bodyPr wrap="square" lIns="0" tIns="0" rIns="0" bIns="0" rtlCol="0" anchor="ctr"/>
          <a:lstStyle/>
          <a:p>
            <a:pPr marL="0" indent="0">
              <a:buNone/>
            </a:pPr>
            <a:r>
              <a:rPr lang="en-US" sz="900" kern="0" spc="100" dirty="0">
                <a:solidFill>
                  <a:srgbClr val="7C93AC"/>
                </a:solidFill>
                <a:latin typeface="Calibri" pitchFamily="34" charset="0"/>
                <a:ea typeface="Calibri" pitchFamily="34" charset="-122"/>
                <a:cs typeface="Calibri" pitchFamily="34" charset="-120"/>
              </a:rPr>
              <a:t>UEMS ETR RHEUMATOLOGY · 2026 REVISION</a:t>
            </a:r>
            <a:endParaRPr lang="en-US" sz="900" dirty="0"/>
          </a:p>
        </p:txBody>
      </p:sp>
      <p:sp>
        <p:nvSpPr>
          <p:cNvPr id="35" name="Text 33"/>
          <p:cNvSpPr txBox="1"/>
          <p:nvPr/>
        </p:nvSpPr>
        <p:spPr>
          <a:xfrm>
            <a:off x="10820095" y="6446520"/>
            <a:ext cx="731520" cy="256032"/>
          </a:xfrm>
          <a:prstGeom prst="rect">
            <a:avLst/>
          </a:prstGeom>
          <a:noFill/>
          <a:ln/>
        </p:spPr>
        <p:txBody>
          <a:bodyPr wrap="square" lIns="0" tIns="0" rIns="0" bIns="0" rtlCol="0" anchor="ctr"/>
          <a:lstStyle/>
          <a:p>
            <a:pPr marL="0" indent="0" algn="r">
              <a:buNone/>
            </a:pPr>
            <a:r>
              <a:rPr lang="en-US" sz="900" dirty="0">
                <a:solidFill>
                  <a:srgbClr val="7C93AC"/>
                </a:solidFill>
                <a:latin typeface="Calibri" pitchFamily="34" charset="0"/>
                <a:ea typeface="Calibri" pitchFamily="34" charset="-122"/>
                <a:cs typeface="Calibri" pitchFamily="34" charset="-120"/>
              </a:rPr>
              <a:t>18 / 18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8E38C7AA-CD90-4D87-9577-500CA5A16742}"/>
</file>

<file path=customXml/itemProps2.xml><?xml version="1.0" encoding="utf-8"?>
<ds:datastoreItem xmlns:ds="http://schemas.openxmlformats.org/officeDocument/2006/customXml" ds:itemID="{D71D087B-3701-40AB-A7B9-5918DD96CACD}"/>
</file>

<file path=customXml/itemProps3.xml><?xml version="1.0" encoding="utf-8"?>
<ds:datastoreItem xmlns:ds="http://schemas.openxmlformats.org/officeDocument/2006/customXml" ds:itemID="{A131A1C1-39B6-490A-9957-D988BE36CDBD}"/>
</file>

<file path=docProps/app.xml><?xml version="1.0" encoding="utf-8"?>
<Properties xmlns="http://schemas.openxmlformats.org/officeDocument/2006/extended-properties" xmlns:vt="http://schemas.openxmlformats.org/officeDocument/2006/docPropsVTypes">
  <TotalTime>159</TotalTime>
  <Words>4586</Words>
  <Application>Microsoft Office PowerPoint</Application>
  <PresentationFormat>Widescreen</PresentationFormat>
  <Paragraphs>504</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UEMS ETR Rheumatology 2026 — Report to Council</dc:title>
  <dc:subject>PptxGenJS Presentation</dc:subject>
  <dc:creator>Miroslav Mayer</dc:creator>
  <cp:lastModifiedBy>Miroslav Mayer</cp:lastModifiedBy>
  <cp:revision>8</cp:revision>
  <dcterms:created xsi:type="dcterms:W3CDTF">2026-10-08T23:12:01Z</dcterms:created>
  <dcterms:modified xsi:type="dcterms:W3CDTF">2026-10-15T11:45:46Z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