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entation.xml" ContentType="application/vnd.openxmlformats-officedocument.presentationml.presentation.main+xml"/>
  <Override PartName="/ppt/slides/slide1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27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4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4" r:id="rId1"/>
  </p:sldMasterIdLst>
  <p:notesMasterIdLst>
    <p:notesMasterId r:id="rId17"/>
  </p:notesMasterIdLst>
  <p:sldIdLst>
    <p:sldId id="258" r:id="rId2"/>
    <p:sldId id="267" r:id="rId3"/>
    <p:sldId id="275" r:id="rId4"/>
    <p:sldId id="266" r:id="rId5"/>
    <p:sldId id="262" r:id="rId6"/>
    <p:sldId id="274" r:id="rId7"/>
    <p:sldId id="278" r:id="rId8"/>
    <p:sldId id="279" r:id="rId9"/>
    <p:sldId id="273" r:id="rId10"/>
    <p:sldId id="269" r:id="rId11"/>
    <p:sldId id="276" r:id="rId12"/>
    <p:sldId id="272" r:id="rId13"/>
    <p:sldId id="271" r:id="rId14"/>
    <p:sldId id="270" r:id="rId15"/>
    <p:sldId id="27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2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0622EA-A3F7-4DAF-8CFE-405558CFF5E7}" type="datetimeFigureOut">
              <a:rPr lang="en-SE" smtClean="0"/>
              <a:t>10/13/2026</a:t>
            </a:fld>
            <a:endParaRPr lang="en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F7F0F6-D916-4F03-BAE5-25024D4FA3FE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989552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October 2013: multidisciplinary joint committee (MJC) in </a:t>
            </a:r>
            <a:r>
              <a:rPr lang="en-US" dirty="0" err="1"/>
              <a:t>paed</a:t>
            </a:r>
            <a:r>
              <a:rPr lang="en-US" dirty="0"/>
              <a:t> </a:t>
            </a:r>
            <a:r>
              <a:rPr lang="en-US" dirty="0" err="1"/>
              <a:t>urol</a:t>
            </a:r>
            <a:r>
              <a:rPr lang="en-US" dirty="0"/>
              <a:t> has been recognized by </a:t>
            </a:r>
            <a:r>
              <a:rPr lang="en-US" dirty="0" err="1"/>
              <a:t>Uems</a:t>
            </a:r>
            <a:endParaRPr lang="en-US" dirty="0"/>
          </a:p>
          <a:p>
            <a:r>
              <a:rPr lang="en-US" dirty="0" err="1"/>
              <a:t>Ebpu</a:t>
            </a:r>
            <a:r>
              <a:rPr lang="en-US" dirty="0"/>
              <a:t> is equivalent to EBU/EBPS with responsibility for training </a:t>
            </a:r>
            <a:endParaRPr lang="en-SE" dirty="0"/>
          </a:p>
          <a:p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F7F0F6-D916-4F03-BAE5-25024D4FA3FE}" type="slidenum">
              <a:rPr lang="en-SE" smtClean="0"/>
              <a:t>2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4217027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Like to </a:t>
            </a:r>
            <a:r>
              <a:rPr lang="en-US" dirty="0" err="1"/>
              <a:t>emphasise</a:t>
            </a:r>
            <a:r>
              <a:rPr lang="en-US" dirty="0"/>
              <a:t> that they already have completed primary training, and it depends where they come from as to what they need during their fellowship, </a:t>
            </a:r>
            <a:r>
              <a:rPr lang="en-US" dirty="0" err="1"/>
              <a:t>eg</a:t>
            </a:r>
            <a:r>
              <a:rPr lang="en-US" dirty="0"/>
              <a:t> a urologist needs to learn about children/</a:t>
            </a:r>
            <a:r>
              <a:rPr lang="en-US" dirty="0" err="1"/>
              <a:t>paeds</a:t>
            </a:r>
            <a:r>
              <a:rPr lang="en-US" dirty="0"/>
              <a:t> surgery diagnoses </a:t>
            </a:r>
            <a:r>
              <a:rPr lang="en-US" dirty="0" err="1"/>
              <a:t>eg</a:t>
            </a:r>
            <a:r>
              <a:rPr lang="en-US" dirty="0"/>
              <a:t> </a:t>
            </a:r>
            <a:r>
              <a:rPr lang="en-US" dirty="0" err="1"/>
              <a:t>vacter</a:t>
            </a:r>
            <a:r>
              <a:rPr lang="en-US" dirty="0"/>
              <a:t>, whereas a </a:t>
            </a:r>
            <a:r>
              <a:rPr lang="en-US" dirty="0" err="1"/>
              <a:t>paed</a:t>
            </a:r>
            <a:r>
              <a:rPr lang="en-US" dirty="0"/>
              <a:t> surgeon needs to learn urology techniques, though many have already done 3-6 months urology in their primary training.</a:t>
            </a:r>
          </a:p>
          <a:p>
            <a:r>
              <a:rPr lang="en-US" dirty="0"/>
              <a:t>Reaccreditation of FEAPU changed since last ETR</a:t>
            </a:r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F7F0F6-D916-4F03-BAE5-25024D4FA3FE}" type="slidenum">
              <a:rPr lang="en-SE" smtClean="0"/>
              <a:t>5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2209755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not only deal with patients, we also deal with parents, often in a stressful situation, and trainees must learn to communicate with the child at his/her level of understanding, but also the parent with adult understanding. </a:t>
            </a:r>
          </a:p>
          <a:p>
            <a:r>
              <a:rPr lang="en-US" dirty="0"/>
              <a:t>There is a huge emphasis on collaboration in </a:t>
            </a:r>
            <a:r>
              <a:rPr lang="en-US" dirty="0" err="1"/>
              <a:t>paediatric</a:t>
            </a:r>
            <a:r>
              <a:rPr lang="en-US" dirty="0"/>
              <a:t> patients as we deal with complex and often rare conditions, and in those types of syndromes, where there is often more than one problem </a:t>
            </a:r>
            <a:r>
              <a:rPr lang="en-US" dirty="0" err="1"/>
              <a:t>eg</a:t>
            </a:r>
            <a:r>
              <a:rPr lang="en-US" dirty="0"/>
              <a:t> </a:t>
            </a:r>
            <a:r>
              <a:rPr lang="en-US" dirty="0" err="1"/>
              <a:t>vacter</a:t>
            </a:r>
            <a:r>
              <a:rPr lang="en-US" dirty="0"/>
              <a:t>, other specialties are often involved in the management of the patient. Training centers are expected to have these related specialties. </a:t>
            </a:r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F7F0F6-D916-4F03-BAE5-25024D4FA3FE}" type="slidenum">
              <a:rPr lang="en-SE" smtClean="0"/>
              <a:t>7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6676340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roles are more general, </a:t>
            </a:r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F7F0F6-D916-4F03-BAE5-25024D4FA3FE}" type="slidenum">
              <a:rPr lang="en-SE" smtClean="0"/>
              <a:t>8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1873926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Levels of competence and minimum no: these tables are very busy, and it would take many slides if I broke them down into multiple tables, allowing me to run over my time, and you would all be very cross with me, so I have chosen to refer you to the tables in the attachments to read, but I will </a:t>
            </a:r>
            <a:r>
              <a:rPr lang="en-US" dirty="0" err="1"/>
              <a:t>summarise</a:t>
            </a:r>
            <a:r>
              <a:rPr lang="en-US" dirty="0"/>
              <a:t> them for you now. I have a paper copy here in my hand if you would like to see it. It is important to note that several conditions within </a:t>
            </a:r>
            <a:r>
              <a:rPr lang="en-US" dirty="0" err="1"/>
              <a:t>Paediatric</a:t>
            </a:r>
            <a:r>
              <a:rPr lang="en-US" dirty="0"/>
              <a:t> urology are rare, and the only way to attain experience with these conditions </a:t>
            </a:r>
            <a:r>
              <a:rPr lang="en-US" dirty="0" err="1"/>
              <a:t>eg</a:t>
            </a:r>
            <a:r>
              <a:rPr lang="en-US" dirty="0"/>
              <a:t> bladder exstrophy, is to rotate/visit other centers. There is also variation within centers as to the conditions treated </a:t>
            </a:r>
            <a:r>
              <a:rPr lang="en-US" dirty="0" err="1"/>
              <a:t>eg</a:t>
            </a:r>
            <a:r>
              <a:rPr lang="en-US" dirty="0"/>
              <a:t> one center may preform kidney transplantation and another no kidney transplant but may be an center for </a:t>
            </a:r>
            <a:r>
              <a:rPr lang="en-US" dirty="0" err="1"/>
              <a:t>eg</a:t>
            </a:r>
            <a:r>
              <a:rPr lang="en-US" dirty="0"/>
              <a:t> </a:t>
            </a:r>
            <a:r>
              <a:rPr lang="en-US" dirty="0" err="1"/>
              <a:t>extrophy</a:t>
            </a:r>
            <a:r>
              <a:rPr lang="en-US" dirty="0"/>
              <a:t>. </a:t>
            </a:r>
          </a:p>
          <a:p>
            <a:r>
              <a:rPr lang="en-US" dirty="0"/>
              <a:t>The figures in table 2 were obtained by looking at the log books of candidates over the last 5 years, adding together the total number of each procedure per candidate, and dividing to obtain an average(mean) per procedure. This was a huge job done by Rafal, our secretary, but has been helpful in being able to create a standard number for trainees to obtain before the exam. It allows us on the committee to assess whether the candidate is ready to take the oral exam. </a:t>
            </a:r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F7F0F6-D916-4F03-BAE5-25024D4FA3FE}" type="slidenum">
              <a:rPr lang="en-SE" smtClean="0"/>
              <a:t>11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41635157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F7F0F6-D916-4F03-BAE5-25024D4FA3FE}" type="slidenum">
              <a:rPr lang="en-SE" smtClean="0"/>
              <a:t>12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2657201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Paeds</a:t>
            </a:r>
            <a:r>
              <a:rPr lang="en-US" dirty="0"/>
              <a:t> incl nephrology, </a:t>
            </a:r>
            <a:r>
              <a:rPr lang="en-US" dirty="0" err="1"/>
              <a:t>onc</a:t>
            </a:r>
            <a:r>
              <a:rPr lang="en-US" dirty="0"/>
              <a:t>, </a:t>
            </a:r>
            <a:r>
              <a:rPr lang="en-US" dirty="0" err="1"/>
              <a:t>endocrin</a:t>
            </a:r>
            <a:r>
              <a:rPr lang="en-US" dirty="0"/>
              <a:t>, neurology, psychology, neo (incl </a:t>
            </a:r>
            <a:r>
              <a:rPr lang="en-US" dirty="0" err="1"/>
              <a:t>paed</a:t>
            </a:r>
            <a:r>
              <a:rPr lang="en-US" dirty="0"/>
              <a:t> intensive, kids radiology/</a:t>
            </a:r>
            <a:r>
              <a:rPr lang="en-US" dirty="0" err="1"/>
              <a:t>interv</a:t>
            </a:r>
            <a:r>
              <a:rPr lang="en-US" dirty="0"/>
              <a:t>/nuclear med, </a:t>
            </a:r>
            <a:r>
              <a:rPr lang="en-US" dirty="0" err="1"/>
              <a:t>anaes</a:t>
            </a:r>
            <a:r>
              <a:rPr lang="en-US" dirty="0"/>
              <a:t> with </a:t>
            </a:r>
            <a:r>
              <a:rPr lang="en-US" dirty="0" err="1"/>
              <a:t>paeds</a:t>
            </a:r>
            <a:r>
              <a:rPr lang="en-US" dirty="0"/>
              <a:t>, fetal med, rehab, </a:t>
            </a:r>
            <a:r>
              <a:rPr lang="en-US" dirty="0" err="1"/>
              <a:t>urotherapy</a:t>
            </a:r>
            <a:r>
              <a:rPr lang="en-US" dirty="0"/>
              <a:t>, simulation center, ortho/</a:t>
            </a:r>
            <a:r>
              <a:rPr lang="en-US" dirty="0" err="1"/>
              <a:t>neurosurg</a:t>
            </a:r>
            <a:r>
              <a:rPr lang="en-US" dirty="0"/>
              <a:t>/plastic surgery</a:t>
            </a:r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F7F0F6-D916-4F03-BAE5-25024D4FA3FE}" type="slidenum">
              <a:rPr lang="en-SE" smtClean="0"/>
              <a:t>13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9800030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Within the committee we have discussed how to encourage the development of centers in </a:t>
            </a:r>
            <a:r>
              <a:rPr lang="en-US" dirty="0" err="1"/>
              <a:t>eg</a:t>
            </a:r>
            <a:r>
              <a:rPr lang="en-US" dirty="0"/>
              <a:t> eastern Europe where there is no FEAPU. As the exam is now restricted to those who have gone through a fellowship, we decided that we need to be open to allowing experienced </a:t>
            </a:r>
            <a:r>
              <a:rPr lang="en-US" dirty="0" err="1"/>
              <a:t>paediatric</a:t>
            </a:r>
            <a:r>
              <a:rPr lang="en-US" dirty="0"/>
              <a:t> urological surgeons to take the exam if their center is designated suitable for training, so allowing the center to apply to be a training center with a FEAPU as PD</a:t>
            </a:r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F7F0F6-D916-4F03-BAE5-25024D4FA3FE}" type="slidenum">
              <a:rPr lang="en-SE" smtClean="0"/>
              <a:t>14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7697010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believe we are a sub specialty, not a competence</a:t>
            </a:r>
          </a:p>
          <a:p>
            <a:r>
              <a:rPr lang="en-US" dirty="0"/>
              <a:t>Blue is where there are differences between the previous ETR and this one.</a:t>
            </a:r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F7F0F6-D916-4F03-BAE5-25024D4FA3FE}" type="slidenum">
              <a:rPr lang="en-SE" smtClean="0"/>
              <a:t>15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100426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DEC014E-32E8-BC91-190E-85B3C74C9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8" y="964075"/>
            <a:ext cx="4654297" cy="373989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0" y="4822842"/>
            <a:ext cx="4206240" cy="138074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B2603722-CE80-C718-39E9-BB79F1F68C3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SE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84C280F-E753-FE97-A722-F86168AC97B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41248" y="964074"/>
            <a:ext cx="5403280" cy="5258929"/>
          </a:xfrm>
          <a:custGeom>
            <a:avLst/>
            <a:gdLst>
              <a:gd name="connsiteX0" fmla="*/ 2701640 w 5403280"/>
              <a:gd name="connsiteY0" fmla="*/ 0 h 5258929"/>
              <a:gd name="connsiteX1" fmla="*/ 5403280 w 5403280"/>
              <a:gd name="connsiteY1" fmla="*/ 2701640 h 5258929"/>
              <a:gd name="connsiteX2" fmla="*/ 5403280 w 5403280"/>
              <a:gd name="connsiteY2" fmla="*/ 5258929 h 5258929"/>
              <a:gd name="connsiteX3" fmla="*/ 0 w 5403280"/>
              <a:gd name="connsiteY3" fmla="*/ 5258929 h 5258929"/>
              <a:gd name="connsiteX4" fmla="*/ 0 w 5403280"/>
              <a:gd name="connsiteY4" fmla="*/ 2701640 h 5258929"/>
              <a:gd name="connsiteX5" fmla="*/ 2701640 w 5403280"/>
              <a:gd name="connsiteY5" fmla="*/ 0 h 5258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3280" h="5258929">
                <a:moveTo>
                  <a:pt x="2701640" y="0"/>
                </a:moveTo>
                <a:cubicBezTo>
                  <a:pt x="4193715" y="0"/>
                  <a:pt x="5403280" y="1209565"/>
                  <a:pt x="5403280" y="2701640"/>
                </a:cubicBezTo>
                <a:lnTo>
                  <a:pt x="5403280" y="5258929"/>
                </a:lnTo>
                <a:lnTo>
                  <a:pt x="0" y="5258929"/>
                </a:lnTo>
                <a:lnTo>
                  <a:pt x="0" y="2701640"/>
                </a:lnTo>
                <a:cubicBezTo>
                  <a:pt x="0" y="1209565"/>
                  <a:pt x="1209565" y="0"/>
                  <a:pt x="2701640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7A08-C834-F239-A3DF-2D1295F0AE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fld id="{080512C3-ABED-4B30-9E03-701B5C360058}" type="datetimeFigureOut">
              <a:rPr lang="en-SE" smtClean="0"/>
              <a:t>10/13/2026</a:t>
            </a:fld>
            <a:endParaRPr lang="en-SE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E80C6A5-61FE-078D-49D9-31BD1294014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659D681-730C-4D61-9B89-5B2A96668381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2468944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E6C4595-90D4-94E6-CEBA-82807457D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1658679"/>
            <a:ext cx="10780776" cy="49250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80512C3-ABED-4B30-9E03-701B5C360058}" type="datetimeFigureOut">
              <a:rPr lang="en-SE" smtClean="0"/>
              <a:t>10/13/2026</a:t>
            </a:fld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659D681-730C-4D61-9B89-5B2A96668381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526912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5218032"/>
            <a:ext cx="10972800" cy="786384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972629"/>
            <a:ext cx="10972800" cy="480373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4986425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88BD73-E6AB-68A9-F41B-313E0C44777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16200000">
            <a:off x="-396119" y="5787191"/>
            <a:ext cx="1503444" cy="365125"/>
          </a:xfrm>
        </p:spPr>
        <p:txBody>
          <a:bodyPr/>
          <a:lstStyle/>
          <a:p>
            <a:endParaRPr lang="en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AA6162-61A3-2C41-311C-F407FC4B4DA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80512C3-ABED-4B30-9E03-701B5C360058}" type="datetimeFigureOut">
              <a:rPr lang="en-SE" smtClean="0"/>
              <a:t>10/13/2026</a:t>
            </a:fld>
            <a:endParaRPr lang="en-SE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DABF624-39B6-C7A2-98E7-26593626B4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498994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B102F-64E7-9387-1F8F-DB4AC825773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659D681-730C-4D61-9B89-5B2A96668381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036261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E84C31D-CC85-27E5-FD9F-627C926D5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78608"/>
            <a:ext cx="7879335" cy="3592629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10B934F-7AD0-6CA4-BC4D-9CC30854B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1714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FF6486-38AE-54F6-E2F3-8B944C3F1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41BD916-71AE-106E-105D-01655950FC4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87800" y="368300"/>
            <a:ext cx="7375525" cy="1014413"/>
          </a:xfrm>
        </p:spPr>
        <p:txBody>
          <a:bodyPr anchor="ctr">
            <a:normAutofit/>
          </a:bodyPr>
          <a:lstStyle>
            <a:lvl1pPr algn="r"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FD0054-227E-4953-9BB1-7141F9024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512C3-ABED-4B30-9E03-701B5C360058}" type="datetimeFigureOut">
              <a:rPr lang="en-SE" smtClean="0"/>
              <a:t>10/13/2026</a:t>
            </a:fld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42E0F1-15E9-E241-9959-A6D46B69E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9D681-730C-4D61-9B89-5B2A96668381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9674195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5842852-3CDE-22AD-D5F0-AAF8279A0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9536"/>
            <a:ext cx="9546336" cy="3675885"/>
          </a:xfrm>
        </p:spPr>
        <p:txBody>
          <a:bodyPr anchor="t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80512C3-ABED-4B30-9E03-701B5C360058}" type="datetimeFigureOut">
              <a:rPr lang="en-SE" smtClean="0"/>
              <a:t>10/13/2026</a:t>
            </a:fld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659D681-730C-4D61-9B89-5B2A96668381}" type="slidenum">
              <a:rPr lang="en-SE" smtClean="0"/>
              <a:t>‹#›</a:t>
            </a:fld>
            <a:endParaRPr lang="en-SE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4D523C5-E38D-F0DE-48C0-B6B8404B6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5143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80375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C4EF7E11-76D4-64FA-465B-165405450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947" y="1296083"/>
            <a:ext cx="4353325" cy="4265835"/>
          </a:xfrm>
          <a:custGeom>
            <a:avLst/>
            <a:gdLst>
              <a:gd name="connsiteX0" fmla="*/ 2176663 w 4353325"/>
              <a:gd name="connsiteY0" fmla="*/ 0 h 4265835"/>
              <a:gd name="connsiteX1" fmla="*/ 4353325 w 4353325"/>
              <a:gd name="connsiteY1" fmla="*/ 2176662 h 4265835"/>
              <a:gd name="connsiteX2" fmla="*/ 4353325 w 4353325"/>
              <a:gd name="connsiteY2" fmla="*/ 2712923 h 4265835"/>
              <a:gd name="connsiteX3" fmla="*/ 4353325 w 4353325"/>
              <a:gd name="connsiteY3" fmla="*/ 3733873 h 4265835"/>
              <a:gd name="connsiteX4" fmla="*/ 4353325 w 4353325"/>
              <a:gd name="connsiteY4" fmla="*/ 4265835 h 4265835"/>
              <a:gd name="connsiteX5" fmla="*/ 0 w 4353325"/>
              <a:gd name="connsiteY5" fmla="*/ 4265835 h 4265835"/>
              <a:gd name="connsiteX6" fmla="*/ 0 w 4353325"/>
              <a:gd name="connsiteY6" fmla="*/ 3733873 h 4265835"/>
              <a:gd name="connsiteX7" fmla="*/ 0 w 4353325"/>
              <a:gd name="connsiteY7" fmla="*/ 2712923 h 4265835"/>
              <a:gd name="connsiteX8" fmla="*/ 0 w 4353325"/>
              <a:gd name="connsiteY8" fmla="*/ 2176662 h 4265835"/>
              <a:gd name="connsiteX9" fmla="*/ 2176663 w 4353325"/>
              <a:gd name="connsiteY9" fmla="*/ 0 h 4265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53325" h="4265835">
                <a:moveTo>
                  <a:pt x="2176663" y="0"/>
                </a:moveTo>
                <a:cubicBezTo>
                  <a:pt x="3378800" y="0"/>
                  <a:pt x="4353325" y="974525"/>
                  <a:pt x="4353325" y="2176662"/>
                </a:cubicBezTo>
                <a:lnTo>
                  <a:pt x="4353325" y="2712923"/>
                </a:lnTo>
                <a:lnTo>
                  <a:pt x="4353325" y="3733873"/>
                </a:lnTo>
                <a:lnTo>
                  <a:pt x="4353325" y="4265835"/>
                </a:lnTo>
                <a:lnTo>
                  <a:pt x="0" y="4265835"/>
                </a:lnTo>
                <a:lnTo>
                  <a:pt x="0" y="3733873"/>
                </a:lnTo>
                <a:lnTo>
                  <a:pt x="0" y="2712923"/>
                </a:lnTo>
                <a:lnTo>
                  <a:pt x="0" y="2176662"/>
                </a:lnTo>
                <a:cubicBezTo>
                  <a:pt x="0" y="974525"/>
                  <a:pt x="974525" y="0"/>
                  <a:pt x="2176663" y="0"/>
                </a:cubicBezTo>
                <a:close/>
              </a:path>
            </a:pathLst>
          </a:custGeom>
          <a:ln w="6350">
            <a:solidFill>
              <a:schemeClr val="tx1"/>
            </a:solidFill>
          </a:ln>
        </p:spPr>
        <p:txBody>
          <a:bodyPr wrap="square" lIns="182880" tIns="914400" rIns="182880" anchor="ctr" anchorCtr="0">
            <a:no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S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35056" y="1296083"/>
            <a:ext cx="4325112" cy="4265835"/>
          </a:xfrm>
        </p:spPr>
        <p:txBody>
          <a:bodyPr anchor="b" anchorCtr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80512C3-ABED-4B30-9E03-701B5C360058}" type="datetimeFigureOut">
              <a:rPr lang="en-SE" smtClean="0"/>
              <a:t>10/13/2026</a:t>
            </a:fld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659D681-730C-4D61-9B89-5B2A96668381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753692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05B5E-C545-4763-BA47-4C2C0FCA5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704" y="4608576"/>
            <a:ext cx="4169664" cy="1609344"/>
          </a:xfrm>
        </p:spPr>
        <p:txBody>
          <a:bodyPr anchor="t" anchorCtr="0">
            <a:no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D23AA-8F22-4B09-8FAA-CD16E5D66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SE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E5AAB3D-814D-597A-6ADE-F522A8116DCD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257301" y="1097280"/>
            <a:ext cx="3776470" cy="3168100"/>
          </a:xfrm>
          <a:custGeom>
            <a:avLst/>
            <a:gdLst>
              <a:gd name="connsiteX0" fmla="*/ 1888235 w 3776470"/>
              <a:gd name="connsiteY0" fmla="*/ 0 h 3168100"/>
              <a:gd name="connsiteX1" fmla="*/ 3776470 w 3776470"/>
              <a:gd name="connsiteY1" fmla="*/ 1888235 h 3168100"/>
              <a:gd name="connsiteX2" fmla="*/ 3776470 w 3776470"/>
              <a:gd name="connsiteY2" fmla="*/ 3168100 h 3168100"/>
              <a:gd name="connsiteX3" fmla="*/ 0 w 3776470"/>
              <a:gd name="connsiteY3" fmla="*/ 3168100 h 3168100"/>
              <a:gd name="connsiteX4" fmla="*/ 0 w 3776470"/>
              <a:gd name="connsiteY4" fmla="*/ 1888235 h 3168100"/>
              <a:gd name="connsiteX5" fmla="*/ 1888235 w 3776470"/>
              <a:gd name="connsiteY5" fmla="*/ 0 h 316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76470" h="3168100">
                <a:moveTo>
                  <a:pt x="1888235" y="0"/>
                </a:moveTo>
                <a:cubicBezTo>
                  <a:pt x="2931078" y="0"/>
                  <a:pt x="3776470" y="845392"/>
                  <a:pt x="3776470" y="1888235"/>
                </a:cubicBezTo>
                <a:lnTo>
                  <a:pt x="3776470" y="3168100"/>
                </a:lnTo>
                <a:lnTo>
                  <a:pt x="0" y="3168100"/>
                </a:lnTo>
                <a:lnTo>
                  <a:pt x="0" y="1888235"/>
                </a:lnTo>
                <a:cubicBezTo>
                  <a:pt x="0" y="845392"/>
                  <a:pt x="845392" y="0"/>
                  <a:pt x="1888235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tx1"/>
            </a:solidFill>
          </a:ln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263F8-8E34-4910-BF7A-F1C5A9968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1464" y="841248"/>
            <a:ext cx="4215384" cy="5330952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tx1"/>
                </a:solidFill>
              </a:defRPr>
            </a:lvl2pPr>
            <a:lvl3pPr algn="ctr">
              <a:defRPr>
                <a:solidFill>
                  <a:schemeClr val="tx1"/>
                </a:solidFill>
              </a:defRPr>
            </a:lvl3pPr>
            <a:lvl4pPr algn="ctr">
              <a:defRPr>
                <a:solidFill>
                  <a:schemeClr val="tx1"/>
                </a:solidFill>
              </a:defRPr>
            </a:lvl4pPr>
            <a:lvl5pPr algn="ctr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E74E5-D20D-4AB7-8D98-F336CE0EC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80512C3-ABED-4B30-9E03-701B5C360058}" type="datetimeFigureOut">
              <a:rPr lang="en-SE" smtClean="0"/>
              <a:t>10/13/2026</a:t>
            </a:fld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8A028-A0C8-45E7-915E-B83FF59C9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659D681-730C-4D61-9B89-5B2A96668381}" type="slidenum">
              <a:rPr lang="en-SE" smtClean="0"/>
              <a:t>‹#›</a:t>
            </a:fld>
            <a:endParaRPr lang="en-SE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CD2C868-CE73-A5B1-1389-62A23B14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29708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3017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4" y="2615184"/>
            <a:ext cx="3813048" cy="3557016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S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841248"/>
            <a:ext cx="4956175" cy="3556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80512C3-ABED-4B30-9E03-701B5C360058}" type="datetimeFigureOut">
              <a:rPr lang="en-SE" smtClean="0"/>
              <a:t>10/13/2026</a:t>
            </a:fld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659D681-730C-4D61-9B89-5B2A96668381}" type="slidenum">
              <a:rPr lang="en-SE" smtClean="0"/>
              <a:t>‹#›</a:t>
            </a:fld>
            <a:endParaRPr lang="en-SE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F4378AB-83E7-8777-F6CD-8F19BA4FE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5016203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2078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841248"/>
            <a:ext cx="2999232" cy="5184648"/>
          </a:xfrm>
        </p:spPr>
        <p:txBody>
          <a:bodyPr anchor="t" anchorCtr="0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S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66926" y="841248"/>
            <a:ext cx="6260154" cy="51846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80512C3-ABED-4B30-9E03-701B5C360058}" type="datetimeFigureOut">
              <a:rPr lang="en-SE" smtClean="0"/>
              <a:t>10/13/2026</a:t>
            </a:fld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659D681-730C-4D61-9B89-5B2A96668381}" type="slidenum">
              <a:rPr lang="en-SE" smtClean="0"/>
              <a:t>‹#›</a:t>
            </a:fld>
            <a:endParaRPr lang="en-SE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8293A07-68F2-BD10-B738-E87F3F3D8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418221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8359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1152" y="990511"/>
            <a:ext cx="2565593" cy="1858941"/>
          </a:xfrm>
        </p:spPr>
        <p:txBody>
          <a:bodyPr anchor="b"/>
          <a:lstStyle>
            <a:lvl1pPr>
              <a:def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A946DA-5AE8-39E2-3ADD-B8F06308C1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8326323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32271" y="3011335"/>
            <a:ext cx="2559977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4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8BD5A515-9970-0784-7927-52F94C270B4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10292564" y="1592958"/>
            <a:ext cx="2973522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endParaRPr lang="en-SE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8523CCEC-6BB2-B704-95E2-87FED823C5B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80512C3-ABED-4B30-9E03-701B5C360058}" type="datetimeFigureOut">
              <a:rPr lang="en-SE" smtClean="0"/>
              <a:t>10/13/2026</a:t>
            </a:fld>
            <a:endParaRPr lang="en-SE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1208465C-8C77-73BF-D18F-D01907BAC86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512296" y="6356350"/>
            <a:ext cx="574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659D681-730C-4D61-9B89-5B2A96668381}" type="slidenum">
              <a:rPr lang="en-SE" smtClean="0"/>
              <a:t>‹#›</a:t>
            </a:fld>
            <a:endParaRPr lang="en-SE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0E2A219-E459-07B3-1ED3-CBF7D239B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2057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6052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0" y="548640"/>
            <a:ext cx="6093225" cy="11430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793885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03520" y="1828800"/>
            <a:ext cx="6071616" cy="44897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F483F68-3490-71E7-A7DA-DA46BC48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797154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345FA4-0621-D8F1-73D0-046B7F4D7713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fld id="{080512C3-ABED-4B30-9E03-701B5C360058}" type="datetimeFigureOut">
              <a:rPr lang="en-SE" smtClean="0"/>
              <a:t>10/13/2026</a:t>
            </a:fld>
            <a:endParaRPr lang="en-SE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4C51678-E871-8AD4-08DA-BF7B7013A35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10292565" y="1592957"/>
            <a:ext cx="2973522" cy="365125"/>
          </a:xfrm>
        </p:spPr>
        <p:txBody>
          <a:bodyPr/>
          <a:lstStyle/>
          <a:p>
            <a:endParaRPr lang="en-SE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CD01CE4-E064-7D2F-7D3A-9DA85E2777F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659D681-730C-4D61-9B89-5B2A96668381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6948452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48640"/>
            <a:ext cx="6135624" cy="11430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828800"/>
            <a:ext cx="6135624" cy="44897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400544" y="0"/>
            <a:ext cx="4791456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BC07157-DE89-FE2F-0547-2E4055913A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382022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A0C5A-6673-53CC-030B-67BA133D9741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080512C3-ABED-4B30-9E03-701B5C360058}" type="datetimeFigureOut">
              <a:rPr lang="en-SE" smtClean="0"/>
              <a:t>10/13/2026</a:t>
            </a:fld>
            <a:endParaRPr lang="en-SE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2521688-F793-E4F2-732B-EEE6F58B758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DBE29E-7417-B57C-BA94-1DBC14BE461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A659D681-730C-4D61-9B89-5B2A96668381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3545621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0040"/>
            <a:ext cx="6858000" cy="932688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6858000" cy="4983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91732" y="0"/>
            <a:ext cx="4100267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C626C00-7A36-46A2-880D-F484910B3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077761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FF6D8B-36A2-DF79-CDB9-885694DCA71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080512C3-ABED-4B30-9E03-701B5C360058}" type="datetimeFigureOut">
              <a:rPr lang="en-SE" smtClean="0"/>
              <a:t>10/13/2026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2396A-E38F-CC9C-7303-71F99D08208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3B0E4B-031C-4F2A-1993-D824DD71F7D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A659D681-730C-4D61-9B89-5B2A96668381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7144136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83413"/>
            <a:ext cx="4361688" cy="1262639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979461"/>
            <a:ext cx="4360863" cy="43292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45480" y="0"/>
            <a:ext cx="6446520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481977D-48BC-F135-96F9-1655E4BEE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73212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EA981C2C-E0DD-29A7-8209-50D66488152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080512C3-ABED-4B30-9E03-701B5C360058}" type="datetimeFigureOut">
              <a:rPr lang="en-SE" smtClean="0"/>
              <a:t>10/13/2026</a:t>
            </a:fld>
            <a:endParaRPr lang="en-S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205369F-8CCB-402F-9055-2BF12262B54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S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33591F2-4BD3-37D0-B00E-B2CD5F47A36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A659D681-730C-4D61-9B89-5B2A96668381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6324949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0040"/>
            <a:ext cx="4572000" cy="932688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4572000" cy="4983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917720" y="0"/>
            <a:ext cx="6274279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18BEB48-A052-9364-6EF6-F698004CA5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911724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417D8113-ECE6-D6F5-9CA4-C96A535F4799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080512C3-ABED-4B30-9E03-701B5C360058}" type="datetimeFigureOut">
              <a:rPr lang="en-SE" smtClean="0"/>
              <a:t>10/13/2026</a:t>
            </a:fld>
            <a:endParaRPr lang="en-S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29A0137-F97A-8194-464D-3B7D4814A8A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SE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3FE5686-63A9-B1A1-5734-F96A9651465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A659D681-730C-4D61-9B89-5B2A96668381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977140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012268"/>
            <a:ext cx="3739896" cy="1390330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4635132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485E715F-A05B-F2BC-ABF4-447E9B58E0C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16200000">
            <a:off x="-499001" y="5684309"/>
            <a:ext cx="1709209" cy="365125"/>
          </a:xfrm>
        </p:spPr>
        <p:txBody>
          <a:bodyPr/>
          <a:lstStyle/>
          <a:p>
            <a:endParaRPr lang="en-S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6320" y="5012267"/>
            <a:ext cx="6400800" cy="139033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  <a:lvl2pPr marL="228600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2pPr>
            <a:lvl3pPr marL="457200" indent="0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3pPr>
            <a:lvl4pPr marL="685800" indent="0"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4pPr>
            <a:lvl5pPr marL="91440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173959" y="5435073"/>
            <a:ext cx="121073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80512C3-ABED-4B30-9E03-701B5C360058}" type="datetimeFigureOut">
              <a:rPr lang="en-SE" smtClean="0"/>
              <a:t>10/13/2026</a:t>
            </a:fld>
            <a:endParaRPr lang="en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659D681-730C-4D61-9B89-5B2A96668381}" type="slidenum">
              <a:rPr lang="en-SE" smtClean="0"/>
              <a:t>‹#›</a:t>
            </a:fld>
            <a:endParaRPr lang="en-SE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A2B6090-1D21-5610-7943-4C4F96A6C7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463823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31912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882896"/>
            <a:ext cx="3657603" cy="1453896"/>
          </a:xfrm>
        </p:spPr>
        <p:txBody>
          <a:bodyPr anchor="t">
            <a:norm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SE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838F5DE0-1AA8-5320-EBEC-7B2EEF39963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1520" y="548642"/>
            <a:ext cx="3490175" cy="4041647"/>
          </a:xfrm>
          <a:custGeom>
            <a:avLst/>
            <a:gdLst>
              <a:gd name="connsiteX0" fmla="*/ 1745088 w 3490175"/>
              <a:gd name="connsiteY0" fmla="*/ 0 h 4041647"/>
              <a:gd name="connsiteX1" fmla="*/ 3490175 w 3490175"/>
              <a:gd name="connsiteY1" fmla="*/ 1745088 h 4041647"/>
              <a:gd name="connsiteX2" fmla="*/ 3490175 w 3490175"/>
              <a:gd name="connsiteY2" fmla="*/ 3141232 h 4041647"/>
              <a:gd name="connsiteX3" fmla="*/ 3490175 w 3490175"/>
              <a:gd name="connsiteY3" fmla="*/ 3490175 h 4041647"/>
              <a:gd name="connsiteX4" fmla="*/ 3490175 w 3490175"/>
              <a:gd name="connsiteY4" fmla="*/ 4041647 h 4041647"/>
              <a:gd name="connsiteX5" fmla="*/ 0 w 3490175"/>
              <a:gd name="connsiteY5" fmla="*/ 4041647 h 4041647"/>
              <a:gd name="connsiteX6" fmla="*/ 0 w 3490175"/>
              <a:gd name="connsiteY6" fmla="*/ 3490175 h 4041647"/>
              <a:gd name="connsiteX7" fmla="*/ 0 w 3490175"/>
              <a:gd name="connsiteY7" fmla="*/ 3141232 h 4041647"/>
              <a:gd name="connsiteX8" fmla="*/ 0 w 3490175"/>
              <a:gd name="connsiteY8" fmla="*/ 1745088 h 4041647"/>
              <a:gd name="connsiteX9" fmla="*/ 1745088 w 3490175"/>
              <a:gd name="connsiteY9" fmla="*/ 0 h 404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90175" h="4041647">
                <a:moveTo>
                  <a:pt x="1745088" y="0"/>
                </a:moveTo>
                <a:cubicBezTo>
                  <a:pt x="2708873" y="0"/>
                  <a:pt x="3490175" y="781302"/>
                  <a:pt x="3490175" y="1745088"/>
                </a:cubicBezTo>
                <a:lnTo>
                  <a:pt x="3490175" y="3141232"/>
                </a:lnTo>
                <a:lnTo>
                  <a:pt x="3490175" y="3490175"/>
                </a:lnTo>
                <a:lnTo>
                  <a:pt x="3490175" y="4041647"/>
                </a:lnTo>
                <a:lnTo>
                  <a:pt x="0" y="4041647"/>
                </a:lnTo>
                <a:lnTo>
                  <a:pt x="0" y="3490175"/>
                </a:lnTo>
                <a:lnTo>
                  <a:pt x="0" y="3141232"/>
                </a:lnTo>
                <a:lnTo>
                  <a:pt x="0" y="1745088"/>
                </a:lnTo>
                <a:cubicBezTo>
                  <a:pt x="0" y="781302"/>
                  <a:pt x="781302" y="0"/>
                  <a:pt x="1745088" y="0"/>
                </a:cubicBezTo>
                <a:close/>
              </a:path>
            </a:pathLst>
          </a:custGeom>
          <a:blipFill dpi="0" rotWithShape="1">
            <a:blip r:embed="rId2">
              <a:alphaModFix amt="8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37760" y="549275"/>
            <a:ext cx="6561138" cy="57594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80512C3-ABED-4B30-9E03-701B5C360058}" type="datetimeFigureOut">
              <a:rPr lang="en-SE" smtClean="0"/>
              <a:t>10/13/2026</a:t>
            </a:fld>
            <a:endParaRPr lang="en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659D681-730C-4D61-9B89-5B2A96668381}" type="slidenum">
              <a:rPr lang="en-SE" smtClean="0"/>
              <a:t>‹#›</a:t>
            </a:fld>
            <a:endParaRPr lang="en-SE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19C3A72-7CAE-129F-7490-B687280EF1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646117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30416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64" y="559341"/>
            <a:ext cx="1075567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3C89FBB9-2C05-A4C1-ECB4-D6A5C4219E4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SE"/>
          </a:p>
        </p:txBody>
      </p:sp>
      <p:sp>
        <p:nvSpPr>
          <p:cNvPr id="3" name="Date Placeholder 4">
            <a:extLst>
              <a:ext uri="{FF2B5EF4-FFF2-40B4-BE49-F238E27FC236}">
                <a16:creationId xmlns:a16="http://schemas.microsoft.com/office/drawing/2014/main" id="{BBB07A11-50DE-6BC0-0514-6E2C14A4798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16200000" flipH="1">
            <a:off x="-997746" y="4594946"/>
            <a:ext cx="2706690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080512C3-ABED-4B30-9E03-701B5C360058}" type="datetimeFigureOut">
              <a:rPr lang="en-SE" smtClean="0"/>
              <a:t>10/13/2026</a:t>
            </a:fld>
            <a:endParaRPr lang="en-SE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03ED5F49-F9F7-05A9-62AC-C9C8DF2EAD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8569" y="6264201"/>
            <a:ext cx="574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659D681-730C-4D61-9B89-5B2A96668381}" type="slidenum">
              <a:rPr lang="en-SE" smtClean="0"/>
              <a:t>‹#›</a:t>
            </a:fld>
            <a:endParaRPr lang="en-S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1200" y="1713652"/>
            <a:ext cx="4387012" cy="46129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58927" y="1713653"/>
            <a:ext cx="6533071" cy="5144347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 marL="0" indent="0">
              <a:buFont typeface="Arial" panose="020B0604020202020204" pitchFamily="34" charset="0"/>
              <a:buNone/>
              <a:defRPr lang="en-US" dirty="0"/>
            </a:lvl1pPr>
          </a:lstStyle>
          <a:p>
            <a:pPr marL="285750" lvl="0" indent="-28575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594082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B7BBF55A-D91F-143D-FBB6-73995F00E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4937761"/>
            <a:ext cx="6987537" cy="1353312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spcBef>
                <a:spcPts val="1000"/>
              </a:spcBef>
              <a:defRPr sz="2800" cap="none" baseline="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SE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72A4B4E-0B2F-F1BB-322A-713D1FB5F2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57400" y="549021"/>
            <a:ext cx="9455150" cy="4333875"/>
          </a:xfrm>
        </p:spPr>
        <p:txBody>
          <a:bodyPr anchor="b">
            <a:normAutofit/>
          </a:bodyPr>
          <a:lstStyle>
            <a:lvl1pPr>
              <a:defRPr sz="23200">
                <a:latin typeface="+mj-lt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80512C3-ABED-4B30-9E03-701B5C360058}" type="datetimeFigureOut">
              <a:rPr lang="en-SE" smtClean="0"/>
              <a:t>10/13/2026</a:t>
            </a:fld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659D681-730C-4D61-9B89-5B2A96668381}" type="slidenum">
              <a:rPr lang="en-SE" smtClean="0"/>
              <a:t>‹#›</a:t>
            </a:fld>
            <a:endParaRPr lang="en-SE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546D47F-2AE5-2705-911C-52BBD6B7D8EA}"/>
              </a:ext>
            </a:extLst>
          </p:cNvPr>
          <p:cNvCxnSpPr>
            <a:cxnSpLocks/>
          </p:cNvCxnSpPr>
          <p:nvPr/>
        </p:nvCxnSpPr>
        <p:spPr>
          <a:xfrm flipV="1">
            <a:off x="137160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21597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8" y="-1228126"/>
            <a:ext cx="10652760" cy="1133856"/>
          </a:xfrm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S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AA4897F-B66E-DAD4-F56C-6152B417CC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624138" y="2268748"/>
            <a:ext cx="6943724" cy="3954255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1pPr>
            <a:lvl2pPr marL="2286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2pPr>
            <a:lvl3pPr marL="4572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3pPr>
            <a:lvl4pPr marL="6858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4pPr>
            <a:lvl5pPr marL="9144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add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80512C3-ABED-4B30-9E03-701B5C360058}" type="datetimeFigureOut">
              <a:rPr lang="en-SE" smtClean="0"/>
              <a:t>10/13/2026</a:t>
            </a:fld>
            <a:endParaRPr lang="en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659D681-730C-4D61-9B89-5B2A96668381}" type="slidenum">
              <a:rPr lang="en-SE" smtClean="0"/>
              <a:t>‹#›</a:t>
            </a:fld>
            <a:endParaRPr lang="en-SE"/>
          </a:p>
        </p:txBody>
      </p:sp>
      <p:sp>
        <p:nvSpPr>
          <p:cNvPr id="6" name="Freeform: Shape 15">
            <a:extLst>
              <a:ext uri="{FF2B5EF4-FFF2-40B4-BE49-F238E27FC236}">
                <a16:creationId xmlns:a16="http://schemas.microsoft.com/office/drawing/2014/main" id="{8EFA7EFC-C6F9-B1D5-025F-824C1CE9A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3057205" y="-1430380"/>
            <a:ext cx="6077590" cy="10510705"/>
          </a:xfrm>
          <a:custGeom>
            <a:avLst/>
            <a:gdLst>
              <a:gd name="connsiteX0" fmla="*/ 5325805 w 5325805"/>
              <a:gd name="connsiteY0" fmla="*/ 2714782 h 5429563"/>
              <a:gd name="connsiteX1" fmla="*/ 2611024 w 5325805"/>
              <a:gd name="connsiteY1" fmla="*/ 5429563 h 5429563"/>
              <a:gd name="connsiteX2" fmla="*/ 1942188 w 5325805"/>
              <a:gd name="connsiteY2" fmla="*/ 5429563 h 5429563"/>
              <a:gd name="connsiteX3" fmla="*/ 668836 w 5325805"/>
              <a:gd name="connsiteY3" fmla="*/ 5429563 h 5429563"/>
              <a:gd name="connsiteX4" fmla="*/ 0 w 5325805"/>
              <a:gd name="connsiteY4" fmla="*/ 5429563 h 5429563"/>
              <a:gd name="connsiteX5" fmla="*/ 0 w 5325805"/>
              <a:gd name="connsiteY5" fmla="*/ 0 h 5429563"/>
              <a:gd name="connsiteX6" fmla="*/ 668836 w 5325805"/>
              <a:gd name="connsiteY6" fmla="*/ 0 h 5429563"/>
              <a:gd name="connsiteX7" fmla="*/ 1942188 w 5325805"/>
              <a:gd name="connsiteY7" fmla="*/ 0 h 5429563"/>
              <a:gd name="connsiteX8" fmla="*/ 2611024 w 5325805"/>
              <a:gd name="connsiteY8" fmla="*/ 0 h 5429563"/>
              <a:gd name="connsiteX9" fmla="*/ 5325805 w 5325805"/>
              <a:gd name="connsiteY9" fmla="*/ 2714782 h 5429563"/>
              <a:gd name="connsiteX0" fmla="*/ 668836 w 5325805"/>
              <a:gd name="connsiteY0" fmla="*/ 5429563 h 5476799"/>
              <a:gd name="connsiteX1" fmla="*/ 0 w 5325805"/>
              <a:gd name="connsiteY1" fmla="*/ 5429563 h 5476799"/>
              <a:gd name="connsiteX2" fmla="*/ 0 w 5325805"/>
              <a:gd name="connsiteY2" fmla="*/ 0 h 5476799"/>
              <a:gd name="connsiteX3" fmla="*/ 668836 w 5325805"/>
              <a:gd name="connsiteY3" fmla="*/ 0 h 5476799"/>
              <a:gd name="connsiteX4" fmla="*/ 1942188 w 5325805"/>
              <a:gd name="connsiteY4" fmla="*/ 0 h 5476799"/>
              <a:gd name="connsiteX5" fmla="*/ 2611024 w 5325805"/>
              <a:gd name="connsiteY5" fmla="*/ 0 h 5476799"/>
              <a:gd name="connsiteX6" fmla="*/ 5325805 w 5325805"/>
              <a:gd name="connsiteY6" fmla="*/ 2714782 h 5476799"/>
              <a:gd name="connsiteX7" fmla="*/ 2611024 w 5325805"/>
              <a:gd name="connsiteY7" fmla="*/ 5429563 h 5476799"/>
              <a:gd name="connsiteX8" fmla="*/ 1942188 w 5325805"/>
              <a:gd name="connsiteY8" fmla="*/ 5429563 h 5476799"/>
              <a:gd name="connsiteX9" fmla="*/ 716072 w 5325805"/>
              <a:gd name="connsiteY9" fmla="*/ 5476799 h 5476799"/>
              <a:gd name="connsiteX0" fmla="*/ 668836 w 5325805"/>
              <a:gd name="connsiteY0" fmla="*/ 5429563 h 5429563"/>
              <a:gd name="connsiteX1" fmla="*/ 0 w 5325805"/>
              <a:gd name="connsiteY1" fmla="*/ 5429563 h 5429563"/>
              <a:gd name="connsiteX2" fmla="*/ 0 w 5325805"/>
              <a:gd name="connsiteY2" fmla="*/ 0 h 5429563"/>
              <a:gd name="connsiteX3" fmla="*/ 668836 w 5325805"/>
              <a:gd name="connsiteY3" fmla="*/ 0 h 5429563"/>
              <a:gd name="connsiteX4" fmla="*/ 1942188 w 5325805"/>
              <a:gd name="connsiteY4" fmla="*/ 0 h 5429563"/>
              <a:gd name="connsiteX5" fmla="*/ 2611024 w 5325805"/>
              <a:gd name="connsiteY5" fmla="*/ 0 h 5429563"/>
              <a:gd name="connsiteX6" fmla="*/ 5325805 w 5325805"/>
              <a:gd name="connsiteY6" fmla="*/ 2714782 h 5429563"/>
              <a:gd name="connsiteX7" fmla="*/ 2611024 w 5325805"/>
              <a:gd name="connsiteY7" fmla="*/ 5429563 h 5429563"/>
              <a:gd name="connsiteX8" fmla="*/ 1942188 w 5325805"/>
              <a:gd name="connsiteY8" fmla="*/ 5429563 h 5429563"/>
              <a:gd name="connsiteX0" fmla="*/ 0 w 5325805"/>
              <a:gd name="connsiteY0" fmla="*/ 5429563 h 5429563"/>
              <a:gd name="connsiteX1" fmla="*/ 0 w 5325805"/>
              <a:gd name="connsiteY1" fmla="*/ 0 h 5429563"/>
              <a:gd name="connsiteX2" fmla="*/ 668836 w 5325805"/>
              <a:gd name="connsiteY2" fmla="*/ 0 h 5429563"/>
              <a:gd name="connsiteX3" fmla="*/ 1942188 w 5325805"/>
              <a:gd name="connsiteY3" fmla="*/ 0 h 5429563"/>
              <a:gd name="connsiteX4" fmla="*/ 2611024 w 5325805"/>
              <a:gd name="connsiteY4" fmla="*/ 0 h 5429563"/>
              <a:gd name="connsiteX5" fmla="*/ 5325805 w 5325805"/>
              <a:gd name="connsiteY5" fmla="*/ 2714782 h 5429563"/>
              <a:gd name="connsiteX6" fmla="*/ 2611024 w 5325805"/>
              <a:gd name="connsiteY6" fmla="*/ 5429563 h 5429563"/>
              <a:gd name="connsiteX7" fmla="*/ 1942188 w 5325805"/>
              <a:gd name="connsiteY7" fmla="*/ 5429563 h 5429563"/>
              <a:gd name="connsiteX0" fmla="*/ 0 w 5325805"/>
              <a:gd name="connsiteY0" fmla="*/ 0 h 5429563"/>
              <a:gd name="connsiteX1" fmla="*/ 668836 w 5325805"/>
              <a:gd name="connsiteY1" fmla="*/ 0 h 5429563"/>
              <a:gd name="connsiteX2" fmla="*/ 1942188 w 5325805"/>
              <a:gd name="connsiteY2" fmla="*/ 0 h 5429563"/>
              <a:gd name="connsiteX3" fmla="*/ 2611024 w 5325805"/>
              <a:gd name="connsiteY3" fmla="*/ 0 h 5429563"/>
              <a:gd name="connsiteX4" fmla="*/ 5325805 w 5325805"/>
              <a:gd name="connsiteY4" fmla="*/ 2714782 h 5429563"/>
              <a:gd name="connsiteX5" fmla="*/ 2611024 w 5325805"/>
              <a:gd name="connsiteY5" fmla="*/ 5429563 h 5429563"/>
              <a:gd name="connsiteX6" fmla="*/ 1942188 w 5325805"/>
              <a:gd name="connsiteY6" fmla="*/ 5429563 h 5429563"/>
              <a:gd name="connsiteX0" fmla="*/ 0 w 4656969"/>
              <a:gd name="connsiteY0" fmla="*/ 0 h 5429563"/>
              <a:gd name="connsiteX1" fmla="*/ 1273352 w 4656969"/>
              <a:gd name="connsiteY1" fmla="*/ 0 h 5429563"/>
              <a:gd name="connsiteX2" fmla="*/ 1942188 w 4656969"/>
              <a:gd name="connsiteY2" fmla="*/ 0 h 5429563"/>
              <a:gd name="connsiteX3" fmla="*/ 4656969 w 4656969"/>
              <a:gd name="connsiteY3" fmla="*/ 2714782 h 5429563"/>
              <a:gd name="connsiteX4" fmla="*/ 1942188 w 4656969"/>
              <a:gd name="connsiteY4" fmla="*/ 5429563 h 5429563"/>
              <a:gd name="connsiteX5" fmla="*/ 1273352 w 4656969"/>
              <a:gd name="connsiteY5" fmla="*/ 5429563 h 5429563"/>
              <a:gd name="connsiteX0" fmla="*/ 0 w 3383617"/>
              <a:gd name="connsiteY0" fmla="*/ 0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0 w 3383617"/>
              <a:gd name="connsiteY0" fmla="*/ 0 h 5429563"/>
              <a:gd name="connsiteX1" fmla="*/ 248198 w 3383617"/>
              <a:gd name="connsiteY1" fmla="*/ 41 h 5429563"/>
              <a:gd name="connsiteX2" fmla="*/ 668836 w 3383617"/>
              <a:gd name="connsiteY2" fmla="*/ 0 h 5429563"/>
              <a:gd name="connsiteX3" fmla="*/ 3383617 w 3383617"/>
              <a:gd name="connsiteY3" fmla="*/ 2714782 h 5429563"/>
              <a:gd name="connsiteX4" fmla="*/ 668836 w 3383617"/>
              <a:gd name="connsiteY4" fmla="*/ 5429563 h 5429563"/>
              <a:gd name="connsiteX5" fmla="*/ 0 w 3383617"/>
              <a:gd name="connsiteY5" fmla="*/ 5429563 h 5429563"/>
              <a:gd name="connsiteX0" fmla="*/ 248198 w 3383617"/>
              <a:gd name="connsiteY0" fmla="*/ 41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4110 w 3139529"/>
              <a:gd name="connsiteY0" fmla="*/ 41 h 5429563"/>
              <a:gd name="connsiteX1" fmla="*/ 424748 w 3139529"/>
              <a:gd name="connsiteY1" fmla="*/ 0 h 5429563"/>
              <a:gd name="connsiteX2" fmla="*/ 3139529 w 3139529"/>
              <a:gd name="connsiteY2" fmla="*/ 2714782 h 5429563"/>
              <a:gd name="connsiteX3" fmla="*/ 424748 w 3139529"/>
              <a:gd name="connsiteY3" fmla="*/ 5429563 h 5429563"/>
              <a:gd name="connsiteX4" fmla="*/ 0 w 3139529"/>
              <a:gd name="connsiteY4" fmla="*/ 5429563 h 542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9529" h="5429563">
                <a:moveTo>
                  <a:pt x="4110" y="41"/>
                </a:moveTo>
                <a:lnTo>
                  <a:pt x="424748" y="0"/>
                </a:lnTo>
                <a:cubicBezTo>
                  <a:pt x="1924080" y="0"/>
                  <a:pt x="3139529" y="1215450"/>
                  <a:pt x="3139529" y="2714782"/>
                </a:cubicBezTo>
                <a:cubicBezTo>
                  <a:pt x="3139529" y="4214114"/>
                  <a:pt x="1924080" y="5429563"/>
                  <a:pt x="424748" y="5429563"/>
                </a:cubicBezTo>
                <a:lnTo>
                  <a:pt x="0" y="5429563"/>
                </a:ln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7829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16D87B9B-22A3-322E-B7E8-223255AD09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40168" y="5669280"/>
            <a:ext cx="6311664" cy="466344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spcBef>
                <a:spcPts val="1000"/>
              </a:spcBef>
              <a:defRPr sz="1800" cap="all" baseline="0"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SE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6A9BC83F-8FE5-5223-2B3A-6E122D33630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97135" y="1744578"/>
            <a:ext cx="6997730" cy="3507906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6000" cap="all" baseline="0">
                <a:latin typeface="+mn-lt"/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  <p:sp>
        <p:nvSpPr>
          <p:cNvPr id="9" name="Freeform: Shape 15">
            <a:extLst>
              <a:ext uri="{FF2B5EF4-FFF2-40B4-BE49-F238E27FC236}">
                <a16:creationId xmlns:a16="http://schemas.microsoft.com/office/drawing/2014/main" id="{9F353A57-FA3C-A68C-4908-E774A52CB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2811380" y="-1681974"/>
            <a:ext cx="6569242" cy="10510705"/>
          </a:xfrm>
          <a:custGeom>
            <a:avLst/>
            <a:gdLst>
              <a:gd name="connsiteX0" fmla="*/ 5325805 w 5325805"/>
              <a:gd name="connsiteY0" fmla="*/ 2714782 h 5429563"/>
              <a:gd name="connsiteX1" fmla="*/ 2611024 w 5325805"/>
              <a:gd name="connsiteY1" fmla="*/ 5429563 h 5429563"/>
              <a:gd name="connsiteX2" fmla="*/ 1942188 w 5325805"/>
              <a:gd name="connsiteY2" fmla="*/ 5429563 h 5429563"/>
              <a:gd name="connsiteX3" fmla="*/ 668836 w 5325805"/>
              <a:gd name="connsiteY3" fmla="*/ 5429563 h 5429563"/>
              <a:gd name="connsiteX4" fmla="*/ 0 w 5325805"/>
              <a:gd name="connsiteY4" fmla="*/ 5429563 h 5429563"/>
              <a:gd name="connsiteX5" fmla="*/ 0 w 5325805"/>
              <a:gd name="connsiteY5" fmla="*/ 0 h 5429563"/>
              <a:gd name="connsiteX6" fmla="*/ 668836 w 5325805"/>
              <a:gd name="connsiteY6" fmla="*/ 0 h 5429563"/>
              <a:gd name="connsiteX7" fmla="*/ 1942188 w 5325805"/>
              <a:gd name="connsiteY7" fmla="*/ 0 h 5429563"/>
              <a:gd name="connsiteX8" fmla="*/ 2611024 w 5325805"/>
              <a:gd name="connsiteY8" fmla="*/ 0 h 5429563"/>
              <a:gd name="connsiteX9" fmla="*/ 5325805 w 5325805"/>
              <a:gd name="connsiteY9" fmla="*/ 2714782 h 5429563"/>
              <a:gd name="connsiteX0" fmla="*/ 668836 w 5325805"/>
              <a:gd name="connsiteY0" fmla="*/ 5429563 h 5476799"/>
              <a:gd name="connsiteX1" fmla="*/ 0 w 5325805"/>
              <a:gd name="connsiteY1" fmla="*/ 5429563 h 5476799"/>
              <a:gd name="connsiteX2" fmla="*/ 0 w 5325805"/>
              <a:gd name="connsiteY2" fmla="*/ 0 h 5476799"/>
              <a:gd name="connsiteX3" fmla="*/ 668836 w 5325805"/>
              <a:gd name="connsiteY3" fmla="*/ 0 h 5476799"/>
              <a:gd name="connsiteX4" fmla="*/ 1942188 w 5325805"/>
              <a:gd name="connsiteY4" fmla="*/ 0 h 5476799"/>
              <a:gd name="connsiteX5" fmla="*/ 2611024 w 5325805"/>
              <a:gd name="connsiteY5" fmla="*/ 0 h 5476799"/>
              <a:gd name="connsiteX6" fmla="*/ 5325805 w 5325805"/>
              <a:gd name="connsiteY6" fmla="*/ 2714782 h 5476799"/>
              <a:gd name="connsiteX7" fmla="*/ 2611024 w 5325805"/>
              <a:gd name="connsiteY7" fmla="*/ 5429563 h 5476799"/>
              <a:gd name="connsiteX8" fmla="*/ 1942188 w 5325805"/>
              <a:gd name="connsiteY8" fmla="*/ 5429563 h 5476799"/>
              <a:gd name="connsiteX9" fmla="*/ 716072 w 5325805"/>
              <a:gd name="connsiteY9" fmla="*/ 5476799 h 5476799"/>
              <a:gd name="connsiteX0" fmla="*/ 668836 w 5325805"/>
              <a:gd name="connsiteY0" fmla="*/ 5429563 h 5429563"/>
              <a:gd name="connsiteX1" fmla="*/ 0 w 5325805"/>
              <a:gd name="connsiteY1" fmla="*/ 5429563 h 5429563"/>
              <a:gd name="connsiteX2" fmla="*/ 0 w 5325805"/>
              <a:gd name="connsiteY2" fmla="*/ 0 h 5429563"/>
              <a:gd name="connsiteX3" fmla="*/ 668836 w 5325805"/>
              <a:gd name="connsiteY3" fmla="*/ 0 h 5429563"/>
              <a:gd name="connsiteX4" fmla="*/ 1942188 w 5325805"/>
              <a:gd name="connsiteY4" fmla="*/ 0 h 5429563"/>
              <a:gd name="connsiteX5" fmla="*/ 2611024 w 5325805"/>
              <a:gd name="connsiteY5" fmla="*/ 0 h 5429563"/>
              <a:gd name="connsiteX6" fmla="*/ 5325805 w 5325805"/>
              <a:gd name="connsiteY6" fmla="*/ 2714782 h 5429563"/>
              <a:gd name="connsiteX7" fmla="*/ 2611024 w 5325805"/>
              <a:gd name="connsiteY7" fmla="*/ 5429563 h 5429563"/>
              <a:gd name="connsiteX8" fmla="*/ 1942188 w 5325805"/>
              <a:gd name="connsiteY8" fmla="*/ 5429563 h 5429563"/>
              <a:gd name="connsiteX0" fmla="*/ 0 w 5325805"/>
              <a:gd name="connsiteY0" fmla="*/ 5429563 h 5429563"/>
              <a:gd name="connsiteX1" fmla="*/ 0 w 5325805"/>
              <a:gd name="connsiteY1" fmla="*/ 0 h 5429563"/>
              <a:gd name="connsiteX2" fmla="*/ 668836 w 5325805"/>
              <a:gd name="connsiteY2" fmla="*/ 0 h 5429563"/>
              <a:gd name="connsiteX3" fmla="*/ 1942188 w 5325805"/>
              <a:gd name="connsiteY3" fmla="*/ 0 h 5429563"/>
              <a:gd name="connsiteX4" fmla="*/ 2611024 w 5325805"/>
              <a:gd name="connsiteY4" fmla="*/ 0 h 5429563"/>
              <a:gd name="connsiteX5" fmla="*/ 5325805 w 5325805"/>
              <a:gd name="connsiteY5" fmla="*/ 2714782 h 5429563"/>
              <a:gd name="connsiteX6" fmla="*/ 2611024 w 5325805"/>
              <a:gd name="connsiteY6" fmla="*/ 5429563 h 5429563"/>
              <a:gd name="connsiteX7" fmla="*/ 1942188 w 5325805"/>
              <a:gd name="connsiteY7" fmla="*/ 5429563 h 5429563"/>
              <a:gd name="connsiteX0" fmla="*/ 0 w 5325805"/>
              <a:gd name="connsiteY0" fmla="*/ 0 h 5429563"/>
              <a:gd name="connsiteX1" fmla="*/ 668836 w 5325805"/>
              <a:gd name="connsiteY1" fmla="*/ 0 h 5429563"/>
              <a:gd name="connsiteX2" fmla="*/ 1942188 w 5325805"/>
              <a:gd name="connsiteY2" fmla="*/ 0 h 5429563"/>
              <a:gd name="connsiteX3" fmla="*/ 2611024 w 5325805"/>
              <a:gd name="connsiteY3" fmla="*/ 0 h 5429563"/>
              <a:gd name="connsiteX4" fmla="*/ 5325805 w 5325805"/>
              <a:gd name="connsiteY4" fmla="*/ 2714782 h 5429563"/>
              <a:gd name="connsiteX5" fmla="*/ 2611024 w 5325805"/>
              <a:gd name="connsiteY5" fmla="*/ 5429563 h 5429563"/>
              <a:gd name="connsiteX6" fmla="*/ 1942188 w 5325805"/>
              <a:gd name="connsiteY6" fmla="*/ 5429563 h 5429563"/>
              <a:gd name="connsiteX0" fmla="*/ 0 w 4656969"/>
              <a:gd name="connsiteY0" fmla="*/ 0 h 5429563"/>
              <a:gd name="connsiteX1" fmla="*/ 1273352 w 4656969"/>
              <a:gd name="connsiteY1" fmla="*/ 0 h 5429563"/>
              <a:gd name="connsiteX2" fmla="*/ 1942188 w 4656969"/>
              <a:gd name="connsiteY2" fmla="*/ 0 h 5429563"/>
              <a:gd name="connsiteX3" fmla="*/ 4656969 w 4656969"/>
              <a:gd name="connsiteY3" fmla="*/ 2714782 h 5429563"/>
              <a:gd name="connsiteX4" fmla="*/ 1942188 w 4656969"/>
              <a:gd name="connsiteY4" fmla="*/ 5429563 h 5429563"/>
              <a:gd name="connsiteX5" fmla="*/ 1273352 w 4656969"/>
              <a:gd name="connsiteY5" fmla="*/ 5429563 h 5429563"/>
              <a:gd name="connsiteX0" fmla="*/ 0 w 3383617"/>
              <a:gd name="connsiteY0" fmla="*/ 0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0 w 3383617"/>
              <a:gd name="connsiteY0" fmla="*/ 0 h 5429563"/>
              <a:gd name="connsiteX1" fmla="*/ 248198 w 3383617"/>
              <a:gd name="connsiteY1" fmla="*/ 41 h 5429563"/>
              <a:gd name="connsiteX2" fmla="*/ 668836 w 3383617"/>
              <a:gd name="connsiteY2" fmla="*/ 0 h 5429563"/>
              <a:gd name="connsiteX3" fmla="*/ 3383617 w 3383617"/>
              <a:gd name="connsiteY3" fmla="*/ 2714782 h 5429563"/>
              <a:gd name="connsiteX4" fmla="*/ 668836 w 3383617"/>
              <a:gd name="connsiteY4" fmla="*/ 5429563 h 5429563"/>
              <a:gd name="connsiteX5" fmla="*/ 0 w 3383617"/>
              <a:gd name="connsiteY5" fmla="*/ 5429563 h 5429563"/>
              <a:gd name="connsiteX0" fmla="*/ 248198 w 3383617"/>
              <a:gd name="connsiteY0" fmla="*/ 41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4110 w 3139529"/>
              <a:gd name="connsiteY0" fmla="*/ 41 h 5429563"/>
              <a:gd name="connsiteX1" fmla="*/ 424748 w 3139529"/>
              <a:gd name="connsiteY1" fmla="*/ 0 h 5429563"/>
              <a:gd name="connsiteX2" fmla="*/ 3139529 w 3139529"/>
              <a:gd name="connsiteY2" fmla="*/ 2714782 h 5429563"/>
              <a:gd name="connsiteX3" fmla="*/ 424748 w 3139529"/>
              <a:gd name="connsiteY3" fmla="*/ 5429563 h 5429563"/>
              <a:gd name="connsiteX4" fmla="*/ 0 w 3139529"/>
              <a:gd name="connsiteY4" fmla="*/ 5429563 h 542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9529" h="5429563">
                <a:moveTo>
                  <a:pt x="4110" y="41"/>
                </a:moveTo>
                <a:lnTo>
                  <a:pt x="424748" y="0"/>
                </a:lnTo>
                <a:cubicBezTo>
                  <a:pt x="1924080" y="0"/>
                  <a:pt x="3139529" y="1215450"/>
                  <a:pt x="3139529" y="2714782"/>
                </a:cubicBezTo>
                <a:cubicBezTo>
                  <a:pt x="3139529" y="4214114"/>
                  <a:pt x="1924080" y="5429563"/>
                  <a:pt x="424748" y="5429563"/>
                </a:cubicBezTo>
                <a:lnTo>
                  <a:pt x="0" y="5429563"/>
                </a:ln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80512C3-ABED-4B30-9E03-701B5C360058}" type="datetimeFigureOut">
              <a:rPr lang="en-SE" smtClean="0"/>
              <a:t>10/13/2026</a:t>
            </a:fld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659D681-730C-4D61-9B89-5B2A96668381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1665396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72FE6B-A4D8-8ED7-89D7-5E7F2C5B8F5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38" y="2103438"/>
            <a:ext cx="5181600" cy="43513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86405AE-ED31-677D-86D8-01EAD583735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84947" y="2103121"/>
            <a:ext cx="5181600" cy="43513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80512C3-ABED-4B30-9E03-701B5C360058}" type="datetimeFigureOut">
              <a:rPr lang="en-SE" smtClean="0"/>
              <a:t>10/13/2026</a:t>
            </a:fld>
            <a:endParaRPr lang="en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659D681-730C-4D61-9B89-5B2A96668381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891490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85A6F3D-6630-C2E0-DC0A-6D2C0AACF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9C38DBB1-A1FA-A460-88C8-B05F1570CA9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38" y="2743200"/>
            <a:ext cx="5157187" cy="3763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09360" y="2103120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2D763CC-A010-6A2B-FEF3-388EAC8417D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09361" y="2743200"/>
            <a:ext cx="5183188" cy="3763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80512C3-ABED-4B30-9E03-701B5C360058}" type="datetimeFigureOut">
              <a:rPr lang="en-SE" smtClean="0"/>
              <a:t>10/13/2026</a:t>
            </a:fld>
            <a:endParaRPr lang="en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659D681-730C-4D61-9B89-5B2A96668381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3141133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0796BC8-E1B7-E6D6-E86F-4A5CAECDF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80512C3-ABED-4B30-9E03-701B5C360058}" type="datetimeFigureOut">
              <a:rPr lang="en-SE" smtClean="0"/>
              <a:t>10/13/2026</a:t>
            </a:fld>
            <a:endParaRPr lang="en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659D681-730C-4D61-9B89-5B2A96668381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5373466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SE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80512C3-ABED-4B30-9E03-701B5C360058}" type="datetimeFigureOut">
              <a:rPr lang="en-SE" smtClean="0"/>
              <a:t>10/13/2026</a:t>
            </a:fld>
            <a:endParaRPr lang="en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659D681-730C-4D61-9B89-5B2A96668381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6884554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57200"/>
            <a:ext cx="7342307" cy="1133856"/>
          </a:xfrm>
          <a:noFill/>
        </p:spPr>
        <p:txBody>
          <a:bodyPr anchor="b"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S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2624328"/>
            <a:ext cx="10424160" cy="3200400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80512C3-ABED-4B30-9E03-701B5C360058}" type="datetimeFigureOut">
              <a:rPr lang="en-SE" smtClean="0"/>
              <a:t>10/13/2026</a:t>
            </a:fld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659D681-730C-4D61-9B89-5B2A96668381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3067047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6">
            <a:extLst>
              <a:ext uri="{FF2B5EF4-FFF2-40B4-BE49-F238E27FC236}">
                <a16:creationId xmlns:a16="http://schemas.microsoft.com/office/drawing/2014/main" id="{CE8CC034-C652-239B-0064-9B0543AC2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 lang="en-US" dirty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SE"/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D051F68D-E2E5-C625-0273-281CE6D4939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1520" y="2301836"/>
            <a:ext cx="10741150" cy="3921165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80512C3-ABED-4B30-9E03-701B5C360058}" type="datetimeFigureOut">
              <a:rPr lang="en-SE" smtClean="0"/>
              <a:t>10/13/2026</a:t>
            </a:fld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659D681-730C-4D61-9B89-5B2A96668381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1389942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512C3-ABED-4B30-9E03-701B5C360058}" type="datetimeFigureOut">
              <a:rPr lang="en-SE" smtClean="0"/>
              <a:t>10/13/2026</a:t>
            </a:fld>
            <a:endParaRPr lang="en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9D681-730C-4D61-9B89-5B2A96668381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379469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476A66-BE83-43F9-A28B-02DF7879A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4990"/>
            <a:ext cx="10515600" cy="11168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CB382-EE11-430D-941A-DB76EEB7F2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 flipH="1">
            <a:off x="-1131161" y="1592957"/>
            <a:ext cx="29735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/>
                </a:solidFill>
              </a:defRPr>
            </a:lvl1pPr>
          </a:lstStyle>
          <a:p>
            <a:endParaRPr lang="en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D76E94-F276-4F0F-8DD9-B1F8A3198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61469"/>
            <a:ext cx="10515600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D964E-3A2E-4DB9-B96A-EDE144A47B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25981" y="4687095"/>
            <a:ext cx="270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/>
                </a:solidFill>
              </a:defRPr>
            </a:lvl1pPr>
          </a:lstStyle>
          <a:p>
            <a:fld id="{080512C3-ABED-4B30-9E03-701B5C360058}" type="datetimeFigureOut">
              <a:rPr lang="en-SE" smtClean="0"/>
              <a:t>10/13/2026</a:t>
            </a:fld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562FE-ACD1-43F2-A3DE-5B11E10B7E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5746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000">
                <a:solidFill>
                  <a:schemeClr val="tx1"/>
                </a:solidFill>
              </a:defRPr>
            </a:lvl1pPr>
          </a:lstStyle>
          <a:p>
            <a:fld id="{A659D681-730C-4D61-9B89-5B2A96668381}" type="slidenum">
              <a:rPr lang="en-SE" smtClean="0"/>
              <a:t>‹#›</a:t>
            </a:fld>
            <a:endParaRPr lang="en-SE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EB34A3B-1FD5-48FF-9982-1E64C864C01D}"/>
              </a:ext>
            </a:extLst>
          </p:cNvPr>
          <p:cNvCxnSpPr>
            <a:cxnSpLocks/>
          </p:cNvCxnSpPr>
          <p:nvPr/>
        </p:nvCxnSpPr>
        <p:spPr>
          <a:xfrm flipH="1">
            <a:off x="4" y="1824111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025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  <p:sldLayoutId id="2147483846" r:id="rId12"/>
    <p:sldLayoutId id="2147483847" r:id="rId13"/>
    <p:sldLayoutId id="2147483848" r:id="rId14"/>
    <p:sldLayoutId id="2147483849" r:id="rId15"/>
    <p:sldLayoutId id="2147483850" r:id="rId16"/>
    <p:sldLayoutId id="2147483851" r:id="rId17"/>
    <p:sldLayoutId id="2147483852" r:id="rId18"/>
    <p:sldLayoutId id="2147483853" r:id="rId19"/>
    <p:sldLayoutId id="2147483854" r:id="rId20"/>
    <p:sldLayoutId id="2147483855" r:id="rId21"/>
    <p:sldLayoutId id="2147483856" r:id="rId22"/>
    <p:sldLayoutId id="2147483857" r:id="rId23"/>
    <p:sldLayoutId id="2147483858" r:id="rId24"/>
    <p:sldLayoutId id="2147483859" r:id="rId25"/>
    <p:sldLayoutId id="2147483860" r:id="rId26"/>
    <p:sldLayoutId id="2147483861" r:id="rId27"/>
    <p:sldLayoutId id="2147483862" r:id="rId2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SzPct val="80000"/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6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4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28">
          <p15:clr>
            <a:srgbClr val="F26B43"/>
          </p15:clr>
        </p15:guide>
        <p15:guide id="2" pos="528">
          <p15:clr>
            <a:srgbClr val="F26B43"/>
          </p15:clr>
        </p15:guide>
        <p15:guide id="3" orient="horz" pos="3792">
          <p15:clr>
            <a:srgbClr val="F26B43"/>
          </p15:clr>
        </p15:guide>
        <p15:guide id="4" pos="715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1858375-AA3E-C1C5-DFAC-7D6D3ABF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7413"/>
            <a:ext cx="10515600" cy="2852737"/>
          </a:xfrm>
        </p:spPr>
        <p:txBody>
          <a:bodyPr/>
          <a:lstStyle/>
          <a:p>
            <a:pPr algn="ctr"/>
            <a:r>
              <a:rPr lang="en-US" dirty="0" err="1"/>
              <a:t>Paediatric</a:t>
            </a:r>
            <a:r>
              <a:rPr lang="en-US" dirty="0"/>
              <a:t> Urology</a:t>
            </a:r>
            <a:br>
              <a:rPr lang="en-US" dirty="0"/>
            </a:br>
            <a:r>
              <a:rPr lang="en-US" sz="4400" dirty="0"/>
              <a:t>Revision of ETR from 2021</a:t>
            </a:r>
            <a:endParaRPr lang="en-SE" sz="44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0139F2-3315-BD16-931F-8C541DE717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3936796"/>
            <a:ext cx="5614416" cy="2518868"/>
          </a:xfrm>
        </p:spPr>
        <p:txBody>
          <a:bodyPr>
            <a:normAutofit/>
          </a:bodyPr>
          <a:lstStyle/>
          <a:p>
            <a:r>
              <a:rPr lang="en-US" sz="1600" b="1" dirty="0"/>
              <a:t>Presented by Gillian Barker, </a:t>
            </a:r>
            <a:r>
              <a:rPr lang="en-US" sz="1600" b="1" dirty="0" err="1"/>
              <a:t>Paediatric</a:t>
            </a:r>
            <a:r>
              <a:rPr lang="en-US" sz="1600" b="1" dirty="0"/>
              <a:t> Urologist/</a:t>
            </a:r>
            <a:r>
              <a:rPr lang="en-US" sz="1600" b="1" dirty="0" err="1"/>
              <a:t>Paediatric</a:t>
            </a:r>
            <a:r>
              <a:rPr lang="en-US" sz="1600" b="1" dirty="0"/>
              <a:t> Surgeon, Stockholm</a:t>
            </a:r>
          </a:p>
          <a:p>
            <a:r>
              <a:rPr lang="en-US" sz="1600" b="1" dirty="0"/>
              <a:t>Authors: </a:t>
            </a:r>
          </a:p>
          <a:p>
            <a:r>
              <a:rPr lang="en-GB" sz="1600" b="1" dirty="0"/>
              <a:t>Prof. Rafal Chrzan - </a:t>
            </a:r>
            <a:r>
              <a:rPr lang="en-GB" sz="1700" b="1" dirty="0"/>
              <a:t>secretary</a:t>
            </a:r>
            <a:r>
              <a:rPr lang="en-GB" sz="1600" b="1" dirty="0"/>
              <a:t> of the EBPU, Paediatric Urologist and Paediatric Surgeon, Krakow, Poland</a:t>
            </a:r>
          </a:p>
          <a:p>
            <a:r>
              <a:rPr lang="en-GB" sz="1600" b="1" dirty="0"/>
              <a:t>Dr Gillian Barker (Paediatric Urologist and Paediatric Surgeon, Stockholm, Sweden) </a:t>
            </a:r>
            <a:endParaRPr lang="en-SE" sz="1600" b="1" dirty="0"/>
          </a:p>
          <a:p>
            <a:endParaRPr lang="en-SE" sz="1600" dirty="0"/>
          </a:p>
          <a:p>
            <a:endParaRPr lang="en-US" sz="1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56E5D9F-6D8C-DB29-030B-8194D92E6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766" y="0"/>
            <a:ext cx="6791234" cy="1794826"/>
          </a:xfrm>
          <a:prstGeom prst="rect">
            <a:avLst/>
          </a:prstGeom>
        </p:spPr>
      </p:pic>
      <p:pic>
        <p:nvPicPr>
          <p:cNvPr id="9" name="Picture 8" descr="ESPU">
            <a:extLst>
              <a:ext uri="{FF2B5EF4-FFF2-40B4-BE49-F238E27FC236}">
                <a16:creationId xmlns:a16="http://schemas.microsoft.com/office/drawing/2014/main" id="{1769851F-01B4-7831-0EB5-71D7D12A1E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25654"/>
            <a:ext cx="2406649" cy="240664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EBE87C-AD81-2665-B18F-F81D6825E1C4}"/>
              </a:ext>
            </a:extLst>
          </p:cNvPr>
          <p:cNvSpPr txBox="1"/>
          <p:nvPr/>
        </p:nvSpPr>
        <p:spPr>
          <a:xfrm>
            <a:off x="5696712" y="3936796"/>
            <a:ext cx="639165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Revised and approved by:</a:t>
            </a:r>
          </a:p>
          <a:p>
            <a:r>
              <a:rPr lang="en-GB" sz="1600" dirty="0"/>
              <a:t>Prof. Yazan Rawashdeh - President of the EBPU (Paediatric Urologist and Urologist, Arhus, Denmark)</a:t>
            </a:r>
            <a:endParaRPr lang="en-SE" sz="1600" dirty="0"/>
          </a:p>
          <a:p>
            <a:r>
              <a:rPr lang="en-GB" sz="1600" dirty="0"/>
              <a:t>Dr Manuela </a:t>
            </a:r>
            <a:r>
              <a:rPr lang="en-GB" sz="1600" dirty="0" err="1"/>
              <a:t>Hiess</a:t>
            </a:r>
            <a:r>
              <a:rPr lang="en-GB" sz="1600" dirty="0"/>
              <a:t> (Paediatric Urologist and Urologist, Linz, Austria)</a:t>
            </a:r>
            <a:endParaRPr lang="en-SE" sz="1600" dirty="0"/>
          </a:p>
          <a:p>
            <a:r>
              <a:rPr lang="en-GB" sz="1600" dirty="0"/>
              <a:t>Dr Luis Garcia Aparicio (Paediatric Urologist and Paediatric Surgeon, Barcelona, Spain)</a:t>
            </a:r>
            <a:endParaRPr lang="en-SE" sz="1600" dirty="0"/>
          </a:p>
          <a:p>
            <a:r>
              <a:rPr lang="en-GB" sz="1600" dirty="0"/>
              <a:t>Prof. Peter Vajda (Paediatric Urologist and Paediatric Surgeon, Pecs, Hungary)</a:t>
            </a:r>
            <a:endParaRPr lang="en-SE" sz="1600" dirty="0"/>
          </a:p>
        </p:txBody>
      </p:sp>
    </p:spTree>
    <p:extLst>
      <p:ext uri="{BB962C8B-B14F-4D97-AF65-F5344CB8AC3E}">
        <p14:creationId xmlns:p14="http://schemas.microsoft.com/office/powerpoint/2010/main" val="579601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8E15AB-4894-0815-B339-CEC261651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0061345B-DE29-9905-CF78-C208AFBFC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pPr algn="ctr"/>
            <a:r>
              <a:rPr lang="en-US" dirty="0" err="1"/>
              <a:t>Paediatric</a:t>
            </a:r>
            <a:r>
              <a:rPr lang="en-US" dirty="0"/>
              <a:t> Urology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A56119-F1EA-1A74-9DFA-F2503EC77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1224" y="1400636"/>
            <a:ext cx="10107484" cy="4351338"/>
          </a:xfrm>
        </p:spPr>
        <p:txBody>
          <a:bodyPr>
            <a:normAutofit lnSpcReduction="10000"/>
          </a:bodyPr>
          <a:lstStyle/>
          <a:p>
            <a:r>
              <a:rPr lang="en-US" sz="2000" dirty="0"/>
              <a:t>2002: Joint committee of </a:t>
            </a:r>
            <a:r>
              <a:rPr lang="en-US" sz="2000" dirty="0" err="1"/>
              <a:t>Paediatric</a:t>
            </a:r>
            <a:r>
              <a:rPr lang="en-US" sz="2000" dirty="0"/>
              <a:t> Urology established</a:t>
            </a:r>
          </a:p>
          <a:p>
            <a:pPr lvl="1"/>
            <a:r>
              <a:rPr lang="en-US" sz="2000" dirty="0"/>
              <a:t>Initiated by EBU with members of:</a:t>
            </a:r>
          </a:p>
          <a:p>
            <a:pPr lvl="2"/>
            <a:r>
              <a:rPr lang="en-US" sz="2000" i="1" dirty="0"/>
              <a:t>European board of </a:t>
            </a:r>
            <a:r>
              <a:rPr lang="en-US" sz="2000" i="1" dirty="0" err="1"/>
              <a:t>Paediatric</a:t>
            </a:r>
            <a:r>
              <a:rPr lang="en-US" sz="2000" i="1" dirty="0"/>
              <a:t> Surgery (EBPU)</a:t>
            </a:r>
          </a:p>
          <a:p>
            <a:pPr lvl="2"/>
            <a:r>
              <a:rPr lang="en-US" sz="2000" i="1" dirty="0"/>
              <a:t>European society of </a:t>
            </a:r>
            <a:r>
              <a:rPr lang="en-US" sz="2000" i="1" dirty="0" err="1"/>
              <a:t>Paediatric</a:t>
            </a:r>
            <a:r>
              <a:rPr lang="en-US" sz="2000" i="1" dirty="0"/>
              <a:t> Urology (ESPU)</a:t>
            </a:r>
          </a:p>
          <a:p>
            <a:pPr lvl="2"/>
            <a:r>
              <a:rPr lang="en-GB" sz="2000" i="1" dirty="0"/>
              <a:t>Union </a:t>
            </a:r>
            <a:r>
              <a:rPr lang="en-GB" sz="2000" i="1" dirty="0" err="1"/>
              <a:t>Européenne</a:t>
            </a:r>
            <a:r>
              <a:rPr lang="en-GB" sz="2000" i="1" dirty="0"/>
              <a:t> des Médecins </a:t>
            </a:r>
            <a:r>
              <a:rPr lang="en-GB" sz="2000" i="1" dirty="0" err="1"/>
              <a:t>Spécialistes</a:t>
            </a:r>
            <a:r>
              <a:rPr lang="en-GB" sz="2000" i="1" dirty="0"/>
              <a:t> (UEMS)</a:t>
            </a:r>
            <a:endParaRPr lang="en-US" sz="2000" i="1" dirty="0"/>
          </a:p>
          <a:p>
            <a:r>
              <a:rPr lang="en-US" sz="2000" dirty="0"/>
              <a:t>The goal was to set a high standard of care for children with problems of the urinary and genital tract (not create a new specialty). We do however believe that this is a </a:t>
            </a:r>
            <a:r>
              <a:rPr lang="en-US" sz="2000" b="1" dirty="0"/>
              <a:t>subspecialty</a:t>
            </a:r>
            <a:r>
              <a:rPr lang="en-US" sz="2000" dirty="0"/>
              <a:t>, and should not be defined as a competence.</a:t>
            </a:r>
          </a:p>
          <a:p>
            <a:r>
              <a:rPr lang="en-US" sz="2000" dirty="0"/>
              <a:t>The aim was to establish guidelines and establish a qualification in </a:t>
            </a:r>
            <a:r>
              <a:rPr lang="en-US" sz="2000" dirty="0" err="1"/>
              <a:t>Paediatric</a:t>
            </a:r>
            <a:r>
              <a:rPr lang="en-US" sz="2000" dirty="0"/>
              <a:t> Urology: Fellow of the European Academy of </a:t>
            </a:r>
            <a:r>
              <a:rPr lang="en-US" sz="2000" dirty="0" err="1"/>
              <a:t>Paediatric</a:t>
            </a:r>
            <a:r>
              <a:rPr lang="en-US" sz="2000" dirty="0"/>
              <a:t> Urology (FEAPU)</a:t>
            </a:r>
          </a:p>
          <a:p>
            <a:r>
              <a:rPr lang="en-US" sz="2000" dirty="0"/>
              <a:t>First ETR approved in 2021</a:t>
            </a:r>
            <a:endParaRPr lang="en-SE" sz="2000" dirty="0"/>
          </a:p>
          <a:p>
            <a:endParaRPr lang="en-SE" sz="2800" dirty="0"/>
          </a:p>
        </p:txBody>
      </p:sp>
      <p:pic>
        <p:nvPicPr>
          <p:cNvPr id="5" name="Picture 4" descr="ESPU">
            <a:extLst>
              <a:ext uri="{FF2B5EF4-FFF2-40B4-BE49-F238E27FC236}">
                <a16:creationId xmlns:a16="http://schemas.microsoft.com/office/drawing/2014/main" id="{A2D9D2E3-FF2B-4C7B-1240-D1A49A07CE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213669"/>
            <a:ext cx="1612708" cy="16127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6F8D7CB-17BE-B68D-D301-749C13351D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6226" y="5511230"/>
            <a:ext cx="3850326" cy="1017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695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D920E-3010-D4DA-A859-7FD93AB6F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19CEA88-0D1C-3ED3-8C36-7364717FF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2208" y="128968"/>
            <a:ext cx="10515600" cy="1325563"/>
          </a:xfrm>
        </p:spPr>
        <p:txBody>
          <a:bodyPr/>
          <a:lstStyle/>
          <a:p>
            <a:pPr algn="ctr"/>
            <a:r>
              <a:rPr lang="en-US" dirty="0" err="1"/>
              <a:t>Paediatric</a:t>
            </a:r>
            <a:r>
              <a:rPr lang="en-US" dirty="0"/>
              <a:t> Urology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B248A6-6A45-8BC5-F760-6003A2FDE0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07212"/>
            <a:ext cx="10515600" cy="4351338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sz="2400" dirty="0" err="1"/>
              <a:t>Paediatric</a:t>
            </a:r>
            <a:r>
              <a:rPr lang="en-US" sz="2400" dirty="0"/>
              <a:t> urology is a collaborative specialty, particularly with </a:t>
            </a:r>
            <a:r>
              <a:rPr lang="en-US" sz="2400" dirty="0" err="1"/>
              <a:t>Paediatric</a:t>
            </a:r>
            <a:r>
              <a:rPr lang="en-US" sz="2400" dirty="0"/>
              <a:t> Surgery but also with many other </a:t>
            </a:r>
            <a:r>
              <a:rPr lang="en-US" sz="2400" dirty="0" err="1"/>
              <a:t>paediatric</a:t>
            </a:r>
            <a:r>
              <a:rPr lang="en-US" sz="2400" dirty="0"/>
              <a:t> specialties </a:t>
            </a:r>
            <a:r>
              <a:rPr lang="en-US" sz="2400" dirty="0" err="1"/>
              <a:t>eg</a:t>
            </a:r>
            <a:r>
              <a:rPr lang="en-US" sz="2400" dirty="0"/>
              <a:t> nephrology, fetal medicine but also surgical specialties </a:t>
            </a:r>
            <a:r>
              <a:rPr lang="en-US" sz="2400" dirty="0" err="1"/>
              <a:t>eg</a:t>
            </a:r>
            <a:r>
              <a:rPr lang="en-US" sz="2400" dirty="0"/>
              <a:t> neurosurgery/plastic surgery</a:t>
            </a:r>
          </a:p>
          <a:p>
            <a:r>
              <a:rPr lang="nl-NL" sz="2400" dirty="0"/>
              <a:t>In most countries Paediatric urology is a sub speciality after paediatric surgery or urology</a:t>
            </a:r>
          </a:p>
          <a:p>
            <a:r>
              <a:rPr lang="nl-NL" sz="2400" dirty="0"/>
              <a:t>In some countries it is a recognised speciality</a:t>
            </a:r>
          </a:p>
          <a:p>
            <a:r>
              <a:rPr lang="nl-NL" sz="2400" dirty="0"/>
              <a:t>In all countries Paediatric urology is a collaboration between other specialities</a:t>
            </a:r>
          </a:p>
          <a:p>
            <a:endParaRPr lang="nl-NL" sz="2400" dirty="0"/>
          </a:p>
          <a:p>
            <a:endParaRPr lang="en-SE" sz="2800" dirty="0"/>
          </a:p>
        </p:txBody>
      </p:sp>
      <p:pic>
        <p:nvPicPr>
          <p:cNvPr id="5" name="Picture 4" descr="ESPU">
            <a:extLst>
              <a:ext uri="{FF2B5EF4-FFF2-40B4-BE49-F238E27FC236}">
                <a16:creationId xmlns:a16="http://schemas.microsoft.com/office/drawing/2014/main" id="{13487070-244D-43C7-F955-0C0433CA4E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75583"/>
            <a:ext cx="1612708" cy="16127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88F254E-F294-9010-7AF4-119D6B4F8C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6226" y="5511230"/>
            <a:ext cx="3850326" cy="1017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513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A3145-78CB-5F18-31F2-0B76E4C68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90EC42B-43FF-FC57-4150-97313F05E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Paediatric</a:t>
            </a:r>
            <a:r>
              <a:rPr lang="en-US" dirty="0"/>
              <a:t> Urology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10EAD7-B956-949D-F9D4-10C4A993D9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EBPU is responsible for </a:t>
            </a:r>
          </a:p>
          <a:p>
            <a:pPr lvl="1"/>
            <a:r>
              <a:rPr lang="en-US" sz="3200" i="0" dirty="0"/>
              <a:t>Training </a:t>
            </a:r>
          </a:p>
          <a:p>
            <a:pPr lvl="2"/>
            <a:r>
              <a:rPr lang="en-US" sz="2800" i="1" dirty="0"/>
              <a:t>Defining EPAs and </a:t>
            </a:r>
            <a:r>
              <a:rPr lang="en-US" sz="2800" i="1" dirty="0" err="1"/>
              <a:t>CanMed</a:t>
            </a:r>
            <a:r>
              <a:rPr lang="en-US" sz="2800" i="1" dirty="0"/>
              <a:t> roles</a:t>
            </a:r>
          </a:p>
          <a:p>
            <a:pPr lvl="2"/>
            <a:r>
              <a:rPr lang="en-US" sz="2800" i="1" dirty="0"/>
              <a:t>Defining competence levels and expected minimum numbers of procedures</a:t>
            </a:r>
          </a:p>
          <a:p>
            <a:pPr lvl="2"/>
            <a:r>
              <a:rPr lang="en-US" sz="2800" i="1" dirty="0"/>
              <a:t>FEAPU exam (held once per year, MCQ and oral)</a:t>
            </a:r>
            <a:endParaRPr lang="en-US" sz="3200" dirty="0"/>
          </a:p>
          <a:p>
            <a:pPr lvl="1"/>
            <a:r>
              <a:rPr lang="en-US" sz="3200" i="0" dirty="0"/>
              <a:t>Accrediting training centers</a:t>
            </a:r>
          </a:p>
          <a:p>
            <a:pPr lvl="2"/>
            <a:r>
              <a:rPr lang="en-US" sz="3000" dirty="0"/>
              <a:t>Visits with written feedback to trainers</a:t>
            </a:r>
          </a:p>
          <a:p>
            <a:pPr lvl="2"/>
            <a:r>
              <a:rPr lang="en-US" sz="3000" dirty="0"/>
              <a:t> </a:t>
            </a:r>
            <a:endParaRPr lang="en-SE" sz="3000" i="0" dirty="0"/>
          </a:p>
        </p:txBody>
      </p:sp>
      <p:pic>
        <p:nvPicPr>
          <p:cNvPr id="5" name="Picture 4" descr="ESPU">
            <a:extLst>
              <a:ext uri="{FF2B5EF4-FFF2-40B4-BE49-F238E27FC236}">
                <a16:creationId xmlns:a16="http://schemas.microsoft.com/office/drawing/2014/main" id="{C618D530-1A6E-91EF-A557-8E3CEBF205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99321"/>
            <a:ext cx="1612708" cy="16127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F5C70B-AB79-CE26-2083-FB942B96EE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6226" y="5511230"/>
            <a:ext cx="3850326" cy="1017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402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9DE9AB-C1DD-4B6C-C658-9F190C0B7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91FD7C39-2519-CB26-29F9-9A9F18E93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err="1"/>
              <a:t>Paediatric</a:t>
            </a:r>
            <a:r>
              <a:rPr lang="en-US" dirty="0"/>
              <a:t> Urology</a:t>
            </a:r>
            <a:br>
              <a:rPr lang="en-US" dirty="0"/>
            </a:br>
            <a:r>
              <a:rPr lang="en-US" dirty="0"/>
              <a:t>Training requirements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C10632-FFF8-BA3B-52FD-3273E38E3C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7052" y="1634096"/>
            <a:ext cx="10597896" cy="4339565"/>
          </a:xfrm>
        </p:spPr>
        <p:txBody>
          <a:bodyPr>
            <a:normAutofit fontScale="62500" lnSpcReduction="20000"/>
          </a:bodyPr>
          <a:lstStyle/>
          <a:p>
            <a:r>
              <a:rPr lang="en-US" sz="3200" dirty="0"/>
              <a:t>Primary training in either </a:t>
            </a:r>
            <a:r>
              <a:rPr lang="en-US" sz="3200" dirty="0" err="1"/>
              <a:t>Paediatric</a:t>
            </a:r>
            <a:r>
              <a:rPr lang="en-US" sz="3200" dirty="0"/>
              <a:t> Surgery or Urology</a:t>
            </a:r>
          </a:p>
          <a:p>
            <a:r>
              <a:rPr lang="en-US" sz="3200" dirty="0"/>
              <a:t>Minimum of 2 years full time for fellowship</a:t>
            </a:r>
          </a:p>
          <a:p>
            <a:pPr lvl="1"/>
            <a:r>
              <a:rPr lang="en-US" sz="3200" dirty="0"/>
              <a:t>If part-time/maternity/sick leave, fellowship can be extended</a:t>
            </a:r>
          </a:p>
          <a:p>
            <a:pPr lvl="1"/>
            <a:r>
              <a:rPr lang="en-US" sz="3200" dirty="0"/>
              <a:t>Participation in at least 2 scientific activities during the fellowship including one international meeting</a:t>
            </a:r>
          </a:p>
          <a:p>
            <a:r>
              <a:rPr lang="en-US" sz="3200" dirty="0"/>
              <a:t>FEAPU exam</a:t>
            </a:r>
          </a:p>
          <a:p>
            <a:pPr lvl="1"/>
            <a:r>
              <a:rPr lang="en-US" sz="3200" i="0" dirty="0"/>
              <a:t>MCQ at any point during the training period</a:t>
            </a:r>
          </a:p>
          <a:p>
            <a:pPr lvl="1"/>
            <a:r>
              <a:rPr lang="en-US" sz="3200" i="0" dirty="0"/>
              <a:t> Oral after at least 18 months</a:t>
            </a:r>
          </a:p>
          <a:p>
            <a:pPr lvl="1"/>
            <a:r>
              <a:rPr lang="en-US" sz="3200" i="0" dirty="0"/>
              <a:t>Must reaccredit after 5 years </a:t>
            </a:r>
          </a:p>
          <a:p>
            <a:pPr lvl="2"/>
            <a:r>
              <a:rPr lang="en-US" sz="3200" i="1" dirty="0">
                <a:solidFill>
                  <a:srgbClr val="0070C0"/>
                </a:solidFill>
              </a:rPr>
              <a:t>200 CME points, 50% </a:t>
            </a:r>
            <a:r>
              <a:rPr lang="en-US" sz="3200" i="1" dirty="0" err="1">
                <a:solidFill>
                  <a:srgbClr val="0070C0"/>
                </a:solidFill>
              </a:rPr>
              <a:t>paediatric</a:t>
            </a:r>
            <a:endParaRPr lang="en-US" sz="3200" i="1" dirty="0">
              <a:solidFill>
                <a:srgbClr val="0070C0"/>
              </a:solidFill>
            </a:endParaRPr>
          </a:p>
          <a:p>
            <a:pPr lvl="2"/>
            <a:r>
              <a:rPr lang="en-US" sz="3200" i="1" dirty="0">
                <a:solidFill>
                  <a:srgbClr val="0070C0"/>
                </a:solidFill>
              </a:rPr>
              <a:t>Option for those who lose accreditation to reaccredit </a:t>
            </a:r>
          </a:p>
          <a:p>
            <a:pPr lvl="3"/>
            <a:r>
              <a:rPr lang="en-US" sz="3200" dirty="0">
                <a:solidFill>
                  <a:srgbClr val="0070C0"/>
                </a:solidFill>
              </a:rPr>
              <a:t>evidence of 200 CME points previous 5 years or retake the exam</a:t>
            </a:r>
          </a:p>
          <a:p>
            <a:pPr marL="0" indent="0">
              <a:buNone/>
            </a:pPr>
            <a:r>
              <a:rPr lang="en-US" dirty="0"/>
              <a:t>	</a:t>
            </a:r>
            <a:endParaRPr lang="en-SE" dirty="0"/>
          </a:p>
        </p:txBody>
      </p:sp>
      <p:pic>
        <p:nvPicPr>
          <p:cNvPr id="5" name="Picture 4" descr="ESPU">
            <a:extLst>
              <a:ext uri="{FF2B5EF4-FFF2-40B4-BE49-F238E27FC236}">
                <a16:creationId xmlns:a16="http://schemas.microsoft.com/office/drawing/2014/main" id="{8E145534-5FC7-462E-F7AA-4F9E723471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" y="5167307"/>
            <a:ext cx="1612708" cy="16127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82841DE-8D77-DE66-3188-16FCC2F7E3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9096" y="5739150"/>
            <a:ext cx="3313176" cy="87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208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C2889-B268-B9E6-855E-819BEF838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D85EF83-049D-4A96-5B32-D8BCECC9A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Training requirements</a:t>
            </a:r>
            <a:br>
              <a:rPr lang="en-US" dirty="0"/>
            </a:br>
            <a:r>
              <a:rPr lang="en-US" dirty="0"/>
              <a:t>Theoretical Knowledge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12AE51-54F8-6666-28BA-1B2677A6F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1682052"/>
            <a:ext cx="10515600" cy="5075363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GB" sz="2200" dirty="0"/>
              <a:t>Embryology of the urogenital system</a:t>
            </a:r>
            <a:endParaRPr lang="en-SE" sz="2200" dirty="0"/>
          </a:p>
          <a:p>
            <a:pPr lvl="0"/>
            <a:r>
              <a:rPr lang="en-GB" sz="2200" dirty="0"/>
              <a:t>Principles of diagnosis and diagnostic tools</a:t>
            </a:r>
            <a:endParaRPr lang="en-SE" sz="2200" dirty="0"/>
          </a:p>
          <a:p>
            <a:pPr lvl="0"/>
            <a:r>
              <a:rPr lang="en-GB" sz="2200" dirty="0"/>
              <a:t>Perioperative management (principles of anaesthesia and pain management)</a:t>
            </a:r>
            <a:endParaRPr lang="en-SE" sz="2200" dirty="0"/>
          </a:p>
          <a:p>
            <a:pPr lvl="0"/>
            <a:r>
              <a:rPr lang="en-GB" sz="2200" dirty="0"/>
              <a:t>Congenital and acquired diseases of the kidney </a:t>
            </a:r>
            <a:endParaRPr lang="en-SE" sz="2200" dirty="0"/>
          </a:p>
          <a:p>
            <a:pPr lvl="0"/>
            <a:r>
              <a:rPr lang="en-GB" sz="2200" dirty="0"/>
              <a:t>Congenital and acquired anomalies of the urinary tract</a:t>
            </a:r>
            <a:endParaRPr lang="en-SE" sz="2200" dirty="0"/>
          </a:p>
          <a:p>
            <a:pPr lvl="0"/>
            <a:r>
              <a:rPr lang="en-GB" sz="2200" dirty="0"/>
              <a:t>Congenital and acquired anomalies of the gonads and genitalia</a:t>
            </a:r>
            <a:endParaRPr lang="en-SE" sz="2200" dirty="0"/>
          </a:p>
          <a:p>
            <a:pPr lvl="0"/>
            <a:r>
              <a:rPr lang="en-GB" sz="2200" dirty="0"/>
              <a:t>Congenital and acquired anomalies of the adrenal glands</a:t>
            </a:r>
            <a:endParaRPr lang="en-SE" sz="2200" dirty="0"/>
          </a:p>
          <a:p>
            <a:pPr lvl="0"/>
            <a:r>
              <a:rPr lang="en-GB" sz="2200" dirty="0"/>
              <a:t>Functional problems of the lower urinary tract</a:t>
            </a:r>
            <a:endParaRPr lang="en-SE" sz="2200" dirty="0"/>
          </a:p>
          <a:p>
            <a:pPr lvl="0"/>
            <a:r>
              <a:rPr lang="en-GB" sz="2200" dirty="0"/>
              <a:t>Paediatric urogenital emergencies </a:t>
            </a:r>
            <a:endParaRPr lang="en-SE" sz="2200" dirty="0"/>
          </a:p>
          <a:p>
            <a:pPr lvl="0"/>
            <a:r>
              <a:rPr lang="en-GB" sz="2200" dirty="0"/>
              <a:t>Infections in the urogenital system (diagnostic  pathways and treatment)</a:t>
            </a:r>
            <a:endParaRPr lang="en-SE" sz="2200" dirty="0"/>
          </a:p>
          <a:p>
            <a:pPr lvl="0"/>
            <a:r>
              <a:rPr lang="en-GB" sz="2200" dirty="0"/>
              <a:t>Urolithiasis</a:t>
            </a:r>
            <a:endParaRPr lang="en-SE" sz="2200" dirty="0"/>
          </a:p>
          <a:p>
            <a:pPr lvl="0"/>
            <a:r>
              <a:rPr lang="en-GB" sz="2200" dirty="0"/>
              <a:t>Paediatric </a:t>
            </a:r>
            <a:r>
              <a:rPr lang="en-GB" sz="2200" dirty="0" err="1"/>
              <a:t>uro</a:t>
            </a:r>
            <a:r>
              <a:rPr lang="en-GB" sz="2200" dirty="0"/>
              <a:t>-oncology</a:t>
            </a:r>
            <a:endParaRPr lang="en-SE" sz="2200" dirty="0"/>
          </a:p>
          <a:p>
            <a:endParaRPr lang="en-SE" sz="2800" dirty="0"/>
          </a:p>
        </p:txBody>
      </p:sp>
      <p:pic>
        <p:nvPicPr>
          <p:cNvPr id="5" name="Picture 4" descr="ESPU">
            <a:extLst>
              <a:ext uri="{FF2B5EF4-FFF2-40B4-BE49-F238E27FC236}">
                <a16:creationId xmlns:a16="http://schemas.microsoft.com/office/drawing/2014/main" id="{A70DE2BF-FBD5-14C2-C7D4-1B35222F5A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92" y="5227037"/>
            <a:ext cx="1612708" cy="16127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C090909-3D29-D1A0-912F-C7FC89F833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1674" y="5822159"/>
            <a:ext cx="3850326" cy="1017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6888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FD979AD-13D4-F4F6-1BD1-4B060D3E3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Training requirements</a:t>
            </a:r>
            <a:br>
              <a:rPr lang="en-US" dirty="0"/>
            </a:br>
            <a:r>
              <a:rPr lang="en-US" dirty="0"/>
              <a:t>Canmeds role	(1)		</a:t>
            </a:r>
            <a:endParaRPr lang="en-SE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A80E05-CA2C-E814-13F7-EDDA7C0C2DE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25453" y="1847406"/>
            <a:ext cx="1919922" cy="4351337"/>
          </a:xfrm>
        </p:spPr>
        <p:txBody>
          <a:bodyPr/>
          <a:lstStyle/>
          <a:p>
            <a:r>
              <a:rPr lang="en-US" dirty="0"/>
              <a:t>Medical Expert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Communicator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Collaborator</a:t>
            </a:r>
          </a:p>
          <a:p>
            <a:endParaRPr lang="en-SE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0421165-3FAF-DB3F-C1B5-CA6E3696311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843784" y="1847406"/>
            <a:ext cx="8622763" cy="4351337"/>
          </a:xfrm>
        </p:spPr>
        <p:txBody>
          <a:bodyPr>
            <a:normAutofit/>
          </a:bodyPr>
          <a:lstStyle/>
          <a:p>
            <a:r>
              <a:rPr lang="fi-FI" kern="100" dirty="0"/>
              <a:t>Obtaining a core paediatric urological knowledge with progressive development of diagnostic, surgical and endoscopic skills; perioperative decision-making, recognition and management of complications, understanding personal limitations and appropriate referral to specialised centres. </a:t>
            </a:r>
            <a:endParaRPr lang="fi-FI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fi-FI" kern="100" dirty="0"/>
              <a:t>Maintaining patient/parent focused communication across all clinical interactions, meticulous completion of informed consent with parents and children; detailed explanation of procedures, its potential risks and possible alternatives; proficiency in breaking bad news and the implementation of shared decision-making models; accurate and timely clinical documentation; effective communication with multidisciplinary teams</a:t>
            </a:r>
          </a:p>
          <a:p>
            <a:r>
              <a:rPr lang="fi-FI" kern="100" dirty="0"/>
              <a:t>Multidisciplinary teamwork in complex congenital conditions, involving inter-speciality collaboration, referral pathways in the specialities involved; collaboration with eg radiology, antenatal care, nephrology, oncology, plastic surgery, neurology/neurosurgery; collaboration across all relevant levels of care and specialities. </a:t>
            </a:r>
            <a:endParaRPr lang="en-SE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SE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SE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SE" dirty="0"/>
          </a:p>
        </p:txBody>
      </p:sp>
      <p:pic>
        <p:nvPicPr>
          <p:cNvPr id="10" name="Picture 9" descr="ESPU">
            <a:extLst>
              <a:ext uri="{FF2B5EF4-FFF2-40B4-BE49-F238E27FC236}">
                <a16:creationId xmlns:a16="http://schemas.microsoft.com/office/drawing/2014/main" id="{103FFD0F-2C66-4ADD-7E86-AE91E09EE4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245292"/>
            <a:ext cx="1612708" cy="161270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58614D6-37EB-74E0-C476-3039D34119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1674" y="5840414"/>
            <a:ext cx="3850326" cy="1017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0479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796F5DA-6158-2A85-C510-92528012C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Training requirements</a:t>
            </a:r>
            <a:br>
              <a:rPr lang="en-US" dirty="0"/>
            </a:br>
            <a:r>
              <a:rPr lang="en-US" dirty="0"/>
              <a:t>Canmeds role	(2)		</a:t>
            </a:r>
            <a:endParaRPr lang="en-SE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688EBBD-E37C-7D74-7AB1-615D12FCC2C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30670" y="1837946"/>
            <a:ext cx="1910778" cy="4351337"/>
          </a:xfrm>
        </p:spPr>
        <p:txBody>
          <a:bodyPr/>
          <a:lstStyle/>
          <a:p>
            <a:r>
              <a:rPr lang="en-US" dirty="0"/>
              <a:t>Leader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Scholar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Professional</a:t>
            </a:r>
            <a:endParaRPr lang="en-SE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5382A70-08F9-C29C-787B-FC786C6AFD4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648741" y="1837946"/>
            <a:ext cx="8823931" cy="4351337"/>
          </a:xfrm>
        </p:spPr>
        <p:txBody>
          <a:bodyPr/>
          <a:lstStyle/>
          <a:p>
            <a:r>
              <a:rPr lang="fi-FI" kern="100" dirty="0"/>
              <a:t>Organisation of risk factors for paediatric urological conditions; counselling on lifestyle modification; advocacy for vulnerable patient groups, contribution to population health where relevant</a:t>
            </a:r>
          </a:p>
          <a:p>
            <a:endParaRPr lang="fi-FI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fi-FI" kern="100" dirty="0"/>
              <a:t>Lifelong learning; application of evidence-based medicine; participation in clincal audit and research; teaching of medical students, trainees, and allied health professionals, contribution to guideline development and dissemination of knowledge</a:t>
            </a:r>
          </a:p>
          <a:p>
            <a:endParaRPr lang="fi-FI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fi-FI" kern="100" dirty="0"/>
              <a:t>Ethical practice; accountability; respect for patient autonomy, confidentiality and diversity; adherence to legal and professional standards; maintenance of personal health and psychological wellbeing to ensure a sustainable career in medicine; recognition of limits of competence. </a:t>
            </a:r>
            <a:endParaRPr lang="en-SE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SE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SE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SE" dirty="0"/>
          </a:p>
        </p:txBody>
      </p:sp>
      <p:pic>
        <p:nvPicPr>
          <p:cNvPr id="10" name="Picture 9" descr="ESPU">
            <a:extLst>
              <a:ext uri="{FF2B5EF4-FFF2-40B4-BE49-F238E27FC236}">
                <a16:creationId xmlns:a16="http://schemas.microsoft.com/office/drawing/2014/main" id="{51142D16-FCEF-29D2-E333-2027CEEC76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97" y="5245292"/>
            <a:ext cx="1612708" cy="161270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D300D78-CFD5-69E4-7672-9D9238072B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077" y="5840414"/>
            <a:ext cx="3850326" cy="1017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189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752934-B022-2E32-CF1C-4BCBB4A71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F8339738-D9EE-2F62-0AF0-6091807BF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Training requirements</a:t>
            </a:r>
            <a:br>
              <a:rPr lang="en-US" dirty="0"/>
            </a:br>
            <a:r>
              <a:rPr lang="en-US" dirty="0"/>
              <a:t>Core EPAs (1)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2199E4-B593-8421-0AA2-E53DCB0E0D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1224" y="1836346"/>
            <a:ext cx="10780776" cy="4925000"/>
          </a:xfrm>
        </p:spPr>
        <p:txBody>
          <a:bodyPr>
            <a:normAutofit/>
          </a:bodyPr>
          <a:lstStyle/>
          <a:p>
            <a:r>
              <a:rPr lang="en-GB" b="1" dirty="0"/>
              <a:t>Manage the comprehensive outpatient assessment of a child with a urological disorder</a:t>
            </a:r>
            <a:endParaRPr lang="en-SE" sz="2400" dirty="0"/>
          </a:p>
          <a:p>
            <a:pPr lvl="1"/>
            <a:r>
              <a:rPr lang="en-GB" dirty="0"/>
              <a:t>Evaluate, investigate, counsel families, formulate a management plan, and coordinate follow-up.</a:t>
            </a:r>
            <a:endParaRPr lang="en-SE" sz="2000" dirty="0"/>
          </a:p>
          <a:p>
            <a:r>
              <a:rPr lang="en-GB" b="1" dirty="0"/>
              <a:t>Perform and manage common paediatric urological procedures independently</a:t>
            </a:r>
            <a:endParaRPr lang="en-SE" sz="2400" dirty="0"/>
          </a:p>
          <a:p>
            <a:pPr lvl="1"/>
            <a:r>
              <a:rPr lang="en-GB" dirty="0"/>
              <a:t>Examples: circumcision, orchidopexy, hydrocele repair, urethral meatotomy, diagnostic cystoscopy.</a:t>
            </a:r>
            <a:endParaRPr lang="en-SE" sz="2000" dirty="0"/>
          </a:p>
          <a:p>
            <a:r>
              <a:rPr lang="en-GB" b="1" dirty="0"/>
              <a:t>Manage children with antenatal hydronephrosis and upper urinary tract abnormalities</a:t>
            </a:r>
            <a:endParaRPr lang="en-SE" sz="2400" dirty="0"/>
          </a:p>
          <a:p>
            <a:pPr lvl="1"/>
            <a:r>
              <a:rPr lang="en-GB" dirty="0"/>
              <a:t>Risk stratification, investigation, surveillance, and surgical decision making.</a:t>
            </a:r>
            <a:endParaRPr lang="en-SE" sz="2000" dirty="0"/>
          </a:p>
          <a:p>
            <a:r>
              <a:rPr lang="en-GB" b="1" dirty="0"/>
              <a:t>Lead the evaluation and treatment of vesicoureteral reflux and recurrent urinary tract infections</a:t>
            </a:r>
            <a:endParaRPr lang="en-SE" sz="2400" dirty="0"/>
          </a:p>
          <a:p>
            <a:pPr lvl="1"/>
            <a:r>
              <a:rPr lang="en-GB" dirty="0"/>
              <a:t>Interpret imaging, select medical or surgical treatment, and counsel families.</a:t>
            </a:r>
            <a:endParaRPr lang="en-SE" sz="2000" dirty="0"/>
          </a:p>
          <a:p>
            <a:r>
              <a:rPr lang="en-GB" b="1" dirty="0"/>
              <a:t>Perform reconstructive surgery for common congenital anomalies under appropriate supervision</a:t>
            </a:r>
            <a:endParaRPr lang="en-SE" sz="2400" dirty="0"/>
          </a:p>
          <a:p>
            <a:pPr lvl="1"/>
            <a:r>
              <a:rPr lang="en-GB" dirty="0"/>
              <a:t>Examples: hypospadias repair, pyeloplasty, ureteric reimplantation.</a:t>
            </a:r>
            <a:endParaRPr lang="en-SE" sz="2000" dirty="0"/>
          </a:p>
          <a:p>
            <a:endParaRPr lang="en-SE" sz="2800" dirty="0"/>
          </a:p>
        </p:txBody>
      </p:sp>
      <p:pic>
        <p:nvPicPr>
          <p:cNvPr id="5" name="Picture 4" descr="ESPU">
            <a:extLst>
              <a:ext uri="{FF2B5EF4-FFF2-40B4-BE49-F238E27FC236}">
                <a16:creationId xmlns:a16="http://schemas.microsoft.com/office/drawing/2014/main" id="{FE23134E-32B2-ED34-3D25-E4851BC089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13669"/>
            <a:ext cx="1612708" cy="16127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1D404FB-8B53-F8F3-9874-67B013E724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6226" y="5511230"/>
            <a:ext cx="3850326" cy="1017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5762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8BD14-4DE9-EA6C-8C37-32046707D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2F22C1B1-7BAC-5433-E3EC-B99830167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Training requirements</a:t>
            </a:r>
            <a:br>
              <a:rPr lang="en-US" dirty="0"/>
            </a:br>
            <a:r>
              <a:rPr lang="en-US" dirty="0"/>
              <a:t>Core EPAs (2)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D92115-BFB7-A80D-448A-44E8FF7B76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5776" y="1722687"/>
            <a:ext cx="10780776" cy="4925000"/>
          </a:xfrm>
        </p:spPr>
        <p:txBody>
          <a:bodyPr>
            <a:normAutofit/>
          </a:bodyPr>
          <a:lstStyle/>
          <a:p>
            <a:r>
              <a:rPr lang="en-GB" b="1" dirty="0"/>
              <a:t>Manage the child with neurogenic bladder and complex lower urinary tract dysfunction</a:t>
            </a:r>
            <a:endParaRPr lang="en-SE" sz="2400" dirty="0"/>
          </a:p>
          <a:p>
            <a:pPr lvl="1"/>
            <a:r>
              <a:rPr lang="en-GB" dirty="0"/>
              <a:t>Urodynamic interpretation, medical management, catheterisation programmes, and surgical planning.</a:t>
            </a:r>
            <a:endParaRPr lang="en-SE" sz="2000" dirty="0"/>
          </a:p>
          <a:p>
            <a:r>
              <a:rPr lang="en-GB" b="1" dirty="0"/>
              <a:t>Participate in multidisciplinary management of complex congenital conditions</a:t>
            </a:r>
            <a:endParaRPr lang="en-SE" sz="2400" dirty="0"/>
          </a:p>
          <a:p>
            <a:pPr lvl="1"/>
            <a:r>
              <a:rPr lang="en-GB" dirty="0"/>
              <a:t>Examples: DSD, exstrophy-epispadias complex, cloacal malformations, posterior urethral valves.</a:t>
            </a:r>
            <a:endParaRPr lang="en-SE" sz="2000" dirty="0"/>
          </a:p>
          <a:p>
            <a:r>
              <a:rPr lang="en-GB" b="1" dirty="0"/>
              <a:t>Provide emergency paediatric urology care</a:t>
            </a:r>
            <a:endParaRPr lang="en-SE" sz="2400" dirty="0"/>
          </a:p>
          <a:p>
            <a:pPr lvl="1"/>
            <a:r>
              <a:rPr lang="en-GB" dirty="0"/>
              <a:t>Acute scrotum, testicular torsion, obstructive uropathy, trauma, urinary retention, postoperative complications.</a:t>
            </a:r>
            <a:endParaRPr lang="en-SE" sz="2000" dirty="0"/>
          </a:p>
          <a:p>
            <a:r>
              <a:rPr lang="en-GB" b="1" dirty="0"/>
              <a:t>Lead perioperative care and complication management</a:t>
            </a:r>
            <a:endParaRPr lang="en-SE" sz="2400" dirty="0"/>
          </a:p>
          <a:p>
            <a:pPr lvl="1"/>
            <a:r>
              <a:rPr lang="en-GB" dirty="0"/>
              <a:t>Preoperative assessment, operative planning, postoperative care, recognition and management of complications.</a:t>
            </a:r>
            <a:endParaRPr lang="en-SE" sz="2000" dirty="0"/>
          </a:p>
          <a:p>
            <a:r>
              <a:rPr lang="en-GB" b="1" dirty="0"/>
              <a:t>Function as an independent paediatric urologist within a multidisciplinary team</a:t>
            </a:r>
            <a:endParaRPr lang="en-SE" sz="2400" dirty="0"/>
          </a:p>
          <a:p>
            <a:pPr lvl="1"/>
            <a:r>
              <a:rPr lang="en-GB" dirty="0"/>
              <a:t>Communication with families and healthcare professionals, safeguarding, quality improvement, teaching, and professional practice.</a:t>
            </a:r>
            <a:endParaRPr lang="en-SE" sz="2000" dirty="0"/>
          </a:p>
          <a:p>
            <a:endParaRPr lang="en-SE" sz="2800" dirty="0"/>
          </a:p>
        </p:txBody>
      </p:sp>
      <p:pic>
        <p:nvPicPr>
          <p:cNvPr id="5" name="Picture 4" descr="ESPU">
            <a:extLst>
              <a:ext uri="{FF2B5EF4-FFF2-40B4-BE49-F238E27FC236}">
                <a16:creationId xmlns:a16="http://schemas.microsoft.com/office/drawing/2014/main" id="{385F77B3-DD99-A075-5349-5DECC2EDE0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13669"/>
            <a:ext cx="1612708" cy="16127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0BD51C9-F2E2-00C2-DBE8-1392DD90D4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6226" y="5511230"/>
            <a:ext cx="3850326" cy="1017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0578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28BD36-1A67-FC17-C74A-A44487AD8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FBC9CAD-DA67-18F8-753C-AAA80850E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err="1"/>
              <a:t>Paediatric</a:t>
            </a:r>
            <a:r>
              <a:rPr lang="en-US" dirty="0"/>
              <a:t> Urology</a:t>
            </a:r>
            <a:br>
              <a:rPr lang="en-US" dirty="0"/>
            </a:br>
            <a:r>
              <a:rPr lang="en-US" dirty="0"/>
              <a:t>Training requirements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9EAE15-6DF6-D0E7-D761-0E4F0C5421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3544" y="1603816"/>
            <a:ext cx="10780776" cy="4925000"/>
          </a:xfrm>
        </p:spPr>
        <p:txBody>
          <a:bodyPr>
            <a:normAutofit/>
          </a:bodyPr>
          <a:lstStyle/>
          <a:p>
            <a:r>
              <a:rPr lang="en-US" sz="2800" dirty="0"/>
              <a:t>There are clearly defined expectations in</a:t>
            </a:r>
          </a:p>
          <a:p>
            <a:pPr lvl="1"/>
            <a:endParaRPr lang="en-US" sz="2000" b="1" i="0" dirty="0"/>
          </a:p>
          <a:p>
            <a:pPr lvl="1"/>
            <a:r>
              <a:rPr lang="en-US" sz="2000" b="1" i="0" dirty="0"/>
              <a:t>Levels of competence (see attachment in ETR)</a:t>
            </a:r>
          </a:p>
          <a:p>
            <a:pPr lvl="2"/>
            <a:r>
              <a:rPr lang="en-US" sz="1800" dirty="0"/>
              <a:t>We have adapted image guided procedures due to comments from the reviewers (L1)</a:t>
            </a:r>
          </a:p>
          <a:p>
            <a:pPr lvl="2"/>
            <a:r>
              <a:rPr lang="en-US" sz="1800" dirty="0"/>
              <a:t>Rare conditions are generally L2</a:t>
            </a:r>
          </a:p>
          <a:p>
            <a:pPr lvl="2"/>
            <a:r>
              <a:rPr lang="en-US" sz="1800" dirty="0"/>
              <a:t>Common procedures </a:t>
            </a:r>
            <a:r>
              <a:rPr lang="en-US" sz="1800" dirty="0" err="1"/>
              <a:t>eg</a:t>
            </a:r>
            <a:r>
              <a:rPr lang="en-US" sz="1800" dirty="0"/>
              <a:t> orchidopexy/cystoscopy are L5 </a:t>
            </a:r>
          </a:p>
          <a:p>
            <a:pPr lvl="1"/>
            <a:endParaRPr lang="en-US" dirty="0"/>
          </a:p>
          <a:p>
            <a:pPr lvl="1"/>
            <a:r>
              <a:rPr lang="en-US" sz="2000" b="1" i="0" dirty="0"/>
              <a:t>Minimum number of procedures to perform or assist at</a:t>
            </a:r>
          </a:p>
          <a:p>
            <a:pPr lvl="2"/>
            <a:r>
              <a:rPr lang="en-US" sz="1800" dirty="0"/>
              <a:t>For example:</a:t>
            </a:r>
          </a:p>
          <a:p>
            <a:pPr lvl="3"/>
            <a:r>
              <a:rPr lang="en-US" sz="2000" dirty="0"/>
              <a:t>orchidopexy (standard routine procedure): 55</a:t>
            </a:r>
          </a:p>
          <a:p>
            <a:pPr lvl="3"/>
            <a:r>
              <a:rPr lang="en-US" sz="2000" dirty="0"/>
              <a:t>DSD (rare): 5</a:t>
            </a:r>
            <a:endParaRPr lang="en-SE" sz="2000" dirty="0"/>
          </a:p>
        </p:txBody>
      </p:sp>
      <p:pic>
        <p:nvPicPr>
          <p:cNvPr id="5" name="Picture 4" descr="ESPU">
            <a:extLst>
              <a:ext uri="{FF2B5EF4-FFF2-40B4-BE49-F238E27FC236}">
                <a16:creationId xmlns:a16="http://schemas.microsoft.com/office/drawing/2014/main" id="{126956F9-C0F3-37DB-3C8A-38D3D6365D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213669"/>
            <a:ext cx="1612708" cy="16127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18186D9-06F9-6B22-0107-77D93318E4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6226" y="5511230"/>
            <a:ext cx="3850326" cy="1017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9047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F1251-32FF-3544-2CB0-3DB7AD0384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0D2AF76-C42B-A56D-AD6A-764620CF6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err="1"/>
              <a:t>Paediatric</a:t>
            </a:r>
            <a:r>
              <a:rPr lang="en-US" dirty="0"/>
              <a:t> Urology</a:t>
            </a:r>
            <a:br>
              <a:rPr lang="en-US" dirty="0"/>
            </a:br>
            <a:r>
              <a:rPr lang="en-US" sz="3600" dirty="0"/>
              <a:t>Requirements for trainers</a:t>
            </a:r>
            <a:endParaRPr lang="en-SE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DBD1D6-0406-74D1-65D9-E938840EB9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PD must have been practicing </a:t>
            </a:r>
            <a:r>
              <a:rPr lang="en-US" sz="2000" dirty="0" err="1"/>
              <a:t>paediatric</a:t>
            </a:r>
            <a:r>
              <a:rPr lang="en-US" sz="2000" dirty="0"/>
              <a:t> urology for at least 5 years after specialist accreditation and should be interested in education and training. Preferably should have done a ‘Training the trainer course’.</a:t>
            </a:r>
          </a:p>
          <a:p>
            <a:endParaRPr lang="en-US" sz="2000" dirty="0"/>
          </a:p>
          <a:p>
            <a:r>
              <a:rPr lang="en-US" sz="2000" dirty="0"/>
              <a:t>At least one FEAPU at the center, preferably 2 on faculty</a:t>
            </a:r>
          </a:p>
          <a:p>
            <a:endParaRPr lang="en-US" sz="2000" dirty="0"/>
          </a:p>
          <a:p>
            <a:r>
              <a:rPr lang="en-US" sz="2000" dirty="0"/>
              <a:t>Trainers should have at least 3 years post specialist training</a:t>
            </a:r>
          </a:p>
          <a:p>
            <a:endParaRPr lang="en-US" dirty="0"/>
          </a:p>
          <a:p>
            <a:endParaRPr lang="en-SE" sz="2800" dirty="0"/>
          </a:p>
        </p:txBody>
      </p:sp>
      <p:pic>
        <p:nvPicPr>
          <p:cNvPr id="5" name="Picture 4" descr="ESPU">
            <a:extLst>
              <a:ext uri="{FF2B5EF4-FFF2-40B4-BE49-F238E27FC236}">
                <a16:creationId xmlns:a16="http://schemas.microsoft.com/office/drawing/2014/main" id="{2B82403E-FBE0-E62F-6257-6DFF26F3D8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532" y="5116324"/>
            <a:ext cx="1612708" cy="16127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944632B-65B0-557E-C4FD-77A36C86A9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6226" y="5511230"/>
            <a:ext cx="3850326" cy="1017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1157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D2998A-8AC1-AF16-6E81-8BB394DDF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SPU">
            <a:extLst>
              <a:ext uri="{FF2B5EF4-FFF2-40B4-BE49-F238E27FC236}">
                <a16:creationId xmlns:a16="http://schemas.microsoft.com/office/drawing/2014/main" id="{43E78CD7-5F98-6797-205D-A3A5B149BE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532" y="5116324"/>
            <a:ext cx="1612708" cy="16127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97F12B-F889-C7BF-DE14-BF9EA2B620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6226" y="5511230"/>
            <a:ext cx="3850326" cy="1017586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33CA7365-1A02-7841-9121-7497E1856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err="1"/>
              <a:t>Paediatric</a:t>
            </a:r>
            <a:r>
              <a:rPr lang="en-US" dirty="0"/>
              <a:t> Urology</a:t>
            </a:r>
            <a:br>
              <a:rPr lang="en-US" dirty="0"/>
            </a:br>
            <a:r>
              <a:rPr lang="en-US" sz="3600" dirty="0"/>
              <a:t>Training centers should have</a:t>
            </a:r>
            <a:r>
              <a:rPr lang="en-US" dirty="0"/>
              <a:t>:</a:t>
            </a:r>
            <a:endParaRPr lang="en-SE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0CE471F0-96D6-7F59-2C60-8B0BBE031C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192" y="1668685"/>
            <a:ext cx="10515600" cy="4351338"/>
          </a:xfrm>
        </p:spPr>
        <p:txBody>
          <a:bodyPr>
            <a:normAutofit/>
          </a:bodyPr>
          <a:lstStyle/>
          <a:p>
            <a:r>
              <a:rPr lang="en-US" sz="2000" dirty="0" err="1"/>
              <a:t>Paediatrics</a:t>
            </a:r>
            <a:r>
              <a:rPr lang="en-US" sz="2000" dirty="0"/>
              <a:t> (which should include </a:t>
            </a:r>
            <a:r>
              <a:rPr lang="en-US" sz="2000" dirty="0" err="1"/>
              <a:t>neprologý</a:t>
            </a:r>
            <a:r>
              <a:rPr lang="en-US" sz="2000" dirty="0"/>
              <a:t>, neurology </a:t>
            </a:r>
            <a:r>
              <a:rPr lang="en-US" sz="2000" dirty="0" err="1"/>
              <a:t>etc</a:t>
            </a:r>
            <a:r>
              <a:rPr lang="en-US" sz="2000" dirty="0"/>
              <a:t>)</a:t>
            </a:r>
          </a:p>
          <a:p>
            <a:r>
              <a:rPr lang="en-US" sz="2000" dirty="0" err="1"/>
              <a:t>Urotherapy</a:t>
            </a:r>
            <a:endParaRPr lang="en-US" sz="2000" dirty="0"/>
          </a:p>
          <a:p>
            <a:r>
              <a:rPr lang="en-US" sz="2000" dirty="0" err="1"/>
              <a:t>Paediatric</a:t>
            </a:r>
            <a:r>
              <a:rPr lang="en-US" sz="2000" dirty="0"/>
              <a:t> </a:t>
            </a:r>
            <a:r>
              <a:rPr lang="en-US" sz="2000" dirty="0" err="1"/>
              <a:t>anaesthesia</a:t>
            </a:r>
            <a:r>
              <a:rPr lang="en-US" sz="2000" dirty="0"/>
              <a:t> with </a:t>
            </a:r>
            <a:r>
              <a:rPr lang="en-US" sz="2000" dirty="0" err="1"/>
              <a:t>paediatric</a:t>
            </a:r>
            <a:r>
              <a:rPr lang="en-US" sz="2000" dirty="0"/>
              <a:t> ICU</a:t>
            </a:r>
          </a:p>
          <a:p>
            <a:r>
              <a:rPr lang="en-US" sz="2000" dirty="0"/>
              <a:t>Neonatal care and </a:t>
            </a:r>
            <a:r>
              <a:rPr lang="en-US" sz="2000" dirty="0" err="1"/>
              <a:t>foetal</a:t>
            </a:r>
            <a:r>
              <a:rPr lang="en-US" sz="2000" dirty="0"/>
              <a:t> medicine</a:t>
            </a:r>
          </a:p>
          <a:p>
            <a:r>
              <a:rPr lang="en-US" sz="2000" dirty="0" err="1"/>
              <a:t>Paediatric</a:t>
            </a:r>
            <a:r>
              <a:rPr lang="en-US" sz="2000" dirty="0"/>
              <a:t> radiology including nuclear medicine</a:t>
            </a:r>
          </a:p>
          <a:p>
            <a:r>
              <a:rPr lang="en-US" sz="2000" dirty="0"/>
              <a:t>Surgical specialties </a:t>
            </a:r>
            <a:r>
              <a:rPr lang="en-US" sz="2000" dirty="0" err="1"/>
              <a:t>eg</a:t>
            </a:r>
            <a:r>
              <a:rPr lang="en-US" sz="2000" dirty="0"/>
              <a:t> plastic, neuro, ortho</a:t>
            </a:r>
          </a:p>
          <a:p>
            <a:r>
              <a:rPr lang="en-US" sz="2000" dirty="0"/>
              <a:t>Simulation center</a:t>
            </a:r>
          </a:p>
        </p:txBody>
      </p:sp>
    </p:spTree>
    <p:extLst>
      <p:ext uri="{BB962C8B-B14F-4D97-AF65-F5344CB8AC3E}">
        <p14:creationId xmlns:p14="http://schemas.microsoft.com/office/powerpoint/2010/main" val="39273576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5864E-DFE3-1073-8A72-A3F1BC03A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0D3951BC-4ACA-0F26-E589-74A575815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err="1"/>
              <a:t>Paediatric</a:t>
            </a:r>
            <a:r>
              <a:rPr lang="en-US" dirty="0"/>
              <a:t> Urology</a:t>
            </a:r>
            <a:br>
              <a:rPr lang="en-US" dirty="0"/>
            </a:br>
            <a:r>
              <a:rPr lang="en-US" sz="3600" dirty="0"/>
              <a:t>Training centers</a:t>
            </a:r>
            <a:endParaRPr lang="en-SE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2D655D-68AD-07F4-9B42-7511F0F7C2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Centers must reaccredit every 5 years, with visit at least every 10 years</a:t>
            </a:r>
          </a:p>
          <a:p>
            <a:pPr lvl="1"/>
            <a:r>
              <a:rPr lang="en-US" sz="2000" i="0" dirty="0"/>
              <a:t>Possibly earlier if new PD</a:t>
            </a:r>
          </a:p>
          <a:p>
            <a:r>
              <a:rPr lang="en-US" sz="2000" dirty="0"/>
              <a:t>New applications from centers with PD with FEAPU</a:t>
            </a:r>
          </a:p>
          <a:p>
            <a:pPr lvl="1"/>
            <a:r>
              <a:rPr lang="en-US" sz="2000" i="0" dirty="0"/>
              <a:t>Visit and decision about 2 or 5 years</a:t>
            </a:r>
          </a:p>
          <a:p>
            <a:pPr lvl="1"/>
            <a:endParaRPr lang="en-US" dirty="0"/>
          </a:p>
          <a:p>
            <a:r>
              <a:rPr lang="en-US" sz="2000" b="1" dirty="0"/>
              <a:t>New applications from centers with PD without FEAPU</a:t>
            </a:r>
          </a:p>
          <a:p>
            <a:pPr lvl="1"/>
            <a:r>
              <a:rPr lang="en-US" sz="2000" i="0" dirty="0">
                <a:solidFill>
                  <a:srgbClr val="0070C0"/>
                </a:solidFill>
              </a:rPr>
              <a:t>Apply to EBPU to discuss accreditation</a:t>
            </a:r>
          </a:p>
          <a:p>
            <a:pPr lvl="1"/>
            <a:r>
              <a:rPr lang="en-US" sz="2000" i="0" dirty="0">
                <a:solidFill>
                  <a:srgbClr val="0070C0"/>
                </a:solidFill>
              </a:rPr>
              <a:t>PD must be FEAPU, discussion about how he/she takes the exam</a:t>
            </a:r>
          </a:p>
          <a:p>
            <a:endParaRPr lang="en-US" sz="2800" dirty="0"/>
          </a:p>
        </p:txBody>
      </p:sp>
      <p:pic>
        <p:nvPicPr>
          <p:cNvPr id="5" name="Picture 4" descr="ESPU">
            <a:extLst>
              <a:ext uri="{FF2B5EF4-FFF2-40B4-BE49-F238E27FC236}">
                <a16:creationId xmlns:a16="http://schemas.microsoft.com/office/drawing/2014/main" id="{1A8906F1-164F-73CB-1720-4E5C4F04D7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532" y="5116324"/>
            <a:ext cx="1612708" cy="16127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B2A5028-BD8D-700F-0D48-3AA209161D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6226" y="5511230"/>
            <a:ext cx="3850326" cy="1017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4065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A6725-6265-9A04-7586-D9466FFDA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0A40742-4F8C-EF7B-9367-7A5ACE737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73152"/>
            <a:ext cx="10741152" cy="1132258"/>
          </a:xfrm>
        </p:spPr>
        <p:txBody>
          <a:bodyPr/>
          <a:lstStyle/>
          <a:p>
            <a:pPr algn="ctr"/>
            <a:r>
              <a:rPr lang="en-US" dirty="0" err="1"/>
              <a:t>Paediatric</a:t>
            </a:r>
            <a:r>
              <a:rPr lang="en-US" dirty="0"/>
              <a:t> Urology ETR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915556-03C0-D73D-29C5-76BF11978F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344" y="1338639"/>
            <a:ext cx="11311128" cy="4925000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/>
              <a:t>We request approval of this revised ETR, which we have updated and revised according to the very wise, insightful and helpful comments from the reviewers</a:t>
            </a:r>
          </a:p>
          <a:p>
            <a:r>
              <a:rPr lang="en-US" sz="2800" dirty="0"/>
              <a:t>We request that we are approved as a subspecialty</a:t>
            </a:r>
          </a:p>
          <a:p>
            <a:r>
              <a:rPr lang="en-US" sz="2800" dirty="0">
                <a:solidFill>
                  <a:srgbClr val="00B0F0"/>
                </a:solidFill>
              </a:rPr>
              <a:t>We have added 10 core EPAs</a:t>
            </a:r>
          </a:p>
          <a:p>
            <a:r>
              <a:rPr lang="en-US" sz="2800" dirty="0">
                <a:solidFill>
                  <a:srgbClr val="00B0F0"/>
                </a:solidFill>
              </a:rPr>
              <a:t>We have added a </a:t>
            </a:r>
            <a:r>
              <a:rPr lang="en-US" sz="2800" dirty="0" err="1">
                <a:solidFill>
                  <a:srgbClr val="00B0F0"/>
                </a:solidFill>
              </a:rPr>
              <a:t>CanMED</a:t>
            </a:r>
            <a:r>
              <a:rPr lang="en-US" sz="2800" dirty="0">
                <a:solidFill>
                  <a:srgbClr val="00B0F0"/>
                </a:solidFill>
              </a:rPr>
              <a:t> competency framework</a:t>
            </a:r>
          </a:p>
          <a:p>
            <a:r>
              <a:rPr lang="en-US" sz="2800" dirty="0">
                <a:solidFill>
                  <a:srgbClr val="00B0F0"/>
                </a:solidFill>
              </a:rPr>
              <a:t>We have changed the requirements for reaccreditation as FEAPU</a:t>
            </a:r>
          </a:p>
          <a:p>
            <a:r>
              <a:rPr lang="en-US" sz="2800" dirty="0">
                <a:solidFill>
                  <a:srgbClr val="00B0F0"/>
                </a:solidFill>
              </a:rPr>
              <a:t>We have opened the possibility for accreditation of centers where there is just now no FEAPU</a:t>
            </a:r>
          </a:p>
          <a:p>
            <a:endParaRPr lang="en-US" sz="2800" dirty="0"/>
          </a:p>
          <a:p>
            <a:pPr algn="ctr"/>
            <a:r>
              <a:rPr lang="en-US" sz="3900" dirty="0"/>
              <a:t>Thank you</a:t>
            </a:r>
            <a:endParaRPr lang="en-SE" sz="3900" dirty="0"/>
          </a:p>
        </p:txBody>
      </p:sp>
      <p:pic>
        <p:nvPicPr>
          <p:cNvPr id="5" name="Picture 4" descr="ESPU">
            <a:extLst>
              <a:ext uri="{FF2B5EF4-FFF2-40B4-BE49-F238E27FC236}">
                <a16:creationId xmlns:a16="http://schemas.microsoft.com/office/drawing/2014/main" id="{F03B9B6B-1184-4B40-4372-6E512462EB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245292"/>
            <a:ext cx="1612708" cy="16127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8DD395-A59F-20DF-6FBE-CFEAB7EDD5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6226" y="5511230"/>
            <a:ext cx="3850326" cy="1017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7984"/>
      </p:ext>
    </p:extLst>
  </p:cSld>
  <p:clrMapOvr>
    <a:masterClrMapping/>
  </p:clrMapOvr>
</p:sld>
</file>

<file path=ppt/theme/theme1.xml><?xml version="1.0" encoding="utf-8"?>
<a:theme xmlns:a="http://schemas.openxmlformats.org/drawingml/2006/main" name="Archway">
  <a:themeElements>
    <a:clrScheme name="Archway">
      <a:dk1>
        <a:sysClr val="windowText" lastClr="000000"/>
      </a:dk1>
      <a:lt1>
        <a:sysClr val="window" lastClr="FFFFFF"/>
      </a:lt1>
      <a:dk2>
        <a:srgbClr val="424C4E"/>
      </a:dk2>
      <a:lt2>
        <a:srgbClr val="EDE9E7"/>
      </a:lt2>
      <a:accent1>
        <a:srgbClr val="9FA597"/>
      </a:accent1>
      <a:accent2>
        <a:srgbClr val="AEA67E"/>
      </a:accent2>
      <a:accent3>
        <a:srgbClr val="957D71"/>
      </a:accent3>
      <a:accent4>
        <a:srgbClr val="C88769"/>
      </a:accent4>
      <a:accent5>
        <a:srgbClr val="97A4AA"/>
      </a:accent5>
      <a:accent6>
        <a:srgbClr val="9FA4A5"/>
      </a:accent6>
      <a:hlink>
        <a:srgbClr val="8C9484"/>
      </a:hlink>
      <a:folHlink>
        <a:srgbClr val="C17957"/>
      </a:folHlink>
    </a:clrScheme>
    <a:fontScheme name="Archway">
      <a:majorFont>
        <a:latin typeface="Felix Titling"/>
        <a:ea typeface=""/>
        <a:cs typeface=""/>
      </a:majorFont>
      <a:minorFont>
        <a:latin typeface="Goudy Old Sty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way" id="{CCBE687C-D9F1-4254-B066-5079611C2397}" vid="{9D57D580-D4A7-454F-BF49-8DDDB4A8185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94900BABD61B4BAC2F245EDF4ED39E" ma:contentTypeVersion="13" ma:contentTypeDescription="Crée un document." ma:contentTypeScope="" ma:versionID="46b35aaa08c52807dfb346c9b5123096">
  <xsd:schema xmlns:xsd="http://www.w3.org/2001/XMLSchema" xmlns:xs="http://www.w3.org/2001/XMLSchema" xmlns:p="http://schemas.microsoft.com/office/2006/metadata/properties" xmlns:ns2="83bd27bf-f23a-4764-ba48-893866d47e01" xmlns:ns3="cd7455a3-4a59-4a73-9e70-409757b3c8a1" targetNamespace="http://schemas.microsoft.com/office/2006/metadata/properties" ma:root="true" ma:fieldsID="b78ee7e9995c7132adcfcf884f045e47" ns2:_="" ns3:_="">
    <xsd:import namespace="83bd27bf-f23a-4764-ba48-893866d47e01"/>
    <xsd:import namespace="cd7455a3-4a59-4a73-9e70-409757b3c8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bd27bf-f23a-4764-ba48-893866d47e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alises d’images" ma:readOnly="false" ma:fieldId="{5cf76f15-5ced-4ddc-b409-7134ff3c332f}" ma:taxonomyMulti="true" ma:sspId="6de6d2fa-23a7-45f3-a64a-563df53bb5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7455a3-4a59-4a73-9e70-409757b3c8a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ae12d60-d5a8-41ec-bed3-3136d3e9e081}" ma:internalName="TaxCatchAll" ma:showField="CatchAllData" ma:web="cd7455a3-4a59-4a73-9e70-409757b3c8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3bd27bf-f23a-4764-ba48-893866d47e01">
      <Terms xmlns="http://schemas.microsoft.com/office/infopath/2007/PartnerControls"/>
    </lcf76f155ced4ddcb4097134ff3c332f>
    <TaxCatchAll xmlns="cd7455a3-4a59-4a73-9e70-409757b3c8a1" xsi:nil="true"/>
  </documentManagement>
</p:properties>
</file>

<file path=customXml/itemProps1.xml><?xml version="1.0" encoding="utf-8"?>
<ds:datastoreItem xmlns:ds="http://schemas.openxmlformats.org/officeDocument/2006/customXml" ds:itemID="{AD916063-4755-4DC3-BC94-781F7B5FDD56}"/>
</file>

<file path=customXml/itemProps2.xml><?xml version="1.0" encoding="utf-8"?>
<ds:datastoreItem xmlns:ds="http://schemas.openxmlformats.org/officeDocument/2006/customXml" ds:itemID="{AFA27D45-4B16-4A42-B244-7BE5F3B469E6}"/>
</file>

<file path=customXml/itemProps3.xml><?xml version="1.0" encoding="utf-8"?>
<ds:datastoreItem xmlns:ds="http://schemas.openxmlformats.org/officeDocument/2006/customXml" ds:itemID="{781AF4BB-36B1-4930-B2DE-1F02A4DD4A6A}"/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571</TotalTime>
  <Words>2001</Words>
  <Application>Microsoft Office PowerPoint</Application>
  <PresentationFormat>Bredbild</PresentationFormat>
  <Paragraphs>176</Paragraphs>
  <Slides>15</Slides>
  <Notes>9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15</vt:i4>
      </vt:variant>
    </vt:vector>
  </HeadingPairs>
  <TitlesOfParts>
    <vt:vector size="20" baseType="lpstr">
      <vt:lpstr>Aptos</vt:lpstr>
      <vt:lpstr>Arial</vt:lpstr>
      <vt:lpstr>Felix Titling</vt:lpstr>
      <vt:lpstr>Goudy Old Style</vt:lpstr>
      <vt:lpstr>Archway</vt:lpstr>
      <vt:lpstr>Paediatric Urology Revision of ETR from 2021</vt:lpstr>
      <vt:lpstr>Paediatric Urology</vt:lpstr>
      <vt:lpstr>Paediatric Urology</vt:lpstr>
      <vt:lpstr>Paediatric Urology</vt:lpstr>
      <vt:lpstr>Paediatric Urology Training requirements</vt:lpstr>
      <vt:lpstr>Training requirements Theoretical Knowledge</vt:lpstr>
      <vt:lpstr>Training requirements Canmeds role (1)  </vt:lpstr>
      <vt:lpstr>Training requirements Canmeds role (2)  </vt:lpstr>
      <vt:lpstr>Training requirements Core EPAs (1)</vt:lpstr>
      <vt:lpstr>Training requirements Core EPAs (2)</vt:lpstr>
      <vt:lpstr>Paediatric Urology Training requirements</vt:lpstr>
      <vt:lpstr>Paediatric Urology Requirements for trainers</vt:lpstr>
      <vt:lpstr>Paediatric Urology Training centers should have:</vt:lpstr>
      <vt:lpstr>Paediatric Urology Training centers</vt:lpstr>
      <vt:lpstr>Paediatric Urology ETR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Gillian Barker</dc:creator>
  <cp:lastModifiedBy>Gillian Barker</cp:lastModifiedBy>
  <cp:revision>2</cp:revision>
  <dcterms:created xsi:type="dcterms:W3CDTF">2026-10-06T15:38:27Z</dcterms:created>
  <dcterms:modified xsi:type="dcterms:W3CDTF">2026-10-13T07:33:11Z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0x0101004194900BABD61B4BAC2F245EDF4ED39E</vt:lpwstr>
  </property>
</Properties>
</file>