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68"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7" d="100"/>
          <a:sy n="67" d="100"/>
        </p:scale>
        <p:origin x="62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Lappin" userId="68694c6d-fe25-4be2-b2e2-e7599dbe50ed" providerId="ADAL" clId="{2479D8F4-D33D-4734-9B94-415E3F06AE9C}"/>
    <pc:docChg chg="undo custSel addSld modSld">
      <pc:chgData name="David Lappin" userId="68694c6d-fe25-4be2-b2e2-e7599dbe50ed" providerId="ADAL" clId="{2479D8F4-D33D-4734-9B94-415E3F06AE9C}" dt="2026-10-12T10:55:25.409" v="1052" actId="20577"/>
      <pc:docMkLst>
        <pc:docMk/>
      </pc:docMkLst>
      <pc:sldChg chg="addSp modSp mod">
        <pc:chgData name="David Lappin" userId="68694c6d-fe25-4be2-b2e2-e7599dbe50ed" providerId="ADAL" clId="{2479D8F4-D33D-4734-9B94-415E3F06AE9C}" dt="2026-10-12T10:54:28.422" v="1048" actId="20577"/>
        <pc:sldMkLst>
          <pc:docMk/>
          <pc:sldMk cId="0" sldId="256"/>
        </pc:sldMkLst>
        <pc:spChg chg="mod">
          <ac:chgData name="David Lappin" userId="68694c6d-fe25-4be2-b2e2-e7599dbe50ed" providerId="ADAL" clId="{2479D8F4-D33D-4734-9B94-415E3F06AE9C}" dt="2026-10-12T10:54:28.422" v="1048" actId="20577"/>
          <ac:spMkLst>
            <pc:docMk/>
            <pc:sldMk cId="0" sldId="256"/>
            <ac:spMk id="5" creationId="{00000000-0000-0000-0000-000000000000}"/>
          </ac:spMkLst>
        </pc:spChg>
        <pc:spChg chg="mod">
          <ac:chgData name="David Lappin" userId="68694c6d-fe25-4be2-b2e2-e7599dbe50ed" providerId="ADAL" clId="{2479D8F4-D33D-4734-9B94-415E3F06AE9C}" dt="2026-10-05T13:56:55.925" v="180" actId="20577"/>
          <ac:spMkLst>
            <pc:docMk/>
            <pc:sldMk cId="0" sldId="256"/>
            <ac:spMk id="6" creationId="{00000000-0000-0000-0000-000000000000}"/>
          </ac:spMkLst>
        </pc:spChg>
        <pc:picChg chg="add mod">
          <ac:chgData name="David Lappin" userId="68694c6d-fe25-4be2-b2e2-e7599dbe50ed" providerId="ADAL" clId="{2479D8F4-D33D-4734-9B94-415E3F06AE9C}" dt="2026-10-05T13:55:19.497" v="15" actId="14100"/>
          <ac:picMkLst>
            <pc:docMk/>
            <pc:sldMk cId="0" sldId="256"/>
            <ac:picMk id="7" creationId="{FF972DAB-1505-446E-9DFF-F4A2F59F7778}"/>
          </ac:picMkLst>
        </pc:picChg>
        <pc:picChg chg="add mod">
          <ac:chgData name="David Lappin" userId="68694c6d-fe25-4be2-b2e2-e7599dbe50ed" providerId="ADAL" clId="{2479D8F4-D33D-4734-9B94-415E3F06AE9C}" dt="2026-10-05T13:55:24.525" v="16" actId="14100"/>
          <ac:picMkLst>
            <pc:docMk/>
            <pc:sldMk cId="0" sldId="256"/>
            <ac:picMk id="8" creationId="{5A0710AA-362E-47F8-9157-8F7FC9D3664C}"/>
          </ac:picMkLst>
        </pc:picChg>
        <pc:picChg chg="add mod">
          <ac:chgData name="David Lappin" userId="68694c6d-fe25-4be2-b2e2-e7599dbe50ed" providerId="ADAL" clId="{2479D8F4-D33D-4734-9B94-415E3F06AE9C}" dt="2026-10-05T13:55:15.631" v="14" actId="14100"/>
          <ac:picMkLst>
            <pc:docMk/>
            <pc:sldMk cId="0" sldId="256"/>
            <ac:picMk id="9" creationId="{73477D63-23C5-49EF-B077-C7891B493F8B}"/>
          </ac:picMkLst>
        </pc:picChg>
      </pc:sldChg>
      <pc:sldChg chg="modSp mod">
        <pc:chgData name="David Lappin" userId="68694c6d-fe25-4be2-b2e2-e7599dbe50ed" providerId="ADAL" clId="{2479D8F4-D33D-4734-9B94-415E3F06AE9C}" dt="2026-10-10T15:49:59.841" v="1042" actId="20577"/>
        <pc:sldMkLst>
          <pc:docMk/>
          <pc:sldMk cId="0" sldId="266"/>
        </pc:sldMkLst>
        <pc:spChg chg="mod">
          <ac:chgData name="David Lappin" userId="68694c6d-fe25-4be2-b2e2-e7599dbe50ed" providerId="ADAL" clId="{2479D8F4-D33D-4734-9B94-415E3F06AE9C}" dt="2026-10-10T15:44:13.563" v="846" actId="255"/>
          <ac:spMkLst>
            <pc:docMk/>
            <pc:sldMk cId="0" sldId="266"/>
            <ac:spMk id="5" creationId="{00000000-0000-0000-0000-000000000000}"/>
          </ac:spMkLst>
        </pc:spChg>
        <pc:spChg chg="mod">
          <ac:chgData name="David Lappin" userId="68694c6d-fe25-4be2-b2e2-e7599dbe50ed" providerId="ADAL" clId="{2479D8F4-D33D-4734-9B94-415E3F06AE9C}" dt="2026-10-10T15:47:07.613" v="968" actId="20577"/>
          <ac:spMkLst>
            <pc:docMk/>
            <pc:sldMk cId="0" sldId="266"/>
            <ac:spMk id="6" creationId="{00000000-0000-0000-0000-000000000000}"/>
          </ac:spMkLst>
        </pc:spChg>
        <pc:spChg chg="mod">
          <ac:chgData name="David Lappin" userId="68694c6d-fe25-4be2-b2e2-e7599dbe50ed" providerId="ADAL" clId="{2479D8F4-D33D-4734-9B94-415E3F06AE9C}" dt="2026-10-10T15:44:27.548" v="847" actId="255"/>
          <ac:spMkLst>
            <pc:docMk/>
            <pc:sldMk cId="0" sldId="266"/>
            <ac:spMk id="8" creationId="{00000000-0000-0000-0000-000000000000}"/>
          </ac:spMkLst>
        </pc:spChg>
        <pc:spChg chg="mod">
          <ac:chgData name="David Lappin" userId="68694c6d-fe25-4be2-b2e2-e7599dbe50ed" providerId="ADAL" clId="{2479D8F4-D33D-4734-9B94-415E3F06AE9C}" dt="2026-10-10T15:49:59.841" v="1042" actId="20577"/>
          <ac:spMkLst>
            <pc:docMk/>
            <pc:sldMk cId="0" sldId="266"/>
            <ac:spMk id="9" creationId="{00000000-0000-0000-0000-000000000000}"/>
          </ac:spMkLst>
        </pc:spChg>
      </pc:sldChg>
      <pc:sldChg chg="modSp mod">
        <pc:chgData name="David Lappin" userId="68694c6d-fe25-4be2-b2e2-e7599dbe50ed" providerId="ADAL" clId="{2479D8F4-D33D-4734-9B94-415E3F06AE9C}" dt="2026-10-12T10:55:25.409" v="1052" actId="20577"/>
        <pc:sldMkLst>
          <pc:docMk/>
          <pc:sldMk cId="0" sldId="267"/>
        </pc:sldMkLst>
        <pc:spChg chg="mod">
          <ac:chgData name="David Lappin" userId="68694c6d-fe25-4be2-b2e2-e7599dbe50ed" providerId="ADAL" clId="{2479D8F4-D33D-4734-9B94-415E3F06AE9C}" dt="2026-10-12T10:55:25.409" v="1052" actId="20577"/>
          <ac:spMkLst>
            <pc:docMk/>
            <pc:sldMk cId="0" sldId="267"/>
            <ac:spMk id="8" creationId="{00000000-0000-0000-0000-000000000000}"/>
          </ac:spMkLst>
        </pc:spChg>
      </pc:sldChg>
      <pc:sldChg chg="addSp modSp new mod modClrScheme chgLayout">
        <pc:chgData name="David Lappin" userId="68694c6d-fe25-4be2-b2e2-e7599dbe50ed" providerId="ADAL" clId="{2479D8F4-D33D-4734-9B94-415E3F06AE9C}" dt="2026-10-12T10:54:45.536" v="1050" actId="20577"/>
        <pc:sldMkLst>
          <pc:docMk/>
          <pc:sldMk cId="912320459" sldId="268"/>
        </pc:sldMkLst>
        <pc:spChg chg="add mod">
          <ac:chgData name="David Lappin" userId="68694c6d-fe25-4be2-b2e2-e7599dbe50ed" providerId="ADAL" clId="{2479D8F4-D33D-4734-9B94-415E3F06AE9C}" dt="2026-10-10T15:30:30.396" v="270" actId="20577"/>
          <ac:spMkLst>
            <pc:docMk/>
            <pc:sldMk cId="912320459" sldId="268"/>
            <ac:spMk id="2" creationId="{84927263-0096-484B-A3D1-109F636E22FE}"/>
          </ac:spMkLst>
        </pc:spChg>
        <pc:spChg chg="add mod">
          <ac:chgData name="David Lappin" userId="68694c6d-fe25-4be2-b2e2-e7599dbe50ed" providerId="ADAL" clId="{2479D8F4-D33D-4734-9B94-415E3F06AE9C}" dt="2026-10-12T10:54:45.536" v="1050" actId="20577"/>
          <ac:spMkLst>
            <pc:docMk/>
            <pc:sldMk cId="912320459" sldId="268"/>
            <ac:spMk id="3" creationId="{CBD3A784-A698-47D0-A7C0-E25585E2031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395398D2-2520-7441-906D-2C8C21AB5ED5}" type="datetimeFigureOut">
              <a:rPr lang="en-US" smtClean="0"/>
              <a:t>10/12/2026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D2D9CEF9-A2EE-574D-AAE4-3E93060F1209}" type="slidenum">
              <a:rPr lang="en-US" smtClean="0"/>
              <a:t>‹#›</a:t>
            </a:fld>
            <a:endParaRPr lang="en-US"/>
          </a:p>
        </p:txBody>
      </p:sp>
    </p:spTree>
    <p:extLst>
      <p:ext uri="{BB962C8B-B14F-4D97-AF65-F5344CB8AC3E}">
        <p14:creationId xmlns:p14="http://schemas.microsoft.com/office/powerpoint/2010/main" val="3782864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Over the next ten minutes I want to walk you through the revised European Training Requirements for Nephrology, focusing on what actually matters for training: how long it takes, what trainees must see and do, and how we judge that they are ready for independent practice. The ETR was written by the UEMS Section of Nephrology together with the European Renal Association, drawing on the UK JRCPTB curriculum, the RCPI higher specialist training programme and the ABIM blueprints. Its aims are simple: define a basic European standard, guide what the ESENeph examination tests, and progressively raise the quality of nephrology training across Europe.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is built on a common European minimum. Candidates complete at least five years of postgraduate training in total, integrating internal medicine and nephrology, and at least four of those years must be specialty training. It starts with a common trunk of one to three years in general internal medicine, shared with other medical specialties, because nephrologists must be able to look after patients with common chronic diseases beyond the kidney. Countries can set longer programmes, those seeking dual accreditation with GIM need an extra period of high-intensity internal medicine, and where one hospital can't deliver everything, institutions should combine into an integrated programme.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specialty training the ETR sets cumulative minimum exposures. Two years of outpatient nephrology is the largest block. Then six months each managing haemodialysis patients, peritoneal dialysis patients, transplant patients — of which three months should be acute transplant care — nephrology consults on other wards including surgery and ICU, and nephrology inpatients. On top of that, structured on-call and community exposure where it exists. These periods are cumulative, they can overlap and don't have to be continuous, which gives programmes flexibility while guaranteeing breadth.</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curriculum itself is organised into five domains. Theoretical knowledge covers the basic sciences — kidney, dialysis and hypertension physiology, immunobiology, water and electrolytes and clinical pharmacology, with attention to sex and race differences. Clinical skills cover twenty core topics. Practical skills cover procedures and diagnostics. Nephrology-specific care is dialysis, conservative care and transplantation at specialist level. And non-technical skills and professionalism run through everything. Each domain has its own Entrustable Professional Activities and is mapped to the seven CanMEDS roles, with Medical Expert at the centre.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clinical syllabus has twenty main topics. Most are the familiar core — electrolytes, acid-base, CKD, glomerular disease, hypertension, AKI, transplantation. I'd draw your attention to the areas that broaden traditional training: onco-nephrology; "nephrology on the move" — care in disasters, epidemics and wartime; transitional care for adolescents and young adults; kidney disease in pregnancy; and within CKD, advanced disease in older people, with frailty, polypharmacy, shared decision-making and conservative and palliative care. The subheadings are a guide, not a checklist. Recommended reading includes core textbooks, guidelines, practice-changing trials and the ERA Neph-Manual.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 skills recognise that procedural practice varies across Europe. For catheter insertion and kidney biopsy, every trainee must know patient selection, indications, timing, complications and post-procedure care. Where they aren't expected to perform them locally, the floor is to directly observe each type of dialysis catheter and at least one native and one transplant biopsy. Every trainee should be able to do point-of-care ultrasound to exclude obstruction in AKI, and prepare and read urine microscopy. Understanding the pathologist's report is mandatory; reading the slides yourself is desirable. Ideally, observe a transplant operation. Progress is logged in the portfolio, often with DOPS.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Nephrology-specific care is where the ETR is most explicit about specialist-level responsibility. For kidney failure there are three elements. Comprehensive conservative care, for patients who choose not to have, or aren't suited to, kidney replacement therapy. Haemodialysis — counselling on in-centre versus home HD, access, initiating and prescribing, monitoring, and the day-to-day running of a unit including water treatment, infection control and audit. And peritoneal dialysis — counselling, catheter planning, prescription and membrane assessment, running a PD service, and recognising when PD is failing. Across all of them: shared decision-making and knowing when and how to withdraw dialysis.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Transplantation is framed as the whole patient journey, again at specialist level. Before transplant: the role of transplantation against other modalities, transplant immunology, blood group and HLA matching and crossmatching, contraindications, and the living-donor work-up including the donor's genetic risk of kidney disease. In the first three months: early medical and surgical complications, interpreting imaging, labs and transplant biopsies, and handling immunosuppression. And long-term: protecting graft and patient survival, preventing infection, cardiovascular disease and malignancy, investigating late dysfunction and managing the failing graft. All of it with the MDT and with counselling of patients and families.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a trainee is ready? Every domain is assessed on the same four-level scale: level one, has observed and can describe; level two, performs under direct supervision; level three, under distant supervision; level four, independently. Entrustable Professional Activities link those levels to real clinical work — managing AKI, caring for CKD, prescribing dialysis, looking after transplant recipients, doing procedures. Because programmes differ across Europe, there are no fixed milestones, but progression must be continuous and documented, and on entering the final year a trainee should be at level three in most fields and approaching independent practice.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is continuous and workplace-based. Formatively, trainers use mini-CEX, case-based discussions, DOPS and multi-source feedback, and each EPA assessment includes the trainee's reflection, supervisor feedback, an entrustment decision and SMART goals. The European Specialty Examination in Nephrology, ESENeph — formed in 2020 by merging the UK SCE and the European Certificate — runs roughly every nine months and, while not mandatory, we recommend it as a formative test. Summatively, the Programme Director reviews the whole portfolio and logbook, ideally alongside a final exam such as ESENeph, and confirms consistent performance at the highest level. Certification itself follows national rules.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this works without the right environment. Trainers should be recognised nephrologists for at least two years and have done a Train-the-Trainer course; each institution ideally has at least two accredited trainers, and supervision of a trainee should involve three or more people. Trainers report to the Programme Director roughly every three months, and the Programme Director meets each trainee at least annually. Centres need acute and home dialysis, CKRT, ICU, transplantation and interventional radiology access — or rotation to partner centres — plus protected time, library and simulation resources, and national accreditation renewed at least every five years.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three messages. First, there is now a clear common floor for nephrology training in Europe: at least five years, four in the specialty, with defined exposure to dialysis, transplantation, outpatients, consults and inpatients. Second, the emphasis is on competence rather than time served — EPAs, four levels of entrustment and a portfolio that travels with the trainee, which matters for mobility across Europe. Third, a shared benchmark through ESENeph and accredited trainers and centres, so that wherever a nephrologist trains, patients can expect the same core competencies. Thank you —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5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098550"/>
            <a:ext cx="10566400" cy="444500"/>
          </a:xfrm>
          <a:prstGeom prst="rect">
            <a:avLst/>
          </a:prstGeom>
          <a:noFill/>
          <a:ln/>
        </p:spPr>
        <p:txBody>
          <a:bodyPr wrap="square" lIns="0" tIns="0" rIns="0" bIns="0" rtlCol="0" anchor="t"/>
          <a:lstStyle>
            <a:lvl1pPr marL="0" indent="0" algn="l">
              <a:lnSpc>
                <a:spcPct val="115000"/>
              </a:lnSpc>
              <a:buNone/>
              <a:defRPr lang="en-US" sz="3200" dirty="0">
                <a:solidFill>
                  <a:srgbClr val="12303A"/>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47850"/>
            <a:ext cx="10566400" cy="4197350"/>
          </a:xfrm>
          <a:prstGeom prst="rect">
            <a:avLst/>
          </a:prstGeom>
          <a:noFill/>
          <a:ln/>
        </p:spPr>
        <p:txBody>
          <a:bodyPr wrap="square" lIns="0" tIns="0" rIns="0" bIns="0" rtlCol="0" anchor="t"/>
          <a:lstStyle>
            <a:lvl1pPr marL="0" indent="0" algn="l">
              <a:lnSpc>
                <a:spcPct val="140000"/>
              </a:lnSpc>
              <a:buNone/>
              <a:defRPr lang="en-US" sz="1600" dirty="0">
                <a:solidFill>
                  <a:srgbClr val="12303A"/>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098550"/>
            <a:ext cx="10566400" cy="444500"/>
          </a:xfrm>
          <a:prstGeom prst="rect">
            <a:avLst/>
          </a:prstGeom>
          <a:noFill/>
          <a:ln/>
        </p:spPr>
        <p:txBody>
          <a:bodyPr wrap="square" lIns="0" tIns="0" rIns="0" bIns="0" rtlCol="0" anchor="t"/>
          <a:lstStyle>
            <a:lvl1pPr marL="0" indent="0" algn="l">
              <a:lnSpc>
                <a:spcPct val="115000"/>
              </a:lnSpc>
              <a:buNone/>
              <a:defRPr lang="en-US" sz="3200" dirty="0">
                <a:solidFill>
                  <a:srgbClr val="12303A"/>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47850"/>
            <a:ext cx="10566400" cy="4197350"/>
          </a:xfrm>
          <a:prstGeom prst="rect">
            <a:avLst/>
          </a:prstGeom>
          <a:noFill/>
          <a:ln/>
        </p:spPr>
        <p:txBody>
          <a:bodyPr wrap="square" lIns="0" tIns="0" rIns="0" bIns="0" rtlCol="0" anchor="t"/>
          <a:lstStyle>
            <a:lvl1pPr marL="0" indent="0" algn="l">
              <a:lnSpc>
                <a:spcPct val="140000"/>
              </a:lnSpc>
              <a:buNone/>
              <a:defRPr lang="en-US" sz="1600" dirty="0">
                <a:solidFill>
                  <a:srgbClr val="12303A"/>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03A"/>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305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E8A27C"/>
                </a:solidFill>
                <a:latin typeface="IBM Plex Sans" pitchFamily="34" charset="0"/>
                <a:ea typeface="IBM Plex Sans" pitchFamily="34" charset="-122"/>
                <a:cs typeface="IBM Plex Sans" pitchFamily="34" charset="-120"/>
              </a:rPr>
              <a:t>UEMS SECTION OF NEPHROLOGY · WITH THE ERA</a:t>
            </a:r>
            <a:endParaRPr lang="en-US" sz="1400" dirty="0"/>
          </a:p>
        </p:txBody>
      </p:sp>
      <p:sp>
        <p:nvSpPr>
          <p:cNvPr id="3" name="Text 1"/>
          <p:cNvSpPr>
            <a:spLocks noGrp="1"/>
          </p:cNvSpPr>
          <p:nvPr>
            <p:ph type="title"/>
          </p:nvPr>
        </p:nvSpPr>
        <p:spPr>
          <a:xfrm>
            <a:off x="812800" y="2085975"/>
            <a:ext cx="9810750" cy="1447800"/>
          </a:xfrm>
          <a:prstGeom prst="rect">
            <a:avLst/>
          </a:prstGeom>
          <a:noFill/>
          <a:ln/>
        </p:spPr>
        <p:txBody>
          <a:bodyPr wrap="square" lIns="0" tIns="0" rIns="0" bIns="0" rtlCol="0" anchor="t">
            <a:normAutofit/>
          </a:bodyPr>
          <a:lstStyle/>
          <a:p>
            <a:pPr marL="0" indent="0" algn="l">
              <a:lnSpc>
                <a:spcPts val="5616"/>
              </a:lnSpc>
              <a:buNone/>
            </a:pPr>
            <a:r>
              <a:rPr lang="en-US" sz="5200" b="1" i="0" dirty="0">
                <a:solidFill>
                  <a:srgbClr val="F7F5F0"/>
                </a:solidFill>
                <a:latin typeface="Source Serif 4" pitchFamily="18" charset="0"/>
                <a:ea typeface="Source Serif 4" pitchFamily="18" charset="-122"/>
                <a:cs typeface="Source Serif 4" pitchFamily="18" charset="-120"/>
              </a:rPr>
              <a:t>Training Requirements for the Specialty of Nephrology</a:t>
            </a:r>
            <a:endParaRPr lang="en-US" sz="5200" dirty="0"/>
          </a:p>
        </p:txBody>
      </p:sp>
      <p:sp>
        <p:nvSpPr>
          <p:cNvPr id="4" name="Text 2"/>
          <p:cNvSpPr/>
          <p:nvPr/>
        </p:nvSpPr>
        <p:spPr>
          <a:xfrm>
            <a:off x="812800" y="3762375"/>
            <a:ext cx="9156700" cy="7366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BFD3D3"/>
                </a:solidFill>
                <a:latin typeface="IBM Plex Sans" pitchFamily="34" charset="0"/>
                <a:ea typeface="IBM Plex Sans" pitchFamily="34" charset="-122"/>
                <a:cs typeface="IBM Plex Sans" pitchFamily="34" charset="-120"/>
              </a:rPr>
              <a:t>European Training Requirements (ETR) — what every European nephrology trainee should know, do and demonstrate</a:t>
            </a:r>
            <a:endParaRPr lang="en-US" sz="2000" dirty="0"/>
          </a:p>
        </p:txBody>
      </p:sp>
      <p:sp>
        <p:nvSpPr>
          <p:cNvPr id="5" name="Text 3"/>
          <p:cNvSpPr/>
          <p:nvPr/>
        </p:nvSpPr>
        <p:spPr>
          <a:xfrm>
            <a:off x="812800" y="549910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7F5F0"/>
                </a:solidFill>
                <a:latin typeface="IBM Plex Sans" pitchFamily="34" charset="0"/>
                <a:ea typeface="IBM Plex Sans" pitchFamily="34" charset="-122"/>
                <a:cs typeface="IBM Plex Sans" pitchFamily="34" charset="-120"/>
              </a:rPr>
              <a:t>Prof. David W.P. Lappin</a:t>
            </a:r>
            <a:endParaRPr lang="en-US" sz="1500" dirty="0"/>
          </a:p>
        </p:txBody>
      </p:sp>
      <p:sp>
        <p:nvSpPr>
          <p:cNvPr id="6" name="Text 4"/>
          <p:cNvSpPr/>
          <p:nvPr/>
        </p:nvSpPr>
        <p:spPr>
          <a:xfrm>
            <a:off x="812800" y="5816600"/>
            <a:ext cx="10883392" cy="702952"/>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BFD3D3"/>
                </a:solidFill>
                <a:latin typeface="IBM Plex Sans" pitchFamily="34" charset="0"/>
                <a:ea typeface="IBM Plex Sans" pitchFamily="34" charset="-122"/>
                <a:cs typeface="IBM Plex Sans" pitchFamily="34" charset="-120"/>
              </a:rPr>
              <a:t>Consultant Nephrologist Galway University Hospitals</a:t>
            </a:r>
          </a:p>
          <a:p>
            <a:pPr marL="0" indent="0" algn="l">
              <a:lnSpc>
                <a:spcPts val="1820"/>
              </a:lnSpc>
              <a:buNone/>
            </a:pPr>
            <a:r>
              <a:rPr lang="en-US" sz="1300" dirty="0">
                <a:solidFill>
                  <a:srgbClr val="BFD3D3"/>
                </a:solidFill>
                <a:latin typeface="IBM Plex Sans" pitchFamily="34" charset="0"/>
                <a:ea typeface="IBM Plex Sans" pitchFamily="34" charset="-122"/>
                <a:cs typeface="IBM Plex Sans" pitchFamily="34" charset="-120"/>
              </a:rPr>
              <a:t>Honorary Personal Professor of Medicine, University of Galway</a:t>
            </a:r>
          </a:p>
          <a:p>
            <a:pPr marL="0" indent="0" algn="l">
              <a:lnSpc>
                <a:spcPts val="1820"/>
              </a:lnSpc>
              <a:buNone/>
            </a:pPr>
            <a:r>
              <a:rPr lang="en-US" sz="1300" dirty="0">
                <a:solidFill>
                  <a:srgbClr val="BFD3D3"/>
                </a:solidFill>
                <a:latin typeface="IBM Plex Sans" pitchFamily="34" charset="0"/>
                <a:ea typeface="IBM Plex Sans" pitchFamily="34" charset="-122"/>
                <a:cs typeface="IBM Plex Sans" pitchFamily="34" charset="-120"/>
              </a:rPr>
              <a:t>President, UEMS Section of Nephrology</a:t>
            </a:r>
            <a:endParaRPr lang="en-US" sz="1300" dirty="0"/>
          </a:p>
        </p:txBody>
      </p:sp>
      <p:pic>
        <p:nvPicPr>
          <p:cNvPr id="7" name="Picture 6">
            <a:extLst>
              <a:ext uri="{FF2B5EF4-FFF2-40B4-BE49-F238E27FC236}">
                <a16:creationId xmlns:a16="http://schemas.microsoft.com/office/drawing/2014/main" id="{FF972DAB-1505-446E-9DFF-F4A2F59F7778}"/>
              </a:ext>
            </a:extLst>
          </p:cNvPr>
          <p:cNvPicPr>
            <a:picLocks noChangeAspect="1"/>
          </p:cNvPicPr>
          <p:nvPr/>
        </p:nvPicPr>
        <p:blipFill>
          <a:blip r:embed="rId3"/>
          <a:stretch>
            <a:fillRect/>
          </a:stretch>
        </p:blipFill>
        <p:spPr>
          <a:xfrm>
            <a:off x="10153650" y="954706"/>
            <a:ext cx="1752600" cy="923213"/>
          </a:xfrm>
          <a:prstGeom prst="rect">
            <a:avLst/>
          </a:prstGeom>
        </p:spPr>
      </p:pic>
      <p:pic>
        <p:nvPicPr>
          <p:cNvPr id="8" name="Picture 7">
            <a:extLst>
              <a:ext uri="{FF2B5EF4-FFF2-40B4-BE49-F238E27FC236}">
                <a16:creationId xmlns:a16="http://schemas.microsoft.com/office/drawing/2014/main" id="{5A0710AA-362E-47F8-9157-8F7FC9D3664C}"/>
              </a:ext>
            </a:extLst>
          </p:cNvPr>
          <p:cNvPicPr>
            <a:picLocks noChangeAspect="1"/>
          </p:cNvPicPr>
          <p:nvPr/>
        </p:nvPicPr>
        <p:blipFill>
          <a:blip r:embed="rId4"/>
          <a:stretch>
            <a:fillRect/>
          </a:stretch>
        </p:blipFill>
        <p:spPr>
          <a:xfrm>
            <a:off x="9454028" y="5088247"/>
            <a:ext cx="2481011" cy="702953"/>
          </a:xfrm>
          <a:prstGeom prst="rect">
            <a:avLst/>
          </a:prstGeom>
        </p:spPr>
      </p:pic>
      <p:pic>
        <p:nvPicPr>
          <p:cNvPr id="9" name="Picture 8" descr="Logo of the European Renal Association">
            <a:extLst>
              <a:ext uri="{FF2B5EF4-FFF2-40B4-BE49-F238E27FC236}">
                <a16:creationId xmlns:a16="http://schemas.microsoft.com/office/drawing/2014/main" id="{73477D63-23C5-49EF-B077-C7891B493F8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0248899" y="3068637"/>
            <a:ext cx="1462087" cy="60991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27263-0096-484B-A3D1-109F636E22FE}"/>
              </a:ext>
            </a:extLst>
          </p:cNvPr>
          <p:cNvSpPr>
            <a:spLocks noGrp="1"/>
          </p:cNvSpPr>
          <p:nvPr>
            <p:ph type="title"/>
          </p:nvPr>
        </p:nvSpPr>
        <p:spPr/>
        <p:txBody>
          <a:bodyPr/>
          <a:lstStyle/>
          <a:p>
            <a:r>
              <a:rPr lang="en-IE" dirty="0"/>
              <a:t>AIMS</a:t>
            </a:r>
          </a:p>
        </p:txBody>
      </p:sp>
      <p:sp>
        <p:nvSpPr>
          <p:cNvPr id="3" name="Text Placeholder 2">
            <a:extLst>
              <a:ext uri="{FF2B5EF4-FFF2-40B4-BE49-F238E27FC236}">
                <a16:creationId xmlns:a16="http://schemas.microsoft.com/office/drawing/2014/main" id="{CBD3A784-A698-47D0-A7C0-E25585E2031E}"/>
              </a:ext>
            </a:extLst>
          </p:cNvPr>
          <p:cNvSpPr>
            <a:spLocks noGrp="1"/>
          </p:cNvSpPr>
          <p:nvPr>
            <p:ph type="body" idx="101"/>
          </p:nvPr>
        </p:nvSpPr>
        <p:spPr/>
        <p:txBody>
          <a:bodyPr/>
          <a:lstStyle/>
          <a:p>
            <a:r>
              <a:rPr lang="en-IE" sz="2400" dirty="0"/>
              <a:t>Comprehensive training framework, consistent with Europe-wide practice</a:t>
            </a:r>
          </a:p>
          <a:p>
            <a:r>
              <a:rPr lang="en-IE" sz="2400" dirty="0"/>
              <a:t>Develop a rounded specialist nephrologist providing holistic care across all domains of practice, from expert clinician to health advocate</a:t>
            </a:r>
          </a:p>
          <a:p>
            <a:r>
              <a:rPr lang="en-IE" sz="2400" dirty="0"/>
              <a:t>Allow some flexibility to complement established training programmes – collaborative approach </a:t>
            </a:r>
          </a:p>
          <a:p>
            <a:r>
              <a:rPr lang="en-IE" sz="2400" dirty="0"/>
              <a:t>ETR will support training recognition and facilitate mobility across the EU</a:t>
            </a:r>
          </a:p>
        </p:txBody>
      </p:sp>
    </p:spTree>
    <p:extLst>
      <p:ext uri="{BB962C8B-B14F-4D97-AF65-F5344CB8AC3E}">
        <p14:creationId xmlns:p14="http://schemas.microsoft.com/office/powerpoint/2010/main" val="912320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SCHEDULE OF TRAINING</a:t>
            </a:r>
            <a:endParaRPr lang="en-US" sz="1200" dirty="0"/>
          </a:p>
        </p:txBody>
      </p:sp>
      <p:sp>
        <p:nvSpPr>
          <p:cNvPr id="3" name="Text 1"/>
          <p:cNvSpPr>
            <a:spLocks noGrp="1"/>
          </p:cNvSpPr>
          <p:nvPr>
            <p:ph type="title"/>
          </p:nvPr>
        </p:nvSpPr>
        <p:spPr>
          <a:xfrm>
            <a:off x="812800" y="1098550"/>
            <a:ext cx="10883392" cy="4699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At least five years, four of them in nephrology</a:t>
            </a:r>
            <a:endParaRPr lang="en-US" sz="3200" dirty="0"/>
          </a:p>
        </p:txBody>
      </p:sp>
      <p:sp>
        <p:nvSpPr>
          <p:cNvPr id="4" name="Text 2"/>
          <p:cNvSpPr/>
          <p:nvPr/>
        </p:nvSpPr>
        <p:spPr>
          <a:xfrm>
            <a:off x="812800" y="1898650"/>
            <a:ext cx="10883392" cy="25400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2303A"/>
                </a:solidFill>
                <a:latin typeface="IBM Plex Sans" pitchFamily="34" charset="0"/>
                <a:ea typeface="IBM Plex Sans" pitchFamily="34" charset="-122"/>
                <a:cs typeface="IBM Plex Sans" pitchFamily="34" charset="-120"/>
              </a:rPr>
              <a:t>≥ 5 years postgraduate training in total (EU minimum, Directive 2005/36/EC)</a:t>
            </a:r>
            <a:endParaRPr lang="en-US" sz="1300" dirty="0"/>
          </a:p>
        </p:txBody>
      </p:sp>
      <p:sp>
        <p:nvSpPr>
          <p:cNvPr id="5" name="Shape 3"/>
          <p:cNvSpPr/>
          <p:nvPr/>
        </p:nvSpPr>
        <p:spPr>
          <a:xfrm>
            <a:off x="812800" y="2228850"/>
            <a:ext cx="3691434" cy="1358900"/>
          </a:xfrm>
          <a:custGeom>
            <a:avLst/>
            <a:gdLst/>
            <a:ahLst/>
            <a:cxnLst/>
            <a:rect l="l" t="t" r="r" b="b"/>
            <a:pathLst>
              <a:path w="3691434" h="1358900">
                <a:moveTo>
                  <a:pt x="101600" y="0"/>
                </a:moveTo>
                <a:lnTo>
                  <a:pt x="3691434" y="0"/>
                </a:lnTo>
                <a:lnTo>
                  <a:pt x="3691434" y="1358900"/>
                </a:lnTo>
                <a:lnTo>
                  <a:pt x="101600" y="1358900"/>
                </a:lnTo>
                <a:arcTo wR="101600" hR="101600" stAng="5400000" swAng="5400000"/>
                <a:lnTo>
                  <a:pt x="0" y="101600"/>
                </a:lnTo>
                <a:arcTo wR="101600" hR="101600" stAng="10800000" swAng="5400000"/>
                <a:close/>
              </a:path>
            </a:pathLst>
          </a:custGeom>
          <a:solidFill>
            <a:srgbClr val="1F6F78"/>
          </a:solidFill>
          <a:ln/>
        </p:spPr>
        <p:txBody>
          <a:bodyPr/>
          <a:lstStyle/>
          <a:p>
            <a:endParaRPr lang="en-US"/>
          </a:p>
        </p:txBody>
      </p:sp>
      <p:sp>
        <p:nvSpPr>
          <p:cNvPr id="6" name="Text 4"/>
          <p:cNvSpPr/>
          <p:nvPr/>
        </p:nvSpPr>
        <p:spPr>
          <a:xfrm>
            <a:off x="1066800" y="2482850"/>
            <a:ext cx="327893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7F5F0"/>
                </a:solidFill>
                <a:latin typeface="IBM Plex Sans" pitchFamily="34" charset="0"/>
                <a:ea typeface="IBM Plex Sans" pitchFamily="34" charset="-122"/>
                <a:cs typeface="IBM Plex Sans" pitchFamily="34" charset="-120"/>
              </a:rPr>
              <a:t>Common trunk</a:t>
            </a:r>
            <a:endParaRPr lang="en-US" sz="2000" dirty="0"/>
          </a:p>
        </p:txBody>
      </p:sp>
      <p:sp>
        <p:nvSpPr>
          <p:cNvPr id="7" name="Text 5"/>
          <p:cNvSpPr/>
          <p:nvPr/>
        </p:nvSpPr>
        <p:spPr>
          <a:xfrm>
            <a:off x="1066800" y="2838450"/>
            <a:ext cx="3278937" cy="5207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CEBEA"/>
                </a:solidFill>
                <a:latin typeface="IBM Plex Sans" pitchFamily="34" charset="0"/>
                <a:ea typeface="IBM Plex Sans" pitchFamily="34" charset="-122"/>
                <a:cs typeface="IBM Plex Sans" pitchFamily="34" charset="-120"/>
              </a:rPr>
              <a:t>1–3 years General Internal Medicine and major medical specialties</a:t>
            </a:r>
            <a:endParaRPr lang="en-US" sz="1400" dirty="0"/>
          </a:p>
        </p:txBody>
      </p:sp>
      <p:sp>
        <p:nvSpPr>
          <p:cNvPr id="8" name="Shape 6"/>
          <p:cNvSpPr/>
          <p:nvPr/>
        </p:nvSpPr>
        <p:spPr>
          <a:xfrm>
            <a:off x="4504234" y="2228850"/>
            <a:ext cx="6874966" cy="1358900"/>
          </a:xfrm>
          <a:custGeom>
            <a:avLst/>
            <a:gdLst/>
            <a:ahLst/>
            <a:cxnLst/>
            <a:rect l="l" t="t" r="r" b="b"/>
            <a:pathLst>
              <a:path w="6874966" h="1358900">
                <a:moveTo>
                  <a:pt x="0" y="0"/>
                </a:moveTo>
                <a:lnTo>
                  <a:pt x="6773366" y="0"/>
                </a:lnTo>
                <a:arcTo wR="101600" hR="101600" stAng="16200000" swAng="5400000"/>
                <a:lnTo>
                  <a:pt x="6874966" y="1257300"/>
                </a:lnTo>
                <a:arcTo wR="101600" hR="101600" stAng="0" swAng="5400000"/>
                <a:lnTo>
                  <a:pt x="0" y="1358900"/>
                </a:lnTo>
                <a:lnTo>
                  <a:pt x="0" y="0"/>
                </a:lnTo>
                <a:close/>
              </a:path>
            </a:pathLst>
          </a:custGeom>
          <a:solidFill>
            <a:srgbClr val="12303A"/>
          </a:solidFill>
          <a:ln/>
        </p:spPr>
        <p:txBody>
          <a:bodyPr/>
          <a:lstStyle/>
          <a:p>
            <a:endParaRPr lang="en-US"/>
          </a:p>
        </p:txBody>
      </p:sp>
      <p:sp>
        <p:nvSpPr>
          <p:cNvPr id="9" name="Text 7"/>
          <p:cNvSpPr/>
          <p:nvPr/>
        </p:nvSpPr>
        <p:spPr>
          <a:xfrm>
            <a:off x="4758234" y="2482850"/>
            <a:ext cx="65579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7F5F0"/>
                </a:solidFill>
                <a:latin typeface="IBM Plex Sans" pitchFamily="34" charset="0"/>
                <a:ea typeface="IBM Plex Sans" pitchFamily="34" charset="-122"/>
                <a:cs typeface="IBM Plex Sans" pitchFamily="34" charset="-120"/>
              </a:rPr>
              <a:t>Specialty training in nephrology</a:t>
            </a:r>
            <a:endParaRPr lang="en-US" sz="2000" dirty="0"/>
          </a:p>
        </p:txBody>
      </p:sp>
      <p:sp>
        <p:nvSpPr>
          <p:cNvPr id="10" name="Text 8"/>
          <p:cNvSpPr/>
          <p:nvPr/>
        </p:nvSpPr>
        <p:spPr>
          <a:xfrm>
            <a:off x="4758234" y="2838450"/>
            <a:ext cx="6557975" cy="5207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FD3D3"/>
                </a:solidFill>
                <a:latin typeface="IBM Plex Sans" pitchFamily="34" charset="0"/>
                <a:ea typeface="IBM Plex Sans" pitchFamily="34" charset="-122"/>
                <a:cs typeface="IBM Plex Sans" pitchFamily="34" charset="-120"/>
              </a:rPr>
              <a:t>Minimum 4 years, in nationally accredited centres, with defined clinical exposure</a:t>
            </a:r>
            <a:endParaRPr lang="en-US" sz="1400" dirty="0"/>
          </a:p>
        </p:txBody>
      </p:sp>
      <p:sp>
        <p:nvSpPr>
          <p:cNvPr id="11" name="Shape 9"/>
          <p:cNvSpPr/>
          <p:nvPr/>
        </p:nvSpPr>
        <p:spPr>
          <a:xfrm>
            <a:off x="815975" y="3946525"/>
            <a:ext cx="3414216" cy="1377950"/>
          </a:xfrm>
          <a:prstGeom prst="roundRect">
            <a:avLst>
              <a:gd name="adj" fmla="val 7143"/>
            </a:avLst>
          </a:prstGeom>
          <a:solidFill>
            <a:srgbClr val="FFFFFF"/>
          </a:solidFill>
          <a:ln w="6350">
            <a:solidFill>
              <a:srgbClr val="D9E2E1"/>
            </a:solidFill>
            <a:prstDash val="solid"/>
          </a:ln>
        </p:spPr>
        <p:txBody>
          <a:bodyPr/>
          <a:lstStyle/>
          <a:p>
            <a:endParaRPr lang="en-US"/>
          </a:p>
        </p:txBody>
      </p:sp>
      <p:sp>
        <p:nvSpPr>
          <p:cNvPr id="12" name="Text 10"/>
          <p:cNvSpPr/>
          <p:nvPr/>
        </p:nvSpPr>
        <p:spPr>
          <a:xfrm>
            <a:off x="1022350" y="4152900"/>
            <a:ext cx="309151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2303A"/>
                </a:solidFill>
                <a:latin typeface="IBM Plex Sans" pitchFamily="34" charset="0"/>
                <a:ea typeface="IBM Plex Sans" pitchFamily="34" charset="-122"/>
                <a:cs typeface="IBM Plex Sans" pitchFamily="34" charset="-120"/>
              </a:rPr>
              <a:t>Set nationally</a:t>
            </a:r>
            <a:endParaRPr lang="en-US" sz="1500" dirty="0"/>
          </a:p>
        </p:txBody>
      </p:sp>
      <p:sp>
        <p:nvSpPr>
          <p:cNvPr id="13" name="Text 11"/>
          <p:cNvSpPr/>
          <p:nvPr/>
        </p:nvSpPr>
        <p:spPr>
          <a:xfrm>
            <a:off x="1022350" y="4432300"/>
            <a:ext cx="3091510" cy="7112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F55"/>
                </a:solidFill>
                <a:latin typeface="IBM Plex Sans" pitchFamily="34" charset="0"/>
                <a:ea typeface="IBM Plex Sans" pitchFamily="34" charset="-122"/>
                <a:cs typeface="IBM Plex Sans" pitchFamily="34" charset="-120"/>
              </a:rPr>
              <a:t>Exact length follows each country's rules, above the common European minimum</a:t>
            </a:r>
            <a:endParaRPr lang="en-US" sz="1300" dirty="0"/>
          </a:p>
        </p:txBody>
      </p:sp>
      <p:sp>
        <p:nvSpPr>
          <p:cNvPr id="14" name="Shape 12"/>
          <p:cNvSpPr/>
          <p:nvPr/>
        </p:nvSpPr>
        <p:spPr>
          <a:xfrm>
            <a:off x="4388941" y="3946525"/>
            <a:ext cx="3414216" cy="1377950"/>
          </a:xfrm>
          <a:prstGeom prst="roundRect">
            <a:avLst>
              <a:gd name="adj" fmla="val 7143"/>
            </a:avLst>
          </a:prstGeom>
          <a:solidFill>
            <a:srgbClr val="FFFFFF"/>
          </a:solidFill>
          <a:ln w="6350">
            <a:solidFill>
              <a:srgbClr val="D9E2E1"/>
            </a:solidFill>
            <a:prstDash val="solid"/>
          </a:ln>
        </p:spPr>
        <p:txBody>
          <a:bodyPr/>
          <a:lstStyle/>
          <a:p>
            <a:endParaRPr lang="en-US"/>
          </a:p>
        </p:txBody>
      </p:sp>
      <p:sp>
        <p:nvSpPr>
          <p:cNvPr id="15" name="Text 13"/>
          <p:cNvSpPr/>
          <p:nvPr/>
        </p:nvSpPr>
        <p:spPr>
          <a:xfrm>
            <a:off x="4595316" y="4152900"/>
            <a:ext cx="309151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2303A"/>
                </a:solidFill>
                <a:latin typeface="IBM Plex Sans" pitchFamily="34" charset="0"/>
                <a:ea typeface="IBM Plex Sans" pitchFamily="34" charset="-122"/>
                <a:cs typeface="IBM Plex Sans" pitchFamily="34" charset="-120"/>
              </a:rPr>
              <a:t>Dual accreditation</a:t>
            </a:r>
            <a:endParaRPr lang="en-US" sz="1500" dirty="0"/>
          </a:p>
        </p:txBody>
      </p:sp>
      <p:sp>
        <p:nvSpPr>
          <p:cNvPr id="16" name="Text 14"/>
          <p:cNvSpPr/>
          <p:nvPr/>
        </p:nvSpPr>
        <p:spPr>
          <a:xfrm>
            <a:off x="4595316" y="4432300"/>
            <a:ext cx="3091510" cy="7112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F55"/>
                </a:solidFill>
                <a:latin typeface="IBM Plex Sans" pitchFamily="34" charset="0"/>
                <a:ea typeface="IBM Plex Sans" pitchFamily="34" charset="-122"/>
                <a:cs typeface="IBM Plex Sans" pitchFamily="34" charset="-120"/>
              </a:rPr>
              <a:t>Nephrology plus GIM requires an added period of high-intensity internal medicine</a:t>
            </a:r>
            <a:endParaRPr lang="en-US" sz="1300" dirty="0"/>
          </a:p>
        </p:txBody>
      </p:sp>
      <p:sp>
        <p:nvSpPr>
          <p:cNvPr id="17" name="Shape 15"/>
          <p:cNvSpPr/>
          <p:nvPr/>
        </p:nvSpPr>
        <p:spPr>
          <a:xfrm>
            <a:off x="7961908" y="3946525"/>
            <a:ext cx="3414216" cy="1377950"/>
          </a:xfrm>
          <a:prstGeom prst="roundRect">
            <a:avLst>
              <a:gd name="adj" fmla="val 7143"/>
            </a:avLst>
          </a:prstGeom>
          <a:solidFill>
            <a:srgbClr val="FFFFFF"/>
          </a:solidFill>
          <a:ln w="6350">
            <a:solidFill>
              <a:srgbClr val="D9E2E1"/>
            </a:solidFill>
            <a:prstDash val="solid"/>
          </a:ln>
        </p:spPr>
        <p:txBody>
          <a:bodyPr/>
          <a:lstStyle/>
          <a:p>
            <a:endParaRPr lang="en-US"/>
          </a:p>
        </p:txBody>
      </p:sp>
      <p:sp>
        <p:nvSpPr>
          <p:cNvPr id="18" name="Text 16"/>
          <p:cNvSpPr/>
          <p:nvPr/>
        </p:nvSpPr>
        <p:spPr>
          <a:xfrm>
            <a:off x="8168283" y="4152900"/>
            <a:ext cx="309151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2303A"/>
                </a:solidFill>
                <a:latin typeface="IBM Plex Sans" pitchFamily="34" charset="0"/>
                <a:ea typeface="IBM Plex Sans" pitchFamily="34" charset="-122"/>
                <a:cs typeface="IBM Plex Sans" pitchFamily="34" charset="-120"/>
              </a:rPr>
              <a:t>Networked programmes</a:t>
            </a:r>
            <a:endParaRPr lang="en-US" sz="1500" dirty="0"/>
          </a:p>
        </p:txBody>
      </p:sp>
      <p:sp>
        <p:nvSpPr>
          <p:cNvPr id="19" name="Text 17"/>
          <p:cNvSpPr/>
          <p:nvPr/>
        </p:nvSpPr>
        <p:spPr>
          <a:xfrm>
            <a:off x="8168283" y="4432300"/>
            <a:ext cx="3091510" cy="7112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F55"/>
                </a:solidFill>
                <a:latin typeface="IBM Plex Sans" pitchFamily="34" charset="0"/>
                <a:ea typeface="IBM Plex Sans" pitchFamily="34" charset="-122"/>
                <a:cs typeface="IBM Plex Sans" pitchFamily="34" charset="-120"/>
              </a:rPr>
              <a:t>If one hospital can't meet the minimums, several combine into one programme</a:t>
            </a:r>
            <a:endParaRPr lang="en-US" sz="1300" dirty="0"/>
          </a:p>
        </p:txBody>
      </p:sp>
      <p:sp>
        <p:nvSpPr>
          <p:cNvPr id="20" name="Text 18"/>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§7.1 · 2</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E6EE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MINIMUM CLINICAL EXPOSURE</a:t>
            </a:r>
            <a:endParaRPr lang="en-US" sz="1200" dirty="0"/>
          </a:p>
        </p:txBody>
      </p:sp>
      <p:sp>
        <p:nvSpPr>
          <p:cNvPr id="3" name="Text 1"/>
          <p:cNvSpPr>
            <a:spLocks noGrp="1"/>
          </p:cNvSpPr>
          <p:nvPr>
            <p:ph type="title"/>
          </p:nvPr>
        </p:nvSpPr>
        <p:spPr>
          <a:xfrm>
            <a:off x="812800" y="1098550"/>
            <a:ext cx="10883392" cy="4699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Every trainee sees the full breadth of nephrology</a:t>
            </a:r>
            <a:endParaRPr lang="en-US" sz="3200" dirty="0"/>
          </a:p>
        </p:txBody>
      </p:sp>
      <p:sp>
        <p:nvSpPr>
          <p:cNvPr id="4" name="Shape 2"/>
          <p:cNvSpPr/>
          <p:nvPr/>
        </p:nvSpPr>
        <p:spPr>
          <a:xfrm>
            <a:off x="812800" y="1847850"/>
            <a:ext cx="3420467" cy="1536700"/>
          </a:xfrm>
          <a:prstGeom prst="roundRect">
            <a:avLst>
              <a:gd name="adj" fmla="val 6612"/>
            </a:avLst>
          </a:prstGeom>
          <a:solidFill>
            <a:srgbClr val="12303A"/>
          </a:solidFill>
          <a:ln/>
        </p:spPr>
        <p:txBody>
          <a:bodyPr/>
          <a:lstStyle/>
          <a:p>
            <a:endParaRPr lang="en-US"/>
          </a:p>
        </p:txBody>
      </p:sp>
      <p:sp>
        <p:nvSpPr>
          <p:cNvPr id="5" name="Text 3"/>
          <p:cNvSpPr/>
          <p:nvPr/>
        </p:nvSpPr>
        <p:spPr>
          <a:xfrm>
            <a:off x="1041400" y="2076450"/>
            <a:ext cx="3052165" cy="533400"/>
          </a:xfrm>
          <a:prstGeom prst="rect">
            <a:avLst/>
          </a:prstGeom>
          <a:noFill/>
          <a:ln/>
        </p:spPr>
        <p:txBody>
          <a:bodyPr wrap="square" lIns="0" tIns="0" rIns="0" bIns="0" rtlCol="0" anchor="t">
            <a:normAutofit/>
          </a:bodyPr>
          <a:lstStyle/>
          <a:p>
            <a:pPr marL="0" indent="0" algn="l">
              <a:lnSpc>
                <a:spcPts val="4000"/>
              </a:lnSpc>
              <a:buNone/>
            </a:pPr>
            <a:r>
              <a:rPr lang="en-US" sz="4000" b="1" dirty="0">
                <a:solidFill>
                  <a:srgbClr val="E8A27C"/>
                </a:solidFill>
                <a:latin typeface="Source Serif 4" pitchFamily="18" charset="0"/>
                <a:ea typeface="Source Serif 4" pitchFamily="18" charset="-122"/>
                <a:cs typeface="Source Serif 4" pitchFamily="18" charset="-120"/>
              </a:rPr>
              <a:t>2 years</a:t>
            </a:r>
            <a:endParaRPr lang="en-US" sz="4000" dirty="0"/>
          </a:p>
        </p:txBody>
      </p:sp>
      <p:sp>
        <p:nvSpPr>
          <p:cNvPr id="6" name="Text 4"/>
          <p:cNvSpPr/>
          <p:nvPr/>
        </p:nvSpPr>
        <p:spPr>
          <a:xfrm>
            <a:off x="1041400" y="2660650"/>
            <a:ext cx="3052165" cy="5207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CEBEA"/>
                </a:solidFill>
                <a:latin typeface="IBM Plex Sans" pitchFamily="34" charset="0"/>
                <a:ea typeface="IBM Plex Sans" pitchFamily="34" charset="-122"/>
                <a:cs typeface="IBM Plex Sans" pitchFamily="34" charset="-120"/>
              </a:rPr>
              <a:t>Outpatient management of kidney disease</a:t>
            </a:r>
            <a:endParaRPr lang="en-US" sz="1400" dirty="0"/>
          </a:p>
        </p:txBody>
      </p:sp>
      <p:sp>
        <p:nvSpPr>
          <p:cNvPr id="7" name="Shape 5"/>
          <p:cNvSpPr/>
          <p:nvPr/>
        </p:nvSpPr>
        <p:spPr>
          <a:xfrm>
            <a:off x="4385667" y="1847850"/>
            <a:ext cx="3420566" cy="1536700"/>
          </a:xfrm>
          <a:prstGeom prst="roundRect">
            <a:avLst>
              <a:gd name="adj" fmla="val 6612"/>
            </a:avLst>
          </a:prstGeom>
          <a:solidFill>
            <a:srgbClr val="F7F5F0"/>
          </a:solidFill>
          <a:ln/>
        </p:spPr>
        <p:txBody>
          <a:bodyPr/>
          <a:lstStyle/>
          <a:p>
            <a:endParaRPr lang="en-US"/>
          </a:p>
        </p:txBody>
      </p:sp>
      <p:sp>
        <p:nvSpPr>
          <p:cNvPr id="8" name="Text 6"/>
          <p:cNvSpPr/>
          <p:nvPr/>
        </p:nvSpPr>
        <p:spPr>
          <a:xfrm>
            <a:off x="4614267" y="2076450"/>
            <a:ext cx="3052267" cy="533400"/>
          </a:xfrm>
          <a:prstGeom prst="rect">
            <a:avLst/>
          </a:prstGeom>
          <a:noFill/>
          <a:ln/>
        </p:spPr>
        <p:txBody>
          <a:bodyPr wrap="square" lIns="0" tIns="0" rIns="0" bIns="0" rtlCol="0" anchor="t">
            <a:normAutofit/>
          </a:bodyPr>
          <a:lstStyle/>
          <a:p>
            <a:pPr marL="0" indent="0" algn="l">
              <a:lnSpc>
                <a:spcPts val="4000"/>
              </a:lnSpc>
              <a:buNone/>
            </a:pPr>
            <a:r>
              <a:rPr lang="en-US" sz="4000" b="1" dirty="0">
                <a:solidFill>
                  <a:srgbClr val="B4472C"/>
                </a:solidFill>
                <a:latin typeface="Source Serif 4" pitchFamily="18" charset="0"/>
                <a:ea typeface="Source Serif 4" pitchFamily="18" charset="-122"/>
                <a:cs typeface="Source Serif 4" pitchFamily="18" charset="-120"/>
              </a:rPr>
              <a:t>6 months</a:t>
            </a:r>
            <a:endParaRPr lang="en-US" sz="4000" dirty="0"/>
          </a:p>
        </p:txBody>
      </p:sp>
      <p:sp>
        <p:nvSpPr>
          <p:cNvPr id="9" name="Text 7"/>
          <p:cNvSpPr/>
          <p:nvPr/>
        </p:nvSpPr>
        <p:spPr>
          <a:xfrm>
            <a:off x="4614267" y="2660650"/>
            <a:ext cx="3052267"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Haemodialysis patients</a:t>
            </a:r>
            <a:endParaRPr lang="en-US" sz="1400" dirty="0"/>
          </a:p>
        </p:txBody>
      </p:sp>
      <p:sp>
        <p:nvSpPr>
          <p:cNvPr id="10" name="Shape 8"/>
          <p:cNvSpPr/>
          <p:nvPr/>
        </p:nvSpPr>
        <p:spPr>
          <a:xfrm>
            <a:off x="7958634" y="1847850"/>
            <a:ext cx="3420467" cy="1536700"/>
          </a:xfrm>
          <a:prstGeom prst="roundRect">
            <a:avLst>
              <a:gd name="adj" fmla="val 6612"/>
            </a:avLst>
          </a:prstGeom>
          <a:solidFill>
            <a:srgbClr val="F7F5F0"/>
          </a:solidFill>
          <a:ln/>
        </p:spPr>
        <p:txBody>
          <a:bodyPr/>
          <a:lstStyle/>
          <a:p>
            <a:endParaRPr lang="en-US"/>
          </a:p>
        </p:txBody>
      </p:sp>
      <p:sp>
        <p:nvSpPr>
          <p:cNvPr id="11" name="Text 9"/>
          <p:cNvSpPr/>
          <p:nvPr/>
        </p:nvSpPr>
        <p:spPr>
          <a:xfrm>
            <a:off x="8187234" y="2076450"/>
            <a:ext cx="3052165" cy="533400"/>
          </a:xfrm>
          <a:prstGeom prst="rect">
            <a:avLst/>
          </a:prstGeom>
          <a:noFill/>
          <a:ln/>
        </p:spPr>
        <p:txBody>
          <a:bodyPr wrap="square" lIns="0" tIns="0" rIns="0" bIns="0" rtlCol="0" anchor="t">
            <a:normAutofit/>
          </a:bodyPr>
          <a:lstStyle/>
          <a:p>
            <a:pPr marL="0" indent="0" algn="l">
              <a:lnSpc>
                <a:spcPts val="4000"/>
              </a:lnSpc>
              <a:buNone/>
            </a:pPr>
            <a:r>
              <a:rPr lang="en-US" sz="4000" b="1" dirty="0">
                <a:solidFill>
                  <a:srgbClr val="B4472C"/>
                </a:solidFill>
                <a:latin typeface="Source Serif 4" pitchFamily="18" charset="0"/>
                <a:ea typeface="Source Serif 4" pitchFamily="18" charset="-122"/>
                <a:cs typeface="Source Serif 4" pitchFamily="18" charset="-120"/>
              </a:rPr>
              <a:t>6 months</a:t>
            </a:r>
            <a:endParaRPr lang="en-US" sz="4000" dirty="0"/>
          </a:p>
        </p:txBody>
      </p:sp>
      <p:sp>
        <p:nvSpPr>
          <p:cNvPr id="12" name="Text 10"/>
          <p:cNvSpPr/>
          <p:nvPr/>
        </p:nvSpPr>
        <p:spPr>
          <a:xfrm>
            <a:off x="8187234" y="2660650"/>
            <a:ext cx="3052165"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Peritoneal dialysis patients</a:t>
            </a:r>
            <a:endParaRPr lang="en-US" sz="1400" dirty="0"/>
          </a:p>
        </p:txBody>
      </p:sp>
      <p:sp>
        <p:nvSpPr>
          <p:cNvPr id="13" name="Shape 11"/>
          <p:cNvSpPr/>
          <p:nvPr/>
        </p:nvSpPr>
        <p:spPr>
          <a:xfrm>
            <a:off x="812800" y="3536950"/>
            <a:ext cx="3420467" cy="1536700"/>
          </a:xfrm>
          <a:prstGeom prst="roundRect">
            <a:avLst>
              <a:gd name="adj" fmla="val 6612"/>
            </a:avLst>
          </a:prstGeom>
          <a:solidFill>
            <a:srgbClr val="F7F5F0"/>
          </a:solidFill>
          <a:ln/>
        </p:spPr>
        <p:txBody>
          <a:bodyPr/>
          <a:lstStyle/>
          <a:p>
            <a:endParaRPr lang="en-US"/>
          </a:p>
        </p:txBody>
      </p:sp>
      <p:sp>
        <p:nvSpPr>
          <p:cNvPr id="14" name="Text 12"/>
          <p:cNvSpPr/>
          <p:nvPr/>
        </p:nvSpPr>
        <p:spPr>
          <a:xfrm>
            <a:off x="1041400" y="3765550"/>
            <a:ext cx="3052165" cy="533400"/>
          </a:xfrm>
          <a:prstGeom prst="rect">
            <a:avLst/>
          </a:prstGeom>
          <a:noFill/>
          <a:ln/>
        </p:spPr>
        <p:txBody>
          <a:bodyPr wrap="square" lIns="0" tIns="0" rIns="0" bIns="0" rtlCol="0" anchor="t">
            <a:normAutofit/>
          </a:bodyPr>
          <a:lstStyle/>
          <a:p>
            <a:pPr marL="0" indent="0" algn="l">
              <a:lnSpc>
                <a:spcPts val="4000"/>
              </a:lnSpc>
              <a:buNone/>
            </a:pPr>
            <a:r>
              <a:rPr lang="en-US" sz="4000" b="1" dirty="0">
                <a:solidFill>
                  <a:srgbClr val="B4472C"/>
                </a:solidFill>
                <a:latin typeface="Source Serif 4" pitchFamily="18" charset="0"/>
                <a:ea typeface="Source Serif 4" pitchFamily="18" charset="-122"/>
                <a:cs typeface="Source Serif 4" pitchFamily="18" charset="-120"/>
              </a:rPr>
              <a:t>6 months</a:t>
            </a:r>
            <a:endParaRPr lang="en-US" sz="4000" dirty="0"/>
          </a:p>
        </p:txBody>
      </p:sp>
      <p:sp>
        <p:nvSpPr>
          <p:cNvPr id="15" name="Text 13"/>
          <p:cNvSpPr/>
          <p:nvPr/>
        </p:nvSpPr>
        <p:spPr>
          <a:xfrm>
            <a:off x="1041400" y="4349750"/>
            <a:ext cx="3052165" cy="5207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Kidney transplant patients, including 3 months acute</a:t>
            </a:r>
            <a:endParaRPr lang="en-US" sz="1400" dirty="0"/>
          </a:p>
        </p:txBody>
      </p:sp>
      <p:sp>
        <p:nvSpPr>
          <p:cNvPr id="16" name="Shape 14"/>
          <p:cNvSpPr/>
          <p:nvPr/>
        </p:nvSpPr>
        <p:spPr>
          <a:xfrm>
            <a:off x="4385667" y="3536950"/>
            <a:ext cx="3420566" cy="1536700"/>
          </a:xfrm>
          <a:prstGeom prst="roundRect">
            <a:avLst>
              <a:gd name="adj" fmla="val 6612"/>
            </a:avLst>
          </a:prstGeom>
          <a:solidFill>
            <a:srgbClr val="F7F5F0"/>
          </a:solidFill>
          <a:ln/>
        </p:spPr>
        <p:txBody>
          <a:bodyPr/>
          <a:lstStyle/>
          <a:p>
            <a:endParaRPr lang="en-US"/>
          </a:p>
        </p:txBody>
      </p:sp>
      <p:sp>
        <p:nvSpPr>
          <p:cNvPr id="17" name="Text 15"/>
          <p:cNvSpPr/>
          <p:nvPr/>
        </p:nvSpPr>
        <p:spPr>
          <a:xfrm>
            <a:off x="4614267" y="3765550"/>
            <a:ext cx="3052267" cy="533400"/>
          </a:xfrm>
          <a:prstGeom prst="rect">
            <a:avLst/>
          </a:prstGeom>
          <a:noFill/>
          <a:ln/>
        </p:spPr>
        <p:txBody>
          <a:bodyPr wrap="square" lIns="0" tIns="0" rIns="0" bIns="0" rtlCol="0" anchor="t">
            <a:normAutofit/>
          </a:bodyPr>
          <a:lstStyle/>
          <a:p>
            <a:pPr marL="0" indent="0" algn="l">
              <a:lnSpc>
                <a:spcPts val="4000"/>
              </a:lnSpc>
              <a:buNone/>
            </a:pPr>
            <a:r>
              <a:rPr lang="en-US" sz="4000" b="1" dirty="0">
                <a:solidFill>
                  <a:srgbClr val="B4472C"/>
                </a:solidFill>
                <a:latin typeface="Source Serif 4" pitchFamily="18" charset="0"/>
                <a:ea typeface="Source Serif 4" pitchFamily="18" charset="-122"/>
                <a:cs typeface="Source Serif 4" pitchFamily="18" charset="-120"/>
              </a:rPr>
              <a:t>6 months</a:t>
            </a:r>
            <a:endParaRPr lang="en-US" sz="4000" dirty="0"/>
          </a:p>
        </p:txBody>
      </p:sp>
      <p:sp>
        <p:nvSpPr>
          <p:cNvPr id="18" name="Text 16"/>
          <p:cNvSpPr/>
          <p:nvPr/>
        </p:nvSpPr>
        <p:spPr>
          <a:xfrm>
            <a:off x="4614267" y="4349750"/>
            <a:ext cx="3052267" cy="5207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Consults on non-nephrology wards, incl. ICU</a:t>
            </a:r>
            <a:endParaRPr lang="en-US" sz="1400" dirty="0"/>
          </a:p>
        </p:txBody>
      </p:sp>
      <p:sp>
        <p:nvSpPr>
          <p:cNvPr id="19" name="Shape 17"/>
          <p:cNvSpPr/>
          <p:nvPr/>
        </p:nvSpPr>
        <p:spPr>
          <a:xfrm>
            <a:off x="7958634" y="3536950"/>
            <a:ext cx="3420467" cy="1536700"/>
          </a:xfrm>
          <a:prstGeom prst="roundRect">
            <a:avLst>
              <a:gd name="adj" fmla="val 6612"/>
            </a:avLst>
          </a:prstGeom>
          <a:solidFill>
            <a:srgbClr val="F7F5F0"/>
          </a:solidFill>
          <a:ln/>
        </p:spPr>
        <p:txBody>
          <a:bodyPr/>
          <a:lstStyle/>
          <a:p>
            <a:endParaRPr lang="en-US"/>
          </a:p>
        </p:txBody>
      </p:sp>
      <p:sp>
        <p:nvSpPr>
          <p:cNvPr id="20" name="Text 18"/>
          <p:cNvSpPr/>
          <p:nvPr/>
        </p:nvSpPr>
        <p:spPr>
          <a:xfrm>
            <a:off x="8187234" y="3765550"/>
            <a:ext cx="3052165" cy="533400"/>
          </a:xfrm>
          <a:prstGeom prst="rect">
            <a:avLst/>
          </a:prstGeom>
          <a:noFill/>
          <a:ln/>
        </p:spPr>
        <p:txBody>
          <a:bodyPr wrap="square" lIns="0" tIns="0" rIns="0" bIns="0" rtlCol="0" anchor="t">
            <a:normAutofit/>
          </a:bodyPr>
          <a:lstStyle/>
          <a:p>
            <a:pPr marL="0" indent="0" algn="l">
              <a:lnSpc>
                <a:spcPts val="4000"/>
              </a:lnSpc>
              <a:buNone/>
            </a:pPr>
            <a:r>
              <a:rPr lang="en-US" sz="4000" b="1" dirty="0">
                <a:solidFill>
                  <a:srgbClr val="B4472C"/>
                </a:solidFill>
                <a:latin typeface="Source Serif 4" pitchFamily="18" charset="0"/>
                <a:ea typeface="Source Serif 4" pitchFamily="18" charset="-122"/>
                <a:cs typeface="Source Serif 4" pitchFamily="18" charset="-120"/>
              </a:rPr>
              <a:t>6 months</a:t>
            </a:r>
            <a:endParaRPr lang="en-US" sz="4000" dirty="0"/>
          </a:p>
        </p:txBody>
      </p:sp>
      <p:sp>
        <p:nvSpPr>
          <p:cNvPr id="21" name="Text 19"/>
          <p:cNvSpPr/>
          <p:nvPr/>
        </p:nvSpPr>
        <p:spPr>
          <a:xfrm>
            <a:off x="8187234" y="4349750"/>
            <a:ext cx="3052165"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Nephrology inpatients</a:t>
            </a:r>
            <a:endParaRPr lang="en-US" sz="1400" dirty="0"/>
          </a:p>
        </p:txBody>
      </p:sp>
      <p:sp>
        <p:nvSpPr>
          <p:cNvPr id="22" name="Text 20"/>
          <p:cNvSpPr/>
          <p:nvPr/>
        </p:nvSpPr>
        <p:spPr>
          <a:xfrm>
            <a:off x="812800" y="5378450"/>
            <a:ext cx="10883392" cy="25400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3D4F55"/>
                </a:solidFill>
                <a:latin typeface="IBM Plex Sans" pitchFamily="34" charset="0"/>
                <a:ea typeface="IBM Plex Sans" pitchFamily="34" charset="-122"/>
                <a:cs typeface="IBM Plex Sans" pitchFamily="34" charset="-120"/>
              </a:rPr>
              <a:t>Plus</a:t>
            </a:r>
            <a:r>
              <a:rPr lang="en-US" sz="1300" dirty="0">
                <a:solidFill>
                  <a:srgbClr val="3D4F55"/>
                </a:solidFill>
                <a:latin typeface="IBM Plex Sans" pitchFamily="34" charset="0"/>
                <a:ea typeface="IBM Plex Sans" pitchFamily="34" charset="-122"/>
                <a:cs typeface="IBM Plex Sans" pitchFamily="34" charset="-120"/>
              </a:rPr>
              <a:t> structured on-call rotations and community care where available. Periods are cumulative and may overlap.</a:t>
            </a:r>
            <a:endParaRPr lang="en-US" sz="1300" dirty="0"/>
          </a:p>
        </p:txBody>
      </p:sp>
      <p:sp>
        <p:nvSpPr>
          <p:cNvPr id="23" name="Text 21"/>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§7.1.2 · 3</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CONTENT OF TRAINING</a:t>
            </a:r>
            <a:endParaRPr lang="en-US" sz="1200" dirty="0"/>
          </a:p>
        </p:txBody>
      </p:sp>
      <p:sp>
        <p:nvSpPr>
          <p:cNvPr id="3" name="Text 1"/>
          <p:cNvSpPr>
            <a:spLocks noGrp="1"/>
          </p:cNvSpPr>
          <p:nvPr>
            <p:ph type="title"/>
          </p:nvPr>
        </p:nvSpPr>
        <p:spPr>
          <a:xfrm>
            <a:off x="812800" y="1098550"/>
            <a:ext cx="10883392" cy="4699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Five domains, mapped to the CanMEDS roles</a:t>
            </a:r>
            <a:endParaRPr lang="en-US" sz="3200" dirty="0"/>
          </a:p>
        </p:txBody>
      </p:sp>
      <p:sp>
        <p:nvSpPr>
          <p:cNvPr id="4" name="Shape 2"/>
          <p:cNvSpPr/>
          <p:nvPr/>
        </p:nvSpPr>
        <p:spPr>
          <a:xfrm>
            <a:off x="812800" y="1803400"/>
            <a:ext cx="10566400" cy="0"/>
          </a:xfrm>
          <a:prstGeom prst="line">
            <a:avLst/>
          </a:prstGeom>
          <a:noFill/>
          <a:ln w="12700">
            <a:solidFill>
              <a:srgbClr val="12303A"/>
            </a:solidFill>
            <a:prstDash val="solid"/>
          </a:ln>
        </p:spPr>
        <p:txBody>
          <a:bodyPr/>
          <a:lstStyle/>
          <a:p>
            <a:endParaRPr lang="en-US"/>
          </a:p>
        </p:txBody>
      </p:sp>
      <p:sp>
        <p:nvSpPr>
          <p:cNvPr id="5" name="Text 3"/>
          <p:cNvSpPr/>
          <p:nvPr/>
        </p:nvSpPr>
        <p:spPr>
          <a:xfrm>
            <a:off x="812800" y="1962150"/>
            <a:ext cx="660400" cy="41275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B4472C"/>
                </a:solidFill>
                <a:latin typeface="Source Serif 4" pitchFamily="18" charset="0"/>
                <a:ea typeface="Source Serif 4" pitchFamily="18" charset="-122"/>
                <a:cs typeface="Source Serif 4" pitchFamily="18" charset="-120"/>
              </a:rPr>
              <a:t>6.2</a:t>
            </a:r>
            <a:endParaRPr lang="en-US" sz="2200" dirty="0"/>
          </a:p>
        </p:txBody>
      </p:sp>
      <p:sp>
        <p:nvSpPr>
          <p:cNvPr id="6" name="Text 4"/>
          <p:cNvSpPr/>
          <p:nvPr/>
        </p:nvSpPr>
        <p:spPr>
          <a:xfrm>
            <a:off x="1625600" y="2019300"/>
            <a:ext cx="3662680"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303A"/>
                </a:solidFill>
                <a:latin typeface="Source Serif 4" pitchFamily="18" charset="0"/>
                <a:ea typeface="Source Serif 4" pitchFamily="18" charset="-122"/>
                <a:cs typeface="Source Serif 4" pitchFamily="18" charset="-120"/>
              </a:rPr>
              <a:t>Theoretical knowledge</a:t>
            </a:r>
            <a:endParaRPr lang="en-US" sz="1800" dirty="0"/>
          </a:p>
        </p:txBody>
      </p:sp>
      <p:sp>
        <p:nvSpPr>
          <p:cNvPr id="7" name="Text 5"/>
          <p:cNvSpPr/>
          <p:nvPr/>
        </p:nvSpPr>
        <p:spPr>
          <a:xfrm>
            <a:off x="5384800" y="2032000"/>
            <a:ext cx="6174232"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Basic sciences: physiology, immunobiology, pharmacology</a:t>
            </a:r>
            <a:endParaRPr lang="en-US" sz="1400" dirty="0"/>
          </a:p>
        </p:txBody>
      </p:sp>
      <p:sp>
        <p:nvSpPr>
          <p:cNvPr id="8" name="Shape 6"/>
          <p:cNvSpPr/>
          <p:nvPr/>
        </p:nvSpPr>
        <p:spPr>
          <a:xfrm>
            <a:off x="812800" y="2505075"/>
            <a:ext cx="10566400" cy="0"/>
          </a:xfrm>
          <a:prstGeom prst="line">
            <a:avLst/>
          </a:prstGeom>
          <a:noFill/>
          <a:ln w="6350">
            <a:solidFill>
              <a:srgbClr val="C9D4D3"/>
            </a:solidFill>
            <a:prstDash val="solid"/>
          </a:ln>
        </p:spPr>
        <p:txBody>
          <a:bodyPr/>
          <a:lstStyle/>
          <a:p>
            <a:endParaRPr lang="en-US"/>
          </a:p>
        </p:txBody>
      </p:sp>
      <p:sp>
        <p:nvSpPr>
          <p:cNvPr id="9" name="Text 7"/>
          <p:cNvSpPr/>
          <p:nvPr/>
        </p:nvSpPr>
        <p:spPr>
          <a:xfrm>
            <a:off x="812800" y="2660650"/>
            <a:ext cx="660400" cy="41275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B4472C"/>
                </a:solidFill>
                <a:latin typeface="Source Serif 4" pitchFamily="18" charset="0"/>
                <a:ea typeface="Source Serif 4" pitchFamily="18" charset="-122"/>
                <a:cs typeface="Source Serif 4" pitchFamily="18" charset="-120"/>
              </a:rPr>
              <a:t>6.3</a:t>
            </a:r>
            <a:endParaRPr lang="en-US" sz="2200" dirty="0"/>
          </a:p>
        </p:txBody>
      </p:sp>
      <p:sp>
        <p:nvSpPr>
          <p:cNvPr id="10" name="Text 8"/>
          <p:cNvSpPr/>
          <p:nvPr/>
        </p:nvSpPr>
        <p:spPr>
          <a:xfrm>
            <a:off x="1625600" y="2717800"/>
            <a:ext cx="3662680"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303A"/>
                </a:solidFill>
                <a:latin typeface="Source Serif 4" pitchFamily="18" charset="0"/>
                <a:ea typeface="Source Serif 4" pitchFamily="18" charset="-122"/>
                <a:cs typeface="Source Serif 4" pitchFamily="18" charset="-120"/>
              </a:rPr>
              <a:t>Clinical skills</a:t>
            </a:r>
            <a:endParaRPr lang="en-US" sz="1800" dirty="0"/>
          </a:p>
        </p:txBody>
      </p:sp>
      <p:sp>
        <p:nvSpPr>
          <p:cNvPr id="11" name="Text 9"/>
          <p:cNvSpPr/>
          <p:nvPr/>
        </p:nvSpPr>
        <p:spPr>
          <a:xfrm>
            <a:off x="5384800" y="2730500"/>
            <a:ext cx="6174232"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20 core clinical topics, from electrolytes to pregnancy</a:t>
            </a:r>
            <a:endParaRPr lang="en-US" sz="1400" dirty="0"/>
          </a:p>
        </p:txBody>
      </p:sp>
      <p:sp>
        <p:nvSpPr>
          <p:cNvPr id="12" name="Shape 10"/>
          <p:cNvSpPr/>
          <p:nvPr/>
        </p:nvSpPr>
        <p:spPr>
          <a:xfrm>
            <a:off x="812800" y="3203575"/>
            <a:ext cx="10566400" cy="0"/>
          </a:xfrm>
          <a:prstGeom prst="line">
            <a:avLst/>
          </a:prstGeom>
          <a:noFill/>
          <a:ln w="6350">
            <a:solidFill>
              <a:srgbClr val="C9D4D3"/>
            </a:solidFill>
            <a:prstDash val="solid"/>
          </a:ln>
        </p:spPr>
        <p:txBody>
          <a:bodyPr/>
          <a:lstStyle/>
          <a:p>
            <a:endParaRPr lang="en-US"/>
          </a:p>
        </p:txBody>
      </p:sp>
      <p:sp>
        <p:nvSpPr>
          <p:cNvPr id="13" name="Text 11"/>
          <p:cNvSpPr/>
          <p:nvPr/>
        </p:nvSpPr>
        <p:spPr>
          <a:xfrm>
            <a:off x="812800" y="3359150"/>
            <a:ext cx="660400" cy="41275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B4472C"/>
                </a:solidFill>
                <a:latin typeface="Source Serif 4" pitchFamily="18" charset="0"/>
                <a:ea typeface="Source Serif 4" pitchFamily="18" charset="-122"/>
                <a:cs typeface="Source Serif 4" pitchFamily="18" charset="-120"/>
              </a:rPr>
              <a:t>6.4</a:t>
            </a:r>
            <a:endParaRPr lang="en-US" sz="2200" dirty="0"/>
          </a:p>
        </p:txBody>
      </p:sp>
      <p:sp>
        <p:nvSpPr>
          <p:cNvPr id="14" name="Text 12"/>
          <p:cNvSpPr/>
          <p:nvPr/>
        </p:nvSpPr>
        <p:spPr>
          <a:xfrm>
            <a:off x="1625600" y="3416300"/>
            <a:ext cx="3662680"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303A"/>
                </a:solidFill>
                <a:latin typeface="Source Serif 4" pitchFamily="18" charset="0"/>
                <a:ea typeface="Source Serif 4" pitchFamily="18" charset="-122"/>
                <a:cs typeface="Source Serif 4" pitchFamily="18" charset="-120"/>
              </a:rPr>
              <a:t>Practical skills</a:t>
            </a:r>
            <a:endParaRPr lang="en-US" sz="1800" dirty="0"/>
          </a:p>
        </p:txBody>
      </p:sp>
      <p:sp>
        <p:nvSpPr>
          <p:cNvPr id="15" name="Text 13"/>
          <p:cNvSpPr/>
          <p:nvPr/>
        </p:nvSpPr>
        <p:spPr>
          <a:xfrm>
            <a:off x="5384800" y="3429000"/>
            <a:ext cx="6174232"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Procedures, ultrasound, urine microscopy, histology</a:t>
            </a:r>
            <a:endParaRPr lang="en-US" sz="1400" dirty="0"/>
          </a:p>
        </p:txBody>
      </p:sp>
      <p:sp>
        <p:nvSpPr>
          <p:cNvPr id="16" name="Shape 14"/>
          <p:cNvSpPr/>
          <p:nvPr/>
        </p:nvSpPr>
        <p:spPr>
          <a:xfrm>
            <a:off x="812800" y="3902075"/>
            <a:ext cx="10566400" cy="0"/>
          </a:xfrm>
          <a:prstGeom prst="line">
            <a:avLst/>
          </a:prstGeom>
          <a:noFill/>
          <a:ln w="6350">
            <a:solidFill>
              <a:srgbClr val="C9D4D3"/>
            </a:solidFill>
            <a:prstDash val="solid"/>
          </a:ln>
        </p:spPr>
        <p:txBody>
          <a:bodyPr/>
          <a:lstStyle/>
          <a:p>
            <a:endParaRPr lang="en-US"/>
          </a:p>
        </p:txBody>
      </p:sp>
      <p:sp>
        <p:nvSpPr>
          <p:cNvPr id="17" name="Text 15"/>
          <p:cNvSpPr/>
          <p:nvPr/>
        </p:nvSpPr>
        <p:spPr>
          <a:xfrm>
            <a:off x="812800" y="4057650"/>
            <a:ext cx="660400" cy="41275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B4472C"/>
                </a:solidFill>
                <a:latin typeface="Source Serif 4" pitchFamily="18" charset="0"/>
                <a:ea typeface="Source Serif 4" pitchFamily="18" charset="-122"/>
                <a:cs typeface="Source Serif 4" pitchFamily="18" charset="-120"/>
              </a:rPr>
              <a:t>6.5</a:t>
            </a:r>
            <a:endParaRPr lang="en-US" sz="2200" dirty="0"/>
          </a:p>
        </p:txBody>
      </p:sp>
      <p:sp>
        <p:nvSpPr>
          <p:cNvPr id="18" name="Text 16"/>
          <p:cNvSpPr/>
          <p:nvPr/>
        </p:nvSpPr>
        <p:spPr>
          <a:xfrm>
            <a:off x="1625600" y="4114800"/>
            <a:ext cx="3662680"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303A"/>
                </a:solidFill>
                <a:latin typeface="Source Serif 4" pitchFamily="18" charset="0"/>
                <a:ea typeface="Source Serif 4" pitchFamily="18" charset="-122"/>
                <a:cs typeface="Source Serif 4" pitchFamily="18" charset="-120"/>
              </a:rPr>
              <a:t>Nephrology-specific care</a:t>
            </a:r>
            <a:endParaRPr lang="en-US" sz="1800" dirty="0"/>
          </a:p>
        </p:txBody>
      </p:sp>
      <p:sp>
        <p:nvSpPr>
          <p:cNvPr id="19" name="Text 17"/>
          <p:cNvSpPr/>
          <p:nvPr/>
        </p:nvSpPr>
        <p:spPr>
          <a:xfrm>
            <a:off x="5384800" y="4127500"/>
            <a:ext cx="6174232"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Dialysis, conservative care and transplantation</a:t>
            </a:r>
            <a:endParaRPr lang="en-US" sz="1400" dirty="0"/>
          </a:p>
        </p:txBody>
      </p:sp>
      <p:sp>
        <p:nvSpPr>
          <p:cNvPr id="20" name="Shape 18"/>
          <p:cNvSpPr/>
          <p:nvPr/>
        </p:nvSpPr>
        <p:spPr>
          <a:xfrm>
            <a:off x="812800" y="4600575"/>
            <a:ext cx="10566400" cy="0"/>
          </a:xfrm>
          <a:prstGeom prst="line">
            <a:avLst/>
          </a:prstGeom>
          <a:noFill/>
          <a:ln w="6350">
            <a:solidFill>
              <a:srgbClr val="C9D4D3"/>
            </a:solidFill>
            <a:prstDash val="solid"/>
          </a:ln>
        </p:spPr>
        <p:txBody>
          <a:bodyPr/>
          <a:lstStyle/>
          <a:p>
            <a:endParaRPr lang="en-US"/>
          </a:p>
        </p:txBody>
      </p:sp>
      <p:sp>
        <p:nvSpPr>
          <p:cNvPr id="21" name="Shape 19"/>
          <p:cNvSpPr/>
          <p:nvPr/>
        </p:nvSpPr>
        <p:spPr>
          <a:xfrm>
            <a:off x="812800" y="5299075"/>
            <a:ext cx="10566400" cy="0"/>
          </a:xfrm>
          <a:prstGeom prst="line">
            <a:avLst/>
          </a:prstGeom>
          <a:noFill/>
          <a:ln w="6350">
            <a:solidFill>
              <a:srgbClr val="C9D4D3"/>
            </a:solidFill>
            <a:prstDash val="solid"/>
          </a:ln>
        </p:spPr>
        <p:txBody>
          <a:bodyPr/>
          <a:lstStyle/>
          <a:p>
            <a:endParaRPr lang="en-US"/>
          </a:p>
        </p:txBody>
      </p:sp>
      <p:sp>
        <p:nvSpPr>
          <p:cNvPr id="22" name="Text 20"/>
          <p:cNvSpPr/>
          <p:nvPr/>
        </p:nvSpPr>
        <p:spPr>
          <a:xfrm>
            <a:off x="812800" y="4756150"/>
            <a:ext cx="660400" cy="41275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B4472C"/>
                </a:solidFill>
                <a:latin typeface="Source Serif 4" pitchFamily="18" charset="0"/>
                <a:ea typeface="Source Serif 4" pitchFamily="18" charset="-122"/>
                <a:cs typeface="Source Serif 4" pitchFamily="18" charset="-120"/>
              </a:rPr>
              <a:t>6.6</a:t>
            </a:r>
            <a:endParaRPr lang="en-US" sz="2200" dirty="0"/>
          </a:p>
        </p:txBody>
      </p:sp>
      <p:sp>
        <p:nvSpPr>
          <p:cNvPr id="23" name="Text 21"/>
          <p:cNvSpPr/>
          <p:nvPr/>
        </p:nvSpPr>
        <p:spPr>
          <a:xfrm>
            <a:off x="1625600" y="4813300"/>
            <a:ext cx="3662680"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303A"/>
                </a:solidFill>
                <a:latin typeface="Source Serif 4" pitchFamily="18" charset="0"/>
                <a:ea typeface="Source Serif 4" pitchFamily="18" charset="-122"/>
                <a:cs typeface="Source Serif 4" pitchFamily="18" charset="-120"/>
              </a:rPr>
              <a:t>Professionalism</a:t>
            </a:r>
            <a:endParaRPr lang="en-US" sz="1800" dirty="0"/>
          </a:p>
        </p:txBody>
      </p:sp>
      <p:sp>
        <p:nvSpPr>
          <p:cNvPr id="24" name="Text 22"/>
          <p:cNvSpPr/>
          <p:nvPr/>
        </p:nvSpPr>
        <p:spPr>
          <a:xfrm>
            <a:off x="5384800" y="4826000"/>
            <a:ext cx="6174232"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F55"/>
                </a:solidFill>
                <a:latin typeface="IBM Plex Sans" pitchFamily="34" charset="0"/>
                <a:ea typeface="IBM Plex Sans" pitchFamily="34" charset="-122"/>
                <a:cs typeface="IBM Plex Sans" pitchFamily="34" charset="-120"/>
              </a:rPr>
              <a:t>Communication, teamwork, leadership, ethics, advocacy</a:t>
            </a:r>
            <a:endParaRPr lang="en-US" sz="1400" dirty="0"/>
          </a:p>
        </p:txBody>
      </p:sp>
      <p:sp>
        <p:nvSpPr>
          <p:cNvPr id="25" name="Text 23"/>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§6 · 4</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CLINICAL SKILLS · §6.3</a:t>
            </a:r>
            <a:endParaRPr lang="en-US" sz="1200" dirty="0"/>
          </a:p>
        </p:txBody>
      </p:sp>
      <p:sp>
        <p:nvSpPr>
          <p:cNvPr id="3" name="Text 1"/>
          <p:cNvSpPr>
            <a:spLocks noGrp="1"/>
          </p:cNvSpPr>
          <p:nvPr>
            <p:ph type="title"/>
          </p:nvPr>
        </p:nvSpPr>
        <p:spPr>
          <a:xfrm>
            <a:off x="812800" y="1098550"/>
            <a:ext cx="10883392" cy="4699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A 20-topic clinical syllabus</a:t>
            </a:r>
            <a:endParaRPr lang="en-US" sz="3200" dirty="0"/>
          </a:p>
        </p:txBody>
      </p:sp>
      <p:sp>
        <p:nvSpPr>
          <p:cNvPr id="4" name="Text 2"/>
          <p:cNvSpPr/>
          <p:nvPr/>
        </p:nvSpPr>
        <p:spPr>
          <a:xfrm>
            <a:off x="812800" y="1797050"/>
            <a:ext cx="2032000" cy="673100"/>
          </a:xfrm>
          <a:prstGeom prst="roundRect">
            <a:avLst>
              <a:gd name="adj" fmla="val 11321"/>
            </a:avLst>
          </a:prstGeom>
          <a:solidFill>
            <a:srgbClr val="E6EEEC"/>
          </a:solidFill>
          <a:ln/>
        </p:spPr>
        <p:txBody>
          <a:bodyPr wrap="square" lIns="104682" tIns="104682" rIns="51342" bIns="79282"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Sodium &amp; water</a:t>
            </a:r>
            <a:endParaRPr lang="en-US" sz="1300" dirty="0"/>
          </a:p>
        </p:txBody>
      </p:sp>
      <p:sp>
        <p:nvSpPr>
          <p:cNvPr id="5" name="Text 3"/>
          <p:cNvSpPr/>
          <p:nvPr/>
        </p:nvSpPr>
        <p:spPr>
          <a:xfrm>
            <a:off x="2946400" y="1797050"/>
            <a:ext cx="2032000" cy="673100"/>
          </a:xfrm>
          <a:prstGeom prst="roundRect">
            <a:avLst>
              <a:gd name="adj" fmla="val 11321"/>
            </a:avLst>
          </a:prstGeom>
          <a:solidFill>
            <a:srgbClr val="E6EEEC"/>
          </a:solidFill>
          <a:ln/>
        </p:spPr>
        <p:txBody>
          <a:bodyPr wrap="square" lIns="104682" tIns="104682" rIns="51342" bIns="79282"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Acid–base &amp; potassium</a:t>
            </a:r>
            <a:endParaRPr lang="en-US" sz="1300" dirty="0"/>
          </a:p>
        </p:txBody>
      </p:sp>
      <p:sp>
        <p:nvSpPr>
          <p:cNvPr id="6" name="Shape 4"/>
          <p:cNvSpPr/>
          <p:nvPr/>
        </p:nvSpPr>
        <p:spPr>
          <a:xfrm>
            <a:off x="5080000" y="1797050"/>
            <a:ext cx="2032000" cy="673100"/>
          </a:xfrm>
          <a:prstGeom prst="roundRect">
            <a:avLst>
              <a:gd name="adj" fmla="val 11321"/>
            </a:avLst>
          </a:prstGeom>
          <a:solidFill>
            <a:srgbClr val="E6EEEC"/>
          </a:solidFill>
          <a:ln/>
        </p:spPr>
        <p:txBody>
          <a:bodyPr/>
          <a:lstStyle/>
          <a:p>
            <a:endParaRPr lang="en-US"/>
          </a:p>
        </p:txBody>
      </p:sp>
      <p:sp>
        <p:nvSpPr>
          <p:cNvPr id="7" name="Text 5"/>
          <p:cNvSpPr/>
          <p:nvPr/>
        </p:nvSpPr>
        <p:spPr>
          <a:xfrm>
            <a:off x="5207000" y="1924050"/>
            <a:ext cx="1831340" cy="44450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Calcium, phosphate &amp; magnesium</a:t>
            </a:r>
            <a:endParaRPr lang="en-US" sz="1300" dirty="0"/>
          </a:p>
        </p:txBody>
      </p:sp>
      <p:sp>
        <p:nvSpPr>
          <p:cNvPr id="8" name="Shape 6"/>
          <p:cNvSpPr/>
          <p:nvPr/>
        </p:nvSpPr>
        <p:spPr>
          <a:xfrm>
            <a:off x="7213600" y="1797050"/>
            <a:ext cx="2032000" cy="673100"/>
          </a:xfrm>
          <a:prstGeom prst="roundRect">
            <a:avLst>
              <a:gd name="adj" fmla="val 11321"/>
            </a:avLst>
          </a:prstGeom>
          <a:solidFill>
            <a:srgbClr val="E6EEEC"/>
          </a:solidFill>
          <a:ln/>
        </p:spPr>
        <p:txBody>
          <a:bodyPr/>
          <a:lstStyle/>
          <a:p>
            <a:endParaRPr lang="en-US"/>
          </a:p>
        </p:txBody>
      </p:sp>
      <p:sp>
        <p:nvSpPr>
          <p:cNvPr id="9" name="Text 7"/>
          <p:cNvSpPr/>
          <p:nvPr/>
        </p:nvSpPr>
        <p:spPr>
          <a:xfrm>
            <a:off x="7340600" y="1924050"/>
            <a:ext cx="1831340" cy="44450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Stones &amp; nephrocalcinosis</a:t>
            </a:r>
            <a:endParaRPr lang="en-US" sz="1300" dirty="0"/>
          </a:p>
        </p:txBody>
      </p:sp>
      <p:sp>
        <p:nvSpPr>
          <p:cNvPr id="10" name="Text 8"/>
          <p:cNvSpPr/>
          <p:nvPr/>
        </p:nvSpPr>
        <p:spPr>
          <a:xfrm>
            <a:off x="9347200" y="1797050"/>
            <a:ext cx="2032000" cy="673100"/>
          </a:xfrm>
          <a:prstGeom prst="roundRect">
            <a:avLst>
              <a:gd name="adj" fmla="val 11321"/>
            </a:avLst>
          </a:prstGeom>
          <a:solidFill>
            <a:srgbClr val="E6EEEC"/>
          </a:solidFill>
          <a:ln/>
        </p:spPr>
        <p:txBody>
          <a:bodyPr wrap="square" lIns="104682" tIns="104682" rIns="51342" bIns="79282"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Chronic kidney disease</a:t>
            </a:r>
            <a:endParaRPr lang="en-US" sz="1300" dirty="0"/>
          </a:p>
        </p:txBody>
      </p:sp>
      <p:sp>
        <p:nvSpPr>
          <p:cNvPr id="11" name="Text 9"/>
          <p:cNvSpPr/>
          <p:nvPr/>
        </p:nvSpPr>
        <p:spPr>
          <a:xfrm>
            <a:off x="812800" y="2571750"/>
            <a:ext cx="2032000" cy="673100"/>
          </a:xfrm>
          <a:prstGeom prst="roundRect">
            <a:avLst>
              <a:gd name="adj" fmla="val 11321"/>
            </a:avLst>
          </a:prstGeom>
          <a:solidFill>
            <a:srgbClr val="E6EEEC"/>
          </a:solidFill>
          <a:ln/>
        </p:spPr>
        <p:txBody>
          <a:bodyPr wrap="square" lIns="104682" tIns="104682" rIns="51342" bIns="79282"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Diabetic kidney disease</a:t>
            </a:r>
            <a:endParaRPr lang="en-US" sz="1300" dirty="0"/>
          </a:p>
        </p:txBody>
      </p:sp>
      <p:sp>
        <p:nvSpPr>
          <p:cNvPr id="12" name="Text 10"/>
          <p:cNvSpPr/>
          <p:nvPr/>
        </p:nvSpPr>
        <p:spPr>
          <a:xfrm>
            <a:off x="2946400" y="2571750"/>
            <a:ext cx="2032000" cy="673100"/>
          </a:xfrm>
          <a:prstGeom prst="roundRect">
            <a:avLst>
              <a:gd name="adj" fmla="val 11321"/>
            </a:avLst>
          </a:prstGeom>
          <a:solidFill>
            <a:srgbClr val="E6EEEC"/>
          </a:solidFill>
          <a:ln/>
        </p:spPr>
        <p:txBody>
          <a:bodyPr wrap="square" lIns="104682" tIns="104682" rIns="51342" bIns="79282"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Kidney failure &amp; KRT</a:t>
            </a:r>
            <a:endParaRPr lang="en-US" sz="1300" dirty="0"/>
          </a:p>
        </p:txBody>
      </p:sp>
      <p:sp>
        <p:nvSpPr>
          <p:cNvPr id="13" name="Text 11"/>
          <p:cNvSpPr/>
          <p:nvPr/>
        </p:nvSpPr>
        <p:spPr>
          <a:xfrm>
            <a:off x="5080000" y="2571750"/>
            <a:ext cx="2032000" cy="673100"/>
          </a:xfrm>
          <a:prstGeom prst="roundRect">
            <a:avLst>
              <a:gd name="adj" fmla="val 11321"/>
            </a:avLst>
          </a:prstGeom>
          <a:solidFill>
            <a:srgbClr val="E6EEEC"/>
          </a:solidFill>
          <a:ln/>
        </p:spPr>
        <p:txBody>
          <a:bodyPr wrap="square" lIns="104682" tIns="104682" rIns="51342" bIns="79282"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Hypertension</a:t>
            </a:r>
            <a:endParaRPr lang="en-US" sz="1300" dirty="0"/>
          </a:p>
        </p:txBody>
      </p:sp>
      <p:sp>
        <p:nvSpPr>
          <p:cNvPr id="14" name="Shape 12"/>
          <p:cNvSpPr/>
          <p:nvPr/>
        </p:nvSpPr>
        <p:spPr>
          <a:xfrm>
            <a:off x="7213600" y="2571750"/>
            <a:ext cx="2032000" cy="673100"/>
          </a:xfrm>
          <a:prstGeom prst="roundRect">
            <a:avLst>
              <a:gd name="adj" fmla="val 11321"/>
            </a:avLst>
          </a:prstGeom>
          <a:solidFill>
            <a:srgbClr val="E6EEEC"/>
          </a:solidFill>
          <a:ln/>
        </p:spPr>
        <p:txBody>
          <a:bodyPr/>
          <a:lstStyle/>
          <a:p>
            <a:endParaRPr lang="en-US"/>
          </a:p>
        </p:txBody>
      </p:sp>
      <p:sp>
        <p:nvSpPr>
          <p:cNvPr id="15" name="Text 13"/>
          <p:cNvSpPr/>
          <p:nvPr/>
        </p:nvSpPr>
        <p:spPr>
          <a:xfrm>
            <a:off x="7340600" y="2698750"/>
            <a:ext cx="1831340" cy="44450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Tubular, interstitial &amp; cystic</a:t>
            </a:r>
            <a:endParaRPr lang="en-US" sz="1300" dirty="0"/>
          </a:p>
        </p:txBody>
      </p:sp>
      <p:sp>
        <p:nvSpPr>
          <p:cNvPr id="16" name="Text 14"/>
          <p:cNvSpPr/>
          <p:nvPr/>
        </p:nvSpPr>
        <p:spPr>
          <a:xfrm>
            <a:off x="9347200" y="2571750"/>
            <a:ext cx="2032000" cy="673100"/>
          </a:xfrm>
          <a:prstGeom prst="roundRect">
            <a:avLst>
              <a:gd name="adj" fmla="val 11321"/>
            </a:avLst>
          </a:prstGeom>
          <a:solidFill>
            <a:srgbClr val="E6EEEC"/>
          </a:solidFill>
          <a:ln/>
        </p:spPr>
        <p:txBody>
          <a:bodyPr wrap="square" lIns="104682" tIns="104682" rIns="51342" bIns="79282"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Genetic &amp; congenital</a:t>
            </a:r>
            <a:endParaRPr lang="en-US" sz="1300" dirty="0"/>
          </a:p>
        </p:txBody>
      </p:sp>
      <p:sp>
        <p:nvSpPr>
          <p:cNvPr id="17" name="Shape 15"/>
          <p:cNvSpPr/>
          <p:nvPr/>
        </p:nvSpPr>
        <p:spPr>
          <a:xfrm>
            <a:off x="812800" y="3346450"/>
            <a:ext cx="2032000" cy="463550"/>
          </a:xfrm>
          <a:prstGeom prst="roundRect">
            <a:avLst>
              <a:gd name="adj" fmla="val 16438"/>
            </a:avLst>
          </a:prstGeom>
          <a:solidFill>
            <a:srgbClr val="E6EEEC"/>
          </a:solidFill>
          <a:ln/>
        </p:spPr>
        <p:txBody>
          <a:bodyPr/>
          <a:lstStyle/>
          <a:p>
            <a:endParaRPr lang="en-US"/>
          </a:p>
        </p:txBody>
      </p:sp>
      <p:sp>
        <p:nvSpPr>
          <p:cNvPr id="18" name="Text 16"/>
          <p:cNvSpPr/>
          <p:nvPr/>
        </p:nvSpPr>
        <p:spPr>
          <a:xfrm>
            <a:off x="939800" y="3473450"/>
            <a:ext cx="1831340" cy="23495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Glomerular &amp; vascular</a:t>
            </a:r>
            <a:endParaRPr lang="en-US" sz="1300" dirty="0"/>
          </a:p>
        </p:txBody>
      </p:sp>
      <p:sp>
        <p:nvSpPr>
          <p:cNvPr id="19" name="Shape 17"/>
          <p:cNvSpPr/>
          <p:nvPr/>
        </p:nvSpPr>
        <p:spPr>
          <a:xfrm>
            <a:off x="2946400" y="3346450"/>
            <a:ext cx="2032000" cy="463550"/>
          </a:xfrm>
          <a:prstGeom prst="roundRect">
            <a:avLst>
              <a:gd name="adj" fmla="val 16438"/>
            </a:avLst>
          </a:prstGeom>
          <a:solidFill>
            <a:srgbClr val="E6EEEC"/>
          </a:solidFill>
          <a:ln/>
        </p:spPr>
        <p:txBody>
          <a:bodyPr/>
          <a:lstStyle/>
          <a:p>
            <a:endParaRPr lang="en-US"/>
          </a:p>
        </p:txBody>
      </p:sp>
      <p:sp>
        <p:nvSpPr>
          <p:cNvPr id="20" name="Text 18"/>
          <p:cNvSpPr/>
          <p:nvPr/>
        </p:nvSpPr>
        <p:spPr>
          <a:xfrm>
            <a:off x="3073400" y="3473450"/>
            <a:ext cx="1831340" cy="23495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Systemic disease</a:t>
            </a:r>
            <a:endParaRPr lang="en-US" sz="1300" dirty="0"/>
          </a:p>
        </p:txBody>
      </p:sp>
      <p:sp>
        <p:nvSpPr>
          <p:cNvPr id="21" name="Shape 19"/>
          <p:cNvSpPr/>
          <p:nvPr/>
        </p:nvSpPr>
        <p:spPr>
          <a:xfrm>
            <a:off x="5080000" y="3346450"/>
            <a:ext cx="2032000" cy="463550"/>
          </a:xfrm>
          <a:prstGeom prst="roundRect">
            <a:avLst>
              <a:gd name="adj" fmla="val 16438"/>
            </a:avLst>
          </a:prstGeom>
          <a:solidFill>
            <a:srgbClr val="E6EEEC"/>
          </a:solidFill>
          <a:ln/>
        </p:spPr>
        <p:txBody>
          <a:bodyPr/>
          <a:lstStyle/>
          <a:p>
            <a:endParaRPr lang="en-US"/>
          </a:p>
        </p:txBody>
      </p:sp>
      <p:sp>
        <p:nvSpPr>
          <p:cNvPr id="22" name="Text 20"/>
          <p:cNvSpPr/>
          <p:nvPr/>
        </p:nvSpPr>
        <p:spPr>
          <a:xfrm>
            <a:off x="5207000" y="3473450"/>
            <a:ext cx="1831340" cy="23495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Kidney transplantation</a:t>
            </a:r>
            <a:endParaRPr lang="en-US" sz="1300" dirty="0"/>
          </a:p>
        </p:txBody>
      </p:sp>
      <p:sp>
        <p:nvSpPr>
          <p:cNvPr id="23" name="Shape 21"/>
          <p:cNvSpPr/>
          <p:nvPr/>
        </p:nvSpPr>
        <p:spPr>
          <a:xfrm>
            <a:off x="7213600" y="3346450"/>
            <a:ext cx="2032000" cy="463550"/>
          </a:xfrm>
          <a:prstGeom prst="roundRect">
            <a:avLst>
              <a:gd name="adj" fmla="val 16438"/>
            </a:avLst>
          </a:prstGeom>
          <a:solidFill>
            <a:srgbClr val="E6EEEC"/>
          </a:solidFill>
          <a:ln/>
        </p:spPr>
        <p:txBody>
          <a:bodyPr/>
          <a:lstStyle/>
          <a:p>
            <a:endParaRPr lang="en-US"/>
          </a:p>
        </p:txBody>
      </p:sp>
      <p:sp>
        <p:nvSpPr>
          <p:cNvPr id="24" name="Text 22"/>
          <p:cNvSpPr/>
          <p:nvPr/>
        </p:nvSpPr>
        <p:spPr>
          <a:xfrm>
            <a:off x="7340600" y="3473450"/>
            <a:ext cx="1831340" cy="23495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Pharmacology &amp; toxins</a:t>
            </a:r>
            <a:endParaRPr lang="en-US" sz="1300" dirty="0"/>
          </a:p>
        </p:txBody>
      </p:sp>
      <p:sp>
        <p:nvSpPr>
          <p:cNvPr id="25" name="Shape 23"/>
          <p:cNvSpPr/>
          <p:nvPr/>
        </p:nvSpPr>
        <p:spPr>
          <a:xfrm>
            <a:off x="9347200" y="3346450"/>
            <a:ext cx="2032000" cy="463550"/>
          </a:xfrm>
          <a:prstGeom prst="roundRect">
            <a:avLst>
              <a:gd name="adj" fmla="val 16438"/>
            </a:avLst>
          </a:prstGeom>
          <a:solidFill>
            <a:srgbClr val="E6EEEC"/>
          </a:solidFill>
          <a:ln/>
        </p:spPr>
        <p:txBody>
          <a:bodyPr/>
          <a:lstStyle/>
          <a:p>
            <a:endParaRPr lang="en-US"/>
          </a:p>
        </p:txBody>
      </p:sp>
      <p:sp>
        <p:nvSpPr>
          <p:cNvPr id="26" name="Text 24"/>
          <p:cNvSpPr/>
          <p:nvPr/>
        </p:nvSpPr>
        <p:spPr>
          <a:xfrm>
            <a:off x="9474200" y="3473450"/>
            <a:ext cx="1831340" cy="23495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AKI &amp; ICU nephrology</a:t>
            </a:r>
            <a:endParaRPr lang="en-US" sz="1300" dirty="0"/>
          </a:p>
        </p:txBody>
      </p:sp>
      <p:sp>
        <p:nvSpPr>
          <p:cNvPr id="27" name="Text 25"/>
          <p:cNvSpPr/>
          <p:nvPr/>
        </p:nvSpPr>
        <p:spPr>
          <a:xfrm>
            <a:off x="812800" y="3911600"/>
            <a:ext cx="2032000" cy="673100"/>
          </a:xfrm>
          <a:prstGeom prst="roundRect">
            <a:avLst>
              <a:gd name="adj" fmla="val 11321"/>
            </a:avLst>
          </a:prstGeom>
          <a:solidFill>
            <a:srgbClr val="B4472C"/>
          </a:solidFill>
          <a:ln/>
        </p:spPr>
        <p:txBody>
          <a:bodyPr wrap="square" lIns="104682" tIns="104682" rIns="51342" bIns="79282" rtlCol="0" anchor="t">
            <a:normAutofit/>
          </a:bodyPr>
          <a:lstStyle/>
          <a:p>
            <a:pPr marL="0" indent="0" algn="l">
              <a:lnSpc>
                <a:spcPts val="1690"/>
              </a:lnSpc>
              <a:buNone/>
            </a:pPr>
            <a:r>
              <a:rPr lang="en-US" sz="1300" b="1" dirty="0">
                <a:solidFill>
                  <a:srgbClr val="FBF3EE"/>
                </a:solidFill>
                <a:latin typeface="IBM Plex Sans" pitchFamily="34" charset="0"/>
                <a:ea typeface="IBM Plex Sans" pitchFamily="34" charset="-122"/>
                <a:cs typeface="IBM Plex Sans" pitchFamily="34" charset="-120"/>
              </a:rPr>
              <a:t>Onco-nephrology</a:t>
            </a:r>
            <a:endParaRPr lang="en-US" sz="1300" dirty="0"/>
          </a:p>
        </p:txBody>
      </p:sp>
      <p:sp>
        <p:nvSpPr>
          <p:cNvPr id="28" name="Shape 26"/>
          <p:cNvSpPr/>
          <p:nvPr/>
        </p:nvSpPr>
        <p:spPr>
          <a:xfrm>
            <a:off x="2946400" y="3911600"/>
            <a:ext cx="2032000" cy="673100"/>
          </a:xfrm>
          <a:prstGeom prst="roundRect">
            <a:avLst>
              <a:gd name="adj" fmla="val 11321"/>
            </a:avLst>
          </a:prstGeom>
          <a:solidFill>
            <a:srgbClr val="B4472C"/>
          </a:solidFill>
          <a:ln/>
        </p:spPr>
        <p:txBody>
          <a:bodyPr/>
          <a:lstStyle/>
          <a:p>
            <a:endParaRPr lang="en-US"/>
          </a:p>
        </p:txBody>
      </p:sp>
      <p:sp>
        <p:nvSpPr>
          <p:cNvPr id="29" name="Text 27"/>
          <p:cNvSpPr/>
          <p:nvPr/>
        </p:nvSpPr>
        <p:spPr>
          <a:xfrm>
            <a:off x="3073400" y="4038600"/>
            <a:ext cx="1831340" cy="444500"/>
          </a:xfrm>
          <a:prstGeom prst="rect">
            <a:avLst/>
          </a:prstGeom>
          <a:noFill/>
          <a:ln/>
        </p:spPr>
        <p:txBody>
          <a:bodyPr wrap="square" lIns="0" tIns="0" rIns="0" bIns="0" rtlCol="0" anchor="t">
            <a:normAutofit/>
          </a:bodyPr>
          <a:lstStyle/>
          <a:p>
            <a:pPr marL="0" indent="0" algn="l">
              <a:lnSpc>
                <a:spcPts val="1690"/>
              </a:lnSpc>
              <a:buNone/>
            </a:pPr>
            <a:r>
              <a:rPr lang="en-US" sz="1300" b="1" dirty="0">
                <a:solidFill>
                  <a:srgbClr val="FBF3EE"/>
                </a:solidFill>
                <a:latin typeface="IBM Plex Sans" pitchFamily="34" charset="0"/>
                <a:ea typeface="IBM Plex Sans" pitchFamily="34" charset="-122"/>
                <a:cs typeface="IBM Plex Sans" pitchFamily="34" charset="-120"/>
              </a:rPr>
              <a:t>Nephrology on the move</a:t>
            </a:r>
            <a:endParaRPr lang="en-US" sz="1300" dirty="0"/>
          </a:p>
        </p:txBody>
      </p:sp>
      <p:sp>
        <p:nvSpPr>
          <p:cNvPr id="30" name="Shape 28"/>
          <p:cNvSpPr/>
          <p:nvPr/>
        </p:nvSpPr>
        <p:spPr>
          <a:xfrm>
            <a:off x="5080000" y="3911600"/>
            <a:ext cx="2032000" cy="673100"/>
          </a:xfrm>
          <a:prstGeom prst="roundRect">
            <a:avLst>
              <a:gd name="adj" fmla="val 11321"/>
            </a:avLst>
          </a:prstGeom>
          <a:solidFill>
            <a:srgbClr val="E6EEEC"/>
          </a:solidFill>
          <a:ln/>
        </p:spPr>
        <p:txBody>
          <a:bodyPr/>
          <a:lstStyle/>
          <a:p>
            <a:endParaRPr lang="en-US"/>
          </a:p>
        </p:txBody>
      </p:sp>
      <p:sp>
        <p:nvSpPr>
          <p:cNvPr id="31" name="Text 29"/>
          <p:cNvSpPr/>
          <p:nvPr/>
        </p:nvSpPr>
        <p:spPr>
          <a:xfrm>
            <a:off x="5207000" y="4038600"/>
            <a:ext cx="1831340" cy="44450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303A"/>
                </a:solidFill>
                <a:latin typeface="IBM Plex Sans" pitchFamily="34" charset="0"/>
                <a:ea typeface="IBM Plex Sans" pitchFamily="34" charset="-122"/>
                <a:cs typeface="IBM Plex Sans" pitchFamily="34" charset="-120"/>
              </a:rPr>
              <a:t>Urology for the nephrologist</a:t>
            </a:r>
            <a:endParaRPr lang="en-US" sz="1300" dirty="0"/>
          </a:p>
        </p:txBody>
      </p:sp>
      <p:sp>
        <p:nvSpPr>
          <p:cNvPr id="32" name="Shape 30"/>
          <p:cNvSpPr/>
          <p:nvPr/>
        </p:nvSpPr>
        <p:spPr>
          <a:xfrm>
            <a:off x="7213600" y="3911600"/>
            <a:ext cx="2032000" cy="673100"/>
          </a:xfrm>
          <a:prstGeom prst="roundRect">
            <a:avLst>
              <a:gd name="adj" fmla="val 11321"/>
            </a:avLst>
          </a:prstGeom>
          <a:solidFill>
            <a:srgbClr val="B4472C"/>
          </a:solidFill>
          <a:ln/>
        </p:spPr>
        <p:txBody>
          <a:bodyPr/>
          <a:lstStyle/>
          <a:p>
            <a:endParaRPr lang="en-US"/>
          </a:p>
        </p:txBody>
      </p:sp>
      <p:sp>
        <p:nvSpPr>
          <p:cNvPr id="33" name="Text 31"/>
          <p:cNvSpPr/>
          <p:nvPr/>
        </p:nvSpPr>
        <p:spPr>
          <a:xfrm>
            <a:off x="7340600" y="4038600"/>
            <a:ext cx="1831340" cy="444500"/>
          </a:xfrm>
          <a:prstGeom prst="rect">
            <a:avLst/>
          </a:prstGeom>
          <a:noFill/>
          <a:ln/>
        </p:spPr>
        <p:txBody>
          <a:bodyPr wrap="square" lIns="0" tIns="0" rIns="0" bIns="0" rtlCol="0" anchor="t">
            <a:normAutofit/>
          </a:bodyPr>
          <a:lstStyle/>
          <a:p>
            <a:pPr marL="0" indent="0" algn="l">
              <a:lnSpc>
                <a:spcPts val="1690"/>
              </a:lnSpc>
              <a:buNone/>
            </a:pPr>
            <a:r>
              <a:rPr lang="en-US" sz="1300" b="1" dirty="0">
                <a:solidFill>
                  <a:srgbClr val="FBF3EE"/>
                </a:solidFill>
                <a:latin typeface="IBM Plex Sans" pitchFamily="34" charset="0"/>
                <a:ea typeface="IBM Plex Sans" pitchFamily="34" charset="-122"/>
                <a:cs typeface="IBM Plex Sans" pitchFamily="34" charset="-120"/>
              </a:rPr>
              <a:t>Adolescents &amp; young adults</a:t>
            </a:r>
            <a:endParaRPr lang="en-US" sz="1300" dirty="0"/>
          </a:p>
        </p:txBody>
      </p:sp>
      <p:sp>
        <p:nvSpPr>
          <p:cNvPr id="34" name="Shape 32"/>
          <p:cNvSpPr/>
          <p:nvPr/>
        </p:nvSpPr>
        <p:spPr>
          <a:xfrm>
            <a:off x="9347200" y="3911600"/>
            <a:ext cx="2032000" cy="673100"/>
          </a:xfrm>
          <a:prstGeom prst="roundRect">
            <a:avLst>
              <a:gd name="adj" fmla="val 11321"/>
            </a:avLst>
          </a:prstGeom>
          <a:solidFill>
            <a:srgbClr val="B4472C"/>
          </a:solidFill>
          <a:ln/>
        </p:spPr>
        <p:txBody>
          <a:bodyPr/>
          <a:lstStyle/>
          <a:p>
            <a:endParaRPr lang="en-US"/>
          </a:p>
        </p:txBody>
      </p:sp>
      <p:sp>
        <p:nvSpPr>
          <p:cNvPr id="35" name="Text 33"/>
          <p:cNvSpPr/>
          <p:nvPr/>
        </p:nvSpPr>
        <p:spPr>
          <a:xfrm>
            <a:off x="9474200" y="4038600"/>
            <a:ext cx="1831340" cy="444500"/>
          </a:xfrm>
          <a:prstGeom prst="rect">
            <a:avLst/>
          </a:prstGeom>
          <a:noFill/>
          <a:ln/>
        </p:spPr>
        <p:txBody>
          <a:bodyPr wrap="square" lIns="0" tIns="0" rIns="0" bIns="0" rtlCol="0" anchor="t">
            <a:normAutofit/>
          </a:bodyPr>
          <a:lstStyle/>
          <a:p>
            <a:pPr marL="0" indent="0" algn="l">
              <a:lnSpc>
                <a:spcPts val="1690"/>
              </a:lnSpc>
              <a:buNone/>
            </a:pPr>
            <a:r>
              <a:rPr lang="en-US" sz="1300" b="1" dirty="0">
                <a:solidFill>
                  <a:srgbClr val="FBF3EE"/>
                </a:solidFill>
                <a:latin typeface="IBM Plex Sans" pitchFamily="34" charset="0"/>
                <a:ea typeface="IBM Plex Sans" pitchFamily="34" charset="-122"/>
                <a:cs typeface="IBM Plex Sans" pitchFamily="34" charset="-120"/>
              </a:rPr>
              <a:t>Kidney disease in pregnancy</a:t>
            </a:r>
            <a:endParaRPr lang="en-US" sz="1300" dirty="0"/>
          </a:p>
        </p:txBody>
      </p:sp>
      <p:sp>
        <p:nvSpPr>
          <p:cNvPr id="36" name="Text 34"/>
          <p:cNvSpPr/>
          <p:nvPr/>
        </p:nvSpPr>
        <p:spPr>
          <a:xfrm>
            <a:off x="812800" y="4838700"/>
            <a:ext cx="10883392" cy="25400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B4472C"/>
                </a:solidFill>
                <a:latin typeface="IBM Plex Sans" pitchFamily="34" charset="0"/>
                <a:ea typeface="IBM Plex Sans" pitchFamily="34" charset="-122"/>
                <a:cs typeface="IBM Plex Sans" pitchFamily="34" charset="-120"/>
              </a:rPr>
              <a:t>Highlighted:</a:t>
            </a:r>
            <a:r>
              <a:rPr lang="en-US" sz="1300" dirty="0">
                <a:solidFill>
                  <a:srgbClr val="3D4F55"/>
                </a:solidFill>
                <a:latin typeface="IBM Plex Sans" pitchFamily="34" charset="0"/>
                <a:ea typeface="IBM Plex Sans" pitchFamily="34" charset="-122"/>
                <a:cs typeface="IBM Plex Sans" pitchFamily="34" charset="-120"/>
              </a:rPr>
              <a:t> areas that broaden traditional training — also advanced CKD in older people, conservative and palliative care</a:t>
            </a:r>
            <a:endParaRPr lang="en-US" sz="1300" dirty="0"/>
          </a:p>
        </p:txBody>
      </p:sp>
      <p:sp>
        <p:nvSpPr>
          <p:cNvPr id="37" name="Text 35"/>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§6.3 · subheadings are illustrative, not exhaustive · 5</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E6EE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PRACTICAL SKILLS · §6.4</a:t>
            </a:r>
            <a:endParaRPr lang="en-US" sz="1200" dirty="0"/>
          </a:p>
        </p:txBody>
      </p:sp>
      <p:sp>
        <p:nvSpPr>
          <p:cNvPr id="3" name="Text 1"/>
          <p:cNvSpPr>
            <a:spLocks noGrp="1"/>
          </p:cNvSpPr>
          <p:nvPr>
            <p:ph type="title"/>
          </p:nvPr>
        </p:nvSpPr>
        <p:spPr>
          <a:xfrm>
            <a:off x="812800" y="1098550"/>
            <a:ext cx="10883392" cy="4699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Hands-on skills, with a clear floor</a:t>
            </a:r>
            <a:endParaRPr lang="en-US" sz="3200" dirty="0"/>
          </a:p>
        </p:txBody>
      </p:sp>
      <p:sp>
        <p:nvSpPr>
          <p:cNvPr id="4" name="Shape 2"/>
          <p:cNvSpPr/>
          <p:nvPr/>
        </p:nvSpPr>
        <p:spPr>
          <a:xfrm>
            <a:off x="812800" y="1797050"/>
            <a:ext cx="10566400" cy="3100388"/>
          </a:xfrm>
          <a:prstGeom prst="roundRect">
            <a:avLst>
              <a:gd name="adj" fmla="val 2458"/>
            </a:avLst>
          </a:prstGeom>
          <a:solidFill>
            <a:srgbClr val="F7F5F0"/>
          </a:solidFill>
          <a:ln/>
        </p:spPr>
        <p:txBody>
          <a:bodyPr/>
          <a:lstStyle/>
          <a:p>
            <a:endParaRPr lang="en-US"/>
          </a:p>
        </p:txBody>
      </p:sp>
      <p:sp>
        <p:nvSpPr>
          <p:cNvPr id="5" name="Shape 3"/>
          <p:cNvSpPr/>
          <p:nvPr/>
        </p:nvSpPr>
        <p:spPr>
          <a:xfrm>
            <a:off x="812800" y="1797050"/>
            <a:ext cx="10566400" cy="3100388"/>
          </a:xfrm>
          <a:custGeom>
            <a:avLst/>
            <a:gdLst/>
            <a:ahLst/>
            <a:cxnLst/>
            <a:rect l="l" t="t" r="r" b="b"/>
            <a:pathLst>
              <a:path w="10566400" h="3100388">
                <a:moveTo>
                  <a:pt x="76200" y="3100388"/>
                </a:moveTo>
                <a:lnTo>
                  <a:pt x="76200" y="3100388"/>
                </a:lnTo>
                <a:arcTo wR="76200" hR="76200" stAng="5400000" swAng="5400000"/>
                <a:lnTo>
                  <a:pt x="0" y="76200"/>
                </a:lnTo>
                <a:arcTo wR="76200" hR="76200" stAng="10800000" swAng="5400000"/>
                <a:lnTo>
                  <a:pt x="10490200" y="0"/>
                </a:lnTo>
                <a:arcTo wR="76200" hR="76200" stAng="16200000" swAng="5400000"/>
                <a:lnTo>
                  <a:pt x="10566400" y="76200"/>
                </a:lnTo>
                <a:arcTo wR="76200" hR="63500" stAng="0" swAng="-5400000"/>
                <a:lnTo>
                  <a:pt x="76200" y="12700"/>
                </a:lnTo>
                <a:arcTo wR="63500" hR="63500" stAng="16200000" swAng="-5400000"/>
                <a:lnTo>
                  <a:pt x="12700" y="3024188"/>
                </a:lnTo>
                <a:arcTo wR="63500" hR="76200" stAng="10800000" swAng="-5400000"/>
                <a:close/>
              </a:path>
            </a:pathLst>
          </a:custGeom>
          <a:solidFill>
            <a:srgbClr val="141413">
              <a:alpha val="22000"/>
            </a:srgbClr>
          </a:solidFill>
          <a:ln/>
        </p:spPr>
        <p:txBody>
          <a:bodyPr/>
          <a:lstStyle/>
          <a:p>
            <a:endParaRPr lang="en-US"/>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1809750"/>
          <a:ext cx="10553700" cy="3087688"/>
        </p:xfrm>
        <a:graphic>
          <a:graphicData uri="http://schemas.openxmlformats.org/drawingml/2006/table">
            <a:tbl>
              <a:tblPr/>
              <a:tblGrid>
                <a:gridCol w="3166110">
                  <a:extLst>
                    <a:ext uri="{9D8B030D-6E8A-4147-A177-3AD203B41FA5}">
                      <a16:colId xmlns:a16="http://schemas.microsoft.com/office/drawing/2014/main" val="20000"/>
                    </a:ext>
                  </a:extLst>
                </a:gridCol>
                <a:gridCol w="7387590">
                  <a:extLst>
                    <a:ext uri="{9D8B030D-6E8A-4147-A177-3AD203B41FA5}">
                      <a16:colId xmlns:a16="http://schemas.microsoft.com/office/drawing/2014/main" val="20001"/>
                    </a:ext>
                  </a:extLst>
                </a:gridCol>
              </a:tblGrid>
              <a:tr h="385961">
                <a:tc>
                  <a:txBody>
                    <a:bodyPr/>
                    <a:lstStyle/>
                    <a:p>
                      <a:pPr marL="0" indent="0">
                        <a:lnSpc>
                          <a:spcPts val="1960"/>
                        </a:lnSpc>
                        <a:buNone/>
                      </a:pPr>
                      <a:r>
                        <a:rPr lang="en-US" sz="1400" b="1" dirty="0">
                          <a:solidFill>
                            <a:srgbClr val="F7F5F0"/>
                          </a:solidFill>
                          <a:latin typeface="IBM Plex Sans" pitchFamily="34" charset="0"/>
                          <a:ea typeface="IBM Plex Sans" pitchFamily="34" charset="-122"/>
                          <a:cs typeface="IBM Plex Sans" pitchFamily="34" charset="-120"/>
                        </a:rPr>
                        <a:t>Skill</a:t>
                      </a:r>
                      <a:endParaRPr lang="en-US" sz="1400" dirty="0">
                        <a:latin typeface="IBM Plex Sans" charset="0"/>
                        <a:ea typeface="IBM Plex Sans" charset="0"/>
                        <a:cs typeface="IBM Plex Sans" charset="0"/>
                      </a:endParaRPr>
                    </a:p>
                  </a:txBody>
                  <a:tcPr marL="62230" marR="62230" marT="62230" marB="62230">
                    <a:lnL w="0" cap="flat" cmpd="sng" algn="ctr">
                      <a:noFill/>
                    </a:lnL>
                    <a:lnR w="12700" cap="flat" cmpd="sng" algn="ctr">
                      <a:solidFill>
                        <a:srgbClr val="122A31"/>
                      </a:solidFill>
                      <a:prstDash val="solid"/>
                      <a:round/>
                      <a:headEnd type="none" w="med" len="med"/>
                      <a:tailEnd type="none" w="med" len="med"/>
                    </a:lnR>
                    <a:lnT w="0" cap="flat" cmpd="sng" algn="ctr">
                      <a:noFill/>
                    </a:lnT>
                    <a:lnB w="12700" cap="flat" cmpd="sng" algn="ctr">
                      <a:solidFill>
                        <a:srgbClr val="122A31"/>
                      </a:solidFill>
                      <a:prstDash val="solid"/>
                      <a:round/>
                      <a:headEnd type="none" w="med" len="med"/>
                      <a:tailEnd type="none" w="med" len="med"/>
                    </a:lnB>
                    <a:solidFill>
                      <a:srgbClr val="12303A"/>
                    </a:solidFill>
                  </a:tcPr>
                </a:tc>
                <a:tc>
                  <a:txBody>
                    <a:bodyPr/>
                    <a:lstStyle/>
                    <a:p>
                      <a:pPr marL="0" indent="0">
                        <a:lnSpc>
                          <a:spcPts val="1960"/>
                        </a:lnSpc>
                        <a:buNone/>
                      </a:pPr>
                      <a:r>
                        <a:rPr lang="en-US" sz="1400" b="1" dirty="0">
                          <a:solidFill>
                            <a:srgbClr val="F7F5F0"/>
                          </a:solidFill>
                          <a:latin typeface="IBM Plex Sans" pitchFamily="34" charset="0"/>
                          <a:ea typeface="IBM Plex Sans" pitchFamily="34" charset="-122"/>
                          <a:cs typeface="IBM Plex Sans" pitchFamily="34" charset="-120"/>
                        </a:rPr>
                        <a:t>Minimum expectation</a:t>
                      </a:r>
                      <a:endParaRPr lang="en-US" sz="1400" dirty="0">
                        <a:latin typeface="IBM Plex Sans" charset="0"/>
                        <a:ea typeface="IBM Plex Sans" charset="0"/>
                        <a:cs typeface="IBM Plex Sans" charset="0"/>
                      </a:endParaRPr>
                    </a:p>
                  </a:txBody>
                  <a:tcPr marL="62230" marR="62230" marT="62230" marB="62230">
                    <a:lnL w="12700" cap="flat" cmpd="sng" algn="ctr">
                      <a:solidFill>
                        <a:srgbClr val="122A31"/>
                      </a:solidFill>
                      <a:prstDash val="solid"/>
                      <a:round/>
                      <a:headEnd type="none" w="med" len="med"/>
                      <a:tailEnd type="none" w="med" len="med"/>
                    </a:lnL>
                    <a:lnR w="12700" cap="flat" cmpd="sng" algn="ctr">
                      <a:solidFill>
                        <a:srgbClr val="122A31"/>
                      </a:solidFill>
                      <a:prstDash val="solid"/>
                      <a:round/>
                      <a:headEnd type="none" w="med" len="med"/>
                      <a:tailEnd type="none" w="med" len="med"/>
                    </a:lnR>
                    <a:lnT w="0" cap="flat" cmpd="sng" algn="ctr">
                      <a:noFill/>
                    </a:lnT>
                    <a:lnB w="12700" cap="flat" cmpd="sng" algn="ctr">
                      <a:solidFill>
                        <a:srgbClr val="122A31"/>
                      </a:solidFill>
                      <a:prstDash val="solid"/>
                      <a:round/>
                      <a:headEnd type="none" w="med" len="med"/>
                      <a:tailEnd type="none" w="med" len="med"/>
                    </a:lnB>
                    <a:solidFill>
                      <a:srgbClr val="12303A"/>
                    </a:solidFill>
                  </a:tcPr>
                </a:tc>
                <a:extLst>
                  <a:ext uri="{0D108BD9-81ED-4DB2-BD59-A6C34878D82A}">
                    <a16:rowId xmlns:a16="http://schemas.microsoft.com/office/drawing/2014/main" val="10000"/>
                  </a:ext>
                </a:extLst>
              </a:tr>
              <a:tr h="385961">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Dialysis catheters</a:t>
                      </a:r>
                      <a:endParaRPr lang="en-US" sz="1400" dirty="0">
                        <a:latin typeface="IBM Plex Sans" charset="0"/>
                        <a:ea typeface="IBM Plex Sans" charset="0"/>
                        <a:cs typeface="IBM Plex Sans" charset="0"/>
                      </a:endParaRPr>
                    </a:p>
                  </a:txBody>
                  <a:tcPr marL="62230" marR="62230" marT="62230" marB="62230">
                    <a:lnL w="0" cap="flat" cmpd="sng" algn="ctr">
                      <a:noFill/>
                    </a:lnL>
                    <a:lnR w="12700" cap="flat" cmpd="sng" algn="ctr">
                      <a:solidFill>
                        <a:srgbClr val="C5C4BF"/>
                      </a:solidFill>
                      <a:prstDash val="solid"/>
                      <a:round/>
                      <a:headEnd type="none" w="med" len="med"/>
                      <a:tailEnd type="none" w="med" len="med"/>
                    </a:lnR>
                    <a:lnT w="12700" cap="flat" cmpd="sng" algn="ctr">
                      <a:solidFill>
                        <a:srgbClr val="122A3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Temporary HD, tunnelled HD and PD — observe each at least once</a:t>
                      </a:r>
                      <a:endParaRPr lang="en-US" sz="1400" dirty="0">
                        <a:latin typeface="IBM Plex Sans" charset="0"/>
                        <a:ea typeface="IBM Plex Sans" charset="0"/>
                        <a:cs typeface="IBM Plex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122A3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1"/>
                  </a:ext>
                </a:extLst>
              </a:tr>
              <a:tr h="385961">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Kidney biopsy</a:t>
                      </a:r>
                      <a:endParaRPr lang="en-US" sz="1400" dirty="0">
                        <a:latin typeface="IBM Plex Sans" charset="0"/>
                        <a:ea typeface="IBM Plex Sans" charset="0"/>
                        <a:cs typeface="IBM Plex Sans" charset="0"/>
                      </a:endParaRPr>
                    </a:p>
                  </a:txBody>
                  <a:tcPr marL="62230" marR="62230" marT="62230" marB="62230">
                    <a:lnL w="0" cap="flat" cmpd="sng" algn="ctr">
                      <a:noFill/>
                    </a:lnL>
                    <a:lnR w="12700" cap="flat" cmpd="sng" algn="ctr">
                      <a:solidFill>
                        <a:srgbClr val="BFC2C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FC2C1"/>
                      </a:solidFill>
                      <a:prstDash val="solid"/>
                      <a:round/>
                      <a:headEnd type="none" w="med" len="med"/>
                      <a:tailEnd type="none" w="med" len="med"/>
                    </a:lnB>
                    <a:solidFill>
                      <a:srgbClr val="EFF3F2"/>
                    </a:solidFill>
                  </a:tcPr>
                </a:tc>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Native and transplant — observe at least one of each</a:t>
                      </a:r>
                      <a:endParaRPr lang="en-US" sz="1400" dirty="0">
                        <a:latin typeface="IBM Plex Sans" charset="0"/>
                        <a:ea typeface="IBM Plex Sans" charset="0"/>
                        <a:cs typeface="IBM Plex Sans" charset="0"/>
                      </a:endParaRPr>
                    </a:p>
                  </a:txBody>
                  <a:tcPr marL="62230" marR="62230" marT="62230" marB="62230">
                    <a:lnL w="12700" cap="flat" cmpd="sng" algn="ctr">
                      <a:solidFill>
                        <a:srgbClr val="BFC2C1"/>
                      </a:solidFill>
                      <a:prstDash val="solid"/>
                      <a:round/>
                      <a:headEnd type="none" w="med" len="med"/>
                      <a:tailEnd type="none" w="med" len="med"/>
                    </a:lnL>
                    <a:lnR w="12700" cap="flat" cmpd="sng" algn="ctr">
                      <a:solidFill>
                        <a:srgbClr val="BFC2C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FC2C1"/>
                      </a:solidFill>
                      <a:prstDash val="solid"/>
                      <a:round/>
                      <a:headEnd type="none" w="med" len="med"/>
                      <a:tailEnd type="none" w="med" len="med"/>
                    </a:lnB>
                    <a:solidFill>
                      <a:srgbClr val="EFF3F2"/>
                    </a:solidFill>
                  </a:tcPr>
                </a:tc>
                <a:extLst>
                  <a:ext uri="{0D108BD9-81ED-4DB2-BD59-A6C34878D82A}">
                    <a16:rowId xmlns:a16="http://schemas.microsoft.com/office/drawing/2014/main" val="10002"/>
                  </a:ext>
                </a:extLst>
              </a:tr>
              <a:tr h="385961">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Point-of-care ultrasound</a:t>
                      </a:r>
                      <a:endParaRPr lang="en-US" sz="1400" dirty="0">
                        <a:latin typeface="IBM Plex Sans" charset="0"/>
                        <a:ea typeface="IBM Plex Sans" charset="0"/>
                        <a:cs typeface="IBM Plex Sans" charset="0"/>
                      </a:endParaRPr>
                    </a:p>
                  </a:txBody>
                  <a:tcPr marL="62230" marR="62230" marT="62230" marB="62230">
                    <a:lnL w="0" cap="flat" cmpd="sng" algn="ctr">
                      <a:noFill/>
                    </a:lnL>
                    <a:lnR w="12700" cap="flat" cmpd="sng" algn="ctr">
                      <a:solidFill>
                        <a:srgbClr val="C5C4BF"/>
                      </a:solidFill>
                      <a:prstDash val="solid"/>
                      <a:round/>
                      <a:headEnd type="none" w="med" len="med"/>
                      <a:tailEnd type="none" w="med" len="med"/>
                    </a:lnR>
                    <a:lnT w="12700" cap="flat" cmpd="sng" algn="ctr">
                      <a:solidFill>
                        <a:srgbClr val="BFC2C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Perform POCUS to identify or exclude obstruction in AKI</a:t>
                      </a:r>
                      <a:endParaRPr lang="en-US" sz="1400" dirty="0">
                        <a:latin typeface="IBM Plex Sans" charset="0"/>
                        <a:ea typeface="IBM Plex Sans" charset="0"/>
                        <a:cs typeface="IBM Plex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BFC2C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3"/>
                  </a:ext>
                </a:extLst>
              </a:tr>
              <a:tr h="385961">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Urine microscopy</a:t>
                      </a:r>
                      <a:endParaRPr lang="en-US" sz="1400" dirty="0">
                        <a:latin typeface="IBM Plex Sans" charset="0"/>
                        <a:ea typeface="IBM Plex Sans" charset="0"/>
                        <a:cs typeface="IBM Plex Sans" charset="0"/>
                      </a:endParaRPr>
                    </a:p>
                  </a:txBody>
                  <a:tcPr marL="62230" marR="62230" marT="62230" marB="62230">
                    <a:lnL w="0" cap="flat" cmpd="sng" algn="ctr">
                      <a:noFill/>
                    </a:lnL>
                    <a:lnR w="12700" cap="flat" cmpd="sng" algn="ctr">
                      <a:solidFill>
                        <a:srgbClr val="BFC2C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FC2C1"/>
                      </a:solidFill>
                      <a:prstDash val="solid"/>
                      <a:round/>
                      <a:headEnd type="none" w="med" len="med"/>
                      <a:tailEnd type="none" w="med" len="med"/>
                    </a:lnB>
                    <a:solidFill>
                      <a:srgbClr val="EFF3F2"/>
                    </a:solidFill>
                  </a:tcPr>
                </a:tc>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Prepare and interpret slides</a:t>
                      </a:r>
                      <a:endParaRPr lang="en-US" sz="1400" dirty="0">
                        <a:latin typeface="IBM Plex Sans" charset="0"/>
                        <a:ea typeface="IBM Plex Sans" charset="0"/>
                        <a:cs typeface="IBM Plex Sans" charset="0"/>
                      </a:endParaRPr>
                    </a:p>
                  </a:txBody>
                  <a:tcPr marL="62230" marR="62230" marT="62230" marB="62230">
                    <a:lnL w="12700" cap="flat" cmpd="sng" algn="ctr">
                      <a:solidFill>
                        <a:srgbClr val="BFC2C1"/>
                      </a:solidFill>
                      <a:prstDash val="solid"/>
                      <a:round/>
                      <a:headEnd type="none" w="med" len="med"/>
                      <a:tailEnd type="none" w="med" len="med"/>
                    </a:lnL>
                    <a:lnR w="12700" cap="flat" cmpd="sng" algn="ctr">
                      <a:solidFill>
                        <a:srgbClr val="BFC2C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FC2C1"/>
                      </a:solidFill>
                      <a:prstDash val="solid"/>
                      <a:round/>
                      <a:headEnd type="none" w="med" len="med"/>
                      <a:tailEnd type="none" w="med" len="med"/>
                    </a:lnB>
                    <a:solidFill>
                      <a:srgbClr val="EFF3F2"/>
                    </a:solidFill>
                  </a:tcPr>
                </a:tc>
                <a:extLst>
                  <a:ext uri="{0D108BD9-81ED-4DB2-BD59-A6C34878D82A}">
                    <a16:rowId xmlns:a16="http://schemas.microsoft.com/office/drawing/2014/main" val="10004"/>
                  </a:ext>
                </a:extLst>
              </a:tr>
              <a:tr h="385961">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Biopsy histology</a:t>
                      </a:r>
                      <a:endParaRPr lang="en-US" sz="1400" dirty="0">
                        <a:latin typeface="IBM Plex Sans" charset="0"/>
                        <a:ea typeface="IBM Plex Sans" charset="0"/>
                        <a:cs typeface="IBM Plex Sans" charset="0"/>
                      </a:endParaRPr>
                    </a:p>
                  </a:txBody>
                  <a:tcPr marL="62230" marR="62230" marT="62230" marB="62230">
                    <a:lnL w="0" cap="flat" cmpd="sng" algn="ctr">
                      <a:noFill/>
                    </a:lnL>
                    <a:lnR w="12700" cap="flat" cmpd="sng" algn="ctr">
                      <a:solidFill>
                        <a:srgbClr val="C5C4BF"/>
                      </a:solidFill>
                      <a:prstDash val="solid"/>
                      <a:round/>
                      <a:headEnd type="none" w="med" len="med"/>
                      <a:tailEnd type="none" w="med" len="med"/>
                    </a:lnR>
                    <a:lnT w="12700" cap="flat" cmpd="sng" algn="ctr">
                      <a:solidFill>
                        <a:srgbClr val="BFC2C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Discuss findings with the renal pathologist (mandatory)</a:t>
                      </a:r>
                      <a:endParaRPr lang="en-US" sz="1400" dirty="0">
                        <a:latin typeface="IBM Plex Sans" charset="0"/>
                        <a:ea typeface="IBM Plex Sans" charset="0"/>
                        <a:cs typeface="IBM Plex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BFC2C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5"/>
                  </a:ext>
                </a:extLst>
              </a:tr>
              <a:tr h="385961">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Transplant operation</a:t>
                      </a:r>
                      <a:endParaRPr lang="en-US" sz="1400" dirty="0">
                        <a:latin typeface="IBM Plex Sans" charset="0"/>
                        <a:ea typeface="IBM Plex Sans" charset="0"/>
                        <a:cs typeface="IBM Plex Sans" charset="0"/>
                      </a:endParaRPr>
                    </a:p>
                  </a:txBody>
                  <a:tcPr marL="62230" marR="62230" marT="62230" marB="62230">
                    <a:lnL w="0" cap="flat" cmpd="sng" algn="ctr">
                      <a:noFill/>
                    </a:lnL>
                    <a:lnR w="12700" cap="flat" cmpd="sng" algn="ctr">
                      <a:solidFill>
                        <a:srgbClr val="BFC2C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FC2C1"/>
                      </a:solidFill>
                      <a:prstDash val="solid"/>
                      <a:round/>
                      <a:headEnd type="none" w="med" len="med"/>
                      <a:tailEnd type="none" w="med" len="med"/>
                    </a:lnB>
                    <a:solidFill>
                      <a:srgbClr val="EFF3F2"/>
                    </a:solidFill>
                  </a:tcPr>
                </a:tc>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Ideally observe at least one</a:t>
                      </a:r>
                      <a:endParaRPr lang="en-US" sz="1400" dirty="0">
                        <a:latin typeface="IBM Plex Sans" charset="0"/>
                        <a:ea typeface="IBM Plex Sans" charset="0"/>
                        <a:cs typeface="IBM Plex Sans" charset="0"/>
                      </a:endParaRPr>
                    </a:p>
                  </a:txBody>
                  <a:tcPr marL="62230" marR="62230" marT="62230" marB="62230">
                    <a:lnL w="12700" cap="flat" cmpd="sng" algn="ctr">
                      <a:solidFill>
                        <a:srgbClr val="BFC2C1"/>
                      </a:solidFill>
                      <a:prstDash val="solid"/>
                      <a:round/>
                      <a:headEnd type="none" w="med" len="med"/>
                      <a:tailEnd type="none" w="med" len="med"/>
                    </a:lnL>
                    <a:lnR w="12700" cap="flat" cmpd="sng" algn="ctr">
                      <a:solidFill>
                        <a:srgbClr val="BFC2C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FC2C1"/>
                      </a:solidFill>
                      <a:prstDash val="solid"/>
                      <a:round/>
                      <a:headEnd type="none" w="med" len="med"/>
                      <a:tailEnd type="none" w="med" len="med"/>
                    </a:lnB>
                    <a:solidFill>
                      <a:srgbClr val="EFF3F2"/>
                    </a:solidFill>
                  </a:tcPr>
                </a:tc>
                <a:extLst>
                  <a:ext uri="{0D108BD9-81ED-4DB2-BD59-A6C34878D82A}">
                    <a16:rowId xmlns:a16="http://schemas.microsoft.com/office/drawing/2014/main" val="10006"/>
                  </a:ext>
                </a:extLst>
              </a:tr>
              <a:tr h="385961">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Laboratory medicine</a:t>
                      </a:r>
                      <a:endParaRPr lang="en-US" sz="1400" dirty="0">
                        <a:latin typeface="IBM Plex Sans" charset="0"/>
                        <a:ea typeface="IBM Plex Sans" charset="0"/>
                        <a:cs typeface="IBM Plex Sans" charset="0"/>
                      </a:endParaRPr>
                    </a:p>
                  </a:txBody>
                  <a:tcPr marL="62230" marR="62230" marT="62230" marB="62230">
                    <a:lnL w="0" cap="flat" cmpd="sng" algn="ctr">
                      <a:noFill/>
                    </a:lnL>
                    <a:lnR w="12700" cap="flat" cmpd="sng" algn="ctr">
                      <a:solidFill>
                        <a:srgbClr val="C5C4BF"/>
                      </a:solidFill>
                      <a:prstDash val="solid"/>
                      <a:round/>
                      <a:headEnd type="none" w="med" len="med"/>
                      <a:tailEnd type="none" w="med" len="med"/>
                    </a:lnR>
                    <a:lnT w="12700" cap="flat" cmpd="sng" algn="ctr">
                      <a:solidFill>
                        <a:srgbClr val="BFC2C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1960"/>
                        </a:lnSpc>
                        <a:buNone/>
                      </a:pPr>
                      <a:r>
                        <a:rPr lang="en-US" sz="1400" dirty="0">
                          <a:solidFill>
                            <a:srgbClr val="12303A"/>
                          </a:solidFill>
                          <a:latin typeface="IBM Plex Sans" pitchFamily="34" charset="0"/>
                          <a:ea typeface="IBM Plex Sans" pitchFamily="34" charset="-122"/>
                          <a:cs typeface="IBM Plex Sans" pitchFamily="34" charset="-120"/>
                        </a:rPr>
                        <a:t>Select, request and interpret tests; know their limits</a:t>
                      </a:r>
                      <a:endParaRPr lang="en-US" sz="1400" dirty="0">
                        <a:latin typeface="IBM Plex Sans" charset="0"/>
                        <a:ea typeface="IBM Plex Sans" charset="0"/>
                        <a:cs typeface="IBM Plex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BFC2C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7" name="Text 4"/>
          <p:cNvSpPr/>
          <p:nvPr/>
        </p:nvSpPr>
        <p:spPr>
          <a:xfrm>
            <a:off x="812800" y="5151438"/>
            <a:ext cx="10883392" cy="4826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F55"/>
                </a:solidFill>
                <a:latin typeface="IBM Plex Sans" pitchFamily="34" charset="0"/>
                <a:ea typeface="IBM Plex Sans" pitchFamily="34" charset="-122"/>
                <a:cs typeface="IBM Plex Sans" pitchFamily="34" charset="-120"/>
              </a:rPr>
              <a:t>Where a procedure is part of the local expected competence, it is performed to standard practice — documented in the portfolio, often by DOPS.</a:t>
            </a:r>
            <a:endParaRPr lang="en-US" sz="1300" dirty="0"/>
          </a:p>
        </p:txBody>
      </p:sp>
      <p:sp>
        <p:nvSpPr>
          <p:cNvPr id="8" name="Text 5"/>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§6.4 · 6</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NEPHROLOGY-SPECIFIC CARE · §6.5.1</a:t>
            </a:r>
            <a:endParaRPr lang="en-US" sz="1200" dirty="0"/>
          </a:p>
        </p:txBody>
      </p:sp>
      <p:sp>
        <p:nvSpPr>
          <p:cNvPr id="3" name="Text 1"/>
          <p:cNvSpPr>
            <a:spLocks noGrp="1"/>
          </p:cNvSpPr>
          <p:nvPr>
            <p:ph type="title"/>
          </p:nvPr>
        </p:nvSpPr>
        <p:spPr>
          <a:xfrm>
            <a:off x="812800" y="1098550"/>
            <a:ext cx="10883392" cy="9144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Kidney failure: three pathways, managed at specialist level</a:t>
            </a:r>
            <a:endParaRPr lang="en-US" sz="3200" dirty="0"/>
          </a:p>
        </p:txBody>
      </p:sp>
      <p:sp>
        <p:nvSpPr>
          <p:cNvPr id="4" name="Shape 2"/>
          <p:cNvSpPr/>
          <p:nvPr/>
        </p:nvSpPr>
        <p:spPr>
          <a:xfrm>
            <a:off x="815975" y="2295525"/>
            <a:ext cx="3414216" cy="3232150"/>
          </a:xfrm>
          <a:prstGeom prst="roundRect">
            <a:avLst>
              <a:gd name="adj" fmla="val 3045"/>
            </a:avLst>
          </a:prstGeom>
          <a:solidFill>
            <a:srgbClr val="FFFFFF"/>
          </a:solidFill>
          <a:ln w="6350">
            <a:solidFill>
              <a:srgbClr val="D9E2E1"/>
            </a:solidFill>
            <a:prstDash val="solid"/>
          </a:ln>
        </p:spPr>
        <p:txBody>
          <a:bodyPr/>
          <a:lstStyle/>
          <a:p>
            <a:endParaRPr lang="en-US"/>
          </a:p>
        </p:txBody>
      </p:sp>
      <p:sp>
        <p:nvSpPr>
          <p:cNvPr id="5" name="Text 3"/>
          <p:cNvSpPr/>
          <p:nvPr/>
        </p:nvSpPr>
        <p:spPr>
          <a:xfrm>
            <a:off x="1073150" y="2552700"/>
            <a:ext cx="298686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2303A"/>
                </a:solidFill>
                <a:latin typeface="Source Serif 4" pitchFamily="18" charset="0"/>
                <a:ea typeface="Source Serif 4" pitchFamily="18" charset="-122"/>
                <a:cs typeface="Source Serif 4" pitchFamily="18" charset="-120"/>
              </a:rPr>
              <a:t>Conservative care</a:t>
            </a:r>
            <a:endParaRPr lang="en-US" sz="2000" dirty="0"/>
          </a:p>
        </p:txBody>
      </p:sp>
      <p:sp>
        <p:nvSpPr>
          <p:cNvPr id="6" name="Text 4"/>
          <p:cNvSpPr/>
          <p:nvPr/>
        </p:nvSpPr>
        <p:spPr>
          <a:xfrm>
            <a:off x="1158494" y="2984500"/>
            <a:ext cx="2893898" cy="139700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For patients who decline or are unsuitable for KRT</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Shared decision-making and timely education</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Supportive, symptom-focused care</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Integration with palliative care</a:t>
            </a:r>
            <a:endParaRPr lang="en-US" sz="1300" dirty="0"/>
          </a:p>
        </p:txBody>
      </p:sp>
      <p:sp>
        <p:nvSpPr>
          <p:cNvPr id="7" name="Shape 5"/>
          <p:cNvSpPr/>
          <p:nvPr/>
        </p:nvSpPr>
        <p:spPr>
          <a:xfrm>
            <a:off x="4388941" y="2295525"/>
            <a:ext cx="3414216" cy="3232150"/>
          </a:xfrm>
          <a:prstGeom prst="roundRect">
            <a:avLst>
              <a:gd name="adj" fmla="val 3045"/>
            </a:avLst>
          </a:prstGeom>
          <a:solidFill>
            <a:srgbClr val="FFFFFF"/>
          </a:solidFill>
          <a:ln w="6350">
            <a:solidFill>
              <a:srgbClr val="D9E2E1"/>
            </a:solidFill>
            <a:prstDash val="solid"/>
          </a:ln>
        </p:spPr>
        <p:txBody>
          <a:bodyPr/>
          <a:lstStyle/>
          <a:p>
            <a:endParaRPr lang="en-US"/>
          </a:p>
        </p:txBody>
      </p:sp>
      <p:sp>
        <p:nvSpPr>
          <p:cNvPr id="8" name="Text 6"/>
          <p:cNvSpPr/>
          <p:nvPr/>
        </p:nvSpPr>
        <p:spPr>
          <a:xfrm>
            <a:off x="4646116" y="2552700"/>
            <a:ext cx="298686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2303A"/>
                </a:solidFill>
                <a:latin typeface="Source Serif 4" pitchFamily="18" charset="0"/>
                <a:ea typeface="Source Serif 4" pitchFamily="18" charset="-122"/>
                <a:cs typeface="Source Serif 4" pitchFamily="18" charset="-120"/>
              </a:rPr>
              <a:t>Haemodialysis</a:t>
            </a:r>
            <a:endParaRPr lang="en-US" sz="2000" dirty="0"/>
          </a:p>
        </p:txBody>
      </p:sp>
      <p:sp>
        <p:nvSpPr>
          <p:cNvPr id="9" name="Text 7"/>
          <p:cNvSpPr/>
          <p:nvPr/>
        </p:nvSpPr>
        <p:spPr>
          <a:xfrm>
            <a:off x="4731460" y="2984500"/>
            <a:ext cx="2893898" cy="185420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In-centre and home HD counselling</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Vascular access planning and complications</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Initiation, prescription and monitoring</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Running the unit: water quality, infection control, audit</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Withdrawing dialysis</a:t>
            </a:r>
            <a:endParaRPr lang="en-US" sz="1300" dirty="0"/>
          </a:p>
        </p:txBody>
      </p:sp>
      <p:sp>
        <p:nvSpPr>
          <p:cNvPr id="10" name="Shape 8"/>
          <p:cNvSpPr/>
          <p:nvPr/>
        </p:nvSpPr>
        <p:spPr>
          <a:xfrm>
            <a:off x="7961908" y="2295525"/>
            <a:ext cx="3414216" cy="3232150"/>
          </a:xfrm>
          <a:prstGeom prst="roundRect">
            <a:avLst>
              <a:gd name="adj" fmla="val 3045"/>
            </a:avLst>
          </a:prstGeom>
          <a:solidFill>
            <a:srgbClr val="FFFFFF"/>
          </a:solidFill>
          <a:ln w="6350">
            <a:solidFill>
              <a:srgbClr val="D9E2E1"/>
            </a:solidFill>
            <a:prstDash val="solid"/>
          </a:ln>
        </p:spPr>
        <p:txBody>
          <a:bodyPr/>
          <a:lstStyle/>
          <a:p>
            <a:endParaRPr lang="en-US"/>
          </a:p>
        </p:txBody>
      </p:sp>
      <p:sp>
        <p:nvSpPr>
          <p:cNvPr id="11" name="Text 9"/>
          <p:cNvSpPr/>
          <p:nvPr/>
        </p:nvSpPr>
        <p:spPr>
          <a:xfrm>
            <a:off x="8219083" y="2552700"/>
            <a:ext cx="298686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2303A"/>
                </a:solidFill>
                <a:latin typeface="Source Serif 4" pitchFamily="18" charset="0"/>
                <a:ea typeface="Source Serif 4" pitchFamily="18" charset="-122"/>
                <a:cs typeface="Source Serif 4" pitchFamily="18" charset="-120"/>
              </a:rPr>
              <a:t>Peritoneal dialysis</a:t>
            </a:r>
            <a:endParaRPr lang="en-US" sz="2000" dirty="0"/>
          </a:p>
        </p:txBody>
      </p:sp>
      <p:sp>
        <p:nvSpPr>
          <p:cNvPr id="12" name="Text 10"/>
          <p:cNvSpPr/>
          <p:nvPr/>
        </p:nvSpPr>
        <p:spPr>
          <a:xfrm>
            <a:off x="8304427" y="2984500"/>
            <a:ext cx="2893898" cy="231140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Counselling on modality and lifestyle</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PD catheter planning and complications</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Prescription and membrane assessment</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Running a PD service: training, supplies, audit</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Recognising PD failure and transfer to HD</a:t>
            </a:r>
            <a:endParaRPr lang="en-US" sz="1300" dirty="0"/>
          </a:p>
        </p:txBody>
      </p:sp>
      <p:sp>
        <p:nvSpPr>
          <p:cNvPr id="13" name="Text 11"/>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§6.5.1 · 7</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E6EE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NEPHROLOGY-SPECIFIC CARE · §6.5.2</a:t>
            </a:r>
            <a:endParaRPr lang="en-US" sz="1200" dirty="0"/>
          </a:p>
        </p:txBody>
      </p:sp>
      <p:sp>
        <p:nvSpPr>
          <p:cNvPr id="3" name="Text 1"/>
          <p:cNvSpPr>
            <a:spLocks noGrp="1"/>
          </p:cNvSpPr>
          <p:nvPr>
            <p:ph type="title"/>
          </p:nvPr>
        </p:nvSpPr>
        <p:spPr>
          <a:xfrm>
            <a:off x="812800" y="1098550"/>
            <a:ext cx="10883392" cy="4699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Transplantation across the whole patient journey</a:t>
            </a:r>
            <a:endParaRPr lang="en-US" sz="3200" dirty="0"/>
          </a:p>
        </p:txBody>
      </p:sp>
      <p:sp>
        <p:nvSpPr>
          <p:cNvPr id="4" name="Shape 2"/>
          <p:cNvSpPr/>
          <p:nvPr/>
        </p:nvSpPr>
        <p:spPr>
          <a:xfrm>
            <a:off x="812800" y="1847850"/>
            <a:ext cx="3149600" cy="2743200"/>
          </a:xfrm>
          <a:prstGeom prst="roundRect">
            <a:avLst>
              <a:gd name="adj" fmla="val 3704"/>
            </a:avLst>
          </a:prstGeom>
          <a:solidFill>
            <a:srgbClr val="F7F5F0"/>
          </a:solidFill>
          <a:ln/>
        </p:spPr>
        <p:txBody>
          <a:bodyPr/>
          <a:lstStyle/>
          <a:p>
            <a:endParaRPr lang="en-US"/>
          </a:p>
        </p:txBody>
      </p:sp>
      <p:sp>
        <p:nvSpPr>
          <p:cNvPr id="5" name="Text 3"/>
          <p:cNvSpPr/>
          <p:nvPr/>
        </p:nvSpPr>
        <p:spPr>
          <a:xfrm>
            <a:off x="1041400" y="2076450"/>
            <a:ext cx="2773172" cy="23495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1F6F78"/>
                </a:solidFill>
                <a:latin typeface="IBM Plex Sans" pitchFamily="34" charset="0"/>
                <a:ea typeface="IBM Plex Sans" pitchFamily="34" charset="-122"/>
                <a:cs typeface="IBM Plex Sans" pitchFamily="34" charset="-120"/>
              </a:rPr>
              <a:t>BEFORE</a:t>
            </a:r>
            <a:endParaRPr lang="en-US" sz="1200" dirty="0"/>
          </a:p>
        </p:txBody>
      </p:sp>
      <p:sp>
        <p:nvSpPr>
          <p:cNvPr id="6" name="Text 4"/>
          <p:cNvSpPr/>
          <p:nvPr/>
        </p:nvSpPr>
        <p:spPr>
          <a:xfrm>
            <a:off x="1041400" y="2387600"/>
            <a:ext cx="2921000"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303A"/>
                </a:solidFill>
                <a:latin typeface="Source Serif 4" pitchFamily="18" charset="0"/>
                <a:ea typeface="Source Serif 4" pitchFamily="18" charset="-122"/>
                <a:cs typeface="Source Serif 4" pitchFamily="18" charset="-120"/>
              </a:rPr>
              <a:t>Recipient &amp; living donor</a:t>
            </a:r>
            <a:endParaRPr lang="en-US" sz="1800" dirty="0"/>
          </a:p>
        </p:txBody>
      </p:sp>
      <p:sp>
        <p:nvSpPr>
          <p:cNvPr id="7" name="Text 5"/>
          <p:cNvSpPr/>
          <p:nvPr/>
        </p:nvSpPr>
        <p:spPr>
          <a:xfrm>
            <a:off x="1126744" y="2762250"/>
            <a:ext cx="2680208" cy="139700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Transplant vs other modalities</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ABO/HLA matching, crossmatch</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Medical, surgical, ethical, social contraindications</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Living-donor work-up, incl. genetic risk</a:t>
            </a:r>
            <a:endParaRPr lang="en-US" sz="1300" dirty="0"/>
          </a:p>
        </p:txBody>
      </p:sp>
      <p:pic>
        <p:nvPicPr>
          <p:cNvPr id="8" name="Image 0" descr="arrow-right"/>
          <p:cNvPicPr>
            <a:picLocks noChangeAspect="1"/>
          </p:cNvPicPr>
          <p:nvPr/>
        </p:nvPicPr>
        <p:blipFill>
          <a:blip r:embed="rId3"/>
          <a:srcRect/>
          <a:stretch/>
        </p:blipFill>
        <p:spPr>
          <a:xfrm>
            <a:off x="4064000" y="3117850"/>
            <a:ext cx="355600" cy="203200"/>
          </a:xfrm>
          <a:prstGeom prst="rect">
            <a:avLst/>
          </a:prstGeom>
        </p:spPr>
      </p:pic>
      <p:sp>
        <p:nvSpPr>
          <p:cNvPr id="9" name="Shape 6"/>
          <p:cNvSpPr/>
          <p:nvPr/>
        </p:nvSpPr>
        <p:spPr>
          <a:xfrm>
            <a:off x="4521200" y="1847850"/>
            <a:ext cx="3149600" cy="2743200"/>
          </a:xfrm>
          <a:prstGeom prst="roundRect">
            <a:avLst>
              <a:gd name="adj" fmla="val 3704"/>
            </a:avLst>
          </a:prstGeom>
          <a:solidFill>
            <a:srgbClr val="F7F5F0"/>
          </a:solidFill>
          <a:ln/>
        </p:spPr>
        <p:txBody>
          <a:bodyPr/>
          <a:lstStyle/>
          <a:p>
            <a:endParaRPr lang="en-US"/>
          </a:p>
        </p:txBody>
      </p:sp>
      <p:sp>
        <p:nvSpPr>
          <p:cNvPr id="10" name="Text 7"/>
          <p:cNvSpPr/>
          <p:nvPr/>
        </p:nvSpPr>
        <p:spPr>
          <a:xfrm>
            <a:off x="4749800" y="2076450"/>
            <a:ext cx="2773172" cy="23495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1F6F78"/>
                </a:solidFill>
                <a:latin typeface="IBM Plex Sans" pitchFamily="34" charset="0"/>
                <a:ea typeface="IBM Plex Sans" pitchFamily="34" charset="-122"/>
                <a:cs typeface="IBM Plex Sans" pitchFamily="34" charset="-120"/>
              </a:rPr>
              <a:t>FIRST 3 MONTHS</a:t>
            </a:r>
            <a:endParaRPr lang="en-US" sz="1200" dirty="0"/>
          </a:p>
        </p:txBody>
      </p:sp>
      <p:sp>
        <p:nvSpPr>
          <p:cNvPr id="11" name="Text 8"/>
          <p:cNvSpPr/>
          <p:nvPr/>
        </p:nvSpPr>
        <p:spPr>
          <a:xfrm>
            <a:off x="4749800" y="2387600"/>
            <a:ext cx="2773172"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303A"/>
                </a:solidFill>
                <a:latin typeface="Source Serif 4" pitchFamily="18" charset="0"/>
                <a:ea typeface="Source Serif 4" pitchFamily="18" charset="-122"/>
                <a:cs typeface="Source Serif 4" pitchFamily="18" charset="-120"/>
              </a:rPr>
              <a:t>Early recipient care</a:t>
            </a:r>
            <a:endParaRPr lang="en-US" sz="1800" dirty="0"/>
          </a:p>
        </p:txBody>
      </p:sp>
      <p:sp>
        <p:nvSpPr>
          <p:cNvPr id="12" name="Text 9"/>
          <p:cNvSpPr/>
          <p:nvPr/>
        </p:nvSpPr>
        <p:spPr>
          <a:xfrm>
            <a:off x="4835144" y="2762250"/>
            <a:ext cx="2680208" cy="162560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Early medical and surgical complications</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Interpret imaging, labs and transplant biopsies</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Immunosuppression: action, toxicity, interactions</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MDT working and counselling</a:t>
            </a:r>
            <a:endParaRPr lang="en-US" sz="1300" dirty="0"/>
          </a:p>
        </p:txBody>
      </p:sp>
      <p:pic>
        <p:nvPicPr>
          <p:cNvPr id="13" name="Image 1" descr="arrow-right"/>
          <p:cNvPicPr>
            <a:picLocks noChangeAspect="1"/>
          </p:cNvPicPr>
          <p:nvPr/>
        </p:nvPicPr>
        <p:blipFill>
          <a:blip r:embed="rId3"/>
          <a:srcRect/>
          <a:stretch/>
        </p:blipFill>
        <p:spPr>
          <a:xfrm>
            <a:off x="7772400" y="3117850"/>
            <a:ext cx="355600" cy="203200"/>
          </a:xfrm>
          <a:prstGeom prst="rect">
            <a:avLst/>
          </a:prstGeom>
        </p:spPr>
      </p:pic>
      <p:sp>
        <p:nvSpPr>
          <p:cNvPr id="14" name="Shape 10"/>
          <p:cNvSpPr/>
          <p:nvPr/>
        </p:nvSpPr>
        <p:spPr>
          <a:xfrm>
            <a:off x="8229600" y="1847850"/>
            <a:ext cx="3149600" cy="2743200"/>
          </a:xfrm>
          <a:prstGeom prst="roundRect">
            <a:avLst>
              <a:gd name="adj" fmla="val 3704"/>
            </a:avLst>
          </a:prstGeom>
          <a:solidFill>
            <a:srgbClr val="F7F5F0"/>
          </a:solidFill>
          <a:ln/>
        </p:spPr>
        <p:txBody>
          <a:bodyPr/>
          <a:lstStyle/>
          <a:p>
            <a:endParaRPr lang="en-US"/>
          </a:p>
        </p:txBody>
      </p:sp>
      <p:sp>
        <p:nvSpPr>
          <p:cNvPr id="15" name="Text 11"/>
          <p:cNvSpPr/>
          <p:nvPr/>
        </p:nvSpPr>
        <p:spPr>
          <a:xfrm>
            <a:off x="8458200" y="2076450"/>
            <a:ext cx="2773172" cy="23495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1F6F78"/>
                </a:solidFill>
                <a:latin typeface="IBM Plex Sans" pitchFamily="34" charset="0"/>
                <a:ea typeface="IBM Plex Sans" pitchFamily="34" charset="-122"/>
                <a:cs typeface="IBM Plex Sans" pitchFamily="34" charset="-120"/>
              </a:rPr>
              <a:t>BEYOND 3 MONTHS</a:t>
            </a:r>
            <a:endParaRPr lang="en-US" sz="1200" dirty="0"/>
          </a:p>
        </p:txBody>
      </p:sp>
      <p:sp>
        <p:nvSpPr>
          <p:cNvPr id="16" name="Text 12"/>
          <p:cNvSpPr/>
          <p:nvPr/>
        </p:nvSpPr>
        <p:spPr>
          <a:xfrm>
            <a:off x="8458200" y="2387600"/>
            <a:ext cx="2773172"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303A"/>
                </a:solidFill>
                <a:latin typeface="Source Serif 4" pitchFamily="18" charset="0"/>
                <a:ea typeface="Source Serif 4" pitchFamily="18" charset="-122"/>
                <a:cs typeface="Source Serif 4" pitchFamily="18" charset="-120"/>
              </a:rPr>
              <a:t>Long-term care</a:t>
            </a:r>
            <a:endParaRPr lang="en-US" sz="1800" dirty="0"/>
          </a:p>
        </p:txBody>
      </p:sp>
      <p:sp>
        <p:nvSpPr>
          <p:cNvPr id="17" name="Text 13"/>
          <p:cNvSpPr/>
          <p:nvPr/>
        </p:nvSpPr>
        <p:spPr>
          <a:xfrm>
            <a:off x="8543544" y="2762250"/>
            <a:ext cx="2680208" cy="139700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Maximise graft and patient survival</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Infection, cardiovascular disease, cancer</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Late graft dysfunction</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Managing the failing graft</a:t>
            </a:r>
            <a:endParaRPr lang="en-US" sz="1300" dirty="0"/>
          </a:p>
        </p:txBody>
      </p:sp>
      <p:sp>
        <p:nvSpPr>
          <p:cNvPr id="18" name="Text 14"/>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§6.5.2 · 8</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LEVELS OF COMPETENCE · §6.7</a:t>
            </a:r>
            <a:endParaRPr lang="en-US" sz="1200" dirty="0"/>
          </a:p>
        </p:txBody>
      </p:sp>
      <p:sp>
        <p:nvSpPr>
          <p:cNvPr id="3" name="Text 1"/>
          <p:cNvSpPr>
            <a:spLocks noGrp="1"/>
          </p:cNvSpPr>
          <p:nvPr>
            <p:ph type="title"/>
          </p:nvPr>
        </p:nvSpPr>
        <p:spPr>
          <a:xfrm>
            <a:off x="812800" y="1098550"/>
            <a:ext cx="10883392" cy="4699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Competence, not time served</a:t>
            </a:r>
            <a:endParaRPr lang="en-US" sz="3200" dirty="0"/>
          </a:p>
        </p:txBody>
      </p:sp>
      <p:sp>
        <p:nvSpPr>
          <p:cNvPr id="4" name="Shape 2"/>
          <p:cNvSpPr/>
          <p:nvPr/>
        </p:nvSpPr>
        <p:spPr>
          <a:xfrm>
            <a:off x="812800" y="4572000"/>
            <a:ext cx="1600200" cy="1270000"/>
          </a:xfrm>
          <a:prstGeom prst="roundRect">
            <a:avLst>
              <a:gd name="adj" fmla="val 6000"/>
            </a:avLst>
          </a:prstGeom>
          <a:solidFill>
            <a:srgbClr val="E6EEEC"/>
          </a:solidFill>
          <a:ln/>
        </p:spPr>
        <p:txBody>
          <a:bodyPr/>
          <a:lstStyle/>
          <a:p>
            <a:endParaRPr lang="en-US"/>
          </a:p>
        </p:txBody>
      </p:sp>
      <p:sp>
        <p:nvSpPr>
          <p:cNvPr id="5" name="Text 3"/>
          <p:cNvSpPr/>
          <p:nvPr/>
        </p:nvSpPr>
        <p:spPr>
          <a:xfrm>
            <a:off x="965200" y="4775200"/>
            <a:ext cx="1346200" cy="23495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F6F78"/>
                </a:solidFill>
                <a:latin typeface="IBM Plex Sans" pitchFamily="34" charset="0"/>
                <a:ea typeface="IBM Plex Sans" pitchFamily="34" charset="-122"/>
                <a:cs typeface="IBM Plex Sans" pitchFamily="34" charset="-120"/>
              </a:rPr>
              <a:t>LEVEL 1</a:t>
            </a:r>
            <a:endParaRPr lang="en-US" sz="1200" dirty="0"/>
          </a:p>
        </p:txBody>
      </p:sp>
      <p:sp>
        <p:nvSpPr>
          <p:cNvPr id="6" name="Text 4"/>
          <p:cNvSpPr/>
          <p:nvPr/>
        </p:nvSpPr>
        <p:spPr>
          <a:xfrm>
            <a:off x="965200" y="5022850"/>
            <a:ext cx="1346200" cy="69215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12303A"/>
                </a:solidFill>
                <a:latin typeface="IBM Plex Sans" pitchFamily="34" charset="0"/>
                <a:ea typeface="IBM Plex Sans" pitchFamily="34" charset="-122"/>
                <a:cs typeface="IBM Plex Sans" pitchFamily="34" charset="-120"/>
              </a:rPr>
              <a:t>Observes, knows, describes</a:t>
            </a:r>
            <a:endParaRPr lang="en-US" sz="1400" dirty="0"/>
          </a:p>
        </p:txBody>
      </p:sp>
      <p:sp>
        <p:nvSpPr>
          <p:cNvPr id="7" name="Shape 5"/>
          <p:cNvSpPr/>
          <p:nvPr/>
        </p:nvSpPr>
        <p:spPr>
          <a:xfrm>
            <a:off x="2514600" y="3937000"/>
            <a:ext cx="1600200" cy="1905000"/>
          </a:xfrm>
          <a:prstGeom prst="roundRect">
            <a:avLst>
              <a:gd name="adj" fmla="val 4762"/>
            </a:avLst>
          </a:prstGeom>
          <a:solidFill>
            <a:srgbClr val="BFD8D5"/>
          </a:solidFill>
          <a:ln/>
        </p:spPr>
        <p:txBody>
          <a:bodyPr/>
          <a:lstStyle/>
          <a:p>
            <a:endParaRPr lang="en-US"/>
          </a:p>
        </p:txBody>
      </p:sp>
      <p:sp>
        <p:nvSpPr>
          <p:cNvPr id="8" name="Text 6"/>
          <p:cNvSpPr/>
          <p:nvPr/>
        </p:nvSpPr>
        <p:spPr>
          <a:xfrm>
            <a:off x="2667000" y="4775200"/>
            <a:ext cx="1346200" cy="23495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2303A"/>
                </a:solidFill>
                <a:latin typeface="IBM Plex Sans" pitchFamily="34" charset="0"/>
                <a:ea typeface="IBM Plex Sans" pitchFamily="34" charset="-122"/>
                <a:cs typeface="IBM Plex Sans" pitchFamily="34" charset="-120"/>
              </a:rPr>
              <a:t>LEVEL 2</a:t>
            </a:r>
            <a:endParaRPr lang="en-US" sz="1200" dirty="0"/>
          </a:p>
        </p:txBody>
      </p:sp>
      <p:sp>
        <p:nvSpPr>
          <p:cNvPr id="9" name="Text 7"/>
          <p:cNvSpPr/>
          <p:nvPr/>
        </p:nvSpPr>
        <p:spPr>
          <a:xfrm>
            <a:off x="2667000" y="5022850"/>
            <a:ext cx="1346200" cy="69215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12303A"/>
                </a:solidFill>
                <a:latin typeface="IBM Plex Sans" pitchFamily="34" charset="0"/>
                <a:ea typeface="IBM Plex Sans" pitchFamily="34" charset="-122"/>
                <a:cs typeface="IBM Plex Sans" pitchFamily="34" charset="-120"/>
              </a:rPr>
              <a:t>Performs under direct supervision</a:t>
            </a:r>
            <a:endParaRPr lang="en-US" sz="1400" dirty="0"/>
          </a:p>
        </p:txBody>
      </p:sp>
      <p:sp>
        <p:nvSpPr>
          <p:cNvPr id="10" name="Shape 8"/>
          <p:cNvSpPr/>
          <p:nvPr/>
        </p:nvSpPr>
        <p:spPr>
          <a:xfrm>
            <a:off x="4216400" y="3302000"/>
            <a:ext cx="1600200" cy="2540000"/>
          </a:xfrm>
          <a:prstGeom prst="roundRect">
            <a:avLst>
              <a:gd name="adj" fmla="val 4762"/>
            </a:avLst>
          </a:prstGeom>
          <a:solidFill>
            <a:srgbClr val="1F6F78"/>
          </a:solidFill>
          <a:ln/>
        </p:spPr>
        <p:txBody>
          <a:bodyPr/>
          <a:lstStyle/>
          <a:p>
            <a:endParaRPr lang="en-US"/>
          </a:p>
        </p:txBody>
      </p:sp>
      <p:sp>
        <p:nvSpPr>
          <p:cNvPr id="11" name="Text 9"/>
          <p:cNvSpPr/>
          <p:nvPr/>
        </p:nvSpPr>
        <p:spPr>
          <a:xfrm>
            <a:off x="4368800" y="4775200"/>
            <a:ext cx="1346200" cy="23495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DCEBEA"/>
                </a:solidFill>
                <a:latin typeface="IBM Plex Sans" pitchFamily="34" charset="0"/>
                <a:ea typeface="IBM Plex Sans" pitchFamily="34" charset="-122"/>
                <a:cs typeface="IBM Plex Sans" pitchFamily="34" charset="-120"/>
              </a:rPr>
              <a:t>LEVEL 3</a:t>
            </a:r>
            <a:endParaRPr lang="en-US" sz="1200" dirty="0"/>
          </a:p>
        </p:txBody>
      </p:sp>
      <p:sp>
        <p:nvSpPr>
          <p:cNvPr id="12" name="Text 10"/>
          <p:cNvSpPr/>
          <p:nvPr/>
        </p:nvSpPr>
        <p:spPr>
          <a:xfrm>
            <a:off x="4368800" y="5022850"/>
            <a:ext cx="1346200" cy="69215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F7F5F0"/>
                </a:solidFill>
                <a:latin typeface="IBM Plex Sans" pitchFamily="34" charset="0"/>
                <a:ea typeface="IBM Plex Sans" pitchFamily="34" charset="-122"/>
                <a:cs typeface="IBM Plex Sans" pitchFamily="34" charset="-120"/>
              </a:rPr>
              <a:t>Performs under distant supervision</a:t>
            </a:r>
            <a:endParaRPr lang="en-US" sz="1400" dirty="0"/>
          </a:p>
        </p:txBody>
      </p:sp>
      <p:sp>
        <p:nvSpPr>
          <p:cNvPr id="13" name="Shape 11"/>
          <p:cNvSpPr/>
          <p:nvPr/>
        </p:nvSpPr>
        <p:spPr>
          <a:xfrm>
            <a:off x="5918200" y="2667000"/>
            <a:ext cx="1600200" cy="3175000"/>
          </a:xfrm>
          <a:prstGeom prst="roundRect">
            <a:avLst>
              <a:gd name="adj" fmla="val 4762"/>
            </a:avLst>
          </a:prstGeom>
          <a:solidFill>
            <a:srgbClr val="12303A"/>
          </a:solidFill>
          <a:ln/>
        </p:spPr>
        <p:txBody>
          <a:bodyPr/>
          <a:lstStyle/>
          <a:p>
            <a:endParaRPr lang="en-US"/>
          </a:p>
        </p:txBody>
      </p:sp>
      <p:sp>
        <p:nvSpPr>
          <p:cNvPr id="14" name="Text 12"/>
          <p:cNvSpPr/>
          <p:nvPr/>
        </p:nvSpPr>
        <p:spPr>
          <a:xfrm>
            <a:off x="6070600" y="4997450"/>
            <a:ext cx="1346200" cy="23495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8A27C"/>
                </a:solidFill>
                <a:latin typeface="IBM Plex Sans" pitchFamily="34" charset="0"/>
                <a:ea typeface="IBM Plex Sans" pitchFamily="34" charset="-122"/>
                <a:cs typeface="IBM Plex Sans" pitchFamily="34" charset="-120"/>
              </a:rPr>
              <a:t>LEVEL 4</a:t>
            </a:r>
            <a:endParaRPr lang="en-US" sz="1200" dirty="0"/>
          </a:p>
        </p:txBody>
      </p:sp>
      <p:sp>
        <p:nvSpPr>
          <p:cNvPr id="15" name="Text 13"/>
          <p:cNvSpPr/>
          <p:nvPr/>
        </p:nvSpPr>
        <p:spPr>
          <a:xfrm>
            <a:off x="6070600" y="5245100"/>
            <a:ext cx="1346200" cy="469900"/>
          </a:xfrm>
          <a:prstGeom prst="rect">
            <a:avLst/>
          </a:prstGeom>
          <a:noFill/>
          <a:ln/>
        </p:spPr>
        <p:txBody>
          <a:bodyPr wrap="square" lIns="0" tIns="0" rIns="0" bIns="0" rtlCol="0" anchor="t">
            <a:normAutofit/>
          </a:bodyPr>
          <a:lstStyle/>
          <a:p>
            <a:pPr marL="0" indent="0" algn="l">
              <a:lnSpc>
                <a:spcPts val="1750"/>
              </a:lnSpc>
              <a:buNone/>
            </a:pPr>
            <a:r>
              <a:rPr lang="en-US" sz="1400" dirty="0">
                <a:solidFill>
                  <a:srgbClr val="F7F5F0"/>
                </a:solidFill>
                <a:latin typeface="IBM Plex Sans" pitchFamily="34" charset="0"/>
                <a:ea typeface="IBM Plex Sans" pitchFamily="34" charset="-122"/>
                <a:cs typeface="IBM Plex Sans" pitchFamily="34" charset="-120"/>
              </a:rPr>
              <a:t>Performs independently</a:t>
            </a:r>
            <a:endParaRPr lang="en-US" sz="1400" dirty="0"/>
          </a:p>
        </p:txBody>
      </p:sp>
      <p:sp>
        <p:nvSpPr>
          <p:cNvPr id="16" name="Shape 14"/>
          <p:cNvSpPr/>
          <p:nvPr/>
        </p:nvSpPr>
        <p:spPr>
          <a:xfrm>
            <a:off x="7823200" y="3371850"/>
            <a:ext cx="3556000" cy="1403350"/>
          </a:xfrm>
          <a:prstGeom prst="roundRect">
            <a:avLst>
              <a:gd name="adj" fmla="val 7240"/>
            </a:avLst>
          </a:prstGeom>
          <a:solidFill>
            <a:srgbClr val="B4472C"/>
          </a:solidFill>
          <a:ln/>
        </p:spPr>
        <p:txBody>
          <a:bodyPr/>
          <a:lstStyle/>
          <a:p>
            <a:endParaRPr lang="en-US"/>
          </a:p>
        </p:txBody>
      </p:sp>
      <p:sp>
        <p:nvSpPr>
          <p:cNvPr id="17" name="Text 15"/>
          <p:cNvSpPr/>
          <p:nvPr/>
        </p:nvSpPr>
        <p:spPr>
          <a:xfrm>
            <a:off x="8077200" y="3625850"/>
            <a:ext cx="3139440" cy="23495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BF3EE"/>
                </a:solidFill>
                <a:latin typeface="IBM Plex Sans" pitchFamily="34" charset="0"/>
                <a:ea typeface="IBM Plex Sans" pitchFamily="34" charset="-122"/>
                <a:cs typeface="IBM Plex Sans" pitchFamily="34" charset="-120"/>
              </a:rPr>
              <a:t>ENTERING FINAL YEAR</a:t>
            </a:r>
            <a:endParaRPr lang="en-US" sz="1200" dirty="0"/>
          </a:p>
        </p:txBody>
      </p:sp>
      <p:sp>
        <p:nvSpPr>
          <p:cNvPr id="18" name="Text 16"/>
          <p:cNvSpPr/>
          <p:nvPr/>
        </p:nvSpPr>
        <p:spPr>
          <a:xfrm>
            <a:off x="8077200" y="3911600"/>
            <a:ext cx="3139440" cy="6350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BF3EE"/>
                </a:solidFill>
                <a:latin typeface="Source Serif 4" pitchFamily="18" charset="0"/>
                <a:ea typeface="Source Serif 4" pitchFamily="18" charset="-122"/>
                <a:cs typeface="Source Serif 4" pitchFamily="18" charset="-120"/>
              </a:rPr>
              <a:t>Level 3 in most fields, approaching Level 4</a:t>
            </a:r>
            <a:endParaRPr lang="en-US" sz="2000" dirty="0"/>
          </a:p>
        </p:txBody>
      </p:sp>
      <p:sp>
        <p:nvSpPr>
          <p:cNvPr id="19" name="Text 17"/>
          <p:cNvSpPr/>
          <p:nvPr/>
        </p:nvSpPr>
        <p:spPr>
          <a:xfrm>
            <a:off x="7823200" y="4927600"/>
            <a:ext cx="3662680" cy="9398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F55"/>
                </a:solidFill>
                <a:latin typeface="IBM Plex Sans" pitchFamily="34" charset="0"/>
                <a:ea typeface="IBM Plex Sans" pitchFamily="34" charset="-122"/>
                <a:cs typeface="IBM Plex Sans" pitchFamily="34" charset="-120"/>
              </a:rPr>
              <a:t>EPAs turn competencies into real tasks — AKI, CKD, dialysis prescription, transplant care, procedures. No fixed milestones, but continuous, documented progression.</a:t>
            </a:r>
            <a:endParaRPr lang="en-US" sz="1300" dirty="0"/>
          </a:p>
        </p:txBody>
      </p:sp>
      <p:sp>
        <p:nvSpPr>
          <p:cNvPr id="20" name="Text 18"/>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§6.7 · 9</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E6EE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ASSESSMENT AND EVALUATION · §7.3</a:t>
            </a:r>
            <a:endParaRPr lang="en-US" sz="1200" dirty="0"/>
          </a:p>
        </p:txBody>
      </p:sp>
      <p:sp>
        <p:nvSpPr>
          <p:cNvPr id="3" name="Text 1"/>
          <p:cNvSpPr>
            <a:spLocks noGrp="1"/>
          </p:cNvSpPr>
          <p:nvPr>
            <p:ph type="title"/>
          </p:nvPr>
        </p:nvSpPr>
        <p:spPr>
          <a:xfrm>
            <a:off x="812800" y="1098550"/>
            <a:ext cx="10883392" cy="4699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Workplace-based, portfolio-led, exam-anchored</a:t>
            </a:r>
            <a:endParaRPr lang="en-US" sz="3200" dirty="0"/>
          </a:p>
        </p:txBody>
      </p:sp>
      <p:sp>
        <p:nvSpPr>
          <p:cNvPr id="4" name="Shape 2"/>
          <p:cNvSpPr/>
          <p:nvPr/>
        </p:nvSpPr>
        <p:spPr>
          <a:xfrm>
            <a:off x="812800" y="1797050"/>
            <a:ext cx="5207000" cy="2082800"/>
          </a:xfrm>
          <a:prstGeom prst="roundRect">
            <a:avLst>
              <a:gd name="adj" fmla="val 4878"/>
            </a:avLst>
          </a:prstGeom>
          <a:solidFill>
            <a:srgbClr val="F7F5F0"/>
          </a:solidFill>
          <a:ln/>
        </p:spPr>
        <p:txBody>
          <a:bodyPr/>
          <a:lstStyle/>
          <a:p>
            <a:endParaRPr lang="en-US"/>
          </a:p>
        </p:txBody>
      </p:sp>
      <p:sp>
        <p:nvSpPr>
          <p:cNvPr id="5" name="Text 3"/>
          <p:cNvSpPr/>
          <p:nvPr/>
        </p:nvSpPr>
        <p:spPr>
          <a:xfrm>
            <a:off x="1066800" y="2051050"/>
            <a:ext cx="483997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2303A"/>
                </a:solidFill>
                <a:latin typeface="Source Serif 4" pitchFamily="18" charset="0"/>
                <a:ea typeface="Source Serif 4" pitchFamily="18" charset="-122"/>
                <a:cs typeface="Source Serif 4" pitchFamily="18" charset="-120"/>
              </a:rPr>
              <a:t>Formative — throughout</a:t>
            </a:r>
            <a:endParaRPr lang="en-US" sz="2000" dirty="0"/>
          </a:p>
        </p:txBody>
      </p:sp>
      <p:sp>
        <p:nvSpPr>
          <p:cNvPr id="6" name="Text 4"/>
          <p:cNvSpPr/>
          <p:nvPr/>
        </p:nvSpPr>
        <p:spPr>
          <a:xfrm>
            <a:off x="1152144" y="2482850"/>
            <a:ext cx="4747006" cy="116840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Workplace-based: mini-CEX, CBD, DOPS, MSF</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EPA entrustment decisions with SMART goals</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ESENeph recommended as a knowledge check (held about every 9 months)</a:t>
            </a:r>
            <a:endParaRPr lang="en-US" sz="1300" dirty="0"/>
          </a:p>
          <a:p>
            <a:pPr marL="168656" indent="-168656" algn="l">
              <a:lnSpc>
                <a:spcPts val="1820"/>
              </a:lnSpc>
              <a:buSzPct val="100000"/>
              <a:buChar char="•"/>
            </a:pPr>
            <a:r>
              <a:rPr lang="en-US" sz="1300" dirty="0">
                <a:solidFill>
                  <a:srgbClr val="3D4F55"/>
                </a:solidFill>
                <a:latin typeface="IBM Plex Sans" pitchFamily="34" charset="0"/>
                <a:ea typeface="IBM Plex Sans" pitchFamily="34" charset="-122"/>
                <a:cs typeface="IBM Plex Sans" pitchFamily="34" charset="-120"/>
              </a:rPr>
              <a:t>Simulation before direct patient care</a:t>
            </a:r>
            <a:endParaRPr lang="en-US" sz="1300" dirty="0"/>
          </a:p>
        </p:txBody>
      </p:sp>
      <p:sp>
        <p:nvSpPr>
          <p:cNvPr id="7" name="Shape 5"/>
          <p:cNvSpPr/>
          <p:nvPr/>
        </p:nvSpPr>
        <p:spPr>
          <a:xfrm>
            <a:off x="6172200" y="1797050"/>
            <a:ext cx="5207000" cy="2082800"/>
          </a:xfrm>
          <a:prstGeom prst="roundRect">
            <a:avLst>
              <a:gd name="adj" fmla="val 4878"/>
            </a:avLst>
          </a:prstGeom>
          <a:solidFill>
            <a:srgbClr val="12303A"/>
          </a:solidFill>
          <a:ln/>
        </p:spPr>
        <p:txBody>
          <a:bodyPr/>
          <a:lstStyle/>
          <a:p>
            <a:endParaRPr lang="en-US"/>
          </a:p>
        </p:txBody>
      </p:sp>
      <p:sp>
        <p:nvSpPr>
          <p:cNvPr id="8" name="Text 6"/>
          <p:cNvSpPr/>
          <p:nvPr/>
        </p:nvSpPr>
        <p:spPr>
          <a:xfrm>
            <a:off x="6426200" y="2051050"/>
            <a:ext cx="483997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7F5F0"/>
                </a:solidFill>
                <a:latin typeface="Source Serif 4" pitchFamily="18" charset="0"/>
                <a:ea typeface="Source Serif 4" pitchFamily="18" charset="-122"/>
                <a:cs typeface="Source Serif 4" pitchFamily="18" charset="-120"/>
              </a:rPr>
              <a:t>Summative — at completion</a:t>
            </a:r>
            <a:endParaRPr lang="en-US" sz="2000" dirty="0"/>
          </a:p>
        </p:txBody>
      </p:sp>
      <p:sp>
        <p:nvSpPr>
          <p:cNvPr id="9" name="Text 7"/>
          <p:cNvSpPr/>
          <p:nvPr/>
        </p:nvSpPr>
        <p:spPr>
          <a:xfrm>
            <a:off x="6511544" y="2482850"/>
            <a:ext cx="4747006" cy="93980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DCEBEA"/>
                </a:solidFill>
                <a:latin typeface="IBM Plex Sans" pitchFamily="34" charset="0"/>
                <a:ea typeface="IBM Plex Sans" pitchFamily="34" charset="-122"/>
                <a:cs typeface="IBM Plex Sans" pitchFamily="34" charset="-120"/>
              </a:rPr>
              <a:t>Portfolio and logbook review by the Programme Director</a:t>
            </a:r>
            <a:endParaRPr lang="en-US" sz="1300" dirty="0"/>
          </a:p>
          <a:p>
            <a:pPr marL="168656" indent="-168656" algn="l">
              <a:lnSpc>
                <a:spcPts val="1820"/>
              </a:lnSpc>
              <a:buSzPct val="100000"/>
              <a:buChar char="•"/>
            </a:pPr>
            <a:r>
              <a:rPr lang="en-US" sz="1300" dirty="0">
                <a:solidFill>
                  <a:srgbClr val="DCEBEA"/>
                </a:solidFill>
                <a:latin typeface="IBM Plex Sans" pitchFamily="34" charset="0"/>
                <a:ea typeface="IBM Plex Sans" pitchFamily="34" charset="-122"/>
                <a:cs typeface="IBM Plex Sans" pitchFamily="34" charset="-120"/>
              </a:rPr>
              <a:t>Final knowledge exam: ESENeph or national equivalent</a:t>
            </a:r>
            <a:endParaRPr lang="en-US" sz="1300" dirty="0"/>
          </a:p>
          <a:p>
            <a:pPr marL="168656" indent="-168656" algn="l">
              <a:lnSpc>
                <a:spcPts val="1820"/>
              </a:lnSpc>
              <a:buSzPct val="100000"/>
              <a:buChar char="•"/>
            </a:pPr>
            <a:r>
              <a:rPr lang="en-US" sz="1300" dirty="0">
                <a:solidFill>
                  <a:srgbClr val="DCEBEA"/>
                </a:solidFill>
                <a:latin typeface="IBM Plex Sans" pitchFamily="34" charset="0"/>
                <a:ea typeface="IBM Plex Sans" pitchFamily="34" charset="-122"/>
                <a:cs typeface="IBM Plex Sans" pitchFamily="34" charset="-120"/>
              </a:rPr>
              <a:t>Consistent entrustment at the highest level</a:t>
            </a:r>
            <a:endParaRPr lang="en-US" sz="1300" dirty="0"/>
          </a:p>
          <a:p>
            <a:pPr marL="168656" indent="-168656" algn="l">
              <a:lnSpc>
                <a:spcPts val="1820"/>
              </a:lnSpc>
              <a:buSzPct val="100000"/>
              <a:buChar char="•"/>
            </a:pPr>
            <a:r>
              <a:rPr lang="en-US" sz="1300" dirty="0">
                <a:solidFill>
                  <a:srgbClr val="DCEBEA"/>
                </a:solidFill>
                <a:latin typeface="IBM Plex Sans" pitchFamily="34" charset="0"/>
                <a:ea typeface="IBM Plex Sans" pitchFamily="34" charset="-122"/>
                <a:cs typeface="IBM Plex Sans" pitchFamily="34" charset="-120"/>
              </a:rPr>
              <a:t>Certification under national regulation</a:t>
            </a:r>
            <a:endParaRPr lang="en-US" sz="1300" dirty="0"/>
          </a:p>
        </p:txBody>
      </p:sp>
      <p:sp>
        <p:nvSpPr>
          <p:cNvPr id="10" name="Text 8"/>
          <p:cNvSpPr/>
          <p:nvPr/>
        </p:nvSpPr>
        <p:spPr>
          <a:xfrm>
            <a:off x="812800" y="4194175"/>
            <a:ext cx="1592759" cy="25400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2303A"/>
                </a:solidFill>
                <a:latin typeface="IBM Plex Sans" pitchFamily="34" charset="0"/>
                <a:ea typeface="IBM Plex Sans" pitchFamily="34" charset="-122"/>
                <a:cs typeface="IBM Plex Sans" pitchFamily="34" charset="-120"/>
              </a:rPr>
              <a:t>The portfolio holds:</a:t>
            </a:r>
            <a:endParaRPr lang="en-US" sz="1300" dirty="0"/>
          </a:p>
        </p:txBody>
      </p:sp>
      <p:sp>
        <p:nvSpPr>
          <p:cNvPr id="11" name="Shape 9"/>
          <p:cNvSpPr/>
          <p:nvPr/>
        </p:nvSpPr>
        <p:spPr>
          <a:xfrm>
            <a:off x="2408734" y="4137025"/>
            <a:ext cx="1366738" cy="342900"/>
          </a:xfrm>
          <a:prstGeom prst="roundRect">
            <a:avLst>
              <a:gd name="adj" fmla="val 50000"/>
            </a:avLst>
          </a:prstGeom>
          <a:solidFill>
            <a:srgbClr val="F7F5F0"/>
          </a:solidFill>
          <a:ln w="6350">
            <a:solidFill>
              <a:srgbClr val="C9D4D3"/>
            </a:solidFill>
            <a:prstDash val="solid"/>
          </a:ln>
        </p:spPr>
        <p:txBody>
          <a:bodyPr/>
          <a:lstStyle/>
          <a:p>
            <a:endParaRPr lang="en-US"/>
          </a:p>
        </p:txBody>
      </p:sp>
      <p:sp>
        <p:nvSpPr>
          <p:cNvPr id="12" name="Text 10"/>
          <p:cNvSpPr/>
          <p:nvPr/>
        </p:nvSpPr>
        <p:spPr>
          <a:xfrm>
            <a:off x="2551609" y="4203700"/>
            <a:ext cx="1131788"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2303A"/>
                </a:solidFill>
                <a:latin typeface="IBM Plex Sans" pitchFamily="34" charset="0"/>
                <a:ea typeface="IBM Plex Sans" pitchFamily="34" charset="-122"/>
                <a:cs typeface="IBM Plex Sans" pitchFamily="34" charset="-120"/>
              </a:rPr>
              <a:t>Clinical logbook</a:t>
            </a:r>
            <a:endParaRPr lang="en-US" sz="1200" dirty="0"/>
          </a:p>
        </p:txBody>
      </p:sp>
      <p:sp>
        <p:nvSpPr>
          <p:cNvPr id="13" name="Shape 11"/>
          <p:cNvSpPr/>
          <p:nvPr/>
        </p:nvSpPr>
        <p:spPr>
          <a:xfrm>
            <a:off x="3883422" y="4137025"/>
            <a:ext cx="1740595" cy="342900"/>
          </a:xfrm>
          <a:prstGeom prst="roundRect">
            <a:avLst>
              <a:gd name="adj" fmla="val 50000"/>
            </a:avLst>
          </a:prstGeom>
          <a:solidFill>
            <a:srgbClr val="F7F5F0"/>
          </a:solidFill>
          <a:ln w="6350">
            <a:solidFill>
              <a:srgbClr val="C9D4D3"/>
            </a:solidFill>
            <a:prstDash val="solid"/>
          </a:ln>
        </p:spPr>
        <p:txBody>
          <a:bodyPr/>
          <a:lstStyle/>
          <a:p>
            <a:endParaRPr lang="en-US"/>
          </a:p>
        </p:txBody>
      </p:sp>
      <p:sp>
        <p:nvSpPr>
          <p:cNvPr id="14" name="Text 12"/>
          <p:cNvSpPr/>
          <p:nvPr/>
        </p:nvSpPr>
        <p:spPr>
          <a:xfrm>
            <a:off x="4026297" y="4203700"/>
            <a:ext cx="1505645"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2303A"/>
                </a:solidFill>
                <a:latin typeface="IBM Plex Sans" pitchFamily="34" charset="0"/>
                <a:ea typeface="IBM Plex Sans" pitchFamily="34" charset="-122"/>
                <a:cs typeface="IBM Plex Sans" pitchFamily="34" charset="-120"/>
              </a:rPr>
              <a:t>Educational activities</a:t>
            </a:r>
            <a:endParaRPr lang="en-US" sz="1200" dirty="0"/>
          </a:p>
        </p:txBody>
      </p:sp>
      <p:sp>
        <p:nvSpPr>
          <p:cNvPr id="15" name="Shape 13"/>
          <p:cNvSpPr/>
          <p:nvPr/>
        </p:nvSpPr>
        <p:spPr>
          <a:xfrm>
            <a:off x="5731966" y="4137025"/>
            <a:ext cx="2504182" cy="342900"/>
          </a:xfrm>
          <a:prstGeom prst="roundRect">
            <a:avLst>
              <a:gd name="adj" fmla="val 50000"/>
            </a:avLst>
          </a:prstGeom>
          <a:solidFill>
            <a:srgbClr val="F7F5F0"/>
          </a:solidFill>
          <a:ln w="6350">
            <a:solidFill>
              <a:srgbClr val="C9D4D3"/>
            </a:solidFill>
            <a:prstDash val="solid"/>
          </a:ln>
        </p:spPr>
        <p:txBody>
          <a:bodyPr/>
          <a:lstStyle/>
          <a:p>
            <a:endParaRPr lang="en-US"/>
          </a:p>
        </p:txBody>
      </p:sp>
      <p:sp>
        <p:nvSpPr>
          <p:cNvPr id="16" name="Text 14"/>
          <p:cNvSpPr/>
          <p:nvPr/>
        </p:nvSpPr>
        <p:spPr>
          <a:xfrm>
            <a:off x="5874841" y="4203700"/>
            <a:ext cx="2284985"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2303A"/>
                </a:solidFill>
                <a:latin typeface="IBM Plex Sans" pitchFamily="34" charset="0"/>
                <a:ea typeface="IBM Plex Sans" pitchFamily="34" charset="-122"/>
                <a:cs typeface="IBM Plex Sans" pitchFamily="34" charset="-120"/>
              </a:rPr>
              <a:t>Research, teaching, publications</a:t>
            </a:r>
            <a:endParaRPr lang="en-US" sz="1200" dirty="0"/>
          </a:p>
        </p:txBody>
      </p:sp>
      <p:sp>
        <p:nvSpPr>
          <p:cNvPr id="17" name="Shape 15"/>
          <p:cNvSpPr/>
          <p:nvPr/>
        </p:nvSpPr>
        <p:spPr>
          <a:xfrm>
            <a:off x="8344098" y="4137025"/>
            <a:ext cx="2153642" cy="342900"/>
          </a:xfrm>
          <a:prstGeom prst="roundRect">
            <a:avLst>
              <a:gd name="adj" fmla="val 50000"/>
            </a:avLst>
          </a:prstGeom>
          <a:solidFill>
            <a:srgbClr val="F7F5F0"/>
          </a:solidFill>
          <a:ln w="6350">
            <a:solidFill>
              <a:srgbClr val="C9D4D3"/>
            </a:solidFill>
            <a:prstDash val="solid"/>
          </a:ln>
        </p:spPr>
        <p:txBody>
          <a:bodyPr/>
          <a:lstStyle/>
          <a:p>
            <a:endParaRPr lang="en-US"/>
          </a:p>
        </p:txBody>
      </p:sp>
      <p:sp>
        <p:nvSpPr>
          <p:cNvPr id="18" name="Text 16"/>
          <p:cNvSpPr/>
          <p:nvPr/>
        </p:nvSpPr>
        <p:spPr>
          <a:xfrm>
            <a:off x="8486973" y="4203700"/>
            <a:ext cx="1923929"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2303A"/>
                </a:solidFill>
                <a:latin typeface="IBM Plex Sans" pitchFamily="34" charset="0"/>
                <a:ea typeface="IBM Plex Sans" pitchFamily="34" charset="-122"/>
                <a:cs typeface="IBM Plex Sans" pitchFamily="34" charset="-120"/>
              </a:rPr>
              <a:t>Personal development plan</a:t>
            </a:r>
            <a:endParaRPr lang="en-US" sz="1200" dirty="0"/>
          </a:p>
        </p:txBody>
      </p:sp>
      <p:sp>
        <p:nvSpPr>
          <p:cNvPr id="19" name="Text 17"/>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§7.2–7.3 · 10</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7F5F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472C"/>
                </a:solidFill>
                <a:latin typeface="IBM Plex Sans" pitchFamily="34" charset="0"/>
                <a:ea typeface="IBM Plex Sans" pitchFamily="34" charset="-122"/>
                <a:cs typeface="IBM Plex Sans" pitchFamily="34" charset="-120"/>
              </a:rPr>
              <a:t>TRAINERS AND TRAINING CENTRES · §8–13</a:t>
            </a:r>
            <a:endParaRPr lang="en-US" sz="1200" dirty="0"/>
          </a:p>
        </p:txBody>
      </p:sp>
      <p:sp>
        <p:nvSpPr>
          <p:cNvPr id="3" name="Text 1"/>
          <p:cNvSpPr>
            <a:spLocks noGrp="1"/>
          </p:cNvSpPr>
          <p:nvPr>
            <p:ph type="title"/>
          </p:nvPr>
        </p:nvSpPr>
        <p:spPr>
          <a:xfrm>
            <a:off x="812800" y="1098550"/>
            <a:ext cx="10883392" cy="46990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2303A"/>
                </a:solidFill>
                <a:latin typeface="Source Serif 4" pitchFamily="18" charset="0"/>
                <a:ea typeface="Source Serif 4" pitchFamily="18" charset="-122"/>
                <a:cs typeface="Source Serif 4" pitchFamily="18" charset="-120"/>
              </a:rPr>
              <a:t>The environment that makes it possible</a:t>
            </a:r>
            <a:endParaRPr lang="en-US" sz="3200" dirty="0"/>
          </a:p>
        </p:txBody>
      </p:sp>
      <p:pic>
        <p:nvPicPr>
          <p:cNvPr id="4" name="Image 0" descr="Users"/>
          <p:cNvPicPr>
            <a:picLocks noChangeAspect="1"/>
          </p:cNvPicPr>
          <p:nvPr/>
        </p:nvPicPr>
        <p:blipFill>
          <a:blip r:embed="rId3"/>
          <a:srcRect/>
          <a:stretch/>
        </p:blipFill>
        <p:spPr>
          <a:xfrm>
            <a:off x="812800" y="1847850"/>
            <a:ext cx="304800" cy="304800"/>
          </a:xfrm>
          <a:prstGeom prst="rect">
            <a:avLst/>
          </a:prstGeom>
        </p:spPr>
      </p:pic>
      <p:sp>
        <p:nvSpPr>
          <p:cNvPr id="5" name="Text 2"/>
          <p:cNvSpPr/>
          <p:nvPr/>
        </p:nvSpPr>
        <p:spPr>
          <a:xfrm>
            <a:off x="1219200" y="1847850"/>
            <a:ext cx="1772722" cy="330200"/>
          </a:xfrm>
          <a:prstGeom prst="rect">
            <a:avLst/>
          </a:prstGeom>
          <a:noFill/>
          <a:ln/>
        </p:spPr>
        <p:txBody>
          <a:bodyPr wrap="square" lIns="0" tIns="0" rIns="0" bIns="0" rtlCol="0" anchor="t">
            <a:normAutofit/>
          </a:bodyPr>
          <a:lstStyle/>
          <a:p>
            <a:pPr marL="0" indent="0" algn="l">
              <a:lnSpc>
                <a:spcPts val="2400"/>
              </a:lnSpc>
              <a:buNone/>
            </a:pPr>
            <a:r>
              <a:rPr lang="en-US" sz="2400" b="1" dirty="0">
                <a:solidFill>
                  <a:srgbClr val="12303A"/>
                </a:solidFill>
                <a:latin typeface="Source Serif 4" pitchFamily="18" charset="0"/>
                <a:ea typeface="Source Serif 4" pitchFamily="18" charset="-122"/>
                <a:cs typeface="Source Serif 4" pitchFamily="18" charset="-120"/>
              </a:rPr>
              <a:t>The trainer</a:t>
            </a:r>
            <a:endParaRPr lang="en-US" sz="2400" dirty="0"/>
          </a:p>
        </p:txBody>
      </p:sp>
      <p:sp>
        <p:nvSpPr>
          <p:cNvPr id="6" name="Text 3"/>
          <p:cNvSpPr/>
          <p:nvPr/>
        </p:nvSpPr>
        <p:spPr>
          <a:xfrm>
            <a:off x="891032" y="2279650"/>
            <a:ext cx="5146548" cy="1758950"/>
          </a:xfrm>
          <a:prstGeom prst="rect">
            <a:avLst/>
          </a:prstGeom>
          <a:noFill/>
          <a:ln/>
        </p:spPr>
        <p:txBody>
          <a:bodyPr wrap="square" lIns="0" tIns="0" rIns="0" bIns="0" rtlCol="0" anchor="t">
            <a:noAutofit/>
          </a:bodyPr>
          <a:lstStyle/>
          <a:p>
            <a:pPr marL="175768" indent="-175768" algn="l">
              <a:lnSpc>
                <a:spcPts val="1960"/>
              </a:lnSpc>
              <a:buSzPct val="100000"/>
              <a:buChar char="•"/>
            </a:pPr>
            <a:r>
              <a:rPr lang="en-US" dirty="0">
                <a:solidFill>
                  <a:srgbClr val="3D4F55"/>
                </a:solidFill>
                <a:latin typeface="IBM Plex Sans" pitchFamily="34" charset="0"/>
                <a:ea typeface="IBM Plex Sans" pitchFamily="34" charset="-122"/>
                <a:cs typeface="IBM Plex Sans" pitchFamily="34" charset="-120"/>
              </a:rPr>
              <a:t>Trainers: specialists for at least 2 years, with Train-the-Trainer course and updates</a:t>
            </a:r>
          </a:p>
          <a:p>
            <a:pPr marL="175768" indent="-175768" algn="l">
              <a:lnSpc>
                <a:spcPts val="1960"/>
              </a:lnSpc>
              <a:buSzPct val="100000"/>
              <a:buChar char="•"/>
            </a:pPr>
            <a:r>
              <a:rPr lang="en-US" dirty="0">
                <a:solidFill>
                  <a:srgbClr val="3D4F55"/>
                </a:solidFill>
                <a:latin typeface="IBM Plex Sans" pitchFamily="34" charset="0"/>
              </a:rPr>
              <a:t>Comprehensive knowledge of the curriculum</a:t>
            </a:r>
          </a:p>
          <a:p>
            <a:pPr marL="175768" indent="-175768" algn="l">
              <a:lnSpc>
                <a:spcPts val="1960"/>
              </a:lnSpc>
              <a:buSzPct val="100000"/>
              <a:buChar char="•"/>
            </a:pPr>
            <a:r>
              <a:rPr lang="en-US" dirty="0">
                <a:solidFill>
                  <a:srgbClr val="3D4F55"/>
                </a:solidFill>
                <a:latin typeface="IBM Plex Sans" pitchFamily="34" charset="0"/>
              </a:rPr>
              <a:t>Teaching experience  - theoretical and practical</a:t>
            </a:r>
          </a:p>
          <a:p>
            <a:pPr marL="175768" indent="-175768" algn="l">
              <a:lnSpc>
                <a:spcPts val="1960"/>
              </a:lnSpc>
              <a:buSzPct val="100000"/>
              <a:buChar char="•"/>
            </a:pPr>
            <a:r>
              <a:rPr lang="en-US" dirty="0">
                <a:solidFill>
                  <a:srgbClr val="3D4F55"/>
                </a:solidFill>
                <a:latin typeface="IBM Plex Sans" pitchFamily="34" charset="0"/>
              </a:rPr>
              <a:t>Understand trainees needs - inspirational</a:t>
            </a:r>
            <a:endParaRPr lang="en-US" dirty="0"/>
          </a:p>
          <a:p>
            <a:pPr marL="175768" indent="-175768" algn="l">
              <a:lnSpc>
                <a:spcPts val="1960"/>
              </a:lnSpc>
              <a:buSzPct val="100000"/>
              <a:buChar char="•"/>
            </a:pPr>
            <a:r>
              <a:rPr lang="en-US" dirty="0">
                <a:solidFill>
                  <a:srgbClr val="3D4F55"/>
                </a:solidFill>
                <a:latin typeface="IBM Plex Sans" pitchFamily="34" charset="0"/>
                <a:ea typeface="IBM Plex Sans" pitchFamily="34" charset="-122"/>
                <a:cs typeface="IBM Plex Sans" pitchFamily="34" charset="-120"/>
              </a:rPr>
              <a:t>At least 2 accredited trainers per institution</a:t>
            </a:r>
            <a:endParaRPr lang="en-US" dirty="0">
              <a:solidFill>
                <a:srgbClr val="FF0000"/>
              </a:solidFill>
            </a:endParaRPr>
          </a:p>
          <a:p>
            <a:pPr marL="175768" indent="-175768" algn="l">
              <a:lnSpc>
                <a:spcPts val="1960"/>
              </a:lnSpc>
              <a:buSzPct val="100000"/>
              <a:buChar char="•"/>
            </a:pPr>
            <a:r>
              <a:rPr lang="en-US" dirty="0">
                <a:solidFill>
                  <a:srgbClr val="3D4F55"/>
                </a:solidFill>
                <a:latin typeface="IBM Plex Sans" pitchFamily="34" charset="0"/>
                <a:ea typeface="IBM Plex Sans" pitchFamily="34" charset="-122"/>
                <a:cs typeface="IBM Plex Sans" pitchFamily="34" charset="-120"/>
              </a:rPr>
              <a:t>Trainer reports to the </a:t>
            </a:r>
            <a:r>
              <a:rPr lang="en-US" dirty="0" err="1">
                <a:solidFill>
                  <a:srgbClr val="3D4F55"/>
                </a:solidFill>
                <a:latin typeface="IBM Plex Sans" pitchFamily="34" charset="0"/>
                <a:ea typeface="IBM Plex Sans" pitchFamily="34" charset="-122"/>
                <a:cs typeface="IBM Plex Sans" pitchFamily="34" charset="-120"/>
              </a:rPr>
              <a:t>Programme</a:t>
            </a:r>
            <a:r>
              <a:rPr lang="en-US" dirty="0">
                <a:solidFill>
                  <a:srgbClr val="3D4F55"/>
                </a:solidFill>
                <a:latin typeface="IBM Plex Sans" pitchFamily="34" charset="0"/>
                <a:ea typeface="IBM Plex Sans" pitchFamily="34" charset="-122"/>
                <a:cs typeface="IBM Plex Sans" pitchFamily="34" charset="-120"/>
              </a:rPr>
              <a:t> Director regularly</a:t>
            </a:r>
            <a:endParaRPr lang="en-US" dirty="0">
              <a:solidFill>
                <a:srgbClr val="FF0000"/>
              </a:solidFill>
            </a:endParaRPr>
          </a:p>
          <a:p>
            <a:pPr marL="175768" indent="-175768" algn="l">
              <a:lnSpc>
                <a:spcPts val="1960"/>
              </a:lnSpc>
              <a:buSzPct val="100000"/>
              <a:buChar char="•"/>
            </a:pPr>
            <a:r>
              <a:rPr lang="en-US" dirty="0">
                <a:solidFill>
                  <a:srgbClr val="3D4F55"/>
                </a:solidFill>
                <a:latin typeface="IBM Plex Sans" pitchFamily="34" charset="0"/>
                <a:ea typeface="IBM Plex Sans" pitchFamily="34" charset="-122"/>
                <a:cs typeface="IBM Plex Sans" pitchFamily="34" charset="-120"/>
              </a:rPr>
              <a:t>Programme Director reviews each portfolio at least annually</a:t>
            </a:r>
            <a:endParaRPr lang="en-US" dirty="0"/>
          </a:p>
        </p:txBody>
      </p:sp>
      <p:pic>
        <p:nvPicPr>
          <p:cNvPr id="7" name="Image 1" descr="Home"/>
          <p:cNvPicPr>
            <a:picLocks noChangeAspect="1"/>
          </p:cNvPicPr>
          <p:nvPr/>
        </p:nvPicPr>
        <p:blipFill>
          <a:blip r:embed="rId4"/>
          <a:srcRect/>
          <a:stretch/>
        </p:blipFill>
        <p:spPr>
          <a:xfrm>
            <a:off x="6299200" y="1847850"/>
            <a:ext cx="304800" cy="304800"/>
          </a:xfrm>
          <a:prstGeom prst="rect">
            <a:avLst/>
          </a:prstGeom>
        </p:spPr>
      </p:pic>
      <p:sp>
        <p:nvSpPr>
          <p:cNvPr id="8" name="Text 4"/>
          <p:cNvSpPr/>
          <p:nvPr/>
        </p:nvSpPr>
        <p:spPr>
          <a:xfrm>
            <a:off x="6705600" y="1847850"/>
            <a:ext cx="2433280" cy="330200"/>
          </a:xfrm>
          <a:prstGeom prst="rect">
            <a:avLst/>
          </a:prstGeom>
          <a:noFill/>
          <a:ln/>
        </p:spPr>
        <p:txBody>
          <a:bodyPr wrap="square" lIns="0" tIns="0" rIns="0" bIns="0" rtlCol="0" anchor="t">
            <a:normAutofit/>
          </a:bodyPr>
          <a:lstStyle/>
          <a:p>
            <a:pPr marL="0" indent="0" algn="l">
              <a:lnSpc>
                <a:spcPts val="2400"/>
              </a:lnSpc>
              <a:buNone/>
            </a:pPr>
            <a:r>
              <a:rPr lang="en-US" sz="2400" b="1" dirty="0">
                <a:solidFill>
                  <a:srgbClr val="12303A"/>
                </a:solidFill>
                <a:latin typeface="Source Serif 4" pitchFamily="18" charset="0"/>
                <a:ea typeface="Source Serif 4" pitchFamily="18" charset="-122"/>
                <a:cs typeface="Source Serif 4" pitchFamily="18" charset="-120"/>
              </a:rPr>
              <a:t>Training centres</a:t>
            </a:r>
            <a:endParaRPr lang="en-US" sz="2400" dirty="0"/>
          </a:p>
        </p:txBody>
      </p:sp>
      <p:sp>
        <p:nvSpPr>
          <p:cNvPr id="9" name="Text 5"/>
          <p:cNvSpPr/>
          <p:nvPr/>
        </p:nvSpPr>
        <p:spPr>
          <a:xfrm>
            <a:off x="6377432" y="2279650"/>
            <a:ext cx="5146548" cy="1016000"/>
          </a:xfrm>
          <a:prstGeom prst="rect">
            <a:avLst/>
          </a:prstGeom>
          <a:noFill/>
          <a:ln/>
        </p:spPr>
        <p:txBody>
          <a:bodyPr wrap="square" lIns="0" tIns="0" rIns="0" bIns="0" rtlCol="0" anchor="t">
            <a:noAutofit/>
          </a:bodyPr>
          <a:lstStyle/>
          <a:p>
            <a:pPr marL="175768" indent="-175768" algn="l">
              <a:lnSpc>
                <a:spcPts val="1960"/>
              </a:lnSpc>
              <a:buSzPct val="100000"/>
              <a:buChar char="•"/>
            </a:pPr>
            <a:r>
              <a:rPr lang="en-US" dirty="0">
                <a:solidFill>
                  <a:srgbClr val="3D4F55"/>
                </a:solidFill>
                <a:latin typeface="IBM Plex Sans" pitchFamily="34" charset="0"/>
                <a:ea typeface="IBM Plex Sans" pitchFamily="34" charset="-122"/>
                <a:cs typeface="IBM Plex Sans" pitchFamily="34" charset="-120"/>
              </a:rPr>
              <a:t>Broad spectrum of services</a:t>
            </a:r>
          </a:p>
          <a:p>
            <a:pPr marL="175768" indent="-175768" algn="l">
              <a:lnSpc>
                <a:spcPts val="1960"/>
              </a:lnSpc>
              <a:buSzPct val="100000"/>
              <a:buChar char="•"/>
            </a:pPr>
            <a:r>
              <a:rPr lang="en-US" dirty="0">
                <a:solidFill>
                  <a:srgbClr val="3D4F55"/>
                </a:solidFill>
                <a:latin typeface="IBM Plex Sans" pitchFamily="34" charset="0"/>
                <a:ea typeface="IBM Plex Sans" pitchFamily="34" charset="-122"/>
                <a:cs typeface="IBM Plex Sans" pitchFamily="34" charset="-120"/>
              </a:rPr>
              <a:t>Acute, in-</a:t>
            </a:r>
            <a:r>
              <a:rPr lang="en-US" dirty="0" err="1">
                <a:solidFill>
                  <a:srgbClr val="3D4F55"/>
                </a:solidFill>
                <a:latin typeface="IBM Plex Sans" pitchFamily="34" charset="0"/>
                <a:ea typeface="IBM Plex Sans" pitchFamily="34" charset="-122"/>
                <a:cs typeface="IBM Plex Sans" pitchFamily="34" charset="-120"/>
              </a:rPr>
              <a:t>centre</a:t>
            </a:r>
            <a:r>
              <a:rPr lang="en-US" dirty="0">
                <a:solidFill>
                  <a:srgbClr val="3D4F55"/>
                </a:solidFill>
                <a:latin typeface="IBM Plex Sans" pitchFamily="34" charset="0"/>
                <a:ea typeface="IBM Plex Sans" pitchFamily="34" charset="-122"/>
                <a:cs typeface="IBM Plex Sans" pitchFamily="34" charset="-120"/>
              </a:rPr>
              <a:t> and home dialysis, CKRT, ICU and transplantation</a:t>
            </a:r>
            <a:endParaRPr lang="en-US" dirty="0"/>
          </a:p>
          <a:p>
            <a:pPr marL="175768" indent="-175768" algn="l">
              <a:lnSpc>
                <a:spcPts val="1960"/>
              </a:lnSpc>
              <a:buSzPct val="100000"/>
              <a:buChar char="•"/>
            </a:pPr>
            <a:r>
              <a:rPr lang="en-US" dirty="0">
                <a:solidFill>
                  <a:srgbClr val="3D4F55"/>
                </a:solidFill>
                <a:latin typeface="IBM Plex Sans" pitchFamily="34" charset="0"/>
                <a:ea typeface="IBM Plex Sans" pitchFamily="34" charset="-122"/>
                <a:cs typeface="IBM Plex Sans" pitchFamily="34" charset="-120"/>
              </a:rPr>
              <a:t>Radiology and interventional radiology access</a:t>
            </a:r>
            <a:endParaRPr lang="en-US" dirty="0"/>
          </a:p>
          <a:p>
            <a:pPr marL="175768" indent="-175768" algn="l">
              <a:lnSpc>
                <a:spcPts val="1960"/>
              </a:lnSpc>
              <a:buSzPct val="100000"/>
              <a:buChar char="•"/>
            </a:pPr>
            <a:r>
              <a:rPr lang="en-US" b="1" dirty="0">
                <a:solidFill>
                  <a:srgbClr val="3D4F55"/>
                </a:solidFill>
                <a:latin typeface="IBM Plex Sans" pitchFamily="34" charset="0"/>
                <a:ea typeface="IBM Plex Sans" pitchFamily="34" charset="-122"/>
                <a:cs typeface="IBM Plex Sans" pitchFamily="34" charset="-120"/>
              </a:rPr>
              <a:t>Rotation to partner centres to fill any gaps</a:t>
            </a:r>
          </a:p>
          <a:p>
            <a:pPr marL="175768" indent="-175768" algn="l">
              <a:lnSpc>
                <a:spcPts val="1960"/>
              </a:lnSpc>
              <a:buSzPct val="100000"/>
              <a:buChar char="•"/>
            </a:pPr>
            <a:r>
              <a:rPr lang="en-US" dirty="0">
                <a:solidFill>
                  <a:srgbClr val="3D4F55"/>
                </a:solidFill>
                <a:latin typeface="IBM Plex Sans" pitchFamily="34" charset="0"/>
              </a:rPr>
              <a:t>Protected training time provided</a:t>
            </a:r>
            <a:endParaRPr lang="en-US" dirty="0"/>
          </a:p>
          <a:p>
            <a:pPr marL="175768" indent="-175768" algn="l">
              <a:lnSpc>
                <a:spcPts val="1960"/>
              </a:lnSpc>
              <a:buSzPct val="100000"/>
              <a:buChar char="•"/>
            </a:pPr>
            <a:r>
              <a:rPr lang="en-US" dirty="0">
                <a:solidFill>
                  <a:srgbClr val="3D4F55"/>
                </a:solidFill>
                <a:latin typeface="IBM Plex Sans" pitchFamily="34" charset="0"/>
                <a:ea typeface="IBM Plex Sans" pitchFamily="34" charset="-122"/>
                <a:cs typeface="IBM Plex Sans" pitchFamily="34" charset="-120"/>
              </a:rPr>
              <a:t>National accreditation, renewed at least every 5 years</a:t>
            </a:r>
            <a:endParaRPr lang="en-US" dirty="0"/>
          </a:p>
        </p:txBody>
      </p:sp>
      <p:sp>
        <p:nvSpPr>
          <p:cNvPr id="10" name="Text 6"/>
          <p:cNvSpPr/>
          <p:nvPr/>
        </p:nvSpPr>
        <p:spPr>
          <a:xfrm>
            <a:off x="812800" y="6242050"/>
            <a:ext cx="10883392"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B7B80"/>
                </a:solidFill>
                <a:latin typeface="IBM Plex Sans" pitchFamily="34" charset="0"/>
                <a:ea typeface="IBM Plex Sans" pitchFamily="34" charset="-122"/>
                <a:cs typeface="IBM Plex Sans" pitchFamily="34" charset="-120"/>
              </a:rPr>
              <a:t>ETR §8–13 · 11</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B4472C"/>
        </a:solidFill>
        <a:effectLst/>
      </p:bgPr>
    </p:bg>
    <p:spTree>
      <p:nvGrpSpPr>
        <p:cNvPr id="1" name=""/>
        <p:cNvGrpSpPr/>
        <p:nvPr/>
      </p:nvGrpSpPr>
      <p:grpSpPr>
        <a:xfrm>
          <a:off x="0" y="0"/>
          <a:ext cx="0" cy="0"/>
          <a:chOff x="0" y="0"/>
          <a:chExt cx="0" cy="0"/>
        </a:xfrm>
      </p:grpSpPr>
      <p:sp>
        <p:nvSpPr>
          <p:cNvPr id="2" name="Text 0"/>
          <p:cNvSpPr/>
          <p:nvPr/>
        </p:nvSpPr>
        <p:spPr>
          <a:xfrm>
            <a:off x="812800" y="1787525"/>
            <a:ext cx="10883392" cy="27305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BF3EE"/>
                </a:solidFill>
                <a:latin typeface="IBM Plex Sans" pitchFamily="34" charset="0"/>
                <a:ea typeface="IBM Plex Sans" pitchFamily="34" charset="-122"/>
                <a:cs typeface="IBM Plex Sans" pitchFamily="34" charset="-120"/>
              </a:rPr>
              <a:t>TAKE-HOME MESSAGES</a:t>
            </a:r>
            <a:endParaRPr lang="en-US" sz="1400" dirty="0"/>
          </a:p>
        </p:txBody>
      </p:sp>
      <p:sp>
        <p:nvSpPr>
          <p:cNvPr id="3" name="Text 1"/>
          <p:cNvSpPr/>
          <p:nvPr/>
        </p:nvSpPr>
        <p:spPr>
          <a:xfrm>
            <a:off x="812800" y="2390775"/>
            <a:ext cx="6604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FBF3EE"/>
                </a:solidFill>
                <a:latin typeface="Source Serif 4" pitchFamily="18" charset="0"/>
                <a:ea typeface="Source Serif 4" pitchFamily="18" charset="-122"/>
                <a:cs typeface="Source Serif 4" pitchFamily="18" charset="-120"/>
              </a:rPr>
              <a:t>1</a:t>
            </a:r>
            <a:endParaRPr lang="en-US" sz="3200" dirty="0"/>
          </a:p>
        </p:txBody>
      </p:sp>
      <p:sp>
        <p:nvSpPr>
          <p:cNvPr id="4" name="Text 2"/>
          <p:cNvSpPr/>
          <p:nvPr/>
        </p:nvSpPr>
        <p:spPr>
          <a:xfrm>
            <a:off x="1625600" y="2390775"/>
            <a:ext cx="10046208" cy="749300"/>
          </a:xfrm>
          <a:prstGeom prst="rect">
            <a:avLst/>
          </a:prstGeom>
          <a:noFill/>
          <a:ln/>
        </p:spPr>
        <p:txBody>
          <a:bodyPr wrap="square" lIns="0" tIns="0" rIns="0" bIns="0" rtlCol="0" anchor="t">
            <a:normAutofit/>
          </a:bodyPr>
          <a:lstStyle/>
          <a:p>
            <a:pPr marL="0" indent="0" algn="l">
              <a:lnSpc>
                <a:spcPts val="2880"/>
              </a:lnSpc>
              <a:buNone/>
            </a:pPr>
            <a:r>
              <a:rPr lang="en-US" sz="2400" dirty="0">
                <a:solidFill>
                  <a:srgbClr val="FBF3EE"/>
                </a:solidFill>
                <a:latin typeface="Source Serif 4" pitchFamily="18" charset="0"/>
                <a:ea typeface="Source Serif 4" pitchFamily="18" charset="-122"/>
                <a:cs typeface="Source Serif 4" pitchFamily="18" charset="-120"/>
              </a:rPr>
              <a:t>A common European floor: ≥ 5 years, ≥ 4 in nephrology, with defined dialysis, transplant and outpatient exposure</a:t>
            </a:r>
            <a:endParaRPr lang="en-US" sz="2400" dirty="0"/>
          </a:p>
        </p:txBody>
      </p:sp>
      <p:sp>
        <p:nvSpPr>
          <p:cNvPr id="5" name="Text 3"/>
          <p:cNvSpPr/>
          <p:nvPr/>
        </p:nvSpPr>
        <p:spPr>
          <a:xfrm>
            <a:off x="812800" y="3368675"/>
            <a:ext cx="6604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FBF3EE"/>
                </a:solidFill>
                <a:latin typeface="Source Serif 4" pitchFamily="18" charset="0"/>
                <a:ea typeface="Source Serif 4" pitchFamily="18" charset="-122"/>
                <a:cs typeface="Source Serif 4" pitchFamily="18" charset="-120"/>
              </a:rPr>
              <a:t>2</a:t>
            </a:r>
            <a:endParaRPr lang="en-US" sz="3200" dirty="0"/>
          </a:p>
        </p:txBody>
      </p:sp>
      <p:sp>
        <p:nvSpPr>
          <p:cNvPr id="6" name="Text 4"/>
          <p:cNvSpPr/>
          <p:nvPr/>
        </p:nvSpPr>
        <p:spPr>
          <a:xfrm>
            <a:off x="1625600" y="3368675"/>
            <a:ext cx="10046208" cy="749300"/>
          </a:xfrm>
          <a:prstGeom prst="rect">
            <a:avLst/>
          </a:prstGeom>
          <a:noFill/>
          <a:ln/>
        </p:spPr>
        <p:txBody>
          <a:bodyPr wrap="square" lIns="0" tIns="0" rIns="0" bIns="0" rtlCol="0" anchor="t">
            <a:normAutofit/>
          </a:bodyPr>
          <a:lstStyle/>
          <a:p>
            <a:pPr marL="0" indent="0" algn="l">
              <a:lnSpc>
                <a:spcPts val="2880"/>
              </a:lnSpc>
              <a:buNone/>
            </a:pPr>
            <a:r>
              <a:rPr lang="en-US" sz="2400" dirty="0">
                <a:solidFill>
                  <a:srgbClr val="FBF3EE"/>
                </a:solidFill>
                <a:latin typeface="Source Serif 4" pitchFamily="18" charset="0"/>
                <a:ea typeface="Source Serif 4" pitchFamily="18" charset="-122"/>
                <a:cs typeface="Source Serif 4" pitchFamily="18" charset="-120"/>
              </a:rPr>
              <a:t>Competence, not time served: EPAs and four levels of entrustment, evidenced in a portfolio</a:t>
            </a:r>
            <a:endParaRPr lang="en-US" sz="2400" dirty="0"/>
          </a:p>
        </p:txBody>
      </p:sp>
      <p:sp>
        <p:nvSpPr>
          <p:cNvPr id="7" name="Text 5"/>
          <p:cNvSpPr/>
          <p:nvPr/>
        </p:nvSpPr>
        <p:spPr>
          <a:xfrm>
            <a:off x="812800" y="4346575"/>
            <a:ext cx="6604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FBF3EE"/>
                </a:solidFill>
                <a:latin typeface="Source Serif 4" pitchFamily="18" charset="0"/>
                <a:ea typeface="Source Serif 4" pitchFamily="18" charset="-122"/>
                <a:cs typeface="Source Serif 4" pitchFamily="18" charset="-120"/>
              </a:rPr>
              <a:t>3</a:t>
            </a:r>
            <a:endParaRPr lang="en-US" sz="3200" dirty="0"/>
          </a:p>
        </p:txBody>
      </p:sp>
      <p:sp>
        <p:nvSpPr>
          <p:cNvPr id="8" name="Text 6"/>
          <p:cNvSpPr/>
          <p:nvPr/>
        </p:nvSpPr>
        <p:spPr>
          <a:xfrm>
            <a:off x="1625600" y="4346575"/>
            <a:ext cx="10046208" cy="749300"/>
          </a:xfrm>
          <a:prstGeom prst="rect">
            <a:avLst/>
          </a:prstGeom>
          <a:noFill/>
          <a:ln/>
        </p:spPr>
        <p:txBody>
          <a:bodyPr wrap="square" lIns="0" tIns="0" rIns="0" bIns="0" rtlCol="0" anchor="t">
            <a:normAutofit/>
          </a:bodyPr>
          <a:lstStyle/>
          <a:p>
            <a:pPr marL="0" indent="0" algn="l">
              <a:lnSpc>
                <a:spcPts val="2880"/>
              </a:lnSpc>
              <a:buNone/>
            </a:pPr>
            <a:r>
              <a:rPr lang="en-US" sz="2400" dirty="0">
                <a:solidFill>
                  <a:srgbClr val="FBF3EE"/>
                </a:solidFill>
                <a:latin typeface="Source Serif 4" pitchFamily="18" charset="0"/>
                <a:ea typeface="Source Serif 4" pitchFamily="18" charset="-122"/>
                <a:cs typeface="Source Serif 4" pitchFamily="18" charset="-120"/>
              </a:rPr>
              <a:t>A shared benchmark: ESENeph, accredited trainers and centres — so a European nephrologist means the same everywhere</a:t>
            </a:r>
            <a:endParaRPr lang="en-US" sz="2400" dirty="0"/>
          </a:p>
        </p:txBody>
      </p:sp>
    </p:spTree>
  </p:cSld>
  <p:clrMapOvr>
    <a:masterClrMapping/>
  </p:clrMapOvr>
</p:sld>
</file>

<file path=ppt/theme/theme1.xml><?xml version="1.0" encoding="utf-8"?>
<a:theme xmlns:a="http://schemas.openxmlformats.org/drawingml/2006/main" name="Nephrology ETR – Training Requirements">
  <a:themeElements>
    <a:clrScheme name="Nephrology ETR – Training Requirements">
      <a:dk1>
        <a:srgbClr val="12303A"/>
      </a:dk1>
      <a:lt1>
        <a:srgbClr val="F7F5F0"/>
      </a:lt1>
      <a:dk2>
        <a:srgbClr val="4B6168"/>
      </a:dk2>
      <a:lt2>
        <a:srgbClr val="E0E1DE"/>
      </a:lt2>
      <a:accent1>
        <a:srgbClr val="B4472C"/>
      </a:accent1>
      <a:accent2>
        <a:srgbClr val="1F6F78"/>
      </a:accent2>
      <a:accent3>
        <a:srgbClr val="E8A27C"/>
      </a:accent3>
      <a:accent4>
        <a:srgbClr val="3D4F55"/>
      </a:accent4>
      <a:accent5>
        <a:srgbClr val="6B7B80"/>
      </a:accent5>
      <a:accent6>
        <a:srgbClr val="DCEBEA"/>
      </a:accent6>
      <a:hlink>
        <a:srgbClr val="0563C1"/>
      </a:hlink>
      <a:folHlink>
        <a:srgbClr val="954F72"/>
      </a:folHlink>
    </a:clrScheme>
    <a:fontScheme name="Nephrology ETR – Training Requirements">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ée un document." ma:contentTypeScope="" ma:versionID="46b35aaa08c52807dfb346c9b5123096">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b78ee7e9995c7132adcfcf884f045e47"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Props1.xml><?xml version="1.0" encoding="utf-8"?>
<ds:datastoreItem xmlns:ds="http://schemas.openxmlformats.org/officeDocument/2006/customXml" ds:itemID="{808FA624-DF93-4E18-AC5E-4FDD12B59615}"/>
</file>

<file path=customXml/itemProps2.xml><?xml version="1.0" encoding="utf-8"?>
<ds:datastoreItem xmlns:ds="http://schemas.openxmlformats.org/officeDocument/2006/customXml" ds:itemID="{F84E77F5-04DE-411E-9E94-1115AD4D2403}"/>
</file>

<file path=customXml/itemProps3.xml><?xml version="1.0" encoding="utf-8"?>
<ds:datastoreItem xmlns:ds="http://schemas.openxmlformats.org/officeDocument/2006/customXml" ds:itemID="{550B6A1A-3323-4E4F-8C85-C6F61A955E80}"/>
</file>

<file path=docProps/app.xml><?xml version="1.0" encoding="utf-8"?>
<Properties xmlns="http://schemas.openxmlformats.org/officeDocument/2006/extended-properties" xmlns:vt="http://schemas.openxmlformats.org/officeDocument/2006/docPropsVTypes">
  <TotalTime>66</TotalTime>
  <Words>2517</Words>
  <Application>Microsoft Office PowerPoint</Application>
  <PresentationFormat>Widescreen</PresentationFormat>
  <Paragraphs>226</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IBM Plex Sans</vt:lpstr>
      <vt:lpstr>Source Serif 4</vt:lpstr>
      <vt:lpstr>Nephrology ETR – Training Requirements</vt:lpstr>
      <vt:lpstr>Training Requirements for the Specialty of Nephrology</vt:lpstr>
      <vt:lpstr>AIMS</vt:lpstr>
      <vt:lpstr>At least five years, four of them in nephrology</vt:lpstr>
      <vt:lpstr>Every trainee sees the full breadth of nephrology</vt:lpstr>
      <vt:lpstr>Five domains, mapped to the CanMEDS roles</vt:lpstr>
      <vt:lpstr>A 20-topic clinical syllabus</vt:lpstr>
      <vt:lpstr>Hands-on skills, with a clear floor</vt:lpstr>
      <vt:lpstr>Kidney failure: three pathways, managed at specialist level</vt:lpstr>
      <vt:lpstr>Transplantation across the whole patient journey</vt:lpstr>
      <vt:lpstr>Competence, not time served</vt:lpstr>
      <vt:lpstr>Workplace-based, portfolio-led, exam-anchored</vt:lpstr>
      <vt:lpstr>The environment that makes it possible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Nephrology ETR – Training Requirements</dc:title>
  <dc:subject/>
  <dc:creator>David Lappin</dc:creator>
  <cp:lastModifiedBy>David Lappin</cp:lastModifiedBy>
  <cp:revision>2</cp:revision>
  <dcterms:created xsi:type="dcterms:W3CDTF">2026-10-04T12:12:43Z</dcterms:created>
  <dcterms:modified xsi:type="dcterms:W3CDTF">2026-10-12T10:55:29Z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ies>
</file>